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9672" autoAdjust="0"/>
    <p:restoredTop sz="90929"/>
  </p:normalViewPr>
  <p:slideViewPr>
    <p:cSldViewPr>
      <p:cViewPr varScale="1">
        <p:scale>
          <a:sx n="116" d="100"/>
          <a:sy n="116" d="100"/>
        </p:scale>
        <p:origin x="-236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08A4B-8E65-4CBB-8FCF-1E5B46B2ABF7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D647-1447-4395-990F-1B06A8936BAE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7C87E7-E26A-4508-AF84-90C8F91E6618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C8F64E-6617-47AB-BA10-312F84C81319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DD92E4-37CD-4F94-AB0D-2C1C71E65ED1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AFA3E7-556F-48DA-BEDB-0E18A10279FF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57CE8-1380-41F8-885E-1219E5DCA1AA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80214-0190-470A-813F-9DDBE01F633E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E861A4-012A-4D1C-997D-B143762E4958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471ECD-84A3-4AA1-A99D-19634ABC44D8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8BD84F-20C9-45CF-83EB-552304EA2E87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modeltitel te bewerken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+mn-lt"/>
              </a:defRPr>
            </a:lvl1pPr>
          </a:lstStyle>
          <a:p>
            <a:fld id="{98191B0A-C601-47DE-8E44-D9E4AD4CE62F}" type="slidenum">
              <a:rPr lang="nl-NL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2400">
                <a:latin typeface="Arial" charset="0"/>
              </a:rPr>
              <a:t>Abstract Factory</a:t>
            </a:r>
            <a:endParaRPr lang="nl-NL" sz="2400">
              <a:latin typeface="Arial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371600" y="1219200"/>
            <a:ext cx="1676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i="1"/>
              <a:t>makeConsole ()</a:t>
            </a:r>
          </a:p>
          <a:p>
            <a:pPr algn="l"/>
            <a:r>
              <a:rPr lang="en-US" i="1"/>
              <a:t>makeEngine ()</a:t>
            </a:r>
            <a:endParaRPr lang="nl-NL" i="1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371600" y="838200"/>
            <a:ext cx="1676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CalculatorFactory</a:t>
            </a:r>
            <a:endParaRPr lang="nl-NL" i="1"/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228600" y="4191000"/>
            <a:ext cx="18288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/>
              <a:t>makeConsole ()</a:t>
            </a:r>
          </a:p>
          <a:p>
            <a:pPr algn="l"/>
            <a:r>
              <a:rPr lang="en-US"/>
              <a:t>makeEngine ()</a:t>
            </a:r>
            <a:endParaRPr lang="nl-NL"/>
          </a:p>
        </p:txBody>
      </p: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228600" y="3810000"/>
            <a:ext cx="1828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RpnCalculatorFactory</a:t>
            </a:r>
            <a:endParaRPr lang="nl-NL"/>
          </a:p>
        </p:txBody>
      </p:sp>
      <p:sp>
        <p:nvSpPr>
          <p:cNvPr id="5140" name="Rectangle 20"/>
          <p:cNvSpPr>
            <a:spLocks noChangeArrowheads="1"/>
          </p:cNvSpPr>
          <p:nvPr/>
        </p:nvSpPr>
        <p:spPr bwMode="auto">
          <a:xfrm>
            <a:off x="2362200" y="4191000"/>
            <a:ext cx="17526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/>
              <a:t>makeConsole ()</a:t>
            </a:r>
          </a:p>
          <a:p>
            <a:pPr algn="l"/>
            <a:r>
              <a:rPr lang="en-US"/>
              <a:t>makeEngine ()</a:t>
            </a:r>
            <a:endParaRPr lang="nl-NL"/>
          </a:p>
        </p:txBody>
      </p:sp>
      <p:sp>
        <p:nvSpPr>
          <p:cNvPr id="5141" name="Rectangle 21"/>
          <p:cNvSpPr>
            <a:spLocks noChangeArrowheads="1"/>
          </p:cNvSpPr>
          <p:nvPr/>
        </p:nvSpPr>
        <p:spPr bwMode="auto">
          <a:xfrm>
            <a:off x="2362200" y="3810000"/>
            <a:ext cx="17526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AnCalculatorFactory</a:t>
            </a:r>
            <a:endParaRPr lang="nl-NL"/>
          </a:p>
        </p:txBody>
      </p:sp>
      <p:sp>
        <p:nvSpPr>
          <p:cNvPr id="5151" name="Rectangle 31"/>
          <p:cNvSpPr>
            <a:spLocks noChangeArrowheads="1"/>
          </p:cNvSpPr>
          <p:nvPr/>
        </p:nvSpPr>
        <p:spPr bwMode="auto">
          <a:xfrm>
            <a:off x="5410200" y="1371600"/>
            <a:ext cx="1447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Console</a:t>
            </a:r>
            <a:endParaRPr lang="nl-NL" i="1"/>
          </a:p>
        </p:txBody>
      </p:sp>
      <p:sp>
        <p:nvSpPr>
          <p:cNvPr id="5152" name="Rectangle 32"/>
          <p:cNvSpPr>
            <a:spLocks noChangeArrowheads="1"/>
          </p:cNvSpPr>
          <p:nvPr/>
        </p:nvSpPr>
        <p:spPr bwMode="auto">
          <a:xfrm>
            <a:off x="5410200" y="4191000"/>
            <a:ext cx="1447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Engine</a:t>
            </a:r>
            <a:endParaRPr lang="nl-NL" i="1"/>
          </a:p>
        </p:txBody>
      </p:sp>
      <p:sp>
        <p:nvSpPr>
          <p:cNvPr id="5154" name="Rectangle 34"/>
          <p:cNvSpPr>
            <a:spLocks noChangeArrowheads="1"/>
          </p:cNvSpPr>
          <p:nvPr/>
        </p:nvSpPr>
        <p:spPr bwMode="auto">
          <a:xfrm>
            <a:off x="6629400" y="2743200"/>
            <a:ext cx="1447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RpnConsole</a:t>
            </a:r>
            <a:endParaRPr lang="nl-NL"/>
          </a:p>
        </p:txBody>
      </p:sp>
      <p:sp>
        <p:nvSpPr>
          <p:cNvPr id="5155" name="Rectangle 35"/>
          <p:cNvSpPr>
            <a:spLocks noChangeArrowheads="1"/>
          </p:cNvSpPr>
          <p:nvPr/>
        </p:nvSpPr>
        <p:spPr bwMode="auto">
          <a:xfrm>
            <a:off x="4800600" y="5562600"/>
            <a:ext cx="1447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AnEngine</a:t>
            </a:r>
            <a:endParaRPr lang="nl-NL"/>
          </a:p>
        </p:txBody>
      </p:sp>
      <p:sp>
        <p:nvSpPr>
          <p:cNvPr id="5156" name="Rectangle 36"/>
          <p:cNvSpPr>
            <a:spLocks noChangeArrowheads="1"/>
          </p:cNvSpPr>
          <p:nvPr/>
        </p:nvSpPr>
        <p:spPr bwMode="auto">
          <a:xfrm>
            <a:off x="6629400" y="5562600"/>
            <a:ext cx="13716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RpnEngine</a:t>
            </a:r>
            <a:endParaRPr lang="nl-NL"/>
          </a:p>
        </p:txBody>
      </p:sp>
      <p:sp>
        <p:nvSpPr>
          <p:cNvPr id="5157" name="Rectangle 37"/>
          <p:cNvSpPr>
            <a:spLocks noChangeArrowheads="1"/>
          </p:cNvSpPr>
          <p:nvPr/>
        </p:nvSpPr>
        <p:spPr bwMode="auto">
          <a:xfrm>
            <a:off x="4800600" y="2743200"/>
            <a:ext cx="1447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AnConsole</a:t>
            </a:r>
            <a:endParaRPr lang="nl-NL"/>
          </a:p>
        </p:txBody>
      </p:sp>
      <p:sp>
        <p:nvSpPr>
          <p:cNvPr id="5161" name="AutoShape 41"/>
          <p:cNvSpPr>
            <a:spLocks noChangeArrowheads="1"/>
          </p:cNvSpPr>
          <p:nvPr/>
        </p:nvSpPr>
        <p:spPr bwMode="auto">
          <a:xfrm>
            <a:off x="1981200" y="1752600"/>
            <a:ext cx="3048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68" name="Line 48"/>
          <p:cNvSpPr>
            <a:spLocks noChangeShapeType="1"/>
          </p:cNvSpPr>
          <p:nvPr/>
        </p:nvSpPr>
        <p:spPr bwMode="auto">
          <a:xfrm flipH="1">
            <a:off x="1143000" y="3352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69" name="Line 49"/>
          <p:cNvSpPr>
            <a:spLocks noChangeShapeType="1"/>
          </p:cNvSpPr>
          <p:nvPr/>
        </p:nvSpPr>
        <p:spPr bwMode="auto">
          <a:xfrm>
            <a:off x="1143000" y="3352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70" name="Line 50"/>
          <p:cNvSpPr>
            <a:spLocks noChangeShapeType="1"/>
          </p:cNvSpPr>
          <p:nvPr/>
        </p:nvSpPr>
        <p:spPr bwMode="auto">
          <a:xfrm flipV="1">
            <a:off x="3124200" y="3352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71" name="Line 51"/>
          <p:cNvSpPr>
            <a:spLocks noChangeShapeType="1"/>
          </p:cNvSpPr>
          <p:nvPr/>
        </p:nvSpPr>
        <p:spPr bwMode="auto">
          <a:xfrm flipV="1">
            <a:off x="2133600" y="1981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76" name="AutoShape 56"/>
          <p:cNvSpPr>
            <a:spLocks noChangeArrowheads="1"/>
          </p:cNvSpPr>
          <p:nvPr/>
        </p:nvSpPr>
        <p:spPr bwMode="auto">
          <a:xfrm>
            <a:off x="6019800" y="1676400"/>
            <a:ext cx="3048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77" name="AutoShape 57"/>
          <p:cNvSpPr>
            <a:spLocks noChangeArrowheads="1"/>
          </p:cNvSpPr>
          <p:nvPr/>
        </p:nvSpPr>
        <p:spPr bwMode="auto">
          <a:xfrm>
            <a:off x="6019800" y="4495800"/>
            <a:ext cx="3048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78" name="Line 58"/>
          <p:cNvSpPr>
            <a:spLocks noChangeShapeType="1"/>
          </p:cNvSpPr>
          <p:nvPr/>
        </p:nvSpPr>
        <p:spPr bwMode="auto">
          <a:xfrm>
            <a:off x="6172200" y="190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79" name="Line 59"/>
          <p:cNvSpPr>
            <a:spLocks noChangeShapeType="1"/>
          </p:cNvSpPr>
          <p:nvPr/>
        </p:nvSpPr>
        <p:spPr bwMode="auto">
          <a:xfrm>
            <a:off x="61722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81" name="Line 61"/>
          <p:cNvSpPr>
            <a:spLocks noChangeShapeType="1"/>
          </p:cNvSpPr>
          <p:nvPr/>
        </p:nvSpPr>
        <p:spPr bwMode="auto">
          <a:xfrm>
            <a:off x="5486400" y="2209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82" name="Line 62"/>
          <p:cNvSpPr>
            <a:spLocks noChangeShapeType="1"/>
          </p:cNvSpPr>
          <p:nvPr/>
        </p:nvSpPr>
        <p:spPr bwMode="auto">
          <a:xfrm>
            <a:off x="5486400" y="5029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84" name="Line 64"/>
          <p:cNvSpPr>
            <a:spLocks noChangeShapeType="1"/>
          </p:cNvSpPr>
          <p:nvPr/>
        </p:nvSpPr>
        <p:spPr bwMode="auto">
          <a:xfrm>
            <a:off x="54864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85" name="Line 65"/>
          <p:cNvSpPr>
            <a:spLocks noChangeShapeType="1"/>
          </p:cNvSpPr>
          <p:nvPr/>
        </p:nvSpPr>
        <p:spPr bwMode="auto">
          <a:xfrm>
            <a:off x="73152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86" name="Line 66"/>
          <p:cNvSpPr>
            <a:spLocks noChangeShapeType="1"/>
          </p:cNvSpPr>
          <p:nvPr/>
        </p:nvSpPr>
        <p:spPr bwMode="auto">
          <a:xfrm>
            <a:off x="7315200" y="502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87" name="Line 67"/>
          <p:cNvSpPr>
            <a:spLocks noChangeShapeType="1"/>
          </p:cNvSpPr>
          <p:nvPr/>
        </p:nvSpPr>
        <p:spPr bwMode="auto">
          <a:xfrm>
            <a:off x="5486400" y="502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94" name="Rectangle 74"/>
          <p:cNvSpPr>
            <a:spLocks noChangeArrowheads="1"/>
          </p:cNvSpPr>
          <p:nvPr/>
        </p:nvSpPr>
        <p:spPr bwMode="auto">
          <a:xfrm>
            <a:off x="7620000" y="838200"/>
            <a:ext cx="1295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Client</a:t>
            </a:r>
            <a:endParaRPr lang="nl-NL"/>
          </a:p>
        </p:txBody>
      </p:sp>
      <p:sp>
        <p:nvSpPr>
          <p:cNvPr id="5196" name="Line 76"/>
          <p:cNvSpPr>
            <a:spLocks noChangeShapeType="1"/>
          </p:cNvSpPr>
          <p:nvPr/>
        </p:nvSpPr>
        <p:spPr bwMode="auto">
          <a:xfrm>
            <a:off x="2057400" y="3962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97" name="Line 77"/>
          <p:cNvSpPr>
            <a:spLocks noChangeShapeType="1"/>
          </p:cNvSpPr>
          <p:nvPr/>
        </p:nvSpPr>
        <p:spPr bwMode="auto">
          <a:xfrm>
            <a:off x="2209800" y="39624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99" name="Line 79"/>
          <p:cNvSpPr>
            <a:spLocks noChangeShapeType="1"/>
          </p:cNvSpPr>
          <p:nvPr/>
        </p:nvSpPr>
        <p:spPr bwMode="auto">
          <a:xfrm>
            <a:off x="2209800" y="6248400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00" name="Line 80"/>
          <p:cNvSpPr>
            <a:spLocks noChangeShapeType="1"/>
          </p:cNvSpPr>
          <p:nvPr/>
        </p:nvSpPr>
        <p:spPr bwMode="auto">
          <a:xfrm flipV="1">
            <a:off x="8382000" y="28956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05" name="Line 85"/>
          <p:cNvSpPr>
            <a:spLocks noChangeShapeType="1"/>
          </p:cNvSpPr>
          <p:nvPr/>
        </p:nvSpPr>
        <p:spPr bwMode="auto">
          <a:xfrm flipH="1">
            <a:off x="8077200" y="289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06" name="Line 86"/>
          <p:cNvSpPr>
            <a:spLocks noChangeShapeType="1"/>
          </p:cNvSpPr>
          <p:nvPr/>
        </p:nvSpPr>
        <p:spPr bwMode="auto">
          <a:xfrm flipH="1">
            <a:off x="8001000" y="5715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08" name="Line 88"/>
          <p:cNvSpPr>
            <a:spLocks noChangeShapeType="1"/>
          </p:cNvSpPr>
          <p:nvPr/>
        </p:nvSpPr>
        <p:spPr bwMode="auto">
          <a:xfrm flipV="1">
            <a:off x="4114800" y="3962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09" name="Line 89"/>
          <p:cNvSpPr>
            <a:spLocks noChangeShapeType="1"/>
          </p:cNvSpPr>
          <p:nvPr/>
        </p:nvSpPr>
        <p:spPr bwMode="auto">
          <a:xfrm>
            <a:off x="4419600" y="28956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11" name="Line 91"/>
          <p:cNvSpPr>
            <a:spLocks noChangeShapeType="1"/>
          </p:cNvSpPr>
          <p:nvPr/>
        </p:nvSpPr>
        <p:spPr bwMode="auto">
          <a:xfrm>
            <a:off x="44196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12" name="Line 92"/>
          <p:cNvSpPr>
            <a:spLocks noChangeShapeType="1"/>
          </p:cNvSpPr>
          <p:nvPr/>
        </p:nvSpPr>
        <p:spPr bwMode="auto">
          <a:xfrm>
            <a:off x="4419600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14" name="Line 94"/>
          <p:cNvSpPr>
            <a:spLocks noChangeShapeType="1"/>
          </p:cNvSpPr>
          <p:nvPr/>
        </p:nvSpPr>
        <p:spPr bwMode="auto">
          <a:xfrm flipH="1">
            <a:off x="3048000" y="9906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1" name="Line 101"/>
          <p:cNvSpPr>
            <a:spLocks noChangeShapeType="1"/>
          </p:cNvSpPr>
          <p:nvPr/>
        </p:nvSpPr>
        <p:spPr bwMode="auto">
          <a:xfrm>
            <a:off x="8610600" y="11430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8" name="Line 108"/>
          <p:cNvSpPr>
            <a:spLocks noChangeShapeType="1"/>
          </p:cNvSpPr>
          <p:nvPr/>
        </p:nvSpPr>
        <p:spPr bwMode="auto">
          <a:xfrm flipH="1">
            <a:off x="6858000" y="4343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9" name="Line 109"/>
          <p:cNvSpPr>
            <a:spLocks noChangeShapeType="1"/>
          </p:cNvSpPr>
          <p:nvPr/>
        </p:nvSpPr>
        <p:spPr bwMode="auto">
          <a:xfrm flipH="1">
            <a:off x="6858000" y="1524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30" name="Text Box 110"/>
          <p:cNvSpPr txBox="1">
            <a:spLocks noChangeArrowheads="1"/>
          </p:cNvSpPr>
          <p:nvPr/>
        </p:nvSpPr>
        <p:spPr bwMode="auto">
          <a:xfrm>
            <a:off x="4695825" y="696913"/>
            <a:ext cx="971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&lt;&lt;uses&gt;&gt;</a:t>
            </a:r>
            <a:endParaRPr lang="nl-NL"/>
          </a:p>
        </p:txBody>
      </p:sp>
      <p:sp>
        <p:nvSpPr>
          <p:cNvPr id="5231" name="Text Box 111"/>
          <p:cNvSpPr txBox="1">
            <a:spLocks noChangeArrowheads="1"/>
          </p:cNvSpPr>
          <p:nvPr/>
        </p:nvSpPr>
        <p:spPr bwMode="auto">
          <a:xfrm>
            <a:off x="7086600" y="1219200"/>
            <a:ext cx="971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&lt;&lt;uses&gt;&gt;</a:t>
            </a:r>
            <a:endParaRPr lang="nl-NL"/>
          </a:p>
        </p:txBody>
      </p:sp>
      <p:sp>
        <p:nvSpPr>
          <p:cNvPr id="5232" name="Text Box 112"/>
          <p:cNvSpPr txBox="1">
            <a:spLocks noChangeArrowheads="1"/>
          </p:cNvSpPr>
          <p:nvPr/>
        </p:nvSpPr>
        <p:spPr bwMode="auto">
          <a:xfrm>
            <a:off x="7010400" y="4038600"/>
            <a:ext cx="971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&lt;&lt;uses&gt;&gt;</a:t>
            </a:r>
            <a:endParaRPr lang="nl-NL"/>
          </a:p>
        </p:txBody>
      </p:sp>
      <p:sp>
        <p:nvSpPr>
          <p:cNvPr id="5233" name="Text Box 113"/>
          <p:cNvSpPr txBox="1">
            <a:spLocks noChangeArrowheads="1"/>
          </p:cNvSpPr>
          <p:nvPr/>
        </p:nvSpPr>
        <p:spPr bwMode="auto">
          <a:xfrm>
            <a:off x="3505200" y="5943600"/>
            <a:ext cx="1177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&lt;&lt;creates&gt;&gt;</a:t>
            </a:r>
            <a:endParaRPr lang="nl-NL"/>
          </a:p>
        </p:txBody>
      </p:sp>
      <p:sp>
        <p:nvSpPr>
          <p:cNvPr id="5234" name="Text Box 114"/>
          <p:cNvSpPr txBox="1">
            <a:spLocks noChangeArrowheads="1"/>
          </p:cNvSpPr>
          <p:nvPr/>
        </p:nvSpPr>
        <p:spPr bwMode="auto">
          <a:xfrm>
            <a:off x="4419600" y="3733800"/>
            <a:ext cx="1177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&lt;&lt;creates&gt;&gt;</a:t>
            </a:r>
            <a:endParaRPr lang="nl-NL"/>
          </a:p>
        </p:txBody>
      </p:sp>
      <p:sp>
        <p:nvSpPr>
          <p:cNvPr id="5235" name="Rectangle 115"/>
          <p:cNvSpPr>
            <a:spLocks noChangeArrowheads="1"/>
          </p:cNvSpPr>
          <p:nvPr/>
        </p:nvSpPr>
        <p:spPr bwMode="auto">
          <a:xfrm>
            <a:off x="1371600" y="1143000"/>
            <a:ext cx="16764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36" name="Rectangle 116"/>
          <p:cNvSpPr>
            <a:spLocks noChangeArrowheads="1"/>
          </p:cNvSpPr>
          <p:nvPr/>
        </p:nvSpPr>
        <p:spPr bwMode="auto">
          <a:xfrm>
            <a:off x="228600" y="4114800"/>
            <a:ext cx="18288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37" name="Rectangle 117"/>
          <p:cNvSpPr>
            <a:spLocks noChangeArrowheads="1"/>
          </p:cNvSpPr>
          <p:nvPr/>
        </p:nvSpPr>
        <p:spPr bwMode="auto">
          <a:xfrm>
            <a:off x="2362200" y="4114800"/>
            <a:ext cx="17526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2400">
                <a:latin typeface="Arial" charset="0"/>
              </a:rPr>
              <a:t>Template Method</a:t>
            </a:r>
            <a:br>
              <a:rPr lang="en-US" sz="2400">
                <a:latin typeface="Arial" charset="0"/>
              </a:rPr>
            </a:br>
            <a:r>
              <a:rPr lang="en-US" sz="1400">
                <a:latin typeface="Arial" charset="0"/>
              </a:rPr>
              <a:t>e.g. sort ()</a:t>
            </a:r>
            <a:endParaRPr lang="nl-NL" sz="1400">
              <a:latin typeface="Arial" charset="0"/>
            </a:endParaRP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2362200" y="3048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 rot="-5400000">
            <a:off x="5527675" y="260351"/>
            <a:ext cx="1895475" cy="441960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anchor="ctr">
            <a:spAutoFit/>
          </a:bodyPr>
          <a:lstStyle/>
          <a:p>
            <a:pPr algn="l"/>
            <a:r>
              <a:rPr lang="en-US"/>
              <a:t>. . .</a:t>
            </a:r>
          </a:p>
          <a:p>
            <a:pPr algn="l"/>
            <a:r>
              <a:rPr lang="en-US"/>
              <a:t>. . .</a:t>
            </a:r>
          </a:p>
          <a:p>
            <a:pPr algn="l"/>
            <a:r>
              <a:rPr lang="en-US"/>
              <a:t>if (pairWrongOrder (index)) {</a:t>
            </a:r>
          </a:p>
          <a:p>
            <a:pPr algn="l"/>
            <a:r>
              <a:rPr lang="en-US"/>
              <a:t>	swapPair (index);</a:t>
            </a:r>
          </a:p>
          <a:p>
            <a:pPr algn="l"/>
            <a:r>
              <a:rPr lang="en-US"/>
              <a:t>	swapDone = true;</a:t>
            </a:r>
          </a:p>
          <a:p>
            <a:pPr algn="l"/>
            <a:r>
              <a:rPr lang="en-US"/>
              <a:t>}</a:t>
            </a:r>
          </a:p>
          <a:p>
            <a:pPr algn="l"/>
            <a:r>
              <a:rPr lang="en-US"/>
              <a:t>. . .</a:t>
            </a:r>
          </a:p>
          <a:p>
            <a:pPr algn="l"/>
            <a:r>
              <a:rPr lang="en-US"/>
              <a:t>. . .</a:t>
            </a:r>
            <a:endParaRPr lang="nl-NL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524000" y="1752600"/>
            <a:ext cx="1600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SortableTable</a:t>
            </a:r>
            <a:endParaRPr lang="nl-NL" i="1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1524000" y="2057400"/>
            <a:ext cx="16002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1524000" y="2133600"/>
            <a:ext cx="1600200" cy="685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/>
              <a:t>sort ()</a:t>
            </a:r>
          </a:p>
          <a:p>
            <a:pPr algn="l"/>
            <a:r>
              <a:rPr lang="en-US" i="1"/>
              <a:t>pairWrongOrder ()</a:t>
            </a:r>
          </a:p>
          <a:p>
            <a:pPr algn="l"/>
            <a:r>
              <a:rPr lang="en-US" i="1"/>
              <a:t>swapPair ()</a:t>
            </a:r>
            <a:endParaRPr lang="nl-NL" i="1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3352800" y="3581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3" name="AutoShape 13"/>
          <p:cNvSpPr>
            <a:spLocks noChangeArrowheads="1"/>
          </p:cNvSpPr>
          <p:nvPr/>
        </p:nvSpPr>
        <p:spPr bwMode="auto">
          <a:xfrm>
            <a:off x="2209800" y="2819400"/>
            <a:ext cx="3048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533400" y="4419600"/>
            <a:ext cx="1600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NumberTable</a:t>
            </a:r>
            <a:endParaRPr lang="nl-NL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533400" y="4724400"/>
            <a:ext cx="16002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533400" y="4800600"/>
            <a:ext cx="1600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/>
              <a:t>pairWrongOrder ()</a:t>
            </a:r>
          </a:p>
          <a:p>
            <a:pPr algn="l"/>
            <a:r>
              <a:rPr lang="en-US"/>
              <a:t>swapPair ()</a:t>
            </a:r>
            <a:endParaRPr lang="nl-NL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2590800" y="4419600"/>
            <a:ext cx="1600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StringTable</a:t>
            </a:r>
            <a:endParaRPr lang="nl-NL"/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2590800" y="4724400"/>
            <a:ext cx="16002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2590800" y="4800600"/>
            <a:ext cx="1600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/>
              <a:t>pairWrongOrder ()</a:t>
            </a:r>
          </a:p>
          <a:p>
            <a:pPr algn="l"/>
            <a:r>
              <a:rPr lang="en-US"/>
              <a:t>swapPair ()</a:t>
            </a:r>
            <a:endParaRPr lang="nl-NL"/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>
            <a:off x="1295400" y="3581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>
            <a:off x="1295400" y="3581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94" name="Line 34"/>
          <p:cNvSpPr>
            <a:spLocks noChangeShapeType="1"/>
          </p:cNvSpPr>
          <p:nvPr/>
        </p:nvSpPr>
        <p:spPr bwMode="auto">
          <a:xfrm>
            <a:off x="2286000" y="2286000"/>
            <a:ext cx="19812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2400">
                <a:latin typeface="Arial" charset="0"/>
              </a:rPr>
              <a:t>Bridge</a:t>
            </a:r>
            <a:endParaRPr lang="nl-NL" sz="1400">
              <a:latin typeface="Arial" charset="0"/>
            </a:endParaRPr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auto">
          <a:xfrm>
            <a:off x="2030413" y="3581400"/>
            <a:ext cx="3048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5540375" y="2895600"/>
            <a:ext cx="17526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CharsImplem</a:t>
            </a:r>
            <a:endParaRPr lang="nl-NL" i="1"/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5540375" y="3200400"/>
            <a:ext cx="17526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5540375" y="3276600"/>
            <a:ext cx="17526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i="1"/>
              <a:t>nrOfChars ()</a:t>
            </a:r>
            <a:endParaRPr lang="nl-NL" i="1"/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1317625" y="2895600"/>
            <a:ext cx="17526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Chars</a:t>
            </a:r>
            <a:endParaRPr lang="nl-NL"/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1317625" y="3200400"/>
            <a:ext cx="17526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1317625" y="3276600"/>
            <a:ext cx="17526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/>
              <a:t>nrOfChars ()</a:t>
            </a:r>
            <a:endParaRPr lang="nl-NL" i="1"/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4511675" y="5181600"/>
            <a:ext cx="17526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CharsZeroTerm</a:t>
            </a:r>
            <a:endParaRPr lang="nl-NL"/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4511675" y="5486400"/>
            <a:ext cx="17526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4511675" y="5562600"/>
            <a:ext cx="17526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/>
              <a:t>nrOfChars ()</a:t>
            </a:r>
            <a:endParaRPr lang="nl-NL" i="1"/>
          </a:p>
        </p:txBody>
      </p: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6569075" y="5176838"/>
            <a:ext cx="17526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CharsLengthField</a:t>
            </a:r>
            <a:endParaRPr lang="nl-NL"/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6569075" y="5481638"/>
            <a:ext cx="17526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6569075" y="5557838"/>
            <a:ext cx="17526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/>
              <a:t>nrOfChars ()</a:t>
            </a:r>
            <a:endParaRPr lang="nl-NL" i="1"/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309563" y="5181600"/>
            <a:ext cx="17526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Message</a:t>
            </a:r>
            <a:endParaRPr lang="nl-NL"/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309563" y="5486400"/>
            <a:ext cx="17526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309563" y="5562600"/>
            <a:ext cx="17526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/>
              <a:t>print ()</a:t>
            </a:r>
            <a:endParaRPr lang="nl-NL" i="1"/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2362200" y="5181600"/>
            <a:ext cx="17526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CharSet</a:t>
            </a:r>
            <a:endParaRPr lang="nl-NL"/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2362200" y="5486400"/>
            <a:ext cx="17526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2362200" y="5562600"/>
            <a:ext cx="17526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/>
              <a:t>contains ()</a:t>
            </a:r>
            <a:endParaRPr lang="nl-NL" i="1"/>
          </a:p>
        </p:txBody>
      </p:sp>
      <p:sp>
        <p:nvSpPr>
          <p:cNvPr id="16423" name="AutoShape 39"/>
          <p:cNvSpPr>
            <a:spLocks noChangeArrowheads="1"/>
          </p:cNvSpPr>
          <p:nvPr/>
        </p:nvSpPr>
        <p:spPr bwMode="auto">
          <a:xfrm>
            <a:off x="6264275" y="3581400"/>
            <a:ext cx="3048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 flipH="1" flipV="1">
            <a:off x="457200" y="1981200"/>
            <a:ext cx="887413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26" name="Line 42"/>
          <p:cNvSpPr>
            <a:spLocks noChangeShapeType="1"/>
          </p:cNvSpPr>
          <p:nvPr/>
        </p:nvSpPr>
        <p:spPr bwMode="auto">
          <a:xfrm>
            <a:off x="3411538" y="3048000"/>
            <a:ext cx="2124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27" name="AutoShape 43"/>
          <p:cNvSpPr>
            <a:spLocks noChangeArrowheads="1"/>
          </p:cNvSpPr>
          <p:nvPr/>
        </p:nvSpPr>
        <p:spPr bwMode="auto">
          <a:xfrm>
            <a:off x="3070225" y="2971800"/>
            <a:ext cx="381000" cy="1524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36" name="Line 52"/>
          <p:cNvSpPr>
            <a:spLocks noChangeShapeType="1"/>
          </p:cNvSpPr>
          <p:nvPr/>
        </p:nvSpPr>
        <p:spPr bwMode="auto">
          <a:xfrm>
            <a:off x="2182813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37" name="Line 53"/>
          <p:cNvSpPr>
            <a:spLocks noChangeShapeType="1"/>
          </p:cNvSpPr>
          <p:nvPr/>
        </p:nvSpPr>
        <p:spPr bwMode="auto">
          <a:xfrm>
            <a:off x="6416675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38" name="Line 54"/>
          <p:cNvSpPr>
            <a:spLocks noChangeShapeType="1"/>
          </p:cNvSpPr>
          <p:nvPr/>
        </p:nvSpPr>
        <p:spPr bwMode="auto">
          <a:xfrm>
            <a:off x="1192213" y="4495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39" name="Line 55"/>
          <p:cNvSpPr>
            <a:spLocks noChangeShapeType="1"/>
          </p:cNvSpPr>
          <p:nvPr/>
        </p:nvSpPr>
        <p:spPr bwMode="auto">
          <a:xfrm>
            <a:off x="3249613" y="4495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40" name="Line 56"/>
          <p:cNvSpPr>
            <a:spLocks noChangeShapeType="1"/>
          </p:cNvSpPr>
          <p:nvPr/>
        </p:nvSpPr>
        <p:spPr bwMode="auto">
          <a:xfrm>
            <a:off x="1192213" y="4495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41" name="Line 57"/>
          <p:cNvSpPr>
            <a:spLocks noChangeShapeType="1"/>
          </p:cNvSpPr>
          <p:nvPr/>
        </p:nvSpPr>
        <p:spPr bwMode="auto">
          <a:xfrm>
            <a:off x="5383213" y="4495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42" name="Line 58"/>
          <p:cNvSpPr>
            <a:spLocks noChangeShapeType="1"/>
          </p:cNvSpPr>
          <p:nvPr/>
        </p:nvSpPr>
        <p:spPr bwMode="auto">
          <a:xfrm>
            <a:off x="7440613" y="4495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43" name="Line 59"/>
          <p:cNvSpPr>
            <a:spLocks noChangeShapeType="1"/>
          </p:cNvSpPr>
          <p:nvPr/>
        </p:nvSpPr>
        <p:spPr bwMode="auto">
          <a:xfrm>
            <a:off x="5383213" y="4495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 rot="-5400000">
            <a:off x="1625600" y="265113"/>
            <a:ext cx="406400" cy="304800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anchor="ctr">
            <a:spAutoFit/>
          </a:bodyPr>
          <a:lstStyle/>
          <a:p>
            <a:pPr algn="l"/>
            <a:r>
              <a:rPr lang="en-US"/>
              <a:t>return charsImplem.nrOfChars ();</a:t>
            </a:r>
          </a:p>
        </p:txBody>
      </p:sp>
      <p:sp>
        <p:nvSpPr>
          <p:cNvPr id="16444" name="Line 60"/>
          <p:cNvSpPr>
            <a:spLocks noChangeShapeType="1"/>
          </p:cNvSpPr>
          <p:nvPr/>
        </p:nvSpPr>
        <p:spPr bwMode="auto">
          <a:xfrm flipH="1">
            <a:off x="6416675" y="2590800"/>
            <a:ext cx="2270125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45" name="AutoShape 61"/>
          <p:cNvSpPr>
            <a:spLocks noChangeArrowheads="1"/>
          </p:cNvSpPr>
          <p:nvPr/>
        </p:nvSpPr>
        <p:spPr bwMode="auto">
          <a:xfrm rot="-5400000">
            <a:off x="6557962" y="300038"/>
            <a:ext cx="1895475" cy="266700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anchor="ctr">
            <a:spAutoFit/>
          </a:bodyPr>
          <a:lstStyle/>
          <a:p>
            <a:pPr algn="l"/>
            <a:r>
              <a:rPr lang="en-US"/>
              <a:t>Intermediate classes may be inserted to capture common facilities of groups of implementations. The CharsImplem class should not depend upon such facilities, as Chars needs to know its declaration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2400">
                <a:latin typeface="Arial" charset="0"/>
              </a:rPr>
              <a:t>Factory Method</a:t>
            </a:r>
            <a:br>
              <a:rPr lang="en-US" sz="2400">
                <a:latin typeface="Arial" charset="0"/>
              </a:rPr>
            </a:br>
            <a:r>
              <a:rPr lang="en-US" sz="1400">
                <a:latin typeface="Arial" charset="0"/>
              </a:rPr>
              <a:t>e.g. createPropertyDialog ()</a:t>
            </a:r>
            <a:endParaRPr lang="nl-NL" sz="1400">
              <a:latin typeface="Arial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048000" y="2971800"/>
            <a:ext cx="2057400" cy="685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/>
              <a:t>setProperties (): </a:t>
            </a:r>
            <a:endParaRPr lang="en-US" i="1"/>
          </a:p>
          <a:p>
            <a:pPr algn="l"/>
            <a:r>
              <a:rPr lang="en-US" i="1"/>
              <a:t>createPropertyDialog ()</a:t>
            </a:r>
          </a:p>
          <a:p>
            <a:pPr algn="l"/>
            <a:r>
              <a:rPr lang="en-US"/>
              <a:t>deletePropertyDialog ()</a:t>
            </a:r>
            <a:endParaRPr lang="nl-NL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048000" y="2590800"/>
            <a:ext cx="2057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GuiElement</a:t>
            </a:r>
            <a:endParaRPr lang="nl-NL" i="1"/>
          </a:p>
        </p:txBody>
      </p:sp>
      <p:sp>
        <p:nvSpPr>
          <p:cNvPr id="6159" name="AutoShape 15"/>
          <p:cNvSpPr>
            <a:spLocks noChangeArrowheads="1"/>
          </p:cNvSpPr>
          <p:nvPr/>
        </p:nvSpPr>
        <p:spPr bwMode="auto">
          <a:xfrm>
            <a:off x="3886200" y="3657600"/>
            <a:ext cx="3048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94" name="Rectangle 50"/>
          <p:cNvSpPr>
            <a:spLocks noChangeArrowheads="1"/>
          </p:cNvSpPr>
          <p:nvPr/>
        </p:nvSpPr>
        <p:spPr bwMode="auto">
          <a:xfrm>
            <a:off x="6172200" y="2971800"/>
            <a:ext cx="1981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i="1"/>
              <a:t>run ()</a:t>
            </a:r>
          </a:p>
        </p:txBody>
      </p:sp>
      <p:sp>
        <p:nvSpPr>
          <p:cNvPr id="6195" name="Rectangle 51"/>
          <p:cNvSpPr>
            <a:spLocks noChangeArrowheads="1"/>
          </p:cNvSpPr>
          <p:nvPr/>
        </p:nvSpPr>
        <p:spPr bwMode="auto">
          <a:xfrm>
            <a:off x="6172200" y="2590800"/>
            <a:ext cx="1981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Propertydialog</a:t>
            </a:r>
            <a:endParaRPr lang="nl-NL" i="1"/>
          </a:p>
        </p:txBody>
      </p:sp>
      <p:sp>
        <p:nvSpPr>
          <p:cNvPr id="6196" name="AutoShape 52"/>
          <p:cNvSpPr>
            <a:spLocks noChangeArrowheads="1"/>
          </p:cNvSpPr>
          <p:nvPr/>
        </p:nvSpPr>
        <p:spPr bwMode="auto">
          <a:xfrm>
            <a:off x="6858000" y="3352800"/>
            <a:ext cx="3048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97" name="Rectangle 53"/>
          <p:cNvSpPr>
            <a:spLocks noChangeArrowheads="1"/>
          </p:cNvSpPr>
          <p:nvPr/>
        </p:nvSpPr>
        <p:spPr bwMode="auto">
          <a:xfrm>
            <a:off x="3048000" y="4953000"/>
            <a:ext cx="2057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/>
              <a:t>createPropertyDialog ()</a:t>
            </a:r>
          </a:p>
        </p:txBody>
      </p:sp>
      <p:sp>
        <p:nvSpPr>
          <p:cNvPr id="6198" name="Rectangle 54"/>
          <p:cNvSpPr>
            <a:spLocks noChangeArrowheads="1"/>
          </p:cNvSpPr>
          <p:nvPr/>
        </p:nvSpPr>
        <p:spPr bwMode="auto">
          <a:xfrm>
            <a:off x="3048000" y="4572000"/>
            <a:ext cx="2057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Menu</a:t>
            </a:r>
            <a:endParaRPr lang="nl-NL"/>
          </a:p>
        </p:txBody>
      </p:sp>
      <p:sp>
        <p:nvSpPr>
          <p:cNvPr id="6199" name="Line 55"/>
          <p:cNvSpPr>
            <a:spLocks noChangeShapeType="1"/>
          </p:cNvSpPr>
          <p:nvPr/>
        </p:nvSpPr>
        <p:spPr bwMode="auto">
          <a:xfrm>
            <a:off x="40386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00" name="Rectangle 56"/>
          <p:cNvSpPr>
            <a:spLocks noChangeArrowheads="1"/>
          </p:cNvSpPr>
          <p:nvPr/>
        </p:nvSpPr>
        <p:spPr bwMode="auto">
          <a:xfrm>
            <a:off x="6172200" y="4953000"/>
            <a:ext cx="1981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/>
              <a:t>run ()</a:t>
            </a:r>
            <a:endParaRPr lang="nl-NL"/>
          </a:p>
        </p:txBody>
      </p:sp>
      <p:sp>
        <p:nvSpPr>
          <p:cNvPr id="6201" name="Rectangle 57"/>
          <p:cNvSpPr>
            <a:spLocks noChangeArrowheads="1"/>
          </p:cNvSpPr>
          <p:nvPr/>
        </p:nvSpPr>
        <p:spPr bwMode="auto">
          <a:xfrm>
            <a:off x="6172200" y="4572000"/>
            <a:ext cx="1981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MenuPropertyDialog</a:t>
            </a:r>
            <a:endParaRPr lang="nl-NL"/>
          </a:p>
        </p:txBody>
      </p:sp>
      <p:sp>
        <p:nvSpPr>
          <p:cNvPr id="6202" name="Line 58"/>
          <p:cNvSpPr>
            <a:spLocks noChangeShapeType="1"/>
          </p:cNvSpPr>
          <p:nvPr/>
        </p:nvSpPr>
        <p:spPr bwMode="auto">
          <a:xfrm flipH="1" flipV="1">
            <a:off x="7010400" y="3581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03" name="Line 59"/>
          <p:cNvSpPr>
            <a:spLocks noChangeShapeType="1"/>
          </p:cNvSpPr>
          <p:nvPr/>
        </p:nvSpPr>
        <p:spPr bwMode="auto">
          <a:xfrm>
            <a:off x="5105400" y="2743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04" name="Line 60"/>
          <p:cNvSpPr>
            <a:spLocks noChangeShapeType="1"/>
          </p:cNvSpPr>
          <p:nvPr/>
        </p:nvSpPr>
        <p:spPr bwMode="auto">
          <a:xfrm>
            <a:off x="5105400" y="4648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19" name="AutoShape 75"/>
          <p:cNvSpPr>
            <a:spLocks noChangeArrowheads="1"/>
          </p:cNvSpPr>
          <p:nvPr/>
        </p:nvSpPr>
        <p:spPr bwMode="auto">
          <a:xfrm rot="-5400000">
            <a:off x="1794669" y="34131"/>
            <a:ext cx="831850" cy="3811588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anchor="ctr">
            <a:spAutoFit/>
          </a:bodyPr>
          <a:lstStyle/>
          <a:p>
            <a:pPr algn="l"/>
            <a:r>
              <a:rPr lang="en-US"/>
              <a:t>propertyDialog = createPropertyDialog ();</a:t>
            </a:r>
          </a:p>
          <a:p>
            <a:pPr algn="l"/>
            <a:r>
              <a:rPr lang="en-US"/>
              <a:t>propertyDialog.run ();</a:t>
            </a:r>
          </a:p>
          <a:p>
            <a:pPr algn="l"/>
            <a:r>
              <a:rPr lang="en-US"/>
              <a:t>deletePropertyDialog (propertyDialog);</a:t>
            </a:r>
            <a:endParaRPr lang="nl-NL"/>
          </a:p>
        </p:txBody>
      </p:sp>
      <p:sp>
        <p:nvSpPr>
          <p:cNvPr id="6220" name="Rectangle 76"/>
          <p:cNvSpPr>
            <a:spLocks noChangeArrowheads="1"/>
          </p:cNvSpPr>
          <p:nvPr/>
        </p:nvSpPr>
        <p:spPr bwMode="auto">
          <a:xfrm>
            <a:off x="3048000" y="4876800"/>
            <a:ext cx="20574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21" name="Rectangle 77"/>
          <p:cNvSpPr>
            <a:spLocks noChangeArrowheads="1"/>
          </p:cNvSpPr>
          <p:nvPr/>
        </p:nvSpPr>
        <p:spPr bwMode="auto">
          <a:xfrm>
            <a:off x="6172200" y="4876800"/>
            <a:ext cx="19812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22" name="Rectangle 78"/>
          <p:cNvSpPr>
            <a:spLocks noChangeArrowheads="1"/>
          </p:cNvSpPr>
          <p:nvPr/>
        </p:nvSpPr>
        <p:spPr bwMode="auto">
          <a:xfrm>
            <a:off x="6172200" y="2895600"/>
            <a:ext cx="19812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23" name="Rectangle 79"/>
          <p:cNvSpPr>
            <a:spLocks noChangeArrowheads="1"/>
          </p:cNvSpPr>
          <p:nvPr/>
        </p:nvSpPr>
        <p:spPr bwMode="auto">
          <a:xfrm>
            <a:off x="3048000" y="2895600"/>
            <a:ext cx="20574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24" name="Line 80"/>
          <p:cNvSpPr>
            <a:spLocks noChangeShapeType="1"/>
          </p:cNvSpPr>
          <p:nvPr/>
        </p:nvSpPr>
        <p:spPr bwMode="auto">
          <a:xfrm>
            <a:off x="1524000" y="23622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26" name="Line 82"/>
          <p:cNvSpPr>
            <a:spLocks noChangeShapeType="1"/>
          </p:cNvSpPr>
          <p:nvPr/>
        </p:nvSpPr>
        <p:spPr bwMode="auto">
          <a:xfrm flipH="1">
            <a:off x="5105400" y="4800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27" name="Text Box 83"/>
          <p:cNvSpPr txBox="1">
            <a:spLocks noChangeArrowheads="1"/>
          </p:cNvSpPr>
          <p:nvPr/>
        </p:nvSpPr>
        <p:spPr bwMode="auto">
          <a:xfrm>
            <a:off x="5154613" y="2441575"/>
            <a:ext cx="971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&lt;&lt;uses&gt;&gt;</a:t>
            </a:r>
            <a:endParaRPr lang="nl-NL"/>
          </a:p>
        </p:txBody>
      </p:sp>
      <p:sp>
        <p:nvSpPr>
          <p:cNvPr id="6228" name="Text Box 84"/>
          <p:cNvSpPr txBox="1">
            <a:spLocks noChangeArrowheads="1"/>
          </p:cNvSpPr>
          <p:nvPr/>
        </p:nvSpPr>
        <p:spPr bwMode="auto">
          <a:xfrm>
            <a:off x="5041900" y="4337050"/>
            <a:ext cx="1177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&lt;&lt;creates&gt;&gt;</a:t>
            </a:r>
            <a:endParaRPr lang="nl-N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810000" y="1828800"/>
            <a:ext cx="1981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i="1"/>
              <a:t>move </a:t>
            </a:r>
            <a:r>
              <a:rPr lang="en-US" i="1" smtClean="0"/>
              <a:t>()</a:t>
            </a:r>
            <a:endParaRPr lang="en-US" i="1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810000" y="1447800"/>
            <a:ext cx="1981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RouteSegmenter</a:t>
            </a:r>
            <a:endParaRPr lang="nl-NL" i="1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4648200" y="2362200"/>
            <a:ext cx="3048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6324600" y="1828800"/>
            <a:ext cx="1981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/>
              <a:t>get  ()</a:t>
            </a:r>
          </a:p>
          <a:p>
            <a:pPr algn="l"/>
            <a:r>
              <a:rPr lang="en-US"/>
              <a:t>put  ()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6324600" y="1447800"/>
            <a:ext cx="1981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AscSequenceControl</a:t>
            </a:r>
            <a:endParaRPr lang="nl-NL"/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7162800" y="2362200"/>
            <a:ext cx="3048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5105400" y="4572000"/>
            <a:ext cx="2057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/>
              <a:t>move </a:t>
            </a:r>
            <a:r>
              <a:rPr lang="en-US" smtClean="0"/>
              <a:t>()</a:t>
            </a:r>
            <a:endParaRPr 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5105400" y="4191000"/>
            <a:ext cx="2057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AscRouteSegmenter</a:t>
            </a:r>
            <a:endParaRPr lang="nl-NL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4800600" y="2590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838200" y="1447800"/>
            <a:ext cx="1981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MovementPlanner</a:t>
            </a:r>
            <a:endParaRPr lang="nl-NL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 flipH="1" flipV="1">
            <a:off x="7315200" y="2590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2819400" y="1600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09" name="AutoShape 17"/>
          <p:cNvSpPr>
            <a:spLocks noChangeArrowheads="1"/>
          </p:cNvSpPr>
          <p:nvPr/>
        </p:nvSpPr>
        <p:spPr bwMode="auto">
          <a:xfrm rot="-5400000">
            <a:off x="3502223" y="5032175"/>
            <a:ext cx="615553" cy="60960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square" anchor="ctr">
            <a:spAutoFit/>
          </a:bodyPr>
          <a:lstStyle/>
          <a:p>
            <a:pPr algn="l"/>
            <a:r>
              <a:rPr lang="en-US"/>
              <a:t>get </a:t>
            </a:r>
            <a:r>
              <a:rPr lang="en-US" smtClean="0"/>
              <a:t>()</a:t>
            </a:r>
            <a:endParaRPr lang="en-US"/>
          </a:p>
          <a:p>
            <a:pPr algn="l"/>
            <a:r>
              <a:rPr lang="en-US"/>
              <a:t>put </a:t>
            </a:r>
            <a:r>
              <a:rPr lang="en-US" smtClean="0"/>
              <a:t>()</a:t>
            </a:r>
            <a:endParaRPr lang="nl-NL"/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5105400" y="4495800"/>
            <a:ext cx="20574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6324600" y="1752600"/>
            <a:ext cx="19812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3810000" y="1752600"/>
            <a:ext cx="19812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V="1">
            <a:off x="4114800" y="48768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>
            <a:off x="4800600" y="37338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 flipH="1" flipV="1">
            <a:off x="60960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2819400" y="1219200"/>
            <a:ext cx="971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&lt;&lt;uses&gt;&gt;</a:t>
            </a:r>
            <a:endParaRPr lang="nl-N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810001" y="2057400"/>
            <a:ext cx="1981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i="1"/>
              <a:t>move </a:t>
            </a:r>
            <a:r>
              <a:rPr lang="en-US" i="1" smtClean="0"/>
              <a:t>()</a:t>
            </a:r>
            <a:endParaRPr lang="en-US" i="1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810001" y="1676400"/>
            <a:ext cx="1981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RouteSegmenter</a:t>
            </a:r>
            <a:endParaRPr lang="nl-NL" i="1"/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4648201" y="2590800"/>
            <a:ext cx="3048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324601" y="2057400"/>
            <a:ext cx="1981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/>
              <a:t>get  ()</a:t>
            </a:r>
          </a:p>
          <a:p>
            <a:pPr algn="l"/>
            <a:r>
              <a:rPr lang="en-US"/>
              <a:t>put  ()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6324601" y="1676400"/>
            <a:ext cx="1981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AscSequenceControl</a:t>
            </a:r>
            <a:endParaRPr lang="nl-NL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3810001" y="4343400"/>
            <a:ext cx="20574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/>
              <a:t>move </a:t>
            </a:r>
            <a:r>
              <a:rPr lang="en-US" smtClean="0"/>
              <a:t>()</a:t>
            </a:r>
            <a:endParaRPr 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810001" y="3962400"/>
            <a:ext cx="2057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AscRouteSegmenter</a:t>
            </a:r>
            <a:endParaRPr lang="nl-NL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4800601" y="2819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838201" y="1676400"/>
            <a:ext cx="1981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MovementPlanner</a:t>
            </a:r>
            <a:endParaRPr lang="nl-NL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H="1" flipV="1">
            <a:off x="6248401" y="4343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2819401" y="182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31" name="AutoShape 15"/>
          <p:cNvSpPr>
            <a:spLocks noChangeArrowheads="1"/>
          </p:cNvSpPr>
          <p:nvPr/>
        </p:nvSpPr>
        <p:spPr bwMode="auto">
          <a:xfrm rot="-5400000">
            <a:off x="1521025" y="4043360"/>
            <a:ext cx="615553" cy="1981202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square" anchor="ctr">
            <a:spAutoFit/>
          </a:bodyPr>
          <a:lstStyle/>
          <a:p>
            <a:pPr algn="l"/>
            <a:r>
              <a:rPr lang="en-US"/>
              <a:t>sequenceControl.get </a:t>
            </a:r>
            <a:r>
              <a:rPr lang="en-US" smtClean="0"/>
              <a:t>()</a:t>
            </a:r>
            <a:endParaRPr lang="en-US"/>
          </a:p>
          <a:p>
            <a:pPr algn="l"/>
            <a:r>
              <a:rPr lang="en-US"/>
              <a:t>sequenceControl.put </a:t>
            </a:r>
            <a:r>
              <a:rPr lang="en-US" smtClean="0"/>
              <a:t>()</a:t>
            </a:r>
            <a:endParaRPr lang="nl-NL"/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3810001" y="4267200"/>
            <a:ext cx="20574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324601" y="1981200"/>
            <a:ext cx="19812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3810001" y="1981200"/>
            <a:ext cx="19812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 flipV="1">
            <a:off x="2819401" y="45720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2819401" y="1447800"/>
            <a:ext cx="971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&lt;&lt;uses&gt;&gt;</a:t>
            </a:r>
            <a:endParaRPr lang="nl-NL"/>
          </a:p>
        </p:txBody>
      </p:sp>
      <p:sp>
        <p:nvSpPr>
          <p:cNvPr id="9241" name="AutoShape 25"/>
          <p:cNvSpPr>
            <a:spLocks noChangeArrowheads="1"/>
          </p:cNvSpPr>
          <p:nvPr/>
        </p:nvSpPr>
        <p:spPr bwMode="auto">
          <a:xfrm>
            <a:off x="5867401" y="4267200"/>
            <a:ext cx="381000" cy="1524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 flipV="1">
            <a:off x="7315201" y="2590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324600" y="1600200"/>
            <a:ext cx="1676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Observer</a:t>
            </a:r>
            <a:endParaRPr lang="nl-NL" i="1"/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2895600" y="2819400"/>
            <a:ext cx="3048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H="1">
            <a:off x="81534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 flipH="1">
            <a:off x="3886200" y="21336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6324600" y="1905000"/>
            <a:ext cx="1676400" cy="9144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6324600" y="1981200"/>
            <a:ext cx="1676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i="1"/>
              <a:t>update ()</a:t>
            </a:r>
            <a:endParaRPr lang="nl-NL" i="1"/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2133600" y="1600200"/>
            <a:ext cx="17526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Subject</a:t>
            </a:r>
            <a:endParaRPr lang="nl-NL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2133600" y="1905000"/>
            <a:ext cx="17526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2133600" y="1981200"/>
            <a:ext cx="1752600" cy="838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/>
              <a:t>notifyObservers ()</a:t>
            </a:r>
          </a:p>
          <a:p>
            <a:pPr algn="l"/>
            <a:r>
              <a:rPr lang="en-US"/>
              <a:t>attach (observer)</a:t>
            </a:r>
          </a:p>
          <a:p>
            <a:pPr algn="l"/>
            <a:r>
              <a:rPr lang="en-US"/>
              <a:t>detach (observer)</a:t>
            </a:r>
            <a:endParaRPr lang="nl-NL"/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2133600" y="3505200"/>
            <a:ext cx="17526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TicTacToeSubject</a:t>
            </a:r>
            <a:endParaRPr lang="nl-NL"/>
          </a:p>
        </p:txBody>
      </p:sp>
      <p:sp>
        <p:nvSpPr>
          <p:cNvPr id="10269" name="Rectangle 29"/>
          <p:cNvSpPr>
            <a:spLocks noChangeArrowheads="1"/>
          </p:cNvSpPr>
          <p:nvPr/>
        </p:nvSpPr>
        <p:spPr bwMode="auto">
          <a:xfrm>
            <a:off x="2133600" y="3805238"/>
            <a:ext cx="1752600" cy="3143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/>
              <a:t>state</a:t>
            </a:r>
            <a:endParaRPr lang="nl-NL"/>
          </a:p>
        </p:txBody>
      </p:sp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2133600" y="4114800"/>
            <a:ext cx="17526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mtClean="0"/>
              <a:t>play ()</a:t>
            </a:r>
            <a:endParaRPr lang="en-US"/>
          </a:p>
        </p:txBody>
      </p:sp>
      <p:sp>
        <p:nvSpPr>
          <p:cNvPr id="10272" name="Rectangle 32"/>
          <p:cNvSpPr>
            <a:spLocks noChangeArrowheads="1"/>
          </p:cNvSpPr>
          <p:nvPr/>
        </p:nvSpPr>
        <p:spPr bwMode="auto">
          <a:xfrm>
            <a:off x="5410200" y="5334000"/>
            <a:ext cx="1524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AlphaObserver</a:t>
            </a:r>
            <a:endParaRPr lang="nl-NL"/>
          </a:p>
        </p:txBody>
      </p:sp>
      <p:sp>
        <p:nvSpPr>
          <p:cNvPr id="10275" name="Rectangle 35"/>
          <p:cNvSpPr>
            <a:spLocks noChangeArrowheads="1"/>
          </p:cNvSpPr>
          <p:nvPr/>
        </p:nvSpPr>
        <p:spPr bwMode="auto">
          <a:xfrm>
            <a:off x="7391400" y="5334000"/>
            <a:ext cx="1524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BinObserver</a:t>
            </a:r>
            <a:endParaRPr lang="nl-NL"/>
          </a:p>
        </p:txBody>
      </p:sp>
      <p:sp>
        <p:nvSpPr>
          <p:cNvPr id="10280" name="AutoShape 40"/>
          <p:cNvSpPr>
            <a:spLocks noChangeArrowheads="1"/>
          </p:cNvSpPr>
          <p:nvPr/>
        </p:nvSpPr>
        <p:spPr bwMode="auto">
          <a:xfrm>
            <a:off x="7010400" y="2286000"/>
            <a:ext cx="3048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82" name="Line 42"/>
          <p:cNvSpPr>
            <a:spLocks noChangeShapeType="1"/>
          </p:cNvSpPr>
          <p:nvPr/>
        </p:nvSpPr>
        <p:spPr bwMode="auto">
          <a:xfrm>
            <a:off x="5257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283" name="Line 43"/>
          <p:cNvSpPr>
            <a:spLocks noChangeShapeType="1"/>
          </p:cNvSpPr>
          <p:nvPr/>
        </p:nvSpPr>
        <p:spPr bwMode="auto">
          <a:xfrm flipV="1">
            <a:off x="1295400" y="43434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286" name="Line 46"/>
          <p:cNvSpPr>
            <a:spLocks noChangeShapeType="1"/>
          </p:cNvSpPr>
          <p:nvPr/>
        </p:nvSpPr>
        <p:spPr bwMode="auto">
          <a:xfrm>
            <a:off x="6172200" y="49530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87" name="Line 47"/>
          <p:cNvSpPr>
            <a:spLocks noChangeShapeType="1"/>
          </p:cNvSpPr>
          <p:nvPr/>
        </p:nvSpPr>
        <p:spPr bwMode="auto">
          <a:xfrm>
            <a:off x="30480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88" name="Line 48"/>
          <p:cNvSpPr>
            <a:spLocks noChangeShapeType="1"/>
          </p:cNvSpPr>
          <p:nvPr/>
        </p:nvSpPr>
        <p:spPr bwMode="auto">
          <a:xfrm>
            <a:off x="7162800" y="2514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89" name="Line 49"/>
          <p:cNvSpPr>
            <a:spLocks noChangeShapeType="1"/>
          </p:cNvSpPr>
          <p:nvPr/>
        </p:nvSpPr>
        <p:spPr bwMode="auto">
          <a:xfrm>
            <a:off x="7162800" y="441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295" name="Text Box 55"/>
          <p:cNvSpPr txBox="1">
            <a:spLocks noChangeArrowheads="1"/>
          </p:cNvSpPr>
          <p:nvPr/>
        </p:nvSpPr>
        <p:spPr bwMode="auto">
          <a:xfrm>
            <a:off x="6096000" y="1447800"/>
            <a:ext cx="273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*</a:t>
            </a:r>
            <a:endParaRPr lang="nl-NL" sz="1800"/>
          </a:p>
        </p:txBody>
      </p:sp>
      <p:sp>
        <p:nvSpPr>
          <p:cNvPr id="10303" name="Text Box 63"/>
          <p:cNvSpPr txBox="1">
            <a:spLocks noChangeArrowheads="1"/>
          </p:cNvSpPr>
          <p:nvPr/>
        </p:nvSpPr>
        <p:spPr bwMode="auto">
          <a:xfrm>
            <a:off x="3962400" y="1447800"/>
            <a:ext cx="268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  <a:endParaRPr lang="nl-NL" sz="1200"/>
          </a:p>
        </p:txBody>
      </p:sp>
      <p:sp>
        <p:nvSpPr>
          <p:cNvPr id="10304" name="AutoShape 64"/>
          <p:cNvSpPr>
            <a:spLocks noChangeArrowheads="1"/>
          </p:cNvSpPr>
          <p:nvPr/>
        </p:nvSpPr>
        <p:spPr bwMode="auto">
          <a:xfrm rot="16200000">
            <a:off x="556737" y="4624863"/>
            <a:ext cx="1477328" cy="2133602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square" anchor="ctr">
            <a:spAutoFit/>
          </a:bodyPr>
          <a:lstStyle/>
          <a:p>
            <a:pPr algn="l"/>
            <a:r>
              <a:rPr lang="en-US" smtClean="0"/>
              <a:t>Repeat:</a:t>
            </a:r>
          </a:p>
          <a:p>
            <a:pPr algn="l"/>
            <a:r>
              <a:rPr lang="en-US" smtClean="0"/>
              <a:t>    Get player input</a:t>
            </a:r>
          </a:p>
          <a:p>
            <a:pPr algn="l"/>
            <a:r>
              <a:rPr lang="en-US"/>
              <a:t> </a:t>
            </a:r>
            <a:r>
              <a:rPr lang="en-US" smtClean="0"/>
              <a:t>   Adapt state</a:t>
            </a:r>
          </a:p>
          <a:p>
            <a:pPr algn="l"/>
            <a:r>
              <a:rPr lang="en-US"/>
              <a:t> </a:t>
            </a:r>
            <a:r>
              <a:rPr lang="en-US" smtClean="0"/>
              <a:t>   Switch player</a:t>
            </a:r>
            <a:endParaRPr lang="en-US"/>
          </a:p>
          <a:p>
            <a:pPr algn="l"/>
            <a:r>
              <a:rPr lang="en-US"/>
              <a:t> </a:t>
            </a:r>
            <a:r>
              <a:rPr lang="en-US" smtClean="0"/>
              <a:t>   Call notifyObservers</a:t>
            </a:r>
          </a:p>
          <a:p>
            <a:pPr algn="l"/>
            <a:r>
              <a:rPr lang="en-US" smtClean="0"/>
              <a:t>Until game over</a:t>
            </a:r>
          </a:p>
        </p:txBody>
      </p:sp>
      <p:sp>
        <p:nvSpPr>
          <p:cNvPr id="10308" name="Line 68"/>
          <p:cNvSpPr>
            <a:spLocks noChangeShapeType="1"/>
          </p:cNvSpPr>
          <p:nvPr/>
        </p:nvSpPr>
        <p:spPr bwMode="auto">
          <a:xfrm flipV="1">
            <a:off x="990600" y="2406650"/>
            <a:ext cx="1222375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10" name="Rectangle 70"/>
          <p:cNvSpPr>
            <a:spLocks noChangeArrowheads="1"/>
          </p:cNvSpPr>
          <p:nvPr/>
        </p:nvSpPr>
        <p:spPr bwMode="auto">
          <a:xfrm>
            <a:off x="6324600" y="3505200"/>
            <a:ext cx="1676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TicTacToeObserver</a:t>
            </a:r>
            <a:endParaRPr lang="nl-NL"/>
          </a:p>
        </p:txBody>
      </p:sp>
      <p:sp>
        <p:nvSpPr>
          <p:cNvPr id="10311" name="Rectangle 71"/>
          <p:cNvSpPr>
            <a:spLocks noChangeArrowheads="1"/>
          </p:cNvSpPr>
          <p:nvPr/>
        </p:nvSpPr>
        <p:spPr bwMode="auto">
          <a:xfrm>
            <a:off x="6324600" y="3810000"/>
            <a:ext cx="1676400" cy="9144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/>
            <a:endParaRPr lang="nl-NL"/>
          </a:p>
        </p:txBody>
      </p:sp>
      <p:sp>
        <p:nvSpPr>
          <p:cNvPr id="10312" name="Rectangle 72"/>
          <p:cNvSpPr>
            <a:spLocks noChangeArrowheads="1"/>
          </p:cNvSpPr>
          <p:nvPr/>
        </p:nvSpPr>
        <p:spPr bwMode="auto">
          <a:xfrm>
            <a:off x="6324600" y="3886200"/>
            <a:ext cx="1676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/>
              <a:t>update ()</a:t>
            </a:r>
            <a:endParaRPr lang="nl-NL"/>
          </a:p>
        </p:txBody>
      </p:sp>
      <p:sp>
        <p:nvSpPr>
          <p:cNvPr id="10313" name="AutoShape 73"/>
          <p:cNvSpPr>
            <a:spLocks noChangeArrowheads="1"/>
          </p:cNvSpPr>
          <p:nvPr/>
        </p:nvSpPr>
        <p:spPr bwMode="auto">
          <a:xfrm>
            <a:off x="7010400" y="4191000"/>
            <a:ext cx="3048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14" name="Line 74"/>
          <p:cNvSpPr>
            <a:spLocks noChangeShapeType="1"/>
          </p:cNvSpPr>
          <p:nvPr/>
        </p:nvSpPr>
        <p:spPr bwMode="auto">
          <a:xfrm>
            <a:off x="61722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15" name="Line 75"/>
          <p:cNvSpPr>
            <a:spLocks noChangeShapeType="1"/>
          </p:cNvSpPr>
          <p:nvPr/>
        </p:nvSpPr>
        <p:spPr bwMode="auto">
          <a:xfrm>
            <a:off x="3886200" y="17526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316" name="Text Box 76"/>
          <p:cNvSpPr txBox="1">
            <a:spLocks noChangeArrowheads="1"/>
          </p:cNvSpPr>
          <p:nvPr/>
        </p:nvSpPr>
        <p:spPr bwMode="auto">
          <a:xfrm>
            <a:off x="3962400" y="1828800"/>
            <a:ext cx="268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  <a:endParaRPr lang="nl-NL" sz="1200"/>
          </a:p>
        </p:txBody>
      </p:sp>
      <p:sp>
        <p:nvSpPr>
          <p:cNvPr id="10317" name="Text Box 77"/>
          <p:cNvSpPr txBox="1">
            <a:spLocks noChangeArrowheads="1"/>
          </p:cNvSpPr>
          <p:nvPr/>
        </p:nvSpPr>
        <p:spPr bwMode="auto">
          <a:xfrm>
            <a:off x="6096000" y="1828800"/>
            <a:ext cx="268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  <a:endParaRPr lang="nl-NL" sz="1200"/>
          </a:p>
        </p:txBody>
      </p:sp>
      <p:sp>
        <p:nvSpPr>
          <p:cNvPr id="10281" name="Line 41"/>
          <p:cNvSpPr>
            <a:spLocks noChangeShapeType="1"/>
          </p:cNvSpPr>
          <p:nvPr/>
        </p:nvSpPr>
        <p:spPr bwMode="auto">
          <a:xfrm flipV="1">
            <a:off x="4114800" y="4038600"/>
            <a:ext cx="228600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279" name="AutoShape 39"/>
          <p:cNvSpPr>
            <a:spLocks noChangeArrowheads="1"/>
          </p:cNvSpPr>
          <p:nvPr/>
        </p:nvSpPr>
        <p:spPr bwMode="auto">
          <a:xfrm rot="16200000">
            <a:off x="3883225" y="5032175"/>
            <a:ext cx="615553" cy="2133602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square" anchor="ctr">
            <a:spAutoFit/>
          </a:bodyPr>
          <a:lstStyle/>
          <a:p>
            <a:pPr algn="l"/>
            <a:r>
              <a:rPr lang="en-US" smtClean="0"/>
              <a:t>Read state from subject</a:t>
            </a:r>
          </a:p>
          <a:p>
            <a:pPr algn="l"/>
            <a:r>
              <a:rPr lang="en-US" smtClean="0"/>
              <a:t>Show it using symbols </a:t>
            </a:r>
            <a:endParaRPr lang="nl-NL"/>
          </a:p>
        </p:txBody>
      </p:sp>
      <p:sp>
        <p:nvSpPr>
          <p:cNvPr id="10319" name="AutoShape 79"/>
          <p:cNvSpPr>
            <a:spLocks noChangeArrowheads="1"/>
          </p:cNvSpPr>
          <p:nvPr/>
        </p:nvSpPr>
        <p:spPr bwMode="auto">
          <a:xfrm rot="16200000">
            <a:off x="798711" y="1947863"/>
            <a:ext cx="615553" cy="190500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anchor="ctr">
            <a:spAutoFit/>
          </a:bodyPr>
          <a:lstStyle/>
          <a:p>
            <a:pPr algn="l"/>
            <a:r>
              <a:rPr lang="en-US" smtClean="0"/>
              <a:t>Connect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and </a:t>
            </a:r>
            <a:r>
              <a:rPr lang="en-US" smtClean="0">
                <a:sym typeface="Wingdings" pitchFamily="2" charset="2"/>
              </a:rPr>
              <a:t></a:t>
            </a:r>
            <a:endParaRPr lang="en-US" smtClean="0"/>
          </a:p>
          <a:p>
            <a:pPr algn="l"/>
            <a:r>
              <a:rPr lang="en-US"/>
              <a:t>C</a:t>
            </a:r>
            <a:r>
              <a:rPr lang="en-US" smtClean="0"/>
              <a:t>all observer.update</a:t>
            </a:r>
            <a:endParaRPr lang="nl-NL"/>
          </a:p>
        </p:txBody>
      </p:sp>
      <p:sp>
        <p:nvSpPr>
          <p:cNvPr id="10254" name="AutoShape 14"/>
          <p:cNvSpPr>
            <a:spLocks noChangeArrowheads="1"/>
          </p:cNvSpPr>
          <p:nvPr/>
        </p:nvSpPr>
        <p:spPr bwMode="auto">
          <a:xfrm rot="16200000">
            <a:off x="873325" y="-35124"/>
            <a:ext cx="615553" cy="2057402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square" anchor="ctr">
            <a:spAutoFit/>
          </a:bodyPr>
          <a:lstStyle/>
          <a:p>
            <a:pPr algn="l"/>
            <a:r>
              <a:rPr lang="en-US" smtClean="0"/>
              <a:t>For each observer:</a:t>
            </a:r>
            <a:endParaRPr lang="en-US"/>
          </a:p>
          <a:p>
            <a:pPr algn="l"/>
            <a:r>
              <a:rPr lang="en-US"/>
              <a:t> </a:t>
            </a:r>
            <a:r>
              <a:rPr lang="en-US" smtClean="0"/>
              <a:t>   Call observer.update</a:t>
            </a:r>
            <a:endParaRPr lang="en-US"/>
          </a:p>
        </p:txBody>
      </p:sp>
      <p:sp>
        <p:nvSpPr>
          <p:cNvPr id="54" name="Rectangle 32"/>
          <p:cNvSpPr>
            <a:spLocks noChangeArrowheads="1"/>
          </p:cNvSpPr>
          <p:nvPr/>
        </p:nvSpPr>
        <p:spPr bwMode="auto">
          <a:xfrm>
            <a:off x="5410200" y="5638800"/>
            <a:ext cx="1524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mtClean="0"/>
              <a:t>symbols = X O</a:t>
            </a:r>
            <a:endParaRPr lang="nl-NL"/>
          </a:p>
        </p:txBody>
      </p:sp>
      <p:sp>
        <p:nvSpPr>
          <p:cNvPr id="55" name="Rectangle 35"/>
          <p:cNvSpPr>
            <a:spLocks noChangeArrowheads="1"/>
          </p:cNvSpPr>
          <p:nvPr/>
        </p:nvSpPr>
        <p:spPr bwMode="auto">
          <a:xfrm>
            <a:off x="7391400" y="5638800"/>
            <a:ext cx="1524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mtClean="0"/>
              <a:t>symbols = 1 0</a:t>
            </a:r>
            <a:endParaRPr lang="nl-NL"/>
          </a:p>
        </p:txBody>
      </p:sp>
      <p:sp>
        <p:nvSpPr>
          <p:cNvPr id="57" name="AutoShape 14"/>
          <p:cNvSpPr>
            <a:spLocks noChangeArrowheads="1"/>
          </p:cNvSpPr>
          <p:nvPr/>
        </p:nvSpPr>
        <p:spPr bwMode="auto">
          <a:xfrm rot="16200000">
            <a:off x="5064324" y="-339924"/>
            <a:ext cx="615553" cy="2667002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square" anchor="ctr">
            <a:spAutoFit/>
          </a:bodyPr>
          <a:lstStyle/>
          <a:p>
            <a:pPr algn="l"/>
            <a:r>
              <a:rPr lang="en-US" smtClean="0"/>
              <a:t>Each subject maintains a list of references to its observers</a:t>
            </a:r>
            <a:endParaRPr lang="en-US"/>
          </a:p>
        </p:txBody>
      </p:sp>
      <p:sp>
        <p:nvSpPr>
          <p:cNvPr id="58" name="AutoShape 14"/>
          <p:cNvSpPr>
            <a:spLocks noChangeArrowheads="1"/>
          </p:cNvSpPr>
          <p:nvPr/>
        </p:nvSpPr>
        <p:spPr bwMode="auto">
          <a:xfrm rot="16200000">
            <a:off x="5102425" y="1450776"/>
            <a:ext cx="615553" cy="2743202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square" anchor="ctr">
            <a:spAutoFit/>
          </a:bodyPr>
          <a:lstStyle/>
          <a:p>
            <a:pPr algn="l"/>
            <a:r>
              <a:rPr lang="en-US" smtClean="0"/>
              <a:t>Each observer has an attribute that refers to its subject</a:t>
            </a:r>
            <a:endParaRPr lang="en-US"/>
          </a:p>
        </p:txBody>
      </p:sp>
      <p:sp>
        <p:nvSpPr>
          <p:cNvPr id="59" name="Line 42"/>
          <p:cNvSpPr>
            <a:spLocks noChangeShapeType="1"/>
          </p:cNvSpPr>
          <p:nvPr/>
        </p:nvSpPr>
        <p:spPr bwMode="auto">
          <a:xfrm>
            <a:off x="5257800" y="213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0" name="Line 68"/>
          <p:cNvSpPr>
            <a:spLocks noChangeShapeType="1"/>
          </p:cNvSpPr>
          <p:nvPr/>
        </p:nvSpPr>
        <p:spPr bwMode="auto">
          <a:xfrm>
            <a:off x="1066801" y="1250950"/>
            <a:ext cx="1143000" cy="9588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sz="2400">
                <a:latin typeface="Arial" charset="0"/>
              </a:rPr>
              <a:t>Observer</a:t>
            </a:r>
            <a:endParaRPr lang="nl-NL" sz="1400">
              <a:latin typeface="Arial" charset="0"/>
            </a:endParaRPr>
          </a:p>
        </p:txBody>
      </p:sp>
      <p:sp>
        <p:nvSpPr>
          <p:cNvPr id="11310" name="Rectangle 46"/>
          <p:cNvSpPr>
            <a:spLocks noChangeArrowheads="1"/>
          </p:cNvSpPr>
          <p:nvPr/>
        </p:nvSpPr>
        <p:spPr bwMode="auto">
          <a:xfrm>
            <a:off x="1371600" y="1600200"/>
            <a:ext cx="1524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TicTacToeSubject</a:t>
            </a:r>
            <a:endParaRPr lang="nl-NL"/>
          </a:p>
        </p:txBody>
      </p:sp>
      <p:sp>
        <p:nvSpPr>
          <p:cNvPr id="11313" name="Rectangle 49"/>
          <p:cNvSpPr>
            <a:spLocks noChangeArrowheads="1"/>
          </p:cNvSpPr>
          <p:nvPr/>
        </p:nvSpPr>
        <p:spPr bwMode="auto">
          <a:xfrm>
            <a:off x="6477000" y="1600200"/>
            <a:ext cx="1524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BinObserver</a:t>
            </a:r>
            <a:endParaRPr lang="nl-NL"/>
          </a:p>
        </p:txBody>
      </p:sp>
      <p:sp>
        <p:nvSpPr>
          <p:cNvPr id="11316" name="Rectangle 52"/>
          <p:cNvSpPr>
            <a:spLocks noChangeArrowheads="1"/>
          </p:cNvSpPr>
          <p:nvPr/>
        </p:nvSpPr>
        <p:spPr bwMode="auto">
          <a:xfrm>
            <a:off x="3886200" y="1600200"/>
            <a:ext cx="1524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AlphaObserver</a:t>
            </a:r>
            <a:endParaRPr lang="nl-NL"/>
          </a:p>
        </p:txBody>
      </p:sp>
      <p:sp>
        <p:nvSpPr>
          <p:cNvPr id="11327" name="Line 63"/>
          <p:cNvSpPr>
            <a:spLocks noChangeShapeType="1"/>
          </p:cNvSpPr>
          <p:nvPr/>
        </p:nvSpPr>
        <p:spPr bwMode="auto">
          <a:xfrm>
            <a:off x="2133600" y="19050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28" name="Line 64"/>
          <p:cNvSpPr>
            <a:spLocks noChangeShapeType="1"/>
          </p:cNvSpPr>
          <p:nvPr/>
        </p:nvSpPr>
        <p:spPr bwMode="auto">
          <a:xfrm>
            <a:off x="4648200" y="19050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29" name="Line 65"/>
          <p:cNvSpPr>
            <a:spLocks noChangeShapeType="1"/>
          </p:cNvSpPr>
          <p:nvPr/>
        </p:nvSpPr>
        <p:spPr bwMode="auto">
          <a:xfrm>
            <a:off x="7239000" y="19050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32" name="Rectangle 68"/>
          <p:cNvSpPr>
            <a:spLocks noChangeArrowheads="1"/>
          </p:cNvSpPr>
          <p:nvPr/>
        </p:nvSpPr>
        <p:spPr bwMode="auto">
          <a:xfrm>
            <a:off x="2057400" y="2209800"/>
            <a:ext cx="152400" cy="3505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35" name="Rectangle 71"/>
          <p:cNvSpPr>
            <a:spLocks noChangeArrowheads="1"/>
          </p:cNvSpPr>
          <p:nvPr/>
        </p:nvSpPr>
        <p:spPr bwMode="auto">
          <a:xfrm>
            <a:off x="4572000" y="2209800"/>
            <a:ext cx="152400" cy="76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37" name="Rectangle 73"/>
          <p:cNvSpPr>
            <a:spLocks noChangeArrowheads="1"/>
          </p:cNvSpPr>
          <p:nvPr/>
        </p:nvSpPr>
        <p:spPr bwMode="auto">
          <a:xfrm>
            <a:off x="4572000" y="3886200"/>
            <a:ext cx="152400" cy="76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38" name="Rectangle 74"/>
          <p:cNvSpPr>
            <a:spLocks noChangeArrowheads="1"/>
          </p:cNvSpPr>
          <p:nvPr/>
        </p:nvSpPr>
        <p:spPr bwMode="auto">
          <a:xfrm>
            <a:off x="7162800" y="4953000"/>
            <a:ext cx="152400" cy="76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39" name="Line 75"/>
          <p:cNvSpPr>
            <a:spLocks noChangeShapeType="1"/>
          </p:cNvSpPr>
          <p:nvPr/>
        </p:nvSpPr>
        <p:spPr bwMode="auto">
          <a:xfrm>
            <a:off x="2209800" y="3886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40" name="Line 76"/>
          <p:cNvSpPr>
            <a:spLocks noChangeShapeType="1"/>
          </p:cNvSpPr>
          <p:nvPr/>
        </p:nvSpPr>
        <p:spPr bwMode="auto">
          <a:xfrm>
            <a:off x="2209800" y="49530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41" name="Line 77"/>
          <p:cNvSpPr>
            <a:spLocks noChangeShapeType="1"/>
          </p:cNvSpPr>
          <p:nvPr/>
        </p:nvSpPr>
        <p:spPr bwMode="auto">
          <a:xfrm flipH="1">
            <a:off x="2209800" y="53340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42" name="Line 78"/>
          <p:cNvSpPr>
            <a:spLocks noChangeShapeType="1"/>
          </p:cNvSpPr>
          <p:nvPr/>
        </p:nvSpPr>
        <p:spPr bwMode="auto">
          <a:xfrm flipH="1">
            <a:off x="2209800" y="4267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43" name="Line 79"/>
          <p:cNvSpPr>
            <a:spLocks noChangeShapeType="1"/>
          </p:cNvSpPr>
          <p:nvPr/>
        </p:nvSpPr>
        <p:spPr bwMode="auto">
          <a:xfrm flipH="1">
            <a:off x="2209800" y="2590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44" name="Text Box 80"/>
          <p:cNvSpPr txBox="1">
            <a:spLocks noChangeArrowheads="1"/>
          </p:cNvSpPr>
          <p:nvPr/>
        </p:nvSpPr>
        <p:spPr bwMode="auto">
          <a:xfrm>
            <a:off x="2209800" y="2819400"/>
            <a:ext cx="15922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notifyObservers ()</a:t>
            </a:r>
            <a:endParaRPr lang="nl-NL"/>
          </a:p>
        </p:txBody>
      </p:sp>
      <p:sp>
        <p:nvSpPr>
          <p:cNvPr id="11345" name="Text Box 81"/>
          <p:cNvSpPr txBox="1">
            <a:spLocks noChangeArrowheads="1"/>
          </p:cNvSpPr>
          <p:nvPr/>
        </p:nvSpPr>
        <p:spPr bwMode="auto">
          <a:xfrm>
            <a:off x="6172200" y="5029200"/>
            <a:ext cx="10112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getState ()</a:t>
            </a:r>
            <a:endParaRPr lang="nl-NL"/>
          </a:p>
        </p:txBody>
      </p:sp>
      <p:sp>
        <p:nvSpPr>
          <p:cNvPr id="11346" name="Text Box 82"/>
          <p:cNvSpPr txBox="1">
            <a:spLocks noChangeArrowheads="1"/>
          </p:cNvSpPr>
          <p:nvPr/>
        </p:nvSpPr>
        <p:spPr bwMode="auto">
          <a:xfrm>
            <a:off x="3581400" y="3962400"/>
            <a:ext cx="10112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getState ()</a:t>
            </a:r>
            <a:endParaRPr lang="nl-NL"/>
          </a:p>
        </p:txBody>
      </p:sp>
      <p:sp>
        <p:nvSpPr>
          <p:cNvPr id="11347" name="Text Box 83"/>
          <p:cNvSpPr txBox="1">
            <a:spLocks noChangeArrowheads="1"/>
          </p:cNvSpPr>
          <p:nvPr/>
        </p:nvSpPr>
        <p:spPr bwMode="auto">
          <a:xfrm>
            <a:off x="3581400" y="2286000"/>
            <a:ext cx="1001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setState ()</a:t>
            </a:r>
            <a:endParaRPr lang="nl-NL"/>
          </a:p>
        </p:txBody>
      </p:sp>
      <p:sp>
        <p:nvSpPr>
          <p:cNvPr id="11349" name="Text Box 85"/>
          <p:cNvSpPr txBox="1">
            <a:spLocks noChangeArrowheads="1"/>
          </p:cNvSpPr>
          <p:nvPr/>
        </p:nvSpPr>
        <p:spPr bwMode="auto">
          <a:xfrm>
            <a:off x="2209800" y="3581400"/>
            <a:ext cx="892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update ()</a:t>
            </a:r>
            <a:endParaRPr lang="nl-NL"/>
          </a:p>
        </p:txBody>
      </p:sp>
      <p:sp>
        <p:nvSpPr>
          <p:cNvPr id="11350" name="Text Box 86"/>
          <p:cNvSpPr txBox="1">
            <a:spLocks noChangeArrowheads="1"/>
          </p:cNvSpPr>
          <p:nvPr/>
        </p:nvSpPr>
        <p:spPr bwMode="auto">
          <a:xfrm>
            <a:off x="2209800" y="4648200"/>
            <a:ext cx="892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update ()</a:t>
            </a:r>
            <a:endParaRPr lang="nl-NL"/>
          </a:p>
        </p:txBody>
      </p:sp>
      <p:sp>
        <p:nvSpPr>
          <p:cNvPr id="11351" name="Line 87"/>
          <p:cNvSpPr>
            <a:spLocks noChangeShapeType="1"/>
          </p:cNvSpPr>
          <p:nvPr/>
        </p:nvSpPr>
        <p:spPr bwMode="auto">
          <a:xfrm>
            <a:off x="2209800" y="3124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53" name="Line 89"/>
          <p:cNvSpPr>
            <a:spLocks noChangeShapeType="1"/>
          </p:cNvSpPr>
          <p:nvPr/>
        </p:nvSpPr>
        <p:spPr bwMode="auto">
          <a:xfrm>
            <a:off x="37338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54" name="Line 90"/>
          <p:cNvSpPr>
            <a:spLocks noChangeShapeType="1"/>
          </p:cNvSpPr>
          <p:nvPr/>
        </p:nvSpPr>
        <p:spPr bwMode="auto">
          <a:xfrm flipH="1">
            <a:off x="2209800" y="3352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2400">
                <a:latin typeface="Arial" charset="0"/>
              </a:rPr>
              <a:t>Composite</a:t>
            </a:r>
            <a:endParaRPr lang="nl-NL" sz="1400">
              <a:latin typeface="Arial" charset="0"/>
            </a:endParaRPr>
          </a:p>
        </p:txBody>
      </p:sp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3581400" y="1371600"/>
            <a:ext cx="1981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ConversationFragment</a:t>
            </a:r>
            <a:endParaRPr lang="nl-NL" i="1"/>
          </a:p>
        </p:txBody>
      </p:sp>
      <p:sp>
        <p:nvSpPr>
          <p:cNvPr id="12323" name="Rectangle 35"/>
          <p:cNvSpPr>
            <a:spLocks noChangeArrowheads="1"/>
          </p:cNvSpPr>
          <p:nvPr/>
        </p:nvSpPr>
        <p:spPr bwMode="auto">
          <a:xfrm>
            <a:off x="3581400" y="1676400"/>
            <a:ext cx="19812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24" name="Rectangle 36"/>
          <p:cNvSpPr>
            <a:spLocks noChangeArrowheads="1"/>
          </p:cNvSpPr>
          <p:nvPr/>
        </p:nvSpPr>
        <p:spPr bwMode="auto">
          <a:xfrm>
            <a:off x="3581400" y="1752600"/>
            <a:ext cx="1981200" cy="838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i="1"/>
              <a:t>activate ()</a:t>
            </a:r>
          </a:p>
          <a:p>
            <a:pPr algn="l"/>
            <a:r>
              <a:rPr lang="en-US"/>
              <a:t>add (subFragment)</a:t>
            </a:r>
          </a:p>
          <a:p>
            <a:pPr algn="l"/>
            <a:r>
              <a:rPr lang="en-US"/>
              <a:t>remove (subFragment)</a:t>
            </a:r>
            <a:endParaRPr lang="nl-NL"/>
          </a:p>
        </p:txBody>
      </p:sp>
      <p:sp>
        <p:nvSpPr>
          <p:cNvPr id="12330" name="AutoShape 42"/>
          <p:cNvSpPr>
            <a:spLocks noChangeArrowheads="1"/>
          </p:cNvSpPr>
          <p:nvPr/>
        </p:nvSpPr>
        <p:spPr bwMode="auto">
          <a:xfrm rot="-5400000">
            <a:off x="2136775" y="4035425"/>
            <a:ext cx="831850" cy="236220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anchor="ctr">
            <a:spAutoFit/>
          </a:bodyPr>
          <a:lstStyle/>
          <a:p>
            <a:pPr algn="l"/>
            <a:r>
              <a:rPr lang="en-US"/>
              <a:t>for each subFragment {</a:t>
            </a:r>
          </a:p>
          <a:p>
            <a:pPr algn="l"/>
            <a:r>
              <a:rPr lang="en-US"/>
              <a:t>   subFragment.activate ()</a:t>
            </a:r>
          </a:p>
          <a:p>
            <a:pPr algn="l"/>
            <a:r>
              <a:rPr lang="en-US"/>
              <a:t>}</a:t>
            </a:r>
            <a:endParaRPr lang="nl-NL"/>
          </a:p>
        </p:txBody>
      </p:sp>
      <p:sp>
        <p:nvSpPr>
          <p:cNvPr id="12334" name="Line 46"/>
          <p:cNvSpPr>
            <a:spLocks noChangeShapeType="1"/>
          </p:cNvSpPr>
          <p:nvPr/>
        </p:nvSpPr>
        <p:spPr bwMode="auto">
          <a:xfrm>
            <a:off x="914400" y="3276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36" name="Line 48"/>
          <p:cNvSpPr>
            <a:spLocks noChangeShapeType="1"/>
          </p:cNvSpPr>
          <p:nvPr/>
        </p:nvSpPr>
        <p:spPr bwMode="auto">
          <a:xfrm>
            <a:off x="4572000" y="2819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39" name="Text Box 51"/>
          <p:cNvSpPr txBox="1">
            <a:spLocks noChangeArrowheads="1"/>
          </p:cNvSpPr>
          <p:nvPr/>
        </p:nvSpPr>
        <p:spPr bwMode="auto">
          <a:xfrm>
            <a:off x="5638800" y="1219200"/>
            <a:ext cx="273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*</a:t>
            </a:r>
            <a:endParaRPr lang="nl-NL" sz="1800"/>
          </a:p>
        </p:txBody>
      </p:sp>
      <p:sp>
        <p:nvSpPr>
          <p:cNvPr id="12340" name="Text Box 52"/>
          <p:cNvSpPr txBox="1">
            <a:spLocks noChangeArrowheads="1"/>
          </p:cNvSpPr>
          <p:nvPr/>
        </p:nvSpPr>
        <p:spPr bwMode="auto">
          <a:xfrm>
            <a:off x="7696200" y="3581400"/>
            <a:ext cx="268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  <a:endParaRPr lang="nl-NL" sz="1200"/>
          </a:p>
        </p:txBody>
      </p:sp>
      <p:sp>
        <p:nvSpPr>
          <p:cNvPr id="12353" name="Line 65"/>
          <p:cNvSpPr>
            <a:spLocks noChangeShapeType="1"/>
          </p:cNvSpPr>
          <p:nvPr/>
        </p:nvSpPr>
        <p:spPr bwMode="auto">
          <a:xfrm flipH="1">
            <a:off x="5562600" y="15240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56" name="AutoShape 68"/>
          <p:cNvSpPr>
            <a:spLocks noChangeArrowheads="1"/>
          </p:cNvSpPr>
          <p:nvPr/>
        </p:nvSpPr>
        <p:spPr bwMode="auto">
          <a:xfrm>
            <a:off x="4419600" y="2590800"/>
            <a:ext cx="3048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57" name="Line 69"/>
          <p:cNvSpPr>
            <a:spLocks noChangeShapeType="1"/>
          </p:cNvSpPr>
          <p:nvPr/>
        </p:nvSpPr>
        <p:spPr bwMode="auto">
          <a:xfrm>
            <a:off x="1676400" y="32766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58" name="Rectangle 70"/>
          <p:cNvSpPr>
            <a:spLocks noChangeArrowheads="1"/>
          </p:cNvSpPr>
          <p:nvPr/>
        </p:nvSpPr>
        <p:spPr bwMode="auto">
          <a:xfrm>
            <a:off x="5334000" y="3733800"/>
            <a:ext cx="1981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CompositeFragment</a:t>
            </a:r>
            <a:endParaRPr lang="nl-NL"/>
          </a:p>
        </p:txBody>
      </p:sp>
      <p:sp>
        <p:nvSpPr>
          <p:cNvPr id="12359" name="Rectangle 71"/>
          <p:cNvSpPr>
            <a:spLocks noChangeArrowheads="1"/>
          </p:cNvSpPr>
          <p:nvPr/>
        </p:nvSpPr>
        <p:spPr bwMode="auto">
          <a:xfrm>
            <a:off x="5334000" y="4038600"/>
            <a:ext cx="19812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60" name="Rectangle 72"/>
          <p:cNvSpPr>
            <a:spLocks noChangeArrowheads="1"/>
          </p:cNvSpPr>
          <p:nvPr/>
        </p:nvSpPr>
        <p:spPr bwMode="auto">
          <a:xfrm>
            <a:off x="5334000" y="4114800"/>
            <a:ext cx="1981200" cy="838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/>
              <a:t>activate ()</a:t>
            </a:r>
          </a:p>
          <a:p>
            <a:pPr algn="l"/>
            <a:r>
              <a:rPr lang="en-US"/>
              <a:t>add (subFragment)</a:t>
            </a:r>
          </a:p>
          <a:p>
            <a:pPr algn="l"/>
            <a:r>
              <a:rPr lang="en-US"/>
              <a:t>remove (subFragment)</a:t>
            </a:r>
            <a:endParaRPr lang="nl-NL"/>
          </a:p>
        </p:txBody>
      </p:sp>
      <p:sp>
        <p:nvSpPr>
          <p:cNvPr id="12361" name="Line 73"/>
          <p:cNvSpPr>
            <a:spLocks noChangeShapeType="1"/>
          </p:cNvSpPr>
          <p:nvPr/>
        </p:nvSpPr>
        <p:spPr bwMode="auto">
          <a:xfrm>
            <a:off x="63246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62" name="Rectangle 74"/>
          <p:cNvSpPr>
            <a:spLocks noChangeArrowheads="1"/>
          </p:cNvSpPr>
          <p:nvPr/>
        </p:nvSpPr>
        <p:spPr bwMode="auto">
          <a:xfrm>
            <a:off x="3886200" y="3733800"/>
            <a:ext cx="1219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AskSum</a:t>
            </a:r>
            <a:endParaRPr lang="nl-NL"/>
          </a:p>
        </p:txBody>
      </p:sp>
      <p:sp>
        <p:nvSpPr>
          <p:cNvPr id="12363" name="Rectangle 75"/>
          <p:cNvSpPr>
            <a:spLocks noChangeArrowheads="1"/>
          </p:cNvSpPr>
          <p:nvPr/>
        </p:nvSpPr>
        <p:spPr bwMode="auto">
          <a:xfrm>
            <a:off x="3886200" y="4038600"/>
            <a:ext cx="12192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64" name="Rectangle 76"/>
          <p:cNvSpPr>
            <a:spLocks noChangeArrowheads="1"/>
          </p:cNvSpPr>
          <p:nvPr/>
        </p:nvSpPr>
        <p:spPr bwMode="auto">
          <a:xfrm>
            <a:off x="3886200" y="4114800"/>
            <a:ext cx="1219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/>
              <a:t>activate ()</a:t>
            </a:r>
            <a:endParaRPr lang="nl-NL"/>
          </a:p>
        </p:txBody>
      </p:sp>
      <p:sp>
        <p:nvSpPr>
          <p:cNvPr id="12365" name="Rectangle 77"/>
          <p:cNvSpPr>
            <a:spLocks noChangeArrowheads="1"/>
          </p:cNvSpPr>
          <p:nvPr/>
        </p:nvSpPr>
        <p:spPr bwMode="auto">
          <a:xfrm>
            <a:off x="2438400" y="3733800"/>
            <a:ext cx="1219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AskYourName</a:t>
            </a:r>
            <a:endParaRPr lang="nl-NL"/>
          </a:p>
        </p:txBody>
      </p:sp>
      <p:sp>
        <p:nvSpPr>
          <p:cNvPr id="12366" name="Rectangle 78"/>
          <p:cNvSpPr>
            <a:spLocks noChangeArrowheads="1"/>
          </p:cNvSpPr>
          <p:nvPr/>
        </p:nvSpPr>
        <p:spPr bwMode="auto">
          <a:xfrm>
            <a:off x="2438400" y="4038600"/>
            <a:ext cx="12192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67" name="Rectangle 79"/>
          <p:cNvSpPr>
            <a:spLocks noChangeArrowheads="1"/>
          </p:cNvSpPr>
          <p:nvPr/>
        </p:nvSpPr>
        <p:spPr bwMode="auto">
          <a:xfrm>
            <a:off x="2438400" y="4114800"/>
            <a:ext cx="1219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/>
              <a:t>activate ()</a:t>
            </a:r>
            <a:endParaRPr lang="nl-NL"/>
          </a:p>
        </p:txBody>
      </p:sp>
      <p:sp>
        <p:nvSpPr>
          <p:cNvPr id="12368" name="Rectangle 80"/>
          <p:cNvSpPr>
            <a:spLocks noChangeArrowheads="1"/>
          </p:cNvSpPr>
          <p:nvPr/>
        </p:nvSpPr>
        <p:spPr bwMode="auto">
          <a:xfrm>
            <a:off x="990600" y="3733800"/>
            <a:ext cx="1219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TellMyName</a:t>
            </a:r>
            <a:endParaRPr lang="nl-NL"/>
          </a:p>
        </p:txBody>
      </p:sp>
      <p:sp>
        <p:nvSpPr>
          <p:cNvPr id="12369" name="Rectangle 81"/>
          <p:cNvSpPr>
            <a:spLocks noChangeArrowheads="1"/>
          </p:cNvSpPr>
          <p:nvPr/>
        </p:nvSpPr>
        <p:spPr bwMode="auto">
          <a:xfrm>
            <a:off x="990600" y="4038600"/>
            <a:ext cx="12192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70" name="Rectangle 82"/>
          <p:cNvSpPr>
            <a:spLocks noChangeArrowheads="1"/>
          </p:cNvSpPr>
          <p:nvPr/>
        </p:nvSpPr>
        <p:spPr bwMode="auto">
          <a:xfrm>
            <a:off x="990600" y="4114800"/>
            <a:ext cx="1219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/>
              <a:t>activate ()</a:t>
            </a:r>
            <a:endParaRPr lang="nl-NL"/>
          </a:p>
        </p:txBody>
      </p:sp>
      <p:sp>
        <p:nvSpPr>
          <p:cNvPr id="12371" name="Line 83"/>
          <p:cNvSpPr>
            <a:spLocks noChangeShapeType="1"/>
          </p:cNvSpPr>
          <p:nvPr/>
        </p:nvSpPr>
        <p:spPr bwMode="auto">
          <a:xfrm>
            <a:off x="44958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72" name="Line 84"/>
          <p:cNvSpPr>
            <a:spLocks noChangeShapeType="1"/>
          </p:cNvSpPr>
          <p:nvPr/>
        </p:nvSpPr>
        <p:spPr bwMode="auto">
          <a:xfrm>
            <a:off x="31242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73" name="Line 85"/>
          <p:cNvSpPr>
            <a:spLocks noChangeShapeType="1"/>
          </p:cNvSpPr>
          <p:nvPr/>
        </p:nvSpPr>
        <p:spPr bwMode="auto">
          <a:xfrm>
            <a:off x="16764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74" name="AutoShape 86"/>
          <p:cNvSpPr>
            <a:spLocks noChangeArrowheads="1"/>
          </p:cNvSpPr>
          <p:nvPr/>
        </p:nvSpPr>
        <p:spPr bwMode="auto">
          <a:xfrm>
            <a:off x="7315200" y="3810000"/>
            <a:ext cx="381000" cy="1524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75" name="Line 87"/>
          <p:cNvSpPr>
            <a:spLocks noChangeShapeType="1"/>
          </p:cNvSpPr>
          <p:nvPr/>
        </p:nvSpPr>
        <p:spPr bwMode="auto">
          <a:xfrm>
            <a:off x="8229600" y="15240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76" name="Line 88"/>
          <p:cNvSpPr>
            <a:spLocks noChangeShapeType="1"/>
          </p:cNvSpPr>
          <p:nvPr/>
        </p:nvSpPr>
        <p:spPr bwMode="auto">
          <a:xfrm>
            <a:off x="7696200" y="3886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77" name="Line 89"/>
          <p:cNvSpPr>
            <a:spLocks noChangeShapeType="1"/>
          </p:cNvSpPr>
          <p:nvPr/>
        </p:nvSpPr>
        <p:spPr bwMode="auto">
          <a:xfrm flipH="1">
            <a:off x="3733800" y="43434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78" name="AutoShape 90"/>
          <p:cNvSpPr>
            <a:spLocks noChangeArrowheads="1"/>
          </p:cNvSpPr>
          <p:nvPr/>
        </p:nvSpPr>
        <p:spPr bwMode="auto">
          <a:xfrm rot="-5400000">
            <a:off x="2349500" y="4889500"/>
            <a:ext cx="406400" cy="236220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anchor="ctr">
            <a:spAutoFit/>
          </a:bodyPr>
          <a:lstStyle/>
          <a:p>
            <a:pPr algn="l"/>
            <a:r>
              <a:rPr lang="en-US"/>
              <a:t>// Add subFragment to list</a:t>
            </a:r>
            <a:endParaRPr lang="nl-NL"/>
          </a:p>
        </p:txBody>
      </p:sp>
      <p:sp>
        <p:nvSpPr>
          <p:cNvPr id="12379" name="Line 91"/>
          <p:cNvSpPr>
            <a:spLocks noChangeShapeType="1"/>
          </p:cNvSpPr>
          <p:nvPr/>
        </p:nvSpPr>
        <p:spPr bwMode="auto">
          <a:xfrm flipV="1">
            <a:off x="3733800" y="4572000"/>
            <a:ext cx="167640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2400">
                <a:latin typeface="Arial" charset="0"/>
              </a:rPr>
              <a:t>Strategy</a:t>
            </a:r>
            <a:endParaRPr lang="nl-NL" sz="1400">
              <a:latin typeface="Arial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5486400" y="1752600"/>
            <a:ext cx="1981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GonioStrategy</a:t>
            </a:r>
            <a:endParaRPr lang="nl-NL" i="1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5486400" y="2057400"/>
            <a:ext cx="19812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6477000" y="3124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4191000" y="1905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24" name="AutoShape 12"/>
          <p:cNvSpPr>
            <a:spLocks noChangeArrowheads="1"/>
          </p:cNvSpPr>
          <p:nvPr/>
        </p:nvSpPr>
        <p:spPr bwMode="auto">
          <a:xfrm>
            <a:off x="6324600" y="2895600"/>
            <a:ext cx="3048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42" name="AutoShape 30"/>
          <p:cNvSpPr>
            <a:spLocks noChangeArrowheads="1"/>
          </p:cNvSpPr>
          <p:nvPr/>
        </p:nvSpPr>
        <p:spPr bwMode="auto">
          <a:xfrm>
            <a:off x="3810000" y="1828800"/>
            <a:ext cx="381000" cy="1524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46" name="AutoShape 34"/>
          <p:cNvSpPr>
            <a:spLocks noChangeArrowheads="1"/>
          </p:cNvSpPr>
          <p:nvPr/>
        </p:nvSpPr>
        <p:spPr bwMode="auto">
          <a:xfrm rot="-5400000">
            <a:off x="2426494" y="1231106"/>
            <a:ext cx="406400" cy="3887788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anchor="ctr">
            <a:spAutoFit/>
          </a:bodyPr>
          <a:lstStyle/>
          <a:p>
            <a:pPr algn="l"/>
            <a:r>
              <a:rPr lang="en-US"/>
              <a:t>// Uses recomputed or cached sin and cos</a:t>
            </a:r>
            <a:endParaRPr lang="nl-NL"/>
          </a:p>
        </p:txBody>
      </p:sp>
      <p:sp>
        <p:nvSpPr>
          <p:cNvPr id="13348" name="Rectangle 36"/>
          <p:cNvSpPr>
            <a:spLocks noChangeArrowheads="1"/>
          </p:cNvSpPr>
          <p:nvPr/>
        </p:nvSpPr>
        <p:spPr bwMode="auto">
          <a:xfrm>
            <a:off x="5486400" y="2133600"/>
            <a:ext cx="19812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i="1"/>
              <a:t>sin</a:t>
            </a:r>
          </a:p>
          <a:p>
            <a:pPr algn="l"/>
            <a:r>
              <a:rPr lang="en-US" i="1"/>
              <a:t>cos</a:t>
            </a:r>
          </a:p>
          <a:p>
            <a:pPr algn="l"/>
            <a:r>
              <a:rPr lang="en-US" i="1"/>
              <a:t>tan</a:t>
            </a:r>
            <a:endParaRPr lang="nl-NL" i="1"/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4343400" y="4648200"/>
            <a:ext cx="1981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GonioComputations</a:t>
            </a:r>
            <a:endParaRPr lang="nl-NL"/>
          </a:p>
        </p:txBody>
      </p:sp>
      <p:sp>
        <p:nvSpPr>
          <p:cNvPr id="13350" name="Rectangle 38"/>
          <p:cNvSpPr>
            <a:spLocks noChangeArrowheads="1"/>
          </p:cNvSpPr>
          <p:nvPr/>
        </p:nvSpPr>
        <p:spPr bwMode="auto">
          <a:xfrm>
            <a:off x="4343400" y="4953000"/>
            <a:ext cx="19812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52" name="Rectangle 40"/>
          <p:cNvSpPr>
            <a:spLocks noChangeArrowheads="1"/>
          </p:cNvSpPr>
          <p:nvPr/>
        </p:nvSpPr>
        <p:spPr bwMode="auto">
          <a:xfrm>
            <a:off x="6629400" y="4648200"/>
            <a:ext cx="1981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GonioTables</a:t>
            </a:r>
            <a:endParaRPr lang="nl-NL"/>
          </a:p>
        </p:txBody>
      </p:sp>
      <p:sp>
        <p:nvSpPr>
          <p:cNvPr id="13353" name="Rectangle 41"/>
          <p:cNvSpPr>
            <a:spLocks noChangeArrowheads="1"/>
          </p:cNvSpPr>
          <p:nvPr/>
        </p:nvSpPr>
        <p:spPr bwMode="auto">
          <a:xfrm>
            <a:off x="6629400" y="4953000"/>
            <a:ext cx="19812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55" name="Rectangle 43"/>
          <p:cNvSpPr>
            <a:spLocks noChangeArrowheads="1"/>
          </p:cNvSpPr>
          <p:nvPr/>
        </p:nvSpPr>
        <p:spPr bwMode="auto">
          <a:xfrm>
            <a:off x="4343400" y="5029200"/>
            <a:ext cx="19812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/>
              <a:t>sin</a:t>
            </a:r>
          </a:p>
          <a:p>
            <a:pPr algn="l"/>
            <a:r>
              <a:rPr lang="en-US"/>
              <a:t>cos</a:t>
            </a:r>
          </a:p>
          <a:p>
            <a:pPr algn="l"/>
            <a:r>
              <a:rPr lang="en-US"/>
              <a:t>tan</a:t>
            </a:r>
            <a:endParaRPr lang="nl-NL"/>
          </a:p>
        </p:txBody>
      </p:sp>
      <p:sp>
        <p:nvSpPr>
          <p:cNvPr id="13356" name="Rectangle 44"/>
          <p:cNvSpPr>
            <a:spLocks noChangeArrowheads="1"/>
          </p:cNvSpPr>
          <p:nvPr/>
        </p:nvSpPr>
        <p:spPr bwMode="auto">
          <a:xfrm>
            <a:off x="6629400" y="5029200"/>
            <a:ext cx="19812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/>
              <a:t>sin</a:t>
            </a:r>
          </a:p>
          <a:p>
            <a:pPr algn="l"/>
            <a:r>
              <a:rPr lang="en-US"/>
              <a:t>cos</a:t>
            </a:r>
          </a:p>
          <a:p>
            <a:pPr algn="l"/>
            <a:r>
              <a:rPr lang="en-US"/>
              <a:t>tan</a:t>
            </a:r>
            <a:endParaRPr lang="nl-NL"/>
          </a:p>
        </p:txBody>
      </p:sp>
      <p:sp>
        <p:nvSpPr>
          <p:cNvPr id="13357" name="Rectangle 45"/>
          <p:cNvSpPr>
            <a:spLocks noChangeArrowheads="1"/>
          </p:cNvSpPr>
          <p:nvPr/>
        </p:nvSpPr>
        <p:spPr bwMode="auto">
          <a:xfrm>
            <a:off x="1676400" y="1752600"/>
            <a:ext cx="21336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RotationMatrix</a:t>
            </a:r>
            <a:endParaRPr lang="nl-NL"/>
          </a:p>
        </p:txBody>
      </p:sp>
      <p:sp>
        <p:nvSpPr>
          <p:cNvPr id="13358" name="Rectangle 46"/>
          <p:cNvSpPr>
            <a:spLocks noChangeArrowheads="1"/>
          </p:cNvSpPr>
          <p:nvPr/>
        </p:nvSpPr>
        <p:spPr bwMode="auto">
          <a:xfrm>
            <a:off x="1676400" y="2057400"/>
            <a:ext cx="21336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59" name="Rectangle 47"/>
          <p:cNvSpPr>
            <a:spLocks noChangeArrowheads="1"/>
          </p:cNvSpPr>
          <p:nvPr/>
        </p:nvSpPr>
        <p:spPr bwMode="auto">
          <a:xfrm>
            <a:off x="1676400" y="2133600"/>
            <a:ext cx="21336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/>
              <a:t>fill (pitch, bank, heading)</a:t>
            </a:r>
            <a:endParaRPr lang="nl-NL"/>
          </a:p>
        </p:txBody>
      </p:sp>
      <p:sp>
        <p:nvSpPr>
          <p:cNvPr id="13360" name="Line 48"/>
          <p:cNvSpPr>
            <a:spLocks noChangeShapeType="1"/>
          </p:cNvSpPr>
          <p:nvPr/>
        </p:nvSpPr>
        <p:spPr bwMode="auto">
          <a:xfrm>
            <a:off x="5334000" y="3810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62" name="Line 50"/>
          <p:cNvSpPr>
            <a:spLocks noChangeShapeType="1"/>
          </p:cNvSpPr>
          <p:nvPr/>
        </p:nvSpPr>
        <p:spPr bwMode="auto">
          <a:xfrm>
            <a:off x="76200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63" name="Line 51"/>
          <p:cNvSpPr>
            <a:spLocks noChangeShapeType="1"/>
          </p:cNvSpPr>
          <p:nvPr/>
        </p:nvSpPr>
        <p:spPr bwMode="auto">
          <a:xfrm>
            <a:off x="53340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 flipV="1">
            <a:off x="1066800" y="22860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2400">
                <a:latin typeface="Arial" charset="0"/>
              </a:rPr>
              <a:t>Decorator</a:t>
            </a:r>
            <a:br>
              <a:rPr lang="en-US" sz="2400">
                <a:latin typeface="Arial" charset="0"/>
              </a:rPr>
            </a:br>
            <a:r>
              <a:rPr lang="en-US" sz="1400">
                <a:latin typeface="Arial" charset="0"/>
              </a:rPr>
              <a:t>e.g. Wrapper</a:t>
            </a:r>
            <a:endParaRPr lang="nl-NL" sz="1400">
              <a:latin typeface="Arial" charset="0"/>
            </a:endParaRP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2590800" y="2667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H="1">
            <a:off x="3200400" y="1905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auto">
          <a:xfrm>
            <a:off x="4038600" y="3352800"/>
            <a:ext cx="381000" cy="1524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45" name="AutoShape 9"/>
          <p:cNvSpPr>
            <a:spLocks noChangeArrowheads="1"/>
          </p:cNvSpPr>
          <p:nvPr/>
        </p:nvSpPr>
        <p:spPr bwMode="auto">
          <a:xfrm rot="-5400000">
            <a:off x="7264400" y="2565400"/>
            <a:ext cx="406400" cy="167640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anchor="ctr">
            <a:spAutoFit/>
          </a:bodyPr>
          <a:lstStyle/>
          <a:p>
            <a:pPr algn="l"/>
            <a:r>
              <a:rPr lang="en-US"/>
              <a:t>softPlc.cycle ();</a:t>
            </a:r>
            <a:endParaRPr lang="nl-NL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1905000" y="1752600"/>
            <a:ext cx="1295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SoftPlc</a:t>
            </a:r>
            <a:endParaRPr lang="nl-NL" i="1"/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1905000" y="2057400"/>
            <a:ext cx="12954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1905000" y="2133600"/>
            <a:ext cx="1295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i="1"/>
              <a:t>cycle ()</a:t>
            </a:r>
            <a:endParaRPr lang="nl-NL" i="1"/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>
            <a:off x="2438400" y="44196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>
            <a:off x="5257800" y="19050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>
            <a:off x="34290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60" name="AutoShape 24"/>
          <p:cNvSpPr>
            <a:spLocks noChangeArrowheads="1"/>
          </p:cNvSpPr>
          <p:nvPr/>
        </p:nvSpPr>
        <p:spPr bwMode="auto">
          <a:xfrm>
            <a:off x="2438400" y="2438400"/>
            <a:ext cx="3048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990600" y="3276600"/>
            <a:ext cx="1295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SimPlc</a:t>
            </a:r>
            <a:endParaRPr lang="nl-NL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990600" y="3581400"/>
            <a:ext cx="12954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990600" y="3657600"/>
            <a:ext cx="1295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/>
              <a:t>cycle ()</a:t>
            </a:r>
            <a:endParaRPr lang="nl-NL"/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2743200" y="3276600"/>
            <a:ext cx="1295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Wrapper</a:t>
            </a:r>
            <a:endParaRPr lang="nl-NL"/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2743200" y="3581400"/>
            <a:ext cx="12954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2743200" y="3657600"/>
            <a:ext cx="1295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/>
              <a:t>cycle ()</a:t>
            </a:r>
            <a:endParaRPr lang="nl-NL"/>
          </a:p>
        </p:txBody>
      </p: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3657600" y="4800600"/>
            <a:ext cx="1524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ComPlc</a:t>
            </a:r>
            <a:endParaRPr lang="nl-NL"/>
          </a:p>
        </p:txBody>
      </p:sp>
      <p:sp>
        <p:nvSpPr>
          <p:cNvPr id="14371" name="Rectangle 35"/>
          <p:cNvSpPr>
            <a:spLocks noChangeArrowheads="1"/>
          </p:cNvSpPr>
          <p:nvPr/>
        </p:nvSpPr>
        <p:spPr bwMode="auto">
          <a:xfrm>
            <a:off x="3657600" y="5105400"/>
            <a:ext cx="15240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72" name="Rectangle 36"/>
          <p:cNvSpPr>
            <a:spLocks noChangeArrowheads="1"/>
          </p:cNvSpPr>
          <p:nvPr/>
        </p:nvSpPr>
        <p:spPr bwMode="auto">
          <a:xfrm>
            <a:off x="3657600" y="5181600"/>
            <a:ext cx="15240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/>
              <a:t>cycle ()</a:t>
            </a:r>
          </a:p>
          <a:p>
            <a:pPr algn="l"/>
            <a:r>
              <a:rPr lang="en-US"/>
              <a:t>exchangePlc ()</a:t>
            </a:r>
            <a:endParaRPr lang="nl-NL"/>
          </a:p>
        </p:txBody>
      </p:sp>
      <p:sp>
        <p:nvSpPr>
          <p:cNvPr id="14374" name="Line 38"/>
          <p:cNvSpPr>
            <a:spLocks noChangeShapeType="1"/>
          </p:cNvSpPr>
          <p:nvPr/>
        </p:nvSpPr>
        <p:spPr bwMode="auto">
          <a:xfrm>
            <a:off x="3429000" y="4191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75" name="AutoShape 39"/>
          <p:cNvSpPr>
            <a:spLocks noChangeArrowheads="1"/>
          </p:cNvSpPr>
          <p:nvPr/>
        </p:nvSpPr>
        <p:spPr bwMode="auto">
          <a:xfrm>
            <a:off x="3276600" y="3962400"/>
            <a:ext cx="3048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76" name="Line 40"/>
          <p:cNvSpPr>
            <a:spLocks noChangeShapeType="1"/>
          </p:cNvSpPr>
          <p:nvPr/>
        </p:nvSpPr>
        <p:spPr bwMode="auto">
          <a:xfrm>
            <a:off x="1676400" y="2895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77" name="Line 41"/>
          <p:cNvSpPr>
            <a:spLocks noChangeShapeType="1"/>
          </p:cNvSpPr>
          <p:nvPr/>
        </p:nvSpPr>
        <p:spPr bwMode="auto">
          <a:xfrm>
            <a:off x="16764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78" name="Line 42"/>
          <p:cNvSpPr>
            <a:spLocks noChangeShapeType="1"/>
          </p:cNvSpPr>
          <p:nvPr/>
        </p:nvSpPr>
        <p:spPr bwMode="auto">
          <a:xfrm>
            <a:off x="4419600" y="4419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79" name="Line 43"/>
          <p:cNvSpPr>
            <a:spLocks noChangeShapeType="1"/>
          </p:cNvSpPr>
          <p:nvPr/>
        </p:nvSpPr>
        <p:spPr bwMode="auto">
          <a:xfrm>
            <a:off x="2438400" y="4419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80" name="Rectangle 44"/>
          <p:cNvSpPr>
            <a:spLocks noChangeArrowheads="1"/>
          </p:cNvSpPr>
          <p:nvPr/>
        </p:nvSpPr>
        <p:spPr bwMode="auto">
          <a:xfrm>
            <a:off x="1676400" y="4800600"/>
            <a:ext cx="1524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SeePlc</a:t>
            </a:r>
            <a:endParaRPr lang="nl-NL"/>
          </a:p>
        </p:txBody>
      </p:sp>
      <p:sp>
        <p:nvSpPr>
          <p:cNvPr id="14381" name="Rectangle 45"/>
          <p:cNvSpPr>
            <a:spLocks noChangeArrowheads="1"/>
          </p:cNvSpPr>
          <p:nvPr/>
        </p:nvSpPr>
        <p:spPr bwMode="auto">
          <a:xfrm>
            <a:off x="1676400" y="5105400"/>
            <a:ext cx="15240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82" name="Rectangle 46"/>
          <p:cNvSpPr>
            <a:spLocks noChangeArrowheads="1"/>
          </p:cNvSpPr>
          <p:nvPr/>
        </p:nvSpPr>
        <p:spPr bwMode="auto">
          <a:xfrm>
            <a:off x="1676400" y="5181600"/>
            <a:ext cx="15240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/>
              <a:t>cycle ()</a:t>
            </a:r>
          </a:p>
          <a:p>
            <a:pPr algn="l"/>
            <a:r>
              <a:rPr lang="en-US"/>
              <a:t>exchangeGui ()</a:t>
            </a:r>
            <a:endParaRPr lang="nl-NL"/>
          </a:p>
        </p:txBody>
      </p:sp>
      <p:sp>
        <p:nvSpPr>
          <p:cNvPr id="14383" name="Line 47"/>
          <p:cNvSpPr>
            <a:spLocks noChangeShapeType="1"/>
          </p:cNvSpPr>
          <p:nvPr/>
        </p:nvSpPr>
        <p:spPr bwMode="auto">
          <a:xfrm flipH="1">
            <a:off x="4419600" y="3429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84" name="AutoShape 48"/>
          <p:cNvSpPr>
            <a:spLocks noChangeArrowheads="1"/>
          </p:cNvSpPr>
          <p:nvPr/>
        </p:nvSpPr>
        <p:spPr bwMode="auto">
          <a:xfrm rot="-5400000">
            <a:off x="7158831" y="4271169"/>
            <a:ext cx="619125" cy="1677988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anchor="ctr">
            <a:spAutoFit/>
          </a:bodyPr>
          <a:lstStyle/>
          <a:p>
            <a:pPr algn="l"/>
            <a:r>
              <a:rPr lang="en-US"/>
              <a:t>inherited cycle ();</a:t>
            </a:r>
          </a:p>
          <a:p>
            <a:pPr algn="l"/>
            <a:r>
              <a:rPr lang="en-US"/>
              <a:t>exchangePlc ();</a:t>
            </a:r>
            <a:endParaRPr lang="nl-NL"/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 flipV="1">
            <a:off x="3505200" y="3429000"/>
            <a:ext cx="3124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85" name="Line 49"/>
          <p:cNvSpPr>
            <a:spLocks noChangeShapeType="1"/>
          </p:cNvSpPr>
          <p:nvPr/>
        </p:nvSpPr>
        <p:spPr bwMode="auto">
          <a:xfrm flipV="1">
            <a:off x="4419600" y="51054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ardontwerp">
  <a:themeElements>
    <a:clrScheme name="Standaardontwer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ardontwerp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ard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2975</TotalTime>
  <Words>410</Words>
  <Application>Microsoft Office PowerPoint</Application>
  <PresentationFormat>Diavoorstelling (4:3)</PresentationFormat>
  <Paragraphs>190</Paragraphs>
  <Slides>11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Standaardontwerp</vt:lpstr>
      <vt:lpstr>Abstract Factory</vt:lpstr>
      <vt:lpstr>Factory Method e.g. createPropertyDialog ()</vt:lpstr>
      <vt:lpstr>Dia 3</vt:lpstr>
      <vt:lpstr>Dia 4</vt:lpstr>
      <vt:lpstr>Dia 5</vt:lpstr>
      <vt:lpstr>Observer</vt:lpstr>
      <vt:lpstr>Composite</vt:lpstr>
      <vt:lpstr>Strategy</vt:lpstr>
      <vt:lpstr>Decorator e.g. Wrapper</vt:lpstr>
      <vt:lpstr>Template Method e.g. sort ()</vt:lpstr>
      <vt:lpstr>Bridge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jacques</dc:creator>
  <cp:lastModifiedBy>info@geatec.com</cp:lastModifiedBy>
  <cp:revision>85</cp:revision>
  <dcterms:created xsi:type="dcterms:W3CDTF">1601-01-01T00:00:00Z</dcterms:created>
  <dcterms:modified xsi:type="dcterms:W3CDTF">2015-11-29T13:51:11Z</dcterms:modified>
</cp:coreProperties>
</file>