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1" r:id="rId12"/>
    <p:sldId id="265" r:id="rId13"/>
    <p:sldId id="272" r:id="rId14"/>
    <p:sldId id="266" r:id="rId15"/>
    <p:sldId id="273" r:id="rId16"/>
    <p:sldId id="267" r:id="rId17"/>
    <p:sldId id="274" r:id="rId18"/>
    <p:sldId id="268" r:id="rId1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78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33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94326A53-BE44-4CE0-B9EB-EA6FF3305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6268BF11-BCB2-43E9-BE61-9ACEBF29D1E8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1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1536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C5FF0832-7EA1-4848-B76B-C40756D97E5D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10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3379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C7D7A4B-837A-4939-8114-19E9B944F09A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DAEA989-E802-4A7B-86D4-281100263D57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E2F8FFA-7476-4072-8B14-3374AB46634F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2A1195F-2F1E-46F3-B3C7-8AD007BF7BC2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12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3789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B1D220B-BF32-498B-9FBF-363E61A3C139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F0BD83F-51A0-400E-8E6C-EE2D6643BA2B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993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BFAC681-0321-48EA-89AC-52E1FE19802D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3490C7A4-C941-46C4-AA03-8420BBC4B36A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14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4198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998312-EF2A-47AF-966C-4F22CE2620A7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752405-A704-4C9C-A1A8-532E516CB84C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403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811F64A-567C-40F0-8198-E9A253CB53F9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CE6A3B75-E57C-4FD7-AB71-55A5AF2A9219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16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4608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E1C1DB4-E9BE-4397-B775-9A55D613CFF1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9DEDE34-B7B5-45A8-AAC3-67664189A39A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813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A68B16E-DA0E-48DA-8C78-F577DC04836B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D612F693-B342-41BE-9607-E4945B864491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18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5017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zh-CN" smtClean="0">
              <a:latin typeface="Calibri" pitchFamily="34" charset="0"/>
              <a:ea typeface="DejaVu Sans"/>
              <a:cs typeface="DejaVu Sans"/>
            </a:endParaRP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7A94C44-98FC-4D1F-BC6C-E782DC1AF267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58945FBC-71A7-4EB5-9008-29A0517AF66A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2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1741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7B2F3AC-589E-444D-A904-5EA56D118911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FA0D1BA8-D6B8-4569-97F5-1C6E22D70C80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3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1945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8118C02-4F1D-4AA0-8D88-CE67C7599373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965D2FFB-2770-4772-AD73-A801FB4754FA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4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2150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2719A2-48DA-4F38-ADEE-1C01A09FF0C7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4A9DFFC7-2F31-4E0F-AAED-031C4649FF57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5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2355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9235447-D41B-4749-A9AA-37C79F4296D2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91B1D846-4B21-409E-94D4-7FE5C3F66EFF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6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2560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65A620A-C923-489A-A0A5-412244853905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61A78487-3E69-467A-8F04-B0E3AE9889BB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7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634D06B-EF88-4484-A404-F1CD9C9401B7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F64274BB-21F3-4B39-BCF5-11F70B6AFB05}" type="slidenum">
              <a:rPr lang="en-US" smtClean="0">
                <a:ea typeface="宋体" pitchFamily="2" charset="-122"/>
              </a:rPr>
              <a:pPr>
                <a:buFont typeface="Times New Roman" pitchFamily="18" charset="0"/>
                <a:buNone/>
                <a:defRPr/>
              </a:pPr>
              <a:t>8</a:t>
            </a:fld>
            <a:endParaRPr lang="en-US" smtClean="0">
              <a:ea typeface="宋体" pitchFamily="2" charset="-122"/>
            </a:endParaRPr>
          </a:p>
        </p:txBody>
      </p:sp>
      <p:sp>
        <p:nvSpPr>
          <p:cNvPr id="2969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8B189DF-F3A8-4A83-AA47-F694E43A4061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F03CD9E-7C26-43FC-A2F5-2FC5A5A5C5D7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latin typeface="Calibri" pitchFamily="34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51383C6-46D6-4676-86FA-75EA188B38CD}" type="slidenum">
              <a:rPr lang="en-US" altLang="zh-CN" sz="12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CDA4FB65-8564-4326-9AF9-653754FEC7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98750203-B229-4EC7-B404-C45CD72BD9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1CECE903-093C-4F89-A727-5B49253F75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F74BAE32-99E7-4860-8033-0D47943556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BE0BA9C5-1F6E-4BCC-87B3-EEF904E25F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5B985970-F39D-46D3-AF6F-0138E8690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73E226F5-5718-4FCF-9437-4E1EF1D3CE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5BF8E5F2-0E72-4090-B9A1-929A5CFC93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59097001-B6F5-410F-A757-7FE6870E4C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D93C3F59-D79F-4F14-8355-D56B35B8E5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0A8FA7D9-2F2D-4CE6-8B65-BE361B8670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  <a:p>
            <a:pPr lvl="4"/>
            <a:r>
              <a:rPr lang="en-GB" altLang="zh-CN" smtClean="0"/>
              <a:t>Eighth Outline Level</a:t>
            </a:r>
          </a:p>
          <a:p>
            <a:pPr lvl="4"/>
            <a:r>
              <a:rPr lang="en-GB" altLang="zh-CN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18238"/>
            <a:ext cx="2132013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/>
              <a:t> _________ __  ______  _________ __  ________  ______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18238"/>
            <a:ext cx="2132013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Alberta Department of Computing Science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10313"/>
            <a:ext cx="289401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/>
              <a:t>Relational Algebra and SQL Expressions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rgbClr val="898989"/>
                </a:solidFill>
                <a:latin typeface="Calibri" pitchFamily="34" charset="0"/>
                <a:ea typeface="DejaVu Sans"/>
                <a:cs typeface="DejaVu Sans"/>
              </a:defRPr>
            </a:lvl1pPr>
          </a:lstStyle>
          <a:p>
            <a:fld id="{0730F169-231D-40E4-ACC4-C9E38ACB1A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DejaVu Sans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DejaVu Sans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DejaVu Sans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DejaVu Sans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2"/>
          <p:cNvSpPr txBox="1">
            <a:spLocks noChangeArrowheads="1"/>
          </p:cNvSpPr>
          <p:nvPr/>
        </p:nvSpPr>
        <p:spPr bwMode="auto">
          <a:xfrm>
            <a:off x="2771775" y="5373688"/>
            <a:ext cx="69342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3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CCEA1A7-1A88-4B60-8A6B-77C640FA5F64}" type="slidenum">
              <a:rPr lang="en-US" altLang="zh-CN" sz="1200">
                <a:solidFill>
                  <a:srgbClr val="898989"/>
                </a:solidFill>
                <a:latin typeface="Calibri" pitchFamily="34" charset="0"/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4339" name="Title 7"/>
          <p:cNvSpPr>
            <a:spLocks noGrp="1"/>
          </p:cNvSpPr>
          <p:nvPr>
            <p:ph type="ctrTitle"/>
          </p:nvPr>
        </p:nvSpPr>
        <p:spPr>
          <a:xfrm>
            <a:off x="685800" y="1916113"/>
            <a:ext cx="7773988" cy="1658937"/>
          </a:xfrm>
        </p:spPr>
        <p:txBody>
          <a:bodyPr/>
          <a:lstStyle/>
          <a:p>
            <a:pPr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Java Database</a:t>
            </a:r>
            <a:br>
              <a:rPr lang="en-US" altLang="zh-CN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Connectivity (JDBC) and cx_Oracle</a:t>
            </a:r>
            <a:endParaRPr lang="en-CA" altLang="zh-CN" sz="4000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CMPUT 291</a:t>
            </a:r>
          </a:p>
          <a:p>
            <a:r>
              <a:rPr lang="en-US" altLang="zh-CN" b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File and Database Management Systems</a:t>
            </a:r>
          </a:p>
          <a:p>
            <a:endParaRPr lang="en-CA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Querying Oracle using JDBC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3200" b="1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1. Create a Statement:</a:t>
            </a:r>
          </a:p>
          <a:p>
            <a:pPr marL="341313" indent="-341313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zh-CN" sz="2800">
                <a:solidFill>
                  <a:srgbClr val="16165D"/>
                </a:solidFill>
                <a:latin typeface="Times New Roman" pitchFamily="18" charset="0"/>
              </a:rPr>
              <a:t>Statement stmt = con.createStatement();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3200" b="1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2. Execute Statements:</a:t>
            </a:r>
          </a:p>
          <a:p>
            <a:pPr marL="341313" indent="-341313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zh-CN" sz="2800">
                <a:solidFill>
                  <a:srgbClr val="16165D"/>
                </a:solidFill>
                <a:latin typeface="Times New Roman" pitchFamily="18" charset="0"/>
              </a:rPr>
              <a:t>stmt.executeUpdate(“SQL statement”);</a:t>
            </a:r>
          </a:p>
          <a:p>
            <a:pPr marL="341313" indent="-341313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>
                <a:solidFill>
                  <a:srgbClr val="16165D"/>
                </a:solidFill>
                <a:latin typeface="Times New Roman" pitchFamily="18" charset="0"/>
              </a:rPr>
              <a:t>		stmt.executeQuery(“SQL statement”);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Querying Oracle using cx_Oracle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3200" b="1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1. Create a Cursor:</a:t>
            </a:r>
          </a:p>
          <a:p>
            <a:pPr marL="341313" indent="-341313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zh-CN" sz="2800">
                <a:solidFill>
                  <a:srgbClr val="16165D"/>
                </a:solidFill>
                <a:latin typeface="Times New Roman" pitchFamily="18" charset="0"/>
              </a:rPr>
              <a:t>curs = con.cursor()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3200" b="1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2. Execute Statements:</a:t>
            </a:r>
          </a:p>
          <a:p>
            <a:pPr marL="341313" indent="-341313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zh-CN" sz="2800">
                <a:solidFill>
                  <a:srgbClr val="16165D"/>
                </a:solidFill>
                <a:latin typeface="Times New Roman" pitchFamily="18" charset="0"/>
              </a:rPr>
              <a:t>curs.execute(“SQL statement”)</a:t>
            </a:r>
          </a:p>
          <a:p>
            <a:pPr marL="341313" indent="-341313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>
                <a:solidFill>
                  <a:srgbClr val="16165D"/>
                </a:solidFill>
                <a:latin typeface="Times New Roman" pitchFamily="18" charset="0"/>
              </a:rPr>
              <a:t>		curs.executemany(“SQL statement”)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000" b="1">
                <a:solidFill>
                  <a:srgbClr val="000000"/>
                </a:solidFill>
                <a:latin typeface="Calibri" pitchFamily="34" charset="0"/>
              </a:rPr>
              <a:t>Example of Sending SQL Statements (Java)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Create movie table: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t>	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String statement = “create table movie(title char(20), 	movie_number  integer, primary key(movie_number))”;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	stmt.executeUpdate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(statement)</a:t>
            </a: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;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3200" b="1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Insert a record: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String statement = “insert into movie values(‘Chicago’, 1)”;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	</a:t>
            </a: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stmt.executeUpdate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(statement);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000" b="1">
                <a:solidFill>
                  <a:srgbClr val="000000"/>
                </a:solidFill>
                <a:latin typeface="Calibri" pitchFamily="34" charset="0"/>
              </a:rPr>
              <a:t>Example of Sending SQL Statements (Python)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Create movie table: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statement = (“create table movie(title char(20), 	movie_number  integer, primary key(movie_number))”)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</a:rPr>
              <a:t>	curs.execute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(statement)</a:t>
            </a:r>
            <a:endParaRPr lang="en-US" altLang="zh-CN" sz="2400" b="1">
              <a:solidFill>
                <a:srgbClr val="16165D"/>
              </a:solidFill>
              <a:latin typeface="Times New Roman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3200" b="1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Insert a record: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statement = “insert into movie values(‘Chicago’, 1)”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	</a:t>
            </a: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</a:rPr>
              <a:t>curs.execute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(statement)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000" b="1">
                <a:solidFill>
                  <a:srgbClr val="000000"/>
                </a:solidFill>
                <a:latin typeface="Calibri" pitchFamily="34" charset="0"/>
              </a:rPr>
              <a:t>Example of Sending SQL Statements (Java)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Execute a query (getting data back):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600" b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String query = “select title, movie_number from movie”;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	ResultSet rs</a:t>
            </a: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 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= </a:t>
            </a: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stmt.executeQuery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(query);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zh-CN" sz="2200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This call returns a </a:t>
            </a:r>
            <a:r>
              <a:rPr lang="en-US" altLang="zh-CN" sz="2800">
                <a:solidFill>
                  <a:srgbClr val="FF0000"/>
                </a:solidFill>
                <a:latin typeface="Calibri" pitchFamily="34" charset="0"/>
                <a:ea typeface="DejaVu Sans"/>
                <a:cs typeface="DejaVu Sans"/>
              </a:rPr>
              <a:t>ResultSet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 object that contains the results of the query (we will take a closer look at ResultSet class in the next lab).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000" b="1">
                <a:solidFill>
                  <a:srgbClr val="000000"/>
                </a:solidFill>
                <a:latin typeface="Calibri" pitchFamily="34" charset="0"/>
              </a:rPr>
              <a:t>Example of Sending SQL Statements (Python)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Execute a query (getting data back):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600" b="1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query = “select title, movie_number from movie”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	</a:t>
            </a: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</a:rPr>
              <a:t>curs.execute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(query)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	rows = </a:t>
            </a: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</a:rPr>
              <a:t>curs.fetchall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</a:rPr>
              <a:t>()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zh-CN" sz="2200">
              <a:solidFill>
                <a:srgbClr val="000000"/>
              </a:solidFill>
              <a:latin typeface="Times New Roman" pitchFamily="18" charset="0"/>
            </a:endParaRP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	This call fetches all of a query result, returning them as a list of tuples (we will take a closer look at different ways of fetching results in the next lab).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Things to come (Java)...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Accessing and processing the returned ResultSet object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An example using some of the methods of the ResultSet class to see data returned from a query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200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Book Antiqua" pitchFamily="18" charset="0"/>
                <a:ea typeface="DejaVu Sans"/>
                <a:cs typeface="DejaVu Sans"/>
              </a:rPr>
              <a:t>	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  <a:cs typeface="Times New Roman" pitchFamily="18" charset="0"/>
              </a:rPr>
              <a:t>rs.next( )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cs typeface="Times New Roman" pitchFamily="18" charset="0"/>
              </a:rPr>
              <a:t>		System.out.println(rs.getString(“title”) + “,” + 		rs.getInt(“movie_number”));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Things to come (Python)...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Accessing and processing the returned results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Using bind variables and executemany() method</a:t>
            </a:r>
            <a:endParaRPr lang="en-US" altLang="zh-CN" sz="2400">
              <a:solidFill>
                <a:srgbClr val="16165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What is next ...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Work through the JDBC/cx_Oracle Tutorial #1 at course web page at eClass on</a:t>
            </a: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>
                <a:solidFill>
                  <a:srgbClr val="262699"/>
                </a:solidFill>
                <a:latin typeface="Calibri" pitchFamily="34" charset="0"/>
              </a:rPr>
              <a:t>			</a:t>
            </a:r>
            <a:r>
              <a:rPr lang="en-US" altLang="zh-CN" sz="3200" u="sng">
                <a:solidFill>
                  <a:srgbClr val="262699"/>
                </a:solidFill>
                <a:latin typeface="Calibri" pitchFamily="34" charset="0"/>
              </a:rPr>
              <a:t>eclass.srv.ualberta.ca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zh-CN" sz="2600">
              <a:solidFill>
                <a:srgbClr val="000000"/>
              </a:solidFill>
              <a:latin typeface="Times New Roman" pitchFamily="18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altLang="zh-CN" sz="2800">
                <a:solidFill>
                  <a:srgbClr val="000000"/>
                </a:solidFill>
                <a:latin typeface="Calibri" pitchFamily="34" charset="0"/>
              </a:rPr>
              <a:t>Solve the exercises at the end of the tutorial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zh-CN" sz="280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altLang="zh-CN" sz="2800">
                <a:solidFill>
                  <a:srgbClr val="000000"/>
                </a:solidFill>
                <a:latin typeface="Calibri" pitchFamily="34" charset="0"/>
              </a:rPr>
              <a:t>Find more information about JDBC/cx_Oracle and JDBC/cx_Oracle API at the end of the tutorial.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smtClean="0">
                <a:solidFill>
                  <a:schemeClr val="tx2"/>
                </a:solidFill>
              </a:rPr>
              <a:t>What is JDBC?</a:t>
            </a:r>
            <a:endParaRPr lang="en-CA" altLang="zh-CN" b="1" smtClean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dirty="0" smtClean="0">
              <a:ea typeface="+mn-ea"/>
            </a:endParaRPr>
          </a:p>
          <a:p>
            <a:pPr marL="341313" indent="-341313"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 smtClean="0">
                <a:ea typeface="+mn-ea"/>
              </a:rPr>
              <a:t>JDBC is a programming interface</a:t>
            </a:r>
          </a:p>
          <a:p>
            <a:pPr marL="341313" indent="-341313"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 smtClean="0">
                <a:ea typeface="+mn-ea"/>
              </a:rPr>
              <a:t>Allows developers using java gain access to a wide range of database management systems (DBMS)</a:t>
            </a:r>
          </a:p>
          <a:p>
            <a:pPr marL="341313" indent="-341313"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 smtClean="0">
                <a:ea typeface="+mn-ea"/>
              </a:rPr>
              <a:t>Allows users of different operating systems to access the same DBMS</a:t>
            </a:r>
          </a:p>
          <a:p>
            <a:pPr>
              <a:buFont typeface="Times New Roman" pitchFamily="16" charset="0"/>
              <a:buNone/>
              <a:defRPr/>
            </a:pPr>
            <a:endParaRPr lang="en-CA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What can you do with JDBC?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320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Connect to different types of DBMSs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Integrate SQL with Java to interact with data sources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JSP, Servlet, Applet …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Your Projects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JDBC Interface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Provides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Library of function calls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Standard way to connect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Standard representation of data types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Standard set of error codes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Performs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Connections with a database or other tabular data sources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Sending of SQL statements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Processing of results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Basic JDBC Classes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DriverManager</a:t>
            </a: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: manages connection between the data source and driver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Connection</a:t>
            </a: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: establishes connection to data source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Statement</a:t>
            </a: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: used to send DDL and DML statements to the data source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</a:rPr>
              <a:t>ResultSet</a:t>
            </a: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: used to access results of a query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Getting Started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000" b="1">
                <a:solidFill>
                  <a:srgbClr val="000000"/>
                </a:solidFill>
                <a:latin typeface="Calibri" pitchFamily="34" charset="0"/>
              </a:rPr>
              <a:t>Environment Settings</a:t>
            </a:r>
          </a:p>
          <a:p>
            <a:pPr marL="741363" lvl="1" indent="-284163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echo $CLASSPATH</a:t>
            </a:r>
          </a:p>
          <a:p>
            <a:pPr marL="741363" lvl="1" indent="-284163">
              <a:spcBef>
                <a:spcPts val="700"/>
              </a:spcBef>
              <a:buClr>
                <a:srgbClr val="FF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>
                <a:solidFill>
                  <a:srgbClr val="FF0000"/>
                </a:solidFill>
                <a:latin typeface="Calibri" pitchFamily="34" charset="0"/>
              </a:rPr>
              <a:t>If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 /oracle/jdbc/lib/classes12.zip </a:t>
            </a:r>
            <a:r>
              <a:rPr lang="en-US" altLang="zh-CN" sz="2800">
                <a:solidFill>
                  <a:srgbClr val="FF0000"/>
                </a:solidFill>
                <a:latin typeface="Calibri" pitchFamily="34" charset="0"/>
              </a:rPr>
              <a:t>is not set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	Add to .bashrc:</a:t>
            </a:r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export CLASSPATH=$CLASSPATH\:.\:/oracle/jdbc/lib/classes12.zip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000" b="1">
                <a:solidFill>
                  <a:srgbClr val="000000"/>
                </a:solidFill>
                <a:latin typeface="Calibri" pitchFamily="34" charset="0"/>
              </a:rPr>
              <a:t>Import java.sql package in your java code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000" b="1">
                <a:solidFill>
                  <a:srgbClr val="000000"/>
                </a:solidFill>
                <a:latin typeface="Calibri" pitchFamily="34" charset="0"/>
              </a:rPr>
              <a:t>	import java.sql.*;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000" b="1">
                <a:solidFill>
                  <a:srgbClr val="000000"/>
                </a:solidFill>
                <a:latin typeface="Calibri" pitchFamily="34" charset="0"/>
              </a:rPr>
              <a:t>Import cx_Oracle in your Python code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000" b="1">
                <a:solidFill>
                  <a:srgbClr val="000000"/>
                </a:solidFill>
                <a:latin typeface="Calibri" pitchFamily="34" charset="0"/>
              </a:rPr>
              <a:t>	import cx_Oracle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3000" b="1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3200" b="1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Loading the Driver (Java only)</a:t>
            </a:r>
            <a:endParaRPr lang="en-US" altLang="zh-CN" sz="3200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00188"/>
            <a:ext cx="8229600" cy="462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400" i="1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  <a:p>
            <a:pPr marL="341313" indent="-341313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t>	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m_driverName = “oracle.jdbc.driver.OracleDriver”;</a:t>
            </a:r>
          </a:p>
          <a:p>
            <a:pPr marL="341313" indent="-341313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	Class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 drvClass = </a:t>
            </a:r>
            <a:r>
              <a:rPr lang="en-US" altLang="zh-CN" sz="2400" b="1">
                <a:solidFill>
                  <a:srgbClr val="16165D"/>
                </a:solidFill>
                <a:latin typeface="Calibri" pitchFamily="34" charset="0"/>
                <a:ea typeface="DejaVu Sans"/>
                <a:cs typeface="DejaVu Sans"/>
              </a:rPr>
              <a:t>Class.forName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 (m_driverName);</a:t>
            </a:r>
          </a:p>
          <a:p>
            <a:pPr marL="341313" indent="-341313"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CA" altLang="zh-CN" sz="2400" b="1">
                <a:solidFill>
                  <a:srgbClr val="16165D"/>
                </a:solidFill>
                <a:ea typeface="DejaVu Sans"/>
                <a:cs typeface="DejaVu Sans"/>
              </a:rPr>
              <a:t>	</a:t>
            </a:r>
            <a:r>
              <a:rPr lang="en-CA" altLang="zh-CN" sz="2400" b="1">
                <a:solidFill>
                  <a:srgbClr val="16165D"/>
                </a:solidFill>
                <a:latin typeface="Calibri" pitchFamily="34" charset="0"/>
                <a:ea typeface="DejaVu Sans"/>
                <a:cs typeface="DejaVu Sans"/>
              </a:rPr>
              <a:t>DriverManager.registerDriver((Driver) 	</a:t>
            </a:r>
            <a:r>
              <a:rPr lang="en-CA" altLang="zh-CN" sz="2400">
                <a:solidFill>
                  <a:srgbClr val="16165D"/>
                </a:solidFill>
                <a:latin typeface="Times New Roman" pitchFamily="18" charset="0"/>
                <a:ea typeface="DejaVu Sans"/>
                <a:cs typeface="DejaVu Sans"/>
              </a:rPr>
              <a:t>drvClass.newInstance()</a:t>
            </a:r>
            <a:r>
              <a:rPr lang="en-CA" altLang="zh-CN" sz="2400" b="1">
                <a:solidFill>
                  <a:srgbClr val="16165D"/>
                </a:solidFill>
                <a:latin typeface="Calibri" pitchFamily="34" charset="0"/>
                <a:ea typeface="DejaVu Sans"/>
                <a:cs typeface="DejaVu Sans"/>
              </a:rPr>
              <a:t>);</a:t>
            </a:r>
          </a:p>
          <a:p>
            <a:pPr marL="341313" indent="-341313"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400" b="1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marL="341313" indent="-341313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Calling 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Class.forName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 will create an instance of the driver and register it for you automatically. You don’t need to use 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DriverManager.registerDriver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 method in this context.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Establishing a connection (Java)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200">
              <a:solidFill>
                <a:srgbClr val="000000"/>
              </a:solidFill>
              <a:latin typeface="Times New Roman" pitchFamily="18" charset="0"/>
              <a:ea typeface="Dotum" pitchFamily="34" charset="-127"/>
              <a:cs typeface="DejaVu Sans"/>
            </a:endParaRPr>
          </a:p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200">
              <a:solidFill>
                <a:srgbClr val="000000"/>
              </a:solidFill>
              <a:latin typeface="Times New Roman" pitchFamily="18" charset="0"/>
              <a:ea typeface="Dotum" pitchFamily="34" charset="-127"/>
              <a:cs typeface="DejaVu Sans"/>
            </a:endParaRPr>
          </a:p>
          <a:p>
            <a:pPr lvl="1"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otum" pitchFamily="34" charset="-127"/>
                <a:cs typeface="DejaVu Sans"/>
              </a:rPr>
              <a:t>Connection con = DriverManager.getConnection(m_url, 	m_username, m_password);</a:t>
            </a:r>
          </a:p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3600">
              <a:solidFill>
                <a:srgbClr val="000000"/>
              </a:solidFill>
              <a:latin typeface="Calibri" pitchFamily="34" charset="0"/>
              <a:ea typeface="Dotum" pitchFamily="34" charset="-127"/>
              <a:cs typeface="DejaVu Sans"/>
            </a:endParaRP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  <a:ea typeface="Dotum" pitchFamily="34" charset="-127"/>
                <a:cs typeface="DejaVu Sans"/>
              </a:rPr>
              <a:t>m_url: 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Dotum" pitchFamily="34" charset="-127"/>
                <a:cs typeface="DejaVu Sans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ea typeface="Dotum" pitchFamily="34" charset="-127"/>
                <a:cs typeface="DejaVu Sans"/>
              </a:rPr>
              <a:t>dbc:oracle:thin:@gwynne.cs.ualberta.ca:1521:CRS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  <a:ea typeface="Dotum" pitchFamily="34" charset="-127"/>
                <a:cs typeface="DejaVu Sans"/>
              </a:rPr>
              <a:t>m_username: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Dotum" pitchFamily="34" charset="-127"/>
                <a:cs typeface="DejaVu Sans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ea typeface="Dotum" pitchFamily="34" charset="-127"/>
                <a:cs typeface="DejaVu Sans"/>
              </a:rPr>
              <a:t>your oracle username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  <a:ea typeface="Dotum" pitchFamily="34" charset="-127"/>
                <a:cs typeface="DejaVu Sans"/>
              </a:rPr>
              <a:t>m_password: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Dotum" pitchFamily="34" charset="-127"/>
                <a:cs typeface="DejaVu Sans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ea typeface="Dotum" pitchFamily="34" charset="-127"/>
                <a:cs typeface="DejaVu Sans"/>
              </a:rPr>
              <a:t>your oracle password</a:t>
            </a:r>
          </a:p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000" i="1">
              <a:solidFill>
                <a:srgbClr val="000000"/>
              </a:solidFill>
              <a:latin typeface="Calibri" pitchFamily="34" charset="0"/>
              <a:ea typeface="Dotum" pitchFamily="34" charset="-127"/>
              <a:cs typeface="DejaVu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400" b="1">
                <a:solidFill>
                  <a:srgbClr val="000000"/>
                </a:solidFill>
                <a:latin typeface="Calibri" pitchFamily="34" charset="0"/>
              </a:rPr>
              <a:t>Establishing a connection (Python)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200">
              <a:solidFill>
                <a:srgbClr val="000000"/>
              </a:solidFill>
              <a:latin typeface="Times New Roman" pitchFamily="18" charset="0"/>
              <a:ea typeface="Dotum" pitchFamily="34" charset="-127"/>
            </a:endParaRPr>
          </a:p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200">
              <a:solidFill>
                <a:srgbClr val="000000"/>
              </a:solidFill>
              <a:latin typeface="Times New Roman" pitchFamily="18" charset="0"/>
              <a:ea typeface="Dotum" pitchFamily="34" charset="-127"/>
            </a:endParaRPr>
          </a:p>
          <a:p>
            <a:pPr lvl="1"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otum" pitchFamily="34" charset="-127"/>
              </a:rPr>
              <a:t>con = cx_Oracle.connect(‘</a:t>
            </a:r>
            <a:r>
              <a:rPr lang="en-CA" altLang="zh-CN" sz="2400">
                <a:solidFill>
                  <a:srgbClr val="16165D"/>
                </a:solidFill>
                <a:latin typeface="Times New Roman" pitchFamily="18" charset="0"/>
                <a:ea typeface="Dotum" pitchFamily="34" charset="-127"/>
              </a:rPr>
              <a:t>uname/upassw@host[:port]/SID’</a:t>
            </a:r>
            <a:r>
              <a:rPr lang="en-US" altLang="zh-CN" sz="2400">
                <a:solidFill>
                  <a:srgbClr val="16165D"/>
                </a:solidFill>
                <a:latin typeface="Times New Roman" pitchFamily="18" charset="0"/>
                <a:ea typeface="Dotum" pitchFamily="34" charset="-127"/>
              </a:rPr>
              <a:t>);</a:t>
            </a:r>
          </a:p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400">
              <a:solidFill>
                <a:srgbClr val="16165D"/>
              </a:solidFill>
              <a:latin typeface="Times New Roman" pitchFamily="18" charset="0"/>
              <a:ea typeface="Dotum" pitchFamily="34" charset="-127"/>
            </a:endParaRP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uname: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your oracle username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upassw: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your oracle password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host</a:t>
            </a:r>
            <a:r>
              <a:rPr lang="en-US" altLang="zh-CN" b="1">
                <a:solidFill>
                  <a:srgbClr val="000000"/>
                </a:solidFill>
              </a:rPr>
              <a:t>: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gwynne.cs.ualberta.ca:1521:CRS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port</a:t>
            </a:r>
            <a:r>
              <a:rPr lang="en-US" altLang="zh-CN" b="1">
                <a:solidFill>
                  <a:srgbClr val="000000"/>
                </a:solidFill>
              </a:rPr>
              <a:t>: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1521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SID</a:t>
            </a:r>
            <a:r>
              <a:rPr lang="en-US" altLang="zh-CN" b="1">
                <a:solidFill>
                  <a:srgbClr val="000000"/>
                </a:solidFill>
              </a:rPr>
              <a:t>: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CRS</a:t>
            </a:r>
            <a:endParaRPr lang="en-US" altLang="zh-CN" sz="240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000" i="1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DejaVu Sans"/>
      </a:majorFont>
      <a:minorFont>
        <a:latin typeface="Calibri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595</Words>
  <Application>Microsoft Office PowerPoint</Application>
  <PresentationFormat>On-screen Show (4:3)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Calibri</vt:lpstr>
      <vt:lpstr>DejaVu Sans</vt:lpstr>
      <vt:lpstr>Times New Roman</vt:lpstr>
      <vt:lpstr>Dotum</vt:lpstr>
      <vt:lpstr>Book Antiqua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Introduction to Java Database Connectivity (JDBC) and cx_Oracle</vt:lpstr>
      <vt:lpstr>What is JDBC?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zhiyu</dc:creator>
  <cp:lastModifiedBy>Lengdong Wu</cp:lastModifiedBy>
  <cp:revision>66</cp:revision>
  <cp:lastPrinted>1601-01-01T00:00:00Z</cp:lastPrinted>
  <dcterms:created xsi:type="dcterms:W3CDTF">2006-08-16T00:00:00Z</dcterms:created>
  <dcterms:modified xsi:type="dcterms:W3CDTF">2013-10-03T16:16:38Z</dcterms:modified>
</cp:coreProperties>
</file>