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07B978-42C1-4BC4-AB98-011AE2F3E551}" type="doc">
      <dgm:prSet loTypeId="urn:microsoft.com/office/officeart/2005/8/layout/hProcess6" loCatId="process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0C08ABE7-9F4A-4207-8FEA-29C7877EAB4F}">
      <dgm:prSet phldrT="[Text]"/>
      <dgm:spPr/>
      <dgm:t>
        <a:bodyPr/>
        <a:lstStyle/>
        <a:p>
          <a:r>
            <a:rPr lang="en-US" dirty="0" smtClean="0"/>
            <a:t>Data Scraping</a:t>
          </a:r>
          <a:endParaRPr lang="en-US" dirty="0"/>
        </a:p>
      </dgm:t>
    </dgm:pt>
    <dgm:pt modelId="{1F204E6A-F650-409B-B5CC-19A22D76D62C}" type="parTrans" cxnId="{2DF0C15E-4BBE-472E-AE12-A6D86A7350A1}">
      <dgm:prSet/>
      <dgm:spPr/>
      <dgm:t>
        <a:bodyPr/>
        <a:lstStyle/>
        <a:p>
          <a:endParaRPr lang="en-US"/>
        </a:p>
      </dgm:t>
    </dgm:pt>
    <dgm:pt modelId="{E5180713-7CB9-4A62-8C36-86B689DF6565}" type="sibTrans" cxnId="{2DF0C15E-4BBE-472E-AE12-A6D86A7350A1}">
      <dgm:prSet/>
      <dgm:spPr/>
      <dgm:t>
        <a:bodyPr/>
        <a:lstStyle/>
        <a:p>
          <a:endParaRPr lang="en-US"/>
        </a:p>
      </dgm:t>
    </dgm:pt>
    <dgm:pt modelId="{604A3075-6EBF-4C01-AB91-4D597ADE513A}">
      <dgm:prSet phldrT="[Text]"/>
      <dgm:spPr/>
      <dgm:t>
        <a:bodyPr/>
        <a:lstStyle/>
        <a:p>
          <a:r>
            <a:rPr lang="en-US" dirty="0" smtClean="0"/>
            <a:t>Beautiful Soup library to scrape Bangalore location data</a:t>
          </a:r>
          <a:endParaRPr lang="en-US" dirty="0"/>
        </a:p>
      </dgm:t>
    </dgm:pt>
    <dgm:pt modelId="{06BB053E-545E-4738-8938-0C5981A669D2}" type="parTrans" cxnId="{EBE31B91-3806-4555-BD14-3A119050B266}">
      <dgm:prSet/>
      <dgm:spPr/>
      <dgm:t>
        <a:bodyPr/>
        <a:lstStyle/>
        <a:p>
          <a:endParaRPr lang="en-US"/>
        </a:p>
      </dgm:t>
    </dgm:pt>
    <dgm:pt modelId="{DA72156E-F0DD-4E2C-BDCB-E7E07748A8C0}" type="sibTrans" cxnId="{EBE31B91-3806-4555-BD14-3A119050B266}">
      <dgm:prSet/>
      <dgm:spPr/>
      <dgm:t>
        <a:bodyPr/>
        <a:lstStyle/>
        <a:p>
          <a:endParaRPr lang="en-US"/>
        </a:p>
      </dgm:t>
    </dgm:pt>
    <dgm:pt modelId="{95F7D536-FF38-4D19-8744-1F13B73065F3}">
      <dgm:prSet phldrT="[Text]"/>
      <dgm:spPr/>
      <dgm:t>
        <a:bodyPr/>
        <a:lstStyle/>
        <a:p>
          <a:r>
            <a:rPr lang="en-US" dirty="0" err="1" smtClean="0"/>
            <a:t>Geopy</a:t>
          </a:r>
          <a:r>
            <a:rPr lang="en-US" dirty="0" smtClean="0"/>
            <a:t> to get Latitude &amp; Longitude information</a:t>
          </a:r>
          <a:endParaRPr lang="en-US" dirty="0"/>
        </a:p>
      </dgm:t>
    </dgm:pt>
    <dgm:pt modelId="{AC9CFA61-6C1C-45C8-A079-40AEACEEFBDB}" type="parTrans" cxnId="{C55F64EA-3CCF-4F84-8B31-AFE1DC8B4823}">
      <dgm:prSet/>
      <dgm:spPr/>
      <dgm:t>
        <a:bodyPr/>
        <a:lstStyle/>
        <a:p>
          <a:endParaRPr lang="en-US"/>
        </a:p>
      </dgm:t>
    </dgm:pt>
    <dgm:pt modelId="{57FA7682-3FEE-4E89-B442-C3FAF01AF9FA}" type="sibTrans" cxnId="{C55F64EA-3CCF-4F84-8B31-AFE1DC8B4823}">
      <dgm:prSet/>
      <dgm:spPr/>
      <dgm:t>
        <a:bodyPr/>
        <a:lstStyle/>
        <a:p>
          <a:endParaRPr lang="en-US"/>
        </a:p>
      </dgm:t>
    </dgm:pt>
    <dgm:pt modelId="{B8B16EB0-ECC9-4892-8304-A4888EC82551}">
      <dgm:prSet phldrT="[Text]"/>
      <dgm:spPr/>
      <dgm:t>
        <a:bodyPr/>
        <a:lstStyle/>
        <a:p>
          <a:r>
            <a:rPr lang="en-US" dirty="0" smtClean="0"/>
            <a:t>Foursquare API</a:t>
          </a:r>
          <a:endParaRPr lang="en-US" dirty="0"/>
        </a:p>
      </dgm:t>
    </dgm:pt>
    <dgm:pt modelId="{D8ED02D2-ED40-4DA1-A5F9-68E2F012552E}" type="parTrans" cxnId="{5A4184C6-10C9-497F-8C4B-F872D05E4D42}">
      <dgm:prSet/>
      <dgm:spPr/>
      <dgm:t>
        <a:bodyPr/>
        <a:lstStyle/>
        <a:p>
          <a:endParaRPr lang="en-US"/>
        </a:p>
      </dgm:t>
    </dgm:pt>
    <dgm:pt modelId="{0BF6CD8C-5C9C-4F43-BCBD-3EA47780DBEA}" type="sibTrans" cxnId="{5A4184C6-10C9-497F-8C4B-F872D05E4D42}">
      <dgm:prSet/>
      <dgm:spPr/>
      <dgm:t>
        <a:bodyPr/>
        <a:lstStyle/>
        <a:p>
          <a:endParaRPr lang="en-US"/>
        </a:p>
      </dgm:t>
    </dgm:pt>
    <dgm:pt modelId="{93BAB8A5-E33D-4321-86BE-A9FB4F3FA73A}">
      <dgm:prSet phldrT="[Text]"/>
      <dgm:spPr/>
      <dgm:t>
        <a:bodyPr/>
        <a:lstStyle/>
        <a:p>
          <a:r>
            <a:rPr lang="en-US" dirty="0" smtClean="0"/>
            <a:t>Scrape venue information based on </a:t>
          </a:r>
          <a:r>
            <a:rPr lang="en-US" dirty="0" err="1" smtClean="0"/>
            <a:t>lat</a:t>
          </a:r>
          <a:r>
            <a:rPr lang="en-US" dirty="0" smtClean="0"/>
            <a:t>/long information scraped</a:t>
          </a:r>
          <a:endParaRPr lang="en-US" dirty="0"/>
        </a:p>
      </dgm:t>
    </dgm:pt>
    <dgm:pt modelId="{E7BFDC19-B54A-48B8-9142-C6B7318AC0EA}" type="parTrans" cxnId="{772C4C00-9D07-44DB-8D1A-B37A0A7AB479}">
      <dgm:prSet/>
      <dgm:spPr/>
      <dgm:t>
        <a:bodyPr/>
        <a:lstStyle/>
        <a:p>
          <a:endParaRPr lang="en-US"/>
        </a:p>
      </dgm:t>
    </dgm:pt>
    <dgm:pt modelId="{006BC097-39BB-414B-8DF1-BADB3545F676}" type="sibTrans" cxnId="{772C4C00-9D07-44DB-8D1A-B37A0A7AB479}">
      <dgm:prSet/>
      <dgm:spPr/>
      <dgm:t>
        <a:bodyPr/>
        <a:lstStyle/>
        <a:p>
          <a:endParaRPr lang="en-US"/>
        </a:p>
      </dgm:t>
    </dgm:pt>
    <dgm:pt modelId="{21D4B68F-2600-4F62-B9A1-3103CDA523A1}">
      <dgm:prSet phldrT="[Text]"/>
      <dgm:spPr/>
      <dgm:t>
        <a:bodyPr/>
        <a:lstStyle/>
        <a:p>
          <a:r>
            <a:rPr lang="en-US" dirty="0" smtClean="0"/>
            <a:t>Remove locations with less than 10 venues.</a:t>
          </a:r>
          <a:endParaRPr lang="en-US" dirty="0"/>
        </a:p>
      </dgm:t>
    </dgm:pt>
    <dgm:pt modelId="{916E0FAB-A2F4-4F82-9476-CE9736035704}" type="parTrans" cxnId="{81D816C1-59C3-47B1-91BD-F875E7D49D39}">
      <dgm:prSet/>
      <dgm:spPr/>
      <dgm:t>
        <a:bodyPr/>
        <a:lstStyle/>
        <a:p>
          <a:endParaRPr lang="en-US"/>
        </a:p>
      </dgm:t>
    </dgm:pt>
    <dgm:pt modelId="{AD3931AC-6848-4099-957C-D8A9562A7984}" type="sibTrans" cxnId="{81D816C1-59C3-47B1-91BD-F875E7D49D39}">
      <dgm:prSet/>
      <dgm:spPr/>
      <dgm:t>
        <a:bodyPr/>
        <a:lstStyle/>
        <a:p>
          <a:endParaRPr lang="en-US"/>
        </a:p>
      </dgm:t>
    </dgm:pt>
    <dgm:pt modelId="{4DB23953-F900-4182-922A-4CD385CEA678}">
      <dgm:prSet phldrT="[Text]"/>
      <dgm:spPr/>
      <dgm:t>
        <a:bodyPr/>
        <a:lstStyle/>
        <a:p>
          <a:r>
            <a:rPr lang="en-US" dirty="0" smtClean="0"/>
            <a:t>Data Frame creation</a:t>
          </a:r>
          <a:endParaRPr lang="en-US" dirty="0"/>
        </a:p>
      </dgm:t>
    </dgm:pt>
    <dgm:pt modelId="{BA889AD7-A5CD-4CA6-A283-6AEB36692EF5}" type="parTrans" cxnId="{CBE25E52-A31E-426F-BD99-C330A9E4A8C7}">
      <dgm:prSet/>
      <dgm:spPr/>
      <dgm:t>
        <a:bodyPr/>
        <a:lstStyle/>
        <a:p>
          <a:endParaRPr lang="en-US"/>
        </a:p>
      </dgm:t>
    </dgm:pt>
    <dgm:pt modelId="{0D1CCE56-FE5B-47DC-9136-2A762CA62333}" type="sibTrans" cxnId="{CBE25E52-A31E-426F-BD99-C330A9E4A8C7}">
      <dgm:prSet/>
      <dgm:spPr/>
      <dgm:t>
        <a:bodyPr/>
        <a:lstStyle/>
        <a:p>
          <a:endParaRPr lang="en-US"/>
        </a:p>
      </dgm:t>
    </dgm:pt>
    <dgm:pt modelId="{A8903F65-8DC5-425E-BB3E-5200FF923102}">
      <dgm:prSet phldrT="[Text]"/>
      <dgm:spPr/>
      <dgm:t>
        <a:bodyPr/>
        <a:lstStyle/>
        <a:p>
          <a:r>
            <a:rPr lang="en-US" dirty="0" smtClean="0"/>
            <a:t>Create final data frame structure for clustering.</a:t>
          </a:r>
          <a:endParaRPr lang="en-US" dirty="0"/>
        </a:p>
      </dgm:t>
    </dgm:pt>
    <dgm:pt modelId="{1E43EF78-B693-4F32-8976-15BECCDEC306}" type="parTrans" cxnId="{79193E45-DAAF-4BBC-B56E-74A0265AB21A}">
      <dgm:prSet/>
      <dgm:spPr/>
      <dgm:t>
        <a:bodyPr/>
        <a:lstStyle/>
        <a:p>
          <a:endParaRPr lang="en-US"/>
        </a:p>
      </dgm:t>
    </dgm:pt>
    <dgm:pt modelId="{96F9FBD1-DE56-44D8-8224-6B8C9A3D9B1D}" type="sibTrans" cxnId="{79193E45-DAAF-4BBC-B56E-74A0265AB21A}">
      <dgm:prSet/>
      <dgm:spPr/>
      <dgm:t>
        <a:bodyPr/>
        <a:lstStyle/>
        <a:p>
          <a:endParaRPr lang="en-US"/>
        </a:p>
      </dgm:t>
    </dgm:pt>
    <dgm:pt modelId="{39249011-6946-4592-9CF5-A3C0D3F0C73E}">
      <dgm:prSet phldrT="[Text]"/>
      <dgm:spPr/>
      <dgm:t>
        <a:bodyPr/>
        <a:lstStyle/>
        <a:p>
          <a:r>
            <a:rPr lang="en-US" dirty="0" smtClean="0"/>
            <a:t>Gather the top 10 venue for each location. Using Mean method.</a:t>
          </a:r>
          <a:endParaRPr lang="en-US" dirty="0"/>
        </a:p>
      </dgm:t>
    </dgm:pt>
    <dgm:pt modelId="{52FD2FA0-FEF5-4B56-8933-5B18930B028A}" type="parTrans" cxnId="{465F1C3B-0E7C-463B-8B8A-5063A66AA07C}">
      <dgm:prSet/>
      <dgm:spPr/>
      <dgm:t>
        <a:bodyPr/>
        <a:lstStyle/>
        <a:p>
          <a:endParaRPr lang="en-US"/>
        </a:p>
      </dgm:t>
    </dgm:pt>
    <dgm:pt modelId="{E98BC161-A514-4255-8D12-EBFC5C399BF5}" type="sibTrans" cxnId="{465F1C3B-0E7C-463B-8B8A-5063A66AA07C}">
      <dgm:prSet/>
      <dgm:spPr/>
      <dgm:t>
        <a:bodyPr/>
        <a:lstStyle/>
        <a:p>
          <a:endParaRPr lang="en-US"/>
        </a:p>
      </dgm:t>
    </dgm:pt>
    <dgm:pt modelId="{79525ADB-1834-4789-9E09-D9E6A0770176}">
      <dgm:prSet phldrT="[Text]"/>
      <dgm:spPr/>
      <dgm:t>
        <a:bodyPr/>
        <a:lstStyle/>
        <a:p>
          <a:r>
            <a:rPr lang="en-US" dirty="0" smtClean="0"/>
            <a:t>Remove locations with incorrect geo-locations</a:t>
          </a:r>
          <a:endParaRPr lang="en-US" dirty="0"/>
        </a:p>
      </dgm:t>
    </dgm:pt>
    <dgm:pt modelId="{4C67B749-1DCE-4337-889C-A0D9EB3B228B}" type="parTrans" cxnId="{9376AD3F-C10F-4652-9C53-22D4ACD0F309}">
      <dgm:prSet/>
      <dgm:spPr/>
      <dgm:t>
        <a:bodyPr/>
        <a:lstStyle/>
        <a:p>
          <a:endParaRPr lang="en-US"/>
        </a:p>
      </dgm:t>
    </dgm:pt>
    <dgm:pt modelId="{EA36BEE8-0046-4095-8C9F-BAC3957F279D}" type="sibTrans" cxnId="{9376AD3F-C10F-4652-9C53-22D4ACD0F309}">
      <dgm:prSet/>
      <dgm:spPr/>
      <dgm:t>
        <a:bodyPr/>
        <a:lstStyle/>
        <a:p>
          <a:endParaRPr lang="en-US"/>
        </a:p>
      </dgm:t>
    </dgm:pt>
    <dgm:pt modelId="{23721037-EFD0-4C08-AE02-E00508D30DAB}" type="pres">
      <dgm:prSet presAssocID="{F807B978-42C1-4BC4-AB98-011AE2F3E551}" presName="theList" presStyleCnt="0">
        <dgm:presLayoutVars>
          <dgm:dir/>
          <dgm:animLvl val="lvl"/>
          <dgm:resizeHandles val="exact"/>
        </dgm:presLayoutVars>
      </dgm:prSet>
      <dgm:spPr/>
    </dgm:pt>
    <dgm:pt modelId="{4F7B3CDA-AC66-4BDF-8D64-B8229F6FDB4C}" type="pres">
      <dgm:prSet presAssocID="{0C08ABE7-9F4A-4207-8FEA-29C7877EAB4F}" presName="compNode" presStyleCnt="0"/>
      <dgm:spPr/>
    </dgm:pt>
    <dgm:pt modelId="{84C45EC7-EE40-4294-A8C0-B87BBA68F8BE}" type="pres">
      <dgm:prSet presAssocID="{0C08ABE7-9F4A-4207-8FEA-29C7877EAB4F}" presName="noGeometry" presStyleCnt="0"/>
      <dgm:spPr/>
    </dgm:pt>
    <dgm:pt modelId="{DED01630-3049-4CCA-B9E6-468ABCEB52F7}" type="pres">
      <dgm:prSet presAssocID="{0C08ABE7-9F4A-4207-8FEA-29C7877EAB4F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98FA5-ED94-4087-A68C-77D5515B2ABC}" type="pres">
      <dgm:prSet presAssocID="{0C08ABE7-9F4A-4207-8FEA-29C7877EAB4F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2B79FCF3-3A45-47F8-81E0-EC12D5DEF2C9}" type="pres">
      <dgm:prSet presAssocID="{0C08ABE7-9F4A-4207-8FEA-29C7877EAB4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CB9D6319-FF29-4DD6-9D5E-B57C309FA6E6}" type="pres">
      <dgm:prSet presAssocID="{0C08ABE7-9F4A-4207-8FEA-29C7877EAB4F}" presName="aSpace" presStyleCnt="0"/>
      <dgm:spPr/>
    </dgm:pt>
    <dgm:pt modelId="{28C007AD-AA50-41A3-80C3-DDFF61DFADCF}" type="pres">
      <dgm:prSet presAssocID="{B8B16EB0-ECC9-4892-8304-A4888EC82551}" presName="compNode" presStyleCnt="0"/>
      <dgm:spPr/>
    </dgm:pt>
    <dgm:pt modelId="{74CD7FEB-857C-414C-8EA9-F0E78E27F539}" type="pres">
      <dgm:prSet presAssocID="{B8B16EB0-ECC9-4892-8304-A4888EC82551}" presName="noGeometry" presStyleCnt="0"/>
      <dgm:spPr/>
    </dgm:pt>
    <dgm:pt modelId="{E1DBABD7-AEC5-4AD8-A809-970D68494D8C}" type="pres">
      <dgm:prSet presAssocID="{B8B16EB0-ECC9-4892-8304-A4888EC82551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027471-1D4C-4612-BBD9-A440DBC1CC97}" type="pres">
      <dgm:prSet presAssocID="{B8B16EB0-ECC9-4892-8304-A4888EC82551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CAD8BDE7-7336-4C8C-88C6-645D240F250F}" type="pres">
      <dgm:prSet presAssocID="{B8B16EB0-ECC9-4892-8304-A4888EC8255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06B4BC3-4025-45D6-B70C-C13E6D443FE7}" type="pres">
      <dgm:prSet presAssocID="{B8B16EB0-ECC9-4892-8304-A4888EC82551}" presName="aSpace" presStyleCnt="0"/>
      <dgm:spPr/>
    </dgm:pt>
    <dgm:pt modelId="{B023FF81-BA87-4B7D-AC19-E74C2307A2E7}" type="pres">
      <dgm:prSet presAssocID="{4DB23953-F900-4182-922A-4CD385CEA678}" presName="compNode" presStyleCnt="0"/>
      <dgm:spPr/>
    </dgm:pt>
    <dgm:pt modelId="{A0AFBE19-4C56-4982-B6BA-6B4663C8C2A4}" type="pres">
      <dgm:prSet presAssocID="{4DB23953-F900-4182-922A-4CD385CEA678}" presName="noGeometry" presStyleCnt="0"/>
      <dgm:spPr/>
    </dgm:pt>
    <dgm:pt modelId="{A0A49445-994E-4CE4-888F-045A6D5AC3AE}" type="pres">
      <dgm:prSet presAssocID="{4DB23953-F900-4182-922A-4CD385CEA678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AABE0C-7668-4356-B240-EC9413F6ED78}" type="pres">
      <dgm:prSet presAssocID="{4DB23953-F900-4182-922A-4CD385CEA678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9611CD04-1EED-47D0-B698-B0D0299D47AF}" type="pres">
      <dgm:prSet presAssocID="{4DB23953-F900-4182-922A-4CD385CEA678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4184C6-10C9-497F-8C4B-F872D05E4D42}" srcId="{F807B978-42C1-4BC4-AB98-011AE2F3E551}" destId="{B8B16EB0-ECC9-4892-8304-A4888EC82551}" srcOrd="1" destOrd="0" parTransId="{D8ED02D2-ED40-4DA1-A5F9-68E2F012552E}" sibTransId="{0BF6CD8C-5C9C-4F43-BCBD-3EA47780DBEA}"/>
    <dgm:cxn modelId="{F2D0C8AC-5E10-43AE-A504-6B737315FBAA}" type="presOf" srcId="{F807B978-42C1-4BC4-AB98-011AE2F3E551}" destId="{23721037-EFD0-4C08-AE02-E00508D30DAB}" srcOrd="0" destOrd="0" presId="urn:microsoft.com/office/officeart/2005/8/layout/hProcess6"/>
    <dgm:cxn modelId="{DCD2414E-5BB9-453D-B53A-31DBE81F3457}" type="presOf" srcId="{21D4B68F-2600-4F62-B9A1-3103CDA523A1}" destId="{E1DBABD7-AEC5-4AD8-A809-970D68494D8C}" srcOrd="0" destOrd="1" presId="urn:microsoft.com/office/officeart/2005/8/layout/hProcess6"/>
    <dgm:cxn modelId="{E0F681FD-7C09-47D6-A050-5E37352E2E16}" type="presOf" srcId="{79525ADB-1834-4789-9E09-D9E6A0770176}" destId="{E3027471-1D4C-4612-BBD9-A440DBC1CC97}" srcOrd="1" destOrd="2" presId="urn:microsoft.com/office/officeart/2005/8/layout/hProcess6"/>
    <dgm:cxn modelId="{772C4C00-9D07-44DB-8D1A-B37A0A7AB479}" srcId="{B8B16EB0-ECC9-4892-8304-A4888EC82551}" destId="{93BAB8A5-E33D-4321-86BE-A9FB4F3FA73A}" srcOrd="0" destOrd="0" parTransId="{E7BFDC19-B54A-48B8-9142-C6B7318AC0EA}" sibTransId="{006BC097-39BB-414B-8DF1-BADB3545F676}"/>
    <dgm:cxn modelId="{2DF0C15E-4BBE-472E-AE12-A6D86A7350A1}" srcId="{F807B978-42C1-4BC4-AB98-011AE2F3E551}" destId="{0C08ABE7-9F4A-4207-8FEA-29C7877EAB4F}" srcOrd="0" destOrd="0" parTransId="{1F204E6A-F650-409B-B5CC-19A22D76D62C}" sibTransId="{E5180713-7CB9-4A62-8C36-86B689DF6565}"/>
    <dgm:cxn modelId="{12C9F265-A652-476A-AE33-169CF76C307C}" type="presOf" srcId="{39249011-6946-4592-9CF5-A3C0D3F0C73E}" destId="{A0A49445-994E-4CE4-888F-045A6D5AC3AE}" srcOrd="0" destOrd="1" presId="urn:microsoft.com/office/officeart/2005/8/layout/hProcess6"/>
    <dgm:cxn modelId="{75095D41-DF37-45CF-A24E-47C0CFF53E84}" type="presOf" srcId="{0C08ABE7-9F4A-4207-8FEA-29C7877EAB4F}" destId="{2B79FCF3-3A45-47F8-81E0-EC12D5DEF2C9}" srcOrd="0" destOrd="0" presId="urn:microsoft.com/office/officeart/2005/8/layout/hProcess6"/>
    <dgm:cxn modelId="{54337E51-9313-4C7B-9369-912CFE1EC10B}" type="presOf" srcId="{A8903F65-8DC5-425E-BB3E-5200FF923102}" destId="{A0A49445-994E-4CE4-888F-045A6D5AC3AE}" srcOrd="0" destOrd="0" presId="urn:microsoft.com/office/officeart/2005/8/layout/hProcess6"/>
    <dgm:cxn modelId="{90356441-0526-4B47-A019-00D42D5C147F}" type="presOf" srcId="{604A3075-6EBF-4C01-AB91-4D597ADE513A}" destId="{48D98FA5-ED94-4087-A68C-77D5515B2ABC}" srcOrd="1" destOrd="0" presId="urn:microsoft.com/office/officeart/2005/8/layout/hProcess6"/>
    <dgm:cxn modelId="{E3250ECF-C215-4997-824D-CB4C0B2E0BE6}" type="presOf" srcId="{79525ADB-1834-4789-9E09-D9E6A0770176}" destId="{E1DBABD7-AEC5-4AD8-A809-970D68494D8C}" srcOrd="0" destOrd="2" presId="urn:microsoft.com/office/officeart/2005/8/layout/hProcess6"/>
    <dgm:cxn modelId="{79193E45-DAAF-4BBC-B56E-74A0265AB21A}" srcId="{4DB23953-F900-4182-922A-4CD385CEA678}" destId="{A8903F65-8DC5-425E-BB3E-5200FF923102}" srcOrd="0" destOrd="0" parTransId="{1E43EF78-B693-4F32-8976-15BECCDEC306}" sibTransId="{96F9FBD1-DE56-44D8-8224-6B8C9A3D9B1D}"/>
    <dgm:cxn modelId="{CBE25E52-A31E-426F-BD99-C330A9E4A8C7}" srcId="{F807B978-42C1-4BC4-AB98-011AE2F3E551}" destId="{4DB23953-F900-4182-922A-4CD385CEA678}" srcOrd="2" destOrd="0" parTransId="{BA889AD7-A5CD-4CA6-A283-6AEB36692EF5}" sibTransId="{0D1CCE56-FE5B-47DC-9136-2A762CA62333}"/>
    <dgm:cxn modelId="{BB1FEA33-9B6E-4409-9338-BB31695A210E}" type="presOf" srcId="{95F7D536-FF38-4D19-8744-1F13B73065F3}" destId="{48D98FA5-ED94-4087-A68C-77D5515B2ABC}" srcOrd="1" destOrd="1" presId="urn:microsoft.com/office/officeart/2005/8/layout/hProcess6"/>
    <dgm:cxn modelId="{F3824F77-9ECC-475B-A4DB-605D0722A799}" type="presOf" srcId="{93BAB8A5-E33D-4321-86BE-A9FB4F3FA73A}" destId="{E3027471-1D4C-4612-BBD9-A440DBC1CC97}" srcOrd="1" destOrd="0" presId="urn:microsoft.com/office/officeart/2005/8/layout/hProcess6"/>
    <dgm:cxn modelId="{81D816C1-59C3-47B1-91BD-F875E7D49D39}" srcId="{B8B16EB0-ECC9-4892-8304-A4888EC82551}" destId="{21D4B68F-2600-4F62-B9A1-3103CDA523A1}" srcOrd="1" destOrd="0" parTransId="{916E0FAB-A2F4-4F82-9476-CE9736035704}" sibTransId="{AD3931AC-6848-4099-957C-D8A9562A7984}"/>
    <dgm:cxn modelId="{8C9B4585-93A2-4575-90DB-9298E5F95D6C}" type="presOf" srcId="{604A3075-6EBF-4C01-AB91-4D597ADE513A}" destId="{DED01630-3049-4CCA-B9E6-468ABCEB52F7}" srcOrd="0" destOrd="0" presId="urn:microsoft.com/office/officeart/2005/8/layout/hProcess6"/>
    <dgm:cxn modelId="{B235D356-1E66-4E91-B1EA-D499602EFCA8}" type="presOf" srcId="{21D4B68F-2600-4F62-B9A1-3103CDA523A1}" destId="{E3027471-1D4C-4612-BBD9-A440DBC1CC97}" srcOrd="1" destOrd="1" presId="urn:microsoft.com/office/officeart/2005/8/layout/hProcess6"/>
    <dgm:cxn modelId="{2F9CF326-F5F8-4197-ADB8-010508F4B4D0}" type="presOf" srcId="{95F7D536-FF38-4D19-8744-1F13B73065F3}" destId="{DED01630-3049-4CCA-B9E6-468ABCEB52F7}" srcOrd="0" destOrd="1" presId="urn:microsoft.com/office/officeart/2005/8/layout/hProcess6"/>
    <dgm:cxn modelId="{9376AD3F-C10F-4652-9C53-22D4ACD0F309}" srcId="{B8B16EB0-ECC9-4892-8304-A4888EC82551}" destId="{79525ADB-1834-4789-9E09-D9E6A0770176}" srcOrd="2" destOrd="0" parTransId="{4C67B749-1DCE-4337-889C-A0D9EB3B228B}" sibTransId="{EA36BEE8-0046-4095-8C9F-BAC3957F279D}"/>
    <dgm:cxn modelId="{C68C5DC5-B6C4-48D5-B86B-6564D6C93619}" type="presOf" srcId="{B8B16EB0-ECC9-4892-8304-A4888EC82551}" destId="{CAD8BDE7-7336-4C8C-88C6-645D240F250F}" srcOrd="0" destOrd="0" presId="urn:microsoft.com/office/officeart/2005/8/layout/hProcess6"/>
    <dgm:cxn modelId="{6D7D7E53-39D1-4BD7-87D0-26BADCCB1C75}" type="presOf" srcId="{93BAB8A5-E33D-4321-86BE-A9FB4F3FA73A}" destId="{E1DBABD7-AEC5-4AD8-A809-970D68494D8C}" srcOrd="0" destOrd="0" presId="urn:microsoft.com/office/officeart/2005/8/layout/hProcess6"/>
    <dgm:cxn modelId="{C55F64EA-3CCF-4F84-8B31-AFE1DC8B4823}" srcId="{0C08ABE7-9F4A-4207-8FEA-29C7877EAB4F}" destId="{95F7D536-FF38-4D19-8744-1F13B73065F3}" srcOrd="1" destOrd="0" parTransId="{AC9CFA61-6C1C-45C8-A079-40AEACEEFBDB}" sibTransId="{57FA7682-3FEE-4E89-B442-C3FAF01AF9FA}"/>
    <dgm:cxn modelId="{416FD003-0575-4300-AA32-7A3307C38186}" type="presOf" srcId="{4DB23953-F900-4182-922A-4CD385CEA678}" destId="{9611CD04-1EED-47D0-B698-B0D0299D47AF}" srcOrd="0" destOrd="0" presId="urn:microsoft.com/office/officeart/2005/8/layout/hProcess6"/>
    <dgm:cxn modelId="{EBE31B91-3806-4555-BD14-3A119050B266}" srcId="{0C08ABE7-9F4A-4207-8FEA-29C7877EAB4F}" destId="{604A3075-6EBF-4C01-AB91-4D597ADE513A}" srcOrd="0" destOrd="0" parTransId="{06BB053E-545E-4738-8938-0C5981A669D2}" sibTransId="{DA72156E-F0DD-4E2C-BDCB-E7E07748A8C0}"/>
    <dgm:cxn modelId="{64DCFC1A-DD29-4AC1-91E6-8305614A91EC}" type="presOf" srcId="{A8903F65-8DC5-425E-BB3E-5200FF923102}" destId="{92AABE0C-7668-4356-B240-EC9413F6ED78}" srcOrd="1" destOrd="0" presId="urn:microsoft.com/office/officeart/2005/8/layout/hProcess6"/>
    <dgm:cxn modelId="{C919274E-057B-4B07-A9C4-D67111B7FF5F}" type="presOf" srcId="{39249011-6946-4592-9CF5-A3C0D3F0C73E}" destId="{92AABE0C-7668-4356-B240-EC9413F6ED78}" srcOrd="1" destOrd="1" presId="urn:microsoft.com/office/officeart/2005/8/layout/hProcess6"/>
    <dgm:cxn modelId="{465F1C3B-0E7C-463B-8B8A-5063A66AA07C}" srcId="{4DB23953-F900-4182-922A-4CD385CEA678}" destId="{39249011-6946-4592-9CF5-A3C0D3F0C73E}" srcOrd="1" destOrd="0" parTransId="{52FD2FA0-FEF5-4B56-8933-5B18930B028A}" sibTransId="{E98BC161-A514-4255-8D12-EBFC5C399BF5}"/>
    <dgm:cxn modelId="{B3C48A6C-396A-4218-89F4-CD7A215AD23B}" type="presParOf" srcId="{23721037-EFD0-4C08-AE02-E00508D30DAB}" destId="{4F7B3CDA-AC66-4BDF-8D64-B8229F6FDB4C}" srcOrd="0" destOrd="0" presId="urn:microsoft.com/office/officeart/2005/8/layout/hProcess6"/>
    <dgm:cxn modelId="{A54C5F5D-7DB6-47D1-973B-A274AE29F509}" type="presParOf" srcId="{4F7B3CDA-AC66-4BDF-8D64-B8229F6FDB4C}" destId="{84C45EC7-EE40-4294-A8C0-B87BBA68F8BE}" srcOrd="0" destOrd="0" presId="urn:microsoft.com/office/officeart/2005/8/layout/hProcess6"/>
    <dgm:cxn modelId="{A9A851F3-E22B-421F-A4AE-CAFAD58BBDD9}" type="presParOf" srcId="{4F7B3CDA-AC66-4BDF-8D64-B8229F6FDB4C}" destId="{DED01630-3049-4CCA-B9E6-468ABCEB52F7}" srcOrd="1" destOrd="0" presId="urn:microsoft.com/office/officeart/2005/8/layout/hProcess6"/>
    <dgm:cxn modelId="{8A60CB6B-F9DC-4C7F-BC85-9DEC238D58DA}" type="presParOf" srcId="{4F7B3CDA-AC66-4BDF-8D64-B8229F6FDB4C}" destId="{48D98FA5-ED94-4087-A68C-77D5515B2ABC}" srcOrd="2" destOrd="0" presId="urn:microsoft.com/office/officeart/2005/8/layout/hProcess6"/>
    <dgm:cxn modelId="{A889B198-8368-498B-AFF8-25A1316CD854}" type="presParOf" srcId="{4F7B3CDA-AC66-4BDF-8D64-B8229F6FDB4C}" destId="{2B79FCF3-3A45-47F8-81E0-EC12D5DEF2C9}" srcOrd="3" destOrd="0" presId="urn:microsoft.com/office/officeart/2005/8/layout/hProcess6"/>
    <dgm:cxn modelId="{0DC38159-6170-4BED-93D8-EFD31990AD7B}" type="presParOf" srcId="{23721037-EFD0-4C08-AE02-E00508D30DAB}" destId="{CB9D6319-FF29-4DD6-9D5E-B57C309FA6E6}" srcOrd="1" destOrd="0" presId="urn:microsoft.com/office/officeart/2005/8/layout/hProcess6"/>
    <dgm:cxn modelId="{9DF6ABBE-D181-4835-8B7F-9A908466DA7F}" type="presParOf" srcId="{23721037-EFD0-4C08-AE02-E00508D30DAB}" destId="{28C007AD-AA50-41A3-80C3-DDFF61DFADCF}" srcOrd="2" destOrd="0" presId="urn:microsoft.com/office/officeart/2005/8/layout/hProcess6"/>
    <dgm:cxn modelId="{723F4E4B-17CA-4FFA-BD71-4C5FAAA709D7}" type="presParOf" srcId="{28C007AD-AA50-41A3-80C3-DDFF61DFADCF}" destId="{74CD7FEB-857C-414C-8EA9-F0E78E27F539}" srcOrd="0" destOrd="0" presId="urn:microsoft.com/office/officeart/2005/8/layout/hProcess6"/>
    <dgm:cxn modelId="{965D0989-B4B0-4052-9135-05023399439B}" type="presParOf" srcId="{28C007AD-AA50-41A3-80C3-DDFF61DFADCF}" destId="{E1DBABD7-AEC5-4AD8-A809-970D68494D8C}" srcOrd="1" destOrd="0" presId="urn:microsoft.com/office/officeart/2005/8/layout/hProcess6"/>
    <dgm:cxn modelId="{0ED7BDB0-6945-4510-AB57-BAFAC9A9E120}" type="presParOf" srcId="{28C007AD-AA50-41A3-80C3-DDFF61DFADCF}" destId="{E3027471-1D4C-4612-BBD9-A440DBC1CC97}" srcOrd="2" destOrd="0" presId="urn:microsoft.com/office/officeart/2005/8/layout/hProcess6"/>
    <dgm:cxn modelId="{B5828088-197E-4D09-BFEF-AC34CDE561D9}" type="presParOf" srcId="{28C007AD-AA50-41A3-80C3-DDFF61DFADCF}" destId="{CAD8BDE7-7336-4C8C-88C6-645D240F250F}" srcOrd="3" destOrd="0" presId="urn:microsoft.com/office/officeart/2005/8/layout/hProcess6"/>
    <dgm:cxn modelId="{47E0AFA2-977D-4498-B3EA-CA77CA874845}" type="presParOf" srcId="{23721037-EFD0-4C08-AE02-E00508D30DAB}" destId="{706B4BC3-4025-45D6-B70C-C13E6D443FE7}" srcOrd="3" destOrd="0" presId="urn:microsoft.com/office/officeart/2005/8/layout/hProcess6"/>
    <dgm:cxn modelId="{891C8AB5-9927-4305-9718-8A598C792153}" type="presParOf" srcId="{23721037-EFD0-4C08-AE02-E00508D30DAB}" destId="{B023FF81-BA87-4B7D-AC19-E74C2307A2E7}" srcOrd="4" destOrd="0" presId="urn:microsoft.com/office/officeart/2005/8/layout/hProcess6"/>
    <dgm:cxn modelId="{A96807D2-E78E-436C-8DD9-62237C0614C1}" type="presParOf" srcId="{B023FF81-BA87-4B7D-AC19-E74C2307A2E7}" destId="{A0AFBE19-4C56-4982-B6BA-6B4663C8C2A4}" srcOrd="0" destOrd="0" presId="urn:microsoft.com/office/officeart/2005/8/layout/hProcess6"/>
    <dgm:cxn modelId="{BD41930F-708A-4F8C-A064-8177FD1E955D}" type="presParOf" srcId="{B023FF81-BA87-4B7D-AC19-E74C2307A2E7}" destId="{A0A49445-994E-4CE4-888F-045A6D5AC3AE}" srcOrd="1" destOrd="0" presId="urn:microsoft.com/office/officeart/2005/8/layout/hProcess6"/>
    <dgm:cxn modelId="{B07519D1-F9C5-44CE-B5FB-A14EAA65FF25}" type="presParOf" srcId="{B023FF81-BA87-4B7D-AC19-E74C2307A2E7}" destId="{92AABE0C-7668-4356-B240-EC9413F6ED78}" srcOrd="2" destOrd="0" presId="urn:microsoft.com/office/officeart/2005/8/layout/hProcess6"/>
    <dgm:cxn modelId="{0D8DECFF-FE91-494D-951E-795327B1DC15}" type="presParOf" srcId="{B023FF81-BA87-4B7D-AC19-E74C2307A2E7}" destId="{9611CD04-1EED-47D0-B698-B0D0299D47AF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323AF0-18D3-47B7-ADF6-DDE677271AB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6CE157-CEB6-4128-9EC1-13F93DC691FC}">
      <dgm:prSet phldrT="[Text]"/>
      <dgm:spPr/>
      <dgm:t>
        <a:bodyPr/>
        <a:lstStyle/>
        <a:p>
          <a:r>
            <a:rPr lang="en-US" dirty="0" smtClean="0"/>
            <a:t>Clustering</a:t>
          </a:r>
          <a:endParaRPr lang="en-US" dirty="0"/>
        </a:p>
      </dgm:t>
    </dgm:pt>
    <dgm:pt modelId="{729EF873-F983-4C98-9714-76DB869D781A}" type="parTrans" cxnId="{956153F2-A887-4749-8313-9C5FF5783B54}">
      <dgm:prSet/>
      <dgm:spPr/>
      <dgm:t>
        <a:bodyPr/>
        <a:lstStyle/>
        <a:p>
          <a:endParaRPr lang="en-US"/>
        </a:p>
      </dgm:t>
    </dgm:pt>
    <dgm:pt modelId="{C2055445-2600-4490-BB81-CFC662A01578}" type="sibTrans" cxnId="{956153F2-A887-4749-8313-9C5FF5783B54}">
      <dgm:prSet/>
      <dgm:spPr/>
      <dgm:t>
        <a:bodyPr/>
        <a:lstStyle/>
        <a:p>
          <a:endParaRPr lang="en-US"/>
        </a:p>
      </dgm:t>
    </dgm:pt>
    <dgm:pt modelId="{C4CF5F68-AC72-46B1-8856-86CAFC95662E}">
      <dgm:prSet phldrT="[Text]"/>
      <dgm:spPr/>
      <dgm:t>
        <a:bodyPr/>
        <a:lstStyle/>
        <a:p>
          <a:r>
            <a:rPr lang="en-US" dirty="0" smtClean="0"/>
            <a:t>K-Means clustering to classify the geo-locations based on the top 10 Venue information.</a:t>
          </a:r>
          <a:endParaRPr lang="en-US" dirty="0"/>
        </a:p>
      </dgm:t>
    </dgm:pt>
    <dgm:pt modelId="{C50CBACA-56AE-4E7E-9F4D-0A4FEB6B407A}" type="parTrans" cxnId="{FDCD08AB-D791-4B8D-B4F1-438AF2E3F210}">
      <dgm:prSet/>
      <dgm:spPr/>
      <dgm:t>
        <a:bodyPr/>
        <a:lstStyle/>
        <a:p>
          <a:endParaRPr lang="en-US"/>
        </a:p>
      </dgm:t>
    </dgm:pt>
    <dgm:pt modelId="{B7993BB9-8FE1-4875-B197-5B0CD177222C}" type="sibTrans" cxnId="{FDCD08AB-D791-4B8D-B4F1-438AF2E3F210}">
      <dgm:prSet/>
      <dgm:spPr/>
      <dgm:t>
        <a:bodyPr/>
        <a:lstStyle/>
        <a:p>
          <a:endParaRPr lang="en-US"/>
        </a:p>
      </dgm:t>
    </dgm:pt>
    <dgm:pt modelId="{8F19D803-8E34-4B0F-9BBA-3186A2560DDA}">
      <dgm:prSet phldrT="[Text]"/>
      <dgm:spPr/>
      <dgm:t>
        <a:bodyPr/>
        <a:lstStyle/>
        <a:p>
          <a:r>
            <a:rPr lang="en-US" dirty="0" smtClean="0"/>
            <a:t>Optimal K Value</a:t>
          </a:r>
          <a:endParaRPr lang="en-US" dirty="0"/>
        </a:p>
      </dgm:t>
    </dgm:pt>
    <dgm:pt modelId="{2021C126-F0D5-45DF-9110-2ECD5F58959D}" type="parTrans" cxnId="{DF0EE804-D74D-4F3E-A707-3F7777C541FC}">
      <dgm:prSet/>
      <dgm:spPr/>
      <dgm:t>
        <a:bodyPr/>
        <a:lstStyle/>
        <a:p>
          <a:endParaRPr lang="en-US"/>
        </a:p>
      </dgm:t>
    </dgm:pt>
    <dgm:pt modelId="{069D4E41-1EF1-48F3-8F1D-E57BA47E8FC9}" type="sibTrans" cxnId="{DF0EE804-D74D-4F3E-A707-3F7777C541FC}">
      <dgm:prSet/>
      <dgm:spPr/>
      <dgm:t>
        <a:bodyPr/>
        <a:lstStyle/>
        <a:p>
          <a:endParaRPr lang="en-US"/>
        </a:p>
      </dgm:t>
    </dgm:pt>
    <dgm:pt modelId="{A93A9DA8-8FB0-4285-9027-2069F2C7276A}">
      <dgm:prSet phldrT="[Text]"/>
      <dgm:spPr/>
      <dgm:t>
        <a:bodyPr/>
        <a:lstStyle/>
        <a:p>
          <a:r>
            <a:rPr lang="en-US" dirty="0" smtClean="0"/>
            <a:t>Using the elbow method (sum of squared distance) it was determined that 2 cluster would be the optimal to classify the given data.</a:t>
          </a:r>
          <a:endParaRPr lang="en-US" dirty="0"/>
        </a:p>
      </dgm:t>
    </dgm:pt>
    <dgm:pt modelId="{11B206E4-BDEB-42C6-9E32-9CEB2223F30E}" type="parTrans" cxnId="{9868087E-7176-4EDA-9836-A37CC6691977}">
      <dgm:prSet/>
      <dgm:spPr/>
      <dgm:t>
        <a:bodyPr/>
        <a:lstStyle/>
        <a:p>
          <a:endParaRPr lang="en-US"/>
        </a:p>
      </dgm:t>
    </dgm:pt>
    <dgm:pt modelId="{DE618074-F318-4FA0-A3F2-398EB04F5042}" type="sibTrans" cxnId="{9868087E-7176-4EDA-9836-A37CC6691977}">
      <dgm:prSet/>
      <dgm:spPr/>
      <dgm:t>
        <a:bodyPr/>
        <a:lstStyle/>
        <a:p>
          <a:endParaRPr lang="en-US"/>
        </a:p>
      </dgm:t>
    </dgm:pt>
    <dgm:pt modelId="{8143637D-04FA-4B9A-9021-6BC886850A43}">
      <dgm:prSet phldrT="[Text]"/>
      <dgm:spPr/>
      <dgm:t>
        <a:bodyPr/>
        <a:lstStyle/>
        <a:p>
          <a:r>
            <a:rPr lang="en-US" dirty="0" smtClean="0"/>
            <a:t>K- Means clustering technique was selected</a:t>
          </a:r>
          <a:endParaRPr lang="en-US" dirty="0"/>
        </a:p>
      </dgm:t>
    </dgm:pt>
    <dgm:pt modelId="{1D06556B-4DCA-4438-B7FA-A6C6566B27C6}" type="parTrans" cxnId="{1C6B8631-E4F4-4292-AE15-E1D6E2FD6CD5}">
      <dgm:prSet/>
      <dgm:spPr/>
      <dgm:t>
        <a:bodyPr/>
        <a:lstStyle/>
        <a:p>
          <a:endParaRPr lang="en-US"/>
        </a:p>
      </dgm:t>
    </dgm:pt>
    <dgm:pt modelId="{3B9289B4-BB2B-4977-AB58-CF173F40A8ED}" type="sibTrans" cxnId="{1C6B8631-E4F4-4292-AE15-E1D6E2FD6CD5}">
      <dgm:prSet/>
      <dgm:spPr/>
      <dgm:t>
        <a:bodyPr/>
        <a:lstStyle/>
        <a:p>
          <a:endParaRPr lang="en-US"/>
        </a:p>
      </dgm:t>
    </dgm:pt>
    <dgm:pt modelId="{CE1D935C-CE94-4708-AB49-A59BAC7A95C6}">
      <dgm:prSet phldrT="[Text]"/>
      <dgm:spPr/>
      <dgm:t>
        <a:bodyPr/>
        <a:lstStyle/>
        <a:p>
          <a:r>
            <a:rPr lang="en-US" dirty="0" smtClean="0"/>
            <a:t>The major principle behind the algorithm is large distance of separation between observations in inter-clusters and small distance of separation between observations in intra-clusters</a:t>
          </a:r>
          <a:endParaRPr lang="en-US" dirty="0"/>
        </a:p>
      </dgm:t>
    </dgm:pt>
    <dgm:pt modelId="{A3427737-78BA-4526-81CB-8B2357C8FDA9}" type="parTrans" cxnId="{19C78DF3-91A4-441C-B33D-E9E1CE85738E}">
      <dgm:prSet/>
      <dgm:spPr/>
      <dgm:t>
        <a:bodyPr/>
        <a:lstStyle/>
        <a:p>
          <a:endParaRPr lang="en-US"/>
        </a:p>
      </dgm:t>
    </dgm:pt>
    <dgm:pt modelId="{88FB2818-32F6-464E-8FB9-4D7D677E1775}" type="sibTrans" cxnId="{19C78DF3-91A4-441C-B33D-E9E1CE85738E}">
      <dgm:prSet/>
      <dgm:spPr/>
      <dgm:t>
        <a:bodyPr/>
        <a:lstStyle/>
        <a:p>
          <a:endParaRPr lang="en-US"/>
        </a:p>
      </dgm:t>
    </dgm:pt>
    <dgm:pt modelId="{E59C44FD-4B29-44E0-B6E5-A60374BD03EE}" type="pres">
      <dgm:prSet presAssocID="{4C323AF0-18D3-47B7-ADF6-DDE677271ABA}" presName="linearFlow" presStyleCnt="0">
        <dgm:presLayoutVars>
          <dgm:dir/>
          <dgm:animLvl val="lvl"/>
          <dgm:resizeHandles val="exact"/>
        </dgm:presLayoutVars>
      </dgm:prSet>
      <dgm:spPr/>
    </dgm:pt>
    <dgm:pt modelId="{27305E2A-3345-45BE-A676-CFE7616CB134}" type="pres">
      <dgm:prSet presAssocID="{AB6CE157-CEB6-4128-9EC1-13F93DC691FC}" presName="composite" presStyleCnt="0"/>
      <dgm:spPr/>
    </dgm:pt>
    <dgm:pt modelId="{7A202E7D-D398-4BC8-93A5-234A5D9BC6C2}" type="pres">
      <dgm:prSet presAssocID="{AB6CE157-CEB6-4128-9EC1-13F93DC691FC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EEA3D689-722B-41D7-9B32-750B8E0C1D9D}" type="pres">
      <dgm:prSet presAssocID="{AB6CE157-CEB6-4128-9EC1-13F93DC691FC}" presName="parSh" presStyleLbl="node1" presStyleIdx="0" presStyleCnt="2"/>
      <dgm:spPr/>
    </dgm:pt>
    <dgm:pt modelId="{4B6B8639-4994-4694-9926-F63FF6D9F64A}" type="pres">
      <dgm:prSet presAssocID="{AB6CE157-CEB6-4128-9EC1-13F93DC691FC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4D63F6-3AD6-43F7-9AF2-6E4B5EB29DF2}" type="pres">
      <dgm:prSet presAssocID="{C2055445-2600-4490-BB81-CFC662A01578}" presName="sibTrans" presStyleLbl="sibTrans2D1" presStyleIdx="0" presStyleCnt="1"/>
      <dgm:spPr/>
    </dgm:pt>
    <dgm:pt modelId="{8E5FED51-BF71-4B95-AC12-AB388B398695}" type="pres">
      <dgm:prSet presAssocID="{C2055445-2600-4490-BB81-CFC662A01578}" presName="connTx" presStyleLbl="sibTrans2D1" presStyleIdx="0" presStyleCnt="1"/>
      <dgm:spPr/>
    </dgm:pt>
    <dgm:pt modelId="{D4E0BF41-6A67-49E8-8569-35AA3A9F0963}" type="pres">
      <dgm:prSet presAssocID="{8F19D803-8E34-4B0F-9BBA-3186A2560DDA}" presName="composite" presStyleCnt="0"/>
      <dgm:spPr/>
    </dgm:pt>
    <dgm:pt modelId="{00EB004F-0D9D-4478-98C7-F16CFC93564C}" type="pres">
      <dgm:prSet presAssocID="{8F19D803-8E34-4B0F-9BBA-3186A2560DDA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3FF3C3C7-967B-4F58-ABC8-A7C5051F5E96}" type="pres">
      <dgm:prSet presAssocID="{8F19D803-8E34-4B0F-9BBA-3186A2560DDA}" presName="parSh" presStyleLbl="node1" presStyleIdx="1" presStyleCnt="2"/>
      <dgm:spPr/>
    </dgm:pt>
    <dgm:pt modelId="{8F0CE33A-282D-4186-B7D3-810161006DE7}" type="pres">
      <dgm:prSet presAssocID="{8F19D803-8E34-4B0F-9BBA-3186A2560DDA}" presName="desTx" presStyleLbl="fgAcc1" presStyleIdx="1" presStyleCnt="2">
        <dgm:presLayoutVars>
          <dgm:bulletEnabled val="1"/>
        </dgm:presLayoutVars>
      </dgm:prSet>
      <dgm:spPr/>
    </dgm:pt>
  </dgm:ptLst>
  <dgm:cxnLst>
    <dgm:cxn modelId="{ACDC1057-8ADC-4A23-B063-7755C7D9B9C0}" type="presOf" srcId="{8F19D803-8E34-4B0F-9BBA-3186A2560DDA}" destId="{00EB004F-0D9D-4478-98C7-F16CFC93564C}" srcOrd="0" destOrd="0" presId="urn:microsoft.com/office/officeart/2005/8/layout/process3"/>
    <dgm:cxn modelId="{1C6B8631-E4F4-4292-AE15-E1D6E2FD6CD5}" srcId="{AB6CE157-CEB6-4128-9EC1-13F93DC691FC}" destId="{8143637D-04FA-4B9A-9021-6BC886850A43}" srcOrd="0" destOrd="0" parTransId="{1D06556B-4DCA-4438-B7FA-A6C6566B27C6}" sibTransId="{3B9289B4-BB2B-4977-AB58-CF173F40A8ED}"/>
    <dgm:cxn modelId="{9868087E-7176-4EDA-9836-A37CC6691977}" srcId="{8F19D803-8E34-4B0F-9BBA-3186A2560DDA}" destId="{A93A9DA8-8FB0-4285-9027-2069F2C7276A}" srcOrd="0" destOrd="0" parTransId="{11B206E4-BDEB-42C6-9E32-9CEB2223F30E}" sibTransId="{DE618074-F318-4FA0-A3F2-398EB04F5042}"/>
    <dgm:cxn modelId="{FDCD08AB-D791-4B8D-B4F1-438AF2E3F210}" srcId="{AB6CE157-CEB6-4128-9EC1-13F93DC691FC}" destId="{C4CF5F68-AC72-46B1-8856-86CAFC95662E}" srcOrd="2" destOrd="0" parTransId="{C50CBACA-56AE-4E7E-9F4D-0A4FEB6B407A}" sibTransId="{B7993BB9-8FE1-4875-B197-5B0CD177222C}"/>
    <dgm:cxn modelId="{8B121DD0-4AAE-4B8F-B3E1-B076B0C08C52}" type="presOf" srcId="{C2055445-2600-4490-BB81-CFC662A01578}" destId="{424D63F6-3AD6-43F7-9AF2-6E4B5EB29DF2}" srcOrd="0" destOrd="0" presId="urn:microsoft.com/office/officeart/2005/8/layout/process3"/>
    <dgm:cxn modelId="{0E8E1009-E8F1-4D98-996A-F6CDDA62CE5C}" type="presOf" srcId="{4C323AF0-18D3-47B7-ADF6-DDE677271ABA}" destId="{E59C44FD-4B29-44E0-B6E5-A60374BD03EE}" srcOrd="0" destOrd="0" presId="urn:microsoft.com/office/officeart/2005/8/layout/process3"/>
    <dgm:cxn modelId="{19C78DF3-91A4-441C-B33D-E9E1CE85738E}" srcId="{AB6CE157-CEB6-4128-9EC1-13F93DC691FC}" destId="{CE1D935C-CE94-4708-AB49-A59BAC7A95C6}" srcOrd="1" destOrd="0" parTransId="{A3427737-78BA-4526-81CB-8B2357C8FDA9}" sibTransId="{88FB2818-32F6-464E-8FB9-4D7D677E1775}"/>
    <dgm:cxn modelId="{28CC677D-FEE5-42C6-9511-8D69F87C90EE}" type="presOf" srcId="{AB6CE157-CEB6-4128-9EC1-13F93DC691FC}" destId="{EEA3D689-722B-41D7-9B32-750B8E0C1D9D}" srcOrd="1" destOrd="0" presId="urn:microsoft.com/office/officeart/2005/8/layout/process3"/>
    <dgm:cxn modelId="{D0F2BB62-63B2-431F-A24C-41B36ECCF2A6}" type="presOf" srcId="{AB6CE157-CEB6-4128-9EC1-13F93DC691FC}" destId="{7A202E7D-D398-4BC8-93A5-234A5D9BC6C2}" srcOrd="0" destOrd="0" presId="urn:microsoft.com/office/officeart/2005/8/layout/process3"/>
    <dgm:cxn modelId="{941A335A-AAD8-4BE5-A484-4FD876A46F45}" type="presOf" srcId="{C4CF5F68-AC72-46B1-8856-86CAFC95662E}" destId="{4B6B8639-4994-4694-9926-F63FF6D9F64A}" srcOrd="0" destOrd="2" presId="urn:microsoft.com/office/officeart/2005/8/layout/process3"/>
    <dgm:cxn modelId="{F6D032F6-AB94-4149-B880-589FE3520562}" type="presOf" srcId="{8F19D803-8E34-4B0F-9BBA-3186A2560DDA}" destId="{3FF3C3C7-967B-4F58-ABC8-A7C5051F5E96}" srcOrd="1" destOrd="0" presId="urn:microsoft.com/office/officeart/2005/8/layout/process3"/>
    <dgm:cxn modelId="{956153F2-A887-4749-8313-9C5FF5783B54}" srcId="{4C323AF0-18D3-47B7-ADF6-DDE677271ABA}" destId="{AB6CE157-CEB6-4128-9EC1-13F93DC691FC}" srcOrd="0" destOrd="0" parTransId="{729EF873-F983-4C98-9714-76DB869D781A}" sibTransId="{C2055445-2600-4490-BB81-CFC662A01578}"/>
    <dgm:cxn modelId="{4779DA68-671D-4732-8C83-458F87BA8E7F}" type="presOf" srcId="{C2055445-2600-4490-BB81-CFC662A01578}" destId="{8E5FED51-BF71-4B95-AC12-AB388B398695}" srcOrd="1" destOrd="0" presId="urn:microsoft.com/office/officeart/2005/8/layout/process3"/>
    <dgm:cxn modelId="{0A6FF74D-2126-40C9-A430-9ED8FFC74E09}" type="presOf" srcId="{A93A9DA8-8FB0-4285-9027-2069F2C7276A}" destId="{8F0CE33A-282D-4186-B7D3-810161006DE7}" srcOrd="0" destOrd="0" presId="urn:microsoft.com/office/officeart/2005/8/layout/process3"/>
    <dgm:cxn modelId="{F156F337-F3F9-49AA-A8E6-E7C9FB1C04BB}" type="presOf" srcId="{8143637D-04FA-4B9A-9021-6BC886850A43}" destId="{4B6B8639-4994-4694-9926-F63FF6D9F64A}" srcOrd="0" destOrd="0" presId="urn:microsoft.com/office/officeart/2005/8/layout/process3"/>
    <dgm:cxn modelId="{DF0EE804-D74D-4F3E-A707-3F7777C541FC}" srcId="{4C323AF0-18D3-47B7-ADF6-DDE677271ABA}" destId="{8F19D803-8E34-4B0F-9BBA-3186A2560DDA}" srcOrd="1" destOrd="0" parTransId="{2021C126-F0D5-45DF-9110-2ECD5F58959D}" sibTransId="{069D4E41-1EF1-48F3-8F1D-E57BA47E8FC9}"/>
    <dgm:cxn modelId="{73133843-85E0-428B-B88A-A048285EE2D0}" type="presOf" srcId="{CE1D935C-CE94-4708-AB49-A59BAC7A95C6}" destId="{4B6B8639-4994-4694-9926-F63FF6D9F64A}" srcOrd="0" destOrd="1" presId="urn:microsoft.com/office/officeart/2005/8/layout/process3"/>
    <dgm:cxn modelId="{EC27DFA5-A160-4EE6-B2DF-8C75CF969269}" type="presParOf" srcId="{E59C44FD-4B29-44E0-B6E5-A60374BD03EE}" destId="{27305E2A-3345-45BE-A676-CFE7616CB134}" srcOrd="0" destOrd="0" presId="urn:microsoft.com/office/officeart/2005/8/layout/process3"/>
    <dgm:cxn modelId="{EECE5992-1BBC-4D0E-835F-7A973CFE6C9A}" type="presParOf" srcId="{27305E2A-3345-45BE-A676-CFE7616CB134}" destId="{7A202E7D-D398-4BC8-93A5-234A5D9BC6C2}" srcOrd="0" destOrd="0" presId="urn:microsoft.com/office/officeart/2005/8/layout/process3"/>
    <dgm:cxn modelId="{4026E497-22AC-415C-910A-C3398812214F}" type="presParOf" srcId="{27305E2A-3345-45BE-A676-CFE7616CB134}" destId="{EEA3D689-722B-41D7-9B32-750B8E0C1D9D}" srcOrd="1" destOrd="0" presId="urn:microsoft.com/office/officeart/2005/8/layout/process3"/>
    <dgm:cxn modelId="{D0CC2CB2-ACE5-4494-B180-3C06134B1683}" type="presParOf" srcId="{27305E2A-3345-45BE-A676-CFE7616CB134}" destId="{4B6B8639-4994-4694-9926-F63FF6D9F64A}" srcOrd="2" destOrd="0" presId="urn:microsoft.com/office/officeart/2005/8/layout/process3"/>
    <dgm:cxn modelId="{EE1E8D04-4D92-409E-8FEF-809E4307AA39}" type="presParOf" srcId="{E59C44FD-4B29-44E0-B6E5-A60374BD03EE}" destId="{424D63F6-3AD6-43F7-9AF2-6E4B5EB29DF2}" srcOrd="1" destOrd="0" presId="urn:microsoft.com/office/officeart/2005/8/layout/process3"/>
    <dgm:cxn modelId="{26645B2A-7D8C-447E-BD83-C544DFB926F6}" type="presParOf" srcId="{424D63F6-3AD6-43F7-9AF2-6E4B5EB29DF2}" destId="{8E5FED51-BF71-4B95-AC12-AB388B398695}" srcOrd="0" destOrd="0" presId="urn:microsoft.com/office/officeart/2005/8/layout/process3"/>
    <dgm:cxn modelId="{D1BE4679-ABD8-4F67-88FF-E025443C4C24}" type="presParOf" srcId="{E59C44FD-4B29-44E0-B6E5-A60374BD03EE}" destId="{D4E0BF41-6A67-49E8-8569-35AA3A9F0963}" srcOrd="2" destOrd="0" presId="urn:microsoft.com/office/officeart/2005/8/layout/process3"/>
    <dgm:cxn modelId="{74697E41-4D2A-493E-AFC8-572845FE92CE}" type="presParOf" srcId="{D4E0BF41-6A67-49E8-8569-35AA3A9F0963}" destId="{00EB004F-0D9D-4478-98C7-F16CFC93564C}" srcOrd="0" destOrd="0" presId="urn:microsoft.com/office/officeart/2005/8/layout/process3"/>
    <dgm:cxn modelId="{9F585E06-8B47-42ED-992C-3EA12E5405C1}" type="presParOf" srcId="{D4E0BF41-6A67-49E8-8569-35AA3A9F0963}" destId="{3FF3C3C7-967B-4F58-ABC8-A7C5051F5E96}" srcOrd="1" destOrd="0" presId="urn:microsoft.com/office/officeart/2005/8/layout/process3"/>
    <dgm:cxn modelId="{A8756E0F-F521-40F9-A09E-0C9255887031}" type="presParOf" srcId="{D4E0BF41-6A67-49E8-8569-35AA3A9F0963}" destId="{8F0CE33A-282D-4186-B7D3-810161006DE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01630-3049-4CCA-B9E6-468ABCEB52F7}">
      <dsp:nvSpPr>
        <dsp:cNvPr id="0" name=""/>
        <dsp:cNvSpPr/>
      </dsp:nvSpPr>
      <dsp:spPr>
        <a:xfrm>
          <a:off x="680806" y="628208"/>
          <a:ext cx="2702752" cy="2362545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Beautiful Soup library to scrape Bangalore location data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Geopy</a:t>
          </a:r>
          <a:r>
            <a:rPr lang="en-US" sz="1100" kern="1200" dirty="0" smtClean="0"/>
            <a:t> to get Latitude &amp; Longitude information</a:t>
          </a:r>
          <a:endParaRPr lang="en-US" sz="1100" kern="1200" dirty="0"/>
        </a:p>
      </dsp:txBody>
      <dsp:txXfrm>
        <a:off x="1356495" y="982590"/>
        <a:ext cx="1317592" cy="1653781"/>
      </dsp:txXfrm>
    </dsp:sp>
    <dsp:sp modelId="{2B79FCF3-3A45-47F8-81E0-EC12D5DEF2C9}">
      <dsp:nvSpPr>
        <dsp:cNvPr id="0" name=""/>
        <dsp:cNvSpPr/>
      </dsp:nvSpPr>
      <dsp:spPr>
        <a:xfrm>
          <a:off x="5118" y="1133793"/>
          <a:ext cx="1351376" cy="1351376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Scraping</a:t>
          </a:r>
          <a:endParaRPr lang="en-US" sz="1600" kern="1200" dirty="0"/>
        </a:p>
      </dsp:txBody>
      <dsp:txXfrm>
        <a:off x="203022" y="1331697"/>
        <a:ext cx="955568" cy="955568"/>
      </dsp:txXfrm>
    </dsp:sp>
    <dsp:sp modelId="{E1DBABD7-AEC5-4AD8-A809-970D68494D8C}">
      <dsp:nvSpPr>
        <dsp:cNvPr id="0" name=""/>
        <dsp:cNvSpPr/>
      </dsp:nvSpPr>
      <dsp:spPr>
        <a:xfrm>
          <a:off x="4228169" y="628208"/>
          <a:ext cx="2702752" cy="2362545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Scrape venue information based on </a:t>
          </a:r>
          <a:r>
            <a:rPr lang="en-US" sz="1100" kern="1200" dirty="0" err="1" smtClean="0"/>
            <a:t>lat</a:t>
          </a:r>
          <a:r>
            <a:rPr lang="en-US" sz="1100" kern="1200" dirty="0" smtClean="0"/>
            <a:t>/long information scraped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Remove locations with less than 10 venues.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Remove locations with incorrect geo-locations</a:t>
          </a:r>
          <a:endParaRPr lang="en-US" sz="1100" kern="1200" dirty="0"/>
        </a:p>
      </dsp:txBody>
      <dsp:txXfrm>
        <a:off x="4903857" y="982590"/>
        <a:ext cx="1317592" cy="1653781"/>
      </dsp:txXfrm>
    </dsp:sp>
    <dsp:sp modelId="{CAD8BDE7-7336-4C8C-88C6-645D240F250F}">
      <dsp:nvSpPr>
        <dsp:cNvPr id="0" name=""/>
        <dsp:cNvSpPr/>
      </dsp:nvSpPr>
      <dsp:spPr>
        <a:xfrm>
          <a:off x="3552481" y="1133793"/>
          <a:ext cx="1351376" cy="1351376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Foursquare API</a:t>
          </a:r>
          <a:endParaRPr lang="en-US" sz="1600" kern="1200" dirty="0"/>
        </a:p>
      </dsp:txBody>
      <dsp:txXfrm>
        <a:off x="3750385" y="1331697"/>
        <a:ext cx="955568" cy="955568"/>
      </dsp:txXfrm>
    </dsp:sp>
    <dsp:sp modelId="{A0A49445-994E-4CE4-888F-045A6D5AC3AE}">
      <dsp:nvSpPr>
        <dsp:cNvPr id="0" name=""/>
        <dsp:cNvSpPr/>
      </dsp:nvSpPr>
      <dsp:spPr>
        <a:xfrm>
          <a:off x="7775531" y="628208"/>
          <a:ext cx="2702752" cy="2362545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Create final data frame structure for clustering.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Gather the top 10 venue for each location. Using Mean method.</a:t>
          </a:r>
          <a:endParaRPr lang="en-US" sz="1100" kern="1200" dirty="0"/>
        </a:p>
      </dsp:txBody>
      <dsp:txXfrm>
        <a:off x="8451219" y="982590"/>
        <a:ext cx="1317592" cy="1653781"/>
      </dsp:txXfrm>
    </dsp:sp>
    <dsp:sp modelId="{9611CD04-1EED-47D0-B698-B0D0299D47AF}">
      <dsp:nvSpPr>
        <dsp:cNvPr id="0" name=""/>
        <dsp:cNvSpPr/>
      </dsp:nvSpPr>
      <dsp:spPr>
        <a:xfrm>
          <a:off x="7099843" y="1133793"/>
          <a:ext cx="1351376" cy="1351376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Frame creation</a:t>
          </a:r>
          <a:endParaRPr lang="en-US" sz="1600" kern="1200" dirty="0"/>
        </a:p>
      </dsp:txBody>
      <dsp:txXfrm>
        <a:off x="7297747" y="1331697"/>
        <a:ext cx="955568" cy="955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3D689-722B-41D7-9B32-750B8E0C1D9D}">
      <dsp:nvSpPr>
        <dsp:cNvPr id="0" name=""/>
        <dsp:cNvSpPr/>
      </dsp:nvSpPr>
      <dsp:spPr>
        <a:xfrm>
          <a:off x="3975" y="46137"/>
          <a:ext cx="3412504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Clustering</a:t>
          </a:r>
          <a:endParaRPr lang="en-US" sz="1600" kern="1200" dirty="0"/>
        </a:p>
      </dsp:txBody>
      <dsp:txXfrm>
        <a:off x="3975" y="46137"/>
        <a:ext cx="3412504" cy="460800"/>
      </dsp:txXfrm>
    </dsp:sp>
    <dsp:sp modelId="{4B6B8639-4994-4694-9926-F63FF6D9F64A}">
      <dsp:nvSpPr>
        <dsp:cNvPr id="0" name=""/>
        <dsp:cNvSpPr/>
      </dsp:nvSpPr>
      <dsp:spPr>
        <a:xfrm>
          <a:off x="702921" y="506937"/>
          <a:ext cx="3412504" cy="276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K- Means clustering technique was selected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The major principle behind the algorithm is large distance of separation between observations in inter-clusters and small distance of separation between observations in intra-clusters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K-Means clustering to classify the geo-locations based on the top 10 Venue information.</a:t>
          </a:r>
          <a:endParaRPr lang="en-US" sz="1600" kern="1200" dirty="0"/>
        </a:p>
      </dsp:txBody>
      <dsp:txXfrm>
        <a:off x="783899" y="587915"/>
        <a:ext cx="3250548" cy="2602844"/>
      </dsp:txXfrm>
    </dsp:sp>
    <dsp:sp modelId="{424D63F6-3AD6-43F7-9AF2-6E4B5EB29DF2}">
      <dsp:nvSpPr>
        <dsp:cNvPr id="0" name=""/>
        <dsp:cNvSpPr/>
      </dsp:nvSpPr>
      <dsp:spPr>
        <a:xfrm>
          <a:off x="3933803" y="-148269"/>
          <a:ext cx="1096725" cy="849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933803" y="21654"/>
        <a:ext cx="841841" cy="509768"/>
      </dsp:txXfrm>
    </dsp:sp>
    <dsp:sp modelId="{3FF3C3C7-967B-4F58-ABC8-A7C5051F5E96}">
      <dsp:nvSpPr>
        <dsp:cNvPr id="0" name=""/>
        <dsp:cNvSpPr/>
      </dsp:nvSpPr>
      <dsp:spPr>
        <a:xfrm>
          <a:off x="5485773" y="46137"/>
          <a:ext cx="3412504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Optimal K Value</a:t>
          </a:r>
          <a:endParaRPr lang="en-US" sz="1600" kern="1200" dirty="0"/>
        </a:p>
      </dsp:txBody>
      <dsp:txXfrm>
        <a:off x="5485773" y="46137"/>
        <a:ext cx="3412504" cy="460800"/>
      </dsp:txXfrm>
    </dsp:sp>
    <dsp:sp modelId="{8F0CE33A-282D-4186-B7D3-810161006DE7}">
      <dsp:nvSpPr>
        <dsp:cNvPr id="0" name=""/>
        <dsp:cNvSpPr/>
      </dsp:nvSpPr>
      <dsp:spPr>
        <a:xfrm>
          <a:off x="6184720" y="506937"/>
          <a:ext cx="3412504" cy="276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Using the elbow method (sum of squared distance) it was determined that 2 cluster would be the optimal to classify the given data.</a:t>
          </a:r>
          <a:endParaRPr lang="en-US" sz="1600" kern="1200" dirty="0"/>
        </a:p>
      </dsp:txBody>
      <dsp:txXfrm>
        <a:off x="6265698" y="587915"/>
        <a:ext cx="3250548" cy="260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39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5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958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72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02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684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591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72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37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86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81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0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87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75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3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78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1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9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foursquare.com/" TargetMode="External"/><Relationship Id="rId7" Type="http://schemas.openxmlformats.org/officeDocument/2006/relationships/diagramColors" Target="../diagrams/colors1.xml"/><Relationship Id="rId2" Type="http://schemas.openxmlformats.org/officeDocument/2006/relationships/hyperlink" Target="https://finkode.com/ka/bangalor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7594" y="2112135"/>
            <a:ext cx="6700473" cy="1545462"/>
          </a:xfrm>
        </p:spPr>
        <p:txBody>
          <a:bodyPr/>
          <a:lstStyle/>
          <a:p>
            <a:r>
              <a:rPr lang="en-US" sz="2800" dirty="0"/>
              <a:t>Capstone Project – IBM </a:t>
            </a:r>
            <a:r>
              <a:rPr lang="en-US" sz="2800" dirty="0" smtClean="0"/>
              <a:t>Coursera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u="sng" dirty="0"/>
              <a:t>Clustering Neighborhoods of Bangalore, IN based on Venue Information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979569"/>
            <a:ext cx="6815669" cy="1320802"/>
          </a:xfrm>
        </p:spPr>
        <p:txBody>
          <a:bodyPr/>
          <a:lstStyle/>
          <a:p>
            <a:r>
              <a:rPr lang="en-US" dirty="0"/>
              <a:t>Jayadev K A –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7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27759" y="982663"/>
            <a:ext cx="9601200" cy="7461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Limitations &amp; Suggestions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27759" y="2194208"/>
            <a:ext cx="9601200" cy="3317875"/>
          </a:xfrm>
        </p:spPr>
        <p:txBody>
          <a:bodyPr>
            <a:normAutofit/>
          </a:bodyPr>
          <a:lstStyle/>
          <a:p>
            <a:r>
              <a:rPr lang="en-US" dirty="0"/>
              <a:t>The current data set seems to be limited with venue information available only from Foursquare.com. </a:t>
            </a:r>
            <a:r>
              <a:rPr lang="en-US" dirty="0" smtClean="0"/>
              <a:t> </a:t>
            </a:r>
          </a:p>
          <a:p>
            <a:r>
              <a:rPr lang="en-US" dirty="0" smtClean="0"/>
              <a:t>Data </a:t>
            </a:r>
            <a:r>
              <a:rPr lang="en-US" dirty="0"/>
              <a:t>does not comprise of the overall venue information in Bangalore</a:t>
            </a: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uture studies should gather information from Google, </a:t>
            </a:r>
            <a:r>
              <a:rPr lang="en-US" dirty="0" err="1" smtClean="0"/>
              <a:t>Swiggy</a:t>
            </a:r>
            <a:r>
              <a:rPr lang="en-US" dirty="0" smtClean="0"/>
              <a:t> &amp; </a:t>
            </a:r>
            <a:r>
              <a:rPr lang="en-US" dirty="0" err="1" smtClean="0"/>
              <a:t>Zomato</a:t>
            </a:r>
            <a:r>
              <a:rPr lang="en-US" dirty="0" smtClean="0"/>
              <a:t> for extensive data on local businesses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27759" y="982663"/>
            <a:ext cx="9601200" cy="746125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27759" y="2194208"/>
            <a:ext cx="9601200" cy="3317875"/>
          </a:xfrm>
        </p:spPr>
        <p:txBody>
          <a:bodyPr>
            <a:normAutofit/>
          </a:bodyPr>
          <a:lstStyle/>
          <a:p>
            <a:r>
              <a:rPr lang="en-US" dirty="0" smtClean="0"/>
              <a:t>The study successfully classified the various locations into two categories</a:t>
            </a:r>
          </a:p>
          <a:p>
            <a:pPr lvl="1"/>
            <a:r>
              <a:rPr lang="en-US" dirty="0" smtClean="0"/>
              <a:t>Cluster 0 comprised of businesses catering hip &amp; current trends.</a:t>
            </a:r>
          </a:p>
          <a:p>
            <a:pPr lvl="1"/>
            <a:r>
              <a:rPr lang="en-US" dirty="0" smtClean="0"/>
              <a:t>While Cluster 1 comprised of basic &amp; routine business supporting older population and family oriented sections.</a:t>
            </a:r>
          </a:p>
          <a:p>
            <a:r>
              <a:rPr lang="en-US" dirty="0" smtClean="0"/>
              <a:t>Using this as a reference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usiness </a:t>
            </a:r>
            <a:r>
              <a:rPr lang="en-US" dirty="0"/>
              <a:t>owners can pin point the right locations based on their business ideas 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cope </a:t>
            </a:r>
            <a:r>
              <a:rPr lang="en-US" dirty="0"/>
              <a:t>out the right business ideas based on the need currently not being catered to.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5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Tap the Power of 'Thank You'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31" y="946485"/>
            <a:ext cx="10491537" cy="511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58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7545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Introduction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37138"/>
            <a:ext cx="9601196" cy="333873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Business Problem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sz="2000" dirty="0" smtClean="0">
                <a:solidFill>
                  <a:schemeClr val="tx1"/>
                </a:solidFill>
              </a:rPr>
              <a:t>World over entrepreneurs face various challenges in setting up a viable business. This study tries to serve as an guide to help entrepreneurs tackle: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Understand the best location to setup business.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Understand customer needs &amp; preferences by location.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Understand the best business idea based on cluster relationship.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Target Audience: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Entrepreneurs/Business Owners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Fast food chain company’s</a:t>
            </a:r>
          </a:p>
        </p:txBody>
      </p:sp>
    </p:spTree>
    <p:extLst>
      <p:ext uri="{BB962C8B-B14F-4D97-AF65-F5344CB8AC3E}">
        <p14:creationId xmlns:p14="http://schemas.microsoft.com/office/powerpoint/2010/main" val="155198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492" y="685919"/>
            <a:ext cx="9601196" cy="524696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/>
              <a:t>Data </a:t>
            </a:r>
            <a:r>
              <a:rPr lang="en-US" b="1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461" y="1210615"/>
            <a:ext cx="9601196" cy="331893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Data Source: </a:t>
            </a:r>
          </a:p>
          <a:p>
            <a:pPr lvl="1"/>
            <a:r>
              <a:rPr lang="en-US" sz="1800" dirty="0"/>
              <a:t>Bangalore Location Data : </a:t>
            </a:r>
            <a:r>
              <a:rPr lang="en-US" sz="1800" u="sng" dirty="0">
                <a:hlinkClick r:id="rId2"/>
              </a:rPr>
              <a:t>https://</a:t>
            </a:r>
            <a:r>
              <a:rPr lang="en-US" sz="1800" u="sng" dirty="0" smtClean="0">
                <a:hlinkClick r:id="rId2"/>
              </a:rPr>
              <a:t>finkode.com/ka/bangalore.html</a:t>
            </a:r>
            <a:endParaRPr lang="en-US" sz="1800" u="sng" dirty="0" smtClean="0"/>
          </a:p>
          <a:p>
            <a:pPr lvl="1"/>
            <a:r>
              <a:rPr lang="en-US" sz="1800" dirty="0"/>
              <a:t>Bangalore Venue Data: </a:t>
            </a:r>
            <a:r>
              <a:rPr lang="en-US" sz="1800" u="sng" dirty="0">
                <a:hlinkClick r:id="rId3"/>
              </a:rPr>
              <a:t>https://foursquare.com</a:t>
            </a:r>
            <a:r>
              <a:rPr lang="en-US" sz="1800" u="sng" dirty="0" smtClean="0">
                <a:hlinkClick r:id="rId3"/>
              </a:rPr>
              <a:t>/</a:t>
            </a:r>
            <a:endParaRPr lang="en-US" sz="1800" u="sng" dirty="0" smtClean="0"/>
          </a:p>
          <a:p>
            <a:pPr lvl="1"/>
            <a:endParaRPr lang="en-US" sz="1800" u="sng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Data </a:t>
            </a:r>
            <a:r>
              <a:rPr lang="en-US" sz="2000" b="1" dirty="0"/>
              <a:t>Pre-Processing</a:t>
            </a:r>
            <a:endParaRPr lang="en-US" sz="2000" dirty="0"/>
          </a:p>
          <a:p>
            <a:pPr marL="457200" lvl="1" indent="0">
              <a:buNone/>
            </a:pPr>
            <a:endParaRPr lang="en-US" sz="1800" b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26538548"/>
              </p:ext>
            </p:extLst>
          </p:nvPr>
        </p:nvGraphicFramePr>
        <p:xfrm>
          <a:off x="875763" y="3000777"/>
          <a:ext cx="10483403" cy="3618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6033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l="13783" t="42475" r="4487" b="20183"/>
          <a:stretch/>
        </p:blipFill>
        <p:spPr bwMode="auto">
          <a:xfrm>
            <a:off x="1661375" y="3322751"/>
            <a:ext cx="8937938" cy="2713484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924" y="1163875"/>
            <a:ext cx="7778839" cy="12058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own Arrow 5"/>
          <p:cNvSpPr/>
          <p:nvPr/>
        </p:nvSpPr>
        <p:spPr>
          <a:xfrm>
            <a:off x="5801932" y="2614412"/>
            <a:ext cx="656822" cy="463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4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45465" y="840996"/>
            <a:ext cx="9601200" cy="1303337"/>
          </a:xfrm>
        </p:spPr>
        <p:txBody>
          <a:bodyPr>
            <a:normAutofit/>
          </a:bodyPr>
          <a:lstStyle/>
          <a:p>
            <a:pPr lvl="0"/>
            <a:r>
              <a:rPr lang="en-US" sz="4000" b="1" dirty="0" smtClean="0"/>
              <a:t>Methodology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70104896"/>
              </p:ext>
            </p:extLst>
          </p:nvPr>
        </p:nvGraphicFramePr>
        <p:xfrm>
          <a:off x="1545465" y="2261249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793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12179" t="42474" r="54648" b="16477"/>
          <a:stretch/>
        </p:blipFill>
        <p:spPr bwMode="auto">
          <a:xfrm>
            <a:off x="2253803" y="1365163"/>
            <a:ext cx="7830355" cy="40310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6634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992" y="1080246"/>
            <a:ext cx="9601196" cy="4216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rPr lang="en-US" dirty="0"/>
              <a:t>These neighborhoods are characterized by high number of </a:t>
            </a:r>
            <a:endParaRPr lang="en-US" dirty="0" smtClean="0"/>
          </a:p>
          <a:p>
            <a:pPr lvl="1"/>
            <a:r>
              <a:rPr lang="en-US" dirty="0" smtClean="0"/>
              <a:t>Ice-cream </a:t>
            </a:r>
            <a:r>
              <a:rPr lang="en-US" dirty="0"/>
              <a:t>Shops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Café &amp; Tea Rooms, </a:t>
            </a:r>
            <a:endParaRPr lang="en-US" dirty="0" smtClean="0"/>
          </a:p>
          <a:p>
            <a:pPr lvl="1"/>
            <a:r>
              <a:rPr lang="en-US" dirty="0" smtClean="0"/>
              <a:t>Hotels </a:t>
            </a:r>
            <a:r>
              <a:rPr lang="en-US" dirty="0"/>
              <a:t>and Resorts, </a:t>
            </a:r>
            <a:endParaRPr lang="en-US" dirty="0" smtClean="0"/>
          </a:p>
          <a:p>
            <a:pPr lvl="1"/>
            <a:r>
              <a:rPr lang="en-US" dirty="0" smtClean="0"/>
              <a:t>Pub’s</a:t>
            </a:r>
            <a:r>
              <a:rPr lang="en-US" dirty="0"/>
              <a:t>, Vegan </a:t>
            </a:r>
            <a:r>
              <a:rPr lang="en-US" dirty="0" smtClean="0"/>
              <a:t>and </a:t>
            </a:r>
            <a:r>
              <a:rPr lang="en-US" dirty="0"/>
              <a:t>Italian Restaurants, </a:t>
            </a:r>
            <a:endParaRPr lang="en-US" dirty="0" smtClean="0"/>
          </a:p>
          <a:p>
            <a:pPr lvl="1"/>
            <a:r>
              <a:rPr lang="en-US" dirty="0" smtClean="0"/>
              <a:t>Fast </a:t>
            </a:r>
            <a:r>
              <a:rPr lang="en-US" dirty="0"/>
              <a:t>Food Joins, </a:t>
            </a:r>
            <a:endParaRPr lang="en-US" dirty="0" smtClean="0"/>
          </a:p>
          <a:p>
            <a:pPr lvl="1"/>
            <a:r>
              <a:rPr lang="en-US" dirty="0" smtClean="0"/>
              <a:t>Clothing </a:t>
            </a:r>
            <a:r>
              <a:rPr lang="en-US" dirty="0"/>
              <a:t>stores &amp; </a:t>
            </a:r>
            <a:endParaRPr lang="en-US" dirty="0" smtClean="0"/>
          </a:p>
          <a:p>
            <a:pPr lvl="1"/>
            <a:r>
              <a:rPr lang="en-US" dirty="0" smtClean="0"/>
              <a:t>Farmers </a:t>
            </a:r>
            <a:r>
              <a:rPr lang="en-US" dirty="0"/>
              <a:t>Market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Cluster 0 comprises of neighborhoods like </a:t>
            </a:r>
            <a:endParaRPr lang="en-US" dirty="0" smtClean="0"/>
          </a:p>
          <a:p>
            <a:pPr lvl="1">
              <a:lnSpc>
                <a:spcPct val="170000"/>
              </a:lnSpc>
            </a:pPr>
            <a:r>
              <a:rPr lang="en-US" dirty="0" err="1" smtClean="0"/>
              <a:t>Amruthahalli</a:t>
            </a:r>
            <a:r>
              <a:rPr lang="en-US" dirty="0"/>
              <a:t>, </a:t>
            </a:r>
            <a:r>
              <a:rPr lang="en-US" dirty="0" err="1" smtClean="0"/>
              <a:t>Bannerghatta</a:t>
            </a:r>
            <a:r>
              <a:rPr lang="en-US" dirty="0" smtClean="0"/>
              <a:t> </a:t>
            </a:r>
            <a:r>
              <a:rPr lang="en-US" dirty="0"/>
              <a:t>Road, </a:t>
            </a:r>
            <a:r>
              <a:rPr lang="en-US" dirty="0" err="1" smtClean="0"/>
              <a:t>Chickpet</a:t>
            </a:r>
            <a:r>
              <a:rPr lang="en-US" dirty="0"/>
              <a:t>, </a:t>
            </a:r>
            <a:r>
              <a:rPr lang="en-US" dirty="0" smtClean="0"/>
              <a:t>CMP </a:t>
            </a:r>
            <a:r>
              <a:rPr lang="en-US" dirty="0"/>
              <a:t>Centre and School, </a:t>
            </a:r>
            <a:r>
              <a:rPr lang="en-US" dirty="0" smtClean="0"/>
              <a:t>Electronics </a:t>
            </a:r>
            <a:r>
              <a:rPr lang="en-US" dirty="0"/>
              <a:t>City, H.A.L II </a:t>
            </a:r>
            <a:r>
              <a:rPr lang="en-US" dirty="0" err="1" smtClean="0"/>
              <a:t>tage</a:t>
            </a:r>
            <a:r>
              <a:rPr lang="en-US" dirty="0"/>
              <a:t>, </a:t>
            </a:r>
            <a:r>
              <a:rPr lang="en-US" dirty="0" err="1" smtClean="0"/>
              <a:t>Hoodi</a:t>
            </a:r>
            <a:r>
              <a:rPr lang="en-US" dirty="0"/>
              <a:t>, </a:t>
            </a:r>
            <a:r>
              <a:rPr lang="en-US" dirty="0" err="1" smtClean="0"/>
              <a:t>Indiranagar</a:t>
            </a:r>
            <a:r>
              <a:rPr lang="en-US" dirty="0" smtClean="0"/>
              <a:t>,, </a:t>
            </a:r>
            <a:r>
              <a:rPr lang="en-US" dirty="0" err="1" smtClean="0"/>
              <a:t>Jayanagar</a:t>
            </a:r>
            <a:r>
              <a:rPr lang="en-US" dirty="0" smtClean="0"/>
              <a:t>, </a:t>
            </a:r>
            <a:r>
              <a:rPr lang="en-US" dirty="0" err="1" smtClean="0"/>
              <a:t>Malleswaram</a:t>
            </a:r>
            <a:r>
              <a:rPr lang="en-US" dirty="0" smtClean="0"/>
              <a:t> , </a:t>
            </a:r>
            <a:r>
              <a:rPr lang="en-US" dirty="0" err="1" smtClean="0"/>
              <a:t>Nagarbhavi</a:t>
            </a:r>
            <a:r>
              <a:rPr lang="en-US" dirty="0" smtClean="0"/>
              <a:t> ,</a:t>
            </a:r>
            <a:r>
              <a:rPr lang="en-US" dirty="0" err="1" smtClean="0"/>
              <a:t>Seshadripuram</a:t>
            </a:r>
            <a:r>
              <a:rPr lang="en-US" dirty="0" smtClean="0"/>
              <a:t> ,Sivan </a:t>
            </a:r>
            <a:r>
              <a:rPr lang="en-US" dirty="0" err="1"/>
              <a:t>Chetty</a:t>
            </a:r>
            <a:r>
              <a:rPr lang="en-US" dirty="0"/>
              <a:t> Gardens.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rPr lang="en-US" dirty="0"/>
              <a:t>These neighborhoods are characterized by high number of </a:t>
            </a:r>
            <a:endParaRPr lang="en-US" dirty="0" smtClean="0"/>
          </a:p>
          <a:p>
            <a:pPr lvl="1"/>
            <a:r>
              <a:rPr lang="en-US" dirty="0" smtClean="0"/>
              <a:t>Indian</a:t>
            </a:r>
            <a:r>
              <a:rPr lang="en-US" dirty="0"/>
              <a:t>, Seafood and Chinese Restaurants, </a:t>
            </a:r>
            <a:endParaRPr lang="en-US" dirty="0" smtClean="0"/>
          </a:p>
          <a:p>
            <a:pPr lvl="1"/>
            <a:r>
              <a:rPr lang="en-US" dirty="0" smtClean="0"/>
              <a:t>Departmental </a:t>
            </a:r>
            <a:r>
              <a:rPr lang="en-US" dirty="0"/>
              <a:t>stores, </a:t>
            </a:r>
            <a:endParaRPr lang="en-US" dirty="0" smtClean="0"/>
          </a:p>
          <a:p>
            <a:pPr lvl="1"/>
            <a:r>
              <a:rPr lang="en-US" dirty="0" smtClean="0"/>
              <a:t>Electronic stores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Jewelry </a:t>
            </a:r>
            <a:r>
              <a:rPr lang="en-US" dirty="0"/>
              <a:t>stores &amp; </a:t>
            </a:r>
            <a:endParaRPr lang="en-US" dirty="0" smtClean="0"/>
          </a:p>
          <a:p>
            <a:pPr lvl="1"/>
            <a:r>
              <a:rPr lang="en-US" dirty="0" smtClean="0"/>
              <a:t>Gym’s.</a:t>
            </a:r>
          </a:p>
          <a:p>
            <a:pPr lvl="1"/>
            <a:endParaRPr lang="en-US" dirty="0"/>
          </a:p>
          <a:p>
            <a:r>
              <a:rPr lang="en-US" dirty="0"/>
              <a:t>Cluster 0 comprises of neighborhoods like </a:t>
            </a:r>
            <a:endParaRPr lang="en-US" dirty="0" smtClean="0"/>
          </a:p>
          <a:p>
            <a:pPr lvl="1">
              <a:lnSpc>
                <a:spcPct val="170000"/>
              </a:lnSpc>
            </a:pPr>
            <a:r>
              <a:rPr lang="en-US" dirty="0" err="1" smtClean="0"/>
              <a:t>Banaswadi</a:t>
            </a:r>
            <a:r>
              <a:rPr lang="en-US" dirty="0"/>
              <a:t>, </a:t>
            </a:r>
            <a:r>
              <a:rPr lang="en-US" dirty="0" err="1"/>
              <a:t>Basavanagudi</a:t>
            </a:r>
            <a:r>
              <a:rPr lang="en-US" dirty="0"/>
              <a:t>, </a:t>
            </a:r>
            <a:r>
              <a:rPr lang="en-US" dirty="0" err="1"/>
              <a:t>Basaveshwaranagar</a:t>
            </a:r>
            <a:r>
              <a:rPr lang="en-US" dirty="0"/>
              <a:t>, </a:t>
            </a:r>
            <a:r>
              <a:rPr lang="en-US" dirty="0" err="1"/>
              <a:t>C.V.Raman</a:t>
            </a:r>
            <a:r>
              <a:rPr lang="en-US" dirty="0"/>
              <a:t> Nagar, </a:t>
            </a:r>
            <a:r>
              <a:rPr lang="en-US" dirty="0" err="1"/>
              <a:t>Chikkalasandra</a:t>
            </a:r>
            <a:r>
              <a:rPr lang="en-US" dirty="0"/>
              <a:t>, </a:t>
            </a:r>
            <a:r>
              <a:rPr lang="en-US" dirty="0" err="1"/>
              <a:t>Domlur</a:t>
            </a:r>
            <a:r>
              <a:rPr lang="en-US" dirty="0"/>
              <a:t>, </a:t>
            </a:r>
            <a:r>
              <a:rPr lang="en-US" dirty="0" err="1"/>
              <a:t>Immedihalli</a:t>
            </a:r>
            <a:r>
              <a:rPr lang="en-US" dirty="0"/>
              <a:t>, </a:t>
            </a:r>
            <a:r>
              <a:rPr lang="en-US" dirty="0" err="1"/>
              <a:t>Koramangala</a:t>
            </a:r>
            <a:r>
              <a:rPr lang="en-US" dirty="0"/>
              <a:t> VI Bk, </a:t>
            </a:r>
            <a:r>
              <a:rPr lang="en-US" dirty="0" err="1"/>
              <a:t>Mahalakshmipuram</a:t>
            </a:r>
            <a:r>
              <a:rPr lang="en-US" dirty="0"/>
              <a:t> Layout.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8448" y="1635617"/>
            <a:ext cx="96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results from the K-Means cluster with K selected as 2, yields the following observations: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48103" y="2097968"/>
            <a:ext cx="14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Cluster 0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830999" y="2044520"/>
            <a:ext cx="14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Cluster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388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/>
          <a:srcRect l="33013" t="21949" r="12661" b="5645"/>
          <a:stretch/>
        </p:blipFill>
        <p:spPr bwMode="auto">
          <a:xfrm>
            <a:off x="1602890" y="742279"/>
            <a:ext cx="8832028" cy="443215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81374" y="5378824"/>
            <a:ext cx="8842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two </a:t>
            </a:r>
            <a:r>
              <a:rPr lang="en-US" dirty="0"/>
              <a:t>clusters have been visualized in the map below, cluster 0 is represented in “Red” and cluster 1 has been represented in “Violet”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56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27759" y="982663"/>
            <a:ext cx="9601200" cy="7461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27759" y="2194208"/>
            <a:ext cx="9601200" cy="33178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results of this study provides a backdrop of current business concentration in various major locations throughout Bangalore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Based on Venue information</a:t>
            </a:r>
          </a:p>
          <a:p>
            <a:pPr lvl="1"/>
            <a:r>
              <a:rPr lang="en-US" dirty="0" smtClean="0"/>
              <a:t>Cluster 0 comprises of venues attracting younger population</a:t>
            </a:r>
          </a:p>
          <a:p>
            <a:pPr lvl="1"/>
            <a:r>
              <a:rPr lang="en-US" dirty="0" smtClean="0"/>
              <a:t>Cluster 1 comprises of venues attracting older &amp; family oriented customers.</a:t>
            </a:r>
          </a:p>
          <a:p>
            <a:r>
              <a:rPr lang="en-US" dirty="0" smtClean="0"/>
              <a:t>Study also helps Entrepreneurs in deciding the right business ideas that will succeed for a given location based on the clustering. Similar, clusters represent similar characteristics.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73</TotalTime>
  <Words>613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Capstone Project – IBM Coursera  Clustering Neighborhoods of Bangalore, IN based on Venue Information </vt:lpstr>
      <vt:lpstr>Introduction</vt:lpstr>
      <vt:lpstr>Data Description</vt:lpstr>
      <vt:lpstr>PowerPoint Presentation</vt:lpstr>
      <vt:lpstr>Methodology</vt:lpstr>
      <vt:lpstr>PowerPoint Presentation</vt:lpstr>
      <vt:lpstr>Results </vt:lpstr>
      <vt:lpstr>PowerPoint Presentation</vt:lpstr>
      <vt:lpstr>Discussion</vt:lpstr>
      <vt:lpstr>Limitations &amp; Suggestions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– IBM Coursera  Clustering Neighborhoods of Bangalore, IN based on Venue Information</dc:title>
  <dc:creator>Jayadev Ananda</dc:creator>
  <cp:lastModifiedBy>Jayadev Ananda</cp:lastModifiedBy>
  <cp:revision>14</cp:revision>
  <dcterms:created xsi:type="dcterms:W3CDTF">2020-05-24T09:46:19Z</dcterms:created>
  <dcterms:modified xsi:type="dcterms:W3CDTF">2020-05-24T10:59:53Z</dcterms:modified>
</cp:coreProperties>
</file>