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530" r:id="rId5"/>
    <p:sldId id="531" r:id="rId6"/>
    <p:sldId id="533" r:id="rId7"/>
    <p:sldId id="534" r:id="rId8"/>
    <p:sldId id="547" r:id="rId9"/>
    <p:sldId id="545" r:id="rId10"/>
    <p:sldId id="553" r:id="rId11"/>
    <p:sldId id="549" r:id="rId12"/>
    <p:sldId id="548" r:id="rId13"/>
    <p:sldId id="550" r:id="rId14"/>
    <p:sldId id="551" r:id="rId15"/>
    <p:sldId id="552" r:id="rId16"/>
    <p:sldId id="543" r:id="rId17"/>
    <p:sldId id="54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422"/>
  </p:normalViewPr>
  <p:slideViewPr>
    <p:cSldViewPr snapToGrid="0">
      <p:cViewPr varScale="1">
        <p:scale>
          <a:sx n="75" d="100"/>
          <a:sy n="75" d="100"/>
        </p:scale>
        <p:origin x="7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atabricks-prod-cloudfront.cloud.databricks.com/public/4027ec902e239c93eaaa8714f173bcfc/2288159899266085/1349607630973675/5965777620663870/latest.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3200" dirty="0"/>
              <a:t>Best Buy Mobile Web Site Hackathon</a:t>
            </a:r>
            <a:br>
              <a:rPr lang="en-US" dirty="0"/>
            </a:br>
            <a:r>
              <a:rPr lang="en-US" sz="2800" dirty="0"/>
              <a:t>A Hard Lesson in Data Cleaning</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Juan Jose Diaz, and Norge Peña Perez(Mentor)</a:t>
            </a:r>
          </a:p>
          <a:p>
            <a:r>
              <a:rPr lang="en-US" dirty="0"/>
              <a:t>Miami Dade College, Kendall Campus, Miami, FL</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360B-6E8E-B4D4-E417-9915D56E1815}"/>
              </a:ext>
            </a:extLst>
          </p:cNvPr>
          <p:cNvSpPr>
            <a:spLocks noGrp="1"/>
          </p:cNvSpPr>
          <p:nvPr>
            <p:ph type="ctrTitle"/>
          </p:nvPr>
        </p:nvSpPr>
        <p:spPr>
          <a:xfrm>
            <a:off x="1524000" y="937768"/>
            <a:ext cx="9144000" cy="1069848"/>
          </a:xfrm>
        </p:spPr>
        <p:txBody>
          <a:bodyPr/>
          <a:lstStyle/>
          <a:p>
            <a:r>
              <a:rPr lang="en-US" dirty="0"/>
              <a:t>Average Rating by Category</a:t>
            </a:r>
          </a:p>
        </p:txBody>
      </p:sp>
      <p:pic>
        <p:nvPicPr>
          <p:cNvPr id="6" name="Picture 5" descr="A graph of blue bars&#10;&#10;Description automatically generated with medium confidence">
            <a:extLst>
              <a:ext uri="{FF2B5EF4-FFF2-40B4-BE49-F238E27FC236}">
                <a16:creationId xmlns:a16="http://schemas.microsoft.com/office/drawing/2014/main" id="{5FE9ACF6-EC20-33AC-14A3-323ABA2CF539}"/>
              </a:ext>
            </a:extLst>
          </p:cNvPr>
          <p:cNvPicPr>
            <a:picLocks noChangeAspect="1"/>
          </p:cNvPicPr>
          <p:nvPr/>
        </p:nvPicPr>
        <p:blipFill>
          <a:blip r:embed="rId2"/>
          <a:stretch>
            <a:fillRect/>
          </a:stretch>
        </p:blipFill>
        <p:spPr>
          <a:xfrm>
            <a:off x="580255" y="2408003"/>
            <a:ext cx="11031489" cy="3362794"/>
          </a:xfrm>
          <a:prstGeom prst="rect">
            <a:avLst/>
          </a:prstGeom>
        </p:spPr>
      </p:pic>
    </p:spTree>
    <p:extLst>
      <p:ext uri="{BB962C8B-B14F-4D97-AF65-F5344CB8AC3E}">
        <p14:creationId xmlns:p14="http://schemas.microsoft.com/office/powerpoint/2010/main" val="16124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360B-6E8E-B4D4-E417-9915D56E1815}"/>
              </a:ext>
            </a:extLst>
          </p:cNvPr>
          <p:cNvSpPr>
            <a:spLocks noGrp="1"/>
          </p:cNvSpPr>
          <p:nvPr>
            <p:ph type="ctrTitle"/>
          </p:nvPr>
        </p:nvSpPr>
        <p:spPr>
          <a:xfrm>
            <a:off x="1524000" y="937768"/>
            <a:ext cx="9144000" cy="1069848"/>
          </a:xfrm>
        </p:spPr>
        <p:txBody>
          <a:bodyPr/>
          <a:lstStyle/>
          <a:p>
            <a:r>
              <a:rPr lang="en-US" dirty="0"/>
              <a:t>Rating Summary per Category</a:t>
            </a:r>
          </a:p>
        </p:txBody>
      </p:sp>
      <p:pic>
        <p:nvPicPr>
          <p:cNvPr id="6" name="Picture 5" descr="A screenshot of a computer&#10;&#10;Description automatically generated">
            <a:extLst>
              <a:ext uri="{FF2B5EF4-FFF2-40B4-BE49-F238E27FC236}">
                <a16:creationId xmlns:a16="http://schemas.microsoft.com/office/drawing/2014/main" id="{4B8AD3DF-B28F-0F05-841A-369F03C41BE3}"/>
              </a:ext>
            </a:extLst>
          </p:cNvPr>
          <p:cNvPicPr>
            <a:picLocks noChangeAspect="1"/>
          </p:cNvPicPr>
          <p:nvPr/>
        </p:nvPicPr>
        <p:blipFill>
          <a:blip r:embed="rId2"/>
          <a:stretch>
            <a:fillRect/>
          </a:stretch>
        </p:blipFill>
        <p:spPr>
          <a:xfrm>
            <a:off x="556439" y="2490753"/>
            <a:ext cx="11079121" cy="3429479"/>
          </a:xfrm>
          <a:prstGeom prst="rect">
            <a:avLst/>
          </a:prstGeom>
        </p:spPr>
      </p:pic>
    </p:spTree>
    <p:extLst>
      <p:ext uri="{BB962C8B-B14F-4D97-AF65-F5344CB8AC3E}">
        <p14:creationId xmlns:p14="http://schemas.microsoft.com/office/powerpoint/2010/main" val="175611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360B-6E8E-B4D4-E417-9915D56E1815}"/>
              </a:ext>
            </a:extLst>
          </p:cNvPr>
          <p:cNvSpPr>
            <a:spLocks noGrp="1"/>
          </p:cNvSpPr>
          <p:nvPr>
            <p:ph type="ctrTitle"/>
          </p:nvPr>
        </p:nvSpPr>
        <p:spPr>
          <a:xfrm>
            <a:off x="1524000" y="937768"/>
            <a:ext cx="9144000" cy="1069848"/>
          </a:xfrm>
        </p:spPr>
        <p:txBody>
          <a:bodyPr/>
          <a:lstStyle/>
          <a:p>
            <a:r>
              <a:rPr lang="en-US" dirty="0"/>
              <a:t>Category Variability</a:t>
            </a:r>
          </a:p>
        </p:txBody>
      </p:sp>
      <p:pic>
        <p:nvPicPr>
          <p:cNvPr id="6" name="Picture 5" descr="A screenshot of a computer&#10;&#10;Description automatically generated">
            <a:extLst>
              <a:ext uri="{FF2B5EF4-FFF2-40B4-BE49-F238E27FC236}">
                <a16:creationId xmlns:a16="http://schemas.microsoft.com/office/drawing/2014/main" id="{6FE28793-2B2B-5899-1F24-9958C2ECF582}"/>
              </a:ext>
            </a:extLst>
          </p:cNvPr>
          <p:cNvPicPr>
            <a:picLocks noChangeAspect="1"/>
          </p:cNvPicPr>
          <p:nvPr/>
        </p:nvPicPr>
        <p:blipFill>
          <a:blip r:embed="rId2"/>
          <a:stretch>
            <a:fillRect/>
          </a:stretch>
        </p:blipFill>
        <p:spPr>
          <a:xfrm>
            <a:off x="589781" y="2280997"/>
            <a:ext cx="11012437" cy="3439005"/>
          </a:xfrm>
          <a:prstGeom prst="rect">
            <a:avLst/>
          </a:prstGeom>
        </p:spPr>
      </p:pic>
    </p:spTree>
    <p:extLst>
      <p:ext uri="{BB962C8B-B14F-4D97-AF65-F5344CB8AC3E}">
        <p14:creationId xmlns:p14="http://schemas.microsoft.com/office/powerpoint/2010/main" val="213640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400" dirty="0">
                <a:solidFill>
                  <a:schemeClr val="bg1"/>
                </a:solidFill>
                <a:latin typeface="Segoe UI Light" panose="020B0502040204020203" pitchFamily="34" charset="0"/>
                <a:ea typeface="+mn-lt"/>
                <a:cs typeface="Segoe UI Light" panose="020B0502040204020203" pitchFamily="34" charset="0"/>
              </a:rPr>
              <a:t>In conclusion the visualization is a representative sample, but you can see the sample yielded faster clicks depending on rating. This leads me to believe the higher the satisfaction of the product the faster someone is likely to choose it. This is important information when creating a model for prediction as we can train the model in speed of click, and average rating among other attributes we have yet to discover. I can see there is high variation of ratings in categories like lens filters using a box plot and see some work needing to be done on tv wall mount rating. The wall mounts seem to have high engagement, but lower rating than expected. If I had the capabilities to create a machine learning model to predict a category/SKU depending on some key factors, I would do so, but my attempts to create one have failed. </a:t>
            </a:r>
          </a:p>
        </p:txBody>
      </p:sp>
    </p:spTree>
    <p:extLst>
      <p:ext uri="{BB962C8B-B14F-4D97-AF65-F5344CB8AC3E}">
        <p14:creationId xmlns:p14="http://schemas.microsoft.com/office/powerpoint/2010/main" val="195875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Juan Diaz</a:t>
            </a:r>
          </a:p>
          <a:p>
            <a:pPr algn="l"/>
            <a:r>
              <a:rPr lang="en-US" dirty="0">
                <a:latin typeface="Segoe UI Light" panose="020B0502040204020203" pitchFamily="34" charset="0"/>
                <a:cs typeface="Segoe UI Light" panose="020B0502040204020203" pitchFamily="34" charset="0"/>
              </a:rPr>
              <a:t>Miami-Dade College</a:t>
            </a:r>
            <a:endParaRPr lang="en-US" dirty="0">
              <a:latin typeface="Segoe UI Light" panose="020B0502040204020203" pitchFamily="34" charset="0"/>
              <a:ea typeface="Calibri"/>
              <a:cs typeface="Segoe UI Light" panose="020B0502040204020203" pitchFamily="34" charset="0"/>
            </a:endParaRPr>
          </a:p>
          <a:p>
            <a:pPr algn="l"/>
            <a:r>
              <a:rPr lang="en-US" sz="2000" dirty="0">
                <a:latin typeface="Segoe UI Light" panose="020B0502040204020203" pitchFamily="34" charset="0"/>
                <a:cs typeface="Segoe UI Light" panose="020B0502040204020203" pitchFamily="34" charset="0"/>
              </a:rPr>
              <a:t>Bachelors in Data Analytics Program</a:t>
            </a:r>
            <a:endParaRPr lang="en-US" sz="2000"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Materials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Methodology</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Cleaning</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Visualizations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954784"/>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481832"/>
            <a:ext cx="7735824" cy="1133856"/>
          </a:xfrm>
        </p:spPr>
        <p:txBody>
          <a:bodyPr/>
          <a:lstStyle/>
          <a:p>
            <a:r>
              <a:rPr lang="en-US" sz="1400" dirty="0"/>
              <a:t>The intention of this project is to analyze  the data provided by the Best Buy Mobile Hackathon to predict the category/SKU based on a query presented by a user. My intentions were to create a model to predict the category, but I soon realized that this was an impossible task with the tools I had at my disposal. There was over a million categories present in the data, and even more SKUs so reduction of cardinality was extremely difficult. I tried to cluster the data to reduce the size of the dependent variable, but to cluster I needed power to run through the data which I didn’t have. I also needed to overcome other elements such as difficulties in cleaning the data, and generating more attributes that are to be engineered to improve an eventual model. Overall, the process did teach me a lot of hard lessons which I will take with me on upcoming projects.</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Materials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sz="2000" dirty="0"/>
              <a:t>The materials provided to me by the Hackathon was a python file to attain popular SKU, a csv containing popular SKU, a csv containing test data, a csv containing train data, and a zip file containing a couple of files. The files extracted include in the zip file will be explained below.</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82FC-1AFA-0AAB-554E-CDB4333E6D29}"/>
              </a:ext>
            </a:extLst>
          </p:cNvPr>
          <p:cNvSpPr>
            <a:spLocks noGrp="1"/>
          </p:cNvSpPr>
          <p:nvPr>
            <p:ph type="ctrTitle"/>
          </p:nvPr>
        </p:nvSpPr>
        <p:spPr>
          <a:xfrm>
            <a:off x="1524000" y="2296668"/>
            <a:ext cx="9144000" cy="1069848"/>
          </a:xfrm>
        </p:spPr>
        <p:txBody>
          <a:bodyPr/>
          <a:lstStyle/>
          <a:p>
            <a:br>
              <a:rPr lang="en-US" sz="4000" dirty="0"/>
            </a:br>
            <a:br>
              <a:rPr lang="en-US" sz="4000" dirty="0"/>
            </a:br>
            <a:r>
              <a:rPr lang="en-US" sz="4000" dirty="0"/>
              <a:t>“</a:t>
            </a:r>
            <a:r>
              <a:rPr lang="en-US" sz="4000" dirty="0" err="1"/>
              <a:t>Product_Data</a:t>
            </a:r>
            <a:r>
              <a:rPr lang="en-US" sz="4000" dirty="0"/>
              <a:t>” directory:</a:t>
            </a:r>
            <a:br>
              <a:rPr lang="en-US" dirty="0"/>
            </a:br>
            <a:endParaRPr lang="en-US" dirty="0"/>
          </a:p>
        </p:txBody>
      </p:sp>
      <p:sp>
        <p:nvSpPr>
          <p:cNvPr id="3" name="Subtitle 2">
            <a:extLst>
              <a:ext uri="{FF2B5EF4-FFF2-40B4-BE49-F238E27FC236}">
                <a16:creationId xmlns:a16="http://schemas.microsoft.com/office/drawing/2014/main" id="{DE5F2F23-8713-FA76-9AE9-41D1BD6D776F}"/>
              </a:ext>
            </a:extLst>
          </p:cNvPr>
          <p:cNvSpPr>
            <a:spLocks noGrp="1"/>
          </p:cNvSpPr>
          <p:nvPr>
            <p:ph type="subTitle" idx="1"/>
          </p:nvPr>
        </p:nvSpPr>
        <p:spPr>
          <a:xfrm>
            <a:off x="4198620" y="3803904"/>
            <a:ext cx="7068312" cy="758952"/>
          </a:xfrm>
        </p:spPr>
        <p:txBody>
          <a:bodyPr/>
          <a:lstStyle/>
          <a:p>
            <a:pPr marL="342900" indent="-342900" algn="l">
              <a:buFont typeface="Arial" panose="020B0604020202020204" pitchFamily="34" charset="0"/>
              <a:buChar char="•"/>
            </a:pPr>
            <a:r>
              <a:rPr lang="en-US" dirty="0"/>
              <a:t>categories 3MB</a:t>
            </a:r>
          </a:p>
          <a:p>
            <a:pPr marL="800100" lvl="1" indent="-342900" algn="l">
              <a:buFont typeface="Arial" panose="020B0604020202020204" pitchFamily="34" charset="0"/>
              <a:buChar char="•"/>
            </a:pPr>
            <a:r>
              <a:rPr lang="en-US" sz="1800" dirty="0"/>
              <a:t>An XML File containing all products</a:t>
            </a:r>
          </a:p>
          <a:p>
            <a:pPr marL="342900" indent="-342900" algn="l">
              <a:buFont typeface="Arial" panose="020B0604020202020204" pitchFamily="34" charset="0"/>
              <a:buChar char="•"/>
            </a:pPr>
            <a:r>
              <a:rPr lang="en-US" dirty="0"/>
              <a:t>products 8.2GB</a:t>
            </a:r>
          </a:p>
          <a:p>
            <a:pPr marL="800100" lvl="1" indent="-342900" algn="l">
              <a:buFont typeface="Arial" panose="020B0604020202020204" pitchFamily="34" charset="0"/>
              <a:buChar char="•"/>
            </a:pPr>
            <a:r>
              <a:rPr lang="en-US" sz="1800" dirty="0"/>
              <a:t>Multiple XML files containing product data</a:t>
            </a:r>
          </a:p>
          <a:p>
            <a:pPr marL="342900" indent="-342900" algn="l">
              <a:buFont typeface="Arial" panose="020B0604020202020204" pitchFamily="34" charset="0"/>
              <a:buChar char="•"/>
            </a:pPr>
            <a:r>
              <a:rPr lang="en-US" dirty="0"/>
              <a:t>reviews 153MB</a:t>
            </a:r>
          </a:p>
          <a:p>
            <a:pPr marL="800100" lvl="1" indent="-342900" algn="l">
              <a:buFont typeface="Arial" panose="020B0604020202020204" pitchFamily="34" charset="0"/>
              <a:buChar char="•"/>
            </a:pPr>
            <a:r>
              <a:rPr lang="en-US" sz="1800" dirty="0"/>
              <a:t>Multiple files containing product review data</a:t>
            </a:r>
          </a:p>
          <a:p>
            <a:endParaRPr lang="en-US" sz="3600" dirty="0"/>
          </a:p>
        </p:txBody>
      </p:sp>
    </p:spTree>
    <p:extLst>
      <p:ext uri="{BB962C8B-B14F-4D97-AF65-F5344CB8AC3E}">
        <p14:creationId xmlns:p14="http://schemas.microsoft.com/office/powerpoint/2010/main" val="190078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Download and Extract Files</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Convert XML Files to CSV</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Upload Files to Databricks File Store</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Clean and Join Data sets</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Generate Visualizations</a:t>
            </a:r>
          </a:p>
        </p:txBody>
      </p:sp>
      <p:sp>
        <p:nvSpPr>
          <p:cNvPr id="4" name="Picture Placeholder 3">
            <a:extLst>
              <a:ext uri="{FF2B5EF4-FFF2-40B4-BE49-F238E27FC236}">
                <a16:creationId xmlns:a16="http://schemas.microsoft.com/office/drawing/2014/main" id="{EBBAD756-5216-44C2-BE20-095EF827B3EA}"/>
              </a:ext>
            </a:extLst>
          </p:cNvPr>
          <p:cNvSpPr>
            <a:spLocks noGrp="1"/>
          </p:cNvSpPr>
          <p:nvPr>
            <p:ph type="pic" sz="quarter" idx="23"/>
          </p:nvPr>
        </p:nvSpPr>
        <p:spPr/>
        <p:txBody>
          <a:bodyPr/>
          <a:lstStyle/>
          <a:p>
            <a:endParaRPr lang="en-US"/>
          </a:p>
        </p:txBody>
      </p:sp>
      <p:sp>
        <p:nvSpPr>
          <p:cNvPr id="8" name="Picture Placeholder 7">
            <a:extLst>
              <a:ext uri="{FF2B5EF4-FFF2-40B4-BE49-F238E27FC236}">
                <a16:creationId xmlns:a16="http://schemas.microsoft.com/office/drawing/2014/main" id="{28046D79-559F-27BD-BC6A-B651B840E94A}"/>
              </a:ext>
            </a:extLst>
          </p:cNvPr>
          <p:cNvSpPr>
            <a:spLocks noGrp="1"/>
          </p:cNvSpPr>
          <p:nvPr>
            <p:ph type="pic" sz="quarter" idx="22"/>
          </p:nvPr>
        </p:nvSpPr>
        <p:spPr/>
        <p:txBody>
          <a:bodyPr/>
          <a:lstStyle/>
          <a:p>
            <a:endParaRPr lang="en-US"/>
          </a:p>
        </p:txBody>
      </p:sp>
      <p:sp>
        <p:nvSpPr>
          <p:cNvPr id="12" name="Picture Placeholder 11">
            <a:extLst>
              <a:ext uri="{FF2B5EF4-FFF2-40B4-BE49-F238E27FC236}">
                <a16:creationId xmlns:a16="http://schemas.microsoft.com/office/drawing/2014/main" id="{847CDEAE-E5B5-A5DA-771C-86CB2409710D}"/>
              </a:ext>
            </a:extLst>
          </p:cNvPr>
          <p:cNvSpPr>
            <a:spLocks noGrp="1"/>
          </p:cNvSpPr>
          <p:nvPr>
            <p:ph type="pic" sz="quarter" idx="24"/>
          </p:nvPr>
        </p:nvSpPr>
        <p:spPr/>
        <p:txBody>
          <a:bodyPr/>
          <a:lstStyle/>
          <a:p>
            <a:endParaRPr lang="en-US"/>
          </a:p>
        </p:txBody>
      </p:sp>
      <p:sp>
        <p:nvSpPr>
          <p:cNvPr id="14" name="Picture Placeholder 13">
            <a:extLst>
              <a:ext uri="{FF2B5EF4-FFF2-40B4-BE49-F238E27FC236}">
                <a16:creationId xmlns:a16="http://schemas.microsoft.com/office/drawing/2014/main" id="{E74ABC84-5959-88F0-5B1E-DD62871881CB}"/>
              </a:ext>
            </a:extLst>
          </p:cNvPr>
          <p:cNvSpPr>
            <a:spLocks noGrp="1"/>
          </p:cNvSpPr>
          <p:nvPr>
            <p:ph type="pic" sz="quarter" idx="25"/>
          </p:nvPr>
        </p:nvSpPr>
        <p:spPr/>
        <p:txBody>
          <a:bodyPr/>
          <a:lstStyle/>
          <a:p>
            <a:endParaRPr lang="en-US"/>
          </a:p>
        </p:txBody>
      </p:sp>
      <p:sp>
        <p:nvSpPr>
          <p:cNvPr id="16" name="Picture Placeholder 15">
            <a:extLst>
              <a:ext uri="{FF2B5EF4-FFF2-40B4-BE49-F238E27FC236}">
                <a16:creationId xmlns:a16="http://schemas.microsoft.com/office/drawing/2014/main" id="{9386F6D7-8037-A021-4324-4A52A31F794F}"/>
              </a:ext>
            </a:extLst>
          </p:cNvPr>
          <p:cNvSpPr>
            <a:spLocks noGrp="1"/>
          </p:cNvSpPr>
          <p:nvPr>
            <p:ph type="pic" sz="quarter" idx="26"/>
          </p:nvPr>
        </p:nvSpPr>
        <p:spPr/>
        <p:txBody>
          <a:bodyPr/>
          <a:lstStyle/>
          <a:p>
            <a:endParaRPr lang="en-US"/>
          </a:p>
        </p:txBody>
      </p:sp>
    </p:spTree>
    <p:extLst>
      <p:ext uri="{BB962C8B-B14F-4D97-AF65-F5344CB8AC3E}">
        <p14:creationId xmlns:p14="http://schemas.microsoft.com/office/powerpoint/2010/main" val="351013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2E58-552A-7AB1-6188-0CC479DCB52E}"/>
              </a:ext>
            </a:extLst>
          </p:cNvPr>
          <p:cNvSpPr>
            <a:spLocks noGrp="1"/>
          </p:cNvSpPr>
          <p:nvPr>
            <p:ph type="ctrTitle"/>
          </p:nvPr>
        </p:nvSpPr>
        <p:spPr/>
        <p:txBody>
          <a:bodyPr/>
          <a:lstStyle/>
          <a:p>
            <a:r>
              <a:rPr lang="en-US" dirty="0"/>
              <a:t>Data Cleaning</a:t>
            </a:r>
          </a:p>
        </p:txBody>
      </p:sp>
      <p:sp>
        <p:nvSpPr>
          <p:cNvPr id="3" name="Subtitle 2">
            <a:extLst>
              <a:ext uri="{FF2B5EF4-FFF2-40B4-BE49-F238E27FC236}">
                <a16:creationId xmlns:a16="http://schemas.microsoft.com/office/drawing/2014/main" id="{C79EFD7E-4BB0-849E-04E2-282BFCCD2E16}"/>
              </a:ext>
            </a:extLst>
          </p:cNvPr>
          <p:cNvSpPr>
            <a:spLocks noGrp="1"/>
          </p:cNvSpPr>
          <p:nvPr>
            <p:ph type="subTitle" idx="1"/>
          </p:nvPr>
        </p:nvSpPr>
        <p:spPr/>
        <p:txBody>
          <a:bodyPr/>
          <a:lstStyle/>
          <a:p>
            <a:r>
              <a:rPr lang="en-US" dirty="0">
                <a:hlinkClick r:id="rId2"/>
              </a:rPr>
              <a:t>https://databricks-prod-cloudfront.cloud.databricks.com/public/4027ec902e239c93eaaa8714f173bcfc/2288159899266085/1349607630973675/5965777620663870/latest.html</a:t>
            </a:r>
            <a:endParaRPr lang="en-US" dirty="0"/>
          </a:p>
        </p:txBody>
      </p:sp>
    </p:spTree>
    <p:extLst>
      <p:ext uri="{BB962C8B-B14F-4D97-AF65-F5344CB8AC3E}">
        <p14:creationId xmlns:p14="http://schemas.microsoft.com/office/powerpoint/2010/main" val="307244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3339-5BB1-CF63-B6C2-6B3B3AA6D49C}"/>
              </a:ext>
            </a:extLst>
          </p:cNvPr>
          <p:cNvSpPr>
            <a:spLocks noGrp="1"/>
          </p:cNvSpPr>
          <p:nvPr>
            <p:ph type="ctrTitle"/>
          </p:nvPr>
        </p:nvSpPr>
        <p:spPr>
          <a:xfrm>
            <a:off x="2228088" y="837184"/>
            <a:ext cx="7735824" cy="1069848"/>
          </a:xfrm>
        </p:spPr>
        <p:txBody>
          <a:bodyPr/>
          <a:lstStyle/>
          <a:p>
            <a:r>
              <a:rPr lang="en-US" dirty="0"/>
              <a:t>Visualizations</a:t>
            </a:r>
          </a:p>
        </p:txBody>
      </p:sp>
      <p:pic>
        <p:nvPicPr>
          <p:cNvPr id="5" name="Picture 4" descr="A screenshot of a computer&#10;&#10;Description automatically generated">
            <a:extLst>
              <a:ext uri="{FF2B5EF4-FFF2-40B4-BE49-F238E27FC236}">
                <a16:creationId xmlns:a16="http://schemas.microsoft.com/office/drawing/2014/main" id="{AE2C68F2-D837-232E-1E07-7281DC6B15DC}"/>
              </a:ext>
            </a:extLst>
          </p:cNvPr>
          <p:cNvPicPr>
            <a:picLocks noChangeAspect="1"/>
          </p:cNvPicPr>
          <p:nvPr/>
        </p:nvPicPr>
        <p:blipFill>
          <a:blip r:embed="rId2"/>
          <a:stretch>
            <a:fillRect/>
          </a:stretch>
        </p:blipFill>
        <p:spPr>
          <a:xfrm>
            <a:off x="4154447" y="2161032"/>
            <a:ext cx="3883106" cy="3559910"/>
          </a:xfrm>
          <a:prstGeom prst="rect">
            <a:avLst/>
          </a:prstGeom>
        </p:spPr>
      </p:pic>
    </p:spTree>
    <p:extLst>
      <p:ext uri="{BB962C8B-B14F-4D97-AF65-F5344CB8AC3E}">
        <p14:creationId xmlns:p14="http://schemas.microsoft.com/office/powerpoint/2010/main" val="357584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360B-6E8E-B4D4-E417-9915D56E1815}"/>
              </a:ext>
            </a:extLst>
          </p:cNvPr>
          <p:cNvSpPr>
            <a:spLocks noGrp="1"/>
          </p:cNvSpPr>
          <p:nvPr>
            <p:ph type="ctrTitle"/>
          </p:nvPr>
        </p:nvSpPr>
        <p:spPr>
          <a:xfrm>
            <a:off x="1524000" y="937768"/>
            <a:ext cx="9144000" cy="1069848"/>
          </a:xfrm>
        </p:spPr>
        <p:txBody>
          <a:bodyPr/>
          <a:lstStyle/>
          <a:p>
            <a:r>
              <a:rPr lang="en-US" dirty="0"/>
              <a:t>Time on Item Choice vs Average Rating</a:t>
            </a:r>
          </a:p>
        </p:txBody>
      </p:sp>
      <p:sp>
        <p:nvSpPr>
          <p:cNvPr id="3" name="Subtitle 2">
            <a:extLst>
              <a:ext uri="{FF2B5EF4-FFF2-40B4-BE49-F238E27FC236}">
                <a16:creationId xmlns:a16="http://schemas.microsoft.com/office/drawing/2014/main" id="{ACA69846-C331-96D7-6012-2148C1284F0A}"/>
              </a:ext>
            </a:extLst>
          </p:cNvPr>
          <p:cNvSpPr>
            <a:spLocks noGrp="1"/>
          </p:cNvSpPr>
          <p:nvPr>
            <p:ph type="subTitle" idx="1"/>
          </p:nvPr>
        </p:nvSpPr>
        <p:spPr/>
        <p:txBody>
          <a:bodyPr/>
          <a:lstStyle/>
          <a:p>
            <a:endParaRPr lang="en-US"/>
          </a:p>
        </p:txBody>
      </p:sp>
      <p:pic>
        <p:nvPicPr>
          <p:cNvPr id="5" name="Picture 4" descr="A screen shot of a computer&#10;&#10;Description automatically generated">
            <a:extLst>
              <a:ext uri="{FF2B5EF4-FFF2-40B4-BE49-F238E27FC236}">
                <a16:creationId xmlns:a16="http://schemas.microsoft.com/office/drawing/2014/main" id="{0C5D18B3-5EE3-28EE-2F3D-4DDB768C1D84}"/>
              </a:ext>
            </a:extLst>
          </p:cNvPr>
          <p:cNvPicPr>
            <a:picLocks noChangeAspect="1"/>
          </p:cNvPicPr>
          <p:nvPr/>
        </p:nvPicPr>
        <p:blipFill>
          <a:blip r:embed="rId2"/>
          <a:stretch>
            <a:fillRect/>
          </a:stretch>
        </p:blipFill>
        <p:spPr>
          <a:xfrm>
            <a:off x="588257" y="2319097"/>
            <a:ext cx="11012437" cy="3439005"/>
          </a:xfrm>
          <a:prstGeom prst="rect">
            <a:avLst/>
          </a:prstGeom>
        </p:spPr>
      </p:pic>
    </p:spTree>
    <p:extLst>
      <p:ext uri="{BB962C8B-B14F-4D97-AF65-F5344CB8AC3E}">
        <p14:creationId xmlns:p14="http://schemas.microsoft.com/office/powerpoint/2010/main" val="57534257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38</TotalTime>
  <Words>549</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Segoe UI Light</vt:lpstr>
      <vt:lpstr>Tw Cen MT</vt:lpstr>
      <vt:lpstr>Office Theme</vt:lpstr>
      <vt:lpstr>Best Buy Mobile Web Site Hackathon A Hard Lesson in Data Cleaning</vt:lpstr>
      <vt:lpstr>CONTENTS</vt:lpstr>
      <vt:lpstr>INTRODUCTION</vt:lpstr>
      <vt:lpstr>Materials</vt:lpstr>
      <vt:lpstr>  “Product_Data” directory: </vt:lpstr>
      <vt:lpstr>Methodology</vt:lpstr>
      <vt:lpstr>Data Cleaning</vt:lpstr>
      <vt:lpstr>Visualizations</vt:lpstr>
      <vt:lpstr>Time on Item Choice vs Average Rating</vt:lpstr>
      <vt:lpstr>Average Rating by Category</vt:lpstr>
      <vt:lpstr>Rating Summary per Category</vt:lpstr>
      <vt:lpstr>Category Variability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Buy Mobile Web Site Hackathon A Hard Lesson in Data Cleaning</dc:title>
  <dc:creator>Nis Gaming</dc:creator>
  <cp:lastModifiedBy>Nis Gaming</cp:lastModifiedBy>
  <cp:revision>4</cp:revision>
  <dcterms:created xsi:type="dcterms:W3CDTF">2024-04-24T15:09:06Z</dcterms:created>
  <dcterms:modified xsi:type="dcterms:W3CDTF">2024-04-24T15:47:41Z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