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81" r:id="rId3"/>
    <p:sldId id="260" r:id="rId4"/>
    <p:sldId id="274" r:id="rId5"/>
    <p:sldId id="279" r:id="rId6"/>
    <p:sldId id="280" r:id="rId7"/>
    <p:sldId id="263" r:id="rId8"/>
    <p:sldId id="278" r:id="rId9"/>
    <p:sldId id="258" r:id="rId10"/>
    <p:sldId id="277" r:id="rId11"/>
    <p:sldId id="267" r:id="rId12"/>
    <p:sldId id="270" r:id="rId13"/>
    <p:sldId id="265" r:id="rId14"/>
    <p:sldId id="283" r:id="rId15"/>
    <p:sldId id="284" r:id="rId16"/>
    <p:sldId id="285" r:id="rId17"/>
    <p:sldId id="286" r:id="rId18"/>
    <p:sldId id="272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7682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98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083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114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158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1009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895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26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183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088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571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96AF48-8738-436F-89FB-C76E8003CB08}" type="datetimeFigureOut">
              <a:rPr lang="es-VE" smtClean="0"/>
              <a:t>16/10/2025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0E67FBA-13D7-4765-B75F-E5A9BD9550D7}" type="slidenum">
              <a:rPr lang="es-VE" smtClean="0"/>
              <a:t>‹Nº›</a:t>
            </a:fld>
            <a:endParaRPr lang="es-V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809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xmlns="" id="{B912249D-CB28-75B5-C559-01AF2CF5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s-ES" sz="3600" u="sng" dirty="0"/>
              <a:t>Estrategias</a:t>
            </a:r>
            <a:r>
              <a:rPr lang="es-ES" sz="3600" dirty="0"/>
              <a:t> de escritura</a:t>
            </a:r>
            <a:br>
              <a:rPr lang="es-ES" sz="3600" dirty="0"/>
            </a:br>
            <a:r>
              <a:rPr lang="es-ES" sz="3600" dirty="0"/>
              <a:t>(</a:t>
            </a:r>
            <a:r>
              <a:rPr lang="es-ES" sz="3600" dirty="0" err="1"/>
              <a:t>write</a:t>
            </a:r>
            <a:r>
              <a:rPr lang="es-ES" sz="3600" dirty="0"/>
              <a:t> </a:t>
            </a:r>
            <a:r>
              <a:rPr lang="es-ES" sz="3600" dirty="0" err="1"/>
              <a:t>throuh</a:t>
            </a:r>
            <a:r>
              <a:rPr lang="es-ES" sz="3600" dirty="0"/>
              <a:t> VS </a:t>
            </a:r>
            <a:r>
              <a:rPr lang="es-ES" sz="3600" dirty="0" err="1"/>
              <a:t>write</a:t>
            </a:r>
            <a:r>
              <a:rPr lang="es-ES" sz="3600" dirty="0"/>
              <a:t>-back)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xmlns="" id="{AEA835C5-0A22-2343-B71E-6A22592BF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s-ES" cap="none" dirty="0">
                <a:solidFill>
                  <a:schemeClr val="tx1"/>
                </a:solidFill>
              </a:rPr>
              <a:t>Por: Sergio José Noguera Díaz y José Manuel Díaz Fuentes</a:t>
            </a:r>
          </a:p>
          <a:p>
            <a:r>
              <a:rPr lang="es-ES" cap="none" dirty="0">
                <a:solidFill>
                  <a:schemeClr val="tx1"/>
                </a:solidFill>
              </a:rPr>
              <a:t>Prof. </a:t>
            </a:r>
            <a:r>
              <a:rPr lang="es-ES" cap="none" dirty="0" smtClean="0">
                <a:solidFill>
                  <a:schemeClr val="tx1"/>
                </a:solidFill>
              </a:rPr>
              <a:t>José </a:t>
            </a:r>
            <a:r>
              <a:rPr lang="es-ES" cap="none" dirty="0" err="1" smtClean="0">
                <a:solidFill>
                  <a:schemeClr val="tx1"/>
                </a:solidFill>
              </a:rPr>
              <a:t>Canache</a:t>
            </a:r>
            <a:endParaRPr lang="es-ES" cap="none" dirty="0" smtClean="0">
              <a:solidFill>
                <a:schemeClr val="tx1"/>
              </a:solidFill>
            </a:endParaRPr>
          </a:p>
          <a:p>
            <a:r>
              <a:rPr lang="es-ES" cap="none" dirty="0" smtClean="0">
                <a:solidFill>
                  <a:schemeClr val="tx1"/>
                </a:solidFill>
              </a:rPr>
              <a:t>Naguanagua</a:t>
            </a:r>
            <a:r>
              <a:rPr lang="es-ES" cap="none" dirty="0">
                <a:solidFill>
                  <a:schemeClr val="tx1"/>
                </a:solidFill>
              </a:rPr>
              <a:t>, </a:t>
            </a:r>
            <a:r>
              <a:rPr lang="es-ES" cap="none" dirty="0" smtClean="0">
                <a:solidFill>
                  <a:schemeClr val="tx1"/>
                </a:solidFill>
              </a:rPr>
              <a:t>16 </a:t>
            </a:r>
            <a:r>
              <a:rPr lang="es-ES" cap="none" dirty="0">
                <a:solidFill>
                  <a:schemeClr val="tx1"/>
                </a:solidFill>
              </a:rPr>
              <a:t>de </a:t>
            </a:r>
            <a:r>
              <a:rPr lang="es-ES" dirty="0">
                <a:solidFill>
                  <a:schemeClr val="tx1"/>
                </a:solidFill>
              </a:rPr>
              <a:t>octubre </a:t>
            </a:r>
            <a:r>
              <a:rPr lang="es-ES" cap="none" dirty="0">
                <a:solidFill>
                  <a:schemeClr val="tx1"/>
                </a:solidFill>
              </a:rPr>
              <a:t>del 2025</a:t>
            </a:r>
          </a:p>
          <a:p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xmlns="" id="{ADF10DBB-CAB0-B1D8-2BC6-1C63BE8DD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57" y="1485900"/>
            <a:ext cx="768347" cy="102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xmlns="" id="{98B632B8-9904-EBA7-18A8-38BCDB2648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981" y="1340078"/>
            <a:ext cx="1086147" cy="1175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565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Secuencias predefinidas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1" y="4173281"/>
            <a:ext cx="9601200" cy="229362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S" sz="3100" dirty="0">
                <a:latin typeface="Arial" panose="020B0604020202020204" pitchFamily="34" charset="0"/>
                <a:cs typeface="Arial" panose="020B0604020202020204" pitchFamily="34" charset="0"/>
              </a:rPr>
              <a:t>Accesos repetidos a las mismas direcciones (</a:t>
            </a:r>
            <a:r>
              <a:rPr lang="es-ES" sz="31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3100" dirty="0">
                <a:latin typeface="Arial" panose="020B0604020202020204" pitchFamily="34" charset="0"/>
                <a:cs typeface="Arial" panose="020B0604020202020204" pitchFamily="34" charset="0"/>
              </a:rPr>
              <a:t>: 0, 16), lo cual es útil para observar el efecto del cache hit</a:t>
            </a:r>
            <a:r>
              <a:rPr lang="es-E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3100" dirty="0">
                <a:latin typeface="Arial" panose="020B0604020202020204" pitchFamily="34" charset="0"/>
                <a:cs typeface="Arial" panose="020B0604020202020204" pitchFamily="34" charset="0"/>
              </a:rPr>
              <a:t>Reemplazos inevitables debido al tamaño limitado de la caché (4 bloques</a:t>
            </a:r>
            <a:r>
              <a:rPr lang="es-ES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es-ES" sz="3100" dirty="0">
                <a:latin typeface="Arial" panose="020B0604020202020204" pitchFamily="34" charset="0"/>
                <a:cs typeface="Arial" panose="020B0604020202020204" pitchFamily="34" charset="0"/>
              </a:rPr>
              <a:t>Situaciones donde los bloques sucios deben ser escritos en RAM (en </a:t>
            </a:r>
            <a:r>
              <a:rPr lang="es-ES" sz="31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3100" dirty="0">
                <a:latin typeface="Arial" panose="020B0604020202020204" pitchFamily="34" charset="0"/>
                <a:cs typeface="Arial" panose="020B0604020202020204" pitchFamily="34" charset="0"/>
              </a:rPr>
              <a:t>-Back), permitiendo analizar el costo adicional del mantenimiento de coherencia.</a:t>
            </a:r>
            <a:endParaRPr lang="es-419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371600" y="2031436"/>
            <a:ext cx="7950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las siguientes secuencias predefinidas</a:t>
            </a:r>
            <a:r>
              <a:rPr lang="es-ES" sz="2400" dirty="0" smtClean="0">
                <a:solidFill>
                  <a:srgbClr val="191B0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ES" sz="2400" dirty="0">
              <a:solidFill>
                <a:srgbClr val="191B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 smtClean="0">
              <a:solidFill>
                <a:srgbClr val="191B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419" sz="2400" dirty="0">
              <a:solidFill>
                <a:srgbClr val="191B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419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Estas </a:t>
            </a:r>
            <a:r>
              <a:rPr lang="es-419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secuencias permiten simular: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17" y="2624642"/>
            <a:ext cx="49441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99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6903810-DEA9-5274-213B-5D465E77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implementadas para La realización del proyecto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F7549C96-C880-5B01-FEBE-7DA84FA3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601919" cy="3581400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Inicialización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init_cache_ram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Búsqueda en caché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find_line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Búsqueda de línea libre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find_free_line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Reemplazo con LRU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replace_line_lru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Escritura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Write-Through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write_through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Escritura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write_back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Verificación de Coherencia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verificar_coherencia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Medición de Tiempo(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urso Online Lógica de programación: explorar funciones y listas | Alura">
            <a:extLst>
              <a:ext uri="{FF2B5EF4-FFF2-40B4-BE49-F238E27FC236}">
                <a16:creationId xmlns:a16="http://schemas.microsoft.com/office/drawing/2014/main" xmlns="" id="{8C210F97-22B5-3C4A-D548-FCBBA34F1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11" l="0" r="100000">
                        <a14:foregroundMark x1="22222" y1="25333" x2="4000" y2="4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519" y="2416444"/>
            <a:ext cx="2735048" cy="273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73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C9F4984-AE31-C6CB-F2A8-3C1BDA44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 smtClean="0"/>
              <a:t>Función principal </a:t>
            </a:r>
            <a:r>
              <a:rPr lang="es-VE" dirty="0" err="1" smtClean="0"/>
              <a:t>main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368413C-52CD-78EE-0E4F-C51F3F0CC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988"/>
            <a:ext cx="9601200" cy="3581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función </a:t>
            </a:r>
            <a:r>
              <a:rPr lang="es-VE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es el punto de entrada y la primera función que se ejecuta, controla el flujo general de programa y su finalización. Su propósito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 programa se puede resumir en cuatro tareas:</a:t>
            </a:r>
          </a:p>
          <a:p>
            <a:pPr algn="just"/>
            <a:r>
              <a:rPr lang="es-VE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nicializar las secuencias predefinidas y estructuras de datos</a:t>
            </a:r>
          </a:p>
          <a:p>
            <a:pPr algn="just"/>
            <a:r>
              <a:rPr lang="es-VE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Ejecutar las simulaciones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-back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Mostrar los resultados obtenidos que nos ayudaran a cumplir nuestros objetivos.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Finalizar el programa.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16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A565E97-9B81-18DF-68F6-2BD794DB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 con </a:t>
            </a:r>
            <a:br>
              <a:rPr lang="es-ES" dirty="0"/>
            </a:br>
            <a:r>
              <a:rPr lang="es-ES" dirty="0" err="1"/>
              <a:t>Write-though</a:t>
            </a:r>
            <a:r>
              <a:rPr lang="es-ES" dirty="0"/>
              <a:t> vs </a:t>
            </a:r>
            <a:r>
              <a:rPr lang="es-ES" dirty="0" err="1"/>
              <a:t>Write</a:t>
            </a:r>
            <a:r>
              <a:rPr lang="es-ES" dirty="0"/>
              <a:t>-back</a:t>
            </a:r>
            <a:endParaRPr lang="es-VE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xmlns="" id="{20688982-3721-C809-6BA8-C25C6642F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094115"/>
              </p:ext>
            </p:extLst>
          </p:nvPr>
        </p:nvGraphicFramePr>
        <p:xfrm>
          <a:off x="1797844" y="2144822"/>
          <a:ext cx="8596311" cy="338328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xmlns="" val="317007595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211716651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xmlns="" val="118959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Metrica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throug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</a:t>
                      </a:r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4982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Escrituras hechas en la RAM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21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Reemplazos con escritura en la </a:t>
                      </a:r>
                      <a:r>
                        <a:rPr lang="es-E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—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85126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Coherencia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Garantizada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Garantizada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7385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Tiempo total (ms)</a:t>
                      </a:r>
                      <a:endParaRPr lang="es-E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 (mayor/menor)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 (menor/mayor)</a:t>
                      </a:r>
                      <a:endParaRPr lang="es-VE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49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435429"/>
            <a:ext cx="10463349" cy="1736271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diferencia práctica existe en la cantidad de escrituras a RAM entre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Write-Through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-Back?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419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2EC7CC5-C444-4D12-5AD7-FDAD24BB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2503715"/>
            <a:ext cx="9601200" cy="1833154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los resultados obtenidos, la simulación del modo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Write-Through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realizó 8 escrituras en la memoria principal (RAM), mientras que el modo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 efectuó 7 escrituras efectivas, acompañadas de 3 reemplazos de bloques sucios.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gem5: Enabling Multi-GPU Support in gem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" t="2310" r="1213" b="2129"/>
          <a:stretch/>
        </p:blipFill>
        <p:spPr bwMode="auto">
          <a:xfrm>
            <a:off x="4177935" y="4336869"/>
            <a:ext cx="3988527" cy="2258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88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70560"/>
            <a:ext cx="9949544" cy="1501140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¿Qué estrategia ofrece </a:t>
            </a: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mejor </a:t>
            </a: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latencia y mejor coherencia?</a:t>
            </a:r>
            <a:endParaRPr lang="es-E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2EC7CC5-C444-4D12-5AD7-FDAD24BB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64378"/>
            <a:ext cx="9601200" cy="1214845"/>
          </a:xfrm>
        </p:spPr>
        <p:txBody>
          <a:bodyPr>
            <a:noAutofit/>
          </a:bodyPr>
          <a:lstStyle/>
          <a:p>
            <a:pPr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 ofrece mejor latencia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Write-Through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ofrece mejor coherencia.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Latencia: qué es, cómo se mide y cómo puedes reducirla - Lin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293588"/>
            <a:ext cx="5351417" cy="1670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herencia: qué es, significado y tipos - Enciclopedia Significado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r="12437"/>
          <a:stretch/>
        </p:blipFill>
        <p:spPr bwMode="auto">
          <a:xfrm>
            <a:off x="7582244" y="3998981"/>
            <a:ext cx="2824499" cy="2259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13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435429"/>
            <a:ext cx="10463349" cy="1736271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¿Cómo impacta el uso de una política de reemplazo como LRU en la coherencia de datos al emplear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-Back?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2EC7CC5-C444-4D12-5AD7-FDAD24BB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21132"/>
            <a:ext cx="9601200" cy="1667691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el contexto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-Back, LRU ayuda a mantener la coherencia porque antes de reemplazar un bloque sucio, el simulador fuerza su escritura en RAM, asegurando que los datos modificados no se pierdan.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19" y="4188823"/>
            <a:ext cx="6156960" cy="21540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615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435429"/>
            <a:ext cx="9601200" cy="1736271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¿Cuál de las estrategias resulta más adecuada en escenarios con accesos frecuentes o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repetitivos?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xmlns="" id="{42EC7CC5-C444-4D12-5AD7-FDAD24BB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99213"/>
            <a:ext cx="5769429" cy="2355668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escenarios donde las mismas direcciones de memoria son accedidas repetidamente (alta localidad temporal), la estrategia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 resulta más adecuada.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31" y="2473235"/>
            <a:ext cx="3908848" cy="39253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627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2284FF-6217-EAC2-5D2C-DD2B541E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Conclusión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AA69E11-5E97-0BA0-AD9E-6FE5F38D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94114"/>
            <a:ext cx="9601200" cy="3581400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En conjunto, este proyecto permitió entender de manera práctica cómo las estrategias de escritura en memoria caché impactan el equilibrio entre rendimiento y coherencia de datos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La experiencia mostró que </a:t>
            </a:r>
            <a:r>
              <a:rPr lang="es-ES" sz="2400" dirty="0" err="1"/>
              <a:t>Write</a:t>
            </a:r>
            <a:r>
              <a:rPr lang="es-ES" sz="2400" dirty="0"/>
              <a:t>-Back es más eficiente, mientras que </a:t>
            </a:r>
            <a:r>
              <a:rPr lang="es-ES" sz="2400" dirty="0" err="1"/>
              <a:t>Write-Through</a:t>
            </a:r>
            <a:r>
              <a:rPr lang="es-ES" sz="2400" dirty="0"/>
              <a:t> es más seguro, y que la elección entre ambos depende del tipo de sistema y las prioridades del diseño</a:t>
            </a:r>
            <a:r>
              <a:rPr lang="es-ES" sz="2400" dirty="0" smtClean="0"/>
              <a:t>.</a:t>
            </a:r>
          </a:p>
          <a:p>
            <a:pPr algn="just"/>
            <a:r>
              <a:rPr lang="es-ES" sz="2400" dirty="0"/>
              <a:t>Además, la implementación en C++ fortaleció las habilidades de programación estructurada y el razonamiento lógico, consolidando los conocimientos sobre arquitectura de computadores, algoritmos y gestión eficiente de memoria.</a:t>
            </a:r>
            <a:endParaRPr lang="es-VE" sz="2400" dirty="0"/>
          </a:p>
        </p:txBody>
      </p:sp>
    </p:spTree>
    <p:extLst>
      <p:ext uri="{BB962C8B-B14F-4D97-AF65-F5344CB8AC3E}">
        <p14:creationId xmlns:p14="http://schemas.microsoft.com/office/powerpoint/2010/main" val="2256124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134C1FF5-4D28-7628-0227-6C3863C9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36914"/>
            <a:ext cx="4223658" cy="3984172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¡MUCHAS GRACIAS POR SU ATENCION!</a:t>
            </a:r>
            <a:endParaRPr lang="es-ES" sz="8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098" name="Picture 2" descr="Fondo de despedida dibujado a mano | Vector Premium">
            <a:extLst>
              <a:ext uri="{FF2B5EF4-FFF2-40B4-BE49-F238E27FC236}">
                <a16:creationId xmlns:a16="http://schemas.microsoft.com/office/drawing/2014/main" xmlns="" id="{2DDAA54A-4E76-483C-294A-B1255B924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" t="10859" r="8748" b="7816"/>
          <a:stretch>
            <a:fillRect/>
          </a:stretch>
        </p:blipFill>
        <p:spPr bwMode="auto">
          <a:xfrm>
            <a:off x="6096000" y="1235528"/>
            <a:ext cx="5181600" cy="4849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6555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039394" cy="1485900"/>
          </a:xfrm>
        </p:spPr>
        <p:txBody>
          <a:bodyPr/>
          <a:lstStyle/>
          <a:p>
            <a:r>
              <a:rPr lang="es-419" dirty="0" smtClean="0"/>
              <a:t>Jerarquía de memorias y</a:t>
            </a:r>
            <a:br>
              <a:rPr lang="es-419" dirty="0" smtClean="0"/>
            </a:br>
            <a:r>
              <a:rPr lang="es-ES" dirty="0" smtClean="0">
                <a:latin typeface="Franklin Gothic Book" panose="020B0503020102020204" pitchFamily="34" charset="0"/>
              </a:rPr>
              <a:t>memoria </a:t>
            </a:r>
            <a:r>
              <a:rPr lang="es-ES" dirty="0">
                <a:latin typeface="Franklin Gothic Book" panose="020B0503020102020204" pitchFamily="34" charset="0"/>
              </a:rPr>
              <a:t>cache</a:t>
            </a:r>
            <a:r>
              <a:rPr lang="es-419" dirty="0" smtClean="0"/>
              <a:t> </a:t>
            </a:r>
            <a:endParaRPr lang="es-419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xmlns="" id="{1AA2C530-8651-79D7-4BCF-6682F440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180217" cy="3581400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jerarquía de memorias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sistema de almacenamiento organizado en niveles, desde el más rápido y pequeño (cerca de la CPU) hasta el más lento y grande, para equilibrar velocidad y capacidad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 memoria caché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componente crucial para mejorar el rendimiento, almacenando temporalmente datos que se usan frecuentemente para reducir el tiempo de acceso a memoria principal (RAM).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366" y="2676797"/>
            <a:ext cx="3109306" cy="2799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19F249-E04E-8902-4EF3-1750F3FC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>
                <a:latin typeface="Franklin Gothic Book" panose="020B0503020102020204" pitchFamily="34" charset="0"/>
              </a:rPr>
              <a:t>Estrategias </a:t>
            </a:r>
            <a:r>
              <a:rPr lang="es-ES" sz="4400" dirty="0">
                <a:latin typeface="Franklin Gothic Book" panose="020B0503020102020204" pitchFamily="34" charset="0"/>
              </a:rPr>
              <a:t>de </a:t>
            </a:r>
            <a:r>
              <a:rPr lang="es-ES" sz="4400" dirty="0" smtClean="0">
                <a:latin typeface="Franklin Gothic Book" panose="020B0503020102020204" pitchFamily="34" charset="0"/>
              </a:rPr>
              <a:t>escritura (Latencia y Coherencia)</a:t>
            </a:r>
            <a:endParaRPr lang="es-VE" sz="4400" dirty="0">
              <a:latin typeface="Franklin Gothic Book" panose="020B05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AA2C530-8651-79D7-4BCF-6682F440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71700"/>
            <a:ext cx="9601200" cy="3581400"/>
          </a:xfrm>
        </p:spPr>
        <p:txBody>
          <a:bodyPr>
            <a:noAutofit/>
          </a:bodyPr>
          <a:lstStyle/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latencia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 el tiempo que tarda una operación (leer o escribir) en completarse.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coherencia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es la garantía de que todas las copias de un mismo dato (por ejemplo, en distintas cachés o en memoria) son consistentes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Para gestionar la caché eficientemente, se emplean diversas 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estrategias de escritura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-back).</a:t>
            </a:r>
          </a:p>
          <a:p>
            <a:pPr algn="just"/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emoria caché de la CPU: cómo funciona y por qué es importante">
            <a:extLst>
              <a:ext uri="{FF2B5EF4-FFF2-40B4-BE49-F238E27FC236}">
                <a16:creationId xmlns:a16="http://schemas.microsoft.com/office/drawing/2014/main" xmlns="" id="{8FA9E253-85C4-0436-9D70-0F1C8DE9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88" y="5109689"/>
            <a:ext cx="4063154" cy="1595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015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smtClean="0"/>
              <a:t>Tipo de datos, mapeo de memoria y </a:t>
            </a:r>
            <a:br>
              <a:rPr lang="es-419" dirty="0" smtClean="0"/>
            </a:br>
            <a:r>
              <a:rPr lang="es-419" dirty="0" smtClean="0"/>
              <a:t>política de reemplazo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s-C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Datos sintéticos: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Son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datos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artificiales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generados con reglas o patrones específicos y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controlados, los cuales son predefinidos manualmente.</a:t>
            </a:r>
            <a:endParaRPr lang="es-CL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/>
            <a:r>
              <a:rPr lang="es-C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Cache asociativa total: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Un bloque de memoria puede ubicarse en cualquier línea de la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caché. Para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encontrar un bloque, la caché compara la etiqueta de todos los bloques almacenados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Es muy flexible y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minimiza </a:t>
            </a:r>
            <a:r>
              <a:rPr lang="es-C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conflictos pero tiene un uso de hardware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más complejo y costoso </a:t>
            </a:r>
          </a:p>
          <a:p>
            <a:pPr lvl="0" algn="just"/>
            <a:r>
              <a:rPr lang="es-CL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LRU </a:t>
            </a: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C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Recently</a:t>
            </a: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s-CL" sz="2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CL" sz="2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240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reemplaza el bloque que no se ha usado en más tiempo.</a:t>
            </a:r>
          </a:p>
        </p:txBody>
      </p:sp>
    </p:spTree>
    <p:extLst>
      <p:ext uri="{BB962C8B-B14F-4D97-AF65-F5344CB8AC3E}">
        <p14:creationId xmlns:p14="http://schemas.microsoft.com/office/powerpoint/2010/main" val="2945232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B4E8C60-C0AC-2EDF-1155-3B02FA7C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 smtClean="0">
                <a:latin typeface="Franklin Gothic Book" panose="020B0503020102020204" pitchFamily="34" charset="0"/>
              </a:rPr>
              <a:t>El objetivo del </a:t>
            </a:r>
            <a:r>
              <a:rPr lang="es-ES" sz="4400" dirty="0">
                <a:latin typeface="Franklin Gothic Book" panose="020B0503020102020204" pitchFamily="34" charset="0"/>
              </a:rPr>
              <a:t>proyecto </a:t>
            </a:r>
            <a:br>
              <a:rPr lang="es-ES" sz="4400" dirty="0">
                <a:latin typeface="Franklin Gothic Book" panose="020B0503020102020204" pitchFamily="34" charset="0"/>
              </a:rPr>
            </a:br>
            <a:endParaRPr lang="es-VE" sz="4400" dirty="0">
              <a:latin typeface="Franklin Gothic Book" panose="020B05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74CC7BE-4297-01C0-3325-AEDAB8345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Elaborar un programa en lenguaje C++ (o superior) que simule el funcionamiento de un sistema de memoria, que permita analizar y comparar el comportamiento de ambas estrategias de escritura en caché bajo condiciones controladas y predefinidas. </a:t>
            </a:r>
            <a:endParaRPr 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Objetivos del proyecto: ejemplos y consejos para lograr sus me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endParaRPr lang="es-419" dirty="0"/>
          </a:p>
        </p:txBody>
      </p:sp>
      <p:pic>
        <p:nvPicPr>
          <p:cNvPr id="1028" name="Picture 4" descr="Objetivos del proyecto: ejemplos y consejos para lograr sus me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81" y="4076700"/>
            <a:ext cx="3161038" cy="20580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42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E9A10B7-978B-3AE9-FA79-5F2C7FA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4400" dirty="0">
                <a:latin typeface="Franklin Gothic Book" panose="020B0503020102020204" pitchFamily="34" charset="0"/>
              </a:rPr>
              <a:t>Características del problema </a:t>
            </a:r>
            <a:br>
              <a:rPr lang="es-ES" sz="4400" dirty="0">
                <a:latin typeface="Franklin Gothic Book" panose="020B0503020102020204" pitchFamily="34" charset="0"/>
              </a:rPr>
            </a:br>
            <a:r>
              <a:rPr lang="es-ES" sz="4400" dirty="0">
                <a:latin typeface="Franklin Gothic Book" panose="020B0503020102020204" pitchFamily="34" charset="0"/>
              </a:rPr>
              <a:t>que se va a simular</a:t>
            </a:r>
            <a:endParaRPr lang="es-VE" sz="4400" dirty="0">
              <a:latin typeface="Franklin Gothic Book" panose="020B0503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CB72170F-2AD6-E4A3-485A-BE0A3F9A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una Caché totalmente asociativa de tamaño fijo (4 bloques).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Tiene bloques de memoria de tamaño fijo (16 bytes).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Su Memoria principal (RAM) simulada con 256 bloques.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Implementación de las dos estrategias de escritura.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Política de reemplazo de bloques usando el algoritmo LRU.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Registro de estadísticas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Medición de latencia de cada estrategia. 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Verificación de coherencia entre cache y memoria RAM.</a:t>
            </a:r>
          </a:p>
        </p:txBody>
      </p:sp>
    </p:spTree>
    <p:extLst>
      <p:ext uri="{BB962C8B-B14F-4D97-AF65-F5344CB8AC3E}">
        <p14:creationId xmlns:p14="http://schemas.microsoft.com/office/powerpoint/2010/main" val="3370158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B28D22C-01B6-14F2-0D6D-7DCCC32B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Preguntas </a:t>
            </a:r>
            <a:r>
              <a:rPr lang="es-ES" dirty="0"/>
              <a:t>a responder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2EC7CC5-C444-4D12-5AD7-FDAD24BBF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7725905" cy="3581400"/>
          </a:xfrm>
        </p:spPr>
        <p:txBody>
          <a:bodyPr>
            <a:noAutofit/>
          </a:bodyPr>
          <a:lstStyle/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¿Qué diferencia práctica existe en la cantidad de escrituras a RAM entre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Write-Through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¿Qué estrategia ofrece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mejor latencia y </a:t>
            </a:r>
            <a:r>
              <a:rPr lang="es-ES" sz="2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coherencia?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¿Cómo impacta el uso de una política de reemplazo como LRU en la coherencia de datos al emplear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-Back?</a:t>
            </a: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¿Cuál de las estrategias resulta más adecuada en escenarios con accesos frecuentes o repetitivos a las mismas direcciones?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22.300+ Responder Ilustraciones de Stock, gráficos vectoriales libres de  derechos y clip art - iStock | Respuesta, Escuchar, Hablar">
            <a:extLst>
              <a:ext uri="{FF2B5EF4-FFF2-40B4-BE49-F238E27FC236}">
                <a16:creationId xmlns:a16="http://schemas.microsoft.com/office/drawing/2014/main" xmlns="" id="{2284B36C-4833-DB50-7AB7-181FA4016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9577952" y="2851688"/>
            <a:ext cx="2132954" cy="2132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74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 datos:</a:t>
            </a:r>
            <a:br>
              <a:rPr lang="es-419" dirty="0"/>
            </a:br>
            <a:r>
              <a:rPr lang="es-419" dirty="0"/>
              <a:t>Estructura </a:t>
            </a:r>
            <a:r>
              <a:rPr lang="es-419" dirty="0" err="1"/>
              <a:t>CacheLine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E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 </a:t>
            </a:r>
            <a:r>
              <a:rPr lang="es-E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cache (también llamada línea de bloque) esta representa-da por una </a:t>
            </a:r>
            <a:r>
              <a:rPr lang="es-E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</a:t>
            </a:r>
            <a:r>
              <a:rPr lang="es-ES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CacheLine</a:t>
            </a:r>
            <a:r>
              <a:rPr lang="es-E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que encapsula los siguientes atributos necesarios para la simulación:</a:t>
            </a:r>
            <a:endParaRPr lang="es-419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419" dirty="0"/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166" y="4076700"/>
            <a:ext cx="6714067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82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7C4A2A-65A0-6506-11EE-3B7304D9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 datos:</a:t>
            </a:r>
            <a:br>
              <a:rPr lang="es-419" dirty="0"/>
            </a:br>
            <a:r>
              <a:rPr lang="es-419" dirty="0"/>
              <a:t>Arreglo de </a:t>
            </a:r>
            <a:r>
              <a:rPr lang="es-419" dirty="0" smtClean="0"/>
              <a:t>Cache </a:t>
            </a:r>
            <a:r>
              <a:rPr lang="es-419" dirty="0"/>
              <a:t>y Memoria </a:t>
            </a:r>
            <a:r>
              <a:rPr lang="es-419" dirty="0" smtClean="0"/>
              <a:t>Principal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0A331FB2-0A75-D646-165B-3866190C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 utilizan dos estructuras ”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::vector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RAM: Arreglo de enteros que simula la memoria principal (256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bloques),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usada para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lecturas/escrituras.</a:t>
            </a:r>
          </a:p>
          <a:p>
            <a:pPr algn="just"/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Representa la memoria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con una cantidad fija de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líneas(4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este caso).</a:t>
            </a:r>
            <a:endParaRPr lang="es-V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86" y="4714714"/>
            <a:ext cx="485842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93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Personalizado 2">
      <a:dk1>
        <a:sysClr val="windowText" lastClr="000000"/>
      </a:dk1>
      <a:lt1>
        <a:sysClr val="window" lastClr="FFFFFF"/>
      </a:lt1>
      <a:dk2>
        <a:srgbClr val="191B0E"/>
      </a:dk2>
      <a:lt2>
        <a:srgbClr val="ADC7D6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6D44F0E2-39CC-46FE-941A-FD03CC4308E5}" vid="{A6028164-9578-4E78-BD7C-DB042563D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1266</TotalTime>
  <Words>1044</Words>
  <Application>Microsoft Office PowerPoint</Application>
  <PresentationFormat>Panorámica</PresentationFormat>
  <Paragraphs>92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Franklin Gothic Book</vt:lpstr>
      <vt:lpstr>Impact</vt:lpstr>
      <vt:lpstr>Tema1</vt:lpstr>
      <vt:lpstr>Estrategias de escritura (write throuh VS write-back)</vt:lpstr>
      <vt:lpstr>Jerarquía de memorias y memoria cache </vt:lpstr>
      <vt:lpstr>Estrategias de escritura (Latencia y Coherencia)</vt:lpstr>
      <vt:lpstr>Tipo de datos, mapeo de memoria y  política de reemplazo</vt:lpstr>
      <vt:lpstr>El objetivo del proyecto  </vt:lpstr>
      <vt:lpstr>Características del problema  que se va a simular</vt:lpstr>
      <vt:lpstr>Preguntas a responder</vt:lpstr>
      <vt:lpstr>Estructura de datos: Estructura CacheLine</vt:lpstr>
      <vt:lpstr>Estructura de datos: Arreglo de Cache y Memoria Principal</vt:lpstr>
      <vt:lpstr>Secuencias predefinidas</vt:lpstr>
      <vt:lpstr>Funciones implementadas para La realización del proyecto</vt:lpstr>
      <vt:lpstr>Función principal main</vt:lpstr>
      <vt:lpstr>Resultados obtenidos con  Write-though vs Write-back</vt:lpstr>
      <vt:lpstr>¿Qué diferencia práctica existe en la cantidad de escrituras a RAM entre Write-Through y Write-Back? </vt:lpstr>
      <vt:lpstr>¿Qué estrategia ofrece  mejor latencia y mejor coherencia?</vt:lpstr>
      <vt:lpstr>¿Cómo impacta el uso de una política de reemplazo como LRU en la coherencia de datos al emplear Write-Back?</vt:lpstr>
      <vt:lpstr> ¿Cuál de las estrategias resulta más adecuada en escenarios con accesos frecuentes o repetitivos?</vt:lpstr>
      <vt:lpstr>Conclusión</vt:lpstr>
      <vt:lpstr>¡MUCHAS GRACIAS POR SU ATENCION!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de escritura (write throuh VS write-back)</dc:title>
  <dc:creator>Rosa</dc:creator>
  <cp:lastModifiedBy>9020</cp:lastModifiedBy>
  <cp:revision>50</cp:revision>
  <dcterms:created xsi:type="dcterms:W3CDTF">2025-10-13T01:52:16Z</dcterms:created>
  <dcterms:modified xsi:type="dcterms:W3CDTF">2025-10-17T00:55:26Z</dcterms:modified>
</cp:coreProperties>
</file>