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0CBD-06DE-CF4C-B7E5-885DDBAE6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3D7CD-0B65-4E41-93E2-5B819939B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D4CE-98ED-E34D-A9ED-9D080844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8F9-5FF7-2942-B4B3-4742F34DED0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10F1-363F-BF44-BC48-0860EEC7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AE53-5BE0-C345-8B86-70F31FCC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FE86-98ED-1B4F-891E-5694E21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1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90FE-11EA-BF42-8857-C2EF51FA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48370-2226-D448-8414-477E16F20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34EF-A1EB-4645-A17C-7B0A5DF9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8F9-5FF7-2942-B4B3-4742F34DED0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B3AF-37B9-BA4F-9872-5D311D7C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FCC2E-4989-5048-BCAF-286A3A9D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FE86-98ED-1B4F-891E-5694E21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16CC3-4A68-254F-9AFB-FA4A6E0AD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C9D1C-4BD1-5F43-B843-AB32C0B2D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64E5-DC84-2249-8F73-4CAAD9F4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8F9-5FF7-2942-B4B3-4742F34DED0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C576-2628-E849-B408-375FF03A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0B09-25F7-0D49-B118-48C186C3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FE86-98ED-1B4F-891E-5694E21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3C9A-EBC4-EB4F-A153-451C7934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8938-E909-4541-8304-7EF9B83C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F7B45-C6BA-A84E-A828-0B4A68AF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8F9-5FF7-2942-B4B3-4742F34DED0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4CC6-F780-694F-95B9-D56798FE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7753-DC50-0140-8CFF-EFD30125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FE86-98ED-1B4F-891E-5694E21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5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CFDA-F0E3-2843-8BF5-15C21966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64A0F-D7E7-BE45-9879-743699F3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D0285-72CD-9943-8CBB-EE8D9F78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8F9-5FF7-2942-B4B3-4742F34DED0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9DE0-A7E7-8140-91EC-EAE40011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EA6F-BF2C-C947-9AEE-BF18290A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FE86-98ED-1B4F-891E-5694E21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3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480C-6DEF-F54D-AE05-231733BB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9FA4-4C76-3841-8A23-3AD7B6FAF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436BE-EE17-564C-B1D9-73700F796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AECEB-340B-BC48-9C56-BFBFB453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8F9-5FF7-2942-B4B3-4742F34DED0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C3CDA-69C3-994D-876B-84EED679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7062C-6CD6-6B44-AB53-EF3F3752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FE86-98ED-1B4F-891E-5694E21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1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1E27-97EF-7040-9253-70F8CE21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4E7B3-5DE0-DA40-848C-E781EEAFE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39A87-5926-4B43-B78F-C329A274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55BFD-5E0E-9243-9C82-04645195A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D03B6-50B1-724C-9C0A-D04CA818C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EA967-AEF7-0B4A-AE8F-91C920D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8F9-5FF7-2942-B4B3-4742F34DED0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43673-E3D9-AB40-80A7-2F1B83D5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04D0A-5E6D-A64D-BB90-3AFEB53C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FE86-98ED-1B4F-891E-5694E21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7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F6A-91C2-054F-A6CB-4030E551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4096E-50E5-244B-866A-9733D7E9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8F9-5FF7-2942-B4B3-4742F34DED0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33E5E-C867-F647-8B4D-886B032D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47DD4-0748-5841-A80A-50384995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FE86-98ED-1B4F-891E-5694E21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6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E7640-405A-C640-8F74-84BC1D43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8F9-5FF7-2942-B4B3-4742F34DED0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30F13-2416-4647-AE99-4938E62B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A1AFD-111A-614A-9050-183B33A8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FE86-98ED-1B4F-891E-5694E21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34FD-1999-D64D-8D00-6CF99F0F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AE77-0E1B-534C-A8C6-11117660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DB90E-E5D0-D249-A153-605A8FCC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0E365-D33B-2A41-8377-3360296A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8F9-5FF7-2942-B4B3-4742F34DED0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28C06-9166-D04D-ADF7-EBE8E407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0BE83-F944-F848-BB28-D2A641E1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FE86-98ED-1B4F-891E-5694E21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0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60D1-6581-5A4E-83A0-FE9E0220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F1E69-3C2D-514F-9682-DABB55FA6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7DC34-3147-0A40-A52D-5748ABE83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21143-A052-1B4E-BE0A-36408190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8F9-5FF7-2942-B4B3-4742F34DED0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D7EAC-BCC5-5640-91A4-832DED0D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661A5-6A5C-7944-B42B-CDD68FF4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FE86-98ED-1B4F-891E-5694E21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8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E7BA1-BE67-2048-B05E-918AD053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43AC-08AA-5F46-859F-230A5CD4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5F8B-71A3-2F40-B200-A12C742F7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58F9-5FF7-2942-B4B3-4742F34DED0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BE60-9E11-FB4A-9DEB-BE2ACFECA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B0DDD-90E0-2842-992E-314764E3F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8FE86-98ED-1B4F-891E-5694E217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64F272-DA76-6F48-BB8D-B3E98F36B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62764"/>
              </p:ext>
            </p:extLst>
          </p:nvPr>
        </p:nvGraphicFramePr>
        <p:xfrm>
          <a:off x="21873" y="796446"/>
          <a:ext cx="3690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71">
                  <a:extLst>
                    <a:ext uri="{9D8B030D-6E8A-4147-A177-3AD203B41FA5}">
                      <a16:colId xmlns:a16="http://schemas.microsoft.com/office/drawing/2014/main" val="4152279633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3757490207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2318135306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1628819386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239931572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4121771370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715563268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2235614548"/>
                    </a:ext>
                  </a:extLst>
                </a:gridCol>
                <a:gridCol w="378542">
                  <a:extLst>
                    <a:ext uri="{9D8B030D-6E8A-4147-A177-3AD203B41FA5}">
                      <a16:colId xmlns:a16="http://schemas.microsoft.com/office/drawing/2014/main" val="689521075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467078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6103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038858-2FCD-FA4E-AF24-2FB9156F8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9099"/>
              </p:ext>
            </p:extLst>
          </p:nvPr>
        </p:nvGraphicFramePr>
        <p:xfrm>
          <a:off x="3712583" y="796446"/>
          <a:ext cx="3690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71">
                  <a:extLst>
                    <a:ext uri="{9D8B030D-6E8A-4147-A177-3AD203B41FA5}">
                      <a16:colId xmlns:a16="http://schemas.microsoft.com/office/drawing/2014/main" val="4152279633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3757490207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2318135306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1628819386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239931572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4121771370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715563268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2235614548"/>
                    </a:ext>
                  </a:extLst>
                </a:gridCol>
                <a:gridCol w="378542">
                  <a:extLst>
                    <a:ext uri="{9D8B030D-6E8A-4147-A177-3AD203B41FA5}">
                      <a16:colId xmlns:a16="http://schemas.microsoft.com/office/drawing/2014/main" val="689521075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467078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103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42B6AA-6B27-7143-96A1-201C0337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19921"/>
              </p:ext>
            </p:extLst>
          </p:nvPr>
        </p:nvGraphicFramePr>
        <p:xfrm>
          <a:off x="7407847" y="796446"/>
          <a:ext cx="616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25">
                  <a:extLst>
                    <a:ext uri="{9D8B030D-6E8A-4147-A177-3AD203B41FA5}">
                      <a16:colId xmlns:a16="http://schemas.microsoft.com/office/drawing/2014/main" val="614912847"/>
                    </a:ext>
                  </a:extLst>
                </a:gridCol>
                <a:gridCol w="308225">
                  <a:extLst>
                    <a:ext uri="{9D8B030D-6E8A-4147-A177-3AD203B41FA5}">
                      <a16:colId xmlns:a16="http://schemas.microsoft.com/office/drawing/2014/main" val="3434658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5473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1AD543-14FA-664E-9B8C-F0CB8EBE5E54}"/>
              </a:ext>
            </a:extLst>
          </p:cNvPr>
          <p:cNvCxnSpPr/>
          <p:nvPr/>
        </p:nvCxnSpPr>
        <p:spPr>
          <a:xfrm>
            <a:off x="2592696" y="1312568"/>
            <a:ext cx="770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F36575-CB24-2246-B33C-B9FFDE7BA43F}"/>
              </a:ext>
            </a:extLst>
          </p:cNvPr>
          <p:cNvCxnSpPr>
            <a:cxnSpLocks/>
          </p:cNvCxnSpPr>
          <p:nvPr/>
        </p:nvCxnSpPr>
        <p:spPr>
          <a:xfrm flipH="1">
            <a:off x="404300" y="1303472"/>
            <a:ext cx="758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48E216-7FAC-E744-B4C6-96A3486FA6A5}"/>
              </a:ext>
            </a:extLst>
          </p:cNvPr>
          <p:cNvSpPr txBox="1"/>
          <p:nvPr/>
        </p:nvSpPr>
        <p:spPr>
          <a:xfrm>
            <a:off x="1131031" y="1152381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Exponent  is 8 bits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37C168-9499-3544-9F74-E90894D3A49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332255" y="1303473"/>
            <a:ext cx="3368324" cy="2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306689-7C7C-7342-9A4E-D8E1D4CA6DEB}"/>
              </a:ext>
            </a:extLst>
          </p:cNvPr>
          <p:cNvCxnSpPr>
            <a:cxnSpLocks/>
          </p:cNvCxnSpPr>
          <p:nvPr/>
        </p:nvCxnSpPr>
        <p:spPr>
          <a:xfrm flipH="1" flipV="1">
            <a:off x="3361547" y="1312568"/>
            <a:ext cx="3261672" cy="1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D32579-3CCD-7C4A-8EF4-83421240246F}"/>
              </a:ext>
            </a:extLst>
          </p:cNvPr>
          <p:cNvSpPr txBox="1"/>
          <p:nvPr/>
        </p:nvSpPr>
        <p:spPr>
          <a:xfrm>
            <a:off x="6752977" y="1175100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Mantissa is 23 bits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E0594-F97A-D54E-8BB9-D69D611501E5}"/>
              </a:ext>
            </a:extLst>
          </p:cNvPr>
          <p:cNvCxnSpPr/>
          <p:nvPr/>
        </p:nvCxnSpPr>
        <p:spPr>
          <a:xfrm>
            <a:off x="394026" y="1175044"/>
            <a:ext cx="0" cy="30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997EE4-8798-7042-AC48-42E4356806EA}"/>
              </a:ext>
            </a:extLst>
          </p:cNvPr>
          <p:cNvCxnSpPr/>
          <p:nvPr/>
        </p:nvCxnSpPr>
        <p:spPr>
          <a:xfrm>
            <a:off x="11700579" y="1102421"/>
            <a:ext cx="0" cy="30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8EE7F6-3D42-C44B-B433-F2FA8DA47E8E}"/>
              </a:ext>
            </a:extLst>
          </p:cNvPr>
          <p:cNvCxnSpPr/>
          <p:nvPr/>
        </p:nvCxnSpPr>
        <p:spPr>
          <a:xfrm>
            <a:off x="3352984" y="1161157"/>
            <a:ext cx="0" cy="30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99CA66-02CA-494B-A6A5-5C289CD16C7F}"/>
              </a:ext>
            </a:extLst>
          </p:cNvPr>
          <p:cNvSpPr txBox="1"/>
          <p:nvPr/>
        </p:nvSpPr>
        <p:spPr>
          <a:xfrm>
            <a:off x="-52168" y="1103187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Sign</a:t>
            </a:r>
          </a:p>
          <a:p>
            <a:r>
              <a:rPr lang="en-US" sz="1400" dirty="0">
                <a:latin typeface="Times" pitchFamily="2" charset="0"/>
              </a:rPr>
              <a:t> bit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B8D19-63A4-3343-A980-9D0E4DF267DD}"/>
              </a:ext>
            </a:extLst>
          </p:cNvPr>
          <p:cNvSpPr txBox="1"/>
          <p:nvPr/>
        </p:nvSpPr>
        <p:spPr>
          <a:xfrm>
            <a:off x="17319" y="825939"/>
            <a:ext cx="479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1/0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1C9273-A1AB-144D-ABF4-F54A013FA947}"/>
              </a:ext>
            </a:extLst>
          </p:cNvPr>
          <p:cNvSpPr txBox="1"/>
          <p:nvPr/>
        </p:nvSpPr>
        <p:spPr>
          <a:xfrm>
            <a:off x="-69032" y="299649"/>
            <a:ext cx="585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 </a:t>
            </a:r>
            <a:r>
              <a:rPr lang="en-US" sz="1200" dirty="0">
                <a:latin typeface="Times" pitchFamily="2" charset="0"/>
              </a:rPr>
              <a:t>1 is +</a:t>
            </a:r>
          </a:p>
          <a:p>
            <a:r>
              <a:rPr lang="en-US" sz="1200" dirty="0">
                <a:latin typeface="Times" pitchFamily="2" charset="0"/>
              </a:rPr>
              <a:t>  0 is -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1A0BD0A-2AD2-5E44-959A-BA9899F0B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4890"/>
              </p:ext>
            </p:extLst>
          </p:nvPr>
        </p:nvGraphicFramePr>
        <p:xfrm>
          <a:off x="2765454" y="1898510"/>
          <a:ext cx="3690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71">
                  <a:extLst>
                    <a:ext uri="{9D8B030D-6E8A-4147-A177-3AD203B41FA5}">
                      <a16:colId xmlns:a16="http://schemas.microsoft.com/office/drawing/2014/main" val="4152279633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3757490207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2318135306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1628819386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239931572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4121771370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715563268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2235614548"/>
                    </a:ext>
                  </a:extLst>
                </a:gridCol>
                <a:gridCol w="378542">
                  <a:extLst>
                    <a:ext uri="{9D8B030D-6E8A-4147-A177-3AD203B41FA5}">
                      <a16:colId xmlns:a16="http://schemas.microsoft.com/office/drawing/2014/main" val="689521075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467078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8000">
                          <a:schemeClr val="accent1">
                            <a:lumMod val="45000"/>
                            <a:lumOff val="55000"/>
                          </a:schemeClr>
                        </a:gs>
                        <a:gs pos="30000">
                          <a:schemeClr val="accent1">
                            <a:lumMod val="45000"/>
                            <a:lumOff val="55000"/>
                          </a:schemeClr>
                        </a:gs>
                        <a:gs pos="43000">
                          <a:schemeClr val="accent1">
                            <a:lumMod val="30000"/>
                            <a:lumOff val="70000"/>
                            <a:alpha val="98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8000">
                          <a:schemeClr val="accent1">
                            <a:lumMod val="45000"/>
                            <a:lumOff val="55000"/>
                          </a:schemeClr>
                        </a:gs>
                        <a:gs pos="30000">
                          <a:schemeClr val="accent1">
                            <a:lumMod val="45000"/>
                            <a:lumOff val="55000"/>
                          </a:schemeClr>
                        </a:gs>
                        <a:gs pos="43000">
                          <a:schemeClr val="accent1">
                            <a:lumMod val="30000"/>
                            <a:lumOff val="70000"/>
                            <a:alpha val="98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10397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20D09B-01B6-4A42-8532-CF67F5D3181C}"/>
              </a:ext>
            </a:extLst>
          </p:cNvPr>
          <p:cNvCxnSpPr>
            <a:cxnSpLocks/>
          </p:cNvCxnSpPr>
          <p:nvPr/>
        </p:nvCxnSpPr>
        <p:spPr>
          <a:xfrm>
            <a:off x="4462973" y="2414631"/>
            <a:ext cx="492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D0FC80-C473-3E43-BC74-13C79F180743}"/>
              </a:ext>
            </a:extLst>
          </p:cNvPr>
          <p:cNvCxnSpPr>
            <a:cxnSpLocks/>
          </p:cNvCxnSpPr>
          <p:nvPr/>
        </p:nvCxnSpPr>
        <p:spPr>
          <a:xfrm flipH="1">
            <a:off x="3146171" y="2410140"/>
            <a:ext cx="499416" cy="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DF625D-44AE-344F-BA09-B5F4D59A54AE}"/>
              </a:ext>
            </a:extLst>
          </p:cNvPr>
          <p:cNvSpPr txBox="1"/>
          <p:nvPr/>
        </p:nvSpPr>
        <p:spPr>
          <a:xfrm>
            <a:off x="3633317" y="2253690"/>
            <a:ext cx="8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Exponent</a:t>
            </a:r>
          </a:p>
          <a:p>
            <a:r>
              <a:rPr lang="en-US" sz="1400" dirty="0">
                <a:latin typeface="Times" pitchFamily="2" charset="0"/>
              </a:rPr>
              <a:t> is 5 bits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38544B-8AA3-1448-9903-DAE9BCF58B86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558437" y="2410140"/>
            <a:ext cx="1080597" cy="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0B2794-9542-DC40-AC20-8792B909EA9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984457" y="2410140"/>
            <a:ext cx="1044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2194CFF-B379-AF4C-9D0E-46586616E425}"/>
              </a:ext>
            </a:extLst>
          </p:cNvPr>
          <p:cNvSpPr txBox="1"/>
          <p:nvPr/>
        </p:nvSpPr>
        <p:spPr>
          <a:xfrm>
            <a:off x="6028851" y="2256251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Mantissa is 10 bits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0D8752-160E-7F48-8B93-A1D425DCF91F}"/>
              </a:ext>
            </a:extLst>
          </p:cNvPr>
          <p:cNvCxnSpPr/>
          <p:nvPr/>
        </p:nvCxnSpPr>
        <p:spPr>
          <a:xfrm>
            <a:off x="3121457" y="2276231"/>
            <a:ext cx="0" cy="30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D4290E-D54B-3047-8D0B-AE3A5C54CE05}"/>
              </a:ext>
            </a:extLst>
          </p:cNvPr>
          <p:cNvCxnSpPr/>
          <p:nvPr/>
        </p:nvCxnSpPr>
        <p:spPr>
          <a:xfrm>
            <a:off x="8639034" y="2263221"/>
            <a:ext cx="0" cy="30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5155B9-1F64-654E-95CF-8DB9C0F941E7}"/>
              </a:ext>
            </a:extLst>
          </p:cNvPr>
          <p:cNvCxnSpPr/>
          <p:nvPr/>
        </p:nvCxnSpPr>
        <p:spPr>
          <a:xfrm>
            <a:off x="4984457" y="2263221"/>
            <a:ext cx="0" cy="30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E4DC03-A0EA-BB4D-BE94-4EEC76CE2AE6}"/>
              </a:ext>
            </a:extLst>
          </p:cNvPr>
          <p:cNvSpPr txBox="1"/>
          <p:nvPr/>
        </p:nvSpPr>
        <p:spPr>
          <a:xfrm>
            <a:off x="2691413" y="2192894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Sign</a:t>
            </a:r>
          </a:p>
          <a:p>
            <a:r>
              <a:rPr lang="en-US" sz="1400" dirty="0">
                <a:latin typeface="Times" pitchFamily="2" charset="0"/>
              </a:rPr>
              <a:t> bit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67065D-DAE2-F34D-8E49-6474337001B1}"/>
              </a:ext>
            </a:extLst>
          </p:cNvPr>
          <p:cNvSpPr txBox="1"/>
          <p:nvPr/>
        </p:nvSpPr>
        <p:spPr>
          <a:xfrm>
            <a:off x="2723405" y="189969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1/0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81F18FC-E584-6346-B730-796480180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09986"/>
              </p:ext>
            </p:extLst>
          </p:nvPr>
        </p:nvGraphicFramePr>
        <p:xfrm>
          <a:off x="6451334" y="1892135"/>
          <a:ext cx="22046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49">
                  <a:extLst>
                    <a:ext uri="{9D8B030D-6E8A-4147-A177-3AD203B41FA5}">
                      <a16:colId xmlns:a16="http://schemas.microsoft.com/office/drawing/2014/main" val="1093945123"/>
                    </a:ext>
                  </a:extLst>
                </a:gridCol>
                <a:gridCol w="367449">
                  <a:extLst>
                    <a:ext uri="{9D8B030D-6E8A-4147-A177-3AD203B41FA5}">
                      <a16:colId xmlns:a16="http://schemas.microsoft.com/office/drawing/2014/main" val="3474243899"/>
                    </a:ext>
                  </a:extLst>
                </a:gridCol>
                <a:gridCol w="367449">
                  <a:extLst>
                    <a:ext uri="{9D8B030D-6E8A-4147-A177-3AD203B41FA5}">
                      <a16:colId xmlns:a16="http://schemas.microsoft.com/office/drawing/2014/main" val="3478119799"/>
                    </a:ext>
                  </a:extLst>
                </a:gridCol>
                <a:gridCol w="367449">
                  <a:extLst>
                    <a:ext uri="{9D8B030D-6E8A-4147-A177-3AD203B41FA5}">
                      <a16:colId xmlns:a16="http://schemas.microsoft.com/office/drawing/2014/main" val="375416198"/>
                    </a:ext>
                  </a:extLst>
                </a:gridCol>
                <a:gridCol w="367449">
                  <a:extLst>
                    <a:ext uri="{9D8B030D-6E8A-4147-A177-3AD203B41FA5}">
                      <a16:colId xmlns:a16="http://schemas.microsoft.com/office/drawing/2014/main" val="2177624339"/>
                    </a:ext>
                  </a:extLst>
                </a:gridCol>
                <a:gridCol w="367449">
                  <a:extLst>
                    <a:ext uri="{9D8B030D-6E8A-4147-A177-3AD203B41FA5}">
                      <a16:colId xmlns:a16="http://schemas.microsoft.com/office/drawing/2014/main" val="3265899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44268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FF5B717A-DFF0-F14E-AF2A-B2989E7A6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42917"/>
              </p:ext>
            </p:extLst>
          </p:nvPr>
        </p:nvGraphicFramePr>
        <p:xfrm>
          <a:off x="8022214" y="789783"/>
          <a:ext cx="3690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71">
                  <a:extLst>
                    <a:ext uri="{9D8B030D-6E8A-4147-A177-3AD203B41FA5}">
                      <a16:colId xmlns:a16="http://schemas.microsoft.com/office/drawing/2014/main" val="4152279633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3757490207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2318135306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1628819386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239931572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4121771370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715563268"/>
                    </a:ext>
                  </a:extLst>
                </a:gridCol>
                <a:gridCol w="369071">
                  <a:extLst>
                    <a:ext uri="{9D8B030D-6E8A-4147-A177-3AD203B41FA5}">
                      <a16:colId xmlns:a16="http://schemas.microsoft.com/office/drawing/2014/main" val="2235614548"/>
                    </a:ext>
                  </a:extLst>
                </a:gridCol>
                <a:gridCol w="378542">
                  <a:extLst>
                    <a:ext uri="{9D8B030D-6E8A-4147-A177-3AD203B41FA5}">
                      <a16:colId xmlns:a16="http://schemas.microsoft.com/office/drawing/2014/main" val="689521075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467078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1039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7BA55428-5C6D-A74A-B7A4-0DF76897FA72}"/>
              </a:ext>
            </a:extLst>
          </p:cNvPr>
          <p:cNvSpPr txBox="1"/>
          <p:nvPr/>
        </p:nvSpPr>
        <p:spPr>
          <a:xfrm>
            <a:off x="4305900" y="445111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IEEE 754 32 bits data-structure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59EFA7-D56A-B347-B0F5-EB7E34F98473}"/>
              </a:ext>
            </a:extLst>
          </p:cNvPr>
          <p:cNvSpPr txBox="1"/>
          <p:nvPr/>
        </p:nvSpPr>
        <p:spPr>
          <a:xfrm>
            <a:off x="4216900" y="1544788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IEEE 754 16 bits data-structure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389622-1BB2-F648-BCE2-A863FDE28186}"/>
              </a:ext>
            </a:extLst>
          </p:cNvPr>
          <p:cNvSpPr txBox="1"/>
          <p:nvPr/>
        </p:nvSpPr>
        <p:spPr>
          <a:xfrm>
            <a:off x="2637645" y="1398807"/>
            <a:ext cx="585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 </a:t>
            </a:r>
            <a:r>
              <a:rPr lang="en-US" sz="1200" dirty="0">
                <a:latin typeface="Times" pitchFamily="2" charset="0"/>
              </a:rPr>
              <a:t>1 is +</a:t>
            </a:r>
          </a:p>
          <a:p>
            <a:r>
              <a:rPr lang="en-US" sz="1200" dirty="0">
                <a:latin typeface="Times" pitchFamily="2" charset="0"/>
              </a:rPr>
              <a:t>  0 is -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D79700-6DB8-6A44-AD34-C86EA35E1FF5}"/>
              </a:ext>
            </a:extLst>
          </p:cNvPr>
          <p:cNvCxnSpPr>
            <a:cxnSpLocks/>
          </p:cNvCxnSpPr>
          <p:nvPr/>
        </p:nvCxnSpPr>
        <p:spPr>
          <a:xfrm flipV="1">
            <a:off x="5202291" y="3696414"/>
            <a:ext cx="314551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FA1E55-391A-CD4C-9A82-AAA0334A147A}"/>
              </a:ext>
            </a:extLst>
          </p:cNvPr>
          <p:cNvCxnSpPr>
            <a:cxnSpLocks/>
          </p:cNvCxnSpPr>
          <p:nvPr/>
        </p:nvCxnSpPr>
        <p:spPr>
          <a:xfrm flipH="1">
            <a:off x="4273294" y="3706445"/>
            <a:ext cx="25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718751-CC23-FF49-9C71-46F11245AC39}"/>
              </a:ext>
            </a:extLst>
          </p:cNvPr>
          <p:cNvSpPr txBox="1"/>
          <p:nvPr/>
        </p:nvSpPr>
        <p:spPr>
          <a:xfrm>
            <a:off x="4470533" y="3485331"/>
            <a:ext cx="8759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" pitchFamily="2" charset="0"/>
              </a:rPr>
              <a:t>Exponent</a:t>
            </a:r>
          </a:p>
          <a:p>
            <a:r>
              <a:rPr lang="en-US" sz="1300" dirty="0">
                <a:latin typeface="Times" pitchFamily="2" charset="0"/>
              </a:rPr>
              <a:t> is  3 bits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944D85D-1A69-2840-874E-657E1577A4D3}"/>
              </a:ext>
            </a:extLst>
          </p:cNvPr>
          <p:cNvCxnSpPr>
            <a:cxnSpLocks/>
          </p:cNvCxnSpPr>
          <p:nvPr/>
        </p:nvCxnSpPr>
        <p:spPr>
          <a:xfrm>
            <a:off x="6623219" y="3712809"/>
            <a:ext cx="524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B56DEA-7320-CC40-A98E-840B8AA9E883}"/>
              </a:ext>
            </a:extLst>
          </p:cNvPr>
          <p:cNvCxnSpPr>
            <a:cxnSpLocks/>
          </p:cNvCxnSpPr>
          <p:nvPr/>
        </p:nvCxnSpPr>
        <p:spPr>
          <a:xfrm flipH="1" flipV="1">
            <a:off x="5516842" y="3702198"/>
            <a:ext cx="360087" cy="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0ECA1-9905-1841-8308-CC9D48874CB2}"/>
              </a:ext>
            </a:extLst>
          </p:cNvPr>
          <p:cNvSpPr txBox="1"/>
          <p:nvPr/>
        </p:nvSpPr>
        <p:spPr>
          <a:xfrm>
            <a:off x="5831072" y="3466715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Mantissa is</a:t>
            </a:r>
          </a:p>
          <a:p>
            <a:r>
              <a:rPr lang="en-US" sz="1400" dirty="0">
                <a:latin typeface="Times" pitchFamily="2" charset="0"/>
              </a:rPr>
              <a:t>    4 bits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166DE5-6AD3-CD4D-A953-4893D7CFD113}"/>
              </a:ext>
            </a:extLst>
          </p:cNvPr>
          <p:cNvCxnSpPr/>
          <p:nvPr/>
        </p:nvCxnSpPr>
        <p:spPr>
          <a:xfrm>
            <a:off x="7150814" y="3545004"/>
            <a:ext cx="0" cy="30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598657B-D1C3-6F41-96C2-A6DAF48C238B}"/>
              </a:ext>
            </a:extLst>
          </p:cNvPr>
          <p:cNvCxnSpPr/>
          <p:nvPr/>
        </p:nvCxnSpPr>
        <p:spPr>
          <a:xfrm>
            <a:off x="5506344" y="3536243"/>
            <a:ext cx="0" cy="30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EAA5A09-798D-8B40-8C4C-0496E3619735}"/>
              </a:ext>
            </a:extLst>
          </p:cNvPr>
          <p:cNvSpPr txBox="1"/>
          <p:nvPr/>
        </p:nvSpPr>
        <p:spPr>
          <a:xfrm>
            <a:off x="3850678" y="3516543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Sign</a:t>
            </a:r>
          </a:p>
          <a:p>
            <a:r>
              <a:rPr lang="en-US" sz="1400" dirty="0">
                <a:latin typeface="Times" pitchFamily="2" charset="0"/>
              </a:rPr>
              <a:t> bit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BF0D23-A114-BD4D-B957-DF34BC390131}"/>
              </a:ext>
            </a:extLst>
          </p:cNvPr>
          <p:cNvSpPr txBox="1"/>
          <p:nvPr/>
        </p:nvSpPr>
        <p:spPr>
          <a:xfrm>
            <a:off x="3762779" y="2670769"/>
            <a:ext cx="585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 </a:t>
            </a:r>
            <a:r>
              <a:rPr lang="en-US" sz="1200" dirty="0">
                <a:latin typeface="Times" pitchFamily="2" charset="0"/>
              </a:rPr>
              <a:t>1 is +</a:t>
            </a:r>
          </a:p>
          <a:p>
            <a:r>
              <a:rPr lang="en-US" sz="1200" dirty="0">
                <a:latin typeface="Times" pitchFamily="2" charset="0"/>
              </a:rPr>
              <a:t>  0 is 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33E6E3-C15D-F445-B2C5-1A0C9869A092}"/>
              </a:ext>
            </a:extLst>
          </p:cNvPr>
          <p:cNvSpPr txBox="1"/>
          <p:nvPr/>
        </p:nvSpPr>
        <p:spPr>
          <a:xfrm>
            <a:off x="4533276" y="2856409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8 bits data-structure</a:t>
            </a:r>
          </a:p>
        </p:txBody>
      </p: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70428B6B-3F97-8C43-B952-FAF616CB5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07806"/>
              </p:ext>
            </p:extLst>
          </p:nvPr>
        </p:nvGraphicFramePr>
        <p:xfrm>
          <a:off x="3861362" y="3167978"/>
          <a:ext cx="32859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87">
                  <a:extLst>
                    <a:ext uri="{9D8B030D-6E8A-4147-A177-3AD203B41FA5}">
                      <a16:colId xmlns:a16="http://schemas.microsoft.com/office/drawing/2014/main" val="1281118383"/>
                    </a:ext>
                  </a:extLst>
                </a:gridCol>
                <a:gridCol w="376381">
                  <a:extLst>
                    <a:ext uri="{9D8B030D-6E8A-4147-A177-3AD203B41FA5}">
                      <a16:colId xmlns:a16="http://schemas.microsoft.com/office/drawing/2014/main" val="210691444"/>
                    </a:ext>
                  </a:extLst>
                </a:gridCol>
                <a:gridCol w="408334">
                  <a:extLst>
                    <a:ext uri="{9D8B030D-6E8A-4147-A177-3AD203B41FA5}">
                      <a16:colId xmlns:a16="http://schemas.microsoft.com/office/drawing/2014/main" val="3108985327"/>
                    </a:ext>
                  </a:extLst>
                </a:gridCol>
                <a:gridCol w="408334">
                  <a:extLst>
                    <a:ext uri="{9D8B030D-6E8A-4147-A177-3AD203B41FA5}">
                      <a16:colId xmlns:a16="http://schemas.microsoft.com/office/drawing/2014/main" val="3338348504"/>
                    </a:ext>
                  </a:extLst>
                </a:gridCol>
                <a:gridCol w="408334">
                  <a:extLst>
                    <a:ext uri="{9D8B030D-6E8A-4147-A177-3AD203B41FA5}">
                      <a16:colId xmlns:a16="http://schemas.microsoft.com/office/drawing/2014/main" val="3428623503"/>
                    </a:ext>
                  </a:extLst>
                </a:gridCol>
                <a:gridCol w="408334">
                  <a:extLst>
                    <a:ext uri="{9D8B030D-6E8A-4147-A177-3AD203B41FA5}">
                      <a16:colId xmlns:a16="http://schemas.microsoft.com/office/drawing/2014/main" val="2213928695"/>
                    </a:ext>
                  </a:extLst>
                </a:gridCol>
                <a:gridCol w="408334">
                  <a:extLst>
                    <a:ext uri="{9D8B030D-6E8A-4147-A177-3AD203B41FA5}">
                      <a16:colId xmlns:a16="http://schemas.microsoft.com/office/drawing/2014/main" val="4108444429"/>
                    </a:ext>
                  </a:extLst>
                </a:gridCol>
                <a:gridCol w="427609">
                  <a:extLst>
                    <a:ext uri="{9D8B030D-6E8A-4147-A177-3AD203B41FA5}">
                      <a16:colId xmlns:a16="http://schemas.microsoft.com/office/drawing/2014/main" val="4082738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8000">
                          <a:schemeClr val="accent1">
                            <a:lumMod val="45000"/>
                            <a:lumOff val="55000"/>
                          </a:schemeClr>
                        </a:gs>
                        <a:gs pos="30000">
                          <a:schemeClr val="accent1">
                            <a:lumMod val="45000"/>
                            <a:lumOff val="55000"/>
                          </a:schemeClr>
                        </a:gs>
                        <a:gs pos="43000">
                          <a:schemeClr val="accent1">
                            <a:lumMod val="30000"/>
                            <a:lumOff val="70000"/>
                            <a:alpha val="98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8000">
                          <a:schemeClr val="accent1">
                            <a:lumMod val="45000"/>
                            <a:lumOff val="55000"/>
                          </a:schemeClr>
                        </a:gs>
                        <a:gs pos="30000">
                          <a:schemeClr val="accent1">
                            <a:lumMod val="45000"/>
                            <a:lumOff val="55000"/>
                          </a:schemeClr>
                        </a:gs>
                        <a:gs pos="43000">
                          <a:schemeClr val="accent1">
                            <a:lumMod val="30000"/>
                            <a:lumOff val="70000"/>
                            <a:alpha val="98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8000">
                          <a:schemeClr val="accent1">
                            <a:lumMod val="45000"/>
                            <a:lumOff val="55000"/>
                          </a:schemeClr>
                        </a:gs>
                        <a:gs pos="30000">
                          <a:schemeClr val="accent1">
                            <a:lumMod val="45000"/>
                            <a:lumOff val="55000"/>
                          </a:schemeClr>
                        </a:gs>
                        <a:gs pos="43000">
                          <a:schemeClr val="accent1">
                            <a:lumMod val="30000"/>
                            <a:lumOff val="70000"/>
                            <a:alpha val="98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89586"/>
                  </a:ext>
                </a:extLst>
              </a:tr>
            </a:tbl>
          </a:graphicData>
        </a:graphic>
      </p:graphicFrame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2F3D69A-99C8-B34B-B61C-379BC9FEFF92}"/>
              </a:ext>
            </a:extLst>
          </p:cNvPr>
          <p:cNvCxnSpPr/>
          <p:nvPr/>
        </p:nvCxnSpPr>
        <p:spPr>
          <a:xfrm>
            <a:off x="4283416" y="3546517"/>
            <a:ext cx="0" cy="30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81E2E-7B14-774E-854B-C4085EE09158}"/>
              </a:ext>
            </a:extLst>
          </p:cNvPr>
          <p:cNvSpPr txBox="1"/>
          <p:nvPr/>
        </p:nvSpPr>
        <p:spPr>
          <a:xfrm>
            <a:off x="3861812" y="320220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1/0</a:t>
            </a:r>
          </a:p>
        </p:txBody>
      </p:sp>
    </p:spTree>
    <p:extLst>
      <p:ext uri="{BB962C8B-B14F-4D97-AF65-F5344CB8AC3E}">
        <p14:creationId xmlns:p14="http://schemas.microsoft.com/office/powerpoint/2010/main" val="18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76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2019-10-23T17:52:06Z</dcterms:created>
  <dcterms:modified xsi:type="dcterms:W3CDTF">2019-10-24T16:23:04Z</dcterms:modified>
</cp:coreProperties>
</file>