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5" r:id="rId3"/>
    <p:sldId id="266" r:id="rId4"/>
    <p:sldId id="267" r:id="rId5"/>
    <p:sldId id="268" r:id="rId6"/>
    <p:sldId id="269" r:id="rId7"/>
    <p:sldId id="271" r:id="rId8"/>
    <p:sldId id="273" r:id="rId9"/>
    <p:sldId id="272" r:id="rId10"/>
    <p:sldId id="261" r:id="rId11"/>
    <p:sldId id="264" r:id="rId12"/>
    <p:sldId id="262" r:id="rId13"/>
    <p:sldId id="263" r:id="rId14"/>
    <p:sldId id="281" r:id="rId15"/>
    <p:sldId id="282" r:id="rId16"/>
    <p:sldId id="279" r:id="rId17"/>
    <p:sldId id="278" r:id="rId18"/>
    <p:sldId id="285" r:id="rId19"/>
    <p:sldId id="283"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E15759"/>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6" d="100"/>
          <a:sy n="56" d="100"/>
        </p:scale>
        <p:origin x="1000"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09/02/2024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98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09/02/2024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228285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09/02/2024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5780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09/02/2024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4426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60CD2A-8F73-4A5E-BE4F-4A0833E06970}" type="datetimeFigureOut">
              <a:rPr lang="en-GB" smtClean="0"/>
              <a:t>09/02/2024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1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60CD2A-8F73-4A5E-BE4F-4A0833E06970}" type="datetimeFigureOut">
              <a:rPr lang="en-GB" smtClean="0"/>
              <a:t>09/02/2024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130327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60CD2A-8F73-4A5E-BE4F-4A0833E06970}" type="datetimeFigureOut">
              <a:rPr lang="en-GB" smtClean="0"/>
              <a:t>09/02/2024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66169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60CD2A-8F73-4A5E-BE4F-4A0833E06970}" type="datetimeFigureOut">
              <a:rPr lang="en-GB" smtClean="0"/>
              <a:t>09/02/2024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173599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60CD2A-8F73-4A5E-BE4F-4A0833E06970}" type="datetimeFigureOut">
              <a:rPr lang="en-GB" smtClean="0"/>
              <a:t>09/02/2024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233832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60CD2A-8F73-4A5E-BE4F-4A0833E06970}" type="datetimeFigureOut">
              <a:rPr lang="en-GB" smtClean="0"/>
              <a:t>09/02/2024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F80107-FA0B-4BA4-B260-377C239F30F7}" type="slidenum">
              <a:rPr lang="en-GB" smtClean="0"/>
              <a:t>‹#›</a:t>
            </a:fld>
            <a:endParaRPr lang="en-GB"/>
          </a:p>
        </p:txBody>
      </p:sp>
    </p:spTree>
    <p:extLst>
      <p:ext uri="{BB962C8B-B14F-4D97-AF65-F5344CB8AC3E}">
        <p14:creationId xmlns:p14="http://schemas.microsoft.com/office/powerpoint/2010/main" val="118677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60CD2A-8F73-4A5E-BE4F-4A0833E06970}" type="datetimeFigureOut">
              <a:rPr lang="en-GB" smtClean="0"/>
              <a:t>09/02/2024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160669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60CD2A-8F73-4A5E-BE4F-4A0833E06970}" type="datetimeFigureOut">
              <a:rPr lang="en-GB" smtClean="0"/>
              <a:t>09/02/2024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F80107-FA0B-4BA4-B260-377C239F30F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6179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349" y="64157"/>
            <a:ext cx="9742035" cy="1646302"/>
          </a:xfrm>
        </p:spPr>
        <p:txBody>
          <a:bodyPr>
            <a:noAutofit/>
          </a:bodyPr>
          <a:lstStyle/>
          <a:p>
            <a:pPr algn="ctr"/>
            <a:r>
              <a:rPr lang="en-US" sz="4400" b="0" i="0" dirty="0">
                <a:solidFill>
                  <a:srgbClr val="B45F06"/>
                </a:solidFill>
                <a:effectLst/>
                <a:latin typeface="Playfair Display" panose="020F0502020204030204" pitchFamily="2" charset="0"/>
              </a:rPr>
              <a:t>Understanding Amazon's Low Customer Satisfaction in Singapore</a:t>
            </a:r>
            <a:endParaRPr lang="en-GB" sz="4400" dirty="0"/>
          </a:p>
        </p:txBody>
      </p:sp>
      <p:sp>
        <p:nvSpPr>
          <p:cNvPr id="3" name="Subtitle 2"/>
          <p:cNvSpPr>
            <a:spLocks noGrp="1"/>
          </p:cNvSpPr>
          <p:nvPr>
            <p:ph type="subTitle" idx="1"/>
          </p:nvPr>
        </p:nvSpPr>
        <p:spPr>
          <a:xfrm>
            <a:off x="1435349" y="2045204"/>
            <a:ext cx="8874511" cy="1096899"/>
          </a:xfrm>
        </p:spPr>
        <p:txBody>
          <a:bodyPr>
            <a:noAutofit/>
          </a:bodyPr>
          <a:lstStyle/>
          <a:p>
            <a:pPr algn="l"/>
            <a:r>
              <a:rPr lang="en-GB" sz="1600" u="sng" dirty="0" smtClean="0"/>
              <a:t>Group </a:t>
            </a:r>
            <a:r>
              <a:rPr lang="en-GB" sz="1600" u="sng" dirty="0" smtClean="0"/>
              <a:t>10:</a:t>
            </a:r>
          </a:p>
          <a:p>
            <a:pPr algn="l"/>
            <a:endParaRPr lang="en-GB" sz="200" u="sng" dirty="0" smtClean="0"/>
          </a:p>
          <a:p>
            <a:pPr marL="342900" indent="-342900">
              <a:spcBef>
                <a:spcPts val="0"/>
              </a:spcBef>
              <a:buFont typeface="+mj-lt"/>
              <a:buAutoNum type="arabicPeriod"/>
            </a:pPr>
            <a:r>
              <a:rPr lang="en-GB" sz="1600" i="1" cap="none" dirty="0" err="1" smtClean="0">
                <a:latin typeface="Times New Roman" panose="02020603050405020304" pitchFamily="18" charset="0"/>
                <a:cs typeface="Times New Roman" panose="02020603050405020304" pitchFamily="18" charset="0"/>
              </a:rPr>
              <a:t>Abhishu</a:t>
            </a:r>
            <a:r>
              <a:rPr lang="en-GB" sz="1600" i="1" cap="none" dirty="0" smtClean="0">
                <a:latin typeface="Times New Roman" panose="02020603050405020304" pitchFamily="18" charset="0"/>
                <a:cs typeface="Times New Roman" panose="02020603050405020304" pitchFamily="18" charset="0"/>
              </a:rPr>
              <a:t> Tailor</a:t>
            </a:r>
          </a:p>
          <a:p>
            <a:pPr marL="342900" indent="-342900">
              <a:spcBef>
                <a:spcPts val="0"/>
              </a:spcBef>
              <a:buFont typeface="+mj-lt"/>
              <a:buAutoNum type="arabicPeriod"/>
            </a:pPr>
            <a:r>
              <a:rPr lang="en-GB" sz="1600" i="1" cap="none" dirty="0" err="1" smtClean="0">
                <a:latin typeface="Times New Roman" panose="02020603050405020304" pitchFamily="18" charset="0"/>
                <a:cs typeface="Times New Roman" panose="02020603050405020304" pitchFamily="18" charset="0"/>
              </a:rPr>
              <a:t>Niyati</a:t>
            </a:r>
            <a:r>
              <a:rPr lang="en-GB" sz="1600" i="1" cap="none" dirty="0" smtClean="0">
                <a:latin typeface="Times New Roman" panose="02020603050405020304" pitchFamily="18" charset="0"/>
                <a:cs typeface="Times New Roman" panose="02020603050405020304" pitchFamily="18" charset="0"/>
              </a:rPr>
              <a:t> </a:t>
            </a:r>
            <a:r>
              <a:rPr lang="en-GB" sz="1600" i="1" cap="none" dirty="0" err="1" smtClean="0">
                <a:latin typeface="Times New Roman" panose="02020603050405020304" pitchFamily="18" charset="0"/>
                <a:cs typeface="Times New Roman" panose="02020603050405020304" pitchFamily="18" charset="0"/>
              </a:rPr>
              <a:t>Mudliar</a:t>
            </a:r>
            <a:endParaRPr lang="en-GB" sz="1600" i="1" cap="none" dirty="0" smtClean="0">
              <a:latin typeface="Times New Roman" panose="02020603050405020304" pitchFamily="18" charset="0"/>
              <a:cs typeface="Times New Roman" panose="02020603050405020304" pitchFamily="18" charset="0"/>
            </a:endParaRPr>
          </a:p>
          <a:p>
            <a:pPr marL="342900" indent="-342900">
              <a:spcBef>
                <a:spcPts val="0"/>
              </a:spcBef>
              <a:buFont typeface="+mj-lt"/>
              <a:buAutoNum type="arabicPeriod"/>
            </a:pPr>
            <a:r>
              <a:rPr lang="en-GB" sz="1600" i="1" cap="none" dirty="0" err="1" smtClean="0">
                <a:latin typeface="Times New Roman" panose="02020603050405020304" pitchFamily="18" charset="0"/>
                <a:cs typeface="Times New Roman" panose="02020603050405020304" pitchFamily="18" charset="0"/>
              </a:rPr>
              <a:t>Meera</a:t>
            </a:r>
            <a:r>
              <a:rPr lang="en-GB" sz="1600" i="1" cap="none" dirty="0" smtClean="0">
                <a:latin typeface="Times New Roman" panose="02020603050405020304" pitchFamily="18" charset="0"/>
                <a:cs typeface="Times New Roman" panose="02020603050405020304" pitchFamily="18" charset="0"/>
              </a:rPr>
              <a:t> </a:t>
            </a:r>
            <a:r>
              <a:rPr lang="en-GB" sz="1600" i="1" cap="none" dirty="0" err="1" smtClean="0">
                <a:latin typeface="Times New Roman" panose="02020603050405020304" pitchFamily="18" charset="0"/>
                <a:cs typeface="Times New Roman" panose="02020603050405020304" pitchFamily="18" charset="0"/>
              </a:rPr>
              <a:t>Palanivel</a:t>
            </a:r>
            <a:r>
              <a:rPr lang="en-GB" sz="1600" i="1" cap="none" dirty="0" smtClean="0">
                <a:latin typeface="Times New Roman" panose="02020603050405020304" pitchFamily="18" charset="0"/>
                <a:cs typeface="Times New Roman" panose="02020603050405020304" pitchFamily="18" charset="0"/>
              </a:rPr>
              <a:t>	</a:t>
            </a:r>
          </a:p>
          <a:p>
            <a:pPr marL="342900" indent="-342900">
              <a:spcBef>
                <a:spcPts val="0"/>
              </a:spcBef>
              <a:buFont typeface="+mj-lt"/>
              <a:buAutoNum type="arabicPeriod"/>
            </a:pPr>
            <a:r>
              <a:rPr lang="en-GB" sz="1600" i="1" cap="none" dirty="0" err="1" smtClean="0">
                <a:latin typeface="Times New Roman" panose="02020603050405020304" pitchFamily="18" charset="0"/>
                <a:cs typeface="Times New Roman" panose="02020603050405020304" pitchFamily="18" charset="0"/>
              </a:rPr>
              <a:t>Nithin</a:t>
            </a:r>
            <a:r>
              <a:rPr lang="en-GB" sz="1600" i="1" cap="none" dirty="0" smtClean="0">
                <a:latin typeface="Times New Roman" panose="02020603050405020304" pitchFamily="18" charset="0"/>
                <a:cs typeface="Times New Roman" panose="02020603050405020304" pitchFamily="18" charset="0"/>
              </a:rPr>
              <a:t> Thomas </a:t>
            </a:r>
          </a:p>
          <a:p>
            <a:pPr marL="342900" indent="-342900">
              <a:spcBef>
                <a:spcPts val="0"/>
              </a:spcBef>
              <a:buFont typeface="+mj-lt"/>
              <a:buAutoNum type="arabicPeriod"/>
            </a:pPr>
            <a:r>
              <a:rPr lang="en-GB" sz="1600" i="1" cap="none" dirty="0" err="1" smtClean="0">
                <a:latin typeface="Times New Roman" panose="02020603050405020304" pitchFamily="18" charset="0"/>
                <a:cs typeface="Times New Roman" panose="02020603050405020304" pitchFamily="18" charset="0"/>
              </a:rPr>
              <a:t>Sasi</a:t>
            </a:r>
            <a:r>
              <a:rPr lang="en-GB" sz="1600" i="1" cap="none" dirty="0" smtClean="0">
                <a:latin typeface="Times New Roman" panose="02020603050405020304" pitchFamily="18" charset="0"/>
                <a:cs typeface="Times New Roman" panose="02020603050405020304" pitchFamily="18" charset="0"/>
              </a:rPr>
              <a:t> Kumar</a:t>
            </a:r>
          </a:p>
          <a:p>
            <a:pPr marL="342900" indent="-342900">
              <a:spcBef>
                <a:spcPts val="0"/>
              </a:spcBef>
              <a:buFont typeface="+mj-lt"/>
              <a:buAutoNum type="arabicPeriod"/>
            </a:pPr>
            <a:r>
              <a:rPr lang="en-GB" sz="1600" i="1" cap="none" dirty="0" err="1" smtClean="0">
                <a:latin typeface="Times New Roman" panose="02020603050405020304" pitchFamily="18" charset="0"/>
                <a:cs typeface="Times New Roman" panose="02020603050405020304" pitchFamily="18" charset="0"/>
              </a:rPr>
              <a:t>Aravind</a:t>
            </a:r>
            <a:r>
              <a:rPr lang="en-GB" sz="1600" i="1" cap="none" dirty="0" smtClean="0">
                <a:latin typeface="Times New Roman" panose="02020603050405020304" pitchFamily="18" charset="0"/>
                <a:cs typeface="Times New Roman" panose="02020603050405020304" pitchFamily="18" charset="0"/>
              </a:rPr>
              <a:t> </a:t>
            </a:r>
            <a:r>
              <a:rPr lang="en-GB" sz="1600" i="1" cap="none" dirty="0" err="1" smtClean="0">
                <a:latin typeface="Times New Roman" panose="02020603050405020304" pitchFamily="18" charset="0"/>
                <a:cs typeface="Times New Roman" panose="02020603050405020304" pitchFamily="18" charset="0"/>
              </a:rPr>
              <a:t>Chintalapudi</a:t>
            </a:r>
            <a:endParaRPr lang="en-GB" sz="1600" i="1" cap="none" dirty="0" smtClean="0">
              <a:latin typeface="Times New Roman" panose="02020603050405020304" pitchFamily="18" charset="0"/>
              <a:cs typeface="Times New Roman" panose="02020603050405020304" pitchFamily="18" charset="0"/>
            </a:endParaRPr>
          </a:p>
          <a:p>
            <a:pPr marL="342900" indent="-342900">
              <a:spcBef>
                <a:spcPts val="0"/>
              </a:spcBef>
              <a:buFont typeface="+mj-lt"/>
              <a:buAutoNum type="arabicPeriod"/>
            </a:pPr>
            <a:r>
              <a:rPr lang="en-GB" sz="1600" i="1" cap="none" dirty="0" smtClean="0">
                <a:latin typeface="Times New Roman" panose="02020603050405020304" pitchFamily="18" charset="0"/>
                <a:cs typeface="Times New Roman" panose="02020603050405020304" pitchFamily="18" charset="0"/>
              </a:rPr>
              <a:t>Praveen Kumar Singh Jadon</a:t>
            </a:r>
            <a:endParaRPr lang="en-GB" sz="1600" i="1" cap="none"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6918" t="26670" r="9369" b="19712"/>
          <a:stretch/>
        </p:blipFill>
        <p:spPr>
          <a:xfrm>
            <a:off x="8252459" y="2322418"/>
            <a:ext cx="3051588" cy="1954530"/>
          </a:xfrm>
          <a:prstGeom prst="rect">
            <a:avLst/>
          </a:prstGeom>
        </p:spPr>
      </p:pic>
    </p:spTree>
    <p:extLst>
      <p:ext uri="{BB962C8B-B14F-4D97-AF65-F5344CB8AC3E}">
        <p14:creationId xmlns:p14="http://schemas.microsoft.com/office/powerpoint/2010/main" val="126381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4784525"/>
              </p:ext>
            </p:extLst>
          </p:nvPr>
        </p:nvGraphicFramePr>
        <p:xfrm>
          <a:off x="1058777" y="5101385"/>
          <a:ext cx="9885149" cy="1669987"/>
        </p:xfrm>
        <a:graphic>
          <a:graphicData uri="http://schemas.openxmlformats.org/drawingml/2006/table">
            <a:tbl>
              <a:tblPr>
                <a:tableStyleId>{5C22544A-7EE6-4342-B048-85BDC9FD1C3A}</a:tableStyleId>
              </a:tblPr>
              <a:tblGrid>
                <a:gridCol w="1307881">
                  <a:extLst>
                    <a:ext uri="{9D8B030D-6E8A-4147-A177-3AD203B41FA5}">
                      <a16:colId xmlns:a16="http://schemas.microsoft.com/office/drawing/2014/main" val="3477825832"/>
                    </a:ext>
                  </a:extLst>
                </a:gridCol>
                <a:gridCol w="527208">
                  <a:extLst>
                    <a:ext uri="{9D8B030D-6E8A-4147-A177-3AD203B41FA5}">
                      <a16:colId xmlns:a16="http://schemas.microsoft.com/office/drawing/2014/main" val="3100584046"/>
                    </a:ext>
                  </a:extLst>
                </a:gridCol>
                <a:gridCol w="527208">
                  <a:extLst>
                    <a:ext uri="{9D8B030D-6E8A-4147-A177-3AD203B41FA5}">
                      <a16:colId xmlns:a16="http://schemas.microsoft.com/office/drawing/2014/main" val="1164872898"/>
                    </a:ext>
                  </a:extLst>
                </a:gridCol>
                <a:gridCol w="527208">
                  <a:extLst>
                    <a:ext uri="{9D8B030D-6E8A-4147-A177-3AD203B41FA5}">
                      <a16:colId xmlns:a16="http://schemas.microsoft.com/office/drawing/2014/main" val="478684216"/>
                    </a:ext>
                  </a:extLst>
                </a:gridCol>
                <a:gridCol w="527208">
                  <a:extLst>
                    <a:ext uri="{9D8B030D-6E8A-4147-A177-3AD203B41FA5}">
                      <a16:colId xmlns:a16="http://schemas.microsoft.com/office/drawing/2014/main" val="2323016451"/>
                    </a:ext>
                  </a:extLst>
                </a:gridCol>
                <a:gridCol w="527208">
                  <a:extLst>
                    <a:ext uri="{9D8B030D-6E8A-4147-A177-3AD203B41FA5}">
                      <a16:colId xmlns:a16="http://schemas.microsoft.com/office/drawing/2014/main" val="2973113505"/>
                    </a:ext>
                  </a:extLst>
                </a:gridCol>
                <a:gridCol w="527208">
                  <a:extLst>
                    <a:ext uri="{9D8B030D-6E8A-4147-A177-3AD203B41FA5}">
                      <a16:colId xmlns:a16="http://schemas.microsoft.com/office/drawing/2014/main" val="1009231945"/>
                    </a:ext>
                  </a:extLst>
                </a:gridCol>
                <a:gridCol w="514759">
                  <a:extLst>
                    <a:ext uri="{9D8B030D-6E8A-4147-A177-3AD203B41FA5}">
                      <a16:colId xmlns:a16="http://schemas.microsoft.com/office/drawing/2014/main" val="2494148110"/>
                    </a:ext>
                  </a:extLst>
                </a:gridCol>
                <a:gridCol w="539656">
                  <a:extLst>
                    <a:ext uri="{9D8B030D-6E8A-4147-A177-3AD203B41FA5}">
                      <a16:colId xmlns:a16="http://schemas.microsoft.com/office/drawing/2014/main" val="3321847128"/>
                    </a:ext>
                  </a:extLst>
                </a:gridCol>
                <a:gridCol w="669149">
                  <a:extLst>
                    <a:ext uri="{9D8B030D-6E8A-4147-A177-3AD203B41FA5}">
                      <a16:colId xmlns:a16="http://schemas.microsoft.com/office/drawing/2014/main" val="130946485"/>
                    </a:ext>
                  </a:extLst>
                </a:gridCol>
                <a:gridCol w="527208">
                  <a:extLst>
                    <a:ext uri="{9D8B030D-6E8A-4147-A177-3AD203B41FA5}">
                      <a16:colId xmlns:a16="http://schemas.microsoft.com/office/drawing/2014/main" val="3637334610"/>
                    </a:ext>
                  </a:extLst>
                </a:gridCol>
                <a:gridCol w="527208">
                  <a:extLst>
                    <a:ext uri="{9D8B030D-6E8A-4147-A177-3AD203B41FA5}">
                      <a16:colId xmlns:a16="http://schemas.microsoft.com/office/drawing/2014/main" val="2124586176"/>
                    </a:ext>
                  </a:extLst>
                </a:gridCol>
                <a:gridCol w="527208">
                  <a:extLst>
                    <a:ext uri="{9D8B030D-6E8A-4147-A177-3AD203B41FA5}">
                      <a16:colId xmlns:a16="http://schemas.microsoft.com/office/drawing/2014/main" val="1549104427"/>
                    </a:ext>
                  </a:extLst>
                </a:gridCol>
                <a:gridCol w="527208">
                  <a:extLst>
                    <a:ext uri="{9D8B030D-6E8A-4147-A177-3AD203B41FA5}">
                      <a16:colId xmlns:a16="http://schemas.microsoft.com/office/drawing/2014/main" val="4126798078"/>
                    </a:ext>
                  </a:extLst>
                </a:gridCol>
                <a:gridCol w="527208">
                  <a:extLst>
                    <a:ext uri="{9D8B030D-6E8A-4147-A177-3AD203B41FA5}">
                      <a16:colId xmlns:a16="http://schemas.microsoft.com/office/drawing/2014/main" val="3162970866"/>
                    </a:ext>
                  </a:extLst>
                </a:gridCol>
                <a:gridCol w="527208">
                  <a:extLst>
                    <a:ext uri="{9D8B030D-6E8A-4147-A177-3AD203B41FA5}">
                      <a16:colId xmlns:a16="http://schemas.microsoft.com/office/drawing/2014/main" val="1706035564"/>
                    </a:ext>
                  </a:extLst>
                </a:gridCol>
                <a:gridCol w="527208">
                  <a:extLst>
                    <a:ext uri="{9D8B030D-6E8A-4147-A177-3AD203B41FA5}">
                      <a16:colId xmlns:a16="http://schemas.microsoft.com/office/drawing/2014/main" val="4285071844"/>
                    </a:ext>
                  </a:extLst>
                </a:gridCol>
              </a:tblGrid>
              <a:tr h="153925">
                <a:tc>
                  <a:txBody>
                    <a:bodyPr/>
                    <a:lstStyle/>
                    <a:p>
                      <a:pPr algn="ctr"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Minimum</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dirty="0">
                          <a:effectLst/>
                        </a:rPr>
                        <a:t>Q1</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Median</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Q3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Maximum</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Mean</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Minimum</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Q1</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dirty="0">
                          <a:effectLst/>
                        </a:rPr>
                        <a:t>Median</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Q3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Maximum</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Mean</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15823594"/>
                  </a:ext>
                </a:extLst>
              </a:tr>
              <a:tr h="153925">
                <a:tc>
                  <a:txBody>
                    <a:bodyPr/>
                    <a:lstStyle/>
                    <a:p>
                      <a:pPr algn="ctr" fontAlgn="b"/>
                      <a:r>
                        <a:rPr lang="en-GB" sz="800" u="none" strike="noStrike" dirty="0">
                          <a:effectLst/>
                        </a:rPr>
                        <a:t>Amazon</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dirty="0">
                          <a:effectLst/>
                        </a:rPr>
                        <a:t>3</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dirty="0">
                          <a:effectLst/>
                        </a:rPr>
                        <a:t>7</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7.473204</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Amazon</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dirty="0">
                          <a:effectLst/>
                        </a:rPr>
                        <a:t>7</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7.17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78629694"/>
                  </a:ext>
                </a:extLst>
              </a:tr>
              <a:tr h="153925">
                <a:tc>
                  <a:txBody>
                    <a:bodyPr/>
                    <a:lstStyle/>
                    <a:p>
                      <a:pPr algn="ctr" fontAlgn="b"/>
                      <a:r>
                        <a:rPr lang="en-GB" sz="800" u="none" strike="noStrike">
                          <a:effectLst/>
                        </a:rPr>
                        <a:t>Carousell</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dirty="0">
                          <a:effectLst/>
                        </a:rPr>
                        <a:t>3</a:t>
                      </a:r>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7.478083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Carousell</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7.265</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03439632"/>
                  </a:ext>
                </a:extLst>
              </a:tr>
              <a:tr h="153925">
                <a:tc>
                  <a:txBody>
                    <a:bodyPr/>
                    <a:lstStyle/>
                    <a:p>
                      <a:pPr algn="ctr" fontAlgn="b"/>
                      <a:r>
                        <a:rPr lang="en-GB" sz="800" u="none" strike="noStrike">
                          <a:effectLst/>
                        </a:rPr>
                        <a:t>Ebay</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7.678107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Ebay</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7.385</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25718880"/>
                  </a:ext>
                </a:extLst>
              </a:tr>
              <a:tr h="153925">
                <a:tc>
                  <a:txBody>
                    <a:bodyPr/>
                    <a:lstStyle/>
                    <a:p>
                      <a:pPr algn="ctr" fontAlgn="b"/>
                      <a:r>
                        <a:rPr lang="en-GB" sz="800" u="none" strike="noStrike">
                          <a:effectLst/>
                        </a:rPr>
                        <a:t>QOO10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7.570777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QOO10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7.29</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5230995"/>
                  </a:ext>
                </a:extLst>
              </a:tr>
              <a:tr h="284662">
                <a:tc>
                  <a:txBody>
                    <a:bodyPr/>
                    <a:lstStyle/>
                    <a:p>
                      <a:pPr algn="ctr" fontAlgn="b"/>
                      <a:r>
                        <a:rPr lang="en-GB" sz="800" u="none" strike="noStrike">
                          <a:effectLst/>
                        </a:rPr>
                        <a:t>Taobao/Tmall</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4</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7.570752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Taobao/Tmall</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7.315</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5086839"/>
                  </a:ext>
                </a:extLst>
              </a:tr>
              <a:tr h="153925">
                <a:tc>
                  <a:txBody>
                    <a:bodyPr/>
                    <a:lstStyle/>
                    <a:p>
                      <a:pPr algn="ctr" fontAlgn="b"/>
                      <a:r>
                        <a:rPr lang="en-GB" sz="800" u="none" strike="noStrike">
                          <a:effectLst/>
                        </a:rPr>
                        <a:t>Zalora</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7.726893</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Zalora</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7.27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12953469"/>
                  </a:ext>
                </a:extLst>
              </a:tr>
              <a:tr h="153925">
                <a:tc>
                  <a:txBody>
                    <a:bodyPr/>
                    <a:lstStyle/>
                    <a:p>
                      <a:pPr algn="ctr" fontAlgn="b"/>
                      <a:r>
                        <a:rPr lang="en-GB" sz="800" u="none" strike="noStrike">
                          <a:effectLst/>
                        </a:rPr>
                        <a:t>Fave</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7.68301</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Fave</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8</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10</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GB" sz="800" u="none" strike="noStrike">
                          <a:effectLst/>
                        </a:rPr>
                        <a:t>7.35</a:t>
                      </a:r>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46471466"/>
                  </a:ext>
                </a:extLst>
              </a:tr>
              <a:tr h="153925">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6469653"/>
                  </a:ext>
                </a:extLst>
              </a:tr>
              <a:tr h="153925">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GB"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99800477"/>
                  </a:ext>
                </a:extLst>
              </a:tr>
            </a:tbl>
          </a:graphicData>
        </a:graphic>
      </p:graphicFrame>
      <p:pic>
        <p:nvPicPr>
          <p:cNvPr id="3" name="Picture 2"/>
          <p:cNvPicPr>
            <a:picLocks noChangeAspect="1"/>
          </p:cNvPicPr>
          <p:nvPr/>
        </p:nvPicPr>
        <p:blipFill>
          <a:blip r:embed="rId2"/>
          <a:stretch>
            <a:fillRect/>
          </a:stretch>
        </p:blipFill>
        <p:spPr>
          <a:xfrm>
            <a:off x="206601" y="-1409"/>
            <a:ext cx="11589500" cy="5102794"/>
          </a:xfrm>
          <a:prstGeom prst="rect">
            <a:avLst/>
          </a:prstGeom>
        </p:spPr>
      </p:pic>
    </p:spTree>
    <p:extLst>
      <p:ext uri="{BB962C8B-B14F-4D97-AF65-F5344CB8AC3E}">
        <p14:creationId xmlns:p14="http://schemas.microsoft.com/office/powerpoint/2010/main" val="3907348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56202" y="568894"/>
            <a:ext cx="7652883" cy="4599872"/>
          </a:xfrm>
          <a:prstGeom prst="rect">
            <a:avLst/>
          </a:prstGeom>
        </p:spPr>
      </p:pic>
    </p:spTree>
    <p:extLst>
      <p:ext uri="{BB962C8B-B14F-4D97-AF65-F5344CB8AC3E}">
        <p14:creationId xmlns:p14="http://schemas.microsoft.com/office/powerpoint/2010/main" val="2014911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77585035"/>
              </p:ext>
            </p:extLst>
          </p:nvPr>
        </p:nvGraphicFramePr>
        <p:xfrm>
          <a:off x="6848507" y="4309618"/>
          <a:ext cx="4826000" cy="1896712"/>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182765256"/>
                    </a:ext>
                  </a:extLst>
                </a:gridCol>
                <a:gridCol w="660400">
                  <a:extLst>
                    <a:ext uri="{9D8B030D-6E8A-4147-A177-3AD203B41FA5}">
                      <a16:colId xmlns:a16="http://schemas.microsoft.com/office/drawing/2014/main" val="1689566214"/>
                    </a:ext>
                  </a:extLst>
                </a:gridCol>
                <a:gridCol w="660400">
                  <a:extLst>
                    <a:ext uri="{9D8B030D-6E8A-4147-A177-3AD203B41FA5}">
                      <a16:colId xmlns:a16="http://schemas.microsoft.com/office/drawing/2014/main" val="439024033"/>
                    </a:ext>
                  </a:extLst>
                </a:gridCol>
                <a:gridCol w="660400">
                  <a:extLst>
                    <a:ext uri="{9D8B030D-6E8A-4147-A177-3AD203B41FA5}">
                      <a16:colId xmlns:a16="http://schemas.microsoft.com/office/drawing/2014/main" val="3188223250"/>
                    </a:ext>
                  </a:extLst>
                </a:gridCol>
                <a:gridCol w="660400">
                  <a:extLst>
                    <a:ext uri="{9D8B030D-6E8A-4147-A177-3AD203B41FA5}">
                      <a16:colId xmlns:a16="http://schemas.microsoft.com/office/drawing/2014/main" val="98622833"/>
                    </a:ext>
                  </a:extLst>
                </a:gridCol>
                <a:gridCol w="660400">
                  <a:extLst>
                    <a:ext uri="{9D8B030D-6E8A-4147-A177-3AD203B41FA5}">
                      <a16:colId xmlns:a16="http://schemas.microsoft.com/office/drawing/2014/main" val="1038038667"/>
                    </a:ext>
                  </a:extLst>
                </a:gridCol>
                <a:gridCol w="660400">
                  <a:extLst>
                    <a:ext uri="{9D8B030D-6E8A-4147-A177-3AD203B41FA5}">
                      <a16:colId xmlns:a16="http://schemas.microsoft.com/office/drawing/2014/main" val="357115357"/>
                    </a:ext>
                  </a:extLst>
                </a:gridCol>
              </a:tblGrid>
              <a:tr h="237089">
                <a:tc>
                  <a:txBody>
                    <a:bodyPr/>
                    <a:lstStyle/>
                    <a:p>
                      <a:pPr algn="ctr" fontAlgn="b"/>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Minimum</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Q1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Median</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Q3</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Maximum</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Mean</a:t>
                      </a:r>
                      <a:endParaRPr lang="en-GB"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6360233"/>
                  </a:ext>
                </a:extLst>
              </a:tr>
              <a:tr h="237089">
                <a:tc>
                  <a:txBody>
                    <a:bodyPr/>
                    <a:lstStyle/>
                    <a:p>
                      <a:pPr algn="ctr" fontAlgn="b"/>
                      <a:r>
                        <a:rPr lang="en-GB" sz="1200" u="none" strike="noStrike">
                          <a:effectLst/>
                        </a:rPr>
                        <a:t>Amazon</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3</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8</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2.125</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4334412"/>
                  </a:ext>
                </a:extLst>
              </a:tr>
              <a:tr h="237089">
                <a:tc>
                  <a:txBody>
                    <a:bodyPr/>
                    <a:lstStyle/>
                    <a:p>
                      <a:pPr algn="ctr" fontAlgn="b"/>
                      <a:r>
                        <a:rPr lang="en-GB" sz="1200" u="none" strike="noStrike">
                          <a:effectLst/>
                        </a:rPr>
                        <a:t>Carousell</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3</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9</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2.235</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1367235"/>
                  </a:ext>
                </a:extLst>
              </a:tr>
              <a:tr h="237089">
                <a:tc>
                  <a:txBody>
                    <a:bodyPr/>
                    <a:lstStyle/>
                    <a:p>
                      <a:pPr algn="ctr" fontAlgn="b"/>
                      <a:r>
                        <a:rPr lang="en-GB" sz="1200" u="none" strike="noStrike">
                          <a:effectLst/>
                        </a:rPr>
                        <a:t>Ebay</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9</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2.045</a:t>
                      </a:r>
                      <a:endParaRPr lang="en-GB"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9856051"/>
                  </a:ext>
                </a:extLst>
              </a:tr>
              <a:tr h="237089">
                <a:tc>
                  <a:txBody>
                    <a:bodyPr/>
                    <a:lstStyle/>
                    <a:p>
                      <a:pPr algn="ctr" fontAlgn="b"/>
                      <a:r>
                        <a:rPr lang="en-GB" sz="1200" u="none" strike="noStrike">
                          <a:effectLst/>
                        </a:rPr>
                        <a:t>QOO10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8</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2.23</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5290253"/>
                  </a:ext>
                </a:extLst>
              </a:tr>
              <a:tr h="237089">
                <a:tc>
                  <a:txBody>
                    <a:bodyPr/>
                    <a:lstStyle/>
                    <a:p>
                      <a:pPr algn="ctr" fontAlgn="b"/>
                      <a:r>
                        <a:rPr lang="en-GB" sz="1200" u="none" strike="noStrike">
                          <a:effectLst/>
                        </a:rPr>
                        <a:t>Taobao/Tmall</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8</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2.385</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559441"/>
                  </a:ext>
                </a:extLst>
              </a:tr>
              <a:tr h="237089">
                <a:tc>
                  <a:txBody>
                    <a:bodyPr/>
                    <a:lstStyle/>
                    <a:p>
                      <a:pPr algn="ctr" fontAlgn="b"/>
                      <a:r>
                        <a:rPr lang="en-GB" sz="1200" u="none" strike="noStrike">
                          <a:effectLst/>
                        </a:rPr>
                        <a:t>Zalora</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2</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6</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2.19</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86133349"/>
                  </a:ext>
                </a:extLst>
              </a:tr>
              <a:tr h="237089">
                <a:tc>
                  <a:txBody>
                    <a:bodyPr/>
                    <a:lstStyle/>
                    <a:p>
                      <a:pPr algn="ctr" fontAlgn="b"/>
                      <a:r>
                        <a:rPr lang="en-GB" sz="1200" u="none" strike="noStrike">
                          <a:effectLst/>
                        </a:rPr>
                        <a:t>Fave</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2</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4</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9</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2.77</a:t>
                      </a:r>
                      <a:endParaRPr lang="en-GB"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2635163"/>
                  </a:ext>
                </a:extLst>
              </a:tr>
            </a:tbl>
          </a:graphicData>
        </a:graphic>
      </p:graphicFrame>
      <p:sp>
        <p:nvSpPr>
          <p:cNvPr id="4" name="Rectangle 1"/>
          <p:cNvSpPr txBox="1">
            <a:spLocks noChangeArrowheads="1"/>
          </p:cNvSpPr>
          <p:nvPr/>
        </p:nvSpPr>
        <p:spPr bwMode="auto">
          <a:xfrm>
            <a:off x="6497051" y="1139004"/>
            <a:ext cx="5528911" cy="317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None/>
            </a:pPr>
            <a:r>
              <a:rPr lang="en-US" altLang="en-US" sz="1800" dirty="0">
                <a:solidFill>
                  <a:srgbClr val="000000"/>
                </a:solidFill>
                <a:latin typeface="Sitka Banner" panose="02000505000000020004" pitchFamily="2" charset="0"/>
              </a:rPr>
              <a:t>Based on </a:t>
            </a:r>
            <a:r>
              <a:rPr lang="en-US" altLang="en-US" sz="1800" b="1" dirty="0">
                <a:solidFill>
                  <a:srgbClr val="000000"/>
                </a:solidFill>
                <a:latin typeface="Sitka Banner" panose="02000505000000020004" pitchFamily="2" charset="0"/>
              </a:rPr>
              <a:t>Median:</a:t>
            </a:r>
            <a:r>
              <a:rPr lang="en-US" altLang="en-US" sz="1800" dirty="0">
                <a:solidFill>
                  <a:srgbClr val="000000"/>
                </a:solidFill>
                <a:latin typeface="Sitka Banner" panose="02000505000000020004" pitchFamily="2" charset="0"/>
              </a:rPr>
              <a:t> </a:t>
            </a:r>
          </a:p>
          <a:p>
            <a:pPr marL="0" indent="0">
              <a:lnSpc>
                <a:spcPct val="100000"/>
              </a:lnSpc>
              <a:buNone/>
            </a:pPr>
            <a:r>
              <a:rPr lang="en-US" altLang="en-US" sz="1800" b="1" dirty="0">
                <a:solidFill>
                  <a:srgbClr val="000000"/>
                </a:solidFill>
                <a:latin typeface="Sitka Banner" panose="02000505000000020004" pitchFamily="2" charset="0"/>
              </a:rPr>
              <a:t>Amazon was in bottom two </a:t>
            </a:r>
            <a:r>
              <a:rPr lang="en-US" altLang="en-US" sz="1800" dirty="0">
                <a:solidFill>
                  <a:srgbClr val="000000"/>
                </a:solidFill>
                <a:latin typeface="Sitka Banner" panose="02000505000000020004" pitchFamily="2" charset="0"/>
              </a:rPr>
              <a:t>with lower avg. purchases than others.</a:t>
            </a:r>
          </a:p>
          <a:p>
            <a:pPr marL="0" indent="0">
              <a:lnSpc>
                <a:spcPct val="100000"/>
              </a:lnSpc>
              <a:buNone/>
            </a:pPr>
            <a:endParaRPr lang="en-US" altLang="en-US" sz="1800" dirty="0">
              <a:solidFill>
                <a:srgbClr val="000000"/>
              </a:solidFill>
              <a:latin typeface="Sitka Banner" panose="02000505000000020004" pitchFamily="2" charset="0"/>
            </a:endParaRPr>
          </a:p>
          <a:p>
            <a:pPr marL="0" indent="0">
              <a:lnSpc>
                <a:spcPct val="100000"/>
              </a:lnSpc>
              <a:buNone/>
            </a:pPr>
            <a:r>
              <a:rPr lang="en-US" altLang="en-US" sz="1800" dirty="0">
                <a:solidFill>
                  <a:srgbClr val="000000"/>
                </a:solidFill>
                <a:latin typeface="Sitka Banner" panose="02000505000000020004" pitchFamily="2" charset="0"/>
              </a:rPr>
              <a:t>Based on </a:t>
            </a:r>
            <a:r>
              <a:rPr lang="en-US" altLang="en-US" sz="1800" b="1" dirty="0">
                <a:solidFill>
                  <a:srgbClr val="000000"/>
                </a:solidFill>
                <a:latin typeface="Sitka Banner" panose="02000505000000020004" pitchFamily="2" charset="0"/>
              </a:rPr>
              <a:t>Mean:</a:t>
            </a:r>
            <a:r>
              <a:rPr lang="en-US" altLang="en-US" sz="1800" dirty="0">
                <a:solidFill>
                  <a:srgbClr val="000000"/>
                </a:solidFill>
                <a:latin typeface="Sitka Banner" panose="02000505000000020004" pitchFamily="2" charset="0"/>
              </a:rPr>
              <a:t> </a:t>
            </a:r>
            <a:r>
              <a:rPr lang="en-US" altLang="en-US" sz="1800" b="1" dirty="0">
                <a:solidFill>
                  <a:srgbClr val="000000"/>
                </a:solidFill>
                <a:latin typeface="Sitka Banner" panose="02000505000000020004" pitchFamily="2" charset="0"/>
              </a:rPr>
              <a:t>Amazon was in bottom two </a:t>
            </a:r>
            <a:r>
              <a:rPr lang="en-US" altLang="en-US" sz="1800" dirty="0">
                <a:solidFill>
                  <a:srgbClr val="000000"/>
                </a:solidFill>
                <a:latin typeface="Sitka Banner" panose="02000505000000020004" pitchFamily="2" charset="0"/>
              </a:rPr>
              <a:t>with lower avg. sales than others.</a:t>
            </a:r>
          </a:p>
          <a:p>
            <a:pPr marL="0" indent="0">
              <a:lnSpc>
                <a:spcPct val="100000"/>
              </a:lnSpc>
              <a:buNone/>
            </a:pPr>
            <a:endParaRPr lang="en-US" altLang="en-US" sz="1800" dirty="0">
              <a:solidFill>
                <a:srgbClr val="000000"/>
              </a:solidFill>
              <a:latin typeface="Sitka Banner" panose="02000505000000020004" pitchFamily="2" charset="0"/>
            </a:endParaRPr>
          </a:p>
          <a:p>
            <a:pPr marL="0" indent="0">
              <a:lnSpc>
                <a:spcPct val="100000"/>
              </a:lnSpc>
              <a:buNone/>
            </a:pPr>
            <a:endParaRPr lang="en-US" altLang="en-US" sz="1800" dirty="0">
              <a:solidFill>
                <a:srgbClr val="000000"/>
              </a:solidFill>
              <a:latin typeface="Sitka Banner" panose="02000505000000020004" pitchFamily="2" charset="0"/>
            </a:endParaRPr>
          </a:p>
          <a:p>
            <a:pPr marL="0" indent="0">
              <a:lnSpc>
                <a:spcPct val="100000"/>
              </a:lnSpc>
              <a:buFontTx/>
              <a:buNone/>
            </a:pPr>
            <a:r>
              <a:rPr lang="en-US" altLang="en-US" sz="1800" dirty="0">
                <a:solidFill>
                  <a:srgbClr val="000000"/>
                </a:solidFill>
                <a:latin typeface="Sitka Banner" panose="02000505000000020004" pitchFamily="2" charset="0"/>
              </a:rPr>
              <a:t/>
            </a:r>
            <a:br>
              <a:rPr lang="en-US" altLang="en-US" sz="1800" dirty="0">
                <a:solidFill>
                  <a:srgbClr val="000000"/>
                </a:solidFill>
                <a:latin typeface="Sitka Banner" panose="02000505000000020004" pitchFamily="2" charset="0"/>
              </a:rPr>
            </a:br>
            <a:endParaRPr lang="en-US" altLang="en-US" sz="1800" dirty="0">
              <a:latin typeface="Sitka Banner" panose="02000505000000020004" pitchFamily="2" charset="0"/>
            </a:endParaRPr>
          </a:p>
        </p:txBody>
      </p:sp>
      <p:pic>
        <p:nvPicPr>
          <p:cNvPr id="5" name="Picture 4"/>
          <p:cNvPicPr>
            <a:picLocks noChangeAspect="1"/>
          </p:cNvPicPr>
          <p:nvPr/>
        </p:nvPicPr>
        <p:blipFill>
          <a:blip r:embed="rId2"/>
          <a:stretch>
            <a:fillRect/>
          </a:stretch>
        </p:blipFill>
        <p:spPr>
          <a:xfrm>
            <a:off x="232984" y="777026"/>
            <a:ext cx="6181880" cy="4480948"/>
          </a:xfrm>
          <a:prstGeom prst="rect">
            <a:avLst/>
          </a:prstGeom>
        </p:spPr>
      </p:pic>
    </p:spTree>
    <p:extLst>
      <p:ext uri="{BB962C8B-B14F-4D97-AF65-F5344CB8AC3E}">
        <p14:creationId xmlns:p14="http://schemas.microsoft.com/office/powerpoint/2010/main" val="2809433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36142" y="182575"/>
            <a:ext cx="5411369" cy="2123658"/>
          </a:xfrm>
          <a:prstGeom prst="rect">
            <a:avLst/>
          </a:prstGeom>
        </p:spPr>
        <p:txBody>
          <a:bodyPr wrap="square">
            <a:spAutoFit/>
          </a:bodyPr>
          <a:lstStyle/>
          <a:p>
            <a:r>
              <a:rPr lang="en-GB" sz="1200" dirty="0">
                <a:solidFill>
                  <a:srgbClr val="374151"/>
                </a:solidFill>
                <a:latin typeface="Sitka Heading" panose="02000505000000020004" pitchFamily="2" charset="0"/>
              </a:rPr>
              <a:t/>
            </a:r>
            <a:br>
              <a:rPr lang="en-GB" sz="1200" dirty="0">
                <a:solidFill>
                  <a:srgbClr val="374151"/>
                </a:solidFill>
                <a:latin typeface="Sitka Heading" panose="02000505000000020004" pitchFamily="2" charset="0"/>
              </a:rPr>
            </a:br>
            <a:r>
              <a:rPr lang="en-GB" sz="1200" b="1" dirty="0">
                <a:solidFill>
                  <a:srgbClr val="374151"/>
                </a:solidFill>
                <a:latin typeface="Sitka Heading" panose="02000505000000020004" pitchFamily="2" charset="0"/>
              </a:rPr>
              <a:t>Mean Spending (</a:t>
            </a:r>
            <a:r>
              <a:rPr lang="en-GB" sz="1200" dirty="0">
                <a:solidFill>
                  <a:srgbClr val="374151"/>
                </a:solidFill>
                <a:latin typeface="Sitka Heading" panose="02000505000000020004" pitchFamily="2" charset="0"/>
              </a:rPr>
              <a:t>average transaction amount) </a:t>
            </a:r>
          </a:p>
          <a:p>
            <a:r>
              <a:rPr lang="en-GB" sz="1200" dirty="0">
                <a:solidFill>
                  <a:srgbClr val="374151"/>
                </a:solidFill>
                <a:latin typeface="Sitka Heading" panose="02000505000000020004" pitchFamily="2" charset="0"/>
              </a:rPr>
              <a:t>Higher average spending amount : </a:t>
            </a:r>
            <a:r>
              <a:rPr lang="en-GB" sz="1200" dirty="0" err="1">
                <a:solidFill>
                  <a:srgbClr val="374151"/>
                </a:solidFill>
                <a:latin typeface="Sitka Heading" panose="02000505000000020004" pitchFamily="2" charset="0"/>
              </a:rPr>
              <a:t>Carousell</a:t>
            </a:r>
            <a:r>
              <a:rPr lang="en-GB" sz="1200" dirty="0">
                <a:solidFill>
                  <a:srgbClr val="374151"/>
                </a:solidFill>
                <a:latin typeface="Sitka Heading" panose="02000505000000020004" pitchFamily="2" charset="0"/>
              </a:rPr>
              <a:t>, </a:t>
            </a:r>
            <a:r>
              <a:rPr lang="en-GB" sz="1200" dirty="0" err="1">
                <a:solidFill>
                  <a:srgbClr val="374151"/>
                </a:solidFill>
                <a:latin typeface="Sitka Heading" panose="02000505000000020004" pitchFamily="2" charset="0"/>
              </a:rPr>
              <a:t>Ebay</a:t>
            </a:r>
            <a:r>
              <a:rPr lang="en-GB" sz="1200" dirty="0">
                <a:solidFill>
                  <a:srgbClr val="374151"/>
                </a:solidFill>
                <a:latin typeface="Sitka Heading" panose="02000505000000020004" pitchFamily="2" charset="0"/>
              </a:rPr>
              <a:t>, and </a:t>
            </a:r>
            <a:r>
              <a:rPr lang="en-GB" sz="1200" dirty="0" err="1">
                <a:solidFill>
                  <a:srgbClr val="374151"/>
                </a:solidFill>
                <a:latin typeface="Sitka Heading" panose="02000505000000020004" pitchFamily="2" charset="0"/>
              </a:rPr>
              <a:t>Zalora</a:t>
            </a:r>
            <a:endParaRPr lang="en-GB" sz="1200" dirty="0">
              <a:solidFill>
                <a:srgbClr val="374151"/>
              </a:solidFill>
              <a:latin typeface="Sitka Heading" panose="02000505000000020004" pitchFamily="2" charset="0"/>
            </a:endParaRPr>
          </a:p>
          <a:p>
            <a:endParaRPr lang="en-GB" sz="1200" dirty="0">
              <a:solidFill>
                <a:srgbClr val="374151"/>
              </a:solidFill>
              <a:latin typeface="Sitka Heading" panose="02000505000000020004" pitchFamily="2" charset="0"/>
            </a:endParaRPr>
          </a:p>
          <a:p>
            <a:r>
              <a:rPr lang="en-GB" sz="1200" b="1" dirty="0">
                <a:solidFill>
                  <a:srgbClr val="374151"/>
                </a:solidFill>
                <a:latin typeface="Sitka Heading" panose="02000505000000020004" pitchFamily="2" charset="0"/>
              </a:rPr>
              <a:t>IQR and Range</a:t>
            </a:r>
            <a:endParaRPr lang="en-GB" sz="1200" dirty="0">
              <a:solidFill>
                <a:srgbClr val="374151"/>
              </a:solidFill>
              <a:latin typeface="Sitka Heading" panose="02000505000000020004" pitchFamily="2" charset="0"/>
            </a:endParaRPr>
          </a:p>
          <a:p>
            <a:r>
              <a:rPr lang="en-GB" sz="1200" dirty="0">
                <a:solidFill>
                  <a:srgbClr val="374151"/>
                </a:solidFill>
                <a:latin typeface="Sitka Heading" panose="02000505000000020004" pitchFamily="2" charset="0"/>
              </a:rPr>
              <a:t>Smaller IQRs and narrower ranges = more consistent or predictable spending: </a:t>
            </a:r>
            <a:r>
              <a:rPr lang="en-GB" sz="1200" dirty="0" smtClean="0">
                <a:solidFill>
                  <a:srgbClr val="374151"/>
                </a:solidFill>
                <a:latin typeface="Sitka Heading" panose="02000505000000020004" pitchFamily="2" charset="0"/>
              </a:rPr>
              <a:t>Amazon, </a:t>
            </a:r>
            <a:r>
              <a:rPr lang="en-GB" sz="1200" dirty="0" err="1" smtClean="0">
                <a:solidFill>
                  <a:srgbClr val="374151"/>
                </a:solidFill>
                <a:latin typeface="Sitka Heading" panose="02000505000000020004" pitchFamily="2" charset="0"/>
              </a:rPr>
              <a:t>Fave</a:t>
            </a:r>
            <a:r>
              <a:rPr lang="en-GB" sz="1200" dirty="0">
                <a:solidFill>
                  <a:srgbClr val="374151"/>
                </a:solidFill>
                <a:latin typeface="Sitka Heading" panose="02000505000000020004" pitchFamily="2" charset="0"/>
              </a:rPr>
              <a:t>, </a:t>
            </a:r>
            <a:r>
              <a:rPr lang="en-GB" sz="1200" dirty="0" smtClean="0">
                <a:solidFill>
                  <a:srgbClr val="374151"/>
                </a:solidFill>
                <a:latin typeface="Sitka Heading" panose="02000505000000020004" pitchFamily="2" charset="0"/>
              </a:rPr>
              <a:t>and </a:t>
            </a:r>
            <a:r>
              <a:rPr lang="en-GB" sz="1200" dirty="0" err="1">
                <a:solidFill>
                  <a:srgbClr val="374151"/>
                </a:solidFill>
                <a:latin typeface="Sitka Heading" panose="02000505000000020004" pitchFamily="2" charset="0"/>
              </a:rPr>
              <a:t>Zalora</a:t>
            </a:r>
            <a:endParaRPr lang="en-GB" sz="1200" dirty="0">
              <a:solidFill>
                <a:srgbClr val="374151"/>
              </a:solidFill>
              <a:latin typeface="Sitka Heading" panose="02000505000000020004" pitchFamily="2" charset="0"/>
            </a:endParaRPr>
          </a:p>
          <a:p>
            <a:endParaRPr lang="en-GB" sz="1200" dirty="0">
              <a:solidFill>
                <a:srgbClr val="374151"/>
              </a:solidFill>
              <a:latin typeface="Sitka Heading" panose="02000505000000020004" pitchFamily="2" charset="0"/>
            </a:endParaRPr>
          </a:p>
          <a:p>
            <a:r>
              <a:rPr lang="en-GB" sz="1200" dirty="0">
                <a:solidFill>
                  <a:srgbClr val="374151"/>
                </a:solidFill>
                <a:latin typeface="Sitka Heading" panose="02000505000000020004" pitchFamily="2" charset="0"/>
              </a:rPr>
              <a:t> </a:t>
            </a:r>
            <a:r>
              <a:rPr lang="en-GB" sz="1200" b="1" dirty="0">
                <a:solidFill>
                  <a:srgbClr val="374151"/>
                </a:solidFill>
                <a:latin typeface="Sitka Heading" panose="02000505000000020004" pitchFamily="2" charset="0"/>
              </a:rPr>
              <a:t>Maximum Spending:</a:t>
            </a:r>
            <a:endParaRPr lang="en-GB" sz="1200" dirty="0">
              <a:solidFill>
                <a:srgbClr val="374151"/>
              </a:solidFill>
              <a:latin typeface="Sitka Heading" panose="02000505000000020004" pitchFamily="2" charset="0"/>
            </a:endParaRPr>
          </a:p>
          <a:p>
            <a:r>
              <a:rPr lang="en-GB" sz="1200" dirty="0">
                <a:solidFill>
                  <a:srgbClr val="374151"/>
                </a:solidFill>
                <a:latin typeface="Sitka Heading" panose="02000505000000020004" pitchFamily="2" charset="0"/>
              </a:rPr>
              <a:t>Brands which attract high-spending customers : </a:t>
            </a:r>
            <a:r>
              <a:rPr lang="en-GB" sz="1200" dirty="0" err="1">
                <a:solidFill>
                  <a:srgbClr val="374151"/>
                </a:solidFill>
                <a:latin typeface="Sitka Heading" panose="02000505000000020004" pitchFamily="2" charset="0"/>
              </a:rPr>
              <a:t>Ebay</a:t>
            </a:r>
            <a:r>
              <a:rPr lang="en-GB" sz="1200" dirty="0">
                <a:solidFill>
                  <a:srgbClr val="374151"/>
                </a:solidFill>
                <a:latin typeface="Sitka Heading" panose="02000505000000020004" pitchFamily="2" charset="0"/>
              </a:rPr>
              <a:t>, </a:t>
            </a:r>
            <a:r>
              <a:rPr lang="en-GB" sz="1200" dirty="0" err="1">
                <a:solidFill>
                  <a:srgbClr val="374151"/>
                </a:solidFill>
                <a:latin typeface="Sitka Heading" panose="02000505000000020004" pitchFamily="2" charset="0"/>
              </a:rPr>
              <a:t>Taobao</a:t>
            </a:r>
            <a:r>
              <a:rPr lang="en-GB" sz="1200" dirty="0">
                <a:solidFill>
                  <a:srgbClr val="374151"/>
                </a:solidFill>
                <a:latin typeface="Sitka Heading" panose="02000505000000020004" pitchFamily="2" charset="0"/>
              </a:rPr>
              <a:t>/</a:t>
            </a:r>
            <a:r>
              <a:rPr lang="en-GB" sz="1200" dirty="0" err="1">
                <a:solidFill>
                  <a:srgbClr val="374151"/>
                </a:solidFill>
                <a:latin typeface="Sitka Heading" panose="02000505000000020004" pitchFamily="2" charset="0"/>
              </a:rPr>
              <a:t>Tmall</a:t>
            </a:r>
            <a:r>
              <a:rPr lang="en-GB" sz="1200" dirty="0">
                <a:solidFill>
                  <a:srgbClr val="374151"/>
                </a:solidFill>
                <a:latin typeface="Sitka Heading" panose="02000505000000020004" pitchFamily="2" charset="0"/>
              </a:rPr>
              <a:t> and </a:t>
            </a:r>
            <a:r>
              <a:rPr lang="en-GB" sz="1200" dirty="0" err="1">
                <a:solidFill>
                  <a:srgbClr val="374151"/>
                </a:solidFill>
                <a:latin typeface="Sitka Heading" panose="02000505000000020004" pitchFamily="2" charset="0"/>
              </a:rPr>
              <a:t>Carousell</a:t>
            </a:r>
            <a:endParaRPr lang="en-GB" sz="1200" b="0" i="0" dirty="0">
              <a:solidFill>
                <a:srgbClr val="374151"/>
              </a:solidFill>
              <a:effectLst/>
              <a:latin typeface="Sitka Heading" panose="02000505000000020004" pitchFamily="2" charset="0"/>
            </a:endParaRPr>
          </a:p>
        </p:txBody>
      </p:sp>
      <p:sp>
        <p:nvSpPr>
          <p:cNvPr id="7" name="Rectangle 6"/>
          <p:cNvSpPr/>
          <p:nvPr/>
        </p:nvSpPr>
        <p:spPr>
          <a:xfrm>
            <a:off x="6351334" y="2605918"/>
            <a:ext cx="5840666" cy="1600438"/>
          </a:xfrm>
          <a:prstGeom prst="rect">
            <a:avLst/>
          </a:prstGeom>
        </p:spPr>
        <p:txBody>
          <a:bodyPr wrap="square">
            <a:spAutoFit/>
          </a:bodyPr>
          <a:lstStyle/>
          <a:p>
            <a:r>
              <a:rPr lang="en-GB" sz="1400" dirty="0">
                <a:solidFill>
                  <a:srgbClr val="374151"/>
                </a:solidFill>
                <a:latin typeface="Sitka Heading" panose="02000505000000020004" pitchFamily="2" charset="0"/>
              </a:rPr>
              <a:t/>
            </a:r>
            <a:br>
              <a:rPr lang="en-GB" sz="1400" dirty="0">
                <a:solidFill>
                  <a:srgbClr val="374151"/>
                </a:solidFill>
                <a:latin typeface="Sitka Heading" panose="02000505000000020004" pitchFamily="2" charset="0"/>
              </a:rPr>
            </a:br>
            <a:r>
              <a:rPr lang="en-GB" sz="1400" b="1" dirty="0">
                <a:solidFill>
                  <a:srgbClr val="374151"/>
                </a:solidFill>
                <a:latin typeface="Sitka Heading" panose="02000505000000020004" pitchFamily="2" charset="0"/>
              </a:rPr>
              <a:t>Amazon failed at attracting high spending customers and had one of the lower average spending amounts out of the 7 brands.</a:t>
            </a:r>
          </a:p>
          <a:p>
            <a:endParaRPr lang="en-GB" sz="1400" b="1" i="0" dirty="0" smtClean="0">
              <a:solidFill>
                <a:srgbClr val="374151"/>
              </a:solidFill>
              <a:effectLst/>
              <a:latin typeface="Sitka Heading" panose="02000505000000020004" pitchFamily="2" charset="0"/>
            </a:endParaRPr>
          </a:p>
          <a:p>
            <a:endParaRPr lang="en-GB" sz="1400" b="1" i="0" dirty="0">
              <a:solidFill>
                <a:srgbClr val="374151"/>
              </a:solidFill>
              <a:effectLst/>
              <a:latin typeface="Sitka Heading" panose="02000505000000020004" pitchFamily="2" charset="0"/>
            </a:endParaRPr>
          </a:p>
          <a:p>
            <a:r>
              <a:rPr lang="en-GB" sz="1400" b="1" dirty="0">
                <a:solidFill>
                  <a:srgbClr val="374151"/>
                </a:solidFill>
                <a:latin typeface="Sitka Heading" panose="02000505000000020004" pitchFamily="2" charset="0"/>
              </a:rPr>
              <a:t>Although, Amazon performed well in delivering a consistent/predictable spending pattern </a:t>
            </a:r>
            <a:endParaRPr lang="en-GB" sz="1400" b="0" i="0" dirty="0">
              <a:solidFill>
                <a:srgbClr val="374151"/>
              </a:solidFill>
              <a:effectLst/>
              <a:latin typeface="Sitka Heading" panose="02000505000000020004" pitchFamily="2" charset="0"/>
            </a:endParaRPr>
          </a:p>
        </p:txBody>
      </p:sp>
      <p:pic>
        <p:nvPicPr>
          <p:cNvPr id="3" name="Picture 2"/>
          <p:cNvPicPr>
            <a:picLocks noChangeAspect="1"/>
          </p:cNvPicPr>
          <p:nvPr/>
        </p:nvPicPr>
        <p:blipFill>
          <a:blip r:embed="rId2"/>
          <a:stretch>
            <a:fillRect/>
          </a:stretch>
        </p:blipFill>
        <p:spPr>
          <a:xfrm>
            <a:off x="412772" y="0"/>
            <a:ext cx="6023370" cy="635867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155214135"/>
              </p:ext>
            </p:extLst>
          </p:nvPr>
        </p:nvGraphicFramePr>
        <p:xfrm>
          <a:off x="6220827" y="4653280"/>
          <a:ext cx="5842000" cy="157480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1598974187"/>
                    </a:ext>
                  </a:extLst>
                </a:gridCol>
                <a:gridCol w="660400">
                  <a:extLst>
                    <a:ext uri="{9D8B030D-6E8A-4147-A177-3AD203B41FA5}">
                      <a16:colId xmlns:a16="http://schemas.microsoft.com/office/drawing/2014/main" val="43210432"/>
                    </a:ext>
                  </a:extLst>
                </a:gridCol>
                <a:gridCol w="660400">
                  <a:extLst>
                    <a:ext uri="{9D8B030D-6E8A-4147-A177-3AD203B41FA5}">
                      <a16:colId xmlns:a16="http://schemas.microsoft.com/office/drawing/2014/main" val="3262927606"/>
                    </a:ext>
                  </a:extLst>
                </a:gridCol>
                <a:gridCol w="660400">
                  <a:extLst>
                    <a:ext uri="{9D8B030D-6E8A-4147-A177-3AD203B41FA5}">
                      <a16:colId xmlns:a16="http://schemas.microsoft.com/office/drawing/2014/main" val="344524658"/>
                    </a:ext>
                  </a:extLst>
                </a:gridCol>
                <a:gridCol w="660400">
                  <a:extLst>
                    <a:ext uri="{9D8B030D-6E8A-4147-A177-3AD203B41FA5}">
                      <a16:colId xmlns:a16="http://schemas.microsoft.com/office/drawing/2014/main" val="1631303999"/>
                    </a:ext>
                  </a:extLst>
                </a:gridCol>
                <a:gridCol w="660400">
                  <a:extLst>
                    <a:ext uri="{9D8B030D-6E8A-4147-A177-3AD203B41FA5}">
                      <a16:colId xmlns:a16="http://schemas.microsoft.com/office/drawing/2014/main" val="1167026238"/>
                    </a:ext>
                  </a:extLst>
                </a:gridCol>
                <a:gridCol w="660400">
                  <a:extLst>
                    <a:ext uri="{9D8B030D-6E8A-4147-A177-3AD203B41FA5}">
                      <a16:colId xmlns:a16="http://schemas.microsoft.com/office/drawing/2014/main" val="2046286377"/>
                    </a:ext>
                  </a:extLst>
                </a:gridCol>
                <a:gridCol w="660400">
                  <a:extLst>
                    <a:ext uri="{9D8B030D-6E8A-4147-A177-3AD203B41FA5}">
                      <a16:colId xmlns:a16="http://schemas.microsoft.com/office/drawing/2014/main" val="2158924904"/>
                    </a:ext>
                  </a:extLst>
                </a:gridCol>
              </a:tblGrid>
              <a:tr h="196850">
                <a:tc>
                  <a:txBody>
                    <a:bodyPr/>
                    <a:lstStyle/>
                    <a:p>
                      <a:pPr algn="ctr" fontAlgn="b"/>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Minimum</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a:effectLst/>
                        </a:rPr>
                        <a:t>Q1</a:t>
                      </a:r>
                      <a:endParaRPr lang="en-GB" sz="12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Median</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Q3</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Maximum</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Mean</a:t>
                      </a:r>
                      <a:endParaRPr lang="en-GB"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1" u="none" strike="noStrike" dirty="0">
                          <a:effectLst/>
                        </a:rPr>
                        <a:t>IQR</a:t>
                      </a:r>
                      <a:endParaRPr lang="en-GB"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7701384"/>
                  </a:ext>
                </a:extLst>
              </a:tr>
              <a:tr h="196850">
                <a:tc>
                  <a:txBody>
                    <a:bodyPr/>
                    <a:lstStyle/>
                    <a:p>
                      <a:pPr algn="ctr" fontAlgn="b"/>
                      <a:r>
                        <a:rPr lang="en-GB" sz="1200" u="none" strike="noStrike">
                          <a:effectLst/>
                        </a:rPr>
                        <a:t>Amazon</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a:effectLst/>
                        </a:rPr>
                        <a:t>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a:effectLst/>
                        </a:rPr>
                        <a:t>80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a:effectLst/>
                        </a:rPr>
                        <a:t>120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a:effectLst/>
                        </a:rPr>
                        <a:t>187.5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a:effectLst/>
                        </a:rPr>
                        <a:t>760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dirty="0">
                          <a:effectLst/>
                        </a:rPr>
                        <a:t>154.45</a:t>
                      </a:r>
                      <a:endParaRPr lang="en-GB"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b="0" u="none" strike="noStrike" dirty="0">
                          <a:effectLst/>
                        </a:rPr>
                        <a:t>107.5</a:t>
                      </a:r>
                      <a:endParaRPr lang="en-GB"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0221414"/>
                  </a:ext>
                </a:extLst>
              </a:tr>
              <a:tr h="196850">
                <a:tc>
                  <a:txBody>
                    <a:bodyPr/>
                    <a:lstStyle/>
                    <a:p>
                      <a:pPr algn="ctr" fontAlgn="b"/>
                      <a:r>
                        <a:rPr lang="en-GB" sz="1200" u="none" strike="noStrike">
                          <a:effectLst/>
                        </a:rPr>
                        <a:t>Carousell</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66.25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110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250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1800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202.9</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183.75</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9436160"/>
                  </a:ext>
                </a:extLst>
              </a:tr>
              <a:tr h="196850">
                <a:tc>
                  <a:txBody>
                    <a:bodyPr/>
                    <a:lstStyle/>
                    <a:p>
                      <a:pPr algn="ctr" fontAlgn="b"/>
                      <a:r>
                        <a:rPr lang="en-GB" sz="1200" u="none" strike="noStrike">
                          <a:effectLst/>
                        </a:rPr>
                        <a:t>Ebay</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69.25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120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250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2200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206.42</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180.75</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5038196"/>
                  </a:ext>
                </a:extLst>
              </a:tr>
              <a:tr h="196850">
                <a:tc>
                  <a:txBody>
                    <a:bodyPr/>
                    <a:lstStyle/>
                    <a:p>
                      <a:pPr algn="ctr" fontAlgn="b"/>
                      <a:r>
                        <a:rPr lang="en-GB" sz="1200" u="none" strike="noStrike">
                          <a:effectLst/>
                        </a:rPr>
                        <a:t>QOO10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51.25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180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800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138.9</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128.75</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16462690"/>
                  </a:ext>
                </a:extLst>
              </a:tr>
              <a:tr h="196850">
                <a:tc>
                  <a:txBody>
                    <a:bodyPr/>
                    <a:lstStyle/>
                    <a:p>
                      <a:pPr algn="ctr" fontAlgn="b"/>
                      <a:r>
                        <a:rPr lang="en-GB" sz="1200" u="none" strike="noStrike">
                          <a:effectLst/>
                        </a:rPr>
                        <a:t>Taobao/Tmall</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70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180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2000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149.15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110</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7290882"/>
                  </a:ext>
                </a:extLst>
              </a:tr>
              <a:tr h="196850">
                <a:tc>
                  <a:txBody>
                    <a:bodyPr/>
                    <a:lstStyle/>
                    <a:p>
                      <a:pPr algn="ctr" fontAlgn="b"/>
                      <a:r>
                        <a:rPr lang="en-GB" sz="1200" u="none" strike="noStrike">
                          <a:effectLst/>
                        </a:rPr>
                        <a:t>Zalora</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70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160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1500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149.99</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90</a:t>
                      </a:r>
                      <a:endParaRPr lang="en-GB"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4222512"/>
                  </a:ext>
                </a:extLst>
              </a:tr>
              <a:tr h="196850">
                <a:tc>
                  <a:txBody>
                    <a:bodyPr/>
                    <a:lstStyle/>
                    <a:p>
                      <a:pPr algn="ctr" fontAlgn="b"/>
                      <a:r>
                        <a:rPr lang="en-GB" sz="1200" u="none" strike="noStrike">
                          <a:effectLst/>
                        </a:rPr>
                        <a:t>Fave</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50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80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150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700</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a:effectLst/>
                        </a:rPr>
                        <a:t>130.215</a:t>
                      </a:r>
                      <a:endParaRPr lang="en-GB"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200" u="none" strike="noStrike" dirty="0">
                          <a:effectLst/>
                        </a:rPr>
                        <a:t>100</a:t>
                      </a:r>
                      <a:endParaRPr lang="en-GB"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223326"/>
                  </a:ext>
                </a:extLst>
              </a:tr>
            </a:tbl>
          </a:graphicData>
        </a:graphic>
      </p:graphicFrame>
    </p:spTree>
    <p:extLst>
      <p:ext uri="{BB962C8B-B14F-4D97-AF65-F5344CB8AC3E}">
        <p14:creationId xmlns:p14="http://schemas.microsoft.com/office/powerpoint/2010/main" val="4130602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dirty="0" smtClean="0"/>
              <a:t>Comparison of Amazon’s performance with Industry Average</a:t>
            </a:r>
            <a:endParaRPr lang="en-GB" dirty="0"/>
          </a:p>
        </p:txBody>
      </p:sp>
      <p:sp>
        <p:nvSpPr>
          <p:cNvPr id="3" name="Subtitle 2"/>
          <p:cNvSpPr>
            <a:spLocks noGrp="1"/>
          </p:cNvSpPr>
          <p:nvPr>
            <p:ph type="subTitle" idx="1"/>
          </p:nvPr>
        </p:nvSpPr>
        <p:spPr/>
        <p:txBody>
          <a:bodyPr/>
          <a:lstStyle/>
          <a:p>
            <a:pPr algn="ctr"/>
            <a:r>
              <a:rPr lang="en-GB" dirty="0" smtClean="0"/>
              <a:t>Identifying the lacking areas that could potentially indicate where amazon can improve</a:t>
            </a:r>
            <a:endParaRPr lang="en-GB" dirty="0"/>
          </a:p>
        </p:txBody>
      </p:sp>
    </p:spTree>
    <p:extLst>
      <p:ext uri="{BB962C8B-B14F-4D97-AF65-F5344CB8AC3E}">
        <p14:creationId xmlns:p14="http://schemas.microsoft.com/office/powerpoint/2010/main" val="2282716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6445"/>
          <a:stretch/>
        </p:blipFill>
        <p:spPr>
          <a:xfrm>
            <a:off x="740978" y="144378"/>
            <a:ext cx="11229805" cy="6062913"/>
          </a:xfrm>
          <a:prstGeom prst="rect">
            <a:avLst/>
          </a:prstGeom>
        </p:spPr>
      </p:pic>
      <p:sp>
        <p:nvSpPr>
          <p:cNvPr id="5" name="TextBox 4"/>
          <p:cNvSpPr txBox="1"/>
          <p:nvPr/>
        </p:nvSpPr>
        <p:spPr>
          <a:xfrm flipH="1">
            <a:off x="122720" y="77001"/>
            <a:ext cx="1725330" cy="1384995"/>
          </a:xfrm>
          <a:prstGeom prst="rect">
            <a:avLst/>
          </a:prstGeom>
          <a:solidFill>
            <a:srgbClr val="FFFF00"/>
          </a:solidFill>
        </p:spPr>
        <p:txBody>
          <a:bodyPr wrap="square" rtlCol="0">
            <a:spAutoFit/>
          </a:bodyPr>
          <a:lstStyle/>
          <a:p>
            <a:pPr algn="ctr"/>
            <a:r>
              <a:rPr lang="en-GB" sz="1400" b="1" dirty="0" smtClean="0"/>
              <a:t>Comparing all the traits with industry average &amp; identifying strengths and weaknesses of Amazon</a:t>
            </a:r>
            <a:endParaRPr lang="en-GB" sz="1400" b="1" dirty="0"/>
          </a:p>
        </p:txBody>
      </p:sp>
      <p:sp>
        <p:nvSpPr>
          <p:cNvPr id="6" name="Rectangle 5"/>
          <p:cNvSpPr/>
          <p:nvPr/>
        </p:nvSpPr>
        <p:spPr>
          <a:xfrm>
            <a:off x="7087401" y="5958038"/>
            <a:ext cx="362554" cy="173255"/>
          </a:xfrm>
          <a:prstGeom prst="rect">
            <a:avLst/>
          </a:prstGeom>
          <a:solidFill>
            <a:srgbClr val="E157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375006" y="5938788"/>
            <a:ext cx="1732548" cy="24925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3189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3666"/>
            <a:ext cx="10058400" cy="1450757"/>
          </a:xfrm>
        </p:spPr>
        <p:txBody>
          <a:bodyPr>
            <a:normAutofit fontScale="90000"/>
          </a:bodyPr>
          <a:lstStyle/>
          <a:p>
            <a:pPr algn="ctr"/>
            <a:r>
              <a:rPr lang="en-GB" dirty="0" smtClean="0"/>
              <a:t>Identified major areas </a:t>
            </a:r>
            <a:r>
              <a:rPr lang="en-GB" dirty="0" smtClean="0"/>
              <a:t>for </a:t>
            </a:r>
            <a:r>
              <a:rPr lang="en-GB" dirty="0"/>
              <a:t>c</a:t>
            </a:r>
            <a:r>
              <a:rPr lang="en-GB" dirty="0" smtClean="0"/>
              <a:t>ustomer </a:t>
            </a:r>
            <a:r>
              <a:rPr lang="en-GB" dirty="0" smtClean="0"/>
              <a:t>dissatisfaction</a:t>
            </a:r>
            <a:br>
              <a:rPr lang="en-GB" dirty="0" smtClean="0"/>
            </a:b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09" y="1845734"/>
            <a:ext cx="6336111" cy="21979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674" y="4043676"/>
            <a:ext cx="6362253" cy="2212107"/>
          </a:xfrm>
          <a:prstGeom prst="rect">
            <a:avLst/>
          </a:prstGeom>
        </p:spPr>
      </p:pic>
      <p:sp>
        <p:nvSpPr>
          <p:cNvPr id="6" name="TextBox 5"/>
          <p:cNvSpPr txBox="1"/>
          <p:nvPr/>
        </p:nvSpPr>
        <p:spPr>
          <a:xfrm>
            <a:off x="971550" y="4801741"/>
            <a:ext cx="2800350" cy="1200329"/>
          </a:xfrm>
          <a:prstGeom prst="rect">
            <a:avLst/>
          </a:prstGeom>
          <a:solidFill>
            <a:schemeClr val="bg2">
              <a:lumMod val="90000"/>
            </a:schemeClr>
          </a:solidFill>
          <a:effectLst>
            <a:outerShdw blurRad="50800" dist="38100" dir="2700000" algn="tl" rotWithShape="0">
              <a:prstClr val="black">
                <a:alpha val="40000"/>
              </a:prstClr>
            </a:outerShdw>
          </a:effectLst>
        </p:spPr>
        <p:txBody>
          <a:bodyPr wrap="square" rtlCol="0">
            <a:spAutoFit/>
          </a:bodyPr>
          <a:lstStyle/>
          <a:p>
            <a:pPr algn="ctr"/>
            <a:r>
              <a:rPr lang="en-GB" dirty="0" smtClean="0"/>
              <a:t>Amazon should work on the identified weaknesses to improve its customer satisfaction index.  </a:t>
            </a:r>
            <a:endParaRPr lang="en-GB" dirty="0"/>
          </a:p>
        </p:txBody>
      </p:sp>
    </p:spTree>
    <p:extLst>
      <p:ext uri="{BB962C8B-B14F-4D97-AF65-F5344CB8AC3E}">
        <p14:creationId xmlns:p14="http://schemas.microsoft.com/office/powerpoint/2010/main" val="356266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45957"/>
          </a:xfrm>
        </p:spPr>
        <p:txBody>
          <a:bodyPr>
            <a:normAutofit/>
          </a:bodyPr>
          <a:lstStyle/>
          <a:p>
            <a:pPr algn="ctr"/>
            <a:r>
              <a:rPr lang="en-GB" dirty="0" smtClean="0"/>
              <a:t>How Amazon can improve?</a:t>
            </a:r>
            <a:br>
              <a:rPr lang="en-GB" dirty="0" smtClean="0"/>
            </a:br>
            <a:r>
              <a:rPr lang="en-GB" sz="3100" dirty="0" smtClean="0"/>
              <a:t>Identify the Gap</a:t>
            </a:r>
            <a:endParaRPr lang="en-GB" sz="31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29" y="1778000"/>
            <a:ext cx="6629132" cy="229782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2403" y="3928167"/>
            <a:ext cx="6848157" cy="2373747"/>
          </a:xfrm>
        </p:spPr>
      </p:pic>
      <p:sp>
        <p:nvSpPr>
          <p:cNvPr id="3" name="Rectangle 2"/>
          <p:cNvSpPr/>
          <p:nvPr/>
        </p:nvSpPr>
        <p:spPr>
          <a:xfrm>
            <a:off x="6982460" y="2114420"/>
            <a:ext cx="4953000" cy="1477328"/>
          </a:xfrm>
          <a:prstGeom prst="rect">
            <a:avLst/>
          </a:prstGeom>
        </p:spPr>
        <p:txBody>
          <a:bodyPr wrap="square">
            <a:spAutoFit/>
          </a:bodyPr>
          <a:lstStyle/>
          <a:p>
            <a:r>
              <a:rPr lang="en-GB" dirty="0"/>
              <a:t>Amazon is the second best when it comes to "variety of products that interests me" but when it comes to the second graph (variety of products that meet my needs) amazon is again rated at the lowest. </a:t>
            </a:r>
          </a:p>
        </p:txBody>
      </p:sp>
      <p:sp>
        <p:nvSpPr>
          <p:cNvPr id="5" name="Rectangle 4"/>
          <p:cNvSpPr/>
          <p:nvPr/>
        </p:nvSpPr>
        <p:spPr>
          <a:xfrm>
            <a:off x="327660" y="4376945"/>
            <a:ext cx="4724400" cy="1754326"/>
          </a:xfrm>
          <a:prstGeom prst="rect">
            <a:avLst/>
          </a:prstGeom>
        </p:spPr>
        <p:txBody>
          <a:bodyPr wrap="square">
            <a:spAutoFit/>
          </a:bodyPr>
          <a:lstStyle/>
          <a:p>
            <a:r>
              <a:rPr lang="en-GB" dirty="0"/>
              <a:t>This gap basically tells us that even though the product line up at Amazon is interesting it doesn't meet the needs of the customer in Singapore. Hence Amazon should further work on their product line and include those items that meet the expectations of the customers.</a:t>
            </a:r>
            <a:endParaRPr lang="en-GB" dirty="0"/>
          </a:p>
        </p:txBody>
      </p:sp>
    </p:spTree>
    <p:extLst>
      <p:ext uri="{BB962C8B-B14F-4D97-AF65-F5344CB8AC3E}">
        <p14:creationId xmlns:p14="http://schemas.microsoft.com/office/powerpoint/2010/main" val="536863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smtClean="0"/>
              <a:t>Amazon has certain strengths and mainly these are with respect to the user interface and ease of using the app, for selection of products.</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While Amazon also has certain weaknesses – mainly issues with time  taken for the delivery of the product.</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These strengths and weaknesses are summarized in the table in the next slide.</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Amazon </a:t>
            </a:r>
            <a:r>
              <a:rPr lang="en-GB" dirty="0"/>
              <a:t>should work on the identified weaknesses to improve its customer satisfaction index. </a:t>
            </a:r>
            <a:endParaRPr lang="en-GB" dirty="0" smtClean="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13742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17663986"/>
              </p:ext>
            </p:extLst>
          </p:nvPr>
        </p:nvGraphicFramePr>
        <p:xfrm>
          <a:off x="365676" y="171450"/>
          <a:ext cx="11544384" cy="6021052"/>
        </p:xfrm>
        <a:graphic>
          <a:graphicData uri="http://schemas.openxmlformats.org/drawingml/2006/table">
            <a:tbl>
              <a:tblPr>
                <a:tableStyleId>{5C22544A-7EE6-4342-B048-85BDC9FD1C3A}</a:tableStyleId>
              </a:tblPr>
              <a:tblGrid>
                <a:gridCol w="3848128">
                  <a:extLst>
                    <a:ext uri="{9D8B030D-6E8A-4147-A177-3AD203B41FA5}">
                      <a16:colId xmlns:a16="http://schemas.microsoft.com/office/drawing/2014/main" val="351427553"/>
                    </a:ext>
                  </a:extLst>
                </a:gridCol>
                <a:gridCol w="3934896">
                  <a:extLst>
                    <a:ext uri="{9D8B030D-6E8A-4147-A177-3AD203B41FA5}">
                      <a16:colId xmlns:a16="http://schemas.microsoft.com/office/drawing/2014/main" val="3314145550"/>
                    </a:ext>
                  </a:extLst>
                </a:gridCol>
                <a:gridCol w="3761360">
                  <a:extLst>
                    <a:ext uri="{9D8B030D-6E8A-4147-A177-3AD203B41FA5}">
                      <a16:colId xmlns:a16="http://schemas.microsoft.com/office/drawing/2014/main" val="1672560995"/>
                    </a:ext>
                  </a:extLst>
                </a:gridCol>
              </a:tblGrid>
              <a:tr h="326989">
                <a:tc>
                  <a:txBody>
                    <a:bodyPr/>
                    <a:lstStyle/>
                    <a:p>
                      <a:pPr marL="0" indent="0" algn="ctr" fontAlgn="t">
                        <a:buFont typeface="Wingdings" panose="05000000000000000000" pitchFamily="2" charset="2"/>
                        <a:buNone/>
                      </a:pPr>
                      <a:r>
                        <a:rPr lang="en-GB" sz="1800" b="1" i="0" u="sng" strike="noStrike" baseline="0" dirty="0" smtClean="0">
                          <a:solidFill>
                            <a:srgbClr val="000000"/>
                          </a:solidFill>
                          <a:effectLst/>
                          <a:latin typeface="+mn-lt"/>
                        </a:rPr>
                        <a:t> Strengths</a:t>
                      </a:r>
                      <a:endParaRPr lang="en-GB" sz="1800" b="1" i="0" u="sng" strike="noStrike" dirty="0">
                        <a:solidFill>
                          <a:srgbClr val="000000"/>
                        </a:solidFill>
                        <a:effectLst/>
                        <a:latin typeface="+mn-lt"/>
                      </a:endParaRPr>
                    </a:p>
                  </a:txBody>
                  <a:tcPr marL="0" marR="0" marT="0" marB="0">
                    <a:solidFill>
                      <a:srgbClr val="99FF33"/>
                    </a:solidFill>
                  </a:tcPr>
                </a:tc>
                <a:tc>
                  <a:txBody>
                    <a:bodyPr/>
                    <a:lstStyle/>
                    <a:p>
                      <a:pPr marL="0" indent="0" algn="ctr">
                        <a:buFont typeface="Wingdings" panose="05000000000000000000" pitchFamily="2" charset="2"/>
                        <a:buNone/>
                      </a:pPr>
                      <a:r>
                        <a:rPr lang="en-GB" sz="1800" b="1" u="sng" dirty="0" smtClean="0">
                          <a:latin typeface="+mn-lt"/>
                        </a:rPr>
                        <a:t>Comparable with Industry-</a:t>
                      </a:r>
                      <a:r>
                        <a:rPr lang="en-GB" sz="1800" b="1" u="sng" dirty="0" err="1" smtClean="0">
                          <a:latin typeface="+mn-lt"/>
                        </a:rPr>
                        <a:t>avg</a:t>
                      </a:r>
                      <a:endParaRPr lang="en-GB" sz="1800" b="1" u="sng" dirty="0">
                        <a:latin typeface="+mn-lt"/>
                      </a:endParaRPr>
                    </a:p>
                  </a:txBody>
                  <a:tcPr marL="0" marR="0" marT="0" marB="0">
                    <a:solidFill>
                      <a:srgbClr val="FFFF00"/>
                    </a:solidFill>
                  </a:tcPr>
                </a:tc>
                <a:tc>
                  <a:txBody>
                    <a:bodyPr/>
                    <a:lstStyle/>
                    <a:p>
                      <a:pPr marL="0" indent="0" algn="ctr" fontAlgn="t">
                        <a:buFont typeface="Wingdings" panose="05000000000000000000" pitchFamily="2" charset="2"/>
                        <a:buNone/>
                      </a:pPr>
                      <a:r>
                        <a:rPr lang="en-GB" sz="1800" b="1" i="0" u="sng" strike="noStrike" dirty="0" smtClean="0">
                          <a:solidFill>
                            <a:srgbClr val="000000"/>
                          </a:solidFill>
                          <a:effectLst/>
                          <a:latin typeface="+mn-lt"/>
                        </a:rPr>
                        <a:t> Weaknesses </a:t>
                      </a:r>
                      <a:endParaRPr lang="en-GB" sz="1800" b="1" i="0" u="sng"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3210029692"/>
                  </a:ext>
                </a:extLst>
              </a:tr>
              <a:tr h="589246">
                <a:tc>
                  <a:txBody>
                    <a:bodyPr/>
                    <a:lstStyle/>
                    <a:p>
                      <a:pPr marL="342900" indent="-342900" algn="l" fontAlgn="t">
                        <a:buFont typeface="Wingdings" panose="05000000000000000000" pitchFamily="2" charset="2"/>
                        <a:buChar char="Ø"/>
                      </a:pPr>
                      <a:r>
                        <a:rPr lang="en-GB" sz="1600" b="1" u="none" strike="noStrike" dirty="0" smtClean="0">
                          <a:effectLst/>
                          <a:latin typeface="+mn-lt"/>
                        </a:rPr>
                        <a:t>Security of website</a:t>
                      </a:r>
                      <a:endParaRPr lang="en-GB" sz="1600" b="1"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Ease of comparing products</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Attractiveness of promotions and discounts offered</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384573776"/>
                  </a:ext>
                </a:extLst>
              </a:tr>
              <a:tr h="883870">
                <a:tc>
                  <a:txBody>
                    <a:bodyPr/>
                    <a:lstStyle/>
                    <a:p>
                      <a:pPr marL="342900" indent="-342900" algn="l" fontAlgn="t">
                        <a:buFont typeface="Wingdings" panose="05000000000000000000" pitchFamily="2" charset="2"/>
                        <a:buChar char="Ø"/>
                      </a:pPr>
                      <a:r>
                        <a:rPr lang="en-GB" sz="1600" u="none" strike="noStrike" dirty="0" smtClean="0">
                          <a:effectLst/>
                          <a:latin typeface="+mn-lt"/>
                        </a:rPr>
                        <a:t>Variety of products that interests me</a:t>
                      </a: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Sufficiency of Product information</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Satisfaction with the channels available to communicate with the seller(s)</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706662782"/>
                  </a:ext>
                </a:extLst>
              </a:tr>
              <a:tr h="589246">
                <a:tc>
                  <a:txBody>
                    <a:bodyPr/>
                    <a:lstStyle/>
                    <a:p>
                      <a:pPr marL="342900" indent="-342900" algn="l" fontAlgn="t">
                        <a:buFont typeface="Wingdings" panose="05000000000000000000" pitchFamily="2" charset="2"/>
                        <a:buChar char="Ø"/>
                      </a:pPr>
                      <a:r>
                        <a:rPr lang="en-GB" sz="1600" u="none" strike="noStrike" dirty="0">
                          <a:effectLst/>
                          <a:latin typeface="+mn-lt"/>
                        </a:rPr>
                        <a:t>Check-out and payment process</a:t>
                      </a: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Products you received were as described on the website</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Overall experiences SATISFACTION with (INSERT NAME)</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2236931872"/>
                  </a:ext>
                </a:extLst>
              </a:tr>
              <a:tr h="382617">
                <a:tc>
                  <a:txBody>
                    <a:bodyPr/>
                    <a:lstStyle/>
                    <a:p>
                      <a:pPr marL="342900" indent="-342900" algn="l" fontAlgn="t">
                        <a:buFont typeface="Wingdings" panose="05000000000000000000" pitchFamily="2" charset="2"/>
                        <a:buChar char="Ø"/>
                      </a:pPr>
                      <a:r>
                        <a:rPr lang="en-GB" sz="1600" u="none" strike="noStrike" dirty="0">
                          <a:effectLst/>
                          <a:latin typeface="+mn-lt"/>
                        </a:rPr>
                        <a:t>Ease of finding the products you need</a:t>
                      </a: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Ease of managing your shopping cart</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Availability of products</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3212046306"/>
                  </a:ext>
                </a:extLst>
              </a:tr>
              <a:tr h="336992">
                <a:tc>
                  <a:txBody>
                    <a:bodyPr/>
                    <a:lstStyle/>
                    <a:p>
                      <a:pPr marL="342900" indent="-342900" algn="l" fontAlgn="t">
                        <a:buFont typeface="Wingdings" panose="05000000000000000000" pitchFamily="2" charset="2"/>
                        <a:buChar char="Ø"/>
                      </a:pPr>
                      <a:r>
                        <a:rPr lang="en-GB" sz="1600" u="none" strike="noStrike" dirty="0">
                          <a:effectLst/>
                          <a:latin typeface="+mn-lt"/>
                        </a:rPr>
                        <a:t>Ease of navigating the website or app</a:t>
                      </a: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Overall Service Quality</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Variety of products that meet my needs</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1705987494"/>
                  </a:ext>
                </a:extLst>
              </a:tr>
              <a:tr h="326989">
                <a:tc>
                  <a:txBody>
                    <a:bodyPr/>
                    <a:lstStyle/>
                    <a:p>
                      <a:pPr marL="342900" indent="-342900" algn="l" fontAlgn="t">
                        <a:buFont typeface="Wingdings" panose="05000000000000000000" pitchFamily="2" charset="2"/>
                        <a:buChar char="Ø"/>
                      </a:pPr>
                      <a:r>
                        <a:rPr lang="en-GB" sz="1600" u="none" strike="noStrike" dirty="0" smtClean="0">
                          <a:effectLst/>
                          <a:latin typeface="+mn-lt"/>
                        </a:rPr>
                        <a:t>Availability of feedback channels</a:t>
                      </a: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Range of delivery options</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marR="0" indent="-342900" algn="l" defTabSz="914400" rtl="0" eaLnBrk="1" fontAlgn="t" latinLnBrk="0" hangingPunct="1">
                        <a:lnSpc>
                          <a:spcPct val="100000"/>
                        </a:lnSpc>
                        <a:spcBef>
                          <a:spcPts val="0"/>
                        </a:spcBef>
                        <a:spcAft>
                          <a:spcPts val="0"/>
                        </a:spcAft>
                        <a:buClrTx/>
                        <a:buSzTx/>
                        <a:buFont typeface="Wingdings" panose="05000000000000000000" pitchFamily="2" charset="2"/>
                        <a:buChar char="Ø"/>
                        <a:tabLst/>
                        <a:defRPr/>
                      </a:pPr>
                      <a:r>
                        <a:rPr lang="en-GB" sz="1600" u="none" strike="noStrike" dirty="0" smtClean="0">
                          <a:effectLst/>
                          <a:latin typeface="+mn-lt"/>
                        </a:rPr>
                        <a:t>Likelihood to recommend</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133520441"/>
                  </a:ext>
                </a:extLst>
              </a:tr>
              <a:tr h="294622">
                <a:tc>
                  <a:txBody>
                    <a:bodyPr/>
                    <a:lstStyle/>
                    <a:p>
                      <a:pPr marL="342900" indent="-342900" algn="l" fontAlgn="t">
                        <a:buFont typeface="Wingdings" panose="05000000000000000000" pitchFamily="2" charset="2"/>
                        <a:buChar char="Ø"/>
                      </a:pPr>
                      <a:r>
                        <a:rPr lang="en-GB" sz="1600" u="none" strike="noStrike" dirty="0" smtClean="0">
                          <a:effectLst/>
                          <a:latin typeface="+mn-lt"/>
                        </a:rPr>
                        <a:t>Ease of tracking your order</a:t>
                      </a: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Satisfaction with the product reviews</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smtClean="0">
                          <a:effectLst/>
                          <a:latin typeface="+mn-lt"/>
                        </a:rPr>
                        <a:t>Overall Product Quality</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1941386213"/>
                  </a:ext>
                </a:extLst>
              </a:tr>
              <a:tr h="294622">
                <a:tc>
                  <a:txBody>
                    <a:bodyPr/>
                    <a:lstStyle/>
                    <a:p>
                      <a:pPr marL="342900" indent="-342900" algn="l" fontAlgn="t">
                        <a:buFont typeface="Wingdings" panose="05000000000000000000" pitchFamily="2" charset="2"/>
                        <a:buChar char="Ø"/>
                      </a:pPr>
                      <a:endParaRPr lang="en-GB" sz="1600" b="0" i="0" u="none" strike="noStrike">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Likelihood to Repurchase</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Customer Satisfaction</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2611304954"/>
                  </a:ext>
                </a:extLst>
              </a:tr>
              <a:tr h="638175">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Return and exchange policies</a:t>
                      </a: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Clarity and usefulness of information on your delivery methods and fees</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41173519"/>
                  </a:ext>
                </a:extLst>
              </a:tr>
              <a:tr h="326989">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buFont typeface="Wingdings" panose="05000000000000000000" pitchFamily="2" charset="2"/>
                        <a:buChar char="Ø"/>
                      </a:pPr>
                      <a:endParaRPr lang="en-GB" sz="1600" dirty="0">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Ease of indicating special requests</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3831102260"/>
                  </a:ext>
                </a:extLst>
              </a:tr>
              <a:tr h="294622">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r>
                        <a:rPr lang="en-GB" sz="1600" u="none" strike="noStrike" dirty="0">
                          <a:effectLst/>
                          <a:latin typeface="+mn-lt"/>
                        </a:rPr>
                        <a:t>Price given quality</a:t>
                      </a: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4185527581"/>
                  </a:ext>
                </a:extLst>
              </a:tr>
              <a:tr h="441451">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endParaRPr lang="en-GB" sz="1600" b="1" i="0" u="none" strike="noStrike" dirty="0">
                        <a:solidFill>
                          <a:srgbClr val="000000"/>
                        </a:solidFill>
                        <a:effectLst/>
                        <a:latin typeface="+mn-lt"/>
                      </a:endParaRPr>
                    </a:p>
                  </a:txBody>
                  <a:tcPr marL="0" marR="0" marT="0" marB="0">
                    <a:solidFill>
                      <a:srgbClr val="FFFF00"/>
                    </a:solidFill>
                  </a:tcPr>
                </a:tc>
                <a:tc>
                  <a:txBody>
                    <a:bodyPr/>
                    <a:lstStyle/>
                    <a:p>
                      <a:pPr marL="342900" marR="0" indent="-342900" algn="l" defTabSz="914400" rtl="0" eaLnBrk="1" fontAlgn="t" latinLnBrk="0" hangingPunct="1">
                        <a:lnSpc>
                          <a:spcPct val="100000"/>
                        </a:lnSpc>
                        <a:spcBef>
                          <a:spcPts val="0"/>
                        </a:spcBef>
                        <a:spcAft>
                          <a:spcPts val="0"/>
                        </a:spcAft>
                        <a:buClrTx/>
                        <a:buSzTx/>
                        <a:buFont typeface="Wingdings" panose="05000000000000000000" pitchFamily="2" charset="2"/>
                        <a:buChar char="Ø"/>
                        <a:tabLst/>
                        <a:defRPr/>
                      </a:pPr>
                      <a:r>
                        <a:rPr lang="en-GB" sz="1600" b="1" u="none" strike="noStrike" dirty="0" smtClean="0">
                          <a:effectLst/>
                          <a:latin typeface="+mn-lt"/>
                        </a:rPr>
                        <a:t>Time taken to receive the product</a:t>
                      </a:r>
                      <a:endParaRPr lang="en-GB" sz="1600" b="1" i="0" u="none" strike="noStrike" dirty="0" smtClean="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2679819502"/>
                  </a:ext>
                </a:extLst>
              </a:tr>
              <a:tr h="294622">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99FF33"/>
                    </a:solidFill>
                  </a:tcPr>
                </a:tc>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FFFF00"/>
                    </a:solidFill>
                  </a:tcPr>
                </a:tc>
                <a:tc>
                  <a:txBody>
                    <a:bodyPr/>
                    <a:lstStyle/>
                    <a:p>
                      <a:pPr marL="342900" indent="-342900" algn="l" fontAlgn="t">
                        <a:buFont typeface="Wingdings" panose="05000000000000000000" pitchFamily="2" charset="2"/>
                        <a:buChar char="Ø"/>
                      </a:pPr>
                      <a:endParaRPr lang="en-GB" sz="1600" b="0" i="0" u="none" strike="noStrike" dirty="0">
                        <a:solidFill>
                          <a:srgbClr val="000000"/>
                        </a:solidFill>
                        <a:effectLst/>
                        <a:latin typeface="+mn-lt"/>
                      </a:endParaRPr>
                    </a:p>
                  </a:txBody>
                  <a:tcPr marL="0" marR="0" marT="0" marB="0">
                    <a:solidFill>
                      <a:srgbClr val="FF0000"/>
                    </a:solidFill>
                  </a:tcPr>
                </a:tc>
                <a:extLst>
                  <a:ext uri="{0D108BD9-81ED-4DB2-BD59-A6C34878D82A}">
                    <a16:rowId xmlns:a16="http://schemas.microsoft.com/office/drawing/2014/main" val="1052280898"/>
                  </a:ext>
                </a:extLst>
              </a:tr>
            </a:tbl>
          </a:graphicData>
        </a:graphic>
      </p:graphicFrame>
      <p:sp>
        <p:nvSpPr>
          <p:cNvPr id="7" name="Freeform 6"/>
          <p:cNvSpPr/>
          <p:nvPr/>
        </p:nvSpPr>
        <p:spPr>
          <a:xfrm>
            <a:off x="2571750" y="742950"/>
            <a:ext cx="5760720" cy="5070525"/>
          </a:xfrm>
          <a:custGeom>
            <a:avLst/>
            <a:gdLst>
              <a:gd name="connsiteX0" fmla="*/ 0 w 5875020"/>
              <a:gd name="connsiteY0" fmla="*/ 0 h 5014912"/>
              <a:gd name="connsiteX1" fmla="*/ 3931920 w 5875020"/>
              <a:gd name="connsiteY1" fmla="*/ 1234440 h 5014912"/>
              <a:gd name="connsiteX2" fmla="*/ 4000500 w 5875020"/>
              <a:gd name="connsiteY2" fmla="*/ 4629150 h 5014912"/>
              <a:gd name="connsiteX3" fmla="*/ 5875020 w 5875020"/>
              <a:gd name="connsiteY3" fmla="*/ 4937760 h 5014912"/>
              <a:gd name="connsiteX4" fmla="*/ 5875020 w 5875020"/>
              <a:gd name="connsiteY4" fmla="*/ 4937760 h 5014912"/>
              <a:gd name="connsiteX0" fmla="*/ 0 w 5875020"/>
              <a:gd name="connsiteY0" fmla="*/ 0 h 5065480"/>
              <a:gd name="connsiteX1" fmla="*/ 3497580 w 5875020"/>
              <a:gd name="connsiteY1" fmla="*/ 457200 h 5065480"/>
              <a:gd name="connsiteX2" fmla="*/ 4000500 w 5875020"/>
              <a:gd name="connsiteY2" fmla="*/ 4629150 h 5065480"/>
              <a:gd name="connsiteX3" fmla="*/ 5875020 w 5875020"/>
              <a:gd name="connsiteY3" fmla="*/ 4937760 h 5065480"/>
              <a:gd name="connsiteX4" fmla="*/ 5875020 w 5875020"/>
              <a:gd name="connsiteY4" fmla="*/ 4937760 h 5065480"/>
              <a:gd name="connsiteX0" fmla="*/ 0 w 5875020"/>
              <a:gd name="connsiteY0" fmla="*/ 0 h 5070525"/>
              <a:gd name="connsiteX1" fmla="*/ 3497580 w 5875020"/>
              <a:gd name="connsiteY1" fmla="*/ 457200 h 5070525"/>
              <a:gd name="connsiteX2" fmla="*/ 3691890 w 5875020"/>
              <a:gd name="connsiteY2" fmla="*/ 4663440 h 5070525"/>
              <a:gd name="connsiteX3" fmla="*/ 5875020 w 5875020"/>
              <a:gd name="connsiteY3" fmla="*/ 4937760 h 5070525"/>
              <a:gd name="connsiteX4" fmla="*/ 5875020 w 5875020"/>
              <a:gd name="connsiteY4" fmla="*/ 4937760 h 507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5020" h="5070525">
                <a:moveTo>
                  <a:pt x="0" y="0"/>
                </a:moveTo>
                <a:cubicBezTo>
                  <a:pt x="1632585" y="231457"/>
                  <a:pt x="2882265" y="-320040"/>
                  <a:pt x="3497580" y="457200"/>
                </a:cubicBezTo>
                <a:cubicBezTo>
                  <a:pt x="4112895" y="1234440"/>
                  <a:pt x="3295650" y="3916680"/>
                  <a:pt x="3691890" y="4663440"/>
                </a:cubicBezTo>
                <a:cubicBezTo>
                  <a:pt x="4088130" y="5410200"/>
                  <a:pt x="5511165" y="4892040"/>
                  <a:pt x="5875020" y="4937760"/>
                </a:cubicBezTo>
                <a:lnTo>
                  <a:pt x="5875020" y="4937760"/>
                </a:lnTo>
              </a:path>
            </a:pathLst>
          </a:custGeom>
          <a:ln w="381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8" name="Oval 7"/>
          <p:cNvSpPr/>
          <p:nvPr/>
        </p:nvSpPr>
        <p:spPr>
          <a:xfrm>
            <a:off x="2343150" y="622935"/>
            <a:ext cx="228600" cy="2400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8332470" y="5573445"/>
            <a:ext cx="228600" cy="2400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434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869-6562-0F11-2AF5-2C074F09848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EDDAC7CF-9952-50A7-8659-4988983B519C}"/>
              </a:ext>
            </a:extLst>
          </p:cNvPr>
          <p:cNvSpPr>
            <a:spLocks noGrp="1"/>
          </p:cNvSpPr>
          <p:nvPr>
            <p:ph idx="1"/>
          </p:nvPr>
        </p:nvSpPr>
        <p:spPr/>
        <p:txBody>
          <a:bodyPr>
            <a:normAutofit/>
          </a:bodyPr>
          <a:lstStyle/>
          <a:p>
            <a:pPr marL="457200" indent="-457200">
              <a:buFont typeface="+mj-lt"/>
              <a:buAutoNum type="arabicPeriod"/>
            </a:pPr>
            <a:r>
              <a:rPr lang="en-US" dirty="0"/>
              <a:t> </a:t>
            </a:r>
            <a:r>
              <a:rPr lang="en-US" dirty="0" smtClean="0"/>
              <a:t>Introduction</a:t>
            </a:r>
            <a:endParaRPr lang="en-US" dirty="0"/>
          </a:p>
          <a:p>
            <a:pPr marL="457200" indent="-457200">
              <a:buFont typeface="+mj-lt"/>
              <a:buAutoNum type="arabicPeriod"/>
            </a:pPr>
            <a:r>
              <a:rPr lang="en-US" dirty="0" smtClean="0"/>
              <a:t>Key </a:t>
            </a:r>
            <a:r>
              <a:rPr lang="en-US" dirty="0"/>
              <a:t>Players in the Survey</a:t>
            </a:r>
          </a:p>
          <a:p>
            <a:pPr marL="457200" indent="-457200">
              <a:buFont typeface="+mj-lt"/>
              <a:buAutoNum type="arabicPeriod"/>
            </a:pPr>
            <a:r>
              <a:rPr lang="en-US" dirty="0" smtClean="0"/>
              <a:t>Amazon's </a:t>
            </a:r>
            <a:r>
              <a:rPr lang="en-US" dirty="0"/>
              <a:t>Performance in Singapore</a:t>
            </a:r>
          </a:p>
          <a:p>
            <a:pPr marL="457200" indent="-457200">
              <a:buFont typeface="+mj-lt"/>
              <a:buAutoNum type="arabicPeriod"/>
            </a:pPr>
            <a:r>
              <a:rPr lang="en-US" dirty="0"/>
              <a:t> </a:t>
            </a:r>
            <a:r>
              <a:rPr lang="en-US" dirty="0" smtClean="0"/>
              <a:t>Amazon's </a:t>
            </a:r>
            <a:r>
              <a:rPr lang="en-US" dirty="0"/>
              <a:t>Profile and Offerings</a:t>
            </a:r>
          </a:p>
          <a:p>
            <a:pPr marL="457200" indent="-457200">
              <a:buFont typeface="+mj-lt"/>
              <a:buAutoNum type="arabicPeriod"/>
            </a:pPr>
            <a:r>
              <a:rPr lang="en-US" dirty="0" smtClean="0"/>
              <a:t> Raw </a:t>
            </a:r>
            <a:r>
              <a:rPr lang="en-US" dirty="0"/>
              <a:t>Data Analysis</a:t>
            </a:r>
          </a:p>
          <a:p>
            <a:pPr marL="457200" indent="-457200">
              <a:buFont typeface="+mj-lt"/>
              <a:buAutoNum type="arabicPeriod"/>
            </a:pPr>
            <a:r>
              <a:rPr lang="en-US" dirty="0" smtClean="0"/>
              <a:t>Competitive </a:t>
            </a:r>
            <a:r>
              <a:rPr lang="en-US" dirty="0"/>
              <a:t>Strategies</a:t>
            </a:r>
          </a:p>
          <a:p>
            <a:pPr marL="457200" indent="-457200">
              <a:buFont typeface="+mj-lt"/>
              <a:buAutoNum type="arabicPeriod"/>
            </a:pPr>
            <a:r>
              <a:rPr lang="en-US" dirty="0" smtClean="0"/>
              <a:t> Addressing </a:t>
            </a:r>
            <a:r>
              <a:rPr lang="en-US" dirty="0"/>
              <a:t>the 4 Questions</a:t>
            </a:r>
          </a:p>
          <a:p>
            <a:pPr marL="457200" indent="-457200">
              <a:buFont typeface="+mj-lt"/>
              <a:buAutoNum type="arabicPeriod"/>
            </a:pPr>
            <a:r>
              <a:rPr lang="en-US" dirty="0" smtClean="0"/>
              <a:t> Conclusion</a:t>
            </a:r>
            <a:endParaRPr lang="en-IN" dirty="0"/>
          </a:p>
        </p:txBody>
      </p:sp>
    </p:spTree>
    <p:extLst>
      <p:ext uri="{BB962C8B-B14F-4D97-AF65-F5344CB8AC3E}">
        <p14:creationId xmlns:p14="http://schemas.microsoft.com/office/powerpoint/2010/main" val="2599633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2286000"/>
            <a:ext cx="8596668" cy="1320800"/>
          </a:xfrm>
        </p:spPr>
        <p:txBody>
          <a:bodyPr/>
          <a:lstStyle/>
          <a:p>
            <a:r>
              <a:rPr lang="en-GB" dirty="0"/>
              <a:t>Thank you!</a:t>
            </a:r>
          </a:p>
        </p:txBody>
      </p:sp>
    </p:spTree>
    <p:extLst>
      <p:ext uri="{BB962C8B-B14F-4D97-AF65-F5344CB8AC3E}">
        <p14:creationId xmlns:p14="http://schemas.microsoft.com/office/powerpoint/2010/main" val="2977021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0392-EE4B-E03A-BCE5-1D6E70CB253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8B58D95-7BE3-ACDB-0F2B-2FB32C05E526}"/>
              </a:ext>
            </a:extLst>
          </p:cNvPr>
          <p:cNvSpPr>
            <a:spLocks noGrp="1"/>
          </p:cNvSpPr>
          <p:nvPr>
            <p:ph idx="1"/>
          </p:nvPr>
        </p:nvSpPr>
        <p:spPr/>
        <p:txBody>
          <a:bodyPr>
            <a:normAutofit/>
          </a:bodyPr>
          <a:lstStyle/>
          <a:p>
            <a:pPr marL="0" indent="0">
              <a:buNone/>
            </a:pPr>
            <a:r>
              <a:rPr lang="en-US" sz="2800" dirty="0"/>
              <a:t>This presentation aims to analyze the reasons behind Amazon's low customer satisfaction in Singapore, as revealed by the Customer Satisfaction Index of Singapore (CSISG). We will delve into the data and discuss potential strategies for improvement.</a:t>
            </a:r>
            <a:endParaRPr lang="en-IN" sz="2800" dirty="0"/>
          </a:p>
        </p:txBody>
      </p:sp>
    </p:spTree>
    <p:extLst>
      <p:ext uri="{BB962C8B-B14F-4D97-AF65-F5344CB8AC3E}">
        <p14:creationId xmlns:p14="http://schemas.microsoft.com/office/powerpoint/2010/main" val="3046647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97C-D7BB-3A11-8617-9562DCE856C3}"/>
              </a:ext>
            </a:extLst>
          </p:cNvPr>
          <p:cNvSpPr>
            <a:spLocks noGrp="1"/>
          </p:cNvSpPr>
          <p:nvPr>
            <p:ph type="title"/>
          </p:nvPr>
        </p:nvSpPr>
        <p:spPr/>
        <p:txBody>
          <a:bodyPr/>
          <a:lstStyle/>
          <a:p>
            <a:r>
              <a:rPr lang="en-US" dirty="0"/>
              <a:t>Key Players in the Survey</a:t>
            </a:r>
            <a:endParaRPr lang="en-IN" dirty="0"/>
          </a:p>
        </p:txBody>
      </p:sp>
      <p:sp>
        <p:nvSpPr>
          <p:cNvPr id="3" name="Content Placeholder 2">
            <a:extLst>
              <a:ext uri="{FF2B5EF4-FFF2-40B4-BE49-F238E27FC236}">
                <a16:creationId xmlns:a16="http://schemas.microsoft.com/office/drawing/2014/main" id="{EEB93C89-6549-C35A-53AB-91B637F2A441}"/>
              </a:ext>
            </a:extLst>
          </p:cNvPr>
          <p:cNvSpPr>
            <a:spLocks noGrp="1"/>
          </p:cNvSpPr>
          <p:nvPr>
            <p:ph idx="1"/>
          </p:nvPr>
        </p:nvSpPr>
        <p:spPr/>
        <p:txBody>
          <a:bodyPr>
            <a:normAutofit/>
          </a:bodyPr>
          <a:lstStyle/>
          <a:p>
            <a:pPr>
              <a:lnSpc>
                <a:spcPct val="150000"/>
              </a:lnSpc>
            </a:pPr>
            <a:r>
              <a:rPr lang="en-US" sz="2400" dirty="0"/>
              <a:t>The CSISG covered more than 20 sub-sectors and measured over 100 companies in various industries including e-commerce, finance, insurance, info-communications, transportation, and more. The data for the e-commerce sub-sector was collected through a </a:t>
            </a:r>
            <a:r>
              <a:rPr lang="en-US" sz="2400" dirty="0" err="1"/>
              <a:t>randomised</a:t>
            </a:r>
            <a:r>
              <a:rPr lang="en-US" sz="2400" dirty="0"/>
              <a:t> door-to-door methodology, with a total of 1600 samples.</a:t>
            </a:r>
            <a:endParaRPr lang="en-IN" sz="2400" dirty="0"/>
          </a:p>
        </p:txBody>
      </p:sp>
    </p:spTree>
    <p:extLst>
      <p:ext uri="{BB962C8B-B14F-4D97-AF65-F5344CB8AC3E}">
        <p14:creationId xmlns:p14="http://schemas.microsoft.com/office/powerpoint/2010/main" val="55944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1BAA-CE5D-A42F-720E-F9EC9F364BD7}"/>
              </a:ext>
            </a:extLst>
          </p:cNvPr>
          <p:cNvSpPr>
            <a:spLocks noGrp="1"/>
          </p:cNvSpPr>
          <p:nvPr>
            <p:ph type="title"/>
          </p:nvPr>
        </p:nvSpPr>
        <p:spPr/>
        <p:txBody>
          <a:bodyPr>
            <a:normAutofit fontScale="90000"/>
          </a:bodyPr>
          <a:lstStyle/>
          <a:p>
            <a:r>
              <a:rPr lang="en-IN" dirty="0"/>
              <a:t>Amazon's Performance in Singapore</a:t>
            </a:r>
            <a:br>
              <a:rPr lang="en-IN" dirty="0"/>
            </a:br>
            <a:r>
              <a:rPr lang="en-IN" sz="2200" dirty="0"/>
              <a:t>Survey Results and Comparison</a:t>
            </a:r>
            <a:r>
              <a:rPr lang="en-IN" dirty="0"/>
              <a:t/>
            </a:r>
            <a:br>
              <a:rPr lang="en-IN" dirty="0"/>
            </a:br>
            <a:endParaRPr lang="en-IN" dirty="0"/>
          </a:p>
        </p:txBody>
      </p:sp>
      <p:sp>
        <p:nvSpPr>
          <p:cNvPr id="3" name="Content Placeholder 2">
            <a:extLst>
              <a:ext uri="{FF2B5EF4-FFF2-40B4-BE49-F238E27FC236}">
                <a16:creationId xmlns:a16="http://schemas.microsoft.com/office/drawing/2014/main" id="{FB08EF6D-1BC4-25C4-D0D9-F0F32DD22431}"/>
              </a:ext>
            </a:extLst>
          </p:cNvPr>
          <p:cNvSpPr>
            <a:spLocks noGrp="1"/>
          </p:cNvSpPr>
          <p:nvPr>
            <p:ph idx="1"/>
          </p:nvPr>
        </p:nvSpPr>
        <p:spPr/>
        <p:txBody>
          <a:bodyPr>
            <a:normAutofit fontScale="92500" lnSpcReduction="20000"/>
          </a:bodyPr>
          <a:lstStyle/>
          <a:p>
            <a:pPr marL="0" indent="0">
              <a:lnSpc>
                <a:spcPct val="150000"/>
              </a:lnSpc>
              <a:buNone/>
            </a:pPr>
            <a:r>
              <a:rPr lang="en-IN" dirty="0"/>
              <a:t>Survey Results</a:t>
            </a:r>
          </a:p>
          <a:p>
            <a:pPr marL="0" indent="0">
              <a:lnSpc>
                <a:spcPct val="150000"/>
              </a:lnSpc>
              <a:buNone/>
            </a:pPr>
            <a:r>
              <a:rPr lang="en-US" dirty="0"/>
              <a:t>The latest CSISG survey results indicated that Amazon ranked last in customer satisfaction in Singapore, despite a marginal increase in scores from 70-points in 2017 to 71-points in 2018.</a:t>
            </a:r>
            <a:endParaRPr lang="en-IN" dirty="0"/>
          </a:p>
          <a:p>
            <a:pPr marL="0" indent="0">
              <a:lnSpc>
                <a:spcPct val="150000"/>
              </a:lnSpc>
              <a:buNone/>
            </a:pPr>
            <a:endParaRPr lang="en-IN" dirty="0"/>
          </a:p>
          <a:p>
            <a:pPr marL="0" indent="0">
              <a:lnSpc>
                <a:spcPct val="150000"/>
              </a:lnSpc>
              <a:buNone/>
            </a:pPr>
            <a:r>
              <a:rPr lang="en-IN" dirty="0"/>
              <a:t>Comparison with US Performance</a:t>
            </a:r>
          </a:p>
          <a:p>
            <a:pPr marL="0" indent="0">
              <a:lnSpc>
                <a:spcPct val="150000"/>
              </a:lnSpc>
              <a:buNone/>
            </a:pPr>
            <a:r>
              <a:rPr lang="en-US" dirty="0"/>
              <a:t>Contrary to its performance</a:t>
            </a:r>
            <a:r>
              <a:rPr lang="en-US" u="sng" dirty="0"/>
              <a:t> </a:t>
            </a:r>
            <a:r>
              <a:rPr lang="en-US" b="1" u="sng" dirty="0"/>
              <a:t>in the US, where Amazon typically tops customer satisfaction surveys</a:t>
            </a:r>
            <a:r>
              <a:rPr lang="en-US" u="sng" dirty="0"/>
              <a:t>, </a:t>
            </a:r>
            <a:r>
              <a:rPr lang="en-US" dirty="0"/>
              <a:t>the CSISG results were unexpected. The American Customer Satisfaction Index (ACSI) saw </a:t>
            </a:r>
            <a:r>
              <a:rPr lang="en-US" b="1" dirty="0"/>
              <a:t>Amazon scoring 82-points in the US, ranking a close second to retailer Costco's 83-points.</a:t>
            </a:r>
            <a:endParaRPr lang="en-IN" b="1" dirty="0"/>
          </a:p>
        </p:txBody>
      </p:sp>
    </p:spTree>
    <p:extLst>
      <p:ext uri="{BB962C8B-B14F-4D97-AF65-F5344CB8AC3E}">
        <p14:creationId xmlns:p14="http://schemas.microsoft.com/office/powerpoint/2010/main" val="42551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D04C-9A90-A776-C8D3-B8AB1479DB96}"/>
              </a:ext>
            </a:extLst>
          </p:cNvPr>
          <p:cNvSpPr>
            <a:spLocks noGrp="1"/>
          </p:cNvSpPr>
          <p:nvPr>
            <p:ph type="title"/>
          </p:nvPr>
        </p:nvSpPr>
        <p:spPr/>
        <p:txBody>
          <a:bodyPr/>
          <a:lstStyle/>
          <a:p>
            <a:r>
              <a:rPr lang="en-IN" dirty="0"/>
              <a:t>Amazon's Profile and Offerings</a:t>
            </a:r>
            <a:br>
              <a:rPr lang="en-IN" dirty="0"/>
            </a:br>
            <a:r>
              <a:rPr lang="en-IN" sz="2000" dirty="0"/>
              <a:t>Overview and Amazon Prime</a:t>
            </a:r>
          </a:p>
        </p:txBody>
      </p:sp>
      <p:sp>
        <p:nvSpPr>
          <p:cNvPr id="3" name="Content Placeholder 2">
            <a:extLst>
              <a:ext uri="{FF2B5EF4-FFF2-40B4-BE49-F238E27FC236}">
                <a16:creationId xmlns:a16="http://schemas.microsoft.com/office/drawing/2014/main" id="{33DA5B15-0F3C-5381-FAD4-823643034B17}"/>
              </a:ext>
            </a:extLst>
          </p:cNvPr>
          <p:cNvSpPr>
            <a:spLocks noGrp="1"/>
          </p:cNvSpPr>
          <p:nvPr>
            <p:ph idx="1"/>
          </p:nvPr>
        </p:nvSpPr>
        <p:spPr/>
        <p:txBody>
          <a:bodyPr>
            <a:normAutofit fontScale="92500" lnSpcReduction="20000"/>
          </a:bodyPr>
          <a:lstStyle/>
          <a:p>
            <a:pPr marL="0" indent="0">
              <a:buNone/>
            </a:pPr>
            <a:r>
              <a:rPr lang="en-IN" dirty="0"/>
              <a:t>Company Background</a:t>
            </a:r>
          </a:p>
          <a:p>
            <a:pPr marL="0" indent="0">
              <a:buNone/>
            </a:pPr>
            <a:r>
              <a:rPr lang="en-US" dirty="0"/>
              <a:t>Founded in 1994, Amazon is a giant e-commerce platform offering a broad range of products and services including </a:t>
            </a:r>
            <a:r>
              <a:rPr lang="en-US" b="1" dirty="0"/>
              <a:t>Amazon Prime, Amazon Web Services, Prime Video, and more.</a:t>
            </a:r>
          </a:p>
          <a:p>
            <a:pPr marL="0" indent="0">
              <a:buNone/>
            </a:pPr>
            <a:endParaRPr lang="en-US" dirty="0"/>
          </a:p>
          <a:p>
            <a:pPr marL="0" indent="0">
              <a:buNone/>
            </a:pPr>
            <a:r>
              <a:rPr lang="en-IN" dirty="0"/>
              <a:t>Amazon Prime</a:t>
            </a:r>
            <a:endParaRPr lang="en-US" dirty="0"/>
          </a:p>
          <a:p>
            <a:pPr marL="0" indent="0">
              <a:buNone/>
            </a:pPr>
            <a:r>
              <a:rPr lang="en-US" dirty="0"/>
              <a:t>Launched in 2005, </a:t>
            </a:r>
            <a:r>
              <a:rPr lang="en-US" b="1" dirty="0"/>
              <a:t>Amazon Prime provides members with benefits such as unlimited free delivery, deals, access to movies, TV shows, and ad-free songs. </a:t>
            </a:r>
            <a:r>
              <a:rPr lang="en-US" dirty="0"/>
              <a:t>By 2018, the service had 100 million paid members globally.</a:t>
            </a:r>
          </a:p>
          <a:p>
            <a:pPr marL="0" indent="0">
              <a:buNone/>
            </a:pPr>
            <a:endParaRPr lang="en-US" dirty="0"/>
          </a:p>
          <a:p>
            <a:pPr marL="0" indent="0">
              <a:buNone/>
            </a:pPr>
            <a:r>
              <a:rPr lang="en-IN" dirty="0"/>
              <a:t>Amazon in Singapore</a:t>
            </a:r>
            <a:endParaRPr lang="en-US" dirty="0"/>
          </a:p>
          <a:p>
            <a:pPr marL="0" indent="0">
              <a:buNone/>
            </a:pPr>
            <a:r>
              <a:rPr lang="en-US" dirty="0"/>
              <a:t>Amazon introduced Prime Now in 2017, followed by the launch of Amazon Prime. Despite much fanfare, </a:t>
            </a:r>
            <a:r>
              <a:rPr lang="en-US" u="sng" dirty="0"/>
              <a:t>customers faced delivery fulfilment issues, limited product offerings, and other challenges.</a:t>
            </a:r>
            <a:endParaRPr lang="en-IN" u="sng" dirty="0"/>
          </a:p>
        </p:txBody>
      </p:sp>
    </p:spTree>
    <p:extLst>
      <p:ext uri="{BB962C8B-B14F-4D97-AF65-F5344CB8AC3E}">
        <p14:creationId xmlns:p14="http://schemas.microsoft.com/office/powerpoint/2010/main" val="69746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DBF-9902-EECF-D9DB-FD3688AB0947}"/>
              </a:ext>
            </a:extLst>
          </p:cNvPr>
          <p:cNvSpPr>
            <a:spLocks noGrp="1"/>
          </p:cNvSpPr>
          <p:nvPr>
            <p:ph type="title"/>
          </p:nvPr>
        </p:nvSpPr>
        <p:spPr/>
        <p:txBody>
          <a:bodyPr/>
          <a:lstStyle/>
          <a:p>
            <a:r>
              <a:rPr lang="en-IN" dirty="0"/>
              <a:t>Raw Data Analysis</a:t>
            </a:r>
            <a:br>
              <a:rPr lang="en-IN" dirty="0"/>
            </a:br>
            <a:r>
              <a:rPr lang="en-IN" sz="2000" dirty="0"/>
              <a:t>Data Collection and Analysis</a:t>
            </a:r>
          </a:p>
        </p:txBody>
      </p:sp>
      <p:sp>
        <p:nvSpPr>
          <p:cNvPr id="3" name="Content Placeholder 2">
            <a:extLst>
              <a:ext uri="{FF2B5EF4-FFF2-40B4-BE49-F238E27FC236}">
                <a16:creationId xmlns:a16="http://schemas.microsoft.com/office/drawing/2014/main" id="{DBA4E740-70EF-C574-CCEB-8ECF3F39A140}"/>
              </a:ext>
            </a:extLst>
          </p:cNvPr>
          <p:cNvSpPr>
            <a:spLocks noGrp="1"/>
          </p:cNvSpPr>
          <p:nvPr>
            <p:ph idx="1"/>
          </p:nvPr>
        </p:nvSpPr>
        <p:spPr/>
        <p:txBody>
          <a:bodyPr/>
          <a:lstStyle/>
          <a:p>
            <a:pPr marL="0" indent="0">
              <a:buNone/>
            </a:pPr>
            <a:r>
              <a:rPr lang="en-IN" dirty="0"/>
              <a:t>Data Collection Methodology</a:t>
            </a:r>
          </a:p>
          <a:p>
            <a:pPr marL="0" indent="0">
              <a:buNone/>
            </a:pPr>
            <a:r>
              <a:rPr lang="en-US" dirty="0"/>
              <a:t>The data was collected via a </a:t>
            </a:r>
            <a:r>
              <a:rPr lang="en-US" dirty="0" err="1"/>
              <a:t>randomised</a:t>
            </a:r>
            <a:r>
              <a:rPr lang="en-US" dirty="0"/>
              <a:t> door-to-door methodology from Singaporeans and Permanent Residents, with a total of 1600 samples. A quota of N=200 was set for the top 7 most used sites.</a:t>
            </a:r>
          </a:p>
          <a:p>
            <a:pPr marL="0" indent="0">
              <a:buNone/>
            </a:pPr>
            <a:endParaRPr lang="en-US" dirty="0"/>
          </a:p>
          <a:p>
            <a:pPr marL="0" indent="0">
              <a:buNone/>
            </a:pPr>
            <a:r>
              <a:rPr lang="en-IN" dirty="0"/>
              <a:t>Size of the Sample</a:t>
            </a:r>
            <a:endParaRPr lang="en-US" dirty="0"/>
          </a:p>
          <a:p>
            <a:pPr marL="0" indent="0">
              <a:buNone/>
            </a:pPr>
            <a:r>
              <a:rPr lang="en-US" dirty="0"/>
              <a:t>The sample counts for various e-commerce companies were recorded, with Amazon having 200 samples. The details were collected from January to April 2018.</a:t>
            </a:r>
            <a:endParaRPr lang="en-IN" dirty="0"/>
          </a:p>
        </p:txBody>
      </p:sp>
    </p:spTree>
    <p:extLst>
      <p:ext uri="{BB962C8B-B14F-4D97-AF65-F5344CB8AC3E}">
        <p14:creationId xmlns:p14="http://schemas.microsoft.com/office/powerpoint/2010/main" val="3358518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p:txBody>
          <a:bodyPr/>
          <a:lstStyle/>
          <a:p>
            <a:r>
              <a:rPr lang="en-IN" dirty="0"/>
              <a:t>Competitive Strategies</a:t>
            </a:r>
            <a:br>
              <a:rPr lang="en-IN" dirty="0"/>
            </a:br>
            <a:r>
              <a:rPr lang="en-IN" sz="2000" dirty="0"/>
              <a:t>Challenges and Opportunities</a:t>
            </a:r>
          </a:p>
        </p:txBody>
      </p:sp>
      <p:sp>
        <p:nvSpPr>
          <p:cNvPr id="3" name="Content Placeholder 2">
            <a:extLst>
              <a:ext uri="{FF2B5EF4-FFF2-40B4-BE49-F238E27FC236}">
                <a16:creationId xmlns:a16="http://schemas.microsoft.com/office/drawing/2014/main" id="{4D5B7E70-CE3D-FB94-1F04-9199EF24B787}"/>
              </a:ext>
            </a:extLst>
          </p:cNvPr>
          <p:cNvSpPr>
            <a:spLocks noGrp="1"/>
          </p:cNvSpPr>
          <p:nvPr>
            <p:ph idx="1"/>
          </p:nvPr>
        </p:nvSpPr>
        <p:spPr/>
        <p:txBody>
          <a:bodyPr>
            <a:normAutofit fontScale="92500" lnSpcReduction="20000"/>
          </a:bodyPr>
          <a:lstStyle/>
          <a:p>
            <a:pPr marL="0" indent="0">
              <a:buNone/>
            </a:pPr>
            <a:r>
              <a:rPr lang="en-IN" dirty="0"/>
              <a:t>Challenges Faced by Amazon</a:t>
            </a:r>
          </a:p>
          <a:p>
            <a:pPr marL="0" indent="0">
              <a:buNone/>
            </a:pPr>
            <a:r>
              <a:rPr lang="en-US" dirty="0"/>
              <a:t>Teething issues with the launches of Prime Now and Amazon Prime, </a:t>
            </a:r>
            <a:r>
              <a:rPr lang="en-US" u="sng" dirty="0"/>
              <a:t>limited product offerings, and compatibility issues contributed to Amazon's low customer satisfaction.</a:t>
            </a:r>
          </a:p>
          <a:p>
            <a:pPr marL="0" indent="0">
              <a:buNone/>
            </a:pPr>
            <a:endParaRPr lang="en-IN" dirty="0"/>
          </a:p>
          <a:p>
            <a:pPr marL="0" indent="0">
              <a:buNone/>
            </a:pPr>
            <a:r>
              <a:rPr lang="en-IN" dirty="0"/>
              <a:t>Competitive Landscape</a:t>
            </a:r>
          </a:p>
          <a:p>
            <a:pPr marL="0" indent="0">
              <a:buNone/>
            </a:pPr>
            <a:r>
              <a:rPr lang="en-US" dirty="0"/>
              <a:t>The e-commerce market in Singapore is highly competitive, with players vying for customer retention through various strategies such as </a:t>
            </a:r>
            <a:r>
              <a:rPr lang="en-US" u="sng" dirty="0"/>
              <a:t>discounts, loyalty programs, and innovative delivery methods.</a:t>
            </a:r>
          </a:p>
          <a:p>
            <a:pPr marL="0" indent="0">
              <a:buNone/>
            </a:pPr>
            <a:endParaRPr lang="en-IN" u="sng" dirty="0"/>
          </a:p>
          <a:p>
            <a:pPr marL="0" indent="0">
              <a:buNone/>
            </a:pPr>
            <a:r>
              <a:rPr lang="en-IN" dirty="0"/>
              <a:t>Opportunities for Improvement</a:t>
            </a:r>
          </a:p>
          <a:p>
            <a:pPr marL="0" indent="0">
              <a:buNone/>
            </a:pPr>
            <a:r>
              <a:rPr lang="en-US" dirty="0"/>
              <a:t>Thorough data analysis will aid in understanding what Amazon lacks, why consumers prefer competitors, and how Amazon could potentially improve its customer satisfaction and market share in Singapore.</a:t>
            </a:r>
            <a:endParaRPr lang="en-IN" dirty="0"/>
          </a:p>
        </p:txBody>
      </p:sp>
    </p:spTree>
    <p:extLst>
      <p:ext uri="{BB962C8B-B14F-4D97-AF65-F5344CB8AC3E}">
        <p14:creationId xmlns:p14="http://schemas.microsoft.com/office/powerpoint/2010/main" val="178131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43B4-1033-6D93-9FB8-AD79EFDC60E6}"/>
              </a:ext>
            </a:extLst>
          </p:cNvPr>
          <p:cNvSpPr>
            <a:spLocks noGrp="1"/>
          </p:cNvSpPr>
          <p:nvPr>
            <p:ph type="title"/>
          </p:nvPr>
        </p:nvSpPr>
        <p:spPr/>
        <p:txBody>
          <a:bodyPr>
            <a:normAutofit/>
          </a:bodyPr>
          <a:lstStyle/>
          <a:p>
            <a:r>
              <a:rPr lang="en-IN" sz="2800" dirty="0"/>
              <a:t>1. Performance of Amazon based on Key Metrics Compared to Competitors</a:t>
            </a:r>
          </a:p>
        </p:txBody>
      </p:sp>
      <p:sp>
        <p:nvSpPr>
          <p:cNvPr id="3" name="Content Placeholder 2">
            <a:extLst>
              <a:ext uri="{FF2B5EF4-FFF2-40B4-BE49-F238E27FC236}">
                <a16:creationId xmlns:a16="http://schemas.microsoft.com/office/drawing/2014/main" id="{0580AAEB-D028-B5EE-E0CC-F28350ADC8C0}"/>
              </a:ext>
            </a:extLst>
          </p:cNvPr>
          <p:cNvSpPr>
            <a:spLocks noGrp="1"/>
          </p:cNvSpPr>
          <p:nvPr>
            <p:ph idx="1"/>
          </p:nvPr>
        </p:nvSpPr>
        <p:spPr>
          <a:xfrm>
            <a:off x="1023842" y="1346027"/>
            <a:ext cx="10930733" cy="4714586"/>
          </a:xfrm>
        </p:spPr>
        <p:txBody>
          <a:bodyPr>
            <a:normAutofit/>
          </a:bodyPr>
          <a:lstStyle/>
          <a:p>
            <a:pPr marL="0" indent="0">
              <a:buNone/>
            </a:pPr>
            <a:endParaRPr lang="en-US" sz="1600" dirty="0"/>
          </a:p>
          <a:p>
            <a:pPr marL="0" indent="0">
              <a:buNone/>
            </a:pPr>
            <a:endParaRPr lang="en-US" sz="1600" dirty="0"/>
          </a:p>
          <a:p>
            <a:pPr marL="0" indent="0">
              <a:buNone/>
            </a:pPr>
            <a:r>
              <a:rPr lang="en-US" sz="1600" dirty="0"/>
              <a:t>The Customer Satisfaction Index data along with the sampling details are analyzed to understand the nuances of customer experience and preferences, particularly focusing on Amazon's performance compared to its competitors.</a:t>
            </a:r>
          </a:p>
          <a:p>
            <a:pPr marL="0" indent="0">
              <a:buNone/>
            </a:pPr>
            <a:endParaRPr lang="en-US" sz="1600" dirty="0"/>
          </a:p>
          <a:p>
            <a:pPr marL="0" indent="0">
              <a:buNone/>
            </a:pPr>
            <a:r>
              <a:rPr lang="en-GB" sz="1600" dirty="0"/>
              <a:t>Companies often benchmark themselves on various key performance indicators ratings. How does Amazon perform on these key metrics as compared to its competitors?</a:t>
            </a:r>
          </a:p>
          <a:p>
            <a:pPr marL="0" indent="0">
              <a:buNone/>
            </a:pPr>
            <a:r>
              <a:rPr lang="en-GB" sz="1600" dirty="0"/>
              <a:t>• Customer Satisfaction</a:t>
            </a:r>
          </a:p>
          <a:p>
            <a:pPr marL="0" indent="0">
              <a:buNone/>
            </a:pPr>
            <a:r>
              <a:rPr lang="en-GB" sz="1600" dirty="0"/>
              <a:t>• Willingness to recommend</a:t>
            </a:r>
          </a:p>
          <a:p>
            <a:pPr marL="0" indent="0">
              <a:buNone/>
            </a:pPr>
            <a:r>
              <a:rPr lang="en-GB" sz="1600" dirty="0"/>
              <a:t>• Average customer spend</a:t>
            </a:r>
          </a:p>
          <a:p>
            <a:pPr marL="0" indent="0">
              <a:buNone/>
            </a:pPr>
            <a:r>
              <a:rPr lang="en-GB" sz="1600" dirty="0"/>
              <a:t>• Frequency of visit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92959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1240</TotalTime>
  <Words>1242</Words>
  <Application>Microsoft Office PowerPoint</Application>
  <PresentationFormat>Widescreen</PresentationFormat>
  <Paragraphs>361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Playfair Display</vt:lpstr>
      <vt:lpstr>Sitka Banner</vt:lpstr>
      <vt:lpstr>Sitka Heading</vt:lpstr>
      <vt:lpstr>Times New Roman</vt:lpstr>
      <vt:lpstr>Wingdings</vt:lpstr>
      <vt:lpstr>Retrospect</vt:lpstr>
      <vt:lpstr>Understanding Amazon's Low Customer Satisfaction in Singapore</vt:lpstr>
      <vt:lpstr>Contents</vt:lpstr>
      <vt:lpstr>Introduction</vt:lpstr>
      <vt:lpstr>Key Players in the Survey</vt:lpstr>
      <vt:lpstr>Amazon's Performance in Singapore Survey Results and Comparison </vt:lpstr>
      <vt:lpstr>Amazon's Profile and Offerings Overview and Amazon Prime</vt:lpstr>
      <vt:lpstr>Raw Data Analysis Data Collection and Analysis</vt:lpstr>
      <vt:lpstr>Competitive Strategies Challenges and Opportunities</vt:lpstr>
      <vt:lpstr>1. Performance of Amazon based on Key Metrics Compared to Competitors</vt:lpstr>
      <vt:lpstr>PowerPoint Presentation</vt:lpstr>
      <vt:lpstr>PowerPoint Presentation</vt:lpstr>
      <vt:lpstr>PowerPoint Presentation</vt:lpstr>
      <vt:lpstr>PowerPoint Presentation</vt:lpstr>
      <vt:lpstr>Comparison of Amazon’s performance with Industry Average</vt:lpstr>
      <vt:lpstr>PowerPoint Presentation</vt:lpstr>
      <vt:lpstr>Identified major areas for customer dissatisfaction </vt:lpstr>
      <vt:lpstr>How Amazon can improve? Identify the Gap</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81</cp:revision>
  <dcterms:created xsi:type="dcterms:W3CDTF">2024-01-18T15:03:20Z</dcterms:created>
  <dcterms:modified xsi:type="dcterms:W3CDTF">2024-02-09T18:18:30Z</dcterms:modified>
</cp:coreProperties>
</file>