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wdp" ContentType="image/vnd.ms-photo"/>
  <Default Extension="vml" ContentType="application/vnd.openxmlformats-officedocument.vmlDrawing"/>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90" r:id="rId3"/>
    <p:sldId id="291" r:id="rId4"/>
    <p:sldId id="292" r:id="rId5"/>
    <p:sldId id="293" r:id="rId6"/>
    <p:sldId id="295" r:id="rId7"/>
    <p:sldId id="269" r:id="rId8"/>
    <p:sldId id="286" r:id="rId9"/>
    <p:sldId id="271" r:id="rId10"/>
    <p:sldId id="273" r:id="rId11"/>
    <p:sldId id="287" r:id="rId12"/>
    <p:sldId id="298" r:id="rId13"/>
    <p:sldId id="297" r:id="rId14"/>
    <p:sldId id="288" r:id="rId15"/>
    <p:sldId id="289" r:id="rId16"/>
    <p:sldId id="294" r:id="rId17"/>
    <p:sldId id="296" r:id="rId18"/>
    <p:sldId id="277"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CC"/>
    <a:srgbClr val="99FF33"/>
    <a:srgbClr val="E15759"/>
    <a:srgbClr val="EAEFF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6" d="100"/>
          <a:sy n="66" d="100"/>
        </p:scale>
        <p:origin x="600" y="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oleObject" Target="file:///C:\IIMK\Assignments\solid%20as%20steel%20spread%20sheet.xlsx" TargetMode="External"/></Relationships>
</file>

<file path=ppt/charts/_rels/chart2.xml.rels><?xml version="1.0" encoding="UTF-8" standalone="yes"?>
<Relationships xmlns="http://schemas.openxmlformats.org/package/2006/relationships"><Relationship Id="rId3" Type="http://schemas.microsoft.com/office/2011/relationships/chartColorStyle" Target="colors2.xml"/><Relationship Id="rId2" Type="http://schemas.microsoft.com/office/2011/relationships/chartStyle" Target="style2.xml"/><Relationship Id="rId1" Type="http://schemas.openxmlformats.org/officeDocument/2006/relationships/oleObject" Target="file:///C:\IIMK\Assignments\solid%20as%20steel%20spread%20sheet.xlsx" TargetMode="External"/></Relationships>
</file>

<file path=ppt/charts/chart1.xml><?xml version="1.0" encoding="utf-8"?>
<cx:chartSpace xmlns:a="http://schemas.openxmlformats.org/drawingml/2006/main" xmlns:r="http://schemas.openxmlformats.org/officeDocument/2006/relationships" xmlns:cx="http://schemas.microsoft.com/office/drawing/2014/chartex">
  <cx:chartData>
    <cx:externalData r:id="rId1" cx:autoUpdate="0"/>
    <cx:data id="0">
      <cx:numDim type="val">
        <cx:f>Data!$J$2:$J$502</cx:f>
        <cx:lvl ptCount="501" formatCode="General">
          <cx:pt idx="0">178.99000000000001</cx:pt>
          <cx:pt idx="1">-93.940000000000055</cx:pt>
          <cx:pt idx="2">158.50999999999999</cx:pt>
          <cx:pt idx="3">10.470000000000027</cx:pt>
          <cx:pt idx="4">-92.669999999999959</cx:pt>
          <cx:pt idx="5">96.42999999999995</cx:pt>
          <cx:pt idx="6">223.62</cx:pt>
          <cx:pt idx="7">-15.440000000000055</cx:pt>
          <cx:pt idx="8">-99.840000000000032</cx:pt>
          <cx:pt idx="9">-58.019999999999982</cx:pt>
          <cx:pt idx="10">-174.55999999999995</cx:pt>
          <cx:pt idx="11">-133.74000000000001</cx:pt>
          <cx:pt idx="12">-8.8899999999999864</cx:pt>
          <cx:pt idx="13">-251.33999999999997</cx:pt>
          <cx:pt idx="14">23.029999999999973</cx:pt>
          <cx:pt idx="15">-40.370000000000005</cx:pt>
          <cx:pt idx="16">-24.75</cx:pt>
          <cx:pt idx="17">338.98000000000002</cx:pt>
          <cx:pt idx="18">-141.92999999999995</cx:pt>
          <cx:pt idx="19">43.129999999999995</cx:pt>
          <cx:pt idx="20">-91.817999999999984</cx:pt>
          <cx:pt idx="21">-181.42999999999995</cx:pt>
          <cx:pt idx="22">50.140999999999963</cx:pt>
          <cx:pt idx="23">298.19000000000005</cx:pt>
          <cx:pt idx="24">120.30999999999995</cx:pt>
          <cx:pt idx="25">-42.730000000000018</cx:pt>
          <cx:pt idx="26">274.98000000000002</cx:pt>
          <cx:pt idx="27">-242.17000000000002</cx:pt>
          <cx:pt idx="28">106.22000000000003</cx:pt>
          <cx:pt idx="29">310.68000000000006</cx:pt>
          <cx:pt idx="30">53.25</cx:pt>
          <cx:pt idx="31">41.549999999999955</cx:pt>
          <cx:pt idx="32">-57.549999999999955</cx:pt>
          <cx:pt idx="33">-159.76999999999998</cx:pt>
          <cx:pt idx="34">-167.83299999999997</cx:pt>
          <cx:pt idx="35">187.20000000000005</cx:pt>
          <cx:pt idx="36">198.10000000000002</cx:pt>
          <cx:pt idx="37">139.95000000000005</cx:pt>
          <cx:pt idx="38">-0.090000000000031832</cx:pt>
          <cx:pt idx="39">-115.10000000000002</cx:pt>
          <cx:pt idx="40">-661.83000000000004</cx:pt>
          <cx:pt idx="41">-317.97000000000003</cx:pt>
          <cx:pt idx="42">-324.35000000000002</cx:pt>
          <cx:pt idx="43">-50.370000000000005</cx:pt>
          <cx:pt idx="44">17.25</cx:pt>
          <cx:pt idx="45">89.850000000000023</cx:pt>
          <cx:pt idx="46">55.875999999999976</cx:pt>
          <cx:pt idx="47">1.3999999999999773</cx:pt>
          <cx:pt idx="48">-103.60000000000002</cx:pt>
          <cx:pt idx="49">-41.990000000000009</cx:pt>
          <cx:pt idx="50">204.94000000000005</cx:pt>
          <cx:pt idx="51">80.690000000000055</cx:pt>
          <cx:pt idx="52">-82.870000000000005</cx:pt>
          <cx:pt idx="53">111.02999999999997</cx:pt>
          <cx:pt idx="54">8.9133333333332985</cx:pt>
          <cx:pt idx="55">243.70000000000005</cx:pt>
          <cx:pt idx="56">-301.75</cx:pt>
          <cx:pt idx="57">-115.23000000000002</cx:pt>
          <cx:pt idx="58">-2.9700000000000273</cx:pt>
          <cx:pt idx="59">42.530999999999949</cx:pt>
          <cx:pt idx="60">27.269999999999982</cx:pt>
          <cx:pt idx="61">88.07000000000005</cx:pt>
          <cx:pt idx="62">48.480000000000018</cx:pt>
          <cx:pt idx="63">-57.720000000000027</cx:pt>
          <cx:pt idx="64">455.21000000000004</cx:pt>
          <cx:pt idx="65">-511.97000000000003</cx:pt>
          <cx:pt idx="66">-105.45000000000005</cx:pt>
          <cx:pt idx="67">529.24000000000001</cx:pt>
          <cx:pt idx="68">263.80999999999995</cx:pt>
          <cx:pt idx="69">480.05999999999995</cx:pt>
          <cx:pt idx="70">53.169999999999959</cx:pt>
          <cx:pt idx="71">-270.70999999999998</cx:pt>
          <cx:pt idx="72">200.20100000000002</cx:pt>
          <cx:pt idx="73">131.19000000000005</cx:pt>
          <cx:pt idx="74">-75.408999999999992</cx:pt>
          <cx:pt idx="75">-14.975000000000023</cx:pt>
          <cx:pt idx="76">-655.80999999999995</cx:pt>
          <cx:pt idx="77">-28.590000000000032</cx:pt>
          <cx:pt idx="78">-145.92999999999995</cx:pt>
          <cx:pt idx="79">-156.92499999999995</cx:pt>
          <cx:pt idx="80">-107.96000000000004</cx:pt>
          <cx:pt idx="81">-299.97000000000003</cx:pt>
          <cx:pt idx="82">-150.32000000000005</cx:pt>
          <cx:pt idx="83">-264.24000000000001</cx:pt>
          <cx:pt idx="84">165.48000000000002</cx:pt>
          <cx:pt idx="85">681.18000000000006</cx:pt>
          <cx:pt idx="86">440.1400000000001</cx:pt>
          <cx:pt idx="87">66.049999999999955</cx:pt>
          <cx:pt idx="88">138.77999999999997</cx:pt>
          <cx:pt idx="89">3.6499999999999773</cx:pt>
          <cx:pt idx="90">-288.56999999999999</cx:pt>
          <cx:pt idx="91">-48.450000000000045</cx:pt>
          <cx:pt idx="92">57.830000000000041</cx:pt>
          <cx:pt idx="93">-60.059999999999945</cx:pt>
          <cx:pt idx="94">-281.18000000000001</cx:pt>
          <cx:pt idx="95">-175.60000000000002</cx:pt>
          <cx:pt idx="96">-214.94000000000005</cx:pt>
          <cx:pt idx="97">121.41999999999996</cx:pt>
          <cx:pt idx="98">-323.45999999999998</cx:pt>
          <cx:pt idx="99">-114.51999999999998</cx:pt>
          <cx:pt idx="100">98.669999999999959</cx:pt>
          <cx:pt idx="101">-298.94999999999999</cx:pt>
          <cx:pt idx="102">-230.39999999999998</cx:pt>
          <cx:pt idx="103">-16.409999999999968</cx:pt>
          <cx:pt idx="104">-202.85000000000002</cx:pt>
          <cx:pt idx="105">137.83000000000004</cx:pt>
          <cx:pt idx="106">299.78999999999996</cx:pt>
          <cx:pt idx="107">36.159999999999968</cx:pt>
          <cx:pt idx="108">16.509999999999991</cx:pt>
          <cx:pt idx="109">-221.63999999999999</cx:pt>
          <cx:pt idx="110">-66.844000000000051</cx:pt>
          <cx:pt idx="111">-108.40999999999997</cx:pt>
          <cx:pt idx="112">192.72000000000003</cx:pt>
          <cx:pt idx="113">303.40000000000009</cx:pt>
          <cx:pt idx="114">-141.88</cx:pt>
          <cx:pt idx="115">-105.73000000000002</cx:pt>
          <cx:pt idx="116">-206.79999999999995</cx:pt>
          <cx:pt idx="117">-550.37</cx:pt>
          <cx:pt idx="118">-325.06</cx:pt>
          <cx:pt idx="119">-115.12</cx:pt>
          <cx:pt idx="120">-132.94000000000005</cx:pt>
          <cx:pt idx="121">-151.86000000000001</cx:pt>
          <cx:pt idx="122">191.72000000000003</cx:pt>
          <cx:pt idx="123">89.809999999999945</cx:pt>
          <cx:pt idx="124">-52.740000000000009</cx:pt>
          <cx:pt idx="125">447.94000000000005</cx:pt>
          <cx:pt idx="126">-66.639999999999986</cx:pt>
          <cx:pt idx="127">209.48000000000002</cx:pt>
          <cx:pt idx="128">-141.20000000000005</cx:pt>
          <cx:pt idx="129">49.17999999999995</cx:pt>
          <cx:pt idx="130">-209.04999999999995</cx:pt>
          <cx:pt idx="131">-371.80000000000001</cx:pt>
          <cx:pt idx="132">-78.740000000000009</cx:pt>
          <cx:pt idx="133">87.129999999999995</cx:pt>
          <cx:pt idx="134">-366.88999999999999</cx:pt>
          <cx:pt idx="135">-296.63</cx:pt>
          <cx:pt idx="136">69.460000000000036</cx:pt>
          <cx:pt idx="137">308.06999999999994</cx:pt>
          <cx:pt idx="138">20.950000000000045</cx:pt>
          <cx:pt idx="139">-237.57000000000005</cx:pt>
          <cx:pt idx="140">-249.63</cx:pt>
          <cx:pt idx="141">-85.169999999999959</cx:pt>
          <cx:pt idx="142">-150.97000000000003</cx:pt>
          <cx:pt idx="143">-176.25</cx:pt>
          <cx:pt idx="144">-11.139999999999986</cx:pt>
          <cx:pt idx="145">-141.51666666666665</cx:pt>
          <cx:pt idx="146">-5.2300000000000182</cx:pt>
          <cx:pt idx="147">51.690000000000055</cx:pt>
          <cx:pt idx="148">-7.4500000000000455</cx:pt>
          <cx:pt idx="149">-120.73000000000002</cx:pt>
          <cx:pt idx="150">-248.00999999999999</cx:pt>
          <cx:pt idx="151">319.86999999999989</cx:pt>
          <cx:pt idx="152">184.20000000000005</cx:pt>
          <cx:pt idx="153">-176.39300000000003</cx:pt>
          <cx:pt idx="154">140.41999999999996</cx:pt>
          <cx:pt idx="155">60.559999999999945</cx:pt>
          <cx:pt idx="156">69.970000000000027</cx:pt>
          <cx:pt idx="157">165.83000000000004</cx:pt>
          <cx:pt idx="158">-106.38</cx:pt>
          <cx:pt idx="159">-148.83000000000004</cx:pt>
          <cx:pt idx="160">352.55999999999995</cx:pt>
          <cx:pt idx="161">-99.169999999999959</cx:pt>
          <cx:pt idx="162">-314.37</cx:pt>
          <cx:pt idx="163">-424.99799999999999</cx:pt>
          <cx:pt idx="164">-353.37099999999998</cx:pt>
          <cx:pt idx="165">-219.4016666666667</cx:pt>
          <cx:pt idx="166">-160.27999999999997</cx:pt>
          <cx:pt idx="167">-193.13999999999999</cx:pt>
          <cx:pt idx="168">-198.72000000000003</cx:pt>
          <cx:pt idx="169">-72.080000000000041</cx:pt>
          <cx:pt idx="170">-274.24000000000001</cx:pt>
          <cx:pt idx="171">341.95000000000005</cx:pt>
          <cx:pt idx="172">142.35000000000002</cx:pt>
          <cx:pt idx="173">-119.06166666666667</cx:pt>
          <cx:pt idx="174">290.79166666666663</cx:pt>
          <cx:pt idx="175">-78.080000000000041</cx:pt>
          <cx:pt idx="176">322.94000000000005</cx:pt>
          <cx:pt idx="177">355.46000000000004</cx:pt>
          <cx:pt idx="178">39.159999999999968</cx:pt>
          <cx:pt idx="179">66.460000000000036</cx:pt>
          <cx:pt idx="180">-171.78999999999996</cx:pt>
          <cx:pt idx="181">-36.92999999999995</cx:pt>
          <cx:pt idx="182">201.17999999999995</cx:pt>
          <cx:pt idx="183">233.58000000000004</cx:pt>
          <cx:pt idx="184">-5.9800000000000182</cx:pt>
          <cx:pt idx="185">-218.15999999999997</cx:pt>
          <cx:pt idx="186">-262.75</cx:pt>
          <cx:pt idx="187">-127.88</cx:pt>
          <cx:pt idx="188">259.88</cx:pt>
          <cx:pt idx="189">139.77999999999997</cx:pt>
          <cx:pt idx="190">-210.73000000000002</cx:pt>
          <cx:pt idx="191">66.940000000000055</cx:pt>
          <cx:pt idx="192">74.29200000000003</cx:pt>
          <cx:pt idx="193">80.019999999999982</cx:pt>
          <cx:pt idx="194">250.24000000000001</cx:pt>
          <cx:pt idx="195">440.83999999999992</cx:pt>
          <cx:pt idx="196">-35.840000000000032</cx:pt>
          <cx:pt idx="197">222.51999999999998</cx:pt>
          <cx:pt idx="198">118.64999999999998</cx:pt>
          <cx:pt idx="199">0.99000000000000909</cx:pt>
          <cx:pt idx="200">540.5</cx:pt>
          <cx:pt idx="201">132.25999999999999</cx:pt>
          <cx:pt idx="202">375.44000000000005</cx:pt>
          <cx:pt idx="203">358.21000000000004</cx:pt>
          <cx:pt idx="204">71.029999999999973</cx:pt>
          <cx:pt idx="205">-139.89999999999998</cx:pt>
          <cx:pt idx="206">178.19999999999999</cx:pt>
          <cx:pt idx="207">90.610000000000014</cx:pt>
          <cx:pt idx="208">-170.20000000000005</cx:pt>
          <cx:pt idx="209">136.45000000000005</cx:pt>
          <cx:pt idx="210">-75.649999999999977</cx:pt>
          <cx:pt idx="211">-46.840000000000032</cx:pt>
          <cx:pt idx="212">-225.08000000000004</cx:pt>
          <cx:pt idx="213">195.95000000000005</cx:pt>
          <cx:pt idx="214">167.17999999999995</cx:pt>
          <cx:pt idx="215">56.139999999999986</cx:pt>
          <cx:pt idx="216">-160.27599999999995</cx:pt>
          <cx:pt idx="217">105.11000000000001</cx:pt>
          <cx:pt idx="218">70.210000000000036</cx:pt>
          <cx:pt idx="219">298.50999999999999</cx:pt>
          <cx:pt idx="220">17.590000000000032</cx:pt>
          <cx:pt idx="221">-57.460000000000036</cx:pt>
          <cx:pt idx="222">-34.220000000000027</cx:pt>
          <cx:pt idx="223">138.95000000000005</cx:pt>
          <cx:pt idx="224">66.610000000000014</cx:pt>
          <cx:pt idx="225">-27.289999999999964</cx:pt>
          <cx:pt idx="226">238.67999999999995</cx:pt>
          <cx:pt idx="227">72.600000000000023</cx:pt>
          <cx:pt idx="228">-1.7999999999999545</cx:pt>
          <cx:pt idx="229">-337.06</cx:pt>
          <cx:pt idx="230">-434.18000000000001</cx:pt>
          <cx:pt idx="231">-16.413333333333355</cx:pt>
          <cx:pt idx="232">74.159999999999968</cx:pt>
          <cx:pt idx="233">-3.7999999999999545</cx:pt>
          <cx:pt idx="234">45.789999999999964</cx:pt>
          <cx:pt idx="235">-390.58999999999997</cx:pt>
          <cx:pt idx="236">112.62</cx:pt>
          <cx:pt idx="237">17.340000000000032</cx:pt>
          <cx:pt idx="238">-157.83000000000004</cx:pt>
          <cx:pt idx="239">123.73000000000002</cx:pt>
          <cx:pt idx="240">-218.35000000000002</cx:pt>
          <cx:pt idx="241">213</cx:pt>
          <cx:pt idx="242">-100.24000000000001</cx:pt>
          <cx:pt idx="243">175.80999999999995</cx:pt>
          <cx:pt idx="244">-39.5</cx:pt>
          <cx:pt idx="245">60.899999999999977</cx:pt>
          <cx:pt idx="246">43.659999999999968</cx:pt>
          <cx:pt idx="247">58.92999999999995</cx:pt>
          <cx:pt idx="248">44.940000000000055</cx:pt>
          <cx:pt idx="249">87.080000000000041</cx:pt>
          <cx:pt idx="250">-346.88</cx:pt>
          <cx:pt idx="251">-332.55000000000001</cx:pt>
          <cx:pt idx="252">251.53999999999996</cx:pt>
          <cx:pt idx="253">160.28999999999996</cx:pt>
          <cx:pt idx="254">-132.62</cx:pt>
          <cx:pt idx="255">309.20000000000005</cx:pt>
          <cx:pt idx="256">243.48000000000002</cx:pt>
          <cx:pt idx="257">229.77999999999997</cx:pt>
          <cx:pt idx="258">-119.98000000000002</cx:pt>
          <cx:pt idx="259">-216.36000000000001</cx:pt>
          <cx:pt idx="260">175.03999999999996</cx:pt>
          <cx:pt idx="261">-186.11000000000001</cx:pt>
          <cx:pt idx="262">324.20000000000005</cx:pt>
          <cx:pt idx="263">-174.62</cx:pt>
          <cx:pt idx="264">-6.4700000000000273</cx:pt>
          <cx:pt idx="265">86.580000000000041</cx:pt>
          <cx:pt idx="266">78.909999999999968</cx:pt>
          <cx:pt idx="267">-62.029999999999973</cx:pt>
          <cx:pt idx="268">456.93000000000006</cx:pt>
          <cx:pt idx="269">-294.16000000000003</cx:pt>
          <cx:pt idx="270">315.24000000000001</cx:pt>
          <cx:pt idx="271">73.129999999999995</cx:pt>
          <cx:pt idx="272">111.11300000000006</cx:pt>
          <cx:pt idx="273">-12.42999999999995</cx:pt>
          <cx:pt idx="274">-42.980000000000018</cx:pt>
          <cx:pt idx="275">14.139999999999986</cx:pt>
          <cx:pt idx="276">305.82999999999993</cx:pt>
          <cx:pt idx="277">18.350000000000023</cx:pt>
          <cx:pt idx="278">-223.76199999999994</cx:pt>
          <cx:pt idx="279">-321.56999999999999</cx:pt>
          <cx:pt idx="280">-164.25</cx:pt>
          <cx:pt idx="281">-588.65999999999997</cx:pt>
          <cx:pt idx="282">6.2599999999999909</cx:pt>
          <cx:pt idx="283">-41.480000000000018</cx:pt>
          <cx:pt idx="284">-193.02999999999997</cx:pt>
          <cx:pt idx="285">-336.31999999999999</cx:pt>
          <cx:pt idx="286">-47.460000000000036</cx:pt>
          <cx:pt idx="287">277.73000000000002</cx:pt>
          <cx:pt idx="288">54.389999999999986</cx:pt>
          <cx:pt idx="289">-145.19000000000005</cx:pt>
          <cx:pt idx="290">49.149999999999977</cx:pt>
          <cx:pt idx="291">-72.029999999999973</cx:pt>
          <cx:pt idx="292">186.25999999999999</cx:pt>
          <cx:pt idx="293">499.1400000000001</cx:pt>
          <cx:pt idx="294">209.36000000000001</cx:pt>
          <cx:pt idx="295">252</cx:pt>
          <cx:pt idx="296">15.899999999999977</cx:pt>
          <cx:pt idx="297">31.419999999999959</cx:pt>
          <cx:pt idx="298">-141.57000000000005</cx:pt>
          <cx:pt idx="299">-153.88</cx:pt>
          <cx:pt idx="300">-312.67000000000002</cx:pt>
          <cx:pt idx="301">-383.87</cx:pt>
          <cx:pt idx="302">-219.75999999999999</cx:pt>
          <cx:pt idx="303">-125.34000000000003</cx:pt>
          <cx:pt idx="304">-178.28999999999996</cx:pt>
          <cx:pt idx="305">184.99000000000001</cx:pt>
          <cx:pt idx="306">141.48000000000002</cx:pt>
          <cx:pt idx="307">49.669999999999959</cx:pt>
          <cx:pt idx="308">215.64999999999998</cx:pt>
          <cx:pt idx="309">21.309999999999945</cx:pt>
          <cx:pt idx="310">113.79999999999995</cx:pt>
          <cx:pt idx="311">158.29999999999995</cx:pt>
          <cx:pt idx="312">-148.32000000000005</cx:pt>
          <cx:pt idx="313">-368.767</cx:pt>
          <cx:pt idx="314">-243.89999999999998</cx:pt>
          <cx:pt idx="315">40.289999999999992</cx:pt>
          <cx:pt idx="316">-450.44999999999999</cx:pt>
          <cx:pt idx="317">207.96000000000004</cx:pt>
          <cx:pt idx="318">-143.07000000000005</cx:pt>
          <cx:pt idx="319">11.200000000000045</cx:pt>
          <cx:pt idx="320">-262.70999999999998</cx:pt>
          <cx:pt idx="321">-148.41999999999996</cx:pt>
          <cx:pt idx="322">43.629999999999995</cx:pt>
          <cx:pt idx="323">-61.460000000000036</cx:pt>
          <cx:pt idx="324">-214.32000000000005</cx:pt>
          <cx:pt idx="325">-79.309999999999945</cx:pt>
          <cx:pt idx="326">155.82000000000005</cx:pt>
          <cx:pt idx="327">-238.86000000000001</cx:pt>
          <cx:pt idx="328">30.899999999999977</cx:pt>
          <cx:pt idx="329">172.16999999999996</cx:pt>
          <cx:pt idx="330">-334.19999999999999</cx:pt>
          <cx:pt idx="331">-104.21199999999999</cx:pt>
          <cx:pt idx="332">209.83000000000004</cx:pt>
          <cx:pt idx="333">-108.27999999999997</cx:pt>
          <cx:pt idx="334">290.52999999999997</cx:pt>
          <cx:pt idx="335">252.32000000000005</cx:pt>
          <cx:pt idx="336">296.24749999999995</cx:pt>
          <cx:pt idx="337">-30.190000000000055</cx:pt>
          <cx:pt idx="338">-55.629999999999995</cx:pt>
          <cx:pt idx="339">-496.11000000000001</cx:pt>
          <cx:pt idx="340">-240.97000000000003</cx:pt>
          <cx:pt idx="341">-339.63999999999999</cx:pt>
          <cx:pt idx="342">183.36000000000001</cx:pt>
          <cx:pt idx="343">-92.490000000000009</cx:pt>
          <cx:pt idx="344">-8.4600000000000364</cx:pt>
          <cx:pt idx="345">-166.65999999999997</cx:pt>
          <cx:pt idx="346">175.55999999999995</cx:pt>
          <cx:pt idx="347">352.8599999999999</cx:pt>
          <cx:pt idx="348">340.3599999999999</cx:pt>
          <cx:pt idx="349">65.269999999999982</cx:pt>
          <cx:pt idx="350">292.6099999999999</cx:pt>
          <cx:pt idx="351">82.559999999999945</cx:pt>
          <cx:pt idx="352">-17.419999999999959</cx:pt>
          <cx:pt idx="353">103.10000000000002</cx:pt>
          <cx:pt idx="354">99.509999999999991</cx:pt>
          <cx:pt idx="355">25.809999999999945</cx:pt>
          <cx:pt idx="356">-21.655000000000001</cx:pt>
          <cx:pt idx="357">-137.69749999999999</cx:pt>
          <cx:pt idx="358">59.139999999999986</cx:pt>
          <cx:pt idx="359">230.34000000000003</cx:pt>
          <cx:pt idx="360">136.42999999999995</cx:pt>
          <cx:pt idx="361">256.70000000000005</cx:pt>
          <cx:pt idx="362">-261.01999999999998</cx:pt>
          <cx:pt idx="363">456.05999999999995</cx:pt>
          <cx:pt idx="364">-84.190000000000055</cx:pt>
          <cx:pt idx="365">-220.52999999999997</cx:pt>
          <cx:pt idx="366">-208.69000000000005</cx:pt>
          <cx:pt idx="367">34.450000000000045</cx:pt>
          <cx:pt idx="368">-341.16000000000003</cx:pt>
          <cx:pt idx="369">-61.600000000000023</cx:pt>
          <cx:pt idx="370">386.08999999999992</cx:pt>
          <cx:pt idx="371">340.21000000000004</cx:pt>
          <cx:pt idx="372">-118.22000000000003</cx:pt>
          <cx:pt idx="373">-25.659999999999968</cx:pt>
          <cx:pt idx="374">361.24199999999996</cx:pt>
          <cx:pt idx="375">-189.38999999999999</cx:pt>
          <cx:pt idx="376">63.67999999999995</cx:pt>
          <cx:pt idx="377">-6.5950000000000273</cx:pt>
          <cx:pt idx="378">-190.82000000000005</cx:pt>
          <cx:pt idx="379">279.83999999999992</cx:pt>
          <cx:pt idx="380">-252.89999999999998</cx:pt>
          <cx:pt idx="381">293.06999999999994</cx:pt>
          <cx:pt idx="382">-133.62</cx:pt>
          <cx:pt idx="383">80.399000000000001</cx:pt>
          <cx:pt idx="384">-103.70000000000005</cx:pt>
          <cx:pt idx="385">149.83000000000004</cx:pt>
          <cx:pt idx="386">553.95000000000005</cx:pt>
          <cx:pt idx="387">128.60000000000002</cx:pt>
          <cx:pt idx="388">146.21000000000004</cx:pt>
          <cx:pt idx="389">286.72000000000003</cx:pt>
          <cx:pt idx="390">-19.490000000000009</cx:pt>
          <cx:pt idx="391">3.8400000000000318</cx:pt>
          <cx:pt idx="392">2.1100000000000136</cx:pt>
          <cx:pt idx="393">66.035999999999945</cx:pt>
          <cx:pt idx="394">-111.85000000000002</cx:pt>
          <cx:pt idx="395">113.28999999999996</cx:pt>
          <cx:pt idx="396">-20</cx:pt>
          <cx:pt idx="397">-120.48000000000002</cx:pt>
          <cx:pt idx="398">391.26999999999998</cx:pt>
          <cx:pt idx="399">58.620000000000005</cx:pt>
          <cx:pt idx="400">-290.29000000000002</cx:pt>
          <cx:pt idx="401">372.34999999999991</cx:pt>
          <cx:pt idx="402">13.960000000000036</cx:pt>
          <cx:pt idx="403">50.059999999999945</cx:pt>
          <cx:pt idx="404">-198.00999999999999</cx:pt>
          <cx:pt idx="405">151.64999999999998</cx:pt>
          <cx:pt idx="406">130.38999999999999</cx:pt>
          <cx:pt idx="407">-113.12</cx:pt>
          <cx:pt idx="408">-92.759999999999991</cx:pt>
          <cx:pt idx="409">414.16000000000008</cx:pt>
          <cx:pt idx="410">46.690000000000055</cx:pt>
          <cx:pt idx="411">-279.12</cx:pt>
          <cx:pt idx="412">-110.97000000000003</cx:pt>
          <cx:pt idx="413">-6.7100000000000364</cx:pt>
          <cx:pt idx="414">17.985000000000014</cx:pt>
          <cx:pt idx="415">270.98000000000002</cx:pt>
          <cx:pt idx="416">178.12</cx:pt>
          <cx:pt idx="417">89.230000000000018</cx:pt>
          <cx:pt idx="418">-240.94</cx:pt>
          <cx:pt idx="419">8.6000000000000227</cx:pt>
          <cx:pt idx="420">245.88999999999999</cx:pt>
          <cx:pt idx="421">242.37</cx:pt>
          <cx:pt idx="422">70.70999999999998</cx:pt>
          <cx:pt idx="423">207.21000000000004</cx:pt>
          <cx:pt idx="424">199.84000000000003</cx:pt>
          <cx:pt idx="425">326.13000000000011</cx:pt>
          <cx:pt idx="426">-93.730000000000018</cx:pt>
          <cx:pt idx="427">157.88999999999999</cx:pt>
          <cx:pt idx="428">52.159999999999968</cx:pt>
          <cx:pt idx="429">277.13000000000011</cx:pt>
          <cx:pt idx="430">313.24000000000001</cx:pt>
          <cx:pt idx="431">121.96699999999998</cx:pt>
          <cx:pt idx="432">227.73000000000002</cx:pt>
          <cx:pt idx="433">89.350000000000023</cx:pt>
          <cx:pt idx="434">-154.72000000000003</cx:pt>
          <cx:pt idx="435">148.65999999999997</cx:pt>
          <cx:pt idx="436">119.67999999999995</cx:pt>
          <cx:pt idx="437">70.282000000000039</cx:pt>
          <cx:pt idx="438">-119.04999999999995</cx:pt>
          <cx:pt idx="439">169.37</cx:pt>
          <cx:pt idx="440">-291.69999999999999</cx:pt>
          <cx:pt idx="441">-49.960000000000036</cx:pt>
          <cx:pt idx="442">161.99000000000001</cx:pt>
          <cx:pt idx="443">21</cx:pt>
          <cx:pt idx="444">-84.470000000000027</cx:pt>
          <cx:pt idx="445">297.57999999999993</cx:pt>
          <cx:pt idx="446">571.55999999999995</cx:pt>
          <cx:pt idx="447">83.220000000000027</cx:pt>
          <cx:pt idx="448">361.84999999999991</cx:pt>
          <cx:pt idx="449">-80.629999999999995</cx:pt>
          <cx:pt idx="450">142.53999999999996</cx:pt>
          <cx:pt idx="451">231.17999999999995</cx:pt>
          <cx:pt idx="452">-199.28999999999996</cx:pt>
          <cx:pt idx="453">-56.879999999999995</cx:pt>
          <cx:pt idx="454">396.41999999999996</cx:pt>
          <cx:pt idx="455">18.289999999999964</cx:pt>
          <cx:pt idx="456">431.36999999999989</cx:pt>
          <cx:pt idx="457">4.0230000000000246</cx:pt>
          <cx:pt idx="458">-208.27999999999997</cx:pt>
          <cx:pt idx="459">200.35000000000002</cx:pt>
          <cx:pt idx="460">452.86400000000003</cx:pt>
          <cx:pt idx="461">124.58000000000004</cx:pt>
          <cx:pt idx="462">-287.31</cx:pt>
          <cx:pt idx="463">-296.10000000000002</cx:pt>
          <cx:pt idx="464">133.55999999999995</cx:pt>
          <cx:pt idx="465">67.789999999999964</cx:pt>
          <cx:pt idx="466">523.51999999999998</cx:pt>
          <cx:pt idx="467">233.12</cx:pt>
          <cx:pt idx="468">-110.15999999999997</cx:pt>
          <cx:pt idx="469">-132.91999999999996</cx:pt>
          <cx:pt idx="470">313.77999999999997</cx:pt>
          <cx:pt idx="471">41.82000000000005</cx:pt>
          <cx:pt idx="472">67.110000000000014</cx:pt>
          <cx:pt idx="473">98.730000000000018</cx:pt>
          <cx:pt idx="474">43.769999999999982</cx:pt>
          <cx:pt idx="475">-276.38999999999999</cx:pt>
          <cx:pt idx="476">-146.75999999999999</cx:pt>
          <cx:pt idx="477">-229.09000000000003</cx:pt>
          <cx:pt idx="478">198.14999999999998</cx:pt>
          <cx:pt idx="479">73.669999999999959</cx:pt>
          <cx:pt idx="480">-113.29999999999995</cx:pt>
          <cx:pt idx="481">23.759999999999991</cx:pt>
          <cx:pt idx="482">220.69000000000005</cx:pt>
          <cx:pt idx="483">421.91000000000008</cx:pt>
          <cx:pt idx="484">23.720000000000027</cx:pt>
          <cx:pt idx="485">-58.470000000000027</cx:pt>
          <cx:pt idx="486">275.27999999999997</cx:pt>
          <cx:pt idx="487">259.97000000000003</cx:pt>
          <cx:pt idx="488">275.49099999999999</cx:pt>
          <cx:pt idx="489">172.50999999999999</cx:pt>
          <cx:pt idx="490">61.480000000000018</cx:pt>
          <cx:pt idx="491">2.5299999999999727</cx:pt>
          <cx:pt idx="492">-107.88</cx:pt>
          <cx:pt idx="493">-63.200000000000045</cx:pt>
          <cx:pt idx="494">-108.67999999999995</cx:pt>
          <cx:pt idx="495">-44.879999999999995</cx:pt>
          <cx:pt idx="496">-86.419999999999959</cx:pt>
          <cx:pt idx="497">730.27999999999997</cx:pt>
          <cx:pt idx="498">345.66000000000008</cx:pt>
          <cx:pt idx="499">-131.05799999999999</cx:pt>
        </cx:lvl>
      </cx:numDim>
    </cx:data>
  </cx:chartData>
  <cx:chart>
    <cx:plotArea>
      <cx:plotAreaRegion>
        <cx:series layoutId="boxWhisker" uniqueId="{27C3B02D-02C9-4FCE-ADCB-DC94D7A0A6A5}">
          <cx:tx>
            <cx:txData>
              <cx:f>Data!$J$1</cx:f>
              <cx:v>delta throughput</cx:v>
            </cx:txData>
          </cx:tx>
          <cx:dataId val="0"/>
          <cx:layoutPr>
            <cx:visibility meanLine="0" meanMarker="1" nonoutliers="0" outliers="1"/>
            <cx:statistics quartileMethod="exclusive"/>
          </cx:layoutPr>
        </cx:series>
      </cx:plotAreaRegion>
      <cx:axis id="0" hidden="1">
        <cx:catScaling gapWidth="1"/>
        <cx:tickLabels/>
      </cx:axis>
      <cx:axis id="1">
        <cx:valScaling/>
        <cx:majorGridlines/>
        <cx:tickLabels/>
      </cx:axis>
    </cx:plotArea>
    <cx:legend pos="t" align="ctr" overlay="0">
      <cx:txPr>
        <a:bodyPr spcFirstLastPara="1" vertOverflow="ellipsis" wrap="square" lIns="0" tIns="0" rIns="0" bIns="0" anchor="ctr" anchorCtr="1"/>
        <a:lstStyle/>
        <a:p>
          <a:pPr>
            <a:defRPr sz="1400"/>
          </a:pPr>
          <a:endParaRPr lang="en-US" sz="1400"/>
        </a:p>
      </cx:txPr>
    </cx:legend>
  </cx:chart>
  <cx:clrMapOvr bg1="lt1" tx1="dk1" bg2="lt2" tx2="dk2" accent1="accent1" accent2="accent2" accent3="accent3" accent4="accent4" accent5="accent5" accent6="accent6" hlink="hlink" folHlink="folHlink"/>
</cx:chartSpace>
</file>

<file path=ppt/charts/chart2.xml><?xml version="1.0" encoding="utf-8"?>
<cx:chartSpace xmlns:a="http://schemas.openxmlformats.org/drawingml/2006/main" xmlns:r="http://schemas.openxmlformats.org/officeDocument/2006/relationships" xmlns:cx="http://schemas.microsoft.com/office/drawing/2014/chartex">
  <cx:chartData>
    <cx:externalData r:id="rId1" cx:autoUpdate="0"/>
    <cx:data id="0">
      <cx:numDim type="val">
        <cx:f>Data!$Z$2:$Z$502</cx:f>
        <cx:lvl ptCount="501" formatCode="0.0">
          <cx:pt idx="0">92.708333333333329</cx:pt>
          <cx:pt idx="1">70</cx:pt>
          <cx:pt idx="2">96.041666666666671</cx:pt>
          <cx:pt idx="3">82.291666666666671</cx:pt>
          <cx:pt idx="4">88.75</cx:pt>
          <cx:pt idx="5">91.041666666666671</cx:pt>
          <cx:pt idx="6">88.958333333333329</cx:pt>
          <cx:pt idx="7">74.375</cx:pt>
          <cx:pt idx="8">87.5</cx:pt>
          <cx:pt idx="9">98.125</cx:pt>
          <cx:pt idx="10">83.333333333333329</cx:pt>
          <cx:pt idx="11">69.166666666666671</cx:pt>
          <cx:pt idx="12">83.333333333333329</cx:pt>
          <cx:pt idx="13">77.5</cx:pt>
          <cx:pt idx="14">85.416666666666671</cx:pt>
          <cx:pt idx="15">67.708333333333329</cx:pt>
          <cx:pt idx="16">86.666666666666671</cx:pt>
          <cx:pt idx="17">100</cx:pt>
          <cx:pt idx="18">75.625</cx:pt>
          <cx:pt idx="19">98.125</cx:pt>
          <cx:pt idx="20">89.166666666666671</cx:pt>
          <cx:pt idx="21">80.208333333333329</cx:pt>
          <cx:pt idx="22">81.875</cx:pt>
          <cx:pt idx="23">93.75</cx:pt>
          <cx:pt idx="24">88.958333333333329</cx:pt>
          <cx:pt idx="25">97.916666666666671</cx:pt>
          <cx:pt idx="26">98.333333333333329</cx:pt>
          <cx:pt idx="27">77.916666666666671</cx:pt>
          <cx:pt idx="28">83.541666666666671</cx:pt>
          <cx:pt idx="29">94.166666666666671</cx:pt>
          <cx:pt idx="30">83.541666666666671</cx:pt>
          <cx:pt idx="31">87.5</cx:pt>
          <cx:pt idx="32">73.958333333333329</cx:pt>
          <cx:pt idx="33">70.625</cx:pt>
          <cx:pt idx="34">49.166666666666664</cx:pt>
          <cx:pt idx="35">97.083333333333329</cx:pt>
          <cx:pt idx="36">85.833333333333329</cx:pt>
          <cx:pt idx="37">90.833333333333329</cx:pt>
          <cx:pt idx="38">72.5</cx:pt>
          <cx:pt idx="39">70</cx:pt>
          <cx:pt idx="40">100</cx:pt>
          <cx:pt idx="41">95.416666666666671</cx:pt>
          <cx:pt idx="42">60.208333333333336</cx:pt>
          <cx:pt idx="43">78.125</cx:pt>
          <cx:pt idx="44">88.75</cx:pt>
          <cx:pt idx="45">80.416666666666671</cx:pt>
          <cx:pt idx="46">89.791666666666671</cx:pt>
          <cx:pt idx="47">78.75</cx:pt>
          <cx:pt idx="48">82.708333333333329</cx:pt>
          <cx:pt idx="49">82.708333333333329</cx:pt>
          <cx:pt idx="50">78.75</cx:pt>
          <cx:pt idx="51">91.25</cx:pt>
          <cx:pt idx="52">93.125</cx:pt>
          <cx:pt idx="53">72.5</cx:pt>
          <cx:pt idx="54">100</cx:pt>
          <cx:pt idx="55">85.833333333333329</cx:pt>
          <cx:pt idx="56">74.791666666666671</cx:pt>
          <cx:pt idx="57">69.583333333333329</cx:pt>
          <cx:pt idx="58">87.916666666666671</cx:pt>
          <cx:pt idx="59">89.166666666666671</cx:pt>
          <cx:pt idx="60">96.25</cx:pt>
          <cx:pt idx="61">93.125</cx:pt>
          <cx:pt idx="62">93.958333333333329</cx:pt>
          <cx:pt idx="63">90.625</cx:pt>
          <cx:pt idx="64">92.291666666666671</cx:pt>
          <cx:pt idx="65">30.625</cx:pt>
          <cx:pt idx="66">62.916666666666664</cx:pt>
          <cx:pt idx="67">96.666666666666671</cx:pt>
          <cx:pt idx="68">88.541666666666671</cx:pt>
          <cx:pt idx="69">98.333333333333329</cx:pt>
          <cx:pt idx="70">88.333333333333329</cx:pt>
          <cx:pt idx="71">88.541666666666671</cx:pt>
          <cx:pt idx="72">89.166666666666671</cx:pt>
          <cx:pt idx="73">86.904761904761898</cx:pt>
          <cx:pt idx="74">86.875</cx:pt>
          <cx:pt idx="75">88.541666666666671</cx:pt>
          <cx:pt idx="76">21.666666666666668</cx:pt>
          <cx:pt idx="77">96.041666666666671</cx:pt>
          <cx:pt idx="78">55.416666666666664</cx:pt>
          <cx:pt idx="79">53.958333333333336</cx:pt>
          <cx:pt idx="80">90.625</cx:pt>
          <cx:pt idx="81">68.125</cx:pt>
          <cx:pt idx="82">78.958333333333329</cx:pt>
          <cx:pt idx="83">52.916666666666664</cx:pt>
          <cx:pt idx="84">84.375</cx:pt>
          <cx:pt idx="85">100</cx:pt>
          <cx:pt idx="86">97.291666666666671</cx:pt>
          <cx:pt idx="87">82.708333333333329</cx:pt>
          <cx:pt idx="88">88.541666666666671</cx:pt>
          <cx:pt idx="89">87.333333333333329</cx:pt>
          <cx:pt idx="90">93.703703703703709</cx:pt>
          <cx:pt idx="91">84.583333333333329</cx:pt>
          <cx:pt idx="92">89.166666666666671</cx:pt>
          <cx:pt idx="93">92.916666666666671</cx:pt>
          <cx:pt idx="94">71.25</cx:pt>
          <cx:pt idx="95">73.125</cx:pt>
          <cx:pt idx="96">71.666666666666671</cx:pt>
          <cx:pt idx="97">85.625</cx:pt>
          <cx:pt idx="98">34.375</cx:pt>
          <cx:pt idx="99">76.875</cx:pt>
          <cx:pt idx="100">81.25</cx:pt>
          <cx:pt idx="101">81.458333333333329</cx:pt>
          <cx:pt idx="102">67.708333333333329</cx:pt>
          <cx:pt idx="103">88.125</cx:pt>
          <cx:pt idx="104">77.708333333333329</cx:pt>
          <cx:pt idx="105">88.958333333333329</cx:pt>
          <cx:pt idx="106">90.625</cx:pt>
          <cx:pt idx="107">91.875</cx:pt>
          <cx:pt idx="108">68.541666666666671</cx:pt>
          <cx:pt idx="109">76.458333333333329</cx:pt>
          <cx:pt idx="110">74.166666666666671</cx:pt>
          <cx:pt idx="111">78.541666666666671</cx:pt>
          <cx:pt idx="112">88.541666666666671</cx:pt>
          <cx:pt idx="113">92.916666666666671</cx:pt>
          <cx:pt idx="114">96.458333333333329</cx:pt>
          <cx:pt idx="115">59.583333333333336</cx:pt>
          <cx:pt idx="116">74.791666666666671</cx:pt>
          <cx:pt idx="117">47.083333333333336</cx:pt>
          <cx:pt idx="118">89.166666666666671</cx:pt>
          <cx:pt idx="119">95.833333333333329</cx:pt>
          <cx:pt idx="120">85.416666666666671</cx:pt>
          <cx:pt idx="121">90.833333333333329</cx:pt>
          <cx:pt idx="122">93.125</cx:pt>
          <cx:pt idx="123">85.805084745762713</cx:pt>
          <cx:pt idx="124">58.958333333333336</cx:pt>
          <cx:pt idx="125">96.25</cx:pt>
          <cx:pt idx="126">81.458333333333329</cx:pt>
          <cx:pt idx="127">91.875</cx:pt>
          <cx:pt idx="128">92.083333333333329</cx:pt>
          <cx:pt idx="129">96.944444444444443</cx:pt>
          <cx:pt idx="130">64.166666666666671</cx:pt>
          <cx:pt idx="131">72.291666666666671</cx:pt>
          <cx:pt idx="132">82.916666666666671</cx:pt>
          <cx:pt idx="133">88.333333333333329</cx:pt>
          <cx:pt idx="134">81.458333333333329</cx:pt>
          <cx:pt idx="135">73.333333333333329</cx:pt>
          <cx:pt idx="136">97.5</cx:pt>
          <cx:pt idx="137">98.125</cx:pt>
          <cx:pt idx="138">90.833333333333329</cx:pt>
          <cx:pt idx="139">84.583333333333329</cx:pt>
          <cx:pt idx="140">88.333333333333329</cx:pt>
          <cx:pt idx="141">75.625</cx:pt>
          <cx:pt idx="142">84.375</cx:pt>
          <cx:pt idx="143">77.916666666666671</cx:pt>
          <cx:pt idx="144">84.375</cx:pt>
          <cx:pt idx="145">50.294117647058826</cx:pt>
          <cx:pt idx="146">86.458333333333329</cx:pt>
          <cx:pt idx="147">82.083333333333329</cx:pt>
          <cx:pt idx="148">92.87531806615776</cx:pt>
          <cx:pt idx="149">86.875</cx:pt>
          <cx:pt idx="150">81.25</cx:pt>
          <cx:pt idx="151">92.083333333333329</cx:pt>
          <cx:pt idx="152">83.333333333333329</cx:pt>
          <cx:pt idx="153">85.625</cx:pt>
          <cx:pt idx="154">78.75</cx:pt>
          <cx:pt idx="155">95</cx:pt>
          <cx:pt idx="156">93.958333333333329</cx:pt>
          <cx:pt idx="157">91.666666666666671</cx:pt>
          <cx:pt idx="158">82.708333333333329</cx:pt>
          <cx:pt idx="159">91.875</cx:pt>
          <cx:pt idx="160">98.958333333333329</cx:pt>
          <cx:pt idx="161">78.125</cx:pt>
          <cx:pt idx="162">51.875</cx:pt>
          <cx:pt idx="163">44.791666666666664</cx:pt>
          <cx:pt idx="164">68.958333333333329</cx:pt>
          <cx:pt idx="165">73.556231003039514</cx:pt>
          <cx:pt idx="166">91.25</cx:pt>
          <cx:pt idx="167">75.833333333333329</cx:pt>
          <cx:pt idx="168">96.458333333333329</cx:pt>
          <cx:pt idx="169">98.75</cx:pt>
          <cx:pt idx="170">63.75</cx:pt>
          <cx:pt idx="171">91.875</cx:pt>
          <cx:pt idx="172">100</cx:pt>
          <cx:pt idx="173">66.545454545454547</cx:pt>
          <cx:pt idx="174">97.142857142857139</cx:pt>
          <cx:pt idx="175">92.916666666666671</cx:pt>
          <cx:pt idx="176">89.791666666666671</cx:pt>
          <cx:pt idx="177">88.541666666666671</cx:pt>
          <cx:pt idx="178">86.25</cx:pt>
          <cx:pt idx="179">85.833333333333329</cx:pt>
          <cx:pt idx="180">74.375</cx:pt>
          <cx:pt idx="181">93.333333333333329</cx:pt>
          <cx:pt idx="182">73.75</cx:pt>
          <cx:pt idx="183">86.041666666666671</cx:pt>
          <cx:pt idx="184">85</cx:pt>
          <cx:pt idx="185">87.708333333333329</cx:pt>
          <cx:pt idx="186">81.25</cx:pt>
          <cx:pt idx="187">73.125</cx:pt>
          <cx:pt idx="188">75</cx:pt>
          <cx:pt idx="189">97.708333333333329</cx:pt>
          <cx:pt idx="190">78.541666666666671</cx:pt>
          <cx:pt idx="191">85.625</cx:pt>
          <cx:pt idx="192">93.75</cx:pt>
          <cx:pt idx="193">100</cx:pt>
          <cx:pt idx="194">95</cx:pt>
          <cx:pt idx="195">98.333333333333329</cx:pt>
          <cx:pt idx="196">93.75</cx:pt>
          <cx:pt idx="197">91.458333333333329</cx:pt>
          <cx:pt idx="198">81.875</cx:pt>
          <cx:pt idx="199">77.916666666666671</cx:pt>
          <cx:pt idx="200">90.208333333333329</cx:pt>
          <cx:pt idx="201">90</cx:pt>
          <cx:pt idx="202">94.166666666666671</cx:pt>
          <cx:pt idx="203">90</cx:pt>
          <cx:pt idx="204">86.875</cx:pt>
          <cx:pt idx="205">91.458333333333329</cx:pt>
          <cx:pt idx="206">100</cx:pt>
          <cx:pt idx="207">78.541666666666671</cx:pt>
          <cx:pt idx="208">92.291666666666671</cx:pt>
          <cx:pt idx="209">95.416666666666671</cx:pt>
          <cx:pt idx="210">89.583333333333329</cx:pt>
          <cx:pt idx="211">89.791666666666671</cx:pt>
          <cx:pt idx="212">91.666666666666671</cx:pt>
          <cx:pt idx="213">81.875</cx:pt>
          <cx:pt idx="214">89.583333333333329</cx:pt>
          <cx:pt idx="215">91.458333333333329</cx:pt>
          <cx:pt idx="216">93.333333333333329</cx:pt>
          <cx:pt idx="217">99.166666666666671</cx:pt>
          <cx:pt idx="218">84.375</cx:pt>
          <cx:pt idx="219">96.041666666666671</cx:pt>
          <cx:pt idx="220">96.875</cx:pt>
          <cx:pt idx="221">91.041666666666671</cx:pt>
          <cx:pt idx="222">95.416666666666671</cx:pt>
          <cx:pt idx="223">100</cx:pt>
          <cx:pt idx="224">96.875</cx:pt>
          <cx:pt idx="225">97.5</cx:pt>
          <cx:pt idx="226">100</cx:pt>
          <cx:pt idx="227">85.833333333333329</cx:pt>
          <cx:pt idx="228">76.041666666666671</cx:pt>
          <cx:pt idx="229">72.708333333333329</cx:pt>
          <cx:pt idx="230">68.700265251989393</cx:pt>
          <cx:pt idx="231">100</cx:pt>
          <cx:pt idx="232">91.25</cx:pt>
          <cx:pt idx="233">80.625</cx:pt>
          <cx:pt idx="234">88.958333333333329</cx:pt>
          <cx:pt idx="235">95.208333333333329</cx:pt>
          <cx:pt idx="236">92.916666666666671</cx:pt>
          <cx:pt idx="237">99.166666666666671</cx:pt>
          <cx:pt idx="238">73.75</cx:pt>
          <cx:pt idx="239">100</cx:pt>
          <cx:pt idx="240">90</cx:pt>
          <cx:pt idx="241">95.416666666666671</cx:pt>
          <cx:pt idx="242">88.541666666666671</cx:pt>
          <cx:pt idx="243">90.625</cx:pt>
          <cx:pt idx="244">92.916666666666671</cx:pt>
          <cx:pt idx="245">88.125</cx:pt>
          <cx:pt idx="246">89.583333333333329</cx:pt>
          <cx:pt idx="247">90.208333333333329</cx:pt>
          <cx:pt idx="248">87.083333333333329</cx:pt>
          <cx:pt idx="249">83.333333333333329</cx:pt>
          <cx:pt idx="250">81.041666666666671</cx:pt>
          <cx:pt idx="251">78.75</cx:pt>
          <cx:pt idx="252">88.125</cx:pt>
          <cx:pt idx="253">89.583333333333329</cx:pt>
          <cx:pt idx="254">83.958333333333329</cx:pt>
          <cx:pt idx="255">90.416666666666671</cx:pt>
          <cx:pt idx="256">93.75</cx:pt>
          <cx:pt idx="257">93.541666666666671</cx:pt>
          <cx:pt idx="258">85</cx:pt>
          <cx:pt idx="259">88.541666666666671</cx:pt>
          <cx:pt idx="260">86.875</cx:pt>
          <cx:pt idx="261">79.166666666666671</cx:pt>
          <cx:pt idx="262">85.416666666666671</cx:pt>
          <cx:pt idx="263">82.291666666666671</cx:pt>
          <cx:pt idx="264">97.5</cx:pt>
          <cx:pt idx="265">98.75</cx:pt>
          <cx:pt idx="266">90.833333333333329</cx:pt>
          <cx:pt idx="267">77.083333333333329</cx:pt>
          <cx:pt idx="268">95.208333333333329</cx:pt>
          <cx:pt idx="269">92.708333333333329</cx:pt>
          <cx:pt idx="270">98.958333333333329</cx:pt>
          <cx:pt idx="271">89.583333333333329</cx:pt>
          <cx:pt idx="272">92.5</cx:pt>
          <cx:pt idx="273">86.458333333333329</cx:pt>
          <cx:pt idx="274">93.333333333333329</cx:pt>
          <cx:pt idx="275">77.5</cx:pt>
          <cx:pt idx="276">91.041666666666671</cx:pt>
          <cx:pt idx="277">78.125</cx:pt>
          <cx:pt idx="278">87.708333333333329</cx:pt>
          <cx:pt idx="279">71.666666666666671</cx:pt>
          <cx:pt idx="280">75.208333333333329</cx:pt>
          <cx:pt idx="281">58.762886597938142</cx:pt>
          <cx:pt idx="282">86.458333333333329</cx:pt>
          <cx:pt idx="283">98.327759197324411</cx:pt>
          <cx:pt idx="284">82.083333333333329</cx:pt>
          <cx:pt idx="285">78.75</cx:pt>
          <cx:pt idx="286">92.708333333333329</cx:pt>
          <cx:pt idx="287">84.791666666666671</cx:pt>
          <cx:pt idx="288">85.833333333333329</cx:pt>
          <cx:pt idx="289">85</cx:pt>
          <cx:pt idx="290">88.125</cx:pt>
          <cx:pt idx="291">79.583333333333329</cx:pt>
          <cx:pt idx="292">79.166666666666671</cx:pt>
          <cx:pt idx="293">97.708333333333329</cx:pt>
          <cx:pt idx="294">83.611111111111114</cx:pt>
          <cx:pt idx="295">96.904761904761898</cx:pt>
          <cx:pt idx="296">96.666666666666671</cx:pt>
          <cx:pt idx="297">83.125</cx:pt>
          <cx:pt idx="298">94.375</cx:pt>
          <cx:pt idx="299">82.083333333333329</cx:pt>
          <cx:pt idx="300">61.666666666666664</cx:pt>
          <cx:pt idx="301">44.375</cx:pt>
          <cx:pt idx="302">93.541666666666671</cx:pt>
          <cx:pt idx="303">91.875</cx:pt>
          <cx:pt idx="304">96.25</cx:pt>
          <cx:pt idx="305">89.583333333333329</cx:pt>
          <cx:pt idx="306">80.625</cx:pt>
          <cx:pt idx="307">71.666666666666671</cx:pt>
          <cx:pt idx="308">98.333333333333329</cx:pt>
          <cx:pt idx="309">77.291666666666671</cx:pt>
          <cx:pt idx="310">88.333333333333329</cx:pt>
          <cx:pt idx="311">96.666666666666671</cx:pt>
          <cx:pt idx="312">75.421686746987959</cx:pt>
          <cx:pt idx="313">54.583333333333336</cx:pt>
          <cx:pt idx="314">79.166666666666671</cx:pt>
          <cx:pt idx="315">100</cx:pt>
          <cx:pt idx="316">60.625</cx:pt>
          <cx:pt idx="317">81.041666666666671</cx:pt>
          <cx:pt idx="318">71.666666666666671</cx:pt>
          <cx:pt idx="319">97.5</cx:pt>
          <cx:pt idx="320">77.083333333333329</cx:pt>
          <cx:pt idx="321">83.125</cx:pt>
          <cx:pt idx="322">90.208333333333329</cx:pt>
          <cx:pt idx="323">87.291666666666671</cx:pt>
          <cx:pt idx="324">87.5</cx:pt>
          <cx:pt idx="325">88.75</cx:pt>
          <cx:pt idx="326">86.875</cx:pt>
          <cx:pt idx="327">94.166666666666671</cx:pt>
          <cx:pt idx="328">81.458333333333329</cx:pt>
          <cx:pt idx="329">91.875</cx:pt>
          <cx:pt idx="330">38.333333333333336</cx:pt>
          <cx:pt idx="331">81.666666666666671</cx:pt>
          <cx:pt idx="332">95</cx:pt>
          <cx:pt idx="333">96.875</cx:pt>
          <cx:pt idx="334">91.25</cx:pt>
          <cx:pt idx="335">86.458333333333329</cx:pt>
          <cx:pt idx="336">100</cx:pt>
          <cx:pt idx="337">82.291666666666671</cx:pt>
          <cx:pt idx="338">76.875</cx:pt>
          <cx:pt idx="339">60.833333333333336</cx:pt>
          <cx:pt idx="340">88.75</cx:pt>
          <cx:pt idx="341">82.5</cx:pt>
          <cx:pt idx="342">97.708333333333329</cx:pt>
          <cx:pt idx="343">73.75</cx:pt>
          <cx:pt idx="344">95.625</cx:pt>
          <cx:pt idx="345">91.875</cx:pt>
          <cx:pt idx="346">88.125</cx:pt>
          <cx:pt idx="347">96.458333333333329</cx:pt>
          <cx:pt idx="348">94.791666666666671</cx:pt>
          <cx:pt idx="349">85.833333333333329</cx:pt>
          <cx:pt idx="350">86.458333333333329</cx:pt>
          <cx:pt idx="351">93.125</cx:pt>
          <cx:pt idx="352">83.541666666666671</cx:pt>
          <cx:pt idx="353">91.041666666666671</cx:pt>
          <cx:pt idx="354">80.416666666666671</cx:pt>
          <cx:pt idx="355">92.916666666666671</cx:pt>
          <cx:pt idx="356">81.666666666666671</cx:pt>
          <cx:pt idx="357">98.484848484848484</cx:pt>
          <cx:pt idx="358">93.541666666666671</cx:pt>
          <cx:pt idx="359">95.208333333333329</cx:pt>
          <cx:pt idx="360">91.25</cx:pt>
          <cx:pt idx="361">93.75</cx:pt>
          <cx:pt idx="362">79.583333333333329</cx:pt>
          <cx:pt idx="363">95</cx:pt>
          <cx:pt idx="364">53.958333333333336</cx:pt>
          <cx:pt idx="365">77.708333333333329</cx:pt>
          <cx:pt idx="366">90.833333333333329</cx:pt>
          <cx:pt idx="367">82.708333333333329</cx:pt>
          <cx:pt idx="368">66.666666666666671</cx:pt>
          <cx:pt idx="369">88.333333333333329</cx:pt>
          <cx:pt idx="370">92.291666666666671</cx:pt>
          <cx:pt idx="371">98.75</cx:pt>
          <cx:pt idx="372">78.75</cx:pt>
          <cx:pt idx="373">85</cx:pt>
          <cx:pt idx="374">95.625</cx:pt>
          <cx:pt idx="375">89.583333333333329</cx:pt>
          <cx:pt idx="376">92.083333333333329</cx:pt>
          <cx:pt idx="377">98.095238095238102</cx:pt>
          <cx:pt idx="378">92.5</cx:pt>
          <cx:pt idx="379">93.958333333333329</cx:pt>
          <cx:pt idx="380">90.416666666666671</cx:pt>
          <cx:pt idx="381">98.125</cx:pt>
          <cx:pt idx="382">93.333333333333329</cx:pt>
          <cx:pt idx="383">94.375</cx:pt>
          <cx:pt idx="384">90.833333333333329</cx:pt>
          <cx:pt idx="385">96.25</cx:pt>
          <cx:pt idx="386">91.041666666666671</cx:pt>
          <cx:pt idx="387">87.291666666666671</cx:pt>
          <cx:pt idx="388">81.458333333333329</cx:pt>
          <cx:pt idx="389">87.5</cx:pt>
          <cx:pt idx="390">72.916666666666671</cx:pt>
          <cx:pt idx="391">88.541666666666671</cx:pt>
          <cx:pt idx="392">81.25</cx:pt>
          <cx:pt idx="393">89.583333333333329</cx:pt>
          <cx:pt idx="394">71.666666666666671</cx:pt>
          <cx:pt idx="395">85.833333333333329</cx:pt>
          <cx:pt idx="396">94.583333333333329</cx:pt>
          <cx:pt idx="397">79.375</cx:pt>
          <cx:pt idx="398">96.041666666666671</cx:pt>
          <cx:pt idx="399">87.5</cx:pt>
          <cx:pt idx="400">67.407407407407405</cx:pt>
          <cx:pt idx="401">94.791666666666671</cx:pt>
          <cx:pt idx="402">82.083333333333329</cx:pt>
          <cx:pt idx="403">87.708333333333329</cx:pt>
          <cx:pt idx="404">75.208333333333329</cx:pt>
          <cx:pt idx="405">90.833333333333329</cx:pt>
          <cx:pt idx="406">85.625</cx:pt>
          <cx:pt idx="407">70.833333333333329</cx:pt>
          <cx:pt idx="408">94.583333333333329</cx:pt>
          <cx:pt idx="409">96.875</cx:pt>
          <cx:pt idx="410">86.041666666666671</cx:pt>
          <cx:pt idx="411">60.208333333333336</cx:pt>
          <cx:pt idx="412">100</cx:pt>
          <cx:pt idx="413">91.25</cx:pt>
          <cx:pt idx="414">68.974358974358978</cx:pt>
          <cx:pt idx="415">93.541666666666671</cx:pt>
          <cx:pt idx="416">98.125</cx:pt>
          <cx:pt idx="417">93.125</cx:pt>
          <cx:pt idx="418">76.666666666666671</cx:pt>
          <cx:pt idx="419">84.791666666666671</cx:pt>
          <cx:pt idx="420">92.708333333333329</cx:pt>
          <cx:pt idx="421">95.416666666666671</cx:pt>
          <cx:pt idx="422">93.75</cx:pt>
          <cx:pt idx="423">83.75</cx:pt>
          <cx:pt idx="424">91.875</cx:pt>
          <cx:pt idx="425">97.916666666666671</cx:pt>
          <cx:pt idx="426">89.375</cx:pt>
          <cx:pt idx="427">92.083333333333329</cx:pt>
          <cx:pt idx="428">92.291666666666671</cx:pt>
          <cx:pt idx="429">99.166666666666671</cx:pt>
          <cx:pt idx="430">81.25</cx:pt>
          <cx:pt idx="431">87.291666666666671</cx:pt>
          <cx:pt idx="432">91.25</cx:pt>
          <cx:pt idx="433">88.75</cx:pt>
          <cx:pt idx="434">68.75</cx:pt>
          <cx:pt idx="435">95.208333333333329</cx:pt>
          <cx:pt idx="436">93.541666666666671</cx:pt>
          <cx:pt idx="437">82.708333333333329</cx:pt>
          <cx:pt idx="438">97.916666666666671</cx:pt>
          <cx:pt idx="439">91.458333333333329</cx:pt>
          <cx:pt idx="440">78.541666666666671</cx:pt>
          <cx:pt idx="441">87.708333333333329</cx:pt>
          <cx:pt idx="442">95.833333333333329</cx:pt>
          <cx:pt idx="443">91.458333333333329</cx:pt>
          <cx:pt idx="444">85</cx:pt>
          <cx:pt idx="445">98.75</cx:pt>
          <cx:pt idx="446">96.875</cx:pt>
          <cx:pt idx="447">81.25</cx:pt>
          <cx:pt idx="448">89.166666666666671</cx:pt>
          <cx:pt idx="449">79.583333333333329</cx:pt>
          <cx:pt idx="450">87.708333333333329</cx:pt>
          <cx:pt idx="451">88.541666666666671</cx:pt>
          <cx:pt idx="452">65.625</cx:pt>
          <cx:pt idx="453">77.5</cx:pt>
          <cx:pt idx="454">95.25</cx:pt>
          <cx:pt idx="455">97.916666666666671</cx:pt>
          <cx:pt idx="456">86.875</cx:pt>
          <cx:pt idx="457">99.629629629629633</cx:pt>
          <cx:pt idx="458">94.761904761904759</cx:pt>
          <cx:pt idx="459">92.916666666666671</cx:pt>
          <cx:pt idx="460">93.541666666666671</cx:pt>
          <cx:pt idx="461">93.958333333333329</cx:pt>
          <cx:pt idx="462">88.75</cx:pt>
          <cx:pt idx="463">49.375</cx:pt>
          <cx:pt idx="464">95.416666666666671</cx:pt>
          <cx:pt idx="465">96.458333333333329</cx:pt>
          <cx:pt idx="466">90</cx:pt>
          <cx:pt idx="467">99.791666666666671</cx:pt>
          <cx:pt idx="468">84.791666666666671</cx:pt>
          <cx:pt idx="469">88.75</cx:pt>
          <cx:pt idx="470">82.916666666666671</cx:pt>
          <cx:pt idx="471">85.416666666666671</cx:pt>
          <cx:pt idx="472">100</cx:pt>
          <cx:pt idx="473">78.75</cx:pt>
          <cx:pt idx="474">87.083333333333329</cx:pt>
          <cx:pt idx="475">59.375</cx:pt>
          <cx:pt idx="476">86.875</cx:pt>
          <cx:pt idx="477">80</cx:pt>
          <cx:pt idx="478">79.583333333333329</cx:pt>
          <cx:pt idx="479">96.875</cx:pt>
          <cx:pt idx="480">81.875</cx:pt>
          <cx:pt idx="481">89.166666666666671</cx:pt>
          <cx:pt idx="482">92.291666666666671</cx:pt>
          <cx:pt idx="483">95</cx:pt>
          <cx:pt idx="484">98.958333333333329</cx:pt>
          <cx:pt idx="485">89.791666666666671</cx:pt>
          <cx:pt idx="486">97.708333333333329</cx:pt>
          <cx:pt idx="487">98.541666666666671</cx:pt>
          <cx:pt idx="488">89.375</cx:pt>
          <cx:pt idx="489">96.875</cx:pt>
          <cx:pt idx="490">92.291666666666671</cx:pt>
          <cx:pt idx="491">92.777777777777771</cx:pt>
          <cx:pt idx="492">87.291666666666671</cx:pt>
          <cx:pt idx="493">93.541666666666671</cx:pt>
          <cx:pt idx="494">95</cx:pt>
          <cx:pt idx="495">96.458333333333329</cx:pt>
          <cx:pt idx="496">87.5</cx:pt>
          <cx:pt idx="497">98.333333333333329</cx:pt>
          <cx:pt idx="498">96.25</cx:pt>
          <cx:pt idx="499">89.166666666666671</cx:pt>
        </cx:lvl>
      </cx:numDim>
    </cx:data>
  </cx:chartData>
  <cx:chart>
    <cx:plotArea>
      <cx:plotAreaRegion>
        <cx:series layoutId="boxWhisker" uniqueId="{870EC26F-C9BE-4947-A531-1A592C5057F7}">
          <cx:tx>
            <cx:txData>
              <cx:f>Data!$Z$1</cx:f>
              <cx:v>RTR</cx:v>
            </cx:txData>
          </cx:tx>
          <cx:dataId val="0"/>
          <cx:layoutPr>
            <cx:visibility meanLine="0" meanMarker="1" nonoutliers="0" outliers="1"/>
            <cx:statistics quartileMethod="exclusive"/>
          </cx:layoutPr>
        </cx:series>
      </cx:plotAreaRegion>
      <cx:axis id="0" hidden="1">
        <cx:catScaling gapWidth="1"/>
        <cx:tickLabels/>
      </cx:axis>
      <cx:axis id="1">
        <cx:valScaling/>
        <cx:majorGridlines/>
        <cx:tickLabels/>
      </cx:axis>
    </cx:plotArea>
    <cx:legend pos="t" align="ctr" overlay="0">
      <cx:txPr>
        <a:bodyPr spcFirstLastPara="1" vertOverflow="ellipsis" wrap="square" lIns="0" tIns="0" rIns="0" bIns="0" anchor="ctr" anchorCtr="1"/>
        <a:lstStyle/>
        <a:p>
          <a:pPr>
            <a:defRPr sz="1600"/>
          </a:pPr>
          <a:endParaRPr lang="en-US" sz="1600"/>
        </a:p>
      </cx:txPr>
    </cx:legend>
  </cx:chart>
  <cx:clrMapOvr bg1="lt1" tx1="dk1" bg2="lt2" tx2="dk2" accent1="accent1" accent2="accent2" accent3="accent3" accent4="accent4" accent5="accent5" accent6="accent6" hlink="hlink" folHlink="folHlink"/>
</cx:chartSpace>
</file>

<file path=ppt/charts/colors1.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406">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bodyPr rot="-60000000" vert="horz"/>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tx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tx1"/>
    </cs:fontRef>
    <cs:spPr>
      <a:solidFill>
        <a:schemeClr val="phClr"/>
      </a:solidFill>
      <a:ln>
        <a:solidFill>
          <a:schemeClr val="phClr"/>
        </a:solidFill>
      </a:ln>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dropLine>
  <cs:errorBar>
    <cs:lnRef idx="0"/>
    <cs:fillRef idx="0"/>
    <cs:effectRef idx="0"/>
    <cs:fontRef idx="minor">
      <a:schemeClr val="tx1"/>
    </cs:fontRef>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a:solidFill>
          <a:schemeClr val="tx1">
            <a:lumMod val="15000"/>
            <a:lumOff val="85000"/>
            <a:lumOff val="10000"/>
          </a:schemeClr>
        </a:solidFill>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bodyPr rot="-60000000" vert="horz"/>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b="0" kern="1200" spc="0" baseline="0"/>
    <cs:bodyPr rot="0" vert="horz"/>
  </cs:title>
  <cs:trendline>
    <cs:lnRef idx="0"/>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bodyPr rot="-60000000" vert="horz"/>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406">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bodyPr rot="-60000000" vert="horz"/>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tx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tx1"/>
    </cs:fontRef>
    <cs:spPr>
      <a:solidFill>
        <a:schemeClr val="phClr"/>
      </a:solidFill>
      <a:ln>
        <a:solidFill>
          <a:schemeClr val="phClr"/>
        </a:solidFill>
      </a:ln>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dropLine>
  <cs:errorBar>
    <cs:lnRef idx="0"/>
    <cs:fillRef idx="0"/>
    <cs:effectRef idx="0"/>
    <cs:fontRef idx="minor">
      <a:schemeClr val="tx1"/>
    </cs:fontRef>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a:solidFill>
          <a:schemeClr val="tx1">
            <a:lumMod val="15000"/>
            <a:lumOff val="85000"/>
            <a:lumOff val="10000"/>
          </a:schemeClr>
        </a:solidFill>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bodyPr rot="-60000000" vert="horz"/>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b="0" kern="1200" spc="0" baseline="0"/>
    <cs:bodyPr rot="0" vert="horz"/>
  </cs:title>
  <cs:trendline>
    <cs:lnRef idx="0"/>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bodyPr rot="-60000000" vert="horz"/>
  </cs:valueAxis>
  <cs:wall>
    <cs:lnRef idx="0"/>
    <cs:fillRef idx="0"/>
    <cs:effectRef idx="0"/>
    <cs:fontRef idx="minor">
      <a:schemeClr val="tx1"/>
    </cs:fontRef>
  </cs:wall>
</cs:chartStyle>
</file>

<file path=ppt/drawings/_rels/vmlDrawing1.v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image" Target="../media/image16.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660CD2A-8F73-4A5E-BE4F-4A0833E06970}" type="datetimeFigureOut">
              <a:rPr lang="en-GB" smtClean="0"/>
              <a:t>30/03/2024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CF80107-FA0B-4BA4-B260-377C239F30F7}" type="slidenum">
              <a:rPr lang="en-GB" smtClean="0"/>
              <a:t>‹#›</a:t>
            </a:fld>
            <a:endParaRPr lang="en-GB"/>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99877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660CD2A-8F73-4A5E-BE4F-4A0833E06970}" type="datetimeFigureOut">
              <a:rPr lang="en-GB" smtClean="0"/>
              <a:t>30/03/2024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CF80107-FA0B-4BA4-B260-377C239F30F7}" type="slidenum">
              <a:rPr lang="en-GB" smtClean="0"/>
              <a:t>‹#›</a:t>
            </a:fld>
            <a:endParaRPr lang="en-GB"/>
          </a:p>
        </p:txBody>
      </p:sp>
    </p:spTree>
    <p:extLst>
      <p:ext uri="{BB962C8B-B14F-4D97-AF65-F5344CB8AC3E}">
        <p14:creationId xmlns:p14="http://schemas.microsoft.com/office/powerpoint/2010/main" val="22828560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660CD2A-8F73-4A5E-BE4F-4A0833E06970}" type="datetimeFigureOut">
              <a:rPr lang="en-GB" smtClean="0"/>
              <a:t>30/03/2024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CF80107-FA0B-4BA4-B260-377C239F30F7}" type="slidenum">
              <a:rPr lang="en-GB" smtClean="0"/>
              <a:t>‹#›</a:t>
            </a:fld>
            <a:endParaRPr lang="en-GB"/>
          </a:p>
        </p:txBody>
      </p:sp>
    </p:spTree>
    <p:extLst>
      <p:ext uri="{BB962C8B-B14F-4D97-AF65-F5344CB8AC3E}">
        <p14:creationId xmlns:p14="http://schemas.microsoft.com/office/powerpoint/2010/main" val="5780145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660CD2A-8F73-4A5E-BE4F-4A0833E06970}" type="datetimeFigureOut">
              <a:rPr lang="en-GB" smtClean="0"/>
              <a:t>30/03/2024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CF80107-FA0B-4BA4-B260-377C239F30F7}" type="slidenum">
              <a:rPr lang="en-GB" smtClean="0"/>
              <a:t>‹#›</a:t>
            </a:fld>
            <a:endParaRPr lang="en-GB"/>
          </a:p>
        </p:txBody>
      </p:sp>
    </p:spTree>
    <p:extLst>
      <p:ext uri="{BB962C8B-B14F-4D97-AF65-F5344CB8AC3E}">
        <p14:creationId xmlns:p14="http://schemas.microsoft.com/office/powerpoint/2010/main" val="442613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660CD2A-8F73-4A5E-BE4F-4A0833E06970}" type="datetimeFigureOut">
              <a:rPr lang="en-GB" smtClean="0"/>
              <a:t>30/03/2024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CF80107-FA0B-4BA4-B260-377C239F30F7}" type="slidenum">
              <a:rPr lang="en-GB" smtClean="0"/>
              <a:t>‹#›</a:t>
            </a:fld>
            <a:endParaRPr lang="en-GB"/>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011760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660CD2A-8F73-4A5E-BE4F-4A0833E06970}" type="datetimeFigureOut">
              <a:rPr lang="en-GB" smtClean="0"/>
              <a:t>30/03/2024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CF80107-FA0B-4BA4-B260-377C239F30F7}" type="slidenum">
              <a:rPr lang="en-GB" smtClean="0"/>
              <a:t>‹#›</a:t>
            </a:fld>
            <a:endParaRPr lang="en-GB"/>
          </a:p>
        </p:txBody>
      </p:sp>
    </p:spTree>
    <p:extLst>
      <p:ext uri="{BB962C8B-B14F-4D97-AF65-F5344CB8AC3E}">
        <p14:creationId xmlns:p14="http://schemas.microsoft.com/office/powerpoint/2010/main" val="13032794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660CD2A-8F73-4A5E-BE4F-4A0833E06970}" type="datetimeFigureOut">
              <a:rPr lang="en-GB" smtClean="0"/>
              <a:t>30/03/2024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BCF80107-FA0B-4BA4-B260-377C239F30F7}" type="slidenum">
              <a:rPr lang="en-GB" smtClean="0"/>
              <a:t>‹#›</a:t>
            </a:fld>
            <a:endParaRPr lang="en-GB"/>
          </a:p>
        </p:txBody>
      </p:sp>
    </p:spTree>
    <p:extLst>
      <p:ext uri="{BB962C8B-B14F-4D97-AF65-F5344CB8AC3E}">
        <p14:creationId xmlns:p14="http://schemas.microsoft.com/office/powerpoint/2010/main" val="6616902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660CD2A-8F73-4A5E-BE4F-4A0833E06970}" type="datetimeFigureOut">
              <a:rPr lang="en-GB" smtClean="0"/>
              <a:t>30/03/2024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BCF80107-FA0B-4BA4-B260-377C239F30F7}" type="slidenum">
              <a:rPr lang="en-GB" smtClean="0"/>
              <a:t>‹#›</a:t>
            </a:fld>
            <a:endParaRPr lang="en-GB"/>
          </a:p>
        </p:txBody>
      </p:sp>
    </p:spTree>
    <p:extLst>
      <p:ext uri="{BB962C8B-B14F-4D97-AF65-F5344CB8AC3E}">
        <p14:creationId xmlns:p14="http://schemas.microsoft.com/office/powerpoint/2010/main" val="17359902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2660CD2A-8F73-4A5E-BE4F-4A0833E06970}" type="datetimeFigureOut">
              <a:rPr lang="en-GB" smtClean="0"/>
              <a:t>30/03/2024</a:t>
            </a:fld>
            <a:endParaRPr lang="en-GB"/>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GB"/>
          </a:p>
        </p:txBody>
      </p:sp>
      <p:sp>
        <p:nvSpPr>
          <p:cNvPr id="9" name="Slide Number Placeholder 8"/>
          <p:cNvSpPr>
            <a:spLocks noGrp="1"/>
          </p:cNvSpPr>
          <p:nvPr>
            <p:ph type="sldNum" sz="quarter" idx="12"/>
          </p:nvPr>
        </p:nvSpPr>
        <p:spPr/>
        <p:txBody>
          <a:bodyPr/>
          <a:lstStyle/>
          <a:p>
            <a:fld id="{BCF80107-FA0B-4BA4-B260-377C239F30F7}" type="slidenum">
              <a:rPr lang="en-GB" smtClean="0"/>
              <a:t>‹#›</a:t>
            </a:fld>
            <a:endParaRPr lang="en-GB"/>
          </a:p>
        </p:txBody>
      </p:sp>
    </p:spTree>
    <p:extLst>
      <p:ext uri="{BB962C8B-B14F-4D97-AF65-F5344CB8AC3E}">
        <p14:creationId xmlns:p14="http://schemas.microsoft.com/office/powerpoint/2010/main" val="23383280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2660CD2A-8F73-4A5E-BE4F-4A0833E06970}" type="datetimeFigureOut">
              <a:rPr lang="en-GB" smtClean="0"/>
              <a:t>30/03/2024</a:t>
            </a:fld>
            <a:endParaRPr lang="en-GB"/>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GB"/>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BCF80107-FA0B-4BA4-B260-377C239F30F7}" type="slidenum">
              <a:rPr lang="en-GB" smtClean="0"/>
              <a:t>‹#›</a:t>
            </a:fld>
            <a:endParaRPr lang="en-GB"/>
          </a:p>
        </p:txBody>
      </p:sp>
    </p:spTree>
    <p:extLst>
      <p:ext uri="{BB962C8B-B14F-4D97-AF65-F5344CB8AC3E}">
        <p14:creationId xmlns:p14="http://schemas.microsoft.com/office/powerpoint/2010/main" val="11867735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2660CD2A-8F73-4A5E-BE4F-4A0833E06970}" type="datetimeFigureOut">
              <a:rPr lang="en-GB" smtClean="0"/>
              <a:t>30/03/2024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CF80107-FA0B-4BA4-B260-377C239F30F7}" type="slidenum">
              <a:rPr lang="en-GB" smtClean="0"/>
              <a:t>‹#›</a:t>
            </a:fld>
            <a:endParaRPr lang="en-GB"/>
          </a:p>
        </p:txBody>
      </p:sp>
    </p:spTree>
    <p:extLst>
      <p:ext uri="{BB962C8B-B14F-4D97-AF65-F5344CB8AC3E}">
        <p14:creationId xmlns:p14="http://schemas.microsoft.com/office/powerpoint/2010/main" val="16066994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2660CD2A-8F73-4A5E-BE4F-4A0833E06970}" type="datetimeFigureOut">
              <a:rPr lang="en-GB" smtClean="0"/>
              <a:t>30/03/2024</a:t>
            </a:fld>
            <a:endParaRPr lang="en-GB"/>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GB"/>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BCF80107-FA0B-4BA4-B260-377C239F30F7}" type="slidenum">
              <a:rPr lang="en-GB" smtClean="0"/>
              <a:t>‹#›</a:t>
            </a:fld>
            <a:endParaRPr lang="en-GB"/>
          </a:p>
        </p:txBody>
      </p:sp>
      <p:cxnSp>
        <p:nvCxnSpPr>
          <p:cNvPr id="10" name="Straight Connector 9"/>
          <p:cNvCxnSpPr/>
          <p:nvPr/>
        </p:nvCxnSpPr>
        <p:spPr>
          <a:xfrm>
            <a:off x="1150220" y="1218081"/>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42617951"/>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openxmlformats.org/officeDocument/2006/relationships/slideLayout" Target="../slideLayouts/slideLayout4.xml"/><Relationship Id="rId1" Type="http://schemas.openxmlformats.org/officeDocument/2006/relationships/vmlDrawing" Target="../drawings/vmlDrawing1.vml"/><Relationship Id="rId6" Type="http://schemas.openxmlformats.org/officeDocument/2006/relationships/image" Target="../media/image17.emf"/><Relationship Id="rId5" Type="http://schemas.openxmlformats.org/officeDocument/2006/relationships/oleObject" Target="../embeddings/oleObject1.bin"/><Relationship Id="rId4" Type="http://schemas.openxmlformats.org/officeDocument/2006/relationships/image" Target="../media/image16.e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chart" Target="../charts/chart2.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35349" y="64157"/>
            <a:ext cx="9742035" cy="1646302"/>
          </a:xfrm>
        </p:spPr>
        <p:txBody>
          <a:bodyPr>
            <a:noAutofit/>
          </a:bodyPr>
          <a:lstStyle/>
          <a:p>
            <a:pPr algn="ctr"/>
            <a:r>
              <a:rPr lang="en-US" sz="4400" b="0" i="0" dirty="0">
                <a:solidFill>
                  <a:srgbClr val="B45F06"/>
                </a:solidFill>
                <a:effectLst/>
                <a:latin typeface="Playfair Display" panose="020F0502020204030204" pitchFamily="2" charset="0"/>
              </a:rPr>
              <a:t>Production Planning at Thyssenkrupp</a:t>
            </a:r>
            <a:endParaRPr lang="en-GB" sz="4400" dirty="0"/>
          </a:p>
        </p:txBody>
      </p:sp>
      <p:sp>
        <p:nvSpPr>
          <p:cNvPr id="3" name="Subtitle 2"/>
          <p:cNvSpPr>
            <a:spLocks noGrp="1"/>
          </p:cNvSpPr>
          <p:nvPr>
            <p:ph type="subTitle" idx="1"/>
          </p:nvPr>
        </p:nvSpPr>
        <p:spPr>
          <a:xfrm>
            <a:off x="1435349" y="1881574"/>
            <a:ext cx="8874511" cy="1096899"/>
          </a:xfrm>
        </p:spPr>
        <p:txBody>
          <a:bodyPr>
            <a:noAutofit/>
          </a:bodyPr>
          <a:lstStyle/>
          <a:p>
            <a:pPr algn="l"/>
            <a:r>
              <a:rPr lang="en-GB" sz="1600" u="sng" dirty="0"/>
              <a:t>Group 10:</a:t>
            </a:r>
          </a:p>
          <a:p>
            <a:pPr algn="l"/>
            <a:endParaRPr lang="en-GB" sz="200" u="sng" dirty="0"/>
          </a:p>
          <a:p>
            <a:pPr marL="342900" indent="-342900">
              <a:spcBef>
                <a:spcPts val="0"/>
              </a:spcBef>
              <a:buFont typeface="+mj-lt"/>
              <a:buAutoNum type="arabicPeriod"/>
            </a:pPr>
            <a:r>
              <a:rPr lang="en-GB" sz="1600" i="1" cap="none" dirty="0" err="1">
                <a:latin typeface="Times New Roman" panose="02020603050405020304" pitchFamily="18" charset="0"/>
                <a:cs typeface="Times New Roman" panose="02020603050405020304" pitchFamily="18" charset="0"/>
              </a:rPr>
              <a:t>Abhishu</a:t>
            </a:r>
            <a:r>
              <a:rPr lang="en-GB" sz="1600" i="1" cap="none" dirty="0">
                <a:latin typeface="Times New Roman" panose="02020603050405020304" pitchFamily="18" charset="0"/>
                <a:cs typeface="Times New Roman" panose="02020603050405020304" pitchFamily="18" charset="0"/>
              </a:rPr>
              <a:t> Tailor</a:t>
            </a:r>
          </a:p>
          <a:p>
            <a:pPr marL="342900" indent="-342900">
              <a:spcBef>
                <a:spcPts val="0"/>
              </a:spcBef>
              <a:buFont typeface="+mj-lt"/>
              <a:buAutoNum type="arabicPeriod"/>
            </a:pPr>
            <a:r>
              <a:rPr lang="en-GB" sz="1600" i="1" cap="none" dirty="0">
                <a:latin typeface="Times New Roman" panose="02020603050405020304" pitchFamily="18" charset="0"/>
                <a:cs typeface="Times New Roman" panose="02020603050405020304" pitchFamily="18" charset="0"/>
              </a:rPr>
              <a:t>Niyati </a:t>
            </a:r>
            <a:r>
              <a:rPr lang="en-GB" sz="1600" i="1" cap="none" dirty="0" err="1">
                <a:latin typeface="Times New Roman" panose="02020603050405020304" pitchFamily="18" charset="0"/>
                <a:cs typeface="Times New Roman" panose="02020603050405020304" pitchFamily="18" charset="0"/>
              </a:rPr>
              <a:t>Mudliar</a:t>
            </a:r>
            <a:endParaRPr lang="en-GB" sz="1600" i="1" cap="none" dirty="0">
              <a:latin typeface="Times New Roman" panose="02020603050405020304" pitchFamily="18" charset="0"/>
              <a:cs typeface="Times New Roman" panose="02020603050405020304" pitchFamily="18" charset="0"/>
            </a:endParaRPr>
          </a:p>
          <a:p>
            <a:pPr marL="342900" indent="-342900">
              <a:spcBef>
                <a:spcPts val="0"/>
              </a:spcBef>
              <a:buFont typeface="+mj-lt"/>
              <a:buAutoNum type="arabicPeriod"/>
            </a:pPr>
            <a:r>
              <a:rPr lang="en-GB" sz="1600" i="1" cap="none" dirty="0" err="1">
                <a:latin typeface="Times New Roman" panose="02020603050405020304" pitchFamily="18" charset="0"/>
                <a:cs typeface="Times New Roman" panose="02020603050405020304" pitchFamily="18" charset="0"/>
              </a:rPr>
              <a:t>Praveena</a:t>
            </a:r>
            <a:r>
              <a:rPr lang="en-GB" sz="1600" i="1" cap="none" dirty="0">
                <a:latin typeface="Times New Roman" panose="02020603050405020304" pitchFamily="18" charset="0"/>
                <a:cs typeface="Times New Roman" panose="02020603050405020304" pitchFamily="18" charset="0"/>
              </a:rPr>
              <a:t> Venu</a:t>
            </a:r>
          </a:p>
          <a:p>
            <a:pPr marL="342900" indent="-342900">
              <a:spcBef>
                <a:spcPts val="0"/>
              </a:spcBef>
              <a:buFont typeface="+mj-lt"/>
              <a:buAutoNum type="arabicPeriod"/>
            </a:pPr>
            <a:r>
              <a:rPr lang="en-GB" sz="1600" i="1" cap="none" dirty="0" err="1">
                <a:latin typeface="Times New Roman" panose="02020603050405020304" pitchFamily="18" charset="0"/>
                <a:cs typeface="Times New Roman" panose="02020603050405020304" pitchFamily="18" charset="0"/>
              </a:rPr>
              <a:t>Meera</a:t>
            </a:r>
            <a:r>
              <a:rPr lang="en-GB" sz="1600" i="1" cap="none" dirty="0">
                <a:latin typeface="Times New Roman" panose="02020603050405020304" pitchFamily="18" charset="0"/>
                <a:cs typeface="Times New Roman" panose="02020603050405020304" pitchFamily="18" charset="0"/>
              </a:rPr>
              <a:t> </a:t>
            </a:r>
            <a:r>
              <a:rPr lang="en-GB" sz="1600" i="1" cap="none" dirty="0" err="1">
                <a:latin typeface="Times New Roman" panose="02020603050405020304" pitchFamily="18" charset="0"/>
                <a:cs typeface="Times New Roman" panose="02020603050405020304" pitchFamily="18" charset="0"/>
              </a:rPr>
              <a:t>Palanivel</a:t>
            </a:r>
            <a:r>
              <a:rPr lang="en-GB" sz="1600" i="1" cap="none" dirty="0">
                <a:latin typeface="Times New Roman" panose="02020603050405020304" pitchFamily="18" charset="0"/>
                <a:cs typeface="Times New Roman" panose="02020603050405020304" pitchFamily="18" charset="0"/>
              </a:rPr>
              <a:t>	</a:t>
            </a:r>
          </a:p>
          <a:p>
            <a:pPr marL="342900" indent="-342900">
              <a:spcBef>
                <a:spcPts val="0"/>
              </a:spcBef>
              <a:buFont typeface="+mj-lt"/>
              <a:buAutoNum type="arabicPeriod"/>
            </a:pPr>
            <a:r>
              <a:rPr lang="en-GB" sz="1600" i="1" cap="none" dirty="0" err="1">
                <a:latin typeface="Times New Roman" panose="02020603050405020304" pitchFamily="18" charset="0"/>
                <a:cs typeface="Times New Roman" panose="02020603050405020304" pitchFamily="18" charset="0"/>
              </a:rPr>
              <a:t>Nithin</a:t>
            </a:r>
            <a:r>
              <a:rPr lang="en-GB" sz="1600" i="1" cap="none" dirty="0">
                <a:latin typeface="Times New Roman" panose="02020603050405020304" pitchFamily="18" charset="0"/>
                <a:cs typeface="Times New Roman" panose="02020603050405020304" pitchFamily="18" charset="0"/>
              </a:rPr>
              <a:t> Thomas </a:t>
            </a:r>
          </a:p>
          <a:p>
            <a:pPr marL="342900" indent="-342900">
              <a:spcBef>
                <a:spcPts val="0"/>
              </a:spcBef>
              <a:buFont typeface="+mj-lt"/>
              <a:buAutoNum type="arabicPeriod"/>
            </a:pPr>
            <a:r>
              <a:rPr lang="en-GB" sz="1600" i="1" cap="none" dirty="0" err="1">
                <a:latin typeface="Times New Roman" panose="02020603050405020304" pitchFamily="18" charset="0"/>
                <a:cs typeface="Times New Roman" panose="02020603050405020304" pitchFamily="18" charset="0"/>
              </a:rPr>
              <a:t>Sasi</a:t>
            </a:r>
            <a:r>
              <a:rPr lang="en-GB" sz="1600" i="1" cap="none" dirty="0">
                <a:latin typeface="Times New Roman" panose="02020603050405020304" pitchFamily="18" charset="0"/>
                <a:cs typeface="Times New Roman" panose="02020603050405020304" pitchFamily="18" charset="0"/>
              </a:rPr>
              <a:t> Kumar</a:t>
            </a:r>
          </a:p>
          <a:p>
            <a:pPr marL="342900" indent="-342900">
              <a:spcBef>
                <a:spcPts val="0"/>
              </a:spcBef>
              <a:buFont typeface="+mj-lt"/>
              <a:buAutoNum type="arabicPeriod"/>
            </a:pPr>
            <a:r>
              <a:rPr lang="en-GB" sz="1600" i="1" cap="none" dirty="0" err="1">
                <a:latin typeface="Times New Roman" panose="02020603050405020304" pitchFamily="18" charset="0"/>
                <a:cs typeface="Times New Roman" panose="02020603050405020304" pitchFamily="18" charset="0"/>
              </a:rPr>
              <a:t>Aravind</a:t>
            </a:r>
            <a:r>
              <a:rPr lang="en-GB" sz="1600" i="1" cap="none" dirty="0">
                <a:latin typeface="Times New Roman" panose="02020603050405020304" pitchFamily="18" charset="0"/>
                <a:cs typeface="Times New Roman" panose="02020603050405020304" pitchFamily="18" charset="0"/>
              </a:rPr>
              <a:t> </a:t>
            </a:r>
            <a:r>
              <a:rPr lang="en-GB" sz="1600" i="1" cap="none" dirty="0" err="1">
                <a:latin typeface="Times New Roman" panose="02020603050405020304" pitchFamily="18" charset="0"/>
                <a:cs typeface="Times New Roman" panose="02020603050405020304" pitchFamily="18" charset="0"/>
              </a:rPr>
              <a:t>Chintalapudi</a:t>
            </a:r>
            <a:endParaRPr lang="en-GB" sz="1600" i="1" cap="none" dirty="0">
              <a:latin typeface="Times New Roman" panose="02020603050405020304" pitchFamily="18" charset="0"/>
              <a:cs typeface="Times New Roman" panose="02020603050405020304" pitchFamily="18" charset="0"/>
            </a:endParaRPr>
          </a:p>
          <a:p>
            <a:pPr marL="342900" indent="-342900">
              <a:spcBef>
                <a:spcPts val="0"/>
              </a:spcBef>
              <a:buFont typeface="+mj-lt"/>
              <a:buAutoNum type="arabicPeriod"/>
            </a:pPr>
            <a:r>
              <a:rPr lang="en-GB" sz="1600" i="1" cap="none" dirty="0">
                <a:latin typeface="Times New Roman" panose="02020603050405020304" pitchFamily="18" charset="0"/>
                <a:cs typeface="Times New Roman" panose="02020603050405020304" pitchFamily="18" charset="0"/>
              </a:rPr>
              <a:t>Praveen Kumar Singh Jadon</a:t>
            </a:r>
          </a:p>
        </p:txBody>
      </p:sp>
      <p:pic>
        <p:nvPicPr>
          <p:cNvPr id="6" name="Picture 5">
            <a:extLst>
              <a:ext uri="{FF2B5EF4-FFF2-40B4-BE49-F238E27FC236}">
                <a16:creationId xmlns:a16="http://schemas.microsoft.com/office/drawing/2014/main" id="{DBA11FA3-441C-9E31-66CF-DA20BE812698}"/>
              </a:ext>
            </a:extLst>
          </p:cNvPr>
          <p:cNvPicPr>
            <a:picLocks noChangeAspect="1"/>
          </p:cNvPicPr>
          <p:nvPr/>
        </p:nvPicPr>
        <p:blipFill>
          <a:blip r:embed="rId2"/>
          <a:stretch>
            <a:fillRect/>
          </a:stretch>
        </p:blipFill>
        <p:spPr>
          <a:xfrm>
            <a:off x="9054274" y="2220003"/>
            <a:ext cx="1828958" cy="1844200"/>
          </a:xfrm>
          <a:prstGeom prst="rect">
            <a:avLst/>
          </a:prstGeom>
        </p:spPr>
      </p:pic>
    </p:spTree>
    <p:extLst>
      <p:ext uri="{BB962C8B-B14F-4D97-AF65-F5344CB8AC3E}">
        <p14:creationId xmlns:p14="http://schemas.microsoft.com/office/powerpoint/2010/main" val="12638150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68FC0-9351-1586-84FD-42EBABD05A1B}"/>
              </a:ext>
            </a:extLst>
          </p:cNvPr>
          <p:cNvSpPr>
            <a:spLocks noGrp="1"/>
          </p:cNvSpPr>
          <p:nvPr>
            <p:ph type="title"/>
          </p:nvPr>
        </p:nvSpPr>
        <p:spPr>
          <a:xfrm>
            <a:off x="1097280" y="77882"/>
            <a:ext cx="10058400" cy="1450757"/>
          </a:xfrm>
        </p:spPr>
        <p:txBody>
          <a:bodyPr>
            <a:normAutofit fontScale="90000"/>
          </a:bodyPr>
          <a:lstStyle/>
          <a:p>
            <a:r>
              <a:rPr lang="en-US" sz="4000" dirty="0"/>
              <a:t>4. Are there shifts during which the PPL processes strips of only steel grade 1, or of only steel grade 2, etc.?</a:t>
            </a:r>
            <a:r>
              <a:rPr lang="en-IN" dirty="0"/>
              <a:t/>
            </a:r>
            <a:br>
              <a:rPr lang="en-IN" dirty="0"/>
            </a:br>
            <a:endParaRPr lang="en-IN" sz="2000" dirty="0"/>
          </a:p>
        </p:txBody>
      </p:sp>
      <p:pic>
        <p:nvPicPr>
          <p:cNvPr id="7" name="Picture 6">
            <a:extLst>
              <a:ext uri="{FF2B5EF4-FFF2-40B4-BE49-F238E27FC236}">
                <a16:creationId xmlns:a16="http://schemas.microsoft.com/office/drawing/2014/main" id="{9F9374F3-E3FC-D53E-5A91-A2A263050B97}"/>
              </a:ext>
            </a:extLst>
          </p:cNvPr>
          <p:cNvPicPr>
            <a:picLocks noChangeAspect="1"/>
          </p:cNvPicPr>
          <p:nvPr/>
        </p:nvPicPr>
        <p:blipFill>
          <a:blip r:embed="rId2"/>
          <a:stretch>
            <a:fillRect/>
          </a:stretch>
        </p:blipFill>
        <p:spPr>
          <a:xfrm>
            <a:off x="1177624" y="1687665"/>
            <a:ext cx="3808092" cy="3186105"/>
          </a:xfrm>
          <a:prstGeom prst="rect">
            <a:avLst/>
          </a:prstGeom>
        </p:spPr>
      </p:pic>
      <p:sp>
        <p:nvSpPr>
          <p:cNvPr id="12" name="TextBox 11"/>
          <p:cNvSpPr txBox="1"/>
          <p:nvPr/>
        </p:nvSpPr>
        <p:spPr>
          <a:xfrm flipH="1">
            <a:off x="10113806" y="5913071"/>
            <a:ext cx="1753264" cy="276999"/>
          </a:xfrm>
          <a:prstGeom prst="rect">
            <a:avLst/>
          </a:prstGeom>
          <a:noFill/>
        </p:spPr>
        <p:txBody>
          <a:bodyPr wrap="square" rtlCol="0">
            <a:spAutoFit/>
          </a:bodyPr>
          <a:lstStyle/>
          <a:p>
            <a:r>
              <a:rPr lang="en-GB" sz="1200" dirty="0" smtClean="0">
                <a:solidFill>
                  <a:schemeClr val="tx1">
                    <a:lumMod val="65000"/>
                    <a:lumOff val="35000"/>
                  </a:schemeClr>
                </a:solidFill>
              </a:rPr>
              <a:t>Shift Type</a:t>
            </a:r>
            <a:endParaRPr lang="en-GB" sz="1200" dirty="0">
              <a:solidFill>
                <a:schemeClr val="tx1">
                  <a:lumMod val="65000"/>
                  <a:lumOff val="35000"/>
                </a:schemeClr>
              </a:solidFill>
            </a:endParaRPr>
          </a:p>
        </p:txBody>
      </p:sp>
      <p:sp>
        <p:nvSpPr>
          <p:cNvPr id="14" name="TextBox 13"/>
          <p:cNvSpPr txBox="1"/>
          <p:nvPr/>
        </p:nvSpPr>
        <p:spPr>
          <a:xfrm flipH="1">
            <a:off x="5452603" y="1779269"/>
            <a:ext cx="3045353" cy="3693319"/>
          </a:xfrm>
          <a:prstGeom prst="rect">
            <a:avLst/>
          </a:prstGeom>
          <a:noFill/>
        </p:spPr>
        <p:txBody>
          <a:bodyPr wrap="square" rtlCol="0">
            <a:spAutoFit/>
          </a:bodyPr>
          <a:lstStyle/>
          <a:p>
            <a:pPr marL="285750" indent="-285750">
              <a:buFont typeface="Arial" panose="020B0604020202020204" pitchFamily="34" charset="0"/>
              <a:buChar char="•"/>
            </a:pPr>
            <a:r>
              <a:rPr lang="en-GB" dirty="0" smtClean="0"/>
              <a:t>Strips of Grade 1  were processed only in the midday and night shifts.</a:t>
            </a:r>
          </a:p>
          <a:p>
            <a:pPr marL="285750" indent="-285750">
              <a:buFont typeface="Arial" panose="020B0604020202020204" pitchFamily="34" charset="0"/>
              <a:buChar char="•"/>
            </a:pPr>
            <a:endParaRPr lang="en-GB" dirty="0" smtClean="0"/>
          </a:p>
          <a:p>
            <a:pPr marL="285750" indent="-285750">
              <a:buFont typeface="Arial" panose="020B0604020202020204" pitchFamily="34" charset="0"/>
              <a:buChar char="•"/>
            </a:pPr>
            <a:r>
              <a:rPr lang="en-GB" dirty="0"/>
              <a:t>Strips of </a:t>
            </a:r>
            <a:r>
              <a:rPr lang="en-GB" dirty="0" smtClean="0"/>
              <a:t>Grade 2  were processed </a:t>
            </a:r>
            <a:r>
              <a:rPr lang="en-GB" dirty="0"/>
              <a:t>only in the </a:t>
            </a:r>
            <a:r>
              <a:rPr lang="en-GB" dirty="0" smtClean="0"/>
              <a:t>early morning </a:t>
            </a:r>
            <a:r>
              <a:rPr lang="en-GB" dirty="0"/>
              <a:t>and night </a:t>
            </a:r>
            <a:r>
              <a:rPr lang="en-GB" dirty="0" smtClean="0"/>
              <a:t>shifts.</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Strips of </a:t>
            </a:r>
            <a:r>
              <a:rPr lang="en-GB" dirty="0" smtClean="0"/>
              <a:t>Grade 5 </a:t>
            </a:r>
            <a:r>
              <a:rPr lang="en-GB" dirty="0"/>
              <a:t>were processed only in the early morning and </a:t>
            </a:r>
            <a:r>
              <a:rPr lang="en-GB" dirty="0" smtClean="0"/>
              <a:t>midday </a:t>
            </a:r>
            <a:r>
              <a:rPr lang="en-GB" dirty="0"/>
              <a:t>shifts.</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endParaRPr lang="en-GB" dirty="0"/>
          </a:p>
        </p:txBody>
      </p:sp>
      <p:pic>
        <p:nvPicPr>
          <p:cNvPr id="16" name="Picture 15"/>
          <p:cNvPicPr>
            <a:picLocks noChangeAspect="1"/>
          </p:cNvPicPr>
          <p:nvPr/>
        </p:nvPicPr>
        <p:blipFill rotWithShape="1">
          <a:blip r:embed="rId3">
            <a:extLst>
              <a:ext uri="{28A0092B-C50C-407E-A947-70E740481C1C}">
                <a14:useLocalDpi xmlns:a14="http://schemas.microsoft.com/office/drawing/2010/main" val="0"/>
              </a:ext>
            </a:extLst>
          </a:blip>
          <a:srcRect t="19452"/>
          <a:stretch/>
        </p:blipFill>
        <p:spPr>
          <a:xfrm>
            <a:off x="9063302" y="1528639"/>
            <a:ext cx="2336881" cy="4384432"/>
          </a:xfrm>
          <a:prstGeom prst="rect">
            <a:avLst/>
          </a:prstGeom>
        </p:spPr>
      </p:pic>
    </p:spTree>
    <p:extLst>
      <p:ext uri="{BB962C8B-B14F-4D97-AF65-F5344CB8AC3E}">
        <p14:creationId xmlns:p14="http://schemas.microsoft.com/office/powerpoint/2010/main" val="178131526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68FC0-9351-1586-84FD-42EBABD05A1B}"/>
              </a:ext>
            </a:extLst>
          </p:cNvPr>
          <p:cNvSpPr>
            <a:spLocks noGrp="1"/>
          </p:cNvSpPr>
          <p:nvPr>
            <p:ph type="title"/>
          </p:nvPr>
        </p:nvSpPr>
        <p:spPr>
          <a:xfrm>
            <a:off x="1097280" y="0"/>
            <a:ext cx="10058400" cy="1450757"/>
          </a:xfrm>
        </p:spPr>
        <p:txBody>
          <a:bodyPr>
            <a:normAutofit/>
          </a:bodyPr>
          <a:lstStyle/>
          <a:p>
            <a:r>
              <a:rPr lang="en-US" sz="3200" dirty="0"/>
              <a:t>5. Can the RTR theory adequately explain the deviations from the planned production figures? </a:t>
            </a:r>
            <a:r>
              <a:rPr lang="en-IN" sz="4000" dirty="0"/>
              <a:t/>
            </a:r>
            <a:br>
              <a:rPr lang="en-IN" sz="4000" dirty="0"/>
            </a:br>
            <a:endParaRPr lang="en-IN" sz="1600" dirty="0"/>
          </a:p>
        </p:txBody>
      </p:sp>
      <p:pic>
        <p:nvPicPr>
          <p:cNvPr id="8" name="Picture 7">
            <a:extLst>
              <a:ext uri="{FF2B5EF4-FFF2-40B4-BE49-F238E27FC236}">
                <a16:creationId xmlns:a16="http://schemas.microsoft.com/office/drawing/2014/main" id="{C5678E28-10DF-7A92-C30E-6C86D7CC4C89}"/>
              </a:ext>
            </a:extLst>
          </p:cNvPr>
          <p:cNvPicPr>
            <a:picLocks noChangeAspect="1"/>
          </p:cNvPicPr>
          <p:nvPr/>
        </p:nvPicPr>
        <p:blipFill>
          <a:blip r:embed="rId2"/>
          <a:stretch>
            <a:fillRect/>
          </a:stretch>
        </p:blipFill>
        <p:spPr>
          <a:xfrm>
            <a:off x="6848060" y="2165734"/>
            <a:ext cx="4307619" cy="3746453"/>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6375" y="2186253"/>
            <a:ext cx="5900550" cy="3725934"/>
          </a:xfrm>
          <a:prstGeom prst="rect">
            <a:avLst/>
          </a:prstGeom>
        </p:spPr>
      </p:pic>
      <p:sp>
        <p:nvSpPr>
          <p:cNvPr id="7" name="TextBox 6"/>
          <p:cNvSpPr txBox="1"/>
          <p:nvPr/>
        </p:nvSpPr>
        <p:spPr>
          <a:xfrm flipH="1">
            <a:off x="2195554" y="1351366"/>
            <a:ext cx="7861852" cy="646331"/>
          </a:xfrm>
          <a:prstGeom prst="rect">
            <a:avLst/>
          </a:prstGeom>
          <a:noFill/>
        </p:spPr>
        <p:txBody>
          <a:bodyPr wrap="square" rtlCol="0">
            <a:spAutoFit/>
          </a:bodyPr>
          <a:lstStyle/>
          <a:p>
            <a:pPr algn="ctr"/>
            <a:r>
              <a:rPr lang="en-GB" dirty="0" smtClean="0"/>
              <a:t>Simple Linear Regression model to check whether RTR had any impact on the deviations i.e. delta throughput </a:t>
            </a:r>
            <a:endParaRPr lang="en-GB" dirty="0"/>
          </a:p>
        </p:txBody>
      </p:sp>
    </p:spTree>
    <p:extLst>
      <p:ext uri="{BB962C8B-B14F-4D97-AF65-F5344CB8AC3E}">
        <p14:creationId xmlns:p14="http://schemas.microsoft.com/office/powerpoint/2010/main" val="277910502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68FC0-9351-1586-84FD-42EBABD05A1B}"/>
              </a:ext>
            </a:extLst>
          </p:cNvPr>
          <p:cNvSpPr>
            <a:spLocks noGrp="1"/>
          </p:cNvSpPr>
          <p:nvPr>
            <p:ph type="title"/>
          </p:nvPr>
        </p:nvSpPr>
        <p:spPr>
          <a:xfrm>
            <a:off x="1097280" y="0"/>
            <a:ext cx="10058400" cy="1450757"/>
          </a:xfrm>
        </p:spPr>
        <p:txBody>
          <a:bodyPr>
            <a:normAutofit/>
          </a:bodyPr>
          <a:lstStyle/>
          <a:p>
            <a:r>
              <a:rPr lang="en-US" sz="3200" dirty="0"/>
              <a:t>5. Can the RTR theory adequately explain the deviations from the planned production figures? </a:t>
            </a:r>
            <a:r>
              <a:rPr lang="en-IN" sz="4000" dirty="0"/>
              <a:t/>
            </a:r>
            <a:br>
              <a:rPr lang="en-IN" sz="4000" dirty="0"/>
            </a:br>
            <a:endParaRPr lang="en-IN" sz="1600" dirty="0"/>
          </a:p>
        </p:txBody>
      </p:sp>
      <p:graphicFrame>
        <p:nvGraphicFramePr>
          <p:cNvPr id="7" name="Table 6"/>
          <p:cNvGraphicFramePr>
            <a:graphicFrameLocks noGrp="1"/>
          </p:cNvGraphicFramePr>
          <p:nvPr>
            <p:extLst>
              <p:ext uri="{D42A27DB-BD31-4B8C-83A1-F6EECF244321}">
                <p14:modId xmlns:p14="http://schemas.microsoft.com/office/powerpoint/2010/main" val="1879778197"/>
              </p:ext>
            </p:extLst>
          </p:nvPr>
        </p:nvGraphicFramePr>
        <p:xfrm>
          <a:off x="983973" y="2042737"/>
          <a:ext cx="10921883" cy="3757930"/>
        </p:xfrm>
        <a:graphic>
          <a:graphicData uri="http://schemas.openxmlformats.org/drawingml/2006/table">
            <a:tbl>
              <a:tblPr>
                <a:tableStyleId>{5C22544A-7EE6-4342-B048-85BDC9FD1C3A}</a:tableStyleId>
              </a:tblPr>
              <a:tblGrid>
                <a:gridCol w="766015">
                  <a:extLst>
                    <a:ext uri="{9D8B030D-6E8A-4147-A177-3AD203B41FA5}">
                      <a16:colId xmlns:a16="http://schemas.microsoft.com/office/drawing/2014/main" val="1426940001"/>
                    </a:ext>
                  </a:extLst>
                </a:gridCol>
                <a:gridCol w="307012">
                  <a:extLst>
                    <a:ext uri="{9D8B030D-6E8A-4147-A177-3AD203B41FA5}">
                      <a16:colId xmlns:a16="http://schemas.microsoft.com/office/drawing/2014/main" val="2128666347"/>
                    </a:ext>
                  </a:extLst>
                </a:gridCol>
                <a:gridCol w="640210">
                  <a:extLst>
                    <a:ext uri="{9D8B030D-6E8A-4147-A177-3AD203B41FA5}">
                      <a16:colId xmlns:a16="http://schemas.microsoft.com/office/drawing/2014/main" val="393525320"/>
                    </a:ext>
                  </a:extLst>
                </a:gridCol>
                <a:gridCol w="1762657">
                  <a:extLst>
                    <a:ext uri="{9D8B030D-6E8A-4147-A177-3AD203B41FA5}">
                      <a16:colId xmlns:a16="http://schemas.microsoft.com/office/drawing/2014/main" val="3865882175"/>
                    </a:ext>
                  </a:extLst>
                </a:gridCol>
                <a:gridCol w="1202560">
                  <a:extLst>
                    <a:ext uri="{9D8B030D-6E8A-4147-A177-3AD203B41FA5}">
                      <a16:colId xmlns:a16="http://schemas.microsoft.com/office/drawing/2014/main" val="588719656"/>
                    </a:ext>
                  </a:extLst>
                </a:gridCol>
                <a:gridCol w="790725">
                  <a:extLst>
                    <a:ext uri="{9D8B030D-6E8A-4147-A177-3AD203B41FA5}">
                      <a16:colId xmlns:a16="http://schemas.microsoft.com/office/drawing/2014/main" val="3090413236"/>
                    </a:ext>
                  </a:extLst>
                </a:gridCol>
                <a:gridCol w="1251980">
                  <a:extLst>
                    <a:ext uri="{9D8B030D-6E8A-4147-A177-3AD203B41FA5}">
                      <a16:colId xmlns:a16="http://schemas.microsoft.com/office/drawing/2014/main" val="3081280640"/>
                    </a:ext>
                  </a:extLst>
                </a:gridCol>
                <a:gridCol w="1301400">
                  <a:extLst>
                    <a:ext uri="{9D8B030D-6E8A-4147-A177-3AD203B41FA5}">
                      <a16:colId xmlns:a16="http://schemas.microsoft.com/office/drawing/2014/main" val="2996980191"/>
                    </a:ext>
                  </a:extLst>
                </a:gridCol>
                <a:gridCol w="1532029">
                  <a:extLst>
                    <a:ext uri="{9D8B030D-6E8A-4147-A177-3AD203B41FA5}">
                      <a16:colId xmlns:a16="http://schemas.microsoft.com/office/drawing/2014/main" val="4099796532"/>
                    </a:ext>
                  </a:extLst>
                </a:gridCol>
                <a:gridCol w="1367295">
                  <a:extLst>
                    <a:ext uri="{9D8B030D-6E8A-4147-A177-3AD203B41FA5}">
                      <a16:colId xmlns:a16="http://schemas.microsoft.com/office/drawing/2014/main" val="3603641903"/>
                    </a:ext>
                  </a:extLst>
                </a:gridCol>
              </a:tblGrid>
              <a:tr h="184150">
                <a:tc gridSpan="3">
                  <a:txBody>
                    <a:bodyPr/>
                    <a:lstStyle/>
                    <a:p>
                      <a:pPr algn="l" fontAlgn="b"/>
                      <a:r>
                        <a:rPr lang="en-GB" sz="1100" u="none" strike="noStrike">
                          <a:effectLst/>
                        </a:rPr>
                        <a:t>SUMMARY OUTPUT</a:t>
                      </a:r>
                      <a:endParaRPr lang="en-GB" sz="1100" b="0" i="0" u="none" strike="noStrike">
                        <a:solidFill>
                          <a:srgbClr val="000000"/>
                        </a:solidFill>
                        <a:effectLst/>
                        <a:latin typeface="Calibri" panose="020F0502020204030204" pitchFamily="34" charset="0"/>
                      </a:endParaRPr>
                    </a:p>
                  </a:txBody>
                  <a:tcPr marL="6350" marR="6350" marT="6350" marB="0" anchor="b"/>
                </a:tc>
                <a:tc hMerge="1">
                  <a:txBody>
                    <a:bodyPr/>
                    <a:lstStyle/>
                    <a:p>
                      <a:endParaRPr lang="en-GB"/>
                    </a:p>
                  </a:txBody>
                  <a:tcPr/>
                </a:tc>
                <a:tc hMerge="1">
                  <a:txBody>
                    <a:bodyPr/>
                    <a:lstStyle/>
                    <a:p>
                      <a:endParaRPr lang="en-GB"/>
                    </a:p>
                  </a:txBody>
                  <a:tcPr/>
                </a:tc>
                <a:tc>
                  <a:txBody>
                    <a:bodyPr/>
                    <a:lstStyle/>
                    <a:p>
                      <a:pPr algn="l" fontAlgn="b"/>
                      <a:endParaRPr lang="en-GB" sz="1100" b="0"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endParaRPr lang="en-GB"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GB"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GB"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GB"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GB"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GB"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700226732"/>
                  </a:ext>
                </a:extLst>
              </a:tr>
              <a:tr h="190500">
                <a:tc gridSpan="2">
                  <a:txBody>
                    <a:bodyPr/>
                    <a:lstStyle/>
                    <a:p>
                      <a:pPr algn="l" fontAlgn="b"/>
                      <a:endParaRPr lang="en-GB" sz="1100" b="0" i="0" u="none" strike="noStrike">
                        <a:solidFill>
                          <a:srgbClr val="000000"/>
                        </a:solidFill>
                        <a:effectLst/>
                        <a:latin typeface="Calibri" panose="020F0502020204030204" pitchFamily="34" charset="0"/>
                      </a:endParaRPr>
                    </a:p>
                  </a:txBody>
                  <a:tcPr marL="6350" marR="6350" marT="6350" marB="0" anchor="b"/>
                </a:tc>
                <a:tc hMerge="1">
                  <a:txBody>
                    <a:bodyPr/>
                    <a:lstStyle/>
                    <a:p>
                      <a:pPr algn="l" fontAlgn="b"/>
                      <a:endParaRPr lang="en-GB" sz="1100" b="0" i="0" u="none" strike="noStrike">
                        <a:solidFill>
                          <a:srgbClr val="000000"/>
                        </a:solidFill>
                        <a:effectLst/>
                        <a:latin typeface="Calibri" panose="020F0502020204030204" pitchFamily="34" charset="0"/>
                      </a:endParaRPr>
                    </a:p>
                  </a:txBody>
                  <a:tcPr marL="6350" marR="6350" marT="6350" marB="0" anchor="b"/>
                </a:tc>
                <a:tc>
                  <a:txBody>
                    <a:bodyPr/>
                    <a:lstStyle/>
                    <a:p>
                      <a:endParaRPr lang="en-GB"/>
                    </a:p>
                  </a:txBody>
                  <a:tcPr marL="6350" marR="6350" marT="6350" marB="0" anchor="b"/>
                </a:tc>
                <a:tc>
                  <a:txBody>
                    <a:bodyPr/>
                    <a:lstStyle/>
                    <a:p>
                      <a:pPr algn="l" fontAlgn="b"/>
                      <a:endParaRPr lang="en-GB"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GB"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GB"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GB"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GB"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GB"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GB"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919631098"/>
                  </a:ext>
                </a:extLst>
              </a:tr>
              <a:tr h="184150">
                <a:tc gridSpan="3">
                  <a:txBody>
                    <a:bodyPr/>
                    <a:lstStyle/>
                    <a:p>
                      <a:pPr algn="ctr" fontAlgn="b"/>
                      <a:r>
                        <a:rPr lang="en-GB" sz="1100" u="none" strike="noStrike">
                          <a:effectLst/>
                        </a:rPr>
                        <a:t>Regression Statistics</a:t>
                      </a:r>
                      <a:endParaRPr lang="en-GB" sz="1100" b="0" i="1" u="none" strike="noStrike">
                        <a:solidFill>
                          <a:srgbClr val="000000"/>
                        </a:solidFill>
                        <a:effectLst/>
                        <a:latin typeface="Calibri" panose="020F0502020204030204" pitchFamily="34" charset="0"/>
                      </a:endParaRPr>
                    </a:p>
                  </a:txBody>
                  <a:tcPr marL="6350" marR="6350" marT="6350" marB="0" anchor="b"/>
                </a:tc>
                <a:tc hMerge="1">
                  <a:txBody>
                    <a:bodyPr/>
                    <a:lstStyle/>
                    <a:p>
                      <a:endParaRPr lang="en-GB"/>
                    </a:p>
                  </a:txBody>
                  <a:tcPr/>
                </a:tc>
                <a:tc hMerge="1">
                  <a:txBody>
                    <a:bodyPr/>
                    <a:lstStyle/>
                    <a:p>
                      <a:endParaRPr lang="en-GB"/>
                    </a:p>
                  </a:txBody>
                  <a:tcPr/>
                </a:tc>
                <a:tc>
                  <a:txBody>
                    <a:bodyPr/>
                    <a:lstStyle/>
                    <a:p>
                      <a:pPr algn="l" fontAlgn="b"/>
                      <a:endParaRPr lang="en-GB"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GB"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GB"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GB"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GB"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GB"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GB"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934482765"/>
                  </a:ext>
                </a:extLst>
              </a:tr>
              <a:tr h="184150">
                <a:tc>
                  <a:txBody>
                    <a:bodyPr/>
                    <a:lstStyle/>
                    <a:p>
                      <a:pPr algn="l" fontAlgn="b"/>
                      <a:r>
                        <a:rPr lang="en-GB" sz="1100" u="none" strike="noStrike">
                          <a:effectLst/>
                        </a:rPr>
                        <a:t>Multiple R</a:t>
                      </a:r>
                      <a:endParaRPr lang="en-GB" sz="1100" b="0" i="0" u="none" strike="noStrike">
                        <a:solidFill>
                          <a:srgbClr val="000000"/>
                        </a:solidFill>
                        <a:effectLst/>
                        <a:latin typeface="Calibri" panose="020F0502020204030204" pitchFamily="34" charset="0"/>
                      </a:endParaRPr>
                    </a:p>
                  </a:txBody>
                  <a:tcPr marL="6350" marR="6350" marT="6350" marB="0" anchor="b"/>
                </a:tc>
                <a:tc gridSpan="2">
                  <a:txBody>
                    <a:bodyPr/>
                    <a:lstStyle/>
                    <a:p>
                      <a:pPr algn="r" fontAlgn="b"/>
                      <a:r>
                        <a:rPr lang="en-GB" sz="1100" u="none" strike="noStrike">
                          <a:effectLst/>
                        </a:rPr>
                        <a:t>0.556843693</a:t>
                      </a:r>
                      <a:endParaRPr lang="en-GB" sz="1100" b="0" i="0" u="none" strike="noStrike">
                        <a:solidFill>
                          <a:srgbClr val="000000"/>
                        </a:solidFill>
                        <a:effectLst/>
                        <a:latin typeface="Calibri" panose="020F0502020204030204" pitchFamily="34" charset="0"/>
                      </a:endParaRPr>
                    </a:p>
                  </a:txBody>
                  <a:tcPr marL="6350" marR="6350" marT="6350" marB="0" anchor="b"/>
                </a:tc>
                <a:tc hMerge="1">
                  <a:txBody>
                    <a:bodyPr/>
                    <a:lstStyle/>
                    <a:p>
                      <a:endParaRPr lang="en-GB"/>
                    </a:p>
                  </a:txBody>
                  <a:tcPr/>
                </a:tc>
                <a:tc>
                  <a:txBody>
                    <a:bodyPr/>
                    <a:lstStyle/>
                    <a:p>
                      <a:pPr algn="l" fontAlgn="b"/>
                      <a:endParaRPr lang="en-GB"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GB" sz="1100" b="0"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endParaRPr lang="en-GB" sz="1100" b="0"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endParaRPr lang="en-GB"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GB"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GB"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GB"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120529033"/>
                  </a:ext>
                </a:extLst>
              </a:tr>
              <a:tr h="184150">
                <a:tc>
                  <a:txBody>
                    <a:bodyPr/>
                    <a:lstStyle/>
                    <a:p>
                      <a:pPr algn="l" fontAlgn="b"/>
                      <a:r>
                        <a:rPr lang="en-GB" sz="1100" u="none" strike="noStrike">
                          <a:effectLst/>
                        </a:rPr>
                        <a:t>R Square</a:t>
                      </a:r>
                      <a:endParaRPr lang="en-GB" sz="1100" b="0" i="0" u="none" strike="noStrike">
                        <a:solidFill>
                          <a:srgbClr val="000000"/>
                        </a:solidFill>
                        <a:effectLst/>
                        <a:latin typeface="Calibri" panose="020F0502020204030204" pitchFamily="34" charset="0"/>
                      </a:endParaRPr>
                    </a:p>
                  </a:txBody>
                  <a:tcPr marL="6350" marR="6350" marT="6350" marB="0" anchor="b"/>
                </a:tc>
                <a:tc gridSpan="2">
                  <a:txBody>
                    <a:bodyPr/>
                    <a:lstStyle/>
                    <a:p>
                      <a:pPr algn="r" fontAlgn="b"/>
                      <a:r>
                        <a:rPr lang="en-GB" sz="1100" u="none" strike="noStrike">
                          <a:effectLst/>
                        </a:rPr>
                        <a:t>0.310074898</a:t>
                      </a:r>
                      <a:endParaRPr lang="en-GB" sz="1100" b="0" i="0" u="none" strike="noStrike">
                        <a:solidFill>
                          <a:srgbClr val="000000"/>
                        </a:solidFill>
                        <a:effectLst/>
                        <a:latin typeface="Calibri" panose="020F0502020204030204" pitchFamily="34" charset="0"/>
                      </a:endParaRPr>
                    </a:p>
                  </a:txBody>
                  <a:tcPr marL="6350" marR="6350" marT="6350" marB="0" anchor="b"/>
                </a:tc>
                <a:tc hMerge="1">
                  <a:txBody>
                    <a:bodyPr/>
                    <a:lstStyle/>
                    <a:p>
                      <a:endParaRPr lang="en-GB"/>
                    </a:p>
                  </a:txBody>
                  <a:tcPr/>
                </a:tc>
                <a:tc>
                  <a:txBody>
                    <a:bodyPr/>
                    <a:lstStyle/>
                    <a:p>
                      <a:pPr algn="l" fontAlgn="b"/>
                      <a:endParaRPr lang="en-GB"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GB"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GB"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GB"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GB"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GB"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GB"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691471257"/>
                  </a:ext>
                </a:extLst>
              </a:tr>
              <a:tr h="184150">
                <a:tc>
                  <a:txBody>
                    <a:bodyPr/>
                    <a:lstStyle/>
                    <a:p>
                      <a:pPr algn="l" fontAlgn="b"/>
                      <a:r>
                        <a:rPr lang="en-GB" sz="1100" u="none" strike="noStrike">
                          <a:effectLst/>
                        </a:rPr>
                        <a:t>Adjusted R Square</a:t>
                      </a:r>
                      <a:endParaRPr lang="en-GB" sz="1100" b="0" i="0" u="none" strike="noStrike">
                        <a:solidFill>
                          <a:srgbClr val="000000"/>
                        </a:solidFill>
                        <a:effectLst/>
                        <a:latin typeface="Calibri" panose="020F0502020204030204" pitchFamily="34" charset="0"/>
                      </a:endParaRPr>
                    </a:p>
                  </a:txBody>
                  <a:tcPr marL="6350" marR="6350" marT="6350" marB="0" anchor="b"/>
                </a:tc>
                <a:tc gridSpan="2">
                  <a:txBody>
                    <a:bodyPr/>
                    <a:lstStyle/>
                    <a:p>
                      <a:pPr algn="r" fontAlgn="b"/>
                      <a:r>
                        <a:rPr lang="en-GB" sz="1100" u="none" strike="noStrike">
                          <a:effectLst/>
                        </a:rPr>
                        <a:t>0.308689506</a:t>
                      </a:r>
                      <a:endParaRPr lang="en-GB" sz="1100" b="0" i="0" u="none" strike="noStrike">
                        <a:solidFill>
                          <a:srgbClr val="000000"/>
                        </a:solidFill>
                        <a:effectLst/>
                        <a:latin typeface="Calibri" panose="020F0502020204030204" pitchFamily="34" charset="0"/>
                      </a:endParaRPr>
                    </a:p>
                  </a:txBody>
                  <a:tcPr marL="6350" marR="6350" marT="6350" marB="0" anchor="b"/>
                </a:tc>
                <a:tc hMerge="1">
                  <a:txBody>
                    <a:bodyPr/>
                    <a:lstStyle/>
                    <a:p>
                      <a:endParaRPr lang="en-GB"/>
                    </a:p>
                  </a:txBody>
                  <a:tcPr/>
                </a:tc>
                <a:tc>
                  <a:txBody>
                    <a:bodyPr/>
                    <a:lstStyle/>
                    <a:p>
                      <a:pPr algn="l" fontAlgn="b"/>
                      <a:endParaRPr lang="en-GB"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GB"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GB"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GB" sz="1100" b="0"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endParaRPr lang="en-GB"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GB"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GB"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909134346"/>
                  </a:ext>
                </a:extLst>
              </a:tr>
              <a:tr h="184150">
                <a:tc>
                  <a:txBody>
                    <a:bodyPr/>
                    <a:lstStyle/>
                    <a:p>
                      <a:pPr algn="l" fontAlgn="b"/>
                      <a:r>
                        <a:rPr lang="en-GB" sz="1100" u="none" strike="noStrike">
                          <a:effectLst/>
                        </a:rPr>
                        <a:t>Standard Error</a:t>
                      </a:r>
                      <a:endParaRPr lang="en-GB" sz="1100" b="0" i="0" u="none" strike="noStrike">
                        <a:solidFill>
                          <a:srgbClr val="000000"/>
                        </a:solidFill>
                        <a:effectLst/>
                        <a:latin typeface="Calibri" panose="020F0502020204030204" pitchFamily="34" charset="0"/>
                      </a:endParaRPr>
                    </a:p>
                  </a:txBody>
                  <a:tcPr marL="6350" marR="6350" marT="6350" marB="0" anchor="b"/>
                </a:tc>
                <a:tc gridSpan="2">
                  <a:txBody>
                    <a:bodyPr/>
                    <a:lstStyle/>
                    <a:p>
                      <a:pPr algn="r" fontAlgn="b"/>
                      <a:r>
                        <a:rPr lang="en-GB" sz="1100" u="none" strike="noStrike">
                          <a:effectLst/>
                        </a:rPr>
                        <a:t>178.249599</a:t>
                      </a:r>
                      <a:endParaRPr lang="en-GB" sz="1100" b="0" i="0" u="none" strike="noStrike">
                        <a:solidFill>
                          <a:srgbClr val="000000"/>
                        </a:solidFill>
                        <a:effectLst/>
                        <a:latin typeface="Calibri" panose="020F0502020204030204" pitchFamily="34" charset="0"/>
                      </a:endParaRPr>
                    </a:p>
                  </a:txBody>
                  <a:tcPr marL="6350" marR="6350" marT="6350" marB="0" anchor="b"/>
                </a:tc>
                <a:tc hMerge="1">
                  <a:txBody>
                    <a:bodyPr/>
                    <a:lstStyle/>
                    <a:p>
                      <a:endParaRPr lang="en-GB"/>
                    </a:p>
                  </a:txBody>
                  <a:tcPr/>
                </a:tc>
                <a:tc>
                  <a:txBody>
                    <a:bodyPr/>
                    <a:lstStyle/>
                    <a:p>
                      <a:pPr algn="l" fontAlgn="b"/>
                      <a:endParaRPr lang="en-GB"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GB"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GB"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GB"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GB"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GB"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GB"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635787168"/>
                  </a:ext>
                </a:extLst>
              </a:tr>
              <a:tr h="190500">
                <a:tc>
                  <a:txBody>
                    <a:bodyPr/>
                    <a:lstStyle/>
                    <a:p>
                      <a:pPr algn="l" fontAlgn="b"/>
                      <a:r>
                        <a:rPr lang="en-GB" sz="1100" u="none" strike="noStrike">
                          <a:effectLst/>
                        </a:rPr>
                        <a:t>Observations</a:t>
                      </a:r>
                      <a:endParaRPr lang="en-GB" sz="1100" b="0" i="0" u="none" strike="noStrike">
                        <a:solidFill>
                          <a:srgbClr val="000000"/>
                        </a:solidFill>
                        <a:effectLst/>
                        <a:latin typeface="Calibri" panose="020F0502020204030204" pitchFamily="34" charset="0"/>
                      </a:endParaRPr>
                    </a:p>
                  </a:txBody>
                  <a:tcPr marL="6350" marR="6350" marT="6350" marB="0" anchor="b"/>
                </a:tc>
                <a:tc gridSpan="2">
                  <a:txBody>
                    <a:bodyPr/>
                    <a:lstStyle/>
                    <a:p>
                      <a:pPr algn="r" fontAlgn="b"/>
                      <a:r>
                        <a:rPr lang="en-GB" sz="1100" u="none" strike="noStrike">
                          <a:effectLst/>
                        </a:rPr>
                        <a:t>500</a:t>
                      </a:r>
                      <a:endParaRPr lang="en-GB" sz="1100" b="0" i="0" u="none" strike="noStrike">
                        <a:solidFill>
                          <a:srgbClr val="000000"/>
                        </a:solidFill>
                        <a:effectLst/>
                        <a:latin typeface="Calibri" panose="020F0502020204030204" pitchFamily="34" charset="0"/>
                      </a:endParaRPr>
                    </a:p>
                  </a:txBody>
                  <a:tcPr marL="6350" marR="6350" marT="6350" marB="0" anchor="b"/>
                </a:tc>
                <a:tc hMerge="1">
                  <a:txBody>
                    <a:bodyPr/>
                    <a:lstStyle/>
                    <a:p>
                      <a:endParaRPr lang="en-GB"/>
                    </a:p>
                  </a:txBody>
                  <a:tcPr/>
                </a:tc>
                <a:tc>
                  <a:txBody>
                    <a:bodyPr/>
                    <a:lstStyle/>
                    <a:p>
                      <a:pPr algn="l" fontAlgn="b"/>
                      <a:endParaRPr lang="en-GB" sz="1100" b="0"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endParaRPr lang="en-GB"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GB"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GB"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GB" sz="1100" b="0"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endParaRPr lang="en-GB"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GB"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4075458446"/>
                  </a:ext>
                </a:extLst>
              </a:tr>
              <a:tr h="184150">
                <a:tc>
                  <a:txBody>
                    <a:bodyPr/>
                    <a:lstStyle/>
                    <a:p>
                      <a:pPr algn="l" fontAlgn="b"/>
                      <a:endParaRPr lang="en-GB" sz="1100" b="0" i="0" u="none" strike="noStrike">
                        <a:solidFill>
                          <a:srgbClr val="000000"/>
                        </a:solidFill>
                        <a:effectLst/>
                        <a:latin typeface="Calibri" panose="020F0502020204030204" pitchFamily="34" charset="0"/>
                      </a:endParaRPr>
                    </a:p>
                  </a:txBody>
                  <a:tcPr marL="6350" marR="6350" marT="6350" marB="0" anchor="b"/>
                </a:tc>
                <a:tc gridSpan="2">
                  <a:txBody>
                    <a:bodyPr/>
                    <a:lstStyle/>
                    <a:p>
                      <a:pPr algn="l" fontAlgn="b"/>
                      <a:endParaRPr lang="en-GB" sz="1100" b="0" i="0" u="none" strike="noStrike">
                        <a:solidFill>
                          <a:srgbClr val="000000"/>
                        </a:solidFill>
                        <a:effectLst/>
                        <a:latin typeface="Calibri" panose="020F0502020204030204" pitchFamily="34" charset="0"/>
                      </a:endParaRPr>
                    </a:p>
                  </a:txBody>
                  <a:tcPr marL="6350" marR="6350" marT="6350" marB="0" anchor="b"/>
                </a:tc>
                <a:tc hMerge="1">
                  <a:txBody>
                    <a:bodyPr/>
                    <a:lstStyle/>
                    <a:p>
                      <a:endParaRPr lang="en-GB"/>
                    </a:p>
                  </a:txBody>
                  <a:tcPr/>
                </a:tc>
                <a:tc>
                  <a:txBody>
                    <a:bodyPr/>
                    <a:lstStyle/>
                    <a:p>
                      <a:pPr algn="l" fontAlgn="b"/>
                      <a:endParaRPr lang="en-GB"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GB"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GB"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GB"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GB"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GB"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GB"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636818070"/>
                  </a:ext>
                </a:extLst>
              </a:tr>
              <a:tr h="190500">
                <a:tc>
                  <a:txBody>
                    <a:bodyPr/>
                    <a:lstStyle/>
                    <a:p>
                      <a:pPr algn="l" fontAlgn="b"/>
                      <a:r>
                        <a:rPr lang="en-GB" sz="1100" u="none" strike="noStrike">
                          <a:effectLst/>
                        </a:rPr>
                        <a:t>ANOVA</a:t>
                      </a:r>
                      <a:endParaRPr lang="en-GB" sz="1100" b="0" i="0" u="none" strike="noStrike">
                        <a:solidFill>
                          <a:srgbClr val="000000"/>
                        </a:solidFill>
                        <a:effectLst/>
                        <a:latin typeface="Calibri" panose="020F0502020204030204" pitchFamily="34" charset="0"/>
                      </a:endParaRPr>
                    </a:p>
                  </a:txBody>
                  <a:tcPr marL="6350" marR="6350" marT="6350" marB="0" anchor="b"/>
                </a:tc>
                <a:tc gridSpan="2">
                  <a:txBody>
                    <a:bodyPr/>
                    <a:lstStyle/>
                    <a:p>
                      <a:pPr algn="l" fontAlgn="b"/>
                      <a:endParaRPr lang="en-GB" sz="1100" b="0" i="0" u="none" strike="noStrike">
                        <a:solidFill>
                          <a:srgbClr val="000000"/>
                        </a:solidFill>
                        <a:effectLst/>
                        <a:latin typeface="Calibri" panose="020F0502020204030204" pitchFamily="34" charset="0"/>
                      </a:endParaRPr>
                    </a:p>
                  </a:txBody>
                  <a:tcPr marL="6350" marR="6350" marT="6350" marB="0" anchor="b"/>
                </a:tc>
                <a:tc hMerge="1">
                  <a:txBody>
                    <a:bodyPr/>
                    <a:lstStyle/>
                    <a:p>
                      <a:endParaRPr lang="en-GB"/>
                    </a:p>
                  </a:txBody>
                  <a:tcPr/>
                </a:tc>
                <a:tc>
                  <a:txBody>
                    <a:bodyPr/>
                    <a:lstStyle/>
                    <a:p>
                      <a:pPr algn="l" fontAlgn="b"/>
                      <a:endParaRPr lang="en-GB"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GB"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GB"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GB"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GB"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GB"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GB"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345119225"/>
                  </a:ext>
                </a:extLst>
              </a:tr>
              <a:tr h="184150">
                <a:tc>
                  <a:txBody>
                    <a:bodyPr/>
                    <a:lstStyle/>
                    <a:p>
                      <a:pPr algn="ctr" fontAlgn="b"/>
                      <a:r>
                        <a:rPr lang="en-GB" sz="1100" u="none" strike="noStrike">
                          <a:effectLst/>
                        </a:rPr>
                        <a:t> </a:t>
                      </a:r>
                      <a:endParaRPr lang="en-GB" sz="1100" b="0" i="1" u="none" strike="noStrike">
                        <a:solidFill>
                          <a:srgbClr val="000000"/>
                        </a:solidFill>
                        <a:effectLst/>
                        <a:latin typeface="Calibri" panose="020F0502020204030204" pitchFamily="34" charset="0"/>
                      </a:endParaRPr>
                    </a:p>
                  </a:txBody>
                  <a:tcPr marL="6350" marR="6350" marT="6350" marB="0" anchor="b"/>
                </a:tc>
                <a:tc gridSpan="2">
                  <a:txBody>
                    <a:bodyPr/>
                    <a:lstStyle/>
                    <a:p>
                      <a:pPr algn="ctr" fontAlgn="b"/>
                      <a:r>
                        <a:rPr lang="en-GB" sz="1100" u="none" strike="noStrike">
                          <a:effectLst/>
                        </a:rPr>
                        <a:t>df</a:t>
                      </a:r>
                      <a:endParaRPr lang="en-GB" sz="1100" b="0" i="1" u="none" strike="noStrike">
                        <a:solidFill>
                          <a:srgbClr val="000000"/>
                        </a:solidFill>
                        <a:effectLst/>
                        <a:latin typeface="Calibri" panose="020F0502020204030204" pitchFamily="34" charset="0"/>
                      </a:endParaRPr>
                    </a:p>
                  </a:txBody>
                  <a:tcPr marL="6350" marR="6350" marT="6350" marB="0" anchor="b"/>
                </a:tc>
                <a:tc hMerge="1">
                  <a:txBody>
                    <a:bodyPr/>
                    <a:lstStyle/>
                    <a:p>
                      <a:endParaRPr lang="en-GB"/>
                    </a:p>
                  </a:txBody>
                  <a:tcPr/>
                </a:tc>
                <a:tc>
                  <a:txBody>
                    <a:bodyPr/>
                    <a:lstStyle/>
                    <a:p>
                      <a:pPr algn="ctr" fontAlgn="b"/>
                      <a:r>
                        <a:rPr lang="en-GB" sz="1100" u="none" strike="noStrike">
                          <a:effectLst/>
                        </a:rPr>
                        <a:t>SS</a:t>
                      </a:r>
                      <a:endParaRPr lang="en-GB" sz="1100" b="0" i="1"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GB" sz="1100" u="none" strike="noStrike">
                          <a:effectLst/>
                        </a:rPr>
                        <a:t>MS</a:t>
                      </a:r>
                      <a:endParaRPr lang="en-GB" sz="1100" b="0" i="1"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GB" sz="1100" u="none" strike="noStrike">
                          <a:effectLst/>
                        </a:rPr>
                        <a:t>F</a:t>
                      </a:r>
                      <a:endParaRPr lang="en-GB" sz="1100" b="0" i="1"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GB" sz="1100" u="none" strike="noStrike">
                          <a:effectLst/>
                        </a:rPr>
                        <a:t>Significance F</a:t>
                      </a:r>
                      <a:endParaRPr lang="en-GB" sz="1100" b="0" i="1"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GB"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GB"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GB"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800056699"/>
                  </a:ext>
                </a:extLst>
              </a:tr>
              <a:tr h="184150">
                <a:tc>
                  <a:txBody>
                    <a:bodyPr/>
                    <a:lstStyle/>
                    <a:p>
                      <a:pPr algn="l" fontAlgn="b"/>
                      <a:r>
                        <a:rPr lang="en-GB" sz="1100" u="none" strike="noStrike">
                          <a:effectLst/>
                        </a:rPr>
                        <a:t>Regression</a:t>
                      </a:r>
                      <a:endParaRPr lang="en-GB" sz="1100" b="0" i="0" u="none" strike="noStrike">
                        <a:solidFill>
                          <a:srgbClr val="000000"/>
                        </a:solidFill>
                        <a:effectLst/>
                        <a:latin typeface="Calibri" panose="020F0502020204030204" pitchFamily="34" charset="0"/>
                      </a:endParaRPr>
                    </a:p>
                  </a:txBody>
                  <a:tcPr marL="6350" marR="6350" marT="6350" marB="0" anchor="b"/>
                </a:tc>
                <a:tc gridSpan="2">
                  <a:txBody>
                    <a:bodyPr/>
                    <a:lstStyle/>
                    <a:p>
                      <a:pPr algn="r" fontAlgn="b"/>
                      <a:r>
                        <a:rPr lang="en-GB" sz="1100" u="none" strike="noStrike">
                          <a:effectLst/>
                        </a:rPr>
                        <a:t>1</a:t>
                      </a:r>
                      <a:endParaRPr lang="en-GB" sz="1100" b="0" i="0" u="none" strike="noStrike">
                        <a:solidFill>
                          <a:srgbClr val="000000"/>
                        </a:solidFill>
                        <a:effectLst/>
                        <a:latin typeface="Calibri" panose="020F0502020204030204" pitchFamily="34" charset="0"/>
                      </a:endParaRPr>
                    </a:p>
                  </a:txBody>
                  <a:tcPr marL="6350" marR="6350" marT="6350" marB="0" anchor="b"/>
                </a:tc>
                <a:tc hMerge="1">
                  <a:txBody>
                    <a:bodyPr/>
                    <a:lstStyle/>
                    <a:p>
                      <a:endParaRPr lang="en-GB"/>
                    </a:p>
                  </a:txBody>
                  <a:tcPr/>
                </a:tc>
                <a:tc>
                  <a:txBody>
                    <a:bodyPr/>
                    <a:lstStyle/>
                    <a:p>
                      <a:pPr algn="r" fontAlgn="b"/>
                      <a:r>
                        <a:rPr lang="en-GB" sz="1100" u="none" strike="noStrike">
                          <a:effectLst/>
                        </a:rPr>
                        <a:t>7111334.851</a:t>
                      </a:r>
                      <a:endParaRPr lang="en-GB"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GB" sz="1100" u="none" strike="noStrike">
                          <a:effectLst/>
                        </a:rPr>
                        <a:t>7111334.851</a:t>
                      </a:r>
                      <a:endParaRPr lang="en-GB"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GB" sz="1100" u="none" strike="noStrike">
                          <a:effectLst/>
                        </a:rPr>
                        <a:t>223.8175</a:t>
                      </a:r>
                      <a:endParaRPr lang="en-GB"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GB" sz="1100" u="none" strike="noStrike">
                          <a:effectLst/>
                        </a:rPr>
                        <a:t>4.64673E-42</a:t>
                      </a:r>
                      <a:endParaRPr lang="en-GB"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GB"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GB"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GB"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099833879"/>
                  </a:ext>
                </a:extLst>
              </a:tr>
              <a:tr h="184150">
                <a:tc>
                  <a:txBody>
                    <a:bodyPr/>
                    <a:lstStyle/>
                    <a:p>
                      <a:pPr algn="l" fontAlgn="b"/>
                      <a:r>
                        <a:rPr lang="en-GB" sz="1100" u="none" strike="noStrike">
                          <a:effectLst/>
                        </a:rPr>
                        <a:t>Residual</a:t>
                      </a:r>
                      <a:endParaRPr lang="en-GB" sz="1100" b="0" i="0" u="none" strike="noStrike">
                        <a:solidFill>
                          <a:srgbClr val="000000"/>
                        </a:solidFill>
                        <a:effectLst/>
                        <a:latin typeface="Calibri" panose="020F0502020204030204" pitchFamily="34" charset="0"/>
                      </a:endParaRPr>
                    </a:p>
                  </a:txBody>
                  <a:tcPr marL="6350" marR="6350" marT="6350" marB="0" anchor="b"/>
                </a:tc>
                <a:tc gridSpan="2">
                  <a:txBody>
                    <a:bodyPr/>
                    <a:lstStyle/>
                    <a:p>
                      <a:pPr algn="r" fontAlgn="b"/>
                      <a:r>
                        <a:rPr lang="en-GB" sz="1100" u="none" strike="noStrike">
                          <a:effectLst/>
                        </a:rPr>
                        <a:t>498</a:t>
                      </a:r>
                      <a:endParaRPr lang="en-GB" sz="1100" b="0" i="0" u="none" strike="noStrike">
                        <a:solidFill>
                          <a:srgbClr val="000000"/>
                        </a:solidFill>
                        <a:effectLst/>
                        <a:latin typeface="Calibri" panose="020F0502020204030204" pitchFamily="34" charset="0"/>
                      </a:endParaRPr>
                    </a:p>
                  </a:txBody>
                  <a:tcPr marL="6350" marR="6350" marT="6350" marB="0" anchor="b"/>
                </a:tc>
                <a:tc hMerge="1">
                  <a:txBody>
                    <a:bodyPr/>
                    <a:lstStyle/>
                    <a:p>
                      <a:endParaRPr lang="en-GB"/>
                    </a:p>
                  </a:txBody>
                  <a:tcPr/>
                </a:tc>
                <a:tc>
                  <a:txBody>
                    <a:bodyPr/>
                    <a:lstStyle/>
                    <a:p>
                      <a:pPr algn="r" fontAlgn="b"/>
                      <a:r>
                        <a:rPr lang="en-GB" sz="1100" u="none" strike="noStrike">
                          <a:effectLst/>
                        </a:rPr>
                        <a:t>15822913.94</a:t>
                      </a:r>
                      <a:endParaRPr lang="en-GB"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GB" sz="1100" u="none" strike="noStrike">
                          <a:effectLst/>
                        </a:rPr>
                        <a:t>31772.91955</a:t>
                      </a:r>
                      <a:endParaRPr lang="en-GB"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GB"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GB"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GB"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GB"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GB"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026260261"/>
                  </a:ext>
                </a:extLst>
              </a:tr>
              <a:tr h="190500">
                <a:tc>
                  <a:txBody>
                    <a:bodyPr/>
                    <a:lstStyle/>
                    <a:p>
                      <a:pPr algn="l" fontAlgn="b"/>
                      <a:r>
                        <a:rPr lang="en-GB" sz="1100" u="none" strike="noStrike">
                          <a:effectLst/>
                        </a:rPr>
                        <a:t>Total</a:t>
                      </a:r>
                      <a:endParaRPr lang="en-GB" sz="1100" b="0" i="0" u="none" strike="noStrike">
                        <a:solidFill>
                          <a:srgbClr val="000000"/>
                        </a:solidFill>
                        <a:effectLst/>
                        <a:latin typeface="Calibri" panose="020F0502020204030204" pitchFamily="34" charset="0"/>
                      </a:endParaRPr>
                    </a:p>
                  </a:txBody>
                  <a:tcPr marL="6350" marR="6350" marT="6350" marB="0" anchor="b"/>
                </a:tc>
                <a:tc gridSpan="2">
                  <a:txBody>
                    <a:bodyPr/>
                    <a:lstStyle/>
                    <a:p>
                      <a:pPr algn="r" fontAlgn="b"/>
                      <a:r>
                        <a:rPr lang="en-GB" sz="1100" u="none" strike="noStrike">
                          <a:effectLst/>
                        </a:rPr>
                        <a:t>499</a:t>
                      </a:r>
                      <a:endParaRPr lang="en-GB" sz="1100" b="0" i="0" u="none" strike="noStrike">
                        <a:solidFill>
                          <a:srgbClr val="000000"/>
                        </a:solidFill>
                        <a:effectLst/>
                        <a:latin typeface="Calibri" panose="020F0502020204030204" pitchFamily="34" charset="0"/>
                      </a:endParaRPr>
                    </a:p>
                  </a:txBody>
                  <a:tcPr marL="6350" marR="6350" marT="6350" marB="0" anchor="b"/>
                </a:tc>
                <a:tc hMerge="1">
                  <a:txBody>
                    <a:bodyPr/>
                    <a:lstStyle/>
                    <a:p>
                      <a:endParaRPr lang="en-GB"/>
                    </a:p>
                  </a:txBody>
                  <a:tcPr/>
                </a:tc>
                <a:tc>
                  <a:txBody>
                    <a:bodyPr/>
                    <a:lstStyle/>
                    <a:p>
                      <a:pPr algn="r" fontAlgn="b"/>
                      <a:r>
                        <a:rPr lang="en-GB" sz="1100" u="none" strike="noStrike">
                          <a:effectLst/>
                        </a:rPr>
                        <a:t>22934248.79</a:t>
                      </a:r>
                      <a:endParaRPr lang="en-GB"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GB" sz="1100" u="none" strike="noStrike">
                          <a:effectLst/>
                        </a:rPr>
                        <a:t> </a:t>
                      </a:r>
                      <a:endParaRPr lang="en-GB"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GB" sz="1100" u="none" strike="noStrike">
                          <a:effectLst/>
                        </a:rPr>
                        <a:t> </a:t>
                      </a:r>
                      <a:endParaRPr lang="en-GB"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GB" sz="1100" u="none" strike="noStrike">
                          <a:effectLst/>
                        </a:rPr>
                        <a:t> </a:t>
                      </a:r>
                      <a:endParaRPr lang="en-GB"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GB"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GB"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GB"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124461196"/>
                  </a:ext>
                </a:extLst>
              </a:tr>
              <a:tr h="190500">
                <a:tc>
                  <a:txBody>
                    <a:bodyPr/>
                    <a:lstStyle/>
                    <a:p>
                      <a:pPr algn="l" fontAlgn="b"/>
                      <a:endParaRPr lang="en-GB" sz="1100" b="0" i="0" u="none" strike="noStrike">
                        <a:solidFill>
                          <a:srgbClr val="000000"/>
                        </a:solidFill>
                        <a:effectLst/>
                        <a:latin typeface="Calibri" panose="020F0502020204030204" pitchFamily="34" charset="0"/>
                      </a:endParaRPr>
                    </a:p>
                  </a:txBody>
                  <a:tcPr marL="6350" marR="6350" marT="6350" marB="0" anchor="b"/>
                </a:tc>
                <a:tc gridSpan="2">
                  <a:txBody>
                    <a:bodyPr/>
                    <a:lstStyle/>
                    <a:p>
                      <a:pPr algn="l" fontAlgn="b"/>
                      <a:endParaRPr lang="en-GB" sz="1100" b="0" i="0" u="none" strike="noStrike">
                        <a:solidFill>
                          <a:srgbClr val="000000"/>
                        </a:solidFill>
                        <a:effectLst/>
                        <a:latin typeface="Calibri" panose="020F0502020204030204" pitchFamily="34" charset="0"/>
                      </a:endParaRPr>
                    </a:p>
                  </a:txBody>
                  <a:tcPr marL="6350" marR="6350" marT="6350" marB="0" anchor="b"/>
                </a:tc>
                <a:tc hMerge="1">
                  <a:txBody>
                    <a:bodyPr/>
                    <a:lstStyle/>
                    <a:p>
                      <a:endParaRPr lang="en-GB"/>
                    </a:p>
                  </a:txBody>
                  <a:tcPr/>
                </a:tc>
                <a:tc>
                  <a:txBody>
                    <a:bodyPr/>
                    <a:lstStyle/>
                    <a:p>
                      <a:pPr algn="l" fontAlgn="b"/>
                      <a:endParaRPr lang="en-GB"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GB"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GB"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GB"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GB"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GB"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GB"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998377922"/>
                  </a:ext>
                </a:extLst>
              </a:tr>
              <a:tr h="184150">
                <a:tc>
                  <a:txBody>
                    <a:bodyPr/>
                    <a:lstStyle/>
                    <a:p>
                      <a:pPr algn="ctr" fontAlgn="b"/>
                      <a:r>
                        <a:rPr lang="en-GB" sz="1100" u="none" strike="noStrike">
                          <a:effectLst/>
                        </a:rPr>
                        <a:t> </a:t>
                      </a:r>
                      <a:endParaRPr lang="en-GB" sz="1100" b="0" i="1" u="none" strike="noStrike">
                        <a:solidFill>
                          <a:srgbClr val="000000"/>
                        </a:solidFill>
                        <a:effectLst/>
                        <a:latin typeface="Calibri" panose="020F0502020204030204" pitchFamily="34" charset="0"/>
                      </a:endParaRPr>
                    </a:p>
                  </a:txBody>
                  <a:tcPr marL="6350" marR="6350" marT="6350" marB="0" anchor="b"/>
                </a:tc>
                <a:tc gridSpan="2">
                  <a:txBody>
                    <a:bodyPr/>
                    <a:lstStyle/>
                    <a:p>
                      <a:pPr algn="ctr" fontAlgn="b"/>
                      <a:r>
                        <a:rPr lang="en-GB" sz="1100" u="none" strike="noStrike">
                          <a:effectLst/>
                        </a:rPr>
                        <a:t>Coefficients</a:t>
                      </a:r>
                      <a:endParaRPr lang="en-GB" sz="1100" b="0" i="1" u="none" strike="noStrike">
                        <a:solidFill>
                          <a:srgbClr val="000000"/>
                        </a:solidFill>
                        <a:effectLst/>
                        <a:latin typeface="Calibri" panose="020F0502020204030204" pitchFamily="34" charset="0"/>
                      </a:endParaRPr>
                    </a:p>
                  </a:txBody>
                  <a:tcPr marL="6350" marR="6350" marT="6350" marB="0" anchor="b"/>
                </a:tc>
                <a:tc hMerge="1">
                  <a:txBody>
                    <a:bodyPr/>
                    <a:lstStyle/>
                    <a:p>
                      <a:endParaRPr lang="en-GB"/>
                    </a:p>
                  </a:txBody>
                  <a:tcPr/>
                </a:tc>
                <a:tc>
                  <a:txBody>
                    <a:bodyPr/>
                    <a:lstStyle/>
                    <a:p>
                      <a:pPr algn="ctr" fontAlgn="b"/>
                      <a:r>
                        <a:rPr lang="en-GB" sz="1100" u="none" strike="noStrike">
                          <a:effectLst/>
                        </a:rPr>
                        <a:t>Standard Error</a:t>
                      </a:r>
                      <a:endParaRPr lang="en-GB" sz="1100" b="0" i="1"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GB" sz="1100" u="none" strike="noStrike">
                          <a:effectLst/>
                        </a:rPr>
                        <a:t>t Stat</a:t>
                      </a:r>
                      <a:endParaRPr lang="en-GB" sz="1100" b="0" i="1"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GB" sz="1100" u="none" strike="noStrike">
                          <a:effectLst/>
                        </a:rPr>
                        <a:t>P-value</a:t>
                      </a:r>
                      <a:endParaRPr lang="en-GB" sz="1100" b="0" i="1"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GB" sz="1100" u="none" strike="noStrike">
                          <a:effectLst/>
                        </a:rPr>
                        <a:t>Lower 95%</a:t>
                      </a:r>
                      <a:endParaRPr lang="en-GB" sz="1100" b="0" i="1"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GB" sz="1100" u="none" strike="noStrike">
                          <a:effectLst/>
                        </a:rPr>
                        <a:t>Upper 95%</a:t>
                      </a:r>
                      <a:endParaRPr lang="en-GB" sz="1100" b="0" i="1"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GB" sz="1100" u="none" strike="noStrike">
                          <a:effectLst/>
                        </a:rPr>
                        <a:t>Lower 95.0%</a:t>
                      </a:r>
                      <a:endParaRPr lang="en-GB" sz="1100" b="0" i="1"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GB" sz="1100" u="none" strike="noStrike">
                          <a:effectLst/>
                        </a:rPr>
                        <a:t>Upper 95.0%</a:t>
                      </a:r>
                      <a:endParaRPr lang="en-GB" sz="1100" b="0" i="1"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81312564"/>
                  </a:ext>
                </a:extLst>
              </a:tr>
              <a:tr h="184150">
                <a:tc>
                  <a:txBody>
                    <a:bodyPr/>
                    <a:lstStyle/>
                    <a:p>
                      <a:pPr algn="l" fontAlgn="b"/>
                      <a:r>
                        <a:rPr lang="en-GB" sz="1100" u="none" strike="noStrike">
                          <a:effectLst/>
                        </a:rPr>
                        <a:t>Intercept</a:t>
                      </a:r>
                      <a:endParaRPr lang="en-GB" sz="1100" b="0" i="0" u="none" strike="noStrike">
                        <a:solidFill>
                          <a:srgbClr val="000000"/>
                        </a:solidFill>
                        <a:effectLst/>
                        <a:latin typeface="Calibri" panose="020F0502020204030204" pitchFamily="34" charset="0"/>
                      </a:endParaRPr>
                    </a:p>
                  </a:txBody>
                  <a:tcPr marL="6350" marR="6350" marT="6350" marB="0" anchor="b"/>
                </a:tc>
                <a:tc gridSpan="2">
                  <a:txBody>
                    <a:bodyPr/>
                    <a:lstStyle/>
                    <a:p>
                      <a:pPr algn="r" fontAlgn="b"/>
                      <a:r>
                        <a:rPr lang="en-GB" sz="1100" u="none" strike="noStrike">
                          <a:effectLst/>
                        </a:rPr>
                        <a:t>-865.4046393</a:t>
                      </a:r>
                      <a:endParaRPr lang="en-GB" sz="1100" b="0" i="0" u="none" strike="noStrike">
                        <a:solidFill>
                          <a:srgbClr val="000000"/>
                        </a:solidFill>
                        <a:effectLst/>
                        <a:latin typeface="Calibri" panose="020F0502020204030204" pitchFamily="34" charset="0"/>
                      </a:endParaRPr>
                    </a:p>
                  </a:txBody>
                  <a:tcPr marL="6350" marR="6350" marT="6350" marB="0" anchor="b"/>
                </a:tc>
                <a:tc hMerge="1">
                  <a:txBody>
                    <a:bodyPr/>
                    <a:lstStyle/>
                    <a:p>
                      <a:endParaRPr lang="en-GB"/>
                    </a:p>
                  </a:txBody>
                  <a:tcPr/>
                </a:tc>
                <a:tc>
                  <a:txBody>
                    <a:bodyPr/>
                    <a:lstStyle/>
                    <a:p>
                      <a:pPr algn="r" fontAlgn="b"/>
                      <a:r>
                        <a:rPr lang="en-GB" sz="1100" u="none" strike="noStrike">
                          <a:effectLst/>
                        </a:rPr>
                        <a:t>59.43794712</a:t>
                      </a:r>
                      <a:endParaRPr lang="en-GB"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GB" sz="1100" u="none" strike="noStrike">
                          <a:effectLst/>
                        </a:rPr>
                        <a:t>-14.55980028</a:t>
                      </a:r>
                      <a:endParaRPr lang="en-GB"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GB" sz="1100" u="none" strike="noStrike">
                          <a:effectLst/>
                        </a:rPr>
                        <a:t>2.9E-40</a:t>
                      </a:r>
                      <a:endParaRPr lang="en-GB"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GB" sz="1100" u="none" strike="noStrike">
                          <a:effectLst/>
                        </a:rPr>
                        <a:t>-982.1846911</a:t>
                      </a:r>
                      <a:endParaRPr lang="en-GB"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GB" sz="1100" u="none" strike="noStrike">
                          <a:effectLst/>
                        </a:rPr>
                        <a:t>-748.6245875</a:t>
                      </a:r>
                      <a:endParaRPr lang="en-GB"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GB" sz="1100" u="none" strike="noStrike">
                          <a:effectLst/>
                        </a:rPr>
                        <a:t>-982.1846911</a:t>
                      </a:r>
                      <a:endParaRPr lang="en-GB"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GB" sz="1100" u="none" strike="noStrike">
                          <a:effectLst/>
                        </a:rPr>
                        <a:t>-748.6245875</a:t>
                      </a:r>
                      <a:endParaRPr lang="en-GB"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320831903"/>
                  </a:ext>
                </a:extLst>
              </a:tr>
              <a:tr h="190500">
                <a:tc>
                  <a:txBody>
                    <a:bodyPr/>
                    <a:lstStyle/>
                    <a:p>
                      <a:pPr algn="l" fontAlgn="b"/>
                      <a:r>
                        <a:rPr lang="en-GB" sz="1100" b="0" i="0" u="none" strike="noStrike" dirty="0" smtClean="0">
                          <a:solidFill>
                            <a:schemeClr val="dk1"/>
                          </a:solidFill>
                          <a:effectLst/>
                          <a:latin typeface="+mn-lt"/>
                        </a:rPr>
                        <a:t>RTR</a:t>
                      </a:r>
                      <a:endParaRPr lang="en-GB" sz="1100" b="0" i="0" u="none" strike="noStrike" dirty="0">
                        <a:solidFill>
                          <a:srgbClr val="000000"/>
                        </a:solidFill>
                        <a:effectLst/>
                        <a:latin typeface="Calibri" panose="020F0502020204030204" pitchFamily="34" charset="0"/>
                      </a:endParaRPr>
                    </a:p>
                  </a:txBody>
                  <a:tcPr marL="6350" marR="6350" marT="6350" marB="0" anchor="b"/>
                </a:tc>
                <a:tc gridSpan="2">
                  <a:txBody>
                    <a:bodyPr/>
                    <a:lstStyle/>
                    <a:p>
                      <a:pPr algn="r" fontAlgn="b"/>
                      <a:r>
                        <a:rPr lang="en-GB" sz="1100" u="none" strike="noStrike">
                          <a:effectLst/>
                        </a:rPr>
                        <a:t>10.27314833</a:t>
                      </a:r>
                      <a:endParaRPr lang="en-GB" sz="1100" b="0" i="0" u="none" strike="noStrike">
                        <a:solidFill>
                          <a:srgbClr val="000000"/>
                        </a:solidFill>
                        <a:effectLst/>
                        <a:latin typeface="Calibri" panose="020F0502020204030204" pitchFamily="34" charset="0"/>
                      </a:endParaRPr>
                    </a:p>
                  </a:txBody>
                  <a:tcPr marL="6350" marR="6350" marT="6350" marB="0" anchor="b"/>
                </a:tc>
                <a:tc hMerge="1">
                  <a:txBody>
                    <a:bodyPr/>
                    <a:lstStyle/>
                    <a:p>
                      <a:endParaRPr lang="en-GB"/>
                    </a:p>
                  </a:txBody>
                  <a:tcPr/>
                </a:tc>
                <a:tc>
                  <a:txBody>
                    <a:bodyPr/>
                    <a:lstStyle/>
                    <a:p>
                      <a:pPr algn="r" fontAlgn="b"/>
                      <a:r>
                        <a:rPr lang="en-GB" sz="1100" u="none" strike="noStrike">
                          <a:effectLst/>
                        </a:rPr>
                        <a:t>0.686683411</a:t>
                      </a:r>
                      <a:endParaRPr lang="en-GB"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GB" sz="1100" u="none" strike="noStrike">
                          <a:effectLst/>
                        </a:rPr>
                        <a:t>14.96053081</a:t>
                      </a:r>
                      <a:endParaRPr lang="en-GB"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GB" sz="1100" u="none" strike="noStrike">
                          <a:effectLst/>
                        </a:rPr>
                        <a:t>4.65E-42</a:t>
                      </a:r>
                      <a:endParaRPr lang="en-GB"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GB" sz="1100" u="none" strike="noStrike">
                          <a:effectLst/>
                        </a:rPr>
                        <a:t>8.92399466</a:t>
                      </a:r>
                      <a:endParaRPr lang="en-GB"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GB" sz="1100" u="none" strike="noStrike">
                          <a:effectLst/>
                        </a:rPr>
                        <a:t>11.62230199</a:t>
                      </a:r>
                      <a:endParaRPr lang="en-GB"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GB" sz="1100" u="none" strike="noStrike">
                          <a:effectLst/>
                        </a:rPr>
                        <a:t>8.92399466</a:t>
                      </a:r>
                      <a:endParaRPr lang="en-GB"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GB" sz="1100" u="none" strike="noStrike" dirty="0">
                          <a:effectLst/>
                        </a:rPr>
                        <a:t>11.62230199</a:t>
                      </a:r>
                      <a:endParaRPr lang="en-GB" sz="11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148154890"/>
                  </a:ext>
                </a:extLst>
              </a:tr>
            </a:tbl>
          </a:graphicData>
        </a:graphic>
      </p:graphicFrame>
      <p:sp>
        <p:nvSpPr>
          <p:cNvPr id="6" name="TextBox 5"/>
          <p:cNvSpPr txBox="1"/>
          <p:nvPr/>
        </p:nvSpPr>
        <p:spPr>
          <a:xfrm>
            <a:off x="983973" y="1450757"/>
            <a:ext cx="3429001" cy="369332"/>
          </a:xfrm>
          <a:prstGeom prst="rect">
            <a:avLst/>
          </a:prstGeom>
          <a:noFill/>
        </p:spPr>
        <p:txBody>
          <a:bodyPr wrap="square" rtlCol="0">
            <a:spAutoFit/>
          </a:bodyPr>
          <a:lstStyle/>
          <a:p>
            <a:r>
              <a:rPr lang="en-GB" dirty="0" smtClean="0"/>
              <a:t>Statistical Output: </a:t>
            </a:r>
            <a:endParaRPr lang="en-GB" dirty="0"/>
          </a:p>
        </p:txBody>
      </p:sp>
    </p:spTree>
    <p:extLst>
      <p:ext uri="{BB962C8B-B14F-4D97-AF65-F5344CB8AC3E}">
        <p14:creationId xmlns:p14="http://schemas.microsoft.com/office/powerpoint/2010/main" val="388192008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68FC0-9351-1586-84FD-42EBABD05A1B}"/>
              </a:ext>
            </a:extLst>
          </p:cNvPr>
          <p:cNvSpPr>
            <a:spLocks noGrp="1"/>
          </p:cNvSpPr>
          <p:nvPr>
            <p:ph type="title"/>
          </p:nvPr>
        </p:nvSpPr>
        <p:spPr>
          <a:xfrm>
            <a:off x="1097280" y="0"/>
            <a:ext cx="10058400" cy="1450757"/>
          </a:xfrm>
        </p:spPr>
        <p:txBody>
          <a:bodyPr>
            <a:normAutofit/>
          </a:bodyPr>
          <a:lstStyle/>
          <a:p>
            <a:r>
              <a:rPr lang="en-US" sz="3200" dirty="0"/>
              <a:t>5. Can the RTR theory adequately explain the deviations from the planned production figures? </a:t>
            </a:r>
            <a:r>
              <a:rPr lang="en-IN" sz="4000" dirty="0"/>
              <a:t/>
            </a:r>
            <a:br>
              <a:rPr lang="en-IN" sz="4000" dirty="0"/>
            </a:br>
            <a:endParaRPr lang="en-IN" sz="1600" dirty="0"/>
          </a:p>
        </p:txBody>
      </p:sp>
      <p:sp>
        <p:nvSpPr>
          <p:cNvPr id="6" name="TextBox 5"/>
          <p:cNvSpPr txBox="1"/>
          <p:nvPr/>
        </p:nvSpPr>
        <p:spPr>
          <a:xfrm>
            <a:off x="516835" y="1380784"/>
            <a:ext cx="3429001" cy="369332"/>
          </a:xfrm>
          <a:prstGeom prst="rect">
            <a:avLst/>
          </a:prstGeom>
          <a:noFill/>
        </p:spPr>
        <p:txBody>
          <a:bodyPr wrap="square" rtlCol="0">
            <a:spAutoFit/>
          </a:bodyPr>
          <a:lstStyle/>
          <a:p>
            <a:r>
              <a:rPr lang="en-GB" u="sng" dirty="0" smtClean="0">
                <a:solidFill>
                  <a:schemeClr val="accent2">
                    <a:lumMod val="75000"/>
                  </a:schemeClr>
                </a:solidFill>
              </a:rPr>
              <a:t>Inference from Statistical Output: </a:t>
            </a:r>
            <a:endParaRPr lang="en-GB" u="sng" dirty="0">
              <a:solidFill>
                <a:schemeClr val="accent2">
                  <a:lumMod val="75000"/>
                </a:schemeClr>
              </a:solidFill>
            </a:endParaRPr>
          </a:p>
        </p:txBody>
      </p:sp>
      <p:sp>
        <p:nvSpPr>
          <p:cNvPr id="9" name="Content Placeholder 2">
            <a:extLst>
              <a:ext uri="{FF2B5EF4-FFF2-40B4-BE49-F238E27FC236}">
                <a16:creationId xmlns:a16="http://schemas.microsoft.com/office/drawing/2014/main" id="{4D5B7E70-CE3D-FB94-1F04-9199EF24B787}"/>
              </a:ext>
            </a:extLst>
          </p:cNvPr>
          <p:cNvSpPr>
            <a:spLocks noGrp="1"/>
          </p:cNvSpPr>
          <p:nvPr>
            <p:ph idx="1"/>
          </p:nvPr>
        </p:nvSpPr>
        <p:spPr>
          <a:xfrm>
            <a:off x="809000" y="5395419"/>
            <a:ext cx="11599976" cy="4023360"/>
          </a:xfrm>
        </p:spPr>
        <p:txBody>
          <a:bodyPr>
            <a:normAutofit/>
          </a:bodyPr>
          <a:lstStyle/>
          <a:p>
            <a:r>
              <a:rPr lang="en-US" sz="1600" b="0" dirty="0">
                <a:solidFill>
                  <a:schemeClr val="tx1"/>
                </a:solidFill>
                <a:effectLst/>
              </a:rPr>
              <a:t>In summary, a correlation coefficient of 0.56 indicates a moderate positive linear relationship between the RTR  and Delta throughput, suggesting that they tend to move together in the same </a:t>
            </a:r>
            <a:r>
              <a:rPr lang="en-US" sz="1600" b="0" dirty="0" smtClean="0">
                <a:solidFill>
                  <a:schemeClr val="tx1"/>
                </a:solidFill>
                <a:effectLst/>
              </a:rPr>
              <a:t>direction, but it doesn't imply causation.</a:t>
            </a:r>
          </a:p>
          <a:p>
            <a:r>
              <a:rPr lang="en-US" sz="1600" b="1" dirty="0" smtClean="0">
                <a:solidFill>
                  <a:srgbClr val="0033CC"/>
                </a:solidFill>
              </a:rPr>
              <a:t>Thus , RTR theory could not adequately explain the deviations from the planned production figures.</a:t>
            </a:r>
            <a:endParaRPr lang="en-US" sz="1600" b="1" dirty="0">
              <a:solidFill>
                <a:srgbClr val="0033CC"/>
              </a:solidFill>
              <a:effectLst/>
            </a:endParaRPr>
          </a:p>
          <a:p>
            <a:endParaRPr lang="en-US" sz="1600" dirty="0">
              <a:solidFill>
                <a:schemeClr val="tx1"/>
              </a:solidFill>
            </a:endParaRPr>
          </a:p>
        </p:txBody>
      </p:sp>
      <p:sp>
        <p:nvSpPr>
          <p:cNvPr id="10" name="TextBox 9"/>
          <p:cNvSpPr txBox="1"/>
          <p:nvPr/>
        </p:nvSpPr>
        <p:spPr>
          <a:xfrm flipH="1">
            <a:off x="516835" y="1750116"/>
            <a:ext cx="11506365" cy="3816429"/>
          </a:xfrm>
          <a:prstGeom prst="rect">
            <a:avLst/>
          </a:prstGeom>
          <a:noFill/>
        </p:spPr>
        <p:txBody>
          <a:bodyPr wrap="square" rtlCol="0">
            <a:spAutoFit/>
          </a:bodyPr>
          <a:lstStyle/>
          <a:p>
            <a:pPr marL="285750" indent="-285750">
              <a:buFont typeface="Arial" panose="020B0604020202020204" pitchFamily="34" charset="0"/>
              <a:buChar char="•"/>
            </a:pPr>
            <a:r>
              <a:rPr lang="en-GB" sz="1600" dirty="0" smtClean="0"/>
              <a:t>The correlation coefficient was found to be </a:t>
            </a:r>
            <a:r>
              <a:rPr lang="en-GB" sz="1600" b="1" dirty="0" smtClean="0"/>
              <a:t>0.56.</a:t>
            </a:r>
            <a:r>
              <a:rPr lang="en-GB" sz="1600" dirty="0" smtClean="0"/>
              <a:t> </a:t>
            </a:r>
          </a:p>
          <a:p>
            <a:pPr marL="285750" indent="-285750">
              <a:buFont typeface="Arial" panose="020B0604020202020204" pitchFamily="34" charset="0"/>
              <a:buChar char="•"/>
            </a:pPr>
            <a:endParaRPr lang="en-GB" sz="1600" dirty="0" smtClean="0"/>
          </a:p>
          <a:p>
            <a:pPr marL="285750" indent="-285750">
              <a:buFont typeface="Arial" panose="020B0604020202020204" pitchFamily="34" charset="0"/>
              <a:buChar char="•"/>
            </a:pPr>
            <a:r>
              <a:rPr lang="en-GB" sz="1600" dirty="0" smtClean="0"/>
              <a:t>The p-value is much lesser than 0.05, hence it means that </a:t>
            </a:r>
            <a:r>
              <a:rPr lang="en-GB" sz="1600" b="1" dirty="0" smtClean="0"/>
              <a:t>RTR has an impact on delta throughput </a:t>
            </a:r>
            <a:r>
              <a:rPr lang="en-GB" sz="1600" dirty="0" smtClean="0"/>
              <a:t>or deviations. Thus, it also justifies being a KPI to the overall throughput.</a:t>
            </a:r>
          </a:p>
          <a:p>
            <a:pPr marL="285750" indent="-285750">
              <a:buFont typeface="Arial" panose="020B0604020202020204" pitchFamily="34" charset="0"/>
              <a:buChar char="•"/>
            </a:pPr>
            <a:endParaRPr lang="en-GB" sz="1600" dirty="0" smtClean="0"/>
          </a:p>
          <a:p>
            <a:pPr marL="285750" indent="-285750">
              <a:buFont typeface="Arial" panose="020B0604020202020204" pitchFamily="34" charset="0"/>
              <a:buChar char="•"/>
            </a:pPr>
            <a:r>
              <a:rPr lang="en-GB" sz="1600" dirty="0" smtClean="0"/>
              <a:t> Delta throughput (in</a:t>
            </a:r>
            <a:r>
              <a:rPr lang="en-GB" sz="1600" dirty="0"/>
              <a:t> tons</a:t>
            </a:r>
            <a:r>
              <a:rPr lang="en-GB" sz="1600" dirty="0" smtClean="0"/>
              <a:t>)= −856.4 + 10.273 RTR</a:t>
            </a:r>
          </a:p>
          <a:p>
            <a:pPr marL="285750" indent="-285750">
              <a:buFont typeface="Arial" panose="020B0604020202020204" pitchFamily="34" charset="0"/>
              <a:buChar char="•"/>
            </a:pPr>
            <a:endParaRPr lang="en-GB" sz="1600" dirty="0" smtClean="0"/>
          </a:p>
          <a:p>
            <a:pPr marL="285750" indent="-285750">
              <a:buFont typeface="Arial" panose="020B0604020202020204" pitchFamily="34" charset="0"/>
              <a:buChar char="•"/>
            </a:pPr>
            <a:r>
              <a:rPr lang="en-GB" sz="1600" dirty="0" smtClean="0"/>
              <a:t>The </a:t>
            </a:r>
            <a:r>
              <a:rPr lang="en-GB" sz="1600" dirty="0"/>
              <a:t>baseline deviation </a:t>
            </a:r>
            <a:r>
              <a:rPr lang="en-GB" sz="1600" dirty="0" smtClean="0"/>
              <a:t>in throughput is </a:t>
            </a:r>
            <a:r>
              <a:rPr lang="en-GB" sz="1600" dirty="0"/>
              <a:t>−</a:t>
            </a:r>
            <a:r>
              <a:rPr lang="en-GB" sz="1600" dirty="0" smtClean="0"/>
              <a:t>856.4 tons</a:t>
            </a:r>
            <a:r>
              <a:rPr lang="en-GB" sz="1600" dirty="0"/>
              <a:t>, and </a:t>
            </a:r>
            <a:r>
              <a:rPr lang="en-GB" sz="1600" b="1" dirty="0"/>
              <a:t>for each unit increase in RTR, the </a:t>
            </a:r>
            <a:r>
              <a:rPr lang="en-GB" sz="1600" b="1" dirty="0" smtClean="0"/>
              <a:t>deviation in throughput </a:t>
            </a:r>
            <a:r>
              <a:rPr lang="en-GB" sz="1600" b="1" dirty="0"/>
              <a:t>is expected to increase by </a:t>
            </a:r>
            <a:r>
              <a:rPr lang="en-GB" sz="1600" b="1" dirty="0" smtClean="0"/>
              <a:t>10.273 tons.</a:t>
            </a:r>
          </a:p>
          <a:p>
            <a:endParaRPr lang="en-GB" sz="1600" dirty="0" smtClean="0"/>
          </a:p>
          <a:p>
            <a:pPr marL="285750" indent="-285750">
              <a:buFont typeface="Arial" panose="020B0604020202020204" pitchFamily="34" charset="0"/>
              <a:buChar char="•"/>
            </a:pPr>
            <a:r>
              <a:rPr lang="en-GB" sz="1600" dirty="0" smtClean="0"/>
              <a:t>However,  the RSE is found to be 178.25 tons, which means that the actual delta throughput based on RTR theory, even if the model is correct and the true values of regression coefficients are known, </a:t>
            </a:r>
            <a:r>
              <a:rPr lang="en-GB" sz="1600" b="1" dirty="0" smtClean="0"/>
              <a:t>any prediction on delta throughput would still vary by 178.25 tons.</a:t>
            </a:r>
          </a:p>
          <a:p>
            <a:endParaRPr lang="en-GB" sz="1600" dirty="0" smtClean="0"/>
          </a:p>
          <a:p>
            <a:pPr marL="285750" indent="-285750">
              <a:buFont typeface="Arial" panose="020B0604020202020204" pitchFamily="34" charset="0"/>
              <a:buChar char="•"/>
            </a:pPr>
            <a:r>
              <a:rPr lang="en-GB" sz="1600" dirty="0"/>
              <a:t>T</a:t>
            </a:r>
            <a:r>
              <a:rPr lang="en-GB" sz="1600" dirty="0" smtClean="0"/>
              <a:t>he </a:t>
            </a:r>
            <a:r>
              <a:rPr lang="en-GB" dirty="0" smtClean="0"/>
              <a:t>R</a:t>
            </a:r>
            <a:r>
              <a:rPr lang="en-GB" baseline="30000" dirty="0" smtClean="0"/>
              <a:t>2</a:t>
            </a:r>
            <a:r>
              <a:rPr lang="en-GB" sz="1600" dirty="0" smtClean="0"/>
              <a:t> = 0.31 very low which means </a:t>
            </a:r>
            <a:r>
              <a:rPr lang="en-GB" sz="1600" b="1" dirty="0" smtClean="0"/>
              <a:t>the variability in the delta throughput due to RTR could be explained by nearly 31% only</a:t>
            </a:r>
            <a:r>
              <a:rPr lang="en-GB" sz="1600" dirty="0" smtClean="0"/>
              <a:t>.</a:t>
            </a:r>
          </a:p>
          <a:p>
            <a:pPr marL="285750" indent="-285750">
              <a:buFont typeface="Arial" panose="020B0604020202020204" pitchFamily="34" charset="0"/>
              <a:buChar char="•"/>
            </a:pPr>
            <a:endParaRPr lang="en-GB" sz="1600" dirty="0"/>
          </a:p>
        </p:txBody>
      </p:sp>
    </p:spTree>
    <p:extLst>
      <p:ext uri="{BB962C8B-B14F-4D97-AF65-F5344CB8AC3E}">
        <p14:creationId xmlns:p14="http://schemas.microsoft.com/office/powerpoint/2010/main" val="328717895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68FC0-9351-1586-84FD-42EBABD05A1B}"/>
              </a:ext>
            </a:extLst>
          </p:cNvPr>
          <p:cNvSpPr>
            <a:spLocks noGrp="1"/>
          </p:cNvSpPr>
          <p:nvPr>
            <p:ph type="title"/>
          </p:nvPr>
        </p:nvSpPr>
        <p:spPr>
          <a:xfrm>
            <a:off x="1097280" y="-309966"/>
            <a:ext cx="10058400" cy="1450757"/>
          </a:xfrm>
        </p:spPr>
        <p:txBody>
          <a:bodyPr>
            <a:noAutofit/>
          </a:bodyPr>
          <a:lstStyle/>
          <a:p>
            <a:r>
              <a:rPr lang="en-US" sz="3200" dirty="0"/>
              <a:t/>
            </a:r>
            <a:br>
              <a:rPr lang="en-US" sz="3200" dirty="0"/>
            </a:br>
            <a:r>
              <a:rPr lang="en-US" sz="3200" dirty="0"/>
              <a:t>6. Is the MPT theory sufficient to explain the deviations? </a:t>
            </a:r>
            <a:endParaRPr lang="en-IN" sz="3200" dirty="0"/>
          </a:p>
        </p:txBody>
      </p:sp>
      <p:sp>
        <p:nvSpPr>
          <p:cNvPr id="3" name="Content Placeholder 2">
            <a:extLst>
              <a:ext uri="{FF2B5EF4-FFF2-40B4-BE49-F238E27FC236}">
                <a16:creationId xmlns:a16="http://schemas.microsoft.com/office/drawing/2014/main" id="{4D5B7E70-CE3D-FB94-1F04-9199EF24B787}"/>
              </a:ext>
            </a:extLst>
          </p:cNvPr>
          <p:cNvSpPr>
            <a:spLocks noGrp="1"/>
          </p:cNvSpPr>
          <p:nvPr>
            <p:ph idx="1"/>
          </p:nvPr>
        </p:nvSpPr>
        <p:spPr/>
        <p:txBody>
          <a:bodyPr>
            <a:normAutofit/>
          </a:bodyPr>
          <a:lstStyle/>
          <a:p>
            <a:r>
              <a:rPr lang="en-US" b="0" dirty="0">
                <a:solidFill>
                  <a:schemeClr val="tx1"/>
                </a:solidFill>
                <a:effectLst/>
              </a:rPr>
              <a:t>In summary, a correlation coefficient of -0.67 indicates a moderately strong negative linear relationship between the two variables, suggesting that they tend to move in opposite directions, but it doesn't imply causation.</a:t>
            </a:r>
          </a:p>
          <a:p>
            <a:endParaRPr lang="en-US" dirty="0">
              <a:solidFill>
                <a:schemeClr val="tx1"/>
              </a:solidFill>
            </a:endParaRPr>
          </a:p>
        </p:txBody>
      </p:sp>
      <p:pic>
        <p:nvPicPr>
          <p:cNvPr id="9" name="Picture 8">
            <a:extLst>
              <a:ext uri="{FF2B5EF4-FFF2-40B4-BE49-F238E27FC236}">
                <a16:creationId xmlns:a16="http://schemas.microsoft.com/office/drawing/2014/main" id="{6D4185ED-BD24-FA17-44B0-66ABA324F7F6}"/>
              </a:ext>
            </a:extLst>
          </p:cNvPr>
          <p:cNvPicPr>
            <a:picLocks noChangeAspect="1"/>
          </p:cNvPicPr>
          <p:nvPr/>
        </p:nvPicPr>
        <p:blipFill>
          <a:blip r:embed="rId2"/>
          <a:stretch>
            <a:fillRect/>
          </a:stretch>
        </p:blipFill>
        <p:spPr>
          <a:xfrm>
            <a:off x="4521799" y="2981969"/>
            <a:ext cx="4494728" cy="2887125"/>
          </a:xfrm>
          <a:prstGeom prst="rect">
            <a:avLst/>
          </a:prstGeom>
        </p:spPr>
      </p:pic>
    </p:spTree>
    <p:extLst>
      <p:ext uri="{BB962C8B-B14F-4D97-AF65-F5344CB8AC3E}">
        <p14:creationId xmlns:p14="http://schemas.microsoft.com/office/powerpoint/2010/main" val="53589634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68FC0-9351-1586-84FD-42EBABD05A1B}"/>
              </a:ext>
            </a:extLst>
          </p:cNvPr>
          <p:cNvSpPr>
            <a:spLocks noGrp="1"/>
          </p:cNvSpPr>
          <p:nvPr>
            <p:ph type="title"/>
          </p:nvPr>
        </p:nvSpPr>
        <p:spPr>
          <a:xfrm>
            <a:off x="1221266" y="-162848"/>
            <a:ext cx="10058400" cy="1450757"/>
          </a:xfrm>
        </p:spPr>
        <p:txBody>
          <a:bodyPr>
            <a:noAutofit/>
          </a:bodyPr>
          <a:lstStyle/>
          <a:p>
            <a:r>
              <a:rPr lang="en-US" sz="3200" dirty="0"/>
              <a:t/>
            </a:r>
            <a:br>
              <a:rPr lang="en-US" sz="3200" dirty="0"/>
            </a:br>
            <a:r>
              <a:rPr lang="en-US" sz="2400" dirty="0"/>
              <a:t>7. Develop a sound regression model that can be used to predict delta throughput based on the characteristics of the strips scheduled for production and Schulze’s estimated RTR</a:t>
            </a:r>
            <a:endParaRPr lang="en-IN" sz="2400" dirty="0"/>
          </a:p>
        </p:txBody>
      </p:sp>
      <p:pic>
        <p:nvPicPr>
          <p:cNvPr id="6" name="Content Placeholder 5">
            <a:extLst>
              <a:ext uri="{FF2B5EF4-FFF2-40B4-BE49-F238E27FC236}">
                <a16:creationId xmlns:a16="http://schemas.microsoft.com/office/drawing/2014/main" id="{A5FD8245-B87F-53FF-5E14-1E04B9AFDE6C}"/>
              </a:ext>
            </a:extLst>
          </p:cNvPr>
          <p:cNvPicPr>
            <a:picLocks noGrp="1" noChangeAspect="1"/>
          </p:cNvPicPr>
          <p:nvPr>
            <p:ph idx="1"/>
          </p:nvPr>
        </p:nvPicPr>
        <p:blipFill>
          <a:blip r:embed="rId2"/>
          <a:stretch>
            <a:fillRect/>
          </a:stretch>
        </p:blipFill>
        <p:spPr>
          <a:xfrm>
            <a:off x="964291" y="1933762"/>
            <a:ext cx="5052498" cy="853514"/>
          </a:xfrm>
        </p:spPr>
      </p:pic>
      <p:pic>
        <p:nvPicPr>
          <p:cNvPr id="8" name="Picture 7">
            <a:extLst>
              <a:ext uri="{FF2B5EF4-FFF2-40B4-BE49-F238E27FC236}">
                <a16:creationId xmlns:a16="http://schemas.microsoft.com/office/drawing/2014/main" id="{89BC3706-4E7A-768F-3560-E491D2E03135}"/>
              </a:ext>
            </a:extLst>
          </p:cNvPr>
          <p:cNvPicPr>
            <a:picLocks noChangeAspect="1"/>
          </p:cNvPicPr>
          <p:nvPr/>
        </p:nvPicPr>
        <p:blipFill>
          <a:blip r:embed="rId3"/>
          <a:stretch>
            <a:fillRect/>
          </a:stretch>
        </p:blipFill>
        <p:spPr>
          <a:xfrm>
            <a:off x="6752144" y="1933762"/>
            <a:ext cx="1646063" cy="266723"/>
          </a:xfrm>
          <a:prstGeom prst="rect">
            <a:avLst/>
          </a:prstGeom>
        </p:spPr>
      </p:pic>
      <p:pic>
        <p:nvPicPr>
          <p:cNvPr id="10" name="Picture 9">
            <a:extLst>
              <a:ext uri="{FF2B5EF4-FFF2-40B4-BE49-F238E27FC236}">
                <a16:creationId xmlns:a16="http://schemas.microsoft.com/office/drawing/2014/main" id="{684F9538-28AD-FD12-18F7-43DE427B0F6E}"/>
              </a:ext>
            </a:extLst>
          </p:cNvPr>
          <p:cNvPicPr>
            <a:picLocks noChangeAspect="1"/>
          </p:cNvPicPr>
          <p:nvPr/>
        </p:nvPicPr>
        <p:blipFill>
          <a:blip r:embed="rId4"/>
          <a:stretch>
            <a:fillRect/>
          </a:stretch>
        </p:blipFill>
        <p:spPr>
          <a:xfrm>
            <a:off x="6096000" y="2262678"/>
            <a:ext cx="4830505" cy="3616094"/>
          </a:xfrm>
          <a:prstGeom prst="rect">
            <a:avLst/>
          </a:prstGeom>
        </p:spPr>
      </p:pic>
      <p:sp>
        <p:nvSpPr>
          <p:cNvPr id="11" name="TextBox 10">
            <a:extLst>
              <a:ext uri="{FF2B5EF4-FFF2-40B4-BE49-F238E27FC236}">
                <a16:creationId xmlns:a16="http://schemas.microsoft.com/office/drawing/2014/main" id="{2CBA61EF-84EF-64FA-1D3C-12E17B5D8AD5}"/>
              </a:ext>
            </a:extLst>
          </p:cNvPr>
          <p:cNvSpPr txBox="1"/>
          <p:nvPr/>
        </p:nvSpPr>
        <p:spPr>
          <a:xfrm>
            <a:off x="1112203" y="2787276"/>
            <a:ext cx="4756673" cy="3108543"/>
          </a:xfrm>
          <a:prstGeom prst="rect">
            <a:avLst/>
          </a:prstGeom>
          <a:noFill/>
        </p:spPr>
        <p:txBody>
          <a:bodyPr wrap="square" rtlCol="0">
            <a:spAutoFit/>
          </a:bodyPr>
          <a:lstStyle/>
          <a:p>
            <a:pPr algn="l">
              <a:buFont typeface="Arial" panose="020B0604020202020204" pitchFamily="34" charset="0"/>
              <a:buChar char="•"/>
            </a:pPr>
            <a:r>
              <a:rPr lang="en-US" sz="1400" b="0" i="0" dirty="0">
                <a:solidFill>
                  <a:srgbClr val="0D0D0D"/>
                </a:solidFill>
                <a:effectLst/>
              </a:rPr>
              <a:t>The model has a relatively high R-squared value of 0.8059, indicating that approximately 80.59% of the variance in delta throughput is explained by the independent variables included in the model.</a:t>
            </a:r>
          </a:p>
          <a:p>
            <a:pPr algn="l">
              <a:buFont typeface="Arial" panose="020B0604020202020204" pitchFamily="34" charset="0"/>
              <a:buChar char="•"/>
            </a:pPr>
            <a:r>
              <a:rPr lang="en-US" sz="1400" b="0" i="0" dirty="0">
                <a:solidFill>
                  <a:srgbClr val="0D0D0D"/>
                </a:solidFill>
                <a:effectLst/>
              </a:rPr>
              <a:t>The positive coefficients for some variables (e.g., thickness 1, thickness 2, thickness 3, grade 1, grade 3, grade 4, grade 5, RTR) suggest that increases in these factors tend to lead to higher delta throughput.</a:t>
            </a:r>
          </a:p>
          <a:p>
            <a:pPr algn="l">
              <a:buFont typeface="Arial" panose="020B0604020202020204" pitchFamily="34" charset="0"/>
              <a:buChar char="•"/>
            </a:pPr>
            <a:r>
              <a:rPr lang="en-US" sz="1400" b="0" i="0" dirty="0">
                <a:solidFill>
                  <a:srgbClr val="0D0D0D"/>
                </a:solidFill>
                <a:effectLst/>
              </a:rPr>
              <a:t>Conversely, the negative coefficient for grade 2 (-0.5754) suggests that an increase in grade 2 is associated with a decrease in delta throughput.</a:t>
            </a:r>
          </a:p>
          <a:p>
            <a:pPr algn="l">
              <a:buFont typeface="Arial" panose="020B0604020202020204" pitchFamily="34" charset="0"/>
              <a:buChar char="•"/>
            </a:pPr>
            <a:r>
              <a:rPr lang="en-US" sz="1400" b="0" i="0" dirty="0">
                <a:solidFill>
                  <a:srgbClr val="0D0D0D"/>
                </a:solidFill>
                <a:effectLst/>
              </a:rPr>
              <a:t>The </a:t>
            </a:r>
            <a:r>
              <a:rPr lang="en-US" sz="1400" b="0" i="0" dirty="0" smtClean="0">
                <a:solidFill>
                  <a:srgbClr val="0D0D0D"/>
                </a:solidFill>
                <a:effectLst/>
              </a:rPr>
              <a:t>RSE </a:t>
            </a:r>
            <a:r>
              <a:rPr lang="en-US" sz="1400" b="0" i="0" dirty="0">
                <a:solidFill>
                  <a:srgbClr val="0D0D0D"/>
                </a:solidFill>
                <a:effectLst/>
              </a:rPr>
              <a:t>value indicates the level of error in the model's predictions, which could be further optimized through model refinement or additional data analysis techniques.</a:t>
            </a:r>
          </a:p>
        </p:txBody>
      </p:sp>
    </p:spTree>
    <p:extLst>
      <p:ext uri="{BB962C8B-B14F-4D97-AF65-F5344CB8AC3E}">
        <p14:creationId xmlns:p14="http://schemas.microsoft.com/office/powerpoint/2010/main" val="314890039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142D9E-5449-2329-E66B-C485C518B757}"/>
              </a:ext>
            </a:extLst>
          </p:cNvPr>
          <p:cNvSpPr>
            <a:spLocks noGrp="1"/>
          </p:cNvSpPr>
          <p:nvPr>
            <p:ph type="title"/>
          </p:nvPr>
        </p:nvSpPr>
        <p:spPr>
          <a:xfrm>
            <a:off x="1097280" y="-302333"/>
            <a:ext cx="10058400" cy="1450757"/>
          </a:xfrm>
        </p:spPr>
        <p:txBody>
          <a:bodyPr/>
          <a:lstStyle/>
          <a:p>
            <a:r>
              <a:rPr lang="en-IN" b="1" i="0" dirty="0">
                <a:solidFill>
                  <a:srgbClr val="0D0D0D"/>
                </a:solidFill>
                <a:effectLst/>
              </a:rPr>
              <a:t>Conclusion and Recommendations:</a:t>
            </a:r>
            <a:endParaRPr lang="en-IN" dirty="0"/>
          </a:p>
        </p:txBody>
      </p:sp>
      <p:sp>
        <p:nvSpPr>
          <p:cNvPr id="3" name="Content Placeholder 2">
            <a:extLst>
              <a:ext uri="{FF2B5EF4-FFF2-40B4-BE49-F238E27FC236}">
                <a16:creationId xmlns:a16="http://schemas.microsoft.com/office/drawing/2014/main" id="{E6ADA1C9-F0B3-41FF-B919-4E8052F0EBDC}"/>
              </a:ext>
            </a:extLst>
          </p:cNvPr>
          <p:cNvSpPr>
            <a:spLocks noGrp="1"/>
          </p:cNvSpPr>
          <p:nvPr>
            <p:ph idx="1"/>
          </p:nvPr>
        </p:nvSpPr>
        <p:spPr>
          <a:xfrm>
            <a:off x="1097280" y="1458277"/>
            <a:ext cx="10058400" cy="4023360"/>
          </a:xfrm>
        </p:spPr>
        <p:txBody>
          <a:bodyPr>
            <a:noAutofit/>
          </a:bodyPr>
          <a:lstStyle/>
          <a:p>
            <a:pPr algn="l">
              <a:buFont typeface="+mj-lt"/>
              <a:buAutoNum type="arabicPeriod"/>
            </a:pPr>
            <a:r>
              <a:rPr lang="en-US" sz="1600" b="1" i="0" dirty="0" smtClean="0">
                <a:solidFill>
                  <a:srgbClr val="0D0D0D"/>
                </a:solidFill>
                <a:effectLst/>
              </a:rPr>
              <a:t>Key </a:t>
            </a:r>
            <a:r>
              <a:rPr lang="en-US" sz="1600" b="1" i="0" dirty="0">
                <a:solidFill>
                  <a:srgbClr val="0D0D0D"/>
                </a:solidFill>
                <a:effectLst/>
              </a:rPr>
              <a:t>Findings:</a:t>
            </a:r>
            <a:endParaRPr lang="en-US" sz="1600" b="0" i="0" dirty="0">
              <a:solidFill>
                <a:srgbClr val="0D0D0D"/>
              </a:solidFill>
              <a:effectLst/>
            </a:endParaRPr>
          </a:p>
          <a:p>
            <a:pPr marL="742950" lvl="1" indent="-285750" algn="l">
              <a:buFont typeface="+mj-lt"/>
              <a:buAutoNum type="arabicPeriod"/>
            </a:pPr>
            <a:r>
              <a:rPr lang="en-US" sz="1400" b="0" i="0" dirty="0">
                <a:solidFill>
                  <a:srgbClr val="0D0D0D"/>
                </a:solidFill>
                <a:effectLst/>
              </a:rPr>
              <a:t>The analysis of production data reveals several factors contributing to deviations from planned throughput, including equipment breakdowns, run time ratio (RTR), and material dimensions.</a:t>
            </a:r>
          </a:p>
          <a:p>
            <a:pPr marL="742950" lvl="1" indent="-285750" algn="l">
              <a:buFont typeface="+mj-lt"/>
              <a:buAutoNum type="arabicPeriod"/>
            </a:pPr>
            <a:r>
              <a:rPr lang="en-US" sz="1400" b="0" i="0" dirty="0">
                <a:solidFill>
                  <a:srgbClr val="0D0D0D"/>
                </a:solidFill>
                <a:effectLst/>
              </a:rPr>
              <a:t>Historical data highlights challenges in accurately forecasting production volumes and meeting planned targets consistently.</a:t>
            </a:r>
          </a:p>
          <a:p>
            <a:pPr algn="l">
              <a:buFont typeface="+mj-lt"/>
              <a:buAutoNum type="arabicPeriod"/>
            </a:pPr>
            <a:r>
              <a:rPr lang="en-US" sz="1600" b="1" i="0" dirty="0">
                <a:solidFill>
                  <a:srgbClr val="0D0D0D"/>
                </a:solidFill>
                <a:effectLst/>
              </a:rPr>
              <a:t>Recommendations:</a:t>
            </a:r>
            <a:endParaRPr lang="en-US" sz="1600" b="0" i="0" dirty="0">
              <a:solidFill>
                <a:srgbClr val="0D0D0D"/>
              </a:solidFill>
              <a:effectLst/>
            </a:endParaRPr>
          </a:p>
          <a:p>
            <a:pPr marL="742950" lvl="1" indent="-285750" algn="l">
              <a:buFont typeface="+mj-lt"/>
              <a:buAutoNum type="arabicPeriod"/>
            </a:pPr>
            <a:r>
              <a:rPr lang="en-US" sz="1400" b="0" i="0" dirty="0">
                <a:solidFill>
                  <a:srgbClr val="0D0D0D"/>
                </a:solidFill>
                <a:effectLst/>
              </a:rPr>
              <a:t>Implement proactive maintenance strategies to minimize equipment breakdowns and downtime, thereby improving production efficiency.</a:t>
            </a:r>
          </a:p>
          <a:p>
            <a:pPr marL="742950" lvl="1" indent="-285750" algn="l">
              <a:buFont typeface="+mj-lt"/>
              <a:buAutoNum type="arabicPeriod"/>
            </a:pPr>
            <a:r>
              <a:rPr lang="en-US" sz="1400" b="0" i="0" dirty="0">
                <a:solidFill>
                  <a:srgbClr val="0D0D0D"/>
                </a:solidFill>
                <a:effectLst/>
              </a:rPr>
              <a:t>Refine forecasting models to account for factors such as material dimensions and steel grades, enabling more accurate prediction of throughput.</a:t>
            </a:r>
          </a:p>
          <a:p>
            <a:pPr marL="742950" lvl="1" indent="-285750" algn="l">
              <a:buFont typeface="+mj-lt"/>
              <a:buAutoNum type="arabicPeriod"/>
            </a:pPr>
            <a:r>
              <a:rPr lang="en-US" sz="1400" b="0" i="0" dirty="0">
                <a:solidFill>
                  <a:srgbClr val="0D0D0D"/>
                </a:solidFill>
                <a:effectLst/>
              </a:rPr>
              <a:t>Optimize capacity utilization by aligning production schedules with demand forecasts and ensuring efficient allocation of resources.</a:t>
            </a:r>
          </a:p>
          <a:p>
            <a:pPr marL="742950" lvl="1" indent="-285750" algn="l">
              <a:buFont typeface="+mj-lt"/>
              <a:buAutoNum type="arabicPeriod"/>
            </a:pPr>
            <a:r>
              <a:rPr lang="en-US" sz="1400" b="0" i="0" dirty="0">
                <a:solidFill>
                  <a:srgbClr val="0D0D0D"/>
                </a:solidFill>
                <a:effectLst/>
              </a:rPr>
              <a:t>Enhance data collection and analysis capabilities to continuously monitor production performance and identify opportunities for improvement.</a:t>
            </a:r>
          </a:p>
          <a:p>
            <a:pPr algn="l">
              <a:buFont typeface="+mj-lt"/>
              <a:buAutoNum type="arabicPeriod"/>
            </a:pPr>
            <a:r>
              <a:rPr lang="en-US" sz="1600" b="1" i="0" dirty="0">
                <a:solidFill>
                  <a:srgbClr val="0D0D0D"/>
                </a:solidFill>
                <a:effectLst/>
              </a:rPr>
              <a:t>Importance of Action:</a:t>
            </a:r>
            <a:endParaRPr lang="en-US" sz="1600" b="0" i="0" dirty="0">
              <a:solidFill>
                <a:srgbClr val="0D0D0D"/>
              </a:solidFill>
              <a:effectLst/>
            </a:endParaRPr>
          </a:p>
          <a:p>
            <a:pPr marL="742950" lvl="1" indent="-285750" algn="l">
              <a:buFont typeface="+mj-lt"/>
              <a:buAutoNum type="arabicPeriod"/>
            </a:pPr>
            <a:r>
              <a:rPr lang="en-US" sz="1400" b="0" i="0" dirty="0">
                <a:solidFill>
                  <a:srgbClr val="0D0D0D"/>
                </a:solidFill>
                <a:effectLst/>
              </a:rPr>
              <a:t>Addressing the root causes of deviations from planned throughput is critical for improving delivery performance and maintaining competitiveness in the steel market.</a:t>
            </a:r>
          </a:p>
          <a:p>
            <a:pPr marL="742950" lvl="1" indent="-285750" algn="l">
              <a:buFont typeface="+mj-lt"/>
              <a:buAutoNum type="arabicPeriod"/>
            </a:pPr>
            <a:r>
              <a:rPr lang="en-US" sz="1400" b="0" i="0" dirty="0">
                <a:solidFill>
                  <a:srgbClr val="0D0D0D"/>
                </a:solidFill>
                <a:effectLst/>
              </a:rPr>
              <a:t>Implementing proactive measures based on data-driven insights will enable </a:t>
            </a:r>
            <a:r>
              <a:rPr lang="en-US" sz="1400" b="0" i="0" dirty="0" err="1">
                <a:solidFill>
                  <a:srgbClr val="0D0D0D"/>
                </a:solidFill>
                <a:effectLst/>
              </a:rPr>
              <a:t>thyssenkrupp</a:t>
            </a:r>
            <a:r>
              <a:rPr lang="en-US" sz="1400" b="0" i="0" dirty="0">
                <a:solidFill>
                  <a:srgbClr val="0D0D0D"/>
                </a:solidFill>
                <a:effectLst/>
              </a:rPr>
              <a:t> Steel Europe to optimize production efficiency and meet customer demands effectively.</a:t>
            </a:r>
          </a:p>
          <a:p>
            <a:endParaRPr lang="en-IN" sz="1600" dirty="0"/>
          </a:p>
          <a:p>
            <a:endParaRPr lang="en-IN" sz="1600" dirty="0"/>
          </a:p>
        </p:txBody>
      </p:sp>
    </p:spTree>
    <p:extLst>
      <p:ext uri="{BB962C8B-B14F-4D97-AF65-F5344CB8AC3E}">
        <p14:creationId xmlns:p14="http://schemas.microsoft.com/office/powerpoint/2010/main" val="221490311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061DE-1330-6D51-DCB9-D0B227579236}"/>
              </a:ext>
            </a:extLst>
          </p:cNvPr>
          <p:cNvSpPr>
            <a:spLocks noGrp="1"/>
          </p:cNvSpPr>
          <p:nvPr>
            <p:ph type="title"/>
          </p:nvPr>
        </p:nvSpPr>
        <p:spPr>
          <a:xfrm>
            <a:off x="1186927" y="-340927"/>
            <a:ext cx="10058400" cy="1450757"/>
          </a:xfrm>
        </p:spPr>
        <p:txBody>
          <a:bodyPr/>
          <a:lstStyle/>
          <a:p>
            <a:r>
              <a:rPr lang="en-US" dirty="0"/>
              <a:t>Appendix</a:t>
            </a:r>
            <a:endParaRPr lang="en-IN" dirty="0"/>
          </a:p>
        </p:txBody>
      </p:sp>
      <p:graphicFrame>
        <p:nvGraphicFramePr>
          <p:cNvPr id="5" name="Content Placeholder 4">
            <a:extLst>
              <a:ext uri="{FF2B5EF4-FFF2-40B4-BE49-F238E27FC236}">
                <a16:creationId xmlns:a16="http://schemas.microsoft.com/office/drawing/2014/main" id="{56498C52-3E56-9D4A-4A06-7F97DFCF7E57}"/>
              </a:ext>
            </a:extLst>
          </p:cNvPr>
          <p:cNvGraphicFramePr>
            <a:graphicFrameLocks noGrp="1" noChangeAspect="1"/>
          </p:cNvGraphicFramePr>
          <p:nvPr>
            <p:ph sz="half" idx="1"/>
            <p:extLst>
              <p:ext uri="{D42A27DB-BD31-4B8C-83A1-F6EECF244321}">
                <p14:modId xmlns:p14="http://schemas.microsoft.com/office/powerpoint/2010/main" val="4169974969"/>
              </p:ext>
            </p:extLst>
          </p:nvPr>
        </p:nvGraphicFramePr>
        <p:xfrm>
          <a:off x="2077383" y="3281456"/>
          <a:ext cx="914400" cy="792163"/>
        </p:xfrm>
        <a:graphic>
          <a:graphicData uri="http://schemas.openxmlformats.org/presentationml/2006/ole">
            <mc:AlternateContent xmlns:mc="http://schemas.openxmlformats.org/markup-compatibility/2006">
              <mc:Choice xmlns:v="urn:schemas-microsoft-com:vml" Requires="v">
                <p:oleObj spid="_x0000_s1038" name="Worksheet" showAsIcon="1" r:id="rId3" imgW="914400" imgH="792685" progId="Excel.Sheet.12">
                  <p:embed/>
                </p:oleObj>
              </mc:Choice>
              <mc:Fallback>
                <p:oleObj name="Worksheet" showAsIcon="1" r:id="rId3" imgW="914400" imgH="792685" progId="Excel.Sheet.12">
                  <p:embed/>
                  <p:pic>
                    <p:nvPicPr>
                      <p:cNvPr id="0" name=""/>
                      <p:cNvPicPr/>
                      <p:nvPr/>
                    </p:nvPicPr>
                    <p:blipFill>
                      <a:blip r:embed="rId4"/>
                      <a:stretch>
                        <a:fillRect/>
                      </a:stretch>
                    </p:blipFill>
                    <p:spPr>
                      <a:xfrm>
                        <a:off x="2077383" y="3281456"/>
                        <a:ext cx="914400" cy="792163"/>
                      </a:xfrm>
                      <a:prstGeom prst="rect">
                        <a:avLst/>
                      </a:prstGeom>
                    </p:spPr>
                  </p:pic>
                </p:oleObj>
              </mc:Fallback>
            </mc:AlternateContent>
          </a:graphicData>
        </a:graphic>
      </p:graphicFrame>
      <p:graphicFrame>
        <p:nvGraphicFramePr>
          <p:cNvPr id="6" name="Content Placeholder 5">
            <a:extLst>
              <a:ext uri="{FF2B5EF4-FFF2-40B4-BE49-F238E27FC236}">
                <a16:creationId xmlns:a16="http://schemas.microsoft.com/office/drawing/2014/main" id="{817EBCDB-0812-200E-E608-7EAFEA5C9AA8}"/>
              </a:ext>
            </a:extLst>
          </p:cNvPr>
          <p:cNvGraphicFramePr>
            <a:graphicFrameLocks noGrp="1" noChangeAspect="1"/>
          </p:cNvGraphicFramePr>
          <p:nvPr>
            <p:ph sz="half" idx="2"/>
            <p:extLst>
              <p:ext uri="{D42A27DB-BD31-4B8C-83A1-F6EECF244321}">
                <p14:modId xmlns:p14="http://schemas.microsoft.com/office/powerpoint/2010/main" val="485033222"/>
              </p:ext>
            </p:extLst>
          </p:nvPr>
        </p:nvGraphicFramePr>
        <p:xfrm>
          <a:off x="7862047" y="3281455"/>
          <a:ext cx="914400" cy="792163"/>
        </p:xfrm>
        <a:graphic>
          <a:graphicData uri="http://schemas.openxmlformats.org/presentationml/2006/ole">
            <mc:AlternateContent xmlns:mc="http://schemas.openxmlformats.org/markup-compatibility/2006">
              <mc:Choice xmlns:v="urn:schemas-microsoft-com:vml" Requires="v">
                <p:oleObj spid="_x0000_s1039" name="Packager Shell Object" showAsIcon="1" r:id="rId5" imgW="914400" imgH="792685" progId="Package">
                  <p:embed/>
                </p:oleObj>
              </mc:Choice>
              <mc:Fallback>
                <p:oleObj name="Packager Shell Object" showAsIcon="1" r:id="rId5" imgW="914400" imgH="792685" progId="Package">
                  <p:embed/>
                  <p:pic>
                    <p:nvPicPr>
                      <p:cNvPr id="0" name=""/>
                      <p:cNvPicPr/>
                      <p:nvPr/>
                    </p:nvPicPr>
                    <p:blipFill>
                      <a:blip r:embed="rId6"/>
                      <a:stretch>
                        <a:fillRect/>
                      </a:stretch>
                    </p:blipFill>
                    <p:spPr>
                      <a:xfrm>
                        <a:off x="7862047" y="3281455"/>
                        <a:ext cx="914400" cy="792163"/>
                      </a:xfrm>
                      <a:prstGeom prst="rect">
                        <a:avLst/>
                      </a:prstGeom>
                    </p:spPr>
                  </p:pic>
                </p:oleObj>
              </mc:Fallback>
            </mc:AlternateContent>
          </a:graphicData>
        </a:graphic>
      </p:graphicFrame>
      <p:sp>
        <p:nvSpPr>
          <p:cNvPr id="7" name="TextBox 6">
            <a:extLst>
              <a:ext uri="{FF2B5EF4-FFF2-40B4-BE49-F238E27FC236}">
                <a16:creationId xmlns:a16="http://schemas.microsoft.com/office/drawing/2014/main" id="{F042C63D-7D50-A45B-7466-E67049766646}"/>
              </a:ext>
            </a:extLst>
          </p:cNvPr>
          <p:cNvSpPr txBox="1"/>
          <p:nvPr/>
        </p:nvSpPr>
        <p:spPr>
          <a:xfrm>
            <a:off x="7718612" y="2133600"/>
            <a:ext cx="3003176" cy="369332"/>
          </a:xfrm>
          <a:prstGeom prst="rect">
            <a:avLst/>
          </a:prstGeom>
          <a:noFill/>
        </p:spPr>
        <p:txBody>
          <a:bodyPr wrap="square" rtlCol="0">
            <a:spAutoFit/>
          </a:bodyPr>
          <a:lstStyle/>
          <a:p>
            <a:r>
              <a:rPr lang="en-US" dirty="0"/>
              <a:t>Python Code</a:t>
            </a:r>
            <a:endParaRPr lang="en-IN" dirty="0"/>
          </a:p>
        </p:txBody>
      </p:sp>
      <p:sp>
        <p:nvSpPr>
          <p:cNvPr id="8" name="TextBox 7">
            <a:extLst>
              <a:ext uri="{FF2B5EF4-FFF2-40B4-BE49-F238E27FC236}">
                <a16:creationId xmlns:a16="http://schemas.microsoft.com/office/drawing/2014/main" id="{8A41269E-6E24-1F89-66A9-20C9B15DAEA7}"/>
              </a:ext>
            </a:extLst>
          </p:cNvPr>
          <p:cNvSpPr txBox="1"/>
          <p:nvPr/>
        </p:nvSpPr>
        <p:spPr>
          <a:xfrm>
            <a:off x="1685366" y="2133600"/>
            <a:ext cx="3003176" cy="369332"/>
          </a:xfrm>
          <a:prstGeom prst="rect">
            <a:avLst/>
          </a:prstGeom>
          <a:noFill/>
        </p:spPr>
        <p:txBody>
          <a:bodyPr wrap="square" rtlCol="0">
            <a:spAutoFit/>
          </a:bodyPr>
          <a:lstStyle/>
          <a:p>
            <a:r>
              <a:rPr lang="en-US" dirty="0"/>
              <a:t>Data for analysis</a:t>
            </a:r>
            <a:endParaRPr lang="en-IN" dirty="0"/>
          </a:p>
        </p:txBody>
      </p:sp>
    </p:spTree>
    <p:extLst>
      <p:ext uri="{BB962C8B-B14F-4D97-AF65-F5344CB8AC3E}">
        <p14:creationId xmlns:p14="http://schemas.microsoft.com/office/powerpoint/2010/main" val="162795029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9734" y="2286000"/>
            <a:ext cx="8596668" cy="1320800"/>
          </a:xfrm>
        </p:spPr>
        <p:txBody>
          <a:bodyPr/>
          <a:lstStyle/>
          <a:p>
            <a:r>
              <a:rPr lang="en-GB" dirty="0"/>
              <a:t>Thank you!</a:t>
            </a:r>
          </a:p>
        </p:txBody>
      </p:sp>
    </p:spTree>
    <p:extLst>
      <p:ext uri="{BB962C8B-B14F-4D97-AF65-F5344CB8AC3E}">
        <p14:creationId xmlns:p14="http://schemas.microsoft.com/office/powerpoint/2010/main" val="297702199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55E310-0AE6-4B62-A825-154B37275893}"/>
              </a:ext>
            </a:extLst>
          </p:cNvPr>
          <p:cNvSpPr>
            <a:spLocks noGrp="1"/>
          </p:cNvSpPr>
          <p:nvPr>
            <p:ph type="title"/>
          </p:nvPr>
        </p:nvSpPr>
        <p:spPr>
          <a:xfrm>
            <a:off x="1097280" y="103724"/>
            <a:ext cx="10058400" cy="1109060"/>
          </a:xfrm>
        </p:spPr>
        <p:txBody>
          <a:bodyPr>
            <a:normAutofit fontScale="90000"/>
          </a:bodyPr>
          <a:lstStyle/>
          <a:p>
            <a:r>
              <a:rPr lang="en-US" sz="4000" b="1" i="0" dirty="0">
                <a:solidFill>
                  <a:srgbClr val="0D0D0D"/>
                </a:solidFill>
                <a:effectLst/>
              </a:rPr>
              <a:t>Introduction to the Case Study: </a:t>
            </a:r>
            <a:r>
              <a:rPr lang="en-US" sz="4000" b="1" i="0" dirty="0" smtClean="0">
                <a:solidFill>
                  <a:srgbClr val="0D0D0D"/>
                </a:solidFill>
                <a:effectLst/>
              </a:rPr>
              <a:t/>
            </a:r>
            <a:br>
              <a:rPr lang="en-US" sz="4000" b="1" i="0" dirty="0" smtClean="0">
                <a:solidFill>
                  <a:srgbClr val="0D0D0D"/>
                </a:solidFill>
                <a:effectLst/>
              </a:rPr>
            </a:br>
            <a:r>
              <a:rPr lang="en-US" sz="4000" b="1" i="0" dirty="0" smtClean="0">
                <a:solidFill>
                  <a:srgbClr val="0D0D0D"/>
                </a:solidFill>
                <a:effectLst/>
              </a:rPr>
              <a:t>Production </a:t>
            </a:r>
            <a:r>
              <a:rPr lang="en-US" sz="4000" b="1" i="0" dirty="0">
                <a:solidFill>
                  <a:srgbClr val="0D0D0D"/>
                </a:solidFill>
                <a:effectLst/>
              </a:rPr>
              <a:t>Planning at </a:t>
            </a:r>
            <a:r>
              <a:rPr lang="en-US" sz="4000" b="1" i="0" dirty="0" err="1">
                <a:solidFill>
                  <a:srgbClr val="0D0D0D"/>
                </a:solidFill>
                <a:effectLst/>
              </a:rPr>
              <a:t>thyssenkrupp</a:t>
            </a:r>
            <a:endParaRPr lang="en-IN" sz="4000" dirty="0"/>
          </a:p>
        </p:txBody>
      </p:sp>
      <p:sp>
        <p:nvSpPr>
          <p:cNvPr id="3" name="Content Placeholder 2">
            <a:extLst>
              <a:ext uri="{FF2B5EF4-FFF2-40B4-BE49-F238E27FC236}">
                <a16:creationId xmlns:a16="http://schemas.microsoft.com/office/drawing/2014/main" id="{F144EBAA-BFDF-E4F5-D17D-7F38B19867FF}"/>
              </a:ext>
            </a:extLst>
          </p:cNvPr>
          <p:cNvSpPr>
            <a:spLocks noGrp="1"/>
          </p:cNvSpPr>
          <p:nvPr>
            <p:ph idx="1"/>
          </p:nvPr>
        </p:nvSpPr>
        <p:spPr>
          <a:xfrm>
            <a:off x="1097280" y="1287469"/>
            <a:ext cx="10193154" cy="4023360"/>
          </a:xfrm>
        </p:spPr>
        <p:txBody>
          <a:bodyPr>
            <a:noAutofit/>
          </a:bodyPr>
          <a:lstStyle/>
          <a:p>
            <a:pPr algn="l">
              <a:buFont typeface="+mj-lt"/>
              <a:buAutoNum type="arabicPeriod"/>
            </a:pPr>
            <a:r>
              <a:rPr lang="en-US" sz="1100" b="1" i="0" dirty="0">
                <a:solidFill>
                  <a:srgbClr val="0D0D0D"/>
                </a:solidFill>
                <a:effectLst/>
              </a:rPr>
              <a:t>Scenario Overview:</a:t>
            </a:r>
            <a:endParaRPr lang="en-US" sz="1100" b="0" i="0" dirty="0">
              <a:solidFill>
                <a:srgbClr val="0D0D0D"/>
              </a:solidFill>
              <a:effectLst/>
            </a:endParaRPr>
          </a:p>
          <a:p>
            <a:pPr marL="742950" lvl="1" indent="-285750" algn="l">
              <a:buFont typeface="+mj-lt"/>
              <a:buAutoNum type="arabicPeriod"/>
            </a:pPr>
            <a:r>
              <a:rPr lang="en-US" sz="1000" b="0" i="0" dirty="0">
                <a:solidFill>
                  <a:srgbClr val="0D0D0D"/>
                </a:solidFill>
                <a:effectLst/>
              </a:rPr>
              <a:t>The case study delves into the challenges faced by </a:t>
            </a:r>
            <a:r>
              <a:rPr lang="en-US" sz="1000" b="0" i="0" dirty="0" err="1">
                <a:solidFill>
                  <a:srgbClr val="0D0D0D"/>
                </a:solidFill>
                <a:effectLst/>
              </a:rPr>
              <a:t>thyssenkrupp</a:t>
            </a:r>
            <a:r>
              <a:rPr lang="en-US" sz="1000" b="0" i="0" dirty="0">
                <a:solidFill>
                  <a:srgbClr val="0D0D0D"/>
                </a:solidFill>
                <a:effectLst/>
              </a:rPr>
              <a:t> Steel Europe, a major European steel company, regarding production planning and performance at its Bochum site in Germany.</a:t>
            </a:r>
          </a:p>
          <a:p>
            <a:pPr marL="742950" lvl="1" indent="-285750" algn="l">
              <a:buFont typeface="+mj-lt"/>
              <a:buAutoNum type="arabicPeriod"/>
            </a:pPr>
            <a:r>
              <a:rPr lang="en-US" sz="1000" b="0" i="0" dirty="0">
                <a:solidFill>
                  <a:srgbClr val="0D0D0D"/>
                </a:solidFill>
                <a:effectLst/>
              </a:rPr>
              <a:t>The focus is on a pivotal discussion between Markus Schulze, the production manager, and Reinhard </a:t>
            </a:r>
            <a:r>
              <a:rPr lang="en-US" sz="1000" b="0" i="0" dirty="0" err="1">
                <a:solidFill>
                  <a:srgbClr val="0D0D0D"/>
                </a:solidFill>
                <a:effectLst/>
              </a:rPr>
              <a:t>Täger</a:t>
            </a:r>
            <a:r>
              <a:rPr lang="en-US" sz="1000" b="0" i="0" dirty="0">
                <a:solidFill>
                  <a:srgbClr val="0D0D0D"/>
                </a:solidFill>
                <a:effectLst/>
              </a:rPr>
              <a:t>, the senior vice president of production operations, regarding significant deviations from planned production figures.</a:t>
            </a:r>
          </a:p>
          <a:p>
            <a:pPr algn="l">
              <a:buFont typeface="+mj-lt"/>
              <a:buAutoNum type="arabicPeriod"/>
            </a:pPr>
            <a:r>
              <a:rPr lang="en-US" sz="1100" b="1" i="0" dirty="0">
                <a:solidFill>
                  <a:srgbClr val="0D0D0D"/>
                </a:solidFill>
                <a:effectLst/>
              </a:rPr>
              <a:t>Meeting Background:</a:t>
            </a:r>
            <a:endParaRPr lang="en-US" sz="1100" b="0" i="0" dirty="0">
              <a:solidFill>
                <a:srgbClr val="0D0D0D"/>
              </a:solidFill>
              <a:effectLst/>
            </a:endParaRPr>
          </a:p>
          <a:p>
            <a:pPr marL="742950" lvl="1" indent="-285750" algn="l">
              <a:buFont typeface="+mj-lt"/>
              <a:buAutoNum type="arabicPeriod"/>
            </a:pPr>
            <a:r>
              <a:rPr lang="en-US" sz="1000" b="0" i="0" dirty="0">
                <a:solidFill>
                  <a:srgbClr val="0D0D0D"/>
                </a:solidFill>
                <a:effectLst/>
              </a:rPr>
              <a:t>The case opens with Schulze receiving a call from </a:t>
            </a:r>
            <a:r>
              <a:rPr lang="en-US" sz="1000" b="0" i="0" dirty="0" err="1">
                <a:solidFill>
                  <a:srgbClr val="0D0D0D"/>
                </a:solidFill>
                <a:effectLst/>
              </a:rPr>
              <a:t>Täger</a:t>
            </a:r>
            <a:r>
              <a:rPr lang="en-US" sz="1000" b="0" i="0" dirty="0">
                <a:solidFill>
                  <a:srgbClr val="0D0D0D"/>
                </a:solidFill>
                <a:effectLst/>
              </a:rPr>
              <a:t>, expressing concern over the significant delays in production and the potential impact on delivery performance.</a:t>
            </a:r>
          </a:p>
          <a:p>
            <a:pPr marL="742950" lvl="1" indent="-285750" algn="l">
              <a:buFont typeface="+mj-lt"/>
              <a:buAutoNum type="arabicPeriod"/>
            </a:pPr>
            <a:r>
              <a:rPr lang="en-US" sz="1000" b="0" i="0" dirty="0" err="1">
                <a:solidFill>
                  <a:srgbClr val="0D0D0D"/>
                </a:solidFill>
                <a:effectLst/>
              </a:rPr>
              <a:t>Täger</a:t>
            </a:r>
            <a:r>
              <a:rPr lang="en-US" sz="1000" b="0" i="0" dirty="0">
                <a:solidFill>
                  <a:srgbClr val="0D0D0D"/>
                </a:solidFill>
                <a:effectLst/>
              </a:rPr>
              <a:t> highlights the importance of understanding the root causes behind these deviations and the urgent need for corrective action to ensure timely fulfillment of customer orders.</a:t>
            </a:r>
          </a:p>
          <a:p>
            <a:pPr algn="l">
              <a:buFont typeface="+mj-lt"/>
              <a:buAutoNum type="arabicPeriod"/>
            </a:pPr>
            <a:r>
              <a:rPr lang="en-US" sz="1100" b="1" i="0" dirty="0">
                <a:solidFill>
                  <a:srgbClr val="0D0D0D"/>
                </a:solidFill>
                <a:effectLst/>
              </a:rPr>
              <a:t>Historical Analysis:</a:t>
            </a:r>
            <a:endParaRPr lang="en-US" sz="1100" b="0" i="0" dirty="0">
              <a:solidFill>
                <a:srgbClr val="0D0D0D"/>
              </a:solidFill>
              <a:effectLst/>
            </a:endParaRPr>
          </a:p>
          <a:p>
            <a:pPr marL="742950" lvl="1" indent="-285750" algn="l">
              <a:buFont typeface="+mj-lt"/>
              <a:buAutoNum type="arabicPeriod"/>
            </a:pPr>
            <a:r>
              <a:rPr lang="en-US" sz="1000" b="0" i="0" dirty="0" err="1">
                <a:solidFill>
                  <a:srgbClr val="0D0D0D"/>
                </a:solidFill>
                <a:effectLst/>
              </a:rPr>
              <a:t>Täger</a:t>
            </a:r>
            <a:r>
              <a:rPr lang="en-US" sz="1000" b="0" i="0" dirty="0">
                <a:solidFill>
                  <a:srgbClr val="0D0D0D"/>
                </a:solidFill>
                <a:effectLst/>
              </a:rPr>
              <a:t> and Schulze review production data from the past ten years, revealing consistent negative deviations from planned production volumes.</a:t>
            </a:r>
          </a:p>
          <a:p>
            <a:pPr marL="742950" lvl="1" indent="-285750" algn="l">
              <a:buFont typeface="+mj-lt"/>
              <a:buAutoNum type="arabicPeriod"/>
            </a:pPr>
            <a:r>
              <a:rPr lang="en-US" sz="1000" b="0" i="0" dirty="0">
                <a:solidFill>
                  <a:srgbClr val="0D0D0D"/>
                </a:solidFill>
                <a:effectLst/>
              </a:rPr>
              <a:t>The inability to meet forecasted figures poses challenges not only in meeting customer demand but also in accurate cost calculations and maintaining competitiveness in a competitive steel market.</a:t>
            </a:r>
          </a:p>
          <a:p>
            <a:pPr algn="l">
              <a:buFont typeface="+mj-lt"/>
              <a:buAutoNum type="arabicPeriod"/>
            </a:pPr>
            <a:r>
              <a:rPr lang="en-US" sz="1100" b="1" i="0" dirty="0">
                <a:solidFill>
                  <a:srgbClr val="0D0D0D"/>
                </a:solidFill>
                <a:effectLst/>
              </a:rPr>
              <a:t>Challenges and Objectives:</a:t>
            </a:r>
            <a:endParaRPr lang="en-US" sz="1100" b="0" i="0" dirty="0">
              <a:solidFill>
                <a:srgbClr val="0D0D0D"/>
              </a:solidFill>
              <a:effectLst/>
            </a:endParaRPr>
          </a:p>
          <a:p>
            <a:pPr marL="742950" lvl="1" indent="-285750" algn="l">
              <a:buFont typeface="+mj-lt"/>
              <a:buAutoNum type="arabicPeriod"/>
            </a:pPr>
            <a:r>
              <a:rPr lang="en-US" sz="1000" b="0" i="0" dirty="0">
                <a:solidFill>
                  <a:srgbClr val="0D0D0D"/>
                </a:solidFill>
                <a:effectLst/>
              </a:rPr>
              <a:t>Schulze and </a:t>
            </a:r>
            <a:r>
              <a:rPr lang="en-US" sz="1000" b="0" i="0" dirty="0" err="1">
                <a:solidFill>
                  <a:srgbClr val="0D0D0D"/>
                </a:solidFill>
                <a:effectLst/>
              </a:rPr>
              <a:t>Täger</a:t>
            </a:r>
            <a:r>
              <a:rPr lang="en-US" sz="1000" b="0" i="0" dirty="0">
                <a:solidFill>
                  <a:srgbClr val="0D0D0D"/>
                </a:solidFill>
                <a:effectLst/>
              </a:rPr>
              <a:t> recognize the need for a comprehensive analysis to identify the underlying factors contributing to production deviations.</a:t>
            </a:r>
          </a:p>
          <a:p>
            <a:pPr marL="742950" lvl="1" indent="-285750" algn="l">
              <a:buFont typeface="+mj-lt"/>
              <a:buAutoNum type="arabicPeriod"/>
            </a:pPr>
            <a:r>
              <a:rPr lang="en-US" sz="1000" b="0" i="0" dirty="0">
                <a:solidFill>
                  <a:srgbClr val="0D0D0D"/>
                </a:solidFill>
                <a:effectLst/>
              </a:rPr>
              <a:t>The primary objective is to develop more accurate planning figures to enhance delivery time performance and optimize production efficiency.</a:t>
            </a:r>
          </a:p>
          <a:p>
            <a:pPr algn="l">
              <a:buFont typeface="+mj-lt"/>
              <a:buAutoNum type="arabicPeriod"/>
            </a:pPr>
            <a:r>
              <a:rPr lang="en-US" sz="1100" b="1" i="0" dirty="0">
                <a:solidFill>
                  <a:srgbClr val="0D0D0D"/>
                </a:solidFill>
                <a:effectLst/>
              </a:rPr>
              <a:t>Data Analysis and Planning:</a:t>
            </a:r>
            <a:endParaRPr lang="en-US" sz="1100" b="0" i="0" dirty="0">
              <a:solidFill>
                <a:srgbClr val="0D0D0D"/>
              </a:solidFill>
              <a:effectLst/>
            </a:endParaRPr>
          </a:p>
          <a:p>
            <a:pPr marL="742950" lvl="1" indent="-285750" algn="l">
              <a:buFont typeface="+mj-lt"/>
              <a:buAutoNum type="arabicPeriod"/>
            </a:pPr>
            <a:r>
              <a:rPr lang="en-US" sz="1000" b="0" i="0" dirty="0">
                <a:solidFill>
                  <a:srgbClr val="0D0D0D"/>
                </a:solidFill>
                <a:effectLst/>
              </a:rPr>
              <a:t>Schulze outlines the plan to conduct a detailed analysis of historical data, including aggregating and clustering data to identify key drivers of production variations.</a:t>
            </a:r>
          </a:p>
          <a:p>
            <a:pPr marL="742950" lvl="1" indent="-285750" algn="l">
              <a:buFont typeface="+mj-lt"/>
              <a:buAutoNum type="arabicPeriod"/>
            </a:pPr>
            <a:r>
              <a:rPr lang="en-US" sz="1000" b="0" i="0" dirty="0">
                <a:solidFill>
                  <a:srgbClr val="0D0D0D"/>
                </a:solidFill>
                <a:effectLst/>
              </a:rPr>
              <a:t>The goal is to develop a predictive model that can anticipate deviations and inform future planning decisions, particularly ahead of the upcoming planning meeting for May production.</a:t>
            </a:r>
          </a:p>
          <a:p>
            <a:pPr algn="l">
              <a:buFont typeface="+mj-lt"/>
              <a:buAutoNum type="arabicPeriod"/>
            </a:pPr>
            <a:r>
              <a:rPr lang="en-US" sz="1100" b="1" i="0" dirty="0">
                <a:solidFill>
                  <a:srgbClr val="0D0D0D"/>
                </a:solidFill>
                <a:effectLst/>
              </a:rPr>
              <a:t>Significance of the Case Study:</a:t>
            </a:r>
            <a:endParaRPr lang="en-US" sz="1100" b="0" i="0" dirty="0">
              <a:solidFill>
                <a:srgbClr val="0D0D0D"/>
              </a:solidFill>
              <a:effectLst/>
            </a:endParaRPr>
          </a:p>
          <a:p>
            <a:pPr marL="742950" lvl="1" indent="-285750" algn="l">
              <a:buFont typeface="+mj-lt"/>
              <a:buAutoNum type="arabicPeriod"/>
            </a:pPr>
            <a:r>
              <a:rPr lang="en-US" sz="1000" b="0" i="0" dirty="0">
                <a:solidFill>
                  <a:srgbClr val="0D0D0D"/>
                </a:solidFill>
                <a:effectLst/>
              </a:rPr>
              <a:t>The case study underscores the critical importance of effective production planning and performance management in the steel industry.</a:t>
            </a:r>
          </a:p>
          <a:p>
            <a:pPr marL="742950" lvl="1" indent="-285750" algn="l">
              <a:buFont typeface="+mj-lt"/>
              <a:buAutoNum type="arabicPeriod"/>
            </a:pPr>
            <a:r>
              <a:rPr lang="en-US" sz="1000" b="0" i="0" dirty="0">
                <a:solidFill>
                  <a:srgbClr val="0D0D0D"/>
                </a:solidFill>
                <a:effectLst/>
              </a:rPr>
              <a:t>It highlights the challenges faced by manufacturing companies in balancing production targets with customer demands and the implications for overall business success.</a:t>
            </a:r>
          </a:p>
          <a:p>
            <a:pPr marL="0" indent="0">
              <a:buNone/>
            </a:pPr>
            <a:endParaRPr lang="en-IN" sz="1100" dirty="0"/>
          </a:p>
          <a:p>
            <a:endParaRPr lang="en-IN" sz="1100" dirty="0"/>
          </a:p>
        </p:txBody>
      </p:sp>
    </p:spTree>
    <p:extLst>
      <p:ext uri="{BB962C8B-B14F-4D97-AF65-F5344CB8AC3E}">
        <p14:creationId xmlns:p14="http://schemas.microsoft.com/office/powerpoint/2010/main" val="18243865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6DAEF-2D0E-CA84-F6CC-120FCBB44495}"/>
              </a:ext>
            </a:extLst>
          </p:cNvPr>
          <p:cNvSpPr>
            <a:spLocks noGrp="1"/>
          </p:cNvSpPr>
          <p:nvPr>
            <p:ph type="title"/>
          </p:nvPr>
        </p:nvSpPr>
        <p:spPr>
          <a:xfrm>
            <a:off x="1097280" y="-319788"/>
            <a:ext cx="10058400" cy="1450757"/>
          </a:xfrm>
        </p:spPr>
        <p:txBody>
          <a:bodyPr/>
          <a:lstStyle/>
          <a:p>
            <a:r>
              <a:rPr lang="en-IN" b="1" i="0" dirty="0">
                <a:solidFill>
                  <a:srgbClr val="0D0D0D"/>
                </a:solidFill>
                <a:effectLst/>
              </a:rPr>
              <a:t>Background Information:</a:t>
            </a:r>
            <a:endParaRPr lang="en-IN" dirty="0"/>
          </a:p>
        </p:txBody>
      </p:sp>
      <p:sp>
        <p:nvSpPr>
          <p:cNvPr id="3" name="Content Placeholder 2">
            <a:extLst>
              <a:ext uri="{FF2B5EF4-FFF2-40B4-BE49-F238E27FC236}">
                <a16:creationId xmlns:a16="http://schemas.microsoft.com/office/drawing/2014/main" id="{3614FFAB-509F-7F87-539D-B719F643CED1}"/>
              </a:ext>
            </a:extLst>
          </p:cNvPr>
          <p:cNvSpPr>
            <a:spLocks noGrp="1"/>
          </p:cNvSpPr>
          <p:nvPr>
            <p:ph idx="1"/>
          </p:nvPr>
        </p:nvSpPr>
        <p:spPr>
          <a:xfrm>
            <a:off x="1097280" y="1239342"/>
            <a:ext cx="10674417" cy="4023360"/>
          </a:xfrm>
        </p:spPr>
        <p:txBody>
          <a:bodyPr>
            <a:no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sz="1400" b="1" i="0" u="none" strike="noStrike" cap="none" normalizeH="0" baseline="0" dirty="0">
                <a:ln>
                  <a:noFill/>
                </a:ln>
                <a:solidFill>
                  <a:srgbClr val="0D0D0D"/>
                </a:solidFill>
                <a:effectLst/>
              </a:rPr>
              <a:t>1. </a:t>
            </a:r>
            <a:r>
              <a:rPr kumimoji="0" lang="en-US" altLang="en-US" sz="1400" b="1" i="0" u="none" strike="noStrike" cap="none" normalizeH="0" baseline="0" dirty="0" err="1">
                <a:ln>
                  <a:noFill/>
                </a:ln>
                <a:solidFill>
                  <a:srgbClr val="0D0D0D"/>
                </a:solidFill>
                <a:effectLst/>
              </a:rPr>
              <a:t>thyssenkrupp</a:t>
            </a:r>
            <a:r>
              <a:rPr kumimoji="0" lang="en-US" altLang="en-US" sz="1400" b="1" i="0" u="none" strike="noStrike" cap="none" normalizeH="0" baseline="0" dirty="0">
                <a:ln>
                  <a:noFill/>
                </a:ln>
                <a:solidFill>
                  <a:srgbClr val="0D0D0D"/>
                </a:solidFill>
                <a:effectLst/>
              </a:rPr>
              <a:t> Steel Europe:</a:t>
            </a:r>
            <a:endParaRPr kumimoji="0" lang="en-US" altLang="en-US" sz="1400" b="0" i="0" u="none" strike="noStrike" cap="none" normalizeH="0" baseline="0" dirty="0">
              <a:ln>
                <a:noFill/>
              </a:ln>
              <a:solidFill>
                <a:srgbClr val="0D0D0D"/>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0D0D0D"/>
                </a:solidFill>
                <a:effectLst/>
              </a:rPr>
              <a:t>Formed in 1999 through a merger between historic German steelmakers Thyssen and Krupp.</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0D0D0D"/>
                </a:solidFill>
                <a:effectLst/>
              </a:rPr>
              <a:t>Annual production capacity of up to 12 million metric tons of steel with 27,600 employees.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0D0D0D"/>
                </a:solidFill>
                <a:effectLst/>
              </a:rPr>
              <a:t>Significant contributor to the parent company </a:t>
            </a:r>
            <a:r>
              <a:rPr kumimoji="0" lang="en-US" altLang="en-US" sz="1400" b="0" i="0" u="none" strike="noStrike" cap="none" normalizeH="0" baseline="0" dirty="0" err="1">
                <a:ln>
                  <a:noFill/>
                </a:ln>
                <a:solidFill>
                  <a:srgbClr val="0D0D0D"/>
                </a:solidFill>
                <a:effectLst/>
              </a:rPr>
              <a:t>thyssenkrupp</a:t>
            </a:r>
            <a:r>
              <a:rPr kumimoji="0" lang="en-US" altLang="en-US" sz="1400" b="0" i="0" u="none" strike="noStrike" cap="none" normalizeH="0" baseline="0" dirty="0">
                <a:ln>
                  <a:noFill/>
                </a:ln>
                <a:solidFill>
                  <a:srgbClr val="0D0D0D"/>
                </a:solidFill>
                <a:effectLst/>
              </a:rPr>
              <a:t> AG's sales, emphasizing customer orientation, product quality, and delivery time reliability</a:t>
            </a:r>
            <a:r>
              <a:rPr kumimoji="0" lang="en-US" altLang="en-US" sz="1400" b="0" i="0" u="none" strike="noStrike" cap="none" normalizeH="0" baseline="0" dirty="0" smtClean="0">
                <a:ln>
                  <a:noFill/>
                </a:ln>
                <a:solidFill>
                  <a:srgbClr val="0D0D0D"/>
                </a:solidFill>
                <a:effectLst/>
              </a:rPr>
              <a: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400" b="0" i="0" u="none" strike="noStrike" cap="none" normalizeH="0" baseline="0" dirty="0">
              <a:ln>
                <a:noFill/>
              </a:ln>
              <a:solidFill>
                <a:srgbClr val="0D0D0D"/>
              </a:solidFill>
              <a:effectLst/>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400" b="1" i="0" u="none" strike="noStrike" cap="none" normalizeH="0" baseline="0" dirty="0">
                <a:ln>
                  <a:noFill/>
                </a:ln>
                <a:solidFill>
                  <a:srgbClr val="0D0D0D"/>
                </a:solidFill>
                <a:effectLst/>
              </a:rPr>
              <a:t>2. Bochum Production Lines:</a:t>
            </a:r>
            <a:endParaRPr kumimoji="0" lang="en-US" altLang="en-US" sz="1400" b="0" i="0" u="none" strike="noStrike" cap="none" normalizeH="0" baseline="0" dirty="0">
              <a:ln>
                <a:noFill/>
              </a:ln>
              <a:solidFill>
                <a:srgbClr val="0D0D0D"/>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0D0D0D"/>
                </a:solidFill>
                <a:effectLst/>
              </a:rPr>
              <a:t>Bochum site receives interim products from steel mills in Duisburg, 40 kilometers away, primarily slabs transported by train.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0D0D0D"/>
                </a:solidFill>
                <a:effectLst/>
              </a:rPr>
              <a:t>Bochum's main production line includes a push pickling line (PPL), designed for removing mill scale from hot strip steel.</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0D0D0D"/>
                </a:solidFill>
                <a:effectLst/>
              </a:rPr>
              <a:t>PPL utilizes a batching process, pushing each strip individually through pickling containers filled with hot hydrochloric acid to remove scale.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0D0D0D"/>
                </a:solidFill>
                <a:effectLst/>
              </a:rPr>
              <a:t>Products include pickled hot strip, mainly sold to B2B customers, particularly in the automotive industry</a:t>
            </a:r>
            <a:r>
              <a:rPr kumimoji="0" lang="en-US" altLang="en-US" sz="1400" b="0" i="0" u="none" strike="noStrike" cap="none" normalizeH="0" baseline="0" dirty="0" smtClean="0">
                <a:ln>
                  <a:noFill/>
                </a:ln>
                <a:solidFill>
                  <a:srgbClr val="0D0D0D"/>
                </a:solidFill>
                <a:effectLst/>
              </a:rPr>
              <a: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400" b="0" i="0" u="none" strike="noStrike" cap="none" normalizeH="0" baseline="0" dirty="0">
              <a:ln>
                <a:noFill/>
              </a:ln>
              <a:solidFill>
                <a:srgbClr val="0D0D0D"/>
              </a:solidFill>
              <a:effectLst/>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400" b="1" i="0" u="none" strike="noStrike" cap="none" normalizeH="0" baseline="0" dirty="0">
                <a:ln>
                  <a:noFill/>
                </a:ln>
                <a:solidFill>
                  <a:srgbClr val="0D0D0D"/>
                </a:solidFill>
                <a:effectLst/>
              </a:rPr>
              <a:t>3. Other Pickling Lines:</a:t>
            </a:r>
            <a:endParaRPr kumimoji="0" lang="en-US" altLang="en-US" sz="1400" b="0" i="0" u="none" strike="noStrike" cap="none" normalizeH="0" baseline="0" dirty="0">
              <a:ln>
                <a:noFill/>
              </a:ln>
              <a:solidFill>
                <a:srgbClr val="0D0D0D"/>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0D0D0D"/>
                </a:solidFill>
                <a:effectLst/>
              </a:rPr>
              <a:t>Continuous pickling lines operated differently, utilizing continuous processing without the batching method of PPLs.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0D0D0D"/>
                </a:solidFill>
                <a:effectLst/>
              </a:rPr>
              <a:t>Decision to invest in a PPL in 2000 due to increasing demand for high-strength steel, which couldn't be processed in continuous lines</a:t>
            </a:r>
            <a:r>
              <a:rPr kumimoji="0" lang="en-US" altLang="en-US" sz="1400" b="0" i="0" u="none" strike="noStrike" cap="none" normalizeH="0" baseline="0" dirty="0" smtClean="0">
                <a:ln>
                  <a:noFill/>
                </a:ln>
                <a:solidFill>
                  <a:srgbClr val="0D0D0D"/>
                </a:solidFill>
                <a:effectLst/>
              </a:rPr>
              <a: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400" b="0" i="0" u="none" strike="noStrike" cap="none" normalizeH="0" baseline="0" dirty="0">
              <a:ln>
                <a:noFill/>
              </a:ln>
              <a:solidFill>
                <a:srgbClr val="0D0D0D"/>
              </a:solidFill>
              <a:effectLst/>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400" b="1" i="0" u="none" strike="noStrike" cap="none" normalizeH="0" baseline="0" dirty="0">
                <a:ln>
                  <a:noFill/>
                </a:ln>
                <a:solidFill>
                  <a:srgbClr val="0D0D0D"/>
                </a:solidFill>
                <a:effectLst/>
              </a:rPr>
              <a:t>4. Material and Grades:</a:t>
            </a:r>
            <a:endParaRPr kumimoji="0" lang="en-US" altLang="en-US" sz="1400" b="0" i="0" u="none" strike="noStrike" cap="none" normalizeH="0" baseline="0" dirty="0">
              <a:ln>
                <a:noFill/>
              </a:ln>
              <a:solidFill>
                <a:srgbClr val="0D0D0D"/>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0D0D0D"/>
                </a:solidFill>
                <a:effectLst/>
              </a:rPr>
              <a:t>Products processed on PPL are not simple commodities but a portfolio of different steel grades with specific mechanical properties.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0D0D0D"/>
                </a:solidFill>
                <a:effectLst/>
              </a:rPr>
              <a:t>Includes high-strength steel grades, requiring a different pickling process due to rapid cooling after hot rolling</a:t>
            </a:r>
            <a:r>
              <a:rPr kumimoji="0" lang="en-US" altLang="en-US" sz="1400" b="0" i="0" u="none" strike="noStrike" cap="none" normalizeH="0" baseline="0" dirty="0" smtClean="0">
                <a:ln>
                  <a:noFill/>
                </a:ln>
                <a:solidFill>
                  <a:srgbClr val="0D0D0D"/>
                </a:solidFill>
                <a:effectLst/>
              </a:rPr>
              <a: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400" b="0" i="0" u="none" strike="noStrike" cap="none" normalizeH="0" baseline="0" dirty="0">
              <a:ln>
                <a:noFill/>
              </a:ln>
              <a:solidFill>
                <a:srgbClr val="0D0D0D"/>
              </a:solidFill>
              <a:effectLst/>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400" b="1" i="0" u="none" strike="noStrike" cap="none" normalizeH="0" baseline="0" dirty="0">
                <a:ln>
                  <a:noFill/>
                </a:ln>
                <a:solidFill>
                  <a:srgbClr val="0D0D0D"/>
                </a:solidFill>
                <a:effectLst/>
              </a:rPr>
              <a:t>5. Performance Indicators:</a:t>
            </a:r>
            <a:endParaRPr kumimoji="0" lang="en-US" altLang="en-US" sz="1400" b="0" i="0" u="none" strike="noStrike" cap="none" normalizeH="0" baseline="0" dirty="0">
              <a:ln>
                <a:noFill/>
              </a:ln>
              <a:solidFill>
                <a:srgbClr val="0D0D0D"/>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0D0D0D"/>
                </a:solidFill>
                <a:effectLst/>
              </a:rPr>
              <a:t>Managers regularly report on production line performance, with throughput (tons produced) and run time ratio (RTR) being crucial metrics.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0D0D0D"/>
                </a:solidFill>
                <a:effectLst/>
              </a:rPr>
              <a:t>RTR indicates the portion of time used for production compared to total operating time, influencing capacity planning and delivery performance.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rPr>
              <a:t/>
            </a:r>
            <a:br>
              <a:rPr kumimoji="0" lang="en-US" altLang="en-US" sz="1400" b="0" i="0" u="none" strike="noStrike" cap="none" normalizeH="0" baseline="0" dirty="0">
                <a:ln>
                  <a:noFill/>
                </a:ln>
                <a:solidFill>
                  <a:schemeClr val="tx1"/>
                </a:solidFill>
                <a:effectLst/>
              </a:rPr>
            </a:br>
            <a:endParaRPr kumimoji="0" lang="en-US" altLang="en-US" sz="1400" b="0" i="0" u="none" strike="noStrike" cap="none" normalizeH="0" baseline="0" dirty="0">
              <a:ln>
                <a:noFill/>
              </a:ln>
              <a:solidFill>
                <a:schemeClr val="tx1"/>
              </a:solidFill>
              <a:effectLst/>
            </a:endParaRPr>
          </a:p>
          <a:p>
            <a:endParaRPr lang="en-IN" sz="1400" dirty="0"/>
          </a:p>
        </p:txBody>
      </p:sp>
    </p:spTree>
    <p:extLst>
      <p:ext uri="{BB962C8B-B14F-4D97-AF65-F5344CB8AC3E}">
        <p14:creationId xmlns:p14="http://schemas.microsoft.com/office/powerpoint/2010/main" val="32381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76F8D-6E2E-F568-6C28-52F9311A1EEC}"/>
              </a:ext>
            </a:extLst>
          </p:cNvPr>
          <p:cNvSpPr>
            <a:spLocks noGrp="1"/>
          </p:cNvSpPr>
          <p:nvPr>
            <p:ph type="title"/>
          </p:nvPr>
        </p:nvSpPr>
        <p:spPr>
          <a:xfrm>
            <a:off x="1097280" y="-281288"/>
            <a:ext cx="10058400" cy="1450757"/>
          </a:xfrm>
        </p:spPr>
        <p:txBody>
          <a:bodyPr/>
          <a:lstStyle/>
          <a:p>
            <a:r>
              <a:rPr lang="en-IN" b="1" i="0" dirty="0">
                <a:solidFill>
                  <a:srgbClr val="0D0D0D"/>
                </a:solidFill>
                <a:effectLst/>
              </a:rPr>
              <a:t>Deviation from Planned Throughput:</a:t>
            </a:r>
            <a:endParaRPr lang="en-IN" dirty="0"/>
          </a:p>
        </p:txBody>
      </p:sp>
      <p:sp>
        <p:nvSpPr>
          <p:cNvPr id="3" name="Content Placeholder 2">
            <a:extLst>
              <a:ext uri="{FF2B5EF4-FFF2-40B4-BE49-F238E27FC236}">
                <a16:creationId xmlns:a16="http://schemas.microsoft.com/office/drawing/2014/main" id="{E884B004-E0F1-AD2A-9679-C7DA9478C4AB}"/>
              </a:ext>
            </a:extLst>
          </p:cNvPr>
          <p:cNvSpPr>
            <a:spLocks noGrp="1"/>
          </p:cNvSpPr>
          <p:nvPr>
            <p:ph idx="1"/>
          </p:nvPr>
        </p:nvSpPr>
        <p:spPr>
          <a:xfrm>
            <a:off x="779647" y="1335595"/>
            <a:ext cx="10376033" cy="4023360"/>
          </a:xfrm>
        </p:spPr>
        <p:txBody>
          <a:bodyPr>
            <a:noAutofit/>
          </a:bodyPr>
          <a:lstStyle/>
          <a:p>
            <a:pPr algn="l">
              <a:buFont typeface="+mj-lt"/>
              <a:buAutoNum type="arabicPeriod"/>
            </a:pPr>
            <a:r>
              <a:rPr lang="en-US" sz="1600" b="1" i="0" dirty="0">
                <a:solidFill>
                  <a:srgbClr val="0D0D0D"/>
                </a:solidFill>
                <a:effectLst/>
              </a:rPr>
              <a:t>Possible Outcomes:</a:t>
            </a:r>
            <a:endParaRPr lang="en-US" sz="1600" b="0" i="0" dirty="0">
              <a:solidFill>
                <a:srgbClr val="0D0D0D"/>
              </a:solidFill>
              <a:effectLst/>
            </a:endParaRPr>
          </a:p>
          <a:p>
            <a:pPr marL="742950" lvl="1" indent="-285750" algn="l">
              <a:buFont typeface="+mj-lt"/>
              <a:buAutoNum type="arabicPeriod"/>
            </a:pPr>
            <a:r>
              <a:rPr lang="en-US" sz="1400" b="0" i="0" dirty="0">
                <a:solidFill>
                  <a:srgbClr val="0D0D0D"/>
                </a:solidFill>
                <a:effectLst/>
              </a:rPr>
              <a:t>Three potential outcomes exist regarding planned throughput: meeting, exceeding, or falling short of planned production volumes.</a:t>
            </a:r>
          </a:p>
          <a:p>
            <a:pPr marL="742950" lvl="1" indent="-285750" algn="l">
              <a:buFont typeface="+mj-lt"/>
              <a:buAutoNum type="arabicPeriod"/>
            </a:pPr>
            <a:r>
              <a:rPr lang="en-US" sz="1400" b="0" i="0" dirty="0">
                <a:solidFill>
                  <a:srgbClr val="0D0D0D"/>
                </a:solidFill>
                <a:effectLst/>
              </a:rPr>
              <a:t>If planned throughput is met, excess capacity may remain, leading to inefficiencies and increased costs.</a:t>
            </a:r>
          </a:p>
          <a:p>
            <a:pPr marL="742950" lvl="1" indent="-285750" algn="l">
              <a:buFont typeface="+mj-lt"/>
              <a:buAutoNum type="arabicPeriod"/>
            </a:pPr>
            <a:r>
              <a:rPr lang="en-US" sz="1400" b="0" i="0" dirty="0">
                <a:solidFill>
                  <a:srgbClr val="0D0D0D"/>
                </a:solidFill>
                <a:effectLst/>
              </a:rPr>
              <a:t>Falling short of planned throughput results in unfulfilled orders, increased costs, and potentially negative impacts on delivery performance.</a:t>
            </a:r>
          </a:p>
          <a:p>
            <a:pPr algn="l">
              <a:buFont typeface="+mj-lt"/>
              <a:buAutoNum type="arabicPeriod"/>
            </a:pPr>
            <a:r>
              <a:rPr lang="en-US" sz="1600" b="1" i="0" dirty="0">
                <a:solidFill>
                  <a:srgbClr val="0D0D0D"/>
                </a:solidFill>
                <a:effectLst/>
              </a:rPr>
              <a:t>Historical Deviations:</a:t>
            </a:r>
            <a:endParaRPr lang="en-US" sz="1600" b="0" i="0" dirty="0">
              <a:solidFill>
                <a:srgbClr val="0D0D0D"/>
              </a:solidFill>
              <a:effectLst/>
            </a:endParaRPr>
          </a:p>
          <a:p>
            <a:pPr marL="742950" lvl="1" indent="-285750" algn="l">
              <a:buFont typeface="+mj-lt"/>
              <a:buAutoNum type="arabicPeriod"/>
            </a:pPr>
            <a:r>
              <a:rPr lang="en-US" sz="1400" b="0" i="0" dirty="0">
                <a:solidFill>
                  <a:srgbClr val="0D0D0D"/>
                </a:solidFill>
                <a:effectLst/>
              </a:rPr>
              <a:t>Analysis of production data from the past ten years reveals consistent deviations from planned production volumes.</a:t>
            </a:r>
          </a:p>
          <a:p>
            <a:pPr marL="742950" lvl="1" indent="-285750" algn="l">
              <a:buFont typeface="+mj-lt"/>
              <a:buAutoNum type="arabicPeriod"/>
            </a:pPr>
            <a:r>
              <a:rPr lang="en-US" sz="1400" b="0" i="0" dirty="0">
                <a:solidFill>
                  <a:srgbClr val="0D0D0D"/>
                </a:solidFill>
                <a:effectLst/>
              </a:rPr>
              <a:t>Deviations range from significant deficits to occasional overages, highlighting challenges in accurately forecasting and meeting production targets.</a:t>
            </a:r>
          </a:p>
          <a:p>
            <a:pPr algn="l">
              <a:buFont typeface="+mj-lt"/>
              <a:buAutoNum type="arabicPeriod"/>
            </a:pPr>
            <a:r>
              <a:rPr lang="en-US" sz="1600" b="1" i="0" dirty="0">
                <a:solidFill>
                  <a:srgbClr val="0D0D0D"/>
                </a:solidFill>
                <a:effectLst/>
              </a:rPr>
              <a:t>Impact on Costs and Performance:</a:t>
            </a:r>
            <a:endParaRPr lang="en-US" sz="1600" b="0" i="0" dirty="0">
              <a:solidFill>
                <a:srgbClr val="0D0D0D"/>
              </a:solidFill>
              <a:effectLst/>
            </a:endParaRPr>
          </a:p>
          <a:p>
            <a:pPr marL="742950" lvl="1" indent="-285750" algn="l">
              <a:buFont typeface="+mj-lt"/>
              <a:buAutoNum type="arabicPeriod"/>
            </a:pPr>
            <a:r>
              <a:rPr lang="en-US" sz="1400" b="0" i="0" dirty="0">
                <a:solidFill>
                  <a:srgbClr val="0D0D0D"/>
                </a:solidFill>
                <a:effectLst/>
              </a:rPr>
              <a:t>Failure to meet planned throughput results in increased production costs, as fixed costs remain constant while variable costs rise.</a:t>
            </a:r>
          </a:p>
          <a:p>
            <a:pPr marL="742950" lvl="1" indent="-285750" algn="l">
              <a:buFont typeface="+mj-lt"/>
              <a:buAutoNum type="arabicPeriod"/>
            </a:pPr>
            <a:r>
              <a:rPr lang="en-US" sz="1400" b="0" i="0" dirty="0">
                <a:solidFill>
                  <a:srgbClr val="0D0D0D"/>
                </a:solidFill>
                <a:effectLst/>
              </a:rPr>
              <a:t>Inaccurate cost calculations affect pricing strategies and contribute to lower contribution margins than expected.</a:t>
            </a:r>
          </a:p>
          <a:p>
            <a:pPr marL="742950" lvl="1" indent="-285750" algn="l">
              <a:buFont typeface="+mj-lt"/>
              <a:buAutoNum type="arabicPeriod"/>
            </a:pPr>
            <a:r>
              <a:rPr lang="en-US" sz="1400" b="0" i="0" dirty="0">
                <a:solidFill>
                  <a:srgbClr val="0D0D0D"/>
                </a:solidFill>
                <a:effectLst/>
              </a:rPr>
              <a:t>Delivery performance is adversely affected, leading to unfulfilled orders and potential customer dissatisfaction.</a:t>
            </a:r>
          </a:p>
          <a:p>
            <a:pPr algn="l">
              <a:buFont typeface="+mj-lt"/>
              <a:buAutoNum type="arabicPeriod"/>
            </a:pPr>
            <a:r>
              <a:rPr lang="en-US" sz="1600" b="1" i="0" dirty="0">
                <a:solidFill>
                  <a:srgbClr val="0D0D0D"/>
                </a:solidFill>
                <a:effectLst/>
              </a:rPr>
              <a:t>Common Explanations:</a:t>
            </a:r>
            <a:endParaRPr lang="en-US" sz="1600" b="0" i="0" dirty="0">
              <a:solidFill>
                <a:srgbClr val="0D0D0D"/>
              </a:solidFill>
              <a:effectLst/>
            </a:endParaRPr>
          </a:p>
          <a:p>
            <a:pPr marL="742950" lvl="1" indent="-285750" algn="l">
              <a:buFont typeface="+mj-lt"/>
              <a:buAutoNum type="arabicPeriod"/>
            </a:pPr>
            <a:r>
              <a:rPr lang="en-US" sz="1400" b="0" i="0" dirty="0">
                <a:solidFill>
                  <a:srgbClr val="0D0D0D"/>
                </a:solidFill>
                <a:effectLst/>
              </a:rPr>
              <a:t>Major breakdowns in production equipment are often cited as a common explanation for deviations from planned throughput.</a:t>
            </a:r>
          </a:p>
          <a:p>
            <a:pPr marL="742950" lvl="1" indent="-285750" algn="l">
              <a:buFont typeface="+mj-lt"/>
              <a:buAutoNum type="arabicPeriod"/>
            </a:pPr>
            <a:r>
              <a:rPr lang="en-US" sz="1400" b="0" i="0" dirty="0">
                <a:solidFill>
                  <a:srgbClr val="0D0D0D"/>
                </a:solidFill>
                <a:effectLst/>
              </a:rPr>
              <a:t>The run time ratio (RTR) theory suggests that lower RTRs lead to higher negative deviations, indicating the influence of downtime on production efficiency.</a:t>
            </a:r>
          </a:p>
          <a:p>
            <a:pPr marL="0" indent="0">
              <a:buNone/>
            </a:pPr>
            <a:endParaRPr lang="en-IN" sz="1600" dirty="0"/>
          </a:p>
          <a:p>
            <a:endParaRPr lang="en-IN" sz="1600" dirty="0"/>
          </a:p>
        </p:txBody>
      </p:sp>
    </p:spTree>
    <p:extLst>
      <p:ext uri="{BB962C8B-B14F-4D97-AF65-F5344CB8AC3E}">
        <p14:creationId xmlns:p14="http://schemas.microsoft.com/office/powerpoint/2010/main" val="36289631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7478C4-0FCC-F8F6-CB26-D3B696673C5A}"/>
              </a:ext>
            </a:extLst>
          </p:cNvPr>
          <p:cNvSpPr>
            <a:spLocks noGrp="1"/>
          </p:cNvSpPr>
          <p:nvPr>
            <p:ph type="title"/>
          </p:nvPr>
        </p:nvSpPr>
        <p:spPr>
          <a:xfrm>
            <a:off x="1097280" y="-319789"/>
            <a:ext cx="10058400" cy="1450757"/>
          </a:xfrm>
        </p:spPr>
        <p:txBody>
          <a:bodyPr/>
          <a:lstStyle/>
          <a:p>
            <a:r>
              <a:rPr lang="en-IN" b="1" i="0" dirty="0">
                <a:solidFill>
                  <a:srgbClr val="0D0D0D"/>
                </a:solidFill>
                <a:effectLst/>
              </a:rPr>
              <a:t>Data and Analysis:</a:t>
            </a:r>
            <a:endParaRPr lang="en-IN" dirty="0"/>
          </a:p>
        </p:txBody>
      </p:sp>
      <p:sp>
        <p:nvSpPr>
          <p:cNvPr id="3" name="Content Placeholder 2">
            <a:extLst>
              <a:ext uri="{FF2B5EF4-FFF2-40B4-BE49-F238E27FC236}">
                <a16:creationId xmlns:a16="http://schemas.microsoft.com/office/drawing/2014/main" id="{691D5EF3-CFF4-4CC1-3488-01B5C5FB34AA}"/>
              </a:ext>
            </a:extLst>
          </p:cNvPr>
          <p:cNvSpPr>
            <a:spLocks noGrp="1"/>
          </p:cNvSpPr>
          <p:nvPr>
            <p:ph idx="1"/>
          </p:nvPr>
        </p:nvSpPr>
        <p:spPr>
          <a:xfrm>
            <a:off x="981776" y="1374096"/>
            <a:ext cx="10058400" cy="4023360"/>
          </a:xfrm>
        </p:spPr>
        <p:txBody>
          <a:bodyPr>
            <a:noAutofit/>
          </a:bodyPr>
          <a:lstStyle/>
          <a:p>
            <a:pPr algn="l">
              <a:buFont typeface="+mj-lt"/>
              <a:buAutoNum type="arabicPeriod"/>
            </a:pPr>
            <a:r>
              <a:rPr lang="en-US" sz="1400" b="1" i="0" dirty="0">
                <a:solidFill>
                  <a:srgbClr val="0D0D0D"/>
                </a:solidFill>
                <a:effectLst/>
              </a:rPr>
              <a:t>Dataset Overview:</a:t>
            </a:r>
            <a:endParaRPr lang="en-US" sz="1400" b="0" i="0" dirty="0">
              <a:solidFill>
                <a:srgbClr val="0D0D0D"/>
              </a:solidFill>
              <a:effectLst/>
            </a:endParaRPr>
          </a:p>
          <a:p>
            <a:pPr marL="742950" lvl="1" indent="-285750" algn="l">
              <a:buFont typeface="+mj-lt"/>
              <a:buAutoNum type="arabicPeriod"/>
            </a:pPr>
            <a:r>
              <a:rPr lang="en-US" sz="1200" b="0" i="0" dirty="0">
                <a:solidFill>
                  <a:srgbClr val="0D0D0D"/>
                </a:solidFill>
                <a:effectLst/>
              </a:rPr>
              <a:t>The dataset comprises various variables collected over a specified period, including shift details, throughput, dimensions of strips, steel grades, and run time ratio (RTR).</a:t>
            </a:r>
          </a:p>
          <a:p>
            <a:pPr marL="742950" lvl="1" indent="-285750" algn="l">
              <a:buFont typeface="+mj-lt"/>
              <a:buAutoNum type="arabicPeriod"/>
            </a:pPr>
            <a:r>
              <a:rPr lang="en-US" sz="1200" b="0" i="0" dirty="0">
                <a:solidFill>
                  <a:srgbClr val="0D0D0D"/>
                </a:solidFill>
                <a:effectLst/>
              </a:rPr>
              <a:t>Variables are collected to analyze the factors influencing deviations from planned throughput and identify patterns in production performance.</a:t>
            </a:r>
          </a:p>
          <a:p>
            <a:pPr algn="l">
              <a:buFont typeface="+mj-lt"/>
              <a:buAutoNum type="arabicPeriod"/>
            </a:pPr>
            <a:r>
              <a:rPr lang="en-US" sz="1400" b="1" i="0" dirty="0">
                <a:solidFill>
                  <a:srgbClr val="0D0D0D"/>
                </a:solidFill>
                <a:effectLst/>
              </a:rPr>
              <a:t>Data Collection Approach:</a:t>
            </a:r>
            <a:endParaRPr lang="en-US" sz="1400" b="0" i="0" dirty="0">
              <a:solidFill>
                <a:srgbClr val="0D0D0D"/>
              </a:solidFill>
              <a:effectLst/>
            </a:endParaRPr>
          </a:p>
          <a:p>
            <a:pPr marL="742950" lvl="1" indent="-285750" algn="l">
              <a:buFont typeface="+mj-lt"/>
              <a:buAutoNum type="arabicPeriod"/>
            </a:pPr>
            <a:r>
              <a:rPr lang="en-US" sz="1200" b="0" i="0" dirty="0">
                <a:solidFill>
                  <a:srgbClr val="0D0D0D"/>
                </a:solidFill>
                <a:effectLst/>
              </a:rPr>
              <a:t>Markus Schulze, the production manager, compiles and reviews past production data from October 1, 2013, to April 4, 2014.</a:t>
            </a:r>
          </a:p>
          <a:p>
            <a:pPr marL="742950" lvl="1" indent="-285750" algn="l">
              <a:buFont typeface="+mj-lt"/>
              <a:buAutoNum type="arabicPeriod"/>
            </a:pPr>
            <a:r>
              <a:rPr lang="en-US" sz="1200" b="0" i="0" dirty="0">
                <a:solidFill>
                  <a:srgbClr val="0D0D0D"/>
                </a:solidFill>
                <a:effectLst/>
              </a:rPr>
              <a:t>Data is aggregated and clustered to identify relationships and patterns among different variables, such as strip dimensions, steel grades, and production shifts.</a:t>
            </a:r>
          </a:p>
          <a:p>
            <a:pPr algn="l">
              <a:buFont typeface="+mj-lt"/>
              <a:buAutoNum type="arabicPeriod"/>
            </a:pPr>
            <a:r>
              <a:rPr lang="en-US" sz="1400" b="1" i="0" dirty="0">
                <a:solidFill>
                  <a:srgbClr val="0D0D0D"/>
                </a:solidFill>
                <a:effectLst/>
              </a:rPr>
              <a:t>Analysis Methodology:</a:t>
            </a:r>
            <a:endParaRPr lang="en-US" sz="1400" b="0" i="0" dirty="0">
              <a:solidFill>
                <a:srgbClr val="0D0D0D"/>
              </a:solidFill>
              <a:effectLst/>
            </a:endParaRPr>
          </a:p>
          <a:p>
            <a:pPr marL="742950" lvl="1" indent="-285750" algn="l">
              <a:buFont typeface="+mj-lt"/>
              <a:buAutoNum type="arabicPeriod"/>
            </a:pPr>
            <a:r>
              <a:rPr lang="en-US" sz="1200" b="0" i="0" dirty="0">
                <a:solidFill>
                  <a:srgbClr val="0D0D0D"/>
                </a:solidFill>
                <a:effectLst/>
              </a:rPr>
              <a:t>Schulze employs statistical analysis techniques to explore correlations and trends within the dataset.</a:t>
            </a:r>
          </a:p>
          <a:p>
            <a:pPr marL="742950" lvl="1" indent="-285750" algn="l">
              <a:buFont typeface="+mj-lt"/>
              <a:buAutoNum type="arabicPeriod"/>
            </a:pPr>
            <a:r>
              <a:rPr lang="en-US" sz="1200" b="0" i="0" dirty="0">
                <a:solidFill>
                  <a:srgbClr val="0D0D0D"/>
                </a:solidFill>
                <a:effectLst/>
              </a:rPr>
              <a:t>Aggregated data is used to develop predictive models for estimating deviations from planned throughput based on key factors identified during analysis.</a:t>
            </a:r>
          </a:p>
          <a:p>
            <a:pPr algn="l">
              <a:buFont typeface="+mj-lt"/>
              <a:buAutoNum type="arabicPeriod"/>
            </a:pPr>
            <a:r>
              <a:rPr lang="en-US" sz="1400" b="1" i="0" dirty="0">
                <a:solidFill>
                  <a:srgbClr val="0D0D0D"/>
                </a:solidFill>
                <a:effectLst/>
              </a:rPr>
              <a:t>Key Objectives:</a:t>
            </a:r>
            <a:endParaRPr lang="en-US" sz="1400" b="0" i="0" dirty="0">
              <a:solidFill>
                <a:srgbClr val="0D0D0D"/>
              </a:solidFill>
              <a:effectLst/>
            </a:endParaRPr>
          </a:p>
          <a:p>
            <a:pPr marL="742950" lvl="1" indent="-285750" algn="l">
              <a:buFont typeface="+mj-lt"/>
              <a:buAutoNum type="arabicPeriod"/>
            </a:pPr>
            <a:r>
              <a:rPr lang="en-US" sz="1200" b="0" i="0" dirty="0">
                <a:solidFill>
                  <a:srgbClr val="0D0D0D"/>
                </a:solidFill>
                <a:effectLst/>
              </a:rPr>
              <a:t>The primary objective of the analysis is to identify the root causes of deviations from planned production volumes.</a:t>
            </a:r>
          </a:p>
          <a:p>
            <a:pPr marL="742950" lvl="1" indent="-285750" algn="l">
              <a:buFont typeface="+mj-lt"/>
              <a:buAutoNum type="arabicPeriod"/>
            </a:pPr>
            <a:r>
              <a:rPr lang="en-US" sz="1200" b="0" i="0" dirty="0">
                <a:solidFill>
                  <a:srgbClr val="0D0D0D"/>
                </a:solidFill>
                <a:effectLst/>
              </a:rPr>
              <a:t>Schulze aims to develop a predictive model that can anticipate deviations and inform future production planning decisions.</a:t>
            </a:r>
          </a:p>
          <a:p>
            <a:pPr algn="l">
              <a:buFont typeface="+mj-lt"/>
              <a:buAutoNum type="arabicPeriod"/>
            </a:pPr>
            <a:r>
              <a:rPr lang="en-US" sz="1400" b="1" i="0" dirty="0">
                <a:solidFill>
                  <a:srgbClr val="0D0D0D"/>
                </a:solidFill>
                <a:effectLst/>
              </a:rPr>
              <a:t>Importance of Forecasting:</a:t>
            </a:r>
            <a:endParaRPr lang="en-US" sz="1400" b="0" i="0" dirty="0">
              <a:solidFill>
                <a:srgbClr val="0D0D0D"/>
              </a:solidFill>
              <a:effectLst/>
            </a:endParaRPr>
          </a:p>
          <a:p>
            <a:pPr marL="742950" lvl="1" indent="-285750" algn="l">
              <a:buFont typeface="+mj-lt"/>
              <a:buAutoNum type="arabicPeriod"/>
            </a:pPr>
            <a:r>
              <a:rPr lang="en-US" sz="1200" b="0" i="0" dirty="0">
                <a:solidFill>
                  <a:srgbClr val="0D0D0D"/>
                </a:solidFill>
                <a:effectLst/>
              </a:rPr>
              <a:t>Forecast figures for May production are crucial for predictive modeling and informing planning decisions.</a:t>
            </a:r>
          </a:p>
          <a:p>
            <a:pPr marL="742950" lvl="1" indent="-285750" algn="l">
              <a:buFont typeface="+mj-lt"/>
              <a:buAutoNum type="arabicPeriod"/>
            </a:pPr>
            <a:r>
              <a:rPr lang="en-US" sz="1200" b="0" i="0" dirty="0">
                <a:solidFill>
                  <a:srgbClr val="0D0D0D"/>
                </a:solidFill>
                <a:effectLst/>
              </a:rPr>
              <a:t>Schulze emphasizes the need for accurate data and timely analysis to develop reliable forecasts and optimize production efficiency.</a:t>
            </a:r>
          </a:p>
          <a:p>
            <a:endParaRPr lang="en-IN" sz="1400" dirty="0"/>
          </a:p>
          <a:p>
            <a:endParaRPr lang="en-IN" sz="1400" dirty="0"/>
          </a:p>
        </p:txBody>
      </p:sp>
    </p:spTree>
    <p:extLst>
      <p:ext uri="{BB962C8B-B14F-4D97-AF65-F5344CB8AC3E}">
        <p14:creationId xmlns:p14="http://schemas.microsoft.com/office/powerpoint/2010/main" val="40029778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5C64A9-3ED6-2E14-9695-9DB9E6CA611B}"/>
              </a:ext>
            </a:extLst>
          </p:cNvPr>
          <p:cNvSpPr>
            <a:spLocks noGrp="1"/>
          </p:cNvSpPr>
          <p:nvPr>
            <p:ph type="ctrTitle"/>
          </p:nvPr>
        </p:nvSpPr>
        <p:spPr>
          <a:xfrm>
            <a:off x="1141323" y="758952"/>
            <a:ext cx="10058400" cy="3566160"/>
          </a:xfrm>
        </p:spPr>
        <p:txBody>
          <a:bodyPr/>
          <a:lstStyle/>
          <a:p>
            <a:pPr algn="ctr"/>
            <a:r>
              <a:rPr lang="en-US" dirty="0"/>
              <a:t>Assignment Questions</a:t>
            </a:r>
            <a:endParaRPr lang="en-IN" dirty="0"/>
          </a:p>
        </p:txBody>
      </p:sp>
      <p:sp>
        <p:nvSpPr>
          <p:cNvPr id="3" name="Subtitle 2">
            <a:extLst>
              <a:ext uri="{FF2B5EF4-FFF2-40B4-BE49-F238E27FC236}">
                <a16:creationId xmlns:a16="http://schemas.microsoft.com/office/drawing/2014/main" id="{793025C5-C6CE-08C4-7266-89F21242F396}"/>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8930418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41D04C-9A90-A776-C8D3-B8AB1479DB96}"/>
              </a:ext>
            </a:extLst>
          </p:cNvPr>
          <p:cNvSpPr>
            <a:spLocks noGrp="1"/>
          </p:cNvSpPr>
          <p:nvPr>
            <p:ph type="title"/>
          </p:nvPr>
        </p:nvSpPr>
        <p:spPr>
          <a:xfrm>
            <a:off x="1097280" y="-338104"/>
            <a:ext cx="10058400" cy="1450757"/>
          </a:xfrm>
        </p:spPr>
        <p:txBody>
          <a:bodyPr>
            <a:normAutofit/>
          </a:bodyPr>
          <a:lstStyle/>
          <a:p>
            <a:r>
              <a:rPr lang="en-US" sz="4000" dirty="0"/>
              <a:t>1.What is the average number of strips per shift? </a:t>
            </a:r>
            <a:endParaRPr lang="en-IN" sz="4000" dirty="0"/>
          </a:p>
        </p:txBody>
      </p:sp>
      <p:sp>
        <p:nvSpPr>
          <p:cNvPr id="3" name="Content Placeholder 2">
            <a:extLst>
              <a:ext uri="{FF2B5EF4-FFF2-40B4-BE49-F238E27FC236}">
                <a16:creationId xmlns:a16="http://schemas.microsoft.com/office/drawing/2014/main" id="{33DA5B15-0F3C-5381-FAD4-823643034B17}"/>
              </a:ext>
            </a:extLst>
          </p:cNvPr>
          <p:cNvSpPr>
            <a:spLocks noGrp="1"/>
          </p:cNvSpPr>
          <p:nvPr>
            <p:ph idx="1"/>
          </p:nvPr>
        </p:nvSpPr>
        <p:spPr/>
        <p:txBody>
          <a:bodyPr>
            <a:normAutofit/>
          </a:bodyPr>
          <a:lstStyle/>
          <a:p>
            <a:pPr algn="l">
              <a:buFont typeface="Arial" panose="020B0604020202020204" pitchFamily="34" charset="0"/>
              <a:buChar char="•"/>
            </a:pPr>
            <a:endParaRPr lang="en-US" b="0" i="0" dirty="0">
              <a:solidFill>
                <a:srgbClr val="0D0D0D"/>
              </a:solidFill>
              <a:effectLst/>
              <a:latin typeface="Söhne"/>
            </a:endParaRPr>
          </a:p>
          <a:p>
            <a:pPr algn="l">
              <a:buFont typeface="Arial" panose="020B0604020202020204" pitchFamily="34" charset="0"/>
              <a:buChar char="•"/>
            </a:pPr>
            <a:endParaRPr lang="en-US" dirty="0">
              <a:solidFill>
                <a:srgbClr val="0D0D0D"/>
              </a:solidFill>
              <a:latin typeface="Söhne"/>
            </a:endParaRPr>
          </a:p>
          <a:p>
            <a:pPr algn="l">
              <a:buFont typeface="Arial" panose="020B0604020202020204" pitchFamily="34" charset="0"/>
              <a:buChar char="•"/>
            </a:pPr>
            <a:endParaRPr lang="en-US" b="0" i="0" dirty="0">
              <a:solidFill>
                <a:srgbClr val="0D0D0D"/>
              </a:solidFill>
              <a:effectLst/>
              <a:latin typeface="Söhne"/>
            </a:endParaRPr>
          </a:p>
        </p:txBody>
      </p:sp>
      <p:pic>
        <p:nvPicPr>
          <p:cNvPr id="5" name="Picture 4">
            <a:extLst>
              <a:ext uri="{FF2B5EF4-FFF2-40B4-BE49-F238E27FC236}">
                <a16:creationId xmlns:a16="http://schemas.microsoft.com/office/drawing/2014/main" id="{47080503-50C6-DBBF-C420-05CADC905B5E}"/>
              </a:ext>
            </a:extLst>
          </p:cNvPr>
          <p:cNvPicPr>
            <a:picLocks noChangeAspect="1"/>
          </p:cNvPicPr>
          <p:nvPr/>
        </p:nvPicPr>
        <p:blipFill>
          <a:blip r:embed="rId2"/>
          <a:stretch>
            <a:fillRect/>
          </a:stretch>
        </p:blipFill>
        <p:spPr>
          <a:xfrm>
            <a:off x="1526650" y="2183663"/>
            <a:ext cx="9199659" cy="2328702"/>
          </a:xfrm>
          <a:prstGeom prst="rect">
            <a:avLst/>
          </a:prstGeom>
        </p:spPr>
      </p:pic>
    </p:spTree>
    <p:extLst>
      <p:ext uri="{BB962C8B-B14F-4D97-AF65-F5344CB8AC3E}">
        <p14:creationId xmlns:p14="http://schemas.microsoft.com/office/powerpoint/2010/main" val="6974685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41D04C-9A90-A776-C8D3-B8AB1479DB96}"/>
              </a:ext>
            </a:extLst>
          </p:cNvPr>
          <p:cNvSpPr>
            <a:spLocks noGrp="1"/>
          </p:cNvSpPr>
          <p:nvPr>
            <p:ph type="title"/>
          </p:nvPr>
        </p:nvSpPr>
        <p:spPr>
          <a:xfrm>
            <a:off x="1020278" y="-204396"/>
            <a:ext cx="10058400" cy="1450757"/>
          </a:xfrm>
        </p:spPr>
        <p:txBody>
          <a:bodyPr>
            <a:noAutofit/>
          </a:bodyPr>
          <a:lstStyle/>
          <a:p>
            <a:r>
              <a:rPr lang="en-US" sz="3200" dirty="0"/>
              <a:t>2. </a:t>
            </a:r>
            <a:r>
              <a:rPr lang="en-US" sz="3200" dirty="0" smtClean="0"/>
              <a:t>Strips </a:t>
            </a:r>
            <a:r>
              <a:rPr lang="en-US" sz="3200" dirty="0"/>
              <a:t>of which thickness cluster are the most common, and strips of which thickness cluster are the least common? </a:t>
            </a:r>
            <a:endParaRPr lang="en-IN" sz="3200" dirty="0"/>
          </a:p>
        </p:txBody>
      </p:sp>
      <p:sp>
        <p:nvSpPr>
          <p:cNvPr id="3" name="Content Placeholder 2">
            <a:extLst>
              <a:ext uri="{FF2B5EF4-FFF2-40B4-BE49-F238E27FC236}">
                <a16:creationId xmlns:a16="http://schemas.microsoft.com/office/drawing/2014/main" id="{33DA5B15-0F3C-5381-FAD4-823643034B17}"/>
              </a:ext>
            </a:extLst>
          </p:cNvPr>
          <p:cNvSpPr>
            <a:spLocks noGrp="1"/>
          </p:cNvSpPr>
          <p:nvPr>
            <p:ph idx="1"/>
          </p:nvPr>
        </p:nvSpPr>
        <p:spPr/>
        <p:txBody>
          <a:bodyPr>
            <a:normAutofit/>
          </a:bodyPr>
          <a:lstStyle/>
          <a:p>
            <a:pPr algn="l">
              <a:buFont typeface="Arial" panose="020B0604020202020204" pitchFamily="34" charset="0"/>
              <a:buChar char="•"/>
            </a:pPr>
            <a:endParaRPr lang="en-US" b="0" i="0" dirty="0">
              <a:solidFill>
                <a:srgbClr val="0D0D0D"/>
              </a:solidFill>
              <a:effectLst/>
              <a:latin typeface="Söhne"/>
            </a:endParaRPr>
          </a:p>
          <a:p>
            <a:pPr algn="l">
              <a:buFont typeface="Arial" panose="020B0604020202020204" pitchFamily="34" charset="0"/>
              <a:buChar char="•"/>
            </a:pPr>
            <a:endParaRPr lang="en-US" dirty="0">
              <a:solidFill>
                <a:srgbClr val="0D0D0D"/>
              </a:solidFill>
              <a:latin typeface="Söhne"/>
            </a:endParaRPr>
          </a:p>
          <a:p>
            <a:pPr algn="l">
              <a:buFont typeface="Arial" panose="020B0604020202020204" pitchFamily="34" charset="0"/>
              <a:buChar char="•"/>
            </a:pPr>
            <a:endParaRPr lang="en-US" b="0" i="0" dirty="0">
              <a:solidFill>
                <a:srgbClr val="0D0D0D"/>
              </a:solidFill>
              <a:effectLst/>
              <a:latin typeface="Söhne"/>
            </a:endParaRPr>
          </a:p>
        </p:txBody>
      </p:sp>
      <p:pic>
        <p:nvPicPr>
          <p:cNvPr id="4" name="Picture 3"/>
          <p:cNvPicPr>
            <a:picLocks noChangeAspect="1"/>
          </p:cNvPicPr>
          <p:nvPr/>
        </p:nvPicPr>
        <p:blipFill>
          <a:blip r:embed="rId2">
            <a:extLst>
              <a:ext uri="{BEBA8EAE-BF5A-486C-A8C5-ECC9F3942E4B}">
                <a14:imgProps xmlns:a14="http://schemas.microsoft.com/office/drawing/2010/main">
                  <a14:imgLayer r:embed="rId3">
                    <a14:imgEffect>
                      <a14:saturation sat="200000"/>
                    </a14:imgEffect>
                  </a14:imgLayer>
                </a14:imgProps>
              </a:ext>
            </a:extLst>
          </a:blip>
          <a:stretch>
            <a:fillRect/>
          </a:stretch>
        </p:blipFill>
        <p:spPr>
          <a:xfrm>
            <a:off x="6211956" y="1496992"/>
            <a:ext cx="5881935" cy="4720844"/>
          </a:xfrm>
          <a:prstGeom prst="rect">
            <a:avLst/>
          </a:prstGeom>
        </p:spPr>
      </p:pic>
      <p:sp>
        <p:nvSpPr>
          <p:cNvPr id="5" name="TextBox 4"/>
          <p:cNvSpPr txBox="1"/>
          <p:nvPr/>
        </p:nvSpPr>
        <p:spPr>
          <a:xfrm>
            <a:off x="1020278" y="2633870"/>
            <a:ext cx="4701208" cy="2251065"/>
          </a:xfrm>
          <a:prstGeom prst="rect">
            <a:avLst/>
          </a:prstGeom>
          <a:noFill/>
        </p:spPr>
        <p:txBody>
          <a:bodyPr wrap="square" rtlCol="0">
            <a:spAutoFit/>
          </a:bodyPr>
          <a:lstStyle/>
          <a:p>
            <a:pPr algn="ctr">
              <a:lnSpc>
                <a:spcPct val="150000"/>
              </a:lnSpc>
            </a:pPr>
            <a:r>
              <a:rPr lang="en-GB" sz="2400" dirty="0" smtClean="0"/>
              <a:t>It is observed that the strips of </a:t>
            </a:r>
            <a:r>
              <a:rPr lang="en-GB" sz="2400" dirty="0"/>
              <a:t>T</a:t>
            </a:r>
            <a:r>
              <a:rPr lang="en-GB" sz="2400" dirty="0" smtClean="0"/>
              <a:t>hickness </a:t>
            </a:r>
            <a:r>
              <a:rPr lang="en-GB" sz="2400" dirty="0"/>
              <a:t>C</a:t>
            </a:r>
            <a:r>
              <a:rPr lang="en-GB" sz="2400" dirty="0" smtClean="0"/>
              <a:t>luster 2  are the most common, while those of Thickness Cluster 3 are the least common.</a:t>
            </a:r>
            <a:endParaRPr lang="en-GB" sz="2400" dirty="0"/>
          </a:p>
        </p:txBody>
      </p:sp>
    </p:spTree>
    <p:extLst>
      <p:ext uri="{BB962C8B-B14F-4D97-AF65-F5344CB8AC3E}">
        <p14:creationId xmlns:p14="http://schemas.microsoft.com/office/powerpoint/2010/main" val="13166868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267DBF-9902-EECF-D9DB-FD3688AB0947}"/>
              </a:ext>
            </a:extLst>
          </p:cNvPr>
          <p:cNvSpPr>
            <a:spLocks noGrp="1"/>
          </p:cNvSpPr>
          <p:nvPr>
            <p:ph type="title"/>
          </p:nvPr>
        </p:nvSpPr>
        <p:spPr>
          <a:xfrm>
            <a:off x="1097279" y="286603"/>
            <a:ext cx="10443411" cy="916555"/>
          </a:xfrm>
        </p:spPr>
        <p:txBody>
          <a:bodyPr>
            <a:normAutofit fontScale="90000"/>
          </a:bodyPr>
          <a:lstStyle/>
          <a:p>
            <a:r>
              <a:rPr lang="en-US" sz="3600" dirty="0"/>
              <a:t>3. What are the min, max, and average values of delta throughput and RTR? </a:t>
            </a:r>
            <a:endParaRPr lang="en-IN" sz="3600" dirty="0"/>
          </a:p>
        </p:txBody>
      </p:sp>
      <p:pic>
        <p:nvPicPr>
          <p:cNvPr id="5" name="Picture 4">
            <a:extLst>
              <a:ext uri="{FF2B5EF4-FFF2-40B4-BE49-F238E27FC236}">
                <a16:creationId xmlns:a16="http://schemas.microsoft.com/office/drawing/2014/main" id="{277BAD90-8341-2710-F474-DAE328ABC641}"/>
              </a:ext>
            </a:extLst>
          </p:cNvPr>
          <p:cNvPicPr>
            <a:picLocks noChangeAspect="1"/>
          </p:cNvPicPr>
          <p:nvPr/>
        </p:nvPicPr>
        <p:blipFill>
          <a:blip r:embed="rId2"/>
          <a:stretch>
            <a:fillRect/>
          </a:stretch>
        </p:blipFill>
        <p:spPr>
          <a:xfrm>
            <a:off x="1097279" y="1321038"/>
            <a:ext cx="3179545" cy="1372466"/>
          </a:xfrm>
          <a:prstGeom prst="rect">
            <a:avLst/>
          </a:prstGeom>
        </p:spPr>
      </p:pic>
      <mc:AlternateContent xmlns:mc="http://schemas.openxmlformats.org/markup-compatibility/2006" xmlns:cx="http://schemas.microsoft.com/office/drawing/2014/chartex">
        <mc:Choice Requires="cx">
          <p:graphicFrame>
            <p:nvGraphicFramePr>
              <p:cNvPr id="7" name="Chart 6"/>
              <p:cNvGraphicFramePr/>
              <p:nvPr>
                <p:extLst>
                  <p:ext uri="{D42A27DB-BD31-4B8C-83A1-F6EECF244321}">
                    <p14:modId xmlns:p14="http://schemas.microsoft.com/office/powerpoint/2010/main" val="174058666"/>
                  </p:ext>
                </p:extLst>
              </p:nvPr>
            </p:nvGraphicFramePr>
            <p:xfrm>
              <a:off x="3856392" y="1699591"/>
              <a:ext cx="2617310" cy="4631635"/>
            </p:xfrm>
            <a:graphic>
              <a:graphicData uri="http://schemas.microsoft.com/office/drawing/2014/chartex">
                <c:chart xmlns:c="http://schemas.openxmlformats.org/drawingml/2006/chart" xmlns:r="http://schemas.openxmlformats.org/officeDocument/2006/relationships" r:id="rId3"/>
              </a:graphicData>
            </a:graphic>
          </p:graphicFrame>
        </mc:Choice>
        <mc:Fallback xmlns="">
          <p:pic>
            <p:nvPicPr>
              <p:cNvPr id="7" name="Chart 6"/>
              <p:cNvPicPr>
                <a:picLocks noGrp="1" noRot="1" noChangeAspect="1" noMove="1" noResize="1" noEditPoints="1" noAdjustHandles="1" noChangeArrowheads="1" noChangeShapeType="1"/>
              </p:cNvPicPr>
              <p:nvPr/>
            </p:nvPicPr>
            <p:blipFill>
              <a:blip r:embed="rId4"/>
              <a:stretch>
                <a:fillRect/>
              </a:stretch>
            </p:blipFill>
            <p:spPr>
              <a:xfrm>
                <a:off x="3856392" y="1699591"/>
                <a:ext cx="2617310" cy="4631635"/>
              </a:xfrm>
              <a:prstGeom prst="rect">
                <a:avLst/>
              </a:prstGeom>
            </p:spPr>
          </p:pic>
        </mc:Fallback>
      </mc:AlternateContent>
      <p:graphicFrame>
        <p:nvGraphicFramePr>
          <p:cNvPr id="9" name="Table 8"/>
          <p:cNvGraphicFramePr>
            <a:graphicFrameLocks noGrp="1"/>
          </p:cNvGraphicFramePr>
          <p:nvPr>
            <p:extLst>
              <p:ext uri="{D42A27DB-BD31-4B8C-83A1-F6EECF244321}">
                <p14:modId xmlns:p14="http://schemas.microsoft.com/office/powerpoint/2010/main" val="3584416976"/>
              </p:ext>
            </p:extLst>
          </p:nvPr>
        </p:nvGraphicFramePr>
        <p:xfrm>
          <a:off x="1928202" y="4722950"/>
          <a:ext cx="1878495" cy="1501140"/>
        </p:xfrm>
        <a:graphic>
          <a:graphicData uri="http://schemas.openxmlformats.org/drawingml/2006/table">
            <a:tbl>
              <a:tblPr>
                <a:tableStyleId>{5C22544A-7EE6-4342-B048-85BDC9FD1C3A}</a:tableStyleId>
              </a:tblPr>
              <a:tblGrid>
                <a:gridCol w="792760">
                  <a:extLst>
                    <a:ext uri="{9D8B030D-6E8A-4147-A177-3AD203B41FA5}">
                      <a16:colId xmlns:a16="http://schemas.microsoft.com/office/drawing/2014/main" val="3443984145"/>
                    </a:ext>
                  </a:extLst>
                </a:gridCol>
                <a:gridCol w="1085735">
                  <a:extLst>
                    <a:ext uri="{9D8B030D-6E8A-4147-A177-3AD203B41FA5}">
                      <a16:colId xmlns:a16="http://schemas.microsoft.com/office/drawing/2014/main" val="2417383762"/>
                    </a:ext>
                  </a:extLst>
                </a:gridCol>
              </a:tblGrid>
              <a:tr h="219325">
                <a:tc>
                  <a:txBody>
                    <a:bodyPr/>
                    <a:lstStyle/>
                    <a:p>
                      <a:pPr algn="l" fontAlgn="b"/>
                      <a:r>
                        <a:rPr lang="en-GB" sz="1600" u="none" strike="noStrike" dirty="0">
                          <a:effectLst/>
                        </a:rPr>
                        <a:t>Min</a:t>
                      </a:r>
                      <a:endParaRPr lang="en-GB" sz="1600" b="0" i="0" u="none" strike="noStrike" dirty="0">
                        <a:solidFill>
                          <a:srgbClr val="000000"/>
                        </a:solidFill>
                        <a:effectLst/>
                        <a:latin typeface="Arial" panose="020B0604020202020204" pitchFamily="34" charset="0"/>
                      </a:endParaRPr>
                    </a:p>
                  </a:txBody>
                  <a:tcPr marL="6350" marR="6350" marT="6350" marB="0" anchor="b">
                    <a:solidFill>
                      <a:schemeClr val="accent6">
                        <a:lumMod val="40000"/>
                        <a:lumOff val="60000"/>
                      </a:schemeClr>
                    </a:solidFill>
                  </a:tcPr>
                </a:tc>
                <a:tc>
                  <a:txBody>
                    <a:bodyPr/>
                    <a:lstStyle/>
                    <a:p>
                      <a:pPr algn="r" fontAlgn="b"/>
                      <a:r>
                        <a:rPr lang="en-GB" sz="1600" u="none" strike="noStrike">
                          <a:effectLst/>
                        </a:rPr>
                        <a:t>-661.83</a:t>
                      </a:r>
                      <a:endParaRPr lang="en-GB" sz="1600" b="0" i="0" u="none" strike="noStrike">
                        <a:solidFill>
                          <a:srgbClr val="000000"/>
                        </a:solidFill>
                        <a:effectLst/>
                        <a:latin typeface="Arial" panose="020B0604020202020204" pitchFamily="34" charset="0"/>
                      </a:endParaRPr>
                    </a:p>
                  </a:txBody>
                  <a:tcPr marL="6350" marR="6350" marT="6350" marB="0" anchor="b">
                    <a:solidFill>
                      <a:schemeClr val="accent6">
                        <a:lumMod val="40000"/>
                        <a:lumOff val="60000"/>
                      </a:schemeClr>
                    </a:solidFill>
                  </a:tcPr>
                </a:tc>
                <a:extLst>
                  <a:ext uri="{0D108BD9-81ED-4DB2-BD59-A6C34878D82A}">
                    <a16:rowId xmlns:a16="http://schemas.microsoft.com/office/drawing/2014/main" val="3159425041"/>
                  </a:ext>
                </a:extLst>
              </a:tr>
              <a:tr h="219325">
                <a:tc>
                  <a:txBody>
                    <a:bodyPr/>
                    <a:lstStyle/>
                    <a:p>
                      <a:pPr algn="l" fontAlgn="b"/>
                      <a:r>
                        <a:rPr lang="en-GB" sz="1600" u="none" strike="noStrike" dirty="0">
                          <a:effectLst/>
                        </a:rPr>
                        <a:t>Q1</a:t>
                      </a:r>
                      <a:endParaRPr lang="en-GB" sz="1600" b="0" i="0" u="none" strike="noStrike" dirty="0">
                        <a:solidFill>
                          <a:srgbClr val="000000"/>
                        </a:solidFill>
                        <a:effectLst/>
                        <a:latin typeface="Arial" panose="020B0604020202020204" pitchFamily="34" charset="0"/>
                      </a:endParaRPr>
                    </a:p>
                  </a:txBody>
                  <a:tcPr marL="6350" marR="6350" marT="6350" marB="0" anchor="b">
                    <a:solidFill>
                      <a:schemeClr val="accent6">
                        <a:lumMod val="40000"/>
                        <a:lumOff val="60000"/>
                      </a:schemeClr>
                    </a:solidFill>
                  </a:tcPr>
                </a:tc>
                <a:tc>
                  <a:txBody>
                    <a:bodyPr/>
                    <a:lstStyle/>
                    <a:p>
                      <a:pPr algn="r" fontAlgn="b"/>
                      <a:r>
                        <a:rPr lang="en-GB" sz="1600" u="none" strike="noStrike">
                          <a:effectLst/>
                        </a:rPr>
                        <a:t>-132.845</a:t>
                      </a:r>
                      <a:endParaRPr lang="en-GB" sz="1600" b="0" i="0" u="none" strike="noStrike">
                        <a:solidFill>
                          <a:srgbClr val="000000"/>
                        </a:solidFill>
                        <a:effectLst/>
                        <a:latin typeface="Arial" panose="020B0604020202020204" pitchFamily="34" charset="0"/>
                      </a:endParaRPr>
                    </a:p>
                  </a:txBody>
                  <a:tcPr marL="6350" marR="6350" marT="6350" marB="0" anchor="b">
                    <a:solidFill>
                      <a:schemeClr val="accent6">
                        <a:lumMod val="40000"/>
                        <a:lumOff val="60000"/>
                      </a:schemeClr>
                    </a:solidFill>
                  </a:tcPr>
                </a:tc>
                <a:extLst>
                  <a:ext uri="{0D108BD9-81ED-4DB2-BD59-A6C34878D82A}">
                    <a16:rowId xmlns:a16="http://schemas.microsoft.com/office/drawing/2014/main" val="476534177"/>
                  </a:ext>
                </a:extLst>
              </a:tr>
              <a:tr h="219325">
                <a:tc>
                  <a:txBody>
                    <a:bodyPr/>
                    <a:lstStyle/>
                    <a:p>
                      <a:pPr algn="l" fontAlgn="b"/>
                      <a:r>
                        <a:rPr lang="en-GB" sz="1600" u="none" strike="noStrike">
                          <a:effectLst/>
                        </a:rPr>
                        <a:t>Median</a:t>
                      </a:r>
                      <a:endParaRPr lang="en-GB" sz="1600" b="0" i="0" u="none" strike="noStrike">
                        <a:solidFill>
                          <a:srgbClr val="000000"/>
                        </a:solidFill>
                        <a:effectLst/>
                        <a:latin typeface="Arial" panose="020B0604020202020204" pitchFamily="34" charset="0"/>
                      </a:endParaRPr>
                    </a:p>
                  </a:txBody>
                  <a:tcPr marL="6350" marR="6350" marT="6350" marB="0" anchor="b">
                    <a:solidFill>
                      <a:schemeClr val="accent6">
                        <a:lumMod val="40000"/>
                        <a:lumOff val="60000"/>
                      </a:schemeClr>
                    </a:solidFill>
                  </a:tcPr>
                </a:tc>
                <a:tc>
                  <a:txBody>
                    <a:bodyPr/>
                    <a:lstStyle/>
                    <a:p>
                      <a:pPr algn="r" fontAlgn="b"/>
                      <a:r>
                        <a:rPr lang="en-GB" sz="1600" u="none" strike="noStrike">
                          <a:effectLst/>
                        </a:rPr>
                        <a:t>16.88</a:t>
                      </a:r>
                      <a:endParaRPr lang="en-GB" sz="1600" b="0" i="0" u="none" strike="noStrike">
                        <a:solidFill>
                          <a:srgbClr val="000000"/>
                        </a:solidFill>
                        <a:effectLst/>
                        <a:latin typeface="Arial" panose="020B0604020202020204" pitchFamily="34" charset="0"/>
                      </a:endParaRPr>
                    </a:p>
                  </a:txBody>
                  <a:tcPr marL="6350" marR="6350" marT="6350" marB="0" anchor="b">
                    <a:solidFill>
                      <a:schemeClr val="accent6">
                        <a:lumMod val="40000"/>
                        <a:lumOff val="60000"/>
                      </a:schemeClr>
                    </a:solidFill>
                  </a:tcPr>
                </a:tc>
                <a:extLst>
                  <a:ext uri="{0D108BD9-81ED-4DB2-BD59-A6C34878D82A}">
                    <a16:rowId xmlns:a16="http://schemas.microsoft.com/office/drawing/2014/main" val="2468116218"/>
                  </a:ext>
                </a:extLst>
              </a:tr>
              <a:tr h="219325">
                <a:tc>
                  <a:txBody>
                    <a:bodyPr/>
                    <a:lstStyle/>
                    <a:p>
                      <a:pPr algn="l" fontAlgn="b"/>
                      <a:r>
                        <a:rPr lang="en-GB" sz="1600" u="none" strike="noStrike">
                          <a:effectLst/>
                        </a:rPr>
                        <a:t>Q3</a:t>
                      </a:r>
                      <a:endParaRPr lang="en-GB" sz="1600" b="0" i="0" u="none" strike="noStrike">
                        <a:solidFill>
                          <a:srgbClr val="000000"/>
                        </a:solidFill>
                        <a:effectLst/>
                        <a:latin typeface="Arial" panose="020B0604020202020204" pitchFamily="34" charset="0"/>
                      </a:endParaRPr>
                    </a:p>
                  </a:txBody>
                  <a:tcPr marL="6350" marR="6350" marT="6350" marB="0" anchor="b">
                    <a:solidFill>
                      <a:schemeClr val="accent6">
                        <a:lumMod val="40000"/>
                        <a:lumOff val="60000"/>
                      </a:schemeClr>
                    </a:solidFill>
                  </a:tcPr>
                </a:tc>
                <a:tc>
                  <a:txBody>
                    <a:bodyPr/>
                    <a:lstStyle/>
                    <a:p>
                      <a:pPr algn="r" fontAlgn="b"/>
                      <a:r>
                        <a:rPr lang="en-GB" sz="1600" u="none" strike="noStrike">
                          <a:effectLst/>
                        </a:rPr>
                        <a:t>157.3725</a:t>
                      </a:r>
                      <a:endParaRPr lang="en-GB" sz="1600" b="0" i="0" u="none" strike="noStrike">
                        <a:solidFill>
                          <a:srgbClr val="000000"/>
                        </a:solidFill>
                        <a:effectLst/>
                        <a:latin typeface="Arial" panose="020B0604020202020204" pitchFamily="34" charset="0"/>
                      </a:endParaRPr>
                    </a:p>
                  </a:txBody>
                  <a:tcPr marL="6350" marR="6350" marT="6350" marB="0" anchor="b">
                    <a:solidFill>
                      <a:schemeClr val="accent6">
                        <a:lumMod val="40000"/>
                        <a:lumOff val="60000"/>
                      </a:schemeClr>
                    </a:solidFill>
                  </a:tcPr>
                </a:tc>
                <a:extLst>
                  <a:ext uri="{0D108BD9-81ED-4DB2-BD59-A6C34878D82A}">
                    <a16:rowId xmlns:a16="http://schemas.microsoft.com/office/drawing/2014/main" val="899204925"/>
                  </a:ext>
                </a:extLst>
              </a:tr>
              <a:tr h="219325">
                <a:tc>
                  <a:txBody>
                    <a:bodyPr/>
                    <a:lstStyle/>
                    <a:p>
                      <a:pPr algn="l" fontAlgn="b"/>
                      <a:r>
                        <a:rPr lang="en-GB" sz="1600" u="none" strike="noStrike">
                          <a:effectLst/>
                        </a:rPr>
                        <a:t>Max</a:t>
                      </a:r>
                      <a:endParaRPr lang="en-GB" sz="1600" b="0" i="0" u="none" strike="noStrike">
                        <a:solidFill>
                          <a:srgbClr val="000000"/>
                        </a:solidFill>
                        <a:effectLst/>
                        <a:latin typeface="Arial" panose="020B0604020202020204" pitchFamily="34" charset="0"/>
                      </a:endParaRPr>
                    </a:p>
                  </a:txBody>
                  <a:tcPr marL="6350" marR="6350" marT="6350" marB="0" anchor="b">
                    <a:solidFill>
                      <a:schemeClr val="accent6">
                        <a:lumMod val="40000"/>
                        <a:lumOff val="60000"/>
                      </a:schemeClr>
                    </a:solidFill>
                  </a:tcPr>
                </a:tc>
                <a:tc>
                  <a:txBody>
                    <a:bodyPr/>
                    <a:lstStyle/>
                    <a:p>
                      <a:pPr algn="r" fontAlgn="b"/>
                      <a:r>
                        <a:rPr lang="en-GB" sz="1600" u="none" strike="noStrike">
                          <a:effectLst/>
                        </a:rPr>
                        <a:t>730.28</a:t>
                      </a:r>
                      <a:endParaRPr lang="en-GB" sz="1600" b="0" i="0" u="none" strike="noStrike">
                        <a:solidFill>
                          <a:srgbClr val="000000"/>
                        </a:solidFill>
                        <a:effectLst/>
                        <a:latin typeface="Arial" panose="020B0604020202020204" pitchFamily="34" charset="0"/>
                      </a:endParaRPr>
                    </a:p>
                  </a:txBody>
                  <a:tcPr marL="6350" marR="6350" marT="6350" marB="0" anchor="b">
                    <a:solidFill>
                      <a:schemeClr val="accent6">
                        <a:lumMod val="40000"/>
                        <a:lumOff val="60000"/>
                      </a:schemeClr>
                    </a:solidFill>
                  </a:tcPr>
                </a:tc>
                <a:extLst>
                  <a:ext uri="{0D108BD9-81ED-4DB2-BD59-A6C34878D82A}">
                    <a16:rowId xmlns:a16="http://schemas.microsoft.com/office/drawing/2014/main" val="2154107660"/>
                  </a:ext>
                </a:extLst>
              </a:tr>
              <a:tr h="219325">
                <a:tc>
                  <a:txBody>
                    <a:bodyPr/>
                    <a:lstStyle/>
                    <a:p>
                      <a:pPr algn="l" fontAlgn="b"/>
                      <a:r>
                        <a:rPr lang="en-GB" sz="1600" u="none" strike="noStrike">
                          <a:effectLst/>
                        </a:rPr>
                        <a:t>Avg</a:t>
                      </a:r>
                      <a:endParaRPr lang="en-GB" sz="1600" b="0" i="0" u="none" strike="noStrike">
                        <a:solidFill>
                          <a:srgbClr val="000000"/>
                        </a:solidFill>
                        <a:effectLst/>
                        <a:latin typeface="Arial" panose="020B0604020202020204" pitchFamily="34" charset="0"/>
                      </a:endParaRPr>
                    </a:p>
                  </a:txBody>
                  <a:tcPr marL="6350" marR="6350" marT="6350" marB="0" anchor="b">
                    <a:solidFill>
                      <a:schemeClr val="accent6">
                        <a:lumMod val="40000"/>
                        <a:lumOff val="60000"/>
                      </a:schemeClr>
                    </a:solidFill>
                  </a:tcPr>
                </a:tc>
                <a:tc>
                  <a:txBody>
                    <a:bodyPr/>
                    <a:lstStyle/>
                    <a:p>
                      <a:pPr algn="r" fontAlgn="b"/>
                      <a:r>
                        <a:rPr lang="en-GB" sz="1600" u="none" strike="noStrike" dirty="0">
                          <a:effectLst/>
                        </a:rPr>
                        <a:t>15.7850673</a:t>
                      </a:r>
                      <a:endParaRPr lang="en-GB" sz="1600" b="0" i="0" u="none" strike="noStrike" dirty="0">
                        <a:solidFill>
                          <a:srgbClr val="000000"/>
                        </a:solidFill>
                        <a:effectLst/>
                        <a:latin typeface="Arial" panose="020B0604020202020204" pitchFamily="34" charset="0"/>
                      </a:endParaRPr>
                    </a:p>
                  </a:txBody>
                  <a:tcPr marL="6350" marR="6350" marT="6350" marB="0" anchor="b">
                    <a:solidFill>
                      <a:schemeClr val="accent6">
                        <a:lumMod val="40000"/>
                        <a:lumOff val="60000"/>
                      </a:schemeClr>
                    </a:solidFill>
                  </a:tcPr>
                </a:tc>
                <a:extLst>
                  <a:ext uri="{0D108BD9-81ED-4DB2-BD59-A6C34878D82A}">
                    <a16:rowId xmlns:a16="http://schemas.microsoft.com/office/drawing/2014/main" val="3065943187"/>
                  </a:ext>
                </a:extLst>
              </a:tr>
            </a:tbl>
          </a:graphicData>
        </a:graphic>
      </p:graphicFrame>
      <mc:AlternateContent xmlns:mc="http://schemas.openxmlformats.org/markup-compatibility/2006" xmlns:cx="http://schemas.microsoft.com/office/drawing/2014/chartex">
        <mc:Choice Requires="cx">
          <p:graphicFrame>
            <p:nvGraphicFramePr>
              <p:cNvPr id="10" name="Chart 9"/>
              <p:cNvGraphicFramePr/>
              <p:nvPr>
                <p:extLst>
                  <p:ext uri="{D42A27DB-BD31-4B8C-83A1-F6EECF244321}">
                    <p14:modId xmlns:p14="http://schemas.microsoft.com/office/powerpoint/2010/main" val="4187352200"/>
                  </p:ext>
                </p:extLst>
              </p:nvPr>
            </p:nvGraphicFramePr>
            <p:xfrm>
              <a:off x="9133424" y="1898371"/>
              <a:ext cx="2183786" cy="4365475"/>
            </p:xfrm>
            <a:graphic>
              <a:graphicData uri="http://schemas.microsoft.com/office/drawing/2014/chartex">
                <c:chart xmlns:c="http://schemas.openxmlformats.org/drawingml/2006/chart" xmlns:r="http://schemas.openxmlformats.org/officeDocument/2006/relationships" r:id="rId5"/>
              </a:graphicData>
            </a:graphic>
          </p:graphicFrame>
        </mc:Choice>
        <mc:Fallback xmlns="">
          <p:pic>
            <p:nvPicPr>
              <p:cNvPr id="10" name="Chart 9"/>
              <p:cNvPicPr>
                <a:picLocks noGrp="1" noRot="1" noChangeAspect="1" noMove="1" noResize="1" noEditPoints="1" noAdjustHandles="1" noChangeArrowheads="1" noChangeShapeType="1"/>
              </p:cNvPicPr>
              <p:nvPr/>
            </p:nvPicPr>
            <p:blipFill>
              <a:blip r:embed="rId6"/>
              <a:stretch>
                <a:fillRect/>
              </a:stretch>
            </p:blipFill>
            <p:spPr>
              <a:xfrm>
                <a:off x="9133424" y="1898371"/>
                <a:ext cx="2183786" cy="4365475"/>
              </a:xfrm>
              <a:prstGeom prst="rect">
                <a:avLst/>
              </a:prstGeom>
            </p:spPr>
          </p:pic>
        </mc:Fallback>
      </mc:AlternateContent>
      <p:graphicFrame>
        <p:nvGraphicFramePr>
          <p:cNvPr id="11" name="Content Placeholder 3"/>
          <p:cNvGraphicFramePr>
            <a:graphicFrameLocks noGrp="1"/>
          </p:cNvGraphicFramePr>
          <p:nvPr>
            <p:ph idx="1"/>
            <p:extLst>
              <p:ext uri="{D42A27DB-BD31-4B8C-83A1-F6EECF244321}">
                <p14:modId xmlns:p14="http://schemas.microsoft.com/office/powerpoint/2010/main" val="1161689779"/>
              </p:ext>
            </p:extLst>
          </p:nvPr>
        </p:nvGraphicFramePr>
        <p:xfrm>
          <a:off x="7174575" y="4681340"/>
          <a:ext cx="1802854" cy="1542750"/>
        </p:xfrm>
        <a:graphic>
          <a:graphicData uri="http://schemas.openxmlformats.org/drawingml/2006/table">
            <a:tbl>
              <a:tblPr>
                <a:tableStyleId>{5C22544A-7EE6-4342-B048-85BDC9FD1C3A}</a:tableStyleId>
              </a:tblPr>
              <a:tblGrid>
                <a:gridCol w="698934">
                  <a:extLst>
                    <a:ext uri="{9D8B030D-6E8A-4147-A177-3AD203B41FA5}">
                      <a16:colId xmlns:a16="http://schemas.microsoft.com/office/drawing/2014/main" val="1659326288"/>
                    </a:ext>
                  </a:extLst>
                </a:gridCol>
                <a:gridCol w="1103920">
                  <a:extLst>
                    <a:ext uri="{9D8B030D-6E8A-4147-A177-3AD203B41FA5}">
                      <a16:colId xmlns:a16="http://schemas.microsoft.com/office/drawing/2014/main" val="252079126"/>
                    </a:ext>
                  </a:extLst>
                </a:gridCol>
              </a:tblGrid>
              <a:tr h="257125">
                <a:tc>
                  <a:txBody>
                    <a:bodyPr/>
                    <a:lstStyle/>
                    <a:p>
                      <a:pPr algn="l" fontAlgn="b"/>
                      <a:r>
                        <a:rPr lang="en-GB" sz="1600" u="none" strike="noStrike" dirty="0">
                          <a:effectLst/>
                        </a:rPr>
                        <a:t>Min</a:t>
                      </a:r>
                      <a:endParaRPr lang="en-GB" sz="1600" b="0" i="0" u="none" strike="noStrike" dirty="0">
                        <a:solidFill>
                          <a:srgbClr val="000000"/>
                        </a:solidFill>
                        <a:effectLst/>
                        <a:latin typeface="Arial" panose="020B0604020202020204" pitchFamily="34" charset="0"/>
                      </a:endParaRPr>
                    </a:p>
                  </a:txBody>
                  <a:tcPr marL="6350" marR="6350" marT="6350" marB="0" anchor="b"/>
                </a:tc>
                <a:tc>
                  <a:txBody>
                    <a:bodyPr/>
                    <a:lstStyle/>
                    <a:p>
                      <a:pPr algn="r" fontAlgn="b"/>
                      <a:r>
                        <a:rPr lang="en-GB" sz="1600" u="none" strike="noStrike" dirty="0">
                          <a:effectLst/>
                        </a:rPr>
                        <a:t>21.6666667</a:t>
                      </a:r>
                      <a:endParaRPr lang="en-GB" sz="1600" b="0" i="0" u="none" strike="noStrike" dirty="0">
                        <a:solidFill>
                          <a:srgbClr val="000000"/>
                        </a:solidFill>
                        <a:effectLst/>
                        <a:latin typeface="Arial" panose="020B0604020202020204" pitchFamily="34" charset="0"/>
                      </a:endParaRPr>
                    </a:p>
                  </a:txBody>
                  <a:tcPr marL="6350" marR="6350" marT="6350" marB="0" anchor="b"/>
                </a:tc>
                <a:extLst>
                  <a:ext uri="{0D108BD9-81ED-4DB2-BD59-A6C34878D82A}">
                    <a16:rowId xmlns:a16="http://schemas.microsoft.com/office/drawing/2014/main" val="463105640"/>
                  </a:ext>
                </a:extLst>
              </a:tr>
              <a:tr h="257125">
                <a:tc>
                  <a:txBody>
                    <a:bodyPr/>
                    <a:lstStyle/>
                    <a:p>
                      <a:pPr algn="l" fontAlgn="b"/>
                      <a:r>
                        <a:rPr lang="en-GB" sz="1600" u="none" strike="noStrike">
                          <a:effectLst/>
                        </a:rPr>
                        <a:t>Q1</a:t>
                      </a:r>
                      <a:endParaRPr lang="en-GB" sz="1600" b="0" i="0" u="none" strike="noStrike">
                        <a:solidFill>
                          <a:srgbClr val="000000"/>
                        </a:solidFill>
                        <a:effectLst/>
                        <a:latin typeface="Arial" panose="020B0604020202020204" pitchFamily="34" charset="0"/>
                      </a:endParaRPr>
                    </a:p>
                  </a:txBody>
                  <a:tcPr marL="6350" marR="6350" marT="6350" marB="0" anchor="b"/>
                </a:tc>
                <a:tc>
                  <a:txBody>
                    <a:bodyPr/>
                    <a:lstStyle/>
                    <a:p>
                      <a:pPr algn="r" fontAlgn="b"/>
                      <a:r>
                        <a:rPr lang="en-GB" sz="1600" u="none" strike="noStrike" dirty="0">
                          <a:effectLst/>
                        </a:rPr>
                        <a:t>81.25</a:t>
                      </a:r>
                      <a:endParaRPr lang="en-GB" sz="1600" b="0" i="0" u="none" strike="noStrike" dirty="0">
                        <a:solidFill>
                          <a:srgbClr val="000000"/>
                        </a:solidFill>
                        <a:effectLst/>
                        <a:latin typeface="Arial" panose="020B0604020202020204" pitchFamily="34" charset="0"/>
                      </a:endParaRPr>
                    </a:p>
                  </a:txBody>
                  <a:tcPr marL="6350" marR="6350" marT="6350" marB="0" anchor="b"/>
                </a:tc>
                <a:extLst>
                  <a:ext uri="{0D108BD9-81ED-4DB2-BD59-A6C34878D82A}">
                    <a16:rowId xmlns:a16="http://schemas.microsoft.com/office/drawing/2014/main" val="3789460418"/>
                  </a:ext>
                </a:extLst>
              </a:tr>
              <a:tr h="257125">
                <a:tc>
                  <a:txBody>
                    <a:bodyPr/>
                    <a:lstStyle/>
                    <a:p>
                      <a:pPr algn="l" fontAlgn="b"/>
                      <a:r>
                        <a:rPr lang="en-GB" sz="1600" u="none" strike="noStrike">
                          <a:effectLst/>
                        </a:rPr>
                        <a:t>Median</a:t>
                      </a:r>
                      <a:endParaRPr lang="en-GB" sz="1600" b="0" i="0" u="none" strike="noStrike">
                        <a:solidFill>
                          <a:srgbClr val="000000"/>
                        </a:solidFill>
                        <a:effectLst/>
                        <a:latin typeface="Arial" panose="020B0604020202020204" pitchFamily="34" charset="0"/>
                      </a:endParaRPr>
                    </a:p>
                  </a:txBody>
                  <a:tcPr marL="6350" marR="6350" marT="6350" marB="0" anchor="b"/>
                </a:tc>
                <a:tc>
                  <a:txBody>
                    <a:bodyPr/>
                    <a:lstStyle/>
                    <a:p>
                      <a:pPr algn="r" fontAlgn="b"/>
                      <a:r>
                        <a:rPr lang="en-GB" sz="1600" u="none" strike="noStrike">
                          <a:effectLst/>
                        </a:rPr>
                        <a:t>88.5416667</a:t>
                      </a:r>
                      <a:endParaRPr lang="en-GB" sz="1600" b="0" i="0" u="none" strike="noStrike">
                        <a:solidFill>
                          <a:srgbClr val="000000"/>
                        </a:solidFill>
                        <a:effectLst/>
                        <a:latin typeface="Arial" panose="020B0604020202020204" pitchFamily="34" charset="0"/>
                      </a:endParaRPr>
                    </a:p>
                  </a:txBody>
                  <a:tcPr marL="6350" marR="6350" marT="6350" marB="0" anchor="b"/>
                </a:tc>
                <a:extLst>
                  <a:ext uri="{0D108BD9-81ED-4DB2-BD59-A6C34878D82A}">
                    <a16:rowId xmlns:a16="http://schemas.microsoft.com/office/drawing/2014/main" val="334014625"/>
                  </a:ext>
                </a:extLst>
              </a:tr>
              <a:tr h="257125">
                <a:tc>
                  <a:txBody>
                    <a:bodyPr/>
                    <a:lstStyle/>
                    <a:p>
                      <a:pPr algn="l" fontAlgn="b"/>
                      <a:r>
                        <a:rPr lang="en-GB" sz="1600" u="none" strike="noStrike">
                          <a:effectLst/>
                        </a:rPr>
                        <a:t>Q3</a:t>
                      </a:r>
                      <a:endParaRPr lang="en-GB" sz="1600" b="0" i="0" u="none" strike="noStrike">
                        <a:solidFill>
                          <a:srgbClr val="000000"/>
                        </a:solidFill>
                        <a:effectLst/>
                        <a:latin typeface="Arial" panose="020B0604020202020204" pitchFamily="34" charset="0"/>
                      </a:endParaRPr>
                    </a:p>
                  </a:txBody>
                  <a:tcPr marL="6350" marR="6350" marT="6350" marB="0" anchor="b"/>
                </a:tc>
                <a:tc>
                  <a:txBody>
                    <a:bodyPr/>
                    <a:lstStyle/>
                    <a:p>
                      <a:pPr algn="r" fontAlgn="b"/>
                      <a:r>
                        <a:rPr lang="en-GB" sz="1600" u="none" strike="noStrike" dirty="0">
                          <a:effectLst/>
                        </a:rPr>
                        <a:t>93.5416667</a:t>
                      </a:r>
                      <a:endParaRPr lang="en-GB" sz="1600" b="0" i="0" u="none" strike="noStrike" dirty="0">
                        <a:solidFill>
                          <a:srgbClr val="000000"/>
                        </a:solidFill>
                        <a:effectLst/>
                        <a:latin typeface="Arial" panose="020B0604020202020204" pitchFamily="34" charset="0"/>
                      </a:endParaRPr>
                    </a:p>
                  </a:txBody>
                  <a:tcPr marL="6350" marR="6350" marT="6350" marB="0" anchor="b"/>
                </a:tc>
                <a:extLst>
                  <a:ext uri="{0D108BD9-81ED-4DB2-BD59-A6C34878D82A}">
                    <a16:rowId xmlns:a16="http://schemas.microsoft.com/office/drawing/2014/main" val="1560936089"/>
                  </a:ext>
                </a:extLst>
              </a:tr>
              <a:tr h="257125">
                <a:tc>
                  <a:txBody>
                    <a:bodyPr/>
                    <a:lstStyle/>
                    <a:p>
                      <a:pPr algn="l" fontAlgn="b"/>
                      <a:r>
                        <a:rPr lang="en-GB" sz="1600" u="none" strike="noStrike" dirty="0">
                          <a:effectLst/>
                        </a:rPr>
                        <a:t>Max</a:t>
                      </a:r>
                      <a:endParaRPr lang="en-GB" sz="1600" b="0" i="0" u="none" strike="noStrike" dirty="0">
                        <a:solidFill>
                          <a:srgbClr val="000000"/>
                        </a:solidFill>
                        <a:effectLst/>
                        <a:latin typeface="Arial" panose="020B0604020202020204" pitchFamily="34" charset="0"/>
                      </a:endParaRPr>
                    </a:p>
                  </a:txBody>
                  <a:tcPr marL="6350" marR="6350" marT="6350" marB="0" anchor="b"/>
                </a:tc>
                <a:tc>
                  <a:txBody>
                    <a:bodyPr/>
                    <a:lstStyle/>
                    <a:p>
                      <a:pPr algn="r" fontAlgn="b"/>
                      <a:r>
                        <a:rPr lang="en-GB" sz="1600" u="none" strike="noStrike" dirty="0">
                          <a:effectLst/>
                        </a:rPr>
                        <a:t>100</a:t>
                      </a:r>
                      <a:endParaRPr lang="en-GB" sz="1600" b="0" i="0" u="none" strike="noStrike" dirty="0">
                        <a:solidFill>
                          <a:srgbClr val="000000"/>
                        </a:solidFill>
                        <a:effectLst/>
                        <a:latin typeface="Arial" panose="020B0604020202020204" pitchFamily="34" charset="0"/>
                      </a:endParaRPr>
                    </a:p>
                  </a:txBody>
                  <a:tcPr marL="6350" marR="6350" marT="6350" marB="0" anchor="b"/>
                </a:tc>
                <a:extLst>
                  <a:ext uri="{0D108BD9-81ED-4DB2-BD59-A6C34878D82A}">
                    <a16:rowId xmlns:a16="http://schemas.microsoft.com/office/drawing/2014/main" val="2798962488"/>
                  </a:ext>
                </a:extLst>
              </a:tr>
              <a:tr h="257125">
                <a:tc>
                  <a:txBody>
                    <a:bodyPr/>
                    <a:lstStyle/>
                    <a:p>
                      <a:pPr algn="l" fontAlgn="b"/>
                      <a:r>
                        <a:rPr lang="en-GB" sz="1600" b="0" i="0" u="none" strike="noStrike" dirty="0" err="1" smtClean="0">
                          <a:solidFill>
                            <a:srgbClr val="000000"/>
                          </a:solidFill>
                          <a:effectLst/>
                          <a:latin typeface="Arial" panose="020B0604020202020204" pitchFamily="34" charset="0"/>
                        </a:rPr>
                        <a:t>Avg</a:t>
                      </a:r>
                      <a:endParaRPr lang="en-GB" sz="1600" b="0" i="0" u="none" strike="noStrike" dirty="0">
                        <a:solidFill>
                          <a:srgbClr val="000000"/>
                        </a:solidFill>
                        <a:effectLst/>
                        <a:latin typeface="Arial" panose="020B0604020202020204" pitchFamily="34" charset="0"/>
                      </a:endParaRPr>
                    </a:p>
                  </a:txBody>
                  <a:tcPr marL="6350" marR="6350" marT="6350" marB="0" anchor="b"/>
                </a:tc>
                <a:tc>
                  <a:txBody>
                    <a:bodyPr/>
                    <a:lstStyle/>
                    <a:p>
                      <a:pPr algn="r" fontAlgn="b"/>
                      <a:r>
                        <a:rPr lang="en-GB" sz="1600" b="0" i="0" u="none" strike="noStrike" dirty="0">
                          <a:solidFill>
                            <a:srgbClr val="000000"/>
                          </a:solidFill>
                          <a:effectLst/>
                          <a:latin typeface="Arial" panose="020B0604020202020204" pitchFamily="34" charset="0"/>
                        </a:rPr>
                        <a:t>85.7760132</a:t>
                      </a:r>
                    </a:p>
                  </a:txBody>
                  <a:tcPr marL="6350" marR="6350" marT="6350" marB="0" anchor="b"/>
                </a:tc>
                <a:extLst>
                  <a:ext uri="{0D108BD9-81ED-4DB2-BD59-A6C34878D82A}">
                    <a16:rowId xmlns:a16="http://schemas.microsoft.com/office/drawing/2014/main" val="2930165529"/>
                  </a:ext>
                </a:extLst>
              </a:tr>
            </a:tbl>
          </a:graphicData>
        </a:graphic>
      </p:graphicFrame>
    </p:spTree>
    <p:extLst>
      <p:ext uri="{BB962C8B-B14F-4D97-AF65-F5344CB8AC3E}">
        <p14:creationId xmlns:p14="http://schemas.microsoft.com/office/powerpoint/2010/main" val="3358518944"/>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1715</TotalTime>
  <Words>1873</Words>
  <Application>Microsoft Office PowerPoint</Application>
  <PresentationFormat>Widescreen</PresentationFormat>
  <Paragraphs>227</Paragraphs>
  <Slides>18</Slides>
  <Notes>0</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2</vt:i4>
      </vt:variant>
      <vt:variant>
        <vt:lpstr>Slide Titles</vt:lpstr>
      </vt:variant>
      <vt:variant>
        <vt:i4>18</vt:i4>
      </vt:variant>
    </vt:vector>
  </HeadingPairs>
  <TitlesOfParts>
    <vt:vector size="27" baseType="lpstr">
      <vt:lpstr>Arial</vt:lpstr>
      <vt:lpstr>Calibri</vt:lpstr>
      <vt:lpstr>Calibri Light</vt:lpstr>
      <vt:lpstr>Playfair Display</vt:lpstr>
      <vt:lpstr>Söhne</vt:lpstr>
      <vt:lpstr>Times New Roman</vt:lpstr>
      <vt:lpstr>Retrospect</vt:lpstr>
      <vt:lpstr>Worksheet</vt:lpstr>
      <vt:lpstr>Packager Shell Object</vt:lpstr>
      <vt:lpstr>Production Planning at Thyssenkrupp</vt:lpstr>
      <vt:lpstr>Introduction to the Case Study:  Production Planning at thyssenkrupp</vt:lpstr>
      <vt:lpstr>Background Information:</vt:lpstr>
      <vt:lpstr>Deviation from Planned Throughput:</vt:lpstr>
      <vt:lpstr>Data and Analysis:</vt:lpstr>
      <vt:lpstr>Assignment Questions</vt:lpstr>
      <vt:lpstr>1.What is the average number of strips per shift? </vt:lpstr>
      <vt:lpstr>2. Strips of which thickness cluster are the most common, and strips of which thickness cluster are the least common? </vt:lpstr>
      <vt:lpstr>3. What are the min, max, and average values of delta throughput and RTR? </vt:lpstr>
      <vt:lpstr>4. Are there shifts during which the PPL processes strips of only steel grade 1, or of only steel grade 2, etc.? </vt:lpstr>
      <vt:lpstr>5. Can the RTR theory adequately explain the deviations from the planned production figures?  </vt:lpstr>
      <vt:lpstr>5. Can the RTR theory adequately explain the deviations from the planned production figures?  </vt:lpstr>
      <vt:lpstr>5. Can the RTR theory adequately explain the deviations from the planned production figures?  </vt:lpstr>
      <vt:lpstr> 6. Is the MPT theory sufficient to explain the deviations? </vt:lpstr>
      <vt:lpstr> 7. Develop a sound regression model that can be used to predict delta throughput based on the characteristics of the strips scheduled for production and Schulze’s estimated RTR</vt:lpstr>
      <vt:lpstr>Conclusion and Recommendations:</vt:lpstr>
      <vt:lpstr>Appendix</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Dell</cp:lastModifiedBy>
  <cp:revision>122</cp:revision>
  <dcterms:created xsi:type="dcterms:W3CDTF">2024-01-18T15:03:20Z</dcterms:created>
  <dcterms:modified xsi:type="dcterms:W3CDTF">2024-03-30T18:07:17Z</dcterms:modified>
</cp:coreProperties>
</file>