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52"/>
  </p:notesMasterIdLst>
  <p:handoutMasterIdLst>
    <p:handoutMasterId r:id="rId53"/>
  </p:handoutMasterIdLst>
  <p:sldIdLst>
    <p:sldId id="364" r:id="rId2"/>
    <p:sldId id="257" r:id="rId3"/>
    <p:sldId id="259" r:id="rId4"/>
    <p:sldId id="311" r:id="rId5"/>
    <p:sldId id="260" r:id="rId6"/>
    <p:sldId id="261" r:id="rId7"/>
    <p:sldId id="336" r:id="rId8"/>
    <p:sldId id="263" r:id="rId9"/>
    <p:sldId id="337" r:id="rId10"/>
    <p:sldId id="264" r:id="rId11"/>
    <p:sldId id="327" r:id="rId12"/>
    <p:sldId id="267" r:id="rId13"/>
    <p:sldId id="269" r:id="rId14"/>
    <p:sldId id="328" r:id="rId15"/>
    <p:sldId id="268" r:id="rId16"/>
    <p:sldId id="270" r:id="rId17"/>
    <p:sldId id="338" r:id="rId18"/>
    <p:sldId id="273" r:id="rId19"/>
    <p:sldId id="274" r:id="rId20"/>
    <p:sldId id="279" r:id="rId21"/>
    <p:sldId id="313" r:id="rId22"/>
    <p:sldId id="314" r:id="rId23"/>
    <p:sldId id="350" r:id="rId24"/>
    <p:sldId id="282" r:id="rId25"/>
    <p:sldId id="315" r:id="rId26"/>
    <p:sldId id="284" r:id="rId27"/>
    <p:sldId id="285" r:id="rId28"/>
    <p:sldId id="325" r:id="rId29"/>
    <p:sldId id="326" r:id="rId30"/>
    <p:sldId id="291" r:id="rId31"/>
    <p:sldId id="351" r:id="rId32"/>
    <p:sldId id="352" r:id="rId33"/>
    <p:sldId id="353" r:id="rId34"/>
    <p:sldId id="354" r:id="rId35"/>
    <p:sldId id="355" r:id="rId36"/>
    <p:sldId id="356" r:id="rId37"/>
    <p:sldId id="357" r:id="rId38"/>
    <p:sldId id="292" r:id="rId39"/>
    <p:sldId id="339" r:id="rId40"/>
    <p:sldId id="367" r:id="rId41"/>
    <p:sldId id="366" r:id="rId42"/>
    <p:sldId id="359" r:id="rId43"/>
    <p:sldId id="360" r:id="rId44"/>
    <p:sldId id="341" r:id="rId45"/>
    <p:sldId id="321" r:id="rId46"/>
    <p:sldId id="361" r:id="rId47"/>
    <p:sldId id="362" r:id="rId48"/>
    <p:sldId id="363" r:id="rId49"/>
    <p:sldId id="334" r:id="rId50"/>
    <p:sldId id="365"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1006" userDrawn="1">
          <p15:clr>
            <a:srgbClr val="A4A3A4"/>
          </p15:clr>
        </p15:guide>
        <p15:guide id="7" orient="horz" pos="1117" userDrawn="1">
          <p15:clr>
            <a:srgbClr val="A4A3A4"/>
          </p15:clr>
        </p15:guide>
        <p15:guide id="8" orient="horz" pos="7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8" autoAdjust="0"/>
    <p:restoredTop sz="61224" autoAdjust="0"/>
  </p:normalViewPr>
  <p:slideViewPr>
    <p:cSldViewPr>
      <p:cViewPr>
        <p:scale>
          <a:sx n="45" d="100"/>
          <a:sy n="45" d="100"/>
        </p:scale>
        <p:origin x="1864" y="48"/>
      </p:cViewPr>
      <p:guideLst>
        <p:guide orient="horz" pos="2160"/>
        <p:guide pos="2880"/>
        <p:guide pos="340"/>
        <p:guide pos="567"/>
        <p:guide pos="793"/>
        <p:guide pos="1006"/>
        <p:guide orient="horz" pos="1117"/>
        <p:guide orient="horz" pos="72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3" d="2"/>
        <a:sy n="3" d="2"/>
      </p:scale>
      <p:origin x="0" y="-8032"/>
    </p:cViewPr>
  </p:notesTextViewPr>
  <p:sorterViewPr>
    <p:cViewPr>
      <p:scale>
        <a:sx n="66" d="100"/>
        <a:sy n="66" d="100"/>
      </p:scale>
      <p:origin x="0" y="56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4.xml"/><Relationship Id="rId18" Type="http://schemas.openxmlformats.org/officeDocument/2006/relationships/slide" Target="slides/slide49.xml"/><Relationship Id="rId3" Type="http://schemas.openxmlformats.org/officeDocument/2006/relationships/slide" Target="slides/slide5.xml"/><Relationship Id="rId7" Type="http://schemas.openxmlformats.org/officeDocument/2006/relationships/slide" Target="slides/slide12.xml"/><Relationship Id="rId12" Type="http://schemas.openxmlformats.org/officeDocument/2006/relationships/slide" Target="slides/slide19.xml"/><Relationship Id="rId17" Type="http://schemas.openxmlformats.org/officeDocument/2006/relationships/slide" Target="slides/slide38.xml"/><Relationship Id="rId2" Type="http://schemas.openxmlformats.org/officeDocument/2006/relationships/slide" Target="slides/slide3.xml"/><Relationship Id="rId16" Type="http://schemas.openxmlformats.org/officeDocument/2006/relationships/slide" Target="slides/slide30.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8.xml"/><Relationship Id="rId5" Type="http://schemas.openxmlformats.org/officeDocument/2006/relationships/slide" Target="slides/slide8.xml"/><Relationship Id="rId15" Type="http://schemas.openxmlformats.org/officeDocument/2006/relationships/slide" Target="slides/slide27.xml"/><Relationship Id="rId10" Type="http://schemas.openxmlformats.org/officeDocument/2006/relationships/slide" Target="slides/slide16.xml"/><Relationship Id="rId4" Type="http://schemas.openxmlformats.org/officeDocument/2006/relationships/slide" Target="slides/slide6.xml"/><Relationship Id="rId9" Type="http://schemas.openxmlformats.org/officeDocument/2006/relationships/slide" Target="slides/slide15.xml"/><Relationship Id="rId1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94F6F-9ED9-DE4B-B6F3-F3BB763DE96C}" type="doc">
      <dgm:prSet loTypeId="urn:microsoft.com/office/officeart/2005/8/layout/lProcess2" loCatId="relationship" qsTypeId="urn:microsoft.com/office/officeart/2005/8/quickstyle/simple4" qsCatId="simple" csTypeId="urn:microsoft.com/office/officeart/2005/8/colors/accent1_2" csCatId="accent1" phldr="1"/>
      <dgm:spPr/>
      <dgm:t>
        <a:bodyPr/>
        <a:lstStyle/>
        <a:p>
          <a:endParaRPr lang="en-US"/>
        </a:p>
      </dgm:t>
    </dgm:pt>
    <dgm:pt modelId="{83B2DB20-34D3-B94C-8E7D-4013FC316C24}">
      <dgm:prSet/>
      <dgm:spPr>
        <a:xfrm>
          <a:off x="0" y="0"/>
          <a:ext cx="8727550" cy="6105514"/>
        </a:xfrm>
        <a:prstGeom prst="roundRect">
          <a:avLst>
            <a:gd name="adj" fmla="val 10000"/>
          </a:avLst>
        </a:prstGeom>
        <a:solidFill>
          <a:srgbClr val="663366">
            <a:tint val="40000"/>
            <a:hueOff val="0"/>
            <a:satOff val="0"/>
            <a:lumOff val="0"/>
            <a:alphaOff val="0"/>
          </a:srgbClr>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 major functions for an I/O module fall into the following categories:</a:t>
          </a:r>
        </a:p>
      </dgm:t>
    </dgm:pt>
    <dgm:pt modelId="{3CD95B4C-05D2-DE44-9F6A-B2BFD20C5AAA}" type="parTrans" cxnId="{1284E748-990F-3843-A288-1B5BF5DEAF5C}">
      <dgm:prSet/>
      <dgm:spPr/>
      <dgm:t>
        <a:bodyPr/>
        <a:lstStyle/>
        <a:p>
          <a:endParaRPr lang="en-US"/>
        </a:p>
      </dgm:t>
    </dgm:pt>
    <dgm:pt modelId="{3F25218F-57E0-3B48-B983-AC981535E102}" type="sibTrans" cxnId="{1284E748-990F-3843-A288-1B5BF5DEAF5C}">
      <dgm:prSet/>
      <dgm:spPr/>
      <dgm:t>
        <a:bodyPr/>
        <a:lstStyle/>
        <a:p>
          <a:endParaRPr lang="en-US"/>
        </a:p>
      </dgm:t>
    </dgm:pt>
    <dgm:pt modelId="{EBD84724-F8BF-964B-9F88-D22139FB9B0C}">
      <dgm:prSet/>
      <dgm:spPr>
        <a:xfrm>
          <a:off x="872754" y="1832809"/>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Control and timing</a:t>
          </a:r>
        </a:p>
      </dgm:t>
    </dgm:pt>
    <dgm:pt modelId="{39EE07AA-AB4E-E04C-A16E-E25FCB371941}" type="parTrans" cxnId="{6A86E70A-6C21-2146-B5B2-5FD60A0103A4}">
      <dgm:prSet/>
      <dgm:spPr>
        <a:solidFill>
          <a:schemeClr val="accent4"/>
        </a:solidFill>
        <a:ln>
          <a:solidFill>
            <a:schemeClr val="accent4"/>
          </a:solidFill>
        </a:ln>
      </dgm:spPr>
      <dgm:t>
        <a:bodyPr/>
        <a:lstStyle/>
        <a:p>
          <a:endParaRPr lang="en-US" dirty="0"/>
        </a:p>
      </dgm:t>
    </dgm:pt>
    <dgm:pt modelId="{191E1671-3506-A64A-8A92-387DEAAFE83B}" type="sibTrans" cxnId="{6A86E70A-6C21-2146-B5B2-5FD60A0103A4}">
      <dgm:prSet/>
      <dgm:spPr/>
      <dgm:t>
        <a:bodyPr/>
        <a:lstStyle/>
        <a:p>
          <a:endParaRPr lang="en-US"/>
        </a:p>
      </dgm:t>
    </dgm:pt>
    <dgm:pt modelId="{00A6B839-240A-884A-BF23-881985952448}">
      <dgm:prSet/>
      <dgm:spPr>
        <a:xfrm>
          <a:off x="872754" y="1832809"/>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Coordinates the flow of traffic between internal resources and external devices</a:t>
          </a:r>
        </a:p>
      </dgm:t>
    </dgm:pt>
    <dgm:pt modelId="{ADDE3A91-E7B3-3441-9031-A0CE707835D1}" type="parTrans" cxnId="{3DB8AA2B-7640-8641-B6A5-3EF80ED2CD09}">
      <dgm:prSet/>
      <dgm:spPr/>
      <dgm:t>
        <a:bodyPr/>
        <a:lstStyle/>
        <a:p>
          <a:endParaRPr lang="en-US"/>
        </a:p>
      </dgm:t>
    </dgm:pt>
    <dgm:pt modelId="{E384F904-F6CD-EE48-ABEF-66B811DDE737}" type="sibTrans" cxnId="{3DB8AA2B-7640-8641-B6A5-3EF80ED2CD09}">
      <dgm:prSet/>
      <dgm:spPr/>
      <dgm:t>
        <a:bodyPr/>
        <a:lstStyle/>
        <a:p>
          <a:endParaRPr lang="en-US"/>
        </a:p>
      </dgm:t>
    </dgm:pt>
    <dgm:pt modelId="{ED9A7A6D-1492-574C-BEC0-995B3565471D}">
      <dgm:prSet/>
      <dgm:spPr>
        <a:xfrm>
          <a:off x="872754" y="2647797"/>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Processor communication</a:t>
          </a:r>
        </a:p>
      </dgm:t>
    </dgm:pt>
    <dgm:pt modelId="{7F73FB3D-8302-4C41-A5BE-5C0E5E510926}" type="parTrans" cxnId="{3757F3E3-0028-5A4D-BB20-6CC2CC4052B6}">
      <dgm:prSet/>
      <dgm:spPr>
        <a:solidFill>
          <a:schemeClr val="accent4"/>
        </a:solidFill>
        <a:ln>
          <a:solidFill>
            <a:schemeClr val="accent4"/>
          </a:solidFill>
        </a:ln>
      </dgm:spPr>
      <dgm:t>
        <a:bodyPr/>
        <a:lstStyle/>
        <a:p>
          <a:endParaRPr lang="en-US" dirty="0"/>
        </a:p>
      </dgm:t>
    </dgm:pt>
    <dgm:pt modelId="{25334A5A-D6C8-6B48-A8D4-F494437E4D1F}" type="sibTrans" cxnId="{3757F3E3-0028-5A4D-BB20-6CC2CC4052B6}">
      <dgm:prSet/>
      <dgm:spPr/>
      <dgm:t>
        <a:bodyPr/>
        <a:lstStyle/>
        <a:p>
          <a:endParaRPr lang="en-US"/>
        </a:p>
      </dgm:t>
    </dgm:pt>
    <dgm:pt modelId="{24DDBC64-CAD2-9B42-B013-05F84A676732}">
      <dgm:prSet/>
      <dgm:spPr>
        <a:xfrm>
          <a:off x="872754" y="2647797"/>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Involves command decoding, data, status reporting, address recognition</a:t>
          </a:r>
        </a:p>
      </dgm:t>
    </dgm:pt>
    <dgm:pt modelId="{01667FA2-00E9-FE48-9162-E1DCD2E161AB}" type="parTrans" cxnId="{6BF0F906-5BBE-B14B-9F54-D1444F32487B}">
      <dgm:prSet/>
      <dgm:spPr/>
      <dgm:t>
        <a:bodyPr/>
        <a:lstStyle/>
        <a:p>
          <a:endParaRPr lang="en-US"/>
        </a:p>
      </dgm:t>
    </dgm:pt>
    <dgm:pt modelId="{0B1193DF-6507-0E48-8181-3DB96AE1034D}" type="sibTrans" cxnId="{6BF0F906-5BBE-B14B-9F54-D1444F32487B}">
      <dgm:prSet/>
      <dgm:spPr/>
      <dgm:t>
        <a:bodyPr/>
        <a:lstStyle/>
        <a:p>
          <a:endParaRPr lang="en-US"/>
        </a:p>
      </dgm:t>
    </dgm:pt>
    <dgm:pt modelId="{25AF8E0A-552B-614B-98BC-2E6D7B5AA5D3}">
      <dgm:prSet/>
      <dgm:spPr>
        <a:xfrm>
          <a:off x="872754" y="3462784"/>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Device communication</a:t>
          </a:r>
        </a:p>
      </dgm:t>
    </dgm:pt>
    <dgm:pt modelId="{F542BB37-7F59-2346-84BD-623971566760}" type="parTrans" cxnId="{A1039388-E50A-D84C-ACBE-94FEF1E4E764}">
      <dgm:prSet/>
      <dgm:spPr>
        <a:solidFill>
          <a:schemeClr val="accent4"/>
        </a:solidFill>
        <a:ln>
          <a:solidFill>
            <a:schemeClr val="accent4"/>
          </a:solidFill>
        </a:ln>
      </dgm:spPr>
      <dgm:t>
        <a:bodyPr/>
        <a:lstStyle/>
        <a:p>
          <a:endParaRPr lang="en-US" dirty="0"/>
        </a:p>
      </dgm:t>
    </dgm:pt>
    <dgm:pt modelId="{82FB3DBC-4B0D-CD43-9CDC-D1A0F6A824D9}" type="sibTrans" cxnId="{A1039388-E50A-D84C-ACBE-94FEF1E4E764}">
      <dgm:prSet/>
      <dgm:spPr/>
      <dgm:t>
        <a:bodyPr/>
        <a:lstStyle/>
        <a:p>
          <a:endParaRPr lang="en-US"/>
        </a:p>
      </dgm:t>
    </dgm:pt>
    <dgm:pt modelId="{A0433E5B-642A-EA4A-8645-EAC3F998B308}">
      <dgm:prSet/>
      <dgm:spPr>
        <a:xfrm>
          <a:off x="872754" y="3462784"/>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Involves commands, status information, and data</a:t>
          </a:r>
        </a:p>
      </dgm:t>
    </dgm:pt>
    <dgm:pt modelId="{88EF0277-D3E2-874A-A82C-67B4055049F6}" type="parTrans" cxnId="{7C6E8D00-07A8-134D-B362-964AD5DDD5B4}">
      <dgm:prSet/>
      <dgm:spPr/>
      <dgm:t>
        <a:bodyPr/>
        <a:lstStyle/>
        <a:p>
          <a:endParaRPr lang="en-US"/>
        </a:p>
      </dgm:t>
    </dgm:pt>
    <dgm:pt modelId="{EF244D6C-4F89-9347-B7F7-E832881DB23A}" type="sibTrans" cxnId="{7C6E8D00-07A8-134D-B362-964AD5DDD5B4}">
      <dgm:prSet/>
      <dgm:spPr/>
      <dgm:t>
        <a:bodyPr/>
        <a:lstStyle/>
        <a:p>
          <a:endParaRPr lang="en-US"/>
        </a:p>
      </dgm:t>
    </dgm:pt>
    <dgm:pt modelId="{4BAF27D4-A68F-1544-A6BE-34A554433579}">
      <dgm:prSet/>
      <dgm:spPr>
        <a:xfrm>
          <a:off x="872754" y="4277772"/>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buffering</a:t>
          </a:r>
        </a:p>
      </dgm:t>
    </dgm:pt>
    <dgm:pt modelId="{E513B83B-80EA-5C47-BF9E-4E8955F5D88F}" type="parTrans" cxnId="{40FC8BD2-87BC-F545-AC9B-7D555745A767}">
      <dgm:prSet/>
      <dgm:spPr>
        <a:solidFill>
          <a:schemeClr val="accent4"/>
        </a:solidFill>
        <a:ln>
          <a:solidFill>
            <a:schemeClr val="accent4"/>
          </a:solidFill>
        </a:ln>
      </dgm:spPr>
      <dgm:t>
        <a:bodyPr/>
        <a:lstStyle/>
        <a:p>
          <a:endParaRPr lang="en-US" dirty="0"/>
        </a:p>
      </dgm:t>
    </dgm:pt>
    <dgm:pt modelId="{189BC83E-8BF1-1943-853A-D6521B61DE4F}" type="sibTrans" cxnId="{40FC8BD2-87BC-F545-AC9B-7D555745A767}">
      <dgm:prSet/>
      <dgm:spPr/>
      <dgm:t>
        <a:bodyPr/>
        <a:lstStyle/>
        <a:p>
          <a:endParaRPr lang="en-US"/>
        </a:p>
      </dgm:t>
    </dgm:pt>
    <dgm:pt modelId="{D3AB8932-7CC9-EA42-90CB-13942C943C63}">
      <dgm:prSet/>
      <dgm:spPr>
        <a:xfrm>
          <a:off x="872754" y="4277772"/>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Performs the needed buffering operation to balance device and memory speeds</a:t>
          </a:r>
        </a:p>
      </dgm:t>
    </dgm:pt>
    <dgm:pt modelId="{C5930761-7374-CF4B-A61D-D3098DE6CB12}" type="parTrans" cxnId="{48448E43-01BC-7F44-B09C-9C88B31A01DD}">
      <dgm:prSet/>
      <dgm:spPr/>
      <dgm:t>
        <a:bodyPr/>
        <a:lstStyle/>
        <a:p>
          <a:endParaRPr lang="en-US"/>
        </a:p>
      </dgm:t>
    </dgm:pt>
    <dgm:pt modelId="{AC306A32-C557-6E4A-8B98-C3641AA6329B}" type="sibTrans" cxnId="{48448E43-01BC-7F44-B09C-9C88B31A01DD}">
      <dgm:prSet/>
      <dgm:spPr/>
      <dgm:t>
        <a:bodyPr/>
        <a:lstStyle/>
        <a:p>
          <a:endParaRPr lang="en-US"/>
        </a:p>
      </dgm:t>
    </dgm:pt>
    <dgm:pt modelId="{72C64502-5F5B-1545-8992-05E8BF51FBB4}">
      <dgm:prSet/>
      <dgm:spPr>
        <a:xfrm>
          <a:off x="872754" y="5092760"/>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Error detection</a:t>
          </a:r>
        </a:p>
      </dgm:t>
    </dgm:pt>
    <dgm:pt modelId="{435274F6-521A-0F4D-9E61-DF0E65F6C3CB}" type="parTrans" cxnId="{05A85C58-4C1A-0948-BA00-553958DB3FD5}">
      <dgm:prSet/>
      <dgm:spPr>
        <a:solidFill>
          <a:schemeClr val="accent4"/>
        </a:solidFill>
        <a:ln>
          <a:solidFill>
            <a:schemeClr val="accent4"/>
          </a:solidFill>
        </a:ln>
      </dgm:spPr>
      <dgm:t>
        <a:bodyPr/>
        <a:lstStyle/>
        <a:p>
          <a:endParaRPr lang="en-US" dirty="0"/>
        </a:p>
      </dgm:t>
    </dgm:pt>
    <dgm:pt modelId="{5AC554A6-8EBA-FD4A-A3D0-05611B95B210}" type="sibTrans" cxnId="{05A85C58-4C1A-0948-BA00-553958DB3FD5}">
      <dgm:prSet/>
      <dgm:spPr/>
      <dgm:t>
        <a:bodyPr/>
        <a:lstStyle/>
        <a:p>
          <a:endParaRPr lang="en-US"/>
        </a:p>
      </dgm:t>
    </dgm:pt>
    <dgm:pt modelId="{956E209D-B1BF-934E-9259-259B085F60C6}">
      <dgm:prSet/>
      <dgm:spPr>
        <a:xfrm>
          <a:off x="872754" y="5092760"/>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Detects and reports transmission errors</a:t>
          </a:r>
        </a:p>
      </dgm:t>
    </dgm:pt>
    <dgm:pt modelId="{3E419F03-5C21-2545-87F5-43FA6D0F6378}" type="parTrans" cxnId="{2EB7EF58-8A3E-9245-BE46-B29E429D01A7}">
      <dgm:prSet/>
      <dgm:spPr/>
      <dgm:t>
        <a:bodyPr/>
        <a:lstStyle/>
        <a:p>
          <a:endParaRPr lang="en-US"/>
        </a:p>
      </dgm:t>
    </dgm:pt>
    <dgm:pt modelId="{6CEA214E-4838-B74D-BFE2-6CB804F406AD}" type="sibTrans" cxnId="{2EB7EF58-8A3E-9245-BE46-B29E429D01A7}">
      <dgm:prSet/>
      <dgm:spPr/>
      <dgm:t>
        <a:bodyPr/>
        <a:lstStyle/>
        <a:p>
          <a:endParaRPr lang="en-US"/>
        </a:p>
      </dgm:t>
    </dgm:pt>
    <dgm:pt modelId="{971D6E6D-7300-9F46-A78D-F2F4D41C960F}" type="pres">
      <dgm:prSet presAssocID="{2E194F6F-9ED9-DE4B-B6F3-F3BB763DE96C}" presName="theList" presStyleCnt="0">
        <dgm:presLayoutVars>
          <dgm:dir/>
          <dgm:animLvl val="lvl"/>
          <dgm:resizeHandles val="exact"/>
        </dgm:presLayoutVars>
      </dgm:prSet>
      <dgm:spPr/>
    </dgm:pt>
    <dgm:pt modelId="{0AC07EBF-E4A1-0A4A-8147-E41C3731BE60}" type="pres">
      <dgm:prSet presAssocID="{83B2DB20-34D3-B94C-8E7D-4013FC316C24}" presName="compNode" presStyleCnt="0"/>
      <dgm:spPr/>
    </dgm:pt>
    <dgm:pt modelId="{B35F0D28-0C34-E146-AC61-AA70B12A7752}" type="pres">
      <dgm:prSet presAssocID="{83B2DB20-34D3-B94C-8E7D-4013FC316C24}" presName="aNode" presStyleLbl="bgShp" presStyleIdx="0" presStyleCnt="1" custLinFactNeighborX="825"/>
      <dgm:spPr/>
    </dgm:pt>
    <dgm:pt modelId="{B3E6BC83-B57F-9943-9AE8-BE4A3AF3DCF3}" type="pres">
      <dgm:prSet presAssocID="{83B2DB20-34D3-B94C-8E7D-4013FC316C24}" presName="textNode" presStyleLbl="bgShp" presStyleIdx="0" presStyleCnt="1"/>
      <dgm:spPr/>
    </dgm:pt>
    <dgm:pt modelId="{8A3D6A27-660F-4547-AC94-2CFBBFA8DC40}" type="pres">
      <dgm:prSet presAssocID="{83B2DB20-34D3-B94C-8E7D-4013FC316C24}" presName="compChildNode" presStyleCnt="0"/>
      <dgm:spPr/>
    </dgm:pt>
    <dgm:pt modelId="{756CF1D3-0E66-254A-B1D3-6EADF0C67202}" type="pres">
      <dgm:prSet presAssocID="{83B2DB20-34D3-B94C-8E7D-4013FC316C24}" presName="theInnerList" presStyleCnt="0"/>
      <dgm:spPr/>
    </dgm:pt>
    <dgm:pt modelId="{8412B993-D4E6-E549-92CC-FB05A2542D93}" type="pres">
      <dgm:prSet presAssocID="{EBD84724-F8BF-964B-9F88-D22139FB9B0C}" presName="childNode" presStyleLbl="node1" presStyleIdx="0" presStyleCnt="5">
        <dgm:presLayoutVars>
          <dgm:bulletEnabled val="1"/>
        </dgm:presLayoutVars>
      </dgm:prSet>
      <dgm:spPr/>
    </dgm:pt>
    <dgm:pt modelId="{BDAB568A-0480-3F4B-889C-AC08B03A39F0}" type="pres">
      <dgm:prSet presAssocID="{EBD84724-F8BF-964B-9F88-D22139FB9B0C}" presName="aSpace2" presStyleCnt="0"/>
      <dgm:spPr/>
    </dgm:pt>
    <dgm:pt modelId="{92F0399B-148B-384A-8348-CAE654E20605}" type="pres">
      <dgm:prSet presAssocID="{ED9A7A6D-1492-574C-BEC0-995B3565471D}" presName="childNode" presStyleLbl="node1" presStyleIdx="1" presStyleCnt="5">
        <dgm:presLayoutVars>
          <dgm:bulletEnabled val="1"/>
        </dgm:presLayoutVars>
      </dgm:prSet>
      <dgm:spPr/>
    </dgm:pt>
    <dgm:pt modelId="{96DD885D-9E97-234B-AC57-131CAB272745}" type="pres">
      <dgm:prSet presAssocID="{ED9A7A6D-1492-574C-BEC0-995B3565471D}" presName="aSpace2" presStyleCnt="0"/>
      <dgm:spPr/>
    </dgm:pt>
    <dgm:pt modelId="{CE566984-4F8C-534E-808C-02FB98C4E817}" type="pres">
      <dgm:prSet presAssocID="{25AF8E0A-552B-614B-98BC-2E6D7B5AA5D3}" presName="childNode" presStyleLbl="node1" presStyleIdx="2" presStyleCnt="5">
        <dgm:presLayoutVars>
          <dgm:bulletEnabled val="1"/>
        </dgm:presLayoutVars>
      </dgm:prSet>
      <dgm:spPr/>
    </dgm:pt>
    <dgm:pt modelId="{7FC864BC-9A8E-2D49-804D-7A1BD0EC19CD}" type="pres">
      <dgm:prSet presAssocID="{25AF8E0A-552B-614B-98BC-2E6D7B5AA5D3}" presName="aSpace2" presStyleCnt="0"/>
      <dgm:spPr/>
    </dgm:pt>
    <dgm:pt modelId="{A114C64A-EB12-4A47-B05E-A457E8802A7C}" type="pres">
      <dgm:prSet presAssocID="{4BAF27D4-A68F-1544-A6BE-34A554433579}" presName="childNode" presStyleLbl="node1" presStyleIdx="3" presStyleCnt="5">
        <dgm:presLayoutVars>
          <dgm:bulletEnabled val="1"/>
        </dgm:presLayoutVars>
      </dgm:prSet>
      <dgm:spPr/>
    </dgm:pt>
    <dgm:pt modelId="{31EEC913-9593-2B42-B25C-FC6582089E85}" type="pres">
      <dgm:prSet presAssocID="{4BAF27D4-A68F-1544-A6BE-34A554433579}" presName="aSpace2" presStyleCnt="0"/>
      <dgm:spPr/>
    </dgm:pt>
    <dgm:pt modelId="{2BFF5EA8-F457-2644-98FF-7E93B2145511}" type="pres">
      <dgm:prSet presAssocID="{72C64502-5F5B-1545-8992-05E8BF51FBB4}" presName="childNode" presStyleLbl="node1" presStyleIdx="4" presStyleCnt="5">
        <dgm:presLayoutVars>
          <dgm:bulletEnabled val="1"/>
        </dgm:presLayoutVars>
      </dgm:prSet>
      <dgm:spPr/>
    </dgm:pt>
  </dgm:ptLst>
  <dgm:cxnLst>
    <dgm:cxn modelId="{7C6E8D00-07A8-134D-B362-964AD5DDD5B4}" srcId="{25AF8E0A-552B-614B-98BC-2E6D7B5AA5D3}" destId="{A0433E5B-642A-EA4A-8645-EAC3F998B308}" srcOrd="0" destOrd="0" parTransId="{88EF0277-D3E2-874A-A82C-67B4055049F6}" sibTransId="{EF244D6C-4F89-9347-B7F7-E832881DB23A}"/>
    <dgm:cxn modelId="{39B15701-A809-E345-A91C-CCFBC65980CA}" type="presOf" srcId="{83B2DB20-34D3-B94C-8E7D-4013FC316C24}" destId="{B3E6BC83-B57F-9943-9AE8-BE4A3AF3DCF3}" srcOrd="1" destOrd="0" presId="urn:microsoft.com/office/officeart/2005/8/layout/lProcess2"/>
    <dgm:cxn modelId="{6BF0F906-5BBE-B14B-9F54-D1444F32487B}" srcId="{ED9A7A6D-1492-574C-BEC0-995B3565471D}" destId="{24DDBC64-CAD2-9B42-B013-05F84A676732}" srcOrd="0" destOrd="0" parTransId="{01667FA2-00E9-FE48-9162-E1DCD2E161AB}" sibTransId="{0B1193DF-6507-0E48-8181-3DB96AE1034D}"/>
    <dgm:cxn modelId="{6A86E70A-6C21-2146-B5B2-5FD60A0103A4}" srcId="{83B2DB20-34D3-B94C-8E7D-4013FC316C24}" destId="{EBD84724-F8BF-964B-9F88-D22139FB9B0C}" srcOrd="0" destOrd="0" parTransId="{39EE07AA-AB4E-E04C-A16E-E25FCB371941}" sibTransId="{191E1671-3506-A64A-8A92-387DEAAFE83B}"/>
    <dgm:cxn modelId="{5A4B2217-F4A9-3B4E-9A46-62C20BE92E76}" type="presOf" srcId="{ED9A7A6D-1492-574C-BEC0-995B3565471D}" destId="{92F0399B-148B-384A-8348-CAE654E20605}" srcOrd="0" destOrd="0" presId="urn:microsoft.com/office/officeart/2005/8/layout/lProcess2"/>
    <dgm:cxn modelId="{E1AE9120-96CB-234A-86C8-9012FE81F4F5}" type="presOf" srcId="{4BAF27D4-A68F-1544-A6BE-34A554433579}" destId="{A114C64A-EB12-4A47-B05E-A457E8802A7C}" srcOrd="0" destOrd="0" presId="urn:microsoft.com/office/officeart/2005/8/layout/lProcess2"/>
    <dgm:cxn modelId="{3DB8AA2B-7640-8641-B6A5-3EF80ED2CD09}" srcId="{EBD84724-F8BF-964B-9F88-D22139FB9B0C}" destId="{00A6B839-240A-884A-BF23-881985952448}" srcOrd="0" destOrd="0" parTransId="{ADDE3A91-E7B3-3441-9031-A0CE707835D1}" sibTransId="{E384F904-F6CD-EE48-ABEF-66B811DDE737}"/>
    <dgm:cxn modelId="{5F411840-CBD9-274E-8D31-5A95126DC185}" type="presOf" srcId="{A0433E5B-642A-EA4A-8645-EAC3F998B308}" destId="{CE566984-4F8C-534E-808C-02FB98C4E817}" srcOrd="0" destOrd="1" presId="urn:microsoft.com/office/officeart/2005/8/layout/lProcess2"/>
    <dgm:cxn modelId="{F2C5D55D-84FA-7C46-BBA1-6F5ADF860CA7}" type="presOf" srcId="{72C64502-5F5B-1545-8992-05E8BF51FBB4}" destId="{2BFF5EA8-F457-2644-98FF-7E93B2145511}" srcOrd="0" destOrd="0" presId="urn:microsoft.com/office/officeart/2005/8/layout/lProcess2"/>
    <dgm:cxn modelId="{95A0A862-9D6A-A84E-BB52-85ABEEA0C3F4}" type="presOf" srcId="{25AF8E0A-552B-614B-98BC-2E6D7B5AA5D3}" destId="{CE566984-4F8C-534E-808C-02FB98C4E817}" srcOrd="0" destOrd="0" presId="urn:microsoft.com/office/officeart/2005/8/layout/lProcess2"/>
    <dgm:cxn modelId="{48448E43-01BC-7F44-B09C-9C88B31A01DD}" srcId="{4BAF27D4-A68F-1544-A6BE-34A554433579}" destId="{D3AB8932-7CC9-EA42-90CB-13942C943C63}" srcOrd="0" destOrd="0" parTransId="{C5930761-7374-CF4B-A61D-D3098DE6CB12}" sibTransId="{AC306A32-C557-6E4A-8B98-C3641AA6329B}"/>
    <dgm:cxn modelId="{1284E748-990F-3843-A288-1B5BF5DEAF5C}" srcId="{2E194F6F-9ED9-DE4B-B6F3-F3BB763DE96C}" destId="{83B2DB20-34D3-B94C-8E7D-4013FC316C24}" srcOrd="0" destOrd="0" parTransId="{3CD95B4C-05D2-DE44-9F6A-B2BFD20C5AAA}" sibTransId="{3F25218F-57E0-3B48-B983-AC981535E102}"/>
    <dgm:cxn modelId="{DB13AA52-28A9-FE4E-9B1C-948FA6895D01}" type="presOf" srcId="{83B2DB20-34D3-B94C-8E7D-4013FC316C24}" destId="{B35F0D28-0C34-E146-AC61-AA70B12A7752}" srcOrd="0" destOrd="0" presId="urn:microsoft.com/office/officeart/2005/8/layout/lProcess2"/>
    <dgm:cxn modelId="{05A85C58-4C1A-0948-BA00-553958DB3FD5}" srcId="{83B2DB20-34D3-B94C-8E7D-4013FC316C24}" destId="{72C64502-5F5B-1545-8992-05E8BF51FBB4}" srcOrd="4" destOrd="0" parTransId="{435274F6-521A-0F4D-9E61-DF0E65F6C3CB}" sibTransId="{5AC554A6-8EBA-FD4A-A3D0-05611B95B210}"/>
    <dgm:cxn modelId="{2EB7EF58-8A3E-9245-BE46-B29E429D01A7}" srcId="{72C64502-5F5B-1545-8992-05E8BF51FBB4}" destId="{956E209D-B1BF-934E-9259-259B085F60C6}" srcOrd="0" destOrd="0" parTransId="{3E419F03-5C21-2545-87F5-43FA6D0F6378}" sibTransId="{6CEA214E-4838-B74D-BFE2-6CB804F406AD}"/>
    <dgm:cxn modelId="{12DF5B84-698D-8541-9865-C321D433D8EA}" type="presOf" srcId="{2E194F6F-9ED9-DE4B-B6F3-F3BB763DE96C}" destId="{971D6E6D-7300-9F46-A78D-F2F4D41C960F}" srcOrd="0" destOrd="0" presId="urn:microsoft.com/office/officeart/2005/8/layout/lProcess2"/>
    <dgm:cxn modelId="{A1039388-E50A-D84C-ACBE-94FEF1E4E764}" srcId="{83B2DB20-34D3-B94C-8E7D-4013FC316C24}" destId="{25AF8E0A-552B-614B-98BC-2E6D7B5AA5D3}" srcOrd="2" destOrd="0" parTransId="{F542BB37-7F59-2346-84BD-623971566760}" sibTransId="{82FB3DBC-4B0D-CD43-9CDC-D1A0F6A824D9}"/>
    <dgm:cxn modelId="{C52B228B-E76F-DE41-B8B5-1F59170C1AD8}" type="presOf" srcId="{00A6B839-240A-884A-BF23-881985952448}" destId="{8412B993-D4E6-E549-92CC-FB05A2542D93}" srcOrd="0" destOrd="1" presId="urn:microsoft.com/office/officeart/2005/8/layout/lProcess2"/>
    <dgm:cxn modelId="{FC0F1DA3-8DBD-AD43-9CE0-E43C260ED310}" type="presOf" srcId="{D3AB8932-7CC9-EA42-90CB-13942C943C63}" destId="{A114C64A-EB12-4A47-B05E-A457E8802A7C}" srcOrd="0" destOrd="1" presId="urn:microsoft.com/office/officeart/2005/8/layout/lProcess2"/>
    <dgm:cxn modelId="{CFC4DFC0-BB76-BC48-B920-CC2A565903F7}" type="presOf" srcId="{24DDBC64-CAD2-9B42-B013-05F84A676732}" destId="{92F0399B-148B-384A-8348-CAE654E20605}" srcOrd="0" destOrd="1" presId="urn:microsoft.com/office/officeart/2005/8/layout/lProcess2"/>
    <dgm:cxn modelId="{ACD95CC2-F53F-2947-B1CC-B2BDB4E06C54}" type="presOf" srcId="{EBD84724-F8BF-964B-9F88-D22139FB9B0C}" destId="{8412B993-D4E6-E549-92CC-FB05A2542D93}" srcOrd="0" destOrd="0" presId="urn:microsoft.com/office/officeart/2005/8/layout/lProcess2"/>
    <dgm:cxn modelId="{40FC8BD2-87BC-F545-AC9B-7D555745A767}" srcId="{83B2DB20-34D3-B94C-8E7D-4013FC316C24}" destId="{4BAF27D4-A68F-1544-A6BE-34A554433579}" srcOrd="3" destOrd="0" parTransId="{E513B83B-80EA-5C47-BF9E-4E8955F5D88F}" sibTransId="{189BC83E-8BF1-1943-853A-D6521B61DE4F}"/>
    <dgm:cxn modelId="{2FFC28D8-0BEB-CE4E-BEA1-0C0F96EAF39D}" type="presOf" srcId="{956E209D-B1BF-934E-9259-259B085F60C6}" destId="{2BFF5EA8-F457-2644-98FF-7E93B2145511}" srcOrd="0" destOrd="1" presId="urn:microsoft.com/office/officeart/2005/8/layout/lProcess2"/>
    <dgm:cxn modelId="{3757F3E3-0028-5A4D-BB20-6CC2CC4052B6}" srcId="{83B2DB20-34D3-B94C-8E7D-4013FC316C24}" destId="{ED9A7A6D-1492-574C-BEC0-995B3565471D}" srcOrd="1" destOrd="0" parTransId="{7F73FB3D-8302-4C41-A5BE-5C0E5E510926}" sibTransId="{25334A5A-D6C8-6B48-A8D4-F494437E4D1F}"/>
    <dgm:cxn modelId="{635EF953-9D05-3142-AB2A-9351DCC7B4EC}" type="presParOf" srcId="{971D6E6D-7300-9F46-A78D-F2F4D41C960F}" destId="{0AC07EBF-E4A1-0A4A-8147-E41C3731BE60}" srcOrd="0" destOrd="0" presId="urn:microsoft.com/office/officeart/2005/8/layout/lProcess2"/>
    <dgm:cxn modelId="{50D1B22B-399A-2F41-9ADD-3BF7BCB327D8}" type="presParOf" srcId="{0AC07EBF-E4A1-0A4A-8147-E41C3731BE60}" destId="{B35F0D28-0C34-E146-AC61-AA70B12A7752}" srcOrd="0" destOrd="0" presId="urn:microsoft.com/office/officeart/2005/8/layout/lProcess2"/>
    <dgm:cxn modelId="{CD9EA427-55CA-2745-9866-B8B9C6284DF5}" type="presParOf" srcId="{0AC07EBF-E4A1-0A4A-8147-E41C3731BE60}" destId="{B3E6BC83-B57F-9943-9AE8-BE4A3AF3DCF3}" srcOrd="1" destOrd="0" presId="urn:microsoft.com/office/officeart/2005/8/layout/lProcess2"/>
    <dgm:cxn modelId="{3A0F71E6-D6B5-8245-9432-467BD3D79EFC}" type="presParOf" srcId="{0AC07EBF-E4A1-0A4A-8147-E41C3731BE60}" destId="{8A3D6A27-660F-4547-AC94-2CFBBFA8DC40}" srcOrd="2" destOrd="0" presId="urn:microsoft.com/office/officeart/2005/8/layout/lProcess2"/>
    <dgm:cxn modelId="{D2C7F876-03AB-D847-BE41-C8DD953AD0E9}" type="presParOf" srcId="{8A3D6A27-660F-4547-AC94-2CFBBFA8DC40}" destId="{756CF1D3-0E66-254A-B1D3-6EADF0C67202}" srcOrd="0" destOrd="0" presId="urn:microsoft.com/office/officeart/2005/8/layout/lProcess2"/>
    <dgm:cxn modelId="{CAEFCBC3-E118-C447-A097-C3002377CA6C}" type="presParOf" srcId="{756CF1D3-0E66-254A-B1D3-6EADF0C67202}" destId="{8412B993-D4E6-E549-92CC-FB05A2542D93}" srcOrd="0" destOrd="0" presId="urn:microsoft.com/office/officeart/2005/8/layout/lProcess2"/>
    <dgm:cxn modelId="{22174770-DFAD-D54B-A698-AFC3351E722A}" type="presParOf" srcId="{756CF1D3-0E66-254A-B1D3-6EADF0C67202}" destId="{BDAB568A-0480-3F4B-889C-AC08B03A39F0}" srcOrd="1" destOrd="0" presId="urn:microsoft.com/office/officeart/2005/8/layout/lProcess2"/>
    <dgm:cxn modelId="{AAF0FDDA-82D9-DA46-9827-7665ADF5D96F}" type="presParOf" srcId="{756CF1D3-0E66-254A-B1D3-6EADF0C67202}" destId="{92F0399B-148B-384A-8348-CAE654E20605}" srcOrd="2" destOrd="0" presId="urn:microsoft.com/office/officeart/2005/8/layout/lProcess2"/>
    <dgm:cxn modelId="{BABDB82F-F4E4-4E46-B1B1-01C1F6E843EF}" type="presParOf" srcId="{756CF1D3-0E66-254A-B1D3-6EADF0C67202}" destId="{96DD885D-9E97-234B-AC57-131CAB272745}" srcOrd="3" destOrd="0" presId="urn:microsoft.com/office/officeart/2005/8/layout/lProcess2"/>
    <dgm:cxn modelId="{94146A41-9DFB-3F47-A407-6E6029FBBFAD}" type="presParOf" srcId="{756CF1D3-0E66-254A-B1D3-6EADF0C67202}" destId="{CE566984-4F8C-534E-808C-02FB98C4E817}" srcOrd="4" destOrd="0" presId="urn:microsoft.com/office/officeart/2005/8/layout/lProcess2"/>
    <dgm:cxn modelId="{06F1524B-E8A0-BB46-ABCB-FFB09BEBA59A}" type="presParOf" srcId="{756CF1D3-0E66-254A-B1D3-6EADF0C67202}" destId="{7FC864BC-9A8E-2D49-804D-7A1BD0EC19CD}" srcOrd="5" destOrd="0" presId="urn:microsoft.com/office/officeart/2005/8/layout/lProcess2"/>
    <dgm:cxn modelId="{E3F40F63-8422-344C-9AC5-D10B2805D29A}" type="presParOf" srcId="{756CF1D3-0E66-254A-B1D3-6EADF0C67202}" destId="{A114C64A-EB12-4A47-B05E-A457E8802A7C}" srcOrd="6" destOrd="0" presId="urn:microsoft.com/office/officeart/2005/8/layout/lProcess2"/>
    <dgm:cxn modelId="{2E8A139D-BAA6-8443-84D7-5236EF058DA1}" type="presParOf" srcId="{756CF1D3-0E66-254A-B1D3-6EADF0C67202}" destId="{31EEC913-9593-2B42-B25C-FC6582089E85}" srcOrd="7" destOrd="0" presId="urn:microsoft.com/office/officeart/2005/8/layout/lProcess2"/>
    <dgm:cxn modelId="{C23F2656-0F72-F540-AF4E-46A7EBA2BFAF}" type="presParOf" srcId="{756CF1D3-0E66-254A-B1D3-6EADF0C67202}" destId="{2BFF5EA8-F457-2644-98FF-7E93B2145511}"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CB1B3F-7284-6F4F-B03A-B1C8B478460C}" type="doc">
      <dgm:prSet loTypeId="urn:microsoft.com/office/officeart/2005/8/layout/target3" loCatId="relationship" qsTypeId="urn:microsoft.com/office/officeart/2005/8/quickstyle/simple2" qsCatId="simple" csTypeId="urn:microsoft.com/office/officeart/2005/8/colors/accent1_1" csCatId="accent1" phldr="1"/>
      <dgm:spPr/>
      <dgm:t>
        <a:bodyPr/>
        <a:lstStyle/>
        <a:p>
          <a:endParaRPr lang="en-US"/>
        </a:p>
      </dgm:t>
    </dgm:pt>
    <dgm:pt modelId="{8BE9CDC9-98E3-5D40-AF7A-58631BD4A227}">
      <dgm:prSet/>
      <dgm:spPr>
        <a:xfrm>
          <a:off x="0" y="0"/>
          <a:ext cx="8534400" cy="5410200"/>
        </a:xfrm>
      </dgm:spPr>
      <dgm:t>
        <a:bodyPr/>
        <a:lstStyle/>
        <a:p>
          <a:pPr rtl="0"/>
          <a:r>
            <a:rPr lang="en-US">
              <a:effectLst>
                <a:outerShdw blurRad="38100" dist="38100" dir="2700000" algn="tl">
                  <a:srgbClr val="000000">
                    <a:alpha val="43137"/>
                  </a:srgbClr>
                </a:outerShdw>
              </a:effectLst>
              <a:latin typeface="Rockwell"/>
              <a:ea typeface="+mn-ea"/>
              <a:cs typeface="+mn-cs"/>
            </a:rPr>
            <a:t>With programmed I/O there is a close correspondence between the I/O-related instructions that the processor fetches from memory and the I/O commands that the processor issues to an I/O module to execute the instructions</a:t>
          </a:r>
          <a:endParaRPr lang="en-US" dirty="0">
            <a:effectLst>
              <a:outerShdw blurRad="38100" dist="38100" dir="2700000" algn="tl">
                <a:srgbClr val="000000">
                  <a:alpha val="43137"/>
                </a:srgbClr>
              </a:outerShdw>
            </a:effectLst>
            <a:latin typeface="Rockwell"/>
            <a:ea typeface="+mn-ea"/>
            <a:cs typeface="+mn-cs"/>
          </a:endParaRPr>
        </a:p>
      </dgm:t>
    </dgm:pt>
    <dgm:pt modelId="{0D98987D-1E02-2E47-9986-AE43478CF36D}" type="parTrans" cxnId="{DA59469C-1DF0-5846-957C-D2A7A0EDF6AD}">
      <dgm:prSet/>
      <dgm:spPr/>
      <dgm:t>
        <a:bodyPr/>
        <a:lstStyle/>
        <a:p>
          <a:endParaRPr lang="en-US"/>
        </a:p>
      </dgm:t>
    </dgm:pt>
    <dgm:pt modelId="{14427CB5-64DE-8640-93FB-AAAE1316F03A}" type="sibTrans" cxnId="{DA59469C-1DF0-5846-957C-D2A7A0EDF6AD}">
      <dgm:prSet/>
      <dgm:spPr/>
      <dgm:t>
        <a:bodyPr/>
        <a:lstStyle/>
        <a:p>
          <a:endParaRPr lang="en-US"/>
        </a:p>
      </dgm:t>
    </dgm:pt>
    <dgm:pt modelId="{B7724777-71BF-BF44-B50B-40065B581871}">
      <dgm:prSet/>
      <dgm:spPr>
        <a:xfrm>
          <a:off x="213360" y="1352550"/>
          <a:ext cx="1280160" cy="3787140"/>
        </a:xfrm>
      </dgm:spPr>
      <dgm:t>
        <a:bodyPr/>
        <a:lstStyle/>
        <a:p>
          <a:pPr rtl="0"/>
          <a:r>
            <a:rPr lang="en-US">
              <a:effectLst>
                <a:outerShdw blurRad="38100" dist="38100" dir="2700000" algn="tl">
                  <a:srgbClr val="000000">
                    <a:alpha val="43137"/>
                  </a:srgbClr>
                </a:outerShdw>
              </a:effectLst>
              <a:latin typeface="Rockwell"/>
              <a:ea typeface="+mn-ea"/>
              <a:cs typeface="+mn-cs"/>
            </a:rPr>
            <a:t>The form of the instruction depends on the way in which external devices are addressed</a:t>
          </a:r>
          <a:endParaRPr lang="en-US" dirty="0">
            <a:effectLst>
              <a:outerShdw blurRad="38100" dist="38100" dir="2700000" algn="tl">
                <a:srgbClr val="000000">
                  <a:alpha val="43137"/>
                </a:srgbClr>
              </a:outerShdw>
            </a:effectLst>
            <a:latin typeface="Rockwell"/>
            <a:ea typeface="+mn-ea"/>
            <a:cs typeface="+mn-cs"/>
          </a:endParaRPr>
        </a:p>
      </dgm:t>
    </dgm:pt>
    <dgm:pt modelId="{554B62C7-3DFE-9845-BE8E-4475EF163E1F}" type="parTrans" cxnId="{636A2996-D168-254D-8DFF-3B97C2C8238E}">
      <dgm:prSet/>
      <dgm:spPr/>
      <dgm:t>
        <a:bodyPr/>
        <a:lstStyle/>
        <a:p>
          <a:endParaRPr lang="en-US"/>
        </a:p>
      </dgm:t>
    </dgm:pt>
    <dgm:pt modelId="{4B9300B5-AADD-0544-9540-81FD59EA3DDC}" type="sibTrans" cxnId="{636A2996-D168-254D-8DFF-3B97C2C8238E}">
      <dgm:prSet/>
      <dgm:spPr/>
      <dgm:t>
        <a:bodyPr/>
        <a:lstStyle/>
        <a:p>
          <a:endParaRPr lang="en-US"/>
        </a:p>
      </dgm:t>
    </dgm:pt>
    <dgm:pt modelId="{46971C9E-C24D-1D4D-AB01-562754A705EC}">
      <dgm:prSet/>
      <dgm:spPr>
        <a:xfrm>
          <a:off x="1706880" y="1352550"/>
          <a:ext cx="6614160" cy="3787140"/>
        </a:xfrm>
      </dgm:spPr>
      <dgm:t>
        <a:bodyPr/>
        <a:lstStyle/>
        <a:p>
          <a:pPr rtl="0"/>
          <a:r>
            <a:rPr lang="en-US">
              <a:effectLst>
                <a:outerShdw blurRad="38100" dist="38100" dir="2700000" algn="tl">
                  <a:srgbClr val="000000">
                    <a:alpha val="43137"/>
                  </a:srgbClr>
                </a:outerShdw>
              </a:effectLst>
              <a:latin typeface="Rockwell"/>
              <a:ea typeface="+mn-ea"/>
              <a:cs typeface="+mn-cs"/>
            </a:rPr>
            <a:t>Each I/O device connected through I/O modules is given a unique identifier or address</a:t>
          </a:r>
          <a:endParaRPr lang="en-US" dirty="0">
            <a:effectLst>
              <a:outerShdw blurRad="38100" dist="38100" dir="2700000" algn="tl">
                <a:srgbClr val="000000">
                  <a:alpha val="43137"/>
                </a:srgbClr>
              </a:outerShdw>
            </a:effectLst>
            <a:latin typeface="Rockwell"/>
            <a:ea typeface="+mn-ea"/>
            <a:cs typeface="+mn-cs"/>
          </a:endParaRPr>
        </a:p>
      </dgm:t>
    </dgm:pt>
    <dgm:pt modelId="{ACB3A632-5764-254F-9965-6154DA001E92}" type="parTrans" cxnId="{FD6E22AE-3BC3-E345-A170-23428B3BEE4A}">
      <dgm:prSet/>
      <dgm:spPr/>
      <dgm:t>
        <a:bodyPr/>
        <a:lstStyle/>
        <a:p>
          <a:endParaRPr lang="en-US"/>
        </a:p>
      </dgm:t>
    </dgm:pt>
    <dgm:pt modelId="{B4C12133-8E2A-C041-A4F2-EF165FF5E632}" type="sibTrans" cxnId="{FD6E22AE-3BC3-E345-A170-23428B3BEE4A}">
      <dgm:prSet/>
      <dgm:spPr/>
      <dgm:t>
        <a:bodyPr/>
        <a:lstStyle/>
        <a:p>
          <a:endParaRPr lang="en-US"/>
        </a:p>
      </dgm:t>
    </dgm:pt>
    <dgm:pt modelId="{84FE1BE3-37A4-3B45-9F09-4FA434229570}">
      <dgm:prSet/>
      <dgm:spPr>
        <a:xfrm>
          <a:off x="1872234" y="2678049"/>
          <a:ext cx="1322832" cy="1056904"/>
        </a:xfrm>
      </dgm:spPr>
      <dgm:t>
        <a:bodyPr/>
        <a:lstStyle/>
        <a:p>
          <a:pPr rtl="0"/>
          <a:r>
            <a:rPr lang="en-US">
              <a:effectLst>
                <a:outerShdw blurRad="38100" dist="38100" dir="2700000" algn="tl">
                  <a:srgbClr val="000000">
                    <a:alpha val="43137"/>
                  </a:srgbClr>
                </a:outerShdw>
              </a:effectLst>
              <a:latin typeface="Rockwell"/>
              <a:ea typeface="+mn-ea"/>
              <a:cs typeface="+mn-cs"/>
            </a:rPr>
            <a:t>When the processor issues an I/O command, the command contains the address of the desired device</a:t>
          </a:r>
          <a:endParaRPr lang="en-US" dirty="0">
            <a:effectLst>
              <a:outerShdw blurRad="38100" dist="38100" dir="2700000" algn="tl">
                <a:srgbClr val="000000">
                  <a:alpha val="43137"/>
                </a:srgbClr>
              </a:outerShdw>
            </a:effectLst>
            <a:latin typeface="Rockwell"/>
            <a:ea typeface="+mn-ea"/>
            <a:cs typeface="+mn-cs"/>
          </a:endParaRPr>
        </a:p>
      </dgm:t>
    </dgm:pt>
    <dgm:pt modelId="{E045E44F-D162-0B49-9E0C-70670BDE4A90}" type="parTrans" cxnId="{DD83F9E4-E4F3-A446-8E96-447BE9706AB6}">
      <dgm:prSet/>
      <dgm:spPr/>
      <dgm:t>
        <a:bodyPr/>
        <a:lstStyle/>
        <a:p>
          <a:endParaRPr lang="en-US"/>
        </a:p>
      </dgm:t>
    </dgm:pt>
    <dgm:pt modelId="{005F6B1C-BD36-AD4E-AC5B-9F5FB5F74D3A}" type="sibTrans" cxnId="{DD83F9E4-E4F3-A446-8E96-447BE9706AB6}">
      <dgm:prSet/>
      <dgm:spPr/>
      <dgm:t>
        <a:bodyPr/>
        <a:lstStyle/>
        <a:p>
          <a:endParaRPr lang="en-US"/>
        </a:p>
      </dgm:t>
    </dgm:pt>
    <dgm:pt modelId="{507D6E63-293F-E349-B81B-8FF85CCCFE05}">
      <dgm:prSet/>
      <dgm:spPr>
        <a:xfrm>
          <a:off x="1872234" y="3797085"/>
          <a:ext cx="1322832" cy="1056904"/>
        </a:xfrm>
      </dgm:spPr>
      <dgm:t>
        <a:bodyPr/>
        <a:lstStyle/>
        <a:p>
          <a:pPr rtl="0"/>
          <a:r>
            <a:rPr lang="en-US" dirty="0">
              <a:effectLst>
                <a:outerShdw blurRad="38100" dist="38100" dir="2700000" algn="tl">
                  <a:srgbClr val="000000">
                    <a:alpha val="43137"/>
                  </a:srgbClr>
                </a:outerShdw>
              </a:effectLst>
              <a:latin typeface="Rockwell"/>
              <a:ea typeface="+mn-ea"/>
              <a:cs typeface="+mn-cs"/>
            </a:rPr>
            <a:t>Thus, each I/O module must interpret the address lines to determine if the command is for itself</a:t>
          </a:r>
        </a:p>
      </dgm:t>
    </dgm:pt>
    <dgm:pt modelId="{792726EC-79A8-B040-968B-27A0C78D9EE3}" type="parTrans" cxnId="{5175C7AF-6915-3541-A303-AAB05DAC7460}">
      <dgm:prSet/>
      <dgm:spPr/>
      <dgm:t>
        <a:bodyPr/>
        <a:lstStyle/>
        <a:p>
          <a:endParaRPr lang="en-US"/>
        </a:p>
      </dgm:t>
    </dgm:pt>
    <dgm:pt modelId="{FBA726DB-1E58-EB4D-9C12-4D202D682CDD}" type="sibTrans" cxnId="{5175C7AF-6915-3541-A303-AAB05DAC7460}">
      <dgm:prSet/>
      <dgm:spPr/>
      <dgm:t>
        <a:bodyPr/>
        <a:lstStyle/>
        <a:p>
          <a:endParaRPr lang="en-US"/>
        </a:p>
      </dgm:t>
    </dgm:pt>
    <dgm:pt modelId="{BFEF0A71-74EA-4044-8AC2-41D21C59A12B}">
      <dgm:prSet/>
      <dgm:spPr>
        <a:xfrm>
          <a:off x="3371088" y="2705100"/>
          <a:ext cx="4736592" cy="2164080"/>
        </a:xfrm>
      </dgm:spPr>
      <dgm:t>
        <a:bodyPr/>
        <a:lstStyle/>
        <a:p>
          <a:pPr rtl="0"/>
          <a:r>
            <a:rPr lang="en-US">
              <a:effectLst>
                <a:outerShdw blurRad="38100" dist="38100" dir="2700000" algn="tl">
                  <a:srgbClr val="000000">
                    <a:alpha val="43137"/>
                  </a:srgbClr>
                </a:outerShdw>
              </a:effectLst>
              <a:latin typeface="Rockwell"/>
              <a:ea typeface="+mn-ea"/>
              <a:cs typeface="+mn-cs"/>
            </a:rPr>
            <a:t>Memory-mapped I/O</a:t>
          </a:r>
          <a:endParaRPr lang="en-US" dirty="0">
            <a:effectLst>
              <a:outerShdw blurRad="38100" dist="38100" dir="2700000" algn="tl">
                <a:srgbClr val="000000">
                  <a:alpha val="43137"/>
                </a:srgbClr>
              </a:outerShdw>
            </a:effectLst>
            <a:latin typeface="Rockwell"/>
            <a:ea typeface="+mn-ea"/>
            <a:cs typeface="+mn-cs"/>
          </a:endParaRPr>
        </a:p>
      </dgm:t>
    </dgm:pt>
    <dgm:pt modelId="{72197B1C-9263-FD41-BC5B-866C38F387A5}" type="parTrans" cxnId="{603BAF9D-FEA4-0B48-BF54-696AB2687BC2}">
      <dgm:prSet/>
      <dgm:spPr/>
      <dgm:t>
        <a:bodyPr/>
        <a:lstStyle/>
        <a:p>
          <a:endParaRPr lang="en-US"/>
        </a:p>
      </dgm:t>
    </dgm:pt>
    <dgm:pt modelId="{0BDA2D19-CCB7-BC47-9200-F5801844B4CE}" type="sibTrans" cxnId="{603BAF9D-FEA4-0B48-BF54-696AB2687BC2}">
      <dgm:prSet/>
      <dgm:spPr/>
      <dgm:t>
        <a:bodyPr/>
        <a:lstStyle/>
        <a:p>
          <a:endParaRPr lang="en-US"/>
        </a:p>
      </dgm:t>
    </dgm:pt>
    <dgm:pt modelId="{B4FF581B-F4FF-214D-831F-85314D894D91}">
      <dgm:prSet/>
      <dgm:spPr>
        <a:xfrm>
          <a:off x="3489502" y="3678936"/>
          <a:ext cx="2216923" cy="973836"/>
        </a:xfrm>
      </dgm:spPr>
      <dgm:t>
        <a:bodyPr/>
        <a:lstStyle/>
        <a:p>
          <a:pPr rtl="0"/>
          <a:r>
            <a:rPr lang="en-US" dirty="0">
              <a:effectLst>
                <a:outerShdw blurRad="38100" dist="38100" dir="2700000" algn="tl">
                  <a:srgbClr val="000000">
                    <a:alpha val="43137"/>
                  </a:srgbClr>
                </a:outerShdw>
              </a:effectLst>
              <a:latin typeface="Rockwell"/>
              <a:ea typeface="+mn-ea"/>
              <a:cs typeface="+mn-cs"/>
            </a:rPr>
            <a:t>There is a single address space for memory locations and I/O devices</a:t>
          </a:r>
        </a:p>
      </dgm:t>
    </dgm:pt>
    <dgm:pt modelId="{3B643422-5CB6-6A44-AA0A-96BAC2CC8735}" type="parTrans" cxnId="{9330EC38-8BA3-574C-9E0C-F3D50FCE6249}">
      <dgm:prSet/>
      <dgm:spPr/>
      <dgm:t>
        <a:bodyPr/>
        <a:lstStyle/>
        <a:p>
          <a:endParaRPr lang="en-US"/>
        </a:p>
      </dgm:t>
    </dgm:pt>
    <dgm:pt modelId="{FDD61106-1134-7948-AC64-2C6B95FB86F7}" type="sibTrans" cxnId="{9330EC38-8BA3-574C-9E0C-F3D50FCE6249}">
      <dgm:prSet/>
      <dgm:spPr/>
      <dgm:t>
        <a:bodyPr/>
        <a:lstStyle/>
        <a:p>
          <a:endParaRPr lang="en-US"/>
        </a:p>
      </dgm:t>
    </dgm:pt>
    <dgm:pt modelId="{937752D6-EA5C-9E4B-A082-8C2300A280FC}">
      <dgm:prSet/>
      <dgm:spPr>
        <a:xfrm>
          <a:off x="5769497" y="3678936"/>
          <a:ext cx="2216923" cy="973836"/>
        </a:xfrm>
      </dgm:spPr>
      <dgm:t>
        <a:bodyPr/>
        <a:lstStyle/>
        <a:p>
          <a:pPr rtl="0"/>
          <a:r>
            <a:rPr lang="en-US" dirty="0">
              <a:effectLst>
                <a:outerShdw blurRad="38100" dist="38100" dir="2700000" algn="tl">
                  <a:srgbClr val="000000">
                    <a:alpha val="43137"/>
                  </a:srgbClr>
                </a:outerShdw>
              </a:effectLst>
              <a:latin typeface="Rockwell"/>
              <a:ea typeface="+mn-ea"/>
              <a:cs typeface="+mn-cs"/>
            </a:rPr>
            <a:t>A single read line and a single write line are needed on the bus</a:t>
          </a:r>
        </a:p>
      </dgm:t>
    </dgm:pt>
    <dgm:pt modelId="{A608E109-A37E-154A-9310-AE41D915BD86}" type="parTrans" cxnId="{B48FB75B-ACB5-D34F-AD83-54B1C7476172}">
      <dgm:prSet/>
      <dgm:spPr/>
      <dgm:t>
        <a:bodyPr/>
        <a:lstStyle/>
        <a:p>
          <a:endParaRPr lang="en-US"/>
        </a:p>
      </dgm:t>
    </dgm:pt>
    <dgm:pt modelId="{9D0C17F2-081D-104F-9F25-6FDB504ACABB}" type="sibTrans" cxnId="{B48FB75B-ACB5-D34F-AD83-54B1C7476172}">
      <dgm:prSet/>
      <dgm:spPr/>
      <dgm:t>
        <a:bodyPr/>
        <a:lstStyle/>
        <a:p>
          <a:endParaRPr lang="en-US"/>
        </a:p>
      </dgm:t>
    </dgm:pt>
    <dgm:pt modelId="{07EDD4F2-C79E-474C-8039-1FF65F22D9F6}">
      <dgm:prSet/>
      <dgm:spPr>
        <a:xfrm>
          <a:off x="5769497" y="3678936"/>
          <a:ext cx="2216923" cy="973836"/>
        </a:xfrm>
      </dgm:spPr>
      <dgm:t>
        <a:bodyPr/>
        <a:lstStyle/>
        <a:p>
          <a:pPr rtl="0"/>
          <a:r>
            <a:rPr lang="en-US">
              <a:effectLst>
                <a:outerShdw blurRad="38100" dist="38100" dir="2700000" algn="tl">
                  <a:srgbClr val="000000">
                    <a:alpha val="43137"/>
                  </a:srgbClr>
                </a:outerShdw>
              </a:effectLst>
              <a:latin typeface="Rockwell"/>
              <a:ea typeface="+mn-ea"/>
              <a:cs typeface="+mn-cs"/>
            </a:rPr>
            <a:t>Isolated I/O</a:t>
          </a:r>
          <a:endParaRPr lang="en-US" dirty="0">
            <a:effectLst>
              <a:outerShdw blurRad="38100" dist="38100" dir="2700000" algn="tl">
                <a:srgbClr val="000000">
                  <a:alpha val="43137"/>
                </a:srgbClr>
              </a:outerShdw>
            </a:effectLst>
            <a:latin typeface="Rockwell"/>
            <a:ea typeface="+mn-ea"/>
            <a:cs typeface="+mn-cs"/>
          </a:endParaRPr>
        </a:p>
      </dgm:t>
    </dgm:pt>
    <dgm:pt modelId="{25335F79-90CF-4BB5-9F2D-0C6D43311CF8}" type="parTrans" cxnId="{76AE89D4-FFB7-4851-81E4-C88DD916457E}">
      <dgm:prSet/>
      <dgm:spPr/>
      <dgm:t>
        <a:bodyPr/>
        <a:lstStyle/>
        <a:p>
          <a:endParaRPr lang="en-GB"/>
        </a:p>
      </dgm:t>
    </dgm:pt>
    <dgm:pt modelId="{4DEBC2AE-F000-43A1-B977-5FEE74A61C4F}" type="sibTrans" cxnId="{76AE89D4-FFB7-4851-81E4-C88DD916457E}">
      <dgm:prSet/>
      <dgm:spPr/>
      <dgm:t>
        <a:bodyPr/>
        <a:lstStyle/>
        <a:p>
          <a:endParaRPr lang="en-GB"/>
        </a:p>
      </dgm:t>
    </dgm:pt>
    <dgm:pt modelId="{2FEB507F-6C4A-4F69-B1D2-E1A866A00222}">
      <dgm:prSet/>
      <dgm:spPr>
        <a:xfrm>
          <a:off x="5769497" y="3678936"/>
          <a:ext cx="2216923" cy="973836"/>
        </a:xfrm>
      </dgm:spPr>
      <dgm:t>
        <a:bodyPr/>
        <a:lstStyle/>
        <a:p>
          <a:r>
            <a:rPr kumimoji="1" lang="en-US" b="0" baseline="0" dirty="0">
              <a:effectLst>
                <a:outerShdw blurRad="38100" dist="38100" dir="2700000" algn="tl">
                  <a:srgbClr val="000000">
                    <a:alpha val="43137"/>
                  </a:srgbClr>
                </a:outerShdw>
              </a:effectLst>
              <a:latin typeface="Rockwell" panose="02060603020205020403" pitchFamily="18" charset="0"/>
              <a:ea typeface="+mn-ea"/>
              <a:cs typeface="+mn-cs"/>
            </a:rPr>
            <a:t>Alternatively, the bus may be equipped with memory read and write plus input and output command lines. </a:t>
          </a:r>
          <a:endParaRPr lang="en-US" b="0" dirty="0">
            <a:effectLst>
              <a:outerShdw blurRad="38100" dist="38100" dir="2700000" algn="tl">
                <a:srgbClr val="000000">
                  <a:alpha val="43137"/>
                </a:srgbClr>
              </a:outerShdw>
            </a:effectLst>
            <a:latin typeface="Rockwell" panose="02060603020205020403" pitchFamily="18" charset="0"/>
            <a:ea typeface="+mn-ea"/>
            <a:cs typeface="+mn-cs"/>
          </a:endParaRPr>
        </a:p>
      </dgm:t>
    </dgm:pt>
    <dgm:pt modelId="{D6747E6A-AB2E-4284-9CD7-9CBDAB03B087}" type="parTrans" cxnId="{DBDE5C9A-EC23-42F4-AF45-5543D86B2E8B}">
      <dgm:prSet/>
      <dgm:spPr/>
      <dgm:t>
        <a:bodyPr/>
        <a:lstStyle/>
        <a:p>
          <a:endParaRPr lang="en-GB"/>
        </a:p>
      </dgm:t>
    </dgm:pt>
    <dgm:pt modelId="{C9AE6CE3-3711-43DB-B10A-6D9555F09318}" type="sibTrans" cxnId="{DBDE5C9A-EC23-42F4-AF45-5543D86B2E8B}">
      <dgm:prSet/>
      <dgm:spPr/>
      <dgm:t>
        <a:bodyPr/>
        <a:lstStyle/>
        <a:p>
          <a:endParaRPr lang="en-GB"/>
        </a:p>
      </dgm:t>
    </dgm:pt>
    <dgm:pt modelId="{58CF4908-C98D-439F-92DF-39B6C14B8EF4}">
      <dgm:prSet/>
      <dgm:spPr/>
      <dgm:t>
        <a:bodyPr/>
        <a:lstStyle/>
        <a:p>
          <a:pPr rtl="0"/>
          <a:r>
            <a:rPr kumimoji="1" lang="en-US" b="0" u="none" baseline="0" dirty="0">
              <a:effectLst>
                <a:outerShdw blurRad="38100" dist="38100" dir="2700000" algn="tl">
                  <a:srgbClr val="000000">
                    <a:alpha val="43137"/>
                  </a:srgbClr>
                </a:outerShdw>
              </a:effectLst>
              <a:latin typeface="Rockwell" panose="02060603020205020403" pitchFamily="18" charset="0"/>
              <a:ea typeface="+mn-ea"/>
              <a:cs typeface="+mn-cs"/>
            </a:rPr>
            <a:t>the command line specifies whether the address refers to a memory location or an I/O device. </a:t>
          </a:r>
        </a:p>
      </dgm:t>
    </dgm:pt>
    <dgm:pt modelId="{F10EA291-400A-4F0F-86FA-C11A2F36BB23}" type="parTrans" cxnId="{5FF54AC1-462C-4C06-AEED-8980CAE5647F}">
      <dgm:prSet/>
      <dgm:spPr/>
      <dgm:t>
        <a:bodyPr/>
        <a:lstStyle/>
        <a:p>
          <a:endParaRPr lang="en-GB"/>
        </a:p>
      </dgm:t>
    </dgm:pt>
    <dgm:pt modelId="{F22BE23A-2EA0-4B53-93C8-CD5FB7F08FA1}" type="sibTrans" cxnId="{5FF54AC1-462C-4C06-AEED-8980CAE5647F}">
      <dgm:prSet/>
      <dgm:spPr/>
      <dgm:t>
        <a:bodyPr/>
        <a:lstStyle/>
        <a:p>
          <a:endParaRPr lang="en-GB"/>
        </a:p>
      </dgm:t>
    </dgm:pt>
    <dgm:pt modelId="{F0C59D74-4DF1-4824-9DEC-141B5F5280D9}" type="pres">
      <dgm:prSet presAssocID="{24CB1B3F-7284-6F4F-B03A-B1C8B478460C}" presName="Name0" presStyleCnt="0">
        <dgm:presLayoutVars>
          <dgm:chMax val="7"/>
          <dgm:dir/>
          <dgm:animLvl val="lvl"/>
          <dgm:resizeHandles val="exact"/>
        </dgm:presLayoutVars>
      </dgm:prSet>
      <dgm:spPr/>
    </dgm:pt>
    <dgm:pt modelId="{B4846E51-326C-4023-96D8-A2C62341823A}" type="pres">
      <dgm:prSet presAssocID="{8BE9CDC9-98E3-5D40-AF7A-58631BD4A227}" presName="circle1" presStyleLbl="node1" presStyleIdx="0" presStyleCnt="4"/>
      <dgm:spPr/>
    </dgm:pt>
    <dgm:pt modelId="{5B01ECDB-4578-4F4C-A483-C17219D28803}" type="pres">
      <dgm:prSet presAssocID="{8BE9CDC9-98E3-5D40-AF7A-58631BD4A227}" presName="space" presStyleCnt="0"/>
      <dgm:spPr/>
    </dgm:pt>
    <dgm:pt modelId="{CBE12EE3-103D-4785-8AE4-E3BA4B6061AC}" type="pres">
      <dgm:prSet presAssocID="{8BE9CDC9-98E3-5D40-AF7A-58631BD4A227}" presName="rect1" presStyleLbl="alignAcc1" presStyleIdx="0" presStyleCnt="4"/>
      <dgm:spPr/>
    </dgm:pt>
    <dgm:pt modelId="{CFE11CEA-2642-47C9-A4AB-7B69864CBA27}" type="pres">
      <dgm:prSet presAssocID="{46971C9E-C24D-1D4D-AB01-562754A705EC}" presName="vertSpace2" presStyleLbl="node1" presStyleIdx="0" presStyleCnt="4"/>
      <dgm:spPr/>
    </dgm:pt>
    <dgm:pt modelId="{79BBDF75-6DCD-4305-9F5E-98E4F7AE6C72}" type="pres">
      <dgm:prSet presAssocID="{46971C9E-C24D-1D4D-AB01-562754A705EC}" presName="circle2" presStyleLbl="node1" presStyleIdx="1" presStyleCnt="4"/>
      <dgm:spPr/>
    </dgm:pt>
    <dgm:pt modelId="{8832D191-8844-423B-9108-088A3CD8AFE9}" type="pres">
      <dgm:prSet presAssocID="{46971C9E-C24D-1D4D-AB01-562754A705EC}" presName="rect2" presStyleLbl="alignAcc1" presStyleIdx="1" presStyleCnt="4"/>
      <dgm:spPr/>
    </dgm:pt>
    <dgm:pt modelId="{C73D9A90-D363-4C2B-82E4-F619725BB49B}" type="pres">
      <dgm:prSet presAssocID="{BFEF0A71-74EA-4044-8AC2-41D21C59A12B}" presName="vertSpace3" presStyleLbl="node1" presStyleIdx="1" presStyleCnt="4"/>
      <dgm:spPr/>
    </dgm:pt>
    <dgm:pt modelId="{EAC8BABD-F2C4-418F-8478-23E5D990CF45}" type="pres">
      <dgm:prSet presAssocID="{BFEF0A71-74EA-4044-8AC2-41D21C59A12B}" presName="circle3" presStyleLbl="node1" presStyleIdx="2" presStyleCnt="4"/>
      <dgm:spPr/>
    </dgm:pt>
    <dgm:pt modelId="{ECA2AC8F-82C3-4BF1-9EC3-4B109CACD1E4}" type="pres">
      <dgm:prSet presAssocID="{BFEF0A71-74EA-4044-8AC2-41D21C59A12B}" presName="rect3" presStyleLbl="alignAcc1" presStyleIdx="2" presStyleCnt="4"/>
      <dgm:spPr/>
    </dgm:pt>
    <dgm:pt modelId="{6E29BEB8-5300-4EBF-9FB3-5C2F7AEC9427}" type="pres">
      <dgm:prSet presAssocID="{07EDD4F2-C79E-474C-8039-1FF65F22D9F6}" presName="vertSpace4" presStyleLbl="node1" presStyleIdx="2" presStyleCnt="4"/>
      <dgm:spPr/>
    </dgm:pt>
    <dgm:pt modelId="{A5B13F6D-76A7-43F7-8D61-98C98B36ABF5}" type="pres">
      <dgm:prSet presAssocID="{07EDD4F2-C79E-474C-8039-1FF65F22D9F6}" presName="circle4" presStyleLbl="node1" presStyleIdx="3" presStyleCnt="4"/>
      <dgm:spPr/>
    </dgm:pt>
    <dgm:pt modelId="{50AEF754-B761-4F9A-9FE3-BA7D4FBF8502}" type="pres">
      <dgm:prSet presAssocID="{07EDD4F2-C79E-474C-8039-1FF65F22D9F6}" presName="rect4" presStyleLbl="alignAcc1" presStyleIdx="3" presStyleCnt="4"/>
      <dgm:spPr/>
    </dgm:pt>
    <dgm:pt modelId="{6447B776-B746-42EC-BF8F-8EE95E8AA2D5}" type="pres">
      <dgm:prSet presAssocID="{8BE9CDC9-98E3-5D40-AF7A-58631BD4A227}" presName="rect1ParTx" presStyleLbl="alignAcc1" presStyleIdx="3" presStyleCnt="4">
        <dgm:presLayoutVars>
          <dgm:chMax val="1"/>
          <dgm:bulletEnabled val="1"/>
        </dgm:presLayoutVars>
      </dgm:prSet>
      <dgm:spPr/>
    </dgm:pt>
    <dgm:pt modelId="{1F1432E5-7B3A-4FA1-9F7D-E5D93DB93D0B}" type="pres">
      <dgm:prSet presAssocID="{8BE9CDC9-98E3-5D40-AF7A-58631BD4A227}" presName="rect1ChTx" presStyleLbl="alignAcc1" presStyleIdx="3" presStyleCnt="4">
        <dgm:presLayoutVars>
          <dgm:bulletEnabled val="1"/>
        </dgm:presLayoutVars>
      </dgm:prSet>
      <dgm:spPr/>
    </dgm:pt>
    <dgm:pt modelId="{444E4E71-97E0-451B-BB0A-49043BABE9EE}" type="pres">
      <dgm:prSet presAssocID="{46971C9E-C24D-1D4D-AB01-562754A705EC}" presName="rect2ParTx" presStyleLbl="alignAcc1" presStyleIdx="3" presStyleCnt="4">
        <dgm:presLayoutVars>
          <dgm:chMax val="1"/>
          <dgm:bulletEnabled val="1"/>
        </dgm:presLayoutVars>
      </dgm:prSet>
      <dgm:spPr/>
    </dgm:pt>
    <dgm:pt modelId="{FFA29BD0-4CE9-4F54-9765-9061491FF6D3}" type="pres">
      <dgm:prSet presAssocID="{46971C9E-C24D-1D4D-AB01-562754A705EC}" presName="rect2ChTx" presStyleLbl="alignAcc1" presStyleIdx="3" presStyleCnt="4">
        <dgm:presLayoutVars>
          <dgm:bulletEnabled val="1"/>
        </dgm:presLayoutVars>
      </dgm:prSet>
      <dgm:spPr/>
    </dgm:pt>
    <dgm:pt modelId="{B10FA254-4517-4CB9-AB2A-D06E281B78A1}" type="pres">
      <dgm:prSet presAssocID="{BFEF0A71-74EA-4044-8AC2-41D21C59A12B}" presName="rect3ParTx" presStyleLbl="alignAcc1" presStyleIdx="3" presStyleCnt="4">
        <dgm:presLayoutVars>
          <dgm:chMax val="1"/>
          <dgm:bulletEnabled val="1"/>
        </dgm:presLayoutVars>
      </dgm:prSet>
      <dgm:spPr/>
    </dgm:pt>
    <dgm:pt modelId="{7392F34E-E368-4445-8FB1-986FD48A3448}" type="pres">
      <dgm:prSet presAssocID="{BFEF0A71-74EA-4044-8AC2-41D21C59A12B}" presName="rect3ChTx" presStyleLbl="alignAcc1" presStyleIdx="3" presStyleCnt="4">
        <dgm:presLayoutVars>
          <dgm:bulletEnabled val="1"/>
        </dgm:presLayoutVars>
      </dgm:prSet>
      <dgm:spPr/>
    </dgm:pt>
    <dgm:pt modelId="{E9E22690-8A42-4627-AC3F-4D8FF7F40DF3}" type="pres">
      <dgm:prSet presAssocID="{07EDD4F2-C79E-474C-8039-1FF65F22D9F6}" presName="rect4ParTx" presStyleLbl="alignAcc1" presStyleIdx="3" presStyleCnt="4">
        <dgm:presLayoutVars>
          <dgm:chMax val="1"/>
          <dgm:bulletEnabled val="1"/>
        </dgm:presLayoutVars>
      </dgm:prSet>
      <dgm:spPr/>
    </dgm:pt>
    <dgm:pt modelId="{DF6E5A9E-8DF8-4D4A-A0D8-4334C4ECA7FF}" type="pres">
      <dgm:prSet presAssocID="{07EDD4F2-C79E-474C-8039-1FF65F22D9F6}" presName="rect4ChTx" presStyleLbl="alignAcc1" presStyleIdx="3" presStyleCnt="4">
        <dgm:presLayoutVars>
          <dgm:bulletEnabled val="1"/>
        </dgm:presLayoutVars>
      </dgm:prSet>
      <dgm:spPr/>
    </dgm:pt>
  </dgm:ptLst>
  <dgm:cxnLst>
    <dgm:cxn modelId="{1E2B9616-89DE-4D78-9DFB-028E1C7B141D}" type="presOf" srcId="{2FEB507F-6C4A-4F69-B1D2-E1A866A00222}" destId="{DF6E5A9E-8DF8-4D4A-A0D8-4334C4ECA7FF}" srcOrd="0" destOrd="0" presId="urn:microsoft.com/office/officeart/2005/8/layout/target3"/>
    <dgm:cxn modelId="{CCAFE321-A058-4444-B808-AB0926007F75}" type="presOf" srcId="{8BE9CDC9-98E3-5D40-AF7A-58631BD4A227}" destId="{6447B776-B746-42EC-BF8F-8EE95E8AA2D5}" srcOrd="1" destOrd="0" presId="urn:microsoft.com/office/officeart/2005/8/layout/target3"/>
    <dgm:cxn modelId="{8F118131-56FC-49D2-829D-4F64E9521685}" type="presOf" srcId="{46971C9E-C24D-1D4D-AB01-562754A705EC}" destId="{444E4E71-97E0-451B-BB0A-49043BABE9EE}" srcOrd="1" destOrd="0" presId="urn:microsoft.com/office/officeart/2005/8/layout/target3"/>
    <dgm:cxn modelId="{2FFCA533-F4F9-4678-9E33-8D3D79268DA2}" type="presOf" srcId="{BFEF0A71-74EA-4044-8AC2-41D21C59A12B}" destId="{ECA2AC8F-82C3-4BF1-9EC3-4B109CACD1E4}" srcOrd="0" destOrd="0" presId="urn:microsoft.com/office/officeart/2005/8/layout/target3"/>
    <dgm:cxn modelId="{3B9BEA36-3BC0-4FFF-9746-6BC1BC516D68}" type="presOf" srcId="{07EDD4F2-C79E-474C-8039-1FF65F22D9F6}" destId="{50AEF754-B761-4F9A-9FE3-BA7D4FBF8502}" srcOrd="0" destOrd="0" presId="urn:microsoft.com/office/officeart/2005/8/layout/target3"/>
    <dgm:cxn modelId="{9330EC38-8BA3-574C-9E0C-F3D50FCE6249}" srcId="{BFEF0A71-74EA-4044-8AC2-41D21C59A12B}" destId="{B4FF581B-F4FF-214D-831F-85314D894D91}" srcOrd="0" destOrd="0" parTransId="{3B643422-5CB6-6A44-AA0A-96BAC2CC8735}" sibTransId="{FDD61106-1134-7948-AC64-2C6B95FB86F7}"/>
    <dgm:cxn modelId="{B48FB75B-ACB5-D34F-AD83-54B1C7476172}" srcId="{BFEF0A71-74EA-4044-8AC2-41D21C59A12B}" destId="{937752D6-EA5C-9E4B-A082-8C2300A280FC}" srcOrd="1" destOrd="0" parTransId="{A608E109-A37E-154A-9310-AE41D915BD86}" sibTransId="{9D0C17F2-081D-104F-9F25-6FDB504ACABB}"/>
    <dgm:cxn modelId="{93AC3F6A-3A13-4AA2-8AB6-BA6B2A1C7E22}" type="presOf" srcId="{58CF4908-C98D-439F-92DF-39B6C14B8EF4}" destId="{DF6E5A9E-8DF8-4D4A-A0D8-4334C4ECA7FF}" srcOrd="0" destOrd="1" presId="urn:microsoft.com/office/officeart/2005/8/layout/target3"/>
    <dgm:cxn modelId="{54D7966C-A52F-4F33-A8BA-D7F4F3573083}" type="presOf" srcId="{8BE9CDC9-98E3-5D40-AF7A-58631BD4A227}" destId="{CBE12EE3-103D-4785-8AE4-E3BA4B6061AC}" srcOrd="0" destOrd="0" presId="urn:microsoft.com/office/officeart/2005/8/layout/target3"/>
    <dgm:cxn modelId="{53A92E4F-01D9-4F45-B4C7-57A94CB2713C}" type="presOf" srcId="{937752D6-EA5C-9E4B-A082-8C2300A280FC}" destId="{7392F34E-E368-4445-8FB1-986FD48A3448}" srcOrd="0" destOrd="1" presId="urn:microsoft.com/office/officeart/2005/8/layout/target3"/>
    <dgm:cxn modelId="{DA11CB6F-8C3E-4D44-A9B4-26C95626057E}" type="presOf" srcId="{B7724777-71BF-BF44-B50B-40065B581871}" destId="{1F1432E5-7B3A-4FA1-9F7D-E5D93DB93D0B}" srcOrd="0" destOrd="0" presId="urn:microsoft.com/office/officeart/2005/8/layout/target3"/>
    <dgm:cxn modelId="{2CE65874-D053-4A72-A142-27C69BA9A1FB}" type="presOf" srcId="{24CB1B3F-7284-6F4F-B03A-B1C8B478460C}" destId="{F0C59D74-4DF1-4824-9DEC-141B5F5280D9}" srcOrd="0" destOrd="0" presId="urn:microsoft.com/office/officeart/2005/8/layout/target3"/>
    <dgm:cxn modelId="{636A2996-D168-254D-8DFF-3B97C2C8238E}" srcId="{8BE9CDC9-98E3-5D40-AF7A-58631BD4A227}" destId="{B7724777-71BF-BF44-B50B-40065B581871}" srcOrd="0" destOrd="0" parTransId="{554B62C7-3DFE-9845-BE8E-4475EF163E1F}" sibTransId="{4B9300B5-AADD-0544-9540-81FD59EA3DDC}"/>
    <dgm:cxn modelId="{E2A93B99-12E6-43D3-B1E2-68272C9B0F14}" type="presOf" srcId="{BFEF0A71-74EA-4044-8AC2-41D21C59A12B}" destId="{B10FA254-4517-4CB9-AB2A-D06E281B78A1}" srcOrd="1" destOrd="0" presId="urn:microsoft.com/office/officeart/2005/8/layout/target3"/>
    <dgm:cxn modelId="{DB543D99-31C9-4DD9-A025-92DDDD65F400}" type="presOf" srcId="{07EDD4F2-C79E-474C-8039-1FF65F22D9F6}" destId="{E9E22690-8A42-4627-AC3F-4D8FF7F40DF3}" srcOrd="1" destOrd="0" presId="urn:microsoft.com/office/officeart/2005/8/layout/target3"/>
    <dgm:cxn modelId="{DBDE5C9A-EC23-42F4-AF45-5543D86B2E8B}" srcId="{07EDD4F2-C79E-474C-8039-1FF65F22D9F6}" destId="{2FEB507F-6C4A-4F69-B1D2-E1A866A00222}" srcOrd="0" destOrd="0" parTransId="{D6747E6A-AB2E-4284-9CD7-9CBDAB03B087}" sibTransId="{C9AE6CE3-3711-43DB-B10A-6D9555F09318}"/>
    <dgm:cxn modelId="{DA59469C-1DF0-5846-957C-D2A7A0EDF6AD}" srcId="{24CB1B3F-7284-6F4F-B03A-B1C8B478460C}" destId="{8BE9CDC9-98E3-5D40-AF7A-58631BD4A227}" srcOrd="0" destOrd="0" parTransId="{0D98987D-1E02-2E47-9986-AE43478CF36D}" sibTransId="{14427CB5-64DE-8640-93FB-AAAE1316F03A}"/>
    <dgm:cxn modelId="{603BAF9D-FEA4-0B48-BF54-696AB2687BC2}" srcId="{24CB1B3F-7284-6F4F-B03A-B1C8B478460C}" destId="{BFEF0A71-74EA-4044-8AC2-41D21C59A12B}" srcOrd="2" destOrd="0" parTransId="{72197B1C-9263-FD41-BC5B-866C38F387A5}" sibTransId="{0BDA2D19-CCB7-BC47-9200-F5801844B4CE}"/>
    <dgm:cxn modelId="{A1D8F89F-5B1F-437D-8D23-D763331A58F3}" type="presOf" srcId="{B4FF581B-F4FF-214D-831F-85314D894D91}" destId="{7392F34E-E368-4445-8FB1-986FD48A3448}" srcOrd="0" destOrd="0" presId="urn:microsoft.com/office/officeart/2005/8/layout/target3"/>
    <dgm:cxn modelId="{FD6E22AE-3BC3-E345-A170-23428B3BEE4A}" srcId="{24CB1B3F-7284-6F4F-B03A-B1C8B478460C}" destId="{46971C9E-C24D-1D4D-AB01-562754A705EC}" srcOrd="1" destOrd="0" parTransId="{ACB3A632-5764-254F-9965-6154DA001E92}" sibTransId="{B4C12133-8E2A-C041-A4F2-EF165FF5E632}"/>
    <dgm:cxn modelId="{5175C7AF-6915-3541-A303-AAB05DAC7460}" srcId="{46971C9E-C24D-1D4D-AB01-562754A705EC}" destId="{507D6E63-293F-E349-B81B-8FF85CCCFE05}" srcOrd="1" destOrd="0" parTransId="{792726EC-79A8-B040-968B-27A0C78D9EE3}" sibTransId="{FBA726DB-1E58-EB4D-9C12-4D202D682CDD}"/>
    <dgm:cxn modelId="{96E5FEBA-7429-4568-9F60-D6E7107D9B69}" type="presOf" srcId="{84FE1BE3-37A4-3B45-9F09-4FA434229570}" destId="{FFA29BD0-4CE9-4F54-9765-9061491FF6D3}" srcOrd="0" destOrd="0" presId="urn:microsoft.com/office/officeart/2005/8/layout/target3"/>
    <dgm:cxn modelId="{5FF54AC1-462C-4C06-AEED-8980CAE5647F}" srcId="{07EDD4F2-C79E-474C-8039-1FF65F22D9F6}" destId="{58CF4908-C98D-439F-92DF-39B6C14B8EF4}" srcOrd="1" destOrd="0" parTransId="{F10EA291-400A-4F0F-86FA-C11A2F36BB23}" sibTransId="{F22BE23A-2EA0-4B53-93C8-CD5FB7F08FA1}"/>
    <dgm:cxn modelId="{76AE89D4-FFB7-4851-81E4-C88DD916457E}" srcId="{24CB1B3F-7284-6F4F-B03A-B1C8B478460C}" destId="{07EDD4F2-C79E-474C-8039-1FF65F22D9F6}" srcOrd="3" destOrd="0" parTransId="{25335F79-90CF-4BB5-9F2D-0C6D43311CF8}" sibTransId="{4DEBC2AE-F000-43A1-B977-5FEE74A61C4F}"/>
    <dgm:cxn modelId="{70D8ADD7-A8AD-4774-91BB-90E4E5FEECE3}" type="presOf" srcId="{507D6E63-293F-E349-B81B-8FF85CCCFE05}" destId="{FFA29BD0-4CE9-4F54-9765-9061491FF6D3}" srcOrd="0" destOrd="1" presId="urn:microsoft.com/office/officeart/2005/8/layout/target3"/>
    <dgm:cxn modelId="{DD83F9E4-E4F3-A446-8E96-447BE9706AB6}" srcId="{46971C9E-C24D-1D4D-AB01-562754A705EC}" destId="{84FE1BE3-37A4-3B45-9F09-4FA434229570}" srcOrd="0" destOrd="0" parTransId="{E045E44F-D162-0B49-9E0C-70670BDE4A90}" sibTransId="{005F6B1C-BD36-AD4E-AC5B-9F5FB5F74D3A}"/>
    <dgm:cxn modelId="{F61974FB-D082-4EFC-A87C-C7EF365BDA92}" type="presOf" srcId="{46971C9E-C24D-1D4D-AB01-562754A705EC}" destId="{8832D191-8844-423B-9108-088A3CD8AFE9}" srcOrd="0" destOrd="0" presId="urn:microsoft.com/office/officeart/2005/8/layout/target3"/>
    <dgm:cxn modelId="{CDBFF738-908D-45ED-ABF8-F7B082912EBE}" type="presParOf" srcId="{F0C59D74-4DF1-4824-9DEC-141B5F5280D9}" destId="{B4846E51-326C-4023-96D8-A2C62341823A}" srcOrd="0" destOrd="0" presId="urn:microsoft.com/office/officeart/2005/8/layout/target3"/>
    <dgm:cxn modelId="{A1C87EF0-11EF-48BD-91AA-126915C83070}" type="presParOf" srcId="{F0C59D74-4DF1-4824-9DEC-141B5F5280D9}" destId="{5B01ECDB-4578-4F4C-A483-C17219D28803}" srcOrd="1" destOrd="0" presId="urn:microsoft.com/office/officeart/2005/8/layout/target3"/>
    <dgm:cxn modelId="{EF242324-BC28-4E8F-93E7-2A32BF39F1F3}" type="presParOf" srcId="{F0C59D74-4DF1-4824-9DEC-141B5F5280D9}" destId="{CBE12EE3-103D-4785-8AE4-E3BA4B6061AC}" srcOrd="2" destOrd="0" presId="urn:microsoft.com/office/officeart/2005/8/layout/target3"/>
    <dgm:cxn modelId="{ABA12FC2-C4E4-4FB0-8412-A4D869205B58}" type="presParOf" srcId="{F0C59D74-4DF1-4824-9DEC-141B5F5280D9}" destId="{CFE11CEA-2642-47C9-A4AB-7B69864CBA27}" srcOrd="3" destOrd="0" presId="urn:microsoft.com/office/officeart/2005/8/layout/target3"/>
    <dgm:cxn modelId="{131C5B4B-D254-4075-A0C2-AD11BB9E0640}" type="presParOf" srcId="{F0C59D74-4DF1-4824-9DEC-141B5F5280D9}" destId="{79BBDF75-6DCD-4305-9F5E-98E4F7AE6C72}" srcOrd="4" destOrd="0" presId="urn:microsoft.com/office/officeart/2005/8/layout/target3"/>
    <dgm:cxn modelId="{0D821B87-6168-4FEB-9239-D5239DCF20C7}" type="presParOf" srcId="{F0C59D74-4DF1-4824-9DEC-141B5F5280D9}" destId="{8832D191-8844-423B-9108-088A3CD8AFE9}" srcOrd="5" destOrd="0" presId="urn:microsoft.com/office/officeart/2005/8/layout/target3"/>
    <dgm:cxn modelId="{E6565043-CC3C-4D36-8E2C-827FC9EDDD12}" type="presParOf" srcId="{F0C59D74-4DF1-4824-9DEC-141B5F5280D9}" destId="{C73D9A90-D363-4C2B-82E4-F619725BB49B}" srcOrd="6" destOrd="0" presId="urn:microsoft.com/office/officeart/2005/8/layout/target3"/>
    <dgm:cxn modelId="{F9D0EE07-94CA-4589-AF18-B3568B942E34}" type="presParOf" srcId="{F0C59D74-4DF1-4824-9DEC-141B5F5280D9}" destId="{EAC8BABD-F2C4-418F-8478-23E5D990CF45}" srcOrd="7" destOrd="0" presId="urn:microsoft.com/office/officeart/2005/8/layout/target3"/>
    <dgm:cxn modelId="{6600E228-523B-4C57-AD36-6FA366C78942}" type="presParOf" srcId="{F0C59D74-4DF1-4824-9DEC-141B5F5280D9}" destId="{ECA2AC8F-82C3-4BF1-9EC3-4B109CACD1E4}" srcOrd="8" destOrd="0" presId="urn:microsoft.com/office/officeart/2005/8/layout/target3"/>
    <dgm:cxn modelId="{78EF1BF7-CD40-4266-9ADD-F942EA943A19}" type="presParOf" srcId="{F0C59D74-4DF1-4824-9DEC-141B5F5280D9}" destId="{6E29BEB8-5300-4EBF-9FB3-5C2F7AEC9427}" srcOrd="9" destOrd="0" presId="urn:microsoft.com/office/officeart/2005/8/layout/target3"/>
    <dgm:cxn modelId="{0E13752D-A275-49D1-AE70-DEE0D71AF6A2}" type="presParOf" srcId="{F0C59D74-4DF1-4824-9DEC-141B5F5280D9}" destId="{A5B13F6D-76A7-43F7-8D61-98C98B36ABF5}" srcOrd="10" destOrd="0" presId="urn:microsoft.com/office/officeart/2005/8/layout/target3"/>
    <dgm:cxn modelId="{52BB855F-E96A-4DF4-93C7-BB20884DBF1D}" type="presParOf" srcId="{F0C59D74-4DF1-4824-9DEC-141B5F5280D9}" destId="{50AEF754-B761-4F9A-9FE3-BA7D4FBF8502}" srcOrd="11" destOrd="0" presId="urn:microsoft.com/office/officeart/2005/8/layout/target3"/>
    <dgm:cxn modelId="{B266301B-738F-47A7-ACCA-3F9D19E7741D}" type="presParOf" srcId="{F0C59D74-4DF1-4824-9DEC-141B5F5280D9}" destId="{6447B776-B746-42EC-BF8F-8EE95E8AA2D5}" srcOrd="12" destOrd="0" presId="urn:microsoft.com/office/officeart/2005/8/layout/target3"/>
    <dgm:cxn modelId="{6BE6B498-0469-4FB6-B88D-2A69A0743BA2}" type="presParOf" srcId="{F0C59D74-4DF1-4824-9DEC-141B5F5280D9}" destId="{1F1432E5-7B3A-4FA1-9F7D-E5D93DB93D0B}" srcOrd="13" destOrd="0" presId="urn:microsoft.com/office/officeart/2005/8/layout/target3"/>
    <dgm:cxn modelId="{F15A2982-38CB-4D1E-BD6C-3EA76DB4CFD4}" type="presParOf" srcId="{F0C59D74-4DF1-4824-9DEC-141B5F5280D9}" destId="{444E4E71-97E0-451B-BB0A-49043BABE9EE}" srcOrd="14" destOrd="0" presId="urn:microsoft.com/office/officeart/2005/8/layout/target3"/>
    <dgm:cxn modelId="{2E1AFB19-B08C-4A35-9FA9-A1B03728CDDF}" type="presParOf" srcId="{F0C59D74-4DF1-4824-9DEC-141B5F5280D9}" destId="{FFA29BD0-4CE9-4F54-9765-9061491FF6D3}" srcOrd="15" destOrd="0" presId="urn:microsoft.com/office/officeart/2005/8/layout/target3"/>
    <dgm:cxn modelId="{E798191E-7EFE-44D9-B365-5C8F6DEBC9C9}" type="presParOf" srcId="{F0C59D74-4DF1-4824-9DEC-141B5F5280D9}" destId="{B10FA254-4517-4CB9-AB2A-D06E281B78A1}" srcOrd="16" destOrd="0" presId="urn:microsoft.com/office/officeart/2005/8/layout/target3"/>
    <dgm:cxn modelId="{DA1C3E4F-24F6-4D8F-BF9F-7952071B8965}" type="presParOf" srcId="{F0C59D74-4DF1-4824-9DEC-141B5F5280D9}" destId="{7392F34E-E368-4445-8FB1-986FD48A3448}" srcOrd="17" destOrd="0" presId="urn:microsoft.com/office/officeart/2005/8/layout/target3"/>
    <dgm:cxn modelId="{17187EAC-A2EE-4538-B388-24B950D9D050}" type="presParOf" srcId="{F0C59D74-4DF1-4824-9DEC-141B5F5280D9}" destId="{E9E22690-8A42-4627-AC3F-4D8FF7F40DF3}" srcOrd="18" destOrd="0" presId="urn:microsoft.com/office/officeart/2005/8/layout/target3"/>
    <dgm:cxn modelId="{82D1AC04-51FE-4323-81CC-B9C1C2426C63}" type="presParOf" srcId="{F0C59D74-4DF1-4824-9DEC-141B5F5280D9}" destId="{DF6E5A9E-8DF8-4D4A-A0D8-4334C4ECA7FF}"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31D8C-C76E-4141-949C-8411656D8D2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4C409AA-E74E-8A43-81E7-20E795899708}">
      <dgm:prSet/>
      <dgm:spPr>
        <a:xfrm>
          <a:off x="0" y="0"/>
          <a:ext cx="6766560" cy="1156716"/>
        </a:xfrm>
        <a:prstGeom prst="roundRect">
          <a:avLst>
            <a:gd name="adj" fmla="val 10000"/>
          </a:avLst>
        </a:prstGeom>
        <a:solidFill>
          <a:srgbClr val="999966"/>
        </a:solidFill>
        <a:ln>
          <a:solidFill>
            <a:srgbClr val="2B142D"/>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problem with programmed I/O is that the processor has to wait a long time for the I/O module to be ready for either reception or transmission of data</a:t>
          </a:r>
        </a:p>
      </dgm:t>
    </dgm:pt>
    <dgm:pt modelId="{1EA95C6D-E067-8444-80C8-71BAEDE19722}" type="parTrans" cxnId="{1F14FDA6-5095-6B4C-9A2C-5C68F1113248}">
      <dgm:prSet/>
      <dgm:spPr/>
      <dgm:t>
        <a:bodyPr/>
        <a:lstStyle/>
        <a:p>
          <a:endParaRPr lang="en-US"/>
        </a:p>
      </dgm:t>
    </dgm:pt>
    <dgm:pt modelId="{B78682D2-6696-1A42-BBD9-2648B928CCBF}" type="sibTrans" cxnId="{1F14FDA6-5095-6B4C-9A2C-5C68F1113248}">
      <dgm:prSet/>
      <dgm:spPr>
        <a:xfrm>
          <a:off x="6014694" y="885939"/>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dirty="0">
            <a:solidFill>
              <a:sysClr val="windowText" lastClr="000000">
                <a:hueOff val="0"/>
                <a:satOff val="0"/>
                <a:lumOff val="0"/>
                <a:alphaOff val="0"/>
              </a:sysClr>
            </a:solidFill>
            <a:latin typeface="Rockwell"/>
            <a:ea typeface="+mn-ea"/>
            <a:cs typeface="+mn-cs"/>
          </a:endParaRPr>
        </a:p>
      </dgm:t>
    </dgm:pt>
    <dgm:pt modelId="{E8901660-7A45-5140-B454-4E2D8D5AA827}">
      <dgm:prSet/>
      <dgm:spPr>
        <a:xfrm>
          <a:off x="566699" y="1367028"/>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An alternative is for the processor to issue an I/O command to a module and then go on to do some other useful work</a:t>
          </a:r>
        </a:p>
      </dgm:t>
    </dgm:pt>
    <dgm:pt modelId="{0BB6BD76-E2EC-6140-96B7-2A8726CD09A3}" type="parTrans" cxnId="{7A4E5EDA-F85C-A14C-AC6E-0B6B2550C620}">
      <dgm:prSet/>
      <dgm:spPr/>
      <dgm:t>
        <a:bodyPr/>
        <a:lstStyle/>
        <a:p>
          <a:endParaRPr lang="en-US"/>
        </a:p>
      </dgm:t>
    </dgm:pt>
    <dgm:pt modelId="{D4EFD207-8600-4040-8D3A-F2036A0B2E97}" type="sibTrans" cxnId="{7A4E5EDA-F85C-A14C-AC6E-0B6B2550C620}">
      <dgm:prSet/>
      <dgm:spPr>
        <a:xfrm>
          <a:off x="6581394" y="2252967"/>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dirty="0">
            <a:solidFill>
              <a:sysClr val="windowText" lastClr="000000">
                <a:hueOff val="0"/>
                <a:satOff val="0"/>
                <a:lumOff val="0"/>
                <a:alphaOff val="0"/>
              </a:sysClr>
            </a:solidFill>
            <a:latin typeface="Rockwell"/>
            <a:ea typeface="+mn-ea"/>
            <a:cs typeface="+mn-cs"/>
          </a:endParaRPr>
        </a:p>
      </dgm:t>
    </dgm:pt>
    <dgm:pt modelId="{2E1FE990-DE05-034D-8526-9193E1EAF18E}">
      <dgm:prSet/>
      <dgm:spPr>
        <a:xfrm>
          <a:off x="1124940" y="2734056"/>
          <a:ext cx="6766560" cy="1156716"/>
        </a:xfrm>
        <a:prstGeom prst="roundRect">
          <a:avLst>
            <a:gd name="adj" fmla="val 10000"/>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I/O module will then interrupt the processor to request service when it is ready to exchange data with the processor</a:t>
          </a:r>
        </a:p>
      </dgm:t>
    </dgm:pt>
    <dgm:pt modelId="{70844F29-E1D1-FC41-96F1-965B063FA075}" type="parTrans" cxnId="{8953CEF4-9091-AD47-9B89-AE93777EFE8F}">
      <dgm:prSet/>
      <dgm:spPr/>
      <dgm:t>
        <a:bodyPr/>
        <a:lstStyle/>
        <a:p>
          <a:endParaRPr lang="en-US"/>
        </a:p>
      </dgm:t>
    </dgm:pt>
    <dgm:pt modelId="{E7FC6A39-52E1-A94B-B8DC-2A6A544CCC6A}" type="sibTrans" cxnId="{8953CEF4-9091-AD47-9B89-AE93777EFE8F}">
      <dgm:prSet/>
      <dgm:spPr>
        <a:xfrm>
          <a:off x="7139635" y="3619995"/>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dirty="0">
            <a:solidFill>
              <a:sysClr val="windowText" lastClr="000000">
                <a:hueOff val="0"/>
                <a:satOff val="0"/>
                <a:lumOff val="0"/>
                <a:alphaOff val="0"/>
              </a:sysClr>
            </a:solidFill>
            <a:latin typeface="Rockwell"/>
            <a:ea typeface="+mn-ea"/>
            <a:cs typeface="+mn-cs"/>
          </a:endParaRPr>
        </a:p>
      </dgm:t>
    </dgm:pt>
    <dgm:pt modelId="{D1AB6957-487C-FB47-BDE1-E47D7193CC3E}">
      <dgm:prSet/>
      <dgm:spPr>
        <a:xfrm>
          <a:off x="1691639" y="4101084"/>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processor executes the data transfer and resumes its former processing</a:t>
          </a:r>
        </a:p>
      </dgm:t>
    </dgm:pt>
    <dgm:pt modelId="{7DCC1BA8-D607-594A-93C6-8A02DA61376A}" type="parTrans" cxnId="{59036F06-985C-7F42-B191-4214E5EB5F1F}">
      <dgm:prSet/>
      <dgm:spPr/>
      <dgm:t>
        <a:bodyPr/>
        <a:lstStyle/>
        <a:p>
          <a:endParaRPr lang="en-US"/>
        </a:p>
      </dgm:t>
    </dgm:pt>
    <dgm:pt modelId="{19DFBF3D-387F-F948-B644-74367A6A01E2}" type="sibTrans" cxnId="{59036F06-985C-7F42-B191-4214E5EB5F1F}">
      <dgm:prSet/>
      <dgm:spPr/>
      <dgm:t>
        <a:bodyPr/>
        <a:lstStyle/>
        <a:p>
          <a:endParaRPr lang="en-US"/>
        </a:p>
      </dgm:t>
    </dgm:pt>
    <dgm:pt modelId="{37038750-B625-5942-B498-3DF48AA3E481}" type="pres">
      <dgm:prSet presAssocID="{DD631D8C-C76E-4141-949C-8411656D8D26}" presName="outerComposite" presStyleCnt="0">
        <dgm:presLayoutVars>
          <dgm:chMax val="5"/>
          <dgm:dir/>
          <dgm:resizeHandles val="exact"/>
        </dgm:presLayoutVars>
      </dgm:prSet>
      <dgm:spPr/>
    </dgm:pt>
    <dgm:pt modelId="{56E03F2C-0E06-7A4A-A8EB-218E9FF17455}" type="pres">
      <dgm:prSet presAssocID="{DD631D8C-C76E-4141-949C-8411656D8D26}" presName="dummyMaxCanvas" presStyleCnt="0">
        <dgm:presLayoutVars/>
      </dgm:prSet>
      <dgm:spPr/>
    </dgm:pt>
    <dgm:pt modelId="{2D081643-A97E-8045-A04A-A5246EDD4742}" type="pres">
      <dgm:prSet presAssocID="{DD631D8C-C76E-4141-949C-8411656D8D26}" presName="FourNodes_1" presStyleLbl="node1" presStyleIdx="0" presStyleCnt="4">
        <dgm:presLayoutVars>
          <dgm:bulletEnabled val="1"/>
        </dgm:presLayoutVars>
      </dgm:prSet>
      <dgm:spPr/>
    </dgm:pt>
    <dgm:pt modelId="{BC5FBAA2-0298-2246-8B0B-C48AEAF19927}" type="pres">
      <dgm:prSet presAssocID="{DD631D8C-C76E-4141-949C-8411656D8D26}" presName="FourNodes_2" presStyleLbl="node1" presStyleIdx="1" presStyleCnt="4">
        <dgm:presLayoutVars>
          <dgm:bulletEnabled val="1"/>
        </dgm:presLayoutVars>
      </dgm:prSet>
      <dgm:spPr/>
    </dgm:pt>
    <dgm:pt modelId="{9C39314B-7B16-FF42-8A93-06167E077AB1}" type="pres">
      <dgm:prSet presAssocID="{DD631D8C-C76E-4141-949C-8411656D8D26}" presName="FourNodes_3" presStyleLbl="node1" presStyleIdx="2" presStyleCnt="4">
        <dgm:presLayoutVars>
          <dgm:bulletEnabled val="1"/>
        </dgm:presLayoutVars>
      </dgm:prSet>
      <dgm:spPr/>
    </dgm:pt>
    <dgm:pt modelId="{FF555A3E-B462-CE46-ADD7-0A2B96FC095F}" type="pres">
      <dgm:prSet presAssocID="{DD631D8C-C76E-4141-949C-8411656D8D26}" presName="FourNodes_4" presStyleLbl="node1" presStyleIdx="3" presStyleCnt="4">
        <dgm:presLayoutVars>
          <dgm:bulletEnabled val="1"/>
        </dgm:presLayoutVars>
      </dgm:prSet>
      <dgm:spPr/>
    </dgm:pt>
    <dgm:pt modelId="{17450B52-5D4C-0148-8E62-5277CDF3A5C7}" type="pres">
      <dgm:prSet presAssocID="{DD631D8C-C76E-4141-949C-8411656D8D26}" presName="FourConn_1-2" presStyleLbl="fgAccFollowNode1" presStyleIdx="0" presStyleCnt="3">
        <dgm:presLayoutVars>
          <dgm:bulletEnabled val="1"/>
        </dgm:presLayoutVars>
      </dgm:prSet>
      <dgm:spPr/>
    </dgm:pt>
    <dgm:pt modelId="{A1A835B4-ED2B-9747-9CA1-E778865DDC3A}" type="pres">
      <dgm:prSet presAssocID="{DD631D8C-C76E-4141-949C-8411656D8D26}" presName="FourConn_2-3" presStyleLbl="fgAccFollowNode1" presStyleIdx="1" presStyleCnt="3">
        <dgm:presLayoutVars>
          <dgm:bulletEnabled val="1"/>
        </dgm:presLayoutVars>
      </dgm:prSet>
      <dgm:spPr/>
    </dgm:pt>
    <dgm:pt modelId="{254B718B-E4CA-054E-A922-09189E21162A}" type="pres">
      <dgm:prSet presAssocID="{DD631D8C-C76E-4141-949C-8411656D8D26}" presName="FourConn_3-4" presStyleLbl="fgAccFollowNode1" presStyleIdx="2" presStyleCnt="3">
        <dgm:presLayoutVars>
          <dgm:bulletEnabled val="1"/>
        </dgm:presLayoutVars>
      </dgm:prSet>
      <dgm:spPr/>
    </dgm:pt>
    <dgm:pt modelId="{506AB1F3-0042-BF44-852E-E236AF7AA5AB}" type="pres">
      <dgm:prSet presAssocID="{DD631D8C-C76E-4141-949C-8411656D8D26}" presName="FourNodes_1_text" presStyleLbl="node1" presStyleIdx="3" presStyleCnt="4">
        <dgm:presLayoutVars>
          <dgm:bulletEnabled val="1"/>
        </dgm:presLayoutVars>
      </dgm:prSet>
      <dgm:spPr/>
    </dgm:pt>
    <dgm:pt modelId="{2F830BA8-4BD1-CF44-8145-C1979AD6B59B}" type="pres">
      <dgm:prSet presAssocID="{DD631D8C-C76E-4141-949C-8411656D8D26}" presName="FourNodes_2_text" presStyleLbl="node1" presStyleIdx="3" presStyleCnt="4">
        <dgm:presLayoutVars>
          <dgm:bulletEnabled val="1"/>
        </dgm:presLayoutVars>
      </dgm:prSet>
      <dgm:spPr/>
    </dgm:pt>
    <dgm:pt modelId="{AF0A0EC7-4D3A-B84D-84B7-44DA7B96F4F2}" type="pres">
      <dgm:prSet presAssocID="{DD631D8C-C76E-4141-949C-8411656D8D26}" presName="FourNodes_3_text" presStyleLbl="node1" presStyleIdx="3" presStyleCnt="4">
        <dgm:presLayoutVars>
          <dgm:bulletEnabled val="1"/>
        </dgm:presLayoutVars>
      </dgm:prSet>
      <dgm:spPr/>
    </dgm:pt>
    <dgm:pt modelId="{D096BC47-187B-6F41-AC73-47BAFFDB553B}" type="pres">
      <dgm:prSet presAssocID="{DD631D8C-C76E-4141-949C-8411656D8D26}" presName="FourNodes_4_text" presStyleLbl="node1" presStyleIdx="3" presStyleCnt="4">
        <dgm:presLayoutVars>
          <dgm:bulletEnabled val="1"/>
        </dgm:presLayoutVars>
      </dgm:prSet>
      <dgm:spPr/>
    </dgm:pt>
  </dgm:ptLst>
  <dgm:cxnLst>
    <dgm:cxn modelId="{59036F06-985C-7F42-B191-4214E5EB5F1F}" srcId="{DD631D8C-C76E-4141-949C-8411656D8D26}" destId="{D1AB6957-487C-FB47-BDE1-E47D7193CC3E}" srcOrd="3" destOrd="0" parTransId="{7DCC1BA8-D607-594A-93C6-8A02DA61376A}" sibTransId="{19DFBF3D-387F-F948-B644-74367A6A01E2}"/>
    <dgm:cxn modelId="{9DF4EC0C-8C78-7641-8AB0-93C21665AA9B}" type="presOf" srcId="{E7FC6A39-52E1-A94B-B8DC-2A6A544CCC6A}" destId="{254B718B-E4CA-054E-A922-09189E21162A}" srcOrd="0" destOrd="0" presId="urn:microsoft.com/office/officeart/2005/8/layout/vProcess5"/>
    <dgm:cxn modelId="{B911BA13-E76F-7E4F-B64F-B76D9B7CC067}" type="presOf" srcId="{E8901660-7A45-5140-B454-4E2D8D5AA827}" destId="{BC5FBAA2-0298-2246-8B0B-C48AEAF19927}" srcOrd="0" destOrd="0" presId="urn:microsoft.com/office/officeart/2005/8/layout/vProcess5"/>
    <dgm:cxn modelId="{D3F18214-9AD4-5849-9A03-B8D116854E03}" type="presOf" srcId="{B78682D2-6696-1A42-BBD9-2648B928CCBF}" destId="{17450B52-5D4C-0148-8E62-5277CDF3A5C7}" srcOrd="0" destOrd="0" presId="urn:microsoft.com/office/officeart/2005/8/layout/vProcess5"/>
    <dgm:cxn modelId="{5427162C-D623-CD4D-8D3D-65B13A25FE41}" type="presOf" srcId="{DD631D8C-C76E-4141-949C-8411656D8D26}" destId="{37038750-B625-5942-B498-3DF48AA3E481}" srcOrd="0" destOrd="0" presId="urn:microsoft.com/office/officeart/2005/8/layout/vProcess5"/>
    <dgm:cxn modelId="{9BEC915B-68C6-1941-A8B9-043093219A08}" type="presOf" srcId="{E8901660-7A45-5140-B454-4E2D8D5AA827}" destId="{2F830BA8-4BD1-CF44-8145-C1979AD6B59B}" srcOrd="1" destOrd="0" presId="urn:microsoft.com/office/officeart/2005/8/layout/vProcess5"/>
    <dgm:cxn modelId="{EDF6D664-0D05-3649-873F-9C587A010530}" type="presOf" srcId="{84C409AA-E74E-8A43-81E7-20E795899708}" destId="{2D081643-A97E-8045-A04A-A5246EDD4742}" srcOrd="0" destOrd="0" presId="urn:microsoft.com/office/officeart/2005/8/layout/vProcess5"/>
    <dgm:cxn modelId="{4A9CF355-BE3D-D74F-8672-6B0AB9AFACBB}" type="presOf" srcId="{2E1FE990-DE05-034D-8526-9193E1EAF18E}" destId="{AF0A0EC7-4D3A-B84D-84B7-44DA7B96F4F2}" srcOrd="1" destOrd="0" presId="urn:microsoft.com/office/officeart/2005/8/layout/vProcess5"/>
    <dgm:cxn modelId="{F8A43784-F8C4-9F4C-980C-A664A0293C68}" type="presOf" srcId="{84C409AA-E74E-8A43-81E7-20E795899708}" destId="{506AB1F3-0042-BF44-852E-E236AF7AA5AB}" srcOrd="1" destOrd="0" presId="urn:microsoft.com/office/officeart/2005/8/layout/vProcess5"/>
    <dgm:cxn modelId="{9E907098-FEF5-F84E-88B0-661E89EAC90E}" type="presOf" srcId="{2E1FE990-DE05-034D-8526-9193E1EAF18E}" destId="{9C39314B-7B16-FF42-8A93-06167E077AB1}" srcOrd="0" destOrd="0" presId="urn:microsoft.com/office/officeart/2005/8/layout/vProcess5"/>
    <dgm:cxn modelId="{95CC499D-AE6C-AE4B-9123-9D58C9A86F57}" type="presOf" srcId="{D4EFD207-8600-4040-8D3A-F2036A0B2E97}" destId="{A1A835B4-ED2B-9747-9CA1-E778865DDC3A}" srcOrd="0" destOrd="0" presId="urn:microsoft.com/office/officeart/2005/8/layout/vProcess5"/>
    <dgm:cxn modelId="{1F14FDA6-5095-6B4C-9A2C-5C68F1113248}" srcId="{DD631D8C-C76E-4141-949C-8411656D8D26}" destId="{84C409AA-E74E-8A43-81E7-20E795899708}" srcOrd="0" destOrd="0" parTransId="{1EA95C6D-E067-8444-80C8-71BAEDE19722}" sibTransId="{B78682D2-6696-1A42-BBD9-2648B928CCBF}"/>
    <dgm:cxn modelId="{66D1B9B3-A13B-F34E-B8FD-2955D6340016}" type="presOf" srcId="{D1AB6957-487C-FB47-BDE1-E47D7193CC3E}" destId="{FF555A3E-B462-CE46-ADD7-0A2B96FC095F}" srcOrd="0" destOrd="0" presId="urn:microsoft.com/office/officeart/2005/8/layout/vProcess5"/>
    <dgm:cxn modelId="{7A4E5EDA-F85C-A14C-AC6E-0B6B2550C620}" srcId="{DD631D8C-C76E-4141-949C-8411656D8D26}" destId="{E8901660-7A45-5140-B454-4E2D8D5AA827}" srcOrd="1" destOrd="0" parTransId="{0BB6BD76-E2EC-6140-96B7-2A8726CD09A3}" sibTransId="{D4EFD207-8600-4040-8D3A-F2036A0B2E97}"/>
    <dgm:cxn modelId="{8953CEF4-9091-AD47-9B89-AE93777EFE8F}" srcId="{DD631D8C-C76E-4141-949C-8411656D8D26}" destId="{2E1FE990-DE05-034D-8526-9193E1EAF18E}" srcOrd="2" destOrd="0" parTransId="{70844F29-E1D1-FC41-96F1-965B063FA075}" sibTransId="{E7FC6A39-52E1-A94B-B8DC-2A6A544CCC6A}"/>
    <dgm:cxn modelId="{98EF90FB-F748-0E4A-B35C-C8DFD134DC79}" type="presOf" srcId="{D1AB6957-487C-FB47-BDE1-E47D7193CC3E}" destId="{D096BC47-187B-6F41-AC73-47BAFFDB553B}" srcOrd="1" destOrd="0" presId="urn:microsoft.com/office/officeart/2005/8/layout/vProcess5"/>
    <dgm:cxn modelId="{BAE729A8-46E4-B84E-9968-3B7FC7D38250}" type="presParOf" srcId="{37038750-B625-5942-B498-3DF48AA3E481}" destId="{56E03F2C-0E06-7A4A-A8EB-218E9FF17455}" srcOrd="0" destOrd="0" presId="urn:microsoft.com/office/officeart/2005/8/layout/vProcess5"/>
    <dgm:cxn modelId="{9879A4ED-FE60-094D-944F-853D93D464CF}" type="presParOf" srcId="{37038750-B625-5942-B498-3DF48AA3E481}" destId="{2D081643-A97E-8045-A04A-A5246EDD4742}" srcOrd="1" destOrd="0" presId="urn:microsoft.com/office/officeart/2005/8/layout/vProcess5"/>
    <dgm:cxn modelId="{9DC5C5C2-651B-BD4E-BEB0-89EF985CBAD7}" type="presParOf" srcId="{37038750-B625-5942-B498-3DF48AA3E481}" destId="{BC5FBAA2-0298-2246-8B0B-C48AEAF19927}" srcOrd="2" destOrd="0" presId="urn:microsoft.com/office/officeart/2005/8/layout/vProcess5"/>
    <dgm:cxn modelId="{236ADBCD-B99D-9C43-9F8D-46073D4B1244}" type="presParOf" srcId="{37038750-B625-5942-B498-3DF48AA3E481}" destId="{9C39314B-7B16-FF42-8A93-06167E077AB1}" srcOrd="3" destOrd="0" presId="urn:microsoft.com/office/officeart/2005/8/layout/vProcess5"/>
    <dgm:cxn modelId="{DB9046B9-A3EE-9748-A689-7B4C1A47FBAA}" type="presParOf" srcId="{37038750-B625-5942-B498-3DF48AA3E481}" destId="{FF555A3E-B462-CE46-ADD7-0A2B96FC095F}" srcOrd="4" destOrd="0" presId="urn:microsoft.com/office/officeart/2005/8/layout/vProcess5"/>
    <dgm:cxn modelId="{39D378F4-7193-574E-951B-5E5D53B11CA7}" type="presParOf" srcId="{37038750-B625-5942-B498-3DF48AA3E481}" destId="{17450B52-5D4C-0148-8E62-5277CDF3A5C7}" srcOrd="5" destOrd="0" presId="urn:microsoft.com/office/officeart/2005/8/layout/vProcess5"/>
    <dgm:cxn modelId="{0BE1BD9F-217D-484B-AECA-9F89AF9AF68A}" type="presParOf" srcId="{37038750-B625-5942-B498-3DF48AA3E481}" destId="{A1A835B4-ED2B-9747-9CA1-E778865DDC3A}" srcOrd="6" destOrd="0" presId="urn:microsoft.com/office/officeart/2005/8/layout/vProcess5"/>
    <dgm:cxn modelId="{08FC6AD0-6FAC-E746-BBEC-CB605C60F680}" type="presParOf" srcId="{37038750-B625-5942-B498-3DF48AA3E481}" destId="{254B718B-E4CA-054E-A922-09189E21162A}" srcOrd="7" destOrd="0" presId="urn:microsoft.com/office/officeart/2005/8/layout/vProcess5"/>
    <dgm:cxn modelId="{9C110B12-2A04-2740-9C78-AF4358B73613}" type="presParOf" srcId="{37038750-B625-5942-B498-3DF48AA3E481}" destId="{506AB1F3-0042-BF44-852E-E236AF7AA5AB}" srcOrd="8" destOrd="0" presId="urn:microsoft.com/office/officeart/2005/8/layout/vProcess5"/>
    <dgm:cxn modelId="{BAF8365A-06C4-CB47-B39F-7C3F41BA1FC8}" type="presParOf" srcId="{37038750-B625-5942-B498-3DF48AA3E481}" destId="{2F830BA8-4BD1-CF44-8145-C1979AD6B59B}" srcOrd="9" destOrd="0" presId="urn:microsoft.com/office/officeart/2005/8/layout/vProcess5"/>
    <dgm:cxn modelId="{CFC3785A-410D-0540-8A85-A2A02118B7CE}" type="presParOf" srcId="{37038750-B625-5942-B498-3DF48AA3E481}" destId="{AF0A0EC7-4D3A-B84D-84B7-44DA7B96F4F2}" srcOrd="10" destOrd="0" presId="urn:microsoft.com/office/officeart/2005/8/layout/vProcess5"/>
    <dgm:cxn modelId="{5697F772-71DD-9642-A5D3-BD783BBD352A}" type="presParOf" srcId="{37038750-B625-5942-B498-3DF48AA3E481}" destId="{D096BC47-187B-6F41-AC73-47BAFFDB553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97292E-1072-914E-A524-434D6CCD02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274FB7F-8646-4944-BD49-5FB2EDAFDDFB}">
      <dgm:prSet/>
      <dgm:spPr>
        <a:xfrm>
          <a:off x="2378278" y="0"/>
          <a:ext cx="5628479" cy="475655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Two design issues arise in implementing interrupt I/O:</a:t>
          </a:r>
        </a:p>
      </dgm:t>
    </dgm:pt>
    <dgm:pt modelId="{F1B850DD-8F3D-1A4E-A91A-51CCC55B8C37}" type="parTrans" cxnId="{7149DBB6-2CEE-0948-982C-55C2F38A6920}">
      <dgm:prSet/>
      <dgm:spPr/>
      <dgm:t>
        <a:bodyPr/>
        <a:lstStyle/>
        <a:p>
          <a:endParaRPr lang="en-US"/>
        </a:p>
      </dgm:t>
    </dgm:pt>
    <dgm:pt modelId="{A29CF1BD-FAD1-6848-8016-329B85F8FDCC}" type="sibTrans" cxnId="{7149DBB6-2CEE-0948-982C-55C2F38A6920}">
      <dgm:prSet/>
      <dgm:spPr/>
      <dgm:t>
        <a:bodyPr/>
        <a:lstStyle/>
        <a:p>
          <a:endParaRPr lang="en-US"/>
        </a:p>
      </dgm:t>
    </dgm:pt>
    <dgm:pt modelId="{59A8949A-1615-2743-B144-D9A44E7F06AA}">
      <dgm:prSet/>
      <dgm:spPr>
        <a:xfrm>
          <a:off x="5192518" y="0"/>
          <a:ext cx="2814239" cy="4756557"/>
        </a:xfrm>
        <a:prstGeom prst="rect">
          <a:avLst/>
        </a:prstGeom>
        <a:noFill/>
        <a:ln w="12700" cap="flat" cmpd="sng" algn="ctr">
          <a:noFill/>
          <a:prstDash val="solid"/>
        </a:ln>
        <a:effectLst/>
        <a:sp3d/>
      </dgm:spPr>
      <dgm:t>
        <a:bodyPr/>
        <a:lstStyle/>
        <a:p>
          <a:pPr rtl="0">
            <a:lnSpc>
              <a:spcPct val="90000"/>
            </a:lnSpc>
            <a:spcAft>
              <a:spcPts val="2760"/>
            </a:spcAft>
          </a:pPr>
          <a:r>
            <a:rPr lang="en-US" dirty="0">
              <a:solidFill>
                <a:sysClr val="windowText" lastClr="000000">
                  <a:hueOff val="0"/>
                  <a:satOff val="0"/>
                  <a:lumOff val="0"/>
                  <a:alphaOff val="0"/>
                </a:sysClr>
              </a:solidFill>
              <a:latin typeface="Rockwell"/>
              <a:ea typeface="+mn-ea"/>
              <a:cs typeface="+mn-cs"/>
            </a:rPr>
            <a:t>Because there will be multiple I/O modules how does the processor determine which device issued the interrupt?</a:t>
          </a:r>
        </a:p>
      </dgm:t>
    </dgm:pt>
    <dgm:pt modelId="{4B4FDFF7-2ED7-264B-B7E1-038E0E40AA41}" type="parTrans" cxnId="{015D23C1-A542-434C-8DBC-60086A938CC9}">
      <dgm:prSet/>
      <dgm:spPr/>
      <dgm:t>
        <a:bodyPr/>
        <a:lstStyle/>
        <a:p>
          <a:endParaRPr lang="en-US"/>
        </a:p>
      </dgm:t>
    </dgm:pt>
    <dgm:pt modelId="{FF0F12F6-3B43-4547-B5BD-08E8733A779C}" type="sibTrans" cxnId="{015D23C1-A542-434C-8DBC-60086A938CC9}">
      <dgm:prSet/>
      <dgm:spPr/>
      <dgm:t>
        <a:bodyPr/>
        <a:lstStyle/>
        <a:p>
          <a:endParaRPr lang="en-US"/>
        </a:p>
      </dgm:t>
    </dgm:pt>
    <dgm:pt modelId="{33BD0BC1-9BB7-0C4A-BE61-DCCB0A569CAD}">
      <dgm:prSet/>
      <dgm:spPr>
        <a:xfrm>
          <a:off x="5192518" y="0"/>
          <a:ext cx="2814239" cy="4756557"/>
        </a:xfrm>
        <a:prstGeom prst="rect">
          <a:avLst/>
        </a:prstGeom>
        <a:noFill/>
        <a:ln w="12700" cap="flat" cmpd="sng" algn="ctr">
          <a:noFill/>
          <a:prstDash val="solid"/>
        </a:ln>
        <a:effectLst/>
        <a:sp3d/>
      </dgm:spPr>
      <dgm:t>
        <a:bodyPr/>
        <a:lstStyle/>
        <a:p>
          <a:pPr rtl="0">
            <a:lnSpc>
              <a:spcPct val="90000"/>
            </a:lnSpc>
            <a:spcAft>
              <a:spcPts val="2760"/>
            </a:spcAft>
          </a:pPr>
          <a:r>
            <a:rPr lang="en-US" dirty="0">
              <a:solidFill>
                <a:sysClr val="windowText" lastClr="000000">
                  <a:hueOff val="0"/>
                  <a:satOff val="0"/>
                  <a:lumOff val="0"/>
                  <a:alphaOff val="0"/>
                </a:sysClr>
              </a:solidFill>
              <a:latin typeface="Rockwell"/>
              <a:ea typeface="+mn-ea"/>
              <a:cs typeface="+mn-cs"/>
            </a:rPr>
            <a:t>If multiple interrupts have occurred how does the processor decide which one to process?</a:t>
          </a:r>
        </a:p>
      </dgm:t>
    </dgm:pt>
    <dgm:pt modelId="{2D9E16DC-5EA6-F142-AF18-1AB3F341AD43}" type="parTrans" cxnId="{369812B3-4263-BF43-BCFE-A3E28CC9AC32}">
      <dgm:prSet/>
      <dgm:spPr/>
      <dgm:t>
        <a:bodyPr/>
        <a:lstStyle/>
        <a:p>
          <a:endParaRPr lang="en-US"/>
        </a:p>
      </dgm:t>
    </dgm:pt>
    <dgm:pt modelId="{9AA7AD9E-787F-F14F-96A5-8A8A83580255}" type="sibTrans" cxnId="{369812B3-4263-BF43-BCFE-A3E28CC9AC32}">
      <dgm:prSet/>
      <dgm:spPr/>
      <dgm:t>
        <a:bodyPr/>
        <a:lstStyle/>
        <a:p>
          <a:endParaRPr lang="en-US"/>
        </a:p>
      </dgm:t>
    </dgm:pt>
    <dgm:pt modelId="{C90C425A-3699-C94F-949A-9F2EE7373416}" type="pres">
      <dgm:prSet presAssocID="{8F97292E-1072-914E-A524-434D6CCD021C}" presName="Name0" presStyleCnt="0">
        <dgm:presLayoutVars>
          <dgm:chMax val="7"/>
          <dgm:dir/>
          <dgm:animLvl val="lvl"/>
          <dgm:resizeHandles val="exact"/>
        </dgm:presLayoutVars>
      </dgm:prSet>
      <dgm:spPr/>
    </dgm:pt>
    <dgm:pt modelId="{879B3CF0-9CAE-B343-B232-5C2465E8FC3E}" type="pres">
      <dgm:prSet presAssocID="{B274FB7F-8646-4944-BD49-5FB2EDAFDDFB}" presName="circle1" presStyleLbl="node1" presStyleIdx="0" presStyleCnt="1"/>
      <dgm:spPr>
        <a:xfrm>
          <a:off x="0" y="0"/>
          <a:ext cx="4756557" cy="475655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69453AE-0509-B746-BC23-18E5C6616DFB}" type="pres">
      <dgm:prSet presAssocID="{B274FB7F-8646-4944-BD49-5FB2EDAFDDFB}" presName="space" presStyleCnt="0"/>
      <dgm:spPr/>
    </dgm:pt>
    <dgm:pt modelId="{7D7FB7A5-F696-9647-ABB9-D8A22B79B8A6}" type="pres">
      <dgm:prSet presAssocID="{B274FB7F-8646-4944-BD49-5FB2EDAFDDFB}" presName="rect1" presStyleLbl="alignAcc1" presStyleIdx="0" presStyleCnt="1"/>
      <dgm:spPr/>
    </dgm:pt>
    <dgm:pt modelId="{DD14096B-5856-A049-BA4D-7D776A74C2E4}" type="pres">
      <dgm:prSet presAssocID="{B274FB7F-8646-4944-BD49-5FB2EDAFDDFB}" presName="rect1ParTx" presStyleLbl="alignAcc1" presStyleIdx="0" presStyleCnt="1">
        <dgm:presLayoutVars>
          <dgm:chMax val="1"/>
          <dgm:bulletEnabled val="1"/>
        </dgm:presLayoutVars>
      </dgm:prSet>
      <dgm:spPr/>
    </dgm:pt>
    <dgm:pt modelId="{AA9AB4DF-3535-8743-AE99-D8593EFA5EEC}" type="pres">
      <dgm:prSet presAssocID="{B274FB7F-8646-4944-BD49-5FB2EDAFDDFB}" presName="rect1ChTx" presStyleLbl="alignAcc1" presStyleIdx="0" presStyleCnt="1">
        <dgm:presLayoutVars>
          <dgm:bulletEnabled val="1"/>
        </dgm:presLayoutVars>
      </dgm:prSet>
      <dgm:spPr/>
    </dgm:pt>
  </dgm:ptLst>
  <dgm:cxnLst>
    <dgm:cxn modelId="{80036205-3462-2746-82D6-F92164C7E3FC}" type="presOf" srcId="{B274FB7F-8646-4944-BD49-5FB2EDAFDDFB}" destId="{7D7FB7A5-F696-9647-ABB9-D8A22B79B8A6}" srcOrd="0" destOrd="0" presId="urn:microsoft.com/office/officeart/2005/8/layout/target3"/>
    <dgm:cxn modelId="{50CC2C39-32CE-0C4E-BC3F-9027267E7674}" type="presOf" srcId="{8F97292E-1072-914E-A524-434D6CCD021C}" destId="{C90C425A-3699-C94F-949A-9F2EE7373416}" srcOrd="0" destOrd="0" presId="urn:microsoft.com/office/officeart/2005/8/layout/target3"/>
    <dgm:cxn modelId="{CA4D5C82-5E75-614B-9D93-E2CFBE767E7F}" type="presOf" srcId="{B274FB7F-8646-4944-BD49-5FB2EDAFDDFB}" destId="{DD14096B-5856-A049-BA4D-7D776A74C2E4}" srcOrd="1" destOrd="0" presId="urn:microsoft.com/office/officeart/2005/8/layout/target3"/>
    <dgm:cxn modelId="{369812B3-4263-BF43-BCFE-A3E28CC9AC32}" srcId="{B274FB7F-8646-4944-BD49-5FB2EDAFDDFB}" destId="{33BD0BC1-9BB7-0C4A-BE61-DCCB0A569CAD}" srcOrd="1" destOrd="0" parTransId="{2D9E16DC-5EA6-F142-AF18-1AB3F341AD43}" sibTransId="{9AA7AD9E-787F-F14F-96A5-8A8A83580255}"/>
    <dgm:cxn modelId="{7149DBB6-2CEE-0948-982C-55C2F38A6920}" srcId="{8F97292E-1072-914E-A524-434D6CCD021C}" destId="{B274FB7F-8646-4944-BD49-5FB2EDAFDDFB}" srcOrd="0" destOrd="0" parTransId="{F1B850DD-8F3D-1A4E-A91A-51CCC55B8C37}" sibTransId="{A29CF1BD-FAD1-6848-8016-329B85F8FDCC}"/>
    <dgm:cxn modelId="{015D23C1-A542-434C-8DBC-60086A938CC9}" srcId="{B274FB7F-8646-4944-BD49-5FB2EDAFDDFB}" destId="{59A8949A-1615-2743-B144-D9A44E7F06AA}" srcOrd="0" destOrd="0" parTransId="{4B4FDFF7-2ED7-264B-B7E1-038E0E40AA41}" sibTransId="{FF0F12F6-3B43-4547-B5BD-08E8733A779C}"/>
    <dgm:cxn modelId="{00E9E8C4-1630-8041-92B8-FAED684D5D3B}" type="presOf" srcId="{33BD0BC1-9BB7-0C4A-BE61-DCCB0A569CAD}" destId="{AA9AB4DF-3535-8743-AE99-D8593EFA5EEC}" srcOrd="0" destOrd="1" presId="urn:microsoft.com/office/officeart/2005/8/layout/target3"/>
    <dgm:cxn modelId="{211769FA-460C-E14A-8C63-ADBC5FA6D677}" type="presOf" srcId="{59A8949A-1615-2743-B144-D9A44E7F06AA}" destId="{AA9AB4DF-3535-8743-AE99-D8593EFA5EEC}" srcOrd="0" destOrd="0" presId="urn:microsoft.com/office/officeart/2005/8/layout/target3"/>
    <dgm:cxn modelId="{8368D925-5F9E-D64D-A8DD-D2E9B68A1FF1}" type="presParOf" srcId="{C90C425A-3699-C94F-949A-9F2EE7373416}" destId="{879B3CF0-9CAE-B343-B232-5C2465E8FC3E}" srcOrd="0" destOrd="0" presId="urn:microsoft.com/office/officeart/2005/8/layout/target3"/>
    <dgm:cxn modelId="{D7C22E50-7217-B246-BABD-3EF7510840F7}" type="presParOf" srcId="{C90C425A-3699-C94F-949A-9F2EE7373416}" destId="{B69453AE-0509-B746-BC23-18E5C6616DFB}" srcOrd="1" destOrd="0" presId="urn:microsoft.com/office/officeart/2005/8/layout/target3"/>
    <dgm:cxn modelId="{59FC14BF-942F-174E-A941-1435356C9616}" type="presParOf" srcId="{C90C425A-3699-C94F-949A-9F2EE7373416}" destId="{7D7FB7A5-F696-9647-ABB9-D8A22B79B8A6}" srcOrd="2" destOrd="0" presId="urn:microsoft.com/office/officeart/2005/8/layout/target3"/>
    <dgm:cxn modelId="{D9CA91D2-5096-404B-9E14-86E405CB44E6}" type="presParOf" srcId="{C90C425A-3699-C94F-949A-9F2EE7373416}" destId="{DD14096B-5856-A049-BA4D-7D776A74C2E4}" srcOrd="3" destOrd="0" presId="urn:microsoft.com/office/officeart/2005/8/layout/target3"/>
    <dgm:cxn modelId="{29BBB0D7-F25F-A446-8FC0-1CCD3F961E07}" type="presParOf" srcId="{C90C425A-3699-C94F-949A-9F2EE7373416}" destId="{AA9AB4DF-3535-8743-AE99-D8593EFA5EEC}"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001C9-DE19-B041-932B-76E39135F20C}"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F367D28A-4C66-024B-B6E1-02958D7CD478}">
      <dgm:prSet custT="1"/>
      <dgm: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Data does not pass through and is not stored in DMA chip</a:t>
          </a:r>
        </a:p>
      </dgm:t>
    </dgm:pt>
    <dgm:pt modelId="{1BC93BFF-32B6-B84B-A5D8-FF9EC3601871}" type="parTrans" cxnId="{4CDB65D6-35E7-EC42-8CE0-7443D7C15643}">
      <dgm:prSet/>
      <dgm:spPr/>
      <dgm:t>
        <a:bodyPr/>
        <a:lstStyle/>
        <a:p>
          <a:endParaRPr lang="en-US"/>
        </a:p>
      </dgm:t>
    </dgm:pt>
    <dgm:pt modelId="{14BBA213-0DBE-9B4E-9611-685995274D44}" type="sibTrans" cxnId="{4CDB65D6-35E7-EC42-8CE0-7443D7C15643}">
      <dgm:prSet/>
      <dgm:spPr/>
      <dgm:t>
        <a:bodyPr/>
        <a:lstStyle/>
        <a:p>
          <a:endParaRPr lang="en-US"/>
        </a:p>
      </dgm:t>
    </dgm:pt>
    <dgm:pt modelId="{BDB8497E-F68B-CA49-BAF5-0581D51CEA57}">
      <dgm:prSet custT="1"/>
      <dgm: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DMA can only transfer data between an I/O port and a memory address</a:t>
          </a:r>
        </a:p>
      </dgm:t>
    </dgm:pt>
    <dgm:pt modelId="{13A2802C-C31E-EA43-AA42-278B00F09303}" type="parTrans" cxnId="{96875F85-AAFC-CD4A-BE74-5A7EF3F9FFAE}">
      <dgm:prSet/>
      <dgm:spPr/>
      <dgm:t>
        <a:bodyPr/>
        <a:lstStyle/>
        <a:p>
          <a:endParaRPr lang="en-US"/>
        </a:p>
      </dgm:t>
    </dgm:pt>
    <dgm:pt modelId="{5CD65B66-80EE-774F-B716-D7064E19C0C8}" type="sibTrans" cxnId="{96875F85-AAFC-CD4A-BE74-5A7EF3F9FFAE}">
      <dgm:prSet/>
      <dgm:spPr/>
      <dgm:t>
        <a:bodyPr/>
        <a:lstStyle/>
        <a:p>
          <a:endParaRPr lang="en-US"/>
        </a:p>
      </dgm:t>
    </dgm:pt>
    <dgm:pt modelId="{9AC34187-1BE6-B642-A006-6FC05779745D}">
      <dgm:prSet custT="1"/>
      <dgm: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Not between two    I/O ports or two memory locations</a:t>
          </a:r>
        </a:p>
      </dgm:t>
    </dgm:pt>
    <dgm:pt modelId="{D7275835-D384-D94F-8ED9-2F28BAF7B8B5}" type="parTrans" cxnId="{E14FA968-A3C1-A644-8E0D-590F684F890E}">
      <dgm:prSet/>
      <dgm:spPr/>
      <dgm:t>
        <a:bodyPr/>
        <a:lstStyle/>
        <a:p>
          <a:endParaRPr lang="en-US"/>
        </a:p>
      </dgm:t>
    </dgm:pt>
    <dgm:pt modelId="{60484027-9A86-9E46-A8FE-8813379971E1}" type="sibTrans" cxnId="{E14FA968-A3C1-A644-8E0D-590F684F890E}">
      <dgm:prSet/>
      <dgm:spPr/>
      <dgm:t>
        <a:bodyPr/>
        <a:lstStyle/>
        <a:p>
          <a:endParaRPr lang="en-US"/>
        </a:p>
      </dgm:t>
    </dgm:pt>
    <dgm:pt modelId="{FDECE470-97ED-C546-97E9-43CB11258069}">
      <dgm:prSet custT="1"/>
      <dgm:spPr>
        <a:xfrm rot="16200000">
          <a:off x="1728192"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Can do memory to memory via register</a:t>
          </a:r>
        </a:p>
      </dgm:t>
    </dgm:pt>
    <dgm:pt modelId="{180C677E-9AB6-BC4D-8980-021012E5B877}" type="parTrans" cxnId="{E8E0899E-E513-E34F-9C51-07A48B5E98BE}">
      <dgm:prSet/>
      <dgm:spPr/>
      <dgm:t>
        <a:bodyPr/>
        <a:lstStyle/>
        <a:p>
          <a:endParaRPr lang="en-US"/>
        </a:p>
      </dgm:t>
    </dgm:pt>
    <dgm:pt modelId="{7680942F-C434-0441-AA9C-06D565190E91}" type="sibTrans" cxnId="{E8E0899E-E513-E34F-9C51-07A48B5E98BE}">
      <dgm:prSet/>
      <dgm:spPr/>
      <dgm:t>
        <a:bodyPr/>
        <a:lstStyle/>
        <a:p>
          <a:endParaRPr lang="en-US"/>
        </a:p>
      </dgm:t>
    </dgm:pt>
    <dgm:pt modelId="{E1B83C30-D04D-644D-8829-E0F6B9B16503}">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8237 contains four DMA channels</a:t>
          </a:r>
        </a:p>
      </dgm:t>
    </dgm:pt>
    <dgm:pt modelId="{28C1DA41-74B9-9448-B0F7-5BC0C03F1B15}" type="parTrans" cxnId="{D37A3A6E-5901-C942-B01E-5AE62AACA5DB}">
      <dgm:prSet/>
      <dgm:spPr/>
      <dgm:t>
        <a:bodyPr/>
        <a:lstStyle/>
        <a:p>
          <a:endParaRPr lang="en-US"/>
        </a:p>
      </dgm:t>
    </dgm:pt>
    <dgm:pt modelId="{466EF119-457D-6642-8470-2A064390DF18}" type="sibTrans" cxnId="{D37A3A6E-5901-C942-B01E-5AE62AACA5DB}">
      <dgm:prSet/>
      <dgm:spPr/>
      <dgm:t>
        <a:bodyPr/>
        <a:lstStyle/>
        <a:p>
          <a:endParaRPr lang="en-US"/>
        </a:p>
      </dgm:t>
    </dgm:pt>
    <dgm:pt modelId="{A8707185-9219-4C4E-8B17-2A461B826A39}">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Can be programmed independently</a:t>
          </a:r>
        </a:p>
      </dgm:t>
    </dgm:pt>
    <dgm:pt modelId="{6FF5374B-5415-A240-9BDB-AFDDDA8C75FC}" type="parTrans" cxnId="{B0EA0C51-EF81-854B-A6AE-AF7EE15AF77A}">
      <dgm:prSet/>
      <dgm:spPr/>
      <dgm:t>
        <a:bodyPr/>
        <a:lstStyle/>
        <a:p>
          <a:endParaRPr lang="en-US"/>
        </a:p>
      </dgm:t>
    </dgm:pt>
    <dgm:pt modelId="{B1C59BAF-4BE2-4141-830C-2D41ED559A8B}" type="sibTrans" cxnId="{B0EA0C51-EF81-854B-A6AE-AF7EE15AF77A}">
      <dgm:prSet/>
      <dgm:spPr/>
      <dgm:t>
        <a:bodyPr/>
        <a:lstStyle/>
        <a:p>
          <a:endParaRPr lang="en-US"/>
        </a:p>
      </dgm:t>
    </dgm:pt>
    <dgm:pt modelId="{31E1B216-2459-3E40-AFEA-BDBD2E88AB6E}">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Any one of the channels may be active at any moment </a:t>
          </a:r>
        </a:p>
      </dgm:t>
    </dgm:pt>
    <dgm:pt modelId="{251BC83A-1D6A-F149-A844-7D4E273B5282}" type="parTrans" cxnId="{A84A4E05-2C45-E449-A4ED-FE2F0106CF90}">
      <dgm:prSet/>
      <dgm:spPr/>
      <dgm:t>
        <a:bodyPr/>
        <a:lstStyle/>
        <a:p>
          <a:endParaRPr lang="en-US"/>
        </a:p>
      </dgm:t>
    </dgm:pt>
    <dgm:pt modelId="{5CDD334A-EF97-B643-A73E-D97D50BEF569}" type="sibTrans" cxnId="{A84A4E05-2C45-E449-A4ED-FE2F0106CF90}">
      <dgm:prSet/>
      <dgm:spPr/>
      <dgm:t>
        <a:bodyPr/>
        <a:lstStyle/>
        <a:p>
          <a:endParaRPr lang="en-US"/>
        </a:p>
      </dgm:t>
    </dgm:pt>
    <dgm:pt modelId="{A3831DDF-A59E-1143-ADC4-742352CB528D}">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These channels are numbered 0, 1, 2, and 3</a:t>
          </a:r>
        </a:p>
      </dgm:t>
    </dgm:pt>
    <dgm:pt modelId="{88AD7341-A174-344C-9B78-D244258414A0}" type="parTrans" cxnId="{FCE13C4D-BB68-6C44-BF65-4880ECB8F5D7}">
      <dgm:prSet/>
      <dgm:spPr/>
      <dgm:t>
        <a:bodyPr/>
        <a:lstStyle/>
        <a:p>
          <a:endParaRPr lang="en-US"/>
        </a:p>
      </dgm:t>
    </dgm:pt>
    <dgm:pt modelId="{044F73E6-27C2-3A49-BB6D-9E5A2D8CFC15}" type="sibTrans" cxnId="{FCE13C4D-BB68-6C44-BF65-4880ECB8F5D7}">
      <dgm:prSet/>
      <dgm:spPr/>
      <dgm:t>
        <a:bodyPr/>
        <a:lstStyle/>
        <a:p>
          <a:endParaRPr lang="en-US"/>
        </a:p>
      </dgm:t>
    </dgm:pt>
    <dgm:pt modelId="{23087117-5A21-154E-9A37-B34D90AF0942}" type="pres">
      <dgm:prSet presAssocID="{F7A001C9-DE19-B041-932B-76E39135F20C}" presName="Name0" presStyleCnt="0">
        <dgm:presLayoutVars>
          <dgm:dir/>
          <dgm:resizeHandles val="exact"/>
        </dgm:presLayoutVars>
      </dgm:prSet>
      <dgm:spPr/>
    </dgm:pt>
    <dgm:pt modelId="{33DF43F4-1293-5E48-A798-95702836730C}" type="pres">
      <dgm:prSet presAssocID="{F367D28A-4C66-024B-B6E1-02958D7CD478}" presName="node" presStyleLbl="node1" presStyleIdx="0" presStyleCnt="3">
        <dgm:presLayoutVars>
          <dgm:bulletEnabled val="1"/>
        </dgm:presLayoutVars>
      </dgm:prSet>
      <dgm:spPr/>
    </dgm:pt>
    <dgm:pt modelId="{ACFFB67F-F1A3-0E42-9238-42928D1CC534}" type="pres">
      <dgm:prSet presAssocID="{14BBA213-0DBE-9B4E-9611-685995274D44}" presName="sibTrans" presStyleCnt="0"/>
      <dgm:spPr/>
    </dgm:pt>
    <dgm:pt modelId="{6D0923C6-1336-6F4B-9F6C-8E245F0B16C9}" type="pres">
      <dgm:prSet presAssocID="{FDECE470-97ED-C546-97E9-43CB11258069}" presName="node" presStyleLbl="node1" presStyleIdx="1" presStyleCnt="3">
        <dgm:presLayoutVars>
          <dgm:bulletEnabled val="1"/>
        </dgm:presLayoutVars>
      </dgm:prSet>
      <dgm:spPr/>
    </dgm:pt>
    <dgm:pt modelId="{22BE6CC4-4619-5B42-971C-BAF662408C51}" type="pres">
      <dgm:prSet presAssocID="{7680942F-C434-0441-AA9C-06D565190E91}" presName="sibTrans" presStyleCnt="0"/>
      <dgm:spPr/>
    </dgm:pt>
    <dgm:pt modelId="{FF455D29-5FA7-7146-82AE-A75510D47359}" type="pres">
      <dgm:prSet presAssocID="{E1B83C30-D04D-644D-8829-E0F6B9B16503}" presName="node" presStyleLbl="node1" presStyleIdx="2" presStyleCnt="3">
        <dgm:presLayoutVars>
          <dgm:bulletEnabled val="1"/>
        </dgm:presLayoutVars>
      </dgm:prSet>
      <dgm:spPr/>
    </dgm:pt>
  </dgm:ptLst>
  <dgm:cxnLst>
    <dgm:cxn modelId="{CFF84100-EF93-574A-A89C-53C2B67A5C9C}" type="presOf" srcId="{9AC34187-1BE6-B642-A006-6FC05779745D}" destId="{33DF43F4-1293-5E48-A798-95702836730C}" srcOrd="0" destOrd="2" presId="urn:microsoft.com/office/officeart/2005/8/layout/hList6"/>
    <dgm:cxn modelId="{A84A4E05-2C45-E449-A4ED-FE2F0106CF90}" srcId="{E1B83C30-D04D-644D-8829-E0F6B9B16503}" destId="{31E1B216-2459-3E40-AFEA-BDBD2E88AB6E}" srcOrd="1" destOrd="0" parTransId="{251BC83A-1D6A-F149-A844-7D4E273B5282}" sibTransId="{5CDD334A-EF97-B643-A73E-D97D50BEF569}"/>
    <dgm:cxn modelId="{D4479C61-6AE0-EC4D-96F0-ECA3EF252CEA}" type="presOf" srcId="{F7A001C9-DE19-B041-932B-76E39135F20C}" destId="{23087117-5A21-154E-9A37-B34D90AF0942}" srcOrd="0" destOrd="0" presId="urn:microsoft.com/office/officeart/2005/8/layout/hList6"/>
    <dgm:cxn modelId="{E14FA968-A3C1-A644-8E0D-590F684F890E}" srcId="{F367D28A-4C66-024B-B6E1-02958D7CD478}" destId="{9AC34187-1BE6-B642-A006-6FC05779745D}" srcOrd="1" destOrd="0" parTransId="{D7275835-D384-D94F-8ED9-2F28BAF7B8B5}" sibTransId="{60484027-9A86-9E46-A8FE-8813379971E1}"/>
    <dgm:cxn modelId="{0E48F04A-E6C4-4248-8855-35B97ED74C41}" type="presOf" srcId="{E1B83C30-D04D-644D-8829-E0F6B9B16503}" destId="{FF455D29-5FA7-7146-82AE-A75510D47359}" srcOrd="0" destOrd="0" presId="urn:microsoft.com/office/officeart/2005/8/layout/hList6"/>
    <dgm:cxn modelId="{FCE13C4D-BB68-6C44-BF65-4880ECB8F5D7}" srcId="{E1B83C30-D04D-644D-8829-E0F6B9B16503}" destId="{A3831DDF-A59E-1143-ADC4-742352CB528D}" srcOrd="2" destOrd="0" parTransId="{88AD7341-A174-344C-9B78-D244258414A0}" sibTransId="{044F73E6-27C2-3A49-BB6D-9E5A2D8CFC15}"/>
    <dgm:cxn modelId="{D37A3A6E-5901-C942-B01E-5AE62AACA5DB}" srcId="{F7A001C9-DE19-B041-932B-76E39135F20C}" destId="{E1B83C30-D04D-644D-8829-E0F6B9B16503}" srcOrd="2" destOrd="0" parTransId="{28C1DA41-74B9-9448-B0F7-5BC0C03F1B15}" sibTransId="{466EF119-457D-6642-8470-2A064390DF18}"/>
    <dgm:cxn modelId="{B0EA0C51-EF81-854B-A6AE-AF7EE15AF77A}" srcId="{E1B83C30-D04D-644D-8829-E0F6B9B16503}" destId="{A8707185-9219-4C4E-8B17-2A461B826A39}" srcOrd="0" destOrd="0" parTransId="{6FF5374B-5415-A240-9BDB-AFDDDA8C75FC}" sibTransId="{B1C59BAF-4BE2-4141-830C-2D41ED559A8B}"/>
    <dgm:cxn modelId="{F08E9B80-39B9-6D41-94AD-02080EE98735}" type="presOf" srcId="{FDECE470-97ED-C546-97E9-43CB11258069}" destId="{6D0923C6-1336-6F4B-9F6C-8E245F0B16C9}" srcOrd="0" destOrd="0" presId="urn:microsoft.com/office/officeart/2005/8/layout/hList6"/>
    <dgm:cxn modelId="{96875F85-AAFC-CD4A-BE74-5A7EF3F9FFAE}" srcId="{F367D28A-4C66-024B-B6E1-02958D7CD478}" destId="{BDB8497E-F68B-CA49-BAF5-0581D51CEA57}" srcOrd="0" destOrd="0" parTransId="{13A2802C-C31E-EA43-AA42-278B00F09303}" sibTransId="{5CD65B66-80EE-774F-B716-D7064E19C0C8}"/>
    <dgm:cxn modelId="{5E01E199-C918-8542-A749-347B8D704FA9}" type="presOf" srcId="{F367D28A-4C66-024B-B6E1-02958D7CD478}" destId="{33DF43F4-1293-5E48-A798-95702836730C}" srcOrd="0" destOrd="0" presId="urn:microsoft.com/office/officeart/2005/8/layout/hList6"/>
    <dgm:cxn modelId="{E8E0899E-E513-E34F-9C51-07A48B5E98BE}" srcId="{F7A001C9-DE19-B041-932B-76E39135F20C}" destId="{FDECE470-97ED-C546-97E9-43CB11258069}" srcOrd="1" destOrd="0" parTransId="{180C677E-9AB6-BC4D-8980-021012E5B877}" sibTransId="{7680942F-C434-0441-AA9C-06D565190E91}"/>
    <dgm:cxn modelId="{3FEFC3A7-5AFD-D546-A506-92500D3771EA}" type="presOf" srcId="{BDB8497E-F68B-CA49-BAF5-0581D51CEA57}" destId="{33DF43F4-1293-5E48-A798-95702836730C}" srcOrd="0" destOrd="1" presId="urn:microsoft.com/office/officeart/2005/8/layout/hList6"/>
    <dgm:cxn modelId="{8F3165B1-05CB-1342-8BDD-9901473C4E60}" type="presOf" srcId="{31E1B216-2459-3E40-AFEA-BDBD2E88AB6E}" destId="{FF455D29-5FA7-7146-82AE-A75510D47359}" srcOrd="0" destOrd="2" presId="urn:microsoft.com/office/officeart/2005/8/layout/hList6"/>
    <dgm:cxn modelId="{0F15DCB2-ED73-6540-8E3C-AD67C37068C4}" type="presOf" srcId="{A3831DDF-A59E-1143-ADC4-742352CB528D}" destId="{FF455D29-5FA7-7146-82AE-A75510D47359}" srcOrd="0" destOrd="3" presId="urn:microsoft.com/office/officeart/2005/8/layout/hList6"/>
    <dgm:cxn modelId="{4CDB65D6-35E7-EC42-8CE0-7443D7C15643}" srcId="{F7A001C9-DE19-B041-932B-76E39135F20C}" destId="{F367D28A-4C66-024B-B6E1-02958D7CD478}" srcOrd="0" destOrd="0" parTransId="{1BC93BFF-32B6-B84B-A5D8-FF9EC3601871}" sibTransId="{14BBA213-0DBE-9B4E-9611-685995274D44}"/>
    <dgm:cxn modelId="{6F4122FF-055D-0046-B708-C22D9E4A455B}" type="presOf" srcId="{A8707185-9219-4C4E-8B17-2A461B826A39}" destId="{FF455D29-5FA7-7146-82AE-A75510D47359}" srcOrd="0" destOrd="1" presId="urn:microsoft.com/office/officeart/2005/8/layout/hList6"/>
    <dgm:cxn modelId="{04B1B715-8969-A544-BF88-611F85068F79}" type="presParOf" srcId="{23087117-5A21-154E-9A37-B34D90AF0942}" destId="{33DF43F4-1293-5E48-A798-95702836730C}" srcOrd="0" destOrd="0" presId="urn:microsoft.com/office/officeart/2005/8/layout/hList6"/>
    <dgm:cxn modelId="{0F2DFA11-C917-834D-B96C-71074BEF634D}" type="presParOf" srcId="{23087117-5A21-154E-9A37-B34D90AF0942}" destId="{ACFFB67F-F1A3-0E42-9238-42928D1CC534}" srcOrd="1" destOrd="0" presId="urn:microsoft.com/office/officeart/2005/8/layout/hList6"/>
    <dgm:cxn modelId="{F94A680A-C9FA-1047-A497-E73CA739995B}" type="presParOf" srcId="{23087117-5A21-154E-9A37-B34D90AF0942}" destId="{6D0923C6-1336-6F4B-9F6C-8E245F0B16C9}" srcOrd="2" destOrd="0" presId="urn:microsoft.com/office/officeart/2005/8/layout/hList6"/>
    <dgm:cxn modelId="{8043510F-CB6E-5341-9C3C-AB917797603F}" type="presParOf" srcId="{23087117-5A21-154E-9A37-B34D90AF0942}" destId="{22BE6CC4-4619-5B42-971C-BAF662408C51}" srcOrd="3" destOrd="0" presId="urn:microsoft.com/office/officeart/2005/8/layout/hList6"/>
    <dgm:cxn modelId="{ACB1D679-DEF6-5F48-B90C-6C2327709058}" type="presParOf" srcId="{23087117-5A21-154E-9A37-B34D90AF0942}" destId="{FF455D29-5FA7-7146-82AE-A75510D4735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B6DEDB-8667-784A-9176-0CBE36058BC6}" type="doc">
      <dgm:prSet loTypeId="urn:microsoft.com/office/officeart/2008/layout/VerticalCurvedList" loCatId="relationship" qsTypeId="urn:microsoft.com/office/officeart/2005/8/quickstyle/3D4" qsCatId="3D" csTypeId="urn:microsoft.com/office/officeart/2005/8/colors/colorful3" csCatId="colorful" phldr="1"/>
      <dgm:spPr/>
      <dgm:t>
        <a:bodyPr/>
        <a:lstStyle/>
        <a:p>
          <a:endParaRPr lang="en-US"/>
        </a:p>
      </dgm:t>
    </dgm:pt>
    <dgm:pt modelId="{0B4F3DD5-06E1-A84C-B51A-F2CC212F90CA}">
      <dgm:prSet/>
      <dgm:spPr>
        <a:xfrm>
          <a:off x="432979" y="284395"/>
          <a:ext cx="7975619" cy="568575"/>
        </a:xfrm>
        <a:prstGeom prst="rect">
          <a:avLst/>
        </a:prstGeom>
        <a:solidFill>
          <a:srgbClr val="666699">
            <a:hueOff val="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Network traffic is transmitted in the form of a sequence of protocol blocks called packets or protocol data units</a:t>
          </a:r>
        </a:p>
      </dgm:t>
    </dgm:pt>
    <dgm:pt modelId="{58DD22C8-1B2B-0245-B262-D951912BFD62}" type="parTrans" cxnId="{02714F60-B472-AC46-953A-BCE36BD3FA06}">
      <dgm:prSet/>
      <dgm:spPr/>
      <dgm:t>
        <a:bodyPr/>
        <a:lstStyle/>
        <a:p>
          <a:endParaRPr lang="en-US"/>
        </a:p>
      </dgm:t>
    </dgm:pt>
    <dgm:pt modelId="{B6F4388E-957C-6748-AFC9-3243449D8B7D}" type="sibTrans" cxnId="{02714F60-B472-AC46-953A-BCE36BD3FA06}">
      <dgm:prSet/>
      <dgm:spPr>
        <a:xfrm>
          <a:off x="-6106540" y="-934303"/>
          <a:ext cx="7269206" cy="7269206"/>
        </a:xfrm>
        <a:prstGeom prst="blockArc">
          <a:avLst>
            <a:gd name="adj1" fmla="val 18900000"/>
            <a:gd name="adj2" fmla="val 2700000"/>
            <a:gd name="adj3" fmla="val 297"/>
          </a:avLst>
        </a:prstGeom>
        <a:noFill/>
        <a:ln w="25400" cap="flat" cmpd="sng" algn="ctr">
          <a:solidFill>
            <a:srgbClr val="999966">
              <a:hueOff val="0"/>
              <a:satOff val="0"/>
              <a:lumOff val="0"/>
              <a:alphaOff val="0"/>
            </a:srgbClr>
          </a:solidFill>
          <a:prstDash val="solid"/>
        </a:ln>
        <a:effectLst/>
        <a:sp3d z="-40000" prstMaterial="matte"/>
      </dgm:spPr>
      <dgm:t>
        <a:bodyPr/>
        <a:lstStyle/>
        <a:p>
          <a:endParaRPr lang="en-US"/>
        </a:p>
      </dgm:t>
    </dgm:pt>
    <dgm:pt modelId="{304E4A56-EE7B-DA47-8EE7-8CA179A1ACE4}">
      <dgm:prSet/>
      <dgm:spPr>
        <a:xfrm>
          <a:off x="900671" y="1137150"/>
          <a:ext cx="7507927" cy="568575"/>
        </a:xfrm>
        <a:prstGeom prst="rect">
          <a:avLst/>
        </a:prstGeom>
        <a:solidFill>
          <a:srgbClr val="666699">
            <a:hueOff val="-216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The lowest, or link, level protocol is typically Ethernet, so that each arriving and departing block of data consists of an Ethernet packet containing as payload the higher-level protocol packet</a:t>
          </a:r>
        </a:p>
      </dgm:t>
    </dgm:pt>
    <dgm:pt modelId="{0167660E-18D5-B14C-9AF5-86DFE8EF648B}" type="parTrans" cxnId="{0237E09E-85DA-4D43-8FF7-689DC4EAE3AF}">
      <dgm:prSet/>
      <dgm:spPr/>
      <dgm:t>
        <a:bodyPr/>
        <a:lstStyle/>
        <a:p>
          <a:endParaRPr lang="en-US"/>
        </a:p>
      </dgm:t>
    </dgm:pt>
    <dgm:pt modelId="{E989DB72-91F6-4E43-B617-28D345397AFC}" type="sibTrans" cxnId="{0237E09E-85DA-4D43-8FF7-689DC4EAE3AF}">
      <dgm:prSet/>
      <dgm:spPr/>
      <dgm:t>
        <a:bodyPr/>
        <a:lstStyle/>
        <a:p>
          <a:endParaRPr lang="en-US"/>
        </a:p>
      </dgm:t>
    </dgm:pt>
    <dgm:pt modelId="{7DFD68DF-0806-E04F-99FC-87BEF6D3EBF9}">
      <dgm:prSet/>
      <dgm:spPr>
        <a:xfrm>
          <a:off x="1114535" y="1989905"/>
          <a:ext cx="7294063" cy="568575"/>
        </a:xfrm>
        <a:prstGeom prst="rect">
          <a:avLst/>
        </a:prstGeom>
        <a:solidFill>
          <a:srgbClr val="666699">
            <a:hueOff val="-432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The higher-level protocols are usually the Internet Protocol (IP), operating on top of Ethernet and the Transmission Control Protocol (TCP), operating on top of IP</a:t>
          </a:r>
        </a:p>
      </dgm:t>
    </dgm:pt>
    <dgm:pt modelId="{693C6C12-2E12-5A4E-A721-9465A65357A3}" type="parTrans" cxnId="{FC24EE36-03EC-764F-AABB-59277CBBD5ED}">
      <dgm:prSet/>
      <dgm:spPr/>
      <dgm:t>
        <a:bodyPr/>
        <a:lstStyle/>
        <a:p>
          <a:endParaRPr lang="en-US"/>
        </a:p>
      </dgm:t>
    </dgm:pt>
    <dgm:pt modelId="{82B6A3F9-58BB-F349-9A88-56FA031F080F}" type="sibTrans" cxnId="{FC24EE36-03EC-764F-AABB-59277CBBD5ED}">
      <dgm:prSet/>
      <dgm:spPr/>
      <dgm:t>
        <a:bodyPr/>
        <a:lstStyle/>
        <a:p>
          <a:endParaRPr lang="en-US"/>
        </a:p>
      </dgm:t>
    </dgm:pt>
    <dgm:pt modelId="{DCA68663-3D40-DE46-BE0F-6BB605AF0D7F}">
      <dgm:prSet/>
      <dgm:spPr>
        <a:xfrm>
          <a:off x="1114535" y="2842119"/>
          <a:ext cx="7294063" cy="568575"/>
        </a:xfrm>
        <a:prstGeom prst="rect">
          <a:avLst/>
        </a:prstGeom>
        <a:solidFill>
          <a:srgbClr val="666699">
            <a:hueOff val="-648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The Ethernet payload consists of a block of data with a TCP header and an IP header</a:t>
          </a:r>
        </a:p>
      </dgm:t>
    </dgm:pt>
    <dgm:pt modelId="{77B6A1D1-BC30-4044-9CA8-0874096C5471}" type="parTrans" cxnId="{D593E763-39FA-4145-AE29-1CC04E2092BD}">
      <dgm:prSet/>
      <dgm:spPr/>
      <dgm:t>
        <a:bodyPr/>
        <a:lstStyle/>
        <a:p>
          <a:endParaRPr lang="en-US"/>
        </a:p>
      </dgm:t>
    </dgm:pt>
    <dgm:pt modelId="{716CA531-CD99-F042-8A24-3AFF7528EAA0}" type="sibTrans" cxnId="{D593E763-39FA-4145-AE29-1CC04E2092BD}">
      <dgm:prSet/>
      <dgm:spPr/>
      <dgm:t>
        <a:bodyPr/>
        <a:lstStyle/>
        <a:p>
          <a:endParaRPr lang="en-US"/>
        </a:p>
      </dgm:t>
    </dgm:pt>
    <dgm:pt modelId="{8DE73B0B-8001-B44C-B21D-0990830861FA}">
      <dgm:prSet/>
      <dgm:spPr>
        <a:xfrm>
          <a:off x="900671" y="3694874"/>
          <a:ext cx="7507927" cy="568575"/>
        </a:xfrm>
        <a:prstGeom prst="rect">
          <a:avLst/>
        </a:prstGeom>
        <a:solidFill>
          <a:srgbClr val="666699">
            <a:hueOff val="-864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For outgoing data, Ethernet packets are formed in a peripheral component, such as in I/O controller or network interface controller (NIC)</a:t>
          </a:r>
        </a:p>
      </dgm:t>
    </dgm:pt>
    <dgm:pt modelId="{3BE05C19-7A95-D54F-B6E0-1B19F06319D3}" type="parTrans" cxnId="{F451B59A-48E9-0641-B044-17EB782C142C}">
      <dgm:prSet/>
      <dgm:spPr/>
      <dgm:t>
        <a:bodyPr/>
        <a:lstStyle/>
        <a:p>
          <a:endParaRPr lang="en-US"/>
        </a:p>
      </dgm:t>
    </dgm:pt>
    <dgm:pt modelId="{FEC50168-BA39-DC47-9E5B-86779573DB96}" type="sibTrans" cxnId="{F451B59A-48E9-0641-B044-17EB782C142C}">
      <dgm:prSet/>
      <dgm:spPr/>
      <dgm:t>
        <a:bodyPr/>
        <a:lstStyle/>
        <a:p>
          <a:endParaRPr lang="en-US"/>
        </a:p>
      </dgm:t>
    </dgm:pt>
    <dgm:pt modelId="{43D23794-8212-E64D-91AB-637DF54D3722}">
      <dgm:prSet/>
      <dgm:spPr>
        <a:xfrm>
          <a:off x="432979" y="4547629"/>
          <a:ext cx="7975619" cy="568575"/>
        </a:xfrm>
        <a:prstGeom prst="rect">
          <a:avLst/>
        </a:prstGeom>
        <a:solidFill>
          <a:srgbClr val="666699">
            <a:hueOff val="-1080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For incoming traffic, the I/O controller strips off the Ethernet information and delivers the TCP/IP packet to the host CPU</a:t>
          </a:r>
        </a:p>
      </dgm:t>
    </dgm:pt>
    <dgm:pt modelId="{33957157-16B1-AA47-9506-20020DB1F04D}" type="parTrans" cxnId="{7D6D22B8-A1BC-034C-AC3E-263E6966C04D}">
      <dgm:prSet/>
      <dgm:spPr/>
      <dgm:t>
        <a:bodyPr/>
        <a:lstStyle/>
        <a:p>
          <a:endParaRPr lang="en-US"/>
        </a:p>
      </dgm:t>
    </dgm:pt>
    <dgm:pt modelId="{CBFC00B7-036F-6A4F-981E-EF9D0DC17003}" type="sibTrans" cxnId="{7D6D22B8-A1BC-034C-AC3E-263E6966C04D}">
      <dgm:prSet/>
      <dgm:spPr/>
      <dgm:t>
        <a:bodyPr/>
        <a:lstStyle/>
        <a:p>
          <a:endParaRPr lang="en-US"/>
        </a:p>
      </dgm:t>
    </dgm:pt>
    <dgm:pt modelId="{BF77854A-11AC-A041-A0DD-F3332E6C1489}" type="pres">
      <dgm:prSet presAssocID="{EFB6DEDB-8667-784A-9176-0CBE36058BC6}" presName="Name0" presStyleCnt="0">
        <dgm:presLayoutVars>
          <dgm:chMax val="7"/>
          <dgm:chPref val="7"/>
          <dgm:dir/>
        </dgm:presLayoutVars>
      </dgm:prSet>
      <dgm:spPr/>
    </dgm:pt>
    <dgm:pt modelId="{99B2B806-72A9-3041-9BEC-0D43BAD6B682}" type="pres">
      <dgm:prSet presAssocID="{EFB6DEDB-8667-784A-9176-0CBE36058BC6}" presName="Name1" presStyleCnt="0"/>
      <dgm:spPr/>
    </dgm:pt>
    <dgm:pt modelId="{3BAFAEA8-1DF3-2441-8247-D36DE52468B4}" type="pres">
      <dgm:prSet presAssocID="{EFB6DEDB-8667-784A-9176-0CBE36058BC6}" presName="cycle" presStyleCnt="0"/>
      <dgm:spPr/>
    </dgm:pt>
    <dgm:pt modelId="{7358D583-F724-8347-AA25-31FDA9BEF537}" type="pres">
      <dgm:prSet presAssocID="{EFB6DEDB-8667-784A-9176-0CBE36058BC6}" presName="srcNode" presStyleLbl="node1" presStyleIdx="0" presStyleCnt="6"/>
      <dgm:spPr/>
    </dgm:pt>
    <dgm:pt modelId="{DA1B3DFC-C4C8-B246-8EC4-B9D2B3F8DB86}" type="pres">
      <dgm:prSet presAssocID="{EFB6DEDB-8667-784A-9176-0CBE36058BC6}" presName="conn" presStyleLbl="parChTrans1D2" presStyleIdx="0" presStyleCnt="1"/>
      <dgm:spPr/>
    </dgm:pt>
    <dgm:pt modelId="{AAC9CB40-E2CA-F94E-BEB0-946C0026CE61}" type="pres">
      <dgm:prSet presAssocID="{EFB6DEDB-8667-784A-9176-0CBE36058BC6}" presName="extraNode" presStyleLbl="node1" presStyleIdx="0" presStyleCnt="6"/>
      <dgm:spPr/>
    </dgm:pt>
    <dgm:pt modelId="{30FD480B-CB11-C446-8B80-87998ECE2117}" type="pres">
      <dgm:prSet presAssocID="{EFB6DEDB-8667-784A-9176-0CBE36058BC6}" presName="dstNode" presStyleLbl="node1" presStyleIdx="0" presStyleCnt="6"/>
      <dgm:spPr/>
    </dgm:pt>
    <dgm:pt modelId="{89B33137-4682-2446-8DF4-FB1085C069F3}" type="pres">
      <dgm:prSet presAssocID="{0B4F3DD5-06E1-A84C-B51A-F2CC212F90CA}" presName="text_1" presStyleLbl="node1" presStyleIdx="0" presStyleCnt="6">
        <dgm:presLayoutVars>
          <dgm:bulletEnabled val="1"/>
        </dgm:presLayoutVars>
      </dgm:prSet>
      <dgm:spPr/>
    </dgm:pt>
    <dgm:pt modelId="{242898AB-34E3-3F42-848C-DE897717A655}" type="pres">
      <dgm:prSet presAssocID="{0B4F3DD5-06E1-A84C-B51A-F2CC212F90CA}" presName="accent_1" presStyleCnt="0"/>
      <dgm:spPr/>
    </dgm:pt>
    <dgm:pt modelId="{11E38F48-0654-1F4E-972E-7F595C0ED234}" type="pres">
      <dgm:prSet presAssocID="{0B4F3DD5-06E1-A84C-B51A-F2CC212F90CA}" presName="accentRepeatNode" presStyleLbl="solidFgAcc1" presStyleIdx="0" presStyleCnt="6"/>
      <dgm:spPr>
        <a:xfrm>
          <a:off x="77620" y="213323"/>
          <a:ext cx="710718" cy="710718"/>
        </a:xfrm>
        <a:prstGeom prst="ellipse">
          <a:avLst/>
        </a:prstGeom>
        <a:solidFill>
          <a:sysClr val="window" lastClr="FFFFFF">
            <a:hueOff val="0"/>
            <a:satOff val="0"/>
            <a:lumOff val="0"/>
            <a:alphaOff val="0"/>
          </a:sysClr>
        </a:solidFill>
        <a:ln w="12700" cap="flat" cmpd="sng" algn="ctr">
          <a:solidFill>
            <a:srgbClr val="666699">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F6067EA1-3F24-A94B-88FA-A08E1B1EFD60}" type="pres">
      <dgm:prSet presAssocID="{304E4A56-EE7B-DA47-8EE7-8CA179A1ACE4}" presName="text_2" presStyleLbl="node1" presStyleIdx="1" presStyleCnt="6">
        <dgm:presLayoutVars>
          <dgm:bulletEnabled val="1"/>
        </dgm:presLayoutVars>
      </dgm:prSet>
      <dgm:spPr/>
    </dgm:pt>
    <dgm:pt modelId="{A7FDC135-3C4B-3F4E-9851-9A271D1A9C52}" type="pres">
      <dgm:prSet presAssocID="{304E4A56-EE7B-DA47-8EE7-8CA179A1ACE4}" presName="accent_2" presStyleCnt="0"/>
      <dgm:spPr/>
    </dgm:pt>
    <dgm:pt modelId="{2D0E998F-8A23-B24D-AF9C-2935CBD12F37}" type="pres">
      <dgm:prSet presAssocID="{304E4A56-EE7B-DA47-8EE7-8CA179A1ACE4}" presName="accentRepeatNode" presStyleLbl="solidFgAcc1" presStyleIdx="1" presStyleCnt="6"/>
      <dgm:spPr>
        <a:xfrm>
          <a:off x="545312" y="1066078"/>
          <a:ext cx="710718" cy="710718"/>
        </a:xfrm>
        <a:prstGeom prst="ellipse">
          <a:avLst/>
        </a:prstGeom>
        <a:solidFill>
          <a:sysClr val="window" lastClr="FFFFFF">
            <a:hueOff val="0"/>
            <a:satOff val="0"/>
            <a:lumOff val="0"/>
            <a:alphaOff val="0"/>
          </a:sysClr>
        </a:solidFill>
        <a:ln w="12700" cap="flat" cmpd="sng" algn="ctr">
          <a:solidFill>
            <a:srgbClr val="666699">
              <a:hueOff val="-216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EF0A93EC-8118-E048-AB4F-3ED233AC4531}" type="pres">
      <dgm:prSet presAssocID="{7DFD68DF-0806-E04F-99FC-87BEF6D3EBF9}" presName="text_3" presStyleLbl="node1" presStyleIdx="2" presStyleCnt="6">
        <dgm:presLayoutVars>
          <dgm:bulletEnabled val="1"/>
        </dgm:presLayoutVars>
      </dgm:prSet>
      <dgm:spPr/>
    </dgm:pt>
    <dgm:pt modelId="{944E9506-0CDC-9846-B5FA-62EFDDFF6CEF}" type="pres">
      <dgm:prSet presAssocID="{7DFD68DF-0806-E04F-99FC-87BEF6D3EBF9}" presName="accent_3" presStyleCnt="0"/>
      <dgm:spPr/>
    </dgm:pt>
    <dgm:pt modelId="{DB179CCF-FD2C-C643-A9D4-4361974E38EC}" type="pres">
      <dgm:prSet presAssocID="{7DFD68DF-0806-E04F-99FC-87BEF6D3EBF9}" presName="accentRepeatNode" presStyleLbl="solidFgAcc1" presStyleIdx="2" presStyleCnt="6"/>
      <dgm:spPr>
        <a:xfrm>
          <a:off x="759176" y="1918833"/>
          <a:ext cx="710718" cy="710718"/>
        </a:xfrm>
        <a:prstGeom prst="ellipse">
          <a:avLst/>
        </a:prstGeom>
        <a:solidFill>
          <a:sysClr val="window" lastClr="FFFFFF">
            <a:hueOff val="0"/>
            <a:satOff val="0"/>
            <a:lumOff val="0"/>
            <a:alphaOff val="0"/>
          </a:sysClr>
        </a:solidFill>
        <a:ln w="12700" cap="flat" cmpd="sng" algn="ctr">
          <a:solidFill>
            <a:srgbClr val="666699">
              <a:hueOff val="-432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A84A8E6B-A362-0D4D-A78F-C9BC10C5D25B}" type="pres">
      <dgm:prSet presAssocID="{DCA68663-3D40-DE46-BE0F-6BB605AF0D7F}" presName="text_4" presStyleLbl="node1" presStyleIdx="3" presStyleCnt="6">
        <dgm:presLayoutVars>
          <dgm:bulletEnabled val="1"/>
        </dgm:presLayoutVars>
      </dgm:prSet>
      <dgm:spPr/>
    </dgm:pt>
    <dgm:pt modelId="{D67C4EEA-8C96-6D4D-88A7-0229FA6A2130}" type="pres">
      <dgm:prSet presAssocID="{DCA68663-3D40-DE46-BE0F-6BB605AF0D7F}" presName="accent_4" presStyleCnt="0"/>
      <dgm:spPr/>
    </dgm:pt>
    <dgm:pt modelId="{F3BFA5FD-DC14-3C47-9FFB-8DF04CE620ED}" type="pres">
      <dgm:prSet presAssocID="{DCA68663-3D40-DE46-BE0F-6BB605AF0D7F}" presName="accentRepeatNode" presStyleLbl="solidFgAcc1" presStyleIdx="3" presStyleCnt="6"/>
      <dgm:spPr>
        <a:xfrm>
          <a:off x="759176" y="2771047"/>
          <a:ext cx="710718" cy="710718"/>
        </a:xfrm>
        <a:prstGeom prst="ellipse">
          <a:avLst/>
        </a:prstGeom>
        <a:solidFill>
          <a:sysClr val="window" lastClr="FFFFFF">
            <a:hueOff val="0"/>
            <a:satOff val="0"/>
            <a:lumOff val="0"/>
            <a:alphaOff val="0"/>
          </a:sysClr>
        </a:solidFill>
        <a:ln w="12700" cap="flat" cmpd="sng" algn="ctr">
          <a:solidFill>
            <a:srgbClr val="666699">
              <a:hueOff val="-648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C2A376E6-90EF-B948-9057-E1B526DB711C}" type="pres">
      <dgm:prSet presAssocID="{8DE73B0B-8001-B44C-B21D-0990830861FA}" presName="text_5" presStyleLbl="node1" presStyleIdx="4" presStyleCnt="6">
        <dgm:presLayoutVars>
          <dgm:bulletEnabled val="1"/>
        </dgm:presLayoutVars>
      </dgm:prSet>
      <dgm:spPr/>
    </dgm:pt>
    <dgm:pt modelId="{563D5BC2-F0D7-E04C-8862-ECCBCB2E6224}" type="pres">
      <dgm:prSet presAssocID="{8DE73B0B-8001-B44C-B21D-0990830861FA}" presName="accent_5" presStyleCnt="0"/>
      <dgm:spPr/>
    </dgm:pt>
    <dgm:pt modelId="{A02A6077-5B42-2B43-A976-E68F51A54045}" type="pres">
      <dgm:prSet presAssocID="{8DE73B0B-8001-B44C-B21D-0990830861FA}" presName="accentRepeatNode" presStyleLbl="solidFgAcc1" presStyleIdx="4" presStyleCnt="6"/>
      <dgm:spPr>
        <a:xfrm>
          <a:off x="545312" y="3623802"/>
          <a:ext cx="710718" cy="710718"/>
        </a:xfrm>
        <a:prstGeom prst="ellipse">
          <a:avLst/>
        </a:prstGeom>
        <a:solidFill>
          <a:sysClr val="window" lastClr="FFFFFF">
            <a:hueOff val="0"/>
            <a:satOff val="0"/>
            <a:lumOff val="0"/>
            <a:alphaOff val="0"/>
          </a:sysClr>
        </a:solidFill>
        <a:ln w="12700" cap="flat" cmpd="sng" algn="ctr">
          <a:solidFill>
            <a:srgbClr val="666699">
              <a:hueOff val="-864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C1396A76-6CCF-A241-A3FC-E6BAA12E217D}" type="pres">
      <dgm:prSet presAssocID="{43D23794-8212-E64D-91AB-637DF54D3722}" presName="text_6" presStyleLbl="node1" presStyleIdx="5" presStyleCnt="6">
        <dgm:presLayoutVars>
          <dgm:bulletEnabled val="1"/>
        </dgm:presLayoutVars>
      </dgm:prSet>
      <dgm:spPr/>
    </dgm:pt>
    <dgm:pt modelId="{218906B4-523A-2C45-BEFD-D3F597D7AC81}" type="pres">
      <dgm:prSet presAssocID="{43D23794-8212-E64D-91AB-637DF54D3722}" presName="accent_6" presStyleCnt="0"/>
      <dgm:spPr/>
    </dgm:pt>
    <dgm:pt modelId="{94F04D0E-BB1F-0149-995F-4CE99AA803FB}" type="pres">
      <dgm:prSet presAssocID="{43D23794-8212-E64D-91AB-637DF54D3722}" presName="accentRepeatNode" presStyleLbl="solidFgAcc1" presStyleIdx="5" presStyleCnt="6"/>
      <dgm:spPr>
        <a:xfrm>
          <a:off x="77620" y="4476557"/>
          <a:ext cx="710718" cy="710718"/>
        </a:xfrm>
        <a:prstGeom prst="ellipse">
          <a:avLst/>
        </a:prstGeom>
        <a:solidFill>
          <a:sysClr val="window" lastClr="FFFFFF">
            <a:hueOff val="0"/>
            <a:satOff val="0"/>
            <a:lumOff val="0"/>
            <a:alphaOff val="0"/>
          </a:sysClr>
        </a:solidFill>
        <a:ln w="12700" cap="flat" cmpd="sng" algn="ctr">
          <a:solidFill>
            <a:srgbClr val="666699">
              <a:hueOff val="-1080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Lst>
  <dgm:cxnLst>
    <dgm:cxn modelId="{FC24EE36-03EC-764F-AABB-59277CBBD5ED}" srcId="{EFB6DEDB-8667-784A-9176-0CBE36058BC6}" destId="{7DFD68DF-0806-E04F-99FC-87BEF6D3EBF9}" srcOrd="2" destOrd="0" parTransId="{693C6C12-2E12-5A4E-A721-9465A65357A3}" sibTransId="{82B6A3F9-58BB-F349-9A88-56FA031F080F}"/>
    <dgm:cxn modelId="{8D5BC05C-2FB0-474D-AC89-5D331299E411}" type="presOf" srcId="{B6F4388E-957C-6748-AFC9-3243449D8B7D}" destId="{DA1B3DFC-C4C8-B246-8EC4-B9D2B3F8DB86}" srcOrd="0" destOrd="0" presId="urn:microsoft.com/office/officeart/2008/layout/VerticalCurvedList"/>
    <dgm:cxn modelId="{02714F60-B472-AC46-953A-BCE36BD3FA06}" srcId="{EFB6DEDB-8667-784A-9176-0CBE36058BC6}" destId="{0B4F3DD5-06E1-A84C-B51A-F2CC212F90CA}" srcOrd="0" destOrd="0" parTransId="{58DD22C8-1B2B-0245-B262-D951912BFD62}" sibTransId="{B6F4388E-957C-6748-AFC9-3243449D8B7D}"/>
    <dgm:cxn modelId="{D593E763-39FA-4145-AE29-1CC04E2092BD}" srcId="{EFB6DEDB-8667-784A-9176-0CBE36058BC6}" destId="{DCA68663-3D40-DE46-BE0F-6BB605AF0D7F}" srcOrd="3" destOrd="0" parTransId="{77B6A1D1-BC30-4044-9CA8-0874096C5471}" sibTransId="{716CA531-CD99-F042-8A24-3AFF7528EAA0}"/>
    <dgm:cxn modelId="{984ECA4B-BD19-FB49-8A57-D28DA2F4C71F}" type="presOf" srcId="{EFB6DEDB-8667-784A-9176-0CBE36058BC6}" destId="{BF77854A-11AC-A041-A0DD-F3332E6C1489}" srcOrd="0" destOrd="0" presId="urn:microsoft.com/office/officeart/2008/layout/VerticalCurvedList"/>
    <dgm:cxn modelId="{A470FD7C-422F-1A41-810D-CA2E72A5D04E}" type="presOf" srcId="{8DE73B0B-8001-B44C-B21D-0990830861FA}" destId="{C2A376E6-90EF-B948-9057-E1B526DB711C}" srcOrd="0" destOrd="0" presId="urn:microsoft.com/office/officeart/2008/layout/VerticalCurvedList"/>
    <dgm:cxn modelId="{DC81F681-2B58-1F4F-B5D4-CFCACE0F57FE}" type="presOf" srcId="{0B4F3DD5-06E1-A84C-B51A-F2CC212F90CA}" destId="{89B33137-4682-2446-8DF4-FB1085C069F3}" srcOrd="0" destOrd="0" presId="urn:microsoft.com/office/officeart/2008/layout/VerticalCurvedList"/>
    <dgm:cxn modelId="{F451B59A-48E9-0641-B044-17EB782C142C}" srcId="{EFB6DEDB-8667-784A-9176-0CBE36058BC6}" destId="{8DE73B0B-8001-B44C-B21D-0990830861FA}" srcOrd="4" destOrd="0" parTransId="{3BE05C19-7A95-D54F-B6E0-1B19F06319D3}" sibTransId="{FEC50168-BA39-DC47-9E5B-86779573DB96}"/>
    <dgm:cxn modelId="{0237E09E-85DA-4D43-8FF7-689DC4EAE3AF}" srcId="{EFB6DEDB-8667-784A-9176-0CBE36058BC6}" destId="{304E4A56-EE7B-DA47-8EE7-8CA179A1ACE4}" srcOrd="1" destOrd="0" parTransId="{0167660E-18D5-B14C-9AF5-86DFE8EF648B}" sibTransId="{E989DB72-91F6-4E43-B617-28D345397AFC}"/>
    <dgm:cxn modelId="{7D6D22B8-A1BC-034C-AC3E-263E6966C04D}" srcId="{EFB6DEDB-8667-784A-9176-0CBE36058BC6}" destId="{43D23794-8212-E64D-91AB-637DF54D3722}" srcOrd="5" destOrd="0" parTransId="{33957157-16B1-AA47-9506-20020DB1F04D}" sibTransId="{CBFC00B7-036F-6A4F-981E-EF9D0DC17003}"/>
    <dgm:cxn modelId="{A51488C9-070A-5B44-BEB5-B3CAACFE8A54}" type="presOf" srcId="{7DFD68DF-0806-E04F-99FC-87BEF6D3EBF9}" destId="{EF0A93EC-8118-E048-AB4F-3ED233AC4531}" srcOrd="0" destOrd="0" presId="urn:microsoft.com/office/officeart/2008/layout/VerticalCurvedList"/>
    <dgm:cxn modelId="{3AC202CB-60D6-1E40-89AD-631DDB569C39}" type="presOf" srcId="{304E4A56-EE7B-DA47-8EE7-8CA179A1ACE4}" destId="{F6067EA1-3F24-A94B-88FA-A08E1B1EFD60}" srcOrd="0" destOrd="0" presId="urn:microsoft.com/office/officeart/2008/layout/VerticalCurvedList"/>
    <dgm:cxn modelId="{4A7079DF-5C35-3346-9B4E-22A29FFE365C}" type="presOf" srcId="{43D23794-8212-E64D-91AB-637DF54D3722}" destId="{C1396A76-6CCF-A241-A3FC-E6BAA12E217D}" srcOrd="0" destOrd="0" presId="urn:microsoft.com/office/officeart/2008/layout/VerticalCurvedList"/>
    <dgm:cxn modelId="{DFD9CEF1-2556-BC46-AB45-C031561AF362}" type="presOf" srcId="{DCA68663-3D40-DE46-BE0F-6BB605AF0D7F}" destId="{A84A8E6B-A362-0D4D-A78F-C9BC10C5D25B}" srcOrd="0" destOrd="0" presId="urn:microsoft.com/office/officeart/2008/layout/VerticalCurvedList"/>
    <dgm:cxn modelId="{DFB96673-0BEC-7740-AD54-B8298545DBBF}" type="presParOf" srcId="{BF77854A-11AC-A041-A0DD-F3332E6C1489}" destId="{99B2B806-72A9-3041-9BEC-0D43BAD6B682}" srcOrd="0" destOrd="0" presId="urn:microsoft.com/office/officeart/2008/layout/VerticalCurvedList"/>
    <dgm:cxn modelId="{9E7A546E-DDA9-8A42-9C53-610575F83B1F}" type="presParOf" srcId="{99B2B806-72A9-3041-9BEC-0D43BAD6B682}" destId="{3BAFAEA8-1DF3-2441-8247-D36DE52468B4}" srcOrd="0" destOrd="0" presId="urn:microsoft.com/office/officeart/2008/layout/VerticalCurvedList"/>
    <dgm:cxn modelId="{AB26FCF8-55DC-8246-9D1F-20259DBCF05D}" type="presParOf" srcId="{3BAFAEA8-1DF3-2441-8247-D36DE52468B4}" destId="{7358D583-F724-8347-AA25-31FDA9BEF537}" srcOrd="0" destOrd="0" presId="urn:microsoft.com/office/officeart/2008/layout/VerticalCurvedList"/>
    <dgm:cxn modelId="{6CE4A253-6555-4C49-8C03-FAC92F89463F}" type="presParOf" srcId="{3BAFAEA8-1DF3-2441-8247-D36DE52468B4}" destId="{DA1B3DFC-C4C8-B246-8EC4-B9D2B3F8DB86}" srcOrd="1" destOrd="0" presId="urn:microsoft.com/office/officeart/2008/layout/VerticalCurvedList"/>
    <dgm:cxn modelId="{94DD188A-42FD-1C48-A8F1-063214724CF0}" type="presParOf" srcId="{3BAFAEA8-1DF3-2441-8247-D36DE52468B4}" destId="{AAC9CB40-E2CA-F94E-BEB0-946C0026CE61}" srcOrd="2" destOrd="0" presId="urn:microsoft.com/office/officeart/2008/layout/VerticalCurvedList"/>
    <dgm:cxn modelId="{B3492BC1-02AE-8C4F-B439-523D30B0E2E9}" type="presParOf" srcId="{3BAFAEA8-1DF3-2441-8247-D36DE52468B4}" destId="{30FD480B-CB11-C446-8B80-87998ECE2117}" srcOrd="3" destOrd="0" presId="urn:microsoft.com/office/officeart/2008/layout/VerticalCurvedList"/>
    <dgm:cxn modelId="{B8B2643F-5483-9E46-B293-CE942C844D0C}" type="presParOf" srcId="{99B2B806-72A9-3041-9BEC-0D43BAD6B682}" destId="{89B33137-4682-2446-8DF4-FB1085C069F3}" srcOrd="1" destOrd="0" presId="urn:microsoft.com/office/officeart/2008/layout/VerticalCurvedList"/>
    <dgm:cxn modelId="{4830AFBA-3E19-7A4E-8F71-8D1242620366}" type="presParOf" srcId="{99B2B806-72A9-3041-9BEC-0D43BAD6B682}" destId="{242898AB-34E3-3F42-848C-DE897717A655}" srcOrd="2" destOrd="0" presId="urn:microsoft.com/office/officeart/2008/layout/VerticalCurvedList"/>
    <dgm:cxn modelId="{A0E13664-4870-7D4B-98D0-45C0EE813DC6}" type="presParOf" srcId="{242898AB-34E3-3F42-848C-DE897717A655}" destId="{11E38F48-0654-1F4E-972E-7F595C0ED234}" srcOrd="0" destOrd="0" presId="urn:microsoft.com/office/officeart/2008/layout/VerticalCurvedList"/>
    <dgm:cxn modelId="{F777BDA0-840A-BC46-A0B4-8CFBCD22FBB1}" type="presParOf" srcId="{99B2B806-72A9-3041-9BEC-0D43BAD6B682}" destId="{F6067EA1-3F24-A94B-88FA-A08E1B1EFD60}" srcOrd="3" destOrd="0" presId="urn:microsoft.com/office/officeart/2008/layout/VerticalCurvedList"/>
    <dgm:cxn modelId="{0E4341AD-DA5A-1841-877C-27B8CCC18886}" type="presParOf" srcId="{99B2B806-72A9-3041-9BEC-0D43BAD6B682}" destId="{A7FDC135-3C4B-3F4E-9851-9A271D1A9C52}" srcOrd="4" destOrd="0" presId="urn:microsoft.com/office/officeart/2008/layout/VerticalCurvedList"/>
    <dgm:cxn modelId="{6CCA850C-1DAA-CF4F-9F0B-EC7A499719DE}" type="presParOf" srcId="{A7FDC135-3C4B-3F4E-9851-9A271D1A9C52}" destId="{2D0E998F-8A23-B24D-AF9C-2935CBD12F37}" srcOrd="0" destOrd="0" presId="urn:microsoft.com/office/officeart/2008/layout/VerticalCurvedList"/>
    <dgm:cxn modelId="{7E60614C-C0C3-A043-837F-D7B3AF1B56D6}" type="presParOf" srcId="{99B2B806-72A9-3041-9BEC-0D43BAD6B682}" destId="{EF0A93EC-8118-E048-AB4F-3ED233AC4531}" srcOrd="5" destOrd="0" presId="urn:microsoft.com/office/officeart/2008/layout/VerticalCurvedList"/>
    <dgm:cxn modelId="{48116228-BBDE-2147-9AF6-51C2C975DF1A}" type="presParOf" srcId="{99B2B806-72A9-3041-9BEC-0D43BAD6B682}" destId="{944E9506-0CDC-9846-B5FA-62EFDDFF6CEF}" srcOrd="6" destOrd="0" presId="urn:microsoft.com/office/officeart/2008/layout/VerticalCurvedList"/>
    <dgm:cxn modelId="{7872882B-750C-884F-941A-D370683E10C6}" type="presParOf" srcId="{944E9506-0CDC-9846-B5FA-62EFDDFF6CEF}" destId="{DB179CCF-FD2C-C643-A9D4-4361974E38EC}" srcOrd="0" destOrd="0" presId="urn:microsoft.com/office/officeart/2008/layout/VerticalCurvedList"/>
    <dgm:cxn modelId="{43A70811-AFFA-7440-86D2-0A534FD64133}" type="presParOf" srcId="{99B2B806-72A9-3041-9BEC-0D43BAD6B682}" destId="{A84A8E6B-A362-0D4D-A78F-C9BC10C5D25B}" srcOrd="7" destOrd="0" presId="urn:microsoft.com/office/officeart/2008/layout/VerticalCurvedList"/>
    <dgm:cxn modelId="{5574647F-5647-C741-A5C9-C8692BFD1E47}" type="presParOf" srcId="{99B2B806-72A9-3041-9BEC-0D43BAD6B682}" destId="{D67C4EEA-8C96-6D4D-88A7-0229FA6A2130}" srcOrd="8" destOrd="0" presId="urn:microsoft.com/office/officeart/2008/layout/VerticalCurvedList"/>
    <dgm:cxn modelId="{F96FBC73-B116-2A48-A3BF-4327F0B5B47C}" type="presParOf" srcId="{D67C4EEA-8C96-6D4D-88A7-0229FA6A2130}" destId="{F3BFA5FD-DC14-3C47-9FFB-8DF04CE620ED}" srcOrd="0" destOrd="0" presId="urn:microsoft.com/office/officeart/2008/layout/VerticalCurvedList"/>
    <dgm:cxn modelId="{AD54B029-0E72-114A-9966-3EEB80955348}" type="presParOf" srcId="{99B2B806-72A9-3041-9BEC-0D43BAD6B682}" destId="{C2A376E6-90EF-B948-9057-E1B526DB711C}" srcOrd="9" destOrd="0" presId="urn:microsoft.com/office/officeart/2008/layout/VerticalCurvedList"/>
    <dgm:cxn modelId="{91ACAD4C-0759-BA4E-9698-AFAAC4709802}" type="presParOf" srcId="{99B2B806-72A9-3041-9BEC-0D43BAD6B682}" destId="{563D5BC2-F0D7-E04C-8862-ECCBCB2E6224}" srcOrd="10" destOrd="0" presId="urn:microsoft.com/office/officeart/2008/layout/VerticalCurvedList"/>
    <dgm:cxn modelId="{C3A75FD9-2A35-1748-9E73-6E671C24A1DD}" type="presParOf" srcId="{563D5BC2-F0D7-E04C-8862-ECCBCB2E6224}" destId="{A02A6077-5B42-2B43-A976-E68F51A54045}" srcOrd="0" destOrd="0" presId="urn:microsoft.com/office/officeart/2008/layout/VerticalCurvedList"/>
    <dgm:cxn modelId="{11A6E40B-F1DD-E44C-84FD-A79CCE63DE11}" type="presParOf" srcId="{99B2B806-72A9-3041-9BEC-0D43BAD6B682}" destId="{C1396A76-6CCF-A241-A3FC-E6BAA12E217D}" srcOrd="11" destOrd="0" presId="urn:microsoft.com/office/officeart/2008/layout/VerticalCurvedList"/>
    <dgm:cxn modelId="{F98868D7-2F93-3043-8B52-505E262299C8}" type="presParOf" srcId="{99B2B806-72A9-3041-9BEC-0D43BAD6B682}" destId="{218906B4-523A-2C45-BEFD-D3F597D7AC81}" srcOrd="12" destOrd="0" presId="urn:microsoft.com/office/officeart/2008/layout/VerticalCurvedList"/>
    <dgm:cxn modelId="{475AC5DA-9A87-5B47-AD9A-01BA6E85BE72}" type="presParOf" srcId="{218906B4-523A-2C45-BEFD-D3F597D7AC81}" destId="{94F04D0E-BB1F-0149-995F-4CE99AA803F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F7E507-4915-2940-BE81-0AB414DFF8DC}" type="doc">
      <dgm:prSet loTypeId="urn:microsoft.com/office/officeart/2009/3/layout/StepUpProcess" loCatId="relationship" qsTypeId="urn:microsoft.com/office/officeart/2005/8/quickstyle/simple4" qsCatId="simple" csTypeId="urn:microsoft.com/office/officeart/2005/8/colors/accent1_2" csCatId="accent1" phldr="1"/>
      <dgm:spPr/>
      <dgm:t>
        <a:bodyPr/>
        <a:lstStyle/>
        <a:p>
          <a:endParaRPr lang="en-US"/>
        </a:p>
      </dgm:t>
    </dgm:pt>
    <dgm:pt modelId="{5ED61DD1-DF66-994A-B052-1EF9E1591D0C}">
      <dgm:prSet/>
      <dgm:spPr>
        <a:xfrm>
          <a:off x="762758" y="2113164"/>
          <a:ext cx="3175348" cy="2783379"/>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For both outgoing and incoming traffic the core, main memory, and cache are all involved</a:t>
          </a:r>
        </a:p>
      </dgm:t>
    </dgm:pt>
    <dgm:pt modelId="{E84555A5-693B-5E47-B66B-4866A12AC03B}" type="parTrans" cxnId="{DDF9CB4E-D7CC-8340-85D4-4AD1412DA561}">
      <dgm:prSet/>
      <dgm:spPr/>
      <dgm:t>
        <a:bodyPr/>
        <a:lstStyle/>
        <a:p>
          <a:endParaRPr lang="en-US"/>
        </a:p>
      </dgm:t>
    </dgm:pt>
    <dgm:pt modelId="{7173F7F1-65CF-4040-B6B0-8092E27D05BB}" type="sibTrans" cxnId="{DDF9CB4E-D7CC-8340-85D4-4AD1412DA561}">
      <dgm:prSet/>
      <dgm:spPr/>
      <dgm:t>
        <a:bodyPr/>
        <a:lstStyle/>
        <a:p>
          <a:endParaRPr lang="en-US"/>
        </a:p>
      </dgm:t>
    </dgm:pt>
    <dgm:pt modelId="{24A9A2BF-5880-7446-92CE-554DA6A08F06}">
      <dgm:prSet custT="1"/>
      <dgm:spPr>
        <a:xfrm>
          <a:off x="4613393" y="648082"/>
          <a:ext cx="3460748" cy="3933360"/>
        </a:xfrm>
        <a:prstGeom prst="rect">
          <a:avLst/>
        </a:prstGeom>
        <a:noFill/>
        <a:ln>
          <a:noFill/>
        </a:ln>
        <a:effectLst/>
      </dgm:spPr>
      <dgm:t>
        <a:bodyPr/>
        <a:lstStyle/>
        <a:p>
          <a:pPr rtl="0"/>
          <a:r>
            <a:rPr lang="en-US" sz="1800" dirty="0">
              <a:solidFill>
                <a:sysClr val="windowText" lastClr="000000">
                  <a:hueOff val="0"/>
                  <a:satOff val="0"/>
                  <a:lumOff val="0"/>
                  <a:alphaOff val="0"/>
                </a:sysClr>
              </a:solidFill>
              <a:latin typeface="Rockwell"/>
              <a:ea typeface="+mn-ea"/>
              <a:cs typeface="+mn-cs"/>
            </a:rPr>
            <a:t>In a DMA scheme, when an application wishes to transmit data, it places that data in an application-assigned buffer in main memory</a:t>
          </a:r>
        </a:p>
      </dgm:t>
    </dgm:pt>
    <dgm:pt modelId="{86B0E09B-D60E-524F-883C-6CAC46EFE575}" type="parTrans" cxnId="{9A5DF048-EB41-1849-AF5C-93E9EC1E89BD}">
      <dgm:prSet/>
      <dgm:spPr/>
      <dgm:t>
        <a:bodyPr/>
        <a:lstStyle/>
        <a:p>
          <a:endParaRPr lang="en-US"/>
        </a:p>
      </dgm:t>
    </dgm:pt>
    <dgm:pt modelId="{C2A0044B-BC19-934F-B6CB-6AEBF0A25C36}" type="sibTrans" cxnId="{9A5DF048-EB41-1849-AF5C-93E9EC1E89BD}">
      <dgm:prSet/>
      <dgm:spPr/>
      <dgm:t>
        <a:bodyPr/>
        <a:lstStyle/>
        <a:p>
          <a:endParaRPr lang="en-US"/>
        </a:p>
      </dgm:t>
    </dgm:pt>
    <dgm:pt modelId="{7F113017-81E1-6044-84C1-339A570AAEBB}">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core transfers this to a system buffer in main memory and creates the necessary TCP and IP headers, which are also buffered in system memory</a:t>
          </a:r>
        </a:p>
      </dgm:t>
    </dgm:pt>
    <dgm:pt modelId="{670E9A42-EFEC-A742-A911-A0AEA9858286}" type="parTrans" cxnId="{FBD2DF29-2DD8-8342-A315-C88A4A8C52BE}">
      <dgm:prSet/>
      <dgm:spPr/>
      <dgm:t>
        <a:bodyPr/>
        <a:lstStyle/>
        <a:p>
          <a:endParaRPr lang="en-US"/>
        </a:p>
      </dgm:t>
    </dgm:pt>
    <dgm:pt modelId="{03380A2B-1A58-A748-A919-7EBDBB14EA89}" type="sibTrans" cxnId="{FBD2DF29-2DD8-8342-A315-C88A4A8C52BE}">
      <dgm:prSet/>
      <dgm:spPr/>
      <dgm:t>
        <a:bodyPr/>
        <a:lstStyle/>
        <a:p>
          <a:endParaRPr lang="en-US"/>
        </a:p>
      </dgm:t>
    </dgm:pt>
    <dgm:pt modelId="{C95B0750-FFD8-9449-82B9-297BC3EFF9AF}">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packet is then picked up via DMA for transfer via the NIC</a:t>
          </a:r>
        </a:p>
      </dgm:t>
    </dgm:pt>
    <dgm:pt modelId="{D41983DB-4887-B243-BCD1-D8C294DEECFB}" type="parTrans" cxnId="{3FEE7FBA-0284-664C-B019-B8AE38282B12}">
      <dgm:prSet/>
      <dgm:spPr/>
      <dgm:t>
        <a:bodyPr/>
        <a:lstStyle/>
        <a:p>
          <a:endParaRPr lang="en-US"/>
        </a:p>
      </dgm:t>
    </dgm:pt>
    <dgm:pt modelId="{53FA751C-7D46-3C45-A75B-73FA52C77BBD}" type="sibTrans" cxnId="{3FEE7FBA-0284-664C-B019-B8AE38282B12}">
      <dgm:prSet/>
      <dgm:spPr/>
      <dgm:t>
        <a:bodyPr/>
        <a:lstStyle/>
        <a:p>
          <a:endParaRPr lang="en-US"/>
        </a:p>
      </dgm:t>
    </dgm:pt>
    <dgm:pt modelId="{580A8E36-DA1F-2D46-9303-A11DEBE9CFCC}">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This activity engages not only main memory but also the cache</a:t>
          </a:r>
        </a:p>
      </dgm:t>
    </dgm:pt>
    <dgm:pt modelId="{1C930AE6-2BDD-CF4A-A735-7FE67E3428A4}" type="parTrans" cxnId="{ED269366-AB47-9049-BB43-7DAB0589EEBC}">
      <dgm:prSet/>
      <dgm:spPr/>
      <dgm:t>
        <a:bodyPr/>
        <a:lstStyle/>
        <a:p>
          <a:endParaRPr lang="en-US"/>
        </a:p>
      </dgm:t>
    </dgm:pt>
    <dgm:pt modelId="{983EB2C3-BECE-1646-B5CB-488AE471E55C}" type="sibTrans" cxnId="{ED269366-AB47-9049-BB43-7DAB0589EEBC}">
      <dgm:prSet/>
      <dgm:spPr/>
      <dgm:t>
        <a:bodyPr/>
        <a:lstStyle/>
        <a:p>
          <a:endParaRPr lang="en-US"/>
        </a:p>
      </dgm:t>
    </dgm:pt>
    <dgm:pt modelId="{6EF11743-6C01-8D4C-8D0A-D41A12E5ABA2}">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Similar transfers between system and application buffers are required for incoming traffic</a:t>
          </a:r>
        </a:p>
      </dgm:t>
    </dgm:pt>
    <dgm:pt modelId="{BBBEEE50-0CBC-A644-B994-699CACC11555}" type="parTrans" cxnId="{FD86A042-30D8-FB4C-BAE4-9DEFBAD18EA4}">
      <dgm:prSet/>
      <dgm:spPr/>
      <dgm:t>
        <a:bodyPr/>
        <a:lstStyle/>
        <a:p>
          <a:endParaRPr lang="en-US"/>
        </a:p>
      </dgm:t>
    </dgm:pt>
    <dgm:pt modelId="{28652958-7193-D24A-9391-B11AF844E06F}" type="sibTrans" cxnId="{FD86A042-30D8-FB4C-BAE4-9DEFBAD18EA4}">
      <dgm:prSet/>
      <dgm:spPr/>
      <dgm:t>
        <a:bodyPr/>
        <a:lstStyle/>
        <a:p>
          <a:endParaRPr lang="en-US"/>
        </a:p>
      </dgm:t>
    </dgm:pt>
    <dgm:pt modelId="{96D1BBA2-219D-BA4E-B2C7-60BE431469F1}" type="pres">
      <dgm:prSet presAssocID="{DFF7E507-4915-2940-BE81-0AB414DFF8DC}" presName="rootnode" presStyleCnt="0">
        <dgm:presLayoutVars>
          <dgm:chMax/>
          <dgm:chPref/>
          <dgm:dir/>
          <dgm:animLvl val="lvl"/>
        </dgm:presLayoutVars>
      </dgm:prSet>
      <dgm:spPr/>
    </dgm:pt>
    <dgm:pt modelId="{D4BB33ED-00FA-4C4B-A382-E1E588EF69D2}" type="pres">
      <dgm:prSet presAssocID="{5ED61DD1-DF66-994A-B052-1EF9E1591D0C}" presName="composite" presStyleCnt="0"/>
      <dgm:spPr/>
    </dgm:pt>
    <dgm:pt modelId="{FCAA4149-43DB-2541-919D-5F2DCAEE026B}" type="pres">
      <dgm:prSet presAssocID="{5ED61DD1-DF66-994A-B052-1EF9E1591D0C}" presName="LShape" presStyleLbl="alignNode1" presStyleIdx="0" presStyleCnt="3"/>
      <dgm:spPr>
        <a:xfrm rot="5400000">
          <a:off x="977623" y="1061639"/>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5D1471F9-6C6F-1D4D-AF97-3BC2378DE840}" type="pres">
      <dgm:prSet presAssocID="{5ED61DD1-DF66-994A-B052-1EF9E1591D0C}" presName="ParentText" presStyleLbl="revTx" presStyleIdx="0" presStyleCnt="2" custLinFactNeighborX="4345" custLinFactNeighborY="7271">
        <dgm:presLayoutVars>
          <dgm:chMax val="0"/>
          <dgm:chPref val="0"/>
          <dgm:bulletEnabled val="1"/>
        </dgm:presLayoutVars>
      </dgm:prSet>
      <dgm:spPr/>
    </dgm:pt>
    <dgm:pt modelId="{E67665EB-DB5C-5F46-8134-A0CBE84ACE6D}" type="pres">
      <dgm:prSet presAssocID="{5ED61DD1-DF66-994A-B052-1EF9E1591D0C}" presName="Triangle" presStyleLbl="alignNode1" presStyleIdx="1" presStyleCnt="3"/>
      <dgm:spPr>
        <a:xfrm>
          <a:off x="3201015" y="802698"/>
          <a:ext cx="599122" cy="599122"/>
        </a:xfrm>
        <a:prstGeom prst="triangle">
          <a:avLst>
            <a:gd name="adj" fmla="val 1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40A14216-DD09-2947-98CE-20BEB83909E5}" type="pres">
      <dgm:prSet presAssocID="{7173F7F1-65CF-4040-B6B0-8092E27D05BB}" presName="sibTrans" presStyleCnt="0"/>
      <dgm:spPr/>
    </dgm:pt>
    <dgm:pt modelId="{E16B659C-E11D-FC41-8026-7AAAA544845D}" type="pres">
      <dgm:prSet presAssocID="{7173F7F1-65CF-4040-B6B0-8092E27D05BB}" presName="space" presStyleCnt="0"/>
      <dgm:spPr/>
    </dgm:pt>
    <dgm:pt modelId="{31BE37DD-E6DA-6B42-9A27-0A214A5368BE}" type="pres">
      <dgm:prSet presAssocID="{24A9A2BF-5880-7446-92CE-554DA6A08F06}" presName="composite" presStyleCnt="0"/>
      <dgm:spPr/>
    </dgm:pt>
    <dgm:pt modelId="{45717923-1CA2-3E4E-8EED-D5CEBBDA610B}" type="pres">
      <dgm:prSet presAssocID="{24A9A2BF-5880-7446-92CE-554DA6A08F06}" presName="LShape" presStyleLbl="alignNode1" presStyleIdx="2" presStyleCnt="3"/>
      <dgm:spPr>
        <a:xfrm rot="5400000">
          <a:off x="4864870" y="-475254"/>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0EE50544-D149-EC41-A41D-862A771898D7}" type="pres">
      <dgm:prSet presAssocID="{24A9A2BF-5880-7446-92CE-554DA6A08F06}" presName="ParentText" presStyleLbl="revTx" presStyleIdx="1" presStyleCnt="2" custScaleX="108988" custScaleY="141316" custLinFactNeighborX="7686" custLinFactNeighborY="23261">
        <dgm:presLayoutVars>
          <dgm:chMax val="0"/>
          <dgm:chPref val="0"/>
          <dgm:bulletEnabled val="1"/>
        </dgm:presLayoutVars>
      </dgm:prSet>
      <dgm:spPr/>
    </dgm:pt>
  </dgm:ptLst>
  <dgm:cxnLst>
    <dgm:cxn modelId="{FBD2DF29-2DD8-8342-A315-C88A4A8C52BE}" srcId="{24A9A2BF-5880-7446-92CE-554DA6A08F06}" destId="{7F113017-81E1-6044-84C1-339A570AAEBB}" srcOrd="0" destOrd="0" parTransId="{670E9A42-EFEC-A742-A911-A0AEA9858286}" sibTransId="{03380A2B-1A58-A748-A919-7EBDBB14EA89}"/>
    <dgm:cxn modelId="{4626B531-F6AD-3E48-A4D6-2ADB0847FCA0}" type="presOf" srcId="{5ED61DD1-DF66-994A-B052-1EF9E1591D0C}" destId="{5D1471F9-6C6F-1D4D-AF97-3BC2378DE840}" srcOrd="0" destOrd="0" presId="urn:microsoft.com/office/officeart/2009/3/layout/StepUpProcess"/>
    <dgm:cxn modelId="{01DCB136-9838-2E40-BEB4-62C9003B2298}" type="presOf" srcId="{580A8E36-DA1F-2D46-9303-A11DEBE9CFCC}" destId="{0EE50544-D149-EC41-A41D-862A771898D7}" srcOrd="0" destOrd="3" presId="urn:microsoft.com/office/officeart/2009/3/layout/StepUpProcess"/>
    <dgm:cxn modelId="{FD86A042-30D8-FB4C-BAE4-9DEFBAD18EA4}" srcId="{24A9A2BF-5880-7446-92CE-554DA6A08F06}" destId="{6EF11743-6C01-8D4C-8D0A-D41A12E5ABA2}" srcOrd="3" destOrd="0" parTransId="{BBBEEE50-0CBC-A644-B994-699CACC11555}" sibTransId="{28652958-7193-D24A-9391-B11AF844E06F}"/>
    <dgm:cxn modelId="{53638A46-813E-6E41-A5D4-00FDA4B7D0CB}" type="presOf" srcId="{DFF7E507-4915-2940-BE81-0AB414DFF8DC}" destId="{96D1BBA2-219D-BA4E-B2C7-60BE431469F1}" srcOrd="0" destOrd="0" presId="urn:microsoft.com/office/officeart/2009/3/layout/StepUpProcess"/>
    <dgm:cxn modelId="{ED269366-AB47-9049-BB43-7DAB0589EEBC}" srcId="{24A9A2BF-5880-7446-92CE-554DA6A08F06}" destId="{580A8E36-DA1F-2D46-9303-A11DEBE9CFCC}" srcOrd="2" destOrd="0" parTransId="{1C930AE6-2BDD-CF4A-A735-7FE67E3428A4}" sibTransId="{983EB2C3-BECE-1646-B5CB-488AE471E55C}"/>
    <dgm:cxn modelId="{9A5DF048-EB41-1849-AF5C-93E9EC1E89BD}" srcId="{DFF7E507-4915-2940-BE81-0AB414DFF8DC}" destId="{24A9A2BF-5880-7446-92CE-554DA6A08F06}" srcOrd="1" destOrd="0" parTransId="{86B0E09B-D60E-524F-883C-6CAC46EFE575}" sibTransId="{C2A0044B-BC19-934F-B6CB-6AEBF0A25C36}"/>
    <dgm:cxn modelId="{DDF9CB4E-D7CC-8340-85D4-4AD1412DA561}" srcId="{DFF7E507-4915-2940-BE81-0AB414DFF8DC}" destId="{5ED61DD1-DF66-994A-B052-1EF9E1591D0C}" srcOrd="0" destOrd="0" parTransId="{E84555A5-693B-5E47-B66B-4866A12AC03B}" sibTransId="{7173F7F1-65CF-4040-B6B0-8092E27D05BB}"/>
    <dgm:cxn modelId="{47E2DC78-7CB8-D045-9F49-CD2319B12478}" type="presOf" srcId="{6EF11743-6C01-8D4C-8D0A-D41A12E5ABA2}" destId="{0EE50544-D149-EC41-A41D-862A771898D7}" srcOrd="0" destOrd="4" presId="urn:microsoft.com/office/officeart/2009/3/layout/StepUpProcess"/>
    <dgm:cxn modelId="{2C929B9C-7CEE-854E-935B-4C032DAB5175}" type="presOf" srcId="{7F113017-81E1-6044-84C1-339A570AAEBB}" destId="{0EE50544-D149-EC41-A41D-862A771898D7}" srcOrd="0" destOrd="1" presId="urn:microsoft.com/office/officeart/2009/3/layout/StepUpProcess"/>
    <dgm:cxn modelId="{3FEE7FBA-0284-664C-B019-B8AE38282B12}" srcId="{24A9A2BF-5880-7446-92CE-554DA6A08F06}" destId="{C95B0750-FFD8-9449-82B9-297BC3EFF9AF}" srcOrd="1" destOrd="0" parTransId="{D41983DB-4887-B243-BCD1-D8C294DEECFB}" sibTransId="{53FA751C-7D46-3C45-A75B-73FA52C77BBD}"/>
    <dgm:cxn modelId="{3C1E89BA-C924-694C-AD59-9B4D00B6FDA2}" type="presOf" srcId="{C95B0750-FFD8-9449-82B9-297BC3EFF9AF}" destId="{0EE50544-D149-EC41-A41D-862A771898D7}" srcOrd="0" destOrd="2" presId="urn:microsoft.com/office/officeart/2009/3/layout/StepUpProcess"/>
    <dgm:cxn modelId="{285427DC-F521-9845-A2AE-272D6E3355FA}" type="presOf" srcId="{24A9A2BF-5880-7446-92CE-554DA6A08F06}" destId="{0EE50544-D149-EC41-A41D-862A771898D7}" srcOrd="0" destOrd="0" presId="urn:microsoft.com/office/officeart/2009/3/layout/StepUpProcess"/>
    <dgm:cxn modelId="{05342801-0CE7-E24F-8CD8-399972D3BB19}" type="presParOf" srcId="{96D1BBA2-219D-BA4E-B2C7-60BE431469F1}" destId="{D4BB33ED-00FA-4C4B-A382-E1E588EF69D2}" srcOrd="0" destOrd="0" presId="urn:microsoft.com/office/officeart/2009/3/layout/StepUpProcess"/>
    <dgm:cxn modelId="{32913018-2658-A045-90C8-D842DDACB701}" type="presParOf" srcId="{D4BB33ED-00FA-4C4B-A382-E1E588EF69D2}" destId="{FCAA4149-43DB-2541-919D-5F2DCAEE026B}" srcOrd="0" destOrd="0" presId="urn:microsoft.com/office/officeart/2009/3/layout/StepUpProcess"/>
    <dgm:cxn modelId="{4BEE612C-6CB8-6A4A-AF70-5C497BB42F70}" type="presParOf" srcId="{D4BB33ED-00FA-4C4B-A382-E1E588EF69D2}" destId="{5D1471F9-6C6F-1D4D-AF97-3BC2378DE840}" srcOrd="1" destOrd="0" presId="urn:microsoft.com/office/officeart/2009/3/layout/StepUpProcess"/>
    <dgm:cxn modelId="{367D07B0-AFA7-424C-9895-615A7D495A3D}" type="presParOf" srcId="{D4BB33ED-00FA-4C4B-A382-E1E588EF69D2}" destId="{E67665EB-DB5C-5F46-8134-A0CBE84ACE6D}" srcOrd="2" destOrd="0" presId="urn:microsoft.com/office/officeart/2009/3/layout/StepUpProcess"/>
    <dgm:cxn modelId="{FC49D9D4-87D1-8C4B-BA33-6E76E2426E61}" type="presParOf" srcId="{96D1BBA2-219D-BA4E-B2C7-60BE431469F1}" destId="{40A14216-DD09-2947-98CE-20BEB83909E5}" srcOrd="1" destOrd="0" presId="urn:microsoft.com/office/officeart/2009/3/layout/StepUpProcess"/>
    <dgm:cxn modelId="{FEC964BC-C21D-844D-A2F0-22E5B4A6BDC8}" type="presParOf" srcId="{40A14216-DD09-2947-98CE-20BEB83909E5}" destId="{E16B659C-E11D-FC41-8026-7AAAA544845D}" srcOrd="0" destOrd="0" presId="urn:microsoft.com/office/officeart/2009/3/layout/StepUpProcess"/>
    <dgm:cxn modelId="{D82B1EFE-79A9-5140-8F32-6909DB72E311}" type="presParOf" srcId="{96D1BBA2-219D-BA4E-B2C7-60BE431469F1}" destId="{31BE37DD-E6DA-6B42-9A27-0A214A5368BE}" srcOrd="2" destOrd="0" presId="urn:microsoft.com/office/officeart/2009/3/layout/StepUpProcess"/>
    <dgm:cxn modelId="{5D8D57F6-3FDD-AB44-966F-2FCA55F9F615}" type="presParOf" srcId="{31BE37DD-E6DA-6B42-9A27-0A214A5368BE}" destId="{45717923-1CA2-3E4E-8EED-D5CEBBDA610B}" srcOrd="0" destOrd="0" presId="urn:microsoft.com/office/officeart/2009/3/layout/StepUpProcess"/>
    <dgm:cxn modelId="{0B6559F0-EAB7-BB4A-989D-681471738024}" type="presParOf" srcId="{31BE37DD-E6DA-6B42-9A27-0A214A5368BE}" destId="{0EE50544-D149-EC41-A41D-862A771898D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AF93A9-1D3D-F04B-A8A5-8139887000B1}" type="doc">
      <dgm:prSet loTypeId="urn:microsoft.com/office/officeart/2005/8/layout/process4" loCatId="relationship" qsTypeId="urn:microsoft.com/office/officeart/2005/8/quickstyle/simple4" qsCatId="simple" csTypeId="urn:microsoft.com/office/officeart/2005/8/colors/colorful2" csCatId="colorful"/>
      <dgm:spPr/>
      <dgm:t>
        <a:bodyPr/>
        <a:lstStyle/>
        <a:p>
          <a:endParaRPr lang="en-US"/>
        </a:p>
      </dgm:t>
    </dgm:pt>
    <dgm:pt modelId="{A036AD9C-3795-9E44-84C5-3E2BBACB5F08}">
      <dgm:prSet/>
      <dgm:spPr>
        <a:xfrm rot="10800000">
          <a:off x="0" y="2240"/>
          <a:ext cx="7457902" cy="3026056"/>
        </a:xfrm>
        <a:prstGeom prst="upArrowCallout">
          <a:avLst/>
        </a:prstGeom>
        <a:gradFill rotWithShape="0">
          <a:gsLst>
            <a:gs pos="0">
              <a:srgbClr val="330F42">
                <a:hueOff val="-2540751"/>
                <a:satOff val="-42947"/>
                <a:lumOff val="34116"/>
                <a:alphaOff val="0"/>
                <a:shade val="40000"/>
                <a:alpha val="100000"/>
                <a:satMod val="150000"/>
                <a:lumMod val="100000"/>
              </a:srgbClr>
            </a:gs>
            <a:gs pos="100000">
              <a:srgbClr val="330F42">
                <a:hueOff val="-2540751"/>
                <a:satOff val="-42947"/>
                <a:lumOff val="34116"/>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Simplest strategy was implemented as a prototype on a number of Intel Xeon processors between 2006 and 2010</a:t>
          </a:r>
        </a:p>
      </dgm:t>
    </dgm:pt>
    <dgm:pt modelId="{16498331-154E-F04E-9213-FF71FFFCF2E6}" type="parTrans" cxnId="{329BBC24-3B80-BE44-A4AB-C148FE6A4938}">
      <dgm:prSet/>
      <dgm:spPr/>
      <dgm:t>
        <a:bodyPr/>
        <a:lstStyle/>
        <a:p>
          <a:endParaRPr lang="en-US"/>
        </a:p>
      </dgm:t>
    </dgm:pt>
    <dgm:pt modelId="{E808513B-74B2-E14B-96CB-8CCB7EDE3505}" type="sibTrans" cxnId="{329BBC24-3B80-BE44-A4AB-C148FE6A4938}">
      <dgm:prSet/>
      <dgm:spPr/>
      <dgm:t>
        <a:bodyPr/>
        <a:lstStyle/>
        <a:p>
          <a:endParaRPr lang="en-US"/>
        </a:p>
      </dgm:t>
    </dgm:pt>
    <dgm:pt modelId="{40CB4FC4-A3A8-824E-99B4-D355823A2268}">
      <dgm:prSet/>
      <dgm:spPr>
        <a:xfrm>
          <a:off x="3641" y="1064386"/>
          <a:ext cx="2483539" cy="904790"/>
        </a:xfrm>
        <a:prstGeom prst="rect">
          <a:avLst/>
        </a:prstGeom>
        <a:solidFill>
          <a:srgbClr val="330F42">
            <a:tint val="40000"/>
            <a:alpha val="90000"/>
            <a:hueOff val="-1471463"/>
            <a:satOff val="7443"/>
            <a:lumOff val="3144"/>
            <a:alphaOff val="0"/>
          </a:srgbClr>
        </a:solidFill>
        <a:ln w="12700" cap="flat" cmpd="sng" algn="ctr">
          <a:solidFill>
            <a:srgbClr val="330F42">
              <a:tint val="40000"/>
              <a:alpha val="90000"/>
              <a:hueOff val="-1471463"/>
              <a:satOff val="7443"/>
              <a:lumOff val="3144"/>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form of DCA applies only to incoming network traffic</a:t>
          </a:r>
        </a:p>
      </dgm:t>
    </dgm:pt>
    <dgm:pt modelId="{CC0BD512-38A2-064D-91F1-C9E6CD54104F}" type="parTrans" cxnId="{14978FC7-4FB8-3348-8F17-0553D1623986}">
      <dgm:prSet/>
      <dgm:spPr/>
      <dgm:t>
        <a:bodyPr/>
        <a:lstStyle/>
        <a:p>
          <a:endParaRPr lang="en-US"/>
        </a:p>
      </dgm:t>
    </dgm:pt>
    <dgm:pt modelId="{80BD217D-B508-AC41-8C8E-905D47A414B5}" type="sibTrans" cxnId="{14978FC7-4FB8-3348-8F17-0553D1623986}">
      <dgm:prSet/>
      <dgm:spPr/>
      <dgm:t>
        <a:bodyPr/>
        <a:lstStyle/>
        <a:p>
          <a:endParaRPr lang="en-US"/>
        </a:p>
      </dgm:t>
    </dgm:pt>
    <dgm:pt modelId="{A424FB38-68A1-AA4B-8FC4-4DBE8D118B5B}">
      <dgm:prSet/>
      <dgm:spPr>
        <a:xfrm>
          <a:off x="2487181" y="1064386"/>
          <a:ext cx="2483539" cy="904790"/>
        </a:xfrm>
        <a:prstGeom prst="rect">
          <a:avLst/>
        </a:prstGeom>
        <a:solidFill>
          <a:srgbClr val="330F42">
            <a:tint val="40000"/>
            <a:alpha val="90000"/>
            <a:hueOff val="-1765756"/>
            <a:satOff val="8931"/>
            <a:lumOff val="3773"/>
            <a:alphaOff val="0"/>
          </a:srgbClr>
        </a:solidFill>
        <a:ln w="12700" cap="flat" cmpd="sng" algn="ctr">
          <a:solidFill>
            <a:srgbClr val="330F42">
              <a:tint val="40000"/>
              <a:alpha val="90000"/>
              <a:hueOff val="-1765756"/>
              <a:satOff val="8931"/>
              <a:lumOff val="3773"/>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DCA function in the memory controller sends a prefetch hint to the core as soon as the data is available in system memory</a:t>
          </a:r>
        </a:p>
      </dgm:t>
    </dgm:pt>
    <dgm:pt modelId="{FCB6741F-C1B5-0A47-9B55-FCC62385FAB2}" type="parTrans" cxnId="{03318C66-D19E-5849-BF54-FD378E05E709}">
      <dgm:prSet/>
      <dgm:spPr/>
      <dgm:t>
        <a:bodyPr/>
        <a:lstStyle/>
        <a:p>
          <a:endParaRPr lang="en-US"/>
        </a:p>
      </dgm:t>
    </dgm:pt>
    <dgm:pt modelId="{5C529721-2897-904A-A7C8-3D8F29DF9DF4}" type="sibTrans" cxnId="{03318C66-D19E-5849-BF54-FD378E05E709}">
      <dgm:prSet/>
      <dgm:spPr/>
      <dgm:t>
        <a:bodyPr/>
        <a:lstStyle/>
        <a:p>
          <a:endParaRPr lang="en-US"/>
        </a:p>
      </dgm:t>
    </dgm:pt>
    <dgm:pt modelId="{6D9DD437-3A14-1442-97B7-812DCC89A538}">
      <dgm:prSet/>
      <dgm:spPr>
        <a:xfrm>
          <a:off x="4970720" y="1064386"/>
          <a:ext cx="2483539" cy="904790"/>
        </a:xfrm>
        <a:prstGeom prst="rect">
          <a:avLst/>
        </a:prstGeom>
        <a:solidFill>
          <a:srgbClr val="330F42">
            <a:tint val="40000"/>
            <a:alpha val="90000"/>
            <a:hueOff val="-2060048"/>
            <a:satOff val="10420"/>
            <a:lumOff val="4402"/>
            <a:alphaOff val="0"/>
          </a:srgbClr>
        </a:solidFill>
        <a:ln w="12700" cap="flat" cmpd="sng" algn="ctr">
          <a:solidFill>
            <a:srgbClr val="330F42">
              <a:tint val="40000"/>
              <a:alpha val="90000"/>
              <a:hueOff val="-2060048"/>
              <a:satOff val="10420"/>
              <a:lumOff val="4402"/>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enables the core to prefetch the data packet from the system buffer</a:t>
          </a:r>
        </a:p>
      </dgm:t>
    </dgm:pt>
    <dgm:pt modelId="{6403ECA9-EB1E-B84D-BD69-BD1D2C59E5F7}" type="parTrans" cxnId="{4035E388-176D-8D4F-A193-F0C93F9EC61B}">
      <dgm:prSet/>
      <dgm:spPr/>
      <dgm:t>
        <a:bodyPr/>
        <a:lstStyle/>
        <a:p>
          <a:endParaRPr lang="en-US"/>
        </a:p>
      </dgm:t>
    </dgm:pt>
    <dgm:pt modelId="{9BD1CBE7-3DB4-8A42-8E0F-509331DE19ED}" type="sibTrans" cxnId="{4035E388-176D-8D4F-A193-F0C93F9EC61B}">
      <dgm:prSet/>
      <dgm:spPr/>
      <dgm:t>
        <a:bodyPr/>
        <a:lstStyle/>
        <a:p>
          <a:endParaRPr lang="en-US"/>
        </a:p>
      </dgm:t>
    </dgm:pt>
    <dgm:pt modelId="{8ABFBB02-51F3-6746-8BE1-4F6DDB55260A}">
      <dgm:prSet/>
      <dgm:spPr>
        <a:xfrm>
          <a:off x="0" y="2998784"/>
          <a:ext cx="7457902" cy="1967527"/>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Much more substantial gains can be realized by avoiding the system buffer in main memory altogether</a:t>
          </a:r>
        </a:p>
      </dgm:t>
    </dgm:pt>
    <dgm:pt modelId="{7C032E40-FC5A-5646-9A54-A931DCDF3F15}" type="parTrans" cxnId="{3166E279-B948-0B4B-8331-471FB5D5FDB7}">
      <dgm:prSet/>
      <dgm:spPr/>
      <dgm:t>
        <a:bodyPr/>
        <a:lstStyle/>
        <a:p>
          <a:endParaRPr lang="en-US"/>
        </a:p>
      </dgm:t>
    </dgm:pt>
    <dgm:pt modelId="{90B70A8C-1F94-CA43-A822-1F494BFC2895}" type="sibTrans" cxnId="{3166E279-B948-0B4B-8331-471FB5D5FDB7}">
      <dgm:prSet/>
      <dgm:spPr/>
      <dgm:t>
        <a:bodyPr/>
        <a:lstStyle/>
        <a:p>
          <a:endParaRPr lang="en-US"/>
        </a:p>
      </dgm:t>
    </dgm:pt>
    <dgm:pt modelId="{56ACB1EF-EC5B-304B-BCCC-79257F0F7EE3}">
      <dgm:prSet/>
      <dgm:spPr>
        <a:xfrm>
          <a:off x="910" y="4021898"/>
          <a:ext cx="1491216" cy="905062"/>
        </a:xfrm>
        <a:prstGeom prst="rect">
          <a:avLst/>
        </a:prstGeom>
        <a:solidFill>
          <a:srgbClr val="330F42">
            <a:tint val="40000"/>
            <a:alpha val="90000"/>
            <a:hueOff val="0"/>
            <a:satOff val="0"/>
            <a:lumOff val="0"/>
            <a:alphaOff val="0"/>
          </a:srgbClr>
        </a:solidFill>
        <a:ln w="12700" cap="flat" cmpd="sng" algn="ctr">
          <a:solidFill>
            <a:srgbClr val="330F42">
              <a:tint val="40000"/>
              <a:alpha val="90000"/>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packet and packet descriptor information are accessed only once in the system buffer by the core</a:t>
          </a:r>
        </a:p>
      </dgm:t>
    </dgm:pt>
    <dgm:pt modelId="{285A0F64-5D6E-4D44-BBF6-1A12996ED07B}" type="parTrans" cxnId="{58E91B57-95AD-EB43-95D3-0CCC606DAB9F}">
      <dgm:prSet/>
      <dgm:spPr/>
      <dgm:t>
        <a:bodyPr/>
        <a:lstStyle/>
        <a:p>
          <a:endParaRPr lang="en-US"/>
        </a:p>
      </dgm:t>
    </dgm:pt>
    <dgm:pt modelId="{8F4A0688-CCE4-EC4A-B5F5-54C5F0E59E3F}" type="sibTrans" cxnId="{58E91B57-95AD-EB43-95D3-0CCC606DAB9F}">
      <dgm:prSet/>
      <dgm:spPr/>
      <dgm:t>
        <a:bodyPr/>
        <a:lstStyle/>
        <a:p>
          <a:endParaRPr lang="en-US"/>
        </a:p>
      </dgm:t>
    </dgm:pt>
    <dgm:pt modelId="{ECA6F8D0-C0BD-324C-8758-A5461EA24F83}">
      <dgm:prSet/>
      <dgm:spPr>
        <a:xfrm>
          <a:off x="1492126" y="4021898"/>
          <a:ext cx="1491216" cy="905062"/>
        </a:xfrm>
        <a:prstGeom prst="rect">
          <a:avLst/>
        </a:prstGeom>
        <a:solidFill>
          <a:srgbClr val="330F42">
            <a:tint val="40000"/>
            <a:alpha val="90000"/>
            <a:hueOff val="-294293"/>
            <a:satOff val="1489"/>
            <a:lumOff val="629"/>
            <a:alphaOff val="0"/>
          </a:srgbClr>
        </a:solidFill>
        <a:ln w="12700" cap="flat" cmpd="sng" algn="ctr">
          <a:solidFill>
            <a:srgbClr val="330F42">
              <a:tint val="40000"/>
              <a:alpha val="90000"/>
              <a:hueOff val="-294293"/>
              <a:satOff val="1489"/>
              <a:lumOff val="629"/>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For incoming packets, the core reads the data from the buffer and transfers the packet payload to an application buffer</a:t>
          </a:r>
        </a:p>
      </dgm:t>
    </dgm:pt>
    <dgm:pt modelId="{BE19C226-2ACB-5246-B3FA-D5AD71B7E945}" type="parTrans" cxnId="{294647BF-4110-5340-8530-8FED8B4B70F3}">
      <dgm:prSet/>
      <dgm:spPr/>
      <dgm:t>
        <a:bodyPr/>
        <a:lstStyle/>
        <a:p>
          <a:endParaRPr lang="en-US"/>
        </a:p>
      </dgm:t>
    </dgm:pt>
    <dgm:pt modelId="{0B1CA480-C73C-3345-9CDD-7B98C74B8364}" type="sibTrans" cxnId="{294647BF-4110-5340-8530-8FED8B4B70F3}">
      <dgm:prSet/>
      <dgm:spPr/>
      <dgm:t>
        <a:bodyPr/>
        <a:lstStyle/>
        <a:p>
          <a:endParaRPr lang="en-US"/>
        </a:p>
      </dgm:t>
    </dgm:pt>
    <dgm:pt modelId="{C7498B4E-A3F6-7E46-B953-A5A0C3C11AE0}">
      <dgm:prSet/>
      <dgm:spPr>
        <a:xfrm>
          <a:off x="2983342" y="4021898"/>
          <a:ext cx="1491216" cy="905062"/>
        </a:xfrm>
        <a:prstGeom prst="rect">
          <a:avLst/>
        </a:prstGeom>
        <a:solidFill>
          <a:srgbClr val="330F42">
            <a:tint val="40000"/>
            <a:alpha val="90000"/>
            <a:hueOff val="-588585"/>
            <a:satOff val="2977"/>
            <a:lumOff val="1258"/>
            <a:alphaOff val="0"/>
          </a:srgbClr>
        </a:solidFill>
        <a:ln w="12700" cap="flat" cmpd="sng" algn="ctr">
          <a:solidFill>
            <a:srgbClr val="330F42">
              <a:tint val="40000"/>
              <a:alpha val="90000"/>
              <a:hueOff val="-588585"/>
              <a:satOff val="2977"/>
              <a:lumOff val="1258"/>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It has no need to access that data in the system buffer again</a:t>
          </a:r>
        </a:p>
      </dgm:t>
    </dgm:pt>
    <dgm:pt modelId="{5CE33A61-4173-1249-908D-852CD81F7F0B}" type="parTrans" cxnId="{D7C558D7-8FD3-F944-ACBB-18B6B214F3E0}">
      <dgm:prSet/>
      <dgm:spPr/>
      <dgm:t>
        <a:bodyPr/>
        <a:lstStyle/>
        <a:p>
          <a:endParaRPr lang="en-US"/>
        </a:p>
      </dgm:t>
    </dgm:pt>
    <dgm:pt modelId="{91AD09BA-E021-D54E-A91B-D2E1F4F02674}" type="sibTrans" cxnId="{D7C558D7-8FD3-F944-ACBB-18B6B214F3E0}">
      <dgm:prSet/>
      <dgm:spPr/>
      <dgm:t>
        <a:bodyPr/>
        <a:lstStyle/>
        <a:p>
          <a:endParaRPr lang="en-US"/>
        </a:p>
      </dgm:t>
    </dgm:pt>
    <dgm:pt modelId="{C3A56589-8F57-724D-9F39-3C75D3F2D10D}">
      <dgm:prSet/>
      <dgm:spPr>
        <a:xfrm>
          <a:off x="4474559" y="4021898"/>
          <a:ext cx="1491216" cy="905062"/>
        </a:xfrm>
        <a:prstGeom prst="rect">
          <a:avLst/>
        </a:prstGeom>
        <a:solidFill>
          <a:srgbClr val="330F42">
            <a:tint val="40000"/>
            <a:alpha val="90000"/>
            <a:hueOff val="-882878"/>
            <a:satOff val="4466"/>
            <a:lumOff val="1887"/>
            <a:alphaOff val="0"/>
          </a:srgbClr>
        </a:solidFill>
        <a:ln w="12700" cap="flat" cmpd="sng" algn="ctr">
          <a:solidFill>
            <a:srgbClr val="330F42">
              <a:tint val="40000"/>
              <a:alpha val="90000"/>
              <a:hueOff val="-882878"/>
              <a:satOff val="4466"/>
              <a:lumOff val="1887"/>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Cache injection</a:t>
          </a:r>
        </a:p>
      </dgm:t>
    </dgm:pt>
    <dgm:pt modelId="{5D0D4077-C63E-1B44-B516-C77F89402AA8}" type="parTrans" cxnId="{5C104636-1A59-7B46-A47A-9B2231A7BC3E}">
      <dgm:prSet/>
      <dgm:spPr/>
      <dgm:t>
        <a:bodyPr/>
        <a:lstStyle/>
        <a:p>
          <a:endParaRPr lang="en-US"/>
        </a:p>
      </dgm:t>
    </dgm:pt>
    <dgm:pt modelId="{CB3490CB-9A3B-4745-B265-38793CF8DA1D}" type="sibTrans" cxnId="{5C104636-1A59-7B46-A47A-9B2231A7BC3E}">
      <dgm:prSet/>
      <dgm:spPr/>
      <dgm:t>
        <a:bodyPr/>
        <a:lstStyle/>
        <a:p>
          <a:endParaRPr lang="en-US"/>
        </a:p>
      </dgm:t>
    </dgm:pt>
    <dgm:pt modelId="{F9452D0A-148A-114A-B3F1-BFC84071C0A3}">
      <dgm:prSet/>
      <dgm:spPr>
        <a:xfrm>
          <a:off x="5965775" y="4021898"/>
          <a:ext cx="1491216" cy="905062"/>
        </a:xfrm>
        <a:prstGeom prst="rect">
          <a:avLst/>
        </a:prstGeom>
        <a:solidFill>
          <a:srgbClr val="330F42">
            <a:tint val="40000"/>
            <a:alpha val="90000"/>
            <a:hueOff val="-1177170"/>
            <a:satOff val="5954"/>
            <a:lumOff val="2515"/>
            <a:alphaOff val="0"/>
          </a:srgbClr>
        </a:solidFill>
        <a:ln w="12700" cap="flat" cmpd="sng" algn="ctr">
          <a:solidFill>
            <a:srgbClr val="330F42">
              <a:tint val="40000"/>
              <a:alpha val="90000"/>
              <a:hueOff val="-1177170"/>
              <a:satOff val="5954"/>
              <a:lumOff val="2515"/>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Implemented in Intel’s Xeon processor line, referred to as Direct Data I/O</a:t>
          </a:r>
        </a:p>
      </dgm:t>
    </dgm:pt>
    <dgm:pt modelId="{F32357DC-59C6-6048-A1B7-D35A227439F6}" type="parTrans" cxnId="{0404AC27-DAA4-3A40-904B-047D1EC26439}">
      <dgm:prSet/>
      <dgm:spPr/>
      <dgm:t>
        <a:bodyPr/>
        <a:lstStyle/>
        <a:p>
          <a:endParaRPr lang="en-US"/>
        </a:p>
      </dgm:t>
    </dgm:pt>
    <dgm:pt modelId="{2CD23DD5-0BB5-9042-8FC6-3E3A5D043B3F}" type="sibTrans" cxnId="{0404AC27-DAA4-3A40-904B-047D1EC26439}">
      <dgm:prSet/>
      <dgm:spPr/>
      <dgm:t>
        <a:bodyPr/>
        <a:lstStyle/>
        <a:p>
          <a:endParaRPr lang="en-US"/>
        </a:p>
      </dgm:t>
    </dgm:pt>
    <dgm:pt modelId="{2023C9D7-B71A-854D-BFB6-AF6F0280B866}" type="pres">
      <dgm:prSet presAssocID="{FEAF93A9-1D3D-F04B-A8A5-8139887000B1}" presName="Name0" presStyleCnt="0">
        <dgm:presLayoutVars>
          <dgm:dir/>
          <dgm:animLvl val="lvl"/>
          <dgm:resizeHandles val="exact"/>
        </dgm:presLayoutVars>
      </dgm:prSet>
      <dgm:spPr/>
    </dgm:pt>
    <dgm:pt modelId="{E0B23103-1612-1942-91C9-2758022B4188}" type="pres">
      <dgm:prSet presAssocID="{8ABFBB02-51F3-6746-8BE1-4F6DDB55260A}" presName="boxAndChildren" presStyleCnt="0"/>
      <dgm:spPr/>
    </dgm:pt>
    <dgm:pt modelId="{1A78F5CA-8F90-FB48-AA1C-D3277AB925D1}" type="pres">
      <dgm:prSet presAssocID="{8ABFBB02-51F3-6746-8BE1-4F6DDB55260A}" presName="parentTextBox" presStyleLbl="node1" presStyleIdx="0" presStyleCnt="2"/>
      <dgm:spPr/>
    </dgm:pt>
    <dgm:pt modelId="{5B2E1F8C-E39E-FC4A-8201-9552CD6EB399}" type="pres">
      <dgm:prSet presAssocID="{8ABFBB02-51F3-6746-8BE1-4F6DDB55260A}" presName="entireBox" presStyleLbl="node1" presStyleIdx="0" presStyleCnt="2"/>
      <dgm:spPr/>
    </dgm:pt>
    <dgm:pt modelId="{33234BCD-EF8D-E145-B105-C1492491E202}" type="pres">
      <dgm:prSet presAssocID="{8ABFBB02-51F3-6746-8BE1-4F6DDB55260A}" presName="descendantBox" presStyleCnt="0"/>
      <dgm:spPr/>
    </dgm:pt>
    <dgm:pt modelId="{8A233016-516F-D545-9614-8500E77A02DC}" type="pres">
      <dgm:prSet presAssocID="{56ACB1EF-EC5B-304B-BCCC-79257F0F7EE3}" presName="childTextBox" presStyleLbl="fgAccFollowNode1" presStyleIdx="0" presStyleCnt="8">
        <dgm:presLayoutVars>
          <dgm:bulletEnabled val="1"/>
        </dgm:presLayoutVars>
      </dgm:prSet>
      <dgm:spPr/>
    </dgm:pt>
    <dgm:pt modelId="{69A98566-07ED-0940-BB39-EDF8FE6B2A60}" type="pres">
      <dgm:prSet presAssocID="{ECA6F8D0-C0BD-324C-8758-A5461EA24F83}" presName="childTextBox" presStyleLbl="fgAccFollowNode1" presStyleIdx="1" presStyleCnt="8">
        <dgm:presLayoutVars>
          <dgm:bulletEnabled val="1"/>
        </dgm:presLayoutVars>
      </dgm:prSet>
      <dgm:spPr/>
    </dgm:pt>
    <dgm:pt modelId="{29FBA72E-869A-3049-89B6-936946DD1CF9}" type="pres">
      <dgm:prSet presAssocID="{C7498B4E-A3F6-7E46-B953-A5A0C3C11AE0}" presName="childTextBox" presStyleLbl="fgAccFollowNode1" presStyleIdx="2" presStyleCnt="8">
        <dgm:presLayoutVars>
          <dgm:bulletEnabled val="1"/>
        </dgm:presLayoutVars>
      </dgm:prSet>
      <dgm:spPr/>
    </dgm:pt>
    <dgm:pt modelId="{B8E2A9F7-591E-EE4C-A50C-353727ECF5E9}" type="pres">
      <dgm:prSet presAssocID="{C3A56589-8F57-724D-9F39-3C75D3F2D10D}" presName="childTextBox" presStyleLbl="fgAccFollowNode1" presStyleIdx="3" presStyleCnt="8">
        <dgm:presLayoutVars>
          <dgm:bulletEnabled val="1"/>
        </dgm:presLayoutVars>
      </dgm:prSet>
      <dgm:spPr/>
    </dgm:pt>
    <dgm:pt modelId="{E06122F4-D497-C542-B4DF-4F6552B1215E}" type="pres">
      <dgm:prSet presAssocID="{F9452D0A-148A-114A-B3F1-BFC84071C0A3}" presName="childTextBox" presStyleLbl="fgAccFollowNode1" presStyleIdx="4" presStyleCnt="8">
        <dgm:presLayoutVars>
          <dgm:bulletEnabled val="1"/>
        </dgm:presLayoutVars>
      </dgm:prSet>
      <dgm:spPr/>
    </dgm:pt>
    <dgm:pt modelId="{797169AB-F57B-374E-8102-5996F4DFECEA}" type="pres">
      <dgm:prSet presAssocID="{E808513B-74B2-E14B-96CB-8CCB7EDE3505}" presName="sp" presStyleCnt="0"/>
      <dgm:spPr/>
    </dgm:pt>
    <dgm:pt modelId="{1BA69B29-62AC-D24F-8098-E0D4139ACA4D}" type="pres">
      <dgm:prSet presAssocID="{A036AD9C-3795-9E44-84C5-3E2BBACB5F08}" presName="arrowAndChildren" presStyleCnt="0"/>
      <dgm:spPr/>
    </dgm:pt>
    <dgm:pt modelId="{72C241C2-EA3B-3447-8185-5B0667AA6101}" type="pres">
      <dgm:prSet presAssocID="{A036AD9C-3795-9E44-84C5-3E2BBACB5F08}" presName="parentTextArrow" presStyleLbl="node1" presStyleIdx="0" presStyleCnt="2"/>
      <dgm:spPr/>
    </dgm:pt>
    <dgm:pt modelId="{B00F027F-77B6-BC4D-AEB9-39662E708633}" type="pres">
      <dgm:prSet presAssocID="{A036AD9C-3795-9E44-84C5-3E2BBACB5F08}" presName="arrow" presStyleLbl="node1" presStyleIdx="1" presStyleCnt="2"/>
      <dgm:spPr/>
    </dgm:pt>
    <dgm:pt modelId="{5C8C0B8D-D199-2A49-ACA1-02B2D10FC10B}" type="pres">
      <dgm:prSet presAssocID="{A036AD9C-3795-9E44-84C5-3E2BBACB5F08}" presName="descendantArrow" presStyleCnt="0"/>
      <dgm:spPr/>
    </dgm:pt>
    <dgm:pt modelId="{F30E4DDE-9230-5C4B-B37C-26D63638E2AB}" type="pres">
      <dgm:prSet presAssocID="{40CB4FC4-A3A8-824E-99B4-D355823A2268}" presName="childTextArrow" presStyleLbl="fgAccFollowNode1" presStyleIdx="5" presStyleCnt="8">
        <dgm:presLayoutVars>
          <dgm:bulletEnabled val="1"/>
        </dgm:presLayoutVars>
      </dgm:prSet>
      <dgm:spPr/>
    </dgm:pt>
    <dgm:pt modelId="{86705CF6-EDC6-1C4A-8AFF-1145D1DCAF70}" type="pres">
      <dgm:prSet presAssocID="{A424FB38-68A1-AA4B-8FC4-4DBE8D118B5B}" presName="childTextArrow" presStyleLbl="fgAccFollowNode1" presStyleIdx="6" presStyleCnt="8">
        <dgm:presLayoutVars>
          <dgm:bulletEnabled val="1"/>
        </dgm:presLayoutVars>
      </dgm:prSet>
      <dgm:spPr/>
    </dgm:pt>
    <dgm:pt modelId="{FB174F01-7461-1142-B68F-E34B51C94B0A}" type="pres">
      <dgm:prSet presAssocID="{6D9DD437-3A14-1442-97B7-812DCC89A538}" presName="childTextArrow" presStyleLbl="fgAccFollowNode1" presStyleIdx="7" presStyleCnt="8">
        <dgm:presLayoutVars>
          <dgm:bulletEnabled val="1"/>
        </dgm:presLayoutVars>
      </dgm:prSet>
      <dgm:spPr/>
    </dgm:pt>
  </dgm:ptLst>
  <dgm:cxnLst>
    <dgm:cxn modelId="{5E047712-A9CE-D644-A223-345F27DFF7BF}" type="presOf" srcId="{40CB4FC4-A3A8-824E-99B4-D355823A2268}" destId="{F30E4DDE-9230-5C4B-B37C-26D63638E2AB}" srcOrd="0" destOrd="0" presId="urn:microsoft.com/office/officeart/2005/8/layout/process4"/>
    <dgm:cxn modelId="{59562F1D-2597-DA4D-8F5B-730B911A520F}" type="presOf" srcId="{8ABFBB02-51F3-6746-8BE1-4F6DDB55260A}" destId="{1A78F5CA-8F90-FB48-AA1C-D3277AB925D1}" srcOrd="0" destOrd="0" presId="urn:microsoft.com/office/officeart/2005/8/layout/process4"/>
    <dgm:cxn modelId="{329BBC24-3B80-BE44-A4AB-C148FE6A4938}" srcId="{FEAF93A9-1D3D-F04B-A8A5-8139887000B1}" destId="{A036AD9C-3795-9E44-84C5-3E2BBACB5F08}" srcOrd="0" destOrd="0" parTransId="{16498331-154E-F04E-9213-FF71FFFCF2E6}" sibTransId="{E808513B-74B2-E14B-96CB-8CCB7EDE3505}"/>
    <dgm:cxn modelId="{0404AC27-DAA4-3A40-904B-047D1EC26439}" srcId="{8ABFBB02-51F3-6746-8BE1-4F6DDB55260A}" destId="{F9452D0A-148A-114A-B3F1-BFC84071C0A3}" srcOrd="4" destOrd="0" parTransId="{F32357DC-59C6-6048-A1B7-D35A227439F6}" sibTransId="{2CD23DD5-0BB5-9042-8FC6-3E3A5D043B3F}"/>
    <dgm:cxn modelId="{5C104636-1A59-7B46-A47A-9B2231A7BC3E}" srcId="{8ABFBB02-51F3-6746-8BE1-4F6DDB55260A}" destId="{C3A56589-8F57-724D-9F39-3C75D3F2D10D}" srcOrd="3" destOrd="0" parTransId="{5D0D4077-C63E-1B44-B516-C77F89402AA8}" sibTransId="{CB3490CB-9A3B-4745-B265-38793CF8DA1D}"/>
    <dgm:cxn modelId="{BAB9BF3D-5B82-2242-8230-8C1152BE5A45}" type="presOf" srcId="{6D9DD437-3A14-1442-97B7-812DCC89A538}" destId="{FB174F01-7461-1142-B68F-E34B51C94B0A}" srcOrd="0" destOrd="0" presId="urn:microsoft.com/office/officeart/2005/8/layout/process4"/>
    <dgm:cxn modelId="{F8AFC361-822D-A545-8252-B14F11E144DB}" type="presOf" srcId="{56ACB1EF-EC5B-304B-BCCC-79257F0F7EE3}" destId="{8A233016-516F-D545-9614-8500E77A02DC}" srcOrd="0" destOrd="0" presId="urn:microsoft.com/office/officeart/2005/8/layout/process4"/>
    <dgm:cxn modelId="{B1398164-5632-6F44-96CE-668CB03EF128}" type="presOf" srcId="{A036AD9C-3795-9E44-84C5-3E2BBACB5F08}" destId="{B00F027F-77B6-BC4D-AEB9-39662E708633}" srcOrd="1" destOrd="0" presId="urn:microsoft.com/office/officeart/2005/8/layout/process4"/>
    <dgm:cxn modelId="{03318C66-D19E-5849-BF54-FD378E05E709}" srcId="{A036AD9C-3795-9E44-84C5-3E2BBACB5F08}" destId="{A424FB38-68A1-AA4B-8FC4-4DBE8D118B5B}" srcOrd="1" destOrd="0" parTransId="{FCB6741F-C1B5-0A47-9B55-FCC62385FAB2}" sibTransId="{5C529721-2897-904A-A7C8-3D8F29DF9DF4}"/>
    <dgm:cxn modelId="{83B91C68-8B05-7649-9098-98F650B8359C}" type="presOf" srcId="{A424FB38-68A1-AA4B-8FC4-4DBE8D118B5B}" destId="{86705CF6-EDC6-1C4A-8AFF-1145D1DCAF70}" srcOrd="0" destOrd="0" presId="urn:microsoft.com/office/officeart/2005/8/layout/process4"/>
    <dgm:cxn modelId="{800F504D-4D9A-3C43-9E68-6F24C94827DE}" type="presOf" srcId="{8ABFBB02-51F3-6746-8BE1-4F6DDB55260A}" destId="{5B2E1F8C-E39E-FC4A-8201-9552CD6EB399}" srcOrd="1" destOrd="0" presId="urn:microsoft.com/office/officeart/2005/8/layout/process4"/>
    <dgm:cxn modelId="{746AF472-A00A-E94E-A63F-C38E4DE15D56}" type="presOf" srcId="{FEAF93A9-1D3D-F04B-A8A5-8139887000B1}" destId="{2023C9D7-B71A-854D-BFB6-AF6F0280B866}" srcOrd="0" destOrd="0" presId="urn:microsoft.com/office/officeart/2005/8/layout/process4"/>
    <dgm:cxn modelId="{58E91B57-95AD-EB43-95D3-0CCC606DAB9F}" srcId="{8ABFBB02-51F3-6746-8BE1-4F6DDB55260A}" destId="{56ACB1EF-EC5B-304B-BCCC-79257F0F7EE3}" srcOrd="0" destOrd="0" parTransId="{285A0F64-5D6E-4D44-BBF6-1A12996ED07B}" sibTransId="{8F4A0688-CCE4-EC4A-B5F5-54C5F0E59E3F}"/>
    <dgm:cxn modelId="{5EA43957-6F74-AB4A-B350-F714CB1D520C}" type="presOf" srcId="{ECA6F8D0-C0BD-324C-8758-A5461EA24F83}" destId="{69A98566-07ED-0940-BB39-EDF8FE6B2A60}" srcOrd="0" destOrd="0" presId="urn:microsoft.com/office/officeart/2005/8/layout/process4"/>
    <dgm:cxn modelId="{3166E279-B948-0B4B-8331-471FB5D5FDB7}" srcId="{FEAF93A9-1D3D-F04B-A8A5-8139887000B1}" destId="{8ABFBB02-51F3-6746-8BE1-4F6DDB55260A}" srcOrd="1" destOrd="0" parTransId="{7C032E40-FC5A-5646-9A54-A931DCDF3F15}" sibTransId="{90B70A8C-1F94-CA43-A822-1F494BFC2895}"/>
    <dgm:cxn modelId="{4035E388-176D-8D4F-A193-F0C93F9EC61B}" srcId="{A036AD9C-3795-9E44-84C5-3E2BBACB5F08}" destId="{6D9DD437-3A14-1442-97B7-812DCC89A538}" srcOrd="2" destOrd="0" parTransId="{6403ECA9-EB1E-B84D-BD69-BD1D2C59E5F7}" sibTransId="{9BD1CBE7-3DB4-8A42-8E0F-509331DE19ED}"/>
    <dgm:cxn modelId="{6737C48C-C11A-2C48-BCB7-3404F202F565}" type="presOf" srcId="{A036AD9C-3795-9E44-84C5-3E2BBACB5F08}" destId="{72C241C2-EA3B-3447-8185-5B0667AA6101}" srcOrd="0" destOrd="0" presId="urn:microsoft.com/office/officeart/2005/8/layout/process4"/>
    <dgm:cxn modelId="{EDBBB29D-1025-1F4C-A475-B01B24C53574}" type="presOf" srcId="{F9452D0A-148A-114A-B3F1-BFC84071C0A3}" destId="{E06122F4-D497-C542-B4DF-4F6552B1215E}" srcOrd="0" destOrd="0" presId="urn:microsoft.com/office/officeart/2005/8/layout/process4"/>
    <dgm:cxn modelId="{3385E1B8-2A30-8D4B-AAD3-A9A5B58C1ED3}" type="presOf" srcId="{C3A56589-8F57-724D-9F39-3C75D3F2D10D}" destId="{B8E2A9F7-591E-EE4C-A50C-353727ECF5E9}" srcOrd="0" destOrd="0" presId="urn:microsoft.com/office/officeart/2005/8/layout/process4"/>
    <dgm:cxn modelId="{294647BF-4110-5340-8530-8FED8B4B70F3}" srcId="{8ABFBB02-51F3-6746-8BE1-4F6DDB55260A}" destId="{ECA6F8D0-C0BD-324C-8758-A5461EA24F83}" srcOrd="1" destOrd="0" parTransId="{BE19C226-2ACB-5246-B3FA-D5AD71B7E945}" sibTransId="{0B1CA480-C73C-3345-9CDD-7B98C74B8364}"/>
    <dgm:cxn modelId="{2DAA32C4-F88E-0849-A756-EE6CF0DBF45F}" type="presOf" srcId="{C7498B4E-A3F6-7E46-B953-A5A0C3C11AE0}" destId="{29FBA72E-869A-3049-89B6-936946DD1CF9}" srcOrd="0" destOrd="0" presId="urn:microsoft.com/office/officeart/2005/8/layout/process4"/>
    <dgm:cxn modelId="{14978FC7-4FB8-3348-8F17-0553D1623986}" srcId="{A036AD9C-3795-9E44-84C5-3E2BBACB5F08}" destId="{40CB4FC4-A3A8-824E-99B4-D355823A2268}" srcOrd="0" destOrd="0" parTransId="{CC0BD512-38A2-064D-91F1-C9E6CD54104F}" sibTransId="{80BD217D-B508-AC41-8C8E-905D47A414B5}"/>
    <dgm:cxn modelId="{D7C558D7-8FD3-F944-ACBB-18B6B214F3E0}" srcId="{8ABFBB02-51F3-6746-8BE1-4F6DDB55260A}" destId="{C7498B4E-A3F6-7E46-B953-A5A0C3C11AE0}" srcOrd="2" destOrd="0" parTransId="{5CE33A61-4173-1249-908D-852CD81F7F0B}" sibTransId="{91AD09BA-E021-D54E-A91B-D2E1F4F02674}"/>
    <dgm:cxn modelId="{5690DD98-8DE3-D443-B7AB-7F3C730A0BA8}" type="presParOf" srcId="{2023C9D7-B71A-854D-BFB6-AF6F0280B866}" destId="{E0B23103-1612-1942-91C9-2758022B4188}" srcOrd="0" destOrd="0" presId="urn:microsoft.com/office/officeart/2005/8/layout/process4"/>
    <dgm:cxn modelId="{059B5D15-7DB1-2A42-94B0-C3968E9631F9}" type="presParOf" srcId="{E0B23103-1612-1942-91C9-2758022B4188}" destId="{1A78F5CA-8F90-FB48-AA1C-D3277AB925D1}" srcOrd="0" destOrd="0" presId="urn:microsoft.com/office/officeart/2005/8/layout/process4"/>
    <dgm:cxn modelId="{9779B833-31DE-4B4E-8332-6A7CE9CE2864}" type="presParOf" srcId="{E0B23103-1612-1942-91C9-2758022B4188}" destId="{5B2E1F8C-E39E-FC4A-8201-9552CD6EB399}" srcOrd="1" destOrd="0" presId="urn:microsoft.com/office/officeart/2005/8/layout/process4"/>
    <dgm:cxn modelId="{16C7E211-42F1-E143-B0B4-73DE611DDAE2}" type="presParOf" srcId="{E0B23103-1612-1942-91C9-2758022B4188}" destId="{33234BCD-EF8D-E145-B105-C1492491E202}" srcOrd="2" destOrd="0" presId="urn:microsoft.com/office/officeart/2005/8/layout/process4"/>
    <dgm:cxn modelId="{C7258685-6767-F94C-9A3C-39813AC32F99}" type="presParOf" srcId="{33234BCD-EF8D-E145-B105-C1492491E202}" destId="{8A233016-516F-D545-9614-8500E77A02DC}" srcOrd="0" destOrd="0" presId="urn:microsoft.com/office/officeart/2005/8/layout/process4"/>
    <dgm:cxn modelId="{B4508A68-0DDB-1F41-9550-E03B7ADA4ECB}" type="presParOf" srcId="{33234BCD-EF8D-E145-B105-C1492491E202}" destId="{69A98566-07ED-0940-BB39-EDF8FE6B2A60}" srcOrd="1" destOrd="0" presId="urn:microsoft.com/office/officeart/2005/8/layout/process4"/>
    <dgm:cxn modelId="{1F9E8B40-228B-B341-844F-E5651A6BB2F6}" type="presParOf" srcId="{33234BCD-EF8D-E145-B105-C1492491E202}" destId="{29FBA72E-869A-3049-89B6-936946DD1CF9}" srcOrd="2" destOrd="0" presId="urn:microsoft.com/office/officeart/2005/8/layout/process4"/>
    <dgm:cxn modelId="{AA648282-7F78-444C-8AB2-0C2BD495818E}" type="presParOf" srcId="{33234BCD-EF8D-E145-B105-C1492491E202}" destId="{B8E2A9F7-591E-EE4C-A50C-353727ECF5E9}" srcOrd="3" destOrd="0" presId="urn:microsoft.com/office/officeart/2005/8/layout/process4"/>
    <dgm:cxn modelId="{561E714F-8E65-7945-BF74-EE690972E571}" type="presParOf" srcId="{33234BCD-EF8D-E145-B105-C1492491E202}" destId="{E06122F4-D497-C542-B4DF-4F6552B1215E}" srcOrd="4" destOrd="0" presId="urn:microsoft.com/office/officeart/2005/8/layout/process4"/>
    <dgm:cxn modelId="{73C328F3-24FD-4E4B-87BD-C39562FE1E38}" type="presParOf" srcId="{2023C9D7-B71A-854D-BFB6-AF6F0280B866}" destId="{797169AB-F57B-374E-8102-5996F4DFECEA}" srcOrd="1" destOrd="0" presId="urn:microsoft.com/office/officeart/2005/8/layout/process4"/>
    <dgm:cxn modelId="{61A62EB2-CD4D-E545-A4F4-07788476BB99}" type="presParOf" srcId="{2023C9D7-B71A-854D-BFB6-AF6F0280B866}" destId="{1BA69B29-62AC-D24F-8098-E0D4139ACA4D}" srcOrd="2" destOrd="0" presId="urn:microsoft.com/office/officeart/2005/8/layout/process4"/>
    <dgm:cxn modelId="{DD35FCC0-02F8-6446-89D8-B063111827FC}" type="presParOf" srcId="{1BA69B29-62AC-D24F-8098-E0D4139ACA4D}" destId="{72C241C2-EA3B-3447-8185-5B0667AA6101}" srcOrd="0" destOrd="0" presId="urn:microsoft.com/office/officeart/2005/8/layout/process4"/>
    <dgm:cxn modelId="{4D3B4A4B-618F-D843-9242-BBFED6C27338}" type="presParOf" srcId="{1BA69B29-62AC-D24F-8098-E0D4139ACA4D}" destId="{B00F027F-77B6-BC4D-AEB9-39662E708633}" srcOrd="1" destOrd="0" presId="urn:microsoft.com/office/officeart/2005/8/layout/process4"/>
    <dgm:cxn modelId="{83FA4E6E-74F4-0443-8789-5D8D8B2C974C}" type="presParOf" srcId="{1BA69B29-62AC-D24F-8098-E0D4139ACA4D}" destId="{5C8C0B8D-D199-2A49-ACA1-02B2D10FC10B}" srcOrd="2" destOrd="0" presId="urn:microsoft.com/office/officeart/2005/8/layout/process4"/>
    <dgm:cxn modelId="{19A8DB33-2BEA-264A-81DE-30B385C64A69}" type="presParOf" srcId="{5C8C0B8D-D199-2A49-ACA1-02B2D10FC10B}" destId="{F30E4DDE-9230-5C4B-B37C-26D63638E2AB}" srcOrd="0" destOrd="0" presId="urn:microsoft.com/office/officeart/2005/8/layout/process4"/>
    <dgm:cxn modelId="{36A2001E-9622-5D46-BDF3-445A0285E05B}" type="presParOf" srcId="{5C8C0B8D-D199-2A49-ACA1-02B2D10FC10B}" destId="{86705CF6-EDC6-1C4A-8AFF-1145D1DCAF70}" srcOrd="1" destOrd="0" presId="urn:microsoft.com/office/officeart/2005/8/layout/process4"/>
    <dgm:cxn modelId="{3A9D43B6-3445-4147-B6CA-F8D556FEFB3D}" type="presParOf" srcId="{5C8C0B8D-D199-2A49-ACA1-02B2D10FC10B}" destId="{FB174F01-7461-1142-B68F-E34B51C94B0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F0D28-0C34-E146-AC61-AA70B12A7752}">
      <dsp:nvSpPr>
        <dsp:cNvPr id="0" name=""/>
        <dsp:cNvSpPr/>
      </dsp:nvSpPr>
      <dsp:spPr>
        <a:xfrm>
          <a:off x="0" y="0"/>
          <a:ext cx="8727550" cy="5601458"/>
        </a:xfrm>
        <a:prstGeom prst="roundRect">
          <a:avLst>
            <a:gd name="adj" fmla="val 10000"/>
          </a:avLst>
        </a:prstGeom>
        <a:solidFill>
          <a:srgbClr val="663366">
            <a:tint val="40000"/>
            <a:hueOff val="0"/>
            <a:satOff val="0"/>
            <a:lumOff val="0"/>
            <a:alphaOff val="0"/>
          </a:srgbClr>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 major functions for an I/O module fall into the following categories:</a:t>
          </a:r>
        </a:p>
      </dsp:txBody>
      <dsp:txXfrm>
        <a:off x="49218" y="49218"/>
        <a:ext cx="8629114" cy="1582001"/>
      </dsp:txXfrm>
    </dsp:sp>
    <dsp:sp modelId="{8412B993-D4E6-E549-92CC-FB05A2542D93}">
      <dsp:nvSpPr>
        <dsp:cNvPr id="0" name=""/>
        <dsp:cNvSpPr/>
      </dsp:nvSpPr>
      <dsp:spPr>
        <a:xfrm>
          <a:off x="872754" y="1681497"/>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Control and timing</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Coordinates the flow of traffic between internal resources and external devices</a:t>
          </a:r>
        </a:p>
      </dsp:txBody>
      <dsp:txXfrm>
        <a:off x="891734" y="1700477"/>
        <a:ext cx="6944080" cy="610050"/>
      </dsp:txXfrm>
    </dsp:sp>
    <dsp:sp modelId="{92F0399B-148B-384A-8348-CAE654E20605}">
      <dsp:nvSpPr>
        <dsp:cNvPr id="0" name=""/>
        <dsp:cNvSpPr/>
      </dsp:nvSpPr>
      <dsp:spPr>
        <a:xfrm>
          <a:off x="872754" y="2429201"/>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Processor communication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Involves command decoding, data, status reporting, address recognition</a:t>
          </a:r>
        </a:p>
      </dsp:txBody>
      <dsp:txXfrm>
        <a:off x="891734" y="2448181"/>
        <a:ext cx="6944080" cy="610050"/>
      </dsp:txXfrm>
    </dsp:sp>
    <dsp:sp modelId="{CE566984-4F8C-534E-808C-02FB98C4E817}">
      <dsp:nvSpPr>
        <dsp:cNvPr id="0" name=""/>
        <dsp:cNvSpPr/>
      </dsp:nvSpPr>
      <dsp:spPr>
        <a:xfrm>
          <a:off x="872754" y="3176906"/>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Device communication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Involves commands, status information, and data</a:t>
          </a:r>
        </a:p>
      </dsp:txBody>
      <dsp:txXfrm>
        <a:off x="891734" y="3195886"/>
        <a:ext cx="6944080" cy="610050"/>
      </dsp:txXfrm>
    </dsp:sp>
    <dsp:sp modelId="{A114C64A-EB12-4A47-B05E-A457E8802A7C}">
      <dsp:nvSpPr>
        <dsp:cNvPr id="0" name=""/>
        <dsp:cNvSpPr/>
      </dsp:nvSpPr>
      <dsp:spPr>
        <a:xfrm>
          <a:off x="872754" y="3924610"/>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Data buffering</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Performs the needed buffering operation to balance device and memory speeds</a:t>
          </a:r>
        </a:p>
      </dsp:txBody>
      <dsp:txXfrm>
        <a:off x="891734" y="3943590"/>
        <a:ext cx="6944080" cy="610050"/>
      </dsp:txXfrm>
    </dsp:sp>
    <dsp:sp modelId="{2BFF5EA8-F457-2644-98FF-7E93B2145511}">
      <dsp:nvSpPr>
        <dsp:cNvPr id="0" name=""/>
        <dsp:cNvSpPr/>
      </dsp:nvSpPr>
      <dsp:spPr>
        <a:xfrm>
          <a:off x="872754" y="4672314"/>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Error detection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Detects and reports transmission errors</a:t>
          </a:r>
        </a:p>
      </dsp:txBody>
      <dsp:txXfrm>
        <a:off x="891734" y="4691294"/>
        <a:ext cx="6944080" cy="610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46E51-326C-4023-96D8-A2C62341823A}">
      <dsp:nvSpPr>
        <dsp:cNvPr id="0" name=""/>
        <dsp:cNvSpPr/>
      </dsp:nvSpPr>
      <dsp:spPr>
        <a:xfrm>
          <a:off x="0" y="144779"/>
          <a:ext cx="5120640" cy="5120640"/>
        </a:xfrm>
        <a:prstGeom prst="pie">
          <a:avLst>
            <a:gd name="adj1" fmla="val 5400000"/>
            <a:gd name="adj2" fmla="val 1620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BE12EE3-103D-4785-8AE4-E3BA4B6061AC}">
      <dsp:nvSpPr>
        <dsp:cNvPr id="0" name=""/>
        <dsp:cNvSpPr/>
      </dsp:nvSpPr>
      <dsp:spPr>
        <a:xfrm>
          <a:off x="2560320" y="144779"/>
          <a:ext cx="5974080" cy="512064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effectLst>
                <a:outerShdw blurRad="38100" dist="38100" dir="2700000" algn="tl">
                  <a:srgbClr val="000000">
                    <a:alpha val="43137"/>
                  </a:srgbClr>
                </a:outerShdw>
              </a:effectLst>
              <a:latin typeface="Rockwell"/>
              <a:ea typeface="+mn-ea"/>
              <a:cs typeface="+mn-cs"/>
            </a:rPr>
            <a:t>With programmed I/O there is a close correspondence between the I/O-related instructions that the processor fetches from memory and the I/O commands that the processor issues to an I/O module to execute the instructions</a:t>
          </a:r>
          <a:endParaRPr lang="en-US" sz="1200" kern="1200" dirty="0">
            <a:effectLst>
              <a:outerShdw blurRad="38100" dist="38100" dir="2700000" algn="tl">
                <a:srgbClr val="000000">
                  <a:alpha val="43137"/>
                </a:srgbClr>
              </a:outerShdw>
            </a:effectLst>
            <a:latin typeface="Rockwell"/>
            <a:ea typeface="+mn-ea"/>
            <a:cs typeface="+mn-cs"/>
          </a:endParaRPr>
        </a:p>
      </dsp:txBody>
      <dsp:txXfrm>
        <a:off x="2560320" y="144779"/>
        <a:ext cx="2987040" cy="1088136"/>
      </dsp:txXfrm>
    </dsp:sp>
    <dsp:sp modelId="{79BBDF75-6DCD-4305-9F5E-98E4F7AE6C72}">
      <dsp:nvSpPr>
        <dsp:cNvPr id="0" name=""/>
        <dsp:cNvSpPr/>
      </dsp:nvSpPr>
      <dsp:spPr>
        <a:xfrm>
          <a:off x="672083" y="1232915"/>
          <a:ext cx="3776472" cy="3776472"/>
        </a:xfrm>
        <a:prstGeom prst="pie">
          <a:avLst>
            <a:gd name="adj1" fmla="val 5400000"/>
            <a:gd name="adj2" fmla="val 1620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832D191-8844-423B-9108-088A3CD8AFE9}">
      <dsp:nvSpPr>
        <dsp:cNvPr id="0" name=""/>
        <dsp:cNvSpPr/>
      </dsp:nvSpPr>
      <dsp:spPr>
        <a:xfrm>
          <a:off x="2560320" y="1232915"/>
          <a:ext cx="5974080" cy="3776472"/>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effectLst>
                <a:outerShdw blurRad="38100" dist="38100" dir="2700000" algn="tl">
                  <a:srgbClr val="000000">
                    <a:alpha val="43137"/>
                  </a:srgbClr>
                </a:outerShdw>
              </a:effectLst>
              <a:latin typeface="Rockwell"/>
              <a:ea typeface="+mn-ea"/>
              <a:cs typeface="+mn-cs"/>
            </a:rPr>
            <a:t>Each I/O device connected through I/O modules is given a unique identifier or address</a:t>
          </a:r>
          <a:endParaRPr lang="en-US" sz="1200" kern="1200" dirty="0">
            <a:effectLst>
              <a:outerShdw blurRad="38100" dist="38100" dir="2700000" algn="tl">
                <a:srgbClr val="000000">
                  <a:alpha val="43137"/>
                </a:srgbClr>
              </a:outerShdw>
            </a:effectLst>
            <a:latin typeface="Rockwell"/>
            <a:ea typeface="+mn-ea"/>
            <a:cs typeface="+mn-cs"/>
          </a:endParaRPr>
        </a:p>
      </dsp:txBody>
      <dsp:txXfrm>
        <a:off x="2560320" y="1232915"/>
        <a:ext cx="2987040" cy="1088136"/>
      </dsp:txXfrm>
    </dsp:sp>
    <dsp:sp modelId="{EAC8BABD-F2C4-418F-8478-23E5D990CF45}">
      <dsp:nvSpPr>
        <dsp:cNvPr id="0" name=""/>
        <dsp:cNvSpPr/>
      </dsp:nvSpPr>
      <dsp:spPr>
        <a:xfrm>
          <a:off x="1344168" y="2321051"/>
          <a:ext cx="2432304" cy="2432304"/>
        </a:xfrm>
        <a:prstGeom prst="pie">
          <a:avLst>
            <a:gd name="adj1" fmla="val 5400000"/>
            <a:gd name="adj2" fmla="val 1620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A2AC8F-82C3-4BF1-9EC3-4B109CACD1E4}">
      <dsp:nvSpPr>
        <dsp:cNvPr id="0" name=""/>
        <dsp:cNvSpPr/>
      </dsp:nvSpPr>
      <dsp:spPr>
        <a:xfrm>
          <a:off x="2560320" y="2321051"/>
          <a:ext cx="5974080" cy="2432304"/>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effectLst>
                <a:outerShdw blurRad="38100" dist="38100" dir="2700000" algn="tl">
                  <a:srgbClr val="000000">
                    <a:alpha val="43137"/>
                  </a:srgbClr>
                </a:outerShdw>
              </a:effectLst>
              <a:latin typeface="Rockwell"/>
              <a:ea typeface="+mn-ea"/>
              <a:cs typeface="+mn-cs"/>
            </a:rPr>
            <a:t>Memory-mapped I/O</a:t>
          </a:r>
          <a:endParaRPr lang="en-US" sz="1200" kern="1200" dirty="0">
            <a:effectLst>
              <a:outerShdw blurRad="38100" dist="38100" dir="2700000" algn="tl">
                <a:srgbClr val="000000">
                  <a:alpha val="43137"/>
                </a:srgbClr>
              </a:outerShdw>
            </a:effectLst>
            <a:latin typeface="Rockwell"/>
            <a:ea typeface="+mn-ea"/>
            <a:cs typeface="+mn-cs"/>
          </a:endParaRPr>
        </a:p>
      </dsp:txBody>
      <dsp:txXfrm>
        <a:off x="2560320" y="2321051"/>
        <a:ext cx="2987040" cy="1088136"/>
      </dsp:txXfrm>
    </dsp:sp>
    <dsp:sp modelId="{A5B13F6D-76A7-43F7-8D61-98C98B36ABF5}">
      <dsp:nvSpPr>
        <dsp:cNvPr id="0" name=""/>
        <dsp:cNvSpPr/>
      </dsp:nvSpPr>
      <dsp:spPr>
        <a:xfrm>
          <a:off x="2016252" y="3409188"/>
          <a:ext cx="1088136" cy="1088136"/>
        </a:xfrm>
        <a:prstGeom prst="pie">
          <a:avLst>
            <a:gd name="adj1" fmla="val 5400000"/>
            <a:gd name="adj2" fmla="val 1620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0AEF754-B761-4F9A-9FE3-BA7D4FBF8502}">
      <dsp:nvSpPr>
        <dsp:cNvPr id="0" name=""/>
        <dsp:cNvSpPr/>
      </dsp:nvSpPr>
      <dsp:spPr>
        <a:xfrm>
          <a:off x="2560320" y="3409188"/>
          <a:ext cx="5974080" cy="1088136"/>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effectLst>
                <a:outerShdw blurRad="38100" dist="38100" dir="2700000" algn="tl">
                  <a:srgbClr val="000000">
                    <a:alpha val="43137"/>
                  </a:srgbClr>
                </a:outerShdw>
              </a:effectLst>
              <a:latin typeface="Rockwell"/>
              <a:ea typeface="+mn-ea"/>
              <a:cs typeface="+mn-cs"/>
            </a:rPr>
            <a:t>Isolated I/O</a:t>
          </a:r>
          <a:endParaRPr lang="en-US" sz="1200" kern="1200" dirty="0">
            <a:effectLst>
              <a:outerShdw blurRad="38100" dist="38100" dir="2700000" algn="tl">
                <a:srgbClr val="000000">
                  <a:alpha val="43137"/>
                </a:srgbClr>
              </a:outerShdw>
            </a:effectLst>
            <a:latin typeface="Rockwell"/>
            <a:ea typeface="+mn-ea"/>
            <a:cs typeface="+mn-cs"/>
          </a:endParaRPr>
        </a:p>
      </dsp:txBody>
      <dsp:txXfrm>
        <a:off x="2560320" y="3409188"/>
        <a:ext cx="2987040" cy="1088136"/>
      </dsp:txXfrm>
    </dsp:sp>
    <dsp:sp modelId="{1F1432E5-7B3A-4FA1-9F7D-E5D93DB93D0B}">
      <dsp:nvSpPr>
        <dsp:cNvPr id="0" name=""/>
        <dsp:cNvSpPr/>
      </dsp:nvSpPr>
      <dsp:spPr>
        <a:xfrm>
          <a:off x="5547360" y="144779"/>
          <a:ext cx="2987040" cy="10881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effectLst>
                <a:outerShdw blurRad="38100" dist="38100" dir="2700000" algn="tl">
                  <a:srgbClr val="000000">
                    <a:alpha val="43137"/>
                  </a:srgbClr>
                </a:outerShdw>
              </a:effectLst>
              <a:latin typeface="Rockwell"/>
              <a:ea typeface="+mn-ea"/>
              <a:cs typeface="+mn-cs"/>
            </a:rPr>
            <a:t>The form of the instruction depends on the way in which external devices are addressed</a:t>
          </a:r>
          <a:endParaRPr lang="en-US" sz="1200" kern="1200" dirty="0">
            <a:effectLst>
              <a:outerShdw blurRad="38100" dist="38100" dir="2700000" algn="tl">
                <a:srgbClr val="000000">
                  <a:alpha val="43137"/>
                </a:srgbClr>
              </a:outerShdw>
            </a:effectLst>
            <a:latin typeface="Rockwell"/>
            <a:ea typeface="+mn-ea"/>
            <a:cs typeface="+mn-cs"/>
          </a:endParaRPr>
        </a:p>
      </dsp:txBody>
      <dsp:txXfrm>
        <a:off x="5547360" y="144779"/>
        <a:ext cx="2987040" cy="1088136"/>
      </dsp:txXfrm>
    </dsp:sp>
    <dsp:sp modelId="{FFA29BD0-4CE9-4F54-9765-9061491FF6D3}">
      <dsp:nvSpPr>
        <dsp:cNvPr id="0" name=""/>
        <dsp:cNvSpPr/>
      </dsp:nvSpPr>
      <dsp:spPr>
        <a:xfrm>
          <a:off x="5547360" y="1232915"/>
          <a:ext cx="2987040" cy="10881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effectLst>
                <a:outerShdw blurRad="38100" dist="38100" dir="2700000" algn="tl">
                  <a:srgbClr val="000000">
                    <a:alpha val="43137"/>
                  </a:srgbClr>
                </a:outerShdw>
              </a:effectLst>
              <a:latin typeface="Rockwell"/>
              <a:ea typeface="+mn-ea"/>
              <a:cs typeface="+mn-cs"/>
            </a:rPr>
            <a:t>When the processor issues an I/O command, the command contains the address of the desired device</a:t>
          </a:r>
          <a:endParaRPr lang="en-US" sz="1200" kern="1200" dirty="0">
            <a:effectLst>
              <a:outerShdw blurRad="38100" dist="38100" dir="2700000" algn="tl">
                <a:srgbClr val="000000">
                  <a:alpha val="43137"/>
                </a:srgbClr>
              </a:outerShdw>
            </a:effectLst>
            <a:latin typeface="Rockwell"/>
            <a:ea typeface="+mn-ea"/>
            <a:cs typeface="+mn-cs"/>
          </a:endParaRPr>
        </a:p>
        <a:p>
          <a:pPr marL="114300" lvl="1" indent="-114300" algn="l" defTabSz="533400" rtl="0">
            <a:lnSpc>
              <a:spcPct val="90000"/>
            </a:lnSpc>
            <a:spcBef>
              <a:spcPct val="0"/>
            </a:spcBef>
            <a:spcAft>
              <a:spcPct val="15000"/>
            </a:spcAft>
            <a:buChar char="•"/>
          </a:pPr>
          <a:r>
            <a:rPr lang="en-US" sz="1200" kern="1200" dirty="0">
              <a:effectLst>
                <a:outerShdw blurRad="38100" dist="38100" dir="2700000" algn="tl">
                  <a:srgbClr val="000000">
                    <a:alpha val="43137"/>
                  </a:srgbClr>
                </a:outerShdw>
              </a:effectLst>
              <a:latin typeface="Rockwell"/>
              <a:ea typeface="+mn-ea"/>
              <a:cs typeface="+mn-cs"/>
            </a:rPr>
            <a:t>Thus, each I/O module must interpret the address lines to determine if the command is for itself</a:t>
          </a:r>
        </a:p>
      </dsp:txBody>
      <dsp:txXfrm>
        <a:off x="5547360" y="1232915"/>
        <a:ext cx="2987040" cy="1088136"/>
      </dsp:txXfrm>
    </dsp:sp>
    <dsp:sp modelId="{7392F34E-E368-4445-8FB1-986FD48A3448}">
      <dsp:nvSpPr>
        <dsp:cNvPr id="0" name=""/>
        <dsp:cNvSpPr/>
      </dsp:nvSpPr>
      <dsp:spPr>
        <a:xfrm>
          <a:off x="5547360" y="2321051"/>
          <a:ext cx="2987040" cy="10881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effectLst>
                <a:outerShdw blurRad="38100" dist="38100" dir="2700000" algn="tl">
                  <a:srgbClr val="000000">
                    <a:alpha val="43137"/>
                  </a:srgbClr>
                </a:outerShdw>
              </a:effectLst>
              <a:latin typeface="Rockwell"/>
              <a:ea typeface="+mn-ea"/>
              <a:cs typeface="+mn-cs"/>
            </a:rPr>
            <a:t>There is a single address space for memory locations and I/O devices</a:t>
          </a:r>
        </a:p>
        <a:p>
          <a:pPr marL="114300" lvl="1" indent="-114300" algn="l" defTabSz="533400" rtl="0">
            <a:lnSpc>
              <a:spcPct val="90000"/>
            </a:lnSpc>
            <a:spcBef>
              <a:spcPct val="0"/>
            </a:spcBef>
            <a:spcAft>
              <a:spcPct val="15000"/>
            </a:spcAft>
            <a:buChar char="•"/>
          </a:pPr>
          <a:r>
            <a:rPr lang="en-US" sz="1200" kern="1200" dirty="0">
              <a:effectLst>
                <a:outerShdw blurRad="38100" dist="38100" dir="2700000" algn="tl">
                  <a:srgbClr val="000000">
                    <a:alpha val="43137"/>
                  </a:srgbClr>
                </a:outerShdw>
              </a:effectLst>
              <a:latin typeface="Rockwell"/>
              <a:ea typeface="+mn-ea"/>
              <a:cs typeface="+mn-cs"/>
            </a:rPr>
            <a:t>A single read line and a single write line are needed on the bus</a:t>
          </a:r>
        </a:p>
      </dsp:txBody>
      <dsp:txXfrm>
        <a:off x="5547360" y="2321051"/>
        <a:ext cx="2987040" cy="1088136"/>
      </dsp:txXfrm>
    </dsp:sp>
    <dsp:sp modelId="{DF6E5A9E-8DF8-4D4A-A0D8-4334C4ECA7FF}">
      <dsp:nvSpPr>
        <dsp:cNvPr id="0" name=""/>
        <dsp:cNvSpPr/>
      </dsp:nvSpPr>
      <dsp:spPr>
        <a:xfrm>
          <a:off x="5547360" y="3409188"/>
          <a:ext cx="2987040" cy="10881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kumimoji="1" lang="en-US" sz="1200" b="0" kern="1200" baseline="0" dirty="0">
              <a:effectLst>
                <a:outerShdw blurRad="38100" dist="38100" dir="2700000" algn="tl">
                  <a:srgbClr val="000000">
                    <a:alpha val="43137"/>
                  </a:srgbClr>
                </a:outerShdw>
              </a:effectLst>
              <a:latin typeface="Rockwell" panose="02060603020205020403" pitchFamily="18" charset="0"/>
              <a:ea typeface="+mn-ea"/>
              <a:cs typeface="+mn-cs"/>
            </a:rPr>
            <a:t>Alternatively, the bus may be equipped with memory read and write plus input and output command lines. </a:t>
          </a:r>
          <a:endParaRPr lang="en-US" sz="1200" b="0" kern="1200" dirty="0">
            <a:effectLst>
              <a:outerShdw blurRad="38100" dist="38100" dir="2700000" algn="tl">
                <a:srgbClr val="000000">
                  <a:alpha val="43137"/>
                </a:srgbClr>
              </a:outerShdw>
            </a:effectLst>
            <a:latin typeface="Rockwell" panose="02060603020205020403" pitchFamily="18" charset="0"/>
            <a:ea typeface="+mn-ea"/>
            <a:cs typeface="+mn-cs"/>
          </a:endParaRPr>
        </a:p>
        <a:p>
          <a:pPr marL="114300" lvl="1" indent="-114300" algn="l" defTabSz="533400" rtl="0">
            <a:lnSpc>
              <a:spcPct val="90000"/>
            </a:lnSpc>
            <a:spcBef>
              <a:spcPct val="0"/>
            </a:spcBef>
            <a:spcAft>
              <a:spcPct val="15000"/>
            </a:spcAft>
            <a:buChar char="•"/>
          </a:pPr>
          <a:r>
            <a:rPr kumimoji="1" lang="en-US" sz="1200" b="0" u="none" kern="1200" baseline="0" dirty="0">
              <a:effectLst>
                <a:outerShdw blurRad="38100" dist="38100" dir="2700000" algn="tl">
                  <a:srgbClr val="000000">
                    <a:alpha val="43137"/>
                  </a:srgbClr>
                </a:outerShdw>
              </a:effectLst>
              <a:latin typeface="Rockwell" panose="02060603020205020403" pitchFamily="18" charset="0"/>
              <a:ea typeface="+mn-ea"/>
              <a:cs typeface="+mn-cs"/>
            </a:rPr>
            <a:t>the command line specifies whether the address refers to a memory location or an I/O device. </a:t>
          </a:r>
        </a:p>
      </dsp:txBody>
      <dsp:txXfrm>
        <a:off x="5547360" y="3409188"/>
        <a:ext cx="2987040" cy="1088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81643-A97E-8045-A04A-A5246EDD4742}">
      <dsp:nvSpPr>
        <dsp:cNvPr id="0" name=""/>
        <dsp:cNvSpPr/>
      </dsp:nvSpPr>
      <dsp:spPr>
        <a:xfrm>
          <a:off x="0" y="0"/>
          <a:ext cx="6766560" cy="1156716"/>
        </a:xfrm>
        <a:prstGeom prst="roundRect">
          <a:avLst>
            <a:gd name="adj" fmla="val 10000"/>
          </a:avLst>
        </a:prstGeom>
        <a:solidFill>
          <a:srgbClr val="999966"/>
        </a:solidFill>
        <a:ln>
          <a:solidFill>
            <a:srgbClr val="2B142D"/>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The problem with programmed I/O is that the processor has to wait a long time for the I/O module to be ready for either reception or transmission of data</a:t>
          </a:r>
        </a:p>
      </dsp:txBody>
      <dsp:txXfrm>
        <a:off x="33879" y="33879"/>
        <a:ext cx="5420630" cy="1088958"/>
      </dsp:txXfrm>
    </dsp:sp>
    <dsp:sp modelId="{BC5FBAA2-0298-2246-8B0B-C48AEAF19927}">
      <dsp:nvSpPr>
        <dsp:cNvPr id="0" name=""/>
        <dsp:cNvSpPr/>
      </dsp:nvSpPr>
      <dsp:spPr>
        <a:xfrm>
          <a:off x="566699" y="1367028"/>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An alternative is for the processor to issue an I/O command to a module and then go on to do some other useful work</a:t>
          </a:r>
        </a:p>
      </dsp:txBody>
      <dsp:txXfrm>
        <a:off x="600578" y="1400907"/>
        <a:ext cx="5380237" cy="1088958"/>
      </dsp:txXfrm>
    </dsp:sp>
    <dsp:sp modelId="{9C39314B-7B16-FF42-8A93-06167E077AB1}">
      <dsp:nvSpPr>
        <dsp:cNvPr id="0" name=""/>
        <dsp:cNvSpPr/>
      </dsp:nvSpPr>
      <dsp:spPr>
        <a:xfrm>
          <a:off x="1124940" y="2734056"/>
          <a:ext cx="6766560" cy="1156716"/>
        </a:xfrm>
        <a:prstGeom prst="roundRect">
          <a:avLst>
            <a:gd name="adj" fmla="val 10000"/>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The I/O module will then interrupt the processor to request service when it is ready to exchange data with the processor</a:t>
          </a:r>
        </a:p>
      </dsp:txBody>
      <dsp:txXfrm>
        <a:off x="1158819" y="2767935"/>
        <a:ext cx="5388695" cy="1088958"/>
      </dsp:txXfrm>
    </dsp:sp>
    <dsp:sp modelId="{FF555A3E-B462-CE46-ADD7-0A2B96FC095F}">
      <dsp:nvSpPr>
        <dsp:cNvPr id="0" name=""/>
        <dsp:cNvSpPr/>
      </dsp:nvSpPr>
      <dsp:spPr>
        <a:xfrm>
          <a:off x="1691639" y="4101084"/>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The processor executes the data transfer and resumes its former processing</a:t>
          </a:r>
        </a:p>
      </dsp:txBody>
      <dsp:txXfrm>
        <a:off x="1725518" y="4134963"/>
        <a:ext cx="5380237" cy="1088958"/>
      </dsp:txXfrm>
    </dsp:sp>
    <dsp:sp modelId="{17450B52-5D4C-0148-8E62-5277CDF3A5C7}">
      <dsp:nvSpPr>
        <dsp:cNvPr id="0" name=""/>
        <dsp:cNvSpPr/>
      </dsp:nvSpPr>
      <dsp:spPr>
        <a:xfrm>
          <a:off x="6014694" y="885939"/>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dirty="0">
            <a:solidFill>
              <a:sysClr val="windowText" lastClr="000000">
                <a:hueOff val="0"/>
                <a:satOff val="0"/>
                <a:lumOff val="0"/>
                <a:alphaOff val="0"/>
              </a:sysClr>
            </a:solidFill>
            <a:latin typeface="Rockwell"/>
            <a:ea typeface="+mn-ea"/>
            <a:cs typeface="+mn-cs"/>
          </a:endParaRPr>
        </a:p>
      </dsp:txBody>
      <dsp:txXfrm>
        <a:off x="6183864" y="885939"/>
        <a:ext cx="413525" cy="565778"/>
      </dsp:txXfrm>
    </dsp:sp>
    <dsp:sp modelId="{A1A835B4-ED2B-9747-9CA1-E778865DDC3A}">
      <dsp:nvSpPr>
        <dsp:cNvPr id="0" name=""/>
        <dsp:cNvSpPr/>
      </dsp:nvSpPr>
      <dsp:spPr>
        <a:xfrm>
          <a:off x="6581394" y="2252967"/>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dirty="0">
            <a:solidFill>
              <a:sysClr val="windowText" lastClr="000000">
                <a:hueOff val="0"/>
                <a:satOff val="0"/>
                <a:lumOff val="0"/>
                <a:alphaOff val="0"/>
              </a:sysClr>
            </a:solidFill>
            <a:latin typeface="Rockwell"/>
            <a:ea typeface="+mn-ea"/>
            <a:cs typeface="+mn-cs"/>
          </a:endParaRPr>
        </a:p>
      </dsp:txBody>
      <dsp:txXfrm>
        <a:off x="6750564" y="2252967"/>
        <a:ext cx="413525" cy="565778"/>
      </dsp:txXfrm>
    </dsp:sp>
    <dsp:sp modelId="{254B718B-E4CA-054E-A922-09189E21162A}">
      <dsp:nvSpPr>
        <dsp:cNvPr id="0" name=""/>
        <dsp:cNvSpPr/>
      </dsp:nvSpPr>
      <dsp:spPr>
        <a:xfrm>
          <a:off x="7139635" y="3619995"/>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dirty="0">
            <a:solidFill>
              <a:sysClr val="windowText" lastClr="000000">
                <a:hueOff val="0"/>
                <a:satOff val="0"/>
                <a:lumOff val="0"/>
                <a:alphaOff val="0"/>
              </a:sysClr>
            </a:solidFill>
            <a:latin typeface="Rockwell"/>
            <a:ea typeface="+mn-ea"/>
            <a:cs typeface="+mn-cs"/>
          </a:endParaRPr>
        </a:p>
      </dsp:txBody>
      <dsp:txXfrm>
        <a:off x="7308805" y="3619995"/>
        <a:ext cx="413525" cy="565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B3CF0-9CAE-B343-B232-5C2465E8FC3E}">
      <dsp:nvSpPr>
        <dsp:cNvPr id="0" name=""/>
        <dsp:cNvSpPr/>
      </dsp:nvSpPr>
      <dsp:spPr>
        <a:xfrm>
          <a:off x="0" y="0"/>
          <a:ext cx="4756557" cy="475655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D7FB7A5-F696-9647-ABB9-D8A22B79B8A6}">
      <dsp:nvSpPr>
        <dsp:cNvPr id="0" name=""/>
        <dsp:cNvSpPr/>
      </dsp:nvSpPr>
      <dsp:spPr>
        <a:xfrm>
          <a:off x="2378278" y="0"/>
          <a:ext cx="5628479" cy="475655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solidFill>
                <a:sysClr val="windowText" lastClr="000000">
                  <a:hueOff val="0"/>
                  <a:satOff val="0"/>
                  <a:lumOff val="0"/>
                  <a:alphaOff val="0"/>
                </a:sysClr>
              </a:solidFill>
              <a:latin typeface="Rockwell"/>
              <a:ea typeface="+mn-ea"/>
              <a:cs typeface="+mn-cs"/>
            </a:rPr>
            <a:t>Two design issues arise in implementing interrupt I/O:</a:t>
          </a:r>
        </a:p>
      </dsp:txBody>
      <dsp:txXfrm>
        <a:off x="2378278" y="0"/>
        <a:ext cx="2814239" cy="4756557"/>
      </dsp:txXfrm>
    </dsp:sp>
    <dsp:sp modelId="{AA9AB4DF-3535-8743-AE99-D8593EFA5EEC}">
      <dsp:nvSpPr>
        <dsp:cNvPr id="0" name=""/>
        <dsp:cNvSpPr/>
      </dsp:nvSpPr>
      <dsp:spPr>
        <a:xfrm>
          <a:off x="5192518" y="0"/>
          <a:ext cx="2814239" cy="475655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rtl="0">
            <a:lnSpc>
              <a:spcPct val="90000"/>
            </a:lnSpc>
            <a:spcBef>
              <a:spcPct val="0"/>
            </a:spcBef>
            <a:spcAft>
              <a:spcPts val="2760"/>
            </a:spcAft>
            <a:buChar char="•"/>
          </a:pPr>
          <a:r>
            <a:rPr lang="en-US" sz="2200" kern="1200" dirty="0">
              <a:solidFill>
                <a:sysClr val="windowText" lastClr="000000">
                  <a:hueOff val="0"/>
                  <a:satOff val="0"/>
                  <a:lumOff val="0"/>
                  <a:alphaOff val="0"/>
                </a:sysClr>
              </a:solidFill>
              <a:latin typeface="Rockwell"/>
              <a:ea typeface="+mn-ea"/>
              <a:cs typeface="+mn-cs"/>
            </a:rPr>
            <a:t>Because there will be multiple I/O modules how does the processor determine which device issued the interrupt?</a:t>
          </a:r>
        </a:p>
        <a:p>
          <a:pPr marL="228600" lvl="1" indent="-228600" algn="l" defTabSz="977900" rtl="0">
            <a:lnSpc>
              <a:spcPct val="90000"/>
            </a:lnSpc>
            <a:spcBef>
              <a:spcPct val="0"/>
            </a:spcBef>
            <a:spcAft>
              <a:spcPts val="2760"/>
            </a:spcAft>
            <a:buChar char="•"/>
          </a:pPr>
          <a:r>
            <a:rPr lang="en-US" sz="2200" kern="1200" dirty="0">
              <a:solidFill>
                <a:sysClr val="windowText" lastClr="000000">
                  <a:hueOff val="0"/>
                  <a:satOff val="0"/>
                  <a:lumOff val="0"/>
                  <a:alphaOff val="0"/>
                </a:sysClr>
              </a:solidFill>
              <a:latin typeface="Rockwell"/>
              <a:ea typeface="+mn-ea"/>
              <a:cs typeface="+mn-cs"/>
            </a:rPr>
            <a:t>If multiple interrupts have occurred how does the processor decide which one to process?</a:t>
          </a:r>
        </a:p>
      </dsp:txBody>
      <dsp:txXfrm>
        <a:off x="5192518" y="0"/>
        <a:ext cx="2814239" cy="47565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F43F4-1293-5E48-A798-95702836730C}">
      <dsp:nvSpPr>
        <dsp:cNvPr id="0" name=""/>
        <dsp:cNvSpPr/>
      </dsp:nvSpPr>
      <dsp: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Data does not pass through and is not stored in DMA chip</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DMA can only transfer data between an I/O port and a memory address</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Not between two    I/O ports or two memory locations</a:t>
          </a:r>
        </a:p>
      </dsp:txBody>
      <dsp:txXfrm rot="5400000">
        <a:off x="985" y="921702"/>
        <a:ext cx="2559659" cy="2765108"/>
      </dsp:txXfrm>
    </dsp:sp>
    <dsp:sp modelId="{6D0923C6-1336-6F4B-9F6C-8E245F0B16C9}">
      <dsp:nvSpPr>
        <dsp:cNvPr id="0" name=""/>
        <dsp:cNvSpPr/>
      </dsp:nvSpPr>
      <dsp:spPr>
        <a:xfrm rot="16200000">
          <a:off x="1728192"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Can do memory to memory via register</a:t>
          </a:r>
        </a:p>
      </dsp:txBody>
      <dsp:txXfrm rot="5400000">
        <a:off x="2752618" y="921702"/>
        <a:ext cx="2559659" cy="2765108"/>
      </dsp:txXfrm>
    </dsp:sp>
    <dsp:sp modelId="{FF455D29-5FA7-7146-82AE-A75510D47359}">
      <dsp:nvSpPr>
        <dsp:cNvPr id="0" name=""/>
        <dsp:cNvSpPr/>
      </dsp:nvSpPr>
      <dsp: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8237 contains four DMA channels</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Can be programmed independently</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Any one of the channels may be active at any moment </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These channels are numbered 0, 1, 2, and 3</a:t>
          </a:r>
        </a:p>
      </dsp:txBody>
      <dsp:txXfrm rot="5400000">
        <a:off x="5504251" y="921702"/>
        <a:ext cx="2559659" cy="27651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B3DFC-C4C8-B246-8EC4-B9D2B3F8DB86}">
      <dsp:nvSpPr>
        <dsp:cNvPr id="0" name=""/>
        <dsp:cNvSpPr/>
      </dsp:nvSpPr>
      <dsp:spPr>
        <a:xfrm>
          <a:off x="-6106540" y="-934303"/>
          <a:ext cx="7269206" cy="7269206"/>
        </a:xfrm>
        <a:prstGeom prst="blockArc">
          <a:avLst>
            <a:gd name="adj1" fmla="val 18900000"/>
            <a:gd name="adj2" fmla="val 2700000"/>
            <a:gd name="adj3" fmla="val 297"/>
          </a:avLst>
        </a:prstGeom>
        <a:noFill/>
        <a:ln w="25400" cap="flat" cmpd="sng" algn="ctr">
          <a:solidFill>
            <a:srgbClr val="999966">
              <a:hueOff val="0"/>
              <a:satOff val="0"/>
              <a:lumOff val="0"/>
              <a:alphaOff val="0"/>
            </a:srgbClr>
          </a:solidFill>
          <a:prstDash val="solid"/>
        </a:ln>
        <a:effectLst/>
        <a:sp3d z="-40000" prstMaterial="matte"/>
      </dsp:spPr>
      <dsp:style>
        <a:lnRef idx="2">
          <a:scrgbClr r="0" g="0" b="0"/>
        </a:lnRef>
        <a:fillRef idx="0">
          <a:scrgbClr r="0" g="0" b="0"/>
        </a:fillRef>
        <a:effectRef idx="0">
          <a:scrgbClr r="0" g="0" b="0"/>
        </a:effectRef>
        <a:fontRef idx="minor"/>
      </dsp:style>
    </dsp:sp>
    <dsp:sp modelId="{89B33137-4682-2446-8DF4-FB1085C069F3}">
      <dsp:nvSpPr>
        <dsp:cNvPr id="0" name=""/>
        <dsp:cNvSpPr/>
      </dsp:nvSpPr>
      <dsp:spPr>
        <a:xfrm>
          <a:off x="432979" y="284395"/>
          <a:ext cx="7975619" cy="568575"/>
        </a:xfrm>
        <a:prstGeom prst="rect">
          <a:avLst/>
        </a:prstGeom>
        <a:solidFill>
          <a:srgbClr val="666699">
            <a:hueOff val="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Network traffic is transmitted in the form of a sequence of protocol blocks called packets or protocol data units</a:t>
          </a:r>
        </a:p>
      </dsp:txBody>
      <dsp:txXfrm>
        <a:off x="432979" y="284395"/>
        <a:ext cx="7975619" cy="568575"/>
      </dsp:txXfrm>
    </dsp:sp>
    <dsp:sp modelId="{11E38F48-0654-1F4E-972E-7F595C0ED234}">
      <dsp:nvSpPr>
        <dsp:cNvPr id="0" name=""/>
        <dsp:cNvSpPr/>
      </dsp:nvSpPr>
      <dsp:spPr>
        <a:xfrm>
          <a:off x="77620" y="213323"/>
          <a:ext cx="710718" cy="710718"/>
        </a:xfrm>
        <a:prstGeom prst="ellipse">
          <a:avLst/>
        </a:prstGeom>
        <a:solidFill>
          <a:sysClr val="window" lastClr="FFFFFF">
            <a:hueOff val="0"/>
            <a:satOff val="0"/>
            <a:lumOff val="0"/>
            <a:alphaOff val="0"/>
          </a:sysClr>
        </a:solidFill>
        <a:ln w="12700" cap="flat" cmpd="sng" algn="ctr">
          <a:solidFill>
            <a:srgbClr val="666699">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6067EA1-3F24-A94B-88FA-A08E1B1EFD60}">
      <dsp:nvSpPr>
        <dsp:cNvPr id="0" name=""/>
        <dsp:cNvSpPr/>
      </dsp:nvSpPr>
      <dsp:spPr>
        <a:xfrm>
          <a:off x="900671" y="1137150"/>
          <a:ext cx="7507927" cy="568575"/>
        </a:xfrm>
        <a:prstGeom prst="rect">
          <a:avLst/>
        </a:prstGeom>
        <a:solidFill>
          <a:srgbClr val="666699">
            <a:hueOff val="-216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The lowest, or link, level protocol is typically Ethernet, so that each arriving and departing block of data consists of an Ethernet packet containing as payload the higher-level protocol packet</a:t>
          </a:r>
        </a:p>
      </dsp:txBody>
      <dsp:txXfrm>
        <a:off x="900671" y="1137150"/>
        <a:ext cx="7507927" cy="568575"/>
      </dsp:txXfrm>
    </dsp:sp>
    <dsp:sp modelId="{2D0E998F-8A23-B24D-AF9C-2935CBD12F37}">
      <dsp:nvSpPr>
        <dsp:cNvPr id="0" name=""/>
        <dsp:cNvSpPr/>
      </dsp:nvSpPr>
      <dsp:spPr>
        <a:xfrm>
          <a:off x="545312" y="1066078"/>
          <a:ext cx="710718" cy="710718"/>
        </a:xfrm>
        <a:prstGeom prst="ellipse">
          <a:avLst/>
        </a:prstGeom>
        <a:solidFill>
          <a:sysClr val="window" lastClr="FFFFFF">
            <a:hueOff val="0"/>
            <a:satOff val="0"/>
            <a:lumOff val="0"/>
            <a:alphaOff val="0"/>
          </a:sysClr>
        </a:solidFill>
        <a:ln w="12700" cap="flat" cmpd="sng" algn="ctr">
          <a:solidFill>
            <a:srgbClr val="666699">
              <a:hueOff val="-216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F0A93EC-8118-E048-AB4F-3ED233AC4531}">
      <dsp:nvSpPr>
        <dsp:cNvPr id="0" name=""/>
        <dsp:cNvSpPr/>
      </dsp:nvSpPr>
      <dsp:spPr>
        <a:xfrm>
          <a:off x="1114535" y="1989905"/>
          <a:ext cx="7294063" cy="568575"/>
        </a:xfrm>
        <a:prstGeom prst="rect">
          <a:avLst/>
        </a:prstGeom>
        <a:solidFill>
          <a:srgbClr val="666699">
            <a:hueOff val="-432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The higher-level protocols are usually the Internet Protocol (IP), operating on top of Ethernet and the Transmission Control Protocol (TCP), operating on top of IP</a:t>
          </a:r>
        </a:p>
      </dsp:txBody>
      <dsp:txXfrm>
        <a:off x="1114535" y="1989905"/>
        <a:ext cx="7294063" cy="568575"/>
      </dsp:txXfrm>
    </dsp:sp>
    <dsp:sp modelId="{DB179CCF-FD2C-C643-A9D4-4361974E38EC}">
      <dsp:nvSpPr>
        <dsp:cNvPr id="0" name=""/>
        <dsp:cNvSpPr/>
      </dsp:nvSpPr>
      <dsp:spPr>
        <a:xfrm>
          <a:off x="759176" y="1918833"/>
          <a:ext cx="710718" cy="710718"/>
        </a:xfrm>
        <a:prstGeom prst="ellipse">
          <a:avLst/>
        </a:prstGeom>
        <a:solidFill>
          <a:sysClr val="window" lastClr="FFFFFF">
            <a:hueOff val="0"/>
            <a:satOff val="0"/>
            <a:lumOff val="0"/>
            <a:alphaOff val="0"/>
          </a:sysClr>
        </a:solidFill>
        <a:ln w="12700" cap="flat" cmpd="sng" algn="ctr">
          <a:solidFill>
            <a:srgbClr val="666699">
              <a:hueOff val="-432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84A8E6B-A362-0D4D-A78F-C9BC10C5D25B}">
      <dsp:nvSpPr>
        <dsp:cNvPr id="0" name=""/>
        <dsp:cNvSpPr/>
      </dsp:nvSpPr>
      <dsp:spPr>
        <a:xfrm>
          <a:off x="1114535" y="2842119"/>
          <a:ext cx="7294063" cy="568575"/>
        </a:xfrm>
        <a:prstGeom prst="rect">
          <a:avLst/>
        </a:prstGeom>
        <a:solidFill>
          <a:srgbClr val="666699">
            <a:hueOff val="-648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The Ethernet payload consists of a block of data with a TCP header and an IP header</a:t>
          </a:r>
        </a:p>
      </dsp:txBody>
      <dsp:txXfrm>
        <a:off x="1114535" y="2842119"/>
        <a:ext cx="7294063" cy="568575"/>
      </dsp:txXfrm>
    </dsp:sp>
    <dsp:sp modelId="{F3BFA5FD-DC14-3C47-9FFB-8DF04CE620ED}">
      <dsp:nvSpPr>
        <dsp:cNvPr id="0" name=""/>
        <dsp:cNvSpPr/>
      </dsp:nvSpPr>
      <dsp:spPr>
        <a:xfrm>
          <a:off x="759176" y="2771047"/>
          <a:ext cx="710718" cy="710718"/>
        </a:xfrm>
        <a:prstGeom prst="ellipse">
          <a:avLst/>
        </a:prstGeom>
        <a:solidFill>
          <a:sysClr val="window" lastClr="FFFFFF">
            <a:hueOff val="0"/>
            <a:satOff val="0"/>
            <a:lumOff val="0"/>
            <a:alphaOff val="0"/>
          </a:sysClr>
        </a:solidFill>
        <a:ln w="12700" cap="flat" cmpd="sng" algn="ctr">
          <a:solidFill>
            <a:srgbClr val="666699">
              <a:hueOff val="-648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2A376E6-90EF-B948-9057-E1B526DB711C}">
      <dsp:nvSpPr>
        <dsp:cNvPr id="0" name=""/>
        <dsp:cNvSpPr/>
      </dsp:nvSpPr>
      <dsp:spPr>
        <a:xfrm>
          <a:off x="900671" y="3694874"/>
          <a:ext cx="7507927" cy="568575"/>
        </a:xfrm>
        <a:prstGeom prst="rect">
          <a:avLst/>
        </a:prstGeom>
        <a:solidFill>
          <a:srgbClr val="666699">
            <a:hueOff val="-864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For outgoing data, Ethernet packets are formed in a peripheral component, such as in I/O controller or network interface controller (NIC)</a:t>
          </a:r>
        </a:p>
      </dsp:txBody>
      <dsp:txXfrm>
        <a:off x="900671" y="3694874"/>
        <a:ext cx="7507927" cy="568575"/>
      </dsp:txXfrm>
    </dsp:sp>
    <dsp:sp modelId="{A02A6077-5B42-2B43-A976-E68F51A54045}">
      <dsp:nvSpPr>
        <dsp:cNvPr id="0" name=""/>
        <dsp:cNvSpPr/>
      </dsp:nvSpPr>
      <dsp:spPr>
        <a:xfrm>
          <a:off x="545312" y="3623802"/>
          <a:ext cx="710718" cy="710718"/>
        </a:xfrm>
        <a:prstGeom prst="ellipse">
          <a:avLst/>
        </a:prstGeom>
        <a:solidFill>
          <a:sysClr val="window" lastClr="FFFFFF">
            <a:hueOff val="0"/>
            <a:satOff val="0"/>
            <a:lumOff val="0"/>
            <a:alphaOff val="0"/>
          </a:sysClr>
        </a:solidFill>
        <a:ln w="12700" cap="flat" cmpd="sng" algn="ctr">
          <a:solidFill>
            <a:srgbClr val="666699">
              <a:hueOff val="-864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1396A76-6CCF-A241-A3FC-E6BAA12E217D}">
      <dsp:nvSpPr>
        <dsp:cNvPr id="0" name=""/>
        <dsp:cNvSpPr/>
      </dsp:nvSpPr>
      <dsp:spPr>
        <a:xfrm>
          <a:off x="432979" y="4547629"/>
          <a:ext cx="7975619" cy="568575"/>
        </a:xfrm>
        <a:prstGeom prst="rect">
          <a:avLst/>
        </a:prstGeom>
        <a:solidFill>
          <a:srgbClr val="666699">
            <a:hueOff val="-1080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For incoming traffic, the I/O controller strips off the Ethernet information and delivers the TCP/IP packet to the host CPU</a:t>
          </a:r>
        </a:p>
      </dsp:txBody>
      <dsp:txXfrm>
        <a:off x="432979" y="4547629"/>
        <a:ext cx="7975619" cy="568575"/>
      </dsp:txXfrm>
    </dsp:sp>
    <dsp:sp modelId="{94F04D0E-BB1F-0149-995F-4CE99AA803FB}">
      <dsp:nvSpPr>
        <dsp:cNvPr id="0" name=""/>
        <dsp:cNvSpPr/>
      </dsp:nvSpPr>
      <dsp:spPr>
        <a:xfrm>
          <a:off x="77620" y="4476557"/>
          <a:ext cx="710718" cy="710718"/>
        </a:xfrm>
        <a:prstGeom prst="ellipse">
          <a:avLst/>
        </a:prstGeom>
        <a:solidFill>
          <a:sysClr val="window" lastClr="FFFFFF">
            <a:hueOff val="0"/>
            <a:satOff val="0"/>
            <a:lumOff val="0"/>
            <a:alphaOff val="0"/>
          </a:sysClr>
        </a:solidFill>
        <a:ln w="12700" cap="flat" cmpd="sng" algn="ctr">
          <a:solidFill>
            <a:srgbClr val="666699">
              <a:hueOff val="-1080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A4149-43DB-2541-919D-5F2DCAEE026B}">
      <dsp:nvSpPr>
        <dsp:cNvPr id="0" name=""/>
        <dsp:cNvSpPr/>
      </dsp:nvSpPr>
      <dsp:spPr>
        <a:xfrm rot="5400000">
          <a:off x="977623" y="1061639"/>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D1471F9-6C6F-1D4D-AF97-3BC2378DE840}">
      <dsp:nvSpPr>
        <dsp:cNvPr id="0" name=""/>
        <dsp:cNvSpPr/>
      </dsp:nvSpPr>
      <dsp:spPr>
        <a:xfrm>
          <a:off x="762758" y="2113164"/>
          <a:ext cx="3175348" cy="2783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solidFill>
                <a:sysClr val="windowText" lastClr="000000">
                  <a:hueOff val="0"/>
                  <a:satOff val="0"/>
                  <a:lumOff val="0"/>
                  <a:alphaOff val="0"/>
                </a:sysClr>
              </a:solidFill>
              <a:latin typeface="Rockwell"/>
              <a:ea typeface="+mn-ea"/>
              <a:cs typeface="+mn-cs"/>
            </a:rPr>
            <a:t>For both outgoing and incoming traffic the core, main memory, and cache are all involved</a:t>
          </a:r>
        </a:p>
      </dsp:txBody>
      <dsp:txXfrm>
        <a:off x="762758" y="2113164"/>
        <a:ext cx="3175348" cy="2783379"/>
      </dsp:txXfrm>
    </dsp:sp>
    <dsp:sp modelId="{E67665EB-DB5C-5F46-8134-A0CBE84ACE6D}">
      <dsp:nvSpPr>
        <dsp:cNvPr id="0" name=""/>
        <dsp:cNvSpPr/>
      </dsp:nvSpPr>
      <dsp:spPr>
        <a:xfrm>
          <a:off x="3201015" y="802698"/>
          <a:ext cx="599122" cy="599122"/>
        </a:xfrm>
        <a:prstGeom prst="triangle">
          <a:avLst>
            <a:gd name="adj" fmla="val 1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45717923-1CA2-3E4E-8EED-D5CEBBDA610B}">
      <dsp:nvSpPr>
        <dsp:cNvPr id="0" name=""/>
        <dsp:cNvSpPr/>
      </dsp:nvSpPr>
      <dsp:spPr>
        <a:xfrm rot="5400000">
          <a:off x="4864870" y="-475254"/>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EE50544-D149-EC41-A41D-862A771898D7}">
      <dsp:nvSpPr>
        <dsp:cNvPr id="0" name=""/>
        <dsp:cNvSpPr/>
      </dsp:nvSpPr>
      <dsp:spPr>
        <a:xfrm>
          <a:off x="4613393" y="648082"/>
          <a:ext cx="3460748" cy="393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In a DMA scheme, when an application wishes to transmit data, it places that data in an application-assigned buffer in main memory</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The core transfers this to a system buffer in main memory and creates the necessary TCP and IP headers, which are also buffered in system memory</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The packet is then picked up via DMA for transfer via the NIC</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This activity engages not only main memory but also the cache</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Similar transfers between system and application buffers are required for incoming traffic</a:t>
          </a:r>
        </a:p>
      </dsp:txBody>
      <dsp:txXfrm>
        <a:off x="4613393" y="648082"/>
        <a:ext cx="3460748" cy="3933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E1F8C-E39E-FC4A-8201-9552CD6EB399}">
      <dsp:nvSpPr>
        <dsp:cNvPr id="0" name=""/>
        <dsp:cNvSpPr/>
      </dsp:nvSpPr>
      <dsp:spPr>
        <a:xfrm>
          <a:off x="0" y="2998784"/>
          <a:ext cx="7457902" cy="1967527"/>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solidFill>
                <a:sysClr val="window" lastClr="FFFFFF"/>
              </a:solidFill>
              <a:latin typeface="Rockwell"/>
              <a:ea typeface="+mn-ea"/>
              <a:cs typeface="+mn-cs"/>
            </a:rPr>
            <a:t>Much more substantial gains can be realized by avoiding the system buffer in main memory altogether</a:t>
          </a:r>
        </a:p>
      </dsp:txBody>
      <dsp:txXfrm>
        <a:off x="0" y="2998784"/>
        <a:ext cx="7457902" cy="1062464"/>
      </dsp:txXfrm>
    </dsp:sp>
    <dsp:sp modelId="{8A233016-516F-D545-9614-8500E77A02DC}">
      <dsp:nvSpPr>
        <dsp:cNvPr id="0" name=""/>
        <dsp:cNvSpPr/>
      </dsp:nvSpPr>
      <dsp:spPr>
        <a:xfrm>
          <a:off x="910" y="4021898"/>
          <a:ext cx="1491216" cy="905062"/>
        </a:xfrm>
        <a:prstGeom prst="rect">
          <a:avLst/>
        </a:prstGeom>
        <a:solidFill>
          <a:srgbClr val="330F42">
            <a:tint val="40000"/>
            <a:alpha val="90000"/>
            <a:hueOff val="0"/>
            <a:satOff val="0"/>
            <a:lumOff val="0"/>
            <a:alphaOff val="0"/>
          </a:srgbClr>
        </a:solidFill>
        <a:ln w="12700" cap="flat" cmpd="sng" algn="ctr">
          <a:solidFill>
            <a:srgbClr val="330F42">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The packet and packet descriptor information are accessed only once in the system buffer by the core</a:t>
          </a:r>
        </a:p>
      </dsp:txBody>
      <dsp:txXfrm>
        <a:off x="910" y="4021898"/>
        <a:ext cx="1491216" cy="905062"/>
      </dsp:txXfrm>
    </dsp:sp>
    <dsp:sp modelId="{69A98566-07ED-0940-BB39-EDF8FE6B2A60}">
      <dsp:nvSpPr>
        <dsp:cNvPr id="0" name=""/>
        <dsp:cNvSpPr/>
      </dsp:nvSpPr>
      <dsp:spPr>
        <a:xfrm>
          <a:off x="1492126" y="4021898"/>
          <a:ext cx="1491216" cy="905062"/>
        </a:xfrm>
        <a:prstGeom prst="rect">
          <a:avLst/>
        </a:prstGeom>
        <a:solidFill>
          <a:srgbClr val="330F42">
            <a:tint val="40000"/>
            <a:alpha val="90000"/>
            <a:hueOff val="-294293"/>
            <a:satOff val="1489"/>
            <a:lumOff val="629"/>
            <a:alphaOff val="0"/>
          </a:srgbClr>
        </a:solidFill>
        <a:ln w="12700" cap="flat" cmpd="sng" algn="ctr">
          <a:solidFill>
            <a:srgbClr val="330F42">
              <a:tint val="40000"/>
              <a:alpha val="90000"/>
              <a:hueOff val="-294293"/>
              <a:satOff val="1489"/>
              <a:lumOff val="629"/>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For incoming packets, the core reads the data from the buffer and transfers the packet payload to an application buffer</a:t>
          </a:r>
        </a:p>
      </dsp:txBody>
      <dsp:txXfrm>
        <a:off x="1492126" y="4021898"/>
        <a:ext cx="1491216" cy="905062"/>
      </dsp:txXfrm>
    </dsp:sp>
    <dsp:sp modelId="{29FBA72E-869A-3049-89B6-936946DD1CF9}">
      <dsp:nvSpPr>
        <dsp:cNvPr id="0" name=""/>
        <dsp:cNvSpPr/>
      </dsp:nvSpPr>
      <dsp:spPr>
        <a:xfrm>
          <a:off x="2983342" y="4021898"/>
          <a:ext cx="1491216" cy="905062"/>
        </a:xfrm>
        <a:prstGeom prst="rect">
          <a:avLst/>
        </a:prstGeom>
        <a:solidFill>
          <a:srgbClr val="330F42">
            <a:tint val="40000"/>
            <a:alpha val="90000"/>
            <a:hueOff val="-588585"/>
            <a:satOff val="2977"/>
            <a:lumOff val="1258"/>
            <a:alphaOff val="0"/>
          </a:srgbClr>
        </a:solidFill>
        <a:ln w="12700" cap="flat" cmpd="sng" algn="ctr">
          <a:solidFill>
            <a:srgbClr val="330F42">
              <a:tint val="40000"/>
              <a:alpha val="90000"/>
              <a:hueOff val="-588585"/>
              <a:satOff val="2977"/>
              <a:lumOff val="1258"/>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It has no need to access that data in the system buffer again</a:t>
          </a:r>
        </a:p>
      </dsp:txBody>
      <dsp:txXfrm>
        <a:off x="2983342" y="4021898"/>
        <a:ext cx="1491216" cy="905062"/>
      </dsp:txXfrm>
    </dsp:sp>
    <dsp:sp modelId="{B8E2A9F7-591E-EE4C-A50C-353727ECF5E9}">
      <dsp:nvSpPr>
        <dsp:cNvPr id="0" name=""/>
        <dsp:cNvSpPr/>
      </dsp:nvSpPr>
      <dsp:spPr>
        <a:xfrm>
          <a:off x="4474559" y="4021898"/>
          <a:ext cx="1491216" cy="905062"/>
        </a:xfrm>
        <a:prstGeom prst="rect">
          <a:avLst/>
        </a:prstGeom>
        <a:solidFill>
          <a:srgbClr val="330F42">
            <a:tint val="40000"/>
            <a:alpha val="90000"/>
            <a:hueOff val="-882878"/>
            <a:satOff val="4466"/>
            <a:lumOff val="1887"/>
            <a:alphaOff val="0"/>
          </a:srgbClr>
        </a:solidFill>
        <a:ln w="12700" cap="flat" cmpd="sng" algn="ctr">
          <a:solidFill>
            <a:srgbClr val="330F42">
              <a:tint val="40000"/>
              <a:alpha val="90000"/>
              <a:hueOff val="-882878"/>
              <a:satOff val="4466"/>
              <a:lumOff val="1887"/>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Cache injection</a:t>
          </a:r>
        </a:p>
      </dsp:txBody>
      <dsp:txXfrm>
        <a:off x="4474559" y="4021898"/>
        <a:ext cx="1491216" cy="905062"/>
      </dsp:txXfrm>
    </dsp:sp>
    <dsp:sp modelId="{E06122F4-D497-C542-B4DF-4F6552B1215E}">
      <dsp:nvSpPr>
        <dsp:cNvPr id="0" name=""/>
        <dsp:cNvSpPr/>
      </dsp:nvSpPr>
      <dsp:spPr>
        <a:xfrm>
          <a:off x="5965775" y="4021898"/>
          <a:ext cx="1491216" cy="905062"/>
        </a:xfrm>
        <a:prstGeom prst="rect">
          <a:avLst/>
        </a:prstGeom>
        <a:solidFill>
          <a:srgbClr val="330F42">
            <a:tint val="40000"/>
            <a:alpha val="90000"/>
            <a:hueOff val="-1177170"/>
            <a:satOff val="5954"/>
            <a:lumOff val="2515"/>
            <a:alphaOff val="0"/>
          </a:srgbClr>
        </a:solidFill>
        <a:ln w="12700" cap="flat" cmpd="sng" algn="ctr">
          <a:solidFill>
            <a:srgbClr val="330F42">
              <a:tint val="40000"/>
              <a:alpha val="90000"/>
              <a:hueOff val="-1177170"/>
              <a:satOff val="5954"/>
              <a:lumOff val="2515"/>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Implemented in Intel’s Xeon processor line, referred to as Direct Data I/O</a:t>
          </a:r>
        </a:p>
      </dsp:txBody>
      <dsp:txXfrm>
        <a:off x="5965775" y="4021898"/>
        <a:ext cx="1491216" cy="905062"/>
      </dsp:txXfrm>
    </dsp:sp>
    <dsp:sp modelId="{B00F027F-77B6-BC4D-AEB9-39662E708633}">
      <dsp:nvSpPr>
        <dsp:cNvPr id="0" name=""/>
        <dsp:cNvSpPr/>
      </dsp:nvSpPr>
      <dsp:spPr>
        <a:xfrm rot="10800000">
          <a:off x="0" y="2240"/>
          <a:ext cx="7457902" cy="3026056"/>
        </a:xfrm>
        <a:prstGeom prst="upArrowCallout">
          <a:avLst/>
        </a:prstGeom>
        <a:gradFill rotWithShape="0">
          <a:gsLst>
            <a:gs pos="0">
              <a:srgbClr val="330F42">
                <a:hueOff val="-2540751"/>
                <a:satOff val="-42947"/>
                <a:lumOff val="34116"/>
                <a:alphaOff val="0"/>
                <a:shade val="40000"/>
                <a:alpha val="100000"/>
                <a:satMod val="150000"/>
                <a:lumMod val="100000"/>
              </a:srgbClr>
            </a:gs>
            <a:gs pos="100000">
              <a:srgbClr val="330F42">
                <a:hueOff val="-2540751"/>
                <a:satOff val="-42947"/>
                <a:lumOff val="34116"/>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solidFill>
                <a:sysClr val="window" lastClr="FFFFFF"/>
              </a:solidFill>
              <a:latin typeface="Rockwell"/>
              <a:ea typeface="+mn-ea"/>
              <a:cs typeface="+mn-cs"/>
            </a:rPr>
            <a:t>Simplest strategy was implemented as a prototype on a number of Intel Xeon processors between 2006 and 2010</a:t>
          </a:r>
        </a:p>
      </dsp:txBody>
      <dsp:txXfrm rot="-10800000">
        <a:off x="0" y="374235"/>
        <a:ext cx="7457902" cy="690150"/>
      </dsp:txXfrm>
    </dsp:sp>
    <dsp:sp modelId="{F30E4DDE-9230-5C4B-B37C-26D63638E2AB}">
      <dsp:nvSpPr>
        <dsp:cNvPr id="0" name=""/>
        <dsp:cNvSpPr/>
      </dsp:nvSpPr>
      <dsp:spPr>
        <a:xfrm>
          <a:off x="3641" y="1064386"/>
          <a:ext cx="2483539" cy="904790"/>
        </a:xfrm>
        <a:prstGeom prst="rect">
          <a:avLst/>
        </a:prstGeom>
        <a:solidFill>
          <a:srgbClr val="330F42">
            <a:tint val="40000"/>
            <a:alpha val="90000"/>
            <a:hueOff val="-1471463"/>
            <a:satOff val="7443"/>
            <a:lumOff val="3144"/>
            <a:alphaOff val="0"/>
          </a:srgbClr>
        </a:solidFill>
        <a:ln w="12700" cap="flat" cmpd="sng" algn="ctr">
          <a:solidFill>
            <a:srgbClr val="330F42">
              <a:tint val="40000"/>
              <a:alpha val="90000"/>
              <a:hueOff val="-1471463"/>
              <a:satOff val="7443"/>
              <a:lumOff val="3144"/>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This form of DCA applies only to incoming network traffic</a:t>
          </a:r>
        </a:p>
      </dsp:txBody>
      <dsp:txXfrm>
        <a:off x="3641" y="1064386"/>
        <a:ext cx="2483539" cy="904790"/>
      </dsp:txXfrm>
    </dsp:sp>
    <dsp:sp modelId="{86705CF6-EDC6-1C4A-8AFF-1145D1DCAF70}">
      <dsp:nvSpPr>
        <dsp:cNvPr id="0" name=""/>
        <dsp:cNvSpPr/>
      </dsp:nvSpPr>
      <dsp:spPr>
        <a:xfrm>
          <a:off x="2487181" y="1064386"/>
          <a:ext cx="2483539" cy="904790"/>
        </a:xfrm>
        <a:prstGeom prst="rect">
          <a:avLst/>
        </a:prstGeom>
        <a:solidFill>
          <a:srgbClr val="330F42">
            <a:tint val="40000"/>
            <a:alpha val="90000"/>
            <a:hueOff val="-1765756"/>
            <a:satOff val="8931"/>
            <a:lumOff val="3773"/>
            <a:alphaOff val="0"/>
          </a:srgbClr>
        </a:solidFill>
        <a:ln w="12700" cap="flat" cmpd="sng" algn="ctr">
          <a:solidFill>
            <a:srgbClr val="330F42">
              <a:tint val="40000"/>
              <a:alpha val="90000"/>
              <a:hueOff val="-1765756"/>
              <a:satOff val="8931"/>
              <a:lumOff val="3773"/>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The DCA function in the memory controller sends a prefetch hint to the core as soon as the data is available in system memory</a:t>
          </a:r>
        </a:p>
      </dsp:txBody>
      <dsp:txXfrm>
        <a:off x="2487181" y="1064386"/>
        <a:ext cx="2483539" cy="904790"/>
      </dsp:txXfrm>
    </dsp:sp>
    <dsp:sp modelId="{FB174F01-7461-1142-B68F-E34B51C94B0A}">
      <dsp:nvSpPr>
        <dsp:cNvPr id="0" name=""/>
        <dsp:cNvSpPr/>
      </dsp:nvSpPr>
      <dsp:spPr>
        <a:xfrm>
          <a:off x="4970720" y="1064386"/>
          <a:ext cx="2483539" cy="904790"/>
        </a:xfrm>
        <a:prstGeom prst="rect">
          <a:avLst/>
        </a:prstGeom>
        <a:solidFill>
          <a:srgbClr val="330F42">
            <a:tint val="40000"/>
            <a:alpha val="90000"/>
            <a:hueOff val="-2060048"/>
            <a:satOff val="10420"/>
            <a:lumOff val="4402"/>
            <a:alphaOff val="0"/>
          </a:srgbClr>
        </a:solidFill>
        <a:ln w="12700" cap="flat" cmpd="sng" algn="ctr">
          <a:solidFill>
            <a:srgbClr val="330F42">
              <a:tint val="40000"/>
              <a:alpha val="90000"/>
              <a:hueOff val="-2060048"/>
              <a:satOff val="10420"/>
              <a:lumOff val="4402"/>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This enables the core to prefetch the data packet from the system buffer</a:t>
          </a:r>
        </a:p>
      </dsp:txBody>
      <dsp:txXfrm>
        <a:off x="4970720" y="1064386"/>
        <a:ext cx="2483539" cy="90479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lgn="r">
              <a:defRPr sz="1200"/>
            </a:lvl1pPr>
          </a:lstStyle>
          <a:p>
            <a:fld id="{18CCCA79-BE30-0B48-8BF4-C10904032E3C}" type="slidenum">
              <a:rPr lang="en-US"/>
              <a:pPr/>
              <a:t>‹#›</a:t>
            </a:fld>
            <a:endParaRPr lang="en-US" dirty="0"/>
          </a:p>
        </p:txBody>
      </p:sp>
    </p:spTree>
    <p:extLst>
      <p:ext uri="{BB962C8B-B14F-4D97-AF65-F5344CB8AC3E}">
        <p14:creationId xmlns:p14="http://schemas.microsoft.com/office/powerpoint/2010/main" val="285197587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7587" name="Rectangle 3"/>
          <p:cNvSpPr>
            <a:spLocks noGrp="1" noChangeArrowheads="1"/>
          </p:cNvSpPr>
          <p:nvPr>
            <p:ph type="dt" idx="1"/>
          </p:nvPr>
        </p:nvSpPr>
        <p:spPr bwMode="auto">
          <a:xfrm>
            <a:off x="388620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75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7590" name="Rectangle 6"/>
          <p:cNvSpPr>
            <a:spLocks noGrp="1" noChangeArrowheads="1"/>
          </p:cNvSpPr>
          <p:nvPr>
            <p:ph type="ftr" sz="quarter" idx="4"/>
          </p:nvPr>
        </p:nvSpPr>
        <p:spPr bwMode="auto">
          <a:xfrm>
            <a:off x="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6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lgn="r">
              <a:defRPr sz="1200"/>
            </a:lvl1pPr>
          </a:lstStyle>
          <a:p>
            <a:fld id="{DF737347-1095-3242-A55B-1E86453C57DC}" type="slidenum">
              <a:rPr lang="en-US"/>
              <a:pPr/>
              <a:t>‹#›</a:t>
            </a:fld>
            <a:endParaRPr lang="en-US" dirty="0"/>
          </a:p>
        </p:txBody>
      </p:sp>
    </p:spTree>
    <p:extLst>
      <p:ext uri="{BB962C8B-B14F-4D97-AF65-F5344CB8AC3E}">
        <p14:creationId xmlns:p14="http://schemas.microsoft.com/office/powerpoint/2010/main" val="298448121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23523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8D75D-7327-B04F-93E7-1E0EB331DD1C}" type="slidenum">
              <a:rPr lang="en-US"/>
              <a:pPr/>
              <a:t>10</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To execute an I/O-related instruction, </a:t>
            </a:r>
            <a:r>
              <a:rPr kumimoji="1" lang="en-US" sz="900" u="sng" kern="1200" baseline="0" dirty="0">
                <a:solidFill>
                  <a:schemeClr val="tx1"/>
                </a:solidFill>
                <a:latin typeface="Times New Roman" pitchFamily="-110" charset="0"/>
                <a:ea typeface="+mn-ea"/>
                <a:cs typeface="+mn-cs"/>
              </a:rPr>
              <a:t>the processor issues an address, which specifies the</a:t>
            </a:r>
          </a:p>
          <a:p>
            <a:r>
              <a:rPr kumimoji="1" lang="en-US" sz="900" u="sng" kern="1200" baseline="0" dirty="0">
                <a:solidFill>
                  <a:schemeClr val="tx1"/>
                </a:solidFill>
                <a:latin typeface="Times New Roman" pitchFamily="-110" charset="0"/>
                <a:ea typeface="+mn-ea"/>
                <a:cs typeface="+mn-cs"/>
              </a:rPr>
              <a:t>particular I/O module and external device, and an I/O command</a:t>
            </a:r>
            <a:r>
              <a:rPr kumimoji="1" lang="en-US" sz="900" kern="1200" baseline="0" dirty="0">
                <a:solidFill>
                  <a:schemeClr val="tx1"/>
                </a:solidFill>
                <a:latin typeface="Times New Roman" pitchFamily="-110" charset="0"/>
                <a:ea typeface="+mn-ea"/>
                <a:cs typeface="+mn-cs"/>
              </a:rPr>
              <a:t>. There are four types</a:t>
            </a:r>
          </a:p>
          <a:p>
            <a:r>
              <a:rPr kumimoji="1" lang="en-US" sz="900" kern="1200" baseline="0" dirty="0">
                <a:solidFill>
                  <a:schemeClr val="tx1"/>
                </a:solidFill>
                <a:latin typeface="Times New Roman" pitchFamily="-110" charset="0"/>
                <a:ea typeface="+mn-ea"/>
                <a:cs typeface="+mn-cs"/>
              </a:rPr>
              <a:t>of I/O commands that an I/O module may receive when it is addressed by a processor: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Control: </a:t>
            </a:r>
            <a:r>
              <a:rPr kumimoji="1" lang="en-US" sz="900" b="0" kern="1200" baseline="0" dirty="0">
                <a:solidFill>
                  <a:schemeClr val="tx1"/>
                </a:solidFill>
                <a:latin typeface="Times New Roman" pitchFamily="-110" charset="0"/>
                <a:ea typeface="+mn-ea"/>
                <a:cs typeface="+mn-cs"/>
              </a:rPr>
              <a:t>Used to activate a peripheral and tell it what to do. For example, a</a:t>
            </a:r>
          </a:p>
          <a:p>
            <a:r>
              <a:rPr kumimoji="1" lang="en-US" sz="900" u="sng" kern="1200" baseline="0" dirty="0">
                <a:solidFill>
                  <a:schemeClr val="tx1"/>
                </a:solidFill>
                <a:latin typeface="Times New Roman" pitchFamily="-110" charset="0"/>
                <a:ea typeface="+mn-ea"/>
                <a:cs typeface="+mn-cs"/>
              </a:rPr>
              <a:t>magnetic-tape unit may be instructed to rewind or to move forward one record.</a:t>
            </a:r>
          </a:p>
          <a:p>
            <a:r>
              <a:rPr kumimoji="1" lang="en-US" sz="900" kern="1200" baseline="0" dirty="0">
                <a:solidFill>
                  <a:schemeClr val="tx1"/>
                </a:solidFill>
                <a:latin typeface="Times New Roman" pitchFamily="-110" charset="0"/>
                <a:ea typeface="+mn-ea"/>
                <a:cs typeface="+mn-cs"/>
              </a:rPr>
              <a:t>These commands are tailored to the particular type of peripheral device.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Test: </a:t>
            </a:r>
            <a:r>
              <a:rPr kumimoji="1" lang="en-US" sz="900" b="0" kern="1200" baseline="0" dirty="0">
                <a:solidFill>
                  <a:schemeClr val="tx1"/>
                </a:solidFill>
                <a:latin typeface="Times New Roman" pitchFamily="-110" charset="0"/>
                <a:ea typeface="+mn-ea"/>
                <a:cs typeface="+mn-cs"/>
              </a:rPr>
              <a:t>Used to test various status conditions associated with an </a:t>
            </a:r>
            <a:r>
              <a:rPr kumimoji="1" lang="en-US" sz="900" b="1" kern="1200" baseline="0" dirty="0">
                <a:solidFill>
                  <a:schemeClr val="tx1"/>
                </a:solidFill>
                <a:latin typeface="Times New Roman" pitchFamily="-110" charset="0"/>
                <a:ea typeface="+mn-ea"/>
                <a:cs typeface="+mn-cs"/>
              </a:rPr>
              <a:t>I/O module </a:t>
            </a:r>
            <a:r>
              <a:rPr kumimoji="1" lang="en-US" sz="900" b="0" kern="1200" baseline="0" dirty="0">
                <a:solidFill>
                  <a:schemeClr val="tx1"/>
                </a:solidFill>
                <a:latin typeface="Times New Roman" pitchFamily="-110" charset="0"/>
                <a:ea typeface="+mn-ea"/>
                <a:cs typeface="+mn-cs"/>
              </a:rPr>
              <a:t>and</a:t>
            </a:r>
          </a:p>
          <a:p>
            <a:r>
              <a:rPr kumimoji="1" lang="en-US" sz="900" kern="1200" baseline="0" dirty="0">
                <a:solidFill>
                  <a:schemeClr val="tx1"/>
                </a:solidFill>
                <a:latin typeface="Times New Roman" pitchFamily="-110" charset="0"/>
                <a:ea typeface="+mn-ea"/>
                <a:cs typeface="+mn-cs"/>
              </a:rPr>
              <a:t>its peripherals. </a:t>
            </a:r>
            <a:r>
              <a:rPr kumimoji="1" lang="en-US" sz="900" u="sng" kern="1200" baseline="0" dirty="0">
                <a:solidFill>
                  <a:schemeClr val="tx1"/>
                </a:solidFill>
                <a:latin typeface="Times New Roman" pitchFamily="-110" charset="0"/>
                <a:ea typeface="+mn-ea"/>
                <a:cs typeface="+mn-cs"/>
              </a:rPr>
              <a:t>The processor will want to know that the peripheral of interest</a:t>
            </a:r>
          </a:p>
          <a:p>
            <a:r>
              <a:rPr kumimoji="1" lang="en-US" sz="900" u="sng" kern="1200" baseline="0" dirty="0">
                <a:solidFill>
                  <a:schemeClr val="tx1"/>
                </a:solidFill>
                <a:latin typeface="Times New Roman" pitchFamily="-110" charset="0"/>
                <a:ea typeface="+mn-ea"/>
                <a:cs typeface="+mn-cs"/>
              </a:rPr>
              <a:t>is powered on and available for use</a:t>
            </a:r>
            <a:r>
              <a:rPr kumimoji="1" lang="en-US" sz="900" kern="1200" baseline="0" dirty="0">
                <a:solidFill>
                  <a:schemeClr val="tx1"/>
                </a:solidFill>
                <a:latin typeface="Times New Roman" pitchFamily="-110" charset="0"/>
                <a:ea typeface="+mn-ea"/>
                <a:cs typeface="+mn-cs"/>
              </a:rPr>
              <a:t>. It will also want to know if the most</a:t>
            </a:r>
          </a:p>
          <a:p>
            <a:r>
              <a:rPr kumimoji="1" lang="en-US" sz="900" u="sng" kern="1200" baseline="0" dirty="0">
                <a:solidFill>
                  <a:schemeClr val="tx1"/>
                </a:solidFill>
                <a:latin typeface="Times New Roman" pitchFamily="-110" charset="0"/>
                <a:ea typeface="+mn-ea"/>
                <a:cs typeface="+mn-cs"/>
              </a:rPr>
              <a:t>recent I/O operation is completed and if any errors occurred</a:t>
            </a:r>
            <a:r>
              <a:rPr kumimoji="1" lang="en-US" sz="900" kern="1200" baseline="0" dirty="0">
                <a:solidFill>
                  <a:schemeClr val="tx1"/>
                </a:solidFill>
                <a:latin typeface="Times New Roman" pitchFamily="-110" charset="0"/>
                <a:ea typeface="+mn-ea"/>
                <a:cs typeface="+mn-cs"/>
              </a:rPr>
              <a: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Read: </a:t>
            </a:r>
            <a:r>
              <a:rPr kumimoji="1" lang="en-US" sz="900" b="0" kern="1200" baseline="0" dirty="0">
                <a:solidFill>
                  <a:schemeClr val="tx1"/>
                </a:solidFill>
                <a:latin typeface="Times New Roman" pitchFamily="-110" charset="0"/>
                <a:ea typeface="+mn-ea"/>
                <a:cs typeface="+mn-cs"/>
              </a:rPr>
              <a:t>Causes the I/O module to obtain an item of data from the peripheral</a:t>
            </a:r>
          </a:p>
          <a:p>
            <a:r>
              <a:rPr kumimoji="1" lang="en-US" sz="900" kern="1200" baseline="0" dirty="0">
                <a:solidFill>
                  <a:schemeClr val="tx1"/>
                </a:solidFill>
                <a:latin typeface="Times New Roman" pitchFamily="-110" charset="0"/>
                <a:ea typeface="+mn-ea"/>
                <a:cs typeface="+mn-cs"/>
              </a:rPr>
              <a:t>and place it in an internal buffer (depicted as a data register in Figure 8.3). </a:t>
            </a:r>
            <a:r>
              <a:rPr kumimoji="1" lang="en-US" sz="900" u="sng" kern="1200" baseline="0" dirty="0">
                <a:solidFill>
                  <a:schemeClr val="tx1"/>
                </a:solidFill>
                <a:latin typeface="Times New Roman" pitchFamily="-110" charset="0"/>
                <a:ea typeface="+mn-ea"/>
                <a:cs typeface="+mn-cs"/>
              </a:rPr>
              <a:t>The</a:t>
            </a:r>
          </a:p>
          <a:p>
            <a:r>
              <a:rPr kumimoji="1" lang="en-US" sz="900" u="sng" kern="1200" baseline="0" dirty="0">
                <a:solidFill>
                  <a:schemeClr val="tx1"/>
                </a:solidFill>
                <a:latin typeface="Times New Roman" pitchFamily="-110" charset="0"/>
                <a:ea typeface="+mn-ea"/>
                <a:cs typeface="+mn-cs"/>
              </a:rPr>
              <a:t>processor can then obtain the data item by requesting that the I/O module</a:t>
            </a:r>
          </a:p>
          <a:p>
            <a:r>
              <a:rPr kumimoji="1" lang="en-US" sz="900" u="sng" kern="1200" baseline="0" dirty="0">
                <a:solidFill>
                  <a:schemeClr val="tx1"/>
                </a:solidFill>
                <a:latin typeface="Times New Roman" pitchFamily="-110" charset="0"/>
                <a:ea typeface="+mn-ea"/>
                <a:cs typeface="+mn-cs"/>
              </a:rPr>
              <a:t>place it on the data bus</a:t>
            </a:r>
            <a:r>
              <a:rPr kumimoji="1" lang="en-US" sz="900" kern="1200" baseline="0" dirty="0">
                <a:solidFill>
                  <a:schemeClr val="tx1"/>
                </a:solidFill>
                <a:latin typeface="Times New Roman" pitchFamily="-110" charset="0"/>
                <a:ea typeface="+mn-ea"/>
                <a:cs typeface="+mn-cs"/>
              </a:rPr>
              <a: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Write: </a:t>
            </a:r>
            <a:r>
              <a:rPr kumimoji="1" lang="en-US" sz="900" b="0" kern="1200" baseline="0" dirty="0">
                <a:solidFill>
                  <a:schemeClr val="tx1"/>
                </a:solidFill>
                <a:latin typeface="Times New Roman" pitchFamily="-110" charset="0"/>
                <a:ea typeface="+mn-ea"/>
                <a:cs typeface="+mn-cs"/>
              </a:rPr>
              <a:t>Causes the I/O module to take an item of data (byte or word) from the</a:t>
            </a:r>
          </a:p>
          <a:p>
            <a:r>
              <a:rPr kumimoji="1" lang="en-US" sz="900" kern="1200" baseline="0" dirty="0">
                <a:solidFill>
                  <a:schemeClr val="tx1"/>
                </a:solidFill>
                <a:latin typeface="Times New Roman" pitchFamily="-110" charset="0"/>
                <a:ea typeface="+mn-ea"/>
                <a:cs typeface="+mn-cs"/>
              </a:rPr>
              <a:t>data bus and subsequently transmit that data item to the peripheral.</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900" kern="1200" baseline="0" dirty="0">
                <a:solidFill>
                  <a:schemeClr val="tx1"/>
                </a:solidFill>
                <a:latin typeface="Times New Roman" pitchFamily="-110" charset="0"/>
                <a:ea typeface="+mn-ea"/>
                <a:cs typeface="+mn-cs"/>
              </a:rPr>
              <a:t>Figure 8.4a gives an example of the use of programmed I/O to read in a block of</a:t>
            </a:r>
          </a:p>
          <a:p>
            <a:r>
              <a:rPr kumimoji="1" lang="en-US" sz="900" kern="1200" baseline="0" dirty="0">
                <a:solidFill>
                  <a:schemeClr val="tx1"/>
                </a:solidFill>
                <a:latin typeface="Times New Roman" pitchFamily="-110" charset="0"/>
                <a:ea typeface="+mn-ea"/>
                <a:cs typeface="+mn-cs"/>
              </a:rPr>
              <a:t>data from a peripheral device (e.g., a record from tape) into memory. Data are read</a:t>
            </a:r>
          </a:p>
          <a:p>
            <a:r>
              <a:rPr kumimoji="1" lang="en-US" sz="900" kern="1200" baseline="0" dirty="0">
                <a:solidFill>
                  <a:schemeClr val="tx1"/>
                </a:solidFill>
                <a:latin typeface="Times New Roman" pitchFamily="-110" charset="0"/>
                <a:ea typeface="+mn-ea"/>
                <a:cs typeface="+mn-cs"/>
              </a:rPr>
              <a:t>in one word (e.g., 16 bits) at a time. </a:t>
            </a:r>
            <a:r>
              <a:rPr kumimoji="1" lang="en-US" sz="900" u="sng" kern="1200" baseline="0" dirty="0">
                <a:solidFill>
                  <a:schemeClr val="tx1"/>
                </a:solidFill>
                <a:latin typeface="Times New Roman" pitchFamily="-110" charset="0"/>
                <a:ea typeface="+mn-ea"/>
                <a:cs typeface="+mn-cs"/>
              </a:rPr>
              <a:t>For each word that is read in, the processor must</a:t>
            </a:r>
          </a:p>
          <a:p>
            <a:r>
              <a:rPr kumimoji="1" lang="en-US" sz="900" u="sng" kern="1200" baseline="0" dirty="0">
                <a:solidFill>
                  <a:schemeClr val="tx1"/>
                </a:solidFill>
                <a:latin typeface="Times New Roman" pitchFamily="-110" charset="0"/>
                <a:ea typeface="+mn-ea"/>
                <a:cs typeface="+mn-cs"/>
              </a:rPr>
              <a:t>remain in a status-checking cycle until it determines that the word is available in the</a:t>
            </a:r>
          </a:p>
          <a:p>
            <a:r>
              <a:rPr kumimoji="1" lang="en-US" sz="900" u="sng" kern="1200" baseline="0" dirty="0">
                <a:solidFill>
                  <a:schemeClr val="tx1"/>
                </a:solidFill>
                <a:latin typeface="Times New Roman" pitchFamily="-110" charset="0"/>
                <a:ea typeface="+mn-ea"/>
                <a:cs typeface="+mn-cs"/>
              </a:rPr>
              <a:t>I/O module’s data register. </a:t>
            </a:r>
            <a:r>
              <a:rPr kumimoji="1" lang="en-US" sz="900" kern="1200" baseline="0" dirty="0">
                <a:solidFill>
                  <a:schemeClr val="tx1"/>
                </a:solidFill>
                <a:latin typeface="Times New Roman" pitchFamily="-110" charset="0"/>
                <a:ea typeface="+mn-ea"/>
                <a:cs typeface="+mn-cs"/>
              </a:rPr>
              <a:t>This flowchart highlights the main disadvantage of this</a:t>
            </a:r>
          </a:p>
          <a:p>
            <a:r>
              <a:rPr kumimoji="1" lang="en-US" sz="900" kern="1200" baseline="0" dirty="0">
                <a:solidFill>
                  <a:schemeClr val="tx1"/>
                </a:solidFill>
                <a:latin typeface="Times New Roman" pitchFamily="-110" charset="0"/>
                <a:ea typeface="+mn-ea"/>
                <a:cs typeface="+mn-cs"/>
              </a:rPr>
              <a:t>technique: it is a time-consuming process that keeps the processor busy needlessly.</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D0AD6-49AD-4E47-9E2B-D98388F7CF11}" type="slidenum">
              <a:rPr lang="en-US"/>
              <a:pPr/>
              <a:t>12</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With programmed I/O, there is a close correspondence</a:t>
            </a:r>
          </a:p>
          <a:p>
            <a:pPr marL="171450" indent="-171450">
              <a:buFontTx/>
              <a:buChar char="-"/>
            </a:pPr>
            <a:r>
              <a:rPr kumimoji="1" lang="en-US" sz="900" kern="1200" baseline="0" dirty="0">
                <a:solidFill>
                  <a:schemeClr val="tx1"/>
                </a:solidFill>
                <a:latin typeface="Times New Roman" pitchFamily="-110" charset="0"/>
                <a:ea typeface="+mn-ea"/>
                <a:cs typeface="+mn-cs"/>
              </a:rPr>
              <a:t>between the I/O-related instructions that the processor fetches from memory and </a:t>
            </a:r>
          </a:p>
          <a:p>
            <a:pPr marL="171450" indent="-171450">
              <a:buFontTx/>
              <a:buChar char="-"/>
            </a:pPr>
            <a:r>
              <a:rPr kumimoji="1" lang="en-US" sz="900" kern="1200" baseline="0" dirty="0">
                <a:solidFill>
                  <a:schemeClr val="tx1"/>
                </a:solidFill>
                <a:latin typeface="Times New Roman" pitchFamily="-110" charset="0"/>
                <a:ea typeface="+mn-ea"/>
                <a:cs typeface="+mn-cs"/>
              </a:rPr>
              <a:t>the I/O commands that the processor issues to an I/O module to execute the instructions. </a:t>
            </a:r>
          </a:p>
          <a:p>
            <a:pPr marL="171450" indent="-171450">
              <a:buFontTx/>
              <a:buChar char="-"/>
            </a:pPr>
            <a:r>
              <a:rPr kumimoji="1" lang="en-US" sz="900" kern="1200" baseline="0" dirty="0">
                <a:solidFill>
                  <a:schemeClr val="tx1"/>
                </a:solidFill>
                <a:latin typeface="Times New Roman" pitchFamily="-110" charset="0"/>
                <a:ea typeface="+mn-ea"/>
                <a:cs typeface="+mn-cs"/>
              </a:rPr>
              <a:t>That is, the instructions are easily mapped into I/O commands, and there is often a simple one-to-one relationship. </a:t>
            </a:r>
          </a:p>
          <a:p>
            <a:pPr marL="171450" indent="-171450">
              <a:buFontTx/>
              <a:buChar char="-"/>
            </a:pPr>
            <a:r>
              <a:rPr kumimoji="1" lang="en-US" sz="900" kern="1200" baseline="0" dirty="0">
                <a:solidFill>
                  <a:schemeClr val="tx1"/>
                </a:solidFill>
                <a:latin typeface="Times New Roman" pitchFamily="-110" charset="0"/>
                <a:ea typeface="+mn-ea"/>
                <a:cs typeface="+mn-cs"/>
              </a:rPr>
              <a:t>The form of the instruction depends on the way in which external devices are addressed.</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Typically, there will be many I/O devices connected through I/O modules to</a:t>
            </a:r>
          </a:p>
          <a:p>
            <a:r>
              <a:rPr kumimoji="1" lang="en-US" sz="900" kern="1200" baseline="0" dirty="0">
                <a:solidFill>
                  <a:schemeClr val="tx1"/>
                </a:solidFill>
                <a:latin typeface="Times New Roman" pitchFamily="-110" charset="0"/>
                <a:ea typeface="+mn-ea"/>
                <a:cs typeface="+mn-cs"/>
              </a:rPr>
              <a:t>the system. Each device is given a unique identifier or address. </a:t>
            </a:r>
            <a:r>
              <a:rPr kumimoji="1" lang="en-US" sz="900" u="sng" kern="1200" baseline="0" dirty="0">
                <a:solidFill>
                  <a:schemeClr val="tx1"/>
                </a:solidFill>
                <a:latin typeface="Times New Roman" pitchFamily="-110" charset="0"/>
                <a:ea typeface="+mn-ea"/>
                <a:cs typeface="+mn-cs"/>
              </a:rPr>
              <a:t>When the processor</a:t>
            </a:r>
          </a:p>
          <a:p>
            <a:r>
              <a:rPr kumimoji="1" lang="en-US" sz="900" u="sng" kern="1200" baseline="0" dirty="0">
                <a:solidFill>
                  <a:schemeClr val="tx1"/>
                </a:solidFill>
                <a:latin typeface="Times New Roman" pitchFamily="-110" charset="0"/>
                <a:ea typeface="+mn-ea"/>
                <a:cs typeface="+mn-cs"/>
              </a:rPr>
              <a:t>issues an I/O command, the command contains the address of the desired device</a:t>
            </a:r>
            <a:r>
              <a:rPr kumimoji="1" lang="en-US" sz="900" kern="1200" baseline="0" dirty="0">
                <a:solidFill>
                  <a:schemeClr val="tx1"/>
                </a:solidFill>
                <a:latin typeface="Times New Roman" pitchFamily="-110" charset="0"/>
                <a:ea typeface="+mn-ea"/>
                <a:cs typeface="+mn-cs"/>
              </a:rPr>
              <a:t>.</a:t>
            </a:r>
          </a:p>
          <a:p>
            <a:r>
              <a:rPr kumimoji="1" lang="en-US" sz="900" kern="1200" baseline="0" dirty="0">
                <a:solidFill>
                  <a:schemeClr val="tx1"/>
                </a:solidFill>
                <a:latin typeface="Times New Roman" pitchFamily="-110" charset="0"/>
                <a:ea typeface="+mn-ea"/>
                <a:cs typeface="+mn-cs"/>
              </a:rPr>
              <a:t>Thus, </a:t>
            </a:r>
            <a:r>
              <a:rPr kumimoji="1" lang="en-US" sz="900" u="sng" kern="1200" baseline="0" dirty="0">
                <a:solidFill>
                  <a:schemeClr val="tx1"/>
                </a:solidFill>
                <a:latin typeface="Times New Roman" pitchFamily="-110" charset="0"/>
                <a:ea typeface="+mn-ea"/>
                <a:cs typeface="+mn-cs"/>
              </a:rPr>
              <a:t>each I/O module must interpret the address lines to determine if the command</a:t>
            </a:r>
          </a:p>
          <a:p>
            <a:r>
              <a:rPr kumimoji="1" lang="en-US" sz="900" u="sng" kern="1200" baseline="0" dirty="0">
                <a:solidFill>
                  <a:schemeClr val="tx1"/>
                </a:solidFill>
                <a:latin typeface="Times New Roman" pitchFamily="-110" charset="0"/>
                <a:ea typeface="+mn-ea"/>
                <a:cs typeface="+mn-cs"/>
              </a:rPr>
              <a:t>is for itself.</a:t>
            </a:r>
          </a:p>
          <a:p>
            <a:endParaRPr kumimoji="1" lang="en-US" sz="900" kern="1200" baseline="0" dirty="0">
              <a:solidFill>
                <a:schemeClr val="tx1"/>
              </a:solidFill>
              <a:latin typeface="Times New Roman" pitchFamily="-110" charset="0"/>
              <a:ea typeface="+mn-ea"/>
              <a:cs typeface="+mn-cs"/>
            </a:endParaRPr>
          </a:p>
          <a:p>
            <a:r>
              <a:rPr kumimoji="1" lang="en-US" sz="900" u="sng" kern="1200" baseline="0" dirty="0">
                <a:solidFill>
                  <a:schemeClr val="tx1"/>
                </a:solidFill>
                <a:latin typeface="Times New Roman" pitchFamily="-110" charset="0"/>
                <a:ea typeface="+mn-ea"/>
                <a:cs typeface="+mn-cs"/>
              </a:rPr>
              <a:t>When the processor, main memory, and I/O share a common bus, two modes of addressing are possible</a:t>
            </a:r>
            <a:r>
              <a:rPr kumimoji="1" lang="en-US" sz="900" kern="1200" baseline="0" dirty="0">
                <a:solidFill>
                  <a:schemeClr val="tx1"/>
                </a:solidFill>
                <a:latin typeface="Times New Roman" pitchFamily="-110" charset="0"/>
                <a:ea typeface="+mn-ea"/>
                <a:cs typeface="+mn-cs"/>
              </a:rPr>
              <a:t>: memory mapped and isolated. </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With </a:t>
            </a:r>
            <a:r>
              <a:rPr kumimoji="1" lang="en-US" sz="900" b="1" kern="1200" baseline="0" dirty="0">
                <a:solidFill>
                  <a:schemeClr val="tx1"/>
                </a:solidFill>
                <a:latin typeface="Times New Roman" pitchFamily="-110" charset="0"/>
                <a:ea typeface="+mn-ea"/>
                <a:cs typeface="+mn-cs"/>
              </a:rPr>
              <a:t>memory-mapped I/O, </a:t>
            </a:r>
            <a:r>
              <a:rPr kumimoji="1" lang="en-US" sz="900" b="0" kern="1200" baseline="0" dirty="0">
                <a:solidFill>
                  <a:schemeClr val="tx1"/>
                </a:solidFill>
                <a:latin typeface="Times New Roman" pitchFamily="-110" charset="0"/>
                <a:ea typeface="+mn-ea"/>
                <a:cs typeface="+mn-cs"/>
              </a:rPr>
              <a:t>there is a </a:t>
            </a:r>
            <a:r>
              <a:rPr kumimoji="1" lang="en-US" sz="900" b="0" u="sng" kern="1200" baseline="0" dirty="0">
                <a:solidFill>
                  <a:schemeClr val="tx1"/>
                </a:solidFill>
                <a:latin typeface="Times New Roman" pitchFamily="-110" charset="0"/>
                <a:ea typeface="+mn-ea"/>
                <a:cs typeface="+mn-cs"/>
              </a:rPr>
              <a:t>single address space for memory locations and I/O devices</a:t>
            </a:r>
            <a:r>
              <a:rPr kumimoji="1" lang="en-US" sz="900" b="0" kern="1200" baseline="0" dirty="0">
                <a:solidFill>
                  <a:schemeClr val="tx1"/>
                </a:solidFill>
                <a:latin typeface="Times New Roman" pitchFamily="-110" charset="0"/>
                <a:ea typeface="+mn-ea"/>
                <a:cs typeface="+mn-cs"/>
              </a:rPr>
              <a:t>. </a:t>
            </a:r>
          </a:p>
          <a:p>
            <a:r>
              <a:rPr kumimoji="1" lang="en-US" sz="900" b="0" u="sng" kern="1200" baseline="0" dirty="0">
                <a:solidFill>
                  <a:schemeClr val="tx1"/>
                </a:solidFill>
                <a:latin typeface="Times New Roman" pitchFamily="-110" charset="0"/>
                <a:ea typeface="+mn-ea"/>
                <a:cs typeface="+mn-cs"/>
              </a:rPr>
              <a:t>The processor </a:t>
            </a:r>
            <a:r>
              <a:rPr kumimoji="1" lang="en-US" sz="900" u="sng" kern="1200" baseline="0" dirty="0">
                <a:solidFill>
                  <a:schemeClr val="tx1"/>
                </a:solidFill>
                <a:latin typeface="Times New Roman" pitchFamily="-110" charset="0"/>
                <a:ea typeface="+mn-ea"/>
                <a:cs typeface="+mn-cs"/>
              </a:rPr>
              <a:t>treats the status and data registers of I/O modules as memory locations and uses the same machine instructions to access both memory and I/O devices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So, for example, with 10 address lines, a combined total of 2</a:t>
            </a:r>
            <a:r>
              <a:rPr kumimoji="1" lang="en-US" sz="900" kern="1200" baseline="30000" dirty="0">
                <a:solidFill>
                  <a:schemeClr val="tx1"/>
                </a:solidFill>
                <a:latin typeface="Times New Roman" pitchFamily="-110" charset="0"/>
                <a:ea typeface="+mn-ea"/>
                <a:cs typeface="+mn-cs"/>
              </a:rPr>
              <a:t>10</a:t>
            </a:r>
            <a:r>
              <a:rPr kumimoji="1" lang="en-US" sz="900" kern="1200" baseline="0" dirty="0">
                <a:solidFill>
                  <a:schemeClr val="tx1"/>
                </a:solidFill>
                <a:latin typeface="Times New Roman" pitchFamily="-110" charset="0"/>
                <a:ea typeface="+mn-ea"/>
                <a:cs typeface="+mn-cs"/>
              </a:rPr>
              <a:t> = 1024 memory locations and I/O addresses can be supported, in any combination.</a:t>
            </a:r>
          </a:p>
          <a:p>
            <a:r>
              <a:rPr kumimoji="1" lang="en-US" sz="900" kern="1200" baseline="0" dirty="0">
                <a:solidFill>
                  <a:schemeClr val="tx1"/>
                </a:solidFill>
                <a:latin typeface="Times New Roman" pitchFamily="-110" charset="0"/>
                <a:ea typeface="+mn-ea"/>
                <a:cs typeface="+mn-cs"/>
              </a:rPr>
              <a:t>With memory-mapped I/O, a single read line and a single write line are needed on the bus. </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Alternatively, the bus may be equipped with memory read and write plus input and output command lines. </a:t>
            </a:r>
          </a:p>
          <a:p>
            <a:r>
              <a:rPr kumimoji="1" lang="en-US" sz="900" kern="1200" baseline="0" dirty="0">
                <a:solidFill>
                  <a:schemeClr val="tx1"/>
                </a:solidFill>
                <a:latin typeface="Times New Roman" pitchFamily="-110" charset="0"/>
                <a:ea typeface="+mn-ea"/>
                <a:cs typeface="+mn-cs"/>
              </a:rPr>
              <a:t>Now, </a:t>
            </a:r>
            <a:r>
              <a:rPr kumimoji="1" lang="en-US" sz="900" u="sng" kern="1200" baseline="0" dirty="0">
                <a:solidFill>
                  <a:schemeClr val="tx1"/>
                </a:solidFill>
                <a:latin typeface="Times New Roman" pitchFamily="-110" charset="0"/>
                <a:ea typeface="+mn-ea"/>
                <a:cs typeface="+mn-cs"/>
              </a:rPr>
              <a:t>the command line specifies whether the address refers to a memory location or an I/O device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The full range of addresses may be available for both. </a:t>
            </a:r>
          </a:p>
          <a:p>
            <a:r>
              <a:rPr kumimoji="1" lang="en-US" sz="900" kern="1200" baseline="0" dirty="0">
                <a:solidFill>
                  <a:schemeClr val="tx1"/>
                </a:solidFill>
                <a:latin typeface="Times New Roman" pitchFamily="-110" charset="0"/>
                <a:ea typeface="+mn-ea"/>
                <a:cs typeface="+mn-cs"/>
              </a:rPr>
              <a:t>Again, with 10 address lines, the system may now support both 1024 memory locations and 1024 I/O addresses. </a:t>
            </a:r>
          </a:p>
          <a:p>
            <a:r>
              <a:rPr kumimoji="1" lang="en-US" sz="900" kern="1200" baseline="0" dirty="0">
                <a:solidFill>
                  <a:schemeClr val="tx1"/>
                </a:solidFill>
                <a:latin typeface="Times New Roman" pitchFamily="-110" charset="0"/>
                <a:ea typeface="+mn-ea"/>
                <a:cs typeface="+mn-cs"/>
              </a:rPr>
              <a:t>Because the address space for I/O is isolated from that for memory, this is referred to as </a:t>
            </a:r>
            <a:r>
              <a:rPr kumimoji="1" lang="en-US" sz="900" b="1" kern="1200" baseline="0" dirty="0">
                <a:solidFill>
                  <a:schemeClr val="tx1"/>
                </a:solidFill>
                <a:latin typeface="Times New Roman" pitchFamily="-110" charset="0"/>
                <a:ea typeface="+mn-ea"/>
                <a:cs typeface="+mn-cs"/>
              </a:rPr>
              <a:t>isolated I/O.</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73489-D834-8A4D-8052-7D9DCFD5E53A}" type="slidenum">
              <a:rPr lang="en-US"/>
              <a:pPr/>
              <a:t>13</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GB" dirty="0"/>
              <a:t>I/O mapping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900" kern="1200" baseline="0" dirty="0">
                <a:solidFill>
                  <a:schemeClr val="tx1"/>
                </a:solidFill>
                <a:latin typeface="Times New Roman" pitchFamily="-110" charset="0"/>
                <a:ea typeface="+mn-ea"/>
                <a:cs typeface="+mn-cs"/>
              </a:rPr>
              <a:t>Figure 8.5 contrasts these </a:t>
            </a:r>
            <a:r>
              <a:rPr kumimoji="1" lang="en-US" sz="900" u="sng" kern="1200" baseline="0" dirty="0">
                <a:solidFill>
                  <a:schemeClr val="tx1"/>
                </a:solidFill>
                <a:latin typeface="Times New Roman" pitchFamily="-110" charset="0"/>
                <a:ea typeface="+mn-ea"/>
                <a:cs typeface="+mn-cs"/>
              </a:rPr>
              <a:t>two programmed I/O techniques</a:t>
            </a:r>
            <a:r>
              <a:rPr kumimoji="1" lang="en-US" sz="900" kern="1200" baseline="0" dirty="0">
                <a:solidFill>
                  <a:schemeClr val="tx1"/>
                </a:solidFill>
                <a:latin typeface="Times New Roman" pitchFamily="-110" charset="0"/>
                <a:ea typeface="+mn-ea"/>
                <a:cs typeface="+mn-cs"/>
              </a:rPr>
              <a:t>. Figure </a:t>
            </a:r>
            <a:r>
              <a:rPr kumimoji="1" lang="en-US" sz="900" u="sng" kern="1200" baseline="0" dirty="0">
                <a:solidFill>
                  <a:schemeClr val="tx1"/>
                </a:solidFill>
                <a:latin typeface="Times New Roman" pitchFamily="-110" charset="0"/>
                <a:ea typeface="+mn-ea"/>
                <a:cs typeface="+mn-cs"/>
              </a:rPr>
              <a:t>8.5a shows</a:t>
            </a:r>
          </a:p>
          <a:p>
            <a:r>
              <a:rPr kumimoji="1" lang="en-US" sz="900" u="sng" kern="1200" baseline="0" dirty="0">
                <a:solidFill>
                  <a:schemeClr val="tx1"/>
                </a:solidFill>
                <a:latin typeface="Times New Roman" pitchFamily="-110" charset="0"/>
                <a:ea typeface="+mn-ea"/>
                <a:cs typeface="+mn-cs"/>
              </a:rPr>
              <a:t>how the interface for a simple input device such as a terminal keyboard might appear</a:t>
            </a:r>
          </a:p>
          <a:p>
            <a:r>
              <a:rPr kumimoji="1" lang="en-US" sz="900" u="sng" kern="1200" baseline="0" dirty="0">
                <a:solidFill>
                  <a:schemeClr val="tx1"/>
                </a:solidFill>
                <a:latin typeface="Times New Roman" pitchFamily="-110" charset="0"/>
                <a:ea typeface="+mn-ea"/>
                <a:cs typeface="+mn-cs"/>
              </a:rPr>
              <a:t>to a programmer using memory-mapped I/O</a:t>
            </a:r>
            <a:r>
              <a:rPr kumimoji="1" lang="en-US" sz="900" kern="1200" baseline="0" dirty="0">
                <a:solidFill>
                  <a:schemeClr val="tx1"/>
                </a:solidFill>
                <a:latin typeface="Times New Roman" pitchFamily="-110" charset="0"/>
                <a:ea typeface="+mn-ea"/>
                <a:cs typeface="+mn-cs"/>
              </a:rPr>
              <a:t>. Assume a 10-bit address, with a 512-</a:t>
            </a:r>
          </a:p>
          <a:p>
            <a:r>
              <a:rPr kumimoji="1" lang="en-US" sz="900" kern="1200" baseline="0" dirty="0">
                <a:solidFill>
                  <a:schemeClr val="tx1"/>
                </a:solidFill>
                <a:latin typeface="Times New Roman" pitchFamily="-110" charset="0"/>
                <a:ea typeface="+mn-ea"/>
                <a:cs typeface="+mn-cs"/>
              </a:rPr>
              <a:t>bit memory (locations 0–511) and up to 512 I/O addresses (locations 512–1023).</a:t>
            </a:r>
          </a:p>
          <a:p>
            <a:r>
              <a:rPr kumimoji="1" lang="en-US" sz="900" kern="1200" baseline="0" dirty="0">
                <a:solidFill>
                  <a:schemeClr val="tx1"/>
                </a:solidFill>
                <a:latin typeface="Times New Roman" pitchFamily="-110" charset="0"/>
                <a:ea typeface="+mn-ea"/>
                <a:cs typeface="+mn-cs"/>
              </a:rPr>
              <a:t>Two addresses are dedicated to keyboard input from a particular terminal. Address</a:t>
            </a:r>
          </a:p>
          <a:p>
            <a:r>
              <a:rPr kumimoji="1" lang="en-US" sz="900" kern="1200" baseline="0" dirty="0">
                <a:solidFill>
                  <a:schemeClr val="tx1"/>
                </a:solidFill>
                <a:latin typeface="Times New Roman" pitchFamily="-110" charset="0"/>
                <a:ea typeface="+mn-ea"/>
                <a:cs typeface="+mn-cs"/>
              </a:rPr>
              <a:t>516 refers to the data register and address 517 refers to the status register, which</a:t>
            </a:r>
          </a:p>
          <a:p>
            <a:r>
              <a:rPr kumimoji="1" lang="en-US" sz="900" kern="1200" baseline="0" dirty="0">
                <a:solidFill>
                  <a:schemeClr val="tx1"/>
                </a:solidFill>
                <a:latin typeface="Times New Roman" pitchFamily="-110" charset="0"/>
                <a:ea typeface="+mn-ea"/>
                <a:cs typeface="+mn-cs"/>
              </a:rPr>
              <a:t>also functions as a control register for receiving processor commands. The program</a:t>
            </a:r>
          </a:p>
          <a:p>
            <a:r>
              <a:rPr kumimoji="1" lang="en-US" sz="900" kern="1200" baseline="0" dirty="0">
                <a:solidFill>
                  <a:schemeClr val="tx1"/>
                </a:solidFill>
                <a:latin typeface="Times New Roman" pitchFamily="-110" charset="0"/>
                <a:ea typeface="+mn-ea"/>
                <a:cs typeface="+mn-cs"/>
              </a:rPr>
              <a:t>shown will read 1 byte of data from the keyboard into an accumulator register in the</a:t>
            </a:r>
          </a:p>
          <a:p>
            <a:r>
              <a:rPr kumimoji="1" lang="en-US" sz="900" kern="1200" baseline="0" dirty="0">
                <a:solidFill>
                  <a:schemeClr val="tx1"/>
                </a:solidFill>
                <a:latin typeface="Times New Roman" pitchFamily="-110" charset="0"/>
                <a:ea typeface="+mn-ea"/>
                <a:cs typeface="+mn-cs"/>
              </a:rPr>
              <a:t>processor. Note that the processor loops until the data byte is available.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With isolated I/O (Figure </a:t>
            </a:r>
            <a:r>
              <a:rPr kumimoji="1" lang="en-US" sz="900" u="sng" kern="1200" baseline="0" dirty="0">
                <a:solidFill>
                  <a:schemeClr val="tx1"/>
                </a:solidFill>
                <a:latin typeface="Times New Roman" pitchFamily="-110" charset="0"/>
                <a:ea typeface="+mn-ea"/>
                <a:cs typeface="+mn-cs"/>
              </a:rPr>
              <a:t>8.5b), the I/O ports are accessible only by special I/O commands, which activate the I/O command lines on the bus</a:t>
            </a:r>
            <a:r>
              <a:rPr kumimoji="1" lang="en-US" sz="900" kern="1200" baseline="0" dirty="0">
                <a:solidFill>
                  <a:schemeClr val="tx1"/>
                </a:solidFill>
                <a:latin typeface="Times New Roman" pitchFamily="-110" charset="0"/>
                <a:ea typeface="+mn-ea"/>
                <a:cs typeface="+mn-cs"/>
              </a:rPr>
              <a: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For most types of processors, there is a relatively large set of different instructions for referencing memory. </a:t>
            </a:r>
          </a:p>
          <a:p>
            <a:r>
              <a:rPr kumimoji="1" lang="en-US" sz="900" u="sng" kern="1200" baseline="0" dirty="0">
                <a:solidFill>
                  <a:schemeClr val="tx1"/>
                </a:solidFill>
                <a:latin typeface="Times New Roman" pitchFamily="-110" charset="0"/>
                <a:ea typeface="+mn-ea"/>
                <a:cs typeface="+mn-cs"/>
              </a:rPr>
              <a:t>If isolated I/O is used, there are only a few I/O instructions. </a:t>
            </a:r>
          </a:p>
          <a:p>
            <a:r>
              <a:rPr kumimoji="1" lang="en-US" sz="900" kern="1200" baseline="0" dirty="0">
                <a:solidFill>
                  <a:schemeClr val="tx1"/>
                </a:solidFill>
                <a:latin typeface="Times New Roman" pitchFamily="-110" charset="0"/>
                <a:ea typeface="+mn-ea"/>
                <a:cs typeface="+mn-cs"/>
              </a:rPr>
              <a:t>Thus, </a:t>
            </a:r>
            <a:r>
              <a:rPr kumimoji="1" lang="en-US" sz="900" u="sng" kern="1200" baseline="0" dirty="0">
                <a:solidFill>
                  <a:schemeClr val="tx1"/>
                </a:solidFill>
                <a:latin typeface="Times New Roman" pitchFamily="-110" charset="0"/>
                <a:ea typeface="+mn-ea"/>
                <a:cs typeface="+mn-cs"/>
              </a:rPr>
              <a:t>an advantage of memory-mapped I/O is that this large repertoire of instructions can be used, allowing more efficient programming</a:t>
            </a:r>
            <a:r>
              <a:rPr kumimoji="1" lang="en-US" sz="900" kern="1200" baseline="0" dirty="0">
                <a:solidFill>
                  <a:schemeClr val="tx1"/>
                </a:solidFill>
                <a:latin typeface="Times New Roman" pitchFamily="-110" charset="0"/>
                <a:ea typeface="+mn-ea"/>
                <a:cs typeface="+mn-cs"/>
              </a:rPr>
              <a:t>. </a:t>
            </a:r>
          </a:p>
          <a:p>
            <a:r>
              <a:rPr kumimoji="1" lang="en-US" sz="900" u="sng" kern="1200" baseline="0" dirty="0">
                <a:solidFill>
                  <a:schemeClr val="tx1"/>
                </a:solidFill>
                <a:latin typeface="Times New Roman" pitchFamily="-110" charset="0"/>
                <a:ea typeface="+mn-ea"/>
                <a:cs typeface="+mn-cs"/>
              </a:rPr>
              <a:t>A disadvantage is that valuable memory address space is used up</a:t>
            </a:r>
            <a:r>
              <a:rPr kumimoji="1" lang="en-US" sz="900" kern="1200" baseline="0" dirty="0">
                <a:solidFill>
                  <a:schemeClr val="tx1"/>
                </a:solidFill>
                <a:latin typeface="Times New Roman" pitchFamily="-110" charset="0"/>
                <a:ea typeface="+mn-ea"/>
                <a:cs typeface="+mn-cs"/>
              </a:rPr>
              <a:t>. Both memory-mapped and isolated I/O are in common use.</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B0D66-6AC4-F742-837C-C09FF8260456}" type="slidenum">
              <a:rPr lang="en-US"/>
              <a:pPr/>
              <a:t>15</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The problem with programmed I/O is </a:t>
            </a:r>
            <a:r>
              <a:rPr kumimoji="1" lang="en-US" sz="900" u="sng" kern="1200" baseline="0" dirty="0">
                <a:solidFill>
                  <a:schemeClr val="tx1"/>
                </a:solidFill>
                <a:latin typeface="Times New Roman" pitchFamily="-110" charset="0"/>
                <a:ea typeface="+mn-ea"/>
                <a:cs typeface="+mn-cs"/>
              </a:rPr>
              <a:t>that the processor has to wait a long time for the I/O module</a:t>
            </a:r>
            <a:r>
              <a:rPr kumimoji="1" lang="en-US" sz="900" kern="1200" baseline="0" dirty="0">
                <a:solidFill>
                  <a:schemeClr val="tx1"/>
                </a:solidFill>
                <a:latin typeface="Times New Roman" pitchFamily="-110" charset="0"/>
                <a:ea typeface="+mn-ea"/>
                <a:cs typeface="+mn-cs"/>
              </a:rPr>
              <a:t> of concern </a:t>
            </a:r>
            <a:r>
              <a:rPr kumimoji="1" lang="en-US" sz="900" u="sng" kern="1200" baseline="0" dirty="0">
                <a:solidFill>
                  <a:schemeClr val="tx1"/>
                </a:solidFill>
                <a:latin typeface="Times New Roman" pitchFamily="-110" charset="0"/>
                <a:ea typeface="+mn-ea"/>
                <a:cs typeface="+mn-cs"/>
              </a:rPr>
              <a:t>to be ready for either reception or transmission of data</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The processor, while waiting, must repeatedly interrogate the status of the I/O module. As a result, the level of the performance of the entire system is severely degraded.</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An alternative is for the processor to issue an I/O command to a module and then go on to do some other useful work. </a:t>
            </a:r>
          </a:p>
          <a:p>
            <a:r>
              <a:rPr kumimoji="1" lang="en-US" sz="900" kern="1200" baseline="0" dirty="0">
                <a:solidFill>
                  <a:schemeClr val="tx1"/>
                </a:solidFill>
                <a:latin typeface="Times New Roman" pitchFamily="-110" charset="0"/>
                <a:ea typeface="+mn-ea"/>
                <a:cs typeface="+mn-cs"/>
              </a:rPr>
              <a:t>The I/O module will then interrupt the processor to request service when it is ready to exchange data with the processor.</a:t>
            </a:r>
          </a:p>
          <a:p>
            <a:r>
              <a:rPr kumimoji="1" lang="en-US" sz="900" kern="1200" baseline="0" dirty="0">
                <a:solidFill>
                  <a:schemeClr val="tx1"/>
                </a:solidFill>
                <a:latin typeface="Times New Roman" pitchFamily="-110" charset="0"/>
                <a:ea typeface="+mn-ea"/>
                <a:cs typeface="+mn-cs"/>
              </a:rPr>
              <a:t>The processor then executes the data transfer, as before, and then resumes its former processing.</a:t>
            </a:r>
          </a:p>
          <a:p>
            <a:endParaRPr kumimoji="1" lang="en-US" sz="900" kern="1200" baseline="0" dirty="0">
              <a:solidFill>
                <a:schemeClr val="tx1"/>
              </a:solidFill>
              <a:latin typeface="Times New Roman" pitchFamily="-110" charset="0"/>
              <a:ea typeface="+mn-ea"/>
              <a:cs typeface="+mn-cs"/>
            </a:endParaRPr>
          </a:p>
          <a:p>
            <a:r>
              <a:rPr kumimoji="1" lang="en-US" sz="900" u="sng" kern="1200" baseline="0" dirty="0">
                <a:solidFill>
                  <a:schemeClr val="tx1"/>
                </a:solidFill>
                <a:latin typeface="Times New Roman" pitchFamily="-110" charset="0"/>
                <a:ea typeface="+mn-ea"/>
                <a:cs typeface="+mn-cs"/>
              </a:rPr>
              <a:t>Let us consider how this works, first from the point of view of the I/O module</a:t>
            </a:r>
            <a:r>
              <a:rPr kumimoji="1" lang="en-US" sz="900" kern="1200" baseline="0" dirty="0">
                <a:solidFill>
                  <a:schemeClr val="tx1"/>
                </a:solidFill>
                <a:latin typeface="Times New Roman" pitchFamily="-110" charset="0"/>
                <a:ea typeface="+mn-ea"/>
                <a:cs typeface="+mn-cs"/>
              </a:rPr>
              <a:t>.</a:t>
            </a:r>
          </a:p>
          <a:p>
            <a:pPr marL="171450" indent="-171450">
              <a:buFontTx/>
              <a:buChar char="-"/>
            </a:pPr>
            <a:r>
              <a:rPr kumimoji="1" lang="en-US" sz="900" kern="1200" baseline="0" dirty="0">
                <a:solidFill>
                  <a:schemeClr val="tx1"/>
                </a:solidFill>
                <a:latin typeface="Times New Roman" pitchFamily="-110" charset="0"/>
                <a:ea typeface="+mn-ea"/>
                <a:cs typeface="+mn-cs"/>
              </a:rPr>
              <a:t>For input, the I/O module receives a READ command from the processor. </a:t>
            </a:r>
          </a:p>
          <a:p>
            <a:pPr marL="171450" indent="-171450">
              <a:buFontTx/>
              <a:buChar char="-"/>
            </a:pPr>
            <a:r>
              <a:rPr kumimoji="1" lang="en-US" sz="900" kern="1200" baseline="0" dirty="0">
                <a:solidFill>
                  <a:schemeClr val="tx1"/>
                </a:solidFill>
                <a:latin typeface="Times New Roman" pitchFamily="-110" charset="0"/>
                <a:ea typeface="+mn-ea"/>
                <a:cs typeface="+mn-cs"/>
              </a:rPr>
              <a:t>The I/O module then proceeds to read data in from an associated peripheral. </a:t>
            </a:r>
          </a:p>
          <a:p>
            <a:pPr marL="171450" indent="-171450">
              <a:buFontTx/>
              <a:buChar char="-"/>
            </a:pPr>
            <a:r>
              <a:rPr kumimoji="1" lang="en-US" sz="900" kern="1200" baseline="0" dirty="0">
                <a:solidFill>
                  <a:schemeClr val="tx1"/>
                </a:solidFill>
                <a:latin typeface="Times New Roman" pitchFamily="-110" charset="0"/>
                <a:ea typeface="+mn-ea"/>
                <a:cs typeface="+mn-cs"/>
              </a:rPr>
              <a:t>Once the data are in the I/O module’s data register, the module signals an interrupt to the processor over a control line. </a:t>
            </a:r>
          </a:p>
          <a:p>
            <a:pPr marL="171450" indent="-171450">
              <a:buFontTx/>
              <a:buChar char="-"/>
            </a:pPr>
            <a:r>
              <a:rPr kumimoji="1" lang="en-US" sz="900" kern="1200" baseline="0" dirty="0">
                <a:solidFill>
                  <a:schemeClr val="tx1"/>
                </a:solidFill>
                <a:latin typeface="Times New Roman" pitchFamily="-110" charset="0"/>
                <a:ea typeface="+mn-ea"/>
                <a:cs typeface="+mn-cs"/>
              </a:rPr>
              <a:t>The module then waits until its data are requested by the processor. </a:t>
            </a:r>
          </a:p>
          <a:p>
            <a:pPr marL="171450" indent="-171450">
              <a:buFontTx/>
              <a:buChar char="-"/>
            </a:pPr>
            <a:r>
              <a:rPr kumimoji="1" lang="en-US" sz="900" kern="1200" baseline="0" dirty="0">
                <a:solidFill>
                  <a:schemeClr val="tx1"/>
                </a:solidFill>
                <a:latin typeface="Times New Roman" pitchFamily="-110" charset="0"/>
                <a:ea typeface="+mn-ea"/>
                <a:cs typeface="+mn-cs"/>
              </a:rPr>
              <a:t>When the request is made, the module places its data on the data bus and is then ready for another I/O operation.</a:t>
            </a:r>
          </a:p>
          <a:p>
            <a:endParaRPr kumimoji="1" lang="en-US" sz="900" u="sng" kern="1200" baseline="0" dirty="0">
              <a:solidFill>
                <a:schemeClr val="tx1"/>
              </a:solidFill>
              <a:latin typeface="Times New Roman" pitchFamily="-110" charset="0"/>
              <a:ea typeface="+mn-ea"/>
              <a:cs typeface="+mn-cs"/>
            </a:endParaRPr>
          </a:p>
          <a:p>
            <a:r>
              <a:rPr kumimoji="1" lang="en-US" sz="900" u="sng" kern="1200" baseline="0" dirty="0">
                <a:solidFill>
                  <a:schemeClr val="tx1"/>
                </a:solidFill>
                <a:latin typeface="Times New Roman" pitchFamily="-110" charset="0"/>
                <a:ea typeface="+mn-ea"/>
                <a:cs typeface="+mn-cs"/>
              </a:rPr>
              <a:t>From the processor’s point of view, the action for input is as follows. </a:t>
            </a:r>
          </a:p>
          <a:p>
            <a:pPr marL="171450" indent="-171450">
              <a:buFontTx/>
              <a:buChar char="-"/>
            </a:pPr>
            <a:r>
              <a:rPr kumimoji="1" lang="en-US" sz="900" kern="1200" baseline="0" dirty="0">
                <a:solidFill>
                  <a:schemeClr val="tx1"/>
                </a:solidFill>
                <a:latin typeface="Times New Roman" pitchFamily="-110" charset="0"/>
                <a:ea typeface="+mn-ea"/>
                <a:cs typeface="+mn-cs"/>
              </a:rPr>
              <a:t>The processor issues a READ command. </a:t>
            </a:r>
          </a:p>
          <a:p>
            <a:pPr marL="171450" indent="-171450">
              <a:buFontTx/>
              <a:buChar char="-"/>
            </a:pPr>
            <a:r>
              <a:rPr kumimoji="1" lang="en-US" sz="900" kern="1200" baseline="0" dirty="0">
                <a:solidFill>
                  <a:schemeClr val="tx1"/>
                </a:solidFill>
                <a:latin typeface="Times New Roman" pitchFamily="-110" charset="0"/>
                <a:ea typeface="+mn-ea"/>
                <a:cs typeface="+mn-cs"/>
              </a:rPr>
              <a:t> It then goes off and does something else (e.g., the processor may be working on several different programs at the same time). </a:t>
            </a:r>
          </a:p>
          <a:p>
            <a:pPr marL="171450" indent="-171450">
              <a:buFontTx/>
              <a:buChar char="-"/>
            </a:pPr>
            <a:r>
              <a:rPr kumimoji="1" lang="en-US" sz="900" kern="1200" baseline="0" dirty="0">
                <a:solidFill>
                  <a:schemeClr val="tx1"/>
                </a:solidFill>
                <a:latin typeface="Times New Roman" pitchFamily="-110" charset="0"/>
                <a:ea typeface="+mn-ea"/>
                <a:cs typeface="+mn-cs"/>
              </a:rPr>
              <a:t>At the end of each instruction cycle, the processor checks for interrupts (Figure 3.9). </a:t>
            </a:r>
          </a:p>
          <a:p>
            <a:pPr marL="171450" indent="-171450">
              <a:buFontTx/>
              <a:buChar char="-"/>
            </a:pPr>
            <a:r>
              <a:rPr kumimoji="1" lang="en-US" sz="900" kern="1200" baseline="0" dirty="0">
                <a:solidFill>
                  <a:schemeClr val="tx1"/>
                </a:solidFill>
                <a:latin typeface="Times New Roman" pitchFamily="-110" charset="0"/>
                <a:ea typeface="+mn-ea"/>
                <a:cs typeface="+mn-cs"/>
              </a:rPr>
              <a:t>When the interrupt from the I/O module occurs, the processor saves the context (e.g., program counter and processor registers) of the current program and processes the interrupt. </a:t>
            </a:r>
          </a:p>
          <a:p>
            <a:pPr marL="171450" indent="-171450">
              <a:buFontTx/>
              <a:buChar char="-"/>
            </a:pPr>
            <a:r>
              <a:rPr kumimoji="1" lang="en-US" sz="900" kern="1200" baseline="0" dirty="0">
                <a:solidFill>
                  <a:schemeClr val="tx1"/>
                </a:solidFill>
                <a:latin typeface="Times New Roman" pitchFamily="-110" charset="0"/>
                <a:ea typeface="+mn-ea"/>
                <a:cs typeface="+mn-cs"/>
              </a:rPr>
              <a:t>In this case, the processor reads the word of data from the I/O module and stores it in memory. </a:t>
            </a:r>
          </a:p>
          <a:p>
            <a:pPr marL="171450" indent="-171450">
              <a:buFontTx/>
              <a:buChar char="-"/>
            </a:pPr>
            <a:r>
              <a:rPr kumimoji="1" lang="en-US" sz="900" kern="1200" baseline="0" dirty="0">
                <a:solidFill>
                  <a:schemeClr val="tx1"/>
                </a:solidFill>
                <a:latin typeface="Times New Roman" pitchFamily="-110" charset="0"/>
                <a:ea typeface="+mn-ea"/>
                <a:cs typeface="+mn-cs"/>
              </a:rPr>
              <a:t>It then restores the context of the program it was working on (or some other program) and resumes execution.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Figure 8.4b shows the use of interrupt I/O for reading in a block of data.</a:t>
            </a:r>
          </a:p>
          <a:p>
            <a:r>
              <a:rPr kumimoji="1" lang="en-US" sz="900" kern="1200" baseline="0" dirty="0">
                <a:solidFill>
                  <a:schemeClr val="tx1"/>
                </a:solidFill>
                <a:latin typeface="Times New Roman" pitchFamily="-110" charset="0"/>
                <a:ea typeface="+mn-ea"/>
                <a:cs typeface="+mn-cs"/>
              </a:rPr>
              <a:t>Compare this with Figure 8.4a. </a:t>
            </a:r>
          </a:p>
          <a:p>
            <a:r>
              <a:rPr kumimoji="1" lang="en-US" sz="900" u="sng" kern="1200" baseline="0" dirty="0">
                <a:solidFill>
                  <a:schemeClr val="tx1"/>
                </a:solidFill>
                <a:latin typeface="Times New Roman" pitchFamily="-110" charset="0"/>
                <a:ea typeface="+mn-ea"/>
                <a:cs typeface="+mn-cs"/>
              </a:rPr>
              <a:t>Interrupt I/O is more efficient than programmed I/O because it eliminates needless waiting</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However, </a:t>
            </a:r>
            <a:r>
              <a:rPr kumimoji="1" lang="en-US" sz="900" u="sng" kern="1200" baseline="0" dirty="0">
                <a:solidFill>
                  <a:schemeClr val="tx1"/>
                </a:solidFill>
                <a:latin typeface="Times New Roman" pitchFamily="-110" charset="0"/>
                <a:ea typeface="+mn-ea"/>
                <a:cs typeface="+mn-cs"/>
              </a:rPr>
              <a:t>interrupt I/O still consumes a lot of processor time, because every word of data that goes from memory to I/O module or from I/O module to memory must pass through the processor</a:t>
            </a:r>
            <a:r>
              <a:rPr kumimoji="1" lang="en-US" sz="900" kern="1200" baseline="0" dirty="0">
                <a:solidFill>
                  <a:schemeClr val="tx1"/>
                </a:solidFill>
                <a:latin typeface="Times New Roman" pitchFamily="-110" charset="0"/>
                <a:ea typeface="+mn-ea"/>
                <a:cs typeface="+mn-cs"/>
              </a:rPr>
              <a:t>.</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8ACB6-82AD-DE48-B171-E8848463F4FC}" type="slidenum">
              <a:rPr lang="en-US"/>
              <a:pPr/>
              <a:t>16</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Let us consider the </a:t>
            </a:r>
            <a:r>
              <a:rPr kumimoji="1" lang="en-US" sz="900" u="sng" kern="1200" baseline="0" dirty="0">
                <a:solidFill>
                  <a:schemeClr val="tx1"/>
                </a:solidFill>
                <a:latin typeface="Times New Roman" pitchFamily="-110" charset="0"/>
                <a:ea typeface="+mn-ea"/>
                <a:cs typeface="+mn-cs"/>
              </a:rPr>
              <a:t>role of the processor in interrupt-driven I/O </a:t>
            </a:r>
            <a:r>
              <a:rPr kumimoji="1" lang="en-US" sz="900" kern="1200" baseline="0" dirty="0">
                <a:solidFill>
                  <a:schemeClr val="tx1"/>
                </a:solidFill>
                <a:latin typeface="Times New Roman" pitchFamily="-110" charset="0"/>
                <a:ea typeface="+mn-ea"/>
                <a:cs typeface="+mn-cs"/>
              </a:rPr>
              <a:t>in more detail.</a:t>
            </a:r>
          </a:p>
          <a:p>
            <a:r>
              <a:rPr kumimoji="1" lang="en-US" sz="900" u="sng" kern="1200" baseline="0" dirty="0">
                <a:solidFill>
                  <a:schemeClr val="tx1"/>
                </a:solidFill>
                <a:latin typeface="Times New Roman" pitchFamily="-110" charset="0"/>
                <a:ea typeface="+mn-ea"/>
                <a:cs typeface="+mn-cs"/>
              </a:rPr>
              <a:t>The occurrence of an interrupt triggers a number of events, both in the processor hardware and in software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Figure 8.6 shows a typical sequence. </a:t>
            </a:r>
          </a:p>
          <a:p>
            <a:r>
              <a:rPr kumimoji="1" lang="en-US" sz="900" u="sng" kern="1200" baseline="0" dirty="0">
                <a:solidFill>
                  <a:schemeClr val="tx1"/>
                </a:solidFill>
                <a:latin typeface="Times New Roman" pitchFamily="-110" charset="0"/>
                <a:ea typeface="+mn-ea"/>
                <a:cs typeface="+mn-cs"/>
              </a:rPr>
              <a:t>When an I/O device completes an I/O operation, the following sequence of hardware events occurs:</a:t>
            </a:r>
          </a:p>
          <a:p>
            <a:endParaRPr kumimoji="1" lang="en-US" sz="900" b="1" u="sng"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1. The device issues an interrupt signal to the processor.</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2. The processor finishes execution of the current instruction before responding </a:t>
            </a:r>
            <a:r>
              <a:rPr kumimoji="1" lang="en-US" sz="900" kern="1200" baseline="0" dirty="0">
                <a:solidFill>
                  <a:schemeClr val="tx1"/>
                </a:solidFill>
                <a:latin typeface="Times New Roman" pitchFamily="-110" charset="0"/>
                <a:ea typeface="+mn-ea"/>
                <a:cs typeface="+mn-cs"/>
              </a:rPr>
              <a:t>to the interrupt, as indicated in Figure 3.9.</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3. The processor tests for an interrupt, determines that there is one, and sends an </a:t>
            </a:r>
            <a:r>
              <a:rPr kumimoji="1" lang="en-US" sz="900" kern="1200" baseline="0" dirty="0">
                <a:solidFill>
                  <a:schemeClr val="tx1"/>
                </a:solidFill>
                <a:latin typeface="Times New Roman" pitchFamily="-110" charset="0"/>
                <a:ea typeface="+mn-ea"/>
                <a:cs typeface="+mn-cs"/>
              </a:rPr>
              <a:t>acknowledgment signal to the device that issued the interrupt. </a:t>
            </a:r>
            <a:r>
              <a:rPr kumimoji="1" lang="en-US" sz="900" u="sng" kern="1200" baseline="0" dirty="0">
                <a:solidFill>
                  <a:schemeClr val="tx1"/>
                </a:solidFill>
                <a:latin typeface="Times New Roman" pitchFamily="-110" charset="0"/>
                <a:ea typeface="+mn-ea"/>
                <a:cs typeface="+mn-cs"/>
              </a:rPr>
              <a:t>The acknowledgment allows the device to remove its interrupt signal</a:t>
            </a:r>
            <a:r>
              <a:rPr kumimoji="1" lang="en-US" sz="900" kern="1200" baseline="0" dirty="0">
                <a:solidFill>
                  <a:schemeClr val="tx1"/>
                </a:solidFill>
                <a:latin typeface="Times New Roman" pitchFamily="-110" charset="0"/>
                <a:ea typeface="+mn-ea"/>
                <a:cs typeface="+mn-cs"/>
              </a:rPr>
              <a:t>.</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4</a:t>
            </a:r>
            <a:r>
              <a:rPr kumimoji="1" lang="en-US" sz="900" b="0" u="sng" kern="1200" baseline="0" dirty="0">
                <a:solidFill>
                  <a:schemeClr val="tx1"/>
                </a:solidFill>
                <a:latin typeface="Times New Roman" pitchFamily="-110" charset="0"/>
                <a:ea typeface="+mn-ea"/>
                <a:cs typeface="+mn-cs"/>
              </a:rPr>
              <a:t>. The processor now needs to prepare to transfer control to the interrupt routine.</a:t>
            </a:r>
          </a:p>
          <a:p>
            <a:r>
              <a:rPr kumimoji="1" lang="en-US" sz="900" b="0" kern="1200" baseline="0" dirty="0">
                <a:solidFill>
                  <a:schemeClr val="tx1"/>
                </a:solidFill>
                <a:latin typeface="Times New Roman" pitchFamily="-110" charset="0"/>
                <a:ea typeface="+mn-ea"/>
                <a:cs typeface="+mn-cs"/>
              </a:rPr>
              <a:t>To begin, it needs to save information needed to resume the current program at </a:t>
            </a:r>
            <a:r>
              <a:rPr kumimoji="1" lang="en-US" sz="900" kern="1200" baseline="0" dirty="0">
                <a:solidFill>
                  <a:schemeClr val="tx1"/>
                </a:solidFill>
                <a:latin typeface="Times New Roman" pitchFamily="-110" charset="0"/>
                <a:ea typeface="+mn-ea"/>
                <a:cs typeface="+mn-cs"/>
              </a:rPr>
              <a:t>the point of interrupt. The minimum information required is (a) the status of the processor, which is contained in a register called the </a:t>
            </a:r>
            <a:r>
              <a:rPr kumimoji="1" lang="en-US" sz="900" b="1" kern="1200" baseline="0" dirty="0">
                <a:solidFill>
                  <a:schemeClr val="tx1"/>
                </a:solidFill>
                <a:latin typeface="Times New Roman" pitchFamily="-110" charset="0"/>
                <a:ea typeface="+mn-ea"/>
                <a:cs typeface="+mn-cs"/>
              </a:rPr>
              <a:t>program status word (PSW), </a:t>
            </a:r>
            <a:r>
              <a:rPr kumimoji="1" lang="en-US" sz="900" kern="1200" baseline="0" dirty="0">
                <a:solidFill>
                  <a:schemeClr val="tx1"/>
                </a:solidFill>
                <a:latin typeface="Times New Roman" pitchFamily="-110" charset="0"/>
                <a:ea typeface="+mn-ea"/>
                <a:cs typeface="+mn-cs"/>
              </a:rPr>
              <a:t>and (b) the location of the next instruction to be executed, which is contained in the program counter. These can be pushed onto the system control stack.</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5. The processor now </a:t>
            </a:r>
            <a:r>
              <a:rPr kumimoji="1" lang="en-US" sz="900" b="0" u="sng" kern="1200" baseline="0" dirty="0">
                <a:solidFill>
                  <a:schemeClr val="tx1"/>
                </a:solidFill>
                <a:latin typeface="Times New Roman" pitchFamily="-110" charset="0"/>
                <a:ea typeface="+mn-ea"/>
                <a:cs typeface="+mn-cs"/>
              </a:rPr>
              <a:t>loads the program counter with the entry location of the </a:t>
            </a:r>
            <a:r>
              <a:rPr kumimoji="1" lang="en-US" sz="900" u="sng" kern="1200" baseline="0" dirty="0">
                <a:solidFill>
                  <a:schemeClr val="tx1"/>
                </a:solidFill>
                <a:latin typeface="Times New Roman" pitchFamily="-110" charset="0"/>
                <a:ea typeface="+mn-ea"/>
                <a:cs typeface="+mn-cs"/>
              </a:rPr>
              <a:t>interrupt-handling program </a:t>
            </a:r>
            <a:r>
              <a:rPr kumimoji="1" lang="en-US" sz="900" kern="1200" baseline="0" dirty="0">
                <a:solidFill>
                  <a:schemeClr val="tx1"/>
                </a:solidFill>
                <a:latin typeface="Times New Roman" pitchFamily="-110" charset="0"/>
                <a:ea typeface="+mn-ea"/>
                <a:cs typeface="+mn-cs"/>
              </a:rPr>
              <a:t>that will respond to this interrupt. </a:t>
            </a:r>
          </a:p>
          <a:p>
            <a:r>
              <a:rPr kumimoji="1" lang="en-US" sz="900" kern="1200" baseline="0" dirty="0">
                <a:solidFill>
                  <a:schemeClr val="tx1"/>
                </a:solidFill>
                <a:latin typeface="Times New Roman" pitchFamily="-110" charset="0"/>
                <a:ea typeface="+mn-ea"/>
                <a:cs typeface="+mn-cs"/>
              </a:rPr>
              <a:t>Depending on the computer architecture and operating system design, there may be a single program; one program for each type of interrupt; or one program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p>
          <a:p>
            <a:endParaRPr kumimoji="1" lang="en-US" sz="9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900" kern="1200" baseline="0" dirty="0">
                <a:solidFill>
                  <a:schemeClr val="tx1"/>
                </a:solidFill>
                <a:latin typeface="Times New Roman" pitchFamily="-110" charset="0"/>
                <a:ea typeface="+mn-ea"/>
                <a:cs typeface="+mn-cs"/>
              </a:rPr>
              <a:t>Once the program counter has been loaded, the processor proceeds to the next instruction cycle, which begins with an instruction fetch. </a:t>
            </a:r>
          </a:p>
          <a:p>
            <a:r>
              <a:rPr kumimoji="1" lang="en-US" sz="900" kern="1200" baseline="0" dirty="0">
                <a:solidFill>
                  <a:schemeClr val="tx1"/>
                </a:solidFill>
                <a:latin typeface="Times New Roman" pitchFamily="-110" charset="0"/>
                <a:ea typeface="+mn-ea"/>
                <a:cs typeface="+mn-cs"/>
              </a:rPr>
              <a:t>Because the instruction fetch is determined by the contents of the program counter, the result is that control is transferred to the interrupt-handler program. The execution of this program results in the following operations: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6. At this point, the program counter and PSW relating to the interrupted </a:t>
            </a:r>
            <a:r>
              <a:rPr kumimoji="1" lang="en-US" sz="900" kern="1200" baseline="0" dirty="0">
                <a:solidFill>
                  <a:schemeClr val="tx1"/>
                </a:solidFill>
                <a:latin typeface="Times New Roman" pitchFamily="-110" charset="0"/>
                <a:ea typeface="+mn-ea"/>
                <a:cs typeface="+mn-cs"/>
              </a:rPr>
              <a:t>program have been saved on the system stack. </a:t>
            </a:r>
          </a:p>
          <a:p>
            <a:r>
              <a:rPr kumimoji="1" lang="en-US" sz="900" kern="1200" baseline="0" dirty="0">
                <a:solidFill>
                  <a:schemeClr val="tx1"/>
                </a:solidFill>
                <a:latin typeface="Times New Roman" pitchFamily="-110" charset="0"/>
                <a:ea typeface="+mn-ea"/>
                <a:cs typeface="+mn-cs"/>
              </a:rPr>
              <a:t>However, there is other information that is considered part of the “state” of the executing program. </a:t>
            </a:r>
          </a:p>
          <a:p>
            <a:r>
              <a:rPr kumimoji="1" lang="en-US" sz="900" u="sng" kern="1200" baseline="0" dirty="0">
                <a:solidFill>
                  <a:schemeClr val="tx1"/>
                </a:solidFill>
                <a:latin typeface="Times New Roman" pitchFamily="-110" charset="0"/>
                <a:ea typeface="+mn-ea"/>
                <a:cs typeface="+mn-cs"/>
              </a:rPr>
              <a:t>In particular, the contents of the processor registers need to be saved, because these registers may be used by the interrupt handler</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So, all of these values, plus any other state information, need to be saved. Typically, the interrupt handler will begin by saving the contents of all registers on the stack. </a:t>
            </a:r>
          </a:p>
          <a:p>
            <a:r>
              <a:rPr kumimoji="1" lang="en-US" sz="900" kern="1200" baseline="0" dirty="0">
                <a:solidFill>
                  <a:schemeClr val="tx1"/>
                </a:solidFill>
                <a:latin typeface="Times New Roman" pitchFamily="-110" charset="0"/>
                <a:ea typeface="+mn-ea"/>
                <a:cs typeface="+mn-cs"/>
              </a:rPr>
              <a:t>Figure 8.7a shows a simple example. In this case, a user program is interrupted after the instruction at location </a:t>
            </a:r>
            <a:r>
              <a:rPr kumimoji="1" lang="en-US" sz="900" i="1" kern="1200" baseline="0" dirty="0">
                <a:solidFill>
                  <a:schemeClr val="tx1"/>
                </a:solidFill>
                <a:latin typeface="Times New Roman" pitchFamily="-110" charset="0"/>
                <a:ea typeface="+mn-ea"/>
                <a:cs typeface="+mn-cs"/>
              </a:rPr>
              <a:t>N. </a:t>
            </a:r>
          </a:p>
          <a:p>
            <a:r>
              <a:rPr kumimoji="1" lang="en-US" sz="900" i="1" kern="1200" baseline="0" dirty="0">
                <a:solidFill>
                  <a:schemeClr val="tx1"/>
                </a:solidFill>
                <a:latin typeface="Times New Roman" pitchFamily="-110" charset="0"/>
                <a:ea typeface="+mn-ea"/>
                <a:cs typeface="+mn-cs"/>
              </a:rPr>
              <a:t>The contents of all of the registers plus the address of the next </a:t>
            </a:r>
            <a:r>
              <a:rPr kumimoji="1" lang="en-US" sz="900" kern="1200" baseline="0" dirty="0">
                <a:solidFill>
                  <a:schemeClr val="tx1"/>
                </a:solidFill>
                <a:latin typeface="Times New Roman" pitchFamily="-110" charset="0"/>
                <a:ea typeface="+mn-ea"/>
                <a:cs typeface="+mn-cs"/>
              </a:rPr>
              <a:t>instruction (</a:t>
            </a:r>
            <a:r>
              <a:rPr kumimoji="1" lang="en-US" sz="900" i="1" kern="1200" baseline="0" dirty="0">
                <a:solidFill>
                  <a:schemeClr val="tx1"/>
                </a:solidFill>
                <a:latin typeface="Times New Roman" pitchFamily="-110" charset="0"/>
                <a:ea typeface="+mn-ea"/>
                <a:cs typeface="+mn-cs"/>
              </a:rPr>
              <a:t>N + 1) </a:t>
            </a:r>
            <a:r>
              <a:rPr kumimoji="1" lang="en-US" sz="900" i="0" kern="1200" baseline="0" dirty="0">
                <a:solidFill>
                  <a:schemeClr val="tx1"/>
                </a:solidFill>
                <a:latin typeface="Times New Roman" pitchFamily="-110" charset="0"/>
                <a:ea typeface="+mn-ea"/>
                <a:cs typeface="+mn-cs"/>
              </a:rPr>
              <a:t>are pushed onto the stack. </a:t>
            </a:r>
          </a:p>
          <a:p>
            <a:r>
              <a:rPr kumimoji="1" lang="en-US" sz="900" i="0" u="sng" kern="1200" baseline="0" dirty="0">
                <a:solidFill>
                  <a:schemeClr val="tx1"/>
                </a:solidFill>
                <a:latin typeface="Times New Roman" pitchFamily="-110" charset="0"/>
                <a:ea typeface="+mn-ea"/>
                <a:cs typeface="+mn-cs"/>
              </a:rPr>
              <a:t>The stack pointer is updated to </a:t>
            </a:r>
            <a:r>
              <a:rPr kumimoji="1" lang="en-US" sz="900" u="sng" kern="1200" baseline="0" dirty="0">
                <a:solidFill>
                  <a:schemeClr val="tx1"/>
                </a:solidFill>
                <a:latin typeface="Times New Roman" pitchFamily="-110" charset="0"/>
                <a:ea typeface="+mn-ea"/>
                <a:cs typeface="+mn-cs"/>
              </a:rPr>
              <a:t>point to the new top of stack, and the program counter is updated to point to the beginning of the interrupt service routine</a:t>
            </a:r>
            <a:r>
              <a:rPr kumimoji="1" lang="en-US" sz="900" kern="1200" baseline="0" dirty="0">
                <a:solidFill>
                  <a:schemeClr val="tx1"/>
                </a:solidFill>
                <a:latin typeface="Times New Roman" pitchFamily="-110" charset="0"/>
                <a:ea typeface="+mn-ea"/>
                <a:cs typeface="+mn-cs"/>
              </a:rPr>
              <a:t>.</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7. The interrupt handler next </a:t>
            </a:r>
            <a:r>
              <a:rPr kumimoji="1" lang="en-US" sz="900" b="0" u="sng" kern="1200" baseline="0" dirty="0">
                <a:solidFill>
                  <a:schemeClr val="tx1"/>
                </a:solidFill>
                <a:latin typeface="Times New Roman" pitchFamily="-110" charset="0"/>
                <a:ea typeface="+mn-ea"/>
                <a:cs typeface="+mn-cs"/>
              </a:rPr>
              <a:t>processes the interrupt</a:t>
            </a:r>
            <a:r>
              <a:rPr kumimoji="1" lang="en-US" sz="900" b="0" kern="1200" baseline="0" dirty="0">
                <a:solidFill>
                  <a:schemeClr val="tx1"/>
                </a:solidFill>
                <a:latin typeface="Times New Roman" pitchFamily="-110" charset="0"/>
                <a:ea typeface="+mn-ea"/>
                <a:cs typeface="+mn-cs"/>
              </a:rPr>
              <a:t>. This includes an examination </a:t>
            </a:r>
            <a:r>
              <a:rPr kumimoji="1" lang="en-US" sz="900" kern="1200" baseline="0" dirty="0">
                <a:solidFill>
                  <a:schemeClr val="tx1"/>
                </a:solidFill>
                <a:latin typeface="Times New Roman" pitchFamily="-110" charset="0"/>
                <a:ea typeface="+mn-ea"/>
                <a:cs typeface="+mn-cs"/>
              </a:rPr>
              <a:t>of status information relating to the I/O operation or other event that caused an interrupt. It may also involve sending additional commands or acknowledgments to the I/O device.</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8. When interrupt processing is complete, the saved register values are retrieved </a:t>
            </a:r>
            <a:r>
              <a:rPr kumimoji="1" lang="en-US" sz="900" kern="1200" baseline="0" dirty="0">
                <a:solidFill>
                  <a:schemeClr val="tx1"/>
                </a:solidFill>
                <a:latin typeface="Times New Roman" pitchFamily="-110" charset="0"/>
                <a:ea typeface="+mn-ea"/>
                <a:cs typeface="+mn-cs"/>
              </a:rPr>
              <a:t>from the stack and restored to the registers (e.g., see Figure 8.7b).</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9. The final act is to restore the PSW and program counter values from the stack. As a result, the next instruction to be executed will be from the previously interrupted program.</a:t>
            </a:r>
          </a:p>
          <a:p>
            <a:endParaRPr kumimoji="1" lang="en-US" sz="900" b="0"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Note that it is important to save all the state information about the interrupted</a:t>
            </a:r>
          </a:p>
          <a:p>
            <a:r>
              <a:rPr kumimoji="1" lang="en-US" sz="900" b="0" kern="1200" baseline="0" dirty="0">
                <a:solidFill>
                  <a:schemeClr val="tx1"/>
                </a:solidFill>
                <a:latin typeface="Times New Roman" pitchFamily="-110" charset="0"/>
                <a:ea typeface="+mn-ea"/>
                <a:cs typeface="+mn-cs"/>
              </a:rPr>
              <a:t>program for later resumption. This is because the interrupt is not a routine called</a:t>
            </a:r>
          </a:p>
          <a:p>
            <a:r>
              <a:rPr kumimoji="1" lang="en-US" sz="900" b="0" kern="1200" baseline="0" dirty="0">
                <a:solidFill>
                  <a:schemeClr val="tx1"/>
                </a:solidFill>
                <a:latin typeface="Times New Roman" pitchFamily="-110" charset="0"/>
                <a:ea typeface="+mn-ea"/>
                <a:cs typeface="+mn-cs"/>
              </a:rPr>
              <a:t>from the program. Rather, the interrupt can occur at any time and therefore at any</a:t>
            </a:r>
          </a:p>
          <a:p>
            <a:r>
              <a:rPr kumimoji="1" lang="en-US" sz="900" b="0" kern="1200" baseline="0" dirty="0">
                <a:solidFill>
                  <a:schemeClr val="tx1"/>
                </a:solidFill>
                <a:latin typeface="Times New Roman" pitchFamily="-110" charset="0"/>
                <a:ea typeface="+mn-ea"/>
                <a:cs typeface="+mn-cs"/>
              </a:rPr>
              <a:t>point in the execution of a user program. Its occurrence is unpredictable. Indeed, as</a:t>
            </a:r>
          </a:p>
          <a:p>
            <a:r>
              <a:rPr kumimoji="1" lang="en-US" sz="900" b="0" kern="1200" baseline="0" dirty="0">
                <a:solidFill>
                  <a:schemeClr val="tx1"/>
                </a:solidFill>
                <a:latin typeface="Times New Roman" pitchFamily="-110" charset="0"/>
                <a:ea typeface="+mn-ea"/>
                <a:cs typeface="+mn-cs"/>
              </a:rPr>
              <a:t>we will see in the next chapter, the two programs may not have anything in common</a:t>
            </a:r>
          </a:p>
          <a:p>
            <a:r>
              <a:rPr kumimoji="1" lang="en-US" sz="900" b="0" kern="1200" baseline="0" dirty="0">
                <a:solidFill>
                  <a:schemeClr val="tx1"/>
                </a:solidFill>
                <a:latin typeface="Times New Roman" pitchFamily="-110" charset="0"/>
                <a:ea typeface="+mn-ea"/>
                <a:cs typeface="+mn-cs"/>
              </a:rPr>
              <a:t>and may belong to two different users.</a:t>
            </a:r>
            <a:endParaRPr lang="en-GB" sz="900" b="0" dirty="0"/>
          </a:p>
          <a:p>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D7DF6-9270-F943-8D47-6CB15AE61AEE}" type="slidenum">
              <a:rPr lang="en-US"/>
              <a:pPr/>
              <a:t>18</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Two design issues arise in implementing interrupt I/O. </a:t>
            </a:r>
          </a:p>
          <a:p>
            <a:r>
              <a:rPr kumimoji="1" lang="en-US" sz="900" kern="1200" baseline="0" dirty="0">
                <a:solidFill>
                  <a:schemeClr val="tx1"/>
                </a:solidFill>
                <a:latin typeface="Times New Roman" pitchFamily="-110" charset="0"/>
                <a:ea typeface="+mn-ea"/>
                <a:cs typeface="+mn-cs"/>
              </a:rPr>
              <a:t>First, because there will almost invariably be multiple I/O modules, how does the processor determine which device issued the interrupt? </a:t>
            </a:r>
          </a:p>
          <a:p>
            <a:r>
              <a:rPr kumimoji="1" lang="en-US" sz="900" kern="1200" baseline="0" dirty="0">
                <a:solidFill>
                  <a:schemeClr val="tx1"/>
                </a:solidFill>
                <a:latin typeface="Times New Roman" pitchFamily="-110" charset="0"/>
                <a:ea typeface="+mn-ea"/>
                <a:cs typeface="+mn-cs"/>
              </a:rPr>
              <a:t>And second, if multiple interrupts have occurred, how does the processor decide which one to process?</a:t>
            </a:r>
          </a:p>
          <a:p>
            <a:endParaRPr kumimoji="1" lang="en-US" sz="9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111EC-A35E-1049-8F7D-8F155740D35A}" type="slidenum">
              <a:rPr lang="en-US"/>
              <a:pPr/>
              <a:t>19</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Let us consider device identification first. Four general categories of techniques are in common use:</a:t>
            </a:r>
          </a:p>
          <a:p>
            <a:r>
              <a:rPr kumimoji="1" lang="en-US" sz="900" kern="1200" baseline="0" dirty="0">
                <a:solidFill>
                  <a:schemeClr val="tx1"/>
                </a:solidFill>
                <a:latin typeface="Times New Roman" pitchFamily="-110" charset="0"/>
                <a:ea typeface="+mn-ea"/>
                <a:cs typeface="+mn-cs"/>
              </a:rPr>
              <a:t>• Multiple interrupt lines</a:t>
            </a:r>
          </a:p>
          <a:p>
            <a:r>
              <a:rPr kumimoji="1" lang="en-US" sz="900" kern="1200" baseline="0" dirty="0">
                <a:solidFill>
                  <a:schemeClr val="tx1"/>
                </a:solidFill>
                <a:latin typeface="Times New Roman" pitchFamily="-110" charset="0"/>
                <a:ea typeface="+mn-ea"/>
                <a:cs typeface="+mn-cs"/>
              </a:rPr>
              <a:t>• Software poll</a:t>
            </a:r>
          </a:p>
          <a:p>
            <a:r>
              <a:rPr kumimoji="1" lang="en-US" sz="900" kern="1200" baseline="0" dirty="0">
                <a:solidFill>
                  <a:schemeClr val="tx1"/>
                </a:solidFill>
                <a:latin typeface="Times New Roman" pitchFamily="-110" charset="0"/>
                <a:ea typeface="+mn-ea"/>
                <a:cs typeface="+mn-cs"/>
              </a:rPr>
              <a:t>• Daisy chain (hardware poll, vectored)</a:t>
            </a:r>
          </a:p>
          <a:p>
            <a:r>
              <a:rPr kumimoji="1" lang="en-US" sz="900" kern="1200" baseline="0" dirty="0">
                <a:solidFill>
                  <a:schemeClr val="tx1"/>
                </a:solidFill>
                <a:latin typeface="Times New Roman" pitchFamily="-110" charset="0"/>
                <a:ea typeface="+mn-ea"/>
                <a:cs typeface="+mn-cs"/>
              </a:rPr>
              <a:t>• Bus arbitration (vectored)</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most straightforward approach to the problem is to provide </a:t>
            </a:r>
            <a:r>
              <a:rPr kumimoji="1" lang="en-US" sz="900" b="1" kern="1200" baseline="0" dirty="0">
                <a:solidFill>
                  <a:schemeClr val="tx1"/>
                </a:solidFill>
                <a:latin typeface="Times New Roman" pitchFamily="-110" charset="0"/>
                <a:ea typeface="+mn-ea"/>
                <a:cs typeface="+mn-cs"/>
              </a:rPr>
              <a:t>multiple interrupt lines </a:t>
            </a:r>
            <a:r>
              <a:rPr kumimoji="1" lang="en-US" sz="900" b="0" kern="1200" baseline="0" dirty="0">
                <a:solidFill>
                  <a:schemeClr val="tx1"/>
                </a:solidFill>
                <a:latin typeface="Times New Roman" pitchFamily="-110" charset="0"/>
                <a:ea typeface="+mn-ea"/>
                <a:cs typeface="+mn-cs"/>
              </a:rPr>
              <a:t>between the processor and the I/O modules. </a:t>
            </a:r>
          </a:p>
          <a:p>
            <a:r>
              <a:rPr kumimoji="1" lang="en-US" sz="900" b="0" kern="1200" baseline="0" dirty="0">
                <a:solidFill>
                  <a:schemeClr val="tx1"/>
                </a:solidFill>
                <a:latin typeface="Times New Roman" pitchFamily="-110" charset="0"/>
                <a:ea typeface="+mn-ea"/>
                <a:cs typeface="+mn-cs"/>
              </a:rPr>
              <a:t>However, it is impractical to </a:t>
            </a:r>
            <a:r>
              <a:rPr kumimoji="1" lang="en-US" sz="900" kern="1200" baseline="0" dirty="0">
                <a:solidFill>
                  <a:schemeClr val="tx1"/>
                </a:solidFill>
                <a:latin typeface="Times New Roman" pitchFamily="-110" charset="0"/>
                <a:ea typeface="+mn-ea"/>
                <a:cs typeface="+mn-cs"/>
              </a:rPr>
              <a:t>dedicate more than a few bus lines or processor pins to interrupt lines. </a:t>
            </a:r>
          </a:p>
          <a:p>
            <a:r>
              <a:rPr kumimoji="1" lang="en-US" sz="900" kern="1200" baseline="0" dirty="0">
                <a:solidFill>
                  <a:schemeClr val="tx1"/>
                </a:solidFill>
                <a:latin typeface="Times New Roman" pitchFamily="-110" charset="0"/>
                <a:ea typeface="+mn-ea"/>
                <a:cs typeface="+mn-cs"/>
              </a:rPr>
              <a:t>Consequently, even if multiple lines are used, it is likely that each line will have multiple I/O modules attached to it. Thus, one of the other three techniques must be used on each line.</a:t>
            </a:r>
            <a:endParaRPr lang="en-GB" sz="900" dirty="0"/>
          </a:p>
          <a:p>
            <a:endParaRPr lang="en-GB" sz="900" dirty="0"/>
          </a:p>
          <a:p>
            <a:r>
              <a:rPr kumimoji="1" lang="en-US" sz="900" kern="1200" baseline="0" dirty="0">
                <a:solidFill>
                  <a:schemeClr val="tx1"/>
                </a:solidFill>
                <a:latin typeface="Times New Roman" pitchFamily="-110" charset="0"/>
                <a:ea typeface="+mn-ea"/>
                <a:cs typeface="+mn-cs"/>
              </a:rPr>
              <a:t>One alternative is the </a:t>
            </a:r>
            <a:r>
              <a:rPr kumimoji="1" lang="en-US" sz="900" b="1" kern="1200" baseline="0" dirty="0">
                <a:solidFill>
                  <a:schemeClr val="tx1"/>
                </a:solidFill>
                <a:latin typeface="Times New Roman" pitchFamily="-110" charset="0"/>
                <a:ea typeface="+mn-ea"/>
                <a:cs typeface="+mn-cs"/>
              </a:rPr>
              <a:t>software poll. </a:t>
            </a:r>
          </a:p>
          <a:p>
            <a:r>
              <a:rPr kumimoji="1" lang="en-US" sz="900" b="0" kern="1200" baseline="0" dirty="0">
                <a:solidFill>
                  <a:schemeClr val="tx1"/>
                </a:solidFill>
                <a:latin typeface="Times New Roman" pitchFamily="-110" charset="0"/>
                <a:ea typeface="+mn-ea"/>
                <a:cs typeface="+mn-cs"/>
              </a:rPr>
              <a:t>When the processor detects an interrupt, </a:t>
            </a:r>
            <a:r>
              <a:rPr kumimoji="1" lang="en-US" sz="900" kern="1200" baseline="0" dirty="0">
                <a:solidFill>
                  <a:schemeClr val="tx1"/>
                </a:solidFill>
                <a:latin typeface="Times New Roman" pitchFamily="-110" charset="0"/>
                <a:ea typeface="+mn-ea"/>
                <a:cs typeface="+mn-cs"/>
              </a:rPr>
              <a:t>it branches to an interrupt-service routine whose job it is to poll each I/O module to determine which module caused the interrupt. </a:t>
            </a:r>
          </a:p>
          <a:p>
            <a:r>
              <a:rPr kumimoji="1" lang="en-US" sz="900" kern="1200" baseline="0" dirty="0">
                <a:solidFill>
                  <a:schemeClr val="tx1"/>
                </a:solidFill>
                <a:latin typeface="Times New Roman" pitchFamily="-110" charset="0"/>
                <a:ea typeface="+mn-ea"/>
                <a:cs typeface="+mn-cs"/>
              </a:rPr>
              <a:t>The poll could be in the form of a separate command line (e.g., TESTI/O). In this case, the processor raises TESTI/O and places the address of a particular I/O module on the address lines. </a:t>
            </a:r>
          </a:p>
          <a:p>
            <a:r>
              <a:rPr kumimoji="1" lang="en-US" sz="900" kern="1200" baseline="0" dirty="0">
                <a:solidFill>
                  <a:schemeClr val="tx1"/>
                </a:solidFill>
                <a:latin typeface="Times New Roman" pitchFamily="-110" charset="0"/>
                <a:ea typeface="+mn-ea"/>
                <a:cs typeface="+mn-cs"/>
              </a:rPr>
              <a:t>The I/O module responds positively if it sets the interrupt. </a:t>
            </a:r>
          </a:p>
          <a:p>
            <a:r>
              <a:rPr kumimoji="1" lang="en-US" sz="900" kern="1200" baseline="0" dirty="0">
                <a:solidFill>
                  <a:schemeClr val="tx1"/>
                </a:solidFill>
                <a:latin typeface="Times New Roman" pitchFamily="-110" charset="0"/>
                <a:ea typeface="+mn-ea"/>
                <a:cs typeface="+mn-cs"/>
              </a:rPr>
              <a:t>Alternatively, each I/O module could contain an addressable status register. </a:t>
            </a:r>
          </a:p>
          <a:p>
            <a:r>
              <a:rPr kumimoji="1" lang="en-US" sz="900" kern="1200" baseline="0" dirty="0">
                <a:solidFill>
                  <a:schemeClr val="tx1"/>
                </a:solidFill>
                <a:latin typeface="Times New Roman" pitchFamily="-110" charset="0"/>
                <a:ea typeface="+mn-ea"/>
                <a:cs typeface="+mn-cs"/>
              </a:rPr>
              <a:t>The processor then reads the status register of each I/O module to identify the interrupting module. </a:t>
            </a:r>
          </a:p>
          <a:p>
            <a:r>
              <a:rPr kumimoji="1" lang="en-US" sz="900" kern="1200" baseline="0" dirty="0">
                <a:solidFill>
                  <a:schemeClr val="tx1"/>
                </a:solidFill>
                <a:latin typeface="Times New Roman" pitchFamily="-110" charset="0"/>
                <a:ea typeface="+mn-ea"/>
                <a:cs typeface="+mn-cs"/>
              </a:rPr>
              <a:t>Once the correct module is identified, the processor branches to a device-service routine specific to that device.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disadvantage of the software poll is that it is time consuming. </a:t>
            </a:r>
          </a:p>
          <a:p>
            <a:r>
              <a:rPr kumimoji="1" lang="en-US" sz="900" u="sng" kern="1200" baseline="0" dirty="0">
                <a:solidFill>
                  <a:schemeClr val="tx1"/>
                </a:solidFill>
                <a:latin typeface="Times New Roman" pitchFamily="-110" charset="0"/>
                <a:ea typeface="+mn-ea"/>
                <a:cs typeface="+mn-cs"/>
              </a:rPr>
              <a:t>A more efficient technique is to use a </a:t>
            </a:r>
            <a:r>
              <a:rPr kumimoji="1" lang="en-US" sz="900" b="1" u="sng" kern="1200" baseline="0" dirty="0">
                <a:solidFill>
                  <a:schemeClr val="tx1"/>
                </a:solidFill>
                <a:latin typeface="Times New Roman" pitchFamily="-110" charset="0"/>
                <a:ea typeface="+mn-ea"/>
                <a:cs typeface="+mn-cs"/>
              </a:rPr>
              <a:t>daisy chain, </a:t>
            </a:r>
            <a:r>
              <a:rPr kumimoji="1" lang="en-US" sz="900" b="0" u="sng" kern="1200" baseline="0" dirty="0">
                <a:solidFill>
                  <a:schemeClr val="tx1"/>
                </a:solidFill>
                <a:latin typeface="Times New Roman" pitchFamily="-110" charset="0"/>
                <a:ea typeface="+mn-ea"/>
                <a:cs typeface="+mn-cs"/>
              </a:rPr>
              <a:t>which provides, in effect, a hardware poll.</a:t>
            </a:r>
            <a:r>
              <a:rPr kumimoji="1" lang="en-US" sz="900" b="0" kern="1200" baseline="0" dirty="0">
                <a:solidFill>
                  <a:schemeClr val="tx1"/>
                </a:solidFill>
                <a:latin typeface="Times New Roman" pitchFamily="-110" charset="0"/>
                <a:ea typeface="+mn-ea"/>
                <a:cs typeface="+mn-cs"/>
              </a:rPr>
              <a:t> </a:t>
            </a:r>
          </a:p>
          <a:p>
            <a:r>
              <a:rPr kumimoji="1" lang="en-US" sz="900" b="0" kern="1200" baseline="0" dirty="0">
                <a:solidFill>
                  <a:schemeClr val="tx1"/>
                </a:solidFill>
                <a:latin typeface="Times New Roman" pitchFamily="-110" charset="0"/>
                <a:ea typeface="+mn-ea"/>
                <a:cs typeface="+mn-cs"/>
              </a:rPr>
              <a:t>An example </a:t>
            </a:r>
            <a:r>
              <a:rPr kumimoji="1" lang="en-US" sz="900" kern="1200" baseline="0" dirty="0">
                <a:solidFill>
                  <a:schemeClr val="tx1"/>
                </a:solidFill>
                <a:latin typeface="Times New Roman" pitchFamily="-110" charset="0"/>
                <a:ea typeface="+mn-ea"/>
                <a:cs typeface="+mn-cs"/>
              </a:rPr>
              <a:t>of a daisy-chain configuration is shown in Figure 3.26. </a:t>
            </a:r>
          </a:p>
          <a:p>
            <a:r>
              <a:rPr kumimoji="1" lang="en-US" sz="900" kern="1200" baseline="0" dirty="0">
                <a:solidFill>
                  <a:schemeClr val="tx1"/>
                </a:solidFill>
                <a:latin typeface="Times New Roman" pitchFamily="-110" charset="0"/>
                <a:ea typeface="+mn-ea"/>
                <a:cs typeface="+mn-cs"/>
              </a:rPr>
              <a:t>For interrupts, all I/O modules share a common interrupt request line. The interrupt acknowledge line is daisy chained through the modules. </a:t>
            </a:r>
          </a:p>
          <a:p>
            <a:r>
              <a:rPr kumimoji="1" lang="en-US" sz="900" kern="1200" baseline="0" dirty="0">
                <a:solidFill>
                  <a:schemeClr val="tx1"/>
                </a:solidFill>
                <a:latin typeface="Times New Roman" pitchFamily="-110" charset="0"/>
                <a:ea typeface="+mn-ea"/>
                <a:cs typeface="+mn-cs"/>
              </a:rPr>
              <a:t>When the processor senses an interrupt, it sends out an interrupt acknowledge. This signal propagates through a series of I/O modules until it gets to a requesting module.</a:t>
            </a:r>
          </a:p>
          <a:p>
            <a:r>
              <a:rPr kumimoji="1" lang="en-US" sz="900" kern="1200" baseline="0" dirty="0">
                <a:solidFill>
                  <a:schemeClr val="tx1"/>
                </a:solidFill>
                <a:latin typeface="Times New Roman" pitchFamily="-110" charset="0"/>
                <a:ea typeface="+mn-ea"/>
                <a:cs typeface="+mn-cs"/>
              </a:rPr>
              <a:t>The requesting module typically responds by placing a word on the data lines. This word is referred to as a </a:t>
            </a:r>
            <a:r>
              <a:rPr kumimoji="1" lang="en-US" sz="900" i="1" kern="1200" baseline="0" dirty="0">
                <a:solidFill>
                  <a:schemeClr val="tx1"/>
                </a:solidFill>
                <a:latin typeface="Times New Roman" pitchFamily="-110" charset="0"/>
                <a:ea typeface="+mn-ea"/>
                <a:cs typeface="+mn-cs"/>
              </a:rPr>
              <a:t>vector </a:t>
            </a:r>
            <a:r>
              <a:rPr kumimoji="1" lang="en-US" sz="900" i="0" kern="1200" baseline="0" dirty="0">
                <a:solidFill>
                  <a:schemeClr val="tx1"/>
                </a:solidFill>
                <a:latin typeface="Times New Roman" pitchFamily="-110" charset="0"/>
                <a:ea typeface="+mn-ea"/>
                <a:cs typeface="+mn-cs"/>
              </a:rPr>
              <a:t>and is either the address of the I/O </a:t>
            </a:r>
            <a:r>
              <a:rPr kumimoji="1" lang="en-US" sz="900" kern="1200" baseline="0" dirty="0">
                <a:solidFill>
                  <a:schemeClr val="tx1"/>
                </a:solidFill>
                <a:latin typeface="Times New Roman" pitchFamily="-110" charset="0"/>
                <a:ea typeface="+mn-ea"/>
                <a:cs typeface="+mn-cs"/>
              </a:rPr>
              <a:t>module or some other unique identifier. In either case, the processor uses the vector as a pointer to the appropriate device-service routine. </a:t>
            </a:r>
            <a:r>
              <a:rPr kumimoji="1" lang="en-US" sz="900" u="sng" kern="1200" baseline="0" dirty="0">
                <a:solidFill>
                  <a:schemeClr val="tx1"/>
                </a:solidFill>
                <a:latin typeface="Times New Roman" pitchFamily="-110" charset="0"/>
                <a:ea typeface="+mn-ea"/>
                <a:cs typeface="+mn-cs"/>
              </a:rPr>
              <a:t>This avoids the need to execute a general interrupt-service routine first</a:t>
            </a:r>
            <a:r>
              <a:rPr kumimoji="1" lang="en-US" sz="900" kern="1200" baseline="0" dirty="0">
                <a:solidFill>
                  <a:schemeClr val="tx1"/>
                </a:solidFill>
                <a:latin typeface="Times New Roman" pitchFamily="-110" charset="0"/>
                <a:ea typeface="+mn-ea"/>
                <a:cs typeface="+mn-cs"/>
              </a:rPr>
              <a:t>. This technique is called a </a:t>
            </a:r>
            <a:r>
              <a:rPr kumimoji="1" lang="en-US" sz="900" i="1" kern="1200" baseline="0" dirty="0">
                <a:solidFill>
                  <a:schemeClr val="tx1"/>
                </a:solidFill>
                <a:latin typeface="Times New Roman" pitchFamily="-110" charset="0"/>
                <a:ea typeface="+mn-ea"/>
                <a:cs typeface="+mn-cs"/>
              </a:rPr>
              <a:t>vectored interrupt.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There is another technique that makes use of vectored interrupts, and that is </a:t>
            </a:r>
            <a:r>
              <a:rPr kumimoji="1" lang="en-US" sz="900" b="1" kern="1200" baseline="0" dirty="0">
                <a:solidFill>
                  <a:schemeClr val="tx1"/>
                </a:solidFill>
                <a:latin typeface="Times New Roman" pitchFamily="-110" charset="0"/>
                <a:ea typeface="+mn-ea"/>
                <a:cs typeface="+mn-cs"/>
              </a:rPr>
              <a:t>bus arbitration. </a:t>
            </a:r>
          </a:p>
          <a:p>
            <a:r>
              <a:rPr kumimoji="1" lang="en-US" sz="900" b="0" kern="1200" baseline="0" dirty="0">
                <a:solidFill>
                  <a:schemeClr val="tx1"/>
                </a:solidFill>
                <a:latin typeface="Times New Roman" pitchFamily="-110" charset="0"/>
                <a:ea typeface="+mn-ea"/>
                <a:cs typeface="+mn-cs"/>
              </a:rPr>
              <a:t>With bus arbitration, an I/O module must first gain control of the </a:t>
            </a:r>
            <a:r>
              <a:rPr kumimoji="1" lang="en-US" sz="900" kern="1200" baseline="0" dirty="0">
                <a:solidFill>
                  <a:schemeClr val="tx1"/>
                </a:solidFill>
                <a:latin typeface="Times New Roman" pitchFamily="-110" charset="0"/>
                <a:ea typeface="+mn-ea"/>
                <a:cs typeface="+mn-cs"/>
              </a:rPr>
              <a:t>bus before it can raise the interrupt request line. Thus, only one module can raise the line at a time. When the processor detects the interrupt, it responds on the interrupt acknowledge line. The requesting module then places its vector on the data lines.</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5232C-5647-1C4F-9961-9C7FB41E032E}" type="slidenum">
              <a:rPr lang="en-US"/>
              <a:pPr/>
              <a:t>2</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Thus, an I/O module is required. This module has two major functions</a:t>
            </a:r>
          </a:p>
          <a:p>
            <a:r>
              <a:rPr kumimoji="1" lang="en-US" sz="900" kern="1200" baseline="0" dirty="0">
                <a:solidFill>
                  <a:schemeClr val="tx1"/>
                </a:solidFill>
                <a:latin typeface="Times New Roman" pitchFamily="-110" charset="0"/>
                <a:ea typeface="+mn-ea"/>
                <a:cs typeface="+mn-cs"/>
              </a:rPr>
              <a:t>(Figure 8.1):</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Interface to the processor and memory via the system bus or central switch</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Interface to one or more peripheral devices by tailored data links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We begin this chapter with a brief discussion of external devices, followed by</a:t>
            </a:r>
          </a:p>
          <a:p>
            <a:r>
              <a:rPr kumimoji="1" lang="en-US" sz="900" kern="1200" baseline="0" dirty="0">
                <a:solidFill>
                  <a:schemeClr val="tx1"/>
                </a:solidFill>
                <a:latin typeface="Times New Roman" pitchFamily="-110" charset="0"/>
                <a:ea typeface="+mn-ea"/>
                <a:cs typeface="+mn-cs"/>
              </a:rPr>
              <a:t>an overview of the structure and function of an I/O module. Then we look at the</a:t>
            </a:r>
          </a:p>
          <a:p>
            <a:r>
              <a:rPr kumimoji="1" lang="en-US" sz="900" kern="1200" baseline="0" dirty="0">
                <a:solidFill>
                  <a:schemeClr val="tx1"/>
                </a:solidFill>
                <a:latin typeface="Times New Roman" pitchFamily="-110" charset="0"/>
                <a:ea typeface="+mn-ea"/>
                <a:cs typeface="+mn-cs"/>
              </a:rPr>
              <a:t>various ways in which the I/O function can be performed in cooperation with the</a:t>
            </a:r>
          </a:p>
          <a:p>
            <a:r>
              <a:rPr kumimoji="1" lang="en-US" sz="900" kern="1200" baseline="0" dirty="0">
                <a:solidFill>
                  <a:schemeClr val="tx1"/>
                </a:solidFill>
                <a:latin typeface="Times New Roman" pitchFamily="-110" charset="0"/>
                <a:ea typeface="+mn-ea"/>
                <a:cs typeface="+mn-cs"/>
              </a:rPr>
              <a:t>processor and memory: the internal I/O interface. Finally, we examine the external</a:t>
            </a:r>
          </a:p>
          <a:p>
            <a:r>
              <a:rPr kumimoji="1" lang="en-US" sz="900" kern="1200" baseline="0" dirty="0">
                <a:solidFill>
                  <a:schemeClr val="tx1"/>
                </a:solidFill>
                <a:latin typeface="Times New Roman" pitchFamily="-110" charset="0"/>
                <a:ea typeface="+mn-ea"/>
                <a:cs typeface="+mn-cs"/>
              </a:rPr>
              <a:t>I/O interface, between the I/O module and the outside world.</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660AE-C0A1-984F-A35F-82E762515FC9}" type="slidenum">
              <a:rPr lang="en-US"/>
              <a:pPr/>
              <a:t>20</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The Intel 80386 provides a single Interrupt Request (INTR) and a single Interrupt</a:t>
            </a:r>
          </a:p>
          <a:p>
            <a:r>
              <a:rPr kumimoji="1" lang="en-US" sz="900" kern="1200" baseline="0" dirty="0">
                <a:solidFill>
                  <a:schemeClr val="tx1"/>
                </a:solidFill>
                <a:latin typeface="Times New Roman" pitchFamily="-110" charset="0"/>
                <a:ea typeface="+mn-ea"/>
                <a:cs typeface="+mn-cs"/>
              </a:rPr>
              <a:t>Acknowledge (INTA) line. To allow the 80386 to handle a variety of devices and priority</a:t>
            </a:r>
          </a:p>
          <a:p>
            <a:r>
              <a:rPr kumimoji="1" lang="en-US" sz="900" kern="1200" baseline="0" dirty="0">
                <a:solidFill>
                  <a:schemeClr val="tx1"/>
                </a:solidFill>
                <a:latin typeface="Times New Roman" pitchFamily="-110" charset="0"/>
                <a:ea typeface="+mn-ea"/>
                <a:cs typeface="+mn-cs"/>
              </a:rPr>
              <a:t>structures, it is usually configured with an external interrupt arbiter, the 82C59A.</a:t>
            </a:r>
          </a:p>
          <a:p>
            <a:r>
              <a:rPr kumimoji="1" lang="en-US" sz="900" kern="1200" baseline="0" dirty="0">
                <a:solidFill>
                  <a:schemeClr val="tx1"/>
                </a:solidFill>
                <a:latin typeface="Times New Roman" pitchFamily="-110" charset="0"/>
                <a:ea typeface="+mn-ea"/>
                <a:cs typeface="+mn-cs"/>
              </a:rPr>
              <a:t>External devices are connected to the 82C59A, which in turn connects to the 80386.</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Figure 8.8 shows the use of the 82C59A to connect multiple I/O modules for the</a:t>
            </a:r>
          </a:p>
          <a:p>
            <a:r>
              <a:rPr kumimoji="1" lang="en-US" sz="900" kern="1200" baseline="0" dirty="0">
                <a:solidFill>
                  <a:schemeClr val="tx1"/>
                </a:solidFill>
                <a:latin typeface="Times New Roman" pitchFamily="-110" charset="0"/>
                <a:ea typeface="+mn-ea"/>
                <a:cs typeface="+mn-cs"/>
              </a:rPr>
              <a:t>80386. A single 82C59A can handle up to eight modules. If control for more than eight</a:t>
            </a:r>
          </a:p>
          <a:p>
            <a:r>
              <a:rPr kumimoji="1" lang="en-US" sz="900" kern="1200" baseline="0" dirty="0">
                <a:solidFill>
                  <a:schemeClr val="tx1"/>
                </a:solidFill>
                <a:latin typeface="Times New Roman" pitchFamily="-110" charset="0"/>
                <a:ea typeface="+mn-ea"/>
                <a:cs typeface="+mn-cs"/>
              </a:rPr>
              <a:t>modules is required, a cascade arrangement can be used to handle up to 64 modules.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82C59A’s sole responsibility is the management of interrupts. It accepts</a:t>
            </a:r>
          </a:p>
          <a:p>
            <a:r>
              <a:rPr kumimoji="1" lang="en-US" sz="900" kern="1200" baseline="0" dirty="0">
                <a:solidFill>
                  <a:schemeClr val="tx1"/>
                </a:solidFill>
                <a:latin typeface="Times New Roman" pitchFamily="-110" charset="0"/>
                <a:ea typeface="+mn-ea"/>
                <a:cs typeface="+mn-cs"/>
              </a:rPr>
              <a:t>interrupt requests from attached modules, determines which interrupt has the highest</a:t>
            </a:r>
          </a:p>
          <a:p>
            <a:r>
              <a:rPr kumimoji="1" lang="en-US" sz="900" kern="1200" baseline="0" dirty="0">
                <a:solidFill>
                  <a:schemeClr val="tx1"/>
                </a:solidFill>
                <a:latin typeface="Times New Roman" pitchFamily="-110" charset="0"/>
                <a:ea typeface="+mn-ea"/>
                <a:cs typeface="+mn-cs"/>
              </a:rPr>
              <a:t>priority, and then signals the processor by raising the INTR line. The processor</a:t>
            </a:r>
          </a:p>
          <a:p>
            <a:r>
              <a:rPr kumimoji="1" lang="en-US" sz="900" kern="1200" baseline="0" dirty="0">
                <a:solidFill>
                  <a:schemeClr val="tx1"/>
                </a:solidFill>
                <a:latin typeface="Times New Roman" pitchFamily="-110" charset="0"/>
                <a:ea typeface="+mn-ea"/>
                <a:cs typeface="+mn-cs"/>
              </a:rPr>
              <a:t>acknowledges via the INTA line. This prompts the 82C59A to place the appropriate</a:t>
            </a:r>
          </a:p>
          <a:p>
            <a:r>
              <a:rPr kumimoji="1" lang="en-US" sz="900" kern="1200" baseline="0" dirty="0">
                <a:solidFill>
                  <a:schemeClr val="tx1"/>
                </a:solidFill>
                <a:latin typeface="Times New Roman" pitchFamily="-110" charset="0"/>
                <a:ea typeface="+mn-ea"/>
                <a:cs typeface="+mn-cs"/>
              </a:rPr>
              <a:t>vector information on the data bus. The processor can then proceed to process the</a:t>
            </a:r>
          </a:p>
          <a:p>
            <a:r>
              <a:rPr kumimoji="1" lang="en-US" sz="900" kern="1200" baseline="0" dirty="0">
                <a:solidFill>
                  <a:schemeClr val="tx1"/>
                </a:solidFill>
                <a:latin typeface="Times New Roman" pitchFamily="-110" charset="0"/>
                <a:ea typeface="+mn-ea"/>
                <a:cs typeface="+mn-cs"/>
              </a:rPr>
              <a:t>interrupt and to communicate directly with the I/O module to read or write data.</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82C59A is programmable. The 80386 determines the priority scheme to</a:t>
            </a:r>
          </a:p>
          <a:p>
            <a:r>
              <a:rPr kumimoji="1" lang="en-US" sz="900" kern="1200" baseline="0" dirty="0">
                <a:solidFill>
                  <a:schemeClr val="tx1"/>
                </a:solidFill>
                <a:latin typeface="Times New Roman" pitchFamily="-110" charset="0"/>
                <a:ea typeface="+mn-ea"/>
                <a:cs typeface="+mn-cs"/>
              </a:rPr>
              <a:t>be used by setting a control word in the 82C59A. The following interrupt modes are</a:t>
            </a:r>
          </a:p>
          <a:p>
            <a:r>
              <a:rPr kumimoji="1" lang="en-US" sz="900" kern="1200" baseline="0" dirty="0">
                <a:solidFill>
                  <a:schemeClr val="tx1"/>
                </a:solidFill>
                <a:latin typeface="Times New Roman" pitchFamily="-110" charset="0"/>
                <a:ea typeface="+mn-ea"/>
                <a:cs typeface="+mn-cs"/>
              </a:rPr>
              <a:t>possible: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Fully nested: </a:t>
            </a:r>
            <a:r>
              <a:rPr kumimoji="1" lang="en-US" sz="900" b="0" kern="1200" baseline="0" dirty="0">
                <a:solidFill>
                  <a:schemeClr val="tx1"/>
                </a:solidFill>
                <a:latin typeface="Times New Roman" pitchFamily="-110" charset="0"/>
                <a:ea typeface="+mn-ea"/>
                <a:cs typeface="+mn-cs"/>
              </a:rPr>
              <a:t>The interrupt requests are ordered in priority from 0 (IR0)</a:t>
            </a:r>
          </a:p>
          <a:p>
            <a:r>
              <a:rPr kumimoji="1" lang="en-US" sz="900" kern="1200" baseline="0" dirty="0">
                <a:solidFill>
                  <a:schemeClr val="tx1"/>
                </a:solidFill>
                <a:latin typeface="Times New Roman" pitchFamily="-110" charset="0"/>
                <a:ea typeface="+mn-ea"/>
                <a:cs typeface="+mn-cs"/>
              </a:rPr>
              <a:t>through 7 (IR7).</a:t>
            </a:r>
            <a:endParaRPr kumimoji="1" lang="en-GB" sz="900" kern="1200" baseline="0" dirty="0">
              <a:solidFill>
                <a:schemeClr val="tx1"/>
              </a:solidFill>
              <a:latin typeface="Times New Roman" pitchFamily="-110" charset="0"/>
              <a:ea typeface="+mn-ea"/>
              <a:cs typeface="+mn-cs"/>
            </a:endParaRPr>
          </a:p>
          <a:p>
            <a:endParaRPr kumimoji="1" lang="en-GB" sz="900" kern="1200" baseline="0" dirty="0">
              <a:solidFill>
                <a:schemeClr val="tx1"/>
              </a:solidFill>
              <a:latin typeface="Times New Roman" pitchFamily="-110" charset="0"/>
              <a:ea typeface="+mn-ea"/>
              <a:cs typeface="+mn-cs"/>
            </a:endParaRPr>
          </a:p>
          <a:p>
            <a:r>
              <a:rPr kumimoji="1" lang="en-US" sz="900" b="1" kern="1200" baseline="0" dirty="0">
                <a:solidFill>
                  <a:schemeClr val="tx1"/>
                </a:solidFill>
                <a:latin typeface="Times New Roman" pitchFamily="-110" charset="0"/>
                <a:ea typeface="+mn-ea"/>
                <a:cs typeface="+mn-cs"/>
              </a:rPr>
              <a:t>Rotating: </a:t>
            </a:r>
            <a:r>
              <a:rPr kumimoji="1" lang="en-US" sz="900" b="0" kern="1200" baseline="0" dirty="0">
                <a:solidFill>
                  <a:schemeClr val="tx1"/>
                </a:solidFill>
                <a:latin typeface="Times New Roman" pitchFamily="-110" charset="0"/>
                <a:ea typeface="+mn-ea"/>
                <a:cs typeface="+mn-cs"/>
              </a:rPr>
              <a:t>In some applications a number of interrupting devices are of equal</a:t>
            </a:r>
          </a:p>
          <a:p>
            <a:r>
              <a:rPr kumimoji="1" lang="en-US" sz="900" kern="1200" baseline="0" dirty="0">
                <a:solidFill>
                  <a:schemeClr val="tx1"/>
                </a:solidFill>
                <a:latin typeface="Times New Roman" pitchFamily="-110" charset="0"/>
                <a:ea typeface="+mn-ea"/>
                <a:cs typeface="+mn-cs"/>
              </a:rPr>
              <a:t>priority. In this mode a device, after being serviced, receives the lowest priority</a:t>
            </a:r>
          </a:p>
          <a:p>
            <a:r>
              <a:rPr kumimoji="1" lang="en-US" sz="900" kern="1200" baseline="0" dirty="0">
                <a:solidFill>
                  <a:schemeClr val="tx1"/>
                </a:solidFill>
                <a:latin typeface="Times New Roman" pitchFamily="-110" charset="0"/>
                <a:ea typeface="+mn-ea"/>
                <a:cs typeface="+mn-cs"/>
              </a:rPr>
              <a:t>in the group.</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Special mask: </a:t>
            </a:r>
            <a:r>
              <a:rPr kumimoji="1" lang="en-US" sz="900" b="0" kern="1200" baseline="0" dirty="0">
                <a:solidFill>
                  <a:schemeClr val="tx1"/>
                </a:solidFill>
                <a:latin typeface="Times New Roman" pitchFamily="-110" charset="0"/>
                <a:ea typeface="+mn-ea"/>
                <a:cs typeface="+mn-cs"/>
              </a:rPr>
              <a:t>This allows the processor to inhibit interrupts from certain devices.</a:t>
            </a:r>
            <a:endParaRPr lang="en-GB" sz="900"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900" b="0" i="0" u="none" strike="noStrike" kern="1200" baseline="0" dirty="0">
                <a:solidFill>
                  <a:schemeClr val="tx1"/>
                </a:solidFill>
                <a:latin typeface="Times New Roman" pitchFamily="-110" charset="0"/>
                <a:ea typeface="+mn-ea"/>
                <a:cs typeface="+mn-cs"/>
              </a:rPr>
              <a:t> As an example of an I/O </a:t>
            </a:r>
            <a:r>
              <a:rPr kumimoji="1" lang="en-US" sz="900" b="0" i="0" u="sng" strike="noStrike" kern="1200" baseline="0" dirty="0">
                <a:solidFill>
                  <a:schemeClr val="tx1"/>
                </a:solidFill>
                <a:latin typeface="Times New Roman" pitchFamily="-110" charset="0"/>
                <a:ea typeface="+mn-ea"/>
                <a:cs typeface="+mn-cs"/>
              </a:rPr>
              <a:t>module used for programmed I/O and interrupt-</a:t>
            </a:r>
          </a:p>
          <a:p>
            <a:r>
              <a:rPr kumimoji="1" lang="en-US" sz="900" b="0" i="0" u="sng" strike="noStrike" kern="1200" baseline="0" dirty="0">
                <a:solidFill>
                  <a:schemeClr val="tx1"/>
                </a:solidFill>
                <a:latin typeface="Times New Roman" pitchFamily="-110" charset="0"/>
                <a:ea typeface="+mn-ea"/>
                <a:cs typeface="+mn-cs"/>
              </a:rPr>
              <a:t>driven I/O</a:t>
            </a:r>
            <a:r>
              <a:rPr kumimoji="1" lang="en-US" sz="900" b="0" i="0" u="none" strike="noStrike" kern="1200" baseline="0" dirty="0">
                <a:solidFill>
                  <a:schemeClr val="tx1"/>
                </a:solidFill>
                <a:latin typeface="Times New Roman" pitchFamily="-110" charset="0"/>
                <a:ea typeface="+mn-ea"/>
                <a:cs typeface="+mn-cs"/>
              </a:rPr>
              <a:t>, we consider the Intel 8255A Programmable Peripheral Interface. The 8255A is</a:t>
            </a:r>
          </a:p>
          <a:p>
            <a:r>
              <a:rPr kumimoji="1" lang="en-US" sz="900" b="0" i="0" u="none" strike="noStrike" kern="1200" baseline="0" dirty="0">
                <a:solidFill>
                  <a:schemeClr val="tx1"/>
                </a:solidFill>
                <a:latin typeface="Times New Roman" pitchFamily="-110" charset="0"/>
                <a:ea typeface="+mn-ea"/>
                <a:cs typeface="+mn-cs"/>
              </a:rPr>
              <a:t>a single-chip, general-purpose I/O module originally designed for use with the Intel</a:t>
            </a:r>
          </a:p>
          <a:p>
            <a:r>
              <a:rPr kumimoji="1" lang="en-US" sz="900" b="0" i="0" u="none" strike="noStrike" kern="1200" baseline="0" dirty="0">
                <a:solidFill>
                  <a:schemeClr val="tx1"/>
                </a:solidFill>
                <a:latin typeface="Times New Roman" pitchFamily="-110" charset="0"/>
                <a:ea typeface="+mn-ea"/>
                <a:cs typeface="+mn-cs"/>
              </a:rPr>
              <a:t>80386 processor. It has since been cloned by other manufacturers and is a widely</a:t>
            </a:r>
          </a:p>
          <a:p>
            <a:r>
              <a:rPr kumimoji="1" lang="en-US" sz="900" b="0" i="0" u="none" strike="noStrike" kern="1200" baseline="0" dirty="0">
                <a:solidFill>
                  <a:schemeClr val="tx1"/>
                </a:solidFill>
                <a:latin typeface="Times New Roman" pitchFamily="-110" charset="0"/>
                <a:ea typeface="+mn-ea"/>
                <a:cs typeface="+mn-cs"/>
              </a:rPr>
              <a:t>used peripheral controller chip. Its uses include as a controller for simple I/O devices</a:t>
            </a:r>
          </a:p>
          <a:p>
            <a:r>
              <a:rPr kumimoji="1" lang="en-US" sz="900" b="0" i="0" u="none" strike="noStrike" kern="1200" baseline="0" dirty="0">
                <a:solidFill>
                  <a:schemeClr val="tx1"/>
                </a:solidFill>
                <a:latin typeface="Times New Roman" pitchFamily="-110" charset="0"/>
                <a:ea typeface="+mn-ea"/>
                <a:cs typeface="+mn-cs"/>
              </a:rPr>
              <a:t>for microprocessors and in embedded systems, including microcontroller systems.</a:t>
            </a:r>
            <a:endParaRPr kumimoji="1" lang="en-US" sz="900" kern="1200" baseline="0" dirty="0">
              <a:solidFill>
                <a:schemeClr val="tx1"/>
              </a:solidFill>
              <a:latin typeface="Times New Roman" pitchFamily="-110" charset="0"/>
              <a:ea typeface="+mn-ea"/>
              <a:cs typeface="+mn-cs"/>
            </a:endParaRP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Figure 8.9 shows a general block diagram plus the pin assignment for the</a:t>
            </a:r>
          </a:p>
          <a:p>
            <a:r>
              <a:rPr kumimoji="1" lang="en-US" sz="900" kern="1200" baseline="0" dirty="0">
                <a:solidFill>
                  <a:schemeClr val="tx1"/>
                </a:solidFill>
                <a:latin typeface="Times New Roman" pitchFamily="-110" charset="0"/>
                <a:ea typeface="+mn-ea"/>
                <a:cs typeface="+mn-cs"/>
              </a:rPr>
              <a:t>40-pin package in which it is housed.</a:t>
            </a:r>
          </a:p>
          <a:p>
            <a:endParaRPr kumimoji="1" lang="en-US" sz="900" kern="1200" baseline="0" dirty="0">
              <a:solidFill>
                <a:schemeClr val="tx1"/>
              </a:solidFill>
              <a:latin typeface="Times New Roman" pitchFamily="-110" charset="0"/>
              <a:ea typeface="+mn-ea"/>
              <a:cs typeface="+mn-cs"/>
            </a:endParaRPr>
          </a:p>
          <a:p>
            <a:r>
              <a:rPr kumimoji="1" lang="en-US" sz="900" b="0" i="0" u="sng" strike="noStrike" kern="1200" baseline="0" dirty="0">
                <a:solidFill>
                  <a:schemeClr val="tx1"/>
                </a:solidFill>
                <a:latin typeface="Times New Roman" pitchFamily="-110" charset="0"/>
                <a:ea typeface="+mn-ea"/>
                <a:cs typeface="+mn-cs"/>
              </a:rPr>
              <a:t>The right side of the block diagram of Figure 8.9a is the external interface</a:t>
            </a:r>
          </a:p>
          <a:p>
            <a:r>
              <a:rPr kumimoji="1" lang="en-US" sz="900" b="0" i="0" u="sng" strike="noStrike" kern="1200" baseline="0" dirty="0">
                <a:solidFill>
                  <a:schemeClr val="tx1"/>
                </a:solidFill>
                <a:latin typeface="Times New Roman" pitchFamily="-110" charset="0"/>
                <a:ea typeface="+mn-ea"/>
                <a:cs typeface="+mn-cs"/>
              </a:rPr>
              <a:t>of the 8255A</a:t>
            </a:r>
            <a:r>
              <a:rPr kumimoji="1" lang="en-US" sz="900" b="0" i="0" u="none" strike="noStrike" kern="1200" baseline="0" dirty="0">
                <a:solidFill>
                  <a:schemeClr val="tx1"/>
                </a:solidFill>
                <a:latin typeface="Times New Roman" pitchFamily="-110" charset="0"/>
                <a:ea typeface="+mn-ea"/>
                <a:cs typeface="+mn-cs"/>
              </a:rPr>
              <a:t>. The 24 I/O lines are divided into three 8-bit groups (A, B, C). Each</a:t>
            </a:r>
          </a:p>
          <a:p>
            <a:r>
              <a:rPr kumimoji="1" lang="en-US" sz="900" b="0" i="0" u="none" strike="noStrike" kern="1200" baseline="0" dirty="0">
                <a:solidFill>
                  <a:schemeClr val="tx1"/>
                </a:solidFill>
                <a:latin typeface="Times New Roman" pitchFamily="-110" charset="0"/>
                <a:ea typeface="+mn-ea"/>
                <a:cs typeface="+mn-cs"/>
              </a:rPr>
              <a:t>group can function as an 8-bit I/O port, thus providing connection for three peripheral</a:t>
            </a:r>
          </a:p>
          <a:p>
            <a:r>
              <a:rPr kumimoji="1" lang="en-US" sz="900" b="0" i="0" u="none" strike="noStrike" kern="1200" baseline="0" dirty="0">
                <a:solidFill>
                  <a:schemeClr val="tx1"/>
                </a:solidFill>
                <a:latin typeface="Times New Roman" pitchFamily="-110" charset="0"/>
                <a:ea typeface="+mn-ea"/>
                <a:cs typeface="+mn-cs"/>
              </a:rPr>
              <a:t>devices. In addition, group C is subdivided into 4-bit groups (C</a:t>
            </a:r>
            <a:r>
              <a:rPr kumimoji="1" lang="en-US" sz="900" b="0" i="0" u="none" strike="noStrike" kern="1200" baseline="-25000" dirty="0">
                <a:solidFill>
                  <a:schemeClr val="tx1"/>
                </a:solidFill>
                <a:latin typeface="Times New Roman" pitchFamily="-110" charset="0"/>
                <a:ea typeface="+mn-ea"/>
                <a:cs typeface="+mn-cs"/>
              </a:rPr>
              <a:t>A</a:t>
            </a:r>
            <a:r>
              <a:rPr kumimoji="1" lang="en-US" sz="900" b="0" i="0" u="none" strike="noStrike" kern="1200" baseline="0" dirty="0">
                <a:solidFill>
                  <a:schemeClr val="tx1"/>
                </a:solidFill>
                <a:latin typeface="Times New Roman" pitchFamily="-110" charset="0"/>
                <a:ea typeface="+mn-ea"/>
                <a:cs typeface="+mn-cs"/>
              </a:rPr>
              <a:t>  and C</a:t>
            </a:r>
            <a:r>
              <a:rPr kumimoji="1" lang="en-US" sz="900" b="0" i="0" u="none" strike="noStrike" kern="1200" baseline="-25000" dirty="0">
                <a:solidFill>
                  <a:schemeClr val="tx1"/>
                </a:solidFill>
                <a:latin typeface="Times New Roman" pitchFamily="-110" charset="0"/>
                <a:ea typeface="+mn-ea"/>
                <a:cs typeface="+mn-cs"/>
              </a:rPr>
              <a:t>B</a:t>
            </a:r>
            <a:r>
              <a:rPr kumimoji="1" lang="en-US" sz="900" b="0" i="0" u="none" strike="noStrike" kern="1200" baseline="0" dirty="0">
                <a:solidFill>
                  <a:schemeClr val="tx1"/>
                </a:solidFill>
                <a:latin typeface="Times New Roman" pitchFamily="-110" charset="0"/>
                <a:ea typeface="+mn-ea"/>
                <a:cs typeface="+mn-cs"/>
              </a:rPr>
              <a:t> ), which</a:t>
            </a:r>
          </a:p>
          <a:p>
            <a:r>
              <a:rPr kumimoji="1" lang="en-US" sz="900" b="0" i="0" u="none" strike="noStrike" kern="1200" baseline="0" dirty="0">
                <a:solidFill>
                  <a:schemeClr val="tx1"/>
                </a:solidFill>
                <a:latin typeface="Times New Roman" pitchFamily="-110" charset="0"/>
                <a:ea typeface="+mn-ea"/>
                <a:cs typeface="+mn-cs"/>
              </a:rPr>
              <a:t>may be used in conjunction with the A and B I/O ports. Configured in this manner,</a:t>
            </a:r>
          </a:p>
          <a:p>
            <a:r>
              <a:rPr kumimoji="1" lang="en-US" sz="900" b="0" i="0" u="none" strike="noStrike" kern="1200" baseline="0" dirty="0">
                <a:solidFill>
                  <a:schemeClr val="tx1"/>
                </a:solidFill>
                <a:latin typeface="Times New Roman" pitchFamily="-110" charset="0"/>
                <a:ea typeface="+mn-ea"/>
                <a:cs typeface="+mn-cs"/>
              </a:rPr>
              <a:t>group C lines carry control and status signals.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sng" strike="noStrike" kern="1200" baseline="0" dirty="0">
                <a:solidFill>
                  <a:schemeClr val="tx1"/>
                </a:solidFill>
                <a:latin typeface="Times New Roman" pitchFamily="-110" charset="0"/>
                <a:ea typeface="+mn-ea"/>
                <a:cs typeface="+mn-cs"/>
              </a:rPr>
              <a:t>The left side of the block diagram is the internal interface to the microprocessor</a:t>
            </a:r>
          </a:p>
          <a:p>
            <a:r>
              <a:rPr kumimoji="1" lang="en-US" sz="900" b="0" i="0" u="sng" strike="noStrike" kern="1200" baseline="0" dirty="0">
                <a:solidFill>
                  <a:schemeClr val="tx1"/>
                </a:solidFill>
                <a:latin typeface="Times New Roman" pitchFamily="-110" charset="0"/>
                <a:ea typeface="+mn-ea"/>
                <a:cs typeface="+mn-cs"/>
              </a:rPr>
              <a:t>system bus</a:t>
            </a:r>
            <a:r>
              <a:rPr kumimoji="1" lang="en-US" sz="900" b="0" i="0" u="none" strike="noStrike" kern="1200" baseline="0" dirty="0">
                <a:solidFill>
                  <a:schemeClr val="tx1"/>
                </a:solidFill>
                <a:latin typeface="Times New Roman" pitchFamily="-110" charset="0"/>
                <a:ea typeface="+mn-ea"/>
                <a:cs typeface="+mn-cs"/>
              </a:rPr>
              <a:t>. It includes an 8-bit bidirectional data bus (D0 through D7), used to</a:t>
            </a:r>
          </a:p>
          <a:p>
            <a:r>
              <a:rPr kumimoji="1" lang="en-US" sz="900" b="0" i="0" u="none" strike="noStrike" kern="1200" baseline="0" dirty="0">
                <a:solidFill>
                  <a:schemeClr val="tx1"/>
                </a:solidFill>
                <a:latin typeface="Times New Roman" pitchFamily="-110" charset="0"/>
                <a:ea typeface="+mn-ea"/>
                <a:cs typeface="+mn-cs"/>
              </a:rPr>
              <a:t>transfer data between the microprocessor and the I/O ports and to transfer control</a:t>
            </a:r>
          </a:p>
          <a:p>
            <a:r>
              <a:rPr kumimoji="1" lang="en-US" sz="900" b="0" i="0" u="none" strike="noStrike" kern="1200" baseline="0" dirty="0">
                <a:solidFill>
                  <a:schemeClr val="tx1"/>
                </a:solidFill>
                <a:latin typeface="Times New Roman" pitchFamily="-110" charset="0"/>
                <a:ea typeface="+mn-ea"/>
                <a:cs typeface="+mn-cs"/>
              </a:rPr>
              <a:t>information.</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The processor controls the 8255A by means of an 8-bit control register in the</a:t>
            </a:r>
          </a:p>
          <a:p>
            <a:r>
              <a:rPr kumimoji="1" lang="en-US" sz="900" b="0" i="0" u="none" strike="noStrike" kern="1200" baseline="0" dirty="0">
                <a:solidFill>
                  <a:schemeClr val="tx1"/>
                </a:solidFill>
                <a:latin typeface="Times New Roman" pitchFamily="-110" charset="0"/>
                <a:ea typeface="+mn-ea"/>
                <a:cs typeface="+mn-cs"/>
              </a:rPr>
              <a:t>processor. The processor can set the value of the control register to specify a variety</a:t>
            </a:r>
          </a:p>
          <a:p>
            <a:r>
              <a:rPr kumimoji="1" lang="en-US" sz="900" b="0" i="0" u="none" strike="noStrike" kern="1200" baseline="0" dirty="0">
                <a:solidFill>
                  <a:schemeClr val="tx1"/>
                </a:solidFill>
                <a:latin typeface="Times New Roman" pitchFamily="-110" charset="0"/>
                <a:ea typeface="+mn-ea"/>
                <a:cs typeface="+mn-cs"/>
              </a:rPr>
              <a:t>of operating modes and configurations. From the processor point of view, there is</a:t>
            </a:r>
          </a:p>
          <a:p>
            <a:r>
              <a:rPr kumimoji="1" lang="en-US" sz="900" b="0" i="0" u="none" strike="noStrike" kern="1200" baseline="0" dirty="0">
                <a:solidFill>
                  <a:schemeClr val="tx1"/>
                </a:solidFill>
                <a:latin typeface="Times New Roman" pitchFamily="-110" charset="0"/>
                <a:ea typeface="+mn-ea"/>
                <a:cs typeface="+mn-cs"/>
              </a:rPr>
              <a:t>a control port, and the control register bits are set in the processor and then sent to</a:t>
            </a:r>
          </a:p>
          <a:p>
            <a:r>
              <a:rPr kumimoji="1" lang="en-US" sz="900" b="0" i="0" u="none" strike="noStrike" kern="1200" baseline="0" dirty="0">
                <a:solidFill>
                  <a:schemeClr val="tx1"/>
                </a:solidFill>
                <a:latin typeface="Times New Roman" pitchFamily="-110" charset="0"/>
                <a:ea typeface="+mn-ea"/>
                <a:cs typeface="+mn-cs"/>
              </a:rPr>
              <a:t>the control port over lines D0—D7.</a:t>
            </a:r>
            <a:endParaRPr kumimoji="1" lang="en-US" sz="9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F737347-1095-3242-A55B-1E86453C57DC}"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900" b="0" i="0" u="none" strike="noStrike" kern="1200" baseline="0" dirty="0">
                <a:solidFill>
                  <a:schemeClr val="tx1"/>
                </a:solidFill>
                <a:latin typeface="Times New Roman" pitchFamily="-110" charset="0"/>
                <a:ea typeface="+mn-ea"/>
                <a:cs typeface="+mn-cs"/>
              </a:rPr>
              <a:t>Thus, when the processor sets both A1 and A2 to 1, the 8255A interprets the</a:t>
            </a:r>
          </a:p>
          <a:p>
            <a:r>
              <a:rPr kumimoji="1" lang="en-US" sz="900" b="0" i="0" u="none" strike="noStrike" kern="1200" baseline="0" dirty="0">
                <a:solidFill>
                  <a:schemeClr val="tx1"/>
                </a:solidFill>
                <a:latin typeface="Times New Roman" pitchFamily="-110" charset="0"/>
                <a:ea typeface="+mn-ea"/>
                <a:cs typeface="+mn-cs"/>
              </a:rPr>
              <a:t>8-bit value on the data bus as a control word. When the processor transfers an 8-bit</a:t>
            </a:r>
          </a:p>
          <a:p>
            <a:r>
              <a:rPr kumimoji="1" lang="en-US" sz="900" b="0" i="0" u="none" strike="noStrike" kern="1200" baseline="0" dirty="0">
                <a:solidFill>
                  <a:schemeClr val="tx1"/>
                </a:solidFill>
                <a:latin typeface="Times New Roman" pitchFamily="-110" charset="0"/>
                <a:ea typeface="+mn-ea"/>
                <a:cs typeface="+mn-cs"/>
              </a:rPr>
              <a:t>control word with line D7 set to 1 (Figure 8.10a), the control word is used to configure</a:t>
            </a:r>
          </a:p>
          <a:p>
            <a:r>
              <a:rPr kumimoji="1" lang="en-US" sz="900" b="0" i="0" u="none" strike="noStrike" kern="1200" baseline="0" dirty="0">
                <a:solidFill>
                  <a:schemeClr val="tx1"/>
                </a:solidFill>
                <a:latin typeface="Times New Roman" pitchFamily="-110" charset="0"/>
                <a:ea typeface="+mn-ea"/>
                <a:cs typeface="+mn-cs"/>
              </a:rPr>
              <a:t>the operating mode of the 24 I/O lines. The three modes are:</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Mode 0:  </a:t>
            </a:r>
            <a:r>
              <a:rPr kumimoji="1" lang="en-US" sz="900" b="0" i="0" u="none" strike="noStrike" kern="1200" baseline="0" dirty="0">
                <a:solidFill>
                  <a:schemeClr val="tx1"/>
                </a:solidFill>
                <a:latin typeface="Times New Roman" pitchFamily="-110" charset="0"/>
                <a:ea typeface="+mn-ea"/>
                <a:cs typeface="+mn-cs"/>
              </a:rPr>
              <a:t>This is the basic I/O mode. The three groups of eight external lines</a:t>
            </a:r>
          </a:p>
          <a:p>
            <a:r>
              <a:rPr kumimoji="1" lang="en-US" sz="900" b="0" i="0" u="none" strike="noStrike" kern="1200" baseline="0" dirty="0">
                <a:solidFill>
                  <a:schemeClr val="tx1"/>
                </a:solidFill>
                <a:latin typeface="Times New Roman" pitchFamily="-110" charset="0"/>
                <a:ea typeface="+mn-ea"/>
                <a:cs typeface="+mn-cs"/>
              </a:rPr>
              <a:t>function as three 8-bit I/O ports. Each port can be designated as input or output.</a:t>
            </a:r>
          </a:p>
          <a:p>
            <a:r>
              <a:rPr kumimoji="1" lang="en-US" sz="900" b="0" i="0" u="none" strike="noStrike" kern="1200" baseline="0" dirty="0">
                <a:solidFill>
                  <a:schemeClr val="tx1"/>
                </a:solidFill>
                <a:latin typeface="Times New Roman" pitchFamily="-110" charset="0"/>
                <a:ea typeface="+mn-ea"/>
                <a:cs typeface="+mn-cs"/>
              </a:rPr>
              <a:t>Data may only be sent to a port if the port is defined as output, and data</a:t>
            </a:r>
          </a:p>
          <a:p>
            <a:r>
              <a:rPr kumimoji="1" lang="en-US" sz="900" b="0" i="0" u="none" strike="noStrike" kern="1200" baseline="0" dirty="0">
                <a:solidFill>
                  <a:schemeClr val="tx1"/>
                </a:solidFill>
                <a:latin typeface="Times New Roman" pitchFamily="-110" charset="0"/>
                <a:ea typeface="+mn-ea"/>
                <a:cs typeface="+mn-cs"/>
              </a:rPr>
              <a:t>may only be read from a port if the port is set to input.</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Mode 1</a:t>
            </a:r>
            <a:r>
              <a:rPr kumimoji="1" lang="en-US" sz="900" b="0" i="0" u="none" strike="noStrike" kern="1200" baseline="0" dirty="0">
                <a:solidFill>
                  <a:schemeClr val="tx1"/>
                </a:solidFill>
                <a:latin typeface="Times New Roman" pitchFamily="-110" charset="0"/>
                <a:ea typeface="+mn-ea"/>
                <a:cs typeface="+mn-cs"/>
              </a:rPr>
              <a:t>:  In this mode, ports A and B can be configured as either input or</a:t>
            </a:r>
          </a:p>
          <a:p>
            <a:r>
              <a:rPr kumimoji="1" lang="en-US" sz="900" b="0" i="0" u="none" strike="noStrike" kern="1200" baseline="0" dirty="0">
                <a:solidFill>
                  <a:schemeClr val="tx1"/>
                </a:solidFill>
                <a:latin typeface="Times New Roman" pitchFamily="-110" charset="0"/>
                <a:ea typeface="+mn-ea"/>
                <a:cs typeface="+mn-cs"/>
              </a:rPr>
              <a:t>output, and lines from port C serve as control lines for A and B. The control</a:t>
            </a:r>
          </a:p>
          <a:p>
            <a:r>
              <a:rPr kumimoji="1" lang="en-US" sz="900" b="0" i="0" u="none" strike="noStrike" kern="1200" baseline="0" dirty="0">
                <a:solidFill>
                  <a:schemeClr val="tx1"/>
                </a:solidFill>
                <a:latin typeface="Times New Roman" pitchFamily="-110" charset="0"/>
                <a:ea typeface="+mn-ea"/>
                <a:cs typeface="+mn-cs"/>
              </a:rPr>
              <a:t>signals serve two principal purposes: “handshaking” and interrupt request.</a:t>
            </a:r>
          </a:p>
          <a:p>
            <a:r>
              <a:rPr kumimoji="1" lang="en-US" sz="900" b="0" i="0" u="none" strike="noStrike" kern="1200" baseline="0" dirty="0">
                <a:solidFill>
                  <a:schemeClr val="tx1"/>
                </a:solidFill>
                <a:latin typeface="Times New Roman" pitchFamily="-110" charset="0"/>
                <a:ea typeface="+mn-ea"/>
                <a:cs typeface="+mn-cs"/>
              </a:rPr>
              <a:t>Handshaking is a simple timing mechanism. One control line is used by the</a:t>
            </a:r>
          </a:p>
          <a:p>
            <a:r>
              <a:rPr kumimoji="1" lang="en-US" sz="900" b="0" i="0" u="none" strike="noStrike" kern="1200" baseline="0" dirty="0">
                <a:solidFill>
                  <a:schemeClr val="tx1"/>
                </a:solidFill>
                <a:latin typeface="Times New Roman" pitchFamily="-110" charset="0"/>
                <a:ea typeface="+mn-ea"/>
                <a:cs typeface="+mn-cs"/>
              </a:rPr>
              <a:t>sender as a DATA READY line, to indicate when the data are present on the</a:t>
            </a:r>
          </a:p>
          <a:p>
            <a:r>
              <a:rPr kumimoji="1" lang="en-US" sz="900" b="0" i="0" u="none" strike="noStrike" kern="1200" baseline="0" dirty="0">
                <a:solidFill>
                  <a:schemeClr val="tx1"/>
                </a:solidFill>
                <a:latin typeface="Times New Roman" pitchFamily="-110" charset="0"/>
                <a:ea typeface="+mn-ea"/>
                <a:cs typeface="+mn-cs"/>
              </a:rPr>
              <a:t>I/O data lines. Another line is used by the receiver as an ACKNOWLEDGE,</a:t>
            </a:r>
          </a:p>
          <a:p>
            <a:r>
              <a:rPr kumimoji="1" lang="en-US" sz="900" b="0" i="0" u="none" strike="noStrike" kern="1200" baseline="0" dirty="0">
                <a:solidFill>
                  <a:schemeClr val="tx1"/>
                </a:solidFill>
                <a:latin typeface="Times New Roman" pitchFamily="-110" charset="0"/>
                <a:ea typeface="+mn-ea"/>
                <a:cs typeface="+mn-cs"/>
              </a:rPr>
              <a:t>indicating that the data have been read and the data lines may be cleared.</a:t>
            </a:r>
          </a:p>
          <a:p>
            <a:r>
              <a:rPr kumimoji="1" lang="en-US" sz="900" b="0" i="0" u="none" strike="noStrike" kern="1200" baseline="0" dirty="0">
                <a:solidFill>
                  <a:schemeClr val="tx1"/>
                </a:solidFill>
                <a:latin typeface="Times New Roman" pitchFamily="-110" charset="0"/>
                <a:ea typeface="+mn-ea"/>
                <a:cs typeface="+mn-cs"/>
              </a:rPr>
              <a:t>Another line may be designated as an INTERRUPT REQUEST line and tied</a:t>
            </a:r>
          </a:p>
          <a:p>
            <a:r>
              <a:rPr kumimoji="1" lang="en-US" sz="900" b="0" i="0" u="none" strike="noStrike" kern="1200" baseline="0" dirty="0">
                <a:solidFill>
                  <a:schemeClr val="tx1"/>
                </a:solidFill>
                <a:latin typeface="Times New Roman" pitchFamily="-110" charset="0"/>
                <a:ea typeface="+mn-ea"/>
                <a:cs typeface="+mn-cs"/>
              </a:rPr>
              <a:t>back to the system bus.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Mode 2</a:t>
            </a:r>
            <a:r>
              <a:rPr kumimoji="1" lang="en-US" sz="900" b="0" i="0" u="none" strike="noStrike" kern="1200" baseline="0" dirty="0">
                <a:solidFill>
                  <a:schemeClr val="tx1"/>
                </a:solidFill>
                <a:latin typeface="Times New Roman" pitchFamily="-110" charset="0"/>
                <a:ea typeface="+mn-ea"/>
                <a:cs typeface="+mn-cs"/>
              </a:rPr>
              <a:t>: This is a bidirectional mode. In this mode, port A can be configured</a:t>
            </a:r>
          </a:p>
          <a:p>
            <a:r>
              <a:rPr kumimoji="1" lang="en-US" sz="900" b="0" i="0" u="none" strike="noStrike" kern="1200" baseline="0" dirty="0">
                <a:solidFill>
                  <a:schemeClr val="tx1"/>
                </a:solidFill>
                <a:latin typeface="Times New Roman" pitchFamily="-110" charset="0"/>
                <a:ea typeface="+mn-ea"/>
                <a:cs typeface="+mn-cs"/>
              </a:rPr>
              <a:t>as either the input or output lines for bidirectional traffic on port B, with the</a:t>
            </a:r>
          </a:p>
          <a:p>
            <a:r>
              <a:rPr kumimoji="1" lang="en-US" sz="900" b="0" i="0" u="none" strike="noStrike" kern="1200" baseline="0" dirty="0">
                <a:solidFill>
                  <a:schemeClr val="tx1"/>
                </a:solidFill>
                <a:latin typeface="Times New Roman" pitchFamily="-110" charset="0"/>
                <a:ea typeface="+mn-ea"/>
                <a:cs typeface="+mn-cs"/>
              </a:rPr>
              <a:t>port B lines providing the opposite direction. Again, port C lines are used for</a:t>
            </a:r>
          </a:p>
          <a:p>
            <a:r>
              <a:rPr kumimoji="1" lang="en-US" sz="900" b="0" i="0" u="none" strike="noStrike" kern="1200" baseline="0" dirty="0">
                <a:solidFill>
                  <a:schemeClr val="tx1"/>
                </a:solidFill>
                <a:latin typeface="Times New Roman" pitchFamily="-110" charset="0"/>
                <a:ea typeface="+mn-ea"/>
                <a:cs typeface="+mn-cs"/>
              </a:rPr>
              <a:t>control signaling.</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When the processor sets D7 to 0 (Figure 8.10b), the control word is used to</a:t>
            </a:r>
          </a:p>
          <a:p>
            <a:r>
              <a:rPr kumimoji="1" lang="en-US" sz="900" b="0" i="0" u="none" strike="noStrike" kern="1200" baseline="0" dirty="0">
                <a:solidFill>
                  <a:schemeClr val="tx1"/>
                </a:solidFill>
                <a:latin typeface="Times New Roman" pitchFamily="-110" charset="0"/>
                <a:ea typeface="+mn-ea"/>
                <a:cs typeface="+mn-cs"/>
              </a:rPr>
              <a:t>program the bit values of port C individually. This feature is rarely used.</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Because the 8255A is programmable via the</a:t>
            </a:r>
          </a:p>
          <a:p>
            <a:r>
              <a:rPr kumimoji="1" lang="en-US" sz="1200" b="0" i="0" u="none" strike="noStrike" kern="1200" baseline="0" dirty="0">
                <a:solidFill>
                  <a:schemeClr val="tx1"/>
                </a:solidFill>
                <a:latin typeface="Times New Roman" pitchFamily="-110" charset="0"/>
                <a:ea typeface="+mn-ea"/>
                <a:cs typeface="+mn-cs"/>
              </a:rPr>
              <a:t>control register, it can be used to control a variety of simple peripheral devices.</a:t>
            </a:r>
          </a:p>
          <a:p>
            <a:r>
              <a:rPr kumimoji="1" lang="en-US" sz="1200" b="0" i="0" u="none" strike="noStrike" kern="1200" baseline="0" dirty="0">
                <a:solidFill>
                  <a:schemeClr val="tx1"/>
                </a:solidFill>
                <a:latin typeface="Times New Roman" pitchFamily="-110" charset="0"/>
                <a:ea typeface="+mn-ea"/>
                <a:cs typeface="+mn-cs"/>
              </a:rPr>
              <a:t>Figure 8.11 illustrates its use to control a keyboard/display terminal. The keyboard</a:t>
            </a:r>
          </a:p>
          <a:p>
            <a:r>
              <a:rPr kumimoji="1" lang="en-US" sz="1200" b="0" i="0" u="none" strike="noStrike" kern="1200" baseline="0" dirty="0">
                <a:solidFill>
                  <a:schemeClr val="tx1"/>
                </a:solidFill>
                <a:latin typeface="Times New Roman" pitchFamily="-110" charset="0"/>
                <a:ea typeface="+mn-ea"/>
                <a:cs typeface="+mn-cs"/>
              </a:rPr>
              <a:t>provides 8 bits of input. Two of these bits, SHIFT and CONTROL, have special</a:t>
            </a:r>
          </a:p>
          <a:p>
            <a:r>
              <a:rPr kumimoji="1" lang="en-US" sz="1200" b="0" i="0" u="none" strike="noStrike" kern="1200" baseline="0" dirty="0">
                <a:solidFill>
                  <a:schemeClr val="tx1"/>
                </a:solidFill>
                <a:latin typeface="Times New Roman" pitchFamily="-110" charset="0"/>
                <a:ea typeface="+mn-ea"/>
                <a:cs typeface="+mn-cs"/>
              </a:rPr>
              <a:t>meaning to the keyboard-handling</a:t>
            </a:r>
          </a:p>
          <a:p>
            <a:r>
              <a:rPr kumimoji="1" lang="en-US" sz="1200" b="0" i="0" u="none" strike="noStrike" kern="1200" baseline="0" dirty="0">
                <a:solidFill>
                  <a:schemeClr val="tx1"/>
                </a:solidFill>
                <a:latin typeface="Times New Roman" pitchFamily="-110" charset="0"/>
                <a:ea typeface="+mn-ea"/>
                <a:cs typeface="+mn-cs"/>
              </a:rPr>
              <a:t>program executing in the processor. However,</a:t>
            </a:r>
          </a:p>
          <a:p>
            <a:r>
              <a:rPr kumimoji="1" lang="en-US" sz="1200" b="0" i="0" u="none" strike="noStrike" kern="1200" baseline="0" dirty="0">
                <a:solidFill>
                  <a:schemeClr val="tx1"/>
                </a:solidFill>
                <a:latin typeface="Times New Roman" pitchFamily="-110" charset="0"/>
                <a:ea typeface="+mn-ea"/>
                <a:cs typeface="+mn-cs"/>
              </a:rPr>
              <a:t>this interpretation is transparent to the 8255A, which simply accepts the 8 bits of</a:t>
            </a:r>
          </a:p>
          <a:p>
            <a:r>
              <a:rPr kumimoji="1" lang="en-US" sz="1200" b="0" i="0" u="none" strike="noStrike" kern="1200" baseline="0" dirty="0">
                <a:solidFill>
                  <a:schemeClr val="tx1"/>
                </a:solidFill>
                <a:latin typeface="Times New Roman" pitchFamily="-110" charset="0"/>
                <a:ea typeface="+mn-ea"/>
                <a:cs typeface="+mn-cs"/>
              </a:rPr>
              <a:t>data and presents them on the system data bus. Two handshaking control lines are</a:t>
            </a:r>
          </a:p>
          <a:p>
            <a:r>
              <a:rPr kumimoji="1" lang="en-US" sz="1200" b="0" i="0" u="none" strike="noStrike" kern="1200" baseline="0" dirty="0">
                <a:solidFill>
                  <a:schemeClr val="tx1"/>
                </a:solidFill>
                <a:latin typeface="Times New Roman" pitchFamily="-110" charset="0"/>
                <a:ea typeface="+mn-ea"/>
                <a:cs typeface="+mn-cs"/>
              </a:rPr>
              <a:t>provided for use with the keyboard.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display is also linked by an 8-bit data port. Again, two of the bits have</a:t>
            </a:r>
          </a:p>
          <a:p>
            <a:r>
              <a:rPr kumimoji="1" lang="en-US" sz="1200" b="0" i="0" u="none" strike="noStrike" kern="1200" baseline="0" dirty="0">
                <a:solidFill>
                  <a:schemeClr val="tx1"/>
                </a:solidFill>
                <a:latin typeface="Times New Roman" pitchFamily="-110" charset="0"/>
                <a:ea typeface="+mn-ea"/>
                <a:cs typeface="+mn-cs"/>
              </a:rPr>
              <a:t>special meanings that are transparent to the 8255A. In addition to two handshaking</a:t>
            </a:r>
          </a:p>
          <a:p>
            <a:r>
              <a:rPr kumimoji="1" lang="en-US" sz="1200" b="0" i="0" u="none" strike="noStrike" kern="1200" baseline="0" dirty="0">
                <a:solidFill>
                  <a:schemeClr val="tx1"/>
                </a:solidFill>
                <a:latin typeface="Times New Roman" pitchFamily="-110" charset="0"/>
                <a:ea typeface="+mn-ea"/>
                <a:cs typeface="+mn-cs"/>
              </a:rPr>
              <a:t>lines, two lines provide additional control functions.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23</a:t>
            </a:fld>
            <a:endParaRPr lang="en-US" dirty="0"/>
          </a:p>
        </p:txBody>
      </p:sp>
    </p:spTree>
    <p:extLst>
      <p:ext uri="{BB962C8B-B14F-4D97-AF65-F5344CB8AC3E}">
        <p14:creationId xmlns:p14="http://schemas.microsoft.com/office/powerpoint/2010/main" val="181816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E1119-6A00-7F43-BC2C-498C18B42F28}" type="slidenum">
              <a:rPr lang="en-US"/>
              <a:pPr/>
              <a:t>24</a:t>
            </a:fld>
            <a:endParaRPr lang="en-US" dirty="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Interrupt-driven I/O, though more efficient than simple programmed I/O</a:t>
            </a:r>
            <a:r>
              <a:rPr kumimoji="1" lang="en-US" sz="900" u="sng" kern="1200" baseline="0" dirty="0">
                <a:solidFill>
                  <a:schemeClr val="tx1"/>
                </a:solidFill>
                <a:latin typeface="Times New Roman" pitchFamily="-110" charset="0"/>
                <a:ea typeface="+mn-ea"/>
                <a:cs typeface="+mn-cs"/>
              </a:rPr>
              <a:t>, still requires the active intervention of the processor to transfer data between memory and an I/O module, and any data transfer must traverse a path through the processor.</a:t>
            </a:r>
          </a:p>
          <a:p>
            <a:r>
              <a:rPr kumimoji="1" lang="en-US" sz="900" kern="1200" baseline="0" dirty="0">
                <a:solidFill>
                  <a:schemeClr val="tx1"/>
                </a:solidFill>
                <a:latin typeface="Times New Roman" pitchFamily="-110" charset="0"/>
                <a:ea typeface="+mn-ea"/>
                <a:cs typeface="+mn-cs"/>
              </a:rPr>
              <a:t>Thus, both these forms of I/O suffer from two inherent drawbacks: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1. The I/O transfer rate is limited by the speed with which the processor can test </a:t>
            </a:r>
            <a:r>
              <a:rPr kumimoji="1" lang="en-US" sz="900" kern="1200" baseline="0" dirty="0">
                <a:solidFill>
                  <a:schemeClr val="tx1"/>
                </a:solidFill>
                <a:latin typeface="Times New Roman" pitchFamily="-110" charset="0"/>
                <a:ea typeface="+mn-ea"/>
                <a:cs typeface="+mn-cs"/>
              </a:rPr>
              <a:t>and service a device.</a:t>
            </a:r>
          </a:p>
          <a:p>
            <a:endParaRPr kumimoji="1" lang="en-US" sz="900" b="0"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2. The processor is tied up in managing an I/O transfer; a number of instructions </a:t>
            </a:r>
            <a:r>
              <a:rPr kumimoji="1" lang="en-US" sz="900" kern="1200" baseline="0" dirty="0">
                <a:solidFill>
                  <a:schemeClr val="tx1"/>
                </a:solidFill>
                <a:latin typeface="Times New Roman" pitchFamily="-110" charset="0"/>
                <a:ea typeface="+mn-ea"/>
                <a:cs typeface="+mn-cs"/>
              </a:rPr>
              <a:t>must be executed for each I/O transfer (e.g., Figure 8.5).</a:t>
            </a:r>
          </a:p>
          <a:p>
            <a:endParaRPr kumimoji="1" lang="en-US" sz="900" kern="1200" baseline="0" dirty="0">
              <a:solidFill>
                <a:schemeClr val="tx1"/>
              </a:solidFill>
              <a:latin typeface="Times New Roman" pitchFamily="-110" charset="0"/>
              <a:ea typeface="+mn-ea"/>
              <a:cs typeface="+mn-cs"/>
            </a:endParaRPr>
          </a:p>
          <a:p>
            <a:r>
              <a:rPr kumimoji="1" lang="en-US" sz="900" u="sng" kern="1200" baseline="0" dirty="0">
                <a:solidFill>
                  <a:schemeClr val="tx1"/>
                </a:solidFill>
                <a:latin typeface="Times New Roman" pitchFamily="-110" charset="0"/>
                <a:ea typeface="+mn-ea"/>
                <a:cs typeface="+mn-cs"/>
              </a:rPr>
              <a:t>There is somewhat of a trade-off between these two drawbacks. Consider the transfer of a block of data</a:t>
            </a:r>
            <a:r>
              <a:rPr kumimoji="1" lang="en-US" sz="900" kern="1200" baseline="0" dirty="0">
                <a:solidFill>
                  <a:schemeClr val="tx1"/>
                </a:solidFill>
                <a:latin typeface="Times New Roman" pitchFamily="-110" charset="0"/>
                <a:ea typeface="+mn-ea"/>
                <a:cs typeface="+mn-cs"/>
              </a:rPr>
              <a:t>. </a:t>
            </a:r>
          </a:p>
          <a:p>
            <a:pPr marL="171450" indent="-171450">
              <a:buFont typeface="Arial" panose="020B0604020202020204" pitchFamily="34" charset="0"/>
              <a:buChar char="•"/>
            </a:pPr>
            <a:r>
              <a:rPr kumimoji="1" lang="en-US" sz="900" kern="1200" baseline="0" dirty="0">
                <a:solidFill>
                  <a:schemeClr val="tx1"/>
                </a:solidFill>
                <a:latin typeface="Times New Roman" pitchFamily="-110" charset="0"/>
                <a:ea typeface="+mn-ea"/>
                <a:cs typeface="+mn-cs"/>
              </a:rPr>
              <a:t>Using simple programmed I/O, the processor is dedicated to the task of I/O and can move data at a rather high rate, at the cost of doing nothing else. </a:t>
            </a:r>
          </a:p>
          <a:p>
            <a:pPr marL="171450" indent="-171450">
              <a:buFont typeface="Arial" panose="020B0604020202020204" pitchFamily="34" charset="0"/>
              <a:buChar char="•"/>
            </a:pPr>
            <a:r>
              <a:rPr kumimoji="1" lang="en-US" sz="900" kern="1200" baseline="0" dirty="0">
                <a:solidFill>
                  <a:schemeClr val="tx1"/>
                </a:solidFill>
                <a:latin typeface="Times New Roman" pitchFamily="-110" charset="0"/>
                <a:ea typeface="+mn-ea"/>
                <a:cs typeface="+mn-cs"/>
              </a:rPr>
              <a:t>Interrupt I/O frees up the processor to some extent at the expense of the I/O transfer rate. </a:t>
            </a:r>
          </a:p>
          <a:p>
            <a:r>
              <a:rPr kumimoji="1" lang="en-US" sz="900" kern="1200" baseline="0" dirty="0">
                <a:solidFill>
                  <a:schemeClr val="tx1"/>
                </a:solidFill>
                <a:latin typeface="Times New Roman" pitchFamily="-110" charset="0"/>
                <a:ea typeface="+mn-ea"/>
                <a:cs typeface="+mn-cs"/>
              </a:rPr>
              <a:t>Nevertheless, both methods have an adverse impact on both processor activity and I/O transfer rate.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When large volumes of data are to be moved, a more efficient technique is required: direct memory access (DMA).</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900" kern="1200" baseline="0" dirty="0">
                <a:solidFill>
                  <a:schemeClr val="tx1"/>
                </a:solidFill>
                <a:latin typeface="Times New Roman" pitchFamily="-110" charset="0"/>
                <a:ea typeface="+mn-ea"/>
                <a:cs typeface="+mn-cs"/>
              </a:rPr>
              <a:t>DMA involves an additional module on the system bus. </a:t>
            </a:r>
          </a:p>
          <a:p>
            <a:r>
              <a:rPr kumimoji="1" lang="en-US" sz="900" kern="1200" baseline="0" dirty="0">
                <a:solidFill>
                  <a:schemeClr val="tx1"/>
                </a:solidFill>
                <a:latin typeface="Times New Roman" pitchFamily="-110" charset="0"/>
                <a:ea typeface="+mn-ea"/>
                <a:cs typeface="+mn-cs"/>
              </a:rPr>
              <a:t>The DMA module (Figure 8.12) is capable of mimicking the processor and, indeed, of taking over control of the system from the processor. </a:t>
            </a:r>
          </a:p>
          <a:p>
            <a:r>
              <a:rPr kumimoji="1" lang="en-US" sz="900" kern="1200" baseline="0" dirty="0">
                <a:solidFill>
                  <a:schemeClr val="tx1"/>
                </a:solidFill>
                <a:latin typeface="Times New Roman" pitchFamily="-110" charset="0"/>
                <a:ea typeface="+mn-ea"/>
                <a:cs typeface="+mn-cs"/>
              </a:rPr>
              <a:t>It needs to do this to transfer data to and from memory over the system bus. </a:t>
            </a:r>
          </a:p>
          <a:p>
            <a:r>
              <a:rPr kumimoji="1" lang="en-US" sz="900" kern="1200" baseline="0" dirty="0">
                <a:solidFill>
                  <a:schemeClr val="tx1"/>
                </a:solidFill>
                <a:latin typeface="Times New Roman" pitchFamily="-110" charset="0"/>
                <a:ea typeface="+mn-ea"/>
                <a:cs typeface="+mn-cs"/>
              </a:rPr>
              <a:t>For this purpose, the DMA module must use the bus only when the processor does not need it, or it must force the processor to suspend operation temporarily. </a:t>
            </a:r>
          </a:p>
          <a:p>
            <a:r>
              <a:rPr kumimoji="1" lang="en-US" sz="900" kern="1200" baseline="0" dirty="0">
                <a:solidFill>
                  <a:schemeClr val="tx1"/>
                </a:solidFill>
                <a:latin typeface="Times New Roman" pitchFamily="-110" charset="0"/>
                <a:ea typeface="+mn-ea"/>
                <a:cs typeface="+mn-cs"/>
              </a:rPr>
              <a:t>The latter technique is more common and is referred to as </a:t>
            </a:r>
            <a:r>
              <a:rPr kumimoji="1" lang="en-US" sz="900" i="1" kern="1200" baseline="0" dirty="0">
                <a:solidFill>
                  <a:schemeClr val="tx1"/>
                </a:solidFill>
                <a:latin typeface="Times New Roman" pitchFamily="-110" charset="0"/>
                <a:ea typeface="+mn-ea"/>
                <a:cs typeface="+mn-cs"/>
              </a:rPr>
              <a:t>cycle stealing, </a:t>
            </a:r>
            <a:r>
              <a:rPr kumimoji="1" lang="en-US" sz="900" i="0" kern="1200" baseline="0" dirty="0">
                <a:solidFill>
                  <a:schemeClr val="tx1"/>
                </a:solidFill>
                <a:latin typeface="Times New Roman" pitchFamily="-110" charset="0"/>
                <a:ea typeface="+mn-ea"/>
                <a:cs typeface="+mn-cs"/>
              </a:rPr>
              <a:t>because the DMA module in effect steals a bus cycle.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When the processor wishes to read or write a block of data, it issues a command to the DMA module, by sending to the DMA module the following information: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Whether a read or write is requested, using the read or write control line between the processor and the DMA module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The address of the I/O device involved, communicated on the data lines</a:t>
            </a:r>
          </a:p>
          <a:p>
            <a:endParaRPr kumimoji="1" lang="en-US" sz="900" kern="1200" baseline="0" dirty="0">
              <a:solidFill>
                <a:schemeClr val="tx1"/>
              </a:solidFill>
              <a:latin typeface="Times New Roman" pitchFamily="-110" charset="0"/>
              <a:ea typeface="+mn-ea"/>
              <a:cs typeface="+mn-cs"/>
            </a:endParaRPr>
          </a:p>
          <a:p>
            <a:pPr algn="l" rtl="0" eaLnBrk="0" fontAlgn="base" hangingPunct="0">
              <a:spcBef>
                <a:spcPct val="30000"/>
              </a:spcBef>
              <a:spcAft>
                <a:spcPct val="0"/>
              </a:spcAft>
              <a:buFont typeface="Arial"/>
              <a:buChar char="•"/>
            </a:pPr>
            <a:r>
              <a:rPr kumimoji="1" lang="en-US" sz="900" kern="1200" baseline="0" dirty="0">
                <a:solidFill>
                  <a:schemeClr val="tx1"/>
                </a:solidFill>
                <a:latin typeface="Times New Roman" pitchFamily="-110" charset="0"/>
                <a:ea typeface="+mn-ea"/>
                <a:cs typeface="+mn-cs"/>
              </a:rPr>
              <a:t>The starting location in memory to read from or write to, communicated on the data lines and stored by the DMA module in its address register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The number of words to be read or written, again communicated via the data lines and stored in the data count register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processor then continues with other work. It has delegated this I/O operation</a:t>
            </a:r>
          </a:p>
          <a:p>
            <a:r>
              <a:rPr kumimoji="1" lang="en-US" sz="900" kern="1200" baseline="0" dirty="0">
                <a:solidFill>
                  <a:schemeClr val="tx1"/>
                </a:solidFill>
                <a:latin typeface="Times New Roman" pitchFamily="-110" charset="0"/>
                <a:ea typeface="+mn-ea"/>
                <a:cs typeface="+mn-cs"/>
              </a:rPr>
              <a:t>to the DMA module. The DMA module transfers the entire block of data, one</a:t>
            </a:r>
          </a:p>
          <a:p>
            <a:r>
              <a:rPr kumimoji="1" lang="en-US" sz="900" kern="1200" baseline="0" dirty="0">
                <a:solidFill>
                  <a:schemeClr val="tx1"/>
                </a:solidFill>
                <a:latin typeface="Times New Roman" pitchFamily="-110" charset="0"/>
                <a:ea typeface="+mn-ea"/>
                <a:cs typeface="+mn-cs"/>
              </a:rPr>
              <a:t>word at a time, directly to or from memory, without going through the processor.</a:t>
            </a:r>
          </a:p>
          <a:p>
            <a:r>
              <a:rPr kumimoji="1" lang="en-US" sz="900" u="sng" kern="1200" baseline="0" dirty="0">
                <a:solidFill>
                  <a:schemeClr val="tx1"/>
                </a:solidFill>
                <a:latin typeface="Times New Roman" pitchFamily="-110" charset="0"/>
                <a:ea typeface="+mn-ea"/>
                <a:cs typeface="+mn-cs"/>
              </a:rPr>
              <a:t>When the transfer is complete, the DMA module sends an interrupt signal to the processor. Thus, the processor is involved only at the beginning and end of the</a:t>
            </a:r>
          </a:p>
          <a:p>
            <a:r>
              <a:rPr kumimoji="1" lang="en-US" sz="900" u="sng" kern="1200" baseline="0" dirty="0">
                <a:solidFill>
                  <a:schemeClr val="tx1"/>
                </a:solidFill>
                <a:latin typeface="Times New Roman" pitchFamily="-110" charset="0"/>
                <a:ea typeface="+mn-ea"/>
                <a:cs typeface="+mn-cs"/>
              </a:rPr>
              <a:t>transfer </a:t>
            </a:r>
            <a:r>
              <a:rPr kumimoji="1" lang="en-US" sz="900" kern="1200" baseline="0" dirty="0">
                <a:solidFill>
                  <a:schemeClr val="tx1"/>
                </a:solidFill>
                <a:latin typeface="Times New Roman" pitchFamily="-110" charset="0"/>
                <a:ea typeface="+mn-ea"/>
                <a:cs typeface="+mn-cs"/>
              </a:rPr>
              <a:t>(Figure 8.4c).</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DBA6A-22A5-9942-8267-909B6723AC8A}" type="slidenum">
              <a:rPr lang="en-US"/>
              <a:pPr/>
              <a:t>26</a:t>
            </a:fld>
            <a:endParaRPr lang="en-US" dirty="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Figure 8.13 shows where in the instruction cycle the processor may be suspended.</a:t>
            </a:r>
          </a:p>
          <a:p>
            <a:r>
              <a:rPr kumimoji="1" lang="en-US" sz="900" kern="1200" baseline="0" dirty="0">
                <a:solidFill>
                  <a:schemeClr val="tx1"/>
                </a:solidFill>
                <a:latin typeface="Times New Roman" pitchFamily="-110" charset="0"/>
                <a:ea typeface="+mn-ea"/>
                <a:cs typeface="+mn-cs"/>
              </a:rPr>
              <a:t>In each case, </a:t>
            </a:r>
            <a:r>
              <a:rPr kumimoji="1" lang="en-US" sz="900" u="sng" kern="1200" baseline="0" dirty="0">
                <a:solidFill>
                  <a:schemeClr val="tx1"/>
                </a:solidFill>
                <a:latin typeface="Times New Roman" pitchFamily="-110" charset="0"/>
                <a:ea typeface="+mn-ea"/>
                <a:cs typeface="+mn-cs"/>
              </a:rPr>
              <a:t>the processor is suspended just before it needs to use the bus</a:t>
            </a:r>
            <a:r>
              <a:rPr kumimoji="1" lang="en-US" sz="900" kern="1200" baseline="0" dirty="0">
                <a:solidFill>
                  <a:schemeClr val="tx1"/>
                </a:solidFill>
                <a:latin typeface="Times New Roman" pitchFamily="-110" charset="0"/>
                <a:ea typeface="+mn-ea"/>
                <a:cs typeface="+mn-cs"/>
              </a:rPr>
              <a:t>.</a:t>
            </a:r>
          </a:p>
          <a:p>
            <a:r>
              <a:rPr kumimoji="1" lang="en-US" sz="900" u="sng" kern="1200" baseline="0" dirty="0">
                <a:solidFill>
                  <a:schemeClr val="tx1"/>
                </a:solidFill>
                <a:latin typeface="Times New Roman" pitchFamily="-110" charset="0"/>
                <a:ea typeface="+mn-ea"/>
                <a:cs typeface="+mn-cs"/>
              </a:rPr>
              <a:t>The DMA module then transfers one word and returns control to the processor.</a:t>
            </a:r>
          </a:p>
          <a:p>
            <a:r>
              <a:rPr kumimoji="1" lang="en-US" sz="900" u="sng" kern="1200" baseline="0" dirty="0">
                <a:solidFill>
                  <a:schemeClr val="tx1"/>
                </a:solidFill>
                <a:latin typeface="Times New Roman" pitchFamily="-110" charset="0"/>
                <a:ea typeface="+mn-ea"/>
                <a:cs typeface="+mn-cs"/>
              </a:rPr>
              <a:t>Note that this is not an interrupt; the processor does not save a context and do</a:t>
            </a:r>
          </a:p>
          <a:p>
            <a:r>
              <a:rPr kumimoji="1" lang="en-US" sz="900" u="sng" kern="1200" baseline="0" dirty="0">
                <a:solidFill>
                  <a:schemeClr val="tx1"/>
                </a:solidFill>
                <a:latin typeface="Times New Roman" pitchFamily="-110" charset="0"/>
                <a:ea typeface="+mn-ea"/>
                <a:cs typeface="+mn-cs"/>
              </a:rPr>
              <a:t>something else. Rather, the processor pauses for one bus cycle</a:t>
            </a:r>
            <a:r>
              <a:rPr kumimoji="1" lang="en-US" sz="900" kern="1200" baseline="0" dirty="0">
                <a:solidFill>
                  <a:schemeClr val="tx1"/>
                </a:solidFill>
                <a:latin typeface="Times New Roman" pitchFamily="-110" charset="0"/>
                <a:ea typeface="+mn-ea"/>
                <a:cs typeface="+mn-cs"/>
              </a:rPr>
              <a:t>. The overall effect</a:t>
            </a:r>
          </a:p>
          <a:p>
            <a:r>
              <a:rPr kumimoji="1" lang="en-US" sz="900" kern="1200" baseline="0" dirty="0">
                <a:solidFill>
                  <a:schemeClr val="tx1"/>
                </a:solidFill>
                <a:latin typeface="Times New Roman" pitchFamily="-110" charset="0"/>
                <a:ea typeface="+mn-ea"/>
                <a:cs typeface="+mn-cs"/>
              </a:rPr>
              <a:t>is to cause the processor to execute more slowly. </a:t>
            </a:r>
          </a:p>
          <a:p>
            <a:r>
              <a:rPr kumimoji="1" lang="en-US" sz="900" kern="1200" baseline="0" dirty="0">
                <a:solidFill>
                  <a:schemeClr val="tx1"/>
                </a:solidFill>
                <a:latin typeface="Times New Roman" pitchFamily="-110" charset="0"/>
                <a:ea typeface="+mn-ea"/>
                <a:cs typeface="+mn-cs"/>
              </a:rPr>
              <a:t>Nevertheless, </a:t>
            </a:r>
            <a:r>
              <a:rPr kumimoji="1" lang="en-US" sz="900" u="sng" kern="1200" baseline="0" dirty="0">
                <a:solidFill>
                  <a:schemeClr val="tx1"/>
                </a:solidFill>
                <a:latin typeface="Times New Roman" pitchFamily="-110" charset="0"/>
                <a:ea typeface="+mn-ea"/>
                <a:cs typeface="+mn-cs"/>
              </a:rPr>
              <a:t>for a multiple-word I/O transfer, DMA is far more efficient than interrupt-driven or programmed I/O</a:t>
            </a:r>
            <a:r>
              <a:rPr kumimoji="1" lang="en-US" sz="900" kern="1200" baseline="0" dirty="0">
                <a:solidFill>
                  <a:schemeClr val="tx1"/>
                </a:solidFill>
                <a:latin typeface="Times New Roman" pitchFamily="-110" charset="0"/>
                <a:ea typeface="+mn-ea"/>
                <a:cs typeface="+mn-cs"/>
              </a:rPr>
              <a:t>.</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709E80-2055-9541-A849-BA0D63923471}" type="slidenum">
              <a:rPr lang="en-US"/>
              <a:pPr/>
              <a:t>27</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The DMA mechanism can be configured in a variety of ways. Some possibilities</a:t>
            </a:r>
          </a:p>
          <a:p>
            <a:r>
              <a:rPr kumimoji="1" lang="en-US" sz="900" kern="1200" baseline="0" dirty="0">
                <a:solidFill>
                  <a:schemeClr val="tx1"/>
                </a:solidFill>
                <a:latin typeface="Times New Roman" pitchFamily="-110" charset="0"/>
                <a:ea typeface="+mn-ea"/>
                <a:cs typeface="+mn-cs"/>
              </a:rPr>
              <a:t>are shown in Figure 8.14. </a:t>
            </a:r>
          </a:p>
          <a:p>
            <a:r>
              <a:rPr kumimoji="1" lang="en-US" sz="900" kern="1200" baseline="0" dirty="0">
                <a:solidFill>
                  <a:schemeClr val="tx1"/>
                </a:solidFill>
                <a:latin typeface="Times New Roman" pitchFamily="-110" charset="0"/>
                <a:ea typeface="+mn-ea"/>
                <a:cs typeface="+mn-cs"/>
              </a:rPr>
              <a:t>In the first example, all modules share the same system bus. The DMA module, acting as a surrogate processor, uses programmed I/O to</a:t>
            </a:r>
          </a:p>
          <a:p>
            <a:r>
              <a:rPr kumimoji="1" lang="en-US" sz="900" kern="1200" baseline="0" dirty="0">
                <a:solidFill>
                  <a:schemeClr val="tx1"/>
                </a:solidFill>
                <a:latin typeface="Times New Roman" pitchFamily="-110" charset="0"/>
                <a:ea typeface="+mn-ea"/>
                <a:cs typeface="+mn-cs"/>
              </a:rPr>
              <a:t>exchange data between memory and an I/O module through the DMA module. </a:t>
            </a:r>
          </a:p>
          <a:p>
            <a:r>
              <a:rPr kumimoji="1" lang="en-US" sz="900" kern="1200" baseline="0" dirty="0">
                <a:solidFill>
                  <a:schemeClr val="tx1"/>
                </a:solidFill>
                <a:latin typeface="Times New Roman" pitchFamily="-110" charset="0"/>
                <a:ea typeface="+mn-ea"/>
                <a:cs typeface="+mn-cs"/>
              </a:rPr>
              <a:t>This configuration, while it may be inexpensive, is clearly inefficient. As with processor controlled programmed I/O, each transfer of a word consumes two bus cycles.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number of required bus cycles can be cut substantially by integrating the DMA and I/O functions.</a:t>
            </a:r>
          </a:p>
          <a:p>
            <a:r>
              <a:rPr kumimoji="1" lang="en-US" sz="900" kern="1200" baseline="0" dirty="0">
                <a:solidFill>
                  <a:schemeClr val="tx1"/>
                </a:solidFill>
                <a:latin typeface="Times New Roman" pitchFamily="-110" charset="0"/>
                <a:ea typeface="+mn-ea"/>
                <a:cs typeface="+mn-cs"/>
              </a:rPr>
              <a:t> As Figure 8.14b indicates, </a:t>
            </a:r>
            <a:r>
              <a:rPr kumimoji="1" lang="en-US" sz="900" u="sng" kern="1200" baseline="0" dirty="0">
                <a:solidFill>
                  <a:schemeClr val="tx1"/>
                </a:solidFill>
                <a:latin typeface="Times New Roman" pitchFamily="-110" charset="0"/>
                <a:ea typeface="+mn-ea"/>
                <a:cs typeface="+mn-cs"/>
              </a:rPr>
              <a:t>this means that there is a path between the DMA module and one or more I/O modules that does not include the system bus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The DMA logic may actually be a part of an I/O module, or it may be a separate module that controls one or more I/O modules.</a:t>
            </a:r>
          </a:p>
          <a:p>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This concept can be taken one step further by </a:t>
            </a:r>
            <a:r>
              <a:rPr kumimoji="1" lang="en-US" sz="900" u="sng" kern="1200" baseline="0" dirty="0">
                <a:solidFill>
                  <a:schemeClr val="tx1"/>
                </a:solidFill>
                <a:latin typeface="Times New Roman" pitchFamily="-110" charset="0"/>
                <a:ea typeface="+mn-ea"/>
                <a:cs typeface="+mn-cs"/>
              </a:rPr>
              <a:t>connecting I/O modules to the DMA module using an I/O bus </a:t>
            </a:r>
            <a:r>
              <a:rPr kumimoji="1" lang="en-US" sz="900" kern="1200" baseline="0" dirty="0">
                <a:solidFill>
                  <a:schemeClr val="tx1"/>
                </a:solidFill>
                <a:latin typeface="Times New Roman" pitchFamily="-110" charset="0"/>
                <a:ea typeface="+mn-ea"/>
                <a:cs typeface="+mn-cs"/>
              </a:rPr>
              <a:t>(Figure 8.14c). </a:t>
            </a:r>
          </a:p>
          <a:p>
            <a:r>
              <a:rPr kumimoji="1" lang="en-US" sz="900" u="sng" kern="1200" baseline="0" dirty="0">
                <a:solidFill>
                  <a:schemeClr val="tx1"/>
                </a:solidFill>
                <a:latin typeface="Times New Roman" pitchFamily="-110" charset="0"/>
                <a:ea typeface="+mn-ea"/>
                <a:cs typeface="+mn-cs"/>
              </a:rPr>
              <a:t>This reduces the number of I/O interfaces in the DMA module to one and provides for an easily expandable configuration</a:t>
            </a:r>
            <a:r>
              <a:rPr kumimoji="1" lang="en-US" sz="900" kern="1200" baseline="0" dirty="0">
                <a:solidFill>
                  <a:schemeClr val="tx1"/>
                </a:solidFill>
                <a:latin typeface="Times New Roman" pitchFamily="-110" charset="0"/>
                <a:ea typeface="+mn-ea"/>
                <a:cs typeface="+mn-cs"/>
              </a:rPr>
              <a:t>. </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In both of these cases (Figures 8.14b and c), </a:t>
            </a:r>
            <a:r>
              <a:rPr kumimoji="1" lang="en-US" sz="900" u="sng" kern="1200" baseline="0" dirty="0">
                <a:solidFill>
                  <a:schemeClr val="tx1"/>
                </a:solidFill>
                <a:latin typeface="Times New Roman" pitchFamily="-110" charset="0"/>
                <a:ea typeface="+mn-ea"/>
                <a:cs typeface="+mn-cs"/>
              </a:rPr>
              <a:t>the system bus that the DMA module shares with the processor and memory is used by the DMA module only to exchange data with memory</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The exchange of data between the DMA and I/O modules takes place off the system bus.</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The Intel 8237A DMA controller interfaces to the 80 x 86 family of processors and</a:t>
            </a:r>
          </a:p>
          <a:p>
            <a:r>
              <a:rPr kumimoji="1" lang="en-US" sz="1200" kern="1200" baseline="0" dirty="0">
                <a:solidFill>
                  <a:schemeClr val="tx1"/>
                </a:solidFill>
                <a:latin typeface="Times New Roman" pitchFamily="-110" charset="0"/>
                <a:ea typeface="+mn-ea"/>
                <a:cs typeface="+mn-cs"/>
              </a:rPr>
              <a:t>to DRAM memory to provide a DMA capability. Figure 8.15 indicates the location</a:t>
            </a:r>
          </a:p>
          <a:p>
            <a:r>
              <a:rPr kumimoji="1" lang="en-US" sz="1200" kern="1200" baseline="0" dirty="0">
                <a:solidFill>
                  <a:schemeClr val="tx1"/>
                </a:solidFill>
                <a:latin typeface="Times New Roman" pitchFamily="-110" charset="0"/>
                <a:ea typeface="+mn-ea"/>
                <a:cs typeface="+mn-cs"/>
              </a:rPr>
              <a:t>of the DMA module. When the DMA module needs to use the system buses (data,</a:t>
            </a:r>
          </a:p>
          <a:p>
            <a:r>
              <a:rPr kumimoji="1" lang="en-US" sz="1200" kern="1200" baseline="0" dirty="0">
                <a:solidFill>
                  <a:schemeClr val="tx1"/>
                </a:solidFill>
                <a:latin typeface="Times New Roman" pitchFamily="-110" charset="0"/>
                <a:ea typeface="+mn-ea"/>
                <a:cs typeface="+mn-cs"/>
              </a:rPr>
              <a:t>address, and control) to transfer data, it sends a signal called HOLD to the processor.</a:t>
            </a:r>
          </a:p>
          <a:p>
            <a:r>
              <a:rPr kumimoji="1" lang="en-US" sz="1200" kern="1200" baseline="0" dirty="0">
                <a:solidFill>
                  <a:schemeClr val="tx1"/>
                </a:solidFill>
                <a:latin typeface="Times New Roman" pitchFamily="-110" charset="0"/>
                <a:ea typeface="+mn-ea"/>
                <a:cs typeface="+mn-cs"/>
              </a:rPr>
              <a:t>The processor responds with the HLDA (hold acknowledge) signal, indicating</a:t>
            </a:r>
          </a:p>
          <a:p>
            <a:r>
              <a:rPr kumimoji="1" lang="en-US" sz="1200" kern="1200" baseline="0" dirty="0">
                <a:solidFill>
                  <a:schemeClr val="tx1"/>
                </a:solidFill>
                <a:latin typeface="Times New Roman" pitchFamily="-110" charset="0"/>
                <a:ea typeface="+mn-ea"/>
                <a:cs typeface="+mn-cs"/>
              </a:rPr>
              <a:t>that the DMA module can use the buses. For example, if the DMA module is to</a:t>
            </a:r>
          </a:p>
          <a:p>
            <a:r>
              <a:rPr kumimoji="1" lang="en-US" sz="1200" kern="1200" baseline="0" dirty="0">
                <a:solidFill>
                  <a:schemeClr val="tx1"/>
                </a:solidFill>
                <a:latin typeface="Times New Roman" pitchFamily="-110" charset="0"/>
                <a:ea typeface="+mn-ea"/>
                <a:cs typeface="+mn-cs"/>
              </a:rPr>
              <a:t>transfer a block of data from memory to disk, it will do the following:</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peripheral device (such as the disk controller) will request the service of</a:t>
            </a:r>
          </a:p>
          <a:p>
            <a:r>
              <a:rPr kumimoji="1" lang="en-US" sz="1200" kern="1200" baseline="0" dirty="0">
                <a:solidFill>
                  <a:schemeClr val="tx1"/>
                </a:solidFill>
                <a:latin typeface="Times New Roman" pitchFamily="-110" charset="0"/>
                <a:ea typeface="+mn-ea"/>
                <a:cs typeface="+mn-cs"/>
              </a:rPr>
              <a:t>DMA by pulling DREQ (DMA request) high.</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The DMA will put a high on its HRQ (hold request), signaling the CPU</a:t>
            </a:r>
          </a:p>
          <a:p>
            <a:r>
              <a:rPr kumimoji="1" lang="en-US" sz="1200" kern="1200" baseline="0" dirty="0">
                <a:solidFill>
                  <a:schemeClr val="tx1"/>
                </a:solidFill>
                <a:latin typeface="Times New Roman" pitchFamily="-110" charset="0"/>
                <a:ea typeface="+mn-ea"/>
                <a:cs typeface="+mn-cs"/>
              </a:rPr>
              <a:t>through its HOLD pin that it needs to use the buses.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3.The CPU will finish the present bus cycle (not necessarily the present instruction)</a:t>
            </a:r>
          </a:p>
          <a:p>
            <a:r>
              <a:rPr kumimoji="1" lang="en-US" sz="1200" kern="1200" baseline="0" dirty="0">
                <a:solidFill>
                  <a:schemeClr val="tx1"/>
                </a:solidFill>
                <a:latin typeface="Times New Roman" pitchFamily="-110" charset="0"/>
                <a:ea typeface="+mn-ea"/>
                <a:cs typeface="+mn-cs"/>
              </a:rPr>
              <a:t>and respond to the DMA request by putting high on its HDLA (hold</a:t>
            </a:r>
          </a:p>
          <a:p>
            <a:r>
              <a:rPr kumimoji="1" lang="en-US" sz="1200" kern="1200" baseline="0" dirty="0">
                <a:solidFill>
                  <a:schemeClr val="tx1"/>
                </a:solidFill>
                <a:latin typeface="Times New Roman" pitchFamily="-110" charset="0"/>
                <a:ea typeface="+mn-ea"/>
                <a:cs typeface="+mn-cs"/>
              </a:rPr>
              <a:t>acknowledge), thus telling the 8237 DMA that it can go ahead and use the</a:t>
            </a:r>
          </a:p>
          <a:p>
            <a:r>
              <a:rPr kumimoji="1" lang="en-US" sz="1200" kern="1200" baseline="0" dirty="0">
                <a:solidFill>
                  <a:schemeClr val="tx1"/>
                </a:solidFill>
                <a:latin typeface="Times New Roman" pitchFamily="-110" charset="0"/>
                <a:ea typeface="+mn-ea"/>
                <a:cs typeface="+mn-cs"/>
              </a:rPr>
              <a:t>buses to perform its task. HOLD must remain active high as long as DMA is</a:t>
            </a:r>
          </a:p>
          <a:p>
            <a:r>
              <a:rPr kumimoji="1" lang="en-US" sz="1200" kern="1200" baseline="0" dirty="0">
                <a:solidFill>
                  <a:schemeClr val="tx1"/>
                </a:solidFill>
                <a:latin typeface="Times New Roman" pitchFamily="-110" charset="0"/>
                <a:ea typeface="+mn-ea"/>
                <a:cs typeface="+mn-cs"/>
              </a:rPr>
              <a:t>performing its task.</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DMA will activate DACK (DMA acknowledge), which tells the peripheral</a:t>
            </a:r>
          </a:p>
          <a:p>
            <a:r>
              <a:rPr kumimoji="1" lang="en-US" sz="1200" kern="1200" baseline="0" dirty="0">
                <a:solidFill>
                  <a:schemeClr val="tx1"/>
                </a:solidFill>
                <a:latin typeface="Times New Roman" pitchFamily="-110" charset="0"/>
                <a:ea typeface="+mn-ea"/>
                <a:cs typeface="+mn-cs"/>
              </a:rPr>
              <a:t>device that it will start to transfer the data.</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DMA starts to transfer the data from memory to peripheral by putting the</a:t>
            </a:r>
          </a:p>
          <a:p>
            <a:r>
              <a:rPr kumimoji="1" lang="en-US" sz="1200" kern="1200" baseline="0" dirty="0">
                <a:solidFill>
                  <a:schemeClr val="tx1"/>
                </a:solidFill>
                <a:latin typeface="Times New Roman" pitchFamily="-110" charset="0"/>
                <a:ea typeface="+mn-ea"/>
                <a:cs typeface="+mn-cs"/>
              </a:rPr>
              <a:t>address of the first byte of the block on the address bus and activating MEMR,</a:t>
            </a:r>
          </a:p>
          <a:p>
            <a:r>
              <a:rPr kumimoji="1" lang="en-US" sz="1200" kern="1200" baseline="0" dirty="0">
                <a:solidFill>
                  <a:schemeClr val="tx1"/>
                </a:solidFill>
                <a:latin typeface="Times New Roman" pitchFamily="-110" charset="0"/>
                <a:ea typeface="+mn-ea"/>
                <a:cs typeface="+mn-cs"/>
              </a:rPr>
              <a:t>thereby reading the byte from memory into the data bus; it then activates IOW</a:t>
            </a:r>
          </a:p>
          <a:p>
            <a:r>
              <a:rPr kumimoji="1" lang="en-US" sz="1200" kern="1200" baseline="0" dirty="0">
                <a:solidFill>
                  <a:schemeClr val="tx1"/>
                </a:solidFill>
                <a:latin typeface="Times New Roman" pitchFamily="-110" charset="0"/>
                <a:ea typeface="+mn-ea"/>
                <a:cs typeface="+mn-cs"/>
              </a:rPr>
              <a:t>to write it to the peripheral. Then DMA decrements the counter and increments</a:t>
            </a:r>
          </a:p>
          <a:p>
            <a:r>
              <a:rPr kumimoji="1" lang="en-US" sz="1200" kern="1200" baseline="0" dirty="0">
                <a:solidFill>
                  <a:schemeClr val="tx1"/>
                </a:solidFill>
                <a:latin typeface="Times New Roman" pitchFamily="-110" charset="0"/>
                <a:ea typeface="+mn-ea"/>
                <a:cs typeface="+mn-cs"/>
              </a:rPr>
              <a:t>the address pointer and repeats this process until the count reaches zero</a:t>
            </a:r>
          </a:p>
          <a:p>
            <a:r>
              <a:rPr kumimoji="1" lang="en-US" sz="1200" kern="1200" baseline="0" dirty="0">
                <a:solidFill>
                  <a:schemeClr val="tx1"/>
                </a:solidFill>
                <a:latin typeface="Times New Roman" pitchFamily="-110" charset="0"/>
                <a:ea typeface="+mn-ea"/>
                <a:cs typeface="+mn-cs"/>
              </a:rPr>
              <a:t>and the task is finished.</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6. After the DMA has finished its job it will deactivate HRQ, signaling the CPU</a:t>
            </a:r>
          </a:p>
          <a:p>
            <a:r>
              <a:rPr kumimoji="1" lang="en-US" sz="1200" b="0" kern="1200" baseline="0" dirty="0">
                <a:solidFill>
                  <a:schemeClr val="tx1"/>
                </a:solidFill>
                <a:latin typeface="Times New Roman" pitchFamily="-110" charset="0"/>
                <a:ea typeface="+mn-ea"/>
                <a:cs typeface="+mn-cs"/>
              </a:rPr>
              <a:t>that it can regain control over its buses.</a:t>
            </a:r>
            <a:endParaRPr lang="en-US" b="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900" kern="1200" baseline="0" dirty="0">
                <a:solidFill>
                  <a:schemeClr val="tx1"/>
                </a:solidFill>
                <a:latin typeface="Times New Roman" pitchFamily="-110" charset="0"/>
                <a:ea typeface="+mn-ea"/>
                <a:cs typeface="+mn-cs"/>
              </a:rPr>
              <a:t>While the DMA is using the buses to transfer data, the processor is idle.</a:t>
            </a:r>
          </a:p>
          <a:p>
            <a:r>
              <a:rPr kumimoji="1" lang="en-US" sz="900" kern="1200" baseline="0" dirty="0">
                <a:solidFill>
                  <a:schemeClr val="tx1"/>
                </a:solidFill>
                <a:latin typeface="Times New Roman" pitchFamily="-110" charset="0"/>
                <a:ea typeface="+mn-ea"/>
                <a:cs typeface="+mn-cs"/>
              </a:rPr>
              <a:t>Similarly, when the processor is using the bus, the DMA is idle. </a:t>
            </a:r>
          </a:p>
          <a:p>
            <a:r>
              <a:rPr kumimoji="1" lang="en-US" sz="900" kern="1200" baseline="0" dirty="0">
                <a:solidFill>
                  <a:schemeClr val="tx1"/>
                </a:solidFill>
                <a:latin typeface="Times New Roman" pitchFamily="-110" charset="0"/>
                <a:ea typeface="+mn-ea"/>
                <a:cs typeface="+mn-cs"/>
              </a:rPr>
              <a:t>The 8237 DMA is known as a </a:t>
            </a:r>
            <a:r>
              <a:rPr kumimoji="1" lang="en-US" sz="900" i="1" kern="1200" baseline="0" dirty="0">
                <a:solidFill>
                  <a:schemeClr val="tx1"/>
                </a:solidFill>
                <a:latin typeface="Times New Roman" pitchFamily="-110" charset="0"/>
                <a:ea typeface="+mn-ea"/>
                <a:cs typeface="+mn-cs"/>
              </a:rPr>
              <a:t>fly-by </a:t>
            </a:r>
            <a:r>
              <a:rPr kumimoji="1" lang="en-US" sz="900" i="0" kern="1200" baseline="0" dirty="0">
                <a:solidFill>
                  <a:schemeClr val="tx1"/>
                </a:solidFill>
                <a:latin typeface="Times New Roman" pitchFamily="-110" charset="0"/>
                <a:ea typeface="+mn-ea"/>
                <a:cs typeface="+mn-cs"/>
              </a:rPr>
              <a:t>DMA controller</a:t>
            </a:r>
            <a:r>
              <a:rPr kumimoji="1" lang="en-US" sz="900" i="1" kern="1200" baseline="0" dirty="0">
                <a:solidFill>
                  <a:schemeClr val="tx1"/>
                </a:solidFill>
                <a:latin typeface="Times New Roman" pitchFamily="-110" charset="0"/>
                <a:ea typeface="+mn-ea"/>
                <a:cs typeface="+mn-cs"/>
              </a:rPr>
              <a:t>. </a:t>
            </a:r>
            <a:r>
              <a:rPr kumimoji="1" lang="en-US" sz="900" i="0" kern="1200" baseline="0" dirty="0">
                <a:solidFill>
                  <a:schemeClr val="tx1"/>
                </a:solidFill>
                <a:latin typeface="Times New Roman" pitchFamily="-110" charset="0"/>
                <a:ea typeface="+mn-ea"/>
                <a:cs typeface="+mn-cs"/>
              </a:rPr>
              <a:t>This means that the data being moved from</a:t>
            </a:r>
          </a:p>
          <a:p>
            <a:r>
              <a:rPr kumimoji="1" lang="en-US" sz="900" kern="1200" baseline="0" dirty="0">
                <a:solidFill>
                  <a:schemeClr val="tx1"/>
                </a:solidFill>
                <a:latin typeface="Times New Roman" pitchFamily="-110" charset="0"/>
                <a:ea typeface="+mn-ea"/>
                <a:cs typeface="+mn-cs"/>
              </a:rPr>
              <a:t>one location to another does not pass through the DMA chip and is not stored in</a:t>
            </a:r>
          </a:p>
          <a:p>
            <a:r>
              <a:rPr kumimoji="1" lang="en-US" sz="900" kern="1200" baseline="0" dirty="0">
                <a:solidFill>
                  <a:schemeClr val="tx1"/>
                </a:solidFill>
                <a:latin typeface="Times New Roman" pitchFamily="-110" charset="0"/>
                <a:ea typeface="+mn-ea"/>
                <a:cs typeface="+mn-cs"/>
              </a:rPr>
              <a:t>the DMA chip. Therefore, the DMA can only transfer data between an I/O port</a:t>
            </a:r>
          </a:p>
          <a:p>
            <a:r>
              <a:rPr kumimoji="1" lang="en-US" sz="900" kern="1200" baseline="0" dirty="0">
                <a:solidFill>
                  <a:schemeClr val="tx1"/>
                </a:solidFill>
                <a:latin typeface="Times New Roman" pitchFamily="-110" charset="0"/>
                <a:ea typeface="+mn-ea"/>
                <a:cs typeface="+mn-cs"/>
              </a:rPr>
              <a:t>and a memory address, but not between two I/O ports or two memory locations.</a:t>
            </a:r>
          </a:p>
          <a:p>
            <a:r>
              <a:rPr kumimoji="1" lang="en-US" sz="900" kern="1200" baseline="0" dirty="0">
                <a:solidFill>
                  <a:schemeClr val="tx1"/>
                </a:solidFill>
                <a:latin typeface="Times New Roman" pitchFamily="-110" charset="0"/>
                <a:ea typeface="+mn-ea"/>
                <a:cs typeface="+mn-cs"/>
              </a:rPr>
              <a:t>However, as explained subsequently, the DMA chip can perform a memory-to-memory</a:t>
            </a:r>
          </a:p>
          <a:p>
            <a:r>
              <a:rPr kumimoji="1" lang="en-US" sz="900" kern="1200" baseline="0" dirty="0">
                <a:solidFill>
                  <a:schemeClr val="tx1"/>
                </a:solidFill>
                <a:latin typeface="Times New Roman" pitchFamily="-110" charset="0"/>
                <a:ea typeface="+mn-ea"/>
                <a:cs typeface="+mn-cs"/>
              </a:rPr>
              <a:t>transfer via a register.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8237 contains four DMA channels that can be programmed independently,</a:t>
            </a:r>
          </a:p>
          <a:p>
            <a:r>
              <a:rPr kumimoji="1" lang="en-US" sz="900" kern="1200" baseline="0" dirty="0">
                <a:solidFill>
                  <a:schemeClr val="tx1"/>
                </a:solidFill>
                <a:latin typeface="Times New Roman" pitchFamily="-110" charset="0"/>
                <a:ea typeface="+mn-ea"/>
                <a:cs typeface="+mn-cs"/>
              </a:rPr>
              <a:t>and any one of the channels may be active at any moment. These channels are</a:t>
            </a:r>
          </a:p>
          <a:p>
            <a:r>
              <a:rPr kumimoji="1" lang="en-US" sz="900" kern="1200" baseline="0" dirty="0">
                <a:solidFill>
                  <a:schemeClr val="tx1"/>
                </a:solidFill>
                <a:latin typeface="Times New Roman" pitchFamily="-110" charset="0"/>
                <a:ea typeface="+mn-ea"/>
                <a:cs typeface="+mn-cs"/>
              </a:rPr>
              <a:t>numbered 0, 1, 2, and 3.</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BD29B-6EF8-244A-AD8E-42345A2E1608}" type="slidenum">
              <a:rPr lang="en-US"/>
              <a:pPr/>
              <a:t>3</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I/O operations are accomplished through a wide assortment of external devices</a:t>
            </a:r>
          </a:p>
          <a:p>
            <a:r>
              <a:rPr kumimoji="1" lang="en-US" sz="900" kern="1200" baseline="0" dirty="0">
                <a:solidFill>
                  <a:schemeClr val="tx1"/>
                </a:solidFill>
                <a:latin typeface="Times New Roman" pitchFamily="-110" charset="0"/>
                <a:ea typeface="+mn-ea"/>
                <a:cs typeface="+mn-cs"/>
              </a:rPr>
              <a:t>that provide a means of exchanging data between the external environment</a:t>
            </a:r>
          </a:p>
          <a:p>
            <a:r>
              <a:rPr kumimoji="1" lang="en-US" sz="900" kern="1200" baseline="0" dirty="0">
                <a:solidFill>
                  <a:schemeClr val="tx1"/>
                </a:solidFill>
                <a:latin typeface="Times New Roman" pitchFamily="-110" charset="0"/>
                <a:ea typeface="+mn-ea"/>
                <a:cs typeface="+mn-cs"/>
              </a:rPr>
              <a:t>and the computer. An external device attaches to the computer by a link to</a:t>
            </a:r>
          </a:p>
          <a:p>
            <a:r>
              <a:rPr kumimoji="1" lang="en-US" sz="900" kern="1200" baseline="0" dirty="0">
                <a:solidFill>
                  <a:schemeClr val="tx1"/>
                </a:solidFill>
                <a:latin typeface="Times New Roman" pitchFamily="-110" charset="0"/>
                <a:ea typeface="+mn-ea"/>
                <a:cs typeface="+mn-cs"/>
              </a:rPr>
              <a:t>an I/O module (Figure 8.1). The link is used to exchange control, status, and</a:t>
            </a:r>
          </a:p>
          <a:p>
            <a:r>
              <a:rPr kumimoji="1" lang="en-US" sz="900" kern="1200" baseline="0" dirty="0">
                <a:solidFill>
                  <a:schemeClr val="tx1"/>
                </a:solidFill>
                <a:latin typeface="Times New Roman" pitchFamily="-110" charset="0"/>
                <a:ea typeface="+mn-ea"/>
                <a:cs typeface="+mn-cs"/>
              </a:rPr>
              <a:t>data between the I/O module and the external device. An external device connected</a:t>
            </a:r>
          </a:p>
          <a:p>
            <a:r>
              <a:rPr kumimoji="1" lang="en-US" sz="900" kern="1200" baseline="0" dirty="0">
                <a:solidFill>
                  <a:schemeClr val="tx1"/>
                </a:solidFill>
                <a:latin typeface="Times New Roman" pitchFamily="-110" charset="0"/>
                <a:ea typeface="+mn-ea"/>
                <a:cs typeface="+mn-cs"/>
              </a:rPr>
              <a:t>to an I/O module is often referred to as a </a:t>
            </a:r>
            <a:r>
              <a:rPr kumimoji="1" lang="en-US" sz="900" i="1" kern="1200" baseline="0" dirty="0">
                <a:solidFill>
                  <a:schemeClr val="tx1"/>
                </a:solidFill>
                <a:latin typeface="Times New Roman" pitchFamily="-110" charset="0"/>
                <a:ea typeface="+mn-ea"/>
                <a:cs typeface="+mn-cs"/>
              </a:rPr>
              <a:t>peripheral device </a:t>
            </a:r>
            <a:r>
              <a:rPr kumimoji="1" lang="en-US" sz="900" i="0" kern="1200" baseline="0" dirty="0">
                <a:solidFill>
                  <a:schemeClr val="tx1"/>
                </a:solidFill>
                <a:latin typeface="Times New Roman" pitchFamily="-110" charset="0"/>
                <a:ea typeface="+mn-ea"/>
                <a:cs typeface="+mn-cs"/>
              </a:rPr>
              <a:t>or, simply, a</a:t>
            </a:r>
          </a:p>
          <a:p>
            <a:r>
              <a:rPr kumimoji="1" lang="en-US" sz="900" i="1" kern="1200" baseline="0" dirty="0">
                <a:solidFill>
                  <a:schemeClr val="tx1"/>
                </a:solidFill>
                <a:latin typeface="Times New Roman" pitchFamily="-110" charset="0"/>
                <a:ea typeface="+mn-ea"/>
                <a:cs typeface="+mn-cs"/>
              </a:rPr>
              <a:t>peripheral.</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We can broadly classify external devices into three categories: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Human readable: </a:t>
            </a:r>
            <a:r>
              <a:rPr kumimoji="1" lang="en-US" sz="900" b="0" kern="1200" baseline="0" dirty="0">
                <a:solidFill>
                  <a:schemeClr val="tx1"/>
                </a:solidFill>
                <a:latin typeface="Times New Roman" pitchFamily="-110" charset="0"/>
                <a:ea typeface="+mn-ea"/>
                <a:cs typeface="+mn-cs"/>
              </a:rPr>
              <a:t>Suitable for communicating with the computer user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Machine readable: </a:t>
            </a:r>
            <a:r>
              <a:rPr kumimoji="1" lang="en-US" sz="900" b="0" kern="1200" baseline="0" dirty="0">
                <a:solidFill>
                  <a:schemeClr val="tx1"/>
                </a:solidFill>
                <a:latin typeface="Times New Roman" pitchFamily="-110" charset="0"/>
                <a:ea typeface="+mn-ea"/>
                <a:cs typeface="+mn-cs"/>
              </a:rPr>
              <a:t>Suitable for communicating with equipment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Communication: </a:t>
            </a:r>
            <a:r>
              <a:rPr kumimoji="1" lang="en-US" sz="900" b="0" kern="1200" baseline="0" dirty="0">
                <a:solidFill>
                  <a:schemeClr val="tx1"/>
                </a:solidFill>
                <a:latin typeface="Times New Roman" pitchFamily="-110" charset="0"/>
                <a:ea typeface="+mn-ea"/>
                <a:cs typeface="+mn-cs"/>
              </a:rPr>
              <a:t>Suitable for communicating with remote devices</a:t>
            </a:r>
          </a:p>
          <a:p>
            <a:endParaRPr kumimoji="1" lang="en-US" sz="900" b="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Examples of human-readable devices are video display terminals (VDTs) and</a:t>
            </a:r>
          </a:p>
          <a:p>
            <a:r>
              <a:rPr kumimoji="1" lang="en-US" sz="900" kern="1200" baseline="0" dirty="0">
                <a:solidFill>
                  <a:schemeClr val="tx1"/>
                </a:solidFill>
                <a:latin typeface="Times New Roman" pitchFamily="-110" charset="0"/>
                <a:ea typeface="+mn-ea"/>
                <a:cs typeface="+mn-cs"/>
              </a:rPr>
              <a:t>printers. Examples of machine-readable devices are magnetic disk and tape systems,</a:t>
            </a:r>
          </a:p>
          <a:p>
            <a:r>
              <a:rPr kumimoji="1" lang="en-US" sz="900" kern="1200" baseline="0" dirty="0">
                <a:solidFill>
                  <a:schemeClr val="tx1"/>
                </a:solidFill>
                <a:latin typeface="Times New Roman" pitchFamily="-110" charset="0"/>
                <a:ea typeface="+mn-ea"/>
                <a:cs typeface="+mn-cs"/>
              </a:rPr>
              <a:t>and sensors and actuators, such as are used in a robotics application. Note</a:t>
            </a:r>
          </a:p>
          <a:p>
            <a:r>
              <a:rPr kumimoji="1" lang="en-US" sz="900" kern="1200" baseline="0" dirty="0">
                <a:solidFill>
                  <a:schemeClr val="tx1"/>
                </a:solidFill>
                <a:latin typeface="Times New Roman" pitchFamily="-110" charset="0"/>
                <a:ea typeface="+mn-ea"/>
                <a:cs typeface="+mn-cs"/>
              </a:rPr>
              <a:t>that we are viewing disk and tape systems as I/O devices in this chapter, whereas</a:t>
            </a:r>
          </a:p>
          <a:p>
            <a:r>
              <a:rPr kumimoji="1" lang="en-US" sz="900" kern="1200" baseline="0" dirty="0">
                <a:solidFill>
                  <a:schemeClr val="tx1"/>
                </a:solidFill>
                <a:latin typeface="Times New Roman" pitchFamily="-110" charset="0"/>
                <a:ea typeface="+mn-ea"/>
                <a:cs typeface="+mn-cs"/>
              </a:rPr>
              <a:t>in Chapter 7 </a:t>
            </a:r>
            <a:r>
              <a:rPr kumimoji="1" lang="en-US" sz="900" u="sng" kern="1200" baseline="0" dirty="0">
                <a:solidFill>
                  <a:schemeClr val="tx1"/>
                </a:solidFill>
                <a:latin typeface="Times New Roman" pitchFamily="-110" charset="0"/>
                <a:ea typeface="+mn-ea"/>
                <a:cs typeface="+mn-cs"/>
              </a:rPr>
              <a:t>we viewed them as memory devices</a:t>
            </a:r>
            <a:r>
              <a:rPr kumimoji="1" lang="en-US" sz="900" kern="1200" baseline="0" dirty="0">
                <a:solidFill>
                  <a:schemeClr val="tx1"/>
                </a:solidFill>
                <a:latin typeface="Times New Roman" pitchFamily="-110" charset="0"/>
                <a:ea typeface="+mn-ea"/>
                <a:cs typeface="+mn-cs"/>
              </a:rPr>
              <a:t>. From a functional point of view,</a:t>
            </a:r>
          </a:p>
          <a:p>
            <a:r>
              <a:rPr kumimoji="1" lang="en-US" sz="900" kern="1200" baseline="0" dirty="0">
                <a:solidFill>
                  <a:schemeClr val="tx1"/>
                </a:solidFill>
                <a:latin typeface="Times New Roman" pitchFamily="-110" charset="0"/>
                <a:ea typeface="+mn-ea"/>
                <a:cs typeface="+mn-cs"/>
              </a:rPr>
              <a:t>these devices are part of the memory hierarchy, and their use is appropriately discussed</a:t>
            </a:r>
          </a:p>
          <a:p>
            <a:r>
              <a:rPr kumimoji="1" lang="en-US" sz="900" kern="1200" baseline="0" dirty="0">
                <a:solidFill>
                  <a:schemeClr val="tx1"/>
                </a:solidFill>
                <a:latin typeface="Times New Roman" pitchFamily="-110" charset="0"/>
                <a:ea typeface="+mn-ea"/>
                <a:cs typeface="+mn-cs"/>
              </a:rPr>
              <a:t>in Chapter 7. </a:t>
            </a:r>
            <a:r>
              <a:rPr kumimoji="1" lang="en-US" sz="900" u="sng" kern="1200" baseline="0" dirty="0">
                <a:solidFill>
                  <a:schemeClr val="tx1"/>
                </a:solidFill>
                <a:latin typeface="Times New Roman" pitchFamily="-110" charset="0"/>
                <a:ea typeface="+mn-ea"/>
                <a:cs typeface="+mn-cs"/>
              </a:rPr>
              <a:t>From a structural point of view, these devices are controlled by</a:t>
            </a:r>
          </a:p>
          <a:p>
            <a:r>
              <a:rPr kumimoji="1" lang="en-US" sz="900" u="sng" kern="1200" baseline="0" dirty="0">
                <a:solidFill>
                  <a:schemeClr val="tx1"/>
                </a:solidFill>
                <a:latin typeface="Times New Roman" pitchFamily="-110" charset="0"/>
                <a:ea typeface="+mn-ea"/>
                <a:cs typeface="+mn-cs"/>
              </a:rPr>
              <a:t>I/O modules </a:t>
            </a:r>
            <a:r>
              <a:rPr kumimoji="1" lang="en-US" sz="900" kern="1200" baseline="0" dirty="0">
                <a:solidFill>
                  <a:schemeClr val="tx1"/>
                </a:solidFill>
                <a:latin typeface="Times New Roman" pitchFamily="-110" charset="0"/>
                <a:ea typeface="+mn-ea"/>
                <a:cs typeface="+mn-cs"/>
              </a:rPr>
              <a:t>and are hence to be considered in this chapter.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Communication devices allow a </a:t>
            </a:r>
            <a:r>
              <a:rPr kumimoji="1" lang="en-US" sz="900" u="sng" kern="1200" baseline="0" dirty="0">
                <a:solidFill>
                  <a:schemeClr val="tx1"/>
                </a:solidFill>
                <a:latin typeface="Times New Roman" pitchFamily="-110" charset="0"/>
                <a:ea typeface="+mn-ea"/>
                <a:cs typeface="+mn-cs"/>
              </a:rPr>
              <a:t>computer to exchange data with a remote</a:t>
            </a:r>
          </a:p>
          <a:p>
            <a:r>
              <a:rPr kumimoji="1" lang="en-US" sz="900" u="sng" kern="1200" baseline="0" dirty="0">
                <a:solidFill>
                  <a:schemeClr val="tx1"/>
                </a:solidFill>
                <a:latin typeface="Times New Roman" pitchFamily="-110" charset="0"/>
                <a:ea typeface="+mn-ea"/>
                <a:cs typeface="+mn-cs"/>
              </a:rPr>
              <a:t>device,</a:t>
            </a:r>
            <a:r>
              <a:rPr kumimoji="1" lang="en-US" sz="900" kern="1200" baseline="0" dirty="0">
                <a:solidFill>
                  <a:schemeClr val="tx1"/>
                </a:solidFill>
                <a:latin typeface="Times New Roman" pitchFamily="-110" charset="0"/>
                <a:ea typeface="+mn-ea"/>
                <a:cs typeface="+mn-cs"/>
              </a:rPr>
              <a:t> which may be a human-readable device, such as a terminal, a machine readable</a:t>
            </a:r>
          </a:p>
          <a:p>
            <a:r>
              <a:rPr kumimoji="1" lang="en-US" sz="900" kern="1200" baseline="0" dirty="0">
                <a:solidFill>
                  <a:schemeClr val="tx1"/>
                </a:solidFill>
                <a:latin typeface="Times New Roman" pitchFamily="-110" charset="0"/>
                <a:ea typeface="+mn-ea"/>
                <a:cs typeface="+mn-cs"/>
              </a:rPr>
              <a:t>device, or even another computer.</a:t>
            </a:r>
            <a:endParaRPr lang="en-GB" sz="900"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E0F20-928D-DD4B-A7CB-0399BA4103DF}" type="slidenum">
              <a:rPr lang="en-US"/>
              <a:pPr/>
              <a:t>30</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The 8237 has a set of five control/command registers to program and control</a:t>
            </a:r>
          </a:p>
          <a:p>
            <a:r>
              <a:rPr kumimoji="1" lang="en-US" sz="900" kern="1200" baseline="0" dirty="0">
                <a:solidFill>
                  <a:schemeClr val="tx1"/>
                </a:solidFill>
                <a:latin typeface="Times New Roman" pitchFamily="-110" charset="0"/>
                <a:ea typeface="+mn-ea"/>
                <a:cs typeface="+mn-cs"/>
              </a:rPr>
              <a:t>DMA operation over one of its channels (Table 8.2):</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Command: </a:t>
            </a:r>
            <a:r>
              <a:rPr kumimoji="1" lang="en-US" sz="900" b="0" kern="1200" baseline="0" dirty="0">
                <a:solidFill>
                  <a:schemeClr val="tx1"/>
                </a:solidFill>
                <a:latin typeface="Times New Roman" pitchFamily="-110" charset="0"/>
                <a:ea typeface="+mn-ea"/>
                <a:cs typeface="+mn-cs"/>
              </a:rPr>
              <a:t>The processor loads this register to control the operation of the</a:t>
            </a:r>
          </a:p>
          <a:p>
            <a:r>
              <a:rPr kumimoji="1" lang="en-US" sz="900" kern="1200" baseline="0" dirty="0">
                <a:solidFill>
                  <a:schemeClr val="tx1"/>
                </a:solidFill>
                <a:latin typeface="Times New Roman" pitchFamily="-110" charset="0"/>
                <a:ea typeface="+mn-ea"/>
                <a:cs typeface="+mn-cs"/>
              </a:rPr>
              <a:t>DMA. D0 enables a memory-to-memory transfer, in which channel 0 is used</a:t>
            </a:r>
          </a:p>
          <a:p>
            <a:r>
              <a:rPr kumimoji="1" lang="en-US" sz="900" kern="1200" baseline="0" dirty="0">
                <a:solidFill>
                  <a:schemeClr val="tx1"/>
                </a:solidFill>
                <a:latin typeface="Times New Roman" pitchFamily="-110" charset="0"/>
                <a:ea typeface="+mn-ea"/>
                <a:cs typeface="+mn-cs"/>
              </a:rPr>
              <a:t>to transfer a byte into an 8237 temporary register and channel 1 is used to</a:t>
            </a:r>
          </a:p>
          <a:p>
            <a:r>
              <a:rPr kumimoji="1" lang="en-US" sz="900" kern="1200" baseline="0" dirty="0">
                <a:solidFill>
                  <a:schemeClr val="tx1"/>
                </a:solidFill>
                <a:latin typeface="Times New Roman" pitchFamily="-110" charset="0"/>
                <a:ea typeface="+mn-ea"/>
                <a:cs typeface="+mn-cs"/>
              </a:rPr>
              <a:t>transfer the byte from the register to memory. When memory-to-memory is</a:t>
            </a:r>
          </a:p>
          <a:p>
            <a:r>
              <a:rPr kumimoji="1" lang="en-US" sz="900" kern="1200" baseline="0" dirty="0">
                <a:solidFill>
                  <a:schemeClr val="tx1"/>
                </a:solidFill>
                <a:latin typeface="Times New Roman" pitchFamily="-110" charset="0"/>
                <a:ea typeface="+mn-ea"/>
                <a:cs typeface="+mn-cs"/>
              </a:rPr>
              <a:t>enabled, D1 can be used to disable increment/decrement on channel 0 so that</a:t>
            </a:r>
          </a:p>
          <a:p>
            <a:r>
              <a:rPr kumimoji="1" lang="en-US" sz="900" kern="1200" baseline="0" dirty="0">
                <a:solidFill>
                  <a:schemeClr val="tx1"/>
                </a:solidFill>
                <a:latin typeface="Times New Roman" pitchFamily="-110" charset="0"/>
                <a:ea typeface="+mn-ea"/>
                <a:cs typeface="+mn-cs"/>
              </a:rPr>
              <a:t>a fixed value can be written into a block of memory. D2 enables or disables</a:t>
            </a:r>
          </a:p>
          <a:p>
            <a:r>
              <a:rPr kumimoji="1" lang="en-US" sz="900" kern="1200" baseline="0" dirty="0">
                <a:solidFill>
                  <a:schemeClr val="tx1"/>
                </a:solidFill>
                <a:latin typeface="Times New Roman" pitchFamily="-110" charset="0"/>
                <a:ea typeface="+mn-ea"/>
                <a:cs typeface="+mn-cs"/>
              </a:rPr>
              <a:t>DMA.</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Status: </a:t>
            </a:r>
            <a:r>
              <a:rPr kumimoji="1" lang="en-US" sz="900" b="0" kern="1200" baseline="0" dirty="0">
                <a:solidFill>
                  <a:schemeClr val="tx1"/>
                </a:solidFill>
                <a:latin typeface="Times New Roman" pitchFamily="-110" charset="0"/>
                <a:ea typeface="+mn-ea"/>
                <a:cs typeface="+mn-cs"/>
              </a:rPr>
              <a:t>The processor reads this register to determine DMA status. Bits</a:t>
            </a:r>
          </a:p>
          <a:p>
            <a:r>
              <a:rPr kumimoji="1" lang="en-US" sz="900" kern="1200" baseline="0" dirty="0">
                <a:solidFill>
                  <a:schemeClr val="tx1"/>
                </a:solidFill>
                <a:latin typeface="Times New Roman" pitchFamily="-110" charset="0"/>
                <a:ea typeface="+mn-ea"/>
                <a:cs typeface="+mn-cs"/>
              </a:rPr>
              <a:t>D0–D3 are used to indicate if channels 0–3 have reached their TC (terminal</a:t>
            </a:r>
          </a:p>
          <a:p>
            <a:r>
              <a:rPr kumimoji="1" lang="en-US" sz="900" kern="1200" baseline="0" dirty="0">
                <a:solidFill>
                  <a:schemeClr val="tx1"/>
                </a:solidFill>
                <a:latin typeface="Times New Roman" pitchFamily="-110" charset="0"/>
                <a:ea typeface="+mn-ea"/>
                <a:cs typeface="+mn-cs"/>
              </a:rPr>
              <a:t>count). Bits D4–D7 are used by the processor to determine if any channel has</a:t>
            </a:r>
          </a:p>
          <a:p>
            <a:r>
              <a:rPr kumimoji="1" lang="en-US" sz="900" kern="1200" baseline="0" dirty="0">
                <a:solidFill>
                  <a:schemeClr val="tx1"/>
                </a:solidFill>
                <a:latin typeface="Times New Roman" pitchFamily="-110" charset="0"/>
                <a:ea typeface="+mn-ea"/>
                <a:cs typeface="+mn-cs"/>
              </a:rPr>
              <a:t>a DMA request pending.</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Mode: </a:t>
            </a:r>
            <a:r>
              <a:rPr kumimoji="1" lang="en-US" sz="900" b="0" kern="1200" baseline="0" dirty="0">
                <a:solidFill>
                  <a:schemeClr val="tx1"/>
                </a:solidFill>
                <a:latin typeface="Times New Roman" pitchFamily="-110" charset="0"/>
                <a:ea typeface="+mn-ea"/>
                <a:cs typeface="+mn-cs"/>
              </a:rPr>
              <a:t>The processor sets this register to determine the mode of operation</a:t>
            </a:r>
          </a:p>
          <a:p>
            <a:r>
              <a:rPr kumimoji="1" lang="en-US" sz="900" kern="1200" baseline="0" dirty="0">
                <a:solidFill>
                  <a:schemeClr val="tx1"/>
                </a:solidFill>
                <a:latin typeface="Times New Roman" pitchFamily="-110" charset="0"/>
                <a:ea typeface="+mn-ea"/>
                <a:cs typeface="+mn-cs"/>
              </a:rPr>
              <a:t>of the DMA. Bits D0 and D1 are used to select a channel. The other bits</a:t>
            </a:r>
          </a:p>
          <a:p>
            <a:r>
              <a:rPr kumimoji="1" lang="en-US" sz="900" kern="1200" baseline="0" dirty="0">
                <a:solidFill>
                  <a:schemeClr val="tx1"/>
                </a:solidFill>
                <a:latin typeface="Times New Roman" pitchFamily="-110" charset="0"/>
                <a:ea typeface="+mn-ea"/>
                <a:cs typeface="+mn-cs"/>
              </a:rPr>
              <a:t>select various operation modes for the selected channel. Bits D2 and D3</a:t>
            </a:r>
          </a:p>
          <a:p>
            <a:r>
              <a:rPr kumimoji="1" lang="en-US" sz="900" kern="1200" baseline="0" dirty="0">
                <a:solidFill>
                  <a:schemeClr val="tx1"/>
                </a:solidFill>
                <a:latin typeface="Times New Roman" pitchFamily="-110" charset="0"/>
                <a:ea typeface="+mn-ea"/>
                <a:cs typeface="+mn-cs"/>
              </a:rPr>
              <a:t>determine if the transfer is from an I/O device to memory (write) or from</a:t>
            </a:r>
          </a:p>
          <a:p>
            <a:r>
              <a:rPr kumimoji="1" lang="en-US" sz="900" kern="1200" baseline="0" dirty="0">
                <a:solidFill>
                  <a:schemeClr val="tx1"/>
                </a:solidFill>
                <a:latin typeface="Times New Roman" pitchFamily="-110" charset="0"/>
                <a:ea typeface="+mn-ea"/>
                <a:cs typeface="+mn-cs"/>
              </a:rPr>
              <a:t>memory to I/O (read), or a verify operation. If D4 is set, then the memory</a:t>
            </a:r>
            <a:endParaRPr kumimoji="1" lang="en-GB"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address register and the count register are reloaded with their original</a:t>
            </a:r>
          </a:p>
          <a:p>
            <a:r>
              <a:rPr kumimoji="1" lang="en-US" sz="900" kern="1200" baseline="0" dirty="0">
                <a:solidFill>
                  <a:schemeClr val="tx1"/>
                </a:solidFill>
                <a:latin typeface="Times New Roman" pitchFamily="-110" charset="0"/>
                <a:ea typeface="+mn-ea"/>
                <a:cs typeface="+mn-cs"/>
              </a:rPr>
              <a:t>values at the end of a DMA data transfer. Bits D6 and D7 determine the</a:t>
            </a:r>
          </a:p>
          <a:p>
            <a:r>
              <a:rPr kumimoji="1" lang="en-US" sz="900" kern="1200" baseline="0" dirty="0">
                <a:solidFill>
                  <a:schemeClr val="tx1"/>
                </a:solidFill>
                <a:latin typeface="Times New Roman" pitchFamily="-110" charset="0"/>
                <a:ea typeface="+mn-ea"/>
                <a:cs typeface="+mn-cs"/>
              </a:rPr>
              <a:t>way in which the 8237 is used. In single mode, a single byte of data is transferred.</a:t>
            </a:r>
          </a:p>
          <a:p>
            <a:r>
              <a:rPr kumimoji="1" lang="en-US" sz="900" kern="1200" baseline="0" dirty="0">
                <a:solidFill>
                  <a:schemeClr val="tx1"/>
                </a:solidFill>
                <a:latin typeface="Times New Roman" pitchFamily="-110" charset="0"/>
                <a:ea typeface="+mn-ea"/>
                <a:cs typeface="+mn-cs"/>
              </a:rPr>
              <a:t>Block and demand modes are used for a block transfer, with the</a:t>
            </a:r>
          </a:p>
          <a:p>
            <a:r>
              <a:rPr kumimoji="1" lang="en-US" sz="900" kern="1200" baseline="0" dirty="0">
                <a:solidFill>
                  <a:schemeClr val="tx1"/>
                </a:solidFill>
                <a:latin typeface="Times New Roman" pitchFamily="-110" charset="0"/>
                <a:ea typeface="+mn-ea"/>
                <a:cs typeface="+mn-cs"/>
              </a:rPr>
              <a:t>demand mode allowing for premature ending of the transfer. Cascade</a:t>
            </a:r>
          </a:p>
          <a:p>
            <a:r>
              <a:rPr kumimoji="1" lang="en-US" sz="900" kern="1200" baseline="0" dirty="0">
                <a:solidFill>
                  <a:schemeClr val="tx1"/>
                </a:solidFill>
                <a:latin typeface="Times New Roman" pitchFamily="-110" charset="0"/>
                <a:ea typeface="+mn-ea"/>
                <a:cs typeface="+mn-cs"/>
              </a:rPr>
              <a:t>mode allows multiple 8237s to be cascaded to expand the number of channels</a:t>
            </a:r>
          </a:p>
          <a:p>
            <a:r>
              <a:rPr kumimoji="1" lang="en-US" sz="900" kern="1200" baseline="0" dirty="0">
                <a:solidFill>
                  <a:schemeClr val="tx1"/>
                </a:solidFill>
                <a:latin typeface="Times New Roman" pitchFamily="-110" charset="0"/>
                <a:ea typeface="+mn-ea"/>
                <a:cs typeface="+mn-cs"/>
              </a:rPr>
              <a:t>to more than 4.</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Single Mask: </a:t>
            </a:r>
            <a:r>
              <a:rPr kumimoji="1" lang="en-US" sz="900" b="0" kern="1200" baseline="0" dirty="0">
                <a:solidFill>
                  <a:schemeClr val="tx1"/>
                </a:solidFill>
                <a:latin typeface="Times New Roman" pitchFamily="-110" charset="0"/>
                <a:ea typeface="+mn-ea"/>
                <a:cs typeface="+mn-cs"/>
              </a:rPr>
              <a:t>The processor sets this register. Bits D0 and D1 select the channel.</a:t>
            </a:r>
          </a:p>
          <a:p>
            <a:r>
              <a:rPr kumimoji="1" lang="en-US" sz="900" kern="1200" baseline="0" dirty="0">
                <a:solidFill>
                  <a:schemeClr val="tx1"/>
                </a:solidFill>
                <a:latin typeface="Times New Roman" pitchFamily="-110" charset="0"/>
                <a:ea typeface="+mn-ea"/>
                <a:cs typeface="+mn-cs"/>
              </a:rPr>
              <a:t>Bit D2 clears or sets the mask bit for that channel. It is through this register</a:t>
            </a:r>
          </a:p>
          <a:p>
            <a:r>
              <a:rPr kumimoji="1" lang="en-US" sz="900" kern="1200" baseline="0" dirty="0">
                <a:solidFill>
                  <a:schemeClr val="tx1"/>
                </a:solidFill>
                <a:latin typeface="Times New Roman" pitchFamily="-110" charset="0"/>
                <a:ea typeface="+mn-ea"/>
                <a:cs typeface="+mn-cs"/>
              </a:rPr>
              <a:t>that the DREQ input of a specific channel can be masked (disabled) or</a:t>
            </a:r>
          </a:p>
          <a:p>
            <a:r>
              <a:rPr kumimoji="1" lang="en-US" sz="900" kern="1200" baseline="0" dirty="0">
                <a:solidFill>
                  <a:schemeClr val="tx1"/>
                </a:solidFill>
                <a:latin typeface="Times New Roman" pitchFamily="-110" charset="0"/>
                <a:ea typeface="+mn-ea"/>
                <a:cs typeface="+mn-cs"/>
              </a:rPr>
              <a:t>unmasked (enabled). While the command register can be used to disable the</a:t>
            </a:r>
          </a:p>
          <a:p>
            <a:r>
              <a:rPr kumimoji="1" lang="en-US" sz="900" kern="1200" baseline="0" dirty="0">
                <a:solidFill>
                  <a:schemeClr val="tx1"/>
                </a:solidFill>
                <a:latin typeface="Times New Roman" pitchFamily="-110" charset="0"/>
                <a:ea typeface="+mn-ea"/>
                <a:cs typeface="+mn-cs"/>
              </a:rPr>
              <a:t>whole DMA chip, the single mask register allows the programmer to disable</a:t>
            </a:r>
          </a:p>
          <a:p>
            <a:r>
              <a:rPr kumimoji="1" lang="en-US" sz="900" kern="1200" baseline="0" dirty="0">
                <a:solidFill>
                  <a:schemeClr val="tx1"/>
                </a:solidFill>
                <a:latin typeface="Times New Roman" pitchFamily="-110" charset="0"/>
                <a:ea typeface="+mn-ea"/>
                <a:cs typeface="+mn-cs"/>
              </a:rPr>
              <a:t>or enable a specific channel.</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All Mask: </a:t>
            </a:r>
            <a:r>
              <a:rPr kumimoji="1" lang="en-US" sz="900" b="0" kern="1200" baseline="0" dirty="0">
                <a:solidFill>
                  <a:schemeClr val="tx1"/>
                </a:solidFill>
                <a:latin typeface="Times New Roman" pitchFamily="-110" charset="0"/>
                <a:ea typeface="+mn-ea"/>
                <a:cs typeface="+mn-cs"/>
              </a:rPr>
              <a:t>This register is similar to the single mask register except that all four</a:t>
            </a:r>
          </a:p>
          <a:p>
            <a:r>
              <a:rPr kumimoji="1" lang="en-US" sz="900" kern="1200" baseline="0" dirty="0">
                <a:solidFill>
                  <a:schemeClr val="tx1"/>
                </a:solidFill>
                <a:latin typeface="Times New Roman" pitchFamily="-110" charset="0"/>
                <a:ea typeface="+mn-ea"/>
                <a:cs typeface="+mn-cs"/>
              </a:rPr>
              <a:t>channels can be masked or unmasked with one write operation.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In addition, the 8237A has eight data registers: one memory address register</a:t>
            </a:r>
          </a:p>
          <a:p>
            <a:r>
              <a:rPr kumimoji="1" lang="en-US" sz="900" kern="1200" baseline="0" dirty="0">
                <a:solidFill>
                  <a:schemeClr val="tx1"/>
                </a:solidFill>
                <a:latin typeface="Times New Roman" pitchFamily="-110" charset="0"/>
                <a:ea typeface="+mn-ea"/>
                <a:cs typeface="+mn-cs"/>
              </a:rPr>
              <a:t>and one count register for each channel. The processor sets these registers to indicate</a:t>
            </a:r>
          </a:p>
          <a:p>
            <a:r>
              <a:rPr kumimoji="1" lang="en-US" sz="900" kern="1200" baseline="0" dirty="0">
                <a:solidFill>
                  <a:schemeClr val="tx1"/>
                </a:solidFill>
                <a:latin typeface="Times New Roman" pitchFamily="-110" charset="0"/>
                <a:ea typeface="+mn-ea"/>
                <a:cs typeface="+mn-cs"/>
              </a:rPr>
              <a:t>the location of size of main memory to be affected by the transfers.</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sng" strike="noStrike" kern="1200" baseline="0" dirty="0">
                <a:solidFill>
                  <a:schemeClr val="tx1"/>
                </a:solidFill>
                <a:latin typeface="Times New Roman" pitchFamily="-110" charset="0"/>
                <a:ea typeface="+mn-ea"/>
                <a:cs typeface="+mn-cs"/>
              </a:rPr>
              <a:t> DMA has proved an effective means of enhancing performance of I/O with peripheral devices and network I/O traffic</a:t>
            </a:r>
            <a:r>
              <a:rPr kumimoji="1" lang="en-US" sz="900" b="0" i="0" u="none" strike="noStrike" kern="1200" baseline="0" dirty="0">
                <a:solidFill>
                  <a:schemeClr val="tx1"/>
                </a:solidFill>
                <a:latin typeface="Times New Roman" pitchFamily="-110" charset="0"/>
                <a:ea typeface="+mn-ea"/>
                <a:cs typeface="+mn-cs"/>
              </a:rPr>
              <a:t>. </a:t>
            </a:r>
          </a:p>
          <a:p>
            <a:r>
              <a:rPr kumimoji="1" lang="en-US" sz="900" b="0" i="0" u="none" strike="noStrike" kern="1200" baseline="0" dirty="0">
                <a:solidFill>
                  <a:schemeClr val="tx1"/>
                </a:solidFill>
                <a:latin typeface="Times New Roman" pitchFamily="-110" charset="0"/>
                <a:ea typeface="+mn-ea"/>
                <a:cs typeface="+mn-cs"/>
              </a:rPr>
              <a:t>However, for the </a:t>
            </a:r>
            <a:r>
              <a:rPr kumimoji="1" lang="en-US" sz="900" b="0" i="0" u="sng" strike="noStrike" kern="1200" baseline="0" dirty="0">
                <a:solidFill>
                  <a:schemeClr val="tx1"/>
                </a:solidFill>
                <a:latin typeface="Times New Roman" pitchFamily="-110" charset="0"/>
                <a:ea typeface="+mn-ea"/>
                <a:cs typeface="+mn-cs"/>
              </a:rPr>
              <a:t>dramatic increases in data rates for network I/O, DMA is not able to scale to meet the increased demand</a:t>
            </a:r>
            <a:r>
              <a:rPr kumimoji="1" lang="en-US" sz="900" b="0" i="0" u="none" strike="noStrike" kern="1200" baseline="0" dirty="0">
                <a:solidFill>
                  <a:schemeClr val="tx1"/>
                </a:solidFill>
                <a:latin typeface="Times New Roman" pitchFamily="-110" charset="0"/>
                <a:ea typeface="+mn-ea"/>
                <a:cs typeface="+mn-cs"/>
              </a:rPr>
              <a:t>.</a:t>
            </a:r>
          </a:p>
          <a:p>
            <a:r>
              <a:rPr kumimoji="1" lang="en-US" sz="900" b="0" i="0" u="none" strike="noStrike" kern="1200" baseline="0" dirty="0">
                <a:solidFill>
                  <a:schemeClr val="tx1"/>
                </a:solidFill>
                <a:latin typeface="Times New Roman" pitchFamily="-110" charset="0"/>
                <a:ea typeface="+mn-ea"/>
                <a:cs typeface="+mn-cs"/>
              </a:rPr>
              <a:t>This demand is coming primarily from the widespread deployment of 10-Gbps and</a:t>
            </a:r>
          </a:p>
          <a:p>
            <a:r>
              <a:rPr kumimoji="1" lang="en-US" sz="900" b="0" i="0" u="none" strike="noStrike" kern="1200" baseline="0" dirty="0">
                <a:solidFill>
                  <a:schemeClr val="tx1"/>
                </a:solidFill>
                <a:latin typeface="Times New Roman" pitchFamily="-110" charset="0"/>
                <a:ea typeface="+mn-ea"/>
                <a:cs typeface="+mn-cs"/>
              </a:rPr>
              <a:t>100-Gbps Ethernet switches to handle massive amounts of data transfer to and from</a:t>
            </a:r>
          </a:p>
          <a:p>
            <a:r>
              <a:rPr kumimoji="1" lang="en-US" sz="900" b="0" i="0" u="none" strike="noStrike" kern="1200" baseline="0" dirty="0">
                <a:solidFill>
                  <a:schemeClr val="tx1"/>
                </a:solidFill>
                <a:latin typeface="Times New Roman" pitchFamily="-110" charset="0"/>
                <a:ea typeface="+mn-ea"/>
                <a:cs typeface="+mn-cs"/>
              </a:rPr>
              <a:t>database servers and other high-performance systems [STAL16]. A secondary but </a:t>
            </a:r>
          </a:p>
          <a:p>
            <a:r>
              <a:rPr kumimoji="1" lang="en-US" sz="900" b="0" i="0" u="none" strike="noStrike" kern="1200" baseline="0" dirty="0">
                <a:solidFill>
                  <a:schemeClr val="tx1"/>
                </a:solidFill>
                <a:latin typeface="Times New Roman" pitchFamily="-110" charset="0"/>
                <a:ea typeface="+mn-ea"/>
                <a:cs typeface="+mn-cs"/>
              </a:rPr>
              <a:t>increasingly important source of traffic comes  from Wi-Fi in the gigabit range. Network Wi-Fi</a:t>
            </a:r>
          </a:p>
          <a:p>
            <a:r>
              <a:rPr kumimoji="1" lang="en-US" sz="900" b="0" i="0" u="none" strike="noStrike" kern="1200" baseline="0" dirty="0">
                <a:solidFill>
                  <a:schemeClr val="tx1"/>
                </a:solidFill>
                <a:latin typeface="Times New Roman" pitchFamily="-110" charset="0"/>
                <a:ea typeface="+mn-ea"/>
                <a:cs typeface="+mn-cs"/>
              </a:rPr>
              <a:t>devices that handle 3.2 </a:t>
            </a:r>
            <a:r>
              <a:rPr kumimoji="1" lang="en-US" sz="900" b="0" i="0" u="none" strike="noStrike" kern="1200" baseline="0" dirty="0" err="1">
                <a:solidFill>
                  <a:schemeClr val="tx1"/>
                </a:solidFill>
                <a:latin typeface="Times New Roman" pitchFamily="-110" charset="0"/>
                <a:ea typeface="+mn-ea"/>
                <a:cs typeface="+mn-cs"/>
              </a:rPr>
              <a:t>Gbps</a:t>
            </a:r>
            <a:r>
              <a:rPr kumimoji="1" lang="en-US" sz="900" b="0" i="0" u="none" strike="noStrike" kern="1200" baseline="0" dirty="0">
                <a:solidFill>
                  <a:schemeClr val="tx1"/>
                </a:solidFill>
                <a:latin typeface="Times New Roman" pitchFamily="-110" charset="0"/>
                <a:ea typeface="+mn-ea"/>
                <a:cs typeface="+mn-cs"/>
              </a:rPr>
              <a:t> and 6.76 </a:t>
            </a:r>
            <a:r>
              <a:rPr kumimoji="1" lang="en-US" sz="900" b="0" i="0" u="none" strike="noStrike" kern="1200" baseline="0" dirty="0" err="1">
                <a:solidFill>
                  <a:schemeClr val="tx1"/>
                </a:solidFill>
                <a:latin typeface="Times New Roman" pitchFamily="-110" charset="0"/>
                <a:ea typeface="+mn-ea"/>
                <a:cs typeface="+mn-cs"/>
              </a:rPr>
              <a:t>Gbps</a:t>
            </a:r>
            <a:r>
              <a:rPr kumimoji="1" lang="en-US" sz="900" b="0" i="0" u="none" strike="noStrike" kern="1200" baseline="0" dirty="0">
                <a:solidFill>
                  <a:schemeClr val="tx1"/>
                </a:solidFill>
                <a:latin typeface="Times New Roman" pitchFamily="-110" charset="0"/>
                <a:ea typeface="+mn-ea"/>
                <a:cs typeface="+mn-cs"/>
              </a:rPr>
              <a:t> are becoming widely</a:t>
            </a:r>
          </a:p>
          <a:p>
            <a:r>
              <a:rPr kumimoji="1" lang="en-US" sz="900" b="0" i="0" u="none" strike="noStrike" kern="1200" baseline="0" dirty="0">
                <a:solidFill>
                  <a:schemeClr val="tx1"/>
                </a:solidFill>
                <a:latin typeface="Times New Roman" pitchFamily="-110" charset="0"/>
                <a:ea typeface="+mn-ea"/>
                <a:cs typeface="+mn-cs"/>
              </a:rPr>
              <a:t>available and producing demand on enterprise systems [STAL16].</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In this section, we will show how enabling the I/O function to have direct access to the cache can enhance performance, a technique known as </a:t>
            </a:r>
            <a:r>
              <a:rPr kumimoji="1" lang="en-US" sz="900" b="1" i="0" u="none" strike="noStrike" kern="1200" baseline="0" dirty="0">
                <a:solidFill>
                  <a:schemeClr val="tx1"/>
                </a:solidFill>
                <a:latin typeface="Times New Roman" pitchFamily="-110" charset="0"/>
                <a:ea typeface="+mn-ea"/>
                <a:cs typeface="+mn-cs"/>
              </a:rPr>
              <a:t>direct cache access (DCA</a:t>
            </a:r>
            <a:r>
              <a:rPr kumimoji="1" lang="en-US" sz="900" b="0" i="0" u="none" strike="noStrike" kern="1200" baseline="0" dirty="0">
                <a:solidFill>
                  <a:schemeClr val="tx1"/>
                </a:solidFill>
                <a:latin typeface="Times New Roman" pitchFamily="-110" charset="0"/>
                <a:ea typeface="+mn-ea"/>
                <a:cs typeface="+mn-cs"/>
              </a:rPr>
              <a:t>). Throughout this section, we are concerned </a:t>
            </a:r>
            <a:r>
              <a:rPr kumimoji="1" lang="en-US" sz="900" b="0" i="0" u="sng" strike="noStrike" kern="1200" baseline="0" dirty="0">
                <a:solidFill>
                  <a:schemeClr val="tx1"/>
                </a:solidFill>
                <a:latin typeface="Times New Roman" pitchFamily="-110" charset="0"/>
                <a:ea typeface="+mn-ea"/>
                <a:cs typeface="+mn-cs"/>
              </a:rPr>
              <a:t>only with the cache that is closest to main memory, referred to as the </a:t>
            </a:r>
            <a:r>
              <a:rPr kumimoji="1" lang="en-US" sz="900" b="1" i="0" u="sng" strike="noStrike" kern="1200" baseline="0" dirty="0">
                <a:solidFill>
                  <a:schemeClr val="tx1"/>
                </a:solidFill>
                <a:latin typeface="Times New Roman" pitchFamily="-110" charset="0"/>
                <a:ea typeface="+mn-ea"/>
                <a:cs typeface="+mn-cs"/>
              </a:rPr>
              <a:t>last-level cache</a:t>
            </a:r>
            <a:r>
              <a:rPr kumimoji="1" lang="en-US" sz="900" b="0" i="0" u="none" strike="noStrike" kern="1200" baseline="0" dirty="0">
                <a:solidFill>
                  <a:schemeClr val="tx1"/>
                </a:solidFill>
                <a:latin typeface="Times New Roman" pitchFamily="-110" charset="0"/>
                <a:ea typeface="+mn-ea"/>
                <a:cs typeface="+mn-cs"/>
              </a:rPr>
              <a:t>. In some systems, this will be an L2 cache, in others an L3 cache.</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To begin, we describe the way in which contemporary multicore systems use</a:t>
            </a:r>
          </a:p>
          <a:p>
            <a:r>
              <a:rPr kumimoji="1" lang="en-US" sz="900" b="0" i="0" u="none" strike="noStrike" kern="1200" baseline="0" dirty="0">
                <a:solidFill>
                  <a:schemeClr val="tx1"/>
                </a:solidFill>
                <a:latin typeface="Times New Roman" pitchFamily="-110" charset="0"/>
                <a:ea typeface="+mn-ea"/>
                <a:cs typeface="+mn-cs"/>
              </a:rPr>
              <a:t>on-chip shared cache to enhance DMA performance. This approach involves enabling the DMA function to have direct access to the last-level cache. Next we examine cache-related performance issues that manifest when high-speed network traffic is processed. From there, we look at several different strategies for DCA that are designed to enhance network protocol processing performance. Finally, this section</a:t>
            </a:r>
          </a:p>
          <a:p>
            <a:r>
              <a:rPr kumimoji="1" lang="en-US" sz="900" b="0" i="0" u="none" strike="noStrike" kern="1200" baseline="0" dirty="0">
                <a:solidFill>
                  <a:schemeClr val="tx1"/>
                </a:solidFill>
                <a:latin typeface="Times New Roman" pitchFamily="-110" charset="0"/>
                <a:ea typeface="+mn-ea"/>
                <a:cs typeface="+mn-cs"/>
              </a:rPr>
              <a:t>describes a DCA approach implemented by Intel, referred to as Direct Data I/O.</a:t>
            </a:r>
            <a:endParaRPr lang="en-US" sz="9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31</a:t>
            </a:fld>
            <a:endParaRPr lang="en-US" dirty="0"/>
          </a:p>
        </p:txBody>
      </p:sp>
    </p:spTree>
    <p:extLst>
      <p:ext uri="{BB962C8B-B14F-4D97-AF65-F5344CB8AC3E}">
        <p14:creationId xmlns:p14="http://schemas.microsoft.com/office/powerpoint/2010/main" val="1043721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none" strike="noStrike" kern="1200" baseline="0" dirty="0">
                <a:solidFill>
                  <a:schemeClr val="tx1"/>
                </a:solidFill>
                <a:latin typeface="Times New Roman" pitchFamily="-110" charset="0"/>
                <a:ea typeface="+mn-ea"/>
                <a:cs typeface="+mn-cs"/>
              </a:rPr>
              <a:t> Intel Xeon is Intel’s high-end, high-performance processor family, used in servers, high-performance workstations, and supercomputers. Many of the members of the Xeon family use a ring interconnect</a:t>
            </a:r>
          </a:p>
          <a:p>
            <a:r>
              <a:rPr kumimoji="1" lang="en-US" sz="900" b="0" i="0" u="none" strike="noStrike" kern="1200" baseline="0" dirty="0">
                <a:solidFill>
                  <a:schemeClr val="tx1"/>
                </a:solidFill>
                <a:latin typeface="Times New Roman" pitchFamily="-110" charset="0"/>
                <a:ea typeface="+mn-ea"/>
                <a:cs typeface="+mn-cs"/>
              </a:rPr>
              <a:t>system, as illustrated for the Xeon E5-2600/4600 in Figure 8.16.</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The E5-2600/4600 can be configured with up to eight cores on a single chip.</a:t>
            </a:r>
          </a:p>
          <a:p>
            <a:r>
              <a:rPr kumimoji="1" lang="en-US" sz="900" b="0" i="0" u="none" strike="noStrike" kern="1200" baseline="0" dirty="0">
                <a:solidFill>
                  <a:schemeClr val="tx1"/>
                </a:solidFill>
                <a:latin typeface="Times New Roman" pitchFamily="-110" charset="0"/>
                <a:ea typeface="+mn-ea"/>
                <a:cs typeface="+mn-cs"/>
              </a:rPr>
              <a:t>Each core has dedicated L1 and L2 caches. There is a shared L3 cache of up to 20 MB. The L3 cache is divided into slices, one associated with each core although each core can address the entire cache. Further, each slice has its own cache pipeline, so that requests can be sent in parallel to the slices.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The bidirectional high-speed ring interconnect links cores, last-level cache, PCIe, and integrated memory controller (IMC).</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In essence, the ring operates as follows: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1.  Each component that attaches to the bidirectional ring (QPI, PCIe, L3 cache, L2 cache) is considered a ring agent, and implements ring agent logic.</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2.  The ring agents cooperate via a distributed protocol to request and allocate access to the ring, in the form of time slots.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3.  When an agent has data to send, it chooses the ring direction that results in the shortest path to the destination and transmits when a scheduling slot is available.</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The ring architecture provides good performance and scales well for multiple cores, up to a point. For systems with a greater number of cores, multiple rings are used, with each ring supporting some of the cores.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sng" strike="noStrike" kern="1200" baseline="0" dirty="0">
                <a:solidFill>
                  <a:schemeClr val="tx1"/>
                </a:solidFill>
                <a:latin typeface="Times New Roman" pitchFamily="-110" charset="0"/>
                <a:ea typeface="+mn-ea"/>
                <a:cs typeface="+mn-cs"/>
              </a:rPr>
              <a:t>In traditional DMA operation</a:t>
            </a:r>
            <a:r>
              <a:rPr kumimoji="1" lang="en-US" sz="900" b="0" i="0" u="none" strike="noStrike" kern="1200" baseline="0" dirty="0">
                <a:solidFill>
                  <a:schemeClr val="tx1"/>
                </a:solidFill>
                <a:latin typeface="Times New Roman" pitchFamily="-110" charset="0"/>
                <a:ea typeface="+mn-ea"/>
                <a:cs typeface="+mn-cs"/>
              </a:rPr>
              <a:t>, data is exchanged between main memory and an I/O device by means of the system interconnection structure, such as a bus, ring, or QPI point-to-point matrix. So, for example, if the</a:t>
            </a:r>
          </a:p>
          <a:p>
            <a:r>
              <a:rPr kumimoji="1" lang="en-US" sz="900" b="0" i="0" u="none" strike="noStrike" kern="1200" baseline="0" dirty="0">
                <a:solidFill>
                  <a:schemeClr val="tx1"/>
                </a:solidFill>
                <a:latin typeface="Times New Roman" pitchFamily="-110" charset="0"/>
                <a:ea typeface="+mn-ea"/>
                <a:cs typeface="+mn-cs"/>
              </a:rPr>
              <a:t>Xeon E5-2600/4600 used a traditional DMA technique, output would proceed as follows. </a:t>
            </a:r>
          </a:p>
          <a:p>
            <a:r>
              <a:rPr kumimoji="1" lang="en-US" sz="900" b="0" i="0" u="sng" strike="noStrike" kern="1200" baseline="0" dirty="0">
                <a:solidFill>
                  <a:schemeClr val="tx1"/>
                </a:solidFill>
                <a:latin typeface="Times New Roman" pitchFamily="-110" charset="0"/>
                <a:ea typeface="+mn-ea"/>
                <a:cs typeface="+mn-cs"/>
              </a:rPr>
              <a:t>An I/O driver running on a core would send an I/O command to the I/O controller (labeled PCIe </a:t>
            </a:r>
            <a:r>
              <a:rPr kumimoji="1" lang="en-US" sz="900" b="0" i="0" u="none" strike="noStrike" kern="1200" baseline="0" dirty="0">
                <a:solidFill>
                  <a:schemeClr val="tx1"/>
                </a:solidFill>
                <a:latin typeface="Times New Roman" pitchFamily="-110" charset="0"/>
                <a:ea typeface="+mn-ea"/>
                <a:cs typeface="+mn-cs"/>
              </a:rPr>
              <a:t>in Figure 8.16) with the location and size of the buffer in main memory containing the data to be transferred. </a:t>
            </a:r>
          </a:p>
          <a:p>
            <a:r>
              <a:rPr kumimoji="1" lang="en-US" sz="900" b="0" i="0" u="sng" strike="noStrike" kern="1200" baseline="0" dirty="0">
                <a:solidFill>
                  <a:schemeClr val="tx1"/>
                </a:solidFill>
                <a:latin typeface="Times New Roman" pitchFamily="-110" charset="0"/>
                <a:ea typeface="+mn-ea"/>
                <a:cs typeface="+mn-cs"/>
              </a:rPr>
              <a:t>The I/O controller issues a read request that is routed to the memory controller hub (MCH), which accesses the data on DDR3 memory and puts it on the system ring for delivery to the I/O controller</a:t>
            </a:r>
            <a:r>
              <a:rPr kumimoji="1" lang="en-US" sz="900" b="0" i="0" u="none" strike="noStrike" kern="1200" baseline="0" dirty="0">
                <a:solidFill>
                  <a:schemeClr val="tx1"/>
                </a:solidFill>
                <a:latin typeface="Times New Roman" pitchFamily="-110" charset="0"/>
                <a:ea typeface="+mn-ea"/>
                <a:cs typeface="+mn-cs"/>
              </a:rPr>
              <a:t>.</a:t>
            </a:r>
          </a:p>
          <a:p>
            <a:r>
              <a:rPr kumimoji="1" lang="en-US" sz="900" b="0" i="0" u="none" strike="noStrike" kern="1200" baseline="0" dirty="0">
                <a:solidFill>
                  <a:schemeClr val="tx1"/>
                </a:solidFill>
                <a:latin typeface="Times New Roman" pitchFamily="-110" charset="0"/>
                <a:ea typeface="+mn-ea"/>
                <a:cs typeface="+mn-cs"/>
              </a:rPr>
              <a:t>The L3 cache is not involved in this transaction and one or more off-chip memory reads are required. Similarly, for input, data arrives from the I/O controller and is delivered over the system ring to the MCH and written out to main memory. The MCH must also invalidate any L3 cache lines corresponding to the updated memory locations. In this case, one or more off-chip memory writes are required. Further, if an application wants to access the new data, a main memory read is required.</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With the availability of large amounts of last-level cache, a more efficient technique is possible, and is used by the Xeon E5-2600/4600. </a:t>
            </a:r>
          </a:p>
          <a:p>
            <a:r>
              <a:rPr kumimoji="1" lang="en-US" sz="900" b="0" i="0" u="none" strike="noStrike" kern="1200" baseline="0" dirty="0">
                <a:solidFill>
                  <a:schemeClr val="tx1"/>
                </a:solidFill>
                <a:latin typeface="Times New Roman" pitchFamily="-110" charset="0"/>
                <a:ea typeface="+mn-ea"/>
                <a:cs typeface="+mn-cs"/>
              </a:rPr>
              <a:t>For output, when the I/O controller issues a read request, the MCH first checks to see if the data is in the L3 cache. This is likely to be the case, if an application has recently written data</a:t>
            </a:r>
          </a:p>
          <a:p>
            <a:r>
              <a:rPr kumimoji="1" lang="en-US" sz="900" b="0" i="0" u="none" strike="noStrike" kern="1200" baseline="0" dirty="0">
                <a:solidFill>
                  <a:schemeClr val="tx1"/>
                </a:solidFill>
                <a:latin typeface="Times New Roman" pitchFamily="-110" charset="0"/>
                <a:ea typeface="+mn-ea"/>
                <a:cs typeface="+mn-cs"/>
              </a:rPr>
              <a:t>into the memory block to be output. </a:t>
            </a:r>
            <a:r>
              <a:rPr kumimoji="1" lang="en-US" sz="900" b="0" i="0" u="sng" strike="noStrike" kern="1200" baseline="0" dirty="0">
                <a:solidFill>
                  <a:schemeClr val="tx1"/>
                </a:solidFill>
                <a:latin typeface="Times New Roman" pitchFamily="-110" charset="0"/>
                <a:ea typeface="+mn-ea"/>
                <a:cs typeface="+mn-cs"/>
              </a:rPr>
              <a:t>In that case, the MCH directs data from the L3 cache to the I/O controller; no main memory accesses are needed</a:t>
            </a:r>
            <a:r>
              <a:rPr kumimoji="1" lang="en-US" sz="900" b="0" i="0" u="none" strike="noStrike" kern="1200" baseline="0" dirty="0">
                <a:solidFill>
                  <a:schemeClr val="tx1"/>
                </a:solidFill>
                <a:latin typeface="Times New Roman" pitchFamily="-110" charset="0"/>
                <a:ea typeface="+mn-ea"/>
                <a:cs typeface="+mn-cs"/>
              </a:rPr>
              <a:t>. However, it also</a:t>
            </a:r>
          </a:p>
          <a:p>
            <a:r>
              <a:rPr kumimoji="1" lang="en-US" sz="900" b="0" i="0" u="none" strike="noStrike" kern="1200" baseline="0" dirty="0">
                <a:solidFill>
                  <a:schemeClr val="tx1"/>
                </a:solidFill>
                <a:latin typeface="Times New Roman" pitchFamily="-110" charset="0"/>
                <a:ea typeface="+mn-ea"/>
                <a:cs typeface="+mn-cs"/>
              </a:rPr>
              <a:t>causes the data to be evicted from cache, that is, </a:t>
            </a:r>
            <a:r>
              <a:rPr kumimoji="1" lang="en-US" sz="900" b="1" i="0" u="none" strike="noStrike" kern="1200" baseline="0" dirty="0">
                <a:solidFill>
                  <a:schemeClr val="tx1"/>
                </a:solidFill>
                <a:latin typeface="Times New Roman" pitchFamily="-110" charset="0"/>
                <a:ea typeface="+mn-ea"/>
                <a:cs typeface="+mn-cs"/>
              </a:rPr>
              <a:t>the act of reading by an I/O device  causes data to be evicted</a:t>
            </a:r>
            <a:r>
              <a:rPr kumimoji="1" lang="en-US" sz="900" b="0" i="0" u="sng" strike="noStrike" kern="1200" baseline="0" dirty="0">
                <a:solidFill>
                  <a:schemeClr val="tx1"/>
                </a:solidFill>
                <a:latin typeface="Times New Roman" pitchFamily="-110" charset="0"/>
                <a:ea typeface="+mn-ea"/>
                <a:cs typeface="+mn-cs"/>
              </a:rPr>
              <a:t>. Thus, the I/O operation proceeds efficiently because it</a:t>
            </a:r>
          </a:p>
          <a:p>
            <a:r>
              <a:rPr kumimoji="1" lang="en-US" sz="900" b="0" i="0" u="sng" strike="noStrike" kern="1200" baseline="0" dirty="0">
                <a:solidFill>
                  <a:schemeClr val="tx1"/>
                </a:solidFill>
                <a:latin typeface="Times New Roman" pitchFamily="-110" charset="0"/>
                <a:ea typeface="+mn-ea"/>
                <a:cs typeface="+mn-cs"/>
              </a:rPr>
              <a:t>does not require main memory access. But, if an application does need that data in the future, it must be read back into the L3 cache from main memory</a:t>
            </a:r>
            <a:r>
              <a:rPr kumimoji="1" lang="en-US" sz="900" b="0" i="0" u="none" strike="noStrike" kern="1200" baseline="0" dirty="0">
                <a:solidFill>
                  <a:schemeClr val="tx1"/>
                </a:solidFill>
                <a:latin typeface="Times New Roman" pitchFamily="-110" charset="0"/>
                <a:ea typeface="+mn-ea"/>
                <a:cs typeface="+mn-cs"/>
              </a:rPr>
              <a:t>. The </a:t>
            </a:r>
            <a:r>
              <a:rPr kumimoji="1" lang="en-US" sz="900" b="1" i="0" u="none" strike="noStrike" kern="1200" baseline="0" dirty="0">
                <a:solidFill>
                  <a:schemeClr val="tx1"/>
                </a:solidFill>
                <a:latin typeface="Times New Roman" pitchFamily="-110" charset="0"/>
                <a:ea typeface="+mn-ea"/>
                <a:cs typeface="+mn-cs"/>
              </a:rPr>
              <a:t>input</a:t>
            </a:r>
          </a:p>
          <a:p>
            <a:r>
              <a:rPr kumimoji="1" lang="en-US" sz="900" b="0" i="0" u="none" strike="noStrike" kern="1200" baseline="0" dirty="0">
                <a:solidFill>
                  <a:schemeClr val="tx1"/>
                </a:solidFill>
                <a:latin typeface="Times New Roman" pitchFamily="-110" charset="0"/>
                <a:ea typeface="+mn-ea"/>
                <a:cs typeface="+mn-cs"/>
              </a:rPr>
              <a:t>operation on the Xeon E5-2600/4600 operates as described in the previous paragraph;</a:t>
            </a:r>
          </a:p>
          <a:p>
            <a:r>
              <a:rPr kumimoji="1" lang="en-US" sz="900" b="0" i="0" u="none" strike="noStrike" kern="1200" baseline="0" dirty="0">
                <a:solidFill>
                  <a:schemeClr val="tx1"/>
                </a:solidFill>
                <a:latin typeface="Times New Roman" pitchFamily="-110" charset="0"/>
                <a:ea typeface="+mn-ea"/>
                <a:cs typeface="+mn-cs"/>
              </a:rPr>
              <a:t>the L3 cache is not involved. </a:t>
            </a:r>
            <a:r>
              <a:rPr kumimoji="1" lang="en-US" sz="900" b="0" i="0" u="sng" strike="noStrike" kern="1200" baseline="0" dirty="0">
                <a:solidFill>
                  <a:schemeClr val="tx1"/>
                </a:solidFill>
                <a:latin typeface="Times New Roman" pitchFamily="-110" charset="0"/>
                <a:ea typeface="+mn-ea"/>
                <a:cs typeface="+mn-cs"/>
              </a:rPr>
              <a:t>Thus, the performance improvement involves only output operations</a:t>
            </a:r>
            <a:r>
              <a:rPr kumimoji="1" lang="en-US" sz="900" b="0" i="0" u="none" strike="noStrike" kern="1200" baseline="0" dirty="0">
                <a:solidFill>
                  <a:schemeClr val="tx1"/>
                </a:solidFill>
                <a:latin typeface="Times New Roman" pitchFamily="-110" charset="0"/>
                <a:ea typeface="+mn-ea"/>
                <a:cs typeface="+mn-cs"/>
              </a:rPr>
              <a:t>.</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A final point. Although the output transfer is directly from cache to the I/O</a:t>
            </a:r>
          </a:p>
          <a:p>
            <a:r>
              <a:rPr kumimoji="1" lang="en-US" sz="900" b="0" i="0" u="none" strike="noStrike" kern="1200" baseline="0" dirty="0">
                <a:solidFill>
                  <a:schemeClr val="tx1"/>
                </a:solidFill>
                <a:latin typeface="Times New Roman" pitchFamily="-110" charset="0"/>
                <a:ea typeface="+mn-ea"/>
                <a:cs typeface="+mn-cs"/>
              </a:rPr>
              <a:t>controller, the term direct cache access  is not used for this feature. Rather the term</a:t>
            </a:r>
          </a:p>
          <a:p>
            <a:r>
              <a:rPr kumimoji="1" lang="en-US" sz="900" b="0" i="0" u="none" strike="noStrike" kern="1200" baseline="0" dirty="0">
                <a:solidFill>
                  <a:schemeClr val="tx1"/>
                </a:solidFill>
                <a:latin typeface="Times New Roman" pitchFamily="-110" charset="0"/>
                <a:ea typeface="+mn-ea"/>
                <a:cs typeface="+mn-cs"/>
              </a:rPr>
              <a:t>is reserved for the I/O protocol application, as described in the remainder of this</a:t>
            </a:r>
          </a:p>
          <a:p>
            <a:r>
              <a:rPr kumimoji="1" lang="en-US" sz="900" b="0" i="0" u="none" strike="noStrike" kern="1200" baseline="0" dirty="0">
                <a:solidFill>
                  <a:schemeClr val="tx1"/>
                </a:solidFill>
                <a:latin typeface="Times New Roman" pitchFamily="-110" charset="0"/>
                <a:ea typeface="+mn-ea"/>
                <a:cs typeface="+mn-cs"/>
              </a:rPr>
              <a:t>section.</a:t>
            </a:r>
          </a:p>
          <a:p>
            <a:endParaRPr kumimoji="1" lang="en-US" sz="900" b="0" i="0" u="none" strike="noStrike" kern="1200" baseline="0" dirty="0">
              <a:solidFill>
                <a:schemeClr val="tx1"/>
              </a:solidFill>
              <a:latin typeface="Times New Roman" pitchFamily="-110" charset="0"/>
              <a:ea typeface="+mn-ea"/>
              <a:cs typeface="+mn-cs"/>
            </a:endParaRPr>
          </a:p>
          <a:p>
            <a:r>
              <a:rPr lang="en-US" sz="900" dirty="0"/>
              <a:t>The </a:t>
            </a:r>
            <a:r>
              <a:rPr lang="en-US" sz="900" b="1" dirty="0"/>
              <a:t>Intel </a:t>
            </a:r>
            <a:r>
              <a:rPr lang="en-US" sz="900" b="1" dirty="0" err="1"/>
              <a:t>QuickPath</a:t>
            </a:r>
            <a:r>
              <a:rPr lang="en-US" sz="900" b="1" dirty="0"/>
              <a:t> Interconnect</a:t>
            </a:r>
            <a:r>
              <a:rPr lang="en-US" sz="900" dirty="0"/>
              <a:t> (QPI) is a point-to-point processor interconnect developed by Intel which replaced the front-side bus (FSB) in Xeon, Itanium, and certain desktop platforms starting in 2008. It increased the scalability and available bandwidth.</a:t>
            </a:r>
            <a:endParaRPr kumimoji="1" lang="en-US" sz="600" b="0" i="0" u="none" strike="noStrike" kern="1200" baseline="0" dirty="0">
              <a:solidFill>
                <a:schemeClr val="tx1"/>
              </a:solidFill>
              <a:latin typeface="Times New Roman" pitchFamily="-110" charset="0"/>
              <a:ea typeface="+mn-ea"/>
              <a:cs typeface="+mn-cs"/>
            </a:endParaRPr>
          </a:p>
          <a:p>
            <a:r>
              <a:rPr lang="en-US" sz="900" dirty="0"/>
              <a:t>PCIe (peripheral component interconnect express) is </a:t>
            </a:r>
            <a:r>
              <a:rPr lang="en-US" sz="900" b="1" dirty="0"/>
              <a:t>an interface standard for connecting high-speed components</a:t>
            </a:r>
            <a:r>
              <a:rPr lang="en-US" sz="900" dirty="0"/>
              <a:t>. Every desktop PC motherboard has a number of PCIe slots you can use to add GPUs (aka video cards aka graphics cards), RAID cards, Wi-Fi cards or SSD (solid-state drive) add-on cards</a:t>
            </a:r>
            <a:r>
              <a:rPr kumimoji="1" lang="en-US" sz="600" b="0" i="0" u="none" strike="noStrike" kern="1200" baseline="0" dirty="0">
                <a:solidFill>
                  <a:schemeClr val="tx1"/>
                </a:solidFill>
                <a:latin typeface="Times New Roman" pitchFamily="-110" charset="0"/>
                <a:ea typeface="+mn-ea"/>
                <a:cs typeface="+mn-cs"/>
              </a:rPr>
              <a:t>.</a:t>
            </a:r>
            <a:endParaRPr lang="en-US" sz="6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32</a:t>
            </a:fld>
            <a:endParaRPr lang="en-US" dirty="0"/>
          </a:p>
        </p:txBody>
      </p:sp>
    </p:spTree>
    <p:extLst>
      <p:ext uri="{BB962C8B-B14F-4D97-AF65-F5344CB8AC3E}">
        <p14:creationId xmlns:p14="http://schemas.microsoft.com/office/powerpoint/2010/main" val="2983466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none" strike="noStrike" kern="1200" baseline="0" dirty="0">
                <a:solidFill>
                  <a:schemeClr val="tx1"/>
                </a:solidFill>
                <a:latin typeface="Times New Roman" pitchFamily="-110" charset="0"/>
                <a:ea typeface="+mn-ea"/>
                <a:cs typeface="+mn-cs"/>
              </a:rPr>
              <a:t> Network traffic is transmitted in the form of a sequence of protocol blocks, called</a:t>
            </a:r>
          </a:p>
          <a:p>
            <a:r>
              <a:rPr kumimoji="1" lang="en-US" sz="900" b="0" i="0" u="none" strike="noStrike" kern="1200" baseline="0" dirty="0">
                <a:solidFill>
                  <a:schemeClr val="tx1"/>
                </a:solidFill>
                <a:latin typeface="Times New Roman" pitchFamily="-110" charset="0"/>
                <a:ea typeface="+mn-ea"/>
                <a:cs typeface="+mn-cs"/>
              </a:rPr>
              <a:t>packets or protocol data units. The lowest, or link, level protocol is typically</a:t>
            </a:r>
          </a:p>
          <a:p>
            <a:r>
              <a:rPr kumimoji="1" lang="en-US" sz="900" b="0" i="0" u="none" strike="noStrike" kern="1200" baseline="0" dirty="0">
                <a:solidFill>
                  <a:schemeClr val="tx1"/>
                </a:solidFill>
                <a:latin typeface="Times New Roman" pitchFamily="-110" charset="0"/>
                <a:ea typeface="+mn-ea"/>
                <a:cs typeface="+mn-cs"/>
              </a:rPr>
              <a:t>Ethernet, so that each arriving and departing block of data consists of an Ethernet</a:t>
            </a:r>
          </a:p>
          <a:p>
            <a:r>
              <a:rPr kumimoji="1" lang="en-US" sz="900" b="0" i="0" u="none" strike="noStrike" kern="1200" baseline="0" dirty="0">
                <a:solidFill>
                  <a:schemeClr val="tx1"/>
                </a:solidFill>
                <a:latin typeface="Times New Roman" pitchFamily="-110" charset="0"/>
                <a:ea typeface="+mn-ea"/>
                <a:cs typeface="+mn-cs"/>
              </a:rPr>
              <a:t>packet containing as payload the higher-level protocol packet. The higher-level protocols</a:t>
            </a:r>
          </a:p>
          <a:p>
            <a:r>
              <a:rPr kumimoji="1" lang="en-US" sz="900" b="0" i="0" u="none" strike="noStrike" kern="1200" baseline="0" dirty="0">
                <a:solidFill>
                  <a:schemeClr val="tx1"/>
                </a:solidFill>
                <a:latin typeface="Times New Roman" pitchFamily="-110" charset="0"/>
                <a:ea typeface="+mn-ea"/>
                <a:cs typeface="+mn-cs"/>
              </a:rPr>
              <a:t>are usually the Internet Protocol (IP), operating on top of Ethernet, and</a:t>
            </a:r>
          </a:p>
          <a:p>
            <a:r>
              <a:rPr kumimoji="1" lang="en-US" sz="900" b="0" i="0" u="none" strike="noStrike" kern="1200" baseline="0" dirty="0">
                <a:solidFill>
                  <a:schemeClr val="tx1"/>
                </a:solidFill>
                <a:latin typeface="Times New Roman" pitchFamily="-110" charset="0"/>
                <a:ea typeface="+mn-ea"/>
                <a:cs typeface="+mn-cs"/>
              </a:rPr>
              <a:t>the Transmission Control Protocol (TCP), operating on top of IP. Accordingly, the</a:t>
            </a:r>
          </a:p>
          <a:p>
            <a:r>
              <a:rPr kumimoji="1" lang="en-US" sz="900" b="0" i="0" u="none" strike="noStrike" kern="1200" baseline="0" dirty="0">
                <a:solidFill>
                  <a:schemeClr val="tx1"/>
                </a:solidFill>
                <a:latin typeface="Times New Roman" pitchFamily="-110" charset="0"/>
                <a:ea typeface="+mn-ea"/>
                <a:cs typeface="+mn-cs"/>
              </a:rPr>
              <a:t>Ethernet payload consists of a block of data with a TCP header and an IP header.</a:t>
            </a:r>
          </a:p>
          <a:p>
            <a:r>
              <a:rPr kumimoji="1" lang="en-US" sz="900" b="0" i="0" u="none" strike="noStrike" kern="1200" baseline="0" dirty="0">
                <a:solidFill>
                  <a:schemeClr val="tx1"/>
                </a:solidFill>
                <a:latin typeface="Times New Roman" pitchFamily="-110" charset="0"/>
                <a:ea typeface="+mn-ea"/>
                <a:cs typeface="+mn-cs"/>
              </a:rPr>
              <a:t>For outgoing data, Ethernet packets are formed in a peripheral component, such</a:t>
            </a:r>
          </a:p>
          <a:p>
            <a:r>
              <a:rPr kumimoji="1" lang="en-US" sz="900" b="0" i="0" u="none" strike="noStrike" kern="1200" baseline="0" dirty="0">
                <a:solidFill>
                  <a:schemeClr val="tx1"/>
                </a:solidFill>
                <a:latin typeface="Times New Roman" pitchFamily="-110" charset="0"/>
                <a:ea typeface="+mn-ea"/>
                <a:cs typeface="+mn-cs"/>
              </a:rPr>
              <a:t>as an I/O controller or network interface controller (NIC). Similarly, for incoming</a:t>
            </a:r>
          </a:p>
          <a:p>
            <a:r>
              <a:rPr kumimoji="1" lang="en-US" sz="900" b="0" i="0" u="none" strike="noStrike" kern="1200" baseline="0" dirty="0">
                <a:solidFill>
                  <a:schemeClr val="tx1"/>
                </a:solidFill>
                <a:latin typeface="Times New Roman" pitchFamily="-110" charset="0"/>
                <a:ea typeface="+mn-ea"/>
                <a:cs typeface="+mn-cs"/>
              </a:rPr>
              <a:t>traffic, the I/O controller strips off the Ethernet information and delivers the TCP/</a:t>
            </a:r>
          </a:p>
          <a:p>
            <a:r>
              <a:rPr kumimoji="1" lang="en-US" sz="900" b="0" i="0" u="none" strike="noStrike" kern="1200" baseline="0" dirty="0">
                <a:solidFill>
                  <a:schemeClr val="tx1"/>
                </a:solidFill>
                <a:latin typeface="Times New Roman" pitchFamily="-110" charset="0"/>
                <a:ea typeface="+mn-ea"/>
                <a:cs typeface="+mn-cs"/>
              </a:rPr>
              <a:t>IP packet to the host CPU.</a:t>
            </a:r>
            <a:endParaRPr lang="en-US" sz="9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33</a:t>
            </a:fld>
            <a:endParaRPr lang="en-US" dirty="0"/>
          </a:p>
        </p:txBody>
      </p:sp>
    </p:spTree>
    <p:extLst>
      <p:ext uri="{BB962C8B-B14F-4D97-AF65-F5344CB8AC3E}">
        <p14:creationId xmlns:p14="http://schemas.microsoft.com/office/powerpoint/2010/main" val="782614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none" strike="noStrike" kern="1200" baseline="0" dirty="0">
                <a:solidFill>
                  <a:schemeClr val="tx1"/>
                </a:solidFill>
                <a:latin typeface="Times New Roman" pitchFamily="-110" charset="0"/>
                <a:ea typeface="+mn-ea"/>
                <a:cs typeface="+mn-cs"/>
              </a:rPr>
              <a:t>For both outgoing and incoming traffic, the core, main memory, and cache are all involved.</a:t>
            </a:r>
          </a:p>
          <a:p>
            <a:r>
              <a:rPr kumimoji="1" lang="en-US" sz="900" b="0" i="0" u="none" strike="noStrike" kern="1200" baseline="0" dirty="0">
                <a:solidFill>
                  <a:schemeClr val="tx1"/>
                </a:solidFill>
                <a:latin typeface="Times New Roman" pitchFamily="-110" charset="0"/>
                <a:ea typeface="+mn-ea"/>
                <a:cs typeface="+mn-cs"/>
              </a:rPr>
              <a:t> In a DMA scheme, when an application wishes to transmit data, it places that data in an application-assigned buffer in main memory. </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(application buffer </a:t>
            </a:r>
            <a:r>
              <a:rPr kumimoji="1" lang="en-US" sz="900" b="0" i="0" u="none" strike="noStrike" kern="1200" baseline="0" dirty="0">
                <a:solidFill>
                  <a:schemeClr val="tx1"/>
                </a:solidFill>
                <a:latin typeface="Times New Roman" pitchFamily="-110" charset="0"/>
                <a:ea typeface="+mn-ea"/>
                <a:cs typeface="+mn-cs"/>
                <a:sym typeface="Wingdings" panose="05000000000000000000" pitchFamily="2" charset="2"/>
              </a:rPr>
              <a:t> system buffer) </a:t>
            </a:r>
            <a:r>
              <a:rPr kumimoji="1" lang="en-US" sz="900" b="0" i="0" u="none" strike="noStrike" kern="1200" baseline="0" dirty="0">
                <a:solidFill>
                  <a:schemeClr val="tx1"/>
                </a:solidFill>
                <a:latin typeface="Times New Roman" pitchFamily="-110" charset="0"/>
                <a:ea typeface="+mn-ea"/>
                <a:cs typeface="+mn-cs"/>
              </a:rPr>
              <a:t>The core transfers this to a system buffer in main memory and creates the necessary TCP and IP</a:t>
            </a:r>
          </a:p>
          <a:p>
            <a:r>
              <a:rPr kumimoji="1" lang="en-US" sz="900" b="0" i="0" u="none" strike="noStrike" kern="1200" baseline="0" dirty="0">
                <a:solidFill>
                  <a:schemeClr val="tx1"/>
                </a:solidFill>
                <a:latin typeface="Times New Roman" pitchFamily="-110" charset="0"/>
                <a:ea typeface="+mn-ea"/>
                <a:cs typeface="+mn-cs"/>
              </a:rPr>
              <a:t>headers, which are also buffered in system memory. The packet is then picked up</a:t>
            </a:r>
          </a:p>
          <a:p>
            <a:r>
              <a:rPr kumimoji="1" lang="en-US" sz="900" b="0" i="0" u="none" strike="noStrike" kern="1200" baseline="0" dirty="0">
                <a:solidFill>
                  <a:schemeClr val="tx1"/>
                </a:solidFill>
                <a:latin typeface="Times New Roman" pitchFamily="-110" charset="0"/>
                <a:ea typeface="+mn-ea"/>
                <a:cs typeface="+mn-cs"/>
              </a:rPr>
              <a:t>via DMA for transfer via the NIC. This activity engages not only main memory but</a:t>
            </a:r>
          </a:p>
          <a:p>
            <a:r>
              <a:rPr kumimoji="1" lang="en-US" sz="900" b="0" i="0" u="none" strike="noStrike" kern="1200" baseline="0" dirty="0">
                <a:solidFill>
                  <a:schemeClr val="tx1"/>
                </a:solidFill>
                <a:latin typeface="Times New Roman" pitchFamily="-110" charset="0"/>
                <a:ea typeface="+mn-ea"/>
                <a:cs typeface="+mn-cs"/>
              </a:rPr>
              <a:t>also the cache. For incoming traffic, similar transfers between system and application</a:t>
            </a:r>
          </a:p>
          <a:p>
            <a:r>
              <a:rPr kumimoji="1" lang="en-US" sz="900" b="0" i="0" u="none" strike="noStrike" kern="1200" baseline="0" dirty="0">
                <a:solidFill>
                  <a:schemeClr val="tx1"/>
                </a:solidFill>
                <a:latin typeface="Times New Roman" pitchFamily="-110" charset="0"/>
                <a:ea typeface="+mn-ea"/>
                <a:cs typeface="+mn-cs"/>
              </a:rPr>
              <a:t>buffers are required.</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 When large volumes of protocol traffic are processed, two factors in this scenario</a:t>
            </a:r>
          </a:p>
          <a:p>
            <a:r>
              <a:rPr kumimoji="1" lang="en-US" sz="900" b="0" i="0" u="none" strike="noStrike" kern="1200" baseline="0" dirty="0">
                <a:solidFill>
                  <a:schemeClr val="tx1"/>
                </a:solidFill>
                <a:latin typeface="Times New Roman" pitchFamily="-110" charset="0"/>
                <a:ea typeface="+mn-ea"/>
                <a:cs typeface="+mn-cs"/>
              </a:rPr>
              <a:t>degrade performance. First, </a:t>
            </a:r>
            <a:r>
              <a:rPr kumimoji="1" lang="en-US" sz="900" b="0" i="0" u="sng" strike="noStrike" kern="1200" baseline="0" dirty="0">
                <a:solidFill>
                  <a:schemeClr val="tx1"/>
                </a:solidFill>
                <a:latin typeface="Times New Roman" pitchFamily="-110" charset="0"/>
                <a:ea typeface="+mn-ea"/>
                <a:cs typeface="+mn-cs"/>
              </a:rPr>
              <a:t>the core consumes valuable clock cycles in copying</a:t>
            </a:r>
          </a:p>
          <a:p>
            <a:r>
              <a:rPr kumimoji="1" lang="en-US" sz="900" b="0" i="0" u="sng" strike="noStrike" kern="1200" baseline="0" dirty="0">
                <a:solidFill>
                  <a:schemeClr val="tx1"/>
                </a:solidFill>
                <a:latin typeface="Times New Roman" pitchFamily="-110" charset="0"/>
                <a:ea typeface="+mn-ea"/>
                <a:cs typeface="+mn-cs"/>
              </a:rPr>
              <a:t>data between system and application buffers.</a:t>
            </a:r>
            <a:r>
              <a:rPr kumimoji="1" lang="en-US" sz="900" b="0" i="0" u="none" strike="noStrike" kern="1200" baseline="0" dirty="0">
                <a:solidFill>
                  <a:schemeClr val="tx1"/>
                </a:solidFill>
                <a:latin typeface="Times New Roman" pitchFamily="-110" charset="0"/>
                <a:ea typeface="+mn-ea"/>
                <a:cs typeface="+mn-cs"/>
              </a:rPr>
              <a:t> Second, because memory speeds have</a:t>
            </a:r>
          </a:p>
          <a:p>
            <a:r>
              <a:rPr kumimoji="1" lang="en-US" sz="900" b="0" i="0" u="none" strike="noStrike" kern="1200" baseline="0" dirty="0">
                <a:solidFill>
                  <a:schemeClr val="tx1"/>
                </a:solidFill>
                <a:latin typeface="Times New Roman" pitchFamily="-110" charset="0"/>
                <a:ea typeface="+mn-ea"/>
                <a:cs typeface="+mn-cs"/>
              </a:rPr>
              <a:t>not kept up with CPU speeds, </a:t>
            </a:r>
            <a:r>
              <a:rPr kumimoji="1" lang="en-US" sz="900" b="0" i="0" u="sng" strike="noStrike" kern="1200" baseline="0" dirty="0">
                <a:solidFill>
                  <a:schemeClr val="tx1"/>
                </a:solidFill>
                <a:latin typeface="Times New Roman" pitchFamily="-110" charset="0"/>
                <a:ea typeface="+mn-ea"/>
                <a:cs typeface="+mn-cs"/>
              </a:rPr>
              <a:t>the core loses time waiting on memory reads and</a:t>
            </a:r>
          </a:p>
          <a:p>
            <a:r>
              <a:rPr kumimoji="1" lang="en-US" sz="900" b="0" i="0" u="sng" strike="noStrike" kern="1200" baseline="0" dirty="0">
                <a:solidFill>
                  <a:schemeClr val="tx1"/>
                </a:solidFill>
                <a:latin typeface="Times New Roman" pitchFamily="-110" charset="0"/>
                <a:ea typeface="+mn-ea"/>
                <a:cs typeface="+mn-cs"/>
              </a:rPr>
              <a:t>writes.</a:t>
            </a:r>
            <a:r>
              <a:rPr kumimoji="1" lang="en-US" sz="900" b="0" i="0" u="none" strike="noStrike" kern="1200" baseline="0" dirty="0">
                <a:solidFill>
                  <a:schemeClr val="tx1"/>
                </a:solidFill>
                <a:latin typeface="Times New Roman" pitchFamily="-110" charset="0"/>
                <a:ea typeface="+mn-ea"/>
                <a:cs typeface="+mn-cs"/>
              </a:rPr>
              <a:t> In this traditional way of processing protocol traffic, </a:t>
            </a:r>
            <a:r>
              <a:rPr kumimoji="1" lang="en-US" sz="900" b="1" i="0" u="none" strike="noStrike" kern="1200" baseline="0" dirty="0">
                <a:solidFill>
                  <a:schemeClr val="tx1"/>
                </a:solidFill>
                <a:latin typeface="Times New Roman" pitchFamily="-110" charset="0"/>
                <a:ea typeface="+mn-ea"/>
                <a:cs typeface="+mn-cs"/>
              </a:rPr>
              <a:t>the cache does not help</a:t>
            </a:r>
          </a:p>
          <a:p>
            <a:r>
              <a:rPr kumimoji="1" lang="en-US" sz="900" b="1" i="0" u="none" strike="noStrike" kern="1200" baseline="0" dirty="0">
                <a:solidFill>
                  <a:schemeClr val="tx1"/>
                </a:solidFill>
                <a:latin typeface="Times New Roman" pitchFamily="-110" charset="0"/>
                <a:ea typeface="+mn-ea"/>
                <a:cs typeface="+mn-cs"/>
              </a:rPr>
              <a:t>because the data and protocol headers are constantly changing and thus the cache</a:t>
            </a:r>
          </a:p>
          <a:p>
            <a:r>
              <a:rPr kumimoji="1" lang="en-US" sz="900" b="1" i="0" u="none" strike="noStrike" kern="1200" baseline="0" dirty="0">
                <a:solidFill>
                  <a:schemeClr val="tx1"/>
                </a:solidFill>
                <a:latin typeface="Times New Roman" pitchFamily="-110" charset="0"/>
                <a:ea typeface="+mn-ea"/>
                <a:cs typeface="+mn-cs"/>
              </a:rPr>
              <a:t>must constantly be updated.</a:t>
            </a:r>
            <a:endParaRPr lang="en-US" sz="900" b="1"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34</a:t>
            </a:fld>
            <a:endParaRPr lang="en-US" dirty="0"/>
          </a:p>
        </p:txBody>
      </p:sp>
    </p:spTree>
    <p:extLst>
      <p:ext uri="{BB962C8B-B14F-4D97-AF65-F5344CB8AC3E}">
        <p14:creationId xmlns:p14="http://schemas.microsoft.com/office/powerpoint/2010/main" val="1703373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none" strike="noStrike" kern="1200" baseline="0" dirty="0">
                <a:solidFill>
                  <a:schemeClr val="tx1"/>
                </a:solidFill>
                <a:latin typeface="Times New Roman" pitchFamily="-110" charset="0"/>
                <a:ea typeface="+mn-ea"/>
                <a:cs typeface="+mn-cs"/>
              </a:rPr>
              <a:t> To clarify the performance issue and to explain the benefit of DCA as a way</a:t>
            </a:r>
          </a:p>
          <a:p>
            <a:r>
              <a:rPr kumimoji="1" lang="en-US" sz="900" b="0" i="0" u="none" strike="noStrike" kern="1200" baseline="0" dirty="0">
                <a:solidFill>
                  <a:schemeClr val="tx1"/>
                </a:solidFill>
                <a:latin typeface="Times New Roman" pitchFamily="-110" charset="0"/>
                <a:ea typeface="+mn-ea"/>
                <a:cs typeface="+mn-cs"/>
              </a:rPr>
              <a:t>of improving performance, let us look at the processing of protocol traffic in more</a:t>
            </a:r>
          </a:p>
          <a:p>
            <a:r>
              <a:rPr kumimoji="1" lang="en-US" sz="900" b="0" i="0" u="none" strike="noStrike" kern="1200" baseline="0" dirty="0">
                <a:solidFill>
                  <a:schemeClr val="tx1"/>
                </a:solidFill>
                <a:latin typeface="Times New Roman" pitchFamily="-110" charset="0"/>
                <a:ea typeface="+mn-ea"/>
                <a:cs typeface="+mn-cs"/>
              </a:rPr>
              <a:t>detail for incoming traffic. In general terms, the following steps occur:</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1</a:t>
            </a:r>
            <a:r>
              <a:rPr kumimoji="1" lang="en-US" sz="900" b="1" i="0" u="none" strike="noStrike" kern="1200" baseline="0" dirty="0">
                <a:solidFill>
                  <a:schemeClr val="tx1"/>
                </a:solidFill>
                <a:latin typeface="Times New Roman" pitchFamily="-110" charset="0"/>
                <a:ea typeface="+mn-ea"/>
                <a:cs typeface="+mn-cs"/>
              </a:rPr>
              <a:t>. Packet arrives</a:t>
            </a:r>
            <a:r>
              <a:rPr kumimoji="1" lang="en-US" sz="900" b="0" i="0" u="none" strike="noStrike" kern="1200" baseline="0" dirty="0">
                <a:solidFill>
                  <a:schemeClr val="tx1"/>
                </a:solidFill>
                <a:latin typeface="Times New Roman" pitchFamily="-110" charset="0"/>
                <a:ea typeface="+mn-ea"/>
                <a:cs typeface="+mn-cs"/>
              </a:rPr>
              <a:t>.  The NIC receives an incoming Ethernet packet. The NIC processes</a:t>
            </a:r>
          </a:p>
          <a:p>
            <a:r>
              <a:rPr kumimoji="1" lang="en-US" sz="900" b="0" i="0" u="none" strike="noStrike" kern="1200" baseline="0" dirty="0">
                <a:solidFill>
                  <a:schemeClr val="tx1"/>
                </a:solidFill>
                <a:latin typeface="Times New Roman" pitchFamily="-110" charset="0"/>
                <a:ea typeface="+mn-ea"/>
                <a:cs typeface="+mn-cs"/>
              </a:rPr>
              <a:t>and strips off the Ethernet control information. This includes doing an</a:t>
            </a:r>
          </a:p>
          <a:p>
            <a:r>
              <a:rPr kumimoji="1" lang="en-US" sz="900" b="0" i="0" u="none" strike="noStrike" kern="1200" baseline="0" dirty="0">
                <a:solidFill>
                  <a:schemeClr val="tx1"/>
                </a:solidFill>
                <a:latin typeface="Times New Roman" pitchFamily="-110" charset="0"/>
                <a:ea typeface="+mn-ea"/>
                <a:cs typeface="+mn-cs"/>
              </a:rPr>
              <a:t>error detection calculation. The remaining TCP/IP packet is then transferred</a:t>
            </a:r>
          </a:p>
          <a:p>
            <a:r>
              <a:rPr kumimoji="1" lang="en-US" sz="900" b="0" i="0" u="none" strike="noStrike" kern="1200" baseline="0" dirty="0">
                <a:solidFill>
                  <a:schemeClr val="tx1"/>
                </a:solidFill>
                <a:latin typeface="Times New Roman" pitchFamily="-110" charset="0"/>
                <a:ea typeface="+mn-ea"/>
                <a:cs typeface="+mn-cs"/>
              </a:rPr>
              <a:t>to the system’s DMA module, which generally is part of the NIC. The NIC</a:t>
            </a:r>
          </a:p>
          <a:p>
            <a:r>
              <a:rPr kumimoji="1" lang="en-US" sz="900" b="0" i="0" u="none" strike="noStrike" kern="1200" baseline="0" dirty="0">
                <a:solidFill>
                  <a:schemeClr val="tx1"/>
                </a:solidFill>
                <a:latin typeface="Times New Roman" pitchFamily="-110" charset="0"/>
                <a:ea typeface="+mn-ea"/>
                <a:cs typeface="+mn-cs"/>
              </a:rPr>
              <a:t>also creates a packet descriptor with information about the packet, such as its</a:t>
            </a:r>
          </a:p>
          <a:p>
            <a:r>
              <a:rPr kumimoji="1" lang="en-US" sz="900" b="0" i="0" u="none" strike="noStrike" kern="1200" baseline="0" dirty="0">
                <a:solidFill>
                  <a:schemeClr val="tx1"/>
                </a:solidFill>
                <a:latin typeface="Times New Roman" pitchFamily="-110" charset="0"/>
                <a:ea typeface="+mn-ea"/>
                <a:cs typeface="+mn-cs"/>
              </a:rPr>
              <a:t>buffer location in memory.</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2. DMA. </a:t>
            </a:r>
            <a:r>
              <a:rPr kumimoji="1" lang="en-US" sz="900" b="0" i="0" u="none" strike="noStrike" kern="1200" baseline="0" dirty="0">
                <a:solidFill>
                  <a:schemeClr val="tx1"/>
                </a:solidFill>
                <a:latin typeface="Times New Roman" pitchFamily="-110" charset="0"/>
                <a:ea typeface="+mn-ea"/>
                <a:cs typeface="+mn-cs"/>
              </a:rPr>
              <a:t>The DMA module transfers data, including the packet descriptor, to</a:t>
            </a:r>
          </a:p>
          <a:p>
            <a:r>
              <a:rPr kumimoji="1" lang="en-US" sz="900" b="0" i="0" u="none" strike="noStrike" kern="1200" baseline="0" dirty="0">
                <a:solidFill>
                  <a:schemeClr val="tx1"/>
                </a:solidFill>
                <a:latin typeface="Times New Roman" pitchFamily="-110" charset="0"/>
                <a:ea typeface="+mn-ea"/>
                <a:cs typeface="+mn-cs"/>
              </a:rPr>
              <a:t>main memory. It must also invalidate the corresponding cache lines, if any.</a:t>
            </a:r>
          </a:p>
          <a:p>
            <a:r>
              <a:rPr kumimoji="1" lang="en-US" sz="900" b="0" i="0" u="none" strike="noStrike" kern="1200" baseline="0" dirty="0">
                <a:solidFill>
                  <a:schemeClr val="tx1"/>
                </a:solidFill>
                <a:latin typeface="Times New Roman" pitchFamily="-110" charset="0"/>
                <a:ea typeface="+mn-ea"/>
                <a:cs typeface="+mn-cs"/>
              </a:rPr>
              <a:t> </a:t>
            </a:r>
          </a:p>
          <a:p>
            <a:r>
              <a:rPr kumimoji="1" lang="en-US" sz="900" b="1" i="0" u="none" strike="noStrike" kern="1200" baseline="0" dirty="0">
                <a:solidFill>
                  <a:schemeClr val="tx1"/>
                </a:solidFill>
                <a:latin typeface="Times New Roman" pitchFamily="-110" charset="0"/>
                <a:ea typeface="+mn-ea"/>
                <a:cs typeface="+mn-cs"/>
              </a:rPr>
              <a:t>3. NIC </a:t>
            </a:r>
            <a:r>
              <a:rPr kumimoji="1" lang="en-US" sz="900" b="0" i="0" u="none" strike="noStrike" kern="1200" baseline="0" dirty="0">
                <a:solidFill>
                  <a:schemeClr val="tx1"/>
                </a:solidFill>
                <a:latin typeface="Times New Roman" pitchFamily="-110" charset="0"/>
                <a:ea typeface="+mn-ea"/>
                <a:cs typeface="+mn-cs"/>
              </a:rPr>
              <a:t>interrupts host. After a number of packets have been transferred, the</a:t>
            </a:r>
          </a:p>
          <a:p>
            <a:r>
              <a:rPr kumimoji="1" lang="en-US" sz="900" b="0" i="0" u="none" strike="noStrike" kern="1200" baseline="0" dirty="0">
                <a:solidFill>
                  <a:schemeClr val="tx1"/>
                </a:solidFill>
                <a:latin typeface="Times New Roman" pitchFamily="-110" charset="0"/>
                <a:ea typeface="+mn-ea"/>
                <a:cs typeface="+mn-cs"/>
              </a:rPr>
              <a:t>NIC issues an interrupt to the host processor.</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4. Retrieve descriptors and headers</a:t>
            </a:r>
            <a:r>
              <a:rPr kumimoji="1" lang="en-US" sz="900" b="0" i="0" u="none" strike="noStrike" kern="1200" baseline="0" dirty="0">
                <a:solidFill>
                  <a:schemeClr val="tx1"/>
                </a:solidFill>
                <a:latin typeface="Times New Roman" pitchFamily="-110" charset="0"/>
                <a:ea typeface="+mn-ea"/>
                <a:cs typeface="+mn-cs"/>
              </a:rPr>
              <a:t>. The core processes the interrupt, invoking</a:t>
            </a:r>
          </a:p>
          <a:p>
            <a:r>
              <a:rPr kumimoji="1" lang="en-US" sz="900" b="0" i="0" u="none" strike="noStrike" kern="1200" baseline="0" dirty="0">
                <a:solidFill>
                  <a:schemeClr val="tx1"/>
                </a:solidFill>
                <a:latin typeface="Times New Roman" pitchFamily="-110" charset="0"/>
                <a:ea typeface="+mn-ea"/>
                <a:cs typeface="+mn-cs"/>
              </a:rPr>
              <a:t>an interrupt handling procedure, which reads the descriptor and header of the</a:t>
            </a:r>
          </a:p>
          <a:p>
            <a:r>
              <a:rPr kumimoji="1" lang="en-US" sz="900" b="0" i="0" u="none" strike="noStrike" kern="1200" baseline="0" dirty="0">
                <a:solidFill>
                  <a:schemeClr val="tx1"/>
                </a:solidFill>
                <a:latin typeface="Times New Roman" pitchFamily="-110" charset="0"/>
                <a:ea typeface="+mn-ea"/>
                <a:cs typeface="+mn-cs"/>
              </a:rPr>
              <a:t>received packets.</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5. Cache miss occurs. </a:t>
            </a:r>
            <a:r>
              <a:rPr kumimoji="1" lang="en-US" sz="900" b="0" i="0" u="none" strike="noStrike" kern="1200" baseline="0" dirty="0">
                <a:solidFill>
                  <a:schemeClr val="tx1"/>
                </a:solidFill>
                <a:latin typeface="Times New Roman" pitchFamily="-110" charset="0"/>
                <a:ea typeface="+mn-ea"/>
                <a:cs typeface="+mn-cs"/>
              </a:rPr>
              <a:t>Because this is new data coming in, the cache lines corresponding</a:t>
            </a:r>
          </a:p>
          <a:p>
            <a:r>
              <a:rPr kumimoji="1" lang="en-US" sz="900" b="0" i="0" u="none" strike="noStrike" kern="1200" baseline="0" dirty="0">
                <a:solidFill>
                  <a:schemeClr val="tx1"/>
                </a:solidFill>
                <a:latin typeface="Times New Roman" pitchFamily="-110" charset="0"/>
                <a:ea typeface="+mn-ea"/>
                <a:cs typeface="+mn-cs"/>
              </a:rPr>
              <a:t>to the system buffer containing the new data are invalidated. Thus,</a:t>
            </a:r>
          </a:p>
          <a:p>
            <a:r>
              <a:rPr kumimoji="1" lang="en-US" sz="900" b="0" i="0" u="none" strike="noStrike" kern="1200" baseline="0" dirty="0">
                <a:solidFill>
                  <a:schemeClr val="tx1"/>
                </a:solidFill>
                <a:latin typeface="Times New Roman" pitchFamily="-110" charset="0"/>
                <a:ea typeface="+mn-ea"/>
                <a:cs typeface="+mn-cs"/>
              </a:rPr>
              <a:t>the core must stall to read the data from main memory into cache, and then to</a:t>
            </a:r>
          </a:p>
          <a:p>
            <a:r>
              <a:rPr kumimoji="1" lang="en-US" sz="900" b="0" i="0" u="none" strike="noStrike" kern="1200" baseline="0" dirty="0">
                <a:solidFill>
                  <a:schemeClr val="tx1"/>
                </a:solidFill>
                <a:latin typeface="Times New Roman" pitchFamily="-110" charset="0"/>
                <a:ea typeface="+mn-ea"/>
                <a:cs typeface="+mn-cs"/>
              </a:rPr>
              <a:t>core registers.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6. Header is processed</a:t>
            </a:r>
            <a:r>
              <a:rPr kumimoji="1" lang="en-US" sz="900" b="0" i="0" u="none" strike="noStrike" kern="1200" baseline="0" dirty="0">
                <a:solidFill>
                  <a:schemeClr val="tx1"/>
                </a:solidFill>
                <a:latin typeface="Times New Roman" pitchFamily="-110" charset="0"/>
                <a:ea typeface="+mn-ea"/>
                <a:cs typeface="+mn-cs"/>
              </a:rPr>
              <a:t>. The protocol software executes on the core to analyze</a:t>
            </a:r>
          </a:p>
          <a:p>
            <a:r>
              <a:rPr kumimoji="1" lang="en-US" sz="900" b="0" i="0" u="none" strike="noStrike" kern="1200" baseline="0" dirty="0">
                <a:solidFill>
                  <a:schemeClr val="tx1"/>
                </a:solidFill>
                <a:latin typeface="Times New Roman" pitchFamily="-110" charset="0"/>
                <a:ea typeface="+mn-ea"/>
                <a:cs typeface="+mn-cs"/>
              </a:rPr>
              <a:t>the contents of the TCP and IP headers. This will likely include accessing a</a:t>
            </a:r>
          </a:p>
          <a:p>
            <a:r>
              <a:rPr kumimoji="1" lang="en-US" sz="900" b="0" i="0" u="none" strike="noStrike" kern="1200" baseline="0" dirty="0">
                <a:solidFill>
                  <a:schemeClr val="tx1"/>
                </a:solidFill>
                <a:latin typeface="Times New Roman" pitchFamily="-110" charset="0"/>
                <a:ea typeface="+mn-ea"/>
                <a:cs typeface="+mn-cs"/>
              </a:rPr>
              <a:t>transport control block (TCB), which contains context information related</a:t>
            </a:r>
          </a:p>
          <a:p>
            <a:r>
              <a:rPr kumimoji="1" lang="en-US" sz="900" b="0" i="0" u="none" strike="noStrike" kern="1200" baseline="0" dirty="0">
                <a:solidFill>
                  <a:schemeClr val="tx1"/>
                </a:solidFill>
                <a:latin typeface="Times New Roman" pitchFamily="-110" charset="0"/>
                <a:ea typeface="+mn-ea"/>
                <a:cs typeface="+mn-cs"/>
              </a:rPr>
              <a:t>to TCP. The TCB access may or may not trigger a cache miss, necessitating a</a:t>
            </a:r>
          </a:p>
          <a:p>
            <a:r>
              <a:rPr kumimoji="1" lang="en-US" sz="900" b="0" i="0" u="none" strike="noStrike" kern="1200" baseline="0" dirty="0">
                <a:solidFill>
                  <a:schemeClr val="tx1"/>
                </a:solidFill>
                <a:latin typeface="Times New Roman" pitchFamily="-110" charset="0"/>
                <a:ea typeface="+mn-ea"/>
                <a:cs typeface="+mn-cs"/>
              </a:rPr>
              <a:t>main memory access.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7. Payload transferred</a:t>
            </a:r>
            <a:r>
              <a:rPr kumimoji="1" lang="en-US" sz="900" b="0" i="0" u="none" strike="noStrike" kern="1200" baseline="0" dirty="0">
                <a:solidFill>
                  <a:schemeClr val="tx1"/>
                </a:solidFill>
                <a:latin typeface="Times New Roman" pitchFamily="-110" charset="0"/>
                <a:ea typeface="+mn-ea"/>
                <a:cs typeface="+mn-cs"/>
              </a:rPr>
              <a:t>. The data portion of the packet is transferred from the</a:t>
            </a:r>
          </a:p>
          <a:p>
            <a:r>
              <a:rPr kumimoji="1" lang="en-US" sz="900" b="0" i="0" u="none" strike="noStrike" kern="1200" baseline="0" dirty="0">
                <a:solidFill>
                  <a:schemeClr val="tx1"/>
                </a:solidFill>
                <a:latin typeface="Times New Roman" pitchFamily="-110" charset="0"/>
                <a:ea typeface="+mn-ea"/>
                <a:cs typeface="+mn-cs"/>
              </a:rPr>
              <a:t>system buffer to the appropriate application buffer.</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A similar sequence of steps occurs for outgoing packet traffic, but there are</a:t>
            </a:r>
          </a:p>
          <a:p>
            <a:r>
              <a:rPr kumimoji="1" lang="en-US" sz="900" b="0" i="0" u="none" strike="noStrike" kern="1200" baseline="0" dirty="0">
                <a:solidFill>
                  <a:schemeClr val="tx1"/>
                </a:solidFill>
                <a:latin typeface="Times New Roman" pitchFamily="-110" charset="0"/>
                <a:ea typeface="+mn-ea"/>
                <a:cs typeface="+mn-cs"/>
              </a:rPr>
              <a:t>some differences that affect how the cache is managed. For outgoing traffic, the</a:t>
            </a:r>
          </a:p>
          <a:p>
            <a:r>
              <a:rPr kumimoji="1" lang="en-US" sz="900" b="0" i="0" u="none" strike="noStrike" kern="1200" baseline="0" dirty="0">
                <a:solidFill>
                  <a:schemeClr val="tx1"/>
                </a:solidFill>
                <a:latin typeface="Times New Roman" pitchFamily="-110" charset="0"/>
                <a:ea typeface="+mn-ea"/>
                <a:cs typeface="+mn-cs"/>
              </a:rPr>
              <a:t>following steps occur:</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1. Packet transfer requested</a:t>
            </a:r>
            <a:r>
              <a:rPr kumimoji="1" lang="en-US" sz="900" b="0" i="0" u="none" strike="noStrike" kern="1200" baseline="0" dirty="0">
                <a:solidFill>
                  <a:schemeClr val="tx1"/>
                </a:solidFill>
                <a:latin typeface="Times New Roman" pitchFamily="-110" charset="0"/>
                <a:ea typeface="+mn-ea"/>
                <a:cs typeface="+mn-cs"/>
              </a:rPr>
              <a:t>. When an application has a block of data to transfer</a:t>
            </a:r>
          </a:p>
          <a:p>
            <a:r>
              <a:rPr kumimoji="1" lang="en-US" sz="900" b="0" i="0" u="none" strike="noStrike" kern="1200" baseline="0" dirty="0">
                <a:solidFill>
                  <a:schemeClr val="tx1"/>
                </a:solidFill>
                <a:latin typeface="Times New Roman" pitchFamily="-110" charset="0"/>
                <a:ea typeface="+mn-ea"/>
                <a:cs typeface="+mn-cs"/>
              </a:rPr>
              <a:t>to a remote system, it places the data in an application buffer and alerts the</a:t>
            </a:r>
          </a:p>
          <a:p>
            <a:r>
              <a:rPr kumimoji="1" lang="en-US" sz="900" b="0" i="0" u="none" strike="noStrike" kern="1200" baseline="0" dirty="0">
                <a:solidFill>
                  <a:schemeClr val="tx1"/>
                </a:solidFill>
                <a:latin typeface="Times New Roman" pitchFamily="-110" charset="0"/>
                <a:ea typeface="+mn-ea"/>
                <a:cs typeface="+mn-cs"/>
              </a:rPr>
              <a:t>OS with some type of system call.</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2. Packet created. </a:t>
            </a:r>
            <a:r>
              <a:rPr kumimoji="1" lang="en-US" sz="900" b="0" i="0" u="none" strike="noStrike" kern="1200" baseline="0" dirty="0">
                <a:solidFill>
                  <a:schemeClr val="tx1"/>
                </a:solidFill>
                <a:latin typeface="Times New Roman" pitchFamily="-110" charset="0"/>
                <a:ea typeface="+mn-ea"/>
                <a:cs typeface="+mn-cs"/>
              </a:rPr>
              <a:t>The OS invokes a TCP/IP process to create the TCP/IP packet</a:t>
            </a:r>
          </a:p>
          <a:p>
            <a:r>
              <a:rPr kumimoji="1" lang="en-US" sz="900" b="0" i="0" u="none" strike="noStrike" kern="1200" baseline="0" dirty="0">
                <a:solidFill>
                  <a:schemeClr val="tx1"/>
                </a:solidFill>
                <a:latin typeface="Times New Roman" pitchFamily="-110" charset="0"/>
                <a:ea typeface="+mn-ea"/>
                <a:cs typeface="+mn-cs"/>
              </a:rPr>
              <a:t>for transmission. The TCP/IP process accesses the TCB (which may involve a</a:t>
            </a:r>
          </a:p>
          <a:p>
            <a:r>
              <a:rPr kumimoji="1" lang="en-US" sz="900" b="0" i="0" u="none" strike="noStrike" kern="1200" baseline="0" dirty="0">
                <a:solidFill>
                  <a:schemeClr val="tx1"/>
                </a:solidFill>
                <a:latin typeface="Times New Roman" pitchFamily="-110" charset="0"/>
                <a:ea typeface="+mn-ea"/>
                <a:cs typeface="+mn-cs"/>
              </a:rPr>
              <a:t>cache miss) and creates the appropriate headers. It also reads the data from</a:t>
            </a:r>
          </a:p>
          <a:p>
            <a:r>
              <a:rPr kumimoji="1" lang="en-US" sz="900" b="0" i="0" u="none" strike="noStrike" kern="1200" baseline="0" dirty="0">
                <a:solidFill>
                  <a:schemeClr val="tx1"/>
                </a:solidFill>
                <a:latin typeface="Times New Roman" pitchFamily="-110" charset="0"/>
                <a:ea typeface="+mn-ea"/>
                <a:cs typeface="+mn-cs"/>
              </a:rPr>
              <a:t>the application buffer, and then places the completed packet (headers plus</a:t>
            </a:r>
          </a:p>
          <a:p>
            <a:r>
              <a:rPr kumimoji="1" lang="en-US" sz="900" b="0" i="0" u="none" strike="noStrike" kern="1200" baseline="0" dirty="0">
                <a:solidFill>
                  <a:schemeClr val="tx1"/>
                </a:solidFill>
                <a:latin typeface="Times New Roman" pitchFamily="-110" charset="0"/>
                <a:ea typeface="+mn-ea"/>
                <a:cs typeface="+mn-cs"/>
              </a:rPr>
              <a:t>data) in a system buffer. Note that the data that is written into the system buffer</a:t>
            </a:r>
          </a:p>
          <a:p>
            <a:r>
              <a:rPr kumimoji="1" lang="en-US" sz="900" b="0" i="0" u="none" strike="noStrike" kern="1200" baseline="0" dirty="0">
                <a:solidFill>
                  <a:schemeClr val="tx1"/>
                </a:solidFill>
                <a:latin typeface="Times New Roman" pitchFamily="-110" charset="0"/>
                <a:ea typeface="+mn-ea"/>
                <a:cs typeface="+mn-cs"/>
              </a:rPr>
              <a:t>also exists in the cache. The TCP/IP process also creates a packet descriptor</a:t>
            </a:r>
          </a:p>
          <a:p>
            <a:r>
              <a:rPr kumimoji="1" lang="en-US" sz="900" b="0" i="0" u="none" strike="noStrike" kern="1200" baseline="0" dirty="0">
                <a:solidFill>
                  <a:schemeClr val="tx1"/>
                </a:solidFill>
                <a:latin typeface="Times New Roman" pitchFamily="-110" charset="0"/>
                <a:ea typeface="+mn-ea"/>
                <a:cs typeface="+mn-cs"/>
              </a:rPr>
              <a:t>that is placed in memory shared with the DMA module.</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3. Output operation invoked</a:t>
            </a:r>
            <a:r>
              <a:rPr kumimoji="1" lang="en-US" sz="900" b="0" i="0" u="none" strike="noStrike" kern="1200" baseline="0" dirty="0">
                <a:solidFill>
                  <a:schemeClr val="tx1"/>
                </a:solidFill>
                <a:latin typeface="Times New Roman" pitchFamily="-110" charset="0"/>
                <a:ea typeface="+mn-ea"/>
                <a:cs typeface="+mn-cs"/>
              </a:rPr>
              <a:t>. This uses a device driver program to signal the</a:t>
            </a:r>
          </a:p>
          <a:p>
            <a:r>
              <a:rPr kumimoji="1" lang="en-US" sz="900" b="0" i="0" u="none" strike="noStrike" kern="1200" baseline="0" dirty="0">
                <a:solidFill>
                  <a:schemeClr val="tx1"/>
                </a:solidFill>
                <a:latin typeface="Times New Roman" pitchFamily="-110" charset="0"/>
                <a:ea typeface="+mn-ea"/>
                <a:cs typeface="+mn-cs"/>
              </a:rPr>
              <a:t>DMA module that output is ready for the NIC.</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4. DMA transfer. </a:t>
            </a:r>
            <a:r>
              <a:rPr kumimoji="1" lang="en-US" sz="900" b="0" i="0" u="none" strike="noStrike" kern="1200" baseline="0" dirty="0">
                <a:solidFill>
                  <a:schemeClr val="tx1"/>
                </a:solidFill>
                <a:latin typeface="Times New Roman" pitchFamily="-110" charset="0"/>
                <a:ea typeface="+mn-ea"/>
                <a:cs typeface="+mn-cs"/>
              </a:rPr>
              <a:t>The DMA module reads the packet descriptor. Then, a</a:t>
            </a:r>
          </a:p>
          <a:p>
            <a:r>
              <a:rPr kumimoji="1" lang="en-US" sz="900" b="0" i="0" u="none" strike="noStrike" kern="1200" baseline="0" dirty="0">
                <a:solidFill>
                  <a:schemeClr val="tx1"/>
                </a:solidFill>
                <a:latin typeface="Times New Roman" pitchFamily="-110" charset="0"/>
                <a:ea typeface="+mn-ea"/>
                <a:cs typeface="+mn-cs"/>
              </a:rPr>
              <a:t>DMA transfer is performed from main memory or the last level cache to the NIC.</a:t>
            </a:r>
          </a:p>
          <a:p>
            <a:r>
              <a:rPr kumimoji="1" lang="en-US" sz="900" b="0" i="0" u="none" strike="noStrike" kern="1200" baseline="0" dirty="0">
                <a:solidFill>
                  <a:schemeClr val="tx1"/>
                </a:solidFill>
                <a:latin typeface="Times New Roman" pitchFamily="-110" charset="0"/>
                <a:ea typeface="+mn-ea"/>
                <a:cs typeface="+mn-cs"/>
              </a:rPr>
              <a:t> Note that DMA transfers invalidate the cache line in cache even in</a:t>
            </a:r>
          </a:p>
          <a:p>
            <a:r>
              <a:rPr kumimoji="1" lang="en-US" sz="900" b="0" i="0" u="none" strike="noStrike" kern="1200" baseline="0" dirty="0">
                <a:solidFill>
                  <a:schemeClr val="tx1"/>
                </a:solidFill>
                <a:latin typeface="Times New Roman" pitchFamily="-110" charset="0"/>
                <a:ea typeface="+mn-ea"/>
                <a:cs typeface="+mn-cs"/>
              </a:rPr>
              <a:t>the case of a read (by the DMA module). If the line is modified, this causes a</a:t>
            </a:r>
          </a:p>
          <a:p>
            <a:r>
              <a:rPr kumimoji="1" lang="en-US" sz="900" b="0" i="0" u="none" strike="noStrike" kern="1200" baseline="0" dirty="0">
                <a:solidFill>
                  <a:schemeClr val="tx1"/>
                </a:solidFill>
                <a:latin typeface="Times New Roman" pitchFamily="-110" charset="0"/>
                <a:ea typeface="+mn-ea"/>
                <a:cs typeface="+mn-cs"/>
              </a:rPr>
              <a:t>write back. The core does not do the invalidates. The invalidates happen when</a:t>
            </a:r>
          </a:p>
          <a:p>
            <a:r>
              <a:rPr kumimoji="1" lang="en-US" sz="900" b="0" i="0" u="none" strike="noStrike" kern="1200" baseline="0" dirty="0">
                <a:solidFill>
                  <a:schemeClr val="tx1"/>
                </a:solidFill>
                <a:latin typeface="Times New Roman" pitchFamily="-110" charset="0"/>
                <a:ea typeface="+mn-ea"/>
                <a:cs typeface="+mn-cs"/>
              </a:rPr>
              <a:t>the DMA module reads the data.</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5. NIC signals completion</a:t>
            </a:r>
            <a:r>
              <a:rPr kumimoji="1" lang="en-US" sz="900" b="0" i="0" u="none" strike="noStrike" kern="1200" baseline="0" dirty="0">
                <a:solidFill>
                  <a:schemeClr val="tx1"/>
                </a:solidFill>
                <a:latin typeface="Times New Roman" pitchFamily="-110" charset="0"/>
                <a:ea typeface="+mn-ea"/>
                <a:cs typeface="+mn-cs"/>
              </a:rPr>
              <a:t>. After the transfer is complete, the NIC signals the</a:t>
            </a:r>
          </a:p>
          <a:p>
            <a:r>
              <a:rPr kumimoji="1" lang="en-US" sz="900" b="0" i="0" u="none" strike="noStrike" kern="1200" baseline="0" dirty="0">
                <a:solidFill>
                  <a:schemeClr val="tx1"/>
                </a:solidFill>
                <a:latin typeface="Times New Roman" pitchFamily="-110" charset="0"/>
                <a:ea typeface="+mn-ea"/>
                <a:cs typeface="+mn-cs"/>
              </a:rPr>
              <a:t>driver on the core that originated the send signal.</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6. Driver frees buffer.</a:t>
            </a:r>
            <a:r>
              <a:rPr kumimoji="1" lang="en-US" sz="900" b="0" i="0" u="none" strike="noStrike" kern="1200" baseline="0" dirty="0">
                <a:solidFill>
                  <a:schemeClr val="tx1"/>
                </a:solidFill>
                <a:latin typeface="Times New Roman" pitchFamily="-110" charset="0"/>
                <a:ea typeface="+mn-ea"/>
                <a:cs typeface="+mn-cs"/>
              </a:rPr>
              <a:t> Once the driver receives the completion notice, if frees</a:t>
            </a:r>
          </a:p>
          <a:p>
            <a:r>
              <a:rPr kumimoji="1" lang="en-US" sz="900" b="0" i="0" u="none" strike="noStrike" kern="1200" baseline="0" dirty="0">
                <a:solidFill>
                  <a:schemeClr val="tx1"/>
                </a:solidFill>
                <a:latin typeface="Times New Roman" pitchFamily="-110" charset="0"/>
                <a:ea typeface="+mn-ea"/>
                <a:cs typeface="+mn-cs"/>
              </a:rPr>
              <a:t>up the buffer space for reuse. The core must also invalidate the cache lines</a:t>
            </a:r>
          </a:p>
          <a:p>
            <a:r>
              <a:rPr kumimoji="1" lang="en-US" sz="900" b="0" i="0" u="none" strike="noStrike" kern="1200" baseline="0" dirty="0">
                <a:solidFill>
                  <a:schemeClr val="tx1"/>
                </a:solidFill>
                <a:latin typeface="Times New Roman" pitchFamily="-110" charset="0"/>
                <a:ea typeface="+mn-ea"/>
                <a:cs typeface="+mn-cs"/>
              </a:rPr>
              <a:t>containing the buffer data.</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 As can be seen, network I/O involves a number of accesses to cache and main</a:t>
            </a:r>
          </a:p>
          <a:p>
            <a:r>
              <a:rPr kumimoji="1" lang="en-US" sz="900" b="0" i="0" u="none" strike="noStrike" kern="1200" baseline="0" dirty="0">
                <a:solidFill>
                  <a:schemeClr val="tx1"/>
                </a:solidFill>
                <a:latin typeface="Times New Roman" pitchFamily="-110" charset="0"/>
                <a:ea typeface="+mn-ea"/>
                <a:cs typeface="+mn-cs"/>
              </a:rPr>
              <a:t>memory and the movement of data between an application buffer and a system</a:t>
            </a:r>
          </a:p>
          <a:p>
            <a:r>
              <a:rPr kumimoji="1" lang="en-US" sz="900" b="0" i="0" u="none" strike="noStrike" kern="1200" baseline="0" dirty="0">
                <a:solidFill>
                  <a:schemeClr val="tx1"/>
                </a:solidFill>
                <a:latin typeface="Times New Roman" pitchFamily="-110" charset="0"/>
                <a:ea typeface="+mn-ea"/>
                <a:cs typeface="+mn-cs"/>
              </a:rPr>
              <a:t>buffer. The heavy involvement of main memory becomes a bottleneck, as both core</a:t>
            </a:r>
          </a:p>
          <a:p>
            <a:r>
              <a:rPr kumimoji="1" lang="en-US" sz="900" b="0" i="0" u="none" strike="noStrike" kern="1200" baseline="0" dirty="0">
                <a:solidFill>
                  <a:schemeClr val="tx1"/>
                </a:solidFill>
                <a:latin typeface="Times New Roman" pitchFamily="-110" charset="0"/>
                <a:ea typeface="+mn-ea"/>
                <a:cs typeface="+mn-cs"/>
              </a:rPr>
              <a:t>and network performance outstrip gains in memory access times.</a:t>
            </a:r>
            <a:endParaRPr lang="en-US" sz="9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35</a:t>
            </a:fld>
            <a:endParaRPr lang="en-US" dirty="0"/>
          </a:p>
        </p:txBody>
      </p:sp>
    </p:spTree>
    <p:extLst>
      <p:ext uri="{BB962C8B-B14F-4D97-AF65-F5344CB8AC3E}">
        <p14:creationId xmlns:p14="http://schemas.microsoft.com/office/powerpoint/2010/main" val="3532654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none" strike="noStrike" kern="1200" baseline="0" dirty="0">
                <a:solidFill>
                  <a:schemeClr val="tx1"/>
                </a:solidFill>
                <a:latin typeface="Times New Roman" pitchFamily="-110" charset="0"/>
                <a:ea typeface="+mn-ea"/>
                <a:cs typeface="+mn-cs"/>
              </a:rPr>
              <a:t>Several strategies have been proposed for making more efficient use of caches for</a:t>
            </a:r>
          </a:p>
          <a:p>
            <a:r>
              <a:rPr kumimoji="1" lang="en-US" sz="900" b="0" i="0" u="none" strike="noStrike" kern="1200" baseline="0" dirty="0">
                <a:solidFill>
                  <a:schemeClr val="tx1"/>
                </a:solidFill>
                <a:latin typeface="Times New Roman" pitchFamily="-110" charset="0"/>
                <a:ea typeface="+mn-ea"/>
                <a:cs typeface="+mn-cs"/>
              </a:rPr>
              <a:t>network I/O, with the general term direct cache access  applied to all of these strategies.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The simplest strategy is one that was implemented as a prototype on a number</a:t>
            </a:r>
          </a:p>
          <a:p>
            <a:r>
              <a:rPr kumimoji="1" lang="en-US" sz="900" b="0" i="0" u="none" strike="noStrike" kern="1200" baseline="0" dirty="0">
                <a:solidFill>
                  <a:schemeClr val="tx1"/>
                </a:solidFill>
                <a:latin typeface="Times New Roman" pitchFamily="-110" charset="0"/>
                <a:ea typeface="+mn-ea"/>
                <a:cs typeface="+mn-cs"/>
              </a:rPr>
              <a:t>of Intel Xeon processors between 2006 and 2010 [KUMA07, INTE08]. This form of</a:t>
            </a:r>
          </a:p>
          <a:p>
            <a:r>
              <a:rPr kumimoji="1" lang="en-US" sz="900" b="0" i="0" u="none" strike="noStrike" kern="1200" baseline="0" dirty="0">
                <a:solidFill>
                  <a:schemeClr val="tx1"/>
                </a:solidFill>
                <a:latin typeface="Times New Roman" pitchFamily="-110" charset="0"/>
                <a:ea typeface="+mn-ea"/>
                <a:cs typeface="+mn-cs"/>
              </a:rPr>
              <a:t>DCA applies only to incoming network traffic. The DCA function in the memory</a:t>
            </a:r>
          </a:p>
          <a:p>
            <a:r>
              <a:rPr kumimoji="1" lang="en-US" sz="900" b="0" i="0" u="none" strike="noStrike" kern="1200" baseline="0" dirty="0">
                <a:solidFill>
                  <a:schemeClr val="tx1"/>
                </a:solidFill>
                <a:latin typeface="Times New Roman" pitchFamily="-110" charset="0"/>
                <a:ea typeface="+mn-ea"/>
                <a:cs typeface="+mn-cs"/>
              </a:rPr>
              <a:t>controller sends a prefetch hint to the core as soon as the data is available in system</a:t>
            </a:r>
          </a:p>
          <a:p>
            <a:r>
              <a:rPr kumimoji="1" lang="en-US" sz="900" b="0" i="0" u="none" strike="noStrike" kern="1200" baseline="0" dirty="0">
                <a:solidFill>
                  <a:schemeClr val="tx1"/>
                </a:solidFill>
                <a:latin typeface="Times New Roman" pitchFamily="-110" charset="0"/>
                <a:ea typeface="+mn-ea"/>
                <a:cs typeface="+mn-cs"/>
              </a:rPr>
              <a:t>memory. This enables the core to prefetch the data packet from the system buffer,</a:t>
            </a:r>
          </a:p>
          <a:p>
            <a:r>
              <a:rPr kumimoji="1" lang="en-US" sz="900" b="0" i="0" u="none" strike="noStrike" kern="1200" baseline="0" dirty="0">
                <a:solidFill>
                  <a:schemeClr val="tx1"/>
                </a:solidFill>
                <a:latin typeface="Times New Roman" pitchFamily="-110" charset="0"/>
                <a:ea typeface="+mn-ea"/>
                <a:cs typeface="+mn-cs"/>
              </a:rPr>
              <a:t>thus avoiding cache misses and the associated waste of core cycles.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While this simple form of DCA does provide some improvement, much more substantial gains can be realized by avoiding the system buffer in main memory altogether. </a:t>
            </a:r>
          </a:p>
          <a:p>
            <a:r>
              <a:rPr kumimoji="1" lang="en-US" sz="900" b="0" i="0" u="none" strike="noStrike" kern="1200" baseline="0" dirty="0">
                <a:solidFill>
                  <a:schemeClr val="tx1"/>
                </a:solidFill>
                <a:latin typeface="Times New Roman" pitchFamily="-110" charset="0"/>
                <a:ea typeface="+mn-ea"/>
                <a:cs typeface="+mn-cs"/>
              </a:rPr>
              <a:t>For the specific function of protocol processing, note that the packet and packet descriptor information are accessed only once in the system buffer by the core. </a:t>
            </a:r>
          </a:p>
          <a:p>
            <a:r>
              <a:rPr kumimoji="1" lang="en-US" sz="900" b="0" i="0" u="none" strike="noStrike" kern="1200" baseline="0" dirty="0">
                <a:solidFill>
                  <a:schemeClr val="tx1"/>
                </a:solidFill>
                <a:latin typeface="Times New Roman" pitchFamily="-110" charset="0"/>
                <a:ea typeface="+mn-ea"/>
                <a:cs typeface="+mn-cs"/>
              </a:rPr>
              <a:t>For incoming packets, the core reads the data from the buffer and transfers the packet payload to an application buffer. It has no need to access that data in the system buffer again. </a:t>
            </a:r>
          </a:p>
          <a:p>
            <a:r>
              <a:rPr kumimoji="1" lang="en-US" sz="900" b="0" i="0" u="none" strike="noStrike" kern="1200" baseline="0" dirty="0">
                <a:solidFill>
                  <a:schemeClr val="tx1"/>
                </a:solidFill>
                <a:latin typeface="Times New Roman" pitchFamily="-110" charset="0"/>
                <a:ea typeface="+mn-ea"/>
                <a:cs typeface="+mn-cs"/>
              </a:rPr>
              <a:t>Similarly, for outgoing packets, once the core has placed the data in the system buffer, it has no need to access that data again. </a:t>
            </a:r>
          </a:p>
          <a:p>
            <a:r>
              <a:rPr kumimoji="1" lang="en-US" sz="900" b="0" i="0" u="sng" strike="noStrike" kern="1200" baseline="0" dirty="0">
                <a:solidFill>
                  <a:schemeClr val="tx1"/>
                </a:solidFill>
                <a:latin typeface="Times New Roman" pitchFamily="-110" charset="0"/>
                <a:ea typeface="+mn-ea"/>
                <a:cs typeface="+mn-cs"/>
              </a:rPr>
              <a:t>Suppose, therefore, that the I/O system were equipped not only with the capability of directly accessing main memory, but also of accessing the cache, both for input and output operations. </a:t>
            </a:r>
          </a:p>
          <a:p>
            <a:r>
              <a:rPr kumimoji="1" lang="en-US" sz="900" b="0" i="0" u="sng" strike="noStrike" kern="1200" baseline="0" dirty="0">
                <a:solidFill>
                  <a:schemeClr val="tx1"/>
                </a:solidFill>
                <a:latin typeface="Times New Roman" pitchFamily="-110" charset="0"/>
                <a:ea typeface="+mn-ea"/>
                <a:cs typeface="+mn-cs"/>
              </a:rPr>
              <a:t>Then it would be possible to use the last-level cache instead of the main memory to buffer packets and descriptors of incoming and outgoing packets.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This last approach, which is a true DCA, was proposed in [HUGG05]. It has</a:t>
            </a:r>
          </a:p>
          <a:p>
            <a:r>
              <a:rPr kumimoji="1" lang="en-US" sz="900" b="0" i="0" u="none" strike="noStrike" kern="1200" baseline="0" dirty="0">
                <a:solidFill>
                  <a:schemeClr val="tx1"/>
                </a:solidFill>
                <a:latin typeface="Times New Roman" pitchFamily="-110" charset="0"/>
                <a:ea typeface="+mn-ea"/>
                <a:cs typeface="+mn-cs"/>
              </a:rPr>
              <a:t>also been described as </a:t>
            </a:r>
            <a:r>
              <a:rPr kumimoji="1" lang="en-US" sz="900" b="0" i="0" u="sng" strike="noStrike" kern="1200" baseline="0" dirty="0">
                <a:solidFill>
                  <a:schemeClr val="tx1"/>
                </a:solidFill>
                <a:latin typeface="Times New Roman" pitchFamily="-110" charset="0"/>
                <a:ea typeface="+mn-ea"/>
                <a:cs typeface="+mn-cs"/>
              </a:rPr>
              <a:t>cache injection  </a:t>
            </a:r>
            <a:r>
              <a:rPr kumimoji="1" lang="en-US" sz="900" b="0" i="0" u="none" strike="noStrike" kern="1200" baseline="0" dirty="0">
                <a:solidFill>
                  <a:schemeClr val="tx1"/>
                </a:solidFill>
                <a:latin typeface="Times New Roman" pitchFamily="-110" charset="0"/>
                <a:ea typeface="+mn-ea"/>
                <a:cs typeface="+mn-cs"/>
              </a:rPr>
              <a:t>[LEON06]. A version of this more complete</a:t>
            </a:r>
          </a:p>
          <a:p>
            <a:r>
              <a:rPr kumimoji="1" lang="en-US" sz="900" b="0" i="0" u="none" strike="noStrike" kern="1200" baseline="0" dirty="0">
                <a:solidFill>
                  <a:schemeClr val="tx1"/>
                </a:solidFill>
                <a:latin typeface="Times New Roman" pitchFamily="-110" charset="0"/>
                <a:ea typeface="+mn-ea"/>
                <a:cs typeface="+mn-cs"/>
              </a:rPr>
              <a:t>form of DCA is implemented in Intel’s Xeon processor line, referred to as </a:t>
            </a:r>
            <a:r>
              <a:rPr kumimoji="1" lang="en-US" sz="900" b="1" i="0" u="none" strike="noStrike" kern="1200" baseline="0" dirty="0">
                <a:solidFill>
                  <a:schemeClr val="tx1"/>
                </a:solidFill>
                <a:latin typeface="Times New Roman" pitchFamily="-110" charset="0"/>
                <a:ea typeface="+mn-ea"/>
                <a:cs typeface="+mn-cs"/>
              </a:rPr>
              <a:t>Direct</a:t>
            </a:r>
          </a:p>
          <a:p>
            <a:r>
              <a:rPr kumimoji="1" lang="pt-BR" sz="900" b="1" i="0" u="none" strike="noStrike" kern="1200" baseline="0" dirty="0">
                <a:solidFill>
                  <a:schemeClr val="tx1"/>
                </a:solidFill>
                <a:latin typeface="Times New Roman" pitchFamily="-110" charset="0"/>
                <a:ea typeface="+mn-ea"/>
                <a:cs typeface="+mn-cs"/>
              </a:rPr>
              <a:t>Data </a:t>
            </a:r>
            <a:r>
              <a:rPr kumimoji="1" lang="pt-BR" sz="900" b="1" i="0" u="none" strike="noStrike" kern="1200" baseline="0" dirty="0" err="1">
                <a:solidFill>
                  <a:schemeClr val="tx1"/>
                </a:solidFill>
                <a:latin typeface="Times New Roman" pitchFamily="-110" charset="0"/>
                <a:ea typeface="+mn-ea"/>
                <a:cs typeface="+mn-cs"/>
              </a:rPr>
              <a:t>I</a:t>
            </a:r>
            <a:r>
              <a:rPr kumimoji="1" lang="pt-BR" sz="900" b="1" i="0" u="none" strike="noStrike" kern="1200" baseline="0" dirty="0">
                <a:solidFill>
                  <a:schemeClr val="tx1"/>
                </a:solidFill>
                <a:latin typeface="Times New Roman" pitchFamily="-110" charset="0"/>
                <a:ea typeface="+mn-ea"/>
                <a:cs typeface="+mn-cs"/>
              </a:rPr>
              <a:t>/O </a:t>
            </a:r>
            <a:r>
              <a:rPr kumimoji="1" lang="pt-BR" sz="900" b="0" i="0" u="none" strike="noStrike" kern="1200" baseline="0" dirty="0">
                <a:solidFill>
                  <a:schemeClr val="tx1"/>
                </a:solidFill>
                <a:latin typeface="Times New Roman" pitchFamily="-110" charset="0"/>
                <a:ea typeface="+mn-ea"/>
                <a:cs typeface="+mn-cs"/>
              </a:rPr>
              <a:t> [INTE12].</a:t>
            </a:r>
            <a:endParaRPr lang="en-US" sz="9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36</a:t>
            </a:fld>
            <a:endParaRPr lang="en-US" dirty="0"/>
          </a:p>
        </p:txBody>
      </p:sp>
    </p:spTree>
    <p:extLst>
      <p:ext uri="{BB962C8B-B14F-4D97-AF65-F5344CB8AC3E}">
        <p14:creationId xmlns:p14="http://schemas.microsoft.com/office/powerpoint/2010/main" val="2053822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900" b="0" i="0" u="none" strike="noStrike" kern="1200" baseline="0" dirty="0">
                <a:solidFill>
                  <a:schemeClr val="tx1"/>
                </a:solidFill>
                <a:latin typeface="Times New Roman" pitchFamily="-110" charset="0"/>
                <a:ea typeface="+mn-ea"/>
                <a:cs typeface="+mn-cs"/>
              </a:rPr>
              <a:t> Intel Direct Data I/O (DDIO) is implemented on all of the Xeon E5 family of processors.</a:t>
            </a:r>
          </a:p>
          <a:p>
            <a:r>
              <a:rPr kumimoji="1" lang="en-US" sz="900" b="0" i="0" u="none" strike="noStrike" kern="1200" baseline="0" dirty="0">
                <a:solidFill>
                  <a:schemeClr val="tx1"/>
                </a:solidFill>
                <a:latin typeface="Times New Roman" pitchFamily="-110" charset="0"/>
                <a:ea typeface="+mn-ea"/>
                <a:cs typeface="+mn-cs"/>
              </a:rPr>
              <a:t>Its operation is best explained with a side-by-side comparison of transfers with and without DDIO.</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First, we look at the case of a packet arriving at the NIC from the network. </a:t>
            </a:r>
          </a:p>
          <a:p>
            <a:r>
              <a:rPr kumimoji="1" lang="en-US" sz="900" b="0" i="0" u="none" strike="noStrike" kern="1200" baseline="0" dirty="0">
                <a:solidFill>
                  <a:schemeClr val="tx1"/>
                </a:solidFill>
                <a:latin typeface="Times New Roman" pitchFamily="-110" charset="0"/>
                <a:ea typeface="+mn-ea"/>
                <a:cs typeface="+mn-cs"/>
              </a:rPr>
              <a:t>Figure 8.17a shows the steps involved for a DMA operation. </a:t>
            </a:r>
          </a:p>
          <a:p>
            <a:r>
              <a:rPr kumimoji="1" lang="en-US" sz="900" b="0" i="0" u="none" strike="noStrike" kern="1200" baseline="0" dirty="0">
                <a:solidFill>
                  <a:schemeClr val="tx1"/>
                </a:solidFill>
                <a:latin typeface="Times New Roman" pitchFamily="-110" charset="0"/>
                <a:ea typeface="+mn-ea"/>
                <a:cs typeface="+mn-cs"/>
              </a:rPr>
              <a:t>The NIC initiates a memory write (1). </a:t>
            </a:r>
          </a:p>
          <a:p>
            <a:r>
              <a:rPr kumimoji="1" lang="en-US" sz="900" b="0" i="0" u="none" strike="noStrike" kern="1200" baseline="0" dirty="0">
                <a:solidFill>
                  <a:schemeClr val="tx1"/>
                </a:solidFill>
                <a:latin typeface="Times New Roman" pitchFamily="-110" charset="0"/>
                <a:ea typeface="+mn-ea"/>
                <a:cs typeface="+mn-cs"/>
              </a:rPr>
              <a:t>Then the NIC invalidates the cache lines corresponding to the system buffer (2). </a:t>
            </a:r>
          </a:p>
          <a:p>
            <a:r>
              <a:rPr kumimoji="1" lang="en-US" sz="900" b="0" i="0" u="none" strike="noStrike" kern="1200" baseline="0" dirty="0">
                <a:solidFill>
                  <a:schemeClr val="tx1"/>
                </a:solidFill>
                <a:latin typeface="Times New Roman" pitchFamily="-110" charset="0"/>
                <a:ea typeface="+mn-ea"/>
                <a:cs typeface="+mn-cs"/>
              </a:rPr>
              <a:t>Next, the DMA operation is performed, depositing the packet directly into main memory (3). </a:t>
            </a:r>
          </a:p>
          <a:p>
            <a:r>
              <a:rPr kumimoji="1" lang="en-US" sz="900" b="0" i="0" u="none" strike="noStrike" kern="1200" baseline="0" dirty="0">
                <a:solidFill>
                  <a:schemeClr val="tx1"/>
                </a:solidFill>
                <a:latin typeface="Times New Roman" pitchFamily="-110" charset="0"/>
                <a:ea typeface="+mn-ea"/>
                <a:cs typeface="+mn-cs"/>
              </a:rPr>
              <a:t>Finally, after the appropriate core receives a DMA interrupt signal, the core can read the packet data from memory through the </a:t>
            </a:r>
            <a:r>
              <a:rPr kumimoji="1" lang="it-IT" sz="900" b="0" i="0" u="none" strike="noStrike" kern="1200" baseline="0" dirty="0">
                <a:solidFill>
                  <a:schemeClr val="tx1"/>
                </a:solidFill>
                <a:latin typeface="Times New Roman" pitchFamily="-110" charset="0"/>
                <a:ea typeface="+mn-ea"/>
                <a:cs typeface="+mn-cs"/>
              </a:rPr>
              <a:t>cache (4).</a:t>
            </a:r>
          </a:p>
          <a:p>
            <a:endParaRPr kumimoji="1" lang="it-IT" sz="900" b="0" i="0" u="none" strike="noStrike" kern="1200" baseline="0" dirty="0">
              <a:solidFill>
                <a:schemeClr val="tx1"/>
              </a:solidFill>
              <a:latin typeface="Times New Roman" pitchFamily="-110" charset="0"/>
              <a:ea typeface="+mn-ea"/>
              <a:cs typeface="+mn-cs"/>
            </a:endParaRPr>
          </a:p>
          <a:p>
            <a:r>
              <a:rPr kumimoji="1" lang="it-IT" sz="900" b="0" i="0" u="none" strike="noStrike" kern="1200" baseline="0" dirty="0" err="1">
                <a:solidFill>
                  <a:schemeClr val="tx1"/>
                </a:solidFill>
                <a:latin typeface="Times New Roman" pitchFamily="-110" charset="0"/>
                <a:ea typeface="+mn-ea"/>
                <a:cs typeface="+mn-cs"/>
              </a:rPr>
              <a:t>Before</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discussing</a:t>
            </a:r>
            <a:r>
              <a:rPr kumimoji="1" lang="it-IT" sz="900" b="0" i="0" u="none" strike="noStrike" kern="1200" baseline="0" dirty="0">
                <a:solidFill>
                  <a:schemeClr val="tx1"/>
                </a:solidFill>
                <a:latin typeface="Times New Roman" pitchFamily="-110" charset="0"/>
                <a:ea typeface="+mn-ea"/>
                <a:cs typeface="+mn-cs"/>
              </a:rPr>
              <a:t> the processing of an </a:t>
            </a:r>
            <a:r>
              <a:rPr kumimoji="1" lang="it-IT" sz="900" b="0" i="0" u="none" strike="noStrike" kern="1200" baseline="0" dirty="0" err="1">
                <a:solidFill>
                  <a:schemeClr val="tx1"/>
                </a:solidFill>
                <a:latin typeface="Times New Roman" pitchFamily="-110" charset="0"/>
                <a:ea typeface="+mn-ea"/>
                <a:cs typeface="+mn-cs"/>
              </a:rPr>
              <a:t>incoming</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packet</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using</a:t>
            </a:r>
            <a:r>
              <a:rPr kumimoji="1" lang="it-IT" sz="900" b="0" i="0" u="none" strike="noStrike" kern="1200" baseline="0" dirty="0">
                <a:solidFill>
                  <a:schemeClr val="tx1"/>
                </a:solidFill>
                <a:latin typeface="Times New Roman" pitchFamily="-110" charset="0"/>
                <a:ea typeface="+mn-ea"/>
                <a:cs typeface="+mn-cs"/>
              </a:rPr>
              <a:t> DDIO, </a:t>
            </a:r>
            <a:r>
              <a:rPr kumimoji="1" lang="it-IT" sz="900" b="0" i="0" u="none" strike="noStrike" kern="1200" baseline="0" dirty="0" err="1">
                <a:solidFill>
                  <a:schemeClr val="tx1"/>
                </a:solidFill>
                <a:latin typeface="Times New Roman" pitchFamily="-110" charset="0"/>
                <a:ea typeface="+mn-ea"/>
                <a:cs typeface="+mn-cs"/>
              </a:rPr>
              <a:t>we</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need</a:t>
            </a:r>
            <a:endParaRPr kumimoji="1" lang="it-IT" sz="900" b="0" i="0" u="none" strike="noStrike" kern="1200" baseline="0" dirty="0">
              <a:solidFill>
                <a:schemeClr val="tx1"/>
              </a:solidFill>
              <a:latin typeface="Times New Roman" pitchFamily="-110" charset="0"/>
              <a:ea typeface="+mn-ea"/>
              <a:cs typeface="+mn-cs"/>
            </a:endParaRPr>
          </a:p>
          <a:p>
            <a:r>
              <a:rPr kumimoji="1" lang="it-IT" sz="900" b="0" i="0" u="none" strike="noStrike" kern="1200" baseline="0" dirty="0">
                <a:solidFill>
                  <a:schemeClr val="tx1"/>
                </a:solidFill>
                <a:latin typeface="Times New Roman" pitchFamily="-110" charset="0"/>
                <a:ea typeface="+mn-ea"/>
                <a:cs typeface="+mn-cs"/>
              </a:rPr>
              <a:t>to </a:t>
            </a:r>
            <a:r>
              <a:rPr kumimoji="1" lang="it-IT" sz="900" b="0" i="0" u="none" strike="noStrike" kern="1200" baseline="0" dirty="0" err="1">
                <a:solidFill>
                  <a:schemeClr val="tx1"/>
                </a:solidFill>
                <a:latin typeface="Times New Roman" pitchFamily="-110" charset="0"/>
                <a:ea typeface="+mn-ea"/>
                <a:cs typeface="+mn-cs"/>
              </a:rPr>
              <a:t>summarize</a:t>
            </a:r>
            <a:r>
              <a:rPr kumimoji="1" lang="it-IT" sz="900" b="0" i="0" u="none" strike="noStrike" kern="1200" baseline="0" dirty="0">
                <a:solidFill>
                  <a:schemeClr val="tx1"/>
                </a:solidFill>
                <a:latin typeface="Times New Roman" pitchFamily="-110" charset="0"/>
                <a:ea typeface="+mn-ea"/>
                <a:cs typeface="+mn-cs"/>
              </a:rPr>
              <a:t> the </a:t>
            </a:r>
            <a:r>
              <a:rPr kumimoji="1" lang="it-IT" sz="900" b="0" i="0" u="none" strike="noStrike" kern="1200" baseline="0" dirty="0" err="1">
                <a:solidFill>
                  <a:schemeClr val="tx1"/>
                </a:solidFill>
                <a:latin typeface="Times New Roman" pitchFamily="-110" charset="0"/>
                <a:ea typeface="+mn-ea"/>
                <a:cs typeface="+mn-cs"/>
              </a:rPr>
              <a:t>discussion</a:t>
            </a:r>
            <a:r>
              <a:rPr kumimoji="1" lang="it-IT" sz="900" b="0" i="0" u="none" strike="noStrike" kern="1200" baseline="0" dirty="0">
                <a:solidFill>
                  <a:schemeClr val="tx1"/>
                </a:solidFill>
                <a:latin typeface="Times New Roman" pitchFamily="-110" charset="0"/>
                <a:ea typeface="+mn-ea"/>
                <a:cs typeface="+mn-cs"/>
              </a:rPr>
              <a:t> of cache </a:t>
            </a:r>
            <a:r>
              <a:rPr kumimoji="1" lang="it-IT" sz="900" b="0" i="0" u="none" strike="noStrike" kern="1200" baseline="0" dirty="0" err="1">
                <a:solidFill>
                  <a:schemeClr val="tx1"/>
                </a:solidFill>
                <a:latin typeface="Times New Roman" pitchFamily="-110" charset="0"/>
                <a:ea typeface="+mn-ea"/>
                <a:cs typeface="+mn-cs"/>
              </a:rPr>
              <a:t>write</a:t>
            </a:r>
            <a:r>
              <a:rPr kumimoji="1" lang="it-IT" sz="900" b="0" i="0" u="none" strike="noStrike" kern="1200" baseline="0" dirty="0">
                <a:solidFill>
                  <a:schemeClr val="tx1"/>
                </a:solidFill>
                <a:latin typeface="Times New Roman" pitchFamily="-110" charset="0"/>
                <a:ea typeface="+mn-ea"/>
                <a:cs typeface="+mn-cs"/>
              </a:rPr>
              <a:t> policy from </a:t>
            </a:r>
            <a:r>
              <a:rPr kumimoji="1" lang="it-IT" sz="900" b="0" i="0" u="none" strike="noStrike" kern="1200" baseline="0" dirty="0" err="1">
                <a:solidFill>
                  <a:schemeClr val="tx1"/>
                </a:solidFill>
                <a:latin typeface="Times New Roman" pitchFamily="-110" charset="0"/>
                <a:ea typeface="+mn-ea"/>
                <a:cs typeface="+mn-cs"/>
              </a:rPr>
              <a:t>Chapter</a:t>
            </a:r>
            <a:r>
              <a:rPr kumimoji="1" lang="it-IT" sz="900" b="0" i="0" u="none" strike="noStrike" kern="1200" baseline="0" dirty="0">
                <a:solidFill>
                  <a:schemeClr val="tx1"/>
                </a:solidFill>
                <a:latin typeface="Times New Roman" pitchFamily="-110" charset="0"/>
                <a:ea typeface="+mn-ea"/>
                <a:cs typeface="+mn-cs"/>
              </a:rPr>
              <a:t> 5, and introduce a</a:t>
            </a:r>
          </a:p>
          <a:p>
            <a:r>
              <a:rPr kumimoji="1" lang="it-IT" sz="900" b="0" i="0" u="none" strike="noStrike" kern="1200" baseline="0" dirty="0">
                <a:solidFill>
                  <a:schemeClr val="tx1"/>
                </a:solidFill>
                <a:latin typeface="Times New Roman" pitchFamily="-110" charset="0"/>
                <a:ea typeface="+mn-ea"/>
                <a:cs typeface="+mn-cs"/>
              </a:rPr>
              <a:t>new </a:t>
            </a:r>
            <a:r>
              <a:rPr kumimoji="1" lang="it-IT" sz="900" b="0" i="0" u="none" strike="noStrike" kern="1200" baseline="0" dirty="0" err="1">
                <a:solidFill>
                  <a:schemeClr val="tx1"/>
                </a:solidFill>
                <a:latin typeface="Times New Roman" pitchFamily="-110" charset="0"/>
                <a:ea typeface="+mn-ea"/>
                <a:cs typeface="+mn-cs"/>
              </a:rPr>
              <a:t>technique</a:t>
            </a:r>
            <a:r>
              <a:rPr kumimoji="1" lang="it-IT" sz="900" b="0" i="0" u="none" strike="noStrike" kern="1200" baseline="0" dirty="0">
                <a:solidFill>
                  <a:schemeClr val="tx1"/>
                </a:solidFill>
                <a:latin typeface="Times New Roman" pitchFamily="-110" charset="0"/>
                <a:ea typeface="+mn-ea"/>
                <a:cs typeface="+mn-cs"/>
              </a:rPr>
              <a:t>. For the </a:t>
            </a:r>
            <a:r>
              <a:rPr kumimoji="1" lang="it-IT" sz="900" b="0" i="0" u="none" strike="noStrike" kern="1200" baseline="0" dirty="0" err="1">
                <a:solidFill>
                  <a:schemeClr val="tx1"/>
                </a:solidFill>
                <a:latin typeface="Times New Roman" pitchFamily="-110" charset="0"/>
                <a:ea typeface="+mn-ea"/>
                <a:cs typeface="+mn-cs"/>
              </a:rPr>
              <a:t>following</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discussion</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there</a:t>
            </a:r>
            <a:r>
              <a:rPr kumimoji="1" lang="it-IT" sz="900" b="0" i="0" u="none" strike="noStrike" kern="1200" baseline="0" dirty="0">
                <a:solidFill>
                  <a:schemeClr val="tx1"/>
                </a:solidFill>
                <a:latin typeface="Times New Roman" pitchFamily="-110" charset="0"/>
                <a:ea typeface="+mn-ea"/>
                <a:cs typeface="+mn-cs"/>
              </a:rPr>
              <a:t> are </a:t>
            </a:r>
            <a:r>
              <a:rPr kumimoji="1" lang="it-IT" sz="900" b="0" i="0" u="none" strike="noStrike" kern="1200" baseline="0" dirty="0" err="1">
                <a:solidFill>
                  <a:schemeClr val="tx1"/>
                </a:solidFill>
                <a:latin typeface="Times New Roman" pitchFamily="-110" charset="0"/>
                <a:ea typeface="+mn-ea"/>
                <a:cs typeface="+mn-cs"/>
              </a:rPr>
              <a:t>issues</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relating</a:t>
            </a:r>
            <a:r>
              <a:rPr kumimoji="1" lang="it-IT" sz="900" b="0" i="0" u="none" strike="noStrike" kern="1200" baseline="0" dirty="0">
                <a:solidFill>
                  <a:schemeClr val="tx1"/>
                </a:solidFill>
                <a:latin typeface="Times New Roman" pitchFamily="-110" charset="0"/>
                <a:ea typeface="+mn-ea"/>
                <a:cs typeface="+mn-cs"/>
              </a:rPr>
              <a:t> to cache </a:t>
            </a:r>
            <a:r>
              <a:rPr kumimoji="1" lang="it-IT" sz="900" b="0" i="0" u="none" strike="noStrike" kern="1200" baseline="0" dirty="0" err="1">
                <a:solidFill>
                  <a:schemeClr val="tx1"/>
                </a:solidFill>
                <a:latin typeface="Times New Roman" pitchFamily="-110" charset="0"/>
                <a:ea typeface="+mn-ea"/>
                <a:cs typeface="+mn-cs"/>
              </a:rPr>
              <a:t>coherency</a:t>
            </a:r>
            <a:endParaRPr kumimoji="1" lang="it-IT" sz="900" b="0" i="0" u="none" strike="noStrike" kern="1200" baseline="0" dirty="0">
              <a:solidFill>
                <a:schemeClr val="tx1"/>
              </a:solidFill>
              <a:latin typeface="Times New Roman" pitchFamily="-110" charset="0"/>
              <a:ea typeface="+mn-ea"/>
              <a:cs typeface="+mn-cs"/>
            </a:endParaRPr>
          </a:p>
          <a:p>
            <a:r>
              <a:rPr kumimoji="1" lang="it-IT" sz="900" b="0" i="0" u="none" strike="noStrike" kern="1200" baseline="0" dirty="0" err="1">
                <a:solidFill>
                  <a:schemeClr val="tx1"/>
                </a:solidFill>
                <a:latin typeface="Times New Roman" pitchFamily="-110" charset="0"/>
                <a:ea typeface="+mn-ea"/>
                <a:cs typeface="+mn-cs"/>
              </a:rPr>
              <a:t>that</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arise</a:t>
            </a:r>
            <a:r>
              <a:rPr kumimoji="1" lang="it-IT" sz="900" b="0" i="0" u="none" strike="noStrike" kern="1200" baseline="0" dirty="0">
                <a:solidFill>
                  <a:schemeClr val="tx1"/>
                </a:solidFill>
                <a:latin typeface="Times New Roman" pitchFamily="-110" charset="0"/>
                <a:ea typeface="+mn-ea"/>
                <a:cs typeface="+mn-cs"/>
              </a:rPr>
              <a:t> in a </a:t>
            </a:r>
            <a:r>
              <a:rPr kumimoji="1" lang="it-IT" sz="900" b="0" i="0" u="none" strike="noStrike" kern="1200" baseline="0" dirty="0" err="1">
                <a:solidFill>
                  <a:schemeClr val="tx1"/>
                </a:solidFill>
                <a:latin typeface="Times New Roman" pitchFamily="-110" charset="0"/>
                <a:ea typeface="+mn-ea"/>
                <a:cs typeface="+mn-cs"/>
              </a:rPr>
              <a:t>multiprocessor</a:t>
            </a:r>
            <a:r>
              <a:rPr kumimoji="1" lang="it-IT" sz="900" b="0" i="0" u="none" strike="noStrike" kern="1200" baseline="0" dirty="0">
                <a:solidFill>
                  <a:schemeClr val="tx1"/>
                </a:solidFill>
                <a:latin typeface="Times New Roman" pitchFamily="-110" charset="0"/>
                <a:ea typeface="+mn-ea"/>
                <a:cs typeface="+mn-cs"/>
              </a:rPr>
              <a:t> or </a:t>
            </a:r>
            <a:r>
              <a:rPr kumimoji="1" lang="it-IT" sz="900" b="0" i="0" u="none" strike="noStrike" kern="1200" baseline="0" dirty="0" err="1">
                <a:solidFill>
                  <a:schemeClr val="tx1"/>
                </a:solidFill>
                <a:latin typeface="Times New Roman" pitchFamily="-110" charset="0"/>
                <a:ea typeface="+mn-ea"/>
                <a:cs typeface="+mn-cs"/>
              </a:rPr>
              <a:t>multicore</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environment</a:t>
            </a:r>
            <a:r>
              <a:rPr kumimoji="1" lang="it-IT" sz="900" b="0" i="0" u="none" strike="noStrike" kern="1200" baseline="0" dirty="0">
                <a:solidFill>
                  <a:schemeClr val="tx1"/>
                </a:solidFill>
                <a:latin typeface="Times New Roman" pitchFamily="-110" charset="0"/>
                <a:ea typeface="+mn-ea"/>
                <a:cs typeface="+mn-cs"/>
              </a:rPr>
              <a:t>. </a:t>
            </a:r>
            <a:r>
              <a:rPr kumimoji="1" lang="it-IT" sz="900" b="0" i="0" u="none" strike="noStrike" kern="1200" baseline="0" dirty="0" err="1">
                <a:solidFill>
                  <a:schemeClr val="tx1"/>
                </a:solidFill>
                <a:latin typeface="Times New Roman" pitchFamily="-110" charset="0"/>
                <a:ea typeface="+mn-ea"/>
                <a:cs typeface="+mn-cs"/>
              </a:rPr>
              <a:t>These</a:t>
            </a:r>
            <a:r>
              <a:rPr kumimoji="1" lang="it-IT" sz="900" b="0" i="0" u="none" strike="noStrike" kern="1200" baseline="0" dirty="0">
                <a:solidFill>
                  <a:schemeClr val="tx1"/>
                </a:solidFill>
                <a:latin typeface="Times New Roman" pitchFamily="-110" charset="0"/>
                <a:ea typeface="+mn-ea"/>
                <a:cs typeface="+mn-cs"/>
              </a:rPr>
              <a:t> are </a:t>
            </a:r>
            <a:r>
              <a:rPr kumimoji="1" lang="it-IT" sz="900" b="0" i="0" u="none" strike="noStrike" kern="1200" baseline="0" dirty="0" err="1">
                <a:solidFill>
                  <a:schemeClr val="tx1"/>
                </a:solidFill>
                <a:latin typeface="Times New Roman" pitchFamily="-110" charset="0"/>
                <a:ea typeface="+mn-ea"/>
                <a:cs typeface="+mn-cs"/>
              </a:rPr>
              <a:t>discussed</a:t>
            </a:r>
            <a:endParaRPr kumimoji="1" lang="it-IT"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 in Chapter 19 but the details need not concern us here. Recall that there are two</a:t>
            </a:r>
          </a:p>
          <a:p>
            <a:r>
              <a:rPr kumimoji="1" lang="en-US" sz="900" b="0" i="0" u="none" strike="noStrike" kern="1200" baseline="0" dirty="0">
                <a:solidFill>
                  <a:schemeClr val="tx1"/>
                </a:solidFill>
                <a:latin typeface="Times New Roman" pitchFamily="-110" charset="0"/>
                <a:ea typeface="+mn-ea"/>
                <a:cs typeface="+mn-cs"/>
              </a:rPr>
              <a:t>techniques for dealing with an update to a cache line:</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Write through</a:t>
            </a:r>
            <a:r>
              <a:rPr kumimoji="1" lang="en-US" sz="900" b="0" i="0" u="none" strike="noStrike" kern="1200" baseline="0" dirty="0">
                <a:solidFill>
                  <a:schemeClr val="tx1"/>
                </a:solidFill>
                <a:latin typeface="Times New Roman" pitchFamily="-110" charset="0"/>
                <a:ea typeface="+mn-ea"/>
                <a:cs typeface="+mn-cs"/>
              </a:rPr>
              <a:t>:  All write operations are made to main memory as well as to</a:t>
            </a:r>
          </a:p>
          <a:p>
            <a:r>
              <a:rPr kumimoji="1" lang="en-US" sz="900" b="0" i="0" u="none" strike="noStrike" kern="1200" baseline="0" dirty="0">
                <a:solidFill>
                  <a:schemeClr val="tx1"/>
                </a:solidFill>
                <a:latin typeface="Times New Roman" pitchFamily="-110" charset="0"/>
                <a:ea typeface="+mn-ea"/>
                <a:cs typeface="+mn-cs"/>
              </a:rPr>
              <a:t>the cache, ensuring that main memory is always valid. Any other core–cache</a:t>
            </a:r>
          </a:p>
          <a:p>
            <a:r>
              <a:rPr kumimoji="1" lang="en-US" sz="900" b="0" i="0" u="none" strike="noStrike" kern="1200" baseline="0" dirty="0">
                <a:solidFill>
                  <a:schemeClr val="tx1"/>
                </a:solidFill>
                <a:latin typeface="Times New Roman" pitchFamily="-110" charset="0"/>
                <a:ea typeface="+mn-ea"/>
                <a:cs typeface="+mn-cs"/>
              </a:rPr>
              <a:t>module can monitor traffic to main memory to maintain consistency within its</a:t>
            </a:r>
          </a:p>
          <a:p>
            <a:r>
              <a:rPr kumimoji="1" lang="en-US" sz="900" b="0" i="0" u="none" strike="noStrike" kern="1200" baseline="0" dirty="0">
                <a:solidFill>
                  <a:schemeClr val="tx1"/>
                </a:solidFill>
                <a:latin typeface="Times New Roman" pitchFamily="-110" charset="0"/>
                <a:ea typeface="+mn-ea"/>
                <a:cs typeface="+mn-cs"/>
              </a:rPr>
              <a:t>own local cache.</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Write back</a:t>
            </a:r>
            <a:r>
              <a:rPr kumimoji="1" lang="en-US" sz="900" b="0" i="0" u="none" strike="noStrike" kern="1200" baseline="0" dirty="0">
                <a:solidFill>
                  <a:schemeClr val="tx1"/>
                </a:solidFill>
                <a:latin typeface="Times New Roman" pitchFamily="-110" charset="0"/>
                <a:ea typeface="+mn-ea"/>
                <a:cs typeface="+mn-cs"/>
              </a:rPr>
              <a:t>:  Updates are made only in the cache. When an update occurs, a</a:t>
            </a:r>
          </a:p>
          <a:p>
            <a:r>
              <a:rPr kumimoji="1" lang="en-US" sz="900" b="0" i="0" u="none" strike="noStrike" kern="1200" baseline="0" dirty="0">
                <a:solidFill>
                  <a:schemeClr val="tx1"/>
                </a:solidFill>
                <a:latin typeface="Times New Roman" pitchFamily="-110" charset="0"/>
                <a:ea typeface="+mn-ea"/>
                <a:cs typeface="+mn-cs"/>
              </a:rPr>
              <a:t>dirty bit associated with the line is set. Then, when a block is replaced, it is</a:t>
            </a:r>
          </a:p>
          <a:p>
            <a:r>
              <a:rPr kumimoji="1" lang="en-US" sz="900" b="0" i="0" u="none" strike="noStrike" kern="1200" baseline="0" dirty="0">
                <a:solidFill>
                  <a:schemeClr val="tx1"/>
                </a:solidFill>
                <a:latin typeface="Times New Roman" pitchFamily="-110" charset="0"/>
                <a:ea typeface="+mn-ea"/>
                <a:cs typeface="+mn-cs"/>
              </a:rPr>
              <a:t>written back to main memory if and only if the dirty bit is set.</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DDIO uses the write-back strategy in the L3 cache.</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A cache write operation may encounter a cache miss, which is dealt with by one of two strategies:</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Write allocate:  </a:t>
            </a:r>
            <a:r>
              <a:rPr kumimoji="1" lang="en-US" sz="900" b="0" i="0" u="none" strike="noStrike" kern="1200" baseline="0" dirty="0">
                <a:solidFill>
                  <a:schemeClr val="tx1"/>
                </a:solidFill>
                <a:latin typeface="Times New Roman" pitchFamily="-110" charset="0"/>
                <a:ea typeface="+mn-ea"/>
                <a:cs typeface="+mn-cs"/>
              </a:rPr>
              <a:t>The required line is loaded into the cache from main memory.</a:t>
            </a:r>
          </a:p>
          <a:p>
            <a:r>
              <a:rPr kumimoji="1" lang="en-US" sz="900" b="0" i="0" u="none" strike="noStrike" kern="1200" baseline="0" dirty="0">
                <a:solidFill>
                  <a:schemeClr val="tx1"/>
                </a:solidFill>
                <a:latin typeface="Times New Roman" pitchFamily="-110" charset="0"/>
                <a:ea typeface="+mn-ea"/>
                <a:cs typeface="+mn-cs"/>
              </a:rPr>
              <a:t>Then, the line in the cache is updated by the write operation. This scheme is typically used with the write-back method.</a:t>
            </a:r>
          </a:p>
          <a:p>
            <a:endParaRPr kumimoji="1" lang="en-US" sz="900" b="1" i="0" u="none" strike="noStrike" kern="1200" baseline="0" dirty="0">
              <a:solidFill>
                <a:schemeClr val="tx1"/>
              </a:solidFill>
              <a:latin typeface="Times New Roman" pitchFamily="-110" charset="0"/>
              <a:ea typeface="+mn-ea"/>
              <a:cs typeface="+mn-cs"/>
            </a:endParaRPr>
          </a:p>
          <a:p>
            <a:r>
              <a:rPr kumimoji="1" lang="en-US" sz="900" b="1" i="0" u="none" strike="noStrike" kern="1200" baseline="0" dirty="0">
                <a:solidFill>
                  <a:schemeClr val="tx1"/>
                </a:solidFill>
                <a:latin typeface="Times New Roman" pitchFamily="-110" charset="0"/>
                <a:ea typeface="+mn-ea"/>
                <a:cs typeface="+mn-cs"/>
              </a:rPr>
              <a:t>■ Non-write allocate:  </a:t>
            </a:r>
            <a:r>
              <a:rPr kumimoji="1" lang="en-US" sz="900" b="0" i="0" u="none" strike="noStrike" kern="1200" baseline="0" dirty="0">
                <a:solidFill>
                  <a:schemeClr val="tx1"/>
                </a:solidFill>
                <a:latin typeface="Times New Roman" pitchFamily="-110" charset="0"/>
                <a:ea typeface="+mn-ea"/>
                <a:cs typeface="+mn-cs"/>
              </a:rPr>
              <a:t>The block is modified directly in main memory. No change is made to the cache. This scheme is typically used with the write-through method.</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With the above in mind, we can describe the DDIO strategy for inbound transfers initiated by the NIC.</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1.  If there is a cache hit, the cache line is updated, but not main memory; this is simply the write-back strategy for a cache hit. The Intel literature refers to this as </a:t>
            </a:r>
            <a:r>
              <a:rPr kumimoji="1" lang="en-US" sz="900" b="1" i="0" u="none" strike="noStrike" kern="1200" baseline="0" dirty="0">
                <a:solidFill>
                  <a:schemeClr val="tx1"/>
                </a:solidFill>
                <a:latin typeface="Times New Roman" pitchFamily="-110" charset="0"/>
                <a:ea typeface="+mn-ea"/>
                <a:cs typeface="+mn-cs"/>
              </a:rPr>
              <a:t>write update </a:t>
            </a:r>
            <a:r>
              <a:rPr kumimoji="1" lang="en-US" sz="900" b="0" i="0" u="none" strike="noStrike" kern="1200" baseline="0" dirty="0">
                <a:solidFill>
                  <a:schemeClr val="tx1"/>
                </a:solidFill>
                <a:latin typeface="Times New Roman" pitchFamily="-110" charset="0"/>
                <a:ea typeface="+mn-ea"/>
                <a:cs typeface="+mn-cs"/>
              </a:rPr>
              <a:t>.</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 2. If there is a cache miss, the write operation occurs to a line in the cache that will not</a:t>
            </a:r>
          </a:p>
          <a:p>
            <a:r>
              <a:rPr kumimoji="1" lang="en-US" sz="900" b="0" i="0" u="none" strike="noStrike" kern="1200" baseline="0" dirty="0">
                <a:solidFill>
                  <a:schemeClr val="tx1"/>
                </a:solidFill>
                <a:latin typeface="Times New Roman" pitchFamily="-110" charset="0"/>
                <a:ea typeface="+mn-ea"/>
                <a:cs typeface="+mn-cs"/>
              </a:rPr>
              <a:t>be written back to main memory. Subsequent writes update the cache line, again</a:t>
            </a:r>
          </a:p>
          <a:p>
            <a:r>
              <a:rPr kumimoji="1" lang="en-US" sz="900" b="0" i="0" u="none" strike="noStrike" kern="1200" baseline="0" dirty="0">
                <a:solidFill>
                  <a:schemeClr val="tx1"/>
                </a:solidFill>
                <a:latin typeface="Times New Roman" pitchFamily="-110" charset="0"/>
                <a:ea typeface="+mn-ea"/>
                <a:cs typeface="+mn-cs"/>
              </a:rPr>
              <a:t>with no reference to main memory or no future action that writes this data to main</a:t>
            </a:r>
          </a:p>
          <a:p>
            <a:r>
              <a:rPr kumimoji="1" lang="en-US" sz="900" b="0" i="0" u="none" strike="noStrike" kern="1200" baseline="0" dirty="0">
                <a:solidFill>
                  <a:schemeClr val="tx1"/>
                </a:solidFill>
                <a:latin typeface="Times New Roman" pitchFamily="-110" charset="0"/>
                <a:ea typeface="+mn-ea"/>
                <a:cs typeface="+mn-cs"/>
              </a:rPr>
              <a:t>memory. The Intel documentation [INTE12] refers to this as </a:t>
            </a:r>
            <a:r>
              <a:rPr kumimoji="1" lang="en-US" sz="900" b="0" i="1" u="none" strike="noStrike" kern="1200" baseline="0" dirty="0">
                <a:solidFill>
                  <a:schemeClr val="tx1"/>
                </a:solidFill>
                <a:latin typeface="Times New Roman" pitchFamily="-110" charset="0"/>
                <a:ea typeface="+mn-ea"/>
                <a:cs typeface="+mn-cs"/>
              </a:rPr>
              <a:t>write allocate</a:t>
            </a:r>
            <a:r>
              <a:rPr kumimoji="1" lang="en-US" sz="900" b="0" i="0" u="none" strike="noStrike" kern="1200" baseline="0" dirty="0">
                <a:solidFill>
                  <a:schemeClr val="tx1"/>
                </a:solidFill>
                <a:latin typeface="Times New Roman" pitchFamily="-110" charset="0"/>
                <a:ea typeface="+mn-ea"/>
                <a:cs typeface="+mn-cs"/>
              </a:rPr>
              <a:t>, which</a:t>
            </a:r>
          </a:p>
          <a:p>
            <a:r>
              <a:rPr kumimoji="1" lang="en-US" sz="900" b="0" i="0" u="none" strike="noStrike" kern="1200" baseline="0" dirty="0">
                <a:solidFill>
                  <a:schemeClr val="tx1"/>
                </a:solidFill>
                <a:latin typeface="Times New Roman" pitchFamily="-110" charset="0"/>
                <a:ea typeface="+mn-ea"/>
                <a:cs typeface="+mn-cs"/>
              </a:rPr>
              <a:t>unfortunately is not the same meaning for the term in the general cache literature.</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sng" strike="noStrike" kern="1200" baseline="0" dirty="0">
                <a:solidFill>
                  <a:schemeClr val="tx1"/>
                </a:solidFill>
                <a:latin typeface="Times New Roman" pitchFamily="-110" charset="0"/>
                <a:ea typeface="+mn-ea"/>
                <a:cs typeface="+mn-cs"/>
              </a:rPr>
              <a:t>The DDIO strategy is effective for a network protocol application because the</a:t>
            </a:r>
          </a:p>
          <a:p>
            <a:r>
              <a:rPr kumimoji="1" lang="en-US" sz="900" b="0" i="0" u="sng" strike="noStrike" kern="1200" baseline="0" dirty="0">
                <a:solidFill>
                  <a:schemeClr val="tx1"/>
                </a:solidFill>
                <a:latin typeface="Times New Roman" pitchFamily="-110" charset="0"/>
                <a:ea typeface="+mn-ea"/>
                <a:cs typeface="+mn-cs"/>
              </a:rPr>
              <a:t>incoming data need not be retained for future use. The protocol application is going</a:t>
            </a:r>
          </a:p>
          <a:p>
            <a:r>
              <a:rPr kumimoji="1" lang="en-US" sz="900" b="0" i="0" u="sng" strike="noStrike" kern="1200" baseline="0" dirty="0">
                <a:solidFill>
                  <a:schemeClr val="tx1"/>
                </a:solidFill>
                <a:latin typeface="Times New Roman" pitchFamily="-110" charset="0"/>
                <a:ea typeface="+mn-ea"/>
                <a:cs typeface="+mn-cs"/>
              </a:rPr>
              <a:t>to write the data to an application buffer, and there is no need to temporarily store</a:t>
            </a:r>
          </a:p>
          <a:p>
            <a:r>
              <a:rPr kumimoji="1" lang="en-US" sz="900" b="0" i="0" u="sng" strike="noStrike" kern="1200" baseline="0" dirty="0">
                <a:solidFill>
                  <a:schemeClr val="tx1"/>
                </a:solidFill>
                <a:latin typeface="Times New Roman" pitchFamily="-110" charset="0"/>
                <a:ea typeface="+mn-ea"/>
                <a:cs typeface="+mn-cs"/>
              </a:rPr>
              <a:t>it in a system buffer.</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Figure 8.17b shows the operation for DDIO input. </a:t>
            </a:r>
          </a:p>
          <a:p>
            <a:r>
              <a:rPr kumimoji="1" lang="en-US" sz="900" b="0" i="0" u="none" strike="noStrike" kern="1200" baseline="0" dirty="0">
                <a:solidFill>
                  <a:schemeClr val="tx1"/>
                </a:solidFill>
                <a:latin typeface="Times New Roman" pitchFamily="-110" charset="0"/>
                <a:ea typeface="+mn-ea"/>
                <a:cs typeface="+mn-cs"/>
              </a:rPr>
              <a:t>The NIC initiates a memory write (1). </a:t>
            </a:r>
          </a:p>
          <a:p>
            <a:r>
              <a:rPr kumimoji="1" lang="en-US" sz="900" b="0" i="0" u="none" strike="noStrike" kern="1200" baseline="0" dirty="0">
                <a:solidFill>
                  <a:schemeClr val="tx1"/>
                </a:solidFill>
                <a:latin typeface="Times New Roman" pitchFamily="-110" charset="0"/>
                <a:ea typeface="+mn-ea"/>
                <a:cs typeface="+mn-cs"/>
              </a:rPr>
              <a:t>Then the NIC invalidates the cache lines corresponding to the system buffer and deposits the incoming data in the cache (2). </a:t>
            </a:r>
          </a:p>
          <a:p>
            <a:r>
              <a:rPr kumimoji="1" lang="en-US" sz="900" b="0" i="0" u="none" strike="noStrike" kern="1200" baseline="0" dirty="0">
                <a:solidFill>
                  <a:schemeClr val="tx1"/>
                </a:solidFill>
                <a:latin typeface="Times New Roman" pitchFamily="-110" charset="0"/>
                <a:ea typeface="+mn-ea"/>
                <a:cs typeface="+mn-cs"/>
              </a:rPr>
              <a:t>Finally, after the appropriate core receives a DCA interrupt signal, the core can read the packet data from the cache (3).</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1" i="1" u="none" strike="noStrike" kern="1200" baseline="0" dirty="0">
                <a:solidFill>
                  <a:schemeClr val="tx1"/>
                </a:solidFill>
                <a:latin typeface="Times New Roman" pitchFamily="-110" charset="0"/>
                <a:ea typeface="+mn-ea"/>
                <a:cs typeface="+mn-cs"/>
              </a:rPr>
              <a:t>Thus, it eliminates the system buffer.</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Figure 8.17c shows the steps involved for a DMA operation for outbound packet transmission. The TCP/IP protocol handler executing on the core reads data in from an application buffer and writes it out to a system buffer. These data access operations result in cache misses and cause data to be read from memory and into the L3 cache (1). </a:t>
            </a:r>
          </a:p>
          <a:p>
            <a:r>
              <a:rPr kumimoji="1" lang="en-US" sz="900" b="0" i="0" u="none" strike="noStrike" kern="1200" baseline="0" dirty="0">
                <a:solidFill>
                  <a:schemeClr val="tx1"/>
                </a:solidFill>
                <a:latin typeface="Times New Roman" pitchFamily="-110" charset="0"/>
                <a:ea typeface="+mn-ea"/>
                <a:cs typeface="+mn-cs"/>
              </a:rPr>
              <a:t>When the NIC receives notification for starting a transmit operation, it reads the data from the L3 cache and transmits it (2). </a:t>
            </a:r>
          </a:p>
          <a:p>
            <a:r>
              <a:rPr kumimoji="1" lang="en-US" sz="900" b="0" i="0" u="none" strike="noStrike" kern="1200" baseline="0" dirty="0">
                <a:solidFill>
                  <a:schemeClr val="tx1"/>
                </a:solidFill>
                <a:latin typeface="Times New Roman" pitchFamily="-110" charset="0"/>
                <a:ea typeface="+mn-ea"/>
                <a:cs typeface="+mn-cs"/>
              </a:rPr>
              <a:t>The cache access by the NIC causes the data to be evicted from the cache and written back to main memory (3).</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Figure 8.17d shows the steps involved for a DDIO operation for packet transmission.</a:t>
            </a:r>
          </a:p>
          <a:p>
            <a:r>
              <a:rPr kumimoji="1" lang="en-US" sz="900" b="0" i="0" u="none" strike="noStrike" kern="1200" baseline="0" dirty="0">
                <a:solidFill>
                  <a:schemeClr val="tx1"/>
                </a:solidFill>
                <a:latin typeface="Times New Roman" pitchFamily="-110" charset="0"/>
                <a:ea typeface="+mn-ea"/>
                <a:cs typeface="+mn-cs"/>
              </a:rPr>
              <a:t>The TCP/IP protocol handler creates the packet to be transmitted and stores it in allocated space in the L3 cache, but not in main memory(1). The read operation initiated by the NIC is satisfied by data from the cache, without causing evictions to main memory.(2)</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It should be clear from these side-by-side comparisons that DDIO </a:t>
            </a:r>
            <a:r>
              <a:rPr kumimoji="1" lang="en-US" sz="900" b="0" i="0" u="none" strike="noStrike" kern="1200" baseline="0">
                <a:solidFill>
                  <a:schemeClr val="tx1"/>
                </a:solidFill>
                <a:latin typeface="Times New Roman" pitchFamily="-110" charset="0"/>
                <a:ea typeface="+mn-ea"/>
                <a:cs typeface="+mn-cs"/>
              </a:rPr>
              <a:t>is more efficient </a:t>
            </a:r>
            <a:r>
              <a:rPr kumimoji="1" lang="en-US" sz="900" b="0" i="0" u="none" strike="noStrike" kern="1200" baseline="0" dirty="0">
                <a:solidFill>
                  <a:schemeClr val="tx1"/>
                </a:solidFill>
                <a:latin typeface="Times New Roman" pitchFamily="-110" charset="0"/>
                <a:ea typeface="+mn-ea"/>
                <a:cs typeface="+mn-cs"/>
              </a:rPr>
              <a:t>than DMA for both incoming and outgoing packets and is </a:t>
            </a:r>
            <a:r>
              <a:rPr kumimoji="1" lang="en-US" sz="900" b="0" i="0" u="none" strike="noStrike" kern="1200" baseline="0">
                <a:solidFill>
                  <a:schemeClr val="tx1"/>
                </a:solidFill>
                <a:latin typeface="Times New Roman" pitchFamily="-110" charset="0"/>
                <a:ea typeface="+mn-ea"/>
                <a:cs typeface="+mn-cs"/>
              </a:rPr>
              <a:t>therefore better able </a:t>
            </a:r>
            <a:r>
              <a:rPr kumimoji="1" lang="en-US" sz="900" b="0" i="0" u="none" strike="noStrike" kern="1200" baseline="0" dirty="0">
                <a:solidFill>
                  <a:schemeClr val="tx1"/>
                </a:solidFill>
                <a:latin typeface="Times New Roman" pitchFamily="-110" charset="0"/>
                <a:ea typeface="+mn-ea"/>
                <a:cs typeface="+mn-cs"/>
              </a:rPr>
              <a:t>to keep up with the high packet traffic rate.</a:t>
            </a:r>
            <a:endParaRPr lang="en-US" sz="900"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37</a:t>
            </a:fld>
            <a:endParaRPr lang="en-US" dirty="0"/>
          </a:p>
        </p:txBody>
      </p:sp>
    </p:spTree>
    <p:extLst>
      <p:ext uri="{BB962C8B-B14F-4D97-AF65-F5344CB8AC3E}">
        <p14:creationId xmlns:p14="http://schemas.microsoft.com/office/powerpoint/2010/main" val="3529748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17E3F-4FF2-9347-82E8-1DB7E1518E0C}" type="slidenum">
              <a:rPr lang="en-US"/>
              <a:pPr/>
              <a:t>38</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As computer systems have evolved, there has been a pattern of increasing complexity</a:t>
            </a:r>
          </a:p>
          <a:p>
            <a:r>
              <a:rPr kumimoji="1" lang="en-US" sz="900" kern="1200" baseline="0" dirty="0">
                <a:solidFill>
                  <a:schemeClr val="tx1"/>
                </a:solidFill>
                <a:latin typeface="Times New Roman" pitchFamily="-110" charset="0"/>
                <a:ea typeface="+mn-ea"/>
                <a:cs typeface="+mn-cs"/>
              </a:rPr>
              <a:t>and sophistication of individual components. Nowhere is this more evident than</a:t>
            </a:r>
          </a:p>
          <a:p>
            <a:r>
              <a:rPr kumimoji="1" lang="en-US" sz="900" kern="1200" baseline="0" dirty="0">
                <a:solidFill>
                  <a:schemeClr val="tx1"/>
                </a:solidFill>
                <a:latin typeface="Times New Roman" pitchFamily="-110" charset="0"/>
                <a:ea typeface="+mn-ea"/>
                <a:cs typeface="+mn-cs"/>
              </a:rPr>
              <a:t>in the I/O function. We have already seen part of that evolution. The evolutionary</a:t>
            </a:r>
          </a:p>
          <a:p>
            <a:r>
              <a:rPr kumimoji="1" lang="en-US" sz="900" kern="1200" baseline="0" dirty="0">
                <a:solidFill>
                  <a:schemeClr val="tx1"/>
                </a:solidFill>
                <a:latin typeface="Times New Roman" pitchFamily="-110" charset="0"/>
                <a:ea typeface="+mn-ea"/>
                <a:cs typeface="+mn-cs"/>
              </a:rPr>
              <a:t>steps can be summarized as follows: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1. The CPU directly controls a peripheral device. This is seen in simple microprocessor-</a:t>
            </a:r>
          </a:p>
          <a:p>
            <a:r>
              <a:rPr kumimoji="1" lang="en-US" sz="900" kern="1200" baseline="0" dirty="0">
                <a:solidFill>
                  <a:schemeClr val="tx1"/>
                </a:solidFill>
                <a:latin typeface="Times New Roman" pitchFamily="-110" charset="0"/>
                <a:ea typeface="+mn-ea"/>
                <a:cs typeface="+mn-cs"/>
              </a:rPr>
              <a:t>controlled devices.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2. A controller or I/O module is added. The CPU uses programmed I/O without</a:t>
            </a:r>
          </a:p>
          <a:p>
            <a:r>
              <a:rPr kumimoji="1" lang="en-US" sz="900" kern="1200" baseline="0" dirty="0">
                <a:solidFill>
                  <a:schemeClr val="tx1"/>
                </a:solidFill>
                <a:latin typeface="Times New Roman" pitchFamily="-110" charset="0"/>
                <a:ea typeface="+mn-ea"/>
                <a:cs typeface="+mn-cs"/>
              </a:rPr>
              <a:t>interrupts. With this step, the CPU becomes somewhat divorced from the specific</a:t>
            </a:r>
          </a:p>
          <a:p>
            <a:r>
              <a:rPr kumimoji="1" lang="en-US" sz="900" kern="1200" baseline="0" dirty="0">
                <a:solidFill>
                  <a:schemeClr val="tx1"/>
                </a:solidFill>
                <a:latin typeface="Times New Roman" pitchFamily="-110" charset="0"/>
                <a:ea typeface="+mn-ea"/>
                <a:cs typeface="+mn-cs"/>
              </a:rPr>
              <a:t>details of external device interfaces.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3. The same configuration as in step 2 is used, but now interrupts are employed.</a:t>
            </a:r>
          </a:p>
          <a:p>
            <a:r>
              <a:rPr kumimoji="1" lang="en-US" sz="900" kern="1200" baseline="0" dirty="0">
                <a:solidFill>
                  <a:schemeClr val="tx1"/>
                </a:solidFill>
                <a:latin typeface="Times New Roman" pitchFamily="-110" charset="0"/>
                <a:ea typeface="+mn-ea"/>
                <a:cs typeface="+mn-cs"/>
              </a:rPr>
              <a:t>The CPU need not spend time waiting for an I/O operation to be performed,</a:t>
            </a:r>
          </a:p>
          <a:p>
            <a:r>
              <a:rPr kumimoji="1" lang="en-US" sz="900" kern="1200" baseline="0" dirty="0">
                <a:solidFill>
                  <a:schemeClr val="tx1"/>
                </a:solidFill>
                <a:latin typeface="Times New Roman" pitchFamily="-110" charset="0"/>
                <a:ea typeface="+mn-ea"/>
                <a:cs typeface="+mn-cs"/>
              </a:rPr>
              <a:t>thus increasing efficiency.</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4. The I/O module is given direct access to memory via DMA. It can now move</a:t>
            </a:r>
          </a:p>
          <a:p>
            <a:r>
              <a:rPr kumimoji="1" lang="en-US" sz="900" kern="1200" baseline="0" dirty="0">
                <a:solidFill>
                  <a:schemeClr val="tx1"/>
                </a:solidFill>
                <a:latin typeface="Times New Roman" pitchFamily="-110" charset="0"/>
                <a:ea typeface="+mn-ea"/>
                <a:cs typeface="+mn-cs"/>
              </a:rPr>
              <a:t>a block of data to or from memory without involving the CPU, except at the</a:t>
            </a:r>
          </a:p>
          <a:p>
            <a:r>
              <a:rPr kumimoji="1" lang="en-US" sz="900" kern="1200" baseline="0" dirty="0">
                <a:solidFill>
                  <a:schemeClr val="tx1"/>
                </a:solidFill>
                <a:latin typeface="Times New Roman" pitchFamily="-110" charset="0"/>
                <a:ea typeface="+mn-ea"/>
                <a:cs typeface="+mn-cs"/>
              </a:rPr>
              <a:t>beginning and end of the transfer.</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5. The I/O module is enhanced to become a processor in its own right, with a</a:t>
            </a:r>
          </a:p>
          <a:p>
            <a:r>
              <a:rPr kumimoji="1" lang="en-US" sz="900" kern="1200" baseline="0" dirty="0">
                <a:solidFill>
                  <a:schemeClr val="tx1"/>
                </a:solidFill>
                <a:latin typeface="Times New Roman" pitchFamily="-110" charset="0"/>
                <a:ea typeface="+mn-ea"/>
                <a:cs typeface="+mn-cs"/>
              </a:rPr>
              <a:t>specialized instruction set tailored for I/O. The CPU directs the I/O processor</a:t>
            </a:r>
          </a:p>
          <a:p>
            <a:r>
              <a:rPr kumimoji="1" lang="en-US" sz="900" kern="1200" baseline="0" dirty="0">
                <a:solidFill>
                  <a:schemeClr val="tx1"/>
                </a:solidFill>
                <a:latin typeface="Times New Roman" pitchFamily="-110" charset="0"/>
                <a:ea typeface="+mn-ea"/>
                <a:cs typeface="+mn-cs"/>
              </a:rPr>
              <a:t>to execute an I/O program in memory. The I/O processor fetches and executes</a:t>
            </a:r>
          </a:p>
          <a:p>
            <a:r>
              <a:rPr kumimoji="1" lang="en-US" sz="900" kern="1200" baseline="0" dirty="0">
                <a:solidFill>
                  <a:schemeClr val="tx1"/>
                </a:solidFill>
                <a:latin typeface="Times New Roman" pitchFamily="-110" charset="0"/>
                <a:ea typeface="+mn-ea"/>
                <a:cs typeface="+mn-cs"/>
              </a:rPr>
              <a:t>these instructions without CPU intervention. This allows the CPU to specify a</a:t>
            </a:r>
          </a:p>
          <a:p>
            <a:r>
              <a:rPr kumimoji="1" lang="en-US" sz="900" kern="1200" baseline="0" dirty="0">
                <a:solidFill>
                  <a:schemeClr val="tx1"/>
                </a:solidFill>
                <a:latin typeface="Times New Roman" pitchFamily="-110" charset="0"/>
                <a:ea typeface="+mn-ea"/>
                <a:cs typeface="+mn-cs"/>
              </a:rPr>
              <a:t>sequence of I/O activities and to be interrupted only when the entire sequence</a:t>
            </a:r>
          </a:p>
          <a:p>
            <a:r>
              <a:rPr kumimoji="1" lang="en-US" sz="900" kern="1200" baseline="0" dirty="0">
                <a:solidFill>
                  <a:schemeClr val="tx1"/>
                </a:solidFill>
                <a:latin typeface="Times New Roman" pitchFamily="-110" charset="0"/>
                <a:ea typeface="+mn-ea"/>
                <a:cs typeface="+mn-cs"/>
              </a:rPr>
              <a:t>has been performed.</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6. The I/O module has a local memory of its own and is, in fact, a computer</a:t>
            </a:r>
          </a:p>
          <a:p>
            <a:r>
              <a:rPr kumimoji="1" lang="en-US" sz="900" kern="1200" baseline="0" dirty="0">
                <a:solidFill>
                  <a:schemeClr val="tx1"/>
                </a:solidFill>
                <a:latin typeface="Times New Roman" pitchFamily="-110" charset="0"/>
                <a:ea typeface="+mn-ea"/>
                <a:cs typeface="+mn-cs"/>
              </a:rPr>
              <a:t>in its own right. With this architecture, a large set of I/O devices can be</a:t>
            </a:r>
          </a:p>
          <a:p>
            <a:r>
              <a:rPr kumimoji="1" lang="en-US" sz="900" kern="1200" baseline="0" dirty="0">
                <a:solidFill>
                  <a:schemeClr val="tx1"/>
                </a:solidFill>
                <a:latin typeface="Times New Roman" pitchFamily="-110" charset="0"/>
                <a:ea typeface="+mn-ea"/>
                <a:cs typeface="+mn-cs"/>
              </a:rPr>
              <a:t>controlled, with minimal CPU involvement. A common use for such an</a:t>
            </a:r>
          </a:p>
          <a:p>
            <a:r>
              <a:rPr kumimoji="1" lang="en-US" sz="900" kern="1200" baseline="0" dirty="0">
                <a:solidFill>
                  <a:schemeClr val="tx1"/>
                </a:solidFill>
                <a:latin typeface="Times New Roman" pitchFamily="-110" charset="0"/>
                <a:ea typeface="+mn-ea"/>
                <a:cs typeface="+mn-cs"/>
              </a:rPr>
              <a:t>architecture has been to control communication with interactive terminals.</a:t>
            </a:r>
          </a:p>
          <a:p>
            <a:r>
              <a:rPr kumimoji="1" lang="en-US" sz="900" kern="1200" baseline="0" dirty="0">
                <a:solidFill>
                  <a:schemeClr val="tx1"/>
                </a:solidFill>
                <a:latin typeface="Times New Roman" pitchFamily="-110" charset="0"/>
                <a:ea typeface="+mn-ea"/>
                <a:cs typeface="+mn-cs"/>
              </a:rPr>
              <a:t>The I/O processor takes care of most of the tasks involved in controlling the</a:t>
            </a:r>
          </a:p>
          <a:p>
            <a:r>
              <a:rPr kumimoji="1" lang="en-US" sz="900" kern="1200" baseline="0" dirty="0">
                <a:solidFill>
                  <a:schemeClr val="tx1"/>
                </a:solidFill>
                <a:latin typeface="Times New Roman" pitchFamily="-110" charset="0"/>
                <a:ea typeface="+mn-ea"/>
                <a:cs typeface="+mn-cs"/>
              </a:rPr>
              <a:t>terminals.</a:t>
            </a:r>
            <a:endParaRPr kumimoji="1" lang="en-GB" sz="900" kern="1200" baseline="0" dirty="0">
              <a:solidFill>
                <a:schemeClr val="tx1"/>
              </a:solidFill>
              <a:latin typeface="Times New Roman" pitchFamily="-110" charset="0"/>
              <a:ea typeface="+mn-ea"/>
              <a:cs typeface="+mn-cs"/>
            </a:endParaRPr>
          </a:p>
          <a:p>
            <a:endParaRPr kumimoji="1" lang="en-GB"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As one proceeds along this evolutionary path, more and more of the I/O</a:t>
            </a:r>
          </a:p>
          <a:p>
            <a:r>
              <a:rPr kumimoji="1" lang="en-US" sz="900" kern="1200" baseline="0" dirty="0">
                <a:solidFill>
                  <a:schemeClr val="tx1"/>
                </a:solidFill>
                <a:latin typeface="Times New Roman" pitchFamily="-110" charset="0"/>
                <a:ea typeface="+mn-ea"/>
                <a:cs typeface="+mn-cs"/>
              </a:rPr>
              <a:t>function is performed without CPU involvement. The CPU is increasingly</a:t>
            </a:r>
          </a:p>
          <a:p>
            <a:r>
              <a:rPr kumimoji="1" lang="en-US" sz="900" kern="1200" baseline="0" dirty="0">
                <a:solidFill>
                  <a:schemeClr val="tx1"/>
                </a:solidFill>
                <a:latin typeface="Times New Roman" pitchFamily="-110" charset="0"/>
                <a:ea typeface="+mn-ea"/>
                <a:cs typeface="+mn-cs"/>
              </a:rPr>
              <a:t>relieved of I/O-related tasks, improving performance. With the last two steps</a:t>
            </a:r>
          </a:p>
          <a:p>
            <a:r>
              <a:rPr kumimoji="1" lang="en-US" sz="900" kern="1200" baseline="0" dirty="0">
                <a:solidFill>
                  <a:schemeClr val="tx1"/>
                </a:solidFill>
                <a:latin typeface="Times New Roman" pitchFamily="-110" charset="0"/>
                <a:ea typeface="+mn-ea"/>
                <a:cs typeface="+mn-cs"/>
              </a:rPr>
              <a:t>(5–6), a major change occurs with the introduction of the concept of an I/O module</a:t>
            </a:r>
          </a:p>
          <a:p>
            <a:r>
              <a:rPr kumimoji="1" lang="en-US" sz="900" kern="1200" baseline="0" dirty="0">
                <a:solidFill>
                  <a:schemeClr val="tx1"/>
                </a:solidFill>
                <a:latin typeface="Times New Roman" pitchFamily="-110" charset="0"/>
                <a:ea typeface="+mn-ea"/>
                <a:cs typeface="+mn-cs"/>
              </a:rPr>
              <a:t>capable of executing a program. For step 5, the I/O module is often referred</a:t>
            </a:r>
          </a:p>
          <a:p>
            <a:r>
              <a:rPr kumimoji="1" lang="en-US" sz="900" kern="1200" baseline="0" dirty="0">
                <a:solidFill>
                  <a:schemeClr val="tx1"/>
                </a:solidFill>
                <a:latin typeface="Times New Roman" pitchFamily="-110" charset="0"/>
                <a:ea typeface="+mn-ea"/>
                <a:cs typeface="+mn-cs"/>
              </a:rPr>
              <a:t>to as an </a:t>
            </a:r>
            <a:r>
              <a:rPr kumimoji="1" lang="en-US" sz="900" i="1" kern="1200" baseline="0" dirty="0">
                <a:solidFill>
                  <a:schemeClr val="tx1"/>
                </a:solidFill>
                <a:latin typeface="Times New Roman" pitchFamily="-110" charset="0"/>
                <a:ea typeface="+mn-ea"/>
                <a:cs typeface="+mn-cs"/>
              </a:rPr>
              <a:t>I/O channel. </a:t>
            </a:r>
            <a:r>
              <a:rPr kumimoji="1" lang="en-US" sz="900" i="0" kern="1200" baseline="0" dirty="0">
                <a:solidFill>
                  <a:schemeClr val="tx1"/>
                </a:solidFill>
                <a:latin typeface="Times New Roman" pitchFamily="-110" charset="0"/>
                <a:ea typeface="+mn-ea"/>
                <a:cs typeface="+mn-cs"/>
              </a:rPr>
              <a:t>For step 6, the term</a:t>
            </a:r>
            <a:r>
              <a:rPr kumimoji="1" lang="en-US" sz="900" i="1" kern="1200" baseline="0" dirty="0">
                <a:solidFill>
                  <a:schemeClr val="tx1"/>
                </a:solidFill>
                <a:latin typeface="Times New Roman" pitchFamily="-110" charset="0"/>
                <a:ea typeface="+mn-ea"/>
                <a:cs typeface="+mn-cs"/>
              </a:rPr>
              <a:t> I/O processor </a:t>
            </a:r>
            <a:r>
              <a:rPr kumimoji="1" lang="en-US" sz="900" i="0" kern="1200" baseline="0" dirty="0">
                <a:solidFill>
                  <a:schemeClr val="tx1"/>
                </a:solidFill>
                <a:latin typeface="Times New Roman" pitchFamily="-110" charset="0"/>
                <a:ea typeface="+mn-ea"/>
                <a:cs typeface="+mn-cs"/>
              </a:rPr>
              <a:t>is often used. However,</a:t>
            </a:r>
          </a:p>
          <a:p>
            <a:r>
              <a:rPr kumimoji="1" lang="en-US" sz="900" kern="1200" baseline="0" dirty="0">
                <a:solidFill>
                  <a:schemeClr val="tx1"/>
                </a:solidFill>
                <a:latin typeface="Times New Roman" pitchFamily="-110" charset="0"/>
                <a:ea typeface="+mn-ea"/>
                <a:cs typeface="+mn-cs"/>
              </a:rPr>
              <a:t>both terms are on occasion applied to both situations. In what follows, we will use</a:t>
            </a:r>
          </a:p>
          <a:p>
            <a:r>
              <a:rPr kumimoji="1" lang="en-US" sz="900" kern="1200" baseline="0" dirty="0">
                <a:solidFill>
                  <a:schemeClr val="tx1"/>
                </a:solidFill>
                <a:latin typeface="Times New Roman" pitchFamily="-110" charset="0"/>
                <a:ea typeface="+mn-ea"/>
                <a:cs typeface="+mn-cs"/>
              </a:rPr>
              <a:t>the term </a:t>
            </a:r>
            <a:r>
              <a:rPr kumimoji="1" lang="en-US" sz="900" i="1" kern="1200" baseline="0" dirty="0">
                <a:solidFill>
                  <a:schemeClr val="tx1"/>
                </a:solidFill>
                <a:latin typeface="Times New Roman" pitchFamily="-110" charset="0"/>
                <a:ea typeface="+mn-ea"/>
                <a:cs typeface="+mn-cs"/>
              </a:rPr>
              <a:t>I/O channel.</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900" kern="1200" baseline="0" dirty="0">
                <a:solidFill>
                  <a:schemeClr val="tx1"/>
                </a:solidFill>
                <a:latin typeface="Times New Roman" pitchFamily="-110" charset="0"/>
                <a:ea typeface="+mn-ea"/>
                <a:cs typeface="+mn-cs"/>
              </a:rPr>
              <a:t>Can skip.</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I/O channel represents an extension of the DMA concept. An I/O</a:t>
            </a:r>
          </a:p>
          <a:p>
            <a:r>
              <a:rPr kumimoji="1" lang="en-US" sz="900" kern="1200" baseline="0" dirty="0">
                <a:solidFill>
                  <a:schemeClr val="tx1"/>
                </a:solidFill>
                <a:latin typeface="Times New Roman" pitchFamily="-110" charset="0"/>
                <a:ea typeface="+mn-ea"/>
                <a:cs typeface="+mn-cs"/>
              </a:rPr>
              <a:t>channel has the ability to execute I/O instructions, which gives it complete control</a:t>
            </a:r>
          </a:p>
          <a:p>
            <a:r>
              <a:rPr kumimoji="1" lang="en-US" sz="900" kern="1200" baseline="0" dirty="0">
                <a:solidFill>
                  <a:schemeClr val="tx1"/>
                </a:solidFill>
                <a:latin typeface="Times New Roman" pitchFamily="-110" charset="0"/>
                <a:ea typeface="+mn-ea"/>
                <a:cs typeface="+mn-cs"/>
              </a:rPr>
              <a:t>over I/O operations. In a computer system with such devices, the CPU does</a:t>
            </a:r>
          </a:p>
          <a:p>
            <a:r>
              <a:rPr kumimoji="1" lang="en-US" sz="900" kern="1200" baseline="0" dirty="0">
                <a:solidFill>
                  <a:schemeClr val="tx1"/>
                </a:solidFill>
                <a:latin typeface="Times New Roman" pitchFamily="-110" charset="0"/>
                <a:ea typeface="+mn-ea"/>
                <a:cs typeface="+mn-cs"/>
              </a:rPr>
              <a:t>not execute I/O instructions. Such instructions are stored in main memory to</a:t>
            </a:r>
          </a:p>
          <a:p>
            <a:r>
              <a:rPr kumimoji="1" lang="en-US" sz="900" kern="1200" baseline="0" dirty="0">
                <a:solidFill>
                  <a:schemeClr val="tx1"/>
                </a:solidFill>
                <a:latin typeface="Times New Roman" pitchFamily="-110" charset="0"/>
                <a:ea typeface="+mn-ea"/>
                <a:cs typeface="+mn-cs"/>
              </a:rPr>
              <a:t>be executed by a special-purpose processor in the I/O channel itself. Thus, the</a:t>
            </a:r>
          </a:p>
          <a:p>
            <a:r>
              <a:rPr kumimoji="1" lang="en-US" sz="900" kern="1200" baseline="0" dirty="0">
                <a:solidFill>
                  <a:schemeClr val="tx1"/>
                </a:solidFill>
                <a:latin typeface="Times New Roman" pitchFamily="-110" charset="0"/>
                <a:ea typeface="+mn-ea"/>
                <a:cs typeface="+mn-cs"/>
              </a:rPr>
              <a:t>CPU initiates an I/O transfer by instructing the I/O channel to execute a program</a:t>
            </a:r>
          </a:p>
          <a:p>
            <a:r>
              <a:rPr kumimoji="1" lang="en-US" sz="900" kern="1200" baseline="0" dirty="0">
                <a:solidFill>
                  <a:schemeClr val="tx1"/>
                </a:solidFill>
                <a:latin typeface="Times New Roman" pitchFamily="-110" charset="0"/>
                <a:ea typeface="+mn-ea"/>
                <a:cs typeface="+mn-cs"/>
              </a:rPr>
              <a:t>in memory. The program will specify the device or devices, the area or</a:t>
            </a:r>
          </a:p>
          <a:p>
            <a:r>
              <a:rPr kumimoji="1" lang="en-US" sz="900" kern="1200" baseline="0" dirty="0">
                <a:solidFill>
                  <a:schemeClr val="tx1"/>
                </a:solidFill>
                <a:latin typeface="Times New Roman" pitchFamily="-110" charset="0"/>
                <a:ea typeface="+mn-ea"/>
                <a:cs typeface="+mn-cs"/>
              </a:rPr>
              <a:t>areas of memory for storage, priority, and actions to be taken for certain error</a:t>
            </a:r>
          </a:p>
          <a:p>
            <a:r>
              <a:rPr kumimoji="1" lang="en-US" sz="900" kern="1200" baseline="0" dirty="0">
                <a:solidFill>
                  <a:schemeClr val="tx1"/>
                </a:solidFill>
                <a:latin typeface="Times New Roman" pitchFamily="-110" charset="0"/>
                <a:ea typeface="+mn-ea"/>
                <a:cs typeface="+mn-cs"/>
              </a:rPr>
              <a:t>conditions. The I/O channel follows these instructions and controls the data</a:t>
            </a:r>
          </a:p>
          <a:p>
            <a:r>
              <a:rPr kumimoji="1" lang="en-US" sz="900" kern="1200" baseline="0" dirty="0">
                <a:solidFill>
                  <a:schemeClr val="tx1"/>
                </a:solidFill>
                <a:latin typeface="Times New Roman" pitchFamily="-110" charset="0"/>
                <a:ea typeface="+mn-ea"/>
                <a:cs typeface="+mn-cs"/>
              </a:rPr>
              <a:t>transfer.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Two types of I/O channels are common, as illustrated in Figure 8.18. A</a:t>
            </a:r>
          </a:p>
          <a:p>
            <a:r>
              <a:rPr kumimoji="1" lang="en-US" sz="900" i="1" kern="1200" baseline="0" dirty="0">
                <a:solidFill>
                  <a:schemeClr val="tx1"/>
                </a:solidFill>
                <a:latin typeface="Times New Roman" pitchFamily="-110" charset="0"/>
                <a:ea typeface="+mn-ea"/>
                <a:cs typeface="+mn-cs"/>
              </a:rPr>
              <a:t>selector channe</a:t>
            </a:r>
            <a:r>
              <a:rPr kumimoji="1" lang="en-US" sz="900" i="0" kern="1200" baseline="0" dirty="0">
                <a:solidFill>
                  <a:schemeClr val="tx1"/>
                </a:solidFill>
                <a:latin typeface="Times New Roman" pitchFamily="-110" charset="0"/>
                <a:ea typeface="+mn-ea"/>
                <a:cs typeface="+mn-cs"/>
              </a:rPr>
              <a:t>l controls multiple high-speed devices and, at any one time, is</a:t>
            </a:r>
          </a:p>
          <a:p>
            <a:r>
              <a:rPr kumimoji="1" lang="en-US" sz="900" kern="1200" baseline="0" dirty="0">
                <a:solidFill>
                  <a:schemeClr val="tx1"/>
                </a:solidFill>
                <a:latin typeface="Times New Roman" pitchFamily="-110" charset="0"/>
                <a:ea typeface="+mn-ea"/>
                <a:cs typeface="+mn-cs"/>
              </a:rPr>
              <a:t>dedicated to the transfer of data with one of those devices. Thus, the I/O channel</a:t>
            </a:r>
          </a:p>
          <a:p>
            <a:r>
              <a:rPr kumimoji="1" lang="en-US" sz="900" kern="1200" baseline="0" dirty="0">
                <a:solidFill>
                  <a:schemeClr val="tx1"/>
                </a:solidFill>
                <a:latin typeface="Times New Roman" pitchFamily="-110" charset="0"/>
                <a:ea typeface="+mn-ea"/>
                <a:cs typeface="+mn-cs"/>
              </a:rPr>
              <a:t>selects one device and effects the data transfer. Each device, or a small set of</a:t>
            </a:r>
          </a:p>
          <a:p>
            <a:r>
              <a:rPr kumimoji="1" lang="en-US" sz="900" kern="1200" baseline="0" dirty="0">
                <a:solidFill>
                  <a:schemeClr val="tx1"/>
                </a:solidFill>
                <a:latin typeface="Times New Roman" pitchFamily="-110" charset="0"/>
                <a:ea typeface="+mn-ea"/>
                <a:cs typeface="+mn-cs"/>
              </a:rPr>
              <a:t>devices, is handled by a </a:t>
            </a:r>
            <a:r>
              <a:rPr kumimoji="1" lang="en-US" sz="900" i="1" kern="1200" baseline="0" dirty="0">
                <a:solidFill>
                  <a:schemeClr val="tx1"/>
                </a:solidFill>
                <a:latin typeface="Times New Roman" pitchFamily="-110" charset="0"/>
                <a:ea typeface="+mn-ea"/>
                <a:cs typeface="+mn-cs"/>
              </a:rPr>
              <a:t>controller, or I/O module, </a:t>
            </a:r>
            <a:r>
              <a:rPr kumimoji="1" lang="en-US" sz="900" i="0" kern="1200" baseline="0" dirty="0">
                <a:solidFill>
                  <a:schemeClr val="tx1"/>
                </a:solidFill>
                <a:latin typeface="Times New Roman" pitchFamily="-110" charset="0"/>
                <a:ea typeface="+mn-ea"/>
                <a:cs typeface="+mn-cs"/>
              </a:rPr>
              <a:t>that is much like the I/O modules</a:t>
            </a:r>
          </a:p>
          <a:p>
            <a:r>
              <a:rPr kumimoji="1" lang="en-US" sz="900" kern="1200" baseline="0" dirty="0">
                <a:solidFill>
                  <a:schemeClr val="tx1"/>
                </a:solidFill>
                <a:latin typeface="Times New Roman" pitchFamily="-110" charset="0"/>
                <a:ea typeface="+mn-ea"/>
                <a:cs typeface="+mn-cs"/>
              </a:rPr>
              <a:t>we have been discussing. Thus, the I/O channel serves in place of the CPU in</a:t>
            </a:r>
          </a:p>
          <a:p>
            <a:r>
              <a:rPr kumimoji="1" lang="en-US" sz="900" kern="1200" baseline="0" dirty="0">
                <a:solidFill>
                  <a:schemeClr val="tx1"/>
                </a:solidFill>
                <a:latin typeface="Times New Roman" pitchFamily="-110" charset="0"/>
                <a:ea typeface="+mn-ea"/>
                <a:cs typeface="+mn-cs"/>
              </a:rPr>
              <a:t>controlling these I/O controllers. A </a:t>
            </a:r>
            <a:r>
              <a:rPr kumimoji="1" lang="en-US" sz="900" i="1" kern="1200" baseline="0" dirty="0">
                <a:solidFill>
                  <a:schemeClr val="tx1"/>
                </a:solidFill>
                <a:latin typeface="Times New Roman" pitchFamily="-110" charset="0"/>
                <a:ea typeface="+mn-ea"/>
                <a:cs typeface="+mn-cs"/>
              </a:rPr>
              <a:t>multiplexor channel </a:t>
            </a:r>
            <a:r>
              <a:rPr kumimoji="1" lang="en-US" sz="900" i="0" kern="1200" baseline="0" dirty="0">
                <a:solidFill>
                  <a:schemeClr val="tx1"/>
                </a:solidFill>
                <a:latin typeface="Times New Roman" pitchFamily="-110" charset="0"/>
                <a:ea typeface="+mn-ea"/>
                <a:cs typeface="+mn-cs"/>
              </a:rPr>
              <a:t>can handle I/O with multiple</a:t>
            </a:r>
          </a:p>
          <a:p>
            <a:r>
              <a:rPr kumimoji="1" lang="en-US" sz="900" kern="1200" baseline="0" dirty="0">
                <a:solidFill>
                  <a:schemeClr val="tx1"/>
                </a:solidFill>
                <a:latin typeface="Times New Roman" pitchFamily="-110" charset="0"/>
                <a:ea typeface="+mn-ea"/>
                <a:cs typeface="+mn-cs"/>
              </a:rPr>
              <a:t>devices at the same time. For low-speed devices, a </a:t>
            </a:r>
            <a:r>
              <a:rPr kumimoji="1" lang="en-US" sz="900" i="1" kern="1200" baseline="0" dirty="0">
                <a:solidFill>
                  <a:schemeClr val="tx1"/>
                </a:solidFill>
                <a:latin typeface="Times New Roman" pitchFamily="-110" charset="0"/>
                <a:ea typeface="+mn-ea"/>
                <a:cs typeface="+mn-cs"/>
              </a:rPr>
              <a:t>byte multiplexor </a:t>
            </a:r>
            <a:r>
              <a:rPr kumimoji="1" lang="en-US" sz="900" i="0" kern="1200" baseline="0" dirty="0">
                <a:solidFill>
                  <a:schemeClr val="tx1"/>
                </a:solidFill>
                <a:latin typeface="Times New Roman" pitchFamily="-110" charset="0"/>
                <a:ea typeface="+mn-ea"/>
                <a:cs typeface="+mn-cs"/>
              </a:rPr>
              <a:t>accepts or</a:t>
            </a:r>
          </a:p>
          <a:p>
            <a:r>
              <a:rPr kumimoji="1" lang="en-US" sz="900" kern="1200" baseline="0" dirty="0">
                <a:solidFill>
                  <a:schemeClr val="tx1"/>
                </a:solidFill>
                <a:latin typeface="Times New Roman" pitchFamily="-110" charset="0"/>
                <a:ea typeface="+mn-ea"/>
                <a:cs typeface="+mn-cs"/>
              </a:rPr>
              <a:t>transmits characters as fast as possible to multiple devices. For example, the resultant</a:t>
            </a:r>
          </a:p>
          <a:p>
            <a:r>
              <a:rPr kumimoji="1" lang="en-US" sz="900" kern="1200" baseline="0" dirty="0">
                <a:solidFill>
                  <a:schemeClr val="tx1"/>
                </a:solidFill>
                <a:latin typeface="Times New Roman" pitchFamily="-110" charset="0"/>
                <a:ea typeface="+mn-ea"/>
                <a:cs typeface="+mn-cs"/>
              </a:rPr>
              <a:t>character stream from three devices with different rates and individual streams</a:t>
            </a:r>
          </a:p>
          <a:p>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1</a:t>
            </a:r>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2</a:t>
            </a:r>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3</a:t>
            </a:r>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4</a:t>
            </a:r>
            <a:r>
              <a:rPr kumimoji="1" lang="en-US" sz="900" kern="1200" baseline="0" dirty="0">
                <a:solidFill>
                  <a:schemeClr val="tx1"/>
                </a:solidFill>
                <a:latin typeface="Times New Roman" pitchFamily="-110" charset="0"/>
                <a:ea typeface="+mn-ea"/>
                <a:cs typeface="+mn-cs"/>
              </a:rPr>
              <a:t> …, B</a:t>
            </a:r>
            <a:r>
              <a:rPr kumimoji="1" lang="en-US" sz="900" kern="1200" baseline="-25000" dirty="0">
                <a:solidFill>
                  <a:schemeClr val="tx1"/>
                </a:solidFill>
                <a:latin typeface="Times New Roman" pitchFamily="-110" charset="0"/>
                <a:ea typeface="+mn-ea"/>
                <a:cs typeface="+mn-cs"/>
              </a:rPr>
              <a:t>1</a:t>
            </a:r>
            <a:r>
              <a:rPr kumimoji="1" lang="en-US" sz="900" kern="1200" baseline="0" dirty="0">
                <a:solidFill>
                  <a:schemeClr val="tx1"/>
                </a:solidFill>
                <a:latin typeface="Times New Roman" pitchFamily="-110" charset="0"/>
                <a:ea typeface="+mn-ea"/>
                <a:cs typeface="+mn-cs"/>
              </a:rPr>
              <a:t>B</a:t>
            </a:r>
            <a:r>
              <a:rPr kumimoji="1" lang="en-US" sz="900" kern="1200" baseline="-25000" dirty="0">
                <a:solidFill>
                  <a:schemeClr val="tx1"/>
                </a:solidFill>
                <a:latin typeface="Times New Roman" pitchFamily="-110" charset="0"/>
                <a:ea typeface="+mn-ea"/>
                <a:cs typeface="+mn-cs"/>
              </a:rPr>
              <a:t>2</a:t>
            </a:r>
            <a:r>
              <a:rPr kumimoji="1" lang="en-US" sz="900" kern="1200" baseline="0" dirty="0">
                <a:solidFill>
                  <a:schemeClr val="tx1"/>
                </a:solidFill>
                <a:latin typeface="Times New Roman" pitchFamily="-110" charset="0"/>
                <a:ea typeface="+mn-ea"/>
                <a:cs typeface="+mn-cs"/>
              </a:rPr>
              <a:t>B</a:t>
            </a:r>
            <a:r>
              <a:rPr kumimoji="1" lang="en-US" sz="900" kern="1200" baseline="-25000" dirty="0">
                <a:solidFill>
                  <a:schemeClr val="tx1"/>
                </a:solidFill>
                <a:latin typeface="Times New Roman" pitchFamily="-110" charset="0"/>
                <a:ea typeface="+mn-ea"/>
                <a:cs typeface="+mn-cs"/>
              </a:rPr>
              <a:t>3</a:t>
            </a:r>
            <a:r>
              <a:rPr kumimoji="1" lang="en-US" sz="900" kern="1200" baseline="0" dirty="0">
                <a:solidFill>
                  <a:schemeClr val="tx1"/>
                </a:solidFill>
                <a:latin typeface="Times New Roman" pitchFamily="-110" charset="0"/>
                <a:ea typeface="+mn-ea"/>
                <a:cs typeface="+mn-cs"/>
              </a:rPr>
              <a:t>B</a:t>
            </a:r>
            <a:r>
              <a:rPr kumimoji="1" lang="en-US" sz="900" kern="1200" baseline="-25000" dirty="0">
                <a:solidFill>
                  <a:schemeClr val="tx1"/>
                </a:solidFill>
                <a:latin typeface="Times New Roman" pitchFamily="-110" charset="0"/>
                <a:ea typeface="+mn-ea"/>
                <a:cs typeface="+mn-cs"/>
              </a:rPr>
              <a:t>4</a:t>
            </a:r>
            <a:r>
              <a:rPr kumimoji="1" lang="en-US" sz="900" kern="1200" baseline="0" dirty="0">
                <a:solidFill>
                  <a:schemeClr val="tx1"/>
                </a:solidFill>
                <a:latin typeface="Times New Roman" pitchFamily="-110" charset="0"/>
                <a:ea typeface="+mn-ea"/>
                <a:cs typeface="+mn-cs"/>
              </a:rPr>
              <a:t> …, and C</a:t>
            </a:r>
            <a:r>
              <a:rPr kumimoji="1" lang="en-US" sz="900" kern="1200" baseline="-25000" dirty="0">
                <a:solidFill>
                  <a:schemeClr val="tx1"/>
                </a:solidFill>
                <a:latin typeface="Times New Roman" pitchFamily="-110" charset="0"/>
                <a:ea typeface="+mn-ea"/>
                <a:cs typeface="+mn-cs"/>
              </a:rPr>
              <a:t>1</a:t>
            </a:r>
            <a:r>
              <a:rPr kumimoji="1" lang="en-US" sz="900" kern="1200" baseline="0" dirty="0">
                <a:solidFill>
                  <a:schemeClr val="tx1"/>
                </a:solidFill>
                <a:latin typeface="Times New Roman" pitchFamily="-110" charset="0"/>
                <a:ea typeface="+mn-ea"/>
                <a:cs typeface="+mn-cs"/>
              </a:rPr>
              <a:t>C</a:t>
            </a:r>
            <a:r>
              <a:rPr kumimoji="1" lang="en-US" sz="900" kern="1200" baseline="-25000" dirty="0">
                <a:solidFill>
                  <a:schemeClr val="tx1"/>
                </a:solidFill>
                <a:latin typeface="Times New Roman" pitchFamily="-110" charset="0"/>
                <a:ea typeface="+mn-ea"/>
                <a:cs typeface="+mn-cs"/>
              </a:rPr>
              <a:t>2</a:t>
            </a:r>
            <a:r>
              <a:rPr kumimoji="1" lang="en-US" sz="900" kern="1200" baseline="0" dirty="0">
                <a:solidFill>
                  <a:schemeClr val="tx1"/>
                </a:solidFill>
                <a:latin typeface="Times New Roman" pitchFamily="-110" charset="0"/>
                <a:ea typeface="+mn-ea"/>
                <a:cs typeface="+mn-cs"/>
              </a:rPr>
              <a:t>C</a:t>
            </a:r>
            <a:r>
              <a:rPr kumimoji="1" lang="en-US" sz="900" kern="1200" baseline="-25000" dirty="0">
                <a:solidFill>
                  <a:schemeClr val="tx1"/>
                </a:solidFill>
                <a:latin typeface="Times New Roman" pitchFamily="-110" charset="0"/>
                <a:ea typeface="+mn-ea"/>
                <a:cs typeface="+mn-cs"/>
              </a:rPr>
              <a:t>3</a:t>
            </a:r>
            <a:r>
              <a:rPr kumimoji="1" lang="en-US" sz="900" kern="1200" baseline="0" dirty="0">
                <a:solidFill>
                  <a:schemeClr val="tx1"/>
                </a:solidFill>
                <a:latin typeface="Times New Roman" pitchFamily="-110" charset="0"/>
                <a:ea typeface="+mn-ea"/>
                <a:cs typeface="+mn-cs"/>
              </a:rPr>
              <a:t>C</a:t>
            </a:r>
            <a:r>
              <a:rPr kumimoji="1" lang="en-US" sz="900" kern="1200" baseline="-25000" dirty="0">
                <a:solidFill>
                  <a:schemeClr val="tx1"/>
                </a:solidFill>
                <a:latin typeface="Times New Roman" pitchFamily="-110" charset="0"/>
                <a:ea typeface="+mn-ea"/>
                <a:cs typeface="+mn-cs"/>
              </a:rPr>
              <a:t>4</a:t>
            </a:r>
            <a:r>
              <a:rPr kumimoji="1" lang="en-US" sz="900" kern="1200" baseline="0" dirty="0">
                <a:solidFill>
                  <a:schemeClr val="tx1"/>
                </a:solidFill>
                <a:latin typeface="Times New Roman" pitchFamily="-110" charset="0"/>
                <a:ea typeface="+mn-ea"/>
                <a:cs typeface="+mn-cs"/>
              </a:rPr>
              <a:t> … might be A</a:t>
            </a:r>
            <a:r>
              <a:rPr kumimoji="1" lang="en-US" sz="900" kern="1200" baseline="-25000" dirty="0">
                <a:solidFill>
                  <a:schemeClr val="tx1"/>
                </a:solidFill>
                <a:latin typeface="Times New Roman" pitchFamily="-110" charset="0"/>
                <a:ea typeface="+mn-ea"/>
                <a:cs typeface="+mn-cs"/>
              </a:rPr>
              <a:t>1</a:t>
            </a:r>
            <a:r>
              <a:rPr kumimoji="1" lang="en-US" sz="900" kern="1200" baseline="0" dirty="0">
                <a:solidFill>
                  <a:schemeClr val="tx1"/>
                </a:solidFill>
                <a:latin typeface="Times New Roman" pitchFamily="-110" charset="0"/>
                <a:ea typeface="+mn-ea"/>
                <a:cs typeface="+mn-cs"/>
              </a:rPr>
              <a:t>B</a:t>
            </a:r>
            <a:r>
              <a:rPr kumimoji="1" lang="en-US" sz="900" kern="1200" baseline="-25000" dirty="0">
                <a:solidFill>
                  <a:schemeClr val="tx1"/>
                </a:solidFill>
                <a:latin typeface="Times New Roman" pitchFamily="-110" charset="0"/>
                <a:ea typeface="+mn-ea"/>
                <a:cs typeface="+mn-cs"/>
              </a:rPr>
              <a:t>1</a:t>
            </a:r>
            <a:r>
              <a:rPr kumimoji="1" lang="en-US" sz="900" kern="1200" baseline="0" dirty="0">
                <a:solidFill>
                  <a:schemeClr val="tx1"/>
                </a:solidFill>
                <a:latin typeface="Times New Roman" pitchFamily="-110" charset="0"/>
                <a:ea typeface="+mn-ea"/>
                <a:cs typeface="+mn-cs"/>
              </a:rPr>
              <a:t>C</a:t>
            </a:r>
            <a:r>
              <a:rPr kumimoji="1" lang="en-US" sz="900" kern="1200" baseline="-25000" dirty="0">
                <a:solidFill>
                  <a:schemeClr val="tx1"/>
                </a:solidFill>
                <a:latin typeface="Times New Roman" pitchFamily="-110" charset="0"/>
                <a:ea typeface="+mn-ea"/>
                <a:cs typeface="+mn-cs"/>
              </a:rPr>
              <a:t>1</a:t>
            </a:r>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2</a:t>
            </a:r>
            <a:r>
              <a:rPr kumimoji="1" lang="en-US" sz="900" kern="1200" baseline="0" dirty="0">
                <a:solidFill>
                  <a:schemeClr val="tx1"/>
                </a:solidFill>
                <a:latin typeface="Times New Roman" pitchFamily="-110" charset="0"/>
                <a:ea typeface="+mn-ea"/>
                <a:cs typeface="+mn-cs"/>
              </a:rPr>
              <a:t>C</a:t>
            </a:r>
            <a:r>
              <a:rPr kumimoji="1" lang="en-US" sz="900" kern="1200" baseline="-25000" dirty="0">
                <a:solidFill>
                  <a:schemeClr val="tx1"/>
                </a:solidFill>
                <a:latin typeface="Times New Roman" pitchFamily="-110" charset="0"/>
                <a:ea typeface="+mn-ea"/>
                <a:cs typeface="+mn-cs"/>
              </a:rPr>
              <a:t>2</a:t>
            </a:r>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3</a:t>
            </a:r>
            <a:r>
              <a:rPr kumimoji="1" lang="en-US" sz="900" kern="1200" baseline="0" dirty="0">
                <a:solidFill>
                  <a:schemeClr val="tx1"/>
                </a:solidFill>
                <a:latin typeface="Times New Roman" pitchFamily="-110" charset="0"/>
                <a:ea typeface="+mn-ea"/>
                <a:cs typeface="+mn-cs"/>
              </a:rPr>
              <a:t>B</a:t>
            </a:r>
            <a:r>
              <a:rPr kumimoji="1" lang="en-US" sz="900" kern="1200" baseline="-25000" dirty="0">
                <a:solidFill>
                  <a:schemeClr val="tx1"/>
                </a:solidFill>
                <a:latin typeface="Times New Roman" pitchFamily="-110" charset="0"/>
                <a:ea typeface="+mn-ea"/>
                <a:cs typeface="+mn-cs"/>
              </a:rPr>
              <a:t>2</a:t>
            </a:r>
            <a:r>
              <a:rPr kumimoji="1" lang="en-US" sz="900" kern="1200" baseline="0" dirty="0">
                <a:solidFill>
                  <a:schemeClr val="tx1"/>
                </a:solidFill>
                <a:latin typeface="Times New Roman" pitchFamily="-110" charset="0"/>
                <a:ea typeface="+mn-ea"/>
                <a:cs typeface="+mn-cs"/>
              </a:rPr>
              <a:t>C</a:t>
            </a:r>
            <a:r>
              <a:rPr kumimoji="1" lang="en-US" sz="900" kern="1200" baseline="-25000" dirty="0">
                <a:solidFill>
                  <a:schemeClr val="tx1"/>
                </a:solidFill>
                <a:latin typeface="Times New Roman" pitchFamily="-110" charset="0"/>
                <a:ea typeface="+mn-ea"/>
                <a:cs typeface="+mn-cs"/>
              </a:rPr>
              <a:t>3</a:t>
            </a:r>
            <a:r>
              <a:rPr kumimoji="1" lang="en-US" sz="900" kern="1200" baseline="0" dirty="0">
                <a:solidFill>
                  <a:schemeClr val="tx1"/>
                </a:solidFill>
                <a:latin typeface="Times New Roman" pitchFamily="-110" charset="0"/>
                <a:ea typeface="+mn-ea"/>
                <a:cs typeface="+mn-cs"/>
              </a:rPr>
              <a:t>A</a:t>
            </a:r>
            <a:r>
              <a:rPr kumimoji="1" lang="en-US" sz="900" kern="1200" baseline="-25000" dirty="0">
                <a:solidFill>
                  <a:schemeClr val="tx1"/>
                </a:solidFill>
                <a:latin typeface="Times New Roman" pitchFamily="-110" charset="0"/>
                <a:ea typeface="+mn-ea"/>
                <a:cs typeface="+mn-cs"/>
              </a:rPr>
              <a:t>4</a:t>
            </a:r>
            <a:r>
              <a:rPr kumimoji="1" lang="en-US" sz="900" kern="1200" baseline="0" dirty="0">
                <a:solidFill>
                  <a:schemeClr val="tx1"/>
                </a:solidFill>
                <a:latin typeface="Times New Roman" pitchFamily="-110" charset="0"/>
                <a:ea typeface="+mn-ea"/>
                <a:cs typeface="+mn-cs"/>
              </a:rPr>
              <a:t>,</a:t>
            </a:r>
          </a:p>
          <a:p>
            <a:r>
              <a:rPr kumimoji="1" lang="en-US" sz="900" kern="1200" baseline="0" dirty="0">
                <a:solidFill>
                  <a:schemeClr val="tx1"/>
                </a:solidFill>
                <a:latin typeface="Times New Roman" pitchFamily="-110" charset="0"/>
                <a:ea typeface="+mn-ea"/>
                <a:cs typeface="+mn-cs"/>
              </a:rPr>
              <a:t>and so on. For high-speed devices, a </a:t>
            </a:r>
            <a:r>
              <a:rPr kumimoji="1" lang="en-US" sz="900" i="1" kern="1200" baseline="0" dirty="0">
                <a:solidFill>
                  <a:schemeClr val="tx1"/>
                </a:solidFill>
                <a:latin typeface="Times New Roman" pitchFamily="-110" charset="0"/>
                <a:ea typeface="+mn-ea"/>
                <a:cs typeface="+mn-cs"/>
              </a:rPr>
              <a:t>block multiplexor </a:t>
            </a:r>
            <a:r>
              <a:rPr kumimoji="1" lang="en-US" sz="900" i="0" kern="1200" baseline="0" dirty="0">
                <a:solidFill>
                  <a:schemeClr val="tx1"/>
                </a:solidFill>
                <a:latin typeface="Times New Roman" pitchFamily="-110" charset="0"/>
                <a:ea typeface="+mn-ea"/>
                <a:cs typeface="+mn-cs"/>
              </a:rPr>
              <a:t>interleaves blocks of data</a:t>
            </a:r>
          </a:p>
          <a:p>
            <a:r>
              <a:rPr kumimoji="1" lang="en-US" sz="900" kern="1200" baseline="0" dirty="0">
                <a:solidFill>
                  <a:schemeClr val="tx1"/>
                </a:solidFill>
                <a:latin typeface="Times New Roman" pitchFamily="-110" charset="0"/>
                <a:ea typeface="+mn-ea"/>
                <a:cs typeface="+mn-cs"/>
              </a:rPr>
              <a:t>from several devices.</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900" kern="1200" baseline="0" dirty="0">
                <a:solidFill>
                  <a:schemeClr val="tx1"/>
                </a:solidFill>
                <a:latin typeface="Times New Roman" pitchFamily="-110" charset="0"/>
                <a:ea typeface="+mn-ea"/>
                <a:cs typeface="+mn-cs"/>
              </a:rPr>
              <a:t>In very general terms, the nature of an external device is indicated in</a:t>
            </a:r>
          </a:p>
          <a:p>
            <a:r>
              <a:rPr kumimoji="1" lang="en-US" sz="900" kern="1200" baseline="0" dirty="0">
                <a:solidFill>
                  <a:schemeClr val="tx1"/>
                </a:solidFill>
                <a:latin typeface="Times New Roman" pitchFamily="-110" charset="0"/>
                <a:ea typeface="+mn-ea"/>
                <a:cs typeface="+mn-cs"/>
              </a:rPr>
              <a:t>Figure 8.2. </a:t>
            </a:r>
            <a:r>
              <a:rPr kumimoji="1" lang="en-US" sz="900" u="sng" kern="1200" baseline="0" dirty="0">
                <a:solidFill>
                  <a:schemeClr val="tx1"/>
                </a:solidFill>
                <a:latin typeface="Times New Roman" pitchFamily="-110" charset="0"/>
                <a:ea typeface="+mn-ea"/>
                <a:cs typeface="+mn-cs"/>
              </a:rPr>
              <a:t>The interface to the I/O module is in the form of control, data, and status signals</a:t>
            </a:r>
            <a:r>
              <a:rPr kumimoji="1" lang="en-US" sz="900" kern="1200" baseline="0" dirty="0">
                <a:solidFill>
                  <a:schemeClr val="tx1"/>
                </a:solidFill>
                <a:latin typeface="Times New Roman" pitchFamily="-110" charset="0"/>
                <a:ea typeface="+mn-ea"/>
                <a:cs typeface="+mn-cs"/>
              </a:rPr>
              <a:t>. </a:t>
            </a:r>
          </a:p>
          <a:p>
            <a:r>
              <a:rPr kumimoji="1" lang="en-US" sz="900" i="1" kern="1200" baseline="0" dirty="0">
                <a:solidFill>
                  <a:schemeClr val="tx1"/>
                </a:solidFill>
                <a:latin typeface="Times New Roman" pitchFamily="-110" charset="0"/>
                <a:ea typeface="+mn-ea"/>
                <a:cs typeface="+mn-cs"/>
              </a:rPr>
              <a:t>Control signals </a:t>
            </a:r>
            <a:r>
              <a:rPr kumimoji="1" lang="en-US" sz="900" i="0" kern="1200" baseline="0" dirty="0">
                <a:solidFill>
                  <a:schemeClr val="tx1"/>
                </a:solidFill>
                <a:latin typeface="Times New Roman" pitchFamily="-110" charset="0"/>
                <a:ea typeface="+mn-ea"/>
                <a:cs typeface="+mn-cs"/>
              </a:rPr>
              <a:t>determine the function that the device will perform, such as </a:t>
            </a:r>
          </a:p>
          <a:p>
            <a:pPr marL="171450" indent="-171450">
              <a:buFontTx/>
              <a:buChar char="-"/>
            </a:pPr>
            <a:r>
              <a:rPr kumimoji="1" lang="en-US" sz="900" kern="1200" baseline="0" dirty="0">
                <a:solidFill>
                  <a:schemeClr val="tx1"/>
                </a:solidFill>
                <a:latin typeface="Times New Roman" pitchFamily="-110" charset="0"/>
                <a:ea typeface="+mn-ea"/>
                <a:cs typeface="+mn-cs"/>
              </a:rPr>
              <a:t>send data to the I/O module (INPUT or READ), </a:t>
            </a:r>
          </a:p>
          <a:p>
            <a:pPr marL="171450" indent="-171450">
              <a:buFontTx/>
              <a:buChar char="-"/>
            </a:pPr>
            <a:r>
              <a:rPr kumimoji="1" lang="en-US" sz="900" kern="1200" baseline="0" dirty="0">
                <a:solidFill>
                  <a:schemeClr val="tx1"/>
                </a:solidFill>
                <a:latin typeface="Times New Roman" pitchFamily="-110" charset="0"/>
                <a:ea typeface="+mn-ea"/>
                <a:cs typeface="+mn-cs"/>
              </a:rPr>
              <a:t>accept data from the I/O module (OUTPUT or WRITE), </a:t>
            </a:r>
          </a:p>
          <a:p>
            <a:pPr marL="171450" indent="-171450">
              <a:buFontTx/>
              <a:buChar char="-"/>
            </a:pPr>
            <a:r>
              <a:rPr kumimoji="1" lang="en-US" sz="900" kern="1200" baseline="0" dirty="0">
                <a:solidFill>
                  <a:schemeClr val="tx1"/>
                </a:solidFill>
                <a:latin typeface="Times New Roman" pitchFamily="-110" charset="0"/>
                <a:ea typeface="+mn-ea"/>
                <a:cs typeface="+mn-cs"/>
              </a:rPr>
              <a:t>report status, or </a:t>
            </a:r>
          </a:p>
          <a:p>
            <a:pPr marL="171450" indent="-171450">
              <a:buFontTx/>
              <a:buChar char="-"/>
            </a:pPr>
            <a:r>
              <a:rPr kumimoji="1" lang="en-US" sz="900" kern="1200" baseline="0" dirty="0">
                <a:solidFill>
                  <a:schemeClr val="tx1"/>
                </a:solidFill>
                <a:latin typeface="Times New Roman" pitchFamily="-110" charset="0"/>
                <a:ea typeface="+mn-ea"/>
                <a:cs typeface="+mn-cs"/>
              </a:rPr>
              <a:t>perform some control function particular to the device (e.g., position a disk head). </a:t>
            </a:r>
          </a:p>
          <a:p>
            <a:pPr marL="171450" indent="-171450">
              <a:buFontTx/>
              <a:buChar char="-"/>
            </a:pPr>
            <a:r>
              <a:rPr kumimoji="1" lang="en-US" sz="900" i="0" u="sng" kern="1200" baseline="0" dirty="0">
                <a:solidFill>
                  <a:schemeClr val="tx1"/>
                </a:solidFill>
                <a:latin typeface="Times New Roman" pitchFamily="-110" charset="0"/>
                <a:ea typeface="+mn-ea"/>
                <a:cs typeface="+mn-cs"/>
              </a:rPr>
              <a:t>Data are in the form of a set of bits</a:t>
            </a:r>
            <a:r>
              <a:rPr kumimoji="1" lang="en-US" sz="900" i="0" kern="1200" baseline="0" dirty="0">
                <a:solidFill>
                  <a:schemeClr val="tx1"/>
                </a:solidFill>
                <a:latin typeface="Times New Roman" pitchFamily="-110" charset="0"/>
                <a:ea typeface="+mn-ea"/>
                <a:cs typeface="+mn-cs"/>
              </a:rPr>
              <a:t> to </a:t>
            </a:r>
            <a:r>
              <a:rPr kumimoji="1" lang="en-US" sz="900" kern="1200" baseline="0" dirty="0">
                <a:solidFill>
                  <a:schemeClr val="tx1"/>
                </a:solidFill>
                <a:latin typeface="Times New Roman" pitchFamily="-110" charset="0"/>
                <a:ea typeface="+mn-ea"/>
                <a:cs typeface="+mn-cs"/>
              </a:rPr>
              <a:t>be </a:t>
            </a:r>
            <a:r>
              <a:rPr kumimoji="1" lang="en-US" sz="900" u="sng" kern="1200" baseline="0" dirty="0">
                <a:solidFill>
                  <a:schemeClr val="tx1"/>
                </a:solidFill>
                <a:latin typeface="Times New Roman" pitchFamily="-110" charset="0"/>
                <a:ea typeface="+mn-ea"/>
                <a:cs typeface="+mn-cs"/>
              </a:rPr>
              <a:t>sent</a:t>
            </a:r>
            <a:r>
              <a:rPr kumimoji="1" lang="en-US" sz="900" kern="1200" baseline="0" dirty="0">
                <a:solidFill>
                  <a:schemeClr val="tx1"/>
                </a:solidFill>
                <a:latin typeface="Times New Roman" pitchFamily="-110" charset="0"/>
                <a:ea typeface="+mn-ea"/>
                <a:cs typeface="+mn-cs"/>
              </a:rPr>
              <a:t> to or </a:t>
            </a:r>
            <a:r>
              <a:rPr kumimoji="1" lang="en-US" sz="900" u="sng" kern="1200" baseline="0" dirty="0">
                <a:solidFill>
                  <a:schemeClr val="tx1"/>
                </a:solidFill>
                <a:latin typeface="Times New Roman" pitchFamily="-110" charset="0"/>
                <a:ea typeface="+mn-ea"/>
                <a:cs typeface="+mn-cs"/>
              </a:rPr>
              <a:t>received</a:t>
            </a:r>
            <a:r>
              <a:rPr kumimoji="1" lang="en-US" sz="900" kern="1200" baseline="0" dirty="0">
                <a:solidFill>
                  <a:schemeClr val="tx1"/>
                </a:solidFill>
                <a:latin typeface="Times New Roman" pitchFamily="-110" charset="0"/>
                <a:ea typeface="+mn-ea"/>
                <a:cs typeface="+mn-cs"/>
              </a:rPr>
              <a:t> from the I/O module. </a:t>
            </a:r>
          </a:p>
          <a:p>
            <a:pPr marL="171450" indent="-171450">
              <a:buFontTx/>
              <a:buChar char="-"/>
            </a:pPr>
            <a:endParaRPr kumimoji="1" lang="en-US" sz="900" i="1" kern="1200" baseline="0" dirty="0">
              <a:solidFill>
                <a:schemeClr val="tx1"/>
              </a:solidFill>
              <a:latin typeface="Times New Roman" pitchFamily="-110" charset="0"/>
              <a:ea typeface="+mn-ea"/>
              <a:cs typeface="+mn-cs"/>
            </a:endParaRPr>
          </a:p>
          <a:p>
            <a:pPr marL="0" indent="0">
              <a:buFontTx/>
              <a:buNone/>
            </a:pPr>
            <a:r>
              <a:rPr kumimoji="1" lang="en-US" sz="900" i="1" kern="1200" baseline="0" dirty="0">
                <a:solidFill>
                  <a:schemeClr val="tx1"/>
                </a:solidFill>
                <a:latin typeface="Times New Roman" pitchFamily="-110" charset="0"/>
                <a:ea typeface="+mn-ea"/>
                <a:cs typeface="+mn-cs"/>
              </a:rPr>
              <a:t>Status signals </a:t>
            </a:r>
            <a:r>
              <a:rPr kumimoji="1" lang="en-US" sz="900" b="0" i="0" u="sng" kern="1200" baseline="0" dirty="0">
                <a:solidFill>
                  <a:schemeClr val="tx1"/>
                </a:solidFill>
                <a:latin typeface="Times New Roman" pitchFamily="-110" charset="0"/>
                <a:ea typeface="+mn-ea"/>
                <a:cs typeface="+mn-cs"/>
              </a:rPr>
              <a:t>indicate the state of the </a:t>
            </a:r>
            <a:r>
              <a:rPr kumimoji="1" lang="en-US" sz="900" u="sng" kern="1200" baseline="0" dirty="0">
                <a:solidFill>
                  <a:schemeClr val="tx1"/>
                </a:solidFill>
                <a:latin typeface="Times New Roman" pitchFamily="-110" charset="0"/>
                <a:ea typeface="+mn-ea"/>
                <a:cs typeface="+mn-cs"/>
              </a:rPr>
              <a:t>device</a:t>
            </a:r>
            <a:r>
              <a:rPr kumimoji="1" lang="en-US" sz="900" kern="1200" baseline="0" dirty="0">
                <a:solidFill>
                  <a:schemeClr val="tx1"/>
                </a:solidFill>
                <a:latin typeface="Times New Roman" pitchFamily="-110" charset="0"/>
                <a:ea typeface="+mn-ea"/>
                <a:cs typeface="+mn-cs"/>
              </a:rPr>
              <a:t>. </a:t>
            </a:r>
          </a:p>
          <a:p>
            <a:pPr marL="0" indent="0">
              <a:buFontTx/>
              <a:buNone/>
            </a:pPr>
            <a:r>
              <a:rPr kumimoji="1" lang="en-US" sz="900" kern="1200" baseline="0" dirty="0">
                <a:solidFill>
                  <a:schemeClr val="tx1"/>
                </a:solidFill>
                <a:latin typeface="Times New Roman" pitchFamily="-110" charset="0"/>
                <a:ea typeface="+mn-ea"/>
                <a:cs typeface="+mn-cs"/>
              </a:rPr>
              <a:t>Examples are READY/NOT-READY to show whether the device is ready for data transfer.</a:t>
            </a:r>
          </a:p>
          <a:p>
            <a:endParaRPr kumimoji="1" lang="en-US" sz="900" i="1" kern="1200" baseline="0" dirty="0">
              <a:solidFill>
                <a:schemeClr val="tx1"/>
              </a:solidFill>
              <a:latin typeface="Times New Roman" pitchFamily="-110" charset="0"/>
              <a:ea typeface="+mn-ea"/>
              <a:cs typeface="+mn-cs"/>
            </a:endParaRPr>
          </a:p>
          <a:p>
            <a:r>
              <a:rPr kumimoji="1" lang="en-US" sz="900" b="0" i="1" u="none" strike="noStrike" kern="1200" baseline="0" dirty="0">
                <a:solidFill>
                  <a:schemeClr val="tx1"/>
                </a:solidFill>
                <a:latin typeface="Times New Roman" pitchFamily="-110" charset="0"/>
                <a:ea typeface="+mn-ea"/>
                <a:cs typeface="+mn-cs"/>
              </a:rPr>
              <a:t>Control logic </a:t>
            </a:r>
            <a:r>
              <a:rPr kumimoji="1" lang="en-US" sz="900" b="0" i="0" u="none" strike="noStrike" kern="1200" baseline="0" dirty="0">
                <a:solidFill>
                  <a:schemeClr val="tx1"/>
                </a:solidFill>
                <a:latin typeface="Times New Roman" pitchFamily="-110" charset="0"/>
                <a:ea typeface="+mn-ea"/>
                <a:cs typeface="+mn-cs"/>
              </a:rPr>
              <a:t>associated with the device </a:t>
            </a:r>
            <a:r>
              <a:rPr kumimoji="1" lang="en-US" sz="900" b="0" i="0" u="sng" strike="noStrike" kern="1200" baseline="0" dirty="0">
                <a:solidFill>
                  <a:schemeClr val="tx1"/>
                </a:solidFill>
                <a:latin typeface="Times New Roman" pitchFamily="-110" charset="0"/>
                <a:ea typeface="+mn-ea"/>
                <a:cs typeface="+mn-cs"/>
              </a:rPr>
              <a:t>controls the device’s operation </a:t>
            </a:r>
            <a:r>
              <a:rPr kumimoji="1" lang="en-US" sz="900" b="0" i="1" u="none" strike="noStrike" kern="1200" baseline="0" dirty="0">
                <a:solidFill>
                  <a:schemeClr val="tx1"/>
                </a:solidFill>
                <a:latin typeface="Times New Roman" pitchFamily="-110" charset="0"/>
                <a:ea typeface="+mn-ea"/>
                <a:cs typeface="+mn-cs"/>
              </a:rPr>
              <a:t>in response to direction from the I/O module. </a:t>
            </a:r>
          </a:p>
          <a:p>
            <a:endParaRPr kumimoji="1" lang="en-US" sz="900" b="0" i="1"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The </a:t>
            </a:r>
            <a:r>
              <a:rPr kumimoji="1" lang="en-US" sz="900" b="0" i="1" u="none" strike="noStrike" kern="1200" baseline="0" dirty="0">
                <a:solidFill>
                  <a:schemeClr val="tx1"/>
                </a:solidFill>
                <a:latin typeface="Times New Roman" pitchFamily="-110" charset="0"/>
                <a:ea typeface="+mn-ea"/>
                <a:cs typeface="+mn-cs"/>
              </a:rPr>
              <a:t> transducer </a:t>
            </a:r>
            <a:r>
              <a:rPr kumimoji="1" lang="en-US" sz="900" b="0" i="0" u="none" strike="noStrike" kern="1200" baseline="0" dirty="0">
                <a:solidFill>
                  <a:schemeClr val="tx1"/>
                </a:solidFill>
                <a:latin typeface="Times New Roman" pitchFamily="-110" charset="0"/>
                <a:ea typeface="+mn-ea"/>
                <a:cs typeface="+mn-cs"/>
              </a:rPr>
              <a:t>converts data from electrical to other forms of energy during output and from other forms to electrical during input. </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Typically</a:t>
            </a:r>
            <a:r>
              <a:rPr kumimoji="1" lang="en-US" sz="900" b="0" i="0" u="sng" strike="noStrike" kern="1200" baseline="0" dirty="0">
                <a:solidFill>
                  <a:schemeClr val="tx1"/>
                </a:solidFill>
                <a:latin typeface="Times New Roman" pitchFamily="-110" charset="0"/>
                <a:ea typeface="+mn-ea"/>
                <a:cs typeface="+mn-cs"/>
              </a:rPr>
              <a:t>, a buffer is associated with the transducer </a:t>
            </a:r>
            <a:r>
              <a:rPr kumimoji="1" lang="en-US" sz="900" b="0" i="0" u="none" strike="noStrike" kern="1200" baseline="0" dirty="0">
                <a:solidFill>
                  <a:schemeClr val="tx1"/>
                </a:solidFill>
                <a:latin typeface="Times New Roman" pitchFamily="-110" charset="0"/>
                <a:ea typeface="+mn-ea"/>
                <a:cs typeface="+mn-cs"/>
              </a:rPr>
              <a:t>to temporarily </a:t>
            </a:r>
            <a:r>
              <a:rPr kumimoji="1" lang="en-US" sz="900" b="0" i="0" u="sng" strike="noStrike" kern="1200" baseline="0" dirty="0">
                <a:solidFill>
                  <a:schemeClr val="tx1"/>
                </a:solidFill>
                <a:latin typeface="Times New Roman" pitchFamily="-110" charset="0"/>
                <a:ea typeface="+mn-ea"/>
                <a:cs typeface="+mn-cs"/>
              </a:rPr>
              <a:t>hold data being transferred between the I/O module and the external environment</a:t>
            </a:r>
            <a:r>
              <a:rPr kumimoji="1" lang="en-US" sz="900" b="0" i="0" u="none" strike="noStrike" kern="1200" baseline="0" dirty="0">
                <a:solidFill>
                  <a:schemeClr val="tx1"/>
                </a:solidFill>
                <a:latin typeface="Times New Roman" pitchFamily="-110" charset="0"/>
                <a:ea typeface="+mn-ea"/>
                <a:cs typeface="+mn-cs"/>
              </a:rPr>
              <a:t>.</a:t>
            </a:r>
          </a:p>
          <a:p>
            <a:r>
              <a:rPr kumimoji="1" lang="en-US" sz="900" b="0" i="0" u="none" strike="noStrike" kern="1200" baseline="0" dirty="0">
                <a:solidFill>
                  <a:schemeClr val="tx1"/>
                </a:solidFill>
                <a:latin typeface="Times New Roman" pitchFamily="-110" charset="0"/>
                <a:ea typeface="+mn-ea"/>
                <a:cs typeface="+mn-cs"/>
              </a:rPr>
              <a:t>A buffer size of 8 to 16 bits is common for serial devices, whereas block-oriented devices such as disk drive controllers may have much larger buffers.</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sng" strike="noStrike" kern="1200" baseline="0" dirty="0">
                <a:solidFill>
                  <a:schemeClr val="tx1"/>
                </a:solidFill>
                <a:latin typeface="Times New Roman" pitchFamily="-110" charset="0"/>
                <a:ea typeface="+mn-ea"/>
                <a:cs typeface="+mn-cs"/>
              </a:rPr>
              <a:t>The interface between the I/O module and the external device </a:t>
            </a:r>
            <a:r>
              <a:rPr kumimoji="1" lang="en-US" sz="900" b="0" i="0" u="none" strike="noStrike" kern="1200" baseline="0" dirty="0">
                <a:solidFill>
                  <a:schemeClr val="tx1"/>
                </a:solidFill>
                <a:latin typeface="Times New Roman" pitchFamily="-110" charset="0"/>
                <a:ea typeface="+mn-ea"/>
                <a:cs typeface="+mn-cs"/>
              </a:rPr>
              <a:t>will be examined</a:t>
            </a:r>
          </a:p>
          <a:p>
            <a:r>
              <a:rPr kumimoji="1" lang="en-US" sz="900" b="0" i="0" u="none" strike="noStrike" kern="1200" baseline="0" dirty="0">
                <a:solidFill>
                  <a:schemeClr val="tx1"/>
                </a:solidFill>
                <a:latin typeface="Times New Roman" pitchFamily="-110" charset="0"/>
                <a:ea typeface="+mn-ea"/>
                <a:cs typeface="+mn-cs"/>
              </a:rPr>
              <a:t>in Section 8.7. </a:t>
            </a:r>
            <a:r>
              <a:rPr kumimoji="1" lang="en-US" sz="900" b="0" i="0" u="sng" strike="noStrike" kern="1200" baseline="0" dirty="0">
                <a:solidFill>
                  <a:schemeClr val="tx1"/>
                </a:solidFill>
                <a:latin typeface="Times New Roman" pitchFamily="-110" charset="0"/>
                <a:ea typeface="+mn-ea"/>
                <a:cs typeface="+mn-cs"/>
              </a:rPr>
              <a:t>The interface between the external device and the environment</a:t>
            </a:r>
          </a:p>
          <a:p>
            <a:r>
              <a:rPr kumimoji="1" lang="en-US" sz="900" b="0" i="0" u="none" strike="noStrike" kern="1200" baseline="0" dirty="0">
                <a:solidFill>
                  <a:schemeClr val="tx1"/>
                </a:solidFill>
                <a:latin typeface="Times New Roman" pitchFamily="-110" charset="0"/>
                <a:ea typeface="+mn-ea"/>
                <a:cs typeface="+mn-cs"/>
              </a:rPr>
              <a:t>is beyond the scope of this book, but several brief examples are given here.</a:t>
            </a:r>
          </a:p>
          <a:p>
            <a:endParaRPr kumimoji="1" lang="en-US" sz="900" b="0" i="0" u="none" strike="noStrike" kern="1200" baseline="0" dirty="0">
              <a:solidFill>
                <a:schemeClr val="tx1"/>
              </a:solidFill>
              <a:latin typeface="Times New Roman" pitchFamily="-110" charset="0"/>
              <a:ea typeface="+mn-ea"/>
              <a:cs typeface="+mn-cs"/>
            </a:endParaRPr>
          </a:p>
          <a:p>
            <a:r>
              <a:rPr kumimoji="1" lang="en-US" sz="900" b="0" i="0" u="none" strike="noStrike" kern="1200" baseline="0" dirty="0">
                <a:solidFill>
                  <a:schemeClr val="tx1"/>
                </a:solidFill>
                <a:latin typeface="Times New Roman" pitchFamily="-110" charset="0"/>
                <a:ea typeface="+mn-ea"/>
                <a:cs typeface="+mn-cs"/>
              </a:rPr>
              <a:t> A disk drive contains electronics for exchanging data, control, and status signals with</a:t>
            </a:r>
          </a:p>
          <a:p>
            <a:r>
              <a:rPr kumimoji="1" lang="en-US" sz="900" b="0" i="0" u="none" strike="noStrike" kern="1200" baseline="0" dirty="0">
                <a:solidFill>
                  <a:schemeClr val="tx1"/>
                </a:solidFill>
                <a:latin typeface="Times New Roman" pitchFamily="-110" charset="0"/>
                <a:ea typeface="+mn-ea"/>
                <a:cs typeface="+mn-cs"/>
              </a:rPr>
              <a:t>an I/O module plus the electronics for controlling the disk read/write mechanism.</a:t>
            </a:r>
          </a:p>
          <a:p>
            <a:r>
              <a:rPr kumimoji="1" lang="en-US" sz="900" b="0" i="0" u="none" strike="noStrike" kern="1200" baseline="0" dirty="0">
                <a:solidFill>
                  <a:schemeClr val="tx1"/>
                </a:solidFill>
                <a:latin typeface="Times New Roman" pitchFamily="-110" charset="0"/>
                <a:ea typeface="+mn-ea"/>
                <a:cs typeface="+mn-cs"/>
              </a:rPr>
              <a:t>In a fixed-head disk, the transducer is capable of converting between the magnetic</a:t>
            </a:r>
          </a:p>
          <a:p>
            <a:r>
              <a:rPr kumimoji="1" lang="en-US" sz="900" b="0" i="0" u="none" strike="noStrike" kern="1200" baseline="0" dirty="0">
                <a:solidFill>
                  <a:schemeClr val="tx1"/>
                </a:solidFill>
                <a:latin typeface="Times New Roman" pitchFamily="-110" charset="0"/>
                <a:ea typeface="+mn-ea"/>
                <a:cs typeface="+mn-cs"/>
              </a:rPr>
              <a:t>patterns on the moving disk surface and bits in the device’s buffer (Figure 8.2). A</a:t>
            </a:r>
          </a:p>
          <a:p>
            <a:r>
              <a:rPr kumimoji="1" lang="en-US" sz="900" b="0" i="0" u="none" strike="noStrike" kern="1200" baseline="0" dirty="0">
                <a:solidFill>
                  <a:schemeClr val="tx1"/>
                </a:solidFill>
                <a:latin typeface="Times New Roman" pitchFamily="-110" charset="0"/>
                <a:ea typeface="+mn-ea"/>
                <a:cs typeface="+mn-cs"/>
              </a:rPr>
              <a:t>Moving-head disk must also be able to cause the disk arm to move radially in and</a:t>
            </a:r>
          </a:p>
          <a:p>
            <a:r>
              <a:rPr kumimoji="1" lang="en-US" sz="900" b="0" i="0" u="none" strike="noStrike" kern="1200" baseline="0" dirty="0">
                <a:solidFill>
                  <a:schemeClr val="tx1"/>
                </a:solidFill>
                <a:latin typeface="Times New Roman" pitchFamily="-110" charset="0"/>
                <a:ea typeface="+mn-ea"/>
                <a:cs typeface="+mn-cs"/>
              </a:rPr>
              <a:t>out across the disk’s surface.</a:t>
            </a:r>
            <a:endParaRPr kumimoji="1" lang="en-US" sz="900" i="1" kern="1200" baseline="0" dirty="0">
              <a:solidFill>
                <a:schemeClr val="tx1"/>
              </a:solidFill>
              <a:latin typeface="Times New Roman" pitchFamily="-110" charset="0"/>
              <a:ea typeface="+mn-ea"/>
              <a:cs typeface="+mn-cs"/>
            </a:endParaRPr>
          </a:p>
          <a:p>
            <a:endParaRPr kumimoji="1" lang="en-US" sz="900" i="1"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F737347-1095-3242-A55B-1E86453C57DC}"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USB is widely used for peripheral connections. It is the default interface for slower</a:t>
            </a:r>
          </a:p>
          <a:p>
            <a:r>
              <a:rPr kumimoji="1" lang="en-US" sz="1200" b="0" i="0" u="none" strike="noStrike" kern="1200" baseline="0" dirty="0">
                <a:solidFill>
                  <a:schemeClr val="tx1"/>
                </a:solidFill>
                <a:latin typeface="Times New Roman" pitchFamily="-110" charset="0"/>
                <a:ea typeface="+mn-ea"/>
                <a:cs typeface="+mn-cs"/>
              </a:rPr>
              <a:t>speed devices, such as keyboard and pointing devices, but is also commonly used for</a:t>
            </a:r>
          </a:p>
          <a:p>
            <a:r>
              <a:rPr kumimoji="1" lang="en-US" sz="1200" b="0" i="0" u="none" strike="noStrike" kern="1200" baseline="0" dirty="0">
                <a:solidFill>
                  <a:schemeClr val="tx1"/>
                </a:solidFill>
                <a:latin typeface="Times New Roman" pitchFamily="-110" charset="0"/>
                <a:ea typeface="+mn-ea"/>
                <a:cs typeface="+mn-cs"/>
              </a:rPr>
              <a:t>high-speed I/O, including printers, disk drives, and network adapters.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USB has gone through multiple generations. The first version, USB 1.0,</a:t>
            </a:r>
          </a:p>
          <a:p>
            <a:r>
              <a:rPr kumimoji="1" lang="en-US" sz="1200" b="0" i="0" u="none" strike="noStrike" kern="1200" baseline="0" dirty="0">
                <a:solidFill>
                  <a:schemeClr val="tx1"/>
                </a:solidFill>
                <a:latin typeface="Times New Roman" pitchFamily="-110" charset="0"/>
                <a:ea typeface="+mn-ea"/>
                <a:cs typeface="+mn-cs"/>
              </a:rPr>
              <a:t>defined a </a:t>
            </a:r>
            <a:r>
              <a:rPr kumimoji="1" lang="en-US" sz="1200" b="0" i="1" u="none" strike="noStrike" kern="1200" baseline="0" dirty="0">
                <a:solidFill>
                  <a:schemeClr val="tx1"/>
                </a:solidFill>
                <a:latin typeface="Times New Roman" pitchFamily="-110" charset="0"/>
                <a:ea typeface="+mn-ea"/>
                <a:cs typeface="+mn-cs"/>
              </a:rPr>
              <a:t>Low Speed  </a:t>
            </a:r>
            <a:r>
              <a:rPr kumimoji="1" lang="en-US" sz="1200" b="0" i="0" u="none" strike="noStrike" kern="1200" baseline="0" dirty="0">
                <a:solidFill>
                  <a:schemeClr val="tx1"/>
                </a:solidFill>
                <a:latin typeface="Times New Roman" pitchFamily="-110" charset="0"/>
                <a:ea typeface="+mn-ea"/>
                <a:cs typeface="+mn-cs"/>
              </a:rPr>
              <a:t>data rate of 1.5 Mbps and a </a:t>
            </a:r>
            <a:r>
              <a:rPr kumimoji="1" lang="en-US" sz="1200" b="0" i="1" u="none" strike="noStrike" kern="1200" baseline="0" dirty="0">
                <a:solidFill>
                  <a:schemeClr val="tx1"/>
                </a:solidFill>
                <a:latin typeface="Times New Roman" pitchFamily="-110" charset="0"/>
                <a:ea typeface="+mn-ea"/>
                <a:cs typeface="+mn-cs"/>
              </a:rPr>
              <a:t>Full Speed  </a:t>
            </a:r>
            <a:r>
              <a:rPr kumimoji="1" lang="en-US" sz="1200" b="0" i="0" u="none" strike="noStrike" kern="1200" baseline="0" dirty="0">
                <a:solidFill>
                  <a:schemeClr val="tx1"/>
                </a:solidFill>
                <a:latin typeface="Times New Roman" pitchFamily="-110" charset="0"/>
                <a:ea typeface="+mn-ea"/>
                <a:cs typeface="+mn-cs"/>
              </a:rPr>
              <a:t>rate of 12 Mbps. USB</a:t>
            </a:r>
          </a:p>
          <a:p>
            <a:r>
              <a:rPr kumimoji="1" lang="en-US" sz="1200" b="0" i="0" u="none" strike="noStrike" kern="1200" baseline="0" dirty="0">
                <a:solidFill>
                  <a:schemeClr val="tx1"/>
                </a:solidFill>
                <a:latin typeface="Times New Roman" pitchFamily="-110" charset="0"/>
                <a:ea typeface="+mn-ea"/>
                <a:cs typeface="+mn-cs"/>
              </a:rPr>
              <a:t>2.0 provides a data rate of 480 Mbps. USB 3.0 includes a new, higher speed bus</a:t>
            </a:r>
          </a:p>
          <a:p>
            <a:r>
              <a:rPr kumimoji="1" lang="en-US" sz="1200" b="0" i="0" u="none" strike="noStrike" kern="1200" baseline="0" dirty="0">
                <a:solidFill>
                  <a:schemeClr val="tx1"/>
                </a:solidFill>
                <a:latin typeface="Times New Roman" pitchFamily="-110" charset="0"/>
                <a:ea typeface="+mn-ea"/>
                <a:cs typeface="+mn-cs"/>
              </a:rPr>
              <a:t> called </a:t>
            </a:r>
            <a:r>
              <a:rPr kumimoji="1" lang="en-US" sz="1200" b="0" i="1" u="none" strike="noStrike" kern="1200" baseline="0" dirty="0" err="1">
                <a:solidFill>
                  <a:schemeClr val="tx1"/>
                </a:solidFill>
                <a:latin typeface="Times New Roman" pitchFamily="-110" charset="0"/>
                <a:ea typeface="+mn-ea"/>
                <a:cs typeface="+mn-cs"/>
              </a:rPr>
              <a:t>SuperSpeed</a:t>
            </a:r>
            <a:r>
              <a:rPr kumimoji="1" lang="en-US" sz="1200" b="0" i="1"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in parallel with the USB 2.0 bus. The signaling speed of Super-</a:t>
            </a:r>
          </a:p>
          <a:p>
            <a:r>
              <a:rPr kumimoji="1" lang="en-US" sz="1200" b="0" i="0" u="none" strike="noStrike" kern="1200" baseline="0" dirty="0">
                <a:solidFill>
                  <a:schemeClr val="tx1"/>
                </a:solidFill>
                <a:latin typeface="Times New Roman" pitchFamily="-110" charset="0"/>
                <a:ea typeface="+mn-ea"/>
                <a:cs typeface="+mn-cs"/>
              </a:rPr>
              <a:t>Speed is 5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but due to signaling overhead, the usable data rate is up to 4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a:t>
            </a:r>
          </a:p>
          <a:p>
            <a:r>
              <a:rPr kumimoji="1" lang="en-US" sz="1200" b="0" i="0" u="none" strike="noStrike" kern="1200" baseline="0" dirty="0">
                <a:solidFill>
                  <a:schemeClr val="tx1"/>
                </a:solidFill>
                <a:latin typeface="Times New Roman" pitchFamily="-110" charset="0"/>
                <a:ea typeface="+mn-ea"/>
                <a:cs typeface="+mn-cs"/>
              </a:rPr>
              <a:t>The most recent specification is USB 3.1, which includes a faster transfer mode</a:t>
            </a:r>
          </a:p>
          <a:p>
            <a:r>
              <a:rPr kumimoji="1" lang="en-US" sz="1200" b="0" i="0" u="none" strike="noStrike" kern="1200" baseline="0" dirty="0">
                <a:solidFill>
                  <a:schemeClr val="tx1"/>
                </a:solidFill>
                <a:latin typeface="Times New Roman" pitchFamily="-110" charset="0"/>
                <a:ea typeface="+mn-ea"/>
                <a:cs typeface="+mn-cs"/>
              </a:rPr>
              <a:t>called </a:t>
            </a:r>
            <a:r>
              <a:rPr kumimoji="1" lang="en-US" sz="1200" b="0" i="1" u="none" strike="noStrike" kern="1200" baseline="0" dirty="0" err="1">
                <a:solidFill>
                  <a:schemeClr val="tx1"/>
                </a:solidFill>
                <a:latin typeface="Times New Roman" pitchFamily="-110" charset="0"/>
                <a:ea typeface="+mn-ea"/>
                <a:cs typeface="+mn-cs"/>
              </a:rPr>
              <a:t>SuperSpeed</a:t>
            </a:r>
            <a:r>
              <a:rPr kumimoji="1" lang="en-US" sz="1200" b="0" i="1" u="none" strike="noStrike" kern="1200" baseline="0" dirty="0">
                <a:solidFill>
                  <a:schemeClr val="tx1"/>
                </a:solidFill>
                <a:latin typeface="Times New Roman" pitchFamily="-110" charset="0"/>
                <a:ea typeface="+mn-ea"/>
                <a:cs typeface="+mn-cs"/>
              </a:rPr>
              <a:t>+</a:t>
            </a:r>
            <a:r>
              <a:rPr kumimoji="1" lang="en-US" sz="1200" b="0" i="0" u="none" strike="noStrike" kern="1200" baseline="0" dirty="0">
                <a:solidFill>
                  <a:schemeClr val="tx1"/>
                </a:solidFill>
                <a:latin typeface="Times New Roman" pitchFamily="-110" charset="0"/>
                <a:ea typeface="+mn-ea"/>
                <a:cs typeface="+mn-cs"/>
              </a:rPr>
              <a:t> . This transfer mode achieves a signaling rate of 10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a</a:t>
            </a:r>
          </a:p>
          <a:p>
            <a:r>
              <a:rPr kumimoji="1" lang="en-US" sz="1200" b="0" i="0" u="none" strike="noStrike" kern="1200" baseline="0" dirty="0">
                <a:solidFill>
                  <a:schemeClr val="tx1"/>
                </a:solidFill>
                <a:latin typeface="Times New Roman" pitchFamily="-110" charset="0"/>
                <a:ea typeface="+mn-ea"/>
                <a:cs typeface="+mn-cs"/>
              </a:rPr>
              <a:t>theoretical usable data rate of 9.7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 USB system is controlled by a root host controller, which attaches to devices</a:t>
            </a:r>
          </a:p>
          <a:p>
            <a:r>
              <a:rPr kumimoji="1" lang="en-US" sz="1200" b="0" i="0" u="none" strike="noStrike" kern="1200" baseline="0" dirty="0">
                <a:solidFill>
                  <a:schemeClr val="tx1"/>
                </a:solidFill>
                <a:latin typeface="Times New Roman" pitchFamily="-110" charset="0"/>
                <a:ea typeface="+mn-ea"/>
                <a:cs typeface="+mn-cs"/>
              </a:rPr>
              <a:t>to create a local network with a hierarchical tree topology.</a:t>
            </a:r>
            <a:endParaRPr lang="en-US" b="1"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41</a:t>
            </a:fld>
            <a:endParaRPr lang="en-US" dirty="0"/>
          </a:p>
        </p:txBody>
      </p:sp>
    </p:spTree>
    <p:extLst>
      <p:ext uri="{BB962C8B-B14F-4D97-AF65-F5344CB8AC3E}">
        <p14:creationId xmlns:p14="http://schemas.microsoft.com/office/powerpoint/2010/main" val="1164384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FireWire was developed as an alternative to small computer system interface (SCSI)</a:t>
            </a:r>
          </a:p>
          <a:p>
            <a:r>
              <a:rPr kumimoji="1" lang="en-US" sz="1200" b="0" i="0" u="none" strike="noStrike" kern="1200" baseline="0" dirty="0">
                <a:solidFill>
                  <a:schemeClr val="tx1"/>
                </a:solidFill>
                <a:latin typeface="Times New Roman" pitchFamily="-110" charset="0"/>
                <a:ea typeface="+mn-ea"/>
                <a:cs typeface="+mn-cs"/>
              </a:rPr>
              <a:t>to be used on smaller systems, such as personal computers, workstations, and servers.</a:t>
            </a:r>
          </a:p>
          <a:p>
            <a:r>
              <a:rPr kumimoji="1" lang="en-US" sz="1200" b="0" i="0" u="none" strike="noStrike" kern="1200" baseline="0" dirty="0">
                <a:solidFill>
                  <a:schemeClr val="tx1"/>
                </a:solidFill>
                <a:latin typeface="Times New Roman" pitchFamily="-110" charset="0"/>
                <a:ea typeface="+mn-ea"/>
                <a:cs typeface="+mn-cs"/>
              </a:rPr>
              <a:t>The objective was to meet the increasing demands for high I/O rates on these systems,</a:t>
            </a:r>
          </a:p>
          <a:p>
            <a:r>
              <a:rPr kumimoji="1" lang="en-US" sz="1200" b="0" i="0" u="none" strike="noStrike" kern="1200" baseline="0" dirty="0">
                <a:solidFill>
                  <a:schemeClr val="tx1"/>
                </a:solidFill>
                <a:latin typeface="Times New Roman" pitchFamily="-110" charset="0"/>
                <a:ea typeface="+mn-ea"/>
                <a:cs typeface="+mn-cs"/>
              </a:rPr>
              <a:t>while avoiding the bulky and expensive I/O channel technologies developed</a:t>
            </a:r>
          </a:p>
          <a:p>
            <a:r>
              <a:rPr kumimoji="1" lang="en-US" sz="1200" b="0" i="0" u="none" strike="noStrike" kern="1200" baseline="0" dirty="0">
                <a:solidFill>
                  <a:schemeClr val="tx1"/>
                </a:solidFill>
                <a:latin typeface="Times New Roman" pitchFamily="-110" charset="0"/>
                <a:ea typeface="+mn-ea"/>
                <a:cs typeface="+mn-cs"/>
              </a:rPr>
              <a:t>for mainframe and supercomputer systems. The result is the IEEE standard 1394, for</a:t>
            </a:r>
          </a:p>
          <a:p>
            <a:r>
              <a:rPr kumimoji="1" lang="en-US" sz="1200" b="0" i="0" u="none" strike="noStrike" kern="1200" baseline="0" dirty="0">
                <a:solidFill>
                  <a:schemeClr val="tx1"/>
                </a:solidFill>
                <a:latin typeface="Times New Roman" pitchFamily="-110" charset="0"/>
                <a:ea typeface="+mn-ea"/>
                <a:cs typeface="+mn-cs"/>
              </a:rPr>
              <a:t>a High Performance Serial Bus, commonly known as FireWire.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FireWire uses a daisy-chain configuration, with up to 63 devices connected</a:t>
            </a:r>
          </a:p>
          <a:p>
            <a:r>
              <a:rPr kumimoji="1" lang="en-US" sz="1200" b="0" i="0" u="none" strike="noStrike" kern="1200" baseline="0" dirty="0">
                <a:solidFill>
                  <a:schemeClr val="tx1"/>
                </a:solidFill>
                <a:latin typeface="Times New Roman" pitchFamily="-110" charset="0"/>
                <a:ea typeface="+mn-ea"/>
                <a:cs typeface="+mn-cs"/>
              </a:rPr>
              <a:t>off a single port. Moreover, up to 1022 FireWire buses can be interconnected using</a:t>
            </a:r>
          </a:p>
          <a:p>
            <a:r>
              <a:rPr kumimoji="1" lang="en-US" sz="1200" b="0" i="0" u="none" strike="noStrike" kern="1200" baseline="0" dirty="0">
                <a:solidFill>
                  <a:schemeClr val="tx1"/>
                </a:solidFill>
                <a:latin typeface="Times New Roman" pitchFamily="-110" charset="0"/>
                <a:ea typeface="+mn-ea"/>
                <a:cs typeface="+mn-cs"/>
              </a:rPr>
              <a:t>bridges, enabling a system to support as many peripherals as required.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FireWire provides for what is known as hot plugging, which makes it possible</a:t>
            </a:r>
          </a:p>
          <a:p>
            <a:r>
              <a:rPr kumimoji="1" lang="en-US" sz="1200" b="0" i="0" u="none" strike="noStrike" kern="1200" baseline="0" dirty="0">
                <a:solidFill>
                  <a:schemeClr val="tx1"/>
                </a:solidFill>
                <a:latin typeface="Times New Roman" pitchFamily="-110" charset="0"/>
                <a:ea typeface="+mn-ea"/>
                <a:cs typeface="+mn-cs"/>
              </a:rPr>
              <a:t>to connect and disconnect peripherals without having to power the computer system</a:t>
            </a:r>
          </a:p>
          <a:p>
            <a:r>
              <a:rPr kumimoji="1" lang="en-US" sz="1200" b="0" i="0" u="none" strike="noStrike" kern="1200" baseline="0" dirty="0">
                <a:solidFill>
                  <a:schemeClr val="tx1"/>
                </a:solidFill>
                <a:latin typeface="Times New Roman" pitchFamily="-110" charset="0"/>
                <a:ea typeface="+mn-ea"/>
                <a:cs typeface="+mn-cs"/>
              </a:rPr>
              <a:t>down or reconfigure the system. Also, FireWire provides for automatic configuration;</a:t>
            </a:r>
          </a:p>
          <a:p>
            <a:r>
              <a:rPr kumimoji="1" lang="en-US" sz="1200" b="0" i="0" u="none" strike="noStrike" kern="1200" baseline="0" dirty="0">
                <a:solidFill>
                  <a:schemeClr val="tx1"/>
                </a:solidFill>
                <a:latin typeface="Times New Roman" pitchFamily="-110" charset="0"/>
                <a:ea typeface="+mn-ea"/>
                <a:cs typeface="+mn-cs"/>
              </a:rPr>
              <a:t>it is not necessary manually to set device IDs or to be concerned with the relative</a:t>
            </a:r>
          </a:p>
          <a:p>
            <a:r>
              <a:rPr kumimoji="1" lang="en-US" sz="1200" b="0" i="0" u="none" strike="noStrike" kern="1200" baseline="0" dirty="0">
                <a:solidFill>
                  <a:schemeClr val="tx1"/>
                </a:solidFill>
                <a:latin typeface="Times New Roman" pitchFamily="-110" charset="0"/>
                <a:ea typeface="+mn-ea"/>
                <a:cs typeface="+mn-cs"/>
              </a:rPr>
              <a:t>position of devices. With FireWire, there are no terminations, and the system</a:t>
            </a:r>
          </a:p>
          <a:p>
            <a:r>
              <a:rPr kumimoji="1" lang="en-US" sz="1200" b="0" i="0" u="none" strike="noStrike" kern="1200" baseline="0" dirty="0">
                <a:solidFill>
                  <a:schemeClr val="tx1"/>
                </a:solidFill>
                <a:latin typeface="Times New Roman" pitchFamily="-110" charset="0"/>
                <a:ea typeface="+mn-ea"/>
                <a:cs typeface="+mn-cs"/>
              </a:rPr>
              <a:t>automatically performs a configuration function to assign addresses. A FireWire bus</a:t>
            </a:r>
          </a:p>
          <a:p>
            <a:r>
              <a:rPr kumimoji="1" lang="en-US" sz="1200" b="0" i="0" u="none" strike="noStrike" kern="1200" baseline="0" dirty="0">
                <a:solidFill>
                  <a:schemeClr val="tx1"/>
                </a:solidFill>
                <a:latin typeface="Times New Roman" pitchFamily="-110" charset="0"/>
                <a:ea typeface="+mn-ea"/>
                <a:cs typeface="+mn-cs"/>
              </a:rPr>
              <a:t>need not be a strict daisy chain. Rather, a tree-structured configuration is possible.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An important feature of the FireWire standard is that it specifies a set of three</a:t>
            </a:r>
          </a:p>
          <a:p>
            <a:r>
              <a:rPr kumimoji="1" lang="en-US" sz="1200" b="0" i="0" u="none" strike="noStrike" kern="1200" baseline="0" dirty="0">
                <a:solidFill>
                  <a:schemeClr val="tx1"/>
                </a:solidFill>
                <a:latin typeface="Times New Roman" pitchFamily="-110" charset="0"/>
                <a:ea typeface="+mn-ea"/>
                <a:cs typeface="+mn-cs"/>
              </a:rPr>
              <a:t>layers of protocols to standardize the way in which the host system interacts with the</a:t>
            </a:r>
          </a:p>
          <a:p>
            <a:r>
              <a:rPr kumimoji="1" lang="en-US" sz="1200" b="0" i="0" u="none" strike="noStrike" kern="1200" baseline="0" dirty="0">
                <a:solidFill>
                  <a:schemeClr val="tx1"/>
                </a:solidFill>
                <a:latin typeface="Times New Roman" pitchFamily="-110" charset="0"/>
                <a:ea typeface="+mn-ea"/>
                <a:cs typeface="+mn-cs"/>
              </a:rPr>
              <a:t>peripheral devices over the serial bus. The physical layer defines the transmission media</a:t>
            </a:r>
          </a:p>
          <a:p>
            <a:r>
              <a:rPr kumimoji="1" lang="en-US" sz="1200" b="0" i="0" u="none" strike="noStrike" kern="1200" baseline="0" dirty="0">
                <a:solidFill>
                  <a:schemeClr val="tx1"/>
                </a:solidFill>
                <a:latin typeface="Times New Roman" pitchFamily="-110" charset="0"/>
                <a:ea typeface="+mn-ea"/>
                <a:cs typeface="+mn-cs"/>
              </a:rPr>
              <a:t>that are permissible under FireWire and the electrical and signaling characteristics of</a:t>
            </a:r>
          </a:p>
          <a:p>
            <a:r>
              <a:rPr kumimoji="1" lang="en-US" sz="1200" b="0" i="0" u="none" strike="noStrike" kern="1200" baseline="0" dirty="0">
                <a:solidFill>
                  <a:schemeClr val="tx1"/>
                </a:solidFill>
                <a:latin typeface="Times New Roman" pitchFamily="-110" charset="0"/>
                <a:ea typeface="+mn-ea"/>
                <a:cs typeface="+mn-cs"/>
              </a:rPr>
              <a:t>each. Data rates from 25 Mbps to 3.2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are defined. The link layer describes the</a:t>
            </a:r>
          </a:p>
          <a:p>
            <a:r>
              <a:rPr kumimoji="1" lang="en-US" sz="1200" b="0" i="0" u="none" strike="noStrike" kern="1200" baseline="0" dirty="0">
                <a:solidFill>
                  <a:schemeClr val="tx1"/>
                </a:solidFill>
                <a:latin typeface="Times New Roman" pitchFamily="-110" charset="0"/>
                <a:ea typeface="+mn-ea"/>
                <a:cs typeface="+mn-cs"/>
              </a:rPr>
              <a:t>transmission of data in the packets. The transaction layer defines a request–</a:t>
            </a:r>
          </a:p>
          <a:p>
            <a:r>
              <a:rPr kumimoji="1" lang="en-US" sz="1200" b="0" i="0" u="none" strike="noStrike" kern="1200" baseline="0" dirty="0">
                <a:solidFill>
                  <a:schemeClr val="tx1"/>
                </a:solidFill>
                <a:latin typeface="Times New Roman" pitchFamily="-110" charset="0"/>
                <a:ea typeface="+mn-ea"/>
                <a:cs typeface="+mn-cs"/>
              </a:rPr>
              <a:t>response protocol that hides the lower-layer details of FireWire from applications.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42</a:t>
            </a:fld>
            <a:endParaRPr lang="en-US" dirty="0"/>
          </a:p>
        </p:txBody>
      </p:sp>
    </p:spTree>
    <p:extLst>
      <p:ext uri="{BB962C8B-B14F-4D97-AF65-F5344CB8AC3E}">
        <p14:creationId xmlns:p14="http://schemas.microsoft.com/office/powerpoint/2010/main" val="4033913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SCSI is a once common standard for connecting peripheral devices (disks, modems,</a:t>
            </a:r>
          </a:p>
          <a:p>
            <a:r>
              <a:rPr kumimoji="1" lang="en-US" sz="1200" b="0" i="0" u="none" strike="noStrike" kern="1200" baseline="0" dirty="0">
                <a:solidFill>
                  <a:schemeClr val="tx1"/>
                </a:solidFill>
                <a:latin typeface="Times New Roman" pitchFamily="-110" charset="0"/>
                <a:ea typeface="+mn-ea"/>
                <a:cs typeface="+mn-cs"/>
              </a:rPr>
              <a:t>printers, etc.) to small and medium-sized computers. Although SCSI has evolved to</a:t>
            </a:r>
          </a:p>
          <a:p>
            <a:r>
              <a:rPr kumimoji="1" lang="en-US" sz="1200" b="0" i="0" u="none" strike="noStrike" kern="1200" baseline="0" dirty="0">
                <a:solidFill>
                  <a:schemeClr val="tx1"/>
                </a:solidFill>
                <a:latin typeface="Times New Roman" pitchFamily="-110" charset="0"/>
                <a:ea typeface="+mn-ea"/>
                <a:cs typeface="+mn-cs"/>
              </a:rPr>
              <a:t>higher data rates, it has lost popularity to such competitors as USB and FireWire</a:t>
            </a:r>
          </a:p>
          <a:p>
            <a:r>
              <a:rPr kumimoji="1" lang="en-US" sz="1200" b="0" i="0" u="none" strike="noStrike" kern="1200" baseline="0" dirty="0">
                <a:solidFill>
                  <a:schemeClr val="tx1"/>
                </a:solidFill>
                <a:latin typeface="Times New Roman" pitchFamily="-110" charset="0"/>
                <a:ea typeface="+mn-ea"/>
                <a:cs typeface="+mn-cs"/>
              </a:rPr>
              <a:t>in smaller systems. However, high-speed versions of SCSI remain popular for mass</a:t>
            </a:r>
          </a:p>
          <a:p>
            <a:r>
              <a:rPr kumimoji="1" lang="en-US" sz="1200" b="0" i="0" u="none" strike="noStrike" kern="1200" baseline="0" dirty="0">
                <a:solidFill>
                  <a:schemeClr val="tx1"/>
                </a:solidFill>
                <a:latin typeface="Times New Roman" pitchFamily="-110" charset="0"/>
                <a:ea typeface="+mn-ea"/>
                <a:cs typeface="+mn-cs"/>
              </a:rPr>
              <a:t>memory support on enterprise systems. For example, the IBM </a:t>
            </a:r>
            <a:r>
              <a:rPr kumimoji="1" lang="en-US" sz="1200" b="0" i="0" u="none" strike="noStrike" kern="1200" baseline="0" dirty="0" err="1">
                <a:solidFill>
                  <a:schemeClr val="tx1"/>
                </a:solidFill>
                <a:latin typeface="Times New Roman" pitchFamily="-110" charset="0"/>
                <a:ea typeface="+mn-ea"/>
                <a:cs typeface="+mn-cs"/>
              </a:rPr>
              <a:t>zEnterprise</a:t>
            </a:r>
            <a:r>
              <a:rPr kumimoji="1" lang="en-US" sz="1200" b="0" i="0" u="none" strike="noStrike" kern="1200" baseline="0" dirty="0">
                <a:solidFill>
                  <a:schemeClr val="tx1"/>
                </a:solidFill>
                <a:latin typeface="Times New Roman" pitchFamily="-110" charset="0"/>
                <a:ea typeface="+mn-ea"/>
                <a:cs typeface="+mn-cs"/>
              </a:rPr>
              <a:t> EC12</a:t>
            </a:r>
          </a:p>
          <a:p>
            <a:r>
              <a:rPr kumimoji="1" lang="en-US" sz="1200" b="0" i="0" u="none" strike="noStrike" kern="1200" baseline="0" dirty="0">
                <a:solidFill>
                  <a:schemeClr val="tx1"/>
                </a:solidFill>
                <a:latin typeface="Times New Roman" pitchFamily="-110" charset="0"/>
                <a:ea typeface="+mn-ea"/>
                <a:cs typeface="+mn-cs"/>
              </a:rPr>
              <a:t>and other IBM mainframes offer support for SCSI, and a number of Seagate hard</a:t>
            </a:r>
          </a:p>
          <a:p>
            <a:r>
              <a:rPr kumimoji="1" lang="en-US" sz="1200" b="0" i="0" u="none" strike="noStrike" kern="1200" baseline="0" dirty="0">
                <a:solidFill>
                  <a:schemeClr val="tx1"/>
                </a:solidFill>
                <a:latin typeface="Times New Roman" pitchFamily="-110" charset="0"/>
                <a:ea typeface="+mn-ea"/>
                <a:cs typeface="+mn-cs"/>
              </a:rPr>
              <a:t>drive systems use SCSI.</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physical organization of SCSI is a shared bus, which can support up to 16</a:t>
            </a:r>
          </a:p>
          <a:p>
            <a:r>
              <a:rPr kumimoji="1" lang="en-US" sz="1200" b="0" i="0" u="none" strike="noStrike" kern="1200" baseline="0" dirty="0">
                <a:solidFill>
                  <a:schemeClr val="tx1"/>
                </a:solidFill>
                <a:latin typeface="Times New Roman" pitchFamily="-110" charset="0"/>
                <a:ea typeface="+mn-ea"/>
                <a:cs typeface="+mn-cs"/>
              </a:rPr>
              <a:t>or 32 devices, depending on the generation of the standard. The bus provides for</a:t>
            </a:r>
          </a:p>
          <a:p>
            <a:r>
              <a:rPr kumimoji="1" lang="en-US" sz="1200" b="0" i="0" u="none" strike="noStrike" kern="1200" baseline="0" dirty="0">
                <a:solidFill>
                  <a:schemeClr val="tx1"/>
                </a:solidFill>
                <a:latin typeface="Times New Roman" pitchFamily="-110" charset="0"/>
                <a:ea typeface="+mn-ea"/>
                <a:cs typeface="+mn-cs"/>
              </a:rPr>
              <a:t>parallel transmission rather than serial, with a bus width of 16 bits on earlier generations</a:t>
            </a:r>
          </a:p>
          <a:p>
            <a:r>
              <a:rPr kumimoji="1" lang="en-US" sz="1200" b="0" i="0" u="none" strike="noStrike" kern="1200" baseline="0" dirty="0">
                <a:solidFill>
                  <a:schemeClr val="tx1"/>
                </a:solidFill>
                <a:latin typeface="Times New Roman" pitchFamily="-110" charset="0"/>
                <a:ea typeface="+mn-ea"/>
                <a:cs typeface="+mn-cs"/>
              </a:rPr>
              <a:t>and 32 bits on later generations. Speeds range from 5 Mbps on the original</a:t>
            </a:r>
          </a:p>
          <a:p>
            <a:r>
              <a:rPr kumimoji="1" lang="en-US" sz="1200" b="0" i="0" u="none" strike="noStrike" kern="1200" baseline="0" dirty="0">
                <a:solidFill>
                  <a:schemeClr val="tx1"/>
                </a:solidFill>
                <a:latin typeface="Times New Roman" pitchFamily="-110" charset="0"/>
                <a:ea typeface="+mn-ea"/>
                <a:cs typeface="+mn-cs"/>
              </a:rPr>
              <a:t>SCSI-1 specification to 160 Mbps on SCSI-3 U3.</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43</a:t>
            </a:fld>
            <a:endParaRPr lang="en-US" dirty="0"/>
          </a:p>
        </p:txBody>
      </p:sp>
    </p:spTree>
    <p:extLst>
      <p:ext uri="{BB962C8B-B14F-4D97-AF65-F5344CB8AC3E}">
        <p14:creationId xmlns:p14="http://schemas.microsoft.com/office/powerpoint/2010/main" val="3491682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most recent, and fastest, peripheral connection technology to become available for</a:t>
            </a:r>
          </a:p>
          <a:p>
            <a:r>
              <a:rPr kumimoji="1" lang="en-US" sz="1200" kern="1200" baseline="0" dirty="0">
                <a:solidFill>
                  <a:schemeClr val="tx1"/>
                </a:solidFill>
                <a:latin typeface="Times New Roman" pitchFamily="-110" charset="0"/>
                <a:ea typeface="+mn-ea"/>
                <a:cs typeface="+mn-cs"/>
              </a:rPr>
              <a:t>general-purpose use is Thunderbolt, developed by Intel with collaboration from Apple.</a:t>
            </a:r>
          </a:p>
          <a:p>
            <a:r>
              <a:rPr kumimoji="1" lang="en-US" sz="1200" kern="1200" baseline="0" dirty="0">
                <a:solidFill>
                  <a:schemeClr val="tx1"/>
                </a:solidFill>
                <a:latin typeface="Times New Roman" pitchFamily="-110" charset="0"/>
                <a:ea typeface="+mn-ea"/>
                <a:cs typeface="+mn-cs"/>
              </a:rPr>
              <a:t>One Thunderbolt cable can manage the work previously required of multiple cables.</a:t>
            </a:r>
          </a:p>
          <a:p>
            <a:r>
              <a:rPr kumimoji="1" lang="en-US" sz="1200" kern="1200" baseline="0" dirty="0">
                <a:solidFill>
                  <a:schemeClr val="tx1"/>
                </a:solidFill>
                <a:latin typeface="Times New Roman" pitchFamily="-110" charset="0"/>
                <a:ea typeface="+mn-ea"/>
                <a:cs typeface="+mn-cs"/>
              </a:rPr>
              <a:t>The technology combines data, video, audio, and power into a single high-speed connection</a:t>
            </a:r>
          </a:p>
          <a:p>
            <a:r>
              <a:rPr kumimoji="1" lang="en-US" sz="1200" kern="1200" baseline="0" dirty="0">
                <a:solidFill>
                  <a:schemeClr val="tx1"/>
                </a:solidFill>
                <a:latin typeface="Times New Roman" pitchFamily="-110" charset="0"/>
                <a:ea typeface="+mn-ea"/>
                <a:cs typeface="+mn-cs"/>
              </a:rPr>
              <a:t>for peripherals such as hard drives, RAID (Redundant Array of Independent</a:t>
            </a:r>
          </a:p>
          <a:p>
            <a:r>
              <a:rPr kumimoji="1" lang="en-US" sz="1200" kern="1200" baseline="0" dirty="0">
                <a:solidFill>
                  <a:schemeClr val="tx1"/>
                </a:solidFill>
                <a:latin typeface="Times New Roman" pitchFamily="-110" charset="0"/>
                <a:ea typeface="+mn-ea"/>
                <a:cs typeface="+mn-cs"/>
              </a:rPr>
              <a:t>Disks) arrays, video-capture boxes, and network interfaces. It provides up to 10 Gbps</a:t>
            </a:r>
          </a:p>
          <a:p>
            <a:r>
              <a:rPr kumimoji="1" lang="en-US" sz="1200" kern="1200" baseline="0" dirty="0">
                <a:solidFill>
                  <a:schemeClr val="tx1"/>
                </a:solidFill>
                <a:latin typeface="Times New Roman" pitchFamily="-110" charset="0"/>
                <a:ea typeface="+mn-ea"/>
                <a:cs typeface="+mn-cs"/>
              </a:rPr>
              <a:t>throughput in each direction and up to 10 Watts of power to connected peripherals.</a:t>
            </a:r>
          </a:p>
        </p:txBody>
      </p:sp>
      <p:sp>
        <p:nvSpPr>
          <p:cNvPr id="4" name="Slide Number Placeholder 3"/>
          <p:cNvSpPr>
            <a:spLocks noGrp="1"/>
          </p:cNvSpPr>
          <p:nvPr>
            <p:ph type="sldNum" sz="quarter" idx="10"/>
          </p:nvPr>
        </p:nvSpPr>
        <p:spPr/>
        <p:txBody>
          <a:bodyPr/>
          <a:lstStyle/>
          <a:p>
            <a:fld id="{DF737347-1095-3242-A55B-1E86453C57DC}"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is an I/O specification aimed at the high-end server market. The first</a:t>
            </a:r>
          </a:p>
          <a:p>
            <a:r>
              <a:rPr kumimoji="1" lang="en-US" sz="1200" b="0" i="0" u="none" strike="noStrike" kern="1200" baseline="0" dirty="0">
                <a:solidFill>
                  <a:schemeClr val="tx1"/>
                </a:solidFill>
                <a:latin typeface="Times New Roman" pitchFamily="-110" charset="0"/>
                <a:ea typeface="+mn-ea"/>
                <a:cs typeface="+mn-cs"/>
              </a:rPr>
              <a:t>version of the specification was released in early 2001 and has attracted numerous</a:t>
            </a:r>
          </a:p>
          <a:p>
            <a:r>
              <a:rPr kumimoji="1" lang="en-US" sz="1200" b="0" i="0" u="none" strike="noStrike" kern="1200" baseline="0" dirty="0">
                <a:solidFill>
                  <a:schemeClr val="tx1"/>
                </a:solidFill>
                <a:latin typeface="Times New Roman" pitchFamily="-110" charset="0"/>
                <a:ea typeface="+mn-ea"/>
                <a:cs typeface="+mn-cs"/>
              </a:rPr>
              <a:t>vendors. For example, IBM </a:t>
            </a:r>
            <a:r>
              <a:rPr kumimoji="1" lang="en-US" sz="1200" b="0" i="0" u="none" strike="noStrike" kern="1200" baseline="0" dirty="0" err="1">
                <a:solidFill>
                  <a:schemeClr val="tx1"/>
                </a:solidFill>
                <a:latin typeface="Times New Roman" pitchFamily="-110" charset="0"/>
                <a:ea typeface="+mn-ea"/>
                <a:cs typeface="+mn-cs"/>
              </a:rPr>
              <a:t>zEnterprise</a:t>
            </a:r>
            <a:r>
              <a:rPr kumimoji="1" lang="en-US" sz="1200" b="0" i="0" u="none" strike="noStrike" kern="1200" baseline="0" dirty="0">
                <a:solidFill>
                  <a:schemeClr val="tx1"/>
                </a:solidFill>
                <a:latin typeface="Times New Roman" pitchFamily="-110" charset="0"/>
                <a:ea typeface="+mn-ea"/>
                <a:cs typeface="+mn-cs"/>
              </a:rPr>
              <a:t> series of mainframes has relied heavily on</a:t>
            </a:r>
          </a:p>
          <a:p>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for a number of years. The standard describes an architecture and specifications</a:t>
            </a:r>
          </a:p>
          <a:p>
            <a:r>
              <a:rPr kumimoji="1" lang="en-US" sz="1200" b="0" i="0" u="none" strike="noStrike" kern="1200" baseline="0" dirty="0">
                <a:solidFill>
                  <a:schemeClr val="tx1"/>
                </a:solidFill>
                <a:latin typeface="Times New Roman" pitchFamily="-110" charset="0"/>
                <a:ea typeface="+mn-ea"/>
                <a:cs typeface="+mn-cs"/>
              </a:rPr>
              <a:t>for data flow among processors and intelligent I/O devices. </a:t>
            </a:r>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has</a:t>
            </a:r>
          </a:p>
          <a:p>
            <a:r>
              <a:rPr kumimoji="1" lang="en-US" sz="1200" b="0" i="0" u="none" strike="noStrike" kern="1200" baseline="0" dirty="0">
                <a:solidFill>
                  <a:schemeClr val="tx1"/>
                </a:solidFill>
                <a:latin typeface="Times New Roman" pitchFamily="-110" charset="0"/>
                <a:ea typeface="+mn-ea"/>
                <a:cs typeface="+mn-cs"/>
              </a:rPr>
              <a:t>become a popular interface for storage area networking and other large storage configurations.</a:t>
            </a:r>
          </a:p>
          <a:p>
            <a:r>
              <a:rPr kumimoji="1" lang="en-US" sz="1200" b="0" i="0" u="none" strike="noStrike" kern="1200" baseline="0" dirty="0">
                <a:solidFill>
                  <a:schemeClr val="tx1"/>
                </a:solidFill>
                <a:latin typeface="Times New Roman" pitchFamily="-110" charset="0"/>
                <a:ea typeface="+mn-ea"/>
                <a:cs typeface="+mn-cs"/>
              </a:rPr>
              <a:t>In essence, </a:t>
            </a:r>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enables servers, remote storage, and other network</a:t>
            </a:r>
          </a:p>
          <a:p>
            <a:r>
              <a:rPr kumimoji="1" lang="en-US" sz="1200" b="0" i="0" u="none" strike="noStrike" kern="1200" baseline="0" dirty="0">
                <a:solidFill>
                  <a:schemeClr val="tx1"/>
                </a:solidFill>
                <a:latin typeface="Times New Roman" pitchFamily="-110" charset="0"/>
                <a:ea typeface="+mn-ea"/>
                <a:cs typeface="+mn-cs"/>
              </a:rPr>
              <a:t>devices to be attached in a central fabric of switches and links. The switch-based</a:t>
            </a:r>
          </a:p>
          <a:p>
            <a:r>
              <a:rPr kumimoji="1" lang="en-US" sz="1200" b="0" i="0" u="none" strike="noStrike" kern="1200" baseline="0" dirty="0">
                <a:solidFill>
                  <a:schemeClr val="tx1"/>
                </a:solidFill>
                <a:latin typeface="Times New Roman" pitchFamily="-110" charset="0"/>
                <a:ea typeface="+mn-ea"/>
                <a:cs typeface="+mn-cs"/>
              </a:rPr>
              <a:t>architecture can connect up to 64,000 servers, storage systems, and networking devices.</a:t>
            </a: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F737347-1095-3242-A55B-1E86453C57DC}"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PCI Express is a high-speed</a:t>
            </a:r>
          </a:p>
          <a:p>
            <a:r>
              <a:rPr kumimoji="1" lang="en-US" sz="1200" b="0" i="0" u="none" strike="noStrike" kern="1200" baseline="0" dirty="0">
                <a:solidFill>
                  <a:schemeClr val="tx1"/>
                </a:solidFill>
                <a:latin typeface="Times New Roman" pitchFamily="-110" charset="0"/>
                <a:ea typeface="+mn-ea"/>
                <a:cs typeface="+mn-cs"/>
              </a:rPr>
              <a:t>bus system for connecting peripherals of a wide variety</a:t>
            </a:r>
          </a:p>
          <a:p>
            <a:r>
              <a:rPr kumimoji="1" lang="en-US" sz="1200" b="0" i="0" u="none" strike="noStrike" kern="1200" baseline="0" dirty="0">
                <a:solidFill>
                  <a:schemeClr val="tx1"/>
                </a:solidFill>
                <a:latin typeface="Times New Roman" pitchFamily="-110" charset="0"/>
                <a:ea typeface="+mn-ea"/>
                <a:cs typeface="+mn-cs"/>
              </a:rPr>
              <a:t>of types and speeds. Chapter 3 discusses PCI Express in detail.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Serial ATA (Serial Advanced Technology Attachment) is an interface for disk storage</a:t>
            </a:r>
          </a:p>
          <a:p>
            <a:r>
              <a:rPr kumimoji="1" lang="en-US" sz="1200" b="0" i="0" u="none" strike="noStrike" kern="1200" baseline="0" dirty="0">
                <a:solidFill>
                  <a:schemeClr val="tx1"/>
                </a:solidFill>
                <a:latin typeface="Times New Roman" pitchFamily="-110" charset="0"/>
                <a:ea typeface="+mn-ea"/>
                <a:cs typeface="+mn-cs"/>
              </a:rPr>
              <a:t>systems. It provides data rates of up to 6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with a maximum per device of</a:t>
            </a:r>
          </a:p>
          <a:p>
            <a:r>
              <a:rPr kumimoji="1" lang="en-US" sz="1200" b="0" i="0" u="none" strike="noStrike" kern="1200" baseline="0" dirty="0">
                <a:solidFill>
                  <a:schemeClr val="tx1"/>
                </a:solidFill>
                <a:latin typeface="Times New Roman" pitchFamily="-110" charset="0"/>
                <a:ea typeface="+mn-ea"/>
                <a:cs typeface="+mn-cs"/>
              </a:rPr>
              <a:t>300 Mbps. SATA is widely used in desktop computers, and in industrial and embedded</a:t>
            </a:r>
          </a:p>
          <a:p>
            <a:r>
              <a:rPr kumimoji="1" lang="en-US" sz="1200" b="0" i="0" u="none" strike="noStrike" kern="1200" baseline="0" dirty="0">
                <a:solidFill>
                  <a:schemeClr val="tx1"/>
                </a:solidFill>
                <a:latin typeface="Times New Roman" pitchFamily="-110" charset="0"/>
                <a:ea typeface="+mn-ea"/>
                <a:cs typeface="+mn-cs"/>
              </a:rPr>
              <a:t>applications.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46</a:t>
            </a:fld>
            <a:endParaRPr lang="en-US" dirty="0"/>
          </a:p>
        </p:txBody>
      </p:sp>
    </p:spTree>
    <p:extLst>
      <p:ext uri="{BB962C8B-B14F-4D97-AF65-F5344CB8AC3E}">
        <p14:creationId xmlns:p14="http://schemas.microsoft.com/office/powerpoint/2010/main" val="687700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Ethernet is the predominant wired networking technology, used in homes, offices,</a:t>
            </a:r>
          </a:p>
          <a:p>
            <a:r>
              <a:rPr kumimoji="1" lang="en-US" sz="1200" b="0" i="0" u="none" strike="noStrike" kern="1200" baseline="0" dirty="0">
                <a:solidFill>
                  <a:schemeClr val="tx1"/>
                </a:solidFill>
                <a:latin typeface="Times New Roman" pitchFamily="-110" charset="0"/>
                <a:ea typeface="+mn-ea"/>
                <a:cs typeface="+mn-cs"/>
              </a:rPr>
              <a:t>data centers, enterprises, and wide-area networks. As Ethernet has evolved to support</a:t>
            </a:r>
          </a:p>
          <a:p>
            <a:r>
              <a:rPr kumimoji="1" lang="en-US" sz="1200" b="0" i="0" u="none" strike="noStrike" kern="1200" baseline="0" dirty="0">
                <a:solidFill>
                  <a:schemeClr val="tx1"/>
                </a:solidFill>
                <a:latin typeface="Times New Roman" pitchFamily="-110" charset="0"/>
                <a:ea typeface="+mn-ea"/>
                <a:cs typeface="+mn-cs"/>
              </a:rPr>
              <a:t>data rates up to 100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distances from a few meters to tens of km, it</a:t>
            </a:r>
          </a:p>
          <a:p>
            <a:r>
              <a:rPr kumimoji="1" lang="en-US" sz="1200" b="0" i="0" u="none" strike="noStrike" kern="1200" baseline="0" dirty="0">
                <a:solidFill>
                  <a:schemeClr val="tx1"/>
                </a:solidFill>
                <a:latin typeface="Times New Roman" pitchFamily="-110" charset="0"/>
                <a:ea typeface="+mn-ea"/>
                <a:cs typeface="+mn-cs"/>
              </a:rPr>
              <a:t>has become essential for supporting personal computers, workstations, servers, and</a:t>
            </a:r>
          </a:p>
          <a:p>
            <a:r>
              <a:rPr kumimoji="1" lang="en-US" sz="1200" b="0" i="0" u="none" strike="noStrike" kern="1200" baseline="0" dirty="0">
                <a:solidFill>
                  <a:schemeClr val="tx1"/>
                </a:solidFill>
                <a:latin typeface="Times New Roman" pitchFamily="-110" charset="0"/>
                <a:ea typeface="+mn-ea"/>
                <a:cs typeface="+mn-cs"/>
              </a:rPr>
              <a:t>massive data storage devices in organizations large and small.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Ethernet began as an experimental bus-based 3-Mbps system. With a bus system,</a:t>
            </a:r>
          </a:p>
          <a:p>
            <a:r>
              <a:rPr kumimoji="1" lang="en-US" sz="1200" b="0" i="0" u="none" strike="noStrike" kern="1200" baseline="0" dirty="0">
                <a:solidFill>
                  <a:schemeClr val="tx1"/>
                </a:solidFill>
                <a:latin typeface="Times New Roman" pitchFamily="-110" charset="0"/>
                <a:ea typeface="+mn-ea"/>
                <a:cs typeface="+mn-cs"/>
              </a:rPr>
              <a:t>all of the attached devices, such as PCs, connect to a common coaxial cable,</a:t>
            </a:r>
          </a:p>
          <a:p>
            <a:r>
              <a:rPr kumimoji="1" lang="en-US" sz="1200" b="0" i="0" u="none" strike="noStrike" kern="1200" baseline="0" dirty="0">
                <a:solidFill>
                  <a:schemeClr val="tx1"/>
                </a:solidFill>
                <a:latin typeface="Times New Roman" pitchFamily="-110" charset="0"/>
                <a:ea typeface="+mn-ea"/>
                <a:cs typeface="+mn-cs"/>
              </a:rPr>
              <a:t>much like residential cable TV systems. The first commercially-available Ethernet,</a:t>
            </a:r>
          </a:p>
          <a:p>
            <a:r>
              <a:rPr kumimoji="1" lang="en-US" sz="1200" b="0" i="0" u="none" strike="noStrike" kern="1200" baseline="0" dirty="0">
                <a:solidFill>
                  <a:schemeClr val="tx1"/>
                </a:solidFill>
                <a:latin typeface="Times New Roman" pitchFamily="-110" charset="0"/>
                <a:ea typeface="+mn-ea"/>
                <a:cs typeface="+mn-cs"/>
              </a:rPr>
              <a:t>and the first version of IEEE 802.3, were bus-based systems operating at 10</a:t>
            </a:r>
          </a:p>
          <a:p>
            <a:r>
              <a:rPr kumimoji="1" lang="en-US" sz="1200" b="0" i="0" u="none" strike="noStrike" kern="1200" baseline="0" dirty="0">
                <a:solidFill>
                  <a:schemeClr val="tx1"/>
                </a:solidFill>
                <a:latin typeface="Times New Roman" pitchFamily="-110" charset="0"/>
                <a:ea typeface="+mn-ea"/>
                <a:cs typeface="+mn-cs"/>
              </a:rPr>
              <a:t>Mbps. As technology has advanced, Ethernet has moved from bus-based</a:t>
            </a:r>
          </a:p>
          <a:p>
            <a:r>
              <a:rPr kumimoji="1" lang="en-US" sz="1200" b="0" i="0" u="none" strike="noStrike" kern="1200" baseline="0" dirty="0">
                <a:solidFill>
                  <a:schemeClr val="tx1"/>
                </a:solidFill>
                <a:latin typeface="Times New Roman" pitchFamily="-110" charset="0"/>
                <a:ea typeface="+mn-ea"/>
                <a:cs typeface="+mn-cs"/>
              </a:rPr>
              <a:t>to switch-based, and the data rate has periodically increased by an order of magnitude. With</a:t>
            </a:r>
          </a:p>
          <a:p>
            <a:r>
              <a:rPr kumimoji="1" lang="en-US" sz="1200" b="0" i="0" u="none" strike="noStrike" kern="1200" baseline="0" dirty="0">
                <a:solidFill>
                  <a:schemeClr val="tx1"/>
                </a:solidFill>
                <a:latin typeface="Times New Roman" pitchFamily="-110" charset="0"/>
                <a:ea typeface="+mn-ea"/>
                <a:cs typeface="+mn-cs"/>
              </a:rPr>
              <a:t>switch-based systems, there is a central switch, with all of the devices connected</a:t>
            </a:r>
          </a:p>
          <a:p>
            <a:r>
              <a:rPr kumimoji="1" lang="en-US" sz="1200" b="0" i="0" u="none" strike="noStrike" kern="1200" baseline="0" dirty="0">
                <a:solidFill>
                  <a:schemeClr val="tx1"/>
                </a:solidFill>
                <a:latin typeface="Times New Roman" pitchFamily="-110" charset="0"/>
                <a:ea typeface="+mn-ea"/>
                <a:cs typeface="+mn-cs"/>
              </a:rPr>
              <a:t>directly to the switch. Currently, Ethernet systems are available at speeds up to 100</a:t>
            </a:r>
          </a:p>
          <a:p>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Here’s a brief chronology.</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1983: 10 Mbps (megabit per second, million bits per second)</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1995: 100 Mbps</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1998: 1 </a:t>
            </a:r>
            <a:r>
              <a:rPr kumimoji="1" lang="de-DE" sz="1200" b="0" i="0" u="none" strike="noStrike" kern="1200" baseline="0" dirty="0" err="1">
                <a:solidFill>
                  <a:schemeClr val="tx1"/>
                </a:solidFill>
                <a:latin typeface="Times New Roman" pitchFamily="-110" charset="0"/>
                <a:ea typeface="+mn-ea"/>
                <a:cs typeface="+mn-cs"/>
              </a:rPr>
              <a:t>Gbps</a:t>
            </a:r>
            <a:r>
              <a:rPr kumimoji="1" lang="de-DE" sz="1200" b="0"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err="1">
                <a:solidFill>
                  <a:schemeClr val="tx1"/>
                </a:solidFill>
                <a:latin typeface="Times New Roman" pitchFamily="-110" charset="0"/>
                <a:ea typeface="+mn-ea"/>
                <a:cs typeface="+mn-cs"/>
              </a:rPr>
              <a:t>gigabit</a:t>
            </a:r>
            <a:r>
              <a:rPr kumimoji="1" lang="de-DE" sz="1200" b="0" i="0" u="none" strike="noStrike" kern="1200" baseline="0" dirty="0">
                <a:solidFill>
                  <a:schemeClr val="tx1"/>
                </a:solidFill>
                <a:latin typeface="Times New Roman" pitchFamily="-110" charset="0"/>
                <a:ea typeface="+mn-ea"/>
                <a:cs typeface="+mn-cs"/>
              </a:rPr>
              <a:t> per </a:t>
            </a:r>
            <a:r>
              <a:rPr kumimoji="1" lang="de-DE" sz="1200" b="0" i="0" u="none" strike="noStrike" kern="1200" baseline="0" dirty="0" err="1">
                <a:solidFill>
                  <a:schemeClr val="tx1"/>
                </a:solidFill>
                <a:latin typeface="Times New Roman" pitchFamily="-110" charset="0"/>
                <a:ea typeface="+mn-ea"/>
                <a:cs typeface="+mn-cs"/>
              </a:rPr>
              <a:t>second</a:t>
            </a:r>
            <a:r>
              <a:rPr kumimoji="1" lang="de-DE" sz="1200" b="0"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err="1">
                <a:solidFill>
                  <a:schemeClr val="tx1"/>
                </a:solidFill>
                <a:latin typeface="Times New Roman" pitchFamily="-110" charset="0"/>
                <a:ea typeface="+mn-ea"/>
                <a:cs typeface="+mn-cs"/>
              </a:rPr>
              <a:t>billion</a:t>
            </a:r>
            <a:r>
              <a:rPr kumimoji="1" lang="de-DE" sz="1200" b="0"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err="1">
                <a:solidFill>
                  <a:schemeClr val="tx1"/>
                </a:solidFill>
                <a:latin typeface="Times New Roman" pitchFamily="-110" charset="0"/>
                <a:ea typeface="+mn-ea"/>
                <a:cs typeface="+mn-cs"/>
              </a:rPr>
              <a:t>bits</a:t>
            </a:r>
            <a:r>
              <a:rPr kumimoji="1" lang="de-DE" sz="1200" b="0" i="0" u="none" strike="noStrike" kern="1200" baseline="0" dirty="0">
                <a:solidFill>
                  <a:schemeClr val="tx1"/>
                </a:solidFill>
                <a:latin typeface="Times New Roman" pitchFamily="-110" charset="0"/>
                <a:ea typeface="+mn-ea"/>
                <a:cs typeface="+mn-cs"/>
              </a:rPr>
              <a:t> per </a:t>
            </a:r>
            <a:r>
              <a:rPr kumimoji="1" lang="de-DE" sz="1200" b="0" i="0" u="none" strike="noStrike" kern="1200" baseline="0" dirty="0" err="1">
                <a:solidFill>
                  <a:schemeClr val="tx1"/>
                </a:solidFill>
                <a:latin typeface="Times New Roman" pitchFamily="-110" charset="0"/>
                <a:ea typeface="+mn-ea"/>
                <a:cs typeface="+mn-cs"/>
              </a:rPr>
              <a:t>second</a:t>
            </a:r>
            <a:r>
              <a:rPr kumimoji="1" lang="de-DE" sz="1200" b="0" i="0" u="none" strike="noStrike" kern="1200" baseline="0" dirty="0">
                <a:solidFill>
                  <a:schemeClr val="tx1"/>
                </a:solidFill>
                <a:latin typeface="Times New Roman" pitchFamily="-110" charset="0"/>
                <a:ea typeface="+mn-ea"/>
                <a:cs typeface="+mn-cs"/>
              </a:rPr>
              <a:t>)</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2003: 10 </a:t>
            </a:r>
            <a:r>
              <a:rPr kumimoji="1" lang="de-DE" sz="1200" b="0" i="0" u="none" strike="noStrike" kern="1200" baseline="0" dirty="0" err="1">
                <a:solidFill>
                  <a:schemeClr val="tx1"/>
                </a:solidFill>
                <a:latin typeface="Times New Roman" pitchFamily="-110" charset="0"/>
                <a:ea typeface="+mn-ea"/>
                <a:cs typeface="+mn-cs"/>
              </a:rPr>
              <a:t>Gbps</a:t>
            </a:r>
            <a:endParaRPr kumimoji="1" lang="de-DE" sz="1200" b="0" i="0" u="none" strike="noStrike" kern="1200" baseline="0" dirty="0">
              <a:solidFill>
                <a:schemeClr val="tx1"/>
              </a:solidFill>
              <a:latin typeface="Times New Roman" pitchFamily="-110" charset="0"/>
              <a:ea typeface="+mn-ea"/>
              <a:cs typeface="+mn-cs"/>
            </a:endParaRP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2010: 40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100 </a:t>
            </a:r>
            <a:r>
              <a:rPr kumimoji="1" lang="en-US" sz="1200" b="0" i="0" u="none" strike="noStrike" kern="1200" baseline="0" dirty="0" err="1">
                <a:solidFill>
                  <a:schemeClr val="tx1"/>
                </a:solidFill>
                <a:latin typeface="Times New Roman" pitchFamily="-110" charset="0"/>
                <a:ea typeface="+mn-ea"/>
                <a:cs typeface="+mn-cs"/>
              </a:rPr>
              <a:t>Gbps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47</a:t>
            </a:fld>
            <a:endParaRPr lang="en-US" dirty="0"/>
          </a:p>
        </p:txBody>
      </p:sp>
    </p:spTree>
    <p:extLst>
      <p:ext uri="{BB962C8B-B14F-4D97-AF65-F5344CB8AC3E}">
        <p14:creationId xmlns:p14="http://schemas.microsoft.com/office/powerpoint/2010/main" val="69364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Wi-Fi is the predominant wireless Internet access technology, used in homes, offices,</a:t>
            </a:r>
          </a:p>
          <a:p>
            <a:r>
              <a:rPr kumimoji="1" lang="en-US" sz="1200" b="0" i="0" u="none" strike="noStrike" kern="1200" baseline="0" dirty="0">
                <a:solidFill>
                  <a:schemeClr val="tx1"/>
                </a:solidFill>
                <a:latin typeface="Times New Roman" pitchFamily="-110" charset="0"/>
                <a:ea typeface="+mn-ea"/>
                <a:cs typeface="+mn-cs"/>
              </a:rPr>
              <a:t>and public spaces. Wi-Fi in the home now connects computers, tablets, smart phones,</a:t>
            </a:r>
          </a:p>
          <a:p>
            <a:r>
              <a:rPr kumimoji="1" lang="en-US" sz="1200" b="0" i="0" u="none" strike="noStrike" kern="1200" baseline="0" dirty="0">
                <a:solidFill>
                  <a:schemeClr val="tx1"/>
                </a:solidFill>
                <a:latin typeface="Times New Roman" pitchFamily="-110" charset="0"/>
                <a:ea typeface="+mn-ea"/>
                <a:cs typeface="+mn-cs"/>
              </a:rPr>
              <a:t>and a host of electronic devices, such as video cameras, TVs, and thermostats. Wi-Fi</a:t>
            </a:r>
          </a:p>
          <a:p>
            <a:r>
              <a:rPr kumimoji="1" lang="en-US" sz="1200" b="0" i="0" u="none" strike="noStrike" kern="1200" baseline="0" dirty="0">
                <a:solidFill>
                  <a:schemeClr val="tx1"/>
                </a:solidFill>
                <a:latin typeface="Times New Roman" pitchFamily="-110" charset="0"/>
                <a:ea typeface="+mn-ea"/>
                <a:cs typeface="+mn-cs"/>
              </a:rPr>
              <a:t>in the enterprise has become an essential means of enhancing worker productivity</a:t>
            </a:r>
          </a:p>
          <a:p>
            <a:r>
              <a:rPr kumimoji="1" lang="en-US" sz="1200" b="0" i="0" u="none" strike="noStrike" kern="1200" baseline="0" dirty="0">
                <a:solidFill>
                  <a:schemeClr val="tx1"/>
                </a:solidFill>
                <a:latin typeface="Times New Roman" pitchFamily="-110" charset="0"/>
                <a:ea typeface="+mn-ea"/>
                <a:cs typeface="+mn-cs"/>
              </a:rPr>
              <a:t>and network effectiveness. And public Wi-Fi hotspots have expanded dramatically</a:t>
            </a:r>
          </a:p>
          <a:p>
            <a:r>
              <a:rPr kumimoji="1" lang="en-US" sz="1200" b="0" i="0" u="none" strike="noStrike" kern="1200" baseline="0" dirty="0">
                <a:solidFill>
                  <a:schemeClr val="tx1"/>
                </a:solidFill>
                <a:latin typeface="Times New Roman" pitchFamily="-110" charset="0"/>
                <a:ea typeface="+mn-ea"/>
                <a:cs typeface="+mn-cs"/>
              </a:rPr>
              <a:t>to provide free Internet access in most public places.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As the technology of antennas, wireless transmission techniques, and wireless</a:t>
            </a:r>
          </a:p>
          <a:p>
            <a:r>
              <a:rPr kumimoji="1" lang="en-US" sz="1200" b="0" i="0" u="none" strike="noStrike" kern="1200" baseline="0" dirty="0">
                <a:solidFill>
                  <a:schemeClr val="tx1"/>
                </a:solidFill>
                <a:latin typeface="Times New Roman" pitchFamily="-110" charset="0"/>
                <a:ea typeface="+mn-ea"/>
                <a:cs typeface="+mn-cs"/>
              </a:rPr>
              <a:t>protocol design has evolved, the IEEE 802.11 committee has been able to introduce</a:t>
            </a:r>
          </a:p>
          <a:p>
            <a:r>
              <a:rPr kumimoji="1" lang="en-US" sz="1200" b="0" i="0" u="none" strike="noStrike" kern="1200" baseline="0" dirty="0">
                <a:solidFill>
                  <a:schemeClr val="tx1"/>
                </a:solidFill>
                <a:latin typeface="Times New Roman" pitchFamily="-110" charset="0"/>
                <a:ea typeface="+mn-ea"/>
                <a:cs typeface="+mn-cs"/>
              </a:rPr>
              <a:t>standards for new versions of Wi-Fi at ever-higher speeds. Once the standard is</a:t>
            </a:r>
          </a:p>
          <a:p>
            <a:r>
              <a:rPr kumimoji="1" lang="en-US" sz="1200" b="0" i="0" u="none" strike="noStrike" kern="1200" baseline="0" dirty="0">
                <a:solidFill>
                  <a:schemeClr val="tx1"/>
                </a:solidFill>
                <a:latin typeface="Times New Roman" pitchFamily="-110" charset="0"/>
                <a:ea typeface="+mn-ea"/>
                <a:cs typeface="+mn-cs"/>
              </a:rPr>
              <a:t>issued, industry quickly develops the products. Here’s a brief chronology, starting</a:t>
            </a:r>
          </a:p>
          <a:p>
            <a:r>
              <a:rPr kumimoji="1" lang="en-US" sz="1200" b="0" i="0" u="none" strike="noStrike" kern="1200" baseline="0" dirty="0">
                <a:solidFill>
                  <a:schemeClr val="tx1"/>
                </a:solidFill>
                <a:latin typeface="Times New Roman" pitchFamily="-110" charset="0"/>
                <a:ea typeface="+mn-ea"/>
                <a:cs typeface="+mn-cs"/>
              </a:rPr>
              <a:t>with the original standard, which was simply called IEEE 802.11, and showing the</a:t>
            </a:r>
          </a:p>
          <a:p>
            <a:r>
              <a:rPr kumimoji="1" lang="en-US" sz="1200" b="0" i="0" u="none" strike="noStrike" kern="1200" baseline="0" dirty="0">
                <a:solidFill>
                  <a:schemeClr val="tx1"/>
                </a:solidFill>
                <a:latin typeface="Times New Roman" pitchFamily="-110" charset="0"/>
                <a:ea typeface="+mn-ea"/>
                <a:cs typeface="+mn-cs"/>
              </a:rPr>
              <a:t>maximum data rate for each version:</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802.11 (1997): 2 Mbps (megabit per second, million bits per second)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802.11a (1999): 54 Mbps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802.11b (1999): 11 Mbps</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802.11n (1999): 600 Mbps</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802.11g (2003): 54 Mbps</a:t>
            </a:r>
          </a:p>
          <a:p>
            <a:endParaRPr kumimoji="1" lang="it-IT" sz="1200" b="1" i="0" u="none" strike="noStrike" kern="1200" baseline="0" dirty="0">
              <a:solidFill>
                <a:schemeClr val="tx1"/>
              </a:solidFill>
              <a:latin typeface="Times New Roman" pitchFamily="-110" charset="0"/>
              <a:ea typeface="+mn-ea"/>
              <a:cs typeface="+mn-cs"/>
            </a:endParaRPr>
          </a:p>
          <a:p>
            <a:r>
              <a:rPr kumimoji="1" lang="it-IT" sz="1200" b="1"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a:solidFill>
                  <a:schemeClr val="tx1"/>
                </a:solidFill>
                <a:latin typeface="Times New Roman" pitchFamily="-110" charset="0"/>
                <a:ea typeface="+mn-ea"/>
                <a:cs typeface="+mn-cs"/>
              </a:rPr>
              <a:t> 802.11ad (2012): 6.76 </a:t>
            </a:r>
            <a:r>
              <a:rPr kumimoji="1" lang="it-IT" sz="1200" b="0" i="0" u="none" strike="noStrike" kern="1200" baseline="0" dirty="0" err="1">
                <a:solidFill>
                  <a:schemeClr val="tx1"/>
                </a:solidFill>
                <a:latin typeface="Times New Roman" pitchFamily="-110" charset="0"/>
                <a:ea typeface="+mn-ea"/>
                <a:cs typeface="+mn-cs"/>
              </a:rPr>
              <a:t>Gbps</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billion</a:t>
            </a:r>
            <a:r>
              <a:rPr kumimoji="1" lang="it-IT" sz="1200" b="0" i="0" u="none" strike="noStrike" kern="1200" baseline="0" dirty="0">
                <a:solidFill>
                  <a:schemeClr val="tx1"/>
                </a:solidFill>
                <a:latin typeface="Times New Roman" pitchFamily="-110" charset="0"/>
                <a:ea typeface="+mn-ea"/>
                <a:cs typeface="+mn-cs"/>
              </a:rPr>
              <a:t> bits per </a:t>
            </a:r>
            <a:r>
              <a:rPr kumimoji="1" lang="it-IT" sz="1200" b="0" i="0" u="none" strike="noStrike" kern="1200" baseline="0" dirty="0" err="1">
                <a:solidFill>
                  <a:schemeClr val="tx1"/>
                </a:solidFill>
                <a:latin typeface="Times New Roman" pitchFamily="-110" charset="0"/>
                <a:ea typeface="+mn-ea"/>
                <a:cs typeface="+mn-cs"/>
              </a:rPr>
              <a:t>second</a:t>
            </a:r>
            <a:r>
              <a:rPr kumimoji="1" lang="it-IT" sz="1200" b="0" i="0" u="none" strike="noStrike" kern="1200" baseline="0" dirty="0">
                <a:solidFill>
                  <a:schemeClr val="tx1"/>
                </a:solidFill>
                <a:latin typeface="Times New Roman" pitchFamily="-110" charset="0"/>
                <a:ea typeface="+mn-ea"/>
                <a:cs typeface="+mn-cs"/>
              </a:rPr>
              <a:t>)</a:t>
            </a:r>
          </a:p>
          <a:p>
            <a:endParaRPr kumimoji="1" lang="it-IT" sz="1200" b="1" i="0" u="none" strike="noStrike" kern="1200" baseline="0" dirty="0">
              <a:solidFill>
                <a:schemeClr val="tx1"/>
              </a:solidFill>
              <a:latin typeface="Times New Roman" pitchFamily="-110" charset="0"/>
              <a:ea typeface="+mn-ea"/>
              <a:cs typeface="+mn-cs"/>
            </a:endParaRPr>
          </a:p>
          <a:p>
            <a:r>
              <a:rPr kumimoji="1" lang="it-IT" sz="1200" b="1"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a:solidFill>
                  <a:schemeClr val="tx1"/>
                </a:solidFill>
                <a:latin typeface="Times New Roman" pitchFamily="-110" charset="0"/>
                <a:ea typeface="+mn-ea"/>
                <a:cs typeface="+mn-cs"/>
              </a:rPr>
              <a:t> 802.11ac (2014): 3.2 </a:t>
            </a:r>
            <a:r>
              <a:rPr kumimoji="1" lang="it-IT" sz="1200" b="0" i="0" u="none" strike="noStrike" kern="1200" baseline="0" dirty="0" err="1">
                <a:solidFill>
                  <a:schemeClr val="tx1"/>
                </a:solidFill>
                <a:latin typeface="Times New Roman" pitchFamily="-110" charset="0"/>
                <a:ea typeface="+mn-ea"/>
                <a:cs typeface="+mn-cs"/>
              </a:rPr>
              <a:t>Gbps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48</a:t>
            </a:fld>
            <a:endParaRPr lang="en-US" dirty="0"/>
          </a:p>
        </p:txBody>
      </p:sp>
    </p:spTree>
    <p:extLst>
      <p:ext uri="{BB962C8B-B14F-4D97-AF65-F5344CB8AC3E}">
        <p14:creationId xmlns:p14="http://schemas.microsoft.com/office/powerpoint/2010/main" val="32866720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8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FBF3B-70D1-5640-BB57-DE4DAED0B3B8}" type="slidenum">
              <a:rPr lang="en-US"/>
              <a:pPr/>
              <a:t>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The most common means of computer/user interaction is a keyboard/monitor</a:t>
            </a:r>
          </a:p>
          <a:p>
            <a:r>
              <a:rPr kumimoji="1" lang="en-US" sz="900" kern="1200" baseline="0" dirty="0">
                <a:solidFill>
                  <a:schemeClr val="tx1"/>
                </a:solidFill>
                <a:latin typeface="Times New Roman" pitchFamily="-110" charset="0"/>
                <a:ea typeface="+mn-ea"/>
                <a:cs typeface="+mn-cs"/>
              </a:rPr>
              <a:t>arrangement. The user provides input through the keyboard. This input is then</a:t>
            </a:r>
          </a:p>
          <a:p>
            <a:r>
              <a:rPr kumimoji="1" lang="en-US" sz="900" kern="1200" baseline="0" dirty="0">
                <a:solidFill>
                  <a:schemeClr val="tx1"/>
                </a:solidFill>
                <a:latin typeface="Times New Roman" pitchFamily="-110" charset="0"/>
                <a:ea typeface="+mn-ea"/>
                <a:cs typeface="+mn-cs"/>
              </a:rPr>
              <a:t>transmitted to the computer and may also be displayed on the monitor. In addition,</a:t>
            </a:r>
          </a:p>
          <a:p>
            <a:r>
              <a:rPr kumimoji="1" lang="en-US" sz="900" kern="1200" baseline="0" dirty="0">
                <a:solidFill>
                  <a:schemeClr val="tx1"/>
                </a:solidFill>
                <a:latin typeface="Times New Roman" pitchFamily="-110" charset="0"/>
                <a:ea typeface="+mn-ea"/>
                <a:cs typeface="+mn-cs"/>
              </a:rPr>
              <a:t>the monitor displays data provided by the computer.</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basic unit of exchange is the character. Associated with each character</a:t>
            </a:r>
          </a:p>
          <a:p>
            <a:r>
              <a:rPr kumimoji="1" lang="en-US" sz="900" kern="1200" baseline="0" dirty="0">
                <a:solidFill>
                  <a:schemeClr val="tx1"/>
                </a:solidFill>
                <a:latin typeface="Times New Roman" pitchFamily="-110" charset="0"/>
                <a:ea typeface="+mn-ea"/>
                <a:cs typeface="+mn-cs"/>
              </a:rPr>
              <a:t>is a code, typically 7 or 8 bits in length. The most commonly used text code is the</a:t>
            </a:r>
          </a:p>
          <a:p>
            <a:r>
              <a:rPr kumimoji="1" lang="en-US" sz="900" kern="1200" baseline="0" dirty="0">
                <a:solidFill>
                  <a:schemeClr val="tx1"/>
                </a:solidFill>
                <a:latin typeface="Times New Roman" pitchFamily="-110" charset="0"/>
                <a:ea typeface="+mn-ea"/>
                <a:cs typeface="+mn-cs"/>
              </a:rPr>
              <a:t>International Reference Alphabet (IRA). Each character in this code is represented</a:t>
            </a:r>
          </a:p>
          <a:p>
            <a:r>
              <a:rPr kumimoji="1" lang="en-US" sz="900" kern="1200" baseline="0" dirty="0">
                <a:solidFill>
                  <a:schemeClr val="tx1"/>
                </a:solidFill>
                <a:latin typeface="Times New Roman" pitchFamily="-110" charset="0"/>
                <a:ea typeface="+mn-ea"/>
                <a:cs typeface="+mn-cs"/>
              </a:rPr>
              <a:t>by a unique 7-bit binary code; thus, 128 different characters can be represented.</a:t>
            </a:r>
          </a:p>
          <a:p>
            <a:r>
              <a:rPr kumimoji="1" lang="en-US" sz="900" kern="1200" baseline="0" dirty="0">
                <a:solidFill>
                  <a:schemeClr val="tx1"/>
                </a:solidFill>
                <a:latin typeface="Times New Roman" pitchFamily="-110" charset="0"/>
                <a:ea typeface="+mn-ea"/>
                <a:cs typeface="+mn-cs"/>
              </a:rPr>
              <a:t>Characters are of two types: printable and control. Printable characters are</a:t>
            </a:r>
          </a:p>
          <a:p>
            <a:r>
              <a:rPr kumimoji="1" lang="en-US" sz="900" kern="1200" baseline="0" dirty="0">
                <a:solidFill>
                  <a:schemeClr val="tx1"/>
                </a:solidFill>
                <a:latin typeface="Times New Roman" pitchFamily="-110" charset="0"/>
                <a:ea typeface="+mn-ea"/>
                <a:cs typeface="+mn-cs"/>
              </a:rPr>
              <a:t>the alphabetic, numeric, and special characters that can be printed on paper or displayed</a:t>
            </a:r>
          </a:p>
          <a:p>
            <a:r>
              <a:rPr kumimoji="1" lang="en-US" sz="900" kern="1200" baseline="0" dirty="0">
                <a:solidFill>
                  <a:schemeClr val="tx1"/>
                </a:solidFill>
                <a:latin typeface="Times New Roman" pitchFamily="-110" charset="0"/>
                <a:ea typeface="+mn-ea"/>
                <a:cs typeface="+mn-cs"/>
              </a:rPr>
              <a:t>on a screen. Some of the control characters have to do with controlling the</a:t>
            </a:r>
          </a:p>
          <a:p>
            <a:r>
              <a:rPr kumimoji="1" lang="en-US" sz="900" kern="1200" baseline="0" dirty="0">
                <a:solidFill>
                  <a:schemeClr val="tx1"/>
                </a:solidFill>
                <a:latin typeface="Times New Roman" pitchFamily="-110" charset="0"/>
                <a:ea typeface="+mn-ea"/>
                <a:cs typeface="+mn-cs"/>
              </a:rPr>
              <a:t>printing or displaying of characters; an example is carriage return. Other control</a:t>
            </a:r>
          </a:p>
          <a:p>
            <a:r>
              <a:rPr kumimoji="1" lang="en-US" sz="900" kern="1200" baseline="0" dirty="0">
                <a:solidFill>
                  <a:schemeClr val="tx1"/>
                </a:solidFill>
                <a:latin typeface="Times New Roman" pitchFamily="-110" charset="0"/>
                <a:ea typeface="+mn-ea"/>
                <a:cs typeface="+mn-cs"/>
              </a:rPr>
              <a:t>characters are concerned with communications procedures. See Appendix D for</a:t>
            </a:r>
          </a:p>
          <a:p>
            <a:r>
              <a:rPr kumimoji="1" lang="en-US" sz="900" kern="1200" baseline="0" dirty="0">
                <a:solidFill>
                  <a:schemeClr val="tx1"/>
                </a:solidFill>
                <a:latin typeface="Times New Roman" pitchFamily="-110" charset="0"/>
                <a:ea typeface="+mn-ea"/>
                <a:cs typeface="+mn-cs"/>
              </a:rPr>
              <a:t>details.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For keyboard input, </a:t>
            </a:r>
            <a:r>
              <a:rPr kumimoji="1" lang="en-US" sz="900" u="sng" kern="1200" baseline="0" dirty="0">
                <a:solidFill>
                  <a:schemeClr val="tx1"/>
                </a:solidFill>
                <a:latin typeface="Times New Roman" pitchFamily="-110" charset="0"/>
                <a:ea typeface="+mn-ea"/>
                <a:cs typeface="+mn-cs"/>
              </a:rPr>
              <a:t>when the user depresses a key, this generates an electronic signal that is interpreted by the transducer in the keyboard and translated into the bit pattern of the corresponding IRA code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This bit pattern is then transmitted to the I/O module in the computer. </a:t>
            </a:r>
          </a:p>
          <a:p>
            <a:r>
              <a:rPr kumimoji="1" lang="en-US" sz="900" kern="1200" baseline="0" dirty="0">
                <a:solidFill>
                  <a:schemeClr val="tx1"/>
                </a:solidFill>
                <a:latin typeface="Times New Roman" pitchFamily="-110" charset="0"/>
                <a:ea typeface="+mn-ea"/>
                <a:cs typeface="+mn-cs"/>
              </a:rPr>
              <a:t>At the computer, the text can be stored in the same IRA code. </a:t>
            </a:r>
          </a:p>
          <a:p>
            <a:r>
              <a:rPr kumimoji="1" lang="en-US" sz="900" kern="1200" baseline="0" dirty="0">
                <a:solidFill>
                  <a:schemeClr val="tx1"/>
                </a:solidFill>
                <a:latin typeface="Times New Roman" pitchFamily="-110" charset="0"/>
                <a:ea typeface="+mn-ea"/>
                <a:cs typeface="+mn-cs"/>
              </a:rPr>
              <a:t>On output, </a:t>
            </a:r>
            <a:r>
              <a:rPr kumimoji="1" lang="en-US" sz="900" u="sng" kern="1200" baseline="0" dirty="0">
                <a:solidFill>
                  <a:schemeClr val="tx1"/>
                </a:solidFill>
                <a:latin typeface="Times New Roman" pitchFamily="-110" charset="0"/>
                <a:ea typeface="+mn-ea"/>
                <a:cs typeface="+mn-cs"/>
              </a:rPr>
              <a:t>IRA code characters are transmitted to an external device from the I/O module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The transducer at the device </a:t>
            </a:r>
            <a:r>
              <a:rPr kumimoji="1" lang="en-US" sz="900" u="sng" kern="1200" baseline="0" dirty="0">
                <a:solidFill>
                  <a:schemeClr val="tx1"/>
                </a:solidFill>
                <a:latin typeface="Times New Roman" pitchFamily="-110" charset="0"/>
                <a:ea typeface="+mn-ea"/>
                <a:cs typeface="+mn-cs"/>
              </a:rPr>
              <a:t>interprets this code and sends the required electronic signals to the </a:t>
            </a:r>
            <a:r>
              <a:rPr kumimoji="1" lang="en-US" sz="900" kern="1200" baseline="0" dirty="0">
                <a:solidFill>
                  <a:schemeClr val="tx1"/>
                </a:solidFill>
                <a:latin typeface="Times New Roman" pitchFamily="-110" charset="0"/>
                <a:ea typeface="+mn-ea"/>
                <a:cs typeface="+mn-cs"/>
              </a:rPr>
              <a:t>output device either to display the indicated character or perform the requested control function.</a:t>
            </a:r>
            <a:endParaRPr lang="en-GB" sz="90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6E65E-4211-D44D-B64A-19292B0DF4E1}" type="slidenum">
              <a:rPr lang="en-US"/>
              <a:pPr/>
              <a:t>6</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The major functions or requirements for an I/O module fall into the following categories: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Control and timing</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Processor communication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Device communication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Data buffering</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Error detection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During any period of time, </a:t>
            </a:r>
            <a:r>
              <a:rPr kumimoji="1" lang="en-US" sz="900" u="sng" kern="1200" baseline="0" dirty="0">
                <a:solidFill>
                  <a:schemeClr val="tx1"/>
                </a:solidFill>
                <a:latin typeface="Times New Roman" pitchFamily="-110" charset="0"/>
                <a:ea typeface="+mn-ea"/>
                <a:cs typeface="+mn-cs"/>
              </a:rPr>
              <a:t>the processor may communicate with one or more external devices in unpredictable patterns</a:t>
            </a:r>
            <a:r>
              <a:rPr kumimoji="1" lang="en-US" sz="900" kern="1200" baseline="0" dirty="0">
                <a:solidFill>
                  <a:schemeClr val="tx1"/>
                </a:solidFill>
                <a:latin typeface="Times New Roman" pitchFamily="-110" charset="0"/>
                <a:ea typeface="+mn-ea"/>
                <a:cs typeface="+mn-cs"/>
              </a:rPr>
              <a:t>, depending on the program’s need for I/O.</a:t>
            </a:r>
          </a:p>
          <a:p>
            <a:r>
              <a:rPr kumimoji="1" lang="en-US" sz="900" u="sng" kern="1200" baseline="0" dirty="0">
                <a:solidFill>
                  <a:schemeClr val="tx1"/>
                </a:solidFill>
                <a:latin typeface="Times New Roman" pitchFamily="-110" charset="0"/>
                <a:ea typeface="+mn-ea"/>
                <a:cs typeface="+mn-cs"/>
              </a:rPr>
              <a:t>The internal resources, such as main memory and the system bus, must be shared among a number of activities, including data I/O</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Thus, the I/O </a:t>
            </a:r>
            <a:r>
              <a:rPr kumimoji="1" lang="en-US" sz="900" u="sng" kern="1200" baseline="0" dirty="0">
                <a:solidFill>
                  <a:schemeClr val="tx1"/>
                </a:solidFill>
                <a:latin typeface="Times New Roman" pitchFamily="-110" charset="0"/>
                <a:ea typeface="+mn-ea"/>
                <a:cs typeface="+mn-cs"/>
              </a:rPr>
              <a:t>function includes a </a:t>
            </a:r>
            <a:r>
              <a:rPr kumimoji="1" lang="en-US" sz="900" b="1" u="sng" kern="1200" baseline="0" dirty="0">
                <a:solidFill>
                  <a:schemeClr val="tx1"/>
                </a:solidFill>
                <a:latin typeface="Times New Roman" pitchFamily="-110" charset="0"/>
                <a:ea typeface="+mn-ea"/>
                <a:cs typeface="+mn-cs"/>
              </a:rPr>
              <a:t>control and timing requirement</a:t>
            </a:r>
            <a:r>
              <a:rPr kumimoji="1" lang="en-US" sz="900" b="0" u="sng" kern="1200" baseline="0" dirty="0">
                <a:solidFill>
                  <a:schemeClr val="tx1"/>
                </a:solidFill>
                <a:latin typeface="Times New Roman" pitchFamily="-110" charset="0"/>
                <a:ea typeface="+mn-ea"/>
                <a:cs typeface="+mn-cs"/>
              </a:rPr>
              <a:t>, to coordinate the flow of traffic between internal </a:t>
            </a:r>
            <a:r>
              <a:rPr kumimoji="1" lang="en-US" sz="900" u="sng" kern="1200" baseline="0" dirty="0">
                <a:solidFill>
                  <a:schemeClr val="tx1"/>
                </a:solidFill>
                <a:latin typeface="Times New Roman" pitchFamily="-110" charset="0"/>
                <a:ea typeface="+mn-ea"/>
                <a:cs typeface="+mn-cs"/>
              </a:rPr>
              <a:t>resources and external devices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For example, </a:t>
            </a:r>
            <a:r>
              <a:rPr kumimoji="1" lang="en-US" sz="900" u="sng" kern="1200" baseline="0" dirty="0">
                <a:solidFill>
                  <a:schemeClr val="tx1"/>
                </a:solidFill>
                <a:latin typeface="Times New Roman" pitchFamily="-110" charset="0"/>
                <a:ea typeface="+mn-ea"/>
                <a:cs typeface="+mn-cs"/>
              </a:rPr>
              <a:t>the control of the transfer of data from an external device to the processor </a:t>
            </a:r>
            <a:r>
              <a:rPr kumimoji="1" lang="en-US" sz="900" kern="1200" baseline="0" dirty="0">
                <a:solidFill>
                  <a:schemeClr val="tx1"/>
                </a:solidFill>
                <a:latin typeface="Times New Roman" pitchFamily="-110" charset="0"/>
                <a:ea typeface="+mn-ea"/>
                <a:cs typeface="+mn-cs"/>
              </a:rPr>
              <a:t>might involve the following sequence of steps: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1. The processor interrogates the I/O module to check the status of the attached device.</a:t>
            </a:r>
          </a:p>
          <a:p>
            <a:endParaRPr kumimoji="1" lang="en-US" sz="900" b="0"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2. The I/O module returns the device status.</a:t>
            </a:r>
          </a:p>
          <a:p>
            <a:endParaRPr kumimoji="1" lang="en-US" sz="900" b="1"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3. If the device is operational and ready to transmit, the processor requests the </a:t>
            </a:r>
            <a:r>
              <a:rPr kumimoji="1" lang="en-US" sz="900" kern="1200" baseline="0" dirty="0">
                <a:solidFill>
                  <a:schemeClr val="tx1"/>
                </a:solidFill>
                <a:latin typeface="Times New Roman" pitchFamily="-110" charset="0"/>
                <a:ea typeface="+mn-ea"/>
                <a:cs typeface="+mn-cs"/>
              </a:rPr>
              <a:t>transfer of data, by means of a command to the I/O module.</a:t>
            </a:r>
          </a:p>
          <a:p>
            <a:endParaRPr kumimoji="1" lang="en-US" sz="900" b="0"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4. The I/O module obtains a unit of data (e.g., 8 or 16 bits) from the external device.</a:t>
            </a:r>
          </a:p>
          <a:p>
            <a:endParaRPr kumimoji="1" lang="en-US" sz="900" b="0" kern="1200" baseline="0" dirty="0">
              <a:solidFill>
                <a:schemeClr val="tx1"/>
              </a:solidFill>
              <a:latin typeface="Times New Roman" pitchFamily="-110" charset="0"/>
              <a:ea typeface="+mn-ea"/>
              <a:cs typeface="+mn-cs"/>
            </a:endParaRPr>
          </a:p>
          <a:p>
            <a:r>
              <a:rPr kumimoji="1" lang="en-US" sz="900" b="0" kern="1200" baseline="0" dirty="0">
                <a:solidFill>
                  <a:schemeClr val="tx1"/>
                </a:solidFill>
                <a:latin typeface="Times New Roman" pitchFamily="-110" charset="0"/>
                <a:ea typeface="+mn-ea"/>
                <a:cs typeface="+mn-cs"/>
              </a:rPr>
              <a:t>5. The data are transferred from the I/O module to the processor.</a:t>
            </a:r>
          </a:p>
          <a:p>
            <a:endParaRPr kumimoji="1" lang="en-US" sz="900" b="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If the system employs a bus, then each of the interactions between the processor</a:t>
            </a:r>
          </a:p>
          <a:p>
            <a:r>
              <a:rPr kumimoji="1" lang="en-US" sz="900" kern="1200" baseline="0" dirty="0">
                <a:solidFill>
                  <a:schemeClr val="tx1"/>
                </a:solidFill>
                <a:latin typeface="Times New Roman" pitchFamily="-110" charset="0"/>
                <a:ea typeface="+mn-ea"/>
                <a:cs typeface="+mn-cs"/>
              </a:rPr>
              <a:t>and the I/O module involves one or more bus arbitrations.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preceding simplified scenario also </a:t>
            </a:r>
            <a:r>
              <a:rPr kumimoji="1" lang="en-US" sz="900" u="sng" kern="1200" baseline="0" dirty="0">
                <a:solidFill>
                  <a:schemeClr val="tx1"/>
                </a:solidFill>
                <a:latin typeface="Times New Roman" pitchFamily="-110" charset="0"/>
                <a:ea typeface="+mn-ea"/>
                <a:cs typeface="+mn-cs"/>
              </a:rPr>
              <a:t>illustrates that the I/O module must communicate with the processor and with the external device</a:t>
            </a:r>
            <a:r>
              <a:rPr kumimoji="1" lang="en-US" sz="900" kern="1200" baseline="0" dirty="0">
                <a:solidFill>
                  <a:schemeClr val="tx1"/>
                </a:solidFill>
                <a:latin typeface="Times New Roman" pitchFamily="-110" charset="0"/>
                <a:ea typeface="+mn-ea"/>
                <a:cs typeface="+mn-cs"/>
              </a:rPr>
              <a:t>. </a:t>
            </a:r>
          </a:p>
          <a:p>
            <a:r>
              <a:rPr kumimoji="1" lang="en-US" sz="900" b="1" kern="1200" baseline="0" dirty="0">
                <a:solidFill>
                  <a:schemeClr val="tx1"/>
                </a:solidFill>
                <a:latin typeface="Times New Roman" pitchFamily="-110" charset="0"/>
                <a:ea typeface="+mn-ea"/>
                <a:cs typeface="+mn-cs"/>
              </a:rPr>
              <a:t>Processor communication </a:t>
            </a:r>
            <a:r>
              <a:rPr kumimoji="1" lang="en-US" sz="900" kern="1200" baseline="0" dirty="0">
                <a:solidFill>
                  <a:schemeClr val="tx1"/>
                </a:solidFill>
                <a:latin typeface="Times New Roman" pitchFamily="-110" charset="0"/>
                <a:ea typeface="+mn-ea"/>
                <a:cs typeface="+mn-cs"/>
              </a:rPr>
              <a:t>involves the following:</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Command decoding: </a:t>
            </a:r>
            <a:r>
              <a:rPr kumimoji="1" lang="en-US" sz="900" b="0" u="sng" kern="1200" baseline="0" dirty="0">
                <a:solidFill>
                  <a:schemeClr val="tx1"/>
                </a:solidFill>
                <a:latin typeface="Times New Roman" pitchFamily="-110" charset="0"/>
                <a:ea typeface="+mn-ea"/>
                <a:cs typeface="+mn-cs"/>
              </a:rPr>
              <a:t>The I/O module accepts commands from the processor, </a:t>
            </a:r>
            <a:r>
              <a:rPr kumimoji="1" lang="en-US" sz="900" u="sng" kern="1200" baseline="0" dirty="0">
                <a:solidFill>
                  <a:schemeClr val="tx1"/>
                </a:solidFill>
                <a:latin typeface="Times New Roman" pitchFamily="-110" charset="0"/>
                <a:ea typeface="+mn-ea"/>
                <a:cs typeface="+mn-cs"/>
              </a:rPr>
              <a:t>typically sent as signals on the control bus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For example, an I/O module for a disk drive might accept the following commands: READ SECTOR, WRITE SECTOR, SEEK track number, and SCAN record ID. </a:t>
            </a:r>
          </a:p>
          <a:p>
            <a:r>
              <a:rPr kumimoji="1" lang="en-US" sz="900" kern="1200" baseline="0" dirty="0">
                <a:solidFill>
                  <a:schemeClr val="tx1"/>
                </a:solidFill>
                <a:latin typeface="Times New Roman" pitchFamily="-110" charset="0"/>
                <a:ea typeface="+mn-ea"/>
                <a:cs typeface="+mn-cs"/>
              </a:rPr>
              <a:t>The latter two commands each include a parameter that is sent on the data bus.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Data: </a:t>
            </a:r>
            <a:r>
              <a:rPr kumimoji="1" lang="en-US" sz="900" b="0" kern="1200" baseline="0" dirty="0">
                <a:solidFill>
                  <a:schemeClr val="tx1"/>
                </a:solidFill>
                <a:latin typeface="Times New Roman" pitchFamily="-110" charset="0"/>
                <a:ea typeface="+mn-ea"/>
                <a:cs typeface="+mn-cs"/>
              </a:rPr>
              <a:t>Data are exchanged between the processor and the I/O module over the data bus.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Status reporting: </a:t>
            </a:r>
            <a:r>
              <a:rPr kumimoji="1" lang="en-US" sz="900" b="0" u="sng" kern="1200" baseline="0" dirty="0">
                <a:solidFill>
                  <a:schemeClr val="tx1"/>
                </a:solidFill>
                <a:latin typeface="Times New Roman" pitchFamily="-110" charset="0"/>
                <a:ea typeface="+mn-ea"/>
                <a:cs typeface="+mn-cs"/>
              </a:rPr>
              <a:t>Because peripherals are so slow, it is important to know the </a:t>
            </a:r>
            <a:r>
              <a:rPr kumimoji="1" lang="en-US" sz="900" u="sng" kern="1200" baseline="0" dirty="0">
                <a:solidFill>
                  <a:schemeClr val="tx1"/>
                </a:solidFill>
                <a:latin typeface="Times New Roman" pitchFamily="-110" charset="0"/>
                <a:ea typeface="+mn-ea"/>
                <a:cs typeface="+mn-cs"/>
              </a:rPr>
              <a:t>status of the I/O module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For example, if an I/O module is asked to send data to the processor (read), </a:t>
            </a:r>
            <a:r>
              <a:rPr kumimoji="1" lang="en-US" sz="900" u="sng" kern="1200" baseline="0" dirty="0">
                <a:solidFill>
                  <a:schemeClr val="tx1"/>
                </a:solidFill>
                <a:latin typeface="Times New Roman" pitchFamily="-110" charset="0"/>
                <a:ea typeface="+mn-ea"/>
                <a:cs typeface="+mn-cs"/>
              </a:rPr>
              <a:t>it may not be ready to do so because it is still working on the previous I/O command</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This fact can be reported with a status signal.</a:t>
            </a:r>
          </a:p>
          <a:p>
            <a:r>
              <a:rPr kumimoji="1" lang="en-US" sz="900" kern="1200" baseline="0" dirty="0">
                <a:solidFill>
                  <a:schemeClr val="tx1"/>
                </a:solidFill>
                <a:latin typeface="Times New Roman" pitchFamily="-110" charset="0"/>
                <a:ea typeface="+mn-ea"/>
                <a:cs typeface="+mn-cs"/>
              </a:rPr>
              <a:t>Common status signals are BUSY and READY. There may also be signals to report various error conditions.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 </a:t>
            </a:r>
            <a:r>
              <a:rPr kumimoji="1" lang="en-US" sz="900" b="1" kern="1200" baseline="0" dirty="0">
                <a:solidFill>
                  <a:schemeClr val="tx1"/>
                </a:solidFill>
                <a:latin typeface="Times New Roman" pitchFamily="-110" charset="0"/>
                <a:ea typeface="+mn-ea"/>
                <a:cs typeface="+mn-cs"/>
              </a:rPr>
              <a:t>Address recognition: </a:t>
            </a:r>
            <a:r>
              <a:rPr kumimoji="1" lang="en-US" sz="900" b="0" u="sng" kern="1200" baseline="0" dirty="0">
                <a:solidFill>
                  <a:schemeClr val="tx1"/>
                </a:solidFill>
                <a:latin typeface="Times New Roman" pitchFamily="-110" charset="0"/>
                <a:ea typeface="+mn-ea"/>
                <a:cs typeface="+mn-cs"/>
              </a:rPr>
              <a:t>Just as each word of memory has an address, so does </a:t>
            </a:r>
            <a:r>
              <a:rPr kumimoji="1" lang="en-US" sz="900" u="sng" kern="1200" baseline="0" dirty="0">
                <a:solidFill>
                  <a:schemeClr val="tx1"/>
                </a:solidFill>
                <a:latin typeface="Times New Roman" pitchFamily="-110" charset="0"/>
                <a:ea typeface="+mn-ea"/>
                <a:cs typeface="+mn-cs"/>
              </a:rPr>
              <a:t>each I/O device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Thus, an </a:t>
            </a:r>
            <a:r>
              <a:rPr kumimoji="1" lang="en-US" sz="900" u="sng" kern="1200" baseline="0" dirty="0">
                <a:solidFill>
                  <a:schemeClr val="tx1"/>
                </a:solidFill>
                <a:latin typeface="Times New Roman" pitchFamily="-110" charset="0"/>
                <a:ea typeface="+mn-ea"/>
                <a:cs typeface="+mn-cs"/>
              </a:rPr>
              <a:t>I/O module must recognize one unique address for each peripheral it controls</a:t>
            </a:r>
            <a:r>
              <a:rPr kumimoji="1" lang="en-US" sz="900" kern="1200" baseline="0" dirty="0">
                <a:solidFill>
                  <a:schemeClr val="tx1"/>
                </a:solidFill>
                <a:latin typeface="Times New Roman" pitchFamily="-110" charset="0"/>
                <a:ea typeface="+mn-ea"/>
                <a:cs typeface="+mn-cs"/>
              </a:rPr>
              <a: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On the other side, </a:t>
            </a:r>
            <a:r>
              <a:rPr kumimoji="1" lang="en-US" sz="900" u="sng" kern="1200" baseline="0" dirty="0">
                <a:solidFill>
                  <a:schemeClr val="tx1"/>
                </a:solidFill>
                <a:latin typeface="Times New Roman" pitchFamily="-110" charset="0"/>
                <a:ea typeface="+mn-ea"/>
                <a:cs typeface="+mn-cs"/>
              </a:rPr>
              <a:t>the I/O module must be able to perform </a:t>
            </a:r>
            <a:r>
              <a:rPr kumimoji="1" lang="en-US" sz="900" b="1" u="sng" kern="1200" baseline="0" dirty="0">
                <a:solidFill>
                  <a:schemeClr val="tx1"/>
                </a:solidFill>
                <a:latin typeface="Times New Roman" pitchFamily="-110" charset="0"/>
                <a:ea typeface="+mn-ea"/>
                <a:cs typeface="+mn-cs"/>
              </a:rPr>
              <a:t>device communication</a:t>
            </a:r>
            <a:r>
              <a:rPr kumimoji="1" lang="en-US" sz="900" b="1" kern="1200" baseline="0" dirty="0">
                <a:solidFill>
                  <a:schemeClr val="tx1"/>
                </a:solidFill>
                <a:latin typeface="Times New Roman" pitchFamily="-110" charset="0"/>
                <a:ea typeface="+mn-ea"/>
                <a:cs typeface="+mn-cs"/>
              </a:rPr>
              <a:t>.</a:t>
            </a:r>
          </a:p>
          <a:p>
            <a:r>
              <a:rPr kumimoji="1" lang="en-US" sz="900" kern="1200" baseline="0" dirty="0">
                <a:solidFill>
                  <a:schemeClr val="tx1"/>
                </a:solidFill>
                <a:latin typeface="Times New Roman" pitchFamily="-110" charset="0"/>
                <a:ea typeface="+mn-ea"/>
                <a:cs typeface="+mn-cs"/>
              </a:rPr>
              <a:t>This communication involves commands, status information, and data (Figure 8.2).</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An essential task of an I/O module is </a:t>
            </a:r>
            <a:r>
              <a:rPr kumimoji="1" lang="en-US" sz="900" b="1" kern="1200" baseline="0" dirty="0">
                <a:solidFill>
                  <a:schemeClr val="tx1"/>
                </a:solidFill>
                <a:latin typeface="Times New Roman" pitchFamily="-110" charset="0"/>
                <a:ea typeface="+mn-ea"/>
                <a:cs typeface="+mn-cs"/>
              </a:rPr>
              <a:t>data buffering. </a:t>
            </a:r>
          </a:p>
          <a:p>
            <a:r>
              <a:rPr kumimoji="1" lang="en-US" sz="900" b="0" kern="1200" baseline="0" dirty="0">
                <a:solidFill>
                  <a:schemeClr val="tx1"/>
                </a:solidFill>
                <a:latin typeface="Times New Roman" pitchFamily="-110" charset="0"/>
                <a:ea typeface="+mn-ea"/>
                <a:cs typeface="+mn-cs"/>
              </a:rPr>
              <a:t>The need for this function </a:t>
            </a:r>
            <a:r>
              <a:rPr kumimoji="1" lang="en-US" sz="900" kern="1200" baseline="0" dirty="0">
                <a:solidFill>
                  <a:schemeClr val="tx1"/>
                </a:solidFill>
                <a:latin typeface="Times New Roman" pitchFamily="-110" charset="0"/>
                <a:ea typeface="+mn-ea"/>
                <a:cs typeface="+mn-cs"/>
              </a:rPr>
              <a:t>is apparent from Figure 2.1. </a:t>
            </a:r>
          </a:p>
          <a:p>
            <a:r>
              <a:rPr kumimoji="1" lang="en-US" sz="900" kern="1200" baseline="0" dirty="0">
                <a:solidFill>
                  <a:schemeClr val="tx1"/>
                </a:solidFill>
                <a:latin typeface="Times New Roman" pitchFamily="-110" charset="0"/>
                <a:ea typeface="+mn-ea"/>
                <a:cs typeface="+mn-cs"/>
              </a:rPr>
              <a:t>Whereas the transfer rate into and out of main memory or the processor is quite high, </a:t>
            </a:r>
            <a:r>
              <a:rPr kumimoji="1" lang="en-US" sz="900" u="sng" kern="1200" baseline="0" dirty="0">
                <a:solidFill>
                  <a:schemeClr val="tx1"/>
                </a:solidFill>
                <a:latin typeface="Times New Roman" pitchFamily="-110" charset="0"/>
                <a:ea typeface="+mn-ea"/>
                <a:cs typeface="+mn-cs"/>
              </a:rPr>
              <a:t>the rate is orders of magnitude lower for many peripheral devices and covers a wide range</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Data coming from main memory are sent to an I/O module in a rapid burst. </a:t>
            </a:r>
          </a:p>
          <a:p>
            <a:r>
              <a:rPr kumimoji="1" lang="en-US" sz="900" kern="1200" baseline="0" dirty="0">
                <a:solidFill>
                  <a:schemeClr val="tx1"/>
                </a:solidFill>
                <a:latin typeface="Times New Roman" pitchFamily="-110" charset="0"/>
                <a:ea typeface="+mn-ea"/>
                <a:cs typeface="+mn-cs"/>
              </a:rPr>
              <a:t>The data are buffered in the I/O module and then sent to the peripheral device at its data rate.</a:t>
            </a:r>
          </a:p>
          <a:p>
            <a:r>
              <a:rPr kumimoji="1" lang="en-US" sz="900" kern="1200" baseline="0" dirty="0">
                <a:solidFill>
                  <a:schemeClr val="tx1"/>
                </a:solidFill>
                <a:latin typeface="Times New Roman" pitchFamily="-110" charset="0"/>
                <a:ea typeface="+mn-ea"/>
                <a:cs typeface="+mn-cs"/>
              </a:rPr>
              <a:t>In the opposite direction, data are buffered </a:t>
            </a:r>
            <a:r>
              <a:rPr kumimoji="1" lang="en-US" sz="900" u="sng" kern="1200" baseline="0" dirty="0">
                <a:solidFill>
                  <a:schemeClr val="tx1"/>
                </a:solidFill>
                <a:latin typeface="Times New Roman" pitchFamily="-110" charset="0"/>
                <a:ea typeface="+mn-ea"/>
                <a:cs typeface="+mn-cs"/>
              </a:rPr>
              <a:t>so as not to tie up the memory in a slow transfer operation</a:t>
            </a:r>
            <a:r>
              <a:rPr kumimoji="1" lang="en-US" sz="900" kern="1200" baseline="0" dirty="0">
                <a:solidFill>
                  <a:schemeClr val="tx1"/>
                </a:solidFill>
                <a:latin typeface="Times New Roman" pitchFamily="-110" charset="0"/>
                <a:ea typeface="+mn-ea"/>
                <a:cs typeface="+mn-cs"/>
              </a:rPr>
              <a:t>. </a:t>
            </a:r>
          </a:p>
          <a:p>
            <a:r>
              <a:rPr kumimoji="1" lang="en-US" sz="900" u="sng" kern="1200" baseline="0" dirty="0">
                <a:solidFill>
                  <a:schemeClr val="tx1"/>
                </a:solidFill>
                <a:latin typeface="Times New Roman" pitchFamily="-110" charset="0"/>
                <a:ea typeface="+mn-ea"/>
                <a:cs typeface="+mn-cs"/>
              </a:rPr>
              <a:t>Thus, the I/O module must be able to operate at both device and memory speeds. </a:t>
            </a:r>
          </a:p>
          <a:p>
            <a:r>
              <a:rPr kumimoji="1" lang="en-US" sz="900" kern="1200" baseline="0" dirty="0">
                <a:solidFill>
                  <a:schemeClr val="tx1"/>
                </a:solidFill>
                <a:latin typeface="Times New Roman" pitchFamily="-110" charset="0"/>
                <a:ea typeface="+mn-ea"/>
                <a:cs typeface="+mn-cs"/>
              </a:rPr>
              <a:t>Similarly, if the I/O device operates at a rate higher than the memory access rate, then the I/O module performs the needed buffering operation.</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Finally, an I/O module is often responsible </a:t>
            </a:r>
            <a:r>
              <a:rPr kumimoji="1" lang="en-US" sz="900" u="sng" kern="1200" baseline="0" dirty="0">
                <a:solidFill>
                  <a:schemeClr val="tx1"/>
                </a:solidFill>
                <a:latin typeface="Times New Roman" pitchFamily="-110" charset="0"/>
                <a:ea typeface="+mn-ea"/>
                <a:cs typeface="+mn-cs"/>
              </a:rPr>
              <a:t>for </a:t>
            </a:r>
            <a:r>
              <a:rPr kumimoji="1" lang="en-US" sz="900" b="1" u="sng" kern="1200" baseline="0" dirty="0">
                <a:solidFill>
                  <a:schemeClr val="tx1"/>
                </a:solidFill>
                <a:latin typeface="Times New Roman" pitchFamily="-110" charset="0"/>
                <a:ea typeface="+mn-ea"/>
                <a:cs typeface="+mn-cs"/>
              </a:rPr>
              <a:t>error detection </a:t>
            </a:r>
            <a:r>
              <a:rPr kumimoji="1" lang="en-US" sz="900" b="0" u="sng" kern="1200" baseline="0" dirty="0">
                <a:solidFill>
                  <a:schemeClr val="tx1"/>
                </a:solidFill>
                <a:latin typeface="Times New Roman" pitchFamily="-110" charset="0"/>
                <a:ea typeface="+mn-ea"/>
                <a:cs typeface="+mn-cs"/>
              </a:rPr>
              <a:t>and for subsequently </a:t>
            </a:r>
            <a:r>
              <a:rPr kumimoji="1" lang="en-US" sz="900" u="sng" kern="1200" baseline="0" dirty="0">
                <a:solidFill>
                  <a:schemeClr val="tx1"/>
                </a:solidFill>
                <a:latin typeface="Times New Roman" pitchFamily="-110" charset="0"/>
                <a:ea typeface="+mn-ea"/>
                <a:cs typeface="+mn-cs"/>
              </a:rPr>
              <a:t>reporting errors to the processor</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One class of errors includes </a:t>
            </a:r>
            <a:r>
              <a:rPr kumimoji="1" lang="en-US" sz="900" u="sng" kern="1200" baseline="0" dirty="0">
                <a:solidFill>
                  <a:schemeClr val="tx1"/>
                </a:solidFill>
                <a:latin typeface="Times New Roman" pitchFamily="-110" charset="0"/>
                <a:ea typeface="+mn-ea"/>
                <a:cs typeface="+mn-cs"/>
              </a:rPr>
              <a:t>mechanical and electrical malfunctions </a:t>
            </a:r>
            <a:r>
              <a:rPr kumimoji="1" lang="en-US" sz="900" kern="1200" baseline="0" dirty="0">
                <a:solidFill>
                  <a:schemeClr val="tx1"/>
                </a:solidFill>
                <a:latin typeface="Times New Roman" pitchFamily="-110" charset="0"/>
                <a:ea typeface="+mn-ea"/>
                <a:cs typeface="+mn-cs"/>
              </a:rPr>
              <a:t>reported by the device (e.g., paper jam, bad disk track).</a:t>
            </a:r>
          </a:p>
          <a:p>
            <a:r>
              <a:rPr kumimoji="1" lang="en-US" sz="900" kern="1200" baseline="0" dirty="0">
                <a:solidFill>
                  <a:schemeClr val="tx1"/>
                </a:solidFill>
                <a:latin typeface="Times New Roman" pitchFamily="-110" charset="0"/>
                <a:ea typeface="+mn-ea"/>
                <a:cs typeface="+mn-cs"/>
              </a:rPr>
              <a:t>Another class consists of unintentional changes to the bit pattern as it is transmitted from device to I/O module. Some form of error-detecting code is often used to detect </a:t>
            </a:r>
            <a:r>
              <a:rPr kumimoji="1" lang="en-US" sz="900" u="sng" kern="1200" baseline="0" dirty="0">
                <a:solidFill>
                  <a:schemeClr val="tx1"/>
                </a:solidFill>
                <a:latin typeface="Times New Roman" pitchFamily="-110" charset="0"/>
                <a:ea typeface="+mn-ea"/>
                <a:cs typeface="+mn-cs"/>
              </a:rPr>
              <a:t>transmission errors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A simple example is the use of a parity bit on each character of data. For example, the IRA character code occupies 7 bits of a byte.</a:t>
            </a:r>
          </a:p>
          <a:p>
            <a:r>
              <a:rPr kumimoji="1" lang="en-US" sz="900" kern="1200" baseline="0" dirty="0">
                <a:solidFill>
                  <a:schemeClr val="tx1"/>
                </a:solidFill>
                <a:latin typeface="Times New Roman" pitchFamily="-110" charset="0"/>
                <a:ea typeface="+mn-ea"/>
                <a:cs typeface="+mn-cs"/>
              </a:rPr>
              <a:t>The eighth bit is set so that the total number of 1s in the byte is even (even parity)</a:t>
            </a:r>
          </a:p>
          <a:p>
            <a:r>
              <a:rPr kumimoji="1" lang="en-US" sz="900" kern="1200" baseline="0" dirty="0">
                <a:solidFill>
                  <a:schemeClr val="tx1"/>
                </a:solidFill>
                <a:latin typeface="Times New Roman" pitchFamily="-110" charset="0"/>
                <a:ea typeface="+mn-ea"/>
                <a:cs typeface="+mn-cs"/>
              </a:rPr>
              <a:t>or odd (odd parity). When a byte is received, the I/O module checks the parity to</a:t>
            </a:r>
          </a:p>
          <a:p>
            <a:r>
              <a:rPr kumimoji="1" lang="en-US" sz="900" kern="1200" baseline="0" dirty="0">
                <a:solidFill>
                  <a:schemeClr val="tx1"/>
                </a:solidFill>
                <a:latin typeface="Times New Roman" pitchFamily="-110" charset="0"/>
                <a:ea typeface="+mn-ea"/>
                <a:cs typeface="+mn-cs"/>
              </a:rPr>
              <a:t>determine whether an error has occurred.</a:t>
            </a:r>
            <a:endParaRPr lang="en-GB" sz="900"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900" kern="1200" baseline="0" dirty="0">
                <a:solidFill>
                  <a:schemeClr val="tx1"/>
                </a:solidFill>
                <a:latin typeface="Times New Roman" pitchFamily="-110" charset="0"/>
                <a:ea typeface="+mn-ea"/>
                <a:cs typeface="+mn-cs"/>
              </a:rPr>
              <a:t>I/O modules vary considerably in complexity and the number of external devices that they control. We will attempt only a very general description here. (One specific</a:t>
            </a:r>
          </a:p>
          <a:p>
            <a:r>
              <a:rPr kumimoji="1" lang="en-US" sz="900" kern="1200" baseline="0" dirty="0">
                <a:solidFill>
                  <a:schemeClr val="tx1"/>
                </a:solidFill>
                <a:latin typeface="Times New Roman" pitchFamily="-110" charset="0"/>
                <a:ea typeface="+mn-ea"/>
                <a:cs typeface="+mn-cs"/>
              </a:rPr>
              <a:t>device, the Intel 8255A, is described in Section 8.4.) </a:t>
            </a:r>
          </a:p>
          <a:p>
            <a:r>
              <a:rPr kumimoji="1" lang="en-US" sz="900" kern="1200" baseline="0" dirty="0">
                <a:solidFill>
                  <a:schemeClr val="tx1"/>
                </a:solidFill>
                <a:latin typeface="Times New Roman" pitchFamily="-110" charset="0"/>
                <a:ea typeface="+mn-ea"/>
                <a:cs typeface="+mn-cs"/>
              </a:rPr>
              <a:t>Figure 8.3 provides a general block diagram of an I/O module. </a:t>
            </a:r>
          </a:p>
          <a:p>
            <a:r>
              <a:rPr kumimoji="1" lang="en-US" sz="900" kern="1200" baseline="0" dirty="0">
                <a:solidFill>
                  <a:schemeClr val="tx1"/>
                </a:solidFill>
                <a:latin typeface="Times New Roman" pitchFamily="-110" charset="0"/>
                <a:ea typeface="+mn-ea"/>
                <a:cs typeface="+mn-cs"/>
              </a:rPr>
              <a:t>The module connects to the rest of the computer through a set of signal lines (e.g., </a:t>
            </a:r>
            <a:r>
              <a:rPr kumimoji="1" lang="en-US" sz="900" u="sng" kern="1200" baseline="0" dirty="0">
                <a:solidFill>
                  <a:schemeClr val="tx1"/>
                </a:solidFill>
                <a:latin typeface="Times New Roman" pitchFamily="-110" charset="0"/>
                <a:ea typeface="+mn-ea"/>
                <a:cs typeface="+mn-cs"/>
              </a:rPr>
              <a:t>system bus lines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Data transferred to and from the module are buffered in one or more data registers. </a:t>
            </a:r>
          </a:p>
          <a:p>
            <a:r>
              <a:rPr kumimoji="1" lang="en-US" sz="900" kern="1200" baseline="0" dirty="0">
                <a:solidFill>
                  <a:schemeClr val="tx1"/>
                </a:solidFill>
                <a:latin typeface="Times New Roman" pitchFamily="-110" charset="0"/>
                <a:ea typeface="+mn-ea"/>
                <a:cs typeface="+mn-cs"/>
              </a:rPr>
              <a:t>There may also be one or more status registers that provide current status information. </a:t>
            </a:r>
          </a:p>
          <a:p>
            <a:r>
              <a:rPr kumimoji="1" lang="en-US" sz="900" kern="1200" baseline="0" dirty="0">
                <a:solidFill>
                  <a:schemeClr val="tx1"/>
                </a:solidFill>
                <a:latin typeface="Times New Roman" pitchFamily="-110" charset="0"/>
                <a:ea typeface="+mn-ea"/>
                <a:cs typeface="+mn-cs"/>
              </a:rPr>
              <a:t>A status register may also function as a control register, to accept detailed control information from the processor.</a:t>
            </a:r>
          </a:p>
          <a:p>
            <a:r>
              <a:rPr kumimoji="1" lang="en-US" sz="900" u="sng" kern="1200" baseline="0" dirty="0">
                <a:solidFill>
                  <a:schemeClr val="tx1"/>
                </a:solidFill>
                <a:latin typeface="Times New Roman" pitchFamily="-110" charset="0"/>
                <a:ea typeface="+mn-ea"/>
                <a:cs typeface="+mn-cs"/>
              </a:rPr>
              <a:t>The logic within the module interacts with the processor via a set of control lines</a:t>
            </a:r>
            <a:r>
              <a:rPr kumimoji="1" lang="en-US" sz="900" kern="1200" baseline="0" dirty="0">
                <a:solidFill>
                  <a:schemeClr val="tx1"/>
                </a:solidFill>
                <a:latin typeface="Times New Roman" pitchFamily="-110" charset="0"/>
                <a:ea typeface="+mn-ea"/>
                <a:cs typeface="+mn-cs"/>
              </a:rPr>
              <a:t>. </a:t>
            </a:r>
          </a:p>
          <a:p>
            <a:r>
              <a:rPr kumimoji="1" lang="en-US" sz="900" u="sng" kern="1200" baseline="0" dirty="0">
                <a:solidFill>
                  <a:schemeClr val="tx1"/>
                </a:solidFill>
                <a:latin typeface="Times New Roman" pitchFamily="-110" charset="0"/>
                <a:ea typeface="+mn-ea"/>
                <a:cs typeface="+mn-cs"/>
              </a:rPr>
              <a:t>The processor uses the control lines to issue commands to the I/O module</a:t>
            </a:r>
            <a:r>
              <a:rPr kumimoji="1" lang="en-US" sz="900" kern="1200" baseline="0" dirty="0">
                <a:solidFill>
                  <a:schemeClr val="tx1"/>
                </a:solidFill>
                <a:latin typeface="Times New Roman" pitchFamily="-110" charset="0"/>
                <a:ea typeface="+mn-ea"/>
                <a:cs typeface="+mn-cs"/>
              </a:rPr>
              <a:t>.</a:t>
            </a:r>
          </a:p>
          <a:p>
            <a:r>
              <a:rPr kumimoji="1" lang="en-US" sz="900" kern="1200" baseline="0" dirty="0">
                <a:solidFill>
                  <a:schemeClr val="tx1"/>
                </a:solidFill>
                <a:latin typeface="Times New Roman" pitchFamily="-110" charset="0"/>
                <a:ea typeface="+mn-ea"/>
                <a:cs typeface="+mn-cs"/>
              </a:rPr>
              <a:t>Some of the control lines may be used by the I/O module (e.g., for arbitration and status signals). </a:t>
            </a:r>
          </a:p>
          <a:p>
            <a:r>
              <a:rPr kumimoji="1" lang="en-US" sz="900" kern="1200" baseline="0" dirty="0">
                <a:solidFill>
                  <a:schemeClr val="tx1"/>
                </a:solidFill>
                <a:latin typeface="Times New Roman" pitchFamily="-110" charset="0"/>
                <a:ea typeface="+mn-ea"/>
                <a:cs typeface="+mn-cs"/>
              </a:rPr>
              <a:t>The module must also be able </a:t>
            </a:r>
            <a:r>
              <a:rPr kumimoji="1" lang="en-US" sz="900" u="sng" kern="1200" baseline="0" dirty="0">
                <a:solidFill>
                  <a:schemeClr val="tx1"/>
                </a:solidFill>
                <a:latin typeface="Times New Roman" pitchFamily="-110" charset="0"/>
                <a:ea typeface="+mn-ea"/>
                <a:cs typeface="+mn-cs"/>
              </a:rPr>
              <a:t>to recognize and generate addresses associated with the devices it controls</a:t>
            </a:r>
            <a:r>
              <a:rPr kumimoji="1" lang="en-US" sz="900" kern="1200" baseline="0" dirty="0">
                <a:solidFill>
                  <a:schemeClr val="tx1"/>
                </a:solidFill>
                <a:latin typeface="Times New Roman" pitchFamily="-110" charset="0"/>
                <a:ea typeface="+mn-ea"/>
                <a:cs typeface="+mn-cs"/>
              </a:rPr>
              <a:t>. </a:t>
            </a:r>
          </a:p>
          <a:p>
            <a:r>
              <a:rPr kumimoji="1" lang="en-US" sz="900" kern="1200" baseline="0" dirty="0">
                <a:solidFill>
                  <a:schemeClr val="tx1"/>
                </a:solidFill>
                <a:latin typeface="Times New Roman" pitchFamily="-110" charset="0"/>
                <a:ea typeface="+mn-ea"/>
                <a:cs typeface="+mn-cs"/>
              </a:rPr>
              <a:t>Each I/O module has a unique address or, if it controls more than one external device, a unique set of addresses. </a:t>
            </a:r>
          </a:p>
          <a:p>
            <a:r>
              <a:rPr kumimoji="1" lang="en-US" sz="900" kern="1200" baseline="0" dirty="0">
                <a:solidFill>
                  <a:schemeClr val="tx1"/>
                </a:solidFill>
                <a:latin typeface="Times New Roman" pitchFamily="-110" charset="0"/>
                <a:ea typeface="+mn-ea"/>
                <a:cs typeface="+mn-cs"/>
              </a:rPr>
              <a:t>Finally, the I/O module </a:t>
            </a:r>
            <a:r>
              <a:rPr kumimoji="1" lang="en-US" sz="900" u="sng" kern="1200" baseline="0" dirty="0">
                <a:solidFill>
                  <a:schemeClr val="tx1"/>
                </a:solidFill>
                <a:latin typeface="Times New Roman" pitchFamily="-110" charset="0"/>
                <a:ea typeface="+mn-ea"/>
                <a:cs typeface="+mn-cs"/>
              </a:rPr>
              <a:t>contains logic specific to the interface with each device that it controls</a:t>
            </a:r>
            <a:r>
              <a:rPr kumimoji="1" lang="en-US" sz="900" kern="1200" baseline="0" dirty="0">
                <a:solidFill>
                  <a:schemeClr val="tx1"/>
                </a:solidFill>
                <a:latin typeface="Times New Roman" pitchFamily="-110" charset="0"/>
                <a:ea typeface="+mn-ea"/>
                <a:cs typeface="+mn-cs"/>
              </a:rPr>
              <a:t>.</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An I/O module functions to allow the processor to view a wide range of devices</a:t>
            </a:r>
          </a:p>
          <a:p>
            <a:r>
              <a:rPr kumimoji="1" lang="en-US" sz="900" kern="1200" baseline="0" dirty="0">
                <a:solidFill>
                  <a:schemeClr val="tx1"/>
                </a:solidFill>
                <a:latin typeface="Times New Roman" pitchFamily="-110" charset="0"/>
                <a:ea typeface="+mn-ea"/>
                <a:cs typeface="+mn-cs"/>
              </a:rPr>
              <a:t>in a simple-minded way. There is a spectrum of capabilities that may be provided.</a:t>
            </a:r>
          </a:p>
          <a:p>
            <a:r>
              <a:rPr kumimoji="1" lang="en-US" sz="900" u="sng" kern="1200" baseline="0" dirty="0">
                <a:solidFill>
                  <a:schemeClr val="tx1"/>
                </a:solidFill>
                <a:latin typeface="Times New Roman" pitchFamily="-110" charset="0"/>
                <a:ea typeface="+mn-ea"/>
                <a:cs typeface="+mn-cs"/>
              </a:rPr>
              <a:t>The I/O module may hide the details of timing, formats, and the electromechanics</a:t>
            </a:r>
          </a:p>
          <a:p>
            <a:r>
              <a:rPr kumimoji="1" lang="en-US" sz="900" u="sng" kern="1200" baseline="0" dirty="0">
                <a:solidFill>
                  <a:schemeClr val="tx1"/>
                </a:solidFill>
                <a:latin typeface="Times New Roman" pitchFamily="-110" charset="0"/>
                <a:ea typeface="+mn-ea"/>
                <a:cs typeface="+mn-cs"/>
              </a:rPr>
              <a:t>of an external device so that the processor can function in terms of simple read and</a:t>
            </a:r>
          </a:p>
          <a:p>
            <a:r>
              <a:rPr kumimoji="1" lang="en-US" sz="900" u="sng" kern="1200" baseline="0" dirty="0">
                <a:solidFill>
                  <a:schemeClr val="tx1"/>
                </a:solidFill>
                <a:latin typeface="Times New Roman" pitchFamily="-110" charset="0"/>
                <a:ea typeface="+mn-ea"/>
                <a:cs typeface="+mn-cs"/>
              </a:rPr>
              <a:t>write commands, and possibly open and close file commands</a:t>
            </a:r>
            <a:r>
              <a:rPr kumimoji="1" lang="en-US" sz="900" kern="1200" baseline="0" dirty="0">
                <a:solidFill>
                  <a:schemeClr val="tx1"/>
                </a:solidFill>
                <a:latin typeface="Times New Roman" pitchFamily="-110" charset="0"/>
                <a:ea typeface="+mn-ea"/>
                <a:cs typeface="+mn-cs"/>
              </a:rPr>
              <a:t>. In its simplest form,</a:t>
            </a:r>
          </a:p>
          <a:p>
            <a:r>
              <a:rPr kumimoji="1" lang="en-US" sz="900" kern="1200" baseline="0" dirty="0">
                <a:solidFill>
                  <a:schemeClr val="tx1"/>
                </a:solidFill>
                <a:latin typeface="Times New Roman" pitchFamily="-110" charset="0"/>
                <a:ea typeface="+mn-ea"/>
                <a:cs typeface="+mn-cs"/>
              </a:rPr>
              <a:t>the I/O module may still leave much of the work of controlling a device (e.g., rewind</a:t>
            </a:r>
          </a:p>
          <a:p>
            <a:r>
              <a:rPr kumimoji="1" lang="en-US" sz="900" kern="1200" baseline="0" dirty="0">
                <a:solidFill>
                  <a:schemeClr val="tx1"/>
                </a:solidFill>
                <a:latin typeface="Times New Roman" pitchFamily="-110" charset="0"/>
                <a:ea typeface="+mn-ea"/>
                <a:cs typeface="+mn-cs"/>
              </a:rPr>
              <a:t>a tape) visible to the processor.</a:t>
            </a:r>
          </a:p>
          <a:p>
            <a:endParaRPr kumimoji="1" lang="en-US" sz="900" kern="1200" baseline="0" dirty="0">
              <a:solidFill>
                <a:schemeClr val="tx1"/>
              </a:solidFill>
              <a:latin typeface="Times New Roman" pitchFamily="-110" charset="0"/>
              <a:ea typeface="+mn-ea"/>
              <a:cs typeface="+mn-cs"/>
            </a:endParaRPr>
          </a:p>
          <a:p>
            <a:r>
              <a:rPr kumimoji="1" lang="en-US" sz="900" u="sng" kern="1200" baseline="0" dirty="0">
                <a:solidFill>
                  <a:schemeClr val="tx1"/>
                </a:solidFill>
                <a:latin typeface="Times New Roman" pitchFamily="-110" charset="0"/>
                <a:ea typeface="+mn-ea"/>
                <a:cs typeface="+mn-cs"/>
              </a:rPr>
              <a:t>An I/O module that takes on most of the detailed processing burden, presenting</a:t>
            </a:r>
          </a:p>
          <a:p>
            <a:r>
              <a:rPr kumimoji="1" lang="en-US" sz="900" u="sng" kern="1200" baseline="0" dirty="0">
                <a:solidFill>
                  <a:schemeClr val="tx1"/>
                </a:solidFill>
                <a:latin typeface="Times New Roman" pitchFamily="-110" charset="0"/>
                <a:ea typeface="+mn-ea"/>
                <a:cs typeface="+mn-cs"/>
              </a:rPr>
              <a:t>a high-level interface to the processor, is usually referred to as an </a:t>
            </a:r>
            <a:r>
              <a:rPr kumimoji="1" lang="en-US" sz="900" i="1" u="sng" kern="1200" baseline="0" dirty="0">
                <a:solidFill>
                  <a:schemeClr val="tx1"/>
                </a:solidFill>
                <a:latin typeface="Times New Roman" pitchFamily="-110" charset="0"/>
                <a:ea typeface="+mn-ea"/>
                <a:cs typeface="+mn-cs"/>
              </a:rPr>
              <a:t>I/O channel or</a:t>
            </a:r>
          </a:p>
          <a:p>
            <a:r>
              <a:rPr kumimoji="1" lang="en-US" sz="900" i="1" u="sng" kern="1200" baseline="0" dirty="0">
                <a:solidFill>
                  <a:schemeClr val="tx1"/>
                </a:solidFill>
                <a:latin typeface="Times New Roman" pitchFamily="-110" charset="0"/>
                <a:ea typeface="+mn-ea"/>
                <a:cs typeface="+mn-cs"/>
              </a:rPr>
              <a:t>I/O processor</a:t>
            </a:r>
            <a:r>
              <a:rPr kumimoji="1" lang="en-US" sz="900" i="1" kern="1200" baseline="0" dirty="0">
                <a:solidFill>
                  <a:schemeClr val="tx1"/>
                </a:solidFill>
                <a:latin typeface="Times New Roman" pitchFamily="-110" charset="0"/>
                <a:ea typeface="+mn-ea"/>
                <a:cs typeface="+mn-cs"/>
              </a:rPr>
              <a:t>. </a:t>
            </a:r>
          </a:p>
          <a:p>
            <a:r>
              <a:rPr kumimoji="1" lang="en-US" sz="900" i="0" u="sng" kern="1200" baseline="0" dirty="0">
                <a:solidFill>
                  <a:schemeClr val="tx1"/>
                </a:solidFill>
                <a:latin typeface="Times New Roman" pitchFamily="-110" charset="0"/>
                <a:ea typeface="+mn-ea"/>
                <a:cs typeface="+mn-cs"/>
              </a:rPr>
              <a:t>An I/O module that is quite primitive and requires detailed control</a:t>
            </a:r>
          </a:p>
          <a:p>
            <a:r>
              <a:rPr kumimoji="1" lang="en-US" sz="900" i="0" u="sng" kern="1200" baseline="0" dirty="0">
                <a:solidFill>
                  <a:schemeClr val="tx1"/>
                </a:solidFill>
                <a:latin typeface="Times New Roman" pitchFamily="-110" charset="0"/>
                <a:ea typeface="+mn-ea"/>
                <a:cs typeface="+mn-cs"/>
              </a:rPr>
              <a:t>is usually referred to as an </a:t>
            </a:r>
            <a:r>
              <a:rPr kumimoji="1" lang="en-US" sz="900" i="1" u="sng" kern="1200" baseline="0" dirty="0">
                <a:solidFill>
                  <a:schemeClr val="tx1"/>
                </a:solidFill>
                <a:latin typeface="Times New Roman" pitchFamily="-110" charset="0"/>
                <a:ea typeface="+mn-ea"/>
                <a:cs typeface="+mn-cs"/>
              </a:rPr>
              <a:t>I/O controller or device controller</a:t>
            </a:r>
            <a:r>
              <a:rPr kumimoji="1" lang="en-US" sz="900" i="0" kern="1200" baseline="0" dirty="0">
                <a:solidFill>
                  <a:schemeClr val="tx1"/>
                </a:solidFill>
                <a:latin typeface="Times New Roman" pitchFamily="-110" charset="0"/>
                <a:ea typeface="+mn-ea"/>
                <a:cs typeface="+mn-cs"/>
              </a:rPr>
              <a:t>. </a:t>
            </a:r>
          </a:p>
          <a:p>
            <a:r>
              <a:rPr kumimoji="1" lang="en-US" sz="900" i="0" kern="1200" baseline="0" dirty="0">
                <a:solidFill>
                  <a:schemeClr val="tx1"/>
                </a:solidFill>
                <a:latin typeface="Times New Roman" pitchFamily="-110" charset="0"/>
                <a:ea typeface="+mn-ea"/>
                <a:cs typeface="+mn-cs"/>
              </a:rPr>
              <a:t>I/O controllers are </a:t>
            </a:r>
            <a:r>
              <a:rPr kumimoji="1" lang="en-US" sz="900" kern="1200" baseline="0" dirty="0">
                <a:solidFill>
                  <a:schemeClr val="tx1"/>
                </a:solidFill>
                <a:latin typeface="Times New Roman" pitchFamily="-110" charset="0"/>
                <a:ea typeface="+mn-ea"/>
                <a:cs typeface="+mn-cs"/>
              </a:rPr>
              <a:t>commonly seen on microcomputers, whereas I/O channels are used on mainframes.</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In what follows, we will use the generic term </a:t>
            </a:r>
            <a:r>
              <a:rPr kumimoji="1" lang="en-US" sz="900" i="1" kern="1200" baseline="0" dirty="0">
                <a:solidFill>
                  <a:schemeClr val="tx1"/>
                </a:solidFill>
                <a:latin typeface="Times New Roman" pitchFamily="-110" charset="0"/>
                <a:ea typeface="+mn-ea"/>
                <a:cs typeface="+mn-cs"/>
              </a:rPr>
              <a:t>I/O module </a:t>
            </a:r>
            <a:r>
              <a:rPr kumimoji="1" lang="en-US" sz="900" i="0" kern="1200" baseline="0" dirty="0">
                <a:solidFill>
                  <a:schemeClr val="tx1"/>
                </a:solidFill>
                <a:latin typeface="Times New Roman" pitchFamily="-110" charset="0"/>
                <a:ea typeface="+mn-ea"/>
                <a:cs typeface="+mn-cs"/>
              </a:rPr>
              <a:t>when no confusion </a:t>
            </a:r>
            <a:r>
              <a:rPr kumimoji="1" lang="en-US" sz="900" kern="1200" baseline="0" dirty="0">
                <a:solidFill>
                  <a:schemeClr val="tx1"/>
                </a:solidFill>
                <a:latin typeface="Times New Roman" pitchFamily="-110" charset="0"/>
                <a:ea typeface="+mn-ea"/>
                <a:cs typeface="+mn-cs"/>
              </a:rPr>
              <a:t>results and will use more specific terms where necessary.</a:t>
            </a:r>
            <a:endParaRPr lang="en-US" sz="90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3CC4A-327B-9546-A928-3FE3CAFF5135}" type="slidenum">
              <a:rPr lang="en-US"/>
              <a:pPr/>
              <a:t>8</a:t>
            </a:fld>
            <a:endParaRPr lang="en-US"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kumimoji="1" lang="en-US" sz="900" kern="1200" baseline="0" dirty="0">
                <a:solidFill>
                  <a:schemeClr val="tx1"/>
                </a:solidFill>
                <a:latin typeface="Times New Roman" pitchFamily="-110" charset="0"/>
                <a:ea typeface="+mn-ea"/>
                <a:cs typeface="+mn-cs"/>
              </a:rPr>
              <a:t>Three techniques are possible for I/O operations. </a:t>
            </a:r>
          </a:p>
          <a:p>
            <a:r>
              <a:rPr kumimoji="1" lang="en-US" sz="900" kern="1200" baseline="0" dirty="0">
                <a:solidFill>
                  <a:schemeClr val="tx1"/>
                </a:solidFill>
                <a:latin typeface="Times New Roman" pitchFamily="-110" charset="0"/>
                <a:ea typeface="+mn-ea"/>
                <a:cs typeface="+mn-cs"/>
              </a:rPr>
              <a:t>With </a:t>
            </a:r>
            <a:r>
              <a:rPr kumimoji="1" lang="en-US" sz="900" i="1" kern="1200" baseline="0" dirty="0">
                <a:solidFill>
                  <a:schemeClr val="tx1"/>
                </a:solidFill>
                <a:latin typeface="Times New Roman" pitchFamily="-110" charset="0"/>
                <a:ea typeface="+mn-ea"/>
                <a:cs typeface="+mn-cs"/>
              </a:rPr>
              <a:t>programmed I/O, </a:t>
            </a:r>
            <a:r>
              <a:rPr kumimoji="1" lang="en-US" sz="900" i="0" kern="1200" baseline="0" dirty="0">
                <a:solidFill>
                  <a:schemeClr val="tx1"/>
                </a:solidFill>
                <a:latin typeface="Times New Roman" pitchFamily="-110" charset="0"/>
                <a:ea typeface="+mn-ea"/>
                <a:cs typeface="+mn-cs"/>
              </a:rPr>
              <a:t>data are </a:t>
            </a:r>
            <a:r>
              <a:rPr kumimoji="1" lang="en-US" sz="900" kern="1200" baseline="0" dirty="0">
                <a:solidFill>
                  <a:schemeClr val="tx1"/>
                </a:solidFill>
                <a:latin typeface="Times New Roman" pitchFamily="-110" charset="0"/>
                <a:ea typeface="+mn-ea"/>
                <a:cs typeface="+mn-cs"/>
              </a:rPr>
              <a:t>exchanged between the processor and the I/O module. </a:t>
            </a:r>
          </a:p>
          <a:p>
            <a:r>
              <a:rPr kumimoji="1" lang="en-US" sz="900" kern="1200" baseline="0" dirty="0">
                <a:solidFill>
                  <a:schemeClr val="tx1"/>
                </a:solidFill>
                <a:latin typeface="Times New Roman" pitchFamily="-110" charset="0"/>
                <a:ea typeface="+mn-ea"/>
                <a:cs typeface="+mn-cs"/>
              </a:rPr>
              <a:t>The processor executes a program that gives it direct control of the I/O operation, including sensing device status, sending a read or write command, and transferring the data. </a:t>
            </a:r>
          </a:p>
          <a:p>
            <a:r>
              <a:rPr kumimoji="1" lang="en-US" sz="900" kern="1200" baseline="0" dirty="0">
                <a:solidFill>
                  <a:schemeClr val="tx1"/>
                </a:solidFill>
                <a:latin typeface="Times New Roman" pitchFamily="-110" charset="0"/>
                <a:ea typeface="+mn-ea"/>
                <a:cs typeface="+mn-cs"/>
              </a:rPr>
              <a:t>When the processor issues a command to the I/O module, it must wait until the I/O operation is complete.</a:t>
            </a:r>
          </a:p>
          <a:p>
            <a:r>
              <a:rPr kumimoji="1" lang="en-US" sz="900" kern="1200" baseline="0" dirty="0">
                <a:solidFill>
                  <a:schemeClr val="tx1"/>
                </a:solidFill>
                <a:latin typeface="Times New Roman" pitchFamily="-110" charset="0"/>
                <a:ea typeface="+mn-ea"/>
                <a:cs typeface="+mn-cs"/>
              </a:rPr>
              <a:t>If the processor is faster than the I/O module, this is wasteful of processor time.</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With </a:t>
            </a:r>
            <a:r>
              <a:rPr kumimoji="1" lang="en-US" sz="900" i="0" kern="1200" baseline="0" dirty="0">
                <a:solidFill>
                  <a:schemeClr val="tx1"/>
                </a:solidFill>
                <a:latin typeface="Times New Roman" pitchFamily="-110" charset="0"/>
                <a:ea typeface="+mn-ea"/>
                <a:cs typeface="+mn-cs"/>
              </a:rPr>
              <a:t>interrupt-driven I/O, the processor issues an</a:t>
            </a:r>
            <a:r>
              <a:rPr kumimoji="1" lang="en-US" sz="900" i="1" kern="1200" baseline="0" dirty="0">
                <a:solidFill>
                  <a:schemeClr val="tx1"/>
                </a:solidFill>
                <a:latin typeface="Times New Roman" pitchFamily="-110" charset="0"/>
                <a:ea typeface="+mn-ea"/>
                <a:cs typeface="+mn-cs"/>
              </a:rPr>
              <a:t> I/O command, </a:t>
            </a:r>
            <a:r>
              <a:rPr kumimoji="1" lang="en-US" sz="900" i="0" kern="1200" baseline="0" dirty="0">
                <a:solidFill>
                  <a:schemeClr val="tx1"/>
                </a:solidFill>
                <a:latin typeface="Times New Roman" pitchFamily="-110" charset="0"/>
                <a:ea typeface="+mn-ea"/>
                <a:cs typeface="+mn-cs"/>
              </a:rPr>
              <a:t>continues to execute </a:t>
            </a:r>
            <a:r>
              <a:rPr kumimoji="1" lang="en-US" sz="900" kern="1200" baseline="0" dirty="0">
                <a:solidFill>
                  <a:schemeClr val="tx1"/>
                </a:solidFill>
                <a:latin typeface="Times New Roman" pitchFamily="-110" charset="0"/>
                <a:ea typeface="+mn-ea"/>
                <a:cs typeface="+mn-cs"/>
              </a:rPr>
              <a:t>other instructions, and is interrupted by the I/O module when the latter has completed its work. </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With both programmed and </a:t>
            </a:r>
            <a:r>
              <a:rPr kumimoji="1" lang="en-US" sz="900" i="1" kern="1200" baseline="0" dirty="0">
                <a:solidFill>
                  <a:schemeClr val="tx1"/>
                </a:solidFill>
                <a:latin typeface="Times New Roman" pitchFamily="-110" charset="0"/>
                <a:ea typeface="+mn-ea"/>
                <a:cs typeface="+mn-cs"/>
              </a:rPr>
              <a:t>interrupt I/O, </a:t>
            </a:r>
            <a:r>
              <a:rPr kumimoji="1" lang="en-US" sz="900" i="0" u="sng" kern="1200" baseline="0" dirty="0">
                <a:solidFill>
                  <a:schemeClr val="tx1"/>
                </a:solidFill>
                <a:latin typeface="Times New Roman" pitchFamily="-110" charset="0"/>
                <a:ea typeface="+mn-ea"/>
                <a:cs typeface="+mn-cs"/>
              </a:rPr>
              <a:t>the processor is responsible for </a:t>
            </a:r>
            <a:r>
              <a:rPr kumimoji="1" lang="en-US" sz="900" u="sng" kern="1200" baseline="0" dirty="0">
                <a:solidFill>
                  <a:schemeClr val="tx1"/>
                </a:solidFill>
                <a:latin typeface="Times New Roman" pitchFamily="-110" charset="0"/>
                <a:ea typeface="+mn-ea"/>
                <a:cs typeface="+mn-cs"/>
              </a:rPr>
              <a:t>extracting data from main memory for output and storing data in main memory for input</a:t>
            </a:r>
            <a:r>
              <a:rPr kumimoji="1" lang="en-US" sz="900" kern="1200" baseline="0" dirty="0">
                <a:solidFill>
                  <a:schemeClr val="tx1"/>
                </a:solidFill>
                <a:latin typeface="Times New Roman" pitchFamily="-110" charset="0"/>
                <a:ea typeface="+mn-ea"/>
                <a:cs typeface="+mn-cs"/>
              </a:rPr>
              <a:t>. </a:t>
            </a:r>
          </a:p>
          <a:p>
            <a:endParaRPr kumimoji="1" lang="en-US" sz="900" kern="1200" baseline="0" dirty="0">
              <a:solidFill>
                <a:schemeClr val="tx1"/>
              </a:solidFill>
              <a:latin typeface="Times New Roman" pitchFamily="-110" charset="0"/>
              <a:ea typeface="+mn-ea"/>
              <a:cs typeface="+mn-cs"/>
            </a:endParaRPr>
          </a:p>
          <a:p>
            <a:r>
              <a:rPr kumimoji="1" lang="en-US" sz="900" kern="1200" baseline="0" dirty="0">
                <a:solidFill>
                  <a:schemeClr val="tx1"/>
                </a:solidFill>
                <a:latin typeface="Times New Roman" pitchFamily="-110" charset="0"/>
                <a:ea typeface="+mn-ea"/>
                <a:cs typeface="+mn-cs"/>
              </a:rPr>
              <a:t>The alternative is known as </a:t>
            </a:r>
            <a:r>
              <a:rPr kumimoji="1" lang="en-US" sz="900" b="1" i="0" kern="1200" baseline="0" dirty="0">
                <a:solidFill>
                  <a:schemeClr val="tx1"/>
                </a:solidFill>
                <a:latin typeface="Times New Roman" pitchFamily="-110" charset="0"/>
                <a:ea typeface="+mn-ea"/>
                <a:cs typeface="+mn-cs"/>
              </a:rPr>
              <a:t>direct memory access (DMA). </a:t>
            </a:r>
          </a:p>
          <a:p>
            <a:r>
              <a:rPr kumimoji="1" lang="en-US" sz="900" i="0" kern="1200" baseline="0" dirty="0">
                <a:solidFill>
                  <a:schemeClr val="tx1"/>
                </a:solidFill>
                <a:latin typeface="Times New Roman" pitchFamily="-110" charset="0"/>
                <a:ea typeface="+mn-ea"/>
                <a:cs typeface="+mn-cs"/>
              </a:rPr>
              <a:t>In this mode, the I/O </a:t>
            </a:r>
            <a:r>
              <a:rPr kumimoji="1" lang="en-US" sz="900" kern="1200" baseline="0" dirty="0">
                <a:solidFill>
                  <a:schemeClr val="tx1"/>
                </a:solidFill>
                <a:latin typeface="Times New Roman" pitchFamily="-110" charset="0"/>
                <a:ea typeface="+mn-ea"/>
                <a:cs typeface="+mn-cs"/>
              </a:rPr>
              <a:t>module and main memory exchange data directly, </a:t>
            </a:r>
            <a:r>
              <a:rPr kumimoji="1" lang="en-US" sz="900" u="sng" kern="1200" baseline="0" dirty="0">
                <a:solidFill>
                  <a:schemeClr val="tx1"/>
                </a:solidFill>
                <a:latin typeface="Times New Roman" pitchFamily="-110" charset="0"/>
                <a:ea typeface="+mn-ea"/>
                <a:cs typeface="+mn-cs"/>
              </a:rPr>
              <a:t>without processor involvement</a:t>
            </a:r>
            <a:r>
              <a:rPr kumimoji="1" lang="en-US" sz="900" kern="1200" baseline="0" dirty="0">
                <a:solidFill>
                  <a:schemeClr val="tx1"/>
                </a:solidFill>
                <a:latin typeface="Times New Roman" pitchFamily="-110" charset="0"/>
                <a:ea typeface="+mn-ea"/>
                <a:cs typeface="+mn-cs"/>
              </a:rPr>
              <a:t>.</a:t>
            </a:r>
          </a:p>
          <a:p>
            <a:endParaRPr kumimoji="1" lang="en-US" sz="9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Table 8.1 indicates the relationship among these three techniques. In this section,</a:t>
            </a:r>
          </a:p>
          <a:p>
            <a:r>
              <a:rPr kumimoji="1" lang="en-US" sz="1200" kern="1200" baseline="0" dirty="0">
                <a:solidFill>
                  <a:schemeClr val="tx1"/>
                </a:solidFill>
                <a:latin typeface="Times New Roman" pitchFamily="-110" charset="0"/>
                <a:ea typeface="+mn-ea"/>
                <a:cs typeface="+mn-cs"/>
              </a:rPr>
              <a:t>we explore programmed I/O. Interrupt I/O and DMA are explored in the following</a:t>
            </a:r>
          </a:p>
          <a:p>
            <a:r>
              <a:rPr kumimoji="1" lang="en-US" sz="1200" kern="1200" baseline="0" dirty="0">
                <a:solidFill>
                  <a:schemeClr val="tx1"/>
                </a:solidFill>
                <a:latin typeface="Times New Roman" pitchFamily="-110" charset="0"/>
                <a:ea typeface="+mn-ea"/>
                <a:cs typeface="+mn-cs"/>
              </a:rPr>
              <a:t>two sections, respectively.</a:t>
            </a:r>
            <a:endParaRPr kumimoji="1" lang="en-US" sz="1200" i="0" kern="1200" baseline="0" dirty="0">
              <a:solidFill>
                <a:schemeClr val="tx1"/>
              </a:solidFill>
              <a:latin typeface="Times New Roman" pitchFamily="-110" charset="0"/>
              <a:ea typeface="+mn-ea"/>
              <a:cs typeface="+mn-cs"/>
            </a:endParaRPr>
          </a:p>
          <a:p>
            <a:endParaRPr lang="en-GB" i="0" dirty="0"/>
          </a:p>
          <a:p>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9387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292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5441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0482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2809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952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64552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741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779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3567304430"/>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8</a:t>
            </a:r>
          </a:p>
        </p:txBody>
      </p:sp>
      <p:sp>
        <p:nvSpPr>
          <p:cNvPr id="13317" name="Text Placeholder 4"/>
          <p:cNvSpPr txBox="1">
            <a:spLocks noGrp="1"/>
          </p:cNvSpPr>
          <p:nvPr>
            <p:ph type="body" idx="3"/>
          </p:nvPr>
        </p:nvSpPr>
        <p:spPr/>
        <p:txBody>
          <a:bodyPr/>
          <a:lstStyle/>
          <a:p>
            <a:pPr>
              <a:spcBef>
                <a:spcPct val="0"/>
              </a:spcBef>
            </a:pPr>
            <a:r>
              <a:rPr lang="en-US" altLang="en-US" dirty="0" err="1">
                <a:solidFill>
                  <a:srgbClr val="000000"/>
                </a:solidFill>
                <a:latin typeface="Arial" panose="020B0604020202020204" pitchFamily="34" charset="0"/>
                <a:cs typeface="Arial" panose="020B0604020202020204" pitchFamily="34" charset="0"/>
                <a:sym typeface="Arial" panose="020B0604020202020204" pitchFamily="34" charset="0"/>
              </a:rPr>
              <a:t>Input/Output</a:t>
            </a: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264797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I/O Commands</a:t>
            </a:r>
          </a:p>
        </p:txBody>
      </p:sp>
      <p:sp>
        <p:nvSpPr>
          <p:cNvPr id="14339" name="Rectangle 3"/>
          <p:cNvSpPr>
            <a:spLocks noGrp="1" noChangeArrowheads="1"/>
          </p:cNvSpPr>
          <p:nvPr>
            <p:ph type="body" idx="1"/>
          </p:nvPr>
        </p:nvSpPr>
        <p:spPr>
          <a:xfrm>
            <a:off x="457200" y="1648968"/>
            <a:ext cx="8229600" cy="4525963"/>
          </a:xfrm>
        </p:spPr>
        <p:txBody>
          <a:bodyPr>
            <a:normAutofit fontScale="92500" lnSpcReduction="10000"/>
          </a:bodyPr>
          <a:lstStyle/>
          <a:p>
            <a:pPr marL="354013" indent="-354013"/>
            <a:r>
              <a:rPr lang="en-US" dirty="0"/>
              <a:t>There are four types of I/O commands that an I/O module may receive when it is addressed by a processor:</a:t>
            </a:r>
          </a:p>
          <a:p>
            <a:pPr marL="646113" indent="-292100">
              <a:buSzPct val="100000"/>
              <a:buFont typeface="+mj-lt"/>
              <a:buAutoNum type="arabicParenR"/>
            </a:pPr>
            <a:r>
              <a:rPr lang="en-US" dirty="0"/>
              <a:t> Control</a:t>
            </a:r>
          </a:p>
          <a:p>
            <a:pPr marL="1036638" lvl="1" indent="-317500">
              <a:buSzPct val="100000"/>
              <a:buFont typeface="Arial" panose="020B0604020202020204" pitchFamily="34" charset="0"/>
              <a:buChar char="–"/>
            </a:pPr>
            <a:r>
              <a:rPr lang="en-US" dirty="0"/>
              <a:t>used to activate a peripheral and tell it what to do</a:t>
            </a:r>
          </a:p>
          <a:p>
            <a:pPr marL="646113" indent="-292100">
              <a:buSzPct val="100000"/>
              <a:buFont typeface="+mj-lt"/>
              <a:buAutoNum type="arabicParenR"/>
            </a:pPr>
            <a:r>
              <a:rPr lang="en-US" dirty="0"/>
              <a:t> Test</a:t>
            </a:r>
          </a:p>
          <a:p>
            <a:pPr marL="1036638" lvl="1" indent="-317500">
              <a:buSzPct val="100000"/>
              <a:buFont typeface="Arial" panose="020B0604020202020204" pitchFamily="34" charset="0"/>
              <a:buChar char="–"/>
            </a:pPr>
            <a:r>
              <a:rPr lang="en-US" dirty="0"/>
              <a:t>used to test various status conditions associated with an I/O module and its peripherals</a:t>
            </a:r>
          </a:p>
          <a:p>
            <a:pPr marL="646113" indent="-292100">
              <a:buSzPct val="100000"/>
              <a:buFont typeface="+mj-lt"/>
              <a:buAutoNum type="arabicParenR"/>
            </a:pPr>
            <a:r>
              <a:rPr lang="en-US" dirty="0"/>
              <a:t> Read</a:t>
            </a:r>
          </a:p>
          <a:p>
            <a:pPr marL="1036638" lvl="1" indent="-317500">
              <a:buSzPct val="100000"/>
              <a:buFont typeface="Arial" panose="020B0604020202020204" pitchFamily="34" charset="0"/>
              <a:buChar char="–"/>
            </a:pPr>
            <a:r>
              <a:rPr lang="en-US" dirty="0"/>
              <a:t>causes the I/O module to obtain an item of data from the peripheral and place it in an internal buffer</a:t>
            </a:r>
          </a:p>
          <a:p>
            <a:pPr marL="646113" indent="-292100">
              <a:buSzPct val="100000"/>
              <a:buFont typeface="+mj-lt"/>
              <a:buAutoNum type="arabicParenR"/>
            </a:pPr>
            <a:r>
              <a:rPr lang="en-US" dirty="0"/>
              <a:t> Write</a:t>
            </a:r>
          </a:p>
          <a:p>
            <a:pPr marL="1036638" lvl="1" indent="-317500">
              <a:buSzPct val="100000"/>
              <a:buFont typeface="Arial" panose="020B0604020202020204" pitchFamily="34" charset="0"/>
              <a:buChar char="–"/>
            </a:pPr>
            <a:r>
              <a:rPr lang="en-US" dirty="0"/>
              <a:t>causes the I/O module to take an item of data from the data bus and subsequently transmit that data item to the peripheral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sz="3200" dirty="0"/>
              <a:t>Figure 8.4 </a:t>
            </a:r>
            <a:br>
              <a:rPr lang="en-US" sz="3200" dirty="0"/>
            </a:br>
            <a:r>
              <a:rPr lang="en-US" sz="3200" dirty="0"/>
              <a:t>Three Techniques for Input of a Block of Data</a:t>
            </a:r>
            <a:endParaRPr lang="en-IN" sz="3200" dirty="0"/>
          </a:p>
        </p:txBody>
      </p:sp>
      <p:pic>
        <p:nvPicPr>
          <p:cNvPr id="4" name="Picture 3" descr="The programmed input output begins with issuing a read command to the input output module, which is information transferred from the C P U to the input output. Then the status of the input output module is read. This is the information transferred from the input output to the C P U. Then a question checks for the status of the command. If the answer to the question is ready, then the word is read from the input output module, and the information from input output is transferred to C P U. Then a word is written into memory, and the information from C P U is transferred to memory. Another question checks whether the process is done. If the answer is yes, the flowchart continues to the next instruction. If the answer is no, then the control loops back to the first step of issuing read command to input output module. If the answer to the question, check for the status, is not ready, then the control loops back to reading the status of the input output module. If the answer to the question, check for status, is neither ready nor not ready, then the flow chart proceeds to error condition. The flow chart for interrupt driven input output begins with issuing a read command to the input output module, which entails transferring information from the C P U to input output. An interrupt occurs in this process. Then the system reads the status of the input output module, that is, the information that is transferred from input output to the C P U. Then a question checks for the status. If the answer to the question is ready, then the system reads the word from the input output module, and the information is transferred from input output to C P U. Then proceed with writing the word into the memory, at which point the information is transferred from C P U into the memory. Then a question checks whether the process is done. If the answer to the question is yes, then the control flows to the next instruction. If the answer is no, then the flow loops back to issuing the read command to the input output module. The flow chart for direct memory access begins with issuing read a block command to the input output module, and the C P U directly accesses memory. An interrupt occurs in this process. Then the system reads the status of the D M A module, and information is transferred from the D M A to the C P U. Then the flow proceeds to the next instruction." title="Three flowcharts, a, b, and c, depict programmed input output, interrupt driven input output, and direct memory access."/>
          <p:cNvPicPr>
            <a:picLocks noChangeAspect="1"/>
          </p:cNvPicPr>
          <p:nvPr/>
        </p:nvPicPr>
        <p:blipFill rotWithShape="1">
          <a:blip r:embed="rId3">
            <a:extLst>
              <a:ext uri="{28A0092B-C50C-407E-A947-70E740481C1C}">
                <a14:useLocalDpi xmlns:a14="http://schemas.microsoft.com/office/drawing/2010/main" val="0"/>
              </a:ext>
            </a:extLst>
          </a:blip>
          <a:srcRect l="3661" t="7013" r="5467" b="8772"/>
          <a:stretch/>
        </p:blipFill>
        <p:spPr>
          <a:xfrm>
            <a:off x="1007604" y="1283561"/>
            <a:ext cx="7128792" cy="5105047"/>
          </a:xfrm>
          <a:prstGeom prst="rect">
            <a:avLst/>
          </a:prstGeom>
        </p:spPr>
      </p:pic>
    </p:spTree>
  </p:cSld>
  <p:clrMapOvr>
    <a:masterClrMapping/>
  </p:clrMapOvr>
  <p:transition spd="med">
    <p:wheel spokes="2"/>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32656"/>
            <a:ext cx="8229600" cy="563077"/>
          </a:xfrm>
        </p:spPr>
        <p:txBody>
          <a:bodyPr/>
          <a:lstStyle/>
          <a:p>
            <a:r>
              <a:rPr lang="en-US" dirty="0"/>
              <a:t>I/O Instructions</a:t>
            </a:r>
          </a:p>
        </p:txBody>
      </p:sp>
      <p:graphicFrame>
        <p:nvGraphicFramePr>
          <p:cNvPr id="8" name="Content Placeholder 5"/>
          <p:cNvGraphicFramePr>
            <a:graphicFrameLocks/>
          </p:cNvGraphicFramePr>
          <p:nvPr>
            <p:extLst>
              <p:ext uri="{D42A27DB-BD31-4B8C-83A1-F6EECF244321}">
                <p14:modId xmlns:p14="http://schemas.microsoft.com/office/powerpoint/2010/main" val="2589478662"/>
              </p:ext>
            </p:extLst>
          </p:nvPr>
        </p:nvGraphicFramePr>
        <p:xfrm>
          <a:off x="316780" y="925858"/>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I/O Mapping Summary</a:t>
            </a:r>
          </a:p>
        </p:txBody>
      </p:sp>
      <p:sp>
        <p:nvSpPr>
          <p:cNvPr id="19459" name="Rectangle 3"/>
          <p:cNvSpPr>
            <a:spLocks noGrp="1" noChangeArrowheads="1"/>
          </p:cNvSpPr>
          <p:nvPr>
            <p:ph type="body" idx="1"/>
          </p:nvPr>
        </p:nvSpPr>
        <p:spPr/>
        <p:txBody>
          <a:bodyPr/>
          <a:lstStyle/>
          <a:p>
            <a:pPr marL="354013" indent="-354013"/>
            <a:r>
              <a:rPr lang="en-US" sz="2400" dirty="0"/>
              <a:t>Memory mapped I/O</a:t>
            </a:r>
          </a:p>
          <a:p>
            <a:pPr marL="719138" lvl="1" indent="-365125"/>
            <a:r>
              <a:rPr lang="en-US" sz="2000" dirty="0"/>
              <a:t>Devices and memory share an address space</a:t>
            </a:r>
          </a:p>
          <a:p>
            <a:pPr marL="719138" lvl="1" indent="-365125"/>
            <a:r>
              <a:rPr lang="en-US" sz="2000" dirty="0"/>
              <a:t>I/O looks just like memory read/write</a:t>
            </a:r>
          </a:p>
          <a:p>
            <a:pPr marL="719138" lvl="1" indent="-365125"/>
            <a:r>
              <a:rPr lang="en-US" sz="2000" dirty="0"/>
              <a:t>No special commands for I/O</a:t>
            </a:r>
          </a:p>
          <a:p>
            <a:pPr marL="1047750" lvl="2" indent="-341313"/>
            <a:r>
              <a:rPr lang="en-US" sz="1700" dirty="0"/>
              <a:t>Large selection of memory access commands available</a:t>
            </a:r>
          </a:p>
          <a:p>
            <a:pPr marL="354013" indent="-354013"/>
            <a:r>
              <a:rPr lang="en-US" sz="2400" dirty="0"/>
              <a:t>Isolated I/O</a:t>
            </a:r>
          </a:p>
          <a:p>
            <a:pPr marL="719138" lvl="1" indent="-365125"/>
            <a:r>
              <a:rPr lang="en-US" sz="2000" dirty="0"/>
              <a:t>Separate address spaces</a:t>
            </a:r>
          </a:p>
          <a:p>
            <a:pPr marL="719138" lvl="1" indent="-365125"/>
            <a:r>
              <a:rPr lang="en-US" sz="2000" dirty="0"/>
              <a:t>Need I/O or memory select lines</a:t>
            </a:r>
          </a:p>
          <a:p>
            <a:pPr marL="719138" lvl="1" indent="-365125"/>
            <a:r>
              <a:rPr lang="en-US" sz="2000" dirty="0"/>
              <a:t>Special commands for I/O</a:t>
            </a:r>
          </a:p>
          <a:p>
            <a:pPr marL="1047750" lvl="2" indent="-341313"/>
            <a:r>
              <a:rPr lang="en-US" sz="1700" dirty="0"/>
              <a:t>Limited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dirty="0"/>
              <a:t>Figure 8.5 </a:t>
            </a:r>
            <a:br>
              <a:rPr lang="en-US" dirty="0"/>
            </a:br>
            <a:r>
              <a:rPr lang="en-US" dirty="0"/>
              <a:t>Memory-Mapped and Isolated I/O</a:t>
            </a:r>
            <a:endParaRPr lang="en-IN" dirty="0"/>
          </a:p>
        </p:txBody>
      </p:sp>
      <p:pic>
        <p:nvPicPr>
          <p:cNvPr id="4" name="Picture 3" descr="The memory mapped input output presents the addresses 516 and 51, and a table that lists the address and the corresponding instruction, operand, and comment. The Address 516 that refers to the keyboard input data register is comprised of 8 bits ranging from 0 to 7. The address 517 that refers to the keyboard input status and control register is comprised of 8 bits ranging from 0 to 7. When the seventh bit is 1, it indicates ready, and when it is zero, it indicates busy. The bit 0 is set to 1 to start read. The table below has 2 rows. For the address 200 and instruction load A C, the operand is, quotation mark, 1, quotation mark, and the comment is load accumulator. For the address 200 and Store A C, the operand is Store A C, operand is 517, and comment is initiate keyboard read. For the address 202 and instruction load A C, the operand is 517 and comment is Get status byte. For the address 202 and instruction branch if sign equals 0, the operand is 202 and the comment is loop until ready, and for the address 202 and instruction load A C, the operand is 516 and the comment is load data byte. The isolated input output depicts a table that lists the address, instruction, operand, and comment. For the address 200 and instruction load I slash O, the operand is 5, and the comment is initiate keyboard read. For the address 201 and instruction branch not ready, the operand is 201, and the comment is loop until complete and for the instruction 201 and instruction In, the operand is 5 and comment is load data byte." title="Diagrams and a table describe memory-mapped input output and isolated input output."/>
          <p:cNvPicPr>
            <a:picLocks noChangeAspect="1"/>
          </p:cNvPicPr>
          <p:nvPr/>
        </p:nvPicPr>
        <p:blipFill rotWithShape="1">
          <a:blip r:embed="rId3">
            <a:extLst>
              <a:ext uri="{28A0092B-C50C-407E-A947-70E740481C1C}">
                <a14:useLocalDpi xmlns:a14="http://schemas.microsoft.com/office/drawing/2010/main" val="0"/>
              </a:ext>
            </a:extLst>
          </a:blip>
          <a:srcRect l="17046" t="8880" r="17964" b="28551"/>
          <a:stretch/>
        </p:blipFill>
        <p:spPr>
          <a:xfrm>
            <a:off x="2507670" y="1290770"/>
            <a:ext cx="4128660" cy="5143904"/>
          </a:xfrm>
          <a:prstGeom prst="rect">
            <a:avLst/>
          </a:prstGeom>
        </p:spPr>
      </p:pic>
    </p:spTree>
  </p:cSld>
  <p:clrMapOvr>
    <a:masterClrMapping/>
  </p:clrMapOvr>
  <p:transition spd="med">
    <p:wheel spokes="2"/>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457200" y="404664"/>
            <a:ext cx="8229600" cy="563077"/>
          </a:xfrm>
        </p:spPr>
        <p:txBody>
          <a:bodyPr/>
          <a:lstStyle/>
          <a:p>
            <a:r>
              <a:rPr lang="en-US" dirty="0"/>
              <a:t>Interrupt-Driven I/O</a:t>
            </a:r>
          </a:p>
        </p:txBody>
      </p:sp>
      <p:graphicFrame>
        <p:nvGraphicFramePr>
          <p:cNvPr id="7" name="Content Placeholder 13"/>
          <p:cNvGraphicFramePr>
            <a:graphicFrameLocks/>
          </p:cNvGraphicFramePr>
          <p:nvPr>
            <p:extLst>
              <p:ext uri="{D42A27DB-BD31-4B8C-83A1-F6EECF244321}">
                <p14:modId xmlns:p14="http://schemas.microsoft.com/office/powerpoint/2010/main" val="3924961553"/>
              </p:ext>
            </p:extLst>
          </p:nvPr>
        </p:nvGraphicFramePr>
        <p:xfrm>
          <a:off x="369020" y="1051456"/>
          <a:ext cx="8458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8.6</a:t>
            </a:r>
            <a:br>
              <a:rPr lang="en-US" dirty="0"/>
            </a:br>
            <a:r>
              <a:rPr lang="en-US" dirty="0"/>
              <a:t>Simple Interrupt Processing</a:t>
            </a:r>
            <a:endParaRPr lang="en-IN" dirty="0"/>
          </a:p>
        </p:txBody>
      </p:sp>
      <p:pic>
        <p:nvPicPr>
          <p:cNvPr id="4" name="Picture 3" descr="The flow of the hardware portion is as follows. First, the device controller or other system hardware issues an interrupt. Then the processor finishes execution of current instruction, after which the processor signals acknowledgement of interrupt. The processor pushes P S W and Program counter onto the control stack. Then the processor loads a new program counter value based on the interrupt. Then the flow line leads to the software section, which is as follows. Initially, the remainder of the process state information is saved. Then the interrupt is processed, after which the process state information is restored. Then the old P S W and program counter is restored." title="A flowchart explains Simple Interrupt Processing divided into Hardware and Software."/>
          <p:cNvPicPr>
            <a:picLocks noChangeAspect="1"/>
          </p:cNvPicPr>
          <p:nvPr/>
        </p:nvPicPr>
        <p:blipFill rotWithShape="1">
          <a:blip r:embed="rId3">
            <a:extLst>
              <a:ext uri="{28A0092B-C50C-407E-A947-70E740481C1C}">
                <a14:useLocalDpi xmlns:a14="http://schemas.microsoft.com/office/drawing/2010/main" val="0"/>
              </a:ext>
            </a:extLst>
          </a:blip>
          <a:srcRect l="10639" t="13112" r="20213" b="22767"/>
          <a:stretch/>
        </p:blipFill>
        <p:spPr>
          <a:xfrm>
            <a:off x="2265515" y="1275416"/>
            <a:ext cx="4279698" cy="5135638"/>
          </a:xfrm>
          <a:prstGeom prst="rect">
            <a:avLst/>
          </a:prstGeom>
        </p:spPr>
      </p:pic>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627006"/>
          </a:xfrm>
        </p:spPr>
        <p:txBody>
          <a:bodyPr/>
          <a:lstStyle/>
          <a:p>
            <a:r>
              <a:rPr lang="en-US" dirty="0"/>
              <a:t>Figure 8.7 </a:t>
            </a:r>
            <a:br>
              <a:rPr lang="en-US" dirty="0"/>
            </a:br>
            <a:r>
              <a:rPr lang="en-US" dirty="0"/>
              <a:t>Changes in Memory and Registers for an Interrupt</a:t>
            </a:r>
            <a:endParaRPr lang="en-IN" dirty="0"/>
          </a:p>
        </p:txBody>
      </p:sp>
      <p:pic>
        <p:nvPicPr>
          <p:cNvPr id="2" name="Picture 1" descr="Part A explains the changes in memory and registers when an interrupt occurs after an instruction at location N is executed. The main memory stores the user’s program until the location N. After executing the instruction at location N, an interrupt occurs. At the same time, the processor has program counter information with value N + 1, the general registers, and the stack pointer with value T. The contents of the registers and program counter are sent to the control stack. The main memory stores the interrupt service routine from location Y to Y + L. Main memory also stores the control stack information from a location T and T minus M is a new location on the top of the control stack. After storing the information in the control stack, the value T minus M and Y are sent to the stack pointer and program counter in the processor. Part b explains the process of return from an interrupt. Now the program counter contains the value Y + L and stack pointer contains the value T minus M. The address of the next instruction to be processed, N + 1, and the other content from the control stack are restored in the program counter and the registers. The value of T is sent to the stack pointer." title="An illustration has two parts, a and b, explaining the changes in the memory and registers when an interrupt occurs."/>
          <p:cNvPicPr>
            <a:picLocks noChangeAspect="1"/>
          </p:cNvPicPr>
          <p:nvPr/>
        </p:nvPicPr>
        <p:blipFill rotWithShape="1">
          <a:blip r:embed="rId3">
            <a:extLst>
              <a:ext uri="{28A0092B-C50C-407E-A947-70E740481C1C}">
                <a14:useLocalDpi xmlns:a14="http://schemas.microsoft.com/office/drawing/2010/main" val="0"/>
              </a:ext>
            </a:extLst>
          </a:blip>
          <a:srcRect l="6024" t="9310" r="6024" b="20865"/>
          <a:stretch/>
        </p:blipFill>
        <p:spPr>
          <a:xfrm>
            <a:off x="2375756" y="1239660"/>
            <a:ext cx="5004556" cy="5141667"/>
          </a:xfrm>
          <a:prstGeom prst="rect">
            <a:avLst/>
          </a:prstGeom>
        </p:spPr>
      </p:pic>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 Issues</a:t>
            </a:r>
          </a:p>
        </p:txBody>
      </p:sp>
      <p:graphicFrame>
        <p:nvGraphicFramePr>
          <p:cNvPr id="7" name="Content Placeholder 22"/>
          <p:cNvGraphicFramePr>
            <a:graphicFrameLocks/>
          </p:cNvGraphicFramePr>
          <p:nvPr>
            <p:extLst>
              <p:ext uri="{D42A27DB-BD31-4B8C-83A1-F6EECF244321}">
                <p14:modId xmlns:p14="http://schemas.microsoft.com/office/powerpoint/2010/main" val="3808836259"/>
              </p:ext>
            </p:extLst>
          </p:nvPr>
        </p:nvGraphicFramePr>
        <p:xfrm>
          <a:off x="512064" y="1424786"/>
          <a:ext cx="8006758" cy="4756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heel spokes="2"/>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dirty="0"/>
              <a:t>Device Identification</a:t>
            </a:r>
          </a:p>
        </p:txBody>
      </p:sp>
      <p:sp>
        <p:nvSpPr>
          <p:cNvPr id="7" name="Text Placeholder 6"/>
          <p:cNvSpPr>
            <a:spLocks noGrp="1"/>
          </p:cNvSpPr>
          <p:nvPr>
            <p:ph type="body" idx="1"/>
          </p:nvPr>
        </p:nvSpPr>
        <p:spPr>
          <a:xfrm>
            <a:off x="350257" y="1600200"/>
            <a:ext cx="8443487" cy="4525963"/>
          </a:xfrm>
        </p:spPr>
        <p:txBody>
          <a:bodyPr/>
          <a:lstStyle/>
          <a:p>
            <a:pPr marL="101600" indent="0">
              <a:buNone/>
            </a:pPr>
            <a:r>
              <a:rPr lang="en-US" dirty="0"/>
              <a:t>Four general categories of techniques are in common use:</a:t>
            </a:r>
          </a:p>
        </p:txBody>
      </p:sp>
      <p:sp>
        <p:nvSpPr>
          <p:cNvPr id="25605" name="Rectangle 5"/>
          <p:cNvSpPr>
            <a:spLocks noGrp="1" noChangeArrowheads="1"/>
          </p:cNvSpPr>
          <p:nvPr>
            <p:ph idx="4294967295"/>
          </p:nvPr>
        </p:nvSpPr>
        <p:spPr>
          <a:xfrm>
            <a:off x="467544" y="2060848"/>
            <a:ext cx="7992888" cy="4800600"/>
          </a:xfrm>
        </p:spPr>
        <p:txBody>
          <a:bodyPr>
            <a:normAutofit fontScale="47500" lnSpcReduction="20000"/>
          </a:bodyPr>
          <a:lstStyle/>
          <a:p>
            <a:pPr marL="341313" lvl="1" indent="-341313">
              <a:spcBef>
                <a:spcPts val="600"/>
              </a:spcBef>
              <a:buClr>
                <a:srgbClr val="007FA3"/>
              </a:buClr>
              <a:buFont typeface="Arial" panose="020B0604020202020204" pitchFamily="34" charset="0"/>
              <a:buChar char="•"/>
            </a:pPr>
            <a:r>
              <a:rPr lang="en-US" sz="2857" b="1" dirty="0"/>
              <a:t>Multiple interrupt lines</a:t>
            </a:r>
          </a:p>
          <a:p>
            <a:pPr marL="695325" lvl="1" indent="-354013">
              <a:spcBef>
                <a:spcPts val="400"/>
              </a:spcBef>
              <a:buClr>
                <a:srgbClr val="007FA3"/>
              </a:buClr>
              <a:buFont typeface="Arial" panose="020B0604020202020204" pitchFamily="34" charset="0"/>
              <a:buChar char="–"/>
            </a:pPr>
            <a:r>
              <a:rPr lang="en-US" sz="2880" dirty="0"/>
              <a:t>Between the processor and the I/O modules</a:t>
            </a:r>
          </a:p>
          <a:p>
            <a:pPr marL="695325" lvl="1" indent="-354013">
              <a:spcBef>
                <a:spcPts val="400"/>
              </a:spcBef>
              <a:buClr>
                <a:srgbClr val="007FA3"/>
              </a:buClr>
              <a:buFont typeface="Arial" panose="020B0604020202020204" pitchFamily="34" charset="0"/>
              <a:buChar char="–"/>
            </a:pPr>
            <a:r>
              <a:rPr lang="en-US" sz="2880" dirty="0"/>
              <a:t>Most straightforward approach to the problem</a:t>
            </a:r>
          </a:p>
          <a:p>
            <a:pPr marL="695325" lvl="1" indent="-354013">
              <a:spcBef>
                <a:spcPts val="400"/>
              </a:spcBef>
              <a:buClr>
                <a:srgbClr val="007FA3"/>
              </a:buClr>
              <a:buFont typeface="Arial" panose="020B0604020202020204" pitchFamily="34" charset="0"/>
              <a:buChar char="–"/>
            </a:pPr>
            <a:r>
              <a:rPr lang="en-US" sz="2880" dirty="0"/>
              <a:t>Consequently even if multiple lines are used, it is likely that each line will have multiple I/O modules attached to it</a:t>
            </a:r>
          </a:p>
          <a:p>
            <a:pPr marL="341313" lvl="1" indent="-341313">
              <a:spcBef>
                <a:spcPts val="1000"/>
              </a:spcBef>
              <a:buClr>
                <a:srgbClr val="007FA3"/>
              </a:buClr>
              <a:buFont typeface="Arial" panose="020B0604020202020204" pitchFamily="34" charset="0"/>
              <a:buChar char="•"/>
            </a:pPr>
            <a:r>
              <a:rPr lang="en-US" sz="2857" b="1" dirty="0"/>
              <a:t>Software poll</a:t>
            </a:r>
          </a:p>
          <a:p>
            <a:pPr marL="695325" lvl="1" indent="-354013">
              <a:spcBef>
                <a:spcPts val="400"/>
              </a:spcBef>
              <a:buClr>
                <a:srgbClr val="007FA3"/>
              </a:buClr>
              <a:buFont typeface="Arial" panose="020B0604020202020204" pitchFamily="34" charset="0"/>
              <a:buChar char="–"/>
            </a:pPr>
            <a:r>
              <a:rPr lang="en-US" sz="2880" dirty="0"/>
              <a:t>When the processor detects an interrupt it branches to an interrupt-service routine whose job is to poll each I/O module to determine which module caused the interrupt</a:t>
            </a:r>
          </a:p>
          <a:p>
            <a:pPr marL="695325" lvl="1" indent="-354013">
              <a:spcBef>
                <a:spcPts val="400"/>
              </a:spcBef>
              <a:buClr>
                <a:srgbClr val="007FA3"/>
              </a:buClr>
              <a:buFont typeface="Arial" panose="020B0604020202020204" pitchFamily="34" charset="0"/>
              <a:buChar char="–"/>
            </a:pPr>
            <a:r>
              <a:rPr lang="en-US" sz="2880" dirty="0"/>
              <a:t>Time consuming</a:t>
            </a:r>
          </a:p>
          <a:p>
            <a:pPr marL="341313" lvl="1" indent="-341313">
              <a:spcBef>
                <a:spcPts val="1000"/>
              </a:spcBef>
              <a:buClr>
                <a:srgbClr val="007FA3"/>
              </a:buClr>
              <a:buFont typeface="Arial" panose="020B0604020202020204" pitchFamily="34" charset="0"/>
              <a:buChar char="•"/>
            </a:pPr>
            <a:r>
              <a:rPr lang="en-US" sz="2857" b="1" dirty="0"/>
              <a:t>Daisy chain (hardware poll, vectored)</a:t>
            </a:r>
          </a:p>
          <a:p>
            <a:pPr marL="695325" lvl="1" indent="-354013">
              <a:spcBef>
                <a:spcPts val="400"/>
              </a:spcBef>
              <a:buClr>
                <a:srgbClr val="007FA3"/>
              </a:buClr>
              <a:buFont typeface="Arial" panose="020B0604020202020204" pitchFamily="34" charset="0"/>
              <a:buChar char="–"/>
            </a:pPr>
            <a:r>
              <a:rPr lang="en-US" sz="2947" dirty="0"/>
              <a:t>The interrupt acknowledge line is daisy chained through the modules</a:t>
            </a:r>
          </a:p>
          <a:p>
            <a:pPr marL="695325" lvl="1" indent="-354013">
              <a:spcBef>
                <a:spcPts val="400"/>
              </a:spcBef>
              <a:buClr>
                <a:srgbClr val="007FA3"/>
              </a:buClr>
              <a:buFont typeface="Arial" panose="020B0604020202020204" pitchFamily="34" charset="0"/>
              <a:buChar char="–"/>
            </a:pPr>
            <a:r>
              <a:rPr lang="en-US" sz="2947" dirty="0"/>
              <a:t>Vector – address of the I/O module or some other unique identifier</a:t>
            </a:r>
          </a:p>
          <a:p>
            <a:pPr marL="695325" lvl="1" indent="-354013">
              <a:spcBef>
                <a:spcPts val="400"/>
              </a:spcBef>
              <a:buClr>
                <a:srgbClr val="007FA3"/>
              </a:buClr>
              <a:buFont typeface="Arial" panose="020B0604020202020204" pitchFamily="34" charset="0"/>
              <a:buChar char="–"/>
            </a:pPr>
            <a:r>
              <a:rPr lang="en-US" sz="2947" dirty="0"/>
              <a:t>Vectored interrupt – processor uses the vector as a pointer to the appropriate device-service routine, avoiding the need to execute a general interrupt-service routine first</a:t>
            </a:r>
          </a:p>
          <a:p>
            <a:pPr marL="341313" lvl="1" indent="-341313">
              <a:spcBef>
                <a:spcPts val="1000"/>
              </a:spcBef>
              <a:buClr>
                <a:srgbClr val="007FA3"/>
              </a:buClr>
              <a:buFont typeface="Arial" panose="020B0604020202020204" pitchFamily="34" charset="0"/>
              <a:buChar char="•"/>
            </a:pPr>
            <a:r>
              <a:rPr lang="en-US" sz="2880" b="1" dirty="0"/>
              <a:t>Bus arbitration (vectored)</a:t>
            </a:r>
          </a:p>
          <a:p>
            <a:pPr marL="695325" lvl="1" indent="-354013">
              <a:spcBef>
                <a:spcPts val="400"/>
              </a:spcBef>
              <a:buClr>
                <a:srgbClr val="007FA3"/>
              </a:buClr>
              <a:buFont typeface="Arial" panose="020B0604020202020204" pitchFamily="34" charset="0"/>
              <a:buChar char="–"/>
            </a:pPr>
            <a:r>
              <a:rPr lang="en-US" sz="2947" dirty="0"/>
              <a:t>An I/O module must first gain control of the bus before it can raise the interrupt request line</a:t>
            </a:r>
          </a:p>
          <a:p>
            <a:pPr marL="695325" lvl="1" indent="-354013">
              <a:spcBef>
                <a:spcPts val="400"/>
              </a:spcBef>
              <a:buClr>
                <a:srgbClr val="007FA3"/>
              </a:buClr>
              <a:buFont typeface="Arial" panose="020B0604020202020204" pitchFamily="34" charset="0"/>
              <a:buChar char="–"/>
            </a:pPr>
            <a:r>
              <a:rPr lang="en-US" sz="2947" dirty="0"/>
              <a:t>When the processor detects the interrupt it responds on the interrupt acknowledge line</a:t>
            </a:r>
          </a:p>
          <a:p>
            <a:pPr marL="695325" lvl="1" indent="-354013">
              <a:spcBef>
                <a:spcPts val="400"/>
              </a:spcBef>
              <a:buClr>
                <a:srgbClr val="007FA3"/>
              </a:buClr>
              <a:buFont typeface="Arial" panose="020B0604020202020204" pitchFamily="34" charset="0"/>
              <a:buChar char="–"/>
            </a:pPr>
            <a:r>
              <a:rPr lang="en-US" sz="2947" dirty="0"/>
              <a:t>Then the requesting module places its vector on the data lines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 </a:t>
            </a:r>
            <a:br>
              <a:rPr lang="en-US" dirty="0"/>
            </a:br>
            <a:r>
              <a:rPr lang="en-US" dirty="0"/>
              <a:t>Generic Model of an I/O Module</a:t>
            </a:r>
            <a:endParaRPr lang="en-IN" dirty="0"/>
          </a:p>
        </p:txBody>
      </p:sp>
      <p:pic>
        <p:nvPicPr>
          <p:cNvPr id="4" name="Picture 3" descr="The system bus is comprised of an address, data, and control lines that are connected to the input output module. Links to peripheral devices extend from the input output module." title="A diagram illustrates a model of an input output module. "/>
          <p:cNvPicPr>
            <a:picLocks noChangeAspect="1"/>
          </p:cNvPicPr>
          <p:nvPr/>
        </p:nvPicPr>
        <p:blipFill rotWithShape="1">
          <a:blip r:embed="rId3">
            <a:extLst>
              <a:ext uri="{28A0092B-C50C-407E-A947-70E740481C1C}">
                <a14:useLocalDpi xmlns:a14="http://schemas.microsoft.com/office/drawing/2010/main" val="0"/>
              </a:ext>
            </a:extLst>
          </a:blip>
          <a:srcRect l="6593" t="16983" r="10990" b="22727"/>
          <a:stretch/>
        </p:blipFill>
        <p:spPr>
          <a:xfrm>
            <a:off x="1871700" y="1268760"/>
            <a:ext cx="5400600" cy="5112568"/>
          </a:xfrm>
          <a:prstGeom prst="rect">
            <a:avLst/>
          </a:prstGeom>
        </p:spPr>
      </p:pic>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8.8 </a:t>
            </a:r>
            <a:br>
              <a:rPr lang="en-US" dirty="0"/>
            </a:br>
            <a:r>
              <a:rPr lang="en-US" dirty="0"/>
              <a:t>Use of the 82C59A Interrupt Controller</a:t>
            </a:r>
            <a:endParaRPr lang="en-IN" dirty="0"/>
          </a:p>
        </p:txBody>
      </p:sp>
      <p:pic>
        <p:nvPicPr>
          <p:cNvPr id="4" name="Picture 3" descr="The processor 8 0 3 8 6 has only one interrupt request line, I N T R. In order to handle more than eight input outputs, eight slaves 8 2 C 5 9 A interrupt controllers with 8 interrupt request lines, and each is cascaded. Each slave 8 2 C 5 9 A interrupt controller has 8 interrupt request lines starting from I R 0 to I R 7. External devices from 0 0 to 63 are connected to the 8 inputs of each slave interrupt controller. One single output, I N T from each slave interrupt controller is fed as an input to the Master 8 2 C 5 9 A interrupt controller. The output, I N T from the master interrupt controller, is fed as input to the single interrupt request of the processor." title="An illustration explains how an 8 2 C 5 9 A Interrupt Controller helps the processor 8 0 3 8 6 in handling several Input output modules."/>
          <p:cNvPicPr>
            <a:picLocks noChangeAspect="1"/>
          </p:cNvPicPr>
          <p:nvPr/>
        </p:nvPicPr>
        <p:blipFill rotWithShape="1">
          <a:blip r:embed="rId3">
            <a:extLst>
              <a:ext uri="{28A0092B-C50C-407E-A947-70E740481C1C}">
                <a14:useLocalDpi xmlns:a14="http://schemas.microsoft.com/office/drawing/2010/main" val="0"/>
              </a:ext>
            </a:extLst>
          </a:blip>
          <a:srcRect l="6605" t="3800" r="14584" b="10101"/>
          <a:stretch/>
        </p:blipFill>
        <p:spPr>
          <a:xfrm>
            <a:off x="2735796" y="1220822"/>
            <a:ext cx="3672408" cy="5192025"/>
          </a:xfrm>
          <a:prstGeom prst="rect">
            <a:avLst/>
          </a:prstGeom>
        </p:spPr>
      </p:pic>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55117"/>
            <a:ext cx="8229600" cy="1789707"/>
          </a:xfrm>
        </p:spPr>
        <p:txBody>
          <a:bodyPr/>
          <a:lstStyle/>
          <a:p>
            <a:r>
              <a:rPr lang="en-US" dirty="0"/>
              <a:t>Figure 8.9 </a:t>
            </a:r>
            <a:br>
              <a:rPr lang="en-US" dirty="0"/>
            </a:br>
            <a:r>
              <a:rPr lang="en-US" dirty="0"/>
              <a:t>The Intel 8255A Programmable Peripheral Interface</a:t>
            </a:r>
            <a:endParaRPr lang="en-IN" dirty="0"/>
          </a:p>
        </p:txBody>
      </p:sp>
      <p:pic>
        <p:nvPicPr>
          <p:cNvPr id="3" name="Picture 2" descr="The block diagram of the peripheral interface has plus 5 Volt and Ground Power supplies with 8 bit internal data bus. Group A port A, 8, Group A port C upper, 4, Group B port C lower, 4, and Group B port B, 8, are present to the right of the internal data bus. Group A control, Group B control, data bus buffer, and Read or write control logic are present on the left side of the internal data bus. The internal data bus communicates with Group A port a, which communicates to the input output devices through P A 0 to P A 7, Group A port C which communicates to the input output devices through P C 4 to P C 7, Group B port C which communicates to the input output devices through P C 0 to P C 3, and Group B port B which communicates to the input output devices through P B 0 to P B 7. The Bidirectional data bus D 0 to D 7 interacts with the data bus buffer which interacts with the 8 bit internal data bus. The data bus buffer also interacts with the Read or write control logic. The inputs to the Read or write control logic is Read bar, Write bar, A 1, A 0, reset, and C S bar. The output from the read or write control logic is fed to Group A control, Group B control, and also fed in parallel to Group A port A, Group A port C, Group B port C, and Group B port B. The outputs from Group A control is fed as input to Group A port A and Group A port C. The outputs from Group B control is fed as input to Group B port C and Group B port B. The pin layout of 8 2 5 5 A is composed of 1 to 20 pins, which are attached to the lines, P A 3, P A 2, P A 1, P A 0, R D bar, C S bar, G N D, A 1, A 0, P C 7, P C 6, P C 5, P C 4, P C 3, P C 2, P C 1, P C 0, P B 0, P B 1, and P B 2 from top to bottom on the left. The pin layout also contains pins 21 to 40, which are attached to the lines, P B 3, P B 4, P B 5, P B 6, P B 7, V, D 7, D 6, D 5, D 4, D 3, D 2, D 1, D 0, Reset, W R bar, P A 7, P A 6, P A 5, and P A 4 from bottom to top on the right." title="A block diagram and a pin layout of an Intel 8 2 5 5 A Programmable Peripheral Interface."/>
          <p:cNvPicPr>
            <a:picLocks noChangeAspect="1"/>
          </p:cNvPicPr>
          <p:nvPr/>
        </p:nvPicPr>
        <p:blipFill rotWithShape="1">
          <a:blip r:embed="rId3">
            <a:extLst>
              <a:ext uri="{28A0092B-C50C-407E-A947-70E740481C1C}">
                <a14:useLocalDpi xmlns:a14="http://schemas.microsoft.com/office/drawing/2010/main" val="0"/>
              </a:ext>
            </a:extLst>
          </a:blip>
          <a:srcRect l="5590" t="22649" r="5020" b="36036"/>
          <a:stretch/>
        </p:blipFill>
        <p:spPr>
          <a:xfrm>
            <a:off x="719572" y="1772816"/>
            <a:ext cx="7704856" cy="4608512"/>
          </a:xfrm>
          <a:prstGeom prst="rect">
            <a:avLst/>
          </a:prstGeom>
        </p:spPr>
      </p:pic>
    </p:spTree>
  </p:cSld>
  <p:clrMapOvr>
    <a:masterClrMapping/>
  </p:clrMapOvr>
  <p:transition spd="med">
    <p:wheel spokes="2"/>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8.10</a:t>
            </a:r>
            <a:br>
              <a:rPr lang="en-US" dirty="0"/>
            </a:br>
            <a:r>
              <a:rPr lang="en-US" dirty="0"/>
              <a:t>The Intel 8255A Control Word</a:t>
            </a:r>
            <a:endParaRPr lang="en-IN" dirty="0"/>
          </a:p>
        </p:txBody>
      </p:sp>
      <p:pic>
        <p:nvPicPr>
          <p:cNvPr id="3" name="Picture 2" descr="In the mode definition of 8 2 5 5 control register to configure the 8 2 5 5, the bits D 0 to D 2 are grouped as Group B and bits D 3 to D 6 are grouped as Group A. The D 7 is mode set flag, 1 equals Active. The bits D 6 and D 5 are for mode selection, 0 0 equals mode 0, 0 1 equals mode 1, and 1 X equals mode 2. The bit D 4 is port A, 1 equals input and 0 equals output. The bit D 3 is Port C, upper, 1 equals input and 0 equals output. The bit D 2 is again for mode selection, 0 for mode 0 and 1 for mode 1. The bit D 1 is for Port B, 1 equals input, 0 equals output. The D 0 is for Port C, lower, 1 for input and 0 for output. In the bit definitions of 8 2 5 5 control register to modify single bits of port C, the bits are marked from D 0 to D 7. The D 7 is bit set or reset flag, 0 equals active. The D 6, D 5, and D 4 are don’t care bits. The D 0 is for bit set or reset, where 1 equals set and 0 equals reset. When the bit values D 3, D 2, and D 1 are 0, 0, 0, they represent bit 0 of port C, 0, 0, 1, they represent bit 1 of port C, 0, 1, 0, they represent bit 2 of port C, 0, 1, 1, they represent bit 3 of port C, 1, 0, 0, they represent bit 4 of port C, 1, 0, 1, they represent bit 5 of port C, 1, 1, 0, they represent bit 6 of port C, and 1, 1, 1, they represent bit 7 of port C." title="An illustration explains a, the mode definition of the 8 2 5 5 control register to configure 8 2 5 5, and b, bit definition of 8 2 5 5 control register to modify single bits of port C. "/>
          <p:cNvPicPr>
            <a:picLocks noChangeAspect="1"/>
          </p:cNvPicPr>
          <p:nvPr/>
        </p:nvPicPr>
        <p:blipFill rotWithShape="1">
          <a:blip r:embed="rId3">
            <a:extLst>
              <a:ext uri="{28A0092B-C50C-407E-A947-70E740481C1C}">
                <a14:useLocalDpi xmlns:a14="http://schemas.microsoft.com/office/drawing/2010/main" val="0"/>
              </a:ext>
            </a:extLst>
          </a:blip>
          <a:srcRect l="188" t="15961" r="3893" b="24902"/>
          <a:stretch/>
        </p:blipFill>
        <p:spPr>
          <a:xfrm>
            <a:off x="1367644" y="1282549"/>
            <a:ext cx="6408712" cy="5113334"/>
          </a:xfrm>
          <a:prstGeom prst="rect">
            <a:avLst/>
          </a:prstGeom>
        </p:spPr>
      </p:pic>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8.11 </a:t>
            </a:r>
            <a:br>
              <a:rPr lang="en-US" dirty="0"/>
            </a:br>
            <a:r>
              <a:rPr lang="en-US" dirty="0"/>
              <a:t>Keyboard/Display Interface to 8255A</a:t>
            </a:r>
            <a:endParaRPr lang="en-IN" dirty="0"/>
          </a:p>
        </p:txBody>
      </p:sp>
      <p:pic>
        <p:nvPicPr>
          <p:cNvPr id="2" name="Picture 1" descr="The 8 2 C 5 5 A has input port at the top and output port at the bottom. The 8 bits, R 0 to R 5 along with Shift and control bits from the keyboard are fed as inputs to the ports, A 0 to A 7 of the input ports of 8 2 C 5 5 A. The data ready input from the keyboard is fed to C 4 of the input port of 8 2 C 5 5 A and the output from port C 5 of the 8 2 C 5 5 A is fed as acknowledgement to the keyboard. The 8 bit outputs from B 0 to B 7 of the output port of 8 2 C 5 5 A is fed to the ports S 0 to S 5 along with the backspace and clear ports of display. The output of C 1 from 8 2 C 5 5 A is sent to the data ready port of display, the output C 7 from 8 2 C 5 5 A is sent to clear line of display, and the output from C 6 of 8 2 C 5 5 A is sent to blanking of display. The acknowledge signal from the display is fed as input to the port C 2 of the 8 2 C 5 5 A. The interrupt request from 8 2 C 5 5 A are from C 3 at the top and C 0 at the bottom of 8 2 C 5 5 A." title="A block diagram explains how 8 2 C 5 5 A is interfaced with a keyboard and display."/>
          <p:cNvPicPr>
            <a:picLocks noChangeAspect="1"/>
          </p:cNvPicPr>
          <p:nvPr/>
        </p:nvPicPr>
        <p:blipFill rotWithShape="1">
          <a:blip r:embed="rId3">
            <a:extLst>
              <a:ext uri="{28A0092B-C50C-407E-A947-70E740481C1C}">
                <a14:useLocalDpi xmlns:a14="http://schemas.microsoft.com/office/drawing/2010/main" val="0"/>
              </a:ext>
            </a:extLst>
          </a:blip>
          <a:srcRect l="13261" t="7290" r="20480" b="20099"/>
          <a:stretch/>
        </p:blipFill>
        <p:spPr>
          <a:xfrm>
            <a:off x="2675498" y="1146174"/>
            <a:ext cx="3793004" cy="5379169"/>
          </a:xfrm>
          <a:prstGeom prst="rect">
            <a:avLst/>
          </a:prstGeom>
        </p:spPr>
      </p:pic>
    </p:spTree>
    <p:extLst>
      <p:ext uri="{BB962C8B-B14F-4D97-AF65-F5344CB8AC3E}">
        <p14:creationId xmlns:p14="http://schemas.microsoft.com/office/powerpoint/2010/main" val="2865337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dirty="0"/>
              <a:t>Drawbacks of Programmed and Interrupt-Driven I/O</a:t>
            </a:r>
          </a:p>
        </p:txBody>
      </p:sp>
      <p:sp>
        <p:nvSpPr>
          <p:cNvPr id="35843" name="Rectangle 3"/>
          <p:cNvSpPr>
            <a:spLocks noGrp="1" noChangeArrowheads="1"/>
          </p:cNvSpPr>
          <p:nvPr>
            <p:ph type="body" idx="1"/>
          </p:nvPr>
        </p:nvSpPr>
        <p:spPr/>
        <p:txBody>
          <a:bodyPr>
            <a:normAutofit/>
          </a:bodyPr>
          <a:lstStyle/>
          <a:p>
            <a:pPr marL="342900" indent="-342900">
              <a:spcBef>
                <a:spcPts val="2000"/>
              </a:spcBef>
            </a:pPr>
            <a:r>
              <a:rPr lang="en-GB" dirty="0">
                <a:solidFill>
                  <a:schemeClr val="tx1"/>
                </a:solidFill>
                <a:latin typeface="Arial" panose="020B0604020202020204" pitchFamily="34" charset="0"/>
                <a:cs typeface="Arial" panose="020B0604020202020204" pitchFamily="34" charset="0"/>
              </a:rPr>
              <a:t>Both forms of I/O suffer from two inherent drawbacks:</a:t>
            </a:r>
          </a:p>
          <a:p>
            <a:pPr marL="706438" lvl="1" indent="-352425">
              <a:spcBef>
                <a:spcPts val="2000"/>
              </a:spcBef>
              <a:buSzPct val="100000"/>
              <a:buFont typeface="+mj-lt"/>
              <a:buAutoNum type="arabicParenR"/>
            </a:pPr>
            <a:r>
              <a:rPr lang="en-GB" sz="2000" dirty="0"/>
              <a:t>The I/O transfer rate is limited by the speed with which the processor can test and service a device</a:t>
            </a:r>
          </a:p>
          <a:p>
            <a:pPr marL="706438" lvl="1" indent="-352425">
              <a:spcBef>
                <a:spcPts val="2000"/>
              </a:spcBef>
              <a:buSzPct val="100000"/>
              <a:buFont typeface="+mj-lt"/>
              <a:buAutoNum type="arabicParenR"/>
            </a:pPr>
            <a:r>
              <a:rPr lang="en-GB" sz="2000" dirty="0"/>
              <a:t>The processor is tied up in managing an I/O transfer; a number of instructions must be executed for each I/O transfer</a:t>
            </a:r>
            <a:endParaRPr lang="en-GB" sz="900" dirty="0"/>
          </a:p>
          <a:p>
            <a:pPr marL="341313" indent="-341313">
              <a:spcBef>
                <a:spcPts val="2000"/>
              </a:spcBef>
            </a:pPr>
            <a:r>
              <a:rPr lang="en-US" dirty="0"/>
              <a:t>When large volumes of data are to be moved a more efficient technique is direct memory access (DMA)</a:t>
            </a:r>
          </a:p>
          <a:p>
            <a:pPr marL="228600" indent="-228600">
              <a:spcBef>
                <a:spcPts val="2000"/>
              </a:spcBef>
            </a:pPr>
            <a:endParaRPr lang="en-GB" dirty="0"/>
          </a:p>
          <a:p>
            <a:pPr marL="228600" indent="-228600">
              <a:spcBef>
                <a:spcPts val="2000"/>
              </a:spcBef>
              <a:buFont typeface="Wingdings" pitchFamily="2" charset="2"/>
              <a:buChar char="n"/>
            </a:pPr>
            <a:endParaRPr lang="en-GB" dirty="0"/>
          </a:p>
          <a:p>
            <a:pPr marL="228600" indent="-228600">
              <a:spcBef>
                <a:spcPts val="2000"/>
              </a:spcBef>
              <a:buFont typeface="Wingdings" pitchFamily="2" charset="2"/>
              <a:buChar char="n"/>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8.12 </a:t>
            </a:r>
            <a:br>
              <a:rPr lang="en-US" dirty="0"/>
            </a:br>
            <a:r>
              <a:rPr lang="en-US" dirty="0"/>
              <a:t>Typical DMA Block Diagram</a:t>
            </a:r>
            <a:endParaRPr lang="en-IN" dirty="0"/>
          </a:p>
        </p:txBody>
      </p:sp>
      <p:pic>
        <p:nvPicPr>
          <p:cNvPr id="4" name="Picture 3" descr="Two way communications happen on the data lines from the data register and two way communications happen on the address lines also from the address register. The address register and data count are interconnected by a bidirectional arrow indicating the interaction between the two. The request to D M A is sent to the control logic. The acknowledgement from D M A is the output from the control logic. An interrupt output is sent out from the control logic. Read and Write input signals are also the inputs fed to the control logic." title="A block diagram of D M A module is comprised of Data count, Data register, Address register, and Control logic."/>
          <p:cNvPicPr>
            <a:picLocks noChangeAspect="1"/>
          </p:cNvPicPr>
          <p:nvPr/>
        </p:nvPicPr>
        <p:blipFill rotWithShape="1">
          <a:blip r:embed="rId3">
            <a:extLst>
              <a:ext uri="{28A0092B-C50C-407E-A947-70E740481C1C}">
                <a14:useLocalDpi xmlns:a14="http://schemas.microsoft.com/office/drawing/2010/main" val="0"/>
              </a:ext>
            </a:extLst>
          </a:blip>
          <a:srcRect l="8591" t="15226" r="15120" b="36716"/>
          <a:stretch/>
        </p:blipFill>
        <p:spPr>
          <a:xfrm>
            <a:off x="1331640" y="1235992"/>
            <a:ext cx="6480720" cy="5283197"/>
          </a:xfrm>
          <a:prstGeom prst="rect">
            <a:avLst/>
          </a:prstGeom>
        </p:spPr>
      </p:pic>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17818"/>
            <a:ext cx="8229600" cy="1627006"/>
          </a:xfrm>
        </p:spPr>
        <p:txBody>
          <a:bodyPr/>
          <a:lstStyle/>
          <a:p>
            <a:r>
              <a:rPr lang="en-US" dirty="0"/>
              <a:t>Figure 8.13 </a:t>
            </a:r>
            <a:br>
              <a:rPr lang="en-US" dirty="0"/>
            </a:br>
            <a:r>
              <a:rPr lang="en-US" dirty="0"/>
              <a:t>DMA and Interrupt Breakpoints during an Instruction Cycle</a:t>
            </a:r>
            <a:endParaRPr lang="en-IN" dirty="0"/>
          </a:p>
        </p:txBody>
      </p:sp>
      <p:pic>
        <p:nvPicPr>
          <p:cNvPr id="4" name="Picture 3" descr="The instruction cycle occurring during a certain period of time has 6 processor cycles. During the first cycle, the task fetch instruction takes place. Then during the second cycle, the instruction is decoded. During the third cycle, the operand is fetched. Then during the fourth cycle, instruction execution happens. The D M A breakpoints occur during the first four processor cycles. During the fifth cycle, the processor stores the result. During the sixth cycle, interrupt is processed. The interrupt breakpoint occurs at the end of fifth cycle and at the beginning of sixth cycle." title="An illustration explains about the D M A breakpoints and interrupts breakpoint during an instruction cycle."/>
          <p:cNvPicPr>
            <a:picLocks noChangeAspect="1"/>
          </p:cNvPicPr>
          <p:nvPr/>
        </p:nvPicPr>
        <p:blipFill rotWithShape="1">
          <a:blip r:embed="rId3">
            <a:extLst>
              <a:ext uri="{28A0092B-C50C-407E-A947-70E740481C1C}">
                <a14:useLocalDpi xmlns:a14="http://schemas.microsoft.com/office/drawing/2010/main" val="0"/>
              </a:ext>
            </a:extLst>
          </a:blip>
          <a:srcRect l="15445" t="25499" r="12940" b="35982"/>
          <a:stretch/>
        </p:blipFill>
        <p:spPr>
          <a:xfrm>
            <a:off x="899592" y="1305336"/>
            <a:ext cx="7344816" cy="511256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8.14 </a:t>
            </a:r>
            <a:br>
              <a:rPr lang="en-US" dirty="0"/>
            </a:br>
            <a:r>
              <a:rPr lang="en-US" dirty="0"/>
              <a:t>Alternative DMA Configurations</a:t>
            </a:r>
            <a:endParaRPr lang="en-IN" dirty="0"/>
          </a:p>
        </p:txBody>
      </p:sp>
      <p:pic>
        <p:nvPicPr>
          <p:cNvPr id="3" name="Picture 2" descr="The single bus detached D M A has a processor, D M A, multiple inputs or outputs, and Memory share a common system bus. The single bus integrated D M A dash input or output has a processor, a D M A and input or output encapsulated into a single unit, D M A mapped to two input output devices, and a memory share a common system bus. The input or output bus configuration has a processor, D M A, and memory sharing a common system bus. Here the D M A is further connected to the input or output bus, to which three input or output devices are connected in series." title="Three diagrams, a, b, and c, represent single bus, detached D M A, single bus, integrated D MA dash input or output, and input or output bus."/>
          <p:cNvPicPr>
            <a:picLocks noChangeAspect="1"/>
          </p:cNvPicPr>
          <p:nvPr/>
        </p:nvPicPr>
        <p:blipFill rotWithShape="1">
          <a:blip r:embed="rId3">
            <a:extLst>
              <a:ext uri="{28A0092B-C50C-407E-A947-70E740481C1C}">
                <a14:useLocalDpi xmlns:a14="http://schemas.microsoft.com/office/drawing/2010/main" val="0"/>
              </a:ext>
            </a:extLst>
          </a:blip>
          <a:srcRect l="12359" t="8682" r="12359" b="24464"/>
          <a:stretch/>
        </p:blipFill>
        <p:spPr>
          <a:xfrm>
            <a:off x="2303748" y="1241074"/>
            <a:ext cx="4536504" cy="5213594"/>
          </a:xfrm>
          <a:prstGeom prst="rect">
            <a:avLst/>
          </a:prstGeom>
        </p:spPr>
      </p:pic>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8.15 </a:t>
            </a:r>
            <a:br>
              <a:rPr lang="en-US" dirty="0"/>
            </a:br>
            <a:r>
              <a:rPr lang="en-US" dirty="0"/>
              <a:t>8237 DMA Usage of System Bus</a:t>
            </a:r>
            <a:endParaRPr lang="en-IN" dirty="0"/>
          </a:p>
        </p:txBody>
      </p:sp>
      <p:pic>
        <p:nvPicPr>
          <p:cNvPr id="4" name="Picture 3" descr="The block diagram has a C P U on the left followed by 8 2 3 7 D M A chip, Main memory, and disk controller. The address, data, and the control bus with signals I O R, I O W, M E M R, and M E M R corresponding to input or output read and write and memory read and write are shared by the C P U, D M A chip, memory, and the disk controller. For any data transfer, initially, D M A request, D R E Q is sent to the D M A chip. Then the D M A chip sends a hold request, H R Q to the processor. As an acknowledgement, the C P U sends a hold acknowledgement, H L D A to the D M A chip. Then, an acknowledgment D M A acknowledge is sent from D M A to the disk controller to initiate the process. At this point, the circuit for the data, address, and control bus sharing of the C P U with the other devices gets detached. The circuit for D M A sharing the address, data, and control buses with the other devices is closed. Then the data transfer happens." title="A block diagram demonstrates how the 8 2 3 7 D M A chip uses the system buses to take up the processor cycle for transferring the data."/>
          <p:cNvPicPr>
            <a:picLocks noChangeAspect="1"/>
          </p:cNvPicPr>
          <p:nvPr/>
        </p:nvPicPr>
        <p:blipFill rotWithShape="1">
          <a:blip r:embed="rId3">
            <a:extLst>
              <a:ext uri="{28A0092B-C50C-407E-A947-70E740481C1C}">
                <a14:useLocalDpi xmlns:a14="http://schemas.microsoft.com/office/drawing/2010/main" val="0"/>
              </a:ext>
            </a:extLst>
          </a:blip>
          <a:srcRect l="5460" t="13250" r="5292" b="12200"/>
          <a:stretch/>
        </p:blipFill>
        <p:spPr>
          <a:xfrm>
            <a:off x="611560" y="1268760"/>
            <a:ext cx="7920881" cy="5112568"/>
          </a:xfrm>
          <a:prstGeom prst="rect">
            <a:avLst/>
          </a:prstGeom>
        </p:spPr>
      </p:pic>
    </p:spTree>
  </p:cSld>
  <p:clrMapOvr>
    <a:masterClrMapping/>
  </p:clrMapOvr>
  <p:transition spd="med">
    <p:wheel spokes="2"/>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p:txBody>
          <a:bodyPr/>
          <a:lstStyle/>
          <a:p>
            <a:r>
              <a:rPr lang="en-GB" dirty="0"/>
              <a:t>Fly-By DMA Controller</a:t>
            </a:r>
          </a:p>
        </p:txBody>
      </p:sp>
      <p:graphicFrame>
        <p:nvGraphicFramePr>
          <p:cNvPr id="7" name="Content Placeholder 3"/>
          <p:cNvGraphicFramePr>
            <a:graphicFrameLocks/>
          </p:cNvGraphicFramePr>
          <p:nvPr>
            <p:extLst>
              <p:ext uri="{D42A27DB-BD31-4B8C-83A1-F6EECF244321}">
                <p14:modId xmlns:p14="http://schemas.microsoft.com/office/powerpoint/2010/main" val="3793694288"/>
              </p:ext>
            </p:extLst>
          </p:nvPr>
        </p:nvGraphicFramePr>
        <p:xfrm>
          <a:off x="467544" y="1628800"/>
          <a:ext cx="806489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External Devices</a:t>
            </a:r>
          </a:p>
        </p:txBody>
      </p:sp>
      <p:sp>
        <p:nvSpPr>
          <p:cNvPr id="7171" name="Rectangle 3"/>
          <p:cNvSpPr>
            <a:spLocks noGrp="1" noChangeArrowheads="1"/>
          </p:cNvSpPr>
          <p:nvPr>
            <p:ph type="body" idx="1"/>
          </p:nvPr>
        </p:nvSpPr>
        <p:spPr>
          <a:xfrm>
            <a:off x="347912" y="1636776"/>
            <a:ext cx="3490154" cy="4525963"/>
          </a:xfrm>
        </p:spPr>
        <p:txBody>
          <a:bodyPr>
            <a:normAutofit/>
          </a:bodyPr>
          <a:lstStyle/>
          <a:p>
            <a:pPr marL="438150" indent="-336550"/>
            <a:r>
              <a:rPr lang="en-US" sz="1800" dirty="0"/>
              <a:t>Provide a means of exchanging data between the external environment and the computer</a:t>
            </a:r>
          </a:p>
          <a:p>
            <a:pPr marL="438150" indent="-336550"/>
            <a:r>
              <a:rPr lang="en-US" sz="1800" dirty="0"/>
              <a:t>Attach to the computer by a link to an I/O module</a:t>
            </a:r>
          </a:p>
          <a:p>
            <a:pPr marL="804863" lvl="1" indent="-341313"/>
            <a:r>
              <a:rPr lang="en-US" sz="1400" dirty="0"/>
              <a:t>The link is used to exchange control, status, and data between the I/O module and the external device</a:t>
            </a:r>
          </a:p>
          <a:p>
            <a:r>
              <a:rPr lang="en-US" sz="1800" i="1" dirty="0"/>
              <a:t>Peripheral device</a:t>
            </a:r>
            <a:endParaRPr lang="en-US" sz="1800" dirty="0"/>
          </a:p>
          <a:p>
            <a:pPr marL="804863" lvl="1" indent="-341313"/>
            <a:r>
              <a:rPr lang="en-US" sz="1400" dirty="0"/>
              <a:t>An external device connected to an I/O module</a:t>
            </a:r>
          </a:p>
        </p:txBody>
      </p:sp>
      <p:sp>
        <p:nvSpPr>
          <p:cNvPr id="4" name="Content Placeholder 3"/>
          <p:cNvSpPr>
            <a:spLocks noGrp="1"/>
          </p:cNvSpPr>
          <p:nvPr>
            <p:ph sz="half" idx="4294967295"/>
          </p:nvPr>
        </p:nvSpPr>
        <p:spPr>
          <a:xfrm>
            <a:off x="4427984" y="1256496"/>
            <a:ext cx="3744912" cy="5257800"/>
          </a:xfrm>
        </p:spPr>
        <p:txBody>
          <a:bodyPr>
            <a:normAutofit/>
          </a:bodyPr>
          <a:lstStyle/>
          <a:p>
            <a:pPr marL="0" indent="0">
              <a:buNone/>
            </a:pPr>
            <a:r>
              <a:rPr lang="en-US" sz="3400" dirty="0">
                <a:solidFill>
                  <a:schemeClr val="tx1"/>
                </a:solidFill>
                <a:latin typeface="+mj-lt"/>
                <a:ea typeface="+mj-ea"/>
                <a:cs typeface="+mj-cs"/>
              </a:rPr>
              <a:t>Three </a:t>
            </a:r>
          </a:p>
          <a:p>
            <a:pPr marL="0" indent="0">
              <a:spcAft>
                <a:spcPts val="600"/>
              </a:spcAft>
              <a:buNone/>
            </a:pPr>
            <a:r>
              <a:rPr lang="en-US" sz="3400" dirty="0">
                <a:solidFill>
                  <a:schemeClr val="tx1"/>
                </a:solidFill>
                <a:latin typeface="+mj-lt"/>
                <a:ea typeface="+mj-ea"/>
                <a:cs typeface="+mj-cs"/>
              </a:rPr>
              <a:t>categories:</a:t>
            </a:r>
          </a:p>
          <a:p>
            <a:pPr marL="342900" indent="-342900">
              <a:buClr>
                <a:srgbClr val="007FA3"/>
              </a:buClr>
              <a:buFont typeface="Arial" panose="020B0604020202020204" pitchFamily="34" charset="0"/>
              <a:buChar char="•"/>
            </a:pPr>
            <a:r>
              <a:rPr lang="en-US" sz="2118" dirty="0"/>
              <a:t>Human readable</a:t>
            </a:r>
          </a:p>
          <a:p>
            <a:pPr marL="682625" lvl="1" indent="-317500">
              <a:buClr>
                <a:srgbClr val="007FA3"/>
              </a:buClr>
              <a:buFont typeface="Arial" panose="020B0604020202020204" pitchFamily="34" charset="0"/>
              <a:buChar char="–"/>
            </a:pPr>
            <a:r>
              <a:rPr lang="en-US" sz="1500" dirty="0"/>
              <a:t>Suitable for communicating with the computer user</a:t>
            </a:r>
          </a:p>
          <a:p>
            <a:pPr marL="682625" lvl="1" indent="-317500">
              <a:buClr>
                <a:srgbClr val="007FA3"/>
              </a:buClr>
              <a:buFont typeface="Arial" panose="020B0604020202020204" pitchFamily="34" charset="0"/>
              <a:buChar char="–"/>
            </a:pPr>
            <a:r>
              <a:rPr lang="en-US" sz="1500" dirty="0"/>
              <a:t>Video display terminals (VDTs), printers</a:t>
            </a:r>
          </a:p>
          <a:p>
            <a:pPr marL="342900" indent="-342900">
              <a:buClr>
                <a:srgbClr val="007FA3"/>
              </a:buClr>
              <a:buFont typeface="Arial" panose="020B0604020202020204" pitchFamily="34" charset="0"/>
              <a:buChar char="•"/>
            </a:pPr>
            <a:r>
              <a:rPr lang="en-US" sz="2118" dirty="0"/>
              <a:t>Machine readable</a:t>
            </a:r>
          </a:p>
          <a:p>
            <a:pPr marL="682625" lvl="1" indent="-317500">
              <a:buClr>
                <a:srgbClr val="007FA3"/>
              </a:buClr>
              <a:buFont typeface="Arial" panose="020B0604020202020204" pitchFamily="34" charset="0"/>
              <a:buChar char="–"/>
            </a:pPr>
            <a:r>
              <a:rPr lang="en-US" sz="1500" dirty="0"/>
              <a:t>Suitable for communicating with equipment</a:t>
            </a:r>
          </a:p>
          <a:p>
            <a:pPr marL="682625" lvl="1" indent="-317500">
              <a:buClr>
                <a:srgbClr val="007FA3"/>
              </a:buClr>
              <a:buFont typeface="Arial" panose="020B0604020202020204" pitchFamily="34" charset="0"/>
              <a:buChar char="–"/>
            </a:pPr>
            <a:r>
              <a:rPr lang="en-US" sz="1500" dirty="0"/>
              <a:t>Magnetic disk and tape systems, sensors and actuators</a:t>
            </a:r>
          </a:p>
          <a:p>
            <a:pPr marL="342900" indent="-342900">
              <a:buClr>
                <a:srgbClr val="007FA3"/>
              </a:buClr>
              <a:buFont typeface="Arial" panose="020B0604020202020204" pitchFamily="34" charset="0"/>
              <a:buChar char="•"/>
            </a:pPr>
            <a:r>
              <a:rPr lang="en-US" sz="2118" dirty="0"/>
              <a:t>Communication</a:t>
            </a:r>
          </a:p>
          <a:p>
            <a:pPr marL="682625" lvl="1" indent="-317500">
              <a:buClr>
                <a:srgbClr val="007FA3"/>
              </a:buClr>
              <a:buFont typeface="Arial" panose="020B0604020202020204" pitchFamily="34" charset="0"/>
              <a:buChar char="–"/>
            </a:pPr>
            <a:r>
              <a:rPr lang="en-US" sz="1500" dirty="0"/>
              <a:t>Suitable for communicating with remote devices such as a terminal, a machine readable device, or another computer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98165"/>
            <a:ext cx="8229600" cy="1111267"/>
          </a:xfrm>
        </p:spPr>
        <p:txBody>
          <a:bodyPr/>
          <a:lstStyle/>
          <a:p>
            <a:r>
              <a:rPr lang="en-US" dirty="0"/>
              <a:t>Table 8.2 </a:t>
            </a:r>
            <a:br>
              <a:rPr lang="en-US" dirty="0"/>
            </a:br>
            <a:r>
              <a:rPr lang="en-US" dirty="0"/>
              <a:t>Intel 8237A Registers</a:t>
            </a:r>
            <a:endParaRPr lang="en-IN" dirty="0"/>
          </a:p>
        </p:txBody>
      </p:sp>
      <p:graphicFrame>
        <p:nvGraphicFramePr>
          <p:cNvPr id="5" name="Table 4" descr="The columns are labeled as follows from left to right. Bit, command, status, mode, single mask, and all mask. The rows read as follows from left to right. Row 1. Bit 0. Memory to memory e slash d. channel 0 has reached T C. Channel select. Select channel mask bit. Clear slash set channel 0 mask bit. Row 2. D 1. Channel 0 address hold E slash D. Channel one has reached T C. Channel select. Select channel mask bit. Clear slash set channel 1 mask bit. Row 3. D 2. Controller E slash D. channel 2 has reached T C. Verify slash write slash read transfer. Clear slash set mask bit. Clear slash set channel 2 mask bit. Row 4. D 3. Normal slash compressed timing. Channel 3 has reached T C. blank. Not used. Clear slash set channel 3 mask bit. Row 5. D 4. Fixed slash rotating priority. Channel 0 request. Auto initialization. Not used. Not used. Row 6. D 5. Late slash extended write selection. Channel 0 request. Address increment slash decrement select. Not used. Not used. Row 7. D 6. D R E Q sense active high slash low. Channel 0 request. Blank. Not used. Not used. Row 8. D 7. D A C K sense active high slash low. Channel 0 request. Demand slash single block slash cascade mode select. Not used. Not used." title="A table with the title, intel 8 2 3 7 A registers."/>
          <p:cNvGraphicFramePr>
            <a:graphicFrameLocks noGrp="1"/>
          </p:cNvGraphicFramePr>
          <p:nvPr>
            <p:extLst>
              <p:ext uri="{D42A27DB-BD31-4B8C-83A1-F6EECF244321}">
                <p14:modId xmlns:p14="http://schemas.microsoft.com/office/powerpoint/2010/main" val="1665362315"/>
              </p:ext>
            </p:extLst>
          </p:nvPr>
        </p:nvGraphicFramePr>
        <p:xfrm>
          <a:off x="539750" y="1347764"/>
          <a:ext cx="8352730" cy="4529508"/>
        </p:xfrm>
        <a:graphic>
          <a:graphicData uri="http://schemas.openxmlformats.org/drawingml/2006/table">
            <a:tbl>
              <a:tblPr firstRow="1" bandRow="1">
                <a:tableStyleId>{5C22544A-7EE6-4342-B048-85BDC9FD1C3A}</a:tableStyleId>
              </a:tblPr>
              <a:tblGrid>
                <a:gridCol w="754541">
                  <a:extLst>
                    <a:ext uri="{9D8B030D-6E8A-4147-A177-3AD203B41FA5}">
                      <a16:colId xmlns:a16="http://schemas.microsoft.com/office/drawing/2014/main" val="528802535"/>
                    </a:ext>
                  </a:extLst>
                </a:gridCol>
                <a:gridCol w="1462848">
                  <a:extLst>
                    <a:ext uri="{9D8B030D-6E8A-4147-A177-3AD203B41FA5}">
                      <a16:colId xmlns:a16="http://schemas.microsoft.com/office/drawing/2014/main" val="3102758518"/>
                    </a:ext>
                  </a:extLst>
                </a:gridCol>
                <a:gridCol w="1709149">
                  <a:extLst>
                    <a:ext uri="{9D8B030D-6E8A-4147-A177-3AD203B41FA5}">
                      <a16:colId xmlns:a16="http://schemas.microsoft.com/office/drawing/2014/main" val="2543019389"/>
                    </a:ext>
                  </a:extLst>
                </a:gridCol>
                <a:gridCol w="1765080">
                  <a:extLst>
                    <a:ext uri="{9D8B030D-6E8A-4147-A177-3AD203B41FA5}">
                      <a16:colId xmlns:a16="http://schemas.microsoft.com/office/drawing/2014/main" val="4122312373"/>
                    </a:ext>
                  </a:extLst>
                </a:gridCol>
                <a:gridCol w="1256636">
                  <a:extLst>
                    <a:ext uri="{9D8B030D-6E8A-4147-A177-3AD203B41FA5}">
                      <a16:colId xmlns:a16="http://schemas.microsoft.com/office/drawing/2014/main" val="340325420"/>
                    </a:ext>
                  </a:extLst>
                </a:gridCol>
                <a:gridCol w="1404476">
                  <a:extLst>
                    <a:ext uri="{9D8B030D-6E8A-4147-A177-3AD203B41FA5}">
                      <a16:colId xmlns:a16="http://schemas.microsoft.com/office/drawing/2014/main" val="708195715"/>
                    </a:ext>
                  </a:extLst>
                </a:gridCol>
              </a:tblGrid>
              <a:tr h="473187">
                <a:tc>
                  <a:txBody>
                    <a:bodyPr/>
                    <a:lstStyle/>
                    <a:p>
                      <a:r>
                        <a:rPr lang="en-IN" sz="1200" b="1" i="0" u="none" strike="noStrike" cap="none" baseline="0" dirty="0">
                          <a:solidFill>
                            <a:schemeClr val="dk1"/>
                          </a:solidFill>
                          <a:latin typeface="+mn-lt"/>
                          <a:ea typeface="+mn-ea"/>
                          <a:cs typeface="+mn-cs"/>
                          <a:sym typeface="Arial"/>
                        </a:rPr>
                        <a:t>Bit</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Command</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Status</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Mode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Single Mask</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All Mask</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40784">
                <a:tc>
                  <a:txBody>
                    <a:bodyPr/>
                    <a:lstStyle/>
                    <a:p>
                      <a:pPr algn="l"/>
                      <a:r>
                        <a:rPr lang="en-IN" sz="1200" b="0" i="0" u="none" strike="noStrike" cap="none" baseline="0" dirty="0">
                          <a:solidFill>
                            <a:schemeClr val="dk1"/>
                          </a:solidFill>
                          <a:latin typeface="+mn-lt"/>
                          <a:ea typeface="+mn-ea"/>
                          <a:cs typeface="+mn-cs"/>
                          <a:sym typeface="Arial"/>
                        </a:rPr>
                        <a:t>D0</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Memory- to-</a:t>
                      </a:r>
                    </a:p>
                    <a:p>
                      <a:pPr algn="l"/>
                      <a:r>
                        <a:rPr lang="en-IN" sz="1200" b="0" i="0" u="none" strike="noStrike" cap="none" baseline="0" dirty="0">
                          <a:solidFill>
                            <a:schemeClr val="dk1"/>
                          </a:solidFill>
                          <a:latin typeface="+mn-lt"/>
                          <a:ea typeface="+mn-ea"/>
                          <a:cs typeface="+mn-cs"/>
                          <a:sym typeface="Arial"/>
                        </a:rPr>
                        <a:t>memory 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Channel 0 has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Channel select</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Select channel</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mask bit</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a:t>
                      </a:r>
                      <a:r>
                        <a:rPr lang="en-US" sz="1200" b="0" i="0" u="none" strike="noStrike" cap="none" baseline="0" dirty="0">
                          <a:solidFill>
                            <a:schemeClr val="dk1"/>
                          </a:solidFill>
                          <a:latin typeface="+mn-lt"/>
                          <a:ea typeface="+mn-ea"/>
                          <a:cs typeface="+mn-cs"/>
                          <a:sym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mn-ea"/>
                          <a:cs typeface="+mn-cs"/>
                          <a:sym typeface="Arial"/>
                        </a:rPr>
                        <a:t>nel</a:t>
                      </a:r>
                      <a:r>
                        <a:rPr lang="en-US" sz="1200" b="0" i="0" u="none" strike="noStrike" cap="none" baseline="0" dirty="0">
                          <a:solidFill>
                            <a:schemeClr val="dk1"/>
                          </a:solidFill>
                          <a:latin typeface="+mn-lt"/>
                          <a:ea typeface="+mn-ea"/>
                          <a:cs typeface="+mn-cs"/>
                          <a:sym typeface="Arial"/>
                        </a:rPr>
                        <a:t> 0 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37925">
                <a:tc>
                  <a:txBody>
                    <a:bodyPr/>
                    <a:lstStyle/>
                    <a:p>
                      <a:pPr algn="l"/>
                      <a:r>
                        <a:rPr lang="en-IN" sz="1200" b="0" i="0" u="none" strike="noStrike" cap="none" baseline="0" dirty="0">
                          <a:solidFill>
                            <a:schemeClr val="dk1"/>
                          </a:solidFill>
                          <a:latin typeface="+mn-lt"/>
                          <a:ea typeface="+mn-ea"/>
                          <a:cs typeface="+mn-cs"/>
                          <a:sym typeface="Arial"/>
                        </a:rPr>
                        <a:t>D1</a:t>
                      </a:r>
                      <a:endParaRPr lang="en-IN" sz="1200" dirty="0"/>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0</a:t>
                      </a:r>
                    </a:p>
                    <a:p>
                      <a:pPr algn="l"/>
                      <a:r>
                        <a:rPr lang="en-US" sz="1200" b="0" i="0" u="none" strike="noStrike" cap="none" baseline="0" dirty="0">
                          <a:solidFill>
                            <a:schemeClr val="dk1"/>
                          </a:solidFill>
                          <a:latin typeface="+mn-lt"/>
                          <a:ea typeface="+mn-ea"/>
                          <a:cs typeface="+mn-cs"/>
                          <a:sym typeface="Arial"/>
                        </a:rPr>
                        <a:t>address hold 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1 has</a:t>
                      </a:r>
                    </a:p>
                    <a:p>
                      <a:pPr algn="l"/>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a:t>
                      </a:r>
                      <a:r>
                        <a:rPr lang="en-US" sz="1200" b="0" i="0" u="none" strike="noStrike" cap="none" baseline="0" dirty="0">
                          <a:solidFill>
                            <a:schemeClr val="dk1"/>
                          </a:solidFill>
                          <a:latin typeface="+mn-lt"/>
                          <a:ea typeface="+mn-ea"/>
                          <a:cs typeface="+mn-cs"/>
                          <a:sym typeface="Arial"/>
                        </a:rPr>
                        <a:t>-</a:t>
                      </a:r>
                    </a:p>
                    <a:p>
                      <a:pPr algn="l"/>
                      <a:r>
                        <a:rPr lang="en-US" sz="1200" b="0" i="0" u="none" strike="noStrike" cap="none" baseline="0" dirty="0" err="1">
                          <a:solidFill>
                            <a:schemeClr val="dk1"/>
                          </a:solidFill>
                          <a:latin typeface="+mn-lt"/>
                          <a:ea typeface="+mn-ea"/>
                          <a:cs typeface="+mn-cs"/>
                          <a:sym typeface="Arial"/>
                        </a:rPr>
                        <a:t>nel</a:t>
                      </a:r>
                      <a:r>
                        <a:rPr lang="en-US" sz="1200" b="0" i="0" u="none" strike="noStrike" cap="none" baseline="0" dirty="0">
                          <a:solidFill>
                            <a:schemeClr val="dk1"/>
                          </a:solidFill>
                          <a:latin typeface="+mn-lt"/>
                          <a:ea typeface="+mn-ea"/>
                          <a:cs typeface="+mn-cs"/>
                          <a:sym typeface="Arial"/>
                        </a:rPr>
                        <a:t> 1 mask bit</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86425">
                <a:tc>
                  <a:txBody>
                    <a:bodyPr/>
                    <a:lstStyle/>
                    <a:p>
                      <a:pPr algn="l"/>
                      <a:r>
                        <a:rPr lang="en-IN" sz="1200" b="0" i="0" u="none" strike="noStrike" cap="none" baseline="0" dirty="0">
                          <a:solidFill>
                            <a:schemeClr val="dk1"/>
                          </a:solidFill>
                          <a:latin typeface="+mn-lt"/>
                          <a:ea typeface="+mn-ea"/>
                          <a:cs typeface="+mn-cs"/>
                          <a:sym typeface="Arial"/>
                        </a:rPr>
                        <a:t>D2</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Controller 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2 has</a:t>
                      </a:r>
                    </a:p>
                    <a:p>
                      <a:pPr algn="l"/>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Verify/write/read</a:t>
                      </a:r>
                    </a:p>
                    <a:p>
                      <a:pPr algn="l"/>
                      <a:r>
                        <a:rPr lang="en-IN" sz="1200" b="0" i="0" u="none" strike="noStrike" cap="none" baseline="0" dirty="0">
                          <a:solidFill>
                            <a:schemeClr val="dk1"/>
                          </a:solidFill>
                          <a:latin typeface="+mn-lt"/>
                          <a:ea typeface="+mn-ea"/>
                          <a:cs typeface="+mn-cs"/>
                          <a:sym typeface="Arial"/>
                        </a:rPr>
                        <a:t>transfer</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Clear/set</a:t>
                      </a:r>
                    </a:p>
                    <a:p>
                      <a:pPr algn="l"/>
                      <a:r>
                        <a:rPr lang="en-IN" sz="1200" b="0" i="0" u="none" strike="noStrike" cap="none" baseline="0" dirty="0">
                          <a:solidFill>
                            <a:schemeClr val="dk1"/>
                          </a:solidFill>
                          <a:latin typeface="+mn-lt"/>
                          <a:ea typeface="+mn-ea"/>
                          <a:cs typeface="+mn-cs"/>
                          <a:sym typeface="Arial"/>
                        </a:rPr>
                        <a:t>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a:t>
                      </a:r>
                      <a:r>
                        <a:rPr lang="en-US" sz="1200" b="0" i="0" u="none" strike="noStrike" cap="none" baseline="0" dirty="0">
                          <a:solidFill>
                            <a:schemeClr val="dk1"/>
                          </a:solidFill>
                          <a:latin typeface="+mn-lt"/>
                          <a:ea typeface="+mn-ea"/>
                          <a:cs typeface="+mn-cs"/>
                          <a:sym typeface="Arial"/>
                        </a:rPr>
                        <a:t>-</a:t>
                      </a:r>
                    </a:p>
                    <a:p>
                      <a:pPr algn="l"/>
                      <a:r>
                        <a:rPr lang="en-US" sz="1200" b="0" i="0" u="none" strike="noStrike" cap="none" baseline="0" dirty="0" err="1">
                          <a:solidFill>
                            <a:schemeClr val="dk1"/>
                          </a:solidFill>
                          <a:latin typeface="+mn-lt"/>
                          <a:ea typeface="+mn-ea"/>
                          <a:cs typeface="+mn-cs"/>
                          <a:sym typeface="Arial"/>
                        </a:rPr>
                        <a:t>nel</a:t>
                      </a:r>
                      <a:r>
                        <a:rPr lang="en-US" sz="1200" b="0" i="0" u="none" strike="noStrike" cap="none" baseline="0" dirty="0">
                          <a:solidFill>
                            <a:schemeClr val="dk1"/>
                          </a:solidFill>
                          <a:latin typeface="+mn-lt"/>
                          <a:ea typeface="+mn-ea"/>
                          <a:cs typeface="+mn-cs"/>
                          <a:sym typeface="Arial"/>
                        </a:rPr>
                        <a:t> 2 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82958">
                <a:tc>
                  <a:txBody>
                    <a:bodyPr/>
                    <a:lstStyle/>
                    <a:p>
                      <a:pPr algn="l"/>
                      <a:r>
                        <a:rPr lang="en-IN" sz="1200" b="0" i="0" u="none" strike="noStrike" cap="none" baseline="0" dirty="0">
                          <a:solidFill>
                            <a:schemeClr val="dk1"/>
                          </a:solidFill>
                          <a:latin typeface="+mn-lt"/>
                          <a:ea typeface="+mn-ea"/>
                          <a:cs typeface="+mn-cs"/>
                          <a:sym typeface="Arial"/>
                        </a:rPr>
                        <a:t>D3</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Normal/com-</a:t>
                      </a:r>
                    </a:p>
                    <a:p>
                      <a:pPr algn="l"/>
                      <a:r>
                        <a:rPr lang="en-IN" sz="1200" b="0" i="0" u="none" strike="noStrike" cap="none" baseline="0" dirty="0">
                          <a:solidFill>
                            <a:schemeClr val="dk1"/>
                          </a:solidFill>
                          <a:latin typeface="+mn-lt"/>
                          <a:ea typeface="+mn-ea"/>
                          <a:cs typeface="+mn-cs"/>
                          <a:sym typeface="Arial"/>
                        </a:rPr>
                        <a:t>pressed timing</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3 has</a:t>
                      </a:r>
                    </a:p>
                    <a:p>
                      <a:pPr algn="l"/>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5">
                  <a:txBody>
                    <a:bodyPr/>
                    <a:lstStyle/>
                    <a:p>
                      <a:pPr algn="l"/>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chan-nel</a:t>
                      </a:r>
                      <a:r>
                        <a:rPr lang="en-US" sz="1200" b="0" i="0" u="none" strike="noStrike" cap="none" baseline="0" dirty="0">
                          <a:solidFill>
                            <a:schemeClr val="dk1"/>
                          </a:solidFill>
                          <a:latin typeface="+mn-lt"/>
                          <a:ea typeface="+mn-ea"/>
                          <a:cs typeface="+mn-cs"/>
                          <a:sym typeface="Arial"/>
                        </a:rPr>
                        <a:t> 3 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82958">
                <a:tc>
                  <a:txBody>
                    <a:bodyPr/>
                    <a:lstStyle/>
                    <a:p>
                      <a:pPr algn="l"/>
                      <a:r>
                        <a:rPr lang="en-IN" sz="1200" b="0" i="0" u="none" strike="noStrike" cap="none" baseline="0" dirty="0">
                          <a:solidFill>
                            <a:schemeClr val="dk1"/>
                          </a:solidFill>
                          <a:latin typeface="+mn-lt"/>
                          <a:ea typeface="+mn-ea"/>
                          <a:cs typeface="+mn-cs"/>
                          <a:sym typeface="Arial"/>
                        </a:rPr>
                        <a:t>D4</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Fixed/rotating</a:t>
                      </a:r>
                    </a:p>
                    <a:p>
                      <a:pPr algn="l"/>
                      <a:r>
                        <a:rPr lang="en-IN" sz="1200" dirty="0"/>
                        <a:t>priority</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Auto- initialization</a:t>
                      </a:r>
                    </a:p>
                    <a:p>
                      <a:pPr algn="l"/>
                      <a:r>
                        <a:rPr lang="en-IN" sz="1200" dirty="0"/>
                        <a:t>E/D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4">
                  <a:txBody>
                    <a:bodyPr/>
                    <a:lstStyle/>
                    <a:p>
                      <a:pPr algn="l"/>
                      <a:endParaRPr lang="en-IN" sz="12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666875"/>
                  </a:ext>
                </a:extLst>
              </a:tr>
              <a:tr h="482958">
                <a:tc>
                  <a:txBody>
                    <a:bodyPr/>
                    <a:lstStyle/>
                    <a:p>
                      <a:pPr algn="l"/>
                      <a:r>
                        <a:rPr lang="en-IN" sz="1200" b="0" i="0" u="none" strike="noStrike" cap="none" baseline="0" dirty="0">
                          <a:solidFill>
                            <a:schemeClr val="dk1"/>
                          </a:solidFill>
                          <a:latin typeface="+mn-lt"/>
                          <a:ea typeface="+mn-ea"/>
                          <a:cs typeface="+mn-cs"/>
                          <a:sym typeface="Arial"/>
                        </a:rPr>
                        <a:t>D5</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Late/extended</a:t>
                      </a:r>
                    </a:p>
                    <a:p>
                      <a:pPr algn="l"/>
                      <a:r>
                        <a:rPr lang="en-IN" sz="1200" dirty="0"/>
                        <a:t>write selection</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Address  increment/</a:t>
                      </a:r>
                    </a:p>
                    <a:p>
                      <a:pPr algn="l"/>
                      <a:r>
                        <a:rPr lang="en-IN" sz="1200" dirty="0"/>
                        <a:t>decrement select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96554245"/>
                  </a:ext>
                </a:extLst>
              </a:tr>
              <a:tr h="482958">
                <a:tc>
                  <a:txBody>
                    <a:bodyPr/>
                    <a:lstStyle/>
                    <a:p>
                      <a:pPr algn="l"/>
                      <a:r>
                        <a:rPr lang="en-IN" sz="1200" b="0" i="0" u="none" strike="noStrike" cap="none" baseline="0" dirty="0">
                          <a:solidFill>
                            <a:schemeClr val="dk1"/>
                          </a:solidFill>
                          <a:latin typeface="+mn-lt"/>
                          <a:ea typeface="+mn-ea"/>
                          <a:cs typeface="+mn-cs"/>
                          <a:sym typeface="Arial"/>
                        </a:rPr>
                        <a:t>D6</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DREQ sense</a:t>
                      </a:r>
                    </a:p>
                    <a:p>
                      <a:pPr algn="l"/>
                      <a:r>
                        <a:rPr lang="en-IN" sz="1200" dirty="0"/>
                        <a:t>active high/low</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24575103"/>
                  </a:ext>
                </a:extLst>
              </a:tr>
              <a:tr h="482958">
                <a:tc>
                  <a:txBody>
                    <a:bodyPr/>
                    <a:lstStyle/>
                    <a:p>
                      <a:pPr algn="l"/>
                      <a:r>
                        <a:rPr lang="en-IN" sz="1200" b="0" i="0" u="none" strike="noStrike" cap="none" baseline="0" dirty="0">
                          <a:solidFill>
                            <a:schemeClr val="dk1"/>
                          </a:solidFill>
                          <a:latin typeface="+mn-lt"/>
                          <a:ea typeface="+mn-ea"/>
                          <a:cs typeface="+mn-cs"/>
                          <a:sym typeface="Arial"/>
                        </a:rPr>
                        <a:t>D7</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DACK sense</a:t>
                      </a:r>
                    </a:p>
                    <a:p>
                      <a:pPr algn="l"/>
                      <a:r>
                        <a:rPr lang="en-IN" sz="1200" dirty="0"/>
                        <a:t>active high/low</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Demand/single/</a:t>
                      </a:r>
                    </a:p>
                    <a:p>
                      <a:pPr algn="l"/>
                      <a:r>
                        <a:rPr lang="en-IN" sz="1200" dirty="0"/>
                        <a:t>block/cascade mode</a:t>
                      </a:r>
                    </a:p>
                    <a:p>
                      <a:pPr algn="l"/>
                      <a:r>
                        <a:rPr lang="en-IN" sz="1200" dirty="0"/>
                        <a:t>select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77363993"/>
                  </a:ext>
                </a:extLst>
              </a:tr>
            </a:tbl>
          </a:graphicData>
        </a:graphic>
      </p:graphicFrame>
      <p:sp>
        <p:nvSpPr>
          <p:cNvPr id="6" name="TextBox 5"/>
          <p:cNvSpPr txBox="1"/>
          <p:nvPr/>
        </p:nvSpPr>
        <p:spPr>
          <a:xfrm>
            <a:off x="539750" y="5966043"/>
            <a:ext cx="2162200" cy="461665"/>
          </a:xfrm>
          <a:prstGeom prst="rect">
            <a:avLst/>
          </a:prstGeom>
          <a:noFill/>
        </p:spPr>
        <p:txBody>
          <a:bodyPr wrap="square" rtlCol="0">
            <a:spAutoFit/>
          </a:bodyPr>
          <a:lstStyle/>
          <a:p>
            <a:r>
              <a:rPr lang="en-US" sz="1200" dirty="0">
                <a:latin typeface="+mn-lt"/>
              </a:rPr>
              <a:t>E/D = enable/disable</a:t>
            </a:r>
          </a:p>
          <a:p>
            <a:r>
              <a:rPr lang="en-US" sz="1200" dirty="0">
                <a:latin typeface="+mn-lt"/>
              </a:rPr>
              <a:t>TC = terminal count</a:t>
            </a:r>
            <a:endParaRPr lang="en-US" dirty="0"/>
          </a:p>
        </p:txBody>
      </p:sp>
    </p:spTree>
  </p:cSld>
  <p:clrMapOvr>
    <a:masterClrMapping/>
  </p:clrMapOvr>
  <p:transition spd="med">
    <p:wheel spokes="2"/>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Direct Cache Access (DCA)</a:t>
            </a:r>
          </a:p>
        </p:txBody>
      </p:sp>
      <p:sp>
        <p:nvSpPr>
          <p:cNvPr id="7" name="Content Placeholder 6"/>
          <p:cNvSpPr>
            <a:spLocks noGrp="1"/>
          </p:cNvSpPr>
          <p:nvPr>
            <p:ph type="body" idx="1"/>
          </p:nvPr>
        </p:nvSpPr>
        <p:spPr>
          <a:xfrm>
            <a:off x="457200" y="1648968"/>
            <a:ext cx="8229600" cy="4525963"/>
          </a:xfrm>
        </p:spPr>
        <p:txBody>
          <a:bodyPr>
            <a:normAutofit/>
          </a:bodyPr>
          <a:lstStyle/>
          <a:p>
            <a:pPr marL="341313" indent="-341313"/>
            <a:r>
              <a:rPr lang="en-US" sz="2200" dirty="0"/>
              <a:t>DMA is not able to scale to meet the increased demand due to dramatic increases in data rates for network I/O</a:t>
            </a:r>
          </a:p>
          <a:p>
            <a:pPr marL="341313" indent="-341313"/>
            <a:r>
              <a:rPr lang="en-US" sz="2200" dirty="0"/>
              <a:t>Demand is coming primarily from the widespread deployment of 10-Gbps and 100-Gbps Ethernet switches to handle massive amounts of data transfer to and from database servers and other high-performance systems</a:t>
            </a:r>
          </a:p>
          <a:p>
            <a:pPr marL="341313" indent="-341313"/>
            <a:r>
              <a:rPr lang="en-US" sz="2200" dirty="0"/>
              <a:t>Another source of traffic comes from Wi-Fi in the gigabit range</a:t>
            </a:r>
          </a:p>
          <a:p>
            <a:pPr marL="341313" indent="-341313"/>
            <a:r>
              <a:rPr lang="en-US" sz="2200" dirty="0"/>
              <a:t>Network Wi-Fi devices that handle 3.2 </a:t>
            </a:r>
            <a:r>
              <a:rPr lang="en-US" sz="2200" dirty="0" err="1"/>
              <a:t>Gbps</a:t>
            </a:r>
            <a:r>
              <a:rPr lang="en-US" sz="2200" dirty="0"/>
              <a:t> and 6.76 </a:t>
            </a:r>
            <a:r>
              <a:rPr lang="en-US" sz="2200" dirty="0" err="1"/>
              <a:t>Gbps</a:t>
            </a:r>
            <a:r>
              <a:rPr lang="en-US" sz="2200" dirty="0"/>
              <a:t> are becoming widely available and producing demand on enterprise systems</a:t>
            </a:r>
          </a:p>
        </p:txBody>
      </p:sp>
    </p:spTree>
    <p:extLst>
      <p:ext uri="{BB962C8B-B14F-4D97-AF65-F5344CB8AC3E}">
        <p14:creationId xmlns:p14="http://schemas.microsoft.com/office/powerpoint/2010/main" val="284085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8.16 </a:t>
            </a:r>
            <a:br>
              <a:rPr lang="en-US" dirty="0"/>
            </a:br>
            <a:r>
              <a:rPr lang="en-US" dirty="0"/>
              <a:t>Xeon E5-2600/4600 Chip Architecture</a:t>
            </a:r>
            <a:endParaRPr lang="en-IN" dirty="0"/>
          </a:p>
        </p:txBody>
      </p:sp>
      <p:pic>
        <p:nvPicPr>
          <p:cNvPr id="2" name="Picture 1" descr="The chip has 8 cores with Core 0 to 3 on the left from top to bottom and Core 4 to 7 on the right from bottom to top. Each core has an L 1 cache with 64 kilobytes and L 2 has an L 2 cache with 256 kilobytes. Each core shares the L 3 cache which is sliced into 8 slices and placed at the center. Each L 3 cache has 2.5 megabytes. A bidirectional ring structure interconnects the cores and the Cache. Each core can access each cache. Then the ring structure is further connected to Q P I and P C I e on the top and Memory controller hub at the bottom, and the elements are within the chip boundary. The Q P I, P C I e, and memory controller hub communicate bidirectionally to other processor chips, input or output devices, and D D R 3 memory outside the chip boundary." title="A block diagram depicts the chip architecture of E 5 dash 2 6 0 0 slash 4 6 0 0. "/>
          <p:cNvPicPr>
            <a:picLocks noChangeAspect="1"/>
          </p:cNvPicPr>
          <p:nvPr/>
        </p:nvPicPr>
        <p:blipFill rotWithShape="1">
          <a:blip r:embed="rId3">
            <a:extLst>
              <a:ext uri="{28A0092B-C50C-407E-A947-70E740481C1C}">
                <a14:useLocalDpi xmlns:a14="http://schemas.microsoft.com/office/drawing/2010/main" val="0"/>
              </a:ext>
            </a:extLst>
          </a:blip>
          <a:srcRect l="6606" t="2750" r="9148" b="10101"/>
          <a:stretch/>
        </p:blipFill>
        <p:spPr>
          <a:xfrm>
            <a:off x="2627784" y="1225455"/>
            <a:ext cx="3888432" cy="5205482"/>
          </a:xfrm>
          <a:prstGeom prst="rect">
            <a:avLst/>
          </a:prstGeom>
        </p:spPr>
      </p:pic>
    </p:spTree>
    <p:extLst>
      <p:ext uri="{BB962C8B-B14F-4D97-AF65-F5344CB8AC3E}">
        <p14:creationId xmlns:p14="http://schemas.microsoft.com/office/powerpoint/2010/main" val="942038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Cache-Related Performance Issues (1 of 2)</a:t>
            </a:r>
          </a:p>
        </p:txBody>
      </p:sp>
      <p:graphicFrame>
        <p:nvGraphicFramePr>
          <p:cNvPr id="8" name="Content Placeholder 10"/>
          <p:cNvGraphicFramePr>
            <a:graphicFrameLocks/>
          </p:cNvGraphicFramePr>
          <p:nvPr>
            <p:extLst>
              <p:ext uri="{D42A27DB-BD31-4B8C-83A1-F6EECF244321}">
                <p14:modId xmlns:p14="http://schemas.microsoft.com/office/powerpoint/2010/main" val="1556938534"/>
              </p:ext>
            </p:extLst>
          </p:nvPr>
        </p:nvGraphicFramePr>
        <p:xfrm>
          <a:off x="263568" y="1052736"/>
          <a:ext cx="8484896"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645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Cache-Related Performance Issues (2 of 2)</a:t>
            </a:r>
          </a:p>
        </p:txBody>
      </p:sp>
      <p:graphicFrame>
        <p:nvGraphicFramePr>
          <p:cNvPr id="8" name="Content Placeholder 16"/>
          <p:cNvGraphicFramePr>
            <a:graphicFrameLocks/>
          </p:cNvGraphicFramePr>
          <p:nvPr>
            <p:extLst>
              <p:ext uri="{D42A27DB-BD31-4B8C-83A1-F6EECF244321}">
                <p14:modId xmlns:p14="http://schemas.microsoft.com/office/powerpoint/2010/main" val="1070688539"/>
              </p:ext>
            </p:extLst>
          </p:nvPr>
        </p:nvGraphicFramePr>
        <p:xfrm>
          <a:off x="390650" y="1556792"/>
          <a:ext cx="810597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888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Traffic Steps:</a:t>
            </a:r>
          </a:p>
        </p:txBody>
      </p:sp>
      <p:sp>
        <p:nvSpPr>
          <p:cNvPr id="11" name="Text Placeholder 10"/>
          <p:cNvSpPr>
            <a:spLocks noGrp="1"/>
          </p:cNvSpPr>
          <p:nvPr>
            <p:ph type="body" idx="1"/>
          </p:nvPr>
        </p:nvSpPr>
        <p:spPr>
          <a:xfrm>
            <a:off x="332518" y="1600200"/>
            <a:ext cx="8478965" cy="4525963"/>
          </a:xfrm>
        </p:spPr>
        <p:txBody>
          <a:bodyPr/>
          <a:lstStyle/>
          <a:p>
            <a:pPr marL="1158875" indent="0">
              <a:buNone/>
            </a:pPr>
            <a:r>
              <a:rPr lang="en-US" sz="2800" dirty="0"/>
              <a:t>Incoming</a:t>
            </a:r>
          </a:p>
        </p:txBody>
      </p:sp>
      <p:sp>
        <p:nvSpPr>
          <p:cNvPr id="5" name="Footer Placeholder 4"/>
          <p:cNvSpPr>
            <a:spLocks noGrp="1"/>
          </p:cNvSpPr>
          <p:nvPr>
            <p:ph type="ftr" idx="12"/>
          </p:nvPr>
        </p:nvSpPr>
        <p:spPr/>
        <p:txBody>
          <a:bodyPr/>
          <a:lstStyle/>
          <a:p>
            <a:r>
              <a:rPr lang="en-US"/>
              <a:t>© 2018 Pearson Education, Inc., Hoboken, NJ. All rights reserved.</a:t>
            </a:r>
          </a:p>
        </p:txBody>
      </p:sp>
      <p:sp>
        <p:nvSpPr>
          <p:cNvPr id="6" name="Content Placeholder 5"/>
          <p:cNvSpPr>
            <a:spLocks noGrp="1"/>
          </p:cNvSpPr>
          <p:nvPr>
            <p:ph sz="half" idx="4294967295"/>
          </p:nvPr>
        </p:nvSpPr>
        <p:spPr>
          <a:xfrm>
            <a:off x="482352" y="2349500"/>
            <a:ext cx="3657600" cy="3678238"/>
          </a:xfrm>
        </p:spPr>
        <p:txBody>
          <a:bodyPr>
            <a:normAutofit/>
          </a:bodyPr>
          <a:lstStyle/>
          <a:p>
            <a:pPr marL="342900" indent="-342900">
              <a:spcBef>
                <a:spcPts val="600"/>
              </a:spcBef>
              <a:buClr>
                <a:srgbClr val="007FA3"/>
              </a:buClr>
              <a:buFont typeface="Arial" panose="020B0604020202020204" pitchFamily="34" charset="0"/>
              <a:buChar char="•"/>
            </a:pPr>
            <a:r>
              <a:rPr lang="en-US" sz="2000" dirty="0"/>
              <a:t>Packet arrives</a:t>
            </a:r>
          </a:p>
          <a:p>
            <a:pPr marL="342900" indent="-342900">
              <a:spcBef>
                <a:spcPts val="600"/>
              </a:spcBef>
              <a:buClr>
                <a:srgbClr val="007FA3"/>
              </a:buClr>
              <a:buFont typeface="Arial" panose="020B0604020202020204" pitchFamily="34" charset="0"/>
              <a:buChar char="•"/>
            </a:pPr>
            <a:r>
              <a:rPr lang="en-US" sz="2000" dirty="0"/>
              <a:t>DMA</a:t>
            </a:r>
          </a:p>
          <a:p>
            <a:pPr marL="342900" indent="-342900">
              <a:spcBef>
                <a:spcPts val="600"/>
              </a:spcBef>
              <a:buClr>
                <a:srgbClr val="007FA3"/>
              </a:buClr>
              <a:buFont typeface="Arial" panose="020B0604020202020204" pitchFamily="34" charset="0"/>
              <a:buChar char="•"/>
            </a:pPr>
            <a:r>
              <a:rPr lang="en-US" sz="2000" dirty="0"/>
              <a:t>NIC interrupts host</a:t>
            </a:r>
          </a:p>
          <a:p>
            <a:pPr marL="342900" indent="-342900">
              <a:spcBef>
                <a:spcPts val="600"/>
              </a:spcBef>
              <a:buClr>
                <a:srgbClr val="007FA3"/>
              </a:buClr>
              <a:buFont typeface="Arial" panose="020B0604020202020204" pitchFamily="34" charset="0"/>
              <a:buChar char="•"/>
            </a:pPr>
            <a:r>
              <a:rPr lang="en-US" sz="2000" dirty="0"/>
              <a:t>Retrieve descriptors and headers</a:t>
            </a:r>
          </a:p>
          <a:p>
            <a:pPr marL="342900" indent="-342900">
              <a:spcBef>
                <a:spcPts val="600"/>
              </a:spcBef>
              <a:buClr>
                <a:srgbClr val="007FA3"/>
              </a:buClr>
              <a:buFont typeface="Arial" panose="020B0604020202020204" pitchFamily="34" charset="0"/>
              <a:buChar char="•"/>
            </a:pPr>
            <a:r>
              <a:rPr lang="en-US" sz="2000" dirty="0"/>
              <a:t>Cache miss occurs</a:t>
            </a:r>
          </a:p>
          <a:p>
            <a:pPr marL="342900" indent="-342900">
              <a:spcBef>
                <a:spcPts val="600"/>
              </a:spcBef>
              <a:buClr>
                <a:srgbClr val="007FA3"/>
              </a:buClr>
              <a:buFont typeface="Arial" panose="020B0604020202020204" pitchFamily="34" charset="0"/>
              <a:buChar char="•"/>
            </a:pPr>
            <a:r>
              <a:rPr lang="en-US" sz="2000" dirty="0"/>
              <a:t>Header is processed</a:t>
            </a:r>
          </a:p>
          <a:p>
            <a:pPr marL="342900" indent="-342900">
              <a:spcBef>
                <a:spcPts val="600"/>
              </a:spcBef>
              <a:buClr>
                <a:srgbClr val="007FA3"/>
              </a:buClr>
              <a:buFont typeface="Arial" panose="020B0604020202020204" pitchFamily="34" charset="0"/>
              <a:buChar char="•"/>
            </a:pPr>
            <a:r>
              <a:rPr lang="en-US" sz="2000" dirty="0"/>
              <a:t>Payload transferred</a:t>
            </a:r>
          </a:p>
        </p:txBody>
      </p:sp>
      <p:sp>
        <p:nvSpPr>
          <p:cNvPr id="13" name="Content Placeholder 12"/>
          <p:cNvSpPr>
            <a:spLocks noGrp="1"/>
          </p:cNvSpPr>
          <p:nvPr>
            <p:ph sz="quarter" idx="4294967295"/>
          </p:nvPr>
        </p:nvSpPr>
        <p:spPr>
          <a:xfrm>
            <a:off x="4716016" y="2565400"/>
            <a:ext cx="3657600" cy="3678238"/>
          </a:xfrm>
        </p:spPr>
        <p:txBody>
          <a:bodyPr/>
          <a:lstStyle/>
          <a:p>
            <a:pPr marL="342900" indent="-342900">
              <a:spcBef>
                <a:spcPts val="600"/>
              </a:spcBef>
              <a:buClr>
                <a:srgbClr val="007FA3"/>
              </a:buClr>
              <a:buFont typeface="Arial" panose="020B0604020202020204" pitchFamily="34" charset="0"/>
              <a:buChar char="•"/>
            </a:pPr>
            <a:r>
              <a:rPr lang="en-US" sz="2000" dirty="0"/>
              <a:t>Packet transfer requested</a:t>
            </a:r>
          </a:p>
          <a:p>
            <a:pPr marL="342900" indent="-342900">
              <a:spcBef>
                <a:spcPts val="600"/>
              </a:spcBef>
              <a:buClr>
                <a:srgbClr val="007FA3"/>
              </a:buClr>
              <a:buFont typeface="Arial" panose="020B0604020202020204" pitchFamily="34" charset="0"/>
              <a:buChar char="•"/>
            </a:pPr>
            <a:r>
              <a:rPr lang="en-US" sz="2000" dirty="0"/>
              <a:t>Packet created</a:t>
            </a:r>
          </a:p>
          <a:p>
            <a:pPr marL="342900" indent="-342900">
              <a:spcBef>
                <a:spcPts val="600"/>
              </a:spcBef>
              <a:buClr>
                <a:srgbClr val="007FA3"/>
              </a:buClr>
              <a:buFont typeface="Arial" panose="020B0604020202020204" pitchFamily="34" charset="0"/>
              <a:buChar char="•"/>
            </a:pPr>
            <a:r>
              <a:rPr lang="en-US" sz="2000" dirty="0"/>
              <a:t>Output operation invoked</a:t>
            </a:r>
          </a:p>
          <a:p>
            <a:pPr marL="342900" indent="-342900">
              <a:spcBef>
                <a:spcPts val="600"/>
              </a:spcBef>
              <a:buClr>
                <a:srgbClr val="007FA3"/>
              </a:buClr>
              <a:buFont typeface="Arial" panose="020B0604020202020204" pitchFamily="34" charset="0"/>
              <a:buChar char="•"/>
            </a:pPr>
            <a:r>
              <a:rPr lang="en-US" sz="2000" dirty="0"/>
              <a:t>DMA transfer</a:t>
            </a:r>
          </a:p>
          <a:p>
            <a:pPr marL="342900" indent="-342900">
              <a:spcBef>
                <a:spcPts val="600"/>
              </a:spcBef>
              <a:buClr>
                <a:srgbClr val="007FA3"/>
              </a:buClr>
              <a:buFont typeface="Arial" panose="020B0604020202020204" pitchFamily="34" charset="0"/>
              <a:buChar char="•"/>
            </a:pPr>
            <a:r>
              <a:rPr lang="en-US" sz="2000" dirty="0"/>
              <a:t>NIC signals completion</a:t>
            </a:r>
          </a:p>
          <a:p>
            <a:pPr marL="342900" indent="-342900">
              <a:spcBef>
                <a:spcPts val="600"/>
              </a:spcBef>
              <a:buClr>
                <a:srgbClr val="007FA3"/>
              </a:buClr>
              <a:buFont typeface="Arial" panose="020B0604020202020204" pitchFamily="34" charset="0"/>
              <a:buChar char="•"/>
            </a:pPr>
            <a:r>
              <a:rPr lang="en-US" sz="2000" dirty="0"/>
              <a:t>Driver frees buffer</a:t>
            </a:r>
          </a:p>
        </p:txBody>
      </p:sp>
      <p:sp>
        <p:nvSpPr>
          <p:cNvPr id="12" name="Text Placeholder 11"/>
          <p:cNvSpPr>
            <a:spLocks noGrp="1"/>
          </p:cNvSpPr>
          <p:nvPr>
            <p:ph type="body" sz="quarter" idx="4294967295"/>
          </p:nvPr>
        </p:nvSpPr>
        <p:spPr>
          <a:xfrm>
            <a:off x="4716016" y="1773238"/>
            <a:ext cx="3657600" cy="692150"/>
          </a:xfrm>
        </p:spPr>
        <p:txBody>
          <a:bodyPr/>
          <a:lstStyle/>
          <a:p>
            <a:pPr algn="ctr"/>
            <a:r>
              <a:rPr lang="en-US" sz="2800" dirty="0">
                <a:solidFill>
                  <a:schemeClr val="tx1"/>
                </a:solidFill>
              </a:rPr>
              <a:t>Outgoing</a:t>
            </a:r>
          </a:p>
        </p:txBody>
      </p:sp>
    </p:spTree>
    <p:extLst>
      <p:ext uri="{BB962C8B-B14F-4D97-AF65-F5344CB8AC3E}">
        <p14:creationId xmlns:p14="http://schemas.microsoft.com/office/powerpoint/2010/main" val="1242623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Direct Cache Access Strategies</a:t>
            </a:r>
          </a:p>
        </p:txBody>
      </p:sp>
      <p:graphicFrame>
        <p:nvGraphicFramePr>
          <p:cNvPr id="8" name="Content Placeholder 10"/>
          <p:cNvGraphicFramePr>
            <a:graphicFrameLocks/>
          </p:cNvGraphicFramePr>
          <p:nvPr>
            <p:extLst>
              <p:ext uri="{D42A27DB-BD31-4B8C-83A1-F6EECF244321}">
                <p14:modId xmlns:p14="http://schemas.microsoft.com/office/powerpoint/2010/main" val="3219838715"/>
              </p:ext>
            </p:extLst>
          </p:nvPr>
        </p:nvGraphicFramePr>
        <p:xfrm>
          <a:off x="843049" y="1340768"/>
          <a:ext cx="745790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340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8.17 </a:t>
            </a:r>
            <a:br>
              <a:rPr lang="en-US" dirty="0"/>
            </a:br>
            <a:r>
              <a:rPr lang="en-US" dirty="0"/>
              <a:t>Comparison of DMA and DDIO</a:t>
            </a:r>
            <a:endParaRPr lang="en-IN" dirty="0"/>
          </a:p>
        </p:txBody>
      </p:sp>
      <p:pic>
        <p:nvPicPr>
          <p:cNvPr id="2" name="Picture 1" descr="The comparison of D M A and D D I O operations is comprised of input or output controller, main memory, along with Core 1 to N and last level cache integrated into a single unit. The normal D M A transfer to memory process is comprised of 4 steps. Step 1. The input or output controller initiates a write operation. Step 2. The cache lines are invalidated between input or output controller and last level cache. Step 3. The packets are directly transferred from input or output controller to the main memory. Step 4. Then finally, the data packet is sent to the Core N through the last level cache. The D D I O transfer to cache is comprised of 3 steps. Step 1. The input or output controller initiates a write operation. Step 2. The data is sent to the cache. Step 3. Core N reads the data from the cache. The normal D M A transfer to input or output is comprised of 3 steps. Step 1. Data is read from memory and goes to core N through cache. Input or output controller reads the data from cache and transmits it outside. The data from Input or output controller is again written back to main memory. The D D I O transfer to input or output is comprised of two steps. Step 1. The data to be transmitted is stored in cache, which then reaches the Core N. The main memory is untouched. Step 2. The Input output controller reads the data from the cache." title="Four diagrams a, b, c, and d depict normal D M A transfer to memory, D D I O transfer to cache, normal D M A transfer to input or output, and D D I O transfer to input or output."/>
          <p:cNvPicPr>
            <a:picLocks noChangeAspect="1"/>
          </p:cNvPicPr>
          <p:nvPr/>
        </p:nvPicPr>
        <p:blipFill rotWithShape="1">
          <a:blip r:embed="rId3">
            <a:extLst>
              <a:ext uri="{28A0092B-C50C-407E-A947-70E740481C1C}">
                <a14:useLocalDpi xmlns:a14="http://schemas.microsoft.com/office/drawing/2010/main" val="0"/>
              </a:ext>
            </a:extLst>
          </a:blip>
          <a:srcRect l="5209" t="15879" r="6250" b="22947"/>
          <a:stretch/>
        </p:blipFill>
        <p:spPr>
          <a:xfrm>
            <a:off x="1674576" y="1236626"/>
            <a:ext cx="5794849" cy="5181277"/>
          </a:xfrm>
          <a:prstGeom prst="rect">
            <a:avLst/>
          </a:prstGeom>
        </p:spPr>
      </p:pic>
    </p:spTree>
    <p:extLst>
      <p:ext uri="{BB962C8B-B14F-4D97-AF65-F5344CB8AC3E}">
        <p14:creationId xmlns:p14="http://schemas.microsoft.com/office/powerpoint/2010/main" val="1513556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Evolution of the I/O Function</a:t>
            </a:r>
          </a:p>
        </p:txBody>
      </p:sp>
      <p:sp>
        <p:nvSpPr>
          <p:cNvPr id="46083" name="Rectangle 3"/>
          <p:cNvSpPr>
            <a:spLocks noGrp="1" noChangeArrowheads="1"/>
          </p:cNvSpPr>
          <p:nvPr>
            <p:ph type="body" idx="1"/>
          </p:nvPr>
        </p:nvSpPr>
        <p:spPr>
          <a:xfrm>
            <a:off x="467544" y="1600200"/>
            <a:ext cx="3172867" cy="4525963"/>
          </a:xfrm>
        </p:spPr>
        <p:txBody>
          <a:bodyPr>
            <a:normAutofit/>
          </a:bodyPr>
          <a:lstStyle/>
          <a:p>
            <a:pPr marL="342900" indent="-342900">
              <a:buSzPct val="100000"/>
              <a:buFont typeface="+mj-lt"/>
              <a:buAutoNum type="arabicPeriod"/>
            </a:pPr>
            <a:r>
              <a:rPr lang="en-GB" sz="1700" dirty="0"/>
              <a:t>The CPU directly controls a peripheral device. </a:t>
            </a:r>
          </a:p>
          <a:p>
            <a:pPr marL="342900" indent="-342900">
              <a:buSzPct val="100000"/>
              <a:buFont typeface="+mj-lt"/>
              <a:buAutoNum type="arabicPeriod"/>
            </a:pPr>
            <a:r>
              <a:rPr lang="en-GB" sz="1700" dirty="0"/>
              <a:t>A controller or I/O module is added.  The CPU uses programmed I/O without interrupts.</a:t>
            </a:r>
          </a:p>
          <a:p>
            <a:pPr marL="342900" indent="-342900">
              <a:buSzPct val="100000"/>
              <a:buFont typeface="+mj-lt"/>
              <a:buAutoNum type="arabicPeriod"/>
            </a:pPr>
            <a:r>
              <a:rPr lang="en-GB" sz="1700" dirty="0"/>
              <a:t>Same configuration as in step 2 is used, but now interrupts are employed.  The CPU need not spend time waiting for an I/O operation to be performed, thus increasing efficiency.</a:t>
            </a:r>
          </a:p>
          <a:p>
            <a:pPr marL="342900" indent="-342900">
              <a:buSzPct val="100000"/>
              <a:buFont typeface="+mj-lt"/>
              <a:buAutoNum type="arabicPeriod"/>
            </a:pPr>
            <a:endParaRPr lang="en-GB" sz="1700" dirty="0"/>
          </a:p>
        </p:txBody>
      </p:sp>
      <p:sp>
        <p:nvSpPr>
          <p:cNvPr id="8" name="Rectangle 3"/>
          <p:cNvSpPr txBox="1">
            <a:spLocks noChangeArrowheads="1"/>
          </p:cNvSpPr>
          <p:nvPr/>
        </p:nvSpPr>
        <p:spPr bwMode="auto">
          <a:xfrm>
            <a:off x="4510863" y="1600200"/>
            <a:ext cx="387756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2900" indent="-342900">
              <a:spcBef>
                <a:spcPts val="0"/>
              </a:spcBef>
              <a:buFont typeface="+mj-lt"/>
              <a:buAutoNum type="arabicPeriod" startAt="4"/>
            </a:pPr>
            <a:r>
              <a:rPr lang="en-US" sz="1700" dirty="0"/>
              <a:t>The I/O module is given direct access to memory via DMA.  It can now move a block of data to or from memory without involving the CPU, except at the beginning and end of the transfer.</a:t>
            </a:r>
          </a:p>
          <a:p>
            <a:pPr marL="342900" indent="-342900">
              <a:buFont typeface="+mj-lt"/>
              <a:buAutoNum type="arabicPeriod" startAt="4"/>
            </a:pPr>
            <a:r>
              <a:rPr lang="en-US" sz="1700" dirty="0"/>
              <a:t>The I/O module is enhanced to become a processor in its own right, with a specialized instruction set tailored for I/O</a:t>
            </a:r>
          </a:p>
          <a:p>
            <a:pPr marL="342900" indent="-342900">
              <a:buFont typeface="+mj-lt"/>
              <a:buAutoNum type="arabicPeriod" startAt="4"/>
            </a:pPr>
            <a:r>
              <a:rPr lang="en-US" sz="1700" dirty="0"/>
              <a:t>The I/O module has a local memory of its own and is, in fact, a computer in its own right.  With this architecture a large set of I/O devices can be controlled with minimal CPU involvement.</a:t>
            </a:r>
          </a:p>
          <a:p>
            <a:pPr marL="0" indent="0">
              <a:spcBef>
                <a:spcPts val="0"/>
              </a:spcBef>
              <a:buNone/>
            </a:pPr>
            <a:endParaRPr lang="en-US" sz="17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8.18 </a:t>
            </a:r>
            <a:br>
              <a:rPr lang="en-US" dirty="0"/>
            </a:br>
            <a:r>
              <a:rPr lang="en-US" dirty="0"/>
              <a:t>I/O Channel Architecture</a:t>
            </a:r>
            <a:endParaRPr lang="en-IN" dirty="0"/>
          </a:p>
        </p:txBody>
      </p:sp>
      <p:pic>
        <p:nvPicPr>
          <p:cNvPr id="3" name="Picture 2" descr="In the diagram a, Selector channel has two inputs, data and address channel to main memory and control signal path to C P U. The output from the selector channel is shared by multiple input or output controllers. Each input or output controller is connected to one or more input or output devices. In the diagram b, the multiplexor channel has two inputs, data and address channel to main memory and control signal path to C P U. Multiple outputs from the multiplexor channels are connected to the multiple input or output controllers. A single output from the multiplexer channel is connected to two input or output controllers connected in parallel. One or more input or output devices are connected to the input or output controllers." title="Two diagrams a and b for Selector and multiplexor explain the input or output channel architecture."/>
          <p:cNvPicPr>
            <a:picLocks noChangeAspect="1"/>
          </p:cNvPicPr>
          <p:nvPr/>
        </p:nvPicPr>
        <p:blipFill rotWithShape="1">
          <a:blip r:embed="rId3">
            <a:extLst>
              <a:ext uri="{28A0092B-C50C-407E-A947-70E740481C1C}">
                <a14:useLocalDpi xmlns:a14="http://schemas.microsoft.com/office/drawing/2010/main" val="0"/>
              </a:ext>
            </a:extLst>
          </a:blip>
          <a:srcRect l="13198" t="11126" r="20811" b="15630"/>
          <a:stretch/>
        </p:blipFill>
        <p:spPr>
          <a:xfrm>
            <a:off x="2771800" y="1270946"/>
            <a:ext cx="3600400" cy="5171484"/>
          </a:xfrm>
          <a:prstGeom prst="rect">
            <a:avLst/>
          </a:prstGeom>
        </p:spPr>
      </p:pic>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8.2</a:t>
            </a:r>
            <a:br>
              <a:rPr lang="en-US" dirty="0"/>
            </a:br>
            <a:r>
              <a:rPr lang="en-US" dirty="0"/>
              <a:t>Block Diagram of an External Device</a:t>
            </a:r>
            <a:endParaRPr lang="en-IN" dirty="0"/>
          </a:p>
        </p:txBody>
      </p:sp>
      <p:pic>
        <p:nvPicPr>
          <p:cNvPr id="4" name="Picture 3" descr="The block diagram has a control logic which sends information to the buffer and the Transducer, which are partitioned but encapsulated in a single block. Control signals from the input output module are sent to the control logic. The status signals are sent from the control logic to the input output module. The data bits from buffer move to the input output module and vice versa. The device unique data from the transducer is sent to the environment and vice versa." title="A block diagram represents an external device."/>
          <p:cNvPicPr>
            <a:picLocks noChangeAspect="1"/>
          </p:cNvPicPr>
          <p:nvPr/>
        </p:nvPicPr>
        <p:blipFill rotWithShape="1">
          <a:blip r:embed="rId3">
            <a:extLst>
              <a:ext uri="{28A0092B-C50C-407E-A947-70E740481C1C}">
                <a14:useLocalDpi xmlns:a14="http://schemas.microsoft.com/office/drawing/2010/main" val="0"/>
              </a:ext>
            </a:extLst>
          </a:blip>
          <a:srcRect l="18586" t="21405" r="17334" b="35803"/>
          <a:stretch/>
        </p:blipFill>
        <p:spPr>
          <a:xfrm>
            <a:off x="1655676" y="1309432"/>
            <a:ext cx="5832648" cy="5040560"/>
          </a:xfrm>
          <a:prstGeom prst="rect">
            <a:avLst/>
          </a:prstGeom>
        </p:spPr>
      </p:pic>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EB84F6-3EC6-40B5-8B62-8E00C7D27571}"/>
              </a:ext>
            </a:extLst>
          </p:cNvPr>
          <p:cNvSpPr>
            <a:spLocks noGrp="1"/>
          </p:cNvSpPr>
          <p:nvPr>
            <p:ph type="title"/>
          </p:nvPr>
        </p:nvSpPr>
        <p:spPr>
          <a:xfrm>
            <a:off x="611560" y="2060848"/>
            <a:ext cx="8229600" cy="1097279"/>
          </a:xfrm>
        </p:spPr>
        <p:txBody>
          <a:bodyPr/>
          <a:lstStyle/>
          <a:p>
            <a:r>
              <a:rPr lang="en-TT" sz="4800" b="1" i="0" u="none" strike="noStrike" baseline="0" dirty="0">
                <a:solidFill>
                  <a:schemeClr val="tx2"/>
                </a:solidFill>
                <a:latin typeface="BemboStd-ExtraBold"/>
              </a:rPr>
              <a:t>External Interconnection Standards</a:t>
            </a:r>
            <a:endParaRPr lang="en-TT" dirty="0">
              <a:solidFill>
                <a:schemeClr val="tx2"/>
              </a:solidFill>
            </a:endParaRPr>
          </a:p>
        </p:txBody>
      </p:sp>
    </p:spTree>
    <p:extLst>
      <p:ext uri="{BB962C8B-B14F-4D97-AF65-F5344CB8AC3E}">
        <p14:creationId xmlns:p14="http://schemas.microsoft.com/office/powerpoint/2010/main" val="3940492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Serial Bus (USB)</a:t>
            </a:r>
          </a:p>
        </p:txBody>
      </p:sp>
      <p:sp>
        <p:nvSpPr>
          <p:cNvPr id="3" name="Content Placeholder 2"/>
          <p:cNvSpPr>
            <a:spLocks noGrp="1"/>
          </p:cNvSpPr>
          <p:nvPr>
            <p:ph type="body" idx="1"/>
          </p:nvPr>
        </p:nvSpPr>
        <p:spPr>
          <a:xfrm>
            <a:off x="457200" y="1600200"/>
            <a:ext cx="8229600" cy="4853136"/>
          </a:xfrm>
        </p:spPr>
        <p:txBody>
          <a:bodyPr>
            <a:normAutofit fontScale="70000" lnSpcReduction="20000"/>
          </a:bodyPr>
          <a:lstStyle/>
          <a:p>
            <a:pPr marL="365125" indent="-365125"/>
            <a:r>
              <a:rPr lang="en-US" dirty="0"/>
              <a:t>Widely used for peripheral connections</a:t>
            </a:r>
          </a:p>
          <a:p>
            <a:pPr marL="365125" indent="-365125"/>
            <a:r>
              <a:rPr lang="en-US" dirty="0"/>
              <a:t>Is the default interface for slower speed devices</a:t>
            </a:r>
          </a:p>
          <a:p>
            <a:pPr marL="365125" indent="-365125"/>
            <a:r>
              <a:rPr lang="en-US" dirty="0"/>
              <a:t>Commonly used high-speed I/O</a:t>
            </a:r>
          </a:p>
          <a:p>
            <a:pPr marL="365125" indent="-365125"/>
            <a:r>
              <a:rPr lang="en-US" dirty="0"/>
              <a:t>Has gone through multiple generations</a:t>
            </a:r>
          </a:p>
          <a:p>
            <a:pPr marL="706438" lvl="1" indent="-341313"/>
            <a:r>
              <a:rPr lang="en-US" sz="1700" dirty="0"/>
              <a:t>USB 1.0</a:t>
            </a:r>
          </a:p>
          <a:p>
            <a:pPr marL="1036638" lvl="2" indent="-330200"/>
            <a:r>
              <a:rPr lang="en-US" sz="1700" dirty="0"/>
              <a:t>Defined a </a:t>
            </a:r>
            <a:r>
              <a:rPr lang="en-US" sz="1700" i="1" dirty="0"/>
              <a:t>Low Speed </a:t>
            </a:r>
            <a:r>
              <a:rPr lang="en-US" sz="1700" dirty="0"/>
              <a:t>data rate of 1.5 Mbps and a </a:t>
            </a:r>
            <a:r>
              <a:rPr lang="en-US" sz="1700" i="1" dirty="0"/>
              <a:t>Full Speed</a:t>
            </a:r>
            <a:r>
              <a:rPr lang="en-US" sz="1700" dirty="0"/>
              <a:t> rate of 12 Mbps</a:t>
            </a:r>
          </a:p>
          <a:p>
            <a:pPr marL="706438" lvl="1" indent="-341313"/>
            <a:r>
              <a:rPr lang="en-US" sz="1700" dirty="0"/>
              <a:t>USB 2.0</a:t>
            </a:r>
          </a:p>
          <a:p>
            <a:pPr marL="1036638" lvl="2" indent="-330200"/>
            <a:r>
              <a:rPr lang="en-US" sz="1700" dirty="0"/>
              <a:t>Provides a data rate of 480 Mbps</a:t>
            </a:r>
          </a:p>
          <a:p>
            <a:pPr marL="706438" lvl="1" indent="-341313"/>
            <a:r>
              <a:rPr lang="en-US" sz="1700" dirty="0"/>
              <a:t>USB 3.0</a:t>
            </a:r>
          </a:p>
          <a:p>
            <a:pPr marL="1036638" lvl="2" indent="-330200"/>
            <a:r>
              <a:rPr lang="en-US" sz="1700" dirty="0"/>
              <a:t>Higher speed bus called </a:t>
            </a:r>
            <a:r>
              <a:rPr lang="en-US" sz="1700" i="1" dirty="0" err="1"/>
              <a:t>SuperSpeed</a:t>
            </a:r>
            <a:r>
              <a:rPr lang="en-US" sz="1700" i="1" dirty="0"/>
              <a:t> </a:t>
            </a:r>
            <a:r>
              <a:rPr lang="en-US" sz="1700" dirty="0"/>
              <a:t>in parallel with the USB 2.0 bus</a:t>
            </a:r>
          </a:p>
          <a:p>
            <a:pPr marL="1036638" lvl="2" indent="-330200"/>
            <a:r>
              <a:rPr lang="en-US" sz="1700" dirty="0"/>
              <a:t>Signaling speed of </a:t>
            </a:r>
            <a:r>
              <a:rPr lang="en-US" sz="1700" i="1" dirty="0" err="1"/>
              <a:t>SuperSpeed</a:t>
            </a:r>
            <a:r>
              <a:rPr lang="en-US" sz="1700" i="1" dirty="0"/>
              <a:t> </a:t>
            </a:r>
            <a:r>
              <a:rPr lang="en-US" sz="1700" dirty="0"/>
              <a:t>is 5 </a:t>
            </a:r>
            <a:r>
              <a:rPr lang="en-US" sz="1700" dirty="0" err="1"/>
              <a:t>Gbps</a:t>
            </a:r>
            <a:r>
              <a:rPr lang="en-US" sz="1700" dirty="0"/>
              <a:t>, but due to signaling overhead the usable data rate is up to 4 </a:t>
            </a:r>
            <a:r>
              <a:rPr lang="en-US" sz="1700" dirty="0" err="1"/>
              <a:t>Gbps</a:t>
            </a:r>
            <a:endParaRPr lang="en-US" sz="1700" dirty="0"/>
          </a:p>
          <a:p>
            <a:pPr marL="706438" lvl="1" indent="-341313"/>
            <a:r>
              <a:rPr lang="en-US" sz="1700" dirty="0"/>
              <a:t>USB 3.1</a:t>
            </a:r>
          </a:p>
          <a:p>
            <a:pPr marL="1036638" lvl="2" indent="-330200"/>
            <a:r>
              <a:rPr lang="en-US" sz="1700" dirty="0"/>
              <a:t>Includes a faster transfer mode called </a:t>
            </a:r>
            <a:r>
              <a:rPr lang="en-US" sz="1700" i="1" dirty="0" err="1"/>
              <a:t>SuperSpeed</a:t>
            </a:r>
            <a:r>
              <a:rPr lang="en-US" sz="1700" i="1" dirty="0"/>
              <a:t>+</a:t>
            </a:r>
            <a:endParaRPr lang="en-US" sz="1700" dirty="0"/>
          </a:p>
          <a:p>
            <a:pPr marL="1036638" lvl="2" indent="-330200"/>
            <a:r>
              <a:rPr lang="en-US" sz="1700" dirty="0"/>
              <a:t>This transfer mode achieves a signaling rate of 10 </a:t>
            </a:r>
            <a:r>
              <a:rPr lang="en-US" sz="1700" dirty="0" err="1"/>
              <a:t>Gbps</a:t>
            </a:r>
            <a:r>
              <a:rPr lang="en-US" sz="1700" dirty="0"/>
              <a:t> and a theoretical usable data rate of 9.7 </a:t>
            </a:r>
            <a:r>
              <a:rPr lang="en-US" sz="1700" dirty="0" err="1"/>
              <a:t>Gbps</a:t>
            </a:r>
            <a:endParaRPr lang="en-US" sz="1700" dirty="0"/>
          </a:p>
          <a:p>
            <a:pPr marL="365125" indent="-365125"/>
            <a:r>
              <a:rPr lang="en-US" dirty="0"/>
              <a:t>Is controlled by a root host controller which attaches to devices to create a local network with a hierarchical tree topology</a:t>
            </a:r>
          </a:p>
        </p:txBody>
      </p:sp>
    </p:spTree>
    <p:extLst>
      <p:ext uri="{BB962C8B-B14F-4D97-AF65-F5344CB8AC3E}">
        <p14:creationId xmlns:p14="http://schemas.microsoft.com/office/powerpoint/2010/main" val="3729315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FireWire Serial Bus</a:t>
            </a:r>
          </a:p>
        </p:txBody>
      </p:sp>
      <p:sp>
        <p:nvSpPr>
          <p:cNvPr id="3" name="Content Placeholder 2"/>
          <p:cNvSpPr>
            <a:spLocks noGrp="1"/>
          </p:cNvSpPr>
          <p:nvPr>
            <p:ph type="body" idx="1"/>
          </p:nvPr>
        </p:nvSpPr>
        <p:spPr>
          <a:xfrm>
            <a:off x="457200" y="1624584"/>
            <a:ext cx="8229600" cy="4525963"/>
          </a:xfrm>
        </p:spPr>
        <p:txBody>
          <a:bodyPr>
            <a:noAutofit/>
          </a:bodyPr>
          <a:lstStyle/>
          <a:p>
            <a:pPr marL="354013" indent="-354013">
              <a:spcBef>
                <a:spcPts val="600"/>
              </a:spcBef>
            </a:pPr>
            <a:r>
              <a:rPr lang="en-US" sz="1700" dirty="0"/>
              <a:t>Was developed as an alternative to small computer system interface (SCSI) to be used on smaller systems, such as personal computers, workstations, and servers</a:t>
            </a:r>
          </a:p>
          <a:p>
            <a:pPr marL="354013" indent="-354013">
              <a:spcBef>
                <a:spcPts val="600"/>
              </a:spcBef>
            </a:pPr>
            <a:r>
              <a:rPr lang="en-US" sz="1700" dirty="0"/>
              <a:t>Objective was to meet the increasing demands for high I/O rates while avoiding the bulky and expensive I/O channel technologies developed for mainframe and supercomputer systems</a:t>
            </a:r>
          </a:p>
          <a:p>
            <a:pPr marL="354013" indent="-354013">
              <a:spcBef>
                <a:spcPts val="600"/>
              </a:spcBef>
            </a:pPr>
            <a:r>
              <a:rPr lang="en-US" sz="1700" dirty="0"/>
              <a:t>IEEE standard 1394, for a High Performance Serial Bus</a:t>
            </a:r>
          </a:p>
          <a:p>
            <a:pPr marL="354013" indent="-354013">
              <a:spcBef>
                <a:spcPts val="600"/>
              </a:spcBef>
            </a:pPr>
            <a:r>
              <a:rPr lang="en-US" sz="1700" dirty="0"/>
              <a:t>Uses a daisy chain configuration, with up to 63 devices connected off a single port</a:t>
            </a:r>
          </a:p>
          <a:p>
            <a:pPr marL="354013" indent="-354013">
              <a:spcBef>
                <a:spcPts val="600"/>
              </a:spcBef>
            </a:pPr>
            <a:r>
              <a:rPr lang="en-US" sz="1700" dirty="0"/>
              <a:t>1022 FireWire buses can be interconnected using bridges</a:t>
            </a:r>
          </a:p>
          <a:p>
            <a:pPr marL="354013" indent="-354013">
              <a:spcBef>
                <a:spcPts val="600"/>
              </a:spcBef>
            </a:pPr>
            <a:r>
              <a:rPr lang="en-US" sz="1700" dirty="0"/>
              <a:t>Provides for hot plugging which makes it possible to connect and disconnect peripherals without having to power the computer system down or reconfigure the system</a:t>
            </a:r>
          </a:p>
          <a:p>
            <a:pPr marL="354013" indent="-354013">
              <a:spcBef>
                <a:spcPts val="600"/>
              </a:spcBef>
            </a:pPr>
            <a:r>
              <a:rPr lang="en-US" sz="1700" dirty="0"/>
              <a:t>Provides for automatic configuration</a:t>
            </a:r>
          </a:p>
          <a:p>
            <a:pPr marL="354013" indent="-354013">
              <a:spcBef>
                <a:spcPts val="600"/>
              </a:spcBef>
            </a:pPr>
            <a:r>
              <a:rPr lang="en-US" sz="1700" dirty="0"/>
              <a:t>No terminations and the system automatically performs a configuration function to assign addresses</a:t>
            </a:r>
          </a:p>
        </p:txBody>
      </p:sp>
    </p:spTree>
    <p:extLst>
      <p:ext uri="{BB962C8B-B14F-4D97-AF65-F5344CB8AC3E}">
        <p14:creationId xmlns:p14="http://schemas.microsoft.com/office/powerpoint/2010/main" val="3082159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SCSI</a:t>
            </a:r>
          </a:p>
        </p:txBody>
      </p:sp>
      <p:sp>
        <p:nvSpPr>
          <p:cNvPr id="3" name="Content Placeholder 2"/>
          <p:cNvSpPr>
            <a:spLocks noGrp="1"/>
          </p:cNvSpPr>
          <p:nvPr>
            <p:ph type="body" idx="1"/>
          </p:nvPr>
        </p:nvSpPr>
        <p:spPr>
          <a:xfrm>
            <a:off x="455352" y="1685544"/>
            <a:ext cx="7861064" cy="5104592"/>
          </a:xfrm>
        </p:spPr>
        <p:txBody>
          <a:bodyPr>
            <a:normAutofit fontScale="92500" lnSpcReduction="10000"/>
          </a:bodyPr>
          <a:lstStyle/>
          <a:p>
            <a:pPr marL="354013" indent="-354013"/>
            <a:r>
              <a:rPr lang="en-US" dirty="0"/>
              <a:t>Small Computer System Interface</a:t>
            </a:r>
          </a:p>
          <a:p>
            <a:pPr marL="354013" indent="-354013"/>
            <a:r>
              <a:rPr lang="en-US" dirty="0"/>
              <a:t>A once common standard for connecting peripheral devices to small and medium-sized computers</a:t>
            </a:r>
          </a:p>
          <a:p>
            <a:pPr marL="354013" indent="-354013"/>
            <a:r>
              <a:rPr lang="en-US" dirty="0"/>
              <a:t>Has lost popularity to USB and FireWire in smaller systems</a:t>
            </a:r>
          </a:p>
          <a:p>
            <a:pPr marL="354013" indent="-354013"/>
            <a:r>
              <a:rPr lang="en-US" dirty="0"/>
              <a:t>High-speed versions remain popular for mass memory support on enterprise systems</a:t>
            </a:r>
          </a:p>
          <a:p>
            <a:pPr marL="354013" indent="-354013"/>
            <a:r>
              <a:rPr lang="en-US" dirty="0"/>
              <a:t>Physical organization is a shared bus, which can support up to 16 or 32 devices, depending on the generation of the standard</a:t>
            </a:r>
          </a:p>
          <a:p>
            <a:pPr marL="658813" lvl="1" indent="-330200"/>
            <a:r>
              <a:rPr lang="en-US" sz="1800" dirty="0"/>
              <a:t>The bus provides for parallel transmission rather than serial, with a bus width of 16 bits on earlier generations and 32 bits on later generations</a:t>
            </a:r>
          </a:p>
          <a:p>
            <a:pPr marL="658813" lvl="1" indent="-330200"/>
            <a:r>
              <a:rPr lang="en-US" sz="1800" dirty="0"/>
              <a:t>Speeds range from 5 Mbps on the original SCSI-1 specification to 160 Mbps on SCSI-3 U3</a:t>
            </a:r>
          </a:p>
        </p:txBody>
      </p:sp>
    </p:spTree>
    <p:extLst>
      <p:ext uri="{BB962C8B-B14F-4D97-AF65-F5344CB8AC3E}">
        <p14:creationId xmlns:p14="http://schemas.microsoft.com/office/powerpoint/2010/main" val="3255832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Thunderbolt</a:t>
            </a:r>
          </a:p>
        </p:txBody>
      </p:sp>
      <p:sp>
        <p:nvSpPr>
          <p:cNvPr id="3" name="Content Placeholder 2"/>
          <p:cNvSpPr>
            <a:spLocks noGrp="1"/>
          </p:cNvSpPr>
          <p:nvPr>
            <p:ph type="body" idx="1"/>
          </p:nvPr>
        </p:nvSpPr>
        <p:spPr>
          <a:xfrm>
            <a:off x="5026421" y="3207676"/>
            <a:ext cx="3839171" cy="1311011"/>
          </a:xfrm>
        </p:spPr>
        <p:txBody>
          <a:bodyPr>
            <a:normAutofit fontScale="92500" lnSpcReduction="10000"/>
          </a:bodyPr>
          <a:lstStyle/>
          <a:p>
            <a:pPr marL="377825" indent="-276225">
              <a:spcBef>
                <a:spcPts val="400"/>
              </a:spcBef>
            </a:pPr>
            <a:r>
              <a:rPr lang="en-US" sz="2000" dirty="0"/>
              <a:t>Provides up to 10 Gbps throughput in each direction and up to 10 Watts of power to connected peripherals</a:t>
            </a:r>
          </a:p>
        </p:txBody>
      </p:sp>
      <p:sp>
        <p:nvSpPr>
          <p:cNvPr id="4" name="Content Placeholder 3"/>
          <p:cNvSpPr>
            <a:spLocks noGrp="1"/>
          </p:cNvSpPr>
          <p:nvPr>
            <p:ph sz="half" idx="4294967295"/>
          </p:nvPr>
        </p:nvSpPr>
        <p:spPr>
          <a:xfrm>
            <a:off x="467544" y="1642857"/>
            <a:ext cx="4104456" cy="4306423"/>
          </a:xfrm>
        </p:spPr>
        <p:txBody>
          <a:bodyPr>
            <a:noAutofit/>
          </a:bodyPr>
          <a:lstStyle/>
          <a:p>
            <a:pPr marL="342900" indent="-342900">
              <a:spcBef>
                <a:spcPts val="400"/>
              </a:spcBef>
              <a:buClr>
                <a:srgbClr val="007FA3"/>
              </a:buClr>
              <a:buFont typeface="Arial" panose="020B0604020202020204" pitchFamily="34" charset="0"/>
              <a:buChar char="•"/>
            </a:pPr>
            <a:r>
              <a:rPr lang="en-US" sz="2000" dirty="0"/>
              <a:t>Most recent and fastest peripheral connection technology to become available for general-purpose use</a:t>
            </a:r>
          </a:p>
          <a:p>
            <a:pPr marL="342900" indent="-342900">
              <a:spcBef>
                <a:spcPts val="400"/>
              </a:spcBef>
              <a:buClr>
                <a:srgbClr val="007FA3"/>
              </a:buClr>
              <a:buFont typeface="Arial" panose="020B0604020202020204" pitchFamily="34" charset="0"/>
              <a:buChar char="•"/>
            </a:pPr>
            <a:r>
              <a:rPr lang="en-US" sz="2000" dirty="0"/>
              <a:t>Developed by Intel with collaboration from Apple</a:t>
            </a:r>
          </a:p>
          <a:p>
            <a:pPr marL="342900" indent="-342900">
              <a:spcBef>
                <a:spcPts val="400"/>
              </a:spcBef>
              <a:buClr>
                <a:srgbClr val="007FA3"/>
              </a:buClr>
              <a:buFont typeface="Arial" panose="020B0604020202020204" pitchFamily="34" charset="0"/>
              <a:buChar char="•"/>
            </a:pPr>
            <a:r>
              <a:rPr lang="en-US" sz="2000" dirty="0"/>
              <a:t>The technology combines data, video, audio, and power into a single high-speed connection for peripherals such as hard drives, RAID arrays, video-capture boxes, and network interfaces</a:t>
            </a:r>
          </a:p>
          <a:p>
            <a:pPr marL="342900" indent="-342900">
              <a:spcBef>
                <a:spcPts val="400"/>
              </a:spcBef>
              <a:buClr>
                <a:srgbClr val="007FA3"/>
              </a:buClr>
              <a:buFont typeface="Arial" panose="020B0604020202020204" pitchFamily="34" charset="0"/>
              <a:buChar char="•"/>
            </a:pP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dirty="0"/>
              <a:t>InfiniBand</a:t>
            </a:r>
          </a:p>
        </p:txBody>
      </p:sp>
      <p:sp>
        <p:nvSpPr>
          <p:cNvPr id="139267" name="Rectangle 3"/>
          <p:cNvSpPr>
            <a:spLocks noGrp="1" noChangeArrowheads="1"/>
          </p:cNvSpPr>
          <p:nvPr>
            <p:ph type="body" idx="1"/>
          </p:nvPr>
        </p:nvSpPr>
        <p:spPr>
          <a:xfrm>
            <a:off x="457200" y="1685544"/>
            <a:ext cx="8229600" cy="4525963"/>
          </a:xfrm>
        </p:spPr>
        <p:txBody>
          <a:bodyPr>
            <a:normAutofit fontScale="92500" lnSpcReduction="20000"/>
          </a:bodyPr>
          <a:lstStyle/>
          <a:p>
            <a:pPr marL="354013" indent="-354013"/>
            <a:r>
              <a:rPr lang="en-GB" dirty="0"/>
              <a:t>I/O specification aimed at the high-end server market</a:t>
            </a:r>
          </a:p>
          <a:p>
            <a:pPr marL="354013" indent="-354013"/>
            <a:r>
              <a:rPr lang="en-GB" dirty="0"/>
              <a:t>First version was released in early 2001</a:t>
            </a:r>
          </a:p>
          <a:p>
            <a:pPr marL="354013" indent="-354013"/>
            <a:r>
              <a:rPr lang="en-GB" dirty="0"/>
              <a:t>Heavily relied on by IBM </a:t>
            </a:r>
            <a:r>
              <a:rPr lang="en-GB" dirty="0" err="1"/>
              <a:t>zEnterprise</a:t>
            </a:r>
            <a:r>
              <a:rPr lang="en-GB" dirty="0"/>
              <a:t> series of mainframes</a:t>
            </a:r>
          </a:p>
          <a:p>
            <a:pPr marL="354013" indent="-354013"/>
            <a:r>
              <a:rPr lang="en-GB" dirty="0"/>
              <a:t>Standard describes an architecture and specifications for data flow among processors and intelligent I/O devices</a:t>
            </a:r>
          </a:p>
          <a:p>
            <a:pPr marL="354013" indent="-354013"/>
            <a:r>
              <a:rPr lang="en-GB" dirty="0"/>
              <a:t>Has become a popular interface for storage area networking and other large storage configurations</a:t>
            </a:r>
          </a:p>
          <a:p>
            <a:pPr marL="354013" indent="-354013"/>
            <a:r>
              <a:rPr lang="en-GB" dirty="0"/>
              <a:t>Enables servers, remote storage, and other network devices to be attached in a central fabric of switches and links</a:t>
            </a:r>
          </a:p>
          <a:p>
            <a:pPr marL="354013" indent="-354013"/>
            <a:r>
              <a:rPr lang="en-GB" dirty="0"/>
              <a:t>The switch-based architecture can connect up to 64,000 servers, storage systems, and networking devices</a:t>
            </a:r>
          </a:p>
          <a:p>
            <a:endParaRPr lang="en-GB" dirty="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43B43-8363-46A1-A797-1DAFBEFB998D}"/>
              </a:ext>
            </a:extLst>
          </p:cNvPr>
          <p:cNvSpPr>
            <a:spLocks noGrp="1"/>
          </p:cNvSpPr>
          <p:nvPr>
            <p:ph type="title"/>
          </p:nvPr>
        </p:nvSpPr>
        <p:spPr>
          <a:xfrm>
            <a:off x="2151001" y="253471"/>
            <a:ext cx="4824536" cy="595383"/>
          </a:xfrm>
        </p:spPr>
        <p:txBody>
          <a:bodyPr/>
          <a:lstStyle/>
          <a:p>
            <a:r>
              <a:rPr lang="en-US" dirty="0"/>
              <a:t>PCI Express and SATA</a:t>
            </a:r>
          </a:p>
        </p:txBody>
      </p:sp>
      <p:sp>
        <p:nvSpPr>
          <p:cNvPr id="7" name="Content Placeholder 6"/>
          <p:cNvSpPr>
            <a:spLocks noGrp="1"/>
          </p:cNvSpPr>
          <p:nvPr>
            <p:ph sz="half" idx="4294967295"/>
          </p:nvPr>
        </p:nvSpPr>
        <p:spPr>
          <a:xfrm>
            <a:off x="516277" y="1402891"/>
            <a:ext cx="3657600" cy="3678237"/>
          </a:xfrm>
        </p:spPr>
        <p:txBody>
          <a:bodyPr/>
          <a:lstStyle/>
          <a:p>
            <a:pPr marL="342900" indent="-342900">
              <a:buClr>
                <a:srgbClr val="007FA3"/>
              </a:buClr>
              <a:buFont typeface="Arial" panose="020B0604020202020204" pitchFamily="34" charset="0"/>
              <a:buChar char="•"/>
            </a:pPr>
            <a:r>
              <a:rPr lang="en-US" sz="2000" dirty="0"/>
              <a:t>High-speed bus system for connecting peripherals of a wide variety of types and speeds</a:t>
            </a:r>
          </a:p>
        </p:txBody>
      </p:sp>
      <p:sp>
        <p:nvSpPr>
          <p:cNvPr id="8" name="Text Placeholder 7"/>
          <p:cNvSpPr>
            <a:spLocks noGrp="1"/>
          </p:cNvSpPr>
          <p:nvPr>
            <p:ph type="body" sz="quarter" idx="4294967295"/>
          </p:nvPr>
        </p:nvSpPr>
        <p:spPr>
          <a:xfrm>
            <a:off x="5818188" y="750888"/>
            <a:ext cx="3325812" cy="554037"/>
          </a:xfrm>
        </p:spPr>
        <p:txBody>
          <a:bodyPr/>
          <a:lstStyle/>
          <a:p>
            <a:pPr algn="ctr"/>
            <a:r>
              <a:rPr lang="en-US" sz="2400" b="1" dirty="0">
                <a:solidFill>
                  <a:srgbClr val="007FA3"/>
                </a:solidFill>
                <a:latin typeface="Times New Roman" panose="02020603050405020304" pitchFamily="18" charset="0"/>
                <a:cs typeface="Times New Roman" panose="02020603050405020304" pitchFamily="18" charset="0"/>
              </a:rPr>
              <a:t>SATA</a:t>
            </a:r>
          </a:p>
        </p:txBody>
      </p:sp>
      <p:sp>
        <p:nvSpPr>
          <p:cNvPr id="9" name="Content Placeholder 8"/>
          <p:cNvSpPr>
            <a:spLocks noGrp="1"/>
          </p:cNvSpPr>
          <p:nvPr>
            <p:ph sz="quarter" idx="4294967295"/>
          </p:nvPr>
        </p:nvSpPr>
        <p:spPr>
          <a:xfrm>
            <a:off x="5343525" y="1343025"/>
            <a:ext cx="3800475" cy="3887788"/>
          </a:xfrm>
        </p:spPr>
        <p:txBody>
          <a:bodyPr/>
          <a:lstStyle/>
          <a:p>
            <a:pPr marL="285750" indent="-285750">
              <a:spcBef>
                <a:spcPts val="1000"/>
              </a:spcBef>
              <a:buClr>
                <a:srgbClr val="007FA3"/>
              </a:buClr>
              <a:buFont typeface="Arial" panose="020B0604020202020204" pitchFamily="34" charset="0"/>
              <a:buChar char="•"/>
            </a:pPr>
            <a:r>
              <a:rPr lang="en-US" sz="2000" dirty="0"/>
              <a:t>Serial Advanced Technology Attachment</a:t>
            </a:r>
          </a:p>
          <a:p>
            <a:pPr marL="285750" indent="-285750">
              <a:spcBef>
                <a:spcPts val="1000"/>
              </a:spcBef>
              <a:buClr>
                <a:srgbClr val="007FA3"/>
              </a:buClr>
              <a:buFont typeface="Arial" panose="020B0604020202020204" pitchFamily="34" charset="0"/>
              <a:buChar char="•"/>
            </a:pPr>
            <a:r>
              <a:rPr lang="en-US" sz="2000" dirty="0"/>
              <a:t>An interface for disk storage systems</a:t>
            </a:r>
          </a:p>
          <a:p>
            <a:pPr marL="285750" indent="-285750">
              <a:spcBef>
                <a:spcPts val="1000"/>
              </a:spcBef>
              <a:buClr>
                <a:srgbClr val="007FA3"/>
              </a:buClr>
              <a:buFont typeface="Arial" panose="020B0604020202020204" pitchFamily="34" charset="0"/>
              <a:buChar char="•"/>
            </a:pPr>
            <a:r>
              <a:rPr lang="en-US" sz="2000" dirty="0"/>
              <a:t>Provides data rates of up to 6 </a:t>
            </a:r>
            <a:r>
              <a:rPr lang="en-US" sz="2000" dirty="0" err="1"/>
              <a:t>Gbps</a:t>
            </a:r>
            <a:r>
              <a:rPr lang="en-US" sz="2000" dirty="0"/>
              <a:t>, with a maximum per device of 300 Mbps</a:t>
            </a:r>
          </a:p>
          <a:p>
            <a:pPr marL="285750" indent="-285750">
              <a:spcBef>
                <a:spcPts val="1000"/>
              </a:spcBef>
              <a:buClr>
                <a:srgbClr val="007FA3"/>
              </a:buClr>
              <a:buFont typeface="Arial" panose="020B0604020202020204" pitchFamily="34" charset="0"/>
              <a:buChar char="•"/>
            </a:pPr>
            <a:r>
              <a:rPr lang="en-US" sz="2000" dirty="0"/>
              <a:t>Widely used in desktop computers and in industrial and embedded applications</a:t>
            </a:r>
          </a:p>
        </p:txBody>
      </p:sp>
      <p:sp>
        <p:nvSpPr>
          <p:cNvPr id="10" name="Text Placeholder 7">
            <a:extLst>
              <a:ext uri="{FF2B5EF4-FFF2-40B4-BE49-F238E27FC236}">
                <a16:creationId xmlns:a16="http://schemas.microsoft.com/office/drawing/2014/main" id="{01290C5C-0B1E-4462-9513-ADE348184BB5}"/>
              </a:ext>
            </a:extLst>
          </p:cNvPr>
          <p:cNvSpPr txBox="1">
            <a:spLocks/>
          </p:cNvSpPr>
          <p:nvPr/>
        </p:nvSpPr>
        <p:spPr bwMode="auto">
          <a:xfrm>
            <a:off x="457200" y="848854"/>
            <a:ext cx="3325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b="1" kern="0" dirty="0">
                <a:solidFill>
                  <a:srgbClr val="007FA3"/>
                </a:solidFill>
                <a:latin typeface="Times New Roman" panose="02020603050405020304" pitchFamily="18" charset="0"/>
                <a:cs typeface="Times New Roman" panose="02020603050405020304" pitchFamily="18" charset="0"/>
              </a:rPr>
              <a:t>PCI Express</a:t>
            </a:r>
          </a:p>
        </p:txBody>
      </p:sp>
    </p:spTree>
    <p:extLst>
      <p:ext uri="{BB962C8B-B14F-4D97-AF65-F5344CB8AC3E}">
        <p14:creationId xmlns:p14="http://schemas.microsoft.com/office/powerpoint/2010/main" val="1914415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Ethernet </a:t>
            </a:r>
          </a:p>
        </p:txBody>
      </p:sp>
      <p:sp>
        <p:nvSpPr>
          <p:cNvPr id="9" name="Content Placeholder 8"/>
          <p:cNvSpPr>
            <a:spLocks noGrp="1"/>
          </p:cNvSpPr>
          <p:nvPr>
            <p:ph type="body" idx="1"/>
          </p:nvPr>
        </p:nvSpPr>
        <p:spPr>
          <a:xfrm>
            <a:off x="360103" y="1600200"/>
            <a:ext cx="3607505" cy="4525963"/>
          </a:xfrm>
        </p:spPr>
        <p:txBody>
          <a:bodyPr>
            <a:noAutofit/>
          </a:bodyPr>
          <a:lstStyle/>
          <a:p>
            <a:pPr marL="438150" indent="-336550"/>
            <a:r>
              <a:rPr lang="en-US" sz="1800" dirty="0"/>
              <a:t>Predominant wired networking technology</a:t>
            </a:r>
          </a:p>
          <a:p>
            <a:pPr marL="438150" indent="-336550"/>
            <a:r>
              <a:rPr lang="en-US" sz="1800" dirty="0"/>
              <a:t>Has evolved to support data rates up to 100 </a:t>
            </a:r>
            <a:r>
              <a:rPr lang="en-US" sz="1800" dirty="0" err="1"/>
              <a:t>Gbps</a:t>
            </a:r>
            <a:r>
              <a:rPr lang="en-US" sz="1800" dirty="0"/>
              <a:t> and distances from a few meters to tens of km</a:t>
            </a:r>
          </a:p>
          <a:p>
            <a:pPr marL="438150" indent="-336550"/>
            <a:r>
              <a:rPr lang="en-US" sz="1800" dirty="0"/>
              <a:t>Has become essential for supporting personal computers, workstations, servers, and massive data storage devices in organizations large and small</a:t>
            </a:r>
          </a:p>
          <a:p>
            <a:pPr marL="438150" indent="-336550"/>
            <a:r>
              <a:rPr lang="en-US" sz="1800" dirty="0"/>
              <a:t>Began as an experimental  bus-based 3-Mbps system</a:t>
            </a:r>
          </a:p>
        </p:txBody>
      </p:sp>
      <p:sp>
        <p:nvSpPr>
          <p:cNvPr id="10" name="Content Placeholder 9"/>
          <p:cNvSpPr>
            <a:spLocks noGrp="1"/>
          </p:cNvSpPr>
          <p:nvPr>
            <p:ph sz="half" idx="4294967295"/>
          </p:nvPr>
        </p:nvSpPr>
        <p:spPr>
          <a:xfrm>
            <a:off x="4499992" y="2060575"/>
            <a:ext cx="3657600" cy="4140200"/>
          </a:xfrm>
        </p:spPr>
        <p:txBody>
          <a:bodyPr/>
          <a:lstStyle/>
          <a:p>
            <a:pPr marL="285750" indent="-285750">
              <a:buClr>
                <a:srgbClr val="007FA3"/>
              </a:buClr>
              <a:buFont typeface="Arial" panose="020B0604020202020204" pitchFamily="34" charset="0"/>
              <a:buChar char="•"/>
            </a:pPr>
            <a:r>
              <a:rPr lang="en-US" sz="1800" dirty="0">
                <a:solidFill>
                  <a:schemeClr val="tx1"/>
                </a:solidFill>
              </a:rPr>
              <a:t>Has moved from bus-based to switch-based</a:t>
            </a:r>
          </a:p>
          <a:p>
            <a:pPr marL="633413" lvl="1" indent="-304800">
              <a:buClr>
                <a:srgbClr val="007FA3"/>
              </a:buClr>
              <a:buFont typeface="Arial" panose="020B0604020202020204" pitchFamily="34" charset="0"/>
              <a:buChar char="–"/>
            </a:pPr>
            <a:r>
              <a:rPr lang="en-US" sz="1800" dirty="0"/>
              <a:t>Data rate has periodically increased by an order of magnitude</a:t>
            </a:r>
          </a:p>
          <a:p>
            <a:pPr marL="633413" lvl="1" indent="-304800">
              <a:buClr>
                <a:srgbClr val="007FA3"/>
              </a:buClr>
              <a:buFont typeface="Arial" panose="020B0604020202020204" pitchFamily="34" charset="0"/>
              <a:buChar char="–"/>
            </a:pPr>
            <a:r>
              <a:rPr lang="en-US" sz="1800" dirty="0"/>
              <a:t>There is a central switch with all of the devices connected directly to the switch</a:t>
            </a:r>
          </a:p>
          <a:p>
            <a:pPr marL="285750" lvl="1" indent="-285750">
              <a:spcBef>
                <a:spcPts val="2000"/>
              </a:spcBef>
              <a:buClr>
                <a:srgbClr val="007FA3"/>
              </a:buClr>
              <a:buFont typeface="Arial" panose="020B0604020202020204" pitchFamily="34" charset="0"/>
              <a:buChar char="•"/>
            </a:pPr>
            <a:r>
              <a:rPr lang="en-US" sz="1800" dirty="0">
                <a:solidFill>
                  <a:schemeClr val="tx1"/>
                </a:solidFill>
              </a:rPr>
              <a:t>Ethernet systems are currently available at speeds up to 100 </a:t>
            </a:r>
            <a:r>
              <a:rPr lang="en-US" sz="1800" dirty="0" err="1">
                <a:solidFill>
                  <a:schemeClr val="tx1"/>
                </a:solidFill>
              </a:rPr>
              <a:t>Gbps</a:t>
            </a:r>
            <a:endParaRPr lang="en-US" sz="1800" dirty="0">
              <a:solidFill>
                <a:schemeClr val="tx1"/>
              </a:solidFill>
            </a:endParaRPr>
          </a:p>
        </p:txBody>
      </p:sp>
    </p:spTree>
    <p:extLst>
      <p:ext uri="{BB962C8B-B14F-4D97-AF65-F5344CB8AC3E}">
        <p14:creationId xmlns:p14="http://schemas.microsoft.com/office/powerpoint/2010/main" val="3346402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Wi-Fi</a:t>
            </a:r>
          </a:p>
        </p:txBody>
      </p:sp>
      <p:sp>
        <p:nvSpPr>
          <p:cNvPr id="7" name="Content Placeholder 8"/>
          <p:cNvSpPr>
            <a:spLocks noGrp="1"/>
          </p:cNvSpPr>
          <p:nvPr>
            <p:ph type="body" idx="1"/>
          </p:nvPr>
        </p:nvSpPr>
        <p:spPr>
          <a:xfrm>
            <a:off x="179727" y="1612392"/>
            <a:ext cx="3968256" cy="4925144"/>
          </a:xfrm>
        </p:spPr>
        <p:txBody>
          <a:bodyPr>
            <a:noAutofit/>
          </a:bodyPr>
          <a:lstStyle/>
          <a:p>
            <a:pPr marL="609600" indent="-341313"/>
            <a:r>
              <a:rPr lang="en-US" sz="1800" dirty="0"/>
              <a:t>Is the predominant wireless Internet access technology</a:t>
            </a:r>
          </a:p>
          <a:p>
            <a:pPr marL="609600" indent="-341313"/>
            <a:r>
              <a:rPr lang="en-US" sz="1800" dirty="0"/>
              <a:t>Now connects computers, tablets, smart phones, and other electronic devices such as video cameras TVs and thermostats</a:t>
            </a:r>
          </a:p>
          <a:p>
            <a:pPr marL="609600" indent="-341313"/>
            <a:r>
              <a:rPr lang="en-US" sz="1800" dirty="0"/>
              <a:t>In the enterprise has become an essential means of enhancing worker productivity and network effectiveness</a:t>
            </a:r>
          </a:p>
          <a:p>
            <a:pPr marL="609600" indent="-341313"/>
            <a:r>
              <a:rPr lang="en-US" sz="1800" dirty="0"/>
              <a:t>Public hotspots have expanded dramatically to provide free Internet access in most public places</a:t>
            </a:r>
          </a:p>
        </p:txBody>
      </p:sp>
      <p:sp>
        <p:nvSpPr>
          <p:cNvPr id="12" name="Content Placeholder 8"/>
          <p:cNvSpPr txBox="1">
            <a:spLocks/>
          </p:cNvSpPr>
          <p:nvPr/>
        </p:nvSpPr>
        <p:spPr bwMode="auto">
          <a:xfrm>
            <a:off x="4355976" y="1600200"/>
            <a:ext cx="3744416" cy="49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594000" indent="-325438"/>
            <a:r>
              <a:rPr lang="en-US" sz="1800" kern="0" dirty="0"/>
              <a:t>As the technology of antennas, wireless transmission techniques, and wireless protocol design has evolved, the IEEE 802.11 committee has been able to introduce standards for new versions of Wi-Fi at higher speeds</a:t>
            </a:r>
          </a:p>
          <a:p>
            <a:pPr marL="594000" indent="-325438"/>
            <a:r>
              <a:rPr lang="en-US" sz="1800" kern="0" dirty="0"/>
              <a:t>Current version is 802.11ac (2014) with a maximum data rate of 3.2 </a:t>
            </a:r>
            <a:r>
              <a:rPr lang="en-US" sz="1800" kern="0" dirty="0" err="1"/>
              <a:t>Gbps</a:t>
            </a:r>
            <a:endParaRPr lang="en-US" sz="1800" kern="0" dirty="0"/>
          </a:p>
        </p:txBody>
      </p:sp>
    </p:spTree>
    <p:extLst>
      <p:ext uri="{BB962C8B-B14F-4D97-AF65-F5344CB8AC3E}">
        <p14:creationId xmlns:p14="http://schemas.microsoft.com/office/powerpoint/2010/main" val="270167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16632"/>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p:txBody>
          <a:bodyPr>
            <a:normAutofit/>
          </a:bodyPr>
          <a:lstStyle/>
          <a:p>
            <a:pPr marL="101600" indent="0">
              <a:buNone/>
            </a:pPr>
            <a:r>
              <a:rPr lang="en-US" sz="3200" dirty="0">
                <a:solidFill>
                  <a:srgbClr val="007FA3"/>
                </a:solidFill>
              </a:rPr>
              <a:t>Chapter 8</a:t>
            </a:r>
          </a:p>
          <a:p>
            <a:endParaRPr lang="en-US" dirty="0"/>
          </a:p>
        </p:txBody>
      </p:sp>
      <p:sp>
        <p:nvSpPr>
          <p:cNvPr id="30" name="Content Placeholder 29"/>
          <p:cNvSpPr>
            <a:spLocks noGrp="1"/>
          </p:cNvSpPr>
          <p:nvPr>
            <p:ph sz="half" idx="4294967295"/>
          </p:nvPr>
        </p:nvSpPr>
        <p:spPr>
          <a:xfrm>
            <a:off x="179512" y="2514600"/>
            <a:ext cx="3810000" cy="3093720"/>
          </a:xfrm>
        </p:spPr>
        <p:txBody>
          <a:bodyPr>
            <a:normAutofit/>
          </a:bodyPr>
          <a:lstStyle/>
          <a:p>
            <a:pPr marL="628650" lvl="1" indent="-342900">
              <a:lnSpc>
                <a:spcPct val="90000"/>
              </a:lnSpc>
              <a:spcBef>
                <a:spcPts val="1800"/>
              </a:spcBef>
              <a:buClr>
                <a:srgbClr val="007FA3"/>
              </a:buClr>
              <a:buFont typeface="Arial" panose="020B0604020202020204" pitchFamily="34" charset="0"/>
              <a:buChar char="•"/>
            </a:pPr>
            <a:r>
              <a:rPr lang="en-US" sz="2400" dirty="0"/>
              <a:t>External devices</a:t>
            </a:r>
          </a:p>
          <a:p>
            <a:pPr marL="628650" lvl="1" indent="-342900">
              <a:lnSpc>
                <a:spcPct val="90000"/>
              </a:lnSpc>
              <a:spcBef>
                <a:spcPts val="1800"/>
              </a:spcBef>
              <a:buClr>
                <a:srgbClr val="007FA3"/>
              </a:buClr>
              <a:buFont typeface="Arial" panose="020B0604020202020204" pitchFamily="34" charset="0"/>
              <a:buChar char="•"/>
            </a:pPr>
            <a:r>
              <a:rPr lang="en-US" sz="2400" dirty="0"/>
              <a:t>I/O modules</a:t>
            </a:r>
          </a:p>
          <a:p>
            <a:pPr marL="628650" lvl="1" indent="-342900">
              <a:lnSpc>
                <a:spcPct val="90000"/>
              </a:lnSpc>
              <a:spcBef>
                <a:spcPts val="1800"/>
              </a:spcBef>
              <a:buClr>
                <a:srgbClr val="007FA3"/>
              </a:buClr>
              <a:buFont typeface="Arial" panose="020B0604020202020204" pitchFamily="34" charset="0"/>
              <a:buChar char="•"/>
            </a:pPr>
            <a:r>
              <a:rPr lang="en-US" sz="2400" dirty="0"/>
              <a:t>Programmed I/O</a:t>
            </a:r>
          </a:p>
          <a:p>
            <a:pPr marL="628650" lvl="1" indent="-342900">
              <a:lnSpc>
                <a:spcPct val="90000"/>
              </a:lnSpc>
              <a:spcBef>
                <a:spcPts val="1800"/>
              </a:spcBef>
              <a:buClr>
                <a:srgbClr val="007FA3"/>
              </a:buClr>
              <a:buFont typeface="Arial" panose="020B0604020202020204" pitchFamily="34" charset="0"/>
              <a:buChar char="•"/>
            </a:pPr>
            <a:r>
              <a:rPr lang="en-US" sz="2400" dirty="0"/>
              <a:t>Interrupt-driven I/O</a:t>
            </a:r>
          </a:p>
          <a:p>
            <a:pPr marL="628650" lvl="1" indent="-342900">
              <a:lnSpc>
                <a:spcPct val="90000"/>
              </a:lnSpc>
              <a:spcBef>
                <a:spcPts val="1800"/>
              </a:spcBef>
              <a:buClr>
                <a:srgbClr val="007FA3"/>
              </a:buClr>
              <a:buFont typeface="Arial" panose="020B0604020202020204" pitchFamily="34" charset="0"/>
              <a:buChar char="•"/>
            </a:pPr>
            <a:r>
              <a:rPr lang="en-US" sz="2400" dirty="0"/>
              <a:t>Direct memory access</a:t>
            </a:r>
          </a:p>
        </p:txBody>
      </p:sp>
      <p:sp>
        <p:nvSpPr>
          <p:cNvPr id="31" name="Text Placeholder 30"/>
          <p:cNvSpPr>
            <a:spLocks noGrp="1"/>
          </p:cNvSpPr>
          <p:nvPr>
            <p:ph type="body" sz="quarter" idx="4294967295"/>
          </p:nvPr>
        </p:nvSpPr>
        <p:spPr>
          <a:xfrm>
            <a:off x="5129758" y="1282096"/>
            <a:ext cx="2498190" cy="658566"/>
          </a:xfrm>
        </p:spPr>
        <p:txBody>
          <a:bodyPr/>
          <a:lstStyle/>
          <a:p>
            <a:r>
              <a:rPr lang="en-US" sz="3200" dirty="0">
                <a:solidFill>
                  <a:srgbClr val="007FA3"/>
                </a:solidFill>
                <a:latin typeface="+mj-lt"/>
                <a:ea typeface="+mj-ea"/>
                <a:cs typeface="+mj-cs"/>
              </a:rPr>
              <a:t>Input/Output</a:t>
            </a:r>
            <a:endParaRPr lang="en-US" sz="3200" dirty="0">
              <a:solidFill>
                <a:srgbClr val="007FA3"/>
              </a:solidFill>
            </a:endParaRPr>
          </a:p>
        </p:txBody>
      </p:sp>
      <p:sp>
        <p:nvSpPr>
          <p:cNvPr id="32" name="Content Placeholder 31"/>
          <p:cNvSpPr>
            <a:spLocks noGrp="1"/>
          </p:cNvSpPr>
          <p:nvPr>
            <p:ph sz="quarter" idx="4294967295"/>
          </p:nvPr>
        </p:nvSpPr>
        <p:spPr>
          <a:xfrm>
            <a:off x="4572000" y="2224300"/>
            <a:ext cx="3963987" cy="4464050"/>
          </a:xfrm>
        </p:spPr>
        <p:txBody>
          <a:bodyPr>
            <a:normAutofit/>
          </a:bodyPr>
          <a:lstStyle/>
          <a:p>
            <a:pPr marL="628650" lvl="1" indent="-342900">
              <a:lnSpc>
                <a:spcPct val="90000"/>
              </a:lnSpc>
              <a:spcBef>
                <a:spcPts val="1800"/>
              </a:spcBef>
              <a:buClr>
                <a:srgbClr val="007FA3"/>
              </a:buClr>
              <a:buFont typeface="Arial" panose="020B0604020202020204" pitchFamily="34" charset="0"/>
              <a:buChar char="•"/>
            </a:pPr>
            <a:r>
              <a:rPr lang="en-US" sz="2400" dirty="0"/>
              <a:t>Direct Cache Access</a:t>
            </a:r>
          </a:p>
          <a:p>
            <a:pPr marL="628650" lvl="1" indent="-342900">
              <a:lnSpc>
                <a:spcPct val="90000"/>
              </a:lnSpc>
              <a:spcBef>
                <a:spcPts val="1800"/>
              </a:spcBef>
              <a:buClr>
                <a:srgbClr val="007FA3"/>
              </a:buClr>
              <a:buFont typeface="Arial" panose="020B0604020202020204" pitchFamily="34" charset="0"/>
              <a:buChar char="•"/>
            </a:pPr>
            <a:r>
              <a:rPr lang="en-US" sz="2400" dirty="0"/>
              <a:t>I/O channels and processors</a:t>
            </a:r>
          </a:p>
          <a:p>
            <a:pPr marL="628650" lvl="1" indent="-342900">
              <a:lnSpc>
                <a:spcPct val="90000"/>
              </a:lnSpc>
              <a:spcBef>
                <a:spcPts val="1800"/>
              </a:spcBef>
              <a:buClr>
                <a:srgbClr val="007FA3"/>
              </a:buClr>
              <a:buFont typeface="Arial" panose="020B0604020202020204" pitchFamily="34" charset="0"/>
              <a:buChar char="•"/>
            </a:pPr>
            <a:r>
              <a:rPr lang="en-US" sz="2400" dirty="0"/>
              <a:t>External interconnection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Keyboard/Monitor</a:t>
            </a:r>
          </a:p>
        </p:txBody>
      </p:sp>
      <p:sp>
        <p:nvSpPr>
          <p:cNvPr id="4" name="Text Placeholder 3"/>
          <p:cNvSpPr>
            <a:spLocks noGrp="1"/>
          </p:cNvSpPr>
          <p:nvPr>
            <p:ph type="body" idx="1"/>
          </p:nvPr>
        </p:nvSpPr>
        <p:spPr>
          <a:xfrm>
            <a:off x="306466" y="1437160"/>
            <a:ext cx="4223086" cy="895438"/>
          </a:xfrm>
        </p:spPr>
        <p:txBody>
          <a:bodyPr/>
          <a:lstStyle/>
          <a:p>
            <a:pPr marL="101600" indent="0" algn="ctr">
              <a:buNone/>
            </a:pPr>
            <a:r>
              <a:rPr lang="en-US" sz="2000" dirty="0"/>
              <a:t>International Reference Alphabet (IRA)</a:t>
            </a:r>
          </a:p>
        </p:txBody>
      </p:sp>
      <p:sp>
        <p:nvSpPr>
          <p:cNvPr id="8195" name="Rectangle 3"/>
          <p:cNvSpPr>
            <a:spLocks noGrp="1" noChangeArrowheads="1"/>
          </p:cNvSpPr>
          <p:nvPr>
            <p:ph sz="half" idx="4294967295"/>
          </p:nvPr>
        </p:nvSpPr>
        <p:spPr>
          <a:xfrm>
            <a:off x="444240" y="2273372"/>
            <a:ext cx="4199768" cy="4255944"/>
          </a:xfrm>
        </p:spPr>
        <p:txBody>
          <a:bodyPr>
            <a:normAutofit/>
          </a:bodyPr>
          <a:lstStyle/>
          <a:p>
            <a:pPr marL="342900" indent="-342900">
              <a:buClr>
                <a:srgbClr val="007FA3"/>
              </a:buClr>
              <a:buFont typeface="Arial" panose="020B0604020202020204" pitchFamily="34" charset="0"/>
              <a:buChar char="•"/>
            </a:pPr>
            <a:r>
              <a:rPr lang="en-US" sz="1600" dirty="0"/>
              <a:t>Basic unit of exchange is the character</a:t>
            </a:r>
          </a:p>
          <a:p>
            <a:pPr marL="719138" lvl="1" indent="-328613">
              <a:buClr>
                <a:srgbClr val="007FA3"/>
              </a:buClr>
              <a:buFont typeface="Arial" panose="020B0604020202020204" pitchFamily="34" charset="0"/>
              <a:buChar char="–"/>
            </a:pPr>
            <a:r>
              <a:rPr lang="en-US" dirty="0"/>
              <a:t>Associated with each character is a code</a:t>
            </a:r>
          </a:p>
          <a:p>
            <a:pPr marL="719138" lvl="1" indent="-328613">
              <a:buClr>
                <a:srgbClr val="007FA3"/>
              </a:buClr>
              <a:buFont typeface="Arial" panose="020B0604020202020204" pitchFamily="34" charset="0"/>
              <a:buChar char="–"/>
            </a:pPr>
            <a:r>
              <a:rPr lang="en-US" dirty="0"/>
              <a:t>Each character in this code is represented by a unique 7-bit binary code</a:t>
            </a:r>
          </a:p>
          <a:p>
            <a:pPr marL="1060450" lvl="2" indent="-341313">
              <a:buClr>
                <a:srgbClr val="007FA3"/>
              </a:buClr>
              <a:buFont typeface="Wingdings" panose="05000000000000000000" pitchFamily="2" charset="2"/>
              <a:buChar char="§"/>
            </a:pPr>
            <a:r>
              <a:rPr lang="en-US" sz="1300" dirty="0"/>
              <a:t>128 different characters can be represented</a:t>
            </a:r>
          </a:p>
          <a:p>
            <a:pPr marL="342900" indent="-342900">
              <a:buClr>
                <a:srgbClr val="007FA3"/>
              </a:buClr>
              <a:buFont typeface="Arial" panose="020B0604020202020204" pitchFamily="34" charset="0"/>
              <a:buChar char="•"/>
            </a:pPr>
            <a:r>
              <a:rPr lang="en-US" sz="1600" dirty="0"/>
              <a:t>Characters are of two types: </a:t>
            </a:r>
          </a:p>
          <a:p>
            <a:pPr marL="719138" lvl="1" indent="-328613">
              <a:buClr>
                <a:srgbClr val="007FA3"/>
              </a:buClr>
              <a:buFont typeface="Arial" panose="020B0604020202020204" pitchFamily="34" charset="0"/>
              <a:buChar char="–"/>
            </a:pPr>
            <a:r>
              <a:rPr lang="en-US" dirty="0"/>
              <a:t>Printable</a:t>
            </a:r>
          </a:p>
          <a:p>
            <a:pPr marL="1060450" lvl="2" indent="-341313">
              <a:buClr>
                <a:srgbClr val="007FA3"/>
              </a:buClr>
              <a:buFont typeface="Wingdings" panose="05000000000000000000" pitchFamily="2" charset="2"/>
              <a:buChar char="§"/>
            </a:pPr>
            <a:r>
              <a:rPr lang="en-US" sz="1300" dirty="0"/>
              <a:t>Alphabetic, numeric, and special characters that can be printed on paper or displayed on a screen</a:t>
            </a:r>
          </a:p>
          <a:p>
            <a:pPr marL="719138" lvl="1" indent="-328613">
              <a:buClr>
                <a:srgbClr val="007FA3"/>
              </a:buClr>
              <a:buFont typeface="Arial" panose="020B0604020202020204" pitchFamily="34" charset="0"/>
              <a:buChar char="–"/>
            </a:pPr>
            <a:r>
              <a:rPr lang="en-US" dirty="0"/>
              <a:t>Contro</a:t>
            </a:r>
            <a:r>
              <a:rPr lang="en-US" sz="1857" dirty="0"/>
              <a:t>l </a:t>
            </a:r>
          </a:p>
          <a:p>
            <a:pPr marL="1060450" lvl="2" indent="-341313">
              <a:buClr>
                <a:srgbClr val="007FA3"/>
              </a:buClr>
              <a:buFont typeface="Wingdings" panose="05000000000000000000" pitchFamily="2" charset="2"/>
              <a:buChar char="§"/>
            </a:pPr>
            <a:r>
              <a:rPr lang="en-US" sz="1300" dirty="0"/>
              <a:t>Have to do with controlling the printing or displaying of characters</a:t>
            </a:r>
          </a:p>
          <a:p>
            <a:pPr marL="1060450" lvl="2" indent="-341313">
              <a:buClr>
                <a:srgbClr val="007FA3"/>
              </a:buClr>
              <a:buFont typeface="Wingdings" panose="05000000000000000000" pitchFamily="2" charset="2"/>
              <a:buChar char="§"/>
            </a:pPr>
            <a:r>
              <a:rPr lang="en-US" sz="1300" dirty="0"/>
              <a:t>Example is carriage return</a:t>
            </a:r>
          </a:p>
          <a:p>
            <a:pPr marL="1060450" lvl="2" indent="-341313">
              <a:buClr>
                <a:srgbClr val="007FA3"/>
              </a:buClr>
              <a:buFont typeface="Wingdings" panose="05000000000000000000" pitchFamily="2" charset="2"/>
              <a:buChar char="§"/>
            </a:pPr>
            <a:r>
              <a:rPr lang="en-US" sz="1300" dirty="0"/>
              <a:t>Other control characters are concerned with communications procedures</a:t>
            </a:r>
          </a:p>
        </p:txBody>
      </p:sp>
      <p:sp>
        <p:nvSpPr>
          <p:cNvPr id="6" name="Content Placeholder 5"/>
          <p:cNvSpPr>
            <a:spLocks noGrp="1"/>
          </p:cNvSpPr>
          <p:nvPr>
            <p:ph sz="quarter" idx="4294967295"/>
          </p:nvPr>
        </p:nvSpPr>
        <p:spPr>
          <a:xfrm>
            <a:off x="4720208" y="2895600"/>
            <a:ext cx="3966592" cy="3657600"/>
          </a:xfrm>
        </p:spPr>
        <p:txBody>
          <a:bodyPr>
            <a:noAutofit/>
          </a:bodyPr>
          <a:lstStyle/>
          <a:p>
            <a:pPr marL="342900" indent="-319088">
              <a:spcBef>
                <a:spcPts val="1400"/>
              </a:spcBef>
              <a:buClr>
                <a:srgbClr val="007FA3"/>
              </a:buClr>
              <a:buFont typeface="Arial" panose="020B0604020202020204" pitchFamily="34" charset="0"/>
              <a:buChar char="•"/>
            </a:pPr>
            <a:r>
              <a:rPr lang="en-US" sz="1300" dirty="0"/>
              <a:t>When the user depresses a key it generates an electronic signal that is interpreted by the transducer in the keyboard and translated into the bit pattern of the corresponding IRA code</a:t>
            </a:r>
          </a:p>
          <a:p>
            <a:pPr marL="342900" indent="-319088">
              <a:spcBef>
                <a:spcPts val="1400"/>
              </a:spcBef>
              <a:buClr>
                <a:srgbClr val="007FA3"/>
              </a:buClr>
              <a:buFont typeface="Arial" panose="020B0604020202020204" pitchFamily="34" charset="0"/>
              <a:buChar char="•"/>
            </a:pPr>
            <a:r>
              <a:rPr lang="en-US" sz="1300" dirty="0"/>
              <a:t>This bit pattern is transmitted to the I/O module in the computer</a:t>
            </a:r>
          </a:p>
          <a:p>
            <a:pPr marL="342900" indent="-319088">
              <a:spcBef>
                <a:spcPts val="1400"/>
              </a:spcBef>
              <a:buClr>
                <a:srgbClr val="007FA3"/>
              </a:buClr>
              <a:buFont typeface="Arial" panose="020B0604020202020204" pitchFamily="34" charset="0"/>
              <a:buChar char="•"/>
            </a:pPr>
            <a:r>
              <a:rPr lang="en-US" sz="1300" dirty="0"/>
              <a:t>On output, IRA code characters are transmitted to an external device from the I/O module</a:t>
            </a:r>
          </a:p>
          <a:p>
            <a:pPr marL="342900" indent="-319088">
              <a:spcBef>
                <a:spcPts val="1400"/>
              </a:spcBef>
              <a:buClr>
                <a:srgbClr val="007FA3"/>
              </a:buClr>
              <a:buFont typeface="Arial" panose="020B0604020202020204" pitchFamily="34" charset="0"/>
              <a:buChar char="•"/>
            </a:pPr>
            <a:r>
              <a:rPr lang="en-US" sz="1300" dirty="0"/>
              <a:t>The transducer interprets the code and sends the required electronic signals to the output device either to display the indicated character or perform the requested control function</a:t>
            </a:r>
          </a:p>
        </p:txBody>
      </p:sp>
      <p:sp>
        <p:nvSpPr>
          <p:cNvPr id="5" name="Text Placeholder 4"/>
          <p:cNvSpPr>
            <a:spLocks noGrp="1"/>
          </p:cNvSpPr>
          <p:nvPr>
            <p:ph type="body" sz="quarter" idx="4294967295"/>
          </p:nvPr>
        </p:nvSpPr>
        <p:spPr>
          <a:xfrm>
            <a:off x="4644008" y="2286000"/>
            <a:ext cx="3657600" cy="474663"/>
          </a:xfrm>
          <a:noFill/>
        </p:spPr>
        <p:txBody>
          <a:bodyPr/>
          <a:lstStyle/>
          <a:p>
            <a:pPr algn="ctr"/>
            <a:r>
              <a:rPr lang="en-US" sz="2000" dirty="0"/>
              <a:t>Keyboard Codes</a:t>
            </a:r>
          </a:p>
        </p:txBody>
      </p:sp>
      <p:sp>
        <p:nvSpPr>
          <p:cNvPr id="7" name="TextBox 6"/>
          <p:cNvSpPr txBox="1"/>
          <p:nvPr/>
        </p:nvSpPr>
        <p:spPr>
          <a:xfrm>
            <a:off x="5029200" y="228600"/>
            <a:ext cx="3352800" cy="2144177"/>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1600" dirty="0">
                <a:latin typeface="+mn-lt"/>
              </a:rPr>
              <a:t>Most common means of computer/user interaction</a:t>
            </a:r>
          </a:p>
          <a:p>
            <a:pPr marL="228600" indent="-228600" eaLnBrk="1" hangingPunct="1">
              <a:spcBef>
                <a:spcPts val="800"/>
              </a:spcBef>
              <a:buClr>
                <a:schemeClr val="accent1"/>
              </a:buClr>
              <a:buSzPct val="75000"/>
            </a:pPr>
            <a:r>
              <a:rPr lang="en-US" sz="1600" dirty="0">
                <a:latin typeface="+mn-lt"/>
              </a:rPr>
              <a:t>User provides input through the keyboard</a:t>
            </a:r>
          </a:p>
          <a:p>
            <a:pPr marL="228600" indent="-228600" eaLnBrk="1" hangingPunct="1">
              <a:spcBef>
                <a:spcPts val="800"/>
              </a:spcBef>
              <a:buClr>
                <a:schemeClr val="accent1"/>
              </a:buClr>
              <a:buSzPct val="75000"/>
            </a:pPr>
            <a:r>
              <a:rPr lang="en-US" sz="1600" dirty="0">
                <a:latin typeface="+mn-lt"/>
              </a:rPr>
              <a:t>The monitor displays data provided by the computer</a:t>
            </a:r>
          </a:p>
          <a:p>
            <a:endParaRPr lang="en-US" dirty="0"/>
          </a:p>
        </p:txBody>
      </p:sp>
      <p:sp>
        <p:nvSpPr>
          <p:cNvPr id="10" name="Left Brace 9"/>
          <p:cNvSpPr/>
          <p:nvPr/>
        </p:nvSpPr>
        <p:spPr>
          <a:xfrm>
            <a:off x="4800600" y="228600"/>
            <a:ext cx="228600" cy="1752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34143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14"/>
          <p:cNvGraphicFramePr>
            <a:graphicFrameLocks/>
          </p:cNvGraphicFramePr>
          <p:nvPr>
            <p:extLst>
              <p:ext uri="{D42A27DB-BD31-4B8C-83A1-F6EECF244321}">
                <p14:modId xmlns:p14="http://schemas.microsoft.com/office/powerpoint/2010/main" val="2567109753"/>
              </p:ext>
            </p:extLst>
          </p:nvPr>
        </p:nvGraphicFramePr>
        <p:xfrm>
          <a:off x="179512" y="764704"/>
          <a:ext cx="8727550" cy="5601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21235ED-B6DA-464A-B781-0BB407DDB160}"/>
              </a:ext>
            </a:extLst>
          </p:cNvPr>
          <p:cNvSpPr>
            <a:spLocks noGrp="1"/>
          </p:cNvSpPr>
          <p:nvPr>
            <p:ph type="title"/>
          </p:nvPr>
        </p:nvSpPr>
        <p:spPr>
          <a:xfrm>
            <a:off x="428487" y="212205"/>
            <a:ext cx="8229600" cy="547946"/>
          </a:xfrm>
        </p:spPr>
        <p:txBody>
          <a:bodyPr/>
          <a:lstStyle/>
          <a:p>
            <a:r>
              <a:rPr lang="en-US" dirty="0"/>
              <a:t>I/O Functions</a:t>
            </a:r>
          </a:p>
        </p:txBody>
      </p:sp>
    </p:spTree>
  </p:cSld>
  <p:clrMapOvr>
    <a:masterClrMapping/>
  </p:clrMapOvr>
  <p:transition spd="med">
    <p:wheel spokes="2"/>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8.3 </a:t>
            </a:r>
            <a:br>
              <a:rPr lang="en-US" dirty="0"/>
            </a:br>
            <a:r>
              <a:rPr lang="en-US" dirty="0"/>
              <a:t>Block Diagram of an I/O Module</a:t>
            </a:r>
            <a:endParaRPr lang="en-IN" dirty="0"/>
          </a:p>
        </p:txBody>
      </p:sp>
      <p:pic>
        <p:nvPicPr>
          <p:cNvPr id="2" name="Picture 1" descr="The block diagram is comprised of data registers, status or control registers, input output logic, and several external device interface logics. The interface for the system bus and for the interface to the external device are present at the ends. The data lines send and receive data to and from the data registers and status or control registers. The address lines send and receive the information to and from the input output logic, and the control lines send and receive signals to and from the input output logic. The data is sent and received from the data registers and status or control registers to and from the input and output logic. The information is sent and received from the input output logic to and from several external device interface logic. The external device interface logic sends and receives data to and from the external devices, receives status signal from the external devices, and sends control signals to the external devices." title="A block diagram of an input output module."/>
          <p:cNvPicPr>
            <a:picLocks noChangeAspect="1"/>
          </p:cNvPicPr>
          <p:nvPr/>
        </p:nvPicPr>
        <p:blipFill rotWithShape="1">
          <a:blip r:embed="rId3">
            <a:extLst>
              <a:ext uri="{28A0092B-C50C-407E-A947-70E740481C1C}">
                <a14:useLocalDpi xmlns:a14="http://schemas.microsoft.com/office/drawing/2010/main" val="0"/>
              </a:ext>
            </a:extLst>
          </a:blip>
          <a:srcRect l="8107" t="13352" r="10090" b="24656"/>
          <a:stretch/>
        </p:blipFill>
        <p:spPr>
          <a:xfrm>
            <a:off x="575556" y="1412776"/>
            <a:ext cx="7992888" cy="4680520"/>
          </a:xfrm>
          <a:prstGeom prst="rect">
            <a:avLst/>
          </a:prstGeom>
        </p:spPr>
      </p:pic>
    </p:spTree>
  </p:cSld>
  <p:clrMapOvr>
    <a:masterClrMapping/>
  </p:clrMapOvr>
  <p:transition spd="med">
    <p:wheel spokes="2"/>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Programmed I/O</a:t>
            </a:r>
          </a:p>
        </p:txBody>
      </p:sp>
      <p:sp>
        <p:nvSpPr>
          <p:cNvPr id="5" name="Text Placeholder 4"/>
          <p:cNvSpPr>
            <a:spLocks noGrp="1"/>
          </p:cNvSpPr>
          <p:nvPr>
            <p:ph type="body" idx="1"/>
          </p:nvPr>
        </p:nvSpPr>
        <p:spPr>
          <a:xfrm>
            <a:off x="457200" y="1686965"/>
            <a:ext cx="8229600" cy="4525963"/>
          </a:xfrm>
        </p:spPr>
        <p:txBody>
          <a:bodyPr>
            <a:normAutofit fontScale="92500" lnSpcReduction="20000"/>
          </a:bodyPr>
          <a:lstStyle/>
          <a:p>
            <a:pPr marL="0" indent="0">
              <a:buNone/>
            </a:pPr>
            <a:r>
              <a:rPr lang="en-US" sz="3000" dirty="0">
                <a:solidFill>
                  <a:schemeClr val="tx1"/>
                </a:solidFill>
              </a:rPr>
              <a:t>Three techniques are possible for I/O operations:</a:t>
            </a:r>
          </a:p>
          <a:p>
            <a:pPr marL="354013" indent="-354013">
              <a:spcBef>
                <a:spcPts val="800"/>
              </a:spcBef>
              <a:buFont typeface="Arial" panose="020B0604020202020204" pitchFamily="34" charset="0"/>
              <a:buChar char="•"/>
            </a:pPr>
            <a:r>
              <a:rPr lang="en-US" sz="2000" dirty="0">
                <a:solidFill>
                  <a:schemeClr val="tx1"/>
                </a:solidFill>
              </a:rPr>
              <a:t>Programmed I/O</a:t>
            </a:r>
          </a:p>
          <a:p>
            <a:pPr marL="719138" lvl="1" indent="-365125">
              <a:spcBef>
                <a:spcPts val="800"/>
              </a:spcBef>
              <a:buFont typeface="Arial" panose="020B0604020202020204" pitchFamily="34" charset="0"/>
              <a:buChar char="–"/>
            </a:pPr>
            <a:r>
              <a:rPr lang="en-US" sz="1800" dirty="0">
                <a:solidFill>
                  <a:schemeClr val="tx1"/>
                </a:solidFill>
              </a:rPr>
              <a:t>Data are exchanged between the processor and the I/O module</a:t>
            </a:r>
          </a:p>
          <a:p>
            <a:pPr marL="719138" lvl="1" indent="-365125">
              <a:spcBef>
                <a:spcPts val="800"/>
              </a:spcBef>
              <a:buFont typeface="Arial" panose="020B0604020202020204" pitchFamily="34" charset="0"/>
              <a:buChar char="–"/>
            </a:pPr>
            <a:r>
              <a:rPr lang="en-US" sz="1800" dirty="0">
                <a:solidFill>
                  <a:schemeClr val="tx1"/>
                </a:solidFill>
              </a:rPr>
              <a:t>Processor executes a program that gives it direct control of the I/O operation</a:t>
            </a:r>
          </a:p>
          <a:p>
            <a:pPr marL="719138" lvl="1" indent="-365125">
              <a:spcBef>
                <a:spcPts val="800"/>
              </a:spcBef>
              <a:buFont typeface="Arial" panose="020B0604020202020204" pitchFamily="34" charset="0"/>
              <a:buChar char="–"/>
            </a:pPr>
            <a:r>
              <a:rPr lang="en-US" sz="1800" dirty="0">
                <a:solidFill>
                  <a:schemeClr val="tx1"/>
                </a:solidFill>
              </a:rPr>
              <a:t>When the processor issues a command it must wait until the I/O operation is complete</a:t>
            </a:r>
          </a:p>
          <a:p>
            <a:pPr marL="719138" lvl="1" indent="-365125">
              <a:spcBef>
                <a:spcPts val="800"/>
              </a:spcBef>
              <a:buFont typeface="Arial" panose="020B0604020202020204" pitchFamily="34" charset="0"/>
              <a:buChar char="–"/>
            </a:pPr>
            <a:r>
              <a:rPr lang="en-US" sz="1800" dirty="0">
                <a:solidFill>
                  <a:schemeClr val="tx1"/>
                </a:solidFill>
              </a:rPr>
              <a:t>If the processor is faster than the I/O module this is wasteful of processor time</a:t>
            </a:r>
          </a:p>
          <a:p>
            <a:pPr marL="354013" lvl="1" indent="-354013">
              <a:spcBef>
                <a:spcPts val="800"/>
              </a:spcBef>
              <a:buFont typeface="Arial" panose="020B0604020202020204" pitchFamily="34" charset="0"/>
              <a:buChar char="•"/>
            </a:pPr>
            <a:r>
              <a:rPr lang="en-US" sz="2054" dirty="0">
                <a:solidFill>
                  <a:schemeClr val="tx1"/>
                </a:solidFill>
              </a:rPr>
              <a:t>Interrupt-driven I/O</a:t>
            </a:r>
          </a:p>
          <a:p>
            <a:pPr marL="719138" lvl="1" indent="-365125">
              <a:spcBef>
                <a:spcPts val="800"/>
              </a:spcBef>
              <a:buFont typeface="Arial" panose="020B0604020202020204" pitchFamily="34" charset="0"/>
              <a:buChar char="–"/>
            </a:pPr>
            <a:r>
              <a:rPr lang="en-US" sz="1800" dirty="0">
                <a:solidFill>
                  <a:schemeClr val="tx1"/>
                </a:solidFill>
              </a:rPr>
              <a:t>Processor issues an I/O command, continues to execute other instructions, and is interrupted by the I/O module when the latter has completed its work</a:t>
            </a:r>
          </a:p>
          <a:p>
            <a:pPr marL="354013" lvl="1" indent="-354013">
              <a:spcBef>
                <a:spcPts val="800"/>
              </a:spcBef>
              <a:buFont typeface="Arial" panose="020B0604020202020204" pitchFamily="34" charset="0"/>
              <a:buChar char="•"/>
            </a:pPr>
            <a:r>
              <a:rPr lang="en-US" sz="2000" dirty="0">
                <a:solidFill>
                  <a:schemeClr val="tx1"/>
                </a:solidFill>
              </a:rPr>
              <a:t>Direct memory access (DMA)</a:t>
            </a:r>
          </a:p>
          <a:p>
            <a:pPr marL="719138" lvl="1" indent="-365125">
              <a:spcBef>
                <a:spcPts val="800"/>
              </a:spcBef>
              <a:buFont typeface="Arial" panose="020B0604020202020204" pitchFamily="34" charset="0"/>
              <a:buChar char="–"/>
            </a:pPr>
            <a:r>
              <a:rPr lang="en-US" sz="1800" dirty="0">
                <a:solidFill>
                  <a:schemeClr val="tx1"/>
                </a:solidFill>
              </a:rPr>
              <a:t>The I/O module and main memory exchange data directly without processor involvement</a:t>
            </a:r>
          </a:p>
          <a:p>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229600" cy="1111267"/>
          </a:xfrm>
        </p:spPr>
        <p:txBody>
          <a:bodyPr/>
          <a:lstStyle/>
          <a:p>
            <a:r>
              <a:rPr lang="en-US" dirty="0"/>
              <a:t>Table 8.1</a:t>
            </a:r>
            <a:br>
              <a:rPr lang="en-US" dirty="0"/>
            </a:br>
            <a:r>
              <a:rPr lang="en-US" dirty="0"/>
              <a:t>I/O Techniques</a:t>
            </a:r>
            <a:endParaRPr lang="en-IN" dirty="0"/>
          </a:p>
        </p:txBody>
      </p:sp>
      <p:graphicFrame>
        <p:nvGraphicFramePr>
          <p:cNvPr id="5" name="Table 4" descr="The table has 2 columns labeled, no interrupts and use of interrupts. The rows read as follows from left to right. Row 1, which corresponds to I O to memory transfer through processor. Programmed I O. Interrupt driven I O. Row 2, Direct I O to memory transfer. Blank. Direct memory access, or D M A." title="A table titled I O techniques."/>
          <p:cNvGraphicFramePr>
            <a:graphicFrameLocks noGrp="1"/>
          </p:cNvGraphicFramePr>
          <p:nvPr>
            <p:extLst>
              <p:ext uri="{D42A27DB-BD31-4B8C-83A1-F6EECF244321}">
                <p14:modId xmlns:p14="http://schemas.microsoft.com/office/powerpoint/2010/main" val="3487742193"/>
              </p:ext>
            </p:extLst>
          </p:nvPr>
        </p:nvGraphicFramePr>
        <p:xfrm>
          <a:off x="528309" y="2334023"/>
          <a:ext cx="8087382" cy="1743049"/>
        </p:xfrm>
        <a:graphic>
          <a:graphicData uri="http://schemas.openxmlformats.org/drawingml/2006/table">
            <a:tbl>
              <a:tblPr firstRow="1" bandRow="1">
                <a:tableStyleId>{5C22544A-7EE6-4342-B048-85BDC9FD1C3A}</a:tableStyleId>
              </a:tblPr>
              <a:tblGrid>
                <a:gridCol w="3449437">
                  <a:extLst>
                    <a:ext uri="{9D8B030D-6E8A-4147-A177-3AD203B41FA5}">
                      <a16:colId xmlns:a16="http://schemas.microsoft.com/office/drawing/2014/main" val="528802535"/>
                    </a:ext>
                  </a:extLst>
                </a:gridCol>
                <a:gridCol w="1932477">
                  <a:extLst>
                    <a:ext uri="{9D8B030D-6E8A-4147-A177-3AD203B41FA5}">
                      <a16:colId xmlns:a16="http://schemas.microsoft.com/office/drawing/2014/main" val="3102758518"/>
                    </a:ext>
                  </a:extLst>
                </a:gridCol>
                <a:gridCol w="2705468">
                  <a:extLst>
                    <a:ext uri="{9D8B030D-6E8A-4147-A177-3AD203B41FA5}">
                      <a16:colId xmlns:a16="http://schemas.microsoft.com/office/drawing/2014/main" val="2543019389"/>
                    </a:ext>
                  </a:extLst>
                </a:gridCol>
              </a:tblGrid>
              <a:tr h="492828">
                <a:tc>
                  <a:txBody>
                    <a:bodyPr/>
                    <a:lstStyle/>
                    <a:p>
                      <a:pPr algn="l"/>
                      <a:endParaRPr lang="en-IN" sz="15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500" b="1" i="0" u="none" strike="noStrike" cap="none" baseline="0" dirty="0">
                          <a:solidFill>
                            <a:schemeClr val="tx1"/>
                          </a:solidFill>
                          <a:latin typeface="+mn-lt"/>
                          <a:ea typeface="+mn-ea"/>
                          <a:cs typeface="+mn-cs"/>
                          <a:sym typeface="Arial"/>
                        </a:rPr>
                        <a:t>No Interrupts</a:t>
                      </a:r>
                      <a:endParaRPr lang="en-IN" sz="15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500" b="1" i="0" u="none" strike="noStrike" cap="none" baseline="0" dirty="0">
                          <a:solidFill>
                            <a:schemeClr val="tx1"/>
                          </a:solidFill>
                          <a:latin typeface="+mn-lt"/>
                          <a:ea typeface="+mn-ea"/>
                          <a:cs typeface="+mn-cs"/>
                          <a:sym typeface="Arial"/>
                        </a:rPr>
                        <a:t>Use of Interrupts</a:t>
                      </a:r>
                      <a:endParaRPr lang="en-IN" sz="15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717851">
                <a:tc>
                  <a:txBody>
                    <a:bodyPr/>
                    <a:lstStyle/>
                    <a:p>
                      <a:pPr algn="l"/>
                      <a:r>
                        <a:rPr lang="en-US" sz="1500" b="0" i="0" u="none" strike="noStrike" cap="none" baseline="0" dirty="0">
                          <a:solidFill>
                            <a:schemeClr val="dk1"/>
                          </a:solidFill>
                          <a:latin typeface="+mn-lt"/>
                          <a:ea typeface="+mn-ea"/>
                          <a:cs typeface="+mn-cs"/>
                          <a:sym typeface="Arial"/>
                        </a:rPr>
                        <a:t>I/O-to-memory transfer through processor</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b="0" i="0" u="none" strike="noStrike" cap="none" baseline="0" dirty="0">
                          <a:solidFill>
                            <a:schemeClr val="dk1"/>
                          </a:solidFill>
                          <a:latin typeface="+mn-lt"/>
                          <a:ea typeface="+mn-ea"/>
                          <a:cs typeface="+mn-cs"/>
                          <a:sym typeface="Arial"/>
                        </a:rPr>
                        <a:t>Programmed I/O</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b="0" i="0" u="none" strike="noStrike" cap="none" baseline="0" dirty="0">
                          <a:solidFill>
                            <a:schemeClr val="dk1"/>
                          </a:solidFill>
                          <a:latin typeface="+mn-lt"/>
                          <a:ea typeface="+mn-ea"/>
                          <a:cs typeface="+mn-cs"/>
                          <a:sym typeface="Arial"/>
                        </a:rPr>
                        <a:t>Interrupt-driven I/O</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2370">
                <a:tc>
                  <a:txBody>
                    <a:bodyPr/>
                    <a:lstStyle/>
                    <a:p>
                      <a:pPr algn="l"/>
                      <a:r>
                        <a:rPr lang="en-US" sz="1500" b="0" i="0" u="none" strike="noStrike" cap="none" baseline="0" dirty="0">
                          <a:solidFill>
                            <a:schemeClr val="dk1"/>
                          </a:solidFill>
                          <a:latin typeface="+mn-lt"/>
                          <a:ea typeface="+mn-ea"/>
                          <a:cs typeface="+mn-cs"/>
                          <a:sym typeface="Arial"/>
                        </a:rPr>
                        <a:t>Direct I/O-to-memory transfer</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0" i="0" u="none" strike="noStrike" cap="none" baseline="0" dirty="0">
                          <a:solidFill>
                            <a:schemeClr val="dk1"/>
                          </a:solidFill>
                          <a:latin typeface="+mn-lt"/>
                          <a:ea typeface="+mn-ea"/>
                          <a:cs typeface="+mn-cs"/>
                          <a:sym typeface="Arial"/>
                        </a:rPr>
                        <a:t>Direct memory access (DMA)</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bl>
          </a:graphicData>
        </a:graphic>
      </p:graphicFrame>
    </p:spTree>
  </p:cSld>
  <p:clrMapOvr>
    <a:masterClrMapping/>
  </p:clrMapOvr>
  <p:transition spd="med">
    <p:wipe dir="d"/>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24923</TotalTime>
  <Words>19010</Words>
  <Application>Microsoft Office PowerPoint</Application>
  <PresentationFormat>On-screen Show (4:3)</PresentationFormat>
  <Paragraphs>1503</Paragraphs>
  <Slides>50</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BemboStd-ExtraBold</vt:lpstr>
      <vt:lpstr>Noto Sans Symbols</vt:lpstr>
      <vt:lpstr>Rockwell</vt:lpstr>
      <vt:lpstr>Times New Roman</vt:lpstr>
      <vt:lpstr>Verdana</vt:lpstr>
      <vt:lpstr>Wingdings</vt:lpstr>
      <vt:lpstr>2_508 Lecture</vt:lpstr>
      <vt:lpstr>Computer Organization and Architecture Designing for Performance</vt:lpstr>
      <vt:lpstr>Figure 8.1  Generic Model of an I/O Module</vt:lpstr>
      <vt:lpstr>External Devices</vt:lpstr>
      <vt:lpstr>Figure 8.2 Block Diagram of an External Device</vt:lpstr>
      <vt:lpstr>Keyboard/Monitor</vt:lpstr>
      <vt:lpstr>I/O Functions</vt:lpstr>
      <vt:lpstr>Figure 8.3  Block Diagram of an I/O Module</vt:lpstr>
      <vt:lpstr>Programmed I/O</vt:lpstr>
      <vt:lpstr>Table 8.1 I/O Techniques</vt:lpstr>
      <vt:lpstr>I/O Commands</vt:lpstr>
      <vt:lpstr>Figure 8.4  Three Techniques for Input of a Block of Data</vt:lpstr>
      <vt:lpstr>I/O Instructions</vt:lpstr>
      <vt:lpstr>I/O Mapping Summary</vt:lpstr>
      <vt:lpstr>Figure 8.5  Memory-Mapped and Isolated I/O</vt:lpstr>
      <vt:lpstr>Interrupt-Driven I/O</vt:lpstr>
      <vt:lpstr>Figure 8.6 Simple Interrupt Processing</vt:lpstr>
      <vt:lpstr>Figure 8.7  Changes in Memory and Registers for an Interrupt</vt:lpstr>
      <vt:lpstr>Design Issues</vt:lpstr>
      <vt:lpstr>Device Identification</vt:lpstr>
      <vt:lpstr>Figure 8.8  Use of the 82C59A Interrupt Controller</vt:lpstr>
      <vt:lpstr>Figure 8.9  The Intel 8255A Programmable Peripheral Interface</vt:lpstr>
      <vt:lpstr>Figure 8.10 The Intel 8255A Control Word</vt:lpstr>
      <vt:lpstr>Figure 8.11  Keyboard/Display Interface to 8255A</vt:lpstr>
      <vt:lpstr>Drawbacks of Programmed and Interrupt-Driven I/O</vt:lpstr>
      <vt:lpstr>Figure 8.12  Typical DMA Block Diagram</vt:lpstr>
      <vt:lpstr>Figure 8.13  DMA and Interrupt Breakpoints during an Instruction Cycle</vt:lpstr>
      <vt:lpstr>Figure 8.14  Alternative DMA Configurations</vt:lpstr>
      <vt:lpstr>Figure 8.15  8237 DMA Usage of System Bus</vt:lpstr>
      <vt:lpstr>Fly-By DMA Controller</vt:lpstr>
      <vt:lpstr>Table 8.2  Intel 8237A Registers</vt:lpstr>
      <vt:lpstr>Direct Cache Access (DCA)</vt:lpstr>
      <vt:lpstr>Figure 8.16  Xeon E5-2600/4600 Chip Architecture</vt:lpstr>
      <vt:lpstr>Cache-Related Performance Issues (1 of 2)</vt:lpstr>
      <vt:lpstr>Cache-Related Performance Issues (2 of 2)</vt:lpstr>
      <vt:lpstr>Packet Traffic Steps:</vt:lpstr>
      <vt:lpstr>Direct Cache Access Strategies</vt:lpstr>
      <vt:lpstr>Figure 8.17  Comparison of DMA and DDIO</vt:lpstr>
      <vt:lpstr>Evolution of the I/O Function</vt:lpstr>
      <vt:lpstr>Figure 8.18  I/O Channel Architecture</vt:lpstr>
      <vt:lpstr>External Interconnection Standards</vt:lpstr>
      <vt:lpstr>Universal Serial Bus (USB)</vt:lpstr>
      <vt:lpstr>FireWire Serial Bus</vt:lpstr>
      <vt:lpstr>SCSI</vt:lpstr>
      <vt:lpstr>Thunderbolt</vt:lpstr>
      <vt:lpstr>InfiniBand</vt:lpstr>
      <vt:lpstr>PCI Express and SATA</vt:lpstr>
      <vt:lpstr>Ethernet </vt:lpstr>
      <vt:lpstr>Wi-Fi</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Input Output</dc:title>
  <dc:creator>Adrian J Pullin</dc:creator>
  <cp:lastModifiedBy>Diana Ragbir</cp:lastModifiedBy>
  <cp:revision>286</cp:revision>
  <dcterms:created xsi:type="dcterms:W3CDTF">2012-06-24T19:18:50Z</dcterms:created>
  <dcterms:modified xsi:type="dcterms:W3CDTF">2022-11-08T14:54:06Z</dcterms:modified>
</cp:coreProperties>
</file>