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1" r:id="rId1"/>
  </p:sldMasterIdLst>
  <p:notesMasterIdLst>
    <p:notesMasterId r:id="rId46"/>
  </p:notesMasterIdLst>
  <p:handoutMasterIdLst>
    <p:handoutMasterId r:id="rId47"/>
  </p:handoutMasterIdLst>
  <p:sldIdLst>
    <p:sldId id="338" r:id="rId2"/>
    <p:sldId id="345" r:id="rId3"/>
    <p:sldId id="259" r:id="rId4"/>
    <p:sldId id="295" r:id="rId5"/>
    <p:sldId id="298" r:id="rId6"/>
    <p:sldId id="290" r:id="rId7"/>
    <p:sldId id="297" r:id="rId8"/>
    <p:sldId id="266" r:id="rId9"/>
    <p:sldId id="267" r:id="rId10"/>
    <p:sldId id="291" r:id="rId11"/>
    <p:sldId id="260" r:id="rId12"/>
    <p:sldId id="301" r:id="rId13"/>
    <p:sldId id="316" r:id="rId14"/>
    <p:sldId id="261" r:id="rId15"/>
    <p:sldId id="271" r:id="rId16"/>
    <p:sldId id="272" r:id="rId17"/>
    <p:sldId id="300" r:id="rId18"/>
    <p:sldId id="317" r:id="rId19"/>
    <p:sldId id="318" r:id="rId20"/>
    <p:sldId id="320" r:id="rId21"/>
    <p:sldId id="339" r:id="rId22"/>
    <p:sldId id="340" r:id="rId23"/>
    <p:sldId id="341" r:id="rId24"/>
    <p:sldId id="342" r:id="rId25"/>
    <p:sldId id="343" r:id="rId26"/>
    <p:sldId id="326" r:id="rId27"/>
    <p:sldId id="325" r:id="rId28"/>
    <p:sldId id="279" r:id="rId29"/>
    <p:sldId id="337" r:id="rId30"/>
    <p:sldId id="280" r:id="rId31"/>
    <p:sldId id="287" r:id="rId32"/>
    <p:sldId id="327" r:id="rId33"/>
    <p:sldId id="328" r:id="rId34"/>
    <p:sldId id="330" r:id="rId35"/>
    <p:sldId id="331" r:id="rId36"/>
    <p:sldId id="332" r:id="rId37"/>
    <p:sldId id="333" r:id="rId38"/>
    <p:sldId id="334" r:id="rId39"/>
    <p:sldId id="335" r:id="rId40"/>
    <p:sldId id="288" r:id="rId41"/>
    <p:sldId id="336" r:id="rId42"/>
    <p:sldId id="329" r:id="rId43"/>
    <p:sldId id="315" r:id="rId44"/>
    <p:sldId id="344" r:id="rId4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userDrawn="1">
          <p15:clr>
            <a:srgbClr val="A4A3A4"/>
          </p15:clr>
        </p15:guide>
        <p15:guide id="4" pos="567" userDrawn="1">
          <p15:clr>
            <a:srgbClr val="A4A3A4"/>
          </p15:clr>
        </p15:guide>
        <p15:guide id="5" pos="793" userDrawn="1">
          <p15:clr>
            <a:srgbClr val="A4A3A4"/>
          </p15:clr>
        </p15:guide>
        <p15:guide id="6" pos="1020" userDrawn="1">
          <p15:clr>
            <a:srgbClr val="A4A3A4"/>
          </p15:clr>
        </p15:guide>
        <p15:guide id="7" orient="horz" pos="1117" userDrawn="1">
          <p15:clr>
            <a:srgbClr val="A4A3A4"/>
          </p15:clr>
        </p15:guide>
        <p15:guide id="8" orient="horz" pos="7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48" autoAdjust="0"/>
    <p:restoredTop sz="67333" autoAdjust="0"/>
  </p:normalViewPr>
  <p:slideViewPr>
    <p:cSldViewPr>
      <p:cViewPr varScale="1">
        <p:scale>
          <a:sx n="77" d="100"/>
          <a:sy n="77" d="100"/>
        </p:scale>
        <p:origin x="2208" y="78"/>
      </p:cViewPr>
      <p:guideLst>
        <p:guide orient="horz" pos="2160"/>
        <p:guide pos="2880"/>
        <p:guide pos="340"/>
        <p:guide pos="567"/>
        <p:guide pos="793"/>
        <p:guide pos="1020"/>
        <p:guide orient="horz" pos="1117"/>
        <p:guide orient="horz" pos="709"/>
      </p:guideLst>
    </p:cSldViewPr>
  </p:slideViewPr>
  <p:outlineViewPr>
    <p:cViewPr>
      <p:scale>
        <a:sx n="33" d="100"/>
        <a:sy n="33" d="100"/>
      </p:scale>
      <p:origin x="0" y="-2707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100" d="100"/>
        <a:sy n="100" d="100"/>
      </p:scale>
      <p:origin x="0" y="0"/>
    </p:cViewPr>
  </p:notesTextViewPr>
  <p:sorterViewPr>
    <p:cViewPr>
      <p:scale>
        <a:sx n="66" d="100"/>
        <a:sy n="66" d="100"/>
      </p:scale>
      <p:origin x="0" y="-7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16.xml"/><Relationship Id="rId13" Type="http://schemas.openxmlformats.org/officeDocument/2006/relationships/slide" Target="slides/slide23.xml"/><Relationship Id="rId18" Type="http://schemas.openxmlformats.org/officeDocument/2006/relationships/slide" Target="slides/slide31.xml"/><Relationship Id="rId3" Type="http://schemas.openxmlformats.org/officeDocument/2006/relationships/slide" Target="slides/slide9.xml"/><Relationship Id="rId7" Type="http://schemas.openxmlformats.org/officeDocument/2006/relationships/slide" Target="slides/slide15.xml"/><Relationship Id="rId12" Type="http://schemas.openxmlformats.org/officeDocument/2006/relationships/slide" Target="slides/slide22.xml"/><Relationship Id="rId17" Type="http://schemas.openxmlformats.org/officeDocument/2006/relationships/slide" Target="slides/slide30.xml"/><Relationship Id="rId2" Type="http://schemas.openxmlformats.org/officeDocument/2006/relationships/slide" Target="slides/slide4.xml"/><Relationship Id="rId16" Type="http://schemas.openxmlformats.org/officeDocument/2006/relationships/slide" Target="slides/slide28.xml"/><Relationship Id="rId1" Type="http://schemas.openxmlformats.org/officeDocument/2006/relationships/slide" Target="slides/slide3.xml"/><Relationship Id="rId6" Type="http://schemas.openxmlformats.org/officeDocument/2006/relationships/slide" Target="slides/slide14.xml"/><Relationship Id="rId11" Type="http://schemas.openxmlformats.org/officeDocument/2006/relationships/slide" Target="slides/slide21.xml"/><Relationship Id="rId5" Type="http://schemas.openxmlformats.org/officeDocument/2006/relationships/slide" Target="slides/slide11.xml"/><Relationship Id="rId15" Type="http://schemas.openxmlformats.org/officeDocument/2006/relationships/slide" Target="slides/slide25.xml"/><Relationship Id="rId10" Type="http://schemas.openxmlformats.org/officeDocument/2006/relationships/slide" Target="slides/slide20.xml"/><Relationship Id="rId19" Type="http://schemas.openxmlformats.org/officeDocument/2006/relationships/slide" Target="slides/slide43.xml"/><Relationship Id="rId4" Type="http://schemas.openxmlformats.org/officeDocument/2006/relationships/slide" Target="slides/slide10.xml"/><Relationship Id="rId9" Type="http://schemas.openxmlformats.org/officeDocument/2006/relationships/slide" Target="slides/slide18.xml"/><Relationship Id="rId14" Type="http://schemas.openxmlformats.org/officeDocument/2006/relationships/slide" Target="slides/slide24.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4C09B6-2CBA-BF4F-9383-688A1334CE4D}" type="doc">
      <dgm:prSet loTypeId="urn:microsoft.com/office/officeart/2005/8/layout/default" loCatId="process" qsTypeId="urn:microsoft.com/office/officeart/2005/8/quickstyle/simple4" qsCatId="simple" csTypeId="urn:microsoft.com/office/officeart/2005/8/colors/colorful3" csCatId="colorful" phldr="1"/>
      <dgm:spPr/>
      <dgm:t>
        <a:bodyPr/>
        <a:lstStyle/>
        <a:p>
          <a:endParaRPr lang="en-US"/>
        </a:p>
      </dgm:t>
    </dgm:pt>
    <dgm:pt modelId="{B4B63777-EC7E-584E-86AE-53D71C9CBDE7}">
      <dgm:prSet custT="1"/>
      <dgm:spPr>
        <a:xfrm>
          <a:off x="4234751" y="1265"/>
          <a:ext cx="3161034" cy="1896620"/>
        </a:xfrm>
        <a:prstGeom prst="rect">
          <a:avLst/>
        </a:prstGeom>
        <a:gradFill rotWithShape="0">
          <a:gsLst>
            <a:gs pos="0">
              <a:srgbClr val="666699">
                <a:hueOff val="-2160000"/>
                <a:satOff val="0"/>
                <a:lumOff val="0"/>
                <a:alphaOff val="0"/>
                <a:shade val="40000"/>
                <a:alpha val="100000"/>
                <a:satMod val="150000"/>
                <a:lumMod val="100000"/>
              </a:srgbClr>
            </a:gs>
            <a:gs pos="100000">
              <a:srgbClr val="666699">
                <a:hueOff val="-2160000"/>
                <a:satOff val="0"/>
                <a:alphaOff val="0"/>
                <a:tint val="70000"/>
                <a:shade val="100000"/>
                <a:alpha val="100000"/>
                <a:satMod val="200000"/>
                <a:lumMod val="94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600" dirty="0">
              <a:solidFill>
                <a:sysClr val="window" lastClr="FFFFFF"/>
              </a:solidFill>
              <a:effectLst/>
              <a:latin typeface="Rockwell"/>
              <a:ea typeface="+mn-ea"/>
              <a:cs typeface="+mn-cs"/>
            </a:rPr>
            <a:t>The write mechanism exploits the fact that electricity flowing through a coil produces a magnetic field</a:t>
          </a:r>
        </a:p>
      </dgm:t>
    </dgm:pt>
    <dgm:pt modelId="{3023CE3E-1392-4C4F-9557-1A8EE5E0ADA3}" type="parTrans" cxnId="{94B408E9-C19E-264D-9DE8-A83B81380380}">
      <dgm:prSet/>
      <dgm:spPr/>
      <dgm:t>
        <a:bodyPr/>
        <a:lstStyle/>
        <a:p>
          <a:endParaRPr lang="en-US"/>
        </a:p>
      </dgm:t>
    </dgm:pt>
    <dgm:pt modelId="{EE58DF71-EC3B-C348-8B26-F1A06B27B5C6}" type="sibTrans" cxnId="{94B408E9-C19E-264D-9DE8-A83B81380380}">
      <dgm:prSet/>
      <dgm:spPr/>
      <dgm:t>
        <a:bodyPr/>
        <a:lstStyle/>
        <a:p>
          <a:endParaRPr lang="en-US" dirty="0"/>
        </a:p>
      </dgm:t>
    </dgm:pt>
    <dgm:pt modelId="{8CF94368-B512-5E40-A0F2-204B09098458}">
      <dgm:prSet custT="1"/>
      <dgm:spPr>
        <a:xfrm>
          <a:off x="757613" y="2213989"/>
          <a:ext cx="3161034" cy="1896620"/>
        </a:xfrm>
        <a:prstGeom prst="rect">
          <a:avLst/>
        </a:prstGeom>
        <a:gradFill rotWithShape="0">
          <a:gsLst>
            <a:gs pos="0">
              <a:srgbClr val="666699">
                <a:hueOff val="-4320000"/>
                <a:satOff val="0"/>
                <a:lumOff val="0"/>
                <a:alphaOff val="0"/>
                <a:shade val="40000"/>
                <a:alpha val="100000"/>
                <a:satMod val="150000"/>
                <a:lumMod val="100000"/>
              </a:srgbClr>
            </a:gs>
            <a:gs pos="100000">
              <a:srgbClr val="666699">
                <a:hueOff val="-4320000"/>
                <a:satOff val="0"/>
                <a:alphaOff val="0"/>
                <a:tint val="70000"/>
                <a:shade val="100000"/>
                <a:alpha val="100000"/>
                <a:satMod val="200000"/>
                <a:lumMod val="78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600" dirty="0">
              <a:solidFill>
                <a:sysClr val="window" lastClr="FFFFFF"/>
              </a:solidFill>
              <a:effectLst/>
              <a:latin typeface="Rockwell"/>
              <a:ea typeface="+mn-ea"/>
              <a:cs typeface="+mn-cs"/>
            </a:rPr>
            <a:t>Electric pulses are sent to the write head and the resulting magnetic patterns are recorded on the surface below, with different patterns for positive and negative currents</a:t>
          </a:r>
        </a:p>
      </dgm:t>
    </dgm:pt>
    <dgm:pt modelId="{4AE228E0-B535-2C43-8006-BC156855D165}" type="parTrans" cxnId="{AC169793-83B4-B14B-B753-93AF6F436394}">
      <dgm:prSet/>
      <dgm:spPr/>
      <dgm:t>
        <a:bodyPr/>
        <a:lstStyle/>
        <a:p>
          <a:endParaRPr lang="en-US"/>
        </a:p>
      </dgm:t>
    </dgm:pt>
    <dgm:pt modelId="{F4939A35-96F8-D648-83C1-4AB4AABAD1B0}" type="sibTrans" cxnId="{AC169793-83B4-B14B-B753-93AF6F436394}">
      <dgm:prSet/>
      <dgm:spPr/>
      <dgm:t>
        <a:bodyPr/>
        <a:lstStyle/>
        <a:p>
          <a:endParaRPr lang="en-US" dirty="0"/>
        </a:p>
      </dgm:t>
    </dgm:pt>
    <dgm:pt modelId="{061BC6A4-443D-3041-AB1F-B48B219AFC8E}">
      <dgm:prSet custT="1"/>
      <dgm:spPr>
        <a:xfrm>
          <a:off x="4234751" y="2213989"/>
          <a:ext cx="3161034" cy="1896620"/>
        </a:xfrm>
        <a:prstGeom prst="rect">
          <a:avLst/>
        </a:prstGeom>
        <a:gradFill rotWithShape="0">
          <a:gsLst>
            <a:gs pos="0">
              <a:srgbClr val="666699">
                <a:hueOff val="-6480000"/>
                <a:satOff val="0"/>
                <a:lumOff val="0"/>
                <a:alphaOff val="0"/>
                <a:shade val="40000"/>
                <a:alpha val="100000"/>
                <a:satMod val="150000"/>
                <a:lumMod val="100000"/>
              </a:srgbClr>
            </a:gs>
            <a:gs pos="100000">
              <a:srgbClr val="666699">
                <a:hueOff val="-6480000"/>
                <a:satOff val="0"/>
                <a:alphaOff val="0"/>
                <a:tint val="70000"/>
                <a:shade val="100000"/>
                <a:alpha val="100000"/>
                <a:satMod val="200000"/>
                <a:lumMod val="78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600" dirty="0">
              <a:solidFill>
                <a:sysClr val="window" lastClr="FFFFFF"/>
              </a:solidFill>
              <a:effectLst/>
              <a:latin typeface="Rockwell"/>
              <a:ea typeface="+mn-ea"/>
              <a:cs typeface="+mn-cs"/>
            </a:rPr>
            <a:t>The write head itself is made of easily magnetizable material and is in the shape of a rectangular doughnut with a gap along one side and a few turns of conducting wire along the opposite side</a:t>
          </a:r>
        </a:p>
      </dgm:t>
    </dgm:pt>
    <dgm:pt modelId="{35587D22-9AF4-6E46-A174-26FB9183ACB7}" type="parTrans" cxnId="{F67DA86B-19AA-774D-9117-C1C32DA18A6B}">
      <dgm:prSet/>
      <dgm:spPr/>
      <dgm:t>
        <a:bodyPr/>
        <a:lstStyle/>
        <a:p>
          <a:endParaRPr lang="en-US"/>
        </a:p>
      </dgm:t>
    </dgm:pt>
    <dgm:pt modelId="{5592C533-0230-7F43-9738-AAAD3041122A}" type="sibTrans" cxnId="{F67DA86B-19AA-774D-9117-C1C32DA18A6B}">
      <dgm:prSet/>
      <dgm:spPr/>
      <dgm:t>
        <a:bodyPr/>
        <a:lstStyle/>
        <a:p>
          <a:endParaRPr lang="en-US" dirty="0"/>
        </a:p>
      </dgm:t>
    </dgm:pt>
    <dgm:pt modelId="{9688729C-81D7-984C-BEA3-F6E85410BB2F}">
      <dgm:prSet custT="1"/>
      <dgm:spPr>
        <a:xfrm>
          <a:off x="757613" y="4426713"/>
          <a:ext cx="3161034" cy="1896620"/>
        </a:xfrm>
        <a:prstGeom prst="rect">
          <a:avLst/>
        </a:prstGeom>
        <a:gradFill rotWithShape="0">
          <a:gsLst>
            <a:gs pos="0">
              <a:srgbClr val="666699">
                <a:hueOff val="-8640000"/>
                <a:satOff val="0"/>
                <a:lumOff val="0"/>
                <a:alphaOff val="0"/>
                <a:shade val="40000"/>
                <a:alpha val="100000"/>
                <a:satMod val="150000"/>
                <a:lumMod val="100000"/>
              </a:srgbClr>
            </a:gs>
            <a:gs pos="100000">
              <a:srgbClr val="666699">
                <a:hueOff val="-8640000"/>
                <a:satOff val="0"/>
                <a:alphaOff val="0"/>
                <a:tint val="70000"/>
                <a:shade val="100000"/>
                <a:alpha val="100000"/>
                <a:satMod val="200000"/>
                <a:lumMod val="77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600" dirty="0">
              <a:solidFill>
                <a:sysClr val="window" lastClr="FFFFFF"/>
              </a:solidFill>
              <a:effectLst/>
              <a:latin typeface="Rockwell"/>
              <a:ea typeface="+mn-ea"/>
              <a:cs typeface="+mn-cs"/>
            </a:rPr>
            <a:t>An electric current in the wire induces a magnetic field across the gap, which in turn magnetizes a small area of the recording medium</a:t>
          </a:r>
        </a:p>
      </dgm:t>
    </dgm:pt>
    <dgm:pt modelId="{AFE4017A-46B0-AB49-AD44-27BEDF39E84E}" type="parTrans" cxnId="{25B9180B-B00F-0B4E-8854-B53A121373C0}">
      <dgm:prSet/>
      <dgm:spPr/>
      <dgm:t>
        <a:bodyPr/>
        <a:lstStyle/>
        <a:p>
          <a:endParaRPr lang="en-US"/>
        </a:p>
      </dgm:t>
    </dgm:pt>
    <dgm:pt modelId="{D09A3BFB-5816-014E-900D-F28DCD4DAF72}" type="sibTrans" cxnId="{25B9180B-B00F-0B4E-8854-B53A121373C0}">
      <dgm:prSet/>
      <dgm:spPr/>
      <dgm:t>
        <a:bodyPr/>
        <a:lstStyle/>
        <a:p>
          <a:endParaRPr lang="en-US" dirty="0"/>
        </a:p>
      </dgm:t>
    </dgm:pt>
    <dgm:pt modelId="{E8370195-74F1-8B44-B00D-56C3254170AD}">
      <dgm:prSet custT="1"/>
      <dgm:spPr>
        <a:xfrm>
          <a:off x="4234751" y="4426713"/>
          <a:ext cx="3161034" cy="1896620"/>
        </a:xfrm>
        <a:prstGeom prst="rect">
          <a:avLst/>
        </a:prstGeom>
        <a:gradFill rotWithShape="0">
          <a:gsLst>
            <a:gs pos="0">
              <a:srgbClr val="666699">
                <a:hueOff val="-10800000"/>
                <a:satOff val="0"/>
                <a:lumOff val="0"/>
                <a:alphaOff val="0"/>
                <a:shade val="40000"/>
                <a:alpha val="100000"/>
                <a:satMod val="150000"/>
                <a:lumMod val="100000"/>
              </a:srgbClr>
            </a:gs>
            <a:gs pos="97000">
              <a:srgbClr val="666699">
                <a:hueOff val="-10800000"/>
                <a:satOff val="0"/>
                <a:alphaOff val="0"/>
                <a:tint val="70000"/>
                <a:shade val="100000"/>
                <a:alpha val="100000"/>
                <a:satMod val="200000"/>
                <a:lumMod val="78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600" dirty="0">
              <a:solidFill>
                <a:sysClr val="window" lastClr="FFFFFF"/>
              </a:solidFill>
              <a:effectLst/>
              <a:latin typeface="Rockwell"/>
              <a:ea typeface="+mn-ea"/>
              <a:cs typeface="+mn-cs"/>
            </a:rPr>
            <a:t>Reversing the direction of the current reverses the direction of the magnetization on the recording medium</a:t>
          </a:r>
        </a:p>
      </dgm:t>
    </dgm:pt>
    <dgm:pt modelId="{86ABD566-D4E1-9743-8994-B746E668CCD2}" type="parTrans" cxnId="{E0C11D08-12A2-C44D-A996-FEA7AFE1A2F4}">
      <dgm:prSet/>
      <dgm:spPr/>
      <dgm:t>
        <a:bodyPr/>
        <a:lstStyle/>
        <a:p>
          <a:endParaRPr lang="en-US"/>
        </a:p>
      </dgm:t>
    </dgm:pt>
    <dgm:pt modelId="{00962EE2-D150-9C41-B6D4-FDA6C1748344}" type="sibTrans" cxnId="{E0C11D08-12A2-C44D-A996-FEA7AFE1A2F4}">
      <dgm:prSet/>
      <dgm:spPr/>
      <dgm:t>
        <a:bodyPr/>
        <a:lstStyle/>
        <a:p>
          <a:endParaRPr lang="en-US"/>
        </a:p>
      </dgm:t>
    </dgm:pt>
    <dgm:pt modelId="{F53DA61D-11D2-8249-A867-F6D218EC9A31}">
      <dgm:prSet custT="1"/>
      <dgm:spPr>
        <a:xfrm>
          <a:off x="757613" y="1265"/>
          <a:ext cx="3161034" cy="1896620"/>
        </a:xfrm>
        <a:prstGeom prst="rect">
          <a:avLst/>
        </a:prstGeom>
        <a:gradFill rotWithShape="0">
          <a:gsLst>
            <a:gs pos="0">
              <a:srgbClr val="666699">
                <a:lumMod val="75000"/>
              </a:srgbClr>
            </a:gs>
            <a:gs pos="100000">
              <a:srgbClr val="666699">
                <a:hueOff val="0"/>
                <a:satOff val="0"/>
                <a:alphaOff val="0"/>
                <a:tint val="70000"/>
                <a:shade val="100000"/>
                <a:alpha val="100000"/>
                <a:satMod val="200000"/>
                <a:lumMod val="73000"/>
              </a:srgbClr>
            </a:gs>
            <a:gs pos="50000">
              <a:srgbClr val="666699">
                <a:lumMod val="60000"/>
                <a:lumOff val="40000"/>
              </a:srgbClr>
            </a:gs>
            <a:gs pos="75000">
              <a:srgbClr val="666699">
                <a:lumMod val="60000"/>
                <a:lumOff val="40000"/>
              </a:srgbClr>
            </a:gs>
            <a:gs pos="87000">
              <a:srgbClr val="666699">
                <a:lumMod val="60000"/>
                <a:lumOff val="40000"/>
              </a:srgbClr>
            </a:gs>
            <a:gs pos="93000">
              <a:srgbClr val="666699">
                <a:lumMod val="60000"/>
                <a:lumOff val="40000"/>
              </a:srgbClr>
            </a:gs>
            <a:gs pos="95000">
              <a:srgbClr val="666699">
                <a:lumMod val="60000"/>
                <a:lumOff val="4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200" dirty="0">
              <a:solidFill>
                <a:sysClr val="window" lastClr="FFFFFF"/>
              </a:solidFill>
              <a:effectLst/>
              <a:latin typeface="Rockwell"/>
              <a:ea typeface="+mn-ea"/>
              <a:cs typeface="+mn-cs"/>
            </a:rPr>
            <a:t>During a read or write operation the head is stationary while the platter rotates beneath it</a:t>
          </a:r>
        </a:p>
      </dgm:t>
    </dgm:pt>
    <dgm:pt modelId="{3D158240-2773-A44F-A8E9-C9E074E79162}">
      <dgm:prSet custT="1"/>
      <dgm:spPr>
        <a:xfrm>
          <a:off x="757613" y="1265"/>
          <a:ext cx="3161034" cy="1896620"/>
        </a:xfrm>
        <a:prstGeom prst="rect">
          <a:avLst/>
        </a:prstGeom>
        <a:gradFill rotWithShape="0">
          <a:gsLst>
            <a:gs pos="0">
              <a:srgbClr val="666699">
                <a:lumMod val="75000"/>
              </a:srgbClr>
            </a:gs>
            <a:gs pos="100000">
              <a:srgbClr val="666699">
                <a:hueOff val="0"/>
                <a:satOff val="0"/>
                <a:alphaOff val="0"/>
                <a:tint val="70000"/>
                <a:shade val="100000"/>
                <a:alpha val="100000"/>
                <a:satMod val="200000"/>
                <a:lumMod val="73000"/>
              </a:srgbClr>
            </a:gs>
            <a:gs pos="50000">
              <a:srgbClr val="666699">
                <a:lumMod val="60000"/>
                <a:lumOff val="40000"/>
              </a:srgbClr>
            </a:gs>
            <a:gs pos="75000">
              <a:srgbClr val="666699">
                <a:lumMod val="60000"/>
                <a:lumOff val="40000"/>
              </a:srgbClr>
            </a:gs>
            <a:gs pos="87000">
              <a:srgbClr val="666699">
                <a:lumMod val="60000"/>
                <a:lumOff val="40000"/>
              </a:srgbClr>
            </a:gs>
            <a:gs pos="93000">
              <a:srgbClr val="666699">
                <a:lumMod val="60000"/>
                <a:lumOff val="40000"/>
              </a:srgbClr>
            </a:gs>
            <a:gs pos="95000">
              <a:srgbClr val="666699">
                <a:lumMod val="60000"/>
                <a:lumOff val="4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200" dirty="0">
              <a:solidFill>
                <a:sysClr val="window" lastClr="FFFFFF"/>
              </a:solidFill>
              <a:effectLst/>
              <a:latin typeface="Rockwell"/>
              <a:ea typeface="+mn-ea"/>
              <a:cs typeface="+mn-cs"/>
            </a:rPr>
            <a:t>In many systems there are two heads, a read head and a write head</a:t>
          </a:r>
        </a:p>
      </dgm:t>
    </dgm:pt>
    <dgm:pt modelId="{1B433DCD-6511-0A48-95E6-B9E4431A83D5}">
      <dgm:prSet custT="1"/>
      <dgm:spPr>
        <a:xfrm>
          <a:off x="757613" y="1265"/>
          <a:ext cx="3161034" cy="1896620"/>
        </a:xfrm>
        <a:prstGeom prst="rect">
          <a:avLst/>
        </a:prstGeom>
        <a:gradFill rotWithShape="0">
          <a:gsLst>
            <a:gs pos="0">
              <a:srgbClr val="666699">
                <a:lumMod val="75000"/>
              </a:srgbClr>
            </a:gs>
            <a:gs pos="100000">
              <a:srgbClr val="666699">
                <a:hueOff val="0"/>
                <a:satOff val="0"/>
                <a:alphaOff val="0"/>
                <a:tint val="70000"/>
                <a:shade val="100000"/>
                <a:alpha val="100000"/>
                <a:satMod val="200000"/>
                <a:lumMod val="73000"/>
              </a:srgbClr>
            </a:gs>
            <a:gs pos="50000">
              <a:srgbClr val="666699">
                <a:lumMod val="60000"/>
                <a:lumOff val="40000"/>
              </a:srgbClr>
            </a:gs>
            <a:gs pos="75000">
              <a:srgbClr val="666699">
                <a:lumMod val="60000"/>
                <a:lumOff val="40000"/>
              </a:srgbClr>
            </a:gs>
            <a:gs pos="87000">
              <a:srgbClr val="666699">
                <a:lumMod val="60000"/>
                <a:lumOff val="40000"/>
              </a:srgbClr>
            </a:gs>
            <a:gs pos="93000">
              <a:srgbClr val="666699">
                <a:lumMod val="60000"/>
                <a:lumOff val="40000"/>
              </a:srgbClr>
            </a:gs>
            <a:gs pos="95000">
              <a:srgbClr val="666699">
                <a:lumMod val="60000"/>
                <a:lumOff val="4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600" dirty="0">
              <a:solidFill>
                <a:sysClr val="window" lastClr="FFFFFF"/>
              </a:solidFill>
              <a:effectLst/>
              <a:latin typeface="Rockwell"/>
              <a:ea typeface="+mn-ea"/>
              <a:cs typeface="+mn-cs"/>
            </a:rPr>
            <a:t>Data are recorded on and later retrieved from the disk via a conducting coil named the </a:t>
          </a:r>
          <a:r>
            <a:rPr lang="en-US" sz="1600" i="1" dirty="0">
              <a:solidFill>
                <a:sysClr val="window" lastClr="FFFFFF"/>
              </a:solidFill>
              <a:effectLst/>
              <a:latin typeface="Rockwell"/>
              <a:ea typeface="+mn-ea"/>
              <a:cs typeface="+mn-cs"/>
            </a:rPr>
            <a:t>head</a:t>
          </a:r>
          <a:endParaRPr lang="en-US" sz="1600" dirty="0">
            <a:solidFill>
              <a:sysClr val="window" lastClr="FFFFFF"/>
            </a:solidFill>
            <a:effectLst/>
            <a:latin typeface="Rockwell"/>
            <a:ea typeface="+mn-ea"/>
            <a:cs typeface="+mn-cs"/>
          </a:endParaRPr>
        </a:p>
      </dgm:t>
    </dgm:pt>
    <dgm:pt modelId="{7B5E3EF0-8E13-DE43-85BB-4C2F56DC1F1F}" type="sibTrans" cxnId="{F52E9B69-087C-684D-A7A1-F3F7067E7963}">
      <dgm:prSet/>
      <dgm:spPr/>
      <dgm:t>
        <a:bodyPr/>
        <a:lstStyle/>
        <a:p>
          <a:endParaRPr lang="en-US" dirty="0"/>
        </a:p>
      </dgm:t>
    </dgm:pt>
    <dgm:pt modelId="{038DB9C2-571D-1A4A-A2D4-99DEE5DA150C}" type="parTrans" cxnId="{F52E9B69-087C-684D-A7A1-F3F7067E7963}">
      <dgm:prSet/>
      <dgm:spPr/>
      <dgm:t>
        <a:bodyPr/>
        <a:lstStyle/>
        <a:p>
          <a:endParaRPr lang="en-US"/>
        </a:p>
      </dgm:t>
    </dgm:pt>
    <dgm:pt modelId="{18019056-F3EC-8E49-96D3-C1EB5D19B18E}" type="sibTrans" cxnId="{D3ED4548-E3F3-FD4A-99C8-A6EC2FDBF5DB}">
      <dgm:prSet/>
      <dgm:spPr/>
      <dgm:t>
        <a:bodyPr/>
        <a:lstStyle/>
        <a:p>
          <a:endParaRPr lang="en-US"/>
        </a:p>
      </dgm:t>
    </dgm:pt>
    <dgm:pt modelId="{7046263C-7F0F-8646-BB8A-618A92A344DB}" type="parTrans" cxnId="{D3ED4548-E3F3-FD4A-99C8-A6EC2FDBF5DB}">
      <dgm:prSet/>
      <dgm:spPr/>
      <dgm:t>
        <a:bodyPr/>
        <a:lstStyle/>
        <a:p>
          <a:endParaRPr lang="en-US"/>
        </a:p>
      </dgm:t>
    </dgm:pt>
    <dgm:pt modelId="{BA637A8E-3EDD-9540-8240-A09825FFCAF4}" type="sibTrans" cxnId="{EB4AB36B-7133-A741-8B53-5C143AE5694B}">
      <dgm:prSet/>
      <dgm:spPr/>
      <dgm:t>
        <a:bodyPr/>
        <a:lstStyle/>
        <a:p>
          <a:endParaRPr lang="en-US"/>
        </a:p>
      </dgm:t>
    </dgm:pt>
    <dgm:pt modelId="{6330C395-C995-9D4A-8049-5583A30CE402}" type="parTrans" cxnId="{EB4AB36B-7133-A741-8B53-5C143AE5694B}">
      <dgm:prSet/>
      <dgm:spPr/>
      <dgm:t>
        <a:bodyPr/>
        <a:lstStyle/>
        <a:p>
          <a:endParaRPr lang="en-US"/>
        </a:p>
      </dgm:t>
    </dgm:pt>
    <dgm:pt modelId="{4B4FD69F-8EB6-5F41-9EFA-60F8D3DB1298}" type="pres">
      <dgm:prSet presAssocID="{434C09B6-2CBA-BF4F-9383-688A1334CE4D}" presName="diagram" presStyleCnt="0">
        <dgm:presLayoutVars>
          <dgm:dir/>
          <dgm:resizeHandles val="exact"/>
        </dgm:presLayoutVars>
      </dgm:prSet>
      <dgm:spPr/>
    </dgm:pt>
    <dgm:pt modelId="{AC104BDD-DCDB-7B49-93A8-F6EB141B4496}" type="pres">
      <dgm:prSet presAssocID="{1B433DCD-6511-0A48-95E6-B9E4431A83D5}" presName="node" presStyleLbl="node1" presStyleIdx="0" presStyleCnt="6">
        <dgm:presLayoutVars>
          <dgm:bulletEnabled val="1"/>
        </dgm:presLayoutVars>
      </dgm:prSet>
      <dgm:spPr/>
    </dgm:pt>
    <dgm:pt modelId="{145D8E18-2B23-6A4F-9E06-157AA7551AD4}" type="pres">
      <dgm:prSet presAssocID="{7B5E3EF0-8E13-DE43-85BB-4C2F56DC1F1F}" presName="sibTrans" presStyleCnt="0"/>
      <dgm:spPr/>
    </dgm:pt>
    <dgm:pt modelId="{D381029A-F955-D94F-994B-4DEEB131BACD}" type="pres">
      <dgm:prSet presAssocID="{B4B63777-EC7E-584E-86AE-53D71C9CBDE7}" presName="node" presStyleLbl="node1" presStyleIdx="1" presStyleCnt="6">
        <dgm:presLayoutVars>
          <dgm:bulletEnabled val="1"/>
        </dgm:presLayoutVars>
      </dgm:prSet>
      <dgm:spPr/>
    </dgm:pt>
    <dgm:pt modelId="{DC25AA34-030B-864C-B5E6-2E79FF349E10}" type="pres">
      <dgm:prSet presAssocID="{EE58DF71-EC3B-C348-8B26-F1A06B27B5C6}" presName="sibTrans" presStyleCnt="0"/>
      <dgm:spPr/>
    </dgm:pt>
    <dgm:pt modelId="{174AA812-F8B6-3540-9BFB-422792D56201}" type="pres">
      <dgm:prSet presAssocID="{8CF94368-B512-5E40-A0F2-204B09098458}" presName="node" presStyleLbl="node1" presStyleIdx="2" presStyleCnt="6">
        <dgm:presLayoutVars>
          <dgm:bulletEnabled val="1"/>
        </dgm:presLayoutVars>
      </dgm:prSet>
      <dgm:spPr/>
    </dgm:pt>
    <dgm:pt modelId="{84587D91-F363-A449-B73D-7C98EF8ACA9A}" type="pres">
      <dgm:prSet presAssocID="{F4939A35-96F8-D648-83C1-4AB4AABAD1B0}" presName="sibTrans" presStyleCnt="0"/>
      <dgm:spPr/>
    </dgm:pt>
    <dgm:pt modelId="{56755B8C-22FA-424F-B414-0DB704613A86}" type="pres">
      <dgm:prSet presAssocID="{061BC6A4-443D-3041-AB1F-B48B219AFC8E}" presName="node" presStyleLbl="node1" presStyleIdx="3" presStyleCnt="6">
        <dgm:presLayoutVars>
          <dgm:bulletEnabled val="1"/>
        </dgm:presLayoutVars>
      </dgm:prSet>
      <dgm:spPr/>
    </dgm:pt>
    <dgm:pt modelId="{2A594DDA-F350-2F40-929C-993C18736ED3}" type="pres">
      <dgm:prSet presAssocID="{5592C533-0230-7F43-9738-AAAD3041122A}" presName="sibTrans" presStyleCnt="0"/>
      <dgm:spPr/>
    </dgm:pt>
    <dgm:pt modelId="{6CC45470-47B8-C54E-BBBD-380A86C2F55A}" type="pres">
      <dgm:prSet presAssocID="{9688729C-81D7-984C-BEA3-F6E85410BB2F}" presName="node" presStyleLbl="node1" presStyleIdx="4" presStyleCnt="6">
        <dgm:presLayoutVars>
          <dgm:bulletEnabled val="1"/>
        </dgm:presLayoutVars>
      </dgm:prSet>
      <dgm:spPr/>
    </dgm:pt>
    <dgm:pt modelId="{737B3191-0D34-C84B-96D2-4170E45E6B4A}" type="pres">
      <dgm:prSet presAssocID="{D09A3BFB-5816-014E-900D-F28DCD4DAF72}" presName="sibTrans" presStyleCnt="0"/>
      <dgm:spPr/>
    </dgm:pt>
    <dgm:pt modelId="{D306309E-42B4-1E4E-A484-65EF64014419}" type="pres">
      <dgm:prSet presAssocID="{E8370195-74F1-8B44-B00D-56C3254170AD}" presName="node" presStyleLbl="node1" presStyleIdx="5" presStyleCnt="6">
        <dgm:presLayoutVars>
          <dgm:bulletEnabled val="1"/>
        </dgm:presLayoutVars>
      </dgm:prSet>
      <dgm:spPr/>
    </dgm:pt>
  </dgm:ptLst>
  <dgm:cxnLst>
    <dgm:cxn modelId="{E0C11D08-12A2-C44D-A996-FEA7AFE1A2F4}" srcId="{434C09B6-2CBA-BF4F-9383-688A1334CE4D}" destId="{E8370195-74F1-8B44-B00D-56C3254170AD}" srcOrd="5" destOrd="0" parTransId="{86ABD566-D4E1-9743-8994-B746E668CCD2}" sibTransId="{00962EE2-D150-9C41-B6D4-FDA6C1748344}"/>
    <dgm:cxn modelId="{25B9180B-B00F-0B4E-8854-B53A121373C0}" srcId="{434C09B6-2CBA-BF4F-9383-688A1334CE4D}" destId="{9688729C-81D7-984C-BEA3-F6E85410BB2F}" srcOrd="4" destOrd="0" parTransId="{AFE4017A-46B0-AB49-AD44-27BEDF39E84E}" sibTransId="{D09A3BFB-5816-014E-900D-F28DCD4DAF72}"/>
    <dgm:cxn modelId="{3134223F-E792-794D-8C4E-3D501344091A}" type="presOf" srcId="{9688729C-81D7-984C-BEA3-F6E85410BB2F}" destId="{6CC45470-47B8-C54E-BBBD-380A86C2F55A}" srcOrd="0" destOrd="0" presId="urn:microsoft.com/office/officeart/2005/8/layout/default"/>
    <dgm:cxn modelId="{D8541144-2232-5644-81B0-BCD1145FA4D0}" type="presOf" srcId="{061BC6A4-443D-3041-AB1F-B48B219AFC8E}" destId="{56755B8C-22FA-424F-B414-0DB704613A86}" srcOrd="0" destOrd="0" presId="urn:microsoft.com/office/officeart/2005/8/layout/default"/>
    <dgm:cxn modelId="{D3ED4548-E3F3-FD4A-99C8-A6EC2FDBF5DB}" srcId="{1B433DCD-6511-0A48-95E6-B9E4431A83D5}" destId="{F53DA61D-11D2-8249-A867-F6D218EC9A31}" srcOrd="1" destOrd="0" parTransId="{7046263C-7F0F-8646-BB8A-618A92A344DB}" sibTransId="{18019056-F3EC-8E49-96D3-C1EB5D19B18E}"/>
    <dgm:cxn modelId="{F52E9B69-087C-684D-A7A1-F3F7067E7963}" srcId="{434C09B6-2CBA-BF4F-9383-688A1334CE4D}" destId="{1B433DCD-6511-0A48-95E6-B9E4431A83D5}" srcOrd="0" destOrd="0" parTransId="{038DB9C2-571D-1A4A-A2D4-99DEE5DA150C}" sibTransId="{7B5E3EF0-8E13-DE43-85BB-4C2F56DC1F1F}"/>
    <dgm:cxn modelId="{F67DA86B-19AA-774D-9117-C1C32DA18A6B}" srcId="{434C09B6-2CBA-BF4F-9383-688A1334CE4D}" destId="{061BC6A4-443D-3041-AB1F-B48B219AFC8E}" srcOrd="3" destOrd="0" parTransId="{35587D22-9AF4-6E46-A174-26FB9183ACB7}" sibTransId="{5592C533-0230-7F43-9738-AAAD3041122A}"/>
    <dgm:cxn modelId="{EB4AB36B-7133-A741-8B53-5C143AE5694B}" srcId="{1B433DCD-6511-0A48-95E6-B9E4431A83D5}" destId="{3D158240-2773-A44F-A8E9-C9E074E79162}" srcOrd="0" destOrd="0" parTransId="{6330C395-C995-9D4A-8049-5583A30CE402}" sibTransId="{BA637A8E-3EDD-9540-8240-A09825FFCAF4}"/>
    <dgm:cxn modelId="{95918778-C5A6-C141-B592-C5FF87D790CD}" type="presOf" srcId="{B4B63777-EC7E-584E-86AE-53D71C9CBDE7}" destId="{D381029A-F955-D94F-994B-4DEEB131BACD}" srcOrd="0" destOrd="0" presId="urn:microsoft.com/office/officeart/2005/8/layout/default"/>
    <dgm:cxn modelId="{5B7FA08B-92D8-5048-9819-CD342DD78085}" type="presOf" srcId="{3D158240-2773-A44F-A8E9-C9E074E79162}" destId="{AC104BDD-DCDB-7B49-93A8-F6EB141B4496}" srcOrd="0" destOrd="1" presId="urn:microsoft.com/office/officeart/2005/8/layout/default"/>
    <dgm:cxn modelId="{AC169793-83B4-B14B-B753-93AF6F436394}" srcId="{434C09B6-2CBA-BF4F-9383-688A1334CE4D}" destId="{8CF94368-B512-5E40-A0F2-204B09098458}" srcOrd="2" destOrd="0" parTransId="{4AE228E0-B535-2C43-8006-BC156855D165}" sibTransId="{F4939A35-96F8-D648-83C1-4AB4AABAD1B0}"/>
    <dgm:cxn modelId="{EF9F49A3-8C73-9E41-A7FE-FC1E378DD0AF}" type="presOf" srcId="{E8370195-74F1-8B44-B00D-56C3254170AD}" destId="{D306309E-42B4-1E4E-A484-65EF64014419}" srcOrd="0" destOrd="0" presId="urn:microsoft.com/office/officeart/2005/8/layout/default"/>
    <dgm:cxn modelId="{848700A7-5C0F-8842-8455-46AB8A55F6E6}" type="presOf" srcId="{F53DA61D-11D2-8249-A867-F6D218EC9A31}" destId="{AC104BDD-DCDB-7B49-93A8-F6EB141B4496}" srcOrd="0" destOrd="2" presId="urn:microsoft.com/office/officeart/2005/8/layout/default"/>
    <dgm:cxn modelId="{5669EEA9-BC37-B74C-8985-1D1A21BF8165}" type="presOf" srcId="{434C09B6-2CBA-BF4F-9383-688A1334CE4D}" destId="{4B4FD69F-8EB6-5F41-9EFA-60F8D3DB1298}" srcOrd="0" destOrd="0" presId="urn:microsoft.com/office/officeart/2005/8/layout/default"/>
    <dgm:cxn modelId="{8745AFCC-6CE1-2349-BA22-900DA6C4F668}" type="presOf" srcId="{8CF94368-B512-5E40-A0F2-204B09098458}" destId="{174AA812-F8B6-3540-9BFB-422792D56201}" srcOrd="0" destOrd="0" presId="urn:microsoft.com/office/officeart/2005/8/layout/default"/>
    <dgm:cxn modelId="{94B408E9-C19E-264D-9DE8-A83B81380380}" srcId="{434C09B6-2CBA-BF4F-9383-688A1334CE4D}" destId="{B4B63777-EC7E-584E-86AE-53D71C9CBDE7}" srcOrd="1" destOrd="0" parTransId="{3023CE3E-1392-4C4F-9557-1A8EE5E0ADA3}" sibTransId="{EE58DF71-EC3B-C348-8B26-F1A06B27B5C6}"/>
    <dgm:cxn modelId="{B1DCBDF0-6E88-A948-8816-D43006AD9C78}" type="presOf" srcId="{1B433DCD-6511-0A48-95E6-B9E4431A83D5}" destId="{AC104BDD-DCDB-7B49-93A8-F6EB141B4496}" srcOrd="0" destOrd="0" presId="urn:microsoft.com/office/officeart/2005/8/layout/default"/>
    <dgm:cxn modelId="{84D17891-31DA-4A40-8736-35A77E7B62DB}" type="presParOf" srcId="{4B4FD69F-8EB6-5F41-9EFA-60F8D3DB1298}" destId="{AC104BDD-DCDB-7B49-93A8-F6EB141B4496}" srcOrd="0" destOrd="0" presId="urn:microsoft.com/office/officeart/2005/8/layout/default"/>
    <dgm:cxn modelId="{39CCA634-4A6F-7349-ADD0-790462A7DCA1}" type="presParOf" srcId="{4B4FD69F-8EB6-5F41-9EFA-60F8D3DB1298}" destId="{145D8E18-2B23-6A4F-9E06-157AA7551AD4}" srcOrd="1" destOrd="0" presId="urn:microsoft.com/office/officeart/2005/8/layout/default"/>
    <dgm:cxn modelId="{54B24869-63EB-AF4A-BBFB-6625FCBB9C9B}" type="presParOf" srcId="{4B4FD69F-8EB6-5F41-9EFA-60F8D3DB1298}" destId="{D381029A-F955-D94F-994B-4DEEB131BACD}" srcOrd="2" destOrd="0" presId="urn:microsoft.com/office/officeart/2005/8/layout/default"/>
    <dgm:cxn modelId="{2E8086F2-41B9-5F43-B39E-6C64C5E71C8F}" type="presParOf" srcId="{4B4FD69F-8EB6-5F41-9EFA-60F8D3DB1298}" destId="{DC25AA34-030B-864C-B5E6-2E79FF349E10}" srcOrd="3" destOrd="0" presId="urn:microsoft.com/office/officeart/2005/8/layout/default"/>
    <dgm:cxn modelId="{27FEFF3F-B71C-C540-AAB1-072E520D02CB}" type="presParOf" srcId="{4B4FD69F-8EB6-5F41-9EFA-60F8D3DB1298}" destId="{174AA812-F8B6-3540-9BFB-422792D56201}" srcOrd="4" destOrd="0" presId="urn:microsoft.com/office/officeart/2005/8/layout/default"/>
    <dgm:cxn modelId="{BED30F8D-CC50-F140-846D-FB1D49F81BAA}" type="presParOf" srcId="{4B4FD69F-8EB6-5F41-9EFA-60F8D3DB1298}" destId="{84587D91-F363-A449-B73D-7C98EF8ACA9A}" srcOrd="5" destOrd="0" presId="urn:microsoft.com/office/officeart/2005/8/layout/default"/>
    <dgm:cxn modelId="{3D2AF306-4A3F-7948-9279-BF32E6E47FFB}" type="presParOf" srcId="{4B4FD69F-8EB6-5F41-9EFA-60F8D3DB1298}" destId="{56755B8C-22FA-424F-B414-0DB704613A86}" srcOrd="6" destOrd="0" presId="urn:microsoft.com/office/officeart/2005/8/layout/default"/>
    <dgm:cxn modelId="{EA9ED882-6CC1-F643-AED1-A6B87598F19B}" type="presParOf" srcId="{4B4FD69F-8EB6-5F41-9EFA-60F8D3DB1298}" destId="{2A594DDA-F350-2F40-929C-993C18736ED3}" srcOrd="7" destOrd="0" presId="urn:microsoft.com/office/officeart/2005/8/layout/default"/>
    <dgm:cxn modelId="{9DE8119B-A3E9-424C-8848-4C207B8DC466}" type="presParOf" srcId="{4B4FD69F-8EB6-5F41-9EFA-60F8D3DB1298}" destId="{6CC45470-47B8-C54E-BBBD-380A86C2F55A}" srcOrd="8" destOrd="0" presId="urn:microsoft.com/office/officeart/2005/8/layout/default"/>
    <dgm:cxn modelId="{7978BAE0-534C-F44E-9491-727273DE8954}" type="presParOf" srcId="{4B4FD69F-8EB6-5F41-9EFA-60F8D3DB1298}" destId="{737B3191-0D34-C84B-96D2-4170E45E6B4A}" srcOrd="9" destOrd="0" presId="urn:microsoft.com/office/officeart/2005/8/layout/default"/>
    <dgm:cxn modelId="{46F15BDE-2CA0-E048-963F-CB3A5B797356}" type="presParOf" srcId="{4B4FD69F-8EB6-5F41-9EFA-60F8D3DB1298}" destId="{D306309E-42B4-1E4E-A484-65EF64014419}"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04BDD-DCDB-7B49-93A8-F6EB141B4496}">
      <dsp:nvSpPr>
        <dsp:cNvPr id="0" name=""/>
        <dsp:cNvSpPr/>
      </dsp:nvSpPr>
      <dsp:spPr>
        <a:xfrm>
          <a:off x="749389" y="1251"/>
          <a:ext cx="3126722" cy="1876033"/>
        </a:xfrm>
        <a:prstGeom prst="rect">
          <a:avLst/>
        </a:prstGeom>
        <a:gradFill rotWithShape="0">
          <a:gsLst>
            <a:gs pos="0">
              <a:srgbClr val="666699">
                <a:lumMod val="75000"/>
              </a:srgbClr>
            </a:gs>
            <a:gs pos="100000">
              <a:srgbClr val="666699">
                <a:hueOff val="0"/>
                <a:satOff val="0"/>
                <a:alphaOff val="0"/>
                <a:tint val="70000"/>
                <a:shade val="100000"/>
                <a:alpha val="100000"/>
                <a:satMod val="200000"/>
                <a:lumMod val="73000"/>
              </a:srgbClr>
            </a:gs>
            <a:gs pos="50000">
              <a:srgbClr val="666699">
                <a:lumMod val="60000"/>
                <a:lumOff val="40000"/>
              </a:srgbClr>
            </a:gs>
            <a:gs pos="75000">
              <a:srgbClr val="666699">
                <a:lumMod val="60000"/>
                <a:lumOff val="40000"/>
              </a:srgbClr>
            </a:gs>
            <a:gs pos="87000">
              <a:srgbClr val="666699">
                <a:lumMod val="60000"/>
                <a:lumOff val="40000"/>
              </a:srgbClr>
            </a:gs>
            <a:gs pos="93000">
              <a:srgbClr val="666699">
                <a:lumMod val="60000"/>
                <a:lumOff val="40000"/>
              </a:srgbClr>
            </a:gs>
            <a:gs pos="95000">
              <a:srgbClr val="666699">
                <a:lumMod val="60000"/>
                <a:lumOff val="4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kern="1200" dirty="0">
              <a:solidFill>
                <a:sysClr val="window" lastClr="FFFFFF"/>
              </a:solidFill>
              <a:effectLst/>
              <a:latin typeface="Rockwell"/>
              <a:ea typeface="+mn-ea"/>
              <a:cs typeface="+mn-cs"/>
            </a:rPr>
            <a:t>Data are recorded on and later retrieved from the disk via a conducting coil named the </a:t>
          </a:r>
          <a:r>
            <a:rPr lang="en-US" sz="1600" i="1" kern="1200" dirty="0">
              <a:solidFill>
                <a:sysClr val="window" lastClr="FFFFFF"/>
              </a:solidFill>
              <a:effectLst/>
              <a:latin typeface="Rockwell"/>
              <a:ea typeface="+mn-ea"/>
              <a:cs typeface="+mn-cs"/>
            </a:rPr>
            <a:t>head</a:t>
          </a:r>
          <a:endParaRPr lang="en-US" sz="1600" kern="1200" dirty="0">
            <a:solidFill>
              <a:sysClr val="window" lastClr="FFFFFF"/>
            </a:solidFill>
            <a:effectLst/>
            <a:latin typeface="Rockwell"/>
            <a:ea typeface="+mn-ea"/>
            <a:cs typeface="+mn-cs"/>
          </a:endParaRPr>
        </a:p>
        <a:p>
          <a:pPr marL="114300" lvl="1" indent="-114300" algn="l" defTabSz="533400" rtl="0">
            <a:lnSpc>
              <a:spcPct val="90000"/>
            </a:lnSpc>
            <a:spcBef>
              <a:spcPct val="0"/>
            </a:spcBef>
            <a:spcAft>
              <a:spcPct val="15000"/>
            </a:spcAft>
            <a:buChar char="•"/>
          </a:pPr>
          <a:r>
            <a:rPr lang="en-US" sz="1200" kern="1200" dirty="0">
              <a:solidFill>
                <a:sysClr val="window" lastClr="FFFFFF"/>
              </a:solidFill>
              <a:effectLst/>
              <a:latin typeface="Rockwell"/>
              <a:ea typeface="+mn-ea"/>
              <a:cs typeface="+mn-cs"/>
            </a:rPr>
            <a:t>In many systems there are two heads, a read head and a write head</a:t>
          </a:r>
        </a:p>
        <a:p>
          <a:pPr marL="114300" lvl="1" indent="-114300" algn="l" defTabSz="533400" rtl="0">
            <a:lnSpc>
              <a:spcPct val="90000"/>
            </a:lnSpc>
            <a:spcBef>
              <a:spcPct val="0"/>
            </a:spcBef>
            <a:spcAft>
              <a:spcPct val="15000"/>
            </a:spcAft>
            <a:buChar char="•"/>
          </a:pPr>
          <a:r>
            <a:rPr lang="en-US" sz="1200" kern="1200" dirty="0">
              <a:solidFill>
                <a:sysClr val="window" lastClr="FFFFFF"/>
              </a:solidFill>
              <a:effectLst/>
              <a:latin typeface="Rockwell"/>
              <a:ea typeface="+mn-ea"/>
              <a:cs typeface="+mn-cs"/>
            </a:rPr>
            <a:t>During a read or write operation the head is stationary while the platter rotates beneath it</a:t>
          </a:r>
        </a:p>
      </dsp:txBody>
      <dsp:txXfrm>
        <a:off x="749389" y="1251"/>
        <a:ext cx="3126722" cy="1876033"/>
      </dsp:txXfrm>
    </dsp:sp>
    <dsp:sp modelId="{D381029A-F955-D94F-994B-4DEEB131BACD}">
      <dsp:nvSpPr>
        <dsp:cNvPr id="0" name=""/>
        <dsp:cNvSpPr/>
      </dsp:nvSpPr>
      <dsp:spPr>
        <a:xfrm>
          <a:off x="4188784" y="1251"/>
          <a:ext cx="3126722" cy="1876033"/>
        </a:xfrm>
        <a:prstGeom prst="rect">
          <a:avLst/>
        </a:prstGeom>
        <a:gradFill rotWithShape="0">
          <a:gsLst>
            <a:gs pos="0">
              <a:srgbClr val="666699">
                <a:hueOff val="-2160000"/>
                <a:satOff val="0"/>
                <a:lumOff val="0"/>
                <a:alphaOff val="0"/>
                <a:shade val="40000"/>
                <a:alpha val="100000"/>
                <a:satMod val="150000"/>
                <a:lumMod val="100000"/>
              </a:srgbClr>
            </a:gs>
            <a:gs pos="100000">
              <a:srgbClr val="666699">
                <a:hueOff val="-2160000"/>
                <a:satOff val="0"/>
                <a:alphaOff val="0"/>
                <a:tint val="70000"/>
                <a:shade val="100000"/>
                <a:alpha val="100000"/>
                <a:satMod val="200000"/>
                <a:lumMod val="94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ysClr val="window" lastClr="FFFFFF"/>
              </a:solidFill>
              <a:effectLst/>
              <a:latin typeface="Rockwell"/>
              <a:ea typeface="+mn-ea"/>
              <a:cs typeface="+mn-cs"/>
            </a:rPr>
            <a:t>The write mechanism exploits the fact that electricity flowing through a coil produces a magnetic field</a:t>
          </a:r>
        </a:p>
      </dsp:txBody>
      <dsp:txXfrm>
        <a:off x="4188784" y="1251"/>
        <a:ext cx="3126722" cy="1876033"/>
      </dsp:txXfrm>
    </dsp:sp>
    <dsp:sp modelId="{174AA812-F8B6-3540-9BFB-422792D56201}">
      <dsp:nvSpPr>
        <dsp:cNvPr id="0" name=""/>
        <dsp:cNvSpPr/>
      </dsp:nvSpPr>
      <dsp:spPr>
        <a:xfrm>
          <a:off x="749389" y="2189956"/>
          <a:ext cx="3126722" cy="1876033"/>
        </a:xfrm>
        <a:prstGeom prst="rect">
          <a:avLst/>
        </a:prstGeom>
        <a:gradFill rotWithShape="0">
          <a:gsLst>
            <a:gs pos="0">
              <a:srgbClr val="666699">
                <a:hueOff val="-4320000"/>
                <a:satOff val="0"/>
                <a:lumOff val="0"/>
                <a:alphaOff val="0"/>
                <a:shade val="40000"/>
                <a:alpha val="100000"/>
                <a:satMod val="150000"/>
                <a:lumMod val="100000"/>
              </a:srgbClr>
            </a:gs>
            <a:gs pos="100000">
              <a:srgbClr val="666699">
                <a:hueOff val="-4320000"/>
                <a:satOff val="0"/>
                <a:alphaOff val="0"/>
                <a:tint val="70000"/>
                <a:shade val="100000"/>
                <a:alpha val="100000"/>
                <a:satMod val="200000"/>
                <a:lumMod val="78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ysClr val="window" lastClr="FFFFFF"/>
              </a:solidFill>
              <a:effectLst/>
              <a:latin typeface="Rockwell"/>
              <a:ea typeface="+mn-ea"/>
              <a:cs typeface="+mn-cs"/>
            </a:rPr>
            <a:t>Electric pulses are sent to the write head and the resulting magnetic patterns are recorded on the surface below, with different patterns for positive and negative currents</a:t>
          </a:r>
        </a:p>
      </dsp:txBody>
      <dsp:txXfrm>
        <a:off x="749389" y="2189956"/>
        <a:ext cx="3126722" cy="1876033"/>
      </dsp:txXfrm>
    </dsp:sp>
    <dsp:sp modelId="{56755B8C-22FA-424F-B414-0DB704613A86}">
      <dsp:nvSpPr>
        <dsp:cNvPr id="0" name=""/>
        <dsp:cNvSpPr/>
      </dsp:nvSpPr>
      <dsp:spPr>
        <a:xfrm>
          <a:off x="4188784" y="2189956"/>
          <a:ext cx="3126722" cy="1876033"/>
        </a:xfrm>
        <a:prstGeom prst="rect">
          <a:avLst/>
        </a:prstGeom>
        <a:gradFill rotWithShape="0">
          <a:gsLst>
            <a:gs pos="0">
              <a:srgbClr val="666699">
                <a:hueOff val="-6480000"/>
                <a:satOff val="0"/>
                <a:lumOff val="0"/>
                <a:alphaOff val="0"/>
                <a:shade val="40000"/>
                <a:alpha val="100000"/>
                <a:satMod val="150000"/>
                <a:lumMod val="100000"/>
              </a:srgbClr>
            </a:gs>
            <a:gs pos="100000">
              <a:srgbClr val="666699">
                <a:hueOff val="-6480000"/>
                <a:satOff val="0"/>
                <a:alphaOff val="0"/>
                <a:tint val="70000"/>
                <a:shade val="100000"/>
                <a:alpha val="100000"/>
                <a:satMod val="200000"/>
                <a:lumMod val="78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ysClr val="window" lastClr="FFFFFF"/>
              </a:solidFill>
              <a:effectLst/>
              <a:latin typeface="Rockwell"/>
              <a:ea typeface="+mn-ea"/>
              <a:cs typeface="+mn-cs"/>
            </a:rPr>
            <a:t>The write head itself is made of easily magnetizable material and is in the shape of a rectangular doughnut with a gap along one side and a few turns of conducting wire along the opposite side</a:t>
          </a:r>
        </a:p>
      </dsp:txBody>
      <dsp:txXfrm>
        <a:off x="4188784" y="2189956"/>
        <a:ext cx="3126722" cy="1876033"/>
      </dsp:txXfrm>
    </dsp:sp>
    <dsp:sp modelId="{6CC45470-47B8-C54E-BBBD-380A86C2F55A}">
      <dsp:nvSpPr>
        <dsp:cNvPr id="0" name=""/>
        <dsp:cNvSpPr/>
      </dsp:nvSpPr>
      <dsp:spPr>
        <a:xfrm>
          <a:off x="749389" y="4378662"/>
          <a:ext cx="3126722" cy="1876033"/>
        </a:xfrm>
        <a:prstGeom prst="rect">
          <a:avLst/>
        </a:prstGeom>
        <a:gradFill rotWithShape="0">
          <a:gsLst>
            <a:gs pos="0">
              <a:srgbClr val="666699">
                <a:hueOff val="-8640000"/>
                <a:satOff val="0"/>
                <a:lumOff val="0"/>
                <a:alphaOff val="0"/>
                <a:shade val="40000"/>
                <a:alpha val="100000"/>
                <a:satMod val="150000"/>
                <a:lumMod val="100000"/>
              </a:srgbClr>
            </a:gs>
            <a:gs pos="100000">
              <a:srgbClr val="666699">
                <a:hueOff val="-8640000"/>
                <a:satOff val="0"/>
                <a:alphaOff val="0"/>
                <a:tint val="70000"/>
                <a:shade val="100000"/>
                <a:alpha val="100000"/>
                <a:satMod val="200000"/>
                <a:lumMod val="77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ysClr val="window" lastClr="FFFFFF"/>
              </a:solidFill>
              <a:effectLst/>
              <a:latin typeface="Rockwell"/>
              <a:ea typeface="+mn-ea"/>
              <a:cs typeface="+mn-cs"/>
            </a:rPr>
            <a:t>An electric current in the wire induces a magnetic field across the gap, which in turn magnetizes a small area of the recording medium</a:t>
          </a:r>
        </a:p>
      </dsp:txBody>
      <dsp:txXfrm>
        <a:off x="749389" y="4378662"/>
        <a:ext cx="3126722" cy="1876033"/>
      </dsp:txXfrm>
    </dsp:sp>
    <dsp:sp modelId="{D306309E-42B4-1E4E-A484-65EF64014419}">
      <dsp:nvSpPr>
        <dsp:cNvPr id="0" name=""/>
        <dsp:cNvSpPr/>
      </dsp:nvSpPr>
      <dsp:spPr>
        <a:xfrm>
          <a:off x="4188784" y="4378662"/>
          <a:ext cx="3126722" cy="1876033"/>
        </a:xfrm>
        <a:prstGeom prst="rect">
          <a:avLst/>
        </a:prstGeom>
        <a:gradFill rotWithShape="0">
          <a:gsLst>
            <a:gs pos="0">
              <a:srgbClr val="666699">
                <a:hueOff val="-10800000"/>
                <a:satOff val="0"/>
                <a:lumOff val="0"/>
                <a:alphaOff val="0"/>
                <a:shade val="40000"/>
                <a:alpha val="100000"/>
                <a:satMod val="150000"/>
                <a:lumMod val="100000"/>
              </a:srgbClr>
            </a:gs>
            <a:gs pos="97000">
              <a:srgbClr val="666699">
                <a:hueOff val="-10800000"/>
                <a:satOff val="0"/>
                <a:alphaOff val="0"/>
                <a:tint val="70000"/>
                <a:shade val="100000"/>
                <a:alpha val="100000"/>
                <a:satMod val="200000"/>
                <a:lumMod val="78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ysClr val="window" lastClr="FFFFFF"/>
              </a:solidFill>
              <a:effectLst/>
              <a:latin typeface="Rockwell"/>
              <a:ea typeface="+mn-ea"/>
              <a:cs typeface="+mn-cs"/>
            </a:rPr>
            <a:t>Reversing the direction of the current reverses the direction of the magnetization on the recording medium</a:t>
          </a:r>
        </a:p>
      </dsp:txBody>
      <dsp:txXfrm>
        <a:off x="4188784" y="4378662"/>
        <a:ext cx="3126722" cy="18760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491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491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r>
              <a:rPr lang="en-US"/>
              <a:t>© 2016 Pearson Education, Inc., Upper Saddle River, NJ. All rights reserved.</a:t>
            </a:r>
            <a:endParaRPr lang="en-US" dirty="0"/>
          </a:p>
        </p:txBody>
      </p:sp>
      <p:sp>
        <p:nvSpPr>
          <p:cNvPr id="491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84A63070-95B0-C841-848B-70D964604024}" type="slidenum">
              <a:rPr lang="en-US"/>
              <a:pPr/>
              <a:t>‹#›</a:t>
            </a:fld>
            <a:endParaRPr lang="en-US" dirty="0"/>
          </a:p>
        </p:txBody>
      </p:sp>
    </p:spTree>
    <p:extLst>
      <p:ext uri="{BB962C8B-B14F-4D97-AF65-F5344CB8AC3E}">
        <p14:creationId xmlns:p14="http://schemas.microsoft.com/office/powerpoint/2010/main" val="187282583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r>
              <a:rPr lang="en-US"/>
              <a:t>© 2016 Pearson Education, Inc., Upper Saddle River, NJ. All rights reserved.</a:t>
            </a:r>
            <a:endParaRPr lang="en-US" dirty="0"/>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D1D245E4-CB43-F844-B5DA-3C7BAF45101A}" type="slidenum">
              <a:rPr lang="en-US"/>
              <a:pPr/>
              <a:t>‹#›</a:t>
            </a:fld>
            <a:endParaRPr lang="en-US" dirty="0"/>
          </a:p>
        </p:txBody>
      </p:sp>
    </p:spTree>
    <p:extLst>
      <p:ext uri="{BB962C8B-B14F-4D97-AF65-F5344CB8AC3E}">
        <p14:creationId xmlns:p14="http://schemas.microsoft.com/office/powerpoint/2010/main" val="598740841"/>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1472474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65405E-CE8E-3F42-AD5D-8DE8A2BC0207}" type="slidenum">
              <a:rPr lang="en-US"/>
              <a:pPr/>
              <a:t>11</a:t>
            </a:fld>
            <a:endParaRPr lang="en-US" dirty="0"/>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Finally, the head mechanism provides a classification of disks into three types.</a:t>
            </a:r>
          </a:p>
          <a:p>
            <a:r>
              <a:rPr lang="en-US" sz="1200" kern="1200" baseline="0" dirty="0">
                <a:solidFill>
                  <a:schemeClr val="tx1"/>
                </a:solidFill>
                <a:latin typeface="Times New Roman" pitchFamily="-110" charset="0"/>
                <a:ea typeface="+mn-ea"/>
                <a:cs typeface="+mn-cs"/>
              </a:rPr>
              <a:t>Traditionally, the read-write head has been positioned a fixed distance above the</a:t>
            </a:r>
          </a:p>
          <a:p>
            <a:r>
              <a:rPr lang="en-US" sz="1200" kern="1200" baseline="0" dirty="0">
                <a:solidFill>
                  <a:schemeClr val="tx1"/>
                </a:solidFill>
                <a:latin typeface="Times New Roman" pitchFamily="-110" charset="0"/>
                <a:ea typeface="+mn-ea"/>
                <a:cs typeface="+mn-cs"/>
              </a:rPr>
              <a:t>platter, allowing an air gap. At the other extreme is a head mechanism that actually</a:t>
            </a:r>
          </a:p>
          <a:p>
            <a:r>
              <a:rPr lang="en-US" sz="1200" kern="1200" baseline="0" dirty="0">
                <a:solidFill>
                  <a:schemeClr val="tx1"/>
                </a:solidFill>
                <a:latin typeface="Times New Roman" pitchFamily="-110" charset="0"/>
                <a:ea typeface="+mn-ea"/>
                <a:cs typeface="+mn-cs"/>
              </a:rPr>
              <a:t>comes into physical contact with the medium during a read or write operation. This</a:t>
            </a:r>
          </a:p>
          <a:p>
            <a:r>
              <a:rPr lang="en-US" sz="1200" kern="1200" baseline="0" dirty="0">
                <a:solidFill>
                  <a:schemeClr val="tx1"/>
                </a:solidFill>
                <a:latin typeface="Times New Roman" pitchFamily="-110" charset="0"/>
                <a:ea typeface="+mn-ea"/>
                <a:cs typeface="+mn-cs"/>
              </a:rPr>
              <a:t>mechanism is used with the </a:t>
            </a:r>
            <a:r>
              <a:rPr lang="en-US" sz="1200" b="1" kern="1200" baseline="0" dirty="0">
                <a:solidFill>
                  <a:schemeClr val="tx1"/>
                </a:solidFill>
                <a:latin typeface="Times New Roman" pitchFamily="-110" charset="0"/>
                <a:ea typeface="+mn-ea"/>
                <a:cs typeface="+mn-cs"/>
              </a:rPr>
              <a:t>floppy disk</a:t>
            </a:r>
            <a:r>
              <a:rPr lang="en-US" sz="1200" b="0" kern="1200" baseline="0" dirty="0">
                <a:solidFill>
                  <a:schemeClr val="tx1"/>
                </a:solidFill>
                <a:latin typeface="Times New Roman" pitchFamily="-110" charset="0"/>
                <a:ea typeface="+mn-ea"/>
                <a:cs typeface="+mn-cs"/>
              </a:rPr>
              <a:t>, which is a small, flexible platter and the</a:t>
            </a:r>
          </a:p>
          <a:p>
            <a:r>
              <a:rPr lang="en-US" sz="1200" kern="1200" baseline="0" dirty="0">
                <a:solidFill>
                  <a:schemeClr val="tx1"/>
                </a:solidFill>
                <a:latin typeface="Times New Roman" pitchFamily="-110" charset="0"/>
                <a:ea typeface="+mn-ea"/>
                <a:cs typeface="+mn-cs"/>
              </a:rPr>
              <a:t>least expensive type of disk.</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understand the third type of disk, we need to comment on the relationship</a:t>
            </a:r>
          </a:p>
          <a:p>
            <a:r>
              <a:rPr lang="en-US" sz="1200" kern="1200" baseline="0" dirty="0">
                <a:solidFill>
                  <a:schemeClr val="tx1"/>
                </a:solidFill>
                <a:latin typeface="Times New Roman" pitchFamily="-110" charset="0"/>
                <a:ea typeface="+mn-ea"/>
                <a:cs typeface="+mn-cs"/>
              </a:rPr>
              <a:t>between data density and the size of the air gap. The head must generate or sense an</a:t>
            </a:r>
          </a:p>
          <a:p>
            <a:r>
              <a:rPr lang="en-US" sz="1200" kern="1200" baseline="0" dirty="0">
                <a:solidFill>
                  <a:schemeClr val="tx1"/>
                </a:solidFill>
                <a:latin typeface="Times New Roman" pitchFamily="-110" charset="0"/>
                <a:ea typeface="+mn-ea"/>
                <a:cs typeface="+mn-cs"/>
              </a:rPr>
              <a:t>electromagnetic field of sufficient magnitude to write and read properly. The narrower</a:t>
            </a:r>
          </a:p>
          <a:p>
            <a:r>
              <a:rPr lang="en-US" sz="1200" kern="1200" baseline="0" dirty="0">
                <a:solidFill>
                  <a:schemeClr val="tx1"/>
                </a:solidFill>
                <a:latin typeface="Times New Roman" pitchFamily="-110" charset="0"/>
                <a:ea typeface="+mn-ea"/>
                <a:cs typeface="+mn-cs"/>
              </a:rPr>
              <a:t>the head is, the closer it must be to the platter surface to function. A narrower</a:t>
            </a:r>
          </a:p>
          <a:p>
            <a:r>
              <a:rPr lang="en-US" sz="1200" kern="1200" baseline="0" dirty="0">
                <a:solidFill>
                  <a:schemeClr val="tx1"/>
                </a:solidFill>
                <a:latin typeface="Times New Roman" pitchFamily="-110" charset="0"/>
                <a:ea typeface="+mn-ea"/>
                <a:cs typeface="+mn-cs"/>
              </a:rPr>
              <a:t>head means narrower tracks and therefore greater data density, which is desirable.</a:t>
            </a:r>
          </a:p>
          <a:p>
            <a:r>
              <a:rPr lang="en-US" sz="1200" kern="1200" baseline="0" dirty="0">
                <a:solidFill>
                  <a:schemeClr val="tx1"/>
                </a:solidFill>
                <a:latin typeface="Times New Roman" pitchFamily="-110" charset="0"/>
                <a:ea typeface="+mn-ea"/>
                <a:cs typeface="+mn-cs"/>
              </a:rPr>
              <a:t>However, the closer the head is to the disk, the greater the risk of error from impurities</a:t>
            </a:r>
          </a:p>
          <a:p>
            <a:r>
              <a:rPr lang="en-US" sz="1200" kern="1200" baseline="0" dirty="0">
                <a:solidFill>
                  <a:schemeClr val="tx1"/>
                </a:solidFill>
                <a:latin typeface="Times New Roman" pitchFamily="-110" charset="0"/>
                <a:ea typeface="+mn-ea"/>
                <a:cs typeface="+mn-cs"/>
              </a:rPr>
              <a:t>or imperfections. To push the technology further, the Winchester disk was</a:t>
            </a:r>
          </a:p>
          <a:p>
            <a:r>
              <a:rPr lang="en-US" sz="1200" kern="1200" baseline="0" dirty="0">
                <a:solidFill>
                  <a:schemeClr val="tx1"/>
                </a:solidFill>
                <a:latin typeface="Times New Roman" pitchFamily="-110" charset="0"/>
                <a:ea typeface="+mn-ea"/>
                <a:cs typeface="+mn-cs"/>
              </a:rPr>
              <a:t>developed. Winchester heads are used in sealed drive assemblies that are almost</a:t>
            </a:r>
          </a:p>
          <a:p>
            <a:r>
              <a:rPr lang="en-US" sz="1200" kern="1200" baseline="0" dirty="0">
                <a:solidFill>
                  <a:schemeClr val="tx1"/>
                </a:solidFill>
                <a:latin typeface="Times New Roman" pitchFamily="-110" charset="0"/>
                <a:ea typeface="+mn-ea"/>
                <a:cs typeface="+mn-cs"/>
              </a:rPr>
              <a:t>free of contaminants. They are designed to operate closer to the disk’s surface than</a:t>
            </a:r>
          </a:p>
          <a:p>
            <a:r>
              <a:rPr lang="en-US" sz="1200" kern="1200" baseline="0" dirty="0">
                <a:solidFill>
                  <a:schemeClr val="tx1"/>
                </a:solidFill>
                <a:latin typeface="Times New Roman" pitchFamily="-110" charset="0"/>
                <a:ea typeface="+mn-ea"/>
                <a:cs typeface="+mn-cs"/>
              </a:rPr>
              <a:t>conventional rigid disk heads, thus allowing greater data density. The head is actually</a:t>
            </a:r>
          </a:p>
          <a:p>
            <a:r>
              <a:rPr lang="en-US" sz="1200" kern="1200" baseline="0" dirty="0">
                <a:solidFill>
                  <a:schemeClr val="tx1"/>
                </a:solidFill>
                <a:latin typeface="Times New Roman" pitchFamily="-110" charset="0"/>
                <a:ea typeface="+mn-ea"/>
                <a:cs typeface="+mn-cs"/>
              </a:rPr>
              <a:t>an aerodynamic foil that rests lightly on the platter’s surface when the disk is</a:t>
            </a:r>
          </a:p>
          <a:p>
            <a:r>
              <a:rPr lang="en-US" sz="1200" kern="1200" baseline="0" dirty="0">
                <a:solidFill>
                  <a:schemeClr val="tx1"/>
                </a:solidFill>
                <a:latin typeface="Times New Roman" pitchFamily="-110" charset="0"/>
                <a:ea typeface="+mn-ea"/>
                <a:cs typeface="+mn-cs"/>
              </a:rPr>
              <a:t>motionless. The air pressure generated by a spinning disk is enough to make the foil</a:t>
            </a:r>
          </a:p>
          <a:p>
            <a:r>
              <a:rPr lang="en-US" sz="1200" kern="1200" baseline="0" dirty="0">
                <a:solidFill>
                  <a:schemeClr val="tx1"/>
                </a:solidFill>
                <a:latin typeface="Times New Roman" pitchFamily="-110" charset="0"/>
                <a:ea typeface="+mn-ea"/>
                <a:cs typeface="+mn-cs"/>
              </a:rPr>
              <a:t>rise above the surface. The resulting noncontact system can be engineered to use</a:t>
            </a:r>
          </a:p>
          <a:p>
            <a:r>
              <a:rPr lang="en-US" sz="1200" kern="1200" baseline="0" dirty="0">
                <a:solidFill>
                  <a:schemeClr val="tx1"/>
                </a:solidFill>
                <a:latin typeface="Times New Roman" pitchFamily="-110" charset="0"/>
                <a:ea typeface="+mn-ea"/>
                <a:cs typeface="+mn-cs"/>
              </a:rPr>
              <a:t>narrower heads that operate closer to the platter’s surface than conventional rigid</a:t>
            </a:r>
          </a:p>
          <a:p>
            <a:r>
              <a:rPr lang="en-US" sz="1200" kern="1200" baseline="0" dirty="0">
                <a:solidFill>
                  <a:schemeClr val="tx1"/>
                </a:solidFill>
                <a:latin typeface="Times New Roman" pitchFamily="-110" charset="0"/>
                <a:ea typeface="+mn-ea"/>
                <a:cs typeface="+mn-cs"/>
              </a:rPr>
              <a:t>disk heads.</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The actual details of disk I/O operation depend on the computer system, the operating</a:t>
            </a:r>
          </a:p>
          <a:p>
            <a:r>
              <a:rPr lang="en-US" sz="1200" kern="1200" baseline="0" dirty="0">
                <a:solidFill>
                  <a:schemeClr val="tx1"/>
                </a:solidFill>
                <a:latin typeface="Times New Roman" pitchFamily="-110" charset="0"/>
                <a:ea typeface="+mn-ea"/>
                <a:cs typeface="+mn-cs"/>
              </a:rPr>
              <a:t>system, and the nature of the I/O channel and disk controller hardware. A</a:t>
            </a:r>
          </a:p>
          <a:p>
            <a:r>
              <a:rPr lang="en-US" sz="1200" kern="1200" baseline="0" dirty="0">
                <a:solidFill>
                  <a:schemeClr val="tx1"/>
                </a:solidFill>
                <a:latin typeface="Times New Roman" pitchFamily="-110" charset="0"/>
                <a:ea typeface="+mn-ea"/>
                <a:cs typeface="+mn-cs"/>
              </a:rPr>
              <a:t>general timing diagram of disk I/O transfer is shown in Figure 7.5.</a:t>
            </a:r>
          </a:p>
        </p:txBody>
      </p:sp>
      <p:sp>
        <p:nvSpPr>
          <p:cNvPr id="4" name="Slide Number Placeholder 3"/>
          <p:cNvSpPr>
            <a:spLocks noGrp="1"/>
          </p:cNvSpPr>
          <p:nvPr>
            <p:ph type="sldNum" sz="quarter" idx="10"/>
          </p:nvPr>
        </p:nvSpPr>
        <p:spPr/>
        <p:txBody>
          <a:bodyPr/>
          <a:lstStyle/>
          <a:p>
            <a:fld id="{D1D245E4-CB43-F844-B5DA-3C7BAF45101A}"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kern="1200" baseline="0" dirty="0">
                <a:solidFill>
                  <a:schemeClr val="tx1"/>
                </a:solidFill>
                <a:latin typeface="Times New Roman" pitchFamily="-110" charset="0"/>
                <a:ea typeface="+mn-ea"/>
                <a:cs typeface="+mn-cs"/>
              </a:rPr>
              <a:t>When the disk drive is operating, the disk is rotating at constant speed. To</a:t>
            </a:r>
          </a:p>
          <a:p>
            <a:r>
              <a:rPr lang="en-US" sz="1200" kern="1200" baseline="0" dirty="0">
                <a:solidFill>
                  <a:schemeClr val="tx1"/>
                </a:solidFill>
                <a:latin typeface="Times New Roman" pitchFamily="-110" charset="0"/>
                <a:ea typeface="+mn-ea"/>
                <a:cs typeface="+mn-cs"/>
              </a:rPr>
              <a:t>read or write, the head must be positioned at the desired track and at the beginning</a:t>
            </a:r>
          </a:p>
          <a:p>
            <a:r>
              <a:rPr lang="en-US" sz="1200" kern="1200" baseline="0" dirty="0">
                <a:solidFill>
                  <a:schemeClr val="tx1"/>
                </a:solidFill>
                <a:latin typeface="Times New Roman" pitchFamily="-110" charset="0"/>
                <a:ea typeface="+mn-ea"/>
                <a:cs typeface="+mn-cs"/>
              </a:rPr>
              <a:t>of the desired sector on that track. Track selection involves moving the head in a</a:t>
            </a:r>
          </a:p>
          <a:p>
            <a:r>
              <a:rPr lang="en-US" sz="1200" kern="1200" baseline="0" dirty="0">
                <a:solidFill>
                  <a:schemeClr val="tx1"/>
                </a:solidFill>
                <a:latin typeface="Times New Roman" pitchFamily="-110" charset="0"/>
                <a:ea typeface="+mn-ea"/>
                <a:cs typeface="+mn-cs"/>
              </a:rPr>
              <a:t>movable-head system or electronically selecting one head on a fixed-head system.</a:t>
            </a:r>
          </a:p>
          <a:p>
            <a:r>
              <a:rPr lang="en-US" sz="1200" kern="1200" baseline="0" dirty="0">
                <a:solidFill>
                  <a:schemeClr val="tx1"/>
                </a:solidFill>
                <a:latin typeface="Times New Roman" pitchFamily="-110" charset="0"/>
                <a:ea typeface="+mn-ea"/>
                <a:cs typeface="+mn-cs"/>
              </a:rPr>
              <a:t>On a movable-head system, the time it takes to position the head at the track is</a:t>
            </a:r>
          </a:p>
          <a:p>
            <a:r>
              <a:rPr lang="en-US" sz="1200" kern="1200" baseline="0" dirty="0">
                <a:solidFill>
                  <a:schemeClr val="tx1"/>
                </a:solidFill>
                <a:latin typeface="Times New Roman" pitchFamily="-110" charset="0"/>
                <a:ea typeface="+mn-ea"/>
                <a:cs typeface="+mn-cs"/>
              </a:rPr>
              <a:t>known as </a:t>
            </a:r>
            <a:r>
              <a:rPr lang="en-US" sz="1200" b="1" kern="1200" baseline="0" dirty="0">
                <a:solidFill>
                  <a:schemeClr val="tx1"/>
                </a:solidFill>
                <a:latin typeface="Times New Roman" pitchFamily="-110" charset="0"/>
                <a:ea typeface="+mn-ea"/>
                <a:cs typeface="+mn-cs"/>
              </a:rPr>
              <a:t>seek time </a:t>
            </a:r>
            <a:r>
              <a:rPr lang="en-US" sz="1200" b="0" i="1" kern="1200" baseline="0" dirty="0" err="1">
                <a:solidFill>
                  <a:schemeClr val="tx1"/>
                </a:solidFill>
                <a:latin typeface="Times New Roman" pitchFamily="-110" charset="0"/>
                <a:ea typeface="+mn-ea"/>
                <a:cs typeface="+mn-cs"/>
              </a:rPr>
              <a:t>t</a:t>
            </a:r>
            <a:r>
              <a:rPr lang="en-US" sz="1200" b="0" i="1" kern="1200" baseline="-25000" dirty="0" err="1">
                <a:solidFill>
                  <a:schemeClr val="tx1"/>
                </a:solidFill>
                <a:latin typeface="Times New Roman" pitchFamily="-110" charset="0"/>
                <a:ea typeface="+mn-ea"/>
                <a:cs typeface="+mn-cs"/>
              </a:rPr>
              <a:t>s</a:t>
            </a:r>
            <a:r>
              <a:rPr lang="en-US" sz="1200" b="1" kern="1200" baseline="0" dirty="0">
                <a:solidFill>
                  <a:schemeClr val="tx1"/>
                </a:solidFill>
                <a:latin typeface="Times New Roman" pitchFamily="-110" charset="0"/>
                <a:ea typeface="+mn-ea"/>
                <a:cs typeface="+mn-cs"/>
              </a:rPr>
              <a:t>. </a:t>
            </a:r>
            <a:r>
              <a:rPr lang="en-US" sz="1200" b="0" kern="1200" baseline="0" dirty="0">
                <a:solidFill>
                  <a:schemeClr val="tx1"/>
                </a:solidFill>
                <a:latin typeface="Times New Roman" pitchFamily="-110" charset="0"/>
                <a:ea typeface="+mn-ea"/>
                <a:cs typeface="+mn-cs"/>
              </a:rPr>
              <a:t>In either case, once the track is selected, the disk controller</a:t>
            </a:r>
          </a:p>
          <a:p>
            <a:r>
              <a:rPr lang="en-US" sz="1200" kern="1200" baseline="0" dirty="0">
                <a:solidFill>
                  <a:schemeClr val="tx1"/>
                </a:solidFill>
                <a:latin typeface="Times New Roman" pitchFamily="-110" charset="0"/>
                <a:ea typeface="+mn-ea"/>
                <a:cs typeface="+mn-cs"/>
              </a:rPr>
              <a:t>waits until the appropriate sector rotates to line up with the head. The time it takes</a:t>
            </a:r>
          </a:p>
          <a:p>
            <a:r>
              <a:rPr lang="en-US" sz="1200" kern="1200" baseline="0" dirty="0">
                <a:solidFill>
                  <a:schemeClr val="tx1"/>
                </a:solidFill>
                <a:latin typeface="Times New Roman" pitchFamily="-110" charset="0"/>
                <a:ea typeface="+mn-ea"/>
                <a:cs typeface="+mn-cs"/>
              </a:rPr>
              <a:t>for the beginning of the sector to reach the head is known as </a:t>
            </a:r>
            <a:r>
              <a:rPr lang="en-US" sz="1200" b="1" kern="1200" baseline="0" dirty="0">
                <a:solidFill>
                  <a:schemeClr val="tx1"/>
                </a:solidFill>
                <a:latin typeface="Times New Roman" pitchFamily="-110" charset="0"/>
                <a:ea typeface="+mn-ea"/>
                <a:cs typeface="+mn-cs"/>
              </a:rPr>
              <a:t>rotational delay</a:t>
            </a:r>
            <a:r>
              <a:rPr lang="en-US" sz="1200" b="0" kern="1200" baseline="0" dirty="0">
                <a:solidFill>
                  <a:schemeClr val="tx1"/>
                </a:solidFill>
                <a:latin typeface="Times New Roman" pitchFamily="-110" charset="0"/>
                <a:ea typeface="+mn-ea"/>
                <a:cs typeface="+mn-cs"/>
              </a:rPr>
              <a:t>, or</a:t>
            </a:r>
          </a:p>
          <a:p>
            <a:r>
              <a:rPr lang="en-US" sz="1200" b="1" i="0" kern="1200" baseline="0" dirty="0">
                <a:solidFill>
                  <a:schemeClr val="tx1"/>
                </a:solidFill>
                <a:latin typeface="Times New Roman" pitchFamily="-110" charset="0"/>
                <a:ea typeface="+mn-ea"/>
                <a:cs typeface="+mn-cs"/>
              </a:rPr>
              <a:t>latency time </a:t>
            </a:r>
            <a:r>
              <a:rPr lang="en-US" sz="1200" b="0" i="1" kern="1200" baseline="0" dirty="0" err="1">
                <a:solidFill>
                  <a:schemeClr val="tx1"/>
                </a:solidFill>
                <a:latin typeface="Times New Roman" pitchFamily="-110" charset="0"/>
                <a:ea typeface="+mn-ea"/>
                <a:cs typeface="+mn-cs"/>
              </a:rPr>
              <a:t>t</a:t>
            </a:r>
            <a:r>
              <a:rPr lang="en-US" sz="1200" b="0" i="1" kern="1200" baseline="-25000" dirty="0" err="1">
                <a:solidFill>
                  <a:schemeClr val="tx1"/>
                </a:solidFill>
                <a:latin typeface="Times New Roman" pitchFamily="-110" charset="0"/>
                <a:ea typeface="+mn-ea"/>
                <a:cs typeface="+mn-cs"/>
              </a:rPr>
              <a:t>L</a:t>
            </a:r>
            <a:r>
              <a:rPr lang="en-US" sz="1200" i="1" kern="1200" baseline="0" dirty="0">
                <a:solidFill>
                  <a:schemeClr val="tx1"/>
                </a:solidFill>
                <a:latin typeface="Times New Roman" pitchFamily="-110" charset="0"/>
                <a:ea typeface="+mn-ea"/>
                <a:cs typeface="+mn-cs"/>
              </a:rPr>
              <a:t>. </a:t>
            </a:r>
            <a:r>
              <a:rPr lang="en-US" sz="1200" b="0" kern="1200" baseline="0" dirty="0">
                <a:solidFill>
                  <a:schemeClr val="tx1"/>
                </a:solidFill>
                <a:latin typeface="Times New Roman" pitchFamily="-110" charset="0"/>
                <a:ea typeface="+mn-ea"/>
                <a:cs typeface="+mn-cs"/>
              </a:rPr>
              <a:t> Once</a:t>
            </a:r>
            <a:r>
              <a:rPr lang="en-US" sz="1200" kern="1200" baseline="0" dirty="0">
                <a:solidFill>
                  <a:schemeClr val="tx1"/>
                </a:solidFill>
                <a:latin typeface="Times New Roman" pitchFamily="-110" charset="0"/>
                <a:ea typeface="+mn-ea"/>
                <a:cs typeface="+mn-cs"/>
              </a:rPr>
              <a:t> the head is in position, the read or write operation is then performed </a:t>
            </a:r>
          </a:p>
          <a:p>
            <a:r>
              <a:rPr lang="en-US" sz="1200" kern="1200" baseline="0" dirty="0">
                <a:solidFill>
                  <a:schemeClr val="tx1"/>
                </a:solidFill>
                <a:latin typeface="Times New Roman" pitchFamily="-110" charset="0"/>
                <a:ea typeface="+mn-ea"/>
                <a:cs typeface="+mn-cs"/>
              </a:rPr>
              <a:t>as the sector moves under the head; this is the data transfer portion of the operation; the time</a:t>
            </a:r>
          </a:p>
          <a:p>
            <a:r>
              <a:rPr lang="en-US" sz="1200" kern="1200" baseline="0" dirty="0">
                <a:solidFill>
                  <a:schemeClr val="tx1"/>
                </a:solidFill>
                <a:latin typeface="Times New Roman" pitchFamily="-110" charset="0"/>
                <a:ea typeface="+mn-ea"/>
                <a:cs typeface="+mn-cs"/>
              </a:rPr>
              <a:t>required for the transfer is the </a:t>
            </a:r>
            <a:r>
              <a:rPr lang="en-US" sz="1200" b="1" kern="1200" baseline="0" dirty="0">
                <a:solidFill>
                  <a:schemeClr val="tx1"/>
                </a:solidFill>
                <a:latin typeface="Times New Roman" pitchFamily="-110" charset="0"/>
                <a:ea typeface="+mn-ea"/>
                <a:cs typeface="+mn-cs"/>
              </a:rPr>
              <a:t>transfer time </a:t>
            </a:r>
            <a:r>
              <a:rPr lang="en-US" sz="1200" b="0" i="1" kern="1200" baseline="0" dirty="0" err="1">
                <a:solidFill>
                  <a:schemeClr val="tx1"/>
                </a:solidFill>
                <a:latin typeface="Times New Roman" pitchFamily="-110" charset="0"/>
                <a:ea typeface="+mn-ea"/>
                <a:cs typeface="+mn-cs"/>
              </a:rPr>
              <a:t>t</a:t>
            </a:r>
            <a:r>
              <a:rPr lang="en-US" sz="1200" b="0" i="1" kern="1200" baseline="-25000" dirty="0" err="1">
                <a:solidFill>
                  <a:schemeClr val="tx1"/>
                </a:solidFill>
                <a:latin typeface="Times New Roman" pitchFamily="-110" charset="0"/>
                <a:ea typeface="+mn-ea"/>
                <a:cs typeface="+mn-cs"/>
              </a:rPr>
              <a:t>T</a:t>
            </a:r>
            <a:r>
              <a:rPr lang="en-US" sz="1200" b="1" kern="1200" baseline="0" dirty="0">
                <a:solidFill>
                  <a:schemeClr val="tx1"/>
                </a:solidFill>
                <a:latin typeface="Times New Roman" pitchFamily="-110" charset="0"/>
                <a:ea typeface="+mn-ea"/>
                <a:cs typeface="+mn-cs"/>
              </a:rPr>
              <a:t>. </a:t>
            </a:r>
            <a:r>
              <a:rPr lang="en-US" sz="1200" kern="1200" dirty="0">
                <a:solidFill>
                  <a:schemeClr val="tx1"/>
                </a:solidFill>
                <a:effectLst/>
                <a:latin typeface="Times New Roman" pitchFamily="-110" charset="0"/>
                <a:ea typeface="+mn-ea"/>
                <a:cs typeface="+mn-cs"/>
              </a:rPr>
              <a:t> The sum of the</a:t>
            </a:r>
          </a:p>
          <a:p>
            <a:r>
              <a:rPr lang="en-US" sz="1200" kern="1200" dirty="0">
                <a:solidFill>
                  <a:schemeClr val="tx1"/>
                </a:solidFill>
                <a:effectLst/>
                <a:latin typeface="Times New Roman" pitchFamily="-110" charset="0"/>
                <a:ea typeface="+mn-ea"/>
                <a:cs typeface="+mn-cs"/>
              </a:rPr>
              <a:t>seek time, if any, the latency time, and the transfer time equals the </a:t>
            </a:r>
            <a:r>
              <a:rPr lang="en-US" sz="1200" b="1" kern="1200" dirty="0">
                <a:solidFill>
                  <a:schemeClr val="tx1"/>
                </a:solidFill>
                <a:effectLst/>
                <a:latin typeface="Times New Roman" pitchFamily="-110" charset="0"/>
                <a:ea typeface="+mn-ea"/>
                <a:cs typeface="+mn-cs"/>
              </a:rPr>
              <a:t>bloc access time</a:t>
            </a:r>
          </a:p>
          <a:p>
            <a:r>
              <a:rPr lang="en-US" sz="1200" b="0" i="1" kern="1200" dirty="0" err="1">
                <a:solidFill>
                  <a:schemeClr val="tx1"/>
                </a:solidFill>
                <a:effectLst/>
                <a:latin typeface="Times New Roman" pitchFamily="-110" charset="0"/>
                <a:ea typeface="+mn-ea"/>
                <a:cs typeface="+mn-cs"/>
              </a:rPr>
              <a:t>t</a:t>
            </a:r>
            <a:r>
              <a:rPr lang="en-US" sz="1200" b="0" i="1" kern="1200" baseline="-25000" dirty="0" err="1">
                <a:solidFill>
                  <a:schemeClr val="tx1"/>
                </a:solidFill>
                <a:effectLst/>
                <a:latin typeface="Times New Roman" pitchFamily="-110" charset="0"/>
                <a:ea typeface="+mn-ea"/>
                <a:cs typeface="+mn-cs"/>
              </a:rPr>
              <a:t>B</a:t>
            </a:r>
            <a:r>
              <a:rPr lang="en-US" sz="1200" kern="1200" dirty="0">
                <a:solidFill>
                  <a:schemeClr val="tx1"/>
                </a:solidFill>
                <a:effectLst/>
                <a:latin typeface="Times New Roman" pitchFamily="-110" charset="0"/>
                <a:ea typeface="+mn-ea"/>
                <a:cs typeface="+mn-cs"/>
              </a:rPr>
              <a:t>, or simply </a:t>
            </a:r>
            <a:r>
              <a:rPr lang="en-US" sz="1200" b="1" kern="1200" dirty="0">
                <a:solidFill>
                  <a:schemeClr val="tx1"/>
                </a:solidFill>
                <a:effectLst/>
                <a:latin typeface="Times New Roman" pitchFamily="-110" charset="0"/>
                <a:ea typeface="+mn-ea"/>
                <a:cs typeface="+mn-cs"/>
              </a:rPr>
              <a:t>access time</a:t>
            </a:r>
            <a:r>
              <a:rPr lang="en-US" sz="1200" b="0" kern="1200" dirty="0">
                <a:solidFill>
                  <a:schemeClr val="tx1"/>
                </a:solidFill>
                <a:effectLst/>
                <a:latin typeface="Times New Roman" pitchFamily="-110" charset="0"/>
                <a:ea typeface="+mn-ea"/>
                <a:cs typeface="+mn-cs"/>
              </a:rPr>
              <a:t>.</a:t>
            </a:r>
            <a:endParaRPr lang="en-US" sz="1200" kern="1200" dirty="0">
              <a:solidFill>
                <a:schemeClr val="tx1"/>
              </a:solidFill>
              <a:effectLst/>
              <a:latin typeface="Times New Roman" pitchFamily="-110" charset="0"/>
              <a:ea typeface="+mn-ea"/>
              <a:cs typeface="+mn-cs"/>
            </a:endParaRPr>
          </a:p>
          <a:p>
            <a:endParaRPr lang="en-US" sz="1200"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 In addition to the access time and transfer time, there are several queuing</a:t>
            </a:r>
          </a:p>
          <a:p>
            <a:r>
              <a:rPr lang="en-US" sz="1200" b="0" i="0" u="none" strike="noStrike" kern="1200" baseline="0" dirty="0">
                <a:solidFill>
                  <a:schemeClr val="tx1"/>
                </a:solidFill>
                <a:latin typeface="Times New Roman" pitchFamily="-110" charset="0"/>
                <a:ea typeface="+mn-ea"/>
                <a:cs typeface="+mn-cs"/>
              </a:rPr>
              <a:t>delays normally associated with a disk I/O operation. When a process issues an I/O</a:t>
            </a:r>
          </a:p>
          <a:p>
            <a:r>
              <a:rPr lang="en-US" sz="1200" b="0" i="0" u="none" strike="noStrike" kern="1200" baseline="0" dirty="0">
                <a:solidFill>
                  <a:schemeClr val="tx1"/>
                </a:solidFill>
                <a:latin typeface="Times New Roman" pitchFamily="-110" charset="0"/>
                <a:ea typeface="+mn-ea"/>
                <a:cs typeface="+mn-cs"/>
              </a:rPr>
              <a:t> request, it must first wait in a queue for the device to be available. At that time, the</a:t>
            </a:r>
          </a:p>
          <a:p>
            <a:r>
              <a:rPr lang="en-US" sz="1200" b="0" i="0" u="none" strike="noStrike" kern="1200" baseline="0" dirty="0">
                <a:solidFill>
                  <a:schemeClr val="tx1"/>
                </a:solidFill>
                <a:latin typeface="Times New Roman" pitchFamily="-110" charset="0"/>
                <a:ea typeface="+mn-ea"/>
                <a:cs typeface="+mn-cs"/>
              </a:rPr>
              <a:t>device is assigned to the process. If the device shares a single I/O channel or a set</a:t>
            </a:r>
          </a:p>
          <a:p>
            <a:r>
              <a:rPr lang="en-US" sz="1200" b="0" i="0" u="none" strike="noStrike" kern="1200" baseline="0" dirty="0">
                <a:solidFill>
                  <a:schemeClr val="tx1"/>
                </a:solidFill>
                <a:latin typeface="Times New Roman" pitchFamily="-110" charset="0"/>
                <a:ea typeface="+mn-ea"/>
                <a:cs typeface="+mn-cs"/>
              </a:rPr>
              <a:t>of I/O channels with other disk drives, then there may be an additional wait for the</a:t>
            </a:r>
          </a:p>
          <a:p>
            <a:r>
              <a:rPr lang="en-US" sz="1200" b="0" i="0" u="none" strike="noStrike" kern="1200" baseline="0" dirty="0">
                <a:solidFill>
                  <a:schemeClr val="tx1"/>
                </a:solidFill>
                <a:latin typeface="Times New Roman" pitchFamily="-110" charset="0"/>
                <a:ea typeface="+mn-ea"/>
                <a:cs typeface="+mn-cs"/>
              </a:rPr>
              <a:t>channel to be available. At that point, the seek is performed to begin disk access.</a:t>
            </a:r>
          </a:p>
          <a:p>
            <a:endParaRPr lang="en-US" sz="1200" b="0" i="0" u="none" strike="noStrike"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In some high-end systems for servers, a technique known as rotational positional</a:t>
            </a:r>
          </a:p>
          <a:p>
            <a:r>
              <a:rPr lang="en-US" sz="1200" b="0" i="0" u="none" strike="noStrike" kern="1200" baseline="0" dirty="0">
                <a:solidFill>
                  <a:schemeClr val="tx1"/>
                </a:solidFill>
                <a:latin typeface="Times New Roman" pitchFamily="-110" charset="0"/>
                <a:ea typeface="+mn-ea"/>
                <a:cs typeface="+mn-cs"/>
              </a:rPr>
              <a:t>sensing (RPS) is used. This works as follows: When the seek command has</a:t>
            </a:r>
          </a:p>
          <a:p>
            <a:r>
              <a:rPr lang="en-US" sz="1200" b="0" i="0" u="none" strike="noStrike" kern="1200" baseline="0" dirty="0">
                <a:solidFill>
                  <a:schemeClr val="tx1"/>
                </a:solidFill>
                <a:latin typeface="Times New Roman" pitchFamily="-110" charset="0"/>
                <a:ea typeface="+mn-ea"/>
                <a:cs typeface="+mn-cs"/>
              </a:rPr>
              <a:t>been issued, the channel is released to handle other I/O operations. When the seek</a:t>
            </a:r>
          </a:p>
          <a:p>
            <a:r>
              <a:rPr lang="en-US" sz="1200" b="0" i="0" u="none" strike="noStrike" kern="1200" baseline="0" dirty="0">
                <a:solidFill>
                  <a:schemeClr val="tx1"/>
                </a:solidFill>
                <a:latin typeface="Times New Roman" pitchFamily="-110" charset="0"/>
                <a:ea typeface="+mn-ea"/>
                <a:cs typeface="+mn-cs"/>
              </a:rPr>
              <a:t>is completed, the device determines when the data will rotate under the head. As</a:t>
            </a:r>
          </a:p>
          <a:p>
            <a:r>
              <a:rPr lang="en-US" sz="1200" b="0" i="0" u="none" strike="noStrike" kern="1200" baseline="0" dirty="0">
                <a:solidFill>
                  <a:schemeClr val="tx1"/>
                </a:solidFill>
                <a:latin typeface="Times New Roman" pitchFamily="-110" charset="0"/>
                <a:ea typeface="+mn-ea"/>
                <a:cs typeface="+mn-cs"/>
              </a:rPr>
              <a:t>that sector approaches the head, the device tries to reestablish the communication</a:t>
            </a:r>
          </a:p>
          <a:p>
            <a:r>
              <a:rPr lang="en-US" sz="1200" b="0" i="0" u="none" strike="noStrike" kern="1200" baseline="0" dirty="0">
                <a:solidFill>
                  <a:schemeClr val="tx1"/>
                </a:solidFill>
                <a:latin typeface="Times New Roman" pitchFamily="-110" charset="0"/>
                <a:ea typeface="+mn-ea"/>
                <a:cs typeface="+mn-cs"/>
              </a:rPr>
              <a:t>path back to the host. If either the control unit or the channel is busy with another</a:t>
            </a:r>
          </a:p>
          <a:p>
            <a:r>
              <a:rPr lang="en-US" sz="1200" b="0" i="0" u="none" strike="noStrike" kern="1200" baseline="0" dirty="0">
                <a:solidFill>
                  <a:schemeClr val="tx1"/>
                </a:solidFill>
                <a:latin typeface="Times New Roman" pitchFamily="-110" charset="0"/>
                <a:ea typeface="+mn-ea"/>
                <a:cs typeface="+mn-cs"/>
              </a:rPr>
              <a:t>I/O, then the reconnection attempt fails and the device must rotate one whole</a:t>
            </a:r>
          </a:p>
          <a:p>
            <a:r>
              <a:rPr lang="en-US" sz="1200" b="0" i="0" u="none" strike="noStrike" kern="1200" baseline="0" dirty="0">
                <a:solidFill>
                  <a:schemeClr val="tx1"/>
                </a:solidFill>
                <a:latin typeface="Times New Roman" pitchFamily="-110" charset="0"/>
                <a:ea typeface="+mn-ea"/>
                <a:cs typeface="+mn-cs"/>
              </a:rPr>
              <a:t>revolution before it can attempt to reconnect, which is called an RPS miss. This is</a:t>
            </a:r>
          </a:p>
          <a:p>
            <a:r>
              <a:rPr lang="en-US" sz="1200" b="0" i="0" u="none" strike="noStrike" kern="1200" baseline="0" dirty="0">
                <a:solidFill>
                  <a:schemeClr val="tx1"/>
                </a:solidFill>
                <a:latin typeface="Times New Roman" pitchFamily="-110" charset="0"/>
                <a:ea typeface="+mn-ea"/>
                <a:cs typeface="+mn-cs"/>
              </a:rPr>
              <a:t>an extra delay element that must be added to the access time.</a:t>
            </a:r>
          </a:p>
          <a:p>
            <a:endParaRPr lang="en-US" sz="1200" b="0" i="0" u="none" strike="noStrike" kern="1200" baseline="0" dirty="0">
              <a:solidFill>
                <a:schemeClr val="tx1"/>
              </a:solidFill>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Seek time is the time required to move the disk arm to the required track.</a:t>
            </a:r>
          </a:p>
          <a:p>
            <a:r>
              <a:rPr lang="en-US" sz="1200" kern="1200" dirty="0">
                <a:solidFill>
                  <a:schemeClr val="tx1"/>
                </a:solidFill>
                <a:effectLst/>
                <a:latin typeface="Times New Roman" pitchFamily="-110" charset="0"/>
                <a:ea typeface="+mn-ea"/>
                <a:cs typeface="+mn-cs"/>
              </a:rPr>
              <a:t>It turns out that this is a difficult quantity to pin down. The seek time consists of two</a:t>
            </a:r>
          </a:p>
          <a:p>
            <a:r>
              <a:rPr lang="en-US" sz="1200" kern="1200" dirty="0">
                <a:solidFill>
                  <a:schemeClr val="tx1"/>
                </a:solidFill>
                <a:effectLst/>
                <a:latin typeface="Times New Roman" pitchFamily="-110" charset="0"/>
                <a:ea typeface="+mn-ea"/>
                <a:cs typeface="+mn-cs"/>
              </a:rPr>
              <a:t>key components: the initial startup time, and the time taken to traverse the tracks that</a:t>
            </a:r>
          </a:p>
          <a:p>
            <a:r>
              <a:rPr lang="en-US" sz="1200" kern="1200" dirty="0">
                <a:solidFill>
                  <a:schemeClr val="tx1"/>
                </a:solidFill>
                <a:effectLst/>
                <a:latin typeface="Times New Roman" pitchFamily="-110" charset="0"/>
                <a:ea typeface="+mn-ea"/>
                <a:cs typeface="+mn-cs"/>
              </a:rPr>
              <a:t>have to be crossed once the access arm is up to speed. Unfortunately, the traversal</a:t>
            </a:r>
          </a:p>
          <a:p>
            <a:r>
              <a:rPr lang="en-US" sz="1200" kern="1200" dirty="0">
                <a:solidFill>
                  <a:schemeClr val="tx1"/>
                </a:solidFill>
                <a:effectLst/>
                <a:latin typeface="Times New Roman" pitchFamily="-110" charset="0"/>
                <a:ea typeface="+mn-ea"/>
                <a:cs typeface="+mn-cs"/>
              </a:rPr>
              <a:t>time is not a linear function of the number of tracks, but includes a settling time (time</a:t>
            </a:r>
          </a:p>
          <a:p>
            <a:r>
              <a:rPr lang="en-US" sz="1200" kern="1200" dirty="0">
                <a:solidFill>
                  <a:schemeClr val="tx1"/>
                </a:solidFill>
                <a:effectLst/>
                <a:latin typeface="Times New Roman" pitchFamily="-110" charset="0"/>
                <a:ea typeface="+mn-ea"/>
                <a:cs typeface="+mn-cs"/>
              </a:rPr>
              <a:t>after positioning the head over the target track until track identification is confirmed).</a:t>
            </a:r>
          </a:p>
          <a:p>
            <a:r>
              <a:rPr lang="en-US" sz="1200" kern="1200" dirty="0">
                <a:solidFill>
                  <a:schemeClr val="tx1"/>
                </a:solidFill>
                <a:effectLst/>
                <a:latin typeface="Times New Roman" pitchFamily="-110" charset="0"/>
                <a:ea typeface="+mn-ea"/>
                <a:cs typeface="+mn-cs"/>
              </a:rPr>
              <a:t>A mean value of </a:t>
            </a:r>
            <a:r>
              <a:rPr lang="en-US" sz="1200" b="0" i="1" kern="1200" dirty="0" err="1">
                <a:solidFill>
                  <a:schemeClr val="tx1"/>
                </a:solidFill>
                <a:effectLst/>
                <a:latin typeface="Times New Roman" pitchFamily="-110" charset="0"/>
                <a:ea typeface="+mn-ea"/>
                <a:cs typeface="+mn-cs"/>
              </a:rPr>
              <a:t>t</a:t>
            </a:r>
            <a:r>
              <a:rPr lang="en-US" sz="1200" b="0" i="1" kern="1200" baseline="-25000" dirty="0" err="1">
                <a:solidFill>
                  <a:schemeClr val="tx1"/>
                </a:solidFill>
                <a:effectLst/>
                <a:latin typeface="Times New Roman" pitchFamily="-110" charset="0"/>
                <a:ea typeface="+mn-ea"/>
                <a:cs typeface="+mn-cs"/>
              </a:rPr>
              <a:t>S</a:t>
            </a:r>
            <a:r>
              <a:rPr lang="en-US" sz="1200" b="1" kern="1200" dirty="0">
                <a:solidFill>
                  <a:schemeClr val="tx1"/>
                </a:solidFill>
                <a:effectLst/>
                <a:latin typeface="Times New Roman" pitchFamily="-110" charset="0"/>
                <a:ea typeface="+mn-ea"/>
                <a:cs typeface="+mn-cs"/>
              </a:rPr>
              <a:t> </a:t>
            </a:r>
            <a:r>
              <a:rPr lang="en-US" sz="1200" kern="1200" dirty="0">
                <a:solidFill>
                  <a:schemeClr val="tx1"/>
                </a:solidFill>
                <a:effectLst/>
                <a:latin typeface="Times New Roman" pitchFamily="-110" charset="0"/>
                <a:ea typeface="+mn-ea"/>
                <a:cs typeface="+mn-cs"/>
              </a:rPr>
              <a:t>is typically provided by the manufacturer.</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Much improvement comes from smaller and lighter disk components. Some</a:t>
            </a:r>
          </a:p>
          <a:p>
            <a:r>
              <a:rPr lang="en-US" sz="1200" kern="1200" dirty="0">
                <a:solidFill>
                  <a:schemeClr val="tx1"/>
                </a:solidFill>
                <a:effectLst/>
                <a:latin typeface="Times New Roman" pitchFamily="-110" charset="0"/>
                <a:ea typeface="+mn-ea"/>
                <a:cs typeface="+mn-cs"/>
              </a:rPr>
              <a:t>years ago, a typical disk was 14 inches (36 cm) in diameter, whereas the most</a:t>
            </a:r>
          </a:p>
          <a:p>
            <a:r>
              <a:rPr lang="en-US" sz="1200" kern="1200" dirty="0">
                <a:solidFill>
                  <a:schemeClr val="tx1"/>
                </a:solidFill>
                <a:effectLst/>
                <a:latin typeface="Times New Roman" pitchFamily="-110" charset="0"/>
                <a:ea typeface="+mn-ea"/>
                <a:cs typeface="+mn-cs"/>
              </a:rPr>
              <a:t>common size today is 3.5 inches (8.9 cm), reducing the distance that the arm has to</a:t>
            </a:r>
          </a:p>
          <a:p>
            <a:r>
              <a:rPr lang="en-US" sz="1200" kern="1200" dirty="0">
                <a:solidFill>
                  <a:schemeClr val="tx1"/>
                </a:solidFill>
                <a:effectLst/>
                <a:latin typeface="Times New Roman" pitchFamily="-110" charset="0"/>
                <a:ea typeface="+mn-ea"/>
                <a:cs typeface="+mn-cs"/>
              </a:rPr>
              <a:t>travel. A typical average seek time on contemporary hard disks is under 10 </a:t>
            </a:r>
            <a:r>
              <a:rPr lang="en-US" sz="1200" kern="1200" dirty="0" err="1">
                <a:solidFill>
                  <a:schemeClr val="tx1"/>
                </a:solidFill>
                <a:effectLst/>
                <a:latin typeface="Times New Roman" pitchFamily="-110" charset="0"/>
                <a:ea typeface="+mn-ea"/>
                <a:cs typeface="+mn-cs"/>
              </a:rPr>
              <a:t>ms.</a:t>
            </a:r>
            <a:endParaRPr lang="en-US" sz="1200" kern="1200" dirty="0">
              <a:solidFill>
                <a:schemeClr val="tx1"/>
              </a:solidFill>
              <a:effectLst/>
              <a:latin typeface="Times New Roman" pitchFamily="-110" charset="0"/>
              <a:ea typeface="+mn-ea"/>
              <a:cs typeface="+mn-cs"/>
            </a:endParaRP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Disks, other than floppy disks, rotate at speeds ranging from</a:t>
            </a:r>
          </a:p>
          <a:p>
            <a:r>
              <a:rPr lang="en-US" sz="1200" kern="1200" dirty="0">
                <a:solidFill>
                  <a:schemeClr val="tx1"/>
                </a:solidFill>
                <a:effectLst/>
                <a:latin typeface="Times New Roman" pitchFamily="-110" charset="0"/>
                <a:ea typeface="+mn-ea"/>
                <a:cs typeface="+mn-cs"/>
              </a:rPr>
              <a:t>3600 rpm (for handheld devices such as digital cameras) up to, as of this writing,</a:t>
            </a:r>
          </a:p>
          <a:p>
            <a:r>
              <a:rPr lang="en-US" sz="1200" kern="1200" dirty="0">
                <a:solidFill>
                  <a:schemeClr val="tx1"/>
                </a:solidFill>
                <a:effectLst/>
                <a:latin typeface="Times New Roman" pitchFamily="-110" charset="0"/>
                <a:ea typeface="+mn-ea"/>
                <a:cs typeface="+mn-cs"/>
              </a:rPr>
              <a:t>20,000 rpm; at this latter speed, there is one revolution per 3 </a:t>
            </a:r>
            <a:r>
              <a:rPr lang="en-US" sz="1200" kern="1200" dirty="0" err="1">
                <a:solidFill>
                  <a:schemeClr val="tx1"/>
                </a:solidFill>
                <a:effectLst/>
                <a:latin typeface="Times New Roman" pitchFamily="-110" charset="0"/>
                <a:ea typeface="+mn-ea"/>
                <a:cs typeface="+mn-cs"/>
              </a:rPr>
              <a:t>ms.</a:t>
            </a:r>
            <a:r>
              <a:rPr lang="en-US" sz="1200" kern="1200" dirty="0">
                <a:solidFill>
                  <a:schemeClr val="tx1"/>
                </a:solidFill>
                <a:effectLst/>
                <a:latin typeface="Times New Roman" pitchFamily="-110" charset="0"/>
                <a:ea typeface="+mn-ea"/>
                <a:cs typeface="+mn-cs"/>
              </a:rPr>
              <a:t> Thus, on the</a:t>
            </a:r>
          </a:p>
          <a:p>
            <a:r>
              <a:rPr lang="en-US" sz="1200" kern="1200" dirty="0">
                <a:solidFill>
                  <a:schemeClr val="tx1"/>
                </a:solidFill>
                <a:effectLst/>
                <a:latin typeface="Times New Roman" pitchFamily="-110" charset="0"/>
                <a:ea typeface="+mn-ea"/>
                <a:cs typeface="+mn-cs"/>
              </a:rPr>
              <a:t>average, the latency time </a:t>
            </a:r>
            <a:r>
              <a:rPr lang="en-US" sz="1200" b="0" i="1" kern="1200" dirty="0" err="1">
                <a:solidFill>
                  <a:schemeClr val="tx1"/>
                </a:solidFill>
                <a:effectLst/>
                <a:latin typeface="Times New Roman" pitchFamily="-110" charset="0"/>
                <a:ea typeface="+mn-ea"/>
                <a:cs typeface="+mn-cs"/>
              </a:rPr>
              <a:t>t</a:t>
            </a:r>
            <a:r>
              <a:rPr lang="en-US" sz="1200" b="0" i="1" kern="1200" baseline="-25000" dirty="0" err="1">
                <a:solidFill>
                  <a:schemeClr val="tx1"/>
                </a:solidFill>
                <a:effectLst/>
                <a:latin typeface="Times New Roman" pitchFamily="-110" charset="0"/>
                <a:ea typeface="+mn-ea"/>
                <a:cs typeface="+mn-cs"/>
              </a:rPr>
              <a:t>L</a:t>
            </a:r>
            <a:r>
              <a:rPr lang="en-US" sz="1200" kern="1200" dirty="0">
                <a:solidFill>
                  <a:schemeClr val="tx1"/>
                </a:solidFill>
                <a:effectLst/>
                <a:latin typeface="Times New Roman" pitchFamily="-110" charset="0"/>
                <a:ea typeface="+mn-ea"/>
                <a:cs typeface="+mn-cs"/>
              </a:rPr>
              <a:t> will be 1.5 </a:t>
            </a:r>
            <a:r>
              <a:rPr lang="en-US" sz="1200" kern="1200" dirty="0" err="1">
                <a:solidFill>
                  <a:schemeClr val="tx1"/>
                </a:solidFill>
                <a:effectLst/>
                <a:latin typeface="Times New Roman" pitchFamily="-110" charset="0"/>
                <a:ea typeface="+mn-ea"/>
                <a:cs typeface="+mn-cs"/>
              </a:rPr>
              <a:t>ms.</a:t>
            </a:r>
            <a:endParaRPr lang="en-US" sz="1200" kern="1200" dirty="0">
              <a:solidFill>
                <a:schemeClr val="tx1"/>
              </a:solidFill>
              <a:effectLst/>
              <a:latin typeface="Times New Roman" pitchFamily="-110" charset="0"/>
              <a:ea typeface="+mn-ea"/>
              <a:cs typeface="+mn-cs"/>
            </a:endParaRP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It is clear that the order in which sectors are read from the disk has a tremendous</a:t>
            </a:r>
          </a:p>
          <a:p>
            <a:r>
              <a:rPr lang="en-US" sz="1200" kern="1200" dirty="0">
                <a:solidFill>
                  <a:schemeClr val="tx1"/>
                </a:solidFill>
                <a:effectLst/>
                <a:latin typeface="Times New Roman" pitchFamily="-110" charset="0"/>
                <a:ea typeface="+mn-ea"/>
                <a:cs typeface="+mn-cs"/>
              </a:rPr>
              <a:t>effect on I/O performance. In the case of file access in which multiple sectors</a:t>
            </a:r>
          </a:p>
          <a:p>
            <a:r>
              <a:rPr lang="en-US" sz="1200" kern="1200" dirty="0">
                <a:solidFill>
                  <a:schemeClr val="tx1"/>
                </a:solidFill>
                <a:effectLst/>
                <a:latin typeface="Times New Roman" pitchFamily="-110" charset="0"/>
                <a:ea typeface="+mn-ea"/>
                <a:cs typeface="+mn-cs"/>
              </a:rPr>
              <a:t>are read or written, we have some control over the way in which sectors of data are</a:t>
            </a:r>
          </a:p>
          <a:p>
            <a:r>
              <a:rPr lang="en-US" sz="1200" kern="1200" dirty="0">
                <a:solidFill>
                  <a:schemeClr val="tx1"/>
                </a:solidFill>
                <a:effectLst/>
                <a:latin typeface="Times New Roman" pitchFamily="-110" charset="0"/>
                <a:ea typeface="+mn-ea"/>
                <a:cs typeface="+mn-cs"/>
              </a:rPr>
              <a:t>deployed. However, even in the case of a file access, in a multiprogramming environment,</a:t>
            </a:r>
          </a:p>
          <a:p>
            <a:r>
              <a:rPr lang="en-US" sz="1200" kern="1200" dirty="0">
                <a:solidFill>
                  <a:schemeClr val="tx1"/>
                </a:solidFill>
                <a:effectLst/>
                <a:latin typeface="Times New Roman" pitchFamily="-110" charset="0"/>
                <a:ea typeface="+mn-ea"/>
                <a:cs typeface="+mn-cs"/>
              </a:rPr>
              <a:t>there will be I/O requests competing for the same disk. Thus, it is worthwhile</a:t>
            </a:r>
          </a:p>
          <a:p>
            <a:r>
              <a:rPr lang="en-US" sz="1200" kern="1200" dirty="0">
                <a:solidFill>
                  <a:schemeClr val="tx1"/>
                </a:solidFill>
                <a:effectLst/>
                <a:latin typeface="Times New Roman" pitchFamily="-110" charset="0"/>
                <a:ea typeface="+mn-ea"/>
                <a:cs typeface="+mn-cs"/>
              </a:rPr>
              <a:t>to examine ways in which the performance of disk I/O can be improved over</a:t>
            </a:r>
          </a:p>
          <a:p>
            <a:r>
              <a:rPr lang="en-US" sz="1200" kern="1200" dirty="0">
                <a:solidFill>
                  <a:schemeClr val="tx1"/>
                </a:solidFill>
                <a:effectLst/>
                <a:latin typeface="Times New Roman" pitchFamily="-110" charset="0"/>
                <a:ea typeface="+mn-ea"/>
                <a:cs typeface="+mn-cs"/>
              </a:rPr>
              <a:t>that achieved with purely random access to the disk. This leads to a consideration</a:t>
            </a:r>
          </a:p>
          <a:p>
            <a:r>
              <a:rPr lang="en-US" sz="1200" kern="1200" dirty="0">
                <a:solidFill>
                  <a:schemeClr val="tx1"/>
                </a:solidFill>
                <a:effectLst/>
                <a:latin typeface="Times New Roman" pitchFamily="-110" charset="0"/>
                <a:ea typeface="+mn-ea"/>
                <a:cs typeface="+mn-cs"/>
              </a:rPr>
              <a:t>of disk scheduling algorithms, which is the province of the operating system and</a:t>
            </a:r>
          </a:p>
          <a:p>
            <a:r>
              <a:rPr lang="en-US" sz="1200" kern="1200" dirty="0">
                <a:solidFill>
                  <a:schemeClr val="tx1"/>
                </a:solidFill>
                <a:effectLst/>
                <a:latin typeface="Times New Roman" pitchFamily="-110" charset="0"/>
                <a:ea typeface="+mn-ea"/>
                <a:cs typeface="+mn-cs"/>
              </a:rPr>
              <a:t>beyond the scope of this book (see [STAL18] for a discussion).</a:t>
            </a:r>
          </a:p>
          <a:p>
            <a:endParaRPr lang="en-US" sz="1200" kern="1200" dirty="0">
              <a:solidFill>
                <a:schemeClr val="tx1"/>
              </a:solidFill>
              <a:effectLst/>
              <a:latin typeface="Times New Roman" pitchFamily="-110" charset="0"/>
              <a:ea typeface="+mn-ea"/>
              <a:cs typeface="+mn-cs"/>
            </a:endParaRPr>
          </a:p>
          <a:p>
            <a:endParaRPr lang="en-US" sz="1200" b="0" i="0" u="none" strike="noStrike" kern="1200" baseline="0" dirty="0">
              <a:solidFill>
                <a:schemeClr val="tx1"/>
              </a:solidFill>
              <a:latin typeface="Times New Roman" pitchFamily="-110" charset="0"/>
              <a:ea typeface="+mn-ea"/>
              <a:cs typeface="+mn-cs"/>
            </a:endParaRPr>
          </a:p>
          <a:p>
            <a:endParaRPr lang="en-US" sz="1200" b="0" i="0" u="none" strike="noStrike"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D1D245E4-CB43-F844-B5DA-3C7BAF45101A}"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95B6D5-9271-8C43-9BA9-361A11A8899D}" type="slidenum">
              <a:rPr lang="en-US"/>
              <a:pPr/>
              <a:t>14</a:t>
            </a:fld>
            <a:endParaRPr lang="en-US" dirty="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Table 7.2 gives disk parameters for typical contemporary high-performance</a:t>
            </a:r>
          </a:p>
          <a:p>
            <a:r>
              <a:rPr lang="en-US" sz="1200" kern="1200" baseline="0" dirty="0">
                <a:solidFill>
                  <a:schemeClr val="tx1"/>
                </a:solidFill>
                <a:latin typeface="Times New Roman" pitchFamily="-110" charset="0"/>
                <a:ea typeface="+mn-ea"/>
                <a:cs typeface="+mn-cs"/>
              </a:rPr>
              <a:t>disks. </a:t>
            </a:r>
            <a:r>
              <a:rPr lang="en-US" sz="1200" kern="1200" dirty="0">
                <a:solidFill>
                  <a:schemeClr val="tx1"/>
                </a:solidFill>
                <a:effectLst/>
                <a:latin typeface="Times New Roman" pitchFamily="-110" charset="0"/>
                <a:ea typeface="+mn-ea"/>
                <a:cs typeface="+mn-cs"/>
              </a:rPr>
              <a:t> The HGST </a:t>
            </a:r>
            <a:r>
              <a:rPr lang="en-US" sz="1200" kern="1200" dirty="0" err="1">
                <a:solidFill>
                  <a:schemeClr val="tx1"/>
                </a:solidFill>
                <a:effectLst/>
                <a:latin typeface="Times New Roman" pitchFamily="-110" charset="0"/>
                <a:ea typeface="+mn-ea"/>
                <a:cs typeface="+mn-cs"/>
              </a:rPr>
              <a:t>Ultrastar</a:t>
            </a:r>
            <a:r>
              <a:rPr lang="en-US" sz="1200" kern="1200" dirty="0">
                <a:solidFill>
                  <a:schemeClr val="tx1"/>
                </a:solidFill>
                <a:effectLst/>
                <a:latin typeface="Times New Roman" pitchFamily="-110" charset="0"/>
                <a:ea typeface="+mn-ea"/>
                <a:cs typeface="+mn-cs"/>
              </a:rPr>
              <a:t> HE is intended for enterprise applications, such</a:t>
            </a:r>
          </a:p>
          <a:p>
            <a:r>
              <a:rPr lang="en-US" sz="1200" kern="1200" dirty="0">
                <a:solidFill>
                  <a:schemeClr val="tx1"/>
                </a:solidFill>
                <a:effectLst/>
                <a:latin typeface="Times New Roman" pitchFamily="-110" charset="0"/>
                <a:ea typeface="+mn-ea"/>
                <a:cs typeface="+mn-cs"/>
              </a:rPr>
              <a:t>as use in servers and workstations. The HGST </a:t>
            </a:r>
            <a:r>
              <a:rPr lang="en-US" sz="1200" kern="1200" dirty="0" err="1">
                <a:solidFill>
                  <a:schemeClr val="tx1"/>
                </a:solidFill>
                <a:effectLst/>
                <a:latin typeface="Times New Roman" pitchFamily="-110" charset="0"/>
                <a:ea typeface="+mn-ea"/>
                <a:cs typeface="+mn-cs"/>
              </a:rPr>
              <a:t>Ultrastar</a:t>
            </a:r>
            <a:r>
              <a:rPr lang="en-US" sz="1200" kern="1200" dirty="0">
                <a:solidFill>
                  <a:schemeClr val="tx1"/>
                </a:solidFill>
                <a:effectLst/>
                <a:latin typeface="Times New Roman" pitchFamily="-110" charset="0"/>
                <a:ea typeface="+mn-ea"/>
                <a:cs typeface="+mn-cs"/>
              </a:rPr>
              <a:t> C15K600 is designed for</a:t>
            </a:r>
          </a:p>
          <a:p>
            <a:r>
              <a:rPr lang="en-US" sz="1200" kern="1200" dirty="0">
                <a:solidFill>
                  <a:schemeClr val="tx1"/>
                </a:solidFill>
                <a:effectLst/>
                <a:latin typeface="Times New Roman" pitchFamily="-110" charset="0"/>
                <a:ea typeface="+mn-ea"/>
                <a:cs typeface="+mn-cs"/>
              </a:rPr>
              <a:t>use in high-performance computing and mission critical data center installations.</a:t>
            </a:r>
          </a:p>
          <a:p>
            <a:r>
              <a:rPr lang="en-US" sz="1200" kern="1200" dirty="0">
                <a:solidFill>
                  <a:schemeClr val="tx1"/>
                </a:solidFill>
                <a:effectLst/>
                <a:latin typeface="Times New Roman" pitchFamily="-110" charset="0"/>
                <a:ea typeface="+mn-ea"/>
                <a:cs typeface="+mn-cs"/>
              </a:rPr>
              <a:t>The Toshiba L200 is an internal laptop hard disk drive.</a:t>
            </a:r>
          </a:p>
          <a:p>
            <a:endParaRPr lang="en-GB" dirty="0"/>
          </a:p>
          <a:p>
            <a:r>
              <a:rPr lang="en-GB" sz="1200" kern="1200" dirty="0">
                <a:solidFill>
                  <a:schemeClr val="tx1"/>
                </a:solidFill>
                <a:effectLst/>
                <a:latin typeface="Times New Roman" pitchFamily="-110" charset="0"/>
                <a:ea typeface="+mn-ea"/>
                <a:cs typeface="+mn-cs"/>
              </a:rPr>
              <a:t>We can make some useful observations on this table. The seek time depends</a:t>
            </a:r>
          </a:p>
          <a:p>
            <a:r>
              <a:rPr lang="en-GB" sz="1200" kern="1200" dirty="0">
                <a:solidFill>
                  <a:schemeClr val="tx1"/>
                </a:solidFill>
                <a:effectLst/>
                <a:latin typeface="Times New Roman" pitchFamily="-110" charset="0"/>
                <a:ea typeface="+mn-ea"/>
                <a:cs typeface="+mn-cs"/>
              </a:rPr>
              <a:t>in part on the power and quality of the arm actuator. On the other end of the spectrum,</a:t>
            </a:r>
          </a:p>
          <a:p>
            <a:r>
              <a:rPr lang="en-GB" sz="1200" kern="1200" dirty="0">
                <a:solidFill>
                  <a:schemeClr val="tx1"/>
                </a:solidFill>
                <a:effectLst/>
                <a:latin typeface="Times New Roman" pitchFamily="-110" charset="0"/>
                <a:ea typeface="+mn-ea"/>
                <a:cs typeface="+mn-cs"/>
              </a:rPr>
              <a:t>a laptop disk needs to be small, inexpensive, and low power, so that the attainable</a:t>
            </a:r>
          </a:p>
          <a:p>
            <a:r>
              <a:rPr lang="en-GB" sz="1200" kern="1200" dirty="0">
                <a:solidFill>
                  <a:schemeClr val="tx1"/>
                </a:solidFill>
                <a:effectLst/>
                <a:latin typeface="Times New Roman" pitchFamily="-110" charset="0"/>
                <a:ea typeface="+mn-ea"/>
                <a:cs typeface="+mn-cs"/>
              </a:rPr>
              <a:t>seek time is much greater. Seek time also depends on physical characteristics.</a:t>
            </a:r>
          </a:p>
          <a:p>
            <a:r>
              <a:rPr lang="en-GB" sz="1200" kern="1200" dirty="0">
                <a:solidFill>
                  <a:schemeClr val="tx1"/>
                </a:solidFill>
                <a:effectLst/>
                <a:latin typeface="Times New Roman" pitchFamily="-110" charset="0"/>
                <a:ea typeface="+mn-ea"/>
                <a:cs typeface="+mn-cs"/>
              </a:rPr>
              <a:t>The </a:t>
            </a:r>
            <a:r>
              <a:rPr lang="en-GB" sz="1200" kern="1200" dirty="0" err="1">
                <a:solidFill>
                  <a:schemeClr val="tx1"/>
                </a:solidFill>
                <a:effectLst/>
                <a:latin typeface="Times New Roman" pitchFamily="-110" charset="0"/>
                <a:ea typeface="+mn-ea"/>
                <a:cs typeface="+mn-cs"/>
              </a:rPr>
              <a:t>Ultrastar</a:t>
            </a:r>
            <a:r>
              <a:rPr lang="en-GB" sz="1200" kern="1200" dirty="0">
                <a:solidFill>
                  <a:schemeClr val="tx1"/>
                </a:solidFill>
                <a:effectLst/>
                <a:latin typeface="Times New Roman" pitchFamily="-110" charset="0"/>
                <a:ea typeface="+mn-ea"/>
                <a:cs typeface="+mn-cs"/>
              </a:rPr>
              <a:t> C15K600 has a smaller diameter than the </a:t>
            </a:r>
            <a:r>
              <a:rPr lang="en-GB" sz="1200" kern="1200" dirty="0" err="1">
                <a:solidFill>
                  <a:schemeClr val="tx1"/>
                </a:solidFill>
                <a:effectLst/>
                <a:latin typeface="Times New Roman" pitchFamily="-110" charset="0"/>
                <a:ea typeface="+mn-ea"/>
                <a:cs typeface="+mn-cs"/>
              </a:rPr>
              <a:t>Ultrastar</a:t>
            </a:r>
            <a:r>
              <a:rPr lang="en-GB" sz="1200" kern="1200" dirty="0">
                <a:solidFill>
                  <a:schemeClr val="tx1"/>
                </a:solidFill>
                <a:effectLst/>
                <a:latin typeface="Times New Roman" pitchFamily="-110" charset="0"/>
                <a:ea typeface="+mn-ea"/>
                <a:cs typeface="+mn-cs"/>
              </a:rPr>
              <a:t> HE. With less</a:t>
            </a:r>
          </a:p>
          <a:p>
            <a:r>
              <a:rPr lang="en-GB" sz="1200" kern="1200" dirty="0">
                <a:solidFill>
                  <a:schemeClr val="tx1"/>
                </a:solidFill>
                <a:effectLst/>
                <a:latin typeface="Times New Roman" pitchFamily="-110" charset="0"/>
                <a:ea typeface="+mn-ea"/>
                <a:cs typeface="+mn-cs"/>
              </a:rPr>
              <a:t>average distance to travel, the C15K600 achieves lower seek time. In addition, the</a:t>
            </a:r>
          </a:p>
          <a:p>
            <a:r>
              <a:rPr lang="en-GB" sz="1200" kern="1200" dirty="0">
                <a:solidFill>
                  <a:schemeClr val="tx1"/>
                </a:solidFill>
                <a:effectLst/>
                <a:latin typeface="Times New Roman" pitchFamily="-110" charset="0"/>
                <a:ea typeface="+mn-ea"/>
                <a:cs typeface="+mn-cs"/>
              </a:rPr>
              <a:t>C15K600 has a lower bit density on the disk surface, so that less precision is needed</a:t>
            </a:r>
          </a:p>
          <a:p>
            <a:r>
              <a:rPr lang="en-GB" sz="1200" kern="1200" dirty="0">
                <a:solidFill>
                  <a:schemeClr val="tx1"/>
                </a:solidFill>
                <a:effectLst/>
                <a:latin typeface="Times New Roman" pitchFamily="-110" charset="0"/>
                <a:ea typeface="+mn-ea"/>
                <a:cs typeface="+mn-cs"/>
              </a:rPr>
              <a:t>in positioning the read/write head, again contributing to lower seek time. Of course</a:t>
            </a:r>
          </a:p>
          <a:p>
            <a:r>
              <a:rPr lang="en-GB" sz="1200" kern="1200" dirty="0">
                <a:solidFill>
                  <a:schemeClr val="tx1"/>
                </a:solidFill>
                <a:effectLst/>
                <a:latin typeface="Times New Roman" pitchFamily="-110" charset="0"/>
                <a:ea typeface="+mn-ea"/>
                <a:cs typeface="+mn-cs"/>
              </a:rPr>
              <a:t>the penalty of achieving these lower seek times is a much lower disk capacity. But</a:t>
            </a:r>
          </a:p>
          <a:p>
            <a:r>
              <a:rPr lang="en-GB" sz="1200" kern="1200" dirty="0">
                <a:solidFill>
                  <a:schemeClr val="tx1"/>
                </a:solidFill>
                <a:effectLst/>
                <a:latin typeface="Times New Roman" pitchFamily="-110" charset="0"/>
                <a:ea typeface="+mn-ea"/>
                <a:cs typeface="+mn-cs"/>
              </a:rPr>
              <a:t>the </a:t>
            </a:r>
            <a:r>
              <a:rPr lang="en-GB" sz="1200" kern="1200" dirty="0" err="1">
                <a:solidFill>
                  <a:schemeClr val="tx1"/>
                </a:solidFill>
                <a:effectLst/>
                <a:latin typeface="Times New Roman" pitchFamily="-110" charset="0"/>
                <a:ea typeface="+mn-ea"/>
                <a:cs typeface="+mn-cs"/>
              </a:rPr>
              <a:t>Ultrastar</a:t>
            </a:r>
            <a:r>
              <a:rPr lang="en-GB" sz="1200" kern="1200" dirty="0">
                <a:solidFill>
                  <a:schemeClr val="tx1"/>
                </a:solidFill>
                <a:effectLst/>
                <a:latin typeface="Times New Roman" pitchFamily="-110" charset="0"/>
                <a:ea typeface="+mn-ea"/>
                <a:cs typeface="+mn-cs"/>
              </a:rPr>
              <a:t> C15K600 is likely to be used in applications that call for a high rate of</a:t>
            </a:r>
          </a:p>
          <a:p>
            <a:r>
              <a:rPr lang="en-GB" sz="1200" kern="1200" dirty="0">
                <a:solidFill>
                  <a:schemeClr val="tx1"/>
                </a:solidFill>
                <a:effectLst/>
                <a:latin typeface="Times New Roman" pitchFamily="-110" charset="0"/>
                <a:ea typeface="+mn-ea"/>
                <a:cs typeface="+mn-cs"/>
              </a:rPr>
              <a:t>accesses to the disk, so it is reasonable to invest in minimizing the seek time.</a:t>
            </a:r>
          </a:p>
          <a:p>
            <a:endParaRPr lang="en-GB" sz="1200" kern="1200" dirty="0">
              <a:solidFill>
                <a:schemeClr val="tx1"/>
              </a:solidFill>
              <a:effectLst/>
              <a:latin typeface="Times New Roman" pitchFamily="-110" charset="0"/>
              <a:ea typeface="+mn-ea"/>
              <a:cs typeface="+mn-cs"/>
            </a:endParaRPr>
          </a:p>
          <a:p>
            <a:r>
              <a:rPr lang="en-GB" sz="1200" kern="1200" dirty="0">
                <a:solidFill>
                  <a:schemeClr val="tx1"/>
                </a:solidFill>
                <a:effectLst/>
                <a:latin typeface="Times New Roman" pitchFamily="-110" charset="0"/>
                <a:ea typeface="+mn-ea"/>
                <a:cs typeface="+mn-cs"/>
              </a:rPr>
              <a:t>Note that for the two HGST disks, the average seek time is less for reads than</a:t>
            </a:r>
          </a:p>
          <a:p>
            <a:r>
              <a:rPr lang="en-GB" sz="1200" kern="1200" dirty="0">
                <a:solidFill>
                  <a:schemeClr val="tx1"/>
                </a:solidFill>
                <a:effectLst/>
                <a:latin typeface="Times New Roman" pitchFamily="-110" charset="0"/>
                <a:ea typeface="+mn-ea"/>
                <a:cs typeface="+mn-cs"/>
              </a:rPr>
              <a:t>for writes. For writes, more precision is required to place the write head dead </a:t>
            </a:r>
            <a:r>
              <a:rPr lang="en-GB" sz="1200" kern="1200" dirty="0" err="1">
                <a:solidFill>
                  <a:schemeClr val="tx1"/>
                </a:solidFill>
                <a:effectLst/>
                <a:latin typeface="Times New Roman" pitchFamily="-110" charset="0"/>
                <a:ea typeface="+mn-ea"/>
                <a:cs typeface="+mn-cs"/>
              </a:rPr>
              <a:t>center</a:t>
            </a:r>
            <a:endParaRPr lang="en-GB" sz="1200" kern="1200" dirty="0">
              <a:solidFill>
                <a:schemeClr val="tx1"/>
              </a:solidFill>
              <a:effectLst/>
              <a:latin typeface="Times New Roman" pitchFamily="-110" charset="0"/>
              <a:ea typeface="+mn-ea"/>
              <a:cs typeface="+mn-cs"/>
            </a:endParaRPr>
          </a:p>
          <a:p>
            <a:r>
              <a:rPr lang="en-GB" sz="1200" kern="1200" dirty="0">
                <a:solidFill>
                  <a:schemeClr val="tx1"/>
                </a:solidFill>
                <a:effectLst/>
                <a:latin typeface="Times New Roman" pitchFamily="-110" charset="0"/>
                <a:ea typeface="+mn-ea"/>
                <a:cs typeface="+mn-cs"/>
              </a:rPr>
              <a:t>on the track. Less precision is needed simply to sense the data that is already there.</a:t>
            </a:r>
          </a:p>
          <a:p>
            <a:endParaRPr lang="en-GB" sz="1200" kern="1200" dirty="0">
              <a:solidFill>
                <a:schemeClr val="tx1"/>
              </a:solidFill>
              <a:effectLst/>
              <a:latin typeface="Times New Roman" pitchFamily="-110" charset="0"/>
              <a:ea typeface="+mn-ea"/>
              <a:cs typeface="+mn-cs"/>
            </a:endParaRPr>
          </a:p>
          <a:p>
            <a:r>
              <a:rPr lang="en-GB" sz="1200" kern="1200" dirty="0">
                <a:solidFill>
                  <a:schemeClr val="tx1"/>
                </a:solidFill>
                <a:effectLst/>
                <a:latin typeface="Times New Roman" pitchFamily="-110" charset="0"/>
                <a:ea typeface="+mn-ea"/>
                <a:cs typeface="+mn-cs"/>
              </a:rPr>
              <a:t>For the block size, or bytes per physical sector, the two HGST disks can be</a:t>
            </a:r>
          </a:p>
          <a:p>
            <a:r>
              <a:rPr lang="en-GB" sz="1200" kern="1200" dirty="0">
                <a:solidFill>
                  <a:schemeClr val="tx1"/>
                </a:solidFill>
                <a:effectLst/>
                <a:latin typeface="Times New Roman" pitchFamily="-110" charset="0"/>
                <a:ea typeface="+mn-ea"/>
                <a:cs typeface="+mn-cs"/>
              </a:rPr>
              <a:t>configured for 512 or 4096 bytes, and the laptop disk is offered only at 4096 bytes.</a:t>
            </a:r>
          </a:p>
          <a:p>
            <a:r>
              <a:rPr lang="en-GB" sz="1200" kern="1200" dirty="0">
                <a:solidFill>
                  <a:schemeClr val="tx1"/>
                </a:solidFill>
                <a:effectLst/>
                <a:latin typeface="Times New Roman" pitchFamily="-110" charset="0"/>
                <a:ea typeface="+mn-ea"/>
                <a:cs typeface="+mn-cs"/>
              </a:rPr>
              <a:t>As discussed previously, the larger block size is more efficient in space and more</a:t>
            </a:r>
          </a:p>
          <a:p>
            <a:r>
              <a:rPr lang="en-GB" sz="1200" kern="1200" dirty="0">
                <a:solidFill>
                  <a:schemeClr val="tx1"/>
                </a:solidFill>
                <a:effectLst/>
                <a:latin typeface="Times New Roman" pitchFamily="-110" charset="0"/>
                <a:ea typeface="+mn-ea"/>
                <a:cs typeface="+mn-cs"/>
              </a:rPr>
              <a:t>effective in error correction.</a:t>
            </a:r>
          </a:p>
          <a:p>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5BBECF-5663-7E4B-A431-896C1B22399A}" type="slidenum">
              <a:rPr lang="en-US"/>
              <a:pPr/>
              <a:t>15</a:t>
            </a:fld>
            <a:endParaRPr lang="en-US" dirty="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lang="en-US" sz="1200" kern="1200" dirty="0">
                <a:solidFill>
                  <a:schemeClr val="tx1"/>
                </a:solidFill>
                <a:effectLst/>
                <a:latin typeface="Times New Roman" pitchFamily="-110" charset="0"/>
                <a:ea typeface="+mn-ea"/>
                <a:cs typeface="+mn-cs"/>
              </a:rPr>
              <a:t> With the use of multiple disks, there is a wide variety of ways in which the data</a:t>
            </a:r>
          </a:p>
          <a:p>
            <a:r>
              <a:rPr lang="en-US" sz="1200" kern="1200" dirty="0">
                <a:solidFill>
                  <a:schemeClr val="tx1"/>
                </a:solidFill>
                <a:effectLst/>
                <a:latin typeface="Times New Roman" pitchFamily="-110" charset="0"/>
                <a:ea typeface="+mn-ea"/>
                <a:cs typeface="+mn-cs"/>
              </a:rPr>
              <a:t>can be organized and in which redundancy can be added to improve reliability. This</a:t>
            </a:r>
          </a:p>
          <a:p>
            <a:r>
              <a:rPr lang="en-US" sz="1200" kern="1200" dirty="0">
                <a:solidFill>
                  <a:schemeClr val="tx1"/>
                </a:solidFill>
                <a:effectLst/>
                <a:latin typeface="Times New Roman" pitchFamily="-110" charset="0"/>
                <a:ea typeface="+mn-ea"/>
                <a:cs typeface="+mn-cs"/>
              </a:rPr>
              <a:t>could make it difficult to develop database schemes that are usable on a number of</a:t>
            </a:r>
          </a:p>
          <a:p>
            <a:r>
              <a:rPr lang="en-US" sz="1200" kern="1200" dirty="0">
                <a:solidFill>
                  <a:schemeClr val="tx1"/>
                </a:solidFill>
                <a:effectLst/>
                <a:latin typeface="Times New Roman" pitchFamily="-110" charset="0"/>
                <a:ea typeface="+mn-ea"/>
                <a:cs typeface="+mn-cs"/>
              </a:rPr>
              <a:t>platforms and operating systems. Fortunately</a:t>
            </a:r>
            <a:r>
              <a:rPr lang="en-US" sz="1200" u="sng" kern="1200" dirty="0">
                <a:solidFill>
                  <a:schemeClr val="tx1"/>
                </a:solidFill>
                <a:effectLst/>
                <a:latin typeface="Times New Roman" pitchFamily="-110" charset="0"/>
                <a:ea typeface="+mn-ea"/>
                <a:cs typeface="+mn-cs"/>
              </a:rPr>
              <a:t>, industry has agreed on a standardized</a:t>
            </a:r>
          </a:p>
          <a:p>
            <a:r>
              <a:rPr lang="en-US" sz="1200" u="sng" kern="1200" dirty="0">
                <a:solidFill>
                  <a:schemeClr val="tx1"/>
                </a:solidFill>
                <a:effectLst/>
                <a:latin typeface="Times New Roman" pitchFamily="-110" charset="0"/>
                <a:ea typeface="+mn-ea"/>
                <a:cs typeface="+mn-cs"/>
              </a:rPr>
              <a:t>scheme for multiple-disk database design</a:t>
            </a:r>
            <a:r>
              <a:rPr lang="en-US" sz="1200" kern="1200" dirty="0">
                <a:solidFill>
                  <a:schemeClr val="tx1"/>
                </a:solidFill>
                <a:effectLst/>
                <a:latin typeface="Times New Roman" pitchFamily="-110" charset="0"/>
                <a:ea typeface="+mn-ea"/>
                <a:cs typeface="+mn-cs"/>
              </a:rPr>
              <a:t>, known as RAID (Redundant Array</a:t>
            </a:r>
          </a:p>
          <a:p>
            <a:r>
              <a:rPr lang="en-US" sz="1200" kern="1200" dirty="0">
                <a:solidFill>
                  <a:schemeClr val="tx1"/>
                </a:solidFill>
                <a:effectLst/>
                <a:latin typeface="Times New Roman" pitchFamily="-110" charset="0"/>
                <a:ea typeface="+mn-ea"/>
                <a:cs typeface="+mn-cs"/>
              </a:rPr>
              <a:t>of Independent Disks). The RAID scheme consists of seven levels, zero through six.</a:t>
            </a:r>
          </a:p>
          <a:p>
            <a:r>
              <a:rPr lang="en-US" sz="1200" kern="1200" dirty="0">
                <a:solidFill>
                  <a:schemeClr val="tx1"/>
                </a:solidFill>
                <a:effectLst/>
                <a:latin typeface="Times New Roman" pitchFamily="-110" charset="0"/>
                <a:ea typeface="+mn-ea"/>
                <a:cs typeface="+mn-cs"/>
              </a:rPr>
              <a:t>These levels do not imply a hierarchical relationship, but designate different</a:t>
            </a:r>
          </a:p>
          <a:p>
            <a:r>
              <a:rPr lang="en-US" sz="1200" kern="1200" dirty="0">
                <a:solidFill>
                  <a:schemeClr val="tx1"/>
                </a:solidFill>
                <a:effectLst/>
                <a:latin typeface="Times New Roman" pitchFamily="-110" charset="0"/>
                <a:ea typeface="+mn-ea"/>
                <a:cs typeface="+mn-cs"/>
              </a:rPr>
              <a:t>design architectures that share three common characteristics:</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1. RAID is a set of physical disk drives viewed by the operating system as a single</a:t>
            </a:r>
          </a:p>
          <a:p>
            <a:r>
              <a:rPr lang="en-US" sz="1200" b="0" kern="1200" baseline="0" dirty="0">
                <a:solidFill>
                  <a:schemeClr val="tx1"/>
                </a:solidFill>
                <a:latin typeface="Times New Roman" pitchFamily="-110" charset="0"/>
                <a:ea typeface="+mn-ea"/>
                <a:cs typeface="+mn-cs"/>
              </a:rPr>
              <a:t>logical drive.</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2. Data are distributed across the physical drives of an array in a scheme known</a:t>
            </a:r>
          </a:p>
          <a:p>
            <a:r>
              <a:rPr lang="en-US" sz="1200" b="0" kern="1200" baseline="0" dirty="0">
                <a:solidFill>
                  <a:schemeClr val="tx1"/>
                </a:solidFill>
                <a:latin typeface="Times New Roman" pitchFamily="-110" charset="0"/>
                <a:ea typeface="+mn-ea"/>
                <a:cs typeface="+mn-cs"/>
              </a:rPr>
              <a:t>as striping, described subsequently.</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3. Redundant disk capacity is used to store parity information, which guarantees</a:t>
            </a:r>
          </a:p>
          <a:p>
            <a:r>
              <a:rPr lang="en-US" sz="1200" b="0" kern="1200" baseline="0" dirty="0">
                <a:solidFill>
                  <a:schemeClr val="tx1"/>
                </a:solidFill>
                <a:latin typeface="Times New Roman" pitchFamily="-110" charset="0"/>
                <a:ea typeface="+mn-ea"/>
                <a:cs typeface="+mn-cs"/>
              </a:rPr>
              <a:t>data recoverability in case of a disk failure</a:t>
            </a:r>
            <a:r>
              <a:rPr lang="en-US" sz="1200" kern="1200" baseline="0" dirty="0">
                <a:solidFill>
                  <a:schemeClr val="tx1"/>
                </a:solidFill>
                <a:latin typeface="Times New Roman" pitchFamily="-110" charset="0"/>
                <a:ea typeface="+mn-ea"/>
                <a:cs typeface="+mn-cs"/>
              </a:rPr>
              <a:t>.</a:t>
            </a:r>
          </a:p>
          <a:p>
            <a:endParaRPr lang="en-US" sz="1200" kern="1200" baseline="0" dirty="0">
              <a:solidFill>
                <a:schemeClr val="tx1"/>
              </a:solidFill>
              <a:latin typeface="Times New Roman" pitchFamily="-110" charset="0"/>
              <a:ea typeface="+mn-ea"/>
              <a:cs typeface="+mn-cs"/>
            </a:endParaRPr>
          </a:p>
          <a:p>
            <a:r>
              <a:rPr lang="en-US" sz="1200" u="sng" kern="1200" baseline="0" dirty="0">
                <a:solidFill>
                  <a:schemeClr val="tx1"/>
                </a:solidFill>
                <a:latin typeface="Times New Roman" pitchFamily="-110" charset="0"/>
                <a:ea typeface="+mn-ea"/>
                <a:cs typeface="+mn-cs"/>
              </a:rPr>
              <a:t>The details of the second and third characteristics differ for the different RAID</a:t>
            </a:r>
          </a:p>
          <a:p>
            <a:r>
              <a:rPr lang="en-US" sz="1200" u="sng" kern="1200" baseline="0" dirty="0">
                <a:solidFill>
                  <a:schemeClr val="tx1"/>
                </a:solidFill>
                <a:latin typeface="Times New Roman" pitchFamily="-110" charset="0"/>
                <a:ea typeface="+mn-ea"/>
                <a:cs typeface="+mn-cs"/>
              </a:rPr>
              <a:t>levels. RAID 0 and RAID 1 do not support the third characteristic.</a:t>
            </a:r>
          </a:p>
          <a:p>
            <a:endParaRPr lang="en-US" sz="1200"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 The term RAID  was originally coined in a paper by a group of researchers</a:t>
            </a:r>
          </a:p>
          <a:p>
            <a:r>
              <a:rPr lang="en-US" sz="1200" b="0" i="0" u="none" strike="noStrike" kern="1200" baseline="0" dirty="0">
                <a:solidFill>
                  <a:schemeClr val="tx1"/>
                </a:solidFill>
                <a:latin typeface="Times New Roman" pitchFamily="-110" charset="0"/>
                <a:ea typeface="+mn-ea"/>
                <a:cs typeface="+mn-cs"/>
              </a:rPr>
              <a:t>at the University of California at Berkeley [PATT88].  The paper outlined various</a:t>
            </a:r>
          </a:p>
          <a:p>
            <a:r>
              <a:rPr lang="en-US" sz="1200" b="0" i="0" u="none" strike="noStrike" kern="1200" baseline="0" dirty="0">
                <a:solidFill>
                  <a:schemeClr val="tx1"/>
                </a:solidFill>
                <a:latin typeface="Times New Roman" pitchFamily="-110" charset="0"/>
                <a:ea typeface="+mn-ea"/>
                <a:cs typeface="+mn-cs"/>
              </a:rPr>
              <a:t>RAID configurations and applications and introduced the definitions of the</a:t>
            </a:r>
          </a:p>
          <a:p>
            <a:r>
              <a:rPr lang="en-US" sz="1200" b="0" i="0" u="none" strike="noStrike" kern="1200" baseline="0" dirty="0">
                <a:solidFill>
                  <a:schemeClr val="tx1"/>
                </a:solidFill>
                <a:latin typeface="Times New Roman" pitchFamily="-110" charset="0"/>
                <a:ea typeface="+mn-ea"/>
                <a:cs typeface="+mn-cs"/>
              </a:rPr>
              <a:t>RAID levels that are still used. The RAID strategy employs multiple disk drives</a:t>
            </a:r>
          </a:p>
          <a:p>
            <a:r>
              <a:rPr lang="en-US" sz="1200" b="0" i="0" u="none" strike="noStrike" kern="1200" baseline="0" dirty="0">
                <a:solidFill>
                  <a:schemeClr val="tx1"/>
                </a:solidFill>
                <a:latin typeface="Times New Roman" pitchFamily="-110" charset="0"/>
                <a:ea typeface="+mn-ea"/>
                <a:cs typeface="+mn-cs"/>
              </a:rPr>
              <a:t>and distributes data in such a way as to enable simultaneous access to data from</a:t>
            </a:r>
          </a:p>
          <a:p>
            <a:r>
              <a:rPr lang="en-US" sz="1200" b="0" i="0" u="none" strike="noStrike" kern="1200" baseline="0" dirty="0">
                <a:solidFill>
                  <a:schemeClr val="tx1"/>
                </a:solidFill>
                <a:latin typeface="Times New Roman" pitchFamily="-110" charset="0"/>
                <a:ea typeface="+mn-ea"/>
                <a:cs typeface="+mn-cs"/>
              </a:rPr>
              <a:t>multiple drives, thereby improving I/O performance and allowing easier incremental</a:t>
            </a:r>
          </a:p>
          <a:p>
            <a:r>
              <a:rPr lang="en-US" sz="1200" b="0" i="0" u="none" strike="noStrike" kern="1200" baseline="0" dirty="0">
                <a:solidFill>
                  <a:schemeClr val="tx1"/>
                </a:solidFill>
                <a:latin typeface="Times New Roman" pitchFamily="-110" charset="0"/>
                <a:ea typeface="+mn-ea"/>
                <a:cs typeface="+mn-cs"/>
              </a:rPr>
              <a:t>increases in capacity.</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D6CA8D-032B-EF4D-ADE1-BBAE35C05B9E}" type="slidenum">
              <a:rPr lang="en-US"/>
              <a:pPr/>
              <a:t>16</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lang="en-US" sz="1200" b="0" i="0" u="sng" strike="noStrike" kern="1200" baseline="0" dirty="0">
                <a:solidFill>
                  <a:schemeClr val="tx1"/>
                </a:solidFill>
                <a:latin typeface="Times New Roman" pitchFamily="-110" charset="0"/>
                <a:ea typeface="+mn-ea"/>
                <a:cs typeface="+mn-cs"/>
              </a:rPr>
              <a:t>The unique contribution of the RAID proposal is to address effectively the</a:t>
            </a:r>
          </a:p>
          <a:p>
            <a:r>
              <a:rPr lang="en-US" sz="1200" b="0" i="0" u="sng" strike="noStrike" kern="1200" baseline="0" dirty="0">
                <a:solidFill>
                  <a:schemeClr val="tx1"/>
                </a:solidFill>
                <a:latin typeface="Times New Roman" pitchFamily="-110" charset="0"/>
                <a:ea typeface="+mn-ea"/>
                <a:cs typeface="+mn-cs"/>
              </a:rPr>
              <a:t>need for redundancy. Although allowing multiple heads and actuators to operate</a:t>
            </a:r>
          </a:p>
          <a:p>
            <a:r>
              <a:rPr lang="en-US" sz="1200" b="0" i="0" u="sng" strike="noStrike" kern="1200" baseline="0" dirty="0">
                <a:solidFill>
                  <a:schemeClr val="tx1"/>
                </a:solidFill>
                <a:latin typeface="Times New Roman" pitchFamily="-110" charset="0"/>
                <a:ea typeface="+mn-ea"/>
                <a:cs typeface="+mn-cs"/>
              </a:rPr>
              <a:t>simultaneously achieves higher I/O and transfer rates, the use of multiple devices</a:t>
            </a:r>
          </a:p>
          <a:p>
            <a:r>
              <a:rPr lang="en-US" sz="1200" b="0" i="0" u="sng" strike="noStrike" kern="1200" baseline="0" dirty="0">
                <a:solidFill>
                  <a:schemeClr val="tx1"/>
                </a:solidFill>
                <a:latin typeface="Times New Roman" pitchFamily="-110" charset="0"/>
                <a:ea typeface="+mn-ea"/>
                <a:cs typeface="+mn-cs"/>
              </a:rPr>
              <a:t>increases the probability of failure. To compensate for this decreased reliability,</a:t>
            </a:r>
          </a:p>
          <a:p>
            <a:r>
              <a:rPr lang="en-US" sz="1200" b="0" i="0" u="sng" strike="noStrike" kern="1200" baseline="0" dirty="0">
                <a:solidFill>
                  <a:schemeClr val="tx1"/>
                </a:solidFill>
                <a:latin typeface="Times New Roman" pitchFamily="-110" charset="0"/>
                <a:ea typeface="+mn-ea"/>
                <a:cs typeface="+mn-cs"/>
              </a:rPr>
              <a:t>RAID makes use of stored parity information that enables the recovery of data lost</a:t>
            </a:r>
          </a:p>
          <a:p>
            <a:r>
              <a:rPr lang="en-US" sz="1200" b="0" i="0" u="sng" strike="noStrike" kern="1200" baseline="0" dirty="0">
                <a:solidFill>
                  <a:schemeClr val="tx1"/>
                </a:solidFill>
                <a:latin typeface="Times New Roman" pitchFamily="-110" charset="0"/>
                <a:ea typeface="+mn-ea"/>
                <a:cs typeface="+mn-cs"/>
              </a:rPr>
              <a:t>due to a disk failure.</a:t>
            </a:r>
          </a:p>
          <a:p>
            <a:endParaRPr lang="en-US" sz="1200" b="0" i="0" u="none" strike="noStrike"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We now examine each of the RAID levels. Table 7.3 provides a rough guide</a:t>
            </a:r>
          </a:p>
          <a:p>
            <a:r>
              <a:rPr lang="en-US" sz="1200" b="0" i="0" u="none" strike="noStrike" kern="1200" baseline="0" dirty="0">
                <a:solidFill>
                  <a:schemeClr val="tx1"/>
                </a:solidFill>
                <a:latin typeface="Times New Roman" pitchFamily="-110" charset="0"/>
                <a:ea typeface="+mn-ea"/>
                <a:cs typeface="+mn-cs"/>
              </a:rPr>
              <a:t>to the seven levels. </a:t>
            </a:r>
            <a:r>
              <a:rPr lang="en-US" sz="1200" b="0" i="0" u="sng" strike="noStrike" kern="1200" baseline="0" dirty="0">
                <a:solidFill>
                  <a:schemeClr val="tx1"/>
                </a:solidFill>
                <a:latin typeface="Times New Roman" pitchFamily="-110" charset="0"/>
                <a:ea typeface="+mn-ea"/>
                <a:cs typeface="+mn-cs"/>
              </a:rPr>
              <a:t>In the table, I/O performance is shown both in terms of data</a:t>
            </a:r>
          </a:p>
          <a:p>
            <a:r>
              <a:rPr lang="en-US" sz="1200" b="0" i="0" u="sng" strike="noStrike" kern="1200" baseline="0" dirty="0">
                <a:solidFill>
                  <a:schemeClr val="tx1"/>
                </a:solidFill>
                <a:latin typeface="Times New Roman" pitchFamily="-110" charset="0"/>
                <a:ea typeface="+mn-ea"/>
                <a:cs typeface="+mn-cs"/>
              </a:rPr>
              <a:t>transfer capacity, or ability to move data, and I/O request rate, or ability to satisfy</a:t>
            </a:r>
          </a:p>
          <a:p>
            <a:r>
              <a:rPr lang="en-US" sz="1200" b="0" i="0" u="sng" strike="noStrike" kern="1200" baseline="0" dirty="0">
                <a:solidFill>
                  <a:schemeClr val="tx1"/>
                </a:solidFill>
                <a:latin typeface="Times New Roman" pitchFamily="-110" charset="0"/>
                <a:ea typeface="+mn-ea"/>
                <a:cs typeface="+mn-cs"/>
              </a:rPr>
              <a:t>I/O requests, since these RAID levels inherently perform differently relative to</a:t>
            </a:r>
          </a:p>
          <a:p>
            <a:r>
              <a:rPr lang="en-US" sz="1200" b="0" i="0" u="sng" strike="noStrike" kern="1200" baseline="0" dirty="0">
                <a:solidFill>
                  <a:schemeClr val="tx1"/>
                </a:solidFill>
                <a:latin typeface="Times New Roman" pitchFamily="-110" charset="0"/>
                <a:ea typeface="+mn-ea"/>
                <a:cs typeface="+mn-cs"/>
              </a:rPr>
              <a:t>these two metrics. </a:t>
            </a:r>
            <a:r>
              <a:rPr lang="en-US" sz="1200" b="0" i="0" u="none" strike="noStrike" kern="1200" baseline="0" dirty="0">
                <a:solidFill>
                  <a:schemeClr val="tx1"/>
                </a:solidFill>
                <a:latin typeface="Times New Roman" pitchFamily="-110" charset="0"/>
                <a:ea typeface="+mn-ea"/>
                <a:cs typeface="+mn-cs"/>
              </a:rPr>
              <a:t>Each RAID level’s strong point is highlighted by darker shading.</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Times New Roman" pitchFamily="-110" charset="0"/>
                <a:ea typeface="+mn-ea"/>
                <a:cs typeface="+mn-cs"/>
              </a:rPr>
              <a:t> Figure 7.6 illustrates the use of the seven RAID schemes to support a data</a:t>
            </a:r>
          </a:p>
          <a:p>
            <a:r>
              <a:rPr lang="en-US" sz="1200" b="0" i="0" u="none" strike="noStrike" kern="1200" baseline="0" dirty="0">
                <a:solidFill>
                  <a:schemeClr val="tx1"/>
                </a:solidFill>
                <a:latin typeface="Times New Roman" pitchFamily="-110" charset="0"/>
                <a:ea typeface="+mn-ea"/>
                <a:cs typeface="+mn-cs"/>
              </a:rPr>
              <a:t>capacity requiring four disks with no redundancy. The figures highlight the layout</a:t>
            </a:r>
          </a:p>
          <a:p>
            <a:r>
              <a:rPr lang="en-US" sz="1200" b="0" i="0" u="none" strike="noStrike" kern="1200" baseline="0" dirty="0">
                <a:solidFill>
                  <a:schemeClr val="tx1"/>
                </a:solidFill>
                <a:latin typeface="Times New Roman" pitchFamily="-110" charset="0"/>
                <a:ea typeface="+mn-ea"/>
                <a:cs typeface="+mn-cs"/>
              </a:rPr>
              <a:t>of user data and redundant data and indicates the relative storage requirements of</a:t>
            </a:r>
          </a:p>
          <a:p>
            <a:r>
              <a:rPr lang="en-US" sz="1200" b="0" i="0" u="none" strike="noStrike" kern="1200" baseline="0" dirty="0">
                <a:solidFill>
                  <a:schemeClr val="tx1"/>
                </a:solidFill>
                <a:latin typeface="Times New Roman" pitchFamily="-110" charset="0"/>
                <a:ea typeface="+mn-ea"/>
                <a:cs typeface="+mn-cs"/>
              </a:rPr>
              <a:t>the various levels. We refer to these figures throughout the following discussion.</a:t>
            </a:r>
          </a:p>
          <a:p>
            <a:r>
              <a:rPr lang="en-US" sz="1200" b="0" i="0" u="none" strike="noStrike" kern="1200" baseline="0" dirty="0">
                <a:solidFill>
                  <a:schemeClr val="tx1"/>
                </a:solidFill>
                <a:latin typeface="Times New Roman" pitchFamily="-110" charset="0"/>
                <a:ea typeface="+mn-ea"/>
                <a:cs typeface="+mn-cs"/>
              </a:rPr>
              <a:t>Of the seven RAID levels described, only four are commonly used: RAID levels</a:t>
            </a:r>
          </a:p>
          <a:p>
            <a:r>
              <a:rPr lang="en-US" sz="1200" b="0" i="0" u="none" strike="noStrike" kern="1200" baseline="0" dirty="0">
                <a:solidFill>
                  <a:schemeClr val="tx1"/>
                </a:solidFill>
                <a:latin typeface="Times New Roman" pitchFamily="-110" charset="0"/>
                <a:ea typeface="+mn-ea"/>
                <a:cs typeface="+mn-cs"/>
              </a:rPr>
              <a:t>0, 1, 5, and 6.</a:t>
            </a:r>
            <a:endParaRPr lang="en-US" b="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1F2779-CA6D-3B41-A858-EC3911333370}" type="slidenum">
              <a:rPr lang="en-US"/>
              <a:pPr/>
              <a:t>18</a:t>
            </a:fld>
            <a:endParaRPr lang="en-US" dirty="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Figure 7.6 continued.</a:t>
            </a: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i="0" u="sng" strike="noStrike" kern="1200" baseline="0" dirty="0">
                <a:solidFill>
                  <a:schemeClr val="tx1"/>
                </a:solidFill>
                <a:latin typeface="Times New Roman" pitchFamily="-110" charset="0"/>
                <a:ea typeface="+mn-ea"/>
                <a:cs typeface="+mn-cs"/>
              </a:rPr>
              <a:t>RAID level 0 is not a true member of the RAID family because it does not include</a:t>
            </a:r>
          </a:p>
          <a:p>
            <a:r>
              <a:rPr lang="en-US" sz="1200" b="0" i="0" u="sng" strike="noStrike" kern="1200" baseline="0" dirty="0">
                <a:solidFill>
                  <a:schemeClr val="tx1"/>
                </a:solidFill>
                <a:latin typeface="Times New Roman" pitchFamily="-110" charset="0"/>
                <a:ea typeface="+mn-ea"/>
                <a:cs typeface="+mn-cs"/>
              </a:rPr>
              <a:t>redundancy to improve performance</a:t>
            </a:r>
            <a:r>
              <a:rPr lang="en-US" sz="1200" b="0" i="0" u="none" strike="noStrike" kern="1200" baseline="0" dirty="0">
                <a:solidFill>
                  <a:schemeClr val="tx1"/>
                </a:solidFill>
                <a:latin typeface="Times New Roman" pitchFamily="-110" charset="0"/>
                <a:ea typeface="+mn-ea"/>
                <a:cs typeface="+mn-cs"/>
              </a:rPr>
              <a:t>. However, there are a few applications, such as</a:t>
            </a:r>
          </a:p>
          <a:p>
            <a:r>
              <a:rPr lang="en-US" sz="1200" b="0" i="0" u="none" strike="noStrike" kern="1200" baseline="0" dirty="0">
                <a:solidFill>
                  <a:schemeClr val="tx1"/>
                </a:solidFill>
                <a:latin typeface="Times New Roman" pitchFamily="-110" charset="0"/>
                <a:ea typeface="+mn-ea"/>
                <a:cs typeface="+mn-cs"/>
              </a:rPr>
              <a:t>some on supercomputers in </a:t>
            </a:r>
            <a:r>
              <a:rPr lang="en-US" sz="1200" b="0" i="0" u="sng" strike="noStrike" kern="1200" baseline="0" dirty="0">
                <a:solidFill>
                  <a:schemeClr val="tx1"/>
                </a:solidFill>
                <a:latin typeface="Times New Roman" pitchFamily="-110" charset="0"/>
                <a:ea typeface="+mn-ea"/>
                <a:cs typeface="+mn-cs"/>
              </a:rPr>
              <a:t>which performance and capacity are primary concerns</a:t>
            </a:r>
          </a:p>
          <a:p>
            <a:r>
              <a:rPr lang="en-US" sz="1200" b="0" i="0" u="sng" strike="noStrike" kern="1200" baseline="0" dirty="0">
                <a:solidFill>
                  <a:schemeClr val="tx1"/>
                </a:solidFill>
                <a:latin typeface="Times New Roman" pitchFamily="-110" charset="0"/>
                <a:ea typeface="+mn-ea"/>
                <a:cs typeface="+mn-cs"/>
              </a:rPr>
              <a:t>and low cost is more important than improved reliability.</a:t>
            </a:r>
          </a:p>
          <a:p>
            <a:endParaRPr lang="en-US" sz="1200" b="0" i="0" u="none" strike="noStrike"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For RAID 0, the user and system data are distributed across all of the disks in</a:t>
            </a:r>
          </a:p>
          <a:p>
            <a:r>
              <a:rPr lang="en-US" sz="1200" b="0" i="0" u="none" strike="noStrike" kern="1200" baseline="0" dirty="0">
                <a:solidFill>
                  <a:schemeClr val="tx1"/>
                </a:solidFill>
                <a:latin typeface="Times New Roman" pitchFamily="-110" charset="0"/>
                <a:ea typeface="+mn-ea"/>
                <a:cs typeface="+mn-cs"/>
              </a:rPr>
              <a:t>the array. This has a notable advantage over the use of a single large disk: </a:t>
            </a:r>
            <a:r>
              <a:rPr lang="en-US" sz="1200" b="0" i="0" u="sng" strike="noStrike" kern="1200" baseline="0" dirty="0">
                <a:solidFill>
                  <a:schemeClr val="tx1"/>
                </a:solidFill>
                <a:latin typeface="Times New Roman" pitchFamily="-110" charset="0"/>
                <a:ea typeface="+mn-ea"/>
                <a:cs typeface="+mn-cs"/>
              </a:rPr>
              <a:t>If two-</a:t>
            </a:r>
          </a:p>
          <a:p>
            <a:r>
              <a:rPr lang="en-US" sz="1200" b="0" i="0" u="sng" strike="noStrike" kern="1200" baseline="0" dirty="0">
                <a:solidFill>
                  <a:schemeClr val="tx1"/>
                </a:solidFill>
                <a:latin typeface="Times New Roman" pitchFamily="-110" charset="0"/>
                <a:ea typeface="+mn-ea"/>
                <a:cs typeface="+mn-cs"/>
              </a:rPr>
              <a:t>different I/O requests are pending for two different blocks of data, then there is a</a:t>
            </a:r>
          </a:p>
          <a:p>
            <a:r>
              <a:rPr lang="en-US" sz="1200" b="0" i="0" u="sng" strike="noStrike" kern="1200" baseline="0" dirty="0">
                <a:solidFill>
                  <a:schemeClr val="tx1"/>
                </a:solidFill>
                <a:latin typeface="Times New Roman" pitchFamily="-110" charset="0"/>
                <a:ea typeface="+mn-ea"/>
                <a:cs typeface="+mn-cs"/>
              </a:rPr>
              <a:t>good chance that the requested blocks are on different disks. Thus, the two requests</a:t>
            </a:r>
          </a:p>
          <a:p>
            <a:r>
              <a:rPr lang="en-US" sz="1200" b="0" i="0" u="sng" strike="noStrike" kern="1200" baseline="0" dirty="0">
                <a:solidFill>
                  <a:schemeClr val="tx1"/>
                </a:solidFill>
                <a:latin typeface="Times New Roman" pitchFamily="-110" charset="0"/>
                <a:ea typeface="+mn-ea"/>
                <a:cs typeface="+mn-cs"/>
              </a:rPr>
              <a:t>can be issued in parallel, reducing the I/O queuing time.</a:t>
            </a:r>
          </a:p>
          <a:p>
            <a:endParaRPr lang="en-US" sz="1200" b="0" i="0" u="none" strike="noStrike"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But RAID 0, as with all of the RAID levels, goes further than simply distributing</a:t>
            </a:r>
          </a:p>
          <a:p>
            <a:r>
              <a:rPr lang="en-US" sz="1200" b="0" i="0" u="none" strike="noStrike" kern="1200" baseline="0" dirty="0">
                <a:solidFill>
                  <a:schemeClr val="tx1"/>
                </a:solidFill>
                <a:latin typeface="Times New Roman" pitchFamily="-110" charset="0"/>
                <a:ea typeface="+mn-ea"/>
                <a:cs typeface="+mn-cs"/>
              </a:rPr>
              <a:t>the data across a disk array: The data are </a:t>
            </a:r>
            <a:r>
              <a:rPr lang="en-US" sz="1200" b="0" i="1" u="none" strike="noStrike" kern="1200" baseline="0" dirty="0">
                <a:solidFill>
                  <a:schemeClr val="tx1"/>
                </a:solidFill>
                <a:latin typeface="Times New Roman" pitchFamily="-110" charset="0"/>
                <a:ea typeface="+mn-ea"/>
                <a:cs typeface="+mn-cs"/>
              </a:rPr>
              <a:t>striped</a:t>
            </a:r>
            <a:r>
              <a:rPr lang="en-US" sz="1200" b="0" i="0" u="none" strike="noStrike" kern="1200" baseline="0" dirty="0">
                <a:solidFill>
                  <a:schemeClr val="tx1"/>
                </a:solidFill>
                <a:latin typeface="Times New Roman" pitchFamily="-110" charset="0"/>
                <a:ea typeface="+mn-ea"/>
                <a:cs typeface="+mn-cs"/>
              </a:rPr>
              <a:t> across the available disks. This</a:t>
            </a:r>
          </a:p>
          <a:p>
            <a:r>
              <a:rPr lang="en-US" sz="1200" b="0" i="0" u="none" strike="noStrike" kern="1200" baseline="0" dirty="0">
                <a:solidFill>
                  <a:schemeClr val="tx1"/>
                </a:solidFill>
                <a:latin typeface="Times New Roman" pitchFamily="-110" charset="0"/>
                <a:ea typeface="+mn-ea"/>
                <a:cs typeface="+mn-cs"/>
              </a:rPr>
              <a:t>is best understood by considering Figure 7.7. All of the user and system data are</a:t>
            </a:r>
          </a:p>
          <a:p>
            <a:r>
              <a:rPr lang="en-US" sz="1200" b="0" i="0" u="none" strike="noStrike" kern="1200" baseline="0" dirty="0">
                <a:solidFill>
                  <a:schemeClr val="tx1"/>
                </a:solidFill>
                <a:latin typeface="Times New Roman" pitchFamily="-110" charset="0"/>
                <a:ea typeface="+mn-ea"/>
                <a:cs typeface="+mn-cs"/>
              </a:rPr>
              <a:t>viewed as being stored on a logical disk. </a:t>
            </a:r>
            <a:r>
              <a:rPr lang="en-US" sz="1200" b="0" i="0" u="sng" strike="noStrike" kern="1200" baseline="0" dirty="0">
                <a:solidFill>
                  <a:schemeClr val="tx1"/>
                </a:solidFill>
                <a:latin typeface="Times New Roman" pitchFamily="-110" charset="0"/>
                <a:ea typeface="+mn-ea"/>
                <a:cs typeface="+mn-cs"/>
              </a:rPr>
              <a:t>The logical disk is divided into strips; these</a:t>
            </a:r>
          </a:p>
          <a:p>
            <a:r>
              <a:rPr lang="en-US" sz="1200" b="0" i="0" u="sng" strike="noStrike" kern="1200" baseline="0" dirty="0">
                <a:solidFill>
                  <a:schemeClr val="tx1"/>
                </a:solidFill>
                <a:latin typeface="Times New Roman" pitchFamily="-110" charset="0"/>
                <a:ea typeface="+mn-ea"/>
                <a:cs typeface="+mn-cs"/>
              </a:rPr>
              <a:t>strips may be physical blocks, sectors, or some other unit</a:t>
            </a:r>
            <a:r>
              <a:rPr lang="en-US" sz="1200" b="0" i="0" u="none" strike="noStrike" kern="1200" baseline="0" dirty="0">
                <a:solidFill>
                  <a:schemeClr val="tx1"/>
                </a:solidFill>
                <a:latin typeface="Times New Roman" pitchFamily="-110" charset="0"/>
                <a:ea typeface="+mn-ea"/>
                <a:cs typeface="+mn-cs"/>
              </a:rPr>
              <a:t>. The strips are mapped</a:t>
            </a:r>
          </a:p>
          <a:p>
            <a:r>
              <a:rPr lang="en-US" sz="1200" b="0" i="0" u="sng" strike="noStrike" kern="1200" baseline="0" dirty="0">
                <a:solidFill>
                  <a:schemeClr val="tx1"/>
                </a:solidFill>
                <a:latin typeface="Times New Roman" pitchFamily="-110" charset="0"/>
                <a:ea typeface="+mn-ea"/>
                <a:cs typeface="+mn-cs"/>
              </a:rPr>
              <a:t>round robin to consecutive physical disks </a:t>
            </a:r>
            <a:r>
              <a:rPr lang="en-US" sz="1200" b="0" i="0" u="none" strike="noStrike" kern="1200" baseline="0" dirty="0">
                <a:solidFill>
                  <a:schemeClr val="tx1"/>
                </a:solidFill>
                <a:latin typeface="Times New Roman" pitchFamily="-110" charset="0"/>
                <a:ea typeface="+mn-ea"/>
                <a:cs typeface="+mn-cs"/>
              </a:rPr>
              <a:t>in the RAID array. A set of logically consecutive</a:t>
            </a:r>
          </a:p>
          <a:p>
            <a:r>
              <a:rPr lang="en-US" sz="1200" b="0" i="0" u="none" strike="noStrike" kern="1200" baseline="0" dirty="0">
                <a:solidFill>
                  <a:schemeClr val="tx1"/>
                </a:solidFill>
                <a:latin typeface="Times New Roman" pitchFamily="-110" charset="0"/>
                <a:ea typeface="+mn-ea"/>
                <a:cs typeface="+mn-cs"/>
              </a:rPr>
              <a:t>strips that maps exactly one strip to each array member is referred to as a</a:t>
            </a:r>
          </a:p>
          <a:p>
            <a:r>
              <a:rPr lang="en-US" sz="1200" b="1" i="0" u="none" strike="noStrike" kern="1200" baseline="0" dirty="0">
                <a:solidFill>
                  <a:schemeClr val="tx1"/>
                </a:solidFill>
                <a:latin typeface="Times New Roman" pitchFamily="-110" charset="0"/>
                <a:ea typeface="+mn-ea"/>
                <a:cs typeface="+mn-cs"/>
              </a:rPr>
              <a:t>stripe.  </a:t>
            </a:r>
            <a:r>
              <a:rPr lang="en-US" sz="1200" b="0" i="0" u="none" strike="noStrike" kern="1200" baseline="0" dirty="0">
                <a:solidFill>
                  <a:schemeClr val="tx1"/>
                </a:solidFill>
                <a:latin typeface="Times New Roman" pitchFamily="-110" charset="0"/>
                <a:ea typeface="+mn-ea"/>
                <a:cs typeface="+mn-cs"/>
              </a:rPr>
              <a:t>In an </a:t>
            </a:r>
            <a:r>
              <a:rPr lang="en-US" sz="1200" b="0" i="1" u="none" strike="noStrike" kern="1200" baseline="0" dirty="0">
                <a:solidFill>
                  <a:schemeClr val="tx1"/>
                </a:solidFill>
                <a:latin typeface="Times New Roman" pitchFamily="-110" charset="0"/>
                <a:ea typeface="+mn-ea"/>
                <a:cs typeface="+mn-cs"/>
              </a:rPr>
              <a:t>n</a:t>
            </a:r>
            <a:r>
              <a:rPr lang="en-US" sz="1200" b="0" i="0" u="none" strike="noStrike" kern="1200" baseline="0" dirty="0">
                <a:solidFill>
                  <a:schemeClr val="tx1"/>
                </a:solidFill>
                <a:latin typeface="Times New Roman" pitchFamily="-110" charset="0"/>
                <a:ea typeface="+mn-ea"/>
                <a:cs typeface="+mn-cs"/>
              </a:rPr>
              <a:t>-disk array, the first </a:t>
            </a:r>
            <a:r>
              <a:rPr lang="en-US" sz="1200" b="0" i="1" u="none" strike="noStrike" kern="1200" baseline="0" dirty="0">
                <a:solidFill>
                  <a:schemeClr val="tx1"/>
                </a:solidFill>
                <a:latin typeface="Times New Roman" pitchFamily="-110" charset="0"/>
                <a:ea typeface="+mn-ea"/>
                <a:cs typeface="+mn-cs"/>
              </a:rPr>
              <a:t>n</a:t>
            </a:r>
            <a:r>
              <a:rPr lang="en-US" sz="1200" b="0" i="0" u="none" strike="noStrike" kern="1200" baseline="0" dirty="0">
                <a:solidFill>
                  <a:schemeClr val="tx1"/>
                </a:solidFill>
                <a:latin typeface="Times New Roman" pitchFamily="-110" charset="0"/>
                <a:ea typeface="+mn-ea"/>
                <a:cs typeface="+mn-cs"/>
              </a:rPr>
              <a:t> logical strips are physically stored as the first</a:t>
            </a:r>
          </a:p>
          <a:p>
            <a:r>
              <a:rPr lang="en-US" sz="1200" b="0" i="0" u="none" strike="noStrike" kern="1200" baseline="0" dirty="0">
                <a:solidFill>
                  <a:schemeClr val="tx1"/>
                </a:solidFill>
                <a:latin typeface="Times New Roman" pitchFamily="-110" charset="0"/>
                <a:ea typeface="+mn-ea"/>
                <a:cs typeface="+mn-cs"/>
              </a:rPr>
              <a:t>strip on each of the </a:t>
            </a:r>
            <a:r>
              <a:rPr lang="en-US" sz="1200" b="0" i="1" u="none" strike="noStrike" kern="1200" baseline="0" dirty="0">
                <a:solidFill>
                  <a:schemeClr val="tx1"/>
                </a:solidFill>
                <a:latin typeface="Times New Roman" pitchFamily="-110" charset="0"/>
                <a:ea typeface="+mn-ea"/>
                <a:cs typeface="+mn-cs"/>
              </a:rPr>
              <a:t>n</a:t>
            </a:r>
            <a:r>
              <a:rPr lang="en-US" sz="1200" b="0" i="0" u="none" strike="noStrike" kern="1200" baseline="0" dirty="0">
                <a:solidFill>
                  <a:schemeClr val="tx1"/>
                </a:solidFill>
                <a:latin typeface="Times New Roman" pitchFamily="-110" charset="0"/>
                <a:ea typeface="+mn-ea"/>
                <a:cs typeface="+mn-cs"/>
              </a:rPr>
              <a:t>  disks, forming the first stripe; the second</a:t>
            </a:r>
            <a:r>
              <a:rPr lang="en-US" sz="1200" b="0" i="1" u="none" strike="noStrike" kern="1200" baseline="0" dirty="0">
                <a:solidFill>
                  <a:schemeClr val="tx1"/>
                </a:solidFill>
                <a:latin typeface="Times New Roman" pitchFamily="-110" charset="0"/>
                <a:ea typeface="+mn-ea"/>
                <a:cs typeface="+mn-cs"/>
              </a:rPr>
              <a:t> n </a:t>
            </a:r>
            <a:r>
              <a:rPr lang="en-US" sz="1200" b="0" i="0" u="none" strike="noStrike" kern="1200" baseline="0" dirty="0">
                <a:solidFill>
                  <a:schemeClr val="tx1"/>
                </a:solidFill>
                <a:latin typeface="Times New Roman" pitchFamily="-110" charset="0"/>
                <a:ea typeface="+mn-ea"/>
                <a:cs typeface="+mn-cs"/>
              </a:rPr>
              <a:t>strips are distributed</a:t>
            </a:r>
          </a:p>
          <a:p>
            <a:r>
              <a:rPr lang="en-US" sz="1200" b="0" i="0" u="none" strike="noStrike" kern="1200" baseline="0" dirty="0">
                <a:solidFill>
                  <a:schemeClr val="tx1"/>
                </a:solidFill>
                <a:latin typeface="Times New Roman" pitchFamily="-110" charset="0"/>
                <a:ea typeface="+mn-ea"/>
                <a:cs typeface="+mn-cs"/>
              </a:rPr>
              <a:t>as the second strips on each disk; and so on</a:t>
            </a:r>
            <a:r>
              <a:rPr lang="en-US" sz="1200" b="0" i="0" u="sng" strike="noStrike" kern="1200" baseline="0" dirty="0">
                <a:solidFill>
                  <a:schemeClr val="tx1"/>
                </a:solidFill>
                <a:latin typeface="Times New Roman" pitchFamily="-110" charset="0"/>
                <a:ea typeface="+mn-ea"/>
                <a:cs typeface="+mn-cs"/>
              </a:rPr>
              <a:t>. The advantage of this layout is that if a</a:t>
            </a:r>
          </a:p>
          <a:p>
            <a:r>
              <a:rPr lang="en-US" sz="1200" b="0" i="0" u="sng" strike="noStrike" kern="1200" baseline="0" dirty="0">
                <a:solidFill>
                  <a:schemeClr val="tx1"/>
                </a:solidFill>
                <a:latin typeface="Times New Roman" pitchFamily="-110" charset="0"/>
                <a:ea typeface="+mn-ea"/>
                <a:cs typeface="+mn-cs"/>
              </a:rPr>
              <a:t>single I/O request consists of multiple logically contiguous strips, then up to </a:t>
            </a:r>
            <a:r>
              <a:rPr lang="en-US" sz="1200" b="0" i="1" u="sng" strike="noStrike" kern="1200" baseline="0" dirty="0">
                <a:solidFill>
                  <a:schemeClr val="tx1"/>
                </a:solidFill>
                <a:latin typeface="Times New Roman" pitchFamily="-110" charset="0"/>
                <a:ea typeface="+mn-ea"/>
                <a:cs typeface="+mn-cs"/>
              </a:rPr>
              <a:t>n </a:t>
            </a:r>
            <a:r>
              <a:rPr lang="en-US" sz="1200" b="0" i="0" u="sng" strike="noStrike" kern="1200" baseline="0" dirty="0">
                <a:solidFill>
                  <a:schemeClr val="tx1"/>
                </a:solidFill>
                <a:latin typeface="Times New Roman" pitchFamily="-110" charset="0"/>
                <a:ea typeface="+mn-ea"/>
                <a:cs typeface="+mn-cs"/>
              </a:rPr>
              <a:t>strips</a:t>
            </a:r>
          </a:p>
          <a:p>
            <a:r>
              <a:rPr lang="en-US" sz="1200" b="0" i="0" u="sng" strike="noStrike" kern="1200" baseline="0" dirty="0">
                <a:solidFill>
                  <a:schemeClr val="tx1"/>
                </a:solidFill>
                <a:latin typeface="Times New Roman" pitchFamily="-110" charset="0"/>
                <a:ea typeface="+mn-ea"/>
                <a:cs typeface="+mn-cs"/>
              </a:rPr>
              <a:t>for that request can be handled in parallel, greatly reducing the I/O transfer time.</a:t>
            </a:r>
          </a:p>
          <a:p>
            <a:endParaRPr lang="en-US" sz="1200" b="0" i="0" u="none" strike="noStrike"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Figure 7.7 indicates the use of array management software to map between</a:t>
            </a:r>
          </a:p>
          <a:p>
            <a:r>
              <a:rPr lang="en-US" sz="1200" b="0" i="0" u="none" strike="noStrike" kern="1200" baseline="0" dirty="0">
                <a:solidFill>
                  <a:schemeClr val="tx1"/>
                </a:solidFill>
                <a:latin typeface="Times New Roman" pitchFamily="-110" charset="0"/>
                <a:ea typeface="+mn-ea"/>
                <a:cs typeface="+mn-cs"/>
              </a:rPr>
              <a:t>logical and physical disk space. This software may execute either in the disk subsystem</a:t>
            </a:r>
          </a:p>
          <a:p>
            <a:r>
              <a:rPr lang="en-US" sz="1200" b="0" i="0" u="none" strike="noStrike" kern="1200" baseline="0" dirty="0">
                <a:solidFill>
                  <a:schemeClr val="tx1"/>
                </a:solidFill>
                <a:latin typeface="Times New Roman" pitchFamily="-110" charset="0"/>
                <a:ea typeface="+mn-ea"/>
                <a:cs typeface="+mn-cs"/>
              </a:rPr>
              <a:t>or in a host computer.</a:t>
            </a:r>
            <a:endParaRPr lang="en-US" i="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BA0D3B-CC43-744C-8A13-8978A16C061F}" type="slidenum">
              <a:rPr lang="en-US"/>
              <a:pPr/>
              <a:t>20</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lang="en-US" sz="1200" u="sng" kern="1200" baseline="0" dirty="0">
                <a:solidFill>
                  <a:schemeClr val="tx1"/>
                </a:solidFill>
                <a:latin typeface="Times New Roman" pitchFamily="-110" charset="0"/>
                <a:ea typeface="+mn-ea"/>
                <a:cs typeface="+mn-cs"/>
              </a:rPr>
              <a:t>The performance of any of the</a:t>
            </a:r>
          </a:p>
          <a:p>
            <a:r>
              <a:rPr lang="en-US" sz="1200" u="sng" kern="1200" baseline="0" dirty="0">
                <a:solidFill>
                  <a:schemeClr val="tx1"/>
                </a:solidFill>
                <a:latin typeface="Times New Roman" pitchFamily="-110" charset="0"/>
                <a:ea typeface="+mn-ea"/>
                <a:cs typeface="+mn-cs"/>
              </a:rPr>
              <a:t>RAID levels depends critically on the request patterns of the host system and on</a:t>
            </a:r>
          </a:p>
          <a:p>
            <a:r>
              <a:rPr lang="en-US" sz="1200" u="sng" kern="1200" baseline="0" dirty="0">
                <a:solidFill>
                  <a:schemeClr val="tx1"/>
                </a:solidFill>
                <a:latin typeface="Times New Roman" pitchFamily="-110" charset="0"/>
                <a:ea typeface="+mn-ea"/>
                <a:cs typeface="+mn-cs"/>
              </a:rPr>
              <a:t>the layout of the data. </a:t>
            </a:r>
            <a:r>
              <a:rPr lang="en-US" sz="1200" kern="1200" baseline="0" dirty="0">
                <a:solidFill>
                  <a:schemeClr val="tx1"/>
                </a:solidFill>
                <a:latin typeface="Times New Roman" pitchFamily="-110" charset="0"/>
                <a:ea typeface="+mn-ea"/>
                <a:cs typeface="+mn-cs"/>
              </a:rPr>
              <a:t>These issues can be most clearly addressed in RAID 0, where</a:t>
            </a:r>
          </a:p>
          <a:p>
            <a:r>
              <a:rPr lang="en-US" sz="1200" kern="1200" baseline="0" dirty="0">
                <a:solidFill>
                  <a:schemeClr val="tx1"/>
                </a:solidFill>
                <a:latin typeface="Times New Roman" pitchFamily="-110" charset="0"/>
                <a:ea typeface="+mn-ea"/>
                <a:cs typeface="+mn-cs"/>
              </a:rPr>
              <a:t>the impact of redundancy does not interfere with the analysis. </a:t>
            </a:r>
            <a:r>
              <a:rPr lang="en-US" sz="1200" u="sng" kern="1200" baseline="0" dirty="0">
                <a:solidFill>
                  <a:schemeClr val="tx1"/>
                </a:solidFill>
                <a:latin typeface="Times New Roman" pitchFamily="-110" charset="0"/>
                <a:ea typeface="+mn-ea"/>
                <a:cs typeface="+mn-cs"/>
              </a:rPr>
              <a:t>First, let us consider</a:t>
            </a:r>
          </a:p>
          <a:p>
            <a:r>
              <a:rPr lang="en-US" sz="1200" u="sng" kern="1200" baseline="0" dirty="0">
                <a:solidFill>
                  <a:schemeClr val="tx1"/>
                </a:solidFill>
                <a:latin typeface="Times New Roman" pitchFamily="-110" charset="0"/>
                <a:ea typeface="+mn-ea"/>
                <a:cs typeface="+mn-cs"/>
              </a:rPr>
              <a:t>the use of RAID 0 to achieve a high data transfer rate. </a:t>
            </a:r>
            <a:r>
              <a:rPr lang="en-US" sz="1200" kern="1200" baseline="0" dirty="0">
                <a:solidFill>
                  <a:schemeClr val="tx1"/>
                </a:solidFill>
                <a:latin typeface="Times New Roman" pitchFamily="-110" charset="0"/>
                <a:ea typeface="+mn-ea"/>
                <a:cs typeface="+mn-cs"/>
              </a:rPr>
              <a:t>For applications to experience</a:t>
            </a:r>
          </a:p>
          <a:p>
            <a:r>
              <a:rPr lang="en-US" sz="1200" kern="1200" baseline="0" dirty="0">
                <a:solidFill>
                  <a:schemeClr val="tx1"/>
                </a:solidFill>
                <a:latin typeface="Times New Roman" pitchFamily="-110" charset="0"/>
                <a:ea typeface="+mn-ea"/>
                <a:cs typeface="+mn-cs"/>
              </a:rPr>
              <a:t>a high transfer rate, </a:t>
            </a:r>
            <a:r>
              <a:rPr lang="en-US" sz="1200" u="sng" kern="1200" baseline="0" dirty="0">
                <a:solidFill>
                  <a:schemeClr val="tx1"/>
                </a:solidFill>
                <a:latin typeface="Times New Roman" pitchFamily="-110" charset="0"/>
                <a:ea typeface="+mn-ea"/>
                <a:cs typeface="+mn-cs"/>
              </a:rPr>
              <a:t>two requirements must be met</a:t>
            </a:r>
            <a:r>
              <a:rPr lang="en-US" sz="1200" kern="1200" baseline="0" dirty="0">
                <a:solidFill>
                  <a:schemeClr val="tx1"/>
                </a:solidFill>
                <a:latin typeface="Times New Roman" pitchFamily="-110" charset="0"/>
                <a:ea typeface="+mn-ea"/>
                <a:cs typeface="+mn-cs"/>
              </a:rPr>
              <a:t>. First, a high transfer capacity</a:t>
            </a:r>
          </a:p>
          <a:p>
            <a:r>
              <a:rPr lang="en-US" sz="1200" kern="1200" baseline="0" dirty="0">
                <a:solidFill>
                  <a:schemeClr val="tx1"/>
                </a:solidFill>
                <a:latin typeface="Times New Roman" pitchFamily="-110" charset="0"/>
                <a:ea typeface="+mn-ea"/>
                <a:cs typeface="+mn-cs"/>
              </a:rPr>
              <a:t>must exist along the entire path between host memory and the individual disk drives.</a:t>
            </a:r>
          </a:p>
          <a:p>
            <a:r>
              <a:rPr lang="en-US" sz="1200" u="sng" kern="1200" baseline="0" dirty="0">
                <a:solidFill>
                  <a:schemeClr val="tx1"/>
                </a:solidFill>
                <a:latin typeface="Times New Roman" pitchFamily="-110" charset="0"/>
                <a:ea typeface="+mn-ea"/>
                <a:cs typeface="+mn-cs"/>
              </a:rPr>
              <a:t>This includes internal controller buses, host system I/O buses, I/O adapters, and host</a:t>
            </a:r>
          </a:p>
          <a:p>
            <a:r>
              <a:rPr lang="en-US" sz="1200" u="sng" kern="1200" baseline="0" dirty="0">
                <a:solidFill>
                  <a:schemeClr val="tx1"/>
                </a:solidFill>
                <a:latin typeface="Times New Roman" pitchFamily="-110" charset="0"/>
                <a:ea typeface="+mn-ea"/>
                <a:cs typeface="+mn-cs"/>
              </a:rPr>
              <a:t>memory buses.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second requirement is that the application must make I/O requests that</a:t>
            </a:r>
          </a:p>
          <a:p>
            <a:r>
              <a:rPr lang="en-US" sz="1200" kern="1200" baseline="0" dirty="0">
                <a:solidFill>
                  <a:schemeClr val="tx1"/>
                </a:solidFill>
                <a:latin typeface="Times New Roman" pitchFamily="-110" charset="0"/>
                <a:ea typeface="+mn-ea"/>
                <a:cs typeface="+mn-cs"/>
              </a:rPr>
              <a:t>drive the disk array efficiently. </a:t>
            </a:r>
            <a:r>
              <a:rPr lang="en-US" sz="1200" u="sng" kern="1200" baseline="0" dirty="0">
                <a:solidFill>
                  <a:schemeClr val="tx1"/>
                </a:solidFill>
                <a:latin typeface="Times New Roman" pitchFamily="-110" charset="0"/>
                <a:ea typeface="+mn-ea"/>
                <a:cs typeface="+mn-cs"/>
              </a:rPr>
              <a:t>This requirement is met if the typical request is for</a:t>
            </a:r>
          </a:p>
          <a:p>
            <a:r>
              <a:rPr lang="en-US" sz="1200" u="sng" kern="1200" baseline="0" dirty="0">
                <a:solidFill>
                  <a:schemeClr val="tx1"/>
                </a:solidFill>
                <a:latin typeface="Times New Roman" pitchFamily="-110" charset="0"/>
                <a:ea typeface="+mn-ea"/>
                <a:cs typeface="+mn-cs"/>
              </a:rPr>
              <a:t>large amounts of logically contiguous data, compared to the size of a strip</a:t>
            </a:r>
            <a:r>
              <a:rPr lang="en-US" sz="1200" kern="1200" baseline="0" dirty="0">
                <a:solidFill>
                  <a:schemeClr val="tx1"/>
                </a:solidFill>
                <a:latin typeface="Times New Roman" pitchFamily="-110" charset="0"/>
                <a:ea typeface="+mn-ea"/>
                <a:cs typeface="+mn-cs"/>
              </a:rPr>
              <a:t>. In this</a:t>
            </a:r>
          </a:p>
          <a:p>
            <a:r>
              <a:rPr lang="en-US" sz="1200" kern="1200" baseline="0" dirty="0">
                <a:solidFill>
                  <a:schemeClr val="tx1"/>
                </a:solidFill>
                <a:latin typeface="Times New Roman" pitchFamily="-110" charset="0"/>
                <a:ea typeface="+mn-ea"/>
                <a:cs typeface="+mn-cs"/>
              </a:rPr>
              <a:t>case, a single I/O request involves the parallel transfer of data from multiple disks,</a:t>
            </a:r>
          </a:p>
          <a:p>
            <a:r>
              <a:rPr lang="en-US" sz="1200" kern="1200" baseline="0" dirty="0">
                <a:solidFill>
                  <a:schemeClr val="tx1"/>
                </a:solidFill>
                <a:latin typeface="Times New Roman" pitchFamily="-110" charset="0"/>
                <a:ea typeface="+mn-ea"/>
                <a:cs typeface="+mn-cs"/>
              </a:rPr>
              <a:t>increasing the effective transfer rate compared to a single-disk transfer.</a:t>
            </a:r>
          </a:p>
          <a:p>
            <a:endParaRPr lang="en-US" sz="1200" b="0" i="0" kern="1200" baseline="0" dirty="0">
              <a:solidFill>
                <a:schemeClr val="tx1"/>
              </a:solidFill>
              <a:latin typeface="Times New Roman" pitchFamily="-110" charset="0"/>
              <a:ea typeface="+mn-ea"/>
              <a:cs typeface="+mn-cs"/>
            </a:endParaRPr>
          </a:p>
          <a:p>
            <a:r>
              <a:rPr lang="en-US" sz="1200" b="0" i="0" kern="1200" baseline="0" dirty="0">
                <a:solidFill>
                  <a:schemeClr val="tx1"/>
                </a:solidFill>
                <a:latin typeface="Times New Roman" pitchFamily="-110" charset="0"/>
                <a:ea typeface="+mn-ea"/>
                <a:cs typeface="+mn-cs"/>
              </a:rPr>
              <a:t>In a transaction-oriented environment, </a:t>
            </a:r>
            <a:r>
              <a:rPr lang="en-US" sz="1200" kern="1200" baseline="0" dirty="0">
                <a:solidFill>
                  <a:schemeClr val="tx1"/>
                </a:solidFill>
                <a:latin typeface="Times New Roman" pitchFamily="-110" charset="0"/>
                <a:ea typeface="+mn-ea"/>
                <a:cs typeface="+mn-cs"/>
              </a:rPr>
              <a:t>the user is typically more concerned with </a:t>
            </a:r>
          </a:p>
          <a:p>
            <a:r>
              <a:rPr lang="en-US" sz="1200" kern="1200" baseline="0" dirty="0">
                <a:solidFill>
                  <a:schemeClr val="tx1"/>
                </a:solidFill>
                <a:latin typeface="Times New Roman" pitchFamily="-110" charset="0"/>
                <a:ea typeface="+mn-ea"/>
                <a:cs typeface="+mn-cs"/>
              </a:rPr>
              <a:t>response time than with transfer rate. For</a:t>
            </a:r>
          </a:p>
          <a:p>
            <a:r>
              <a:rPr lang="en-US" sz="1200" kern="1200" baseline="0" dirty="0">
                <a:solidFill>
                  <a:schemeClr val="tx1"/>
                </a:solidFill>
                <a:latin typeface="Times New Roman" pitchFamily="-110" charset="0"/>
                <a:ea typeface="+mn-ea"/>
                <a:cs typeface="+mn-cs"/>
              </a:rPr>
              <a:t>an individual I/O request for a small amount of data, </a:t>
            </a:r>
            <a:r>
              <a:rPr lang="en-US" sz="1200" u="sng" kern="1200" baseline="0" dirty="0">
                <a:solidFill>
                  <a:schemeClr val="tx1"/>
                </a:solidFill>
                <a:latin typeface="Times New Roman" pitchFamily="-110" charset="0"/>
                <a:ea typeface="+mn-ea"/>
                <a:cs typeface="+mn-cs"/>
              </a:rPr>
              <a:t>the I/O time is dominated by the</a:t>
            </a:r>
          </a:p>
          <a:p>
            <a:r>
              <a:rPr lang="en-US" sz="1200" u="sng" kern="1200" baseline="0" dirty="0">
                <a:solidFill>
                  <a:schemeClr val="tx1"/>
                </a:solidFill>
                <a:latin typeface="Times New Roman" pitchFamily="-110" charset="0"/>
                <a:ea typeface="+mn-ea"/>
                <a:cs typeface="+mn-cs"/>
              </a:rPr>
              <a:t>motion of the disk heads (seek time) and the movement of the disk (rotational latency).</a:t>
            </a:r>
          </a:p>
          <a:p>
            <a:endParaRPr lang="en-US" sz="1200" u="sng"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 a transaction environment, there may be </a:t>
            </a:r>
            <a:r>
              <a:rPr lang="en-US" sz="1200" u="sng" kern="1200" baseline="0" dirty="0">
                <a:solidFill>
                  <a:schemeClr val="tx1"/>
                </a:solidFill>
                <a:latin typeface="Times New Roman" pitchFamily="-110" charset="0"/>
                <a:ea typeface="+mn-ea"/>
                <a:cs typeface="+mn-cs"/>
              </a:rPr>
              <a:t>hundreds of I/O requests per second</a:t>
            </a:r>
            <a:r>
              <a:rPr lang="en-US" sz="1200" kern="1200" baseline="0" dirty="0">
                <a:solidFill>
                  <a:schemeClr val="tx1"/>
                </a:solidFill>
                <a:latin typeface="Times New Roman" pitchFamily="-110" charset="0"/>
                <a:ea typeface="+mn-ea"/>
                <a:cs typeface="+mn-cs"/>
              </a:rPr>
              <a:t>.</a:t>
            </a:r>
          </a:p>
          <a:p>
            <a:r>
              <a:rPr lang="en-US" sz="1200" kern="1200" baseline="0" dirty="0">
                <a:solidFill>
                  <a:schemeClr val="tx1"/>
                </a:solidFill>
                <a:latin typeface="Times New Roman" pitchFamily="-110" charset="0"/>
                <a:ea typeface="+mn-ea"/>
                <a:cs typeface="+mn-cs"/>
              </a:rPr>
              <a:t>A disk array can provide high I/O execution rates </a:t>
            </a:r>
            <a:r>
              <a:rPr lang="en-US" sz="1200" u="sng" kern="1200" baseline="0" dirty="0">
                <a:solidFill>
                  <a:schemeClr val="tx1"/>
                </a:solidFill>
                <a:latin typeface="Times New Roman" pitchFamily="-110" charset="0"/>
                <a:ea typeface="+mn-ea"/>
                <a:cs typeface="+mn-cs"/>
              </a:rPr>
              <a:t>by balancing the I/O load</a:t>
            </a:r>
          </a:p>
          <a:p>
            <a:r>
              <a:rPr lang="en-US" sz="1200" u="sng" kern="1200" baseline="0" dirty="0">
                <a:solidFill>
                  <a:schemeClr val="tx1"/>
                </a:solidFill>
                <a:latin typeface="Times New Roman" pitchFamily="-110" charset="0"/>
                <a:ea typeface="+mn-ea"/>
                <a:cs typeface="+mn-cs"/>
              </a:rPr>
              <a:t>across multiple disks</a:t>
            </a:r>
            <a:r>
              <a:rPr lang="en-US" sz="1200" kern="1200" baseline="0" dirty="0">
                <a:solidFill>
                  <a:schemeClr val="tx1"/>
                </a:solidFill>
                <a:latin typeface="Times New Roman" pitchFamily="-110" charset="0"/>
                <a:ea typeface="+mn-ea"/>
                <a:cs typeface="+mn-cs"/>
              </a:rPr>
              <a:t>. Effective load balancing is achieved only if there are typically</a:t>
            </a:r>
          </a:p>
          <a:p>
            <a:r>
              <a:rPr lang="en-US" sz="1200" kern="1200" baseline="0" dirty="0">
                <a:solidFill>
                  <a:schemeClr val="tx1"/>
                </a:solidFill>
                <a:latin typeface="Times New Roman" pitchFamily="-110" charset="0"/>
                <a:ea typeface="+mn-ea"/>
                <a:cs typeface="+mn-cs"/>
              </a:rPr>
              <a:t>multiple I/O requests outstanding. This, in turn</a:t>
            </a:r>
            <a:r>
              <a:rPr lang="en-US" sz="1200" u="sng" kern="1200" baseline="0" dirty="0">
                <a:solidFill>
                  <a:schemeClr val="tx1"/>
                </a:solidFill>
                <a:latin typeface="Times New Roman" pitchFamily="-110" charset="0"/>
                <a:ea typeface="+mn-ea"/>
                <a:cs typeface="+mn-cs"/>
              </a:rPr>
              <a:t>, implies that there are multiple independent</a:t>
            </a:r>
          </a:p>
          <a:p>
            <a:r>
              <a:rPr lang="en-US" sz="1200" u="sng" kern="1200" baseline="0" dirty="0">
                <a:solidFill>
                  <a:schemeClr val="tx1"/>
                </a:solidFill>
                <a:latin typeface="Times New Roman" pitchFamily="-110" charset="0"/>
                <a:ea typeface="+mn-ea"/>
                <a:cs typeface="+mn-cs"/>
              </a:rPr>
              <a:t>applications or a single transaction-oriented application that is capable of</a:t>
            </a:r>
          </a:p>
          <a:p>
            <a:r>
              <a:rPr lang="en-US" sz="1200" u="sng" kern="1200" baseline="0" dirty="0">
                <a:solidFill>
                  <a:schemeClr val="tx1"/>
                </a:solidFill>
                <a:latin typeface="Times New Roman" pitchFamily="-110" charset="0"/>
                <a:ea typeface="+mn-ea"/>
                <a:cs typeface="+mn-cs"/>
              </a:rPr>
              <a:t>multiple asynchronous I/O requests.</a:t>
            </a:r>
            <a:r>
              <a:rPr lang="en-US" sz="1200" kern="1200" baseline="0" dirty="0">
                <a:solidFill>
                  <a:schemeClr val="tx1"/>
                </a:solidFill>
                <a:latin typeface="Times New Roman" pitchFamily="-110" charset="0"/>
                <a:ea typeface="+mn-ea"/>
                <a:cs typeface="+mn-cs"/>
              </a:rPr>
              <a:t> </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performance will also be influenced by the</a:t>
            </a:r>
          </a:p>
          <a:p>
            <a:r>
              <a:rPr lang="en-US" sz="1200" u="sng" kern="1200" baseline="0" dirty="0">
                <a:solidFill>
                  <a:schemeClr val="tx1"/>
                </a:solidFill>
                <a:latin typeface="Times New Roman" pitchFamily="-110" charset="0"/>
                <a:ea typeface="+mn-ea"/>
                <a:cs typeface="+mn-cs"/>
              </a:rPr>
              <a:t>strip size. If the strip size is relatively large, so that a single I/O request only involves</a:t>
            </a:r>
          </a:p>
          <a:p>
            <a:r>
              <a:rPr lang="en-US" sz="1200" u="sng" kern="1200" baseline="0" dirty="0">
                <a:solidFill>
                  <a:schemeClr val="tx1"/>
                </a:solidFill>
                <a:latin typeface="Times New Roman" pitchFamily="-110" charset="0"/>
                <a:ea typeface="+mn-ea"/>
                <a:cs typeface="+mn-cs"/>
              </a:rPr>
              <a:t>a single disk access, then multiple waiting I/O requests can be handled in parallel,</a:t>
            </a:r>
          </a:p>
          <a:p>
            <a:r>
              <a:rPr lang="en-US" sz="1200" u="sng" kern="1200" baseline="0" dirty="0">
                <a:solidFill>
                  <a:schemeClr val="tx1"/>
                </a:solidFill>
                <a:latin typeface="Times New Roman" pitchFamily="-110" charset="0"/>
                <a:ea typeface="+mn-ea"/>
                <a:cs typeface="+mn-cs"/>
              </a:rPr>
              <a:t>reducing the queuing time for each request</a:t>
            </a:r>
            <a:r>
              <a:rPr lang="en-US" sz="1200" kern="1200" baseline="0" dirty="0">
                <a:solidFill>
                  <a:schemeClr val="tx1"/>
                </a:solidFill>
                <a:latin typeface="Times New Roman" pitchFamily="-110" charset="0"/>
                <a:ea typeface="+mn-ea"/>
                <a:cs typeface="+mn-cs"/>
              </a:rPr>
              <a:t>.</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104403-97C8-424F-9205-9E80F543074F}" type="slidenum">
              <a:rPr lang="en-US"/>
              <a:pPr/>
              <a:t>3</a:t>
            </a:fld>
            <a:endParaRPr lang="en-US" dirty="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A disk is a circular </a:t>
            </a:r>
            <a:r>
              <a:rPr lang="en-US" sz="1200" b="1" kern="1200" baseline="0" dirty="0">
                <a:solidFill>
                  <a:schemeClr val="tx1"/>
                </a:solidFill>
                <a:latin typeface="Times New Roman" pitchFamily="-110" charset="0"/>
                <a:ea typeface="+mn-ea"/>
                <a:cs typeface="+mn-cs"/>
              </a:rPr>
              <a:t>platter </a:t>
            </a:r>
            <a:r>
              <a:rPr lang="en-US" sz="1200" b="0" kern="1200" baseline="0" dirty="0">
                <a:solidFill>
                  <a:schemeClr val="tx1"/>
                </a:solidFill>
                <a:latin typeface="Times New Roman" pitchFamily="-110" charset="0"/>
                <a:ea typeface="+mn-ea"/>
                <a:cs typeface="+mn-cs"/>
              </a:rPr>
              <a:t>constructed of nonmagnetic material, called the </a:t>
            </a:r>
            <a:r>
              <a:rPr lang="en-US" sz="1200" b="1" kern="1200" baseline="0" dirty="0">
                <a:solidFill>
                  <a:schemeClr val="tx1"/>
                </a:solidFill>
                <a:latin typeface="Times New Roman" pitchFamily="-110" charset="0"/>
                <a:ea typeface="+mn-ea"/>
                <a:cs typeface="+mn-cs"/>
              </a:rPr>
              <a:t>substrate,</a:t>
            </a:r>
          </a:p>
          <a:p>
            <a:r>
              <a:rPr lang="en-US" sz="1200" kern="1200" baseline="0" dirty="0">
                <a:solidFill>
                  <a:schemeClr val="tx1"/>
                </a:solidFill>
                <a:latin typeface="Times New Roman" pitchFamily="-110" charset="0"/>
                <a:ea typeface="+mn-ea"/>
                <a:cs typeface="+mn-cs"/>
              </a:rPr>
              <a:t>coated with a magnetizable material. Traditionally, the substrate has been an aluminum</a:t>
            </a:r>
          </a:p>
          <a:p>
            <a:r>
              <a:rPr lang="en-US" sz="1200" kern="1200" baseline="0" dirty="0">
                <a:solidFill>
                  <a:schemeClr val="tx1"/>
                </a:solidFill>
                <a:latin typeface="Times New Roman" pitchFamily="-110" charset="0"/>
                <a:ea typeface="+mn-ea"/>
                <a:cs typeface="+mn-cs"/>
              </a:rPr>
              <a:t>or aluminum alloy material. More recently, glass substrates have been introduced.</a:t>
            </a:r>
          </a:p>
          <a:p>
            <a:r>
              <a:rPr lang="en-US" sz="1200" kern="1200" baseline="0" dirty="0">
                <a:solidFill>
                  <a:schemeClr val="tx1"/>
                </a:solidFill>
                <a:latin typeface="Times New Roman" pitchFamily="-110" charset="0"/>
                <a:ea typeface="+mn-ea"/>
                <a:cs typeface="+mn-cs"/>
              </a:rPr>
              <a:t>The glass substrate has a number of benefits, including the following:</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Improvement in the uniformity of the magnetic film surface to increase disk</a:t>
            </a:r>
          </a:p>
          <a:p>
            <a:r>
              <a:rPr lang="en-US" sz="1200" kern="1200" baseline="0" dirty="0">
                <a:solidFill>
                  <a:schemeClr val="tx1"/>
                </a:solidFill>
                <a:latin typeface="Times New Roman" pitchFamily="-110" charset="0"/>
                <a:ea typeface="+mn-ea"/>
                <a:cs typeface="+mn-cs"/>
              </a:rPr>
              <a:t>reliability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 significant reduction in overall surface defects to help reduce read-write errors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Ability to support lower fly heights (described subsequently)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Better stiffness to reduce disk dynamics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Greater ability to withstand shock and damage</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BA0D3B-CC43-744C-8A13-8978A16C061F}" type="slidenum">
              <a:rPr lang="en-US"/>
              <a:pPr/>
              <a:t>21</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4276553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BA0D3B-CC43-744C-8A13-8978A16C061F}" type="slidenum">
              <a:rPr lang="en-US"/>
              <a:pPr/>
              <a:t>22</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3161717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BA0D3B-CC43-744C-8A13-8978A16C061F}" type="slidenum">
              <a:rPr lang="en-US"/>
              <a:pPr/>
              <a:t>23</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27322288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BA0D3B-CC43-744C-8A13-8978A16C061F}" type="slidenum">
              <a:rPr lang="en-US"/>
              <a:pPr/>
              <a:t>24</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171291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BA0D3B-CC43-744C-8A13-8978A16C061F}" type="slidenum">
              <a:rPr lang="en-US"/>
              <a:pPr/>
              <a:t>25</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491660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Table 7.4 is a comparative summary of the seven levels.</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26</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Table 7.4 RAID comparison (page 2</a:t>
            </a:r>
            <a:r>
              <a:rPr lang="en-US" baseline="0" dirty="0"/>
              <a:t> of 2)</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27</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81C7C4-0394-3945-A2F1-7F01B6D5D3F1}" type="slidenum">
              <a:rPr lang="en-US"/>
              <a:pPr/>
              <a:t>28</a:t>
            </a:fld>
            <a:endParaRPr lang="en-US" dirty="0"/>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sz="1200" kern="1200" dirty="0">
                <a:solidFill>
                  <a:schemeClr val="tx1"/>
                </a:solidFill>
                <a:effectLst/>
                <a:latin typeface="Times New Roman" pitchFamily="-110" charset="0"/>
                <a:ea typeface="+mn-ea"/>
                <a:cs typeface="+mn-cs"/>
              </a:rPr>
              <a:t>One of the most significant developments in computer architecture in recent years is</a:t>
            </a:r>
          </a:p>
          <a:p>
            <a:r>
              <a:rPr lang="en-US" sz="1200" kern="1200" dirty="0">
                <a:solidFill>
                  <a:schemeClr val="tx1"/>
                </a:solidFill>
                <a:effectLst/>
                <a:latin typeface="Times New Roman" pitchFamily="-110" charset="0"/>
                <a:ea typeface="+mn-ea"/>
                <a:cs typeface="+mn-cs"/>
              </a:rPr>
              <a:t>the increasing use of solid state drives (SSDs) to complement or even replace </a:t>
            </a:r>
            <a:r>
              <a:rPr lang="en-US" sz="1200" b="1" kern="1200" dirty="0">
                <a:solidFill>
                  <a:schemeClr val="tx1"/>
                </a:solidFill>
                <a:effectLst/>
                <a:latin typeface="Times New Roman" pitchFamily="-110" charset="0"/>
                <a:ea typeface="+mn-ea"/>
                <a:cs typeface="+mn-cs"/>
              </a:rPr>
              <a:t>hard</a:t>
            </a:r>
          </a:p>
          <a:p>
            <a:r>
              <a:rPr lang="en-US" sz="1200" b="1" kern="1200" dirty="0">
                <a:solidFill>
                  <a:schemeClr val="tx1"/>
                </a:solidFill>
                <a:effectLst/>
                <a:latin typeface="Times New Roman" pitchFamily="-110" charset="0"/>
                <a:ea typeface="+mn-ea"/>
                <a:cs typeface="+mn-cs"/>
              </a:rPr>
              <a:t>disk drives (HDDs)</a:t>
            </a:r>
            <a:r>
              <a:rPr lang="en-US" sz="1200" kern="1200" dirty="0">
                <a:solidFill>
                  <a:schemeClr val="tx1"/>
                </a:solidFill>
                <a:effectLst/>
                <a:latin typeface="Times New Roman" pitchFamily="-110" charset="0"/>
                <a:ea typeface="+mn-ea"/>
                <a:cs typeface="+mn-cs"/>
              </a:rPr>
              <a:t> , both as internal and external secondary memory. The term </a:t>
            </a:r>
            <a:r>
              <a:rPr lang="en-US" sz="1200" i="1" kern="1200" dirty="0">
                <a:solidFill>
                  <a:schemeClr val="tx1"/>
                </a:solidFill>
                <a:effectLst/>
                <a:latin typeface="Times New Roman" pitchFamily="-110" charset="0"/>
                <a:ea typeface="+mn-ea"/>
                <a:cs typeface="+mn-cs"/>
              </a:rPr>
              <a:t>solid</a:t>
            </a:r>
          </a:p>
          <a:p>
            <a:r>
              <a:rPr lang="en-US" sz="1200" i="1" kern="1200" dirty="0">
                <a:solidFill>
                  <a:schemeClr val="tx1"/>
                </a:solidFill>
                <a:effectLst/>
                <a:latin typeface="Times New Roman" pitchFamily="-110" charset="0"/>
                <a:ea typeface="+mn-ea"/>
                <a:cs typeface="+mn-cs"/>
              </a:rPr>
              <a:t>state</a:t>
            </a:r>
            <a:r>
              <a:rPr lang="en-US" sz="1200" kern="1200" dirty="0">
                <a:solidFill>
                  <a:schemeClr val="tx1"/>
                </a:solidFill>
                <a:effectLst/>
                <a:latin typeface="Times New Roman" pitchFamily="-110" charset="0"/>
                <a:ea typeface="+mn-ea"/>
                <a:cs typeface="+mn-cs"/>
              </a:rPr>
              <a:t>  refers to electronic circuitry built with semiconductors. An SSD is a memory</a:t>
            </a:r>
          </a:p>
          <a:p>
            <a:r>
              <a:rPr lang="en-US" sz="1200" kern="1200" dirty="0">
                <a:solidFill>
                  <a:schemeClr val="tx1"/>
                </a:solidFill>
                <a:effectLst/>
                <a:latin typeface="Times New Roman" pitchFamily="-110" charset="0"/>
                <a:ea typeface="+mn-ea"/>
                <a:cs typeface="+mn-cs"/>
              </a:rPr>
              <a:t>device made with solid state components that can be used as a replacement to a</a:t>
            </a:r>
          </a:p>
          <a:p>
            <a:r>
              <a:rPr lang="en-US" sz="1200" kern="1200" dirty="0">
                <a:solidFill>
                  <a:schemeClr val="tx1"/>
                </a:solidFill>
                <a:effectLst/>
                <a:latin typeface="Times New Roman" pitchFamily="-110" charset="0"/>
                <a:ea typeface="+mn-ea"/>
                <a:cs typeface="+mn-cs"/>
              </a:rPr>
              <a:t>hard disk drive. The SSDs now on the market and coming on line use NAND flash</a:t>
            </a:r>
          </a:p>
          <a:p>
            <a:r>
              <a:rPr lang="en-US" sz="1200" kern="1200" dirty="0">
                <a:solidFill>
                  <a:schemeClr val="tx1"/>
                </a:solidFill>
                <a:effectLst/>
                <a:latin typeface="Times New Roman" pitchFamily="-110" charset="0"/>
                <a:ea typeface="+mn-ea"/>
                <a:cs typeface="+mn-cs"/>
              </a:rPr>
              <a:t>memory, which is described in Chapter 5.</a:t>
            </a:r>
            <a:endParaRPr lang="en-US" sz="1200" b="0" kern="1200" baseline="0" dirty="0">
              <a:solidFill>
                <a:schemeClr val="tx1"/>
              </a:solidFill>
              <a:latin typeface="Times New Roman" pitchFamily="-110" charset="0"/>
              <a:ea typeface="+mn-ea"/>
              <a:cs typeface="+mn-cs"/>
            </a:endParaRP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SSDs have the following advantages over HDDs:</a:t>
            </a:r>
          </a:p>
          <a:p>
            <a:endParaRPr lang="en-US" sz="1200" b="0"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 High-performance input/output operations per second (IOPS): </a:t>
            </a:r>
            <a:r>
              <a:rPr lang="en-US" sz="1200" b="0" kern="1200" baseline="0" dirty="0">
                <a:solidFill>
                  <a:schemeClr val="tx1"/>
                </a:solidFill>
                <a:latin typeface="Times New Roman" pitchFamily="-110" charset="0"/>
                <a:ea typeface="+mn-ea"/>
                <a:cs typeface="+mn-cs"/>
              </a:rPr>
              <a:t>Significantly</a:t>
            </a:r>
          </a:p>
          <a:p>
            <a:r>
              <a:rPr lang="en-US" sz="1200" b="0" kern="1200" baseline="0" dirty="0">
                <a:solidFill>
                  <a:schemeClr val="tx1"/>
                </a:solidFill>
                <a:latin typeface="Times New Roman" pitchFamily="-110" charset="0"/>
                <a:ea typeface="+mn-ea"/>
                <a:cs typeface="+mn-cs"/>
              </a:rPr>
              <a:t>increases performance I/O subsystems.</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Durability</a:t>
            </a:r>
            <a:r>
              <a:rPr lang="en-US" sz="1200" b="0" kern="1200" baseline="0" dirty="0">
                <a:solidFill>
                  <a:schemeClr val="tx1"/>
                </a:solidFill>
                <a:latin typeface="Times New Roman" pitchFamily="-110" charset="0"/>
                <a:ea typeface="+mn-ea"/>
                <a:cs typeface="+mn-cs"/>
              </a:rPr>
              <a:t>: Less susceptible to physical shock and vibration.</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Longer lifespan</a:t>
            </a:r>
            <a:r>
              <a:rPr lang="en-US" sz="1200" b="0" kern="1200" baseline="0" dirty="0">
                <a:solidFill>
                  <a:schemeClr val="tx1"/>
                </a:solidFill>
                <a:latin typeface="Times New Roman" pitchFamily="-110" charset="0"/>
                <a:ea typeface="+mn-ea"/>
                <a:cs typeface="+mn-cs"/>
              </a:rPr>
              <a:t>: SSDs are not susceptible to mechanical wear.</a:t>
            </a:r>
          </a:p>
          <a:p>
            <a:endParaRPr lang="en-US" sz="1200" b="0"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 Lower power consumption</a:t>
            </a:r>
            <a:r>
              <a:rPr lang="en-US" sz="1200" b="0" kern="1200" baseline="0" dirty="0">
                <a:solidFill>
                  <a:schemeClr val="tx1"/>
                </a:solidFill>
                <a:latin typeface="Times New Roman" pitchFamily="-110" charset="0"/>
                <a:ea typeface="+mn-ea"/>
                <a:cs typeface="+mn-cs"/>
              </a:rPr>
              <a:t>: SSDs use considerably less than comparable-size HDDs.</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Quieter and cooler running capabilities</a:t>
            </a:r>
            <a:r>
              <a:rPr lang="en-US" sz="1200" b="0" kern="1200" baseline="0" dirty="0">
                <a:solidFill>
                  <a:schemeClr val="tx1"/>
                </a:solidFill>
                <a:latin typeface="Times New Roman" pitchFamily="-110" charset="0"/>
                <a:ea typeface="+mn-ea"/>
                <a:cs typeface="+mn-cs"/>
              </a:rPr>
              <a:t>: Less floor space required, lower</a:t>
            </a:r>
          </a:p>
          <a:p>
            <a:r>
              <a:rPr lang="en-US" sz="1200" b="0" kern="1200" baseline="0" dirty="0">
                <a:solidFill>
                  <a:schemeClr val="tx1"/>
                </a:solidFill>
                <a:latin typeface="Times New Roman" pitchFamily="-110" charset="0"/>
                <a:ea typeface="+mn-ea"/>
                <a:cs typeface="+mn-cs"/>
              </a:rPr>
              <a:t>energy costs, and a greener enterprise.</a:t>
            </a:r>
          </a:p>
          <a:p>
            <a:endParaRPr lang="en-US" sz="1200" b="0"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 Lower access times and latency rates</a:t>
            </a:r>
            <a:r>
              <a:rPr lang="en-US" sz="1200" b="0" kern="1200" baseline="0" dirty="0">
                <a:solidFill>
                  <a:schemeClr val="tx1"/>
                </a:solidFill>
                <a:latin typeface="Times New Roman" pitchFamily="-110" charset="0"/>
                <a:ea typeface="+mn-ea"/>
                <a:cs typeface="+mn-cs"/>
              </a:rPr>
              <a:t>: Over 10 times faster than the spinning</a:t>
            </a:r>
          </a:p>
          <a:p>
            <a:r>
              <a:rPr lang="en-US" sz="1200" b="0" kern="1200" baseline="0" dirty="0">
                <a:solidFill>
                  <a:schemeClr val="tx1"/>
                </a:solidFill>
                <a:latin typeface="Times New Roman" pitchFamily="-110" charset="0"/>
                <a:ea typeface="+mn-ea"/>
                <a:cs typeface="+mn-cs"/>
              </a:rPr>
              <a:t>disks in an HDD.</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Currently, HDDs enjoy a cost per bit advantage and a capacity advantage, but</a:t>
            </a:r>
          </a:p>
          <a:p>
            <a:r>
              <a:rPr lang="en-US" sz="1200" b="0" kern="1200" baseline="0" dirty="0">
                <a:solidFill>
                  <a:schemeClr val="tx1"/>
                </a:solidFill>
                <a:latin typeface="Times New Roman" pitchFamily="-110" charset="0"/>
                <a:ea typeface="+mn-ea"/>
                <a:cs typeface="+mn-cs"/>
              </a:rPr>
              <a:t>these differences are shrinking.</a:t>
            </a:r>
            <a:endParaRPr lang="en-GB" b="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Times New Roman" pitchFamily="-110" charset="0"/>
                <a:ea typeface="+mn-ea"/>
                <a:cs typeface="+mn-cs"/>
              </a:rPr>
              <a:t>As the cost of flash-based SSDs has dropped and the performance and bit density</a:t>
            </a:r>
          </a:p>
          <a:p>
            <a:r>
              <a:rPr lang="en-US" sz="1200" b="0" kern="1200" baseline="0" dirty="0">
                <a:solidFill>
                  <a:schemeClr val="tx1"/>
                </a:solidFill>
                <a:latin typeface="Times New Roman" pitchFamily="-110" charset="0"/>
                <a:ea typeface="+mn-ea"/>
                <a:cs typeface="+mn-cs"/>
              </a:rPr>
              <a:t>increased, SSDs have become increasingly competitive with HDDs. Table 7.5 shows</a:t>
            </a:r>
          </a:p>
          <a:p>
            <a:r>
              <a:rPr lang="en-US" sz="1200" b="0" kern="1200" baseline="0" dirty="0">
                <a:solidFill>
                  <a:schemeClr val="tx1"/>
                </a:solidFill>
                <a:latin typeface="Times New Roman" pitchFamily="-110" charset="0"/>
                <a:ea typeface="+mn-ea"/>
                <a:cs typeface="+mn-cs"/>
              </a:rPr>
              <a:t>typical measures of comparison at the time of this writing.</a:t>
            </a:r>
          </a:p>
          <a:p>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20047210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94E3C2-48EA-0B4F-B9F0-C59C650530FA}" type="slidenum">
              <a:rPr lang="en-US"/>
              <a:pPr/>
              <a:t>30</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sz="1200" b="0" i="0" u="none" strike="noStrike" kern="1200" baseline="0" dirty="0">
                <a:solidFill>
                  <a:schemeClr val="tx1"/>
                </a:solidFill>
                <a:latin typeface="Times New Roman" pitchFamily="-110" charset="0"/>
                <a:ea typeface="+mn-ea"/>
                <a:cs typeface="+mn-cs"/>
              </a:rPr>
              <a:t>Figure 7.8 illustrates a general view of the common architectural system component</a:t>
            </a:r>
          </a:p>
          <a:p>
            <a:r>
              <a:rPr lang="en-US" sz="1200" b="0" i="0" u="none" strike="noStrike" kern="1200" baseline="0" dirty="0">
                <a:solidFill>
                  <a:schemeClr val="tx1"/>
                </a:solidFill>
                <a:latin typeface="Times New Roman" pitchFamily="-110" charset="0"/>
                <a:ea typeface="+mn-ea"/>
                <a:cs typeface="+mn-cs"/>
              </a:rPr>
              <a:t>associated with any SSD system. On the host system, to operating system invokes</a:t>
            </a:r>
          </a:p>
          <a:p>
            <a:r>
              <a:rPr lang="en-US" sz="1200" b="0" i="0" u="none" strike="noStrike" kern="1200" baseline="0" dirty="0">
                <a:solidFill>
                  <a:schemeClr val="tx1"/>
                </a:solidFill>
                <a:latin typeface="Times New Roman" pitchFamily="-110" charset="0"/>
                <a:ea typeface="+mn-ea"/>
                <a:cs typeface="+mn-cs"/>
              </a:rPr>
              <a:t>file system software to access data on the disk. The file system, in turn, invokes I/O</a:t>
            </a:r>
          </a:p>
          <a:p>
            <a:r>
              <a:rPr lang="en-US" sz="1200" b="0" i="0" u="none" strike="noStrike" kern="1200" baseline="0" dirty="0">
                <a:solidFill>
                  <a:schemeClr val="tx1"/>
                </a:solidFill>
                <a:latin typeface="Times New Roman" pitchFamily="-110" charset="0"/>
                <a:ea typeface="+mn-ea"/>
                <a:cs typeface="+mn-cs"/>
              </a:rPr>
              <a:t>driver software. The I/O driver software provides host access to the particular SSD</a:t>
            </a:r>
          </a:p>
          <a:p>
            <a:r>
              <a:rPr lang="en-US" sz="1200" b="0" i="0" u="none" strike="noStrike" kern="1200" baseline="0" dirty="0">
                <a:solidFill>
                  <a:schemeClr val="tx1"/>
                </a:solidFill>
                <a:latin typeface="Times New Roman" pitchFamily="-110" charset="0"/>
                <a:ea typeface="+mn-ea"/>
                <a:cs typeface="+mn-cs"/>
              </a:rPr>
              <a:t>product. The interface component in Figure 7.8 refers to the physical and electrical</a:t>
            </a:r>
          </a:p>
          <a:p>
            <a:r>
              <a:rPr lang="en-US" sz="1200" b="0" i="0" u="none" strike="noStrike" kern="1200" baseline="0" dirty="0">
                <a:solidFill>
                  <a:schemeClr val="tx1"/>
                </a:solidFill>
                <a:latin typeface="Times New Roman" pitchFamily="-110" charset="0"/>
                <a:ea typeface="+mn-ea"/>
                <a:cs typeface="+mn-cs"/>
              </a:rPr>
              <a:t>interface between the host processor and the SSD peripheral device. If the device is</a:t>
            </a:r>
          </a:p>
          <a:p>
            <a:r>
              <a:rPr lang="en-US" sz="1200" b="0" i="0" u="none" strike="noStrike" kern="1200" baseline="0" dirty="0">
                <a:solidFill>
                  <a:schemeClr val="tx1"/>
                </a:solidFill>
                <a:latin typeface="Times New Roman" pitchFamily="-110" charset="0"/>
                <a:ea typeface="+mn-ea"/>
                <a:cs typeface="+mn-cs"/>
              </a:rPr>
              <a:t>an internal hard drive, a common interface is </a:t>
            </a:r>
            <a:r>
              <a:rPr lang="en-US" sz="1200" b="0" i="0" u="none" strike="noStrike" kern="1200" baseline="0" dirty="0" err="1">
                <a:solidFill>
                  <a:schemeClr val="tx1"/>
                </a:solidFill>
                <a:latin typeface="Times New Roman" pitchFamily="-110" charset="0"/>
                <a:ea typeface="+mn-ea"/>
                <a:cs typeface="+mn-cs"/>
              </a:rPr>
              <a:t>PCIe</a:t>
            </a:r>
            <a:r>
              <a:rPr lang="en-US" sz="1200" b="0" i="0" u="none" strike="noStrike" kern="1200" baseline="0" dirty="0">
                <a:solidFill>
                  <a:schemeClr val="tx1"/>
                </a:solidFill>
                <a:latin typeface="Times New Roman" pitchFamily="-110" charset="0"/>
                <a:ea typeface="+mn-ea"/>
                <a:cs typeface="+mn-cs"/>
              </a:rPr>
              <a:t>. For external devices, one common</a:t>
            </a:r>
          </a:p>
          <a:p>
            <a:r>
              <a:rPr lang="en-US" sz="1200" b="0" i="0" u="none" strike="noStrike" kern="1200" baseline="0" dirty="0">
                <a:solidFill>
                  <a:schemeClr val="tx1"/>
                </a:solidFill>
                <a:latin typeface="Times New Roman" pitchFamily="-110" charset="0"/>
                <a:ea typeface="+mn-ea"/>
                <a:cs typeface="+mn-cs"/>
              </a:rPr>
              <a:t>interface is USB.</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In addition to the interface to the host system, the SSD contains the following</a:t>
            </a:r>
          </a:p>
          <a:p>
            <a:r>
              <a:rPr lang="en-US" sz="1200" b="0" kern="1200" baseline="0" dirty="0">
                <a:solidFill>
                  <a:schemeClr val="tx1"/>
                </a:solidFill>
                <a:latin typeface="Times New Roman" pitchFamily="-110" charset="0"/>
                <a:ea typeface="+mn-ea"/>
                <a:cs typeface="+mn-cs"/>
              </a:rPr>
              <a:t>components:</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Controller: </a:t>
            </a:r>
            <a:r>
              <a:rPr lang="en-US" sz="1200" b="0" kern="1200" baseline="0" dirty="0">
                <a:solidFill>
                  <a:schemeClr val="tx1"/>
                </a:solidFill>
                <a:latin typeface="Times New Roman" pitchFamily="-110" charset="0"/>
                <a:ea typeface="+mn-ea"/>
                <a:cs typeface="+mn-cs"/>
              </a:rPr>
              <a:t>Provides SSD device level interfacing and firmware execution.</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Addressing: </a:t>
            </a:r>
            <a:r>
              <a:rPr lang="en-US" sz="1200" b="0" kern="1200" baseline="0" dirty="0">
                <a:solidFill>
                  <a:schemeClr val="tx1"/>
                </a:solidFill>
                <a:latin typeface="Times New Roman" pitchFamily="-110" charset="0"/>
                <a:ea typeface="+mn-ea"/>
                <a:cs typeface="+mn-cs"/>
              </a:rPr>
              <a:t>Logic that performs the selection function across the flash</a:t>
            </a:r>
          </a:p>
          <a:p>
            <a:r>
              <a:rPr lang="en-US" sz="1200" b="0" kern="1200" baseline="0" dirty="0">
                <a:solidFill>
                  <a:schemeClr val="tx1"/>
                </a:solidFill>
                <a:latin typeface="Times New Roman" pitchFamily="-110" charset="0"/>
                <a:ea typeface="+mn-ea"/>
                <a:cs typeface="+mn-cs"/>
              </a:rPr>
              <a:t>memory components.</a:t>
            </a:r>
          </a:p>
          <a:p>
            <a:endParaRPr lang="en-US" sz="1200" b="0"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 Data buffer/cache</a:t>
            </a:r>
            <a:r>
              <a:rPr lang="en-US" sz="1200" b="0" kern="1200" baseline="0" dirty="0">
                <a:solidFill>
                  <a:schemeClr val="tx1"/>
                </a:solidFill>
                <a:latin typeface="Times New Roman" pitchFamily="-110" charset="0"/>
                <a:ea typeface="+mn-ea"/>
                <a:cs typeface="+mn-cs"/>
              </a:rPr>
              <a:t>: High speed RAM memory components used for speed</a:t>
            </a:r>
          </a:p>
          <a:p>
            <a:r>
              <a:rPr lang="en-US" sz="1200" b="0" kern="1200" baseline="0" dirty="0">
                <a:solidFill>
                  <a:schemeClr val="tx1"/>
                </a:solidFill>
                <a:latin typeface="Times New Roman" pitchFamily="-110" charset="0"/>
                <a:ea typeface="+mn-ea"/>
                <a:cs typeface="+mn-cs"/>
              </a:rPr>
              <a:t>matching and to increased data throughput.</a:t>
            </a:r>
          </a:p>
          <a:p>
            <a:endParaRPr lang="en-US" sz="1200" b="0"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 Error correction: </a:t>
            </a:r>
            <a:r>
              <a:rPr lang="en-US" sz="1200" b="0" kern="1200" baseline="0" dirty="0">
                <a:solidFill>
                  <a:schemeClr val="tx1"/>
                </a:solidFill>
                <a:latin typeface="Times New Roman" pitchFamily="-110" charset="0"/>
                <a:ea typeface="+mn-ea"/>
                <a:cs typeface="+mn-cs"/>
              </a:rPr>
              <a:t>Logic for error detection and correction.</a:t>
            </a:r>
          </a:p>
          <a:p>
            <a:endParaRPr lang="en-US" sz="1200" b="0"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 Flash memory components</a:t>
            </a:r>
            <a:r>
              <a:rPr lang="en-US" sz="1200" b="0" kern="1200" baseline="0" dirty="0">
                <a:solidFill>
                  <a:schemeClr val="tx1"/>
                </a:solidFill>
                <a:latin typeface="Times New Roman" pitchFamily="-110" charset="0"/>
                <a:ea typeface="+mn-ea"/>
                <a:cs typeface="+mn-cs"/>
              </a:rPr>
              <a:t>: Individual NAND flash chips.</a:t>
            </a:r>
            <a:endParaRPr lang="en-GB" b="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Times New Roman" pitchFamily="-110" charset="0"/>
                <a:ea typeface="+mn-ea"/>
                <a:cs typeface="+mn-cs"/>
              </a:rPr>
              <a:t>Data are recorded on and later retrieved from the disk via a conducting coil named</a:t>
            </a:r>
          </a:p>
          <a:p>
            <a:r>
              <a:rPr lang="en-US" sz="1200" kern="1200" baseline="0" dirty="0">
                <a:solidFill>
                  <a:schemeClr val="tx1"/>
                </a:solidFill>
                <a:latin typeface="Times New Roman" pitchFamily="-110" charset="0"/>
                <a:ea typeface="+mn-ea"/>
                <a:cs typeface="+mn-cs"/>
              </a:rPr>
              <a:t>the </a:t>
            </a:r>
            <a:r>
              <a:rPr lang="en-US" sz="1200" b="1" kern="1200" baseline="0" dirty="0">
                <a:solidFill>
                  <a:schemeClr val="tx1"/>
                </a:solidFill>
                <a:latin typeface="Times New Roman" pitchFamily="-110" charset="0"/>
                <a:ea typeface="+mn-ea"/>
                <a:cs typeface="+mn-cs"/>
              </a:rPr>
              <a:t>head; </a:t>
            </a:r>
            <a:r>
              <a:rPr lang="en-US" sz="1200" b="0" kern="1200" baseline="0" dirty="0">
                <a:solidFill>
                  <a:schemeClr val="tx1"/>
                </a:solidFill>
                <a:latin typeface="Times New Roman" pitchFamily="-110" charset="0"/>
                <a:ea typeface="+mn-ea"/>
                <a:cs typeface="+mn-cs"/>
              </a:rPr>
              <a:t>in many systems, there are two heads, a read head and a write head. During</a:t>
            </a:r>
          </a:p>
          <a:p>
            <a:r>
              <a:rPr lang="en-US" sz="1200" kern="1200" baseline="0" dirty="0">
                <a:solidFill>
                  <a:schemeClr val="tx1"/>
                </a:solidFill>
                <a:latin typeface="Times New Roman" pitchFamily="-110" charset="0"/>
                <a:ea typeface="+mn-ea"/>
                <a:cs typeface="+mn-cs"/>
              </a:rPr>
              <a:t>a read or write operation, the head is stationary while the platter rotates beneath it.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write mechanism exploits the fact that electricity flowing through a coil</a:t>
            </a:r>
          </a:p>
          <a:p>
            <a:r>
              <a:rPr lang="en-US" sz="1200" kern="1200" baseline="0" dirty="0">
                <a:solidFill>
                  <a:schemeClr val="tx1"/>
                </a:solidFill>
                <a:latin typeface="Times New Roman" pitchFamily="-110" charset="0"/>
                <a:ea typeface="+mn-ea"/>
                <a:cs typeface="+mn-cs"/>
              </a:rPr>
              <a:t>produces a magnetic field. Electric pulses are sent to the write head, and the resulting</a:t>
            </a:r>
          </a:p>
          <a:p>
            <a:r>
              <a:rPr lang="en-US" sz="1200" kern="1200" baseline="0" dirty="0">
                <a:solidFill>
                  <a:schemeClr val="tx1"/>
                </a:solidFill>
                <a:latin typeface="Times New Roman" pitchFamily="-110" charset="0"/>
                <a:ea typeface="+mn-ea"/>
                <a:cs typeface="+mn-cs"/>
              </a:rPr>
              <a:t>magnetic patterns are recorded on the surface below, with different patterns for</a:t>
            </a:r>
          </a:p>
          <a:p>
            <a:r>
              <a:rPr lang="en-US" sz="1200" kern="1200" baseline="0" dirty="0">
                <a:solidFill>
                  <a:schemeClr val="tx1"/>
                </a:solidFill>
                <a:latin typeface="Times New Roman" pitchFamily="-110" charset="0"/>
                <a:ea typeface="+mn-ea"/>
                <a:cs typeface="+mn-cs"/>
              </a:rPr>
              <a:t>positive and negative currents. The write head itself is made of easily magnetizable</a:t>
            </a:r>
          </a:p>
          <a:p>
            <a:r>
              <a:rPr lang="en-US" sz="1200" kern="1200" baseline="0" dirty="0">
                <a:solidFill>
                  <a:schemeClr val="tx1"/>
                </a:solidFill>
                <a:latin typeface="Times New Roman" pitchFamily="-110" charset="0"/>
                <a:ea typeface="+mn-ea"/>
                <a:cs typeface="+mn-cs"/>
              </a:rPr>
              <a:t>material and is in the shape of a rectangular doughnut with a gap along one side and</a:t>
            </a:r>
          </a:p>
          <a:p>
            <a:r>
              <a:rPr lang="en-US" sz="1200" kern="1200" baseline="0" dirty="0">
                <a:solidFill>
                  <a:schemeClr val="tx1"/>
                </a:solidFill>
                <a:latin typeface="Times New Roman" pitchFamily="-110" charset="0"/>
                <a:ea typeface="+mn-ea"/>
                <a:cs typeface="+mn-cs"/>
              </a:rPr>
              <a:t>a few turns of conducting wire along the opposite side (Figure 7.1). An electric current</a:t>
            </a:r>
          </a:p>
          <a:p>
            <a:r>
              <a:rPr lang="en-US" sz="1200" kern="1200" baseline="0" dirty="0">
                <a:solidFill>
                  <a:schemeClr val="tx1"/>
                </a:solidFill>
                <a:latin typeface="Times New Roman" pitchFamily="-110" charset="0"/>
                <a:ea typeface="+mn-ea"/>
                <a:cs typeface="+mn-cs"/>
              </a:rPr>
              <a:t>in the wire induces a magnetic field across the gap, which in turn magnetizes a</a:t>
            </a:r>
          </a:p>
          <a:p>
            <a:r>
              <a:rPr lang="en-US" sz="1200" kern="1200" baseline="0" dirty="0">
                <a:solidFill>
                  <a:schemeClr val="tx1"/>
                </a:solidFill>
                <a:latin typeface="Times New Roman" pitchFamily="-110" charset="0"/>
                <a:ea typeface="+mn-ea"/>
                <a:cs typeface="+mn-cs"/>
              </a:rPr>
              <a:t>small area of the recording medium. Reversing the direction of the current reverses</a:t>
            </a:r>
          </a:p>
          <a:p>
            <a:r>
              <a:rPr lang="en-US" sz="1200" kern="1200" baseline="0" dirty="0">
                <a:solidFill>
                  <a:schemeClr val="tx1"/>
                </a:solidFill>
                <a:latin typeface="Times New Roman" pitchFamily="-110" charset="0"/>
                <a:ea typeface="+mn-ea"/>
                <a:cs typeface="+mn-cs"/>
              </a:rPr>
              <a:t>the direction of the magnetization on the recording medium.</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traditional read mechanism exploits the fact that a magnetic field moving</a:t>
            </a:r>
          </a:p>
          <a:p>
            <a:r>
              <a:rPr lang="en-US" sz="1200" kern="1200" baseline="0" dirty="0">
                <a:solidFill>
                  <a:schemeClr val="tx1"/>
                </a:solidFill>
                <a:latin typeface="Times New Roman" pitchFamily="-110" charset="0"/>
                <a:ea typeface="+mn-ea"/>
                <a:cs typeface="+mn-cs"/>
              </a:rPr>
              <a:t>relative to a coil produces an electrical current in the coil. When the surface of the</a:t>
            </a:r>
          </a:p>
          <a:p>
            <a:r>
              <a:rPr lang="en-US" sz="1200" kern="1200" baseline="0" dirty="0">
                <a:solidFill>
                  <a:schemeClr val="tx1"/>
                </a:solidFill>
                <a:latin typeface="Times New Roman" pitchFamily="-110" charset="0"/>
                <a:ea typeface="+mn-ea"/>
                <a:cs typeface="+mn-cs"/>
              </a:rPr>
              <a:t>disk passes under the head, it generates a current of the same polarity as the one</a:t>
            </a:r>
          </a:p>
          <a:p>
            <a:r>
              <a:rPr lang="en-US" sz="1200" kern="1200" baseline="0" dirty="0">
                <a:solidFill>
                  <a:schemeClr val="tx1"/>
                </a:solidFill>
                <a:latin typeface="Times New Roman" pitchFamily="-110" charset="0"/>
                <a:ea typeface="+mn-ea"/>
                <a:cs typeface="+mn-cs"/>
              </a:rPr>
              <a:t>already recorded. The structure of the head for reading is in this case essentially</a:t>
            </a:r>
          </a:p>
          <a:p>
            <a:r>
              <a:rPr lang="en-US" sz="1200" kern="1200" baseline="0" dirty="0">
                <a:solidFill>
                  <a:schemeClr val="tx1"/>
                </a:solidFill>
                <a:latin typeface="Times New Roman" pitchFamily="-110" charset="0"/>
                <a:ea typeface="+mn-ea"/>
                <a:cs typeface="+mn-cs"/>
              </a:rPr>
              <a:t>the same as for writing and therefore the same head can be used for both. Such</a:t>
            </a:r>
          </a:p>
          <a:p>
            <a:r>
              <a:rPr lang="en-US" sz="1200" kern="1200" baseline="0" dirty="0">
                <a:solidFill>
                  <a:schemeClr val="tx1"/>
                </a:solidFill>
                <a:latin typeface="Times New Roman" pitchFamily="-110" charset="0"/>
                <a:ea typeface="+mn-ea"/>
                <a:cs typeface="+mn-cs"/>
              </a:rPr>
              <a:t>single heads are used in floppy disk systems and in older rigid disk systems.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Contemporary rigid disk systems use a different read mechanism, requiring</a:t>
            </a:r>
          </a:p>
          <a:p>
            <a:r>
              <a:rPr lang="en-US" sz="1200" kern="1200" baseline="0" dirty="0">
                <a:solidFill>
                  <a:schemeClr val="tx1"/>
                </a:solidFill>
                <a:latin typeface="Times New Roman" pitchFamily="-110" charset="0"/>
                <a:ea typeface="+mn-ea"/>
                <a:cs typeface="+mn-cs"/>
              </a:rPr>
              <a:t>a separate read head, positioned for convenience close to the write head. The read</a:t>
            </a:r>
          </a:p>
          <a:p>
            <a:r>
              <a:rPr lang="en-US" sz="1200" kern="1200" baseline="0" dirty="0">
                <a:solidFill>
                  <a:schemeClr val="tx1"/>
                </a:solidFill>
                <a:latin typeface="Times New Roman" pitchFamily="-110" charset="0"/>
                <a:ea typeface="+mn-ea"/>
                <a:cs typeface="+mn-cs"/>
              </a:rPr>
              <a:t>head consists of a partially shielded </a:t>
            </a:r>
            <a:r>
              <a:rPr lang="en-US" sz="1200" b="1" kern="1200" baseline="0" dirty="0">
                <a:solidFill>
                  <a:schemeClr val="tx1"/>
                </a:solidFill>
                <a:latin typeface="Times New Roman" pitchFamily="-110" charset="0"/>
                <a:ea typeface="+mn-ea"/>
                <a:cs typeface="+mn-cs"/>
              </a:rPr>
              <a:t>magnetoresistive (MR) </a:t>
            </a:r>
            <a:r>
              <a:rPr lang="en-US" sz="1200" b="0" kern="1200" baseline="0" dirty="0">
                <a:solidFill>
                  <a:schemeClr val="tx1"/>
                </a:solidFill>
                <a:latin typeface="Times New Roman" pitchFamily="-110" charset="0"/>
                <a:ea typeface="+mn-ea"/>
                <a:cs typeface="+mn-cs"/>
              </a:rPr>
              <a:t>sensor. The MR material</a:t>
            </a:r>
          </a:p>
          <a:p>
            <a:r>
              <a:rPr lang="en-US" sz="1200" kern="1200" baseline="0" dirty="0">
                <a:solidFill>
                  <a:schemeClr val="tx1"/>
                </a:solidFill>
                <a:latin typeface="Times New Roman" pitchFamily="-110" charset="0"/>
                <a:ea typeface="+mn-ea"/>
                <a:cs typeface="+mn-cs"/>
              </a:rPr>
              <a:t>has an electrical resistance that depends on the direction of the magnetization of</a:t>
            </a:r>
          </a:p>
          <a:p>
            <a:r>
              <a:rPr lang="en-US" sz="1200" kern="1200" baseline="0" dirty="0">
                <a:solidFill>
                  <a:schemeClr val="tx1"/>
                </a:solidFill>
                <a:latin typeface="Times New Roman" pitchFamily="-110" charset="0"/>
                <a:ea typeface="+mn-ea"/>
                <a:cs typeface="+mn-cs"/>
              </a:rPr>
              <a:t>the medium moving under it. By passing a current through the MR sensor, resistance</a:t>
            </a:r>
          </a:p>
          <a:p>
            <a:r>
              <a:rPr lang="en-US" sz="1200" kern="1200" baseline="0" dirty="0">
                <a:solidFill>
                  <a:schemeClr val="tx1"/>
                </a:solidFill>
                <a:latin typeface="Times New Roman" pitchFamily="-110" charset="0"/>
                <a:ea typeface="+mn-ea"/>
                <a:cs typeface="+mn-cs"/>
              </a:rPr>
              <a:t>changes are detected as voltage signals. The MR design allows higher-frequency</a:t>
            </a:r>
          </a:p>
          <a:p>
            <a:r>
              <a:rPr lang="en-US" sz="1200" kern="1200" baseline="0" dirty="0">
                <a:solidFill>
                  <a:schemeClr val="tx1"/>
                </a:solidFill>
                <a:latin typeface="Times New Roman" pitchFamily="-110" charset="0"/>
                <a:ea typeface="+mn-ea"/>
                <a:cs typeface="+mn-cs"/>
              </a:rPr>
              <a:t>operation, which equates to greater storage densities and operating speeds.</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4</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FC7E7E-7512-0A41-9BBD-C558D3AF6A50}" type="slidenum">
              <a:rPr lang="en-US"/>
              <a:pPr/>
              <a:t>31</a:t>
            </a:fld>
            <a:endParaRPr lang="en-US" dirty="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There are two practical issues p</a:t>
            </a:r>
            <a:r>
              <a:rPr lang="en-US" sz="1200" b="0" kern="1200" baseline="0" dirty="0">
                <a:solidFill>
                  <a:schemeClr val="tx1"/>
                </a:solidFill>
                <a:latin typeface="Times New Roman" pitchFamily="-110" charset="0"/>
                <a:ea typeface="+mn-ea"/>
                <a:cs typeface="+mn-cs"/>
              </a:rPr>
              <a:t>eculiar to SSDs that are not faced by HDDs. First,</a:t>
            </a:r>
          </a:p>
          <a:p>
            <a:r>
              <a:rPr lang="en-US" sz="1200" b="0" kern="1200" baseline="0" dirty="0">
                <a:solidFill>
                  <a:schemeClr val="tx1"/>
                </a:solidFill>
                <a:latin typeface="Times New Roman" pitchFamily="-110" charset="0"/>
                <a:ea typeface="+mn-ea"/>
                <a:cs typeface="+mn-cs"/>
              </a:rPr>
              <a:t>SDD performance has a tendency to slow down as the device is used. To understand</a:t>
            </a:r>
          </a:p>
          <a:p>
            <a:r>
              <a:rPr lang="en-US" sz="1200" b="0" kern="1200" baseline="0" dirty="0">
                <a:solidFill>
                  <a:schemeClr val="tx1"/>
                </a:solidFill>
                <a:latin typeface="Times New Roman" pitchFamily="-110" charset="0"/>
                <a:ea typeface="+mn-ea"/>
                <a:cs typeface="+mn-cs"/>
              </a:rPr>
              <a:t>the reason for this, you need to know that files are stored on disk as a set of pages,</a:t>
            </a:r>
          </a:p>
          <a:p>
            <a:r>
              <a:rPr lang="en-US" sz="1200" b="0" kern="1200" baseline="0" dirty="0">
                <a:solidFill>
                  <a:schemeClr val="tx1"/>
                </a:solidFill>
                <a:latin typeface="Times New Roman" pitchFamily="-110" charset="0"/>
                <a:ea typeface="+mn-ea"/>
                <a:cs typeface="+mn-cs"/>
              </a:rPr>
              <a:t>typically 4 KB in length. These pages are not necessarily, and indeed not typically,</a:t>
            </a:r>
          </a:p>
          <a:p>
            <a:r>
              <a:rPr lang="en-US" sz="1200" b="0" kern="1200" baseline="0" dirty="0">
                <a:solidFill>
                  <a:schemeClr val="tx1"/>
                </a:solidFill>
                <a:latin typeface="Times New Roman" pitchFamily="-110" charset="0"/>
                <a:ea typeface="+mn-ea"/>
                <a:cs typeface="+mn-cs"/>
              </a:rPr>
              <a:t>stored as a contiguous set of pages on the disk. The reason for this arrangement is</a:t>
            </a:r>
          </a:p>
          <a:p>
            <a:r>
              <a:rPr lang="en-US" sz="1200" b="0" kern="1200" baseline="0" dirty="0">
                <a:solidFill>
                  <a:schemeClr val="tx1"/>
                </a:solidFill>
                <a:latin typeface="Times New Roman" pitchFamily="-110" charset="0"/>
                <a:ea typeface="+mn-ea"/>
                <a:cs typeface="+mn-cs"/>
              </a:rPr>
              <a:t>explained in our discussion of virtual memory in Chapter 9. However, flash memory</a:t>
            </a:r>
          </a:p>
          <a:p>
            <a:r>
              <a:rPr lang="en-US" sz="1200" b="0" kern="1200" baseline="0" dirty="0">
                <a:solidFill>
                  <a:schemeClr val="tx1"/>
                </a:solidFill>
                <a:latin typeface="Times New Roman" pitchFamily="-110" charset="0"/>
                <a:ea typeface="+mn-ea"/>
                <a:cs typeface="+mn-cs"/>
              </a:rPr>
              <a:t>is accessed in blocks, with a typically block size of 512 KB, so that there are typically</a:t>
            </a:r>
          </a:p>
          <a:p>
            <a:r>
              <a:rPr lang="en-US" sz="1200" b="0" kern="1200" baseline="0" dirty="0">
                <a:solidFill>
                  <a:schemeClr val="tx1"/>
                </a:solidFill>
                <a:latin typeface="Times New Roman" pitchFamily="-110" charset="0"/>
                <a:ea typeface="+mn-ea"/>
                <a:cs typeface="+mn-cs"/>
              </a:rPr>
              <a:t>128 pages per block. Now consider what must be done to write a page onto a flash</a:t>
            </a:r>
          </a:p>
          <a:p>
            <a:r>
              <a:rPr lang="en-US" sz="1200" b="0" kern="1200" baseline="0" dirty="0">
                <a:solidFill>
                  <a:schemeClr val="tx1"/>
                </a:solidFill>
                <a:latin typeface="Times New Roman" pitchFamily="-110" charset="0"/>
                <a:ea typeface="+mn-ea"/>
                <a:cs typeface="+mn-cs"/>
              </a:rPr>
              <a:t>memory.</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1. The entire block must be read from the flash memory and placed in a RAM</a:t>
            </a:r>
          </a:p>
          <a:p>
            <a:r>
              <a:rPr lang="en-US" sz="1200" b="0" kern="1200" baseline="0" dirty="0">
                <a:solidFill>
                  <a:schemeClr val="tx1"/>
                </a:solidFill>
                <a:latin typeface="Times New Roman" pitchFamily="-110" charset="0"/>
                <a:ea typeface="+mn-ea"/>
                <a:cs typeface="+mn-cs"/>
              </a:rPr>
              <a:t>buffer. Then the appropriate page in the RAM buffer is updated.</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2. Before the block can be written back to flash memory, the entire block of flash</a:t>
            </a:r>
          </a:p>
          <a:p>
            <a:r>
              <a:rPr lang="en-US" sz="1200" b="0" kern="1200" baseline="0" dirty="0">
                <a:solidFill>
                  <a:schemeClr val="tx1"/>
                </a:solidFill>
                <a:latin typeface="Times New Roman" pitchFamily="-110" charset="0"/>
                <a:ea typeface="+mn-ea"/>
                <a:cs typeface="+mn-cs"/>
              </a:rPr>
              <a:t>memory must be erased—it is not possible to erase just one page of the flash</a:t>
            </a:r>
          </a:p>
          <a:p>
            <a:r>
              <a:rPr lang="en-US" sz="1200" b="0" kern="1200" baseline="0" dirty="0">
                <a:solidFill>
                  <a:schemeClr val="tx1"/>
                </a:solidFill>
                <a:latin typeface="Times New Roman" pitchFamily="-110" charset="0"/>
                <a:ea typeface="+mn-ea"/>
                <a:cs typeface="+mn-cs"/>
              </a:rPr>
              <a:t>memory.</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3. The entire block from the buffer is now written back to the flash memory.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Now, when a flash drive is relatively empty and a new file is created, the</a:t>
            </a:r>
          </a:p>
          <a:p>
            <a:r>
              <a:rPr lang="en-US" sz="1200" kern="1200" baseline="0" dirty="0">
                <a:solidFill>
                  <a:schemeClr val="tx1"/>
                </a:solidFill>
                <a:latin typeface="Times New Roman" pitchFamily="-110" charset="0"/>
                <a:ea typeface="+mn-ea"/>
                <a:cs typeface="+mn-cs"/>
              </a:rPr>
              <a:t>pages of that file are written on to the drive contiguously, so that one or only a few</a:t>
            </a:r>
          </a:p>
          <a:p>
            <a:r>
              <a:rPr lang="en-US" sz="1200" kern="1200" baseline="0" dirty="0">
                <a:solidFill>
                  <a:schemeClr val="tx1"/>
                </a:solidFill>
                <a:latin typeface="Times New Roman" pitchFamily="-110" charset="0"/>
                <a:ea typeface="+mn-ea"/>
                <a:cs typeface="+mn-cs"/>
              </a:rPr>
              <a:t>blocks are affected. However, over time, because of the way virtual memory works,</a:t>
            </a:r>
          </a:p>
          <a:p>
            <a:r>
              <a:rPr lang="en-US" sz="1200" kern="1200" baseline="0" dirty="0">
                <a:solidFill>
                  <a:schemeClr val="tx1"/>
                </a:solidFill>
                <a:latin typeface="Times New Roman" pitchFamily="-110" charset="0"/>
                <a:ea typeface="+mn-ea"/>
                <a:cs typeface="+mn-cs"/>
              </a:rPr>
              <a:t>files become fragmented, with pages scattered over multiple blocks. As the drive</a:t>
            </a:r>
          </a:p>
          <a:p>
            <a:r>
              <a:rPr lang="en-US" sz="1200" kern="1200" baseline="0" dirty="0">
                <a:solidFill>
                  <a:schemeClr val="tx1"/>
                </a:solidFill>
                <a:latin typeface="Times New Roman" pitchFamily="-110" charset="0"/>
                <a:ea typeface="+mn-ea"/>
                <a:cs typeface="+mn-cs"/>
              </a:rPr>
              <a:t>become more occupied, there is more fragmentation, so the writing of a new file can</a:t>
            </a:r>
          </a:p>
          <a:p>
            <a:r>
              <a:rPr lang="en-US" sz="1200" kern="1200" baseline="0" dirty="0">
                <a:solidFill>
                  <a:schemeClr val="tx1"/>
                </a:solidFill>
                <a:latin typeface="Times New Roman" pitchFamily="-110" charset="0"/>
                <a:ea typeface="+mn-ea"/>
                <a:cs typeface="+mn-cs"/>
              </a:rPr>
              <a:t>affect multiple blocks. Thus, the writing of multiple pages from one block becomes</a:t>
            </a:r>
          </a:p>
          <a:p>
            <a:r>
              <a:rPr lang="en-US" sz="1200" kern="1200" baseline="0" dirty="0">
                <a:solidFill>
                  <a:schemeClr val="tx1"/>
                </a:solidFill>
                <a:latin typeface="Times New Roman" pitchFamily="-110" charset="0"/>
                <a:ea typeface="+mn-ea"/>
                <a:cs typeface="+mn-cs"/>
              </a:rPr>
              <a:t>slower, the more fully occupied the disk is. Manufacturers have developed a variety</a:t>
            </a:r>
          </a:p>
          <a:p>
            <a:r>
              <a:rPr lang="en-US" sz="1200" kern="1200" baseline="0" dirty="0">
                <a:solidFill>
                  <a:schemeClr val="tx1"/>
                </a:solidFill>
                <a:latin typeface="Times New Roman" pitchFamily="-110" charset="0"/>
                <a:ea typeface="+mn-ea"/>
                <a:cs typeface="+mn-cs"/>
              </a:rPr>
              <a:t>of techniques to compensate for this property of flash memory, such as setting aside</a:t>
            </a:r>
          </a:p>
          <a:p>
            <a:r>
              <a:rPr lang="en-US" sz="1200" kern="1200" baseline="0" dirty="0">
                <a:solidFill>
                  <a:schemeClr val="tx1"/>
                </a:solidFill>
                <a:latin typeface="Times New Roman" pitchFamily="-110" charset="0"/>
                <a:ea typeface="+mn-ea"/>
                <a:cs typeface="+mn-cs"/>
              </a:rPr>
              <a:t>a substantial portion of the SSD as extra space for write operations (called over provisioning),</a:t>
            </a:r>
          </a:p>
          <a:p>
            <a:r>
              <a:rPr lang="en-US" sz="1200" kern="1200" baseline="0" dirty="0">
                <a:solidFill>
                  <a:schemeClr val="tx1"/>
                </a:solidFill>
                <a:latin typeface="Times New Roman" pitchFamily="-110" charset="0"/>
                <a:ea typeface="+mn-ea"/>
                <a:cs typeface="+mn-cs"/>
              </a:rPr>
              <a:t>then to erase inactive pages during idle time used to defragment the</a:t>
            </a:r>
          </a:p>
          <a:p>
            <a:r>
              <a:rPr lang="en-US" sz="1200" kern="1200" baseline="0" dirty="0">
                <a:solidFill>
                  <a:schemeClr val="tx1"/>
                </a:solidFill>
                <a:latin typeface="Times New Roman" pitchFamily="-110" charset="0"/>
                <a:ea typeface="+mn-ea"/>
                <a:cs typeface="+mn-cs"/>
              </a:rPr>
              <a:t>disk. Another technique is the TRIM command, which allows an operating system</a:t>
            </a:r>
          </a:p>
          <a:p>
            <a:r>
              <a:rPr lang="en-US" sz="1200" kern="1200" baseline="0" dirty="0">
                <a:solidFill>
                  <a:schemeClr val="tx1"/>
                </a:solidFill>
                <a:latin typeface="Times New Roman" pitchFamily="-110" charset="0"/>
                <a:ea typeface="+mn-ea"/>
                <a:cs typeface="+mn-cs"/>
              </a:rPr>
              <a:t>to inform a solid state drive (SSD) which blocks of data are no longer considered in</a:t>
            </a:r>
          </a:p>
          <a:p>
            <a:r>
              <a:rPr lang="en-US" sz="1200" kern="1200" baseline="0" dirty="0">
                <a:solidFill>
                  <a:schemeClr val="tx1"/>
                </a:solidFill>
                <a:latin typeface="Times New Roman" pitchFamily="-110" charset="0"/>
                <a:ea typeface="+mn-ea"/>
                <a:cs typeface="+mn-cs"/>
              </a:rPr>
              <a:t>use and can be wiped internally.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 second practical issue with flash memory drives is that a flash memory</a:t>
            </a:r>
          </a:p>
          <a:p>
            <a:r>
              <a:rPr lang="en-US" sz="1200" kern="1200" baseline="0" dirty="0">
                <a:solidFill>
                  <a:schemeClr val="tx1"/>
                </a:solidFill>
                <a:latin typeface="Times New Roman" pitchFamily="-110" charset="0"/>
                <a:ea typeface="+mn-ea"/>
                <a:cs typeface="+mn-cs"/>
              </a:rPr>
              <a:t>becomes unusable after a certain number of writes. As flash cells are stressed,</a:t>
            </a:r>
          </a:p>
          <a:p>
            <a:r>
              <a:rPr lang="en-US" sz="1200" kern="1200" baseline="0" dirty="0">
                <a:solidFill>
                  <a:schemeClr val="tx1"/>
                </a:solidFill>
                <a:latin typeface="Times New Roman" pitchFamily="-110" charset="0"/>
                <a:ea typeface="+mn-ea"/>
                <a:cs typeface="+mn-cs"/>
              </a:rPr>
              <a:t>they lose their ability to record and retain values. A typical limit is 100,000 writes</a:t>
            </a:r>
          </a:p>
          <a:p>
            <a:r>
              <a:rPr lang="en-US" sz="1200" kern="1200" baseline="0" dirty="0">
                <a:solidFill>
                  <a:schemeClr val="tx1"/>
                </a:solidFill>
                <a:latin typeface="Times New Roman" pitchFamily="-110" charset="0"/>
                <a:ea typeface="+mn-ea"/>
                <a:cs typeface="+mn-cs"/>
              </a:rPr>
              <a:t>[GSOE08]. Techniques for prolonging the life of an SSD drive include front-ending</a:t>
            </a:r>
          </a:p>
          <a:p>
            <a:r>
              <a:rPr lang="en-US" sz="1200" kern="1200" baseline="0" dirty="0">
                <a:solidFill>
                  <a:schemeClr val="tx1"/>
                </a:solidFill>
                <a:latin typeface="Times New Roman" pitchFamily="-110" charset="0"/>
                <a:ea typeface="+mn-ea"/>
                <a:cs typeface="+mn-cs"/>
              </a:rPr>
              <a:t>the flash with a cache to delay and group write operations, using wear-leveling algorithms</a:t>
            </a:r>
          </a:p>
          <a:p>
            <a:r>
              <a:rPr lang="en-US" sz="1200" kern="1200" baseline="0" dirty="0">
                <a:solidFill>
                  <a:schemeClr val="tx1"/>
                </a:solidFill>
                <a:latin typeface="Times New Roman" pitchFamily="-110" charset="0"/>
                <a:ea typeface="+mn-ea"/>
                <a:cs typeface="+mn-cs"/>
              </a:rPr>
              <a:t>that evenly distribute writes across block of cells, and sophisticated bad-block</a:t>
            </a:r>
          </a:p>
          <a:p>
            <a:r>
              <a:rPr lang="en-US" sz="1200" kern="1200" baseline="0" dirty="0">
                <a:solidFill>
                  <a:schemeClr val="tx1"/>
                </a:solidFill>
                <a:latin typeface="Times New Roman" pitchFamily="-110" charset="0"/>
                <a:ea typeface="+mn-ea"/>
                <a:cs typeface="+mn-cs"/>
              </a:rPr>
              <a:t>management techniques. In addition, vendors are deploying SSDs in RAID configurations</a:t>
            </a:r>
          </a:p>
          <a:p>
            <a:r>
              <a:rPr lang="en-US" sz="1200" kern="1200" baseline="0" dirty="0">
                <a:solidFill>
                  <a:schemeClr val="tx1"/>
                </a:solidFill>
                <a:latin typeface="Times New Roman" pitchFamily="-110" charset="0"/>
                <a:ea typeface="+mn-ea"/>
                <a:cs typeface="+mn-cs"/>
              </a:rPr>
              <a:t>to further reduce the probability of data loss. Most flash devices are also</a:t>
            </a:r>
          </a:p>
          <a:p>
            <a:r>
              <a:rPr lang="en-US" sz="1200" kern="1200" baseline="0" dirty="0">
                <a:solidFill>
                  <a:schemeClr val="tx1"/>
                </a:solidFill>
                <a:latin typeface="Times New Roman" pitchFamily="-110" charset="0"/>
                <a:ea typeface="+mn-ea"/>
                <a:cs typeface="+mn-cs"/>
              </a:rPr>
              <a:t>capable of estimating their own remaining lifetimes so systems can anticipate failure</a:t>
            </a:r>
          </a:p>
          <a:p>
            <a:r>
              <a:rPr lang="en-US" sz="1200" kern="1200" baseline="0" dirty="0">
                <a:solidFill>
                  <a:schemeClr val="tx1"/>
                </a:solidFill>
                <a:latin typeface="Times New Roman" pitchFamily="-110" charset="0"/>
                <a:ea typeface="+mn-ea"/>
                <a:cs typeface="+mn-cs"/>
              </a:rPr>
              <a:t>and take preemptive action.</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In 1983, one of the most successful consumer products of all time was introduced:</a:t>
            </a:r>
          </a:p>
          <a:p>
            <a:r>
              <a:rPr lang="en-US" sz="1200" kern="1200" baseline="0" dirty="0">
                <a:solidFill>
                  <a:schemeClr val="tx1"/>
                </a:solidFill>
                <a:latin typeface="Times New Roman" pitchFamily="-110" charset="0"/>
                <a:ea typeface="+mn-ea"/>
                <a:cs typeface="+mn-cs"/>
              </a:rPr>
              <a:t>the compact disk (CD) digital audio system. The CD is a non-erasable disk that can</a:t>
            </a:r>
          </a:p>
          <a:p>
            <a:r>
              <a:rPr lang="en-US" sz="1200" kern="1200" baseline="0" dirty="0">
                <a:solidFill>
                  <a:schemeClr val="tx1"/>
                </a:solidFill>
                <a:latin typeface="Times New Roman" pitchFamily="-110" charset="0"/>
                <a:ea typeface="+mn-ea"/>
                <a:cs typeface="+mn-cs"/>
              </a:rPr>
              <a:t>store more than 60 minutes of audio information on one side. The huge commercial</a:t>
            </a:r>
          </a:p>
          <a:p>
            <a:r>
              <a:rPr lang="en-US" sz="1200" kern="1200" baseline="0" dirty="0">
                <a:solidFill>
                  <a:schemeClr val="tx1"/>
                </a:solidFill>
                <a:latin typeface="Times New Roman" pitchFamily="-110" charset="0"/>
                <a:ea typeface="+mn-ea"/>
                <a:cs typeface="+mn-cs"/>
              </a:rPr>
              <a:t>success of the CD enabled the development of low-cost optical-disk storage</a:t>
            </a:r>
          </a:p>
          <a:p>
            <a:r>
              <a:rPr lang="en-US" sz="1200" kern="1200" baseline="0" dirty="0">
                <a:solidFill>
                  <a:schemeClr val="tx1"/>
                </a:solidFill>
                <a:latin typeface="Times New Roman" pitchFamily="-110" charset="0"/>
                <a:ea typeface="+mn-ea"/>
                <a:cs typeface="+mn-cs"/>
              </a:rPr>
              <a:t>technology that has revolutionized computer data storage. A variety of optical-disk</a:t>
            </a:r>
          </a:p>
          <a:p>
            <a:r>
              <a:rPr lang="en-US" sz="1200" kern="1200" baseline="0" dirty="0">
                <a:solidFill>
                  <a:schemeClr val="tx1"/>
                </a:solidFill>
                <a:latin typeface="Times New Roman" pitchFamily="-110" charset="0"/>
                <a:ea typeface="+mn-ea"/>
                <a:cs typeface="+mn-cs"/>
              </a:rPr>
              <a:t>systems have been introduced (Table 7.6). We briefly review each of these.</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32</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Times New Roman" pitchFamily="-110" charset="0"/>
                <a:ea typeface="+mn-ea"/>
                <a:cs typeface="+mn-cs"/>
              </a:rPr>
              <a:t>Both the audio CD and the </a:t>
            </a:r>
            <a:r>
              <a:rPr lang="en-US" sz="1200" b="1" kern="1200" baseline="0" dirty="0">
                <a:solidFill>
                  <a:schemeClr val="tx1"/>
                </a:solidFill>
                <a:latin typeface="Times New Roman" pitchFamily="-110" charset="0"/>
                <a:ea typeface="+mn-ea"/>
                <a:cs typeface="+mn-cs"/>
              </a:rPr>
              <a:t>CD-ROM </a:t>
            </a:r>
            <a:r>
              <a:rPr lang="en-US" sz="1200" b="0" kern="1200" baseline="0" dirty="0">
                <a:solidFill>
                  <a:schemeClr val="tx1"/>
                </a:solidFill>
                <a:latin typeface="Times New Roman" pitchFamily="-110" charset="0"/>
                <a:ea typeface="+mn-ea"/>
                <a:cs typeface="+mn-cs"/>
              </a:rPr>
              <a:t>(compact disk read-only</a:t>
            </a:r>
          </a:p>
          <a:p>
            <a:r>
              <a:rPr lang="en-US" sz="1200" b="0" kern="1200" baseline="0" dirty="0">
                <a:solidFill>
                  <a:schemeClr val="tx1"/>
                </a:solidFill>
                <a:latin typeface="Times New Roman" pitchFamily="-110" charset="0"/>
                <a:ea typeface="+mn-ea"/>
                <a:cs typeface="+mn-cs"/>
              </a:rPr>
              <a:t>m</a:t>
            </a:r>
            <a:r>
              <a:rPr lang="en-US" sz="1200" kern="1200" baseline="0" dirty="0">
                <a:solidFill>
                  <a:schemeClr val="tx1"/>
                </a:solidFill>
                <a:latin typeface="Times New Roman" pitchFamily="-110" charset="0"/>
                <a:ea typeface="+mn-ea"/>
                <a:cs typeface="+mn-cs"/>
              </a:rPr>
              <a:t>emory) share a similar technology. The main difference is that CD-ROM players</a:t>
            </a:r>
          </a:p>
          <a:p>
            <a:r>
              <a:rPr lang="en-US" sz="1200" kern="1200" baseline="0" dirty="0">
                <a:solidFill>
                  <a:schemeClr val="tx1"/>
                </a:solidFill>
                <a:latin typeface="Times New Roman" pitchFamily="-110" charset="0"/>
                <a:ea typeface="+mn-ea"/>
                <a:cs typeface="+mn-cs"/>
              </a:rPr>
              <a:t>are more rugged and have error correction devices to ensure that data are properly</a:t>
            </a:r>
          </a:p>
          <a:p>
            <a:r>
              <a:rPr lang="en-US" sz="1200" kern="1200" baseline="0" dirty="0">
                <a:solidFill>
                  <a:schemeClr val="tx1"/>
                </a:solidFill>
                <a:latin typeface="Times New Roman" pitchFamily="-110" charset="0"/>
                <a:ea typeface="+mn-ea"/>
                <a:cs typeface="+mn-cs"/>
              </a:rPr>
              <a:t>transferred from disk to computer. Both types of disk are made the same way. The</a:t>
            </a:r>
          </a:p>
          <a:p>
            <a:r>
              <a:rPr lang="en-US" sz="1200" kern="1200" baseline="0" dirty="0">
                <a:solidFill>
                  <a:schemeClr val="tx1"/>
                </a:solidFill>
                <a:latin typeface="Times New Roman" pitchFamily="-110" charset="0"/>
                <a:ea typeface="+mn-ea"/>
                <a:cs typeface="+mn-cs"/>
              </a:rPr>
              <a:t>disk is formed from a resin, such as polycarbonate. Digitally recorded information</a:t>
            </a:r>
          </a:p>
          <a:p>
            <a:r>
              <a:rPr lang="en-US" sz="1200" kern="1200" baseline="0" dirty="0">
                <a:solidFill>
                  <a:schemeClr val="tx1"/>
                </a:solidFill>
                <a:latin typeface="Times New Roman" pitchFamily="-110" charset="0"/>
                <a:ea typeface="+mn-ea"/>
                <a:cs typeface="+mn-cs"/>
              </a:rPr>
              <a:t>(either music or computer data) is imprinted as a series of microscopic pits on the</a:t>
            </a:r>
          </a:p>
          <a:p>
            <a:r>
              <a:rPr lang="en-US" sz="1200" kern="1200" baseline="0" dirty="0">
                <a:solidFill>
                  <a:schemeClr val="tx1"/>
                </a:solidFill>
                <a:latin typeface="Times New Roman" pitchFamily="-110" charset="0"/>
                <a:ea typeface="+mn-ea"/>
                <a:cs typeface="+mn-cs"/>
              </a:rPr>
              <a:t>surface of the polycarbonate. This is done, first of all, with a finely focused, high intensity</a:t>
            </a:r>
          </a:p>
          <a:p>
            <a:r>
              <a:rPr lang="en-US" sz="1200" kern="1200" baseline="0" dirty="0">
                <a:solidFill>
                  <a:schemeClr val="tx1"/>
                </a:solidFill>
                <a:latin typeface="Times New Roman" pitchFamily="-110" charset="0"/>
                <a:ea typeface="+mn-ea"/>
                <a:cs typeface="+mn-cs"/>
              </a:rPr>
              <a:t>laser to create a master disk. The master is used, in turn, to make a die to</a:t>
            </a:r>
          </a:p>
          <a:p>
            <a:r>
              <a:rPr lang="en-US" sz="1200" kern="1200" baseline="0" dirty="0">
                <a:solidFill>
                  <a:schemeClr val="tx1"/>
                </a:solidFill>
                <a:latin typeface="Times New Roman" pitchFamily="-110" charset="0"/>
                <a:ea typeface="+mn-ea"/>
                <a:cs typeface="+mn-cs"/>
              </a:rPr>
              <a:t>stamp out copies onto polycarbonate. The pitted surface is then coated with a highly</a:t>
            </a:r>
          </a:p>
          <a:p>
            <a:r>
              <a:rPr lang="en-US" sz="1200" kern="1200" baseline="0" dirty="0">
                <a:solidFill>
                  <a:schemeClr val="tx1"/>
                </a:solidFill>
                <a:latin typeface="Times New Roman" pitchFamily="-110" charset="0"/>
                <a:ea typeface="+mn-ea"/>
                <a:cs typeface="+mn-cs"/>
              </a:rPr>
              <a:t>reflective surface, usually aluminum or gold. This shiny surface is protected against</a:t>
            </a:r>
          </a:p>
          <a:p>
            <a:r>
              <a:rPr lang="en-US" sz="1200" kern="1200" baseline="0" dirty="0">
                <a:solidFill>
                  <a:schemeClr val="tx1"/>
                </a:solidFill>
                <a:latin typeface="Times New Roman" pitchFamily="-110" charset="0"/>
                <a:ea typeface="+mn-ea"/>
                <a:cs typeface="+mn-cs"/>
              </a:rPr>
              <a:t>dust and scratches by a top coat of clear acrylic. Finally, a label can be silkscreened</a:t>
            </a:r>
          </a:p>
          <a:p>
            <a:r>
              <a:rPr lang="en-US" sz="1200" kern="1200" baseline="0" dirty="0">
                <a:solidFill>
                  <a:schemeClr val="tx1"/>
                </a:solidFill>
                <a:latin typeface="Times New Roman" pitchFamily="-110" charset="0"/>
                <a:ea typeface="+mn-ea"/>
                <a:cs typeface="+mn-cs"/>
              </a:rPr>
              <a:t>onto the acrylic.</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Times New Roman" pitchFamily="-110" charset="0"/>
                <a:ea typeface="+mn-ea"/>
                <a:cs typeface="+mn-cs"/>
              </a:rPr>
              <a:t>Information </a:t>
            </a:r>
            <a:r>
              <a:rPr lang="en-US" sz="1200" b="0" kern="1200" baseline="0" dirty="0">
                <a:solidFill>
                  <a:schemeClr val="tx1"/>
                </a:solidFill>
                <a:latin typeface="Times New Roman" pitchFamily="-110" charset="0"/>
                <a:ea typeface="+mn-ea"/>
                <a:cs typeface="+mn-cs"/>
              </a:rPr>
              <a:t>is retrieved from a CD or CD-ROM by a low-powered laser</a:t>
            </a:r>
          </a:p>
          <a:p>
            <a:r>
              <a:rPr lang="en-US" sz="1200" b="0" kern="1200" baseline="0" dirty="0">
                <a:solidFill>
                  <a:schemeClr val="tx1"/>
                </a:solidFill>
                <a:latin typeface="Times New Roman" pitchFamily="-110" charset="0"/>
                <a:ea typeface="+mn-ea"/>
                <a:cs typeface="+mn-cs"/>
              </a:rPr>
              <a:t>housed in an optical-disk player, or drive unit. The laser shines through the clear</a:t>
            </a:r>
          </a:p>
          <a:p>
            <a:r>
              <a:rPr lang="en-US" sz="1200" b="0" kern="1200" baseline="0" dirty="0">
                <a:solidFill>
                  <a:schemeClr val="tx1"/>
                </a:solidFill>
                <a:latin typeface="Times New Roman" pitchFamily="-110" charset="0"/>
                <a:ea typeface="+mn-ea"/>
                <a:cs typeface="+mn-cs"/>
              </a:rPr>
              <a:t>polycarbonate while a motor spins the disk past it (Figure 7.9). The intensity of</a:t>
            </a:r>
          </a:p>
          <a:p>
            <a:r>
              <a:rPr lang="en-US" sz="1200" b="0" kern="1200" baseline="0" dirty="0">
                <a:solidFill>
                  <a:schemeClr val="tx1"/>
                </a:solidFill>
                <a:latin typeface="Times New Roman" pitchFamily="-110" charset="0"/>
                <a:ea typeface="+mn-ea"/>
                <a:cs typeface="+mn-cs"/>
              </a:rPr>
              <a:t>the reflected light of the laser changes as it encounters a </a:t>
            </a:r>
            <a:r>
              <a:rPr lang="en-US" sz="1200" b="1" kern="1200" baseline="0" dirty="0">
                <a:solidFill>
                  <a:schemeClr val="tx1"/>
                </a:solidFill>
                <a:latin typeface="Times New Roman" pitchFamily="-110" charset="0"/>
                <a:ea typeface="+mn-ea"/>
                <a:cs typeface="+mn-cs"/>
              </a:rPr>
              <a:t>pit</a:t>
            </a:r>
            <a:r>
              <a:rPr lang="en-US" sz="1200" b="0" kern="1200" baseline="0" dirty="0">
                <a:solidFill>
                  <a:schemeClr val="tx1"/>
                </a:solidFill>
                <a:latin typeface="Times New Roman" pitchFamily="-110" charset="0"/>
                <a:ea typeface="+mn-ea"/>
                <a:cs typeface="+mn-cs"/>
              </a:rPr>
              <a:t>. Specifically, if the laser</a:t>
            </a:r>
          </a:p>
          <a:p>
            <a:r>
              <a:rPr lang="en-US" sz="1200" b="0" kern="1200" baseline="0" dirty="0">
                <a:solidFill>
                  <a:schemeClr val="tx1"/>
                </a:solidFill>
                <a:latin typeface="Times New Roman" pitchFamily="-110" charset="0"/>
                <a:ea typeface="+mn-ea"/>
                <a:cs typeface="+mn-cs"/>
              </a:rPr>
              <a:t>beam falls on a pit, which has a somewhat rough surface, the light scatters and a low</a:t>
            </a:r>
          </a:p>
          <a:p>
            <a:r>
              <a:rPr lang="en-US" sz="1200" b="0" kern="1200" baseline="0" dirty="0">
                <a:solidFill>
                  <a:schemeClr val="tx1"/>
                </a:solidFill>
                <a:latin typeface="Times New Roman" pitchFamily="-110" charset="0"/>
                <a:ea typeface="+mn-ea"/>
                <a:cs typeface="+mn-cs"/>
              </a:rPr>
              <a:t>intensity is reflected back to the source. The areas between pits are called </a:t>
            </a:r>
            <a:r>
              <a:rPr lang="en-US" sz="1200" b="1" kern="1200" baseline="0" dirty="0">
                <a:solidFill>
                  <a:schemeClr val="tx1"/>
                </a:solidFill>
                <a:latin typeface="Times New Roman" pitchFamily="-110" charset="0"/>
                <a:ea typeface="+mn-ea"/>
                <a:cs typeface="+mn-cs"/>
              </a:rPr>
              <a:t>lands</a:t>
            </a:r>
            <a:r>
              <a:rPr lang="en-US" sz="1200" b="0" kern="1200" baseline="0" dirty="0">
                <a:solidFill>
                  <a:schemeClr val="tx1"/>
                </a:solidFill>
                <a:latin typeface="Times New Roman" pitchFamily="-110" charset="0"/>
                <a:ea typeface="+mn-ea"/>
                <a:cs typeface="+mn-cs"/>
              </a:rPr>
              <a:t>.</a:t>
            </a:r>
          </a:p>
          <a:p>
            <a:r>
              <a:rPr lang="en-US" sz="1200" b="0" kern="1200" baseline="0" dirty="0">
                <a:solidFill>
                  <a:schemeClr val="tx1"/>
                </a:solidFill>
                <a:latin typeface="Times New Roman" pitchFamily="-110" charset="0"/>
                <a:ea typeface="+mn-ea"/>
                <a:cs typeface="+mn-cs"/>
              </a:rPr>
              <a:t>A land is a smooth surface, which reflects back at higher intensity. The change</a:t>
            </a:r>
          </a:p>
          <a:p>
            <a:r>
              <a:rPr lang="en-US" sz="1200" b="0" kern="1200" baseline="0" dirty="0">
                <a:solidFill>
                  <a:schemeClr val="tx1"/>
                </a:solidFill>
                <a:latin typeface="Times New Roman" pitchFamily="-110" charset="0"/>
                <a:ea typeface="+mn-ea"/>
                <a:cs typeface="+mn-cs"/>
              </a:rPr>
              <a:t>between pits and lands is detected by a photo sensor and converted into a digital</a:t>
            </a:r>
          </a:p>
          <a:p>
            <a:r>
              <a:rPr lang="en-US" sz="1200" b="0" kern="1200" baseline="0" dirty="0">
                <a:solidFill>
                  <a:schemeClr val="tx1"/>
                </a:solidFill>
                <a:latin typeface="Times New Roman" pitchFamily="-110" charset="0"/>
                <a:ea typeface="+mn-ea"/>
                <a:cs typeface="+mn-cs"/>
              </a:rPr>
              <a:t>signal. The sensor tests the surface at regular intervals. The beginning or end of</a:t>
            </a:r>
          </a:p>
          <a:p>
            <a:r>
              <a:rPr lang="en-US" sz="1200" b="0" kern="1200" baseline="0" dirty="0">
                <a:solidFill>
                  <a:schemeClr val="tx1"/>
                </a:solidFill>
                <a:latin typeface="Times New Roman" pitchFamily="-110" charset="0"/>
                <a:ea typeface="+mn-ea"/>
                <a:cs typeface="+mn-cs"/>
              </a:rPr>
              <a:t>a pit represents a 1; when no change in elevation occurs between intervals, a 0 is</a:t>
            </a:r>
          </a:p>
          <a:p>
            <a:r>
              <a:rPr lang="en-US" sz="1200" b="0" kern="1200" baseline="0" dirty="0">
                <a:solidFill>
                  <a:schemeClr val="tx1"/>
                </a:solidFill>
                <a:latin typeface="Times New Roman" pitchFamily="-110" charset="0"/>
                <a:ea typeface="+mn-ea"/>
                <a:cs typeface="+mn-cs"/>
              </a:rPr>
              <a:t>recorded.</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Recall that on a magnetic disk, information is recorded in concentric tracks.</a:t>
            </a:r>
          </a:p>
          <a:p>
            <a:r>
              <a:rPr lang="en-US" sz="1200" b="0" kern="1200" baseline="0" dirty="0">
                <a:solidFill>
                  <a:schemeClr val="tx1"/>
                </a:solidFill>
                <a:latin typeface="Times New Roman" pitchFamily="-110" charset="0"/>
                <a:ea typeface="+mn-ea"/>
                <a:cs typeface="+mn-cs"/>
              </a:rPr>
              <a:t>With the simplest constant angular velocity (CAV) system, the number of bits per</a:t>
            </a:r>
          </a:p>
          <a:p>
            <a:r>
              <a:rPr lang="en-US" sz="1200" b="0" kern="1200" baseline="0" dirty="0">
                <a:solidFill>
                  <a:schemeClr val="tx1"/>
                </a:solidFill>
                <a:latin typeface="Times New Roman" pitchFamily="-110" charset="0"/>
                <a:ea typeface="+mn-ea"/>
                <a:cs typeface="+mn-cs"/>
              </a:rPr>
              <a:t>track is constant. An increase in density is achieved with </a:t>
            </a:r>
            <a:r>
              <a:rPr lang="en-US" sz="1200" b="1" kern="1200" baseline="0" dirty="0">
                <a:solidFill>
                  <a:schemeClr val="tx1"/>
                </a:solidFill>
                <a:latin typeface="Times New Roman" pitchFamily="-110" charset="0"/>
                <a:ea typeface="+mn-ea"/>
                <a:cs typeface="+mn-cs"/>
              </a:rPr>
              <a:t>multiple zoned recording</a:t>
            </a:r>
            <a:r>
              <a:rPr lang="en-US" sz="1200" b="0" kern="1200" baseline="0" dirty="0">
                <a:solidFill>
                  <a:schemeClr val="tx1"/>
                </a:solidFill>
                <a:latin typeface="Times New Roman" pitchFamily="-110" charset="0"/>
                <a:ea typeface="+mn-ea"/>
                <a:cs typeface="+mn-cs"/>
              </a:rPr>
              <a:t>,</a:t>
            </a:r>
          </a:p>
          <a:p>
            <a:r>
              <a:rPr lang="en-US" sz="1200" b="0" kern="1200" baseline="0" dirty="0">
                <a:solidFill>
                  <a:schemeClr val="tx1"/>
                </a:solidFill>
                <a:latin typeface="Times New Roman" pitchFamily="-110" charset="0"/>
                <a:ea typeface="+mn-ea"/>
                <a:cs typeface="+mn-cs"/>
              </a:rPr>
              <a:t>in which the surface is divided into a number of zones, with zones farther from the</a:t>
            </a:r>
          </a:p>
          <a:p>
            <a:r>
              <a:rPr lang="en-US" sz="1200" b="0" kern="1200" baseline="0" dirty="0">
                <a:solidFill>
                  <a:schemeClr val="tx1"/>
                </a:solidFill>
                <a:latin typeface="Times New Roman" pitchFamily="-110" charset="0"/>
                <a:ea typeface="+mn-ea"/>
                <a:cs typeface="+mn-cs"/>
              </a:rPr>
              <a:t>center containing more bits than zones closer to the center. Although this technique</a:t>
            </a:r>
          </a:p>
          <a:p>
            <a:r>
              <a:rPr lang="en-US" sz="1200" b="0" kern="1200" baseline="0" dirty="0">
                <a:solidFill>
                  <a:schemeClr val="tx1"/>
                </a:solidFill>
                <a:latin typeface="Times New Roman" pitchFamily="-110" charset="0"/>
                <a:ea typeface="+mn-ea"/>
                <a:cs typeface="+mn-cs"/>
              </a:rPr>
              <a:t>increases capacity, it is still not optimal.</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To achieve greater capacity, CDs and CD-ROMs do not organize information</a:t>
            </a:r>
          </a:p>
          <a:p>
            <a:r>
              <a:rPr lang="en-US" sz="1200" b="0" kern="1200" baseline="0" dirty="0">
                <a:solidFill>
                  <a:schemeClr val="tx1"/>
                </a:solidFill>
                <a:latin typeface="Times New Roman" pitchFamily="-110" charset="0"/>
                <a:ea typeface="+mn-ea"/>
                <a:cs typeface="+mn-cs"/>
              </a:rPr>
              <a:t>on concentric tracks. Instead, the disk contains a single spiral track, beginning near</a:t>
            </a:r>
          </a:p>
          <a:p>
            <a:r>
              <a:rPr lang="en-US" sz="1200" b="0" kern="1200" baseline="0" dirty="0">
                <a:solidFill>
                  <a:schemeClr val="tx1"/>
                </a:solidFill>
                <a:latin typeface="Times New Roman" pitchFamily="-110" charset="0"/>
                <a:ea typeface="+mn-ea"/>
                <a:cs typeface="+mn-cs"/>
              </a:rPr>
              <a:t>the center and spiraling out to the outer edge of the disk. Sectors near the outside</a:t>
            </a:r>
          </a:p>
          <a:p>
            <a:r>
              <a:rPr lang="en-US" sz="1200" b="0" kern="1200" baseline="0" dirty="0">
                <a:solidFill>
                  <a:schemeClr val="tx1"/>
                </a:solidFill>
                <a:latin typeface="Times New Roman" pitchFamily="-110" charset="0"/>
                <a:ea typeface="+mn-ea"/>
                <a:cs typeface="+mn-cs"/>
              </a:rPr>
              <a:t>of the disk are the same length as those near the inside. Thus, information is packed</a:t>
            </a:r>
          </a:p>
          <a:p>
            <a:r>
              <a:rPr lang="en-US" sz="1200" b="0" kern="1200" baseline="0" dirty="0">
                <a:solidFill>
                  <a:schemeClr val="tx1"/>
                </a:solidFill>
                <a:latin typeface="Times New Roman" pitchFamily="-110" charset="0"/>
                <a:ea typeface="+mn-ea"/>
                <a:cs typeface="+mn-cs"/>
              </a:rPr>
              <a:t>evenly across the disk in segments of the same size and these are scanned at the</a:t>
            </a:r>
          </a:p>
          <a:p>
            <a:r>
              <a:rPr lang="en-US" sz="1200" b="0" kern="1200" baseline="0" dirty="0">
                <a:solidFill>
                  <a:schemeClr val="tx1"/>
                </a:solidFill>
                <a:latin typeface="Times New Roman" pitchFamily="-110" charset="0"/>
                <a:ea typeface="+mn-ea"/>
                <a:cs typeface="+mn-cs"/>
              </a:rPr>
              <a:t>same rate by rotating the disk at a variable speed. The pits are then read by the laser</a:t>
            </a:r>
          </a:p>
          <a:p>
            <a:r>
              <a:rPr lang="en-US" sz="1200" b="0" kern="1200" baseline="0" dirty="0">
                <a:solidFill>
                  <a:schemeClr val="tx1"/>
                </a:solidFill>
                <a:latin typeface="Times New Roman" pitchFamily="-110" charset="0"/>
                <a:ea typeface="+mn-ea"/>
                <a:cs typeface="+mn-cs"/>
              </a:rPr>
              <a:t>at a </a:t>
            </a:r>
            <a:r>
              <a:rPr lang="en-US" sz="1200" b="1" kern="1200" baseline="0" dirty="0">
                <a:solidFill>
                  <a:schemeClr val="tx1"/>
                </a:solidFill>
                <a:latin typeface="Times New Roman" pitchFamily="-110" charset="0"/>
                <a:ea typeface="+mn-ea"/>
                <a:cs typeface="+mn-cs"/>
              </a:rPr>
              <a:t>constant linear velocity (CLV)</a:t>
            </a:r>
            <a:r>
              <a:rPr lang="en-US" sz="1200" b="0" kern="1200" baseline="0" dirty="0">
                <a:solidFill>
                  <a:schemeClr val="tx1"/>
                </a:solidFill>
                <a:latin typeface="Times New Roman" pitchFamily="-110" charset="0"/>
                <a:ea typeface="+mn-ea"/>
                <a:cs typeface="+mn-cs"/>
              </a:rPr>
              <a:t>. The disk rotates more slowly for accesses near</a:t>
            </a:r>
          </a:p>
          <a:p>
            <a:r>
              <a:rPr lang="en-US" sz="1200" b="0" kern="1200" baseline="0" dirty="0">
                <a:solidFill>
                  <a:schemeClr val="tx1"/>
                </a:solidFill>
                <a:latin typeface="Times New Roman" pitchFamily="-110" charset="0"/>
                <a:ea typeface="+mn-ea"/>
                <a:cs typeface="+mn-cs"/>
              </a:rPr>
              <a:t>the outer edge than for those near the center. Thus, the capacity of a track and the</a:t>
            </a:r>
          </a:p>
          <a:p>
            <a:r>
              <a:rPr lang="en-US" sz="1200" b="0" kern="1200" baseline="0" dirty="0">
                <a:solidFill>
                  <a:schemeClr val="tx1"/>
                </a:solidFill>
                <a:latin typeface="Times New Roman" pitchFamily="-110" charset="0"/>
                <a:ea typeface="+mn-ea"/>
                <a:cs typeface="+mn-cs"/>
              </a:rPr>
              <a:t>rotational delay both increase for positions nearer the outer edge of the disk. The</a:t>
            </a:r>
          </a:p>
          <a:p>
            <a:r>
              <a:rPr lang="en-US" sz="1200" b="0" kern="1200" baseline="0" dirty="0">
                <a:solidFill>
                  <a:schemeClr val="tx1"/>
                </a:solidFill>
                <a:latin typeface="Times New Roman" pitchFamily="-110" charset="0"/>
                <a:ea typeface="+mn-ea"/>
                <a:cs typeface="+mn-cs"/>
              </a:rPr>
              <a:t>data capacity for a CD-ROM is about 680 MB.</a:t>
            </a:r>
            <a:endParaRPr lang="en-US" b="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Times New Roman" pitchFamily="-110" charset="0"/>
                <a:ea typeface="+mn-ea"/>
                <a:cs typeface="+mn-cs"/>
              </a:rPr>
              <a:t>Data on the CD-ROM are organized as a sequence of blocks. A typical block</a:t>
            </a:r>
          </a:p>
          <a:p>
            <a:r>
              <a:rPr lang="en-US" sz="1200" kern="1200" baseline="0" dirty="0">
                <a:solidFill>
                  <a:schemeClr val="tx1"/>
                </a:solidFill>
                <a:latin typeface="Times New Roman" pitchFamily="-110" charset="0"/>
                <a:ea typeface="+mn-ea"/>
                <a:cs typeface="+mn-cs"/>
              </a:rPr>
              <a:t>format is shown in Figure 7.10. It consists of the following fields: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Sync: </a:t>
            </a:r>
            <a:r>
              <a:rPr lang="en-US" sz="1200" b="0" kern="1200" baseline="0" dirty="0">
                <a:solidFill>
                  <a:schemeClr val="tx1"/>
                </a:solidFill>
                <a:latin typeface="Times New Roman" pitchFamily="-110" charset="0"/>
                <a:ea typeface="+mn-ea"/>
                <a:cs typeface="+mn-cs"/>
              </a:rPr>
              <a:t>The sync field identifies the beginning of a block. It consists of a byte of</a:t>
            </a:r>
          </a:p>
          <a:p>
            <a:r>
              <a:rPr lang="en-US" sz="1200" kern="1200" baseline="0" dirty="0">
                <a:solidFill>
                  <a:schemeClr val="tx1"/>
                </a:solidFill>
                <a:latin typeface="Times New Roman" pitchFamily="-110" charset="0"/>
                <a:ea typeface="+mn-ea"/>
                <a:cs typeface="+mn-cs"/>
              </a:rPr>
              <a:t>all 0s, 10 bytes of all 1s, and a byte of all 0s.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Header: </a:t>
            </a:r>
            <a:r>
              <a:rPr lang="en-US" sz="1200" b="0" kern="1200" baseline="0" dirty="0">
                <a:solidFill>
                  <a:schemeClr val="tx1"/>
                </a:solidFill>
                <a:latin typeface="Times New Roman" pitchFamily="-110" charset="0"/>
                <a:ea typeface="+mn-ea"/>
                <a:cs typeface="+mn-cs"/>
              </a:rPr>
              <a:t>The header contains the block address and the mode byte. Mode</a:t>
            </a:r>
          </a:p>
          <a:p>
            <a:r>
              <a:rPr lang="en-US" sz="1200" kern="1200" baseline="0" dirty="0">
                <a:solidFill>
                  <a:schemeClr val="tx1"/>
                </a:solidFill>
                <a:latin typeface="Times New Roman" pitchFamily="-110" charset="0"/>
                <a:ea typeface="+mn-ea"/>
                <a:cs typeface="+mn-cs"/>
              </a:rPr>
              <a:t>0 specifies a blank data field; mode 1 specifies the use of an error-correcting</a:t>
            </a:r>
          </a:p>
          <a:p>
            <a:r>
              <a:rPr lang="en-US" sz="1200" kern="1200" baseline="0" dirty="0">
                <a:solidFill>
                  <a:schemeClr val="tx1"/>
                </a:solidFill>
                <a:latin typeface="Times New Roman" pitchFamily="-110" charset="0"/>
                <a:ea typeface="+mn-ea"/>
                <a:cs typeface="+mn-cs"/>
              </a:rPr>
              <a:t>code and 2048 bytes of data; mode 2 specifies 2336 bytes of user data with no</a:t>
            </a:r>
          </a:p>
          <a:p>
            <a:r>
              <a:rPr lang="en-US" sz="1200" kern="1200" baseline="0" dirty="0">
                <a:solidFill>
                  <a:schemeClr val="tx1"/>
                </a:solidFill>
                <a:latin typeface="Times New Roman" pitchFamily="-110" charset="0"/>
                <a:ea typeface="+mn-ea"/>
                <a:cs typeface="+mn-cs"/>
              </a:rPr>
              <a:t>error-correcting code.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Data: </a:t>
            </a:r>
            <a:r>
              <a:rPr lang="en-US" sz="1200" b="0" kern="1200" baseline="0" dirty="0">
                <a:solidFill>
                  <a:schemeClr val="tx1"/>
                </a:solidFill>
                <a:latin typeface="Times New Roman" pitchFamily="-110" charset="0"/>
                <a:ea typeface="+mn-ea"/>
                <a:cs typeface="+mn-cs"/>
              </a:rPr>
              <a:t>User data.</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Auxiliary: </a:t>
            </a:r>
            <a:r>
              <a:rPr lang="en-US" sz="1200" b="0" kern="1200" baseline="0" dirty="0">
                <a:solidFill>
                  <a:schemeClr val="tx1"/>
                </a:solidFill>
                <a:latin typeface="Times New Roman" pitchFamily="-110" charset="0"/>
                <a:ea typeface="+mn-ea"/>
                <a:cs typeface="+mn-cs"/>
              </a:rPr>
              <a:t>Additional user data in mode 2. In mode 1, this is a 288-byte error correcting</a:t>
            </a:r>
          </a:p>
          <a:p>
            <a:r>
              <a:rPr lang="en-US" sz="1200" b="0" kern="1200" baseline="0" dirty="0">
                <a:solidFill>
                  <a:schemeClr val="tx1"/>
                </a:solidFill>
                <a:latin typeface="Times New Roman" pitchFamily="-110" charset="0"/>
                <a:ea typeface="+mn-ea"/>
                <a:cs typeface="+mn-cs"/>
              </a:rPr>
              <a:t>code.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With the use of CLV, random access becomes more difficult. Locating a specific</a:t>
            </a:r>
          </a:p>
          <a:p>
            <a:r>
              <a:rPr lang="en-US" sz="1200" kern="1200" baseline="0" dirty="0">
                <a:solidFill>
                  <a:schemeClr val="tx1"/>
                </a:solidFill>
                <a:latin typeface="Times New Roman" pitchFamily="-110" charset="0"/>
                <a:ea typeface="+mn-ea"/>
                <a:cs typeface="+mn-cs"/>
              </a:rPr>
              <a:t>address involves moving the head to the general area, adjusting the rotation</a:t>
            </a:r>
          </a:p>
          <a:p>
            <a:r>
              <a:rPr lang="en-US" sz="1200" kern="1200" baseline="0" dirty="0">
                <a:solidFill>
                  <a:schemeClr val="tx1"/>
                </a:solidFill>
                <a:latin typeface="Times New Roman" pitchFamily="-110" charset="0"/>
                <a:ea typeface="+mn-ea"/>
                <a:cs typeface="+mn-cs"/>
              </a:rPr>
              <a:t>speed and reading the address, and then making minor adjustments to find and</a:t>
            </a:r>
          </a:p>
          <a:p>
            <a:r>
              <a:rPr lang="en-US" sz="1200" kern="1200" baseline="0" dirty="0">
                <a:solidFill>
                  <a:schemeClr val="tx1"/>
                </a:solidFill>
                <a:latin typeface="Times New Roman" pitchFamily="-110" charset="0"/>
                <a:ea typeface="+mn-ea"/>
                <a:cs typeface="+mn-cs"/>
              </a:rPr>
              <a:t>access the specific sector.</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35</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Times New Roman" pitchFamily="-110" charset="0"/>
                <a:ea typeface="+mn-ea"/>
                <a:cs typeface="+mn-cs"/>
              </a:rPr>
              <a:t>CD-ROM is appropriate for the distribution of large amounts of data to a</a:t>
            </a:r>
          </a:p>
          <a:p>
            <a:r>
              <a:rPr lang="en-US" sz="1200" kern="1200" baseline="0" dirty="0">
                <a:solidFill>
                  <a:schemeClr val="tx1"/>
                </a:solidFill>
                <a:latin typeface="Times New Roman" pitchFamily="-110" charset="0"/>
                <a:ea typeface="+mn-ea"/>
                <a:cs typeface="+mn-cs"/>
              </a:rPr>
              <a:t>large number of users. Because of the expense of the initial writing process, it is not</a:t>
            </a:r>
          </a:p>
          <a:p>
            <a:r>
              <a:rPr lang="en-US" sz="1200" kern="1200" baseline="0" dirty="0">
                <a:solidFill>
                  <a:schemeClr val="tx1"/>
                </a:solidFill>
                <a:latin typeface="Times New Roman" pitchFamily="-110" charset="0"/>
                <a:ea typeface="+mn-ea"/>
                <a:cs typeface="+mn-cs"/>
              </a:rPr>
              <a:t>appropriate for individualized applications. Compared with traditional magnetic</a:t>
            </a:r>
          </a:p>
          <a:p>
            <a:r>
              <a:rPr lang="en-US" sz="1200" kern="1200" baseline="0" dirty="0">
                <a:solidFill>
                  <a:schemeClr val="tx1"/>
                </a:solidFill>
                <a:latin typeface="Times New Roman" pitchFamily="-110" charset="0"/>
                <a:ea typeface="+mn-ea"/>
                <a:cs typeface="+mn-cs"/>
              </a:rPr>
              <a:t>disks, the CD-ROM has two advantages: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The optical disk together with the information stored on it can be mass replicated</a:t>
            </a:r>
          </a:p>
          <a:p>
            <a:r>
              <a:rPr lang="en-US" sz="1200" kern="1200" baseline="0" dirty="0">
                <a:solidFill>
                  <a:schemeClr val="tx1"/>
                </a:solidFill>
                <a:latin typeface="Times New Roman" pitchFamily="-110" charset="0"/>
                <a:ea typeface="+mn-ea"/>
                <a:cs typeface="+mn-cs"/>
              </a:rPr>
              <a:t>inexpensively—unlike a magnetic disk. The database on a magnetic disk</a:t>
            </a:r>
          </a:p>
          <a:p>
            <a:r>
              <a:rPr lang="en-US" sz="1200" kern="1200" baseline="0" dirty="0">
                <a:solidFill>
                  <a:schemeClr val="tx1"/>
                </a:solidFill>
                <a:latin typeface="Times New Roman" pitchFamily="-110" charset="0"/>
                <a:ea typeface="+mn-ea"/>
                <a:cs typeface="+mn-cs"/>
              </a:rPr>
              <a:t>has to be reproduced by copying one disk at a time using two disk drives.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The optical disk is removable, allowing the disk itself to be used for archival</a:t>
            </a:r>
          </a:p>
          <a:p>
            <a:r>
              <a:rPr lang="en-US" sz="1200" kern="1200" baseline="0" dirty="0">
                <a:solidFill>
                  <a:schemeClr val="tx1"/>
                </a:solidFill>
                <a:latin typeface="Times New Roman" pitchFamily="-110" charset="0"/>
                <a:ea typeface="+mn-ea"/>
                <a:cs typeface="+mn-cs"/>
              </a:rPr>
              <a:t>storage. Most magnetic disks are non-removable. The information on non-removable</a:t>
            </a:r>
          </a:p>
          <a:p>
            <a:r>
              <a:rPr lang="en-US" sz="1200" kern="1200" baseline="0" dirty="0">
                <a:solidFill>
                  <a:schemeClr val="tx1"/>
                </a:solidFill>
                <a:latin typeface="Times New Roman" pitchFamily="-110" charset="0"/>
                <a:ea typeface="+mn-ea"/>
                <a:cs typeface="+mn-cs"/>
              </a:rPr>
              <a:t>magnetic disks must first be copied to another storage medium</a:t>
            </a:r>
          </a:p>
          <a:p>
            <a:r>
              <a:rPr lang="en-US" sz="1200" kern="1200" baseline="0" dirty="0">
                <a:solidFill>
                  <a:schemeClr val="tx1"/>
                </a:solidFill>
                <a:latin typeface="Times New Roman" pitchFamily="-110" charset="0"/>
                <a:ea typeface="+mn-ea"/>
                <a:cs typeface="+mn-cs"/>
              </a:rPr>
              <a:t>before the disk drive/disk can be used to store new information.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disadvantages of CD-ROM are as follows: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It is read-only and cannot be updated.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It has an access time much longer than that of a magnetic disk drive, as much</a:t>
            </a:r>
          </a:p>
          <a:p>
            <a:r>
              <a:rPr lang="en-US" sz="1200" kern="1200" baseline="0" dirty="0">
                <a:solidFill>
                  <a:schemeClr val="tx1"/>
                </a:solidFill>
                <a:latin typeface="Times New Roman" pitchFamily="-110" charset="0"/>
                <a:ea typeface="+mn-ea"/>
                <a:cs typeface="+mn-cs"/>
              </a:rPr>
              <a:t>as half a second.</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36</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Times New Roman" pitchFamily="-110" charset="0"/>
                <a:ea typeface="+mn-ea"/>
                <a:cs typeface="+mn-cs"/>
              </a:rPr>
              <a:t>To accommodate applications in which only one or a small</a:t>
            </a:r>
          </a:p>
          <a:p>
            <a:r>
              <a:rPr lang="en-US" sz="1200" kern="1200" baseline="0" dirty="0">
                <a:solidFill>
                  <a:schemeClr val="tx1"/>
                </a:solidFill>
                <a:latin typeface="Times New Roman" pitchFamily="-110" charset="0"/>
                <a:ea typeface="+mn-ea"/>
                <a:cs typeface="+mn-cs"/>
              </a:rPr>
              <a:t>number of copies of a set of data is needed, the write-once read-many CD, known</a:t>
            </a:r>
          </a:p>
          <a:p>
            <a:r>
              <a:rPr lang="en-US" sz="1200" kern="1200" baseline="0" dirty="0">
                <a:solidFill>
                  <a:schemeClr val="tx1"/>
                </a:solidFill>
                <a:latin typeface="Times New Roman" pitchFamily="-110" charset="0"/>
                <a:ea typeface="+mn-ea"/>
                <a:cs typeface="+mn-cs"/>
              </a:rPr>
              <a:t>as the </a:t>
            </a:r>
            <a:r>
              <a:rPr lang="en-US" sz="1200" b="1" kern="1200" baseline="0" dirty="0">
                <a:solidFill>
                  <a:schemeClr val="tx1"/>
                </a:solidFill>
                <a:latin typeface="Times New Roman" pitchFamily="-110" charset="0"/>
                <a:ea typeface="+mn-ea"/>
                <a:cs typeface="+mn-cs"/>
              </a:rPr>
              <a:t>CD recordable </a:t>
            </a:r>
            <a:r>
              <a:rPr lang="en-US" sz="1200" kern="1200" baseline="0" dirty="0">
                <a:solidFill>
                  <a:schemeClr val="tx1"/>
                </a:solidFill>
                <a:latin typeface="Times New Roman" pitchFamily="-110" charset="0"/>
                <a:ea typeface="+mn-ea"/>
                <a:cs typeface="+mn-cs"/>
              </a:rPr>
              <a:t>(</a:t>
            </a:r>
            <a:r>
              <a:rPr lang="en-US" sz="1200" b="1" kern="1200" baseline="0" dirty="0">
                <a:solidFill>
                  <a:schemeClr val="tx1"/>
                </a:solidFill>
                <a:latin typeface="Times New Roman" pitchFamily="-110" charset="0"/>
                <a:ea typeface="+mn-ea"/>
                <a:cs typeface="+mn-cs"/>
              </a:rPr>
              <a:t>CD-R), </a:t>
            </a:r>
            <a:r>
              <a:rPr lang="en-US" sz="1200" b="0" kern="1200" baseline="0" dirty="0">
                <a:solidFill>
                  <a:schemeClr val="tx1"/>
                </a:solidFill>
                <a:latin typeface="Times New Roman" pitchFamily="-110" charset="0"/>
                <a:ea typeface="+mn-ea"/>
                <a:cs typeface="+mn-cs"/>
              </a:rPr>
              <a:t>has been developed. For CD-R, a disk is prepared</a:t>
            </a:r>
          </a:p>
          <a:p>
            <a:r>
              <a:rPr lang="en-US" sz="1200" b="0" kern="1200" baseline="0" dirty="0">
                <a:solidFill>
                  <a:schemeClr val="tx1"/>
                </a:solidFill>
                <a:latin typeface="Times New Roman" pitchFamily="-110" charset="0"/>
                <a:ea typeface="+mn-ea"/>
                <a:cs typeface="+mn-cs"/>
              </a:rPr>
              <a:t>in such a way that it can be subsequently written once with a laser beam of</a:t>
            </a:r>
          </a:p>
          <a:p>
            <a:r>
              <a:rPr lang="en-US" sz="1200" kern="1200" baseline="0" dirty="0">
                <a:solidFill>
                  <a:schemeClr val="tx1"/>
                </a:solidFill>
                <a:latin typeface="Times New Roman" pitchFamily="-110" charset="0"/>
                <a:ea typeface="+mn-ea"/>
                <a:cs typeface="+mn-cs"/>
              </a:rPr>
              <a:t>modest -intensity. Thus, with a some what more expensive disk controller than for</a:t>
            </a:r>
          </a:p>
          <a:p>
            <a:r>
              <a:rPr lang="en-US" sz="1200" kern="1200" baseline="0" dirty="0">
                <a:solidFill>
                  <a:schemeClr val="tx1"/>
                </a:solidFill>
                <a:latin typeface="Times New Roman" pitchFamily="-110" charset="0"/>
                <a:ea typeface="+mn-ea"/>
                <a:cs typeface="+mn-cs"/>
              </a:rPr>
              <a:t>CD-ROM, the customer can write once as well as read the disk.</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CD-R medium is similar to but not identical to that of a CD or</a:t>
            </a:r>
          </a:p>
          <a:p>
            <a:r>
              <a:rPr lang="en-US" sz="1200" kern="1200" baseline="0" dirty="0">
                <a:solidFill>
                  <a:schemeClr val="tx1"/>
                </a:solidFill>
                <a:latin typeface="Times New Roman" pitchFamily="-110" charset="0"/>
                <a:ea typeface="+mn-ea"/>
                <a:cs typeface="+mn-cs"/>
              </a:rPr>
              <a:t>CD-ROM. For CDs and CD-ROMs, information is recorded by the pitting of</a:t>
            </a:r>
          </a:p>
          <a:p>
            <a:r>
              <a:rPr lang="en-US" sz="1200" kern="1200" baseline="0" dirty="0">
                <a:solidFill>
                  <a:schemeClr val="tx1"/>
                </a:solidFill>
                <a:latin typeface="Times New Roman" pitchFamily="-110" charset="0"/>
                <a:ea typeface="+mn-ea"/>
                <a:cs typeface="+mn-cs"/>
              </a:rPr>
              <a:t>the surface of the medium, which changes reflectivity. For a CD-R, the medium</a:t>
            </a:r>
          </a:p>
          <a:p>
            <a:r>
              <a:rPr lang="en-US" sz="1200" kern="1200" baseline="0" dirty="0">
                <a:solidFill>
                  <a:schemeClr val="tx1"/>
                </a:solidFill>
                <a:latin typeface="Times New Roman" pitchFamily="-110" charset="0"/>
                <a:ea typeface="+mn-ea"/>
                <a:cs typeface="+mn-cs"/>
              </a:rPr>
              <a:t>includes a dye layer. The dye is used to change reflectivity and is activated</a:t>
            </a:r>
          </a:p>
          <a:p>
            <a:r>
              <a:rPr lang="en-US" sz="1200" kern="1200" baseline="0" dirty="0">
                <a:solidFill>
                  <a:schemeClr val="tx1"/>
                </a:solidFill>
                <a:latin typeface="Times New Roman" pitchFamily="-110" charset="0"/>
                <a:ea typeface="+mn-ea"/>
                <a:cs typeface="+mn-cs"/>
              </a:rPr>
              <a:t>by a high-intensity laser. The resulting disk can be read on a CD-R drive or a</a:t>
            </a:r>
          </a:p>
          <a:p>
            <a:r>
              <a:rPr lang="en-US" sz="1200" kern="1200" baseline="0" dirty="0">
                <a:solidFill>
                  <a:schemeClr val="tx1"/>
                </a:solidFill>
                <a:latin typeface="Times New Roman" pitchFamily="-110" charset="0"/>
                <a:ea typeface="+mn-ea"/>
                <a:cs typeface="+mn-cs"/>
              </a:rPr>
              <a:t>CD-ROM drive.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CD-R optical disk is attractive for archival storage of documents and files.</a:t>
            </a:r>
          </a:p>
          <a:p>
            <a:r>
              <a:rPr lang="en-US" sz="1200" kern="1200" baseline="0" dirty="0">
                <a:solidFill>
                  <a:schemeClr val="tx1"/>
                </a:solidFill>
                <a:latin typeface="Times New Roman" pitchFamily="-110" charset="0"/>
                <a:ea typeface="+mn-ea"/>
                <a:cs typeface="+mn-cs"/>
              </a:rPr>
              <a:t>It provides a permanent record of large volumes of user data.</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a:t>
            </a:r>
            <a:r>
              <a:rPr lang="en-US" sz="1200" b="1" kern="1200" baseline="0" dirty="0">
                <a:solidFill>
                  <a:schemeClr val="tx1"/>
                </a:solidFill>
                <a:latin typeface="Times New Roman" pitchFamily="-110" charset="0"/>
                <a:ea typeface="+mn-ea"/>
                <a:cs typeface="+mn-cs"/>
              </a:rPr>
              <a:t>CD-RW </a:t>
            </a:r>
            <a:r>
              <a:rPr lang="en-US" sz="1200" b="0" kern="1200" baseline="0" dirty="0">
                <a:solidFill>
                  <a:schemeClr val="tx1"/>
                </a:solidFill>
                <a:latin typeface="Times New Roman" pitchFamily="-110" charset="0"/>
                <a:ea typeface="+mn-ea"/>
                <a:cs typeface="+mn-cs"/>
              </a:rPr>
              <a:t>optical disk can be repeatedly written and</a:t>
            </a:r>
          </a:p>
          <a:p>
            <a:r>
              <a:rPr lang="en-US" sz="1200" kern="1200" baseline="0" dirty="0">
                <a:solidFill>
                  <a:schemeClr val="tx1"/>
                </a:solidFill>
                <a:latin typeface="Times New Roman" pitchFamily="-110" charset="0"/>
                <a:ea typeface="+mn-ea"/>
                <a:cs typeface="+mn-cs"/>
              </a:rPr>
              <a:t>overwritten, as with a magnetic disk. Although a number of approaches have been</a:t>
            </a:r>
          </a:p>
          <a:p>
            <a:r>
              <a:rPr lang="en-US" sz="1200" kern="1200" baseline="0" dirty="0">
                <a:solidFill>
                  <a:schemeClr val="tx1"/>
                </a:solidFill>
                <a:latin typeface="Times New Roman" pitchFamily="-110" charset="0"/>
                <a:ea typeface="+mn-ea"/>
                <a:cs typeface="+mn-cs"/>
              </a:rPr>
              <a:t>tried, the only pure optical approach that has proved attractive is called </a:t>
            </a:r>
            <a:r>
              <a:rPr lang="en-US" sz="1200" b="1" kern="1200" baseline="0" dirty="0">
                <a:solidFill>
                  <a:schemeClr val="tx1"/>
                </a:solidFill>
                <a:latin typeface="Times New Roman" pitchFamily="-110" charset="0"/>
                <a:ea typeface="+mn-ea"/>
                <a:cs typeface="+mn-cs"/>
              </a:rPr>
              <a:t>phase</a:t>
            </a:r>
          </a:p>
          <a:p>
            <a:r>
              <a:rPr lang="en-US" sz="1200" b="1" kern="1200" baseline="0" dirty="0">
                <a:solidFill>
                  <a:schemeClr val="tx1"/>
                </a:solidFill>
                <a:latin typeface="Times New Roman" pitchFamily="-110" charset="0"/>
                <a:ea typeface="+mn-ea"/>
                <a:cs typeface="+mn-cs"/>
              </a:rPr>
              <a:t>change. </a:t>
            </a:r>
            <a:r>
              <a:rPr lang="en-US" sz="1200" b="0" kern="1200" baseline="0" dirty="0">
                <a:solidFill>
                  <a:schemeClr val="tx1"/>
                </a:solidFill>
                <a:latin typeface="Times New Roman" pitchFamily="-110" charset="0"/>
                <a:ea typeface="+mn-ea"/>
                <a:cs typeface="+mn-cs"/>
              </a:rPr>
              <a:t>The phase change disk uses a material that has two significantly different</a:t>
            </a:r>
          </a:p>
          <a:p>
            <a:r>
              <a:rPr lang="en-US" sz="1200" kern="1200" baseline="0" dirty="0">
                <a:solidFill>
                  <a:schemeClr val="tx1"/>
                </a:solidFill>
                <a:latin typeface="Times New Roman" pitchFamily="-110" charset="0"/>
                <a:ea typeface="+mn-ea"/>
                <a:cs typeface="+mn-cs"/>
              </a:rPr>
              <a:t>reflectivities in two different phase states. There is an amorphous state, in which the</a:t>
            </a:r>
          </a:p>
          <a:p>
            <a:r>
              <a:rPr lang="en-US" sz="1200" kern="1200" baseline="0" dirty="0">
                <a:solidFill>
                  <a:schemeClr val="tx1"/>
                </a:solidFill>
                <a:latin typeface="Times New Roman" pitchFamily="-110" charset="0"/>
                <a:ea typeface="+mn-ea"/>
                <a:cs typeface="+mn-cs"/>
              </a:rPr>
              <a:t>molecules exhibit a random orientation that reflects light poorly; and a crystalline</a:t>
            </a:r>
          </a:p>
          <a:p>
            <a:r>
              <a:rPr lang="en-US" sz="1200" kern="1200" baseline="0" dirty="0">
                <a:solidFill>
                  <a:schemeClr val="tx1"/>
                </a:solidFill>
                <a:latin typeface="Times New Roman" pitchFamily="-110" charset="0"/>
                <a:ea typeface="+mn-ea"/>
                <a:cs typeface="+mn-cs"/>
              </a:rPr>
              <a:t>state, which has a smooth surface that reflects light well. A beam of laser light can</a:t>
            </a:r>
          </a:p>
          <a:p>
            <a:r>
              <a:rPr lang="en-US" sz="1200" kern="1200" baseline="0" dirty="0">
                <a:solidFill>
                  <a:schemeClr val="tx1"/>
                </a:solidFill>
                <a:latin typeface="Times New Roman" pitchFamily="-110" charset="0"/>
                <a:ea typeface="+mn-ea"/>
                <a:cs typeface="+mn-cs"/>
              </a:rPr>
              <a:t>change the material from one phase to the other. The primary disadvantage of</a:t>
            </a:r>
          </a:p>
          <a:p>
            <a:r>
              <a:rPr lang="en-US" sz="1200" kern="1200" baseline="0" dirty="0">
                <a:solidFill>
                  <a:schemeClr val="tx1"/>
                </a:solidFill>
                <a:latin typeface="Times New Roman" pitchFamily="-110" charset="0"/>
                <a:ea typeface="+mn-ea"/>
                <a:cs typeface="+mn-cs"/>
              </a:rPr>
              <a:t>phase change optical disks is that the material eventually and permanently loses</a:t>
            </a:r>
          </a:p>
          <a:p>
            <a:r>
              <a:rPr lang="en-US" sz="1200" kern="1200" baseline="0" dirty="0">
                <a:solidFill>
                  <a:schemeClr val="tx1"/>
                </a:solidFill>
                <a:latin typeface="Times New Roman" pitchFamily="-110" charset="0"/>
                <a:ea typeface="+mn-ea"/>
                <a:cs typeface="+mn-cs"/>
              </a:rPr>
              <a:t>its desirable properties. Current materials can be used for between 500,000 and</a:t>
            </a:r>
          </a:p>
          <a:p>
            <a:r>
              <a:rPr lang="en-US" sz="1200" kern="1200" baseline="0" dirty="0">
                <a:solidFill>
                  <a:schemeClr val="tx1"/>
                </a:solidFill>
                <a:latin typeface="Times New Roman" pitchFamily="-110" charset="0"/>
                <a:ea typeface="+mn-ea"/>
                <a:cs typeface="+mn-cs"/>
              </a:rPr>
              <a:t>1,000,000 erase cycles.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CD-RW has the obvious advantage over CD-ROM and CD-R that it can</a:t>
            </a:r>
          </a:p>
          <a:p>
            <a:r>
              <a:rPr lang="en-US" sz="1200" kern="1200" baseline="0" dirty="0">
                <a:solidFill>
                  <a:schemeClr val="tx1"/>
                </a:solidFill>
                <a:latin typeface="Times New Roman" pitchFamily="-110" charset="0"/>
                <a:ea typeface="+mn-ea"/>
                <a:cs typeface="+mn-cs"/>
              </a:rPr>
              <a:t>be rewritten and thus used as a true secondary storage. As such, it competes with</a:t>
            </a:r>
          </a:p>
          <a:p>
            <a:r>
              <a:rPr lang="en-US" sz="1200" kern="1200" baseline="0" dirty="0">
                <a:solidFill>
                  <a:schemeClr val="tx1"/>
                </a:solidFill>
                <a:latin typeface="Times New Roman" pitchFamily="-110" charset="0"/>
                <a:ea typeface="+mn-ea"/>
                <a:cs typeface="+mn-cs"/>
              </a:rPr>
              <a:t>magnetic disk. A key advantage of the optical disk is that the engineering tolerances</a:t>
            </a:r>
          </a:p>
          <a:p>
            <a:r>
              <a:rPr lang="en-US" sz="1200" kern="1200" baseline="0" dirty="0">
                <a:solidFill>
                  <a:schemeClr val="tx1"/>
                </a:solidFill>
                <a:latin typeface="Times New Roman" pitchFamily="-110" charset="0"/>
                <a:ea typeface="+mn-ea"/>
                <a:cs typeface="+mn-cs"/>
              </a:rPr>
              <a:t>for optical disks are much less severe than for high-capacity magnetic disks. Thus,</a:t>
            </a:r>
          </a:p>
          <a:p>
            <a:r>
              <a:rPr lang="en-US" sz="1200" kern="1200" baseline="0" dirty="0">
                <a:solidFill>
                  <a:schemeClr val="tx1"/>
                </a:solidFill>
                <a:latin typeface="Times New Roman" pitchFamily="-110" charset="0"/>
                <a:ea typeface="+mn-ea"/>
                <a:cs typeface="+mn-cs"/>
              </a:rPr>
              <a:t>they exhibit higher reliability and longer life.</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37</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Times New Roman" pitchFamily="-110" charset="0"/>
                <a:ea typeface="+mn-ea"/>
                <a:cs typeface="+mn-cs"/>
              </a:rPr>
              <a:t>With the capacious </a:t>
            </a:r>
            <a:r>
              <a:rPr lang="en-US" sz="1200" b="1" kern="1200" baseline="0" dirty="0">
                <a:solidFill>
                  <a:schemeClr val="tx1"/>
                </a:solidFill>
                <a:latin typeface="Times New Roman" pitchFamily="-110" charset="0"/>
                <a:ea typeface="+mn-ea"/>
                <a:cs typeface="+mn-cs"/>
              </a:rPr>
              <a:t>digital versatile disk </a:t>
            </a:r>
            <a:r>
              <a:rPr lang="en-US" sz="1200" kern="1200" baseline="0" dirty="0">
                <a:solidFill>
                  <a:schemeClr val="tx1"/>
                </a:solidFill>
                <a:latin typeface="Times New Roman" pitchFamily="-110" charset="0"/>
                <a:ea typeface="+mn-ea"/>
                <a:cs typeface="+mn-cs"/>
              </a:rPr>
              <a:t>(</a:t>
            </a:r>
            <a:r>
              <a:rPr lang="en-US" sz="1200" b="1" kern="1200" baseline="0" dirty="0">
                <a:solidFill>
                  <a:schemeClr val="tx1"/>
                </a:solidFill>
                <a:latin typeface="Times New Roman" pitchFamily="-110" charset="0"/>
                <a:ea typeface="+mn-ea"/>
                <a:cs typeface="+mn-cs"/>
              </a:rPr>
              <a:t>DVD), </a:t>
            </a:r>
            <a:r>
              <a:rPr lang="en-US" sz="1200" b="0" kern="1200" baseline="0" dirty="0">
                <a:solidFill>
                  <a:schemeClr val="tx1"/>
                </a:solidFill>
                <a:latin typeface="Times New Roman" pitchFamily="-110" charset="0"/>
                <a:ea typeface="+mn-ea"/>
                <a:cs typeface="+mn-cs"/>
              </a:rPr>
              <a:t>the electronics industry has at last</a:t>
            </a:r>
          </a:p>
          <a:p>
            <a:r>
              <a:rPr lang="en-US" sz="1200" kern="1200" baseline="0" dirty="0">
                <a:solidFill>
                  <a:schemeClr val="tx1"/>
                </a:solidFill>
                <a:latin typeface="Times New Roman" pitchFamily="-110" charset="0"/>
                <a:ea typeface="+mn-ea"/>
                <a:cs typeface="+mn-cs"/>
              </a:rPr>
              <a:t>found an acceptable replacement for the analog VHS video tape. The DVD has</a:t>
            </a:r>
          </a:p>
          <a:p>
            <a:r>
              <a:rPr lang="en-US" sz="1200" kern="1200" baseline="0" dirty="0">
                <a:solidFill>
                  <a:schemeClr val="tx1"/>
                </a:solidFill>
                <a:latin typeface="Times New Roman" pitchFamily="-110" charset="0"/>
                <a:ea typeface="+mn-ea"/>
                <a:cs typeface="+mn-cs"/>
              </a:rPr>
              <a:t>replaced the videotape used in video cassette recorders (VCRs) and, more important</a:t>
            </a:r>
          </a:p>
          <a:p>
            <a:r>
              <a:rPr lang="en-US" sz="1200" kern="1200" baseline="0" dirty="0">
                <a:solidFill>
                  <a:schemeClr val="tx1"/>
                </a:solidFill>
                <a:latin typeface="Times New Roman" pitchFamily="-110" charset="0"/>
                <a:ea typeface="+mn-ea"/>
                <a:cs typeface="+mn-cs"/>
              </a:rPr>
              <a:t>for this discussion, replace the CD-ROM in personal computers and servers.</a:t>
            </a:r>
          </a:p>
          <a:p>
            <a:r>
              <a:rPr lang="en-US" sz="1200" kern="1200" baseline="0" dirty="0">
                <a:solidFill>
                  <a:schemeClr val="tx1"/>
                </a:solidFill>
                <a:latin typeface="Times New Roman" pitchFamily="-110" charset="0"/>
                <a:ea typeface="+mn-ea"/>
                <a:cs typeface="+mn-cs"/>
              </a:rPr>
              <a:t>The DVD takes video into the digital age. It delivers movies with impressive picture</a:t>
            </a:r>
          </a:p>
          <a:p>
            <a:r>
              <a:rPr lang="en-US" sz="1200" kern="1200" baseline="0" dirty="0">
                <a:solidFill>
                  <a:schemeClr val="tx1"/>
                </a:solidFill>
                <a:latin typeface="Times New Roman" pitchFamily="-110" charset="0"/>
                <a:ea typeface="+mn-ea"/>
                <a:cs typeface="+mn-cs"/>
              </a:rPr>
              <a:t>quality, and it can be randomly accessed like audio CDs, which DVD machines</a:t>
            </a:r>
          </a:p>
          <a:p>
            <a:r>
              <a:rPr lang="en-US" sz="1200" kern="1200" baseline="0" dirty="0">
                <a:solidFill>
                  <a:schemeClr val="tx1"/>
                </a:solidFill>
                <a:latin typeface="Times New Roman" pitchFamily="-110" charset="0"/>
                <a:ea typeface="+mn-ea"/>
                <a:cs typeface="+mn-cs"/>
              </a:rPr>
              <a:t>can also play. Vast volumes of data can be crammed onto the disk, currently seven</a:t>
            </a:r>
          </a:p>
          <a:p>
            <a:r>
              <a:rPr lang="en-US" sz="1200" kern="1200" baseline="0" dirty="0">
                <a:solidFill>
                  <a:schemeClr val="tx1"/>
                </a:solidFill>
                <a:latin typeface="Times New Roman" pitchFamily="-110" charset="0"/>
                <a:ea typeface="+mn-ea"/>
                <a:cs typeface="+mn-cs"/>
              </a:rPr>
              <a:t>times as much as a CD-ROM. With DVD’s huge storage capacity and vivid quality,</a:t>
            </a:r>
          </a:p>
          <a:p>
            <a:r>
              <a:rPr lang="en-US" sz="1200" kern="1200" baseline="0" dirty="0">
                <a:solidFill>
                  <a:schemeClr val="tx1"/>
                </a:solidFill>
                <a:latin typeface="Times New Roman" pitchFamily="-110" charset="0"/>
                <a:ea typeface="+mn-ea"/>
                <a:cs typeface="+mn-cs"/>
              </a:rPr>
              <a:t>PC games have become more realistic and educational software incorporates more</a:t>
            </a:r>
          </a:p>
          <a:p>
            <a:r>
              <a:rPr lang="en-US" sz="1200" kern="1200" baseline="0" dirty="0">
                <a:solidFill>
                  <a:schemeClr val="tx1"/>
                </a:solidFill>
                <a:latin typeface="Times New Roman" pitchFamily="-110" charset="0"/>
                <a:ea typeface="+mn-ea"/>
                <a:cs typeface="+mn-cs"/>
              </a:rPr>
              <a:t>video. Following in the wake of these developments has been a new crest of traffic</a:t>
            </a:r>
          </a:p>
          <a:p>
            <a:r>
              <a:rPr lang="en-US" sz="1200" kern="1200" baseline="0" dirty="0">
                <a:solidFill>
                  <a:schemeClr val="tx1"/>
                </a:solidFill>
                <a:latin typeface="Times New Roman" pitchFamily="-110" charset="0"/>
                <a:ea typeface="+mn-ea"/>
                <a:cs typeface="+mn-cs"/>
              </a:rPr>
              <a:t>over the Internet and corporate intranets, as this material is incorporated into</a:t>
            </a:r>
          </a:p>
          <a:p>
            <a:r>
              <a:rPr lang="en-US" sz="1200" kern="1200" baseline="0" dirty="0">
                <a:solidFill>
                  <a:schemeClr val="tx1"/>
                </a:solidFill>
                <a:latin typeface="Times New Roman" pitchFamily="-110" charset="0"/>
                <a:ea typeface="+mn-ea"/>
                <a:cs typeface="+mn-cs"/>
              </a:rPr>
              <a:t>Web sites.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DVD’s greater capacity is due to three differences from CDs (Figure 7.11):</a:t>
            </a:r>
          </a:p>
          <a:p>
            <a:endParaRPr lang="en-US" sz="120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1. Bits are packed more closely on a DVD. The spacing between loops of a spiral on a</a:t>
            </a:r>
          </a:p>
          <a:p>
            <a:r>
              <a:rPr lang="en-US" sz="1200" kern="1200" baseline="0" dirty="0">
                <a:solidFill>
                  <a:schemeClr val="tx1"/>
                </a:solidFill>
                <a:latin typeface="Times New Roman" pitchFamily="-110" charset="0"/>
                <a:ea typeface="+mn-ea"/>
                <a:cs typeface="+mn-cs"/>
              </a:rPr>
              <a:t>CD is 1.6 </a:t>
            </a:r>
            <a:r>
              <a:rPr lang="en-US" sz="1200" i="1" kern="1200" baseline="0" dirty="0">
                <a:solidFill>
                  <a:schemeClr val="tx1"/>
                </a:solidFill>
                <a:latin typeface="Times New Roman" pitchFamily="-110" charset="0"/>
                <a:ea typeface="+mn-ea"/>
                <a:cs typeface="+mn-cs"/>
              </a:rPr>
              <a:t>μm </a:t>
            </a:r>
            <a:r>
              <a:rPr lang="en-US" sz="1200" i="0" kern="1200" baseline="0" dirty="0">
                <a:solidFill>
                  <a:schemeClr val="tx1"/>
                </a:solidFill>
                <a:latin typeface="Times New Roman" pitchFamily="-110" charset="0"/>
                <a:ea typeface="+mn-ea"/>
                <a:cs typeface="+mn-cs"/>
              </a:rPr>
              <a:t>and the minimum distance between pits along the spiral is</a:t>
            </a:r>
            <a:r>
              <a:rPr lang="en-US" sz="1200" i="1" kern="1200" baseline="0" dirty="0">
                <a:solidFill>
                  <a:schemeClr val="tx1"/>
                </a:solidFill>
                <a:latin typeface="Times New Roman" pitchFamily="-110" charset="0"/>
                <a:ea typeface="+mn-ea"/>
                <a:cs typeface="+mn-cs"/>
              </a:rPr>
              <a:t> 0.834 μm.</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DVD uses a laser with shorter wavelength and achieves a loop spacing of</a:t>
            </a:r>
          </a:p>
          <a:p>
            <a:r>
              <a:rPr lang="en-US" sz="1200" kern="1200" baseline="0" dirty="0">
                <a:solidFill>
                  <a:schemeClr val="tx1"/>
                </a:solidFill>
                <a:latin typeface="Times New Roman" pitchFamily="-110" charset="0"/>
                <a:ea typeface="+mn-ea"/>
                <a:cs typeface="+mn-cs"/>
              </a:rPr>
              <a:t>0.74 </a:t>
            </a:r>
            <a:r>
              <a:rPr lang="en-US" sz="1200" i="1" kern="1200" baseline="0" dirty="0">
                <a:solidFill>
                  <a:schemeClr val="tx1"/>
                </a:solidFill>
                <a:latin typeface="Times New Roman" pitchFamily="-110" charset="0"/>
                <a:ea typeface="+mn-ea"/>
                <a:cs typeface="+mn-cs"/>
              </a:rPr>
              <a:t>μm </a:t>
            </a:r>
            <a:r>
              <a:rPr lang="en-US" sz="1200" i="0" kern="1200" baseline="0" dirty="0">
                <a:solidFill>
                  <a:schemeClr val="tx1"/>
                </a:solidFill>
                <a:latin typeface="Times New Roman" pitchFamily="-110" charset="0"/>
                <a:ea typeface="+mn-ea"/>
                <a:cs typeface="+mn-cs"/>
              </a:rPr>
              <a:t>and a minimum distance between pits of</a:t>
            </a:r>
            <a:r>
              <a:rPr lang="en-US" sz="1200" i="1" kern="1200" baseline="0" dirty="0">
                <a:solidFill>
                  <a:schemeClr val="tx1"/>
                </a:solidFill>
                <a:latin typeface="Times New Roman" pitchFamily="-110" charset="0"/>
                <a:ea typeface="+mn-ea"/>
                <a:cs typeface="+mn-cs"/>
              </a:rPr>
              <a:t> 0.4 μm. </a:t>
            </a:r>
            <a:r>
              <a:rPr lang="en-US" sz="1200" i="0" kern="1200" baseline="0" dirty="0">
                <a:solidFill>
                  <a:schemeClr val="tx1"/>
                </a:solidFill>
                <a:latin typeface="Times New Roman" pitchFamily="-110" charset="0"/>
                <a:ea typeface="+mn-ea"/>
                <a:cs typeface="+mn-cs"/>
              </a:rPr>
              <a:t>The result of these</a:t>
            </a:r>
          </a:p>
          <a:p>
            <a:r>
              <a:rPr lang="en-US" sz="1200" kern="1200" baseline="0" dirty="0">
                <a:solidFill>
                  <a:schemeClr val="tx1"/>
                </a:solidFill>
                <a:latin typeface="Times New Roman" pitchFamily="-110" charset="0"/>
                <a:ea typeface="+mn-ea"/>
                <a:cs typeface="+mn-cs"/>
              </a:rPr>
              <a:t>two improvements is about a seven-fold increase in capacity, to about 4.7 GB.</a:t>
            </a:r>
          </a:p>
          <a:p>
            <a:endParaRPr lang="en-US" sz="120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2. The DVD employs a second layer of pits and lands on top of the first layer. A</a:t>
            </a:r>
          </a:p>
          <a:p>
            <a:r>
              <a:rPr lang="en-US" sz="1200" kern="1200" baseline="0" dirty="0">
                <a:solidFill>
                  <a:schemeClr val="tx1"/>
                </a:solidFill>
                <a:latin typeface="Times New Roman" pitchFamily="-110" charset="0"/>
                <a:ea typeface="+mn-ea"/>
                <a:cs typeface="+mn-cs"/>
              </a:rPr>
              <a:t>dual-layer DVD has a semi-reflective layer on top of the reflective layer, and</a:t>
            </a:r>
          </a:p>
          <a:p>
            <a:r>
              <a:rPr lang="en-US" sz="1200" kern="1200" baseline="0" dirty="0">
                <a:solidFill>
                  <a:schemeClr val="tx1"/>
                </a:solidFill>
                <a:latin typeface="Times New Roman" pitchFamily="-110" charset="0"/>
                <a:ea typeface="+mn-ea"/>
                <a:cs typeface="+mn-cs"/>
              </a:rPr>
              <a:t>by adjusting focus, the lasers in DVD drives can read each layer separately.</a:t>
            </a:r>
          </a:p>
          <a:p>
            <a:r>
              <a:rPr lang="en-US" sz="1200" kern="1200" baseline="0" dirty="0">
                <a:solidFill>
                  <a:schemeClr val="tx1"/>
                </a:solidFill>
                <a:latin typeface="Times New Roman" pitchFamily="-110" charset="0"/>
                <a:ea typeface="+mn-ea"/>
                <a:cs typeface="+mn-cs"/>
              </a:rPr>
              <a:t>This technique almost doubles the capacity of the disk, to about 8.5 GB. The</a:t>
            </a:r>
          </a:p>
          <a:p>
            <a:r>
              <a:rPr lang="en-US" sz="1200" kern="1200" baseline="0" dirty="0">
                <a:solidFill>
                  <a:schemeClr val="tx1"/>
                </a:solidFill>
                <a:latin typeface="Times New Roman" pitchFamily="-110" charset="0"/>
                <a:ea typeface="+mn-ea"/>
                <a:cs typeface="+mn-cs"/>
              </a:rPr>
              <a:t>lower reflectivity of the second layer limits its storage capacity so that a full</a:t>
            </a:r>
          </a:p>
          <a:p>
            <a:r>
              <a:rPr lang="en-US" sz="1200" kern="1200" baseline="0" dirty="0">
                <a:solidFill>
                  <a:schemeClr val="tx1"/>
                </a:solidFill>
                <a:latin typeface="Times New Roman" pitchFamily="-110" charset="0"/>
                <a:ea typeface="+mn-ea"/>
                <a:cs typeface="+mn-cs"/>
              </a:rPr>
              <a:t>doubling is not achieved.</a:t>
            </a:r>
          </a:p>
          <a:p>
            <a:endParaRPr lang="en-US" sz="120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3. The DVD-ROM can be two sided, whereas data are recorded on only one side</a:t>
            </a:r>
          </a:p>
          <a:p>
            <a:r>
              <a:rPr lang="en-US" sz="1200" kern="1200" baseline="0" dirty="0">
                <a:solidFill>
                  <a:schemeClr val="tx1"/>
                </a:solidFill>
                <a:latin typeface="Times New Roman" pitchFamily="-110" charset="0"/>
                <a:ea typeface="+mn-ea"/>
                <a:cs typeface="+mn-cs"/>
              </a:rPr>
              <a:t>of a CD. This brings total capacity up to 17 GB.</a:t>
            </a:r>
          </a:p>
          <a:p>
            <a:endParaRPr lang="en-US" sz="1200" kern="1200" baseline="0" dirty="0">
              <a:solidFill>
                <a:schemeClr val="tx1"/>
              </a:solidFill>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As with the CD, DVDs come in writeable as well as read-only</a:t>
            </a:r>
            <a:r>
              <a:rPr lang="en-US" sz="1200" kern="1200" baseline="0" dirty="0">
                <a:solidFill>
                  <a:schemeClr val="tx1"/>
                </a:solidFill>
                <a:effectLst/>
                <a:latin typeface="Times New Roman" pitchFamily="-110" charset="0"/>
                <a:ea typeface="+mn-ea"/>
                <a:cs typeface="+mn-cs"/>
              </a:rPr>
              <a:t> </a:t>
            </a:r>
            <a:r>
              <a:rPr lang="en-US" sz="1200" kern="1200" dirty="0">
                <a:solidFill>
                  <a:schemeClr val="tx1"/>
                </a:solidFill>
                <a:effectLst/>
                <a:latin typeface="Times New Roman" pitchFamily="-110" charset="0"/>
                <a:ea typeface="+mn-ea"/>
                <a:cs typeface="+mn-cs"/>
              </a:rPr>
              <a:t>versions (Table 7.6).</a:t>
            </a:r>
          </a:p>
          <a:p>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Times New Roman" pitchFamily="-110" charset="0"/>
                <a:ea typeface="+mn-ea"/>
                <a:cs typeface="+mn-cs"/>
              </a:rPr>
              <a:t>High-definition optical disks are designed to store high-definition videos and to</a:t>
            </a:r>
          </a:p>
          <a:p>
            <a:r>
              <a:rPr lang="en-US" sz="1200" kern="1200" baseline="0" dirty="0">
                <a:solidFill>
                  <a:schemeClr val="tx1"/>
                </a:solidFill>
                <a:latin typeface="Times New Roman" pitchFamily="-110" charset="0"/>
                <a:ea typeface="+mn-ea"/>
                <a:cs typeface="+mn-cs"/>
              </a:rPr>
              <a:t>provide significantly greater storage capacity compared to DVDs. The higher bit</a:t>
            </a:r>
          </a:p>
          <a:p>
            <a:r>
              <a:rPr lang="en-US" sz="1200" kern="1200" baseline="0" dirty="0">
                <a:solidFill>
                  <a:schemeClr val="tx1"/>
                </a:solidFill>
                <a:latin typeface="Times New Roman" pitchFamily="-110" charset="0"/>
                <a:ea typeface="+mn-ea"/>
                <a:cs typeface="+mn-cs"/>
              </a:rPr>
              <a:t>density is achieved by using a laser with a shorter wavelength, in the blue-violet</a:t>
            </a:r>
          </a:p>
          <a:p>
            <a:r>
              <a:rPr lang="en-US" sz="1200" kern="1200" baseline="0" dirty="0">
                <a:solidFill>
                  <a:schemeClr val="tx1"/>
                </a:solidFill>
                <a:latin typeface="Times New Roman" pitchFamily="-110" charset="0"/>
                <a:ea typeface="+mn-ea"/>
                <a:cs typeface="+mn-cs"/>
              </a:rPr>
              <a:t>range. The data pits, which constitute the digital 1s and 0s, are smaller on the high-definition</a:t>
            </a:r>
          </a:p>
          <a:p>
            <a:r>
              <a:rPr lang="en-US" sz="1200" kern="1200" baseline="0" dirty="0">
                <a:solidFill>
                  <a:schemeClr val="tx1"/>
                </a:solidFill>
                <a:latin typeface="Times New Roman" pitchFamily="-110" charset="0"/>
                <a:ea typeface="+mn-ea"/>
                <a:cs typeface="+mn-cs"/>
              </a:rPr>
              <a:t>optical disks compared to DVD because of the shorter laser wavelength.</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Two competing disk formats and technologies initially competed for market</a:t>
            </a:r>
          </a:p>
          <a:p>
            <a:r>
              <a:rPr lang="en-US" sz="1200" kern="1200" baseline="0" dirty="0">
                <a:solidFill>
                  <a:schemeClr val="tx1"/>
                </a:solidFill>
                <a:latin typeface="Times New Roman" pitchFamily="-110" charset="0"/>
                <a:ea typeface="+mn-ea"/>
                <a:cs typeface="+mn-cs"/>
              </a:rPr>
              <a:t>acceptance: HD DVD and </a:t>
            </a:r>
            <a:r>
              <a:rPr lang="en-US" sz="1200" b="1" kern="1200" baseline="0" dirty="0">
                <a:solidFill>
                  <a:schemeClr val="tx1"/>
                </a:solidFill>
                <a:latin typeface="Times New Roman" pitchFamily="-110" charset="0"/>
                <a:ea typeface="+mn-ea"/>
                <a:cs typeface="+mn-cs"/>
              </a:rPr>
              <a:t>Blu-ray </a:t>
            </a:r>
            <a:r>
              <a:rPr lang="en-US" sz="1200" b="0" kern="1200" baseline="0" dirty="0">
                <a:solidFill>
                  <a:schemeClr val="tx1"/>
                </a:solidFill>
                <a:latin typeface="Times New Roman" pitchFamily="-110" charset="0"/>
                <a:ea typeface="+mn-ea"/>
                <a:cs typeface="+mn-cs"/>
              </a:rPr>
              <a:t>DVD. The Blu-ray</a:t>
            </a:r>
            <a:r>
              <a:rPr lang="en-US" sz="1200" b="1" kern="1200" baseline="0" dirty="0">
                <a:solidFill>
                  <a:schemeClr val="tx1"/>
                </a:solidFill>
                <a:latin typeface="Times New Roman" pitchFamily="-110" charset="0"/>
                <a:ea typeface="+mn-ea"/>
                <a:cs typeface="+mn-cs"/>
              </a:rPr>
              <a:t> </a:t>
            </a:r>
            <a:r>
              <a:rPr lang="en-US" sz="1200" b="0" kern="1200" baseline="0" dirty="0">
                <a:solidFill>
                  <a:schemeClr val="tx1"/>
                </a:solidFill>
                <a:latin typeface="Times New Roman" pitchFamily="-110" charset="0"/>
                <a:ea typeface="+mn-ea"/>
                <a:cs typeface="+mn-cs"/>
              </a:rPr>
              <a:t>scheme ultimately achieved</a:t>
            </a:r>
          </a:p>
          <a:p>
            <a:r>
              <a:rPr lang="en-US" sz="1200" kern="1200" baseline="0" dirty="0">
                <a:solidFill>
                  <a:schemeClr val="tx1"/>
                </a:solidFill>
                <a:latin typeface="Times New Roman" pitchFamily="-110" charset="0"/>
                <a:ea typeface="+mn-ea"/>
                <a:cs typeface="+mn-cs"/>
              </a:rPr>
              <a:t>market dominance. The HD DVD scheme can store 15 GB on a single layer on a</a:t>
            </a:r>
          </a:p>
          <a:p>
            <a:r>
              <a:rPr lang="en-US" sz="1200" kern="1200" baseline="0" dirty="0">
                <a:solidFill>
                  <a:schemeClr val="tx1"/>
                </a:solidFill>
                <a:latin typeface="Times New Roman" pitchFamily="-110" charset="0"/>
                <a:ea typeface="+mn-ea"/>
                <a:cs typeface="+mn-cs"/>
              </a:rPr>
              <a:t>single side. Blu-ray positions the data layer on the disk closer to the laser (shown on</a:t>
            </a:r>
          </a:p>
          <a:p>
            <a:r>
              <a:rPr lang="en-US" sz="1200" kern="1200" baseline="0" dirty="0">
                <a:solidFill>
                  <a:schemeClr val="tx1"/>
                </a:solidFill>
                <a:latin typeface="Times New Roman" pitchFamily="-110" charset="0"/>
                <a:ea typeface="+mn-ea"/>
                <a:cs typeface="+mn-cs"/>
              </a:rPr>
              <a:t>the right-hand side of each diagram in Figure 7.12). This enables a tighter focus and</a:t>
            </a:r>
          </a:p>
          <a:p>
            <a:r>
              <a:rPr lang="en-US" sz="1200" kern="1200" baseline="0" dirty="0">
                <a:solidFill>
                  <a:schemeClr val="tx1"/>
                </a:solidFill>
                <a:latin typeface="Times New Roman" pitchFamily="-110" charset="0"/>
                <a:ea typeface="+mn-ea"/>
                <a:cs typeface="+mn-cs"/>
              </a:rPr>
              <a:t>less distortion and thus smaller pits and tracks. Blu-ray can store 25 GB on a single</a:t>
            </a:r>
          </a:p>
          <a:p>
            <a:r>
              <a:rPr lang="en-US" sz="1200" kern="1200" baseline="0" dirty="0">
                <a:solidFill>
                  <a:schemeClr val="tx1"/>
                </a:solidFill>
                <a:latin typeface="Times New Roman" pitchFamily="-110" charset="0"/>
                <a:ea typeface="+mn-ea"/>
                <a:cs typeface="+mn-cs"/>
              </a:rPr>
              <a:t>layer. Three versions are available: read only (BD-ROM), recordable once (BD-R),</a:t>
            </a:r>
          </a:p>
          <a:p>
            <a:r>
              <a:rPr lang="en-US" sz="1200" kern="1200" baseline="0" dirty="0">
                <a:solidFill>
                  <a:schemeClr val="tx1"/>
                </a:solidFill>
                <a:latin typeface="Times New Roman" pitchFamily="-110" charset="0"/>
                <a:ea typeface="+mn-ea"/>
                <a:cs typeface="+mn-cs"/>
              </a:rPr>
              <a:t>and re-recordable (BD-RE).</a:t>
            </a:r>
          </a:p>
          <a:p>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D4027A-1F35-5E4F-A396-E4C0090964D1}" type="slidenum">
              <a:rPr lang="en-US"/>
              <a:pPr/>
              <a:t>40</a:t>
            </a:fld>
            <a:endParaRPr lang="en-US" dirty="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Tape systems use the same reading and recording techniques as disk systems. The</a:t>
            </a:r>
          </a:p>
          <a:p>
            <a:r>
              <a:rPr lang="en-US" sz="1200" kern="1200" baseline="0" dirty="0">
                <a:solidFill>
                  <a:schemeClr val="tx1"/>
                </a:solidFill>
                <a:latin typeface="Times New Roman" pitchFamily="-110" charset="0"/>
                <a:ea typeface="+mn-ea"/>
                <a:cs typeface="+mn-cs"/>
              </a:rPr>
              <a:t>medium is flexible polyester (similar to that used in some clothing) tape coated with</a:t>
            </a:r>
          </a:p>
          <a:p>
            <a:r>
              <a:rPr lang="en-US" sz="1200" kern="1200" baseline="0" dirty="0">
                <a:solidFill>
                  <a:schemeClr val="tx1"/>
                </a:solidFill>
                <a:latin typeface="Times New Roman" pitchFamily="-110" charset="0"/>
                <a:ea typeface="+mn-ea"/>
                <a:cs typeface="+mn-cs"/>
              </a:rPr>
              <a:t>magnetizable material. The coating may consist of particles of pure metal in special</a:t>
            </a:r>
          </a:p>
          <a:p>
            <a:r>
              <a:rPr lang="en-US" sz="1200" kern="1200" baseline="0" dirty="0">
                <a:solidFill>
                  <a:schemeClr val="tx1"/>
                </a:solidFill>
                <a:latin typeface="Times New Roman" pitchFamily="-110" charset="0"/>
                <a:ea typeface="+mn-ea"/>
                <a:cs typeface="+mn-cs"/>
              </a:rPr>
              <a:t>binders or vapor-plated metal films. The tape and the tape drive are analogous</a:t>
            </a:r>
          </a:p>
          <a:p>
            <a:r>
              <a:rPr lang="en-US" sz="1200" kern="1200" baseline="0" dirty="0">
                <a:solidFill>
                  <a:schemeClr val="tx1"/>
                </a:solidFill>
                <a:latin typeface="Times New Roman" pitchFamily="-110" charset="0"/>
                <a:ea typeface="+mn-ea"/>
                <a:cs typeface="+mn-cs"/>
              </a:rPr>
              <a:t>to a home tape recorder system. Tape widths vary from 0.38 cm (0.15 inch) to</a:t>
            </a:r>
          </a:p>
          <a:p>
            <a:r>
              <a:rPr lang="en-US" sz="1200" kern="1200" baseline="0" dirty="0">
                <a:solidFill>
                  <a:schemeClr val="tx1"/>
                </a:solidFill>
                <a:latin typeface="Times New Roman" pitchFamily="-110" charset="0"/>
                <a:ea typeface="+mn-ea"/>
                <a:cs typeface="+mn-cs"/>
              </a:rPr>
              <a:t>1.27 cm (0.5 inch). Tapes used to be packaged as open reels that have to be threaded</a:t>
            </a:r>
          </a:p>
          <a:p>
            <a:r>
              <a:rPr lang="en-US" sz="1200" kern="1200" baseline="0" dirty="0">
                <a:solidFill>
                  <a:schemeClr val="tx1"/>
                </a:solidFill>
                <a:latin typeface="Times New Roman" pitchFamily="-110" charset="0"/>
                <a:ea typeface="+mn-ea"/>
                <a:cs typeface="+mn-cs"/>
              </a:rPr>
              <a:t>through a second spindle for use. Today, virtually all tapes are housed in cartridges.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Data on the tape are structured as a number of parallel tracks running lengthwise.</a:t>
            </a:r>
          </a:p>
          <a:p>
            <a:r>
              <a:rPr lang="en-US" sz="1200" kern="1200" baseline="0" dirty="0">
                <a:solidFill>
                  <a:schemeClr val="tx1"/>
                </a:solidFill>
                <a:latin typeface="Times New Roman" pitchFamily="-110" charset="0"/>
                <a:ea typeface="+mn-ea"/>
                <a:cs typeface="+mn-cs"/>
              </a:rPr>
              <a:t>Earlier tape systems typically used nine tracks. This made it possible to store</a:t>
            </a:r>
          </a:p>
          <a:p>
            <a:r>
              <a:rPr lang="en-US" sz="1200" kern="1200" baseline="0" dirty="0">
                <a:solidFill>
                  <a:schemeClr val="tx1"/>
                </a:solidFill>
                <a:latin typeface="Times New Roman" pitchFamily="-110" charset="0"/>
                <a:ea typeface="+mn-ea"/>
                <a:cs typeface="+mn-cs"/>
              </a:rPr>
              <a:t>data one byte at a time, with an additional parity bit as the ninth track. This was</a:t>
            </a:r>
          </a:p>
          <a:p>
            <a:r>
              <a:rPr lang="en-US" sz="1200" kern="1200" baseline="0" dirty="0">
                <a:solidFill>
                  <a:schemeClr val="tx1"/>
                </a:solidFill>
                <a:latin typeface="Times New Roman" pitchFamily="-110" charset="0"/>
                <a:ea typeface="+mn-ea"/>
                <a:cs typeface="+mn-cs"/>
              </a:rPr>
              <a:t>followed by tape systems using 18 or 36 tracks, corresponding to a digital word or</a:t>
            </a:r>
          </a:p>
          <a:p>
            <a:r>
              <a:rPr lang="en-US" sz="1200" kern="1200" baseline="0" dirty="0">
                <a:solidFill>
                  <a:schemeClr val="tx1"/>
                </a:solidFill>
                <a:latin typeface="Times New Roman" pitchFamily="-110" charset="0"/>
                <a:ea typeface="+mn-ea"/>
                <a:cs typeface="+mn-cs"/>
              </a:rPr>
              <a:t>double word. The recording of data in this form is referred to as </a:t>
            </a:r>
            <a:r>
              <a:rPr lang="en-US" sz="1200" b="1" kern="1200" baseline="0" dirty="0">
                <a:solidFill>
                  <a:schemeClr val="tx1"/>
                </a:solidFill>
                <a:latin typeface="Times New Roman" pitchFamily="-110" charset="0"/>
                <a:ea typeface="+mn-ea"/>
                <a:cs typeface="+mn-cs"/>
              </a:rPr>
              <a:t>parallel recording.</a:t>
            </a:r>
          </a:p>
          <a:p>
            <a:r>
              <a:rPr lang="en-US" sz="1200" kern="1200" baseline="0" dirty="0">
                <a:solidFill>
                  <a:schemeClr val="tx1"/>
                </a:solidFill>
                <a:latin typeface="Times New Roman" pitchFamily="-110" charset="0"/>
                <a:ea typeface="+mn-ea"/>
                <a:cs typeface="+mn-cs"/>
              </a:rPr>
              <a:t>Most modern systems instead use </a:t>
            </a:r>
            <a:r>
              <a:rPr lang="en-US" sz="1200" b="1" kern="1200" baseline="0" dirty="0">
                <a:solidFill>
                  <a:schemeClr val="tx1"/>
                </a:solidFill>
                <a:latin typeface="Times New Roman" pitchFamily="-110" charset="0"/>
                <a:ea typeface="+mn-ea"/>
                <a:cs typeface="+mn-cs"/>
              </a:rPr>
              <a:t>serial recording, </a:t>
            </a:r>
            <a:r>
              <a:rPr lang="en-US" sz="1200" b="0" kern="1200" baseline="0" dirty="0">
                <a:solidFill>
                  <a:schemeClr val="tx1"/>
                </a:solidFill>
                <a:latin typeface="Times New Roman" pitchFamily="-110" charset="0"/>
                <a:ea typeface="+mn-ea"/>
                <a:cs typeface="+mn-cs"/>
              </a:rPr>
              <a:t>in which data are laid out as a</a:t>
            </a:r>
          </a:p>
          <a:p>
            <a:r>
              <a:rPr lang="en-US" sz="1200" kern="1200" baseline="0" dirty="0">
                <a:solidFill>
                  <a:schemeClr val="tx1"/>
                </a:solidFill>
                <a:latin typeface="Times New Roman" pitchFamily="-110" charset="0"/>
                <a:ea typeface="+mn-ea"/>
                <a:cs typeface="+mn-cs"/>
              </a:rPr>
              <a:t>sequence of bits along each track, as is done with magnetic disks. As with the disk,</a:t>
            </a:r>
          </a:p>
          <a:p>
            <a:r>
              <a:rPr lang="en-US" sz="1200" kern="1200" baseline="0" dirty="0">
                <a:solidFill>
                  <a:schemeClr val="tx1"/>
                </a:solidFill>
                <a:latin typeface="Times New Roman" pitchFamily="-110" charset="0"/>
                <a:ea typeface="+mn-ea"/>
                <a:cs typeface="+mn-cs"/>
              </a:rPr>
              <a:t>data are read and written in contiguous blocks, called </a:t>
            </a:r>
            <a:r>
              <a:rPr lang="en-US" sz="1200" i="1" kern="1200" baseline="0" dirty="0">
                <a:solidFill>
                  <a:schemeClr val="tx1"/>
                </a:solidFill>
                <a:latin typeface="Times New Roman" pitchFamily="-110" charset="0"/>
                <a:ea typeface="+mn-ea"/>
                <a:cs typeface="+mn-cs"/>
              </a:rPr>
              <a:t>physical records, </a:t>
            </a:r>
            <a:r>
              <a:rPr lang="en-US" sz="1200" i="0" kern="1200" baseline="0" dirty="0">
                <a:solidFill>
                  <a:schemeClr val="tx1"/>
                </a:solidFill>
                <a:latin typeface="Times New Roman" pitchFamily="-110" charset="0"/>
                <a:ea typeface="+mn-ea"/>
                <a:cs typeface="+mn-cs"/>
              </a:rPr>
              <a:t>on a tape.</a:t>
            </a:r>
          </a:p>
          <a:p>
            <a:r>
              <a:rPr lang="en-US" sz="1200" kern="1200" baseline="0" dirty="0">
                <a:solidFill>
                  <a:schemeClr val="tx1"/>
                </a:solidFill>
                <a:latin typeface="Times New Roman" pitchFamily="-110" charset="0"/>
                <a:ea typeface="+mn-ea"/>
                <a:cs typeface="+mn-cs"/>
              </a:rPr>
              <a:t>Blocks on the tape are separated by gaps referred to as </a:t>
            </a:r>
            <a:r>
              <a:rPr lang="en-US" sz="1200" i="1" kern="1200" baseline="0" dirty="0">
                <a:solidFill>
                  <a:schemeClr val="tx1"/>
                </a:solidFill>
                <a:latin typeface="Times New Roman" pitchFamily="-110" charset="0"/>
                <a:ea typeface="+mn-ea"/>
                <a:cs typeface="+mn-cs"/>
              </a:rPr>
              <a:t>inter-record gaps. </a:t>
            </a:r>
            <a:r>
              <a:rPr lang="en-US" sz="1200" i="0" kern="1200" baseline="0" dirty="0">
                <a:solidFill>
                  <a:schemeClr val="tx1"/>
                </a:solidFill>
                <a:latin typeface="Times New Roman" pitchFamily="-110" charset="0"/>
                <a:ea typeface="+mn-ea"/>
                <a:cs typeface="+mn-cs"/>
              </a:rPr>
              <a:t>As with the</a:t>
            </a:r>
          </a:p>
          <a:p>
            <a:r>
              <a:rPr lang="en-US" sz="1200" kern="1200" baseline="0" dirty="0">
                <a:solidFill>
                  <a:schemeClr val="tx1"/>
                </a:solidFill>
                <a:latin typeface="Times New Roman" pitchFamily="-110" charset="0"/>
                <a:ea typeface="+mn-ea"/>
                <a:cs typeface="+mn-cs"/>
              </a:rPr>
              <a:t>disk, the tape is formatted to assist in locating physical records.</a:t>
            </a:r>
          </a:p>
          <a:p>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7.1.  Inductive Write/Magnetoresistive Read Head</a:t>
            </a:r>
          </a:p>
        </p:txBody>
      </p:sp>
      <p:sp>
        <p:nvSpPr>
          <p:cNvPr id="4" name="Slide Number Placeholder 3"/>
          <p:cNvSpPr>
            <a:spLocks noGrp="1"/>
          </p:cNvSpPr>
          <p:nvPr>
            <p:ph type="sldNum" sz="quarter" idx="10"/>
          </p:nvPr>
        </p:nvSpPr>
        <p:spPr/>
        <p:txBody>
          <a:bodyPr/>
          <a:lstStyle/>
          <a:p>
            <a:fld id="{D1D245E4-CB43-F844-B5DA-3C7BAF45101A}" type="slidenum">
              <a:rPr lang="en-US" smtClean="0"/>
              <a:pPr/>
              <a:t>5</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Times New Roman" pitchFamily="-110" charset="0"/>
                <a:ea typeface="+mn-ea"/>
                <a:cs typeface="+mn-cs"/>
              </a:rPr>
              <a:t>The typical recording technique used in serial tapes is referred to as </a:t>
            </a:r>
            <a:r>
              <a:rPr lang="en-US" sz="1200" b="1" kern="1200" baseline="0" dirty="0">
                <a:solidFill>
                  <a:schemeClr val="tx1"/>
                </a:solidFill>
                <a:latin typeface="Times New Roman" pitchFamily="-110" charset="0"/>
                <a:ea typeface="+mn-ea"/>
                <a:cs typeface="+mn-cs"/>
              </a:rPr>
              <a:t>serpentine</a:t>
            </a:r>
          </a:p>
          <a:p>
            <a:r>
              <a:rPr lang="en-US" sz="1200" b="1" kern="1200" baseline="0" dirty="0">
                <a:solidFill>
                  <a:schemeClr val="tx1"/>
                </a:solidFill>
                <a:latin typeface="Times New Roman" pitchFamily="-110" charset="0"/>
                <a:ea typeface="+mn-ea"/>
                <a:cs typeface="+mn-cs"/>
              </a:rPr>
              <a:t>recording. </a:t>
            </a:r>
            <a:r>
              <a:rPr lang="en-US" sz="1200" b="0" kern="1200" baseline="0" dirty="0">
                <a:solidFill>
                  <a:schemeClr val="tx1"/>
                </a:solidFill>
                <a:latin typeface="Times New Roman" pitchFamily="-110" charset="0"/>
                <a:ea typeface="+mn-ea"/>
                <a:cs typeface="+mn-cs"/>
              </a:rPr>
              <a:t>In this technique, when data are being recorded, the first set of bits is</a:t>
            </a:r>
          </a:p>
          <a:p>
            <a:r>
              <a:rPr lang="en-US" sz="1200" kern="1200" baseline="0" dirty="0">
                <a:solidFill>
                  <a:schemeClr val="tx1"/>
                </a:solidFill>
                <a:latin typeface="Times New Roman" pitchFamily="-110" charset="0"/>
                <a:ea typeface="+mn-ea"/>
                <a:cs typeface="+mn-cs"/>
              </a:rPr>
              <a:t>recorded along the whole length of the tape. When the end of the tape is reached,</a:t>
            </a:r>
          </a:p>
          <a:p>
            <a:r>
              <a:rPr lang="en-US" sz="1200" kern="1200" baseline="0" dirty="0">
                <a:solidFill>
                  <a:schemeClr val="tx1"/>
                </a:solidFill>
                <a:latin typeface="Times New Roman" pitchFamily="-110" charset="0"/>
                <a:ea typeface="+mn-ea"/>
                <a:cs typeface="+mn-cs"/>
              </a:rPr>
              <a:t>the heads are repositioned to record a new track, and the tape is again recorded on</a:t>
            </a:r>
          </a:p>
          <a:p>
            <a:r>
              <a:rPr lang="en-US" sz="1200" kern="1200" baseline="0" dirty="0">
                <a:solidFill>
                  <a:schemeClr val="tx1"/>
                </a:solidFill>
                <a:latin typeface="Times New Roman" pitchFamily="-110" charset="0"/>
                <a:ea typeface="+mn-ea"/>
                <a:cs typeface="+mn-cs"/>
              </a:rPr>
              <a:t>its whole length, this time in the opposite direction. That process continues, back</a:t>
            </a:r>
          </a:p>
          <a:p>
            <a:r>
              <a:rPr lang="en-US" sz="1200" kern="1200" baseline="0" dirty="0">
                <a:solidFill>
                  <a:schemeClr val="tx1"/>
                </a:solidFill>
                <a:latin typeface="Times New Roman" pitchFamily="-110" charset="0"/>
                <a:ea typeface="+mn-ea"/>
                <a:cs typeface="+mn-cs"/>
              </a:rPr>
              <a:t>and forth, until the tape is full (Figure 7.13a). To increase speed, the read-write</a:t>
            </a:r>
          </a:p>
          <a:p>
            <a:r>
              <a:rPr lang="en-US" sz="1200" kern="1200" baseline="0" dirty="0">
                <a:solidFill>
                  <a:schemeClr val="tx1"/>
                </a:solidFill>
                <a:latin typeface="Times New Roman" pitchFamily="-110" charset="0"/>
                <a:ea typeface="+mn-ea"/>
                <a:cs typeface="+mn-cs"/>
              </a:rPr>
              <a:t>head is capable of reading and writing a number of adjacent tracks simultaneously</a:t>
            </a:r>
          </a:p>
          <a:p>
            <a:r>
              <a:rPr lang="en-US" sz="1200" kern="1200" baseline="0" dirty="0">
                <a:solidFill>
                  <a:schemeClr val="tx1"/>
                </a:solidFill>
                <a:latin typeface="Times New Roman" pitchFamily="-110" charset="0"/>
                <a:ea typeface="+mn-ea"/>
                <a:cs typeface="+mn-cs"/>
              </a:rPr>
              <a:t>(typically two to eight tracks). Data are still recorded serially along individual tracks,</a:t>
            </a:r>
          </a:p>
          <a:p>
            <a:r>
              <a:rPr lang="en-US" sz="1200" kern="1200" baseline="0" dirty="0">
                <a:solidFill>
                  <a:schemeClr val="tx1"/>
                </a:solidFill>
                <a:latin typeface="Times New Roman" pitchFamily="-110" charset="0"/>
                <a:ea typeface="+mn-ea"/>
                <a:cs typeface="+mn-cs"/>
              </a:rPr>
              <a:t>but blocks in sequence are stored on adjacent tracks, as suggested by Figure 7.13b.</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 tape drive is a </a:t>
            </a:r>
            <a:r>
              <a:rPr lang="en-US" sz="1200" i="1" kern="1200" baseline="0" dirty="0">
                <a:solidFill>
                  <a:schemeClr val="tx1"/>
                </a:solidFill>
                <a:latin typeface="Times New Roman" pitchFamily="-110" charset="0"/>
                <a:ea typeface="+mn-ea"/>
                <a:cs typeface="+mn-cs"/>
              </a:rPr>
              <a:t>sequential-access </a:t>
            </a:r>
            <a:r>
              <a:rPr lang="en-US" sz="1200" i="0" kern="1200" baseline="0" dirty="0">
                <a:solidFill>
                  <a:schemeClr val="tx1"/>
                </a:solidFill>
                <a:latin typeface="Times New Roman" pitchFamily="-110" charset="0"/>
                <a:ea typeface="+mn-ea"/>
                <a:cs typeface="+mn-cs"/>
              </a:rPr>
              <a:t>device. If the tape head is positioned at</a:t>
            </a:r>
          </a:p>
          <a:p>
            <a:r>
              <a:rPr lang="en-US" sz="1200" kern="1200" baseline="0" dirty="0">
                <a:solidFill>
                  <a:schemeClr val="tx1"/>
                </a:solidFill>
                <a:latin typeface="Times New Roman" pitchFamily="-110" charset="0"/>
                <a:ea typeface="+mn-ea"/>
                <a:cs typeface="+mn-cs"/>
              </a:rPr>
              <a:t>record 1, then to read record N</a:t>
            </a:r>
            <a:r>
              <a:rPr lang="en-US" sz="1200" i="1" kern="1200" baseline="0" dirty="0">
                <a:solidFill>
                  <a:schemeClr val="tx1"/>
                </a:solidFill>
                <a:latin typeface="Times New Roman" pitchFamily="-110" charset="0"/>
                <a:ea typeface="+mn-ea"/>
                <a:cs typeface="+mn-cs"/>
              </a:rPr>
              <a:t>, </a:t>
            </a:r>
            <a:r>
              <a:rPr lang="en-US" sz="1200" i="0" kern="1200" baseline="0" dirty="0">
                <a:solidFill>
                  <a:schemeClr val="tx1"/>
                </a:solidFill>
                <a:latin typeface="Times New Roman" pitchFamily="-110" charset="0"/>
                <a:ea typeface="+mn-ea"/>
                <a:cs typeface="+mn-cs"/>
              </a:rPr>
              <a:t>it is necessary to read physical records 1 through</a:t>
            </a:r>
          </a:p>
          <a:p>
            <a:r>
              <a:rPr lang="en-US" sz="1200" i="1" kern="1200" baseline="0" dirty="0">
                <a:solidFill>
                  <a:schemeClr val="tx1"/>
                </a:solidFill>
                <a:latin typeface="Times New Roman" pitchFamily="-110" charset="0"/>
                <a:ea typeface="+mn-ea"/>
                <a:cs typeface="+mn-cs"/>
              </a:rPr>
              <a:t>N - 1, </a:t>
            </a:r>
            <a:r>
              <a:rPr lang="en-US" sz="1200" i="0" kern="1200" baseline="0" dirty="0">
                <a:solidFill>
                  <a:schemeClr val="tx1"/>
                </a:solidFill>
                <a:latin typeface="Times New Roman" pitchFamily="-110" charset="0"/>
                <a:ea typeface="+mn-ea"/>
                <a:cs typeface="+mn-cs"/>
              </a:rPr>
              <a:t>one at a time. If the head is currently positioned beyond the desired record, it</a:t>
            </a:r>
          </a:p>
          <a:p>
            <a:r>
              <a:rPr lang="en-US" sz="1200" kern="1200" baseline="0" dirty="0">
                <a:solidFill>
                  <a:schemeClr val="tx1"/>
                </a:solidFill>
                <a:latin typeface="Times New Roman" pitchFamily="-110" charset="0"/>
                <a:ea typeface="+mn-ea"/>
                <a:cs typeface="+mn-cs"/>
              </a:rPr>
              <a:t>is necessary to rewind the tape a certain distance and begin reading forward. Unlike</a:t>
            </a:r>
          </a:p>
          <a:p>
            <a:r>
              <a:rPr lang="en-US" sz="1200" kern="1200" baseline="0" dirty="0">
                <a:solidFill>
                  <a:schemeClr val="tx1"/>
                </a:solidFill>
                <a:latin typeface="Times New Roman" pitchFamily="-110" charset="0"/>
                <a:ea typeface="+mn-ea"/>
                <a:cs typeface="+mn-cs"/>
              </a:rPr>
              <a:t>the disk, the tape is in motion only during a read or write operation.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 contrast to the tape, the disk drive is referred to as a </a:t>
            </a:r>
            <a:r>
              <a:rPr lang="en-US" sz="1200" i="1" kern="1200" baseline="0" dirty="0">
                <a:solidFill>
                  <a:schemeClr val="tx1"/>
                </a:solidFill>
                <a:latin typeface="Times New Roman" pitchFamily="-110" charset="0"/>
                <a:ea typeface="+mn-ea"/>
                <a:cs typeface="+mn-cs"/>
              </a:rPr>
              <a:t>direct-access </a:t>
            </a:r>
            <a:r>
              <a:rPr lang="en-US" sz="1200" i="0" kern="1200" baseline="0" dirty="0">
                <a:solidFill>
                  <a:schemeClr val="tx1"/>
                </a:solidFill>
                <a:latin typeface="Times New Roman" pitchFamily="-110" charset="0"/>
                <a:ea typeface="+mn-ea"/>
                <a:cs typeface="+mn-cs"/>
              </a:rPr>
              <a:t>device</a:t>
            </a:r>
            <a:r>
              <a:rPr lang="en-US" sz="1200" i="1" kern="1200" baseline="0" dirty="0">
                <a:solidFill>
                  <a:schemeClr val="tx1"/>
                </a:solidFill>
                <a:latin typeface="Times New Roman" pitchFamily="-110" charset="0"/>
                <a:ea typeface="+mn-ea"/>
                <a:cs typeface="+mn-cs"/>
              </a:rPr>
              <a:t>. A</a:t>
            </a:r>
          </a:p>
          <a:p>
            <a:r>
              <a:rPr lang="en-US" sz="1200" kern="1200" baseline="0" dirty="0">
                <a:solidFill>
                  <a:schemeClr val="tx1"/>
                </a:solidFill>
                <a:latin typeface="Times New Roman" pitchFamily="-110" charset="0"/>
                <a:ea typeface="+mn-ea"/>
                <a:cs typeface="+mn-cs"/>
              </a:rPr>
              <a:t>disk drive need not read all the sectors on a disk sequentially to get to the desired</a:t>
            </a:r>
          </a:p>
          <a:p>
            <a:r>
              <a:rPr lang="en-US" sz="1200" kern="1200" baseline="0" dirty="0">
                <a:solidFill>
                  <a:schemeClr val="tx1"/>
                </a:solidFill>
                <a:latin typeface="Times New Roman" pitchFamily="-110" charset="0"/>
                <a:ea typeface="+mn-ea"/>
                <a:cs typeface="+mn-cs"/>
              </a:rPr>
              <a:t>one. It must only wait for the intervening sectors within one track and can make successive</a:t>
            </a:r>
          </a:p>
          <a:p>
            <a:r>
              <a:rPr lang="en-US" sz="1200" kern="1200" baseline="0" dirty="0">
                <a:solidFill>
                  <a:schemeClr val="tx1"/>
                </a:solidFill>
                <a:latin typeface="Times New Roman" pitchFamily="-110" charset="0"/>
                <a:ea typeface="+mn-ea"/>
                <a:cs typeface="+mn-cs"/>
              </a:rPr>
              <a:t>accesses to any track.</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Magnetic tape was the first kind of secondary memory. It is still widely used as</a:t>
            </a:r>
          </a:p>
          <a:p>
            <a:r>
              <a:rPr lang="en-US" sz="1200" kern="1200" baseline="0" dirty="0">
                <a:solidFill>
                  <a:schemeClr val="tx1"/>
                </a:solidFill>
                <a:latin typeface="Times New Roman" pitchFamily="-110" charset="0"/>
                <a:ea typeface="+mn-ea"/>
                <a:cs typeface="+mn-cs"/>
              </a:rPr>
              <a:t>the lowest-cost, slowest-speed member of the memory hierarchy.</a:t>
            </a:r>
            <a:endParaRPr lang="en-US" i="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The dominant tape technology today is a cartridge system known as linear</a:t>
            </a:r>
          </a:p>
          <a:p>
            <a:r>
              <a:rPr lang="en-US" sz="1200" kern="1200" baseline="0" dirty="0">
                <a:solidFill>
                  <a:schemeClr val="tx1"/>
                </a:solidFill>
                <a:latin typeface="Times New Roman" pitchFamily="-110" charset="0"/>
                <a:ea typeface="+mn-ea"/>
                <a:cs typeface="+mn-cs"/>
              </a:rPr>
              <a:t>tape-open (LTO). LTO was developed in the late 1990s as an open-source alternative</a:t>
            </a:r>
          </a:p>
          <a:p>
            <a:r>
              <a:rPr lang="en-US" sz="1200" kern="1200" baseline="0" dirty="0">
                <a:solidFill>
                  <a:schemeClr val="tx1"/>
                </a:solidFill>
                <a:latin typeface="Times New Roman" pitchFamily="-110" charset="0"/>
                <a:ea typeface="+mn-ea"/>
                <a:cs typeface="+mn-cs"/>
              </a:rPr>
              <a:t>to the various proprietary systems on the market. Table 7.7 shows parameters</a:t>
            </a:r>
          </a:p>
          <a:p>
            <a:r>
              <a:rPr lang="en-US" sz="1200" kern="1200" baseline="0" dirty="0">
                <a:solidFill>
                  <a:schemeClr val="tx1"/>
                </a:solidFill>
                <a:latin typeface="Times New Roman" pitchFamily="-110" charset="0"/>
                <a:ea typeface="+mn-ea"/>
                <a:cs typeface="+mn-cs"/>
              </a:rPr>
              <a:t>for the various LTO generations.</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42</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43</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a:t>Chapter 7 </a:t>
            </a:r>
            <a:r>
              <a:rPr lang="en-GB" dirty="0"/>
              <a:t>summary.</a:t>
            </a: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D55EF0-61D3-F843-940F-C711D22E8CE5}" type="slidenum">
              <a:rPr lang="en-US"/>
              <a:pPr/>
              <a:t>6</a:t>
            </a:fld>
            <a:endParaRPr lang="en-US" dirty="0"/>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US" sz="1200" b="0" i="0" u="none" strike="noStrike" kern="1200" baseline="0" dirty="0">
                <a:solidFill>
                  <a:schemeClr val="tx1"/>
                </a:solidFill>
                <a:latin typeface="Times New Roman" pitchFamily="-110" charset="0"/>
                <a:ea typeface="+mn-ea"/>
                <a:cs typeface="+mn-cs"/>
              </a:rPr>
              <a:t>The head is a relatively small device capable of reading from or writing to a portion</a:t>
            </a:r>
          </a:p>
          <a:p>
            <a:r>
              <a:rPr lang="en-US" sz="1200" b="0" i="0" u="none" strike="noStrike" kern="1200" baseline="0" dirty="0">
                <a:solidFill>
                  <a:schemeClr val="tx1"/>
                </a:solidFill>
                <a:latin typeface="Times New Roman" pitchFamily="-110" charset="0"/>
                <a:ea typeface="+mn-ea"/>
                <a:cs typeface="+mn-cs"/>
              </a:rPr>
              <a:t>of the platter rotating beneath it. This gives rise to the organization of data on the</a:t>
            </a:r>
          </a:p>
          <a:p>
            <a:r>
              <a:rPr lang="en-US" sz="1200" b="0" i="0" u="none" strike="noStrike" kern="1200" baseline="0" dirty="0">
                <a:solidFill>
                  <a:schemeClr val="tx1"/>
                </a:solidFill>
                <a:latin typeface="Times New Roman" pitchFamily="-110" charset="0"/>
                <a:ea typeface="+mn-ea"/>
                <a:cs typeface="+mn-cs"/>
              </a:rPr>
              <a:t>platter in a concentric set of rings, called </a:t>
            </a:r>
            <a:r>
              <a:rPr lang="en-US" sz="1200" b="1" i="0" u="none" strike="noStrike" kern="1200" baseline="0" dirty="0">
                <a:solidFill>
                  <a:schemeClr val="tx1"/>
                </a:solidFill>
                <a:latin typeface="Times New Roman" pitchFamily="-110" charset="0"/>
                <a:ea typeface="+mn-ea"/>
                <a:cs typeface="+mn-cs"/>
              </a:rPr>
              <a:t>tracks</a:t>
            </a:r>
            <a:r>
              <a:rPr lang="en-US" sz="1200" b="0" i="0" u="none" strike="noStrike" kern="1200" baseline="0" dirty="0">
                <a:solidFill>
                  <a:schemeClr val="tx1"/>
                </a:solidFill>
                <a:latin typeface="Times New Roman" pitchFamily="-110" charset="0"/>
                <a:ea typeface="+mn-ea"/>
                <a:cs typeface="+mn-cs"/>
              </a:rPr>
              <a:t>. Each track is the same width as the</a:t>
            </a:r>
          </a:p>
          <a:p>
            <a:r>
              <a:rPr lang="en-US" sz="1200" b="0" i="0" u="none" strike="noStrike" kern="1200" baseline="0" dirty="0">
                <a:solidFill>
                  <a:schemeClr val="tx1"/>
                </a:solidFill>
                <a:latin typeface="Times New Roman" pitchFamily="-110" charset="0"/>
                <a:ea typeface="+mn-ea"/>
                <a:cs typeface="+mn-cs"/>
              </a:rPr>
              <a:t>head. There are thousands of tracks per surface.</a:t>
            </a:r>
          </a:p>
          <a:p>
            <a:endParaRPr lang="en-US" sz="1200" b="0" i="0" u="none" strike="noStrike"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Figure 7.2 depicts this data layout. Adjacent tracks are separated by </a:t>
            </a:r>
            <a:r>
              <a:rPr lang="en-US" sz="1200" b="0" i="0" u="none" strike="noStrike" kern="1200" baseline="0" dirty="0" err="1">
                <a:solidFill>
                  <a:schemeClr val="tx1"/>
                </a:solidFill>
                <a:latin typeface="Times New Roman" pitchFamily="-110" charset="0"/>
                <a:ea typeface="+mn-ea"/>
                <a:cs typeface="+mn-cs"/>
              </a:rPr>
              <a:t>i</a:t>
            </a:r>
            <a:r>
              <a:rPr lang="en-US" sz="1200" b="1" i="0" u="none" strike="noStrike" kern="1200" baseline="0" dirty="0" err="1">
                <a:solidFill>
                  <a:schemeClr val="tx1"/>
                </a:solidFill>
                <a:latin typeface="Times New Roman" pitchFamily="-110" charset="0"/>
                <a:ea typeface="+mn-ea"/>
                <a:cs typeface="+mn-cs"/>
              </a:rPr>
              <a:t>ntertrack</a:t>
            </a:r>
            <a:endParaRPr lang="en-US" sz="1200" b="1" i="0" u="none" strike="noStrike" kern="1200" baseline="0" dirty="0">
              <a:solidFill>
                <a:schemeClr val="tx1"/>
              </a:solidFill>
              <a:latin typeface="Times New Roman" pitchFamily="-110" charset="0"/>
              <a:ea typeface="+mn-ea"/>
              <a:cs typeface="+mn-cs"/>
            </a:endParaRPr>
          </a:p>
          <a:p>
            <a:r>
              <a:rPr lang="en-US" sz="1200" b="1" i="0" u="none" strike="noStrike" kern="1200" baseline="0" dirty="0">
                <a:solidFill>
                  <a:schemeClr val="tx1"/>
                </a:solidFill>
                <a:latin typeface="Times New Roman" pitchFamily="-110" charset="0"/>
                <a:ea typeface="+mn-ea"/>
                <a:cs typeface="+mn-cs"/>
              </a:rPr>
              <a:t>gaps</a:t>
            </a:r>
            <a:r>
              <a:rPr lang="en-US" sz="1200" b="0" i="0" u="none" strike="noStrike" kern="1200" baseline="0" dirty="0">
                <a:solidFill>
                  <a:schemeClr val="tx1"/>
                </a:solidFill>
                <a:latin typeface="Times New Roman" pitchFamily="-110" charset="0"/>
                <a:ea typeface="+mn-ea"/>
                <a:cs typeface="+mn-cs"/>
              </a:rPr>
              <a:t>. This prevents, or at least minimizes, errors due to misalignment of the head</a:t>
            </a:r>
          </a:p>
          <a:p>
            <a:r>
              <a:rPr lang="en-US" sz="1200" b="0" i="0" u="none" strike="noStrike" kern="1200" baseline="0" dirty="0">
                <a:solidFill>
                  <a:schemeClr val="tx1"/>
                </a:solidFill>
                <a:latin typeface="Times New Roman" pitchFamily="-110" charset="0"/>
                <a:ea typeface="+mn-ea"/>
                <a:cs typeface="+mn-cs"/>
              </a:rPr>
              <a:t>or simply interference of magnetic fields. Data are transferred to and from the disk</a:t>
            </a:r>
          </a:p>
          <a:p>
            <a:r>
              <a:rPr lang="en-US" sz="1200" b="0" i="0" u="none" strike="noStrike" kern="1200" baseline="0" dirty="0">
                <a:solidFill>
                  <a:schemeClr val="tx1"/>
                </a:solidFill>
                <a:latin typeface="Times New Roman" pitchFamily="-110" charset="0"/>
                <a:ea typeface="+mn-ea"/>
                <a:cs typeface="+mn-cs"/>
              </a:rPr>
              <a:t>in </a:t>
            </a:r>
            <a:r>
              <a:rPr lang="en-US" sz="1200" b="1" i="0" u="none" strike="noStrike" kern="1200" baseline="0" dirty="0">
                <a:solidFill>
                  <a:schemeClr val="tx1"/>
                </a:solidFill>
                <a:latin typeface="Times New Roman" pitchFamily="-110" charset="0"/>
                <a:ea typeface="+mn-ea"/>
                <a:cs typeface="+mn-cs"/>
              </a:rPr>
              <a:t>sectors</a:t>
            </a:r>
            <a:r>
              <a:rPr lang="en-US" sz="1200" b="0" i="0" u="none" strike="noStrike" kern="1200" baseline="0" dirty="0">
                <a:solidFill>
                  <a:schemeClr val="tx1"/>
                </a:solidFill>
                <a:latin typeface="Times New Roman" pitchFamily="-110" charset="0"/>
                <a:ea typeface="+mn-ea"/>
                <a:cs typeface="+mn-cs"/>
              </a:rPr>
              <a:t>. There are typically hundreds of sectors per track, and these may be of</a:t>
            </a:r>
          </a:p>
          <a:p>
            <a:r>
              <a:rPr lang="en-US" sz="1200" b="0" i="0" u="none" strike="noStrike" kern="1200" baseline="0" dirty="0">
                <a:solidFill>
                  <a:schemeClr val="tx1"/>
                </a:solidFill>
                <a:latin typeface="Times New Roman" pitchFamily="-110" charset="0"/>
                <a:ea typeface="+mn-ea"/>
                <a:cs typeface="+mn-cs"/>
              </a:rPr>
              <a:t>either fixed or variable length. In most contemporary systems, fixed-</a:t>
            </a:r>
          </a:p>
          <a:p>
            <a:r>
              <a:rPr lang="en-US" sz="1200" b="0" i="0" u="none" strike="noStrike" kern="1200" baseline="0" dirty="0">
                <a:solidFill>
                  <a:schemeClr val="tx1"/>
                </a:solidFill>
                <a:latin typeface="Times New Roman" pitchFamily="-110" charset="0"/>
                <a:ea typeface="+mn-ea"/>
                <a:cs typeface="+mn-cs"/>
              </a:rPr>
              <a:t>length sectors are used. To avoid imposing unreasonable precision requirements on </a:t>
            </a:r>
          </a:p>
          <a:p>
            <a:r>
              <a:rPr lang="en-US" sz="1200" b="0" i="0" u="none" strike="noStrike" kern="1200" baseline="0" dirty="0">
                <a:solidFill>
                  <a:schemeClr val="tx1"/>
                </a:solidFill>
                <a:latin typeface="Times New Roman" pitchFamily="-110" charset="0"/>
                <a:ea typeface="+mn-ea"/>
                <a:cs typeface="+mn-cs"/>
              </a:rPr>
              <a:t>the system, adjacent sectors are separated by </a:t>
            </a:r>
            <a:r>
              <a:rPr lang="en-US" sz="1200" b="0" i="0" u="none" strike="noStrike" kern="1200" baseline="0" dirty="0" err="1">
                <a:solidFill>
                  <a:schemeClr val="tx1"/>
                </a:solidFill>
                <a:latin typeface="Times New Roman" pitchFamily="-110" charset="0"/>
                <a:ea typeface="+mn-ea"/>
                <a:cs typeface="+mn-cs"/>
              </a:rPr>
              <a:t>intersector</a:t>
            </a:r>
            <a:r>
              <a:rPr lang="en-US" sz="1200" b="0" i="0" u="none" strike="noStrike" kern="1200" baseline="0" dirty="0">
                <a:solidFill>
                  <a:schemeClr val="tx1"/>
                </a:solidFill>
                <a:latin typeface="Times New Roman" pitchFamily="-110" charset="0"/>
                <a:ea typeface="+mn-ea"/>
                <a:cs typeface="+mn-cs"/>
              </a:rPr>
              <a:t> gaps.</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dirty="0">
                <a:solidFill>
                  <a:schemeClr val="tx1"/>
                </a:solidFill>
                <a:effectLst/>
                <a:latin typeface="Times New Roman" pitchFamily="-110" charset="0"/>
                <a:ea typeface="+mn-ea"/>
                <a:cs typeface="+mn-cs"/>
              </a:rPr>
              <a:t> A bit near the center of a rotating disk travels past a fixed point (such as a read–</a:t>
            </a:r>
          </a:p>
          <a:p>
            <a:r>
              <a:rPr lang="en-US" sz="1200" kern="1200" dirty="0">
                <a:solidFill>
                  <a:schemeClr val="tx1"/>
                </a:solidFill>
                <a:effectLst/>
                <a:latin typeface="Times New Roman" pitchFamily="-110" charset="0"/>
                <a:ea typeface="+mn-ea"/>
                <a:cs typeface="+mn-cs"/>
              </a:rPr>
              <a:t>write</a:t>
            </a:r>
            <a:r>
              <a:rPr lang="en-US" sz="1200" kern="1200" baseline="0" dirty="0">
                <a:solidFill>
                  <a:schemeClr val="tx1"/>
                </a:solidFill>
                <a:effectLst/>
                <a:latin typeface="Times New Roman" pitchFamily="-110" charset="0"/>
                <a:ea typeface="+mn-ea"/>
                <a:cs typeface="+mn-cs"/>
              </a:rPr>
              <a:t> </a:t>
            </a:r>
            <a:r>
              <a:rPr lang="en-US" sz="1200" kern="1200" dirty="0">
                <a:solidFill>
                  <a:schemeClr val="tx1"/>
                </a:solidFill>
                <a:effectLst/>
                <a:latin typeface="Times New Roman" pitchFamily="-110" charset="0"/>
                <a:ea typeface="+mn-ea"/>
                <a:cs typeface="+mn-cs"/>
              </a:rPr>
              <a:t>head) slower than a bit on the outside. Therefore, some way must be found</a:t>
            </a:r>
          </a:p>
          <a:p>
            <a:r>
              <a:rPr lang="en-US" sz="1200" kern="1200" dirty="0">
                <a:solidFill>
                  <a:schemeClr val="tx1"/>
                </a:solidFill>
                <a:effectLst/>
                <a:latin typeface="Times New Roman" pitchFamily="-110" charset="0"/>
                <a:ea typeface="+mn-ea"/>
                <a:cs typeface="+mn-cs"/>
              </a:rPr>
              <a:t>to compensate for the variation in speed so that the head can read all the bits at the</a:t>
            </a:r>
          </a:p>
          <a:p>
            <a:r>
              <a:rPr lang="en-US" sz="1200" kern="1200" dirty="0">
                <a:solidFill>
                  <a:schemeClr val="tx1"/>
                </a:solidFill>
                <a:effectLst/>
                <a:latin typeface="Times New Roman" pitchFamily="-110" charset="0"/>
                <a:ea typeface="+mn-ea"/>
                <a:cs typeface="+mn-cs"/>
              </a:rPr>
              <a:t>same rate. This can be done by defining a variable spacing between bits of information</a:t>
            </a:r>
          </a:p>
          <a:p>
            <a:r>
              <a:rPr lang="en-US" sz="1200" kern="1200" dirty="0">
                <a:solidFill>
                  <a:schemeClr val="tx1"/>
                </a:solidFill>
                <a:effectLst/>
                <a:latin typeface="Times New Roman" pitchFamily="-110" charset="0"/>
                <a:ea typeface="+mn-ea"/>
                <a:cs typeface="+mn-cs"/>
              </a:rPr>
              <a:t> recorded in locations on the disk, in a way that the outermost tracks have sectors with</a:t>
            </a:r>
          </a:p>
          <a:p>
            <a:r>
              <a:rPr lang="en-US" sz="1200" kern="1200" dirty="0">
                <a:solidFill>
                  <a:schemeClr val="tx1"/>
                </a:solidFill>
                <a:effectLst/>
                <a:latin typeface="Times New Roman" pitchFamily="-110" charset="0"/>
                <a:ea typeface="+mn-ea"/>
                <a:cs typeface="+mn-cs"/>
              </a:rPr>
              <a:t>bigger spacing. The information can then be scanned at the same rate by rotating the</a:t>
            </a:r>
          </a:p>
          <a:p>
            <a:r>
              <a:rPr lang="en-US" sz="1200" kern="1200" dirty="0">
                <a:solidFill>
                  <a:schemeClr val="tx1"/>
                </a:solidFill>
                <a:effectLst/>
                <a:latin typeface="Times New Roman" pitchFamily="-110" charset="0"/>
                <a:ea typeface="+mn-ea"/>
                <a:cs typeface="+mn-cs"/>
              </a:rPr>
              <a:t>disk at a fixed speed, known as the </a:t>
            </a:r>
            <a:r>
              <a:rPr lang="en-US" sz="1200" b="1" kern="1200" dirty="0">
                <a:solidFill>
                  <a:schemeClr val="tx1"/>
                </a:solidFill>
                <a:effectLst/>
                <a:latin typeface="Times New Roman" pitchFamily="-110" charset="0"/>
                <a:ea typeface="+mn-ea"/>
                <a:cs typeface="+mn-cs"/>
              </a:rPr>
              <a:t>constant angular velocity (CAV)</a:t>
            </a:r>
            <a:r>
              <a:rPr lang="en-US" sz="1200" kern="1200" dirty="0">
                <a:solidFill>
                  <a:schemeClr val="tx1"/>
                </a:solidFill>
                <a:effectLst/>
                <a:latin typeface="Times New Roman" pitchFamily="-110" charset="0"/>
                <a:ea typeface="+mn-ea"/>
                <a:cs typeface="+mn-cs"/>
              </a:rPr>
              <a:t>. Figure 7.3a shows</a:t>
            </a:r>
          </a:p>
          <a:p>
            <a:r>
              <a:rPr lang="en-US" sz="1200" kern="1200" dirty="0">
                <a:solidFill>
                  <a:schemeClr val="tx1"/>
                </a:solidFill>
                <a:effectLst/>
                <a:latin typeface="Times New Roman" pitchFamily="-110" charset="0"/>
                <a:ea typeface="+mn-ea"/>
                <a:cs typeface="+mn-cs"/>
              </a:rPr>
              <a:t>the layout of a disk using CAV. The disk is divided into a number of pie-shaped</a:t>
            </a:r>
          </a:p>
          <a:p>
            <a:r>
              <a:rPr lang="en-US" sz="1200" kern="1200" dirty="0">
                <a:solidFill>
                  <a:schemeClr val="tx1"/>
                </a:solidFill>
                <a:effectLst/>
                <a:latin typeface="Times New Roman" pitchFamily="-110" charset="0"/>
                <a:ea typeface="+mn-ea"/>
                <a:cs typeface="+mn-cs"/>
              </a:rPr>
              <a:t>sectors and into a series of concentric tracks. The advantage of using CAV is that individual</a:t>
            </a:r>
          </a:p>
          <a:p>
            <a:r>
              <a:rPr lang="en-US" sz="1200" kern="1200" dirty="0">
                <a:solidFill>
                  <a:schemeClr val="tx1"/>
                </a:solidFill>
                <a:effectLst/>
                <a:latin typeface="Times New Roman" pitchFamily="-110" charset="0"/>
                <a:ea typeface="+mn-ea"/>
                <a:cs typeface="+mn-cs"/>
              </a:rPr>
              <a:t>blocks of data can be directly addressed by track and sector. To move the head from its</a:t>
            </a:r>
          </a:p>
          <a:p>
            <a:r>
              <a:rPr lang="en-US" sz="1200" kern="1200" dirty="0">
                <a:solidFill>
                  <a:schemeClr val="tx1"/>
                </a:solidFill>
                <a:effectLst/>
                <a:latin typeface="Times New Roman" pitchFamily="-110" charset="0"/>
                <a:ea typeface="+mn-ea"/>
                <a:cs typeface="+mn-cs"/>
              </a:rPr>
              <a:t>current location to a specific address, it only takes a short movement of the head to a</a:t>
            </a:r>
          </a:p>
          <a:p>
            <a:r>
              <a:rPr lang="en-US" sz="1200" kern="1200" dirty="0">
                <a:solidFill>
                  <a:schemeClr val="tx1"/>
                </a:solidFill>
                <a:effectLst/>
                <a:latin typeface="Times New Roman" pitchFamily="-110" charset="0"/>
                <a:ea typeface="+mn-ea"/>
                <a:cs typeface="+mn-cs"/>
              </a:rPr>
              <a:t>specific track and a short wait for the proper sector to spin under the head. The disadvantage</a:t>
            </a:r>
          </a:p>
          <a:p>
            <a:r>
              <a:rPr lang="en-US" sz="1200" kern="1200" dirty="0">
                <a:solidFill>
                  <a:schemeClr val="tx1"/>
                </a:solidFill>
                <a:effectLst/>
                <a:latin typeface="Times New Roman" pitchFamily="-110" charset="0"/>
                <a:ea typeface="+mn-ea"/>
                <a:cs typeface="+mn-cs"/>
              </a:rPr>
              <a:t>of CAV is that the amount of data that can be stored on the long outer tracks is</a:t>
            </a:r>
          </a:p>
          <a:p>
            <a:r>
              <a:rPr lang="en-US" sz="1200" kern="1200" dirty="0">
                <a:solidFill>
                  <a:schemeClr val="tx1"/>
                </a:solidFill>
                <a:effectLst/>
                <a:latin typeface="Times New Roman" pitchFamily="-110" charset="0"/>
                <a:ea typeface="+mn-ea"/>
                <a:cs typeface="+mn-cs"/>
              </a:rPr>
              <a:t>the same as what can be stored on the short inner tracks.</a:t>
            </a:r>
          </a:p>
          <a:p>
            <a:endParaRPr lang="en-US" sz="1200" kern="1200" baseline="0" dirty="0">
              <a:solidFill>
                <a:schemeClr val="tx1"/>
              </a:solidFill>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Because the </a:t>
            </a:r>
            <a:r>
              <a:rPr lang="en-US" sz="1200" b="1" kern="1200" dirty="0">
                <a:solidFill>
                  <a:schemeClr val="tx1"/>
                </a:solidFill>
                <a:effectLst/>
                <a:latin typeface="Times New Roman" pitchFamily="-110" charset="0"/>
                <a:ea typeface="+mn-ea"/>
                <a:cs typeface="+mn-cs"/>
              </a:rPr>
              <a:t>density</a:t>
            </a:r>
            <a:r>
              <a:rPr lang="en-US" sz="1200" kern="1200" dirty="0">
                <a:solidFill>
                  <a:schemeClr val="tx1"/>
                </a:solidFill>
                <a:effectLst/>
                <a:latin typeface="Times New Roman" pitchFamily="-110" charset="0"/>
                <a:ea typeface="+mn-ea"/>
                <a:cs typeface="+mn-cs"/>
              </a:rPr>
              <a:t>, in bits per linear inch, increases in moving from the outermost</a:t>
            </a:r>
          </a:p>
          <a:p>
            <a:r>
              <a:rPr lang="en-US" sz="1200" kern="1200" dirty="0">
                <a:solidFill>
                  <a:schemeClr val="tx1"/>
                </a:solidFill>
                <a:effectLst/>
                <a:latin typeface="Times New Roman" pitchFamily="-110" charset="0"/>
                <a:ea typeface="+mn-ea"/>
                <a:cs typeface="+mn-cs"/>
              </a:rPr>
              <a:t>track to the innermost track, disk storage capacity in a straightforward CAV</a:t>
            </a:r>
          </a:p>
          <a:p>
            <a:r>
              <a:rPr lang="en-US" sz="1200" kern="1200" dirty="0">
                <a:solidFill>
                  <a:schemeClr val="tx1"/>
                </a:solidFill>
                <a:effectLst/>
                <a:latin typeface="Times New Roman" pitchFamily="-110" charset="0"/>
                <a:ea typeface="+mn-ea"/>
                <a:cs typeface="+mn-cs"/>
              </a:rPr>
              <a:t>system is limited by the maximum recording density that can be achieved on the</a:t>
            </a:r>
          </a:p>
          <a:p>
            <a:r>
              <a:rPr lang="en-US" sz="1200" kern="1200" dirty="0">
                <a:solidFill>
                  <a:schemeClr val="tx1"/>
                </a:solidFill>
                <a:effectLst/>
                <a:latin typeface="Times New Roman" pitchFamily="-110" charset="0"/>
                <a:ea typeface="+mn-ea"/>
                <a:cs typeface="+mn-cs"/>
              </a:rPr>
              <a:t>innermost track. To maximize storage capacity, it would be preferable to have the</a:t>
            </a:r>
          </a:p>
          <a:p>
            <a:r>
              <a:rPr lang="en-US" sz="1200" kern="1200" dirty="0">
                <a:solidFill>
                  <a:schemeClr val="tx1"/>
                </a:solidFill>
                <a:effectLst/>
                <a:latin typeface="Times New Roman" pitchFamily="-110" charset="0"/>
                <a:ea typeface="+mn-ea"/>
                <a:cs typeface="+mn-cs"/>
              </a:rPr>
              <a:t>same linear bit density on each track. This would require unacceptably complex</a:t>
            </a:r>
          </a:p>
          <a:p>
            <a:r>
              <a:rPr lang="en-US" sz="1200" kern="1200" dirty="0">
                <a:solidFill>
                  <a:schemeClr val="tx1"/>
                </a:solidFill>
                <a:effectLst/>
                <a:latin typeface="Times New Roman" pitchFamily="-110" charset="0"/>
                <a:ea typeface="+mn-ea"/>
                <a:cs typeface="+mn-cs"/>
              </a:rPr>
              <a:t>circuitry.</a:t>
            </a:r>
            <a:r>
              <a:rPr lang="en-US" sz="1200" kern="1200" baseline="0" dirty="0">
                <a:solidFill>
                  <a:schemeClr val="tx1"/>
                </a:solidFill>
                <a:effectLst/>
                <a:latin typeface="Times New Roman" pitchFamily="-110" charset="0"/>
                <a:ea typeface="+mn-ea"/>
                <a:cs typeface="+mn-cs"/>
              </a:rPr>
              <a:t> </a:t>
            </a:r>
            <a:r>
              <a:rPr lang="en-US" sz="1200" kern="1200" dirty="0">
                <a:solidFill>
                  <a:schemeClr val="tx1"/>
                </a:solidFill>
                <a:effectLst/>
                <a:latin typeface="Times New Roman" pitchFamily="-110" charset="0"/>
                <a:ea typeface="+mn-ea"/>
                <a:cs typeface="+mn-cs"/>
              </a:rPr>
              <a:t>Modern hard disk systems use a simpler technique, which approximates</a:t>
            </a:r>
          </a:p>
          <a:p>
            <a:r>
              <a:rPr lang="en-US" sz="1200" kern="1200" dirty="0">
                <a:solidFill>
                  <a:schemeClr val="tx1"/>
                </a:solidFill>
                <a:effectLst/>
                <a:latin typeface="Times New Roman" pitchFamily="-110" charset="0"/>
                <a:ea typeface="+mn-ea"/>
                <a:cs typeface="+mn-cs"/>
              </a:rPr>
              <a:t>equal bit density per track, known as multiple zone recording (MZR), in which</a:t>
            </a:r>
          </a:p>
          <a:p>
            <a:r>
              <a:rPr lang="en-US" sz="1200" kern="1200" dirty="0">
                <a:solidFill>
                  <a:schemeClr val="tx1"/>
                </a:solidFill>
                <a:effectLst/>
                <a:latin typeface="Times New Roman" pitchFamily="-110" charset="0"/>
                <a:ea typeface="+mn-ea"/>
                <a:cs typeface="+mn-cs"/>
              </a:rPr>
              <a:t>the surface is divided into a number of concentric zones (16 is typical). Each zone</a:t>
            </a:r>
          </a:p>
          <a:p>
            <a:r>
              <a:rPr lang="en-US" sz="1200" kern="1200" dirty="0">
                <a:solidFill>
                  <a:schemeClr val="tx1"/>
                </a:solidFill>
                <a:effectLst/>
                <a:latin typeface="Times New Roman" pitchFamily="-110" charset="0"/>
                <a:ea typeface="+mn-ea"/>
                <a:cs typeface="+mn-cs"/>
              </a:rPr>
              <a:t>contains a number of contiguous tracks, typically in the thousands. Within a zone,</a:t>
            </a:r>
          </a:p>
          <a:p>
            <a:r>
              <a:rPr lang="en-US" sz="1200" kern="1200" dirty="0">
                <a:solidFill>
                  <a:schemeClr val="tx1"/>
                </a:solidFill>
                <a:effectLst/>
                <a:latin typeface="Times New Roman" pitchFamily="-110" charset="0"/>
                <a:ea typeface="+mn-ea"/>
                <a:cs typeface="+mn-cs"/>
              </a:rPr>
              <a:t>the number of bits per track is constant. Zones farther from the center contain more</a:t>
            </a:r>
          </a:p>
          <a:p>
            <a:r>
              <a:rPr lang="en-US" sz="1200" kern="1200" dirty="0">
                <a:solidFill>
                  <a:schemeClr val="tx1"/>
                </a:solidFill>
                <a:effectLst/>
                <a:latin typeface="Times New Roman" pitchFamily="-110" charset="0"/>
                <a:ea typeface="+mn-ea"/>
                <a:cs typeface="+mn-cs"/>
              </a:rPr>
              <a:t>bits (more sectors) than zones closer to the center. Zones are defined in such a way</a:t>
            </a:r>
          </a:p>
          <a:p>
            <a:r>
              <a:rPr lang="en-US" sz="1200" kern="1200" dirty="0">
                <a:solidFill>
                  <a:schemeClr val="tx1"/>
                </a:solidFill>
                <a:effectLst/>
                <a:latin typeface="Times New Roman" pitchFamily="-110" charset="0"/>
                <a:ea typeface="+mn-ea"/>
                <a:cs typeface="+mn-cs"/>
              </a:rPr>
              <a:t>that the linear bit density is approximately the same on all tracks of the disk. MZR</a:t>
            </a:r>
          </a:p>
          <a:p>
            <a:r>
              <a:rPr lang="en-US" sz="1200" kern="1200" dirty="0">
                <a:solidFill>
                  <a:schemeClr val="tx1"/>
                </a:solidFill>
                <a:effectLst/>
                <a:latin typeface="Times New Roman" pitchFamily="-110" charset="0"/>
                <a:ea typeface="+mn-ea"/>
                <a:cs typeface="+mn-cs"/>
              </a:rPr>
              <a:t>allows for greater overall storage capacity at the expense of somewhat more complex</a:t>
            </a:r>
          </a:p>
          <a:p>
            <a:r>
              <a:rPr lang="en-US" sz="1200" kern="1200" dirty="0">
                <a:solidFill>
                  <a:schemeClr val="tx1"/>
                </a:solidFill>
                <a:effectLst/>
                <a:latin typeface="Times New Roman" pitchFamily="-110" charset="0"/>
                <a:ea typeface="+mn-ea"/>
                <a:cs typeface="+mn-cs"/>
              </a:rPr>
              <a:t>circuitry. As the disk head moves from one zone to another, the length (along</a:t>
            </a:r>
          </a:p>
          <a:p>
            <a:r>
              <a:rPr lang="en-US" sz="1200" kern="1200" dirty="0">
                <a:solidFill>
                  <a:schemeClr val="tx1"/>
                </a:solidFill>
                <a:effectLst/>
                <a:latin typeface="Times New Roman" pitchFamily="-110" charset="0"/>
                <a:ea typeface="+mn-ea"/>
                <a:cs typeface="+mn-cs"/>
              </a:rPr>
              <a:t>the track) of individual bits changes, causing a change in the timing for reads and</a:t>
            </a:r>
          </a:p>
          <a:p>
            <a:r>
              <a:rPr lang="en-US" sz="1200" kern="1200" dirty="0">
                <a:solidFill>
                  <a:schemeClr val="tx1"/>
                </a:solidFill>
                <a:effectLst/>
                <a:latin typeface="Times New Roman" pitchFamily="-110" charset="0"/>
                <a:ea typeface="+mn-ea"/>
                <a:cs typeface="+mn-cs"/>
              </a:rPr>
              <a:t>writes.</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Figure 7.3b is a simplified MZR layout, with 15 tracks organized into 5 zones.</a:t>
            </a:r>
          </a:p>
          <a:p>
            <a:r>
              <a:rPr lang="en-US" sz="1200" kern="1200" dirty="0">
                <a:solidFill>
                  <a:schemeClr val="tx1"/>
                </a:solidFill>
                <a:effectLst/>
                <a:latin typeface="Times New Roman" pitchFamily="-110" charset="0"/>
                <a:ea typeface="+mn-ea"/>
                <a:cs typeface="+mn-cs"/>
              </a:rPr>
              <a:t>The innermost two zones have two tracks each, with each track having nine sectors;</a:t>
            </a:r>
          </a:p>
          <a:p>
            <a:r>
              <a:rPr lang="en-US" sz="1200" kern="1200" dirty="0">
                <a:solidFill>
                  <a:schemeClr val="tx1"/>
                </a:solidFill>
                <a:effectLst/>
                <a:latin typeface="Times New Roman" pitchFamily="-110" charset="0"/>
                <a:ea typeface="+mn-ea"/>
                <a:cs typeface="+mn-cs"/>
              </a:rPr>
              <a:t>the next zone has 3 tracks, each with 12 sectors; and the outermost 2 zones have 4</a:t>
            </a:r>
          </a:p>
          <a:p>
            <a:r>
              <a:rPr lang="en-US" sz="1200" kern="1200" dirty="0">
                <a:solidFill>
                  <a:schemeClr val="tx1"/>
                </a:solidFill>
                <a:effectLst/>
                <a:latin typeface="Times New Roman" pitchFamily="-110" charset="0"/>
                <a:ea typeface="+mn-ea"/>
                <a:cs typeface="+mn-cs"/>
              </a:rPr>
              <a:t>tracks each, with each track having 16 sectors.</a:t>
            </a:r>
          </a:p>
          <a:p>
            <a:endParaRPr lang="en-US" sz="1200"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D1D245E4-CB43-F844-B5DA-3C7BAF45101A}" type="slidenum">
              <a:rPr lang="en-US" smtClean="0"/>
              <a:pPr/>
              <a:t>7</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19CF20-8AA9-C544-9A23-7B0710516CFC}" type="slidenum">
              <a:rPr lang="en-US"/>
              <a:pPr/>
              <a:t>8</a:t>
            </a:fld>
            <a:endParaRPr lang="en-US"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lang="en-US" sz="1200" kern="1200" dirty="0">
                <a:solidFill>
                  <a:schemeClr val="tx1"/>
                </a:solidFill>
                <a:effectLst/>
                <a:latin typeface="Times New Roman" pitchFamily="-110" charset="0"/>
                <a:ea typeface="+mn-ea"/>
                <a:cs typeface="+mn-cs"/>
              </a:rPr>
              <a:t>Some means is needed to locate sector positions within a track. Clearly, there</a:t>
            </a:r>
          </a:p>
          <a:p>
            <a:r>
              <a:rPr lang="en-US" sz="1200" kern="1200" dirty="0">
                <a:solidFill>
                  <a:schemeClr val="tx1"/>
                </a:solidFill>
                <a:effectLst/>
                <a:latin typeface="Times New Roman" pitchFamily="-110" charset="0"/>
                <a:ea typeface="+mn-ea"/>
                <a:cs typeface="+mn-cs"/>
              </a:rPr>
              <a:t>must be some starting point on the track and a way of identifying the start and end</a:t>
            </a:r>
          </a:p>
          <a:p>
            <a:r>
              <a:rPr lang="en-US" sz="1200" kern="1200" dirty="0">
                <a:solidFill>
                  <a:schemeClr val="tx1"/>
                </a:solidFill>
                <a:effectLst/>
                <a:latin typeface="Times New Roman" pitchFamily="-110" charset="0"/>
                <a:ea typeface="+mn-ea"/>
                <a:cs typeface="+mn-cs"/>
              </a:rPr>
              <a:t>of each sector. These requirements are handled by means of control data recorded</a:t>
            </a:r>
          </a:p>
          <a:p>
            <a:r>
              <a:rPr lang="en-US" sz="1200" kern="1200" dirty="0">
                <a:solidFill>
                  <a:schemeClr val="tx1"/>
                </a:solidFill>
                <a:effectLst/>
                <a:latin typeface="Times New Roman" pitchFamily="-110" charset="0"/>
                <a:ea typeface="+mn-ea"/>
                <a:cs typeface="+mn-cs"/>
              </a:rPr>
              <a:t>on the disk. Thus, the disk is formatted with some extra data used only by the disk</a:t>
            </a:r>
          </a:p>
          <a:p>
            <a:r>
              <a:rPr lang="en-US" sz="1200" kern="1200" dirty="0">
                <a:solidFill>
                  <a:schemeClr val="tx1"/>
                </a:solidFill>
                <a:effectLst/>
                <a:latin typeface="Times New Roman" pitchFamily="-110" charset="0"/>
                <a:ea typeface="+mn-ea"/>
                <a:cs typeface="+mn-cs"/>
              </a:rPr>
              <a:t>drive and not accessible to the user.</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Figure 7.4. shows two common sector formats used in contemporary hard disk</a:t>
            </a:r>
          </a:p>
          <a:p>
            <a:r>
              <a:rPr lang="en-US" sz="1200" kern="1200" dirty="0">
                <a:solidFill>
                  <a:schemeClr val="tx1"/>
                </a:solidFill>
                <a:effectLst/>
                <a:latin typeface="Times New Roman" pitchFamily="-110" charset="0"/>
                <a:ea typeface="+mn-ea"/>
                <a:cs typeface="+mn-cs"/>
              </a:rPr>
              <a:t>drives. The standard format used for many years divided the track into sectors, each containing</a:t>
            </a:r>
          </a:p>
          <a:p>
            <a:r>
              <a:rPr lang="en-US" sz="1200" kern="1200" dirty="0">
                <a:solidFill>
                  <a:schemeClr val="tx1"/>
                </a:solidFill>
                <a:effectLst/>
                <a:latin typeface="Times New Roman" pitchFamily="-110" charset="0"/>
                <a:ea typeface="+mn-ea"/>
                <a:cs typeface="+mn-cs"/>
              </a:rPr>
              <a:t>512 bytes of data. Each sector also includes control information useful to the disk</a:t>
            </a:r>
          </a:p>
          <a:p>
            <a:r>
              <a:rPr lang="en-US" sz="1200" kern="1200" dirty="0">
                <a:solidFill>
                  <a:schemeClr val="tx1"/>
                </a:solidFill>
                <a:effectLst/>
                <a:latin typeface="Times New Roman" pitchFamily="-110" charset="0"/>
                <a:ea typeface="+mn-ea"/>
                <a:cs typeface="+mn-cs"/>
              </a:rPr>
              <a:t>controller. The structure of the sector layout for this format consists of the following:</a:t>
            </a:r>
          </a:p>
          <a:p>
            <a:endParaRPr lang="en-US" sz="1200" b="1" kern="1200" dirty="0">
              <a:solidFill>
                <a:schemeClr val="tx1"/>
              </a:solidFill>
              <a:effectLst/>
              <a:latin typeface="Times New Roman" pitchFamily="-110" charset="0"/>
              <a:ea typeface="+mn-ea"/>
              <a:cs typeface="+mn-cs"/>
            </a:endParaRPr>
          </a:p>
          <a:p>
            <a:r>
              <a:rPr lang="en-US" sz="1200" b="1" kern="1200" dirty="0">
                <a:solidFill>
                  <a:schemeClr val="tx1"/>
                </a:solidFill>
                <a:effectLst/>
                <a:latin typeface="Times New Roman" pitchFamily="-110" charset="0"/>
                <a:ea typeface="+mn-ea"/>
                <a:cs typeface="+mn-cs"/>
              </a:rPr>
              <a:t>■ Gap:</a:t>
            </a:r>
            <a:r>
              <a:rPr lang="en-US" sz="1200" kern="1200" dirty="0">
                <a:solidFill>
                  <a:schemeClr val="tx1"/>
                </a:solidFill>
                <a:effectLst/>
                <a:latin typeface="Times New Roman" pitchFamily="-110" charset="0"/>
                <a:ea typeface="+mn-ea"/>
                <a:cs typeface="+mn-cs"/>
              </a:rPr>
              <a:t>  Separates sectors.</a:t>
            </a:r>
          </a:p>
          <a:p>
            <a:endParaRPr lang="en-US" sz="1200" b="1" kern="1200" dirty="0">
              <a:solidFill>
                <a:schemeClr val="tx1"/>
              </a:solidFill>
              <a:effectLst/>
              <a:latin typeface="Times New Roman" pitchFamily="-110" charset="0"/>
              <a:ea typeface="+mn-ea"/>
              <a:cs typeface="+mn-cs"/>
            </a:endParaRPr>
          </a:p>
          <a:p>
            <a:r>
              <a:rPr lang="en-US" sz="1200" b="1" kern="1200" dirty="0">
                <a:solidFill>
                  <a:schemeClr val="tx1"/>
                </a:solidFill>
                <a:effectLst/>
                <a:latin typeface="Times New Roman" pitchFamily="-110" charset="0"/>
                <a:ea typeface="+mn-ea"/>
                <a:cs typeface="+mn-cs"/>
              </a:rPr>
              <a:t>■ Sync</a:t>
            </a:r>
            <a:r>
              <a:rPr lang="en-US" sz="1200" kern="1200" dirty="0">
                <a:solidFill>
                  <a:schemeClr val="tx1"/>
                </a:solidFill>
                <a:effectLst/>
                <a:latin typeface="Times New Roman" pitchFamily="-110" charset="0"/>
                <a:ea typeface="+mn-ea"/>
                <a:cs typeface="+mn-cs"/>
              </a:rPr>
              <a:t>:  Indicates the beginning of the sector and provides timing alignment.</a:t>
            </a:r>
          </a:p>
          <a:p>
            <a:endParaRPr lang="en-US" sz="1200" b="1" kern="1200" dirty="0">
              <a:solidFill>
                <a:schemeClr val="tx1"/>
              </a:solidFill>
              <a:effectLst/>
              <a:latin typeface="Times New Roman" pitchFamily="-110" charset="0"/>
              <a:ea typeface="+mn-ea"/>
              <a:cs typeface="+mn-cs"/>
            </a:endParaRPr>
          </a:p>
          <a:p>
            <a:r>
              <a:rPr lang="en-US" sz="1200" b="1" kern="1200" dirty="0">
                <a:solidFill>
                  <a:schemeClr val="tx1"/>
                </a:solidFill>
                <a:effectLst/>
                <a:latin typeface="Times New Roman" pitchFamily="-110" charset="0"/>
                <a:ea typeface="+mn-ea"/>
                <a:cs typeface="+mn-cs"/>
              </a:rPr>
              <a:t>■ Address mark:</a:t>
            </a:r>
            <a:r>
              <a:rPr lang="en-US" sz="1200" kern="1200" dirty="0">
                <a:solidFill>
                  <a:schemeClr val="tx1"/>
                </a:solidFill>
                <a:effectLst/>
                <a:latin typeface="Times New Roman" pitchFamily="-110" charset="0"/>
                <a:ea typeface="+mn-ea"/>
                <a:cs typeface="+mn-cs"/>
              </a:rPr>
              <a:t>  Contains data to identify the sector’s number and location. It</a:t>
            </a:r>
          </a:p>
          <a:p>
            <a:r>
              <a:rPr lang="en-US" sz="1200" kern="1200" dirty="0">
                <a:solidFill>
                  <a:schemeClr val="tx1"/>
                </a:solidFill>
                <a:effectLst/>
                <a:latin typeface="Times New Roman" pitchFamily="-110" charset="0"/>
                <a:ea typeface="+mn-ea"/>
                <a:cs typeface="+mn-cs"/>
              </a:rPr>
              <a:t>also provides status about the sector itself.</a:t>
            </a:r>
          </a:p>
          <a:p>
            <a:endParaRPr lang="en-US" sz="1200" b="1" kern="1200" dirty="0">
              <a:solidFill>
                <a:schemeClr val="tx1"/>
              </a:solidFill>
              <a:effectLst/>
              <a:latin typeface="Times New Roman" pitchFamily="-110" charset="0"/>
              <a:ea typeface="+mn-ea"/>
              <a:cs typeface="+mn-cs"/>
            </a:endParaRPr>
          </a:p>
          <a:p>
            <a:r>
              <a:rPr lang="en-US" sz="1200" b="1" kern="1200" dirty="0">
                <a:solidFill>
                  <a:schemeClr val="tx1"/>
                </a:solidFill>
                <a:effectLst/>
                <a:latin typeface="Times New Roman" pitchFamily="-110" charset="0"/>
                <a:ea typeface="+mn-ea"/>
                <a:cs typeface="+mn-cs"/>
              </a:rPr>
              <a:t>■ Data:</a:t>
            </a:r>
            <a:r>
              <a:rPr lang="en-US" sz="1200" kern="1200" dirty="0">
                <a:solidFill>
                  <a:schemeClr val="tx1"/>
                </a:solidFill>
                <a:effectLst/>
                <a:latin typeface="Times New Roman" pitchFamily="-110" charset="0"/>
                <a:ea typeface="+mn-ea"/>
                <a:cs typeface="+mn-cs"/>
              </a:rPr>
              <a:t>  The 512 bytes of user data.</a:t>
            </a:r>
          </a:p>
          <a:p>
            <a:endParaRPr lang="en-US" sz="1200" b="1" kern="1200" dirty="0">
              <a:solidFill>
                <a:schemeClr val="tx1"/>
              </a:solidFill>
              <a:effectLst/>
              <a:latin typeface="Times New Roman" pitchFamily="-110" charset="0"/>
              <a:ea typeface="+mn-ea"/>
              <a:cs typeface="+mn-cs"/>
            </a:endParaRPr>
          </a:p>
          <a:p>
            <a:r>
              <a:rPr lang="en-US" sz="1200" b="1" kern="1200" dirty="0">
                <a:solidFill>
                  <a:schemeClr val="tx1"/>
                </a:solidFill>
                <a:effectLst/>
                <a:latin typeface="Times New Roman" pitchFamily="-110" charset="0"/>
                <a:ea typeface="+mn-ea"/>
                <a:cs typeface="+mn-cs"/>
              </a:rPr>
              <a:t>■ Error correction code (ECC):</a:t>
            </a:r>
            <a:r>
              <a:rPr lang="en-US" sz="1200" kern="1200" dirty="0">
                <a:solidFill>
                  <a:schemeClr val="tx1"/>
                </a:solidFill>
                <a:effectLst/>
                <a:latin typeface="Times New Roman" pitchFamily="-110" charset="0"/>
                <a:ea typeface="+mn-ea"/>
                <a:cs typeface="+mn-cs"/>
              </a:rPr>
              <a:t>  Used to correct data that might be damaged in</a:t>
            </a:r>
          </a:p>
          <a:p>
            <a:r>
              <a:rPr lang="en-US" sz="1200" kern="1200" dirty="0">
                <a:solidFill>
                  <a:schemeClr val="tx1"/>
                </a:solidFill>
                <a:effectLst/>
                <a:latin typeface="Times New Roman" pitchFamily="-110" charset="0"/>
                <a:ea typeface="+mn-ea"/>
                <a:cs typeface="+mn-cs"/>
              </a:rPr>
              <a:t>the reading and writing process.</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Although this format has served the industry well for many years, it has</a:t>
            </a:r>
          </a:p>
          <a:p>
            <a:r>
              <a:rPr lang="en-US" sz="1200" kern="1200" dirty="0">
                <a:solidFill>
                  <a:schemeClr val="tx1"/>
                </a:solidFill>
                <a:effectLst/>
                <a:latin typeface="Times New Roman" pitchFamily="-110" charset="0"/>
                <a:ea typeface="+mn-ea"/>
                <a:cs typeface="+mn-cs"/>
              </a:rPr>
              <a:t>become increasingly inadequate for two reasons:</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1.  Applications common in modern computing systems use much greater</a:t>
            </a:r>
          </a:p>
          <a:p>
            <a:r>
              <a:rPr lang="en-US" sz="1200" kern="1200" dirty="0">
                <a:solidFill>
                  <a:schemeClr val="tx1"/>
                </a:solidFill>
                <a:effectLst/>
                <a:latin typeface="Times New Roman" pitchFamily="-110" charset="0"/>
                <a:ea typeface="+mn-ea"/>
                <a:cs typeface="+mn-cs"/>
              </a:rPr>
              <a:t>amounts of data and manage the data in large blocks. Compared to these</a:t>
            </a:r>
          </a:p>
          <a:p>
            <a:r>
              <a:rPr lang="en-US" sz="1200" kern="1200" dirty="0">
                <a:solidFill>
                  <a:schemeClr val="tx1"/>
                </a:solidFill>
                <a:effectLst/>
                <a:latin typeface="Times New Roman" pitchFamily="-110" charset="0"/>
                <a:ea typeface="+mn-ea"/>
                <a:cs typeface="+mn-cs"/>
              </a:rPr>
              <a:t>requirements, the small blocks of traditional sector formatting devote a considerable</a:t>
            </a:r>
          </a:p>
          <a:p>
            <a:r>
              <a:rPr lang="en-US" sz="1200" kern="1200" dirty="0">
                <a:solidFill>
                  <a:schemeClr val="tx1"/>
                </a:solidFill>
                <a:effectLst/>
                <a:latin typeface="Times New Roman" pitchFamily="-110" charset="0"/>
                <a:ea typeface="+mn-ea"/>
                <a:cs typeface="+mn-cs"/>
              </a:rPr>
              <a:t>fraction of each sector to control information. The overhead consists</a:t>
            </a:r>
          </a:p>
          <a:p>
            <a:r>
              <a:rPr lang="en-US" sz="1200" kern="1200" dirty="0">
                <a:solidFill>
                  <a:schemeClr val="tx1"/>
                </a:solidFill>
                <a:effectLst/>
                <a:latin typeface="Times New Roman" pitchFamily="-110" charset="0"/>
                <a:ea typeface="+mn-ea"/>
                <a:cs typeface="+mn-cs"/>
              </a:rPr>
              <a:t>of 65 bytes, yielding a format efficiency of (512/512 + 65) ≈ 0.88.</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2.  Bit density on disks has increased substantially, so that each sector consumes less</a:t>
            </a:r>
          </a:p>
          <a:p>
            <a:r>
              <a:rPr lang="en-US" sz="1200" kern="1200" dirty="0">
                <a:solidFill>
                  <a:schemeClr val="tx1"/>
                </a:solidFill>
                <a:effectLst/>
                <a:latin typeface="Times New Roman" pitchFamily="-110" charset="0"/>
                <a:ea typeface="+mn-ea"/>
                <a:cs typeface="+mn-cs"/>
              </a:rPr>
              <a:t>physical space. Accordingly, a media defect or other error source can damage a</a:t>
            </a:r>
          </a:p>
          <a:p>
            <a:r>
              <a:rPr lang="en-US" sz="1200" kern="1200" dirty="0">
                <a:solidFill>
                  <a:schemeClr val="tx1"/>
                </a:solidFill>
                <a:effectLst/>
                <a:latin typeface="Times New Roman" pitchFamily="-110" charset="0"/>
                <a:ea typeface="+mn-ea"/>
                <a:cs typeface="+mn-cs"/>
              </a:rPr>
              <a:t>higher percentage of the total payload, requiring more error correction strength.</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Accordingly, the industry has responded by standardizing a new Advanced</a:t>
            </a:r>
          </a:p>
          <a:p>
            <a:r>
              <a:rPr lang="en-US" sz="1200" kern="1200" dirty="0">
                <a:solidFill>
                  <a:schemeClr val="tx1"/>
                </a:solidFill>
                <a:effectLst/>
                <a:latin typeface="Times New Roman" pitchFamily="-110" charset="0"/>
                <a:ea typeface="+mn-ea"/>
                <a:cs typeface="+mn-cs"/>
              </a:rPr>
              <a:t>Format for a 4096-byte block, illustrated in Figure 7.4b. The leading overhead</a:t>
            </a:r>
          </a:p>
          <a:p>
            <a:r>
              <a:rPr lang="en-US" sz="1200" kern="1200" dirty="0">
                <a:solidFill>
                  <a:schemeClr val="tx1"/>
                </a:solidFill>
                <a:effectLst/>
                <a:latin typeface="Times New Roman" pitchFamily="-110" charset="0"/>
                <a:ea typeface="+mn-ea"/>
                <a:cs typeface="+mn-cs"/>
              </a:rPr>
              <a:t>remains at 15 bytes and the ECC is expanded to 100 bytes, yielding a format</a:t>
            </a:r>
          </a:p>
          <a:p>
            <a:r>
              <a:rPr lang="en-US" sz="1200" kern="1200" dirty="0">
                <a:solidFill>
                  <a:schemeClr val="tx1"/>
                </a:solidFill>
                <a:effectLst/>
                <a:latin typeface="Times New Roman" pitchFamily="-110" charset="0"/>
                <a:ea typeface="+mn-ea"/>
                <a:cs typeface="+mn-cs"/>
              </a:rPr>
              <a:t>efficiency of (4096/4096 + 115) ≈ 0.97, almost a 10% improvement in efficiency.</a:t>
            </a:r>
          </a:p>
          <a:p>
            <a:r>
              <a:rPr lang="en-US" sz="1200" kern="1200" dirty="0">
                <a:solidFill>
                  <a:schemeClr val="tx1"/>
                </a:solidFill>
                <a:effectLst/>
                <a:latin typeface="Times New Roman" pitchFamily="-110" charset="0"/>
                <a:ea typeface="+mn-ea"/>
                <a:cs typeface="+mn-cs"/>
              </a:rPr>
              <a:t>More significantly, doubling the ECC to 100 bytes enables the correction of longer</a:t>
            </a:r>
          </a:p>
          <a:p>
            <a:r>
              <a:rPr lang="en-US" sz="1200" kern="1200" dirty="0">
                <a:solidFill>
                  <a:schemeClr val="tx1"/>
                </a:solidFill>
                <a:effectLst/>
                <a:latin typeface="Times New Roman" pitchFamily="-110" charset="0"/>
                <a:ea typeface="+mn-ea"/>
                <a:cs typeface="+mn-cs"/>
              </a:rPr>
              <a:t>sequences of error bits.</a:t>
            </a:r>
          </a:p>
          <a:p>
            <a:endParaRPr lang="en-US" sz="1200" kern="1200" dirty="0">
              <a:solidFill>
                <a:schemeClr val="tx1"/>
              </a:solidFill>
              <a:effectLst/>
              <a:latin typeface="Times New Roman" pitchFamily="-110" charset="0"/>
              <a:ea typeface="+mn-ea"/>
              <a:cs typeface="+mn-cs"/>
            </a:endParaRP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799C9E-3D64-6647-841A-924D1B77A985}" type="slidenum">
              <a:rPr lang="en-US"/>
              <a:pPr/>
              <a:t>9</a:t>
            </a:fld>
            <a:endParaRPr lang="en-US" dirty="0"/>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Table 7.1 lists the major characteristics that differentiate among the various types</a:t>
            </a:r>
          </a:p>
          <a:p>
            <a:r>
              <a:rPr lang="en-US" sz="1200" kern="1200" baseline="0" dirty="0">
                <a:solidFill>
                  <a:schemeClr val="tx1"/>
                </a:solidFill>
                <a:latin typeface="Times New Roman" pitchFamily="-110" charset="0"/>
                <a:ea typeface="+mn-ea"/>
                <a:cs typeface="+mn-cs"/>
              </a:rPr>
              <a:t>of magnetic disks.</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B594D9-D6CF-CE47-A607-33DB68A214E1}" type="slidenum">
              <a:rPr lang="en-US"/>
              <a:pPr/>
              <a:t>10</a:t>
            </a:fld>
            <a:endParaRPr lang="en-US" dirty="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First, the head may either be fixed or movable with respect to</a:t>
            </a:r>
          </a:p>
          <a:p>
            <a:r>
              <a:rPr lang="en-US" sz="1200" kern="1200" baseline="0" dirty="0">
                <a:solidFill>
                  <a:schemeClr val="tx1"/>
                </a:solidFill>
                <a:latin typeface="Times New Roman" pitchFamily="-110" charset="0"/>
                <a:ea typeface="+mn-ea"/>
                <a:cs typeface="+mn-cs"/>
              </a:rPr>
              <a:t>the radial direction of the platter. In a </a:t>
            </a:r>
            <a:r>
              <a:rPr lang="en-US" sz="1200" b="1" kern="1200" baseline="0" dirty="0">
                <a:solidFill>
                  <a:schemeClr val="tx1"/>
                </a:solidFill>
                <a:latin typeface="Times New Roman" pitchFamily="-110" charset="0"/>
                <a:ea typeface="+mn-ea"/>
                <a:cs typeface="+mn-cs"/>
              </a:rPr>
              <a:t>fixed-head disk</a:t>
            </a:r>
            <a:r>
              <a:rPr lang="en-US" sz="1200" b="0" kern="1200" baseline="0" dirty="0">
                <a:solidFill>
                  <a:schemeClr val="tx1"/>
                </a:solidFill>
                <a:latin typeface="Times New Roman" pitchFamily="-110" charset="0"/>
                <a:ea typeface="+mn-ea"/>
                <a:cs typeface="+mn-cs"/>
              </a:rPr>
              <a:t>, there is one read-write</a:t>
            </a:r>
          </a:p>
          <a:p>
            <a:r>
              <a:rPr lang="en-US" sz="1200" kern="1200" baseline="0" dirty="0">
                <a:solidFill>
                  <a:schemeClr val="tx1"/>
                </a:solidFill>
                <a:latin typeface="Times New Roman" pitchFamily="-110" charset="0"/>
                <a:ea typeface="+mn-ea"/>
                <a:cs typeface="+mn-cs"/>
              </a:rPr>
              <a:t>head per track. All of the heads are mounted on a rigid arm that extends across</a:t>
            </a:r>
          </a:p>
          <a:p>
            <a:r>
              <a:rPr lang="en-US" sz="1200" kern="1200" baseline="0" dirty="0">
                <a:solidFill>
                  <a:schemeClr val="tx1"/>
                </a:solidFill>
                <a:latin typeface="Times New Roman" pitchFamily="-110" charset="0"/>
                <a:ea typeface="+mn-ea"/>
                <a:cs typeface="+mn-cs"/>
              </a:rPr>
              <a:t>all tracks; such systems are rare today. In a </a:t>
            </a:r>
            <a:r>
              <a:rPr lang="en-US" sz="1200" b="1" kern="1200" baseline="0" dirty="0">
                <a:solidFill>
                  <a:schemeClr val="tx1"/>
                </a:solidFill>
                <a:latin typeface="Times New Roman" pitchFamily="-110" charset="0"/>
                <a:ea typeface="+mn-ea"/>
                <a:cs typeface="+mn-cs"/>
              </a:rPr>
              <a:t>movable-head disk, </a:t>
            </a:r>
            <a:r>
              <a:rPr lang="en-US" sz="1200" b="0" kern="1200" baseline="0" dirty="0">
                <a:solidFill>
                  <a:schemeClr val="tx1"/>
                </a:solidFill>
                <a:latin typeface="Times New Roman" pitchFamily="-110" charset="0"/>
                <a:ea typeface="+mn-ea"/>
                <a:cs typeface="+mn-cs"/>
              </a:rPr>
              <a:t>there is only one</a:t>
            </a:r>
          </a:p>
          <a:p>
            <a:r>
              <a:rPr lang="en-US" sz="1200" kern="1200" baseline="0" dirty="0">
                <a:solidFill>
                  <a:schemeClr val="tx1"/>
                </a:solidFill>
                <a:latin typeface="Times New Roman" pitchFamily="-110" charset="0"/>
                <a:ea typeface="+mn-ea"/>
                <a:cs typeface="+mn-cs"/>
              </a:rPr>
              <a:t>read-write head. Again, the head is mounted on an arm. Because the head must</a:t>
            </a:r>
          </a:p>
          <a:p>
            <a:r>
              <a:rPr lang="en-US" sz="1200" kern="1200" baseline="0" dirty="0">
                <a:solidFill>
                  <a:schemeClr val="tx1"/>
                </a:solidFill>
                <a:latin typeface="Times New Roman" pitchFamily="-110" charset="0"/>
                <a:ea typeface="+mn-ea"/>
                <a:cs typeface="+mn-cs"/>
              </a:rPr>
              <a:t>be able to be positioned above any track, the arm can be extended or retracted for</a:t>
            </a:r>
          </a:p>
          <a:p>
            <a:r>
              <a:rPr lang="en-US" sz="1200" kern="1200" baseline="0" dirty="0">
                <a:solidFill>
                  <a:schemeClr val="tx1"/>
                </a:solidFill>
                <a:latin typeface="Times New Roman" pitchFamily="-110" charset="0"/>
                <a:ea typeface="+mn-ea"/>
                <a:cs typeface="+mn-cs"/>
              </a:rPr>
              <a:t>this purpose.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disk itself is mounted in a disk drive, which consists of the arm, a spindle</a:t>
            </a:r>
          </a:p>
          <a:p>
            <a:r>
              <a:rPr lang="en-US" sz="1200" kern="1200" baseline="0" dirty="0">
                <a:solidFill>
                  <a:schemeClr val="tx1"/>
                </a:solidFill>
                <a:latin typeface="Times New Roman" pitchFamily="-110" charset="0"/>
                <a:ea typeface="+mn-ea"/>
                <a:cs typeface="+mn-cs"/>
              </a:rPr>
              <a:t>that rotates the disk, and the electronics needed for input and output of binary data.</a:t>
            </a:r>
          </a:p>
          <a:p>
            <a:r>
              <a:rPr lang="en-US" sz="1200" kern="1200" baseline="0" dirty="0">
                <a:solidFill>
                  <a:schemeClr val="tx1"/>
                </a:solidFill>
                <a:latin typeface="Times New Roman" pitchFamily="-110" charset="0"/>
                <a:ea typeface="+mn-ea"/>
                <a:cs typeface="+mn-cs"/>
              </a:rPr>
              <a:t>A </a:t>
            </a:r>
            <a:r>
              <a:rPr lang="en-US" sz="1200" b="1" kern="1200" baseline="0" dirty="0">
                <a:solidFill>
                  <a:schemeClr val="tx1"/>
                </a:solidFill>
                <a:latin typeface="Times New Roman" pitchFamily="-110" charset="0"/>
                <a:ea typeface="+mn-ea"/>
                <a:cs typeface="+mn-cs"/>
              </a:rPr>
              <a:t>non-removable disk </a:t>
            </a:r>
            <a:r>
              <a:rPr lang="en-US" sz="1200" b="0" kern="1200" baseline="0" dirty="0">
                <a:solidFill>
                  <a:schemeClr val="tx1"/>
                </a:solidFill>
                <a:latin typeface="Times New Roman" pitchFamily="-110" charset="0"/>
                <a:ea typeface="+mn-ea"/>
                <a:cs typeface="+mn-cs"/>
              </a:rPr>
              <a:t>is permanently mounted in the disk drive; the hard disk in</a:t>
            </a:r>
          </a:p>
          <a:p>
            <a:r>
              <a:rPr lang="en-US" sz="1200" kern="1200" baseline="0" dirty="0">
                <a:solidFill>
                  <a:schemeClr val="tx1"/>
                </a:solidFill>
                <a:latin typeface="Times New Roman" pitchFamily="-110" charset="0"/>
                <a:ea typeface="+mn-ea"/>
                <a:cs typeface="+mn-cs"/>
              </a:rPr>
              <a:t>a personal computer is a non-removable disk. A </a:t>
            </a:r>
            <a:r>
              <a:rPr lang="en-US" sz="1200" b="1" kern="1200" baseline="0" dirty="0">
                <a:solidFill>
                  <a:schemeClr val="tx1"/>
                </a:solidFill>
                <a:latin typeface="Times New Roman" pitchFamily="-110" charset="0"/>
                <a:ea typeface="+mn-ea"/>
                <a:cs typeface="+mn-cs"/>
              </a:rPr>
              <a:t>removable disk </a:t>
            </a:r>
            <a:r>
              <a:rPr lang="en-US" sz="1200" b="0" kern="1200" baseline="0" dirty="0">
                <a:solidFill>
                  <a:schemeClr val="tx1"/>
                </a:solidFill>
                <a:latin typeface="Times New Roman" pitchFamily="-110" charset="0"/>
                <a:ea typeface="+mn-ea"/>
                <a:cs typeface="+mn-cs"/>
              </a:rPr>
              <a:t>can be removed</a:t>
            </a:r>
          </a:p>
          <a:p>
            <a:r>
              <a:rPr lang="en-US" sz="1200" kern="1200" baseline="0" dirty="0">
                <a:solidFill>
                  <a:schemeClr val="tx1"/>
                </a:solidFill>
                <a:latin typeface="Times New Roman" pitchFamily="-110" charset="0"/>
                <a:ea typeface="+mn-ea"/>
                <a:cs typeface="+mn-cs"/>
              </a:rPr>
              <a:t>and replaced with another disk. The advantage of the latter type is that unlimited</a:t>
            </a:r>
          </a:p>
          <a:p>
            <a:r>
              <a:rPr lang="en-US" sz="1200" kern="1200" baseline="0" dirty="0">
                <a:solidFill>
                  <a:schemeClr val="tx1"/>
                </a:solidFill>
                <a:latin typeface="Times New Roman" pitchFamily="-110" charset="0"/>
                <a:ea typeface="+mn-ea"/>
                <a:cs typeface="+mn-cs"/>
              </a:rPr>
              <a:t>amounts of data are available with a limited number of disk systems. Furthermore,</a:t>
            </a:r>
          </a:p>
          <a:p>
            <a:r>
              <a:rPr lang="en-US" sz="1200" kern="1200" baseline="0" dirty="0">
                <a:solidFill>
                  <a:schemeClr val="tx1"/>
                </a:solidFill>
                <a:latin typeface="Times New Roman" pitchFamily="-110" charset="0"/>
                <a:ea typeface="+mn-ea"/>
                <a:cs typeface="+mn-cs"/>
              </a:rPr>
              <a:t>such a disk may be moved from one computer system to another. Floppy disks and</a:t>
            </a:r>
          </a:p>
          <a:p>
            <a:r>
              <a:rPr lang="en-US" sz="1200" kern="1200" baseline="0" dirty="0">
                <a:solidFill>
                  <a:schemeClr val="tx1"/>
                </a:solidFill>
                <a:latin typeface="Times New Roman" pitchFamily="-110" charset="0"/>
                <a:ea typeface="+mn-ea"/>
                <a:cs typeface="+mn-cs"/>
              </a:rPr>
              <a:t>ZIP cartridge disks are examples of removable disks.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For most disks, the magnetizable coating is applied to both sides of the platter,</a:t>
            </a:r>
          </a:p>
          <a:p>
            <a:r>
              <a:rPr lang="en-US" sz="1200" kern="1200" baseline="0" dirty="0">
                <a:solidFill>
                  <a:schemeClr val="tx1"/>
                </a:solidFill>
                <a:latin typeface="Times New Roman" pitchFamily="-110" charset="0"/>
                <a:ea typeface="+mn-ea"/>
                <a:cs typeface="+mn-cs"/>
              </a:rPr>
              <a:t>which is then referred to as </a:t>
            </a:r>
            <a:r>
              <a:rPr lang="en-US" sz="1200" b="1" kern="1200" baseline="0" dirty="0">
                <a:solidFill>
                  <a:schemeClr val="tx1"/>
                </a:solidFill>
                <a:latin typeface="Times New Roman" pitchFamily="-110" charset="0"/>
                <a:ea typeface="+mn-ea"/>
                <a:cs typeface="+mn-cs"/>
              </a:rPr>
              <a:t>double sided. </a:t>
            </a:r>
            <a:r>
              <a:rPr lang="en-US" sz="1200" b="0" kern="1200" baseline="0" dirty="0">
                <a:solidFill>
                  <a:schemeClr val="tx1"/>
                </a:solidFill>
                <a:latin typeface="Times New Roman" pitchFamily="-110" charset="0"/>
                <a:ea typeface="+mn-ea"/>
                <a:cs typeface="+mn-cs"/>
              </a:rPr>
              <a:t>Some less expensive disk systems use</a:t>
            </a:r>
          </a:p>
          <a:p>
            <a:r>
              <a:rPr lang="en-US" sz="1200" b="1" kern="1200" baseline="0" dirty="0">
                <a:solidFill>
                  <a:schemeClr val="tx1"/>
                </a:solidFill>
                <a:latin typeface="Times New Roman" pitchFamily="-110" charset="0"/>
                <a:ea typeface="+mn-ea"/>
                <a:cs typeface="+mn-cs"/>
              </a:rPr>
              <a:t>single-sided </a:t>
            </a:r>
            <a:r>
              <a:rPr lang="en-US" sz="1200" b="0" kern="1200" baseline="0" dirty="0">
                <a:solidFill>
                  <a:schemeClr val="tx1"/>
                </a:solidFill>
                <a:latin typeface="Times New Roman" pitchFamily="-110" charset="0"/>
                <a:ea typeface="+mn-ea"/>
                <a:cs typeface="+mn-cs"/>
              </a:rPr>
              <a:t>disks.</a:t>
            </a:r>
          </a:p>
          <a:p>
            <a:endParaRPr lang="en-US" sz="1200" b="0"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Some disk drives accommodate </a:t>
            </a:r>
            <a:r>
              <a:rPr lang="en-US" sz="1200" b="1" i="0" u="none" strike="noStrike" kern="1200" baseline="0" dirty="0">
                <a:solidFill>
                  <a:schemeClr val="tx1"/>
                </a:solidFill>
                <a:latin typeface="Times New Roman" pitchFamily="-110" charset="0"/>
                <a:ea typeface="+mn-ea"/>
                <a:cs typeface="+mn-cs"/>
              </a:rPr>
              <a:t>multiple platters</a:t>
            </a:r>
            <a:r>
              <a:rPr lang="en-US" sz="1200" b="0" i="0" u="none" strike="noStrike" kern="1200" baseline="0" dirty="0">
                <a:solidFill>
                  <a:schemeClr val="tx1"/>
                </a:solidFill>
                <a:latin typeface="Times New Roman" pitchFamily="-110" charset="0"/>
                <a:ea typeface="+mn-ea"/>
                <a:cs typeface="+mn-cs"/>
              </a:rPr>
              <a:t>  stacked vertically a fraction</a:t>
            </a:r>
          </a:p>
          <a:p>
            <a:r>
              <a:rPr lang="en-US" sz="1200" b="0" i="0" u="none" strike="noStrike" kern="1200" baseline="0" dirty="0">
                <a:solidFill>
                  <a:schemeClr val="tx1"/>
                </a:solidFill>
                <a:latin typeface="Times New Roman" pitchFamily="-110" charset="0"/>
                <a:ea typeface="+mn-ea"/>
                <a:cs typeface="+mn-cs"/>
              </a:rPr>
              <a:t>of an inch apart. Multiple arms are provided (Figure 7.2). Multiple–platter disks </a:t>
            </a:r>
          </a:p>
          <a:p>
            <a:r>
              <a:rPr lang="en-US" sz="1200" b="0" i="0" u="none" strike="noStrike" kern="1200" baseline="0" dirty="0">
                <a:solidFill>
                  <a:schemeClr val="tx1"/>
                </a:solidFill>
                <a:latin typeface="Times New Roman" pitchFamily="-110" charset="0"/>
                <a:ea typeface="+mn-ea"/>
                <a:cs typeface="+mn-cs"/>
              </a:rPr>
              <a:t>employ a movable head, with one read-write head per platter surface. All of the</a:t>
            </a:r>
          </a:p>
          <a:p>
            <a:r>
              <a:rPr lang="en-US" sz="1200" b="0" i="0" u="none" strike="noStrike" kern="1200" baseline="0" dirty="0">
                <a:solidFill>
                  <a:schemeClr val="tx1"/>
                </a:solidFill>
                <a:latin typeface="Times New Roman" pitchFamily="-110" charset="0"/>
                <a:ea typeface="+mn-ea"/>
                <a:cs typeface="+mn-cs"/>
              </a:rPr>
              <a:t>heads are mechanically fixed so that all are at the same distance from the center of</a:t>
            </a:r>
          </a:p>
          <a:p>
            <a:r>
              <a:rPr lang="en-US" sz="1200" b="0" i="0" u="none" strike="noStrike" kern="1200" baseline="0" dirty="0">
                <a:solidFill>
                  <a:schemeClr val="tx1"/>
                </a:solidFill>
                <a:latin typeface="Times New Roman" pitchFamily="-110" charset="0"/>
                <a:ea typeface="+mn-ea"/>
                <a:cs typeface="+mn-cs"/>
              </a:rPr>
              <a:t>the disk and move together. Thus, at any time, all of the heads are positioned over</a:t>
            </a:r>
          </a:p>
          <a:p>
            <a:r>
              <a:rPr lang="en-US" sz="1200" b="0" i="0" u="none" strike="noStrike" kern="1200" baseline="0" dirty="0">
                <a:solidFill>
                  <a:schemeClr val="tx1"/>
                </a:solidFill>
                <a:latin typeface="Times New Roman" pitchFamily="-110" charset="0"/>
                <a:ea typeface="+mn-ea"/>
                <a:cs typeface="+mn-cs"/>
              </a:rPr>
              <a:t>tracks that are of equal distance from the center of the disk. The set of all the tracks</a:t>
            </a:r>
          </a:p>
          <a:p>
            <a:r>
              <a:rPr lang="en-US" sz="1200" b="0" i="0" u="none" strike="noStrike" kern="1200" baseline="0" dirty="0">
                <a:solidFill>
                  <a:schemeClr val="tx1"/>
                </a:solidFill>
                <a:latin typeface="Times New Roman" pitchFamily="-110" charset="0"/>
                <a:ea typeface="+mn-ea"/>
                <a:cs typeface="+mn-cs"/>
              </a:rPr>
              <a:t>in the same relative position on the platter is referred to as a </a:t>
            </a:r>
            <a:r>
              <a:rPr lang="en-US" sz="1200" b="1" i="0" u="none" strike="noStrike" kern="1200" baseline="0" dirty="0">
                <a:solidFill>
                  <a:schemeClr val="tx1"/>
                </a:solidFill>
                <a:latin typeface="Times New Roman" pitchFamily="-110" charset="0"/>
                <a:ea typeface="+mn-ea"/>
                <a:cs typeface="+mn-cs"/>
              </a:rPr>
              <a:t>cylinder </a:t>
            </a:r>
            <a:r>
              <a:rPr lang="en-US" sz="1200" b="0" i="0" u="none" strike="noStrike" kern="1200" baseline="0" dirty="0">
                <a:solidFill>
                  <a:schemeClr val="tx1"/>
                </a:solidFill>
                <a:latin typeface="Times New Roman" pitchFamily="-110" charset="0"/>
                <a:ea typeface="+mn-ea"/>
                <a:cs typeface="+mn-cs"/>
              </a:rPr>
              <a:t>. This is illustrated</a:t>
            </a:r>
          </a:p>
          <a:p>
            <a:r>
              <a:rPr lang="en-US" sz="1200" b="0" i="0" u="none" strike="noStrike" kern="1200" baseline="0" dirty="0">
                <a:solidFill>
                  <a:schemeClr val="tx1"/>
                </a:solidFill>
                <a:latin typeface="Times New Roman" pitchFamily="-110" charset="0"/>
                <a:ea typeface="+mn-ea"/>
                <a:cs typeface="+mn-cs"/>
              </a:rPr>
              <a:t>in Figure 7.2.</a:t>
            </a:r>
            <a:endParaRPr lang="en-GB" b="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ヒラギノ角ゴ Pro W3" pitchFamily="1" charset="-128"/>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23"/>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BE14EDEC-0104-4E70-9686-A570F422F16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231214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853787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8" name="Shape 44"/>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33DA44F4-1B99-478F-9B55-2C5CC45829F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331855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42E91456-BDEE-4569-92BC-96FB5C01DFEB}"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617590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57"/>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58"/>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151861E3-90A7-42D4-9B7A-166EF1A614E7}"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5343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846A8B40-492E-4426-BAAD-D80E9F063A91}"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934131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B951973-C68A-429F-AA58-4C1FE6BDA16A}"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534760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36533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3" name="Shape 81"/>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82"/>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7EEADC32-B7CB-4469-A186-251F1CAA23B8}"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550543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5"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rgbClr val="FFFFFF"/>
                </a:solidFill>
                <a:latin typeface="Arial"/>
                <a:ea typeface="Arial"/>
                <a:cs typeface="Arial"/>
                <a:sym typeface="Aria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0B369858-E052-47C5-B392-6B9F20183AE0}"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pic>
        <p:nvPicPr>
          <p:cNvPr id="3079" name="Shape 15" descr="Pearson Logo"/>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Verdana" panose="020B0604030504040204" pitchFamily="34" charset="0"/>
                <a:ea typeface="ヒラギノ角ゴ Pro W3" pitchFamily="1" charset="-128"/>
                <a:cs typeface="Arial" panose="020B0604020202020204" pitchFamily="34" charset="0"/>
              </a:rPr>
              <a:t>Copyright © 2019, 2016, 2013 Pearson Education, Inc. All Rights Reserved</a:t>
            </a:r>
          </a:p>
        </p:txBody>
      </p:sp>
    </p:spTree>
    <p:extLst>
      <p:ext uri="{BB962C8B-B14F-4D97-AF65-F5344CB8AC3E}">
        <p14:creationId xmlns:p14="http://schemas.microsoft.com/office/powerpoint/2010/main" val="810064298"/>
      </p:ext>
    </p:extLst>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p:txBody>
          <a:bodyPr/>
          <a:lstStyle/>
          <a:p>
            <a:pPr>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Computer Organization and Architecture</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sym typeface="Times New Roman" panose="02020603050405020304" pitchFamily="18" charset="0"/>
              </a:rPr>
              <a:t>Designing for Performance</a:t>
            </a:r>
            <a:endParaRPr lang="en-IN" altLang="en-US" sz="26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3316" name="Text Placeholder 3"/>
          <p:cNvSpPr txBox="1">
            <a:spLocks noGrp="1"/>
          </p:cNvSpPr>
          <p:nvPr>
            <p:ph type="body" idx="2"/>
          </p:nvPr>
        </p:nvSpPr>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7</a:t>
            </a:r>
          </a:p>
        </p:txBody>
      </p:sp>
      <p:sp>
        <p:nvSpPr>
          <p:cNvPr id="13317" name="Text Placeholder 4"/>
          <p:cNvSpPr txBox="1">
            <a:spLocks noGrp="1"/>
          </p:cNvSpPr>
          <p:nvPr>
            <p:ph type="body" idx="3"/>
          </p:nvPr>
        </p:nvSpPr>
        <p:spPr/>
        <p:txBody>
          <a:bodyPr/>
          <a:lstStyle/>
          <a:p>
            <a:pPr>
              <a:spcBef>
                <a:spcPct val="0"/>
              </a:spcBef>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External Memory </a:t>
            </a:r>
          </a:p>
        </p:txBody>
      </p:sp>
      <p:pic>
        <p:nvPicPr>
          <p:cNvPr id="7" name="Shape 197"/>
          <p:cNvPicPr preferRelativeResize="0"/>
          <p:nvPr/>
        </p:nvPicPr>
        <p:blipFill>
          <a:blip r:embed="rId3">
            <a:extLst>
              <a:ext uri="{28A0092B-C50C-407E-A947-70E740481C1C}">
                <a14:useLocalDpi xmlns:a14="http://schemas.microsoft.com/office/drawing/2010/main" val="0"/>
              </a:ext>
            </a:extLst>
          </a:blip>
          <a:stretch>
            <a:fillRect/>
          </a:stretch>
        </p:blipFill>
        <p:spPr>
          <a:xfrm>
            <a:off x="825499" y="1745673"/>
            <a:ext cx="3524827" cy="4402049"/>
          </a:xfrm>
          <a:prstGeom prst="rect">
            <a:avLst/>
          </a:prstGeom>
          <a:noFill/>
          <a:ln w="9525" cap="flat" cmpd="sng">
            <a:solidFill>
              <a:srgbClr val="7F7F7F"/>
            </a:solidFill>
            <a:prstDash val="solid"/>
            <a:round/>
            <a:headEnd type="none" w="med" len="med"/>
            <a:tailEnd type="none" w="med" len="med"/>
          </a:ln>
          <a:effectLst>
            <a:outerShdw blurRad="50799" dist="76200" dir="2700000" algn="tl" rotWithShape="0">
              <a:srgbClr val="000000">
                <a:alpha val="55686"/>
              </a:srgbClr>
            </a:outerShdw>
          </a:effectLst>
        </p:spPr>
      </p:pic>
      <p:sp>
        <p:nvSpPr>
          <p:cNvPr id="8" name="Text Placeholder 2"/>
          <p:cNvSpPr txBox="1">
            <a:spLocks noGrp="1"/>
          </p:cNvSpPr>
          <p:nvPr>
            <p:ph type="body" idx="1"/>
          </p:nvPr>
        </p:nvSpPr>
        <p:spPr>
          <a:xfrm>
            <a:off x="457200" y="1268559"/>
            <a:ext cx="8229600" cy="479425"/>
          </a:xfrm>
        </p:spPr>
        <p:txBody>
          <a:bodyPr/>
          <a:lstStyle/>
          <a:p>
            <a:pPr>
              <a:spcBef>
                <a:spcPct val="0"/>
              </a:spcBef>
              <a:buFontTx/>
              <a:buNone/>
            </a:pPr>
            <a:r>
              <a:rPr lang="en-IN" altLang="en-US" dirty="0">
                <a:latin typeface="Arial" panose="020B0604020202020204" pitchFamily="34" charset="0"/>
                <a:cs typeface="Arial" panose="020B0604020202020204" pitchFamily="34" charset="0"/>
                <a:sym typeface="Arial" panose="020B0604020202020204" pitchFamily="34" charset="0"/>
              </a:rPr>
              <a:t>11</a:t>
            </a:r>
            <a:r>
              <a:rPr lang="en-IN" altLang="en-US" baseline="30000" dirty="0">
                <a:latin typeface="Arial" panose="020B0604020202020204" pitchFamily="34" charset="0"/>
                <a:cs typeface="Arial" panose="020B0604020202020204" pitchFamily="34" charset="0"/>
                <a:sym typeface="Arial" panose="020B0604020202020204" pitchFamily="34" charset="0"/>
              </a:rPr>
              <a:t>th</a:t>
            </a:r>
            <a:r>
              <a:rPr lang="en-IN" altLang="en-US" dirty="0">
                <a:latin typeface="Arial" panose="020B0604020202020204" pitchFamily="34" charset="0"/>
                <a:cs typeface="Arial" panose="020B0604020202020204" pitchFamily="34" charset="0"/>
                <a:sym typeface="Arial" panose="020B0604020202020204" pitchFamily="34" charset="0"/>
              </a:rPr>
              <a:t> Edition</a:t>
            </a:r>
          </a:p>
        </p:txBody>
      </p:sp>
    </p:spTree>
    <p:extLst>
      <p:ext uri="{BB962C8B-B14F-4D97-AF65-F5344CB8AC3E}">
        <p14:creationId xmlns:p14="http://schemas.microsoft.com/office/powerpoint/2010/main" val="4082231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noChangeArrowheads="1"/>
          </p:cNvSpPr>
          <p:nvPr>
            <p:ph type="title"/>
          </p:nvPr>
        </p:nvSpPr>
        <p:spPr/>
        <p:txBody>
          <a:bodyPr/>
          <a:lstStyle/>
          <a:p>
            <a:r>
              <a:rPr lang="en-GB" dirty="0"/>
              <a:t>Characteristics</a:t>
            </a:r>
          </a:p>
        </p:txBody>
      </p:sp>
      <p:sp>
        <p:nvSpPr>
          <p:cNvPr id="19" name="Content Placeholder 18"/>
          <p:cNvSpPr>
            <a:spLocks noGrp="1"/>
          </p:cNvSpPr>
          <p:nvPr>
            <p:ph sz="half" idx="4294967295"/>
          </p:nvPr>
        </p:nvSpPr>
        <p:spPr>
          <a:xfrm>
            <a:off x="467544" y="1268760"/>
            <a:ext cx="3888432" cy="4973544"/>
          </a:xfrm>
        </p:spPr>
        <p:txBody>
          <a:bodyPr>
            <a:normAutofit lnSpcReduction="10000"/>
          </a:bodyPr>
          <a:lstStyle/>
          <a:p>
            <a:pPr marL="341313" lvl="1" indent="-341313">
              <a:spcBef>
                <a:spcPts val="2000"/>
              </a:spcBef>
              <a:buClr>
                <a:srgbClr val="007FA3"/>
              </a:buClr>
              <a:buFont typeface="Arial" panose="020B0604020202020204" pitchFamily="34" charset="0"/>
              <a:buChar char="•"/>
            </a:pPr>
            <a:r>
              <a:rPr lang="en-GB" sz="2000" dirty="0"/>
              <a:t>Fixed-head disk</a:t>
            </a:r>
          </a:p>
          <a:p>
            <a:pPr marL="695325" lvl="1" indent="-354013">
              <a:buClr>
                <a:srgbClr val="007FA3"/>
              </a:buClr>
              <a:buFont typeface="Arial" panose="020B0604020202020204" pitchFamily="34" charset="0"/>
              <a:buChar char="–"/>
            </a:pPr>
            <a:r>
              <a:rPr lang="en-GB" sz="1800" dirty="0"/>
              <a:t>One read-write head per track</a:t>
            </a:r>
          </a:p>
          <a:p>
            <a:pPr marL="695325" lvl="1" indent="-354013">
              <a:buClr>
                <a:srgbClr val="007FA3"/>
              </a:buClr>
              <a:buFont typeface="Arial" panose="020B0604020202020204" pitchFamily="34" charset="0"/>
              <a:buChar char="–"/>
            </a:pPr>
            <a:r>
              <a:rPr lang="en-GB" sz="1800" dirty="0"/>
              <a:t>Heads are mounted on a fixed ridged arm that extends across all tracks</a:t>
            </a:r>
          </a:p>
          <a:p>
            <a:pPr marL="341313" lvl="1" indent="-341313">
              <a:spcBef>
                <a:spcPts val="2000"/>
              </a:spcBef>
              <a:buClr>
                <a:srgbClr val="007FA3"/>
              </a:buClr>
              <a:buFont typeface="Arial" panose="020B0604020202020204" pitchFamily="34" charset="0"/>
              <a:buChar char="•"/>
            </a:pPr>
            <a:r>
              <a:rPr lang="en-GB" sz="2000" dirty="0"/>
              <a:t>Movable-head disk</a:t>
            </a:r>
          </a:p>
          <a:p>
            <a:pPr marL="695325" lvl="1" indent="-354013">
              <a:buClr>
                <a:srgbClr val="007FA3"/>
              </a:buClr>
              <a:buFont typeface="Arial" panose="020B0604020202020204" pitchFamily="34" charset="0"/>
              <a:buChar char="–"/>
            </a:pPr>
            <a:r>
              <a:rPr lang="en-GB" sz="1800" dirty="0"/>
              <a:t>One read-write head</a:t>
            </a:r>
          </a:p>
          <a:p>
            <a:pPr marL="695325" lvl="1" indent="-354013">
              <a:buClr>
                <a:srgbClr val="007FA3"/>
              </a:buClr>
              <a:buFont typeface="Arial" panose="020B0604020202020204" pitchFamily="34" charset="0"/>
              <a:buChar char="–"/>
            </a:pPr>
            <a:r>
              <a:rPr lang="en-GB" sz="1800" dirty="0"/>
              <a:t>Head is mounted on an arm</a:t>
            </a:r>
          </a:p>
          <a:p>
            <a:pPr marL="695325" lvl="1" indent="-354013">
              <a:buClr>
                <a:srgbClr val="007FA3"/>
              </a:buClr>
              <a:buFont typeface="Arial" panose="020B0604020202020204" pitchFamily="34" charset="0"/>
              <a:buChar char="–"/>
            </a:pPr>
            <a:r>
              <a:rPr lang="en-GB" sz="1800" dirty="0"/>
              <a:t>The arm can be extended or retracted</a:t>
            </a:r>
          </a:p>
          <a:p>
            <a:pPr lvl="1"/>
            <a:endParaRPr lang="en-GB" sz="1800" dirty="0"/>
          </a:p>
          <a:p>
            <a:pPr marL="341313" lvl="1" indent="-341313">
              <a:buClr>
                <a:srgbClr val="007FA3"/>
              </a:buClr>
              <a:buFont typeface="Arial" panose="020B0604020202020204" pitchFamily="34" charset="0"/>
              <a:buChar char="•"/>
            </a:pPr>
            <a:r>
              <a:rPr lang="en-US" sz="1800" dirty="0"/>
              <a:t>Non-removable disk</a:t>
            </a:r>
          </a:p>
          <a:p>
            <a:pPr marL="695325" lvl="1" indent="-354013">
              <a:buClr>
                <a:srgbClr val="007FA3"/>
              </a:buClr>
              <a:buFont typeface="Arial" panose="020B0604020202020204" pitchFamily="34" charset="0"/>
              <a:buChar char="–"/>
            </a:pPr>
            <a:r>
              <a:rPr lang="en-US" sz="1800" dirty="0"/>
              <a:t>Permanently mounted in the disk drive</a:t>
            </a:r>
          </a:p>
          <a:p>
            <a:pPr marL="695325" lvl="1" indent="-354013">
              <a:buClr>
                <a:srgbClr val="007FA3"/>
              </a:buClr>
              <a:buFont typeface="Arial" panose="020B0604020202020204" pitchFamily="34" charset="0"/>
              <a:buChar char="–"/>
            </a:pPr>
            <a:r>
              <a:rPr lang="en-US" sz="1800" dirty="0"/>
              <a:t>The hard disk in a personal computer is a non-removable disk</a:t>
            </a:r>
          </a:p>
        </p:txBody>
      </p:sp>
      <p:sp>
        <p:nvSpPr>
          <p:cNvPr id="43011" name="Rectangle 1027"/>
          <p:cNvSpPr>
            <a:spLocks noGrp="1" noChangeArrowheads="1"/>
          </p:cNvSpPr>
          <p:nvPr>
            <p:ph type="body" idx="1"/>
          </p:nvPr>
        </p:nvSpPr>
        <p:spPr>
          <a:xfrm>
            <a:off x="4475608" y="1232184"/>
            <a:ext cx="4056832" cy="4888200"/>
          </a:xfrm>
        </p:spPr>
        <p:txBody>
          <a:bodyPr>
            <a:noAutofit/>
          </a:bodyPr>
          <a:lstStyle/>
          <a:p>
            <a:pPr marL="330200" lvl="1" indent="-285750">
              <a:spcBef>
                <a:spcPts val="2000"/>
              </a:spcBef>
              <a:buFont typeface="Arial" panose="020B0604020202020204" pitchFamily="34" charset="0"/>
              <a:buChar char="•"/>
            </a:pPr>
            <a:r>
              <a:rPr lang="en-GB" sz="1800" dirty="0"/>
              <a:t>Removable disk</a:t>
            </a:r>
          </a:p>
          <a:p>
            <a:pPr marL="633413" lvl="1" indent="-292100"/>
            <a:r>
              <a:rPr lang="en-GB" sz="1800" dirty="0"/>
              <a:t>Can be removed and replaced with another disk</a:t>
            </a:r>
          </a:p>
          <a:p>
            <a:pPr marL="633413" lvl="1" indent="-292100"/>
            <a:r>
              <a:rPr lang="en-GB" sz="1800" dirty="0"/>
              <a:t>Advantages:</a:t>
            </a:r>
          </a:p>
          <a:p>
            <a:pPr marL="938213" lvl="2" indent="-304800"/>
            <a:r>
              <a:rPr lang="en-GB" dirty="0"/>
              <a:t>Unlimited amounts of data are available with a limited number of disk systems</a:t>
            </a:r>
          </a:p>
          <a:p>
            <a:pPr marL="938213" lvl="2" indent="-304800"/>
            <a:r>
              <a:rPr lang="en-GB" dirty="0"/>
              <a:t>A disk may be moved from one computer system to another</a:t>
            </a:r>
          </a:p>
          <a:p>
            <a:pPr marL="633413" lvl="1" indent="-292100"/>
            <a:r>
              <a:rPr lang="en-GB" sz="1800" dirty="0"/>
              <a:t>Floppy disks and ZIP cartridge disks are examples of removable disks</a:t>
            </a:r>
          </a:p>
          <a:p>
            <a:pPr marL="255588" indent="-206375">
              <a:buFont typeface="Arial" panose="020B0604020202020204" pitchFamily="34" charset="0"/>
              <a:buChar char="•"/>
            </a:pPr>
            <a:r>
              <a:rPr lang="en-US" sz="1800" dirty="0"/>
              <a:t> Double sided disk</a:t>
            </a:r>
          </a:p>
          <a:p>
            <a:pPr marL="633413" lvl="1" indent="-292100"/>
            <a:r>
              <a:rPr lang="en-US" sz="1800" dirty="0" err="1"/>
              <a:t>Magnetizable</a:t>
            </a:r>
            <a:r>
              <a:rPr lang="en-US" sz="1800" dirty="0"/>
              <a:t> coating is applied to both sides of the platter</a:t>
            </a:r>
            <a:endParaRPr lang="en-GB" sz="1800" dirty="0"/>
          </a:p>
          <a:p>
            <a:pPr lvl="1"/>
            <a:endParaRPr lang="en-GB" sz="1800" dirty="0"/>
          </a:p>
          <a:p>
            <a:pPr lvl="1"/>
            <a:endParaRPr lang="en-GB"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39336" y="366015"/>
            <a:ext cx="5986164" cy="614713"/>
          </a:xfrm>
        </p:spPr>
        <p:txBody>
          <a:bodyPr/>
          <a:lstStyle/>
          <a:p>
            <a:r>
              <a:rPr lang="en-GB" dirty="0"/>
              <a:t>Disk Classification</a:t>
            </a:r>
          </a:p>
        </p:txBody>
      </p:sp>
      <p:sp>
        <p:nvSpPr>
          <p:cNvPr id="5" name="Text Placeholder 4"/>
          <p:cNvSpPr>
            <a:spLocks noGrp="1"/>
          </p:cNvSpPr>
          <p:nvPr>
            <p:ph type="body" idx="1"/>
          </p:nvPr>
        </p:nvSpPr>
        <p:spPr>
          <a:xfrm>
            <a:off x="299595" y="980728"/>
            <a:ext cx="4537749" cy="1311012"/>
          </a:xfrm>
        </p:spPr>
        <p:txBody>
          <a:bodyPr/>
          <a:lstStyle/>
          <a:p>
            <a:pPr marL="101600" indent="0" algn="ctr">
              <a:buNone/>
            </a:pPr>
            <a:r>
              <a:rPr lang="en-US" sz="2200" b="1" dirty="0">
                <a:solidFill>
                  <a:schemeClr val="tx1"/>
                </a:solidFill>
              </a:rPr>
              <a:t>The head mechanism provides a classification of disks into three types</a:t>
            </a:r>
          </a:p>
        </p:txBody>
      </p:sp>
      <p:sp>
        <p:nvSpPr>
          <p:cNvPr id="8195" name="Rectangle 3"/>
          <p:cNvSpPr>
            <a:spLocks noGrp="1" noChangeArrowheads="1"/>
          </p:cNvSpPr>
          <p:nvPr>
            <p:ph sz="half" idx="4294967295"/>
          </p:nvPr>
        </p:nvSpPr>
        <p:spPr>
          <a:xfrm>
            <a:off x="467544" y="2196358"/>
            <a:ext cx="3581400" cy="4449762"/>
          </a:xfrm>
        </p:spPr>
        <p:txBody>
          <a:bodyPr>
            <a:normAutofit/>
          </a:bodyPr>
          <a:lstStyle/>
          <a:p>
            <a:pPr marL="285750" indent="-285750">
              <a:buClr>
                <a:srgbClr val="007FA3"/>
              </a:buClr>
              <a:buFont typeface="Arial" panose="020B0604020202020204" pitchFamily="34" charset="0"/>
              <a:buChar char="•"/>
            </a:pPr>
            <a:r>
              <a:rPr lang="en-GB" sz="1800" dirty="0"/>
              <a:t>The head must generate or sense an electromagnetic field of sufficient magnitude to write and read properly</a:t>
            </a:r>
          </a:p>
          <a:p>
            <a:pPr marL="285750" indent="-285750">
              <a:buClr>
                <a:srgbClr val="007FA3"/>
              </a:buClr>
              <a:buFont typeface="Arial" panose="020B0604020202020204" pitchFamily="34" charset="0"/>
              <a:buChar char="•"/>
            </a:pPr>
            <a:r>
              <a:rPr lang="en-GB" sz="1800" dirty="0"/>
              <a:t>The narrower the head, the closer it must be to the platter surface to function</a:t>
            </a:r>
          </a:p>
          <a:p>
            <a:pPr marL="695325" lvl="1" indent="-366713">
              <a:buClr>
                <a:srgbClr val="007FA3"/>
              </a:buClr>
              <a:buFont typeface="Arial" panose="020B0604020202020204" pitchFamily="34" charset="0"/>
              <a:buChar char="–"/>
            </a:pPr>
            <a:r>
              <a:rPr lang="en-GB" sz="1800" dirty="0"/>
              <a:t>A narrower head means narrower tracks and therefore greater data density</a:t>
            </a:r>
          </a:p>
          <a:p>
            <a:pPr marL="285750" indent="-285750">
              <a:buClr>
                <a:srgbClr val="007FA3"/>
              </a:buClr>
              <a:buFont typeface="Arial" panose="020B0604020202020204" pitchFamily="34" charset="0"/>
              <a:buChar char="•"/>
            </a:pPr>
            <a:r>
              <a:rPr lang="en-GB" sz="1800" dirty="0"/>
              <a:t>The closer the head is to the disk the greater the risk of error from impurities or imperfections</a:t>
            </a:r>
          </a:p>
          <a:p>
            <a:endParaRPr lang="en-GB" sz="1800" dirty="0"/>
          </a:p>
          <a:p>
            <a:endParaRPr lang="en-GB" sz="1800" dirty="0"/>
          </a:p>
        </p:txBody>
      </p:sp>
      <p:sp>
        <p:nvSpPr>
          <p:cNvPr id="6" name="Text Placeholder 5"/>
          <p:cNvSpPr>
            <a:spLocks noGrp="1"/>
          </p:cNvSpPr>
          <p:nvPr>
            <p:ph type="body" sz="quarter" idx="4294967295"/>
          </p:nvPr>
        </p:nvSpPr>
        <p:spPr>
          <a:xfrm>
            <a:off x="4730824" y="2231379"/>
            <a:ext cx="3657600" cy="565150"/>
          </a:xfrm>
        </p:spPr>
        <p:txBody>
          <a:bodyPr/>
          <a:lstStyle/>
          <a:p>
            <a:pPr algn="ctr"/>
            <a:r>
              <a:rPr lang="en-US" sz="2200" b="1" dirty="0">
                <a:solidFill>
                  <a:schemeClr val="tx1"/>
                </a:solidFill>
              </a:rPr>
              <a:t>Winchester Heads</a:t>
            </a:r>
          </a:p>
        </p:txBody>
      </p:sp>
      <p:sp>
        <p:nvSpPr>
          <p:cNvPr id="7" name="Content Placeholder 6"/>
          <p:cNvSpPr>
            <a:spLocks noGrp="1"/>
          </p:cNvSpPr>
          <p:nvPr>
            <p:ph sz="quarter" idx="4294967295"/>
          </p:nvPr>
        </p:nvSpPr>
        <p:spPr>
          <a:xfrm>
            <a:off x="4584192" y="2689373"/>
            <a:ext cx="4164272" cy="3763963"/>
          </a:xfrm>
        </p:spPr>
        <p:txBody>
          <a:bodyPr>
            <a:noAutofit/>
          </a:bodyPr>
          <a:lstStyle/>
          <a:p>
            <a:pPr marL="285750" indent="-285750">
              <a:buClr>
                <a:srgbClr val="007FA3"/>
              </a:buClr>
              <a:buFont typeface="Arial" panose="020B0604020202020204" pitchFamily="34" charset="0"/>
              <a:buChar char="•"/>
            </a:pPr>
            <a:r>
              <a:rPr lang="en-GB" sz="1800" dirty="0"/>
              <a:t>Used in sealed drive assemblies that are almost free of contaminants </a:t>
            </a:r>
          </a:p>
          <a:p>
            <a:pPr marL="285750" indent="-285750">
              <a:buClr>
                <a:srgbClr val="007FA3"/>
              </a:buClr>
              <a:buFont typeface="Arial" panose="020B0604020202020204" pitchFamily="34" charset="0"/>
              <a:buChar char="•"/>
            </a:pPr>
            <a:r>
              <a:rPr lang="en-GB" sz="1800" dirty="0"/>
              <a:t>Designed to operate closer to the disk’s surface than conventional rigid disk heads, thus allowing greater data density</a:t>
            </a:r>
          </a:p>
          <a:p>
            <a:pPr marL="285750" indent="-285750">
              <a:buClr>
                <a:srgbClr val="007FA3"/>
              </a:buClr>
              <a:buFont typeface="Arial" panose="020B0604020202020204" pitchFamily="34" charset="0"/>
              <a:buChar char="•"/>
            </a:pPr>
            <a:r>
              <a:rPr lang="en-GB" sz="1800" dirty="0"/>
              <a:t>Is actually an aerodynamic foil that rests lightly on the platter’s surface when the disk is motionless</a:t>
            </a:r>
          </a:p>
          <a:p>
            <a:pPr marL="609600" lvl="1" indent="-304800">
              <a:buClr>
                <a:srgbClr val="007FA3"/>
              </a:buClr>
              <a:buFont typeface="Arial" panose="020B0604020202020204" pitchFamily="34" charset="0"/>
              <a:buChar char="–"/>
            </a:pPr>
            <a:r>
              <a:rPr lang="en-GB" sz="1800" dirty="0"/>
              <a:t>The air pressure generated by a spinning disk is enough to make the foil rise above the surface</a:t>
            </a:r>
          </a:p>
          <a:p>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588532" cy="1111267"/>
          </a:xfrm>
        </p:spPr>
        <p:txBody>
          <a:bodyPr/>
          <a:lstStyle/>
          <a:p>
            <a:r>
              <a:rPr lang="en-US" dirty="0"/>
              <a:t>Figure 7.5 </a:t>
            </a:r>
            <a:br>
              <a:rPr lang="en-US" dirty="0"/>
            </a:br>
            <a:r>
              <a:rPr lang="en-US" dirty="0"/>
              <a:t>Timing of a Disk I/O Transfer</a:t>
            </a:r>
            <a:endParaRPr lang="en-IN" dirty="0"/>
          </a:p>
        </p:txBody>
      </p:sp>
      <p:pic>
        <p:nvPicPr>
          <p:cNvPr id="2" name="Picture 1" descr="A set of four concentric circles. The outer circle is labeled, disk, followed by a third circle labeled, track, and a second circle labeled, block. At the center is a small circle labeled, spindle. Vertical lines between the second and third circle and area are labeled, transfer time t sub T. An arm from the left side is positioned horizontally to calculate the seek time t sub s. The distance from the arm to the transfer time is labeled, latency time T sub L. The direction of rotation is clockwise." title="A diagram depicts a disk input or output transfer timing."/>
          <p:cNvPicPr>
            <a:picLocks noChangeAspect="1"/>
          </p:cNvPicPr>
          <p:nvPr/>
        </p:nvPicPr>
        <p:blipFill rotWithShape="1">
          <a:blip r:embed="rId3">
            <a:extLst>
              <a:ext uri="{28A0092B-C50C-407E-A947-70E740481C1C}">
                <a14:useLocalDpi xmlns:a14="http://schemas.microsoft.com/office/drawing/2010/main" val="0"/>
              </a:ext>
            </a:extLst>
          </a:blip>
          <a:srcRect l="4348" t="14431" r="6521" b="20054"/>
          <a:stretch/>
        </p:blipFill>
        <p:spPr>
          <a:xfrm>
            <a:off x="1846774" y="1241328"/>
            <a:ext cx="5450452" cy="5184576"/>
          </a:xfrm>
          <a:prstGeom prst="rect">
            <a:avLst/>
          </a:prstGeom>
        </p:spPr>
      </p:pic>
    </p:spTree>
  </p:cSld>
  <p:clrMapOvr>
    <a:masterClrMapping/>
  </p:clrMapOvr>
  <p:transition spd="med">
    <p:circl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Performance Parameters</a:t>
            </a:r>
          </a:p>
        </p:txBody>
      </p:sp>
      <p:sp>
        <p:nvSpPr>
          <p:cNvPr id="3" name="Content Placeholder 2"/>
          <p:cNvSpPr>
            <a:spLocks noGrp="1"/>
          </p:cNvSpPr>
          <p:nvPr>
            <p:ph type="body" idx="1"/>
          </p:nvPr>
        </p:nvSpPr>
        <p:spPr>
          <a:xfrm>
            <a:off x="445008" y="1652040"/>
            <a:ext cx="8229600" cy="4614648"/>
          </a:xfrm>
        </p:spPr>
        <p:txBody>
          <a:bodyPr>
            <a:normAutofit/>
          </a:bodyPr>
          <a:lstStyle/>
          <a:p>
            <a:pPr marL="365125" indent="-365125">
              <a:buFont typeface="Arial" panose="020B0604020202020204" pitchFamily="34" charset="0"/>
              <a:buChar char="•"/>
              <a:tabLst>
                <a:tab pos="85725" algn="l"/>
              </a:tabLst>
            </a:pPr>
            <a:r>
              <a:rPr lang="en-US" sz="1500" dirty="0"/>
              <a:t>When the disk drive is operating the disk is rotating at constant speed</a:t>
            </a:r>
          </a:p>
          <a:p>
            <a:pPr marL="365125" indent="-365125">
              <a:spcBef>
                <a:spcPts val="600"/>
              </a:spcBef>
              <a:buFont typeface="Arial" panose="020B0604020202020204" pitchFamily="34" charset="0"/>
              <a:buChar char="•"/>
              <a:tabLst>
                <a:tab pos="85725" algn="l"/>
              </a:tabLst>
            </a:pPr>
            <a:r>
              <a:rPr lang="en-US" sz="1500" dirty="0"/>
              <a:t>To read or write the head must be positioned at the desired track and at the beginning of the desired sector on the track</a:t>
            </a:r>
          </a:p>
          <a:p>
            <a:pPr marL="719138" lvl="1" indent="-354013"/>
            <a:r>
              <a:rPr lang="en-US" sz="1200" dirty="0"/>
              <a:t>Track selection involves moving the head in a movable-head system or electronically selecting one head on a fixed-head system</a:t>
            </a:r>
          </a:p>
          <a:p>
            <a:pPr marL="719138" lvl="1" indent="-354013"/>
            <a:r>
              <a:rPr lang="en-US" sz="1200" dirty="0"/>
              <a:t>Once the track is selected, the disk controller waits until the appropriate sector rotates to line up with the head</a:t>
            </a:r>
          </a:p>
          <a:p>
            <a:pPr marL="365125" indent="-365125">
              <a:spcBef>
                <a:spcPts val="600"/>
              </a:spcBef>
              <a:buFont typeface="Arial" panose="020B0604020202020204" pitchFamily="34" charset="0"/>
              <a:buChar char="•"/>
              <a:tabLst>
                <a:tab pos="85725" algn="l"/>
              </a:tabLst>
            </a:pPr>
            <a:r>
              <a:rPr lang="en-US" sz="1500" dirty="0"/>
              <a:t>Seek time</a:t>
            </a:r>
          </a:p>
          <a:p>
            <a:pPr marL="719138" lvl="1" indent="-354013"/>
            <a:r>
              <a:rPr lang="en-US" sz="1200" dirty="0"/>
              <a:t>On a movable–head system, the time it takes to position the head at the track</a:t>
            </a:r>
          </a:p>
          <a:p>
            <a:pPr marL="365125" lvl="1" indent="-365125">
              <a:buFont typeface="Arial" panose="020B0604020202020204" pitchFamily="34" charset="0"/>
              <a:buChar char="•"/>
              <a:tabLst>
                <a:tab pos="85725" algn="l"/>
              </a:tabLst>
            </a:pPr>
            <a:r>
              <a:rPr lang="en-US" sz="1500" dirty="0"/>
              <a:t>Rotational delay </a:t>
            </a:r>
            <a:r>
              <a:rPr lang="en-US" sz="1500" i="1" dirty="0"/>
              <a:t>(latency time)</a:t>
            </a:r>
            <a:endParaRPr lang="en-US" sz="1500" dirty="0"/>
          </a:p>
          <a:p>
            <a:pPr marL="719138" lvl="1" indent="-354013"/>
            <a:r>
              <a:rPr lang="en-US" sz="1200" dirty="0"/>
              <a:t>The time it takes for the beginning of the sector to reach the head </a:t>
            </a:r>
          </a:p>
          <a:p>
            <a:pPr marL="365125" lvl="1" indent="-365125">
              <a:buFont typeface="Arial" panose="020B0604020202020204" pitchFamily="34" charset="0"/>
              <a:buChar char="•"/>
              <a:tabLst>
                <a:tab pos="85725" algn="l"/>
              </a:tabLst>
            </a:pPr>
            <a:r>
              <a:rPr lang="en-US" sz="1500" dirty="0"/>
              <a:t>Bloc access time </a:t>
            </a:r>
            <a:r>
              <a:rPr lang="en-US" sz="1500" i="1" dirty="0"/>
              <a:t>(access time)</a:t>
            </a:r>
            <a:endParaRPr lang="en-US" sz="1500" dirty="0"/>
          </a:p>
          <a:p>
            <a:pPr marL="719138" lvl="1" indent="-354013"/>
            <a:r>
              <a:rPr lang="en-US" sz="1200" dirty="0"/>
              <a:t>The sum of the seek time, the latency time, and the transfer time</a:t>
            </a:r>
          </a:p>
          <a:p>
            <a:pPr marL="365125" lvl="1" indent="-365125">
              <a:buFont typeface="Arial" panose="020B0604020202020204" pitchFamily="34" charset="0"/>
              <a:buChar char="•"/>
              <a:tabLst>
                <a:tab pos="85725" algn="l"/>
              </a:tabLst>
            </a:pPr>
            <a:r>
              <a:rPr lang="en-US" sz="1500" dirty="0"/>
              <a:t>Transfer time</a:t>
            </a:r>
          </a:p>
          <a:p>
            <a:pPr marL="719138" lvl="1" indent="-354013"/>
            <a:r>
              <a:rPr lang="en-US" sz="1200" dirty="0"/>
              <a:t>Once the head is in position, the read or write operation is then </a:t>
            </a:r>
          </a:p>
          <a:p>
            <a:pPr marL="731838" lvl="1" indent="-12700">
              <a:buNone/>
            </a:pPr>
            <a:r>
              <a:rPr lang="en-US" sz="1200" dirty="0"/>
              <a:t>performed as the sector moves under the head</a:t>
            </a:r>
          </a:p>
          <a:p>
            <a:pPr marL="719138" lvl="1" indent="-354013"/>
            <a:r>
              <a:rPr lang="en-US" sz="1200" dirty="0"/>
              <a:t>This is the data transfer portion of the operation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198165"/>
            <a:ext cx="8588532" cy="1111267"/>
          </a:xfrm>
        </p:spPr>
        <p:txBody>
          <a:bodyPr/>
          <a:lstStyle/>
          <a:p>
            <a:r>
              <a:rPr lang="en-US" dirty="0"/>
              <a:t>Table 7.2 </a:t>
            </a:r>
            <a:br>
              <a:rPr lang="en-US" dirty="0"/>
            </a:br>
            <a:r>
              <a:rPr lang="en-US" dirty="0"/>
              <a:t>Typical Hard Disk Drive Parameters</a:t>
            </a:r>
            <a:endParaRPr lang="en-IN" dirty="0"/>
          </a:p>
        </p:txBody>
      </p:sp>
      <p:graphicFrame>
        <p:nvGraphicFramePr>
          <p:cNvPr id="4" name="Table 3" descr="The table has 4 columns labelled characteristics, h g s t ultrastar h e, h g s t ultrastar c 15 k 600, Toshiba L 200. The rows read as follows from left to right. Row 1. Application, enterprise, data center, laptop. Row 2. Capacity, 12 t b, 600 g b, 500 g b. row 3. Average seek time, 8 point 0 m s read and 8 point 6 m s write, 2 point 9 m s read, and 3 point 1 m s write, 11 m s. row 4.  Spindle speed, seven thousand two hundred r p m, 15 thousand 30 r p m, fifty four hundred r p m. row 5. Average latency, 4 point one six, less than 2 m s, 5 point 6 m s. row 6. Maximum sustained transfer rate, two hundred fifty five m b per s, 1 point 2 g b per s, 3 g b per s. row 7. Bytes per sector, 512 per 4 thousand 96, 4 thousand 96. Row 8. Tracks per cylinder or number of platter surfaces, 8, 6, 4. Row 9. Cache, 256 m b, 128 m b, 16 m b. row 10. Diameter, 3 point 5 in or 8 point 8 9 centimeters, 2 point 5 inches or 6 point 3 5 centimeters, 2 point 5 inches or 6 point 3 5 centimeters. Row 11. Maximum areal density or g b per centimeter squared, 134, 82, 66. " title="A table titled typical hard disk drive parameters."/>
          <p:cNvGraphicFramePr>
            <a:graphicFrameLocks noGrp="1"/>
          </p:cNvGraphicFramePr>
          <p:nvPr>
            <p:extLst>
              <p:ext uri="{D42A27DB-BD31-4B8C-83A1-F6EECF244321}">
                <p14:modId xmlns:p14="http://schemas.microsoft.com/office/powerpoint/2010/main" val="2390931296"/>
              </p:ext>
            </p:extLst>
          </p:nvPr>
        </p:nvGraphicFramePr>
        <p:xfrm>
          <a:off x="548553" y="1340768"/>
          <a:ext cx="8046894" cy="4909013"/>
        </p:xfrm>
        <a:graphic>
          <a:graphicData uri="http://schemas.openxmlformats.org/drawingml/2006/table">
            <a:tbl>
              <a:tblPr firstRow="1" bandRow="1">
                <a:tableStyleId>{5C22544A-7EE6-4342-B048-85BDC9FD1C3A}</a:tableStyleId>
              </a:tblPr>
              <a:tblGrid>
                <a:gridCol w="2137538">
                  <a:extLst>
                    <a:ext uri="{9D8B030D-6E8A-4147-A177-3AD203B41FA5}">
                      <a16:colId xmlns:a16="http://schemas.microsoft.com/office/drawing/2014/main" val="2543019389"/>
                    </a:ext>
                  </a:extLst>
                </a:gridCol>
                <a:gridCol w="2008300">
                  <a:extLst>
                    <a:ext uri="{9D8B030D-6E8A-4147-A177-3AD203B41FA5}">
                      <a16:colId xmlns:a16="http://schemas.microsoft.com/office/drawing/2014/main" val="4122312373"/>
                    </a:ext>
                  </a:extLst>
                </a:gridCol>
                <a:gridCol w="2008300">
                  <a:extLst>
                    <a:ext uri="{9D8B030D-6E8A-4147-A177-3AD203B41FA5}">
                      <a16:colId xmlns:a16="http://schemas.microsoft.com/office/drawing/2014/main" val="340325420"/>
                    </a:ext>
                  </a:extLst>
                </a:gridCol>
                <a:gridCol w="1892756">
                  <a:extLst>
                    <a:ext uri="{9D8B030D-6E8A-4147-A177-3AD203B41FA5}">
                      <a16:colId xmlns:a16="http://schemas.microsoft.com/office/drawing/2014/main" val="708195715"/>
                    </a:ext>
                  </a:extLst>
                </a:gridCol>
              </a:tblGrid>
              <a:tr h="443934">
                <a:tc>
                  <a:txBody>
                    <a:bodyPr/>
                    <a:lstStyle/>
                    <a:p>
                      <a:pPr algn="l"/>
                      <a:r>
                        <a:rPr lang="en-US" sz="1200" b="1" i="0" u="none" strike="noStrike" cap="none" baseline="0" dirty="0">
                          <a:solidFill>
                            <a:schemeClr val="tx1"/>
                          </a:solidFill>
                          <a:latin typeface="+mn-lt"/>
                          <a:ea typeface="+mn-ea"/>
                          <a:cs typeface="+mn-cs"/>
                          <a:sym typeface="Arial"/>
                        </a:rPr>
                        <a:t>Characteristics</a:t>
                      </a:r>
                      <a:endParaRPr lang="en-IN" sz="12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dirty="0">
                          <a:solidFill>
                            <a:schemeClr val="tx1"/>
                          </a:solidFill>
                        </a:rPr>
                        <a:t>HGST </a:t>
                      </a:r>
                      <a:r>
                        <a:rPr lang="en-IN" sz="1200" b="1" dirty="0" err="1">
                          <a:solidFill>
                            <a:schemeClr val="tx1"/>
                          </a:solidFill>
                        </a:rPr>
                        <a:t>Ultrastar</a:t>
                      </a:r>
                      <a:r>
                        <a:rPr lang="en-IN" sz="1200" b="1" dirty="0">
                          <a:solidFill>
                            <a:schemeClr val="tx1"/>
                          </a:solidFill>
                        </a:rPr>
                        <a:t> HE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dirty="0">
                          <a:solidFill>
                            <a:schemeClr val="tx1"/>
                          </a:solidFill>
                        </a:rPr>
                        <a:t>HGST </a:t>
                      </a:r>
                      <a:r>
                        <a:rPr lang="en-IN" sz="1200" b="1" dirty="0" err="1">
                          <a:solidFill>
                            <a:schemeClr val="tx1"/>
                          </a:solidFill>
                        </a:rPr>
                        <a:t>Ultrastar</a:t>
                      </a:r>
                      <a:endParaRPr lang="en-IN" sz="1200" b="1" dirty="0">
                        <a:solidFill>
                          <a:schemeClr val="tx1"/>
                        </a:solidFill>
                      </a:endParaRPr>
                    </a:p>
                    <a:p>
                      <a:pPr algn="ctr"/>
                      <a:r>
                        <a:rPr lang="en-IN" sz="1200" b="1" dirty="0">
                          <a:solidFill>
                            <a:schemeClr val="tx1"/>
                          </a:solidFill>
                        </a:rPr>
                        <a:t>C15K600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dirty="0">
                          <a:solidFill>
                            <a:schemeClr val="tx1"/>
                          </a:solidFill>
                        </a:rPr>
                        <a:t>Toshiba L200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295956">
                <a:tc>
                  <a:txBody>
                    <a:bodyPr/>
                    <a:lstStyle/>
                    <a:p>
                      <a:pPr algn="l"/>
                      <a:r>
                        <a:rPr lang="en-IN" sz="1200" b="0" i="0" u="none" strike="noStrike" cap="none" baseline="0" dirty="0">
                          <a:solidFill>
                            <a:schemeClr val="dk1"/>
                          </a:solidFill>
                          <a:latin typeface="+mn-lt"/>
                          <a:ea typeface="+mn-ea"/>
                          <a:cs typeface="+mn-cs"/>
                          <a:sym typeface="Arial"/>
                        </a:rPr>
                        <a:t>Application</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Enterprise</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Data </a:t>
                      </a:r>
                      <a:r>
                        <a:rPr lang="en-IN" sz="1200" b="0" i="0" u="none" strike="noStrike" cap="none" baseline="0" dirty="0" err="1">
                          <a:solidFill>
                            <a:schemeClr val="dk1"/>
                          </a:solidFill>
                          <a:latin typeface="+mn-lt"/>
                          <a:ea typeface="+mn-ea"/>
                          <a:cs typeface="+mn-cs"/>
                          <a:sym typeface="Arial"/>
                        </a:rPr>
                        <a:t>Center</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Laptop</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029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mn-ea"/>
                          <a:cs typeface="+mn-cs"/>
                          <a:sym typeface="Arial"/>
                        </a:rPr>
                        <a:t>Capacity</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mn-ea"/>
                          <a:cs typeface="+mn-cs"/>
                          <a:sym typeface="Arial"/>
                        </a:rPr>
                        <a:t>12 TB</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mn-ea"/>
                          <a:cs typeface="+mn-cs"/>
                          <a:sym typeface="Arial"/>
                        </a:rPr>
                        <a:t>600 GB</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mn-ea"/>
                          <a:cs typeface="+mn-cs"/>
                          <a:sym typeface="Arial"/>
                        </a:rPr>
                        <a:t>500 GB</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503125">
                <a:tc>
                  <a:txBody>
                    <a:bodyPr/>
                    <a:lstStyle/>
                    <a:p>
                      <a:pPr algn="l"/>
                      <a:r>
                        <a:rPr lang="en-IN" sz="1200" b="0" i="0" u="none" strike="noStrike" cap="none" baseline="0" dirty="0">
                          <a:solidFill>
                            <a:schemeClr val="dk1"/>
                          </a:solidFill>
                          <a:latin typeface="+mn-lt"/>
                          <a:ea typeface="+mn-ea"/>
                          <a:cs typeface="+mn-cs"/>
                          <a:sym typeface="Arial"/>
                        </a:rPr>
                        <a:t>Average seek time</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8.0 </a:t>
                      </a:r>
                      <a:r>
                        <a:rPr lang="en-IN" sz="1200" b="0" i="0" u="none" strike="noStrike" cap="none" baseline="0" dirty="0" err="1">
                          <a:solidFill>
                            <a:schemeClr val="dk1"/>
                          </a:solidFill>
                          <a:latin typeface="+mn-lt"/>
                          <a:ea typeface="+mn-ea"/>
                          <a:cs typeface="+mn-cs"/>
                          <a:sym typeface="Arial"/>
                        </a:rPr>
                        <a:t>ms</a:t>
                      </a:r>
                      <a:r>
                        <a:rPr lang="en-IN" sz="1200" b="0" i="0" u="none" strike="noStrike" cap="none" baseline="0" dirty="0">
                          <a:solidFill>
                            <a:schemeClr val="dk1"/>
                          </a:solidFill>
                          <a:latin typeface="+mn-lt"/>
                          <a:ea typeface="+mn-ea"/>
                          <a:cs typeface="+mn-cs"/>
                          <a:sym typeface="Arial"/>
                        </a:rPr>
                        <a:t> read</a:t>
                      </a:r>
                    </a:p>
                    <a:p>
                      <a:pPr algn="ctr"/>
                      <a:r>
                        <a:rPr lang="en-IN" sz="1200" b="0" i="0" u="none" strike="noStrike" cap="none" baseline="0" dirty="0">
                          <a:solidFill>
                            <a:schemeClr val="dk1"/>
                          </a:solidFill>
                          <a:latin typeface="+mn-lt"/>
                          <a:ea typeface="+mn-ea"/>
                          <a:cs typeface="+mn-cs"/>
                          <a:sym typeface="Arial"/>
                        </a:rPr>
                        <a:t>8.6 </a:t>
                      </a:r>
                      <a:r>
                        <a:rPr lang="en-IN" sz="1200" b="0" i="0" u="none" strike="noStrike" cap="none" baseline="0" dirty="0" err="1">
                          <a:solidFill>
                            <a:schemeClr val="dk1"/>
                          </a:solidFill>
                          <a:latin typeface="+mn-lt"/>
                          <a:ea typeface="+mn-ea"/>
                          <a:cs typeface="+mn-cs"/>
                          <a:sym typeface="Arial"/>
                        </a:rPr>
                        <a:t>ms</a:t>
                      </a:r>
                      <a:r>
                        <a:rPr lang="en-IN" sz="1200" b="0" i="0" u="none" strike="noStrike" cap="none" baseline="0" dirty="0">
                          <a:solidFill>
                            <a:schemeClr val="dk1"/>
                          </a:solidFill>
                          <a:latin typeface="+mn-lt"/>
                          <a:ea typeface="+mn-ea"/>
                          <a:cs typeface="+mn-cs"/>
                          <a:sym typeface="Arial"/>
                        </a:rPr>
                        <a:t> write</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2.9 </a:t>
                      </a:r>
                      <a:r>
                        <a:rPr lang="en-IN" sz="1200" b="0" i="0" u="none" strike="noStrike" cap="none" baseline="0" dirty="0" err="1">
                          <a:solidFill>
                            <a:schemeClr val="dk1"/>
                          </a:solidFill>
                          <a:latin typeface="+mn-lt"/>
                          <a:ea typeface="+mn-ea"/>
                          <a:cs typeface="+mn-cs"/>
                          <a:sym typeface="Arial"/>
                        </a:rPr>
                        <a:t>ms</a:t>
                      </a:r>
                      <a:r>
                        <a:rPr lang="en-IN" sz="1200" b="0" i="0" u="none" strike="noStrike" cap="none" baseline="0" dirty="0">
                          <a:solidFill>
                            <a:schemeClr val="dk1"/>
                          </a:solidFill>
                          <a:latin typeface="+mn-lt"/>
                          <a:ea typeface="+mn-ea"/>
                          <a:cs typeface="+mn-cs"/>
                          <a:sym typeface="Arial"/>
                        </a:rPr>
                        <a:t> read</a:t>
                      </a:r>
                    </a:p>
                    <a:p>
                      <a:pPr algn="ctr"/>
                      <a:r>
                        <a:rPr lang="en-IN" sz="1200" b="0" i="0" u="none" strike="noStrike" cap="none" baseline="0" dirty="0">
                          <a:solidFill>
                            <a:schemeClr val="dk1"/>
                          </a:solidFill>
                          <a:latin typeface="+mn-lt"/>
                          <a:ea typeface="+mn-ea"/>
                          <a:cs typeface="+mn-cs"/>
                          <a:sym typeface="Arial"/>
                        </a:rPr>
                        <a:t>3.1 </a:t>
                      </a:r>
                      <a:r>
                        <a:rPr lang="en-IN" sz="1200" b="0" i="0" u="none" strike="noStrike" cap="none" baseline="0" dirty="0" err="1">
                          <a:solidFill>
                            <a:schemeClr val="dk1"/>
                          </a:solidFill>
                          <a:latin typeface="+mn-lt"/>
                          <a:ea typeface="+mn-ea"/>
                          <a:cs typeface="+mn-cs"/>
                          <a:sym typeface="Arial"/>
                        </a:rPr>
                        <a:t>ms</a:t>
                      </a:r>
                      <a:r>
                        <a:rPr lang="en-IN" sz="1200" b="0" i="0" u="none" strike="noStrike" cap="none" baseline="0" dirty="0">
                          <a:solidFill>
                            <a:schemeClr val="dk1"/>
                          </a:solidFill>
                          <a:latin typeface="+mn-lt"/>
                          <a:ea typeface="+mn-ea"/>
                          <a:cs typeface="+mn-cs"/>
                          <a:sym typeface="Arial"/>
                        </a:rPr>
                        <a:t> write</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11 </a:t>
                      </a:r>
                      <a:r>
                        <a:rPr lang="en-IN" sz="1200" b="0" i="0" u="none" strike="noStrike" cap="none" baseline="0" dirty="0" err="1">
                          <a:solidFill>
                            <a:schemeClr val="dk1"/>
                          </a:solidFill>
                          <a:latin typeface="+mn-lt"/>
                          <a:ea typeface="+mn-ea"/>
                          <a:cs typeface="+mn-cs"/>
                          <a:sym typeface="Arial"/>
                        </a:rPr>
                        <a:t>ms</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95956">
                <a:tc>
                  <a:txBody>
                    <a:bodyPr/>
                    <a:lstStyle/>
                    <a:p>
                      <a:pPr algn="l"/>
                      <a:r>
                        <a:rPr lang="en-IN" sz="1200" b="0" i="0" u="none" strike="noStrike" cap="none" baseline="0" dirty="0">
                          <a:solidFill>
                            <a:schemeClr val="dk1"/>
                          </a:solidFill>
                          <a:latin typeface="+mn-lt"/>
                          <a:ea typeface="+mn-ea"/>
                          <a:cs typeface="+mn-cs"/>
                          <a:sym typeface="Arial"/>
                        </a:rPr>
                        <a:t>Spindle speed</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7200 rpm</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15,030 rpm</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5400 rpm</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95956">
                <a:tc>
                  <a:txBody>
                    <a:bodyPr/>
                    <a:lstStyle/>
                    <a:p>
                      <a:pPr algn="l"/>
                      <a:r>
                        <a:rPr lang="en-IN" sz="1200" b="0" i="0" u="none" strike="noStrike" cap="none" baseline="0" dirty="0">
                          <a:solidFill>
                            <a:schemeClr val="dk1"/>
                          </a:solidFill>
                          <a:latin typeface="+mn-lt"/>
                          <a:ea typeface="+mn-ea"/>
                          <a:cs typeface="+mn-cs"/>
                          <a:sym typeface="Arial"/>
                        </a:rPr>
                        <a:t>Average latency</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4.16</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&lt; 2 </a:t>
                      </a:r>
                      <a:r>
                        <a:rPr lang="en-IN" sz="1200" b="0" i="0" u="none" strike="noStrike" cap="none" baseline="0" dirty="0" err="1">
                          <a:solidFill>
                            <a:schemeClr val="dk1"/>
                          </a:solidFill>
                          <a:latin typeface="+mn-lt"/>
                          <a:ea typeface="+mn-ea"/>
                          <a:cs typeface="+mn-cs"/>
                          <a:sym typeface="Arial"/>
                        </a:rPr>
                        <a:t>ms</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5.6 </a:t>
                      </a:r>
                      <a:r>
                        <a:rPr lang="en-IN" sz="1200" b="0" i="0" u="none" strike="noStrike" cap="none" baseline="0" dirty="0" err="1">
                          <a:solidFill>
                            <a:schemeClr val="dk1"/>
                          </a:solidFill>
                          <a:latin typeface="+mn-lt"/>
                          <a:ea typeface="+mn-ea"/>
                          <a:cs typeface="+mn-cs"/>
                          <a:sym typeface="Arial"/>
                        </a:rPr>
                        <a:t>ms</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503125">
                <a:tc>
                  <a:txBody>
                    <a:bodyPr/>
                    <a:lstStyle/>
                    <a:p>
                      <a:pPr algn="l"/>
                      <a:r>
                        <a:rPr lang="en-IN" sz="1200" b="0" i="0" u="none" strike="noStrike" cap="none" baseline="0" dirty="0">
                          <a:solidFill>
                            <a:schemeClr val="dk1"/>
                          </a:solidFill>
                          <a:latin typeface="+mn-lt"/>
                          <a:ea typeface="+mn-ea"/>
                          <a:cs typeface="+mn-cs"/>
                          <a:sym typeface="Arial"/>
                        </a:rPr>
                        <a:t>Maximum sustained</a:t>
                      </a:r>
                    </a:p>
                    <a:p>
                      <a:pPr algn="l"/>
                      <a:r>
                        <a:rPr lang="en-IN" sz="1200" b="0" i="0" u="none" strike="noStrike" cap="none" baseline="0" dirty="0">
                          <a:solidFill>
                            <a:schemeClr val="dk1"/>
                          </a:solidFill>
                          <a:latin typeface="+mn-lt"/>
                          <a:ea typeface="+mn-ea"/>
                          <a:cs typeface="+mn-cs"/>
                          <a:sym typeface="Arial"/>
                        </a:rPr>
                        <a:t>transfer rate</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255 MB/s</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1.2 GB/s</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3 GB/s</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295956">
                <a:tc>
                  <a:txBody>
                    <a:bodyPr/>
                    <a:lstStyle/>
                    <a:p>
                      <a:pPr algn="l"/>
                      <a:r>
                        <a:rPr lang="en-IN" sz="1200" b="0" i="0" u="none" strike="noStrike" cap="none" baseline="0" dirty="0">
                          <a:solidFill>
                            <a:schemeClr val="dk1"/>
                          </a:solidFill>
                          <a:latin typeface="+mn-lt"/>
                          <a:ea typeface="+mn-ea"/>
                          <a:cs typeface="+mn-cs"/>
                          <a:sym typeface="Arial"/>
                        </a:rPr>
                        <a:t>Bytes per sector</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512/4096</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512/4096</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4096</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43702278"/>
                  </a:ext>
                </a:extLst>
              </a:tr>
              <a:tr h="710295">
                <a:tc>
                  <a:txBody>
                    <a:bodyPr/>
                    <a:lstStyle/>
                    <a:p>
                      <a:pPr algn="l"/>
                      <a:r>
                        <a:rPr lang="en-IN" sz="1200" b="0" i="0" u="none" strike="noStrike" cap="none" baseline="0" dirty="0">
                          <a:solidFill>
                            <a:schemeClr val="dk1"/>
                          </a:solidFill>
                          <a:latin typeface="+mn-lt"/>
                          <a:ea typeface="+mn-ea"/>
                          <a:cs typeface="+mn-cs"/>
                          <a:sym typeface="Arial"/>
                        </a:rPr>
                        <a:t>Tracks per cylinder</a:t>
                      </a:r>
                    </a:p>
                    <a:p>
                      <a:pPr algn="l"/>
                      <a:r>
                        <a:rPr lang="en-IN" sz="1200" b="0" i="0" u="none" strike="noStrike" cap="none" baseline="0" dirty="0">
                          <a:solidFill>
                            <a:schemeClr val="dk1"/>
                          </a:solidFill>
                          <a:latin typeface="+mn-lt"/>
                          <a:ea typeface="+mn-ea"/>
                          <a:cs typeface="+mn-cs"/>
                          <a:sym typeface="Arial"/>
                        </a:rPr>
                        <a:t>(number of platter</a:t>
                      </a:r>
                    </a:p>
                    <a:p>
                      <a:pPr algn="l"/>
                      <a:r>
                        <a:rPr lang="en-IN" sz="1200" b="0" i="0" u="none" strike="noStrike" cap="none" baseline="0" dirty="0">
                          <a:solidFill>
                            <a:schemeClr val="dk1"/>
                          </a:solidFill>
                          <a:latin typeface="+mn-lt"/>
                          <a:ea typeface="+mn-ea"/>
                          <a:cs typeface="+mn-cs"/>
                          <a:sym typeface="Arial"/>
                        </a:rPr>
                        <a:t>surfaces)</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8</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6</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4</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90412495"/>
                  </a:ext>
                </a:extLst>
              </a:tr>
              <a:tr h="295956">
                <a:tc>
                  <a:txBody>
                    <a:bodyPr/>
                    <a:lstStyle/>
                    <a:p>
                      <a:pPr algn="l"/>
                      <a:r>
                        <a:rPr lang="en-IN" sz="1200" b="0" i="0" u="none" strike="noStrike" cap="none" baseline="0" dirty="0">
                          <a:solidFill>
                            <a:schemeClr val="dk1"/>
                          </a:solidFill>
                          <a:latin typeface="+mn-lt"/>
                          <a:ea typeface="+mn-ea"/>
                          <a:cs typeface="+mn-cs"/>
                          <a:sym typeface="Arial"/>
                        </a:rPr>
                        <a:t>Cache</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256 MB</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128 MB</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16 MB</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752846476"/>
                  </a:ext>
                </a:extLst>
              </a:tr>
              <a:tr h="295956">
                <a:tc>
                  <a:txBody>
                    <a:bodyPr/>
                    <a:lstStyle/>
                    <a:p>
                      <a:pPr algn="l"/>
                      <a:r>
                        <a:rPr lang="en-IN" sz="1200" b="0" i="0" u="none" strike="noStrike" cap="none" baseline="0" dirty="0">
                          <a:solidFill>
                            <a:schemeClr val="dk1"/>
                          </a:solidFill>
                          <a:latin typeface="+mn-lt"/>
                          <a:ea typeface="+mn-ea"/>
                          <a:cs typeface="+mn-cs"/>
                          <a:sym typeface="Arial"/>
                        </a:rPr>
                        <a:t>Diameter</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3.5 in (8.89 cm)s</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2.5 in (6.35 cm)</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2.5 in (6.35 cm)</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83566013"/>
                  </a:ext>
                </a:extLst>
              </a:tr>
              <a:tr h="656557">
                <a:tc>
                  <a:txBody>
                    <a:bodyPr/>
                    <a:lstStyle/>
                    <a:p>
                      <a:pPr algn="l"/>
                      <a:r>
                        <a:rPr lang="en-IN" sz="1200" b="0" i="0" u="none" strike="noStrike" cap="none" baseline="0" dirty="0">
                          <a:solidFill>
                            <a:schemeClr val="dk1"/>
                          </a:solidFill>
                          <a:latin typeface="+mn-lt"/>
                          <a:ea typeface="+mn-ea"/>
                          <a:cs typeface="+mn-cs"/>
                          <a:sym typeface="Arial"/>
                        </a:rPr>
                        <a:t>Maximum areal density</a:t>
                      </a:r>
                    </a:p>
                    <a:p>
                      <a:pPr algn="l"/>
                      <a:r>
                        <a:rPr lang="en-IN" sz="1200" b="0" i="0" u="none" strike="noStrike" cap="none" baseline="0" dirty="0">
                          <a:solidFill>
                            <a:schemeClr val="dk1"/>
                          </a:solidFill>
                          <a:latin typeface="+mn-lt"/>
                          <a:ea typeface="+mn-ea"/>
                          <a:cs typeface="+mn-cs"/>
                          <a:sym typeface="Arial"/>
                        </a:rPr>
                        <a:t>(Gb/cm</a:t>
                      </a:r>
                      <a:r>
                        <a:rPr lang="en-IN" sz="1200" b="0" i="0" u="none" strike="noStrike" cap="none" baseline="30000" dirty="0">
                          <a:solidFill>
                            <a:schemeClr val="dk1"/>
                          </a:solidFill>
                          <a:latin typeface="+mn-lt"/>
                          <a:ea typeface="+mn-ea"/>
                          <a:cs typeface="+mn-cs"/>
                          <a:sym typeface="Arial"/>
                        </a:rPr>
                        <a:t>2</a:t>
                      </a:r>
                      <a:r>
                        <a:rPr lang="en-IN" sz="1200" b="0" i="0" u="none" strike="noStrike" cap="none" baseline="0" dirty="0">
                          <a:solidFill>
                            <a:schemeClr val="dk1"/>
                          </a:solidFill>
                          <a:latin typeface="+mn-lt"/>
                          <a:ea typeface="+mn-ea"/>
                          <a:cs typeface="+mn-cs"/>
                          <a:sym typeface="Arial"/>
                        </a:rPr>
                        <a:t>)</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134</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82</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66</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988751426"/>
                  </a:ext>
                </a:extLst>
              </a:tr>
            </a:tbl>
          </a:graphicData>
        </a:graphic>
      </p:graphicFrame>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normAutofit/>
          </a:bodyPr>
          <a:lstStyle/>
          <a:p>
            <a:r>
              <a:rPr lang="en-GB" dirty="0"/>
              <a:t>RAID</a:t>
            </a:r>
          </a:p>
        </p:txBody>
      </p:sp>
      <p:sp>
        <p:nvSpPr>
          <p:cNvPr id="4" name="Text Placeholder 3"/>
          <p:cNvSpPr>
            <a:spLocks noGrp="1"/>
          </p:cNvSpPr>
          <p:nvPr>
            <p:ph type="body" idx="1"/>
          </p:nvPr>
        </p:nvSpPr>
        <p:spPr/>
        <p:txBody>
          <a:bodyPr>
            <a:normAutofit lnSpcReduction="10000"/>
          </a:bodyPr>
          <a:lstStyle/>
          <a:p>
            <a:pPr marL="101600" indent="0">
              <a:lnSpc>
                <a:spcPct val="130000"/>
              </a:lnSpc>
              <a:spcBef>
                <a:spcPts val="3200"/>
              </a:spcBef>
              <a:spcAft>
                <a:spcPts val="1800"/>
              </a:spcAft>
              <a:buNone/>
            </a:pPr>
            <a:r>
              <a:rPr lang="en-US" sz="2400" u="sng" dirty="0"/>
              <a:t>R</a:t>
            </a:r>
            <a:r>
              <a:rPr lang="en-US" sz="2400" dirty="0"/>
              <a:t>edundant </a:t>
            </a:r>
            <a:r>
              <a:rPr lang="en-US" sz="2400" u="sng" dirty="0"/>
              <a:t>A</a:t>
            </a:r>
            <a:r>
              <a:rPr lang="en-US" sz="2400" dirty="0"/>
              <a:t>rray of </a:t>
            </a:r>
            <a:r>
              <a:rPr lang="en-US" sz="2400" u="sng" dirty="0"/>
              <a:t>I</a:t>
            </a:r>
            <a:r>
              <a:rPr lang="en-US" sz="2400" dirty="0"/>
              <a:t>ndependent </a:t>
            </a:r>
            <a:r>
              <a:rPr lang="en-US" sz="2400" u="sng" dirty="0"/>
              <a:t>D</a:t>
            </a:r>
            <a:r>
              <a:rPr lang="en-US" sz="2400" dirty="0"/>
              <a:t>isks</a:t>
            </a:r>
          </a:p>
          <a:p>
            <a:pPr marL="354013" indent="-354013"/>
            <a:r>
              <a:rPr lang="en-GB" sz="2000" dirty="0"/>
              <a:t>Consists of 7 levels</a:t>
            </a:r>
          </a:p>
          <a:p>
            <a:pPr marL="354013" indent="-354013">
              <a:spcAft>
                <a:spcPts val="1200"/>
              </a:spcAft>
            </a:pPr>
            <a:r>
              <a:rPr lang="en-GB" sz="2000" dirty="0"/>
              <a:t>Levels do not imply a hierarchical relationship but designate different design architectures that share three common characteristics:</a:t>
            </a:r>
          </a:p>
          <a:p>
            <a:pPr marL="719138" lvl="1" indent="-365125">
              <a:spcAft>
                <a:spcPts val="1200"/>
              </a:spcAft>
              <a:buFont typeface="+mj-lt"/>
              <a:buAutoNum type="arabicParenR"/>
            </a:pPr>
            <a:r>
              <a:rPr lang="en-GB" dirty="0"/>
              <a:t>Set of physical disk drives viewed by the operating system as a single logical drive</a:t>
            </a:r>
          </a:p>
          <a:p>
            <a:pPr marL="719138" lvl="1" indent="-365125">
              <a:spcAft>
                <a:spcPts val="1200"/>
              </a:spcAft>
              <a:buFont typeface="+mj-lt"/>
              <a:buAutoNum type="arabicParenR"/>
            </a:pPr>
            <a:r>
              <a:rPr lang="en-GB" dirty="0"/>
              <a:t>Data are distributed across the physical drives of an array in a scheme known as striping</a:t>
            </a:r>
          </a:p>
          <a:p>
            <a:pPr marL="719138" lvl="1" indent="-365125">
              <a:spcAft>
                <a:spcPts val="1200"/>
              </a:spcAft>
              <a:buFont typeface="+mj-lt"/>
              <a:buAutoNum type="arabicParenR"/>
            </a:pPr>
            <a:r>
              <a:rPr lang="en-GB" dirty="0"/>
              <a:t>Redundant disk capacity is used to store parity information, which guarantees data recoverability in case of a disk failure</a:t>
            </a:r>
          </a:p>
          <a:p>
            <a:pPr>
              <a:lnSpc>
                <a:spcPct val="130000"/>
              </a:lnSpc>
              <a:spcBef>
                <a:spcPts val="3200"/>
              </a:spcBef>
              <a:spcAft>
                <a:spcPts val="1800"/>
              </a:spcAft>
            </a:pPr>
            <a:endParaRPr lang="en-US" sz="2400" dirty="0"/>
          </a:p>
        </p:txBody>
      </p:sp>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8"/>
          <p:cNvSpPr>
            <a:spLocks noGrp="1"/>
          </p:cNvSpPr>
          <p:nvPr>
            <p:ph type="title"/>
          </p:nvPr>
        </p:nvSpPr>
        <p:spPr>
          <a:xfrm>
            <a:off x="447964" y="198165"/>
            <a:ext cx="8588532" cy="1111267"/>
          </a:xfrm>
        </p:spPr>
        <p:txBody>
          <a:bodyPr/>
          <a:lstStyle/>
          <a:p>
            <a:r>
              <a:rPr lang="en-US" dirty="0"/>
              <a:t>Table 7.3</a:t>
            </a:r>
            <a:br>
              <a:rPr lang="en-US" dirty="0"/>
            </a:br>
            <a:r>
              <a:rPr lang="en-US" dirty="0"/>
              <a:t>RAID Levels</a:t>
            </a:r>
            <a:endParaRPr lang="en-IN" dirty="0"/>
          </a:p>
        </p:txBody>
      </p:sp>
      <p:graphicFrame>
        <p:nvGraphicFramePr>
          <p:cNvPr id="5" name="Table 4" descr="The table has 7 columns labelled category, level, description, disks required, data availability, large I per o data transfer capacity, small I per o request rate. The rows read as follows from left to right. Row 1. Striping, zero, nonredundant, n, lower than single disk, very high, very high for both read and write. Row 2. Mirroring, 1, mirrored, 2 n, higher than raid 2 3 4 or 5 and lower than raid 6, higher than single disk for read and similar to single disk for write, up to twice that of a single disk for read and similar to single disk for write. Row 3 a. Parallel access, 2, redundant via hamming code, n plus m, much higher than single disk and comparable to raid 2 4 or 5, highest of all listed alternatives, approximately twice that of a single disk. Row 3 b. parallel access, 3, bit interleaved parity, n plus 1, much higher than single disk and comparable to raid 2 4 or 5, highest of all listed alternatives, approximately twice that of a single disk. Row 4 a. independent access, 4, block interleaved parity, n plus 1, much higher than single disk and comparable to raid 2 3 or 5, similar to raid zero for read and significantly lower than single disk for write, similar to raid zero for read and significantly lower than single disk for write. Row 4 b. independent access, 5, block interleaved distributed parity, n plus 1, much higher than single disk and comparable to raid 2 3 or 4, similar to raid zero for read and lower than single disk for write, similar to raid zero for read and generally lower than single disk for write. Row 4 c. independent access, 6, block interleaved dual distributed parity, n plus 2, highest of all listed alternatives, similar to raid zero for read and lower than raid 5 for write, similar to raid zero for read and significantly lower than raid 5 for write." title="A table titled raid levels."/>
          <p:cNvGraphicFramePr>
            <a:graphicFrameLocks noGrp="1"/>
          </p:cNvGraphicFramePr>
          <p:nvPr>
            <p:extLst>
              <p:ext uri="{D42A27DB-BD31-4B8C-83A1-F6EECF244321}">
                <p14:modId xmlns:p14="http://schemas.microsoft.com/office/powerpoint/2010/main" val="1681407695"/>
              </p:ext>
            </p:extLst>
          </p:nvPr>
        </p:nvGraphicFramePr>
        <p:xfrm>
          <a:off x="323528" y="1484784"/>
          <a:ext cx="8496944" cy="4447973"/>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543019389"/>
                    </a:ext>
                  </a:extLst>
                </a:gridCol>
                <a:gridCol w="490674">
                  <a:extLst>
                    <a:ext uri="{9D8B030D-6E8A-4147-A177-3AD203B41FA5}">
                      <a16:colId xmlns:a16="http://schemas.microsoft.com/office/drawing/2014/main" val="19134138"/>
                    </a:ext>
                  </a:extLst>
                </a:gridCol>
                <a:gridCol w="1237518">
                  <a:extLst>
                    <a:ext uri="{9D8B030D-6E8A-4147-A177-3AD203B41FA5}">
                      <a16:colId xmlns:a16="http://schemas.microsoft.com/office/drawing/2014/main" val="4122312373"/>
                    </a:ext>
                  </a:extLst>
                </a:gridCol>
                <a:gridCol w="772869">
                  <a:extLst>
                    <a:ext uri="{9D8B030D-6E8A-4147-A177-3AD203B41FA5}">
                      <a16:colId xmlns:a16="http://schemas.microsoft.com/office/drawing/2014/main" val="340325420"/>
                    </a:ext>
                  </a:extLst>
                </a:gridCol>
                <a:gridCol w="1603395">
                  <a:extLst>
                    <a:ext uri="{9D8B030D-6E8A-4147-A177-3AD203B41FA5}">
                      <a16:colId xmlns:a16="http://schemas.microsoft.com/office/drawing/2014/main" val="3117423754"/>
                    </a:ext>
                  </a:extLst>
                </a:gridCol>
                <a:gridCol w="1656184">
                  <a:extLst>
                    <a:ext uri="{9D8B030D-6E8A-4147-A177-3AD203B41FA5}">
                      <a16:colId xmlns:a16="http://schemas.microsoft.com/office/drawing/2014/main" val="708195715"/>
                    </a:ext>
                  </a:extLst>
                </a:gridCol>
                <a:gridCol w="1800200">
                  <a:extLst>
                    <a:ext uri="{9D8B030D-6E8A-4147-A177-3AD203B41FA5}">
                      <a16:colId xmlns:a16="http://schemas.microsoft.com/office/drawing/2014/main" val="2913886297"/>
                    </a:ext>
                  </a:extLst>
                </a:gridCol>
              </a:tblGrid>
              <a:tr h="541933">
                <a:tc>
                  <a:txBody>
                    <a:bodyPr/>
                    <a:lstStyle/>
                    <a:p>
                      <a:pPr algn="l"/>
                      <a:r>
                        <a:rPr lang="en-IN" sz="1000" b="1" dirty="0">
                          <a:solidFill>
                            <a:schemeClr val="tx1"/>
                          </a:solidFill>
                          <a:latin typeface="+mj-lt"/>
                        </a:rPr>
                        <a:t>Category</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000" b="1" dirty="0">
                          <a:solidFill>
                            <a:schemeClr val="tx1"/>
                          </a:solidFill>
                          <a:latin typeface="+mj-lt"/>
                        </a:rPr>
                        <a:t>Level</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1" dirty="0">
                          <a:solidFill>
                            <a:schemeClr val="tx1"/>
                          </a:solidFill>
                          <a:latin typeface="+mj-lt"/>
                        </a:rPr>
                        <a:t>Description</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1" dirty="0">
                          <a:solidFill>
                            <a:schemeClr val="tx1"/>
                          </a:solidFill>
                          <a:latin typeface="+mj-lt"/>
                        </a:rPr>
                        <a:t>Disks</a:t>
                      </a:r>
                    </a:p>
                    <a:p>
                      <a:pPr algn="ctr"/>
                      <a:r>
                        <a:rPr lang="en-IN" sz="1000" b="1" dirty="0">
                          <a:solidFill>
                            <a:schemeClr val="tx1"/>
                          </a:solidFill>
                          <a:latin typeface="+mj-lt"/>
                        </a:rPr>
                        <a:t>Required</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1" dirty="0">
                          <a:solidFill>
                            <a:schemeClr val="tx1"/>
                          </a:solidFill>
                          <a:latin typeface="+mj-lt"/>
                        </a:rPr>
                        <a:t>Data Availability</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1" dirty="0">
                          <a:solidFill>
                            <a:schemeClr val="tx1"/>
                          </a:solidFill>
                          <a:latin typeface="+mj-lt"/>
                        </a:rPr>
                        <a:t>Large I/O Data</a:t>
                      </a:r>
                    </a:p>
                    <a:p>
                      <a:pPr algn="ctr"/>
                      <a:r>
                        <a:rPr lang="en-IN" sz="1000" b="1" dirty="0">
                          <a:solidFill>
                            <a:schemeClr val="tx1"/>
                          </a:solidFill>
                          <a:latin typeface="+mj-lt"/>
                        </a:rPr>
                        <a:t>Transfer Capacity</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1" dirty="0">
                          <a:solidFill>
                            <a:schemeClr val="tx1"/>
                          </a:solidFill>
                          <a:latin typeface="+mj-lt"/>
                        </a:rPr>
                        <a:t>Small I/O</a:t>
                      </a:r>
                    </a:p>
                    <a:p>
                      <a:pPr algn="ctr"/>
                      <a:r>
                        <a:rPr lang="en-IN" sz="1000" b="1" dirty="0">
                          <a:solidFill>
                            <a:schemeClr val="tx1"/>
                          </a:solidFill>
                          <a:latin typeface="+mj-lt"/>
                        </a:rPr>
                        <a:t>Request Rate</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446502">
                <a:tc>
                  <a:txBody>
                    <a:bodyPr/>
                    <a:lstStyle/>
                    <a:p>
                      <a:pPr algn="l"/>
                      <a:r>
                        <a:rPr lang="en-IN" sz="1000" b="0" i="0" u="none" strike="noStrike" cap="none" baseline="0" dirty="0">
                          <a:solidFill>
                            <a:schemeClr val="dk1"/>
                          </a:solidFill>
                          <a:latin typeface="+mj-lt"/>
                          <a:ea typeface="+mn-ea"/>
                          <a:cs typeface="+mn-cs"/>
                          <a:sym typeface="Arial"/>
                        </a:rPr>
                        <a:t>Striping</a:t>
                      </a:r>
                      <a:endParaRPr lang="en-IN" sz="100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50" dirty="0">
                          <a:latin typeface="+mj-lt"/>
                        </a:rPr>
                        <a:t>0</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050" b="0" i="0" u="none" strike="noStrike" cap="none" baseline="0" dirty="0" err="1">
                          <a:solidFill>
                            <a:schemeClr val="dk1"/>
                          </a:solidFill>
                          <a:latin typeface="+mj-lt"/>
                          <a:ea typeface="+mn-ea"/>
                          <a:cs typeface="+mn-cs"/>
                          <a:sym typeface="Arial"/>
                        </a:rPr>
                        <a:t>Nonredundant</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50" i="1" dirty="0">
                          <a:latin typeface="+mj-lt"/>
                        </a:rPr>
                        <a:t>N</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050" dirty="0">
                          <a:latin typeface="+mj-lt"/>
                        </a:rPr>
                        <a:t>Lower than single disk</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050" dirty="0">
                          <a:latin typeface="+mj-lt"/>
                        </a:rPr>
                        <a:t>Very high</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50" dirty="0">
                          <a:latin typeface="+mj-lt"/>
                        </a:rPr>
                        <a:t>Very high for both read and</a:t>
                      </a:r>
                    </a:p>
                    <a:p>
                      <a:pPr algn="l"/>
                      <a:r>
                        <a:rPr lang="en-US" sz="1050" dirty="0">
                          <a:latin typeface="+mj-lt"/>
                        </a:rPr>
                        <a:t>write</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698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dirty="0">
                          <a:latin typeface="+mj-lt"/>
                        </a:rPr>
                        <a:t>Mirroring</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50" dirty="0">
                          <a:latin typeface="+mj-lt"/>
                        </a:rPr>
                        <a:t>1</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50" dirty="0">
                          <a:latin typeface="+mj-lt"/>
                        </a:rPr>
                        <a:t>Mirrored</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50" b="0" i="0" u="none" strike="noStrike" baseline="0" dirty="0">
                          <a:latin typeface="+mj-lt"/>
                        </a:rPr>
                        <a:t>2</a:t>
                      </a:r>
                      <a:r>
                        <a:rPr lang="en-IN" sz="1050" b="0" i="1" u="none" strike="noStrike" baseline="0" dirty="0">
                          <a:latin typeface="+mj-lt"/>
                        </a:rPr>
                        <a:t>N</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a:latin typeface="+mj-lt"/>
                        </a:rPr>
                        <a:t>Higher than RAID 2,</a:t>
                      </a:r>
                    </a:p>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a:latin typeface="+mj-lt"/>
                        </a:rPr>
                        <a:t>3, 4, or 5; lower than</a:t>
                      </a:r>
                    </a:p>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a:latin typeface="+mj-lt"/>
                        </a:rPr>
                        <a:t>RAID 6</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a:latin typeface="+mj-lt"/>
                        </a:rPr>
                        <a:t>Higher than single disk</a:t>
                      </a:r>
                    </a:p>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a:latin typeface="+mj-lt"/>
                        </a:rPr>
                        <a:t>for read; similar to single</a:t>
                      </a:r>
                    </a:p>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a:latin typeface="+mj-lt"/>
                        </a:rPr>
                        <a:t>disk for write</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a:latin typeface="+mj-lt"/>
                        </a:rPr>
                        <a:t>Up to twice that of a single</a:t>
                      </a:r>
                    </a:p>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a:latin typeface="+mj-lt"/>
                        </a:rPr>
                        <a:t>disk for read; similar to</a:t>
                      </a:r>
                    </a:p>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a:latin typeface="+mj-lt"/>
                        </a:rPr>
                        <a:t>single disk for write</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614191">
                <a:tc rowSpan="2">
                  <a:txBody>
                    <a:bodyPr/>
                    <a:lstStyle/>
                    <a:p>
                      <a:pPr algn="l"/>
                      <a:r>
                        <a:rPr lang="en-IN" sz="1000" dirty="0">
                          <a:latin typeface="+mj-lt"/>
                        </a:rPr>
                        <a:t>Parallel</a:t>
                      </a:r>
                    </a:p>
                    <a:p>
                      <a:pPr algn="l"/>
                      <a:r>
                        <a:rPr lang="en-IN" sz="1000" dirty="0">
                          <a:latin typeface="+mj-lt"/>
                        </a:rPr>
                        <a:t>Access</a:t>
                      </a:r>
                    </a:p>
                  </a:txBody>
                  <a:tcPr marL="83445" marR="83445" marT="41722" marB="4172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50" dirty="0">
                          <a:latin typeface="+mj-lt"/>
                        </a:rPr>
                        <a:t>2</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050" dirty="0">
                          <a:latin typeface="+mj-lt"/>
                        </a:rPr>
                        <a:t>Redundant via</a:t>
                      </a:r>
                    </a:p>
                    <a:p>
                      <a:pPr algn="l"/>
                      <a:r>
                        <a:rPr lang="en-IN" sz="1050" dirty="0">
                          <a:latin typeface="+mj-lt"/>
                        </a:rPr>
                        <a:t>Hamming code</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50" b="0" i="1" u="none" strike="noStrike" baseline="0" dirty="0">
                          <a:latin typeface="+mj-lt"/>
                        </a:rPr>
                        <a:t>N </a:t>
                      </a:r>
                      <a:r>
                        <a:rPr lang="en-IN" sz="1050" b="0" i="0" u="none" strike="noStrike" baseline="0" dirty="0">
                          <a:latin typeface="+mj-lt"/>
                        </a:rPr>
                        <a:t>+ </a:t>
                      </a:r>
                      <a:r>
                        <a:rPr lang="en-IN" sz="1050" b="0" i="1" u="none" strike="noStrike" baseline="0" dirty="0">
                          <a:latin typeface="+mj-lt"/>
                        </a:rPr>
                        <a:t>m</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50" dirty="0">
                          <a:latin typeface="+mj-lt"/>
                        </a:rPr>
                        <a:t>Much higher than</a:t>
                      </a:r>
                    </a:p>
                    <a:p>
                      <a:pPr algn="l"/>
                      <a:r>
                        <a:rPr lang="en-US" sz="1050" dirty="0">
                          <a:latin typeface="+mj-lt"/>
                        </a:rPr>
                        <a:t>single disk; comparable</a:t>
                      </a:r>
                    </a:p>
                    <a:p>
                      <a:pPr algn="l"/>
                      <a:r>
                        <a:rPr lang="en-US" sz="1050" dirty="0">
                          <a:latin typeface="+mj-lt"/>
                        </a:rPr>
                        <a:t>to RAID 3, 4, or 5</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50" dirty="0">
                          <a:latin typeface="+mj-lt"/>
                        </a:rPr>
                        <a:t>Highest of all listed</a:t>
                      </a:r>
                    </a:p>
                    <a:p>
                      <a:pPr algn="l"/>
                      <a:r>
                        <a:rPr lang="en-US" sz="1050" dirty="0">
                          <a:latin typeface="+mj-lt"/>
                        </a:rPr>
                        <a:t>alternatives</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50" dirty="0">
                          <a:latin typeface="+mj-lt"/>
                        </a:rPr>
                        <a:t>Approximately twice that</a:t>
                      </a:r>
                    </a:p>
                    <a:p>
                      <a:pPr algn="l"/>
                      <a:r>
                        <a:rPr lang="en-US" sz="1050" dirty="0">
                          <a:latin typeface="+mj-lt"/>
                        </a:rPr>
                        <a:t>of a single disk</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61287">
                <a:tc vMerge="1">
                  <a:txBody>
                    <a:bodyPr/>
                    <a:lstStyle/>
                    <a:p>
                      <a:pPr algn="l"/>
                      <a:endParaRPr lang="en-IN" sz="800" dirty="0"/>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50" dirty="0">
                          <a:latin typeface="+mj-lt"/>
                        </a:rPr>
                        <a:t>3</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050" dirty="0">
                          <a:latin typeface="+mj-lt"/>
                        </a:rPr>
                        <a:t>Bit-interleaved</a:t>
                      </a:r>
                    </a:p>
                    <a:p>
                      <a:pPr algn="l"/>
                      <a:r>
                        <a:rPr lang="en-IN" sz="1050" dirty="0">
                          <a:latin typeface="+mj-lt"/>
                        </a:rPr>
                        <a:t>parity</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50" b="0" i="1" u="none" strike="noStrike" baseline="0" dirty="0">
                          <a:latin typeface="+mj-lt"/>
                        </a:rPr>
                        <a:t>N </a:t>
                      </a:r>
                      <a:r>
                        <a:rPr lang="en-IN" sz="1050" b="0" i="0" u="none" strike="noStrike" baseline="0" dirty="0">
                          <a:latin typeface="+mj-lt"/>
                        </a:rPr>
                        <a:t>+ 1</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50" dirty="0">
                          <a:latin typeface="+mj-lt"/>
                        </a:rPr>
                        <a:t>Much higher than</a:t>
                      </a:r>
                    </a:p>
                    <a:p>
                      <a:pPr algn="l"/>
                      <a:r>
                        <a:rPr lang="en-US" sz="1050" dirty="0">
                          <a:latin typeface="+mj-lt"/>
                        </a:rPr>
                        <a:t>single disk; comparable</a:t>
                      </a:r>
                    </a:p>
                    <a:p>
                      <a:pPr algn="l"/>
                      <a:r>
                        <a:rPr lang="en-US" sz="1050" dirty="0">
                          <a:latin typeface="+mj-lt"/>
                        </a:rPr>
                        <a:t>to RAID 2, 4, or 5</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50" dirty="0">
                          <a:latin typeface="+mj-lt"/>
                        </a:rPr>
                        <a:t>Highest of all listed</a:t>
                      </a:r>
                    </a:p>
                    <a:p>
                      <a:pPr algn="l"/>
                      <a:r>
                        <a:rPr lang="en-US" sz="1050" dirty="0">
                          <a:latin typeface="+mj-lt"/>
                        </a:rPr>
                        <a:t>alternatives</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50" dirty="0">
                          <a:latin typeface="+mj-lt"/>
                        </a:rPr>
                        <a:t>Approximately twice that</a:t>
                      </a:r>
                    </a:p>
                    <a:p>
                      <a:pPr algn="l"/>
                      <a:r>
                        <a:rPr lang="en-US" sz="1050" dirty="0">
                          <a:latin typeface="+mj-lt"/>
                        </a:rPr>
                        <a:t>of a single disk</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61287">
                <a:tc rowSpan="3">
                  <a:txBody>
                    <a:bodyPr/>
                    <a:lstStyle/>
                    <a:p>
                      <a:pPr algn="l"/>
                      <a:r>
                        <a:rPr lang="en-IN" sz="1000" dirty="0">
                          <a:latin typeface="+mj-lt"/>
                        </a:rPr>
                        <a:t>Independent</a:t>
                      </a:r>
                    </a:p>
                    <a:p>
                      <a:pPr algn="l"/>
                      <a:r>
                        <a:rPr lang="en-IN" sz="1000" dirty="0">
                          <a:latin typeface="+mj-lt"/>
                        </a:rPr>
                        <a:t>access</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50" dirty="0">
                          <a:latin typeface="+mj-lt"/>
                        </a:rPr>
                        <a:t>4</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050" dirty="0">
                          <a:latin typeface="+mj-lt"/>
                        </a:rPr>
                        <a:t>Block-interleaved</a:t>
                      </a:r>
                    </a:p>
                    <a:p>
                      <a:pPr algn="l"/>
                      <a:r>
                        <a:rPr lang="en-IN" sz="1050" dirty="0">
                          <a:latin typeface="+mj-lt"/>
                        </a:rPr>
                        <a:t>parity</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50" b="0" i="1" u="none" strike="noStrike" baseline="0" dirty="0">
                          <a:latin typeface="+mj-lt"/>
                        </a:rPr>
                        <a:t>N </a:t>
                      </a:r>
                      <a:r>
                        <a:rPr lang="en-IN" sz="1050" b="0" i="0" u="none" strike="noStrike" baseline="0" dirty="0">
                          <a:latin typeface="+mj-lt"/>
                        </a:rPr>
                        <a:t>+ 1</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50" dirty="0">
                          <a:latin typeface="+mj-lt"/>
                        </a:rPr>
                        <a:t>Much higher than</a:t>
                      </a:r>
                    </a:p>
                    <a:p>
                      <a:pPr algn="l"/>
                      <a:r>
                        <a:rPr lang="en-US" sz="1050" dirty="0">
                          <a:latin typeface="+mj-lt"/>
                        </a:rPr>
                        <a:t>single disk; comparable</a:t>
                      </a:r>
                    </a:p>
                    <a:p>
                      <a:pPr algn="l"/>
                      <a:r>
                        <a:rPr lang="en-US" sz="1050" dirty="0">
                          <a:latin typeface="+mj-lt"/>
                        </a:rPr>
                        <a:t>to RAID 2, 3, or 5</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50" dirty="0">
                          <a:latin typeface="+mj-lt"/>
                        </a:rPr>
                        <a:t>Similar to RAID 0 for</a:t>
                      </a:r>
                    </a:p>
                    <a:p>
                      <a:pPr algn="l"/>
                      <a:r>
                        <a:rPr lang="en-US" sz="1050" dirty="0">
                          <a:latin typeface="+mj-lt"/>
                        </a:rPr>
                        <a:t>read; significantly lower</a:t>
                      </a:r>
                    </a:p>
                    <a:p>
                      <a:pPr algn="l"/>
                      <a:r>
                        <a:rPr lang="en-US" sz="1050" dirty="0">
                          <a:latin typeface="+mj-lt"/>
                        </a:rPr>
                        <a:t>than single disk for write</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50" dirty="0">
                          <a:latin typeface="+mj-lt"/>
                        </a:rPr>
                        <a:t>Similar to RAID 0 for read;</a:t>
                      </a:r>
                    </a:p>
                    <a:p>
                      <a:pPr algn="l"/>
                      <a:r>
                        <a:rPr lang="en-US" sz="1050" dirty="0">
                          <a:latin typeface="+mj-lt"/>
                        </a:rPr>
                        <a:t>significantly lower than</a:t>
                      </a:r>
                    </a:p>
                    <a:p>
                      <a:pPr algn="l"/>
                      <a:r>
                        <a:rPr lang="en-US" sz="1050" dirty="0">
                          <a:latin typeface="+mj-lt"/>
                        </a:rPr>
                        <a:t>single disk for write</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614191">
                <a:tc vMerge="1">
                  <a:txBody>
                    <a:bodyPr/>
                    <a:lstStyle/>
                    <a:p>
                      <a:pPr algn="l"/>
                      <a:endParaRPr lang="en-IN" sz="800" dirty="0"/>
                    </a:p>
                  </a:txBody>
                  <a:tcPr marL="83445" marR="83445" marT="41722" marB="4172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50" dirty="0">
                          <a:latin typeface="+mj-lt"/>
                        </a:rPr>
                        <a:t>5</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050" dirty="0">
                          <a:latin typeface="+mj-lt"/>
                        </a:rPr>
                        <a:t>Block-interleaved</a:t>
                      </a:r>
                    </a:p>
                    <a:p>
                      <a:pPr algn="l"/>
                      <a:r>
                        <a:rPr lang="en-IN" sz="1050" dirty="0">
                          <a:latin typeface="+mj-lt"/>
                        </a:rPr>
                        <a:t>distributed parity</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50" b="0" i="1" u="none" strike="noStrike" baseline="0" dirty="0">
                          <a:latin typeface="+mj-lt"/>
                        </a:rPr>
                        <a:t>N </a:t>
                      </a:r>
                      <a:r>
                        <a:rPr lang="en-IN" sz="1050" b="0" i="0" u="none" strike="noStrike" baseline="0" dirty="0">
                          <a:latin typeface="+mj-lt"/>
                        </a:rPr>
                        <a:t>+ 1</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50" dirty="0">
                          <a:latin typeface="+mj-lt"/>
                        </a:rPr>
                        <a:t>Much higher than</a:t>
                      </a:r>
                    </a:p>
                    <a:p>
                      <a:pPr algn="l"/>
                      <a:r>
                        <a:rPr lang="en-US" sz="1050" dirty="0">
                          <a:latin typeface="+mj-lt"/>
                        </a:rPr>
                        <a:t>single disk; comparable</a:t>
                      </a:r>
                    </a:p>
                    <a:p>
                      <a:pPr algn="l"/>
                      <a:r>
                        <a:rPr lang="en-US" sz="1050" dirty="0">
                          <a:latin typeface="+mj-lt"/>
                        </a:rPr>
                        <a:t>to RAID 2, 3, or 4</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50" dirty="0">
                          <a:latin typeface="+mj-lt"/>
                        </a:rPr>
                        <a:t>Similar to RAID 0 for</a:t>
                      </a:r>
                    </a:p>
                    <a:p>
                      <a:pPr algn="l"/>
                      <a:r>
                        <a:rPr lang="en-US" sz="1050" dirty="0">
                          <a:latin typeface="+mj-lt"/>
                        </a:rPr>
                        <a:t>read; lower than single</a:t>
                      </a:r>
                    </a:p>
                    <a:p>
                      <a:pPr algn="l"/>
                      <a:r>
                        <a:rPr lang="en-US" sz="1050" dirty="0">
                          <a:latin typeface="+mj-lt"/>
                        </a:rPr>
                        <a:t>disk for write</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50" dirty="0">
                          <a:latin typeface="+mj-lt"/>
                        </a:rPr>
                        <a:t>Similar to RAID 0 for read;</a:t>
                      </a:r>
                    </a:p>
                    <a:p>
                      <a:pPr algn="l"/>
                      <a:r>
                        <a:rPr lang="en-US" sz="1050" dirty="0">
                          <a:latin typeface="+mj-lt"/>
                        </a:rPr>
                        <a:t>generally lower than single</a:t>
                      </a:r>
                    </a:p>
                    <a:p>
                      <a:pPr algn="l"/>
                      <a:r>
                        <a:rPr lang="en-US" sz="1050" dirty="0">
                          <a:latin typeface="+mj-lt"/>
                        </a:rPr>
                        <a:t>disk for write</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361287">
                <a:tc vMerge="1">
                  <a:txBody>
                    <a:bodyPr/>
                    <a:lstStyle/>
                    <a:p>
                      <a:pPr algn="l"/>
                      <a:endParaRPr lang="en-IN" sz="800" dirty="0"/>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6</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latin typeface="+mj-lt"/>
                        </a:rPr>
                        <a:t>Block-interleaved</a:t>
                      </a:r>
                    </a:p>
                    <a:p>
                      <a:pPr algn="l"/>
                      <a:r>
                        <a:rPr lang="en-US" sz="1000" dirty="0">
                          <a:latin typeface="+mj-lt"/>
                        </a:rPr>
                        <a:t>dual distributed</a:t>
                      </a:r>
                    </a:p>
                    <a:p>
                      <a:pPr algn="l"/>
                      <a:r>
                        <a:rPr lang="en-US" sz="1000" dirty="0">
                          <a:latin typeface="+mj-lt"/>
                        </a:rPr>
                        <a:t>parity</a:t>
                      </a:r>
                      <a:endParaRPr lang="en-IN" sz="100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1" u="none" strike="noStrike" baseline="0" dirty="0">
                          <a:latin typeface="+mj-lt"/>
                        </a:rPr>
                        <a:t>N </a:t>
                      </a:r>
                      <a:r>
                        <a:rPr lang="en-IN" sz="1000" b="0" i="0" u="none" strike="noStrike" baseline="0" dirty="0">
                          <a:latin typeface="+mj-lt"/>
                        </a:rPr>
                        <a:t>+ 2</a:t>
                      </a:r>
                      <a:endParaRPr lang="en-IN" sz="100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latin typeface="+mj-lt"/>
                        </a:rPr>
                        <a:t>Highest of all listed</a:t>
                      </a:r>
                    </a:p>
                    <a:p>
                      <a:pPr algn="l"/>
                      <a:r>
                        <a:rPr lang="en-US" sz="1000" dirty="0">
                          <a:latin typeface="+mj-lt"/>
                        </a:rPr>
                        <a:t>alternatives</a:t>
                      </a:r>
                      <a:endParaRPr lang="en-IN" sz="100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latin typeface="+mj-lt"/>
                        </a:rPr>
                        <a:t>Similar to RAID 0 for</a:t>
                      </a:r>
                    </a:p>
                    <a:p>
                      <a:pPr algn="l"/>
                      <a:r>
                        <a:rPr lang="en-US" sz="1000" dirty="0">
                          <a:latin typeface="+mj-lt"/>
                        </a:rPr>
                        <a:t>read; lower than RAID 5</a:t>
                      </a:r>
                    </a:p>
                    <a:p>
                      <a:pPr algn="l"/>
                      <a:r>
                        <a:rPr lang="en-US" sz="1000" dirty="0">
                          <a:latin typeface="+mj-lt"/>
                        </a:rPr>
                        <a:t>for write</a:t>
                      </a:r>
                      <a:endParaRPr lang="en-IN" sz="100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latin typeface="+mj-lt"/>
                        </a:rPr>
                        <a:t>Similar to RAID 0 for read;</a:t>
                      </a:r>
                    </a:p>
                    <a:p>
                      <a:pPr algn="l"/>
                      <a:r>
                        <a:rPr lang="en-US" sz="1000" dirty="0">
                          <a:latin typeface="+mj-lt"/>
                        </a:rPr>
                        <a:t>significantly lower than</a:t>
                      </a:r>
                    </a:p>
                    <a:p>
                      <a:pPr algn="l"/>
                      <a:r>
                        <a:rPr lang="en-US" sz="1000" dirty="0">
                          <a:latin typeface="+mj-lt"/>
                        </a:rPr>
                        <a:t>RAID 5 for write</a:t>
                      </a:r>
                      <a:endParaRPr lang="en-IN" sz="100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43702278"/>
                  </a:ext>
                </a:extLst>
              </a:tr>
            </a:tbl>
          </a:graphicData>
        </a:graphic>
      </p:graphicFrame>
      <p:sp>
        <p:nvSpPr>
          <p:cNvPr id="8" name="TextBox 7"/>
          <p:cNvSpPr txBox="1"/>
          <p:nvPr/>
        </p:nvSpPr>
        <p:spPr>
          <a:xfrm>
            <a:off x="611560" y="5975702"/>
            <a:ext cx="4403770" cy="261610"/>
          </a:xfrm>
          <a:prstGeom prst="rect">
            <a:avLst/>
          </a:prstGeom>
          <a:noFill/>
        </p:spPr>
        <p:txBody>
          <a:bodyPr wrap="square" rtlCol="0">
            <a:spAutoFit/>
          </a:bodyPr>
          <a:lstStyle/>
          <a:p>
            <a:r>
              <a:rPr lang="en-US" sz="1100" i="1" dirty="0">
                <a:latin typeface="+mn-lt"/>
              </a:rPr>
              <a:t>N</a:t>
            </a:r>
            <a:r>
              <a:rPr lang="en-US" sz="1100" dirty="0">
                <a:latin typeface="+mn-lt"/>
              </a:rPr>
              <a:t> = number of data disks;    </a:t>
            </a:r>
            <a:r>
              <a:rPr lang="en-US" sz="1100" i="1" dirty="0">
                <a:latin typeface="+mn-lt"/>
              </a:rPr>
              <a:t>m</a:t>
            </a:r>
            <a:r>
              <a:rPr lang="en-US" sz="1100" dirty="0">
                <a:latin typeface="+mn-lt"/>
              </a:rPr>
              <a:t> proportional to log </a:t>
            </a:r>
            <a:r>
              <a:rPr lang="en-US" sz="1100" i="1" dirty="0">
                <a:latin typeface="+mn-lt"/>
              </a:rPr>
              <a:t>N</a:t>
            </a:r>
            <a:endParaRPr lang="en-US" sz="1100" dirty="0">
              <a:latin typeface="+mn-lt"/>
            </a:endParaRPr>
          </a:p>
        </p:txBody>
      </p:sp>
    </p:spTree>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588532" cy="1111267"/>
          </a:xfrm>
        </p:spPr>
        <p:txBody>
          <a:bodyPr/>
          <a:lstStyle/>
          <a:p>
            <a:r>
              <a:rPr lang="en-US" dirty="0"/>
              <a:t>Figure 7.6 </a:t>
            </a:r>
            <a:br>
              <a:rPr lang="en-US" dirty="0"/>
            </a:br>
            <a:r>
              <a:rPr lang="en-US" dirty="0"/>
              <a:t>RAID Levels (1 of 2)</a:t>
            </a:r>
            <a:endParaRPr lang="en-IN" dirty="0"/>
          </a:p>
        </p:txBody>
      </p:sp>
      <p:pic>
        <p:nvPicPr>
          <p:cNvPr id="3" name="Picture 2" descr="Diagram A represents raid 0, non-redundant, with a set of 4 vertical cylinders each containing four layers of strips with the bottom layer representing, blank. The cylinder at the left contains four layers of even strips, labeled 0, 4, 8, and 12. The second cylinder contains four odd strips that read, 1, 5, 9 and 13. The third cylinder contains four even strip that read, strips 2, 6, 10 and 14. The fourth cylinder contains four odd strips that read, strip 3, 7, 11 and 15. Diagram b presents raid 1, which is a mirrored set of 8 cylinders. Cylinders 5 to 8 are mirrors of cylinders 1 to 4. Each cylinder contains four strips, and the bottom strip is left blank and sectioned off with dotted lines. The cylinder at the left contains four layers of even strips, 0, 4, 8, and 12. The second cylinder, which contains four odd strip, reads, strips 1, 5, 9 and 13. The third cylinder contains four even strips that read, strip 2, 6, 10 and 14. The fourth cylinder contains four odd strips that read, strip 3, 7, 11 and 15. Diagram c represents raid 2, redundancy through hamming code, which has a set of 7 cylinders each containing four strips. From left to right, the cylinders read, b sub 0, b sub 1, b sub 2, b sub 3, f sub 0 of b, f sub 1 of b and f sub 2 of b." title="Three diagrams, a, b, and c, represent a continuation of raid levels."/>
          <p:cNvPicPr>
            <a:picLocks noChangeAspect="1"/>
          </p:cNvPicPr>
          <p:nvPr/>
        </p:nvPicPr>
        <p:blipFill rotWithShape="1">
          <a:blip r:embed="rId3">
            <a:extLst>
              <a:ext uri="{28A0092B-C50C-407E-A947-70E740481C1C}">
                <a14:useLocalDpi xmlns:a14="http://schemas.microsoft.com/office/drawing/2010/main" val="0"/>
              </a:ext>
            </a:extLst>
          </a:blip>
          <a:srcRect l="7082" t="5901" r="8537" b="12201"/>
          <a:stretch/>
        </p:blipFill>
        <p:spPr>
          <a:xfrm>
            <a:off x="1079240" y="1169621"/>
            <a:ext cx="6985520" cy="52391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588532" cy="1111267"/>
          </a:xfrm>
        </p:spPr>
        <p:txBody>
          <a:bodyPr/>
          <a:lstStyle/>
          <a:p>
            <a:r>
              <a:rPr lang="en-US" dirty="0"/>
              <a:t>Figure 7.6 </a:t>
            </a:r>
            <a:br>
              <a:rPr lang="en-US" dirty="0"/>
            </a:br>
            <a:r>
              <a:rPr lang="en-US" dirty="0"/>
              <a:t>RAID Levels (2 of 2)</a:t>
            </a:r>
            <a:endParaRPr lang="en-IN" dirty="0"/>
          </a:p>
        </p:txBody>
      </p:sp>
      <p:pic>
        <p:nvPicPr>
          <p:cNvPr id="3" name="Picture 2" descr="Diagram d presents raid 3, which is labeled, bit-interleaved parity. It contains a set of five, tiered cylinders with four levels. From left to right, the cylinders are labeled as follows. b sub 0, b sub 1, b sub 2, b sub 3, and p of b. Diagram e depicts raid 4, which is labeled, block-level parity. It contains a set of five cylinders with tiered levels. The levels of the first cylinder from top to bottom read, block 0, 4, 8, and 12. The levels of the second cylinder from top to bottom read, block 1, 5, 9, and 13. The levels of the third read, block 2, 6, 10 and 14. The blocks of the fourth cylinder from top to bottom read, 3, 7, 11 and 15. The fifth cylinder contains a set of parity bits from top to bottom that reads, p of 0 to 3, p of 0 to 7, p of 8 to 11 and p of 12 to 15. Diagram f represents raid 5, which is labeled, block level distributed parity. It contains a set of five cylinders containing four blocks with one parity bit each. The blocks and parity values for the first cylinder read, block 0, 4, 8, 12 and p of 16 to 19. The block and parity values for the second cylinder from top to bottom read, block 1, 5, 9, p of 12 to 15, and block 16. The block and parity values for the third cylinder read, block 2, 6, p of 8 to 11, block 13, block 17. The block and parity values of the fourth cylinder from top to bottom read, block 3, p of 4 to 7, block 10, 14, and block 18. The block and parity values of the fifth cylinder from top to bottom read, p of 0 to 3, block 7, 11, 15, 19. A diagram f, represents raid 6, which is labeled, dual redundancy. It contains 6 cylinders. The block value of the first cylinder reads, block 0, 4, 8 and 12. The block and redundancy value of second cylinder reads, block 1, 5, 9 and p of 12 to 15. The block and redundancy values of the third cylinder read, block 2, and 6, p of 8 to 11 and p of 12 to 15. The block and redundancy values of the fourth cylinder read, block 3, p of 4 to 7, q of 8 to 11 and block 13. The block and redundancy values of the fifth cylinder read, p of 0 to 3, q of 4 to 7, block 10 and 14. The block and redundancy values of the sixth cylinder read, q of 0 to 3, block 7, 11 and 15." title="Four diagrams, labeled d, e, f and g, represent a continuation of the raid levels."/>
          <p:cNvPicPr>
            <a:picLocks noChangeAspect="1"/>
          </p:cNvPicPr>
          <p:nvPr/>
        </p:nvPicPr>
        <p:blipFill rotWithShape="1">
          <a:blip r:embed="rId3">
            <a:extLst>
              <a:ext uri="{28A0092B-C50C-407E-A947-70E740481C1C}">
                <a14:useLocalDpi xmlns:a14="http://schemas.microsoft.com/office/drawing/2010/main" val="0"/>
              </a:ext>
            </a:extLst>
          </a:blip>
          <a:srcRect l="5360" t="2737" r="13211" b="10201"/>
          <a:stretch/>
        </p:blipFill>
        <p:spPr>
          <a:xfrm>
            <a:off x="2721632" y="1309432"/>
            <a:ext cx="3700736" cy="5116472"/>
          </a:xfrm>
          <a:prstGeom prst="rect">
            <a:avLst/>
          </a:prstGeom>
        </p:spPr>
      </p:pic>
    </p:spTree>
  </p:cSld>
  <p:clrMapOvr>
    <a:masterClrMapping/>
  </p:clrMapOvr>
  <p:transition spd="med">
    <p:circl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588532" cy="1111267"/>
          </a:xfrm>
        </p:spPr>
        <p:txBody>
          <a:bodyPr/>
          <a:lstStyle/>
          <a:p>
            <a:r>
              <a:rPr lang="en-US" dirty="0"/>
              <a:t>Figure 7.7 </a:t>
            </a:r>
            <a:br>
              <a:rPr lang="en-US" dirty="0"/>
            </a:br>
            <a:r>
              <a:rPr lang="en-US" dirty="0"/>
              <a:t>Data Mapping for a RAID Level 0 Array</a:t>
            </a:r>
            <a:endParaRPr lang="en-IN" dirty="0"/>
          </a:p>
        </p:txBody>
      </p:sp>
      <p:pic>
        <p:nvPicPr>
          <p:cNvPr id="3" name="Picture 2" descr="A logical disk containing a set of 16 strips, with strips 0 to 15 labeled from top to bottom. The strips 8, 9, 10 and 11 are connected to an array management software, which connects to a set of four physical disks. Strip 8 of the logical disk connects to a second cylinder labeled physical disk 0, which contains a set of four strips with the bottom strip left blank. The strips from top to bottom for this cylinder read as follows. strip 0, 4, 8 and 12. The value from strip 9 at the logical disk connects to physical disk 1, which contains a set of four strips with the bottom strip left blank. The strips for this cylinder from top to bottom read as follows. strip 1, 5, 9 and 13. The value from strip 10, at the logical disk connects to physical disk 2, which contains a set of four strips with the bottom strip left blank. The strips for this cylinder from top to bottom read as follows. strip 2, 6, 10 and 14. The value from strip 11 of the logical disk connects to physical disk 3, which has a set of four strips with the bottom strip left blank. The strips for this cylinder from top to bottom read as follows. strip 3, 7, 11, and 15." title="A diagram represents data mapping for a raid level 0 array."/>
          <p:cNvPicPr>
            <a:picLocks noChangeAspect="1"/>
          </p:cNvPicPr>
          <p:nvPr/>
        </p:nvPicPr>
        <p:blipFill rotWithShape="1">
          <a:blip r:embed="rId3">
            <a:extLst>
              <a:ext uri="{28A0092B-C50C-407E-A947-70E740481C1C}">
                <a14:useLocalDpi xmlns:a14="http://schemas.microsoft.com/office/drawing/2010/main" val="0"/>
              </a:ext>
            </a:extLst>
          </a:blip>
          <a:srcRect l="5833" t="22979" r="7205" b="26965"/>
          <a:stretch/>
        </p:blipFill>
        <p:spPr>
          <a:xfrm>
            <a:off x="1143266" y="1309432"/>
            <a:ext cx="6857468" cy="5108114"/>
          </a:xfrm>
          <a:prstGeom prst="rect">
            <a:avLst/>
          </a:prstGeom>
        </p:spPr>
      </p:pic>
    </p:spTree>
  </p:cSld>
  <p:clrMapOvr>
    <a:masterClrMapping/>
  </p:clrMapOvr>
  <p:transition spd="med">
    <p:circl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CE616A1-CC30-44C7-BE42-C36289B02BE5}"/>
              </a:ext>
            </a:extLst>
          </p:cNvPr>
          <p:cNvSpPr txBox="1"/>
          <p:nvPr/>
        </p:nvSpPr>
        <p:spPr>
          <a:xfrm>
            <a:off x="1475656" y="2420888"/>
            <a:ext cx="6801862" cy="646331"/>
          </a:xfrm>
          <a:prstGeom prst="rect">
            <a:avLst/>
          </a:prstGeom>
          <a:noFill/>
        </p:spPr>
        <p:txBody>
          <a:bodyPr wrap="none" rtlCol="0">
            <a:spAutoFit/>
          </a:bodyPr>
          <a:lstStyle/>
          <a:p>
            <a:r>
              <a:rPr lang="en-TT" sz="3600" u="sng" dirty="0">
                <a:highlight>
                  <a:srgbClr val="FFFF00"/>
                </a:highlight>
              </a:rPr>
              <a:t>Only slides 15 to 27 are being used.</a:t>
            </a:r>
          </a:p>
        </p:txBody>
      </p:sp>
    </p:spTree>
    <p:extLst>
      <p:ext uri="{BB962C8B-B14F-4D97-AF65-F5344CB8AC3E}">
        <p14:creationId xmlns:p14="http://schemas.microsoft.com/office/powerpoint/2010/main" val="281033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dirty="0"/>
              <a:t>RAID </a:t>
            </a:r>
            <a:br>
              <a:rPr lang="en-GB" dirty="0"/>
            </a:br>
            <a:r>
              <a:rPr lang="en-GB" dirty="0"/>
              <a:t>Level 0</a:t>
            </a:r>
          </a:p>
        </p:txBody>
      </p:sp>
      <p:sp>
        <p:nvSpPr>
          <p:cNvPr id="21507" name="Rectangle 3"/>
          <p:cNvSpPr>
            <a:spLocks noGrp="1" noChangeArrowheads="1"/>
          </p:cNvSpPr>
          <p:nvPr>
            <p:ph type="body" idx="1"/>
          </p:nvPr>
        </p:nvSpPr>
        <p:spPr>
          <a:xfrm>
            <a:off x="214637" y="1628800"/>
            <a:ext cx="4645395" cy="895438"/>
          </a:xfrm>
        </p:spPr>
        <p:txBody>
          <a:bodyPr/>
          <a:lstStyle/>
          <a:p>
            <a:pPr marL="101600" indent="0" algn="ctr">
              <a:buNone/>
            </a:pPr>
            <a:r>
              <a:rPr lang="en-GB" dirty="0"/>
              <a:t>RAID 0 for High Data Transfer Capacity</a:t>
            </a:r>
          </a:p>
        </p:txBody>
      </p:sp>
      <p:sp>
        <p:nvSpPr>
          <p:cNvPr id="6" name="Content Placeholder 5"/>
          <p:cNvSpPr>
            <a:spLocks noGrp="1"/>
          </p:cNvSpPr>
          <p:nvPr>
            <p:ph sz="quarter" idx="4294967295"/>
          </p:nvPr>
        </p:nvSpPr>
        <p:spPr>
          <a:xfrm>
            <a:off x="452248" y="2564904"/>
            <a:ext cx="4023360" cy="3337686"/>
          </a:xfrm>
        </p:spPr>
        <p:txBody>
          <a:bodyPr>
            <a:normAutofit/>
          </a:bodyPr>
          <a:lstStyle/>
          <a:p>
            <a:pPr marL="354013" indent="-354013">
              <a:spcBef>
                <a:spcPts val="600"/>
              </a:spcBef>
              <a:spcAft>
                <a:spcPts val="1200"/>
              </a:spcAft>
              <a:buClr>
                <a:srgbClr val="007FA3"/>
              </a:buClr>
              <a:buFont typeface="Arial" panose="020B0604020202020204" pitchFamily="34" charset="0"/>
              <a:buChar char="•"/>
            </a:pPr>
            <a:r>
              <a:rPr lang="en-US" sz="1800" dirty="0">
                <a:solidFill>
                  <a:schemeClr val="tx1"/>
                </a:solidFill>
              </a:rPr>
              <a:t>For applications to experience a high transfer rate two requirements must be met:</a:t>
            </a:r>
          </a:p>
          <a:p>
            <a:pPr marL="695325" lvl="1" indent="-341313">
              <a:spcAft>
                <a:spcPts val="1200"/>
              </a:spcAft>
              <a:buClr>
                <a:srgbClr val="007FA3"/>
              </a:buClr>
              <a:buSzPct val="100000"/>
              <a:buFont typeface="+mj-lt"/>
              <a:buAutoNum type="arabicPeriod"/>
            </a:pPr>
            <a:r>
              <a:rPr lang="en-US" sz="1800" dirty="0">
                <a:solidFill>
                  <a:schemeClr val="tx1"/>
                </a:solidFill>
              </a:rPr>
              <a:t>A high transfer capacity must exist along the entire path between host memory and the individual disk drives</a:t>
            </a:r>
          </a:p>
          <a:p>
            <a:pPr marL="695325" lvl="1" indent="-341313">
              <a:spcAft>
                <a:spcPts val="1200"/>
              </a:spcAft>
              <a:buClr>
                <a:srgbClr val="007FA3"/>
              </a:buClr>
              <a:buSzPct val="100000"/>
              <a:buFont typeface="+mj-lt"/>
              <a:buAutoNum type="arabicPeriod"/>
            </a:pPr>
            <a:r>
              <a:rPr lang="en-US" sz="1800" dirty="0">
                <a:solidFill>
                  <a:schemeClr val="tx1"/>
                </a:solidFill>
              </a:rPr>
              <a:t>The application must make I/O requests that drive the disk array efficiently</a:t>
            </a:r>
          </a:p>
        </p:txBody>
      </p:sp>
      <p:sp>
        <p:nvSpPr>
          <p:cNvPr id="5" name="Text Placeholder 4"/>
          <p:cNvSpPr>
            <a:spLocks noGrp="1"/>
          </p:cNvSpPr>
          <p:nvPr>
            <p:ph type="body" sz="quarter" idx="4294967295"/>
          </p:nvPr>
        </p:nvSpPr>
        <p:spPr>
          <a:xfrm>
            <a:off x="4617660" y="2204864"/>
            <a:ext cx="4274820" cy="717550"/>
          </a:xfrm>
        </p:spPr>
        <p:txBody>
          <a:bodyPr/>
          <a:lstStyle/>
          <a:p>
            <a:r>
              <a:rPr lang="en-US" sz="2000" dirty="0">
                <a:solidFill>
                  <a:schemeClr val="tx1"/>
                </a:solidFill>
              </a:rPr>
              <a:t>RAID 0 for High I/O Request Rate</a:t>
            </a:r>
          </a:p>
        </p:txBody>
      </p:sp>
      <p:sp>
        <p:nvSpPr>
          <p:cNvPr id="7" name="TextBox 6"/>
          <p:cNvSpPr txBox="1"/>
          <p:nvPr/>
        </p:nvSpPr>
        <p:spPr>
          <a:xfrm>
            <a:off x="3581400" y="381000"/>
            <a:ext cx="4419600" cy="1218282"/>
          </a:xfrm>
          <a:prstGeom prst="rect">
            <a:avLst/>
          </a:prstGeom>
          <a:noFill/>
        </p:spPr>
        <p:txBody>
          <a:bodyPr wrap="square" rtlCol="0">
            <a:spAutoFit/>
          </a:bodyPr>
          <a:lstStyle/>
          <a:p>
            <a:pPr marL="285750" indent="-285750" eaLnBrk="1" hangingPunct="1">
              <a:spcBef>
                <a:spcPts val="1100"/>
              </a:spcBef>
              <a:buClr>
                <a:srgbClr val="007FA3"/>
              </a:buClr>
              <a:buSzPct val="75000"/>
              <a:buFont typeface="Arial" panose="020B0604020202020204" pitchFamily="34" charset="0"/>
              <a:buChar char="•"/>
            </a:pPr>
            <a:r>
              <a:rPr lang="en-US" sz="1600" dirty="0">
                <a:latin typeface="+mn-lt"/>
              </a:rPr>
              <a:t>Addresses the issues of request patterns of the host system and layout of the data</a:t>
            </a:r>
          </a:p>
          <a:p>
            <a:pPr marL="285750" indent="-285750" eaLnBrk="1" hangingPunct="1">
              <a:spcBef>
                <a:spcPts val="1100"/>
              </a:spcBef>
              <a:buClr>
                <a:srgbClr val="007FA3"/>
              </a:buClr>
              <a:buSzPct val="75000"/>
              <a:buFont typeface="Arial" panose="020B0604020202020204" pitchFamily="34" charset="0"/>
              <a:buChar char="•"/>
            </a:pPr>
            <a:r>
              <a:rPr lang="en-US" sz="1600" dirty="0">
                <a:latin typeface="+mn-lt"/>
              </a:rPr>
              <a:t>Impact of redundancy does not interfere with analysis</a:t>
            </a:r>
          </a:p>
        </p:txBody>
      </p:sp>
      <p:sp>
        <p:nvSpPr>
          <p:cNvPr id="9" name="Content Placeholder 5"/>
          <p:cNvSpPr txBox="1">
            <a:spLocks/>
          </p:cNvSpPr>
          <p:nvPr/>
        </p:nvSpPr>
        <p:spPr>
          <a:xfrm>
            <a:off x="4478337" y="2871678"/>
            <a:ext cx="4038600" cy="3581400"/>
          </a:xfrm>
          <a:prstGeom prst="rect">
            <a:avLst/>
          </a:prstGeom>
        </p:spPr>
        <p:txBody>
          <a:bodyPr vert="horz" lIns="91440" tIns="45720" rIns="91440" bIns="45720" rtlCol="0">
            <a:normAutofit fontScale="77500" lnSpcReduction="20000"/>
          </a:bodyPr>
          <a:lstStyle/>
          <a:p>
            <a:pPr marL="342900" marR="0" lvl="0" indent="-342900" eaLnBrk="1" fontAlgn="auto" hangingPunct="1">
              <a:lnSpc>
                <a:spcPct val="110000"/>
              </a:lnSpc>
              <a:spcBef>
                <a:spcPts val="2000"/>
              </a:spcBef>
              <a:spcAft>
                <a:spcPts val="0"/>
              </a:spcAft>
              <a:buClr>
                <a:srgbClr val="007FA3"/>
              </a:buClr>
              <a:buSzPct val="75000"/>
              <a:buFont typeface="Arial" panose="020B0604020202020204" pitchFamily="34" charset="0"/>
              <a:buChar char="•"/>
              <a:tabLst/>
              <a:defRPr/>
            </a:pPr>
            <a:r>
              <a:rPr lang="en-US" sz="2286" dirty="0">
                <a:latin typeface="Arial" panose="020B0604020202020204" pitchFamily="34" charset="0"/>
                <a:cs typeface="Arial" panose="020B0604020202020204" pitchFamily="34" charset="0"/>
              </a:rPr>
              <a:t>For an individual I/O request for a small amount of data the I/O time is dominated by the seek time and rotational latency</a:t>
            </a:r>
          </a:p>
          <a:p>
            <a:pPr marL="342900" indent="-342900" defTabSz="914400" eaLnBrk="1" fontAlgn="auto" latinLnBrk="0" hangingPunct="1">
              <a:lnSpc>
                <a:spcPct val="110000"/>
              </a:lnSpc>
              <a:spcBef>
                <a:spcPts val="2000"/>
              </a:spcBef>
              <a:spcAft>
                <a:spcPts val="0"/>
              </a:spcAft>
              <a:buClr>
                <a:srgbClr val="007FA3"/>
              </a:buClr>
              <a:buSzPct val="75000"/>
              <a:buFont typeface="Arial" panose="020B0604020202020204" pitchFamily="34" charset="0"/>
              <a:buChar char="•"/>
            </a:pPr>
            <a:r>
              <a:rPr lang="en-US" sz="2323" dirty="0">
                <a:latin typeface="Arial" panose="020B0604020202020204" pitchFamily="34" charset="0"/>
                <a:cs typeface="Arial" panose="020B0604020202020204" pitchFamily="34" charset="0"/>
              </a:rPr>
              <a:t>A disk array can provide high I/O execution rates by balancing the I/O load across multiple disks</a:t>
            </a:r>
          </a:p>
          <a:p>
            <a:pPr marL="342900" indent="-342900" eaLnBrk="1" fontAlgn="auto" hangingPunct="1">
              <a:lnSpc>
                <a:spcPct val="110000"/>
              </a:lnSpc>
              <a:spcBef>
                <a:spcPts val="2000"/>
              </a:spcBef>
              <a:spcAft>
                <a:spcPts val="0"/>
              </a:spcAft>
              <a:buClr>
                <a:srgbClr val="007FA3"/>
              </a:buClr>
              <a:buSzPct val="75000"/>
              <a:buFont typeface="Arial" panose="020B0604020202020204" pitchFamily="34" charset="0"/>
              <a:buChar char="•"/>
            </a:pPr>
            <a:r>
              <a:rPr lang="en-US" sz="2323" dirty="0">
                <a:latin typeface="Arial" panose="020B0604020202020204" pitchFamily="34" charset="0"/>
                <a:cs typeface="Arial" panose="020B0604020202020204" pitchFamily="34" charset="0"/>
              </a:rPr>
              <a:t>If the strip size is relatively large multiple waiting I/O requests can be handled in parallel, reducing the queuing time for each request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dirty="0"/>
              <a:t>RAID </a:t>
            </a:r>
            <a:br>
              <a:rPr lang="en-GB" dirty="0"/>
            </a:br>
            <a:r>
              <a:rPr lang="en-GB" dirty="0"/>
              <a:t>Level 1</a:t>
            </a:r>
          </a:p>
        </p:txBody>
      </p:sp>
      <p:sp>
        <p:nvSpPr>
          <p:cNvPr id="21507" name="Rectangle 3"/>
          <p:cNvSpPr>
            <a:spLocks noGrp="1" noChangeArrowheads="1"/>
          </p:cNvSpPr>
          <p:nvPr>
            <p:ph type="body" idx="1"/>
          </p:nvPr>
        </p:nvSpPr>
        <p:spPr>
          <a:xfrm>
            <a:off x="214637" y="1628800"/>
            <a:ext cx="4645395" cy="516992"/>
          </a:xfrm>
        </p:spPr>
        <p:txBody>
          <a:bodyPr/>
          <a:lstStyle/>
          <a:p>
            <a:pPr marL="101600" indent="0" algn="ctr">
              <a:buNone/>
            </a:pPr>
            <a:r>
              <a:rPr lang="en-GB" dirty="0"/>
              <a:t>Characteristics</a:t>
            </a:r>
          </a:p>
        </p:txBody>
      </p:sp>
      <p:sp>
        <p:nvSpPr>
          <p:cNvPr id="6" name="Content Placeholder 5"/>
          <p:cNvSpPr>
            <a:spLocks noGrp="1"/>
          </p:cNvSpPr>
          <p:nvPr>
            <p:ph sz="quarter" idx="4294967295"/>
          </p:nvPr>
        </p:nvSpPr>
        <p:spPr>
          <a:xfrm>
            <a:off x="452248" y="2204864"/>
            <a:ext cx="4023360" cy="4176464"/>
          </a:xfrm>
        </p:spPr>
        <p:txBody>
          <a:bodyPr>
            <a:noAutofit/>
          </a:bodyPr>
          <a:lstStyle/>
          <a:p>
            <a:pPr marL="354013" indent="-354013">
              <a:spcBef>
                <a:spcPts val="600"/>
              </a:spcBef>
              <a:spcAft>
                <a:spcPts val="1200"/>
              </a:spcAft>
              <a:buClr>
                <a:srgbClr val="007FA3"/>
              </a:buClr>
              <a:buFont typeface="Arial" panose="020B0604020202020204" pitchFamily="34" charset="0"/>
              <a:buChar char="•"/>
            </a:pPr>
            <a:r>
              <a:rPr lang="en-US" sz="1600" dirty="0">
                <a:solidFill>
                  <a:schemeClr val="tx1"/>
                </a:solidFill>
              </a:rPr>
              <a:t>Differs from RAID levels 2 through 6 in the way in which redundancy is achieved</a:t>
            </a:r>
          </a:p>
          <a:p>
            <a:pPr marL="354013" indent="-354013">
              <a:spcBef>
                <a:spcPts val="600"/>
              </a:spcBef>
              <a:spcAft>
                <a:spcPts val="1200"/>
              </a:spcAft>
              <a:buClr>
                <a:srgbClr val="007FA3"/>
              </a:buClr>
              <a:buFont typeface="Arial" panose="020B0604020202020204" pitchFamily="34" charset="0"/>
              <a:buChar char="•"/>
            </a:pPr>
            <a:r>
              <a:rPr lang="en-US" sz="1600" dirty="0">
                <a:solidFill>
                  <a:schemeClr val="tx1"/>
                </a:solidFill>
              </a:rPr>
              <a:t>Redundancy is achieved by the simple expedient of duplicating all the data</a:t>
            </a:r>
          </a:p>
          <a:p>
            <a:pPr marL="354013" indent="-354013">
              <a:spcBef>
                <a:spcPts val="600"/>
              </a:spcBef>
              <a:spcAft>
                <a:spcPts val="1200"/>
              </a:spcAft>
              <a:buClr>
                <a:srgbClr val="007FA3"/>
              </a:buClr>
              <a:buFont typeface="Arial" panose="020B0604020202020204" pitchFamily="34" charset="0"/>
              <a:buChar char="•"/>
            </a:pPr>
            <a:r>
              <a:rPr lang="en-US" sz="1600" dirty="0">
                <a:solidFill>
                  <a:schemeClr val="tx1"/>
                </a:solidFill>
              </a:rPr>
              <a:t>Data striping is used but each logical strip is mapped to two separate physical disks so that every disk in the array has a mirror disk that contains the same data</a:t>
            </a:r>
          </a:p>
          <a:p>
            <a:pPr marL="354013" indent="-354013">
              <a:spcBef>
                <a:spcPts val="600"/>
              </a:spcBef>
              <a:spcAft>
                <a:spcPts val="1200"/>
              </a:spcAft>
              <a:buClr>
                <a:srgbClr val="007FA3"/>
              </a:buClr>
              <a:buFont typeface="Arial" panose="020B0604020202020204" pitchFamily="34" charset="0"/>
              <a:buChar char="•"/>
            </a:pPr>
            <a:r>
              <a:rPr lang="en-US" sz="1600" dirty="0">
                <a:solidFill>
                  <a:schemeClr val="tx1"/>
                </a:solidFill>
              </a:rPr>
              <a:t>RAID 1 can also be implemented without data striping, although this is less common</a:t>
            </a:r>
          </a:p>
        </p:txBody>
      </p:sp>
      <p:sp>
        <p:nvSpPr>
          <p:cNvPr id="5" name="Text Placeholder 4"/>
          <p:cNvSpPr>
            <a:spLocks noGrp="1"/>
          </p:cNvSpPr>
          <p:nvPr>
            <p:ph type="body" sz="quarter" idx="4294967295"/>
          </p:nvPr>
        </p:nvSpPr>
        <p:spPr>
          <a:xfrm>
            <a:off x="4617660" y="1625465"/>
            <a:ext cx="4274820" cy="532519"/>
          </a:xfrm>
        </p:spPr>
        <p:txBody>
          <a:bodyPr/>
          <a:lstStyle/>
          <a:p>
            <a:pPr algn="ctr"/>
            <a:r>
              <a:rPr lang="en-US" sz="2400" dirty="0">
                <a:solidFill>
                  <a:schemeClr val="tx1"/>
                </a:solidFill>
              </a:rPr>
              <a:t>Positive Aspects</a:t>
            </a:r>
          </a:p>
        </p:txBody>
      </p:sp>
      <p:sp>
        <p:nvSpPr>
          <p:cNvPr id="9" name="Content Placeholder 5"/>
          <p:cNvSpPr txBox="1">
            <a:spLocks/>
          </p:cNvSpPr>
          <p:nvPr/>
        </p:nvSpPr>
        <p:spPr>
          <a:xfrm>
            <a:off x="4478337" y="2204864"/>
            <a:ext cx="4038600" cy="4293096"/>
          </a:xfrm>
          <a:prstGeom prst="rect">
            <a:avLst/>
          </a:prstGeom>
        </p:spPr>
        <p:txBody>
          <a:bodyPr vert="horz" lIns="91440" tIns="45720" rIns="91440" bIns="45720" rtlCol="0">
            <a:noAutofit/>
          </a:bodyPr>
          <a:lstStyle/>
          <a:p>
            <a:pPr marL="342900" marR="0" lvl="0" indent="-342900" eaLnBrk="1" fontAlgn="auto" hangingPunct="1">
              <a:lnSpc>
                <a:spcPct val="110000"/>
              </a:lnSpc>
              <a:spcBef>
                <a:spcPts val="1200"/>
              </a:spcBef>
              <a:spcAft>
                <a:spcPts val="0"/>
              </a:spcAft>
              <a:buClr>
                <a:srgbClr val="007FA3"/>
              </a:buClr>
              <a:buSzPct val="75000"/>
              <a:buFont typeface="Arial" panose="020B0604020202020204" pitchFamily="34" charset="0"/>
              <a:buChar char="•"/>
              <a:tabLst/>
              <a:defRPr/>
            </a:pPr>
            <a:r>
              <a:rPr lang="en-US" sz="1600" dirty="0">
                <a:latin typeface="Arial" panose="020B0604020202020204" pitchFamily="34" charset="0"/>
                <a:cs typeface="Arial" panose="020B0604020202020204" pitchFamily="34" charset="0"/>
              </a:rPr>
              <a:t>A read request can be serviced by either of the two disks that contains the requested data</a:t>
            </a:r>
          </a:p>
          <a:p>
            <a:pPr marL="342900" marR="0" lvl="0" indent="-342900" eaLnBrk="1" fontAlgn="auto" hangingPunct="1">
              <a:lnSpc>
                <a:spcPct val="110000"/>
              </a:lnSpc>
              <a:spcBef>
                <a:spcPts val="1200"/>
              </a:spcBef>
              <a:spcAft>
                <a:spcPts val="0"/>
              </a:spcAft>
              <a:buClr>
                <a:srgbClr val="007FA3"/>
              </a:buClr>
              <a:buSzPct val="75000"/>
              <a:buFont typeface="Arial" panose="020B0604020202020204" pitchFamily="34" charset="0"/>
              <a:buChar char="•"/>
              <a:tabLst/>
              <a:defRPr/>
            </a:pPr>
            <a:r>
              <a:rPr lang="en-US" sz="1600" dirty="0">
                <a:latin typeface="Arial" panose="020B0604020202020204" pitchFamily="34" charset="0"/>
                <a:cs typeface="Arial" panose="020B0604020202020204" pitchFamily="34" charset="0"/>
              </a:rPr>
              <a:t>There is no “write penalty”</a:t>
            </a:r>
          </a:p>
          <a:p>
            <a:pPr marL="342900" marR="0" lvl="0" indent="-342900" eaLnBrk="1" fontAlgn="auto" hangingPunct="1">
              <a:lnSpc>
                <a:spcPct val="110000"/>
              </a:lnSpc>
              <a:spcBef>
                <a:spcPts val="1200"/>
              </a:spcBef>
              <a:spcAft>
                <a:spcPts val="0"/>
              </a:spcAft>
              <a:buClr>
                <a:srgbClr val="007FA3"/>
              </a:buClr>
              <a:buSzPct val="75000"/>
              <a:buFont typeface="Arial" panose="020B0604020202020204" pitchFamily="34" charset="0"/>
              <a:buChar char="•"/>
              <a:tabLst/>
              <a:defRPr/>
            </a:pPr>
            <a:r>
              <a:rPr lang="en-US" sz="1600" dirty="0">
                <a:latin typeface="Arial" panose="020B0604020202020204" pitchFamily="34" charset="0"/>
                <a:cs typeface="Arial" panose="020B0604020202020204" pitchFamily="34" charset="0"/>
              </a:rPr>
              <a:t>Recovery from a failure is simple, when a drive fails the data can be accessed from the second drive</a:t>
            </a:r>
          </a:p>
          <a:p>
            <a:pPr marL="342900" marR="0" lvl="0" indent="-342900" eaLnBrk="1" fontAlgn="auto" hangingPunct="1">
              <a:lnSpc>
                <a:spcPct val="110000"/>
              </a:lnSpc>
              <a:spcBef>
                <a:spcPts val="1200"/>
              </a:spcBef>
              <a:spcAft>
                <a:spcPts val="0"/>
              </a:spcAft>
              <a:buClr>
                <a:srgbClr val="007FA3"/>
              </a:buClr>
              <a:buSzPct val="75000"/>
              <a:buFont typeface="Arial" panose="020B0604020202020204" pitchFamily="34" charset="0"/>
              <a:buChar char="•"/>
              <a:tabLst/>
              <a:defRPr/>
            </a:pPr>
            <a:r>
              <a:rPr lang="en-US" sz="1600" dirty="0">
                <a:latin typeface="Arial" panose="020B0604020202020204" pitchFamily="34" charset="0"/>
                <a:cs typeface="Arial" panose="020B0604020202020204" pitchFamily="34" charset="0"/>
              </a:rPr>
              <a:t>Provides real-time copy of all data</a:t>
            </a:r>
          </a:p>
          <a:p>
            <a:pPr marL="342900" marR="0" lvl="0" indent="-342900" eaLnBrk="1" fontAlgn="auto" hangingPunct="1">
              <a:lnSpc>
                <a:spcPct val="110000"/>
              </a:lnSpc>
              <a:spcBef>
                <a:spcPts val="1200"/>
              </a:spcBef>
              <a:spcAft>
                <a:spcPts val="0"/>
              </a:spcAft>
              <a:buClr>
                <a:srgbClr val="007FA3"/>
              </a:buClr>
              <a:buSzPct val="75000"/>
              <a:buFont typeface="Arial" panose="020B0604020202020204" pitchFamily="34" charset="0"/>
              <a:buChar char="•"/>
              <a:tabLst/>
              <a:defRPr/>
            </a:pPr>
            <a:r>
              <a:rPr lang="en-US" sz="1600" dirty="0">
                <a:latin typeface="Arial" panose="020B0604020202020204" pitchFamily="34" charset="0"/>
                <a:cs typeface="Arial" panose="020B0604020202020204" pitchFamily="34" charset="0"/>
              </a:rPr>
              <a:t>Can achieve high I/O request rates if the bulk of the requests are reads</a:t>
            </a:r>
          </a:p>
          <a:p>
            <a:pPr marL="342900" marR="0" lvl="0" indent="-342900" eaLnBrk="1" fontAlgn="auto" hangingPunct="1">
              <a:lnSpc>
                <a:spcPct val="110000"/>
              </a:lnSpc>
              <a:spcBef>
                <a:spcPts val="1200"/>
              </a:spcBef>
              <a:spcAft>
                <a:spcPts val="0"/>
              </a:spcAft>
              <a:buClr>
                <a:srgbClr val="007FA3"/>
              </a:buClr>
              <a:buSzPct val="75000"/>
              <a:buFont typeface="Arial" panose="020B0604020202020204" pitchFamily="34" charset="0"/>
              <a:buChar char="•"/>
              <a:tabLst/>
              <a:defRPr/>
            </a:pPr>
            <a:r>
              <a:rPr lang="en-US" sz="1600" dirty="0">
                <a:latin typeface="Arial" panose="020B0604020202020204" pitchFamily="34" charset="0"/>
                <a:cs typeface="Arial" panose="020B0604020202020204" pitchFamily="34" charset="0"/>
              </a:rPr>
              <a:t>Principal disadvantage is the cost</a:t>
            </a:r>
          </a:p>
        </p:txBody>
      </p:sp>
    </p:spTree>
    <p:extLst>
      <p:ext uri="{BB962C8B-B14F-4D97-AF65-F5344CB8AC3E}">
        <p14:creationId xmlns:p14="http://schemas.microsoft.com/office/powerpoint/2010/main" val="4200964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dirty="0"/>
              <a:t>RAID </a:t>
            </a:r>
            <a:br>
              <a:rPr lang="en-GB" dirty="0"/>
            </a:br>
            <a:r>
              <a:rPr lang="en-GB" dirty="0"/>
              <a:t>Level 2</a:t>
            </a:r>
          </a:p>
        </p:txBody>
      </p:sp>
      <p:sp>
        <p:nvSpPr>
          <p:cNvPr id="21507" name="Rectangle 3"/>
          <p:cNvSpPr>
            <a:spLocks noGrp="1" noChangeArrowheads="1"/>
          </p:cNvSpPr>
          <p:nvPr>
            <p:ph type="body" idx="1"/>
          </p:nvPr>
        </p:nvSpPr>
        <p:spPr>
          <a:xfrm>
            <a:off x="214637" y="1628800"/>
            <a:ext cx="4645395" cy="895438"/>
          </a:xfrm>
        </p:spPr>
        <p:txBody>
          <a:bodyPr/>
          <a:lstStyle/>
          <a:p>
            <a:pPr marL="101600" indent="0" algn="ctr">
              <a:buNone/>
            </a:pPr>
            <a:r>
              <a:rPr lang="en-GB" dirty="0"/>
              <a:t>Characteristics</a:t>
            </a:r>
          </a:p>
        </p:txBody>
      </p:sp>
      <p:sp>
        <p:nvSpPr>
          <p:cNvPr id="6" name="Content Placeholder 5"/>
          <p:cNvSpPr>
            <a:spLocks noGrp="1"/>
          </p:cNvSpPr>
          <p:nvPr>
            <p:ph sz="quarter" idx="4294967295"/>
          </p:nvPr>
        </p:nvSpPr>
        <p:spPr>
          <a:xfrm>
            <a:off x="452248" y="2204864"/>
            <a:ext cx="4023360" cy="4176464"/>
          </a:xfrm>
        </p:spPr>
        <p:txBody>
          <a:bodyPr>
            <a:noAutofit/>
          </a:bodyPr>
          <a:lstStyle/>
          <a:p>
            <a:pPr marL="354013" indent="-354013">
              <a:spcBef>
                <a:spcPts val="600"/>
              </a:spcBef>
              <a:spcAft>
                <a:spcPts val="1200"/>
              </a:spcAft>
              <a:buClr>
                <a:srgbClr val="007FA3"/>
              </a:buClr>
              <a:buFont typeface="Arial" panose="020B0604020202020204" pitchFamily="34" charset="0"/>
              <a:buChar char="•"/>
            </a:pPr>
            <a:r>
              <a:rPr lang="en-US" sz="1600" dirty="0">
                <a:solidFill>
                  <a:schemeClr val="tx1"/>
                </a:solidFill>
              </a:rPr>
              <a:t>Makes use of a parallel access technique</a:t>
            </a:r>
          </a:p>
          <a:p>
            <a:pPr marL="354013" indent="-354013">
              <a:spcBef>
                <a:spcPts val="600"/>
              </a:spcBef>
              <a:spcAft>
                <a:spcPts val="1200"/>
              </a:spcAft>
              <a:buClr>
                <a:srgbClr val="007FA3"/>
              </a:buClr>
              <a:buFont typeface="Arial" panose="020B0604020202020204" pitchFamily="34" charset="0"/>
              <a:buChar char="•"/>
            </a:pPr>
            <a:r>
              <a:rPr lang="en-US" sz="1600" dirty="0">
                <a:solidFill>
                  <a:schemeClr val="tx1"/>
                </a:solidFill>
              </a:rPr>
              <a:t>In a parallel access array all member disks participate in the execution of every I/O request</a:t>
            </a:r>
          </a:p>
          <a:p>
            <a:pPr marL="354013" indent="-354013">
              <a:spcBef>
                <a:spcPts val="600"/>
              </a:spcBef>
              <a:spcAft>
                <a:spcPts val="1200"/>
              </a:spcAft>
              <a:buClr>
                <a:srgbClr val="007FA3"/>
              </a:buClr>
              <a:buFont typeface="Arial" panose="020B0604020202020204" pitchFamily="34" charset="0"/>
              <a:buChar char="•"/>
            </a:pPr>
            <a:r>
              <a:rPr lang="en-US" sz="1600" dirty="0">
                <a:solidFill>
                  <a:schemeClr val="tx1"/>
                </a:solidFill>
              </a:rPr>
              <a:t>Spindles of the individual drives are synchronized so that each disk head is in the same position on each disk at any given time</a:t>
            </a:r>
          </a:p>
          <a:p>
            <a:pPr marL="354013" indent="-354013">
              <a:spcBef>
                <a:spcPts val="600"/>
              </a:spcBef>
              <a:spcAft>
                <a:spcPts val="1200"/>
              </a:spcAft>
              <a:buClr>
                <a:srgbClr val="007FA3"/>
              </a:buClr>
              <a:buFont typeface="Arial" panose="020B0604020202020204" pitchFamily="34" charset="0"/>
              <a:buChar char="•"/>
            </a:pPr>
            <a:r>
              <a:rPr lang="en-US" sz="1600" dirty="0">
                <a:solidFill>
                  <a:schemeClr val="tx1"/>
                </a:solidFill>
              </a:rPr>
              <a:t>Data striping is used</a:t>
            </a:r>
          </a:p>
          <a:p>
            <a:pPr marL="682625" indent="-317500">
              <a:spcBef>
                <a:spcPts val="600"/>
              </a:spcBef>
              <a:spcAft>
                <a:spcPts val="1200"/>
              </a:spcAft>
              <a:buClr>
                <a:srgbClr val="007FA3"/>
              </a:buClr>
              <a:buFont typeface="Arial" panose="020B0604020202020204" pitchFamily="34" charset="0"/>
              <a:buChar char="–"/>
            </a:pPr>
            <a:r>
              <a:rPr lang="en-US" sz="1600" dirty="0">
                <a:solidFill>
                  <a:schemeClr val="tx1"/>
                </a:solidFill>
              </a:rPr>
              <a:t>Strips are very small, often as small as a single byte or word</a:t>
            </a:r>
          </a:p>
        </p:txBody>
      </p:sp>
      <p:sp>
        <p:nvSpPr>
          <p:cNvPr id="5" name="Text Placeholder 4"/>
          <p:cNvSpPr>
            <a:spLocks noGrp="1"/>
          </p:cNvSpPr>
          <p:nvPr>
            <p:ph type="body" sz="quarter" idx="4294967295"/>
          </p:nvPr>
        </p:nvSpPr>
        <p:spPr>
          <a:xfrm>
            <a:off x="4617660" y="1625465"/>
            <a:ext cx="4274820" cy="868236"/>
          </a:xfrm>
        </p:spPr>
        <p:txBody>
          <a:bodyPr/>
          <a:lstStyle/>
          <a:p>
            <a:pPr algn="ctr"/>
            <a:r>
              <a:rPr lang="en-US" sz="2400" dirty="0"/>
              <a:t> Performance</a:t>
            </a:r>
            <a:endParaRPr lang="en-US" sz="2400" dirty="0">
              <a:solidFill>
                <a:schemeClr val="tx1"/>
              </a:solidFill>
            </a:endParaRPr>
          </a:p>
        </p:txBody>
      </p:sp>
      <p:sp>
        <p:nvSpPr>
          <p:cNvPr id="9" name="Content Placeholder 5"/>
          <p:cNvSpPr txBox="1">
            <a:spLocks/>
          </p:cNvSpPr>
          <p:nvPr/>
        </p:nvSpPr>
        <p:spPr>
          <a:xfrm>
            <a:off x="4478337" y="2204864"/>
            <a:ext cx="4038600" cy="4293096"/>
          </a:xfrm>
          <a:prstGeom prst="rect">
            <a:avLst/>
          </a:prstGeom>
        </p:spPr>
        <p:txBody>
          <a:bodyPr vert="horz" lIns="91440" tIns="45720" rIns="91440" bIns="45720" rtlCol="0">
            <a:noAutofit/>
          </a:bodyPr>
          <a:lstStyle/>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r>
              <a:rPr lang="en-US" sz="1600" dirty="0">
                <a:latin typeface="Arial" panose="020B0604020202020204" pitchFamily="34" charset="0"/>
                <a:cs typeface="Arial" panose="020B0604020202020204" pitchFamily="34" charset="0"/>
              </a:rPr>
              <a:t> An error-correcting code is calculated across corresponding bits on each data disk and the bits of the code are stored in the corresponding bit positions on multiple parity disks</a:t>
            </a:r>
          </a:p>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r>
              <a:rPr lang="en-US" sz="1600" dirty="0">
                <a:latin typeface="Arial" panose="020B0604020202020204" pitchFamily="34" charset="0"/>
                <a:cs typeface="Arial" panose="020B0604020202020204" pitchFamily="34" charset="0"/>
              </a:rPr>
              <a:t>Typically a Hamming code is used, which is able to correct single-bit errors and detect double-bit errors</a:t>
            </a:r>
          </a:p>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r>
              <a:rPr lang="en-US" sz="1600" dirty="0">
                <a:latin typeface="Arial" panose="020B0604020202020204" pitchFamily="34" charset="0"/>
                <a:cs typeface="Arial" panose="020B0604020202020204" pitchFamily="34" charset="0"/>
              </a:rPr>
              <a:t>The number of redundant disks is proportional to the log of the number of data disks</a:t>
            </a:r>
          </a:p>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r>
              <a:rPr lang="en-US" sz="1600" dirty="0">
                <a:latin typeface="Arial" panose="020B0604020202020204" pitchFamily="34" charset="0"/>
                <a:cs typeface="Arial" panose="020B0604020202020204" pitchFamily="34" charset="0"/>
              </a:rPr>
              <a:t>Would only be an effective choice in an environment in which many disk errors occur</a:t>
            </a:r>
          </a:p>
        </p:txBody>
      </p:sp>
    </p:spTree>
    <p:extLst>
      <p:ext uri="{BB962C8B-B14F-4D97-AF65-F5344CB8AC3E}">
        <p14:creationId xmlns:p14="http://schemas.microsoft.com/office/powerpoint/2010/main" val="3786389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dirty="0"/>
              <a:t>RAID </a:t>
            </a:r>
            <a:br>
              <a:rPr lang="en-GB" dirty="0"/>
            </a:br>
            <a:r>
              <a:rPr lang="en-GB" dirty="0"/>
              <a:t>Level 3</a:t>
            </a:r>
          </a:p>
        </p:txBody>
      </p:sp>
      <p:sp>
        <p:nvSpPr>
          <p:cNvPr id="21507" name="Rectangle 3"/>
          <p:cNvSpPr>
            <a:spLocks noGrp="1" noChangeArrowheads="1"/>
          </p:cNvSpPr>
          <p:nvPr>
            <p:ph type="body" idx="1"/>
          </p:nvPr>
        </p:nvSpPr>
        <p:spPr>
          <a:xfrm>
            <a:off x="214637" y="1628800"/>
            <a:ext cx="4645395" cy="895438"/>
          </a:xfrm>
        </p:spPr>
        <p:txBody>
          <a:bodyPr/>
          <a:lstStyle/>
          <a:p>
            <a:pPr marL="101600" indent="0" algn="ctr">
              <a:buNone/>
            </a:pPr>
            <a:r>
              <a:rPr lang="en-GB" dirty="0"/>
              <a:t>Redundancy</a:t>
            </a:r>
          </a:p>
        </p:txBody>
      </p:sp>
      <p:sp>
        <p:nvSpPr>
          <p:cNvPr id="6" name="Content Placeholder 5"/>
          <p:cNvSpPr>
            <a:spLocks noGrp="1"/>
          </p:cNvSpPr>
          <p:nvPr>
            <p:ph sz="quarter" idx="4294967295"/>
          </p:nvPr>
        </p:nvSpPr>
        <p:spPr>
          <a:xfrm>
            <a:off x="452248" y="2204864"/>
            <a:ext cx="4023360" cy="4176464"/>
          </a:xfrm>
        </p:spPr>
        <p:txBody>
          <a:bodyPr>
            <a:noAutofit/>
          </a:bodyPr>
          <a:lstStyle/>
          <a:p>
            <a:pPr marL="354013" indent="-354013">
              <a:spcBef>
                <a:spcPts val="600"/>
              </a:spcBef>
              <a:spcAft>
                <a:spcPts val="1200"/>
              </a:spcAft>
              <a:buClr>
                <a:srgbClr val="007FA3"/>
              </a:buClr>
              <a:buFont typeface="Arial" panose="020B0604020202020204" pitchFamily="34" charset="0"/>
              <a:buChar char="•"/>
            </a:pPr>
            <a:r>
              <a:rPr lang="en-US" sz="1600" dirty="0">
                <a:solidFill>
                  <a:schemeClr val="tx1"/>
                </a:solidFill>
              </a:rPr>
              <a:t>Requires only a single redundant disk, no matter how large the disk array</a:t>
            </a:r>
          </a:p>
          <a:p>
            <a:pPr marL="354013" indent="-354013">
              <a:spcBef>
                <a:spcPts val="600"/>
              </a:spcBef>
              <a:spcAft>
                <a:spcPts val="1200"/>
              </a:spcAft>
              <a:buClr>
                <a:srgbClr val="007FA3"/>
              </a:buClr>
              <a:buFont typeface="Arial" panose="020B0604020202020204" pitchFamily="34" charset="0"/>
              <a:buChar char="•"/>
            </a:pPr>
            <a:r>
              <a:rPr lang="en-US" sz="1600" dirty="0">
                <a:solidFill>
                  <a:schemeClr val="tx1"/>
                </a:solidFill>
              </a:rPr>
              <a:t>Employs parallel access, with data distributed in small strips</a:t>
            </a:r>
          </a:p>
          <a:p>
            <a:pPr marL="354013" indent="-354013">
              <a:spcBef>
                <a:spcPts val="600"/>
              </a:spcBef>
              <a:spcAft>
                <a:spcPts val="1200"/>
              </a:spcAft>
              <a:buClr>
                <a:srgbClr val="007FA3"/>
              </a:buClr>
              <a:buFont typeface="Arial" panose="020B0604020202020204" pitchFamily="34" charset="0"/>
              <a:buChar char="•"/>
            </a:pPr>
            <a:r>
              <a:rPr lang="en-US" sz="1600" dirty="0">
                <a:solidFill>
                  <a:schemeClr val="tx1"/>
                </a:solidFill>
              </a:rPr>
              <a:t>Instead of an error correcting code, a simple parity bit is computed for the set of individual bits in the same position on all of the data disks</a:t>
            </a:r>
          </a:p>
          <a:p>
            <a:pPr marL="354013" indent="-354013">
              <a:spcBef>
                <a:spcPts val="600"/>
              </a:spcBef>
              <a:spcAft>
                <a:spcPts val="1200"/>
              </a:spcAft>
              <a:buClr>
                <a:srgbClr val="007FA3"/>
              </a:buClr>
              <a:buFont typeface="Arial" panose="020B0604020202020204" pitchFamily="34" charset="0"/>
              <a:buChar char="•"/>
            </a:pPr>
            <a:r>
              <a:rPr lang="en-US" sz="1600" dirty="0">
                <a:solidFill>
                  <a:schemeClr val="tx1"/>
                </a:solidFill>
              </a:rPr>
              <a:t>Can achieve very high data transfer rates</a:t>
            </a:r>
          </a:p>
        </p:txBody>
      </p:sp>
      <p:sp>
        <p:nvSpPr>
          <p:cNvPr id="5" name="Text Placeholder 4"/>
          <p:cNvSpPr>
            <a:spLocks noGrp="1"/>
          </p:cNvSpPr>
          <p:nvPr>
            <p:ph type="body" sz="quarter" idx="4294967295"/>
          </p:nvPr>
        </p:nvSpPr>
        <p:spPr>
          <a:xfrm>
            <a:off x="4617660" y="1625465"/>
            <a:ext cx="4274820" cy="868236"/>
          </a:xfrm>
        </p:spPr>
        <p:txBody>
          <a:bodyPr/>
          <a:lstStyle/>
          <a:p>
            <a:pPr algn="ctr"/>
            <a:r>
              <a:rPr lang="en-US" sz="2400" dirty="0"/>
              <a:t> Performance</a:t>
            </a:r>
            <a:endParaRPr lang="en-US" sz="2400" dirty="0">
              <a:solidFill>
                <a:schemeClr val="tx1"/>
              </a:solidFill>
            </a:endParaRPr>
          </a:p>
        </p:txBody>
      </p:sp>
      <p:sp>
        <p:nvSpPr>
          <p:cNvPr id="9" name="Content Placeholder 5"/>
          <p:cNvSpPr txBox="1">
            <a:spLocks/>
          </p:cNvSpPr>
          <p:nvPr/>
        </p:nvSpPr>
        <p:spPr>
          <a:xfrm>
            <a:off x="4478337" y="2232248"/>
            <a:ext cx="4038600" cy="4293096"/>
          </a:xfrm>
          <a:prstGeom prst="rect">
            <a:avLst/>
          </a:prstGeom>
        </p:spPr>
        <p:txBody>
          <a:bodyPr vert="horz" lIns="91440" tIns="45720" rIns="91440" bIns="45720" rtlCol="0">
            <a:noAutofit/>
          </a:bodyPr>
          <a:lstStyle/>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r>
              <a:rPr lang="en-US" sz="1500" dirty="0">
                <a:latin typeface="Arial" panose="020B0604020202020204" pitchFamily="34" charset="0"/>
                <a:cs typeface="Arial" panose="020B0604020202020204" pitchFamily="34" charset="0"/>
              </a:rPr>
              <a:t>In the event of a drive failure, the parity drive is accessed and data is reconstructed from the remaining devices</a:t>
            </a:r>
          </a:p>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r>
              <a:rPr lang="en-US" sz="1500" dirty="0">
                <a:latin typeface="Arial" panose="020B0604020202020204" pitchFamily="34" charset="0"/>
                <a:cs typeface="Arial" panose="020B0604020202020204" pitchFamily="34" charset="0"/>
              </a:rPr>
              <a:t>Once the failed drive is replaced, the missing data can be restored on the new drive and operation resumed</a:t>
            </a:r>
          </a:p>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r>
              <a:rPr lang="en-US" sz="1500" dirty="0">
                <a:latin typeface="Arial" panose="020B0604020202020204" pitchFamily="34" charset="0"/>
                <a:cs typeface="Arial" panose="020B0604020202020204" pitchFamily="34" charset="0"/>
              </a:rPr>
              <a:t>In the event of a disk failure, all of the data are still available in what is referred to as reduced mode</a:t>
            </a:r>
          </a:p>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r>
              <a:rPr lang="en-US" sz="1500" dirty="0">
                <a:latin typeface="Arial" panose="020B0604020202020204" pitchFamily="34" charset="0"/>
                <a:cs typeface="Arial" panose="020B0604020202020204" pitchFamily="34" charset="0"/>
              </a:rPr>
              <a:t>Return to full operation requires that the failed disk be replaced and the entire contents of the failed disk be regenerated on the new disk</a:t>
            </a:r>
          </a:p>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r>
              <a:rPr lang="en-US" sz="1500" dirty="0">
                <a:latin typeface="Arial" panose="020B0604020202020204" pitchFamily="34" charset="0"/>
                <a:cs typeface="Arial" panose="020B0604020202020204" pitchFamily="34" charset="0"/>
              </a:rPr>
              <a:t>In a transaction-oriented environment performance suffers</a:t>
            </a:r>
          </a:p>
        </p:txBody>
      </p:sp>
    </p:spTree>
    <p:extLst>
      <p:ext uri="{BB962C8B-B14F-4D97-AF65-F5344CB8AC3E}">
        <p14:creationId xmlns:p14="http://schemas.microsoft.com/office/powerpoint/2010/main" val="224899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dirty="0"/>
              <a:t>RAID </a:t>
            </a:r>
            <a:br>
              <a:rPr lang="en-GB" dirty="0"/>
            </a:br>
            <a:r>
              <a:rPr lang="en-GB" dirty="0"/>
              <a:t>Level 4</a:t>
            </a:r>
          </a:p>
        </p:txBody>
      </p:sp>
      <p:sp>
        <p:nvSpPr>
          <p:cNvPr id="21507" name="Rectangle 3"/>
          <p:cNvSpPr>
            <a:spLocks noGrp="1" noChangeArrowheads="1"/>
          </p:cNvSpPr>
          <p:nvPr>
            <p:ph type="body" idx="1"/>
          </p:nvPr>
        </p:nvSpPr>
        <p:spPr>
          <a:xfrm>
            <a:off x="214637" y="1628800"/>
            <a:ext cx="4645395" cy="895438"/>
          </a:xfrm>
        </p:spPr>
        <p:txBody>
          <a:bodyPr/>
          <a:lstStyle/>
          <a:p>
            <a:pPr marL="101600" indent="0" algn="ctr">
              <a:buNone/>
            </a:pPr>
            <a:r>
              <a:rPr lang="en-GB" dirty="0"/>
              <a:t> Characteristics</a:t>
            </a:r>
          </a:p>
        </p:txBody>
      </p:sp>
      <p:sp>
        <p:nvSpPr>
          <p:cNvPr id="6" name="Content Placeholder 5"/>
          <p:cNvSpPr>
            <a:spLocks noGrp="1"/>
          </p:cNvSpPr>
          <p:nvPr>
            <p:ph sz="quarter" idx="4294967295"/>
          </p:nvPr>
        </p:nvSpPr>
        <p:spPr>
          <a:xfrm>
            <a:off x="452248" y="2204864"/>
            <a:ext cx="4023360" cy="4176464"/>
          </a:xfrm>
        </p:spPr>
        <p:txBody>
          <a:bodyPr>
            <a:noAutofit/>
          </a:bodyPr>
          <a:lstStyle/>
          <a:p>
            <a:pPr marL="354013" indent="-354013">
              <a:spcBef>
                <a:spcPts val="600"/>
              </a:spcBef>
              <a:spcAft>
                <a:spcPts val="1200"/>
              </a:spcAft>
              <a:buClr>
                <a:srgbClr val="007FA3"/>
              </a:buClr>
              <a:buFont typeface="Arial" panose="020B0604020202020204" pitchFamily="34" charset="0"/>
              <a:buChar char="•"/>
            </a:pPr>
            <a:r>
              <a:rPr lang="en-US" sz="1600" dirty="0">
                <a:solidFill>
                  <a:schemeClr val="tx1"/>
                </a:solidFill>
              </a:rPr>
              <a:t>Makes use of an independent access technique</a:t>
            </a:r>
          </a:p>
          <a:p>
            <a:pPr marL="622300" lvl="1" indent="-268288">
              <a:spcBef>
                <a:spcPts val="600"/>
              </a:spcBef>
              <a:spcAft>
                <a:spcPts val="1200"/>
              </a:spcAft>
              <a:buClr>
                <a:srgbClr val="007FA3"/>
              </a:buClr>
              <a:buFont typeface="Arial" panose="020B0604020202020204" pitchFamily="34" charset="0"/>
              <a:buChar char="−"/>
            </a:pPr>
            <a:r>
              <a:rPr lang="en-US" sz="1600" dirty="0">
                <a:solidFill>
                  <a:schemeClr val="tx1"/>
                </a:solidFill>
              </a:rPr>
              <a:t>In an independent access array, each member disk operates independently so that separate I/O requests can be satisfied in parallel</a:t>
            </a:r>
          </a:p>
          <a:p>
            <a:pPr marL="354013" indent="-354013">
              <a:spcBef>
                <a:spcPts val="600"/>
              </a:spcBef>
              <a:spcAft>
                <a:spcPts val="1200"/>
              </a:spcAft>
              <a:buClr>
                <a:srgbClr val="007FA3"/>
              </a:buClr>
              <a:buFont typeface="Arial" panose="020B0604020202020204" pitchFamily="34" charset="0"/>
              <a:buChar char="•"/>
            </a:pPr>
            <a:r>
              <a:rPr lang="en-US" sz="1600" dirty="0">
                <a:solidFill>
                  <a:schemeClr val="tx1"/>
                </a:solidFill>
              </a:rPr>
              <a:t>Data striping is used</a:t>
            </a:r>
          </a:p>
          <a:p>
            <a:pPr marL="622300" lvl="5" indent="-280988">
              <a:spcBef>
                <a:spcPts val="600"/>
              </a:spcBef>
              <a:spcAft>
                <a:spcPts val="1200"/>
              </a:spcAft>
              <a:buClr>
                <a:srgbClr val="007FA3"/>
              </a:buClr>
              <a:buFont typeface="Arial" panose="020B0604020202020204" pitchFamily="34" charset="0"/>
              <a:buChar char="−"/>
            </a:pPr>
            <a:r>
              <a:rPr lang="en-US" sz="1600" dirty="0">
                <a:solidFill>
                  <a:schemeClr val="tx1"/>
                </a:solidFill>
              </a:rPr>
              <a:t>Strips are relatively large</a:t>
            </a:r>
          </a:p>
          <a:p>
            <a:pPr marL="354013" indent="-354013">
              <a:spcBef>
                <a:spcPts val="600"/>
              </a:spcBef>
              <a:spcAft>
                <a:spcPts val="1200"/>
              </a:spcAft>
              <a:buClr>
                <a:srgbClr val="007FA3"/>
              </a:buClr>
              <a:buFont typeface="Arial" panose="020B0604020202020204" pitchFamily="34" charset="0"/>
              <a:buChar char="•"/>
            </a:pPr>
            <a:r>
              <a:rPr lang="en-US" sz="1600" dirty="0">
                <a:solidFill>
                  <a:schemeClr val="tx1"/>
                </a:solidFill>
              </a:rPr>
              <a:t>To calculate the new parity the array management software must read the old user strip and the old parity strip</a:t>
            </a:r>
          </a:p>
          <a:p>
            <a:pPr marL="354013" indent="-354013">
              <a:spcBef>
                <a:spcPts val="600"/>
              </a:spcBef>
              <a:spcAft>
                <a:spcPts val="1200"/>
              </a:spcAft>
              <a:buClr>
                <a:srgbClr val="007FA3"/>
              </a:buClr>
              <a:buFont typeface="Arial" panose="020B0604020202020204" pitchFamily="34" charset="0"/>
              <a:buChar char="•"/>
            </a:pPr>
            <a:endParaRPr lang="en-US" sz="1600" dirty="0">
              <a:solidFill>
                <a:schemeClr val="tx1"/>
              </a:solidFill>
            </a:endParaRPr>
          </a:p>
        </p:txBody>
      </p:sp>
      <p:sp>
        <p:nvSpPr>
          <p:cNvPr id="5" name="Text Placeholder 4"/>
          <p:cNvSpPr>
            <a:spLocks noGrp="1"/>
          </p:cNvSpPr>
          <p:nvPr>
            <p:ph type="body" sz="quarter" idx="4294967295"/>
          </p:nvPr>
        </p:nvSpPr>
        <p:spPr>
          <a:xfrm>
            <a:off x="4617660" y="1625465"/>
            <a:ext cx="4274820" cy="868236"/>
          </a:xfrm>
        </p:spPr>
        <p:txBody>
          <a:bodyPr/>
          <a:lstStyle/>
          <a:p>
            <a:pPr algn="ctr"/>
            <a:r>
              <a:rPr lang="en-US" sz="2400" dirty="0"/>
              <a:t> Performance</a:t>
            </a:r>
            <a:endParaRPr lang="en-US" sz="2400" dirty="0">
              <a:solidFill>
                <a:schemeClr val="tx1"/>
              </a:solidFill>
            </a:endParaRPr>
          </a:p>
        </p:txBody>
      </p:sp>
      <p:sp>
        <p:nvSpPr>
          <p:cNvPr id="9" name="Content Placeholder 5"/>
          <p:cNvSpPr txBox="1">
            <a:spLocks/>
          </p:cNvSpPr>
          <p:nvPr/>
        </p:nvSpPr>
        <p:spPr>
          <a:xfrm>
            <a:off x="4478337" y="2232248"/>
            <a:ext cx="4038600" cy="4293096"/>
          </a:xfrm>
          <a:prstGeom prst="rect">
            <a:avLst/>
          </a:prstGeom>
        </p:spPr>
        <p:txBody>
          <a:bodyPr vert="horz" lIns="91440" tIns="45720" rIns="91440" bIns="45720" rtlCol="0">
            <a:noAutofit/>
          </a:bodyPr>
          <a:lstStyle/>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r>
              <a:rPr lang="en-US" sz="1600" dirty="0">
                <a:latin typeface="Arial" panose="020B0604020202020204" pitchFamily="34" charset="0"/>
                <a:cs typeface="Arial" panose="020B0604020202020204" pitchFamily="34" charset="0"/>
              </a:rPr>
              <a:t>Involves a write penalty when an I/O write request of small size is performed</a:t>
            </a:r>
          </a:p>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r>
              <a:rPr lang="en-US" sz="1600" dirty="0">
                <a:latin typeface="Arial" panose="020B0604020202020204" pitchFamily="34" charset="0"/>
                <a:cs typeface="Arial" panose="020B0604020202020204" pitchFamily="34" charset="0"/>
              </a:rPr>
              <a:t>Each time a write occurs the array management software must update not only the user data but also the corresponding parity bits</a:t>
            </a:r>
          </a:p>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r>
              <a:rPr lang="en-US" sz="1600" dirty="0">
                <a:latin typeface="Arial" panose="020B0604020202020204" pitchFamily="34" charset="0"/>
                <a:cs typeface="Arial" panose="020B0604020202020204" pitchFamily="34" charset="0"/>
              </a:rPr>
              <a:t>Thus each strip write involves two reads and two writes</a:t>
            </a:r>
          </a:p>
        </p:txBody>
      </p:sp>
    </p:spTree>
    <p:extLst>
      <p:ext uri="{BB962C8B-B14F-4D97-AF65-F5344CB8AC3E}">
        <p14:creationId xmlns:p14="http://schemas.microsoft.com/office/powerpoint/2010/main" val="862146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475656" y="215371"/>
            <a:ext cx="2383823" cy="1097279"/>
          </a:xfrm>
        </p:spPr>
        <p:txBody>
          <a:bodyPr/>
          <a:lstStyle/>
          <a:p>
            <a:pPr algn="ctr"/>
            <a:r>
              <a:rPr lang="en-GB" dirty="0"/>
              <a:t>RAID </a:t>
            </a:r>
            <a:br>
              <a:rPr lang="en-GB" dirty="0"/>
            </a:br>
            <a:r>
              <a:rPr lang="en-GB" dirty="0"/>
              <a:t>Level 5</a:t>
            </a:r>
          </a:p>
        </p:txBody>
      </p:sp>
      <p:sp>
        <p:nvSpPr>
          <p:cNvPr id="21507" name="Rectangle 3"/>
          <p:cNvSpPr>
            <a:spLocks noGrp="1" noChangeArrowheads="1"/>
          </p:cNvSpPr>
          <p:nvPr>
            <p:ph type="body" idx="1"/>
          </p:nvPr>
        </p:nvSpPr>
        <p:spPr>
          <a:xfrm>
            <a:off x="214637" y="1628800"/>
            <a:ext cx="4645395" cy="895438"/>
          </a:xfrm>
        </p:spPr>
        <p:txBody>
          <a:bodyPr/>
          <a:lstStyle/>
          <a:p>
            <a:pPr marL="101600" indent="0" algn="ctr">
              <a:buNone/>
            </a:pPr>
            <a:r>
              <a:rPr lang="en-GB" dirty="0"/>
              <a:t> Characteristics</a:t>
            </a:r>
          </a:p>
        </p:txBody>
      </p:sp>
      <p:sp>
        <p:nvSpPr>
          <p:cNvPr id="6" name="Content Placeholder 5"/>
          <p:cNvSpPr>
            <a:spLocks noGrp="1"/>
          </p:cNvSpPr>
          <p:nvPr>
            <p:ph sz="quarter" idx="4294967295"/>
          </p:nvPr>
        </p:nvSpPr>
        <p:spPr>
          <a:xfrm>
            <a:off x="452248" y="2204864"/>
            <a:ext cx="4023360" cy="4176464"/>
          </a:xfrm>
        </p:spPr>
        <p:txBody>
          <a:bodyPr>
            <a:noAutofit/>
          </a:bodyPr>
          <a:lstStyle/>
          <a:p>
            <a:pPr marL="354013" indent="-354013">
              <a:spcBef>
                <a:spcPts val="600"/>
              </a:spcBef>
              <a:spcAft>
                <a:spcPts val="1200"/>
              </a:spcAft>
              <a:buClr>
                <a:srgbClr val="007FA3"/>
              </a:buClr>
              <a:buFont typeface="Arial" panose="020B0604020202020204" pitchFamily="34" charset="0"/>
              <a:buChar char="•"/>
            </a:pPr>
            <a:r>
              <a:rPr lang="en-US" sz="1800" dirty="0">
                <a:solidFill>
                  <a:schemeClr val="tx1"/>
                </a:solidFill>
              </a:rPr>
              <a:t>Organized in a similar fashion to RAID 4</a:t>
            </a:r>
          </a:p>
          <a:p>
            <a:pPr marL="354013" indent="-354013">
              <a:spcBef>
                <a:spcPts val="600"/>
              </a:spcBef>
              <a:spcAft>
                <a:spcPts val="1200"/>
              </a:spcAft>
              <a:buClr>
                <a:srgbClr val="007FA3"/>
              </a:buClr>
              <a:buFont typeface="Arial" panose="020B0604020202020204" pitchFamily="34" charset="0"/>
              <a:buChar char="•"/>
            </a:pPr>
            <a:r>
              <a:rPr lang="en-US" sz="1800" dirty="0">
                <a:solidFill>
                  <a:schemeClr val="tx1"/>
                </a:solidFill>
              </a:rPr>
              <a:t>Difference is distribution of the parity strips across all disks</a:t>
            </a:r>
          </a:p>
          <a:p>
            <a:pPr marL="354013" indent="-354013">
              <a:spcBef>
                <a:spcPts val="600"/>
              </a:spcBef>
              <a:spcAft>
                <a:spcPts val="1200"/>
              </a:spcAft>
              <a:buClr>
                <a:srgbClr val="007FA3"/>
              </a:buClr>
              <a:buFont typeface="Arial" panose="020B0604020202020204" pitchFamily="34" charset="0"/>
              <a:buChar char="•"/>
            </a:pPr>
            <a:r>
              <a:rPr lang="en-US" sz="1800" dirty="0">
                <a:solidFill>
                  <a:schemeClr val="tx1"/>
                </a:solidFill>
              </a:rPr>
              <a:t>A typical allocation is a round-robin scheme</a:t>
            </a:r>
          </a:p>
          <a:p>
            <a:pPr marL="354013" indent="-354013">
              <a:spcBef>
                <a:spcPts val="600"/>
              </a:spcBef>
              <a:spcAft>
                <a:spcPts val="1200"/>
              </a:spcAft>
              <a:buClr>
                <a:srgbClr val="007FA3"/>
              </a:buClr>
              <a:buFont typeface="Arial" panose="020B0604020202020204" pitchFamily="34" charset="0"/>
              <a:buChar char="•"/>
            </a:pPr>
            <a:r>
              <a:rPr lang="en-US" sz="1800" dirty="0">
                <a:solidFill>
                  <a:schemeClr val="tx1"/>
                </a:solidFill>
              </a:rPr>
              <a:t>The distribution of parity strips across all drives avoids the potential I/O bottleneck found in RAID 4</a:t>
            </a:r>
          </a:p>
        </p:txBody>
      </p:sp>
      <p:sp>
        <p:nvSpPr>
          <p:cNvPr id="11" name="Rectangle 2"/>
          <p:cNvSpPr txBox="1">
            <a:spLocks noChangeArrowheads="1"/>
          </p:cNvSpPr>
          <p:nvPr/>
        </p:nvSpPr>
        <p:spPr bwMode="auto">
          <a:xfrm>
            <a:off x="5868144" y="215371"/>
            <a:ext cx="1791002" cy="1097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defPPr marR="0" lvl="0" algn="l" rtl="0">
              <a:lnSpc>
                <a:spcPct val="100000"/>
              </a:lnSpc>
              <a:spcBef>
                <a:spcPts val="0"/>
              </a:spcBef>
              <a:spcAft>
                <a:spcPts val="0"/>
              </a:spcAft>
            </a:defPPr>
            <a:lvl1pPr marL="0" marR="0" lvl="0" indent="0" algn="l" rtl="0" eaLnBrk="0" fontAlgn="base" hangingPunct="0">
              <a:lnSpc>
                <a:spcPct val="100000"/>
              </a:lnSpc>
              <a:spcBef>
                <a:spcPts val="0"/>
              </a:spcBef>
              <a:spcAft>
                <a:spcPct val="0"/>
              </a:spcAft>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2pPr>
            <a:lvl3pPr lvl="2"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3pPr>
            <a:lvl4pPr lvl="3"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4pPr>
            <a:lvl5pPr lvl="4"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lvl="5"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lvl="6"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lvl="7"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lvl="8"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GB" kern="0" dirty="0"/>
              <a:t>RAID </a:t>
            </a:r>
            <a:br>
              <a:rPr lang="en-GB" kern="0" dirty="0"/>
            </a:br>
            <a:r>
              <a:rPr lang="en-GB" kern="0" dirty="0"/>
              <a:t>Level 6</a:t>
            </a:r>
          </a:p>
        </p:txBody>
      </p:sp>
      <p:sp>
        <p:nvSpPr>
          <p:cNvPr id="5" name="Text Placeholder 4"/>
          <p:cNvSpPr>
            <a:spLocks noGrp="1"/>
          </p:cNvSpPr>
          <p:nvPr>
            <p:ph type="body" sz="quarter" idx="4294967295"/>
          </p:nvPr>
        </p:nvSpPr>
        <p:spPr>
          <a:xfrm>
            <a:off x="4617660" y="1625465"/>
            <a:ext cx="4274820" cy="868236"/>
          </a:xfrm>
        </p:spPr>
        <p:txBody>
          <a:bodyPr/>
          <a:lstStyle/>
          <a:p>
            <a:pPr algn="ctr"/>
            <a:r>
              <a:rPr lang="en-US" sz="2400" dirty="0"/>
              <a:t>Characteristics</a:t>
            </a:r>
          </a:p>
        </p:txBody>
      </p:sp>
      <p:sp>
        <p:nvSpPr>
          <p:cNvPr id="9" name="Content Placeholder 5"/>
          <p:cNvSpPr txBox="1">
            <a:spLocks/>
          </p:cNvSpPr>
          <p:nvPr/>
        </p:nvSpPr>
        <p:spPr>
          <a:xfrm>
            <a:off x="4478337" y="2232248"/>
            <a:ext cx="4038600" cy="4293096"/>
          </a:xfrm>
          <a:prstGeom prst="rect">
            <a:avLst/>
          </a:prstGeom>
        </p:spPr>
        <p:txBody>
          <a:bodyPr vert="horz" lIns="91440" tIns="45720" rIns="91440" bIns="45720" rtlCol="0">
            <a:noAutofit/>
          </a:bodyPr>
          <a:lstStyle/>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r>
              <a:rPr lang="en-US" sz="1800" dirty="0">
                <a:latin typeface="Arial" panose="020B0604020202020204" pitchFamily="34" charset="0"/>
                <a:cs typeface="Arial" panose="020B0604020202020204" pitchFamily="34" charset="0"/>
              </a:rPr>
              <a:t>Two different parity calculations are carried out and stored in separate blocks on different disks</a:t>
            </a:r>
          </a:p>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r>
              <a:rPr lang="en-US" sz="1800" dirty="0">
                <a:latin typeface="Arial" panose="020B0604020202020204" pitchFamily="34" charset="0"/>
                <a:cs typeface="Arial" panose="020B0604020202020204" pitchFamily="34" charset="0"/>
              </a:rPr>
              <a:t>Advantage is that it provides extremely high data availability</a:t>
            </a:r>
          </a:p>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r>
              <a:rPr lang="en-US" sz="1800" dirty="0">
                <a:latin typeface="Arial" panose="020B0604020202020204" pitchFamily="34" charset="0"/>
                <a:cs typeface="Arial" panose="020B0604020202020204" pitchFamily="34" charset="0"/>
              </a:rPr>
              <a:t>Three disks would have to fail within the mean time to repair (MTTR) interval to cause data to be lost</a:t>
            </a:r>
          </a:p>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r>
              <a:rPr lang="en-US" sz="1800" dirty="0">
                <a:latin typeface="Arial" panose="020B0604020202020204" pitchFamily="34" charset="0"/>
                <a:cs typeface="Arial" panose="020B0604020202020204" pitchFamily="34" charset="0"/>
              </a:rPr>
              <a:t>Incurs a substantial write penalty because each write affects two parity blocks</a:t>
            </a:r>
          </a:p>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8337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8"/>
          <p:cNvSpPr>
            <a:spLocks noGrp="1"/>
          </p:cNvSpPr>
          <p:nvPr>
            <p:ph type="title"/>
          </p:nvPr>
        </p:nvSpPr>
        <p:spPr>
          <a:xfrm>
            <a:off x="447964" y="198165"/>
            <a:ext cx="8588532" cy="1111267"/>
          </a:xfrm>
        </p:spPr>
        <p:txBody>
          <a:bodyPr/>
          <a:lstStyle/>
          <a:p>
            <a:r>
              <a:rPr lang="en-US" dirty="0"/>
              <a:t>Table 7.4 </a:t>
            </a:r>
            <a:br>
              <a:rPr lang="en-US" dirty="0"/>
            </a:br>
            <a:r>
              <a:rPr lang="en-US" dirty="0"/>
              <a:t>RAID Comparison (1 of 2)</a:t>
            </a:r>
            <a:endParaRPr lang="en-IN" dirty="0"/>
          </a:p>
        </p:txBody>
      </p:sp>
      <p:graphicFrame>
        <p:nvGraphicFramePr>
          <p:cNvPr id="5" name="Table 4" descr="The table has 4 columns labeled level, advantages, disadvantages, applications. The rows read as follows from left to right. Row 1. Zero, I slash o performance is greatly improved by spreading the I slash o load across many channels and drives no parity calculation overhead is involved very simple design easy to implement, the failure of just one drive will result in all data in an array being lost, video production and editing image editing pre press applications any application requiring high bandwidth. Row 2. 1, 100 percent redundancy of data means no rebuild is necessary in case of disk failure just a copy to the replacement disk failure just a copy to the replacement disk under certain circumstances raid 1 can sustain multiple simultaneous drive failures simplest raid storage subsystem design, highest disk overhead of all raid types 100 percent inefficient, accounting payroll financial any application requiring very high availability. Row 3. 2, extremely high data transfer rates possible the higher the transfer rate required the better the ratio of data disks to e c c disks relatively simple controller design compared to raid levels 3 4 and 5, very high ration of e c c disks to data disks with smaller word sizes inefficient entry level cost very high requires very high transfer rate requirement to justify, no commercial implementations exist slash not commercially viable. Row 4. 3, very high read data transfer rate very high write data transfer rate disk failure has an insignificant impact on throughput low ratio of e c c parity disks to data disks means high efficiency, transaction rate equal to that of a single disk drive at best if spindles are synchronized controller design is fairly complex, video production and live streaming image editing video editing prepress applications any application requiring high throughput. " title="A table titled raid comparison."/>
          <p:cNvGraphicFramePr>
            <a:graphicFrameLocks noGrp="1"/>
          </p:cNvGraphicFramePr>
          <p:nvPr>
            <p:extLst>
              <p:ext uri="{D42A27DB-BD31-4B8C-83A1-F6EECF244321}">
                <p14:modId xmlns:p14="http://schemas.microsoft.com/office/powerpoint/2010/main" val="2482918804"/>
              </p:ext>
            </p:extLst>
          </p:nvPr>
        </p:nvGraphicFramePr>
        <p:xfrm>
          <a:off x="539750" y="1250472"/>
          <a:ext cx="6696546" cy="5154959"/>
        </p:xfrm>
        <a:graphic>
          <a:graphicData uri="http://schemas.openxmlformats.org/drawingml/2006/table">
            <a:tbl>
              <a:tblPr firstRow="1" bandRow="1">
                <a:tableStyleId>{5C22544A-7EE6-4342-B048-85BDC9FD1C3A}</a:tableStyleId>
              </a:tblPr>
              <a:tblGrid>
                <a:gridCol w="622360">
                  <a:extLst>
                    <a:ext uri="{9D8B030D-6E8A-4147-A177-3AD203B41FA5}">
                      <a16:colId xmlns:a16="http://schemas.microsoft.com/office/drawing/2014/main" val="2165571692"/>
                    </a:ext>
                  </a:extLst>
                </a:gridCol>
                <a:gridCol w="2617802">
                  <a:extLst>
                    <a:ext uri="{9D8B030D-6E8A-4147-A177-3AD203B41FA5}">
                      <a16:colId xmlns:a16="http://schemas.microsoft.com/office/drawing/2014/main" val="2159878042"/>
                    </a:ext>
                  </a:extLst>
                </a:gridCol>
                <a:gridCol w="1800200">
                  <a:extLst>
                    <a:ext uri="{9D8B030D-6E8A-4147-A177-3AD203B41FA5}">
                      <a16:colId xmlns:a16="http://schemas.microsoft.com/office/drawing/2014/main" val="4174938748"/>
                    </a:ext>
                  </a:extLst>
                </a:gridCol>
                <a:gridCol w="1656184">
                  <a:extLst>
                    <a:ext uri="{9D8B030D-6E8A-4147-A177-3AD203B41FA5}">
                      <a16:colId xmlns:a16="http://schemas.microsoft.com/office/drawing/2014/main" val="708195715"/>
                    </a:ext>
                  </a:extLst>
                </a:gridCol>
              </a:tblGrid>
              <a:tr h="483850">
                <a:tc>
                  <a:txBody>
                    <a:bodyPr/>
                    <a:lstStyle/>
                    <a:p>
                      <a:pPr algn="ctr"/>
                      <a:r>
                        <a:rPr lang="en-IN" sz="900" dirty="0">
                          <a:solidFill>
                            <a:schemeClr val="tx1"/>
                          </a:solidFill>
                        </a:rPr>
                        <a:t>Level</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solidFill>
                            <a:schemeClr val="tx1"/>
                          </a:solidFill>
                        </a:rPr>
                        <a:t>Advantages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solidFill>
                            <a:schemeClr val="tx1"/>
                          </a:solidFill>
                        </a:rPr>
                        <a:t>Disadvantages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solidFill>
                            <a:schemeClr val="tx1"/>
                          </a:solidFill>
                        </a:rPr>
                        <a:t>Applications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1088716">
                <a:tc>
                  <a:txBody>
                    <a:bodyPr/>
                    <a:lstStyle/>
                    <a:p>
                      <a:pPr algn="l"/>
                      <a:r>
                        <a:rPr lang="en-IN" sz="9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dirty="0">
                          <a:solidFill>
                            <a:schemeClr val="tx1"/>
                          </a:solidFill>
                        </a:rPr>
                        <a:t>I/O performance is greatly improved</a:t>
                      </a:r>
                    </a:p>
                    <a:p>
                      <a:pPr algn="l"/>
                      <a:r>
                        <a:rPr lang="en-US" sz="900" dirty="0">
                          <a:solidFill>
                            <a:schemeClr val="tx1"/>
                          </a:solidFill>
                        </a:rPr>
                        <a:t>by spreading the I/O load across many</a:t>
                      </a:r>
                    </a:p>
                    <a:p>
                      <a:pPr algn="l">
                        <a:spcAft>
                          <a:spcPts val="400"/>
                        </a:spcAft>
                      </a:pPr>
                      <a:r>
                        <a:rPr lang="en-US" sz="900" dirty="0">
                          <a:solidFill>
                            <a:schemeClr val="tx1"/>
                          </a:solidFill>
                        </a:rPr>
                        <a:t>channels and drives</a:t>
                      </a:r>
                    </a:p>
                    <a:p>
                      <a:pPr algn="l">
                        <a:spcAft>
                          <a:spcPts val="400"/>
                        </a:spcAft>
                      </a:pPr>
                      <a:r>
                        <a:rPr lang="en-US" sz="900" dirty="0">
                          <a:solidFill>
                            <a:schemeClr val="tx1"/>
                          </a:solidFill>
                        </a:rPr>
                        <a:t>No parity calculation overhead is involved</a:t>
                      </a:r>
                    </a:p>
                    <a:p>
                      <a:pPr algn="l">
                        <a:spcAft>
                          <a:spcPts val="400"/>
                        </a:spcAft>
                      </a:pPr>
                      <a:r>
                        <a:rPr lang="en-US" sz="900" dirty="0">
                          <a:solidFill>
                            <a:schemeClr val="tx1"/>
                          </a:solidFill>
                        </a:rPr>
                        <a:t>Very simple design</a:t>
                      </a:r>
                    </a:p>
                    <a:p>
                      <a:pPr algn="l"/>
                      <a:r>
                        <a:rPr lang="en-US" sz="900" dirty="0">
                          <a:solidFill>
                            <a:schemeClr val="tx1"/>
                          </a:solidFill>
                        </a:rPr>
                        <a:t>Easy to implement</a:t>
                      </a:r>
                      <a:endParaRPr lang="en-IN" sz="900" dirty="0">
                        <a:solidFill>
                          <a:schemeClr val="tx1"/>
                        </a:solidFill>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dirty="0">
                          <a:solidFill>
                            <a:schemeClr val="tx1"/>
                          </a:solidFill>
                        </a:rPr>
                        <a:t>The failure of just one</a:t>
                      </a:r>
                    </a:p>
                    <a:p>
                      <a:pPr algn="l"/>
                      <a:r>
                        <a:rPr lang="en-US" sz="900" dirty="0">
                          <a:solidFill>
                            <a:schemeClr val="tx1"/>
                          </a:solidFill>
                        </a:rPr>
                        <a:t>drive will result in all data</a:t>
                      </a:r>
                    </a:p>
                    <a:p>
                      <a:pPr algn="l"/>
                      <a:r>
                        <a:rPr lang="en-US" sz="900" dirty="0">
                          <a:solidFill>
                            <a:schemeClr val="tx1"/>
                          </a:solidFill>
                        </a:rPr>
                        <a:t>in an array being lost</a:t>
                      </a:r>
                      <a:endParaRPr lang="en-IN" sz="900" dirty="0">
                        <a:solidFill>
                          <a:schemeClr val="tx1"/>
                        </a:solidFill>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dirty="0">
                          <a:solidFill>
                            <a:schemeClr val="tx1"/>
                          </a:solidFill>
                        </a:rPr>
                        <a:t>Video production and</a:t>
                      </a:r>
                    </a:p>
                    <a:p>
                      <a:pPr algn="l">
                        <a:spcAft>
                          <a:spcPts val="400"/>
                        </a:spcAft>
                      </a:pPr>
                      <a:r>
                        <a:rPr lang="en-US" sz="900" dirty="0">
                          <a:solidFill>
                            <a:schemeClr val="tx1"/>
                          </a:solidFill>
                        </a:rPr>
                        <a:t>editing</a:t>
                      </a:r>
                    </a:p>
                    <a:p>
                      <a:pPr algn="l">
                        <a:spcAft>
                          <a:spcPts val="400"/>
                        </a:spcAft>
                      </a:pPr>
                      <a:r>
                        <a:rPr lang="en-US" sz="900" dirty="0">
                          <a:solidFill>
                            <a:schemeClr val="tx1"/>
                          </a:solidFill>
                        </a:rPr>
                        <a:t>Image Editing</a:t>
                      </a:r>
                    </a:p>
                    <a:p>
                      <a:pPr algn="l">
                        <a:spcAft>
                          <a:spcPts val="400"/>
                        </a:spcAft>
                      </a:pPr>
                      <a:r>
                        <a:rPr lang="en-US" sz="900" dirty="0">
                          <a:solidFill>
                            <a:schemeClr val="tx1"/>
                          </a:solidFill>
                        </a:rPr>
                        <a:t>Pre- press applications</a:t>
                      </a:r>
                    </a:p>
                    <a:p>
                      <a:pPr algn="l"/>
                      <a:r>
                        <a:rPr lang="en-US" sz="900" dirty="0">
                          <a:solidFill>
                            <a:schemeClr val="tx1"/>
                          </a:solidFill>
                        </a:rPr>
                        <a:t>Any application requiring</a:t>
                      </a:r>
                    </a:p>
                    <a:p>
                      <a:pPr algn="l"/>
                      <a:r>
                        <a:rPr lang="en-US" sz="900" dirty="0">
                          <a:solidFill>
                            <a:schemeClr val="tx1"/>
                          </a:solidFill>
                        </a:rPr>
                        <a:t>high bandwidth</a:t>
                      </a:r>
                      <a:endParaRPr lang="en-IN" sz="900" dirty="0">
                        <a:solidFill>
                          <a:schemeClr val="tx1"/>
                        </a:solidFill>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328221576"/>
                  </a:ext>
                </a:extLst>
              </a:tr>
              <a:tr h="1176850">
                <a:tc>
                  <a:txBody>
                    <a:bodyPr/>
                    <a:lstStyle/>
                    <a:p>
                      <a:pPr algn="l"/>
                      <a:r>
                        <a:rPr lang="en-IN" sz="9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dirty="0">
                          <a:solidFill>
                            <a:schemeClr val="tx1"/>
                          </a:solidFill>
                        </a:rPr>
                        <a:t>100% redundancy of data means no</a:t>
                      </a:r>
                    </a:p>
                    <a:p>
                      <a:pPr algn="l"/>
                      <a:r>
                        <a:rPr lang="en-US" sz="900" dirty="0">
                          <a:solidFill>
                            <a:schemeClr val="tx1"/>
                          </a:solidFill>
                        </a:rPr>
                        <a:t>rebuild is necessary in case of a disk</a:t>
                      </a:r>
                    </a:p>
                    <a:p>
                      <a:pPr algn="l">
                        <a:spcAft>
                          <a:spcPts val="400"/>
                        </a:spcAft>
                      </a:pPr>
                      <a:r>
                        <a:rPr lang="en-US" sz="900" dirty="0">
                          <a:solidFill>
                            <a:schemeClr val="tx1"/>
                          </a:solidFill>
                        </a:rPr>
                        <a:t>failure, just a copy to the replacement disk</a:t>
                      </a:r>
                    </a:p>
                    <a:p>
                      <a:pPr algn="l"/>
                      <a:r>
                        <a:rPr lang="en-US" sz="900" dirty="0">
                          <a:solidFill>
                            <a:schemeClr val="tx1"/>
                          </a:solidFill>
                        </a:rPr>
                        <a:t>Under certain circumstances, RAID 1</a:t>
                      </a:r>
                    </a:p>
                    <a:p>
                      <a:pPr algn="l"/>
                      <a:r>
                        <a:rPr lang="en-US" sz="900" dirty="0">
                          <a:solidFill>
                            <a:schemeClr val="tx1"/>
                          </a:solidFill>
                        </a:rPr>
                        <a:t>can sustain multiple simultaneous drive</a:t>
                      </a:r>
                    </a:p>
                    <a:p>
                      <a:pPr algn="l">
                        <a:spcAft>
                          <a:spcPts val="400"/>
                        </a:spcAft>
                      </a:pPr>
                      <a:r>
                        <a:rPr lang="en-US" sz="900" dirty="0">
                          <a:solidFill>
                            <a:schemeClr val="tx1"/>
                          </a:solidFill>
                        </a:rPr>
                        <a:t>Failures</a:t>
                      </a:r>
                    </a:p>
                    <a:p>
                      <a:pPr algn="l"/>
                      <a:r>
                        <a:rPr lang="en-US" sz="900" dirty="0">
                          <a:solidFill>
                            <a:schemeClr val="tx1"/>
                          </a:solidFill>
                        </a:rPr>
                        <a:t>Simplest RAID storage subsystem design</a:t>
                      </a:r>
                      <a:endParaRPr lang="en-IN" sz="900" dirty="0">
                        <a:solidFill>
                          <a:schemeClr val="tx1"/>
                        </a:solidFill>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dirty="0">
                          <a:solidFill>
                            <a:schemeClr val="tx1"/>
                          </a:solidFill>
                        </a:rPr>
                        <a:t>Highest disk overhead</a:t>
                      </a:r>
                    </a:p>
                    <a:p>
                      <a:pPr algn="l"/>
                      <a:r>
                        <a:rPr lang="en-US" sz="900" dirty="0">
                          <a:solidFill>
                            <a:schemeClr val="tx1"/>
                          </a:solidFill>
                        </a:rPr>
                        <a:t>of all RAID types</a:t>
                      </a:r>
                    </a:p>
                    <a:p>
                      <a:pPr algn="l"/>
                      <a:r>
                        <a:rPr lang="en-US" sz="900" dirty="0">
                          <a:solidFill>
                            <a:schemeClr val="tx1"/>
                          </a:solidFill>
                        </a:rPr>
                        <a:t>(100%)—inefficient</a:t>
                      </a:r>
                      <a:endParaRPr lang="en-IN" sz="900" dirty="0">
                        <a:solidFill>
                          <a:schemeClr val="tx1"/>
                        </a:solidFill>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spcAft>
                          <a:spcPts val="400"/>
                        </a:spcAft>
                      </a:pPr>
                      <a:r>
                        <a:rPr lang="en-US" sz="900" dirty="0">
                          <a:solidFill>
                            <a:schemeClr val="tx1"/>
                          </a:solidFill>
                        </a:rPr>
                        <a:t>Accounting</a:t>
                      </a:r>
                    </a:p>
                    <a:p>
                      <a:pPr algn="l">
                        <a:spcAft>
                          <a:spcPts val="400"/>
                        </a:spcAft>
                      </a:pPr>
                      <a:r>
                        <a:rPr lang="en-US" sz="900" dirty="0">
                          <a:solidFill>
                            <a:schemeClr val="tx1"/>
                          </a:solidFill>
                        </a:rPr>
                        <a:t>Payroll</a:t>
                      </a:r>
                    </a:p>
                    <a:p>
                      <a:pPr algn="l">
                        <a:spcAft>
                          <a:spcPts val="400"/>
                        </a:spcAft>
                      </a:pPr>
                      <a:r>
                        <a:rPr lang="en-US" sz="900" dirty="0">
                          <a:solidFill>
                            <a:schemeClr val="tx1"/>
                          </a:solidFill>
                        </a:rPr>
                        <a:t>Financial</a:t>
                      </a:r>
                    </a:p>
                    <a:p>
                      <a:pPr algn="l"/>
                      <a:r>
                        <a:rPr lang="en-US" sz="900" dirty="0">
                          <a:solidFill>
                            <a:schemeClr val="tx1"/>
                          </a:solidFill>
                        </a:rPr>
                        <a:t>Any application requiring</a:t>
                      </a:r>
                    </a:p>
                    <a:p>
                      <a:pPr algn="l"/>
                      <a:r>
                        <a:rPr lang="en-US" sz="900" dirty="0">
                          <a:solidFill>
                            <a:schemeClr val="tx1"/>
                          </a:solidFill>
                        </a:rPr>
                        <a:t>very high availability</a:t>
                      </a:r>
                      <a:endParaRPr lang="en-IN" sz="900" dirty="0">
                        <a:solidFill>
                          <a:schemeClr val="tx1"/>
                        </a:solidFill>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96286838"/>
                  </a:ext>
                </a:extLst>
              </a:tr>
              <a:tr h="1125006">
                <a:tc>
                  <a:txBody>
                    <a:bodyPr/>
                    <a:lstStyle/>
                    <a:p>
                      <a:pPr algn="l"/>
                      <a:r>
                        <a:rPr lang="en-IN" sz="900" dirty="0">
                          <a:solidFill>
                            <a:schemeClr val="tx1"/>
                          </a:solidFill>
                        </a:rPr>
                        <a:t>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dirty="0">
                          <a:solidFill>
                            <a:schemeClr val="tx1"/>
                          </a:solidFill>
                        </a:rPr>
                        <a:t>Extremely high data transfer rates possible</a:t>
                      </a:r>
                    </a:p>
                    <a:p>
                      <a:pPr algn="l"/>
                      <a:r>
                        <a:rPr lang="en-US" sz="900" dirty="0">
                          <a:solidFill>
                            <a:schemeClr val="tx1"/>
                          </a:solidFill>
                        </a:rPr>
                        <a:t>The higher the data transfer rate</a:t>
                      </a:r>
                    </a:p>
                    <a:p>
                      <a:pPr algn="l"/>
                      <a:r>
                        <a:rPr lang="en-US" sz="900" dirty="0">
                          <a:solidFill>
                            <a:schemeClr val="tx1"/>
                          </a:solidFill>
                        </a:rPr>
                        <a:t>required, the better the ratio of data</a:t>
                      </a:r>
                    </a:p>
                    <a:p>
                      <a:pPr algn="l">
                        <a:spcAft>
                          <a:spcPts val="400"/>
                        </a:spcAft>
                      </a:pPr>
                      <a:r>
                        <a:rPr lang="en-US" sz="900" dirty="0">
                          <a:solidFill>
                            <a:schemeClr val="tx1"/>
                          </a:solidFill>
                        </a:rPr>
                        <a:t>disks to ECC disks</a:t>
                      </a:r>
                    </a:p>
                    <a:p>
                      <a:pPr algn="l"/>
                      <a:r>
                        <a:rPr lang="en-US" sz="900" dirty="0">
                          <a:solidFill>
                            <a:schemeClr val="tx1"/>
                          </a:solidFill>
                        </a:rPr>
                        <a:t>Relatively simple controller design compared</a:t>
                      </a:r>
                    </a:p>
                    <a:p>
                      <a:pPr algn="l"/>
                      <a:r>
                        <a:rPr lang="en-US" sz="900" dirty="0">
                          <a:solidFill>
                            <a:schemeClr val="tx1"/>
                          </a:solidFill>
                        </a:rPr>
                        <a:t>to RAID levels 3, 4, &amp; 5</a:t>
                      </a:r>
                      <a:endParaRPr lang="en-IN" sz="900" dirty="0">
                        <a:solidFill>
                          <a:schemeClr val="tx1"/>
                        </a:solidFill>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dirty="0">
                          <a:solidFill>
                            <a:schemeClr val="tx1"/>
                          </a:solidFill>
                        </a:rPr>
                        <a:t>Very high ratio of ECC</a:t>
                      </a:r>
                    </a:p>
                    <a:p>
                      <a:pPr algn="l"/>
                      <a:r>
                        <a:rPr lang="en-US" sz="900" dirty="0">
                          <a:solidFill>
                            <a:schemeClr val="tx1"/>
                          </a:solidFill>
                        </a:rPr>
                        <a:t>disks to data disks</a:t>
                      </a:r>
                    </a:p>
                    <a:p>
                      <a:pPr algn="l"/>
                      <a:r>
                        <a:rPr lang="en-US" sz="900" dirty="0">
                          <a:solidFill>
                            <a:schemeClr val="tx1"/>
                          </a:solidFill>
                        </a:rPr>
                        <a:t>with smaller word</a:t>
                      </a:r>
                    </a:p>
                    <a:p>
                      <a:pPr algn="l">
                        <a:spcAft>
                          <a:spcPts val="400"/>
                        </a:spcAft>
                      </a:pPr>
                      <a:r>
                        <a:rPr lang="en-US" sz="900" dirty="0">
                          <a:solidFill>
                            <a:schemeClr val="tx1"/>
                          </a:solidFill>
                        </a:rPr>
                        <a:t>sizes— inefficient</a:t>
                      </a:r>
                    </a:p>
                    <a:p>
                      <a:pPr algn="l"/>
                      <a:r>
                        <a:rPr lang="en-US" sz="900" dirty="0">
                          <a:solidFill>
                            <a:schemeClr val="tx1"/>
                          </a:solidFill>
                        </a:rPr>
                        <a:t>Entry level cost very  high— requires very high transfer</a:t>
                      </a:r>
                    </a:p>
                    <a:p>
                      <a:pPr algn="l"/>
                      <a:r>
                        <a:rPr lang="en-US" sz="900" dirty="0">
                          <a:solidFill>
                            <a:schemeClr val="tx1"/>
                          </a:solidFill>
                        </a:rPr>
                        <a:t>rate requirement to justify</a:t>
                      </a:r>
                      <a:endParaRPr lang="en-IN" sz="900" dirty="0">
                        <a:solidFill>
                          <a:schemeClr val="tx1"/>
                        </a:solidFill>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900" dirty="0">
                          <a:solidFill>
                            <a:schemeClr val="tx1"/>
                          </a:solidFill>
                        </a:rPr>
                        <a:t>No commercial   </a:t>
                      </a:r>
                      <a:r>
                        <a:rPr lang="en-IN" sz="900" dirty="0" err="1">
                          <a:solidFill>
                            <a:schemeClr val="tx1"/>
                          </a:solidFill>
                        </a:rPr>
                        <a:t>imple-mentations</a:t>
                      </a:r>
                      <a:r>
                        <a:rPr lang="en-IN" sz="900" dirty="0">
                          <a:solidFill>
                            <a:schemeClr val="tx1"/>
                          </a:solidFill>
                        </a:rPr>
                        <a:t> exist/not</a:t>
                      </a:r>
                      <a:r>
                        <a:rPr lang="en-IN" sz="900" baseline="0" dirty="0">
                          <a:solidFill>
                            <a:schemeClr val="tx1"/>
                          </a:solidFill>
                        </a:rPr>
                        <a:t> </a:t>
                      </a:r>
                      <a:r>
                        <a:rPr lang="en-IN" sz="900" dirty="0">
                          <a:solidFill>
                            <a:schemeClr val="tx1"/>
                          </a:solidFill>
                        </a:rPr>
                        <a:t>commercially viable</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783545254"/>
                  </a:ext>
                </a:extLst>
              </a:tr>
              <a:tr h="1280537">
                <a:tc>
                  <a:txBody>
                    <a:bodyPr/>
                    <a:lstStyle/>
                    <a:p>
                      <a:pPr algn="l"/>
                      <a:r>
                        <a:rPr lang="en-IN" sz="900" dirty="0">
                          <a:solidFill>
                            <a:schemeClr val="tx1"/>
                          </a:solidFill>
                        </a:rPr>
                        <a:t>3</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spcAft>
                          <a:spcPts val="400"/>
                        </a:spcAft>
                      </a:pPr>
                      <a:r>
                        <a:rPr lang="en-US" sz="900" dirty="0">
                          <a:solidFill>
                            <a:schemeClr val="tx1"/>
                          </a:solidFill>
                        </a:rPr>
                        <a:t>Very high read data transfer rate</a:t>
                      </a:r>
                    </a:p>
                    <a:p>
                      <a:pPr algn="l">
                        <a:spcAft>
                          <a:spcPts val="400"/>
                        </a:spcAft>
                      </a:pPr>
                      <a:r>
                        <a:rPr lang="en-US" sz="900" dirty="0">
                          <a:solidFill>
                            <a:schemeClr val="tx1"/>
                          </a:solidFill>
                        </a:rPr>
                        <a:t>Very high write data transfer rate</a:t>
                      </a:r>
                    </a:p>
                    <a:p>
                      <a:pPr algn="l"/>
                      <a:r>
                        <a:rPr lang="en-US" sz="900" dirty="0">
                          <a:solidFill>
                            <a:schemeClr val="tx1"/>
                          </a:solidFill>
                        </a:rPr>
                        <a:t>Disk failure has an insignificant impact</a:t>
                      </a:r>
                    </a:p>
                    <a:p>
                      <a:pPr algn="l">
                        <a:spcAft>
                          <a:spcPts val="400"/>
                        </a:spcAft>
                      </a:pPr>
                      <a:r>
                        <a:rPr lang="en-US" sz="900" dirty="0">
                          <a:solidFill>
                            <a:schemeClr val="tx1"/>
                          </a:solidFill>
                        </a:rPr>
                        <a:t>on throughput</a:t>
                      </a:r>
                    </a:p>
                    <a:p>
                      <a:pPr algn="l"/>
                      <a:r>
                        <a:rPr lang="en-US" sz="900" dirty="0">
                          <a:solidFill>
                            <a:schemeClr val="tx1"/>
                          </a:solidFill>
                        </a:rPr>
                        <a:t>Low ratio of ECC (parity) disks to data</a:t>
                      </a:r>
                    </a:p>
                    <a:p>
                      <a:pPr algn="l"/>
                      <a:r>
                        <a:rPr lang="en-US" sz="900" dirty="0">
                          <a:solidFill>
                            <a:schemeClr val="tx1"/>
                          </a:solidFill>
                        </a:rPr>
                        <a:t>disks means high efficiency</a:t>
                      </a:r>
                      <a:endParaRPr lang="en-IN" sz="900" dirty="0">
                        <a:solidFill>
                          <a:schemeClr val="tx1"/>
                        </a:solidFill>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dirty="0">
                          <a:solidFill>
                            <a:schemeClr val="tx1"/>
                          </a:solidFill>
                        </a:rPr>
                        <a:t>Transaction rate equal to</a:t>
                      </a:r>
                    </a:p>
                    <a:p>
                      <a:pPr algn="l"/>
                      <a:r>
                        <a:rPr lang="en-US" sz="900" dirty="0">
                          <a:solidFill>
                            <a:schemeClr val="tx1"/>
                          </a:solidFill>
                        </a:rPr>
                        <a:t>that of a single disk drive</a:t>
                      </a:r>
                    </a:p>
                    <a:p>
                      <a:pPr algn="l"/>
                      <a:r>
                        <a:rPr lang="en-US" sz="900" dirty="0">
                          <a:solidFill>
                            <a:schemeClr val="tx1"/>
                          </a:solidFill>
                        </a:rPr>
                        <a:t>at best (if spindles are</a:t>
                      </a:r>
                    </a:p>
                    <a:p>
                      <a:pPr algn="l">
                        <a:spcAft>
                          <a:spcPts val="400"/>
                        </a:spcAft>
                      </a:pPr>
                      <a:r>
                        <a:rPr lang="en-US" sz="900" dirty="0">
                          <a:solidFill>
                            <a:schemeClr val="tx1"/>
                          </a:solidFill>
                        </a:rPr>
                        <a:t>synchronized)</a:t>
                      </a:r>
                    </a:p>
                    <a:p>
                      <a:pPr algn="l"/>
                      <a:r>
                        <a:rPr lang="en-US" sz="900" dirty="0">
                          <a:solidFill>
                            <a:schemeClr val="tx1"/>
                          </a:solidFill>
                        </a:rPr>
                        <a:t>Controller design is fairly</a:t>
                      </a:r>
                    </a:p>
                    <a:p>
                      <a:pPr algn="l"/>
                      <a:r>
                        <a:rPr lang="en-US" sz="900" dirty="0">
                          <a:solidFill>
                            <a:schemeClr val="tx1"/>
                          </a:solidFill>
                        </a:rPr>
                        <a:t>complex</a:t>
                      </a:r>
                      <a:endParaRPr lang="en-IN" sz="900" dirty="0">
                        <a:solidFill>
                          <a:schemeClr val="tx1"/>
                        </a:solidFill>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dirty="0">
                          <a:solidFill>
                            <a:schemeClr val="tx1"/>
                          </a:solidFill>
                        </a:rPr>
                        <a:t>Video production and live</a:t>
                      </a:r>
                    </a:p>
                    <a:p>
                      <a:pPr algn="l">
                        <a:spcAft>
                          <a:spcPts val="400"/>
                        </a:spcAft>
                      </a:pPr>
                      <a:r>
                        <a:rPr lang="en-US" sz="900" dirty="0">
                          <a:solidFill>
                            <a:schemeClr val="tx1"/>
                          </a:solidFill>
                        </a:rPr>
                        <a:t>streaming</a:t>
                      </a:r>
                    </a:p>
                    <a:p>
                      <a:pPr algn="l">
                        <a:spcAft>
                          <a:spcPts val="400"/>
                        </a:spcAft>
                      </a:pPr>
                      <a:r>
                        <a:rPr lang="en-US" sz="900" dirty="0">
                          <a:solidFill>
                            <a:schemeClr val="tx1"/>
                          </a:solidFill>
                        </a:rPr>
                        <a:t>Image editing</a:t>
                      </a:r>
                    </a:p>
                    <a:p>
                      <a:pPr algn="l">
                        <a:spcAft>
                          <a:spcPts val="400"/>
                        </a:spcAft>
                      </a:pPr>
                      <a:r>
                        <a:rPr lang="en-US" sz="900" dirty="0">
                          <a:solidFill>
                            <a:schemeClr val="tx1"/>
                          </a:solidFill>
                        </a:rPr>
                        <a:t>Video editing</a:t>
                      </a:r>
                    </a:p>
                    <a:p>
                      <a:pPr algn="l">
                        <a:spcAft>
                          <a:spcPts val="400"/>
                        </a:spcAft>
                      </a:pPr>
                      <a:r>
                        <a:rPr lang="en-US" sz="900" dirty="0">
                          <a:solidFill>
                            <a:schemeClr val="tx1"/>
                          </a:solidFill>
                        </a:rPr>
                        <a:t>Prepress applications</a:t>
                      </a:r>
                    </a:p>
                    <a:p>
                      <a:pPr algn="l"/>
                      <a:r>
                        <a:rPr lang="en-US" sz="900" dirty="0">
                          <a:solidFill>
                            <a:schemeClr val="tx1"/>
                          </a:solidFill>
                        </a:rPr>
                        <a:t>Any application requiring</a:t>
                      </a:r>
                    </a:p>
                    <a:p>
                      <a:pPr algn="l"/>
                      <a:r>
                        <a:rPr lang="en-US" sz="900" dirty="0">
                          <a:solidFill>
                            <a:schemeClr val="tx1"/>
                          </a:solidFill>
                        </a:rPr>
                        <a:t>high throughput</a:t>
                      </a:r>
                      <a:endParaRPr lang="en-IN" sz="900" dirty="0">
                        <a:solidFill>
                          <a:schemeClr val="tx1"/>
                        </a:solidFill>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634806626"/>
                  </a:ext>
                </a:extLst>
              </a:tr>
            </a:tbl>
          </a:graphicData>
        </a:graphic>
      </p:graphicFrame>
      <p:sp>
        <p:nvSpPr>
          <p:cNvPr id="2" name="TextBox 1"/>
          <p:cNvSpPr txBox="1"/>
          <p:nvPr/>
        </p:nvSpPr>
        <p:spPr>
          <a:xfrm>
            <a:off x="7308304" y="5301208"/>
            <a:ext cx="1515158" cy="646331"/>
          </a:xfrm>
          <a:prstGeom prst="rect">
            <a:avLst/>
          </a:prstGeom>
          <a:noFill/>
        </p:spPr>
        <p:txBody>
          <a:bodyPr wrap="none" rtlCol="0">
            <a:spAutoFit/>
          </a:bodyPr>
          <a:lstStyle/>
          <a:p>
            <a:pPr algn="ctr"/>
            <a:r>
              <a:rPr lang="en-US" sz="1200" dirty="0"/>
              <a:t>(Table can be found </a:t>
            </a:r>
          </a:p>
          <a:p>
            <a:pPr algn="ctr"/>
            <a:r>
              <a:rPr lang="en-US" sz="1200" dirty="0"/>
              <a:t>on  pages 230-231 in </a:t>
            </a:r>
          </a:p>
          <a:p>
            <a:pPr algn="ctr"/>
            <a:r>
              <a:rPr lang="en-US" sz="1200" dirty="0"/>
              <a:t>the textbook.)</a:t>
            </a:r>
          </a:p>
        </p:txBody>
      </p:sp>
    </p:spTree>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The table has 4 columns labeled level, advantages, disadvantages, applications. The rows read as follows from left to right. Row 1. Zero, I slash o performance is greatly improved by spreading the I slash o load across many channels and drives no parity calculation overhead is involved very simple design easy to implement, the failure of just one drive will result in all data in an array being lost, video production and editing image editing pre press applications any application requiring high bandwidth. Row 2. 1, 100 percent redundancy of data means no rebuild is necessary in case of disk failure just a copy to the replacement disk failure just a copy to the replacement disk under certain circumstances raid 1 can sustain multiple simultaneous drive failures simplest raid storage subsystem design, highest disk overhead of all raid types 100 percent inefficient, accounting payroll financial any application requiring very high availability. Row 3. 2, extremely high data transfer rates possible the higher the transfer rate required the better the ratio of data disks to e c c disks relatively simple controller design compared to raid levels 3 4 and 5, very high ration of e c c disks to data disks with smaller word sizes inefficient entry level cost very high requires very high transfer rate requirement to justify, no commercial implementations exist slash not commercially viable. Row 4. 3, very high read data transfer rate very high write data transfer rate disk failure has an insignificant impact on throughput low ratio of e c c parity disks to data disks means high efficiency, transaction rate equal to that of a single disk drive at best if spindles are synchronized controller design is fairly complex, video production and live streaming image editing video editing prepress applications any application requiring high throughput. " title="A table titled raid comparison."/>
          <p:cNvGraphicFramePr>
            <a:graphicFrameLocks noGrp="1"/>
          </p:cNvGraphicFramePr>
          <p:nvPr>
            <p:extLst>
              <p:ext uri="{D42A27DB-BD31-4B8C-83A1-F6EECF244321}">
                <p14:modId xmlns:p14="http://schemas.microsoft.com/office/powerpoint/2010/main" val="3904547702"/>
              </p:ext>
            </p:extLst>
          </p:nvPr>
        </p:nvGraphicFramePr>
        <p:xfrm>
          <a:off x="539750" y="1340768"/>
          <a:ext cx="6696546" cy="4472565"/>
        </p:xfrm>
        <a:graphic>
          <a:graphicData uri="http://schemas.openxmlformats.org/drawingml/2006/table">
            <a:tbl>
              <a:tblPr firstRow="1" bandRow="1">
                <a:tableStyleId>{5C22544A-7EE6-4342-B048-85BDC9FD1C3A}</a:tableStyleId>
              </a:tblPr>
              <a:tblGrid>
                <a:gridCol w="622360">
                  <a:extLst>
                    <a:ext uri="{9D8B030D-6E8A-4147-A177-3AD203B41FA5}">
                      <a16:colId xmlns:a16="http://schemas.microsoft.com/office/drawing/2014/main" val="2165571692"/>
                    </a:ext>
                  </a:extLst>
                </a:gridCol>
                <a:gridCol w="2617802">
                  <a:extLst>
                    <a:ext uri="{9D8B030D-6E8A-4147-A177-3AD203B41FA5}">
                      <a16:colId xmlns:a16="http://schemas.microsoft.com/office/drawing/2014/main" val="2159878042"/>
                    </a:ext>
                  </a:extLst>
                </a:gridCol>
                <a:gridCol w="1800200">
                  <a:extLst>
                    <a:ext uri="{9D8B030D-6E8A-4147-A177-3AD203B41FA5}">
                      <a16:colId xmlns:a16="http://schemas.microsoft.com/office/drawing/2014/main" val="4174938748"/>
                    </a:ext>
                  </a:extLst>
                </a:gridCol>
                <a:gridCol w="1656184">
                  <a:extLst>
                    <a:ext uri="{9D8B030D-6E8A-4147-A177-3AD203B41FA5}">
                      <a16:colId xmlns:a16="http://schemas.microsoft.com/office/drawing/2014/main" val="708195715"/>
                    </a:ext>
                  </a:extLst>
                </a:gridCol>
              </a:tblGrid>
              <a:tr h="563829">
                <a:tc>
                  <a:txBody>
                    <a:bodyPr/>
                    <a:lstStyle/>
                    <a:p>
                      <a:pPr algn="ctr"/>
                      <a:r>
                        <a:rPr lang="en-IN" sz="900" dirty="0">
                          <a:solidFill>
                            <a:schemeClr val="tx1"/>
                          </a:solidFill>
                          <a:latin typeface="+mj-lt"/>
                        </a:rPr>
                        <a:t>Level</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solidFill>
                            <a:schemeClr val="tx1"/>
                          </a:solidFill>
                          <a:latin typeface="+mj-lt"/>
                        </a:rPr>
                        <a:t>Advantages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solidFill>
                            <a:schemeClr val="tx1"/>
                          </a:solidFill>
                          <a:latin typeface="+mj-lt"/>
                        </a:rPr>
                        <a:t>Disadvantages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solidFill>
                            <a:schemeClr val="tx1"/>
                          </a:solidFill>
                          <a:latin typeface="+mj-lt"/>
                        </a:rPr>
                        <a:t>Applications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1534496">
                <a:tc>
                  <a:txBody>
                    <a:bodyPr/>
                    <a:lstStyle/>
                    <a:p>
                      <a:pPr algn="l"/>
                      <a:r>
                        <a:rPr lang="en-IN" sz="900" dirty="0">
                          <a:solidFill>
                            <a:schemeClr val="tx1"/>
                          </a:solidFill>
                          <a:latin typeface="+mj-lt"/>
                        </a:rPr>
                        <a:t>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spcAft>
                          <a:spcPts val="400"/>
                        </a:spcAft>
                      </a:pPr>
                      <a:r>
                        <a:rPr lang="en-US" sz="900" dirty="0">
                          <a:solidFill>
                            <a:schemeClr val="tx1"/>
                          </a:solidFill>
                          <a:latin typeface="+mj-lt"/>
                        </a:rPr>
                        <a:t>Very high Read data transaction rate</a:t>
                      </a:r>
                    </a:p>
                    <a:p>
                      <a:pPr algn="l"/>
                      <a:r>
                        <a:rPr lang="en-US" sz="900" dirty="0">
                          <a:solidFill>
                            <a:schemeClr val="tx1"/>
                          </a:solidFill>
                          <a:latin typeface="+mj-lt"/>
                        </a:rPr>
                        <a:t>Low ratio of ECC (parity) disks to data</a:t>
                      </a:r>
                    </a:p>
                    <a:p>
                      <a:pPr algn="l"/>
                      <a:r>
                        <a:rPr lang="en-US" sz="900" dirty="0">
                          <a:solidFill>
                            <a:schemeClr val="tx1"/>
                          </a:solidFill>
                          <a:latin typeface="+mj-lt"/>
                        </a:rPr>
                        <a:t>disks means high efficiency</a:t>
                      </a:r>
                      <a:endParaRPr lang="en-IN" sz="900" dirty="0">
                        <a:solidFill>
                          <a:schemeClr val="tx1"/>
                        </a:solidFill>
                        <a:latin typeface="+mj-lt"/>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dirty="0">
                          <a:solidFill>
                            <a:schemeClr val="tx1"/>
                          </a:solidFill>
                          <a:latin typeface="+mj-lt"/>
                        </a:rPr>
                        <a:t>Quite complex controller</a:t>
                      </a:r>
                    </a:p>
                    <a:p>
                      <a:pPr algn="l">
                        <a:spcAft>
                          <a:spcPts val="400"/>
                        </a:spcAft>
                      </a:pPr>
                      <a:r>
                        <a:rPr lang="en-US" sz="900" dirty="0">
                          <a:solidFill>
                            <a:schemeClr val="tx1"/>
                          </a:solidFill>
                          <a:latin typeface="+mj-lt"/>
                        </a:rPr>
                        <a:t>design</a:t>
                      </a:r>
                    </a:p>
                    <a:p>
                      <a:pPr algn="l"/>
                      <a:r>
                        <a:rPr lang="en-US" sz="900" dirty="0">
                          <a:solidFill>
                            <a:schemeClr val="tx1"/>
                          </a:solidFill>
                          <a:latin typeface="+mj-lt"/>
                        </a:rPr>
                        <a:t>Worst write transaction</a:t>
                      </a:r>
                    </a:p>
                    <a:p>
                      <a:pPr algn="l"/>
                      <a:r>
                        <a:rPr lang="en-US" sz="900" dirty="0">
                          <a:solidFill>
                            <a:schemeClr val="tx1"/>
                          </a:solidFill>
                          <a:latin typeface="+mj-lt"/>
                        </a:rPr>
                        <a:t>rate and Write aggregate</a:t>
                      </a:r>
                    </a:p>
                    <a:p>
                      <a:pPr algn="l">
                        <a:spcAft>
                          <a:spcPts val="400"/>
                        </a:spcAft>
                      </a:pPr>
                      <a:r>
                        <a:rPr lang="en-US" sz="900" dirty="0">
                          <a:solidFill>
                            <a:schemeClr val="tx1"/>
                          </a:solidFill>
                          <a:latin typeface="+mj-lt"/>
                        </a:rPr>
                        <a:t>transfer rate</a:t>
                      </a:r>
                    </a:p>
                    <a:p>
                      <a:pPr algn="l"/>
                      <a:r>
                        <a:rPr lang="en-US" sz="900" dirty="0">
                          <a:solidFill>
                            <a:schemeClr val="tx1"/>
                          </a:solidFill>
                          <a:latin typeface="+mj-lt"/>
                        </a:rPr>
                        <a:t>Difficult and inefficient</a:t>
                      </a:r>
                    </a:p>
                    <a:p>
                      <a:pPr algn="l"/>
                      <a:r>
                        <a:rPr lang="en-US" sz="900" dirty="0">
                          <a:solidFill>
                            <a:schemeClr val="tx1"/>
                          </a:solidFill>
                          <a:latin typeface="+mj-lt"/>
                        </a:rPr>
                        <a:t>data rebuild in the event</a:t>
                      </a:r>
                    </a:p>
                    <a:p>
                      <a:pPr algn="l"/>
                      <a:r>
                        <a:rPr lang="en-US" sz="900" dirty="0">
                          <a:solidFill>
                            <a:schemeClr val="tx1"/>
                          </a:solidFill>
                          <a:latin typeface="+mj-lt"/>
                        </a:rPr>
                        <a:t>of disk failure</a:t>
                      </a:r>
                      <a:endParaRPr lang="en-IN" sz="900" dirty="0">
                        <a:solidFill>
                          <a:schemeClr val="tx1"/>
                        </a:solidFill>
                        <a:latin typeface="+mj-lt"/>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dirty="0">
                          <a:solidFill>
                            <a:schemeClr val="tx1"/>
                          </a:solidFill>
                          <a:latin typeface="+mj-lt"/>
                        </a:rPr>
                        <a:t>No commercial implementations</a:t>
                      </a:r>
                    </a:p>
                    <a:p>
                      <a:pPr algn="l"/>
                      <a:r>
                        <a:rPr lang="en-US" sz="900" dirty="0">
                          <a:solidFill>
                            <a:schemeClr val="tx1"/>
                          </a:solidFill>
                          <a:latin typeface="+mj-lt"/>
                        </a:rPr>
                        <a:t>exist/not</a:t>
                      </a:r>
                    </a:p>
                    <a:p>
                      <a:pPr algn="l"/>
                      <a:r>
                        <a:rPr lang="en-US" sz="900" dirty="0">
                          <a:solidFill>
                            <a:schemeClr val="tx1"/>
                          </a:solidFill>
                          <a:latin typeface="+mj-lt"/>
                        </a:rPr>
                        <a:t>commercially viable</a:t>
                      </a:r>
                      <a:endParaRPr lang="en-IN" sz="900" dirty="0">
                        <a:solidFill>
                          <a:schemeClr val="tx1"/>
                        </a:solidFill>
                        <a:latin typeface="+mj-lt"/>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328221576"/>
                  </a:ext>
                </a:extLst>
              </a:tr>
              <a:tr h="1389504">
                <a:tc>
                  <a:txBody>
                    <a:bodyPr/>
                    <a:lstStyle/>
                    <a:p>
                      <a:pPr algn="l"/>
                      <a:r>
                        <a:rPr lang="en-IN" sz="900" dirty="0">
                          <a:solidFill>
                            <a:schemeClr val="tx1"/>
                          </a:solidFill>
                          <a:latin typeface="+mj-lt"/>
                        </a:rPr>
                        <a:t>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spcAft>
                          <a:spcPts val="400"/>
                        </a:spcAft>
                      </a:pPr>
                      <a:r>
                        <a:rPr lang="en-US" sz="900" dirty="0">
                          <a:solidFill>
                            <a:schemeClr val="tx1"/>
                          </a:solidFill>
                          <a:latin typeface="+mj-lt"/>
                        </a:rPr>
                        <a:t>Highest Read data transaction rate</a:t>
                      </a:r>
                    </a:p>
                    <a:p>
                      <a:pPr algn="l"/>
                      <a:r>
                        <a:rPr lang="en-US" sz="900" dirty="0">
                          <a:solidFill>
                            <a:schemeClr val="tx1"/>
                          </a:solidFill>
                          <a:latin typeface="+mj-lt"/>
                        </a:rPr>
                        <a:t>Low ratio of ECC (parity) disks to data</a:t>
                      </a:r>
                    </a:p>
                    <a:p>
                      <a:pPr algn="l">
                        <a:spcAft>
                          <a:spcPts val="400"/>
                        </a:spcAft>
                      </a:pPr>
                      <a:r>
                        <a:rPr lang="en-US" sz="900" dirty="0">
                          <a:solidFill>
                            <a:schemeClr val="tx1"/>
                          </a:solidFill>
                          <a:latin typeface="+mj-lt"/>
                        </a:rPr>
                        <a:t>disks means high efficiency</a:t>
                      </a:r>
                    </a:p>
                    <a:p>
                      <a:pPr algn="l"/>
                      <a:r>
                        <a:rPr lang="en-US" sz="900" dirty="0">
                          <a:solidFill>
                            <a:schemeClr val="tx1"/>
                          </a:solidFill>
                          <a:latin typeface="+mj-lt"/>
                        </a:rPr>
                        <a:t>Good aggregate transfer rate</a:t>
                      </a:r>
                      <a:endParaRPr lang="en-IN" sz="900" dirty="0">
                        <a:solidFill>
                          <a:schemeClr val="tx1"/>
                        </a:solidFill>
                        <a:latin typeface="+mj-lt"/>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dirty="0">
                          <a:solidFill>
                            <a:schemeClr val="tx1"/>
                          </a:solidFill>
                          <a:latin typeface="+mj-lt"/>
                        </a:rPr>
                        <a:t>Most complex controller</a:t>
                      </a:r>
                    </a:p>
                    <a:p>
                      <a:pPr algn="l">
                        <a:spcAft>
                          <a:spcPts val="400"/>
                        </a:spcAft>
                      </a:pPr>
                      <a:r>
                        <a:rPr lang="en-US" sz="900" dirty="0">
                          <a:solidFill>
                            <a:schemeClr val="tx1"/>
                          </a:solidFill>
                          <a:latin typeface="+mj-lt"/>
                        </a:rPr>
                        <a:t>design</a:t>
                      </a:r>
                    </a:p>
                    <a:p>
                      <a:pPr algn="l"/>
                      <a:r>
                        <a:rPr lang="en-US" sz="900" dirty="0">
                          <a:solidFill>
                            <a:schemeClr val="tx1"/>
                          </a:solidFill>
                          <a:latin typeface="+mj-lt"/>
                        </a:rPr>
                        <a:t>Difficult to rebuild in the</a:t>
                      </a:r>
                    </a:p>
                    <a:p>
                      <a:pPr algn="l"/>
                      <a:r>
                        <a:rPr lang="en-US" sz="900" dirty="0">
                          <a:solidFill>
                            <a:schemeClr val="tx1"/>
                          </a:solidFill>
                          <a:latin typeface="+mj-lt"/>
                        </a:rPr>
                        <a:t>event of a disk failure</a:t>
                      </a:r>
                    </a:p>
                    <a:p>
                      <a:pPr algn="l"/>
                      <a:r>
                        <a:rPr lang="en-US" sz="900" dirty="0">
                          <a:solidFill>
                            <a:schemeClr val="tx1"/>
                          </a:solidFill>
                          <a:latin typeface="+mj-lt"/>
                        </a:rPr>
                        <a:t>(as compared to RAID</a:t>
                      </a:r>
                    </a:p>
                    <a:p>
                      <a:pPr algn="l"/>
                      <a:r>
                        <a:rPr lang="en-US" sz="900" dirty="0">
                          <a:solidFill>
                            <a:schemeClr val="tx1"/>
                          </a:solidFill>
                          <a:latin typeface="+mj-lt"/>
                        </a:rPr>
                        <a:t>level 1)</a:t>
                      </a:r>
                      <a:endParaRPr lang="en-IN" sz="900" dirty="0">
                        <a:solidFill>
                          <a:schemeClr val="tx1"/>
                        </a:solidFill>
                        <a:latin typeface="+mj-lt"/>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spcAft>
                          <a:spcPts val="400"/>
                        </a:spcAft>
                      </a:pPr>
                      <a:r>
                        <a:rPr lang="en-US" sz="900" dirty="0">
                          <a:solidFill>
                            <a:schemeClr val="tx1"/>
                          </a:solidFill>
                          <a:latin typeface="+mj-lt"/>
                        </a:rPr>
                        <a:t>File and application servers</a:t>
                      </a:r>
                    </a:p>
                    <a:p>
                      <a:pPr algn="l">
                        <a:spcAft>
                          <a:spcPts val="400"/>
                        </a:spcAft>
                      </a:pPr>
                      <a:r>
                        <a:rPr lang="en-US" sz="900" dirty="0">
                          <a:solidFill>
                            <a:schemeClr val="tx1"/>
                          </a:solidFill>
                          <a:latin typeface="+mj-lt"/>
                        </a:rPr>
                        <a:t>Database servers</a:t>
                      </a:r>
                    </a:p>
                    <a:p>
                      <a:pPr algn="l">
                        <a:spcAft>
                          <a:spcPts val="400"/>
                        </a:spcAft>
                      </a:pPr>
                      <a:r>
                        <a:rPr lang="en-US" sz="900" dirty="0">
                          <a:solidFill>
                            <a:schemeClr val="tx1"/>
                          </a:solidFill>
                          <a:latin typeface="+mj-lt"/>
                        </a:rPr>
                        <a:t>Web, e- mail, and news</a:t>
                      </a:r>
                    </a:p>
                    <a:p>
                      <a:pPr algn="l">
                        <a:spcAft>
                          <a:spcPts val="400"/>
                        </a:spcAft>
                      </a:pPr>
                      <a:r>
                        <a:rPr lang="en-US" sz="900" dirty="0">
                          <a:solidFill>
                            <a:schemeClr val="tx1"/>
                          </a:solidFill>
                          <a:latin typeface="+mj-lt"/>
                        </a:rPr>
                        <a:t>servers</a:t>
                      </a:r>
                    </a:p>
                    <a:p>
                      <a:pPr algn="l">
                        <a:spcAft>
                          <a:spcPts val="400"/>
                        </a:spcAft>
                      </a:pPr>
                      <a:r>
                        <a:rPr lang="en-US" sz="900" dirty="0">
                          <a:solidFill>
                            <a:schemeClr val="tx1"/>
                          </a:solidFill>
                          <a:latin typeface="+mj-lt"/>
                        </a:rPr>
                        <a:t>Intranet servers</a:t>
                      </a:r>
                    </a:p>
                    <a:p>
                      <a:pPr algn="l">
                        <a:spcAft>
                          <a:spcPts val="400"/>
                        </a:spcAft>
                      </a:pPr>
                      <a:r>
                        <a:rPr lang="en-US" sz="900" dirty="0">
                          <a:solidFill>
                            <a:schemeClr val="tx1"/>
                          </a:solidFill>
                          <a:latin typeface="+mj-lt"/>
                        </a:rPr>
                        <a:t>Most versatile RAID level</a:t>
                      </a:r>
                      <a:endParaRPr lang="en-IN" sz="900" dirty="0">
                        <a:solidFill>
                          <a:schemeClr val="tx1"/>
                        </a:solidFill>
                        <a:latin typeface="+mj-lt"/>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96286838"/>
                  </a:ext>
                </a:extLst>
              </a:tr>
              <a:tr h="984736">
                <a:tc>
                  <a:txBody>
                    <a:bodyPr/>
                    <a:lstStyle/>
                    <a:p>
                      <a:pPr algn="l"/>
                      <a:r>
                        <a:rPr lang="en-IN" sz="900" dirty="0">
                          <a:solidFill>
                            <a:schemeClr val="tx1"/>
                          </a:solidFill>
                          <a:latin typeface="+mj-lt"/>
                        </a:rPr>
                        <a:t>6</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b="0" i="0" u="none" strike="noStrike" baseline="0" dirty="0">
                          <a:latin typeface="+mj-lt"/>
                        </a:rPr>
                        <a:t>Provides for an extremely high data</a:t>
                      </a:r>
                    </a:p>
                    <a:p>
                      <a:pPr algn="l"/>
                      <a:r>
                        <a:rPr lang="en-US" sz="900" b="0" i="0" u="none" strike="noStrike" baseline="0" dirty="0">
                          <a:latin typeface="+mj-lt"/>
                        </a:rPr>
                        <a:t>fault tolerance and can sustain multiple</a:t>
                      </a:r>
                    </a:p>
                    <a:p>
                      <a:pPr algn="l"/>
                      <a:r>
                        <a:rPr lang="en-IN" sz="900" b="0" i="0" u="none" strike="noStrike" baseline="0" dirty="0">
                          <a:latin typeface="+mj-lt"/>
                        </a:rPr>
                        <a:t>simultaneous drive failures</a:t>
                      </a:r>
                      <a:endParaRPr lang="en-IN" sz="900" dirty="0">
                        <a:solidFill>
                          <a:schemeClr val="tx1"/>
                        </a:solidFill>
                        <a:latin typeface="+mj-lt"/>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dirty="0">
                          <a:solidFill>
                            <a:schemeClr val="tx1"/>
                          </a:solidFill>
                          <a:latin typeface="+mj-lt"/>
                        </a:rPr>
                        <a:t>More complex controller</a:t>
                      </a:r>
                    </a:p>
                    <a:p>
                      <a:pPr algn="l">
                        <a:spcAft>
                          <a:spcPts val="400"/>
                        </a:spcAft>
                      </a:pPr>
                      <a:r>
                        <a:rPr lang="en-US" sz="900" dirty="0">
                          <a:solidFill>
                            <a:schemeClr val="tx1"/>
                          </a:solidFill>
                          <a:latin typeface="+mj-lt"/>
                        </a:rPr>
                        <a:t>design</a:t>
                      </a:r>
                    </a:p>
                    <a:p>
                      <a:pPr algn="l"/>
                      <a:r>
                        <a:rPr lang="en-US" sz="900" dirty="0">
                          <a:solidFill>
                            <a:schemeClr val="tx1"/>
                          </a:solidFill>
                          <a:latin typeface="+mj-lt"/>
                        </a:rPr>
                        <a:t>Controller overhead to</a:t>
                      </a:r>
                    </a:p>
                    <a:p>
                      <a:pPr algn="l"/>
                      <a:r>
                        <a:rPr lang="en-US" sz="900" dirty="0">
                          <a:solidFill>
                            <a:schemeClr val="tx1"/>
                          </a:solidFill>
                          <a:latin typeface="+mj-lt"/>
                        </a:rPr>
                        <a:t>compute parity addresses</a:t>
                      </a:r>
                    </a:p>
                    <a:p>
                      <a:pPr algn="l"/>
                      <a:r>
                        <a:rPr lang="en-US" sz="900" dirty="0">
                          <a:solidFill>
                            <a:schemeClr val="tx1"/>
                          </a:solidFill>
                          <a:latin typeface="+mj-lt"/>
                        </a:rPr>
                        <a:t>is extremely high</a:t>
                      </a:r>
                      <a:endParaRPr lang="en-IN" sz="900" dirty="0">
                        <a:solidFill>
                          <a:schemeClr val="tx1"/>
                        </a:solidFill>
                        <a:latin typeface="+mj-lt"/>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900" dirty="0">
                          <a:solidFill>
                            <a:schemeClr val="tx1"/>
                          </a:solidFill>
                          <a:latin typeface="+mj-lt"/>
                        </a:rPr>
                        <a:t>Perfect solution for mission</a:t>
                      </a:r>
                    </a:p>
                    <a:p>
                      <a:pPr algn="l"/>
                      <a:r>
                        <a:rPr lang="en-IN" sz="900" dirty="0">
                          <a:solidFill>
                            <a:schemeClr val="tx1"/>
                          </a:solidFill>
                          <a:latin typeface="+mj-lt"/>
                        </a:rPr>
                        <a:t>critical applications</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783545254"/>
                  </a:ext>
                </a:extLst>
              </a:tr>
            </a:tbl>
          </a:graphicData>
        </a:graphic>
      </p:graphicFrame>
      <p:sp>
        <p:nvSpPr>
          <p:cNvPr id="5" name="TextBox 4"/>
          <p:cNvSpPr txBox="1"/>
          <p:nvPr/>
        </p:nvSpPr>
        <p:spPr>
          <a:xfrm>
            <a:off x="6891933" y="5805264"/>
            <a:ext cx="2141933" cy="461665"/>
          </a:xfrm>
          <a:prstGeom prst="rect">
            <a:avLst/>
          </a:prstGeom>
          <a:noFill/>
        </p:spPr>
        <p:txBody>
          <a:bodyPr wrap="none" rtlCol="0">
            <a:spAutoFit/>
          </a:bodyPr>
          <a:lstStyle/>
          <a:p>
            <a:r>
              <a:rPr lang="en-US" sz="1200" dirty="0"/>
              <a:t>(Table can be found on </a:t>
            </a:r>
          </a:p>
          <a:p>
            <a:r>
              <a:rPr lang="en-US" sz="1200" dirty="0"/>
              <a:t>pages 230-231 in the textbook.)</a:t>
            </a:r>
          </a:p>
        </p:txBody>
      </p:sp>
      <p:sp>
        <p:nvSpPr>
          <p:cNvPr id="2" name="Title 1">
            <a:extLst>
              <a:ext uri="{FF2B5EF4-FFF2-40B4-BE49-F238E27FC236}">
                <a16:creationId xmlns:a16="http://schemas.microsoft.com/office/drawing/2014/main" id="{46F6C2F8-F227-4128-92B9-C4348966CE1B}"/>
              </a:ext>
            </a:extLst>
          </p:cNvPr>
          <p:cNvSpPr>
            <a:spLocks noGrp="1"/>
          </p:cNvSpPr>
          <p:nvPr>
            <p:ph type="title"/>
          </p:nvPr>
        </p:nvSpPr>
        <p:spPr>
          <a:xfrm>
            <a:off x="395536" y="620688"/>
            <a:ext cx="8229600" cy="1097279"/>
          </a:xfrm>
        </p:spPr>
        <p:txBody>
          <a:bodyPr/>
          <a:lstStyle/>
          <a:p>
            <a:r>
              <a:rPr lang="en-US" dirty="0"/>
              <a:t>Table 7.4 </a:t>
            </a:r>
            <a:br>
              <a:rPr lang="en-US" dirty="0"/>
            </a:br>
            <a:r>
              <a:rPr lang="en-US" dirty="0"/>
              <a:t>RAID Comparison (2 of 2)</a:t>
            </a:r>
            <a:br>
              <a:rPr lang="en-IN" dirty="0"/>
            </a:br>
            <a:endParaRPr lang="en-US" dirty="0"/>
          </a:p>
        </p:txBody>
      </p:sp>
    </p:spTree>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r>
              <a:rPr lang="en-GB" dirty="0"/>
              <a:t>SSD Compared to HDD</a:t>
            </a:r>
          </a:p>
        </p:txBody>
      </p:sp>
      <p:sp>
        <p:nvSpPr>
          <p:cNvPr id="28675" name="Rectangle 3"/>
          <p:cNvSpPr>
            <a:spLocks noGrp="1" noChangeArrowheads="1"/>
          </p:cNvSpPr>
          <p:nvPr>
            <p:ph type="body" idx="1"/>
          </p:nvPr>
        </p:nvSpPr>
        <p:spPr/>
        <p:txBody>
          <a:bodyPr>
            <a:normAutofit/>
          </a:bodyPr>
          <a:lstStyle/>
          <a:p>
            <a:pPr marL="365125" indent="-365125"/>
            <a:r>
              <a:rPr lang="en-GB" sz="2400" dirty="0"/>
              <a:t>SSDs have the following advantages over HDDs:</a:t>
            </a:r>
          </a:p>
          <a:p>
            <a:pPr marL="682625" lvl="1" indent="-328613">
              <a:spcBef>
                <a:spcPts val="2000"/>
              </a:spcBef>
            </a:pPr>
            <a:r>
              <a:rPr lang="en-GB" sz="2000" dirty="0"/>
              <a:t>High-performance input/output operations per second (IOPS)</a:t>
            </a:r>
          </a:p>
          <a:p>
            <a:pPr marL="682625" lvl="1" indent="-328613">
              <a:spcBef>
                <a:spcPts val="2000"/>
              </a:spcBef>
            </a:pPr>
            <a:r>
              <a:rPr lang="en-GB" sz="2000" dirty="0"/>
              <a:t>Durability</a:t>
            </a:r>
          </a:p>
          <a:p>
            <a:pPr marL="682625" lvl="1" indent="-328613">
              <a:spcBef>
                <a:spcPts val="2000"/>
              </a:spcBef>
            </a:pPr>
            <a:r>
              <a:rPr lang="en-GB" sz="2000" dirty="0"/>
              <a:t>Longer lifespan</a:t>
            </a:r>
          </a:p>
          <a:p>
            <a:pPr marL="682625" lvl="1" indent="-328613">
              <a:spcBef>
                <a:spcPts val="2000"/>
              </a:spcBef>
            </a:pPr>
            <a:r>
              <a:rPr lang="en-GB" sz="2000" dirty="0"/>
              <a:t>Lower power consumption</a:t>
            </a:r>
          </a:p>
          <a:p>
            <a:pPr marL="682625" lvl="1" indent="-328613">
              <a:spcBef>
                <a:spcPts val="2000"/>
              </a:spcBef>
            </a:pPr>
            <a:r>
              <a:rPr lang="en-GB" sz="2000" dirty="0"/>
              <a:t>Quieter and cooler running capabilities</a:t>
            </a:r>
          </a:p>
          <a:p>
            <a:pPr marL="682625" lvl="1" indent="-328613">
              <a:spcBef>
                <a:spcPts val="2000"/>
              </a:spcBef>
            </a:pPr>
            <a:r>
              <a:rPr lang="en-GB" sz="2000" dirty="0"/>
              <a:t>Lower access times and latency rates</a:t>
            </a:r>
          </a:p>
        </p:txBody>
      </p:sp>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88640"/>
            <a:ext cx="8366852" cy="1627006"/>
          </a:xfrm>
        </p:spPr>
        <p:txBody>
          <a:bodyPr/>
          <a:lstStyle/>
          <a:p>
            <a:r>
              <a:rPr lang="en-US" dirty="0"/>
              <a:t>Table 7.5 </a:t>
            </a:r>
            <a:br>
              <a:rPr lang="en-US" dirty="0"/>
            </a:br>
            <a:r>
              <a:rPr lang="en-US" dirty="0"/>
              <a:t>Comparison of Solid State Drives and Disk Drives</a:t>
            </a:r>
            <a:endParaRPr lang="en-IN" dirty="0"/>
          </a:p>
        </p:txBody>
      </p:sp>
      <p:graphicFrame>
        <p:nvGraphicFramePr>
          <p:cNvPr id="5" name="Table 4" descr="The table has 2 columns labelled nand flash drives and Seagate laptop internal h d d. row 1. Additional information is file copy and write speed, 200 to 550 m b p s, 50 to 120 m b p s. row 2. Additional information power draw and battery life, less power draw averages 2 to 3 watts resulting in 30 plus minute battery boost, more power draw averages 6 to 7 watts and therefore uses more battery life. Row 3. Additional information storage capacity, typically not larger than 1 t b for notebook size drives 4 max for desktops, typically around 500 g b and 2 t b max for notebook size drives and 10 t b max for desktops. Row 4 additional information cost, approximately 20 cents per g b for a 1 t b drive, approximately 3 cents per g b for a 4 t b drive." title="A table titled comparison of solid state drives and disk drives."/>
          <p:cNvGraphicFramePr>
            <a:graphicFrameLocks noGrp="1"/>
          </p:cNvGraphicFramePr>
          <p:nvPr>
            <p:extLst>
              <p:ext uri="{D42A27DB-BD31-4B8C-83A1-F6EECF244321}">
                <p14:modId xmlns:p14="http://schemas.microsoft.com/office/powerpoint/2010/main" val="138031871"/>
              </p:ext>
            </p:extLst>
          </p:nvPr>
        </p:nvGraphicFramePr>
        <p:xfrm>
          <a:off x="467544" y="2345840"/>
          <a:ext cx="8208912" cy="3098922"/>
        </p:xfrm>
        <a:graphic>
          <a:graphicData uri="http://schemas.openxmlformats.org/drawingml/2006/table">
            <a:tbl>
              <a:tblPr firstRow="1" bandRow="1">
                <a:tableStyleId>{5C22544A-7EE6-4342-B048-85BDC9FD1C3A}</a:tableStyleId>
              </a:tblPr>
              <a:tblGrid>
                <a:gridCol w="2160240">
                  <a:extLst>
                    <a:ext uri="{9D8B030D-6E8A-4147-A177-3AD203B41FA5}">
                      <a16:colId xmlns:a16="http://schemas.microsoft.com/office/drawing/2014/main" val="528802535"/>
                    </a:ext>
                  </a:extLst>
                </a:gridCol>
                <a:gridCol w="3096344">
                  <a:extLst>
                    <a:ext uri="{9D8B030D-6E8A-4147-A177-3AD203B41FA5}">
                      <a16:colId xmlns:a16="http://schemas.microsoft.com/office/drawing/2014/main" val="340325420"/>
                    </a:ext>
                  </a:extLst>
                </a:gridCol>
                <a:gridCol w="2952328">
                  <a:extLst>
                    <a:ext uri="{9D8B030D-6E8A-4147-A177-3AD203B41FA5}">
                      <a16:colId xmlns:a16="http://schemas.microsoft.com/office/drawing/2014/main" val="708195715"/>
                    </a:ext>
                  </a:extLst>
                </a:gridCol>
              </a:tblGrid>
              <a:tr h="437624">
                <a:tc>
                  <a:txBody>
                    <a:bodyPr/>
                    <a:lstStyle/>
                    <a:p>
                      <a:endParaRPr lang="en-IN" sz="1200" dirty="0">
                        <a:solidFill>
                          <a:schemeClr val="tx1"/>
                        </a:solidFill>
                        <a:latin typeface="+mj-lt"/>
                      </a:endParaRPr>
                    </a:p>
                  </a:txBody>
                  <a:tcPr>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IN" sz="1200" b="1" dirty="0">
                          <a:solidFill>
                            <a:schemeClr val="tx1"/>
                          </a:solidFill>
                          <a:latin typeface="+mj-lt"/>
                        </a:rPr>
                        <a:t>NAND Flash Drives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b="1" dirty="0">
                          <a:solidFill>
                            <a:schemeClr val="tx1"/>
                          </a:solidFill>
                          <a:latin typeface="+mj-lt"/>
                        </a:rPr>
                        <a:t>Seagate Laptop Internal HDD</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637440">
                <a:tc>
                  <a:txBody>
                    <a:bodyPr/>
                    <a:lstStyle/>
                    <a:p>
                      <a:pPr algn="l"/>
                      <a:r>
                        <a:rPr lang="en-IN" sz="1200" dirty="0">
                          <a:latin typeface="+mj-lt"/>
                        </a:rPr>
                        <a:t>File copy/write speed</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dirty="0">
                          <a:latin typeface="+mj-lt"/>
                        </a:rPr>
                        <a:t>200–550 Mbps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dirty="0">
                          <a:latin typeface="+mj-lt"/>
                        </a:rPr>
                        <a:t>50–120 Mbps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728503">
                <a:tc>
                  <a:txBody>
                    <a:bodyPr/>
                    <a:lstStyle/>
                    <a:p>
                      <a:pPr algn="l"/>
                      <a:r>
                        <a:rPr lang="en-IN" sz="1200" dirty="0">
                          <a:latin typeface="+mj-lt"/>
                        </a:rPr>
                        <a:t>Power draw/battery life</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mj-lt"/>
                        </a:rPr>
                        <a:t>Less power draw, averages 2–3 watts,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mj-lt"/>
                        </a:rPr>
                        <a:t>resulting in 30+ minute battery boost</a:t>
                      </a:r>
                      <a:endParaRPr lang="en-IN" sz="1200" dirty="0">
                        <a:latin typeface="+mj-lt"/>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mj-lt"/>
                        </a:rPr>
                        <a:t>More power draw, averages 6–7 watts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mj-lt"/>
                        </a:rPr>
                        <a:t>and therefore uses more battery</a:t>
                      </a:r>
                      <a:endParaRPr lang="en-IN" sz="1200" dirty="0">
                        <a:latin typeface="+mj-lt"/>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493486">
                <a:tc>
                  <a:txBody>
                    <a:bodyPr/>
                    <a:lstStyle/>
                    <a:p>
                      <a:pPr algn="l"/>
                      <a:r>
                        <a:rPr lang="en-IN" sz="1200" b="0" i="0" u="none" strike="noStrike" cap="none" baseline="0" dirty="0">
                          <a:solidFill>
                            <a:schemeClr val="dk1"/>
                          </a:solidFill>
                          <a:latin typeface="+mj-lt"/>
                          <a:ea typeface="+mn-ea"/>
                          <a:cs typeface="+mn-cs"/>
                          <a:sym typeface="Arial"/>
                        </a:rPr>
                        <a:t>Storage capacity</a:t>
                      </a:r>
                      <a:endParaRPr lang="en-IN" sz="1200" dirty="0">
                        <a:latin typeface="+mj-lt"/>
                      </a:endParaRPr>
                    </a:p>
                  </a:txBody>
                  <a:tcP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dirty="0">
                          <a:latin typeface="+mj-lt"/>
                        </a:rPr>
                        <a:t>Typically not larger than 1 TB for</a:t>
                      </a:r>
                    </a:p>
                    <a:p>
                      <a:pPr algn="l"/>
                      <a:r>
                        <a:rPr lang="en-US" sz="1200" dirty="0">
                          <a:latin typeface="+mj-lt"/>
                        </a:rPr>
                        <a:t>Notebook size drives; 4 max for</a:t>
                      </a:r>
                    </a:p>
                    <a:p>
                      <a:pPr algn="l"/>
                      <a:r>
                        <a:rPr lang="en-US" sz="1200" dirty="0">
                          <a:latin typeface="+mj-lt"/>
                        </a:rPr>
                        <a:t>desktops</a:t>
                      </a:r>
                      <a:endParaRPr lang="en-IN" sz="1200" dirty="0">
                        <a:latin typeface="+mj-lt"/>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b="0" i="0" u="none" strike="noStrike" baseline="0" dirty="0">
                          <a:latin typeface="+mj-lt"/>
                        </a:rPr>
                        <a:t>Typically around 500 GB and 2 TB</a:t>
                      </a:r>
                    </a:p>
                    <a:p>
                      <a:pPr algn="l"/>
                      <a:r>
                        <a:rPr lang="en-US" sz="1200" b="0" i="0" u="none" strike="noStrike" baseline="0" dirty="0">
                          <a:latin typeface="+mj-lt"/>
                        </a:rPr>
                        <a:t>max for notebook size drives; 10 TB</a:t>
                      </a:r>
                    </a:p>
                    <a:p>
                      <a:pPr algn="l"/>
                      <a:r>
                        <a:rPr lang="en-IN" sz="1200" b="0" i="0" u="none" strike="noStrike" baseline="0" dirty="0">
                          <a:latin typeface="+mj-lt"/>
                        </a:rPr>
                        <a:t>max for desktops</a:t>
                      </a:r>
                      <a:endParaRPr lang="en-IN" sz="1200" dirty="0">
                        <a:latin typeface="+mj-lt"/>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655275">
                <a:tc>
                  <a:txBody>
                    <a:bodyPr/>
                    <a:lstStyle/>
                    <a:p>
                      <a:pPr algn="l"/>
                      <a:r>
                        <a:rPr lang="en-IN" sz="1200" b="0" i="0" u="none" strike="noStrike" cap="none" baseline="0" dirty="0">
                          <a:solidFill>
                            <a:schemeClr val="dk1"/>
                          </a:solidFill>
                          <a:latin typeface="+mj-lt"/>
                          <a:ea typeface="+mn-ea"/>
                          <a:cs typeface="+mn-cs"/>
                          <a:sym typeface="Arial"/>
                        </a:rPr>
                        <a:t>Cost</a:t>
                      </a:r>
                      <a:endParaRPr lang="en-IN" sz="120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b="0" i="0" u="none" strike="noStrike" cap="none" baseline="0" dirty="0">
                          <a:solidFill>
                            <a:schemeClr val="dk1"/>
                          </a:solidFill>
                          <a:latin typeface="+mj-lt"/>
                          <a:ea typeface="+mn-ea"/>
                          <a:cs typeface="+mn-cs"/>
                          <a:sym typeface="Arial"/>
                        </a:rPr>
                        <a:t>Approx. $0.20 per GB for a 1-TB drive</a:t>
                      </a:r>
                      <a:endParaRPr lang="en-IN" sz="120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b="0" i="0" u="none" strike="noStrike" cap="none" baseline="0" dirty="0">
                          <a:solidFill>
                            <a:schemeClr val="dk1"/>
                          </a:solidFill>
                          <a:latin typeface="+mj-lt"/>
                          <a:ea typeface="+mn-ea"/>
                          <a:cs typeface="+mn-cs"/>
                          <a:sym typeface="Arial"/>
                        </a:rPr>
                        <a:t>Approx. $0.03 per GB for a 4-TB drive</a:t>
                      </a:r>
                      <a:endParaRPr lang="en-IN" sz="120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bl>
          </a:graphicData>
        </a:graphic>
      </p:graphicFrame>
    </p:spTree>
    <p:extLst>
      <p:ext uri="{BB962C8B-B14F-4D97-AF65-F5344CB8AC3E}">
        <p14:creationId xmlns:p14="http://schemas.microsoft.com/office/powerpoint/2010/main" val="132192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dirty="0"/>
              <a:t>Magnetic Disk</a:t>
            </a:r>
          </a:p>
        </p:txBody>
      </p:sp>
      <p:sp>
        <p:nvSpPr>
          <p:cNvPr id="7171" name="Rectangle 3"/>
          <p:cNvSpPr>
            <a:spLocks noGrp="1" noChangeArrowheads="1"/>
          </p:cNvSpPr>
          <p:nvPr>
            <p:ph type="body" idx="1"/>
          </p:nvPr>
        </p:nvSpPr>
        <p:spPr>
          <a:xfrm>
            <a:off x="457200" y="1600200"/>
            <a:ext cx="8229600" cy="4853136"/>
          </a:xfrm>
        </p:spPr>
        <p:txBody>
          <a:bodyPr>
            <a:normAutofit lnSpcReduction="10000"/>
          </a:bodyPr>
          <a:lstStyle/>
          <a:p>
            <a:pPr marL="354013" indent="-354013"/>
            <a:r>
              <a:rPr lang="en-GB" sz="2200" dirty="0"/>
              <a:t>A disk is a circular </a:t>
            </a:r>
            <a:r>
              <a:rPr lang="en-GB" sz="2200" i="1" dirty="0"/>
              <a:t>platter</a:t>
            </a:r>
            <a:r>
              <a:rPr lang="en-GB" sz="2200" dirty="0"/>
              <a:t> constructed of nonmagnetic material, called the </a:t>
            </a:r>
            <a:r>
              <a:rPr lang="en-GB" sz="2200" i="1" dirty="0"/>
              <a:t>substrate, </a:t>
            </a:r>
            <a:r>
              <a:rPr lang="en-GB" sz="2200" dirty="0"/>
              <a:t>coated with a magnetizable material</a:t>
            </a:r>
          </a:p>
          <a:p>
            <a:pPr marL="719138" lvl="1" indent="-365125"/>
            <a:r>
              <a:rPr lang="en-GB" sz="1800" dirty="0"/>
              <a:t>Traditionally the substrate has been an aluminium or aluminium alloy material </a:t>
            </a:r>
          </a:p>
          <a:p>
            <a:pPr marL="719138" lvl="1" indent="-365125"/>
            <a:r>
              <a:rPr lang="en-GB" sz="1800" dirty="0"/>
              <a:t>Recently glass substrates have been introduced</a:t>
            </a:r>
          </a:p>
          <a:p>
            <a:pPr marL="354013" indent="-354013"/>
            <a:r>
              <a:rPr lang="en-GB" sz="2200" dirty="0"/>
              <a:t>Benefits of the glass substrate:</a:t>
            </a:r>
          </a:p>
          <a:p>
            <a:pPr marL="719138" lvl="1" indent="-365125"/>
            <a:r>
              <a:rPr lang="en-GB" sz="1800" dirty="0"/>
              <a:t>Improvement in the uniformity of the magnetic film surface to increase disk reliability</a:t>
            </a:r>
          </a:p>
          <a:p>
            <a:pPr marL="719138" lvl="1" indent="-365125"/>
            <a:r>
              <a:rPr lang="en-GB" sz="1800" dirty="0"/>
              <a:t>A significant reduction in overall surface defects to help reduce read-write errors</a:t>
            </a:r>
          </a:p>
          <a:p>
            <a:pPr marL="719138" lvl="1" indent="-365125"/>
            <a:r>
              <a:rPr lang="en-GB" sz="1800" dirty="0"/>
              <a:t>Ability to support lower fly heights</a:t>
            </a:r>
          </a:p>
          <a:p>
            <a:pPr marL="719138" lvl="1" indent="-365125"/>
            <a:r>
              <a:rPr lang="en-GB" sz="1800" dirty="0"/>
              <a:t>Better stiffness to reduce disk dynamics</a:t>
            </a:r>
          </a:p>
          <a:p>
            <a:pPr marL="719138" lvl="1" indent="-365125"/>
            <a:r>
              <a:rPr lang="en-GB" sz="1800" dirty="0"/>
              <a:t>Greater ability to withstand shock and damage</a:t>
            </a:r>
          </a:p>
          <a:p>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88640"/>
            <a:ext cx="8588532" cy="1627006"/>
          </a:xfrm>
        </p:spPr>
        <p:txBody>
          <a:bodyPr/>
          <a:lstStyle/>
          <a:p>
            <a:r>
              <a:rPr lang="en-US" dirty="0"/>
              <a:t>Figure 7.8 </a:t>
            </a:r>
            <a:br>
              <a:rPr lang="en-US" dirty="0"/>
            </a:br>
            <a:r>
              <a:rPr lang="en-US" dirty="0"/>
              <a:t>Solid State Drive </a:t>
            </a:r>
            <a:br>
              <a:rPr lang="en-US" dirty="0"/>
            </a:br>
            <a:r>
              <a:rPr lang="en-US" dirty="0"/>
              <a:t>Architecture</a:t>
            </a:r>
            <a:endParaRPr lang="en-IN" dirty="0"/>
          </a:p>
        </p:txBody>
      </p:sp>
      <p:pic>
        <p:nvPicPr>
          <p:cNvPr id="3" name="Picture 2" descr="A set of two blocks that are connected vertically and bi-directionally. The block at top reads, host system, and the block at bottom reads, solid state drive. The host system block is comprised of a set of four blocks from top to bottom that reads as follows. operating system, file system software, and input or output driver software connected to an interface. The solid-state drive is comprised of a set of five blocks. The blocks from top to bottom read, interface, controller, addressing, which subdivides into data buffer or cache and error correction block. The interface block is connected to flash memory components through the data buffer or cache. The flash memory components are connected to addressing and error correction blocks, and a set of four flash memory components is displayed with a dotted line between the third and fourth components. " title="A diagram depicts solid a state drive architecture."/>
          <p:cNvPicPr>
            <a:picLocks noChangeAspect="1"/>
          </p:cNvPicPr>
          <p:nvPr/>
        </p:nvPicPr>
        <p:blipFill rotWithShape="1">
          <a:blip r:embed="rId3">
            <a:extLst>
              <a:ext uri="{28A0092B-C50C-407E-A947-70E740481C1C}">
                <a14:useLocalDpi xmlns:a14="http://schemas.microsoft.com/office/drawing/2010/main" val="0"/>
              </a:ext>
            </a:extLst>
          </a:blip>
          <a:srcRect l="30000" t="5080" r="30000" b="16681"/>
          <a:stretch/>
        </p:blipFill>
        <p:spPr>
          <a:xfrm>
            <a:off x="4283968" y="512676"/>
            <a:ext cx="2304256" cy="58326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dirty="0"/>
              <a:t>Practical Issues</a:t>
            </a:r>
          </a:p>
        </p:txBody>
      </p:sp>
      <p:sp>
        <p:nvSpPr>
          <p:cNvPr id="11" name="Rectangle 10"/>
          <p:cNvSpPr/>
          <p:nvPr/>
        </p:nvSpPr>
        <p:spPr>
          <a:xfrm>
            <a:off x="457200" y="1445875"/>
            <a:ext cx="7467600" cy="830997"/>
          </a:xfrm>
          <a:prstGeom prst="rect">
            <a:avLst/>
          </a:prstGeom>
        </p:spPr>
        <p:txBody>
          <a:bodyPr wrap="square">
            <a:spAutoFit/>
          </a:bodyPr>
          <a:lstStyle/>
          <a:p>
            <a:r>
              <a:rPr lang="en-GB" b="1" dirty="0">
                <a:solidFill>
                  <a:srgbClr val="007FA3"/>
                </a:solidFill>
                <a:latin typeface="+mj-lt"/>
              </a:rPr>
              <a:t>There are two practical issues peculiar to SSDs that are not faced by HDDs:</a:t>
            </a:r>
          </a:p>
        </p:txBody>
      </p:sp>
      <p:sp>
        <p:nvSpPr>
          <p:cNvPr id="36867" name="Rectangle 3"/>
          <p:cNvSpPr>
            <a:spLocks noGrp="1" noChangeArrowheads="1"/>
          </p:cNvSpPr>
          <p:nvPr>
            <p:ph type="body" idx="1"/>
          </p:nvPr>
        </p:nvSpPr>
        <p:spPr>
          <a:xfrm>
            <a:off x="348914" y="2276872"/>
            <a:ext cx="4223086" cy="4276328"/>
          </a:xfrm>
        </p:spPr>
        <p:txBody>
          <a:bodyPr>
            <a:normAutofit/>
          </a:bodyPr>
          <a:lstStyle/>
          <a:p>
            <a:pPr marL="450850" indent="-349250"/>
            <a:r>
              <a:rPr lang="en-GB" sz="2000" dirty="0"/>
              <a:t>SDD performance has a tendency to slow down as the device is used</a:t>
            </a:r>
          </a:p>
          <a:p>
            <a:pPr lvl="1" indent="-292100"/>
            <a:r>
              <a:rPr lang="en-GB" sz="1800" dirty="0"/>
              <a:t>The entire block must be read from the flash memory and placed in a RAM buffer</a:t>
            </a:r>
          </a:p>
          <a:p>
            <a:pPr lvl="1" indent="-292100"/>
            <a:r>
              <a:rPr lang="en-GB" sz="1800" dirty="0"/>
              <a:t>Before the block can be written back to flash memory, the entire block of flash memory must be erased</a:t>
            </a:r>
          </a:p>
          <a:p>
            <a:pPr lvl="1" indent="-292100"/>
            <a:r>
              <a:rPr lang="en-GB" sz="1800" dirty="0"/>
              <a:t>The entire block from the buffer is now written back to the flash memory</a:t>
            </a:r>
          </a:p>
        </p:txBody>
      </p:sp>
      <p:sp>
        <p:nvSpPr>
          <p:cNvPr id="8" name="Content Placeholder 7"/>
          <p:cNvSpPr>
            <a:spLocks noGrp="1"/>
          </p:cNvSpPr>
          <p:nvPr>
            <p:ph sz="half" idx="4294967295"/>
          </p:nvPr>
        </p:nvSpPr>
        <p:spPr>
          <a:xfrm>
            <a:off x="5004048" y="1985963"/>
            <a:ext cx="3600400" cy="4755405"/>
          </a:xfrm>
        </p:spPr>
        <p:txBody>
          <a:bodyPr>
            <a:normAutofit fontScale="92500" lnSpcReduction="10000"/>
          </a:bodyPr>
          <a:lstStyle/>
          <a:p>
            <a:pPr marL="342900" indent="-342900">
              <a:buClr>
                <a:srgbClr val="007FA3"/>
              </a:buClr>
              <a:buFont typeface="Arial" panose="020B0604020202020204" pitchFamily="34" charset="0"/>
              <a:buChar char="•"/>
            </a:pPr>
            <a:r>
              <a:rPr lang="en-US" sz="1946" dirty="0"/>
              <a:t>Flash memory becomes unusable after a certain number of writes</a:t>
            </a:r>
          </a:p>
          <a:p>
            <a:pPr marL="342900" lvl="1" indent="-342900">
              <a:buClr>
                <a:srgbClr val="007FA3"/>
              </a:buClr>
              <a:buFont typeface="Arial" panose="020B0604020202020204" pitchFamily="34" charset="0"/>
              <a:buChar char="–"/>
            </a:pPr>
            <a:r>
              <a:rPr lang="en-US" sz="1946" dirty="0"/>
              <a:t>Techniques for prolonging life: </a:t>
            </a:r>
          </a:p>
          <a:p>
            <a:pPr marL="669925" lvl="2" indent="-341313">
              <a:buClr>
                <a:srgbClr val="007FA3"/>
              </a:buClr>
              <a:buFont typeface="Wingdings" panose="05000000000000000000" pitchFamily="2" charset="2"/>
              <a:buChar char="§"/>
            </a:pPr>
            <a:r>
              <a:rPr lang="en-US" sz="1730" dirty="0"/>
              <a:t>Front-ending the flash with a cache to delay and group write operations</a:t>
            </a:r>
          </a:p>
          <a:p>
            <a:pPr marL="669925" lvl="2" indent="-341313">
              <a:buClr>
                <a:srgbClr val="007FA3"/>
              </a:buClr>
              <a:buFont typeface="Wingdings" panose="05000000000000000000" pitchFamily="2" charset="2"/>
              <a:buChar char="§"/>
            </a:pPr>
            <a:r>
              <a:rPr lang="en-US" sz="1730" dirty="0"/>
              <a:t>Using wear-leveling algorithms that evenly distribute writes across block of cells</a:t>
            </a:r>
          </a:p>
          <a:p>
            <a:pPr marL="669925" lvl="2" indent="-341313">
              <a:buClr>
                <a:srgbClr val="007FA3"/>
              </a:buClr>
              <a:buFont typeface="Wingdings" panose="05000000000000000000" pitchFamily="2" charset="2"/>
              <a:buChar char="§"/>
            </a:pPr>
            <a:r>
              <a:rPr lang="en-US" sz="1730" dirty="0"/>
              <a:t>Bad-block management techniques</a:t>
            </a:r>
          </a:p>
          <a:p>
            <a:pPr marL="342900" lvl="1" indent="-342900">
              <a:buClr>
                <a:srgbClr val="007FA3"/>
              </a:buClr>
              <a:buFont typeface="Arial" panose="020B0604020202020204" pitchFamily="34" charset="0"/>
              <a:buChar char="–"/>
            </a:pPr>
            <a:r>
              <a:rPr lang="en-US" sz="1946" dirty="0"/>
              <a:t>Most flash devices estimate their own remaining lifetimes so systems can anticipate failure and take preemptive action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8"/>
          <p:cNvSpPr>
            <a:spLocks noGrp="1"/>
          </p:cNvSpPr>
          <p:nvPr>
            <p:ph type="title"/>
          </p:nvPr>
        </p:nvSpPr>
        <p:spPr>
          <a:xfrm>
            <a:off x="447964" y="198165"/>
            <a:ext cx="8588532" cy="1111267"/>
          </a:xfrm>
        </p:spPr>
        <p:txBody>
          <a:bodyPr/>
          <a:lstStyle/>
          <a:p>
            <a:r>
              <a:rPr lang="en-US" dirty="0"/>
              <a:t>Table 7.6 </a:t>
            </a:r>
            <a:br>
              <a:rPr lang="en-US" dirty="0"/>
            </a:br>
            <a:r>
              <a:rPr lang="en-US" dirty="0"/>
              <a:t>Optical Disk Products</a:t>
            </a:r>
            <a:endParaRPr lang="en-IN" dirty="0"/>
          </a:p>
        </p:txBody>
      </p:sp>
      <p:graphicFrame>
        <p:nvGraphicFramePr>
          <p:cNvPr id="4" name="Table 3" descr="For the category c d, compact disk a nonerasable disk that stores digitized audio information the standard system uses 12 centimeter disks and can record more than 60 minutes of uninterrupted playing time. For the category c d rom, compact disk read only memory a nonerasable disk used for storing computer data the standard system uses 12 centimeter disks and can hold more than 650 m bytes. For the category c d r, c d recordable similar to a c d rom the user can write to the disk only once. For the category c d r w, c d rewritable similar to a c d rom the user can erase and rewrite to the disk multiple times. For the category d v d, digital versatile disk a technology for producing digitized compressed representation of video information as well as large volumes of other digital data both 8 and 12 centimeter diameters are used with a double sided capacity of up to 17 g bytes the basic d v d is read only d v d rom. For the category d v d r, d v d recordable similar to a d v d rom the user can write to the disk only once only one sided disks can be used. For the category d v d r w, d v d rewritable similar to d v d rom the user can erase and rewrite to the disk multiple times only one sided disks can be used. For the category blu ray d v d, high definition video disk provides considerably greater data storage density than d v d using 405 n m blue violet laser a single layer on a single side can store 25 g bytes." title="A list with the title of optical disk products."/>
          <p:cNvGraphicFramePr>
            <a:graphicFrameLocks noGrp="1"/>
          </p:cNvGraphicFramePr>
          <p:nvPr>
            <p:extLst>
              <p:ext uri="{D42A27DB-BD31-4B8C-83A1-F6EECF244321}">
                <p14:modId xmlns:p14="http://schemas.microsoft.com/office/powerpoint/2010/main" val="3154290903"/>
              </p:ext>
            </p:extLst>
          </p:nvPr>
        </p:nvGraphicFramePr>
        <p:xfrm>
          <a:off x="1511760" y="1340768"/>
          <a:ext cx="6120481" cy="4968552"/>
        </p:xfrm>
        <a:graphic>
          <a:graphicData uri="http://schemas.openxmlformats.org/drawingml/2006/table">
            <a:tbl>
              <a:tblPr firstRow="1" bandRow="1">
                <a:tableStyleId>{5C22544A-7EE6-4342-B048-85BDC9FD1C3A}</a:tableStyleId>
              </a:tblPr>
              <a:tblGrid>
                <a:gridCol w="6120481">
                  <a:extLst>
                    <a:ext uri="{9D8B030D-6E8A-4147-A177-3AD203B41FA5}">
                      <a16:colId xmlns:a16="http://schemas.microsoft.com/office/drawing/2014/main" val="708195715"/>
                    </a:ext>
                  </a:extLst>
                </a:gridCol>
              </a:tblGrid>
              <a:tr h="4968552">
                <a:tc>
                  <a:txBody>
                    <a:bodyPr/>
                    <a:lstStyle/>
                    <a:p>
                      <a:pPr>
                        <a:lnSpc>
                          <a:spcPct val="100000"/>
                        </a:lnSpc>
                        <a:spcBef>
                          <a:spcPts val="600"/>
                        </a:spcBef>
                      </a:pPr>
                      <a:r>
                        <a:rPr lang="en-IN" sz="1000" b="1" i="0" u="none" strike="noStrike" cap="none" baseline="0" dirty="0">
                          <a:solidFill>
                            <a:schemeClr val="tx1"/>
                          </a:solidFill>
                          <a:latin typeface="+mn-lt"/>
                          <a:ea typeface="+mn-ea"/>
                          <a:cs typeface="+mn-cs"/>
                          <a:sym typeface="Arial"/>
                        </a:rPr>
                        <a:t>CD</a:t>
                      </a:r>
                    </a:p>
                    <a:p>
                      <a:pPr marL="231775" indent="0">
                        <a:lnSpc>
                          <a:spcPct val="100000"/>
                        </a:lnSpc>
                        <a:spcBef>
                          <a:spcPts val="600"/>
                        </a:spcBef>
                      </a:pPr>
                      <a:r>
                        <a:rPr lang="en-US" sz="1000" b="0" i="0" u="none" strike="noStrike" cap="none" baseline="0" dirty="0">
                          <a:solidFill>
                            <a:schemeClr val="tx1"/>
                          </a:solidFill>
                          <a:latin typeface="+mn-lt"/>
                          <a:ea typeface="+mn-ea"/>
                          <a:cs typeface="+mn-cs"/>
                          <a:sym typeface="Arial"/>
                        </a:rPr>
                        <a:t>Compact Disk. A nonerasable disk that stores digitized audio information. The standard system uses 12-cm disks and can record more than 60 minutes of uninterrupted playing time.</a:t>
                      </a:r>
                    </a:p>
                    <a:p>
                      <a:pPr>
                        <a:lnSpc>
                          <a:spcPct val="100000"/>
                        </a:lnSpc>
                        <a:spcBef>
                          <a:spcPts val="600"/>
                        </a:spcBef>
                      </a:pPr>
                      <a:r>
                        <a:rPr lang="en-IN" sz="1000" b="1" i="0" u="none" strike="noStrike" cap="none" baseline="0" dirty="0">
                          <a:solidFill>
                            <a:schemeClr val="tx1"/>
                          </a:solidFill>
                          <a:latin typeface="+mn-lt"/>
                          <a:ea typeface="+mn-ea"/>
                          <a:cs typeface="+mn-cs"/>
                          <a:sym typeface="Arial"/>
                        </a:rPr>
                        <a:t>CD-ROM</a:t>
                      </a:r>
                    </a:p>
                    <a:p>
                      <a:pPr marL="246063" indent="0">
                        <a:lnSpc>
                          <a:spcPct val="100000"/>
                        </a:lnSpc>
                        <a:spcBef>
                          <a:spcPts val="600"/>
                        </a:spcBef>
                      </a:pPr>
                      <a:r>
                        <a:rPr lang="en-IN" sz="1000" b="0" i="0" u="none" strike="noStrike" cap="none" baseline="0" dirty="0">
                          <a:solidFill>
                            <a:schemeClr val="tx1"/>
                          </a:solidFill>
                          <a:latin typeface="+mn-lt"/>
                          <a:ea typeface="+mn-ea"/>
                          <a:cs typeface="+mn-cs"/>
                          <a:sym typeface="Arial"/>
                        </a:rPr>
                        <a:t>Compact Disk Read- Only </a:t>
                      </a:r>
                      <a:r>
                        <a:rPr lang="en-US" sz="1000" b="0" i="0" u="none" strike="noStrike" cap="none" baseline="0" dirty="0">
                          <a:solidFill>
                            <a:schemeClr val="tx1"/>
                          </a:solidFill>
                          <a:latin typeface="+mn-lt"/>
                          <a:ea typeface="+mn-ea"/>
                          <a:cs typeface="+mn-cs"/>
                          <a:sym typeface="Arial"/>
                        </a:rPr>
                        <a:t>Memory. A nonerasable disk used for storing computer data. The standard system uses 12-cm disks and can hold more than 650 Mbytes.</a:t>
                      </a:r>
                    </a:p>
                    <a:p>
                      <a:pPr>
                        <a:lnSpc>
                          <a:spcPct val="100000"/>
                        </a:lnSpc>
                        <a:spcBef>
                          <a:spcPts val="600"/>
                        </a:spcBef>
                      </a:pPr>
                      <a:r>
                        <a:rPr lang="en-IN" sz="1000" b="1" i="0" u="none" strike="noStrike" cap="none" baseline="0" dirty="0">
                          <a:solidFill>
                            <a:schemeClr val="tx1"/>
                          </a:solidFill>
                          <a:latin typeface="+mn-lt"/>
                          <a:ea typeface="+mn-ea"/>
                          <a:cs typeface="+mn-cs"/>
                          <a:sym typeface="Arial"/>
                        </a:rPr>
                        <a:t>CD-R</a:t>
                      </a:r>
                    </a:p>
                    <a:p>
                      <a:pPr marL="246063" indent="0">
                        <a:lnSpc>
                          <a:spcPct val="100000"/>
                        </a:lnSpc>
                        <a:spcBef>
                          <a:spcPts val="600"/>
                        </a:spcBef>
                      </a:pPr>
                      <a:r>
                        <a:rPr lang="en-US" sz="1000" b="0" i="0" u="none" strike="noStrike" cap="none" baseline="0" dirty="0">
                          <a:solidFill>
                            <a:schemeClr val="tx1"/>
                          </a:solidFill>
                          <a:latin typeface="+mn-lt"/>
                          <a:ea typeface="+mn-ea"/>
                          <a:cs typeface="+mn-cs"/>
                          <a:sym typeface="Arial"/>
                        </a:rPr>
                        <a:t>CD Recordable. Similar to a CD-</a:t>
                      </a:r>
                      <a:r>
                        <a:rPr lang="en-IN" sz="1000" b="0" i="0" u="none" strike="noStrike" cap="none" baseline="0" dirty="0">
                          <a:solidFill>
                            <a:schemeClr val="tx1"/>
                          </a:solidFill>
                          <a:latin typeface="+mn-lt"/>
                          <a:ea typeface="+mn-ea"/>
                          <a:cs typeface="+mn-cs"/>
                          <a:sym typeface="Arial"/>
                        </a:rPr>
                        <a:t>ROM. </a:t>
                      </a:r>
                      <a:r>
                        <a:rPr lang="en-US" sz="1000" b="0" i="0" u="none" strike="noStrike" cap="none" baseline="0" dirty="0">
                          <a:solidFill>
                            <a:schemeClr val="tx1"/>
                          </a:solidFill>
                          <a:latin typeface="+mn-lt"/>
                          <a:ea typeface="+mn-ea"/>
                          <a:cs typeface="+mn-cs"/>
                          <a:sym typeface="Arial"/>
                        </a:rPr>
                        <a:t>The user can write to the disk only once.</a:t>
                      </a:r>
                    </a:p>
                    <a:p>
                      <a:pPr>
                        <a:lnSpc>
                          <a:spcPct val="100000"/>
                        </a:lnSpc>
                        <a:spcBef>
                          <a:spcPts val="600"/>
                        </a:spcBef>
                      </a:pPr>
                      <a:r>
                        <a:rPr lang="en-IN" sz="1000" b="1" i="0" u="none" strike="noStrike" cap="none" baseline="0" dirty="0">
                          <a:solidFill>
                            <a:schemeClr val="tx1"/>
                          </a:solidFill>
                          <a:latin typeface="+mn-lt"/>
                          <a:ea typeface="+mn-ea"/>
                          <a:cs typeface="+mn-cs"/>
                          <a:sym typeface="Arial"/>
                        </a:rPr>
                        <a:t>CD-RW</a:t>
                      </a:r>
                    </a:p>
                    <a:p>
                      <a:pPr marL="246063" indent="0">
                        <a:lnSpc>
                          <a:spcPct val="100000"/>
                        </a:lnSpc>
                        <a:spcBef>
                          <a:spcPts val="600"/>
                        </a:spcBef>
                      </a:pPr>
                      <a:r>
                        <a:rPr lang="en-US" sz="1000" b="0" i="0" u="none" strike="noStrike" cap="none" baseline="0" dirty="0">
                          <a:solidFill>
                            <a:schemeClr val="tx1"/>
                          </a:solidFill>
                          <a:latin typeface="+mn-lt"/>
                          <a:ea typeface="+mn-ea"/>
                          <a:cs typeface="+mn-cs"/>
                          <a:sym typeface="Arial"/>
                        </a:rPr>
                        <a:t>CD Rewritable. Similar to a CD-</a:t>
                      </a:r>
                      <a:r>
                        <a:rPr lang="en-IN" sz="1000" b="0" i="0" u="none" strike="noStrike" cap="none" baseline="0" dirty="0">
                          <a:solidFill>
                            <a:schemeClr val="tx1"/>
                          </a:solidFill>
                          <a:latin typeface="+mn-lt"/>
                          <a:ea typeface="+mn-ea"/>
                          <a:cs typeface="+mn-cs"/>
                          <a:sym typeface="Arial"/>
                        </a:rPr>
                        <a:t>ROM. </a:t>
                      </a:r>
                      <a:r>
                        <a:rPr lang="en-US" sz="1000" b="0" i="0" u="none" strike="noStrike" cap="none" baseline="0" dirty="0">
                          <a:solidFill>
                            <a:schemeClr val="tx1"/>
                          </a:solidFill>
                          <a:latin typeface="+mn-lt"/>
                          <a:ea typeface="+mn-ea"/>
                          <a:cs typeface="+mn-cs"/>
                          <a:sym typeface="Arial"/>
                        </a:rPr>
                        <a:t>The user can erase and rewrite to the disk multiple times.</a:t>
                      </a:r>
                    </a:p>
                    <a:p>
                      <a:pPr>
                        <a:lnSpc>
                          <a:spcPct val="100000"/>
                        </a:lnSpc>
                        <a:spcBef>
                          <a:spcPts val="600"/>
                        </a:spcBef>
                      </a:pPr>
                      <a:r>
                        <a:rPr lang="en-IN" sz="1000" b="1" i="0" u="none" strike="noStrike" cap="none" baseline="0" dirty="0">
                          <a:solidFill>
                            <a:schemeClr val="tx1"/>
                          </a:solidFill>
                          <a:latin typeface="+mn-lt"/>
                          <a:ea typeface="+mn-ea"/>
                          <a:cs typeface="+mn-cs"/>
                          <a:sym typeface="Arial"/>
                        </a:rPr>
                        <a:t>DVD</a:t>
                      </a:r>
                    </a:p>
                    <a:p>
                      <a:pPr marL="246063" indent="0">
                        <a:lnSpc>
                          <a:spcPct val="100000"/>
                        </a:lnSpc>
                        <a:spcBef>
                          <a:spcPts val="600"/>
                        </a:spcBef>
                      </a:pPr>
                      <a:r>
                        <a:rPr lang="en-US" sz="1000" b="0" i="0" u="none" strike="noStrike" cap="none" baseline="0" dirty="0">
                          <a:solidFill>
                            <a:schemeClr val="tx1"/>
                          </a:solidFill>
                          <a:latin typeface="+mn-lt"/>
                          <a:ea typeface="+mn-ea"/>
                          <a:cs typeface="+mn-cs"/>
                          <a:sym typeface="Arial"/>
                        </a:rPr>
                        <a:t>Digital Versatile Disk. A technology for producing digitized, compressed representation of video information, as well as large volumes of other digital data. Both 8 and 12 cm diameters are used, with a </a:t>
                      </a:r>
                      <a:r>
                        <a:rPr lang="en-IN" sz="1000" b="0" i="0" u="none" strike="noStrike" cap="none" baseline="0" dirty="0">
                          <a:solidFill>
                            <a:schemeClr val="tx1"/>
                          </a:solidFill>
                          <a:latin typeface="+mn-lt"/>
                          <a:ea typeface="+mn-ea"/>
                          <a:cs typeface="+mn-cs"/>
                          <a:sym typeface="Arial"/>
                        </a:rPr>
                        <a:t>double-sided </a:t>
                      </a:r>
                      <a:r>
                        <a:rPr lang="en-US" sz="1000" b="0" i="0" u="none" strike="noStrike" cap="none" baseline="0" dirty="0">
                          <a:solidFill>
                            <a:schemeClr val="tx1"/>
                          </a:solidFill>
                          <a:latin typeface="+mn-lt"/>
                          <a:ea typeface="+mn-ea"/>
                          <a:cs typeface="+mn-cs"/>
                          <a:sym typeface="Arial"/>
                        </a:rPr>
                        <a:t>capacity of up to 17 </a:t>
                      </a:r>
                      <a:r>
                        <a:rPr lang="en-US" sz="1000" b="0" i="0" u="none" strike="noStrike" cap="none" baseline="0" dirty="0" err="1">
                          <a:solidFill>
                            <a:schemeClr val="tx1"/>
                          </a:solidFill>
                          <a:latin typeface="+mn-lt"/>
                          <a:ea typeface="+mn-ea"/>
                          <a:cs typeface="+mn-cs"/>
                          <a:sym typeface="Arial"/>
                        </a:rPr>
                        <a:t>Gbytes</a:t>
                      </a:r>
                      <a:r>
                        <a:rPr lang="en-US" sz="1000" b="0" i="0" u="none" strike="noStrike" cap="none" baseline="0" dirty="0">
                          <a:solidFill>
                            <a:schemeClr val="tx1"/>
                          </a:solidFill>
                          <a:latin typeface="+mn-lt"/>
                          <a:ea typeface="+mn-ea"/>
                          <a:cs typeface="+mn-cs"/>
                          <a:sym typeface="Arial"/>
                        </a:rPr>
                        <a:t>. The basic DVD is read-</a:t>
                      </a:r>
                      <a:r>
                        <a:rPr lang="en-IN" sz="1000" b="0" i="0" u="none" strike="noStrike" cap="none" baseline="0" dirty="0">
                          <a:solidFill>
                            <a:schemeClr val="tx1"/>
                          </a:solidFill>
                          <a:latin typeface="+mn-lt"/>
                          <a:ea typeface="+mn-ea"/>
                          <a:cs typeface="+mn-cs"/>
                          <a:sym typeface="Arial"/>
                        </a:rPr>
                        <a:t>only (DVD-ROM).</a:t>
                      </a:r>
                    </a:p>
                    <a:p>
                      <a:pPr>
                        <a:lnSpc>
                          <a:spcPct val="100000"/>
                        </a:lnSpc>
                        <a:spcBef>
                          <a:spcPts val="600"/>
                        </a:spcBef>
                      </a:pPr>
                      <a:r>
                        <a:rPr lang="en-IN" sz="1000" b="1" i="0" u="none" strike="noStrike" cap="none" baseline="0" dirty="0">
                          <a:solidFill>
                            <a:schemeClr val="tx1"/>
                          </a:solidFill>
                          <a:latin typeface="+mn-lt"/>
                          <a:ea typeface="+mn-ea"/>
                          <a:cs typeface="+mn-cs"/>
                          <a:sym typeface="Arial"/>
                        </a:rPr>
                        <a:t>DVD-R</a:t>
                      </a:r>
                    </a:p>
                    <a:p>
                      <a:pPr marL="246063" indent="0">
                        <a:lnSpc>
                          <a:spcPct val="100000"/>
                        </a:lnSpc>
                        <a:spcBef>
                          <a:spcPts val="600"/>
                        </a:spcBef>
                      </a:pPr>
                      <a:r>
                        <a:rPr lang="en-US" sz="1000" b="0" i="0" u="none" strike="noStrike" cap="none" baseline="0" dirty="0">
                          <a:solidFill>
                            <a:schemeClr val="tx1"/>
                          </a:solidFill>
                          <a:latin typeface="+mn-lt"/>
                          <a:ea typeface="+mn-ea"/>
                          <a:cs typeface="+mn-cs"/>
                          <a:sym typeface="Arial"/>
                        </a:rPr>
                        <a:t>DVD Recordable. Similar to a DVD-</a:t>
                      </a:r>
                      <a:r>
                        <a:rPr lang="en-IN" sz="1000" b="0" i="0" u="none" strike="noStrike" cap="none" baseline="0" dirty="0">
                          <a:solidFill>
                            <a:schemeClr val="tx1"/>
                          </a:solidFill>
                          <a:latin typeface="+mn-lt"/>
                          <a:ea typeface="+mn-ea"/>
                          <a:cs typeface="+mn-cs"/>
                          <a:sym typeface="Arial"/>
                        </a:rPr>
                        <a:t>ROM. </a:t>
                      </a:r>
                      <a:r>
                        <a:rPr lang="en-US" sz="1000" b="0" i="0" u="none" strike="noStrike" cap="none" baseline="0" dirty="0">
                          <a:solidFill>
                            <a:schemeClr val="tx1"/>
                          </a:solidFill>
                          <a:latin typeface="+mn-lt"/>
                          <a:ea typeface="+mn-ea"/>
                          <a:cs typeface="+mn-cs"/>
                          <a:sym typeface="Arial"/>
                        </a:rPr>
                        <a:t>The user can write to the disk only once. Only one-</a:t>
                      </a:r>
                      <a:r>
                        <a:rPr lang="en-IN" sz="1000" b="0" i="0" u="none" strike="noStrike" cap="none" baseline="0" dirty="0">
                          <a:solidFill>
                            <a:schemeClr val="tx1"/>
                          </a:solidFill>
                          <a:latin typeface="+mn-lt"/>
                          <a:ea typeface="+mn-ea"/>
                          <a:cs typeface="+mn-cs"/>
                          <a:sym typeface="Arial"/>
                        </a:rPr>
                        <a:t>sided disks can be used.</a:t>
                      </a:r>
                    </a:p>
                    <a:p>
                      <a:pPr>
                        <a:lnSpc>
                          <a:spcPct val="100000"/>
                        </a:lnSpc>
                        <a:spcBef>
                          <a:spcPts val="600"/>
                        </a:spcBef>
                      </a:pPr>
                      <a:r>
                        <a:rPr lang="en-IN" sz="1000" b="1" i="0" u="none" strike="noStrike" cap="none" baseline="0" dirty="0">
                          <a:solidFill>
                            <a:schemeClr val="tx1"/>
                          </a:solidFill>
                          <a:latin typeface="+mn-lt"/>
                          <a:ea typeface="+mn-ea"/>
                          <a:cs typeface="+mn-cs"/>
                          <a:sym typeface="Arial"/>
                        </a:rPr>
                        <a:t>DVD-RW</a:t>
                      </a:r>
                    </a:p>
                    <a:p>
                      <a:pPr marL="246063" indent="0">
                        <a:lnSpc>
                          <a:spcPct val="100000"/>
                        </a:lnSpc>
                        <a:spcBef>
                          <a:spcPts val="600"/>
                        </a:spcBef>
                      </a:pPr>
                      <a:r>
                        <a:rPr lang="en-US" sz="1000" b="0" i="0" u="none" strike="noStrike" cap="none" baseline="0" dirty="0">
                          <a:solidFill>
                            <a:schemeClr val="tx1"/>
                          </a:solidFill>
                          <a:latin typeface="+mn-lt"/>
                          <a:ea typeface="+mn-ea"/>
                          <a:cs typeface="+mn-cs"/>
                          <a:sym typeface="Arial"/>
                        </a:rPr>
                        <a:t>DVD Rewritable. Similar to a DVD-</a:t>
                      </a:r>
                      <a:r>
                        <a:rPr lang="en-IN" sz="1000" b="0" i="0" u="none" strike="noStrike" cap="none" baseline="0" dirty="0">
                          <a:solidFill>
                            <a:schemeClr val="tx1"/>
                          </a:solidFill>
                          <a:latin typeface="+mn-lt"/>
                          <a:ea typeface="+mn-ea"/>
                          <a:cs typeface="+mn-cs"/>
                          <a:sym typeface="Arial"/>
                        </a:rPr>
                        <a:t>ROM. </a:t>
                      </a:r>
                      <a:r>
                        <a:rPr lang="en-US" sz="1000" b="0" i="0" u="none" strike="noStrike" cap="none" baseline="0" dirty="0">
                          <a:solidFill>
                            <a:schemeClr val="tx1"/>
                          </a:solidFill>
                          <a:latin typeface="+mn-lt"/>
                          <a:ea typeface="+mn-ea"/>
                          <a:cs typeface="+mn-cs"/>
                          <a:sym typeface="Arial"/>
                        </a:rPr>
                        <a:t>The user can erase and rewrite to the disk multiple times. </a:t>
                      </a:r>
                      <a:r>
                        <a:rPr lang="en-IN" sz="1000" b="0" i="0" u="none" strike="noStrike" cap="none" baseline="0" dirty="0">
                          <a:solidFill>
                            <a:schemeClr val="tx1"/>
                          </a:solidFill>
                          <a:latin typeface="+mn-lt"/>
                          <a:ea typeface="+mn-ea"/>
                          <a:cs typeface="+mn-cs"/>
                          <a:sym typeface="Arial"/>
                        </a:rPr>
                        <a:t>Only one- sided disks can be used.</a:t>
                      </a:r>
                    </a:p>
                    <a:p>
                      <a:pPr>
                        <a:lnSpc>
                          <a:spcPct val="100000"/>
                        </a:lnSpc>
                        <a:spcBef>
                          <a:spcPts val="600"/>
                        </a:spcBef>
                      </a:pPr>
                      <a:r>
                        <a:rPr lang="en-IN" sz="1000" b="1" i="0" u="none" strike="noStrike" cap="none" baseline="0" dirty="0">
                          <a:solidFill>
                            <a:schemeClr val="tx1"/>
                          </a:solidFill>
                          <a:latin typeface="+mn-lt"/>
                          <a:ea typeface="+mn-ea"/>
                          <a:cs typeface="+mn-cs"/>
                          <a:sym typeface="Arial"/>
                        </a:rPr>
                        <a:t>Blu-ray DVD</a:t>
                      </a:r>
                    </a:p>
                    <a:p>
                      <a:pPr marL="246063" indent="0">
                        <a:lnSpc>
                          <a:spcPct val="100000"/>
                        </a:lnSpc>
                        <a:spcBef>
                          <a:spcPts val="600"/>
                        </a:spcBef>
                      </a:pPr>
                      <a:r>
                        <a:rPr lang="en-IN" sz="1000" b="0" i="0" u="none" strike="noStrike" cap="none" baseline="0" dirty="0">
                          <a:solidFill>
                            <a:schemeClr val="tx1"/>
                          </a:solidFill>
                          <a:latin typeface="+mn-lt"/>
                          <a:ea typeface="+mn-ea"/>
                          <a:cs typeface="+mn-cs"/>
                          <a:sym typeface="Arial"/>
                        </a:rPr>
                        <a:t>High-definition </a:t>
                      </a:r>
                      <a:r>
                        <a:rPr lang="en-US" sz="1000" b="0" i="0" u="none" strike="noStrike" cap="none" baseline="0" dirty="0">
                          <a:solidFill>
                            <a:schemeClr val="tx1"/>
                          </a:solidFill>
                          <a:latin typeface="+mn-lt"/>
                          <a:ea typeface="+mn-ea"/>
                          <a:cs typeface="+mn-cs"/>
                          <a:sym typeface="Arial"/>
                        </a:rPr>
                        <a:t>video disk. Provides considerably greater data storage density than DVD, using a </a:t>
                      </a:r>
                      <a:br>
                        <a:rPr lang="en-US" sz="1000" b="0" i="0" u="none" strike="noStrike" cap="none" baseline="0" dirty="0">
                          <a:solidFill>
                            <a:schemeClr val="tx1"/>
                          </a:solidFill>
                          <a:latin typeface="+mn-lt"/>
                          <a:ea typeface="+mn-ea"/>
                          <a:cs typeface="+mn-cs"/>
                          <a:sym typeface="Arial"/>
                        </a:rPr>
                      </a:br>
                      <a:r>
                        <a:rPr lang="en-US" sz="1000" b="0" i="0" u="none" strike="noStrike" cap="none" baseline="0" dirty="0">
                          <a:solidFill>
                            <a:schemeClr val="tx1"/>
                          </a:solidFill>
                          <a:latin typeface="+mn-lt"/>
                          <a:ea typeface="+mn-ea"/>
                          <a:cs typeface="+mn-cs"/>
                          <a:sym typeface="Arial"/>
                        </a:rPr>
                        <a:t>405-nm </a:t>
                      </a:r>
                      <a:r>
                        <a:rPr lang="en-IN" sz="1000" b="0" i="0" u="none" strike="noStrike" cap="none" baseline="0" dirty="0">
                          <a:solidFill>
                            <a:schemeClr val="tx1"/>
                          </a:solidFill>
                          <a:latin typeface="+mn-lt"/>
                          <a:ea typeface="+mn-ea"/>
                          <a:cs typeface="+mn-cs"/>
                          <a:sym typeface="Arial"/>
                        </a:rPr>
                        <a:t>(blue- violet) </a:t>
                      </a:r>
                      <a:r>
                        <a:rPr lang="en-US" sz="1000" b="0" i="0" u="none" strike="noStrike" cap="none" baseline="0" dirty="0">
                          <a:solidFill>
                            <a:schemeClr val="tx1"/>
                          </a:solidFill>
                          <a:latin typeface="+mn-lt"/>
                          <a:ea typeface="+mn-ea"/>
                          <a:cs typeface="+mn-cs"/>
                          <a:sym typeface="Arial"/>
                        </a:rPr>
                        <a:t>laser. A single layer on a single side can store 25 </a:t>
                      </a:r>
                      <a:r>
                        <a:rPr lang="en-US" sz="1000" b="0" i="0" u="none" strike="noStrike" cap="none" baseline="0" dirty="0" err="1">
                          <a:solidFill>
                            <a:schemeClr val="tx1"/>
                          </a:solidFill>
                          <a:latin typeface="+mn-lt"/>
                          <a:ea typeface="+mn-ea"/>
                          <a:cs typeface="+mn-cs"/>
                          <a:sym typeface="Arial"/>
                        </a:rPr>
                        <a:t>Gbytes</a:t>
                      </a:r>
                      <a:r>
                        <a:rPr lang="en-US" sz="1000" b="0" i="0" u="none" strike="noStrike" cap="none" baseline="0" dirty="0">
                          <a:solidFill>
                            <a:schemeClr val="tx1"/>
                          </a:solidFill>
                          <a:latin typeface="+mn-lt"/>
                          <a:ea typeface="+mn-ea"/>
                          <a:cs typeface="+mn-cs"/>
                          <a:sym typeface="Arial"/>
                        </a:rPr>
                        <a:t>.</a:t>
                      </a:r>
                      <a:endParaRPr lang="en-IN" sz="1000" dirty="0">
                        <a:solidFill>
                          <a:schemeClr val="tx1"/>
                        </a:solidFill>
                        <a:latin typeface="+mj-lt"/>
                      </a:endParaRPr>
                    </a:p>
                  </a:txBody>
                  <a:tcPr marL="99166" marR="99166" marT="49583" marB="495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bl>
          </a:graphicData>
        </a:graphic>
      </p:graphicFrame>
    </p:spTree>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Compact Disk Read-Only Memory</a:t>
            </a:r>
            <a:br>
              <a:rPr lang="en-US" dirty="0"/>
            </a:br>
            <a:r>
              <a:rPr lang="en-US" dirty="0"/>
              <a:t>(CD-ROM)</a:t>
            </a:r>
          </a:p>
        </p:txBody>
      </p:sp>
      <p:sp>
        <p:nvSpPr>
          <p:cNvPr id="3" name="Content Placeholder 2"/>
          <p:cNvSpPr>
            <a:spLocks noGrp="1"/>
          </p:cNvSpPr>
          <p:nvPr>
            <p:ph type="body" idx="1"/>
          </p:nvPr>
        </p:nvSpPr>
        <p:spPr>
          <a:xfrm>
            <a:off x="457200" y="1661160"/>
            <a:ext cx="8229600" cy="4525963"/>
          </a:xfrm>
        </p:spPr>
        <p:txBody>
          <a:bodyPr>
            <a:normAutofit lnSpcReduction="10000"/>
          </a:bodyPr>
          <a:lstStyle/>
          <a:p>
            <a:pPr marL="354013" indent="-354013"/>
            <a:r>
              <a:rPr lang="en-US" sz="2200" dirty="0"/>
              <a:t>Audio CD and the CD-ROM share a similar technology</a:t>
            </a:r>
          </a:p>
          <a:p>
            <a:pPr marL="706438" lvl="1" indent="-352425"/>
            <a:r>
              <a:rPr lang="en-US" dirty="0"/>
              <a:t>The main difference is that CD-ROM players are more rugged and                 have error correction devices to ensure that data are properly transferred</a:t>
            </a:r>
          </a:p>
          <a:p>
            <a:pPr marL="354013" lvl="1" indent="-354013">
              <a:spcBef>
                <a:spcPts val="2000"/>
              </a:spcBef>
              <a:buFont typeface="Arial" panose="020B0604020202020204" pitchFamily="34" charset="0"/>
              <a:buChar char="•"/>
            </a:pPr>
            <a:r>
              <a:rPr lang="en-US" sz="2200" dirty="0"/>
              <a:t>Production:</a:t>
            </a:r>
          </a:p>
          <a:p>
            <a:pPr marL="706438" lvl="1" indent="-352425"/>
            <a:r>
              <a:rPr lang="en-US" dirty="0"/>
              <a:t>The disk is formed from a resin such as polycarbonate</a:t>
            </a:r>
          </a:p>
          <a:p>
            <a:pPr marL="706438" lvl="1" indent="-352425"/>
            <a:r>
              <a:rPr lang="en-US" dirty="0"/>
              <a:t>Digitally recorded information is imprinted as a series of microscopic pits on the surface of the polycarbonate</a:t>
            </a:r>
          </a:p>
          <a:p>
            <a:pPr marL="1060450" lvl="2" indent="-354013"/>
            <a:r>
              <a:rPr lang="en-US" dirty="0"/>
              <a:t>This is done with a finely focused, high intensity laser to create a master disk</a:t>
            </a:r>
          </a:p>
          <a:p>
            <a:pPr marL="706438" lvl="1" indent="-352425"/>
            <a:r>
              <a:rPr lang="en-US" dirty="0"/>
              <a:t>The master is used, in turn, to make a die to stamp out copies onto polycarbonate</a:t>
            </a:r>
          </a:p>
          <a:p>
            <a:pPr marL="706438" lvl="1" indent="-352425"/>
            <a:r>
              <a:rPr lang="en-US" dirty="0"/>
              <a:t>The pitted surface is then coated with a highly reflective surface, usually  aluminum or gold</a:t>
            </a:r>
          </a:p>
          <a:p>
            <a:pPr marL="706438" lvl="1" indent="-352425"/>
            <a:r>
              <a:rPr lang="en-US" dirty="0"/>
              <a:t>This shiny surface is protected against dust and scratches by a top                      coat of clear acrylic</a:t>
            </a:r>
          </a:p>
          <a:p>
            <a:pPr marL="706438" lvl="1" indent="-352425"/>
            <a:r>
              <a:rPr lang="en-US" dirty="0"/>
              <a:t>Finally a label can be silkscreened onto the acrylic</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588532" cy="1111267"/>
          </a:xfrm>
        </p:spPr>
        <p:txBody>
          <a:bodyPr/>
          <a:lstStyle/>
          <a:p>
            <a:r>
              <a:rPr lang="en-US" dirty="0"/>
              <a:t>Figure 7.9</a:t>
            </a:r>
            <a:br>
              <a:rPr lang="en-US" dirty="0"/>
            </a:br>
            <a:r>
              <a:rPr lang="en-US" dirty="0"/>
              <a:t>CD Operation</a:t>
            </a:r>
            <a:endParaRPr lang="en-IN" dirty="0"/>
          </a:p>
        </p:txBody>
      </p:sp>
      <p:pic>
        <p:nvPicPr>
          <p:cNvPr id="2" name="Picture 1" descr="The top layer is labeled, label, followed by a protective acrylic layer. The intensity of a laser light is low at an area marked, pits, below the protective layer. A coat of aluminum exists between the two levels of signal intensity. The area between the pits is labeled, lands. The bottom layer of the block is coated with polycarbonate plastic. The laser either transmits or receives, and it is positioned in the middle of the block. " title="A diagram depicts the operation of a C D."/>
          <p:cNvPicPr>
            <a:picLocks noChangeAspect="1"/>
          </p:cNvPicPr>
          <p:nvPr/>
        </p:nvPicPr>
        <p:blipFill rotWithShape="1">
          <a:blip r:embed="rId3">
            <a:extLst>
              <a:ext uri="{28A0092B-C50C-407E-A947-70E740481C1C}">
                <a14:useLocalDpi xmlns:a14="http://schemas.microsoft.com/office/drawing/2010/main" val="0"/>
              </a:ext>
            </a:extLst>
          </a:blip>
          <a:srcRect l="9980" t="13503" r="10802" b="57560"/>
          <a:stretch/>
        </p:blipFill>
        <p:spPr>
          <a:xfrm>
            <a:off x="611560" y="1988840"/>
            <a:ext cx="7920880" cy="3744416"/>
          </a:xfrm>
          <a:prstGeom prst="rect">
            <a:avLst/>
          </a:prstGeom>
        </p:spPr>
      </p:pic>
    </p:spTree>
  </p:cSld>
  <p:clrMapOvr>
    <a:masterClrMapping/>
  </p:clrMapOvr>
  <p:transition spd="med">
    <p:circl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588532" cy="1111267"/>
          </a:xfrm>
        </p:spPr>
        <p:txBody>
          <a:bodyPr/>
          <a:lstStyle/>
          <a:p>
            <a:r>
              <a:rPr lang="sv-SE" dirty="0"/>
              <a:t>Figure 7.10 </a:t>
            </a:r>
            <a:br>
              <a:rPr lang="sv-SE" dirty="0"/>
            </a:br>
            <a:r>
              <a:rPr lang="sv-SE" dirty="0"/>
              <a:t>CD-ROM Block Format</a:t>
            </a:r>
            <a:endParaRPr lang="en-IN" dirty="0"/>
          </a:p>
        </p:txBody>
      </p:sp>
      <p:pic>
        <p:nvPicPr>
          <p:cNvPr id="2" name="Picture 1" descr="A horizontal rectangular block contains a total of 2352 bytes. The segment blocks that make up the top section of the block read as follows from left to right. 0 0, FF ellipsis FF, 0 0, M I N, S E C, sector, mode, data, layered E C C. The blocks 0 0, F F ellipsis FF, and 0 0 are comprised of 12 bytes per sync. The block M I N, S E C, sector, and mode are comprised of about 4 bytes per I D. The data block is comprised of 2048 bytes per data, and the layered E C C is comprised of 288 bytes per L E C C." title="A diagram depicts a block format of a C D R O M."/>
          <p:cNvPicPr>
            <a:picLocks noChangeAspect="1"/>
          </p:cNvPicPr>
          <p:nvPr/>
        </p:nvPicPr>
        <p:blipFill rotWithShape="1">
          <a:blip r:embed="rId3">
            <a:extLst>
              <a:ext uri="{28A0092B-C50C-407E-A947-70E740481C1C}">
                <a14:useLocalDpi xmlns:a14="http://schemas.microsoft.com/office/drawing/2010/main" val="0"/>
              </a:ext>
            </a:extLst>
          </a:blip>
          <a:srcRect l="9627" t="19230" r="13823" b="46902"/>
          <a:stretch/>
        </p:blipFill>
        <p:spPr>
          <a:xfrm>
            <a:off x="359532" y="2060848"/>
            <a:ext cx="8424936" cy="2880320"/>
          </a:xfrm>
          <a:prstGeom prst="rect">
            <a:avLst/>
          </a:prstGeom>
        </p:spPr>
      </p:pic>
    </p:spTree>
  </p:cSld>
  <p:clrMapOvr>
    <a:masterClrMapping/>
  </p:clrMapOvr>
  <p:transition spd="med">
    <p:circl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AFD8AB-A7B5-4F8B-8194-61384EA3DD9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CD-ROM</a:t>
            </a:r>
            <a:endParaRPr lang="en-US" dirty="0"/>
          </a:p>
        </p:txBody>
      </p:sp>
      <p:sp>
        <p:nvSpPr>
          <p:cNvPr id="5" name="Text Placeholder 4"/>
          <p:cNvSpPr>
            <a:spLocks noGrp="1"/>
          </p:cNvSpPr>
          <p:nvPr>
            <p:ph type="body" idx="1"/>
          </p:nvPr>
        </p:nvSpPr>
        <p:spPr/>
        <p:txBody>
          <a:bodyPr/>
          <a:lstStyle/>
          <a:p>
            <a:r>
              <a:rPr lang="en-US"/>
              <a:t>CD-ROM is appropriate for the distribution of large amounts of data to a large number of users</a:t>
            </a:r>
          </a:p>
          <a:p>
            <a:r>
              <a:rPr lang="en-US"/>
              <a:t>Because the expense of the initial writing process it is not appropriate for individualized applications</a:t>
            </a:r>
          </a:p>
          <a:p>
            <a:r>
              <a:rPr lang="en-US"/>
              <a:t>The CD-ROM has two advantages:</a:t>
            </a:r>
          </a:p>
          <a:p>
            <a:pPr lvl="2"/>
            <a:r>
              <a:rPr lang="en-US"/>
              <a:t>The optical disk together with the information stored on it can be mass replicated inexpensively</a:t>
            </a:r>
          </a:p>
          <a:p>
            <a:pPr lvl="2"/>
            <a:r>
              <a:rPr lang="en-US"/>
              <a:t>The optical disk is removable, allowing the disk itself to be used for archival storage</a:t>
            </a:r>
          </a:p>
          <a:p>
            <a:pPr lvl="1"/>
            <a:r>
              <a:rPr lang="en-US"/>
              <a:t>The CD-ROM disadvantages:</a:t>
            </a:r>
          </a:p>
          <a:p>
            <a:pPr lvl="2"/>
            <a:r>
              <a:rPr lang="en-US"/>
              <a:t>It is read-only and cannot be updated</a:t>
            </a:r>
          </a:p>
          <a:p>
            <a:pPr lvl="2"/>
            <a:r>
              <a:rPr lang="en-US"/>
              <a:t>It has an access time much longer than that of a magnetic disk drive</a:t>
            </a:r>
          </a:p>
          <a:p>
            <a:pPr lvl="2"/>
            <a:endParaRPr lang="en-US"/>
          </a:p>
          <a:p>
            <a:pPr lvl="1"/>
            <a:endParaRPr lang="en-US" dirty="0"/>
          </a:p>
        </p:txBody>
      </p:sp>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CD Recordable	   CD Rewritable</a:t>
            </a:r>
            <a:br>
              <a:rPr lang="en-US" dirty="0"/>
            </a:br>
            <a:r>
              <a:rPr lang="en-US" dirty="0"/>
              <a:t>	(CD-R)			 (CD-RW)</a:t>
            </a:r>
          </a:p>
        </p:txBody>
      </p:sp>
      <p:sp>
        <p:nvSpPr>
          <p:cNvPr id="9" name="Content Placeholder 6"/>
          <p:cNvSpPr txBox="1">
            <a:spLocks/>
          </p:cNvSpPr>
          <p:nvPr/>
        </p:nvSpPr>
        <p:spPr bwMode="auto">
          <a:xfrm>
            <a:off x="449750" y="1688616"/>
            <a:ext cx="3657600" cy="441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normAutofit fontScale="70000" lnSpcReduction="20000"/>
          </a:bodyPr>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354013" indent="-354013"/>
            <a:r>
              <a:rPr lang="en-US" kern="0" dirty="0"/>
              <a:t>Write-once read-many</a:t>
            </a:r>
          </a:p>
          <a:p>
            <a:pPr marL="354013" indent="-354013"/>
            <a:r>
              <a:rPr lang="en-US" kern="0" dirty="0"/>
              <a:t>Accommodates applications in which only one or a small number of copies of a set of data is needed</a:t>
            </a:r>
          </a:p>
          <a:p>
            <a:pPr marL="354013" indent="-354013"/>
            <a:r>
              <a:rPr lang="en-US" kern="0" dirty="0"/>
              <a:t>Disk is prepared in such a way that it can be subsequently written once with a laser beam of modest-intensity</a:t>
            </a:r>
          </a:p>
          <a:p>
            <a:pPr marL="354013" indent="-354013"/>
            <a:r>
              <a:rPr lang="en-US" kern="0" dirty="0"/>
              <a:t>Medium includes a dye layer which is used to change reflectivity and is activated by a high-intensity laser</a:t>
            </a:r>
          </a:p>
          <a:p>
            <a:pPr marL="354013" indent="-354013"/>
            <a:r>
              <a:rPr lang="en-US" kern="0" dirty="0"/>
              <a:t>Provides a permanent record of large volumes of user data </a:t>
            </a:r>
          </a:p>
          <a:p>
            <a:endParaRPr lang="en-US" kern="0" dirty="0"/>
          </a:p>
        </p:txBody>
      </p:sp>
      <p:sp>
        <p:nvSpPr>
          <p:cNvPr id="10" name="Content Placeholder 7"/>
          <p:cNvSpPr txBox="1">
            <a:spLocks/>
          </p:cNvSpPr>
          <p:nvPr/>
        </p:nvSpPr>
        <p:spPr>
          <a:xfrm>
            <a:off x="4399878" y="1700808"/>
            <a:ext cx="3844530" cy="4872038"/>
          </a:xfrm>
          <a:prstGeom prst="rect">
            <a:avLst/>
          </a:prstGeom>
        </p:spPr>
        <p:txBody>
          <a:bodyPr>
            <a:noAutofit/>
          </a:bodyPr>
          <a:lst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0988" indent="-280988">
              <a:lnSpc>
                <a:spcPct val="110000"/>
              </a:lnSpc>
              <a:spcBef>
                <a:spcPts val="0"/>
              </a:spcBef>
              <a:buClr>
                <a:srgbClr val="007FA3"/>
              </a:buClr>
              <a:buFont typeface="Arial" panose="020B0604020202020204" pitchFamily="34" charset="0"/>
              <a:buChar char="•"/>
            </a:pPr>
            <a:r>
              <a:rPr lang="en-US" sz="1500" kern="0" dirty="0"/>
              <a:t>Can be repeatedly written and overwritten</a:t>
            </a:r>
          </a:p>
          <a:p>
            <a:pPr marL="280988" indent="-280988">
              <a:lnSpc>
                <a:spcPct val="110000"/>
              </a:lnSpc>
              <a:spcBef>
                <a:spcPts val="0"/>
              </a:spcBef>
              <a:buClr>
                <a:srgbClr val="007FA3"/>
              </a:buClr>
              <a:buFont typeface="Arial" panose="020B0604020202020204" pitchFamily="34" charset="0"/>
              <a:buChar char="•"/>
            </a:pPr>
            <a:r>
              <a:rPr lang="en-US" sz="1500" kern="0" dirty="0"/>
              <a:t>Phase change disk uses a material that has two significantly different </a:t>
            </a:r>
            <a:r>
              <a:rPr lang="en-US" sz="1500" kern="0" dirty="0" err="1"/>
              <a:t>reflectivities</a:t>
            </a:r>
            <a:r>
              <a:rPr lang="en-US" sz="1500" kern="0" dirty="0"/>
              <a:t> in two different phase states</a:t>
            </a:r>
          </a:p>
          <a:p>
            <a:pPr marL="280988" indent="-280988">
              <a:lnSpc>
                <a:spcPct val="110000"/>
              </a:lnSpc>
              <a:spcBef>
                <a:spcPts val="400"/>
              </a:spcBef>
              <a:buClr>
                <a:srgbClr val="007FA3"/>
              </a:buClr>
              <a:buFont typeface="Arial" panose="020B0604020202020204" pitchFamily="34" charset="0"/>
              <a:buChar char="•"/>
            </a:pPr>
            <a:r>
              <a:rPr lang="en-US" sz="1500" kern="0" dirty="0"/>
              <a:t>Amorphous state</a:t>
            </a:r>
          </a:p>
          <a:p>
            <a:pPr marL="549275" lvl="1" indent="-280988">
              <a:lnSpc>
                <a:spcPct val="110000"/>
              </a:lnSpc>
              <a:spcBef>
                <a:spcPts val="0"/>
              </a:spcBef>
              <a:buClr>
                <a:srgbClr val="007FA3"/>
              </a:buClr>
              <a:buFont typeface="Arial" panose="020B0604020202020204" pitchFamily="34" charset="0"/>
              <a:buChar char="–"/>
            </a:pPr>
            <a:r>
              <a:rPr lang="en-US" sz="1500" kern="0" dirty="0"/>
              <a:t>Molecules exhibit a random orientation that reflects light poorly </a:t>
            </a:r>
          </a:p>
          <a:p>
            <a:pPr marL="280988" indent="-280988">
              <a:lnSpc>
                <a:spcPct val="110000"/>
              </a:lnSpc>
              <a:spcBef>
                <a:spcPts val="400"/>
              </a:spcBef>
              <a:buClr>
                <a:srgbClr val="007FA3"/>
              </a:buClr>
              <a:buFont typeface="Arial" panose="020B0604020202020204" pitchFamily="34" charset="0"/>
              <a:buChar char="•"/>
            </a:pPr>
            <a:r>
              <a:rPr lang="en-US" sz="1500" kern="0" dirty="0"/>
              <a:t>Crystalline state</a:t>
            </a:r>
          </a:p>
          <a:p>
            <a:pPr marL="549275" lvl="1" indent="-280988">
              <a:lnSpc>
                <a:spcPct val="110000"/>
              </a:lnSpc>
              <a:spcBef>
                <a:spcPts val="0"/>
              </a:spcBef>
              <a:buClr>
                <a:srgbClr val="007FA3"/>
              </a:buClr>
              <a:buFont typeface="Arial" panose="020B0604020202020204" pitchFamily="34" charset="0"/>
              <a:buChar char="–"/>
            </a:pPr>
            <a:r>
              <a:rPr lang="en-US" sz="1500" kern="0" dirty="0"/>
              <a:t>Has a smooth surface that reflects light well</a:t>
            </a:r>
          </a:p>
          <a:p>
            <a:pPr marL="280988" indent="-280988">
              <a:lnSpc>
                <a:spcPct val="110000"/>
              </a:lnSpc>
              <a:spcBef>
                <a:spcPts val="0"/>
              </a:spcBef>
              <a:buClr>
                <a:srgbClr val="007FA3"/>
              </a:buClr>
              <a:buFont typeface="Arial" panose="020B0604020202020204" pitchFamily="34" charset="0"/>
              <a:buChar char="•"/>
            </a:pPr>
            <a:r>
              <a:rPr lang="en-US" sz="1500" kern="0" dirty="0"/>
              <a:t>A beam of laser light can change the material from one phase to the other</a:t>
            </a:r>
          </a:p>
          <a:p>
            <a:pPr marL="280988" indent="-280988">
              <a:lnSpc>
                <a:spcPct val="110000"/>
              </a:lnSpc>
              <a:spcBef>
                <a:spcPts val="0"/>
              </a:spcBef>
              <a:buClr>
                <a:srgbClr val="007FA3"/>
              </a:buClr>
              <a:buFont typeface="Arial" panose="020B0604020202020204" pitchFamily="34" charset="0"/>
              <a:buChar char="•"/>
            </a:pPr>
            <a:r>
              <a:rPr lang="en-US" sz="1500" kern="0" dirty="0"/>
              <a:t>Disadvantage is that the material eventually and permanently loses its desirable properties</a:t>
            </a:r>
          </a:p>
          <a:p>
            <a:pPr marL="280988" indent="-280988">
              <a:lnSpc>
                <a:spcPct val="110000"/>
              </a:lnSpc>
              <a:spcBef>
                <a:spcPts val="400"/>
              </a:spcBef>
              <a:buClr>
                <a:srgbClr val="007FA3"/>
              </a:buClr>
              <a:buFont typeface="Arial" panose="020B0604020202020204" pitchFamily="34" charset="0"/>
              <a:buChar char="•"/>
            </a:pPr>
            <a:r>
              <a:rPr lang="en-US" sz="1500" kern="0" dirty="0"/>
              <a:t>Advantage is that it can be rewritten</a:t>
            </a:r>
          </a:p>
          <a:p>
            <a:endParaRPr lang="en-US" sz="1500" kern="0" dirty="0"/>
          </a:p>
          <a:p>
            <a:endParaRPr lang="en-US" sz="1500" kern="0" dirty="0"/>
          </a:p>
          <a:p>
            <a:endParaRPr lang="en-US" sz="1500" kern="0" dirty="0"/>
          </a:p>
          <a:p>
            <a:endParaRPr lang="en-US" sz="1500" kern="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588532" cy="1111267"/>
          </a:xfrm>
        </p:spPr>
        <p:txBody>
          <a:bodyPr/>
          <a:lstStyle/>
          <a:p>
            <a:r>
              <a:rPr lang="en-US" dirty="0"/>
              <a:t>Figure 7.11 </a:t>
            </a:r>
            <a:br>
              <a:rPr lang="en-US" dirty="0"/>
            </a:br>
            <a:r>
              <a:rPr lang="en-US" dirty="0"/>
              <a:t>CD-ROM and DVD-ROM</a:t>
            </a:r>
            <a:endParaRPr lang="en-IN" dirty="0"/>
          </a:p>
        </p:txBody>
      </p:sp>
      <p:pic>
        <p:nvPicPr>
          <p:cNvPr id="3" name="Picture 2" descr="A diagram a, represents C D R O M capacity of 682 megabyte. A horizontal rectangular block of 1.2 milli meters thick focused by a laser on polycarbonate pits in front of the reflective layer. The top most layers are label, containing a reflective layer of aluminium at bottom which encloses a protective layer of acrylic. A polycarbonate layer of plastic below the reflective layer where the laser focuses through it to the reflective layer. A diagram b, depicts a D V D R O M with a double sided dual layer capacity of 17 Gigabyte. A horizontal rectangular block of 1.2 millimeters thick which contains a laser focused on pits in one layer on one side at a time where the disk must be flipped to read other side. A set of four layers from top to bottom with side 2 at the top and side 1 at the bottom from top to bottom reads, polycarbonate substrate, side 2, semi reflective layer, side 2, polycarbonate layer, side 2, fully reflective layer, side 2, fully reflective layer, side 1, polycarbonate layer, side 1, semi reflective layer, side 1, polycarbonate substrate layer, side 1." title="Two diagrams a and b depicts a C D R O M and D V D R O M."/>
          <p:cNvPicPr>
            <a:picLocks noChangeAspect="1"/>
          </p:cNvPicPr>
          <p:nvPr/>
        </p:nvPicPr>
        <p:blipFill rotWithShape="1">
          <a:blip r:embed="rId3">
            <a:extLst>
              <a:ext uri="{28A0092B-C50C-407E-A947-70E740481C1C}">
                <a14:useLocalDpi xmlns:a14="http://schemas.microsoft.com/office/drawing/2010/main" val="0"/>
              </a:ext>
            </a:extLst>
          </a:blip>
          <a:srcRect l="6730" t="9200" r="12501" b="32103"/>
          <a:stretch/>
        </p:blipFill>
        <p:spPr>
          <a:xfrm>
            <a:off x="1835696" y="1234470"/>
            <a:ext cx="5472608" cy="51468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198165"/>
            <a:ext cx="8588532" cy="1111267"/>
          </a:xfrm>
        </p:spPr>
        <p:txBody>
          <a:bodyPr/>
          <a:lstStyle/>
          <a:p>
            <a:r>
              <a:rPr lang="en-US" dirty="0"/>
              <a:t>Figure 7.12 </a:t>
            </a:r>
            <a:br>
              <a:rPr lang="en-US" dirty="0"/>
            </a:br>
            <a:r>
              <a:rPr lang="en-US" dirty="0"/>
              <a:t>Optical Memory Characteristics</a:t>
            </a:r>
            <a:endParaRPr lang="en-IN" dirty="0"/>
          </a:p>
        </p:txBody>
      </p:sp>
      <p:pic>
        <p:nvPicPr>
          <p:cNvPr id="3" name="Picture 2" descr="For the C D, a laser light with a wavelength of 780 Nano meters is focused over a data layer 1 point 2 micro meters thick. The optical memory for the C D is composed of a beam spot of 2 point 11 micro meters width. A set of pits and lands is presented below and above the beam spot. The circle layers are labeled, pit, and the oval areas are labeled, land. The bottom part of the C D memory has a layer separated by dashed lines labeled, track. For b l u ray, a laser light of 405 Nano meters is focused over a data layer 0 point 1 micro meters thick. The beam spot width is 0 point 58 micro meters between the multiples of pits and lands. For the D V D, a laser light with 650 Nano meters is focused over a data layer 0 point 6 micro meters thick. The beam spot width is 1 point 32 micro meters between a well of pits and lands." title="A diagram depicts characteristics of optical memory for a C D, b l u ray disk, and D V D."/>
          <p:cNvPicPr>
            <a:picLocks noChangeAspect="1"/>
          </p:cNvPicPr>
          <p:nvPr/>
        </p:nvPicPr>
        <p:blipFill rotWithShape="1">
          <a:blip r:embed="rId3">
            <a:extLst>
              <a:ext uri="{28A0092B-C50C-407E-A947-70E740481C1C}">
                <a14:useLocalDpi xmlns:a14="http://schemas.microsoft.com/office/drawing/2010/main" val="0"/>
              </a:ext>
            </a:extLst>
          </a:blip>
          <a:srcRect l="4648" t="9051" r="6103" b="17450"/>
          <a:stretch/>
        </p:blipFill>
        <p:spPr>
          <a:xfrm>
            <a:off x="539552" y="1340768"/>
            <a:ext cx="7920880" cy="50405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a:xfrm>
            <a:off x="6912364" y="1628800"/>
            <a:ext cx="2167112" cy="1606527"/>
          </a:xfrm>
        </p:spPr>
        <p:txBody>
          <a:bodyPr>
            <a:normAutofit fontScale="90000"/>
          </a:bodyPr>
          <a:lstStyle/>
          <a:p>
            <a:pPr algn="ctr"/>
            <a:r>
              <a:rPr lang="en-GB" sz="2800" dirty="0"/>
              <a:t>Magnetic Read </a:t>
            </a:r>
            <a:br>
              <a:rPr lang="en-GB" sz="2800" dirty="0"/>
            </a:br>
            <a:r>
              <a:rPr lang="en-GB" sz="2800" dirty="0"/>
              <a:t>and Write </a:t>
            </a:r>
            <a:br>
              <a:rPr lang="en-GB" sz="2800" dirty="0"/>
            </a:br>
            <a:r>
              <a:rPr lang="en-GB" sz="2800" dirty="0"/>
              <a:t>Mechanisms</a:t>
            </a:r>
          </a:p>
        </p:txBody>
      </p:sp>
      <p:graphicFrame>
        <p:nvGraphicFramePr>
          <p:cNvPr id="7" name="Content Placeholder 10"/>
          <p:cNvGraphicFramePr>
            <a:graphicFrameLocks/>
          </p:cNvGraphicFramePr>
          <p:nvPr>
            <p:extLst>
              <p:ext uri="{D42A27DB-BD31-4B8C-83A1-F6EECF244321}">
                <p14:modId xmlns:p14="http://schemas.microsoft.com/office/powerpoint/2010/main" val="2173215480"/>
              </p:ext>
            </p:extLst>
          </p:nvPr>
        </p:nvGraphicFramePr>
        <p:xfrm>
          <a:off x="-540568" y="116632"/>
          <a:ext cx="8064896" cy="62559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dirty="0"/>
              <a:t>Magnetic Tape</a:t>
            </a:r>
          </a:p>
        </p:txBody>
      </p:sp>
      <p:sp>
        <p:nvSpPr>
          <p:cNvPr id="37891" name="Rectangle 3"/>
          <p:cNvSpPr>
            <a:spLocks noGrp="1" noChangeArrowheads="1"/>
          </p:cNvSpPr>
          <p:nvPr>
            <p:ph type="body" idx="1"/>
          </p:nvPr>
        </p:nvSpPr>
        <p:spPr>
          <a:xfrm>
            <a:off x="457200" y="1689760"/>
            <a:ext cx="8229600" cy="4907592"/>
          </a:xfrm>
        </p:spPr>
        <p:txBody>
          <a:bodyPr>
            <a:normAutofit fontScale="85000" lnSpcReduction="20000"/>
          </a:bodyPr>
          <a:lstStyle/>
          <a:p>
            <a:pPr marL="354013" indent="-354013"/>
            <a:r>
              <a:rPr lang="en-GB" dirty="0"/>
              <a:t>Tape systems use the same reading and recording techniques as disk systems</a:t>
            </a:r>
          </a:p>
          <a:p>
            <a:pPr marL="354013" indent="-354013"/>
            <a:r>
              <a:rPr lang="en-GB" dirty="0"/>
              <a:t>Medium is flexible polyester tape coated with magnetizable material</a:t>
            </a:r>
          </a:p>
          <a:p>
            <a:pPr marL="354013" indent="-354013"/>
            <a:r>
              <a:rPr lang="en-GB" dirty="0"/>
              <a:t>Coating may consist of particles of pure metal in special binders or vapor-plated metal films</a:t>
            </a:r>
          </a:p>
          <a:p>
            <a:pPr marL="354013" indent="-354013"/>
            <a:r>
              <a:rPr lang="en-GB" dirty="0"/>
              <a:t>Data on the tape are structured as a number of  parallel tracks running lengthwise</a:t>
            </a:r>
          </a:p>
          <a:p>
            <a:pPr marL="354013" indent="-354013"/>
            <a:r>
              <a:rPr lang="en-GB" dirty="0"/>
              <a:t>Serial recording</a:t>
            </a:r>
          </a:p>
          <a:p>
            <a:pPr marL="695325" lvl="1" indent="-330200"/>
            <a:r>
              <a:rPr lang="en-GB" sz="2000" dirty="0"/>
              <a:t>Data are laid out as a sequence of bits along each track</a:t>
            </a:r>
          </a:p>
          <a:p>
            <a:pPr marL="354013" lvl="1" indent="-354013">
              <a:spcBef>
                <a:spcPts val="2000"/>
              </a:spcBef>
              <a:buFont typeface="Arial" panose="020B0604020202020204" pitchFamily="34" charset="0"/>
              <a:buChar char="•"/>
            </a:pPr>
            <a:r>
              <a:rPr lang="en-GB" sz="2400" dirty="0"/>
              <a:t>Data are read and written in contiguous blocks called </a:t>
            </a:r>
            <a:r>
              <a:rPr lang="en-GB" sz="2400" i="1" dirty="0"/>
              <a:t>physical records</a:t>
            </a:r>
            <a:endParaRPr lang="en-GB" sz="2400" dirty="0"/>
          </a:p>
          <a:p>
            <a:pPr marL="354013" lvl="1" indent="-354013">
              <a:spcBef>
                <a:spcPts val="2000"/>
              </a:spcBef>
              <a:buFont typeface="Arial" panose="020B0604020202020204" pitchFamily="34" charset="0"/>
              <a:buChar char="•"/>
            </a:pPr>
            <a:r>
              <a:rPr lang="en-GB" sz="2400" dirty="0"/>
              <a:t>Blocks on the tape are separated by gaps referred to as </a:t>
            </a:r>
            <a:r>
              <a:rPr lang="en-GB" sz="2400" i="1" dirty="0"/>
              <a:t>inter-record gaps</a:t>
            </a:r>
            <a:endParaRPr lang="en-GB" sz="2400" dirty="0"/>
          </a:p>
          <a:p>
            <a:endParaRPr lang="en-GB" dirty="0"/>
          </a:p>
          <a:p>
            <a:endParaRPr lang="en-GB" dirty="0"/>
          </a:p>
          <a:p>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588532" cy="1111267"/>
          </a:xfrm>
        </p:spPr>
        <p:txBody>
          <a:bodyPr/>
          <a:lstStyle/>
          <a:p>
            <a:r>
              <a:rPr lang="en-US" dirty="0"/>
              <a:t>Figure 7.13 </a:t>
            </a:r>
            <a:br>
              <a:rPr lang="en-US" dirty="0"/>
            </a:br>
            <a:r>
              <a:rPr lang="en-US" dirty="0"/>
              <a:t>Typical Magnetic Tape Features</a:t>
            </a:r>
            <a:endParaRPr lang="en-IN" dirty="0"/>
          </a:p>
        </p:txBody>
      </p:sp>
      <p:pic>
        <p:nvPicPr>
          <p:cNvPr id="2" name="Picture 1" descr="Diagram a represents reading and writing of serpentine. A set of three tracks with multiple vertical rectangles laid above the bottom edge of the tape read as follows from top to bottom, track 2, 1, and 0. The directional arrows for read and write are depicted at the right end. Diagram b, represents a block layout for a system that can read and write 4 tracks simultaneously. A set of four tracks reads as follows from top to bottom, track 3, 2, 1, and 0. Track 3 contains a set of five blocks from left to right that reads, blocks 4, 8, 12, 16, and 20. Track 2 contains a set of five blocks that read as follows from left to right, block 3, 7, 11, 15, and 19. Track 1 contains a set of five blocks from left to right that reads, block 2, 6, 10, 14, and 18. Track 0 contains a set of five blocks from left to right that reads, block 1, 5, 9, 13, and 17. A reverse arrow at the bottom of the diagram represents direction of tape motion, which is moving to the left in decrements of four." title="Two diagrams, a and b, depict features of magnetic tape."/>
          <p:cNvPicPr>
            <a:picLocks noChangeAspect="1"/>
          </p:cNvPicPr>
          <p:nvPr/>
        </p:nvPicPr>
        <p:blipFill rotWithShape="1">
          <a:blip r:embed="rId3">
            <a:extLst>
              <a:ext uri="{28A0092B-C50C-407E-A947-70E740481C1C}">
                <a14:useLocalDpi xmlns:a14="http://schemas.microsoft.com/office/drawing/2010/main" val="0"/>
              </a:ext>
            </a:extLst>
          </a:blip>
          <a:srcRect l="17857" t="16834" r="11734" b="26287"/>
          <a:stretch/>
        </p:blipFill>
        <p:spPr>
          <a:xfrm>
            <a:off x="2195736" y="1385344"/>
            <a:ext cx="4752528" cy="49685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descr="This table has 9 columns. The categories are described as follows. L t o 1, l t o 2, l t o 3, l t o 4, l t o 5, l t o 6, l t o 7, l t o 8. Each row has a description before hand. Row 1. Release date, 2000, 2003, 2005, 2007, 2010, 2012, t b a, t b a. row 2. Compressed capacity, 200 g b, 400 g b, 800 g b, 1600 g b, 3 point 2 t b, 8 t b, 16 t b, 32 t b. row 3. Compressed transfer rate, 40 m b per second, 80 m b per second, 160 m b per second, 240 m b per second, 280 m b per second, 400 m b per second, 788 m b per second, 1 point 1 8 g b per second. Row 4. Linear density bits per millimeter, 4880, 7398, 9638, 13 thousand 250, 15 thousand 142, 15 thousand 143, 19 thousand 94. Row 5. Tape tracks, 384, 512, 704, 896, 1208, 2176, 3 thousand 584. Row 6. Tape length in meters, 609, 609, 680, 820, 846, 846, 960. Row 7. Tape width in centimeters, 1 point 27, 1 point 27, 1 point 27, 1 point 27, 1 point 27, 1 point 27, 1 point 27. Row 8. Write elements, 8, 8, 16, 16, 16, 16, 32. Row 9. Worm question mark, No, no, yes, yes, yes, yes, yes, yes. Row 10. Encryption capable question mark, no, no, no, yes, yes, yes, yes, yes. Row 11. Partitioning question mark No, no, no, no, yes, yes, yes, yes." title="A table titled l t o tape drives"/>
          <p:cNvGraphicFramePr>
            <a:graphicFrameLocks noGrp="1"/>
          </p:cNvGraphicFramePr>
          <p:nvPr>
            <p:extLst>
              <p:ext uri="{D42A27DB-BD31-4B8C-83A1-F6EECF244321}">
                <p14:modId xmlns:p14="http://schemas.microsoft.com/office/powerpoint/2010/main" val="509463596"/>
              </p:ext>
            </p:extLst>
          </p:nvPr>
        </p:nvGraphicFramePr>
        <p:xfrm>
          <a:off x="1038550" y="1284863"/>
          <a:ext cx="7066900" cy="4824536"/>
        </p:xfrm>
        <a:graphic>
          <a:graphicData uri="http://schemas.openxmlformats.org/drawingml/2006/table">
            <a:tbl>
              <a:tblPr firstRow="1" bandRow="1">
                <a:tableStyleId>{5C22544A-7EE6-4342-B048-85BDC9FD1C3A}</a:tableStyleId>
              </a:tblPr>
              <a:tblGrid>
                <a:gridCol w="1131406">
                  <a:extLst>
                    <a:ext uri="{9D8B030D-6E8A-4147-A177-3AD203B41FA5}">
                      <a16:colId xmlns:a16="http://schemas.microsoft.com/office/drawing/2014/main" val="528802535"/>
                    </a:ext>
                  </a:extLst>
                </a:gridCol>
                <a:gridCol w="816130">
                  <a:extLst>
                    <a:ext uri="{9D8B030D-6E8A-4147-A177-3AD203B41FA5}">
                      <a16:colId xmlns:a16="http://schemas.microsoft.com/office/drawing/2014/main" val="3102758518"/>
                    </a:ext>
                  </a:extLst>
                </a:gridCol>
                <a:gridCol w="890324">
                  <a:extLst>
                    <a:ext uri="{9D8B030D-6E8A-4147-A177-3AD203B41FA5}">
                      <a16:colId xmlns:a16="http://schemas.microsoft.com/office/drawing/2014/main" val="2543019389"/>
                    </a:ext>
                  </a:extLst>
                </a:gridCol>
                <a:gridCol w="741937">
                  <a:extLst>
                    <a:ext uri="{9D8B030D-6E8A-4147-A177-3AD203B41FA5}">
                      <a16:colId xmlns:a16="http://schemas.microsoft.com/office/drawing/2014/main" val="4122312373"/>
                    </a:ext>
                  </a:extLst>
                </a:gridCol>
                <a:gridCol w="741937">
                  <a:extLst>
                    <a:ext uri="{9D8B030D-6E8A-4147-A177-3AD203B41FA5}">
                      <a16:colId xmlns:a16="http://schemas.microsoft.com/office/drawing/2014/main" val="340325420"/>
                    </a:ext>
                  </a:extLst>
                </a:gridCol>
                <a:gridCol w="667743">
                  <a:extLst>
                    <a:ext uri="{9D8B030D-6E8A-4147-A177-3AD203B41FA5}">
                      <a16:colId xmlns:a16="http://schemas.microsoft.com/office/drawing/2014/main" val="1737287263"/>
                    </a:ext>
                  </a:extLst>
                </a:gridCol>
                <a:gridCol w="640753">
                  <a:extLst>
                    <a:ext uri="{9D8B030D-6E8A-4147-A177-3AD203B41FA5}">
                      <a16:colId xmlns:a16="http://schemas.microsoft.com/office/drawing/2014/main" val="315977403"/>
                    </a:ext>
                  </a:extLst>
                </a:gridCol>
                <a:gridCol w="694733">
                  <a:extLst>
                    <a:ext uri="{9D8B030D-6E8A-4147-A177-3AD203B41FA5}">
                      <a16:colId xmlns:a16="http://schemas.microsoft.com/office/drawing/2014/main" val="708195715"/>
                    </a:ext>
                  </a:extLst>
                </a:gridCol>
                <a:gridCol w="741937">
                  <a:extLst>
                    <a:ext uri="{9D8B030D-6E8A-4147-A177-3AD203B41FA5}">
                      <a16:colId xmlns:a16="http://schemas.microsoft.com/office/drawing/2014/main" val="36340225"/>
                    </a:ext>
                  </a:extLst>
                </a:gridCol>
              </a:tblGrid>
              <a:tr h="276513">
                <a:tc>
                  <a:txBody>
                    <a:bodyPr/>
                    <a:lstStyle/>
                    <a:p>
                      <a:endParaRPr lang="en-IN" sz="1000" dirty="0">
                        <a:solidFill>
                          <a:schemeClr val="tx1"/>
                        </a:solidFill>
                        <a:latin typeface="+mj-lt"/>
                      </a:endParaRPr>
                    </a:p>
                  </a:txBody>
                  <a:tcPr marL="79285" marR="79285" marT="39642" marB="39642">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000" b="1" dirty="0">
                          <a:solidFill>
                            <a:schemeClr val="tx1"/>
                          </a:solidFill>
                          <a:latin typeface="+mj-lt"/>
                        </a:rPr>
                        <a:t>LTO-1</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1" dirty="0">
                          <a:solidFill>
                            <a:schemeClr val="tx1"/>
                          </a:solidFill>
                          <a:latin typeface="+mj-lt"/>
                        </a:rPr>
                        <a:t>LTO-2</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b="1" dirty="0">
                          <a:solidFill>
                            <a:schemeClr val="tx1"/>
                          </a:solidFill>
                          <a:latin typeface="+mj-lt"/>
                        </a:rPr>
                        <a:t>LTO-3</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b="1" dirty="0">
                          <a:solidFill>
                            <a:schemeClr val="tx1"/>
                          </a:solidFill>
                          <a:latin typeface="+mj-lt"/>
                        </a:rPr>
                        <a:t>LTO-4</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b="1" dirty="0">
                          <a:solidFill>
                            <a:schemeClr val="tx1"/>
                          </a:solidFill>
                          <a:latin typeface="+mj-lt"/>
                        </a:rPr>
                        <a:t>LTO-5</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b="1" dirty="0">
                          <a:solidFill>
                            <a:schemeClr val="tx1"/>
                          </a:solidFill>
                          <a:latin typeface="+mj-lt"/>
                        </a:rPr>
                        <a:t>LTO-6</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b="1" dirty="0">
                          <a:solidFill>
                            <a:schemeClr val="tx1"/>
                          </a:solidFill>
                          <a:latin typeface="+mj-lt"/>
                        </a:rPr>
                        <a:t>LTO-7</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b="1" dirty="0">
                          <a:solidFill>
                            <a:schemeClr val="tx1"/>
                          </a:solidFill>
                          <a:latin typeface="+mj-lt"/>
                        </a:rPr>
                        <a:t>LTO-8</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402766">
                <a:tc>
                  <a:txBody>
                    <a:bodyPr/>
                    <a:lstStyle/>
                    <a:p>
                      <a:r>
                        <a:rPr lang="en-IN" sz="1000" dirty="0">
                          <a:latin typeface="+mj-lt"/>
                        </a:rPr>
                        <a:t>Release date</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2000</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2003</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2005</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2007</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2010</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2012</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TBA</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TBA</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460305">
                <a:tc>
                  <a:txBody>
                    <a:bodyPr/>
                    <a:lstStyle/>
                    <a:p>
                      <a:r>
                        <a:rPr lang="en-IN" sz="1000" dirty="0">
                          <a:latin typeface="+mj-lt"/>
                        </a:rPr>
                        <a:t>Compressed</a:t>
                      </a:r>
                    </a:p>
                    <a:p>
                      <a:r>
                        <a:rPr lang="en-IN" sz="1000" dirty="0">
                          <a:latin typeface="+mj-lt"/>
                        </a:rPr>
                        <a:t>capacity</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200 GB</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dirty="0">
                          <a:latin typeface="+mj-lt"/>
                        </a:rPr>
                        <a:t>400 GB</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dirty="0">
                          <a:latin typeface="+mj-lt"/>
                        </a:rPr>
                        <a:t>800 GB</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dirty="0">
                          <a:latin typeface="+mj-lt"/>
                        </a:rPr>
                        <a:t>1600 GB</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dirty="0">
                          <a:latin typeface="+mj-lt"/>
                        </a:rPr>
                        <a:t>3.2 TB</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dirty="0">
                          <a:latin typeface="+mj-lt"/>
                        </a:rPr>
                        <a:t>8 TB</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b="0" i="0" u="none" strike="noStrike" baseline="0" dirty="0">
                          <a:latin typeface="+mj-lt"/>
                        </a:rPr>
                        <a:t>16 TB</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dirty="0">
                          <a:latin typeface="+mj-lt"/>
                        </a:rPr>
                        <a:t>32 TB</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93335">
                <a:tc>
                  <a:txBody>
                    <a:bodyPr/>
                    <a:lstStyle/>
                    <a:p>
                      <a:r>
                        <a:rPr lang="en-IN" sz="1000" dirty="0">
                          <a:latin typeface="+mj-lt"/>
                        </a:rPr>
                        <a:t>Compressed</a:t>
                      </a:r>
                    </a:p>
                    <a:p>
                      <a:r>
                        <a:rPr lang="en-IN" sz="1000" dirty="0">
                          <a:latin typeface="+mj-lt"/>
                        </a:rPr>
                        <a:t>transfer rate</a:t>
                      </a:r>
                    </a:p>
                  </a:txBody>
                  <a:tcPr marL="79285" marR="79285" marT="39642" marB="39642"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40</a:t>
                      </a:r>
                    </a:p>
                    <a:p>
                      <a:pPr algn="ctr"/>
                      <a:r>
                        <a:rPr lang="en-IN" sz="1000" dirty="0">
                          <a:latin typeface="+mj-lt"/>
                        </a:rPr>
                        <a:t>MB/s</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80</a:t>
                      </a:r>
                    </a:p>
                    <a:p>
                      <a:pPr algn="ctr"/>
                      <a:r>
                        <a:rPr lang="en-IN" sz="1000" dirty="0">
                          <a:latin typeface="+mj-lt"/>
                        </a:rPr>
                        <a:t>MB/s</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160</a:t>
                      </a:r>
                    </a:p>
                    <a:p>
                      <a:pPr algn="ctr"/>
                      <a:r>
                        <a:rPr lang="en-IN" sz="1000" dirty="0">
                          <a:latin typeface="+mj-lt"/>
                        </a:rPr>
                        <a:t>MB/s</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240</a:t>
                      </a:r>
                    </a:p>
                    <a:p>
                      <a:pPr algn="ctr"/>
                      <a:r>
                        <a:rPr lang="en-IN" sz="1000" dirty="0">
                          <a:latin typeface="+mj-lt"/>
                        </a:rPr>
                        <a:t>MB/s</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280</a:t>
                      </a:r>
                    </a:p>
                    <a:p>
                      <a:pPr algn="ctr"/>
                      <a:r>
                        <a:rPr lang="en-IN" sz="1000" dirty="0">
                          <a:latin typeface="+mj-lt"/>
                        </a:rPr>
                        <a:t>MB/s</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400</a:t>
                      </a:r>
                    </a:p>
                    <a:p>
                      <a:pPr algn="ctr"/>
                      <a:r>
                        <a:rPr lang="en-IN" sz="1000" dirty="0">
                          <a:latin typeface="+mj-lt"/>
                        </a:rPr>
                        <a:t>MB/s</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788</a:t>
                      </a:r>
                    </a:p>
                    <a:p>
                      <a:pPr algn="ctr"/>
                      <a:r>
                        <a:rPr lang="en-IN" sz="1000" dirty="0">
                          <a:latin typeface="+mj-lt"/>
                        </a:rPr>
                        <a:t>MB/s</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1.18</a:t>
                      </a:r>
                    </a:p>
                    <a:p>
                      <a:pPr algn="ctr"/>
                      <a:r>
                        <a:rPr lang="en-IN" sz="1000" dirty="0">
                          <a:latin typeface="+mj-lt"/>
                        </a:rPr>
                        <a:t>GB/s</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414036">
                <a:tc>
                  <a:txBody>
                    <a:bodyPr/>
                    <a:lstStyle/>
                    <a:p>
                      <a:r>
                        <a:rPr lang="en-IN" sz="1000" dirty="0">
                          <a:latin typeface="+mj-lt"/>
                        </a:rPr>
                        <a:t>Linear density</a:t>
                      </a:r>
                    </a:p>
                    <a:p>
                      <a:r>
                        <a:rPr lang="en-IN" sz="1000" dirty="0">
                          <a:latin typeface="+mj-lt"/>
                        </a:rPr>
                        <a:t>(bits/mm)</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4880</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7398</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9638</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13,250</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15,142</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15,143</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19,094</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411083">
                <a:tc>
                  <a:txBody>
                    <a:bodyPr/>
                    <a:lstStyle/>
                    <a:p>
                      <a:r>
                        <a:rPr lang="en-IN" sz="1000" dirty="0">
                          <a:latin typeface="+mj-lt"/>
                        </a:rPr>
                        <a:t>Tape tracks</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384</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512</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704</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896</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1280</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2176</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3,584</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411083">
                <a:tc>
                  <a:txBody>
                    <a:bodyPr/>
                    <a:lstStyle/>
                    <a:p>
                      <a:r>
                        <a:rPr lang="en-IN" sz="1000" dirty="0">
                          <a:latin typeface="+mj-lt"/>
                        </a:rPr>
                        <a:t>Tape length (m)</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609</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609</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680</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820</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846</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846</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960</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411083">
                <a:tc>
                  <a:txBody>
                    <a:bodyPr/>
                    <a:lstStyle/>
                    <a:p>
                      <a:r>
                        <a:rPr lang="en-IN" sz="1000" dirty="0">
                          <a:latin typeface="+mj-lt"/>
                        </a:rPr>
                        <a:t>Tape width (cm)</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1.27</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dirty="0">
                          <a:latin typeface="+mj-lt"/>
                        </a:rPr>
                        <a:t>1.27</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1.27</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1.27</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1.27</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1.27</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1.27</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66047699"/>
                  </a:ext>
                </a:extLst>
              </a:tr>
              <a:tr h="411083">
                <a:tc>
                  <a:txBody>
                    <a:bodyPr/>
                    <a:lstStyle/>
                    <a:p>
                      <a:r>
                        <a:rPr lang="en-IN" sz="1000" dirty="0">
                          <a:latin typeface="+mj-lt"/>
                        </a:rPr>
                        <a:t>Write elements</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8</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8</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16</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16</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16</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16</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32</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041065048"/>
                  </a:ext>
                </a:extLst>
              </a:tr>
              <a:tr h="411083">
                <a:tc>
                  <a:txBody>
                    <a:bodyPr/>
                    <a:lstStyle/>
                    <a:p>
                      <a:r>
                        <a:rPr lang="en-IN" sz="1000" dirty="0">
                          <a:latin typeface="+mj-lt"/>
                        </a:rPr>
                        <a:t>WORM?</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No</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No</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Yes</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Yes</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Yes</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Yes</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Yes</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Yes</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531918691"/>
                  </a:ext>
                </a:extLst>
              </a:tr>
              <a:tr h="411083">
                <a:tc>
                  <a:txBody>
                    <a:bodyPr/>
                    <a:lstStyle/>
                    <a:p>
                      <a:r>
                        <a:rPr lang="en-IN" sz="1000" dirty="0">
                          <a:latin typeface="+mj-lt"/>
                        </a:rPr>
                        <a:t>Encryption</a:t>
                      </a:r>
                    </a:p>
                    <a:p>
                      <a:r>
                        <a:rPr lang="en-IN" sz="1000" dirty="0">
                          <a:latin typeface="+mj-lt"/>
                        </a:rPr>
                        <a:t>Capable?</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No</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No</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No</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Yes</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Yes</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Yes</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Yes</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Yes</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273437453"/>
                  </a:ext>
                </a:extLst>
              </a:tr>
              <a:tr h="411083">
                <a:tc>
                  <a:txBody>
                    <a:bodyPr/>
                    <a:lstStyle/>
                    <a:p>
                      <a:r>
                        <a:rPr lang="en-IN" sz="1000" dirty="0">
                          <a:latin typeface="+mj-lt"/>
                        </a:rPr>
                        <a:t>Partitioning?</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No</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No</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No</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No</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Yes</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Yes</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Yes</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Yes</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348889564"/>
                  </a:ext>
                </a:extLst>
              </a:tr>
            </a:tbl>
          </a:graphicData>
        </a:graphic>
      </p:graphicFrame>
      <p:sp>
        <p:nvSpPr>
          <p:cNvPr id="4" name="TextBox 3"/>
          <p:cNvSpPr txBox="1"/>
          <p:nvPr/>
        </p:nvSpPr>
        <p:spPr>
          <a:xfrm>
            <a:off x="5352056" y="6142126"/>
            <a:ext cx="3394653" cy="276999"/>
          </a:xfrm>
          <a:prstGeom prst="rect">
            <a:avLst/>
          </a:prstGeom>
          <a:noFill/>
        </p:spPr>
        <p:txBody>
          <a:bodyPr wrap="square" rtlCol="0">
            <a:spAutoFit/>
          </a:bodyPr>
          <a:lstStyle/>
          <a:p>
            <a:r>
              <a:rPr lang="en-US" sz="1200" dirty="0"/>
              <a:t>(Table can be found on page 241 in the textbook.)</a:t>
            </a:r>
          </a:p>
        </p:txBody>
      </p:sp>
      <p:sp>
        <p:nvSpPr>
          <p:cNvPr id="2" name="Title 1">
            <a:extLst>
              <a:ext uri="{FF2B5EF4-FFF2-40B4-BE49-F238E27FC236}">
                <a16:creationId xmlns:a16="http://schemas.microsoft.com/office/drawing/2014/main" id="{BC531F6E-9F80-43E7-B574-68D8A8864CEA}"/>
              </a:ext>
            </a:extLst>
          </p:cNvPr>
          <p:cNvSpPr>
            <a:spLocks noGrp="1"/>
          </p:cNvSpPr>
          <p:nvPr>
            <p:ph type="title"/>
          </p:nvPr>
        </p:nvSpPr>
        <p:spPr/>
        <p:txBody>
          <a:bodyPr/>
          <a:lstStyle/>
          <a:p>
            <a:r>
              <a:rPr lang="en-US" dirty="0"/>
              <a:t>Table 7.7 </a:t>
            </a:r>
            <a:br>
              <a:rPr lang="en-US" dirty="0"/>
            </a:br>
            <a:r>
              <a:rPr lang="en-US" dirty="0"/>
              <a:t>LTO Tape Drives</a:t>
            </a:r>
          </a:p>
        </p:txBody>
      </p:sp>
    </p:spTree>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en-US" dirty="0"/>
              <a:t>Summary</a:t>
            </a:r>
          </a:p>
        </p:txBody>
      </p:sp>
      <p:sp>
        <p:nvSpPr>
          <p:cNvPr id="24" name="Rectangle 3"/>
          <p:cNvSpPr>
            <a:spLocks noGrp="1" noChangeArrowheads="1"/>
          </p:cNvSpPr>
          <p:nvPr>
            <p:ph type="body" idx="1"/>
          </p:nvPr>
        </p:nvSpPr>
        <p:spPr>
          <a:xfrm>
            <a:off x="251520" y="1294766"/>
            <a:ext cx="2271082" cy="681882"/>
          </a:xfrm>
        </p:spPr>
        <p:txBody>
          <a:bodyPr>
            <a:normAutofit/>
          </a:bodyPr>
          <a:lstStyle/>
          <a:p>
            <a:pPr marL="101600" indent="0" algn="ctr">
              <a:buNone/>
            </a:pPr>
            <a:r>
              <a:rPr lang="en-US" sz="3200" dirty="0">
                <a:solidFill>
                  <a:srgbClr val="007FA3"/>
                </a:solidFill>
              </a:rPr>
              <a:t>Chapter 7</a:t>
            </a:r>
          </a:p>
        </p:txBody>
      </p:sp>
      <p:sp>
        <p:nvSpPr>
          <p:cNvPr id="22" name="Content Placeholder 29"/>
          <p:cNvSpPr txBox="1">
            <a:spLocks/>
          </p:cNvSpPr>
          <p:nvPr/>
        </p:nvSpPr>
        <p:spPr>
          <a:xfrm>
            <a:off x="497541" y="2060848"/>
            <a:ext cx="3657600" cy="4029635"/>
          </a:xfrm>
          <a:prstGeom prst="rect">
            <a:avLst/>
          </a:prstGeom>
        </p:spPr>
        <p:txBody>
          <a:bodyPr>
            <a:noAutofit/>
          </a:bodyPr>
          <a:lst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spcBef>
                <a:spcPts val="200"/>
              </a:spcBef>
              <a:buClr>
                <a:srgbClr val="007FA3"/>
              </a:buClr>
              <a:buFont typeface="Arial" panose="020B0604020202020204" pitchFamily="34" charset="0"/>
              <a:buChar char="•"/>
            </a:pPr>
            <a:r>
              <a:rPr lang="en-US" sz="2000" kern="0" dirty="0"/>
              <a:t>Magnetic disk</a:t>
            </a:r>
          </a:p>
          <a:p>
            <a:pPr marL="646113" lvl="1" indent="-341313">
              <a:spcBef>
                <a:spcPts val="200"/>
              </a:spcBef>
              <a:buClr>
                <a:srgbClr val="007FA3"/>
              </a:buClr>
              <a:buFont typeface="Arial" panose="020B0604020202020204" pitchFamily="34" charset="0"/>
              <a:buChar char="–"/>
            </a:pPr>
            <a:r>
              <a:rPr lang="en-US" sz="2000" kern="0" dirty="0"/>
              <a:t>Magnetic read and write mechanisms</a:t>
            </a:r>
          </a:p>
          <a:p>
            <a:pPr marL="646113" lvl="1" indent="-341313">
              <a:spcBef>
                <a:spcPts val="200"/>
              </a:spcBef>
              <a:buClr>
                <a:srgbClr val="007FA3"/>
              </a:buClr>
              <a:buFont typeface="Arial" panose="020B0604020202020204" pitchFamily="34" charset="0"/>
              <a:buChar char="–"/>
            </a:pPr>
            <a:r>
              <a:rPr lang="en-US" sz="2000" kern="0" dirty="0"/>
              <a:t>Data organization and formatting</a:t>
            </a:r>
          </a:p>
          <a:p>
            <a:pPr marL="646113" lvl="1" indent="-341313">
              <a:spcBef>
                <a:spcPts val="200"/>
              </a:spcBef>
              <a:buClr>
                <a:srgbClr val="007FA3"/>
              </a:buClr>
              <a:buFont typeface="Arial" panose="020B0604020202020204" pitchFamily="34" charset="0"/>
              <a:buChar char="–"/>
            </a:pPr>
            <a:r>
              <a:rPr lang="en-US" sz="2000" kern="0" dirty="0"/>
              <a:t>Physical characteristics</a:t>
            </a:r>
          </a:p>
          <a:p>
            <a:pPr marL="646113" lvl="1" indent="-341313">
              <a:spcBef>
                <a:spcPts val="200"/>
              </a:spcBef>
              <a:buClr>
                <a:srgbClr val="007FA3"/>
              </a:buClr>
              <a:buFont typeface="Arial" panose="020B0604020202020204" pitchFamily="34" charset="0"/>
              <a:buChar char="–"/>
            </a:pPr>
            <a:r>
              <a:rPr lang="en-US" sz="2000" kern="0" dirty="0"/>
              <a:t>Disk performance parameters</a:t>
            </a:r>
          </a:p>
          <a:p>
            <a:pPr marL="285750" indent="-285750">
              <a:spcBef>
                <a:spcPts val="200"/>
              </a:spcBef>
              <a:buClr>
                <a:srgbClr val="007FA3"/>
              </a:buClr>
              <a:buFont typeface="Arial" panose="020B0604020202020204" pitchFamily="34" charset="0"/>
              <a:buChar char="•"/>
            </a:pPr>
            <a:r>
              <a:rPr lang="en-US" sz="2000" kern="0" dirty="0"/>
              <a:t>Solid state drives</a:t>
            </a:r>
          </a:p>
          <a:p>
            <a:pPr marL="646113" lvl="1" indent="-341313">
              <a:spcBef>
                <a:spcPts val="200"/>
              </a:spcBef>
              <a:buClr>
                <a:srgbClr val="007FA3"/>
              </a:buClr>
              <a:buFont typeface="Arial" panose="020B0604020202020204" pitchFamily="34" charset="0"/>
              <a:buChar char="–"/>
            </a:pPr>
            <a:r>
              <a:rPr lang="en-US" sz="2000" kern="0" dirty="0"/>
              <a:t>SSD compared to HDD</a:t>
            </a:r>
          </a:p>
          <a:p>
            <a:pPr marL="646113" lvl="1" indent="-341313">
              <a:spcBef>
                <a:spcPts val="200"/>
              </a:spcBef>
              <a:buClr>
                <a:srgbClr val="007FA3"/>
              </a:buClr>
              <a:buFont typeface="Arial" panose="020B0604020202020204" pitchFamily="34" charset="0"/>
              <a:buChar char="–"/>
            </a:pPr>
            <a:r>
              <a:rPr lang="en-US" sz="2000" kern="0" dirty="0"/>
              <a:t>SSD organization</a:t>
            </a:r>
          </a:p>
          <a:p>
            <a:pPr marL="646113" lvl="1" indent="-341313">
              <a:spcBef>
                <a:spcPts val="200"/>
              </a:spcBef>
              <a:buClr>
                <a:srgbClr val="007FA3"/>
              </a:buClr>
              <a:buFont typeface="Arial" panose="020B0604020202020204" pitchFamily="34" charset="0"/>
              <a:buChar char="–"/>
            </a:pPr>
            <a:r>
              <a:rPr lang="en-US" sz="2000" kern="0" dirty="0"/>
              <a:t>Practical issues</a:t>
            </a:r>
          </a:p>
          <a:p>
            <a:pPr marL="285750" lvl="1" indent="-285750">
              <a:spcBef>
                <a:spcPts val="200"/>
              </a:spcBef>
              <a:buClr>
                <a:srgbClr val="007FA3"/>
              </a:buClr>
              <a:buFont typeface="Arial" panose="020B0604020202020204" pitchFamily="34" charset="0"/>
              <a:buChar char="•"/>
            </a:pPr>
            <a:r>
              <a:rPr lang="en-US" sz="2000" kern="0" dirty="0"/>
              <a:t>Magnetic tape</a:t>
            </a:r>
          </a:p>
        </p:txBody>
      </p:sp>
      <p:sp>
        <p:nvSpPr>
          <p:cNvPr id="7" name="Text Placeholder 30"/>
          <p:cNvSpPr txBox="1">
            <a:spLocks/>
          </p:cNvSpPr>
          <p:nvPr/>
        </p:nvSpPr>
        <p:spPr>
          <a:xfrm>
            <a:off x="4586808" y="1040575"/>
            <a:ext cx="3657600" cy="544150"/>
          </a:xfrm>
          <a:prstGeom prst="rect">
            <a:avLst/>
          </a:prstGeom>
        </p:spPr>
        <p:txBody>
          <a:bodyPr/>
          <a:lst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2800" kern="0" dirty="0">
                <a:solidFill>
                  <a:srgbClr val="007FA3"/>
                </a:solidFill>
              </a:rPr>
              <a:t>External Memory  </a:t>
            </a:r>
            <a:r>
              <a:rPr lang="en-US" kern="0" dirty="0">
                <a:solidFill>
                  <a:srgbClr val="007FA3"/>
                </a:solidFill>
              </a:rPr>
              <a:t>    </a:t>
            </a:r>
          </a:p>
        </p:txBody>
      </p:sp>
      <p:sp>
        <p:nvSpPr>
          <p:cNvPr id="23" name="Content Placeholder 31"/>
          <p:cNvSpPr txBox="1">
            <a:spLocks/>
          </p:cNvSpPr>
          <p:nvPr/>
        </p:nvSpPr>
        <p:spPr>
          <a:xfrm>
            <a:off x="4800600" y="2060848"/>
            <a:ext cx="3657600" cy="4114800"/>
          </a:xfrm>
          <a:prstGeom prst="rect">
            <a:avLst/>
          </a:prstGeom>
        </p:spPr>
        <p:txBody>
          <a:bodyPr>
            <a:normAutofit/>
          </a:bodyPr>
          <a:lst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328613" indent="-328613">
              <a:buClr>
                <a:srgbClr val="007FA3"/>
              </a:buClr>
              <a:buFont typeface="Arial" panose="020B0604020202020204" pitchFamily="34" charset="0"/>
              <a:buChar char="•"/>
            </a:pPr>
            <a:r>
              <a:rPr lang="en-US" sz="2000" kern="0" dirty="0"/>
              <a:t>RAID</a:t>
            </a:r>
          </a:p>
          <a:p>
            <a:pPr marL="633413" lvl="1" indent="-279400">
              <a:buClr>
                <a:srgbClr val="007FA3"/>
              </a:buClr>
              <a:buFont typeface="Arial" panose="020B0604020202020204" pitchFamily="34" charset="0"/>
              <a:buChar char="–"/>
            </a:pPr>
            <a:r>
              <a:rPr lang="en-US" sz="2000" kern="0" dirty="0"/>
              <a:t>RAID level 0</a:t>
            </a:r>
          </a:p>
          <a:p>
            <a:pPr marL="633413" lvl="1" indent="-279400">
              <a:buClr>
                <a:srgbClr val="007FA3"/>
              </a:buClr>
              <a:buFont typeface="Arial" panose="020B0604020202020204" pitchFamily="34" charset="0"/>
              <a:buChar char="–"/>
            </a:pPr>
            <a:r>
              <a:rPr lang="en-US" sz="2000" kern="0" dirty="0"/>
              <a:t>RAID level 1</a:t>
            </a:r>
          </a:p>
          <a:p>
            <a:pPr marL="633413" lvl="1" indent="-279400">
              <a:buClr>
                <a:srgbClr val="007FA3"/>
              </a:buClr>
              <a:buFont typeface="Arial" panose="020B0604020202020204" pitchFamily="34" charset="0"/>
              <a:buChar char="–"/>
            </a:pPr>
            <a:r>
              <a:rPr lang="en-US" sz="2000" kern="0" dirty="0"/>
              <a:t>RAID level 2</a:t>
            </a:r>
          </a:p>
          <a:p>
            <a:pPr marL="633413" lvl="1" indent="-279400">
              <a:buClr>
                <a:srgbClr val="007FA3"/>
              </a:buClr>
              <a:buFont typeface="Arial" panose="020B0604020202020204" pitchFamily="34" charset="0"/>
              <a:buChar char="–"/>
            </a:pPr>
            <a:r>
              <a:rPr lang="en-US" sz="2000" kern="0" dirty="0"/>
              <a:t>RAID level 3</a:t>
            </a:r>
          </a:p>
          <a:p>
            <a:pPr marL="633413" lvl="1" indent="-279400">
              <a:buClr>
                <a:srgbClr val="007FA3"/>
              </a:buClr>
              <a:buFont typeface="Arial" panose="020B0604020202020204" pitchFamily="34" charset="0"/>
              <a:buChar char="–"/>
            </a:pPr>
            <a:r>
              <a:rPr lang="en-US" sz="2000" kern="0" dirty="0"/>
              <a:t>RAID level 4</a:t>
            </a:r>
          </a:p>
          <a:p>
            <a:pPr marL="633413" lvl="1" indent="-279400">
              <a:buClr>
                <a:srgbClr val="007FA3"/>
              </a:buClr>
              <a:buFont typeface="Arial" panose="020B0604020202020204" pitchFamily="34" charset="0"/>
              <a:buChar char="–"/>
            </a:pPr>
            <a:r>
              <a:rPr lang="en-US" sz="2000" kern="0" dirty="0"/>
              <a:t>RAID level 5</a:t>
            </a:r>
          </a:p>
          <a:p>
            <a:pPr marL="633413" lvl="1" indent="-279400">
              <a:buClr>
                <a:srgbClr val="007FA3"/>
              </a:buClr>
              <a:buFont typeface="Arial" panose="020B0604020202020204" pitchFamily="34" charset="0"/>
              <a:buChar char="–"/>
            </a:pPr>
            <a:r>
              <a:rPr lang="en-US" sz="2000" kern="0" dirty="0"/>
              <a:t>RAID level 6</a:t>
            </a:r>
          </a:p>
          <a:p>
            <a:pPr marL="328613" indent="-328613">
              <a:buClr>
                <a:srgbClr val="007FA3"/>
              </a:buClr>
              <a:buFont typeface="Arial" panose="020B0604020202020204" pitchFamily="34" charset="0"/>
              <a:buChar char="•"/>
            </a:pPr>
            <a:r>
              <a:rPr lang="en-US" sz="2000" kern="0" dirty="0"/>
              <a:t>Optical memory</a:t>
            </a:r>
          </a:p>
          <a:p>
            <a:pPr marL="633413" lvl="1" indent="-279400">
              <a:buClr>
                <a:srgbClr val="007FA3"/>
              </a:buClr>
              <a:buFont typeface="Arial" panose="020B0604020202020204" pitchFamily="34" charset="0"/>
              <a:buChar char="–"/>
            </a:pPr>
            <a:r>
              <a:rPr lang="en-US" sz="2000" kern="0" dirty="0"/>
              <a:t>Compact disk</a:t>
            </a:r>
          </a:p>
          <a:p>
            <a:pPr marL="633413" lvl="1" indent="-279400">
              <a:buClr>
                <a:srgbClr val="007FA3"/>
              </a:buClr>
              <a:buFont typeface="Arial" panose="020B0604020202020204" pitchFamily="34" charset="0"/>
              <a:buChar char="–"/>
            </a:pPr>
            <a:r>
              <a:rPr lang="en-US" sz="2000" kern="0" dirty="0"/>
              <a:t>Digital versatile disk</a:t>
            </a:r>
          </a:p>
          <a:p>
            <a:pPr marL="633413" lvl="1" indent="-279400">
              <a:buClr>
                <a:srgbClr val="007FA3"/>
              </a:buClr>
              <a:buFont typeface="Arial" panose="020B0604020202020204" pitchFamily="34" charset="0"/>
              <a:buChar char="–"/>
            </a:pPr>
            <a:r>
              <a:rPr lang="en-US" sz="2000" kern="0" dirty="0"/>
              <a:t>High-definition optical disks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4"/>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1218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2319338"/>
            <a:ext cx="824865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0" name="TextBox 6"/>
          <p:cNvSpPr txBox="1">
            <a:spLocks noChangeArrowheads="1"/>
          </p:cNvSpPr>
          <p:nvPr/>
        </p:nvSpPr>
        <p:spPr bwMode="auto">
          <a:xfrm>
            <a:off x="1430338" y="2625725"/>
            <a:ext cx="6826250"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This work is protected by United States copyright laws and is provided solely</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for the use of instructions in teaching their courses and assessing student</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learning. dissemination or sale of any part of this work (including on the</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World Wide Web) will destroy the integrity of the work and is not permit-</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ted. The work and materials from it should never be made available to</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students except by instructors using the accompanying text in their</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classes. All recipients of this work are expected to abide by these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restrictions and to honor the intended pedagogical purposes and the needs of</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other instructors who rely on these materials.</a:t>
            </a:r>
            <a:endParaRPr kumimoji="0" lang="en-IN"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endParaRPr>
          </a:p>
        </p:txBody>
      </p:sp>
    </p:spTree>
    <p:extLst>
      <p:ext uri="{BB962C8B-B14F-4D97-AF65-F5344CB8AC3E}">
        <p14:creationId xmlns:p14="http://schemas.microsoft.com/office/powerpoint/2010/main" val="689483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588532" cy="1111267"/>
          </a:xfrm>
        </p:spPr>
        <p:txBody>
          <a:bodyPr/>
          <a:lstStyle/>
          <a:p>
            <a:r>
              <a:rPr lang="en-US" dirty="0"/>
              <a:t>Figure 7.1</a:t>
            </a:r>
            <a:br>
              <a:rPr lang="en-US" dirty="0"/>
            </a:br>
            <a:r>
              <a:rPr lang="en-US" dirty="0"/>
              <a:t>Inductive Write/</a:t>
            </a:r>
            <a:r>
              <a:rPr lang="en-US" dirty="0" err="1"/>
              <a:t>Magnetoresistive</a:t>
            </a:r>
            <a:r>
              <a:rPr lang="en-US" dirty="0"/>
              <a:t> Read Head</a:t>
            </a:r>
            <a:endParaRPr lang="en-IN" dirty="0"/>
          </a:p>
        </p:txBody>
      </p:sp>
      <p:pic>
        <p:nvPicPr>
          <p:cNvPr id="3" name="Picture 2" descr="7 magnets in the shape of blocks are attached together with the south poles of the magnets facing each other. The south facing magnet at the right end is labeled, recording medium. The width of the magnet at the left end is labeled, track width. The magnetization lines are marked at the left with a set of two lines travelling in opposite directions, and at the right end with lines facing towards each other. The third magnet from the left has a shield block placed on top vertically. Adjacent to it on the same magnet block is an M R sensor block, which can read current bi-directionally. An inductor used in write element processes is placed over the fourth, fifth, and sixth magnetic blocks from the left. The inductor is a coil with two ends. One end can fetch the write current, and the other can send write currents." title="A diagram of an inductive write or magneto resistive read head."/>
          <p:cNvPicPr>
            <a:picLocks noChangeAspect="1"/>
          </p:cNvPicPr>
          <p:nvPr/>
        </p:nvPicPr>
        <p:blipFill rotWithShape="1">
          <a:blip r:embed="rId3">
            <a:extLst>
              <a:ext uri="{28A0092B-C50C-407E-A947-70E740481C1C}">
                <a14:useLocalDpi xmlns:a14="http://schemas.microsoft.com/office/drawing/2010/main" val="0"/>
              </a:ext>
            </a:extLst>
          </a:blip>
          <a:srcRect l="4179" t="18660" r="5558" b="40008"/>
          <a:stretch/>
        </p:blipFill>
        <p:spPr>
          <a:xfrm>
            <a:off x="683568" y="1484784"/>
            <a:ext cx="7776864" cy="4608512"/>
          </a:xfrm>
          <a:prstGeom prst="rect">
            <a:avLst/>
          </a:prstGeom>
        </p:spPr>
      </p:pic>
    </p:spTree>
  </p:cSld>
  <p:clrMapOvr>
    <a:masterClrMapping/>
  </p:clrMapOvr>
  <p:transition spd="med">
    <p:circl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588532" cy="1111267"/>
          </a:xfrm>
        </p:spPr>
        <p:txBody>
          <a:bodyPr/>
          <a:lstStyle/>
          <a:p>
            <a:r>
              <a:rPr lang="en-US" dirty="0"/>
              <a:t>Figure 7.2 </a:t>
            </a:r>
            <a:br>
              <a:rPr lang="en-US" dirty="0"/>
            </a:br>
            <a:r>
              <a:rPr lang="en-US" dirty="0"/>
              <a:t>Disk Data Layout</a:t>
            </a:r>
            <a:endParaRPr lang="en-IN" dirty="0"/>
          </a:p>
        </p:txBody>
      </p:sp>
      <p:pic>
        <p:nvPicPr>
          <p:cNvPr id="3" name="Picture 2" descr="A set of 6 concentric circles with a set of 8 gap lines separating them at equal intervals. The second and third circles are adjacent to each other, as are the third and fourth. The gap between them is labeled, inter track gap. The gaps between the gap lines are labeled, inter sector gaps. The disk rotation moves counterclockwise. The space that exists between two inter sector gaps is labeled, sector. This is where data is transferred to and from the disk. The gap between the third and fourth circle moving outward is labeled, track. Starting from the bottom right and moving clockwise, the sectors are labeled S 1, S 2, S 3, S 4, S 5, S 6, ellipsis, and S N. A set of three platters are labeled below the main diagram with arrows pointing to spaces on the disk. The corresponding positions on the disk are labeled as, cylinders. Each platter is enabled with a spindle and a movable read or write head per platter surface. The heads are fixed to a boom at the right end. The direction of the arm motion from the read or write head is bidirectional." title="A diagram depicts the layout of disk data."/>
          <p:cNvPicPr>
            <a:picLocks noChangeAspect="1"/>
          </p:cNvPicPr>
          <p:nvPr/>
        </p:nvPicPr>
        <p:blipFill rotWithShape="1">
          <a:blip r:embed="rId3">
            <a:extLst>
              <a:ext uri="{28A0092B-C50C-407E-A947-70E740481C1C}">
                <a14:useLocalDpi xmlns:a14="http://schemas.microsoft.com/office/drawing/2010/main" val="0"/>
              </a:ext>
            </a:extLst>
          </a:blip>
          <a:srcRect l="6605" t="3800" r="7790" b="10101"/>
          <a:stretch/>
        </p:blipFill>
        <p:spPr>
          <a:xfrm>
            <a:off x="3995936" y="332656"/>
            <a:ext cx="4554506" cy="5928087"/>
          </a:xfrm>
          <a:prstGeom prst="rect">
            <a:avLst/>
          </a:prstGeom>
        </p:spPr>
      </p:pic>
    </p:spTree>
  </p:cSld>
  <p:clrMapOvr>
    <a:masterClrMapping/>
  </p:clrMapOvr>
  <p:transition spd="med">
    <p:circl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588532" cy="1111267"/>
          </a:xfrm>
        </p:spPr>
        <p:txBody>
          <a:bodyPr/>
          <a:lstStyle/>
          <a:p>
            <a:r>
              <a:rPr lang="en-US" dirty="0"/>
              <a:t>Figure 7.3 </a:t>
            </a:r>
            <a:br>
              <a:rPr lang="en-US" dirty="0"/>
            </a:br>
            <a:r>
              <a:rPr lang="en-US" dirty="0"/>
              <a:t>Comparison of Disk Layout Methods</a:t>
            </a:r>
            <a:endParaRPr lang="en-IN" dirty="0"/>
          </a:p>
        </p:txBody>
      </p:sp>
      <p:pic>
        <p:nvPicPr>
          <p:cNvPr id="3" name="Picture 2" descr="Diagram a represents disk layout of with constant angular velocity. A set of 15 concentric circles with small gaps between are each separated by a set of 16 vertical lines from the circle laid at equal intervals. The gap between the vertical lines is labeled, track, and a set of two lines comprising a track is labeled, sector. Diagram b represents multiple zone recording. A set of tracks separated by zones, with a set of 12 sectors. The zones are separated unequally." title="Two diagrams depict a comparison between disk layout methods."/>
          <p:cNvPicPr>
            <a:picLocks noChangeAspect="1"/>
          </p:cNvPicPr>
          <p:nvPr/>
        </p:nvPicPr>
        <p:blipFill rotWithShape="1">
          <a:blip r:embed="rId3">
            <a:extLst>
              <a:ext uri="{28A0092B-C50C-407E-A947-70E740481C1C}">
                <a14:useLocalDpi xmlns:a14="http://schemas.microsoft.com/office/drawing/2010/main" val="0"/>
              </a:ext>
            </a:extLst>
          </a:blip>
          <a:srcRect l="6226" t="19998" r="3498" b="40311"/>
          <a:stretch/>
        </p:blipFill>
        <p:spPr>
          <a:xfrm>
            <a:off x="395536" y="1484784"/>
            <a:ext cx="8352929" cy="4752528"/>
          </a:xfrm>
          <a:prstGeom prst="rect">
            <a:avLst/>
          </a:prstGeom>
        </p:spPr>
      </p:pic>
    </p:spTree>
  </p:cSld>
  <p:clrMapOvr>
    <a:masterClrMapping/>
  </p:clrMapOvr>
  <p:transition spd="med">
    <p:circl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588532" cy="1111267"/>
          </a:xfrm>
        </p:spPr>
        <p:txBody>
          <a:bodyPr/>
          <a:lstStyle/>
          <a:p>
            <a:r>
              <a:rPr lang="en-US" dirty="0"/>
              <a:t>Figure 7.4 </a:t>
            </a:r>
            <a:br>
              <a:rPr lang="en-US" dirty="0"/>
            </a:br>
            <a:r>
              <a:rPr lang="en-US" dirty="0"/>
              <a:t>Legacy and Advanced Sector Formats</a:t>
            </a:r>
            <a:endParaRPr lang="en-IN" dirty="0"/>
          </a:p>
        </p:txBody>
      </p:sp>
      <p:pic>
        <p:nvPicPr>
          <p:cNvPr id="3" name="Picture 2" descr="Diagram a depicts a legacy 512 byte sector in a horizontal rectangular block. The left end is labeled, gap, followed by, sync, and then by, address mark. Together this constitutes 15 bytes. The middle section of the block is labeled as 512 bytes. The right end is labeled, E C C of 50 bytes. Diagram b depicts an advanced format 4 K byte sector. The left end is 15 bytes, the middle section contains 512 bytes of data, and the right end is E C C of 100 bytes." title="Two diagrams, labeled a and b, depict formats of legacy and advanced sectors."/>
          <p:cNvPicPr>
            <a:picLocks noChangeAspect="1"/>
          </p:cNvPicPr>
          <p:nvPr/>
        </p:nvPicPr>
        <p:blipFill rotWithShape="1">
          <a:blip r:embed="rId3">
            <a:extLst>
              <a:ext uri="{28A0092B-C50C-407E-A947-70E740481C1C}">
                <a14:useLocalDpi xmlns:a14="http://schemas.microsoft.com/office/drawing/2010/main" val="0"/>
              </a:ext>
            </a:extLst>
          </a:blip>
          <a:srcRect l="18440" t="13439" r="14894" b="49295"/>
          <a:stretch/>
        </p:blipFill>
        <p:spPr>
          <a:xfrm>
            <a:off x="1187624" y="1268760"/>
            <a:ext cx="6768752" cy="4896544"/>
          </a:xfrm>
          <a:prstGeom prst="rect">
            <a:avLst/>
          </a:prstGeom>
        </p:spPr>
      </p:pic>
    </p:spTree>
  </p:cSld>
  <p:clrMapOvr>
    <a:masterClrMapping/>
  </p:clrMapOvr>
  <p:transition spd="med">
    <p:circl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198165"/>
            <a:ext cx="8588532" cy="1111267"/>
          </a:xfrm>
        </p:spPr>
        <p:txBody>
          <a:bodyPr/>
          <a:lstStyle/>
          <a:p>
            <a:r>
              <a:rPr lang="en-US" dirty="0"/>
              <a:t>Table 7.1 </a:t>
            </a:r>
            <a:br>
              <a:rPr lang="en-US" dirty="0"/>
            </a:br>
            <a:r>
              <a:rPr lang="en-US" dirty="0"/>
              <a:t>Physical Characteristics of Disk Systems</a:t>
            </a:r>
            <a:endParaRPr lang="en-IN" dirty="0"/>
          </a:p>
        </p:txBody>
      </p:sp>
      <p:graphicFrame>
        <p:nvGraphicFramePr>
          <p:cNvPr id="4" name="Table 3" descr="The list reads as follows. For the category head motion. fixed head, one per track. movable head, one per surface. For the category disk portability. nonremovable disk. removable disk. For the category sides. single sided. double sided. For the category platters. single platter. multiple platter. For the category head mechanism. contact, floppy. fixed gap. aerodynamic gap, Winchester." title="A list titled Physical Characteristics of Disk Systems."/>
          <p:cNvGraphicFramePr>
            <a:graphicFrameLocks noGrp="1"/>
          </p:cNvGraphicFramePr>
          <p:nvPr>
            <p:extLst>
              <p:ext uri="{D42A27DB-BD31-4B8C-83A1-F6EECF244321}">
                <p14:modId xmlns:p14="http://schemas.microsoft.com/office/powerpoint/2010/main" val="322225881"/>
              </p:ext>
            </p:extLst>
          </p:nvPr>
        </p:nvGraphicFramePr>
        <p:xfrm>
          <a:off x="721994" y="2348880"/>
          <a:ext cx="7700012" cy="2780696"/>
        </p:xfrm>
        <a:graphic>
          <a:graphicData uri="http://schemas.openxmlformats.org/drawingml/2006/table">
            <a:tbl>
              <a:tblPr firstRow="1" bandRow="1">
                <a:tableStyleId>{5C22544A-7EE6-4342-B048-85BDC9FD1C3A}</a:tableStyleId>
              </a:tblPr>
              <a:tblGrid>
                <a:gridCol w="3850006">
                  <a:extLst>
                    <a:ext uri="{9D8B030D-6E8A-4147-A177-3AD203B41FA5}">
                      <a16:colId xmlns:a16="http://schemas.microsoft.com/office/drawing/2014/main" val="340325420"/>
                    </a:ext>
                  </a:extLst>
                </a:gridCol>
                <a:gridCol w="3850006">
                  <a:extLst>
                    <a:ext uri="{9D8B030D-6E8A-4147-A177-3AD203B41FA5}">
                      <a16:colId xmlns:a16="http://schemas.microsoft.com/office/drawing/2014/main" val="708195715"/>
                    </a:ext>
                  </a:extLst>
                </a:gridCol>
              </a:tblGrid>
              <a:tr h="2664296">
                <a:tc>
                  <a:txBody>
                    <a:bodyPr/>
                    <a:lstStyle/>
                    <a:p>
                      <a:pPr algn="l">
                        <a:spcBef>
                          <a:spcPts val="300"/>
                        </a:spcBef>
                        <a:spcAft>
                          <a:spcPts val="300"/>
                        </a:spcAft>
                      </a:pPr>
                      <a:r>
                        <a:rPr lang="en-IN" sz="1500" b="1" dirty="0">
                          <a:solidFill>
                            <a:schemeClr val="tx1"/>
                          </a:solidFill>
                        </a:rPr>
                        <a:t>Head Motion </a:t>
                      </a:r>
                    </a:p>
                    <a:p>
                      <a:pPr marL="357188" indent="0" algn="l">
                        <a:spcBef>
                          <a:spcPts val="300"/>
                        </a:spcBef>
                        <a:spcAft>
                          <a:spcPts val="300"/>
                        </a:spcAft>
                      </a:pPr>
                      <a:r>
                        <a:rPr lang="en-IN" sz="1500" b="0" dirty="0">
                          <a:solidFill>
                            <a:schemeClr val="tx1"/>
                          </a:solidFill>
                        </a:rPr>
                        <a:t>Fixed head (one per track)</a:t>
                      </a:r>
                    </a:p>
                    <a:p>
                      <a:pPr marL="357188" indent="0" algn="l">
                        <a:spcBef>
                          <a:spcPts val="300"/>
                        </a:spcBef>
                        <a:spcAft>
                          <a:spcPts val="300"/>
                        </a:spcAft>
                      </a:pPr>
                      <a:r>
                        <a:rPr lang="en-IN" sz="1500" b="0" dirty="0">
                          <a:solidFill>
                            <a:schemeClr val="tx1"/>
                          </a:solidFill>
                        </a:rPr>
                        <a:t>Movable head (one per surface)</a:t>
                      </a:r>
                    </a:p>
                    <a:p>
                      <a:pPr algn="l">
                        <a:spcBef>
                          <a:spcPts val="300"/>
                        </a:spcBef>
                        <a:spcAft>
                          <a:spcPts val="300"/>
                        </a:spcAft>
                      </a:pPr>
                      <a:r>
                        <a:rPr lang="en-IN" sz="1500" b="1" dirty="0">
                          <a:solidFill>
                            <a:schemeClr val="tx1"/>
                          </a:solidFill>
                        </a:rPr>
                        <a:t>Disk Portability</a:t>
                      </a:r>
                    </a:p>
                    <a:p>
                      <a:pPr marL="357188" indent="0" algn="l">
                        <a:spcBef>
                          <a:spcPts val="300"/>
                        </a:spcBef>
                        <a:spcAft>
                          <a:spcPts val="300"/>
                        </a:spcAft>
                      </a:pPr>
                      <a:r>
                        <a:rPr lang="en-IN" sz="1500" b="0" dirty="0" err="1">
                          <a:solidFill>
                            <a:schemeClr val="tx1"/>
                          </a:solidFill>
                        </a:rPr>
                        <a:t>Nonremovable</a:t>
                      </a:r>
                      <a:r>
                        <a:rPr lang="en-IN" sz="1500" b="0" dirty="0">
                          <a:solidFill>
                            <a:schemeClr val="tx1"/>
                          </a:solidFill>
                        </a:rPr>
                        <a:t> disk</a:t>
                      </a:r>
                    </a:p>
                    <a:p>
                      <a:pPr marL="357188" indent="0" algn="l">
                        <a:spcBef>
                          <a:spcPts val="300"/>
                        </a:spcBef>
                        <a:spcAft>
                          <a:spcPts val="300"/>
                        </a:spcAft>
                      </a:pPr>
                      <a:r>
                        <a:rPr lang="en-IN" sz="1500" b="0" dirty="0">
                          <a:solidFill>
                            <a:schemeClr val="tx1"/>
                          </a:solidFill>
                        </a:rPr>
                        <a:t>Removable disk</a:t>
                      </a:r>
                    </a:p>
                    <a:p>
                      <a:pPr algn="l">
                        <a:spcBef>
                          <a:spcPts val="300"/>
                        </a:spcBef>
                        <a:spcAft>
                          <a:spcPts val="300"/>
                        </a:spcAft>
                      </a:pPr>
                      <a:r>
                        <a:rPr lang="en-IN" sz="1500" b="1" dirty="0">
                          <a:solidFill>
                            <a:schemeClr val="tx1"/>
                          </a:solidFill>
                        </a:rPr>
                        <a:t>Sides</a:t>
                      </a:r>
                    </a:p>
                    <a:p>
                      <a:pPr marL="357188" indent="0" algn="l">
                        <a:spcBef>
                          <a:spcPts val="300"/>
                        </a:spcBef>
                        <a:spcAft>
                          <a:spcPts val="300"/>
                        </a:spcAft>
                      </a:pPr>
                      <a:r>
                        <a:rPr lang="en-IN" sz="1500" b="0" dirty="0">
                          <a:solidFill>
                            <a:schemeClr val="tx1"/>
                          </a:solidFill>
                        </a:rPr>
                        <a:t>Single sided</a:t>
                      </a:r>
                    </a:p>
                    <a:p>
                      <a:pPr marL="357188" indent="0" algn="l">
                        <a:spcBef>
                          <a:spcPts val="300"/>
                        </a:spcBef>
                        <a:spcAft>
                          <a:spcPts val="300"/>
                        </a:spcAft>
                      </a:pPr>
                      <a:r>
                        <a:rPr lang="en-IN" sz="1500" b="0" dirty="0">
                          <a:solidFill>
                            <a:schemeClr val="tx1"/>
                          </a:solidFill>
                        </a:rPr>
                        <a:t>Double sided</a:t>
                      </a:r>
                    </a:p>
                  </a:txBody>
                  <a:tcPr marL="113697" marR="113697" marT="56848" marB="56848">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spcBef>
                          <a:spcPts val="300"/>
                        </a:spcBef>
                        <a:spcAft>
                          <a:spcPts val="300"/>
                        </a:spcAft>
                      </a:pPr>
                      <a:r>
                        <a:rPr lang="en-IN" sz="1500" b="1" dirty="0">
                          <a:solidFill>
                            <a:schemeClr val="tx1"/>
                          </a:solidFill>
                        </a:rPr>
                        <a:t>Platters</a:t>
                      </a:r>
                    </a:p>
                    <a:p>
                      <a:pPr marL="357188" indent="0" algn="l">
                        <a:spcBef>
                          <a:spcPts val="300"/>
                        </a:spcBef>
                        <a:spcAft>
                          <a:spcPts val="300"/>
                        </a:spcAft>
                      </a:pPr>
                      <a:r>
                        <a:rPr lang="en-IN" sz="1500" b="0" dirty="0">
                          <a:solidFill>
                            <a:schemeClr val="tx1"/>
                          </a:solidFill>
                        </a:rPr>
                        <a:t>Single platter</a:t>
                      </a:r>
                    </a:p>
                    <a:p>
                      <a:pPr marL="357188" indent="0" algn="l">
                        <a:spcBef>
                          <a:spcPts val="300"/>
                        </a:spcBef>
                        <a:spcAft>
                          <a:spcPts val="300"/>
                        </a:spcAft>
                      </a:pPr>
                      <a:r>
                        <a:rPr lang="en-IN" sz="1500" b="0" dirty="0">
                          <a:solidFill>
                            <a:schemeClr val="tx1"/>
                          </a:solidFill>
                        </a:rPr>
                        <a:t>Multiple platter</a:t>
                      </a:r>
                    </a:p>
                    <a:p>
                      <a:pPr algn="l">
                        <a:spcBef>
                          <a:spcPts val="300"/>
                        </a:spcBef>
                        <a:spcAft>
                          <a:spcPts val="300"/>
                        </a:spcAft>
                      </a:pPr>
                      <a:r>
                        <a:rPr lang="en-US" sz="1500" b="1" dirty="0">
                          <a:solidFill>
                            <a:schemeClr val="tx1"/>
                          </a:solidFill>
                        </a:rPr>
                        <a:t>Head Mechanism</a:t>
                      </a:r>
                    </a:p>
                    <a:p>
                      <a:pPr marL="357188" indent="0" algn="l">
                        <a:spcBef>
                          <a:spcPts val="300"/>
                        </a:spcBef>
                        <a:spcAft>
                          <a:spcPts val="300"/>
                        </a:spcAft>
                      </a:pPr>
                      <a:r>
                        <a:rPr lang="en-US" sz="1500" b="0" dirty="0">
                          <a:solidFill>
                            <a:schemeClr val="tx1"/>
                          </a:solidFill>
                        </a:rPr>
                        <a:t>Contact (floppy)</a:t>
                      </a:r>
                    </a:p>
                    <a:p>
                      <a:pPr marL="357188" indent="0" algn="l">
                        <a:spcBef>
                          <a:spcPts val="300"/>
                        </a:spcBef>
                        <a:spcAft>
                          <a:spcPts val="300"/>
                        </a:spcAft>
                      </a:pPr>
                      <a:r>
                        <a:rPr lang="en-US" sz="1500" b="0" dirty="0">
                          <a:solidFill>
                            <a:schemeClr val="tx1"/>
                          </a:solidFill>
                        </a:rPr>
                        <a:t>Fixed gap</a:t>
                      </a:r>
                    </a:p>
                    <a:p>
                      <a:pPr marL="357188" indent="0" algn="l">
                        <a:spcBef>
                          <a:spcPts val="300"/>
                        </a:spcBef>
                        <a:spcAft>
                          <a:spcPts val="300"/>
                        </a:spcAft>
                      </a:pPr>
                      <a:r>
                        <a:rPr lang="en-IN" sz="1500" b="0" dirty="0">
                          <a:solidFill>
                            <a:schemeClr val="tx1"/>
                          </a:solidFill>
                        </a:rPr>
                        <a:t>Aerodynamic gap (Winchester)</a:t>
                      </a:r>
                    </a:p>
                  </a:txBody>
                  <a:tcPr marL="113697" marR="113697" marT="56848" marB="56848">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bl>
          </a:graphicData>
        </a:graphic>
      </p:graphicFrame>
    </p:spTree>
  </p:cSld>
  <p:clrMapOvr>
    <a:masterClrMapping/>
  </p:clrMapOvr>
  <p:transition spd="med">
    <p:pull/>
  </p:transition>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9121</TotalTime>
  <Words>13465</Words>
  <Application>Microsoft Office PowerPoint</Application>
  <PresentationFormat>On-screen Show (4:3)</PresentationFormat>
  <Paragraphs>1485</Paragraphs>
  <Slides>44</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Noto Sans Symbols</vt:lpstr>
      <vt:lpstr>Rockwell</vt:lpstr>
      <vt:lpstr>Times New Roman</vt:lpstr>
      <vt:lpstr>Verdana</vt:lpstr>
      <vt:lpstr>Wingdings</vt:lpstr>
      <vt:lpstr>2_508 Lecture</vt:lpstr>
      <vt:lpstr>Computer Organization and Architecture Designing for Performance</vt:lpstr>
      <vt:lpstr>PowerPoint Presentation</vt:lpstr>
      <vt:lpstr>Magnetic Disk</vt:lpstr>
      <vt:lpstr>Magnetic Read  and Write  Mechanisms</vt:lpstr>
      <vt:lpstr>Figure 7.1 Inductive Write/Magnetoresistive Read Head</vt:lpstr>
      <vt:lpstr>Figure 7.2  Disk Data Layout</vt:lpstr>
      <vt:lpstr>Figure 7.3  Comparison of Disk Layout Methods</vt:lpstr>
      <vt:lpstr>Figure 7.4  Legacy and Advanced Sector Formats</vt:lpstr>
      <vt:lpstr>Table 7.1  Physical Characteristics of Disk Systems</vt:lpstr>
      <vt:lpstr>Characteristics</vt:lpstr>
      <vt:lpstr>Disk Classification</vt:lpstr>
      <vt:lpstr>Figure 7.5  Timing of a Disk I/O Transfer</vt:lpstr>
      <vt:lpstr>Disk Performance Parameters</vt:lpstr>
      <vt:lpstr>Table 7.2  Typical Hard Disk Drive Parameters</vt:lpstr>
      <vt:lpstr>RAID</vt:lpstr>
      <vt:lpstr>Table 7.3 RAID Levels</vt:lpstr>
      <vt:lpstr>Figure 7.6  RAID Levels (1 of 2)</vt:lpstr>
      <vt:lpstr>Figure 7.6  RAID Levels (2 of 2)</vt:lpstr>
      <vt:lpstr>Figure 7.7  Data Mapping for a RAID Level 0 Array</vt:lpstr>
      <vt:lpstr>RAID  Level 0</vt:lpstr>
      <vt:lpstr>RAID  Level 1</vt:lpstr>
      <vt:lpstr>RAID  Level 2</vt:lpstr>
      <vt:lpstr>RAID  Level 3</vt:lpstr>
      <vt:lpstr>RAID  Level 4</vt:lpstr>
      <vt:lpstr>RAID  Level 5</vt:lpstr>
      <vt:lpstr>Table 7.4  RAID Comparison (1 of 2)</vt:lpstr>
      <vt:lpstr>Table 7.4  RAID Comparison (2 of 2) </vt:lpstr>
      <vt:lpstr>SSD Compared to HDD</vt:lpstr>
      <vt:lpstr>Table 7.5  Comparison of Solid State Drives and Disk Drives</vt:lpstr>
      <vt:lpstr>Figure 7.8  Solid State Drive  Architecture</vt:lpstr>
      <vt:lpstr>Practical Issues</vt:lpstr>
      <vt:lpstr>Table 7.6  Optical Disk Products</vt:lpstr>
      <vt:lpstr>Compact Disk Read-Only Memory (CD-ROM)</vt:lpstr>
      <vt:lpstr>Figure 7.9 CD Operation</vt:lpstr>
      <vt:lpstr>Figure 7.10  CD-ROM Block Format</vt:lpstr>
      <vt:lpstr>CD-ROM</vt:lpstr>
      <vt:lpstr>CD Recordable    CD Rewritable  (CD-R)    (CD-RW)</vt:lpstr>
      <vt:lpstr>Figure 7.11  CD-ROM and DVD-ROM</vt:lpstr>
      <vt:lpstr>Figure 7.12  Optical Memory Characteristics</vt:lpstr>
      <vt:lpstr>Magnetic Tape</vt:lpstr>
      <vt:lpstr>Figure 7.13  Typical Magnetic Tape Features</vt:lpstr>
      <vt:lpstr>Table 7.7  LTO Tape Drives</vt:lpstr>
      <vt:lpstr>Summary</vt:lpstr>
      <vt:lpstr>Copyright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07 External Memory</dc:title>
  <dc:creator>Adrian J Pullin</dc:creator>
  <cp:lastModifiedBy>Diana Ragbir</cp:lastModifiedBy>
  <cp:revision>228</cp:revision>
  <dcterms:created xsi:type="dcterms:W3CDTF">2012-06-20T16:57:50Z</dcterms:created>
  <dcterms:modified xsi:type="dcterms:W3CDTF">2021-11-19T17:32:53Z</dcterms:modified>
</cp:coreProperties>
</file>