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44"/>
  </p:notesMasterIdLst>
  <p:handoutMasterIdLst>
    <p:handoutMasterId r:id="rId45"/>
  </p:handoutMasterIdLst>
  <p:sldIdLst>
    <p:sldId id="366" r:id="rId2"/>
    <p:sldId id="368" r:id="rId3"/>
    <p:sldId id="257" r:id="rId4"/>
    <p:sldId id="258" r:id="rId5"/>
    <p:sldId id="267" r:id="rId6"/>
    <p:sldId id="271" r:id="rId7"/>
    <p:sldId id="340" r:id="rId8"/>
    <p:sldId id="273" r:id="rId9"/>
    <p:sldId id="297" r:id="rId10"/>
    <p:sldId id="276" r:id="rId11"/>
    <p:sldId id="277" r:id="rId12"/>
    <p:sldId id="282" r:id="rId13"/>
    <p:sldId id="346" r:id="rId14"/>
    <p:sldId id="347" r:id="rId15"/>
    <p:sldId id="288" r:id="rId16"/>
    <p:sldId id="289" r:id="rId17"/>
    <p:sldId id="290" r:id="rId18"/>
    <p:sldId id="291" r:id="rId19"/>
    <p:sldId id="348" r:id="rId20"/>
    <p:sldId id="349" r:id="rId21"/>
    <p:sldId id="292" r:id="rId22"/>
    <p:sldId id="357" r:id="rId23"/>
    <p:sldId id="358" r:id="rId24"/>
    <p:sldId id="359" r:id="rId25"/>
    <p:sldId id="360" r:id="rId26"/>
    <p:sldId id="361" r:id="rId27"/>
    <p:sldId id="364" r:id="rId28"/>
    <p:sldId id="365" r:id="rId29"/>
    <p:sldId id="363" r:id="rId30"/>
    <p:sldId id="325" r:id="rId31"/>
    <p:sldId id="326" r:id="rId32"/>
    <p:sldId id="327" r:id="rId33"/>
    <p:sldId id="333" r:id="rId34"/>
    <p:sldId id="293" r:id="rId35"/>
    <p:sldId id="296" r:id="rId36"/>
    <p:sldId id="350" r:id="rId37"/>
    <p:sldId id="311" r:id="rId38"/>
    <p:sldId id="312" r:id="rId39"/>
    <p:sldId id="300" r:id="rId40"/>
    <p:sldId id="316" r:id="rId41"/>
    <p:sldId id="345" r:id="rId42"/>
    <p:sldId id="367"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8" userDrawn="1">
          <p15:clr>
            <a:srgbClr val="A4A3A4"/>
          </p15:clr>
        </p15:guide>
        <p15:guide id="5" pos="783" userDrawn="1">
          <p15:clr>
            <a:srgbClr val="A4A3A4"/>
          </p15:clr>
        </p15:guide>
        <p15:guide id="6" pos="991" userDrawn="1">
          <p15:clr>
            <a:srgbClr val="A4A3A4"/>
          </p15:clr>
        </p15:guide>
        <p15:guide id="7" orient="horz" pos="709" userDrawn="1">
          <p15:clr>
            <a:srgbClr val="A4A3A4"/>
          </p15:clr>
        </p15:guide>
        <p15:guide id="8" orient="horz" pos="1117" userDrawn="1">
          <p15:clr>
            <a:srgbClr val="A4A3A4"/>
          </p15:clr>
        </p15:guide>
        <p15:guide id="9" pos="5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8" autoAdjust="0"/>
    <p:restoredTop sz="58072" autoAdjust="0"/>
  </p:normalViewPr>
  <p:slideViewPr>
    <p:cSldViewPr>
      <p:cViewPr varScale="1">
        <p:scale>
          <a:sx n="43" d="100"/>
          <a:sy n="43" d="100"/>
        </p:scale>
        <p:origin x="1804" y="64"/>
      </p:cViewPr>
      <p:guideLst>
        <p:guide orient="horz" pos="2160"/>
        <p:guide pos="2880"/>
        <p:guide pos="340"/>
        <p:guide pos="568"/>
        <p:guide pos="783"/>
        <p:guide pos="991"/>
        <p:guide orient="horz" pos="709"/>
        <p:guide orient="horz" pos="1117"/>
        <p:guide pos="567"/>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100" d="100"/>
        <a:sy n="100" d="100"/>
      </p:scale>
      <p:origin x="0" y="-47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31.xml"/><Relationship Id="rId18" Type="http://schemas.openxmlformats.org/officeDocument/2006/relationships/slide" Target="slides/slide40.xml"/><Relationship Id="rId3" Type="http://schemas.openxmlformats.org/officeDocument/2006/relationships/slide" Target="slides/slide6.xml"/><Relationship Id="rId7" Type="http://schemas.openxmlformats.org/officeDocument/2006/relationships/slide" Target="slides/slide15.xml"/><Relationship Id="rId12" Type="http://schemas.openxmlformats.org/officeDocument/2006/relationships/slide" Target="slides/slide30.xml"/><Relationship Id="rId17" Type="http://schemas.openxmlformats.org/officeDocument/2006/relationships/slide" Target="slides/slide38.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29.xml"/><Relationship Id="rId5" Type="http://schemas.openxmlformats.org/officeDocument/2006/relationships/slide" Target="slides/slide11.xml"/><Relationship Id="rId15" Type="http://schemas.openxmlformats.org/officeDocument/2006/relationships/slide" Target="slides/slide34.xml"/><Relationship Id="rId10" Type="http://schemas.openxmlformats.org/officeDocument/2006/relationships/slide" Target="slides/slide18.xml"/><Relationship Id="rId19" Type="http://schemas.openxmlformats.org/officeDocument/2006/relationships/slide" Target="slides/slide41.xml"/><Relationship Id="rId4" Type="http://schemas.openxmlformats.org/officeDocument/2006/relationships/slide" Target="slides/slide10.xml"/><Relationship Id="rId9" Type="http://schemas.openxmlformats.org/officeDocument/2006/relationships/slide" Target="slides/slide17.xml"/><Relationship Id="rId14"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xfrm>
          <a:off x="0" y="0"/>
          <a:ext cx="8382000" cy="1577340"/>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hueOff val="0"/>
                  <a:satOff val="0"/>
                  <a:lumOff val="0"/>
                  <a:alphaOff val="0"/>
                </a:sysClr>
              </a:solidFill>
              <a:effectLst>
                <a:outerShdw blurRad="38100" dist="38100" dir="2700000" algn="tl">
                  <a:srgbClr val="000000">
                    <a:alpha val="43137"/>
                  </a:srgbClr>
                </a:outerShdw>
              </a:effectLst>
              <a:latin typeface="Rockwell"/>
              <a:ea typeface="+mn-ea"/>
              <a:cs typeface="+mn-cs"/>
            </a:rPr>
            <a:t>A stand alone computer with the following characteristics:</a:t>
          </a: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xfrm>
          <a:off x="102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Two or more similar processors of comparable capacity</a:t>
          </a: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xfrm>
          <a:off x="167701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Processors share same memory and I/O facilities</a:t>
          </a: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xfrm>
          <a:off x="167701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Processors are connected by a bus or other internal connection</a:t>
          </a: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xfrm>
          <a:off x="167701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Memory access time is approximately the same for each processor</a:t>
          </a: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xfrm>
          <a:off x="3353004"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All processors share access to I/O devices</a:t>
          </a: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xfrm>
          <a:off x="3353004"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Either through same channels or different channels giving paths to same devices</a:t>
          </a: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xfrm>
          <a:off x="5028995"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All processors can perform the same functions (hence “symmetric”)</a:t>
          </a: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xfrm>
          <a:off x="6704986"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System controlled by integrated operating system</a:t>
          </a: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xfrm>
          <a:off x="6704986"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Provides interaction between processors and their programs at job, task, file and data element levels</a:t>
          </a: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pt>
    <dgm:pt modelId="{E5866012-06F6-8D4F-A83F-6546A19A45B1}" type="pres">
      <dgm:prSet presAssocID="{6C770FCF-1ECA-5A4F-8625-CA9B37A73CC3}" presName="roof" presStyleLbl="dkBgShp" presStyleIdx="0" presStyleCnt="2"/>
      <dgm:spPr/>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pt>
    <dgm:pt modelId="{BBD00569-9559-8C4A-A8BC-FB0B407D404F}" type="pres">
      <dgm:prSet presAssocID="{D99874BF-BF6C-E143-96EE-EE847C85F08E}" presName="pillarX" presStyleLbl="node1" presStyleIdx="1" presStyleCnt="5">
        <dgm:presLayoutVars>
          <dgm:bulletEnabled val="1"/>
        </dgm:presLayoutVars>
      </dgm:prSet>
      <dgm:spPr/>
    </dgm:pt>
    <dgm:pt modelId="{AC2DEF00-3D69-4840-B97B-E3D70D594065}" type="pres">
      <dgm:prSet presAssocID="{92EE9D11-D2B5-DC46-97A6-341FB149213D}" presName="pillarX" presStyleLbl="node1" presStyleIdx="2" presStyleCnt="5">
        <dgm:presLayoutVars>
          <dgm:bulletEnabled val="1"/>
        </dgm:presLayoutVars>
      </dgm:prSet>
      <dgm:spPr/>
    </dgm:pt>
    <dgm:pt modelId="{B4336DFF-2A25-B547-A8A1-E3F9D552A6EF}" type="pres">
      <dgm:prSet presAssocID="{E0ACA566-0DA6-4749-A4DD-1982351D6210}" presName="pillarX" presStyleLbl="node1" presStyleIdx="3" presStyleCnt="5">
        <dgm:presLayoutVars>
          <dgm:bulletEnabled val="1"/>
        </dgm:presLayoutVars>
      </dgm:prSet>
      <dgm:spPr/>
    </dgm:pt>
    <dgm:pt modelId="{B637C7E7-DB81-0244-84D3-7DFA7F0CDB62}" type="pres">
      <dgm:prSet presAssocID="{5E28C6A9-026B-F149-9C1F-53950889BEB3}" presName="pillarX" presStyleLbl="node1" presStyleIdx="4" presStyleCnt="5">
        <dgm:presLayoutVars>
          <dgm:bulletEnabled val="1"/>
        </dgm:presLayoutVars>
      </dgm:prSet>
      <dgm:spPr/>
    </dgm:pt>
    <dgm:pt modelId="{C27401E4-7A7C-0149-B128-15CC58F7B178}" type="pres">
      <dgm:prSet presAssocID="{6C770FCF-1ECA-5A4F-8625-CA9B37A73CC3}" presName="base" presStyleLbl="dkBgShp" presStyleIdx="1" presStyleCnt="2"/>
      <dgm:spPr>
        <a:xfrm>
          <a:off x="0" y="4889754"/>
          <a:ext cx="8382000" cy="368046"/>
        </a:xfrm>
        <a:prstGeom prst="rect">
          <a:avLst/>
        </a:prstGeom>
        <a:solidFill>
          <a:srgbClr val="663366">
            <a:shade val="80000"/>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Lst>
  <dgm:cxnLst>
    <dgm:cxn modelId="{1AF8F201-F6F3-DF46-9576-6BDBA644F381}" type="presOf" srcId="{D99874BF-BF6C-E143-96EE-EE847C85F08E}" destId="{BBD00569-9559-8C4A-A8BC-FB0B407D404F}"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ABDCBB06-9421-824A-AE2F-36AFF605B8D3}" type="presOf" srcId="{47E69325-82E1-1141-BE5E-2270F9195F60}" destId="{B637C7E7-DB81-0244-84D3-7DFA7F0CDB62}" srcOrd="0" destOrd="1" presId="urn:microsoft.com/office/officeart/2005/8/layout/hList3"/>
    <dgm:cxn modelId="{5B389112-4843-D448-8F79-FC34A9246692}" type="presOf" srcId="{BE7A89D6-E6EC-B646-93C4-2C7E1B11F5E2}" destId="{C0E4EE1F-A66D-2D41-90DB-96A1BAFD6245}" srcOrd="0" destOrd="0"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7E5A735F-4BF7-AD43-9F83-963440D16848}" type="presOf" srcId="{6C770FCF-1ECA-5A4F-8625-CA9B37A73CC3}" destId="{E5866012-06F6-8D4F-A83F-6546A19A45B1}"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467CF177-9098-584B-823A-85D0F16849DC}" srcId="{6C770FCF-1ECA-5A4F-8625-CA9B37A73CC3}" destId="{FB9330BD-54F8-DA46-86B0-EE2BC3A1FB96}" srcOrd="0" destOrd="0" parTransId="{74226390-665D-A943-9168-841DA8DEC734}" sibTransId="{AB90A032-38FD-E441-9729-DEF8B755252F}"/>
    <dgm:cxn modelId="{2220DB59-B684-554A-93BF-E639ECAC99D1}" srcId="{5E28C6A9-026B-F149-9C1F-53950889BEB3}" destId="{47E69325-82E1-1141-BE5E-2270F9195F60}" srcOrd="0" destOrd="0" parTransId="{2BCFF3EE-25C9-2842-BDBB-2CA0E19B7302}" sibTransId="{962C6425-6A45-1E44-BE01-DCFF52429903}"/>
    <dgm:cxn modelId="{04D2DD8C-B8FB-4149-A588-28B5DBE65ECF}" srcId="{6C770FCF-1ECA-5A4F-8625-CA9B37A73CC3}" destId="{92EE9D11-D2B5-DC46-97A6-341FB149213D}" srcOrd="2" destOrd="0" parTransId="{EDC3568B-AC72-644B-9CF6-5C6308A1CCE6}" sibTransId="{FB14C79E-F6E6-5845-9890-58BF9A708B0E}"/>
    <dgm:cxn modelId="{1588CE92-7054-FC43-B909-26021A8AA1C7}" type="presOf" srcId="{7B426CA1-4C13-F447-A2F1-62DAE278750F}" destId="{BBD00569-9559-8C4A-A8BC-FB0B407D404F}" srcOrd="0" destOrd="1"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79E65CB-4FBF-524F-A291-085CFC959D08}" srcId="{92EE9D11-D2B5-DC46-97A6-341FB149213D}" destId="{9974D0FA-BEC9-1C45-A542-84E54F9791DF}" srcOrd="0" destOrd="0" parTransId="{F43A068E-1CBF-414B-8FA7-82F86B96ECFB}" sibTransId="{5E74C633-B000-E84D-A216-AB032D2BC30A}"/>
    <dgm:cxn modelId="{0A39F5D3-C68D-B747-ABB0-21F72F1488FD}" type="presOf" srcId="{FB9330BD-54F8-DA46-86B0-EE2BC3A1FB96}" destId="{86DF4C76-BCCB-BA44-8FE5-EB23379760BB}" srcOrd="0" destOrd="0" presId="urn:microsoft.com/office/officeart/2005/8/layout/hList3"/>
    <dgm:cxn modelId="{AC2B8BDA-A530-E34E-A395-15EFC1614B28}" type="presOf" srcId="{AFC239A6-DC11-4B46-A13D-F56DC4CB7C37}" destId="{BBD00569-9559-8C4A-A8BC-FB0B407D404F}" srcOrd="0" destOrd="2"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681419F7-D37D-7644-9016-6302C82E07DB}" srcId="{6C770FCF-1ECA-5A4F-8625-CA9B37A73CC3}" destId="{5E28C6A9-026B-F149-9C1F-53950889BEB3}" srcOrd="4" destOrd="0" parTransId="{6006138C-479E-5748-9A8D-7C62B76FC96F}" sibTransId="{C1C9127D-685E-3244-A9D9-F0B87B4200EB}"/>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xfrm>
          <a:off x="1619676" y="0"/>
          <a:ext cx="2513707" cy="1508224"/>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Collect and maintain information about copies of data in cache</a:t>
          </a: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xfrm rot="5365504">
          <a:off x="1194715" y="1203323"/>
          <a:ext cx="1884208"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DDC234C1-B6FB-4C48-8620-9C9C968115E9}">
      <dgm:prSet/>
      <dgm:spPr>
        <a:xfrm>
          <a:off x="1643531" y="1889061"/>
          <a:ext cx="2513707" cy="1508224"/>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Directory stored in main memory</a:t>
          </a: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xfrm rot="5400000">
          <a:off x="1213529" y="3088020"/>
          <a:ext cx="187538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E4FE43E0-63FF-9445-BE27-81AEB86689B4}">
      <dgm:prSet/>
      <dgm:spPr>
        <a:xfrm>
          <a:off x="1643531" y="3774341"/>
          <a:ext cx="2513707" cy="15082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Requests are checked against directory</a:t>
          </a: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xfrm>
          <a:off x="2156169" y="4030660"/>
          <a:ext cx="333333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344A9E29-547A-E444-82CC-6985DDBFBE0A}">
      <dgm:prSet/>
      <dgm:spPr>
        <a:xfrm>
          <a:off x="4986761" y="3774341"/>
          <a:ext cx="2513707" cy="1508224"/>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Appropriate transfers are performed</a:t>
          </a: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xfrm rot="16200000">
          <a:off x="4556759" y="3088020"/>
          <a:ext cx="187538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BD43E75A-295C-2E4C-BD5C-30F4540B5CD3}">
      <dgm:prSet/>
      <dgm:spPr>
        <a:xfrm>
          <a:off x="4986761" y="1889061"/>
          <a:ext cx="2513707" cy="1508224"/>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Creates central bottleneck</a:t>
          </a: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xfrm rot="16200000">
          <a:off x="4556759" y="1202740"/>
          <a:ext cx="187538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0B34292E-3F5A-DF49-AB01-125E0227620F}">
      <dgm:prSet/>
      <dgm:spPr>
        <a:xfrm>
          <a:off x="4986761" y="3781"/>
          <a:ext cx="2513707" cy="15082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Effective in large scale systems with complex interconnection schemes</a:t>
          </a: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custLinFactNeighborX="-949" custLinFactNeighborY="-3052">
        <dgm:presLayoutVars>
          <dgm:bulletEnabled val="1"/>
        </dgm:presLayoutVars>
      </dgm:prSet>
      <dgm:spPr/>
    </dgm:pt>
    <dgm:pt modelId="{2D17573D-7ACC-BB44-9073-55022998936C}" type="pres">
      <dgm:prSet presAssocID="{C415D7EF-5880-8243-A837-FE463D8384CE}" presName="sibTrans" presStyleLbl="bgSibTrans2D1" presStyleIdx="0" presStyleCnt="5"/>
      <dgm:spPr/>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pt>
    <dgm:pt modelId="{4D2404F7-C043-1F43-A850-7696C06410C9}" type="pres">
      <dgm:prSet presAssocID="{E1999C17-365D-FD49-83AD-9F4B7FA85979}" presName="sibTrans" presStyleLbl="bgSibTrans2D1" presStyleIdx="1" presStyleCnt="5"/>
      <dgm:spPr/>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pt>
    <dgm:pt modelId="{D643CE4E-E530-9342-9685-CB02A57DD750}" type="pres">
      <dgm:prSet presAssocID="{2D313D61-DC8F-F346-A65A-04D62392047B}" presName="sibTrans" presStyleLbl="bgSibTrans2D1" presStyleIdx="2" presStyleCnt="5"/>
      <dgm:spPr/>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pt>
    <dgm:pt modelId="{FEC11408-FF1C-CA4C-8AFD-D46A3CF61CBF}" type="pres">
      <dgm:prSet presAssocID="{72619468-7534-BD40-BDDB-C17E25EF9E85}" presName="sibTrans" presStyleLbl="bgSibTrans2D1" presStyleIdx="3" presStyleCnt="5"/>
      <dgm:spPr/>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pt>
    <dgm:pt modelId="{EC505D46-4F46-8A47-BB54-15A3D28DA180}" type="pres">
      <dgm:prSet presAssocID="{4F908D0C-1880-6946-B09D-00AFD6D97FD8}" presName="sibTrans" presStyleLbl="bgSibTrans2D1" presStyleIdx="4" presStyleCnt="5"/>
      <dgm:spPr/>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pt>
  </dgm:ptLst>
  <dgm:cxnLst>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CC32ED31-6FA0-4846-8884-80A50E36AC34}" type="presOf" srcId="{4F908D0C-1880-6946-B09D-00AFD6D97FD8}" destId="{EC505D46-4F46-8A47-BB54-15A3D28DA180}"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8FF641-7619-5D43-B91D-2FE46F8FABAA}" type="presOf" srcId="{C415D7EF-5880-8243-A837-FE463D8384CE}" destId="{2D17573D-7ACC-BB44-9073-55022998936C}"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29E1EB6D-E8C4-ED4B-B214-1D351E5917B3}" type="presOf" srcId="{2D313D61-DC8F-F346-A65A-04D62392047B}" destId="{D643CE4E-E530-9342-9685-CB02A57DD750}"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EB82C676-7FE5-754F-93C3-F4C429836F44}" type="presOf" srcId="{E1999C17-365D-FD49-83AD-9F4B7FA85979}" destId="{4D2404F7-C043-1F43-A850-7696C06410C9}" srcOrd="0" destOrd="0" presId="urn:microsoft.com/office/officeart/2005/8/layout/bProcess4"/>
    <dgm:cxn modelId="{7605FF84-1386-D342-8D27-122A026283B5}" type="presOf" srcId="{344A9E29-547A-E444-82CC-6985DDBFBE0A}" destId="{AA093B9A-6538-6942-A7E0-0DF85FCF2763}"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D4D54DDC-1164-2C44-A7C5-D265A6272B77}" type="presOf" srcId="{72619468-7534-BD40-BDDB-C17E25EF9E85}" destId="{FEC11408-FF1C-CA4C-8AFD-D46A3CF61CBF}"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CDEA12-0B58-EC46-A83D-BE1885B92948}"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25AA9979-42CF-A445-8AE1-CF1BDDC5300F}">
      <dgm:prSet/>
      <dgm:spPr>
        <a:xfrm>
          <a:off x="0" y="2023"/>
          <a:ext cx="7556313" cy="1380305"/>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Can be multiple readers and writers</a:t>
          </a:r>
        </a:p>
      </dgm:t>
    </dgm:pt>
    <dgm:pt modelId="{EB9B93D1-D233-3C44-9249-EEF74D9F1140}" type="parTrans" cxnId="{EF591E8B-E407-0140-8817-EF49FB7D75B0}">
      <dgm:prSet/>
      <dgm:spPr/>
      <dgm:t>
        <a:bodyPr/>
        <a:lstStyle/>
        <a:p>
          <a:endParaRPr lang="en-US"/>
        </a:p>
      </dgm:t>
    </dgm:pt>
    <dgm:pt modelId="{1D1772E2-75AE-8940-96F3-7CF14AB9DF7B}" type="sibTrans" cxnId="{EF591E8B-E407-0140-8817-EF49FB7D75B0}">
      <dgm:prSet/>
      <dgm:spPr/>
      <dgm:t>
        <a:bodyPr/>
        <a:lstStyle/>
        <a:p>
          <a:endParaRPr lang="en-US"/>
        </a:p>
      </dgm:t>
    </dgm:pt>
    <dgm:pt modelId="{DAF1B535-5DB4-C94B-AD15-A193BB7C14D6}">
      <dgm:prSet/>
      <dgm:spPr>
        <a:xfrm>
          <a:off x="0" y="1382328"/>
          <a:ext cx="7556313" cy="1380305"/>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When a processor wishes to update a shared line the word to be updated is distributed to all others and caches containing that line can update it</a:t>
          </a:r>
        </a:p>
      </dgm:t>
    </dgm:pt>
    <dgm:pt modelId="{41921750-27C6-B145-BB7B-B0FB500363CE}" type="parTrans" cxnId="{36E94039-3799-5749-AEF2-C05952A7880C}">
      <dgm:prSet/>
      <dgm:spPr/>
      <dgm:t>
        <a:bodyPr/>
        <a:lstStyle/>
        <a:p>
          <a:endParaRPr lang="en-US"/>
        </a:p>
      </dgm:t>
    </dgm:pt>
    <dgm:pt modelId="{B7CFFB7E-3210-2F42-9AA6-6156A3F5D1E5}" type="sibTrans" cxnId="{36E94039-3799-5749-AEF2-C05952A7880C}">
      <dgm:prSet/>
      <dgm:spPr/>
      <dgm:t>
        <a:bodyPr/>
        <a:lstStyle/>
        <a:p>
          <a:endParaRPr lang="en-US"/>
        </a:p>
      </dgm:t>
    </dgm:pt>
    <dgm:pt modelId="{ABB96132-B122-6343-93D3-243CAE72D636}">
      <dgm:prSet/>
      <dgm:spPr>
        <a:xfrm>
          <a:off x="0" y="2762634"/>
          <a:ext cx="7556313" cy="1380305"/>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Some systems use an adaptive mixture of both write-invalidate and write-update mechanisms</a:t>
          </a:r>
        </a:p>
      </dgm:t>
    </dgm:pt>
    <dgm:pt modelId="{3FE5F64D-7776-444A-9D02-A4B13D4AF3C0}" type="parTrans" cxnId="{729B86C3-39F3-C446-A9CB-F582CB8DEF11}">
      <dgm:prSet/>
      <dgm:spPr/>
      <dgm:t>
        <a:bodyPr/>
        <a:lstStyle/>
        <a:p>
          <a:endParaRPr lang="en-US"/>
        </a:p>
      </dgm:t>
    </dgm:pt>
    <dgm:pt modelId="{DE5DC411-5D89-AE42-9D4C-D2C5D63F3ABB}" type="sibTrans" cxnId="{729B86C3-39F3-C446-A9CB-F582CB8DEF11}">
      <dgm:prSet/>
      <dgm:spPr/>
      <dgm:t>
        <a:bodyPr/>
        <a:lstStyle/>
        <a:p>
          <a:endParaRPr lang="en-US"/>
        </a:p>
      </dgm:t>
    </dgm:pt>
    <dgm:pt modelId="{A3412C0D-B534-3747-BC3F-B51B19A711FA}" type="pres">
      <dgm:prSet presAssocID="{79CDEA12-0B58-EC46-A83D-BE1885B92948}" presName="vert0" presStyleCnt="0">
        <dgm:presLayoutVars>
          <dgm:dir/>
          <dgm:animOne val="branch"/>
          <dgm:animLvl val="lvl"/>
        </dgm:presLayoutVars>
      </dgm:prSet>
      <dgm:spPr/>
    </dgm:pt>
    <dgm:pt modelId="{66588D09-79DA-4A47-BACA-C8D179EA9A9A}" type="pres">
      <dgm:prSet presAssocID="{25AA9979-42CF-A445-8AE1-CF1BDDC5300F}" presName="thickLine" presStyleLbl="alignNode1" presStyleIdx="0" presStyleCnt="3"/>
      <dgm:spPr>
        <a:xfrm>
          <a:off x="0" y="2023"/>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B22ED46A-A0EF-2441-9887-E6408E1C8CBC}" type="pres">
      <dgm:prSet presAssocID="{25AA9979-42CF-A445-8AE1-CF1BDDC5300F}" presName="horz1" presStyleCnt="0"/>
      <dgm:spPr/>
    </dgm:pt>
    <dgm:pt modelId="{7CE31970-1F7E-7E4D-9592-4893F98F2E5E}" type="pres">
      <dgm:prSet presAssocID="{25AA9979-42CF-A445-8AE1-CF1BDDC5300F}" presName="tx1" presStyleLbl="revTx" presStyleIdx="0" presStyleCnt="3"/>
      <dgm:spPr/>
    </dgm:pt>
    <dgm:pt modelId="{A41864E1-9991-B54E-9955-B921C40E4095}" type="pres">
      <dgm:prSet presAssocID="{25AA9979-42CF-A445-8AE1-CF1BDDC5300F}" presName="vert1" presStyleCnt="0"/>
      <dgm:spPr/>
    </dgm:pt>
    <dgm:pt modelId="{4492BC58-825B-D04A-B8B8-23D775575F33}" type="pres">
      <dgm:prSet presAssocID="{DAF1B535-5DB4-C94B-AD15-A193BB7C14D6}" presName="thickLine" presStyleLbl="alignNode1" presStyleIdx="1" presStyleCnt="3"/>
      <dgm:spPr>
        <a:xfrm>
          <a:off x="0" y="1382328"/>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84CCDC41-5419-9241-908F-E9593185AC8F}" type="pres">
      <dgm:prSet presAssocID="{DAF1B535-5DB4-C94B-AD15-A193BB7C14D6}" presName="horz1" presStyleCnt="0"/>
      <dgm:spPr/>
    </dgm:pt>
    <dgm:pt modelId="{6B836FF2-273B-7240-8649-06A01228943C}" type="pres">
      <dgm:prSet presAssocID="{DAF1B535-5DB4-C94B-AD15-A193BB7C14D6}" presName="tx1" presStyleLbl="revTx" presStyleIdx="1" presStyleCnt="3"/>
      <dgm:spPr/>
    </dgm:pt>
    <dgm:pt modelId="{245B9ADE-DCFA-8C49-8C3C-FFCB53A90F8A}" type="pres">
      <dgm:prSet presAssocID="{DAF1B535-5DB4-C94B-AD15-A193BB7C14D6}" presName="vert1" presStyleCnt="0"/>
      <dgm:spPr/>
    </dgm:pt>
    <dgm:pt modelId="{B08FB914-7E71-9F40-85C4-A8C7F5977436}" type="pres">
      <dgm:prSet presAssocID="{ABB96132-B122-6343-93D3-243CAE72D636}" presName="thickLine" presStyleLbl="alignNode1" presStyleIdx="2" presStyleCnt="3"/>
      <dgm:spPr>
        <a:xfrm>
          <a:off x="0" y="2762634"/>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A94F28FB-A282-FE49-AACC-7910A34DB041}" type="pres">
      <dgm:prSet presAssocID="{ABB96132-B122-6343-93D3-243CAE72D636}" presName="horz1" presStyleCnt="0"/>
      <dgm:spPr/>
    </dgm:pt>
    <dgm:pt modelId="{FCC411B1-550A-AC43-8D5E-F6206DD4AFF6}" type="pres">
      <dgm:prSet presAssocID="{ABB96132-B122-6343-93D3-243CAE72D636}" presName="tx1" presStyleLbl="revTx" presStyleIdx="2" presStyleCnt="3"/>
      <dgm:spPr/>
    </dgm:pt>
    <dgm:pt modelId="{D85B1238-8BEF-0447-9F73-514A6060F2F7}" type="pres">
      <dgm:prSet presAssocID="{ABB96132-B122-6343-93D3-243CAE72D636}" presName="vert1" presStyleCnt="0"/>
      <dgm:spPr/>
    </dgm:pt>
  </dgm:ptLst>
  <dgm:cxnLst>
    <dgm:cxn modelId="{09B3B937-4F35-4247-A4C0-32272FC97C54}" type="presOf" srcId="{ABB96132-B122-6343-93D3-243CAE72D636}" destId="{FCC411B1-550A-AC43-8D5E-F6206DD4AFF6}" srcOrd="0" destOrd="0" presId="urn:microsoft.com/office/officeart/2008/layout/LinedList"/>
    <dgm:cxn modelId="{36E94039-3799-5749-AEF2-C05952A7880C}" srcId="{79CDEA12-0B58-EC46-A83D-BE1885B92948}" destId="{DAF1B535-5DB4-C94B-AD15-A193BB7C14D6}" srcOrd="1" destOrd="0" parTransId="{41921750-27C6-B145-BB7B-B0FB500363CE}" sibTransId="{B7CFFB7E-3210-2F42-9AA6-6156A3F5D1E5}"/>
    <dgm:cxn modelId="{79DAAD39-CB80-204D-8FE8-29BD37AC8E70}" type="presOf" srcId="{25AA9979-42CF-A445-8AE1-CF1BDDC5300F}" destId="{7CE31970-1F7E-7E4D-9592-4893F98F2E5E}" srcOrd="0" destOrd="0" presId="urn:microsoft.com/office/officeart/2008/layout/LinedList"/>
    <dgm:cxn modelId="{A46C5C4F-FEE5-9447-9A18-CD2F371EDA20}" type="presOf" srcId="{DAF1B535-5DB4-C94B-AD15-A193BB7C14D6}" destId="{6B836FF2-273B-7240-8649-06A01228943C}" srcOrd="0" destOrd="0" presId="urn:microsoft.com/office/officeart/2008/layout/LinedList"/>
    <dgm:cxn modelId="{EF591E8B-E407-0140-8817-EF49FB7D75B0}" srcId="{79CDEA12-0B58-EC46-A83D-BE1885B92948}" destId="{25AA9979-42CF-A445-8AE1-CF1BDDC5300F}" srcOrd="0" destOrd="0" parTransId="{EB9B93D1-D233-3C44-9249-EEF74D9F1140}" sibTransId="{1D1772E2-75AE-8940-96F3-7CF14AB9DF7B}"/>
    <dgm:cxn modelId="{0E52D9BA-FFF8-A843-9EEA-AA7465BD2384}" type="presOf" srcId="{79CDEA12-0B58-EC46-A83D-BE1885B92948}" destId="{A3412C0D-B534-3747-BC3F-B51B19A711FA}" srcOrd="0" destOrd="0" presId="urn:microsoft.com/office/officeart/2008/layout/LinedList"/>
    <dgm:cxn modelId="{729B86C3-39F3-C446-A9CB-F582CB8DEF11}" srcId="{79CDEA12-0B58-EC46-A83D-BE1885B92948}" destId="{ABB96132-B122-6343-93D3-243CAE72D636}" srcOrd="2" destOrd="0" parTransId="{3FE5F64D-7776-444A-9D02-A4B13D4AF3C0}" sibTransId="{DE5DC411-5D89-AE42-9D4C-D2C5D63F3ABB}"/>
    <dgm:cxn modelId="{8B78E910-C013-024C-9554-2634702B37F1}" type="presParOf" srcId="{A3412C0D-B534-3747-BC3F-B51B19A711FA}" destId="{66588D09-79DA-4A47-BACA-C8D179EA9A9A}" srcOrd="0" destOrd="0" presId="urn:microsoft.com/office/officeart/2008/layout/LinedList"/>
    <dgm:cxn modelId="{F47FE541-29F9-2C43-B05A-221FCEFB141B}" type="presParOf" srcId="{A3412C0D-B534-3747-BC3F-B51B19A711FA}" destId="{B22ED46A-A0EF-2441-9887-E6408E1C8CBC}" srcOrd="1" destOrd="0" presId="urn:microsoft.com/office/officeart/2008/layout/LinedList"/>
    <dgm:cxn modelId="{14D69788-33EB-F040-85D0-97B8627F0AF4}" type="presParOf" srcId="{B22ED46A-A0EF-2441-9887-E6408E1C8CBC}" destId="{7CE31970-1F7E-7E4D-9592-4893F98F2E5E}" srcOrd="0" destOrd="0" presId="urn:microsoft.com/office/officeart/2008/layout/LinedList"/>
    <dgm:cxn modelId="{04801889-522E-8A40-BAFD-39316CC2E24C}" type="presParOf" srcId="{B22ED46A-A0EF-2441-9887-E6408E1C8CBC}" destId="{A41864E1-9991-B54E-9955-B921C40E4095}" srcOrd="1" destOrd="0" presId="urn:microsoft.com/office/officeart/2008/layout/LinedList"/>
    <dgm:cxn modelId="{B0192571-E39F-F04A-BEBC-37912077B556}" type="presParOf" srcId="{A3412C0D-B534-3747-BC3F-B51B19A711FA}" destId="{4492BC58-825B-D04A-B8B8-23D775575F33}" srcOrd="2" destOrd="0" presId="urn:microsoft.com/office/officeart/2008/layout/LinedList"/>
    <dgm:cxn modelId="{BAC6B21D-2C5E-2A4C-B1AC-CB6E77A0E87B}" type="presParOf" srcId="{A3412C0D-B534-3747-BC3F-B51B19A711FA}" destId="{84CCDC41-5419-9241-908F-E9593185AC8F}" srcOrd="3" destOrd="0" presId="urn:microsoft.com/office/officeart/2008/layout/LinedList"/>
    <dgm:cxn modelId="{FCD678F5-5A3B-9243-89FF-455BEC4EEB0A}" type="presParOf" srcId="{84CCDC41-5419-9241-908F-E9593185AC8F}" destId="{6B836FF2-273B-7240-8649-06A01228943C}" srcOrd="0" destOrd="0" presId="urn:microsoft.com/office/officeart/2008/layout/LinedList"/>
    <dgm:cxn modelId="{3158C21F-BA08-5B40-9655-E09ACA75824D}" type="presParOf" srcId="{84CCDC41-5419-9241-908F-E9593185AC8F}" destId="{245B9ADE-DCFA-8C49-8C3C-FFCB53A90F8A}" srcOrd="1" destOrd="0" presId="urn:microsoft.com/office/officeart/2008/layout/LinedList"/>
    <dgm:cxn modelId="{4F959C97-02A2-2D4E-8E0A-7BA47994C85C}" type="presParOf" srcId="{A3412C0D-B534-3747-BC3F-B51B19A711FA}" destId="{B08FB914-7E71-9F40-85C4-A8C7F5977436}" srcOrd="4" destOrd="0" presId="urn:microsoft.com/office/officeart/2008/layout/LinedList"/>
    <dgm:cxn modelId="{995B1F48-FAB7-6B4D-98B9-D9991C4E7C49}" type="presParOf" srcId="{A3412C0D-B534-3747-BC3F-B51B19A711FA}" destId="{A94F28FB-A282-FE49-AACC-7910A34DB041}" srcOrd="5" destOrd="0" presId="urn:microsoft.com/office/officeart/2008/layout/LinedList"/>
    <dgm:cxn modelId="{7C56725F-B22D-A84D-83FC-0AFB71024B0D}" type="presParOf" srcId="{A94F28FB-A282-FE49-AACC-7910A34DB041}" destId="{FCC411B1-550A-AC43-8D5E-F6206DD4AFF6}" srcOrd="0" destOrd="0" presId="urn:microsoft.com/office/officeart/2008/layout/LinedList"/>
    <dgm:cxn modelId="{AFFCCB25-99E0-C448-9EC4-8CC256B24BDB}" type="presParOf" srcId="{A94F28FB-A282-FE49-AACC-7910A34DB041}" destId="{D85B1238-8BEF-0447-9F73-514A6060F2F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9364A-2EBA-1746-B6A5-FFBB75A2B1B1}"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5252EF8C-1655-DE40-95E0-AF8A4039C157}">
      <dgm:prSet/>
      <dgm:spPr>
        <a:xfrm>
          <a:off x="2072481" y="0"/>
          <a:ext cx="5483831" cy="414496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When a read hit occurs on a line currently in the local cache, the processor simply reads the required item</a:t>
          </a:r>
        </a:p>
      </dgm:t>
    </dgm:pt>
    <dgm:pt modelId="{34F7689D-BB94-4942-9004-E01E0A4CEF10}" type="parTrans" cxnId="{5A9A7EE6-58D4-0E48-A257-A18B79FD765C}">
      <dgm:prSet/>
      <dgm:spPr/>
      <dgm:t>
        <a:bodyPr/>
        <a:lstStyle/>
        <a:p>
          <a:endParaRPr lang="en-US"/>
        </a:p>
      </dgm:t>
    </dgm:pt>
    <dgm:pt modelId="{7F60BD1C-4C16-684D-B772-15D1667BB2C4}" type="sibTrans" cxnId="{5A9A7EE6-58D4-0E48-A257-A18B79FD765C}">
      <dgm:prSet/>
      <dgm:spPr/>
      <dgm:t>
        <a:bodyPr/>
        <a:lstStyle/>
        <a:p>
          <a:endParaRPr lang="en-US"/>
        </a:p>
      </dgm:t>
    </dgm:pt>
    <dgm:pt modelId="{4EAA18E3-DBBC-DE47-A7C2-849322B8B09E}">
      <dgm:prSet/>
      <dgm:spPr>
        <a:xfrm>
          <a:off x="2072481" y="1243491"/>
          <a:ext cx="5483831" cy="269422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There is no state change</a:t>
          </a:r>
        </a:p>
      </dgm:t>
    </dgm:pt>
    <dgm:pt modelId="{0EAED0D7-9173-6340-9437-599EBFBBE4F3}" type="parTrans" cxnId="{3793CE76-5B89-5F4B-BD4B-9C3875D61A50}">
      <dgm:prSet/>
      <dgm:spPr/>
      <dgm:t>
        <a:bodyPr/>
        <a:lstStyle/>
        <a:p>
          <a:endParaRPr lang="en-US"/>
        </a:p>
      </dgm:t>
    </dgm:pt>
    <dgm:pt modelId="{20148271-9672-2E40-B56E-E21A8FDCE6C7}" type="sibTrans" cxnId="{3793CE76-5B89-5F4B-BD4B-9C3875D61A50}">
      <dgm:prSet/>
      <dgm:spPr/>
      <dgm:t>
        <a:bodyPr/>
        <a:lstStyle/>
        <a:p>
          <a:endParaRPr lang="en-US"/>
        </a:p>
      </dgm:t>
    </dgm:pt>
    <dgm:pt modelId="{D995FF95-3F6D-8F45-8A5B-C3FCE2163C8F}">
      <dgm:prSet/>
      <dgm:spPr>
        <a:xfrm>
          <a:off x="2072481" y="2486979"/>
          <a:ext cx="5483831" cy="12434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 state remains modified, shared, or exclusive</a:t>
          </a:r>
        </a:p>
      </dgm:t>
    </dgm:pt>
    <dgm:pt modelId="{3F9B326E-2FFF-4540-ADF8-7D26D3DE0739}" type="parTrans" cxnId="{D5323B10-EF10-C549-85E9-3BCCACB0E37E}">
      <dgm:prSet/>
      <dgm:spPr/>
      <dgm:t>
        <a:bodyPr/>
        <a:lstStyle/>
        <a:p>
          <a:endParaRPr lang="en-US"/>
        </a:p>
      </dgm:t>
    </dgm:pt>
    <dgm:pt modelId="{C41E4682-8B77-6842-95BD-227AC6102A70}" type="sibTrans" cxnId="{D5323B10-EF10-C549-85E9-3BCCACB0E37E}">
      <dgm:prSet/>
      <dgm:spPr/>
      <dgm:t>
        <a:bodyPr/>
        <a:lstStyle/>
        <a:p>
          <a:endParaRPr lang="en-US"/>
        </a:p>
      </dgm:t>
    </dgm:pt>
    <dgm:pt modelId="{BE690D6B-E3B4-1644-87DF-D062EFBA3174}" type="pres">
      <dgm:prSet presAssocID="{6B69364A-2EBA-1746-B6A5-FFBB75A2B1B1}" presName="Name0" presStyleCnt="0">
        <dgm:presLayoutVars>
          <dgm:chMax val="7"/>
          <dgm:dir/>
          <dgm:animLvl val="lvl"/>
          <dgm:resizeHandles val="exact"/>
        </dgm:presLayoutVars>
      </dgm:prSet>
      <dgm:spPr/>
    </dgm:pt>
    <dgm:pt modelId="{DE04874F-6E8C-DB48-919D-6B0F23AA7A48}" type="pres">
      <dgm:prSet presAssocID="{5252EF8C-1655-DE40-95E0-AF8A4039C157}" presName="circle1" presStyleLbl="node1" presStyleIdx="0" presStyleCnt="3"/>
      <dgm:spPr>
        <a:xfrm>
          <a:off x="0" y="0"/>
          <a:ext cx="4144963" cy="4144963"/>
        </a:xfrm>
        <a:prstGeom prst="pie">
          <a:avLst>
            <a:gd name="adj1" fmla="val 5400000"/>
            <a:gd name="adj2" fmla="val 16200000"/>
          </a:avLst>
        </a:prstGeom>
        <a:gradFill rotWithShape="0">
          <a:gsLst>
            <a:gs pos="0">
              <a:srgbClr val="999966">
                <a:lumMod val="75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80DE99A-5BE4-DF4A-BC93-46E0BE4B89D2}" type="pres">
      <dgm:prSet presAssocID="{5252EF8C-1655-DE40-95E0-AF8A4039C157}" presName="space" presStyleCnt="0"/>
      <dgm:spPr/>
    </dgm:pt>
    <dgm:pt modelId="{B2306F54-8CF8-C543-8A84-9123DB2C0C5C}" type="pres">
      <dgm:prSet presAssocID="{5252EF8C-1655-DE40-95E0-AF8A4039C157}" presName="rect1" presStyleLbl="alignAcc1" presStyleIdx="0" presStyleCnt="3"/>
      <dgm:spPr/>
    </dgm:pt>
    <dgm:pt modelId="{A7784262-93FE-8047-B7AE-13A72DB7327E}" type="pres">
      <dgm:prSet presAssocID="{4EAA18E3-DBBC-DE47-A7C2-849322B8B09E}" presName="vertSpace2" presStyleLbl="node1" presStyleIdx="0" presStyleCnt="3"/>
      <dgm:spPr/>
    </dgm:pt>
    <dgm:pt modelId="{2690761E-AC89-944F-A1DD-CD2A8E240BB7}" type="pres">
      <dgm:prSet presAssocID="{4EAA18E3-DBBC-DE47-A7C2-849322B8B09E}" presName="circle2" presStyleLbl="node1" presStyleIdx="1" presStyleCnt="3"/>
      <dgm:spPr>
        <a:xfrm>
          <a:off x="725369" y="1243491"/>
          <a:ext cx="2694223" cy="2694223"/>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1F788B89-BA38-634E-BF1F-6894CCAC552F}" type="pres">
      <dgm:prSet presAssocID="{4EAA18E3-DBBC-DE47-A7C2-849322B8B09E}" presName="rect2" presStyleLbl="alignAcc1" presStyleIdx="1" presStyleCnt="3"/>
      <dgm:spPr/>
    </dgm:pt>
    <dgm:pt modelId="{89EEEDB0-6402-644E-A739-50AFDDB1849F}" type="pres">
      <dgm:prSet presAssocID="{D995FF95-3F6D-8F45-8A5B-C3FCE2163C8F}" presName="vertSpace3" presStyleLbl="node1" presStyleIdx="1" presStyleCnt="3"/>
      <dgm:spPr/>
    </dgm:pt>
    <dgm:pt modelId="{C29DB09E-6729-9448-9562-C882B8240EA6}" type="pres">
      <dgm:prSet presAssocID="{D995FF95-3F6D-8F45-8A5B-C3FCE2163C8F}" presName="circle3" presStyleLbl="node1" presStyleIdx="2" presStyleCnt="3"/>
      <dgm:spPr>
        <a:xfrm>
          <a:off x="1450737" y="2486979"/>
          <a:ext cx="1243487" cy="1243487"/>
        </a:xfrm>
        <a:prstGeom prst="pie">
          <a:avLst>
            <a:gd name="adj1" fmla="val 5400000"/>
            <a:gd name="adj2" fmla="val 16200000"/>
          </a:avLst>
        </a:prstGeom>
        <a:gradFill rotWithShape="0">
          <a:gsLst>
            <a:gs pos="0">
              <a:srgbClr val="666699">
                <a:lumMod val="60000"/>
                <a:lumOff val="4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956FDF6-5B1D-2B4A-AD25-28BC8D32478F}" type="pres">
      <dgm:prSet presAssocID="{D995FF95-3F6D-8F45-8A5B-C3FCE2163C8F}" presName="rect3" presStyleLbl="alignAcc1" presStyleIdx="2" presStyleCnt="3"/>
      <dgm:spPr/>
    </dgm:pt>
    <dgm:pt modelId="{77019B3C-11CA-6346-8E56-DE52544A6A79}" type="pres">
      <dgm:prSet presAssocID="{5252EF8C-1655-DE40-95E0-AF8A4039C157}" presName="rect1ParTxNoCh" presStyleLbl="alignAcc1" presStyleIdx="2" presStyleCnt="3">
        <dgm:presLayoutVars>
          <dgm:chMax val="1"/>
          <dgm:bulletEnabled val="1"/>
        </dgm:presLayoutVars>
      </dgm:prSet>
      <dgm:spPr/>
    </dgm:pt>
    <dgm:pt modelId="{0B9BE6C3-58F5-DF43-9D26-770DC5FECF57}" type="pres">
      <dgm:prSet presAssocID="{4EAA18E3-DBBC-DE47-A7C2-849322B8B09E}" presName="rect2ParTxNoCh" presStyleLbl="alignAcc1" presStyleIdx="2" presStyleCnt="3">
        <dgm:presLayoutVars>
          <dgm:chMax val="1"/>
          <dgm:bulletEnabled val="1"/>
        </dgm:presLayoutVars>
      </dgm:prSet>
      <dgm:spPr/>
    </dgm:pt>
    <dgm:pt modelId="{DCB9ACDC-8CE7-1348-A335-8691C3800A4A}" type="pres">
      <dgm:prSet presAssocID="{D995FF95-3F6D-8F45-8A5B-C3FCE2163C8F}" presName="rect3ParTxNoCh" presStyleLbl="alignAcc1" presStyleIdx="2" presStyleCnt="3">
        <dgm:presLayoutVars>
          <dgm:chMax val="1"/>
          <dgm:bulletEnabled val="1"/>
        </dgm:presLayoutVars>
      </dgm:prSet>
      <dgm:spPr/>
    </dgm:pt>
  </dgm:ptLst>
  <dgm:cxnLst>
    <dgm:cxn modelId="{D5323B10-EF10-C549-85E9-3BCCACB0E37E}" srcId="{6B69364A-2EBA-1746-B6A5-FFBB75A2B1B1}" destId="{D995FF95-3F6D-8F45-8A5B-C3FCE2163C8F}" srcOrd="2" destOrd="0" parTransId="{3F9B326E-2FFF-4540-ADF8-7D26D3DE0739}" sibTransId="{C41E4682-8B77-6842-95BD-227AC6102A70}"/>
    <dgm:cxn modelId="{84F6CC65-AD7F-FE40-977A-9ED239BB3BE9}" type="presOf" srcId="{5252EF8C-1655-DE40-95E0-AF8A4039C157}" destId="{77019B3C-11CA-6346-8E56-DE52544A6A79}" srcOrd="1" destOrd="0" presId="urn:microsoft.com/office/officeart/2005/8/layout/target3"/>
    <dgm:cxn modelId="{85F72654-FA72-454F-8C54-65CF28182456}" type="presOf" srcId="{4EAA18E3-DBBC-DE47-A7C2-849322B8B09E}" destId="{0B9BE6C3-58F5-DF43-9D26-770DC5FECF57}" srcOrd="1" destOrd="0" presId="urn:microsoft.com/office/officeart/2005/8/layout/target3"/>
    <dgm:cxn modelId="{42EFCA74-8331-2142-8773-967E57C7B05C}" type="presOf" srcId="{5252EF8C-1655-DE40-95E0-AF8A4039C157}" destId="{B2306F54-8CF8-C543-8A84-9123DB2C0C5C}" srcOrd="0" destOrd="0" presId="urn:microsoft.com/office/officeart/2005/8/layout/target3"/>
    <dgm:cxn modelId="{3793CE76-5B89-5F4B-BD4B-9C3875D61A50}" srcId="{6B69364A-2EBA-1746-B6A5-FFBB75A2B1B1}" destId="{4EAA18E3-DBBC-DE47-A7C2-849322B8B09E}" srcOrd="1" destOrd="0" parTransId="{0EAED0D7-9173-6340-9437-599EBFBBE4F3}" sibTransId="{20148271-9672-2E40-B56E-E21A8FDCE6C7}"/>
    <dgm:cxn modelId="{7059D47F-5FF3-7743-88B1-44126315D359}" type="presOf" srcId="{6B69364A-2EBA-1746-B6A5-FFBB75A2B1B1}" destId="{BE690D6B-E3B4-1644-87DF-D062EFBA3174}" srcOrd="0" destOrd="0" presId="urn:microsoft.com/office/officeart/2005/8/layout/target3"/>
    <dgm:cxn modelId="{03861CB8-6214-464F-9B20-7A5BBA06D0DE}" type="presOf" srcId="{4EAA18E3-DBBC-DE47-A7C2-849322B8B09E}" destId="{1F788B89-BA38-634E-BF1F-6894CCAC552F}" srcOrd="0" destOrd="0" presId="urn:microsoft.com/office/officeart/2005/8/layout/target3"/>
    <dgm:cxn modelId="{5A9A7EE6-58D4-0E48-A257-A18B79FD765C}" srcId="{6B69364A-2EBA-1746-B6A5-FFBB75A2B1B1}" destId="{5252EF8C-1655-DE40-95E0-AF8A4039C157}" srcOrd="0" destOrd="0" parTransId="{34F7689D-BB94-4942-9004-E01E0A4CEF10}" sibTransId="{7F60BD1C-4C16-684D-B772-15D1667BB2C4}"/>
    <dgm:cxn modelId="{D64642F0-9A6C-FA43-823B-742B77F86E13}" type="presOf" srcId="{D995FF95-3F6D-8F45-8A5B-C3FCE2163C8F}" destId="{DCB9ACDC-8CE7-1348-A335-8691C3800A4A}" srcOrd="1" destOrd="0" presId="urn:microsoft.com/office/officeart/2005/8/layout/target3"/>
    <dgm:cxn modelId="{6156E5FD-D154-1C48-917C-65B40BA02EDC}" type="presOf" srcId="{D995FF95-3F6D-8F45-8A5B-C3FCE2163C8F}" destId="{8956FDF6-5B1D-2B4A-AD25-28BC8D32478F}" srcOrd="0" destOrd="0" presId="urn:microsoft.com/office/officeart/2005/8/layout/target3"/>
    <dgm:cxn modelId="{C123EE89-206F-EA48-8219-2629CD34FE56}" type="presParOf" srcId="{BE690D6B-E3B4-1644-87DF-D062EFBA3174}" destId="{DE04874F-6E8C-DB48-919D-6B0F23AA7A48}" srcOrd="0" destOrd="0" presId="urn:microsoft.com/office/officeart/2005/8/layout/target3"/>
    <dgm:cxn modelId="{82DB9979-F0F3-864B-B533-A91AB152DEEB}" type="presParOf" srcId="{BE690D6B-E3B4-1644-87DF-D062EFBA3174}" destId="{C80DE99A-5BE4-DF4A-BC93-46E0BE4B89D2}" srcOrd="1" destOrd="0" presId="urn:microsoft.com/office/officeart/2005/8/layout/target3"/>
    <dgm:cxn modelId="{28D48C96-BA19-F34D-AA59-C635D8AFF2E9}" type="presParOf" srcId="{BE690D6B-E3B4-1644-87DF-D062EFBA3174}" destId="{B2306F54-8CF8-C543-8A84-9123DB2C0C5C}" srcOrd="2" destOrd="0" presId="urn:microsoft.com/office/officeart/2005/8/layout/target3"/>
    <dgm:cxn modelId="{4BAB84D6-DA12-B846-AC08-C02A368B0F75}" type="presParOf" srcId="{BE690D6B-E3B4-1644-87DF-D062EFBA3174}" destId="{A7784262-93FE-8047-B7AE-13A72DB7327E}" srcOrd="3" destOrd="0" presId="urn:microsoft.com/office/officeart/2005/8/layout/target3"/>
    <dgm:cxn modelId="{19D3ADE3-9DD2-EE41-87D2-9F23208446BA}" type="presParOf" srcId="{BE690D6B-E3B4-1644-87DF-D062EFBA3174}" destId="{2690761E-AC89-944F-A1DD-CD2A8E240BB7}" srcOrd="4" destOrd="0" presId="urn:microsoft.com/office/officeart/2005/8/layout/target3"/>
    <dgm:cxn modelId="{177BAC86-5E16-A24F-9DBB-1211CD0A7622}" type="presParOf" srcId="{BE690D6B-E3B4-1644-87DF-D062EFBA3174}" destId="{1F788B89-BA38-634E-BF1F-6894CCAC552F}" srcOrd="5" destOrd="0" presId="urn:microsoft.com/office/officeart/2005/8/layout/target3"/>
    <dgm:cxn modelId="{74F77420-852D-1C4B-AFF0-BF3502C27892}" type="presParOf" srcId="{BE690D6B-E3B4-1644-87DF-D062EFBA3174}" destId="{89EEEDB0-6402-644E-A739-50AFDDB1849F}" srcOrd="6" destOrd="0" presId="urn:microsoft.com/office/officeart/2005/8/layout/target3"/>
    <dgm:cxn modelId="{7A10E686-1E5B-A74F-8F7C-E6FF94430559}" type="presParOf" srcId="{BE690D6B-E3B4-1644-87DF-D062EFBA3174}" destId="{C29DB09E-6729-9448-9562-C882B8240EA6}" srcOrd="7" destOrd="0" presId="urn:microsoft.com/office/officeart/2005/8/layout/target3"/>
    <dgm:cxn modelId="{D106EECF-056C-6D49-9E2E-A909B688C836}" type="presParOf" srcId="{BE690D6B-E3B4-1644-87DF-D062EFBA3174}" destId="{8956FDF6-5B1D-2B4A-AD25-28BC8D32478F}" srcOrd="8" destOrd="0" presId="urn:microsoft.com/office/officeart/2005/8/layout/target3"/>
    <dgm:cxn modelId="{83C97101-F4B0-0A42-8593-08A240561A1C}" type="presParOf" srcId="{BE690D6B-E3B4-1644-87DF-D062EFBA3174}" destId="{77019B3C-11CA-6346-8E56-DE52544A6A79}" srcOrd="9" destOrd="0" presId="urn:microsoft.com/office/officeart/2005/8/layout/target3"/>
    <dgm:cxn modelId="{5BD22F67-58AB-7345-866A-6B338F6E9AA6}" type="presParOf" srcId="{BE690D6B-E3B4-1644-87DF-D062EFBA3174}" destId="{0B9BE6C3-58F5-DF43-9D26-770DC5FECF57}" srcOrd="10" destOrd="0" presId="urn:microsoft.com/office/officeart/2005/8/layout/target3"/>
    <dgm:cxn modelId="{F03CFF47-14D4-D749-A5D4-615934CEED2E}" type="presParOf" srcId="{BE690D6B-E3B4-1644-87DF-D062EFBA3174}" destId="{DCB9ACDC-8CE7-1348-A335-8691C3800A4A}"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dgm:spPr>
        <a:xfrm>
          <a:off x="3189046" y="0"/>
          <a:ext cx="2232507" cy="1216152"/>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Thread in multithreaded processors may or may not be the same as the concept of software threads in a multiprogrammed operating system</a:t>
          </a: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dgm:spPr>
        <a:xfrm>
          <a:off x="5910472" y="1158240"/>
          <a:ext cx="2115673" cy="1331976"/>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Thread is concerned with scheduling and execution, whereas a process is concerned with both scheduling/execution and resource and resource ownership</a:t>
          </a: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dgm:spPr>
        <a:xfrm>
          <a:off x="5910472"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 </a:t>
          </a: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dgm:spPr>
        <a:xfrm>
          <a:off x="5910472"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An instance of program running on computer</a:t>
          </a: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dgm:spPr>
        <a:xfrm>
          <a:off x="5910472"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Two key characteristics:</a:t>
          </a: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dgm:spPr>
        <a:xfrm>
          <a:off x="5910472"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Resource ownership</a:t>
          </a: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dgm:spPr>
        <a:xfrm>
          <a:off x="5910472"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Scheduling/execution</a:t>
          </a: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dgm:spPr>
        <a:xfrm>
          <a:off x="3189046" y="4575048"/>
          <a:ext cx="2232507" cy="1216152"/>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Process switch</a:t>
          </a: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dgm:spPr>
        <a:xfrm>
          <a:off x="3189046" y="4575048"/>
          <a:ext cx="2232507" cy="1216152"/>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Operation that switches the processor from one process to another </a:t>
          </a:r>
          <a:r>
            <a:rPr lang="en-US" dirty="0">
              <a:solidFill>
                <a:sysClr val="windowText" lastClr="000000">
                  <a:hueOff val="0"/>
                  <a:satOff val="0"/>
                  <a:lumOff val="0"/>
                  <a:alphaOff val="0"/>
                </a:sysClr>
              </a:solidFill>
              <a:latin typeface="Rockwell"/>
              <a:ea typeface="+mn-ea"/>
              <a:cs typeface="+mn-cs"/>
            </a:rPr>
            <a:t>by saving all the process control data, registers, and other information for the first and replacing them with the process information for the second</a:t>
          </a:r>
          <a:endParaRPr lang="en-GB" dirty="0">
            <a:solidFill>
              <a:sysClr val="windowText" lastClr="000000">
                <a:hueOff val="0"/>
                <a:satOff val="0"/>
                <a:lumOff val="0"/>
                <a:alphaOff val="0"/>
              </a:sysClr>
            </a:solidFill>
            <a:latin typeface="Rockwell"/>
            <a:ea typeface="+mn-ea"/>
            <a:cs typeface="+mn-cs"/>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dgm:spPr>
        <a:xfrm>
          <a:off x="584453"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Thread: </a:t>
          </a: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dgm:spPr>
        <a:xfrm>
          <a:off x="584453"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Dispatchable unit of work within a process</a:t>
          </a: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dgm:spPr>
        <a:xfrm>
          <a:off x="584453"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Includes processor context (which includes the program counter and stack pointer) and data area for stack</a:t>
          </a: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dgm:spPr>
        <a:xfrm>
          <a:off x="584453"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Executes sequentially and is interruptible so that the processor can turn to another thread</a:t>
          </a: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dgm:spPr>
        <a:xfrm>
          <a:off x="584453" y="1158240"/>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Thread switch</a:t>
          </a: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dgm:spPr>
        <a:xfrm>
          <a:off x="584453" y="1158240"/>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The act of switching processor control between threads within the same process</a:t>
          </a: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dgm:spPr>
        <a:xfrm>
          <a:off x="584453" y="1158240"/>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Typically less costly than process switch</a:t>
          </a: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pt>
    <dgm:pt modelId="{22D01897-8099-364C-9C6A-34BEB9698B44}" type="pres">
      <dgm:prSet presAssocID="{406430D1-3460-7A42-A738-A675A7F8E210}" presName="circ1" presStyleLbl="vennNode1" presStyleIdx="0" presStyleCnt="6"/>
      <dgm:spPr>
        <a:xfrm>
          <a:off x="3412296" y="1333134"/>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2D42DB35-4587-6446-AB60-53BE55EA0121}" type="pres">
      <dgm:prSet presAssocID="{406430D1-3460-7A42-A738-A675A7F8E210}" presName="circ1Tx" presStyleLbl="revTx" presStyleIdx="0" presStyleCnt="0">
        <dgm:presLayoutVars>
          <dgm:chMax val="0"/>
          <dgm:chPref val="0"/>
          <dgm:bulletEnabled val="1"/>
        </dgm:presLayoutVars>
      </dgm:prSet>
      <dgm:spPr/>
    </dgm:pt>
    <dgm:pt modelId="{C63810A4-7204-104F-8145-45ADFBBF5C29}" type="pres">
      <dgm:prSet presAssocID="{6CA3169C-750F-6545-B50C-BD90BDA35B85}" presName="circ2" presStyleLbl="vennNode1" presStyleIdx="1" presStyleCnt="6"/>
      <dgm:spPr>
        <a:xfrm>
          <a:off x="3992004"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B3B00AE8-F8E3-F549-AA8D-260965224262}" type="pres">
      <dgm:prSet presAssocID="{6CA3169C-750F-6545-B50C-BD90BDA35B85}" presName="circ2Tx" presStyleLbl="revTx" presStyleIdx="0" presStyleCnt="0">
        <dgm:presLayoutVars>
          <dgm:chMax val="0"/>
          <dgm:chPref val="0"/>
          <dgm:bulletEnabled val="1"/>
        </dgm:presLayoutVars>
      </dgm:prSet>
      <dgm:spPr/>
    </dgm:pt>
    <dgm:pt modelId="{0C4D4423-A48F-6C40-B123-0C2259171F2F}" type="pres">
      <dgm:prSet presAssocID="{4A84CFBD-E4A5-0C40-884C-81D7792A4689}" presName="circ3" presStyleLbl="vennNode1" presStyleIdx="2" presStyleCnt="6"/>
      <dgm:spPr>
        <a:xfrm>
          <a:off x="3992004"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AD442CCC-2545-1842-AB10-F68C4BDFEE54}" type="pres">
      <dgm:prSet presAssocID="{4A84CFBD-E4A5-0C40-884C-81D7792A4689}" presName="circ3Tx" presStyleLbl="revTx" presStyleIdx="0" presStyleCnt="0">
        <dgm:presLayoutVars>
          <dgm:chMax val="0"/>
          <dgm:chPref val="0"/>
          <dgm:bulletEnabled val="1"/>
        </dgm:presLayoutVars>
      </dgm:prSet>
      <dgm:spPr/>
    </dgm:pt>
    <dgm:pt modelId="{D78622AE-3F71-0D40-BEE6-DF424A4ED85C}" type="pres">
      <dgm:prSet presAssocID="{F7B84DEF-8E82-8F4E-94F5-8B57C079C0D2}" presName="circ4" presStyleLbl="vennNode1" presStyleIdx="3" presStyleCnt="6"/>
      <dgm:spPr>
        <a:xfrm>
          <a:off x="3412296" y="267263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8A50D7EE-62BB-614A-BB66-FA81522857D3}" type="pres">
      <dgm:prSet presAssocID="{F7B84DEF-8E82-8F4E-94F5-8B57C079C0D2}" presName="circ4Tx" presStyleLbl="revTx" presStyleIdx="0" presStyleCnt="0">
        <dgm:presLayoutVars>
          <dgm:chMax val="0"/>
          <dgm:chPref val="0"/>
          <dgm:bulletEnabled val="1"/>
        </dgm:presLayoutVars>
      </dgm:prSet>
      <dgm:spPr/>
    </dgm:pt>
    <dgm:pt modelId="{CEF8270F-35BB-0848-B381-E981F8C8F51C}" type="pres">
      <dgm:prSet presAssocID="{8C95F624-596A-CB49-BF4A-E38929EFCE73}" presName="circ5" presStyleLbl="vennNode1" presStyleIdx="4" presStyleCnt="6"/>
      <dgm:spPr>
        <a:xfrm>
          <a:off x="2832589"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15CF3CA2-2079-8948-96AE-DF3A5B01EEAA}" type="pres">
      <dgm:prSet presAssocID="{8C95F624-596A-CB49-BF4A-E38929EFCE73}" presName="circ5Tx" presStyleLbl="revTx" presStyleIdx="0" presStyleCnt="0">
        <dgm:presLayoutVars>
          <dgm:chMax val="0"/>
          <dgm:chPref val="0"/>
          <dgm:bulletEnabled val="1"/>
        </dgm:presLayoutVars>
      </dgm:prSet>
      <dgm:spPr/>
    </dgm:pt>
    <dgm:pt modelId="{31706F97-55E3-D54B-9146-B3F3378F801A}" type="pres">
      <dgm:prSet presAssocID="{8BDB8623-A0C8-4640-8F75-0BB8668C27A6}" presName="circ6" presStyleLbl="vennNode1" presStyleIdx="5" presStyleCnt="6"/>
      <dgm:spPr>
        <a:xfrm>
          <a:off x="2832589"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5A342A44-5C4A-AA4B-B420-B41308FC5827}" type="pres">
      <dgm:prSet presAssocID="{8BDB8623-A0C8-4640-8F75-0BB8668C27A6}" presName="circ6Tx" presStyleLbl="revTx" presStyleIdx="0" presStyleCnt="0">
        <dgm:presLayoutVars>
          <dgm:chMax val="0"/>
          <dgm:chPref val="0"/>
          <dgm:bulletEnabled val="1"/>
        </dgm:presLayoutVars>
      </dgm:prSet>
      <dgm:spPr/>
    </dgm:pt>
  </dgm:ptLst>
  <dgm:cxnLst>
    <dgm:cxn modelId="{0D1F7200-CF97-864F-8D09-F2BD785D58F1}" srcId="{8BDB8623-A0C8-4640-8F75-0BB8668C27A6}" destId="{2C78DDFA-5173-8045-BCF7-67A7D9B37E55}" srcOrd="0" destOrd="0" parTransId="{8F69BE19-2CDB-DD43-88CA-32DAA7E27E26}" sibTransId="{21A1142B-0EE0-B343-AABE-D3AF3788E41A}"/>
    <dgm:cxn modelId="{7EC14006-31F7-724D-8EE9-E24F1BC6CA9F}" srcId="{0CCABC8D-EE78-F848-B302-656B3DA48823}" destId="{9EFF2EB3-D786-1D46-887A-98985999292D}" srcOrd="0" destOrd="0" parTransId="{5A569FB7-2882-3E4C-AAD8-C9ED5B924E1B}" sibTransId="{48910CF2-8FB0-D749-A8DD-E766BC5B9DE1}"/>
    <dgm:cxn modelId="{C41B9806-76C5-5A42-9ABA-9A62FAE7318A}" srcId="{4A84CFBD-E4A5-0C40-884C-81D7792A4689}" destId="{0FA81A88-FB3F-4E40-B8F8-D9C738822C59}" srcOrd="0" destOrd="0" parTransId="{91D8EC8B-A3A1-BD43-88E2-5987D9B70F2E}" sibTransId="{0A8D2C92-3E89-5A4B-BEDE-EB30CF8EBE9B}"/>
    <dgm:cxn modelId="{34FD660E-BA7B-CB47-811B-9DF65F14474A}" srcId="{C6BC5109-F798-7F4A-A4F5-6F98DC3A0C37}" destId="{8C95F624-596A-CB49-BF4A-E38929EFCE73}" srcOrd="4" destOrd="0" parTransId="{3DE285F3-15DF-AE46-906E-D1DBDC9A0456}" sibTransId="{596CFA4C-AFE6-8042-BFA5-F1E372B96BEB}"/>
    <dgm:cxn modelId="{ABCD2C15-D454-2842-9A5A-376A59971549}" srcId="{8C95F624-596A-CB49-BF4A-E38929EFCE73}" destId="{E03480D1-B158-074B-9EC0-E42DA1DA5F0E}" srcOrd="1" destOrd="0" parTransId="{FE258033-775C-8048-A067-474A8D4C841A}" sibTransId="{1945740A-C72E-5744-84CD-D2E266EBB70D}"/>
    <dgm:cxn modelId="{6F215318-4911-C846-8964-2AF3A21C809F}" type="presOf" srcId="{8BDB8623-A0C8-4640-8F75-0BB8668C27A6}" destId="{5A342A44-5C4A-AA4B-B420-B41308FC5827}" srcOrd="0" destOrd="0" presId="urn:microsoft.com/office/officeart/2005/8/layout/venn1"/>
    <dgm:cxn modelId="{976E5D24-27E3-7149-BB11-81AA7E522A75}" type="presOf" srcId="{E03480D1-B158-074B-9EC0-E42DA1DA5F0E}" destId="{15CF3CA2-2079-8948-96AE-DF3A5B01EEAA}" srcOrd="0" destOrd="2" presId="urn:microsoft.com/office/officeart/2005/8/layout/venn1"/>
    <dgm:cxn modelId="{C99ADC2D-AA02-6C42-9F07-1A4F1F21A319}" type="presOf" srcId="{F04FD671-833D-CC42-B9DA-43066DF68CF8}" destId="{5A342A44-5C4A-AA4B-B420-B41308FC5827}" srcOrd="0" destOrd="2" presId="urn:microsoft.com/office/officeart/2005/8/layout/venn1"/>
    <dgm:cxn modelId="{A29B9232-DB51-0C48-A804-FA9EB0823A38}" type="presOf" srcId="{6CA3169C-750F-6545-B50C-BD90BDA35B85}" destId="{B3B00AE8-F8E3-F549-AA8D-260965224262}" srcOrd="0" destOrd="0" presId="urn:microsoft.com/office/officeart/2005/8/layout/venn1"/>
    <dgm:cxn modelId="{C5DE8C38-BA17-CF45-BCC8-27F662E05875}" type="presOf" srcId="{8C95F624-596A-CB49-BF4A-E38929EFCE73}" destId="{15CF3CA2-2079-8948-96AE-DF3A5B01EEAA}" srcOrd="0" destOrd="0" presId="urn:microsoft.com/office/officeart/2005/8/layout/venn1"/>
    <dgm:cxn modelId="{84459167-55FE-F14D-AC5D-BD3D674A4ABE}" srcId="{4A84CFBD-E4A5-0C40-884C-81D7792A4689}" destId="{0CCABC8D-EE78-F848-B302-656B3DA48823}" srcOrd="1" destOrd="0" parTransId="{E9BD4C6A-32F8-5448-A91E-58546CCF2D0D}" sibTransId="{B1B57F7B-D9EE-4949-9BC4-498731413EB0}"/>
    <dgm:cxn modelId="{96C2156F-BBB4-874C-AF03-07960B981C10}" type="presOf" srcId="{0CCABC8D-EE78-F848-B302-656B3DA48823}" destId="{AD442CCC-2545-1842-AB10-F68C4BDFEE54}" srcOrd="0" destOrd="2" presId="urn:microsoft.com/office/officeart/2005/8/layout/venn1"/>
    <dgm:cxn modelId="{856D1050-C185-3B42-9BDE-C45E79B48974}" type="presOf" srcId="{4A84CFBD-E4A5-0C40-884C-81D7792A4689}" destId="{AD442CCC-2545-1842-AB10-F68C4BDFEE54}" srcOrd="0" destOrd="0"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D1840D52-4296-4A42-848C-0DCDC659956C}" type="presOf" srcId="{0FA81A88-FB3F-4E40-B8F8-D9C738822C59}" destId="{AD442CCC-2545-1842-AB10-F68C4BDFEE54}" srcOrd="0" destOrd="1" presId="urn:microsoft.com/office/officeart/2005/8/layout/venn1"/>
    <dgm:cxn modelId="{23AF5052-9932-F444-9C3A-BD36B32F41BB}" type="presOf" srcId="{41D5AE6F-D60A-E249-A9D9-53CD757D2E8B}" destId="{15CF3CA2-2079-8948-96AE-DF3A5B01EEAA}"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2D56BF75-F614-DB48-ADCB-A0B3FC3E942C}" srcId="{C6BC5109-F798-7F4A-A4F5-6F98DC3A0C37}" destId="{4A84CFBD-E4A5-0C40-884C-81D7792A4689}" srcOrd="2" destOrd="0" parTransId="{4AF7DD68-6939-7E4E-A17C-2A8093F00524}" sibTransId="{9E47A2E4-34EA-0545-99F6-FDA23C87B707}"/>
    <dgm:cxn modelId="{FA7C6456-B832-3449-A55B-23C6262B2C1F}" srcId="{C6BC5109-F798-7F4A-A4F5-6F98DC3A0C37}" destId="{8BDB8623-A0C8-4640-8F75-0BB8668C27A6}" srcOrd="5" destOrd="0" parTransId="{385089B7-518E-0942-9DCA-F6818C982F1D}" sibTransId="{93C62568-2288-E04F-BC7F-55CB1CEDB560}"/>
    <dgm:cxn modelId="{DC4E0696-9873-7840-8BBE-4B5DB1E44731}" type="presOf" srcId="{C6BC5109-F798-7F4A-A4F5-6F98DC3A0C37}" destId="{51992B27-8E1C-594C-9D1D-0035964166D6}" srcOrd="0" destOrd="0"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226CC1A4-9237-D14F-9605-1651070EE006}" srcId="{8BDB8623-A0C8-4640-8F75-0BB8668C27A6}" destId="{F04FD671-833D-CC42-B9DA-43066DF68CF8}" srcOrd="1" destOrd="0" parTransId="{5483B081-B4F0-754D-BAF2-998BB590B324}" sibTransId="{90CA317B-E52F-BC46-824B-A486BB453DA9}"/>
    <dgm:cxn modelId="{F92C37A6-5369-0D46-8AC4-1BD4771FD7D2}" type="presOf" srcId="{F4C57902-D9B1-4749-BDB8-95E980AD9747}" destId="{AD442CCC-2545-1842-AB10-F68C4BDFEE54}" srcOrd="0" destOrd="4"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3749EBAD-CCF4-A14D-9E2F-17E4B76ABA62}" type="presOf" srcId="{2C78DDFA-5173-8045-BCF7-67A7D9B37E55}" destId="{5A342A44-5C4A-AA4B-B420-B41308FC5827}" srcOrd="0" destOrd="1" presId="urn:microsoft.com/office/officeart/2005/8/layout/venn1"/>
    <dgm:cxn modelId="{7B2F4AB2-6075-114C-9997-BFDA779B1BEC}" srcId="{8C95F624-596A-CB49-BF4A-E38929EFCE73}" destId="{41D5AE6F-D60A-E249-A9D9-53CD757D2E8B}" srcOrd="0" destOrd="0" parTransId="{827CAB66-A488-444F-8AA0-4FA212C0E26F}" sibTransId="{D598E112-8C84-DF4E-9F5C-2E8C5205C415}"/>
    <dgm:cxn modelId="{D363EDB6-53FC-804A-99E6-94FB75E6ABC3}" type="presOf" srcId="{D2D106D5-7ED1-4A4E-9997-B08B475F63C4}" destId="{15CF3CA2-2079-8948-96AE-DF3A5B01EEAA}" srcOrd="0" destOrd="3" presId="urn:microsoft.com/office/officeart/2005/8/layout/venn1"/>
    <dgm:cxn modelId="{8CDA5FCF-FB39-7345-B924-73347320394B}" type="presOf" srcId="{406430D1-3460-7A42-A738-A675A7F8E210}" destId="{2D42DB35-4587-6446-AB60-53BE55EA0121}" srcOrd="0" destOrd="0" presId="urn:microsoft.com/office/officeart/2005/8/layout/venn1"/>
    <dgm:cxn modelId="{E8C8FAD9-8078-3149-8796-4E62BF1E3B09}" srcId="{F7B84DEF-8E82-8F4E-94F5-8B57C079C0D2}" destId="{6AEDE740-14C0-B145-900B-2A5A1D58662F}" srcOrd="0" destOrd="0" parTransId="{3BE5351B-4249-CD45-B374-3479DE820905}" sibTransId="{CA9749C9-8A44-BF4B-BF06-347E5B1937E1}"/>
    <dgm:cxn modelId="{236B77DB-A22F-6142-89C9-52BBA2BA1707}" type="presOf" srcId="{6AEDE740-14C0-B145-900B-2A5A1D58662F}" destId="{8A50D7EE-62BB-614A-BB66-FA81522857D3}" srcOrd="0" destOrd="1" presId="urn:microsoft.com/office/officeart/2005/8/layout/venn1"/>
    <dgm:cxn modelId="{AC5943EE-F872-FE4B-A7B0-FAAE6BAE38C3}" type="presOf" srcId="{F7B84DEF-8E82-8F4E-94F5-8B57C079C0D2}" destId="{8A50D7EE-62BB-614A-BB66-FA81522857D3}" srcOrd="0" destOrd="0" presId="urn:microsoft.com/office/officeart/2005/8/layout/venn1"/>
    <dgm:cxn modelId="{100692F3-9272-A046-A6A7-52E27E0AF23D}" type="presOf" srcId="{9EFF2EB3-D786-1D46-887A-98985999292D}" destId="{AD442CCC-2545-1842-AB10-F68C4BDFEE54}" srcOrd="0" destOrd="3"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52950E-6A4B-1D49-A656-2EE77250DF04}"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A70991F8-4BA8-FF41-8504-90F302EFE3FE}">
      <dgm:prSet/>
      <dgm:spPr>
        <a:xfrm>
          <a:off x="1023" y="149404"/>
          <a:ext cx="3990454" cy="239427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SMP has practical limit to number of processors that can be used</a:t>
          </a:r>
        </a:p>
      </dgm:t>
    </dgm:pt>
    <dgm:pt modelId="{0E91A5C6-8D0B-9D44-B64E-7DEA80DF3F99}" type="parTrans" cxnId="{CC737E40-9D6B-EA4B-A287-AB74D6C63CC7}">
      <dgm:prSet/>
      <dgm:spPr/>
      <dgm:t>
        <a:bodyPr/>
        <a:lstStyle/>
        <a:p>
          <a:endParaRPr lang="en-US"/>
        </a:p>
      </dgm:t>
    </dgm:pt>
    <dgm:pt modelId="{A69F39DE-60F7-0345-85F7-E049EB0A549C}" type="sibTrans" cxnId="{CC737E40-9D6B-EA4B-A287-AB74D6C63CC7}">
      <dgm:prSet/>
      <dgm:spPr/>
      <dgm:t>
        <a:bodyPr/>
        <a:lstStyle/>
        <a:p>
          <a:endParaRPr lang="en-US"/>
        </a:p>
      </dgm:t>
    </dgm:pt>
    <dgm:pt modelId="{4A01A807-65C8-ED4B-9E6B-44E8D0D500D0}">
      <dgm:prSet/>
      <dgm:spPr>
        <a:xfrm>
          <a:off x="1023" y="149404"/>
          <a:ext cx="3990454" cy="239427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Bus traffic limits to between 16 and 64 processors</a:t>
          </a:r>
        </a:p>
      </dgm:t>
    </dgm:pt>
    <dgm:pt modelId="{6632AD74-3BED-CB44-8713-52EF332936DA}" type="parTrans" cxnId="{3EDE18AE-2683-4647-90D6-1844DCC016F0}">
      <dgm:prSet/>
      <dgm:spPr/>
      <dgm:t>
        <a:bodyPr/>
        <a:lstStyle/>
        <a:p>
          <a:endParaRPr lang="en-US"/>
        </a:p>
      </dgm:t>
    </dgm:pt>
    <dgm:pt modelId="{ABD14499-8E8A-4A40-93FF-3C05768C4BE1}" type="sibTrans" cxnId="{3EDE18AE-2683-4647-90D6-1844DCC016F0}">
      <dgm:prSet/>
      <dgm:spPr/>
      <dgm:t>
        <a:bodyPr/>
        <a:lstStyle/>
        <a:p>
          <a:endParaRPr lang="en-US"/>
        </a:p>
      </dgm:t>
    </dgm:pt>
    <dgm:pt modelId="{5E542246-5E0F-9A42-AC36-D8604DAF61F0}">
      <dgm:prSet/>
      <dgm:spPr>
        <a:xfrm>
          <a:off x="4390522" y="149404"/>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GB" dirty="0">
              <a:solidFill>
                <a:sysClr val="window" lastClr="FFFFFF"/>
              </a:solidFill>
              <a:latin typeface="Rockwell"/>
              <a:ea typeface="+mn-ea"/>
              <a:cs typeface="+mn-cs"/>
            </a:rPr>
            <a:t>In clusters each node has its own private main memory</a:t>
          </a:r>
        </a:p>
      </dgm:t>
    </dgm:pt>
    <dgm:pt modelId="{2CBA86AF-02AC-A24F-BB32-69408CABA0ED}" type="parTrans" cxnId="{6B26CE46-EBF1-1642-9712-AF06EA9C3277}">
      <dgm:prSet/>
      <dgm:spPr/>
      <dgm:t>
        <a:bodyPr/>
        <a:lstStyle/>
        <a:p>
          <a:endParaRPr lang="en-US"/>
        </a:p>
      </dgm:t>
    </dgm:pt>
    <dgm:pt modelId="{8F56007B-8DA3-3A47-904B-1C9AC75A7D56}" type="sibTrans" cxnId="{6B26CE46-EBF1-1642-9712-AF06EA9C3277}">
      <dgm:prSet/>
      <dgm:spPr/>
      <dgm:t>
        <a:bodyPr/>
        <a:lstStyle/>
        <a:p>
          <a:endParaRPr lang="en-US"/>
        </a:p>
      </dgm:t>
    </dgm:pt>
    <dgm:pt modelId="{C4E726B7-A4FB-4B4E-8F41-8290A1019A1B}">
      <dgm:prSet/>
      <dgm:spPr>
        <a:xfrm>
          <a:off x="4390522" y="149404"/>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Applications do not see a large global memory</a:t>
          </a:r>
        </a:p>
      </dgm:t>
    </dgm:pt>
    <dgm:pt modelId="{24EED676-CE10-C64E-9816-8F398D8DEBDF}" type="parTrans" cxnId="{8623992B-4E77-FE41-981C-963DFD8510B3}">
      <dgm:prSet/>
      <dgm:spPr/>
      <dgm:t>
        <a:bodyPr/>
        <a:lstStyle/>
        <a:p>
          <a:endParaRPr lang="en-US"/>
        </a:p>
      </dgm:t>
    </dgm:pt>
    <dgm:pt modelId="{C43C084E-8964-6F4E-BDBF-8D9ED4F9CA3E}" type="sibTrans" cxnId="{8623992B-4E77-FE41-981C-963DFD8510B3}">
      <dgm:prSet/>
      <dgm:spPr/>
      <dgm:t>
        <a:bodyPr/>
        <a:lstStyle/>
        <a:p>
          <a:endParaRPr lang="en-US"/>
        </a:p>
      </dgm:t>
    </dgm:pt>
    <dgm:pt modelId="{442580DF-BE9D-9F45-8B85-62210D5AA7DB}">
      <dgm:prSet/>
      <dgm:spPr>
        <a:xfrm>
          <a:off x="4390522" y="149404"/>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Coherency is maintained by software rather than hardware</a:t>
          </a:r>
        </a:p>
      </dgm:t>
    </dgm:pt>
    <dgm:pt modelId="{663B6904-D1FC-2E48-8BA0-9D0E320D8199}" type="parTrans" cxnId="{691A62AA-6D47-0842-ADC1-D900E68FA9FD}">
      <dgm:prSet/>
      <dgm:spPr/>
      <dgm:t>
        <a:bodyPr/>
        <a:lstStyle/>
        <a:p>
          <a:endParaRPr lang="en-US"/>
        </a:p>
      </dgm:t>
    </dgm:pt>
    <dgm:pt modelId="{3E2996CB-F80B-6649-8AD5-2B76FA918B00}" type="sibTrans" cxnId="{691A62AA-6D47-0842-ADC1-D900E68FA9FD}">
      <dgm:prSet/>
      <dgm:spPr/>
      <dgm:t>
        <a:bodyPr/>
        <a:lstStyle/>
        <a:p>
          <a:endParaRPr lang="en-US"/>
        </a:p>
      </dgm:t>
    </dgm:pt>
    <dgm:pt modelId="{82911333-6495-B841-9080-DF9A86CD98DB}">
      <dgm:prSet/>
      <dgm:spPr>
        <a:xfrm>
          <a:off x="1023" y="2942722"/>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GB" dirty="0">
              <a:solidFill>
                <a:sysClr val="window" lastClr="FFFFFF"/>
              </a:solidFill>
              <a:latin typeface="Rockwell"/>
              <a:ea typeface="+mn-ea"/>
              <a:cs typeface="+mn-cs"/>
            </a:rPr>
            <a:t>NUMA retains SMP flavor while giving large scale multiprocessing</a:t>
          </a:r>
        </a:p>
      </dgm:t>
    </dgm:pt>
    <dgm:pt modelId="{82152BB2-D51F-1043-B77D-E913462653BC}" type="parTrans" cxnId="{63C42153-8335-F543-923F-FFE18DA9A1BA}">
      <dgm:prSet/>
      <dgm:spPr/>
      <dgm:t>
        <a:bodyPr/>
        <a:lstStyle/>
        <a:p>
          <a:endParaRPr lang="en-US"/>
        </a:p>
      </dgm:t>
    </dgm:pt>
    <dgm:pt modelId="{05D813D1-4116-EF49-92B0-94A411649197}" type="sibTrans" cxnId="{63C42153-8335-F543-923F-FFE18DA9A1BA}">
      <dgm:prSet/>
      <dgm:spPr/>
      <dgm:t>
        <a:bodyPr/>
        <a:lstStyle/>
        <a:p>
          <a:endParaRPr lang="en-US"/>
        </a:p>
      </dgm:t>
    </dgm:pt>
    <dgm:pt modelId="{34E9C70A-8702-EA47-9871-BB799F421EB0}">
      <dgm:prSet/>
      <dgm:spPr>
        <a:xfrm>
          <a:off x="4390522" y="2942722"/>
          <a:ext cx="3990454" cy="239427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Objective with NUMA is to maintain a transparent system wide memory while permitting multiple multiprocessor nodes, each with its own bus or internal interconnect system</a:t>
          </a:r>
        </a:p>
      </dgm:t>
    </dgm:pt>
    <dgm:pt modelId="{CB3896AE-0D38-BD4B-84B8-CD9CBC5CE2B5}" type="parTrans" cxnId="{2CC86F3D-211E-2C4B-8341-B315B5B9A678}">
      <dgm:prSet/>
      <dgm:spPr/>
      <dgm:t>
        <a:bodyPr/>
        <a:lstStyle/>
        <a:p>
          <a:endParaRPr lang="en-US"/>
        </a:p>
      </dgm:t>
    </dgm:pt>
    <dgm:pt modelId="{3A96EB62-9DF8-8D43-B2EF-2957516E58DD}" type="sibTrans" cxnId="{2CC86F3D-211E-2C4B-8341-B315B5B9A678}">
      <dgm:prSet/>
      <dgm:spPr/>
      <dgm:t>
        <a:bodyPr/>
        <a:lstStyle/>
        <a:p>
          <a:endParaRPr lang="en-US"/>
        </a:p>
      </dgm:t>
    </dgm:pt>
    <dgm:pt modelId="{BF6453CA-0E1A-0248-A252-4441E37BD519}" type="pres">
      <dgm:prSet presAssocID="{E952950E-6A4B-1D49-A656-2EE77250DF04}" presName="diagram" presStyleCnt="0">
        <dgm:presLayoutVars>
          <dgm:dir/>
          <dgm:resizeHandles val="exact"/>
        </dgm:presLayoutVars>
      </dgm:prSet>
      <dgm:spPr/>
    </dgm:pt>
    <dgm:pt modelId="{BED64490-7FCB-7D4E-93C3-C8C12BEB3DB1}" type="pres">
      <dgm:prSet presAssocID="{A70991F8-4BA8-FF41-8504-90F302EFE3FE}" presName="node" presStyleLbl="node1" presStyleIdx="0" presStyleCnt="4">
        <dgm:presLayoutVars>
          <dgm:bulletEnabled val="1"/>
        </dgm:presLayoutVars>
      </dgm:prSet>
      <dgm:spPr/>
    </dgm:pt>
    <dgm:pt modelId="{01DEFB7D-E5BE-2344-8790-F0A1F7173CD4}" type="pres">
      <dgm:prSet presAssocID="{A69F39DE-60F7-0345-85F7-E049EB0A549C}" presName="sibTrans" presStyleCnt="0"/>
      <dgm:spPr/>
    </dgm:pt>
    <dgm:pt modelId="{31798CC8-5AD5-3F4A-8CDE-E09FE7B5E78F}" type="pres">
      <dgm:prSet presAssocID="{5E542246-5E0F-9A42-AC36-D8604DAF61F0}" presName="node" presStyleLbl="node1" presStyleIdx="1" presStyleCnt="4">
        <dgm:presLayoutVars>
          <dgm:bulletEnabled val="1"/>
        </dgm:presLayoutVars>
      </dgm:prSet>
      <dgm:spPr/>
    </dgm:pt>
    <dgm:pt modelId="{6F24CE56-1CD8-F349-8469-F6E32768E40C}" type="pres">
      <dgm:prSet presAssocID="{8F56007B-8DA3-3A47-904B-1C9AC75A7D56}" presName="sibTrans" presStyleCnt="0"/>
      <dgm:spPr/>
    </dgm:pt>
    <dgm:pt modelId="{85550EF7-3354-484E-9C0E-5134A9EA88B8}" type="pres">
      <dgm:prSet presAssocID="{82911333-6495-B841-9080-DF9A86CD98DB}" presName="node" presStyleLbl="node1" presStyleIdx="2" presStyleCnt="4">
        <dgm:presLayoutVars>
          <dgm:bulletEnabled val="1"/>
        </dgm:presLayoutVars>
      </dgm:prSet>
      <dgm:spPr/>
    </dgm:pt>
    <dgm:pt modelId="{C99B0D84-7C1F-AA4B-97EB-41C72FC6345F}" type="pres">
      <dgm:prSet presAssocID="{05D813D1-4116-EF49-92B0-94A411649197}" presName="sibTrans" presStyleCnt="0"/>
      <dgm:spPr/>
    </dgm:pt>
    <dgm:pt modelId="{068D3F98-61BF-CB40-AB02-8DE647E04F61}" type="pres">
      <dgm:prSet presAssocID="{34E9C70A-8702-EA47-9871-BB799F421EB0}" presName="node" presStyleLbl="node1" presStyleIdx="3" presStyleCnt="4">
        <dgm:presLayoutVars>
          <dgm:bulletEnabled val="1"/>
        </dgm:presLayoutVars>
      </dgm:prSet>
      <dgm:spPr/>
    </dgm:pt>
  </dgm:ptLst>
  <dgm:cxnLst>
    <dgm:cxn modelId="{2DA8131C-112F-B048-AB8B-C3C1037F2305}" type="presOf" srcId="{E952950E-6A4B-1D49-A656-2EE77250DF04}" destId="{BF6453CA-0E1A-0248-A252-4441E37BD519}" srcOrd="0" destOrd="0" presId="urn:microsoft.com/office/officeart/2005/8/layout/default#2"/>
    <dgm:cxn modelId="{07DA2524-D30A-6043-9F62-8864C9523FBF}" type="presOf" srcId="{4A01A807-65C8-ED4B-9E6B-44E8D0D500D0}" destId="{BED64490-7FCB-7D4E-93C3-C8C12BEB3DB1}" srcOrd="0" destOrd="1" presId="urn:microsoft.com/office/officeart/2005/8/layout/default#2"/>
    <dgm:cxn modelId="{8623992B-4E77-FE41-981C-963DFD8510B3}" srcId="{5E542246-5E0F-9A42-AC36-D8604DAF61F0}" destId="{C4E726B7-A4FB-4B4E-8F41-8290A1019A1B}" srcOrd="0" destOrd="0" parTransId="{24EED676-CE10-C64E-9816-8F398D8DEBDF}" sibTransId="{C43C084E-8964-6F4E-BDBF-8D9ED4F9CA3E}"/>
    <dgm:cxn modelId="{2CC86F3D-211E-2C4B-8341-B315B5B9A678}" srcId="{E952950E-6A4B-1D49-A656-2EE77250DF04}" destId="{34E9C70A-8702-EA47-9871-BB799F421EB0}" srcOrd="3" destOrd="0" parTransId="{CB3896AE-0D38-BD4B-84B8-CD9CBC5CE2B5}" sibTransId="{3A96EB62-9DF8-8D43-B2EF-2957516E58DD}"/>
    <dgm:cxn modelId="{CC737E40-9D6B-EA4B-A287-AB74D6C63CC7}" srcId="{E952950E-6A4B-1D49-A656-2EE77250DF04}" destId="{A70991F8-4BA8-FF41-8504-90F302EFE3FE}" srcOrd="0" destOrd="0" parTransId="{0E91A5C6-8D0B-9D44-B64E-7DEA80DF3F99}" sibTransId="{A69F39DE-60F7-0345-85F7-E049EB0A549C}"/>
    <dgm:cxn modelId="{C272B940-2174-4148-90B1-9482C7128B4C}" type="presOf" srcId="{C4E726B7-A4FB-4B4E-8F41-8290A1019A1B}" destId="{31798CC8-5AD5-3F4A-8CDE-E09FE7B5E78F}" srcOrd="0" destOrd="1" presId="urn:microsoft.com/office/officeart/2005/8/layout/default#2"/>
    <dgm:cxn modelId="{0055B743-F89A-B54F-A7BF-66BA4E941070}" type="presOf" srcId="{82911333-6495-B841-9080-DF9A86CD98DB}" destId="{85550EF7-3354-484E-9C0E-5134A9EA88B8}" srcOrd="0" destOrd="0" presId="urn:microsoft.com/office/officeart/2005/8/layout/default#2"/>
    <dgm:cxn modelId="{6B26CE46-EBF1-1642-9712-AF06EA9C3277}" srcId="{E952950E-6A4B-1D49-A656-2EE77250DF04}" destId="{5E542246-5E0F-9A42-AC36-D8604DAF61F0}" srcOrd="1" destOrd="0" parTransId="{2CBA86AF-02AC-A24F-BB32-69408CABA0ED}" sibTransId="{8F56007B-8DA3-3A47-904B-1C9AC75A7D56}"/>
    <dgm:cxn modelId="{63C42153-8335-F543-923F-FFE18DA9A1BA}" srcId="{E952950E-6A4B-1D49-A656-2EE77250DF04}" destId="{82911333-6495-B841-9080-DF9A86CD98DB}" srcOrd="2" destOrd="0" parTransId="{82152BB2-D51F-1043-B77D-E913462653BC}" sibTransId="{05D813D1-4116-EF49-92B0-94A411649197}"/>
    <dgm:cxn modelId="{14E07BA1-FC6C-984A-A247-3F9719A21136}" type="presOf" srcId="{A70991F8-4BA8-FF41-8504-90F302EFE3FE}" destId="{BED64490-7FCB-7D4E-93C3-C8C12BEB3DB1}" srcOrd="0" destOrd="0" presId="urn:microsoft.com/office/officeart/2005/8/layout/default#2"/>
    <dgm:cxn modelId="{691A62AA-6D47-0842-ADC1-D900E68FA9FD}" srcId="{5E542246-5E0F-9A42-AC36-D8604DAF61F0}" destId="{442580DF-BE9D-9F45-8B85-62210D5AA7DB}" srcOrd="1" destOrd="0" parTransId="{663B6904-D1FC-2E48-8BA0-9D0E320D8199}" sibTransId="{3E2996CB-F80B-6649-8AD5-2B76FA918B00}"/>
    <dgm:cxn modelId="{3EDE18AE-2683-4647-90D6-1844DCC016F0}" srcId="{A70991F8-4BA8-FF41-8504-90F302EFE3FE}" destId="{4A01A807-65C8-ED4B-9E6B-44E8D0D500D0}" srcOrd="0" destOrd="0" parTransId="{6632AD74-3BED-CB44-8713-52EF332936DA}" sibTransId="{ABD14499-8E8A-4A40-93FF-3C05768C4BE1}"/>
    <dgm:cxn modelId="{D072A0BC-26F7-4E49-ABF6-84608FC08A2D}" type="presOf" srcId="{5E542246-5E0F-9A42-AC36-D8604DAF61F0}" destId="{31798CC8-5AD5-3F4A-8CDE-E09FE7B5E78F}" srcOrd="0" destOrd="0" presId="urn:microsoft.com/office/officeart/2005/8/layout/default#2"/>
    <dgm:cxn modelId="{BC348FCF-D65B-F841-8308-13458076198F}" type="presOf" srcId="{442580DF-BE9D-9F45-8B85-62210D5AA7DB}" destId="{31798CC8-5AD5-3F4A-8CDE-E09FE7B5E78F}" srcOrd="0" destOrd="2" presId="urn:microsoft.com/office/officeart/2005/8/layout/default#2"/>
    <dgm:cxn modelId="{AFE0A4F3-4950-8E4C-A1F6-3D8A01EC2E76}" type="presOf" srcId="{34E9C70A-8702-EA47-9871-BB799F421EB0}" destId="{068D3F98-61BF-CB40-AB02-8DE647E04F61}" srcOrd="0" destOrd="0" presId="urn:microsoft.com/office/officeart/2005/8/layout/default#2"/>
    <dgm:cxn modelId="{B9F1D3AC-9211-CC4E-9F00-0E382F04755E}" type="presParOf" srcId="{BF6453CA-0E1A-0248-A252-4441E37BD519}" destId="{BED64490-7FCB-7D4E-93C3-C8C12BEB3DB1}" srcOrd="0" destOrd="0" presId="urn:microsoft.com/office/officeart/2005/8/layout/default#2"/>
    <dgm:cxn modelId="{941EBB9B-308E-A04D-AEB9-F37D20BC6289}" type="presParOf" srcId="{BF6453CA-0E1A-0248-A252-4441E37BD519}" destId="{01DEFB7D-E5BE-2344-8790-F0A1F7173CD4}" srcOrd="1" destOrd="0" presId="urn:microsoft.com/office/officeart/2005/8/layout/default#2"/>
    <dgm:cxn modelId="{1F707935-5DD1-6F4A-961D-2303928712CA}" type="presParOf" srcId="{BF6453CA-0E1A-0248-A252-4441E37BD519}" destId="{31798CC8-5AD5-3F4A-8CDE-E09FE7B5E78F}" srcOrd="2" destOrd="0" presId="urn:microsoft.com/office/officeart/2005/8/layout/default#2"/>
    <dgm:cxn modelId="{1EF20332-858E-4C42-830A-57C41A99BD86}" type="presParOf" srcId="{BF6453CA-0E1A-0248-A252-4441E37BD519}" destId="{6F24CE56-1CD8-F349-8469-F6E32768E40C}" srcOrd="3" destOrd="0" presId="urn:microsoft.com/office/officeart/2005/8/layout/default#2"/>
    <dgm:cxn modelId="{B16E2926-31FF-514B-B68E-C3653165C1B3}" type="presParOf" srcId="{BF6453CA-0E1A-0248-A252-4441E37BD519}" destId="{85550EF7-3354-484E-9C0E-5134A9EA88B8}" srcOrd="4" destOrd="0" presId="urn:microsoft.com/office/officeart/2005/8/layout/default#2"/>
    <dgm:cxn modelId="{49D08805-52EF-6F46-8F78-6E3916B7FE70}" type="presParOf" srcId="{BF6453CA-0E1A-0248-A252-4441E37BD519}" destId="{C99B0D84-7C1F-AA4B-97EB-41C72FC6345F}" srcOrd="5" destOrd="0" presId="urn:microsoft.com/office/officeart/2005/8/layout/default#2"/>
    <dgm:cxn modelId="{98CAF0D1-2A35-5840-86C2-8D54513FA4C8}" type="presParOf" srcId="{BF6453CA-0E1A-0248-A252-4441E37BD519}" destId="{068D3F98-61BF-CB40-AB02-8DE647E04F61}"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077200" cy="1519982"/>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solidFill>
                <a:sysClr val="window" lastClr="FFFFFF">
                  <a:hueOff val="0"/>
                  <a:satOff val="0"/>
                  <a:lumOff val="0"/>
                  <a:alphaOff val="0"/>
                </a:sysClr>
              </a:solidFill>
              <a:effectLst>
                <a:outerShdw blurRad="38100" dist="38100" dir="2700000" algn="tl">
                  <a:srgbClr val="000000">
                    <a:alpha val="43137"/>
                  </a:srgbClr>
                </a:outerShdw>
              </a:effectLst>
              <a:latin typeface="Rockwell"/>
              <a:ea typeface="+mn-ea"/>
              <a:cs typeface="+mn-cs"/>
            </a:rPr>
            <a:t>A stand alone computer with the following characteristics:</a:t>
          </a:r>
        </a:p>
      </dsp:txBody>
      <dsp:txXfrm>
        <a:off x="0" y="0"/>
        <a:ext cx="8077200" cy="1519982"/>
      </dsp:txXfrm>
    </dsp:sp>
    <dsp:sp modelId="{86DF4C76-BCCB-BA44-8FE5-EB23379760BB}">
      <dsp:nvSpPr>
        <dsp:cNvPr id="0" name=""/>
        <dsp:cNvSpPr/>
      </dsp:nvSpPr>
      <dsp:spPr>
        <a:xfrm>
          <a:off x="985"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Two or more similar processors of comparable capacity</a:t>
          </a:r>
        </a:p>
      </dsp:txBody>
      <dsp:txXfrm>
        <a:off x="985" y="1519982"/>
        <a:ext cx="1615045" cy="3191963"/>
      </dsp:txXfrm>
    </dsp:sp>
    <dsp:sp modelId="{BBD00569-9559-8C4A-A8BC-FB0B407D404F}">
      <dsp:nvSpPr>
        <dsp:cNvPr id="0" name=""/>
        <dsp:cNvSpPr/>
      </dsp:nvSpPr>
      <dsp:spPr>
        <a:xfrm>
          <a:off x="1616031"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Processors share same memory and I/O facilities</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Processors are connected by a bus or other internal connection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Memory access time is approximately the same for each processor</a:t>
          </a:r>
        </a:p>
      </dsp:txBody>
      <dsp:txXfrm>
        <a:off x="1616031" y="1519982"/>
        <a:ext cx="1615045" cy="3191963"/>
      </dsp:txXfrm>
    </dsp:sp>
    <dsp:sp modelId="{AC2DEF00-3D69-4840-B97B-E3D70D594065}">
      <dsp:nvSpPr>
        <dsp:cNvPr id="0" name=""/>
        <dsp:cNvSpPr/>
      </dsp:nvSpPr>
      <dsp:spPr>
        <a:xfrm>
          <a:off x="3231077"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All processors share access to I/O devices</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Either through same channels or different channels giving paths to same devices</a:t>
          </a:r>
        </a:p>
      </dsp:txBody>
      <dsp:txXfrm>
        <a:off x="3231077" y="1519982"/>
        <a:ext cx="1615045" cy="3191963"/>
      </dsp:txXfrm>
    </dsp:sp>
    <dsp:sp modelId="{B4336DFF-2A25-B547-A8A1-E3F9D552A6EF}">
      <dsp:nvSpPr>
        <dsp:cNvPr id="0" name=""/>
        <dsp:cNvSpPr/>
      </dsp:nvSpPr>
      <dsp:spPr>
        <a:xfrm>
          <a:off x="4846122"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All processors can perform the same functions (hence “symmetric”)</a:t>
          </a:r>
        </a:p>
      </dsp:txBody>
      <dsp:txXfrm>
        <a:off x="4846122" y="1519982"/>
        <a:ext cx="1615045" cy="3191963"/>
      </dsp:txXfrm>
    </dsp:sp>
    <dsp:sp modelId="{B637C7E7-DB81-0244-84D3-7DFA7F0CDB62}">
      <dsp:nvSpPr>
        <dsp:cNvPr id="0" name=""/>
        <dsp:cNvSpPr/>
      </dsp:nvSpPr>
      <dsp:spPr>
        <a:xfrm>
          <a:off x="6461168"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System controlled by integrated operating system</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Provides interaction between processors and their programs at job, task, file and data element levels</a:t>
          </a:r>
        </a:p>
      </dsp:txBody>
      <dsp:txXfrm>
        <a:off x="6461168" y="1519982"/>
        <a:ext cx="1615045" cy="3191963"/>
      </dsp:txXfrm>
    </dsp:sp>
    <dsp:sp modelId="{C27401E4-7A7C-0149-B128-15CC58F7B178}">
      <dsp:nvSpPr>
        <dsp:cNvPr id="0" name=""/>
        <dsp:cNvSpPr/>
      </dsp:nvSpPr>
      <dsp:spPr>
        <a:xfrm>
          <a:off x="0" y="4711945"/>
          <a:ext cx="8077200" cy="354662"/>
        </a:xfrm>
        <a:prstGeom prst="rect">
          <a:avLst/>
        </a:prstGeom>
        <a:solidFill>
          <a:srgbClr val="663366">
            <a:shade val="80000"/>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366184">
          <a:off x="1110526" y="1118697"/>
          <a:ext cx="1750521"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05063" y="0"/>
          <a:ext cx="2335829" cy="1401497"/>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Collect and maintain information about copies of data in cache</a:t>
          </a:r>
        </a:p>
      </dsp:txBody>
      <dsp:txXfrm>
        <a:off x="1546111" y="41048"/>
        <a:ext cx="2253733" cy="1319401"/>
      </dsp:txXfrm>
    </dsp:sp>
    <dsp:sp modelId="{4D2404F7-C043-1F43-A850-7696C06410C9}">
      <dsp:nvSpPr>
        <dsp:cNvPr id="0" name=""/>
        <dsp:cNvSpPr/>
      </dsp:nvSpPr>
      <dsp:spPr>
        <a:xfrm rot="5400000">
          <a:off x="1128356" y="2869852"/>
          <a:ext cx="1741975"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27230" y="1755385"/>
          <a:ext cx="2335829" cy="140149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Directory stored in main memory</a:t>
          </a:r>
        </a:p>
      </dsp:txBody>
      <dsp:txXfrm>
        <a:off x="1568278" y="1796433"/>
        <a:ext cx="2253733" cy="1319401"/>
      </dsp:txXfrm>
    </dsp:sp>
    <dsp:sp modelId="{D643CE4E-E530-9342-9685-CB02A57DD750}">
      <dsp:nvSpPr>
        <dsp:cNvPr id="0" name=""/>
        <dsp:cNvSpPr/>
      </dsp:nvSpPr>
      <dsp:spPr>
        <a:xfrm>
          <a:off x="2004292" y="3745788"/>
          <a:ext cx="3096757"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27230" y="3507257"/>
          <a:ext cx="2335829" cy="1401497"/>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Requests are checked against directory</a:t>
          </a:r>
        </a:p>
      </dsp:txBody>
      <dsp:txXfrm>
        <a:off x="1568278" y="3548305"/>
        <a:ext cx="2253733" cy="1319401"/>
      </dsp:txXfrm>
    </dsp:sp>
    <dsp:sp modelId="{FEC11408-FF1C-CA4C-8AFD-D46A3CF61CBF}">
      <dsp:nvSpPr>
        <dsp:cNvPr id="0" name=""/>
        <dsp:cNvSpPr/>
      </dsp:nvSpPr>
      <dsp:spPr>
        <a:xfrm rot="16200000">
          <a:off x="4235010" y="2869852"/>
          <a:ext cx="1741975"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633883" y="3507257"/>
          <a:ext cx="2335829" cy="140149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Appropriate transfers are performed</a:t>
          </a:r>
        </a:p>
      </dsp:txBody>
      <dsp:txXfrm>
        <a:off x="4674931" y="3548305"/>
        <a:ext cx="2253733" cy="1319401"/>
      </dsp:txXfrm>
    </dsp:sp>
    <dsp:sp modelId="{EC505D46-4F46-8A47-BB54-15A3D28DA180}">
      <dsp:nvSpPr>
        <dsp:cNvPr id="0" name=""/>
        <dsp:cNvSpPr/>
      </dsp:nvSpPr>
      <dsp:spPr>
        <a:xfrm rot="16200000">
          <a:off x="4235010" y="1117980"/>
          <a:ext cx="1741975"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633883" y="1755385"/>
          <a:ext cx="2335829" cy="1401497"/>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Creates central bottleneck</a:t>
          </a:r>
        </a:p>
      </dsp:txBody>
      <dsp:txXfrm>
        <a:off x="4674931" y="1796433"/>
        <a:ext cx="2253733" cy="1319401"/>
      </dsp:txXfrm>
    </dsp:sp>
    <dsp:sp modelId="{525DC54E-6DDC-4B4F-97E2-F11FB388EF71}">
      <dsp:nvSpPr>
        <dsp:cNvPr id="0" name=""/>
        <dsp:cNvSpPr/>
      </dsp:nvSpPr>
      <dsp:spPr>
        <a:xfrm>
          <a:off x="4633883" y="3512"/>
          <a:ext cx="2335829" cy="1401497"/>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Effective in large scale systems with complex interconnection schemes</a:t>
          </a:r>
        </a:p>
      </dsp:txBody>
      <dsp:txXfrm>
        <a:off x="4674931" y="44560"/>
        <a:ext cx="2253733" cy="1319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88D09-79DA-4A47-BACA-C8D179EA9A9A}">
      <dsp:nvSpPr>
        <dsp:cNvPr id="0" name=""/>
        <dsp:cNvSpPr/>
      </dsp:nvSpPr>
      <dsp:spPr>
        <a:xfrm>
          <a:off x="0" y="2023"/>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CE31970-1F7E-7E4D-9592-4893F98F2E5E}">
      <dsp:nvSpPr>
        <dsp:cNvPr id="0" name=""/>
        <dsp:cNvSpPr/>
      </dsp:nvSpPr>
      <dsp:spPr>
        <a:xfrm>
          <a:off x="0" y="2023"/>
          <a:ext cx="7556313" cy="138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solidFill>
                <a:sysClr val="windowText" lastClr="000000">
                  <a:hueOff val="0"/>
                  <a:satOff val="0"/>
                  <a:lumOff val="0"/>
                  <a:alphaOff val="0"/>
                </a:sysClr>
              </a:solidFill>
              <a:latin typeface="Rockwell"/>
              <a:ea typeface="+mn-ea"/>
              <a:cs typeface="+mn-cs"/>
            </a:rPr>
            <a:t>Can be multiple readers and writers</a:t>
          </a:r>
        </a:p>
      </dsp:txBody>
      <dsp:txXfrm>
        <a:off x="0" y="2023"/>
        <a:ext cx="7556313" cy="1380305"/>
      </dsp:txXfrm>
    </dsp:sp>
    <dsp:sp modelId="{4492BC58-825B-D04A-B8B8-23D775575F33}">
      <dsp:nvSpPr>
        <dsp:cNvPr id="0" name=""/>
        <dsp:cNvSpPr/>
      </dsp:nvSpPr>
      <dsp:spPr>
        <a:xfrm>
          <a:off x="0" y="1382328"/>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6B836FF2-273B-7240-8649-06A01228943C}">
      <dsp:nvSpPr>
        <dsp:cNvPr id="0" name=""/>
        <dsp:cNvSpPr/>
      </dsp:nvSpPr>
      <dsp:spPr>
        <a:xfrm>
          <a:off x="0" y="1382328"/>
          <a:ext cx="7556313" cy="138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dirty="0">
              <a:solidFill>
                <a:sysClr val="windowText" lastClr="000000">
                  <a:hueOff val="0"/>
                  <a:satOff val="0"/>
                  <a:lumOff val="0"/>
                  <a:alphaOff val="0"/>
                </a:sysClr>
              </a:solidFill>
              <a:latin typeface="Rockwell"/>
              <a:ea typeface="+mn-ea"/>
              <a:cs typeface="+mn-cs"/>
            </a:rPr>
            <a:t>When a processor wishes to update a shared line the word to be updated is distributed to all others and caches containing that line can update it</a:t>
          </a:r>
        </a:p>
      </dsp:txBody>
      <dsp:txXfrm>
        <a:off x="0" y="1382328"/>
        <a:ext cx="7556313" cy="1380305"/>
      </dsp:txXfrm>
    </dsp:sp>
    <dsp:sp modelId="{B08FB914-7E71-9F40-85C4-A8C7F5977436}">
      <dsp:nvSpPr>
        <dsp:cNvPr id="0" name=""/>
        <dsp:cNvSpPr/>
      </dsp:nvSpPr>
      <dsp:spPr>
        <a:xfrm>
          <a:off x="0" y="2762634"/>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FCC411B1-550A-AC43-8D5E-F6206DD4AFF6}">
      <dsp:nvSpPr>
        <dsp:cNvPr id="0" name=""/>
        <dsp:cNvSpPr/>
      </dsp:nvSpPr>
      <dsp:spPr>
        <a:xfrm>
          <a:off x="0" y="2762634"/>
          <a:ext cx="7556313" cy="138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dirty="0">
              <a:solidFill>
                <a:sysClr val="windowText" lastClr="000000">
                  <a:hueOff val="0"/>
                  <a:satOff val="0"/>
                  <a:lumOff val="0"/>
                  <a:alphaOff val="0"/>
                </a:sysClr>
              </a:solidFill>
              <a:latin typeface="Rockwell"/>
              <a:ea typeface="+mn-ea"/>
              <a:cs typeface="+mn-cs"/>
            </a:rPr>
            <a:t>Some systems use an adaptive mixture of both write-invalidate and write-update mechanisms</a:t>
          </a:r>
        </a:p>
      </dsp:txBody>
      <dsp:txXfrm>
        <a:off x="0" y="2762634"/>
        <a:ext cx="7556313" cy="13803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4874F-6E8C-DB48-919D-6B0F23AA7A48}">
      <dsp:nvSpPr>
        <dsp:cNvPr id="0" name=""/>
        <dsp:cNvSpPr/>
      </dsp:nvSpPr>
      <dsp:spPr>
        <a:xfrm>
          <a:off x="0" y="0"/>
          <a:ext cx="4144963" cy="4144963"/>
        </a:xfrm>
        <a:prstGeom prst="pie">
          <a:avLst>
            <a:gd name="adj1" fmla="val 5400000"/>
            <a:gd name="adj2" fmla="val 16200000"/>
          </a:avLst>
        </a:prstGeom>
        <a:gradFill rotWithShape="0">
          <a:gsLst>
            <a:gs pos="0">
              <a:srgbClr val="999966">
                <a:lumMod val="75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2306F54-8CF8-C543-8A84-9123DB2C0C5C}">
      <dsp:nvSpPr>
        <dsp:cNvPr id="0" name=""/>
        <dsp:cNvSpPr/>
      </dsp:nvSpPr>
      <dsp:spPr>
        <a:xfrm>
          <a:off x="2072481" y="0"/>
          <a:ext cx="5483831" cy="414496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solidFill>
                <a:sysClr val="windowText" lastClr="000000">
                  <a:hueOff val="0"/>
                  <a:satOff val="0"/>
                  <a:lumOff val="0"/>
                  <a:alphaOff val="0"/>
                </a:sysClr>
              </a:solidFill>
              <a:latin typeface="Rockwell"/>
              <a:ea typeface="+mn-ea"/>
              <a:cs typeface="+mn-cs"/>
            </a:rPr>
            <a:t>When a read hit occurs on a line currently in the local cache, the processor simply reads the required item</a:t>
          </a:r>
        </a:p>
      </dsp:txBody>
      <dsp:txXfrm>
        <a:off x="2072481" y="0"/>
        <a:ext cx="5483831" cy="1243491"/>
      </dsp:txXfrm>
    </dsp:sp>
    <dsp:sp modelId="{2690761E-AC89-944F-A1DD-CD2A8E240BB7}">
      <dsp:nvSpPr>
        <dsp:cNvPr id="0" name=""/>
        <dsp:cNvSpPr/>
      </dsp:nvSpPr>
      <dsp:spPr>
        <a:xfrm>
          <a:off x="725369" y="1243491"/>
          <a:ext cx="2694223" cy="2694223"/>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F788B89-BA38-634E-BF1F-6894CCAC552F}">
      <dsp:nvSpPr>
        <dsp:cNvPr id="0" name=""/>
        <dsp:cNvSpPr/>
      </dsp:nvSpPr>
      <dsp:spPr>
        <a:xfrm>
          <a:off x="2072481" y="1243491"/>
          <a:ext cx="5483831" cy="269422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solidFill>
                <a:sysClr val="windowText" lastClr="000000">
                  <a:hueOff val="0"/>
                  <a:satOff val="0"/>
                  <a:lumOff val="0"/>
                  <a:alphaOff val="0"/>
                </a:sysClr>
              </a:solidFill>
              <a:latin typeface="Rockwell"/>
              <a:ea typeface="+mn-ea"/>
              <a:cs typeface="+mn-cs"/>
            </a:rPr>
            <a:t>There is no state change</a:t>
          </a:r>
        </a:p>
      </dsp:txBody>
      <dsp:txXfrm>
        <a:off x="2072481" y="1243491"/>
        <a:ext cx="5483831" cy="1243487"/>
      </dsp:txXfrm>
    </dsp:sp>
    <dsp:sp modelId="{C29DB09E-6729-9448-9562-C882B8240EA6}">
      <dsp:nvSpPr>
        <dsp:cNvPr id="0" name=""/>
        <dsp:cNvSpPr/>
      </dsp:nvSpPr>
      <dsp:spPr>
        <a:xfrm>
          <a:off x="1450737" y="2486979"/>
          <a:ext cx="1243487" cy="1243487"/>
        </a:xfrm>
        <a:prstGeom prst="pie">
          <a:avLst>
            <a:gd name="adj1" fmla="val 5400000"/>
            <a:gd name="adj2" fmla="val 16200000"/>
          </a:avLst>
        </a:prstGeom>
        <a:gradFill rotWithShape="0">
          <a:gsLst>
            <a:gs pos="0">
              <a:srgbClr val="666699">
                <a:lumMod val="60000"/>
                <a:lumOff val="4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956FDF6-5B1D-2B4A-AD25-28BC8D32478F}">
      <dsp:nvSpPr>
        <dsp:cNvPr id="0" name=""/>
        <dsp:cNvSpPr/>
      </dsp:nvSpPr>
      <dsp:spPr>
        <a:xfrm>
          <a:off x="2072481" y="2486979"/>
          <a:ext cx="5483831" cy="12434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solidFill>
                <a:sysClr val="windowText" lastClr="000000">
                  <a:hueOff val="0"/>
                  <a:satOff val="0"/>
                  <a:lumOff val="0"/>
                  <a:alphaOff val="0"/>
                </a:sysClr>
              </a:solidFill>
              <a:latin typeface="Rockwell"/>
              <a:ea typeface="+mn-ea"/>
              <a:cs typeface="+mn-cs"/>
            </a:rPr>
            <a:t>The state remains modified, shared, or exclusive</a:t>
          </a:r>
        </a:p>
      </dsp:txBody>
      <dsp:txXfrm>
        <a:off x="2072481" y="2486979"/>
        <a:ext cx="5483831" cy="12434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1897-8099-364C-9C6A-34BEB9698B44}">
      <dsp:nvSpPr>
        <dsp:cNvPr id="0" name=""/>
        <dsp:cNvSpPr/>
      </dsp:nvSpPr>
      <dsp:spPr>
        <a:xfrm>
          <a:off x="3412296" y="1333134"/>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189046"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Thread in multithreaded processors may or may not be the same as the concept of software threads in a multiprogrammed operating system</a:t>
          </a:r>
        </a:p>
      </dsp:txBody>
      <dsp:txXfrm>
        <a:off x="3189046" y="0"/>
        <a:ext cx="2232507" cy="1216152"/>
      </dsp:txXfrm>
    </dsp:sp>
    <dsp:sp modelId="{C63810A4-7204-104F-8145-45ADFBBF5C29}">
      <dsp:nvSpPr>
        <dsp:cNvPr id="0" name=""/>
        <dsp:cNvSpPr/>
      </dsp:nvSpPr>
      <dsp:spPr>
        <a:xfrm>
          <a:off x="3992004"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5910472" y="1158240"/>
          <a:ext cx="2115673" cy="133197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Thread is concerned with scheduling and execution, whereas a process is concerned with both scheduling/execution and resource and resource ownership</a:t>
          </a:r>
        </a:p>
      </dsp:txBody>
      <dsp:txXfrm>
        <a:off x="5910472" y="1158240"/>
        <a:ext cx="2115673" cy="1331976"/>
      </dsp:txXfrm>
    </dsp:sp>
    <dsp:sp modelId="{0C4D4423-A48F-6C40-B123-0C2259171F2F}">
      <dsp:nvSpPr>
        <dsp:cNvPr id="0" name=""/>
        <dsp:cNvSpPr/>
      </dsp:nvSpPr>
      <dsp:spPr>
        <a:xfrm>
          <a:off x="3992004"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5910472"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Process: </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An instance of program running on computer</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Two key characteristics:</a:t>
          </a:r>
        </a:p>
        <a:p>
          <a:pPr marL="114300" lvl="2"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Resource ownership</a:t>
          </a:r>
        </a:p>
        <a:p>
          <a:pPr marL="114300" lvl="2"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Scheduling/execution</a:t>
          </a:r>
        </a:p>
      </dsp:txBody>
      <dsp:txXfrm>
        <a:off x="5910472" y="3144621"/>
        <a:ext cx="2115673" cy="1488338"/>
      </dsp:txXfrm>
    </dsp:sp>
    <dsp:sp modelId="{D78622AE-3F71-0D40-BEE6-DF424A4ED85C}">
      <dsp:nvSpPr>
        <dsp:cNvPr id="0" name=""/>
        <dsp:cNvSpPr/>
      </dsp:nvSpPr>
      <dsp:spPr>
        <a:xfrm>
          <a:off x="3412296" y="267263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189046" y="4575048"/>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Process switch</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Operation that switches the processor from one process to another </a:t>
          </a:r>
          <a:r>
            <a:rPr lang="en-US" sz="900" kern="1200" dirty="0">
              <a:solidFill>
                <a:sysClr val="windowText" lastClr="000000">
                  <a:hueOff val="0"/>
                  <a:satOff val="0"/>
                  <a:lumOff val="0"/>
                  <a:alphaOff val="0"/>
                </a:sysClr>
              </a:solidFill>
              <a:latin typeface="Rockwell"/>
              <a:ea typeface="+mn-ea"/>
              <a:cs typeface="+mn-cs"/>
            </a:rPr>
            <a:t>by saving all the process control data, registers, and other information for the first and replacing them with the process information for the second</a:t>
          </a:r>
          <a:endParaRPr lang="en-GB" sz="900" kern="1200" dirty="0">
            <a:solidFill>
              <a:sysClr val="windowText" lastClr="000000">
                <a:hueOff val="0"/>
                <a:satOff val="0"/>
                <a:lumOff val="0"/>
                <a:alphaOff val="0"/>
              </a:sysClr>
            </a:solidFill>
            <a:latin typeface="Rockwell"/>
            <a:ea typeface="+mn-ea"/>
            <a:cs typeface="+mn-cs"/>
          </a:endParaRPr>
        </a:p>
      </dsp:txBody>
      <dsp:txXfrm>
        <a:off x="3189046" y="4575048"/>
        <a:ext cx="2232507" cy="1216152"/>
      </dsp:txXfrm>
    </dsp:sp>
    <dsp:sp modelId="{CEF8270F-35BB-0848-B381-E981F8C8F51C}">
      <dsp:nvSpPr>
        <dsp:cNvPr id="0" name=""/>
        <dsp:cNvSpPr/>
      </dsp:nvSpPr>
      <dsp:spPr>
        <a:xfrm>
          <a:off x="2832589"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584453"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Thread: </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Dispatchable unit of work within a process</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Includes processor context (which includes the program counter and stack pointer) and data area for stack</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Executes sequentially and is interruptible so that the processor can turn to another thread</a:t>
          </a:r>
        </a:p>
      </dsp:txBody>
      <dsp:txXfrm>
        <a:off x="584453" y="3144621"/>
        <a:ext cx="2115673" cy="1488338"/>
      </dsp:txXfrm>
    </dsp:sp>
    <dsp:sp modelId="{31706F97-55E3-D54B-9146-B3F3378F801A}">
      <dsp:nvSpPr>
        <dsp:cNvPr id="0" name=""/>
        <dsp:cNvSpPr/>
      </dsp:nvSpPr>
      <dsp:spPr>
        <a:xfrm>
          <a:off x="2832589"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584453" y="1158240"/>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Thread switch</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act of switching processor control between threads within the same process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Typically less costly than process switch</a:t>
          </a:r>
        </a:p>
      </dsp:txBody>
      <dsp:txXfrm>
        <a:off x="584453" y="1158240"/>
        <a:ext cx="2115673" cy="1488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64490-7FCB-7D4E-93C3-C8C12BEB3DB1}">
      <dsp:nvSpPr>
        <dsp:cNvPr id="0" name=""/>
        <dsp:cNvSpPr/>
      </dsp:nvSpPr>
      <dsp:spPr>
        <a:xfrm>
          <a:off x="966" y="141185"/>
          <a:ext cx="3770926" cy="2262556"/>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solidFill>
                <a:sysClr val="window" lastClr="FFFFFF"/>
              </a:solidFill>
              <a:latin typeface="Rockwell"/>
              <a:ea typeface="+mn-ea"/>
              <a:cs typeface="+mn-cs"/>
            </a:rPr>
            <a:t>SMP has practical limit to number of processors that can be used</a:t>
          </a:r>
        </a:p>
        <a:p>
          <a:pPr marL="171450" lvl="1" indent="-171450" algn="l" defTabSz="755650" rtl="0">
            <a:lnSpc>
              <a:spcPct val="90000"/>
            </a:lnSpc>
            <a:spcBef>
              <a:spcPct val="0"/>
            </a:spcBef>
            <a:spcAft>
              <a:spcPct val="15000"/>
            </a:spcAft>
            <a:buChar char="•"/>
          </a:pPr>
          <a:r>
            <a:rPr lang="en-US" sz="1700" kern="1200" dirty="0">
              <a:solidFill>
                <a:sysClr val="window" lastClr="FFFFFF"/>
              </a:solidFill>
              <a:latin typeface="Rockwell"/>
              <a:ea typeface="+mn-ea"/>
              <a:cs typeface="+mn-cs"/>
            </a:rPr>
            <a:t>Bus traffic limits to between 16 and 64 processors</a:t>
          </a:r>
        </a:p>
      </dsp:txBody>
      <dsp:txXfrm>
        <a:off x="966" y="141185"/>
        <a:ext cx="3770926" cy="2262556"/>
      </dsp:txXfrm>
    </dsp:sp>
    <dsp:sp modelId="{31798CC8-5AD5-3F4A-8CDE-E09FE7B5E78F}">
      <dsp:nvSpPr>
        <dsp:cNvPr id="0" name=""/>
        <dsp:cNvSpPr/>
      </dsp:nvSpPr>
      <dsp:spPr>
        <a:xfrm>
          <a:off x="4148986" y="141185"/>
          <a:ext cx="3770926" cy="2262556"/>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GB" sz="2200" kern="1200" dirty="0">
              <a:solidFill>
                <a:sysClr val="window" lastClr="FFFFFF"/>
              </a:solidFill>
              <a:latin typeface="Rockwell"/>
              <a:ea typeface="+mn-ea"/>
              <a:cs typeface="+mn-cs"/>
            </a:rPr>
            <a:t>In clusters each node has its own private main memory</a:t>
          </a:r>
        </a:p>
        <a:p>
          <a:pPr marL="171450" lvl="1" indent="-171450" algn="l" defTabSz="755650" rtl="0">
            <a:lnSpc>
              <a:spcPct val="90000"/>
            </a:lnSpc>
            <a:spcBef>
              <a:spcPct val="0"/>
            </a:spcBef>
            <a:spcAft>
              <a:spcPct val="15000"/>
            </a:spcAft>
            <a:buChar char="•"/>
          </a:pPr>
          <a:r>
            <a:rPr lang="en-US" sz="1700" kern="1200" dirty="0">
              <a:solidFill>
                <a:sysClr val="window" lastClr="FFFFFF"/>
              </a:solidFill>
              <a:latin typeface="Rockwell"/>
              <a:ea typeface="+mn-ea"/>
              <a:cs typeface="+mn-cs"/>
            </a:rPr>
            <a:t>Applications do not see a large global memory</a:t>
          </a:r>
        </a:p>
        <a:p>
          <a:pPr marL="171450" lvl="1" indent="-171450" algn="l" defTabSz="755650" rtl="0">
            <a:lnSpc>
              <a:spcPct val="90000"/>
            </a:lnSpc>
            <a:spcBef>
              <a:spcPct val="0"/>
            </a:spcBef>
            <a:spcAft>
              <a:spcPct val="15000"/>
            </a:spcAft>
            <a:buChar char="•"/>
          </a:pPr>
          <a:r>
            <a:rPr lang="en-US" sz="1700" kern="1200" dirty="0">
              <a:solidFill>
                <a:sysClr val="window" lastClr="FFFFFF"/>
              </a:solidFill>
              <a:latin typeface="Rockwell"/>
              <a:ea typeface="+mn-ea"/>
              <a:cs typeface="+mn-cs"/>
            </a:rPr>
            <a:t>Coherency is maintained by software rather than hardware</a:t>
          </a:r>
        </a:p>
      </dsp:txBody>
      <dsp:txXfrm>
        <a:off x="4148986" y="141185"/>
        <a:ext cx="3770926" cy="2262556"/>
      </dsp:txXfrm>
    </dsp:sp>
    <dsp:sp modelId="{85550EF7-3354-484E-9C0E-5134A9EA88B8}">
      <dsp:nvSpPr>
        <dsp:cNvPr id="0" name=""/>
        <dsp:cNvSpPr/>
      </dsp:nvSpPr>
      <dsp:spPr>
        <a:xfrm>
          <a:off x="966" y="2780834"/>
          <a:ext cx="3770926" cy="2262556"/>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GB" sz="2200" kern="1200" dirty="0">
              <a:solidFill>
                <a:sysClr val="window" lastClr="FFFFFF"/>
              </a:solidFill>
              <a:latin typeface="Rockwell"/>
              <a:ea typeface="+mn-ea"/>
              <a:cs typeface="+mn-cs"/>
            </a:rPr>
            <a:t>NUMA retains SMP flavor while giving large scale multiprocessing</a:t>
          </a:r>
        </a:p>
      </dsp:txBody>
      <dsp:txXfrm>
        <a:off x="966" y="2780834"/>
        <a:ext cx="3770926" cy="2262556"/>
      </dsp:txXfrm>
    </dsp:sp>
    <dsp:sp modelId="{068D3F98-61BF-CB40-AB02-8DE647E04F61}">
      <dsp:nvSpPr>
        <dsp:cNvPr id="0" name=""/>
        <dsp:cNvSpPr/>
      </dsp:nvSpPr>
      <dsp:spPr>
        <a:xfrm>
          <a:off x="4148986" y="2780834"/>
          <a:ext cx="3770926" cy="2262556"/>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 lastClr="FFFFFF"/>
              </a:solidFill>
              <a:latin typeface="Rockwell"/>
              <a:ea typeface="+mn-ea"/>
              <a:cs typeface="+mn-cs"/>
            </a:rPr>
            <a:t>Objective with NUMA is to maintain a transparent system wide memory while permitting multiple multiprocessor nodes, each with its own bus or internal interconnect system</a:t>
          </a:r>
        </a:p>
      </dsp:txBody>
      <dsp:txXfrm>
        <a:off x="4148986" y="2780834"/>
        <a:ext cx="3770926" cy="226255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extLst>
      <p:ext uri="{BB962C8B-B14F-4D97-AF65-F5344CB8AC3E}">
        <p14:creationId xmlns:p14="http://schemas.microsoft.com/office/powerpoint/2010/main" val="2343185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extLst>
      <p:ext uri="{BB962C8B-B14F-4D97-AF65-F5344CB8AC3E}">
        <p14:creationId xmlns:p14="http://schemas.microsoft.com/office/powerpoint/2010/main" val="19225878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ersonal_computer"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Software" TargetMode="External"/><Relationship Id="rId4" Type="http://schemas.openxmlformats.org/officeDocument/2006/relationships/hyperlink" Target="https://en.wikipedia.org/wiki/Thread_(computer_scienc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141855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11</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main drawback to the bus organization is performance. All memory references pass through the common bus. </a:t>
            </a:r>
            <a:r>
              <a:rPr lang="en-US" sz="1200" u="sng" kern="1200" dirty="0">
                <a:solidFill>
                  <a:schemeClr val="tx1"/>
                </a:solidFill>
                <a:latin typeface="Times New Roman" pitchFamily="-84" charset="0"/>
                <a:ea typeface="+mn-ea"/>
                <a:cs typeface="+mn-cs"/>
              </a:rPr>
              <a:t>Thus, the bus cycle time limits the speed of the system</a:t>
            </a:r>
            <a:r>
              <a:rPr lang="en-US" sz="1200" kern="1200" dirty="0">
                <a:solidFill>
                  <a:schemeClr val="tx1"/>
                </a:solidFill>
                <a:latin typeface="Times New Roman" pitchFamily="-84" charset="0"/>
                <a:ea typeface="+mn-ea"/>
                <a:cs typeface="+mn-cs"/>
              </a:rPr>
              <a:t>. </a:t>
            </a:r>
          </a:p>
          <a:p>
            <a:r>
              <a:rPr lang="en-US" sz="1200" kern="1200" dirty="0">
                <a:solidFill>
                  <a:schemeClr val="tx1"/>
                </a:solidFill>
                <a:latin typeface="Times New Roman" pitchFamily="-84" charset="0"/>
                <a:ea typeface="+mn-ea"/>
                <a:cs typeface="+mn-cs"/>
              </a:rPr>
              <a:t>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use of caches introduces some new design considerations. </a:t>
            </a:r>
            <a:r>
              <a:rPr lang="en-US" sz="1200" u="sng" kern="1200" dirty="0">
                <a:solidFill>
                  <a:schemeClr val="tx1"/>
                </a:solidFill>
                <a:latin typeface="Times New Roman" pitchFamily="-84" charset="0"/>
                <a:ea typeface="+mn-ea"/>
                <a:cs typeface="+mn-cs"/>
              </a:rPr>
              <a:t>Because each local cache contains an image of a portion of memory, if a word is altered in one </a:t>
            </a:r>
            <a:endParaRPr lang="en-US" u="sng"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84" charset="0"/>
                <a:ea typeface="+mn-ea"/>
                <a:cs typeface="+mn-cs"/>
              </a:rPr>
              <a:t>cache, it could conceivably invalidate a word in another cache</a:t>
            </a:r>
            <a:r>
              <a:rPr lang="en-US" sz="1200" kern="1200" dirty="0">
                <a:solidFill>
                  <a:schemeClr val="tx1"/>
                </a:solidFill>
                <a:latin typeface="Times New Roman" pitchFamily="-84" charset="0"/>
                <a:ea typeface="+mn-ea"/>
                <a:cs typeface="+mn-cs"/>
              </a:rPr>
              <a:t>. To prevent this, the other processors must be alerted that an update has taken place. This problem is known as the </a:t>
            </a:r>
            <a:r>
              <a:rPr lang="en-US" sz="1200" i="1" kern="1200" dirty="0">
                <a:solidFill>
                  <a:schemeClr val="tx1"/>
                </a:solidFill>
                <a:latin typeface="Times New Roman" pitchFamily="-84" charset="0"/>
                <a:ea typeface="+mn-ea"/>
                <a:cs typeface="+mn-cs"/>
              </a:rPr>
              <a:t>cache coherence </a:t>
            </a:r>
            <a:r>
              <a:rPr lang="en-US" sz="1200" kern="1200" dirty="0">
                <a:solidFill>
                  <a:schemeClr val="tx1"/>
                </a:solidFill>
                <a:latin typeface="Times New Roman" pitchFamily="-84" charset="0"/>
                <a:ea typeface="+mn-ea"/>
                <a:cs typeface="+mn-cs"/>
              </a:rPr>
              <a:t>problem and is typically addressed in hardware rather than by the operating system.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12</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b="0" u="sng" kern="1200" dirty="0">
                <a:solidFill>
                  <a:schemeClr val="tx1"/>
                </a:solidFill>
                <a:latin typeface="Times New Roman" pitchFamily="-84" charset="0"/>
                <a:ea typeface="+mn-ea"/>
                <a:cs typeface="+mn-cs"/>
              </a:rPr>
              <a:t>An SMP operating system manages processor and other computer resources </a:t>
            </a:r>
            <a:r>
              <a:rPr lang="en-US" sz="1200" b="0" kern="1200" dirty="0">
                <a:solidFill>
                  <a:schemeClr val="tx1"/>
                </a:solidFill>
                <a:latin typeface="Times New Roman" pitchFamily="-84" charset="0"/>
                <a:ea typeface="+mn-ea"/>
                <a:cs typeface="+mn-cs"/>
              </a:rPr>
              <a:t>so that the user perceives a single operating system controlling system resources. </a:t>
            </a:r>
          </a:p>
          <a:p>
            <a:pPr marL="171450" indent="-171450">
              <a:buFontTx/>
              <a:buChar char="-"/>
            </a:pPr>
            <a:r>
              <a:rPr lang="en-US" sz="1200" b="0" kern="1200" dirty="0">
                <a:solidFill>
                  <a:schemeClr val="tx1"/>
                </a:solidFill>
                <a:latin typeface="Times New Roman" pitchFamily="-84" charset="0"/>
                <a:ea typeface="+mn-ea"/>
                <a:cs typeface="+mn-cs"/>
              </a:rPr>
              <a:t>In fact, such a configuration should appear as a single-processor multiprogramming system. </a:t>
            </a:r>
          </a:p>
          <a:p>
            <a:pPr marL="171450" indent="-171450">
              <a:buFontTx/>
              <a:buChar char="-"/>
            </a:pPr>
            <a:r>
              <a:rPr lang="en-US" sz="1200" b="0" kern="1200" dirty="0">
                <a:solidFill>
                  <a:schemeClr val="tx1"/>
                </a:solidFill>
                <a:latin typeface="Times New Roman" pitchFamily="-84" charset="0"/>
                <a:ea typeface="+mn-ea"/>
                <a:cs typeface="+mn-cs"/>
              </a:rPr>
              <a:t>In both the SMP and uniprocessor cases</a:t>
            </a:r>
            <a:r>
              <a:rPr lang="en-US" sz="1200" b="0" u="sng" kern="1200" dirty="0">
                <a:solidFill>
                  <a:schemeClr val="tx1"/>
                </a:solidFill>
                <a:latin typeface="Times New Roman" pitchFamily="-84" charset="0"/>
                <a:ea typeface="+mn-ea"/>
                <a:cs typeface="+mn-cs"/>
              </a:rPr>
              <a:t>, multiple jobs or processes may be active at one time, and it is the responsibility of the operating system to schedule their execution and to allocate resources</a:t>
            </a:r>
            <a:r>
              <a:rPr lang="en-US" sz="1200" b="0" kern="1200" dirty="0">
                <a:solidFill>
                  <a:schemeClr val="tx1"/>
                </a:solidFill>
                <a:latin typeface="Times New Roman" pitchFamily="-84" charset="0"/>
                <a:ea typeface="+mn-ea"/>
                <a:cs typeface="+mn-cs"/>
              </a:rPr>
              <a:t>. </a:t>
            </a:r>
          </a:p>
          <a:p>
            <a:pPr marL="171450" indent="-171450">
              <a:buFontTx/>
              <a:buChar char="-"/>
            </a:pPr>
            <a:r>
              <a:rPr lang="en-US" sz="1200" b="0" kern="1200" dirty="0">
                <a:solidFill>
                  <a:schemeClr val="tx1"/>
                </a:solidFill>
                <a:latin typeface="Times New Roman" pitchFamily="-84" charset="0"/>
                <a:ea typeface="+mn-ea"/>
                <a:cs typeface="+mn-cs"/>
              </a:rPr>
              <a:t>A user may construct </a:t>
            </a:r>
            <a:r>
              <a:rPr lang="en-US" sz="1200" b="0" u="sng" kern="1200" dirty="0">
                <a:solidFill>
                  <a:schemeClr val="tx1"/>
                </a:solidFill>
                <a:latin typeface="Times New Roman" pitchFamily="-84" charset="0"/>
                <a:ea typeface="+mn-ea"/>
                <a:cs typeface="+mn-cs"/>
              </a:rPr>
              <a:t>applications that use multiple processes or multiple threads within processes without regard to whether a single processor or multiple processors will be available</a:t>
            </a:r>
            <a:r>
              <a:rPr lang="en-US" sz="1200" b="0" kern="1200" dirty="0">
                <a:solidFill>
                  <a:schemeClr val="tx1"/>
                </a:solidFill>
                <a:latin typeface="Times New Roman" pitchFamily="-84" charset="0"/>
                <a:ea typeface="+mn-ea"/>
                <a:cs typeface="+mn-cs"/>
              </a:rPr>
              <a:t>. </a:t>
            </a:r>
          </a:p>
          <a:p>
            <a:pPr marL="171450" indent="-171450">
              <a:buFontTx/>
              <a:buChar char="-"/>
            </a:pPr>
            <a:r>
              <a:rPr lang="en-US" sz="1200" b="0" kern="1200" dirty="0">
                <a:solidFill>
                  <a:schemeClr val="tx1"/>
                </a:solidFill>
                <a:latin typeface="Times New Roman" pitchFamily="-84" charset="0"/>
                <a:ea typeface="+mn-ea"/>
                <a:cs typeface="+mn-cs"/>
              </a:rPr>
              <a:t>Thus, a multiprocessor operating system must provide all the functionality of a multiprogramming system </a:t>
            </a:r>
            <a:r>
              <a:rPr lang="en-US" sz="1200" b="0" u="sng" kern="1200" dirty="0">
                <a:solidFill>
                  <a:schemeClr val="tx1"/>
                </a:solidFill>
                <a:latin typeface="Times New Roman" pitchFamily="-84" charset="0"/>
                <a:ea typeface="+mn-ea"/>
                <a:cs typeface="+mn-cs"/>
              </a:rPr>
              <a:t>plus additional features to accommodate multiple processors</a:t>
            </a:r>
            <a:r>
              <a:rPr lang="en-US" sz="1200" b="0" kern="1200" dirty="0">
                <a:solidFill>
                  <a:schemeClr val="tx1"/>
                </a:solidFill>
                <a:latin typeface="Times New Roman" pitchFamily="-84" charset="0"/>
                <a:ea typeface="+mn-ea"/>
                <a:cs typeface="+mn-cs"/>
              </a:rPr>
              <a:t>. Among the key design issues: </a:t>
            </a:r>
            <a:endParaRPr lang="en-US" b="0" dirty="0"/>
          </a:p>
          <a:p>
            <a:pPr marL="171450" indent="-171450">
              <a:buFont typeface="Arial" charset="0"/>
              <a:buChar char="•"/>
            </a:pPr>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Simultaneous concurrent processes</a:t>
            </a:r>
            <a:r>
              <a:rPr lang="en-US" sz="1200" b="0" kern="1200" dirty="0">
                <a:solidFill>
                  <a:schemeClr val="tx1"/>
                </a:solidFill>
                <a:latin typeface="Times New Roman" pitchFamily="-84" charset="0"/>
                <a:ea typeface="+mn-ea"/>
                <a:cs typeface="+mn-cs"/>
              </a:rPr>
              <a:t>: OS routines need to be </a:t>
            </a:r>
            <a:r>
              <a:rPr lang="en-US" sz="1200" b="0" u="sng" kern="1200" dirty="0">
                <a:solidFill>
                  <a:schemeClr val="tx1"/>
                </a:solidFill>
                <a:latin typeface="Times New Roman" pitchFamily="-84" charset="0"/>
                <a:ea typeface="+mn-ea"/>
                <a:cs typeface="+mn-cs"/>
              </a:rPr>
              <a:t>reentrant</a:t>
            </a:r>
            <a:r>
              <a:rPr lang="en-US" sz="1200" b="0" kern="1200" dirty="0">
                <a:solidFill>
                  <a:schemeClr val="tx1"/>
                </a:solidFill>
                <a:latin typeface="Times New Roman" pitchFamily="-84" charset="0"/>
                <a:ea typeface="+mn-ea"/>
                <a:cs typeface="+mn-cs"/>
              </a:rPr>
              <a:t> to allow several processors to execute the same IS code simultaneously. </a:t>
            </a:r>
            <a:r>
              <a:rPr lang="en-US" sz="1200" b="0" u="sng" kern="1200" dirty="0">
                <a:solidFill>
                  <a:schemeClr val="tx1"/>
                </a:solidFill>
                <a:latin typeface="Times New Roman" pitchFamily="-84" charset="0"/>
                <a:ea typeface="+mn-ea"/>
                <a:cs typeface="+mn-cs"/>
              </a:rPr>
              <a:t>With multiple processors executing the same or different parts of the OS, OS tables and management structures must be managed properly to avoid deadlock or invalid operations.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Scheduling: </a:t>
            </a:r>
            <a:r>
              <a:rPr lang="en-US" sz="1200" b="0" u="sng" kern="1200" dirty="0">
                <a:solidFill>
                  <a:schemeClr val="tx1"/>
                </a:solidFill>
                <a:latin typeface="Times New Roman" pitchFamily="-84" charset="0"/>
                <a:ea typeface="+mn-ea"/>
                <a:cs typeface="+mn-cs"/>
              </a:rPr>
              <a:t>Any processor may perform scheduling</a:t>
            </a:r>
            <a:r>
              <a:rPr lang="en-US" sz="1200" b="0" kern="1200" dirty="0">
                <a:solidFill>
                  <a:schemeClr val="tx1"/>
                </a:solidFill>
                <a:latin typeface="Times New Roman" pitchFamily="-84" charset="0"/>
                <a:ea typeface="+mn-ea"/>
                <a:cs typeface="+mn-cs"/>
              </a:rPr>
              <a:t>, so conflicts must be avoided. The scheduler must assign ready processes to available processors.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Synchronization: </a:t>
            </a:r>
            <a:r>
              <a:rPr lang="en-US" sz="1200" b="0" kern="1200" dirty="0">
                <a:solidFill>
                  <a:schemeClr val="tx1"/>
                </a:solidFill>
                <a:latin typeface="Times New Roman" pitchFamily="-84" charset="0"/>
                <a:ea typeface="+mn-ea"/>
                <a:cs typeface="+mn-cs"/>
              </a:rPr>
              <a:t>With multiple active processes having potential </a:t>
            </a:r>
            <a:r>
              <a:rPr lang="en-US" sz="1200" b="0" u="sng" kern="1200" dirty="0">
                <a:solidFill>
                  <a:schemeClr val="tx1"/>
                </a:solidFill>
                <a:latin typeface="Times New Roman" pitchFamily="-84" charset="0"/>
                <a:ea typeface="+mn-ea"/>
                <a:cs typeface="+mn-cs"/>
              </a:rPr>
              <a:t>access to shared address spaces or shared I/O resources</a:t>
            </a:r>
            <a:r>
              <a:rPr lang="en-US" sz="1200" b="0" kern="1200" dirty="0">
                <a:solidFill>
                  <a:schemeClr val="tx1"/>
                </a:solidFill>
                <a:latin typeface="Times New Roman" pitchFamily="-84" charset="0"/>
                <a:ea typeface="+mn-ea"/>
                <a:cs typeface="+mn-cs"/>
              </a:rPr>
              <a:t>, care must be taken to provide </a:t>
            </a:r>
            <a:r>
              <a:rPr lang="en-US" sz="1200" b="0" u="sng" kern="1200" dirty="0">
                <a:solidFill>
                  <a:schemeClr val="tx1"/>
                </a:solidFill>
                <a:latin typeface="Times New Roman" pitchFamily="-84" charset="0"/>
                <a:ea typeface="+mn-ea"/>
                <a:cs typeface="+mn-cs"/>
              </a:rPr>
              <a:t>effective synchronization</a:t>
            </a:r>
            <a:r>
              <a:rPr lang="en-US" sz="1200" b="0" kern="1200" dirty="0">
                <a:solidFill>
                  <a:schemeClr val="tx1"/>
                </a:solidFill>
                <a:latin typeface="Times New Roman" pitchFamily="-84" charset="0"/>
                <a:ea typeface="+mn-ea"/>
                <a:cs typeface="+mn-cs"/>
              </a:rPr>
              <a:t>. Synchronization is a facility that enforces mutual exclusion and event ordering.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Memory management: </a:t>
            </a:r>
            <a:r>
              <a:rPr lang="en-US" sz="1200" b="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9. In addition, the operating system needs to exploit the available </a:t>
            </a:r>
            <a:r>
              <a:rPr lang="en-US" sz="1200" b="0" u="sng" kern="1200" dirty="0">
                <a:solidFill>
                  <a:schemeClr val="tx1"/>
                </a:solidFill>
                <a:latin typeface="Times New Roman" pitchFamily="-84" charset="0"/>
                <a:ea typeface="+mn-ea"/>
                <a:cs typeface="+mn-cs"/>
              </a:rPr>
              <a:t>hardware parallelism, such as multi-ported memories, to achieve the best performance</a:t>
            </a:r>
            <a:r>
              <a:rPr lang="en-US" sz="1200" b="0" kern="1200" dirty="0">
                <a:solidFill>
                  <a:schemeClr val="tx1"/>
                </a:solidFill>
                <a:latin typeface="Times New Roman" pitchFamily="-84" charset="0"/>
                <a:ea typeface="+mn-ea"/>
                <a:cs typeface="+mn-cs"/>
              </a:rPr>
              <a:t>. The </a:t>
            </a:r>
            <a:r>
              <a:rPr lang="en-US" sz="1200" b="0" u="sng" kern="1200" dirty="0">
                <a:solidFill>
                  <a:schemeClr val="tx1"/>
                </a:solidFill>
                <a:latin typeface="Times New Roman" pitchFamily="-84" charset="0"/>
                <a:ea typeface="+mn-ea"/>
                <a:cs typeface="+mn-cs"/>
              </a:rPr>
              <a:t>paging mechanisms on different processors must be coordinated </a:t>
            </a:r>
            <a:r>
              <a:rPr lang="en-US" sz="1200" b="0" kern="1200" dirty="0">
                <a:solidFill>
                  <a:schemeClr val="tx1"/>
                </a:solidFill>
                <a:latin typeface="Times New Roman" pitchFamily="-84" charset="0"/>
                <a:ea typeface="+mn-ea"/>
                <a:cs typeface="+mn-cs"/>
              </a:rPr>
              <a:t>to enforce consistency when several processors share a page or segment and to decide on page replacement.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Reliability and fault tolerance: </a:t>
            </a:r>
            <a:r>
              <a:rPr lang="en-US" sz="1200" b="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a:t>
            </a:r>
            <a:r>
              <a:rPr lang="en-US" sz="1200" b="1" kern="1200" dirty="0">
                <a:solidFill>
                  <a:schemeClr val="tx1"/>
                </a:solidFill>
                <a:latin typeface="Times New Roman" pitchFamily="-84" charset="0"/>
                <a:ea typeface="+mn-ea"/>
                <a:cs typeface="+mn-cs"/>
              </a:rPr>
              <a:t>directory</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protocols</a:t>
            </a:r>
            <a:r>
              <a:rPr lang="en-US" sz="1200" kern="1200" dirty="0">
                <a:solidFill>
                  <a:schemeClr val="tx1"/>
                </a:solidFill>
                <a:latin typeface="Times New Roman" pitchFamily="-84" charset="0"/>
                <a:ea typeface="+mn-ea"/>
                <a:cs typeface="+mn-cs"/>
              </a:rPr>
              <a:t> and </a:t>
            </a:r>
            <a:r>
              <a:rPr lang="en-US" sz="1200" b="1" kern="1200" dirty="0">
                <a:solidFill>
                  <a:schemeClr val="tx1"/>
                </a:solidFill>
                <a:latin typeface="Times New Roman" pitchFamily="-84" charset="0"/>
                <a:ea typeface="+mn-ea"/>
                <a:cs typeface="+mn-cs"/>
              </a:rPr>
              <a:t>snoopy</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protocols</a:t>
            </a:r>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15</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16</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When an update action is performed on a shared cache line, it must be announced to all other caches by a broadcast mechanism. Each cache controller is able to “snoop” on the network to observe these broadcasted notifications, and react accordingly.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17</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write-invalidate approach is the most widely used in commercial multi- processor systems, such as the x86 architecture.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a:p>
          <a:p>
            <a:endParaRPr lang="en-GB"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18</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sng" kern="1200" dirty="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u="sng" dirty="0"/>
          </a:p>
          <a:p>
            <a:endParaRPr lang="en-US" sz="1200" u="sng"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Modified: </a:t>
            </a:r>
            <a:r>
              <a:rPr lang="en-US" sz="1200" kern="1200" dirty="0">
                <a:solidFill>
                  <a:schemeClr val="tx1"/>
                </a:solidFill>
                <a:latin typeface="Times New Roman" pitchFamily="-84" charset="0"/>
                <a:ea typeface="+mn-ea"/>
                <a:cs typeface="+mn-cs"/>
              </a:rPr>
              <a:t>The line in the cache has been modified (different from main memory) and is available only in this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Exclusive: </a:t>
            </a:r>
            <a:r>
              <a:rPr lang="en-US" sz="1200" kern="1200" dirty="0">
                <a:solidFill>
                  <a:schemeClr val="tx1"/>
                </a:solidFill>
                <a:latin typeface="Times New Roman" pitchFamily="-84" charset="0"/>
                <a:ea typeface="+mn-ea"/>
                <a:cs typeface="+mn-cs"/>
              </a:rPr>
              <a:t>The line in the cache is the same as that in main memory and is not present in any 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Shared: </a:t>
            </a:r>
            <a:r>
              <a:rPr lang="en-US" sz="1200" kern="1200" dirty="0">
                <a:solidFill>
                  <a:schemeClr val="tx1"/>
                </a:solidFill>
                <a:latin typeface="Times New Roman" pitchFamily="-84" charset="0"/>
                <a:ea typeface="+mn-ea"/>
                <a:cs typeface="+mn-cs"/>
              </a:rPr>
              <a:t>The line in the cache is the same as that in main memory and may be present in another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Invalid: </a:t>
            </a:r>
            <a:r>
              <a:rPr lang="en-US" sz="1200" kern="1200" dirty="0">
                <a:solidFill>
                  <a:schemeClr val="tx1"/>
                </a:solidFill>
                <a:latin typeface="Times New Roman" pitchFamily="-84" charset="0"/>
                <a:ea typeface="+mn-ea"/>
                <a:cs typeface="+mn-cs"/>
              </a:rPr>
              <a:t>The line in the cache does not contain valid data.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Table 20.1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single data (SISD) stream: </a:t>
            </a:r>
            <a:r>
              <a:rPr lang="en-US" sz="1200" kern="1200" dirty="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multiple data (SIMD) stream: </a:t>
            </a:r>
            <a:r>
              <a:rPr lang="en-US" sz="1200" kern="1200" dirty="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a:solidFill>
                <a:schemeClr val="tx1"/>
              </a:solidFill>
              <a:latin typeface="Times New Roman" pitchFamily="-84" charset="0"/>
              <a:ea typeface="+mn-ea"/>
              <a:cs typeface="+mn-cs"/>
            </a:endParaRPr>
          </a:p>
          <a:p>
            <a:r>
              <a:rPr lang="en-US" u="sng" dirty="0">
                <a:effectLst/>
              </a:rPr>
              <a:t>What is a processing element?</a:t>
            </a:r>
          </a:p>
          <a:p>
            <a:r>
              <a:rPr lang="en-US" dirty="0">
                <a:effectLst/>
              </a:rPr>
              <a:t>A processing element </a:t>
            </a:r>
            <a:r>
              <a:rPr lang="en-US" b="1" dirty="0">
                <a:effectLst/>
              </a:rPr>
              <a:t>constituting the basic building block of a massively-parallel processor</a:t>
            </a:r>
            <a:r>
              <a:rPr lang="en-US" dirty="0">
                <a:effectLst/>
              </a:rPr>
              <a:t>. Fundamentally, the processing element includes an arithmetic sub-unit comprising registers for operands, a sum-bit register, a carry-bit register, a shift register of selectively variable length, and a full adder.</a:t>
            </a:r>
          </a:p>
          <a:p>
            <a:r>
              <a:rPr lang="en-US" u="sng" dirty="0">
                <a:effectLst/>
              </a:rPr>
              <a:t>What is SIMD vector?</a:t>
            </a:r>
          </a:p>
          <a:p>
            <a:r>
              <a:rPr lang="en-US" dirty="0">
                <a:effectLst/>
              </a:rPr>
              <a:t>A vector is </a:t>
            </a:r>
            <a:r>
              <a:rPr lang="en-US" b="1" dirty="0">
                <a:effectLst/>
              </a:rPr>
              <a:t>an instruction operand containing a set of data elements packed into a one-dimensional array</a:t>
            </a:r>
            <a:r>
              <a:rPr lang="en-US" dirty="0">
                <a:effectLst/>
              </a:rPr>
              <a:t>. The elements can be integer or floating-point values. Most Vector/SIMD Multimedia Extension and SPU instructions operate on vector operands.</a:t>
            </a:r>
          </a:p>
          <a:p>
            <a:r>
              <a:rPr lang="en-US" u="sng" dirty="0">
                <a:effectLst/>
              </a:rPr>
              <a:t>What is an example of SIMD processor?</a:t>
            </a:r>
          </a:p>
          <a:p>
            <a:r>
              <a:rPr lang="en-US" b="1" dirty="0">
                <a:effectLst/>
              </a:rPr>
              <a:t>The Wireless MMX unit</a:t>
            </a:r>
            <a:r>
              <a:rPr lang="en-US" dirty="0">
                <a:effectLst/>
              </a:rPr>
              <a:t> is an example of a SIMD coprocessor. It is a 64-bit architecture that is an extension of the </a:t>
            </a:r>
            <a:r>
              <a:rPr lang="en-US" dirty="0" err="1">
                <a:effectLst/>
              </a:rPr>
              <a:t>XScale</a:t>
            </a:r>
            <a:r>
              <a:rPr lang="en-US" dirty="0">
                <a:effectLst/>
              </a:rPr>
              <a:t> microarchitecture programming model. Wireless MMX technology defines three packed data types (8-bit byte, 16-bit half word, and 32-bit word) and the 64-bit double word.</a:t>
            </a:r>
          </a:p>
          <a:p>
            <a:r>
              <a:rPr lang="en-US" u="sng" dirty="0">
                <a:effectLst/>
              </a:rPr>
              <a:t>Can a single core processor BE SIMD?</a:t>
            </a:r>
          </a:p>
          <a:p>
            <a:r>
              <a:rPr lang="en-US" dirty="0">
                <a:effectLst/>
              </a:rPr>
              <a:t>For example, each core of ARM Cortex-A53 microarchitecture has capability to run </a:t>
            </a:r>
            <a:r>
              <a:rPr lang="en-US" b="1" dirty="0">
                <a:effectLst/>
              </a:rPr>
              <a:t>SIMD instructions independently</a:t>
            </a:r>
            <a:r>
              <a:rPr lang="en-US" dirty="0">
                <a:effectLst/>
              </a:rPr>
              <a:t> of other cores, while such SIMD instruction sets as MMX, SSE and SSE2 were first introduced on single-core CPUs. Every core has its own independent SIMD execution units</a:t>
            </a:r>
          </a:p>
          <a:p>
            <a:r>
              <a:rPr lang="en-US" u="sng" dirty="0">
                <a:effectLst/>
              </a:rPr>
              <a:t>What applications benefit from SIMD?</a:t>
            </a:r>
          </a:p>
          <a:p>
            <a:r>
              <a:rPr lang="en-US" dirty="0">
                <a:effectLst/>
              </a:rPr>
              <a:t>The applications of SIMD include </a:t>
            </a:r>
            <a:r>
              <a:rPr lang="en-US" b="1" dirty="0">
                <a:effectLst/>
              </a:rPr>
              <a:t>image processing, 3D rendering, video and sound applications, speech recognition, networking, and DSP (</a:t>
            </a:r>
            <a:r>
              <a:rPr lang="en-TT" i="1" dirty="0"/>
              <a:t>digital signal processing)</a:t>
            </a:r>
            <a:r>
              <a:rPr lang="en-US" b="1" dirty="0">
                <a:effectLst/>
              </a:rPr>
              <a:t> functions</a:t>
            </a:r>
            <a:r>
              <a:rPr lang="en-US" dirty="0">
                <a:effectLst/>
              </a:rPr>
              <a:t>. Since there are very specific conditions where SIMD processing can be used, it does not have such a significant affect in overall performance in all applications.</a:t>
            </a:r>
          </a:p>
          <a:p>
            <a:endParaRPr lang="en-US" dirty="0">
              <a:effectLst/>
            </a:endParaRPr>
          </a:p>
          <a:p>
            <a:r>
              <a:rPr lang="en-US" sz="1200" b="1" kern="1200" dirty="0">
                <a:solidFill>
                  <a:schemeClr val="tx1"/>
                </a:solidFill>
                <a:latin typeface="Times New Roman" pitchFamily="-84" charset="0"/>
                <a:ea typeface="+mn-ea"/>
                <a:cs typeface="+mn-cs"/>
              </a:rPr>
              <a:t>Multiple instruction, single data (MISD) stream: </a:t>
            </a:r>
            <a:r>
              <a:rPr lang="en-US" sz="1200" kern="1200" dirty="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multiple data (MIMD) stream: </a:t>
            </a:r>
            <a:r>
              <a:rPr lang="en-US" sz="1200" kern="1200" dirty="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21</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Figure 20.6 displays a state diagram for the MESI protocol. Keep in mind that each line of the cache has its own state bits and therefore its own realization of the state diagram. Figure 20.6a shows the transitions that occur due to actions initiated by the processor attached to this cache. Figure 20.6b shows the transitions that occur due to events that are snooped on the common bus. This presentation of separate state diagrams for processor-initiated and bus-initiated actions helps to clarify the logic of the MESI protocol.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At any time a cache line is in a single state. If the next event is from the attached processor, then the transition is dictated by Figure 20.6a and if the next event is from the bus, the transition is dictated by Figure 20.6b. </a:t>
            </a: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Figure 20.7 summarizes the state relationship between lines in different caches, all of which</a:t>
            </a:r>
          </a:p>
          <a:p>
            <a:r>
              <a:rPr lang="en-US" sz="1200" kern="1200" dirty="0">
                <a:solidFill>
                  <a:schemeClr val="tx1"/>
                </a:solidFill>
                <a:effectLst/>
                <a:latin typeface="Times New Roman" pitchFamily="-84" charset="0"/>
                <a:ea typeface="+mn-ea"/>
                <a:cs typeface="+mn-cs"/>
              </a:rPr>
              <a:t>map to the same block of memory.</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extLst>
      <p:ext uri="{BB962C8B-B14F-4D97-AF65-F5344CB8AC3E}">
        <p14:creationId xmlns:p14="http://schemas.microsoft.com/office/powerpoint/2010/main" val="930902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When a read miss occurs in the local cache, the processor initiates a</a:t>
            </a:r>
          </a:p>
          <a:p>
            <a:r>
              <a:rPr lang="en-US" sz="1200" kern="1200" dirty="0">
                <a:solidFill>
                  <a:schemeClr val="tx1"/>
                </a:solidFill>
                <a:effectLst/>
                <a:latin typeface="Times New Roman" pitchFamily="-84" charset="0"/>
                <a:ea typeface="+mn-ea"/>
                <a:cs typeface="+mn-cs"/>
              </a:rPr>
              <a:t>memory read to read the line of main memory containing the missing address. The</a:t>
            </a:r>
          </a:p>
          <a:p>
            <a:r>
              <a:rPr lang="en-US" sz="1200" kern="1200" dirty="0">
                <a:solidFill>
                  <a:schemeClr val="tx1"/>
                </a:solidFill>
                <a:effectLst/>
                <a:latin typeface="Times New Roman" pitchFamily="-84" charset="0"/>
                <a:ea typeface="+mn-ea"/>
                <a:cs typeface="+mn-cs"/>
              </a:rPr>
              <a:t>processor inserts a signal on the bus that alerts all other processor/cache units to</a:t>
            </a:r>
          </a:p>
          <a:p>
            <a:r>
              <a:rPr lang="en-US" sz="1200" kern="1200" dirty="0">
                <a:solidFill>
                  <a:schemeClr val="tx1"/>
                </a:solidFill>
                <a:effectLst/>
                <a:latin typeface="Times New Roman" pitchFamily="-84" charset="0"/>
                <a:ea typeface="+mn-ea"/>
                <a:cs typeface="+mn-cs"/>
              </a:rPr>
              <a:t>snoop the transaction. There are a number of possible outcomes: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one other cache has a clean (unmodified since read from memory) copy of</a:t>
            </a:r>
          </a:p>
          <a:p>
            <a:r>
              <a:rPr lang="en-US" sz="1200" kern="1200" dirty="0">
                <a:solidFill>
                  <a:schemeClr val="tx1"/>
                </a:solidFill>
                <a:effectLst/>
                <a:latin typeface="Times New Roman" pitchFamily="-84" charset="0"/>
                <a:ea typeface="+mn-ea"/>
                <a:cs typeface="+mn-cs"/>
              </a:rPr>
              <a:t>the line in the exclusive state, it returns a signal indicating that it shares this</a:t>
            </a:r>
          </a:p>
          <a:p>
            <a:r>
              <a:rPr lang="en-US" sz="1200" kern="1200" dirty="0">
                <a:solidFill>
                  <a:schemeClr val="tx1"/>
                </a:solidFill>
                <a:effectLst/>
                <a:latin typeface="Times New Roman" pitchFamily="-84" charset="0"/>
                <a:ea typeface="+mn-ea"/>
                <a:cs typeface="+mn-cs"/>
              </a:rPr>
              <a:t>line. The responding processor then transitions the state of its copy from exclusive</a:t>
            </a:r>
          </a:p>
          <a:p>
            <a:r>
              <a:rPr lang="en-US" sz="1200" kern="1200" dirty="0">
                <a:solidFill>
                  <a:schemeClr val="tx1"/>
                </a:solidFill>
                <a:effectLst/>
                <a:latin typeface="Times New Roman" pitchFamily="-84" charset="0"/>
                <a:ea typeface="+mn-ea"/>
                <a:cs typeface="+mn-cs"/>
              </a:rPr>
              <a:t>to shared, and the initiating processor reads the line from main memory</a:t>
            </a:r>
          </a:p>
          <a:p>
            <a:r>
              <a:rPr lang="en-US" sz="1200" kern="1200" dirty="0">
                <a:solidFill>
                  <a:schemeClr val="tx1"/>
                </a:solidFill>
                <a:effectLst/>
                <a:latin typeface="Times New Roman" pitchFamily="-84" charset="0"/>
                <a:ea typeface="+mn-ea"/>
                <a:cs typeface="+mn-cs"/>
              </a:rPr>
              <a:t>and transitions the line in its cache from invalid to shared.</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one or more caches have a clean copy of the line in the shared state, each of</a:t>
            </a:r>
          </a:p>
          <a:p>
            <a:r>
              <a:rPr lang="en-US" sz="1200" kern="1200" dirty="0">
                <a:solidFill>
                  <a:schemeClr val="tx1"/>
                </a:solidFill>
                <a:effectLst/>
                <a:latin typeface="Times New Roman" pitchFamily="-84" charset="0"/>
                <a:ea typeface="+mn-ea"/>
                <a:cs typeface="+mn-cs"/>
              </a:rPr>
              <a:t>them signals that it shares the line. The initiating processor reads the line and</a:t>
            </a:r>
          </a:p>
          <a:p>
            <a:r>
              <a:rPr lang="en-US" sz="1200" kern="1200" dirty="0">
                <a:solidFill>
                  <a:schemeClr val="tx1"/>
                </a:solidFill>
                <a:effectLst/>
                <a:latin typeface="Times New Roman" pitchFamily="-84" charset="0"/>
                <a:ea typeface="+mn-ea"/>
                <a:cs typeface="+mn-cs"/>
              </a:rPr>
              <a:t>transitions the line in its cache from invalid to shared.</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one other cache has a modified copy of the line, then that cache blocks the</a:t>
            </a:r>
          </a:p>
          <a:p>
            <a:r>
              <a:rPr lang="en-US" sz="1200" kern="1200" dirty="0">
                <a:solidFill>
                  <a:schemeClr val="tx1"/>
                </a:solidFill>
                <a:effectLst/>
                <a:latin typeface="Times New Roman" pitchFamily="-84" charset="0"/>
                <a:ea typeface="+mn-ea"/>
                <a:cs typeface="+mn-cs"/>
              </a:rPr>
              <a:t>memory read and provides the line to the requesting cache over the shared</a:t>
            </a:r>
          </a:p>
          <a:p>
            <a:r>
              <a:rPr lang="en-US" sz="1200" kern="1200" dirty="0">
                <a:solidFill>
                  <a:schemeClr val="tx1"/>
                </a:solidFill>
                <a:effectLst/>
                <a:latin typeface="Times New Roman" pitchFamily="-84" charset="0"/>
                <a:ea typeface="+mn-ea"/>
                <a:cs typeface="+mn-cs"/>
              </a:rPr>
              <a:t>bus. The responding cache then changes its line from modified to shared.1  The</a:t>
            </a:r>
          </a:p>
          <a:p>
            <a:r>
              <a:rPr lang="en-US" sz="1200" kern="1200" dirty="0">
                <a:solidFill>
                  <a:schemeClr val="tx1"/>
                </a:solidFill>
                <a:effectLst/>
                <a:latin typeface="Times New Roman" pitchFamily="-84" charset="0"/>
                <a:ea typeface="+mn-ea"/>
                <a:cs typeface="+mn-cs"/>
              </a:rPr>
              <a:t>line sent to the requesting cache is also received and processed by the memory</a:t>
            </a:r>
          </a:p>
          <a:p>
            <a:r>
              <a:rPr lang="en-US" sz="1200" kern="1200" dirty="0">
                <a:solidFill>
                  <a:schemeClr val="tx1"/>
                </a:solidFill>
                <a:effectLst/>
                <a:latin typeface="Times New Roman" pitchFamily="-84" charset="0"/>
                <a:ea typeface="+mn-ea"/>
                <a:cs typeface="+mn-cs"/>
              </a:rPr>
              <a:t>controller, which stores the block in memory.</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no other cache has a copy of the line (clean or modified), then no signals are</a:t>
            </a:r>
          </a:p>
          <a:p>
            <a:r>
              <a:rPr lang="en-US" sz="1200" kern="1200" dirty="0">
                <a:solidFill>
                  <a:schemeClr val="tx1"/>
                </a:solidFill>
                <a:effectLst/>
                <a:latin typeface="Times New Roman" pitchFamily="-84" charset="0"/>
                <a:ea typeface="+mn-ea"/>
                <a:cs typeface="+mn-cs"/>
              </a:rPr>
              <a:t>returned. The initiating processor reads the line and transitions the line in its</a:t>
            </a:r>
          </a:p>
          <a:p>
            <a:r>
              <a:rPr lang="en-US" sz="1200" kern="1200" dirty="0">
                <a:solidFill>
                  <a:schemeClr val="tx1"/>
                </a:solidFill>
                <a:effectLst/>
                <a:latin typeface="Times New Roman" pitchFamily="-84" charset="0"/>
                <a:ea typeface="+mn-ea"/>
                <a:cs typeface="+mn-cs"/>
              </a:rPr>
              <a:t>cache from invalid to exclusive.</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extLst>
      <p:ext uri="{BB962C8B-B14F-4D97-AF65-F5344CB8AC3E}">
        <p14:creationId xmlns:p14="http://schemas.microsoft.com/office/powerpoint/2010/main" val="1270532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When a read hit occurs on a line currently in the local cache, the</a:t>
            </a:r>
          </a:p>
          <a:p>
            <a:r>
              <a:rPr lang="en-US" sz="1200" kern="1200" dirty="0">
                <a:solidFill>
                  <a:schemeClr val="tx1"/>
                </a:solidFill>
                <a:effectLst/>
                <a:latin typeface="Times New Roman" pitchFamily="-84" charset="0"/>
                <a:ea typeface="+mn-ea"/>
                <a:cs typeface="+mn-cs"/>
              </a:rPr>
              <a:t>processor simply reads the required item. There is no state change: The state</a:t>
            </a:r>
          </a:p>
          <a:p>
            <a:r>
              <a:rPr lang="en-US" sz="1200" kern="1200" dirty="0">
                <a:solidFill>
                  <a:schemeClr val="tx1"/>
                </a:solidFill>
                <a:effectLst/>
                <a:latin typeface="Times New Roman" pitchFamily="-84" charset="0"/>
                <a:ea typeface="+mn-ea"/>
                <a:cs typeface="+mn-cs"/>
              </a:rPr>
              <a:t>remains modified, shared, or exclusive.</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24</a:t>
            </a:fld>
            <a:endParaRPr lang="en-US" dirty="0"/>
          </a:p>
        </p:txBody>
      </p:sp>
    </p:spTree>
    <p:extLst>
      <p:ext uri="{BB962C8B-B14F-4D97-AF65-F5344CB8AC3E}">
        <p14:creationId xmlns:p14="http://schemas.microsoft.com/office/powerpoint/2010/main" val="42302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When a write miss occurs in the local cache, the processor initiates a</a:t>
            </a:r>
          </a:p>
          <a:p>
            <a:r>
              <a:rPr lang="en-US" sz="1200" kern="1200" dirty="0">
                <a:solidFill>
                  <a:schemeClr val="tx1"/>
                </a:solidFill>
                <a:effectLst/>
                <a:latin typeface="Times New Roman" pitchFamily="-84" charset="0"/>
                <a:ea typeface="+mn-ea"/>
                <a:cs typeface="+mn-cs"/>
              </a:rPr>
              <a:t>memory read to read the line of main memory containing the missing address. For</a:t>
            </a:r>
          </a:p>
          <a:p>
            <a:r>
              <a:rPr lang="en-US" sz="1200" kern="1200" dirty="0">
                <a:solidFill>
                  <a:schemeClr val="tx1"/>
                </a:solidFill>
                <a:effectLst/>
                <a:latin typeface="Times New Roman" pitchFamily="-84" charset="0"/>
                <a:ea typeface="+mn-ea"/>
                <a:cs typeface="+mn-cs"/>
              </a:rPr>
              <a:t>this purpose, the processor issues a signal on the bus that means read-with-intent-to-modify</a:t>
            </a:r>
            <a:r>
              <a:rPr lang="en-US" sz="1200" kern="1200" baseline="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(RWITM). </a:t>
            </a:r>
          </a:p>
          <a:p>
            <a:r>
              <a:rPr lang="en-US" sz="1200" kern="1200" dirty="0">
                <a:solidFill>
                  <a:schemeClr val="tx1"/>
                </a:solidFill>
                <a:effectLst/>
                <a:latin typeface="Times New Roman" pitchFamily="-84" charset="0"/>
                <a:ea typeface="+mn-ea"/>
                <a:cs typeface="+mn-cs"/>
              </a:rPr>
              <a:t>When the line is loaded, it is immediately marked modified. With</a:t>
            </a:r>
          </a:p>
          <a:p>
            <a:r>
              <a:rPr lang="en-US" sz="1200" kern="1200" dirty="0">
                <a:solidFill>
                  <a:schemeClr val="tx1"/>
                </a:solidFill>
                <a:effectLst/>
                <a:latin typeface="Times New Roman" pitchFamily="-84" charset="0"/>
                <a:ea typeface="+mn-ea"/>
                <a:cs typeface="+mn-cs"/>
              </a:rPr>
              <a:t>respect to other caches, two possible scenarios precede the loading of the line of data.</a:t>
            </a:r>
          </a:p>
          <a:p>
            <a:r>
              <a:rPr lang="en-US" sz="1200" kern="1200" dirty="0">
                <a:solidFill>
                  <a:schemeClr val="tx1"/>
                </a:solidFill>
                <a:effectLst/>
                <a:latin typeface="Times New Roman" pitchFamily="-84" charset="0"/>
                <a:ea typeface="+mn-ea"/>
                <a:cs typeface="+mn-cs"/>
              </a:rPr>
              <a:t>First, some other cache may have a modified copy of this line (state =  modify).</a:t>
            </a:r>
          </a:p>
          <a:p>
            <a:r>
              <a:rPr lang="en-US" sz="1200" kern="1200" dirty="0">
                <a:solidFill>
                  <a:schemeClr val="tx1"/>
                </a:solidFill>
                <a:effectLst/>
                <a:latin typeface="Times New Roman" pitchFamily="-84" charset="0"/>
                <a:ea typeface="+mn-ea"/>
                <a:cs typeface="+mn-cs"/>
              </a:rPr>
              <a:t>In this case, the alerted processor signals the initiating processor that another</a:t>
            </a:r>
          </a:p>
          <a:p>
            <a:r>
              <a:rPr lang="en-US" sz="1200" kern="1200" dirty="0">
                <a:solidFill>
                  <a:schemeClr val="tx1"/>
                </a:solidFill>
                <a:effectLst/>
                <a:latin typeface="Times New Roman" pitchFamily="-84" charset="0"/>
                <a:ea typeface="+mn-ea"/>
                <a:cs typeface="+mn-cs"/>
              </a:rPr>
              <a:t>processor has a modified copy of the line. The initiating processor surrenders the</a:t>
            </a:r>
          </a:p>
          <a:p>
            <a:r>
              <a:rPr lang="en-US" sz="1200" kern="1200" dirty="0">
                <a:solidFill>
                  <a:schemeClr val="tx1"/>
                </a:solidFill>
                <a:effectLst/>
                <a:latin typeface="Times New Roman" pitchFamily="-84" charset="0"/>
                <a:ea typeface="+mn-ea"/>
                <a:cs typeface="+mn-cs"/>
              </a:rPr>
              <a:t>bus and waits. The other processor gains access to the bus, writes the modified</a:t>
            </a:r>
          </a:p>
          <a:p>
            <a:r>
              <a:rPr lang="en-US" sz="1200" kern="1200" dirty="0">
                <a:solidFill>
                  <a:schemeClr val="tx1"/>
                </a:solidFill>
                <a:effectLst/>
                <a:latin typeface="Times New Roman" pitchFamily="-84" charset="0"/>
                <a:ea typeface="+mn-ea"/>
                <a:cs typeface="+mn-cs"/>
              </a:rPr>
              <a:t>cache line back to main memory, and transitions the state of the cache line to invalid</a:t>
            </a:r>
          </a:p>
          <a:p>
            <a:r>
              <a:rPr lang="en-US" sz="1200" kern="1200" dirty="0">
                <a:solidFill>
                  <a:schemeClr val="tx1"/>
                </a:solidFill>
                <a:effectLst/>
                <a:latin typeface="Times New Roman" pitchFamily="-84" charset="0"/>
                <a:ea typeface="+mn-ea"/>
                <a:cs typeface="+mn-cs"/>
              </a:rPr>
              <a:t>(because the initiating processor is going to modify this line). Subsequently, the</a:t>
            </a:r>
          </a:p>
          <a:p>
            <a:r>
              <a:rPr lang="en-US" sz="1200" kern="1200" dirty="0">
                <a:solidFill>
                  <a:schemeClr val="tx1"/>
                </a:solidFill>
                <a:effectLst/>
                <a:latin typeface="Times New Roman" pitchFamily="-84" charset="0"/>
                <a:ea typeface="+mn-ea"/>
                <a:cs typeface="+mn-cs"/>
              </a:rPr>
              <a:t>initiating processor will again issue a signal to the bus of RWITM and then read</a:t>
            </a:r>
          </a:p>
          <a:p>
            <a:r>
              <a:rPr lang="en-US" sz="1200" kern="1200" dirty="0">
                <a:solidFill>
                  <a:schemeClr val="tx1"/>
                </a:solidFill>
                <a:effectLst/>
                <a:latin typeface="Times New Roman" pitchFamily="-84" charset="0"/>
                <a:ea typeface="+mn-ea"/>
                <a:cs typeface="+mn-cs"/>
              </a:rPr>
              <a:t>the line from main memory, modify the line in the cache, and mark the line in the</a:t>
            </a:r>
          </a:p>
          <a:p>
            <a:r>
              <a:rPr lang="en-US" sz="1200" kern="1200" dirty="0">
                <a:solidFill>
                  <a:schemeClr val="tx1"/>
                </a:solidFill>
                <a:effectLst/>
                <a:latin typeface="Times New Roman" pitchFamily="-84" charset="0"/>
                <a:ea typeface="+mn-ea"/>
                <a:cs typeface="+mn-cs"/>
              </a:rPr>
              <a:t>modified state.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second scenario is that no other cache has a modified copy of the requested</a:t>
            </a:r>
          </a:p>
          <a:p>
            <a:r>
              <a:rPr lang="en-US" sz="1200" kern="1200" dirty="0">
                <a:solidFill>
                  <a:schemeClr val="tx1"/>
                </a:solidFill>
                <a:effectLst/>
                <a:latin typeface="Times New Roman" pitchFamily="-84" charset="0"/>
                <a:ea typeface="+mn-ea"/>
                <a:cs typeface="+mn-cs"/>
              </a:rPr>
              <a:t>line. In this case, no signal is returned, and the initiating processor proceeds to read</a:t>
            </a:r>
          </a:p>
          <a:p>
            <a:r>
              <a:rPr lang="en-US" sz="1200" kern="1200" dirty="0">
                <a:solidFill>
                  <a:schemeClr val="tx1"/>
                </a:solidFill>
                <a:effectLst/>
                <a:latin typeface="Times New Roman" pitchFamily="-84" charset="0"/>
                <a:ea typeface="+mn-ea"/>
                <a:cs typeface="+mn-cs"/>
              </a:rPr>
              <a:t>in the line and modify it. Meanwhile, if one or more caches have a clean copy of the</a:t>
            </a:r>
          </a:p>
          <a:p>
            <a:r>
              <a:rPr lang="en-US" sz="1200" kern="1200" dirty="0">
                <a:solidFill>
                  <a:schemeClr val="tx1"/>
                </a:solidFill>
                <a:effectLst/>
                <a:latin typeface="Times New Roman" pitchFamily="-84" charset="0"/>
                <a:ea typeface="+mn-ea"/>
                <a:cs typeface="+mn-cs"/>
              </a:rPr>
              <a:t>line in the shared state, each cache invalidates its copy of the line, and if one cache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84" charset="0"/>
                <a:ea typeface="+mn-ea"/>
                <a:cs typeface="+mn-cs"/>
              </a:rPr>
              <a:t> has a clean copy of the line in the exclusive state, it invalidates its copy of the line.</a:t>
            </a:r>
          </a:p>
          <a:p>
            <a:endParaRPr lang="en-US" sz="1200" kern="1200" dirty="0">
              <a:solidFill>
                <a:schemeClr val="tx1"/>
              </a:solidFill>
              <a:effectLst/>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extLst>
      <p:ext uri="{BB962C8B-B14F-4D97-AF65-F5344CB8AC3E}">
        <p14:creationId xmlns:p14="http://schemas.microsoft.com/office/powerpoint/2010/main" val="612641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 It will help to clarify the state transition diagrams of Figure 20.6</a:t>
            </a:r>
          </a:p>
          <a:p>
            <a:r>
              <a:rPr lang="en-US" sz="1200" kern="1200" dirty="0">
                <a:solidFill>
                  <a:schemeClr val="tx1"/>
                </a:solidFill>
                <a:effectLst/>
                <a:latin typeface="Times New Roman" pitchFamily="-84" charset="0"/>
                <a:ea typeface="+mn-ea"/>
                <a:cs typeface="+mn-cs"/>
              </a:rPr>
              <a:t>to develop flowcharts that show the exchange of signals between cooperating caches</a:t>
            </a:r>
          </a:p>
          <a:p>
            <a:r>
              <a:rPr lang="en-US" sz="1200" kern="1200" dirty="0">
                <a:solidFill>
                  <a:schemeClr val="tx1"/>
                </a:solidFill>
                <a:effectLst/>
                <a:latin typeface="Times New Roman" pitchFamily="-84" charset="0"/>
                <a:ea typeface="+mn-ea"/>
                <a:cs typeface="+mn-cs"/>
              </a:rPr>
              <a:t>during a read or write operation. The following flowcharts assume an initiator</a:t>
            </a:r>
          </a:p>
          <a:p>
            <a:r>
              <a:rPr lang="en-US" sz="1200" kern="1200" dirty="0">
                <a:solidFill>
                  <a:schemeClr val="tx1"/>
                </a:solidFill>
                <a:effectLst/>
                <a:latin typeface="Times New Roman" pitchFamily="-84" charset="0"/>
                <a:ea typeface="+mn-ea"/>
                <a:cs typeface="+mn-cs"/>
              </a:rPr>
              <a:t>system and one or more other participants, and refer to the state of a cache line in</a:t>
            </a:r>
          </a:p>
          <a:p>
            <a:r>
              <a:rPr lang="en-US" sz="1200" kern="1200" dirty="0">
                <a:solidFill>
                  <a:schemeClr val="tx1"/>
                </a:solidFill>
                <a:effectLst/>
                <a:latin typeface="Times New Roman" pitchFamily="-84" charset="0"/>
                <a:ea typeface="+mn-ea"/>
                <a:cs typeface="+mn-cs"/>
              </a:rPr>
              <a:t>each system that all map to the same block of main memory.</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Figure 20.8 covers the case of a memory read operation.  If the desired word</a:t>
            </a:r>
          </a:p>
          <a:p>
            <a:r>
              <a:rPr lang="en-US" sz="1200" kern="1200" dirty="0">
                <a:solidFill>
                  <a:schemeClr val="tx1"/>
                </a:solidFill>
                <a:effectLst/>
                <a:latin typeface="Times New Roman" pitchFamily="-84" charset="0"/>
                <a:ea typeface="+mn-ea"/>
                <a:cs typeface="+mn-cs"/>
              </a:rPr>
              <a:t>is contained in a cache line of the initiator’s cache, then the line must be in the M,</a:t>
            </a:r>
          </a:p>
          <a:p>
            <a:r>
              <a:rPr lang="en-US" sz="1200" kern="1200" dirty="0">
                <a:solidFill>
                  <a:schemeClr val="tx1"/>
                </a:solidFill>
                <a:effectLst/>
                <a:latin typeface="Times New Roman" pitchFamily="-84" charset="0"/>
                <a:ea typeface="+mn-ea"/>
                <a:cs typeface="+mn-cs"/>
              </a:rPr>
              <a:t>E, or S state. In that case, the word is retrieved from the cache and returned to the</a:t>
            </a:r>
          </a:p>
          <a:p>
            <a:r>
              <a:rPr lang="en-US" sz="1200" kern="1200" dirty="0">
                <a:solidFill>
                  <a:schemeClr val="tx1"/>
                </a:solidFill>
                <a:effectLst/>
                <a:latin typeface="Times New Roman" pitchFamily="-84" charset="0"/>
                <a:ea typeface="+mn-ea"/>
                <a:cs typeface="+mn-cs"/>
              </a:rPr>
              <a:t>processor. If the cache line is not present, then the initiator signals a read miss (RM)</a:t>
            </a:r>
          </a:p>
          <a:p>
            <a:r>
              <a:rPr lang="en-US" sz="1200" kern="1200" dirty="0">
                <a:solidFill>
                  <a:schemeClr val="tx1"/>
                </a:solidFill>
                <a:effectLst/>
                <a:latin typeface="Times New Roman" pitchFamily="-84" charset="0"/>
                <a:ea typeface="+mn-ea"/>
                <a:cs typeface="+mn-cs"/>
              </a:rPr>
              <a:t>to the other participants. This indicates that it is going to perform a read memory</a:t>
            </a:r>
          </a:p>
          <a:p>
            <a:r>
              <a:rPr lang="en-US" sz="1200" kern="1200" dirty="0">
                <a:solidFill>
                  <a:schemeClr val="tx1"/>
                </a:solidFill>
                <a:effectLst/>
                <a:latin typeface="Times New Roman" pitchFamily="-84" charset="0"/>
                <a:ea typeface="+mn-ea"/>
                <a:cs typeface="+mn-cs"/>
              </a:rPr>
              <a:t>operation to bring in the memory block containing the desired word after waiting</a:t>
            </a:r>
          </a:p>
          <a:p>
            <a:r>
              <a:rPr lang="en-US" sz="1200" kern="1200" dirty="0">
                <a:solidFill>
                  <a:schemeClr val="tx1"/>
                </a:solidFill>
                <a:effectLst/>
                <a:latin typeface="Times New Roman" pitchFamily="-84" charset="0"/>
                <a:ea typeface="+mn-ea"/>
                <a:cs typeface="+mn-cs"/>
              </a:rPr>
              <a:t>for responding signals. Then, if necessary the initiator writes back a line of cache to</a:t>
            </a:r>
          </a:p>
          <a:p>
            <a:r>
              <a:rPr lang="en-US" sz="1200" kern="1200" dirty="0">
                <a:solidFill>
                  <a:schemeClr val="tx1"/>
                </a:solidFill>
                <a:effectLst/>
                <a:latin typeface="Times New Roman" pitchFamily="-84" charset="0"/>
                <a:ea typeface="+mn-ea"/>
                <a:cs typeface="+mn-cs"/>
              </a:rPr>
              <a:t>make room for the incoming block.</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At the participant end, the participant checks to see if the requested block is</a:t>
            </a:r>
          </a:p>
          <a:p>
            <a:r>
              <a:rPr lang="en-US" sz="1200" kern="1200" dirty="0">
                <a:solidFill>
                  <a:schemeClr val="tx1"/>
                </a:solidFill>
                <a:effectLst/>
                <a:latin typeface="Times New Roman" pitchFamily="-84" charset="0"/>
                <a:ea typeface="+mn-ea"/>
                <a:cs typeface="+mn-cs"/>
              </a:rPr>
              <a:t>in a line of its cache. If not, it signals back null and is done. If the participant has</a:t>
            </a:r>
          </a:p>
          <a:p>
            <a:r>
              <a:rPr lang="en-US" sz="1200" kern="1200" dirty="0">
                <a:solidFill>
                  <a:schemeClr val="tx1"/>
                </a:solidFill>
                <a:effectLst/>
                <a:latin typeface="Times New Roman" pitchFamily="-84" charset="0"/>
                <a:ea typeface="+mn-ea"/>
                <a:cs typeface="+mn-cs"/>
              </a:rPr>
              <a:t>the desired line in either the E or S state, it signals S, because now the line will be</a:t>
            </a:r>
          </a:p>
          <a:p>
            <a:r>
              <a:rPr lang="en-US" sz="1200" kern="1200" dirty="0">
                <a:solidFill>
                  <a:schemeClr val="tx1"/>
                </a:solidFill>
                <a:effectLst/>
                <a:latin typeface="Times New Roman" pitchFamily="-84" charset="0"/>
                <a:ea typeface="+mn-ea"/>
                <a:cs typeface="+mn-cs"/>
              </a:rPr>
              <a:t>shared with the initiator, and sets the line state to S. If the line is in the M state, it</a:t>
            </a:r>
          </a:p>
          <a:p>
            <a:r>
              <a:rPr lang="en-US" sz="1200" kern="1200" dirty="0">
                <a:solidFill>
                  <a:schemeClr val="tx1"/>
                </a:solidFill>
                <a:effectLst/>
                <a:latin typeface="Times New Roman" pitchFamily="-84" charset="0"/>
                <a:ea typeface="+mn-ea"/>
                <a:cs typeface="+mn-cs"/>
              </a:rPr>
              <a:t>signals M to the initiator. Then the participant writes back the line to bring main</a:t>
            </a:r>
          </a:p>
          <a:p>
            <a:r>
              <a:rPr lang="en-US" sz="1200" kern="1200" dirty="0">
                <a:solidFill>
                  <a:schemeClr val="tx1"/>
                </a:solidFill>
                <a:effectLst/>
                <a:latin typeface="Times New Roman" pitchFamily="-84" charset="0"/>
                <a:ea typeface="+mn-ea"/>
                <a:cs typeface="+mn-cs"/>
              </a:rPr>
              <a:t>memory up to date and move to an S state. If the initiator receives a signal M, it</a:t>
            </a:r>
          </a:p>
          <a:p>
            <a:r>
              <a:rPr lang="en-US" sz="1200" kern="1200" dirty="0">
                <a:solidFill>
                  <a:schemeClr val="tx1"/>
                </a:solidFill>
                <a:effectLst/>
                <a:latin typeface="Times New Roman" pitchFamily="-84" charset="0"/>
                <a:ea typeface="+mn-ea"/>
                <a:cs typeface="+mn-cs"/>
              </a:rPr>
              <a:t>waits until the participant has written the line back to memory before proceeding. If</a:t>
            </a:r>
          </a:p>
          <a:p>
            <a:r>
              <a:rPr lang="en-US" sz="1200" kern="1200" dirty="0">
                <a:solidFill>
                  <a:schemeClr val="tx1"/>
                </a:solidFill>
                <a:effectLst/>
                <a:latin typeface="Times New Roman" pitchFamily="-84" charset="0"/>
                <a:ea typeface="+mn-ea"/>
                <a:cs typeface="+mn-cs"/>
              </a:rPr>
              <a:t>the signal is M or S, the initiator sets the line to S and if the incoming signal is null it</a:t>
            </a:r>
          </a:p>
          <a:p>
            <a:r>
              <a:rPr lang="en-US" sz="1200" kern="1200" dirty="0">
                <a:solidFill>
                  <a:schemeClr val="tx1"/>
                </a:solidFill>
                <a:effectLst/>
                <a:latin typeface="Times New Roman" pitchFamily="-84" charset="0"/>
                <a:ea typeface="+mn-ea"/>
                <a:cs typeface="+mn-cs"/>
              </a:rPr>
              <a:t>sets the state to E. Once the state is set, the target line is loaded.</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Figure 20.8 indicates the interaction between an initiator and a single participant.</a:t>
            </a:r>
          </a:p>
          <a:p>
            <a:r>
              <a:rPr lang="en-US" sz="1200" kern="1200" dirty="0">
                <a:solidFill>
                  <a:schemeClr val="tx1"/>
                </a:solidFill>
                <a:effectLst/>
                <a:latin typeface="Times New Roman" pitchFamily="-84" charset="0"/>
                <a:ea typeface="+mn-ea"/>
                <a:cs typeface="+mn-cs"/>
              </a:rPr>
              <a:t>If there are multiple other cache systems, the initiator needs to take into account</a:t>
            </a:r>
          </a:p>
          <a:p>
            <a:r>
              <a:rPr lang="en-US" sz="1200" kern="1200" dirty="0">
                <a:solidFill>
                  <a:schemeClr val="tx1"/>
                </a:solidFill>
                <a:effectLst/>
                <a:latin typeface="Times New Roman" pitchFamily="-84" charset="0"/>
                <a:ea typeface="+mn-ea"/>
                <a:cs typeface="+mn-cs"/>
              </a:rPr>
              <a:t>all incoming signals. If an M signal is received, any other signals received should be</a:t>
            </a:r>
          </a:p>
          <a:p>
            <a:r>
              <a:rPr lang="en-US" sz="1200" kern="1200" dirty="0">
                <a:solidFill>
                  <a:schemeClr val="tx1"/>
                </a:solidFill>
                <a:effectLst/>
                <a:latin typeface="Times New Roman" pitchFamily="-84" charset="0"/>
                <a:ea typeface="+mn-ea"/>
                <a:cs typeface="+mn-cs"/>
              </a:rPr>
              <a:t>S or null; the initiator responds to the M signal by waiting for the WB signal. If there</a:t>
            </a:r>
          </a:p>
          <a:p>
            <a:r>
              <a:rPr lang="en-US" sz="1200" kern="1200" dirty="0">
                <a:solidFill>
                  <a:schemeClr val="tx1"/>
                </a:solidFill>
                <a:effectLst/>
                <a:latin typeface="Times New Roman" pitchFamily="-84" charset="0"/>
                <a:ea typeface="+mn-ea"/>
                <a:cs typeface="+mn-cs"/>
              </a:rPr>
              <a:t>is no M signal but one or more S signals, then the initiator responds to that.</a:t>
            </a:r>
          </a:p>
          <a:p>
            <a:endParaRPr lang="en-US" sz="1200" kern="1200" dirty="0">
              <a:solidFill>
                <a:schemeClr val="tx1"/>
              </a:solidFill>
              <a:effectLst/>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extLst>
      <p:ext uri="{BB962C8B-B14F-4D97-AF65-F5344CB8AC3E}">
        <p14:creationId xmlns:p14="http://schemas.microsoft.com/office/powerpoint/2010/main" val="40696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 Figure 20.9 is the flowchart when the initiator performs a write to a write-back</a:t>
            </a:r>
          </a:p>
          <a:p>
            <a:r>
              <a:rPr lang="en-US" sz="1200" kern="1200" dirty="0">
                <a:solidFill>
                  <a:schemeClr val="tx1"/>
                </a:solidFill>
                <a:effectLst/>
                <a:latin typeface="Times New Roman" pitchFamily="-84" charset="0"/>
                <a:ea typeface="+mn-ea"/>
                <a:cs typeface="+mn-cs"/>
              </a:rPr>
              <a:t>cache. If the block containing the word to be written is already in a line of the cache</a:t>
            </a:r>
          </a:p>
          <a:p>
            <a:r>
              <a:rPr lang="en-US" sz="1200" kern="1200" dirty="0">
                <a:solidFill>
                  <a:schemeClr val="tx1"/>
                </a:solidFill>
                <a:effectLst/>
                <a:latin typeface="Times New Roman" pitchFamily="-84" charset="0"/>
                <a:ea typeface="+mn-ea"/>
                <a:cs typeface="+mn-cs"/>
              </a:rPr>
              <a:t>(hit), the initiator updates the line in the cache and sets the line state to M. It also</a:t>
            </a:r>
          </a:p>
          <a:p>
            <a:r>
              <a:rPr lang="en-US" sz="1200" kern="1200" dirty="0">
                <a:solidFill>
                  <a:schemeClr val="tx1"/>
                </a:solidFill>
                <a:effectLst/>
                <a:latin typeface="Times New Roman" pitchFamily="-84" charset="0"/>
                <a:ea typeface="+mn-ea"/>
                <a:cs typeface="+mn-cs"/>
              </a:rPr>
              <a:t>signals a write hit to participants, who set that line to invalid. If the desired line is</a:t>
            </a:r>
          </a:p>
          <a:p>
            <a:r>
              <a:rPr lang="en-US" sz="1200" kern="1200" dirty="0">
                <a:solidFill>
                  <a:schemeClr val="tx1"/>
                </a:solidFill>
                <a:effectLst/>
                <a:latin typeface="Times New Roman" pitchFamily="-84" charset="0"/>
                <a:ea typeface="+mn-ea"/>
                <a:cs typeface="+mn-cs"/>
              </a:rPr>
              <a:t>not in the cache, the initiator signals a write miss (WM) to the other participants.</a:t>
            </a:r>
          </a:p>
          <a:p>
            <a:r>
              <a:rPr lang="en-US" sz="1200" kern="1200" dirty="0">
                <a:solidFill>
                  <a:schemeClr val="tx1"/>
                </a:solidFill>
                <a:effectLst/>
                <a:latin typeface="Times New Roman" pitchFamily="-84" charset="0"/>
                <a:ea typeface="+mn-ea"/>
                <a:cs typeface="+mn-cs"/>
              </a:rPr>
              <a:t>The rest of the flowchart is similar to that of Figure 20.8.</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extLst>
      <p:ext uri="{BB962C8B-B14F-4D97-AF65-F5344CB8AC3E}">
        <p14:creationId xmlns:p14="http://schemas.microsoft.com/office/powerpoint/2010/main" val="1517553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u="sng" kern="1200" dirty="0">
                <a:solidFill>
                  <a:schemeClr val="tx1"/>
                </a:solidFill>
                <a:latin typeface="Times New Roman" pitchFamily="-84" charset="0"/>
                <a:ea typeface="+mn-ea"/>
                <a:cs typeface="+mn-cs"/>
              </a:rPr>
              <a:t>The most important measure of performance for a processor is the rate at which it executes instructions</a:t>
            </a:r>
            <a:r>
              <a:rPr lang="en-US" sz="1200" kern="1200" dirty="0">
                <a:solidFill>
                  <a:schemeClr val="tx1"/>
                </a:solidFill>
                <a:latin typeface="Times New Roman" pitchFamily="-84" charset="0"/>
                <a:ea typeface="+mn-ea"/>
                <a:cs typeface="+mn-cs"/>
              </a:rPr>
              <a:t>. This can be expressed as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MIPS rate =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 </a:t>
            </a:r>
            <a:r>
              <a:rPr lang="en-US" sz="1200" i="1" kern="1200" dirty="0">
                <a:solidFill>
                  <a:schemeClr val="tx1"/>
                </a:solidFill>
                <a:latin typeface="Times New Roman" pitchFamily="-84" charset="0"/>
                <a:ea typeface="+mn-ea"/>
                <a:cs typeface="+mn-cs"/>
              </a:rPr>
              <a:t>IPC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where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is the processor clock frequency, in MHz, and </a:t>
            </a:r>
            <a:r>
              <a:rPr lang="en-US" sz="1200" i="1" kern="1200" dirty="0">
                <a:solidFill>
                  <a:schemeClr val="tx1"/>
                </a:solidFill>
                <a:latin typeface="Times New Roman" pitchFamily="-84" charset="0"/>
                <a:ea typeface="+mn-ea"/>
                <a:cs typeface="+mn-cs"/>
              </a:rPr>
              <a:t>IPC </a:t>
            </a:r>
            <a:r>
              <a:rPr lang="en-US" sz="1200" kern="1200" dirty="0">
                <a:solidFill>
                  <a:schemeClr val="tx1"/>
                </a:solidFill>
                <a:latin typeface="Times New Roman" pitchFamily="-84" charset="0"/>
                <a:ea typeface="+mn-ea"/>
                <a:cs typeface="+mn-cs"/>
              </a:rPr>
              <a:t>(instructions per cycle) is the average number of instructions executed per cycle. </a:t>
            </a:r>
          </a:p>
          <a:p>
            <a:pPr marL="171450" indent="-171450">
              <a:buFontTx/>
              <a:buChar char="-"/>
            </a:pPr>
            <a:r>
              <a:rPr lang="en-US" sz="1200" kern="1200" dirty="0">
                <a:solidFill>
                  <a:schemeClr val="tx1"/>
                </a:solidFill>
                <a:latin typeface="Times New Roman" pitchFamily="-84" charset="0"/>
                <a:ea typeface="+mn-ea"/>
                <a:cs typeface="+mn-cs"/>
              </a:rPr>
              <a:t>Accordingly, </a:t>
            </a:r>
            <a:r>
              <a:rPr lang="en-US" sz="1200" u="sng" kern="1200" dirty="0">
                <a:solidFill>
                  <a:schemeClr val="tx1"/>
                </a:solidFill>
                <a:latin typeface="Times New Roman" pitchFamily="-84" charset="0"/>
                <a:ea typeface="+mn-ea"/>
                <a:cs typeface="+mn-cs"/>
              </a:rPr>
              <a:t>designers have pursued the goal of increased performance on two fronts: </a:t>
            </a:r>
          </a:p>
          <a:p>
            <a:pPr marL="628650" lvl="1" indent="-171450">
              <a:buFontTx/>
              <a:buChar char="-"/>
            </a:pPr>
            <a:r>
              <a:rPr lang="en-US" sz="1200" u="sng" kern="1200" dirty="0">
                <a:solidFill>
                  <a:schemeClr val="tx1"/>
                </a:solidFill>
                <a:latin typeface="Times New Roman" pitchFamily="-84" charset="0"/>
                <a:ea typeface="+mn-ea"/>
                <a:cs typeface="+mn-cs"/>
              </a:rPr>
              <a:t>increasing clock frequency and </a:t>
            </a:r>
          </a:p>
          <a:p>
            <a:pPr marL="628650" lvl="1" indent="-171450">
              <a:buFontTx/>
              <a:buChar char="-"/>
            </a:pPr>
            <a:r>
              <a:rPr lang="en-US" sz="1200" u="sng" kern="1200" dirty="0">
                <a:solidFill>
                  <a:schemeClr val="tx1"/>
                </a:solidFill>
                <a:latin typeface="Times New Roman" pitchFamily="-84" charset="0"/>
                <a:ea typeface="+mn-ea"/>
                <a:cs typeface="+mn-cs"/>
              </a:rPr>
              <a:t>increasing the number of instructions executed or, more properly, the number of instructions that complete during a processor cycle</a:t>
            </a:r>
            <a:r>
              <a:rPr lang="en-US" sz="1200" kern="1200" dirty="0">
                <a:solidFill>
                  <a:schemeClr val="tx1"/>
                </a:solidFill>
                <a:latin typeface="Times New Roman" pitchFamily="-84" charset="0"/>
                <a:ea typeface="+mn-ea"/>
                <a:cs typeface="+mn-cs"/>
              </a:rPr>
              <a:t>. </a:t>
            </a:r>
          </a:p>
          <a:p>
            <a:pPr marL="171450" indent="-171450">
              <a:buFontTx/>
              <a:buChar char="-"/>
            </a:pPr>
            <a:endParaRPr lang="en-US" sz="1200" kern="1200" dirty="0">
              <a:solidFill>
                <a:schemeClr val="tx1"/>
              </a:solidFill>
              <a:latin typeface="Times New Roman" pitchFamily="-84" charset="0"/>
              <a:ea typeface="+mn-ea"/>
              <a:cs typeface="+mn-cs"/>
            </a:endParaRPr>
          </a:p>
          <a:p>
            <a:pPr marL="171450" indent="-171450">
              <a:buFontTx/>
              <a:buChar char="-"/>
            </a:pPr>
            <a:r>
              <a:rPr lang="en-US" sz="1200" kern="1200" dirty="0">
                <a:solidFill>
                  <a:schemeClr val="tx1"/>
                </a:solidFill>
                <a:latin typeface="Times New Roman" pitchFamily="-84" charset="0"/>
                <a:ea typeface="+mn-ea"/>
                <a:cs typeface="+mn-cs"/>
              </a:rPr>
              <a:t>As we have seen in earlier chapters, </a:t>
            </a:r>
            <a:r>
              <a:rPr lang="en-US" sz="1200" u="sng" kern="1200" dirty="0">
                <a:solidFill>
                  <a:schemeClr val="tx1"/>
                </a:solidFill>
                <a:latin typeface="Times New Roman" pitchFamily="-84" charset="0"/>
                <a:ea typeface="+mn-ea"/>
                <a:cs typeface="+mn-cs"/>
              </a:rPr>
              <a:t>designers have increased IPC by using an instruction pipeline</a:t>
            </a:r>
            <a:r>
              <a:rPr lang="en-US" sz="1200" kern="1200" dirty="0">
                <a:solidFill>
                  <a:schemeClr val="tx1"/>
                </a:solidFill>
                <a:latin typeface="Times New Roman" pitchFamily="-84" charset="0"/>
                <a:ea typeface="+mn-ea"/>
                <a:cs typeface="+mn-cs"/>
              </a:rPr>
              <a:t> and </a:t>
            </a:r>
            <a:r>
              <a:rPr lang="en-US" sz="1200" u="sng" kern="1200" dirty="0">
                <a:solidFill>
                  <a:schemeClr val="tx1"/>
                </a:solidFill>
                <a:latin typeface="Times New Roman" pitchFamily="-84" charset="0"/>
                <a:ea typeface="+mn-ea"/>
                <a:cs typeface="+mn-cs"/>
              </a:rPr>
              <a:t>then by using multiple parallel </a:t>
            </a:r>
            <a:r>
              <a:rPr lang="en-US" sz="1200" kern="1200" dirty="0">
                <a:solidFill>
                  <a:schemeClr val="tx1"/>
                </a:solidFill>
                <a:latin typeface="Times New Roman" pitchFamily="-84" charset="0"/>
                <a:ea typeface="+mn-ea"/>
                <a:cs typeface="+mn-cs"/>
              </a:rPr>
              <a:t>instruction pipelines in a superscalar architecture. </a:t>
            </a:r>
          </a:p>
          <a:p>
            <a:pPr marL="171450" indent="-171450">
              <a:buFontTx/>
              <a:buChar char="-"/>
            </a:pPr>
            <a:r>
              <a:rPr lang="en-US" sz="1200" kern="1200" dirty="0">
                <a:solidFill>
                  <a:schemeClr val="tx1"/>
                </a:solidFill>
                <a:latin typeface="Times New Roman" pitchFamily="-84" charset="0"/>
                <a:ea typeface="+mn-ea"/>
                <a:cs typeface="+mn-cs"/>
              </a:rPr>
              <a:t>With pipelined and multiple-pipeline designs, </a:t>
            </a:r>
            <a:r>
              <a:rPr lang="en-US" sz="1200" i="1" kern="1200" dirty="0">
                <a:solidFill>
                  <a:schemeClr val="tx1"/>
                </a:solidFill>
                <a:latin typeface="Times New Roman" pitchFamily="-84" charset="0"/>
                <a:ea typeface="+mn-ea"/>
                <a:cs typeface="+mn-cs"/>
              </a:rPr>
              <a:t>the principal problem is to maximize the utilization of each pipeline stage</a:t>
            </a:r>
            <a:r>
              <a:rPr lang="en-US" sz="1200" kern="1200" dirty="0">
                <a:solidFill>
                  <a:schemeClr val="tx1"/>
                </a:solidFill>
                <a:latin typeface="Times New Roman" pitchFamily="-84" charset="0"/>
                <a:ea typeface="+mn-ea"/>
                <a:cs typeface="+mn-cs"/>
              </a:rPr>
              <a:t>. </a:t>
            </a:r>
          </a:p>
          <a:p>
            <a:pPr marL="171450" indent="-171450">
              <a:buFontTx/>
              <a:buChar char="-"/>
            </a:pPr>
            <a:r>
              <a:rPr lang="en-US" sz="1200" kern="1200" dirty="0">
                <a:solidFill>
                  <a:schemeClr val="tx1"/>
                </a:solidFill>
                <a:latin typeface="Times New Roman" pitchFamily="-84" charset="0"/>
                <a:ea typeface="+mn-ea"/>
                <a:cs typeface="+mn-cs"/>
              </a:rPr>
              <a:t>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a:t>
            </a:r>
            <a:r>
              <a:rPr lang="en-US" sz="1200" i="1" kern="1200" dirty="0">
                <a:solidFill>
                  <a:schemeClr val="tx1"/>
                </a:solidFill>
                <a:latin typeface="Times New Roman" pitchFamily="-84" charset="0"/>
                <a:ea typeface="+mn-ea"/>
                <a:cs typeface="+mn-cs"/>
              </a:rPr>
              <a:t>this approach may be reaching a limit due to complexity and power consumption concerns</a:t>
            </a:r>
            <a:r>
              <a:rPr lang="en-US" sz="1200" kern="1200" dirty="0">
                <a:solidFill>
                  <a:schemeClr val="tx1"/>
                </a:solidFill>
                <a:latin typeface="Times New Roman" pitchFamily="-84" charset="0"/>
                <a:ea typeface="+mn-ea"/>
                <a:cs typeface="+mn-cs"/>
              </a:rPr>
              <a:t>. </a:t>
            </a:r>
            <a:endParaRPr lang="en-US" dirty="0"/>
          </a:p>
          <a:p>
            <a:endParaRPr lang="en-US" sz="1200" kern="1200" dirty="0">
              <a:solidFill>
                <a:schemeClr val="tx1"/>
              </a:solidFill>
              <a:latin typeface="Times New Roman" pitchFamily="-84" charset="0"/>
              <a:ea typeface="+mn-ea"/>
              <a:cs typeface="+mn-cs"/>
            </a:endParaRPr>
          </a:p>
          <a:p>
            <a:pPr marL="171450" indent="-171450">
              <a:buFontTx/>
              <a:buChar char="-"/>
            </a:pPr>
            <a:r>
              <a:rPr lang="en-US" sz="1200" kern="1200" dirty="0">
                <a:solidFill>
                  <a:schemeClr val="tx1"/>
                </a:solidFill>
                <a:latin typeface="Times New Roman" pitchFamily="-84" charset="0"/>
                <a:ea typeface="+mn-ea"/>
                <a:cs typeface="+mn-cs"/>
              </a:rPr>
              <a:t>An alternative approach</a:t>
            </a:r>
            <a:r>
              <a:rPr lang="en-US" sz="1200" u="sng" kern="1200" dirty="0">
                <a:solidFill>
                  <a:schemeClr val="tx1"/>
                </a:solidFill>
                <a:latin typeface="Times New Roman" pitchFamily="-84" charset="0"/>
                <a:ea typeface="+mn-ea"/>
                <a:cs typeface="+mn-cs"/>
              </a:rPr>
              <a:t>, which allows for a high degree of instruction-level parallelism without increasing circuit complexity or power consumption, is called multithreading</a:t>
            </a:r>
            <a:r>
              <a:rPr lang="en-US" sz="1200" kern="1200" dirty="0">
                <a:solidFill>
                  <a:schemeClr val="tx1"/>
                </a:solidFill>
                <a:latin typeface="Times New Roman" pitchFamily="-84" charset="0"/>
                <a:ea typeface="+mn-ea"/>
                <a:cs typeface="+mn-cs"/>
              </a:rPr>
              <a:t>. </a:t>
            </a:r>
          </a:p>
          <a:p>
            <a:pPr marL="171450" indent="-171450">
              <a:buFontTx/>
              <a:buChar char="-"/>
            </a:pPr>
            <a:r>
              <a:rPr lang="en-US" sz="1200" kern="1200" dirty="0">
                <a:solidFill>
                  <a:schemeClr val="tx1"/>
                </a:solidFill>
                <a:latin typeface="Times New Roman" pitchFamily="-84" charset="0"/>
                <a:ea typeface="+mn-ea"/>
                <a:cs typeface="+mn-cs"/>
              </a:rPr>
              <a:t>In essence, the instruction stream is divided into several smaller streams, known as threads, such that the threads can be executed in parallel.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extLst>
      <p:ext uri="{BB962C8B-B14F-4D97-AF65-F5344CB8AC3E}">
        <p14:creationId xmlns:p14="http://schemas.microsoft.com/office/powerpoint/2010/main" val="1515720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u="sng" kern="1200" dirty="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a:t>
            </a:r>
            <a:r>
              <a:rPr lang="en-US" sz="1200" kern="1200" dirty="0">
                <a:solidFill>
                  <a:schemeClr val="tx1"/>
                </a:solidFill>
                <a:latin typeface="Times New Roman" pitchFamily="-84" charset="0"/>
                <a:ea typeface="+mn-ea"/>
                <a:cs typeface="+mn-cs"/>
              </a:rPr>
              <a:t>. It will be useful to define terms briefly: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Process: </a:t>
            </a:r>
            <a:r>
              <a:rPr lang="en-US" sz="1200" kern="1200" dirty="0">
                <a:solidFill>
                  <a:schemeClr val="tx1"/>
                </a:solidFill>
                <a:latin typeface="Times New Roman" pitchFamily="-84" charset="0"/>
                <a:ea typeface="+mn-ea"/>
                <a:cs typeface="+mn-cs"/>
              </a:rPr>
              <a:t>An instance of a program running on a computer. A process embodies two key characteristics: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—Resource ownership: </a:t>
            </a:r>
            <a:r>
              <a:rPr lang="en-US" sz="1200" kern="1200" dirty="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a:t>
            </a:r>
            <a:r>
              <a:rPr lang="en-US" sz="1200" u="sng" kern="1200" dirty="0">
                <a:solidFill>
                  <a:schemeClr val="tx1"/>
                </a:solidFill>
                <a:latin typeface="Times New Roman" pitchFamily="-84" charset="0"/>
                <a:ea typeface="+mn-ea"/>
                <a:cs typeface="+mn-cs"/>
              </a:rPr>
              <a:t>From time to time, a process may be allocated control or ownership of resources, such as main memory, I/O channels, I/O devices, and files. </a:t>
            </a:r>
            <a:endParaRPr lang="en-US" u="sng"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—Scheduling/execution: </a:t>
            </a:r>
            <a:r>
              <a:rPr lang="en-US" sz="1200" kern="1200" dirty="0">
                <a:solidFill>
                  <a:schemeClr val="tx1"/>
                </a:solidFill>
                <a:latin typeface="Times New Roman" pitchFamily="-84" charset="0"/>
                <a:ea typeface="+mn-ea"/>
                <a:cs typeface="+mn-cs"/>
              </a:rPr>
              <a:t>The execution of a process follows an execution path (trace) through one or more programs. This execution may be interleaved with that of other processes. Thus, </a:t>
            </a:r>
            <a:r>
              <a:rPr lang="en-US" sz="1200" u="sng" kern="1200" dirty="0">
                <a:solidFill>
                  <a:schemeClr val="tx1"/>
                </a:solidFill>
                <a:latin typeface="Times New Roman" pitchFamily="-84" charset="0"/>
                <a:ea typeface="+mn-ea"/>
                <a:cs typeface="+mn-cs"/>
              </a:rPr>
              <a:t>a process has an execution state (Running, Ready, etc.) and a dispatching priority and is the entity that is scheduled and dispatched by the operating system. </a:t>
            </a:r>
          </a:p>
          <a:p>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Process switch: </a:t>
            </a:r>
            <a:r>
              <a:rPr lang="en-US" sz="1200" kern="1200" dirty="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a:t>
            </a:r>
          </a:p>
          <a:p>
            <a:pPr marL="171450" indent="-171450">
              <a:buFont typeface="Arial" charset="0"/>
              <a:buChar char="•"/>
            </a:pPr>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Thread: </a:t>
            </a:r>
            <a:r>
              <a:rPr lang="en-US" sz="1200" kern="1200" dirty="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Thread switch: </a:t>
            </a:r>
            <a:r>
              <a:rPr lang="en-US" sz="1200" kern="1200" dirty="0">
                <a:solidFill>
                  <a:schemeClr val="tx1"/>
                </a:solidFill>
                <a:latin typeface="Times New Roman" pitchFamily="-84" charset="0"/>
                <a:ea typeface="+mn-ea"/>
                <a:cs typeface="+mn-cs"/>
              </a:rPr>
              <a:t>The act of switching processor control from one thread to another within the same process. Typically, this type of switch is much less costly than a process switch. </a:t>
            </a:r>
          </a:p>
          <a:p>
            <a:endParaRPr lang="en-US" dirty="0"/>
          </a:p>
          <a:p>
            <a:r>
              <a:rPr lang="en-US" sz="1200" u="sng" kern="1200" dirty="0">
                <a:solidFill>
                  <a:schemeClr val="tx1"/>
                </a:solidFill>
                <a:latin typeface="Times New Roman" pitchFamily="-84" charset="0"/>
                <a:ea typeface="+mn-ea"/>
                <a:cs typeface="+mn-cs"/>
              </a:rPr>
              <a:t>Thus, a thread is concerned with scheduling and execution, whereas a process is concerned with both scheduling/execution and resource ownership</a:t>
            </a:r>
            <a:r>
              <a:rPr lang="en-US" sz="1200" kern="1200" dirty="0">
                <a:solidFill>
                  <a:schemeClr val="tx1"/>
                </a:solidFill>
                <a:latin typeface="Times New Roman" pitchFamily="-84" charset="0"/>
                <a:ea typeface="+mn-ea"/>
                <a:cs typeface="+mn-cs"/>
              </a:rPr>
              <a:t>.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system. Both of these may be referred to as explicit threads, defined in software. </a:t>
            </a:r>
            <a:endParaRPr lang="en-US" dirty="0"/>
          </a:p>
          <a:p>
            <a:endParaRPr lang="en-US" sz="1200" kern="1200" dirty="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4</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a:t>
            </a:r>
          </a:p>
          <a:p>
            <a:r>
              <a:rPr lang="en-US" sz="1200" u="sng" kern="1200" dirty="0">
                <a:solidFill>
                  <a:schemeClr val="tx1"/>
                </a:solidFill>
                <a:latin typeface="Times New Roman" pitchFamily="-84" charset="0"/>
                <a:ea typeface="+mn-ea"/>
                <a:cs typeface="+mn-cs"/>
              </a:rPr>
              <a:t>MIMDs can be further subdivided by the means in which the processors communicate (Figure 20.1). </a:t>
            </a:r>
          </a:p>
          <a:p>
            <a:pPr marL="171450" indent="-171450">
              <a:buFontTx/>
              <a:buChar char="-"/>
            </a:pPr>
            <a:r>
              <a:rPr lang="en-US" sz="1200" kern="1200" dirty="0">
                <a:solidFill>
                  <a:schemeClr val="tx1"/>
                </a:solidFill>
                <a:latin typeface="Times New Roman" pitchFamily="-84" charset="0"/>
                <a:ea typeface="+mn-ea"/>
                <a:cs typeface="+mn-cs"/>
              </a:rPr>
              <a:t>If the processors share a common memory, then each processor accesses programs and data stored in the shared memory, and processors communicate with each other via that memory. </a:t>
            </a:r>
          </a:p>
          <a:p>
            <a:pPr marL="628650" lvl="1" indent="-171450">
              <a:buFontTx/>
              <a:buChar char="-"/>
            </a:pPr>
            <a:r>
              <a:rPr lang="en-US" sz="1200" kern="1200" dirty="0">
                <a:solidFill>
                  <a:schemeClr val="tx1"/>
                </a:solidFill>
                <a:latin typeface="Times New Roman" pitchFamily="-84" charset="0"/>
                <a:ea typeface="+mn-ea"/>
                <a:cs typeface="+mn-cs"/>
              </a:rPr>
              <a:t>The most common form of such system is known as a </a:t>
            </a:r>
            <a:r>
              <a:rPr lang="en-US" sz="1200" b="1" kern="1200" dirty="0">
                <a:solidFill>
                  <a:schemeClr val="tx1"/>
                </a:solidFill>
                <a:latin typeface="Times New Roman" pitchFamily="-84" charset="0"/>
                <a:ea typeface="+mn-ea"/>
                <a:cs typeface="+mn-cs"/>
              </a:rPr>
              <a:t>symmetric multiprocessor (SMP), </a:t>
            </a:r>
            <a:r>
              <a:rPr lang="en-US" sz="1200" kern="1200" dirty="0">
                <a:solidFill>
                  <a:schemeClr val="tx1"/>
                </a:solidFill>
                <a:latin typeface="Times New Roman" pitchFamily="-84" charset="0"/>
                <a:ea typeface="+mn-ea"/>
                <a:cs typeface="+mn-cs"/>
              </a:rPr>
              <a:t>which we examine in Section 20.2. </a:t>
            </a:r>
          </a:p>
          <a:p>
            <a:pPr marL="628650" lvl="1" indent="-171450">
              <a:buFontTx/>
              <a:buChar char="-"/>
            </a:pPr>
            <a:r>
              <a:rPr lang="en-US" sz="1200" kern="1200" dirty="0">
                <a:solidFill>
                  <a:schemeClr val="tx1"/>
                </a:solidFill>
                <a:latin typeface="Times New Roman" pitchFamily="-84" charset="0"/>
                <a:ea typeface="+mn-ea"/>
                <a:cs typeface="+mn-cs"/>
              </a:rPr>
              <a:t>In an SMP, multiple processors share a single memory or pool of memory by means of a shared bus or other interconnection mechanism; </a:t>
            </a:r>
          </a:p>
          <a:p>
            <a:pPr marL="628650" lvl="1" indent="-171450">
              <a:buFontTx/>
              <a:buChar char="-"/>
            </a:pPr>
            <a:r>
              <a:rPr lang="en-US" sz="1200" kern="1200" dirty="0">
                <a:solidFill>
                  <a:schemeClr val="tx1"/>
                </a:solidFill>
                <a:latin typeface="Times New Roman" pitchFamily="-84" charset="0"/>
                <a:ea typeface="+mn-ea"/>
                <a:cs typeface="+mn-cs"/>
              </a:rPr>
              <a:t>a distinguishing feature is that the memory access time to any region of memory is approximately the same for each processor. </a:t>
            </a:r>
          </a:p>
          <a:p>
            <a:pPr marL="628650" lvl="1" indent="-171450">
              <a:buFontTx/>
              <a:buChar char="-"/>
            </a:pPr>
            <a:r>
              <a:rPr lang="en-US" sz="1200" kern="1200" dirty="0">
                <a:solidFill>
                  <a:schemeClr val="tx1"/>
                </a:solidFill>
                <a:latin typeface="Times New Roman" pitchFamily="-84" charset="0"/>
                <a:ea typeface="+mn-ea"/>
                <a:cs typeface="+mn-cs"/>
              </a:rPr>
              <a:t>A more recent development is the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organization, which is described in Section 20.6. </a:t>
            </a:r>
          </a:p>
          <a:p>
            <a:pPr marL="628650" lvl="1" indent="-171450">
              <a:buFontTx/>
              <a:buChar char="-"/>
            </a:pPr>
            <a:r>
              <a:rPr lang="en-US" sz="1200" kern="1200" dirty="0">
                <a:solidFill>
                  <a:schemeClr val="tx1"/>
                </a:solidFill>
                <a:latin typeface="Times New Roman" pitchFamily="-84" charset="0"/>
                <a:ea typeface="+mn-ea"/>
                <a:cs typeface="+mn-cs"/>
              </a:rPr>
              <a:t>As the name suggests, the memory access time to different regions of memory may differ for a NUMA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collection of independent uniprocessors or SMPs may be interconnected to form a </a:t>
            </a:r>
            <a:r>
              <a:rPr lang="en-US" sz="1200" b="1" kern="1200" dirty="0">
                <a:solidFill>
                  <a:schemeClr val="tx1"/>
                </a:solidFill>
                <a:latin typeface="Times New Roman" pitchFamily="-84" charset="0"/>
                <a:ea typeface="+mn-ea"/>
                <a:cs typeface="+mn-cs"/>
              </a:rPr>
              <a:t>cluster. </a:t>
            </a:r>
            <a:r>
              <a:rPr lang="en-US" sz="1200" kern="1200" dirty="0">
                <a:solidFill>
                  <a:schemeClr val="tx1"/>
                </a:solidFill>
                <a:latin typeface="Times New Roman" pitchFamily="-84" charset="0"/>
                <a:ea typeface="+mn-ea"/>
                <a:cs typeface="+mn-cs"/>
              </a:rPr>
              <a:t>Communication among the computers is either via fixed paths or via some network facility. </a:t>
            </a:r>
            <a:endParaRPr lang="en-US" dirty="0"/>
          </a:p>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Broadly speaking, there are four principal approaches to multithreading: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Interleaved multithreading: </a:t>
            </a:r>
            <a:r>
              <a:rPr lang="en-US" sz="1200" kern="1200" dirty="0">
                <a:solidFill>
                  <a:schemeClr val="tx1"/>
                </a:solidFill>
                <a:latin typeface="Times New Roman" pitchFamily="-84" charset="0"/>
                <a:ea typeface="+mn-ea"/>
                <a:cs typeface="+mn-cs"/>
              </a:rPr>
              <a:t>This is also known as </a:t>
            </a:r>
            <a:r>
              <a:rPr lang="en-US" sz="1200" b="1" kern="1200" dirty="0">
                <a:solidFill>
                  <a:schemeClr val="tx1"/>
                </a:solidFill>
                <a:latin typeface="Times New Roman" pitchFamily="-84" charset="0"/>
                <a:ea typeface="+mn-ea"/>
                <a:cs typeface="+mn-cs"/>
              </a:rPr>
              <a:t>fine-grained multithreading. </a:t>
            </a:r>
            <a:r>
              <a:rPr lang="en-US" sz="1200" kern="1200" dirty="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a:p>
          <a:p>
            <a:r>
              <a:rPr lang="en-US" sz="1200" kern="1200" dirty="0">
                <a:solidFill>
                  <a:schemeClr val="tx1"/>
                </a:solidFill>
                <a:latin typeface="Times New Roman" pitchFamily="-84" charset="0"/>
                <a:ea typeface="+mn-ea"/>
                <a:cs typeface="+mn-cs"/>
              </a:rPr>
              <a:t>thread is executed.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Blocked multithreading: </a:t>
            </a:r>
            <a:r>
              <a:rPr lang="en-US" sz="1200" kern="1200" dirty="0">
                <a:solidFill>
                  <a:schemeClr val="tx1"/>
                </a:solidFill>
                <a:latin typeface="Times New Roman" pitchFamily="-84" charset="0"/>
                <a:ea typeface="+mn-ea"/>
                <a:cs typeface="+mn-cs"/>
              </a:rPr>
              <a:t>This is also known as </a:t>
            </a:r>
            <a:r>
              <a:rPr lang="en-US" sz="1200" b="1" kern="1200" dirty="0">
                <a:solidFill>
                  <a:schemeClr val="tx1"/>
                </a:solidFill>
                <a:latin typeface="Times New Roman" pitchFamily="-84" charset="0"/>
                <a:ea typeface="+mn-ea"/>
                <a:cs typeface="+mn-cs"/>
              </a:rPr>
              <a:t>coarse-grained multithreading. </a:t>
            </a:r>
            <a:r>
              <a:rPr lang="en-US" sz="1200" kern="1200" dirty="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Simultaneous multithreading (SMT): </a:t>
            </a:r>
            <a:r>
              <a:rPr lang="en-US" sz="1200" kern="1200" dirty="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Chip multiprocessing: </a:t>
            </a:r>
            <a:r>
              <a:rPr lang="en-US" sz="1200" kern="1200" dirty="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Figure 20.10,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 The vertical dimension represents the time sequence of clock cycles. An empty (shaded) slot represents an unused execution slot in one pipeline. A no-op is indicated by N.</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first three illustrations in Figure 20.10show different approaches with a scalar (i.e., single-issue) processor: </a:t>
            </a:r>
            <a:endParaRPr lang="en-US" dirty="0"/>
          </a:p>
          <a:p>
            <a:pPr lvl="1"/>
            <a:endParaRPr lang="en-US" sz="1200" b="1" kern="1200" dirty="0">
              <a:solidFill>
                <a:schemeClr val="tx1"/>
              </a:solidFill>
              <a:latin typeface="Times New Roman" pitchFamily="-84" charset="0"/>
              <a:ea typeface="ＭＳ Ｐゴシック" pitchFamily="-84" charset="-128"/>
              <a:cs typeface="+mn-cs"/>
            </a:endParaRPr>
          </a:p>
          <a:p>
            <a:pPr lvl="1"/>
            <a:r>
              <a:rPr lang="en-US" sz="1200" b="1" kern="1200" dirty="0">
                <a:solidFill>
                  <a:schemeClr val="tx1"/>
                </a:solidFill>
                <a:latin typeface="Times New Roman" pitchFamily="-84" charset="0"/>
                <a:ea typeface="ＭＳ Ｐゴシック" pitchFamily="-84" charset="-128"/>
                <a:cs typeface="+mn-cs"/>
              </a:rPr>
              <a:t>Single-threaded scalar: </a:t>
            </a:r>
            <a:r>
              <a:rPr lang="en-US" sz="1200" kern="1200" dirty="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a:solidFill>
                <a:schemeClr val="tx1"/>
              </a:solidFill>
              <a:latin typeface="Times New Roman" pitchFamily="-84" charset="0"/>
              <a:ea typeface="ＭＳ Ｐゴシック" pitchFamily="-84" charset="-128"/>
              <a:cs typeface="+mn-cs"/>
            </a:endParaRPr>
          </a:p>
          <a:p>
            <a:pPr lvl="1"/>
            <a:r>
              <a:rPr lang="en-US" sz="1200" b="1" kern="1200" dirty="0">
                <a:solidFill>
                  <a:schemeClr val="tx1"/>
                </a:solidFill>
                <a:latin typeface="Times New Roman" pitchFamily="-84" charset="0"/>
                <a:ea typeface="ＭＳ Ｐゴシック" pitchFamily="-84" charset="-128"/>
                <a:cs typeface="+mn-cs"/>
              </a:rPr>
              <a:t>Interleaved multithreaded scalar: </a:t>
            </a:r>
            <a:r>
              <a:rPr lang="en-US" sz="1200" kern="1200" dirty="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r>
              <a:rPr lang="en-US" sz="1200" kern="1200" dirty="0">
                <a:solidFill>
                  <a:schemeClr val="tx1"/>
                </a:solidFill>
                <a:latin typeface="Times New Roman" pitchFamily="-84" charset="0"/>
                <a:ea typeface="+mn-ea"/>
                <a:cs typeface="+mn-cs"/>
              </a:rPr>
              <a:t> </a:t>
            </a:r>
            <a:endParaRPr lang="en-US" dirty="0"/>
          </a:p>
          <a:p>
            <a:r>
              <a:rPr lang="en-US" sz="1200" kern="1200" baseline="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Blocked multithreaded scalar: </a:t>
            </a:r>
            <a:r>
              <a:rPr lang="en-US" sz="1200" kern="1200" dirty="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baseline="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switches to another thread.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Figure 20.10c shows a situation in which the time to perform a thread switch is</a:t>
            </a:r>
          </a:p>
          <a:p>
            <a:r>
              <a:rPr lang="en-US" sz="1200" kern="1200" dirty="0">
                <a:solidFill>
                  <a:schemeClr val="tx1"/>
                </a:solidFill>
                <a:effectLst/>
                <a:latin typeface="Times New Roman" pitchFamily="-84" charset="0"/>
                <a:ea typeface="+mn-ea"/>
                <a:cs typeface="+mn-cs"/>
              </a:rPr>
              <a:t>one cycle, whereas Figure 20.10b shows that thread switching occurs in zero cycles.</a:t>
            </a:r>
          </a:p>
          <a:p>
            <a:r>
              <a:rPr lang="en-US" sz="1200" kern="1200" dirty="0">
                <a:solidFill>
                  <a:schemeClr val="tx1"/>
                </a:solidFill>
                <a:effectLst/>
                <a:latin typeface="Times New Roman" pitchFamily="-84" charset="0"/>
                <a:ea typeface="+mn-ea"/>
                <a:cs typeface="+mn-cs"/>
              </a:rPr>
              <a:t>In the case of interleaved multithreading, it is assumed that there are no control or</a:t>
            </a:r>
          </a:p>
          <a:p>
            <a:r>
              <a:rPr lang="en-US" sz="1200" kern="1200" dirty="0">
                <a:solidFill>
                  <a:schemeClr val="tx1"/>
                </a:solidFill>
                <a:effectLst/>
                <a:latin typeface="Times New Roman" pitchFamily="-84" charset="0"/>
                <a:ea typeface="+mn-ea"/>
                <a:cs typeface="+mn-cs"/>
              </a:rPr>
              <a:t>data dependencies between threads, which simplifies the pipeline design and therefore</a:t>
            </a:r>
          </a:p>
          <a:p>
            <a:r>
              <a:rPr lang="en-US" sz="1200" kern="1200" dirty="0">
                <a:solidFill>
                  <a:schemeClr val="tx1"/>
                </a:solidFill>
                <a:effectLst/>
                <a:latin typeface="Times New Roman" pitchFamily="-84" charset="0"/>
                <a:ea typeface="+mn-ea"/>
                <a:cs typeface="+mn-cs"/>
              </a:rPr>
              <a:t>should allow a thread switch with no delay. However, depending on the specific</a:t>
            </a:r>
          </a:p>
          <a:p>
            <a:r>
              <a:rPr lang="en-US" sz="1200" kern="1200" dirty="0">
                <a:solidFill>
                  <a:schemeClr val="tx1"/>
                </a:solidFill>
                <a:effectLst/>
                <a:latin typeface="Times New Roman" pitchFamily="-84" charset="0"/>
                <a:ea typeface="+mn-ea"/>
                <a:cs typeface="+mn-cs"/>
              </a:rPr>
              <a:t>design and implementation, block multithreading may require a clock cycle to perform</a:t>
            </a:r>
          </a:p>
          <a:p>
            <a:r>
              <a:rPr lang="en-US" sz="1200" kern="1200" dirty="0">
                <a:solidFill>
                  <a:schemeClr val="tx1"/>
                </a:solidFill>
                <a:effectLst/>
                <a:latin typeface="Times New Roman" pitchFamily="-84" charset="0"/>
                <a:ea typeface="+mn-ea"/>
                <a:cs typeface="+mn-cs"/>
              </a:rPr>
              <a:t>a thread switch, as illustrated in Figure 20.10. This is true if a fetched instruction</a:t>
            </a:r>
          </a:p>
          <a:p>
            <a:r>
              <a:rPr lang="en-US" sz="1200" kern="1200" dirty="0">
                <a:solidFill>
                  <a:schemeClr val="tx1"/>
                </a:solidFill>
                <a:effectLst/>
                <a:latin typeface="Times New Roman" pitchFamily="-84" charset="0"/>
                <a:ea typeface="+mn-ea"/>
                <a:cs typeface="+mn-cs"/>
              </a:rPr>
              <a:t>triggers the thread switch and must be discarded from the pipeline [UNGE03].</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Although interleaved multithreading appears to offer better processor utilization than blocked multithreading, </a:t>
            </a:r>
          </a:p>
          <a:p>
            <a:r>
              <a:rPr lang="en-US" sz="1200" kern="1200" dirty="0">
                <a:solidFill>
                  <a:schemeClr val="tx1"/>
                </a:solidFill>
                <a:latin typeface="Times New Roman" pitchFamily="-84" charset="0"/>
                <a:ea typeface="+mn-ea"/>
                <a:cs typeface="+mn-cs"/>
              </a:rPr>
              <a:t>it does so at the sacrifice of single-thread performance. The multiple threads compete for cache resources, </a:t>
            </a:r>
          </a:p>
          <a:p>
            <a:r>
              <a:rPr lang="en-US" sz="1200" kern="1200" dirty="0">
                <a:solidFill>
                  <a:schemeClr val="tx1"/>
                </a:solidFill>
                <a:latin typeface="Times New Roman" pitchFamily="-84" charset="0"/>
                <a:ea typeface="+mn-ea"/>
                <a:cs typeface="+mn-cs"/>
              </a:rPr>
              <a:t>which raises the probability of a cache miss for a given thread. </a:t>
            </a:r>
            <a:endParaRPr lang="en-US" dirty="0"/>
          </a:p>
          <a:p>
            <a:endParaRPr lang="en-US" sz="1200" kern="120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 More opportunities for parallel execution are available if the processor can</a:t>
            </a:r>
          </a:p>
          <a:p>
            <a:r>
              <a:rPr lang="en-US" sz="1200" b="0" i="0" u="none" strike="noStrike" kern="1200" baseline="0" dirty="0">
                <a:solidFill>
                  <a:schemeClr val="tx1"/>
                </a:solidFill>
                <a:latin typeface="Times New Roman" pitchFamily="-84" charset="0"/>
                <a:ea typeface="+mn-ea"/>
                <a:cs typeface="+mn-cs"/>
              </a:rPr>
              <a:t>issue multiple instructions per cycle. Figures 20.10d through 20.10i illustrate a number</a:t>
            </a:r>
          </a:p>
          <a:p>
            <a:r>
              <a:rPr lang="en-US" sz="1200" b="0" i="0" u="none" strike="noStrike" kern="1200" baseline="0" dirty="0">
                <a:solidFill>
                  <a:schemeClr val="tx1"/>
                </a:solidFill>
                <a:latin typeface="Times New Roman" pitchFamily="-84" charset="0"/>
                <a:ea typeface="+mn-ea"/>
                <a:cs typeface="+mn-cs"/>
              </a:rPr>
              <a:t>of variations among processors that have hardware for issuing four instructions per</a:t>
            </a:r>
          </a:p>
          <a:p>
            <a:r>
              <a:rPr lang="en-US" sz="1200" b="0" i="0" u="none" strike="noStrike" kern="1200" baseline="0" dirty="0">
                <a:solidFill>
                  <a:schemeClr val="tx1"/>
                </a:solidFill>
                <a:latin typeface="Times New Roman" pitchFamily="-84" charset="0"/>
                <a:ea typeface="+mn-ea"/>
                <a:cs typeface="+mn-cs"/>
              </a:rPr>
              <a:t>cycle. In all these cases, only instructions from a single thread are issued in a single</a:t>
            </a:r>
          </a:p>
          <a:p>
            <a:r>
              <a:rPr lang="en-US" sz="1200" b="0" i="0" u="none" strike="noStrike" kern="1200" baseline="0" dirty="0">
                <a:solidFill>
                  <a:schemeClr val="tx1"/>
                </a:solidFill>
                <a:latin typeface="Times New Roman" pitchFamily="-84" charset="0"/>
                <a:ea typeface="+mn-ea"/>
                <a:cs typeface="+mn-cs"/>
              </a:rPr>
              <a:t>cycle. The following alternatives are illustrated: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Superscalar:  </a:t>
            </a:r>
            <a:r>
              <a:rPr lang="en-US" sz="1200" b="0" i="0" u="none" strike="noStrike" kern="1200" baseline="0" dirty="0">
                <a:solidFill>
                  <a:schemeClr val="tx1"/>
                </a:solidFill>
                <a:latin typeface="Times New Roman" pitchFamily="-84" charset="0"/>
                <a:ea typeface="+mn-ea"/>
                <a:cs typeface="+mn-cs"/>
              </a:rPr>
              <a:t>This is the basic superscalar approach with no multithreading.</a:t>
            </a:r>
          </a:p>
          <a:p>
            <a:r>
              <a:rPr lang="en-US" sz="1200" b="0" i="0" u="none" strike="noStrike" kern="1200" baseline="0" dirty="0">
                <a:solidFill>
                  <a:schemeClr val="tx1"/>
                </a:solidFill>
                <a:latin typeface="Times New Roman" pitchFamily="-84" charset="0"/>
                <a:ea typeface="+mn-ea"/>
                <a:cs typeface="+mn-cs"/>
              </a:rPr>
              <a:t>Until relatively recently, this was the most powerful approach to providing</a:t>
            </a:r>
          </a:p>
          <a:p>
            <a:r>
              <a:rPr lang="en-US" sz="1200" b="0" i="0" u="none" strike="noStrike" kern="1200" baseline="0" dirty="0">
                <a:solidFill>
                  <a:schemeClr val="tx1"/>
                </a:solidFill>
                <a:latin typeface="Times New Roman" pitchFamily="-84" charset="0"/>
                <a:ea typeface="+mn-ea"/>
                <a:cs typeface="+mn-cs"/>
              </a:rPr>
              <a:t>parallelism within a processor. Note that during some cycles, not all of the</a:t>
            </a:r>
          </a:p>
          <a:p>
            <a:r>
              <a:rPr lang="en-US" sz="1200" b="0" i="0" u="none" strike="noStrike" kern="1200" baseline="0" dirty="0">
                <a:solidFill>
                  <a:schemeClr val="tx1"/>
                </a:solidFill>
                <a:latin typeface="Times New Roman" pitchFamily="-84" charset="0"/>
                <a:ea typeface="+mn-ea"/>
                <a:cs typeface="+mn-cs"/>
              </a:rPr>
              <a:t>available issue slots are used. During these cycles, less than the maximum number</a:t>
            </a:r>
          </a:p>
          <a:p>
            <a:r>
              <a:rPr lang="en-US" sz="1200" b="0" i="0" u="none" strike="noStrike" kern="1200" baseline="0" dirty="0">
                <a:solidFill>
                  <a:schemeClr val="tx1"/>
                </a:solidFill>
                <a:latin typeface="Times New Roman" pitchFamily="-84" charset="0"/>
                <a:ea typeface="+mn-ea"/>
                <a:cs typeface="+mn-cs"/>
              </a:rPr>
              <a:t>of instructions is issued; this is referred to as </a:t>
            </a:r>
            <a:r>
              <a:rPr lang="en-US" sz="1200" b="0" i="1" u="none" strike="noStrike" kern="1200" baseline="0" dirty="0">
                <a:solidFill>
                  <a:schemeClr val="tx1"/>
                </a:solidFill>
                <a:latin typeface="Times New Roman" pitchFamily="-84" charset="0"/>
                <a:ea typeface="+mn-ea"/>
                <a:cs typeface="+mn-cs"/>
              </a:rPr>
              <a:t>horizontal loss</a:t>
            </a:r>
            <a:r>
              <a:rPr lang="en-US" sz="1200" b="0" i="0" u="none" strike="noStrike" kern="1200" baseline="0" dirty="0">
                <a:solidFill>
                  <a:schemeClr val="tx1"/>
                </a:solidFill>
                <a:latin typeface="Times New Roman" pitchFamily="-84" charset="0"/>
                <a:ea typeface="+mn-ea"/>
                <a:cs typeface="+mn-cs"/>
              </a:rPr>
              <a:t> . During other</a:t>
            </a:r>
          </a:p>
          <a:p>
            <a:r>
              <a:rPr lang="en-US" sz="1200" b="0" i="0" u="none" strike="noStrike" kern="1200" baseline="0" dirty="0">
                <a:solidFill>
                  <a:schemeClr val="tx1"/>
                </a:solidFill>
                <a:latin typeface="Times New Roman" pitchFamily="-84" charset="0"/>
                <a:ea typeface="+mn-ea"/>
                <a:cs typeface="+mn-cs"/>
              </a:rPr>
              <a:t>instruction cycles, no issue slots are used; these are cycles when no instructions</a:t>
            </a:r>
          </a:p>
          <a:p>
            <a:r>
              <a:rPr lang="en-US" sz="1200" b="0" i="0" u="none" strike="noStrike" kern="1200" baseline="0" dirty="0">
                <a:solidFill>
                  <a:schemeClr val="tx1"/>
                </a:solidFill>
                <a:latin typeface="Times New Roman" pitchFamily="-84" charset="0"/>
                <a:ea typeface="+mn-ea"/>
                <a:cs typeface="+mn-cs"/>
              </a:rPr>
              <a:t>can be issued; this is referred to as </a:t>
            </a:r>
            <a:r>
              <a:rPr lang="en-US" sz="1200" b="0" i="1" u="none" strike="noStrike" kern="1200" baseline="0" dirty="0">
                <a:solidFill>
                  <a:schemeClr val="tx1"/>
                </a:solidFill>
                <a:latin typeface="Times New Roman" pitchFamily="-84" charset="0"/>
                <a:ea typeface="+mn-ea"/>
                <a:cs typeface="+mn-cs"/>
              </a:rPr>
              <a:t>vertical</a:t>
            </a:r>
            <a:r>
              <a:rPr lang="en-US" sz="1200" b="0" i="0" u="none" strike="noStrike" kern="1200" baseline="0" dirty="0">
                <a:solidFill>
                  <a:schemeClr val="tx1"/>
                </a:solidFill>
                <a:latin typeface="Times New Roman" pitchFamily="-84" charset="0"/>
                <a:ea typeface="+mn-ea"/>
                <a:cs typeface="+mn-cs"/>
              </a:rPr>
              <a:t> </a:t>
            </a:r>
            <a:r>
              <a:rPr lang="en-US" sz="1200" b="0" i="1" u="none" strike="noStrike" kern="1200" baseline="0" dirty="0">
                <a:solidFill>
                  <a:schemeClr val="tx1"/>
                </a:solidFill>
                <a:latin typeface="Times New Roman" pitchFamily="-84" charset="0"/>
                <a:ea typeface="+mn-ea"/>
                <a:cs typeface="+mn-cs"/>
              </a:rPr>
              <a:t>loss</a:t>
            </a:r>
            <a:r>
              <a:rPr lang="en-US" sz="1200" b="0" i="0" u="none" strike="noStrike" kern="1200" baseline="0" dirty="0">
                <a:solidFill>
                  <a:schemeClr val="tx1"/>
                </a:solidFill>
                <a:latin typeface="Times New Roman" pitchFamily="-84" charset="0"/>
                <a:ea typeface="+mn-ea"/>
                <a:cs typeface="+mn-cs"/>
              </a:rPr>
              <a:t> .</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Interleaved multithreading superscalar</a:t>
            </a:r>
            <a:r>
              <a:rPr lang="en-US" sz="1200" b="0" i="0" u="none" strike="noStrike" kern="1200" baseline="0" dirty="0">
                <a:solidFill>
                  <a:schemeClr val="tx1"/>
                </a:solidFill>
                <a:latin typeface="Times New Roman" pitchFamily="-84" charset="0"/>
                <a:ea typeface="+mn-ea"/>
                <a:cs typeface="+mn-cs"/>
              </a:rPr>
              <a:t>:  During each cycle, as many instructions</a:t>
            </a:r>
          </a:p>
          <a:p>
            <a:r>
              <a:rPr lang="en-US" sz="1200" b="0" i="0" u="none" strike="noStrike" kern="1200" baseline="0" dirty="0">
                <a:solidFill>
                  <a:schemeClr val="tx1"/>
                </a:solidFill>
                <a:latin typeface="Times New Roman" pitchFamily="-84" charset="0"/>
                <a:ea typeface="+mn-ea"/>
                <a:cs typeface="+mn-cs"/>
              </a:rPr>
              <a:t>as possible are issued from a single thread. With this technique, potential</a:t>
            </a:r>
          </a:p>
          <a:p>
            <a:r>
              <a:rPr lang="en-US" sz="1200" b="0" i="0" u="none" strike="noStrike" kern="1200" baseline="0" dirty="0">
                <a:solidFill>
                  <a:schemeClr val="tx1"/>
                </a:solidFill>
                <a:latin typeface="Times New Roman" pitchFamily="-84" charset="0"/>
                <a:ea typeface="+mn-ea"/>
                <a:cs typeface="+mn-cs"/>
              </a:rPr>
              <a:t>delays due to thread switches are eliminated, as previously discussed. However,</a:t>
            </a:r>
          </a:p>
          <a:p>
            <a:r>
              <a:rPr lang="en-US" sz="1200" b="0" i="0" u="none" strike="noStrike" kern="1200" baseline="0" dirty="0">
                <a:solidFill>
                  <a:schemeClr val="tx1"/>
                </a:solidFill>
                <a:latin typeface="Times New Roman" pitchFamily="-84" charset="0"/>
                <a:ea typeface="+mn-ea"/>
                <a:cs typeface="+mn-cs"/>
              </a:rPr>
              <a:t>the number of instructions issued in any given cycle is still limited by</a:t>
            </a:r>
          </a:p>
          <a:p>
            <a:r>
              <a:rPr lang="en-US" sz="1200" b="0" i="0" u="none" strike="noStrike" kern="1200" baseline="0" dirty="0">
                <a:solidFill>
                  <a:schemeClr val="tx1"/>
                </a:solidFill>
                <a:latin typeface="Times New Roman" pitchFamily="-84" charset="0"/>
                <a:ea typeface="+mn-ea"/>
                <a:cs typeface="+mn-cs"/>
              </a:rPr>
              <a:t>dependencies that exist within any given thread.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Blocked multithreaded superscalar:</a:t>
            </a:r>
            <a:r>
              <a:rPr lang="en-US" sz="1200" b="0" i="0" u="none" strike="noStrike" kern="1200" baseline="0" dirty="0">
                <a:solidFill>
                  <a:schemeClr val="tx1"/>
                </a:solidFill>
                <a:latin typeface="Times New Roman" pitchFamily="-84" charset="0"/>
                <a:ea typeface="+mn-ea"/>
                <a:cs typeface="+mn-cs"/>
              </a:rPr>
              <a:t>  Again, instructions from only one thread</a:t>
            </a:r>
          </a:p>
          <a:p>
            <a:r>
              <a:rPr lang="en-US" sz="1200" b="0" i="0" u="none" strike="noStrike" kern="1200" baseline="0" dirty="0">
                <a:solidFill>
                  <a:schemeClr val="tx1"/>
                </a:solidFill>
                <a:latin typeface="Times New Roman" pitchFamily="-84" charset="0"/>
                <a:ea typeface="+mn-ea"/>
                <a:cs typeface="+mn-cs"/>
              </a:rPr>
              <a:t>may be issued during any cycle, and blocked multithreading is used.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Very long instruction word (VLIW</a:t>
            </a:r>
            <a:r>
              <a:rPr lang="en-US" sz="1200" b="0" i="0" u="none" strike="noStrike" kern="1200" baseline="0" dirty="0">
                <a:solidFill>
                  <a:schemeClr val="tx1"/>
                </a:solidFill>
                <a:latin typeface="Times New Roman" pitchFamily="-84" charset="0"/>
                <a:ea typeface="+mn-ea"/>
                <a:cs typeface="+mn-cs"/>
              </a:rPr>
              <a:t>):  A VLIW architecture, such as IA-</a:t>
            </a:r>
          </a:p>
          <a:p>
            <a:r>
              <a:rPr lang="en-US" sz="1200" b="0" i="0" u="none" strike="noStrike" kern="1200" baseline="0" dirty="0">
                <a:solidFill>
                  <a:schemeClr val="tx1"/>
                </a:solidFill>
                <a:latin typeface="Times New Roman" pitchFamily="-84" charset="0"/>
                <a:ea typeface="+mn-ea"/>
                <a:cs typeface="+mn-cs"/>
              </a:rPr>
              <a:t>64, places multiple instructions in a single word. Typically, a VLIW is constructed by the</a:t>
            </a:r>
          </a:p>
          <a:p>
            <a:r>
              <a:rPr lang="en-US" sz="1200" b="0" i="0" u="none" strike="noStrike" kern="1200" baseline="0" dirty="0">
                <a:solidFill>
                  <a:schemeClr val="tx1"/>
                </a:solidFill>
                <a:latin typeface="Times New Roman" pitchFamily="-84" charset="0"/>
                <a:ea typeface="+mn-ea"/>
                <a:cs typeface="+mn-cs"/>
              </a:rPr>
              <a:t>compiler, which places operations that may be executed in parallel in the same</a:t>
            </a:r>
          </a:p>
          <a:p>
            <a:r>
              <a:rPr lang="en-US" sz="1200" b="0" i="0" u="none" strike="noStrike" kern="1200" baseline="0" dirty="0">
                <a:solidFill>
                  <a:schemeClr val="tx1"/>
                </a:solidFill>
                <a:latin typeface="Times New Roman" pitchFamily="-84" charset="0"/>
                <a:ea typeface="+mn-ea"/>
                <a:cs typeface="+mn-cs"/>
              </a:rPr>
              <a:t>word. In a simple VLIW machine (Figure 20.10g), if it is not possible to completely</a:t>
            </a:r>
          </a:p>
          <a:p>
            <a:r>
              <a:rPr lang="en-US" sz="1200" b="0" i="0" u="none" strike="noStrike" kern="1200" baseline="0" dirty="0">
                <a:solidFill>
                  <a:schemeClr val="tx1"/>
                </a:solidFill>
                <a:latin typeface="Times New Roman" pitchFamily="-84" charset="0"/>
                <a:ea typeface="+mn-ea"/>
                <a:cs typeface="+mn-cs"/>
              </a:rPr>
              <a:t>fill the word with instructions to be issued in parallel, no-ops are used.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Interleaved multithreading VLIW</a:t>
            </a:r>
            <a:r>
              <a:rPr lang="en-US" sz="1200" b="0" i="0" u="none" strike="noStrike" kern="1200" baseline="0" dirty="0">
                <a:solidFill>
                  <a:schemeClr val="tx1"/>
                </a:solidFill>
                <a:latin typeface="Times New Roman" pitchFamily="-84" charset="0"/>
                <a:ea typeface="+mn-ea"/>
                <a:cs typeface="+mn-cs"/>
              </a:rPr>
              <a:t>:  This approach should provide similar</a:t>
            </a:r>
          </a:p>
          <a:p>
            <a:r>
              <a:rPr lang="en-US" sz="1200" b="0" i="0" u="none" strike="noStrike" kern="1200" baseline="0" dirty="0">
                <a:solidFill>
                  <a:schemeClr val="tx1"/>
                </a:solidFill>
                <a:latin typeface="Times New Roman" pitchFamily="-84" charset="0"/>
                <a:ea typeface="+mn-ea"/>
                <a:cs typeface="+mn-cs"/>
              </a:rPr>
              <a:t>efficiencies to those provided by interleaved multithreading on a superscalar</a:t>
            </a:r>
          </a:p>
          <a:p>
            <a:r>
              <a:rPr lang="en-US" sz="1200" b="0" i="0" u="none" strike="noStrike" kern="1200" baseline="0" dirty="0">
                <a:solidFill>
                  <a:schemeClr val="tx1"/>
                </a:solidFill>
                <a:latin typeface="Times New Roman" pitchFamily="-84" charset="0"/>
                <a:ea typeface="+mn-ea"/>
                <a:cs typeface="+mn-cs"/>
              </a:rPr>
              <a:t>architecture.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Blocked multithreaded VLIW</a:t>
            </a:r>
            <a:r>
              <a:rPr lang="en-US" sz="1200" b="0" i="0" u="none" strike="noStrike" kern="1200" baseline="0" dirty="0">
                <a:solidFill>
                  <a:schemeClr val="tx1"/>
                </a:solidFill>
                <a:latin typeface="Times New Roman" pitchFamily="-84" charset="0"/>
                <a:ea typeface="+mn-ea"/>
                <a:cs typeface="+mn-cs"/>
              </a:rPr>
              <a:t>:  This approach should provide similar efficiencies</a:t>
            </a:r>
          </a:p>
          <a:p>
            <a:r>
              <a:rPr lang="en-US" sz="1200" b="0" i="0" u="none" strike="noStrike" kern="1200" baseline="0" dirty="0">
                <a:solidFill>
                  <a:schemeClr val="tx1"/>
                </a:solidFill>
                <a:latin typeface="Times New Roman" pitchFamily="-84" charset="0"/>
                <a:ea typeface="+mn-ea"/>
                <a:cs typeface="+mn-cs"/>
              </a:rPr>
              <a:t>to those provided by blocked multithreading on a superscalar architecture.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final two approaches illustrated in Figure 20.10 enable the parallel, simultaneous</a:t>
            </a:r>
          </a:p>
          <a:p>
            <a:r>
              <a:rPr lang="en-US" sz="1200" b="0" i="0" u="none" strike="noStrike" kern="1200" baseline="0" dirty="0">
                <a:solidFill>
                  <a:schemeClr val="tx1"/>
                </a:solidFill>
                <a:latin typeface="Times New Roman" pitchFamily="-84" charset="0"/>
                <a:ea typeface="+mn-ea"/>
                <a:cs typeface="+mn-cs"/>
              </a:rPr>
              <a:t>execution of multiple threads: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Simultaneous</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multithreading</a:t>
            </a:r>
            <a:r>
              <a:rPr lang="en-US" sz="1200" b="0" i="0" u="none" strike="noStrike" kern="1200" baseline="0" dirty="0">
                <a:solidFill>
                  <a:schemeClr val="tx1"/>
                </a:solidFill>
                <a:latin typeface="Times New Roman" pitchFamily="-84" charset="0"/>
                <a:ea typeface="+mn-ea"/>
                <a:cs typeface="+mn-cs"/>
              </a:rPr>
              <a:t>:  Figure 20.10i shows a system capable of issuing</a:t>
            </a:r>
          </a:p>
          <a:p>
            <a:r>
              <a:rPr lang="en-US" sz="1200" b="0" i="0" u="none" strike="noStrike" kern="1200" baseline="0" dirty="0">
                <a:solidFill>
                  <a:schemeClr val="tx1"/>
                </a:solidFill>
                <a:latin typeface="Times New Roman" pitchFamily="-84" charset="0"/>
                <a:ea typeface="+mn-ea"/>
                <a:cs typeface="+mn-cs"/>
              </a:rPr>
              <a:t>8 instructions at a time. If one thread has a high degree of instruction-</a:t>
            </a:r>
          </a:p>
          <a:p>
            <a:r>
              <a:rPr lang="en-US" sz="1200" b="0" i="0" u="none" strike="noStrike" kern="1200" baseline="0" dirty="0">
                <a:solidFill>
                  <a:schemeClr val="tx1"/>
                </a:solidFill>
                <a:latin typeface="Times New Roman" pitchFamily="-84" charset="0"/>
                <a:ea typeface="+mn-ea"/>
                <a:cs typeface="+mn-cs"/>
              </a:rPr>
              <a:t>level parallelism, it may on some cycles be able fill all of the horizontal slots. On</a:t>
            </a:r>
          </a:p>
          <a:p>
            <a:r>
              <a:rPr lang="en-US" sz="1200" b="0" i="0" u="none" strike="noStrike" kern="1200" baseline="0" dirty="0">
                <a:solidFill>
                  <a:schemeClr val="tx1"/>
                </a:solidFill>
                <a:latin typeface="Times New Roman" pitchFamily="-84" charset="0"/>
                <a:ea typeface="+mn-ea"/>
                <a:cs typeface="+mn-cs"/>
              </a:rPr>
              <a:t>other cycles, instructions from two or more threads may be issued. If sufficient</a:t>
            </a:r>
          </a:p>
          <a:p>
            <a:r>
              <a:rPr lang="en-US" sz="1200" b="0" i="0" u="none" strike="noStrike" kern="1200" baseline="0" dirty="0">
                <a:solidFill>
                  <a:schemeClr val="tx1"/>
                </a:solidFill>
                <a:latin typeface="Times New Roman" pitchFamily="-84" charset="0"/>
                <a:ea typeface="+mn-ea"/>
                <a:cs typeface="+mn-cs"/>
              </a:rPr>
              <a:t> threads are active, it should usually be possible to issue the maximum number</a:t>
            </a:r>
          </a:p>
          <a:p>
            <a:r>
              <a:rPr lang="en-US" sz="1200" b="0" i="0" u="none" strike="noStrike" kern="1200" baseline="0" dirty="0">
                <a:solidFill>
                  <a:schemeClr val="tx1"/>
                </a:solidFill>
                <a:latin typeface="Times New Roman" pitchFamily="-84" charset="0"/>
                <a:ea typeface="+mn-ea"/>
                <a:cs typeface="+mn-cs"/>
              </a:rPr>
              <a:t>of instructions on each cycle, providing a high level of efficiency.</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Chip multiprocessor (multicore):  </a:t>
            </a:r>
            <a:r>
              <a:rPr lang="en-US" sz="1200" b="0" i="0" u="none" strike="noStrike" kern="1200" baseline="0" dirty="0">
                <a:solidFill>
                  <a:schemeClr val="tx1"/>
                </a:solidFill>
                <a:latin typeface="Times New Roman" pitchFamily="-84" charset="0"/>
                <a:ea typeface="+mn-ea"/>
                <a:cs typeface="+mn-cs"/>
              </a:rPr>
              <a:t>Figure 20.10k shows a chip containing four</a:t>
            </a:r>
          </a:p>
          <a:p>
            <a:r>
              <a:rPr lang="en-US" sz="1200" b="0" i="0" u="none" strike="noStrike" kern="1200" baseline="0" dirty="0">
                <a:solidFill>
                  <a:schemeClr val="tx1"/>
                </a:solidFill>
                <a:latin typeface="Times New Roman" pitchFamily="-84" charset="0"/>
                <a:ea typeface="+mn-ea"/>
                <a:cs typeface="+mn-cs"/>
              </a:rPr>
              <a:t>cores, each of which has a two-issue superscalar processor. Each core is</a:t>
            </a:r>
          </a:p>
          <a:p>
            <a:r>
              <a:rPr lang="en-US" sz="1200" b="0" i="0" u="none" strike="noStrike" kern="1200" baseline="0" dirty="0">
                <a:solidFill>
                  <a:schemeClr val="tx1"/>
                </a:solidFill>
                <a:latin typeface="Times New Roman" pitchFamily="-84" charset="0"/>
                <a:ea typeface="+mn-ea"/>
                <a:cs typeface="+mn-cs"/>
              </a:rPr>
              <a:t>assigned a thread, from which it can issue up to two instructions per cycle. We</a:t>
            </a:r>
          </a:p>
          <a:p>
            <a:r>
              <a:rPr lang="en-US" sz="1200" b="0" i="0" u="none" strike="noStrike" kern="1200" baseline="0" dirty="0">
                <a:solidFill>
                  <a:schemeClr val="tx1"/>
                </a:solidFill>
                <a:latin typeface="Times New Roman" pitchFamily="-84" charset="0"/>
                <a:ea typeface="+mn-ea"/>
                <a:cs typeface="+mn-cs"/>
              </a:rPr>
              <a:t>discuss multicore computers in Chapter 21.</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Comparing Figures 20.10i and 20.10k, we see that a chip multiprocessor with</a:t>
            </a:r>
          </a:p>
          <a:p>
            <a:r>
              <a:rPr lang="en-US" sz="1200" b="0" i="0" u="none" strike="noStrike" kern="1200" baseline="0" dirty="0">
                <a:solidFill>
                  <a:schemeClr val="tx1"/>
                </a:solidFill>
                <a:latin typeface="Times New Roman" pitchFamily="-84" charset="0"/>
                <a:ea typeface="+mn-ea"/>
                <a:cs typeface="+mn-cs"/>
              </a:rPr>
              <a:t>the same instruction issue capability as an SMT cannot achieve the same degree of</a:t>
            </a:r>
          </a:p>
          <a:p>
            <a:r>
              <a:rPr lang="en-US" sz="1200" b="0" i="0" u="none" strike="noStrike" kern="1200" baseline="0" dirty="0">
                <a:solidFill>
                  <a:schemeClr val="tx1"/>
                </a:solidFill>
                <a:latin typeface="Times New Roman" pitchFamily="-84" charset="0"/>
                <a:ea typeface="+mn-ea"/>
                <a:cs typeface="+mn-cs"/>
              </a:rPr>
              <a:t>Instruction-level parallelism. This is because the chip multiprocessor is not able to</a:t>
            </a:r>
          </a:p>
          <a:p>
            <a:r>
              <a:rPr lang="en-US" sz="1200" b="0" i="0" u="none" strike="noStrike" kern="1200" baseline="0" dirty="0">
                <a:solidFill>
                  <a:schemeClr val="tx1"/>
                </a:solidFill>
                <a:latin typeface="Times New Roman" pitchFamily="-84" charset="0"/>
                <a:ea typeface="+mn-ea"/>
                <a:cs typeface="+mn-cs"/>
              </a:rPr>
              <a:t>hide latencies by issuing instructions from other threads. On the other hand, the chip</a:t>
            </a:r>
          </a:p>
          <a:p>
            <a:r>
              <a:rPr lang="en-US" sz="1200" b="0" i="0" u="none" strike="noStrike" kern="1200" baseline="0" dirty="0">
                <a:solidFill>
                  <a:schemeClr val="tx1"/>
                </a:solidFill>
                <a:latin typeface="Times New Roman" pitchFamily="-84" charset="0"/>
                <a:ea typeface="+mn-ea"/>
                <a:cs typeface="+mn-cs"/>
              </a:rPr>
              <a:t>multiprocessor should outperform a superscalar processor with the same instruction</a:t>
            </a:r>
          </a:p>
          <a:p>
            <a:r>
              <a:rPr lang="en-US" sz="1200" b="0" i="0" u="none" strike="noStrike" kern="1200" baseline="0" dirty="0">
                <a:solidFill>
                  <a:schemeClr val="tx1"/>
                </a:solidFill>
                <a:latin typeface="Times New Roman" pitchFamily="-84" charset="0"/>
                <a:ea typeface="+mn-ea"/>
                <a:cs typeface="+mn-cs"/>
              </a:rPr>
              <a:t>issue capability, because the horizontal losses will be greater for the superscalar</a:t>
            </a:r>
          </a:p>
          <a:p>
            <a:r>
              <a:rPr lang="en-US" sz="1200" b="0" i="0" u="none" strike="noStrike" kern="1200" baseline="0" dirty="0">
                <a:solidFill>
                  <a:schemeClr val="tx1"/>
                </a:solidFill>
                <a:latin typeface="Times New Roman" pitchFamily="-84" charset="0"/>
                <a:ea typeface="+mn-ea"/>
                <a:cs typeface="+mn-cs"/>
              </a:rPr>
              <a:t>processor. In addition, it is possible to use multithreading within each of the cores</a:t>
            </a:r>
          </a:p>
          <a:p>
            <a:r>
              <a:rPr lang="en-US" sz="1200" b="0" i="0" u="none" strike="noStrike" kern="1200" baseline="0" dirty="0">
                <a:solidFill>
                  <a:schemeClr val="tx1"/>
                </a:solidFill>
                <a:latin typeface="Times New Roman" pitchFamily="-84" charset="0"/>
                <a:ea typeface="+mn-ea"/>
                <a:cs typeface="+mn-cs"/>
              </a:rPr>
              <a:t>on a chip multiprocessor, and this is done on some contemporary machines.</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305C5-CC4E-144B-8C39-1D99888A01FE}" type="slidenum">
              <a:rPr lang="en-US"/>
              <a:pPr/>
              <a:t>34</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important and relatively recent development computer system design is clustering. Clustering is an alternative to symmetric multiprocessing as an approach to providing high performance and high availability and is particularly attractive for server applications. We can define a cluster as a group of interconnected, whole computers working together as a unified computing resource that can create the illusion of being one machine. The term </a:t>
            </a:r>
            <a:r>
              <a:rPr lang="en-US" sz="1200" i="1" kern="1200" dirty="0">
                <a:solidFill>
                  <a:schemeClr val="tx1"/>
                </a:solidFill>
                <a:latin typeface="Times New Roman" pitchFamily="-84" charset="0"/>
                <a:ea typeface="+mn-ea"/>
                <a:cs typeface="+mn-cs"/>
              </a:rPr>
              <a:t>whole computer </a:t>
            </a:r>
            <a:r>
              <a:rPr lang="en-US" sz="1200" kern="1200" dirty="0">
                <a:solidFill>
                  <a:schemeClr val="tx1"/>
                </a:solidFill>
                <a:latin typeface="Times New Roman" pitchFamily="-84" charset="0"/>
                <a:ea typeface="+mn-ea"/>
                <a:cs typeface="+mn-cs"/>
              </a:rPr>
              <a:t>means a system that can run on its own, apart from the cluster; in the literature, each computer in a cluster is typically referred to as a </a:t>
            </a:r>
            <a:r>
              <a:rPr lang="en-US" sz="1200" i="1" kern="1200" dirty="0">
                <a:solidFill>
                  <a:schemeClr val="tx1"/>
                </a:solidFill>
                <a:latin typeface="Times New Roman" pitchFamily="-84" charset="0"/>
                <a:ea typeface="+mn-ea"/>
                <a:cs typeface="+mn-cs"/>
              </a:rPr>
              <a:t>node.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[BREW97] lists four benefits that can be achieved with clustering. These can also be thought of as objectives or design requirements: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Absolute scalability: </a:t>
            </a:r>
            <a:r>
              <a:rPr lang="en-US" sz="1200" kern="1200" dirty="0">
                <a:solidFill>
                  <a:schemeClr val="tx1"/>
                </a:solidFill>
                <a:latin typeface="Times New Roman" pitchFamily="-84" charset="0"/>
                <a:ea typeface="+mn-ea"/>
                <a:cs typeface="+mn-cs"/>
              </a:rPr>
              <a:t>It is possible to create large clusters that far surpass the power of even the largest standalone machines. A cluster can have tens, hundreds, or even thousands of machines, each of which is a multiprocessor.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Incremental scalability: </a:t>
            </a:r>
            <a:r>
              <a:rPr lang="en-US" sz="1200" kern="1200" dirty="0">
                <a:solidFill>
                  <a:schemeClr val="tx1"/>
                </a:solidFill>
                <a:latin typeface="Times New Roman" pitchFamily="-84" charset="0"/>
                <a:ea typeface="+mn-ea"/>
                <a:cs typeface="+mn-cs"/>
              </a:rPr>
              <a:t>A cluster is configured in such a way that it is possible to add new systems to the cluster in small increments. Thus, a user can start out with a modest system and expand it as needs grow, without having to go through a major upgrade in which an existing small system is replaced with a larger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High availability: </a:t>
            </a:r>
            <a:r>
              <a:rPr lang="en-US" sz="1200" u="sng" kern="1200" dirty="0">
                <a:solidFill>
                  <a:schemeClr val="tx1"/>
                </a:solidFill>
                <a:latin typeface="Times New Roman" pitchFamily="-84" charset="0"/>
                <a:ea typeface="+mn-ea"/>
                <a:cs typeface="+mn-cs"/>
              </a:rPr>
              <a:t>Because each node in a cluster is a standalone computer, the failure of one node does not mean loss of service</a:t>
            </a:r>
            <a:r>
              <a:rPr lang="en-US" sz="1200" kern="1200" dirty="0">
                <a:solidFill>
                  <a:schemeClr val="tx1"/>
                </a:solidFill>
                <a:latin typeface="Times New Roman" pitchFamily="-84" charset="0"/>
                <a:ea typeface="+mn-ea"/>
                <a:cs typeface="+mn-cs"/>
              </a:rPr>
              <a:t>. In many products, fault tolerance is handled automatically in software.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Superior price/performance: </a:t>
            </a:r>
            <a:r>
              <a:rPr lang="en-US" sz="1200" kern="1200" dirty="0">
                <a:solidFill>
                  <a:schemeClr val="tx1"/>
                </a:solidFill>
                <a:latin typeface="Times New Roman" pitchFamily="-84" charset="0"/>
                <a:ea typeface="+mn-ea"/>
                <a:cs typeface="+mn-cs"/>
              </a:rPr>
              <a:t>By using commodity building blocks, it is possible to put together a cluster with equal or greater computing power than a single large machine, at much lower cost.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939A6-F6DD-544E-878F-9744D2E05C3C}" type="slidenum">
              <a:rPr lang="en-US"/>
              <a:pPr/>
              <a:t>35</a:t>
            </a:fld>
            <a:endParaRPr lang="en-US" dirty="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In the literature, clusters are classified in a number of different ways. </a:t>
            </a:r>
          </a:p>
          <a:p>
            <a:r>
              <a:rPr lang="en-US" sz="1200" kern="1200" dirty="0">
                <a:solidFill>
                  <a:schemeClr val="tx1"/>
                </a:solidFill>
                <a:latin typeface="Times New Roman" pitchFamily="-84" charset="0"/>
                <a:ea typeface="+mn-ea"/>
                <a:cs typeface="+mn-cs"/>
              </a:rPr>
              <a:t>Perhaps the simplest classification is based on whether the computers in a cluster share access to the same disks. </a:t>
            </a:r>
          </a:p>
          <a:p>
            <a:r>
              <a:rPr lang="en-US" sz="1200" kern="1200" dirty="0">
                <a:solidFill>
                  <a:schemeClr val="tx1"/>
                </a:solidFill>
                <a:latin typeface="Times New Roman" pitchFamily="-84" charset="0"/>
                <a:ea typeface="+mn-ea"/>
                <a:cs typeface="+mn-cs"/>
              </a:rPr>
              <a:t>Figure 20.11a shows a two-node cluster in which the only interconnection is by means of a high-speed link that can be used for message exchange to coordinate cluster activity. </a:t>
            </a:r>
          </a:p>
          <a:p>
            <a:r>
              <a:rPr lang="en-US" sz="1200" u="sng" kern="1200" dirty="0">
                <a:solidFill>
                  <a:schemeClr val="tx1"/>
                </a:solidFill>
                <a:latin typeface="Times New Roman" pitchFamily="-84" charset="0"/>
                <a:ea typeface="+mn-ea"/>
                <a:cs typeface="+mn-cs"/>
              </a:rPr>
              <a:t>The link can be a LAN that is shared with other computers that are not part of the cluster or the link can be a dedicated interconnection facility.</a:t>
            </a:r>
            <a:r>
              <a:rPr lang="en-US" sz="1200" kern="1200" dirty="0">
                <a:solidFill>
                  <a:schemeClr val="tx1"/>
                </a:solidFill>
                <a:latin typeface="Times New Roman" pitchFamily="-84" charset="0"/>
                <a:ea typeface="+mn-ea"/>
                <a:cs typeface="+mn-cs"/>
              </a:rPr>
              <a:t> In the latter case, one or more of the computers in the cluster will have a link to a LAN or WAN so that there is a connection between the server cluster and remote client systems. Note that in the figure, each computer is depicted as being a multiprocessor. This is not necessary but does enhance both performance and availability.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the simple classification depicted in Figure 20.11, the other alternative is a shared-disk cluster. In this case, </a:t>
            </a:r>
            <a:r>
              <a:rPr lang="en-US" sz="1200" u="sng" kern="1200" dirty="0">
                <a:solidFill>
                  <a:schemeClr val="tx1"/>
                </a:solidFill>
                <a:latin typeface="Times New Roman" pitchFamily="-84" charset="0"/>
                <a:ea typeface="+mn-ea"/>
                <a:cs typeface="+mn-cs"/>
              </a:rPr>
              <a:t>there generally is still a message link between </a:t>
            </a:r>
            <a:endParaRPr lang="en-US" u="sng"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84" charset="0"/>
                <a:ea typeface="+mn-ea"/>
                <a:cs typeface="+mn-cs"/>
              </a:rPr>
              <a:t>nodes</a:t>
            </a:r>
            <a:r>
              <a:rPr lang="en-US" sz="1200" kern="1200" dirty="0">
                <a:solidFill>
                  <a:schemeClr val="tx1"/>
                </a:solidFill>
                <a:latin typeface="Times New Roman" pitchFamily="-84" charset="0"/>
                <a:ea typeface="+mn-ea"/>
                <a:cs typeface="+mn-cs"/>
              </a:rPr>
              <a:t>. In addition, </a:t>
            </a:r>
            <a:r>
              <a:rPr lang="en-US" sz="1200" u="sng" kern="1200" dirty="0">
                <a:solidFill>
                  <a:schemeClr val="tx1"/>
                </a:solidFill>
                <a:latin typeface="Times New Roman" pitchFamily="-84" charset="0"/>
                <a:ea typeface="+mn-ea"/>
                <a:cs typeface="+mn-cs"/>
              </a:rPr>
              <a:t>there is a disk subsystem that is directly linked to multiple computers within the cluster</a:t>
            </a:r>
            <a:r>
              <a:rPr lang="en-US" sz="1200" kern="1200" dirty="0">
                <a:solidFill>
                  <a:schemeClr val="tx1"/>
                </a:solidFill>
                <a:latin typeface="Times New Roman" pitchFamily="-84" charset="0"/>
                <a:ea typeface="+mn-ea"/>
                <a:cs typeface="+mn-cs"/>
              </a:rPr>
              <a:t>. In this figure, the common disk subsystem is a RAID system. The use of RAID or some similar redundant disk technology is common in clusters so that the high availability achieved by the presence of multiple computers is not compromised by a shared disk that is a single point of failure. </a:t>
            </a:r>
            <a:endParaRPr lang="en-US" dirty="0"/>
          </a:p>
          <a:p>
            <a:endParaRPr lang="en-GB" dirty="0"/>
          </a:p>
          <a:p>
            <a:r>
              <a:rPr lang="en-US" sz="1200" b="0" i="0" u="none" strike="noStrike" kern="1200" baseline="0" dirty="0">
                <a:solidFill>
                  <a:schemeClr val="tx1"/>
                </a:solidFill>
                <a:latin typeface="Times New Roman" pitchFamily="-84" charset="0"/>
                <a:ea typeface="+mn-ea"/>
                <a:cs typeface="+mn-cs"/>
              </a:rPr>
              <a:t>A common, older method, known as </a:t>
            </a:r>
            <a:r>
              <a:rPr lang="en-US" sz="1200" b="1" i="0" u="none" strike="noStrike" kern="1200" baseline="0" dirty="0">
                <a:solidFill>
                  <a:schemeClr val="tx1"/>
                </a:solidFill>
                <a:latin typeface="Times New Roman" pitchFamily="-84" charset="0"/>
                <a:ea typeface="+mn-ea"/>
                <a:cs typeface="+mn-cs"/>
              </a:rPr>
              <a:t>passive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standby</a:t>
            </a:r>
            <a:r>
              <a:rPr lang="en-US" sz="1200" b="0" i="0" u="none" strike="noStrike" kern="1200" baseline="0" dirty="0">
                <a:solidFill>
                  <a:schemeClr val="tx1"/>
                </a:solidFill>
                <a:latin typeface="Times New Roman" pitchFamily="-84" charset="0"/>
                <a:ea typeface="+mn-ea"/>
                <a:cs typeface="+mn-cs"/>
              </a:rPr>
              <a:t> , is simply to have one</a:t>
            </a:r>
          </a:p>
          <a:p>
            <a:r>
              <a:rPr lang="en-US" sz="1200" b="0" i="0" u="none" strike="noStrike" kern="1200" baseline="0" dirty="0">
                <a:solidFill>
                  <a:schemeClr val="tx1"/>
                </a:solidFill>
                <a:latin typeface="Times New Roman" pitchFamily="-84" charset="0"/>
                <a:ea typeface="+mn-ea"/>
                <a:cs typeface="+mn-cs"/>
              </a:rPr>
              <a:t>computer handle all of the processing load while the other computer remains</a:t>
            </a:r>
          </a:p>
          <a:p>
            <a:r>
              <a:rPr lang="en-US" sz="1200" b="0" i="0" u="none" strike="noStrike" kern="1200" baseline="0" dirty="0">
                <a:solidFill>
                  <a:schemeClr val="tx1"/>
                </a:solidFill>
                <a:latin typeface="Times New Roman" pitchFamily="-84" charset="0"/>
                <a:ea typeface="+mn-ea"/>
                <a:cs typeface="+mn-cs"/>
              </a:rPr>
              <a:t>inactive, standing by to take over in the event of a failure of the primary. To coordinate</a:t>
            </a:r>
          </a:p>
          <a:p>
            <a:r>
              <a:rPr lang="en-US" sz="1200" b="0" i="0" u="none" strike="noStrike" kern="1200" baseline="0" dirty="0">
                <a:solidFill>
                  <a:schemeClr val="tx1"/>
                </a:solidFill>
                <a:latin typeface="Times New Roman" pitchFamily="-84" charset="0"/>
                <a:ea typeface="+mn-ea"/>
                <a:cs typeface="+mn-cs"/>
              </a:rPr>
              <a:t>the machines, the active, or primary, system periodically sends a “heartbeat”</a:t>
            </a:r>
          </a:p>
          <a:p>
            <a:r>
              <a:rPr lang="en-US" sz="1200" b="0" i="0" u="none" strike="noStrike" kern="1200" baseline="0" dirty="0">
                <a:solidFill>
                  <a:schemeClr val="tx1"/>
                </a:solidFill>
                <a:latin typeface="Times New Roman" pitchFamily="-84" charset="0"/>
                <a:ea typeface="+mn-ea"/>
                <a:cs typeface="+mn-cs"/>
              </a:rPr>
              <a:t>message to the standby machine. Should these messages stop arriving, the standby</a:t>
            </a:r>
          </a:p>
          <a:p>
            <a:r>
              <a:rPr lang="en-US" sz="1200" b="0" i="0" u="none" strike="noStrike" kern="1200" baseline="0" dirty="0">
                <a:solidFill>
                  <a:schemeClr val="tx1"/>
                </a:solidFill>
                <a:latin typeface="Times New Roman" pitchFamily="-84" charset="0"/>
                <a:ea typeface="+mn-ea"/>
                <a:cs typeface="+mn-cs"/>
              </a:rPr>
              <a:t>assumes that the primary server has failed and puts itself into operation. This</a:t>
            </a:r>
          </a:p>
          <a:p>
            <a:r>
              <a:rPr lang="en-US" sz="1200" b="0" i="0" u="none" strike="noStrike" kern="1200" baseline="0" dirty="0">
                <a:solidFill>
                  <a:schemeClr val="tx1"/>
                </a:solidFill>
                <a:latin typeface="Times New Roman" pitchFamily="-84" charset="0"/>
                <a:ea typeface="+mn-ea"/>
                <a:cs typeface="+mn-cs"/>
              </a:rPr>
              <a:t>approach increases availability but does not improve performance. Further, if the</a:t>
            </a:r>
          </a:p>
          <a:p>
            <a:r>
              <a:rPr lang="en-US" sz="1200" b="0" i="0" u="none" strike="noStrike" kern="1200" baseline="0" dirty="0">
                <a:solidFill>
                  <a:schemeClr val="tx1"/>
                </a:solidFill>
                <a:latin typeface="Times New Roman" pitchFamily="-84" charset="0"/>
                <a:ea typeface="+mn-ea"/>
                <a:cs typeface="+mn-cs"/>
              </a:rPr>
              <a:t>only information that is exchanged between the two systems is a heartbeat message,</a:t>
            </a:r>
          </a:p>
          <a:p>
            <a:r>
              <a:rPr lang="en-US" sz="1200" b="0" i="0" u="none" strike="noStrike" kern="1200" baseline="0" dirty="0">
                <a:solidFill>
                  <a:schemeClr val="tx1"/>
                </a:solidFill>
                <a:latin typeface="Times New Roman" pitchFamily="-84" charset="0"/>
                <a:ea typeface="+mn-ea"/>
                <a:cs typeface="+mn-cs"/>
              </a:rPr>
              <a:t>and if the two systems do not share common disks, then the standby provides a</a:t>
            </a:r>
          </a:p>
          <a:p>
            <a:r>
              <a:rPr lang="en-US" sz="1200" b="0" i="0" u="none" strike="noStrike" kern="1200" baseline="0" dirty="0">
                <a:solidFill>
                  <a:schemeClr val="tx1"/>
                </a:solidFill>
                <a:latin typeface="Times New Roman" pitchFamily="-84" charset="0"/>
                <a:ea typeface="+mn-ea"/>
                <a:cs typeface="+mn-cs"/>
              </a:rPr>
              <a:t>functional backup but has no access to the databases managed by the primary.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passive standby is generally not referred to as a cluster. The term </a:t>
            </a:r>
            <a:r>
              <a:rPr lang="en-US" sz="1200" b="0" i="1" u="none" strike="noStrike" kern="1200" baseline="0" dirty="0">
                <a:solidFill>
                  <a:schemeClr val="tx1"/>
                </a:solidFill>
                <a:latin typeface="Times New Roman" pitchFamily="-84" charset="0"/>
                <a:ea typeface="+mn-ea"/>
                <a:cs typeface="+mn-cs"/>
              </a:rPr>
              <a:t>cluster</a:t>
            </a:r>
          </a:p>
          <a:p>
            <a:r>
              <a:rPr lang="en-US" sz="1200" b="0" i="0" u="none" strike="noStrike" kern="1200" baseline="0" dirty="0">
                <a:solidFill>
                  <a:schemeClr val="tx1"/>
                </a:solidFill>
                <a:latin typeface="Times New Roman" pitchFamily="-84" charset="0"/>
                <a:ea typeface="+mn-ea"/>
                <a:cs typeface="+mn-cs"/>
              </a:rPr>
              <a:t> is reserved for multiple interconnected computers that are all actively doing processing</a:t>
            </a:r>
          </a:p>
          <a:p>
            <a:r>
              <a:rPr lang="en-US" sz="1200" b="0" i="0" u="none" strike="noStrike" kern="1200" baseline="0" dirty="0">
                <a:solidFill>
                  <a:schemeClr val="tx1"/>
                </a:solidFill>
                <a:latin typeface="Times New Roman" pitchFamily="-84" charset="0"/>
                <a:ea typeface="+mn-ea"/>
                <a:cs typeface="+mn-cs"/>
              </a:rPr>
              <a:t>while maintaining the image of a single system to the outside world. The</a:t>
            </a:r>
          </a:p>
          <a:p>
            <a:r>
              <a:rPr lang="en-US" sz="1200" b="0" i="0" u="none" strike="noStrike" kern="1200" baseline="0" dirty="0">
                <a:solidFill>
                  <a:schemeClr val="tx1"/>
                </a:solidFill>
                <a:latin typeface="Times New Roman" pitchFamily="-84" charset="0"/>
                <a:ea typeface="+mn-ea"/>
                <a:cs typeface="+mn-cs"/>
              </a:rPr>
              <a:t>term </a:t>
            </a:r>
            <a:r>
              <a:rPr lang="en-US" sz="1200" b="1" i="0" u="none" strike="noStrike" kern="1200" baseline="0" dirty="0">
                <a:solidFill>
                  <a:schemeClr val="tx1"/>
                </a:solidFill>
                <a:latin typeface="Times New Roman" pitchFamily="-84" charset="0"/>
                <a:ea typeface="+mn-ea"/>
                <a:cs typeface="+mn-cs"/>
              </a:rPr>
              <a:t>active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secondary</a:t>
            </a:r>
            <a:r>
              <a:rPr lang="en-US" sz="1200" b="0" i="0" u="none" strike="noStrike" kern="1200" baseline="0" dirty="0">
                <a:solidFill>
                  <a:schemeClr val="tx1"/>
                </a:solidFill>
                <a:latin typeface="Times New Roman" pitchFamily="-84" charset="0"/>
                <a:ea typeface="+mn-ea"/>
                <a:cs typeface="+mn-cs"/>
              </a:rPr>
              <a:t>  is often used in referring to this configuration. Three classifications</a:t>
            </a:r>
          </a:p>
          <a:p>
            <a:r>
              <a:rPr lang="en-US" sz="1200" b="0" i="0" u="none" strike="noStrike" kern="1200" baseline="0" dirty="0">
                <a:solidFill>
                  <a:schemeClr val="tx1"/>
                </a:solidFill>
                <a:latin typeface="Times New Roman" pitchFamily="-84" charset="0"/>
                <a:ea typeface="+mn-ea"/>
                <a:cs typeface="+mn-cs"/>
              </a:rPr>
              <a:t>of clustering can be identified: separate servers, shared nothing, and shared</a:t>
            </a:r>
          </a:p>
          <a:p>
            <a:r>
              <a:rPr lang="en-US" sz="1200" b="0" i="0" u="none" strike="noStrike" kern="1200" baseline="0" dirty="0">
                <a:solidFill>
                  <a:schemeClr val="tx1"/>
                </a:solidFill>
                <a:latin typeface="Times New Roman" pitchFamily="-84" charset="0"/>
                <a:ea typeface="+mn-ea"/>
                <a:cs typeface="+mn-cs"/>
              </a:rPr>
              <a:t>memory.</a:t>
            </a:r>
          </a:p>
          <a:p>
            <a:endParaRPr lang="en-US" sz="1200" b="0" i="0" u="none" strike="noStrike" kern="1200" baseline="0" dirty="0">
              <a:solidFill>
                <a:schemeClr val="tx1"/>
              </a:solidFill>
              <a:latin typeface="Times New Roman" pitchFamily="-84" charset="0"/>
              <a:ea typeface="+mn-ea"/>
              <a:cs typeface="+mn-cs"/>
            </a:endParaRPr>
          </a:p>
          <a:p>
            <a:r>
              <a:rPr lang="en-US" sz="1200" b="0" i="0" u="sng" strike="noStrike" kern="1200" baseline="0" dirty="0">
                <a:solidFill>
                  <a:schemeClr val="tx1"/>
                </a:solidFill>
                <a:latin typeface="Times New Roman" pitchFamily="-84" charset="0"/>
                <a:ea typeface="+mn-ea"/>
                <a:cs typeface="+mn-cs"/>
              </a:rPr>
              <a:t>In one approach to clustering, each computer is a </a:t>
            </a:r>
            <a:r>
              <a:rPr lang="en-US" sz="1200" b="1" i="0" u="sng" strike="noStrike" kern="1200" baseline="0" dirty="0">
                <a:solidFill>
                  <a:schemeClr val="tx1"/>
                </a:solidFill>
                <a:latin typeface="Times New Roman" pitchFamily="-84" charset="0"/>
                <a:ea typeface="+mn-ea"/>
                <a:cs typeface="+mn-cs"/>
              </a:rPr>
              <a:t>separate</a:t>
            </a:r>
            <a:r>
              <a:rPr lang="en-US" sz="1200" b="0" i="0" u="sng" strike="noStrike" kern="1200" baseline="0" dirty="0">
                <a:solidFill>
                  <a:schemeClr val="tx1"/>
                </a:solidFill>
                <a:latin typeface="Times New Roman" pitchFamily="-84" charset="0"/>
                <a:ea typeface="+mn-ea"/>
                <a:cs typeface="+mn-cs"/>
              </a:rPr>
              <a:t> </a:t>
            </a:r>
            <a:r>
              <a:rPr lang="en-US" sz="1200" b="1" i="0" u="sng" strike="noStrike" kern="1200" baseline="0" dirty="0">
                <a:solidFill>
                  <a:schemeClr val="tx1"/>
                </a:solidFill>
                <a:latin typeface="Times New Roman" pitchFamily="-84" charset="0"/>
                <a:ea typeface="+mn-ea"/>
                <a:cs typeface="+mn-cs"/>
              </a:rPr>
              <a:t>server</a:t>
            </a:r>
            <a:r>
              <a:rPr lang="en-US" sz="1200" b="0" i="0" u="sng" strike="noStrike" kern="1200" baseline="0" dirty="0">
                <a:solidFill>
                  <a:schemeClr val="tx1"/>
                </a:solidFill>
                <a:latin typeface="Times New Roman" pitchFamily="-84" charset="0"/>
                <a:ea typeface="+mn-ea"/>
                <a:cs typeface="+mn-cs"/>
              </a:rPr>
              <a:t>  with its own</a:t>
            </a:r>
          </a:p>
          <a:p>
            <a:r>
              <a:rPr lang="en-US" sz="1200" b="0" i="0" u="sng" strike="noStrike" kern="1200" baseline="0" dirty="0">
                <a:solidFill>
                  <a:schemeClr val="tx1"/>
                </a:solidFill>
                <a:latin typeface="Times New Roman" pitchFamily="-84" charset="0"/>
                <a:ea typeface="+mn-ea"/>
                <a:cs typeface="+mn-cs"/>
              </a:rPr>
              <a:t>disks and there are no disks shared between systems (Figure 20.11a). </a:t>
            </a:r>
            <a:r>
              <a:rPr lang="en-US" sz="1200" b="0" i="0" u="none" strike="noStrike" kern="1200" baseline="0" dirty="0">
                <a:solidFill>
                  <a:schemeClr val="tx1"/>
                </a:solidFill>
                <a:latin typeface="Times New Roman" pitchFamily="-84" charset="0"/>
                <a:ea typeface="+mn-ea"/>
                <a:cs typeface="+mn-cs"/>
              </a:rPr>
              <a:t>This arrangement</a:t>
            </a:r>
          </a:p>
          <a:p>
            <a:r>
              <a:rPr lang="en-US" sz="1200" b="0" i="0" u="none" strike="noStrike" kern="1200" baseline="0" dirty="0">
                <a:solidFill>
                  <a:schemeClr val="tx1"/>
                </a:solidFill>
                <a:latin typeface="Times New Roman" pitchFamily="-84" charset="0"/>
                <a:ea typeface="+mn-ea"/>
                <a:cs typeface="+mn-cs"/>
              </a:rPr>
              <a:t>provides high performance as well as high availability. In this case, some type</a:t>
            </a:r>
          </a:p>
          <a:p>
            <a:r>
              <a:rPr lang="en-US" sz="1200" b="0" i="0" u="none" strike="noStrike" kern="1200" baseline="0" dirty="0">
                <a:solidFill>
                  <a:schemeClr val="tx1"/>
                </a:solidFill>
                <a:latin typeface="Times New Roman" pitchFamily="-84" charset="0"/>
                <a:ea typeface="+mn-ea"/>
                <a:cs typeface="+mn-cs"/>
              </a:rPr>
              <a:t>of management or scheduling software is needed to assign incoming client requests</a:t>
            </a:r>
          </a:p>
          <a:p>
            <a:r>
              <a:rPr lang="en-US" sz="1200" b="0" i="0" u="none" strike="noStrike" kern="1200" baseline="0" dirty="0">
                <a:solidFill>
                  <a:schemeClr val="tx1"/>
                </a:solidFill>
                <a:latin typeface="Times New Roman" pitchFamily="-84" charset="0"/>
                <a:ea typeface="+mn-ea"/>
                <a:cs typeface="+mn-cs"/>
              </a:rPr>
              <a:t>to servers so that the load is balanced and high utilization is achieved. It is desirable</a:t>
            </a:r>
          </a:p>
          <a:p>
            <a:r>
              <a:rPr lang="en-US" sz="1200" b="0" i="0" u="none" strike="noStrike" kern="1200" baseline="0" dirty="0">
                <a:solidFill>
                  <a:schemeClr val="tx1"/>
                </a:solidFill>
                <a:latin typeface="Times New Roman" pitchFamily="-84" charset="0"/>
                <a:ea typeface="+mn-ea"/>
                <a:cs typeface="+mn-cs"/>
              </a:rPr>
              <a:t>to have a failover capability, which means that if a computer fails while executing</a:t>
            </a:r>
          </a:p>
          <a:p>
            <a:r>
              <a:rPr lang="en-US" sz="1200" b="0" i="0" u="none" strike="noStrike" kern="1200" baseline="0" dirty="0">
                <a:solidFill>
                  <a:schemeClr val="tx1"/>
                </a:solidFill>
                <a:latin typeface="Times New Roman" pitchFamily="-84" charset="0"/>
                <a:ea typeface="+mn-ea"/>
                <a:cs typeface="+mn-cs"/>
              </a:rPr>
              <a:t>an application, another computer in the cluster can pick up and complete</a:t>
            </a:r>
          </a:p>
          <a:p>
            <a:r>
              <a:rPr lang="en-US" sz="1200" b="0" i="0" u="none" strike="noStrike" kern="1200" baseline="0" dirty="0">
                <a:solidFill>
                  <a:schemeClr val="tx1"/>
                </a:solidFill>
                <a:latin typeface="Times New Roman" pitchFamily="-84" charset="0"/>
                <a:ea typeface="+mn-ea"/>
                <a:cs typeface="+mn-cs"/>
              </a:rPr>
              <a:t> the application. For this to happen, data must constantly be copied among systems</a:t>
            </a:r>
          </a:p>
          <a:p>
            <a:r>
              <a:rPr lang="en-US" sz="1200" b="0" i="0" u="none" strike="noStrike" kern="1200" baseline="0" dirty="0">
                <a:solidFill>
                  <a:schemeClr val="tx1"/>
                </a:solidFill>
                <a:latin typeface="Times New Roman" pitchFamily="-84" charset="0"/>
                <a:ea typeface="+mn-ea"/>
                <a:cs typeface="+mn-cs"/>
              </a:rPr>
              <a:t>so that each system has access to the current data of the other systems. The overhead</a:t>
            </a:r>
          </a:p>
          <a:p>
            <a:r>
              <a:rPr lang="en-US" sz="1200" b="0" i="0" u="none" strike="noStrike" kern="1200" baseline="0" dirty="0">
                <a:solidFill>
                  <a:schemeClr val="tx1"/>
                </a:solidFill>
                <a:latin typeface="Times New Roman" pitchFamily="-84" charset="0"/>
                <a:ea typeface="+mn-ea"/>
                <a:cs typeface="+mn-cs"/>
              </a:rPr>
              <a:t>of this data exchange ensures high availability at the cost of a performance</a:t>
            </a:r>
          </a:p>
          <a:p>
            <a:r>
              <a:rPr lang="en-US" sz="1200" b="0" i="0" u="none" strike="noStrike" kern="1200" baseline="0" dirty="0">
                <a:solidFill>
                  <a:schemeClr val="tx1"/>
                </a:solidFill>
                <a:latin typeface="Times New Roman" pitchFamily="-84" charset="0"/>
                <a:ea typeface="+mn-ea"/>
                <a:cs typeface="+mn-cs"/>
              </a:rPr>
              <a:t>penalty.</a:t>
            </a:r>
          </a:p>
          <a:p>
            <a:endParaRPr lang="en-US" sz="1200" b="0" i="0" u="none" strike="noStrike" kern="1200" baseline="0" dirty="0">
              <a:solidFill>
                <a:schemeClr val="tx1"/>
              </a:solidFill>
              <a:latin typeface="Times New Roman" pitchFamily="-84" charset="0"/>
              <a:ea typeface="+mn-ea"/>
              <a:cs typeface="+mn-cs"/>
            </a:endParaRPr>
          </a:p>
          <a:p>
            <a:r>
              <a:rPr lang="en-US" sz="1200" b="0" i="0" u="sng" strike="noStrike" kern="1200" baseline="0" dirty="0">
                <a:solidFill>
                  <a:schemeClr val="tx1"/>
                </a:solidFill>
                <a:latin typeface="Times New Roman" pitchFamily="-84" charset="0"/>
                <a:ea typeface="+mn-ea"/>
                <a:cs typeface="+mn-cs"/>
              </a:rPr>
              <a:t>To reduce the communications overhead, most clusters now consist of servers</a:t>
            </a:r>
          </a:p>
          <a:p>
            <a:r>
              <a:rPr lang="en-US" sz="1200" b="0" i="0" u="sng" strike="noStrike" kern="1200" baseline="0" dirty="0">
                <a:solidFill>
                  <a:schemeClr val="tx1"/>
                </a:solidFill>
                <a:latin typeface="Times New Roman" pitchFamily="-84" charset="0"/>
                <a:ea typeface="+mn-ea"/>
                <a:cs typeface="+mn-cs"/>
              </a:rPr>
              <a:t>connected to common disks (Figure 20.11b). </a:t>
            </a:r>
            <a:r>
              <a:rPr lang="en-US" sz="1200" b="0" i="0" u="none" strike="noStrike" kern="1200" baseline="0" dirty="0">
                <a:solidFill>
                  <a:schemeClr val="tx1"/>
                </a:solidFill>
                <a:latin typeface="Times New Roman" pitchFamily="-84" charset="0"/>
                <a:ea typeface="+mn-ea"/>
                <a:cs typeface="+mn-cs"/>
              </a:rPr>
              <a:t>In one variation on this approach, called</a:t>
            </a:r>
          </a:p>
          <a:p>
            <a:r>
              <a:rPr lang="en-US" sz="1200" b="1" i="0" u="none" strike="noStrike" kern="1200" baseline="0" dirty="0">
                <a:solidFill>
                  <a:schemeClr val="tx1"/>
                </a:solidFill>
                <a:latin typeface="Times New Roman" pitchFamily="-84" charset="0"/>
                <a:ea typeface="+mn-ea"/>
                <a:cs typeface="+mn-cs"/>
              </a:rPr>
              <a:t>s</a:t>
            </a:r>
            <a:r>
              <a:rPr lang="en-US" sz="1200" b="1" i="0" u="sng" strike="noStrike" kern="1200" baseline="0" dirty="0">
                <a:solidFill>
                  <a:schemeClr val="tx1"/>
                </a:solidFill>
                <a:latin typeface="Times New Roman" pitchFamily="-84" charset="0"/>
                <a:ea typeface="+mn-ea"/>
                <a:cs typeface="+mn-cs"/>
              </a:rPr>
              <a:t>hared</a:t>
            </a:r>
            <a:r>
              <a:rPr lang="en-US" sz="1200" b="0" i="0" u="sng" strike="noStrike" kern="1200" baseline="0" dirty="0">
                <a:solidFill>
                  <a:schemeClr val="tx1"/>
                </a:solidFill>
                <a:latin typeface="Times New Roman" pitchFamily="-84" charset="0"/>
                <a:ea typeface="+mn-ea"/>
                <a:cs typeface="+mn-cs"/>
              </a:rPr>
              <a:t> </a:t>
            </a:r>
            <a:r>
              <a:rPr lang="en-US" sz="1200" b="1" i="0" u="sng" strike="noStrike" kern="1200" baseline="0" dirty="0">
                <a:solidFill>
                  <a:schemeClr val="tx1"/>
                </a:solidFill>
                <a:latin typeface="Times New Roman" pitchFamily="-84" charset="0"/>
                <a:ea typeface="+mn-ea"/>
                <a:cs typeface="+mn-cs"/>
              </a:rPr>
              <a:t>nothing</a:t>
            </a:r>
            <a:r>
              <a:rPr lang="en-US" sz="1200" b="0" i="0" u="sng" strike="noStrike" kern="1200" baseline="0" dirty="0">
                <a:solidFill>
                  <a:schemeClr val="tx1"/>
                </a:solidFill>
                <a:latin typeface="Times New Roman" pitchFamily="-84" charset="0"/>
                <a:ea typeface="+mn-ea"/>
                <a:cs typeface="+mn-cs"/>
              </a:rPr>
              <a:t> , the common disks are partitioned into volumes, and each volume is</a:t>
            </a:r>
          </a:p>
          <a:p>
            <a:r>
              <a:rPr lang="en-US" sz="1200" b="0" i="0" u="sng" strike="noStrike" kern="1200" baseline="0" dirty="0">
                <a:solidFill>
                  <a:schemeClr val="tx1"/>
                </a:solidFill>
                <a:latin typeface="Times New Roman" pitchFamily="-84" charset="0"/>
                <a:ea typeface="+mn-ea"/>
                <a:cs typeface="+mn-cs"/>
              </a:rPr>
              <a:t>owned by a single computer. If that computer fails, the cluster must be reconfigured</a:t>
            </a:r>
          </a:p>
          <a:p>
            <a:r>
              <a:rPr lang="en-US" sz="1200" b="0" i="0" u="sng" strike="noStrike" kern="1200" baseline="0" dirty="0">
                <a:solidFill>
                  <a:schemeClr val="tx1"/>
                </a:solidFill>
                <a:latin typeface="Times New Roman" pitchFamily="-84" charset="0"/>
                <a:ea typeface="+mn-ea"/>
                <a:cs typeface="+mn-cs"/>
              </a:rPr>
              <a:t>so that some other computer has ownership of the volumes of the failed computer.</a:t>
            </a:r>
          </a:p>
          <a:p>
            <a:endParaRPr lang="en-US" sz="1200" b="0" i="0" u="none" strike="noStrike" kern="1200" baseline="0" dirty="0">
              <a:solidFill>
                <a:schemeClr val="tx1"/>
              </a:solidFill>
              <a:latin typeface="Times New Roman" pitchFamily="-84" charset="0"/>
              <a:ea typeface="+mn-ea"/>
              <a:cs typeface="+mn-cs"/>
            </a:endParaRPr>
          </a:p>
          <a:p>
            <a:r>
              <a:rPr lang="en-US" sz="1200" b="0" i="0" u="sng" strike="noStrike" kern="1200" baseline="0" dirty="0">
                <a:solidFill>
                  <a:schemeClr val="tx1"/>
                </a:solidFill>
                <a:latin typeface="Times New Roman" pitchFamily="-84" charset="0"/>
                <a:ea typeface="+mn-ea"/>
                <a:cs typeface="+mn-cs"/>
              </a:rPr>
              <a:t>It is also possible to have multiple computers share the same disks at the same</a:t>
            </a:r>
          </a:p>
          <a:p>
            <a:r>
              <a:rPr lang="en-US" sz="1200" b="0" i="0" u="sng" strike="noStrike" kern="1200" baseline="0" dirty="0">
                <a:solidFill>
                  <a:schemeClr val="tx1"/>
                </a:solidFill>
                <a:latin typeface="Times New Roman" pitchFamily="-84" charset="0"/>
                <a:ea typeface="+mn-ea"/>
                <a:cs typeface="+mn-cs"/>
              </a:rPr>
              <a:t>time (called the </a:t>
            </a:r>
            <a:r>
              <a:rPr lang="en-US" sz="1200" b="1" i="0" u="sng" strike="noStrike" kern="1200" baseline="0" dirty="0">
                <a:solidFill>
                  <a:schemeClr val="tx1"/>
                </a:solidFill>
                <a:latin typeface="Times New Roman" pitchFamily="-84" charset="0"/>
                <a:ea typeface="+mn-ea"/>
                <a:cs typeface="+mn-cs"/>
              </a:rPr>
              <a:t>shared</a:t>
            </a:r>
            <a:r>
              <a:rPr lang="en-US" sz="1200" b="0" i="0" u="sng" strike="noStrike" kern="1200" baseline="0" dirty="0">
                <a:solidFill>
                  <a:schemeClr val="tx1"/>
                </a:solidFill>
                <a:latin typeface="Times New Roman" pitchFamily="-84" charset="0"/>
                <a:ea typeface="+mn-ea"/>
                <a:cs typeface="+mn-cs"/>
              </a:rPr>
              <a:t> </a:t>
            </a:r>
            <a:r>
              <a:rPr lang="en-US" sz="1200" b="1" i="0" u="sng" strike="noStrike" kern="1200" baseline="0" dirty="0">
                <a:solidFill>
                  <a:schemeClr val="tx1"/>
                </a:solidFill>
                <a:latin typeface="Times New Roman" pitchFamily="-84" charset="0"/>
                <a:ea typeface="+mn-ea"/>
                <a:cs typeface="+mn-cs"/>
              </a:rPr>
              <a:t>disk</a:t>
            </a:r>
            <a:r>
              <a:rPr lang="en-US" sz="1200" b="0" i="0" u="sng" strike="noStrike" kern="1200" baseline="0" dirty="0">
                <a:solidFill>
                  <a:schemeClr val="tx1"/>
                </a:solidFill>
                <a:latin typeface="Times New Roman" pitchFamily="-84" charset="0"/>
                <a:ea typeface="+mn-ea"/>
                <a:cs typeface="+mn-cs"/>
              </a:rPr>
              <a:t>  approach), so that each computer has access to all of the</a:t>
            </a:r>
          </a:p>
          <a:p>
            <a:r>
              <a:rPr lang="en-US" sz="1200" b="0" i="0" u="sng" strike="noStrike" kern="1200" baseline="0" dirty="0">
                <a:solidFill>
                  <a:schemeClr val="tx1"/>
                </a:solidFill>
                <a:latin typeface="Times New Roman" pitchFamily="-84" charset="0"/>
                <a:ea typeface="+mn-ea"/>
                <a:cs typeface="+mn-cs"/>
              </a:rPr>
              <a:t>volumes on all of the disks. This approach requires the use of some type of locking</a:t>
            </a:r>
          </a:p>
          <a:p>
            <a:r>
              <a:rPr lang="en-US" sz="1200" b="0" i="0" u="sng" strike="noStrike" kern="1200" baseline="0" dirty="0">
                <a:solidFill>
                  <a:schemeClr val="tx1"/>
                </a:solidFill>
                <a:latin typeface="Times New Roman" pitchFamily="-84" charset="0"/>
                <a:ea typeface="+mn-ea"/>
                <a:cs typeface="+mn-cs"/>
              </a:rPr>
              <a:t>facility to ensure that data can only be accessed by one computer at a time.</a:t>
            </a:r>
            <a:endParaRPr lang="en-GB" u="sn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 clearer picture of the range of cluster options can be gained by looking at functional alternatives. Table 20.2 provides a useful classification along functional lines.</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84" charset="0"/>
                <a:ea typeface="+mn-ea"/>
                <a:cs typeface="+mn-cs"/>
              </a:rPr>
              <a:t>In terms of commercial products, the two common approaches to providing a multiple-processor system to support applications are SMPs and clusters. For some years, another approach, known as nonuniform memory access (NUMA), has been the subject of research and commercial NUMA products are now available.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Before proceeding, we should define some terms often found in the NUMA literature.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Uniform memory access (UMA):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to all regions of memory is the same. The access times experienced by different processors are the same. The SMP organization discussed in Sections 20.2 and 20.3 is UMA.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differs depending on which region of main memory is accessed. The last statement is true for all processors; however, for different processors, which memory regions are slower and which are faster differ.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Cache-coherent NUMA (CC-NUMA): </a:t>
            </a:r>
            <a:r>
              <a:rPr lang="en-US" sz="1200" kern="1200" dirty="0">
                <a:solidFill>
                  <a:schemeClr val="tx1"/>
                </a:solidFill>
                <a:latin typeface="Times New Roman" pitchFamily="-84" charset="0"/>
                <a:ea typeface="+mn-ea"/>
                <a:cs typeface="+mn-cs"/>
              </a:rPr>
              <a:t>A NUMA system in which cache coherence is maintained among the caches of the various processors. </a:t>
            </a:r>
            <a:endParaRPr lang="en-US" dirty="0"/>
          </a:p>
          <a:p>
            <a:endParaRPr lang="en-US" sz="1200" kern="1200" dirty="0">
              <a:solidFill>
                <a:schemeClr val="tx1"/>
              </a:solidFill>
              <a:latin typeface="Times New Roman" pitchFamily="-84" charset="0"/>
              <a:ea typeface="+mn-ea"/>
              <a:cs typeface="+mn-cs"/>
            </a:endParaRPr>
          </a:p>
          <a:p>
            <a:r>
              <a:rPr lang="en-US" sz="1200" u="sng" kern="1200" dirty="0">
                <a:solidFill>
                  <a:schemeClr val="tx1"/>
                </a:solidFill>
                <a:latin typeface="Times New Roman" pitchFamily="-84" charset="0"/>
                <a:ea typeface="+mn-ea"/>
                <a:cs typeface="+mn-cs"/>
              </a:rPr>
              <a:t>A NUMA system without cache coherence is more or less equivalent to a cluster. </a:t>
            </a:r>
            <a:r>
              <a:rPr lang="en-US" sz="1200" kern="1200" dirty="0">
                <a:solidFill>
                  <a:schemeClr val="tx1"/>
                </a:solidFill>
                <a:latin typeface="Times New Roman" pitchFamily="-84" charset="0"/>
                <a:ea typeface="+mn-ea"/>
                <a:cs typeface="+mn-cs"/>
              </a:rPr>
              <a:t>The commercial products that have received much attention recently are CC-NUMA systems, which are quite distinct from both SMPs and clusters. Usually, but unfortunately not always, such systems are in fact referred to in the commercial literature as CC-NUMA systems.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With an SMP system, there is a practical limit to the number of processors that can be used. An effective cache scheme reduces the bus traffic between any one processor and main memory. As the number of processors increases, the bus traffic also increases. Also, the bus is used to exchange cache-coherence signals, further adding to the burden. At some point, the bus becomes a performance bottleneck. Performance degradation seems to limit the number of processors in an SMP configuration to somewhere between 16 and 64 processors. For example, Silicon Graphics’ Power Challenge SMP is limited to 64 R10000 processors in a single system; beyond this number performance degrades substantially. </a:t>
            </a:r>
            <a:endParaRPr lang="en-US" dirty="0"/>
          </a:p>
          <a:p>
            <a:endParaRPr lang="en-US" sz="1200" kern="120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processor limit in an SMP is one of the driving motivations behind the</a:t>
            </a:r>
          </a:p>
          <a:p>
            <a:r>
              <a:rPr lang="en-US" sz="1200" b="0" i="0" u="none" strike="noStrike" kern="1200" baseline="0" dirty="0">
                <a:solidFill>
                  <a:schemeClr val="tx1"/>
                </a:solidFill>
                <a:latin typeface="Times New Roman" pitchFamily="-84" charset="0"/>
                <a:ea typeface="+mn-ea"/>
                <a:cs typeface="+mn-cs"/>
              </a:rPr>
              <a:t>development of cluster systems. </a:t>
            </a:r>
            <a:r>
              <a:rPr lang="en-US" sz="1200" b="0" i="0" u="sng" strike="noStrike" kern="1200" baseline="0" dirty="0">
                <a:solidFill>
                  <a:schemeClr val="tx1"/>
                </a:solidFill>
                <a:latin typeface="Times New Roman" pitchFamily="-84" charset="0"/>
                <a:ea typeface="+mn-ea"/>
                <a:cs typeface="+mn-cs"/>
              </a:rPr>
              <a:t>However, with a cluster, each node has its own</a:t>
            </a:r>
          </a:p>
          <a:p>
            <a:r>
              <a:rPr lang="en-US" sz="1200" b="0" i="0" u="sng" strike="noStrike" kern="1200" baseline="0" dirty="0">
                <a:solidFill>
                  <a:schemeClr val="tx1"/>
                </a:solidFill>
                <a:latin typeface="Times New Roman" pitchFamily="-84" charset="0"/>
                <a:ea typeface="+mn-ea"/>
                <a:cs typeface="+mn-cs"/>
              </a:rPr>
              <a:t>private main memory; applications do not see a large global memory. In effect,</a:t>
            </a:r>
          </a:p>
          <a:p>
            <a:r>
              <a:rPr lang="en-US" sz="1200" b="0" i="0" u="sng" strike="noStrike" kern="1200" baseline="0" dirty="0">
                <a:solidFill>
                  <a:schemeClr val="tx1"/>
                </a:solidFill>
                <a:latin typeface="Times New Roman" pitchFamily="-84" charset="0"/>
                <a:ea typeface="+mn-ea"/>
                <a:cs typeface="+mn-cs"/>
              </a:rPr>
              <a:t>coherency is maintained in software rather than hardware.</a:t>
            </a:r>
            <a:r>
              <a:rPr lang="en-US" sz="1200" b="0" i="0" u="none" strike="noStrike" kern="1200" baseline="0" dirty="0">
                <a:solidFill>
                  <a:schemeClr val="tx1"/>
                </a:solidFill>
                <a:latin typeface="Times New Roman" pitchFamily="-84" charset="0"/>
                <a:ea typeface="+mn-ea"/>
                <a:cs typeface="+mn-cs"/>
              </a:rPr>
              <a:t> This memory granularity</a:t>
            </a:r>
          </a:p>
          <a:p>
            <a:r>
              <a:rPr lang="en-US" sz="1200" b="0" i="0" u="none" strike="noStrike" kern="1200" baseline="0" dirty="0">
                <a:solidFill>
                  <a:schemeClr val="tx1"/>
                </a:solidFill>
                <a:latin typeface="Times New Roman" pitchFamily="-84" charset="0"/>
                <a:ea typeface="+mn-ea"/>
                <a:cs typeface="+mn-cs"/>
              </a:rPr>
              <a:t>affects performance and, to achieve maximum performance, software must be tailored</a:t>
            </a:r>
          </a:p>
          <a:p>
            <a:r>
              <a:rPr lang="en-US" sz="1200" b="0" i="0" u="none" strike="noStrike" kern="1200" baseline="0" dirty="0">
                <a:solidFill>
                  <a:schemeClr val="tx1"/>
                </a:solidFill>
                <a:latin typeface="Times New Roman" pitchFamily="-84" charset="0"/>
                <a:ea typeface="+mn-ea"/>
                <a:cs typeface="+mn-cs"/>
              </a:rPr>
              <a:t>to this environment. One approach to achieving large-scale multiprocessing</a:t>
            </a:r>
          </a:p>
          <a:p>
            <a:r>
              <a:rPr lang="en-US" sz="1200" b="0" i="0" u="none" strike="noStrike" kern="1200" baseline="0" dirty="0">
                <a:solidFill>
                  <a:schemeClr val="tx1"/>
                </a:solidFill>
                <a:latin typeface="Times New Roman" pitchFamily="-84" charset="0"/>
                <a:ea typeface="+mn-ea"/>
                <a:cs typeface="+mn-cs"/>
              </a:rPr>
              <a:t>while retaining the flavor of SMP is NUMA.</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objective with NUMA is to maintain a transparent, system wide, memory</a:t>
            </a:r>
          </a:p>
          <a:p>
            <a:r>
              <a:rPr lang="en-US" sz="1200" b="0" i="0" u="none" strike="noStrike" kern="1200" baseline="0" dirty="0">
                <a:solidFill>
                  <a:schemeClr val="tx1"/>
                </a:solidFill>
                <a:latin typeface="Times New Roman" pitchFamily="-84" charset="0"/>
                <a:ea typeface="+mn-ea"/>
                <a:cs typeface="+mn-cs"/>
              </a:rPr>
              <a:t>while permitting multiple multiprocessor nodes, each with its own bus or other</a:t>
            </a:r>
          </a:p>
          <a:p>
            <a:r>
              <a:rPr lang="en-US" sz="1200" b="0" i="0" u="none" strike="noStrike" kern="1200" baseline="0" dirty="0">
                <a:solidFill>
                  <a:schemeClr val="tx1"/>
                </a:solidFill>
                <a:latin typeface="Times New Roman" pitchFamily="-84" charset="0"/>
                <a:ea typeface="+mn-ea"/>
                <a:cs typeface="+mn-cs"/>
              </a:rPr>
              <a:t>internal interconnect system.</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Figure 20.12 depicts a typical CC-NUMA organization. </a:t>
            </a:r>
            <a:r>
              <a:rPr lang="en-US" sz="1200" u="sng" kern="1200" dirty="0">
                <a:solidFill>
                  <a:schemeClr val="tx1"/>
                </a:solidFill>
                <a:latin typeface="Times New Roman" pitchFamily="-84" charset="0"/>
                <a:ea typeface="+mn-ea"/>
                <a:cs typeface="+mn-cs"/>
              </a:rPr>
              <a:t>There are multiple independent nodes, each of which is, in effect, an SMP organization</a:t>
            </a:r>
            <a:r>
              <a:rPr lang="en-US" sz="1200" kern="1200" dirty="0">
                <a:solidFill>
                  <a:schemeClr val="tx1"/>
                </a:solidFill>
                <a:latin typeface="Times New Roman" pitchFamily="-84" charset="0"/>
                <a:ea typeface="+mn-ea"/>
                <a:cs typeface="+mn-cs"/>
              </a:rPr>
              <a:t>. Thus, each node contains multiple processors, each with its own L1 and L2 caches, plus main memory. The node is the basic building block of the overall CC-NUMA organization. For example, each Silicon Graphics Origin node includes two MIPS R10000 processors; each Sequent NUMA-Q node includes four Pentium II processors. The nodes are interconnected by means of some communications facility, which could be a switching mechanism, a ring, or some other networking facility. </a:t>
            </a:r>
            <a:endParaRPr lang="en-US" dirty="0"/>
          </a:p>
          <a:p>
            <a:endParaRPr lang="en-US" sz="1200" kern="1200" dirty="0">
              <a:solidFill>
                <a:schemeClr val="tx1"/>
              </a:solidFill>
              <a:latin typeface="Times New Roman" pitchFamily="-84" charset="0"/>
              <a:ea typeface="+mn-ea"/>
              <a:cs typeface="+mn-cs"/>
            </a:endParaRPr>
          </a:p>
          <a:p>
            <a:r>
              <a:rPr lang="en-US" sz="1200" u="sng" kern="1200" dirty="0">
                <a:solidFill>
                  <a:schemeClr val="tx1"/>
                </a:solidFill>
                <a:latin typeface="Times New Roman" pitchFamily="-84" charset="0"/>
                <a:ea typeface="+mn-ea"/>
                <a:cs typeface="+mn-cs"/>
              </a:rPr>
              <a:t>Each node in the CC-NUMA system includes some main memory</a:t>
            </a:r>
            <a:r>
              <a:rPr lang="en-US" sz="1200" kern="1200" dirty="0">
                <a:solidFill>
                  <a:schemeClr val="tx1"/>
                </a:solidFill>
                <a:latin typeface="Times New Roman" pitchFamily="-84" charset="0"/>
                <a:ea typeface="+mn-ea"/>
                <a:cs typeface="+mn-cs"/>
              </a:rPr>
              <a:t>. </a:t>
            </a:r>
          </a:p>
          <a:p>
            <a:pPr marL="171450" indent="-171450">
              <a:buFontTx/>
              <a:buChar char="-"/>
            </a:pPr>
            <a:r>
              <a:rPr lang="en-US" sz="1200" kern="1200" dirty="0">
                <a:solidFill>
                  <a:schemeClr val="tx1"/>
                </a:solidFill>
                <a:latin typeface="Times New Roman" pitchFamily="-84" charset="0"/>
                <a:ea typeface="+mn-ea"/>
                <a:cs typeface="+mn-cs"/>
              </a:rPr>
              <a:t>From the point of view of the processors, however, </a:t>
            </a:r>
            <a:r>
              <a:rPr lang="en-US" sz="1200" u="sng" kern="1200" dirty="0">
                <a:solidFill>
                  <a:schemeClr val="tx1"/>
                </a:solidFill>
                <a:latin typeface="Times New Roman" pitchFamily="-84" charset="0"/>
                <a:ea typeface="+mn-ea"/>
                <a:cs typeface="+mn-cs"/>
              </a:rPr>
              <a:t>there is only a single addressable memory</a:t>
            </a:r>
            <a:r>
              <a:rPr lang="en-US" sz="1200" kern="1200" dirty="0">
                <a:solidFill>
                  <a:schemeClr val="tx1"/>
                </a:solidFill>
                <a:latin typeface="Times New Roman" pitchFamily="-84" charset="0"/>
                <a:ea typeface="+mn-ea"/>
                <a:cs typeface="+mn-cs"/>
              </a:rPr>
              <a:t>, with each location having a unique system wide address. </a:t>
            </a:r>
          </a:p>
          <a:p>
            <a:pPr marL="171450" indent="-171450">
              <a:buFontTx/>
              <a:buChar char="-"/>
            </a:pPr>
            <a:r>
              <a:rPr lang="en-US" sz="1200" kern="1200" dirty="0">
                <a:solidFill>
                  <a:schemeClr val="tx1"/>
                </a:solidFill>
                <a:latin typeface="Times New Roman" pitchFamily="-84" charset="0"/>
                <a:ea typeface="+mn-ea"/>
                <a:cs typeface="+mn-cs"/>
              </a:rPr>
              <a:t>When a processor initiates a memory access, if the requested memory location is not in that processor’s cache, then the L2 cache initiates a fetch operation. </a:t>
            </a:r>
          </a:p>
          <a:p>
            <a:pPr marL="171450" indent="-171450">
              <a:buFontTx/>
              <a:buChar char="-"/>
            </a:pPr>
            <a:r>
              <a:rPr lang="en-US" sz="1200" kern="1200" dirty="0">
                <a:solidFill>
                  <a:schemeClr val="tx1"/>
                </a:solidFill>
                <a:latin typeface="Times New Roman" pitchFamily="-84" charset="0"/>
                <a:ea typeface="+mn-ea"/>
                <a:cs typeface="+mn-cs"/>
              </a:rPr>
              <a:t>If the desired line is in the local portion of the main memory, the line is fetched across the local bus. </a:t>
            </a:r>
          </a:p>
          <a:p>
            <a:pPr marL="171450" indent="-171450">
              <a:buFontTx/>
              <a:buChar char="-"/>
            </a:pPr>
            <a:r>
              <a:rPr lang="en-US" sz="1200" kern="1200" dirty="0">
                <a:solidFill>
                  <a:schemeClr val="tx1"/>
                </a:solidFill>
                <a:latin typeface="Times New Roman" pitchFamily="-84" charset="0"/>
                <a:ea typeface="+mn-ea"/>
                <a:cs typeface="+mn-cs"/>
              </a:rPr>
              <a:t>If the desired line is in a remote portion of the main memory, then an automatic request is sent out to fetch that line across the interconnection network, deliver it to the local bus, and then deliver it to the requesting cache on that bus. </a:t>
            </a:r>
          </a:p>
          <a:p>
            <a:pPr marL="171450" indent="-171450">
              <a:buFontTx/>
              <a:buChar char="-"/>
            </a:pPr>
            <a:r>
              <a:rPr lang="en-US" sz="1200" kern="1200" dirty="0">
                <a:solidFill>
                  <a:schemeClr val="tx1"/>
                </a:solidFill>
                <a:latin typeface="Times New Roman" pitchFamily="-84" charset="0"/>
                <a:ea typeface="+mn-ea"/>
                <a:cs typeface="+mn-cs"/>
              </a:rPr>
              <a:t>All of this activity is automatic and transparent to the processor and its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this configuration, cache coherence is a central concern. Although implementations differ as to details, in general terms we can say </a:t>
            </a:r>
            <a:r>
              <a:rPr lang="en-US" sz="1200" u="sng" kern="1200" dirty="0">
                <a:solidFill>
                  <a:schemeClr val="tx1"/>
                </a:solidFill>
                <a:latin typeface="Times New Roman" pitchFamily="-84" charset="0"/>
                <a:ea typeface="+mn-ea"/>
                <a:cs typeface="+mn-cs"/>
              </a:rPr>
              <a:t>that each node must maintain some sort of directory that gives it an indication of the location of various portions of memory and also cache status information. </a:t>
            </a:r>
            <a:endParaRPr lang="en-US" u="sng"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The main advantage of a CC-NUMA system is that it can deliver effective performance at higher levels of parallelism than SMP, without requiring major software changes. With multiple NUMA nodes, the bus traffic on any individual node is limited to a demand that the bus can handle. However, if many of the memory accesses are to remote nodes, performance begins to break down. There is reason to believe that this performance breakdown can be avoided. First, the use of L1 and L2 caches is designed to minimize all memory accesses, including remote ones. If much of the software has good temporal locality, then remote memory accesses should not be excessive. Second, if the software has good spatial locality, and if virtual memory is in use, then the data needed for an application will reside on a limited number of frequently used pages that can be initially loaded into the memory local to the running application. The Sequent designers report that such spatial locality does appear in representative applications [LOVE96]. Finally, the virtual memory scheme can be enhanced by including in the operating system a page migration mechanism that will move a virtual memory page to a node that is frequently using it; the Silicon Graphics designers report success with this approach [WHIT97].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Even if the performance breakdown due to remote access is addressed, there are two other disadvantages for the CC-NUMA approach [PFIS98]. First, a CC-NUMA does not transparently look like an SMP; software changes will be required to move an operating system and applications from an SMP to a CC-NUMA system. These include page allocation, already mentioned, process allocation, and load balancing by the operating system. A second concern is that of availability. This is a rather complex issue and depends on the exact implementation of the CC-NUMA system; the interested reader is referred to [PFIS98].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a:t>
            </a:r>
            <a:r>
              <a:rPr lang="en-GB" baseline="0" dirty="0"/>
              <a:t> 20</a:t>
            </a:r>
            <a:r>
              <a:rPr lang="en-GB" dirty="0"/>
              <a:t>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5</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Figure 20.2 illustrates the general organization of the taxonomy of Figure 20.1. </a:t>
            </a:r>
          </a:p>
          <a:p>
            <a:r>
              <a:rPr lang="en-US" sz="1200" kern="1200" dirty="0">
                <a:solidFill>
                  <a:schemeClr val="tx1"/>
                </a:solidFill>
                <a:latin typeface="Times New Roman" pitchFamily="-84" charset="0"/>
                <a:ea typeface="+mn-ea"/>
                <a:cs typeface="+mn-cs"/>
              </a:rPr>
              <a:t>Figure 20.2a shows the </a:t>
            </a:r>
            <a:r>
              <a:rPr lang="en-US" sz="1200" u="sng" kern="1200" dirty="0">
                <a:solidFill>
                  <a:schemeClr val="tx1"/>
                </a:solidFill>
                <a:latin typeface="Times New Roman" pitchFamily="-84" charset="0"/>
                <a:ea typeface="+mn-ea"/>
                <a:cs typeface="+mn-cs"/>
              </a:rPr>
              <a:t>structure of an SISD. </a:t>
            </a:r>
          </a:p>
          <a:p>
            <a:pPr marL="171450" indent="-171450">
              <a:buFontTx/>
              <a:buChar char="-"/>
            </a:pPr>
            <a:r>
              <a:rPr lang="en-US" sz="1200" kern="1200" dirty="0">
                <a:solidFill>
                  <a:schemeClr val="tx1"/>
                </a:solidFill>
                <a:latin typeface="Times New Roman" pitchFamily="-84" charset="0"/>
                <a:ea typeface="+mn-ea"/>
                <a:cs typeface="+mn-cs"/>
              </a:rPr>
              <a:t>There is some sort of control unit (CU) that provides an instruction stream (IS) to a processing unit (PU). </a:t>
            </a:r>
          </a:p>
          <a:p>
            <a:pPr marL="171450" indent="-171450">
              <a:buFontTx/>
              <a:buChar char="-"/>
            </a:pPr>
            <a:r>
              <a:rPr lang="en-US" sz="1200" kern="1200" dirty="0">
                <a:solidFill>
                  <a:schemeClr val="tx1"/>
                </a:solidFill>
                <a:latin typeface="Times New Roman" pitchFamily="-84" charset="0"/>
                <a:ea typeface="+mn-ea"/>
                <a:cs typeface="+mn-cs"/>
              </a:rPr>
              <a:t>The processing unit operates on a single data stream (DS) from a memory unit (MU). </a:t>
            </a:r>
          </a:p>
          <a:p>
            <a:pPr marL="0" indent="0">
              <a:buFontTx/>
              <a:buNone/>
            </a:pPr>
            <a:r>
              <a:rPr lang="en-US" sz="1200" kern="1200" dirty="0">
                <a:solidFill>
                  <a:schemeClr val="tx1"/>
                </a:solidFill>
                <a:latin typeface="Times New Roman" pitchFamily="-84" charset="0"/>
                <a:ea typeface="+mn-ea"/>
                <a:cs typeface="+mn-cs"/>
              </a:rPr>
              <a:t>With </a:t>
            </a:r>
            <a:r>
              <a:rPr lang="en-US" sz="1200" u="sng" kern="1200" dirty="0">
                <a:solidFill>
                  <a:schemeClr val="tx1"/>
                </a:solidFill>
                <a:latin typeface="Times New Roman" pitchFamily="-84" charset="0"/>
                <a:ea typeface="+mn-ea"/>
                <a:cs typeface="+mn-cs"/>
              </a:rPr>
              <a:t>an SIMD, </a:t>
            </a:r>
            <a:r>
              <a:rPr lang="en-US" sz="1200" kern="1200" dirty="0">
                <a:solidFill>
                  <a:schemeClr val="tx1"/>
                </a:solidFill>
                <a:latin typeface="Times New Roman" pitchFamily="-84" charset="0"/>
                <a:ea typeface="+mn-ea"/>
                <a:cs typeface="+mn-cs"/>
              </a:rPr>
              <a:t>there is still a single control unit, now feeding a single instruction stream to multiple PUs. </a:t>
            </a:r>
          </a:p>
          <a:p>
            <a:pPr marL="171450" indent="-171450">
              <a:buFontTx/>
              <a:buChar char="-"/>
            </a:pPr>
            <a:r>
              <a:rPr lang="en-US" sz="1200" kern="1200" dirty="0">
                <a:solidFill>
                  <a:schemeClr val="tx1"/>
                </a:solidFill>
                <a:latin typeface="Times New Roman" pitchFamily="-84" charset="0"/>
                <a:ea typeface="+mn-ea"/>
                <a:cs typeface="+mn-cs"/>
              </a:rPr>
              <a:t>Each PU may have its own dedicated memory (illustrated in Figure 20.2b), or there may be a shared memory. </a:t>
            </a:r>
          </a:p>
          <a:p>
            <a:pPr marL="0" indent="0">
              <a:buFontTx/>
              <a:buNone/>
            </a:pPr>
            <a:r>
              <a:rPr lang="en-US" sz="1200" kern="1200" dirty="0">
                <a:solidFill>
                  <a:schemeClr val="tx1"/>
                </a:solidFill>
                <a:latin typeface="Times New Roman" pitchFamily="-84" charset="0"/>
                <a:ea typeface="+mn-ea"/>
                <a:cs typeface="+mn-cs"/>
              </a:rPr>
              <a:t>Finally, with </a:t>
            </a:r>
            <a:r>
              <a:rPr lang="en-US" sz="1200" u="sng" kern="1200" dirty="0">
                <a:solidFill>
                  <a:schemeClr val="tx1"/>
                </a:solidFill>
                <a:latin typeface="Times New Roman" pitchFamily="-84" charset="0"/>
                <a:ea typeface="+mn-ea"/>
                <a:cs typeface="+mn-cs"/>
              </a:rPr>
              <a:t>the MIMD, </a:t>
            </a:r>
            <a:r>
              <a:rPr lang="en-US" sz="1200" kern="1200" dirty="0">
                <a:solidFill>
                  <a:schemeClr val="tx1"/>
                </a:solidFill>
                <a:latin typeface="Times New Roman" pitchFamily="-84" charset="0"/>
                <a:ea typeface="+mn-ea"/>
                <a:cs typeface="+mn-cs"/>
              </a:rPr>
              <a:t>there are multiple control units, each feeding a separate instruction stream to its own PU. </a:t>
            </a:r>
          </a:p>
          <a:p>
            <a:pPr marL="171450" indent="-171450">
              <a:buFontTx/>
              <a:buChar char="-"/>
            </a:pPr>
            <a:r>
              <a:rPr lang="en-US" sz="1200" kern="1200" dirty="0">
                <a:solidFill>
                  <a:schemeClr val="tx1"/>
                </a:solidFill>
                <a:latin typeface="Times New Roman" pitchFamily="-84" charset="0"/>
                <a:ea typeface="+mn-ea"/>
                <a:cs typeface="+mn-cs"/>
              </a:rPr>
              <a:t>The MIMD may be a shared-memory multiprocessor (Figure 20.2c) or a distributed- memory multicomputer (Figure 20.2d).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design issues relating to SMPs, clusters, and NUMAs are complex, involving issues relating to </a:t>
            </a:r>
            <a:r>
              <a:rPr lang="en-US" sz="1200" u="sng" kern="1200" dirty="0">
                <a:solidFill>
                  <a:schemeClr val="tx1"/>
                </a:solidFill>
                <a:latin typeface="Times New Roman" pitchFamily="-84" charset="0"/>
                <a:ea typeface="+mn-ea"/>
                <a:cs typeface="+mn-cs"/>
              </a:rPr>
              <a:t>physical organization, interconnection structures, inter-processor communication, operating system design, and application software techniques</a:t>
            </a:r>
            <a:r>
              <a:rPr lang="en-US" sz="1200" kern="1200" dirty="0">
                <a:solidFill>
                  <a:schemeClr val="tx1"/>
                </a:solidFill>
                <a:latin typeface="Times New Roman" pitchFamily="-84" charset="0"/>
                <a:ea typeface="+mn-ea"/>
                <a:cs typeface="+mn-cs"/>
              </a:rPr>
              <a:t>. Our concern here is </a:t>
            </a:r>
            <a:r>
              <a:rPr lang="en-US" sz="1200" u="sng" kern="1200" dirty="0">
                <a:solidFill>
                  <a:schemeClr val="tx1"/>
                </a:solidFill>
                <a:latin typeface="Times New Roman" pitchFamily="-84" charset="0"/>
                <a:ea typeface="+mn-ea"/>
                <a:cs typeface="+mn-cs"/>
              </a:rPr>
              <a:t>primarily with organization</a:t>
            </a:r>
            <a:r>
              <a:rPr lang="en-US" sz="1200" kern="1200" dirty="0">
                <a:solidFill>
                  <a:schemeClr val="tx1"/>
                </a:solidFill>
                <a:latin typeface="Times New Roman" pitchFamily="-84" charset="0"/>
                <a:ea typeface="+mn-ea"/>
                <a:cs typeface="+mn-cs"/>
              </a:rPr>
              <a:t>, although we touch briefly on operating system design issues.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6</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b="0" kern="1200" dirty="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a:t>
            </a:r>
            <a:r>
              <a:rPr lang="en-US" sz="1200" b="0" u="sng" kern="1200" dirty="0">
                <a:solidFill>
                  <a:schemeClr val="tx1"/>
                </a:solidFill>
                <a:latin typeface="Times New Roman" pitchFamily="-84" charset="0"/>
                <a:ea typeface="+mn-ea"/>
                <a:cs typeface="+mn-cs"/>
              </a:rPr>
              <a:t>The term </a:t>
            </a:r>
            <a:r>
              <a:rPr lang="en-US" sz="1200" b="0" i="1" u="sng" kern="1200" dirty="0">
                <a:solidFill>
                  <a:schemeClr val="tx1"/>
                </a:solidFill>
                <a:latin typeface="Times New Roman" pitchFamily="-84" charset="0"/>
                <a:ea typeface="+mn-ea"/>
                <a:cs typeface="+mn-cs"/>
              </a:rPr>
              <a:t>SMP </a:t>
            </a:r>
            <a:r>
              <a:rPr lang="en-US" sz="1200" b="0" u="sng" kern="1200" dirty="0">
                <a:solidFill>
                  <a:schemeClr val="tx1"/>
                </a:solidFill>
                <a:latin typeface="Times New Roman" pitchFamily="-84" charset="0"/>
                <a:ea typeface="+mn-ea"/>
                <a:cs typeface="+mn-cs"/>
              </a:rPr>
              <a:t>refers to a computer hardware architecture and also to the operating system behavior that reflects that architecture</a:t>
            </a:r>
            <a:r>
              <a:rPr lang="en-US" sz="1200" b="0" kern="1200" dirty="0">
                <a:solidFill>
                  <a:schemeClr val="tx1"/>
                </a:solidFill>
                <a:latin typeface="Times New Roman" pitchFamily="-84" charset="0"/>
                <a:ea typeface="+mn-ea"/>
                <a:cs typeface="+mn-cs"/>
              </a:rPr>
              <a:t>. An SMP can be defined as a standalone computer system with the following characteristics: </a:t>
            </a:r>
            <a:endParaRPr lang="en-US" b="0" dirty="0"/>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1. There are two or more similar processors of comparable capability.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2.</a:t>
            </a:r>
            <a:r>
              <a:rPr lang="en-US" sz="1200" b="0" kern="1200" baseline="0" dirty="0">
                <a:solidFill>
                  <a:schemeClr val="tx1"/>
                </a:solidFill>
                <a:latin typeface="Times New Roman" pitchFamily="-84" charset="0"/>
                <a:ea typeface="+mn-ea"/>
                <a:cs typeface="+mn-cs"/>
              </a:rPr>
              <a:t> </a:t>
            </a:r>
            <a:r>
              <a:rPr lang="en-US" sz="1200" b="0" kern="1200" dirty="0">
                <a:solidFill>
                  <a:schemeClr val="tx1"/>
                </a:solidFill>
                <a:latin typeface="Times New Roman" pitchFamily="-84" charset="0"/>
                <a:ea typeface="+mn-ea"/>
                <a:cs typeface="+mn-cs"/>
              </a:rPr>
              <a:t>These processors share the same main memory and I/O facilities and are interconnected by a bus or other internal connection scheme, such that memory access time is approximately the same for each processor.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4. All processors can perform the same functions (hence the term </a:t>
            </a:r>
            <a:r>
              <a:rPr lang="en-US" sz="1200" b="0" i="1" kern="1200" dirty="0">
                <a:solidFill>
                  <a:schemeClr val="tx1"/>
                </a:solidFill>
                <a:latin typeface="Times New Roman" pitchFamily="-84" charset="0"/>
                <a:ea typeface="+mn-ea"/>
                <a:cs typeface="+mn-cs"/>
              </a:rPr>
              <a:t>symmetric). </a:t>
            </a:r>
            <a:endParaRPr lang="en-US" sz="1200" b="0" kern="1200" dirty="0">
              <a:solidFill>
                <a:schemeClr val="tx1"/>
              </a:solidFill>
              <a:latin typeface="Times New Roman" pitchFamily="-84" charset="0"/>
              <a:ea typeface="+mn-ea"/>
              <a:cs typeface="+mn-cs"/>
            </a:endParaRP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Points 1 to 4 should be self-explanatory. Point 5 illustrates one of </a:t>
            </a:r>
            <a:r>
              <a:rPr lang="en-US" sz="1200" b="0" u="sng" kern="1200" dirty="0">
                <a:solidFill>
                  <a:schemeClr val="tx1"/>
                </a:solidFill>
                <a:latin typeface="Times New Roman" pitchFamily="-84" charset="0"/>
                <a:ea typeface="+mn-ea"/>
                <a:cs typeface="+mn-cs"/>
              </a:rPr>
              <a:t>the contrasts with a loosely coupled multiprocessing system</a:t>
            </a:r>
            <a:r>
              <a:rPr lang="en-US" sz="1200" b="0" kern="1200" dirty="0">
                <a:solidFill>
                  <a:schemeClr val="tx1"/>
                </a:solidFill>
                <a:latin typeface="Times New Roman" pitchFamily="-84" charset="0"/>
                <a:ea typeface="+mn-ea"/>
                <a:cs typeface="+mn-cs"/>
              </a:rPr>
              <a:t>, such as a </a:t>
            </a:r>
            <a:r>
              <a:rPr lang="en-US" sz="1200" b="0" u="sng" kern="1200" dirty="0">
                <a:solidFill>
                  <a:schemeClr val="tx1"/>
                </a:solidFill>
                <a:latin typeface="Times New Roman" pitchFamily="-84" charset="0"/>
                <a:ea typeface="+mn-ea"/>
                <a:cs typeface="+mn-cs"/>
              </a:rPr>
              <a:t>cluster</a:t>
            </a:r>
            <a:r>
              <a:rPr lang="en-US" sz="1200" b="0" kern="1200" dirty="0">
                <a:solidFill>
                  <a:schemeClr val="tx1"/>
                </a:solidFill>
                <a:latin typeface="Times New Roman" pitchFamily="-84" charset="0"/>
                <a:ea typeface="+mn-ea"/>
                <a:cs typeface="+mn-cs"/>
              </a:rPr>
              <a:t>. </a:t>
            </a:r>
          </a:p>
          <a:p>
            <a:pPr marL="171450" indent="-171450">
              <a:buFontTx/>
              <a:buChar char="-"/>
            </a:pPr>
            <a:r>
              <a:rPr lang="en-US" sz="1200" b="0" u="sng" kern="1200" dirty="0">
                <a:solidFill>
                  <a:schemeClr val="tx1"/>
                </a:solidFill>
                <a:latin typeface="Times New Roman" pitchFamily="-84" charset="0"/>
                <a:ea typeface="+mn-ea"/>
                <a:cs typeface="+mn-cs"/>
              </a:rPr>
              <a:t>In the latter, the physical unit of interaction is usually a message or complete file. </a:t>
            </a:r>
          </a:p>
          <a:p>
            <a:pPr marL="171450" indent="-171450">
              <a:buFontTx/>
              <a:buChar char="-"/>
            </a:pPr>
            <a:r>
              <a:rPr lang="en-US" sz="1200" b="0" u="sng" kern="1200" dirty="0">
                <a:solidFill>
                  <a:schemeClr val="tx1"/>
                </a:solidFill>
                <a:latin typeface="Times New Roman" pitchFamily="-84" charset="0"/>
                <a:ea typeface="+mn-ea"/>
                <a:cs typeface="+mn-cs"/>
              </a:rPr>
              <a:t>In an SMP, individual data elements can constitute the level of interaction, and there can be a high degree of cooperation between processes. </a:t>
            </a:r>
          </a:p>
          <a:p>
            <a:pPr marL="0" indent="0">
              <a:buFontTx/>
              <a:buNone/>
            </a:pPr>
            <a:r>
              <a:rPr lang="en-US" dirty="0"/>
              <a:t>On </a:t>
            </a:r>
            <a:r>
              <a:rPr lang="en-US" dirty="0">
                <a:hlinkClick r:id="rId3" tooltip="Personal computer"/>
              </a:rPr>
              <a:t>personal computers</a:t>
            </a:r>
            <a:r>
              <a:rPr lang="en-US" dirty="0"/>
              <a:t>, SMP is less useful for applications that have not been modified. If the system rarely runs more than one process at a time, SMP is useful only for applications that have been modified for </a:t>
            </a:r>
            <a:r>
              <a:rPr lang="en-US" dirty="0">
                <a:hlinkClick r:id="rId4" tooltip="Thread (computer science)"/>
              </a:rPr>
              <a:t>multithreaded</a:t>
            </a:r>
            <a:r>
              <a:rPr lang="en-US" dirty="0"/>
              <a:t> (multitasked) processing. Custom-programmed </a:t>
            </a:r>
            <a:r>
              <a:rPr lang="en-US" dirty="0">
                <a:hlinkClick r:id="rId5" tooltip="Software"/>
              </a:rPr>
              <a:t>software</a:t>
            </a:r>
            <a:r>
              <a:rPr lang="en-US" dirty="0"/>
              <a:t> can be written or modified to use multiple threads, so that it can make use of multiple processors. </a:t>
            </a:r>
            <a:endParaRPr lang="en-US" b="0" u="sn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u="sng" kern="1200" dirty="0">
                <a:solidFill>
                  <a:schemeClr val="tx1"/>
                </a:solidFill>
                <a:latin typeface="Times New Roman" pitchFamily="-84" charset="0"/>
                <a:ea typeface="+mn-ea"/>
                <a:cs typeface="+mn-cs"/>
              </a:rPr>
              <a:t>The operating system of an SMP schedules processes or threads across all of the processors</a:t>
            </a:r>
            <a:r>
              <a:rPr lang="en-US" sz="1200" b="0" kern="1200" dirty="0">
                <a:solidFill>
                  <a:schemeClr val="tx1"/>
                </a:solidFill>
                <a:latin typeface="Times New Roman" pitchFamily="-84" charset="0"/>
                <a:ea typeface="+mn-ea"/>
                <a:cs typeface="+mn-cs"/>
              </a:rPr>
              <a:t>. An SMP organization has a number of potential advantages over a uniprocessor organization, including the following: </a:t>
            </a:r>
            <a:endParaRPr lang="en-US" b="0" dirty="0"/>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Performance: </a:t>
            </a:r>
            <a:r>
              <a:rPr lang="en-US" sz="1200" b="0" kern="1200" dirty="0">
                <a:solidFill>
                  <a:schemeClr val="tx1"/>
                </a:solidFill>
                <a:latin typeface="Times New Roman" pitchFamily="-84" charset="0"/>
                <a:ea typeface="+mn-ea"/>
                <a:cs typeface="+mn-cs"/>
              </a:rPr>
              <a:t>If the work to be done by a computer can </a:t>
            </a:r>
            <a:r>
              <a:rPr lang="en-US" sz="1200" b="0" u="sng" kern="1200" dirty="0">
                <a:solidFill>
                  <a:schemeClr val="tx1"/>
                </a:solidFill>
                <a:latin typeface="Times New Roman" pitchFamily="-84" charset="0"/>
                <a:ea typeface="+mn-ea"/>
                <a:cs typeface="+mn-cs"/>
              </a:rPr>
              <a:t>be organized so that some portions of the work can be done in parallel</a:t>
            </a:r>
            <a:r>
              <a:rPr lang="en-US" sz="1200" b="0" kern="1200" dirty="0">
                <a:solidFill>
                  <a:schemeClr val="tx1"/>
                </a:solidFill>
                <a:latin typeface="Times New Roman" pitchFamily="-84" charset="0"/>
                <a:ea typeface="+mn-ea"/>
                <a:cs typeface="+mn-cs"/>
              </a:rPr>
              <a:t>, then a system with multiple processors will yield greater performance than one with a single processor of the same type (Figure 20.3).</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Availability: </a:t>
            </a:r>
            <a:r>
              <a:rPr lang="en-US" sz="1200" b="0" kern="1200" dirty="0">
                <a:solidFill>
                  <a:schemeClr val="tx1"/>
                </a:solidFill>
                <a:latin typeface="Times New Roman" pitchFamily="-84" charset="0"/>
                <a:ea typeface="+mn-ea"/>
                <a:cs typeface="+mn-cs"/>
              </a:rPr>
              <a:t>In a symmetric multiprocessor, because all processors can perform the same functions, </a:t>
            </a:r>
            <a:r>
              <a:rPr lang="en-US" sz="1200" b="0" u="sng" kern="1200" dirty="0">
                <a:solidFill>
                  <a:schemeClr val="tx1"/>
                </a:solidFill>
                <a:latin typeface="Times New Roman" pitchFamily="-84" charset="0"/>
                <a:ea typeface="+mn-ea"/>
                <a:cs typeface="+mn-cs"/>
              </a:rPr>
              <a:t>the failure of a single processor does not halt the machine</a:t>
            </a:r>
            <a:r>
              <a:rPr lang="en-US" sz="1200" b="0" kern="1200" dirty="0">
                <a:solidFill>
                  <a:schemeClr val="tx1"/>
                </a:solidFill>
                <a:latin typeface="Times New Roman" pitchFamily="-84" charset="0"/>
                <a:ea typeface="+mn-ea"/>
                <a:cs typeface="+mn-cs"/>
              </a:rPr>
              <a:t>. Instead, the system can continue to function at reduced performance.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Incremental growth</a:t>
            </a:r>
            <a:r>
              <a:rPr lang="en-US" sz="1200" b="0" kern="1200" dirty="0">
                <a:solidFill>
                  <a:schemeClr val="tx1"/>
                </a:solidFill>
                <a:latin typeface="Times New Roman" pitchFamily="-84" charset="0"/>
                <a:ea typeface="+mn-ea"/>
                <a:cs typeface="+mn-cs"/>
              </a:rPr>
              <a:t>: A user can enhance the performance of a system by adding an additional processor.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Scaling: </a:t>
            </a:r>
            <a:r>
              <a:rPr lang="en-US" sz="1200" b="0" kern="1200" dirty="0">
                <a:solidFill>
                  <a:schemeClr val="tx1"/>
                </a:solidFill>
                <a:latin typeface="Times New Roman" pitchFamily="-84" charset="0"/>
                <a:ea typeface="+mn-ea"/>
                <a:cs typeface="+mn-cs"/>
              </a:rPr>
              <a:t>Vendors can offer a range of products </a:t>
            </a:r>
            <a:r>
              <a:rPr lang="en-US" sz="1200" b="0" u="sng" kern="1200" dirty="0">
                <a:solidFill>
                  <a:schemeClr val="tx1"/>
                </a:solidFill>
                <a:latin typeface="Times New Roman" pitchFamily="-84" charset="0"/>
                <a:ea typeface="+mn-ea"/>
                <a:cs typeface="+mn-cs"/>
              </a:rPr>
              <a:t>with different price and performance characteristics based on the number of processors configured in the system</a:t>
            </a:r>
            <a:r>
              <a:rPr lang="en-US" sz="1200" b="0" kern="1200" dirty="0">
                <a:solidFill>
                  <a:schemeClr val="tx1"/>
                </a:solidFill>
                <a:latin typeface="Times New Roman" pitchFamily="-84" charset="0"/>
                <a:ea typeface="+mn-ea"/>
                <a:cs typeface="+mn-cs"/>
              </a:rPr>
              <a:t>.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It is important to note that these are </a:t>
            </a:r>
            <a:r>
              <a:rPr lang="en-US" sz="1200" b="0" u="sng" kern="1200" dirty="0">
                <a:solidFill>
                  <a:schemeClr val="tx1"/>
                </a:solidFill>
                <a:latin typeface="Times New Roman" pitchFamily="-84" charset="0"/>
                <a:ea typeface="+mn-ea"/>
                <a:cs typeface="+mn-cs"/>
              </a:rPr>
              <a:t>potential, rather than guaranteed, benefits</a:t>
            </a:r>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The operating system must provide tools and functions to exploit the parallelism in an SMP system</a:t>
            </a:r>
            <a:r>
              <a:rPr lang="en-US" sz="1200" b="0" kern="1200" dirty="0">
                <a:solidFill>
                  <a:schemeClr val="tx1"/>
                </a:solidFill>
                <a:latin typeface="Times New Roman" pitchFamily="-84" charset="0"/>
                <a:ea typeface="+mn-ea"/>
                <a:cs typeface="+mn-cs"/>
              </a:rPr>
              <a:t>. </a:t>
            </a:r>
          </a:p>
          <a:p>
            <a:endParaRPr lang="en-US" sz="1200" b="0" kern="1200" dirty="0">
              <a:solidFill>
                <a:schemeClr val="tx1"/>
              </a:solidFill>
              <a:latin typeface="Times New Roman" pitchFamily="-84" charset="0"/>
              <a:ea typeface="+mn-ea"/>
              <a:cs typeface="+mn-cs"/>
            </a:endParaRPr>
          </a:p>
          <a:p>
            <a:r>
              <a:rPr lang="en-US" sz="1200" b="0" u="sng" kern="1200" dirty="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a:t>
            </a:r>
            <a:r>
              <a:rPr lang="en-US" sz="1200" b="0" kern="1200" dirty="0">
                <a:solidFill>
                  <a:schemeClr val="tx1"/>
                </a:solidFill>
                <a:latin typeface="Times New Roman" pitchFamily="-84" charset="0"/>
                <a:ea typeface="+mn-ea"/>
                <a:cs typeface="+mn-cs"/>
              </a:rPr>
              <a:t>. </a:t>
            </a:r>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8</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Figure 20.4 depicts in general terms the organization of a multiprocessor system.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84" charset="0"/>
                <a:ea typeface="+mn-ea"/>
                <a:cs typeface="+mn-cs"/>
              </a:rPr>
              <a:t>There are two or more processors.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84" charset="0"/>
                <a:ea typeface="+mn-ea"/>
                <a:cs typeface="+mn-cs"/>
              </a:rPr>
              <a:t>Each processor is self-contained, including a control unit, ALU, registers, and, typically, one or more levels of cache.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84" charset="0"/>
                <a:ea typeface="+mn-ea"/>
                <a:cs typeface="+mn-cs"/>
              </a:rPr>
              <a:t>Each processor has access to a shared main memory and the I/O devices through some form of interconnection mechanism.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84" charset="0"/>
                <a:ea typeface="+mn-ea"/>
                <a:cs typeface="+mn-cs"/>
              </a:rPr>
              <a:t>The processors can communicate with each other through memory (messages and status information left in common data areas).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84" charset="0"/>
                <a:ea typeface="+mn-ea"/>
                <a:cs typeface="+mn-cs"/>
              </a:rPr>
              <a:t>It may also be possible for processors to exchange signals directly.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84" charset="0"/>
                <a:ea typeface="+mn-ea"/>
                <a:cs typeface="+mn-cs"/>
              </a:rPr>
              <a:t>The memory is often organized so that multiple simultaneous accesses to separate blocks of memory are possible. In some configurations, each processor may also have its own private main memory and I/O channels in addition to the shared resources.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dirty="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20.5).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b="0" dirty="0"/>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Addressing: </a:t>
            </a:r>
            <a:r>
              <a:rPr lang="en-US" sz="1200" b="0" kern="1200" dirty="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Arbitration: </a:t>
            </a:r>
            <a:r>
              <a:rPr lang="en-US" sz="1200" b="0" kern="1200" dirty="0">
                <a:solidFill>
                  <a:schemeClr val="tx1"/>
                </a:solidFill>
                <a:latin typeface="Times New Roman" pitchFamily="-84" charset="0"/>
                <a:ea typeface="+mn-ea"/>
                <a:cs typeface="+mn-cs"/>
              </a:rPr>
              <a:t>Any I/O module can temporarily function as “master.” </a:t>
            </a:r>
            <a:r>
              <a:rPr lang="en-US" sz="1200" b="0" u="sng" kern="1200" dirty="0">
                <a:solidFill>
                  <a:schemeClr val="tx1"/>
                </a:solidFill>
                <a:latin typeface="Times New Roman" pitchFamily="-84" charset="0"/>
                <a:ea typeface="+mn-ea"/>
                <a:cs typeface="+mn-cs"/>
              </a:rPr>
              <a:t>A mechanism is provided to arbitrate competing requests for bus control, using some sort of priority scheme. </a:t>
            </a:r>
          </a:p>
          <a:p>
            <a:endParaRPr lang="en-US" sz="1200" b="0" u="sng"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Time-sharing</a:t>
            </a:r>
            <a:r>
              <a:rPr lang="en-US" sz="1200" b="0" kern="1200" dirty="0">
                <a:solidFill>
                  <a:schemeClr val="tx1"/>
                </a:solidFill>
                <a:latin typeface="Times New Roman" pitchFamily="-84" charset="0"/>
                <a:ea typeface="+mn-ea"/>
                <a:cs typeface="+mn-cs"/>
              </a:rPr>
              <a:t>: When one module is controlling the bus, other modules are locked out and must, if necessary, suspend operation until bus access is achieved.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These uniprocessor features are directly usable in an SMP organization. In this latter case, </a:t>
            </a:r>
            <a:r>
              <a:rPr lang="en-US" sz="1200" b="0" u="sng" kern="1200" dirty="0">
                <a:solidFill>
                  <a:schemeClr val="tx1"/>
                </a:solidFill>
                <a:latin typeface="Times New Roman" pitchFamily="-84" charset="0"/>
                <a:ea typeface="+mn-ea"/>
                <a:cs typeface="+mn-cs"/>
              </a:rPr>
              <a:t>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10</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bus organization has several attractive features: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Simplicity: </a:t>
            </a:r>
            <a:r>
              <a:rPr lang="en-US" sz="1200" kern="1200" dirty="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a:solidFill>
                  <a:schemeClr val="tx1"/>
                </a:solidFill>
                <a:latin typeface="Times New Roman" pitchFamily="-84" charset="0"/>
                <a:ea typeface="+mn-ea"/>
                <a:cs typeface="+mn-cs"/>
              </a:rPr>
              <a:t>and time-sharing logic of each processor remain the same as in a single-processor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Flexibility: </a:t>
            </a:r>
            <a:r>
              <a:rPr lang="en-US" sz="1200" b="0" kern="1200" dirty="0">
                <a:solidFill>
                  <a:schemeClr val="tx1"/>
                </a:solidFill>
                <a:latin typeface="Times New Roman" pitchFamily="-84" charset="0"/>
                <a:ea typeface="+mn-ea"/>
                <a:cs typeface="+mn-cs"/>
              </a:rPr>
              <a:t>It is generally easy to expand the system by attaching more processors </a:t>
            </a:r>
            <a:r>
              <a:rPr lang="en-US" sz="1200" kern="1200" dirty="0">
                <a:solidFill>
                  <a:schemeClr val="tx1"/>
                </a:solidFill>
                <a:latin typeface="Times New Roman" pitchFamily="-84" charset="0"/>
                <a:ea typeface="+mn-ea"/>
                <a:cs typeface="+mn-cs"/>
              </a:rPr>
              <a:t>to the bus.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Reliability: </a:t>
            </a:r>
            <a:r>
              <a:rPr lang="en-US" sz="1200" kern="1200" dirty="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7703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0664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5250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646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2716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10091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50773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7579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811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2400214718"/>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370"/>
            <a:ext cx="8229600" cy="1080029"/>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20</a:t>
            </a:r>
          </a:p>
        </p:txBody>
      </p:sp>
      <p:sp>
        <p:nvSpPr>
          <p:cNvPr id="13317" name="Text Placeholder 4"/>
          <p:cNvSpPr txBox="1">
            <a:spLocks noGrp="1"/>
          </p:cNvSpPr>
          <p:nvPr>
            <p:ph type="body" idx="3"/>
          </p:nvPr>
        </p:nvSpPr>
        <p:spPr/>
        <p:txBody>
          <a:bodyPr/>
          <a:lstStyle/>
          <a:p>
            <a:r>
              <a:rPr lang="en-US" sz="2400" dirty="0"/>
              <a:t>Parallel Processing</a:t>
            </a:r>
          </a:p>
        </p:txBody>
      </p:sp>
    </p:spTree>
    <p:extLst>
      <p:ext uri="{BB962C8B-B14F-4D97-AF65-F5344CB8AC3E}">
        <p14:creationId xmlns:p14="http://schemas.microsoft.com/office/powerpoint/2010/main" val="3127649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60692" y="1616608"/>
            <a:ext cx="7631876"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41313" indent="-341313"/>
            <a:r>
              <a:rPr lang="en-US" kern="0" dirty="0"/>
              <a:t>Simplicity</a:t>
            </a:r>
          </a:p>
          <a:p>
            <a:pPr marL="669925" lvl="1" indent="-315913"/>
            <a:r>
              <a:rPr lang="en-US" sz="2000" kern="0" dirty="0"/>
              <a:t>Simplest approach to multiprocessor organization</a:t>
            </a:r>
          </a:p>
          <a:p>
            <a:pPr marL="341313" indent="-341313"/>
            <a:r>
              <a:rPr lang="en-US" kern="0" dirty="0"/>
              <a:t>Flexibility</a:t>
            </a:r>
          </a:p>
          <a:p>
            <a:pPr marL="669925" lvl="1" indent="-315913"/>
            <a:r>
              <a:rPr lang="en-US" sz="2000" kern="0" dirty="0"/>
              <a:t>Generally easy to expand the system by attaching more processors to the bus</a:t>
            </a:r>
          </a:p>
          <a:p>
            <a:pPr marL="341313" indent="-341313"/>
            <a:r>
              <a:rPr lang="en-US" kern="0" dirty="0"/>
              <a:t>Reliability</a:t>
            </a:r>
          </a:p>
          <a:p>
            <a:pPr marL="669925" lvl="1" indent="-315913"/>
            <a:r>
              <a:rPr lang="en-US" sz="2000" kern="0" dirty="0"/>
              <a:t>The bus is essentially a passive medium and the failure of any attached device should not cause failure of the whole system</a:t>
            </a:r>
          </a:p>
        </p:txBody>
      </p:sp>
      <p:sp>
        <p:nvSpPr>
          <p:cNvPr id="2" name="Title 1">
            <a:extLst>
              <a:ext uri="{FF2B5EF4-FFF2-40B4-BE49-F238E27FC236}">
                <a16:creationId xmlns:a16="http://schemas.microsoft.com/office/drawing/2014/main" id="{F25CFFF9-77C9-46D4-A338-B1FF8106D222}"/>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The bus organization has several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attractive features: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0692" y="1629944"/>
            <a:ext cx="7631876"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41313" indent="-341313"/>
            <a:r>
              <a:rPr lang="en-US" sz="2200" kern="0" dirty="0"/>
              <a:t>Main drawback is performance</a:t>
            </a:r>
          </a:p>
          <a:p>
            <a:pPr marL="682625" lvl="1" indent="-341313"/>
            <a:r>
              <a:rPr lang="en-US" sz="1800" kern="0" dirty="0"/>
              <a:t>All memory references pass through the common bus</a:t>
            </a:r>
          </a:p>
          <a:p>
            <a:pPr marL="682625" lvl="1" indent="-341313"/>
            <a:r>
              <a:rPr lang="en-US" sz="1800" kern="0" dirty="0"/>
              <a:t>Performance is limited by bus cycle time</a:t>
            </a:r>
          </a:p>
          <a:p>
            <a:pPr marL="341313" indent="-341313"/>
            <a:r>
              <a:rPr lang="en-US" sz="2200" kern="0" dirty="0"/>
              <a:t>Each processor should have cache memory</a:t>
            </a:r>
          </a:p>
          <a:p>
            <a:pPr marL="682625" lvl="1" indent="-341313"/>
            <a:r>
              <a:rPr lang="en-US" sz="1800" kern="0" dirty="0"/>
              <a:t>Reduces the number of bus accesses</a:t>
            </a:r>
          </a:p>
          <a:p>
            <a:pPr marL="341313" indent="-341313"/>
            <a:r>
              <a:rPr lang="en-US" sz="2200" kern="0" dirty="0"/>
              <a:t>Leads to problems with </a:t>
            </a:r>
            <a:r>
              <a:rPr lang="en-US" sz="2200" i="1" kern="0" dirty="0"/>
              <a:t>cache coherence</a:t>
            </a:r>
          </a:p>
          <a:p>
            <a:pPr marL="682625" lvl="1" indent="-341313"/>
            <a:r>
              <a:rPr lang="en-US" sz="1800" kern="0" dirty="0"/>
              <a:t>If a word is altered in one cache it could conceivably invalidate a word in another cache</a:t>
            </a:r>
          </a:p>
          <a:p>
            <a:pPr marL="1023938" lvl="2" indent="-341313"/>
            <a:r>
              <a:rPr lang="en-US" kern="0" dirty="0"/>
              <a:t>To prevent this the other processors must be alerted that an update has taken place</a:t>
            </a:r>
          </a:p>
          <a:p>
            <a:pPr marL="682625" lvl="1" indent="-341313"/>
            <a:r>
              <a:rPr lang="en-US" sz="1800" kern="0" dirty="0"/>
              <a:t>Typically addressed in hardware rather than the operating system</a:t>
            </a:r>
          </a:p>
        </p:txBody>
      </p:sp>
      <p:sp>
        <p:nvSpPr>
          <p:cNvPr id="2" name="Title 1">
            <a:extLst>
              <a:ext uri="{FF2B5EF4-FFF2-40B4-BE49-F238E27FC236}">
                <a16:creationId xmlns:a16="http://schemas.microsoft.com/office/drawing/2014/main" id="{8C753000-42AF-47D9-9A1F-983DA07B08B6}"/>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Disadvantages of the bus organization: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Multiprocessor Operating System Design Considerations</a:t>
            </a:r>
          </a:p>
        </p:txBody>
      </p:sp>
      <p:sp>
        <p:nvSpPr>
          <p:cNvPr id="96259" name="Rectangle 3"/>
          <p:cNvSpPr>
            <a:spLocks noGrp="1" noChangeArrowheads="1"/>
          </p:cNvSpPr>
          <p:nvPr>
            <p:ph type="body" idx="1"/>
          </p:nvPr>
        </p:nvSpPr>
        <p:spPr>
          <a:xfrm>
            <a:off x="457200" y="1502664"/>
            <a:ext cx="8229600" cy="4776216"/>
          </a:xfrm>
        </p:spPr>
        <p:txBody>
          <a:bodyPr>
            <a:noAutofit/>
          </a:bodyPr>
          <a:lstStyle/>
          <a:p>
            <a:pPr marL="354013" indent="-354013"/>
            <a:r>
              <a:rPr lang="en-US" sz="1400" b="1" dirty="0"/>
              <a:t>Simultaneous concurrent processes</a:t>
            </a:r>
          </a:p>
          <a:p>
            <a:pPr marL="695325" lvl="1" indent="-341313"/>
            <a:r>
              <a:rPr lang="en-US" sz="1200" dirty="0"/>
              <a:t>OS routines need to be reentrant to allow several processors to execute the same IS code simultaneously</a:t>
            </a:r>
          </a:p>
          <a:p>
            <a:pPr marL="695325" lvl="1" indent="-341313"/>
            <a:r>
              <a:rPr lang="en-US" sz="1200" dirty="0"/>
              <a:t>OS tables and management structures must be managed properly to avoid deadlock or invalid operations</a:t>
            </a:r>
          </a:p>
          <a:p>
            <a:pPr marL="354013" indent="-354013">
              <a:spcBef>
                <a:spcPts val="600"/>
              </a:spcBef>
            </a:pPr>
            <a:r>
              <a:rPr lang="en-US" sz="1400" b="1" dirty="0"/>
              <a:t>Scheduling</a:t>
            </a:r>
          </a:p>
          <a:p>
            <a:pPr marL="695325" lvl="1" indent="-341313"/>
            <a:r>
              <a:rPr lang="en-US" sz="1200" dirty="0"/>
              <a:t>Any processor may perform scheduling so conflicts must be avoided</a:t>
            </a:r>
          </a:p>
          <a:p>
            <a:pPr marL="695325" lvl="1" indent="-341313"/>
            <a:r>
              <a:rPr lang="en-US" sz="1200" dirty="0"/>
              <a:t>Scheduler must assign ready processes to available processors</a:t>
            </a:r>
          </a:p>
          <a:p>
            <a:pPr marL="354013" indent="-354013">
              <a:spcBef>
                <a:spcPts val="600"/>
              </a:spcBef>
            </a:pPr>
            <a:r>
              <a:rPr lang="en-US" sz="1400" b="1" dirty="0"/>
              <a:t>Synchronization</a:t>
            </a:r>
          </a:p>
          <a:p>
            <a:pPr marL="695325" lvl="1" indent="-341313"/>
            <a:r>
              <a:rPr lang="en-US" sz="1200" dirty="0"/>
              <a:t>With multiple active processes having potential access to shared address spaces or I/O resources, care must be taken to provide effective synchronization</a:t>
            </a:r>
          </a:p>
          <a:p>
            <a:pPr marL="695325" lvl="1" indent="-341313"/>
            <a:r>
              <a:rPr lang="en-US" sz="1200" dirty="0"/>
              <a:t>Synchronization is a facility that enforces mutual exclusion and event ordering</a:t>
            </a:r>
          </a:p>
          <a:p>
            <a:pPr marL="354013" indent="-354013">
              <a:spcBef>
                <a:spcPts val="600"/>
              </a:spcBef>
            </a:pPr>
            <a:r>
              <a:rPr lang="en-US" sz="1400" b="1" dirty="0"/>
              <a:t>Memory management</a:t>
            </a:r>
          </a:p>
          <a:p>
            <a:pPr marL="695325" lvl="1" indent="-341313"/>
            <a:r>
              <a:rPr lang="en-US" sz="1200" dirty="0"/>
              <a:t>In addition to dealing with all of the issues found on uniprocessor machines, the OS needs to exploit the available hardware parallelism to achieve the best performance</a:t>
            </a:r>
          </a:p>
          <a:p>
            <a:pPr marL="695325" lvl="1" indent="-341313"/>
            <a:r>
              <a:rPr lang="en-US" sz="1200" dirty="0"/>
              <a:t>Paging mechanisms on different processors must be coordinated to enforce consistency when several processors share a page or segment and to decide on page replacement</a:t>
            </a:r>
          </a:p>
          <a:p>
            <a:pPr marL="354013" indent="-354013">
              <a:spcBef>
                <a:spcPts val="600"/>
              </a:spcBef>
            </a:pPr>
            <a:r>
              <a:rPr lang="en-US" sz="1400" b="1" dirty="0"/>
              <a:t>Reliability and fault tolerance</a:t>
            </a:r>
          </a:p>
          <a:p>
            <a:pPr marL="695325" lvl="1" indent="-341313"/>
            <a:r>
              <a:rPr lang="en-US" sz="1200" dirty="0"/>
              <a:t>OS should provide graceful degradation in the face of processor failure</a:t>
            </a:r>
          </a:p>
          <a:p>
            <a:pPr marL="695325" lvl="1" indent="-341313"/>
            <a:r>
              <a:rPr lang="en-US" sz="1200" dirty="0"/>
              <a:t>Scheduler and other portions of the operating system must recognize the loss of a processor and restructure accordingly</a:t>
            </a:r>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Cache Coherence (1 of 2)</a:t>
            </a:r>
          </a:p>
        </p:txBody>
      </p:sp>
      <p:sp>
        <p:nvSpPr>
          <p:cNvPr id="6" name="Text Placeholder 5"/>
          <p:cNvSpPr>
            <a:spLocks noGrp="1"/>
          </p:cNvSpPr>
          <p:nvPr>
            <p:ph type="body" idx="1"/>
          </p:nvPr>
        </p:nvSpPr>
        <p:spPr>
          <a:xfrm>
            <a:off x="332518" y="1600200"/>
            <a:ext cx="8478965" cy="4525963"/>
          </a:xfrm>
        </p:spPr>
        <p:txBody>
          <a:bodyPr/>
          <a:lstStyle/>
          <a:p>
            <a:pPr marL="101600" indent="0">
              <a:buNone/>
            </a:pPr>
            <a:r>
              <a:rPr lang="en-US" sz="2800" dirty="0"/>
              <a:t>Software Solutions</a:t>
            </a:r>
          </a:p>
        </p:txBody>
      </p:sp>
      <p:sp>
        <p:nvSpPr>
          <p:cNvPr id="5" name="Content Placeholder 4"/>
          <p:cNvSpPr>
            <a:spLocks noGrp="1"/>
          </p:cNvSpPr>
          <p:nvPr>
            <p:ph idx="4294967295"/>
          </p:nvPr>
        </p:nvSpPr>
        <p:spPr>
          <a:xfrm>
            <a:off x="447500" y="2286000"/>
            <a:ext cx="8012932" cy="4114800"/>
          </a:xfrm>
        </p:spPr>
        <p:txBody>
          <a:bodyPr>
            <a:normAutofit/>
          </a:bodyPr>
          <a:lstStyle/>
          <a:p>
            <a:pPr marL="354013" indent="-354013">
              <a:buClr>
                <a:schemeClr val="tx2"/>
              </a:buClr>
              <a:buFont typeface="Arial" panose="020B0604020202020204" pitchFamily="34" charset="0"/>
              <a:buChar char="•"/>
            </a:pPr>
            <a:r>
              <a:rPr lang="en-US" sz="2200" dirty="0"/>
              <a:t>Attempt to avoid the need for additional hardware circuitry and logic by relying on the compiler and operating system to deal with the problem</a:t>
            </a:r>
          </a:p>
          <a:p>
            <a:pPr marL="354013" indent="-354013">
              <a:buClr>
                <a:schemeClr val="tx2"/>
              </a:buClr>
              <a:buFont typeface="Arial" panose="020B0604020202020204" pitchFamily="34" charset="0"/>
              <a:buChar char="•"/>
            </a:pPr>
            <a:r>
              <a:rPr lang="en-US" sz="2200" dirty="0"/>
              <a:t>Attractive because the overhead of detecting potential problems is transferred from run time to compile time, and the design complexity is transferred from hardware to software</a:t>
            </a:r>
          </a:p>
          <a:p>
            <a:pPr marL="708025" lvl="1" indent="-342900">
              <a:buClr>
                <a:schemeClr val="tx2"/>
              </a:buClr>
              <a:buFont typeface="Arial" panose="020B0604020202020204" pitchFamily="34" charset="0"/>
              <a:buChar char="–"/>
            </a:pPr>
            <a:r>
              <a:rPr lang="en-US" sz="2000" dirty="0"/>
              <a:t>However, compile-time software approaches generally must make conservative decisions, leading to inefficient cache utilization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Cache Coherence (2 of 2)</a:t>
            </a:r>
          </a:p>
        </p:txBody>
      </p:sp>
      <p:sp>
        <p:nvSpPr>
          <p:cNvPr id="6" name="Text Placeholder 5"/>
          <p:cNvSpPr>
            <a:spLocks noGrp="1"/>
          </p:cNvSpPr>
          <p:nvPr>
            <p:ph type="body" idx="1"/>
          </p:nvPr>
        </p:nvSpPr>
        <p:spPr>
          <a:xfrm>
            <a:off x="332518" y="1600200"/>
            <a:ext cx="8478965" cy="4525963"/>
          </a:xfrm>
        </p:spPr>
        <p:txBody>
          <a:bodyPr/>
          <a:lstStyle/>
          <a:p>
            <a:pPr marL="101600" indent="0">
              <a:buNone/>
            </a:pPr>
            <a:r>
              <a:rPr lang="en-US" sz="2800" dirty="0"/>
              <a:t>Hardware-Based Solutions</a:t>
            </a:r>
          </a:p>
        </p:txBody>
      </p:sp>
      <p:sp>
        <p:nvSpPr>
          <p:cNvPr id="5" name="Content Placeholder 4"/>
          <p:cNvSpPr>
            <a:spLocks noGrp="1"/>
          </p:cNvSpPr>
          <p:nvPr>
            <p:ph idx="4294967295"/>
          </p:nvPr>
        </p:nvSpPr>
        <p:spPr>
          <a:xfrm>
            <a:off x="467544" y="2164357"/>
            <a:ext cx="7556500" cy="4144963"/>
          </a:xfrm>
        </p:spPr>
        <p:txBody>
          <a:bodyPr>
            <a:normAutofit/>
          </a:bodyPr>
          <a:lstStyle/>
          <a:p>
            <a:pPr marL="328613" indent="-328613">
              <a:spcAft>
                <a:spcPts val="600"/>
              </a:spcAft>
              <a:buClr>
                <a:schemeClr val="tx2"/>
              </a:buClr>
              <a:buFont typeface="Arial" panose="020B0604020202020204" pitchFamily="34" charset="0"/>
              <a:buChar char="•"/>
            </a:pPr>
            <a:r>
              <a:rPr lang="en-US" sz="2000" dirty="0"/>
              <a:t>Generally referred to as cache coherence protocols</a:t>
            </a:r>
          </a:p>
          <a:p>
            <a:pPr marL="328613" indent="-328613">
              <a:spcAft>
                <a:spcPts val="600"/>
              </a:spcAft>
              <a:buClr>
                <a:schemeClr val="tx2"/>
              </a:buClr>
              <a:buFont typeface="Arial" panose="020B0604020202020204" pitchFamily="34" charset="0"/>
              <a:buChar char="•"/>
            </a:pPr>
            <a:r>
              <a:rPr lang="en-US" sz="2000" dirty="0"/>
              <a:t>These solutions provide dynamic recognition at run time of potential inconsistency conditions</a:t>
            </a:r>
          </a:p>
          <a:p>
            <a:pPr marL="328613" indent="-328613">
              <a:spcAft>
                <a:spcPts val="600"/>
              </a:spcAft>
              <a:buClr>
                <a:schemeClr val="tx2"/>
              </a:buClr>
              <a:buFont typeface="Arial" panose="020B0604020202020204" pitchFamily="34" charset="0"/>
              <a:buChar char="•"/>
            </a:pPr>
            <a:r>
              <a:rPr lang="en-US" sz="2000" dirty="0"/>
              <a:t>Because the problem is only dealt with when it actually arises there is more effective use of caches, leading to improved performance over a software approach</a:t>
            </a:r>
          </a:p>
          <a:p>
            <a:pPr marL="328613" indent="-328613">
              <a:spcAft>
                <a:spcPts val="600"/>
              </a:spcAft>
              <a:buClr>
                <a:schemeClr val="tx2"/>
              </a:buClr>
              <a:buFont typeface="Arial" panose="020B0604020202020204" pitchFamily="34" charset="0"/>
              <a:buChar char="•"/>
            </a:pPr>
            <a:r>
              <a:rPr lang="en-US" sz="2000" dirty="0"/>
              <a:t>Approaches are transparent to the programmer and the compiler, reducing the software development burden</a:t>
            </a:r>
          </a:p>
          <a:p>
            <a:pPr marL="328613" indent="-328613">
              <a:buClr>
                <a:schemeClr val="tx2"/>
              </a:buClr>
              <a:buFont typeface="Arial" panose="020B0604020202020204" pitchFamily="34" charset="0"/>
              <a:buChar char="•"/>
            </a:pPr>
            <a:r>
              <a:rPr lang="en-US" sz="2000" dirty="0"/>
              <a:t>Can be divided into two categories:</a:t>
            </a:r>
          </a:p>
          <a:p>
            <a:pPr marL="695325" lvl="1" indent="-354013">
              <a:buClr>
                <a:schemeClr val="tx2"/>
              </a:buClr>
              <a:buFont typeface="Arial" panose="020B0604020202020204" pitchFamily="34" charset="0"/>
              <a:buChar char="–"/>
            </a:pPr>
            <a:r>
              <a:rPr lang="en-US" sz="2000" dirty="0"/>
              <a:t>Directory protocols</a:t>
            </a:r>
          </a:p>
          <a:p>
            <a:pPr marL="695325" lvl="1" indent="-354013">
              <a:buClr>
                <a:schemeClr val="tx2"/>
              </a:buClr>
              <a:buFont typeface="Arial" panose="020B0604020202020204" pitchFamily="34" charset="0"/>
              <a:buChar char="–"/>
            </a:pPr>
            <a:r>
              <a:rPr lang="en-US" sz="2000" dirty="0"/>
              <a:t>Snoopy protocols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Directory Protocols</a:t>
            </a:r>
          </a:p>
        </p:txBody>
      </p:sp>
      <p:graphicFrame>
        <p:nvGraphicFramePr>
          <p:cNvPr id="7" name="Content Placeholder 17"/>
          <p:cNvGraphicFramePr>
            <a:graphicFrameLocks/>
          </p:cNvGraphicFramePr>
          <p:nvPr>
            <p:extLst>
              <p:ext uri="{D42A27DB-BD31-4B8C-83A1-F6EECF244321}">
                <p14:modId xmlns:p14="http://schemas.microsoft.com/office/powerpoint/2010/main" val="2306014509"/>
              </p:ext>
            </p:extLst>
          </p:nvPr>
        </p:nvGraphicFramePr>
        <p:xfrm>
          <a:off x="323528" y="1397052"/>
          <a:ext cx="8496944" cy="491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Snoopy Protocols</a:t>
            </a:r>
          </a:p>
        </p:txBody>
      </p:sp>
      <p:sp>
        <p:nvSpPr>
          <p:cNvPr id="104451" name="Rectangle 3"/>
          <p:cNvSpPr>
            <a:spLocks noGrp="1" noChangeArrowheads="1"/>
          </p:cNvSpPr>
          <p:nvPr>
            <p:ph type="body" idx="1"/>
          </p:nvPr>
        </p:nvSpPr>
        <p:spPr>
          <a:xfrm>
            <a:off x="457200" y="1648968"/>
            <a:ext cx="8229600" cy="4853136"/>
          </a:xfrm>
        </p:spPr>
        <p:txBody>
          <a:bodyPr>
            <a:normAutofit fontScale="92500" lnSpcReduction="10000"/>
          </a:bodyPr>
          <a:lstStyle/>
          <a:p>
            <a:pPr marL="342900" indent="-342900">
              <a:buClr>
                <a:schemeClr val="tx2"/>
              </a:buClr>
              <a:buFont typeface="Arial" panose="020B0604020202020204" pitchFamily="34" charset="0"/>
              <a:buChar char="•"/>
            </a:pPr>
            <a:r>
              <a:rPr lang="en-US" sz="2200" dirty="0"/>
              <a:t>Distribute the responsibility for maintaining cache coherence among all of the cache controllers in a multiprocessor</a:t>
            </a:r>
          </a:p>
          <a:p>
            <a:pPr marL="695325" lvl="1" indent="-341313"/>
            <a:r>
              <a:rPr lang="en-US" sz="1800" dirty="0"/>
              <a:t>A cache must recognize when a line that it holds is shared with other caches</a:t>
            </a:r>
          </a:p>
          <a:p>
            <a:pPr marL="695325" lvl="1" indent="-341313"/>
            <a:r>
              <a:rPr lang="en-US" sz="1800" dirty="0"/>
              <a:t>When updates are performed on a shared cache line, it must be announced to other caches by a broadcast mechanism</a:t>
            </a:r>
          </a:p>
          <a:p>
            <a:pPr marL="695325" lvl="1" indent="-341313"/>
            <a:r>
              <a:rPr lang="en-US" sz="1800" dirty="0"/>
              <a:t>Each cache controller is able to “snoop” on the network to observe these broadcast notifications and react accordingly</a:t>
            </a:r>
          </a:p>
          <a:p>
            <a:pPr marL="342900" indent="-342900">
              <a:buClr>
                <a:schemeClr val="tx2"/>
              </a:buClr>
              <a:buFont typeface="Arial" panose="020B0604020202020204" pitchFamily="34" charset="0"/>
              <a:buChar char="•"/>
            </a:pPr>
            <a:r>
              <a:rPr lang="en-US" sz="2200" dirty="0"/>
              <a:t>Suited to bus-based multiprocessor because the shared bus provides a simple means for broadcasting and snooping</a:t>
            </a:r>
          </a:p>
          <a:p>
            <a:pPr marL="695325" lvl="1" indent="-341313"/>
            <a:r>
              <a:rPr lang="en-US" sz="1800" dirty="0"/>
              <a:t>Care must be taken that the increased bus traffic required for broadcasting and snooping does not cancel out the gains from the use of local caches</a:t>
            </a:r>
          </a:p>
          <a:p>
            <a:pPr marL="342900" lvl="1" indent="-342900">
              <a:spcBef>
                <a:spcPts val="2000"/>
              </a:spcBef>
              <a:buClr>
                <a:schemeClr val="tx2"/>
              </a:buClr>
              <a:buFont typeface="Arial" panose="020B0604020202020204" pitchFamily="34" charset="0"/>
              <a:buChar char="•"/>
            </a:pPr>
            <a:r>
              <a:rPr lang="en-US" sz="2200" dirty="0"/>
              <a:t>Two basic approaches have been explored:</a:t>
            </a:r>
          </a:p>
          <a:p>
            <a:pPr marL="695325" lvl="1" indent="-341313"/>
            <a:r>
              <a:rPr lang="en-US" sz="1800" dirty="0"/>
              <a:t>Write invalidate</a:t>
            </a:r>
          </a:p>
          <a:p>
            <a:pPr marL="695325" lvl="1" indent="-341313"/>
            <a:r>
              <a:rPr lang="en-US" sz="1800" dirty="0"/>
              <a:t>Write update (or write broadcast)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t>Write Invalidate</a:t>
            </a:r>
          </a:p>
        </p:txBody>
      </p:sp>
      <p:sp>
        <p:nvSpPr>
          <p:cNvPr id="105475" name="Rectangle 3"/>
          <p:cNvSpPr>
            <a:spLocks noGrp="1" noChangeArrowheads="1"/>
          </p:cNvSpPr>
          <p:nvPr>
            <p:ph type="body" idx="1"/>
          </p:nvPr>
        </p:nvSpPr>
        <p:spPr>
          <a:xfrm>
            <a:off x="457200" y="1624584"/>
            <a:ext cx="8229600" cy="4806950"/>
          </a:xfrm>
        </p:spPr>
        <p:txBody>
          <a:bodyPr>
            <a:normAutofit/>
          </a:bodyPr>
          <a:lstStyle/>
          <a:p>
            <a:pPr marL="341313" indent="-341313"/>
            <a:r>
              <a:rPr lang="en-US" sz="2200" dirty="0"/>
              <a:t>Multiple readers, but only one writer at a time</a:t>
            </a:r>
          </a:p>
          <a:p>
            <a:pPr marL="341313" indent="-341313"/>
            <a:r>
              <a:rPr lang="en-US" sz="2200" dirty="0"/>
              <a:t>When a write is required, all other caches of the line are invalidated</a:t>
            </a:r>
          </a:p>
          <a:p>
            <a:pPr marL="341313" indent="-341313"/>
            <a:r>
              <a:rPr lang="en-US" sz="2200" dirty="0"/>
              <a:t>Writing processor then has exclusive (cheap) access until line is required by another processor</a:t>
            </a:r>
          </a:p>
          <a:p>
            <a:pPr marL="341313" indent="-341313"/>
            <a:r>
              <a:rPr lang="en-US" sz="2200" dirty="0"/>
              <a:t>Most widely used in commercial multiprocessor systems such as the x86 architecture</a:t>
            </a:r>
          </a:p>
          <a:p>
            <a:pPr marL="341313" indent="-341313"/>
            <a:r>
              <a:rPr lang="en-US" sz="2200" dirty="0"/>
              <a:t>State of every line is marked as modified, exclusive, shared or invalid</a:t>
            </a:r>
          </a:p>
          <a:p>
            <a:pPr marL="706438" lvl="1" indent="-341313"/>
            <a:r>
              <a:rPr lang="en-US" sz="1800" dirty="0"/>
              <a:t>For this reason the write-invalidate protocol is called </a:t>
            </a:r>
            <a:r>
              <a:rPr lang="en-US" sz="1800" i="1" dirty="0"/>
              <a:t>MESI</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Write Update</a:t>
            </a:r>
          </a:p>
        </p:txBody>
      </p:sp>
      <p:graphicFrame>
        <p:nvGraphicFramePr>
          <p:cNvPr id="7" name="Content Placeholder 3"/>
          <p:cNvGraphicFramePr>
            <a:graphicFrameLocks/>
          </p:cNvGraphicFramePr>
          <p:nvPr>
            <p:extLst>
              <p:ext uri="{D42A27DB-BD31-4B8C-83A1-F6EECF244321}">
                <p14:modId xmlns:p14="http://schemas.microsoft.com/office/powerpoint/2010/main" val="3487955054"/>
              </p:ext>
            </p:extLst>
          </p:nvPr>
        </p:nvGraphicFramePr>
        <p:xfrm>
          <a:off x="498474" y="1772816"/>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MESI Protocol</a:t>
            </a:r>
          </a:p>
        </p:txBody>
      </p:sp>
      <p:sp>
        <p:nvSpPr>
          <p:cNvPr id="5" name="Text Placeholder 4"/>
          <p:cNvSpPr>
            <a:spLocks noGrp="1"/>
          </p:cNvSpPr>
          <p:nvPr>
            <p:ph type="body" idx="1"/>
          </p:nvPr>
        </p:nvSpPr>
        <p:spPr>
          <a:xfrm>
            <a:off x="362301" y="1600200"/>
            <a:ext cx="8395015" cy="4525963"/>
          </a:xfrm>
        </p:spPr>
        <p:txBody>
          <a:bodyPr/>
          <a:lstStyle/>
          <a:p>
            <a:pPr marL="101600" indent="0">
              <a:buNone/>
            </a:pPr>
            <a:r>
              <a:rPr lang="en-US" dirty="0"/>
              <a:t>To provide cache consistency on an SMP the data cache supports a protocol known as MESI:</a:t>
            </a:r>
          </a:p>
        </p:txBody>
      </p:sp>
      <p:sp>
        <p:nvSpPr>
          <p:cNvPr id="4" name="Content Placeholder 3"/>
          <p:cNvSpPr>
            <a:spLocks noGrp="1"/>
          </p:cNvSpPr>
          <p:nvPr>
            <p:ph idx="4294967295"/>
          </p:nvPr>
        </p:nvSpPr>
        <p:spPr>
          <a:xfrm>
            <a:off x="443160" y="2452389"/>
            <a:ext cx="7556500" cy="4144963"/>
          </a:xfrm>
        </p:spPr>
        <p:txBody>
          <a:bodyPr>
            <a:normAutofit/>
          </a:bodyPr>
          <a:lstStyle/>
          <a:p>
            <a:pPr marL="365125" indent="-365125">
              <a:buClr>
                <a:schemeClr val="tx2"/>
              </a:buClr>
              <a:buFont typeface="Arial" panose="020B0604020202020204" pitchFamily="34" charset="0"/>
              <a:buChar char="•"/>
            </a:pPr>
            <a:r>
              <a:rPr lang="en-US" sz="2200" dirty="0"/>
              <a:t>Modified</a:t>
            </a:r>
          </a:p>
          <a:p>
            <a:pPr marL="706438" lvl="1" indent="-341313">
              <a:buClr>
                <a:schemeClr val="tx2"/>
              </a:buClr>
              <a:buFont typeface="Arial" panose="020B0604020202020204" pitchFamily="34" charset="0"/>
              <a:buChar char="–"/>
            </a:pPr>
            <a:r>
              <a:rPr lang="en-US" sz="2000" dirty="0"/>
              <a:t>The line in the cache has been modified and is available only in this cache</a:t>
            </a:r>
          </a:p>
          <a:p>
            <a:pPr marL="365125" indent="-365125">
              <a:buClr>
                <a:schemeClr val="tx2"/>
              </a:buClr>
              <a:buFont typeface="Arial" panose="020B0604020202020204" pitchFamily="34" charset="0"/>
              <a:buChar char="•"/>
            </a:pPr>
            <a:r>
              <a:rPr lang="en-US" sz="2200" dirty="0"/>
              <a:t>Exclusive</a:t>
            </a:r>
          </a:p>
          <a:p>
            <a:pPr marL="706438" lvl="1" indent="-341313">
              <a:buClr>
                <a:schemeClr val="tx2"/>
              </a:buClr>
              <a:buFont typeface="Arial" panose="020B0604020202020204" pitchFamily="34" charset="0"/>
              <a:buChar char="–"/>
            </a:pPr>
            <a:r>
              <a:rPr lang="en-US" sz="2000" dirty="0"/>
              <a:t>The line in the cache is the same as that in main memory and is not present in any other cache</a:t>
            </a:r>
          </a:p>
          <a:p>
            <a:pPr marL="365125" indent="-365125">
              <a:buClr>
                <a:schemeClr val="tx2"/>
              </a:buClr>
              <a:buFont typeface="Arial" panose="020B0604020202020204" pitchFamily="34" charset="0"/>
              <a:buChar char="•"/>
            </a:pPr>
            <a:r>
              <a:rPr lang="en-US" sz="2200" dirty="0"/>
              <a:t>Shared</a:t>
            </a:r>
          </a:p>
          <a:p>
            <a:pPr marL="706438" lvl="1" indent="-341313">
              <a:buClr>
                <a:schemeClr val="tx2"/>
              </a:buClr>
              <a:buFont typeface="Arial" panose="020B0604020202020204" pitchFamily="34" charset="0"/>
              <a:buChar char="–"/>
            </a:pPr>
            <a:r>
              <a:rPr lang="en-US" sz="2000" dirty="0"/>
              <a:t>The line in the cache is the same as that in main memory and may be present in another cache</a:t>
            </a:r>
          </a:p>
          <a:p>
            <a:pPr marL="365125" indent="-365125">
              <a:buClr>
                <a:schemeClr val="tx2"/>
              </a:buClr>
              <a:buFont typeface="Arial" panose="020B0604020202020204" pitchFamily="34" charset="0"/>
              <a:buChar char="•"/>
            </a:pPr>
            <a:r>
              <a:rPr lang="en-US" sz="2200" dirty="0"/>
              <a:t>Invalid</a:t>
            </a:r>
          </a:p>
          <a:p>
            <a:pPr marL="706438" lvl="1" indent="-341313">
              <a:buClr>
                <a:schemeClr val="tx2"/>
              </a:buClr>
              <a:buFont typeface="Arial" panose="020B0604020202020204" pitchFamily="34" charset="0"/>
              <a:buChar char="–"/>
            </a:pPr>
            <a:r>
              <a:rPr lang="en-US" sz="2000" dirty="0"/>
              <a:t>The line in the cache does not contain valid data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A0E46-BE76-42A4-9957-BECAA824CC7B}"/>
              </a:ext>
            </a:extLst>
          </p:cNvPr>
          <p:cNvSpPr txBox="1"/>
          <p:nvPr/>
        </p:nvSpPr>
        <p:spPr>
          <a:xfrm>
            <a:off x="2330841" y="1351508"/>
            <a:ext cx="4482317" cy="4154984"/>
          </a:xfrm>
          <a:prstGeom prst="rect">
            <a:avLst/>
          </a:prstGeom>
          <a:noFill/>
        </p:spPr>
        <p:txBody>
          <a:bodyPr wrap="none" rtlCol="0">
            <a:spAutoFit/>
          </a:bodyPr>
          <a:lstStyle/>
          <a:p>
            <a:r>
              <a:rPr lang="en-TT" sz="4400" b="1" u="sng" dirty="0">
                <a:highlight>
                  <a:srgbClr val="FFFF00"/>
                </a:highlight>
              </a:rPr>
              <a:t>Slides being used:</a:t>
            </a:r>
          </a:p>
          <a:p>
            <a:r>
              <a:rPr lang="en-TT" sz="4400" b="1" dirty="0">
                <a:highlight>
                  <a:srgbClr val="FFFF00"/>
                </a:highlight>
              </a:rPr>
              <a:t>3 – 12, </a:t>
            </a:r>
          </a:p>
          <a:p>
            <a:r>
              <a:rPr lang="en-TT" sz="4400" b="1" dirty="0">
                <a:highlight>
                  <a:srgbClr val="FFFF00"/>
                </a:highlight>
              </a:rPr>
              <a:t>19, 20, </a:t>
            </a:r>
          </a:p>
          <a:p>
            <a:r>
              <a:rPr lang="en-TT" sz="4400" b="1" dirty="0">
                <a:highlight>
                  <a:srgbClr val="FFFF00"/>
                </a:highlight>
              </a:rPr>
              <a:t>29, 30, </a:t>
            </a:r>
          </a:p>
          <a:p>
            <a:r>
              <a:rPr lang="en-TT" sz="4400" b="1" dirty="0">
                <a:highlight>
                  <a:srgbClr val="FFFF00"/>
                </a:highlight>
              </a:rPr>
              <a:t>34, 35, </a:t>
            </a:r>
          </a:p>
          <a:p>
            <a:r>
              <a:rPr lang="en-TT" sz="4400" b="1" dirty="0">
                <a:highlight>
                  <a:srgbClr val="FFFF00"/>
                </a:highlight>
              </a:rPr>
              <a:t>37-39</a:t>
            </a:r>
          </a:p>
        </p:txBody>
      </p:sp>
    </p:spTree>
    <p:extLst>
      <p:ext uri="{BB962C8B-B14F-4D97-AF65-F5344CB8AC3E}">
        <p14:creationId xmlns:p14="http://schemas.microsoft.com/office/powerpoint/2010/main" val="242398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table contains 5 columns labeled blank, M Modified, E Exclusive, S Shared, and I Invalid. The rows are read as follows from left to right. Row 1. This cache line Valid question mark. Yes. Yes. Yes. No. Row 2. The memory copy is ellipsis. Out of date. Valid. Valid. Blank. Row 3. Copies exist in other caches question mark. No. no. maybe. Maybe. Row 4. A write to this line ellipsis. Does not go to bus. Does not go to bus. Goes to bus and updates cache. Goes directly to bus. " title="A table titled M E S I cache line states."/>
          <p:cNvGraphicFramePr>
            <a:graphicFrameLocks noGrp="1"/>
          </p:cNvGraphicFramePr>
          <p:nvPr>
            <p:extLst>
              <p:ext uri="{D42A27DB-BD31-4B8C-83A1-F6EECF244321}">
                <p14:modId xmlns:p14="http://schemas.microsoft.com/office/powerpoint/2010/main" val="3048651701"/>
              </p:ext>
            </p:extLst>
          </p:nvPr>
        </p:nvGraphicFramePr>
        <p:xfrm>
          <a:off x="285207" y="2276872"/>
          <a:ext cx="8573586" cy="3456384"/>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528802535"/>
                    </a:ext>
                  </a:extLst>
                </a:gridCol>
                <a:gridCol w="1550489">
                  <a:extLst>
                    <a:ext uri="{9D8B030D-6E8A-4147-A177-3AD203B41FA5}">
                      <a16:colId xmlns:a16="http://schemas.microsoft.com/office/drawing/2014/main" val="3102758518"/>
                    </a:ext>
                  </a:extLst>
                </a:gridCol>
                <a:gridCol w="1296144">
                  <a:extLst>
                    <a:ext uri="{9D8B030D-6E8A-4147-A177-3AD203B41FA5}">
                      <a16:colId xmlns:a16="http://schemas.microsoft.com/office/drawing/2014/main" val="3315876388"/>
                    </a:ext>
                  </a:extLst>
                </a:gridCol>
                <a:gridCol w="1584176">
                  <a:extLst>
                    <a:ext uri="{9D8B030D-6E8A-4147-A177-3AD203B41FA5}">
                      <a16:colId xmlns:a16="http://schemas.microsoft.com/office/drawing/2014/main" val="626376588"/>
                    </a:ext>
                  </a:extLst>
                </a:gridCol>
                <a:gridCol w="1262457">
                  <a:extLst>
                    <a:ext uri="{9D8B030D-6E8A-4147-A177-3AD203B41FA5}">
                      <a16:colId xmlns:a16="http://schemas.microsoft.com/office/drawing/2014/main" val="1928657938"/>
                    </a:ext>
                  </a:extLst>
                </a:gridCol>
              </a:tblGrid>
              <a:tr h="477664">
                <a:tc>
                  <a:txBody>
                    <a:bodyPr/>
                    <a:lstStyle/>
                    <a:p>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M</a:t>
                      </a:r>
                    </a:p>
                    <a:p>
                      <a:pPr algn="ctr"/>
                      <a:r>
                        <a:rPr lang="en-IN" sz="1400" dirty="0">
                          <a:solidFill>
                            <a:schemeClr val="tx1"/>
                          </a:solidFill>
                        </a:rPr>
                        <a:t>Modified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E</a:t>
                      </a:r>
                    </a:p>
                    <a:p>
                      <a:pPr algn="ctr"/>
                      <a:r>
                        <a:rPr lang="en-IN" sz="1400" dirty="0">
                          <a:solidFill>
                            <a:schemeClr val="tx1"/>
                          </a:solidFill>
                        </a:rPr>
                        <a:t>Exclusive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S</a:t>
                      </a:r>
                    </a:p>
                    <a:p>
                      <a:pPr algn="ctr"/>
                      <a:r>
                        <a:rPr lang="en-IN" sz="1400" dirty="0">
                          <a:solidFill>
                            <a:schemeClr val="tx1"/>
                          </a:solidFill>
                        </a:rPr>
                        <a:t>Shared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I</a:t>
                      </a:r>
                    </a:p>
                    <a:p>
                      <a:pPr algn="ctr"/>
                      <a:r>
                        <a:rPr lang="en-IN" sz="1400" dirty="0">
                          <a:solidFill>
                            <a:schemeClr val="tx1"/>
                          </a:solidFill>
                        </a:rPr>
                        <a:t>Invalid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731589">
                <a:tc>
                  <a:txBody>
                    <a:bodyPr/>
                    <a:lstStyle/>
                    <a:p>
                      <a:r>
                        <a:rPr lang="en-IN" sz="1400" b="1" i="0" u="none" strike="noStrike" cap="none" baseline="0" dirty="0">
                          <a:solidFill>
                            <a:schemeClr val="dk1"/>
                          </a:solidFill>
                          <a:latin typeface="+mn-lt"/>
                          <a:ea typeface="+mn-ea"/>
                          <a:cs typeface="+mn-cs"/>
                          <a:sym typeface="Arial"/>
                        </a:rPr>
                        <a:t>This cache line valid?</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731589">
                <a:tc>
                  <a:txBody>
                    <a:bodyPr/>
                    <a:lstStyle/>
                    <a:p>
                      <a:r>
                        <a:rPr lang="en-IN" sz="1400" b="1" i="0" u="none" strike="noStrike" cap="none" baseline="0" dirty="0">
                          <a:solidFill>
                            <a:schemeClr val="dk1"/>
                          </a:solidFill>
                          <a:latin typeface="+mn-lt"/>
                          <a:ea typeface="+mn-ea"/>
                          <a:cs typeface="+mn-cs"/>
                          <a:sym typeface="Arial"/>
                        </a:rPr>
                        <a:t>The memory copy is …</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out of date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731589">
                <a:tc>
                  <a:txBody>
                    <a:bodyPr/>
                    <a:lstStyle/>
                    <a:p>
                      <a:r>
                        <a:rPr lang="en-US" sz="1400" b="1" i="0" u="none" strike="noStrike" cap="none" baseline="0" dirty="0">
                          <a:solidFill>
                            <a:schemeClr val="dk1"/>
                          </a:solidFill>
                          <a:latin typeface="+mn-lt"/>
                          <a:ea typeface="+mn-ea"/>
                          <a:cs typeface="+mn-cs"/>
                          <a:sym typeface="Arial"/>
                        </a:rPr>
                        <a:t>Copies exist in other caches?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Maybe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Maybe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743457">
                <a:tc>
                  <a:txBody>
                    <a:bodyPr/>
                    <a:lstStyle/>
                    <a:p>
                      <a:r>
                        <a:rPr lang="en-US" sz="1400" b="1" i="0" u="none" strike="noStrike" cap="none" baseline="0" dirty="0">
                          <a:solidFill>
                            <a:schemeClr val="dk1"/>
                          </a:solidFill>
                          <a:latin typeface="+mn-lt"/>
                          <a:ea typeface="+mn-ea"/>
                          <a:cs typeface="+mn-cs"/>
                          <a:sym typeface="Arial"/>
                        </a:rPr>
                        <a:t>A write to this line …</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does not go</a:t>
                      </a:r>
                    </a:p>
                    <a:p>
                      <a:pPr algn="ctr"/>
                      <a:r>
                        <a:rPr lang="en-US" sz="1400" dirty="0"/>
                        <a:t>to bus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does not go</a:t>
                      </a:r>
                    </a:p>
                    <a:p>
                      <a:pPr algn="ctr"/>
                      <a:r>
                        <a:rPr lang="en-US" sz="1400" dirty="0"/>
                        <a:t>to bus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goes to bus and updates cache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goes directly</a:t>
                      </a:r>
                    </a:p>
                    <a:p>
                      <a:pPr algn="ctr"/>
                      <a:r>
                        <a:rPr lang="en-IN" sz="1400" dirty="0"/>
                        <a:t>to bus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
        <p:nvSpPr>
          <p:cNvPr id="2" name="Title 1">
            <a:extLst>
              <a:ext uri="{FF2B5EF4-FFF2-40B4-BE49-F238E27FC236}">
                <a16:creationId xmlns:a16="http://schemas.microsoft.com/office/drawing/2014/main" id="{8EFBA221-7899-4F5D-8BED-BAD6B61E6540}"/>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Table 20.1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MESI Cache Line States </a:t>
            </a:r>
            <a:endParaRPr lang="en-US" dirty="0"/>
          </a:p>
        </p:txBody>
      </p:sp>
    </p:spTree>
  </p:cSld>
  <p:clrMapOvr>
    <a:masterClrMapping/>
  </p:clrMapOvr>
  <p:transition spd="med">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67097"/>
            <a:ext cx="8500188" cy="1058441"/>
          </a:xfrm>
          <a:noFill/>
          <a:ln/>
        </p:spPr>
        <p:txBody>
          <a:bodyPr lIns="90488" tIns="44450" rIns="90488" bIns="44450"/>
          <a:lstStyle/>
          <a:p>
            <a:r>
              <a:rPr lang="en-US" dirty="0"/>
              <a:t>Figure 20.6</a:t>
            </a:r>
            <a:br>
              <a:rPr lang="en-US" dirty="0"/>
            </a:br>
            <a:r>
              <a:rPr lang="en-US" dirty="0"/>
              <a:t>MESI State Transition Diagram</a:t>
            </a:r>
          </a:p>
        </p:txBody>
      </p:sp>
      <p:pic>
        <p:nvPicPr>
          <p:cNvPr id="4" name="Picture 3" descr="Figure A, Line in cache at initiating processor. Read miss, shared is sent to from the invalid state to the shared state in case of cache line fill. In case of read hit, the program will return to the shared state itself. If invalidate transaction is found, then the write hit will be sent to the modified state. Write hit and read hit in the modified state will revert the instructions to the same state itself. in case of read with intent to modify, the write miss instruction will be sent to the modified state from the invalid state. in case cache line fill, read miss exclusive will be sent to the exclusive state. Read hit in the exclusive state will revert the instruction the same state itself." title="A diagrammatic representation of the M E S I state transition."/>
          <p:cNvPicPr>
            <a:picLocks noChangeAspect="1"/>
          </p:cNvPicPr>
          <p:nvPr/>
        </p:nvPicPr>
        <p:blipFill rotWithShape="1">
          <a:blip r:embed="rId3">
            <a:extLst>
              <a:ext uri="{28A0092B-C50C-407E-A947-70E740481C1C}">
                <a14:useLocalDpi xmlns:a14="http://schemas.microsoft.com/office/drawing/2010/main" val="0"/>
              </a:ext>
            </a:extLst>
          </a:blip>
          <a:srcRect l="6321" t="6845" r="9503" b="10099"/>
          <a:stretch/>
        </p:blipFill>
        <p:spPr>
          <a:xfrm>
            <a:off x="539750" y="764704"/>
            <a:ext cx="7470775" cy="5695951"/>
          </a:xfrm>
          <a:prstGeom prst="rect">
            <a:avLst/>
          </a:prstGeom>
        </p:spPr>
      </p:pic>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47625"/>
            <a:ext cx="8500188" cy="1344191"/>
          </a:xfrm>
          <a:noFill/>
          <a:ln/>
        </p:spPr>
        <p:txBody>
          <a:bodyPr lIns="90488" tIns="44450" rIns="90488" bIns="44450"/>
          <a:lstStyle/>
          <a:p>
            <a:r>
              <a:rPr lang="en-US" sz="2800" dirty="0"/>
              <a:t>Figure 20.7</a:t>
            </a:r>
            <a:br>
              <a:rPr lang="en-US" sz="2800" dirty="0"/>
            </a:br>
            <a:r>
              <a:rPr lang="en-US" sz="2800" dirty="0"/>
              <a:t>Relationship Between Cache Lines in Cooperating Caches</a:t>
            </a:r>
          </a:p>
        </p:txBody>
      </p:sp>
      <p:pic>
        <p:nvPicPr>
          <p:cNvPr id="3" name="Picture 2" descr="If it is modified, the state of the line is invalid in allowable states for cache lines in other caches that map to memory block I. If it is Exclusive, it is invalid for cache lines in other caches that map to memory block i. If the state is shared, it is shared t or invalid for cache lines in other caches that map to memory block i. If it is invalid state, then it is modified, exclusive, shared, or invalid. " title="An illustration displays the Relationship Between Cache Lines in Cooperating."/>
          <p:cNvPicPr>
            <a:picLocks noChangeAspect="1"/>
          </p:cNvPicPr>
          <p:nvPr/>
        </p:nvPicPr>
        <p:blipFill rotWithShape="1">
          <a:blip r:embed="rId3">
            <a:extLst>
              <a:ext uri="{28A0092B-C50C-407E-A947-70E740481C1C}">
                <a14:useLocalDpi xmlns:a14="http://schemas.microsoft.com/office/drawing/2010/main" val="0"/>
              </a:ext>
            </a:extLst>
          </a:blip>
          <a:srcRect l="11240" t="15395" r="17661" b="36925"/>
          <a:stretch/>
        </p:blipFill>
        <p:spPr>
          <a:xfrm>
            <a:off x="1652588" y="1365152"/>
            <a:ext cx="5838825" cy="5067301"/>
          </a:xfrm>
          <a:prstGeom prst="rect">
            <a:avLst/>
          </a:prstGeom>
        </p:spPr>
      </p:pic>
    </p:spTree>
    <p:extLst>
      <p:ext uri="{BB962C8B-B14F-4D97-AF65-F5344CB8AC3E}">
        <p14:creationId xmlns:p14="http://schemas.microsoft.com/office/powerpoint/2010/main" val="383374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Miss</a:t>
            </a:r>
          </a:p>
        </p:txBody>
      </p:sp>
      <p:sp>
        <p:nvSpPr>
          <p:cNvPr id="14" name="Content Placeholder 13"/>
          <p:cNvSpPr>
            <a:spLocks noGrp="1"/>
          </p:cNvSpPr>
          <p:nvPr>
            <p:ph type="body" idx="1"/>
          </p:nvPr>
        </p:nvSpPr>
        <p:spPr/>
        <p:txBody>
          <a:bodyPr/>
          <a:lstStyle/>
          <a:p>
            <a:pPr marL="354013" indent="-354013"/>
            <a:r>
              <a:rPr lang="en-US" dirty="0"/>
              <a:t>Wen a read miss occurs in the local cache, the processor initiates a memory read to read the line of main memory containing the missing address</a:t>
            </a:r>
          </a:p>
          <a:p>
            <a:pPr marL="354013" indent="-354013"/>
            <a:r>
              <a:rPr lang="en-US" dirty="0"/>
              <a:t>The processor inserts a signal on the bus that alerts all other processor/cache units to snoop the transaction</a:t>
            </a:r>
          </a:p>
          <a:p>
            <a:pPr marL="354013" indent="-354013"/>
            <a:r>
              <a:rPr lang="en-US" dirty="0"/>
              <a:t>There are a number of possible outcomes resulting from this process</a:t>
            </a:r>
          </a:p>
        </p:txBody>
      </p:sp>
    </p:spTree>
    <p:extLst>
      <p:ext uri="{BB962C8B-B14F-4D97-AF65-F5344CB8AC3E}">
        <p14:creationId xmlns:p14="http://schemas.microsoft.com/office/powerpoint/2010/main" val="47209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Read Hit</a:t>
            </a:r>
          </a:p>
        </p:txBody>
      </p:sp>
      <p:graphicFrame>
        <p:nvGraphicFramePr>
          <p:cNvPr id="7" name="Content Placeholder 13"/>
          <p:cNvGraphicFramePr>
            <a:graphicFrameLocks/>
          </p:cNvGraphicFramePr>
          <p:nvPr>
            <p:extLst>
              <p:ext uri="{D42A27DB-BD31-4B8C-83A1-F6EECF244321}">
                <p14:modId xmlns:p14="http://schemas.microsoft.com/office/powerpoint/2010/main" val="3129577513"/>
              </p:ext>
            </p:extLst>
          </p:nvPr>
        </p:nvGraphicFramePr>
        <p:xfrm>
          <a:off x="498474" y="1981200"/>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635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Miss</a:t>
            </a:r>
          </a:p>
        </p:txBody>
      </p:sp>
      <p:sp>
        <p:nvSpPr>
          <p:cNvPr id="3" name="Content Placeholder 2"/>
          <p:cNvSpPr>
            <a:spLocks noGrp="1"/>
          </p:cNvSpPr>
          <p:nvPr>
            <p:ph type="body" idx="1"/>
          </p:nvPr>
        </p:nvSpPr>
        <p:spPr>
          <a:xfrm>
            <a:off x="457200" y="1624584"/>
            <a:ext cx="8229600" cy="4525963"/>
          </a:xfrm>
        </p:spPr>
        <p:txBody>
          <a:bodyPr/>
          <a:lstStyle/>
          <a:p>
            <a:pPr marL="354013" indent="-354013"/>
            <a:r>
              <a:rPr lang="en-US" sz="2200" dirty="0"/>
              <a:t>When a write miss occurs in the local cache, the processor initiates a memory read to read the line of main memory containing the missing address</a:t>
            </a:r>
          </a:p>
          <a:p>
            <a:pPr marL="354013" indent="-354013"/>
            <a:r>
              <a:rPr lang="en-US" sz="2200" dirty="0"/>
              <a:t>For this purpose, the processor issues a signal on the bus that means </a:t>
            </a:r>
            <a:r>
              <a:rPr lang="en-US" sz="2200" i="1" dirty="0"/>
              <a:t>read-with-intent-to-modify </a:t>
            </a:r>
            <a:r>
              <a:rPr lang="en-US" sz="2200" dirty="0"/>
              <a:t>(RWITM)</a:t>
            </a:r>
          </a:p>
          <a:p>
            <a:pPr marL="354013" indent="-354013"/>
            <a:r>
              <a:rPr lang="en-US" sz="2200" dirty="0"/>
              <a:t>When the line is loaded, it is immediately marked modified</a:t>
            </a:r>
          </a:p>
          <a:p>
            <a:pPr marL="354013" indent="-354013"/>
            <a:r>
              <a:rPr lang="en-US" sz="2200" dirty="0"/>
              <a:t>With respect to other caches, two possible scenarios precede the loading of the line of data</a:t>
            </a:r>
          </a:p>
          <a:p>
            <a:pPr marL="695325" lvl="2" indent="-330200"/>
            <a:r>
              <a:rPr lang="en-US" sz="2000" dirty="0"/>
              <a:t>Some other cache may have a modified copy of this line</a:t>
            </a:r>
          </a:p>
          <a:p>
            <a:pPr marL="695325" lvl="2" indent="-330200"/>
            <a:r>
              <a:rPr lang="en-US" sz="2000" dirty="0"/>
              <a:t>No other cache has a modified copy of the requested line</a:t>
            </a:r>
          </a:p>
        </p:txBody>
      </p:sp>
    </p:spTree>
    <p:extLst>
      <p:ext uri="{BB962C8B-B14F-4D97-AF65-F5344CB8AC3E}">
        <p14:creationId xmlns:p14="http://schemas.microsoft.com/office/powerpoint/2010/main" val="66042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Hit</a:t>
            </a:r>
          </a:p>
        </p:txBody>
      </p:sp>
      <p:sp>
        <p:nvSpPr>
          <p:cNvPr id="3" name="Content Placeholder 2"/>
          <p:cNvSpPr>
            <a:spLocks noGrp="1"/>
          </p:cNvSpPr>
          <p:nvPr>
            <p:ph type="body" idx="1"/>
          </p:nvPr>
        </p:nvSpPr>
        <p:spPr>
          <a:xfrm>
            <a:off x="457200" y="1648968"/>
            <a:ext cx="7139136" cy="5452440"/>
          </a:xfrm>
        </p:spPr>
        <p:txBody>
          <a:bodyPr>
            <a:normAutofit/>
          </a:bodyPr>
          <a:lstStyle/>
          <a:p>
            <a:pPr marL="354013" indent="-354013"/>
            <a:r>
              <a:rPr lang="en-US" sz="1800" dirty="0"/>
              <a:t>When a write hit occurs on a line currently in the local cache, the effect depends on the current state of that line in the local cache:</a:t>
            </a:r>
          </a:p>
          <a:p>
            <a:pPr marL="695325" lvl="1" indent="-341313"/>
            <a:r>
              <a:rPr lang="en-US" dirty="0"/>
              <a:t>Shared</a:t>
            </a:r>
          </a:p>
          <a:p>
            <a:pPr marL="1023938" lvl="3" indent="-317500"/>
            <a:r>
              <a:rPr lang="en-US" sz="1450" dirty="0"/>
              <a:t>Before performing the update, the processor must gain exclusive ownership of the line</a:t>
            </a:r>
          </a:p>
          <a:p>
            <a:pPr marL="1023938" lvl="3" indent="-317500"/>
            <a:r>
              <a:rPr lang="en-US" sz="1450" dirty="0"/>
              <a:t>The processor signals its intent on the bus</a:t>
            </a:r>
          </a:p>
          <a:p>
            <a:pPr marL="1023938" lvl="3" indent="-317500"/>
            <a:r>
              <a:rPr lang="en-US" sz="1450" dirty="0"/>
              <a:t>Each processor that has a shared copy of the line in its cache transitions the sector from shared to invalid</a:t>
            </a:r>
          </a:p>
          <a:p>
            <a:pPr marL="1023938" lvl="3" indent="-317500"/>
            <a:r>
              <a:rPr lang="en-US" sz="1450" dirty="0"/>
              <a:t>The initiating processor then performs the update and transitions its copy of the line from shared to modified</a:t>
            </a:r>
          </a:p>
          <a:p>
            <a:pPr marL="695325" lvl="1" indent="-341313"/>
            <a:r>
              <a:rPr lang="en-US" dirty="0"/>
              <a:t>Exclusive</a:t>
            </a:r>
          </a:p>
          <a:p>
            <a:pPr marL="1023938" lvl="3" indent="-317500"/>
            <a:r>
              <a:rPr lang="en-US" sz="1450" dirty="0"/>
              <a:t>The processor already has exclusive control of this line, and so it simply performs the update and transitions its copy of the line from exclusive to modified</a:t>
            </a:r>
          </a:p>
          <a:p>
            <a:pPr marL="695325" lvl="1" indent="-341313"/>
            <a:r>
              <a:rPr lang="en-US" dirty="0"/>
              <a:t>Modified </a:t>
            </a:r>
          </a:p>
          <a:p>
            <a:pPr marL="1023938" lvl="3" indent="-317500"/>
            <a:r>
              <a:rPr lang="en-US" sz="1450" dirty="0"/>
              <a:t>The processor already has exclusive control of this line and has the line marked as modified, and so it simply performs the update</a:t>
            </a:r>
          </a:p>
        </p:txBody>
      </p:sp>
    </p:spTree>
    <p:extLst>
      <p:ext uri="{BB962C8B-B14F-4D97-AF65-F5344CB8AC3E}">
        <p14:creationId xmlns:p14="http://schemas.microsoft.com/office/powerpoint/2010/main" val="1634648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98542"/>
            <a:ext cx="8500188" cy="1048916"/>
          </a:xfrm>
          <a:noFill/>
          <a:ln/>
        </p:spPr>
        <p:txBody>
          <a:bodyPr lIns="90488" tIns="44450" rIns="90488" bIns="44450"/>
          <a:lstStyle/>
          <a:p>
            <a:r>
              <a:rPr lang="en-US" dirty="0"/>
              <a:t>Figure 20.8</a:t>
            </a:r>
            <a:br>
              <a:rPr lang="en-US" dirty="0"/>
            </a:br>
            <a:r>
              <a:rPr lang="en-US" dirty="0"/>
              <a:t>Initiator Reads from </a:t>
            </a:r>
            <a:r>
              <a:rPr lang="en-US" dirty="0" err="1"/>
              <a:t>Writeback</a:t>
            </a:r>
            <a:r>
              <a:rPr lang="en-US" dirty="0"/>
              <a:t> Cache</a:t>
            </a:r>
          </a:p>
        </p:txBody>
      </p:sp>
      <p:pic>
        <p:nvPicPr>
          <p:cNvPr id="3" name="Picture 2" descr="The initial process for Initiator starts with start, C P U read. If it hits, it goes to the C P U. If it is a miss, it is directed to Signal R M, which forwards it to W B victim, which awaits a signal. The item is then  sent to Set E if it is null. It is then sent to Load target line, which finally sends it to the C P U or it is sent to await W B, which sends to Set s, which sends to Load target line, which finally sends to the C P U. The Participant From signal R M checks the state if it is M it sends to Signal M, if it is E S, it sends to Signal S, if it is I it sends to signal null. All of these send values to await signal. From signal null, the item is sent to Done. From Signal s, it is sent to set s. Signal M sends to W B modified line, which sends to set s. Set s is connected to await W B, done.  " title="A flow chart of Initiator Reads from Write back Cache for initiator and participant."/>
          <p:cNvPicPr>
            <a:picLocks noChangeAspect="1"/>
          </p:cNvPicPr>
          <p:nvPr/>
        </p:nvPicPr>
        <p:blipFill rotWithShape="1">
          <a:blip r:embed="rId3">
            <a:extLst>
              <a:ext uri="{28A0092B-C50C-407E-A947-70E740481C1C}">
                <a14:useLocalDpi xmlns:a14="http://schemas.microsoft.com/office/drawing/2010/main" val="0"/>
              </a:ext>
            </a:extLst>
          </a:blip>
          <a:srcRect l="189" t="26281" r="-189" b="21291"/>
          <a:stretch/>
        </p:blipFill>
        <p:spPr>
          <a:xfrm>
            <a:off x="611560" y="1113177"/>
            <a:ext cx="7735246" cy="5248275"/>
          </a:xfrm>
          <a:prstGeom prst="rect">
            <a:avLst/>
          </a:prstGeom>
        </p:spPr>
      </p:pic>
    </p:spTree>
    <p:extLst>
      <p:ext uri="{BB962C8B-B14F-4D97-AF65-F5344CB8AC3E}">
        <p14:creationId xmlns:p14="http://schemas.microsoft.com/office/powerpoint/2010/main" val="582286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41016"/>
            <a:ext cx="8500188" cy="1106066"/>
          </a:xfrm>
          <a:noFill/>
          <a:ln/>
        </p:spPr>
        <p:txBody>
          <a:bodyPr lIns="90488" tIns="44450" rIns="90488" bIns="44450"/>
          <a:lstStyle/>
          <a:p>
            <a:r>
              <a:rPr lang="en-US" dirty="0"/>
              <a:t>Figure 20.9</a:t>
            </a:r>
            <a:br>
              <a:rPr lang="en-US" dirty="0"/>
            </a:br>
            <a:r>
              <a:rPr lang="en-US" dirty="0"/>
              <a:t>Initiator Writes to </a:t>
            </a:r>
            <a:r>
              <a:rPr lang="en-US" dirty="0" err="1"/>
              <a:t>Writeback</a:t>
            </a:r>
            <a:r>
              <a:rPr lang="en-US" dirty="0"/>
              <a:t> Cache</a:t>
            </a:r>
          </a:p>
        </p:txBody>
      </p:sp>
      <p:pic>
        <p:nvPicPr>
          <p:cNvPr id="3" name="Picture 2" descr="The initial process for the Initiator begins with start, then the C P U reads for a hit or miss. If it hits it goes to M, E, S which sends the values to signal WH which connects to write to line which sends the values to set m which sends the values to Done. If it is a miss, it is forwarded to Signal R M, that forwards to WB victim which sends to await signal, that is sent to condition signal, if it is M it is sent to await W B, which sends to Load target line. If it is null it sends to Load target line and this load target line sends to write to line. The Participant From signal RM checks the state if it is M it sends to Signal M, if it is E, S, I sends the values to Signal null. The signal M and signal null send the values to await signal. Signal M passes to the W B modified line, which sends it to await W B and set I, that has a connection with Signal WH which pass its values to set I, which sends values to done. " title="A flow chart of Initiator Writes to write back Cache for initiator and participant."/>
          <p:cNvPicPr>
            <a:picLocks noChangeAspect="1"/>
          </p:cNvPicPr>
          <p:nvPr/>
        </p:nvPicPr>
        <p:blipFill rotWithShape="1">
          <a:blip r:embed="rId3">
            <a:extLst>
              <a:ext uri="{28A0092B-C50C-407E-A947-70E740481C1C}">
                <a14:useLocalDpi xmlns:a14="http://schemas.microsoft.com/office/drawing/2010/main" val="0"/>
              </a:ext>
            </a:extLst>
          </a:blip>
          <a:srcRect l="1816" t="20393" r="1810" b="20853"/>
          <a:stretch/>
        </p:blipFill>
        <p:spPr>
          <a:xfrm>
            <a:off x="1171575" y="1052970"/>
            <a:ext cx="6791326" cy="5358211"/>
          </a:xfrm>
          <a:prstGeom prst="rect">
            <a:avLst/>
          </a:prstGeom>
        </p:spPr>
      </p:pic>
    </p:spTree>
    <p:extLst>
      <p:ext uri="{BB962C8B-B14F-4D97-AF65-F5344CB8AC3E}">
        <p14:creationId xmlns:p14="http://schemas.microsoft.com/office/powerpoint/2010/main" val="1627409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a:t>Multithreading and Chip Multiprocessors</a:t>
            </a:r>
          </a:p>
        </p:txBody>
      </p:sp>
      <p:sp>
        <p:nvSpPr>
          <p:cNvPr id="189449" name="Rectangle 9"/>
          <p:cNvSpPr>
            <a:spLocks noGrp="1" noChangeArrowheads="1"/>
          </p:cNvSpPr>
          <p:nvPr>
            <p:ph type="body" idx="1"/>
          </p:nvPr>
        </p:nvSpPr>
        <p:spPr>
          <a:xfrm>
            <a:off x="457200" y="1636776"/>
            <a:ext cx="8229600" cy="4864184"/>
          </a:xfrm>
        </p:spPr>
        <p:txBody>
          <a:bodyPr>
            <a:normAutofit/>
          </a:bodyPr>
          <a:lstStyle/>
          <a:p>
            <a:pPr marL="354013" indent="-354013"/>
            <a:r>
              <a:rPr lang="en-GB" sz="2000" dirty="0"/>
              <a:t>Processor performance can be measured by the rate at which it executes instructions</a:t>
            </a:r>
          </a:p>
          <a:p>
            <a:pPr marL="354013" indent="-354013"/>
            <a:r>
              <a:rPr lang="en-GB" sz="2000" dirty="0"/>
              <a:t>MIPS rate = f * IPC</a:t>
            </a:r>
          </a:p>
          <a:p>
            <a:pPr marL="695325" lvl="1" indent="-341313"/>
            <a:r>
              <a:rPr lang="en-GB" sz="1800" dirty="0"/>
              <a:t>f = processor clock frequency, in MHz</a:t>
            </a:r>
          </a:p>
          <a:p>
            <a:pPr marL="695325" lvl="1" indent="-341313"/>
            <a:r>
              <a:rPr lang="en-GB" sz="1800" dirty="0"/>
              <a:t>IPC = average instructions per cycle</a:t>
            </a:r>
          </a:p>
          <a:p>
            <a:pPr marL="354013" indent="-354013"/>
            <a:r>
              <a:rPr lang="en-GB" sz="2000" dirty="0"/>
              <a:t>Increase performance by increasing clock frequency and increasing instructions that complete during cycle</a:t>
            </a:r>
          </a:p>
          <a:p>
            <a:pPr marL="354013" indent="-354013"/>
            <a:r>
              <a:rPr lang="en-GB" sz="2000" dirty="0"/>
              <a:t>Multithreading</a:t>
            </a:r>
          </a:p>
          <a:p>
            <a:pPr marL="695325" lvl="1" indent="-341313"/>
            <a:r>
              <a:rPr lang="en-GB" sz="1800" dirty="0"/>
              <a:t>Allows for a high degree of instruction-level parallelism without increasing circuit complexity or power consumption</a:t>
            </a:r>
          </a:p>
          <a:p>
            <a:pPr marL="695325" lvl="1" indent="-341313"/>
            <a:r>
              <a:rPr lang="en-GB" sz="1800" dirty="0"/>
              <a:t>Instruction stream is divided into several smaller streams, known as threads, that can be executed in parallel</a:t>
            </a:r>
          </a:p>
        </p:txBody>
      </p:sp>
    </p:spTree>
    <p:extLst>
      <p:ext uri="{BB962C8B-B14F-4D97-AF65-F5344CB8AC3E}">
        <p14:creationId xmlns:p14="http://schemas.microsoft.com/office/powerpoint/2010/main" val="30380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Multiple Processor Organization</a:t>
            </a:r>
          </a:p>
        </p:txBody>
      </p:sp>
      <p:sp>
        <p:nvSpPr>
          <p:cNvPr id="9" name="Content Placeholder 5"/>
          <p:cNvSpPr txBox="1">
            <a:spLocks/>
          </p:cNvSpPr>
          <p:nvPr/>
        </p:nvSpPr>
        <p:spPr>
          <a:xfrm>
            <a:off x="502920" y="1700808"/>
            <a:ext cx="3565025" cy="2183701"/>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0988" indent="-280988">
              <a:buClr>
                <a:schemeClr val="tx2"/>
              </a:buClr>
              <a:buFont typeface="Arial" panose="020B0604020202020204" pitchFamily="34" charset="0"/>
              <a:buChar char="•"/>
            </a:pPr>
            <a:r>
              <a:rPr lang="en-US" sz="1800" kern="0" dirty="0"/>
              <a:t>Single instruction, single data </a:t>
            </a:r>
            <a:r>
              <a:rPr lang="en-US" sz="1800" b="1" kern="0" dirty="0"/>
              <a:t>(SISD) </a:t>
            </a:r>
            <a:r>
              <a:rPr lang="en-US" sz="1800" kern="0" dirty="0"/>
              <a:t>stream</a:t>
            </a:r>
          </a:p>
          <a:p>
            <a:pPr marL="633413" lvl="1" indent="-328613">
              <a:buClr>
                <a:schemeClr val="tx2"/>
              </a:buClr>
              <a:buFont typeface="Arial" panose="020B0604020202020204" pitchFamily="34" charset="0"/>
              <a:buChar char="–"/>
            </a:pPr>
            <a:r>
              <a:rPr lang="en-US" sz="1600" kern="0" dirty="0"/>
              <a:t>Single processor executes a single instruction stream to operate on data stored in a single memory</a:t>
            </a:r>
          </a:p>
          <a:p>
            <a:pPr marL="633413" lvl="1" indent="-328613">
              <a:buClr>
                <a:schemeClr val="tx2"/>
              </a:buClr>
              <a:buFont typeface="Arial" panose="020B0604020202020204" pitchFamily="34" charset="0"/>
              <a:buChar char="–"/>
            </a:pPr>
            <a:r>
              <a:rPr lang="en-US" sz="1600" kern="0" dirty="0"/>
              <a:t>Uniprocessors fall into this category</a:t>
            </a:r>
          </a:p>
          <a:p>
            <a:pPr marL="285750" lvl="1" indent="-285750">
              <a:buFont typeface="Arial" panose="020B0604020202020204" pitchFamily="34" charset="0"/>
              <a:buChar char="•"/>
            </a:pPr>
            <a:endParaRPr lang="en-US" sz="1600" kern="0" dirty="0"/>
          </a:p>
        </p:txBody>
      </p:sp>
      <p:sp>
        <p:nvSpPr>
          <p:cNvPr id="10" name="Content Placeholder 6"/>
          <p:cNvSpPr txBox="1">
            <a:spLocks/>
          </p:cNvSpPr>
          <p:nvPr/>
        </p:nvSpPr>
        <p:spPr>
          <a:xfrm>
            <a:off x="502921" y="3861048"/>
            <a:ext cx="3565024" cy="2375600"/>
          </a:xfrm>
          <a:prstGeom prst="rect">
            <a:avLst/>
          </a:prstGeom>
        </p:spPr>
        <p:txBody>
          <a:bodyPr>
            <a:no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Clr>
                <a:schemeClr val="tx2"/>
              </a:buClr>
              <a:buFont typeface="Arial" panose="020B0604020202020204" pitchFamily="34" charset="0"/>
              <a:buChar char="•"/>
            </a:pPr>
            <a:r>
              <a:rPr lang="en-US" sz="1800" kern="0" dirty="0"/>
              <a:t>Single instruction, multiple data </a:t>
            </a:r>
            <a:r>
              <a:rPr lang="en-US" sz="1800" b="1" kern="0" dirty="0"/>
              <a:t>(SIMD)</a:t>
            </a:r>
            <a:r>
              <a:rPr lang="en-US" sz="1800" kern="0" dirty="0"/>
              <a:t> stream</a:t>
            </a:r>
          </a:p>
          <a:p>
            <a:pPr marL="633413" lvl="1" indent="-328613">
              <a:buClr>
                <a:schemeClr val="tx2"/>
              </a:buClr>
              <a:buFont typeface="Arial" panose="020B0604020202020204" pitchFamily="34" charset="0"/>
              <a:buChar char="–"/>
            </a:pPr>
            <a:r>
              <a:rPr lang="en-US" sz="1600" kern="0" dirty="0"/>
              <a:t>A single machine instruction controls the simultaneous execution of a number of processing elements on a lockstep basis</a:t>
            </a:r>
          </a:p>
          <a:p>
            <a:pPr marL="633413" lvl="1" indent="-328613">
              <a:buClr>
                <a:schemeClr val="tx2"/>
              </a:buClr>
              <a:buFont typeface="Arial" panose="020B0604020202020204" pitchFamily="34" charset="0"/>
              <a:buChar char="–"/>
            </a:pPr>
            <a:r>
              <a:rPr lang="en-US" sz="1600" kern="0" dirty="0"/>
              <a:t>Vector and array processors fall into this category</a:t>
            </a:r>
          </a:p>
        </p:txBody>
      </p:sp>
      <p:sp>
        <p:nvSpPr>
          <p:cNvPr id="11" name="Content Placeholder 3"/>
          <p:cNvSpPr txBox="1">
            <a:spLocks/>
          </p:cNvSpPr>
          <p:nvPr/>
        </p:nvSpPr>
        <p:spPr bwMode="auto">
          <a:xfrm>
            <a:off x="4495418" y="1652040"/>
            <a:ext cx="4122365"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255588" indent="-255588">
              <a:buClr>
                <a:schemeClr val="tx2"/>
              </a:buClr>
            </a:pPr>
            <a:r>
              <a:rPr lang="en-US" sz="1800" kern="0" dirty="0"/>
              <a:t>Multiple instruction, single data </a:t>
            </a:r>
            <a:r>
              <a:rPr lang="en-US" sz="1800" b="1" kern="0" dirty="0"/>
              <a:t>(MISD) </a:t>
            </a:r>
            <a:r>
              <a:rPr lang="en-US" sz="1800" kern="0" dirty="0"/>
              <a:t>stream</a:t>
            </a:r>
          </a:p>
          <a:p>
            <a:pPr marL="560388" lvl="1" indent="-292100">
              <a:buClr>
                <a:schemeClr val="tx2"/>
              </a:buClr>
            </a:pPr>
            <a:r>
              <a:rPr lang="en-US" kern="0" dirty="0"/>
              <a:t>A sequence of data is transmitted to a set of processors, each of which executes a different instruction sequence</a:t>
            </a:r>
          </a:p>
          <a:p>
            <a:pPr marL="560388" lvl="1" indent="-292100">
              <a:buClr>
                <a:schemeClr val="tx2"/>
              </a:buClr>
            </a:pPr>
            <a:r>
              <a:rPr lang="en-US" kern="0" dirty="0"/>
              <a:t>Not commercially implemented</a:t>
            </a:r>
          </a:p>
        </p:txBody>
      </p:sp>
      <p:sp>
        <p:nvSpPr>
          <p:cNvPr id="12" name="Content Placeholder 4"/>
          <p:cNvSpPr txBox="1">
            <a:spLocks/>
          </p:cNvSpPr>
          <p:nvPr/>
        </p:nvSpPr>
        <p:spPr>
          <a:xfrm>
            <a:off x="4495419" y="3861048"/>
            <a:ext cx="3820997" cy="2262917"/>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68288" indent="-268288">
              <a:buClr>
                <a:schemeClr val="tx2"/>
              </a:buClr>
              <a:buFont typeface="Arial" panose="020B0604020202020204" pitchFamily="34" charset="0"/>
              <a:buChar char="•"/>
            </a:pPr>
            <a:r>
              <a:rPr lang="en-US" sz="1800" kern="0" dirty="0"/>
              <a:t>Multiple instruction, multiple data </a:t>
            </a:r>
            <a:r>
              <a:rPr lang="en-US" sz="1800" b="1" kern="0" dirty="0"/>
              <a:t>(MIMD) </a:t>
            </a:r>
            <a:r>
              <a:rPr lang="en-US" sz="1800" kern="0" dirty="0"/>
              <a:t>stream</a:t>
            </a:r>
          </a:p>
          <a:p>
            <a:pPr marL="554037" lvl="1" indent="-285750">
              <a:buClr>
                <a:schemeClr val="tx2"/>
              </a:buClr>
              <a:buFont typeface="Arial" panose="020B0604020202020204" pitchFamily="34" charset="0"/>
              <a:buChar char="–"/>
            </a:pPr>
            <a:r>
              <a:rPr lang="en-US" sz="1600" kern="0" dirty="0"/>
              <a:t>A set of processors simultaneously execute different instruction sequences on different data sets</a:t>
            </a:r>
          </a:p>
          <a:p>
            <a:pPr marL="554037" lvl="1" indent="-285750">
              <a:buClr>
                <a:schemeClr val="tx2"/>
              </a:buClr>
              <a:buFont typeface="Arial" panose="020B0604020202020204" pitchFamily="34" charset="0"/>
              <a:buChar char="–"/>
            </a:pPr>
            <a:r>
              <a:rPr lang="en-US" sz="1600" kern="0" dirty="0"/>
              <a:t>SMPs, clusters and NUMA systems fit this category</a:t>
            </a:r>
          </a:p>
          <a:p>
            <a:pPr marL="285750" lvl="1" indent="-285750">
              <a:buClr>
                <a:schemeClr val="tx2"/>
              </a:buClr>
              <a:buFont typeface="Arial" panose="020B0604020202020204" pitchFamily="34" charset="0"/>
              <a:buChar char="•"/>
            </a:pPr>
            <a:endParaRPr lang="en-US" sz="1600" kern="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p:nvPr>
        </p:nvSpPr>
        <p:spPr/>
        <p:txBody>
          <a:bodyPr/>
          <a:lstStyle/>
          <a:p>
            <a:r>
              <a:rPr lang="en-GB" dirty="0"/>
              <a:t>Definitions of Threads </a:t>
            </a:r>
            <a:br>
              <a:rPr lang="en-GB" dirty="0"/>
            </a:br>
            <a:r>
              <a:rPr lang="en-GB" dirty="0"/>
              <a:t>and Processes</a:t>
            </a:r>
          </a:p>
        </p:txBody>
      </p:sp>
      <p:graphicFrame>
        <p:nvGraphicFramePr>
          <p:cNvPr id="7" name="Content Placeholder 30"/>
          <p:cNvGraphicFramePr>
            <a:graphicFrameLocks/>
          </p:cNvGraphicFramePr>
          <p:nvPr>
            <p:extLst>
              <p:ext uri="{D42A27DB-BD31-4B8C-83A1-F6EECF244321}">
                <p14:modId xmlns:p14="http://schemas.microsoft.com/office/powerpoint/2010/main" val="1877673255"/>
              </p:ext>
            </p:extLst>
          </p:nvPr>
        </p:nvGraphicFramePr>
        <p:xfrm>
          <a:off x="228600" y="765048"/>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444416" y="215371"/>
            <a:ext cx="8376056" cy="1097279"/>
          </a:xfrm>
        </p:spPr>
        <p:txBody>
          <a:bodyPr>
            <a:noAutofit/>
          </a:bodyPr>
          <a:lstStyle/>
          <a:p>
            <a:r>
              <a:rPr lang="en-GB" dirty="0"/>
              <a:t>Implicit and Explicit Multithreading</a:t>
            </a:r>
          </a:p>
        </p:txBody>
      </p:sp>
      <p:sp>
        <p:nvSpPr>
          <p:cNvPr id="192519" name="Rectangle 7"/>
          <p:cNvSpPr>
            <a:spLocks noGrp="1" noChangeArrowheads="1"/>
          </p:cNvSpPr>
          <p:nvPr>
            <p:ph type="body" idx="1"/>
          </p:nvPr>
        </p:nvSpPr>
        <p:spPr>
          <a:xfrm>
            <a:off x="457200" y="1600200"/>
            <a:ext cx="6923112" cy="4997152"/>
          </a:xfrm>
        </p:spPr>
        <p:txBody>
          <a:bodyPr>
            <a:normAutofit/>
          </a:bodyPr>
          <a:lstStyle/>
          <a:p>
            <a:pPr marL="342900" indent="-342900">
              <a:spcBef>
                <a:spcPts val="2000"/>
              </a:spcBef>
            </a:pPr>
            <a:r>
              <a:rPr lang="en-GB" dirty="0"/>
              <a:t>All commercial processors and most experimental ones use explicit multithreading</a:t>
            </a:r>
          </a:p>
          <a:p>
            <a:pPr marL="695325" lvl="1" indent="-330200">
              <a:buFont typeface="Arial" panose="020B0604020202020204" pitchFamily="34" charset="0"/>
              <a:buChar char="–"/>
            </a:pPr>
            <a:r>
              <a:rPr lang="en-GB" sz="2000" dirty="0"/>
              <a:t>Concurrently execute instructions from different explicit threads</a:t>
            </a:r>
          </a:p>
          <a:p>
            <a:pPr marL="695325" lvl="1" indent="-330200">
              <a:buFont typeface="Arial" panose="020B0604020202020204" pitchFamily="34" charset="0"/>
              <a:buChar char="–"/>
            </a:pPr>
            <a:r>
              <a:rPr lang="en-GB" sz="2000" dirty="0"/>
              <a:t>Interleave instructions from different threads on shared pipelines or parallel execution on parallel pipelines</a:t>
            </a:r>
          </a:p>
          <a:p>
            <a:pPr marL="342900" indent="-342900">
              <a:spcBef>
                <a:spcPts val="2000"/>
              </a:spcBef>
            </a:pPr>
            <a:r>
              <a:rPr lang="en-GB" dirty="0"/>
              <a:t>Implicit multithreading is concurrent execution of multiple threads extracted from single sequential program</a:t>
            </a:r>
          </a:p>
          <a:p>
            <a:pPr marL="695325" lvl="1" indent="-330200">
              <a:buFont typeface="Arial" panose="020B0604020202020204" pitchFamily="34" charset="0"/>
              <a:buChar char="–"/>
            </a:pPr>
            <a:r>
              <a:rPr lang="en-GB" sz="2000" dirty="0"/>
              <a:t>Implicit threads defined statically by compiler or dynamically by hardware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p:txBody>
          <a:bodyPr/>
          <a:lstStyle/>
          <a:p>
            <a:r>
              <a:rPr lang="en-GB" dirty="0"/>
              <a:t>Approaches to Explicit Multithreading</a:t>
            </a:r>
          </a:p>
        </p:txBody>
      </p:sp>
      <p:sp>
        <p:nvSpPr>
          <p:cNvPr id="193545" name="Rectangle 9"/>
          <p:cNvSpPr>
            <a:spLocks noGrp="1" noChangeArrowheads="1"/>
          </p:cNvSpPr>
          <p:nvPr>
            <p:ph type="body" idx="1"/>
          </p:nvPr>
        </p:nvSpPr>
        <p:spPr>
          <a:xfrm>
            <a:off x="323528" y="1648968"/>
            <a:ext cx="4223086" cy="4525963"/>
          </a:xfrm>
        </p:spPr>
        <p:txBody>
          <a:bodyPr>
            <a:normAutofit/>
          </a:bodyPr>
          <a:lstStyle/>
          <a:p>
            <a:pPr marL="476250" indent="-342900">
              <a:lnSpc>
                <a:spcPct val="90000"/>
              </a:lnSpc>
            </a:pPr>
            <a:r>
              <a:rPr lang="en-GB" sz="2200" dirty="0"/>
              <a:t>Interleaved</a:t>
            </a:r>
          </a:p>
          <a:p>
            <a:pPr marL="817563" lvl="1" indent="-330200">
              <a:lnSpc>
                <a:spcPct val="90000"/>
              </a:lnSpc>
            </a:pPr>
            <a:r>
              <a:rPr lang="en-GB" sz="1800" dirty="0"/>
              <a:t>Fine-grained</a:t>
            </a:r>
          </a:p>
          <a:p>
            <a:pPr marL="817563" lvl="1" indent="-330200">
              <a:lnSpc>
                <a:spcPct val="90000"/>
              </a:lnSpc>
            </a:pPr>
            <a:r>
              <a:rPr lang="en-GB" sz="1800" dirty="0"/>
              <a:t>Processor deals with two or more thread contexts at a time</a:t>
            </a:r>
          </a:p>
          <a:p>
            <a:pPr marL="817563" lvl="1" indent="-330200">
              <a:lnSpc>
                <a:spcPct val="90000"/>
              </a:lnSpc>
            </a:pPr>
            <a:r>
              <a:rPr lang="en-GB" sz="1800" dirty="0"/>
              <a:t>Switching thread at each clock cycle</a:t>
            </a:r>
          </a:p>
          <a:p>
            <a:pPr marL="817563" lvl="1" indent="-330200">
              <a:lnSpc>
                <a:spcPct val="90000"/>
              </a:lnSpc>
            </a:pPr>
            <a:r>
              <a:rPr lang="en-GB" sz="1800" dirty="0"/>
              <a:t>If thread is blocked it is skipped</a:t>
            </a:r>
          </a:p>
          <a:p>
            <a:pPr marL="476250" indent="-342900">
              <a:lnSpc>
                <a:spcPct val="90000"/>
              </a:lnSpc>
            </a:pPr>
            <a:r>
              <a:rPr lang="en-GB" sz="2200" dirty="0"/>
              <a:t>Simultaneous (SMT)</a:t>
            </a:r>
          </a:p>
          <a:p>
            <a:pPr marL="817563" lvl="1" indent="-330200">
              <a:lnSpc>
                <a:spcPct val="90000"/>
              </a:lnSpc>
            </a:pPr>
            <a:r>
              <a:rPr lang="en-GB" sz="1800" dirty="0"/>
              <a:t>Instructions are simultaneously issued from multiple threads to execution units of superscalar processor</a:t>
            </a:r>
          </a:p>
        </p:txBody>
      </p:sp>
      <p:sp>
        <p:nvSpPr>
          <p:cNvPr id="7" name="Content Placeholder 6"/>
          <p:cNvSpPr>
            <a:spLocks noGrp="1"/>
          </p:cNvSpPr>
          <p:nvPr>
            <p:ph sz="half" idx="4294967295"/>
          </p:nvPr>
        </p:nvSpPr>
        <p:spPr>
          <a:xfrm>
            <a:off x="4860032" y="1653184"/>
            <a:ext cx="3744416" cy="4539382"/>
          </a:xfrm>
        </p:spPr>
        <p:txBody>
          <a:bodyPr>
            <a:noAutofit/>
          </a:bodyPr>
          <a:lstStyle/>
          <a:p>
            <a:pPr marL="342900" indent="-342900">
              <a:lnSpc>
                <a:spcPct val="90000"/>
              </a:lnSpc>
              <a:spcBef>
                <a:spcPts val="1500"/>
              </a:spcBef>
              <a:buClr>
                <a:schemeClr val="tx2"/>
              </a:buClr>
              <a:buFont typeface="Arial" panose="020B0604020202020204" pitchFamily="34" charset="0"/>
              <a:buChar char="•"/>
            </a:pPr>
            <a:r>
              <a:rPr lang="en-GB" sz="2200" dirty="0"/>
              <a:t>Blocked </a:t>
            </a:r>
          </a:p>
          <a:p>
            <a:pPr marL="633413" lvl="1" indent="-268288">
              <a:lnSpc>
                <a:spcPct val="90000"/>
              </a:lnSpc>
              <a:spcBef>
                <a:spcPts val="600"/>
              </a:spcBef>
              <a:buClr>
                <a:schemeClr val="tx2"/>
              </a:buClr>
              <a:buFont typeface="Arial" panose="020B0604020202020204" pitchFamily="34" charset="0"/>
              <a:buChar char="–"/>
            </a:pPr>
            <a:r>
              <a:rPr lang="en-GB" sz="1800" dirty="0"/>
              <a:t>Coarse-grained </a:t>
            </a:r>
          </a:p>
          <a:p>
            <a:pPr marL="633413" lvl="1" indent="-268288">
              <a:lnSpc>
                <a:spcPct val="90000"/>
              </a:lnSpc>
              <a:spcBef>
                <a:spcPts val="600"/>
              </a:spcBef>
              <a:buClr>
                <a:schemeClr val="tx2"/>
              </a:buClr>
              <a:buFont typeface="Arial" panose="020B0604020202020204" pitchFamily="34" charset="0"/>
              <a:buChar char="–"/>
            </a:pPr>
            <a:r>
              <a:rPr lang="en-GB" sz="1800" dirty="0"/>
              <a:t>Thread executed until event causes delay</a:t>
            </a:r>
          </a:p>
          <a:p>
            <a:pPr marL="633413" lvl="1" indent="-268288">
              <a:lnSpc>
                <a:spcPct val="90000"/>
              </a:lnSpc>
              <a:spcBef>
                <a:spcPts val="600"/>
              </a:spcBef>
              <a:buClr>
                <a:schemeClr val="tx2"/>
              </a:buClr>
              <a:buFont typeface="Arial" panose="020B0604020202020204" pitchFamily="34" charset="0"/>
              <a:buChar char="–"/>
            </a:pPr>
            <a:r>
              <a:rPr lang="en-GB" sz="1800" dirty="0"/>
              <a:t>Effective on in-order processor</a:t>
            </a:r>
          </a:p>
          <a:p>
            <a:pPr marL="633413" lvl="1" indent="-268288">
              <a:lnSpc>
                <a:spcPct val="90000"/>
              </a:lnSpc>
              <a:spcBef>
                <a:spcPts val="600"/>
              </a:spcBef>
              <a:buClr>
                <a:schemeClr val="tx2"/>
              </a:buClr>
              <a:buFont typeface="Arial" panose="020B0604020202020204" pitchFamily="34" charset="0"/>
              <a:buChar char="–"/>
            </a:pPr>
            <a:r>
              <a:rPr lang="en-GB" sz="1800" dirty="0"/>
              <a:t>Avoids pipeline stall</a:t>
            </a:r>
          </a:p>
          <a:p>
            <a:pPr marL="342900" indent="-342900">
              <a:lnSpc>
                <a:spcPct val="90000"/>
              </a:lnSpc>
              <a:spcBef>
                <a:spcPts val="600"/>
              </a:spcBef>
              <a:buClr>
                <a:schemeClr val="tx2"/>
              </a:buClr>
              <a:buFont typeface="Arial" panose="020B0604020202020204" pitchFamily="34" charset="0"/>
              <a:buChar char="•"/>
            </a:pPr>
            <a:r>
              <a:rPr lang="en-GB" sz="2200" dirty="0"/>
              <a:t>Chip multiprocessing</a:t>
            </a:r>
          </a:p>
          <a:p>
            <a:pPr marL="633413" lvl="1" indent="-255588">
              <a:lnSpc>
                <a:spcPct val="90000"/>
              </a:lnSpc>
              <a:spcBef>
                <a:spcPts val="600"/>
              </a:spcBef>
              <a:buClr>
                <a:schemeClr val="tx2"/>
              </a:buClr>
              <a:buFont typeface="Arial" panose="020B0604020202020204" pitchFamily="34" charset="0"/>
              <a:buChar char="–"/>
            </a:pPr>
            <a:r>
              <a:rPr lang="en-GB" sz="1800" dirty="0"/>
              <a:t>Processor is replicated on a single chip</a:t>
            </a:r>
          </a:p>
          <a:p>
            <a:pPr marL="633413" lvl="1" indent="-255588">
              <a:lnSpc>
                <a:spcPct val="90000"/>
              </a:lnSpc>
              <a:spcBef>
                <a:spcPts val="600"/>
              </a:spcBef>
              <a:buClr>
                <a:schemeClr val="tx2"/>
              </a:buClr>
              <a:buFont typeface="Arial" panose="020B0604020202020204" pitchFamily="34" charset="0"/>
              <a:buChar char="–"/>
            </a:pPr>
            <a:r>
              <a:rPr lang="en-GB" sz="1800" dirty="0"/>
              <a:t>Each processor handles separate threads</a:t>
            </a:r>
          </a:p>
          <a:p>
            <a:pPr marL="633413" lvl="1" indent="-255588">
              <a:lnSpc>
                <a:spcPct val="90000"/>
              </a:lnSpc>
              <a:spcBef>
                <a:spcPts val="600"/>
              </a:spcBef>
              <a:buClr>
                <a:schemeClr val="tx2"/>
              </a:buClr>
              <a:buFont typeface="Arial" panose="020B0604020202020204" pitchFamily="34" charset="0"/>
              <a:buChar char="–"/>
            </a:pPr>
            <a:r>
              <a:rPr lang="en-GB" sz="1800" dirty="0"/>
              <a:t>Advantage is that the available logic area on a chip is used effectively</a:t>
            </a:r>
          </a:p>
          <a:p>
            <a:pPr marL="285750" indent="-285750">
              <a:buFont typeface="Arial" panose="020B0604020202020204" pitchFamily="34" charset="0"/>
              <a:buChar char="•"/>
            </a:pPr>
            <a:endParaRPr lang="en-U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62892"/>
            <a:ext cx="8500188" cy="1115591"/>
          </a:xfrm>
          <a:noFill/>
          <a:ln/>
        </p:spPr>
        <p:txBody>
          <a:bodyPr lIns="90488" tIns="44450" rIns="90488" bIns="44450"/>
          <a:lstStyle/>
          <a:p>
            <a:r>
              <a:rPr lang="en-US" dirty="0"/>
              <a:t>Figure 20.10</a:t>
            </a:r>
            <a:br>
              <a:rPr lang="en-US" dirty="0"/>
            </a:br>
            <a:r>
              <a:rPr lang="en-US" dirty="0"/>
              <a:t>Approaches to Executing Multiple Threads</a:t>
            </a:r>
          </a:p>
        </p:txBody>
      </p:sp>
      <p:pic>
        <p:nvPicPr>
          <p:cNvPr id="3" name="Picture 2" descr="Figure A, Single threaded scalar contains A cycles. The diagram contains a single column with 6 rows. Row 1, A. Row 2, A. Row 3, Blank. row 4, Blank. row 5, Blank, row 6, A. Figure B, Interleaved multithreading scalar. contains A B C D cycles with thread switches in between. Single row with 6 columns. Row 1. A. row 2, B. row 3, c. row 4, d. row 5, A. row 6, B. Figure C, blocked multithreading scalar. Contains A B C D cycles. The thread switch is between the fourth and the fifth row. Contains a single column with six rows. Row 1. A. row 2, A. row 3, A. row 4, blank. row 5, B. row 6, B. Figure D, superscalar. contains six rows and four columns. Contains only A cycles. Row 1. A, A, blank, blank. Row 2. A, blank, blank, blank, blank. Row 3. All the columns are blank. Row 4. A, A, A, A. Row 5. All the rows are blank. Row 6. A, A, blank, A. Figure (e) Interleaved multithreading superscalar. Contains A B C D cycles. Six row four column pattern. Row 1. A, A, blank, blank. Row 2. B, B, B blank. Row 3. C, blank, blank, blank. Row 4. D, D, D, D. Row 5. A, A, blank, blank. ROW 6. B, blank, blank, blank. Thread switches are found between the rows and below the row 6. Figure (f) Blocked multithreading superscalar. Contains A B C D cycles. Six row six column pattern. Row 1. A, A, Blank, blank. This row is mentioned as the issue slot. Row 2. A, A, Blank, blank. Row 3. All the columns are blank. Row 4, B B B blank. Row 5. B, blank, blank, blank. Row 6. Thread switches are found between rows 3 and 4, 5 and 6 and below row 6. Figure (G) V L I W. Contains A cycles. Six rows and 4 columns pattern. Row 1. A A N N. Row 2. A N N N. Row 3. All the columns are blank. This row is mentioned as the latency cycle. Row 4. A A A A. Row 5. All the columns are blank. Row 6. A A A N. Figure (H) Interleaved multithreading V L I W. Contains A B C D cycles. Six rows and four columns pattern. Thread switches are found below the rows. Row 1. A A N N. Row 2. B B B N. Row 3. C N N N. Row 4. D D D D. Row 5. A A N N. Row 6. B N N N. Figure (I) Blocked multithreading V L I W. Contains A B C D cycles. Six rows 4 column pattern. Row 1. A A N N. Row 2. A A N N. Row 3. All the columns are blank. Row 4. B B B N. Row 5. B N N N. Row 6. C N N N. Thread switches are found below rows 3, 5 and 6. Figure (J) Simultaneous multithreading (S M T). Contains A B C D cycles. Six rows and eight columns pattern. Row 1. A A A A B B B C. Row 2. D D D A A A B D. Row 3. D D D A A A B C. Row 4. B D A A A A B B. Row 5. C D D A A A A A. Row 6. A B B D D D D D. Figure (K) Chip multiprocessor (multicore). Contains A B C D cycles. Four processors with six rows2 columns pattern. Processor 1. Row 1. A A. Row 2. A blank. Row 3. Blank, blank. Row 4. A A. Row 5. Blank, blank. Row 6. A A. Processor 2. Row 1. B B. Row 2. B B. Row 3. B, Blank. Row 4. Blank, blank. Row 5. B B. Row 6. B, blank. Processor 3. Row 1. C, blank. Row 2. Blank, blank. Row 3. Blank, blank. Row 4. C, blank. Row 5. C C. Row 6. C C. Processor 4. Row 1. Blank, blank. Row 2. D D. Row 3. D, blank. Row 4. D D. Row 5. D D. Row 6. D, Blank." title="A diagram explains various approaches to executing multiple threads."/>
          <p:cNvPicPr>
            <a:picLocks noChangeAspect="1"/>
          </p:cNvPicPr>
          <p:nvPr/>
        </p:nvPicPr>
        <p:blipFill rotWithShape="1">
          <a:blip r:embed="rId3">
            <a:extLst>
              <a:ext uri="{28A0092B-C50C-407E-A947-70E740481C1C}">
                <a14:useLocalDpi xmlns:a14="http://schemas.microsoft.com/office/drawing/2010/main" val="0"/>
              </a:ext>
            </a:extLst>
          </a:blip>
          <a:srcRect l="6770" t="2564" r="8752" b="11805"/>
          <a:stretch/>
        </p:blipFill>
        <p:spPr>
          <a:xfrm>
            <a:off x="2570633" y="1125538"/>
            <a:ext cx="4002734" cy="5250748"/>
          </a:xfrm>
          <a:prstGeom prst="rect">
            <a:avLst/>
          </a:prstGeom>
        </p:spPr>
      </p:pic>
    </p:spTree>
  </p:cSld>
  <p:clrMapOvr>
    <a:masterClrMapping/>
  </p:clrMapOvr>
  <p:transition spd="med">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a:bodyPr>
          <a:lstStyle/>
          <a:p>
            <a:r>
              <a:rPr lang="en-US" sz="3200" dirty="0"/>
              <a:t>Clusters</a:t>
            </a:r>
          </a:p>
        </p:txBody>
      </p:sp>
      <p:sp>
        <p:nvSpPr>
          <p:cNvPr id="108547" name="Rectangle 3"/>
          <p:cNvSpPr>
            <a:spLocks noGrp="1" noChangeArrowheads="1"/>
          </p:cNvSpPr>
          <p:nvPr>
            <p:ph type="body" idx="1"/>
          </p:nvPr>
        </p:nvSpPr>
        <p:spPr>
          <a:xfrm>
            <a:off x="445008" y="1487072"/>
            <a:ext cx="8229600" cy="5003984"/>
          </a:xfrm>
        </p:spPr>
        <p:txBody>
          <a:bodyPr>
            <a:normAutofit fontScale="77500" lnSpcReduction="20000"/>
          </a:bodyPr>
          <a:lstStyle/>
          <a:p>
            <a:pPr marL="354013" indent="-354013">
              <a:lnSpc>
                <a:spcPct val="120000"/>
              </a:lnSpc>
              <a:spcBef>
                <a:spcPts val="2000"/>
              </a:spcBef>
              <a:buFont typeface="Arial" panose="020B0604020202020204" pitchFamily="34" charset="0"/>
              <a:buChar char="•"/>
            </a:pPr>
            <a:r>
              <a:rPr lang="en-US" sz="2000" dirty="0"/>
              <a:t>Alternative to SMP as an approach to providing high performance and high availability</a:t>
            </a:r>
          </a:p>
          <a:p>
            <a:pPr marL="354013" indent="-354013">
              <a:lnSpc>
                <a:spcPct val="120000"/>
              </a:lnSpc>
              <a:spcBef>
                <a:spcPts val="2000"/>
              </a:spcBef>
              <a:buFont typeface="Arial" panose="020B0604020202020204" pitchFamily="34" charset="0"/>
              <a:buChar char="•"/>
            </a:pPr>
            <a:r>
              <a:rPr lang="en-US" sz="2000" dirty="0"/>
              <a:t>Particularly attractive for server applications</a:t>
            </a:r>
          </a:p>
          <a:p>
            <a:pPr marL="354013" indent="-354013">
              <a:lnSpc>
                <a:spcPct val="120000"/>
              </a:lnSpc>
              <a:spcBef>
                <a:spcPts val="2000"/>
              </a:spcBef>
              <a:buFont typeface="Arial" panose="020B0604020202020204" pitchFamily="34" charset="0"/>
              <a:buChar char="•"/>
            </a:pPr>
            <a:r>
              <a:rPr lang="en-US" sz="2000" dirty="0"/>
              <a:t>Defined as:</a:t>
            </a:r>
          </a:p>
          <a:p>
            <a:pPr marL="706438" lvl="1" indent="-341313">
              <a:lnSpc>
                <a:spcPct val="120000"/>
              </a:lnSpc>
              <a:buFont typeface="Arial" panose="020B0604020202020204" pitchFamily="34" charset="0"/>
              <a:buChar char="–"/>
            </a:pPr>
            <a:r>
              <a:rPr lang="en-US" sz="1900" dirty="0"/>
              <a:t>A group of interconnected whole computers working together as a unified computing resource that can create the illusion of being one machine</a:t>
            </a:r>
          </a:p>
          <a:p>
            <a:pPr marL="706438" lvl="1" indent="-341313">
              <a:lnSpc>
                <a:spcPct val="120000"/>
              </a:lnSpc>
              <a:buFont typeface="Arial" panose="020B0604020202020204" pitchFamily="34" charset="0"/>
              <a:buChar char="–"/>
            </a:pPr>
            <a:r>
              <a:rPr lang="en-US" sz="1900" dirty="0"/>
              <a:t>(The term </a:t>
            </a:r>
            <a:r>
              <a:rPr lang="en-US" sz="1900" i="1" dirty="0"/>
              <a:t>whole computer </a:t>
            </a:r>
            <a:r>
              <a:rPr lang="en-US" sz="1900" dirty="0"/>
              <a:t>means a system that can run on its own, apart from the cluster)</a:t>
            </a:r>
          </a:p>
          <a:p>
            <a:pPr marL="354013" indent="-354013">
              <a:lnSpc>
                <a:spcPct val="120000"/>
              </a:lnSpc>
              <a:spcBef>
                <a:spcPts val="2000"/>
              </a:spcBef>
              <a:buFont typeface="Arial" panose="020B0604020202020204" pitchFamily="34" charset="0"/>
              <a:buChar char="•"/>
            </a:pPr>
            <a:r>
              <a:rPr lang="en-US" sz="2000" dirty="0"/>
              <a:t>Each computer in a cluster is called a node</a:t>
            </a:r>
          </a:p>
          <a:p>
            <a:pPr marL="354013" indent="-354013">
              <a:lnSpc>
                <a:spcPct val="120000"/>
              </a:lnSpc>
              <a:spcBef>
                <a:spcPts val="2000"/>
              </a:spcBef>
              <a:buFont typeface="Arial" panose="020B0604020202020204" pitchFamily="34" charset="0"/>
              <a:buChar char="•"/>
            </a:pPr>
            <a:r>
              <a:rPr lang="en-US" sz="2000" dirty="0"/>
              <a:t>Benefits:</a:t>
            </a:r>
          </a:p>
          <a:p>
            <a:pPr marL="706438" lvl="1" indent="-341313">
              <a:lnSpc>
                <a:spcPct val="120000"/>
              </a:lnSpc>
              <a:buFont typeface="Arial" panose="020B0604020202020204" pitchFamily="34" charset="0"/>
              <a:buChar char="–"/>
            </a:pPr>
            <a:r>
              <a:rPr lang="en-US" sz="1900" dirty="0"/>
              <a:t>Absolute scalability</a:t>
            </a:r>
          </a:p>
          <a:p>
            <a:pPr marL="706438" lvl="1" indent="-341313">
              <a:lnSpc>
                <a:spcPct val="120000"/>
              </a:lnSpc>
              <a:buFont typeface="Arial" panose="020B0604020202020204" pitchFamily="34" charset="0"/>
              <a:buChar char="–"/>
            </a:pPr>
            <a:r>
              <a:rPr lang="en-US" sz="1900" dirty="0"/>
              <a:t>Incremental scalability</a:t>
            </a:r>
          </a:p>
          <a:p>
            <a:pPr marL="706438" lvl="1" indent="-341313">
              <a:lnSpc>
                <a:spcPct val="120000"/>
              </a:lnSpc>
              <a:buFont typeface="Arial" panose="020B0604020202020204" pitchFamily="34" charset="0"/>
              <a:buChar char="–"/>
            </a:pPr>
            <a:r>
              <a:rPr lang="en-US" sz="1900" dirty="0"/>
              <a:t>High availability</a:t>
            </a:r>
          </a:p>
          <a:p>
            <a:pPr marL="706438" lvl="1" indent="-341313">
              <a:lnSpc>
                <a:spcPct val="120000"/>
              </a:lnSpc>
              <a:buFont typeface="Arial" panose="020B0604020202020204" pitchFamily="34" charset="0"/>
              <a:buChar char="–"/>
            </a:pPr>
            <a:r>
              <a:rPr lang="en-US" sz="1900" dirty="0"/>
              <a:t>Superior price/performance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35893"/>
            <a:ext cx="8500188" cy="1106066"/>
          </a:xfrm>
          <a:noFill/>
          <a:ln/>
        </p:spPr>
        <p:txBody>
          <a:bodyPr lIns="90488" tIns="44450" rIns="90488" bIns="44450"/>
          <a:lstStyle/>
          <a:p>
            <a:r>
              <a:rPr lang="en-US" dirty="0"/>
              <a:t>Figure 20.11 </a:t>
            </a:r>
            <a:br>
              <a:rPr lang="en-US" dirty="0"/>
            </a:br>
            <a:r>
              <a:rPr lang="en-US" dirty="0"/>
              <a:t>Cluster Configurations</a:t>
            </a:r>
          </a:p>
        </p:txBody>
      </p:sp>
      <p:pic>
        <p:nvPicPr>
          <p:cNvPr id="4" name="Picture 3" descr="Figure A is a Standby server with no shared disk. A two node cluster is connected by a high-speed message link. The high-speed message connects the Input output ports of both the clusters. Figure B is a Shared disk. A two node cluster connected by a high-speed message link and a RAID system. The message link and RAID system are connected to the Input output ports of the nodes." title="A diagram explains cluster configurations."/>
          <p:cNvPicPr>
            <a:picLocks noChangeAspect="1"/>
          </p:cNvPicPr>
          <p:nvPr/>
        </p:nvPicPr>
        <p:blipFill rotWithShape="1">
          <a:blip r:embed="rId3">
            <a:extLst>
              <a:ext uri="{28A0092B-C50C-407E-A947-70E740481C1C}">
                <a14:useLocalDpi xmlns:a14="http://schemas.microsoft.com/office/drawing/2010/main" val="0"/>
              </a:ext>
            </a:extLst>
          </a:blip>
          <a:srcRect l="9458" t="7736" r="11771" b="25767"/>
          <a:stretch/>
        </p:blipFill>
        <p:spPr>
          <a:xfrm>
            <a:off x="2119536" y="1144070"/>
            <a:ext cx="4828728" cy="5275148"/>
          </a:xfrm>
          <a:prstGeom prst="rect">
            <a:avLst/>
          </a:prstGeom>
        </p:spPr>
      </p:pic>
    </p:spTree>
  </p:cSld>
  <p:clrMapOvr>
    <a:masterClrMapping/>
  </p:clrMapOvr>
  <p:transition spd="med">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able contains 4 columns labeled Clustering Method, Description, Benefits, and Limitations. The rows are read as follows from left to right. Row 1. Passive standby. A secondary server takes over in case of primary server failure. Easy to implement. High cost because the secondary server is unavailable for other processing tasks. Row 2. Active Secondary. The secondary server is also used for processing tasks. Reduced cost because secondary servers can be used for processing. Increased complexity. Row 3. Separate Servers. Separate servers have their own disks. Data is continuously copied from its primary to secondary server. High availability. High network and server overhead due to copying operations. Row 4. Servers connected to Disks. Servers are cabled to the same disks, but each server owns its disks. If one server fails, its disks are taken over by the other server. Reduced network and server overhead due to elimination of copying operations. Usually requires disk mirroring or R A I D technology to compensate for risk of disk failure. Servers share disks. Multiple servers simultaneously share access to disks. Low network and server overhead. Reduced risk of downtime caused by disk failure. Requires lock manager software. Usually used with disk mirroring or R A I D technology. " title="A table titled Clustering Methods, Benefits and Limitations."/>
          <p:cNvGraphicFramePr>
            <a:graphicFrameLocks noGrp="1"/>
          </p:cNvGraphicFramePr>
          <p:nvPr>
            <p:extLst>
              <p:ext uri="{D42A27DB-BD31-4B8C-83A1-F6EECF244321}">
                <p14:modId xmlns:p14="http://schemas.microsoft.com/office/powerpoint/2010/main" val="3841479166"/>
              </p:ext>
            </p:extLst>
          </p:nvPr>
        </p:nvGraphicFramePr>
        <p:xfrm>
          <a:off x="683568" y="1488216"/>
          <a:ext cx="7783697" cy="4703760"/>
        </p:xfrm>
        <a:graphic>
          <a:graphicData uri="http://schemas.openxmlformats.org/drawingml/2006/table">
            <a:tbl>
              <a:tblPr firstRow="1" bandRow="1">
                <a:tableStyleId>{5C22544A-7EE6-4342-B048-85BDC9FD1C3A}</a:tableStyleId>
              </a:tblPr>
              <a:tblGrid>
                <a:gridCol w="2353258">
                  <a:extLst>
                    <a:ext uri="{9D8B030D-6E8A-4147-A177-3AD203B41FA5}">
                      <a16:colId xmlns:a16="http://schemas.microsoft.com/office/drawing/2014/main" val="528802535"/>
                    </a:ext>
                  </a:extLst>
                </a:gridCol>
                <a:gridCol w="1895214">
                  <a:extLst>
                    <a:ext uri="{9D8B030D-6E8A-4147-A177-3AD203B41FA5}">
                      <a16:colId xmlns:a16="http://schemas.microsoft.com/office/drawing/2014/main" val="3102758518"/>
                    </a:ext>
                  </a:extLst>
                </a:gridCol>
                <a:gridCol w="1757701">
                  <a:extLst>
                    <a:ext uri="{9D8B030D-6E8A-4147-A177-3AD203B41FA5}">
                      <a16:colId xmlns:a16="http://schemas.microsoft.com/office/drawing/2014/main" val="3315876388"/>
                    </a:ext>
                  </a:extLst>
                </a:gridCol>
                <a:gridCol w="1777524">
                  <a:extLst>
                    <a:ext uri="{9D8B030D-6E8A-4147-A177-3AD203B41FA5}">
                      <a16:colId xmlns:a16="http://schemas.microsoft.com/office/drawing/2014/main" val="626376588"/>
                    </a:ext>
                  </a:extLst>
                </a:gridCol>
              </a:tblGrid>
              <a:tr h="305774">
                <a:tc>
                  <a:txBody>
                    <a:bodyPr/>
                    <a:lstStyle/>
                    <a:p>
                      <a:r>
                        <a:rPr lang="en-IN" sz="1100" b="1" dirty="0">
                          <a:solidFill>
                            <a:schemeClr val="tx1"/>
                          </a:solidFill>
                        </a:rPr>
                        <a:t>Clustering Method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olidFill>
                            <a:schemeClr val="tx1"/>
                          </a:solidFill>
                        </a:rPr>
                        <a:t>Description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olidFill>
                            <a:schemeClr val="tx1"/>
                          </a:solidFill>
                        </a:rPr>
                        <a:t>Benefits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olidFill>
                            <a:schemeClr val="tx1"/>
                          </a:solidFill>
                        </a:rPr>
                        <a:t>Limitations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782755">
                <a:tc>
                  <a:txBody>
                    <a:bodyPr/>
                    <a:lstStyle/>
                    <a:p>
                      <a:r>
                        <a:rPr lang="en-IN" sz="1100" b="1" i="0" u="none" strike="noStrike" cap="none" baseline="0" dirty="0">
                          <a:solidFill>
                            <a:schemeClr val="dk1"/>
                          </a:solidFill>
                          <a:latin typeface="+mn-lt"/>
                          <a:ea typeface="+mn-ea"/>
                          <a:cs typeface="+mn-cs"/>
                          <a:sym typeface="Arial"/>
                        </a:rPr>
                        <a:t>Passive Standby</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A secondary server takes over in case of primary server failure.</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Easy to implement.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High cost because the secondary server is unavailable for other processing tasks.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662903">
                <a:tc>
                  <a:txBody>
                    <a:bodyPr/>
                    <a:lstStyle/>
                    <a:p>
                      <a:r>
                        <a:rPr lang="en-IN" sz="1100" b="1" i="0" u="none" strike="noStrike" cap="none" baseline="0" dirty="0">
                          <a:solidFill>
                            <a:schemeClr val="dk1"/>
                          </a:solidFill>
                          <a:latin typeface="+mn-lt"/>
                          <a:ea typeface="+mn-ea"/>
                          <a:cs typeface="+mn-cs"/>
                          <a:sym typeface="Arial"/>
                        </a:rPr>
                        <a:t>Active Secondary:</a:t>
                      </a:r>
                      <a:endParaRPr lang="en-IN" sz="1100" dirty="0"/>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The secondary server is</a:t>
                      </a:r>
                    </a:p>
                    <a:p>
                      <a:pPr algn="l"/>
                      <a:r>
                        <a:rPr lang="en-US" sz="1100" dirty="0"/>
                        <a:t>also used for processing</a:t>
                      </a:r>
                    </a:p>
                    <a:p>
                      <a:pPr algn="l"/>
                      <a:r>
                        <a:rPr lang="en-US" sz="1100" dirty="0"/>
                        <a:t>tasks.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Reduced cost because</a:t>
                      </a:r>
                    </a:p>
                    <a:p>
                      <a:pPr algn="l"/>
                      <a:r>
                        <a:rPr lang="en-US" sz="1100" dirty="0"/>
                        <a:t>secondary servers can be used for processing.</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Increased complexity.</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953983">
                <a:tc>
                  <a:txBody>
                    <a:bodyPr/>
                    <a:lstStyle/>
                    <a:p>
                      <a:pPr marL="209550" indent="-209550"/>
                      <a:r>
                        <a:rPr lang="en-US" sz="1100" b="0" i="0" u="none" strike="noStrike" cap="none" baseline="0" dirty="0">
                          <a:solidFill>
                            <a:schemeClr val="dk1"/>
                          </a:solidFill>
                          <a:latin typeface="+mn-lt"/>
                          <a:ea typeface="+mn-ea"/>
                          <a:cs typeface="+mn-cs"/>
                          <a:sym typeface="Arial"/>
                        </a:rPr>
                        <a:t>	Separate Servers</a:t>
                      </a:r>
                      <a:endParaRPr lang="en-IN" sz="11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Separate servers have</a:t>
                      </a:r>
                    </a:p>
                    <a:p>
                      <a:pPr algn="l"/>
                      <a:r>
                        <a:rPr lang="en-US" sz="1100" dirty="0"/>
                        <a:t>their own disks. Data</a:t>
                      </a:r>
                    </a:p>
                    <a:p>
                      <a:pPr algn="l"/>
                      <a:r>
                        <a:rPr lang="en-US" sz="1100" dirty="0"/>
                        <a:t>is continuously copied</a:t>
                      </a:r>
                    </a:p>
                    <a:p>
                      <a:pPr algn="l"/>
                      <a:r>
                        <a:rPr lang="en-US" sz="1100" dirty="0"/>
                        <a:t>from primary to secondary</a:t>
                      </a:r>
                    </a:p>
                    <a:p>
                      <a:pPr algn="l"/>
                      <a:r>
                        <a:rPr lang="en-US" sz="1100" dirty="0"/>
                        <a:t>server.</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High availability.</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High network and server</a:t>
                      </a:r>
                    </a:p>
                    <a:p>
                      <a:pPr algn="l"/>
                      <a:r>
                        <a:rPr lang="en-US" sz="1100" dirty="0"/>
                        <a:t>overhead due to copying</a:t>
                      </a:r>
                    </a:p>
                    <a:p>
                      <a:pPr algn="l"/>
                      <a:r>
                        <a:rPr lang="en-US" sz="1100" dirty="0"/>
                        <a:t>operations.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1125211">
                <a:tc>
                  <a:txBody>
                    <a:bodyPr/>
                    <a:lstStyle/>
                    <a:p>
                      <a:pPr marL="209550" indent="-209550"/>
                      <a:r>
                        <a:rPr lang="en-US" sz="1100" b="0" i="0" u="none" strike="noStrike" cap="none" baseline="0" dirty="0">
                          <a:solidFill>
                            <a:schemeClr val="dk1"/>
                          </a:solidFill>
                          <a:latin typeface="+mn-lt"/>
                          <a:ea typeface="+mn-ea"/>
                          <a:cs typeface="+mn-cs"/>
                          <a:sym typeface="Arial"/>
                        </a:rPr>
                        <a:t>	Servers Connected to</a:t>
                      </a:r>
                      <a:br>
                        <a:rPr lang="en-US" sz="1100" b="0" i="0" u="none" strike="noStrike" cap="none" baseline="0" dirty="0">
                          <a:solidFill>
                            <a:schemeClr val="dk1"/>
                          </a:solidFill>
                          <a:latin typeface="+mn-lt"/>
                          <a:ea typeface="+mn-ea"/>
                          <a:cs typeface="+mn-cs"/>
                          <a:sym typeface="Arial"/>
                        </a:rPr>
                      </a:br>
                      <a:r>
                        <a:rPr lang="en-US" sz="1100" b="0" i="0" u="none" strike="noStrike" cap="none" baseline="0" dirty="0">
                          <a:solidFill>
                            <a:schemeClr val="dk1"/>
                          </a:solidFill>
                          <a:latin typeface="+mn-lt"/>
                          <a:ea typeface="+mn-ea"/>
                          <a:cs typeface="+mn-cs"/>
                          <a:sym typeface="Arial"/>
                        </a:rPr>
                        <a:t>Disks</a:t>
                      </a:r>
                      <a:endParaRPr lang="en-IN" sz="11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Servers are cabled to</a:t>
                      </a:r>
                    </a:p>
                    <a:p>
                      <a:pPr algn="l"/>
                      <a:r>
                        <a:rPr lang="en-US" sz="1100" dirty="0"/>
                        <a:t>the same disks, but each</a:t>
                      </a:r>
                    </a:p>
                    <a:p>
                      <a:pPr algn="l"/>
                      <a:r>
                        <a:rPr lang="en-US" sz="1100" dirty="0"/>
                        <a:t>server owns its disks. If</a:t>
                      </a:r>
                    </a:p>
                    <a:p>
                      <a:pPr algn="l"/>
                      <a:r>
                        <a:rPr lang="en-US" sz="1100" dirty="0"/>
                        <a:t>one server fails, its disks</a:t>
                      </a:r>
                    </a:p>
                    <a:p>
                      <a:pPr algn="l"/>
                      <a:r>
                        <a:rPr lang="en-US" sz="1100" dirty="0"/>
                        <a:t>are taken over by the</a:t>
                      </a:r>
                    </a:p>
                    <a:p>
                      <a:pPr algn="l"/>
                      <a:r>
                        <a:rPr lang="en-US" sz="1100" dirty="0"/>
                        <a:t>other server.</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Reduced network and</a:t>
                      </a:r>
                    </a:p>
                    <a:p>
                      <a:pPr algn="l"/>
                      <a:r>
                        <a:rPr lang="en-US" sz="1100" dirty="0"/>
                        <a:t>server overhead due to</a:t>
                      </a:r>
                    </a:p>
                    <a:p>
                      <a:pPr algn="l"/>
                      <a:r>
                        <a:rPr lang="en-US" sz="1100" dirty="0"/>
                        <a:t>elimination of copying</a:t>
                      </a:r>
                    </a:p>
                    <a:p>
                      <a:pPr algn="l"/>
                      <a:r>
                        <a:rPr lang="en-US" sz="1100" dirty="0"/>
                        <a:t>operations.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Usually requires disk</a:t>
                      </a:r>
                    </a:p>
                    <a:p>
                      <a:pPr algn="l"/>
                      <a:r>
                        <a:rPr lang="en-US" sz="1100" dirty="0"/>
                        <a:t>mirroring or RAID technology to compensate</a:t>
                      </a:r>
                    </a:p>
                    <a:p>
                      <a:pPr algn="l"/>
                      <a:r>
                        <a:rPr lang="en-US" sz="1100" dirty="0"/>
                        <a:t>for risk of disk failure.</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873134">
                <a:tc>
                  <a:txBody>
                    <a:bodyPr/>
                    <a:lstStyle/>
                    <a:p>
                      <a:pPr marL="209550" indent="-209550"/>
                      <a:r>
                        <a:rPr lang="en-IN" sz="1100" b="0" dirty="0"/>
                        <a:t>	Servers Share Disks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Multiple servers </a:t>
                      </a:r>
                      <a:r>
                        <a:rPr lang="en-US" sz="1100" dirty="0" err="1"/>
                        <a:t>simul-taneously</a:t>
                      </a:r>
                      <a:r>
                        <a:rPr lang="en-US" sz="1100" dirty="0"/>
                        <a:t> share access</a:t>
                      </a:r>
                    </a:p>
                    <a:p>
                      <a:pPr algn="l"/>
                      <a:r>
                        <a:rPr lang="en-US" sz="1100" dirty="0"/>
                        <a:t>to disks.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Low network and server overhead. Reduced risk of downtime caused by</a:t>
                      </a:r>
                    </a:p>
                    <a:p>
                      <a:pPr algn="l"/>
                      <a:r>
                        <a:rPr lang="en-US" sz="1100" dirty="0"/>
                        <a:t>disk failure.</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Requires lock manager</a:t>
                      </a:r>
                    </a:p>
                    <a:p>
                      <a:pPr algn="l"/>
                      <a:r>
                        <a:rPr lang="en-US" sz="1100" dirty="0"/>
                        <a:t>software. Usually used</a:t>
                      </a:r>
                    </a:p>
                    <a:p>
                      <a:pPr algn="l"/>
                      <a:r>
                        <a:rPr lang="en-US" sz="1100" dirty="0"/>
                        <a:t>with disk mirroring or</a:t>
                      </a:r>
                    </a:p>
                    <a:p>
                      <a:pPr algn="l"/>
                      <a:r>
                        <a:rPr lang="en-US" sz="1100" dirty="0"/>
                        <a:t>RAID technology.</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25331572"/>
                  </a:ext>
                </a:extLst>
              </a:tr>
            </a:tbl>
          </a:graphicData>
        </a:graphic>
      </p:graphicFrame>
      <p:sp>
        <p:nvSpPr>
          <p:cNvPr id="2" name="Title 1">
            <a:extLst>
              <a:ext uri="{FF2B5EF4-FFF2-40B4-BE49-F238E27FC236}">
                <a16:creationId xmlns:a16="http://schemas.microsoft.com/office/drawing/2014/main" id="{FCD9E4DF-F66C-4ABB-A5A8-A4E0D6F3D212}"/>
              </a:ext>
            </a:extLst>
          </p:cNvPr>
          <p:cNvSpPr>
            <a:spLocks noGrp="1"/>
          </p:cNvSpPr>
          <p:nvPr>
            <p:ph type="title"/>
          </p:nvPr>
        </p:nvSpPr>
        <p:spPr>
          <a:xfrm>
            <a:off x="460616" y="359609"/>
            <a:ext cx="8229600" cy="1097279"/>
          </a:xfrm>
        </p:spPr>
        <p:txBody>
          <a:bodyPr/>
          <a:lstStyle/>
          <a:p>
            <a:r>
              <a:rPr lang="en-US" sz="3200" dirty="0">
                <a:latin typeface="Times New Roman" panose="02020603050405020304" pitchFamily="18" charset="0"/>
                <a:cs typeface="Times New Roman" panose="02020603050405020304" pitchFamily="18" charset="0"/>
              </a:rPr>
              <a:t>Table 20.2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Clustering Methods: Benefits and Limitations </a:t>
            </a:r>
            <a:endParaRPr lang="en-US" sz="3200" dirty="0"/>
          </a:p>
        </p:txBody>
      </p:sp>
    </p:spTree>
  </p:cSld>
  <p:clrMapOvr>
    <a:masterClrMapping/>
  </p:clrMapOvr>
  <p:transition spd="med">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GB" dirty="0"/>
              <a:t>Nonuniform Memory Access (NUMA)</a:t>
            </a:r>
          </a:p>
        </p:txBody>
      </p:sp>
      <p:sp>
        <p:nvSpPr>
          <p:cNvPr id="173059" name="Rectangle 3"/>
          <p:cNvSpPr>
            <a:spLocks noGrp="1" noChangeArrowheads="1"/>
          </p:cNvSpPr>
          <p:nvPr>
            <p:ph type="body" idx="1"/>
          </p:nvPr>
        </p:nvSpPr>
        <p:spPr>
          <a:xfrm>
            <a:off x="457200" y="1711349"/>
            <a:ext cx="8229600" cy="4525963"/>
          </a:xfrm>
        </p:spPr>
        <p:txBody>
          <a:bodyPr>
            <a:normAutofit fontScale="92500" lnSpcReduction="10000"/>
          </a:bodyPr>
          <a:lstStyle/>
          <a:p>
            <a:pPr marL="365125" indent="-365125">
              <a:lnSpc>
                <a:spcPct val="90000"/>
              </a:lnSpc>
            </a:pPr>
            <a:r>
              <a:rPr lang="en-GB" sz="2200" dirty="0"/>
              <a:t>Alternative to SMP and clustering</a:t>
            </a:r>
          </a:p>
          <a:p>
            <a:pPr marL="365125" indent="-365125">
              <a:lnSpc>
                <a:spcPct val="90000"/>
              </a:lnSpc>
            </a:pPr>
            <a:r>
              <a:rPr lang="en-GB" sz="2200" dirty="0"/>
              <a:t>Uniform memory access (UMA)</a:t>
            </a:r>
          </a:p>
          <a:p>
            <a:pPr marL="706438" lvl="1" indent="-352425">
              <a:lnSpc>
                <a:spcPct val="90000"/>
              </a:lnSpc>
            </a:pPr>
            <a:r>
              <a:rPr lang="en-GB" sz="1800" dirty="0"/>
              <a:t>All processors have access to all parts of  main memory using loads and stores</a:t>
            </a:r>
          </a:p>
          <a:p>
            <a:pPr marL="706438" lvl="1" indent="-352425">
              <a:lnSpc>
                <a:spcPct val="90000"/>
              </a:lnSpc>
            </a:pPr>
            <a:r>
              <a:rPr lang="en-GB" sz="1800" dirty="0"/>
              <a:t>Access time to all regions of memory is the same</a:t>
            </a:r>
          </a:p>
          <a:p>
            <a:pPr marL="706438" lvl="1" indent="-352425">
              <a:lnSpc>
                <a:spcPct val="90000"/>
              </a:lnSpc>
            </a:pPr>
            <a:r>
              <a:rPr lang="en-GB" sz="1800" dirty="0"/>
              <a:t>Access time to memory for different processors is the same</a:t>
            </a:r>
          </a:p>
          <a:p>
            <a:pPr marL="365125" indent="-365125">
              <a:lnSpc>
                <a:spcPct val="90000"/>
              </a:lnSpc>
            </a:pPr>
            <a:r>
              <a:rPr lang="en-GB" sz="2200" dirty="0"/>
              <a:t>Nonuniform memory access (NUMA)</a:t>
            </a:r>
          </a:p>
          <a:p>
            <a:pPr marL="706438" lvl="1" indent="-352425">
              <a:lnSpc>
                <a:spcPct val="90000"/>
              </a:lnSpc>
            </a:pPr>
            <a:r>
              <a:rPr lang="en-GB" sz="1800" dirty="0"/>
              <a:t>All processors have access to all parts of main memory using loads and stores</a:t>
            </a:r>
          </a:p>
          <a:p>
            <a:pPr marL="706438" lvl="1" indent="-352425">
              <a:lnSpc>
                <a:spcPct val="90000"/>
              </a:lnSpc>
            </a:pPr>
            <a:r>
              <a:rPr lang="en-GB" sz="1800" dirty="0"/>
              <a:t>Access time of processor differs depending on which region of main memory is being accessed</a:t>
            </a:r>
          </a:p>
          <a:p>
            <a:pPr marL="706438" lvl="1" indent="-352425">
              <a:lnSpc>
                <a:spcPct val="90000"/>
              </a:lnSpc>
            </a:pPr>
            <a:r>
              <a:rPr lang="en-GB" sz="1800" dirty="0"/>
              <a:t>Different processors access different regions of memory at different speeds</a:t>
            </a:r>
          </a:p>
          <a:p>
            <a:pPr marL="365125" indent="-365125">
              <a:lnSpc>
                <a:spcPct val="90000"/>
              </a:lnSpc>
            </a:pPr>
            <a:r>
              <a:rPr lang="en-GB" sz="2200" dirty="0"/>
              <a:t>Cache-coherent NUMA (CC-NUMA)</a:t>
            </a:r>
          </a:p>
          <a:p>
            <a:pPr marL="706438" lvl="1" indent="-352425">
              <a:lnSpc>
                <a:spcPct val="90000"/>
              </a:lnSpc>
            </a:pPr>
            <a:r>
              <a:rPr lang="en-GB" dirty="0"/>
              <a:t>A NUMA system in which cache coherence is maintained among the caches of the various processors</a:t>
            </a:r>
            <a:endParaRPr lang="en-GB"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GB" dirty="0"/>
              <a:t>Motivation</a:t>
            </a:r>
          </a:p>
        </p:txBody>
      </p:sp>
      <p:graphicFrame>
        <p:nvGraphicFramePr>
          <p:cNvPr id="7" name="Content Placeholder 3"/>
          <p:cNvGraphicFramePr>
            <a:graphicFrameLocks/>
          </p:cNvGraphicFramePr>
          <p:nvPr>
            <p:extLst>
              <p:ext uri="{D42A27DB-BD31-4B8C-83A1-F6EECF244321}">
                <p14:modId xmlns:p14="http://schemas.microsoft.com/office/powerpoint/2010/main" val="554314836"/>
              </p:ext>
            </p:extLst>
          </p:nvPr>
        </p:nvGraphicFramePr>
        <p:xfrm>
          <a:off x="611560" y="1293912"/>
          <a:ext cx="792088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8575"/>
            <a:ext cx="8500188" cy="1020341"/>
          </a:xfrm>
          <a:noFill/>
          <a:ln/>
        </p:spPr>
        <p:txBody>
          <a:bodyPr lIns="90488" tIns="44450" rIns="90488" bIns="44450"/>
          <a:lstStyle/>
          <a:p>
            <a:r>
              <a:rPr lang="en-US" dirty="0"/>
              <a:t>Figure 20.12</a:t>
            </a:r>
            <a:br>
              <a:rPr lang="en-US" dirty="0"/>
            </a:br>
            <a:r>
              <a:rPr lang="en-US" dirty="0"/>
              <a:t>CC-NUMA Organization</a:t>
            </a:r>
          </a:p>
        </p:txBody>
      </p:sp>
      <p:pic>
        <p:nvPicPr>
          <p:cNvPr id="4" name="Picture 3" descr="There are numbers of processors with the L 1 cache. The L 2 cache connects the processors to the system bus. The main memory, directory, and the Input output unit are also connected to the system bus. The input output unit is connected to the interconnect network. The interconnect network connects the n number of processor systems with similar architecture." title="A diagram depicts a typical C C dash N U M A organization."/>
          <p:cNvPicPr>
            <a:picLocks noChangeAspect="1"/>
          </p:cNvPicPr>
          <p:nvPr/>
        </p:nvPicPr>
        <p:blipFill rotWithShape="1">
          <a:blip r:embed="rId3">
            <a:extLst>
              <a:ext uri="{28A0092B-C50C-407E-A947-70E740481C1C}">
                <a14:useLocalDpi xmlns:a14="http://schemas.microsoft.com/office/drawing/2010/main" val="0"/>
              </a:ext>
            </a:extLst>
          </a:blip>
          <a:srcRect l="3355" t="2564" b="10000"/>
          <a:stretch/>
        </p:blipFill>
        <p:spPr>
          <a:xfrm>
            <a:off x="2293256" y="1015405"/>
            <a:ext cx="4557489" cy="5335961"/>
          </a:xfrm>
          <a:prstGeom prst="rect">
            <a:avLst/>
          </a:prstGeom>
        </p:spPr>
      </p:pic>
    </p:spTree>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5814"/>
            <a:ext cx="8500188" cy="1606527"/>
          </a:xfrm>
          <a:noFill/>
          <a:ln/>
        </p:spPr>
        <p:txBody>
          <a:bodyPr lIns="90488" tIns="44450" rIns="90488" bIns="44450"/>
          <a:lstStyle/>
          <a:p>
            <a:r>
              <a:rPr lang="en-US" dirty="0"/>
              <a:t>Figure 20.1 </a:t>
            </a:r>
            <a:br>
              <a:rPr lang="en-US" dirty="0"/>
            </a:br>
            <a:r>
              <a:rPr lang="en-US" dirty="0"/>
              <a:t>A Taxonomy of Parallel Processor Architectures</a:t>
            </a:r>
          </a:p>
        </p:txBody>
      </p:sp>
      <p:pic>
        <p:nvPicPr>
          <p:cNvPr id="4" name="Picture 3" descr="Processor organizations at the top level are branched into several levels. They are, single instruction, single data stream, or S I S D, Single instruction, multiple data stream, or S I M D, Multiple instruction, single data stream, or M I S D, and Multiple instruction, multiple data stream, or M I M D. The S I S D leads to Uniprocessor. The S I M D is branched into two, such as Vector processor, and Array processor. The M I M D is branched into two, such as, Shared memory, which is tightly coupled, and Distributed memory, which is loosely coupled. Shared memory is branched into the Symmetric multiprocessor, or S M P, and Non uniform access, or N U M A. Distributed memory is branched into Clusters." title="A flowchart represents taxonomy of parallel processor architectures."/>
          <p:cNvPicPr>
            <a:picLocks noChangeAspect="1"/>
          </p:cNvPicPr>
          <p:nvPr/>
        </p:nvPicPr>
        <p:blipFill rotWithShape="1">
          <a:blip r:embed="rId3">
            <a:extLst>
              <a:ext uri="{28A0092B-C50C-407E-A947-70E740481C1C}">
                <a14:useLocalDpi xmlns:a14="http://schemas.microsoft.com/office/drawing/2010/main" val="0"/>
              </a:ext>
            </a:extLst>
          </a:blip>
          <a:srcRect l="8728" t="7200" r="9940" b="18934"/>
          <a:stretch/>
        </p:blipFill>
        <p:spPr>
          <a:xfrm>
            <a:off x="1342433" y="1773238"/>
            <a:ext cx="6459134" cy="4533076"/>
          </a:xfrm>
          <a:prstGeom prst="rect">
            <a:avLst/>
          </a:prstGeom>
        </p:spPr>
      </p:pic>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GB" dirty="0"/>
              <a:t>NUMA Pros and Cons</a:t>
            </a:r>
          </a:p>
        </p:txBody>
      </p:sp>
      <p:sp>
        <p:nvSpPr>
          <p:cNvPr id="178179" name="Rectangle 3"/>
          <p:cNvSpPr>
            <a:spLocks noGrp="1" noChangeArrowheads="1"/>
          </p:cNvSpPr>
          <p:nvPr>
            <p:ph type="body" idx="1"/>
          </p:nvPr>
        </p:nvSpPr>
        <p:spPr>
          <a:xfrm>
            <a:off x="358653" y="1600200"/>
            <a:ext cx="4069331" cy="4925144"/>
          </a:xfrm>
        </p:spPr>
        <p:txBody>
          <a:bodyPr>
            <a:noAutofit/>
          </a:bodyPr>
          <a:lstStyle/>
          <a:p>
            <a:pPr marL="450850" indent="-365125">
              <a:lnSpc>
                <a:spcPct val="110000"/>
              </a:lnSpc>
            </a:pPr>
            <a:r>
              <a:rPr lang="en-GB" sz="2000" dirty="0"/>
              <a:t>Main advantage of a CC-NUMA system is that it can deliver effective performance at higher levels of parallelism than SMP without requiring major software changes</a:t>
            </a:r>
          </a:p>
          <a:p>
            <a:pPr marL="450850" indent="-365125">
              <a:lnSpc>
                <a:spcPct val="110000"/>
              </a:lnSpc>
            </a:pPr>
            <a:r>
              <a:rPr lang="en-GB" sz="2000" dirty="0"/>
              <a:t>Bus traffic on any individual node is limited to a demand that the bus can handle</a:t>
            </a:r>
          </a:p>
          <a:p>
            <a:pPr marL="450850" indent="-365125">
              <a:lnSpc>
                <a:spcPct val="110000"/>
              </a:lnSpc>
            </a:pPr>
            <a:r>
              <a:rPr lang="en-GB" sz="2000" dirty="0"/>
              <a:t>If many of the memory accesses are to remote nodes, performance begins to break down</a:t>
            </a:r>
          </a:p>
        </p:txBody>
      </p:sp>
      <p:sp>
        <p:nvSpPr>
          <p:cNvPr id="6" name="Content Placeholder 5"/>
          <p:cNvSpPr>
            <a:spLocks noGrp="1"/>
          </p:cNvSpPr>
          <p:nvPr>
            <p:ph sz="half" idx="4294967295"/>
          </p:nvPr>
        </p:nvSpPr>
        <p:spPr>
          <a:xfrm>
            <a:off x="4874840" y="2295872"/>
            <a:ext cx="3657600" cy="3581400"/>
          </a:xfrm>
        </p:spPr>
        <p:txBody>
          <a:bodyPr/>
          <a:lstStyle/>
          <a:p>
            <a:pPr marL="285750" indent="-285750">
              <a:buClr>
                <a:schemeClr val="tx2"/>
              </a:buClr>
              <a:buFont typeface="Arial" panose="020B0604020202020204" pitchFamily="34" charset="0"/>
              <a:buChar char="•"/>
            </a:pPr>
            <a:r>
              <a:rPr lang="en-US" sz="2000" dirty="0"/>
              <a:t>Does not transparently look like an SMP</a:t>
            </a:r>
          </a:p>
          <a:p>
            <a:pPr marL="285750" indent="-285750">
              <a:spcBef>
                <a:spcPts val="600"/>
              </a:spcBef>
              <a:buClr>
                <a:schemeClr val="tx2"/>
              </a:buClr>
              <a:buFont typeface="Arial" panose="020B0604020202020204" pitchFamily="34" charset="0"/>
              <a:buChar char="•"/>
            </a:pPr>
            <a:r>
              <a:rPr lang="en-US" sz="2000" dirty="0"/>
              <a:t>Software changes will be required to move an operating system and applications from an SMP to a CC-NUMA system</a:t>
            </a:r>
          </a:p>
          <a:p>
            <a:pPr marL="285750" indent="-285750">
              <a:spcBef>
                <a:spcPts val="600"/>
              </a:spcBef>
              <a:buClr>
                <a:schemeClr val="tx2"/>
              </a:buClr>
              <a:buFont typeface="Arial" panose="020B0604020202020204" pitchFamily="34" charset="0"/>
              <a:buChar char="•"/>
            </a:pPr>
            <a:r>
              <a:rPr lang="en-US" sz="2000" dirty="0"/>
              <a:t>Concern with availability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39755"/>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600200"/>
            <a:ext cx="8478965" cy="4525963"/>
          </a:xfrm>
        </p:spPr>
        <p:txBody>
          <a:bodyPr>
            <a:normAutofit/>
          </a:bodyPr>
          <a:lstStyle/>
          <a:p>
            <a:pPr marL="101600" indent="0">
              <a:buNone/>
            </a:pPr>
            <a:r>
              <a:rPr lang="en-US" sz="3200" dirty="0">
                <a:solidFill>
                  <a:srgbClr val="007FA3"/>
                </a:solidFill>
              </a:rPr>
              <a:t>Chapter 20</a:t>
            </a:r>
          </a:p>
          <a:p>
            <a:endParaRPr lang="en-US" dirty="0"/>
          </a:p>
        </p:txBody>
      </p:sp>
      <p:sp>
        <p:nvSpPr>
          <p:cNvPr id="30" name="Content Placeholder 29"/>
          <p:cNvSpPr>
            <a:spLocks noGrp="1"/>
          </p:cNvSpPr>
          <p:nvPr>
            <p:ph sz="half" idx="4294967295"/>
          </p:nvPr>
        </p:nvSpPr>
        <p:spPr>
          <a:xfrm>
            <a:off x="393713" y="2276873"/>
            <a:ext cx="4394311" cy="3685778"/>
          </a:xfrm>
        </p:spPr>
        <p:txBody>
          <a:bodyPr>
            <a:normAutofit/>
          </a:bodyPr>
          <a:lstStyle/>
          <a:p>
            <a:pPr marL="414338" lvl="1" indent="-365125">
              <a:lnSpc>
                <a:spcPct val="80000"/>
              </a:lnSpc>
              <a:spcBef>
                <a:spcPts val="1800"/>
              </a:spcBef>
              <a:buClr>
                <a:schemeClr val="tx2"/>
              </a:buClr>
              <a:buFont typeface="Arial" panose="020B0604020202020204" pitchFamily="34" charset="0"/>
              <a:buChar char="•"/>
            </a:pPr>
            <a:r>
              <a:rPr lang="en-US" sz="2000" dirty="0"/>
              <a:t>Multiple processor organizations</a:t>
            </a:r>
          </a:p>
          <a:p>
            <a:pPr marL="755650" lvl="1" indent="-341313">
              <a:lnSpc>
                <a:spcPct val="90000"/>
              </a:lnSpc>
              <a:buClr>
                <a:schemeClr val="tx2"/>
              </a:buClr>
              <a:buFont typeface="Arial" panose="020B0604020202020204" pitchFamily="34" charset="0"/>
              <a:buChar char="–"/>
            </a:pPr>
            <a:r>
              <a:rPr lang="en-US" sz="1700" dirty="0"/>
              <a:t>Types of parallel processor systems</a:t>
            </a:r>
          </a:p>
          <a:p>
            <a:pPr marL="755650" lvl="1" indent="-341313">
              <a:lnSpc>
                <a:spcPct val="90000"/>
              </a:lnSpc>
              <a:buClr>
                <a:schemeClr val="tx2"/>
              </a:buClr>
              <a:buFont typeface="Arial" panose="020B0604020202020204" pitchFamily="34" charset="0"/>
              <a:buChar char="–"/>
            </a:pPr>
            <a:r>
              <a:rPr lang="en-US" sz="1700" dirty="0"/>
              <a:t>Parallel organizations</a:t>
            </a:r>
          </a:p>
          <a:p>
            <a:pPr marL="414338" lvl="1" indent="-365125">
              <a:lnSpc>
                <a:spcPct val="90000"/>
              </a:lnSpc>
              <a:spcBef>
                <a:spcPts val="1800"/>
              </a:spcBef>
              <a:buClr>
                <a:schemeClr val="tx2"/>
              </a:buClr>
              <a:buFont typeface="Arial" panose="020B0604020202020204" pitchFamily="34" charset="0"/>
              <a:buChar char="•"/>
            </a:pPr>
            <a:r>
              <a:rPr lang="en-US" sz="2000" dirty="0"/>
              <a:t>Symmetric multiprocessors</a:t>
            </a:r>
          </a:p>
          <a:p>
            <a:pPr marL="755650" lvl="1" indent="-341313">
              <a:lnSpc>
                <a:spcPct val="90000"/>
              </a:lnSpc>
              <a:buClr>
                <a:schemeClr val="tx2"/>
              </a:buClr>
              <a:buFont typeface="Arial" panose="020B0604020202020204" pitchFamily="34" charset="0"/>
              <a:buChar char="–"/>
            </a:pPr>
            <a:r>
              <a:rPr lang="en-US" sz="1700" dirty="0"/>
              <a:t>Organization</a:t>
            </a:r>
          </a:p>
          <a:p>
            <a:pPr marL="755650" lvl="1" indent="-341313">
              <a:lnSpc>
                <a:spcPct val="90000"/>
              </a:lnSpc>
              <a:buClr>
                <a:schemeClr val="tx2"/>
              </a:buClr>
              <a:buFont typeface="Arial" panose="020B0604020202020204" pitchFamily="34" charset="0"/>
              <a:buChar char="–"/>
            </a:pPr>
            <a:r>
              <a:rPr lang="en-US" sz="1700" dirty="0"/>
              <a:t>Multiprocessor operating system design considerations</a:t>
            </a:r>
          </a:p>
          <a:p>
            <a:pPr marL="414338" lvl="1" indent="-365125">
              <a:spcBef>
                <a:spcPts val="1800"/>
              </a:spcBef>
              <a:buClr>
                <a:schemeClr val="tx2"/>
              </a:buClr>
              <a:buFont typeface="Arial" panose="020B0604020202020204" pitchFamily="34" charset="0"/>
              <a:buChar char="•"/>
            </a:pPr>
            <a:r>
              <a:rPr lang="en-US" sz="2000" dirty="0"/>
              <a:t>Cache coherence and the MESI protocol</a:t>
            </a:r>
          </a:p>
          <a:p>
            <a:pPr marL="755650" lvl="1" indent="-341313">
              <a:lnSpc>
                <a:spcPct val="90000"/>
              </a:lnSpc>
              <a:buClr>
                <a:schemeClr val="tx2"/>
              </a:buClr>
              <a:buFont typeface="Arial" panose="020B0604020202020204" pitchFamily="34" charset="0"/>
              <a:buChar char="–"/>
            </a:pPr>
            <a:r>
              <a:rPr lang="en-US" sz="1700" dirty="0"/>
              <a:t>Software solutions</a:t>
            </a:r>
          </a:p>
          <a:p>
            <a:pPr marL="755650" lvl="1" indent="-341313">
              <a:lnSpc>
                <a:spcPct val="90000"/>
              </a:lnSpc>
              <a:buClr>
                <a:schemeClr val="tx2"/>
              </a:buClr>
              <a:buFont typeface="Arial" panose="020B0604020202020204" pitchFamily="34" charset="0"/>
              <a:buChar char="–"/>
            </a:pPr>
            <a:r>
              <a:rPr lang="en-US" sz="1700" dirty="0"/>
              <a:t>Hardware solutions</a:t>
            </a:r>
          </a:p>
          <a:p>
            <a:pPr marL="755650" lvl="1" indent="-341313">
              <a:lnSpc>
                <a:spcPct val="90000"/>
              </a:lnSpc>
              <a:buClr>
                <a:schemeClr val="tx2"/>
              </a:buClr>
              <a:buFont typeface="Arial" panose="020B0604020202020204" pitchFamily="34" charset="0"/>
              <a:buChar char="–"/>
            </a:pPr>
            <a:r>
              <a:rPr lang="en-US" sz="1700" dirty="0"/>
              <a:t>The MESI protocol</a:t>
            </a:r>
          </a:p>
        </p:txBody>
      </p:sp>
      <p:sp>
        <p:nvSpPr>
          <p:cNvPr id="31" name="Text Placeholder 30"/>
          <p:cNvSpPr>
            <a:spLocks noGrp="1"/>
          </p:cNvSpPr>
          <p:nvPr>
            <p:ph type="body" sz="quarter" idx="4294967295"/>
          </p:nvPr>
        </p:nvSpPr>
        <p:spPr>
          <a:xfrm>
            <a:off x="4788024" y="894158"/>
            <a:ext cx="3657600" cy="1166690"/>
          </a:xfrm>
        </p:spPr>
        <p:txBody>
          <a:bodyPr/>
          <a:lstStyle/>
          <a:p>
            <a:pPr algn="ctr"/>
            <a:r>
              <a:rPr lang="en-US" sz="2800" dirty="0">
                <a:solidFill>
                  <a:srgbClr val="007FA3"/>
                </a:solidFill>
                <a:latin typeface="+mj-lt"/>
                <a:ea typeface="+mj-ea"/>
                <a:cs typeface="+mj-cs"/>
              </a:rPr>
              <a:t>Parallel</a:t>
            </a:r>
          </a:p>
          <a:p>
            <a:pPr algn="ctr"/>
            <a:r>
              <a:rPr lang="en-US" sz="2800" dirty="0">
                <a:solidFill>
                  <a:srgbClr val="007FA3"/>
                </a:solidFill>
                <a:latin typeface="+mj-lt"/>
                <a:ea typeface="+mj-ea"/>
                <a:cs typeface="+mj-cs"/>
              </a:rPr>
              <a:t>Processing</a:t>
            </a:r>
            <a:endParaRPr lang="en-US" sz="2800" dirty="0">
              <a:solidFill>
                <a:srgbClr val="007FA3"/>
              </a:solidFill>
            </a:endParaRPr>
          </a:p>
        </p:txBody>
      </p:sp>
      <p:sp>
        <p:nvSpPr>
          <p:cNvPr id="32" name="Content Placeholder 31"/>
          <p:cNvSpPr>
            <a:spLocks noGrp="1"/>
          </p:cNvSpPr>
          <p:nvPr>
            <p:ph sz="quarter" idx="4294967295"/>
          </p:nvPr>
        </p:nvSpPr>
        <p:spPr>
          <a:xfrm>
            <a:off x="5010472" y="2092325"/>
            <a:ext cx="3810000" cy="3984625"/>
          </a:xfrm>
        </p:spPr>
        <p:txBody>
          <a:bodyPr>
            <a:normAutofit/>
          </a:bodyPr>
          <a:lstStyle/>
          <a:p>
            <a:pPr marL="285750" lvl="1" indent="-285750">
              <a:spcBef>
                <a:spcPts val="1800"/>
              </a:spcBef>
              <a:buClr>
                <a:schemeClr val="tx2"/>
              </a:buClr>
              <a:buFont typeface="Arial" panose="020B0604020202020204" pitchFamily="34" charset="0"/>
              <a:buChar char="•"/>
            </a:pPr>
            <a:r>
              <a:rPr lang="en-US" sz="2000" dirty="0"/>
              <a:t>Multithreading and chip multiprocessors</a:t>
            </a:r>
          </a:p>
          <a:p>
            <a:pPr marL="622300" lvl="1" indent="-317500">
              <a:buClr>
                <a:schemeClr val="tx2"/>
              </a:buClr>
              <a:buFont typeface="Arial" panose="020B0604020202020204" pitchFamily="34" charset="0"/>
              <a:buChar char="–"/>
            </a:pPr>
            <a:r>
              <a:rPr lang="en-US" sz="1700" dirty="0"/>
              <a:t>Implicit and explicit multithreading</a:t>
            </a:r>
          </a:p>
          <a:p>
            <a:pPr marL="622300" lvl="1" indent="-317500">
              <a:buClr>
                <a:schemeClr val="tx2"/>
              </a:buClr>
              <a:buFont typeface="Arial" panose="020B0604020202020204" pitchFamily="34" charset="0"/>
              <a:buChar char="–"/>
            </a:pPr>
            <a:r>
              <a:rPr lang="en-US" sz="1700" dirty="0"/>
              <a:t>Approaches to explicit multithreading</a:t>
            </a:r>
          </a:p>
          <a:p>
            <a:pPr marL="285750" lvl="1" indent="-285750">
              <a:spcBef>
                <a:spcPts val="1800"/>
              </a:spcBef>
              <a:buClr>
                <a:schemeClr val="tx2"/>
              </a:buClr>
              <a:buFont typeface="Arial" panose="020B0604020202020204" pitchFamily="34" charset="0"/>
              <a:buChar char="•"/>
            </a:pPr>
            <a:r>
              <a:rPr lang="en-US" sz="2000" dirty="0"/>
              <a:t>Clusters</a:t>
            </a:r>
          </a:p>
          <a:p>
            <a:pPr marL="622300" lvl="1" indent="-317500">
              <a:buClr>
                <a:schemeClr val="tx2"/>
              </a:buClr>
              <a:buFont typeface="Arial" panose="020B0604020202020204" pitchFamily="34" charset="0"/>
              <a:buChar char="–"/>
            </a:pPr>
            <a:r>
              <a:rPr lang="en-US" sz="1700" dirty="0"/>
              <a:t>Cluster configurations</a:t>
            </a:r>
          </a:p>
          <a:p>
            <a:pPr marL="285750" lvl="1" indent="-285750">
              <a:spcBef>
                <a:spcPts val="1800"/>
              </a:spcBef>
              <a:buClr>
                <a:schemeClr val="tx2"/>
              </a:buClr>
              <a:buFont typeface="Arial" panose="020B0604020202020204" pitchFamily="34" charset="0"/>
              <a:buChar char="•"/>
            </a:pPr>
            <a:r>
              <a:rPr lang="en-US" sz="2000" dirty="0" err="1"/>
              <a:t>Nonuniform</a:t>
            </a:r>
            <a:r>
              <a:rPr lang="en-US" sz="2000" dirty="0"/>
              <a:t> memory access</a:t>
            </a:r>
          </a:p>
          <a:p>
            <a:pPr marL="622300" lvl="1" indent="-317500">
              <a:buClr>
                <a:schemeClr val="tx2"/>
              </a:buClr>
              <a:buFont typeface="Arial" panose="020B0604020202020204" pitchFamily="34" charset="0"/>
              <a:buChar char="–"/>
            </a:pPr>
            <a:r>
              <a:rPr lang="en-US" sz="1700" dirty="0"/>
              <a:t>Motivation</a:t>
            </a:r>
          </a:p>
          <a:p>
            <a:pPr marL="622300" lvl="1" indent="-317500">
              <a:buClr>
                <a:schemeClr val="tx2"/>
              </a:buClr>
              <a:buFont typeface="Arial" panose="020B0604020202020204" pitchFamily="34" charset="0"/>
              <a:buChar char="–"/>
            </a:pPr>
            <a:r>
              <a:rPr lang="en-US" sz="1700" dirty="0"/>
              <a:t>Organization</a:t>
            </a:r>
          </a:p>
          <a:p>
            <a:pPr marL="622300" lvl="1" indent="-317500">
              <a:buClr>
                <a:schemeClr val="tx2"/>
              </a:buClr>
              <a:buFont typeface="Arial" panose="020B0604020202020204" pitchFamily="34" charset="0"/>
              <a:buChar char="–"/>
            </a:pPr>
            <a:r>
              <a:rPr lang="en-US" sz="1700" dirty="0"/>
              <a:t>NUMA Pros and cons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86718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86147"/>
            <a:ext cx="8500188" cy="1039391"/>
          </a:xfrm>
          <a:noFill/>
          <a:ln/>
        </p:spPr>
        <p:txBody>
          <a:bodyPr lIns="90488" tIns="44450" rIns="90488" bIns="44450"/>
          <a:lstStyle/>
          <a:p>
            <a:r>
              <a:rPr lang="en-US" dirty="0"/>
              <a:t>Figure 20.2</a:t>
            </a:r>
            <a:br>
              <a:rPr lang="en-US" dirty="0"/>
            </a:br>
            <a:r>
              <a:rPr lang="en-US" dirty="0"/>
              <a:t>Alternative Computer Organizations</a:t>
            </a:r>
          </a:p>
        </p:txBody>
      </p:sp>
      <p:pic>
        <p:nvPicPr>
          <p:cNvPr id="4" name="Picture 3" descr="The following abbreviations are given for the diagram, C U represents Control unit. I S represents Instruction stream. P u represents Processing Unit. D S represents Data stream. M U represents Memory unit, L M represents Local memory. S I S D represents Single instruction, single data stream. S I M D represents Single instruction, multiple data stream. M I M D represents Multiple instruction, multiple data stream. In diagram a, indicating S I S D part of the processor, C U leads to P U through I S. P U leads to M U through D S. In diagram b, indicating S I M D (with distributed memory), C U leads to PU sub 1, P U sub 2, series of P U and P U sub n through I S. P U sub 1 leads to L M sub 1 through D S with a bidirectional arrow. P U sub 2 leads to L M sub 2 through D S with a bidirectional arrow. P U sub n leads to L M sub n through D S with a bidirectional arrow. In diagram c, indicating M I M D (with shared memory), C U sub 1 leads to P U sub 1 through I S. P U sub 1 leads to Shared memory through DS with a bidirectional arrow. C U sub 2 leads to P U sub 2 through I S. P U sub 2 leads to Shared memory through D S with a bidirectional arrow. P U sub 2 leads to Shared memory through D S with a bidirectional arrow. C U sub 2 leads to P U sub 2 through I S. P U sub 2 leads to Shared memory through D S with a bidirectional arrow. C U sub n leads to P U sub n through I S. P U sub n leads to Shared memory through D S with a bidirectional arrow. In diagram d, indicating M I M D (with distributed memory). C U sub 1 leads to P U sub 1 through I S. P U sub 1 directs to L M sub 1 through D S with a bidirectional arrow. L M sub 1 directs to Interconnection network with a bidirectional arrow. C U sub 2 leads to P U sub 2 through I S. P U sub 2 directs to L M sub 2 through D S with a bidirectional arrow. L M sub 2 directs to Interconnection network with a bidirectional arrow. C U sub n leads to P U sub n through I S. P U sub n directs to L M sub n through D S with a bidirectional arrow. L M sub n directs to Interconnection network with a bidirectional arrow." title="Four different computer organizational structures are labeled a, b, c, and d."/>
          <p:cNvPicPr>
            <a:picLocks noChangeAspect="1"/>
          </p:cNvPicPr>
          <p:nvPr/>
        </p:nvPicPr>
        <p:blipFill rotWithShape="1">
          <a:blip r:embed="rId3">
            <a:extLst>
              <a:ext uri="{28A0092B-C50C-407E-A947-70E740481C1C}">
                <a14:useLocalDpi xmlns:a14="http://schemas.microsoft.com/office/drawing/2010/main" val="0"/>
              </a:ext>
            </a:extLst>
          </a:blip>
          <a:srcRect l="5987" t="6933" r="6540" b="17067"/>
          <a:stretch/>
        </p:blipFill>
        <p:spPr>
          <a:xfrm>
            <a:off x="902918" y="1340768"/>
            <a:ext cx="7338165" cy="4926682"/>
          </a:xfrm>
          <a:prstGeom prst="rect">
            <a:avLst/>
          </a:prstGeom>
        </p:spPr>
      </p:pic>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dirty="0"/>
              <a:t>Symmetric Multiprocessor (SMP)</a:t>
            </a:r>
          </a:p>
        </p:txBody>
      </p:sp>
      <p:graphicFrame>
        <p:nvGraphicFramePr>
          <p:cNvPr id="8" name="Content Placeholder 6"/>
          <p:cNvGraphicFramePr>
            <a:graphicFrameLocks/>
          </p:cNvGraphicFramePr>
          <p:nvPr>
            <p:extLst>
              <p:ext uri="{D42A27DB-BD31-4B8C-83A1-F6EECF244321}">
                <p14:modId xmlns:p14="http://schemas.microsoft.com/office/powerpoint/2010/main" val="3749286085"/>
              </p:ext>
            </p:extLst>
          </p:nvPr>
        </p:nvGraphicFramePr>
        <p:xfrm>
          <a:off x="609600" y="1314796"/>
          <a:ext cx="8077200" cy="5066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07901"/>
            <a:ext cx="8500188" cy="1001291"/>
          </a:xfrm>
          <a:noFill/>
          <a:ln/>
        </p:spPr>
        <p:txBody>
          <a:bodyPr lIns="90488" tIns="44450" rIns="90488" bIns="44450"/>
          <a:lstStyle/>
          <a:p>
            <a:r>
              <a:rPr lang="en-US" dirty="0"/>
              <a:t>Figure 20.3</a:t>
            </a:r>
            <a:br>
              <a:rPr lang="en-US" dirty="0"/>
            </a:br>
            <a:r>
              <a:rPr lang="en-US" dirty="0"/>
              <a:t>Multiprogramming and Multiprocessing</a:t>
            </a:r>
          </a:p>
        </p:txBody>
      </p:sp>
      <p:pic>
        <p:nvPicPr>
          <p:cNvPr id="4" name="Picture 3" descr="Figure A, Interleaving (multiprogramming, one processor). Sequence of process 1. running, blocked, running, blocked, running. Sequence process 2. Blocked, running, blocked, running. Sequence of process 3. Blocked, running. Figure B, Interleaving and overlapping (multiprocessing, two processors). Sequence of process 1. running, blocked, running, blocked, running. Sequence of process 2. Running, blocked, running. Sequence of process 3. Blocked, running." title="A diagram explains the concepts of multiprogramming and multitasking."/>
          <p:cNvPicPr>
            <a:picLocks noChangeAspect="1"/>
          </p:cNvPicPr>
          <p:nvPr/>
        </p:nvPicPr>
        <p:blipFill rotWithShape="1">
          <a:blip r:embed="rId3">
            <a:extLst>
              <a:ext uri="{28A0092B-C50C-407E-A947-70E740481C1C}">
                <a14:useLocalDpi xmlns:a14="http://schemas.microsoft.com/office/drawing/2010/main" val="0"/>
              </a:ext>
            </a:extLst>
          </a:blip>
          <a:srcRect l="4453" t="21388" r="4494" b="26610"/>
          <a:stretch/>
        </p:blipFill>
        <p:spPr>
          <a:xfrm>
            <a:off x="1195388" y="1268760"/>
            <a:ext cx="6753225" cy="4991100"/>
          </a:xfrm>
          <a:prstGeom prst="rect">
            <a:avLst/>
          </a:prstGeom>
        </p:spPr>
      </p:pic>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5814"/>
            <a:ext cx="8500188" cy="1606527"/>
          </a:xfrm>
          <a:noFill/>
          <a:ln/>
        </p:spPr>
        <p:txBody>
          <a:bodyPr lIns="90488" tIns="44450" rIns="90488" bIns="44450"/>
          <a:lstStyle/>
          <a:p>
            <a:r>
              <a:rPr lang="en-US" dirty="0"/>
              <a:t>Figure 20.4</a:t>
            </a:r>
            <a:br>
              <a:rPr lang="en-US" dirty="0"/>
            </a:br>
            <a:r>
              <a:rPr lang="en-US" dirty="0"/>
              <a:t>Generic Block Diagram of a Tightly Coupled Multiprocessor</a:t>
            </a:r>
          </a:p>
        </p:txBody>
      </p:sp>
      <p:pic>
        <p:nvPicPr>
          <p:cNvPr id="4" name="Picture 3" descr="N number of processors, Input output units, and main memory are connected to sides of the interconnection network. All the aforementioned components can send and receive data from the interconnection network." title="A Block diagram of a tightly coupled multiprocessor."/>
          <p:cNvPicPr>
            <a:picLocks noChangeAspect="1"/>
          </p:cNvPicPr>
          <p:nvPr/>
        </p:nvPicPr>
        <p:blipFill rotWithShape="1">
          <a:blip r:embed="rId3">
            <a:extLst>
              <a:ext uri="{28A0092B-C50C-407E-A947-70E740481C1C}">
                <a14:useLocalDpi xmlns:a14="http://schemas.microsoft.com/office/drawing/2010/main" val="0"/>
              </a:ext>
            </a:extLst>
          </a:blip>
          <a:srcRect l="11077" t="16589" r="14308" b="30600"/>
          <a:stretch/>
        </p:blipFill>
        <p:spPr>
          <a:xfrm>
            <a:off x="1954758" y="1681758"/>
            <a:ext cx="5234484" cy="4794536"/>
          </a:xfrm>
          <a:prstGeom prst="rect">
            <a:avLst/>
          </a:prstGeom>
        </p:spPr>
      </p:pic>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14722"/>
            <a:ext cx="8500188" cy="1087016"/>
          </a:xfrm>
          <a:noFill/>
          <a:ln/>
        </p:spPr>
        <p:txBody>
          <a:bodyPr lIns="90488" tIns="44450" rIns="90488" bIns="44450"/>
          <a:lstStyle/>
          <a:p>
            <a:r>
              <a:rPr lang="en-US" dirty="0"/>
              <a:t>Figure 20.5</a:t>
            </a:r>
            <a:br>
              <a:rPr lang="en-US" dirty="0"/>
            </a:br>
            <a:r>
              <a:rPr lang="en-US" dirty="0"/>
              <a:t>Symmetric Multiprocessor Organization</a:t>
            </a:r>
          </a:p>
        </p:txBody>
      </p:sp>
      <p:pic>
        <p:nvPicPr>
          <p:cNvPr id="4" name="Picture 3" descr="The L 1 cache of the n number of processors are connected to the L 2 cache. The L 2 cache connects to the shared bus. On the other side of the shared bus, main memory and the Input output subsystem are connected to the shared bus. Input output mainly consists of the Input output adapters." title="A diagrammatic representation of a symmetric multiprocessor organization."/>
          <p:cNvPicPr>
            <a:picLocks noChangeAspect="1"/>
          </p:cNvPicPr>
          <p:nvPr/>
        </p:nvPicPr>
        <p:blipFill rotWithShape="1">
          <a:blip r:embed="rId3">
            <a:extLst>
              <a:ext uri="{28A0092B-C50C-407E-A947-70E740481C1C}">
                <a14:useLocalDpi xmlns:a14="http://schemas.microsoft.com/office/drawing/2010/main" val="0"/>
              </a:ext>
            </a:extLst>
          </a:blip>
          <a:srcRect l="8573" t="16786" r="21168" b="12605"/>
          <a:stretch/>
        </p:blipFill>
        <p:spPr>
          <a:xfrm>
            <a:off x="1538942" y="1400200"/>
            <a:ext cx="6066116" cy="4710832"/>
          </a:xfrm>
          <a:prstGeom prst="rect">
            <a:avLst/>
          </a:prstGeom>
        </p:spPr>
      </p:pic>
    </p:spTree>
  </p:cSld>
  <p:clrMapOvr>
    <a:masterClrMapping/>
  </p:clrMapOvr>
  <p:transition spd="med">
    <p:zoom/>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7596</TotalTime>
  <Words>12536</Words>
  <Application>Microsoft Office PowerPoint</Application>
  <PresentationFormat>On-screen Show (4:3)</PresentationFormat>
  <Paragraphs>861</Paragraphs>
  <Slides>42</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Noto Sans Symbols</vt:lpstr>
      <vt:lpstr>Rockwell</vt:lpstr>
      <vt:lpstr>Times New Roman</vt:lpstr>
      <vt:lpstr>Verdana</vt:lpstr>
      <vt:lpstr>2_508 Lecture</vt:lpstr>
      <vt:lpstr>Computer Organization and Architecture Designing for Performance</vt:lpstr>
      <vt:lpstr>PowerPoint Presentation</vt:lpstr>
      <vt:lpstr>Multiple Processor Organization</vt:lpstr>
      <vt:lpstr>Figure 20.1  A Taxonomy of Parallel Processor Architectures</vt:lpstr>
      <vt:lpstr>Figure 20.2 Alternative Computer Organizations</vt:lpstr>
      <vt:lpstr>Symmetric Multiprocessor (SMP)</vt:lpstr>
      <vt:lpstr>Figure 20.3 Multiprogramming and Multiprocessing</vt:lpstr>
      <vt:lpstr>Figure 20.4 Generic Block Diagram of a Tightly Coupled Multiprocessor</vt:lpstr>
      <vt:lpstr>Figure 20.5 Symmetric Multiprocessor Organization</vt:lpstr>
      <vt:lpstr>The bus organization has several  attractive features:</vt:lpstr>
      <vt:lpstr>Disadvantages of the bus organization:</vt:lpstr>
      <vt:lpstr>Multiprocessor Operating System Design Considerations</vt:lpstr>
      <vt:lpstr>Cache Coherence (1 of 2)</vt:lpstr>
      <vt:lpstr>Cache Coherence (2 of 2)</vt:lpstr>
      <vt:lpstr>Directory Protocols</vt:lpstr>
      <vt:lpstr>Snoopy Protocols</vt:lpstr>
      <vt:lpstr>Write Invalidate</vt:lpstr>
      <vt:lpstr>Write Update</vt:lpstr>
      <vt:lpstr>MESI Protocol</vt:lpstr>
      <vt:lpstr>Table 20.1    MESI Cache Line States </vt:lpstr>
      <vt:lpstr>Figure 20.6 MESI State Transition Diagram</vt:lpstr>
      <vt:lpstr>Figure 20.7 Relationship Between Cache Lines in Cooperating Caches</vt:lpstr>
      <vt:lpstr>Read Miss</vt:lpstr>
      <vt:lpstr>Read Hit</vt:lpstr>
      <vt:lpstr>Write Miss</vt:lpstr>
      <vt:lpstr>Write Hit</vt:lpstr>
      <vt:lpstr>Figure 20.8 Initiator Reads from Writeback Cache</vt:lpstr>
      <vt:lpstr>Figure 20.9 Initiator Writes to Writeback Cache</vt:lpstr>
      <vt:lpstr>Multithreading and Chip Multiprocessors</vt:lpstr>
      <vt:lpstr>Definitions of Threads  and Processes</vt:lpstr>
      <vt:lpstr>Implicit and Explicit Multithreading</vt:lpstr>
      <vt:lpstr>Approaches to Explicit Multithreading</vt:lpstr>
      <vt:lpstr>Figure 20.10 Approaches to Executing Multiple Threads</vt:lpstr>
      <vt:lpstr>Clusters</vt:lpstr>
      <vt:lpstr>Figure 20.11  Cluster Configurations</vt:lpstr>
      <vt:lpstr>Table 20.2   Clustering Methods: Benefits and Limitations </vt:lpstr>
      <vt:lpstr>Nonuniform Memory Access (NUMA)</vt:lpstr>
      <vt:lpstr>Motivation</vt:lpstr>
      <vt:lpstr>Figure 20.12 CC-NUMA Organization</vt:lpstr>
      <vt:lpstr>NUMA Pros and Cons</vt:lpstr>
      <vt:lpstr>Summary</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Diana Ragbir</cp:lastModifiedBy>
  <cp:revision>262</cp:revision>
  <cp:lastPrinted>2012-07-23T16:43:49Z</cp:lastPrinted>
  <dcterms:created xsi:type="dcterms:W3CDTF">2012-07-25T05:30:39Z</dcterms:created>
  <dcterms:modified xsi:type="dcterms:W3CDTF">2022-07-07T14:47:28Z</dcterms:modified>
</cp:coreProperties>
</file>