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61"/>
  </p:notesMasterIdLst>
  <p:handoutMasterIdLst>
    <p:handoutMasterId r:id="rId62"/>
  </p:handoutMasterIdLst>
  <p:sldIdLst>
    <p:sldId id="389" r:id="rId2"/>
    <p:sldId id="257" r:id="rId3"/>
    <p:sldId id="259" r:id="rId4"/>
    <p:sldId id="258" r:id="rId5"/>
    <p:sldId id="337" r:id="rId6"/>
    <p:sldId id="338" r:id="rId7"/>
    <p:sldId id="339" r:id="rId8"/>
    <p:sldId id="340" r:id="rId9"/>
    <p:sldId id="386" r:id="rId10"/>
    <p:sldId id="387" r:id="rId11"/>
    <p:sldId id="388"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84" r:id="rId28"/>
    <p:sldId id="356" r:id="rId29"/>
    <p:sldId id="357" r:id="rId30"/>
    <p:sldId id="358" r:id="rId31"/>
    <p:sldId id="391" r:id="rId32"/>
    <p:sldId id="359" r:id="rId33"/>
    <p:sldId id="360" r:id="rId34"/>
    <p:sldId id="361" r:id="rId35"/>
    <p:sldId id="385"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92" r:id="rId53"/>
    <p:sldId id="379" r:id="rId54"/>
    <p:sldId id="380" r:id="rId55"/>
    <p:sldId id="381" r:id="rId56"/>
    <p:sldId id="382" r:id="rId57"/>
    <p:sldId id="383" r:id="rId58"/>
    <p:sldId id="336" r:id="rId59"/>
    <p:sldId id="390" r:id="rId6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46" userDrawn="1">
          <p15:clr>
            <a:srgbClr val="A4A3A4"/>
          </p15:clr>
        </p15:guide>
        <p15:guide id="5" pos="748" userDrawn="1">
          <p15:clr>
            <a:srgbClr val="A4A3A4"/>
          </p15:clr>
        </p15:guide>
        <p15:guide id="6" pos="930" userDrawn="1">
          <p15:clr>
            <a:srgbClr val="A4A3A4"/>
          </p15:clr>
        </p15:guide>
        <p15:guide id="7" orient="horz" pos="1026" userDrawn="1">
          <p15:clr>
            <a:srgbClr val="A4A3A4"/>
          </p15:clr>
        </p15:guide>
        <p15:guide id="8" orient="horz" pos="73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2903" autoAdjust="0"/>
  </p:normalViewPr>
  <p:slideViewPr>
    <p:cSldViewPr>
      <p:cViewPr>
        <p:scale>
          <a:sx n="76" d="100"/>
          <a:sy n="76" d="100"/>
        </p:scale>
        <p:origin x="1747" y="96"/>
      </p:cViewPr>
      <p:guideLst>
        <p:guide orient="horz" pos="2160"/>
        <p:guide pos="2880"/>
        <p:guide pos="340"/>
        <p:guide pos="546"/>
        <p:guide pos="748"/>
        <p:guide pos="930"/>
        <p:guide orient="horz" pos="1026"/>
        <p:guide orient="horz" pos="733"/>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124" d="100"/>
          <a:sy n="124" d="100"/>
        </p:scale>
        <p:origin x="-14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slide" Target="slides/slide4.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70870439-1CFF-EC46-AD96-95DD9D5BB788}">
      <dgm:prSet custT="1"/>
      <dgm:spPr>
        <a:xfrm>
          <a:off x="6229350" y="0"/>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An interconnected set of gates whose output at any time is a function only of the input at that time</a:t>
          </a:r>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xfrm>
          <a:off x="6229350" y="1189148"/>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appearance of the input is followed almost immediately by the appearance of the output, with only gate delays</a:t>
          </a:r>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xfrm>
          <a:off x="6229350" y="2378297"/>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Consists of </a:t>
          </a:r>
          <a:r>
            <a:rPr lang="en-US" sz="1400" i="1" dirty="0">
              <a:solidFill>
                <a:sysClr val="windowText" lastClr="000000">
                  <a:hueOff val="0"/>
                  <a:satOff val="0"/>
                  <a:lumOff val="0"/>
                  <a:alphaOff val="0"/>
                </a:sysClr>
              </a:solidFill>
              <a:latin typeface="Rockwell"/>
              <a:ea typeface="+mn-ea"/>
              <a:cs typeface="+mn-cs"/>
            </a:rPr>
            <a:t>n </a:t>
          </a:r>
          <a:r>
            <a:rPr lang="en-US" sz="1400" dirty="0">
              <a:solidFill>
                <a:sysClr val="windowText" lastClr="000000">
                  <a:hueOff val="0"/>
                  <a:satOff val="0"/>
                  <a:lumOff val="0"/>
                  <a:alphaOff val="0"/>
                </a:sysClr>
              </a:solidFill>
              <a:latin typeface="Rockwell"/>
              <a:ea typeface="+mn-ea"/>
              <a:cs typeface="+mn-cs"/>
            </a:rPr>
            <a:t>binary inputs and </a:t>
          </a:r>
          <a:r>
            <a:rPr lang="en-US" sz="1400" i="1" dirty="0">
              <a:solidFill>
                <a:sysClr val="windowText" lastClr="000000">
                  <a:hueOff val="0"/>
                  <a:satOff val="0"/>
                  <a:lumOff val="0"/>
                  <a:alphaOff val="0"/>
                </a:sysClr>
              </a:solidFill>
              <a:latin typeface="Rockwell"/>
              <a:ea typeface="+mn-ea"/>
              <a:cs typeface="+mn-cs"/>
            </a:rPr>
            <a:t>m </a:t>
          </a:r>
          <a:r>
            <a:rPr lang="en-US" sz="1400" dirty="0">
              <a:solidFill>
                <a:sysClr val="windowText" lastClr="000000">
                  <a:hueOff val="0"/>
                  <a:satOff val="0"/>
                  <a:lumOff val="0"/>
                  <a:alphaOff val="0"/>
                </a:sysClr>
              </a:solidFill>
              <a:latin typeface="Rockwell"/>
              <a:ea typeface="+mn-ea"/>
              <a:cs typeface="+mn-cs"/>
            </a:rPr>
            <a:t>binary outputs</a:t>
          </a: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Can be defined in three ways:</a:t>
          </a: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Truth table</a:t>
          </a: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For each of the 2</a:t>
          </a:r>
          <a:r>
            <a:rPr lang="en-US" sz="1200" i="1" baseline="30000" dirty="0">
              <a:solidFill>
                <a:sysClr val="windowText" lastClr="000000">
                  <a:hueOff val="0"/>
                  <a:satOff val="0"/>
                  <a:lumOff val="0"/>
                  <a:alphaOff val="0"/>
                </a:sysClr>
              </a:solidFill>
              <a:latin typeface="Rockwell"/>
              <a:ea typeface="+mn-ea"/>
              <a:cs typeface="+mn-cs"/>
            </a:rPr>
            <a:t>n</a:t>
          </a:r>
          <a:r>
            <a:rPr lang="en-US" sz="1200" i="1" dirty="0">
              <a:solidFill>
                <a:sysClr val="windowText" lastClr="000000">
                  <a:hueOff val="0"/>
                  <a:satOff val="0"/>
                  <a:lumOff val="0"/>
                  <a:alphaOff val="0"/>
                </a:sysClr>
              </a:solidFill>
              <a:latin typeface="Rockwell"/>
              <a:ea typeface="+mn-ea"/>
              <a:cs typeface="+mn-cs"/>
            </a:rPr>
            <a:t> </a:t>
          </a:r>
          <a:r>
            <a:rPr lang="en-US" sz="1200" dirty="0">
              <a:solidFill>
                <a:sysClr val="windowText" lastClr="000000">
                  <a:hueOff val="0"/>
                  <a:satOff val="0"/>
                  <a:lumOff val="0"/>
                  <a:alphaOff val="0"/>
                </a:sysClr>
              </a:solidFill>
              <a:latin typeface="Rockwell"/>
              <a:ea typeface="+mn-ea"/>
              <a:cs typeface="+mn-cs"/>
            </a:rPr>
            <a:t>possible combinations of input signals, the binary value of each of the </a:t>
          </a:r>
          <a:r>
            <a:rPr lang="en-US" sz="1200" i="1" dirty="0">
              <a:solidFill>
                <a:sysClr val="windowText" lastClr="000000">
                  <a:hueOff val="0"/>
                  <a:satOff val="0"/>
                  <a:lumOff val="0"/>
                  <a:alphaOff val="0"/>
                </a:sysClr>
              </a:solidFill>
              <a:latin typeface="Rockwell"/>
              <a:ea typeface="+mn-ea"/>
              <a:cs typeface="+mn-cs"/>
            </a:rPr>
            <a:t>m </a:t>
          </a:r>
          <a:r>
            <a:rPr lang="en-US" sz="1200" dirty="0">
              <a:solidFill>
                <a:sysClr val="windowText" lastClr="000000">
                  <a:hueOff val="0"/>
                  <a:satOff val="0"/>
                  <a:lumOff val="0"/>
                  <a:alphaOff val="0"/>
                </a:sysClr>
              </a:solidFill>
              <a:latin typeface="Rockwell"/>
              <a:ea typeface="+mn-ea"/>
              <a:cs typeface="+mn-cs"/>
            </a:rPr>
            <a:t>output signals is listed</a:t>
          </a: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Graphical symbols</a:t>
          </a: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The interconnected layout of gates is depicted</a:t>
          </a: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Boolean equations</a:t>
          </a: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Each output signal is expressed as a Boolean function of its input signals</a:t>
          </a: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pt>
    <dgm:pt modelId="{A6A95343-FB52-7A41-AB11-2A8303C7C32D}" type="pres">
      <dgm:prSet presAssocID="{70870439-1CFF-EC46-AD96-95DD9D5BB788}" presName="circle1" presStyleLbl="lnNode1" presStyleIdx="0" presStyleCnt="4"/>
      <dgm:spPr>
        <a:xfrm>
          <a:off x="2559562" y="3788287"/>
          <a:ext cx="710174" cy="71017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74E3C238-645F-9247-B1D2-FB272211142B}" type="pres">
      <dgm:prSet presAssocID="{70870439-1CFF-EC46-AD96-95DD9D5BB788}" presName="text1" presStyleLbl="revTx" presStyleIdx="0" presStyleCnt="4">
        <dgm:presLayoutVars>
          <dgm:bulletEnabled val="1"/>
        </dgm:presLayoutVars>
      </dgm:prSet>
      <dgm:spPr/>
    </dgm:pt>
    <dgm:pt modelId="{C7CA015E-C8B7-3B42-8CC8-C249A68CF6B7}" type="pres">
      <dgm:prSet presAssocID="{70870439-1CFF-EC46-AD96-95DD9D5BB788}" presName="line1" presStyleLbl="callout" presStyleIdx="0" presStyleCnt="8"/>
      <dgm:spPr>
        <a:xfrm>
          <a:off x="5607843" y="594574"/>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23CD7C83-A615-644C-A6D9-150D00C56384}" type="pres">
      <dgm:prSet presAssocID="{70870439-1CFF-EC46-AD96-95DD9D5BB788}" presName="d1" presStyleLbl="callout" presStyleIdx="1" presStyleCnt="8"/>
      <dgm:spPr>
        <a:xfrm rot="5400000">
          <a:off x="2483739" y="986123"/>
          <a:ext cx="3513582" cy="2734627"/>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E6BF0D99-45A1-2648-80AC-F1B03C2176C0}" type="pres">
      <dgm:prSet presAssocID="{D8B0624A-462C-2741-B311-5280A339819F}" presName="circle2" presStyleLbl="lnNode1" presStyleIdx="1" presStyleCnt="4"/>
      <dgm:spPr>
        <a:xfrm>
          <a:off x="1849388" y="3078113"/>
          <a:ext cx="2130523" cy="213052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E9DEC635-C713-6D4D-BD99-53E87231EF29}" type="pres">
      <dgm:prSet presAssocID="{D8B0624A-462C-2741-B311-5280A339819F}" presName="text2" presStyleLbl="revTx" presStyleIdx="1" presStyleCnt="4">
        <dgm:presLayoutVars>
          <dgm:bulletEnabled val="1"/>
        </dgm:presLayoutVars>
      </dgm:prSet>
      <dgm:spPr/>
    </dgm:pt>
    <dgm:pt modelId="{DD6A176E-62D1-5848-A937-4CC12BA5BBAC}" type="pres">
      <dgm:prSet presAssocID="{D8B0624A-462C-2741-B311-5280A339819F}" presName="line2" presStyleLbl="callout" presStyleIdx="2" presStyleCnt="8"/>
      <dgm:spPr>
        <a:xfrm>
          <a:off x="5607843" y="1783722"/>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31897262-119B-454D-A338-9B874B32DF29}" type="pres">
      <dgm:prSet presAssocID="{D8B0624A-462C-2741-B311-5280A339819F}" presName="d2" presStyleLbl="callout" presStyleIdx="3" presStyleCnt="8"/>
      <dgm:spPr>
        <a:xfrm rot="5400000">
          <a:off x="3091986" y="2155798"/>
          <a:ext cx="2885446" cy="2142124"/>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5F00829D-57BC-C441-915F-87377D23FA2B}" type="pres">
      <dgm:prSet presAssocID="{99EB21AB-828B-8347-A986-19040100CEA9}" presName="circle3" presStyleLbl="lnNode1" presStyleIdx="2" presStyleCnt="4"/>
      <dgm:spPr>
        <a:xfrm>
          <a:off x="1139213" y="2367938"/>
          <a:ext cx="3550872" cy="35508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0ACCF06E-9F16-1D41-97DD-B15AC1926D94}" type="pres">
      <dgm:prSet presAssocID="{99EB21AB-828B-8347-A986-19040100CEA9}" presName="text3" presStyleLbl="revTx" presStyleIdx="2" presStyleCnt="4">
        <dgm:presLayoutVars>
          <dgm:bulletEnabled val="1"/>
        </dgm:presLayoutVars>
      </dgm:prSet>
      <dgm:spPr/>
    </dgm:pt>
    <dgm:pt modelId="{CA5EA62C-2647-F249-B5F2-568832D903A7}" type="pres">
      <dgm:prSet presAssocID="{99EB21AB-828B-8347-A986-19040100CEA9}" presName="line3" presStyleLbl="callout" presStyleIdx="4" presStyleCnt="8"/>
      <dgm:spPr>
        <a:xfrm>
          <a:off x="5607843" y="2972871"/>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0115E7B7-2648-F340-8635-F67EBD6DCEE2}" type="pres">
      <dgm:prSet presAssocID="{99EB21AB-828B-8347-A986-19040100CEA9}" presName="d3" presStyleLbl="callout" presStyleIdx="5" presStyleCnt="8"/>
      <dgm:spPr>
        <a:xfrm rot="5400000">
          <a:off x="3680760" y="3245919"/>
          <a:ext cx="2200960" cy="1653206"/>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3928C76D-4EC8-FE41-B0BF-BD1659F78394}" type="pres">
      <dgm:prSet presAssocID="{3E7A7728-B1D6-F34E-A8CE-5F280120B2CB}" presName="circle4" presStyleLbl="lnNode1" presStyleIdx="3" presStyleCnt="4"/>
      <dgm:spPr>
        <a:xfrm>
          <a:off x="428625" y="1657350"/>
          <a:ext cx="4972049" cy="4972049"/>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A3550973-DDF1-484A-ABA2-019DAF0E8207}" type="pres">
      <dgm:prSet presAssocID="{3E7A7728-B1D6-F34E-A8CE-5F280120B2CB}" presName="text4" presStyleLbl="revTx" presStyleIdx="3" presStyleCnt="4">
        <dgm:presLayoutVars>
          <dgm:bulletEnabled val="1"/>
        </dgm:presLayoutVars>
      </dgm:prSet>
      <dgm:spPr/>
    </dgm:pt>
    <dgm:pt modelId="{DB5C838B-743E-CE48-9FD4-9349D4FCD489}" type="pres">
      <dgm:prSet presAssocID="{3E7A7728-B1D6-F34E-A8CE-5F280120B2CB}" presName="line4" presStyleLbl="callout" presStyleIdx="6" presStyleCnt="8"/>
      <dgm:spPr>
        <a:xfrm>
          <a:off x="5607843" y="4162020"/>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244CEF19-EEDB-E24B-8656-3A86E54FAECF}" type="pres">
      <dgm:prSet presAssocID="{3E7A7728-B1D6-F34E-A8CE-5F280120B2CB}" presName="d4" presStyleLbl="callout" presStyleIdx="7" presStyleCnt="8"/>
      <dgm:spPr>
        <a:xfrm rot="5400000">
          <a:off x="4270942" y="4340351"/>
          <a:ext cx="1512829" cy="1155172"/>
        </a:xfrm>
        <a:prstGeom prst="line">
          <a:avLst/>
        </a:prstGeom>
        <a:solidFill>
          <a:srgbClr val="663366">
            <a:hueOff val="0"/>
            <a:satOff val="0"/>
            <a:lumOff val="0"/>
            <a:alphaOff val="0"/>
          </a:srgbClr>
        </a:solidFill>
        <a:ln w="25400" cap="flat" cmpd="sng" algn="ctr">
          <a:solidFill>
            <a:srgbClr val="999966"/>
          </a:solidFill>
          <a:prstDash val="solid"/>
        </a:ln>
        <a:effectLst/>
      </dgm:spPr>
    </dgm:pt>
  </dgm:ptLst>
  <dgm:cxnLst>
    <dgm:cxn modelId="{1C1C5102-99A3-524C-874A-41894CA008B8}" type="presOf" srcId="{05036658-5160-804B-B2E0-2AA19BBC6463}" destId="{2E78AED7-2716-4245-B9C1-B1428349EE79}"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E164DE35-B226-4A4D-BD4A-A4F5AC2C0007}" srcId="{E7CFA2E1-84A9-844D-BADF-54169180377B}" destId="{2EF5E475-2FA2-E84A-BA58-414F89A5E0C7}" srcOrd="0" destOrd="0" parTransId="{8C390C67-DC60-E84A-AA8A-5BA81E927BE6}" sibTransId="{2AE982FE-C030-7E48-A841-F0202782142D}"/>
    <dgm:cxn modelId="{2DED713A-5A25-BC42-97A2-D6AF4B6239B5}" type="presOf" srcId="{50B6C5C8-6D7B-9345-A633-228B59298648}" destId="{A3550973-DDF1-484A-ABA2-019DAF0E8207}" srcOrd="0" destOrd="3" presId="urn:microsoft.com/office/officeart/2005/8/layout/target1"/>
    <dgm:cxn modelId="{A3E9CC41-99A7-244C-896A-DE6DEB5C9192}" srcId="{05036658-5160-804B-B2E0-2AA19BBC6463}" destId="{D8B0624A-462C-2741-B311-5280A339819F}" srcOrd="1" destOrd="0" parTransId="{40852F4B-CA39-014F-B427-F3B24F357250}" sibTransId="{6A3F6277-C3AB-4C41-8CB3-E114E1AE88A9}"/>
    <dgm:cxn modelId="{EC3A4465-EC3A-4F45-838B-939E582122B9}" srcId="{3E7A7728-B1D6-F34E-A8CE-5F280120B2CB}" destId="{514ADFE5-96E9-5B40-9056-0EEE3CCC1805}" srcOrd="0" destOrd="0" parTransId="{FDBCB9C0-D8BA-F94A-A11E-7C40611F0B90}" sibTransId="{7CEAF69C-E332-F049-9B81-DEC3C725DD0D}"/>
    <dgm:cxn modelId="{5728694F-CEF7-4C4B-85BD-DB44BCE3952A}" type="presOf" srcId="{E7CFA2E1-84A9-844D-BADF-54169180377B}" destId="{A3550973-DDF1-484A-ABA2-019DAF0E8207}" srcOrd="0" destOrd="5"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0E0E8E7F-6088-234C-9C80-4948551F44B5}" type="presOf" srcId="{3E7A7728-B1D6-F34E-A8CE-5F280120B2CB}" destId="{A3550973-DDF1-484A-ABA2-019DAF0E8207}" srcOrd="0" destOrd="0"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CB920289-A67E-E94B-ADF8-D323B2BE39AD}" type="presOf" srcId="{6728B6E2-5985-314E-B35C-15B55CC22EE5}" destId="{A3550973-DDF1-484A-ABA2-019DAF0E8207}" srcOrd="0" destOrd="2" presId="urn:microsoft.com/office/officeart/2005/8/layout/target1"/>
    <dgm:cxn modelId="{D5C7558D-C8BA-ED44-8B58-72DC47561C5B}" type="presOf" srcId="{99EB21AB-828B-8347-A986-19040100CEA9}" destId="{0ACCF06E-9F16-1D41-97DD-B15AC1926D94}" srcOrd="0" destOrd="0" presId="urn:microsoft.com/office/officeart/2005/8/layout/target1"/>
    <dgm:cxn modelId="{0BD9A8A6-4C99-A541-A423-37A426ECED04}" srcId="{05036658-5160-804B-B2E0-2AA19BBC6463}" destId="{99EB21AB-828B-8347-A986-19040100CEA9}" srcOrd="2" destOrd="0" parTransId="{1C54D95A-D946-0149-AAA5-A514DF156E5F}" sibTransId="{A968FD41-4E96-724B-916F-FD9F43DF9F03}"/>
    <dgm:cxn modelId="{BCE870AD-519A-EA4A-859C-3B3C177C5E5D}" srcId="{05036658-5160-804B-B2E0-2AA19BBC6463}" destId="{3E7A7728-B1D6-F34E-A8CE-5F280120B2CB}" srcOrd="3" destOrd="0" parTransId="{37D3CA22-AF32-7A4F-B5BD-A817563205BC}" sibTransId="{110856D5-DA1E-1F45-89F1-0C248277C056}"/>
    <dgm:cxn modelId="{B7D98CBC-8798-1E4C-AB4F-C585C5CFB7FA}" srcId="{3E7A7728-B1D6-F34E-A8CE-5F280120B2CB}" destId="{50B6C5C8-6D7B-9345-A633-228B59298648}" srcOrd="1" destOrd="0" parTransId="{B3B1CA9E-6D2B-5244-93BD-99CD63F62614}" sibTransId="{8E23AFF8-9FF2-EC47-9CB2-BC7690DB2456}"/>
    <dgm:cxn modelId="{7B09FFC0-CCAB-FC4A-B0AB-72347CF75540}" srcId="{3E7A7728-B1D6-F34E-A8CE-5F280120B2CB}" destId="{E7CFA2E1-84A9-844D-BADF-54169180377B}" srcOrd="2" destOrd="0" parTransId="{7994E141-B85D-884F-A14C-01123DB6A426}" sibTransId="{45FC10AE-912D-DF47-A860-5682EE7D8996}"/>
    <dgm:cxn modelId="{2A7732DC-5A63-9449-A765-D6B358164E3A}" type="presOf" srcId="{514ADFE5-96E9-5B40-9056-0EEE3CCC1805}" destId="{A3550973-DDF1-484A-ABA2-019DAF0E8207}" srcOrd="0" destOrd="1" presId="urn:microsoft.com/office/officeart/2005/8/layout/target1"/>
    <dgm:cxn modelId="{84E089EE-D31A-FB45-9A19-3542B5212AC9}" type="presOf" srcId="{2EF5E475-2FA2-E84A-BA58-414F89A5E0C7}" destId="{A3550973-DDF1-484A-ABA2-019DAF0E8207}" srcOrd="0" destOrd="6" presId="urn:microsoft.com/office/officeart/2005/8/layout/target1"/>
    <dgm:cxn modelId="{810E80F7-22BB-3541-8DB0-908E45C1B898}" type="presOf" srcId="{D4BCB6CE-1084-6D46-BD84-3691AAC68822}" destId="{A3550973-DDF1-484A-ABA2-019DAF0E8207}" srcOrd="0" destOrd="4" presId="urn:microsoft.com/office/officeart/2005/8/layout/target1"/>
    <dgm:cxn modelId="{3478A7FD-B63A-0E4E-9BDB-E5AF5CA8B8BA}" type="presOf" srcId="{D8B0624A-462C-2741-B311-5280A339819F}" destId="{E9DEC635-C713-6D4D-BD99-53E87231EF29}" srcOrd="0" destOrd="0" presId="urn:microsoft.com/office/officeart/2005/8/layout/target1"/>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828F9-44B4-A14A-9F79-97EE3C970357}"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US"/>
        </a:p>
      </dgm:t>
    </dgm:pt>
    <dgm:pt modelId="{F977E803-D9E5-4F49-BC82-4EC53AAEFB10}">
      <dgm:prSet custT="1"/>
      <dgm:spPr>
        <a:xfrm>
          <a:off x="4820309" y="74689"/>
          <a:ext cx="2643622" cy="264362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Current output depends not only on the current input, but also on the past history of inputs</a:t>
          </a:r>
        </a:p>
      </dgm:t>
    </dgm:pt>
    <dgm:pt modelId="{5CE33789-23D5-F143-A653-5D6BD263B8B0}" type="parTrans" cxnId="{D0B4A9E3-4560-A349-B2D3-A4F5C773E2B2}">
      <dgm:prSet/>
      <dgm:spPr>
        <a:xfrm rot="20271552">
          <a:off x="2619513" y="2310281"/>
          <a:ext cx="2386246" cy="68115"/>
        </a:xfrm>
        <a:custGeom>
          <a:avLst/>
          <a:gdLst/>
          <a:ahLst/>
          <a:cxnLst/>
          <a:rect l="0" t="0" r="0" b="0"/>
          <a:pathLst>
            <a:path>
              <a:moveTo>
                <a:pt x="0" y="34057"/>
              </a:moveTo>
              <a:lnTo>
                <a:pt x="2386246" y="34057"/>
              </a:lnTo>
            </a:path>
          </a:pathLst>
        </a:custGeom>
        <a:noFill/>
        <a:ln w="12700" cap="flat" cmpd="sng" algn="ctr">
          <a:solidFill>
            <a:srgbClr val="666699"/>
          </a:solidFill>
          <a:prstDash val="solid"/>
        </a:ln>
        <a:effectLst/>
      </dgm:spPr>
      <dgm:t>
        <a:bodyPr/>
        <a:lstStyle/>
        <a:p>
          <a:endParaRPr lang="en-US" dirty="0"/>
        </a:p>
      </dgm:t>
    </dgm:pt>
    <dgm:pt modelId="{AD17283E-491F-4C4E-AEA3-7BA7672EDB7B}" type="sibTrans" cxnId="{D0B4A9E3-4560-A349-B2D3-A4F5C773E2B2}">
      <dgm:prSet/>
      <dgm:spPr/>
      <dgm:t>
        <a:bodyPr/>
        <a:lstStyle/>
        <a:p>
          <a:endParaRPr lang="en-US"/>
        </a:p>
      </dgm:t>
    </dgm:pt>
    <dgm:pt modelId="{6323FE59-076D-3F41-9CAC-2BAF2DBBC5B4}">
      <dgm:prSet custT="1"/>
      <dgm:spPr>
        <a:xfrm>
          <a:off x="5226709" y="3453898"/>
          <a:ext cx="2481060" cy="243838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Makes use of combinational circuits</a:t>
          </a:r>
        </a:p>
      </dgm:t>
    </dgm:pt>
    <dgm:pt modelId="{2639669F-E565-4F4D-82B5-1EBC58D6BA67}" type="parTrans" cxnId="{95996E37-C140-1647-B4CD-F98E9CA39068}">
      <dgm:prSet/>
      <dgm:spPr>
        <a:xfrm rot="973471">
          <a:off x="2654189" y="3918943"/>
          <a:ext cx="2676867" cy="68115"/>
        </a:xfrm>
        <a:custGeom>
          <a:avLst/>
          <a:gdLst/>
          <a:ahLst/>
          <a:cxnLst/>
          <a:rect l="0" t="0" r="0" b="0"/>
          <a:pathLst>
            <a:path>
              <a:moveTo>
                <a:pt x="0" y="34057"/>
              </a:moveTo>
              <a:lnTo>
                <a:pt x="2676867" y="34057"/>
              </a:lnTo>
            </a:path>
          </a:pathLst>
        </a:custGeom>
        <a:noFill/>
        <a:ln w="12700" cap="flat" cmpd="sng" algn="ctr">
          <a:solidFill>
            <a:srgbClr val="666699"/>
          </a:solidFill>
          <a:prstDash val="solid"/>
        </a:ln>
        <a:effectLst/>
      </dgm:spPr>
      <dgm:t>
        <a:bodyPr/>
        <a:lstStyle/>
        <a:p>
          <a:endParaRPr lang="en-US" dirty="0"/>
        </a:p>
      </dgm:t>
    </dgm:pt>
    <dgm:pt modelId="{45E13458-EA62-C345-A64B-C17F78B5D384}" type="sibTrans" cxnId="{95996E37-C140-1647-B4CD-F98E9CA39068}">
      <dgm:prSet/>
      <dgm:spPr/>
      <dgm:t>
        <a:bodyPr/>
        <a:lstStyle/>
        <a:p>
          <a:endParaRPr lang="en-US"/>
        </a:p>
      </dgm:t>
    </dgm:pt>
    <dgm:pt modelId="{C531DD29-9CE2-FD4C-A1F7-AF33EA8BFC1F}" type="pres">
      <dgm:prSet presAssocID="{F5C828F9-44B4-A14A-9F79-97EE3C970357}" presName="composite" presStyleCnt="0">
        <dgm:presLayoutVars>
          <dgm:chMax val="5"/>
          <dgm:dir/>
          <dgm:animLvl val="ctr"/>
          <dgm:resizeHandles val="exact"/>
        </dgm:presLayoutVars>
      </dgm:prSet>
      <dgm:spPr/>
    </dgm:pt>
    <dgm:pt modelId="{C1318B71-DE44-1849-AF4B-8D24DEE749FF}" type="pres">
      <dgm:prSet presAssocID="{F5C828F9-44B4-A14A-9F79-97EE3C970357}" presName="cycle" presStyleCnt="0"/>
      <dgm:spPr/>
    </dgm:pt>
    <dgm:pt modelId="{E50D565C-CF37-6547-AAC6-400A5EF02F2E}" type="pres">
      <dgm:prSet presAssocID="{F5C828F9-44B4-A14A-9F79-97EE3C970357}" presName="centerShape" presStyleCnt="0"/>
      <dgm:spPr/>
    </dgm:pt>
    <dgm:pt modelId="{BBCA8C8F-B88B-A34B-A58D-AD4A2FBF1443}" type="pres">
      <dgm:prSet presAssocID="{F5C828F9-44B4-A14A-9F79-97EE3C970357}" presName="connSite" presStyleLbl="node1" presStyleIdx="0" presStyleCnt="3"/>
      <dgm:spPr/>
    </dgm:pt>
    <dgm:pt modelId="{F742916A-37D0-0044-83B6-76382F9C022F}" type="pres">
      <dgm:prSet presAssocID="{F5C828F9-44B4-A14A-9F79-97EE3C970357}" presName="visible" presStyleLbl="node1" presStyleIdx="0" presStyleCnt="3" custScaleX="124659" custScaleY="126480"/>
      <dgm:spPr>
        <a:xfrm>
          <a:off x="-420629" y="1219206"/>
          <a:ext cx="4006479" cy="4065005"/>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D583EC01-8278-884A-8BEC-8A592426C6DF}" type="pres">
      <dgm:prSet presAssocID="{5CE33789-23D5-F143-A653-5D6BD263B8B0}" presName="Name25" presStyleLbl="parChTrans1D1" presStyleIdx="0" presStyleCnt="2"/>
      <dgm:spPr/>
    </dgm:pt>
    <dgm:pt modelId="{2B9D45B6-A07A-8F40-BDA6-B9E477279BDC}" type="pres">
      <dgm:prSet presAssocID="{F977E803-D9E5-4F49-BC82-4EC53AAEFB10}" presName="node" presStyleCnt="0"/>
      <dgm:spPr/>
    </dgm:pt>
    <dgm:pt modelId="{21E1CDB9-9EED-D643-B6AE-9B9428EED944}" type="pres">
      <dgm:prSet presAssocID="{F977E803-D9E5-4F49-BC82-4EC53AAEFB10}" presName="parentNode" presStyleLbl="node1" presStyleIdx="1" presStyleCnt="3" custScaleX="137091" custScaleY="137091" custLinFactNeighborX="94089" custLinFactNeighborY="-13588">
        <dgm:presLayoutVars>
          <dgm:chMax val="1"/>
          <dgm:bulletEnabled val="1"/>
        </dgm:presLayoutVars>
      </dgm:prSet>
      <dgm:spPr/>
    </dgm:pt>
    <dgm:pt modelId="{E8D64441-F2DE-F54F-B593-7ABD9A744C52}" type="pres">
      <dgm:prSet presAssocID="{F977E803-D9E5-4F49-BC82-4EC53AAEFB10}" presName="childNode" presStyleLbl="revTx" presStyleIdx="0" presStyleCnt="0">
        <dgm:presLayoutVars>
          <dgm:bulletEnabled val="1"/>
        </dgm:presLayoutVars>
      </dgm:prSet>
      <dgm:spPr/>
    </dgm:pt>
    <dgm:pt modelId="{E705D7C3-8468-234B-BCDE-3C57EB9B6E20}" type="pres">
      <dgm:prSet presAssocID="{2639669F-E565-4F4D-82B5-1EBC58D6BA67}" presName="Name25" presStyleLbl="parChTrans1D1" presStyleIdx="1" presStyleCnt="2"/>
      <dgm:spPr/>
    </dgm:pt>
    <dgm:pt modelId="{891608CA-95DA-0845-977C-0ECFAD33EFE3}" type="pres">
      <dgm:prSet presAssocID="{6323FE59-076D-3F41-9CAC-2BAF2DBBC5B4}" presName="node" presStyleCnt="0"/>
      <dgm:spPr/>
    </dgm:pt>
    <dgm:pt modelId="{709D8BAF-6734-7248-81DA-77DA10254CB7}" type="pres">
      <dgm:prSet presAssocID="{6323FE59-076D-3F41-9CAC-2BAF2DBBC5B4}" presName="parentNode" presStyleLbl="node1" presStyleIdx="2" presStyleCnt="3" custScaleX="128661" custScaleY="126448" custLinFactX="9895" custLinFactNeighborX="100000" custLinFactNeighborY="-8909">
        <dgm:presLayoutVars>
          <dgm:chMax val="1"/>
          <dgm:bulletEnabled val="1"/>
        </dgm:presLayoutVars>
      </dgm:prSet>
      <dgm:spPr/>
    </dgm:pt>
    <dgm:pt modelId="{EF88C75F-87A3-564E-B124-A8C3A236F685}" type="pres">
      <dgm:prSet presAssocID="{6323FE59-076D-3F41-9CAC-2BAF2DBBC5B4}" presName="childNode" presStyleLbl="revTx" presStyleIdx="0" presStyleCnt="0">
        <dgm:presLayoutVars>
          <dgm:bulletEnabled val="1"/>
        </dgm:presLayoutVars>
      </dgm:prSet>
      <dgm:spPr/>
    </dgm:pt>
  </dgm:ptLst>
  <dgm:cxnLst>
    <dgm:cxn modelId="{D11EC507-5294-9844-9876-93927A9B36AD}" type="presOf" srcId="{2639669F-E565-4F4D-82B5-1EBC58D6BA67}" destId="{E705D7C3-8468-234B-BCDE-3C57EB9B6E20}" srcOrd="0" destOrd="0" presId="urn:microsoft.com/office/officeart/2005/8/layout/radial2"/>
    <dgm:cxn modelId="{639A8F32-A8B8-784C-90E0-4C5A021FB7B8}" type="presOf" srcId="{F977E803-D9E5-4F49-BC82-4EC53AAEFB10}" destId="{21E1CDB9-9EED-D643-B6AE-9B9428EED944}" srcOrd="0" destOrd="0" presId="urn:microsoft.com/office/officeart/2005/8/layout/radial2"/>
    <dgm:cxn modelId="{95996E37-C140-1647-B4CD-F98E9CA39068}" srcId="{F5C828F9-44B4-A14A-9F79-97EE3C970357}" destId="{6323FE59-076D-3F41-9CAC-2BAF2DBBC5B4}" srcOrd="1" destOrd="0" parTransId="{2639669F-E565-4F4D-82B5-1EBC58D6BA67}" sibTransId="{45E13458-EA62-C345-A64B-C17F78B5D384}"/>
    <dgm:cxn modelId="{7296FD38-4BD3-2D43-8B90-7F5E0749EE00}" type="presOf" srcId="{5CE33789-23D5-F143-A653-5D6BD263B8B0}" destId="{D583EC01-8278-884A-8BEC-8A592426C6DF}" srcOrd="0" destOrd="0" presId="urn:microsoft.com/office/officeart/2005/8/layout/radial2"/>
    <dgm:cxn modelId="{FA95BCDC-91A5-A346-A6EA-D8BAA1F5FEDA}" type="presOf" srcId="{F5C828F9-44B4-A14A-9F79-97EE3C970357}" destId="{C531DD29-9CE2-FD4C-A1F7-AF33EA8BFC1F}" srcOrd="0" destOrd="0" presId="urn:microsoft.com/office/officeart/2005/8/layout/radial2"/>
    <dgm:cxn modelId="{BF33CADD-23DE-094F-9DB7-42EBB62BC094}" type="presOf" srcId="{6323FE59-076D-3F41-9CAC-2BAF2DBBC5B4}" destId="{709D8BAF-6734-7248-81DA-77DA10254CB7}" srcOrd="0" destOrd="0" presId="urn:microsoft.com/office/officeart/2005/8/layout/radial2"/>
    <dgm:cxn modelId="{D0B4A9E3-4560-A349-B2D3-A4F5C773E2B2}" srcId="{F5C828F9-44B4-A14A-9F79-97EE3C970357}" destId="{F977E803-D9E5-4F49-BC82-4EC53AAEFB10}" srcOrd="0" destOrd="0" parTransId="{5CE33789-23D5-F143-A653-5D6BD263B8B0}" sibTransId="{AD17283E-491F-4C4E-AEA3-7BA7672EDB7B}"/>
    <dgm:cxn modelId="{3A36F04F-3E56-0042-876C-70AE361DAD27}" type="presParOf" srcId="{C531DD29-9CE2-FD4C-A1F7-AF33EA8BFC1F}" destId="{C1318B71-DE44-1849-AF4B-8D24DEE749FF}" srcOrd="0" destOrd="0" presId="urn:microsoft.com/office/officeart/2005/8/layout/radial2"/>
    <dgm:cxn modelId="{910F2985-4A9E-A446-A67B-6563D1CD3AA8}" type="presParOf" srcId="{C1318B71-DE44-1849-AF4B-8D24DEE749FF}" destId="{E50D565C-CF37-6547-AAC6-400A5EF02F2E}" srcOrd="0" destOrd="0" presId="urn:microsoft.com/office/officeart/2005/8/layout/radial2"/>
    <dgm:cxn modelId="{AF211ECC-7A4F-AD40-9358-46532DAF28E3}" type="presParOf" srcId="{E50D565C-CF37-6547-AAC6-400A5EF02F2E}" destId="{BBCA8C8F-B88B-A34B-A58D-AD4A2FBF1443}" srcOrd="0" destOrd="0" presId="urn:microsoft.com/office/officeart/2005/8/layout/radial2"/>
    <dgm:cxn modelId="{55CB325D-4884-F048-BCA6-9821171D454D}" type="presParOf" srcId="{E50D565C-CF37-6547-AAC6-400A5EF02F2E}" destId="{F742916A-37D0-0044-83B6-76382F9C022F}" srcOrd="1" destOrd="0" presId="urn:microsoft.com/office/officeart/2005/8/layout/radial2"/>
    <dgm:cxn modelId="{EFBE2758-9DDB-8140-84C3-C1A4FE9E6B78}" type="presParOf" srcId="{C1318B71-DE44-1849-AF4B-8D24DEE749FF}" destId="{D583EC01-8278-884A-8BEC-8A592426C6DF}" srcOrd="1" destOrd="0" presId="urn:microsoft.com/office/officeart/2005/8/layout/radial2"/>
    <dgm:cxn modelId="{42EB5C15-5615-DF48-9114-84A491CD78C7}" type="presParOf" srcId="{C1318B71-DE44-1849-AF4B-8D24DEE749FF}" destId="{2B9D45B6-A07A-8F40-BDA6-B9E477279BDC}" srcOrd="2" destOrd="0" presId="urn:microsoft.com/office/officeart/2005/8/layout/radial2"/>
    <dgm:cxn modelId="{DFD4D88D-57FA-9245-8999-831EF0F5022A}" type="presParOf" srcId="{2B9D45B6-A07A-8F40-BDA6-B9E477279BDC}" destId="{21E1CDB9-9EED-D643-B6AE-9B9428EED944}" srcOrd="0" destOrd="0" presId="urn:microsoft.com/office/officeart/2005/8/layout/radial2"/>
    <dgm:cxn modelId="{4F0C84AF-2043-4D43-98DA-D6EBD71BBF51}" type="presParOf" srcId="{2B9D45B6-A07A-8F40-BDA6-B9E477279BDC}" destId="{E8D64441-F2DE-F54F-B593-7ABD9A744C52}" srcOrd="1" destOrd="0" presId="urn:microsoft.com/office/officeart/2005/8/layout/radial2"/>
    <dgm:cxn modelId="{4CEF7BDE-F3E2-0946-A625-F39C06793DB2}" type="presParOf" srcId="{C1318B71-DE44-1849-AF4B-8D24DEE749FF}" destId="{E705D7C3-8468-234B-BCDE-3C57EB9B6E20}" srcOrd="3" destOrd="0" presId="urn:microsoft.com/office/officeart/2005/8/layout/radial2"/>
    <dgm:cxn modelId="{BD1CAE52-E7DE-5F47-91F7-0708B6FD9A1D}" type="presParOf" srcId="{C1318B71-DE44-1849-AF4B-8D24DEE749FF}" destId="{891608CA-95DA-0845-977C-0ECFAD33EFE3}" srcOrd="4" destOrd="0" presId="urn:microsoft.com/office/officeart/2005/8/layout/radial2"/>
    <dgm:cxn modelId="{659E8309-F5F3-F548-8A14-487501B1B973}" type="presParOf" srcId="{891608CA-95DA-0845-977C-0ECFAD33EFE3}" destId="{709D8BAF-6734-7248-81DA-77DA10254CB7}" srcOrd="0" destOrd="0" presId="urn:microsoft.com/office/officeart/2005/8/layout/radial2"/>
    <dgm:cxn modelId="{1FD7C022-E52F-5244-8756-38CD8C96B091}" type="presParOf" srcId="{891608CA-95DA-0845-977C-0ECFAD33EFE3}" destId="{EF88C75F-87A3-564E-B124-A8C3A236F685}"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An interconnected set of gates whose output at any time is a function only of the input at that time</a:t>
          </a:r>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The appearance of the input is followed almost immediately by the appearance of the output, with only gate delays</a:t>
          </a:r>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Consists of </a:t>
          </a:r>
          <a:r>
            <a:rPr lang="en-US" sz="1400" i="1" kern="1200" dirty="0">
              <a:solidFill>
                <a:sysClr val="windowText" lastClr="000000">
                  <a:hueOff val="0"/>
                  <a:satOff val="0"/>
                  <a:lumOff val="0"/>
                  <a:alphaOff val="0"/>
                </a:sysClr>
              </a:solidFill>
              <a:latin typeface="Rockwell"/>
              <a:ea typeface="+mn-ea"/>
              <a:cs typeface="+mn-cs"/>
            </a:rPr>
            <a:t>n </a:t>
          </a:r>
          <a:r>
            <a:rPr lang="en-US" sz="1400" kern="1200" dirty="0">
              <a:solidFill>
                <a:sysClr val="windowText" lastClr="000000">
                  <a:hueOff val="0"/>
                  <a:satOff val="0"/>
                  <a:lumOff val="0"/>
                  <a:alphaOff val="0"/>
                </a:sysClr>
              </a:solidFill>
              <a:latin typeface="Rockwell"/>
              <a:ea typeface="+mn-ea"/>
              <a:cs typeface="+mn-cs"/>
            </a:rPr>
            <a:t>binary inputs and </a:t>
          </a:r>
          <a:r>
            <a:rPr lang="en-US" sz="1400" i="1" kern="1200" dirty="0">
              <a:solidFill>
                <a:sysClr val="windowText" lastClr="000000">
                  <a:hueOff val="0"/>
                  <a:satOff val="0"/>
                  <a:lumOff val="0"/>
                  <a:alphaOff val="0"/>
                </a:sysClr>
              </a:solidFill>
              <a:latin typeface="Rockwell"/>
              <a:ea typeface="+mn-ea"/>
              <a:cs typeface="+mn-cs"/>
            </a:rPr>
            <a:t>m </a:t>
          </a:r>
          <a:r>
            <a:rPr lang="en-US" sz="1400" kern="1200" dirty="0">
              <a:solidFill>
                <a:sysClr val="windowText" lastClr="000000">
                  <a:hueOff val="0"/>
                  <a:satOff val="0"/>
                  <a:lumOff val="0"/>
                  <a:alphaOff val="0"/>
                </a:sysClr>
              </a:solidFill>
              <a:latin typeface="Rockwell"/>
              <a:ea typeface="+mn-ea"/>
              <a:cs typeface="+mn-cs"/>
            </a:rPr>
            <a:t>binary outputs</a:t>
          </a:r>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Can be defined in three ways:</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Truth table</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For each of the 2</a:t>
          </a:r>
          <a:r>
            <a:rPr lang="en-US" sz="1200" i="1" kern="1200" baseline="30000" dirty="0">
              <a:solidFill>
                <a:sysClr val="windowText" lastClr="000000">
                  <a:hueOff val="0"/>
                  <a:satOff val="0"/>
                  <a:lumOff val="0"/>
                  <a:alphaOff val="0"/>
                </a:sysClr>
              </a:solidFill>
              <a:latin typeface="Rockwell"/>
              <a:ea typeface="+mn-ea"/>
              <a:cs typeface="+mn-cs"/>
            </a:rPr>
            <a:t>n</a:t>
          </a:r>
          <a:r>
            <a:rPr lang="en-US" sz="1200" i="1" kern="1200" dirty="0">
              <a:solidFill>
                <a:sysClr val="windowText" lastClr="000000">
                  <a:hueOff val="0"/>
                  <a:satOff val="0"/>
                  <a:lumOff val="0"/>
                  <a:alphaOff val="0"/>
                </a:sysClr>
              </a:solidFill>
              <a:latin typeface="Rockwell"/>
              <a:ea typeface="+mn-ea"/>
              <a:cs typeface="+mn-cs"/>
            </a:rPr>
            <a:t> </a:t>
          </a:r>
          <a:r>
            <a:rPr lang="en-US" sz="1200" kern="1200" dirty="0">
              <a:solidFill>
                <a:sysClr val="windowText" lastClr="000000">
                  <a:hueOff val="0"/>
                  <a:satOff val="0"/>
                  <a:lumOff val="0"/>
                  <a:alphaOff val="0"/>
                </a:sysClr>
              </a:solidFill>
              <a:latin typeface="Rockwell"/>
              <a:ea typeface="+mn-ea"/>
              <a:cs typeface="+mn-cs"/>
            </a:rPr>
            <a:t>possible combinations of input signals, the binary value of each of the </a:t>
          </a:r>
          <a:r>
            <a:rPr lang="en-US" sz="1200" i="1" kern="1200" dirty="0">
              <a:solidFill>
                <a:sysClr val="windowText" lastClr="000000">
                  <a:hueOff val="0"/>
                  <a:satOff val="0"/>
                  <a:lumOff val="0"/>
                  <a:alphaOff val="0"/>
                </a:sysClr>
              </a:solidFill>
              <a:latin typeface="Rockwell"/>
              <a:ea typeface="+mn-ea"/>
              <a:cs typeface="+mn-cs"/>
            </a:rPr>
            <a:t>m </a:t>
          </a:r>
          <a:r>
            <a:rPr lang="en-US" sz="1200" kern="1200" dirty="0">
              <a:solidFill>
                <a:sysClr val="windowText" lastClr="000000">
                  <a:hueOff val="0"/>
                  <a:satOff val="0"/>
                  <a:lumOff val="0"/>
                  <a:alphaOff val="0"/>
                </a:sysClr>
              </a:solidFill>
              <a:latin typeface="Rockwell"/>
              <a:ea typeface="+mn-ea"/>
              <a:cs typeface="+mn-cs"/>
            </a:rPr>
            <a:t>output signals is listed</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Graphical symbols</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The interconnected layout of gates is depicted</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Boolean equations</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Each output signal is expressed as a Boolean function of its input signals</a:t>
          </a:r>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5D7C3-8468-234B-BCDE-3C57EB9B6E20}">
      <dsp:nvSpPr>
        <dsp:cNvPr id="0" name=""/>
        <dsp:cNvSpPr/>
      </dsp:nvSpPr>
      <dsp:spPr>
        <a:xfrm rot="973499">
          <a:off x="2666156" y="3948805"/>
          <a:ext cx="2689900" cy="68115"/>
        </a:xfrm>
        <a:custGeom>
          <a:avLst/>
          <a:gdLst/>
          <a:ahLst/>
          <a:cxnLst/>
          <a:rect l="0" t="0" r="0" b="0"/>
          <a:pathLst>
            <a:path>
              <a:moveTo>
                <a:pt x="0" y="34057"/>
              </a:moveTo>
              <a:lnTo>
                <a:pt x="2676867" y="34057"/>
              </a:lnTo>
            </a:path>
          </a:pathLst>
        </a:custGeom>
        <a:noFill/>
        <a:ln w="12700" cap="flat" cmpd="sng" algn="ctr">
          <a:solidFill>
            <a:srgbClr val="666699"/>
          </a:solidFill>
          <a:prstDash val="solid"/>
        </a:ln>
        <a:effectLst/>
      </dsp:spPr>
      <dsp:style>
        <a:lnRef idx="1">
          <a:scrgbClr r="0" g="0" b="0"/>
        </a:lnRef>
        <a:fillRef idx="0">
          <a:scrgbClr r="0" g="0" b="0"/>
        </a:fillRef>
        <a:effectRef idx="0">
          <a:scrgbClr r="0" g="0" b="0"/>
        </a:effectRef>
        <a:fontRef idx="minor"/>
      </dsp:style>
    </dsp:sp>
    <dsp:sp modelId="{D583EC01-8278-884A-8BEC-8A592426C6DF}">
      <dsp:nvSpPr>
        <dsp:cNvPr id="0" name=""/>
        <dsp:cNvSpPr/>
      </dsp:nvSpPr>
      <dsp:spPr>
        <a:xfrm rot="20271569">
          <a:off x="2631313" y="2332476"/>
          <a:ext cx="2397941" cy="68115"/>
        </a:xfrm>
        <a:custGeom>
          <a:avLst/>
          <a:gdLst/>
          <a:ahLst/>
          <a:cxnLst/>
          <a:rect l="0" t="0" r="0" b="0"/>
          <a:pathLst>
            <a:path>
              <a:moveTo>
                <a:pt x="0" y="34057"/>
              </a:moveTo>
              <a:lnTo>
                <a:pt x="2386246" y="34057"/>
              </a:lnTo>
            </a:path>
          </a:pathLst>
        </a:custGeom>
        <a:noFill/>
        <a:ln w="12700" cap="flat" cmpd="sng" algn="ctr">
          <a:solidFill>
            <a:srgbClr val="666699"/>
          </a:solidFill>
          <a:prstDash val="solid"/>
        </a:ln>
        <a:effectLst/>
      </dsp:spPr>
      <dsp:style>
        <a:lnRef idx="1">
          <a:scrgbClr r="0" g="0" b="0"/>
        </a:lnRef>
        <a:fillRef idx="0">
          <a:scrgbClr r="0" g="0" b="0"/>
        </a:fillRef>
        <a:effectRef idx="0">
          <a:scrgbClr r="0" g="0" b="0"/>
        </a:effectRef>
        <a:fontRef idx="minor"/>
      </dsp:style>
    </dsp:sp>
    <dsp:sp modelId="{F742916A-37D0-0044-83B6-76382F9C022F}">
      <dsp:nvSpPr>
        <dsp:cNvPr id="0" name=""/>
        <dsp:cNvSpPr/>
      </dsp:nvSpPr>
      <dsp:spPr>
        <a:xfrm>
          <a:off x="-422879" y="1236303"/>
          <a:ext cx="4025025" cy="408382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1E1CDB9-9EED-D643-B6AE-9B9428EED944}">
      <dsp:nvSpPr>
        <dsp:cNvPr id="0" name=""/>
        <dsp:cNvSpPr/>
      </dsp:nvSpPr>
      <dsp:spPr>
        <a:xfrm>
          <a:off x="4842927" y="86267"/>
          <a:ext cx="2655860" cy="2655860"/>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Current output depends not only on the current input, but also on the past history of inputs</a:t>
          </a:r>
        </a:p>
      </dsp:txBody>
      <dsp:txXfrm>
        <a:off x="5231869" y="475209"/>
        <a:ext cx="1877976" cy="1877976"/>
      </dsp:txXfrm>
    </dsp:sp>
    <dsp:sp modelId="{709D8BAF-6734-7248-81DA-77DA10254CB7}">
      <dsp:nvSpPr>
        <dsp:cNvPr id="0" name=""/>
        <dsp:cNvSpPr/>
      </dsp:nvSpPr>
      <dsp:spPr>
        <a:xfrm>
          <a:off x="5251207" y="3481561"/>
          <a:ext cx="2492545" cy="244967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Makes use of combinational circuits</a:t>
          </a:r>
        </a:p>
      </dsp:txBody>
      <dsp:txXfrm>
        <a:off x="5616232" y="3840307"/>
        <a:ext cx="1762495" cy="1732181"/>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87551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449826"/>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98087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Similarly, the OR and NOT operations are functionally complete because</a:t>
            </a:r>
          </a:p>
          <a:p>
            <a:r>
              <a:rPr lang="en-US" sz="1200" kern="1200" dirty="0">
                <a:solidFill>
                  <a:schemeClr val="tx1"/>
                </a:solidFill>
                <a:effectLst/>
                <a:latin typeface="Times New Roman" pitchFamily="-1" charset="0"/>
                <a:ea typeface="+mn-ea"/>
                <a:cs typeface="+mn-cs"/>
              </a:rPr>
              <a:t>they can be used to synthesize the AND operation.</a:t>
            </a:r>
          </a:p>
          <a:p>
            <a:endParaRPr lang="en-US" sz="1200" kern="1200" dirty="0">
              <a:solidFill>
                <a:schemeClr val="tx1"/>
              </a:solidFill>
              <a:effectLst/>
              <a:latin typeface="Times New Roman" pitchFamily="-1" charset="0"/>
              <a:ea typeface="+mn-ea"/>
              <a:cs typeface="+mn-cs"/>
            </a:endParaRPr>
          </a:p>
          <a:p>
            <a:r>
              <a:rPr lang="en-US" sz="1200" b="1" u="sng" kern="1200" dirty="0">
                <a:solidFill>
                  <a:schemeClr val="tx1"/>
                </a:solidFill>
                <a:effectLst/>
                <a:latin typeface="Times New Roman" pitchFamily="-1" charset="0"/>
                <a:ea typeface="+mn-ea"/>
                <a:cs typeface="+mn-cs"/>
              </a:rPr>
              <a:t>Figure 12.4 shows how the AND, OR, and NOT functions can be implemented</a:t>
            </a:r>
          </a:p>
          <a:p>
            <a:r>
              <a:rPr lang="en-US" sz="1200" b="1" u="sng" kern="1200" dirty="0">
                <a:solidFill>
                  <a:schemeClr val="tx1"/>
                </a:solidFill>
                <a:effectLst/>
                <a:latin typeface="Times New Roman" pitchFamily="-1" charset="0"/>
                <a:ea typeface="+mn-ea"/>
                <a:cs typeface="+mn-cs"/>
              </a:rPr>
              <a:t>solely with NAND gates</a:t>
            </a:r>
            <a:r>
              <a:rPr lang="en-US" sz="1200" kern="1200" dirty="0">
                <a:solidFill>
                  <a:schemeClr val="tx1"/>
                </a:solidFill>
                <a:effectLst/>
                <a:latin typeface="Times New Roman" pitchFamily="-1" charset="0"/>
                <a:ea typeface="+mn-ea"/>
                <a:cs typeface="+mn-cs"/>
              </a:rPr>
              <a:t>.</a:t>
            </a:r>
          </a:p>
          <a:p>
            <a:endParaRPr lang="en-US" dirty="0"/>
          </a:p>
        </p:txBody>
      </p:sp>
    </p:spTree>
    <p:extLst>
      <p:ext uri="{BB962C8B-B14F-4D97-AF65-F5344CB8AC3E}">
        <p14:creationId xmlns:p14="http://schemas.microsoft.com/office/powerpoint/2010/main" val="142789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Figure 12.5 shows the same thing for NOR</a:t>
            </a:r>
          </a:p>
          <a:p>
            <a:r>
              <a:rPr lang="en-US" sz="1200" kern="1200" dirty="0">
                <a:solidFill>
                  <a:schemeClr val="tx1"/>
                </a:solidFill>
                <a:effectLst/>
                <a:latin typeface="Times New Roman" pitchFamily="-1" charset="0"/>
                <a:ea typeface="+mn-ea"/>
                <a:cs typeface="+mn-cs"/>
              </a:rPr>
              <a:t>gates. For this reason, </a:t>
            </a:r>
            <a:r>
              <a:rPr lang="en-US" sz="1200" u="sng" kern="1200" dirty="0">
                <a:solidFill>
                  <a:schemeClr val="tx1"/>
                </a:solidFill>
                <a:effectLst/>
                <a:latin typeface="Times New Roman" pitchFamily="-1" charset="0"/>
                <a:ea typeface="+mn-ea"/>
                <a:cs typeface="+mn-cs"/>
              </a:rPr>
              <a:t>digital circuits can be, and frequently are, implemented</a:t>
            </a:r>
          </a:p>
          <a:p>
            <a:r>
              <a:rPr lang="en-US" sz="1200" u="sng" kern="1200" dirty="0">
                <a:solidFill>
                  <a:schemeClr val="tx1"/>
                </a:solidFill>
                <a:effectLst/>
                <a:latin typeface="Times New Roman" pitchFamily="-1" charset="0"/>
                <a:ea typeface="+mn-ea"/>
                <a:cs typeface="+mn-cs"/>
              </a:rPr>
              <a:t>solely with NAND gates or solely with NOR gates</a:t>
            </a:r>
            <a:r>
              <a:rPr lang="en-US" sz="1200" kern="1200" dirty="0">
                <a:solidFill>
                  <a:schemeClr val="tx1"/>
                </a:solidFill>
                <a:effectLst/>
                <a:latin typeface="Times New Roman" pitchFamily="-1" charset="0"/>
                <a:ea typeface="+mn-ea"/>
                <a:cs typeface="+mn-cs"/>
              </a:rPr>
              <a:t>.</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With</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gates, we have reached the most primitive circuit level of computer</a:t>
            </a:r>
          </a:p>
          <a:p>
            <a:r>
              <a:rPr lang="en-US" sz="1200" kern="1200" dirty="0">
                <a:solidFill>
                  <a:schemeClr val="tx1"/>
                </a:solidFill>
                <a:effectLst/>
                <a:latin typeface="Times New Roman" pitchFamily="-1" charset="0"/>
                <a:ea typeface="+mn-ea"/>
                <a:cs typeface="+mn-cs"/>
              </a:rPr>
              <a:t>hardware</a:t>
            </a:r>
            <a:r>
              <a:rPr lang="en-US" sz="1200" u="sng" kern="1200" dirty="0">
                <a:solidFill>
                  <a:schemeClr val="tx1"/>
                </a:solidFill>
                <a:effectLst/>
                <a:latin typeface="Times New Roman" pitchFamily="-1" charset="0"/>
                <a:ea typeface="+mn-ea"/>
                <a:cs typeface="+mn-cs"/>
              </a:rPr>
              <a:t>. An examination of the transistor combinations used to construct gates</a:t>
            </a:r>
          </a:p>
          <a:p>
            <a:r>
              <a:rPr lang="en-US" sz="1200" u="sng" kern="1200" dirty="0">
                <a:solidFill>
                  <a:schemeClr val="tx1"/>
                </a:solidFill>
                <a:effectLst/>
                <a:latin typeface="Times New Roman" pitchFamily="-1" charset="0"/>
                <a:ea typeface="+mn-ea"/>
                <a:cs typeface="+mn-cs"/>
              </a:rPr>
              <a:t>departs from that realm and enters the realm of electrical engineering</a:t>
            </a:r>
            <a:r>
              <a:rPr lang="en-US" sz="1200" kern="1200" dirty="0">
                <a:solidFill>
                  <a:schemeClr val="tx1"/>
                </a:solidFill>
                <a:effectLst/>
                <a:latin typeface="Times New Roman" pitchFamily="-1" charset="0"/>
                <a:ea typeface="+mn-ea"/>
                <a:cs typeface="+mn-cs"/>
              </a:rPr>
              <a:t>. For our purposes,</a:t>
            </a:r>
          </a:p>
          <a:p>
            <a:r>
              <a:rPr lang="en-US" sz="1200" kern="1200" dirty="0">
                <a:solidFill>
                  <a:schemeClr val="tx1"/>
                </a:solidFill>
                <a:effectLst/>
                <a:latin typeface="Times New Roman" pitchFamily="-1" charset="0"/>
                <a:ea typeface="+mn-ea"/>
                <a:cs typeface="+mn-cs"/>
              </a:rPr>
              <a:t>however, we are content to describe how gates can be used as building blocks</a:t>
            </a:r>
          </a:p>
          <a:p>
            <a:r>
              <a:rPr lang="en-US" sz="1200" kern="1200" dirty="0">
                <a:solidFill>
                  <a:schemeClr val="tx1"/>
                </a:solidFill>
                <a:effectLst/>
                <a:latin typeface="Times New Roman" pitchFamily="-1" charset="0"/>
                <a:ea typeface="+mn-ea"/>
                <a:cs typeface="+mn-cs"/>
              </a:rPr>
              <a:t>to implement the essential logical circuits of a digital computer.</a:t>
            </a:r>
          </a:p>
        </p:txBody>
      </p:sp>
    </p:spTree>
    <p:extLst>
      <p:ext uri="{BB962C8B-B14F-4D97-AF65-F5344CB8AC3E}">
        <p14:creationId xmlns:p14="http://schemas.microsoft.com/office/powerpoint/2010/main" val="101546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combinational circuit </a:t>
            </a:r>
            <a:r>
              <a:rPr lang="en-US" sz="1200" kern="1200" dirty="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general terms, </a:t>
            </a:r>
            <a:r>
              <a:rPr lang="en-US" sz="1200" u="sng" kern="1200" dirty="0">
                <a:solidFill>
                  <a:schemeClr val="tx1"/>
                </a:solidFill>
                <a:latin typeface="Times New Roman" pitchFamily="-1" charset="0"/>
                <a:ea typeface="+mn-ea"/>
                <a:cs typeface="+mn-cs"/>
              </a:rPr>
              <a:t>a combinational circuit consists of </a:t>
            </a:r>
            <a:r>
              <a:rPr lang="en-US" sz="1200" i="1" u="sng" kern="1200" dirty="0">
                <a:solidFill>
                  <a:schemeClr val="tx1"/>
                </a:solidFill>
                <a:latin typeface="Times New Roman" pitchFamily="-1" charset="0"/>
                <a:ea typeface="+mn-ea"/>
                <a:cs typeface="+mn-cs"/>
              </a:rPr>
              <a:t>n </a:t>
            </a:r>
            <a:r>
              <a:rPr lang="en-US" sz="1200" u="sng" kern="1200" dirty="0">
                <a:solidFill>
                  <a:schemeClr val="tx1"/>
                </a:solidFill>
                <a:latin typeface="Times New Roman" pitchFamily="-1" charset="0"/>
                <a:ea typeface="+mn-ea"/>
                <a:cs typeface="+mn-cs"/>
              </a:rPr>
              <a:t>binary inputs and </a:t>
            </a:r>
            <a:r>
              <a:rPr lang="en-US" sz="1200" i="1" u="sng" kern="1200" dirty="0">
                <a:solidFill>
                  <a:schemeClr val="tx1"/>
                </a:solidFill>
                <a:latin typeface="Times New Roman" pitchFamily="-1" charset="0"/>
                <a:ea typeface="+mn-ea"/>
                <a:cs typeface="+mn-cs"/>
              </a:rPr>
              <a:t>m </a:t>
            </a:r>
            <a:r>
              <a:rPr lang="en-US" sz="1200" u="sng" kern="1200" dirty="0">
                <a:solidFill>
                  <a:schemeClr val="tx1"/>
                </a:solidFill>
                <a:latin typeface="Times New Roman" pitchFamily="-1" charset="0"/>
                <a:ea typeface="+mn-ea"/>
                <a:cs typeface="+mn-cs"/>
              </a:rPr>
              <a:t>binary outputs</a:t>
            </a:r>
            <a:r>
              <a:rPr lang="en-US" sz="1200" kern="1200" dirty="0">
                <a:solidFill>
                  <a:schemeClr val="tx1"/>
                </a:solidFill>
                <a:latin typeface="Times New Roman" pitchFamily="-1" charset="0"/>
                <a:ea typeface="+mn-ea"/>
                <a:cs typeface="+mn-cs"/>
              </a:rPr>
              <a:t>. As with a gate, a combinational circuit can be defined in three ways: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Truth table: </a:t>
            </a:r>
            <a:r>
              <a:rPr lang="en-US" sz="1200" kern="1200" dirty="0">
                <a:solidFill>
                  <a:schemeClr val="tx1"/>
                </a:solidFill>
                <a:latin typeface="Times New Roman" pitchFamily="-1" charset="0"/>
                <a:ea typeface="+mn-ea"/>
                <a:cs typeface="+mn-cs"/>
              </a:rPr>
              <a:t>For each of the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possible combinations of input signals, the binary value of each of the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output signals is listed.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Graphical symbols: </a:t>
            </a:r>
            <a:r>
              <a:rPr lang="en-US" sz="1200" kern="1200" dirty="0">
                <a:solidFill>
                  <a:schemeClr val="tx1"/>
                </a:solidFill>
                <a:latin typeface="Times New Roman" pitchFamily="-1" charset="0"/>
                <a:ea typeface="+mn-ea"/>
                <a:cs typeface="+mn-cs"/>
              </a:rPr>
              <a:t>The interconnected layout of gates is depicted.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Boolean equations: </a:t>
            </a:r>
            <a:r>
              <a:rPr lang="en-US" sz="1200" kern="1200" dirty="0">
                <a:solidFill>
                  <a:schemeClr val="tx1"/>
                </a:solidFill>
                <a:latin typeface="Times New Roman" pitchFamily="-1" charset="0"/>
                <a:ea typeface="+mn-ea"/>
                <a:cs typeface="+mn-cs"/>
              </a:rPr>
              <a:t>Each output signal is expressed as a Boolean function of </a:t>
            </a:r>
          </a:p>
          <a:p>
            <a:r>
              <a:rPr lang="en-US" sz="1200" kern="1200" dirty="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12.4.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a:solidFill>
                  <a:schemeClr val="tx1"/>
                </a:solidFill>
                <a:latin typeface="Times New Roman" pitchFamily="-1" charset="0"/>
                <a:ea typeface="+mn-ea"/>
                <a:cs typeface="+mn-cs"/>
              </a:rPr>
              <a:t>sum of products (SOP) </a:t>
            </a:r>
            <a:r>
              <a:rPr lang="en-US" sz="1200" kern="1200" dirty="0">
                <a:solidFill>
                  <a:schemeClr val="tx1"/>
                </a:solidFill>
                <a:latin typeface="Times New Roman" pitchFamily="-1" charset="0"/>
                <a:ea typeface="+mn-ea"/>
                <a:cs typeface="+mn-cs"/>
              </a:rPr>
              <a:t>form. </a:t>
            </a:r>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12.6 shows a straightforward implementation with AND, OR, and NOT gates.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https://pediaa.com/what-is-the-difference-between-sop-and-pos/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Times New Roman" pitchFamily="-1" charset="0"/>
                <a:ea typeface="+mn-ea"/>
                <a:cs typeface="+mn-cs"/>
              </a:rPr>
              <a:t> Another form can also be derived from the truth table. The SOP form</a:t>
            </a:r>
          </a:p>
          <a:p>
            <a:r>
              <a:rPr lang="en-US" sz="1200" kern="1200" dirty="0">
                <a:solidFill>
                  <a:schemeClr val="tx1"/>
                </a:solidFill>
                <a:effectLst/>
                <a:latin typeface="Times New Roman" pitchFamily="-1" charset="0"/>
                <a:ea typeface="+mn-ea"/>
                <a:cs typeface="+mn-cs"/>
              </a:rPr>
              <a:t>expresses that the output is 1 if any of the input combinations that produce 1 is true.</a:t>
            </a:r>
          </a:p>
          <a:p>
            <a:r>
              <a:rPr lang="en-US" sz="1200" kern="1200" dirty="0">
                <a:solidFill>
                  <a:schemeClr val="tx1"/>
                </a:solidFill>
                <a:effectLst/>
                <a:latin typeface="Times New Roman" pitchFamily="-1" charset="0"/>
                <a:ea typeface="+mn-ea"/>
                <a:cs typeface="+mn-cs"/>
              </a:rPr>
              <a:t>We can also say that the output is 1 if none of the input combinations that produce</a:t>
            </a:r>
          </a:p>
          <a:p>
            <a:r>
              <a:rPr lang="en-US" sz="1200" kern="1200" dirty="0">
                <a:solidFill>
                  <a:schemeClr val="tx1"/>
                </a:solidFill>
                <a:effectLst/>
                <a:latin typeface="Times New Roman" pitchFamily="-1" charset="0"/>
                <a:ea typeface="+mn-ea"/>
                <a:cs typeface="+mn-cs"/>
              </a:rPr>
              <a:t>0 is true.</a:t>
            </a:r>
            <a:endParaRPr lang="en-US" sz="1200" b="1" kern="1200" dirty="0">
              <a:solidFill>
                <a:schemeClr val="tx1"/>
              </a:solidFill>
              <a:latin typeface="Times New Roman" pitchFamily="-1" charset="0"/>
              <a:ea typeface="+mn-ea"/>
              <a:cs typeface="+mn-cs"/>
            </a:endParaRP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This is in </a:t>
            </a:r>
            <a:r>
              <a:rPr lang="en-US" sz="1200" b="1" kern="1200" dirty="0">
                <a:solidFill>
                  <a:schemeClr val="tx1"/>
                </a:solidFill>
                <a:latin typeface="Times New Roman" pitchFamily="-1" charset="0"/>
                <a:ea typeface="+mn-ea"/>
                <a:cs typeface="+mn-cs"/>
              </a:rPr>
              <a:t>Product of sums (POS) </a:t>
            </a:r>
            <a:r>
              <a:rPr lang="en-US" sz="1200" kern="1200" dirty="0">
                <a:solidFill>
                  <a:schemeClr val="tx1"/>
                </a:solidFill>
                <a:latin typeface="Times New Roman" pitchFamily="-1" charset="0"/>
                <a:ea typeface="+mn-ea"/>
                <a:cs typeface="+mn-cs"/>
              </a:rPr>
              <a:t>form, which is illustrated in Figure 12.7. For clarity, NOT gates are not shown. Rather, it is assumed that each input signal and its complement are available. This simplifies the logic diagram and makes the inputs to the gates more readily apparent.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sz="1200" kern="1200" baseline="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endParaRPr lang="en-US" dirty="0"/>
          </a:p>
          <a:p>
            <a:r>
              <a:rPr lang="en-US" sz="1200" kern="1200" dirty="0">
                <a:solidFill>
                  <a:schemeClr val="tx1"/>
                </a:solidFill>
                <a:latin typeface="Times New Roman" pitchFamily="-1" charset="0"/>
                <a:ea typeface="+mn-ea"/>
                <a:cs typeface="+mn-cs"/>
              </a:rPr>
              <a:t>• Algebraic simplification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Karnaugh maps</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Quine–McCluskey tables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Algebraic simplification involves the application of the identities of Table 12.3 to reduce the Boolean expression to one with fewer elements. </a:t>
            </a:r>
            <a:endParaRPr lang="en-US" dirty="0"/>
          </a:p>
          <a:p>
            <a:r>
              <a:rPr lang="en-US" sz="1200" kern="1200" dirty="0">
                <a:solidFill>
                  <a:schemeClr val="tx1"/>
                </a:solidFill>
                <a:latin typeface="Times New Roman" pitchFamily="-1" charset="0"/>
                <a:ea typeface="+mn-ea"/>
                <a:cs typeface="+mn-cs"/>
              </a:rPr>
              <a:t>For example, consider again Equation (12.1).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expression can be implemented as shown in Figure 12.8. The simplification of Equation (12.1) was done essentially by observation. For more complex expressions, some more systematic approach is needed.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purposes of simplification, the </a:t>
            </a:r>
            <a:r>
              <a:rPr lang="en-US" sz="1200" b="1" kern="1200" dirty="0">
                <a:solidFill>
                  <a:schemeClr val="tx1"/>
                </a:solidFill>
                <a:latin typeface="Times New Roman" pitchFamily="-1" charset="0"/>
                <a:ea typeface="+mn-ea"/>
                <a:cs typeface="+mn-cs"/>
              </a:rPr>
              <a:t>Karnaugh map </a:t>
            </a:r>
            <a:r>
              <a:rPr lang="en-US" sz="1200" kern="1200" dirty="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squares, representing all possible combinations of values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binary variables. Figure 12.9a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12.9b), with the values for one of the variables to the left and for the other two variables above the squares. For four variables, 16 squares are needed, with the arrangement indicated in Figure 12.9c. </a:t>
            </a:r>
            <a:endParaRPr lang="en-US" dirty="0"/>
          </a:p>
          <a:p>
            <a:endParaRPr lang="en-US" dirty="0"/>
          </a:p>
          <a:p>
            <a:r>
              <a:rPr lang="en-US" sz="1200" kern="1200" dirty="0">
                <a:solidFill>
                  <a:schemeClr val="tx1"/>
                </a:solidFill>
                <a:effectLst/>
                <a:latin typeface="Times New Roman" pitchFamily="-1" charset="0"/>
                <a:ea typeface="+mn-ea"/>
                <a:cs typeface="+mn-cs"/>
              </a:rPr>
              <a:t> The map can be used to represent any Boolean function in the following</a:t>
            </a:r>
          </a:p>
          <a:p>
            <a:r>
              <a:rPr lang="en-US" sz="1200" kern="1200" dirty="0">
                <a:solidFill>
                  <a:schemeClr val="tx1"/>
                </a:solidFill>
                <a:effectLst/>
                <a:latin typeface="Times New Roman" pitchFamily="-1" charset="0"/>
                <a:ea typeface="+mn-ea"/>
                <a:cs typeface="+mn-cs"/>
              </a:rPr>
              <a:t>way. Each square corresponds to a unique product in the sum-of-products</a:t>
            </a:r>
          </a:p>
          <a:p>
            <a:r>
              <a:rPr lang="en-US" sz="1200" kern="1200" dirty="0">
                <a:solidFill>
                  <a:schemeClr val="tx1"/>
                </a:solidFill>
                <a:effectLst/>
                <a:latin typeface="Times New Roman" pitchFamily="-1" charset="0"/>
                <a:ea typeface="+mn-ea"/>
                <a:cs typeface="+mn-cs"/>
              </a:rPr>
              <a:t>form,</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with a 1 value corresponding to the variable and a 0 value corresponding to the</a:t>
            </a:r>
          </a:p>
          <a:p>
            <a:r>
              <a:rPr lang="en-US" sz="1200" kern="1200" dirty="0">
                <a:solidFill>
                  <a:schemeClr val="tx1"/>
                </a:solidFill>
                <a:effectLst/>
                <a:latin typeface="Times New Roman" pitchFamily="-1" charset="0"/>
                <a:ea typeface="+mn-ea"/>
                <a:cs typeface="+mn-cs"/>
              </a:rPr>
              <a:t>NOT of that variable. Thus, the product AB’ corresponds to the fourth square</a:t>
            </a:r>
          </a:p>
          <a:p>
            <a:r>
              <a:rPr lang="en-US" sz="1200" kern="1200" dirty="0">
                <a:solidFill>
                  <a:schemeClr val="tx1"/>
                </a:solidFill>
                <a:effectLst/>
                <a:latin typeface="Times New Roman" pitchFamily="-1" charset="0"/>
                <a:ea typeface="+mn-ea"/>
                <a:cs typeface="+mn-cs"/>
              </a:rPr>
              <a:t>in Figure 12.9a. For each such product in the function, 1 is placed in the corresponding</a:t>
            </a:r>
          </a:p>
          <a:p>
            <a:r>
              <a:rPr lang="en-US" sz="1200" kern="1200" dirty="0">
                <a:solidFill>
                  <a:schemeClr val="tx1"/>
                </a:solidFill>
                <a:effectLst/>
                <a:latin typeface="Times New Roman" pitchFamily="-1" charset="0"/>
                <a:ea typeface="+mn-ea"/>
                <a:cs typeface="+mn-cs"/>
              </a:rPr>
              <a:t>square. Thus, for the two-variable example, the map corresponds to</a:t>
            </a:r>
          </a:p>
          <a:p>
            <a:r>
              <a:rPr lang="en-US" sz="1200" kern="1200" dirty="0">
                <a:solidFill>
                  <a:schemeClr val="tx1"/>
                </a:solidFill>
                <a:effectLst/>
                <a:latin typeface="Times New Roman" pitchFamily="-1" charset="0"/>
                <a:ea typeface="+mn-ea"/>
                <a:cs typeface="+mn-cs"/>
              </a:rPr>
              <a:t>A’B +  AB’. Given the truth table of a Boolean function, it is an easy matter to</a:t>
            </a:r>
          </a:p>
          <a:p>
            <a:r>
              <a:rPr lang="en-US" sz="1200" kern="1200" dirty="0">
                <a:solidFill>
                  <a:schemeClr val="tx1"/>
                </a:solidFill>
                <a:effectLst/>
                <a:latin typeface="Times New Roman" pitchFamily="-1" charset="0"/>
                <a:ea typeface="+mn-ea"/>
                <a:cs typeface="+mn-cs"/>
              </a:rPr>
              <a:t>construct the map: for each combination of values of variables that produce a</a:t>
            </a:r>
          </a:p>
          <a:p>
            <a:r>
              <a:rPr lang="en-US" sz="1200" kern="1200" dirty="0">
                <a:solidFill>
                  <a:schemeClr val="tx1"/>
                </a:solidFill>
                <a:effectLst/>
                <a:latin typeface="Times New Roman" pitchFamily="-1" charset="0"/>
                <a:ea typeface="+mn-ea"/>
                <a:cs typeface="+mn-cs"/>
              </a:rPr>
              <a:t>result of 1 in the truth table, fill in the corresponding square of the map with 1.</a:t>
            </a:r>
          </a:p>
          <a:p>
            <a:r>
              <a:rPr lang="en-US" sz="1200" kern="1200" dirty="0">
                <a:solidFill>
                  <a:schemeClr val="tx1"/>
                </a:solidFill>
                <a:effectLst/>
                <a:latin typeface="Times New Roman" pitchFamily="-1" charset="0"/>
                <a:ea typeface="+mn-ea"/>
                <a:cs typeface="+mn-cs"/>
              </a:rPr>
              <a:t>Figure 12.9b shows the result for the truth table of Table 12.4. To convert from a</a:t>
            </a:r>
          </a:p>
          <a:p>
            <a:r>
              <a:rPr lang="en-US" sz="1200" kern="1200" dirty="0">
                <a:solidFill>
                  <a:schemeClr val="tx1"/>
                </a:solidFill>
                <a:effectLst/>
                <a:latin typeface="Times New Roman" pitchFamily="-1" charset="0"/>
                <a:ea typeface="+mn-ea"/>
                <a:cs typeface="+mn-cs"/>
              </a:rPr>
              <a:t>Boolean expression to a map, it is first necessary to put the expression into what</a:t>
            </a:r>
          </a:p>
          <a:p>
            <a:r>
              <a:rPr lang="en-US" sz="1200" kern="1200" dirty="0">
                <a:solidFill>
                  <a:schemeClr val="tx1"/>
                </a:solidFill>
                <a:effectLst/>
                <a:latin typeface="Times New Roman" pitchFamily="-1" charset="0"/>
                <a:ea typeface="+mn-ea"/>
                <a:cs typeface="+mn-cs"/>
              </a:rPr>
              <a:t>is referred to as canonical  form: each term in the expression must contain each</a:t>
            </a:r>
          </a:p>
          <a:p>
            <a:r>
              <a:rPr lang="en-US" sz="1200" kern="1200" dirty="0">
                <a:solidFill>
                  <a:schemeClr val="tx1"/>
                </a:solidFill>
                <a:effectLst/>
                <a:latin typeface="Times New Roman" pitchFamily="-1" charset="0"/>
                <a:ea typeface="+mn-ea"/>
                <a:cs typeface="+mn-cs"/>
              </a:rPr>
              <a:t>variable. So, for example, if we have Equation (12.3), we must first expand it into</a:t>
            </a:r>
          </a:p>
          <a:p>
            <a:r>
              <a:rPr lang="en-US" sz="1200" kern="1200" dirty="0">
                <a:solidFill>
                  <a:schemeClr val="tx1"/>
                </a:solidFill>
                <a:effectLst/>
                <a:latin typeface="Times New Roman" pitchFamily="-1" charset="0"/>
                <a:ea typeface="+mn-ea"/>
                <a:cs typeface="+mn-cs"/>
              </a:rPr>
              <a:t>the full form of Equation (12.1) and then convert this to a map.</a:t>
            </a:r>
          </a:p>
          <a:p>
            <a:r>
              <a:rPr lang="en-US" sz="1200" kern="1200" dirty="0">
                <a:solidFill>
                  <a:schemeClr val="tx1"/>
                </a:solidFill>
                <a:effectLst/>
                <a:latin typeface="Times New Roman" pitchFamily="-1" charset="0"/>
                <a:ea typeface="+mn-ea"/>
                <a:cs typeface="+mn-cs"/>
              </a:rPr>
              <a:t>The labeling used in Figure 12.9d emphasizes the relationship between variables</a:t>
            </a:r>
          </a:p>
          <a:p>
            <a:r>
              <a:rPr lang="en-US" sz="1200" kern="1200" dirty="0">
                <a:solidFill>
                  <a:schemeClr val="tx1"/>
                </a:solidFill>
                <a:effectLst/>
                <a:latin typeface="Times New Roman" pitchFamily="-1" charset="0"/>
                <a:ea typeface="+mn-ea"/>
                <a:cs typeface="+mn-cs"/>
              </a:rPr>
              <a:t>and the rows and columns of the map. Here the two rows embraced by the</a:t>
            </a:r>
          </a:p>
          <a:p>
            <a:r>
              <a:rPr lang="en-US" sz="1200" kern="1200" dirty="0">
                <a:solidFill>
                  <a:schemeClr val="tx1"/>
                </a:solidFill>
                <a:effectLst/>
                <a:latin typeface="Times New Roman" pitchFamily="-1" charset="0"/>
                <a:ea typeface="+mn-ea"/>
                <a:cs typeface="+mn-cs"/>
              </a:rPr>
              <a:t>symbol A are those in which the variable A has the value 1; the rows not embraced</a:t>
            </a:r>
          </a:p>
          <a:p>
            <a:r>
              <a:rPr lang="en-US" sz="1200" kern="1200" dirty="0">
                <a:solidFill>
                  <a:schemeClr val="tx1"/>
                </a:solidFill>
                <a:effectLst/>
                <a:latin typeface="Times New Roman" pitchFamily="-1" charset="0"/>
                <a:ea typeface="+mn-ea"/>
                <a:cs typeface="+mn-cs"/>
              </a:rPr>
              <a:t>by the symbol A are those in which A is 0; similarly for B, C, and D.</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t>
            </a:r>
            <a:r>
              <a:rPr lang="en-US" sz="1200" u="sng" kern="1200" dirty="0">
                <a:solidFill>
                  <a:schemeClr val="tx1"/>
                </a:solidFill>
                <a:latin typeface="Times New Roman" pitchFamily="-1" charset="0"/>
                <a:ea typeface="+mn-ea"/>
                <a:cs typeface="+mn-cs"/>
              </a:rPr>
              <a:t>Any two squares that are adjacent differ in only one of the variables. If two adjacent squares both have an entry of one, then the corresponding product terms differ in only one variable. In such a case, the two terms can be merged by eliminating that variable. </a:t>
            </a:r>
            <a:r>
              <a:rPr lang="en-US" sz="1200" u="sng"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For example, in Figure 12.10a, the two adjacent squares correspond to the two terms A’BC’D and A’BCD. [We remove what is not the same, so ask…what is the same?]</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12.10b and c. Second, we can group not just 2 squares but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adjacent squares (i.e., 2, 4, 8, etc.). The next three examples in Figure 12.10 show groupings of 4 squares. Note that in this case, two of the variables can be eliminated. The last three examples show groupings of 8 squares, which allow three variables to be eliminated. </a:t>
            </a:r>
            <a:endParaRPr lang="en-US" dirty="0"/>
          </a:p>
          <a:p>
            <a:endParaRPr lang="en-US" dirty="0"/>
          </a:p>
          <a:p>
            <a:r>
              <a:rPr lang="en-US" sz="1200" b="1" u="sng" kern="1200" dirty="0">
                <a:solidFill>
                  <a:schemeClr val="tx1"/>
                </a:solidFill>
                <a:latin typeface="Times New Roman" pitchFamily="-1" charset="0"/>
                <a:ea typeface="+mn-ea"/>
                <a:cs typeface="+mn-cs"/>
              </a:rPr>
              <a:t>We can summarize the rules for simplification as follows: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1</a:t>
            </a:r>
            <a:r>
              <a:rPr lang="en-US" sz="1200" b="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 </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12.11a, based on Table 12.4, illustrates the simplification process. If any </a:t>
            </a:r>
            <a:endParaRPr lang="en-US" dirty="0"/>
          </a:p>
          <a:p>
            <a:r>
              <a:rPr lang="en-US" sz="1200" kern="1200" dirty="0">
                <a:solidFill>
                  <a:schemeClr val="tx1"/>
                </a:solidFill>
                <a:latin typeface="Times New Roman" pitchFamily="-1" charset="0"/>
                <a:ea typeface="+mn-ea"/>
                <a:cs typeface="+mn-cs"/>
              </a:rPr>
              <a:t>isolated 1s remain after the groupings, then each of these is circled as a group of 1s. </a:t>
            </a:r>
            <a:endParaRPr lang="en-US" dirty="0"/>
          </a:p>
          <a:p>
            <a:endParaRPr lang="en-US" dirty="0"/>
          </a:p>
          <a:p>
            <a:r>
              <a:rPr lang="en-US" sz="1200" u="sng" kern="1200" dirty="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12.11b. In this case, the horizontal group is redundant and may be ignored in creating the Boolean expression.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a:solidFill>
                  <a:schemeClr val="tx1"/>
                </a:solidFill>
                <a:latin typeface="Times New Roman" pitchFamily="-1" charset="0"/>
                <a:ea typeface="+mn-ea"/>
                <a:cs typeface="+mn-cs"/>
              </a:rPr>
              <a:t>Boolean algebra. </a:t>
            </a:r>
            <a:r>
              <a:rPr lang="en-US" sz="1200" kern="1200" dirty="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Analysis: </a:t>
            </a:r>
            <a:r>
              <a:rPr lang="en-US" sz="1200" kern="1200" dirty="0">
                <a:solidFill>
                  <a:schemeClr val="tx1"/>
                </a:solidFill>
                <a:latin typeface="Times New Roman" pitchFamily="-1" charset="0"/>
                <a:ea typeface="+mn-ea"/>
                <a:cs typeface="+mn-cs"/>
              </a:rPr>
              <a:t>It is an economical way of describing the function of digital circuitry.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Design: </a:t>
            </a:r>
            <a:r>
              <a:rPr lang="en-US" sz="1200" kern="1200" dirty="0">
                <a:solidFill>
                  <a:schemeClr val="tx1"/>
                </a:solidFill>
                <a:latin typeface="Times New Roman" pitchFamily="-1" charset="0"/>
                <a:ea typeface="+mn-ea"/>
                <a:cs typeface="+mn-cs"/>
              </a:rPr>
              <a:t>Given a desired function, Boolean algebra can be applied to develop a simplified implementation of that function. </a:t>
            </a:r>
          </a:p>
          <a:p>
            <a:endParaRPr lang="en-US" sz="1200" kern="1200" dirty="0">
              <a:solidFill>
                <a:schemeClr val="tx1"/>
              </a:solidFill>
              <a:latin typeface="Times New Roman" pitchFamily="-1" charset="0"/>
              <a:ea typeface="+mn-ea"/>
              <a:cs typeface="+mn-cs"/>
            </a:endParaRPr>
          </a:p>
          <a:p>
            <a:r>
              <a:rPr lang="en-US" dirty="0"/>
              <a:t>Claude Shannon documentary - https://thebitplayer.com/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12.5 shows the truth table for producing a 4-bit result that is one more than a 4-bit BCD input. The addition is modulo 10. Thus, 9 + 1 = 0. Also, note that six of the input codes produce “don’t care” results, because those are not valid BCD inputs. </a:t>
            </a:r>
            <a:endParaRPr lang="en-US" dirty="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12.12 shows the resulting Karnaugh maps for each of the output variables. The d squares are used to achieve the best possible groupings. </a:t>
            </a:r>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12.6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12.7.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consideration in the implementation of Boolean functions concerns the types of gates used. It is sometimes desirable to implement a Boolean function solely with NAND gates or solely with NOR gates. Although this may not be the minimum-gate implementation, it has the advantage of regularity, which can simplify the manufacturing process. </a:t>
            </a:r>
            <a:endParaRPr lang="en-US" dirty="0"/>
          </a:p>
          <a:p>
            <a:endParaRPr lang="en-US" dirty="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multiplexer </a:t>
            </a:r>
            <a:r>
              <a:rPr lang="en-US" sz="1200" kern="1200" dirty="0">
                <a:solidFill>
                  <a:schemeClr val="tx1"/>
                </a:solidFill>
                <a:latin typeface="Times New Roman" pitchFamily="-1" charset="0"/>
                <a:ea typeface="+mn-ea"/>
                <a:cs typeface="+mn-cs"/>
              </a:rPr>
              <a:t>connects multiple inputs to a single output. At any time, one of the inputs is selected to be passed to the output. A general block diagram representation is shown in Figure 12.14. This represents a 4-to-1 multiplexer. There are four input lines, labeled D0, D1, D2, and D3. One of these lines is selected to provide the output signal F. To select one of the four possible inputs, a 2-bit selection code is needed, and this is implemented as two select lines labeled S1 and S2.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example 4-to-1 multiplexer is defined by the truth table in Table 12.8. This is a simplified form of a truth table. Instead of showing all possible combinations of input variables, it shows the output as data from line D0, D1, D2, or D3.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12.15 shows an implementation using AND, OR, and NOT gates. S1 and S2 are connected to the AND gates in such a way that, for any combination of S1 and S2, three of the AND gates will output 0. The fourth (remaining) </a:t>
            </a:r>
            <a:r>
              <a:rPr lang="en-US" sz="1200" b="1" kern="1200" dirty="0">
                <a:solidFill>
                  <a:schemeClr val="tx1"/>
                </a:solidFill>
                <a:latin typeface="Times New Roman" pitchFamily="-1" charset="0"/>
                <a:ea typeface="+mn-ea"/>
                <a:cs typeface="+mn-cs"/>
              </a:rPr>
              <a:t>AND gate </a:t>
            </a:r>
            <a:r>
              <a:rPr lang="en-US" sz="1200" kern="1200" dirty="0">
                <a:solidFill>
                  <a:schemeClr val="tx1"/>
                </a:solidFill>
                <a:latin typeface="Times New Roman" pitchFamily="-1" charset="0"/>
                <a:ea typeface="+mn-ea"/>
                <a:cs typeface="+mn-cs"/>
              </a:rPr>
              <a:t>will output the value of the selected line, which is either 0 or 1. Thus, three of the inputs to the OR gate are always 0, and the output of the OR gate will equal the value of the selected input gate. Using this regular organization, it is easy to construct multiplexers of size 8-to-1, 16-to-1, and so on. </a:t>
            </a:r>
            <a:endParaRPr lang="en-US" dirty="0"/>
          </a:p>
          <a:p>
            <a:endParaRPr lang="en-US" dirty="0"/>
          </a:p>
        </p:txBody>
      </p:sp>
    </p:spTree>
    <p:extLst>
      <p:ext uri="{BB962C8B-B14F-4D97-AF65-F5344CB8AC3E}">
        <p14:creationId xmlns:p14="http://schemas.microsoft.com/office/powerpoint/2010/main" val="664097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Multiplexers are used in digital circuits to control signal and data routing. </a:t>
            </a:r>
            <a:r>
              <a:rPr lang="en-US" sz="1200" kern="1200" dirty="0">
                <a:solidFill>
                  <a:schemeClr val="tx1"/>
                </a:solidFill>
                <a:latin typeface="Times New Roman" pitchFamily="-1" charset="0"/>
                <a:ea typeface="+mn-ea"/>
                <a:cs typeface="+mn-cs"/>
              </a:rPr>
              <a:t>An example is the loading of the program </a:t>
            </a:r>
            <a:r>
              <a:rPr lang="en-US" sz="1200" b="1" kern="1200" dirty="0">
                <a:solidFill>
                  <a:schemeClr val="tx1"/>
                </a:solidFill>
                <a:latin typeface="Times New Roman" pitchFamily="-1" charset="0"/>
                <a:ea typeface="+mn-ea"/>
                <a:cs typeface="+mn-cs"/>
              </a:rPr>
              <a:t>counter </a:t>
            </a:r>
            <a:r>
              <a:rPr lang="en-US" sz="1200" kern="1200" dirty="0">
                <a:solidFill>
                  <a:schemeClr val="tx1"/>
                </a:solidFill>
                <a:latin typeface="Times New Roman" pitchFamily="-1" charset="0"/>
                <a:ea typeface="+mn-ea"/>
                <a:cs typeface="+mn-cs"/>
              </a:rPr>
              <a:t>(PC). The value to be loaded into the program counter may come from one of several different sources: </a:t>
            </a:r>
            <a:endParaRPr lang="en-US" dirty="0"/>
          </a:p>
          <a:p>
            <a:endParaRPr lang="en-US" dirty="0"/>
          </a:p>
          <a:p>
            <a:r>
              <a:rPr lang="en-US" sz="1200" kern="1200" dirty="0">
                <a:solidFill>
                  <a:schemeClr val="tx1"/>
                </a:solidFill>
                <a:latin typeface="Times New Roman" pitchFamily="-1" charset="0"/>
                <a:ea typeface="+mn-ea"/>
                <a:cs typeface="+mn-cs"/>
              </a:rPr>
              <a:t>* A binary counter, if the PC is to be incremented for the next instruction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instruction </a:t>
            </a:r>
            <a:r>
              <a:rPr lang="en-US" sz="1200" b="1" kern="1200" dirty="0">
                <a:solidFill>
                  <a:schemeClr val="tx1"/>
                </a:solidFill>
                <a:latin typeface="Times New Roman" pitchFamily="-1" charset="0"/>
                <a:ea typeface="+mn-ea"/>
                <a:cs typeface="+mn-cs"/>
              </a:rPr>
              <a:t>register, </a:t>
            </a:r>
            <a:r>
              <a:rPr lang="en-US" sz="1200" kern="1200" dirty="0">
                <a:solidFill>
                  <a:schemeClr val="tx1"/>
                </a:solidFill>
                <a:latin typeface="Times New Roman" pitchFamily="-1" charset="0"/>
                <a:ea typeface="+mn-ea"/>
                <a:cs typeface="+mn-cs"/>
              </a:rPr>
              <a:t>if a branch instruction using a </a:t>
            </a:r>
            <a:r>
              <a:rPr lang="en-US" sz="1200" u="sng" kern="1200" dirty="0">
                <a:solidFill>
                  <a:schemeClr val="tx1"/>
                </a:solidFill>
                <a:latin typeface="Times New Roman" pitchFamily="-1" charset="0"/>
                <a:ea typeface="+mn-ea"/>
                <a:cs typeface="+mn-cs"/>
              </a:rPr>
              <a:t>direct address </a:t>
            </a:r>
            <a:r>
              <a:rPr lang="en-US" sz="1200" kern="1200" dirty="0">
                <a:solidFill>
                  <a:schemeClr val="tx1"/>
                </a:solidFill>
                <a:latin typeface="Times New Roman" pitchFamily="-1" charset="0"/>
                <a:ea typeface="+mn-ea"/>
                <a:cs typeface="+mn-cs"/>
              </a:rPr>
              <a:t>has just been executed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output of the ALU, if the branch instruction specifies the </a:t>
            </a:r>
            <a:r>
              <a:rPr lang="en-US" sz="1200" u="sng" kern="1200" dirty="0">
                <a:solidFill>
                  <a:schemeClr val="tx1"/>
                </a:solidFill>
                <a:latin typeface="Times New Roman" pitchFamily="-1" charset="0"/>
                <a:ea typeface="+mn-ea"/>
                <a:cs typeface="+mn-cs"/>
              </a:rPr>
              <a:t>address</a:t>
            </a:r>
            <a:r>
              <a:rPr lang="en-US" sz="1200" kern="1200" dirty="0">
                <a:solidFill>
                  <a:schemeClr val="tx1"/>
                </a:solidFill>
                <a:latin typeface="Times New Roman" pitchFamily="-1" charset="0"/>
                <a:ea typeface="+mn-ea"/>
                <a:cs typeface="+mn-cs"/>
              </a:rPr>
              <a:t> using a displacement mode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various inputs could be connected to the input lines of a multiplexer, with the PC connected to the output line. The select lines determine which value is loaded into the PC. Because the PC contains multiple bits, multiple multiplexers are used, one per bit. Figure 12.16 illustrates this for 16-bit addresses.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decoder </a:t>
            </a:r>
            <a:r>
              <a:rPr lang="en-US" sz="1200" kern="1200" dirty="0">
                <a:solidFill>
                  <a:schemeClr val="tx1"/>
                </a:solidFill>
                <a:latin typeface="Times New Roman" pitchFamily="-1" charset="0"/>
                <a:ea typeface="+mn-ea"/>
                <a:cs typeface="+mn-cs"/>
              </a:rPr>
              <a:t>is a combinational circuit with </a:t>
            </a:r>
            <a:r>
              <a:rPr lang="en-US" sz="1200" u="sng" kern="1200" dirty="0">
                <a:solidFill>
                  <a:schemeClr val="tx1"/>
                </a:solidFill>
                <a:latin typeface="Times New Roman" pitchFamily="-1" charset="0"/>
                <a:ea typeface="+mn-ea"/>
                <a:cs typeface="+mn-cs"/>
              </a:rPr>
              <a:t>a number of output lines, only one of which is asserted at any time</a:t>
            </a:r>
            <a:r>
              <a:rPr lang="en-US" sz="1200" kern="1200" dirty="0">
                <a:solidFill>
                  <a:schemeClr val="tx1"/>
                </a:solidFill>
                <a:latin typeface="Times New Roman" pitchFamily="-1" charset="0"/>
                <a:ea typeface="+mn-ea"/>
                <a:cs typeface="+mn-cs"/>
              </a:rPr>
              <a:t>. Which output line is asserted depends on the pattern of input lines. In general, a decoder has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inputs and 2n outputs. Figure 12.17shows a decoder with three inputs and eight outputs. </a:t>
            </a:r>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effectLst/>
                <a:latin typeface="Times New Roman" pitchFamily="-1" charset="0"/>
                <a:ea typeface="+mn-ea"/>
                <a:cs typeface="+mn-cs"/>
              </a:rPr>
              <a:t> It can be helpful for visualizing Boolean operations to illustrate corresponding operations</a:t>
            </a:r>
          </a:p>
          <a:p>
            <a:r>
              <a:rPr lang="en-US" sz="1200" kern="1200" dirty="0">
                <a:solidFill>
                  <a:schemeClr val="tx1"/>
                </a:solidFill>
                <a:effectLst/>
                <a:latin typeface="Times New Roman" pitchFamily="-1" charset="0"/>
                <a:ea typeface="+mn-ea"/>
                <a:cs typeface="+mn-cs"/>
              </a:rPr>
              <a:t>on sets. We can define a set  as a collection of elements S, together with a rule</a:t>
            </a:r>
          </a:p>
          <a:p>
            <a:r>
              <a:rPr lang="en-US" sz="1200" kern="1200" dirty="0">
                <a:solidFill>
                  <a:schemeClr val="tx1"/>
                </a:solidFill>
                <a:effectLst/>
                <a:latin typeface="Times New Roman" pitchFamily="-1" charset="0"/>
                <a:ea typeface="+mn-ea"/>
                <a:cs typeface="+mn-cs"/>
              </a:rPr>
              <a:t>that determines what elements belong to S. For example, the set of positive integers</a:t>
            </a:r>
          </a:p>
          <a:p>
            <a:r>
              <a:rPr lang="en-US" sz="1200" kern="1200" dirty="0">
                <a:solidFill>
                  <a:schemeClr val="tx1"/>
                </a:solidFill>
                <a:effectLst/>
                <a:latin typeface="Times New Roman" pitchFamily="-1" charset="0"/>
                <a:ea typeface="+mn-ea"/>
                <a:cs typeface="+mn-cs"/>
              </a:rPr>
              <a:t>less than 5 is {1, 2, 3, 4}.</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Logical operations can be performed on sets in much the same way as on</a:t>
            </a:r>
          </a:p>
          <a:p>
            <a:r>
              <a:rPr lang="en-US" sz="1200" kern="1200" dirty="0">
                <a:solidFill>
                  <a:schemeClr val="tx1"/>
                </a:solidFill>
                <a:effectLst/>
                <a:latin typeface="Times New Roman" pitchFamily="-1" charset="0"/>
                <a:ea typeface="+mn-ea"/>
                <a:cs typeface="+mn-cs"/>
              </a:rPr>
              <a:t>Boolean variables. Corresponding to the basic Boolean operations of AND, OR,</a:t>
            </a:r>
          </a:p>
          <a:p>
            <a:r>
              <a:rPr lang="en-US" sz="1200" kern="1200" dirty="0">
                <a:solidFill>
                  <a:schemeClr val="tx1"/>
                </a:solidFill>
                <a:effectLst/>
                <a:latin typeface="Times New Roman" pitchFamily="-1" charset="0"/>
                <a:ea typeface="+mn-ea"/>
                <a:cs typeface="+mn-cs"/>
              </a:rPr>
              <a:t>and NOT are the logical set operations of intersection, union, and complement;</a:t>
            </a:r>
          </a:p>
          <a:p>
            <a:r>
              <a:rPr lang="en-US" sz="1200" kern="1200" dirty="0">
                <a:solidFill>
                  <a:schemeClr val="tx1"/>
                </a:solidFill>
                <a:effectLst/>
                <a:latin typeface="Times New Roman" pitchFamily="-1" charset="0"/>
                <a:ea typeface="+mn-ea"/>
                <a:cs typeface="+mn-cs"/>
              </a:rPr>
              <a:t>these are shown in Table 12.2.</a:t>
            </a:r>
          </a:p>
          <a:p>
            <a:endParaRPr lang="en-GB" b="0" dirty="0"/>
          </a:p>
          <a:p>
            <a:r>
              <a:rPr lang="en-GB" sz="1200" kern="1200" dirty="0">
                <a:solidFill>
                  <a:schemeClr val="tx1"/>
                </a:solidFill>
                <a:effectLst/>
                <a:latin typeface="Times New Roman" pitchFamily="-1" charset="0"/>
                <a:ea typeface="+mn-ea"/>
                <a:cs typeface="+mn-cs"/>
              </a:rPr>
              <a:t>The </a:t>
            </a:r>
            <a:r>
              <a:rPr lang="en-GB" sz="1200" b="1" kern="1200" dirty="0">
                <a:solidFill>
                  <a:schemeClr val="tx1"/>
                </a:solidFill>
                <a:effectLst/>
                <a:latin typeface="Times New Roman" pitchFamily="-1" charset="0"/>
                <a:ea typeface="+mn-ea"/>
                <a:cs typeface="+mn-cs"/>
              </a:rPr>
              <a:t>intersection</a:t>
            </a:r>
            <a:r>
              <a:rPr lang="en-GB" sz="1200" kern="1200" dirty="0">
                <a:solidFill>
                  <a:schemeClr val="tx1"/>
                </a:solidFill>
                <a:effectLst/>
                <a:latin typeface="Times New Roman" pitchFamily="-1" charset="0"/>
                <a:ea typeface="+mn-ea"/>
                <a:cs typeface="+mn-cs"/>
              </a:rPr>
              <a:t> of two sets A and B is the set of all elements that belong to both</a:t>
            </a:r>
          </a:p>
          <a:p>
            <a:r>
              <a:rPr lang="en-GB" sz="1200" kern="1200" dirty="0">
                <a:solidFill>
                  <a:schemeClr val="tx1"/>
                </a:solidFill>
                <a:effectLst/>
                <a:latin typeface="Times New Roman" pitchFamily="-1" charset="0"/>
                <a:ea typeface="+mn-ea"/>
                <a:cs typeface="+mn-cs"/>
              </a:rPr>
              <a:t>A and B. This operation is designated with the operator </a:t>
            </a:r>
            <a:r>
              <a:rPr lang="en-GB" sz="1200" kern="1200" baseline="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 For example, if A is the</a:t>
            </a:r>
          </a:p>
          <a:p>
            <a:r>
              <a:rPr lang="en-GB" sz="1200" kern="1200" dirty="0">
                <a:solidFill>
                  <a:schemeClr val="tx1"/>
                </a:solidFill>
                <a:effectLst/>
                <a:latin typeface="Times New Roman" pitchFamily="-1" charset="0"/>
                <a:ea typeface="+mn-ea"/>
                <a:cs typeface="+mn-cs"/>
              </a:rPr>
              <a:t>set of positive integers less than 5 and B is the set of even positive integers less than</a:t>
            </a:r>
          </a:p>
          <a:p>
            <a:r>
              <a:rPr lang="en-GB" sz="1200" kern="1200" dirty="0">
                <a:solidFill>
                  <a:schemeClr val="tx1"/>
                </a:solidFill>
                <a:effectLst/>
                <a:latin typeface="Times New Roman" pitchFamily="-1" charset="0"/>
                <a:ea typeface="+mn-ea"/>
                <a:cs typeface="+mn-cs"/>
              </a:rPr>
              <a:t>10, then A </a:t>
            </a:r>
            <a:r>
              <a:rPr lang="en-GB" sz="1200" kern="1200" baseline="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B =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2 , 4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 Intersection corresponds to the Boolean operator AND.</a:t>
            </a:r>
          </a:p>
          <a:p>
            <a:endParaRPr lang="en-GB" b="0" dirty="0"/>
          </a:p>
          <a:p>
            <a:r>
              <a:rPr lang="en-GB" sz="1200" kern="1200" dirty="0">
                <a:solidFill>
                  <a:schemeClr val="tx1"/>
                </a:solidFill>
                <a:effectLst/>
                <a:latin typeface="Times New Roman" pitchFamily="-1" charset="0"/>
                <a:ea typeface="+mn-ea"/>
                <a:cs typeface="+mn-cs"/>
              </a:rPr>
              <a:t> The </a:t>
            </a:r>
            <a:r>
              <a:rPr lang="en-GB" sz="1200" b="1" kern="1200" dirty="0">
                <a:solidFill>
                  <a:schemeClr val="tx1"/>
                </a:solidFill>
                <a:effectLst/>
                <a:latin typeface="Times New Roman" pitchFamily="-1" charset="0"/>
                <a:ea typeface="+mn-ea"/>
                <a:cs typeface="+mn-cs"/>
              </a:rPr>
              <a:t>union</a:t>
            </a:r>
            <a:r>
              <a:rPr lang="en-GB" sz="1200" kern="1200" dirty="0">
                <a:solidFill>
                  <a:schemeClr val="tx1"/>
                </a:solidFill>
                <a:effectLst/>
                <a:latin typeface="Times New Roman" pitchFamily="-1" charset="0"/>
                <a:ea typeface="+mn-ea"/>
                <a:cs typeface="+mn-cs"/>
              </a:rPr>
              <a:t>  of two sets A and B is the set of all elements that belong to A or B</a:t>
            </a:r>
          </a:p>
          <a:p>
            <a:r>
              <a:rPr lang="en-GB" sz="1200" kern="1200" dirty="0">
                <a:solidFill>
                  <a:schemeClr val="tx1"/>
                </a:solidFill>
                <a:effectLst/>
                <a:latin typeface="Times New Roman" pitchFamily="-1" charset="0"/>
                <a:ea typeface="+mn-ea"/>
                <a:cs typeface="+mn-cs"/>
              </a:rPr>
              <a:t>or both. This operation is designated with the operator</a:t>
            </a:r>
            <a:r>
              <a:rPr lang="en-GB" sz="1200" kern="1200" baseline="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For A and B defined in</a:t>
            </a:r>
          </a:p>
          <a:p>
            <a:r>
              <a:rPr lang="en-GB" sz="1200" kern="1200" dirty="0">
                <a:solidFill>
                  <a:schemeClr val="tx1"/>
                </a:solidFill>
                <a:effectLst/>
                <a:latin typeface="Times New Roman" pitchFamily="-1" charset="0"/>
                <a:ea typeface="+mn-ea"/>
                <a:cs typeface="+mn-cs"/>
              </a:rPr>
              <a:t>the preceding paragraph, A </a:t>
            </a:r>
            <a:r>
              <a:rPr lang="en-GB" sz="1200" kern="1200" baseline="0" dirty="0">
                <a:solidFill>
                  <a:schemeClr val="tx1"/>
                </a:solidFill>
                <a:effectLst/>
                <a:latin typeface="Times New Roman" pitchFamily="-1" charset="0"/>
                <a:ea typeface="+mn-ea"/>
                <a:cs typeface="+mn-cs"/>
              </a:rPr>
              <a:t>∪</a:t>
            </a:r>
            <a:r>
              <a:rPr lang="en-GB" sz="1200" b="1" kern="120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B =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1 , 2 , 3 , 4 , 6 , 8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 Union corresponds to the</a:t>
            </a:r>
          </a:p>
          <a:p>
            <a:r>
              <a:rPr lang="en-GB" sz="1200" kern="1200" dirty="0">
                <a:solidFill>
                  <a:schemeClr val="tx1"/>
                </a:solidFill>
                <a:effectLst/>
                <a:latin typeface="Times New Roman" pitchFamily="-1" charset="0"/>
                <a:ea typeface="+mn-ea"/>
                <a:cs typeface="+mn-cs"/>
              </a:rPr>
              <a:t>Boolean operator OR.</a:t>
            </a:r>
          </a:p>
          <a:p>
            <a:endParaRPr lang="en-GB" sz="1200" kern="1200" dirty="0">
              <a:solidFill>
                <a:schemeClr val="tx1"/>
              </a:solidFill>
              <a:effectLst/>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 The </a:t>
            </a:r>
            <a:r>
              <a:rPr lang="en-GB" sz="1200" b="1" kern="1200" dirty="0">
                <a:solidFill>
                  <a:schemeClr val="tx1"/>
                </a:solidFill>
                <a:effectLst/>
                <a:latin typeface="Times New Roman" pitchFamily="-1" charset="0"/>
                <a:ea typeface="+mn-ea"/>
                <a:cs typeface="+mn-cs"/>
              </a:rPr>
              <a:t>complemen</a:t>
            </a:r>
            <a:r>
              <a:rPr lang="en-GB" sz="1200" kern="1200" dirty="0">
                <a:solidFill>
                  <a:schemeClr val="tx1"/>
                </a:solidFill>
                <a:effectLst/>
                <a:latin typeface="Times New Roman" pitchFamily="-1" charset="0"/>
                <a:ea typeface="+mn-ea"/>
                <a:cs typeface="+mn-cs"/>
              </a:rPr>
              <a:t>t  of a set A depends on the context. Generally, attention is</a:t>
            </a:r>
          </a:p>
          <a:p>
            <a:r>
              <a:rPr lang="en-GB" sz="1200" kern="1200" dirty="0">
                <a:solidFill>
                  <a:schemeClr val="tx1"/>
                </a:solidFill>
                <a:effectLst/>
                <a:latin typeface="Times New Roman" pitchFamily="-1" charset="0"/>
                <a:ea typeface="+mn-ea"/>
                <a:cs typeface="+mn-cs"/>
              </a:rPr>
              <a:t>confined to subsets of some given set X, which is considered as the universal set for</a:t>
            </a:r>
          </a:p>
          <a:p>
            <a:r>
              <a:rPr lang="en-GB" sz="1200" kern="1200" dirty="0">
                <a:solidFill>
                  <a:schemeClr val="tx1"/>
                </a:solidFill>
                <a:effectLst/>
                <a:latin typeface="Times New Roman" pitchFamily="-1" charset="0"/>
                <a:ea typeface="+mn-ea"/>
                <a:cs typeface="+mn-cs"/>
              </a:rPr>
              <a:t>this context. The complement of a set S, designated by an S, consists of all the elements</a:t>
            </a:r>
          </a:p>
          <a:p>
            <a:r>
              <a:rPr lang="en-GB" sz="1200" kern="1200" dirty="0">
                <a:solidFill>
                  <a:schemeClr val="tx1"/>
                </a:solidFill>
                <a:effectLst/>
                <a:latin typeface="Times New Roman" pitchFamily="-1" charset="0"/>
                <a:ea typeface="+mn-ea"/>
                <a:cs typeface="+mn-cs"/>
              </a:rPr>
              <a:t>in the universal set not found in S. For example, if X is the set of all positive</a:t>
            </a:r>
          </a:p>
          <a:p>
            <a:r>
              <a:rPr lang="en-GB" sz="1200" kern="1200" dirty="0">
                <a:solidFill>
                  <a:schemeClr val="tx1"/>
                </a:solidFill>
                <a:effectLst/>
                <a:latin typeface="Times New Roman" pitchFamily="-1" charset="0"/>
                <a:ea typeface="+mn-ea"/>
                <a:cs typeface="+mn-cs"/>
              </a:rPr>
              <a:t>integers, then for A and B defined above, A is the set of all integers greater than 4,</a:t>
            </a:r>
          </a:p>
          <a:p>
            <a:r>
              <a:rPr lang="en-GB" sz="1200" kern="1200" dirty="0">
                <a:solidFill>
                  <a:schemeClr val="tx1"/>
                </a:solidFill>
                <a:effectLst/>
                <a:latin typeface="Times New Roman" pitchFamily="-1" charset="0"/>
                <a:ea typeface="+mn-ea"/>
                <a:cs typeface="+mn-cs"/>
              </a:rPr>
              <a:t>and B is the set consisting of all odd positive integers plus all even positive integers</a:t>
            </a:r>
          </a:p>
          <a:p>
            <a:r>
              <a:rPr lang="en-GB" sz="1200" kern="1200" dirty="0">
                <a:solidFill>
                  <a:schemeClr val="tx1"/>
                </a:solidFill>
                <a:effectLst/>
                <a:latin typeface="Times New Roman" pitchFamily="-1" charset="0"/>
                <a:ea typeface="+mn-ea"/>
                <a:cs typeface="+mn-cs"/>
              </a:rPr>
              <a:t>greater than 9. Complement corresponds to the Boolean operator NOT.</a:t>
            </a:r>
          </a:p>
          <a:p>
            <a:endParaRPr lang="en-GB" sz="1200" kern="1200" dirty="0">
              <a:solidFill>
                <a:schemeClr val="tx1"/>
              </a:solidFill>
              <a:effectLst/>
              <a:latin typeface="Times New Roman" pitchFamily="-1" charset="0"/>
              <a:ea typeface="+mn-ea"/>
              <a:cs typeface="+mn-cs"/>
            </a:endParaRPr>
          </a:p>
          <a:p>
            <a:endParaRPr lang="en-GB"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Decoders find many uses in digital computers. One example is address decoding. Suppose we wish to construct a 1K-byte memory using four 256 * 8-bit RAM chips. We want a single unified address space, which can be broken down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Address		Chip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0000-00FF		</a:t>
            </a:r>
            <a:r>
              <a:rPr lang="en-US" sz="1200" kern="1200" baseline="0" dirty="0">
                <a:solidFill>
                  <a:schemeClr val="tx1"/>
                </a:solidFill>
                <a:latin typeface="Times New Roman" pitchFamily="-1" charset="0"/>
                <a:ea typeface="+mn-ea"/>
                <a:cs typeface="+mn-cs"/>
              </a:rPr>
              <a: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0100-01FF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0200-02FF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0300-03FF		   3</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Each chip requires 8 address lines, and these are supplied by the lower-order 8 bits of the address. The higher-order 2 bits of the </a:t>
            </a:r>
            <a:r>
              <a:rPr lang="en-US" sz="1200" u="sng" kern="1200" dirty="0">
                <a:solidFill>
                  <a:schemeClr val="tx1"/>
                </a:solidFill>
                <a:latin typeface="Times New Roman" pitchFamily="-1" charset="0"/>
                <a:ea typeface="+mn-ea"/>
                <a:cs typeface="+mn-cs"/>
              </a:rPr>
              <a:t>10-bit address </a:t>
            </a:r>
            <a:r>
              <a:rPr lang="en-US" sz="1200" kern="1200" dirty="0">
                <a:solidFill>
                  <a:schemeClr val="tx1"/>
                </a:solidFill>
                <a:latin typeface="Times New Roman" pitchFamily="-1" charset="0"/>
                <a:ea typeface="+mn-ea"/>
                <a:cs typeface="+mn-cs"/>
              </a:rPr>
              <a:t>are used to select one of the four RAM chips. For this purpose, a 2-to-4 decoder is used whose output enables one of the four chips, as shown in Figure 12.18. </a:t>
            </a:r>
            <a:endParaRPr lang="en-US" dirty="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 charset="0"/>
                <a:ea typeface="+mn-ea"/>
                <a:cs typeface="+mn-cs"/>
              </a:rPr>
              <a:t>The demultiplexer performs the inverse function of a multiplexer; it connects a single input to one of several outputs</a:t>
            </a:r>
            <a:endParaRPr lang="en-TT" dirty="0"/>
          </a:p>
        </p:txBody>
      </p:sp>
    </p:spTree>
    <p:extLst>
      <p:ext uri="{BB962C8B-B14F-4D97-AF65-F5344CB8AC3E}">
        <p14:creationId xmlns:p14="http://schemas.microsoft.com/office/powerpoint/2010/main" val="4099436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an additional input line, a decoder can be used as a demultiplexer. The demultiplexer performs the inverse function of a multiplexer; it connects a single input to one of several outputs. This is shown in Figure 12.19. As before,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inputs are decoded to produce a single one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outputs</a:t>
            </a:r>
            <a:r>
              <a:rPr lang="en-US" sz="1200" b="1" u="sng" kern="1200" dirty="0">
                <a:solidFill>
                  <a:schemeClr val="tx1"/>
                </a:solidFill>
                <a:latin typeface="Times New Roman" pitchFamily="-1" charset="0"/>
                <a:ea typeface="+mn-ea"/>
                <a:cs typeface="+mn-cs"/>
              </a:rPr>
              <a:t>. All of the 2</a:t>
            </a:r>
            <a:r>
              <a:rPr lang="en-US" sz="1200" b="1" u="sng" kern="1200" baseline="30000" dirty="0">
                <a:solidFill>
                  <a:schemeClr val="tx1"/>
                </a:solidFill>
                <a:latin typeface="Times New Roman" pitchFamily="-1" charset="0"/>
                <a:ea typeface="+mn-ea"/>
                <a:cs typeface="+mn-cs"/>
              </a:rPr>
              <a:t>n</a:t>
            </a:r>
            <a:r>
              <a:rPr lang="en-US" sz="1200" b="1" u="sng" kern="1200" dirty="0">
                <a:solidFill>
                  <a:schemeClr val="tx1"/>
                </a:solidFill>
                <a:latin typeface="Times New Roman" pitchFamily="-1" charset="0"/>
                <a:ea typeface="+mn-ea"/>
                <a:cs typeface="+mn-cs"/>
              </a:rPr>
              <a:t> output lines are </a:t>
            </a:r>
            <a:r>
              <a:rPr lang="en-US" sz="1200" b="1" u="sng" kern="1200" dirty="0" err="1">
                <a:solidFill>
                  <a:schemeClr val="tx1"/>
                </a:solidFill>
                <a:latin typeface="Times New Roman" pitchFamily="-1" charset="0"/>
                <a:ea typeface="+mn-ea"/>
                <a:cs typeface="+mn-cs"/>
              </a:rPr>
              <a:t>ANDed</a:t>
            </a:r>
            <a:r>
              <a:rPr lang="en-US" sz="1200" b="1" u="sng" kern="1200" dirty="0">
                <a:solidFill>
                  <a:schemeClr val="tx1"/>
                </a:solidFill>
                <a:latin typeface="Times New Roman" pitchFamily="-1" charset="0"/>
                <a:ea typeface="+mn-ea"/>
                <a:cs typeface="+mn-cs"/>
              </a:rPr>
              <a:t>  with a data input line</a:t>
            </a:r>
            <a:r>
              <a:rPr lang="en-US" sz="1200" kern="1200" dirty="0">
                <a:solidFill>
                  <a:schemeClr val="tx1"/>
                </a:solidFill>
                <a:latin typeface="Times New Roman" pitchFamily="-1" charset="0"/>
                <a:ea typeface="+mn-ea"/>
                <a:cs typeface="+mn-cs"/>
              </a:rPr>
              <a:t>. </a:t>
            </a:r>
            <a:r>
              <a:rPr lang="en-US" sz="1200" u="sng" kern="1200" dirty="0">
                <a:solidFill>
                  <a:schemeClr val="tx1"/>
                </a:solidFill>
                <a:latin typeface="Times New Roman" pitchFamily="-1" charset="0"/>
                <a:ea typeface="+mn-ea"/>
                <a:cs typeface="+mn-cs"/>
              </a:rPr>
              <a:t>Thus, the </a:t>
            </a:r>
            <a:r>
              <a:rPr lang="en-US" sz="1200" i="1" u="sng" kern="1200" dirty="0">
                <a:solidFill>
                  <a:schemeClr val="tx1"/>
                </a:solidFill>
                <a:latin typeface="Times New Roman" pitchFamily="-1" charset="0"/>
                <a:ea typeface="+mn-ea"/>
                <a:cs typeface="+mn-cs"/>
              </a:rPr>
              <a:t>n </a:t>
            </a:r>
            <a:r>
              <a:rPr lang="en-US" sz="1200" u="sng" kern="1200" dirty="0">
                <a:solidFill>
                  <a:schemeClr val="tx1"/>
                </a:solidFill>
                <a:latin typeface="Times New Roman" pitchFamily="-1" charset="0"/>
                <a:ea typeface="+mn-ea"/>
                <a:cs typeface="+mn-cs"/>
              </a:rPr>
              <a:t>inputs act as an address to </a:t>
            </a:r>
            <a:r>
              <a:rPr lang="en-US" sz="1200" b="1" u="sng" kern="1200" dirty="0">
                <a:solidFill>
                  <a:schemeClr val="tx1"/>
                </a:solidFill>
                <a:latin typeface="Times New Roman" pitchFamily="-1" charset="0"/>
                <a:ea typeface="+mn-ea"/>
                <a:cs typeface="+mn-cs"/>
              </a:rPr>
              <a:t>select</a:t>
            </a:r>
            <a:r>
              <a:rPr lang="en-US" sz="1200" u="sng" kern="1200" dirty="0">
                <a:solidFill>
                  <a:schemeClr val="tx1"/>
                </a:solidFill>
                <a:latin typeface="Times New Roman" pitchFamily="-1" charset="0"/>
                <a:ea typeface="+mn-ea"/>
                <a:cs typeface="+mn-cs"/>
              </a:rPr>
              <a:t> a particular output line, and the value on the data input line (0 or 1) is routed to that output line.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configuration in Figure 12.19 can be viewed in another way. Change the label on the new line from </a:t>
            </a:r>
            <a:r>
              <a:rPr lang="en-US" sz="1200" i="1" kern="1200" dirty="0">
                <a:solidFill>
                  <a:schemeClr val="tx1"/>
                </a:solidFill>
                <a:latin typeface="Times New Roman" pitchFamily="-1" charset="0"/>
                <a:ea typeface="+mn-ea"/>
                <a:cs typeface="+mn-cs"/>
              </a:rPr>
              <a:t>Data Input </a:t>
            </a:r>
            <a:r>
              <a:rPr lang="en-US" sz="1200" kern="1200" dirty="0">
                <a:solidFill>
                  <a:schemeClr val="tx1"/>
                </a:solidFill>
                <a:latin typeface="Times New Roman" pitchFamily="-1" charset="0"/>
                <a:ea typeface="+mn-ea"/>
                <a:cs typeface="+mn-cs"/>
              </a:rPr>
              <a:t>to </a:t>
            </a:r>
            <a:r>
              <a:rPr lang="en-US" sz="1200" i="1" kern="1200" dirty="0">
                <a:solidFill>
                  <a:schemeClr val="tx1"/>
                </a:solidFill>
                <a:latin typeface="Times New Roman" pitchFamily="-1" charset="0"/>
                <a:ea typeface="+mn-ea"/>
                <a:cs typeface="+mn-cs"/>
              </a:rPr>
              <a:t>Enable. </a:t>
            </a:r>
            <a:r>
              <a:rPr lang="en-US" sz="1200" kern="1200" dirty="0">
                <a:solidFill>
                  <a:schemeClr val="tx1"/>
                </a:solidFill>
                <a:latin typeface="Times New Roman" pitchFamily="-1" charset="0"/>
                <a:ea typeface="+mn-ea"/>
                <a:cs typeface="+mn-cs"/>
              </a:rPr>
              <a:t>This allows for the control of the timing of the decoder. The decoded output appears only when the encoded input is present </a:t>
            </a:r>
            <a:r>
              <a:rPr lang="en-US" sz="1200" i="1" kern="1200" dirty="0">
                <a:solidFill>
                  <a:schemeClr val="tx1"/>
                </a:solidFill>
                <a:latin typeface="Times New Roman" pitchFamily="-1" charset="0"/>
                <a:ea typeface="+mn-ea"/>
                <a:cs typeface="+mn-cs"/>
              </a:rPr>
              <a:t>and </a:t>
            </a:r>
            <a:r>
              <a:rPr lang="en-US" sz="1200" kern="1200" dirty="0">
                <a:solidFill>
                  <a:schemeClr val="tx1"/>
                </a:solidFill>
                <a:latin typeface="Times New Roman" pitchFamily="-1" charset="0"/>
                <a:ea typeface="+mn-ea"/>
                <a:cs typeface="+mn-cs"/>
              </a:rPr>
              <a:t>the enable line has a value of 1. </a:t>
            </a:r>
            <a:endParaRPr lang="en-US" dirty="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Combinational circuits are often referred to as “memoryless” circuits, because their output depends only on their current input and no history of prior inputs is retained. However, there is one sort of memory that is implemented with combinational circuits, namely </a:t>
            </a:r>
            <a:r>
              <a:rPr lang="en-US" sz="1200" b="1" kern="1200" dirty="0">
                <a:solidFill>
                  <a:schemeClr val="tx1"/>
                </a:solidFill>
                <a:latin typeface="Times New Roman" pitchFamily="-1" charset="0"/>
                <a:ea typeface="+mn-ea"/>
                <a:cs typeface="+mn-cs"/>
              </a:rPr>
              <a:t>read-only memory (ROM).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Recall that a ROM is a memory unit that performs only the read operation. This implies that </a:t>
            </a:r>
            <a:r>
              <a:rPr lang="en-US" sz="1200" u="sng" kern="1200" dirty="0">
                <a:solidFill>
                  <a:schemeClr val="tx1"/>
                </a:solidFill>
                <a:latin typeface="Times New Roman" pitchFamily="-1" charset="0"/>
                <a:ea typeface="+mn-ea"/>
                <a:cs typeface="+mn-cs"/>
              </a:rPr>
              <a:t>the binary information stored in a ROM is permanent and was created during the fabrication process</a:t>
            </a:r>
            <a:r>
              <a:rPr lang="en-US" sz="1200" kern="1200" dirty="0">
                <a:solidFill>
                  <a:schemeClr val="tx1"/>
                </a:solidFill>
                <a:latin typeface="Times New Roman" pitchFamily="-1" charset="0"/>
                <a:ea typeface="+mn-ea"/>
                <a:cs typeface="+mn-cs"/>
              </a:rPr>
              <a:t>. Thus, a given input to the ROM (address lines) always produces the same output (data lines). Because the outputs are a function only of the present inputs, the ROM is in fact a combinational circuit. </a:t>
            </a:r>
            <a:endParaRPr lang="en-US"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ROM can be implemented with a decoder and a set of OR gates. As an example, consider Table 12.9. This can be viewed as a truth table with four inputs and four outputs. For each of the 16 possible input values, the corresponding set of values of the outputs is shown</a:t>
            </a:r>
            <a:r>
              <a:rPr lang="en-US" sz="1200" u="sng" kern="1200" dirty="0">
                <a:solidFill>
                  <a:schemeClr val="tx1"/>
                </a:solidFill>
                <a:latin typeface="Times New Roman" pitchFamily="-1" charset="0"/>
                <a:ea typeface="+mn-ea"/>
                <a:cs typeface="+mn-cs"/>
              </a:rPr>
              <a:t>. It can also be viewed as defining the contents of a 64-bit ROM consisting of 16 words of 4 bits each.</a:t>
            </a:r>
            <a:r>
              <a:rPr lang="en-US" sz="1200" kern="1200" dirty="0">
                <a:solidFill>
                  <a:schemeClr val="tx1"/>
                </a:solidFill>
                <a:latin typeface="Times New Roman" pitchFamily="-1" charset="0"/>
                <a:ea typeface="+mn-ea"/>
                <a:cs typeface="+mn-cs"/>
              </a:rPr>
              <a:t> </a:t>
            </a:r>
            <a:r>
              <a:rPr lang="en-US" sz="1200" u="sng" kern="1200" dirty="0">
                <a:solidFill>
                  <a:schemeClr val="tx1"/>
                </a:solidFill>
                <a:latin typeface="Times New Roman" pitchFamily="-1" charset="0"/>
                <a:ea typeface="+mn-ea"/>
                <a:cs typeface="+mn-cs"/>
              </a:rPr>
              <a:t>The four inputs specify an address, and the four outputs specify the contents of the location specified by the address. </a:t>
            </a:r>
            <a:r>
              <a:rPr lang="en-US" sz="1200" kern="1200" dirty="0">
                <a:solidFill>
                  <a:schemeClr val="tx1"/>
                </a:solidFill>
                <a:latin typeface="Times New Roman" pitchFamily="-1" charset="0"/>
                <a:ea typeface="+mn-ea"/>
                <a:cs typeface="+mn-cs"/>
              </a:rPr>
              <a:t>Figure 12.20 shows how this memory could be implemented using a 4-to-16 decoder and four OR gates. As with the PLA, a regular organization is used, and the interconnections are made to reflect the desired result. </a:t>
            </a:r>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Figure 12.20 shows how this memory could be implemented using a 4-to-16</a:t>
            </a:r>
          </a:p>
          <a:p>
            <a:r>
              <a:rPr lang="en-US" sz="1200" b="0" i="0" u="none" strike="noStrike" kern="1200" baseline="0" dirty="0">
                <a:solidFill>
                  <a:schemeClr val="tx1"/>
                </a:solidFill>
                <a:latin typeface="Times New Roman" pitchFamily="-1" charset="0"/>
                <a:ea typeface="+mn-ea"/>
                <a:cs typeface="+mn-cs"/>
              </a:rPr>
              <a:t>decoder and four OR gates. As with the PLA, a regular organization is used, and</a:t>
            </a:r>
          </a:p>
          <a:p>
            <a:r>
              <a:rPr lang="en-US" sz="1200" b="0" i="0" u="none" strike="noStrike" kern="1200" baseline="0" dirty="0">
                <a:solidFill>
                  <a:schemeClr val="tx1"/>
                </a:solidFill>
                <a:latin typeface="Times New Roman" pitchFamily="-1" charset="0"/>
                <a:ea typeface="+mn-ea"/>
                <a:cs typeface="+mn-cs"/>
              </a:rPr>
              <a:t>the interconnections are made to reflect the desired result.</a:t>
            </a:r>
            <a:endParaRPr lang="en-US" dirty="0"/>
          </a:p>
        </p:txBody>
      </p:sp>
    </p:spTree>
    <p:extLst>
      <p:ext uri="{BB962C8B-B14F-4D97-AF65-F5344CB8AC3E}">
        <p14:creationId xmlns:p14="http://schemas.microsoft.com/office/powerpoint/2010/main" val="597048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Binary addition differs from Boolean algebra in that the result includes a carry term.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However, addition can still be dealt with in Boolean terms. In Table 12.10a, we show the logic for adding two input bits to produce a 1-bit sum and a carry bit. This truth table could easily be implemented in digital logic. However, we are not interested in performing addition on just a single pair of bits. Rather, we wish to add two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numbers. This can be done by putting together a set of adders so that the carry from one </a:t>
            </a:r>
            <a:r>
              <a:rPr lang="en-US" sz="1200" b="1" kern="1200" dirty="0">
                <a:solidFill>
                  <a:schemeClr val="tx1"/>
                </a:solidFill>
                <a:latin typeface="Times New Roman" pitchFamily="-1" charset="0"/>
                <a:ea typeface="+mn-ea"/>
                <a:cs typeface="+mn-cs"/>
              </a:rPr>
              <a:t>adder </a:t>
            </a:r>
            <a:r>
              <a:rPr lang="en-US" sz="1200" kern="1200" dirty="0">
                <a:solidFill>
                  <a:schemeClr val="tx1"/>
                </a:solidFill>
                <a:latin typeface="Times New Roman" pitchFamily="-1" charset="0"/>
                <a:ea typeface="+mn-ea"/>
                <a:cs typeface="+mn-cs"/>
              </a:rPr>
              <a:t>is provided as input to the next.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a multiple-bit adder to work, each of the single-bit adders must have three inputs, including the carry from the next-lower-order adder. The revised truth table appears in Table 12.10b. </a:t>
            </a:r>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4-bit adder is depicted in Figure 12.21. </a:t>
            </a:r>
            <a:endParaRPr lang="en-US" dirty="0"/>
          </a:p>
          <a:p>
            <a:r>
              <a:rPr lang="en-US" dirty="0"/>
              <a:t>E.g. 0011 + 0110 </a:t>
            </a:r>
          </a:p>
          <a:p>
            <a:r>
              <a:rPr lang="en-US" dirty="0">
                <a:sym typeface="Wingdings" panose="05000000000000000000" pitchFamily="2" charset="2"/>
              </a:rPr>
              <a:t></a:t>
            </a:r>
            <a:r>
              <a:rPr lang="en-US" dirty="0"/>
              <a:t> A0 is 1, B0 is 0, so S0 is 1, C0 is 0</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è"/>
              <a:tabLst/>
              <a:defRPr/>
            </a:pPr>
            <a:r>
              <a:rPr lang="en-US" dirty="0"/>
              <a:t>A1 is 1, B1 is 1, so S1 is 0, C1 is 1</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è"/>
              <a:tabLst/>
              <a:defRPr/>
            </a:pPr>
            <a:r>
              <a:rPr lang="en-US" dirty="0"/>
              <a:t> A2 is 0, B2 is 1, so S0 is 0, C0 is 1</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è"/>
              <a:tabLst/>
              <a:defRPr/>
            </a:pPr>
            <a:r>
              <a:rPr lang="en-US" dirty="0"/>
              <a:t> A3 is 0, B3 is 0, so S0 is 1, C0 is 0</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è"/>
              <a:tabLst/>
              <a:defRPr/>
            </a:pPr>
            <a:r>
              <a:rPr lang="en-US" dirty="0"/>
              <a:t>1001</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12.22 is an implementation using AND, OR, and NOT gates. </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Thus we have the necessary logic to implement a multiple-bit adder such as shown in Figure 12.23. Note that because the output from each adder depends on the carry from the previous adder, </a:t>
            </a:r>
            <a:r>
              <a:rPr lang="en-US" sz="1200" b="1" i="0" u="sng" kern="1200" dirty="0">
                <a:solidFill>
                  <a:schemeClr val="tx1"/>
                </a:solidFill>
                <a:latin typeface="Times New Roman" pitchFamily="-1" charset="0"/>
                <a:ea typeface="+mn-ea"/>
                <a:cs typeface="+mn-cs"/>
              </a:rPr>
              <a:t>there is an increasing delay from the least significant to the most significant bit</a:t>
            </a:r>
            <a:r>
              <a:rPr lang="en-US" sz="1200" kern="1200" dirty="0">
                <a:solidFill>
                  <a:schemeClr val="tx1"/>
                </a:solidFill>
                <a:latin typeface="Times New Roman" pitchFamily="-1" charset="0"/>
                <a:ea typeface="+mn-ea"/>
                <a:cs typeface="+mn-cs"/>
              </a:rPr>
              <a:t>. Each single-bit adder experiences a certain amount of gate delay, </a:t>
            </a:r>
            <a:r>
              <a:rPr lang="en-US" sz="1200" u="sng" kern="1200" dirty="0">
                <a:solidFill>
                  <a:schemeClr val="tx1"/>
                </a:solidFill>
                <a:latin typeface="Times New Roman" pitchFamily="-1" charset="0"/>
                <a:ea typeface="+mn-ea"/>
                <a:cs typeface="+mn-cs"/>
              </a:rPr>
              <a:t>and this gate delay accumulates</a:t>
            </a:r>
            <a:r>
              <a:rPr lang="en-US" sz="1200" kern="1200" dirty="0">
                <a:solidFill>
                  <a:schemeClr val="tx1"/>
                </a:solidFill>
                <a:latin typeface="Times New Roman" pitchFamily="-1" charset="0"/>
                <a:ea typeface="+mn-ea"/>
                <a:cs typeface="+mn-cs"/>
              </a:rPr>
              <a:t>. For larger adders, the accumulated delay can become unacceptably high.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the carry values could be determined without having to ripple through all the previous stages, then each single-bit adder could function independently, and delay would not accumulate. This can be achieved with an approach known as </a:t>
            </a:r>
            <a:r>
              <a:rPr lang="en-US" sz="1200" b="1" i="1" kern="1200" dirty="0">
                <a:solidFill>
                  <a:schemeClr val="tx1"/>
                </a:solidFill>
                <a:latin typeface="Times New Roman" pitchFamily="-1" charset="0"/>
                <a:ea typeface="+mn-ea"/>
                <a:cs typeface="+mn-cs"/>
              </a:rPr>
              <a:t>carry lookahead</a:t>
            </a:r>
            <a:r>
              <a:rPr lang="en-US" sz="1200" i="1" kern="1200" dirty="0">
                <a:solidFill>
                  <a:schemeClr val="tx1"/>
                </a:solidFill>
                <a:latin typeface="Times New Roman" pitchFamily="-1" charset="0"/>
                <a:ea typeface="+mn-ea"/>
                <a:cs typeface="+mn-cs"/>
              </a:rPr>
              <a:t>.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12.23 shows how a 32-bit adder can be constructed out of four 8-bit adders. In this case, the carry must ripple through the four 8-bit adders, but this will be substantially quicker than a ripple through thirty-two 1-bit adders. </a:t>
            </a:r>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a:p>
          <a:p>
            <a:r>
              <a:rPr lang="en-US" sz="1200" kern="1200" dirty="0">
                <a:solidFill>
                  <a:schemeClr val="tx1"/>
                </a:solidFill>
                <a:latin typeface="Times New Roman" pitchFamily="-1" charset="0"/>
                <a:ea typeface="+mn-ea"/>
                <a:cs typeface="+mn-cs"/>
              </a:rPr>
              <a:t>are AND, OR, and NOT, which are symbolically represented by dot, plus sign, and overbar: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AND B = A * B</a:t>
            </a:r>
          </a:p>
          <a:p>
            <a:r>
              <a:rPr lang="en-US" sz="1200" kern="1200" dirty="0">
                <a:solidFill>
                  <a:schemeClr val="tx1"/>
                </a:solidFill>
                <a:latin typeface="Times New Roman" pitchFamily="-1" charset="0"/>
                <a:ea typeface="+mn-ea"/>
                <a:cs typeface="+mn-cs"/>
              </a:rPr>
              <a:t>A OR B = A + B </a:t>
            </a:r>
            <a:endParaRPr lang="en-US" dirty="0"/>
          </a:p>
          <a:p>
            <a:r>
              <a:rPr lang="en-US" sz="1200" kern="1200" dirty="0">
                <a:solidFill>
                  <a:schemeClr val="tx1"/>
                </a:solidFill>
                <a:latin typeface="Times New Roman" pitchFamily="-1" charset="0"/>
                <a:ea typeface="+mn-ea"/>
                <a:cs typeface="+mn-cs"/>
              </a:rPr>
              <a:t>NOT A = Ā</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a:p>
          <a:p>
            <a:endParaRPr lang="en-US" dirty="0"/>
          </a:p>
          <a:p>
            <a:r>
              <a:rPr lang="en-US" sz="1200" kern="1200" dirty="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a:solidFill>
                  <a:schemeClr val="tx1"/>
                </a:solidFill>
                <a:latin typeface="Times New Roman" pitchFamily="-1" charset="0"/>
                <a:ea typeface="+mn-ea"/>
                <a:cs typeface="+mn-cs"/>
              </a:rPr>
            </a:br>
            <a:endParaRPr lang="en-US" dirty="0"/>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Combinational circuits implement the essential functions of a digital computer. However, </a:t>
            </a:r>
            <a:r>
              <a:rPr lang="en-US" sz="1200" u="sng" kern="1200" dirty="0">
                <a:solidFill>
                  <a:schemeClr val="tx1"/>
                </a:solidFill>
                <a:latin typeface="Times New Roman" pitchFamily="-1" charset="0"/>
                <a:ea typeface="+mn-ea"/>
                <a:cs typeface="+mn-cs"/>
              </a:rPr>
              <a:t>except for the special case of ROM, they provide no memory or state information</a:t>
            </a:r>
            <a:r>
              <a:rPr lang="en-US" sz="1200" kern="1200" dirty="0">
                <a:solidFill>
                  <a:schemeClr val="tx1"/>
                </a:solidFill>
                <a:latin typeface="Times New Roman" pitchFamily="-1" charset="0"/>
                <a:ea typeface="+mn-ea"/>
                <a:cs typeface="+mn-cs"/>
              </a:rPr>
              <a:t>, elements also essential to the operation of a digital computer. For the latter purposes, a more complex form of digital logic circuit is used: the </a:t>
            </a:r>
            <a:r>
              <a:rPr lang="en-US" sz="1200" b="1" kern="1200" dirty="0">
                <a:solidFill>
                  <a:schemeClr val="tx1"/>
                </a:solidFill>
                <a:latin typeface="Times New Roman" pitchFamily="-1" charset="0"/>
                <a:ea typeface="+mn-ea"/>
                <a:cs typeface="+mn-cs"/>
              </a:rPr>
              <a:t>sequential circuit. </a:t>
            </a:r>
            <a:r>
              <a:rPr lang="en-US" sz="1200" u="sng" kern="1200" dirty="0">
                <a:solidFill>
                  <a:schemeClr val="tx1"/>
                </a:solidFill>
                <a:latin typeface="Times New Roman" pitchFamily="-1" charset="0"/>
                <a:ea typeface="+mn-ea"/>
                <a:cs typeface="+mn-cs"/>
              </a:rPr>
              <a:t>The current output of a sequential circuit depends not only on the current input, but also on the past history of inputs</a:t>
            </a:r>
            <a:r>
              <a:rPr lang="en-US" sz="1200" kern="1200" dirty="0">
                <a:solidFill>
                  <a:schemeClr val="tx1"/>
                </a:solidFill>
                <a:latin typeface="Times New Roman" pitchFamily="-1" charset="0"/>
                <a:ea typeface="+mn-ea"/>
                <a:cs typeface="+mn-cs"/>
              </a:rPr>
              <a:t>. Another and generally more useful way to view it is that the current output of a sequential circuit depends on the current input and </a:t>
            </a:r>
            <a:r>
              <a:rPr lang="en-US" sz="1200" u="sng" kern="1200" dirty="0">
                <a:solidFill>
                  <a:schemeClr val="tx1"/>
                </a:solidFill>
                <a:latin typeface="Times New Roman" pitchFamily="-1" charset="0"/>
                <a:ea typeface="+mn-ea"/>
                <a:cs typeface="+mn-cs"/>
              </a:rPr>
              <a:t>the current state of that circuit. </a:t>
            </a:r>
            <a:endParaRPr lang="en-US" u="sng" dirty="0"/>
          </a:p>
          <a:p>
            <a:endParaRPr lang="en-US" sz="1200" u="sng"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this section, we examine some simple but useful examples of sequential circuits. As will be seen, the sequential circuit makes use of combinational circuits. </a:t>
            </a:r>
            <a:endParaRPr lang="en-US" dirty="0"/>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simplest form of sequential circuit is the </a:t>
            </a:r>
            <a:r>
              <a:rPr lang="en-US" sz="1200" b="1" kern="1200" dirty="0">
                <a:solidFill>
                  <a:schemeClr val="tx1"/>
                </a:solidFill>
                <a:latin typeface="Times New Roman" pitchFamily="-1" charset="0"/>
                <a:ea typeface="+mn-ea"/>
                <a:cs typeface="+mn-cs"/>
              </a:rPr>
              <a:t>flip-flop. </a:t>
            </a:r>
            <a:r>
              <a:rPr lang="en-US" sz="1200" kern="1200" dirty="0">
                <a:solidFill>
                  <a:schemeClr val="tx1"/>
                </a:solidFill>
                <a:latin typeface="Times New Roman" pitchFamily="-1" charset="0"/>
                <a:ea typeface="+mn-ea"/>
                <a:cs typeface="+mn-cs"/>
              </a:rPr>
              <a:t>There are a variety of flip- flops, all of which share two properties: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flip-flop is a bistable device. </a:t>
            </a:r>
            <a:r>
              <a:rPr lang="en-US" sz="1200" u="sng" kern="1200" dirty="0">
                <a:solidFill>
                  <a:schemeClr val="tx1"/>
                </a:solidFill>
                <a:latin typeface="Times New Roman" pitchFamily="-1" charset="0"/>
                <a:ea typeface="+mn-ea"/>
                <a:cs typeface="+mn-cs"/>
              </a:rPr>
              <a:t>It exists in one of two states and, in the absence of input, remains in that state</a:t>
            </a:r>
            <a:r>
              <a:rPr lang="en-US" sz="1200" kern="1200" dirty="0">
                <a:solidFill>
                  <a:schemeClr val="tx1"/>
                </a:solidFill>
                <a:latin typeface="Times New Roman" pitchFamily="-1" charset="0"/>
                <a:ea typeface="+mn-ea"/>
                <a:cs typeface="+mn-cs"/>
              </a:rPr>
              <a:t>. Thus, the flip-flop can function as a 1-bit memory.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flip-flop has two outputs, which are always the complements of each other.</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12.24 shows a common configuration known as the S–R flip-flop or </a:t>
            </a:r>
            <a:r>
              <a:rPr lang="en-US" sz="1200" b="1" kern="1200" dirty="0">
                <a:solidFill>
                  <a:schemeClr val="tx1"/>
                </a:solidFill>
                <a:latin typeface="Times New Roman" pitchFamily="-1" charset="0"/>
                <a:ea typeface="+mn-ea"/>
                <a:cs typeface="+mn-cs"/>
              </a:rPr>
              <a:t>S–R latch. </a:t>
            </a:r>
            <a:endParaRPr lang="en-US" dirty="0"/>
          </a:p>
          <a:p>
            <a:r>
              <a:rPr lang="en-US" sz="1200" kern="1200" dirty="0">
                <a:solidFill>
                  <a:schemeClr val="tx1"/>
                </a:solidFill>
                <a:latin typeface="Times New Roman" pitchFamily="-1" charset="0"/>
                <a:ea typeface="+mn-ea"/>
                <a:cs typeface="+mn-cs"/>
              </a:rPr>
              <a:t>The circuit has two inputs, S (Set) and R (Reset), and two outputs, and consists of two NOR gates connected in a feedback arrangement. </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Figure 12.25 NOR S-R Latch Timing</a:t>
            </a:r>
            <a:r>
              <a:rPr lang="en-US" baseline="0" dirty="0"/>
              <a:t> Diagram.</a:t>
            </a:r>
          </a:p>
          <a:p>
            <a:r>
              <a:rPr lang="en-US" baseline="0" dirty="0"/>
              <a:t>Q’ changes first because of the layout of the circuit….when S changes, the change passes through the NOR gate to which Q’ is connected, then to the NOR gate to which R and Q are connected.</a:t>
            </a:r>
          </a:p>
          <a:p>
            <a:r>
              <a:rPr lang="en-US" baseline="0" dirty="0"/>
              <a:t>Similarly, when R changes, the change will first be seen in Q, then in Q’.</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S–R latch can be defined with a table similar to a truth table, called a </a:t>
            </a:r>
            <a:r>
              <a:rPr lang="en-US" sz="1200" i="1" kern="1200" dirty="0">
                <a:solidFill>
                  <a:schemeClr val="tx1"/>
                </a:solidFill>
                <a:latin typeface="Times New Roman" pitchFamily="-1" charset="0"/>
                <a:ea typeface="+mn-ea"/>
                <a:cs typeface="+mn-cs"/>
              </a:rPr>
              <a:t>characteristic table, </a:t>
            </a:r>
            <a:r>
              <a:rPr lang="en-US" sz="1200" kern="1200" dirty="0">
                <a:solidFill>
                  <a:schemeClr val="tx1"/>
                </a:solidFill>
                <a:latin typeface="Times New Roman" pitchFamily="-1" charset="0"/>
                <a:ea typeface="+mn-ea"/>
                <a:cs typeface="+mn-cs"/>
              </a:rPr>
              <a:t>which shows the next state or states of a sequential circuit as a function of current states and inputs. In the case of the S–R latch, the state can be defined by the value of Q. Table 12.12a shows the resulting characteristic table. Observe that the inputs S = 1,R = 1 are not allowed, because these would produce an inconsistent output. The table can be expressed more compactly, as in Table 12.12b. An illustration of the behavior of the S–R latch is shown in Table 12.12c .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output of the S–R latch changes, after a brief time delay, in response to a change in the input. This is referred to as </a:t>
            </a:r>
            <a:r>
              <a:rPr lang="en-US" sz="1200" b="1" kern="1200" dirty="0">
                <a:solidFill>
                  <a:schemeClr val="tx1"/>
                </a:solidFill>
                <a:latin typeface="Times New Roman" pitchFamily="-1" charset="0"/>
                <a:ea typeface="+mn-ea"/>
                <a:cs typeface="+mn-cs"/>
              </a:rPr>
              <a:t>asynchronous operation</a:t>
            </a:r>
            <a:r>
              <a:rPr lang="en-US" sz="1200" kern="1200" dirty="0">
                <a:solidFill>
                  <a:schemeClr val="tx1"/>
                </a:solidFill>
                <a:latin typeface="Times New Roman" pitchFamily="-1" charset="0"/>
                <a:ea typeface="+mn-ea"/>
                <a:cs typeface="+mn-cs"/>
              </a:rPr>
              <a:t>. More typically, events in the digital computer are synchronized to a clock pulse, so that changes occur only when a clock pulse occurs. Figure 12.26 shows this arrangement. This device is referred to as a </a:t>
            </a:r>
            <a:r>
              <a:rPr lang="en-US" sz="1200" b="1" kern="1200" dirty="0">
                <a:solidFill>
                  <a:schemeClr val="tx1"/>
                </a:solidFill>
                <a:latin typeface="Times New Roman" pitchFamily="-1" charset="0"/>
                <a:ea typeface="+mn-ea"/>
                <a:cs typeface="+mn-cs"/>
              </a:rPr>
              <a:t>clocked S–R flip-flop. </a:t>
            </a:r>
            <a:r>
              <a:rPr lang="en-US" sz="1200" kern="1200" dirty="0">
                <a:solidFill>
                  <a:schemeClr val="tx1"/>
                </a:solidFill>
                <a:latin typeface="Times New Roman" pitchFamily="-1" charset="0"/>
                <a:ea typeface="+mn-ea"/>
                <a:cs typeface="+mn-cs"/>
              </a:rPr>
              <a:t>Note that </a:t>
            </a:r>
            <a:r>
              <a:rPr lang="en-US" sz="1200" u="sng" kern="1200" dirty="0">
                <a:solidFill>
                  <a:schemeClr val="tx1"/>
                </a:solidFill>
                <a:latin typeface="Times New Roman" pitchFamily="-1" charset="0"/>
                <a:ea typeface="+mn-ea"/>
                <a:cs typeface="+mn-cs"/>
              </a:rPr>
              <a:t>the R and S inputs are passed to the NOR gates only during the clock pulse</a:t>
            </a:r>
            <a:r>
              <a:rPr lang="en-US" sz="1200" kern="1200" dirty="0">
                <a:solidFill>
                  <a:schemeClr val="tx1"/>
                </a:solidFill>
                <a:latin typeface="Times New Roman" pitchFamily="-1" charset="0"/>
                <a:ea typeface="+mn-ea"/>
                <a:cs typeface="+mn-cs"/>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u="sng" kern="1200" dirty="0">
                <a:solidFill>
                  <a:schemeClr val="tx1"/>
                </a:solidFill>
                <a:latin typeface="Times New Roman" pitchFamily="-1" charset="0"/>
                <a:ea typeface="+mn-ea"/>
                <a:cs typeface="+mn-cs"/>
              </a:rPr>
              <a:t>One problem with S–R flip-flop is that the condition R = 1,S = 1 must be avoided. One way to do this is to allow just a single input. The </a:t>
            </a:r>
            <a:r>
              <a:rPr lang="en-US" sz="1200" b="1" u="sng" kern="1200" dirty="0">
                <a:solidFill>
                  <a:schemeClr val="tx1"/>
                </a:solidFill>
                <a:latin typeface="Times New Roman" pitchFamily="-1" charset="0"/>
                <a:ea typeface="+mn-ea"/>
                <a:cs typeface="+mn-cs"/>
              </a:rPr>
              <a:t>D flip-flop </a:t>
            </a:r>
            <a:r>
              <a:rPr lang="en-US" sz="1200" u="sng" kern="1200" dirty="0">
                <a:solidFill>
                  <a:schemeClr val="tx1"/>
                </a:solidFill>
                <a:latin typeface="Times New Roman" pitchFamily="-1" charset="0"/>
                <a:ea typeface="+mn-ea"/>
                <a:cs typeface="+mn-cs"/>
              </a:rPr>
              <a:t>accomplishes this</a:t>
            </a:r>
            <a:r>
              <a:rPr lang="en-US" sz="1200" kern="1200" dirty="0">
                <a:solidFill>
                  <a:schemeClr val="tx1"/>
                </a:solidFill>
                <a:latin typeface="Times New Roman" pitchFamily="-1" charset="0"/>
                <a:ea typeface="+mn-ea"/>
                <a:cs typeface="+mn-cs"/>
              </a:rPr>
              <a:t>. Figure 12.27 shows a gate implementation of the D flip-flop. By using an inverter, </a:t>
            </a:r>
            <a:r>
              <a:rPr lang="en-US" sz="1200" u="sng" kern="1200" dirty="0">
                <a:solidFill>
                  <a:schemeClr val="tx1"/>
                </a:solidFill>
                <a:latin typeface="Times New Roman" pitchFamily="-1" charset="0"/>
                <a:ea typeface="+mn-ea"/>
                <a:cs typeface="+mn-cs"/>
              </a:rPr>
              <a:t>the non-clock inputs to the two AND gates are guaranteed to be the opposite of each other.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D flip-flop is sometimes referred to as the data flip-flop because it is, in effect, storage for one bit of data. </a:t>
            </a:r>
            <a:r>
              <a:rPr lang="en-US" sz="1200" u="sng" kern="1200" dirty="0">
                <a:solidFill>
                  <a:schemeClr val="tx1"/>
                </a:solidFill>
                <a:latin typeface="Times New Roman" pitchFamily="-1" charset="0"/>
                <a:ea typeface="+mn-ea"/>
                <a:cs typeface="+mn-cs"/>
              </a:rPr>
              <a:t>The output of the D flip-flop is always equal to the most recent value applied to the input.</a:t>
            </a:r>
            <a:r>
              <a:rPr lang="en-US" sz="1200" kern="1200" dirty="0">
                <a:solidFill>
                  <a:schemeClr val="tx1"/>
                </a:solidFill>
                <a:latin typeface="Times New Roman" pitchFamily="-1" charset="0"/>
                <a:ea typeface="+mn-ea"/>
                <a:cs typeface="+mn-cs"/>
              </a:rPr>
              <a:t> Hence, it remembers and produces the last input. It is also referred to as the delay flip-flop, because it delays a 0 or 1 applied to its input for a single clock pulse. </a:t>
            </a:r>
            <a:endParaRPr lang="en-US" dirty="0"/>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useful flip-flop is the </a:t>
            </a:r>
            <a:r>
              <a:rPr lang="en-US" sz="1200" b="1" kern="1200" dirty="0">
                <a:solidFill>
                  <a:schemeClr val="tx1"/>
                </a:solidFill>
                <a:latin typeface="Times New Roman" pitchFamily="-1" charset="0"/>
                <a:ea typeface="+mn-ea"/>
                <a:cs typeface="+mn-cs"/>
              </a:rPr>
              <a:t>J–K flip-flop. </a:t>
            </a:r>
            <a:r>
              <a:rPr lang="en-US" sz="1200" kern="1200" dirty="0">
                <a:solidFill>
                  <a:schemeClr val="tx1"/>
                </a:solidFill>
                <a:latin typeface="Times New Roman" pitchFamily="-1" charset="0"/>
                <a:ea typeface="+mn-ea"/>
                <a:cs typeface="+mn-cs"/>
              </a:rPr>
              <a:t>Like the S–R flip-flop, it has two inputs. However, in this case all possible combinations of input values are valid. Figure 12.28 shows a gate implementation of the J–K flip-flop. </a:t>
            </a:r>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12.29 shows its characteristic table (along with those for the S–R and D flip-flops). Note that the first three combinations are the same as for the S–R flip-flop. With no input asserted, the output is stable. If only the J input is asserted, the result is a set function, causing the output to be 1; if only the K input is asserted, the result is a reset function, causing the output to be 0. When both J and K are 1, the function performed is referred to as the toggle function: the output is reversed. Thus, if Q is 1 and 1 is applied to J and K, then Q becomes 0. The reader should verify that the implementation of Figure 12.28 produces this characteristic function.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parallel register </a:t>
            </a:r>
            <a:r>
              <a:rPr lang="en-US" sz="1200" kern="1200" dirty="0">
                <a:solidFill>
                  <a:schemeClr val="tx1"/>
                </a:solidFill>
                <a:latin typeface="Times New Roman" pitchFamily="-1" charset="0"/>
                <a:ea typeface="+mn-ea"/>
                <a:cs typeface="+mn-cs"/>
              </a:rPr>
              <a:t>consists of a set of 1-bit memories that can be read or written simultaneously. It is used to store data. The registers that we have discussed throughout this book are parallel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8-bit register of Figure 12.30 illustrates the operation of a parallel register using D flip-flops. A control signal, labeled </a:t>
            </a:r>
            <a:r>
              <a:rPr lang="en-US" sz="1200" i="1" kern="1200" dirty="0">
                <a:solidFill>
                  <a:schemeClr val="tx1"/>
                </a:solidFill>
                <a:latin typeface="Times New Roman" pitchFamily="-1" charset="0"/>
                <a:ea typeface="+mn-ea"/>
                <a:cs typeface="+mn-cs"/>
              </a:rPr>
              <a:t>load, </a:t>
            </a:r>
            <a:r>
              <a:rPr lang="en-US" sz="1200" kern="1200" dirty="0">
                <a:solidFill>
                  <a:schemeClr val="tx1"/>
                </a:solidFill>
                <a:latin typeface="Times New Roman" pitchFamily="-1" charset="0"/>
                <a:ea typeface="+mn-ea"/>
                <a:cs typeface="+mn-cs"/>
              </a:rPr>
              <a:t>controls writing into the register from signal lines, D11 through D18. These lines might be the output of multiplexers, so that data from a variety of sources can be loaded into the register. </a:t>
            </a:r>
            <a:endParaRPr lang="en-US" dirty="0"/>
          </a:p>
          <a:p>
            <a:endParaRPr lang="en-US" dirty="0"/>
          </a:p>
          <a:p>
            <a:r>
              <a:rPr lang="en-US" dirty="0"/>
              <a:t>https://www.kyinbridges.com/what-type-flip-flop-is-use-when-constructing-cpu-registrs/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Table 12.1a defines the basic logical operations in a form known as a </a:t>
            </a:r>
            <a:r>
              <a:rPr lang="en-US" sz="1200" i="1" kern="1200" dirty="0">
                <a:solidFill>
                  <a:schemeClr val="tx1"/>
                </a:solidFill>
                <a:latin typeface="Times New Roman" pitchFamily="-1" charset="0"/>
                <a:ea typeface="+mn-ea"/>
                <a:cs typeface="+mn-cs"/>
              </a:rPr>
              <a:t>truth table, </a:t>
            </a:r>
            <a:r>
              <a:rPr lang="en-US" sz="1200" kern="1200" dirty="0">
                <a:solidFill>
                  <a:schemeClr val="tx1"/>
                </a:solidFill>
                <a:latin typeface="Times New Roman" pitchFamily="-1" charset="0"/>
                <a:ea typeface="+mn-ea"/>
                <a:cs typeface="+mn-cs"/>
              </a:rPr>
              <a:t>which lists the value of an operation for every possible combination of values of operands. The table also lists three other useful operators: XOR, </a:t>
            </a:r>
            <a:r>
              <a:rPr lang="en-US" sz="1200" b="1" kern="1200" dirty="0">
                <a:solidFill>
                  <a:schemeClr val="tx1"/>
                </a:solidFill>
                <a:latin typeface="Times New Roman" pitchFamily="-1" charset="0"/>
                <a:ea typeface="+mn-ea"/>
                <a:cs typeface="+mn-cs"/>
              </a:rPr>
              <a:t>NAND</a:t>
            </a:r>
            <a:r>
              <a:rPr lang="en-US" sz="1200" kern="1200" dirty="0">
                <a:solidFill>
                  <a:schemeClr val="tx1"/>
                </a:solidFill>
                <a:latin typeface="Times New Roman" pitchFamily="-1" charset="0"/>
                <a:ea typeface="+mn-ea"/>
                <a:cs typeface="+mn-cs"/>
              </a:rPr>
              <a:t>, and </a:t>
            </a:r>
            <a:r>
              <a:rPr lang="en-US" sz="1200" b="1" kern="1200" dirty="0">
                <a:solidFill>
                  <a:schemeClr val="tx1"/>
                </a:solidFill>
                <a:latin typeface="Times New Roman" pitchFamily="-1" charset="0"/>
                <a:ea typeface="+mn-ea"/>
                <a:cs typeface="+mn-cs"/>
              </a:rPr>
              <a:t>NOR. </a:t>
            </a:r>
            <a:r>
              <a:rPr lang="en-US" sz="1200" kern="1200" dirty="0">
                <a:solidFill>
                  <a:schemeClr val="tx1"/>
                </a:solidFill>
                <a:latin typeface="Times New Roman" pitchFamily="-1" charset="0"/>
                <a:ea typeface="+mn-ea"/>
                <a:cs typeface="+mn-cs"/>
              </a:rPr>
              <a:t>The exclusive-or (XOR) of two logical operands is 1 if and only if exactly one of the operands has the value 1. The NAND function is the complement (NOT) of </a:t>
            </a:r>
            <a:endParaRPr lang="en-US" dirty="0"/>
          </a:p>
          <a:p>
            <a:r>
              <a:rPr lang="en-US" sz="1200" kern="1200" dirty="0">
                <a:solidFill>
                  <a:schemeClr val="tx1"/>
                </a:solidFill>
                <a:latin typeface="Times New Roman" pitchFamily="-1" charset="0"/>
                <a:ea typeface="+mn-ea"/>
                <a:cs typeface="+mn-cs"/>
              </a:rPr>
              <a:t>the AND function, and the NOR is the complement of OR. </a:t>
            </a:r>
            <a:endParaRPr lang="en-US" dirty="0"/>
          </a:p>
          <a:p>
            <a:endParaRPr lang="en-GB" dirty="0"/>
          </a:p>
          <a:p>
            <a:r>
              <a:rPr lang="en-US" sz="1200" kern="1200" dirty="0">
                <a:solidFill>
                  <a:schemeClr val="tx1"/>
                </a:solidFill>
                <a:latin typeface="Times New Roman" pitchFamily="-1" charset="0"/>
                <a:ea typeface="+mn-ea"/>
                <a:cs typeface="+mn-cs"/>
              </a:rPr>
              <a:t>As we shall see, these three new operations can be useful in implementing certain digital circuits.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logical operations, with the exception of NOT, can be generalized to more than two variables, as shown in Table 12.1b. </a:t>
            </a:r>
            <a:endParaRPr lang="en-US" dirty="0"/>
          </a:p>
          <a:p>
            <a:endParaRPr lang="en-GB"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shift register </a:t>
            </a:r>
            <a:r>
              <a:rPr lang="en-US" sz="1200" kern="1200" dirty="0">
                <a:solidFill>
                  <a:schemeClr val="tx1"/>
                </a:solidFill>
                <a:latin typeface="Times New Roman" pitchFamily="-1" charset="0"/>
                <a:ea typeface="+mn-ea"/>
                <a:cs typeface="+mn-cs"/>
              </a:rPr>
              <a:t>accepts and/or transfers information serially. Consider, for example, Figure 12.31, which shows a 5-bit shift register constructed from clocked D flip-flops. Data are input only to the leftmost flip-flop. With each clock pulse, data are shifted to the right one position, and the rightmost bit is transferred out.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Shift registers can be used to interface to serial I/O devices. In addition, </a:t>
            </a:r>
            <a:r>
              <a:rPr lang="en-US" sz="1200" u="sng" kern="1200" dirty="0">
                <a:solidFill>
                  <a:schemeClr val="tx1"/>
                </a:solidFill>
                <a:latin typeface="Times New Roman" pitchFamily="-1" charset="0"/>
                <a:ea typeface="+mn-ea"/>
                <a:cs typeface="+mn-cs"/>
              </a:rPr>
              <a:t>they can be used within the ALU to perform logical shift and rotate functions</a:t>
            </a:r>
            <a:r>
              <a:rPr lang="en-US" sz="1200" kern="1200" dirty="0">
                <a:solidFill>
                  <a:schemeClr val="tx1"/>
                </a:solidFill>
                <a:latin typeface="Times New Roman" pitchFamily="-1" charset="0"/>
                <a:ea typeface="+mn-ea"/>
                <a:cs typeface="+mn-cs"/>
              </a:rPr>
              <a:t>. In this </a:t>
            </a:r>
            <a:endParaRPr lang="en-US" dirty="0"/>
          </a:p>
          <a:p>
            <a:r>
              <a:rPr lang="en-US" sz="1200" kern="1200" dirty="0">
                <a:solidFill>
                  <a:schemeClr val="tx1"/>
                </a:solidFill>
                <a:latin typeface="Times New Roman" pitchFamily="-1" charset="0"/>
                <a:ea typeface="+mn-ea"/>
                <a:cs typeface="+mn-cs"/>
              </a:rPr>
              <a:t>latter capacity, they need to be equipped with parallel read/write circuitry as well as serial. </a:t>
            </a:r>
            <a:endParaRPr lang="en-US" dirty="0"/>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useful category of sequential circuit is the counter. </a:t>
            </a:r>
            <a:r>
              <a:rPr lang="en-US" sz="1200" u="sng" kern="1200" dirty="0">
                <a:solidFill>
                  <a:schemeClr val="tx1"/>
                </a:solidFill>
                <a:latin typeface="Times New Roman" pitchFamily="-1" charset="0"/>
                <a:ea typeface="+mn-ea"/>
                <a:cs typeface="+mn-cs"/>
              </a:rPr>
              <a:t>A counter is a register whose value is easily incremented by 1 modulo the capacity of the register</a:t>
            </a:r>
            <a:r>
              <a:rPr lang="en-US" sz="1200" kern="1200" dirty="0">
                <a:solidFill>
                  <a:schemeClr val="tx1"/>
                </a:solidFill>
                <a:latin typeface="Times New Roman" pitchFamily="-1" charset="0"/>
                <a:ea typeface="+mn-ea"/>
                <a:cs typeface="+mn-cs"/>
              </a:rPr>
              <a:t>; that is, </a:t>
            </a:r>
            <a:r>
              <a:rPr lang="en-US" sz="1200" i="1" kern="1200" dirty="0">
                <a:solidFill>
                  <a:schemeClr val="tx1"/>
                </a:solidFill>
                <a:latin typeface="Times New Roman" pitchFamily="-1" charset="0"/>
                <a:ea typeface="+mn-ea"/>
                <a:cs typeface="+mn-cs"/>
              </a:rPr>
              <a:t>after the maximum value is achieved the next increment sets the counter value to 0</a:t>
            </a:r>
            <a:r>
              <a:rPr lang="en-US" sz="1200" kern="1200" dirty="0">
                <a:solidFill>
                  <a:schemeClr val="tx1"/>
                </a:solidFill>
                <a:latin typeface="Times New Roman" pitchFamily="-1" charset="0"/>
                <a:ea typeface="+mn-ea"/>
                <a:cs typeface="+mn-cs"/>
              </a:rPr>
              <a:t>. Thus, a register made up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flip-flops can count up to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- 1. An example of a counter in the CPU is the program counter.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Counters can be designated as asynchronous or synchronous, depending on the way in which they operate. Asynchronous counters are relatively slow because the output of one flip-flop triggers a change in the status of the next flip-flop. In a </a:t>
            </a:r>
            <a:r>
              <a:rPr lang="en-US" sz="1200" b="1" kern="1200" dirty="0">
                <a:solidFill>
                  <a:schemeClr val="tx1"/>
                </a:solidFill>
                <a:latin typeface="Times New Roman" pitchFamily="-1" charset="0"/>
                <a:ea typeface="+mn-ea"/>
                <a:cs typeface="+mn-cs"/>
              </a:rPr>
              <a:t>synchronous counter, </a:t>
            </a:r>
            <a:r>
              <a:rPr lang="en-US" sz="1200" kern="1200" dirty="0">
                <a:solidFill>
                  <a:schemeClr val="tx1"/>
                </a:solidFill>
                <a:latin typeface="Times New Roman" pitchFamily="-1" charset="0"/>
                <a:ea typeface="+mn-ea"/>
                <a:cs typeface="+mn-cs"/>
              </a:rPr>
              <a:t>all of the flip-flops change state at the same time. Because the latter type is much faster, it is the kind used in CPUs. However, it is useful to begin the discussion with a description of an asynchronous counter. </a:t>
            </a:r>
            <a:endParaRPr lang="en-US" dirty="0"/>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lgn="l"/>
            <a:r>
              <a:rPr lang="en-US" sz="1800" b="1" i="1" u="none" strike="noStrike" baseline="0" dirty="0">
                <a:latin typeface="BemboStd-BoldItalic-SC750"/>
              </a:rPr>
              <a:t>ripple counter </a:t>
            </a:r>
            <a:r>
              <a:rPr lang="en-US" sz="1800" b="0" i="0" u="none" strike="noStrike" baseline="0" dirty="0">
                <a:latin typeface="TimesTenLTStd-Roman"/>
              </a:rPr>
              <a:t>An asynchronous counter is also referred to as a </a:t>
            </a:r>
            <a:r>
              <a:rPr lang="en-US" sz="1800" b="1" i="0" u="none" strike="noStrike" baseline="0" dirty="0">
                <a:latin typeface="TimesTenLTStd-Bold"/>
              </a:rPr>
              <a:t>ripple counter</a:t>
            </a:r>
            <a:r>
              <a:rPr lang="en-US" sz="1800" b="0" i="0" u="none" strike="noStrike" baseline="0" dirty="0">
                <a:latin typeface="TimesTenLTStd-Roman"/>
              </a:rPr>
              <a:t>,</a:t>
            </a:r>
          </a:p>
          <a:p>
            <a:pPr algn="l"/>
            <a:r>
              <a:rPr lang="en-US" sz="1800" b="0" i="0" u="none" strike="noStrike" baseline="0" dirty="0">
                <a:latin typeface="TimesTenLTStd-Roman"/>
              </a:rPr>
              <a:t>because the change that occurs to increment the counter starts at one end and</a:t>
            </a:r>
          </a:p>
          <a:p>
            <a:pPr algn="l"/>
            <a:r>
              <a:rPr lang="en-US" sz="1800" b="0" i="0" u="none" strike="noStrike" baseline="0" dirty="0">
                <a:latin typeface="TimesTenLTStd-Roman"/>
              </a:rPr>
              <a:t>“ripples” through to the other end. Figure 11.30 shows an implementation of a</a:t>
            </a:r>
          </a:p>
          <a:p>
            <a:pPr algn="l"/>
            <a:r>
              <a:rPr lang="en-TT" sz="1800" b="0" i="0" u="none" strike="noStrike" baseline="0" dirty="0">
                <a:latin typeface="TimesTenLTStd-Roman"/>
              </a:rPr>
              <a:t>4-bit counter using J–K flip-flops, </a:t>
            </a:r>
            <a:r>
              <a:rPr lang="en-US" sz="1800" b="0" i="0" u="none" strike="noStrike" baseline="0" dirty="0">
                <a:latin typeface="TimesTenLTStd-Roman"/>
              </a:rPr>
              <a:t>together with a timing diagram that illustrates its</a:t>
            </a:r>
          </a:p>
          <a:p>
            <a:pPr algn="l"/>
            <a:r>
              <a:rPr lang="en-US" sz="1800" b="0" i="0" u="none" strike="noStrike" baseline="0" dirty="0">
                <a:latin typeface="TimesTenLTStd-Roman"/>
              </a:rPr>
              <a:t>behavior. The timing diagram is idealized in that it does not show the propagation</a:t>
            </a:r>
          </a:p>
          <a:p>
            <a:pPr algn="l"/>
            <a:r>
              <a:rPr lang="en-US" sz="1800" b="0" i="0" u="none" strike="noStrike" baseline="0" dirty="0">
                <a:latin typeface="TimesTenLTStd-Roman"/>
              </a:rPr>
              <a:t>delay that occurs as the signals move down the series of flip-</a:t>
            </a:r>
            <a:r>
              <a:rPr lang="en-TT" sz="1800" b="0" i="0" u="none" strike="noStrike" baseline="0" dirty="0">
                <a:latin typeface="TimesTenLTStd-Roman"/>
              </a:rPr>
              <a:t>flops.</a:t>
            </a:r>
          </a:p>
          <a:p>
            <a:pPr algn="l"/>
            <a:r>
              <a:rPr lang="en-TT" sz="1800" b="0" i="0" u="none" strike="noStrike" baseline="0" dirty="0">
                <a:latin typeface="TimesTenLTStd-Roman"/>
              </a:rPr>
              <a:t>The output of the leftmost flip-flop </a:t>
            </a:r>
            <a:r>
              <a:rPr lang="en-US" sz="1800" b="0" i="0" u="none" strike="noStrike" baseline="0" dirty="0">
                <a:latin typeface="TimesTenLTStd-Roman"/>
              </a:rPr>
              <a:t>(Q0) is the least significant bit. The design could clearly be</a:t>
            </a:r>
          </a:p>
          <a:p>
            <a:pPr algn="l"/>
            <a:r>
              <a:rPr lang="en-US" sz="1800" b="0" i="0" u="none" strike="noStrike" baseline="0" dirty="0">
                <a:latin typeface="TimesTenLTStd-Roman"/>
              </a:rPr>
              <a:t>extended to an arbitrary number of bits by cascading more flip-</a:t>
            </a:r>
            <a:r>
              <a:rPr lang="en-TT" sz="1800" b="0" i="0" u="none" strike="noStrike" baseline="0" dirty="0">
                <a:latin typeface="TimesTenLTStd-Roman"/>
              </a:rPr>
              <a:t>flops.</a:t>
            </a:r>
            <a:endParaRPr lang="en-TT" dirty="0"/>
          </a:p>
        </p:txBody>
      </p:sp>
    </p:spTree>
    <p:extLst>
      <p:ext uri="{BB962C8B-B14F-4D97-AF65-F5344CB8AC3E}">
        <p14:creationId xmlns:p14="http://schemas.microsoft.com/office/powerpoint/2010/main" val="36666314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An asynchronous counter is also referred to as a </a:t>
            </a:r>
            <a:r>
              <a:rPr lang="en-US" sz="1200" b="1" kern="1200" dirty="0">
                <a:solidFill>
                  <a:schemeClr val="tx1"/>
                </a:solidFill>
                <a:latin typeface="Times New Roman" pitchFamily="-1" charset="0"/>
                <a:ea typeface="+mn-ea"/>
                <a:cs typeface="+mn-cs"/>
              </a:rPr>
              <a:t>ripple counter, </a:t>
            </a:r>
            <a:r>
              <a:rPr lang="en-US" sz="1200" kern="1200" dirty="0">
                <a:solidFill>
                  <a:schemeClr val="tx1"/>
                </a:solidFill>
                <a:latin typeface="Times New Roman" pitchFamily="-1" charset="0"/>
                <a:ea typeface="+mn-ea"/>
                <a:cs typeface="+mn-cs"/>
              </a:rPr>
              <a:t>because the change that occurs to increment the counter starts at one end and “ripples” through to the other end</a:t>
            </a:r>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The ripple counter has the disadvantage of the delay involved in changing value, which is proportional to the length of the counter. To overcome this disadvantage, CPUs make use of synchronous counters, in which all of the flip-flops of the counter change at the same time.</a:t>
            </a:r>
            <a:r>
              <a:rPr lang="en-US" sz="1200" kern="1200" dirty="0">
                <a:solidFill>
                  <a:schemeClr val="tx1"/>
                </a:solidFill>
                <a:latin typeface="Times New Roman" pitchFamily="-1" charset="0"/>
                <a:ea typeface="+mn-ea"/>
                <a:cs typeface="+mn-cs"/>
              </a:rPr>
              <a:t> In this subsection, we present a design for a 3-bit synchronous counter. In doing so, we illustrate some basic concepts in the design of a synchronous circuit.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 3-bit counter, three flip-flops will be needed. Let us use J–K flip-flops. Label the uncomplemented output of the three flip-flops A, B, and C, respectively, with C representing the least significant bit. The first step is to construct a truth table that relates the J–K inputs and outputs, to allow us to design the overall circuit. Such a truth table is shown in Figure 12.33a. The first three columns show the possible combinations of outputs A, B, and C. They are listed in the order that they will appear as the counter is incremented. Each row lists the current value of A, B, C and the inputs to the three flip-flops that will be required to reach the next value of C,</a:t>
            </a:r>
            <a:r>
              <a:rPr lang="en-US" sz="1200" kern="1200" baseline="0" dirty="0">
                <a:solidFill>
                  <a:schemeClr val="tx1"/>
                </a:solidFill>
                <a:latin typeface="Times New Roman" pitchFamily="-1" charset="0"/>
                <a:ea typeface="+mn-ea"/>
                <a:cs typeface="+mn-cs"/>
              </a:rPr>
              <a:t> B, and A</a:t>
            </a:r>
            <a:r>
              <a:rPr lang="en-US" sz="1200" kern="1200" dirty="0">
                <a:solidFill>
                  <a:schemeClr val="tx1"/>
                </a:solidFill>
                <a:latin typeface="Times New Roman" pitchFamily="-1" charset="0"/>
                <a:ea typeface="+mn-ea"/>
                <a:cs typeface="+mn-cs"/>
              </a:rPr>
              <a:t>.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Let us return to Figure 12.33a. Consider the first row. We want the value of C to remain 0, the value of B to remain 0, and the value of A to go from 0 to 1 with the next application of a clock pulse. The excitation table shows that to maintain an output of 0, we must have inputs of J = 0 and don’t care for K. To effect a transition from0to1,theinputsmustbeJ = 1andK = d. These values are shown in the first row of the table. By similar reasoning, the remainder of the table can be filled 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Having constructed the truth table of Figure 12.33a, we see that the table shows the required values of all of the J and K inputs as functions of the current values of C,</a:t>
            </a:r>
            <a:r>
              <a:rPr lang="en-US" sz="1200" kern="1200" baseline="0" dirty="0">
                <a:solidFill>
                  <a:schemeClr val="tx1"/>
                </a:solidFill>
                <a:latin typeface="Times New Roman" pitchFamily="-1" charset="0"/>
                <a:ea typeface="+mn-ea"/>
                <a:cs typeface="+mn-cs"/>
              </a:rPr>
              <a:t> B,</a:t>
            </a:r>
            <a:r>
              <a:rPr lang="en-US" sz="1200" kern="1200" dirty="0">
                <a:solidFill>
                  <a:schemeClr val="tx1"/>
                </a:solidFill>
                <a:latin typeface="Times New Roman" pitchFamily="-1" charset="0"/>
                <a:ea typeface="+mn-ea"/>
                <a:cs typeface="+mn-cs"/>
              </a:rPr>
              <a:t>, and A. With the aid of Karnaugh maps, we can develop Boolean expressions for these six functions. This is shown in part b of the figure. For example, the Karnaugh map for the variable Ja (the J input to the flip-flop that produces the A output) yields the expression Ja = BC. When all six expressions are derived, it is a straightforward matter to design the actual circuit, as shown in part c of the figure.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As the level of integration provided by integrated circuits increases, other considerations apply. Early integrated circuits, using small-scale integration (SSI), provided from one to ten gates on a chip. Each gate is treated independently, in the building-block approach described so far. To construct a logic function, a number of these chips are laid out on a printed circuit board and the appropriate pin interconnections are made.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Increasing levels of integration made it possible to put more gates on a chip and to make gate interconnections on the chip as well. This yields the advantages of decreased cost, decreased size, and increased speed (because on-chip delays are of shorter duration than off-chip delays). A design problem arises, however</a:t>
            </a:r>
            <a:r>
              <a:rPr lang="en-US" sz="1200" b="1" u="sng" kern="1200" dirty="0">
                <a:solidFill>
                  <a:schemeClr val="tx1"/>
                </a:solidFill>
                <a:latin typeface="Times New Roman" pitchFamily="-1" charset="0"/>
                <a:ea typeface="+mn-ea"/>
                <a:cs typeface="+mn-cs"/>
              </a:rPr>
              <a:t>. For each particular logic function or set of functions, the layout of gates and interconnections on the chip must be designed</a:t>
            </a:r>
            <a:r>
              <a:rPr lang="en-US" sz="1200" kern="1200" dirty="0">
                <a:solidFill>
                  <a:schemeClr val="tx1"/>
                </a:solidFill>
                <a:latin typeface="Times New Roman" pitchFamily="-1" charset="0"/>
                <a:ea typeface="+mn-ea"/>
                <a:cs typeface="+mn-cs"/>
              </a:rPr>
              <a:t>. The cost and time involved in such custom chip design is high. Thus, </a:t>
            </a:r>
            <a:r>
              <a:rPr lang="en-US" sz="1200" b="1" u="sng" kern="1200" dirty="0">
                <a:solidFill>
                  <a:schemeClr val="tx1"/>
                </a:solidFill>
                <a:latin typeface="Times New Roman" pitchFamily="-1" charset="0"/>
                <a:ea typeface="+mn-ea"/>
                <a:cs typeface="+mn-cs"/>
              </a:rPr>
              <a:t>it becomes attractive to develop a general-purpose chip that can be readily adapted to specific purposes</a:t>
            </a:r>
            <a:r>
              <a:rPr lang="en-US" sz="1200" kern="1200" dirty="0">
                <a:solidFill>
                  <a:schemeClr val="tx1"/>
                </a:solidFill>
                <a:latin typeface="Times New Roman" pitchFamily="-1" charset="0"/>
                <a:ea typeface="+mn-ea"/>
                <a:cs typeface="+mn-cs"/>
              </a:rPr>
              <a:t>. This is the intent of the </a:t>
            </a:r>
            <a:r>
              <a:rPr lang="en-US" sz="1200" i="1" kern="1200" dirty="0">
                <a:solidFill>
                  <a:schemeClr val="tx1"/>
                </a:solidFill>
                <a:latin typeface="Times New Roman" pitchFamily="-1" charset="0"/>
                <a:ea typeface="+mn-ea"/>
                <a:cs typeface="+mn-cs"/>
              </a:rPr>
              <a:t>programmable logic device </a:t>
            </a:r>
            <a:r>
              <a:rPr lang="en-US" sz="1200" kern="1200" dirty="0">
                <a:solidFill>
                  <a:schemeClr val="tx1"/>
                </a:solidFill>
                <a:latin typeface="Times New Roman" pitchFamily="-1" charset="0"/>
                <a:ea typeface="+mn-ea"/>
                <a:cs typeface="+mn-cs"/>
              </a:rPr>
              <a:t>(PLD).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different types of PLDs in commercial use. Table 12.13 lists some of the key terms and defines some of the most important types. In this section, we first look at one of the simplest such devices, the </a:t>
            </a:r>
            <a:r>
              <a:rPr lang="en-US" sz="1200" i="1" kern="1200" dirty="0">
                <a:solidFill>
                  <a:schemeClr val="tx1"/>
                </a:solidFill>
                <a:latin typeface="Times New Roman" pitchFamily="-1" charset="0"/>
                <a:ea typeface="+mn-ea"/>
                <a:cs typeface="+mn-cs"/>
              </a:rPr>
              <a:t>programmable logic array</a:t>
            </a:r>
            <a:r>
              <a:rPr lang="en-US" sz="1200" kern="1200" dirty="0">
                <a:solidFill>
                  <a:schemeClr val="tx1"/>
                </a:solidFill>
                <a:latin typeface="Times New Roman" pitchFamily="-1" charset="0"/>
                <a:ea typeface="+mn-ea"/>
                <a:cs typeface="+mn-cs"/>
              </a:rPr>
              <a:t> (PLA) and then introduce perhaps the most important and widely used type of PLD, the field-programmable gate array (FPGA). </a:t>
            </a:r>
            <a:endParaRPr lang="en-US" dirty="0"/>
          </a:p>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The PLA is based on the fact that any Boolean function (truth table) can be expressed in a sum-of-products (SOP) form, as we have seen. The PLA consists of a regular arrangement of NOT, AND, and OR gates on a chip. Each chip input is passed through a NOT gate so that each input and its complement are available to each AND gate. The output of each AND gate is available to each OR gate, and the output of each OR gate is a chip output. By making the appropriate connections, arbitrary SOP expressions can be implemented.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12.34a shows a PLA with three inputs, eight gates, and two outputs. On the left is a programmable AND array. The AND array is programmed by establishing a connection between any PLA input or its negation and any AND gate input by connecting the corresponding lines at their point of intersection. On the right is a programmable OR array, which involves connecting AND gate outputs to OR gate inputs. Most larger PLAs contain several hundred gates, 15 to 25 inputs, and 5 to 15 outputs. </a:t>
            </a:r>
            <a:r>
              <a:rPr lang="en-US" sz="1200" u="sng" kern="1200" dirty="0">
                <a:solidFill>
                  <a:schemeClr val="tx1"/>
                </a:solidFill>
                <a:latin typeface="Times New Roman" pitchFamily="-1" charset="0"/>
                <a:ea typeface="+mn-ea"/>
                <a:cs typeface="+mn-cs"/>
              </a:rPr>
              <a:t>The connections from the inputs to the AND gates, and from the AND gates to the OR gates, are not specified until programming time</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PLAs are manufactured in two different ways to allow easy programming (making of connections). </a:t>
            </a:r>
            <a:r>
              <a:rPr lang="en-US" sz="1200" u="sng" kern="1200" dirty="0">
                <a:solidFill>
                  <a:schemeClr val="tx1"/>
                </a:solidFill>
                <a:latin typeface="Times New Roman" pitchFamily="-1" charset="0"/>
                <a:ea typeface="+mn-ea"/>
                <a:cs typeface="+mn-cs"/>
              </a:rPr>
              <a:t>In the first, every possible connection is made through a fuse at every intersection point. The undesired connections can then be later removed by blowing the fuses. This type of PLA is referred to as a </a:t>
            </a:r>
            <a:r>
              <a:rPr lang="en-US" sz="1200" i="1" u="sng" kern="1200" dirty="0">
                <a:solidFill>
                  <a:schemeClr val="tx1"/>
                </a:solidFill>
                <a:latin typeface="Times New Roman" pitchFamily="-1" charset="0"/>
                <a:ea typeface="+mn-ea"/>
                <a:cs typeface="+mn-cs"/>
              </a:rPr>
              <a:t>field-programmable logic array</a:t>
            </a:r>
            <a:r>
              <a:rPr lang="en-US" sz="1200" i="1" u="sng" kern="1200" baseline="0" dirty="0">
                <a:solidFill>
                  <a:schemeClr val="tx1"/>
                </a:solidFill>
                <a:latin typeface="Times New Roman" pitchFamily="-1" charset="0"/>
                <a:ea typeface="+mn-ea"/>
                <a:cs typeface="+mn-cs"/>
              </a:rPr>
              <a:t> (FPLA)</a:t>
            </a:r>
            <a:r>
              <a:rPr lang="en-US" sz="1200" i="1" kern="1200" baseline="0" dirty="0">
                <a:solidFill>
                  <a:schemeClr val="tx1"/>
                </a:solidFill>
                <a:latin typeface="Times New Roman" pitchFamily="-1" charset="0"/>
                <a:ea typeface="+mn-ea"/>
                <a:cs typeface="+mn-cs"/>
              </a:rPr>
              <a:t>.</a:t>
            </a:r>
            <a:r>
              <a:rPr lang="en-US" sz="1200" i="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Alternatively, the proper connections can be made during chip fabrication </a:t>
            </a:r>
            <a:r>
              <a:rPr lang="en-US" sz="1200" u="sng" kern="1200" dirty="0">
                <a:solidFill>
                  <a:schemeClr val="tx1"/>
                </a:solidFill>
                <a:latin typeface="Times New Roman" pitchFamily="-1" charset="0"/>
                <a:ea typeface="+mn-ea"/>
                <a:cs typeface="+mn-cs"/>
              </a:rPr>
              <a:t>by using an appropriate mask supplied for a particular interconnection pattern</a:t>
            </a:r>
            <a:r>
              <a:rPr lang="en-US" sz="1200" kern="1200" dirty="0">
                <a:solidFill>
                  <a:schemeClr val="tx1"/>
                </a:solidFill>
                <a:latin typeface="Times New Roman" pitchFamily="-1" charset="0"/>
                <a:ea typeface="+mn-ea"/>
                <a:cs typeface="+mn-cs"/>
              </a:rPr>
              <a:t>. In either case, the PLA provides a flexible, inexpensive way of implementing digital logic functions.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12.34b shows a programmed PLA that realizes two Boolean expressions. </a:t>
            </a:r>
            <a:endParaRPr lang="en-US" dirty="0"/>
          </a:p>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PLA is an example of a simple PLD (SPLD). The difficulty with increasing capacity of a strict SPLD architecture is that the structure of the programmable logic-planes grows too quickly in size as the number of inputs is increased. The only feasible way to provide large capacity devices based on SPLD architectures is then to integrate multiple SPLDs onto a single chip and provide interconnect to programmably connect the SPLD blocks together. Many commercial PLD products exist on the market today with this basic structure, and are collectively referred to as Complex PLDs (CPLDs). The most important type of CPLD is the FPGA.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FPGA consists of an array of uncommitted circuit elements, called </a:t>
            </a:r>
            <a:r>
              <a:rPr lang="en-US" sz="1200" b="1" kern="1200" dirty="0">
                <a:solidFill>
                  <a:schemeClr val="tx1"/>
                </a:solidFill>
                <a:latin typeface="Times New Roman" pitchFamily="-1" charset="0"/>
                <a:ea typeface="+mn-ea"/>
                <a:cs typeface="+mn-cs"/>
              </a:rPr>
              <a:t>logic blocks, </a:t>
            </a:r>
            <a:r>
              <a:rPr lang="en-US" sz="1200" kern="1200" dirty="0">
                <a:solidFill>
                  <a:schemeClr val="tx1"/>
                </a:solidFill>
                <a:latin typeface="Times New Roman" pitchFamily="-1" charset="0"/>
                <a:ea typeface="+mn-ea"/>
                <a:cs typeface="+mn-cs"/>
              </a:rPr>
              <a:t>and interconnect resources. An illustration of a typical FPGA architecture is shown in Figure 12.35. The key components of an FPGA are;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Logic block: </a:t>
            </a:r>
            <a:r>
              <a:rPr lang="en-US" sz="1200" kern="1200" dirty="0">
                <a:solidFill>
                  <a:schemeClr val="tx1"/>
                </a:solidFill>
                <a:latin typeface="Times New Roman" pitchFamily="-1" charset="0"/>
                <a:ea typeface="+mn-ea"/>
                <a:cs typeface="+mn-cs"/>
              </a:rPr>
              <a:t>The configurable logic blocks are where the computation of the user’s circuit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I/O block: </a:t>
            </a:r>
            <a:r>
              <a:rPr lang="en-US" sz="1200" kern="1200" dirty="0">
                <a:solidFill>
                  <a:schemeClr val="tx1"/>
                </a:solidFill>
                <a:latin typeface="Times New Roman" pitchFamily="-1" charset="0"/>
                <a:ea typeface="+mn-ea"/>
                <a:cs typeface="+mn-cs"/>
              </a:rPr>
              <a:t>The I/O blocks connect I/O pins to the circuitry on the chip.</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Interconnect: </a:t>
            </a:r>
            <a:r>
              <a:rPr lang="en-US" sz="1200" kern="1200" dirty="0">
                <a:solidFill>
                  <a:schemeClr val="tx1"/>
                </a:solidFill>
                <a:latin typeface="Times New Roman" pitchFamily="-1" charset="0"/>
                <a:ea typeface="+mn-ea"/>
                <a:cs typeface="+mn-cs"/>
              </a:rPr>
              <a:t>These are signal paths available for establishing connections </a:t>
            </a:r>
            <a:endParaRPr lang="en-US" dirty="0"/>
          </a:p>
          <a:p>
            <a:r>
              <a:rPr lang="en-US" sz="1200" kern="1200" dirty="0">
                <a:solidFill>
                  <a:schemeClr val="tx1"/>
                </a:solidFill>
                <a:latin typeface="Times New Roman" pitchFamily="-1" charset="0"/>
                <a:ea typeface="+mn-ea"/>
                <a:cs typeface="+mn-cs"/>
              </a:rPr>
              <a:t>among I/O blocks and logic blocks. </a:t>
            </a:r>
            <a:endParaRPr lang="en-US" dirty="0"/>
          </a:p>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The logic block can be either a combinational circuit or a sequential circuit.</a:t>
            </a:r>
          </a:p>
          <a:p>
            <a:r>
              <a:rPr lang="en-US" sz="1200" kern="1200" dirty="0">
                <a:solidFill>
                  <a:schemeClr val="tx1"/>
                </a:solidFill>
                <a:effectLst/>
                <a:latin typeface="Times New Roman" pitchFamily="-1" charset="0"/>
                <a:ea typeface="+mn-ea"/>
                <a:cs typeface="+mn-cs"/>
              </a:rPr>
              <a:t>In essence, the programming of a logic block is done by downloading the</a:t>
            </a:r>
          </a:p>
          <a:p>
            <a:r>
              <a:rPr lang="en-US" sz="1200" kern="1200" dirty="0">
                <a:solidFill>
                  <a:schemeClr val="tx1"/>
                </a:solidFill>
                <a:effectLst/>
                <a:latin typeface="Times New Roman" pitchFamily="-1" charset="0"/>
                <a:ea typeface="+mn-ea"/>
                <a:cs typeface="+mn-cs"/>
              </a:rPr>
              <a:t>contents of a truth table for a logic function. Figure 12.36 shows an example of</a:t>
            </a:r>
          </a:p>
          <a:p>
            <a:r>
              <a:rPr lang="en-US" sz="1200" kern="1200" dirty="0">
                <a:solidFill>
                  <a:schemeClr val="tx1"/>
                </a:solidFill>
                <a:effectLst/>
                <a:latin typeface="Times New Roman" pitchFamily="-1" charset="0"/>
                <a:ea typeface="+mn-ea"/>
                <a:cs typeface="+mn-cs"/>
              </a:rPr>
              <a:t>a simple logic block consisting of a D flip-flop, a 2-to-1 multiplexer, and a 16-bit</a:t>
            </a:r>
          </a:p>
          <a:p>
            <a:r>
              <a:rPr lang="en-US" sz="1200" b="1" kern="1200" dirty="0">
                <a:solidFill>
                  <a:schemeClr val="tx1"/>
                </a:solidFill>
                <a:effectLst/>
                <a:latin typeface="Times New Roman" pitchFamily="-1" charset="0"/>
                <a:ea typeface="+mn-ea"/>
                <a:cs typeface="+mn-cs"/>
              </a:rPr>
              <a:t>lookup table</a:t>
            </a:r>
            <a:r>
              <a:rPr lang="en-US" sz="1200" kern="1200" dirty="0">
                <a:solidFill>
                  <a:schemeClr val="tx1"/>
                </a:solidFill>
                <a:effectLst/>
                <a:latin typeface="Times New Roman" pitchFamily="-1" charset="0"/>
                <a:ea typeface="+mn-ea"/>
                <a:cs typeface="+mn-cs"/>
              </a:rPr>
              <a:t>. The lookup table is a memory consisting of 16 1-bit elements, so</a:t>
            </a:r>
          </a:p>
          <a:p>
            <a:r>
              <a:rPr lang="en-US" sz="1200" kern="1200" dirty="0">
                <a:solidFill>
                  <a:schemeClr val="tx1"/>
                </a:solidFill>
                <a:effectLst/>
                <a:latin typeface="Times New Roman" pitchFamily="-1" charset="0"/>
                <a:ea typeface="+mn-ea"/>
                <a:cs typeface="+mn-cs"/>
              </a:rPr>
              <a:t>that 4 input lines are required to select one of the 16 bits. Larger logic blocks</a:t>
            </a:r>
          </a:p>
          <a:p>
            <a:r>
              <a:rPr lang="en-US" sz="1200" kern="1200" dirty="0">
                <a:solidFill>
                  <a:schemeClr val="tx1"/>
                </a:solidFill>
                <a:effectLst/>
                <a:latin typeface="Times New Roman" pitchFamily="-1" charset="0"/>
                <a:ea typeface="+mn-ea"/>
                <a:cs typeface="+mn-cs"/>
              </a:rPr>
              <a:t>have larger lookup tables and multiple interconnected lookup tables. The combinational</a:t>
            </a:r>
          </a:p>
          <a:p>
            <a:r>
              <a:rPr lang="en-US" sz="1200" kern="1200" dirty="0">
                <a:solidFill>
                  <a:schemeClr val="tx1"/>
                </a:solidFill>
                <a:effectLst/>
                <a:latin typeface="Times New Roman" pitchFamily="-1" charset="0"/>
                <a:ea typeface="+mn-ea"/>
                <a:cs typeface="+mn-cs"/>
              </a:rPr>
              <a:t>logic realized by the lookup table can be output directly or stored in</a:t>
            </a:r>
          </a:p>
          <a:p>
            <a:r>
              <a:rPr lang="en-US" sz="1200" kern="1200" dirty="0">
                <a:solidFill>
                  <a:schemeClr val="tx1"/>
                </a:solidFill>
                <a:effectLst/>
                <a:latin typeface="Times New Roman" pitchFamily="-1" charset="0"/>
                <a:ea typeface="+mn-ea"/>
                <a:cs typeface="+mn-cs"/>
              </a:rPr>
              <a:t>the D flip-flop and output synchronously. A separate one-bit memory controls</a:t>
            </a:r>
          </a:p>
          <a:p>
            <a:r>
              <a:rPr lang="en-US" sz="1200" kern="1200" dirty="0">
                <a:solidFill>
                  <a:schemeClr val="tx1"/>
                </a:solidFill>
                <a:latin typeface="Times New Roman" pitchFamily="-1" charset="0"/>
                <a:ea typeface="+mn-ea"/>
                <a:cs typeface="+mn-cs"/>
              </a:rPr>
              <a:t>the multiplexer to determine whether the output comes directly from the lookup table or from the flip-flop.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By interconnecting numerous logic blocks, very complex logic functions can be easily implemented. </a:t>
            </a:r>
            <a:endParaRPr lang="en-US" dirty="0"/>
          </a:p>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a:t>Chapter 12 </a:t>
            </a:r>
            <a:r>
              <a:rPr lang="en-GB" dirty="0"/>
              <a:t>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With these definitions in mind, we can visualize the Boolean operators defined</a:t>
            </a:r>
          </a:p>
          <a:p>
            <a:r>
              <a:rPr lang="en-US" sz="1200" kern="1200" dirty="0">
                <a:solidFill>
                  <a:schemeClr val="tx1"/>
                </a:solidFill>
                <a:effectLst/>
                <a:latin typeface="Times New Roman" pitchFamily="-1" charset="0"/>
                <a:ea typeface="+mn-ea"/>
                <a:cs typeface="+mn-cs"/>
              </a:rPr>
              <a:t>in Table 12.1a using Figure 12.1. The Boolean variables are represented by circles,</a:t>
            </a:r>
          </a:p>
          <a:p>
            <a:r>
              <a:rPr lang="en-US" sz="1200" kern="1200" dirty="0">
                <a:solidFill>
                  <a:schemeClr val="tx1"/>
                </a:solidFill>
                <a:effectLst/>
                <a:latin typeface="Times New Roman" pitchFamily="-1" charset="0"/>
                <a:ea typeface="+mn-ea"/>
                <a:cs typeface="+mn-cs"/>
              </a:rPr>
              <a:t> which can also be viewed as sets depicted in a Venn diagram. From the perspective</a:t>
            </a:r>
          </a:p>
          <a:p>
            <a:r>
              <a:rPr lang="en-US" sz="1200" kern="1200" dirty="0">
                <a:solidFill>
                  <a:schemeClr val="tx1"/>
                </a:solidFill>
                <a:effectLst/>
                <a:latin typeface="Times New Roman" pitchFamily="-1" charset="0"/>
                <a:ea typeface="+mn-ea"/>
                <a:cs typeface="+mn-cs"/>
              </a:rPr>
              <a:t>of Boolean algebra, the surrounding rectangle, including the circles, represents all</a:t>
            </a:r>
          </a:p>
          <a:p>
            <a:r>
              <a:rPr lang="en-US" sz="1200" kern="1200" dirty="0">
                <a:solidFill>
                  <a:schemeClr val="tx1"/>
                </a:solidFill>
                <a:effectLst/>
                <a:latin typeface="Times New Roman" pitchFamily="-1" charset="0"/>
                <a:ea typeface="+mn-ea"/>
                <a:cs typeface="+mn-cs"/>
              </a:rPr>
              <a:t>possible combinations of values of A and B. From a set perspective, the surrounding</a:t>
            </a:r>
          </a:p>
          <a:p>
            <a:r>
              <a:rPr lang="en-US" sz="1200" kern="1200" dirty="0">
                <a:solidFill>
                  <a:schemeClr val="tx1"/>
                </a:solidFill>
                <a:effectLst/>
                <a:latin typeface="Times New Roman" pitchFamily="-1" charset="0"/>
                <a:ea typeface="+mn-ea"/>
                <a:cs typeface="+mn-cs"/>
              </a:rPr>
              <a:t>rectangle represents the universal set.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Figure 12.2 depicts Venn diagrams corresponding to three Boolean variables.</a:t>
            </a:r>
          </a:p>
          <a:p>
            <a:r>
              <a:rPr lang="en-US" sz="1200" kern="1200" dirty="0">
                <a:solidFill>
                  <a:schemeClr val="tx1"/>
                </a:solidFill>
                <a:effectLst/>
                <a:latin typeface="Times New Roman" pitchFamily="-1" charset="0"/>
                <a:ea typeface="+mn-ea"/>
                <a:cs typeface="+mn-cs"/>
              </a:rPr>
              <a:t>The three-bit numbers give the Boolean values for ABC in the different</a:t>
            </a:r>
          </a:p>
          <a:p>
            <a:r>
              <a:rPr lang="en-US" sz="1200" kern="1200" dirty="0">
                <a:solidFill>
                  <a:schemeClr val="tx1"/>
                </a:solidFill>
                <a:effectLst/>
                <a:latin typeface="Times New Roman" pitchFamily="-1" charset="0"/>
                <a:ea typeface="+mn-ea"/>
                <a:cs typeface="+mn-cs"/>
              </a:rPr>
              <a:t>regions.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Times New Roman" pitchFamily="-1" charset="0"/>
                    <a:ea typeface="+mn-ea"/>
                    <a:cs typeface="+mn-cs"/>
                  </a:rPr>
                  <a:t> Table 12.3 summarizes key identities of Boolean algebra. The equations have</a:t>
                </a:r>
              </a:p>
              <a:p>
                <a:r>
                  <a:rPr lang="en-US" sz="1200" kern="1200" dirty="0">
                    <a:solidFill>
                      <a:schemeClr val="tx1"/>
                    </a:solidFill>
                    <a:effectLst/>
                    <a:latin typeface="Times New Roman" pitchFamily="-1" charset="0"/>
                    <a:ea typeface="+mn-ea"/>
                    <a:cs typeface="+mn-cs"/>
                  </a:rPr>
                  <a:t>been arranged in two columns to show the complementary, or dual, nature of the</a:t>
                </a:r>
              </a:p>
              <a:p>
                <a:r>
                  <a:rPr lang="en-US" sz="1200" kern="1200" dirty="0">
                    <a:solidFill>
                      <a:schemeClr val="tx1"/>
                    </a:solidFill>
                    <a:effectLst/>
                    <a:latin typeface="Times New Roman" pitchFamily="-1" charset="0"/>
                    <a:ea typeface="+mn-ea"/>
                    <a:cs typeface="+mn-cs"/>
                  </a:rPr>
                  <a:t>AND and OR operations. There are two classes of identities: basic rules (or postulates ),</a:t>
                </a:r>
              </a:p>
              <a:p>
                <a:r>
                  <a:rPr lang="en-US" sz="1200" kern="1200" dirty="0">
                    <a:solidFill>
                      <a:schemeClr val="tx1"/>
                    </a:solidFill>
                    <a:effectLst/>
                    <a:latin typeface="Times New Roman" pitchFamily="-1" charset="0"/>
                    <a:ea typeface="+mn-ea"/>
                    <a:cs typeface="+mn-cs"/>
                  </a:rPr>
                  <a:t>which are stated without proof, and other identities that can be derived from</a:t>
                </a:r>
              </a:p>
              <a:p>
                <a:r>
                  <a:rPr lang="en-US" sz="1200" kern="1200" dirty="0">
                    <a:solidFill>
                      <a:schemeClr val="tx1"/>
                    </a:solidFill>
                    <a:effectLst/>
                    <a:latin typeface="Times New Roman" pitchFamily="-1" charset="0"/>
                    <a:ea typeface="+mn-ea"/>
                    <a:cs typeface="+mn-cs"/>
                  </a:rPr>
                  <a:t>the basic postulates. The postulates define the way in which Boolean expressions</a:t>
                </a:r>
              </a:p>
              <a:p>
                <a:r>
                  <a:rPr lang="en-US" sz="1200" kern="1200" dirty="0">
                    <a:solidFill>
                      <a:schemeClr val="tx1"/>
                    </a:solidFill>
                    <a:effectLst/>
                    <a:latin typeface="Times New Roman" pitchFamily="-1" charset="0"/>
                    <a:ea typeface="+mn-ea"/>
                    <a:cs typeface="+mn-cs"/>
                  </a:rPr>
                  <a:t>are interpreted.  One of the two distributive laws is worth noting because it differs</a:t>
                </a:r>
              </a:p>
              <a:p>
                <a:r>
                  <a:rPr lang="en-US" sz="1200" kern="1200" dirty="0">
                    <a:solidFill>
                      <a:schemeClr val="tx1"/>
                    </a:solidFill>
                    <a:effectLst/>
                    <a:latin typeface="Times New Roman" pitchFamily="-1" charset="0"/>
                    <a:ea typeface="+mn-ea"/>
                    <a:cs typeface="+mn-cs"/>
                  </a:rPr>
                  <a:t>from what we would find in ordinary algebra:</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  (B * C) =  (A + B) * (A +  C)</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two bottom-most expressions are referred to as </a:t>
                </a:r>
                <a:r>
                  <a:rPr lang="en-US" sz="1200" kern="1200" dirty="0" err="1">
                    <a:solidFill>
                      <a:schemeClr val="tx1"/>
                    </a:solidFill>
                    <a:effectLst/>
                    <a:latin typeface="Times New Roman" pitchFamily="-1" charset="0"/>
                    <a:ea typeface="+mn-ea"/>
                    <a:cs typeface="+mn-cs"/>
                  </a:rPr>
                  <a:t>DeMorgan’s</a:t>
                </a:r>
                <a:r>
                  <a:rPr lang="en-US" sz="1200" kern="1200" dirty="0">
                    <a:solidFill>
                      <a:schemeClr val="tx1"/>
                    </a:solidFill>
                    <a:effectLst/>
                    <a:latin typeface="Times New Roman" pitchFamily="-1" charset="0"/>
                    <a:ea typeface="+mn-ea"/>
                    <a:cs typeface="+mn-cs"/>
                  </a:rPr>
                  <a:t> theorem. We can</a:t>
                </a:r>
              </a:p>
              <a:p>
                <a:r>
                  <a:rPr lang="en-US" sz="1200" kern="1200" dirty="0">
                    <a:solidFill>
                      <a:schemeClr val="tx1"/>
                    </a:solidFill>
                    <a:effectLst/>
                    <a:latin typeface="Times New Roman" pitchFamily="-1" charset="0"/>
                    <a:ea typeface="+mn-ea"/>
                    <a:cs typeface="+mn-cs"/>
                  </a:rPr>
                  <a:t>restate them as follows:</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NOR B =  </a:t>
                </a:r>
                <a14:m>
                  <m:oMath xmlns:m="http://schemas.openxmlformats.org/officeDocument/2006/math">
                    <m:r>
                      <a:rPr lang="en-US" sz="1200" b="0" i="1" kern="1200" dirty="0" smtClean="0">
                        <a:solidFill>
                          <a:schemeClr val="tx1"/>
                        </a:solidFill>
                        <a:effectLst/>
                        <a:latin typeface="Cambria Math" charset="0"/>
                        <a:ea typeface="+mn-ea"/>
                        <a:cs typeface="+mn-cs"/>
                      </a:rPr>
                      <m:t>Ā</m:t>
                    </m:r>
                  </m:oMath>
                </a14:m>
                <a:r>
                  <a:rPr lang="en-US" sz="1200" kern="1200" dirty="0">
                    <a:solidFill>
                      <a:schemeClr val="tx1"/>
                    </a:solidFill>
                    <a:effectLst/>
                    <a:latin typeface="Times New Roman" pitchFamily="-1" charset="0"/>
                    <a:ea typeface="+mn-ea"/>
                    <a:cs typeface="+mn-cs"/>
                  </a:rPr>
                  <a:t> AND</a:t>
                </a:r>
                <a:r>
                  <a:rPr lang="en-US" sz="1200" kern="1200" baseline="0" dirty="0">
                    <a:solidFill>
                      <a:schemeClr val="tx1"/>
                    </a:solidFill>
                    <a:effectLst/>
                    <a:latin typeface="Times New Roman" pitchFamily="-1" charset="0"/>
                    <a:ea typeface="+mn-ea"/>
                    <a:cs typeface="+mn-cs"/>
                  </a:rPr>
                  <a:t> B</a:t>
                </a:r>
                <a:endParaRPr lang="en-US" sz="1200" kern="1200" dirty="0">
                  <a:solidFill>
                    <a:schemeClr val="tx1"/>
                  </a:solidFill>
                  <a:effectLst/>
                  <a:latin typeface="Times New Roman" pitchFamily="-1" charset="0"/>
                  <a:ea typeface="+mn-ea"/>
                  <a:cs typeface="+mn-cs"/>
                </a:endParaRP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NAND B =  </a:t>
                </a:r>
                <a14:m>
                  <m:oMath xmlns:m="http://schemas.openxmlformats.org/officeDocument/2006/math">
                    <m:r>
                      <a:rPr lang="en-US" sz="1200" b="0" i="1" kern="1200" dirty="0" smtClean="0">
                        <a:solidFill>
                          <a:schemeClr val="tx1"/>
                        </a:solidFill>
                        <a:effectLst/>
                        <a:latin typeface="Cambria Math" charset="0"/>
                        <a:ea typeface="+mn-ea"/>
                        <a:cs typeface="+mn-cs"/>
                      </a:rPr>
                      <m:t>Ā</m:t>
                    </m:r>
                  </m:oMath>
                </a14:m>
                <a:r>
                  <a:rPr lang="en-US" sz="1200" kern="1200" dirty="0">
                    <a:solidFill>
                      <a:schemeClr val="tx1"/>
                    </a:solidFill>
                    <a:effectLst/>
                    <a:latin typeface="Times New Roman" pitchFamily="-1" charset="0"/>
                    <a:ea typeface="+mn-ea"/>
                    <a:cs typeface="+mn-cs"/>
                  </a:rPr>
                  <a:t> OR B</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reader is invited to verify the expressions in Table 12.3 by substituting</a:t>
                </a:r>
              </a:p>
              <a:p>
                <a:r>
                  <a:rPr lang="en-US" sz="1200" kern="1200" dirty="0">
                    <a:solidFill>
                      <a:schemeClr val="tx1"/>
                    </a:solidFill>
                    <a:effectLst/>
                    <a:latin typeface="Times New Roman" pitchFamily="-1" charset="0"/>
                    <a:ea typeface="+mn-ea"/>
                    <a:cs typeface="+mn-cs"/>
                  </a:rPr>
                  <a:t>actual values (1s and 0s) for the variables A, B, and C.</a:t>
                </a:r>
              </a:p>
              <a:p>
                <a:endParaRPr lang="en-US" sz="1200" kern="1200" dirty="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mc:Choice>
        <mc:Fallback xmlns="">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Times New Roman" pitchFamily="-1" charset="0"/>
                    <a:ea typeface="+mn-ea"/>
                    <a:cs typeface="+mn-cs"/>
                  </a:rPr>
                  <a:t> Table 12.3 summarizes key identities of Boolean algebra. The equations have</a:t>
                </a:r>
              </a:p>
              <a:p>
                <a:r>
                  <a:rPr lang="en-US" sz="1200" kern="1200" dirty="0" smtClean="0">
                    <a:solidFill>
                      <a:schemeClr val="tx1"/>
                    </a:solidFill>
                    <a:effectLst/>
                    <a:latin typeface="Times New Roman" pitchFamily="-1" charset="0"/>
                    <a:ea typeface="+mn-ea"/>
                    <a:cs typeface="+mn-cs"/>
                  </a:rPr>
                  <a:t>been arranged in two columns to show the complementary, or dual, nature of the</a:t>
                </a:r>
              </a:p>
              <a:p>
                <a:r>
                  <a:rPr lang="en-US" sz="1200" kern="1200" dirty="0" smtClean="0">
                    <a:solidFill>
                      <a:schemeClr val="tx1"/>
                    </a:solidFill>
                    <a:effectLst/>
                    <a:latin typeface="Times New Roman" pitchFamily="-1" charset="0"/>
                    <a:ea typeface="+mn-ea"/>
                    <a:cs typeface="+mn-cs"/>
                  </a:rPr>
                  <a:t>AND and OR operations. There are two classes of identities: basic rules (or postulates ),</a:t>
                </a:r>
              </a:p>
              <a:p>
                <a:r>
                  <a:rPr lang="en-US" sz="1200" kern="1200" dirty="0" smtClean="0">
                    <a:solidFill>
                      <a:schemeClr val="tx1"/>
                    </a:solidFill>
                    <a:effectLst/>
                    <a:latin typeface="Times New Roman" pitchFamily="-1" charset="0"/>
                    <a:ea typeface="+mn-ea"/>
                    <a:cs typeface="+mn-cs"/>
                  </a:rPr>
                  <a:t>which are stated without proof, and other identities that can be derived from</a:t>
                </a:r>
              </a:p>
              <a:p>
                <a:r>
                  <a:rPr lang="en-US" sz="1200" kern="1200" dirty="0" smtClean="0">
                    <a:solidFill>
                      <a:schemeClr val="tx1"/>
                    </a:solidFill>
                    <a:effectLst/>
                    <a:latin typeface="Times New Roman" pitchFamily="-1" charset="0"/>
                    <a:ea typeface="+mn-ea"/>
                    <a:cs typeface="+mn-cs"/>
                  </a:rPr>
                  <a:t>the basic postulates. The postulates define the way in which Boolean expressions</a:t>
                </a:r>
              </a:p>
              <a:p>
                <a:r>
                  <a:rPr lang="en-US" sz="1200" kern="1200" dirty="0" smtClean="0">
                    <a:solidFill>
                      <a:schemeClr val="tx1"/>
                    </a:solidFill>
                    <a:effectLst/>
                    <a:latin typeface="Times New Roman" pitchFamily="-1" charset="0"/>
                    <a:ea typeface="+mn-ea"/>
                    <a:cs typeface="+mn-cs"/>
                  </a:rPr>
                  <a:t>are interpreted.  One of the two distributive laws is worth noting because it differs</a:t>
                </a:r>
              </a:p>
              <a:p>
                <a:r>
                  <a:rPr lang="en-US" sz="1200" kern="1200" dirty="0" smtClean="0">
                    <a:solidFill>
                      <a:schemeClr val="tx1"/>
                    </a:solidFill>
                    <a:effectLst/>
                    <a:latin typeface="Times New Roman" pitchFamily="-1" charset="0"/>
                    <a:ea typeface="+mn-ea"/>
                    <a:cs typeface="+mn-cs"/>
                  </a:rPr>
                  <a:t>from what we would find in ordinary algebra:</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  (B * C) =  (A + B) * (A +  C)</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The two bottom-most expressions are referred to as </a:t>
                </a:r>
                <a:r>
                  <a:rPr lang="en-US" sz="1200" kern="1200" dirty="0" err="1" smtClean="0">
                    <a:solidFill>
                      <a:schemeClr val="tx1"/>
                    </a:solidFill>
                    <a:effectLst/>
                    <a:latin typeface="Times New Roman" pitchFamily="-1" charset="0"/>
                    <a:ea typeface="+mn-ea"/>
                    <a:cs typeface="+mn-cs"/>
                  </a:rPr>
                  <a:t>DeMorgan’s</a:t>
                </a:r>
                <a:r>
                  <a:rPr lang="en-US" sz="1200" kern="1200" dirty="0" smtClean="0">
                    <a:solidFill>
                      <a:schemeClr val="tx1"/>
                    </a:solidFill>
                    <a:effectLst/>
                    <a:latin typeface="Times New Roman" pitchFamily="-1" charset="0"/>
                    <a:ea typeface="+mn-ea"/>
                    <a:cs typeface="+mn-cs"/>
                  </a:rPr>
                  <a:t> theorem. We can</a:t>
                </a:r>
              </a:p>
              <a:p>
                <a:r>
                  <a:rPr lang="en-US" sz="1200" kern="1200" dirty="0" smtClean="0">
                    <a:solidFill>
                      <a:schemeClr val="tx1"/>
                    </a:solidFill>
                    <a:effectLst/>
                    <a:latin typeface="Times New Roman" pitchFamily="-1" charset="0"/>
                    <a:ea typeface="+mn-ea"/>
                    <a:cs typeface="+mn-cs"/>
                  </a:rPr>
                  <a:t>restate them as follows:</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NOR B =  </a:t>
                </a:r>
                <a:r>
                  <a:rPr lang="en-US" sz="1200" b="0" i="0" kern="1200" dirty="0" smtClean="0">
                    <a:solidFill>
                      <a:schemeClr val="tx1"/>
                    </a:solidFill>
                    <a:effectLst/>
                    <a:latin typeface="Cambria Math" charset="0"/>
                    <a:ea typeface="+mn-ea"/>
                    <a:cs typeface="+mn-cs"/>
                  </a:rPr>
                  <a:t>Ā</a:t>
                </a:r>
                <a:r>
                  <a:rPr lang="en-US" sz="1200" kern="1200" dirty="0" smtClean="0">
                    <a:solidFill>
                      <a:schemeClr val="tx1"/>
                    </a:solidFill>
                    <a:effectLst/>
                    <a:latin typeface="Times New Roman" pitchFamily="-1" charset="0"/>
                    <a:ea typeface="+mn-ea"/>
                    <a:cs typeface="+mn-cs"/>
                  </a:rPr>
                  <a:t> AND</a:t>
                </a:r>
                <a:r>
                  <a:rPr lang="en-US" sz="1200" kern="1200" baseline="0" dirty="0" smtClean="0">
                    <a:solidFill>
                      <a:schemeClr val="tx1"/>
                    </a:solidFill>
                    <a:effectLst/>
                    <a:latin typeface="Times New Roman" pitchFamily="-1" charset="0"/>
                    <a:ea typeface="+mn-ea"/>
                    <a:cs typeface="+mn-cs"/>
                  </a:rPr>
                  <a:t> B</a:t>
                </a:r>
                <a:endParaRPr lang="en-US" sz="1200" kern="1200" dirty="0" smtClean="0">
                  <a:solidFill>
                    <a:schemeClr val="tx1"/>
                  </a:solidFill>
                  <a:effectLst/>
                  <a:latin typeface="Times New Roman" pitchFamily="-1" charset="0"/>
                  <a:ea typeface="+mn-ea"/>
                  <a:cs typeface="+mn-cs"/>
                </a:endParaRP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NAND B =  </a:t>
                </a:r>
                <a:r>
                  <a:rPr lang="en-US" sz="1200" b="0" i="0" kern="1200" dirty="0" smtClean="0">
                    <a:solidFill>
                      <a:schemeClr val="tx1"/>
                    </a:solidFill>
                    <a:effectLst/>
                    <a:latin typeface="Cambria Math" charset="0"/>
                    <a:ea typeface="+mn-ea"/>
                    <a:cs typeface="+mn-cs"/>
                  </a:rPr>
                  <a:t>Ā</a:t>
                </a:r>
                <a:r>
                  <a:rPr lang="en-US" sz="1200" kern="1200" dirty="0" smtClean="0">
                    <a:solidFill>
                      <a:schemeClr val="tx1"/>
                    </a:solidFill>
                    <a:effectLst/>
                    <a:latin typeface="Times New Roman" pitchFamily="-1" charset="0"/>
                    <a:ea typeface="+mn-ea"/>
                    <a:cs typeface="+mn-cs"/>
                  </a:rPr>
                  <a:t> OR B</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The reader is invited to verify the expressions in Table 12.3 by substituting</a:t>
                </a:r>
              </a:p>
              <a:p>
                <a:r>
                  <a:rPr lang="en-US" sz="1200" kern="1200" dirty="0" smtClean="0">
                    <a:solidFill>
                      <a:schemeClr val="tx1"/>
                    </a:solidFill>
                    <a:effectLst/>
                    <a:latin typeface="Times New Roman" pitchFamily="-1" charset="0"/>
                    <a:ea typeface="+mn-ea"/>
                    <a:cs typeface="+mn-cs"/>
                  </a:rPr>
                  <a:t>actual values (1s and 0s) for the variables A, B, and C.</a:t>
                </a:r>
              </a:p>
              <a:p>
                <a:endParaRPr lang="en-US" sz="1200" kern="1200" dirty="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mc:Fallback>
      </mc:AlternateContent>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The</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fundamental building block of all digital logic circuits is the gate. Logical functions</a:t>
            </a:r>
          </a:p>
          <a:p>
            <a:r>
              <a:rPr lang="en-US" sz="1200" kern="1200" dirty="0">
                <a:solidFill>
                  <a:schemeClr val="tx1"/>
                </a:solidFill>
                <a:effectLst/>
                <a:latin typeface="Times New Roman" pitchFamily="-1" charset="0"/>
                <a:ea typeface="+mn-ea"/>
                <a:cs typeface="+mn-cs"/>
              </a:rPr>
              <a:t>are implemented by the interconnection of gates.</a:t>
            </a:r>
          </a:p>
          <a:p>
            <a:r>
              <a:rPr lang="en-US" sz="1200" kern="1200" dirty="0">
                <a:solidFill>
                  <a:schemeClr val="tx1"/>
                </a:solidFill>
                <a:effectLst/>
                <a:latin typeface="Times New Roman" pitchFamily="-1" charset="0"/>
                <a:ea typeface="+mn-ea"/>
                <a:cs typeface="+mn-cs"/>
              </a:rPr>
              <a:t>A gate is an electronic circuit that produces an output signal that is a simple</a:t>
            </a:r>
          </a:p>
          <a:p>
            <a:r>
              <a:rPr lang="en-US" sz="1200" kern="1200" dirty="0">
                <a:solidFill>
                  <a:schemeClr val="tx1"/>
                </a:solidFill>
                <a:effectLst/>
                <a:latin typeface="Times New Roman" pitchFamily="-1" charset="0"/>
                <a:ea typeface="+mn-ea"/>
                <a:cs typeface="+mn-cs"/>
              </a:rPr>
              <a:t>Boolean operation on its input signals. The basic gates used in digital logic are</a:t>
            </a:r>
          </a:p>
          <a:p>
            <a:r>
              <a:rPr lang="en-US" sz="1200" kern="1200" dirty="0">
                <a:solidFill>
                  <a:schemeClr val="tx1"/>
                </a:solidFill>
                <a:effectLst/>
                <a:latin typeface="Times New Roman" pitchFamily="-1" charset="0"/>
                <a:ea typeface="+mn-ea"/>
                <a:cs typeface="+mn-cs"/>
              </a:rPr>
              <a:t>AND, OR, NOT, NAND, NOR, and XOR. Figure 12.3 depicts these six gates. Each</a:t>
            </a:r>
          </a:p>
          <a:p>
            <a:r>
              <a:rPr lang="en-US" sz="1200" kern="1200" dirty="0">
                <a:solidFill>
                  <a:schemeClr val="tx1"/>
                </a:solidFill>
                <a:effectLst/>
                <a:latin typeface="Times New Roman" pitchFamily="-1" charset="0"/>
                <a:ea typeface="+mn-ea"/>
                <a:cs typeface="+mn-cs"/>
              </a:rPr>
              <a:t>gate is defined in three ways: graphic symbol, algebraic notation, and truth table.</a:t>
            </a:r>
          </a:p>
          <a:p>
            <a:r>
              <a:rPr lang="en-US" sz="1200" kern="1200" dirty="0">
                <a:solidFill>
                  <a:schemeClr val="tx1"/>
                </a:solidFill>
                <a:effectLst/>
                <a:latin typeface="Times New Roman" pitchFamily="-1" charset="0"/>
                <a:ea typeface="+mn-ea"/>
                <a:cs typeface="+mn-cs"/>
              </a:rPr>
              <a:t>The </a:t>
            </a:r>
            <a:r>
              <a:rPr lang="en-US" sz="1200" kern="1200" dirty="0" err="1">
                <a:solidFill>
                  <a:schemeClr val="tx1"/>
                </a:solidFill>
                <a:effectLst/>
                <a:latin typeface="Times New Roman" pitchFamily="-1" charset="0"/>
                <a:ea typeface="+mn-ea"/>
                <a:cs typeface="+mn-cs"/>
              </a:rPr>
              <a:t>symbology</a:t>
            </a:r>
            <a:r>
              <a:rPr lang="en-US" sz="1200" kern="1200" dirty="0">
                <a:solidFill>
                  <a:schemeClr val="tx1"/>
                </a:solidFill>
                <a:effectLst/>
                <a:latin typeface="Times New Roman" pitchFamily="-1" charset="0"/>
                <a:ea typeface="+mn-ea"/>
                <a:cs typeface="+mn-cs"/>
              </a:rPr>
              <a:t> used in this chapter is from the IEEE standard, IEEE </a:t>
            </a:r>
            <a:r>
              <a:rPr lang="en-US" sz="1200" kern="1200" dirty="0" err="1">
                <a:solidFill>
                  <a:schemeClr val="tx1"/>
                </a:solidFill>
                <a:effectLst/>
                <a:latin typeface="Times New Roman" pitchFamily="-1" charset="0"/>
                <a:ea typeface="+mn-ea"/>
                <a:cs typeface="+mn-cs"/>
              </a:rPr>
              <a:t>Std</a:t>
            </a:r>
            <a:r>
              <a:rPr lang="en-US" sz="1200" kern="1200" dirty="0">
                <a:solidFill>
                  <a:schemeClr val="tx1"/>
                </a:solidFill>
                <a:effectLst/>
                <a:latin typeface="Times New Roman" pitchFamily="-1" charset="0"/>
                <a:ea typeface="+mn-ea"/>
                <a:cs typeface="+mn-cs"/>
              </a:rPr>
              <a:t> 91. Note</a:t>
            </a:r>
          </a:p>
          <a:p>
            <a:r>
              <a:rPr lang="en-US" sz="1200" kern="1200" dirty="0">
                <a:solidFill>
                  <a:schemeClr val="tx1"/>
                </a:solidFill>
                <a:effectLst/>
                <a:latin typeface="Times New Roman" pitchFamily="-1" charset="0"/>
                <a:ea typeface="+mn-ea"/>
                <a:cs typeface="+mn-cs"/>
              </a:rPr>
              <a:t>that the inversion (NOT) operation is indicated by a circle.</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Each gate shown in Figure 12.3 has one or two inputs and one output. However,</a:t>
            </a:r>
          </a:p>
          <a:p>
            <a:r>
              <a:rPr lang="en-US" sz="1200" kern="1200" dirty="0">
                <a:solidFill>
                  <a:schemeClr val="tx1"/>
                </a:solidFill>
                <a:effectLst/>
                <a:latin typeface="Times New Roman" pitchFamily="-1" charset="0"/>
                <a:ea typeface="+mn-ea"/>
                <a:cs typeface="+mn-cs"/>
              </a:rPr>
              <a:t>as indicated in Table 12.1b, all of the gates except NOT can have more than</a:t>
            </a:r>
          </a:p>
          <a:p>
            <a:r>
              <a:rPr lang="en-US" sz="1200" kern="1200" dirty="0">
                <a:solidFill>
                  <a:schemeClr val="tx1"/>
                </a:solidFill>
                <a:effectLst/>
                <a:latin typeface="Times New Roman" pitchFamily="-1" charset="0"/>
                <a:ea typeface="+mn-ea"/>
                <a:cs typeface="+mn-cs"/>
              </a:rPr>
              <a:t>two inputs. Thus, (X +  Y +  Z) can be implemented with a single OR gate  with</a:t>
            </a:r>
          </a:p>
          <a:p>
            <a:r>
              <a:rPr lang="en-US" sz="1200" kern="1200" dirty="0">
                <a:solidFill>
                  <a:schemeClr val="tx1"/>
                </a:solidFill>
                <a:effectLst/>
                <a:latin typeface="Times New Roman" pitchFamily="-1" charset="0"/>
                <a:ea typeface="+mn-ea"/>
                <a:cs typeface="+mn-cs"/>
              </a:rPr>
              <a:t>three inputs. When one or more of the values at the input are changed, the correct</a:t>
            </a:r>
          </a:p>
          <a:p>
            <a:r>
              <a:rPr lang="en-US" sz="1200" kern="1200" dirty="0">
                <a:solidFill>
                  <a:schemeClr val="tx1"/>
                </a:solidFill>
                <a:effectLst/>
                <a:latin typeface="Times New Roman" pitchFamily="-1" charset="0"/>
                <a:ea typeface="+mn-ea"/>
                <a:cs typeface="+mn-cs"/>
              </a:rPr>
              <a:t>output signal appears almost instantaneously, delayed only by the propagation time</a:t>
            </a:r>
          </a:p>
          <a:p>
            <a:r>
              <a:rPr lang="en-US" sz="1200" kern="1200" dirty="0">
                <a:solidFill>
                  <a:schemeClr val="tx1"/>
                </a:solidFill>
                <a:effectLst/>
                <a:latin typeface="Times New Roman" pitchFamily="-1" charset="0"/>
                <a:ea typeface="+mn-ea"/>
                <a:cs typeface="+mn-cs"/>
              </a:rPr>
              <a:t>of signals through the gate (known as the gate delay ). The significance of this delay</a:t>
            </a:r>
          </a:p>
          <a:p>
            <a:r>
              <a:rPr lang="en-US" sz="1200" kern="1200" dirty="0">
                <a:solidFill>
                  <a:schemeClr val="tx1"/>
                </a:solidFill>
                <a:effectLst/>
                <a:latin typeface="Times New Roman" pitchFamily="-1" charset="0"/>
                <a:ea typeface="+mn-ea"/>
                <a:cs typeface="+mn-cs"/>
              </a:rPr>
              <a:t>is discussed in Section 12.3. In some cases, a gate is implemented with two outputs,</a:t>
            </a:r>
          </a:p>
          <a:p>
            <a:r>
              <a:rPr lang="en-US" sz="1200" kern="1200" dirty="0">
                <a:solidFill>
                  <a:schemeClr val="tx1"/>
                </a:solidFill>
                <a:effectLst/>
                <a:latin typeface="Times New Roman" pitchFamily="-1" charset="0"/>
                <a:ea typeface="+mn-ea"/>
                <a:cs typeface="+mn-cs"/>
              </a:rPr>
              <a:t>one output being the negation of the other output.</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Here we introduce a common term: we say that to assert  a signal is to cause a</a:t>
            </a:r>
          </a:p>
          <a:p>
            <a:r>
              <a:rPr lang="en-US" sz="1200" kern="1200" dirty="0">
                <a:solidFill>
                  <a:schemeClr val="tx1"/>
                </a:solidFill>
                <a:effectLst/>
                <a:latin typeface="Times New Roman" pitchFamily="-1" charset="0"/>
                <a:ea typeface="+mn-ea"/>
                <a:cs typeface="+mn-cs"/>
              </a:rPr>
              <a:t>signal line to make a transition from its logically false (0) state to its logically true</a:t>
            </a:r>
          </a:p>
          <a:p>
            <a:r>
              <a:rPr lang="en-US" sz="1200" kern="1200" dirty="0">
                <a:solidFill>
                  <a:schemeClr val="tx1"/>
                </a:solidFill>
                <a:effectLst/>
                <a:latin typeface="Times New Roman" pitchFamily="-1" charset="0"/>
                <a:ea typeface="+mn-ea"/>
                <a:cs typeface="+mn-cs"/>
              </a:rPr>
              <a:t>(1) state. The true (1) state is either a high or low voltage state, depending on the</a:t>
            </a:r>
          </a:p>
          <a:p>
            <a:r>
              <a:rPr lang="en-US" sz="1200" kern="1200" dirty="0">
                <a:solidFill>
                  <a:schemeClr val="tx1"/>
                </a:solidFill>
                <a:effectLst/>
                <a:latin typeface="Times New Roman" pitchFamily="-1" charset="0"/>
                <a:ea typeface="+mn-ea"/>
                <a:cs typeface="+mn-cs"/>
              </a:rPr>
              <a:t>type of electronic circuitry.</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Typically, not all gate types are used in implementation. Design and fabrication</a:t>
            </a:r>
          </a:p>
          <a:p>
            <a:r>
              <a:rPr lang="en-US" sz="1200" kern="1200" dirty="0">
                <a:solidFill>
                  <a:schemeClr val="tx1"/>
                </a:solidFill>
                <a:effectLst/>
                <a:latin typeface="Times New Roman" pitchFamily="-1" charset="0"/>
                <a:ea typeface="+mn-ea"/>
                <a:cs typeface="+mn-cs"/>
              </a:rPr>
              <a:t>are simpler if only one or two types of gates are used. Thus, it is important to</a:t>
            </a:r>
          </a:p>
          <a:p>
            <a:r>
              <a:rPr lang="en-US" sz="1200" kern="1200" dirty="0">
                <a:solidFill>
                  <a:schemeClr val="tx1"/>
                </a:solidFill>
                <a:effectLst/>
                <a:latin typeface="Times New Roman" pitchFamily="-1" charset="0"/>
                <a:ea typeface="+mn-ea"/>
                <a:cs typeface="+mn-cs"/>
              </a:rPr>
              <a:t>identify functionally complete  sets of gates. This means that any Boolean function</a:t>
            </a:r>
          </a:p>
          <a:p>
            <a:r>
              <a:rPr lang="en-US" sz="1200" kern="1200" dirty="0">
                <a:solidFill>
                  <a:schemeClr val="tx1"/>
                </a:solidFill>
                <a:effectLst/>
                <a:latin typeface="Times New Roman" pitchFamily="-1" charset="0"/>
                <a:ea typeface="+mn-ea"/>
                <a:cs typeface="+mn-cs"/>
              </a:rPr>
              <a:t>can be implemented using only the gates in the set. The following are functionally</a:t>
            </a:r>
          </a:p>
          <a:p>
            <a:r>
              <a:rPr lang="en-US" sz="1200" kern="1200" dirty="0">
                <a:solidFill>
                  <a:schemeClr val="tx1"/>
                </a:solidFill>
                <a:effectLst/>
                <a:latin typeface="Times New Roman" pitchFamily="-1" charset="0"/>
                <a:ea typeface="+mn-ea"/>
                <a:cs typeface="+mn-cs"/>
              </a:rPr>
              <a:t>complete sets: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AND, OR,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AND,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OR,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NAND</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NOR</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It should be clear that AND, OR, and NOT gates constitute a functionally</a:t>
            </a:r>
          </a:p>
          <a:p>
            <a:r>
              <a:rPr lang="en-US" sz="1200" kern="1200" dirty="0">
                <a:solidFill>
                  <a:schemeClr val="tx1"/>
                </a:solidFill>
                <a:effectLst/>
                <a:latin typeface="Times New Roman" pitchFamily="-1" charset="0"/>
                <a:ea typeface="+mn-ea"/>
                <a:cs typeface="+mn-cs"/>
              </a:rPr>
              <a:t>complete set, because they represent the three operations of Boolean algebra. For</a:t>
            </a:r>
          </a:p>
          <a:p>
            <a:r>
              <a:rPr lang="en-US" sz="1200" kern="1200" dirty="0">
                <a:solidFill>
                  <a:schemeClr val="tx1"/>
                </a:solidFill>
                <a:effectLst/>
                <a:latin typeface="Times New Roman" pitchFamily="-1" charset="0"/>
                <a:ea typeface="+mn-ea"/>
                <a:cs typeface="+mn-cs"/>
              </a:rPr>
              <a:t>the AND and NOT gates to form a functionally complete set, there must be a way</a:t>
            </a:r>
          </a:p>
          <a:p>
            <a:r>
              <a:rPr lang="en-US" sz="1200" kern="1200" dirty="0">
                <a:solidFill>
                  <a:schemeClr val="tx1"/>
                </a:solidFill>
                <a:effectLst/>
                <a:latin typeface="Times New Roman" pitchFamily="-1" charset="0"/>
                <a:ea typeface="+mn-ea"/>
                <a:cs typeface="+mn-cs"/>
              </a:rPr>
              <a:t>to synthesize the OR operation from the AND and NOT operations.</a:t>
            </a:r>
          </a:p>
          <a:p>
            <a:endParaRPr lang="en-US" sz="1200" kern="1200" dirty="0">
              <a:solidFill>
                <a:schemeClr val="tx1"/>
              </a:solidFill>
              <a:effectLst/>
              <a:latin typeface="Times New Roman" pitchFamily="-1" charset="0"/>
              <a:ea typeface="+mn-ea"/>
              <a:cs typeface="+mn-cs"/>
            </a:endParaRPr>
          </a:p>
        </p:txBody>
      </p:sp>
    </p:spTree>
    <p:extLst>
      <p:ext uri="{BB962C8B-B14F-4D97-AF65-F5344CB8AC3E}">
        <p14:creationId xmlns:p14="http://schemas.microsoft.com/office/powerpoint/2010/main" val="51726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1007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538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02330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82817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8012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4769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418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645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824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2317081292"/>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12</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Digital Logic</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spTree>
    <p:extLst>
      <p:ext uri="{BB962C8B-B14F-4D97-AF65-F5344CB8AC3E}">
        <p14:creationId xmlns:p14="http://schemas.microsoft.com/office/powerpoint/2010/main" val="246593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34360"/>
            <a:ext cx="8229600" cy="1119051"/>
          </a:xfrm>
        </p:spPr>
        <p:txBody>
          <a:bodyPr/>
          <a:lstStyle/>
          <a:p>
            <a:r>
              <a:rPr lang="en-US" dirty="0"/>
              <a:t>Figure 12.4 </a:t>
            </a:r>
            <a:br>
              <a:rPr lang="en-US" dirty="0"/>
            </a:br>
            <a:r>
              <a:rPr lang="en-US" dirty="0"/>
              <a:t>Some Uses of NAND Gates</a:t>
            </a:r>
            <a:endParaRPr lang="en-IN" dirty="0"/>
          </a:p>
        </p:txBody>
      </p:sp>
      <p:pic>
        <p:nvPicPr>
          <p:cNvPr id="3" name="Picture 2" descr="Set a, three diagrams illustrate the uses of NAND gates. In the first diagram, an input A is given as two inputs to a NAND gate that gives an output A bar. In the second diagram, two inputs A and B are given to a NAND gate that gives an output A times B, bar. The output is further given as two inputs to another NAND gate to give the final output A times B. In the third diagram, an input A is given as two inputs to a NAND gate that gives an output A bar. Another input B is given as two inputs to a NAND gate that gives an output B bar. The outputs A bar and B bar are given as inputs to another NAND gate that gives an output A plus B." title="A diagram illustrates the use of NAND and NOR gates."/>
          <p:cNvPicPr>
            <a:picLocks noChangeAspect="1"/>
          </p:cNvPicPr>
          <p:nvPr/>
        </p:nvPicPr>
        <p:blipFill rotWithShape="1">
          <a:blip r:embed="rId3">
            <a:extLst>
              <a:ext uri="{28A0092B-C50C-407E-A947-70E740481C1C}">
                <a14:useLocalDpi xmlns:a14="http://schemas.microsoft.com/office/drawing/2010/main" val="0"/>
              </a:ext>
            </a:extLst>
          </a:blip>
          <a:srcRect l="23662" t="16285" r="19039" b="36872"/>
          <a:stretch/>
        </p:blipFill>
        <p:spPr>
          <a:xfrm>
            <a:off x="2184660" y="1348489"/>
            <a:ext cx="4774680" cy="5051474"/>
          </a:xfrm>
          <a:prstGeom prst="rect">
            <a:avLst/>
          </a:prstGeom>
        </p:spPr>
      </p:pic>
    </p:spTree>
    <p:extLst>
      <p:ext uri="{BB962C8B-B14F-4D97-AF65-F5344CB8AC3E}">
        <p14:creationId xmlns:p14="http://schemas.microsoft.com/office/powerpoint/2010/main" val="203666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Figure 12.5 </a:t>
            </a:r>
            <a:br>
              <a:rPr lang="en-US" dirty="0"/>
            </a:br>
            <a:r>
              <a:rPr lang="en-US" dirty="0"/>
              <a:t>Some Uses of NOR Gates</a:t>
            </a:r>
            <a:endParaRPr lang="en-IN" dirty="0"/>
          </a:p>
        </p:txBody>
      </p:sp>
      <p:pic>
        <p:nvPicPr>
          <p:cNvPr id="3" name="Picture 2" descr="Set b, three diagrams illustrate the uses of NOR gates. In the first diagram, an input A is given as two inputs to a NOR gate that gives an output A bar. In the second diagram, two inputs A and B are given to a NOR gate that gives an output A plus B, bar. The output is further given as two inputs to another NOR gate to give the final output A plus B. In the third diagram, an input A is given as two inputs to a NOR gate that gives an output A bar. Another input B is given as two inputs to a NOR gate that gives an output B bar. The outputs A bar and B bar are given as inputs to another NOR gate that gives an output A times B." title="A diagram illustrate the use of NAND and NOR gates."/>
          <p:cNvPicPr>
            <a:picLocks noChangeAspect="1"/>
          </p:cNvPicPr>
          <p:nvPr/>
        </p:nvPicPr>
        <p:blipFill rotWithShape="1">
          <a:blip r:embed="rId3">
            <a:extLst>
              <a:ext uri="{28A0092B-C50C-407E-A947-70E740481C1C}">
                <a14:useLocalDpi xmlns:a14="http://schemas.microsoft.com/office/drawing/2010/main" val="0"/>
              </a:ext>
            </a:extLst>
          </a:blip>
          <a:srcRect l="23503" t="15492" r="18781" b="37286"/>
          <a:stretch/>
        </p:blipFill>
        <p:spPr>
          <a:xfrm>
            <a:off x="2123728" y="1261971"/>
            <a:ext cx="4896545" cy="5184576"/>
          </a:xfrm>
          <a:prstGeom prst="rect">
            <a:avLst/>
          </a:prstGeom>
        </p:spPr>
      </p:pic>
    </p:spTree>
    <p:extLst>
      <p:ext uri="{BB962C8B-B14F-4D97-AF65-F5344CB8AC3E}">
        <p14:creationId xmlns:p14="http://schemas.microsoft.com/office/powerpoint/2010/main" val="93970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Combinational Circuit</a:t>
            </a:r>
          </a:p>
        </p:txBody>
      </p:sp>
      <p:graphicFrame>
        <p:nvGraphicFramePr>
          <p:cNvPr id="5" name="Content Placeholder 34"/>
          <p:cNvGraphicFramePr>
            <a:graphicFrameLocks/>
          </p:cNvGraphicFramePr>
          <p:nvPr>
            <p:extLst>
              <p:ext uri="{D42A27DB-BD31-4B8C-83A1-F6EECF244321}">
                <p14:modId xmlns:p14="http://schemas.microsoft.com/office/powerpoint/2010/main" val="472121287"/>
              </p:ext>
            </p:extLst>
          </p:nvPr>
        </p:nvGraphicFramePr>
        <p:xfrm>
          <a:off x="-18256" y="-17140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Table 12.4 </a:t>
            </a:r>
            <a:br>
              <a:rPr lang="en-US" dirty="0"/>
            </a:br>
            <a:r>
              <a:rPr lang="en-US" dirty="0"/>
              <a:t>A Boolean Function of Three Variables</a:t>
            </a:r>
            <a:endParaRPr lang="en-IN" dirty="0"/>
          </a:p>
        </p:txBody>
      </p:sp>
      <p:graphicFrame>
        <p:nvGraphicFramePr>
          <p:cNvPr id="4" name="Table 3" descr="The table contains 4 columns labeled A, B, C, F. The columns are read vertically from top to bottom as follows. Column A. 0 0 0 0 1 1 1 1. Column B. 0 0 1 1 0 0 1 1. Column C. 0 1 0 1 0 1 0 1. Column F. 0 0 1 1 0 0 1 0. " title="A table titled A Boolean Function of Three Variables"/>
          <p:cNvGraphicFramePr>
            <a:graphicFrameLocks noGrp="1"/>
          </p:cNvGraphicFramePr>
          <p:nvPr>
            <p:extLst>
              <p:ext uri="{D42A27DB-BD31-4B8C-83A1-F6EECF244321}">
                <p14:modId xmlns:p14="http://schemas.microsoft.com/office/powerpoint/2010/main" val="1607730154"/>
              </p:ext>
            </p:extLst>
          </p:nvPr>
        </p:nvGraphicFramePr>
        <p:xfrm>
          <a:off x="2015716" y="1700808"/>
          <a:ext cx="5112568" cy="3348139"/>
        </p:xfrm>
        <a:graphic>
          <a:graphicData uri="http://schemas.openxmlformats.org/drawingml/2006/table">
            <a:tbl>
              <a:tblPr firstRow="1" bandRow="1">
                <a:tableStyleId>{5C22544A-7EE6-4342-B048-85BDC9FD1C3A}</a:tableStyleId>
              </a:tblPr>
              <a:tblGrid>
                <a:gridCol w="1244037">
                  <a:extLst>
                    <a:ext uri="{9D8B030D-6E8A-4147-A177-3AD203B41FA5}">
                      <a16:colId xmlns:a16="http://schemas.microsoft.com/office/drawing/2014/main" val="528802535"/>
                    </a:ext>
                  </a:extLst>
                </a:gridCol>
                <a:gridCol w="1415317">
                  <a:extLst>
                    <a:ext uri="{9D8B030D-6E8A-4147-A177-3AD203B41FA5}">
                      <a16:colId xmlns:a16="http://schemas.microsoft.com/office/drawing/2014/main" val="3102758518"/>
                    </a:ext>
                  </a:extLst>
                </a:gridCol>
                <a:gridCol w="1226607">
                  <a:extLst>
                    <a:ext uri="{9D8B030D-6E8A-4147-A177-3AD203B41FA5}">
                      <a16:colId xmlns:a16="http://schemas.microsoft.com/office/drawing/2014/main" val="2543019389"/>
                    </a:ext>
                  </a:extLst>
                </a:gridCol>
                <a:gridCol w="1226607">
                  <a:extLst>
                    <a:ext uri="{9D8B030D-6E8A-4147-A177-3AD203B41FA5}">
                      <a16:colId xmlns:a16="http://schemas.microsoft.com/office/drawing/2014/main" val="4122312373"/>
                    </a:ext>
                  </a:extLst>
                </a:gridCol>
              </a:tblGrid>
              <a:tr h="375647">
                <a:tc>
                  <a:txBody>
                    <a:bodyPr/>
                    <a:lstStyle/>
                    <a:p>
                      <a:pPr algn="ctr"/>
                      <a:r>
                        <a:rPr lang="en-IN" sz="1300" b="1" dirty="0">
                          <a:solidFill>
                            <a:schemeClr val="tx1"/>
                          </a:solidFill>
                        </a:rPr>
                        <a:t>A</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B</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C</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F</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44197">
                <a:tc>
                  <a:txBody>
                    <a:bodyPr/>
                    <a:lstStyle/>
                    <a:p>
                      <a:pPr algn="ctr"/>
                      <a:r>
                        <a:rPr lang="en-IN" sz="1300" dirty="0"/>
                        <a:t>0</a:t>
                      </a:r>
                    </a:p>
                  </a:txBody>
                  <a:tcPr marL="87416" marR="87416" marT="43708" marB="43708"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86157">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83403">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p:spTree>
  </p:cSld>
  <p:clrMapOvr>
    <a:masterClrMapping/>
  </p:clrMapOvr>
  <p:transition spd="med">
    <p:spli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12.6 </a:t>
            </a:r>
            <a:br>
              <a:rPr lang="en-US" dirty="0"/>
            </a:br>
            <a:r>
              <a:rPr lang="en-US" dirty="0"/>
              <a:t>Sum-of-Products Implementation of </a:t>
            </a:r>
            <a:br>
              <a:rPr lang="en-US" dirty="0"/>
            </a:br>
            <a:r>
              <a:rPr lang="en-US" dirty="0"/>
              <a:t>Table 12.4</a:t>
            </a:r>
            <a:endParaRPr lang="en-IN" dirty="0"/>
          </a:p>
        </p:txBody>
      </p:sp>
      <p:pic>
        <p:nvPicPr>
          <p:cNvPr id="2" name="Picture 1" descr="The diagram displays three inputs A, B, and C. The input A is given to a NOT gate to get A bar. The input B is given to a NOT gate to get B bar. The input C is given to a NOT gate to get C bar. A bar, B, and C bar are given as an input to an AND gate that is further given as the first input to an OR gate. A bar, B, and C are given as an input to an AND gate that is further given as the second input to the OR gate. A, B, and C bar are given as an input to an AND gate that is further given as the third input to the OR gate. With the three inputs the OR gate gives an output F" title="A diagram illustrates the sum of products implementation. "/>
          <p:cNvPicPr>
            <a:picLocks noChangeAspect="1"/>
          </p:cNvPicPr>
          <p:nvPr/>
        </p:nvPicPr>
        <p:blipFill rotWithShape="1">
          <a:blip r:embed="rId3">
            <a:extLst>
              <a:ext uri="{28A0092B-C50C-407E-A947-70E740481C1C}">
                <a14:useLocalDpi xmlns:a14="http://schemas.microsoft.com/office/drawing/2010/main" val="0"/>
              </a:ext>
            </a:extLst>
          </a:blip>
          <a:srcRect l="12649" t="19226" r="9154" b="34957"/>
          <a:stretch/>
        </p:blipFill>
        <p:spPr>
          <a:xfrm>
            <a:off x="1485517" y="1755592"/>
            <a:ext cx="6172967" cy="4680600"/>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52648"/>
            <a:ext cx="8229600" cy="1623107"/>
          </a:xfrm>
        </p:spPr>
        <p:txBody>
          <a:bodyPr/>
          <a:lstStyle/>
          <a:p>
            <a:r>
              <a:rPr lang="en-US" dirty="0"/>
              <a:t>Figure 12.7 </a:t>
            </a:r>
            <a:br>
              <a:rPr lang="en-US" dirty="0"/>
            </a:br>
            <a:r>
              <a:rPr lang="en-US" dirty="0"/>
              <a:t>Product-of-Sums Implementation of </a:t>
            </a:r>
            <a:br>
              <a:rPr lang="en-US" dirty="0"/>
            </a:br>
            <a:r>
              <a:rPr lang="en-US" dirty="0"/>
              <a:t>Table 12.4</a:t>
            </a:r>
            <a:endParaRPr lang="en-IN" dirty="0"/>
          </a:p>
        </p:txBody>
      </p:sp>
      <p:pic>
        <p:nvPicPr>
          <p:cNvPr id="2" name="Picture 1" descr="Three inputs A, B, and C are given to an OR gate and the output is given as the first input to an AND gate. Three inputs A, B, and C bar are given to an OR gate and the output is given as the second input to the AND gate. Three inputs A bar, B, and C are given to an OR gate and the output is given as the third input to the AND gate. Three inputs A bar, B, and C bar are given to an OR gate and the output is given as the fourth input to the AND gate. Three inputs A bar, B bar, and C bar are given to an OR gate and the output is given as the fifth input to the AND gate. With the three inputs the AND gate gives an output F." title="A diagram illustrates the products of sums implementation."/>
          <p:cNvPicPr>
            <a:picLocks noChangeAspect="1"/>
          </p:cNvPicPr>
          <p:nvPr/>
        </p:nvPicPr>
        <p:blipFill rotWithShape="1">
          <a:blip r:embed="rId3">
            <a:extLst>
              <a:ext uri="{28A0092B-C50C-407E-A947-70E740481C1C}">
                <a14:useLocalDpi xmlns:a14="http://schemas.microsoft.com/office/drawing/2010/main" val="0"/>
              </a:ext>
            </a:extLst>
          </a:blip>
          <a:srcRect l="28797" t="20738" r="24137" b="32789"/>
          <a:stretch/>
        </p:blipFill>
        <p:spPr>
          <a:xfrm>
            <a:off x="2817431" y="1431077"/>
            <a:ext cx="3927316" cy="5018238"/>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216"/>
            <a:ext cx="8229600" cy="1119051"/>
          </a:xfrm>
        </p:spPr>
        <p:txBody>
          <a:bodyPr/>
          <a:lstStyle/>
          <a:p>
            <a:r>
              <a:rPr lang="en-US" dirty="0"/>
              <a:t>Figure 12.8 </a:t>
            </a:r>
            <a:br>
              <a:rPr lang="en-US" dirty="0"/>
            </a:br>
            <a:r>
              <a:rPr lang="en-US" dirty="0"/>
              <a:t>Simplified Implementation of Table 12.4</a:t>
            </a:r>
            <a:endParaRPr lang="en-IN" dirty="0"/>
          </a:p>
        </p:txBody>
      </p:sp>
      <p:pic>
        <p:nvPicPr>
          <p:cNvPr id="2" name="Picture 1" title="Two inputs A bar and C bar are given to an OR gate and the output is given as the first input to an AND gate. The second input to the AND gate is B that gives an output F. "/>
          <p:cNvPicPr>
            <a:picLocks noChangeAspect="1"/>
          </p:cNvPicPr>
          <p:nvPr/>
        </p:nvPicPr>
        <p:blipFill rotWithShape="1">
          <a:blip r:embed="rId3">
            <a:extLst>
              <a:ext uri="{28A0092B-C50C-407E-A947-70E740481C1C}">
                <a14:useLocalDpi xmlns:a14="http://schemas.microsoft.com/office/drawing/2010/main" val="0"/>
              </a:ext>
            </a:extLst>
          </a:blip>
          <a:srcRect l="13499" t="33737" r="14704" b="39332"/>
          <a:stretch/>
        </p:blipFill>
        <p:spPr>
          <a:xfrm>
            <a:off x="863588" y="1628800"/>
            <a:ext cx="7416824" cy="3600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997"/>
            <a:ext cx="8229600" cy="1638403"/>
          </a:xfrm>
        </p:spPr>
        <p:txBody>
          <a:bodyPr/>
          <a:lstStyle/>
          <a:p>
            <a:r>
              <a:rPr lang="en-US" dirty="0"/>
              <a:t>Figure 12.9 </a:t>
            </a:r>
            <a:br>
              <a:rPr lang="en-US" dirty="0"/>
            </a:br>
            <a:r>
              <a:rPr lang="en-US" dirty="0"/>
              <a:t>The Use of </a:t>
            </a:r>
            <a:r>
              <a:rPr lang="en-US" dirty="0" err="1"/>
              <a:t>Karnaugh</a:t>
            </a:r>
            <a:r>
              <a:rPr lang="en-US" dirty="0"/>
              <a:t> Maps to Represent Boolean Functions</a:t>
            </a:r>
            <a:endParaRPr lang="en-IN" dirty="0"/>
          </a:p>
        </p:txBody>
      </p:sp>
      <p:pic>
        <p:nvPicPr>
          <p:cNvPr id="2" name="Picture 1" descr="Diagram a displays the Karnaugh map for the function, F equals A B bar plus A bar B represented using an array of 4 squares. The combinations above the squares are as follows. 0 0, 0 1, 11, and 10 and are labeled, A B. The value corresponding to the square 0 1 is 1 which is A bar B and 10 is 1 which is A B bar. Diagram b displays the Karnaugh map for the function, F equals A bar B C bar plus A bar B C plus A B C bar represented using a two dimensional array comprised of 2 rows and 4 columns with 8 squares. The values corresponding to the rows are 0 and 1 that are labeled, A and the column values corresponding to the combinations 0 0, 0 1, 11, and 10 that are labeled, B C. The value corresponding to the square are as follows. (0, 1 1) is 1 which is A bar B C, (0, 1 0) is 1 which is A bar B C bar, and (1, 1 0) is 1 which is A B C bar. Diagram c displays the Karnaugh map for the function, F equals A bar B bar C D represented using a two dimensional array comprised of 4 rows and 4 columns with 16 squares. The row values corresponding to the combinations 0 0, 0 1, 11, and 10 are labeled, AB and the column values corresponding to the combinations 0 0, 0 1, 1 1, and 1 0 are labeled, CD. The values corresponding to the square are as follows. (0 0, 1 1) is 1, which is A bar B bar C D, (1 1, 0 0) is 1, which is A B C bar D bar, and (1 0, 0 1) is 1, which is A B bar C bar D. Diagram d displays the Karnaugh map with simplified labeling represented using a two dimensional array comprised of 4 rows and 4 columns with 16 squares. Rows 3 and 4 are labeled, A. Rows 2 and 3 are labeled, B. Columns 3 and 4 are labeled, C. Columns 2 and 3 are labeled, D. " title="Four diagrams illustrate the use of Karnaugh Maps for different Boolean functions."/>
          <p:cNvPicPr>
            <a:picLocks noChangeAspect="1"/>
          </p:cNvPicPr>
          <p:nvPr/>
        </p:nvPicPr>
        <p:blipFill rotWithShape="1">
          <a:blip r:embed="rId3">
            <a:extLst>
              <a:ext uri="{28A0092B-C50C-407E-A947-70E740481C1C}">
                <a14:useLocalDpi xmlns:a14="http://schemas.microsoft.com/office/drawing/2010/main" val="0"/>
              </a:ext>
            </a:extLst>
          </a:blip>
          <a:srcRect l="10027" t="19326" r="8841" b="30660"/>
          <a:stretch/>
        </p:blipFill>
        <p:spPr>
          <a:xfrm>
            <a:off x="1583239" y="1662638"/>
            <a:ext cx="5977522" cy="4768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Figure 12.10</a:t>
            </a:r>
            <a:br>
              <a:rPr lang="en-US" dirty="0"/>
            </a:br>
            <a:r>
              <a:rPr lang="en-US" dirty="0"/>
              <a:t>The Use of </a:t>
            </a:r>
            <a:r>
              <a:rPr lang="en-US" dirty="0" err="1"/>
              <a:t>Karnaugh</a:t>
            </a:r>
            <a:r>
              <a:rPr lang="en-US" dirty="0"/>
              <a:t> Maps</a:t>
            </a:r>
            <a:endParaRPr lang="en-IN" dirty="0"/>
          </a:p>
        </p:txBody>
      </p:sp>
      <p:pic>
        <p:nvPicPr>
          <p:cNvPr id="4" name="Picture 3" descr="Each Karnaugh map is represented by using a two dimensional array comprised of 4 rows and 4 columns with 16 squares. The row values corresponding to the combinations 0 0, 0 1, 11, and 10 are labeled, AB and the column values corresponding to the combinations 0 0, 0 1, 11, and 10 are labeled, CD. Diagram a displays the Karnaugh map for the term A bar B D. The squares with a value 1 are grouped together and are as follows. (0 1, 0 1) and (0 1, 1 1). Diagram b displays the Karnaugh map for the term B bar C bar D. The squares with a value 1 are grouped together and as follows. (0 0, 0 1) and (1 0, 0 1). Diagram c displays the Karnaugh map for the term A bar B D bar. The squares with a value 1 are grouped together and are as follows. (0 1, 0 0) and (0 1, 1 0). Diagram d displays the Karnaugh map for the term A bar B bar. The squares with a value 1 are grouped together and are as follows. (0 0, 0 0), (0 0, 0 1), (0 0, 1 1), and (0 0, 1 0). Diagram e displays the Karnaugh map for the term B C bar. The squares with a value 1 are grouped together and are as follows. (0 1, 0 0), (0 1, 0 1), (1 1, 0 0), and (1 1, 0 1). Diagram f displays the Karnaugh map for the term B D bar. The squares with a value 1 are grouped together and are as follows. (0 1, 0 0), (1 1, 0 0), (0 1, 1 0), and (1 1, 1 0). Diagram g displays the Karnaugh map for the term A bar. The squares with a value 1 are grouped together and are as follows. (0 0, 0 0), (0 0, 0 1), (0 0, 1 1), (0 0, 1 0), (0 1, 0 0), (0 1, 0 1), (0 1, 1 1), and (0 1, 1 0). Diagram h displays the Karnaugh map for the term D bar. The squares with a value 1 are grouped together and are as follows. (0 0, 0 0), (0 0, 1 0), (0 1, 0 0), (0 1, 1 0), (1 1, 0 0), (1 1, 1 0), (1 0, 0 0), and (1 0, 1 0). Diagram i displays the Karnaugh map for the term C. The squares with a value 1 are grouped together and are as follows. (0 0, 1 1), (0 0, 1 0), (0 1, 1 1), (0 1, 1 0), (1 1, 1 1), (1 1, 1 0), (1 0, 1 1), and (1 0, 1 0)." title="Nine diagrams illustrate the use of Karnaugh Maps for different Boolean functions. "/>
          <p:cNvPicPr>
            <a:picLocks noChangeAspect="1"/>
          </p:cNvPicPr>
          <p:nvPr/>
        </p:nvPicPr>
        <p:blipFill rotWithShape="1">
          <a:blip r:embed="rId3">
            <a:extLst>
              <a:ext uri="{28A0092B-C50C-407E-A947-70E740481C1C}">
                <a14:useLocalDpi xmlns:a14="http://schemas.microsoft.com/office/drawing/2010/main" val="0"/>
              </a:ext>
            </a:extLst>
          </a:blip>
          <a:srcRect l="2598" t="4275" r="3895" b="16446"/>
          <a:stretch/>
        </p:blipFill>
        <p:spPr>
          <a:xfrm>
            <a:off x="2201768" y="1273426"/>
            <a:ext cx="4740465" cy="52013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Figure 12.11 </a:t>
            </a:r>
            <a:br>
              <a:rPr lang="en-US" dirty="0"/>
            </a:br>
            <a:r>
              <a:rPr lang="en-US" dirty="0"/>
              <a:t>Overlapping Groups</a:t>
            </a:r>
            <a:endParaRPr lang="en-IN" dirty="0"/>
          </a:p>
        </p:txBody>
      </p:sp>
      <p:pic>
        <p:nvPicPr>
          <p:cNvPr id="4" name="Picture 3" descr="Diagram a displays the Karnaugh map for the function, F equals A bar B plus B C bar represented using a two dimensional array comprised of 2 rows and 4 columns with 8 squares. The values corresponding to the rows are 0 and 1 that are labeled, A and the column values corresponding to the combinations 0 0, 0 1, 1 1, and 1 0 are labeled, BC. The squares with a value 1 are as follows. (0, 1 1), (0, 1 0), and (1, 1 0). The adjacent pairs of 1is circled forming an overlapping group. Diagram b displays the Karnaugh map for the function, F equals B C bar D plus A C D represented using a two dimensional array comprised of 4 rows and 4 columns with 16 squares. The row values corresponding to the combinations 0 0, 0 1, 1 1, and 1 0 are labeled, AB and the column values corresponding to the combinations 0 0, 0 1, 1 1, and 1 0 are labeled, CD. The squares with a value 1 are as follows. (0 1, 0 1), (1 1, 0 1), (1 1, 1 1), and (1 0, 1 1). The adjacent pairs of 1is circled forming two overlapping groups." title="Two diagrams illustrate the Karnaugh Maps for overlapping groups. "/>
          <p:cNvPicPr>
            <a:picLocks noChangeAspect="1"/>
          </p:cNvPicPr>
          <p:nvPr/>
        </p:nvPicPr>
        <p:blipFill rotWithShape="1">
          <a:blip r:embed="rId3">
            <a:extLst>
              <a:ext uri="{28A0092B-C50C-407E-A947-70E740481C1C}">
                <a14:useLocalDpi xmlns:a14="http://schemas.microsoft.com/office/drawing/2010/main" val="0"/>
              </a:ext>
            </a:extLst>
          </a:blip>
          <a:srcRect l="29290" t="15687" r="43535" b="41147"/>
          <a:stretch/>
        </p:blipFill>
        <p:spPr>
          <a:xfrm>
            <a:off x="3338763" y="1311355"/>
            <a:ext cx="2466474" cy="50699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noFill/>
          <a:ln/>
        </p:spPr>
        <p:txBody>
          <a:bodyPr lIns="90488" tIns="44450" rIns="90488" bIns="44450"/>
          <a:lstStyle/>
          <a:p>
            <a:r>
              <a:rPr lang="en-US" dirty="0"/>
              <a:t>Boolean Algebra</a:t>
            </a:r>
          </a:p>
        </p:txBody>
      </p:sp>
      <p:sp>
        <p:nvSpPr>
          <p:cNvPr id="6149" name="Rectangle 5"/>
          <p:cNvSpPr>
            <a:spLocks noGrp="1" noChangeArrowheads="1"/>
          </p:cNvSpPr>
          <p:nvPr>
            <p:ph type="body" idx="1"/>
          </p:nvPr>
        </p:nvSpPr>
        <p:spPr>
          <a:xfrm>
            <a:off x="457200" y="1534752"/>
            <a:ext cx="8229600" cy="5086350"/>
          </a:xfrm>
          <a:noFill/>
          <a:ln/>
        </p:spPr>
        <p:txBody>
          <a:bodyPr lIns="90488" tIns="44450" rIns="90488" bIns="44450">
            <a:normAutofit fontScale="92500"/>
          </a:bodyPr>
          <a:lstStyle/>
          <a:p>
            <a:pPr marL="296863" indent="-296863">
              <a:buClr>
                <a:schemeClr val="tx2"/>
              </a:buClr>
              <a:buFont typeface="Arial" panose="020B0604020202020204" pitchFamily="34" charset="0"/>
              <a:buChar char="•"/>
            </a:pPr>
            <a:r>
              <a:rPr lang="en-US" sz="2200" dirty="0"/>
              <a:t>Mathematical discipline used to design and analyze the behavior of the digital circuitry in digital computers and other digital systems</a:t>
            </a:r>
          </a:p>
          <a:p>
            <a:pPr marL="296863" indent="-296863">
              <a:buClr>
                <a:schemeClr val="tx2"/>
              </a:buClr>
              <a:buFont typeface="Arial" panose="020B0604020202020204" pitchFamily="34" charset="0"/>
              <a:buChar char="•"/>
            </a:pPr>
            <a:r>
              <a:rPr lang="en-US" sz="2200" dirty="0"/>
              <a:t>Named after George Boole</a:t>
            </a:r>
          </a:p>
          <a:p>
            <a:pPr marL="628650" lvl="1" indent="-307975"/>
            <a:r>
              <a:rPr lang="en-US" sz="1900" dirty="0"/>
              <a:t>English mathematician</a:t>
            </a:r>
          </a:p>
          <a:p>
            <a:pPr marL="628650" lvl="1" indent="-307975"/>
            <a:r>
              <a:rPr lang="en-US" sz="1900" dirty="0"/>
              <a:t>Proposed basic principles of the algebra in 1854</a:t>
            </a:r>
          </a:p>
          <a:p>
            <a:pPr marL="296863" lvl="1" indent="-296863">
              <a:spcBef>
                <a:spcPts val="2000"/>
              </a:spcBef>
              <a:buClr>
                <a:schemeClr val="tx2"/>
              </a:buClr>
              <a:buFont typeface="Arial" panose="020B0604020202020204" pitchFamily="34" charset="0"/>
              <a:buChar char="•"/>
            </a:pPr>
            <a:r>
              <a:rPr lang="en-US" sz="2200" dirty="0"/>
              <a:t>Claude Shannon suggested Boolean algebra could be used to solve problems in relay-switching circuit design</a:t>
            </a:r>
          </a:p>
          <a:p>
            <a:pPr marL="296863" lvl="1" indent="-296863">
              <a:spcBef>
                <a:spcPts val="2000"/>
              </a:spcBef>
              <a:buClr>
                <a:schemeClr val="tx2"/>
              </a:buClr>
              <a:buFont typeface="Arial" panose="020B0604020202020204" pitchFamily="34" charset="0"/>
              <a:buChar char="•"/>
            </a:pPr>
            <a:r>
              <a:rPr lang="en-US" sz="2200" dirty="0"/>
              <a:t>Is a convenient tool:</a:t>
            </a:r>
          </a:p>
          <a:p>
            <a:pPr marL="628650" lvl="1" indent="-307975"/>
            <a:r>
              <a:rPr lang="en-US" sz="1900" dirty="0"/>
              <a:t>Analysis</a:t>
            </a:r>
          </a:p>
          <a:p>
            <a:pPr marL="914400" lvl="2" indent="-285750"/>
            <a:r>
              <a:rPr lang="en-US" sz="1760" dirty="0"/>
              <a:t>It is an economical way of describing the function of digital circuitry</a:t>
            </a:r>
          </a:p>
          <a:p>
            <a:pPr marL="628650" lvl="1" indent="-307975"/>
            <a:r>
              <a:rPr lang="en-US" sz="1900" dirty="0"/>
              <a:t>Design</a:t>
            </a:r>
          </a:p>
          <a:p>
            <a:pPr marL="914400" lvl="2" indent="-285750"/>
            <a:r>
              <a:rPr lang="en-US" sz="1765" dirty="0"/>
              <a:t>Given a desired function, Boolean algebra can be applied to develop a simplified implementation of that function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242997"/>
            <a:ext cx="8229600" cy="1638403"/>
          </a:xfrm>
        </p:spPr>
        <p:txBody>
          <a:bodyPr/>
          <a:lstStyle/>
          <a:p>
            <a:r>
              <a:rPr lang="en-US" dirty="0"/>
              <a:t>Table 12.5 </a:t>
            </a:r>
            <a:br>
              <a:rPr lang="en-US" dirty="0"/>
            </a:br>
            <a:r>
              <a:rPr lang="en-US" dirty="0"/>
              <a:t>Truth Table for the One-Digit Packed Decimal </a:t>
            </a:r>
            <a:r>
              <a:rPr lang="en-US" dirty="0" err="1"/>
              <a:t>Incrementer</a:t>
            </a:r>
            <a:endParaRPr lang="en-IN" dirty="0"/>
          </a:p>
        </p:txBody>
      </p:sp>
      <p:graphicFrame>
        <p:nvGraphicFramePr>
          <p:cNvPr id="10" name="Table 9" descr="The table contains 10 columns labeled Number, Input A, Input B, Input C, Input D, Number Output W, Output X, Output Y, Output Z. The rows are read as follows from left to right. Row 1. 0 0 0 0 0 1 0 0 0 1. Row 2. 1 0 0 0 1 2 0 0 1 0. Row 3. 2 0 0 1 0 3 0 0 1 1. Row 4. 3 0 0 1 1 4 0 1 0 0. Row 5. 4 0 1 0 0 5 0 1 0 1. Row 6. 5 0 1 0 1 6 0 1 1 0. Row 7. 6 0 1 1 0 7 0 1 1 1. Row 8. 7 0 1 1 1 8 1 0 0 0. Row 9. 8 1 0 0 0 9 1 0 0 1. Row 10. 9 1 0 0 1 0 0 0 0 0. Row 11. Blank. 1 0 1 0. Blank. d d d d. Row 12. Blank. 1 0 1 1. Blank. d d d d. Row 13. Blank. 1 1 0 0. Blank. d d d d. Row 14. Blank. 1 1 0 1. Blank. d d d d. Row 15. Blank. 1 1 1 0. Blank. d d d d. Row 16. Blank. 1 1 1 1. Blank. d d d d. " title="A table titled Truth Table for the One Digit Packed Decimal Incrementer."/>
          <p:cNvGraphicFramePr>
            <a:graphicFrameLocks noGrp="1"/>
          </p:cNvGraphicFramePr>
          <p:nvPr>
            <p:extLst>
              <p:ext uri="{D42A27DB-BD31-4B8C-83A1-F6EECF244321}">
                <p14:modId xmlns:p14="http://schemas.microsoft.com/office/powerpoint/2010/main" val="2326470219"/>
              </p:ext>
            </p:extLst>
          </p:nvPr>
        </p:nvGraphicFramePr>
        <p:xfrm>
          <a:off x="1367643" y="1988840"/>
          <a:ext cx="6408714" cy="4390452"/>
        </p:xfrm>
        <a:graphic>
          <a:graphicData uri="http://schemas.openxmlformats.org/drawingml/2006/table">
            <a:tbl>
              <a:tblPr firstRow="1" bandRow="1">
                <a:tableStyleId>{5C22544A-7EE6-4342-B048-85BDC9FD1C3A}</a:tableStyleId>
              </a:tblPr>
              <a:tblGrid>
                <a:gridCol w="1179220">
                  <a:extLst>
                    <a:ext uri="{9D8B030D-6E8A-4147-A177-3AD203B41FA5}">
                      <a16:colId xmlns:a16="http://schemas.microsoft.com/office/drawing/2014/main" val="528802535"/>
                    </a:ext>
                  </a:extLst>
                </a:gridCol>
                <a:gridCol w="478308">
                  <a:extLst>
                    <a:ext uri="{9D8B030D-6E8A-4147-A177-3AD203B41FA5}">
                      <a16:colId xmlns:a16="http://schemas.microsoft.com/office/drawing/2014/main" val="3102758518"/>
                    </a:ext>
                  </a:extLst>
                </a:gridCol>
                <a:gridCol w="478308">
                  <a:extLst>
                    <a:ext uri="{9D8B030D-6E8A-4147-A177-3AD203B41FA5}">
                      <a16:colId xmlns:a16="http://schemas.microsoft.com/office/drawing/2014/main" val="1690241635"/>
                    </a:ext>
                  </a:extLst>
                </a:gridCol>
                <a:gridCol w="478308">
                  <a:extLst>
                    <a:ext uri="{9D8B030D-6E8A-4147-A177-3AD203B41FA5}">
                      <a16:colId xmlns:a16="http://schemas.microsoft.com/office/drawing/2014/main" val="3771478144"/>
                    </a:ext>
                  </a:extLst>
                </a:gridCol>
                <a:gridCol w="478308">
                  <a:extLst>
                    <a:ext uri="{9D8B030D-6E8A-4147-A177-3AD203B41FA5}">
                      <a16:colId xmlns:a16="http://schemas.microsoft.com/office/drawing/2014/main" val="2128406204"/>
                    </a:ext>
                  </a:extLst>
                </a:gridCol>
                <a:gridCol w="1117190">
                  <a:extLst>
                    <a:ext uri="{9D8B030D-6E8A-4147-A177-3AD203B41FA5}">
                      <a16:colId xmlns:a16="http://schemas.microsoft.com/office/drawing/2014/main" val="2543019389"/>
                    </a:ext>
                  </a:extLst>
                </a:gridCol>
                <a:gridCol w="549768">
                  <a:extLst>
                    <a:ext uri="{9D8B030D-6E8A-4147-A177-3AD203B41FA5}">
                      <a16:colId xmlns:a16="http://schemas.microsoft.com/office/drawing/2014/main" val="4122312373"/>
                    </a:ext>
                  </a:extLst>
                </a:gridCol>
                <a:gridCol w="549768">
                  <a:extLst>
                    <a:ext uri="{9D8B030D-6E8A-4147-A177-3AD203B41FA5}">
                      <a16:colId xmlns:a16="http://schemas.microsoft.com/office/drawing/2014/main" val="4247590022"/>
                    </a:ext>
                  </a:extLst>
                </a:gridCol>
                <a:gridCol w="549768">
                  <a:extLst>
                    <a:ext uri="{9D8B030D-6E8A-4147-A177-3AD203B41FA5}">
                      <a16:colId xmlns:a16="http://schemas.microsoft.com/office/drawing/2014/main" val="1448044775"/>
                    </a:ext>
                  </a:extLst>
                </a:gridCol>
                <a:gridCol w="549768">
                  <a:extLst>
                    <a:ext uri="{9D8B030D-6E8A-4147-A177-3AD203B41FA5}">
                      <a16:colId xmlns:a16="http://schemas.microsoft.com/office/drawing/2014/main" val="3697281106"/>
                    </a:ext>
                  </a:extLst>
                </a:gridCol>
              </a:tblGrid>
              <a:tr h="208367">
                <a:tc rowSpan="2">
                  <a:txBody>
                    <a:bodyPr/>
                    <a:lstStyle/>
                    <a:p>
                      <a:pPr algn="ctr"/>
                      <a:r>
                        <a:rPr lang="en-IN" sz="1100" b="1" dirty="0">
                          <a:solidFill>
                            <a:schemeClr val="tx1"/>
                          </a:solidFill>
                        </a:rPr>
                        <a:t>Number</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4">
                  <a:txBody>
                    <a:bodyPr/>
                    <a:lstStyle/>
                    <a:p>
                      <a:pPr algn="ctr"/>
                      <a:r>
                        <a:rPr lang="en-IN" sz="1100" dirty="0">
                          <a:solidFill>
                            <a:schemeClr val="tx1"/>
                          </a:solidFill>
                        </a:rPr>
                        <a:t>Input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a:r>
                        <a:rPr lang="en-IN" sz="1100" dirty="0">
                          <a:solidFill>
                            <a:schemeClr val="tx1"/>
                          </a:solidFill>
                        </a:rPr>
                        <a:t>Number</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4">
                  <a:txBody>
                    <a:bodyPr/>
                    <a:lstStyle/>
                    <a:p>
                      <a:pPr algn="ctr"/>
                      <a:r>
                        <a:rPr lang="en-IN" sz="1100" dirty="0">
                          <a:solidFill>
                            <a:schemeClr val="tx1"/>
                          </a:solidFill>
                        </a:rPr>
                        <a:t>Output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08367">
                <a:tc vMerge="1">
                  <a:txBody>
                    <a:bodyPr/>
                    <a:lstStyle/>
                    <a:p>
                      <a:endParaRPr lang="en-IN"/>
                    </a:p>
                  </a:txBody>
                  <a:tcPr/>
                </a:tc>
                <a:tc>
                  <a:txBody>
                    <a:bodyPr/>
                    <a:lstStyle/>
                    <a:p>
                      <a:pPr algn="ctr"/>
                      <a:r>
                        <a:rPr lang="en-IN" sz="1100" b="1" dirty="0">
                          <a:solidFill>
                            <a:schemeClr val="tx1"/>
                          </a:solidFill>
                        </a:rPr>
                        <a:t>A</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B</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C</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endParaRPr lang="en-IN" dirty="0"/>
                    </a:p>
                  </a:txBody>
                  <a:tcPr/>
                </a:tc>
                <a:tc>
                  <a:txBody>
                    <a:bodyPr/>
                    <a:lstStyle/>
                    <a:p>
                      <a:pPr algn="ctr"/>
                      <a:r>
                        <a:rPr lang="en-IN" sz="1100" b="1" dirty="0">
                          <a:solidFill>
                            <a:schemeClr val="tx1"/>
                          </a:solidFill>
                        </a:rPr>
                        <a:t>W</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X</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Y</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Z</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26504626"/>
                  </a:ext>
                </a:extLst>
              </a:tr>
              <a:tr h="208367">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08367">
                <a:tc>
                  <a:txBody>
                    <a:bodyPr/>
                    <a:lstStyle/>
                    <a:p>
                      <a:pPr algn="ctr"/>
                      <a:r>
                        <a:rPr lang="en-IN" sz="1100" dirty="0"/>
                        <a:t>1</a:t>
                      </a:r>
                    </a:p>
                  </a:txBody>
                  <a:tcPr marL="76275" marR="76275" marT="38137" marB="38137"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7750">
                <a:tc>
                  <a:txBody>
                    <a:bodyPr/>
                    <a:lstStyle/>
                    <a:p>
                      <a:pPr algn="ctr"/>
                      <a:r>
                        <a:rPr lang="en-IN" sz="11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6125">
                <a:tc>
                  <a:txBody>
                    <a:bodyPr/>
                    <a:lstStyle/>
                    <a:p>
                      <a:pPr algn="ctr"/>
                      <a:r>
                        <a:rPr lang="en-IN" sz="11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6125">
                <a:tc>
                  <a:txBody>
                    <a:bodyPr/>
                    <a:lstStyle/>
                    <a:p>
                      <a:pPr algn="ctr"/>
                      <a:r>
                        <a:rPr lang="en-IN" sz="11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5</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26125">
                <a:tc>
                  <a:txBody>
                    <a:bodyPr/>
                    <a:lstStyle/>
                    <a:p>
                      <a:pPr algn="ctr"/>
                      <a:r>
                        <a:rPr lang="en-IN" sz="1100" dirty="0"/>
                        <a:t>5</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6</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26125">
                <a:tc>
                  <a:txBody>
                    <a:bodyPr/>
                    <a:lstStyle/>
                    <a:p>
                      <a:pPr algn="ctr"/>
                      <a:r>
                        <a:rPr lang="en-IN" sz="1100" dirty="0"/>
                        <a:t>6</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7</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26125">
                <a:tc>
                  <a:txBody>
                    <a:bodyPr/>
                    <a:lstStyle/>
                    <a:p>
                      <a:pPr algn="ctr"/>
                      <a:r>
                        <a:rPr lang="en-IN" sz="1100" dirty="0"/>
                        <a:t>7</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8</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26125">
                <a:tc>
                  <a:txBody>
                    <a:bodyPr/>
                    <a:lstStyle/>
                    <a:p>
                      <a:pPr algn="ctr"/>
                      <a:r>
                        <a:rPr lang="en-IN" sz="1100" dirty="0"/>
                        <a:t>8</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9</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r h="226125">
                <a:tc>
                  <a:txBody>
                    <a:bodyPr/>
                    <a:lstStyle/>
                    <a:p>
                      <a:pPr algn="ctr"/>
                      <a:r>
                        <a:rPr lang="en-IN" sz="1100" dirty="0"/>
                        <a:t>9</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35456450"/>
                  </a:ext>
                </a:extLst>
              </a:tr>
              <a:tr h="226125">
                <a:tc rowSpan="6">
                  <a:txBody>
                    <a:bodyPr/>
                    <a:lstStyle/>
                    <a:p>
                      <a:pPr algn="ctr"/>
                      <a:r>
                        <a:rPr lang="en-IN" sz="1400" b="0" i="0" u="none" strike="noStrike" cap="none" baseline="0" dirty="0">
                          <a:solidFill>
                            <a:schemeClr val="dk1"/>
                          </a:solidFill>
                          <a:latin typeface="+mn-lt"/>
                          <a:ea typeface="+mn-ea"/>
                          <a:cs typeface="+mn-cs"/>
                          <a:sym typeface="Arial"/>
                        </a:rPr>
                        <a:t>Don’t</a:t>
                      </a:r>
                    </a:p>
                    <a:p>
                      <a:pPr algn="ctr"/>
                      <a:r>
                        <a:rPr lang="en-IN" sz="1400" b="0" i="0" u="none" strike="noStrike" cap="none" baseline="0" dirty="0">
                          <a:solidFill>
                            <a:schemeClr val="dk1"/>
                          </a:solidFill>
                          <a:latin typeface="+mn-lt"/>
                          <a:ea typeface="+mn-ea"/>
                          <a:cs typeface="+mn-cs"/>
                          <a:sym typeface="Arial"/>
                        </a:rPr>
                        <a:t>care</a:t>
                      </a:r>
                    </a:p>
                    <a:p>
                      <a:pPr algn="ctr"/>
                      <a:r>
                        <a:rPr lang="en-IN" sz="1400" b="0" i="0" u="none" strike="noStrike" cap="none" baseline="0" dirty="0">
                          <a:solidFill>
                            <a:schemeClr val="dk1"/>
                          </a:solidFill>
                          <a:latin typeface="+mn-lt"/>
                          <a:ea typeface="+mn-ea"/>
                          <a:cs typeface="+mn-cs"/>
                          <a:sym typeface="Arial"/>
                        </a:rPr>
                        <a:t>condition</a:t>
                      </a: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724033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92482788"/>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6981306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1405941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6277905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29288134"/>
                  </a:ext>
                </a:extLst>
              </a:tr>
            </a:tbl>
          </a:graphicData>
        </a:graphic>
      </p:graphicFrame>
      <p:sp>
        <p:nvSpPr>
          <p:cNvPr id="2" name="Left Brace 1"/>
          <p:cNvSpPr/>
          <p:nvPr/>
        </p:nvSpPr>
        <p:spPr>
          <a:xfrm>
            <a:off x="2370708" y="4958407"/>
            <a:ext cx="144016" cy="1368152"/>
          </a:xfrm>
          <a:prstGeom prst="leftBrace">
            <a:avLst>
              <a:gd name="adj1" fmla="val 110847"/>
              <a:gd name="adj2" fmla="val 51803"/>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ransition spd="med">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43504"/>
            <a:ext cx="8229600" cy="1119051"/>
          </a:xfrm>
        </p:spPr>
        <p:txBody>
          <a:bodyPr/>
          <a:lstStyle/>
          <a:p>
            <a:r>
              <a:rPr lang="en-US" dirty="0"/>
              <a:t>Figure 12.12 </a:t>
            </a:r>
            <a:br>
              <a:rPr lang="en-US" dirty="0"/>
            </a:br>
            <a:r>
              <a:rPr lang="en-US" dirty="0" err="1"/>
              <a:t>Karnaugh</a:t>
            </a:r>
            <a:r>
              <a:rPr lang="en-US" dirty="0"/>
              <a:t> Maps for the </a:t>
            </a:r>
            <a:r>
              <a:rPr lang="en-US" dirty="0" err="1"/>
              <a:t>Incrementer</a:t>
            </a:r>
            <a:endParaRPr lang="en-IN" dirty="0"/>
          </a:p>
        </p:txBody>
      </p:sp>
      <p:pic>
        <p:nvPicPr>
          <p:cNvPr id="4" name="Picture 3" descr="Each Karnaugh map is represented by using a two dimensional array comprised of 4 rows and 4 columns with 16 squares. The row values corresponding to the combinations 0 0, 0 1, 1 1, and 1 0 are labeled, A B and the column values corresponding to the combinations 0 0, 0 1, 1 1, and 1 0 are labeled, C D. Diagram a, displays the Karnaugh map for the function W equals A D bar plus A bar B C D. The squares with the corresponding values in the format (row, column), value are as follows. (0 1, 1 1), 1. (1 1, 0 0), d. (1 1, 0 1), d. (1 1, 1 1), d. (1 1, 1 0), d. (1 0, 0 0), 1. (1 0, 1 1), d. (1 0, 1 0), d. The following squares are grouped together and circled. (0 1, 1 1). (1 1, 0 0), (1 0, 0 0), (1 1, 1 0), and (1 0, 1 0). Diagram b displays the Karnaugh map for the function X equals B D bar plus B C bar plus B C D. The squares with the corresponding values in the format (row, column), value are as follows. (0 0, 1 1), 1. (0 1, 0 0), 1). (0 1, 0 1), 1. (0 1, 1 0), 1. (1 1, 0 0), d. (1 1, 0 1), d. (1 1, 1 1), d. (1 1, 1 0), d. (1 0, 1 1), d. (1 0, 1 0), d. The following squares are grouped together and circled. (0 0, 1 1) and (1 0, 1 1). (0 1, 0 0), (1 1, 0 0), (0 1, 1 0), and (1 1, 1 0). (0 1, 0 0), (0 1, 0 1), (1 1, 0 0), and (1 1, 0 1). Diagram c displays the Karnaugh map for the function Y equals A bar C bar D plus A bar C D bar. The squares with the corresponding values in the format (row, column), value are as follows. (0 0, 0 1), 1. (0 0, 1 0), 1. (0 1, 0 1), 1. (1 1, 0 0), d. (1 1, 0 1), d. (1 1, 1 1), d. (1 1, 1 0), d. (1 0, 1 1), d. (1 0, 1 0), d. The following squares are grouped together and circled. (0 0, 0 1) and (0 1, 0 1). (0 0, 1 0) and (0 1, 1 0). Diagram d displays the Karnaugh map for the function Z equals D bar. The squares with the corresponding values in the format (row, column), value are as follows. (0 0, 0 0), 1. (0 0, 1 0), 1. (0 1, 0 0), 1. (0 1, 1 0), 1. (1 1, 0 0), d. (1 1, 0 1), d. (1 1, 1 1), d. (1 1, 1 0), d. (1 0, 0 0), 1. (1 0, 1 1), d. (1 0, 1 0), d. The following squares are grouped together and circled. (0 0, 0 0), (0 1, 0 0), (1 1, 0 0), (1 0, 0 0), (0 0, 1 0), (0 1, 1 0), (1 1, 1 0), and (1 0, 1 0)." title="Four diagrams illustrate the use of Karnaugh Maps for different Boolean functions. "/>
          <p:cNvPicPr>
            <a:picLocks noChangeAspect="1"/>
          </p:cNvPicPr>
          <p:nvPr/>
        </p:nvPicPr>
        <p:blipFill rotWithShape="1">
          <a:blip r:embed="rId3">
            <a:extLst>
              <a:ext uri="{28A0092B-C50C-407E-A947-70E740481C1C}">
                <a14:useLocalDpi xmlns:a14="http://schemas.microsoft.com/office/drawing/2010/main" val="0"/>
              </a:ext>
            </a:extLst>
          </a:blip>
          <a:srcRect l="7380" t="19562" r="18908" b="29731"/>
          <a:stretch/>
        </p:blipFill>
        <p:spPr>
          <a:xfrm>
            <a:off x="1790774" y="1352536"/>
            <a:ext cx="5562452" cy="4951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288080"/>
            <a:ext cx="8229600" cy="1078788"/>
          </a:xfrm>
        </p:spPr>
        <p:txBody>
          <a:bodyPr/>
          <a:lstStyle/>
          <a:p>
            <a:r>
              <a:rPr lang="en-US" dirty="0"/>
              <a:t>Table 12.6 </a:t>
            </a:r>
            <a:br>
              <a:rPr lang="en-US" dirty="0"/>
            </a:br>
            <a:r>
              <a:rPr lang="en-US" dirty="0"/>
              <a:t>First Stage of Quine–</a:t>
            </a:r>
            <a:r>
              <a:rPr lang="en-US" dirty="0" err="1"/>
              <a:t>McCluskey</a:t>
            </a:r>
            <a:r>
              <a:rPr lang="en-US" dirty="0"/>
              <a:t> Method</a:t>
            </a:r>
            <a:endParaRPr lang="en-IN" dirty="0"/>
          </a:p>
        </p:txBody>
      </p:sp>
      <p:graphicFrame>
        <p:nvGraphicFramePr>
          <p:cNvPr id="36" name="Object 35"/>
          <p:cNvGraphicFramePr>
            <a:graphicFrameLocks noChangeAspect="1"/>
          </p:cNvGraphicFramePr>
          <p:nvPr>
            <p:extLst>
              <p:ext uri="{D42A27DB-BD31-4B8C-83A1-F6EECF244321}">
                <p14:modId xmlns:p14="http://schemas.microsoft.com/office/powerpoint/2010/main" val="2497245507"/>
              </p:ext>
            </p:extLst>
          </p:nvPr>
        </p:nvGraphicFramePr>
        <p:xfrm>
          <a:off x="1643461" y="2276872"/>
          <a:ext cx="7897091" cy="196273"/>
        </p:xfrm>
        <a:graphic>
          <a:graphicData uri="http://schemas.openxmlformats.org/presentationml/2006/ole">
            <mc:AlternateContent xmlns:mc="http://schemas.openxmlformats.org/markup-compatibility/2006">
              <mc:Choice xmlns:v="urn:schemas-microsoft-com:vml" Requires="v">
                <p:oleObj name="Document" r:id="rId3" imgW="8671821" imgH="215472" progId="Word.Document.12">
                  <p:embed/>
                </p:oleObj>
              </mc:Choice>
              <mc:Fallback>
                <p:oleObj name="Document" r:id="rId3" imgW="8671821" imgH="215472" progId="Word.Document.12">
                  <p:embed/>
                  <p:pic>
                    <p:nvPicPr>
                      <p:cNvPr id="0" name=""/>
                      <p:cNvPicPr/>
                      <p:nvPr/>
                    </p:nvPicPr>
                    <p:blipFill>
                      <a:blip r:embed="rId4"/>
                      <a:stretch>
                        <a:fillRect/>
                      </a:stretch>
                    </p:blipFill>
                    <p:spPr>
                      <a:xfrm>
                        <a:off x="1643461" y="2276872"/>
                        <a:ext cx="7897091" cy="19627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Table 5" descr="The table contains 7 columns labeled Product Term, Index, A, B, C, D, blank. The rows read as follows from left to right. Row 1. A B C D. 1 0 0 0 1. Check Mark. Row 2. A B C D. 5 0 1 0 1. Check Mark. Row 3. A B C D. 6 0 1 1 0. Check Mark. Row 4. A B C D. 12 1 1 0 0. Check Mark. Row 5. A B C D. 7 0 1 1 1. Check Mark. Row 6. A B C D. 11 1 0 1 1. Check Mark. Row 7. A B C D. 13 1 1 0 1. Check Mark. Row 8. A B C D. 15. 1 1 1 1. Check Mark. " title="A table titled First Stage of Quine McCluskey Method."/>
              <p:cNvGraphicFramePr>
                <a:graphicFrameLocks noGrp="1"/>
              </p:cNvGraphicFramePr>
              <p:nvPr>
                <p:extLst>
                  <p:ext uri="{D42A27DB-BD31-4B8C-83A1-F6EECF244321}">
                    <p14:modId xmlns:p14="http://schemas.microsoft.com/office/powerpoint/2010/main" val="4253165701"/>
                  </p:ext>
                </p:extLst>
              </p:nvPr>
            </p:nvGraphicFramePr>
            <p:xfrm>
              <a:off x="1799606" y="2564904"/>
              <a:ext cx="5544788" cy="309453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679843">
                      <a:extLst>
                        <a:ext uri="{9D8B030D-6E8A-4147-A177-3AD203B41FA5}">
                          <a16:colId xmlns:a16="http://schemas.microsoft.com/office/drawing/2014/main" val="786402554"/>
                        </a:ext>
                      </a:extLst>
                    </a:gridCol>
                  </a:tblGrid>
                  <a:tr h="375647">
                    <a:tc>
                      <a:txBody>
                        <a:bodyPr/>
                        <a:lstStyle/>
                        <a:p>
                          <a:pPr algn="ctr"/>
                          <a:r>
                            <a:rPr lang="en-IN" sz="1300" dirty="0">
                              <a:solidFill>
                                <a:schemeClr val="tx1"/>
                              </a:solidFill>
                            </a:rPr>
                            <a:t>Product Term</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Index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B</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C</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sym typeface="Symbol" panose="05050102010706020507" pitchFamily="18" charset="2"/>
                            </a:rPr>
                            <a:t></a:t>
                          </a:r>
                          <a:r>
                            <a:rPr lang="en-IN" sz="1300" dirty="0">
                              <a:latin typeface="Arial" panose="020B0604020202020204" pitchFamily="34" charset="0"/>
                              <a:cs typeface="Arial" panose="020B0604020202020204" pitchFamily="34" charset="0"/>
                              <a:sym typeface="Symbol" panose="05050102010706020507" pitchFamily="18" charset="2"/>
                            </a:rPr>
                            <a:t> </a:t>
                          </a:r>
                          <a:r>
                            <a:rPr lang="en-IN" sz="1300" dirty="0">
                              <a:latin typeface="Arial" panose="020B0604020202020204" pitchFamily="34" charset="0"/>
                              <a:cs typeface="Arial" panose="020B0604020202020204" pitchFamily="34" charset="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97759">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5</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12354">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D</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6</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4196">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r>
                                <a:rPr lang="en-IN" sz="1400" b="0" i="0" u="none" strike="noStrike" cap="none" baseline="0" smtClean="0">
                                  <a:solidFill>
                                    <a:schemeClr val="dk1"/>
                                  </a:solidFill>
                                  <a:latin typeface="Cambria Math" panose="02040503050406030204" pitchFamily="18" charset="0"/>
                                  <a:ea typeface="+mn-ea"/>
                                  <a:cs typeface="+mn-cs"/>
                                  <a:sym typeface="Arial"/>
                                </a:rPr>
                                <m:t> </m:t>
                              </m:r>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D</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12</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7</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47879">
                    <a:tc>
                      <a:txBody>
                        <a:bodyPr/>
                        <a:lstStyle/>
                        <a:p>
                          <a:pPr algn="ctr"/>
                          <a:r>
                            <a:rPr lang="en-IN" sz="1400" b="0" i="0" u="none" strike="noStrike" cap="none" baseline="0" dirty="0">
                              <a:solidFill>
                                <a:schemeClr val="dk1"/>
                              </a:solidFill>
                              <a:latin typeface="+mn-lt"/>
                              <a:ea typeface="+mn-ea"/>
                              <a:cs typeface="+mn-cs"/>
                              <a:sym typeface="Arial"/>
                            </a:rPr>
                            <a:t>A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n-lt"/>
                              <a:ea typeface="+mn-ea"/>
                              <a:cs typeface="+mn-cs"/>
                              <a:sym typeface="Arial"/>
                            </a:rPr>
                            <a:t>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59720">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r>
                                <a:rPr lang="en-IN" sz="1400" b="0" i="0" u="none" strike="noStrike" cap="none" baseline="0" smtClean="0">
                                  <a:solidFill>
                                    <a:schemeClr val="dk1"/>
                                  </a:solidFill>
                                  <a:latin typeface="Cambria Math" panose="02040503050406030204" pitchFamily="18" charset="0"/>
                                  <a:ea typeface="+mn-ea"/>
                                  <a:cs typeface="+mn-cs"/>
                                  <a:sym typeface="Arial"/>
                                </a:rPr>
                                <m:t> </m:t>
                              </m: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13</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71562">
                    <a:tc>
                      <a:txBody>
                        <a:bodyPr/>
                        <a:lstStyle/>
                        <a:p>
                          <a:pPr algn="ctr"/>
                          <a:r>
                            <a:rPr lang="en-IN" sz="1400" b="0" i="0" u="none" strike="noStrike" cap="none" baseline="0" dirty="0">
                              <a:solidFill>
                                <a:schemeClr val="dk1"/>
                              </a:solidFill>
                              <a:latin typeface="+mn-lt"/>
                              <a:ea typeface="+mn-ea"/>
                              <a:cs typeface="+mn-cs"/>
                              <a:sym typeface="Arial"/>
                            </a:rPr>
                            <a:t>A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15</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mc:Choice>
        <mc:Fallback xmlns="">
          <p:graphicFrame>
            <p:nvGraphicFramePr>
              <p:cNvPr id="6" name="Table 5" descr="The table contains 7 columns labeled Product Term, Index, A, B, C, D, blank. The rows read as follows from left to right. Row 1. A B C D. 1 0 0 0 1. Check Mark. Row 2. A B C D. 5 0 1 0 1. Check Mark. Row 3. A B C D. 6 0 1 1 0. Check Mark. Row 4. A B C D. 12 1 1 0 0. Check Mark. Row 5. A B C D. 7 0 1 1 1. Check Mark. Row 6. A B C D. 11 1 0 1 1. Check Mark. Row 7. A B C D. 13 1 1 0 1. Check Mark. Row 8. A B C D. 15. 1 1 1 1. Check Mark. " title="A table titled First Stage of Quine McCluskey Method."/>
              <p:cNvGraphicFramePr>
                <a:graphicFrameLocks noGrp="1"/>
              </p:cNvGraphicFramePr>
              <p:nvPr>
                <p:extLst>
                  <p:ext uri="{D42A27DB-BD31-4B8C-83A1-F6EECF244321}">
                    <p14:modId xmlns:p14="http://schemas.microsoft.com/office/powerpoint/2010/main" val="4253165701"/>
                  </p:ext>
                </p:extLst>
              </p:nvPr>
            </p:nvGraphicFramePr>
            <p:xfrm>
              <a:off x="1799606" y="2564904"/>
              <a:ext cx="5544788" cy="309453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679843">
                      <a:extLst>
                        <a:ext uri="{9D8B030D-6E8A-4147-A177-3AD203B41FA5}">
                          <a16:colId xmlns:a16="http://schemas.microsoft.com/office/drawing/2014/main" val="786402554"/>
                        </a:ext>
                      </a:extLst>
                    </a:gridCol>
                  </a:tblGrid>
                  <a:tr h="375647">
                    <a:tc>
                      <a:txBody>
                        <a:bodyPr/>
                        <a:lstStyle/>
                        <a:p>
                          <a:pPr algn="ctr"/>
                          <a:r>
                            <a:rPr lang="en-IN" sz="1300" dirty="0" smtClean="0">
                              <a:solidFill>
                                <a:schemeClr val="tx1"/>
                              </a:solidFill>
                            </a:rPr>
                            <a:t>Product Term</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Index</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A</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B</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C</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D</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118868" r="-342718" b="-750943"/>
                          </a:stretch>
                        </a:blip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sym typeface="Symbol" panose="05050102010706020507" pitchFamily="18" charset="2"/>
                            </a:rPr>
                            <a:t></a:t>
                          </a:r>
                          <a:r>
                            <a:rPr lang="en-IN" sz="1300" dirty="0" smtClean="0">
                              <a:latin typeface="Arial" panose="020B0604020202020204" pitchFamily="34" charset="0"/>
                              <a:cs typeface="Arial" panose="020B0604020202020204" pitchFamily="34" charset="0"/>
                              <a:sym typeface="Symbol" panose="05050102010706020507" pitchFamily="18" charset="2"/>
                            </a:rPr>
                            <a:t> </a:t>
                          </a:r>
                          <a:r>
                            <a:rPr lang="en-IN" sz="1300" dirty="0" smtClean="0">
                              <a:latin typeface="Arial" panose="020B0604020202020204" pitchFamily="34" charset="0"/>
                              <a:cs typeface="Arial" panose="020B0604020202020204" pitchFamily="34" charset="0"/>
                              <a:sym typeface="Wingdings" panose="05000000000000000000" pitchFamily="2" charset="2"/>
                            </a:rPr>
                            <a:t></a:t>
                          </a: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214815" r="-342718" b="-637037"/>
                          </a:stretch>
                        </a:blipFill>
                      </a:tcPr>
                    </a:tc>
                    <a:tc>
                      <a:txBody>
                        <a:bodyPr/>
                        <a:lstStyle/>
                        <a:p>
                          <a:pPr algn="ctr"/>
                          <a:r>
                            <a:rPr lang="en-IN" sz="1300" dirty="0" smtClean="0"/>
                            <a:t>5</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314815" r="-342718" b="-537037"/>
                          </a:stretch>
                        </a:blipFill>
                      </a:tcPr>
                    </a:tc>
                    <a:tc>
                      <a:txBody>
                        <a:bodyPr/>
                        <a:lstStyle/>
                        <a:p>
                          <a:pPr algn="ctr"/>
                          <a:r>
                            <a:rPr lang="en-IN" sz="1300" dirty="0" smtClean="0"/>
                            <a:t>6</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422642" r="-342718" b="-447170"/>
                          </a:stretch>
                        </a:blipFill>
                      </a:tcPr>
                    </a:tc>
                    <a:tc>
                      <a:txBody>
                        <a:bodyPr/>
                        <a:lstStyle/>
                        <a:p>
                          <a:pPr algn="ctr"/>
                          <a:r>
                            <a:rPr lang="en-IN" sz="1300" dirty="0" smtClean="0"/>
                            <a:t>12</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503636" r="-342718" b="-330909"/>
                          </a:stretch>
                        </a:blipFill>
                      </a:tcPr>
                    </a:tc>
                    <a:tc>
                      <a:txBody>
                        <a:bodyPr/>
                        <a:lstStyle/>
                        <a:p>
                          <a:pPr algn="ctr"/>
                          <a:r>
                            <a:rPr lang="en-IN" sz="1300" dirty="0" smtClean="0"/>
                            <a:t>7</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47879">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572414" r="-342718" b="-213793"/>
                          </a:stretch>
                        </a:blipFill>
                      </a:tcPr>
                    </a:tc>
                    <a:tc>
                      <a:txBody>
                        <a:bodyPr/>
                        <a:lstStyle/>
                        <a:p>
                          <a:pPr algn="ctr"/>
                          <a:r>
                            <a:rPr lang="en-IN" sz="1300" dirty="0" smtClean="0"/>
                            <a:t>11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59720">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661017" r="-342718" b="-110169"/>
                          </a:stretch>
                        </a:blipFill>
                      </a:tcPr>
                    </a:tc>
                    <a:tc>
                      <a:txBody>
                        <a:bodyPr/>
                        <a:lstStyle/>
                        <a:p>
                          <a:pPr algn="ctr"/>
                          <a:r>
                            <a:rPr lang="en-IN" sz="1300" dirty="0" smtClean="0"/>
                            <a:t>13</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71562">
                    <a:tc>
                      <a:txBody>
                        <a:bodyPr/>
                        <a:lstStyle/>
                        <a:p>
                          <a:pPr algn="ctr"/>
                          <a:r>
                            <a:rPr lang="en-IN" sz="1400" b="0" i="0" u="none" strike="noStrike" cap="none" baseline="0" dirty="0" smtClean="0">
                              <a:solidFill>
                                <a:schemeClr val="dk1"/>
                              </a:solidFill>
                              <a:latin typeface="+mn-lt"/>
                              <a:ea typeface="+mn-ea"/>
                              <a:cs typeface="+mn-cs"/>
                              <a:sym typeface="Arial"/>
                            </a:rPr>
                            <a:t>A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15</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mc:Fallback>
      </mc:AlternateContent>
    </p:spTree>
  </p:cSld>
  <p:clrMapOvr>
    <a:masterClrMapping/>
  </p:clrMapOvr>
  <p:transition spd="med">
    <p:spli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p:cNvSpPr>
            <a:spLocks noGrp="1"/>
          </p:cNvSpPr>
          <p:nvPr>
            <p:ph type="title"/>
          </p:nvPr>
        </p:nvSpPr>
        <p:spPr>
          <a:xfrm>
            <a:off x="447964" y="243504"/>
            <a:ext cx="8229600" cy="1119051"/>
          </a:xfrm>
        </p:spPr>
        <p:txBody>
          <a:bodyPr/>
          <a:lstStyle/>
          <a:p>
            <a:r>
              <a:rPr lang="en-US" dirty="0"/>
              <a:t>Table 12.7 </a:t>
            </a:r>
            <a:br>
              <a:rPr lang="en-US" dirty="0"/>
            </a:br>
            <a:r>
              <a:rPr lang="en-US" dirty="0"/>
              <a:t>Last Stage of Quine–</a:t>
            </a:r>
            <a:r>
              <a:rPr lang="en-US" dirty="0" err="1"/>
              <a:t>McCluskey</a:t>
            </a:r>
            <a:r>
              <a:rPr lang="en-US" dirty="0"/>
              <a:t> Method</a:t>
            </a: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1711725337"/>
              </p:ext>
            </p:extLst>
          </p:nvPr>
        </p:nvGraphicFramePr>
        <p:xfrm>
          <a:off x="1403648" y="2132856"/>
          <a:ext cx="8686800" cy="215900"/>
        </p:xfrm>
        <a:graphic>
          <a:graphicData uri="http://schemas.openxmlformats.org/presentationml/2006/ole">
            <mc:AlternateContent xmlns:mc="http://schemas.openxmlformats.org/markup-compatibility/2006">
              <mc:Choice xmlns:v="urn:schemas-microsoft-com:vml" Requires="v">
                <p:oleObj name="Document" r:id="rId3" imgW="8695519" imgH="215763" progId="Word.Document.12">
                  <p:embed/>
                </p:oleObj>
              </mc:Choice>
              <mc:Fallback>
                <p:oleObj name="Document" r:id="rId3" imgW="8695519" imgH="215763" progId="Word.Document.12">
                  <p:embed/>
                  <p:pic>
                    <p:nvPicPr>
                      <p:cNvPr id="0" name=""/>
                      <p:cNvPicPr/>
                      <p:nvPr/>
                    </p:nvPicPr>
                    <p:blipFill>
                      <a:blip r:embed="rId4"/>
                      <a:stretch>
                        <a:fillRect/>
                      </a:stretch>
                    </p:blipFill>
                    <p:spPr>
                      <a:xfrm>
                        <a:off x="1403648" y="2132856"/>
                        <a:ext cx="86868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7" name="Table 6" descr="The table contains 8 columns labeled A B C D, A B C D, A B C D, A B C D, A B C D, A B C D, A B C D, A B C D. The rows are read as follows from left to right. B D. X, X, blank, blank, X, blank, X, blank. A C D. blank, blank, blank, blank, blank, blank, Boxed X, circled X. A B C. blank, blank, blank, blank, boxed X, circled X, blank, blank. A B C. blank, boxed X, circled X, blank, blank, blank, blank, blank. A C D. boxed X, blank, blank circled X, blank, blank, blank, blank. " title="A table with the title Last Stage of Quine McCluskey Method."/>
              <p:cNvGraphicFramePr>
                <a:graphicFrameLocks noGrp="1"/>
              </p:cNvGraphicFramePr>
              <p:nvPr>
                <p:extLst>
                  <p:ext uri="{D42A27DB-BD31-4B8C-83A1-F6EECF244321}">
                    <p14:modId xmlns:p14="http://schemas.microsoft.com/office/powerpoint/2010/main" val="2673233357"/>
                  </p:ext>
                </p:extLst>
              </p:nvPr>
            </p:nvGraphicFramePr>
            <p:xfrm>
              <a:off x="1061567" y="2564904"/>
              <a:ext cx="7020866" cy="201457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718640">
                      <a:extLst>
                        <a:ext uri="{9D8B030D-6E8A-4147-A177-3AD203B41FA5}">
                          <a16:colId xmlns:a16="http://schemas.microsoft.com/office/drawing/2014/main" val="786402554"/>
                        </a:ext>
                      </a:extLst>
                    </a:gridCol>
                    <a:gridCol w="718641">
                      <a:extLst>
                        <a:ext uri="{9D8B030D-6E8A-4147-A177-3AD203B41FA5}">
                          <a16:colId xmlns:a16="http://schemas.microsoft.com/office/drawing/2014/main" val="3809279211"/>
                        </a:ext>
                      </a:extLst>
                    </a:gridCol>
                    <a:gridCol w="718640">
                      <a:extLst>
                        <a:ext uri="{9D8B030D-6E8A-4147-A177-3AD203B41FA5}">
                          <a16:colId xmlns:a16="http://schemas.microsoft.com/office/drawing/2014/main" val="3543523605"/>
                        </a:ext>
                      </a:extLst>
                    </a:gridCol>
                  </a:tblGrid>
                  <a:tr h="375647">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ABCD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i="0" dirty="0">
                              <a:solidFill>
                                <a:schemeClr val="tx1"/>
                              </a:solidFill>
                              <a:latin typeface="+mn-lt"/>
                            </a:rPr>
                            <a:t>AB</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r>
                                <a:rPr lang="en-IN" sz="1300" b="1" i="0" smtClean="0">
                                  <a:solidFill>
                                    <a:schemeClr val="tx1"/>
                                  </a:solidFill>
                                  <a:latin typeface="Cambria Math" panose="02040503050406030204" pitchFamily="18" charset="0"/>
                                </a:rPr>
                                <m:t>𝐃</m:t>
                              </m: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AB</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oMath>
                          </a14:m>
                          <a:r>
                            <a:rPr lang="en-IN" sz="1300" dirty="0">
                              <a:solidFill>
                                <a:schemeClr val="tx1"/>
                              </a:solidFill>
                            </a:rPr>
                            <a:t> </a:t>
                          </a:r>
                          <a14:m>
                            <m:oMath xmlns:m="http://schemas.openxmlformats.org/officeDocument/2006/math">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𝐃</m:t>
                                  </m:r>
                                </m:e>
                              </m:ba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𝐁</m:t>
                                  </m:r>
                                </m:e>
                              </m:bar>
                            </m:oMath>
                          </a14:m>
                          <a:r>
                            <a:rPr lang="en-IN" sz="1300" dirty="0">
                              <a:solidFill>
                                <a:schemeClr val="tx1"/>
                              </a:solidFill>
                            </a:rPr>
                            <a:t>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oMath>
                          </a14:m>
                          <a:r>
                            <a:rPr lang="en-IN" sz="1300" dirty="0">
                              <a:solidFill>
                                <a:schemeClr val="tx1"/>
                              </a:solidFill>
                            </a:rPr>
                            <a:t>BCD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r>
                                  <a:rPr lang="en-IN" sz="1300" b="1" i="0" smtClean="0">
                                    <a:solidFill>
                                      <a:schemeClr val="tx1"/>
                                    </a:solidFill>
                                    <a:latin typeface="Cambria Math" panose="02040503050406030204" pitchFamily="18" charset="0"/>
                                  </a:rPr>
                                  <m:t>𝐁𝐂</m:t>
                                </m:r>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𝐃</m:t>
                                    </m:r>
                                  </m:e>
                                </m:bar>
                              </m:oMath>
                            </m:oMathPara>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r>
                                  <a:rPr lang="en-IN" sz="1300" b="1" i="0" smtClean="0">
                                    <a:solidFill>
                                      <a:schemeClr val="tx1"/>
                                    </a:solidFill>
                                    <a:latin typeface="Cambria Math" panose="02040503050406030204" pitchFamily="18" charset="0"/>
                                  </a:rPr>
                                  <m:t>𝐁</m:t>
                                </m:r>
                                <m:bar>
                                  <m:barPr>
                                    <m:pos m:val="top"/>
                                    <m:ctrlPr>
                                      <a:rPr lang="en-IN" sz="1300" b="1"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r>
                                  <a:rPr lang="en-IN" sz="1300" b="1" i="0" smtClean="0">
                                    <a:solidFill>
                                      <a:schemeClr val="tx1"/>
                                    </a:solidFill>
                                    <a:latin typeface="Cambria Math" panose="02040503050406030204" pitchFamily="18" charset="0"/>
                                  </a:rPr>
                                  <m:t>𝐃</m:t>
                                </m:r>
                              </m:oMath>
                            </m:oMathPara>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oMath>
                          </a14:m>
                          <a:r>
                            <a:rPr lang="en-IN" sz="1300" dirty="0">
                              <a:solidFill>
                                <a:schemeClr val="tx1"/>
                              </a:solidFill>
                            </a:rPr>
                            <a:t> </a:t>
                          </a:r>
                          <a14:m>
                            <m:oMath xmlns:m="http://schemas.openxmlformats.org/officeDocument/2006/math">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𝐁𝐂</m:t>
                                  </m:r>
                                </m:e>
                              </m:bar>
                              <m:r>
                                <a:rPr lang="en-IN" sz="1300" b="1" i="0" dirty="0" smtClean="0">
                                  <a:solidFill>
                                    <a:schemeClr val="tx1"/>
                                  </a:solidFill>
                                  <a:latin typeface="Cambria Math" panose="02040503050406030204" pitchFamily="18" charset="0"/>
                                </a:rPr>
                                <m:t>𝐃</m:t>
                              </m: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r>
                            <a:rPr lang="en-IN" sz="1400" b="0" i="0" u="none" strike="noStrike" cap="none" baseline="0" dirty="0">
                              <a:solidFill>
                                <a:schemeClr val="dk1"/>
                              </a:solidFill>
                              <a:latin typeface="+mn-lt"/>
                              <a:ea typeface="+mn-ea"/>
                              <a:cs typeface="+mn-cs"/>
                              <a:sym typeface="Arial"/>
                            </a:rPr>
                            <a:t>BD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97759">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12354">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4196">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r>
                            <a:rPr lang="en-IN" sz="1400" b="0" i="0" u="none" strike="noStrike" cap="none" baseline="0" dirty="0">
                              <a:solidFill>
                                <a:schemeClr val="dk1"/>
                              </a:solidFill>
                              <a:latin typeface="+mn-lt"/>
                              <a:ea typeface="+mn-ea"/>
                              <a:cs typeface="+mn-cs"/>
                              <a:sym typeface="Arial"/>
                            </a:rPr>
                            <a:t>A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mc:Choice>
        <mc:Fallback xmlns="">
          <p:graphicFrame>
            <p:nvGraphicFramePr>
              <p:cNvPr id="7" name="Table 6" descr="The table contains 8 columns labeled A B C D, A B C D, A B C D, A B C D, A B C D, A B C D, A B C D, A B C D. The rows are read as follows from left to right. B D. X, X, blank, blank, X, blank, X, blank. A C D. blank, blank, blank, blank, blank, blank, Boxed X, circled X. A B C. blank, blank, blank, blank, boxed X, circled X, blank, blank. A B C. blank, boxed X, circled X, blank, blank, blank, blank, blank. A C D. boxed X, blank, blank circled X, blank, blank, blank, blank. " title="A table with the title Last Stage of Quine McCluskey Method."/>
              <p:cNvGraphicFramePr>
                <a:graphicFrameLocks noGrp="1"/>
              </p:cNvGraphicFramePr>
              <p:nvPr>
                <p:extLst>
                  <p:ext uri="{D42A27DB-BD31-4B8C-83A1-F6EECF244321}">
                    <p14:modId xmlns:p14="http://schemas.microsoft.com/office/powerpoint/2010/main" val="2673233357"/>
                  </p:ext>
                </p:extLst>
              </p:nvPr>
            </p:nvGraphicFramePr>
            <p:xfrm>
              <a:off x="1061567" y="2564904"/>
              <a:ext cx="7020866" cy="201457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718640">
                      <a:extLst>
                        <a:ext uri="{9D8B030D-6E8A-4147-A177-3AD203B41FA5}">
                          <a16:colId xmlns:a16="http://schemas.microsoft.com/office/drawing/2014/main" val="786402554"/>
                        </a:ext>
                      </a:extLst>
                    </a:gridCol>
                    <a:gridCol w="718641">
                      <a:extLst>
                        <a:ext uri="{9D8B030D-6E8A-4147-A177-3AD203B41FA5}">
                          <a16:colId xmlns:a16="http://schemas.microsoft.com/office/drawing/2014/main" val="3809279211"/>
                        </a:ext>
                      </a:extLst>
                    </a:gridCol>
                    <a:gridCol w="718640">
                      <a:extLst>
                        <a:ext uri="{9D8B030D-6E8A-4147-A177-3AD203B41FA5}">
                          <a16:colId xmlns:a16="http://schemas.microsoft.com/office/drawing/2014/main" val="3543523605"/>
                        </a:ext>
                      </a:extLst>
                    </a:gridCol>
                  </a:tblGrid>
                  <a:tr h="375647">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ABCD</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260465" t="-1613" r="-534884"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18919" t="-1613" r="-521622"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514286" t="-1613" r="-416964"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619820" t="-1613" r="-320721"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677119" t="-1613" r="-201695"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777119" t="-1613" r="-101695"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877119" t="-1613" r="-1695" b="-446774"/>
                          </a:stretch>
                        </a:blipFill>
                      </a:tcPr>
                    </a:tc>
                    <a:extLst>
                      <a:ext uri="{0D108BD9-81ED-4DB2-BD59-A6C34878D82A}">
                        <a16:rowId xmlns:a16="http://schemas.microsoft.com/office/drawing/2014/main" val="4062764516"/>
                      </a:ext>
                    </a:extLst>
                  </a:tr>
                  <a:tr h="325123">
                    <a:tc>
                      <a:txBody>
                        <a:bodyPr/>
                        <a:lstStyle/>
                        <a:p>
                          <a:pPr algn="ctr"/>
                          <a:r>
                            <a:rPr lang="en-IN" sz="1400" b="0" i="0" u="none" strike="noStrike" cap="none" baseline="0" dirty="0" smtClean="0">
                              <a:solidFill>
                                <a:schemeClr val="dk1"/>
                              </a:solidFill>
                              <a:latin typeface="+mn-lt"/>
                              <a:ea typeface="+mn-ea"/>
                              <a:cs typeface="+mn-cs"/>
                              <a:sym typeface="Arial"/>
                            </a:rPr>
                            <a:t>BD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X</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X</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214815" r="-460194" b="-3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314815" r="-460194" b="-2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414815" r="-460194" b="-1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r>
                            <a:rPr lang="en-IN" sz="1400" b="0" i="0" u="none" strike="noStrike" cap="none" baseline="0" dirty="0" smtClean="0">
                              <a:solidFill>
                                <a:schemeClr val="dk1"/>
                              </a:solidFill>
                              <a:latin typeface="+mn-lt"/>
                              <a:ea typeface="+mn-ea"/>
                              <a:cs typeface="+mn-cs"/>
                              <a:sym typeface="Arial"/>
                            </a:rPr>
                            <a:t>A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mc:Fallback>
      </mc:AlternateContent>
      <p:sp>
        <p:nvSpPr>
          <p:cNvPr id="2" name="TextBox 1"/>
          <p:cNvSpPr txBox="1"/>
          <p:nvPr/>
        </p:nvSpPr>
        <p:spPr>
          <a:xfrm>
            <a:off x="6901656" y="3310555"/>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8" name="TextBox 7"/>
          <p:cNvSpPr txBox="1"/>
          <p:nvPr/>
        </p:nvSpPr>
        <p:spPr>
          <a:xfrm>
            <a:off x="5455146" y="3644900"/>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9" name="TextBox 8"/>
          <p:cNvSpPr txBox="1"/>
          <p:nvPr/>
        </p:nvSpPr>
        <p:spPr>
          <a:xfrm>
            <a:off x="2555776" y="4290770"/>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10" name="TextBox 9"/>
          <p:cNvSpPr txBox="1"/>
          <p:nvPr/>
        </p:nvSpPr>
        <p:spPr>
          <a:xfrm>
            <a:off x="3347864" y="3964806"/>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Tree>
  </p:cSld>
  <p:clrMapOvr>
    <a:masterClrMapping/>
  </p:clrMapOvr>
  <p:transition spd="med">
    <p:spli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12.13 </a:t>
            </a:r>
            <a:br>
              <a:rPr lang="en-US" dirty="0"/>
            </a:br>
            <a:r>
              <a:rPr lang="en-US" dirty="0"/>
              <a:t>NAND Implementation of Table 12.4</a:t>
            </a:r>
            <a:endParaRPr lang="en-IN" dirty="0"/>
          </a:p>
        </p:txBody>
      </p:sp>
      <p:pic>
        <p:nvPicPr>
          <p:cNvPr id="2" name="Picture 1" descr="Two inputs A bar and B are given to a NAND gate and the output is given as the first input to another NAND gate. Two inputs B and C bare given to a NAND gate and the output is given as the second input to the second NAND gate. A final output F is given by the second NAND gate. " title="A diagram illustrates a NAND implementation."/>
          <p:cNvPicPr>
            <a:picLocks noChangeAspect="1"/>
          </p:cNvPicPr>
          <p:nvPr/>
        </p:nvPicPr>
        <p:blipFill rotWithShape="1">
          <a:blip r:embed="rId3">
            <a:extLst>
              <a:ext uri="{28A0092B-C50C-407E-A947-70E740481C1C}">
                <a14:useLocalDpi xmlns:a14="http://schemas.microsoft.com/office/drawing/2010/main" val="0"/>
              </a:ext>
            </a:extLst>
          </a:blip>
          <a:srcRect l="25777" t="43153" r="13186" b="37596"/>
          <a:stretch/>
        </p:blipFill>
        <p:spPr>
          <a:xfrm>
            <a:off x="1043608" y="1988840"/>
            <a:ext cx="7056784" cy="2880320"/>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12.14 </a:t>
            </a:r>
            <a:br>
              <a:rPr lang="en-US" dirty="0"/>
            </a:br>
            <a:r>
              <a:rPr lang="en-US" dirty="0"/>
              <a:t>4-to-1 Multiplexer Representation</a:t>
            </a:r>
            <a:endParaRPr lang="en-IN" dirty="0"/>
          </a:p>
        </p:txBody>
      </p:sp>
      <p:pic>
        <p:nvPicPr>
          <p:cNvPr id="2" name="Picture 1" title="A diagram illustrates a 4 dash to negative 1 M U X. The multiplexer contains four input lines D 0, D 1, D 2, and D 3. two select lines, S 1 and S 2. an output line is labeled, F."/>
          <p:cNvPicPr>
            <a:picLocks noChangeAspect="1"/>
          </p:cNvPicPr>
          <p:nvPr/>
        </p:nvPicPr>
        <p:blipFill rotWithShape="1">
          <a:blip r:embed="rId3">
            <a:extLst>
              <a:ext uri="{28A0092B-C50C-407E-A947-70E740481C1C}">
                <a14:useLocalDpi xmlns:a14="http://schemas.microsoft.com/office/drawing/2010/main" val="0"/>
              </a:ext>
            </a:extLst>
          </a:blip>
          <a:srcRect l="22143" t="23049" r="24286" b="41074"/>
          <a:stretch/>
        </p:blipFill>
        <p:spPr>
          <a:xfrm>
            <a:off x="1871700" y="1412776"/>
            <a:ext cx="5400601" cy="4680520"/>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3504"/>
            <a:ext cx="8229600" cy="1119051"/>
          </a:xfrm>
        </p:spPr>
        <p:txBody>
          <a:bodyPr/>
          <a:lstStyle/>
          <a:p>
            <a:r>
              <a:rPr lang="en-US" dirty="0"/>
              <a:t>Table 12.8 </a:t>
            </a:r>
            <a:br>
              <a:rPr lang="en-US" dirty="0"/>
            </a:br>
            <a:r>
              <a:rPr lang="en-US" dirty="0"/>
              <a:t>4-to-1 Multiplexer Truth Table</a:t>
            </a:r>
            <a:endParaRPr lang="en-IN" dirty="0"/>
          </a:p>
        </p:txBody>
      </p:sp>
      <p:graphicFrame>
        <p:nvGraphicFramePr>
          <p:cNvPr id="5" name="Table 4" descr="The table contains 3 columns labeled S 2, S 1, F. The columns are read vertically from top to bottom as follows. S 2. 0 0 1 1. S 1. 0 1 0 1. F. D 0, D 1, D 2, D 3." title="A table titled 4 to 1 Multiplexer Truth Table."/>
          <p:cNvGraphicFramePr>
            <a:graphicFrameLocks noGrp="1"/>
          </p:cNvGraphicFramePr>
          <p:nvPr>
            <p:extLst>
              <p:ext uri="{D42A27DB-BD31-4B8C-83A1-F6EECF244321}">
                <p14:modId xmlns:p14="http://schemas.microsoft.com/office/powerpoint/2010/main" val="4208795089"/>
              </p:ext>
            </p:extLst>
          </p:nvPr>
        </p:nvGraphicFramePr>
        <p:xfrm>
          <a:off x="1619672" y="2101602"/>
          <a:ext cx="5904656" cy="2695550"/>
        </p:xfrm>
        <a:graphic>
          <a:graphicData uri="http://schemas.openxmlformats.org/drawingml/2006/table">
            <a:tbl>
              <a:tblPr firstRow="1" bandRow="1">
                <a:tableStyleId>{5C22544A-7EE6-4342-B048-85BDC9FD1C3A}</a:tableStyleId>
              </a:tblPr>
              <a:tblGrid>
                <a:gridCol w="2002528">
                  <a:extLst>
                    <a:ext uri="{9D8B030D-6E8A-4147-A177-3AD203B41FA5}">
                      <a16:colId xmlns:a16="http://schemas.microsoft.com/office/drawing/2014/main" val="1052202114"/>
                    </a:ext>
                  </a:extLst>
                </a:gridCol>
                <a:gridCol w="1951063">
                  <a:extLst>
                    <a:ext uri="{9D8B030D-6E8A-4147-A177-3AD203B41FA5}">
                      <a16:colId xmlns:a16="http://schemas.microsoft.com/office/drawing/2014/main" val="3102758518"/>
                    </a:ext>
                  </a:extLst>
                </a:gridCol>
                <a:gridCol w="1951065">
                  <a:extLst>
                    <a:ext uri="{9D8B030D-6E8A-4147-A177-3AD203B41FA5}">
                      <a16:colId xmlns:a16="http://schemas.microsoft.com/office/drawing/2014/main" val="2330324102"/>
                    </a:ext>
                  </a:extLst>
                </a:gridCol>
              </a:tblGrid>
              <a:tr h="539110">
                <a:tc>
                  <a:txBody>
                    <a:bodyPr/>
                    <a:lstStyle/>
                    <a:p>
                      <a:pPr algn="ctr"/>
                      <a:r>
                        <a:rPr lang="en-IN" sz="1900" dirty="0">
                          <a:solidFill>
                            <a:schemeClr val="tx1"/>
                          </a:solidFill>
                        </a:rPr>
                        <a:t>S2</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S1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F</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39110">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8719996"/>
                  </a:ext>
                </a:extLst>
              </a:tr>
              <a:tr h="539110">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62890452"/>
                  </a:ext>
                </a:extLst>
              </a:tr>
              <a:tr h="539110">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D2</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33402945"/>
                  </a:ext>
                </a:extLst>
              </a:tr>
              <a:tr h="539110">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D3</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57362195"/>
                  </a:ext>
                </a:extLst>
              </a:tr>
            </a:tbl>
          </a:graphicData>
        </a:graphic>
      </p:graphicFrame>
    </p:spTree>
  </p:cSld>
  <p:clrMapOvr>
    <a:masterClrMapping/>
  </p:clrMapOvr>
  <p:transition spd="med">
    <p:spli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12.15 </a:t>
            </a:r>
            <a:br>
              <a:rPr lang="en-US" dirty="0"/>
            </a:br>
            <a:r>
              <a:rPr lang="en-US" dirty="0"/>
              <a:t>Multiplexer Implementation</a:t>
            </a:r>
            <a:endParaRPr lang="en-IN" dirty="0"/>
          </a:p>
        </p:txBody>
      </p:sp>
      <p:pic>
        <p:nvPicPr>
          <p:cNvPr id="2" name="Picture 1" descr="The diagram displays four input lines D 0, D 1, D 2, and D 3. two select lines S 1 and S 2. The select line S 1 is given as an input to a NOT gate to give S 1 bar. The select line S 2 is given as input to a NOT gate to give S 2 bar. D 0, S 2 bar, and S 1 bar are given as an input to an AND gate that is further given as the first input to an OR gate. D 1, S 2 bar, and S 1 are given as an input to an AND gate that is further given as the second input to the OR gate. D 2, S 2, and S 1 bar are given as an input to an AND gate that is further given as the third input to the OR gate. D 3, S 2, and S 1 are given as an input to an AND gate that is further given as the fourth input to the OR gate. With the four inputs, the OR gate gives an output F." title="A diagram illustrates the multiplexer implementation. "/>
          <p:cNvPicPr>
            <a:picLocks noChangeAspect="1"/>
          </p:cNvPicPr>
          <p:nvPr/>
        </p:nvPicPr>
        <p:blipFill rotWithShape="1">
          <a:blip r:embed="rId3">
            <a:extLst>
              <a:ext uri="{28A0092B-C50C-407E-A947-70E740481C1C}">
                <a14:useLocalDpi xmlns:a14="http://schemas.microsoft.com/office/drawing/2010/main" val="0"/>
              </a:ext>
            </a:extLst>
          </a:blip>
          <a:srcRect l="14450" t="20332" r="9427" b="24615"/>
          <a:stretch/>
        </p:blipFill>
        <p:spPr>
          <a:xfrm>
            <a:off x="1926443" y="1412776"/>
            <a:ext cx="5291114" cy="4951940"/>
          </a:xfrm>
          <a:prstGeom prst="rect">
            <a:avLst/>
          </a:prstGeom>
        </p:spPr>
      </p:pic>
    </p:spTree>
    <p:extLst>
      <p:ext uri="{BB962C8B-B14F-4D97-AF65-F5344CB8AC3E}">
        <p14:creationId xmlns:p14="http://schemas.microsoft.com/office/powerpoint/2010/main" val="651772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12.16 </a:t>
            </a:r>
            <a:br>
              <a:rPr lang="en-US" dirty="0"/>
            </a:br>
            <a:r>
              <a:rPr lang="en-US" dirty="0"/>
              <a:t>Multiplexer Input to Program Counter</a:t>
            </a:r>
            <a:endParaRPr lang="en-IN" dirty="0"/>
          </a:p>
        </p:txBody>
      </p:sp>
      <p:pic>
        <p:nvPicPr>
          <p:cNvPr id="2" name="Picture 1" title="A diagram illustrates multiple 4 dash to negative 1 multiplexers. Each multiplexer contains three input lines. binary counter C, instruction register I R, and A L U. two select lines, S 1 and S 2. There is an output line, P C. The input lines and output lines range from 0 to 15."/>
          <p:cNvPicPr>
            <a:picLocks noChangeAspect="1"/>
          </p:cNvPicPr>
          <p:nvPr/>
        </p:nvPicPr>
        <p:blipFill rotWithShape="1">
          <a:blip r:embed="rId3">
            <a:extLst>
              <a:ext uri="{28A0092B-C50C-407E-A947-70E740481C1C}">
                <a14:useLocalDpi xmlns:a14="http://schemas.microsoft.com/office/drawing/2010/main" val="0"/>
              </a:ext>
            </a:extLst>
          </a:blip>
          <a:srcRect l="4229" t="26411" r="6453" b="56335"/>
          <a:stretch/>
        </p:blipFill>
        <p:spPr>
          <a:xfrm>
            <a:off x="261257" y="2420888"/>
            <a:ext cx="8487207" cy="2121802"/>
          </a:xfrm>
          <a:prstGeom prst="rect">
            <a:avLst/>
          </a:prstGeom>
        </p:spPr>
      </p:pic>
    </p:spTree>
  </p:cSld>
  <p:clrMapOvr>
    <a:masterClrMapping/>
  </p:clrMapOvr>
  <p:transition spd="med">
    <p:spli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12.17 </a:t>
            </a:r>
            <a:br>
              <a:rPr lang="en-US" dirty="0"/>
            </a:br>
            <a:r>
              <a:rPr lang="en-US" dirty="0"/>
              <a:t>Decoder with 3 Inputs and 2</a:t>
            </a:r>
            <a:r>
              <a:rPr lang="en-US" baseline="30000" dirty="0"/>
              <a:t>3</a:t>
            </a:r>
            <a:r>
              <a:rPr lang="en-US" dirty="0"/>
              <a:t> = 8 Outputs</a:t>
            </a:r>
            <a:endParaRPr lang="en-IN" dirty="0"/>
          </a:p>
        </p:txBody>
      </p:sp>
      <p:pic>
        <p:nvPicPr>
          <p:cNvPr id="4" name="Picture 3" descr="The input A is given to a NOT gate to get A bar. The input B is given to a NOT gate to get B bar. The input C is given to a NOT gate to get C bar. A bar, B bar, and C bar are given as inputs to an AND gate that produces the output D0 with the value 0 00. A bar, B bar, and C are given as inputs to an AND gate that produces the output D 1 with the value 0 0 1. A bar, B, and C bar are given as inputs to an AND gate that produces the output D 2 with the value 0 1 0. A bar, B, and C are given as inputs to an AND gate that produces the output D 3 with the value 0 1 1. A, B bar, and C bar are given as inputs to an AND gate that produces the output D 4 with the value 1 0 0. A, B bar, and C are given as inputs to an AND gate that produces the output D 5 with the value 1 0 1. A, B, and C bar are given as inputs to an AND gate that produces the output D 6 with the value 1 1 0. A, B, and C are given as inputs to an AND gate that produces the output D 7 with the value 1 1 1." title="A diagram illustrates a decoder where 3 inputs A, B, and C are used to produce 8 outputs, D 0 to D 7. "/>
          <p:cNvPicPr>
            <a:picLocks noChangeAspect="1"/>
          </p:cNvPicPr>
          <p:nvPr/>
        </p:nvPicPr>
        <p:blipFill rotWithShape="1">
          <a:blip r:embed="rId3">
            <a:extLst>
              <a:ext uri="{28A0092B-C50C-407E-A947-70E740481C1C}">
                <a14:useLocalDpi xmlns:a14="http://schemas.microsoft.com/office/drawing/2010/main" val="0"/>
              </a:ext>
            </a:extLst>
          </a:blip>
          <a:srcRect l="3888" t="11150" r="7790" b="18500"/>
          <a:stretch/>
        </p:blipFill>
        <p:spPr>
          <a:xfrm>
            <a:off x="2136717" y="1359405"/>
            <a:ext cx="4870567" cy="5020431"/>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134413"/>
            <a:ext cx="8229600" cy="1638403"/>
          </a:xfrm>
        </p:spPr>
        <p:txBody>
          <a:bodyPr/>
          <a:lstStyle/>
          <a:p>
            <a:r>
              <a:rPr lang="en-US" dirty="0"/>
              <a:t>Table 12.2 </a:t>
            </a:r>
            <a:br>
              <a:rPr lang="en-US" dirty="0"/>
            </a:br>
            <a:r>
              <a:rPr lang="en-US" dirty="0"/>
              <a:t>Correspondence Between Boolean Algebra and Operations on Sets</a:t>
            </a:r>
            <a:endParaRPr lang="en-IN" dirty="0"/>
          </a:p>
        </p:txBody>
      </p:sp>
      <p:graphicFrame>
        <p:nvGraphicFramePr>
          <p:cNvPr id="6" name="Table 5" descr="The table contains 4 columns titled Boolean Function, Boolean Description, Sets Function, Sets Description. The rows are read as follows from left to right. Row 1. A and B. 1 if and only if A and B are 1. A intersects B. Set of elements that belong to both A and B left parenthesis intersection right parenthesis. Row 2. A or B. 1 if A or B or both are 1, 0 if both A and B are 0.    A union with B. Set of elements that belong to A or B or both left parenthesis union right parenthesis. Row 3. A or B. 1 if and only A is 0. Complement of A. Set of elements not in A left parenthesis complement of A right parenthesis.  " title="A table titled Correspondence Between Boolean Algebra and Operations on Sets."/>
          <p:cNvGraphicFramePr>
            <a:graphicFrameLocks noGrp="1"/>
          </p:cNvGraphicFramePr>
          <p:nvPr>
            <p:extLst>
              <p:ext uri="{D42A27DB-BD31-4B8C-83A1-F6EECF244321}">
                <p14:modId xmlns:p14="http://schemas.microsoft.com/office/powerpoint/2010/main" val="1836461421"/>
              </p:ext>
            </p:extLst>
          </p:nvPr>
        </p:nvGraphicFramePr>
        <p:xfrm>
          <a:off x="519674" y="2175150"/>
          <a:ext cx="8300798" cy="2390457"/>
        </p:xfrm>
        <a:graphic>
          <a:graphicData uri="http://schemas.openxmlformats.org/drawingml/2006/table">
            <a:tbl>
              <a:tblPr firstRow="1" bandRow="1">
                <a:tableStyleId>{5C22544A-7EE6-4342-B048-85BDC9FD1C3A}</a:tableStyleId>
              </a:tblPr>
              <a:tblGrid>
                <a:gridCol w="1172006">
                  <a:extLst>
                    <a:ext uri="{9D8B030D-6E8A-4147-A177-3AD203B41FA5}">
                      <a16:colId xmlns:a16="http://schemas.microsoft.com/office/drawing/2014/main" val="528802535"/>
                    </a:ext>
                  </a:extLst>
                </a:gridCol>
                <a:gridCol w="2808312">
                  <a:extLst>
                    <a:ext uri="{9D8B030D-6E8A-4147-A177-3AD203B41FA5}">
                      <a16:colId xmlns:a16="http://schemas.microsoft.com/office/drawing/2014/main" val="3102758518"/>
                    </a:ext>
                  </a:extLst>
                </a:gridCol>
                <a:gridCol w="1224136">
                  <a:extLst>
                    <a:ext uri="{9D8B030D-6E8A-4147-A177-3AD203B41FA5}">
                      <a16:colId xmlns:a16="http://schemas.microsoft.com/office/drawing/2014/main" val="2543019389"/>
                    </a:ext>
                  </a:extLst>
                </a:gridCol>
                <a:gridCol w="3096344">
                  <a:extLst>
                    <a:ext uri="{9D8B030D-6E8A-4147-A177-3AD203B41FA5}">
                      <a16:colId xmlns:a16="http://schemas.microsoft.com/office/drawing/2014/main" val="4122312373"/>
                    </a:ext>
                  </a:extLst>
                </a:gridCol>
              </a:tblGrid>
              <a:tr h="448124">
                <a:tc gridSpan="2">
                  <a:txBody>
                    <a:bodyPr/>
                    <a:lstStyle/>
                    <a:p>
                      <a:pPr algn="ctr"/>
                      <a:r>
                        <a:rPr lang="en-IN" sz="1500" b="1" dirty="0">
                          <a:solidFill>
                            <a:schemeClr val="tx1"/>
                          </a:solidFill>
                        </a:rPr>
                        <a:t>Boolean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500" dirty="0">
                          <a:solidFill>
                            <a:schemeClr val="tx1"/>
                          </a:solidFill>
                        </a:rPr>
                        <a:t>Sets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87853">
                <a:tc>
                  <a:txBody>
                    <a:bodyPr/>
                    <a:lstStyle/>
                    <a:p>
                      <a:pPr algn="ctr"/>
                      <a:r>
                        <a:rPr lang="en-IN" sz="1500" b="1" i="0" u="none" strike="noStrike" cap="none" baseline="0" dirty="0">
                          <a:solidFill>
                            <a:schemeClr val="dk1"/>
                          </a:solidFill>
                          <a:latin typeface="+mn-lt"/>
                          <a:ea typeface="+mn-ea"/>
                          <a:cs typeface="+mn-cs"/>
                          <a:sym typeface="Arial"/>
                        </a:rPr>
                        <a:t>Function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b="1" i="0" u="none" strike="noStrike" cap="none" baseline="0" dirty="0">
                          <a:solidFill>
                            <a:schemeClr val="dk1"/>
                          </a:solidFill>
                          <a:latin typeface="+mn-lt"/>
                          <a:ea typeface="+mn-ea"/>
                          <a:cs typeface="+mn-cs"/>
                          <a:sym typeface="Arial"/>
                        </a:rPr>
                        <a:t>Description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500" b="1" i="0" u="none" strike="noStrike" cap="none" baseline="0" dirty="0">
                          <a:solidFill>
                            <a:schemeClr val="dk1"/>
                          </a:solidFill>
                          <a:latin typeface="+mn-lt"/>
                          <a:ea typeface="+mn-ea"/>
                          <a:cs typeface="+mn-cs"/>
                          <a:sym typeface="Arial"/>
                        </a:rPr>
                        <a:t>Function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500" b="1" i="0" u="none" strike="noStrike" cap="none" baseline="0" dirty="0">
                          <a:solidFill>
                            <a:schemeClr val="dk1"/>
                          </a:solidFill>
                          <a:latin typeface="+mn-lt"/>
                          <a:ea typeface="+mn-ea"/>
                          <a:cs typeface="+mn-cs"/>
                          <a:sym typeface="Arial"/>
                        </a:rPr>
                        <a:t>Description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10607">
                <a:tc>
                  <a:txBody>
                    <a:bodyPr/>
                    <a:lstStyle/>
                    <a:p>
                      <a:pPr algn="ctr"/>
                      <a:r>
                        <a:rPr lang="en-IN" sz="1400" b="0" i="0" u="none" strike="noStrike" cap="none" baseline="0" dirty="0">
                          <a:solidFill>
                            <a:schemeClr val="dk1"/>
                          </a:solidFill>
                          <a:latin typeface="+mn-lt"/>
                          <a:ea typeface="+mn-ea"/>
                          <a:cs typeface="+mn-cs"/>
                          <a:sym typeface="Arial"/>
                        </a:rPr>
                        <a:t>A AND B</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and only if A and B are 1</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baseline="0" dirty="0">
                          <a:latin typeface="+mn-lt"/>
                        </a:rPr>
                        <a:t>A </a:t>
                      </a:r>
                      <a:r>
                        <a:rPr lang="en-IN" sz="1400" b="0" i="0" u="none" strike="noStrike" baseline="0" dirty="0">
                          <a:latin typeface="+mn-lt"/>
                          <a:sym typeface="Symbol" panose="05050102010706020507" pitchFamily="18" charset="2"/>
                        </a:rPr>
                        <a:t></a:t>
                      </a:r>
                      <a:r>
                        <a:rPr lang="en-IN" sz="1400" b="0" i="0" u="none" strike="noStrike" baseline="0" dirty="0">
                          <a:latin typeface="+mn-lt"/>
                        </a:rPr>
                        <a:t> B</a:t>
                      </a:r>
                      <a:endParaRPr lang="en-IN" sz="1400" dirty="0">
                        <a:solidFill>
                          <a:schemeClr val="tx1"/>
                        </a:solidFill>
                        <a:latin typeface="+mn-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that belong to both</a:t>
                      </a:r>
                    </a:p>
                    <a:p>
                      <a:pPr algn="ctr"/>
                      <a:r>
                        <a:rPr lang="en-IN" sz="1400" b="0" i="0" u="none" strike="noStrike" cap="none" baseline="0" dirty="0">
                          <a:solidFill>
                            <a:schemeClr val="dk1"/>
                          </a:solidFill>
                          <a:latin typeface="+mn-lt"/>
                          <a:ea typeface="+mn-ea"/>
                          <a:cs typeface="+mn-cs"/>
                          <a:sym typeface="Arial"/>
                        </a:rPr>
                        <a:t>A and B (intersection)</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60663">
                <a:tc>
                  <a:txBody>
                    <a:bodyPr/>
                    <a:lstStyle/>
                    <a:p>
                      <a:pPr algn="ctr"/>
                      <a:r>
                        <a:rPr lang="en-IN" sz="1400" b="0" i="0" u="none" strike="noStrike" cap="none" baseline="0" dirty="0">
                          <a:solidFill>
                            <a:schemeClr val="dk1"/>
                          </a:solidFill>
                          <a:latin typeface="+mn-lt"/>
                          <a:ea typeface="+mn-ea"/>
                          <a:cs typeface="+mn-cs"/>
                          <a:sym typeface="Arial"/>
                        </a:rPr>
                        <a:t>A OR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 or B or both are 1; 0 if both</a:t>
                      </a:r>
                    </a:p>
                    <a:p>
                      <a:pPr algn="ctr"/>
                      <a:r>
                        <a:rPr lang="en-US" sz="1400" b="0" i="0" u="none" strike="noStrike" cap="none" baseline="0" dirty="0">
                          <a:solidFill>
                            <a:schemeClr val="dk1"/>
                          </a:solidFill>
                          <a:latin typeface="+mn-lt"/>
                          <a:ea typeface="+mn-ea"/>
                          <a:cs typeface="+mn-cs"/>
                          <a:sym typeface="Arial"/>
                        </a:rPr>
                        <a:t>A and B are 0</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that belong to A or B</a:t>
                      </a:r>
                    </a:p>
                    <a:p>
                      <a:pPr algn="ctr"/>
                      <a:r>
                        <a:rPr lang="en-IN" sz="1400" b="0" i="0" u="none" strike="noStrike" cap="none" baseline="0" dirty="0">
                          <a:solidFill>
                            <a:schemeClr val="dk1"/>
                          </a:solidFill>
                          <a:latin typeface="+mn-lt"/>
                          <a:ea typeface="+mn-ea"/>
                          <a:cs typeface="+mn-cs"/>
                          <a:sym typeface="Arial"/>
                        </a:rPr>
                        <a:t>or both (union)</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57377">
                <a:tc>
                  <a:txBody>
                    <a:bodyPr/>
                    <a:lstStyle/>
                    <a:p>
                      <a:pPr algn="ctr"/>
                      <a:r>
                        <a:rPr lang="en-IN" sz="1400" b="0" i="0" u="none" strike="noStrike" cap="none" baseline="0" dirty="0">
                          <a:solidFill>
                            <a:schemeClr val="dk1"/>
                          </a:solidFill>
                          <a:latin typeface="+mn-lt"/>
                          <a:ea typeface="+mn-ea"/>
                          <a:cs typeface="+mn-cs"/>
                          <a:sym typeface="Arial"/>
                        </a:rPr>
                        <a:t>NOT A</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and only if A is 0</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not in A</a:t>
                      </a:r>
                    </a:p>
                    <a:p>
                      <a:pPr algn="ctr"/>
                      <a:r>
                        <a:rPr lang="en-IN" sz="1400" b="0" i="0" u="none" strike="noStrike" cap="none" baseline="0" dirty="0">
                          <a:solidFill>
                            <a:schemeClr val="dk1"/>
                          </a:solidFill>
                          <a:latin typeface="+mn-lt"/>
                          <a:ea typeface="+mn-ea"/>
                          <a:cs typeface="+mn-cs"/>
                          <a:sym typeface="Arial"/>
                        </a:rPr>
                        <a:t>(complement of A)</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cxnSp>
        <p:nvCxnSpPr>
          <p:cNvPr id="4" name="Straight Connector 3" descr="The table contains 4 columns titled Boolean Function, Boolean Description, Sets Function, Sets Description. The rows are read as follows from left to right. Row 1. A and B. 1 if and only if A and B are 1. A intersects B. Set of elements that belong to both A and B left parenthesis intersection right parenthesis. Row 2. A or B. 1 if A or B or both are 1, 0 if both A and B are 0.    A union with B. Set of elements that belong to A or B or both left parenthesis union right parenthesis. Row 3. A or B. 1 if and only A is 0. Complement of A. Set of elements not in A left parenthesis complement of A right parenthesis.  " title="A table titled Correspondence Between Boolean Algebra and Operations on Sets."/>
          <p:cNvCxnSpPr/>
          <p:nvPr/>
        </p:nvCxnSpPr>
        <p:spPr>
          <a:xfrm>
            <a:off x="5068129" y="4221088"/>
            <a:ext cx="878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pli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12.18 </a:t>
            </a:r>
            <a:br>
              <a:rPr lang="en-US" dirty="0"/>
            </a:br>
            <a:r>
              <a:rPr lang="en-US" dirty="0"/>
              <a:t>Address Decoding</a:t>
            </a:r>
            <a:endParaRPr lang="en-IN" dirty="0"/>
          </a:p>
        </p:txBody>
      </p:sp>
      <p:pic>
        <p:nvPicPr>
          <p:cNvPr id="2" name="Picture 1" descr="Eight input address lines A 0 to A 7 are given to four 256 cross 8 dash bit RAM chips. A 2 dash to negative 4 decoder has 2 input address lines A 8 and A 9 that give 4 output lines. Each of the output lines enables a 256 cross 8 bit RAM chip. " title="A diagram illustrates an address decoder. "/>
          <p:cNvPicPr>
            <a:picLocks noChangeAspect="1"/>
          </p:cNvPicPr>
          <p:nvPr/>
        </p:nvPicPr>
        <p:blipFill rotWithShape="1">
          <a:blip r:embed="rId3">
            <a:extLst>
              <a:ext uri="{28A0092B-C50C-407E-A947-70E740481C1C}">
                <a14:useLocalDpi xmlns:a14="http://schemas.microsoft.com/office/drawing/2010/main" val="0"/>
              </a:ext>
            </a:extLst>
          </a:blip>
          <a:srcRect l="6259" t="20087" r="5047" b="39042"/>
          <a:stretch/>
        </p:blipFill>
        <p:spPr>
          <a:xfrm>
            <a:off x="647564" y="1484784"/>
            <a:ext cx="7848873" cy="4680520"/>
          </a:xfrm>
          <a:prstGeom prst="rect">
            <a:avLst/>
          </a:prstGeom>
        </p:spPr>
      </p:pic>
    </p:spTree>
  </p:cSld>
  <p:clrMapOvr>
    <a:masterClrMapping/>
  </p:clrMapOvr>
  <p:transition spd="med">
    <p:spli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diagram&#10;&#10;Description automatically generated">
            <a:extLst>
              <a:ext uri="{FF2B5EF4-FFF2-40B4-BE49-F238E27FC236}">
                <a16:creationId xmlns:a16="http://schemas.microsoft.com/office/drawing/2014/main" id="{F7F241DC-889D-4C82-84B3-894BEBD880E8}"/>
              </a:ext>
            </a:extLst>
          </p:cNvPr>
          <p:cNvPicPr>
            <a:picLocks noChangeAspect="1"/>
          </p:cNvPicPr>
          <p:nvPr/>
        </p:nvPicPr>
        <p:blipFill>
          <a:blip r:embed="rId3"/>
          <a:stretch>
            <a:fillRect/>
          </a:stretch>
        </p:blipFill>
        <p:spPr>
          <a:xfrm>
            <a:off x="1547664" y="1110786"/>
            <a:ext cx="6312287" cy="4838493"/>
          </a:xfrm>
          <a:prstGeom prst="rect">
            <a:avLst/>
          </a:prstGeom>
        </p:spPr>
      </p:pic>
    </p:spTree>
    <p:extLst>
      <p:ext uri="{BB962C8B-B14F-4D97-AF65-F5344CB8AC3E}">
        <p14:creationId xmlns:p14="http://schemas.microsoft.com/office/powerpoint/2010/main" val="153084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2997"/>
            <a:ext cx="8229600" cy="1638403"/>
          </a:xfrm>
        </p:spPr>
        <p:txBody>
          <a:bodyPr/>
          <a:lstStyle/>
          <a:p>
            <a:r>
              <a:rPr lang="en-US" dirty="0"/>
              <a:t>Figure 12.19 </a:t>
            </a:r>
            <a:br>
              <a:rPr lang="en-US" dirty="0"/>
            </a:br>
            <a:r>
              <a:rPr lang="en-US" dirty="0"/>
              <a:t>Implementation of a </a:t>
            </a:r>
            <a:r>
              <a:rPr lang="en-US" dirty="0" err="1"/>
              <a:t>Demultiplexer</a:t>
            </a:r>
            <a:r>
              <a:rPr lang="en-US" dirty="0"/>
              <a:t> Using a Decoder</a:t>
            </a:r>
            <a:endParaRPr lang="en-IN" dirty="0"/>
          </a:p>
        </p:txBody>
      </p:sp>
      <p:pic>
        <p:nvPicPr>
          <p:cNvPr id="2" name="Picture 1" descr="Eight input address lines A 0 to A 7 are given to four 256 cross 8 dash bit RAM chips. A 2 dash to negative 4 decoder has 2 input address lines A 8 and A 9 that give 4 output lines. Each of the output lines enables a 256 cross 8 bit RAM chip. " title="A diagram illustrates an address decoder. "/>
          <p:cNvPicPr>
            <a:picLocks noChangeAspect="1"/>
          </p:cNvPicPr>
          <p:nvPr/>
        </p:nvPicPr>
        <p:blipFill rotWithShape="1">
          <a:blip r:embed="rId3">
            <a:extLst>
              <a:ext uri="{28A0092B-C50C-407E-A947-70E740481C1C}">
                <a14:useLocalDpi xmlns:a14="http://schemas.microsoft.com/office/drawing/2010/main" val="0"/>
              </a:ext>
            </a:extLst>
          </a:blip>
          <a:srcRect l="6668" t="29259" r="13099" b="47334"/>
          <a:stretch/>
        </p:blipFill>
        <p:spPr>
          <a:xfrm>
            <a:off x="713050" y="1988840"/>
            <a:ext cx="7717901" cy="2913901"/>
          </a:xfrm>
          <a:prstGeom prst="rect">
            <a:avLst/>
          </a:prstGeom>
        </p:spPr>
      </p:pic>
    </p:spTree>
  </p:cSld>
  <p:clrMapOvr>
    <a:masterClrMapping/>
  </p:clrMapOvr>
  <p:transition spd="med">
    <p:spli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Read-Only Memory (ROM)</a:t>
            </a:r>
          </a:p>
        </p:txBody>
      </p:sp>
      <p:sp>
        <p:nvSpPr>
          <p:cNvPr id="3" name="Content Placeholder 2"/>
          <p:cNvSpPr>
            <a:spLocks noGrp="1"/>
          </p:cNvSpPr>
          <p:nvPr>
            <p:ph type="body" idx="1"/>
          </p:nvPr>
        </p:nvSpPr>
        <p:spPr>
          <a:xfrm>
            <a:off x="457200" y="1472909"/>
            <a:ext cx="8229600" cy="4525963"/>
          </a:xfrm>
        </p:spPr>
        <p:txBody>
          <a:bodyPr/>
          <a:lstStyle/>
          <a:p>
            <a:pPr marL="307975" indent="-307975"/>
            <a:r>
              <a:rPr lang="en-US" dirty="0"/>
              <a:t>Memory that is implemented with combinational circuits</a:t>
            </a:r>
          </a:p>
          <a:p>
            <a:pPr marL="628650" lvl="1" indent="-307975"/>
            <a:r>
              <a:rPr lang="en-US" sz="2000" dirty="0"/>
              <a:t>Combinational circuits are often referred to as “memoryless” circuits because their output depends only on their current input and no history of prior inputs is retained</a:t>
            </a:r>
          </a:p>
          <a:p>
            <a:pPr marL="307975" indent="-307975"/>
            <a:r>
              <a:rPr lang="en-US" dirty="0"/>
              <a:t>Memory unit that performs only the read operation</a:t>
            </a:r>
          </a:p>
          <a:p>
            <a:pPr marL="628650" lvl="1" indent="-307975"/>
            <a:r>
              <a:rPr lang="en-US" sz="2000" dirty="0"/>
              <a:t>Binary information stored in a ROM is permanent and is created during the fabrication process</a:t>
            </a:r>
          </a:p>
          <a:p>
            <a:pPr marL="628650" lvl="1" indent="-307975"/>
            <a:r>
              <a:rPr lang="en-US" sz="2000" dirty="0"/>
              <a:t>A given input to the ROM (address lines) always produces the same output (data lines)</a:t>
            </a:r>
          </a:p>
          <a:p>
            <a:pPr marL="628650" lvl="1" indent="-307975"/>
            <a:r>
              <a:rPr lang="en-US" sz="2000" dirty="0"/>
              <a:t>Because the outputs are a function only of the present inputs, ROM is a combinational circuit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9149"/>
            <a:ext cx="8229600" cy="1119051"/>
          </a:xfrm>
        </p:spPr>
        <p:txBody>
          <a:bodyPr/>
          <a:lstStyle/>
          <a:p>
            <a:r>
              <a:rPr lang="en-US" dirty="0"/>
              <a:t>Table 12.9</a:t>
            </a:r>
            <a:br>
              <a:rPr lang="en-US" dirty="0"/>
            </a:br>
            <a:r>
              <a:rPr lang="en-US" dirty="0"/>
              <a:t>Truth Table for a ROM</a:t>
            </a:r>
            <a:endParaRPr lang="en-IN" dirty="0"/>
          </a:p>
        </p:txBody>
      </p:sp>
      <p:graphicFrame>
        <p:nvGraphicFramePr>
          <p:cNvPr id="7" name="Table 6" descr="The table contains 8 columns labeled Input X sub 1, Input X sub 2, Input X sub 3, Input X sub 4, Output Z sub 1, Output Z sub 2, Output Z sub 3, Output Z sub 4. The columns are read vertically from top to bottom as follows. Input X sub 1. 0 0 0 0 0 0 0 0 1 1 1 1 1 1 1 1. Input X sub 2. 0 0 0 0 1 1 1 1 0 0 0 0 1 1 1 1. Input X sub 3. 0 0 1 1 0 0 1 1 0 0 1 1 0 0 1 1. Input X sub 4. 0 1 0 1 0 1 0 1 0 1 0 1 0 1 0 1. Output Z sub 1. 0 0 0 0 0 0 0 0 1 1 1 1 1 1 1 1. Output Z sub 2. 0 0 0 0 1 1 1 1 1 1 1 1 0 0 0 0. Output Z sub 3. 0 0 1 1 1 1 0 0 0 0 1 1 1 1 0 0. Output Z sub 4. 0 1 1 0 0 1 1 0 0 1 1 0 0 1 1 0." title="A table titled Truth Table for a R O M"/>
          <p:cNvGraphicFramePr>
            <a:graphicFrameLocks noGrp="1"/>
          </p:cNvGraphicFramePr>
          <p:nvPr>
            <p:extLst>
              <p:ext uri="{D42A27DB-BD31-4B8C-83A1-F6EECF244321}">
                <p14:modId xmlns:p14="http://schemas.microsoft.com/office/powerpoint/2010/main" val="3074684378"/>
              </p:ext>
            </p:extLst>
          </p:nvPr>
        </p:nvGraphicFramePr>
        <p:xfrm>
          <a:off x="2515848" y="1556792"/>
          <a:ext cx="4112304" cy="4563272"/>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3102758518"/>
                    </a:ext>
                  </a:extLst>
                </a:gridCol>
                <a:gridCol w="478308">
                  <a:extLst>
                    <a:ext uri="{9D8B030D-6E8A-4147-A177-3AD203B41FA5}">
                      <a16:colId xmlns:a16="http://schemas.microsoft.com/office/drawing/2014/main" val="1690241635"/>
                    </a:ext>
                  </a:extLst>
                </a:gridCol>
                <a:gridCol w="555554">
                  <a:extLst>
                    <a:ext uri="{9D8B030D-6E8A-4147-A177-3AD203B41FA5}">
                      <a16:colId xmlns:a16="http://schemas.microsoft.com/office/drawing/2014/main" val="3771478144"/>
                    </a:ext>
                  </a:extLst>
                </a:gridCol>
                <a:gridCol w="549760">
                  <a:extLst>
                    <a:ext uri="{9D8B030D-6E8A-4147-A177-3AD203B41FA5}">
                      <a16:colId xmlns:a16="http://schemas.microsoft.com/office/drawing/2014/main" val="2128406204"/>
                    </a:ext>
                  </a:extLst>
                </a:gridCol>
                <a:gridCol w="498278">
                  <a:extLst>
                    <a:ext uri="{9D8B030D-6E8A-4147-A177-3AD203B41FA5}">
                      <a16:colId xmlns:a16="http://schemas.microsoft.com/office/drawing/2014/main" val="4122312373"/>
                    </a:ext>
                  </a:extLst>
                </a:gridCol>
                <a:gridCol w="452560">
                  <a:extLst>
                    <a:ext uri="{9D8B030D-6E8A-4147-A177-3AD203B41FA5}">
                      <a16:colId xmlns:a16="http://schemas.microsoft.com/office/drawing/2014/main" val="4247590022"/>
                    </a:ext>
                  </a:extLst>
                </a:gridCol>
                <a:gridCol w="549768">
                  <a:extLst>
                    <a:ext uri="{9D8B030D-6E8A-4147-A177-3AD203B41FA5}">
                      <a16:colId xmlns:a16="http://schemas.microsoft.com/office/drawing/2014/main" val="1448044775"/>
                    </a:ext>
                  </a:extLst>
                </a:gridCol>
                <a:gridCol w="549768">
                  <a:extLst>
                    <a:ext uri="{9D8B030D-6E8A-4147-A177-3AD203B41FA5}">
                      <a16:colId xmlns:a16="http://schemas.microsoft.com/office/drawing/2014/main" val="3697281106"/>
                    </a:ext>
                  </a:extLst>
                </a:gridCol>
              </a:tblGrid>
              <a:tr h="416734">
                <a:tc gridSpan="4">
                  <a:txBody>
                    <a:bodyPr/>
                    <a:lstStyle/>
                    <a:p>
                      <a:pPr algn="ctr"/>
                      <a:r>
                        <a:rPr lang="en-IN" sz="1100" b="1" dirty="0">
                          <a:solidFill>
                            <a:schemeClr val="tx1"/>
                          </a:solidFill>
                        </a:rPr>
                        <a:t>Input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1100" b="1" dirty="0">
                          <a:solidFill>
                            <a:schemeClr val="tx1"/>
                          </a:solidFill>
                        </a:rPr>
                        <a:t>Output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08367">
                <a:tc>
                  <a:txBody>
                    <a:bodyPr/>
                    <a:lstStyle/>
                    <a:p>
                      <a:pPr algn="ctr"/>
                      <a:r>
                        <a:rPr lang="en-IN" sz="1100" dirty="0"/>
                        <a:t>X</a:t>
                      </a:r>
                      <a:r>
                        <a:rPr lang="en-IN" sz="1100" baseline="-250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08367">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7750">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35456450"/>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724033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92482788"/>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6981306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1405941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6277905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29288134"/>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7020543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2360"/>
            <a:ext cx="8229600" cy="1119051"/>
          </a:xfrm>
        </p:spPr>
        <p:txBody>
          <a:bodyPr/>
          <a:lstStyle/>
          <a:p>
            <a:r>
              <a:rPr lang="en-US" dirty="0"/>
              <a:t>Figure 12.20</a:t>
            </a:r>
            <a:br>
              <a:rPr lang="en-US" dirty="0"/>
            </a:br>
            <a:r>
              <a:rPr lang="en-US" dirty="0"/>
              <a:t>A 64-Bit ROM</a:t>
            </a:r>
            <a:endParaRPr lang="en-IN" dirty="0"/>
          </a:p>
        </p:txBody>
      </p:sp>
      <p:pic>
        <p:nvPicPr>
          <p:cNvPr id="4" name="Picture 3" descr="A four dash input sixteen dash output decoder has 4 input lines X sub 1, X sub 2, X sub 3, and X sub 4. The 16 output lines have the following values. 0 0 0 0, 0 0 0 1, 0 0 1 0, 0 0 1 1, 0 1 0 0, 0 1 0 1, 0 1 1 0, 0 1 1 1, 1 0 0 0, 1 0 0 1, 1 0 10, 1 0 1 1, 1 1 0 0, 1 1 0 1, 1 1 1 0, and 1 1 1 1. The output lines 1 0 0 0, 1 0 0 1, 1 0 1 0, 1 0 1 1, 1 1 0 0, 1 1 0 1, 1 1 1 0, and 1 1 1 1 from the decoder are given as inputs to an OR gate that gives an output, Z sub 1. The output lines 0 1 0 0, 0 1 0 1, 0 1 1 0, 0 1 1 1, 1 0 0 0, 1 0 0 1, 1 0 1 0, and 1 0 1 1 from the decoder are given as inputs to an OR gate that gives an output, Z sub 2. The output lines 0 0 1 0, 0 0 1 1, 0 1 0 0, 0 1 0 1, 1 0 1 0, 1 0 1 1, 1 1 0 0, and 1 1 0 1 from the decoder are given as inputs to an OR gate that gives an output, Z sub 3. The output lines 0 0 0 1, 0 0 1 0, 0 1 0 1, 0 1 1 0, 1 0 0 1, 1 0 1 0, 1 1 0 1, and 1 1 1 0 from the decoder are given as inputs to an OR gate that gives an output Z sub 4." title="A diagram illustrates a 64 bit ROM."/>
          <p:cNvPicPr>
            <a:picLocks noChangeAspect="1"/>
          </p:cNvPicPr>
          <p:nvPr/>
        </p:nvPicPr>
        <p:blipFill rotWithShape="1">
          <a:blip r:embed="rId3">
            <a:extLst>
              <a:ext uri="{28A0092B-C50C-407E-A947-70E740481C1C}">
                <a14:useLocalDpi xmlns:a14="http://schemas.microsoft.com/office/drawing/2010/main" val="0"/>
              </a:ext>
            </a:extLst>
          </a:blip>
          <a:srcRect l="2804" t="16651" r="4658" b="27733"/>
          <a:stretch/>
        </p:blipFill>
        <p:spPr>
          <a:xfrm>
            <a:off x="1312930" y="1286317"/>
            <a:ext cx="6518140" cy="5069662"/>
          </a:xfrm>
          <a:prstGeom prst="rect">
            <a:avLst/>
          </a:prstGeom>
        </p:spPr>
      </p:pic>
    </p:spTree>
    <p:extLst>
      <p:ext uri="{BB962C8B-B14F-4D97-AF65-F5344CB8AC3E}">
        <p14:creationId xmlns:p14="http://schemas.microsoft.com/office/powerpoint/2010/main" val="178468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a:spLocks noGrp="1"/>
          </p:cNvSpPr>
          <p:nvPr>
            <p:ph type="title"/>
          </p:nvPr>
        </p:nvSpPr>
        <p:spPr>
          <a:xfrm>
            <a:off x="447964" y="249149"/>
            <a:ext cx="8229600" cy="1119051"/>
          </a:xfrm>
        </p:spPr>
        <p:txBody>
          <a:bodyPr/>
          <a:lstStyle/>
          <a:p>
            <a:r>
              <a:rPr lang="en-US" dirty="0"/>
              <a:t>Table 12.10 </a:t>
            </a:r>
            <a:br>
              <a:rPr lang="en-US" dirty="0"/>
            </a:br>
            <a:r>
              <a:rPr lang="en-US" dirty="0"/>
              <a:t>Binary Addition Truth Tables</a:t>
            </a:r>
            <a:endParaRPr lang="en-IN" dirty="0"/>
          </a:p>
        </p:txBody>
      </p:sp>
      <p:graphicFrame>
        <p:nvGraphicFramePr>
          <p:cNvPr id="5" name="Table 4" descr="Table A is titled Single Bit Addition. The columns for this table are labeled A, B, Sum, Carry. The columns are read vertically from top to bottom as follows. A. 0 0 1 1. B. 0 1 0 1. Sum. 0 1 1 0. Carry. 0 0 0 1. Table B is titled Single Bit Addition. The columns for this table are labeled C sub in, A, B, Sum, C sub out. The columns are read vertically from top to bottom as follows. C sub in. 0 0 0 0 1 1 1 1. A. 0 0 1 1 0 0 1 1. B. 0 1 0 1 0 1 0 1. Sum. 0 1 1 0 1 0 0 1. C sub out. 0 0 0 1 0 1 1 1." title="Two tables titled Binary Addition Truth Tables."/>
          <p:cNvGraphicFramePr>
            <a:graphicFrameLocks noGrp="1"/>
          </p:cNvGraphicFramePr>
          <p:nvPr>
            <p:extLst>
              <p:ext uri="{D42A27DB-BD31-4B8C-83A1-F6EECF244321}">
                <p14:modId xmlns:p14="http://schemas.microsoft.com/office/powerpoint/2010/main" val="4089068522"/>
              </p:ext>
            </p:extLst>
          </p:nvPr>
        </p:nvGraphicFramePr>
        <p:xfrm>
          <a:off x="899592" y="2076322"/>
          <a:ext cx="2831181" cy="1898718"/>
        </p:xfrm>
        <a:graphic>
          <a:graphicData uri="http://schemas.openxmlformats.org/drawingml/2006/table">
            <a:tbl>
              <a:tblPr firstRow="1" bandRow="1">
                <a:tableStyleId>{5C22544A-7EE6-4342-B048-85BDC9FD1C3A}</a:tableStyleId>
              </a:tblPr>
              <a:tblGrid>
                <a:gridCol w="656752">
                  <a:extLst>
                    <a:ext uri="{9D8B030D-6E8A-4147-A177-3AD203B41FA5}">
                      <a16:colId xmlns:a16="http://schemas.microsoft.com/office/drawing/2014/main" val="3102758518"/>
                    </a:ext>
                  </a:extLst>
                </a:gridCol>
                <a:gridCol w="656752">
                  <a:extLst>
                    <a:ext uri="{9D8B030D-6E8A-4147-A177-3AD203B41FA5}">
                      <a16:colId xmlns:a16="http://schemas.microsoft.com/office/drawing/2014/main" val="1690241635"/>
                    </a:ext>
                  </a:extLst>
                </a:gridCol>
                <a:gridCol w="762816">
                  <a:extLst>
                    <a:ext uri="{9D8B030D-6E8A-4147-A177-3AD203B41FA5}">
                      <a16:colId xmlns:a16="http://schemas.microsoft.com/office/drawing/2014/main" val="3771478144"/>
                    </a:ext>
                  </a:extLst>
                </a:gridCol>
                <a:gridCol w="754861">
                  <a:extLst>
                    <a:ext uri="{9D8B030D-6E8A-4147-A177-3AD203B41FA5}">
                      <a16:colId xmlns:a16="http://schemas.microsoft.com/office/drawing/2014/main" val="2128406204"/>
                    </a:ext>
                  </a:extLst>
                </a:gridCol>
              </a:tblGrid>
              <a:tr h="474178">
                <a:tc gridSpan="4">
                  <a:txBody>
                    <a:bodyPr/>
                    <a:lstStyle/>
                    <a:p>
                      <a:pPr algn="ctr"/>
                      <a:r>
                        <a:rPr lang="en-IN" sz="1300" b="1" dirty="0">
                          <a:solidFill>
                            <a:schemeClr val="tx1"/>
                          </a:solidFill>
                        </a:rPr>
                        <a:t>(a) Single- Bit Addition</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77536">
                <a:tc>
                  <a:txBody>
                    <a:bodyPr/>
                    <a:lstStyle/>
                    <a:p>
                      <a:pPr algn="ctr"/>
                      <a:r>
                        <a:rPr lang="en-IN" sz="1300" dirty="0"/>
                        <a:t>A</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B</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SUM</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CARRY</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graphicFrame>
        <p:nvGraphicFramePr>
          <p:cNvPr id="7" name="Table 6" descr="Table A is titled Single Bit Addition. The columns for this table are labeled A, B, Sum, Carry. The columns are read vertically from top to bottom as follows. A. 0 0 1 1. B. 0 1 0 1. Sum. 0 1 1 0. Carry. 0 0 0 1. Table B is titled Single Bit Addition. The columns for this table are labeled C sub in, A, B, Sum, C sub out. The columns are read vertically from top to bottom as follows. C sub in. 0 0 0 0 1 1 1 1. A. 0 0 1 1 0 0 1 1. B. 0 1 0 1 0 1 0 1. Sum. 0 1 1 0 1 0 0 1. C sub out. 0 0 0 1 0 1 1 1." title="Two tables titled Binary Addition Truth Tables."/>
          <p:cNvGraphicFramePr>
            <a:graphicFrameLocks noGrp="1"/>
          </p:cNvGraphicFramePr>
          <p:nvPr>
            <p:extLst>
              <p:ext uri="{D42A27DB-BD31-4B8C-83A1-F6EECF244321}">
                <p14:modId xmlns:p14="http://schemas.microsoft.com/office/powerpoint/2010/main" val="914314000"/>
              </p:ext>
            </p:extLst>
          </p:nvPr>
        </p:nvGraphicFramePr>
        <p:xfrm>
          <a:off x="4104455" y="2076322"/>
          <a:ext cx="4464815" cy="3038350"/>
        </p:xfrm>
        <a:graphic>
          <a:graphicData uri="http://schemas.openxmlformats.org/drawingml/2006/table">
            <a:tbl>
              <a:tblPr firstRow="1" bandRow="1">
                <a:tableStyleId>{5C22544A-7EE6-4342-B048-85BDC9FD1C3A}</a:tableStyleId>
              </a:tblPr>
              <a:tblGrid>
                <a:gridCol w="944480">
                  <a:extLst>
                    <a:ext uri="{9D8B030D-6E8A-4147-A177-3AD203B41FA5}">
                      <a16:colId xmlns:a16="http://schemas.microsoft.com/office/drawing/2014/main" val="3102758518"/>
                    </a:ext>
                  </a:extLst>
                </a:gridCol>
                <a:gridCol w="944480">
                  <a:extLst>
                    <a:ext uri="{9D8B030D-6E8A-4147-A177-3AD203B41FA5}">
                      <a16:colId xmlns:a16="http://schemas.microsoft.com/office/drawing/2014/main" val="1690241635"/>
                    </a:ext>
                  </a:extLst>
                </a:gridCol>
                <a:gridCol w="858619">
                  <a:extLst>
                    <a:ext uri="{9D8B030D-6E8A-4147-A177-3AD203B41FA5}">
                      <a16:colId xmlns:a16="http://schemas.microsoft.com/office/drawing/2014/main" val="3771478144"/>
                    </a:ext>
                  </a:extLst>
                </a:gridCol>
                <a:gridCol w="944480">
                  <a:extLst>
                    <a:ext uri="{9D8B030D-6E8A-4147-A177-3AD203B41FA5}">
                      <a16:colId xmlns:a16="http://schemas.microsoft.com/office/drawing/2014/main" val="2128406204"/>
                    </a:ext>
                  </a:extLst>
                </a:gridCol>
                <a:gridCol w="772756">
                  <a:extLst>
                    <a:ext uri="{9D8B030D-6E8A-4147-A177-3AD203B41FA5}">
                      <a16:colId xmlns:a16="http://schemas.microsoft.com/office/drawing/2014/main" val="516979138"/>
                    </a:ext>
                  </a:extLst>
                </a:gridCol>
              </a:tblGrid>
              <a:tr h="474178">
                <a:tc gridSpan="5">
                  <a:txBody>
                    <a:bodyPr/>
                    <a:lstStyle/>
                    <a:p>
                      <a:pPr algn="ctr"/>
                      <a:r>
                        <a:rPr lang="en-US" sz="1300" b="1" dirty="0">
                          <a:solidFill>
                            <a:schemeClr val="tx1"/>
                          </a:solidFill>
                        </a:rPr>
                        <a:t>(b) Addition with Carry Input</a:t>
                      </a:r>
                      <a:endParaRPr lang="en-IN" sz="13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77536">
                <a:tc>
                  <a:txBody>
                    <a:bodyPr/>
                    <a:lstStyle/>
                    <a:p>
                      <a:pPr algn="ctr"/>
                      <a:r>
                        <a:rPr lang="en-IN" sz="1300" dirty="0" err="1"/>
                        <a:t>C</a:t>
                      </a:r>
                      <a:r>
                        <a:rPr lang="en-IN" sz="1300" baseline="-25000" dirty="0" err="1"/>
                        <a:t>in</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A</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B</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SUM</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aseline="0" dirty="0" err="1"/>
                        <a:t>C</a:t>
                      </a:r>
                      <a:r>
                        <a:rPr lang="en-IN" sz="1300" baseline="-25000" dirty="0" err="1"/>
                        <a:t>out</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bl>
          </a:graphicData>
        </a:graphic>
      </p:graphicFrame>
    </p:spTree>
  </p:cSld>
  <p:clrMapOvr>
    <a:masterClrMapping/>
  </p:clrMapOvr>
  <p:transition spd="med">
    <p:spli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216"/>
            <a:ext cx="8229600" cy="1119051"/>
          </a:xfrm>
        </p:spPr>
        <p:txBody>
          <a:bodyPr/>
          <a:lstStyle/>
          <a:p>
            <a:r>
              <a:rPr lang="en-US" dirty="0"/>
              <a:t>Figure 12.21 </a:t>
            </a:r>
            <a:br>
              <a:rPr lang="en-US" dirty="0"/>
            </a:br>
            <a:r>
              <a:rPr lang="en-US" dirty="0"/>
              <a:t>4-Bit Adder</a:t>
            </a:r>
            <a:endParaRPr lang="en-IN" dirty="0"/>
          </a:p>
        </p:txBody>
      </p:sp>
      <p:pic>
        <p:nvPicPr>
          <p:cNvPr id="2" name="Picture 1" descr="The 4 bit adder has 4 1 bit adders. The first adder has 2 input lines A sub 0 and B sub 0. An input 0 is given through the terminal C sub in. The output line S sub 0 is the sum. Carry, C sub 0 from the first 1 bit adder is given as input to the second 1 bit adder, through its terminal C sub in. The second adder has 2 input lines A sub 1 and B sub 1. The output line S sub 1 is the sum. Carry, C sub 1 from the second 1 bit adder is given as input to the third 1 bit adder, through its terminal C sub in. The third adder has 2 input lines A sub 2 and B sub 2. The output line S sub 2 is the sum. Carry, C sub 2 from the third 1 bit adder is given as input to the fourth 1 bit adder, through its terminal C sub in. The fourth adder has 2 input lines A sub 3 and B sub 3. The output line S sub 3 is the sum. Carry, C sub 3 from the fourth 1 bit adder is given out as an Overflow signal." title="A diagram illustrates a 4 bit adder."/>
          <p:cNvPicPr>
            <a:picLocks noChangeAspect="1"/>
          </p:cNvPicPr>
          <p:nvPr/>
        </p:nvPicPr>
        <p:blipFill rotWithShape="1">
          <a:blip r:embed="rId3">
            <a:extLst>
              <a:ext uri="{28A0092B-C50C-407E-A947-70E740481C1C}">
                <a14:useLocalDpi xmlns:a14="http://schemas.microsoft.com/office/drawing/2010/main" val="0"/>
              </a:ext>
            </a:extLst>
          </a:blip>
          <a:srcRect l="3627" t="24937" r="2720" b="55100"/>
          <a:stretch/>
        </p:blipFill>
        <p:spPr>
          <a:xfrm>
            <a:off x="395536" y="2276872"/>
            <a:ext cx="8352928" cy="2304256"/>
          </a:xfrm>
          <a:prstGeom prst="rect">
            <a:avLst/>
          </a:prstGeom>
        </p:spPr>
      </p:pic>
    </p:spTree>
  </p:cSld>
  <p:clrMapOvr>
    <a:masterClrMapping/>
  </p:clrMapOvr>
  <p:transition spd="med">
    <p:spli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229600" cy="1119051"/>
          </a:xfrm>
        </p:spPr>
        <p:txBody>
          <a:bodyPr/>
          <a:lstStyle/>
          <a:p>
            <a:r>
              <a:rPr lang="en-US" dirty="0"/>
              <a:t>Figure 12.22 </a:t>
            </a:r>
            <a:br>
              <a:rPr lang="en-US" dirty="0"/>
            </a:br>
            <a:r>
              <a:rPr lang="en-US" dirty="0"/>
              <a:t>Implementation of an Adder</a:t>
            </a:r>
            <a:endParaRPr lang="en-IN" dirty="0"/>
          </a:p>
        </p:txBody>
      </p:sp>
      <p:pic>
        <p:nvPicPr>
          <p:cNvPr id="2" name="Picture 1" descr="The first diagram illustrates the logic gate for Sum of an adder. Three inputs A bar, B bar, and C are given to an AND gate and the output is given as the first input to an OR gate. Three inputs A bar, B, and C bar are given to an AND gate and the output is given as the second input to the OR gate. Three inputs A, B, and C are given to an AND gate and the output is given as the third input to the OR gate. Three inputs A, B bar, and C bar are given to an AND gate and the output is given as the fourth input to the OR gate. With the four inputs the OR gate gives an output, Sum. The first diagram illustrates the logic gate for Carry of an adder. Two inputs A and B are given to an AND gate and the output is given as the first input to an OR gate. Two inputs A and C are given to an AND gate and the output is given as the second input to an OR gate. Two inputs B and C are given to an AND gate and the output is given as the first input to an OR gate. With the three inputs the OR gate gives an output, Carry." title="Two diagrams illustrate an adder."/>
          <p:cNvPicPr>
            <a:picLocks noChangeAspect="1"/>
          </p:cNvPicPr>
          <p:nvPr/>
        </p:nvPicPr>
        <p:blipFill rotWithShape="1">
          <a:blip r:embed="rId3">
            <a:extLst>
              <a:ext uri="{28A0092B-C50C-407E-A947-70E740481C1C}">
                <a14:useLocalDpi xmlns:a14="http://schemas.microsoft.com/office/drawing/2010/main" val="0"/>
              </a:ext>
            </a:extLst>
          </a:blip>
          <a:srcRect l="26805" t="12767" r="15464" b="28282"/>
          <a:stretch/>
        </p:blipFill>
        <p:spPr>
          <a:xfrm>
            <a:off x="2653632" y="1318108"/>
            <a:ext cx="3836736" cy="5069973"/>
          </a:xfrm>
          <a:prstGeom prst="rect">
            <a:avLst/>
          </a:prstGeom>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2709"/>
            <a:ext cx="8229600" cy="1638403"/>
          </a:xfrm>
        </p:spPr>
        <p:txBody>
          <a:bodyPr/>
          <a:lstStyle/>
          <a:p>
            <a:r>
              <a:rPr lang="en-US" dirty="0"/>
              <a:t>Figure 12.23 </a:t>
            </a:r>
            <a:br>
              <a:rPr lang="en-US" dirty="0"/>
            </a:br>
            <a:r>
              <a:rPr lang="en-US" dirty="0"/>
              <a:t>Construction of a 32-Bit Adder Using 8-Bit Adders</a:t>
            </a:r>
            <a:endParaRPr lang="en-IN" dirty="0"/>
          </a:p>
        </p:txBody>
      </p:sp>
      <p:pic>
        <p:nvPicPr>
          <p:cNvPr id="2" name="Picture 1" descr="The 32 bit adder has four, 8 bit adders. The first adder has 16 input lines from A sub 0 to A sub 7 and from B sub 0 to B sub 7. An input, C sub in is given to the first 8 bit adder. The output has 8 lines, S sub 0 to S sub 7 that denotes the Sum. Carry, C sub 7 from the first 8 bit adder is given as an input to the second 8 bit adder. The second adder has 16 input lines from A sub 8 to A sub 15 and from B sub 8 to B sub 15. The output has 8 lines, S sub 8 to S sub 15 that denotes the Sum. Carry, C sub 15 from the second 8 bit adder is given as an input to the third 8 bit adder. The third adder has 16 input lines from A sub 16 to A sub 23 and from B sub 16 to B sub 23. The output has 8 lines, S sub 16 to S sub 23 that denotes the Sum. Carry, C sub 23 from the third 8 bit adder is given as an input to the fourth 8 bit adder. The fourth adder has 16 input lines from A sub 24 to A sub 31 and from B sub 24 to B sub 31. The output has 8 lines, S sub 24 to S sub 31 that denotes the Sum. Carry from the fourth adder is given out as C sub out." title="A diagram illustrates a 32 bit adder."/>
          <p:cNvPicPr>
            <a:picLocks noChangeAspect="1"/>
          </p:cNvPicPr>
          <p:nvPr/>
        </p:nvPicPr>
        <p:blipFill rotWithShape="1">
          <a:blip r:embed="rId3">
            <a:extLst>
              <a:ext uri="{28A0092B-C50C-407E-A947-70E740481C1C}">
                <a14:useLocalDpi xmlns:a14="http://schemas.microsoft.com/office/drawing/2010/main" val="0"/>
              </a:ext>
            </a:extLst>
          </a:blip>
          <a:srcRect l="4377" t="24477" r="4775" b="53970"/>
          <a:stretch/>
        </p:blipFill>
        <p:spPr>
          <a:xfrm>
            <a:off x="467544" y="2168860"/>
            <a:ext cx="8208913" cy="2520280"/>
          </a:xfrm>
          <a:prstGeom prst="rect">
            <a:avLst/>
          </a:prstGeom>
        </p:spPr>
      </p:pic>
    </p:spTree>
  </p:cSld>
  <p:clrMapOvr>
    <a:masterClrMapping/>
  </p:clrMapOvr>
  <p:transition spd="med">
    <p:spli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a:xfrm>
            <a:off x="457200" y="262871"/>
            <a:ext cx="8229600" cy="1097279"/>
          </a:xfrm>
        </p:spPr>
        <p:txBody>
          <a:bodyPr/>
          <a:lstStyle/>
          <a:p>
            <a:r>
              <a:rPr lang="en-US" dirty="0"/>
              <a:t>Boolean Variables and Operations</a:t>
            </a:r>
          </a:p>
        </p:txBody>
      </p:sp>
      <p:sp>
        <p:nvSpPr>
          <p:cNvPr id="8199" name="Rectangle 7"/>
          <p:cNvSpPr>
            <a:spLocks noGrp="1" noChangeArrowheads="1"/>
          </p:cNvSpPr>
          <p:nvPr>
            <p:ph type="body" idx="1"/>
          </p:nvPr>
        </p:nvSpPr>
        <p:spPr>
          <a:xfrm>
            <a:off x="457200" y="1556792"/>
            <a:ext cx="8229600" cy="4925144"/>
          </a:xfrm>
        </p:spPr>
        <p:txBody>
          <a:bodyPr>
            <a:normAutofit fontScale="92500" lnSpcReduction="20000"/>
          </a:bodyPr>
          <a:lstStyle/>
          <a:p>
            <a:pPr marL="307975" indent="-307975">
              <a:buClr>
                <a:schemeClr val="tx2"/>
              </a:buClr>
              <a:buFont typeface="Arial" panose="020B0604020202020204" pitchFamily="34" charset="0"/>
              <a:buChar char="•"/>
            </a:pPr>
            <a:r>
              <a:rPr lang="en-US" dirty="0"/>
              <a:t>Makes use of variables and operations</a:t>
            </a:r>
          </a:p>
          <a:p>
            <a:pPr marL="641350" lvl="1" indent="-320675"/>
            <a:r>
              <a:rPr lang="en-US" sz="1900" dirty="0"/>
              <a:t>Are logical</a:t>
            </a:r>
          </a:p>
          <a:p>
            <a:pPr marL="641350" lvl="1" indent="-320675"/>
            <a:r>
              <a:rPr lang="en-US" sz="1900" dirty="0"/>
              <a:t>A variable may take on the value 1 (TRUE) or 0 (FALSE)</a:t>
            </a:r>
          </a:p>
          <a:p>
            <a:pPr marL="641350" lvl="1" indent="-320675"/>
            <a:r>
              <a:rPr lang="en-US" sz="1900" dirty="0"/>
              <a:t>Basic logical operations are AND, OR, and NOT</a:t>
            </a:r>
          </a:p>
          <a:p>
            <a:pPr marL="307975" lvl="1" indent="-307975">
              <a:spcBef>
                <a:spcPts val="2000"/>
              </a:spcBef>
              <a:buClr>
                <a:schemeClr val="tx2"/>
              </a:buClr>
              <a:buFont typeface="Arial" panose="020B0604020202020204" pitchFamily="34" charset="0"/>
              <a:buChar char="•"/>
            </a:pPr>
            <a:r>
              <a:rPr lang="en-US" sz="2000" dirty="0"/>
              <a:t>AND</a:t>
            </a:r>
          </a:p>
          <a:p>
            <a:pPr marL="641350" lvl="1" indent="-320675"/>
            <a:r>
              <a:rPr lang="en-US" sz="1900" dirty="0"/>
              <a:t>Yields true (binary value 1) if and only if both of its operands are true</a:t>
            </a:r>
          </a:p>
          <a:p>
            <a:pPr marL="641350" lvl="1" indent="-320675"/>
            <a:r>
              <a:rPr lang="en-US" sz="1900" dirty="0"/>
              <a:t>In the absence of parentheses the AND operation takes precedence over the OR operation</a:t>
            </a:r>
          </a:p>
          <a:p>
            <a:pPr marL="641350" lvl="1" indent="-320675"/>
            <a:r>
              <a:rPr lang="en-US" sz="1900" dirty="0"/>
              <a:t>When no ambiguity will occur the AND operation is represented by simple concatenation instead of the dot operator</a:t>
            </a:r>
          </a:p>
          <a:p>
            <a:pPr marL="307975" lvl="1" indent="-307975">
              <a:spcBef>
                <a:spcPts val="2000"/>
              </a:spcBef>
              <a:buClr>
                <a:schemeClr val="tx2"/>
              </a:buClr>
              <a:buFont typeface="Arial" panose="020B0604020202020204" pitchFamily="34" charset="0"/>
              <a:buChar char="•"/>
            </a:pPr>
            <a:r>
              <a:rPr lang="en-US" sz="2000" dirty="0"/>
              <a:t>OR</a:t>
            </a:r>
          </a:p>
          <a:p>
            <a:pPr marL="641350" lvl="1" indent="-320675"/>
            <a:r>
              <a:rPr lang="en-US" sz="1900" dirty="0"/>
              <a:t>Yields true if either or both of its operands are true</a:t>
            </a:r>
          </a:p>
          <a:p>
            <a:pPr marL="307975" lvl="1" indent="-307975">
              <a:spcBef>
                <a:spcPts val="2000"/>
              </a:spcBef>
              <a:buClr>
                <a:schemeClr val="tx2"/>
              </a:buClr>
              <a:buFont typeface="Arial" panose="020B0604020202020204" pitchFamily="34" charset="0"/>
              <a:buChar char="•"/>
            </a:pPr>
            <a:r>
              <a:rPr lang="en-US" sz="2000" dirty="0"/>
              <a:t>NOT</a:t>
            </a:r>
          </a:p>
          <a:p>
            <a:pPr marL="641350" lvl="1" indent="-320675"/>
            <a:r>
              <a:rPr lang="en-US" sz="1900" dirty="0"/>
              <a:t>Inverts the value of its operand</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Sequential Circuit</a:t>
            </a:r>
          </a:p>
        </p:txBody>
      </p:sp>
      <p:graphicFrame>
        <p:nvGraphicFramePr>
          <p:cNvPr id="11" name="Content Placeholder 20"/>
          <p:cNvGraphicFramePr>
            <a:graphicFrameLocks/>
          </p:cNvGraphicFramePr>
          <p:nvPr>
            <p:extLst>
              <p:ext uri="{D42A27DB-BD31-4B8C-83A1-F6EECF244321}">
                <p14:modId xmlns:p14="http://schemas.microsoft.com/office/powerpoint/2010/main" val="2583456242"/>
              </p:ext>
            </p:extLst>
          </p:nvPr>
        </p:nvGraphicFramePr>
        <p:xfrm>
          <a:off x="611560" y="404664"/>
          <a:ext cx="8532440" cy="645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838200" y="2971800"/>
            <a:ext cx="2971800"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Sequential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Circuit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Flip-Flops</a:t>
            </a:r>
          </a:p>
        </p:txBody>
      </p:sp>
      <p:sp>
        <p:nvSpPr>
          <p:cNvPr id="3" name="Content Placeholder 2"/>
          <p:cNvSpPr>
            <a:spLocks noGrp="1"/>
          </p:cNvSpPr>
          <p:nvPr>
            <p:ph type="body" idx="1"/>
          </p:nvPr>
        </p:nvSpPr>
        <p:spPr>
          <a:xfrm>
            <a:off x="457200" y="1484784"/>
            <a:ext cx="8229600" cy="4525963"/>
          </a:xfrm>
        </p:spPr>
        <p:txBody>
          <a:bodyPr/>
          <a:lstStyle/>
          <a:p>
            <a:pPr marL="296863" indent="-296863"/>
            <a:r>
              <a:rPr lang="en-US" dirty="0"/>
              <a:t>Simplest form of sequential circuit</a:t>
            </a:r>
          </a:p>
          <a:p>
            <a:pPr marL="296863" indent="-296863"/>
            <a:r>
              <a:rPr lang="en-US" dirty="0"/>
              <a:t>There are a variety of flip-flops, all of which share two properties:</a:t>
            </a:r>
          </a:p>
          <a:p>
            <a:pPr lvl="1"/>
            <a:endParaRPr lang="en-US" dirty="0"/>
          </a:p>
          <a:p>
            <a:pPr marL="628650" lvl="4" indent="-307975">
              <a:buSzPct val="100000"/>
              <a:buFont typeface="+mj-lt"/>
              <a:buAutoNum type="arabicPeriod"/>
            </a:pPr>
            <a:r>
              <a:rPr lang="en-US" sz="2200" dirty="0"/>
              <a:t>The flip-flop is a bistable device.  It exists in one of two states and, in the absence of input, remains in that state.  Thus, the flip-flop can function as a 1-bit memory.</a:t>
            </a:r>
          </a:p>
          <a:p>
            <a:pPr marL="628650" lvl="4" indent="-307975">
              <a:buSzPct val="100000"/>
              <a:buFont typeface="+mj-lt"/>
              <a:buAutoNum type="arabicPeriod"/>
            </a:pPr>
            <a:r>
              <a:rPr lang="en-US" sz="2200" dirty="0"/>
              <a:t>The flip-flop has two outputs, which are always the complements of each other.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12.24 </a:t>
            </a:r>
            <a:br>
              <a:rPr lang="en-US" dirty="0"/>
            </a:br>
            <a:r>
              <a:rPr lang="en-US" dirty="0"/>
              <a:t>The S–R Latch Implemented with NOR Gates</a:t>
            </a:r>
            <a:endParaRPr lang="en-IN" dirty="0"/>
          </a:p>
        </p:txBody>
      </p:sp>
      <p:pic>
        <p:nvPicPr>
          <p:cNvPr id="2" name="Picture 1" descr="An input R and the output of the second NOR gate are given as inputs to the first NOR gate. The output of the first NOR gate is Q. The output Q and an input S are given as inputs to the second NOR gate. The output of the second NOR gate is Q bar." title="A diagram illustrates an S dash R latch by using two NOR gates."/>
          <p:cNvPicPr>
            <a:picLocks noChangeAspect="1"/>
          </p:cNvPicPr>
          <p:nvPr/>
        </p:nvPicPr>
        <p:blipFill rotWithShape="1">
          <a:blip r:embed="rId3">
            <a:extLst>
              <a:ext uri="{28A0092B-C50C-407E-A947-70E740481C1C}">
                <a14:useLocalDpi xmlns:a14="http://schemas.microsoft.com/office/drawing/2010/main" val="0"/>
              </a:ext>
            </a:extLst>
          </a:blip>
          <a:srcRect l="11883" t="21408" r="16184" b="29957"/>
          <a:stretch/>
        </p:blipFill>
        <p:spPr>
          <a:xfrm>
            <a:off x="1885474" y="1607898"/>
            <a:ext cx="5373052" cy="4701422"/>
          </a:xfrm>
          <a:prstGeom prst="rect">
            <a:avLst/>
          </a:prstGeom>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360"/>
            <a:ext cx="8229600" cy="1119051"/>
          </a:xfrm>
        </p:spPr>
        <p:txBody>
          <a:bodyPr/>
          <a:lstStyle/>
          <a:p>
            <a:r>
              <a:rPr lang="en-US" dirty="0"/>
              <a:t>Figure 12.25 </a:t>
            </a:r>
            <a:br>
              <a:rPr lang="en-US" dirty="0"/>
            </a:br>
            <a:r>
              <a:rPr lang="en-US" dirty="0"/>
              <a:t>NOR S–R Latch Timing Diagram</a:t>
            </a:r>
            <a:endParaRPr lang="en-IN" dirty="0"/>
          </a:p>
        </p:txBody>
      </p:sp>
      <p:pic>
        <p:nvPicPr>
          <p:cNvPr id="5" name="Picture 4">
            <a:extLst>
              <a:ext uri="{FF2B5EF4-FFF2-40B4-BE49-F238E27FC236}">
                <a16:creationId xmlns:a16="http://schemas.microsoft.com/office/drawing/2014/main" id="{093AF1AE-CB0C-46B6-86BF-D1C9D5D585CA}"/>
              </a:ext>
            </a:extLst>
          </p:cNvPr>
          <p:cNvPicPr>
            <a:picLocks noChangeAspect="1"/>
          </p:cNvPicPr>
          <p:nvPr/>
        </p:nvPicPr>
        <p:blipFill>
          <a:blip r:embed="rId3"/>
          <a:stretch>
            <a:fillRect/>
          </a:stretch>
        </p:blipFill>
        <p:spPr>
          <a:xfrm>
            <a:off x="1010830" y="1335764"/>
            <a:ext cx="7122339" cy="5025983"/>
          </a:xfrm>
          <a:prstGeom prst="rect">
            <a:avLst/>
          </a:prstGeom>
        </p:spPr>
      </p:pic>
    </p:spTree>
  </p:cSld>
  <p:clrMapOvr>
    <a:masterClrMapping/>
  </p:clrMapOvr>
  <p:transition spd="med">
    <p:spli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a:spLocks noGrp="1"/>
          </p:cNvSpPr>
          <p:nvPr>
            <p:ph type="title"/>
          </p:nvPr>
        </p:nvSpPr>
        <p:spPr>
          <a:xfrm>
            <a:off x="447964" y="249149"/>
            <a:ext cx="8229600" cy="1119051"/>
          </a:xfrm>
        </p:spPr>
        <p:txBody>
          <a:bodyPr/>
          <a:lstStyle/>
          <a:p>
            <a:r>
              <a:rPr lang="en-US" dirty="0"/>
              <a:t>Table 12.12 </a:t>
            </a:r>
            <a:br>
              <a:rPr lang="en-US" dirty="0"/>
            </a:br>
            <a:r>
              <a:rPr lang="en-US" dirty="0"/>
              <a:t>The S–R Latch</a:t>
            </a:r>
            <a:endParaRPr lang="en-IN" dirty="0"/>
          </a:p>
        </p:txBody>
      </p:sp>
      <p:graphicFrame>
        <p:nvGraphicFramePr>
          <p:cNvPr id="5" name="Table 4"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2597408162"/>
              </p:ext>
            </p:extLst>
          </p:nvPr>
        </p:nvGraphicFramePr>
        <p:xfrm>
          <a:off x="1043608" y="1321222"/>
          <a:ext cx="2448273" cy="3340141"/>
        </p:xfrm>
        <a:graphic>
          <a:graphicData uri="http://schemas.openxmlformats.org/drawingml/2006/table">
            <a:tbl>
              <a:tblPr firstRow="1" bandRow="1">
                <a:tableStyleId>{5C22544A-7EE6-4342-B048-85BDC9FD1C3A}</a:tableStyleId>
              </a:tblPr>
              <a:tblGrid>
                <a:gridCol w="774403">
                  <a:extLst>
                    <a:ext uri="{9D8B030D-6E8A-4147-A177-3AD203B41FA5}">
                      <a16:colId xmlns:a16="http://schemas.microsoft.com/office/drawing/2014/main" val="3102758518"/>
                    </a:ext>
                  </a:extLst>
                </a:gridCol>
                <a:gridCol w="774403">
                  <a:extLst>
                    <a:ext uri="{9D8B030D-6E8A-4147-A177-3AD203B41FA5}">
                      <a16:colId xmlns:a16="http://schemas.microsoft.com/office/drawing/2014/main" val="1690241635"/>
                    </a:ext>
                  </a:extLst>
                </a:gridCol>
                <a:gridCol w="899467">
                  <a:extLst>
                    <a:ext uri="{9D8B030D-6E8A-4147-A177-3AD203B41FA5}">
                      <a16:colId xmlns:a16="http://schemas.microsoft.com/office/drawing/2014/main" val="3771478144"/>
                    </a:ext>
                  </a:extLst>
                </a:gridCol>
              </a:tblGrid>
              <a:tr h="447835">
                <a:tc gridSpan="3">
                  <a:txBody>
                    <a:bodyPr/>
                    <a:lstStyle/>
                    <a:p>
                      <a:pPr algn="ctr"/>
                      <a:r>
                        <a:rPr lang="en-IN" sz="1200" b="1" dirty="0">
                          <a:solidFill>
                            <a:schemeClr val="tx1"/>
                          </a:solidFill>
                        </a:rPr>
                        <a:t>(a) Characteristic Table</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456193">
                <a:tc>
                  <a:txBody>
                    <a:bodyPr/>
                    <a:lstStyle/>
                    <a:p>
                      <a:pPr algn="ctr"/>
                      <a:r>
                        <a:rPr lang="en-IN" sz="1200" dirty="0"/>
                        <a:t>Current</a:t>
                      </a:r>
                    </a:p>
                    <a:p>
                      <a:pPr algn="ctr"/>
                      <a:r>
                        <a:rPr lang="en-IN" sz="1200" dirty="0"/>
                        <a:t>Inputs</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Current</a:t>
                      </a:r>
                    </a:p>
                    <a:p>
                      <a:pPr algn="ctr"/>
                      <a:r>
                        <a:rPr lang="en-IN" sz="1200" dirty="0"/>
                        <a:t>State</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Next</a:t>
                      </a:r>
                    </a:p>
                    <a:p>
                      <a:pPr algn="ctr"/>
                      <a:r>
                        <a:rPr lang="en-IN" sz="1200" dirty="0"/>
                        <a:t>State</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83473">
                <a:tc>
                  <a:txBody>
                    <a:bodyPr/>
                    <a:lstStyle/>
                    <a:p>
                      <a:pPr algn="ctr"/>
                      <a:r>
                        <a:rPr lang="en-IN" sz="1300" b="0" i="0" u="none" strike="noStrike" cap="none" baseline="0" dirty="0">
                          <a:solidFill>
                            <a:schemeClr val="dk1"/>
                          </a:solidFill>
                          <a:latin typeface="+mn-lt"/>
                          <a:ea typeface="+mn-ea"/>
                          <a:cs typeface="+mn-cs"/>
                          <a:sym typeface="Arial"/>
                        </a:rPr>
                        <a:t>SR</a:t>
                      </a:r>
                      <a:endParaRPr lang="en-IN" sz="12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0" i="0" u="none" strike="noStrike" cap="none" baseline="0" dirty="0" err="1">
                          <a:solidFill>
                            <a:schemeClr val="dk1"/>
                          </a:solidFill>
                          <a:latin typeface="+mn-lt"/>
                          <a:ea typeface="+mn-ea"/>
                          <a:cs typeface="+mn-cs"/>
                          <a:sym typeface="Arial"/>
                        </a:rPr>
                        <a:t>Q</a:t>
                      </a:r>
                      <a:r>
                        <a:rPr lang="en-IN" sz="1300" b="0" i="1" u="none" strike="noStrike" cap="none" baseline="-25000" dirty="0" err="1">
                          <a:solidFill>
                            <a:schemeClr val="dk1"/>
                          </a:solidFill>
                          <a:latin typeface="+mn-lt"/>
                          <a:ea typeface="+mn-ea"/>
                          <a:cs typeface="+mn-cs"/>
                          <a:sym typeface="Arial"/>
                        </a:rPr>
                        <a:t>n</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0" i="0" u="none" strike="noStrike" cap="none" baseline="0" dirty="0">
                          <a:solidFill>
                            <a:schemeClr val="dk1"/>
                          </a:solidFill>
                          <a:latin typeface="+mn-lt"/>
                          <a:ea typeface="+mn-ea"/>
                          <a:cs typeface="+mn-cs"/>
                          <a:sym typeface="Arial"/>
                        </a:rPr>
                        <a:t>Q</a:t>
                      </a:r>
                      <a:r>
                        <a:rPr lang="en-IN" sz="1300" b="0" i="1" u="none" strike="noStrike" cap="none" baseline="-25000" dirty="0">
                          <a:solidFill>
                            <a:schemeClr val="dk1"/>
                          </a:solidFill>
                          <a:latin typeface="+mn-lt"/>
                          <a:ea typeface="+mn-ea"/>
                          <a:cs typeface="+mn-cs"/>
                          <a:sym typeface="Arial"/>
                        </a:rPr>
                        <a:t>n</a:t>
                      </a:r>
                      <a:r>
                        <a:rPr lang="en-IN" sz="1300" b="0" i="0" u="none" strike="noStrike" cap="none" baseline="-25000" dirty="0">
                          <a:solidFill>
                            <a:schemeClr val="dk1"/>
                          </a:solidFill>
                          <a:latin typeface="+mn-lt"/>
                          <a:ea typeface="+mn-ea"/>
                          <a:cs typeface="+mn-cs"/>
                          <a:sym typeface="Arial"/>
                        </a:rPr>
                        <a:t>+1</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69080">
                <a:tc>
                  <a:txBody>
                    <a:bodyPr/>
                    <a:lstStyle/>
                    <a:p>
                      <a:pPr algn="ctr"/>
                      <a:r>
                        <a:rPr lang="en-IN" sz="1200" dirty="0"/>
                        <a:t>00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69080">
                <a:tc>
                  <a:txBody>
                    <a:bodyPr/>
                    <a:lstStyle/>
                    <a:p>
                      <a:pPr algn="ctr"/>
                      <a:r>
                        <a:rPr lang="en-IN" sz="1200" dirty="0"/>
                        <a:t>00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69080">
                <a:tc>
                  <a:txBody>
                    <a:bodyPr/>
                    <a:lstStyle/>
                    <a:p>
                      <a:pPr algn="ctr"/>
                      <a:r>
                        <a:rPr lang="en-IN" sz="1200" dirty="0"/>
                        <a:t>01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69080">
                <a:tc>
                  <a:txBody>
                    <a:bodyPr/>
                    <a:lstStyle/>
                    <a:p>
                      <a:pPr algn="ctr"/>
                      <a:r>
                        <a:rPr lang="en-IN" sz="1200" dirty="0"/>
                        <a:t>01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1286461"/>
                  </a:ext>
                </a:extLst>
              </a:tr>
              <a:tr h="269080">
                <a:tc>
                  <a:txBody>
                    <a:bodyPr/>
                    <a:lstStyle/>
                    <a:p>
                      <a:pPr algn="ctr"/>
                      <a:r>
                        <a:rPr lang="en-IN" sz="1200" dirty="0"/>
                        <a:t>10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89622884"/>
                  </a:ext>
                </a:extLst>
              </a:tr>
              <a:tr h="269080">
                <a:tc>
                  <a:txBody>
                    <a:bodyPr/>
                    <a:lstStyle/>
                    <a:p>
                      <a:pPr algn="ctr"/>
                      <a:r>
                        <a:rPr lang="en-IN" sz="1200" dirty="0"/>
                        <a:t>10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9070741"/>
                  </a:ext>
                </a:extLst>
              </a:tr>
              <a:tr h="269080">
                <a:tc>
                  <a:txBody>
                    <a:bodyPr/>
                    <a:lstStyle/>
                    <a:p>
                      <a:pPr algn="ctr"/>
                      <a:r>
                        <a:rPr lang="en-IN" sz="1200" dirty="0"/>
                        <a:t>11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85888214"/>
                  </a:ext>
                </a:extLst>
              </a:tr>
              <a:tr h="269080">
                <a:tc>
                  <a:txBody>
                    <a:bodyPr/>
                    <a:lstStyle/>
                    <a:p>
                      <a:pPr algn="ctr"/>
                      <a:r>
                        <a:rPr lang="en-IN" sz="1200" dirty="0"/>
                        <a:t>11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17460152"/>
                  </a:ext>
                </a:extLst>
              </a:tr>
            </a:tbl>
          </a:graphicData>
        </a:graphic>
      </p:graphicFrame>
      <p:graphicFrame>
        <p:nvGraphicFramePr>
          <p:cNvPr id="7" name="Table 6"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1964731520"/>
              </p:ext>
            </p:extLst>
          </p:nvPr>
        </p:nvGraphicFramePr>
        <p:xfrm>
          <a:off x="4291969" y="1322480"/>
          <a:ext cx="2584285" cy="1489676"/>
        </p:xfrm>
        <a:graphic>
          <a:graphicData uri="http://schemas.openxmlformats.org/drawingml/2006/table">
            <a:tbl>
              <a:tblPr firstRow="1" bandRow="1">
                <a:tableStyleId>{5C22544A-7EE6-4342-B048-85BDC9FD1C3A}</a:tableStyleId>
              </a:tblPr>
              <a:tblGrid>
                <a:gridCol w="817424">
                  <a:extLst>
                    <a:ext uri="{9D8B030D-6E8A-4147-A177-3AD203B41FA5}">
                      <a16:colId xmlns:a16="http://schemas.microsoft.com/office/drawing/2014/main" val="3102758518"/>
                    </a:ext>
                  </a:extLst>
                </a:gridCol>
                <a:gridCol w="817424">
                  <a:extLst>
                    <a:ext uri="{9D8B030D-6E8A-4147-A177-3AD203B41FA5}">
                      <a16:colId xmlns:a16="http://schemas.microsoft.com/office/drawing/2014/main" val="1690241635"/>
                    </a:ext>
                  </a:extLst>
                </a:gridCol>
                <a:gridCol w="949437">
                  <a:extLst>
                    <a:ext uri="{9D8B030D-6E8A-4147-A177-3AD203B41FA5}">
                      <a16:colId xmlns:a16="http://schemas.microsoft.com/office/drawing/2014/main" val="3771478144"/>
                    </a:ext>
                  </a:extLst>
                </a:gridCol>
              </a:tblGrid>
              <a:tr h="364486">
                <a:tc gridSpan="3">
                  <a:txBody>
                    <a:bodyPr/>
                    <a:lstStyle/>
                    <a:p>
                      <a:pPr algn="ctr"/>
                      <a:r>
                        <a:rPr lang="en-IN" sz="1000" b="1" dirty="0">
                          <a:solidFill>
                            <a:schemeClr val="tx1"/>
                          </a:solidFill>
                        </a:rPr>
                        <a:t>(b) Simplified Characteristic Table</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25038">
                <a:tc>
                  <a:txBody>
                    <a:bodyPr/>
                    <a:lstStyle/>
                    <a:p>
                      <a:pPr algn="ctr"/>
                      <a:r>
                        <a:rPr lang="en-IN" sz="1000" dirty="0"/>
                        <a:t>A</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B</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Q</a:t>
                      </a:r>
                      <a:r>
                        <a:rPr lang="en-IN" sz="1000" i="1" baseline="-25000" dirty="0"/>
                        <a:t>n</a:t>
                      </a:r>
                      <a:r>
                        <a:rPr lang="en-IN" sz="1000" baseline="-25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25038">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err="1">
                          <a:solidFill>
                            <a:schemeClr val="dk1"/>
                          </a:solidFill>
                          <a:latin typeface="+mn-lt"/>
                          <a:ea typeface="+mn-ea"/>
                          <a:cs typeface="+mn-cs"/>
                          <a:sym typeface="Arial"/>
                        </a:rPr>
                        <a:t>Q</a:t>
                      </a:r>
                      <a:r>
                        <a:rPr lang="en-IN" sz="1000" b="0" i="1" u="none" strike="noStrike" cap="none" baseline="-25000" dirty="0" err="1">
                          <a:solidFill>
                            <a:schemeClr val="dk1"/>
                          </a:solidFill>
                          <a:latin typeface="+mn-lt"/>
                          <a:ea typeface="+mn-ea"/>
                          <a:cs typeface="+mn-cs"/>
                          <a:sym typeface="Arial"/>
                        </a:rPr>
                        <a:t>n</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038">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5038">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5038">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graphicFrame>
        <p:nvGraphicFramePr>
          <p:cNvPr id="6" name="Table 5"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3047470093"/>
              </p:ext>
            </p:extLst>
          </p:nvPr>
        </p:nvGraphicFramePr>
        <p:xfrm>
          <a:off x="870172" y="4809775"/>
          <a:ext cx="7446243" cy="1468219"/>
        </p:xfrm>
        <a:graphic>
          <a:graphicData uri="http://schemas.openxmlformats.org/drawingml/2006/table">
            <a:tbl>
              <a:tblPr firstRow="1" bandRow="1">
                <a:tableStyleId>{5C22544A-7EE6-4342-B048-85BDC9FD1C3A}</a:tableStyleId>
              </a:tblPr>
              <a:tblGrid>
                <a:gridCol w="724856">
                  <a:extLst>
                    <a:ext uri="{9D8B030D-6E8A-4147-A177-3AD203B41FA5}">
                      <a16:colId xmlns:a16="http://schemas.microsoft.com/office/drawing/2014/main" val="3102758518"/>
                    </a:ext>
                  </a:extLst>
                </a:gridCol>
                <a:gridCol w="724856">
                  <a:extLst>
                    <a:ext uri="{9D8B030D-6E8A-4147-A177-3AD203B41FA5}">
                      <a16:colId xmlns:a16="http://schemas.microsoft.com/office/drawing/2014/main" val="1070260515"/>
                    </a:ext>
                  </a:extLst>
                </a:gridCol>
                <a:gridCol w="724856">
                  <a:extLst>
                    <a:ext uri="{9D8B030D-6E8A-4147-A177-3AD203B41FA5}">
                      <a16:colId xmlns:a16="http://schemas.microsoft.com/office/drawing/2014/main" val="1690241635"/>
                    </a:ext>
                  </a:extLst>
                </a:gridCol>
                <a:gridCol w="724856">
                  <a:extLst>
                    <a:ext uri="{9D8B030D-6E8A-4147-A177-3AD203B41FA5}">
                      <a16:colId xmlns:a16="http://schemas.microsoft.com/office/drawing/2014/main" val="3316413386"/>
                    </a:ext>
                  </a:extLst>
                </a:gridCol>
                <a:gridCol w="658959">
                  <a:extLst>
                    <a:ext uri="{9D8B030D-6E8A-4147-A177-3AD203B41FA5}">
                      <a16:colId xmlns:a16="http://schemas.microsoft.com/office/drawing/2014/main" val="3771478144"/>
                    </a:ext>
                  </a:extLst>
                </a:gridCol>
                <a:gridCol w="658959">
                  <a:extLst>
                    <a:ext uri="{9D8B030D-6E8A-4147-A177-3AD203B41FA5}">
                      <a16:colId xmlns:a16="http://schemas.microsoft.com/office/drawing/2014/main" val="2851263375"/>
                    </a:ext>
                  </a:extLst>
                </a:gridCol>
                <a:gridCol w="724856">
                  <a:extLst>
                    <a:ext uri="{9D8B030D-6E8A-4147-A177-3AD203B41FA5}">
                      <a16:colId xmlns:a16="http://schemas.microsoft.com/office/drawing/2014/main" val="2128406204"/>
                    </a:ext>
                  </a:extLst>
                </a:gridCol>
                <a:gridCol w="592958">
                  <a:extLst>
                    <a:ext uri="{9D8B030D-6E8A-4147-A177-3AD203B41FA5}">
                      <a16:colId xmlns:a16="http://schemas.microsoft.com/office/drawing/2014/main" val="2271895433"/>
                    </a:ext>
                  </a:extLst>
                </a:gridCol>
                <a:gridCol w="724961">
                  <a:extLst>
                    <a:ext uri="{9D8B030D-6E8A-4147-A177-3AD203B41FA5}">
                      <a16:colId xmlns:a16="http://schemas.microsoft.com/office/drawing/2014/main" val="516979138"/>
                    </a:ext>
                  </a:extLst>
                </a:gridCol>
                <a:gridCol w="593063">
                  <a:extLst>
                    <a:ext uri="{9D8B030D-6E8A-4147-A177-3AD203B41FA5}">
                      <a16:colId xmlns:a16="http://schemas.microsoft.com/office/drawing/2014/main" val="811127792"/>
                    </a:ext>
                  </a:extLst>
                </a:gridCol>
                <a:gridCol w="593063">
                  <a:extLst>
                    <a:ext uri="{9D8B030D-6E8A-4147-A177-3AD203B41FA5}">
                      <a16:colId xmlns:a16="http://schemas.microsoft.com/office/drawing/2014/main" val="3152848294"/>
                    </a:ext>
                  </a:extLst>
                </a:gridCol>
              </a:tblGrid>
              <a:tr h="389547">
                <a:tc gridSpan="11">
                  <a:txBody>
                    <a:bodyPr/>
                    <a:lstStyle/>
                    <a:p>
                      <a:pPr algn="ctr"/>
                      <a:r>
                        <a:rPr lang="en-US" sz="1200" b="1" dirty="0">
                          <a:solidFill>
                            <a:schemeClr val="tx1"/>
                          </a:solidFill>
                        </a:rPr>
                        <a:t>(c) Response to Series of Inputs</a:t>
                      </a:r>
                      <a:endParaRPr lang="en-IN" sz="12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endParaRPr lang="en-IN" sz="13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34058">
                <a:tc>
                  <a:txBody>
                    <a:bodyPr/>
                    <a:lstStyle/>
                    <a:p>
                      <a:pPr algn="ctr"/>
                      <a:r>
                        <a:rPr lang="en-IN" sz="1200" i="1" baseline="-25000" dirty="0"/>
                        <a:t>t</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2</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3</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4</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5</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6</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7</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8</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9</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34058">
                <a:tc>
                  <a:txBody>
                    <a:bodyPr/>
                    <a:lstStyle/>
                    <a:p>
                      <a:pPr algn="ctr"/>
                      <a:r>
                        <a:rPr lang="en-IN" sz="1200" dirty="0"/>
                        <a:t>S</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34058">
                <a:tc>
                  <a:txBody>
                    <a:bodyPr/>
                    <a:lstStyle/>
                    <a:p>
                      <a:pPr algn="ctr"/>
                      <a:r>
                        <a:rPr lang="en-IN" sz="1200" dirty="0"/>
                        <a:t>R</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34058">
                <a:tc>
                  <a:txBody>
                    <a:bodyPr/>
                    <a:lstStyle/>
                    <a:p>
                      <a:pPr algn="ctr"/>
                      <a:r>
                        <a:rPr lang="en-IN" sz="1200" dirty="0"/>
                        <a:t>Q</a:t>
                      </a:r>
                      <a:r>
                        <a:rPr lang="en-IN" sz="1200" i="1" baseline="-25000" dirty="0"/>
                        <a:t>n</a:t>
                      </a:r>
                      <a:r>
                        <a:rPr lang="en-IN" sz="1200" baseline="-250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Tree>
  </p:cSld>
  <p:clrMapOvr>
    <a:masterClrMapping/>
  </p:clrMapOvr>
  <p:transition spd="med">
    <p:spli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0861"/>
            <a:ext cx="8229600" cy="1119051"/>
          </a:xfrm>
        </p:spPr>
        <p:txBody>
          <a:bodyPr/>
          <a:lstStyle/>
          <a:p>
            <a:r>
              <a:rPr lang="en-US" dirty="0"/>
              <a:t>Figure 12.26 </a:t>
            </a:r>
            <a:br>
              <a:rPr lang="en-US" dirty="0"/>
            </a:br>
            <a:r>
              <a:rPr lang="en-US" dirty="0"/>
              <a:t>Clocked S–R Flip-Flop</a:t>
            </a:r>
            <a:endParaRPr lang="en-IN" dirty="0"/>
          </a:p>
        </p:txBody>
      </p:sp>
      <p:pic>
        <p:nvPicPr>
          <p:cNvPr id="2" name="Picture 1" descr="An input R and a clock signal are given as inputs to the first AND gate. The output of the first AND gate and the output of the second NOR gate are given as inputs to the first NOR gate. The output of the first NOR gate is Q. An input S and the clock signal are given as inputs to the second AND gate. The output Q and the output of the second AND gate are given as inputs to the second NOR gate. The output of the second NOR gate is Q bar." title="A diagram illustrates clocked S dash R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5112" t="30036" r="7251" b="45133"/>
          <a:stretch/>
        </p:blipFill>
        <p:spPr>
          <a:xfrm>
            <a:off x="251520" y="1844824"/>
            <a:ext cx="8640961" cy="3168353"/>
          </a:xfrm>
          <a:prstGeom prst="rect">
            <a:avLst/>
          </a:prstGeom>
        </p:spPr>
      </p:pic>
    </p:spTree>
  </p:cSld>
  <p:clrMapOvr>
    <a:masterClrMapping/>
  </p:clrMapOvr>
  <p:transition spd="med">
    <p:spli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12.27</a:t>
            </a:r>
            <a:br>
              <a:rPr lang="en-US" dirty="0"/>
            </a:br>
            <a:r>
              <a:rPr lang="en-US" dirty="0"/>
              <a:t>D Flip-Flop</a:t>
            </a:r>
            <a:endParaRPr lang="en-IN" dirty="0"/>
          </a:p>
        </p:txBody>
      </p:sp>
      <p:pic>
        <p:nvPicPr>
          <p:cNvPr id="2" name="Picture 1" descr="An input D is given to a NOT gate. The output of the NOT gate and a clock signal are given as inputs to the first AND gate. The output of the first AND gate and the output of the second NOR gate are given as inputs to the first NOR gate. The output of the first NOR gate is Q. The input D and the clock signal are given as inputs to the second AND gate. The output Q and the output of the second AND gate are given as inputs to the second NOR gate. The output of the second NOR gate is Q bar." title="A diagram illustrates D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8029" t="30518" r="7299" b="45792"/>
          <a:stretch/>
        </p:blipFill>
        <p:spPr>
          <a:xfrm>
            <a:off x="395536" y="1916832"/>
            <a:ext cx="8352928" cy="3024336"/>
          </a:xfrm>
          <a:prstGeom prst="rect">
            <a:avLst/>
          </a:prstGeom>
        </p:spPr>
      </p:pic>
    </p:spTree>
  </p:cSld>
  <p:clrMapOvr>
    <a:masterClrMapping/>
  </p:clrMapOvr>
  <p:transition spd="med">
    <p:spli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12.28 </a:t>
            </a:r>
            <a:br>
              <a:rPr lang="en-US" dirty="0"/>
            </a:br>
            <a:r>
              <a:rPr lang="en-US" dirty="0"/>
              <a:t>J–K Flip-Flop</a:t>
            </a:r>
            <a:endParaRPr lang="en-IN" dirty="0"/>
          </a:p>
        </p:txBody>
      </p:sp>
      <p:pic>
        <p:nvPicPr>
          <p:cNvPr id="2" name="Picture 1" descr="An input K, a clock signal, and the output of the first NOR gate are given as inputs to the first AND gate. The output of the first AND gate and the output of the second NOR gate is given as inputs to the first NOR gate. The output of the first NOR gate is Q. An input J, a clock signal, and the output of the second NOR gate are given as inputs to the second AND gate. The output of the second AND gate and output Q is given as inputs to the second NOR gate. The output of the second NOR gate is Q bar." title="A diagram illustrates J dash K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7705" t="27009" r="6778" b="42034"/>
          <a:stretch/>
        </p:blipFill>
        <p:spPr>
          <a:xfrm>
            <a:off x="575556" y="1556792"/>
            <a:ext cx="7992888" cy="3744416"/>
          </a:xfrm>
          <a:prstGeom prst="rect">
            <a:avLst/>
          </a:prstGeom>
        </p:spPr>
      </p:pic>
    </p:spTree>
  </p:cSld>
  <p:clrMapOvr>
    <a:masterClrMapping/>
  </p:clrMapOvr>
  <p:transition spd="med">
    <p:spli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12.29 </a:t>
            </a:r>
            <a:br>
              <a:rPr lang="en-US" dirty="0"/>
            </a:br>
            <a:r>
              <a:rPr lang="en-US" dirty="0"/>
              <a:t>Basic Flip-Flops</a:t>
            </a:r>
            <a:endParaRPr lang="en-IN" dirty="0"/>
          </a:p>
        </p:txBody>
      </p:sp>
      <p:pic>
        <p:nvPicPr>
          <p:cNvPr id="2" name="Picture 1" descr="The columns have the following headings from left to right. Name, Graphical Symbol, and Truth Table. The row entries are as follows. Row 1. S dash R. A diagram illustrates logic symbol of S dash R flip flop that contains the following. 2 inputs S and R, a clock signal Ck, and 2 outputs Q and Q bar. A table has 4 rows and 3 columns. The columns have the following headings from left to right. S, R, and Q sub n plus 1. The row entries are as follows. Row 1. 0, 0, Q sub n. Row 2. 0, 1, 0. Row 3. 1, 0, 1. Row 4. 1, 1, dash. Row 2. J dash K. A diagram illustrates logic symbol of J dash K flip flop that contains the following. 2 inputs J and K, a clock signal Ck, and 2 outputs Q and Q bar. A table has 4 rows and 3 columns. The columns have the following headings from left to right. J, K, and Q sub n plus 1. The row entries are as follows. Row 1. 0, 0, Q sub n. Row 2. 0, 1, 0. Row 3. 1, 0, 1. Row 4. 1, 1, Q bar sub n. Row 3. D. A diagram illustrates logic symbol of D flip flop that contains the following. an input D, a clock signal Ck, and 2 outputs Q and Q bar. A table has 2 rows and 2 columns. The columns have the following headings from left to right. D, Q sub n plus 1. The row entries are as follows. Row 1. 0, 0. Row 2. 1, 1." title="A table has 3 rows and 3 columns. "/>
          <p:cNvPicPr>
            <a:picLocks noChangeAspect="1"/>
          </p:cNvPicPr>
          <p:nvPr/>
        </p:nvPicPr>
        <p:blipFill rotWithShape="1">
          <a:blip r:embed="rId3">
            <a:extLst>
              <a:ext uri="{28A0092B-C50C-407E-A947-70E740481C1C}">
                <a14:useLocalDpi xmlns:a14="http://schemas.microsoft.com/office/drawing/2010/main" val="0"/>
              </a:ext>
            </a:extLst>
          </a:blip>
          <a:srcRect l="12244" t="8547" r="14287" b="30738"/>
          <a:stretch/>
        </p:blipFill>
        <p:spPr>
          <a:xfrm>
            <a:off x="2129947" y="1265489"/>
            <a:ext cx="4884106" cy="5223279"/>
          </a:xfrm>
          <a:prstGeom prst="rect">
            <a:avLst/>
          </a:prstGeom>
        </p:spPr>
      </p:pic>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12.30 </a:t>
            </a:r>
            <a:br>
              <a:rPr lang="en-US" dirty="0"/>
            </a:br>
            <a:r>
              <a:rPr lang="en-US" dirty="0"/>
              <a:t>8-Bit Parallel Register</a:t>
            </a:r>
            <a:endParaRPr lang="en-IN" dirty="0"/>
          </a:p>
        </p:txBody>
      </p:sp>
      <p:pic>
        <p:nvPicPr>
          <p:cNvPr id="2" name="Picture 1" descr="The 8 bit parallel register has 8 D flip flops. Each D flip flop has an input data line D as follows. D 11, D 12, D 13, D 14, D 15, D 16, D 17, and D 18. A clock signal and load signal is given to an AND gate. The output of the AND gate is given as clock signal, C L K, to each of the D flip flops. Each D flip flop has an output line Q as follows. D0 1, D02, D03, D04, D05, D06, D07, and D08." title="A diagram illustrates a 8 bit parallel register. "/>
          <p:cNvPicPr>
            <a:picLocks noChangeAspect="1"/>
          </p:cNvPicPr>
          <p:nvPr/>
        </p:nvPicPr>
        <p:blipFill rotWithShape="1">
          <a:blip r:embed="rId3">
            <a:extLst>
              <a:ext uri="{28A0092B-C50C-407E-A947-70E740481C1C}">
                <a14:useLocalDpi xmlns:a14="http://schemas.microsoft.com/office/drawing/2010/main" val="0"/>
              </a:ext>
            </a:extLst>
          </a:blip>
          <a:srcRect l="1649" t="14300" r="5857" b="38450"/>
          <a:stretch/>
        </p:blipFill>
        <p:spPr>
          <a:xfrm>
            <a:off x="467544" y="1808820"/>
            <a:ext cx="8208913" cy="3240360"/>
          </a:xfrm>
          <a:prstGeom prst="rect">
            <a:avLst/>
          </a:prstGeom>
        </p:spPr>
      </p:pic>
    </p:spTree>
  </p:cSld>
  <p:clrMapOvr>
    <a:masterClrMapping/>
  </p:clrMapOvr>
  <p:transition spd="med">
    <p:spli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p:cNvSpPr>
            <a:spLocks noGrp="1"/>
          </p:cNvSpPr>
          <p:nvPr>
            <p:ph type="title"/>
          </p:nvPr>
        </p:nvSpPr>
        <p:spPr>
          <a:xfrm>
            <a:off x="447964" y="234360"/>
            <a:ext cx="8229600" cy="1119051"/>
          </a:xfrm>
        </p:spPr>
        <p:txBody>
          <a:bodyPr/>
          <a:lstStyle/>
          <a:p>
            <a:r>
              <a:rPr lang="en-US" dirty="0"/>
              <a:t>Table 12.1 </a:t>
            </a:r>
            <a:br>
              <a:rPr lang="en-US" dirty="0"/>
            </a:br>
            <a:r>
              <a:rPr lang="en-US" dirty="0"/>
              <a:t>Boolean Operators</a:t>
            </a:r>
            <a:endParaRPr lang="en-IN" dirty="0"/>
          </a:p>
        </p:txBody>
      </p:sp>
      <p:sp>
        <p:nvSpPr>
          <p:cNvPr id="10242" name="Rectangle 1026"/>
          <p:cNvSpPr>
            <a:spLocks noChangeArrowheads="1"/>
          </p:cNvSpPr>
          <p:nvPr/>
        </p:nvSpPr>
        <p:spPr bwMode="auto">
          <a:xfrm>
            <a:off x="1087276" y="3763888"/>
            <a:ext cx="7326042" cy="457200"/>
          </a:xfrm>
          <a:prstGeom prst="rect">
            <a:avLst/>
          </a:prstGeom>
          <a:noFill/>
          <a:ln w="12700">
            <a:noFill/>
            <a:miter lim="800000"/>
            <a:headEnd/>
            <a:tailEnd/>
          </a:ln>
          <a:effectLst/>
        </p:spPr>
        <p:txBody>
          <a:bodyPr wrap="none" anchor="ctr">
            <a:prstTxWarp prst="textNoShape">
              <a:avLst/>
            </a:prstTxWarp>
          </a:bodyPr>
          <a:lstStyle/>
          <a:p>
            <a:pPr algn="ctr"/>
            <a:r>
              <a:rPr lang="en-US" sz="1800" dirty="0">
                <a:latin typeface="+mj-lt"/>
              </a:rPr>
              <a:t>(b) Boolean Operators Extended to More than Two Inputs (A, B, . . .)</a:t>
            </a:r>
          </a:p>
        </p:txBody>
      </p:sp>
      <p:graphicFrame>
        <p:nvGraphicFramePr>
          <p:cNvPr id="17" name="Table 16" descr="Table A contains 8 columns labeled A, B, Not A, A and B, A NAND B, A NOR B, A X O R B. The rows are read as follows from left to right. Row 1. 0. 0. 1. 0. 0. 1. 1. 0. Row 2. 0. 1. 1. 0. 1. 1. 0. 1. Row 3. 1. 0. 0. 0. 1. 1. 0. 1. Row 4. 1. 1. 0. 1. 1. 0. 0. 0. Table B contains 3 columns labeled Operation, Expression, Output equals 1 if. The rows are read as follows from left to right. Row 1. AND. A times B times ellipsis. All of the set left bracket A, B, ellipsis right bracket are 1. Row 2. OR A plus B plus ellipsis. Any of the set left bracket A, B, ellipsis right bracket are 1. Row 3. NAND. A times B times ellipsis. All of the set left bracket A, B, ellipsis right bracket are 0. Row 4. NOR. A plus B plus ellipsis. All of the set left bracket A, B, ellipsis right bracket are 0. Row 5. X O R. A plus B plus ellipsis. The set left bracket A, B, ellipsis right bracket contains an odd number of ones. " title="Two tables with the title Boolean Operators."/>
          <p:cNvGraphicFramePr>
            <a:graphicFrameLocks noGrp="1"/>
          </p:cNvGraphicFramePr>
          <p:nvPr>
            <p:extLst>
              <p:ext uri="{D42A27DB-BD31-4B8C-83A1-F6EECF244321}">
                <p14:modId xmlns:p14="http://schemas.microsoft.com/office/powerpoint/2010/main" val="3015259333"/>
              </p:ext>
            </p:extLst>
          </p:nvPr>
        </p:nvGraphicFramePr>
        <p:xfrm>
          <a:off x="558060" y="4240453"/>
          <a:ext cx="8190406" cy="2140875"/>
        </p:xfrm>
        <a:graphic>
          <a:graphicData uri="http://schemas.openxmlformats.org/drawingml/2006/table">
            <a:tbl>
              <a:tblPr firstRow="1" bandRow="1">
                <a:tableStyleId>{5C22544A-7EE6-4342-B048-85BDC9FD1C3A}</a:tableStyleId>
              </a:tblPr>
              <a:tblGrid>
                <a:gridCol w="1875589">
                  <a:extLst>
                    <a:ext uri="{9D8B030D-6E8A-4147-A177-3AD203B41FA5}">
                      <a16:colId xmlns:a16="http://schemas.microsoft.com/office/drawing/2014/main" val="528802535"/>
                    </a:ext>
                  </a:extLst>
                </a:gridCol>
                <a:gridCol w="1922327">
                  <a:extLst>
                    <a:ext uri="{9D8B030D-6E8A-4147-A177-3AD203B41FA5}">
                      <a16:colId xmlns:a16="http://schemas.microsoft.com/office/drawing/2014/main" val="3102758518"/>
                    </a:ext>
                  </a:extLst>
                </a:gridCol>
                <a:gridCol w="4392490">
                  <a:extLst>
                    <a:ext uri="{9D8B030D-6E8A-4147-A177-3AD203B41FA5}">
                      <a16:colId xmlns:a16="http://schemas.microsoft.com/office/drawing/2014/main" val="4122312373"/>
                    </a:ext>
                  </a:extLst>
                </a:gridCol>
              </a:tblGrid>
              <a:tr h="340675">
                <a:tc>
                  <a:txBody>
                    <a:bodyPr/>
                    <a:lstStyle/>
                    <a:p>
                      <a:pPr algn="ctr"/>
                      <a:r>
                        <a:rPr lang="en-IN" sz="1500" dirty="0">
                          <a:solidFill>
                            <a:schemeClr val="tx1"/>
                          </a:solidFill>
                        </a:rPr>
                        <a:t>Operation</a:t>
                      </a:r>
                    </a:p>
                  </a:txBody>
                  <a:tcPr marL="94798" marR="94798" marT="47399" marB="47399"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dirty="0">
                          <a:solidFill>
                            <a:schemeClr val="tx1"/>
                          </a:solidFill>
                        </a:rPr>
                        <a:t>Expression</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dirty="0">
                          <a:solidFill>
                            <a:schemeClr val="tx1"/>
                          </a:solidFill>
                        </a:rPr>
                        <a:t>Output = 1 if</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60040">
                <a:tc>
                  <a:txBody>
                    <a:bodyPr/>
                    <a:lstStyle/>
                    <a:p>
                      <a:pPr algn="l"/>
                      <a:r>
                        <a:rPr lang="en-IN" sz="1400" b="0" i="0" u="none" strike="noStrike" cap="none" baseline="0" dirty="0">
                          <a:solidFill>
                            <a:schemeClr val="dk1"/>
                          </a:solidFill>
                          <a:latin typeface="+mn-lt"/>
                          <a:ea typeface="+mn-ea"/>
                          <a:cs typeface="+mn-cs"/>
                          <a:sym typeface="Arial"/>
                        </a:rPr>
                        <a:t>AND</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All of the set {A, B, …} are 1.</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60040">
                <a:tc>
                  <a:txBody>
                    <a:bodyPr/>
                    <a:lstStyle/>
                    <a:p>
                      <a:pPr algn="l"/>
                      <a:r>
                        <a:rPr lang="en-IN" sz="1400" b="0" i="0" u="none" strike="noStrike" cap="none" baseline="0" dirty="0">
                          <a:solidFill>
                            <a:schemeClr val="dk1"/>
                          </a:solidFill>
                          <a:latin typeface="+mn-lt"/>
                          <a:ea typeface="+mn-ea"/>
                          <a:cs typeface="+mn-cs"/>
                          <a:sym typeface="Arial"/>
                        </a:rPr>
                        <a:t>OR</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Any of the set {A, B, …} are 1.</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60040">
                <a:tc>
                  <a:txBody>
                    <a:bodyPr/>
                    <a:lstStyle/>
                    <a:p>
                      <a:pPr algn="l"/>
                      <a:r>
                        <a:rPr lang="en-IN" sz="1500" dirty="0">
                          <a:solidFill>
                            <a:schemeClr val="tx1"/>
                          </a:solidFill>
                        </a:rPr>
                        <a:t>NAND</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Any of the set {A, B, …} are 0.</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8914682"/>
                  </a:ext>
                </a:extLst>
              </a:tr>
              <a:tr h="360040">
                <a:tc>
                  <a:txBody>
                    <a:bodyPr/>
                    <a:lstStyle/>
                    <a:p>
                      <a:pPr algn="l"/>
                      <a:r>
                        <a:rPr lang="en-IN" sz="1500" dirty="0">
                          <a:solidFill>
                            <a:schemeClr val="tx1"/>
                          </a:solidFill>
                        </a:rPr>
                        <a:t>NOR</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All of the set {A, B, …} are 0.</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72209548"/>
                  </a:ext>
                </a:extLst>
              </a:tr>
              <a:tr h="360040">
                <a:tc>
                  <a:txBody>
                    <a:bodyPr/>
                    <a:lstStyle/>
                    <a:p>
                      <a:pPr algn="l"/>
                      <a:r>
                        <a:rPr lang="en-IN" sz="1500" dirty="0">
                          <a:solidFill>
                            <a:schemeClr val="tx1"/>
                          </a:solidFill>
                        </a:rPr>
                        <a:t>XOR</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a:t>
                      </a:r>
                      <a:r>
                        <a:rPr lang="en-IN" sz="1500" dirty="0">
                          <a:solidFill>
                            <a:schemeClr val="tx1"/>
                          </a:solidFill>
                          <a:sym typeface="Symbol" panose="05050102010706020507" pitchFamily="18" charset="2"/>
                        </a:rPr>
                        <a:t></a:t>
                      </a:r>
                      <a:r>
                        <a:rPr lang="en-IN" sz="1500" dirty="0">
                          <a:solidFill>
                            <a:schemeClr val="tx1"/>
                          </a:solidFill>
                        </a:rPr>
                        <a:t> B </a:t>
                      </a:r>
                      <a:r>
                        <a:rPr lang="en-IN" sz="1500" dirty="0">
                          <a:solidFill>
                            <a:schemeClr val="tx1"/>
                          </a:solidFill>
                          <a:sym typeface="Symbol" panose="05050102010706020507" pitchFamily="18" charset="2"/>
                        </a:rPr>
                        <a:t></a:t>
                      </a:r>
                      <a:r>
                        <a:rPr lang="en-IN" sz="1500" dirty="0">
                          <a:solidFill>
                            <a:schemeClr val="tx1"/>
                          </a:solidFill>
                        </a:rPr>
                        <a:t>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The set {A, B, …} contains an odd number of ones.</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46877987"/>
                  </a:ext>
                </a:extLst>
              </a:tr>
            </a:tbl>
          </a:graphicData>
        </a:graphic>
      </p:graphicFrame>
      <p:graphicFrame>
        <p:nvGraphicFramePr>
          <p:cNvPr id="19" name="Table 18" descr="Table A contains 8 columns labeled A, B, Not A, A and B, A NAND B, A NOR B, A X O R B. The rows are read as follows from left to right. Row 1. 0. 0. 1. 0. 0. 1. 1. 0. Row 2. 0. 1. 1. 0. 1. 1. 0. 1. Row 3. 1. 0. 0. 0. 1. 1. 0. 1. Row 4. 1. 1. 0. 1. 1. 0. 0. 0. Table B contains 3 columns labeled Operation, Expression, Output equals 1 if. The rows are read as follows from left to right. Row 1. AND. A times B times ellipsis. All of the set left bracket A, B, ellipsis right bracket are 1. Row 2. OR A plus B plus ellipsis. Any of the set left bracket A, B, ellipsis right bracket are 1. Row 3. NAND. A times B times ellipsis. All of the set left bracket A, B, ellipsis right bracket are 0. Row 4. NOR. A plus B plus ellipsis. All of the set left bracket A, B, ellipsis right bracket are 0. Row 5. X O R. A plus B plus ellipsis. The set left bracket A, B, ellipsis right bracket contains an odd number of ones. " title="Two tables with the title Boolean Operators."/>
          <p:cNvGraphicFramePr>
            <a:graphicFrameLocks noGrp="1"/>
          </p:cNvGraphicFramePr>
          <p:nvPr>
            <p:extLst>
              <p:ext uri="{D42A27DB-BD31-4B8C-83A1-F6EECF244321}">
                <p14:modId xmlns:p14="http://schemas.microsoft.com/office/powerpoint/2010/main" val="1750171869"/>
              </p:ext>
            </p:extLst>
          </p:nvPr>
        </p:nvGraphicFramePr>
        <p:xfrm>
          <a:off x="548916" y="1894560"/>
          <a:ext cx="8190406" cy="1894480"/>
        </p:xfrm>
        <a:graphic>
          <a:graphicData uri="http://schemas.openxmlformats.org/drawingml/2006/table">
            <a:tbl>
              <a:tblPr firstRow="1" bandRow="1">
                <a:tableStyleId>{5C22544A-7EE6-4342-B048-85BDC9FD1C3A}</a:tableStyleId>
              </a:tblPr>
              <a:tblGrid>
                <a:gridCol w="625196">
                  <a:extLst>
                    <a:ext uri="{9D8B030D-6E8A-4147-A177-3AD203B41FA5}">
                      <a16:colId xmlns:a16="http://schemas.microsoft.com/office/drawing/2014/main" val="528802535"/>
                    </a:ext>
                  </a:extLst>
                </a:gridCol>
                <a:gridCol w="652440">
                  <a:extLst>
                    <a:ext uri="{9D8B030D-6E8A-4147-A177-3AD203B41FA5}">
                      <a16:colId xmlns:a16="http://schemas.microsoft.com/office/drawing/2014/main" val="3697290728"/>
                    </a:ext>
                  </a:extLst>
                </a:gridCol>
                <a:gridCol w="864096">
                  <a:extLst>
                    <a:ext uri="{9D8B030D-6E8A-4147-A177-3AD203B41FA5}">
                      <a16:colId xmlns:a16="http://schemas.microsoft.com/office/drawing/2014/main" val="4243554825"/>
                    </a:ext>
                  </a:extLst>
                </a:gridCol>
                <a:gridCol w="1224136">
                  <a:extLst>
                    <a:ext uri="{9D8B030D-6E8A-4147-A177-3AD203B41FA5}">
                      <a16:colId xmlns:a16="http://schemas.microsoft.com/office/drawing/2014/main" val="3102758518"/>
                    </a:ext>
                  </a:extLst>
                </a:gridCol>
                <a:gridCol w="1204043">
                  <a:extLst>
                    <a:ext uri="{9D8B030D-6E8A-4147-A177-3AD203B41FA5}">
                      <a16:colId xmlns:a16="http://schemas.microsoft.com/office/drawing/2014/main" val="25850195"/>
                    </a:ext>
                  </a:extLst>
                </a:gridCol>
                <a:gridCol w="1237659">
                  <a:extLst>
                    <a:ext uri="{9D8B030D-6E8A-4147-A177-3AD203B41FA5}">
                      <a16:colId xmlns:a16="http://schemas.microsoft.com/office/drawing/2014/main" val="4122312373"/>
                    </a:ext>
                  </a:extLst>
                </a:gridCol>
                <a:gridCol w="1191418">
                  <a:extLst>
                    <a:ext uri="{9D8B030D-6E8A-4147-A177-3AD203B41FA5}">
                      <a16:colId xmlns:a16="http://schemas.microsoft.com/office/drawing/2014/main" val="3043815923"/>
                    </a:ext>
                  </a:extLst>
                </a:gridCol>
                <a:gridCol w="1191418">
                  <a:extLst>
                    <a:ext uri="{9D8B030D-6E8A-4147-A177-3AD203B41FA5}">
                      <a16:colId xmlns:a16="http://schemas.microsoft.com/office/drawing/2014/main" val="2224570056"/>
                    </a:ext>
                  </a:extLst>
                </a:gridCol>
              </a:tblGrid>
              <a:tr h="445069">
                <a:tc>
                  <a:txBody>
                    <a:bodyPr/>
                    <a:lstStyle/>
                    <a:p>
                      <a:pPr algn="ctr"/>
                      <a:r>
                        <a:rPr lang="en-IN"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NOT A</a:t>
                      </a:r>
                    </a:p>
                    <a:p>
                      <a:pPr algn="ctr"/>
                      <a:r>
                        <a:rPr lang="en-IN" sz="1400" dirty="0">
                          <a:solidFill>
                            <a:schemeClr val="tx1"/>
                          </a:solidFill>
                        </a:rPr>
                        <a:t>(A)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AND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OR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A NAND B</a:t>
                      </a:r>
                    </a:p>
                    <a:p>
                      <a:pPr algn="ctr"/>
                      <a:r>
                        <a:rPr lang="en-IN" sz="1400" dirty="0">
                          <a:solidFill>
                            <a:schemeClr val="tx1"/>
                          </a:solidFill>
                        </a:rPr>
                        <a:t>(A · 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NOR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pt-BR" sz="1400" dirty="0">
                          <a:solidFill>
                            <a:schemeClr val="tx1"/>
                          </a:solidFill>
                        </a:rPr>
                        <a:t>A XOR B</a:t>
                      </a:r>
                    </a:p>
                    <a:p>
                      <a:pPr algn="ctr"/>
                      <a:r>
                        <a:rPr lang="pt-BR" sz="1400" dirty="0">
                          <a:solidFill>
                            <a:schemeClr val="tx1"/>
                          </a:solidFill>
                        </a:rPr>
                        <a:t>(A </a:t>
                      </a:r>
                      <a:r>
                        <a:rPr lang="pt-BR" sz="1400" dirty="0">
                          <a:solidFill>
                            <a:schemeClr val="tx1"/>
                          </a:solidFill>
                          <a:sym typeface="Symbol" panose="05050102010706020507" pitchFamily="18" charset="2"/>
                        </a:rPr>
                        <a:t></a:t>
                      </a:r>
                      <a:r>
                        <a:rPr lang="pt-BR" sz="1400" dirty="0">
                          <a:solidFill>
                            <a:schemeClr val="tx1"/>
                          </a:solidFill>
                        </a:rPr>
                        <a:t>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44080">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44080">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5778302"/>
                  </a:ext>
                </a:extLst>
              </a:tr>
              <a:tr h="344080">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72290983"/>
                  </a:ext>
                </a:extLst>
              </a:tr>
              <a:tr h="344080">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84041897"/>
                  </a:ext>
                </a:extLst>
              </a:tr>
            </a:tbl>
          </a:graphicData>
        </a:graphic>
      </p:graphicFrame>
      <p:cxnSp>
        <p:nvCxnSpPr>
          <p:cNvPr id="22" name="Straight Connector 21" title="Two tables with the title Boolean Operators."/>
          <p:cNvCxnSpPr/>
          <p:nvPr/>
        </p:nvCxnSpPr>
        <p:spPr>
          <a:xfrm>
            <a:off x="2546632" y="5372072"/>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title="Two tables with the title Boolean Operators."/>
          <p:cNvCxnSpPr/>
          <p:nvPr/>
        </p:nvCxnSpPr>
        <p:spPr>
          <a:xfrm>
            <a:off x="2546632" y="5000157"/>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026"/>
          <p:cNvSpPr>
            <a:spLocks noChangeArrowheads="1"/>
          </p:cNvSpPr>
          <p:nvPr/>
        </p:nvSpPr>
        <p:spPr bwMode="auto">
          <a:xfrm>
            <a:off x="1087276" y="1417995"/>
            <a:ext cx="7326042" cy="457200"/>
          </a:xfrm>
          <a:prstGeom prst="rect">
            <a:avLst/>
          </a:prstGeom>
          <a:noFill/>
          <a:ln w="12700">
            <a:noFill/>
            <a:miter lim="800000"/>
            <a:headEnd/>
            <a:tailEnd/>
          </a:ln>
          <a:effectLst/>
        </p:spPr>
        <p:txBody>
          <a:bodyPr wrap="none" anchor="ctr">
            <a:prstTxWarp prst="textNoShape">
              <a:avLst/>
            </a:prstTxWarp>
          </a:bodyPr>
          <a:lstStyle/>
          <a:p>
            <a:pPr algn="ctr"/>
            <a:r>
              <a:rPr lang="en-US" sz="1800" dirty="0">
                <a:latin typeface="+mj-lt"/>
              </a:rPr>
              <a:t>(a) Boolean Operators of Two Input Variables</a:t>
            </a:r>
          </a:p>
        </p:txBody>
      </p:sp>
    </p:spTree>
  </p:cSld>
  <p:clrMapOvr>
    <a:masterClrMapping/>
  </p:clrMapOvr>
  <p:transition spd="med">
    <p:spli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25216"/>
            <a:ext cx="8229600" cy="1119051"/>
          </a:xfrm>
        </p:spPr>
        <p:txBody>
          <a:bodyPr/>
          <a:lstStyle/>
          <a:p>
            <a:r>
              <a:rPr lang="en-US" dirty="0"/>
              <a:t>Figure 12.31 </a:t>
            </a:r>
            <a:br>
              <a:rPr lang="en-US" dirty="0"/>
            </a:br>
            <a:r>
              <a:rPr lang="en-US" dirty="0"/>
              <a:t>5-Bit Shift Register</a:t>
            </a:r>
            <a:endParaRPr lang="en-IN" dirty="0"/>
          </a:p>
        </p:txBody>
      </p:sp>
      <p:pic>
        <p:nvPicPr>
          <p:cNvPr id="2" name="Picture 1" descr="The 5 bit register has 5 D flip flops connected in series. Each flip flop is provided with a Clock signal through the terminal C L K. A serial input is given to the first flip flop through the input terminal D. An output Q of the first flip flop is given as input to the second flip flop. The process continues until the output of the fourth flip flop is given as input to the fifth flip flop. A serial output is obtained from the output of the fifth flip flop." title="A diagram illustrates a 5 bit shift register."/>
          <p:cNvPicPr>
            <a:picLocks noChangeAspect="1"/>
          </p:cNvPicPr>
          <p:nvPr/>
        </p:nvPicPr>
        <p:blipFill rotWithShape="1">
          <a:blip r:embed="rId3">
            <a:extLst>
              <a:ext uri="{28A0092B-C50C-407E-A947-70E740481C1C}">
                <a14:useLocalDpi xmlns:a14="http://schemas.microsoft.com/office/drawing/2010/main" val="0"/>
              </a:ext>
            </a:extLst>
          </a:blip>
          <a:srcRect l="11040" t="21737" r="24792" b="58390"/>
          <a:stretch/>
        </p:blipFill>
        <p:spPr>
          <a:xfrm>
            <a:off x="359532" y="2708920"/>
            <a:ext cx="8424936" cy="2016224"/>
          </a:xfrm>
          <a:prstGeom prst="rect">
            <a:avLst/>
          </a:prstGeom>
        </p:spPr>
      </p:pic>
    </p:spTree>
  </p:cSld>
  <p:clrMapOvr>
    <a:masterClrMapping/>
  </p:clrMapOvr>
  <p:transition spd="med">
    <p:spli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Counter</a:t>
            </a:r>
          </a:p>
        </p:txBody>
      </p:sp>
      <p:sp>
        <p:nvSpPr>
          <p:cNvPr id="3" name="Content Placeholder 2"/>
          <p:cNvSpPr>
            <a:spLocks noGrp="1"/>
          </p:cNvSpPr>
          <p:nvPr>
            <p:ph type="body" idx="1"/>
          </p:nvPr>
        </p:nvSpPr>
        <p:spPr>
          <a:xfrm>
            <a:off x="457200" y="1484784"/>
            <a:ext cx="8229600" cy="5373216"/>
          </a:xfrm>
        </p:spPr>
        <p:txBody>
          <a:bodyPr>
            <a:normAutofit/>
          </a:bodyPr>
          <a:lstStyle/>
          <a:p>
            <a:pPr marL="307975" indent="-307975"/>
            <a:r>
              <a:rPr lang="en-US" sz="2200" dirty="0"/>
              <a:t>A register whose value is easily incremented by 1 modulo the capacity of the register</a:t>
            </a:r>
          </a:p>
          <a:p>
            <a:pPr marL="307975" indent="-307975"/>
            <a:r>
              <a:rPr lang="en-US" sz="2200" dirty="0"/>
              <a:t>After the maximum value is achieved the next increment sets the counter value to 0</a:t>
            </a:r>
          </a:p>
          <a:p>
            <a:pPr marL="307975" indent="-307975"/>
            <a:r>
              <a:rPr lang="en-US" sz="2200" dirty="0"/>
              <a:t>An example of a counter in the CPU is the program counter</a:t>
            </a:r>
          </a:p>
          <a:p>
            <a:pPr marL="307975" indent="-307975"/>
            <a:r>
              <a:rPr lang="en-US" sz="2200" dirty="0"/>
              <a:t>Can be designated as: </a:t>
            </a:r>
          </a:p>
          <a:p>
            <a:pPr marL="628650" lvl="1" indent="-307975"/>
            <a:r>
              <a:rPr lang="en-US" sz="2000" dirty="0"/>
              <a:t>Asynchronous</a:t>
            </a:r>
          </a:p>
          <a:p>
            <a:pPr marL="925513" lvl="2" indent="-296863"/>
            <a:r>
              <a:rPr lang="en-US" sz="1800" dirty="0"/>
              <a:t>Relatively slow because the output of one flip-flop triggers a change in the status of the next flip-flop</a:t>
            </a:r>
          </a:p>
          <a:p>
            <a:pPr marL="628650" lvl="1" indent="-307975"/>
            <a:r>
              <a:rPr lang="en-US" sz="2000" dirty="0"/>
              <a:t>Synchronous</a:t>
            </a:r>
          </a:p>
          <a:p>
            <a:pPr marL="925513" lvl="2" indent="-296863"/>
            <a:r>
              <a:rPr lang="en-US" sz="1800" dirty="0"/>
              <a:t>All of the flip-flops change state at the same time</a:t>
            </a:r>
          </a:p>
          <a:p>
            <a:pPr marL="925513" lvl="2" indent="-296863"/>
            <a:r>
              <a:rPr lang="en-US" sz="1800" dirty="0"/>
              <a:t>Because it is faster it is the kind used in CPUs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8BE738-49A3-4AD9-A32D-9C1DB753486E}"/>
              </a:ext>
            </a:extLst>
          </p:cNvPr>
          <p:cNvPicPr>
            <a:picLocks noChangeAspect="1"/>
          </p:cNvPicPr>
          <p:nvPr/>
        </p:nvPicPr>
        <p:blipFill>
          <a:blip r:embed="rId3"/>
          <a:stretch>
            <a:fillRect/>
          </a:stretch>
        </p:blipFill>
        <p:spPr>
          <a:xfrm>
            <a:off x="48940" y="0"/>
            <a:ext cx="9046119" cy="6858000"/>
          </a:xfrm>
          <a:prstGeom prst="rect">
            <a:avLst/>
          </a:prstGeom>
        </p:spPr>
      </p:pic>
    </p:spTree>
    <p:extLst>
      <p:ext uri="{BB962C8B-B14F-4D97-AF65-F5344CB8AC3E}">
        <p14:creationId xmlns:p14="http://schemas.microsoft.com/office/powerpoint/2010/main" val="732912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12.33 </a:t>
            </a:r>
            <a:br>
              <a:rPr lang="en-US" dirty="0"/>
            </a:br>
            <a:r>
              <a:rPr lang="en-US" dirty="0"/>
              <a:t>Design of a Synchronous Counter</a:t>
            </a:r>
            <a:endParaRPr lang="en-IN" dirty="0"/>
          </a:p>
        </p:txBody>
      </p:sp>
      <p:pic>
        <p:nvPicPr>
          <p:cNvPr id="2" name="Picture 1" descr="Section a illustrates the truth table of the synchronous counter. A table has 8 rows and 9 columns. The columns have the following headings from left to right. C, B, A, J c, K c, J b, K b, J a, and K a. The row entries are as follows. Row 1. 0, 0, 0, 0, d, 0, d, 1, d. Row 2. 0, 0, 1, 0, d, 1, d, d, 1. Row 3. 0, 1, 0, 0, d, d, 0, 1, d. Row 4. 0, 1, 1, 1, d, d, 1, d, 1. Row 5. 1, 0, 0, d, 0, 0, d, 1, d. Row 6. 1, 0, 1, d, 1, 1, d, d, 1. Row 7. 1, 1, 0, d, d, d, 0, 1, d. Row 8. 1, 1, 1, d, d, d, 1, d, 1. Section b, illustrates 6 Karnaugh maps for the synchronous counter. Each Karnaugh map is represented using a two dimensional array comprised of 2 rows and 4 columns with 8 squares. The values corresponding to the rows are 0 and 1 that are labeled, C and the column values corresponding to the combinations 0 0, 0 1, 11, and 10 that are labeled, BA. The first Karnaugh map is for the function, J c equals BA. The squares with the corresponding values in the format (row, column), value are as follows. (0, 1 1), 1. (1, 0 0), d. (1, 0 1), d. (1, 1 1), d. (1, 1 0), d. The following squares are grouped together and circled. (0, 1 1) and (1, 1 1). The second Karnaugh map is for the function, K c equals BA. The squares with the corresponding values in the format (row, column), value are as follows. (0, 0 0), d. (0, 0 1), d. (0, 1 1), d. (0, 1 0), d. The following squares are grouped together and circled. (0, 1 1) and (1, 1 1). The third Karnaugh map is for the function, J b equals A. The squares with the corresponding values in the format (row, column), value are as follows. (0, 0 1), 1. (0, 1 1), d. (0, 1 0), d. (1, 0 1) 1. (1, 1 1), d. (1, 1 0), d. The following squares are grouped together and circled. (0, 0 1), (0, 1 1), (1, 0 1), and (1, 1 1). The fourth Karnaugh map is for the function, Kb equals A. The squares with the corresponding values in the format (row, column), value are as follows. (0, 0 0), d. (0, 0 1), d. (0, 1 1), 1. (1, 0 0), d. (1, 0 1), d. (1, 1 1), 1. The following squares are grouped together and circled. (0, 0 1), (0, 1 1), (1, 0 1), and (1, 1 1). The fifth Karnaugh map is for the function, J a equals 1. The squares with the corresponding values in the format (row, column), value are as follows. (0, 0 0), 1. (0, 0 1), d. (0, 1 1), d. (0, 1 0), 1. (1, 0 0), 1. (1, 0 1), d. (1, 1 1), d. (1, 1 0), 1. All the squares are grouped together and circled. The sixth Karnaugh map is for the function, K a equals 1. The squares with the corresponding values in the format (row, column), value are as follows. (0, 0 0), 1. (0, 0 1), d. (0, 1 1), d. (0, 1 0), 1. (1, 0 0), 1. (1, 0 1), d. (1, 1 1), d. (1, 1 0), 1. All the squares are grouped together and circled. Section c, illustrates logic diagram of the synchronous counter. Section c, illustrates the logic diagram of the synchronous counter using three J dash K flip flops. The first J dash K flip flop contains the following. 2 inputs J a and K a, a clock C k, and 2 outputs A and A bar. The seconds J dash K flip flop contains the following. 2 inputs J b and Kb, a clock C k, and 2 outputs B and B bar. The third J dash K flip flop contains the following. 2 inputs J c and K c, a clock C k, and 2 outputs C and C bar. Clock signal is given to each flip flop at the terminal Ck. A high input is given to J a and K a of the first flip flop. The output A of the first flip flop is given to Jb and Kb. The output A from the first flip flop and output B from the second flip flop is given as inputs to an AND gate. The output from the AND gate is given as inputs to Jc and Kc of the third flip flop. The outputs C, B, and A from the flip flops are taken separately as binary output." title="A diagram illustrates a synchronous counter in 3 sections."/>
          <p:cNvPicPr>
            <a:picLocks noChangeAspect="1"/>
          </p:cNvPicPr>
          <p:nvPr/>
        </p:nvPicPr>
        <p:blipFill rotWithShape="1">
          <a:blip r:embed="rId3">
            <a:extLst>
              <a:ext uri="{28A0092B-C50C-407E-A947-70E740481C1C}">
                <a14:useLocalDpi xmlns:a14="http://schemas.microsoft.com/office/drawing/2010/main" val="0"/>
              </a:ext>
            </a:extLst>
          </a:blip>
          <a:srcRect l="7122" t="3800" r="6432" b="9050"/>
          <a:stretch/>
        </p:blipFill>
        <p:spPr>
          <a:xfrm>
            <a:off x="2634634" y="1362234"/>
            <a:ext cx="3874732" cy="5055098"/>
          </a:xfrm>
          <a:prstGeom prst="rect">
            <a:avLst/>
          </a:prstGeom>
        </p:spPr>
      </p:pic>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25216"/>
            <a:ext cx="8229600" cy="1119051"/>
          </a:xfrm>
        </p:spPr>
        <p:txBody>
          <a:bodyPr/>
          <a:lstStyle/>
          <a:p>
            <a:r>
              <a:rPr lang="en-US" dirty="0"/>
              <a:t>Table 12.13</a:t>
            </a:r>
            <a:br>
              <a:rPr lang="en-US" dirty="0"/>
            </a:br>
            <a:r>
              <a:rPr lang="en-US" dirty="0"/>
              <a:t>PLD Terminology</a:t>
            </a:r>
            <a:endParaRPr lang="en-IN" dirty="0"/>
          </a:p>
        </p:txBody>
      </p:sp>
      <p:graphicFrame>
        <p:nvGraphicFramePr>
          <p:cNvPr id="3" name="Table 2" descr="The list is read from left to right as follows. Programmable Logic Device or P L D. A general term that refers to any type of integrated circuit used for implementing digital hardware, where the chip can be configured by the end user to realize different designs. Programming of such a device often involves placing the chip into a special programming unit, bit some chips can also be configured in system. Also referred to as a field programmable device or F P D. Programmable Logic Array or P L A. A relatively small P L D that contains two levels of logic, an AND plane and an OR plane, where both levels are programmable. Programmable Array Logic or P A L. A relatively small P L D that has a programmable AND plane followed by a fixed OR plane. Simple P L D or S P L D. A P L A or P A L. Complex P L D or C P L D. A more complex P L D that consists of an arrangement of multiple S P L D like blocks on a single chip. Field Programmable Gate Array or F P G A. A P L D featuring a general structure that allows very high logic capacity. Whereas C P L D feature logic resources with a wide number of inputs, F P G A offer more narrow logic resources. F P G A also offer a higher ratio of flip flops to logic resources than do C P L D. Logic Block. A relatively small circuit block that is replicated in an array in an F P D. When a circuit is implemented in an F P D. it is first decomposed into smaller sub circuits that can each be mapped into a logic block. The term logic block is mostly used in the context of F P G A, but it could also refer to a block of circuitry in a C P L D." title="A list that contains P L D Terminology and definitions."/>
          <p:cNvGraphicFramePr>
            <a:graphicFrameLocks noGrp="1"/>
          </p:cNvGraphicFramePr>
          <p:nvPr>
            <p:extLst>
              <p:ext uri="{D42A27DB-BD31-4B8C-83A1-F6EECF244321}">
                <p14:modId xmlns:p14="http://schemas.microsoft.com/office/powerpoint/2010/main" val="1089673377"/>
              </p:ext>
            </p:extLst>
          </p:nvPr>
        </p:nvGraphicFramePr>
        <p:xfrm>
          <a:off x="1079711" y="1361144"/>
          <a:ext cx="6984578" cy="5064760"/>
        </p:xfrm>
        <a:graphic>
          <a:graphicData uri="http://schemas.openxmlformats.org/drawingml/2006/table">
            <a:tbl>
              <a:tblPr firstRow="1" bandRow="1">
                <a:tableStyleId>{5C22544A-7EE6-4342-B048-85BDC9FD1C3A}</a:tableStyleId>
              </a:tblPr>
              <a:tblGrid>
                <a:gridCol w="6984578">
                  <a:extLst>
                    <a:ext uri="{9D8B030D-6E8A-4147-A177-3AD203B41FA5}">
                      <a16:colId xmlns:a16="http://schemas.microsoft.com/office/drawing/2014/main" val="2543019389"/>
                    </a:ext>
                  </a:extLst>
                </a:gridCol>
              </a:tblGrid>
              <a:tr h="5040560">
                <a:tc>
                  <a:txBody>
                    <a:bodyPr/>
                    <a:lstStyle/>
                    <a:p>
                      <a:pPr>
                        <a:spcBef>
                          <a:spcPts val="200"/>
                        </a:spcBef>
                      </a:pPr>
                      <a:r>
                        <a:rPr lang="en-IN" sz="1200" b="1" i="0" u="none" strike="noStrike" cap="none" baseline="0" dirty="0">
                          <a:solidFill>
                            <a:schemeClr val="tx1"/>
                          </a:solidFill>
                          <a:latin typeface="+mn-lt"/>
                          <a:ea typeface="+mn-ea"/>
                          <a:cs typeface="+mn-cs"/>
                          <a:sym typeface="Arial"/>
                        </a:rPr>
                        <a:t>Programmable Logic Device (PLD)</a:t>
                      </a:r>
                    </a:p>
                    <a:p>
                      <a:pPr marL="368300" indent="0">
                        <a:spcBef>
                          <a:spcPts val="200"/>
                        </a:spcBef>
                      </a:pPr>
                      <a:r>
                        <a:rPr lang="en-US" sz="1200" b="0" i="0" u="none" strike="noStrike" cap="none" baseline="0" dirty="0">
                          <a:solidFill>
                            <a:schemeClr val="tx1"/>
                          </a:solidFill>
                          <a:latin typeface="+mn-lt"/>
                          <a:ea typeface="+mn-ea"/>
                          <a:cs typeface="+mn-cs"/>
                          <a:sym typeface="Arial"/>
                        </a:rPr>
                        <a:t>A general term that refers to any type of integrated circuit used for implementing digital hard-</a:t>
                      </a:r>
                    </a:p>
                    <a:p>
                      <a:pPr marL="0" indent="0">
                        <a:spcBef>
                          <a:spcPts val="200"/>
                        </a:spcBef>
                      </a:pPr>
                      <a:r>
                        <a:rPr lang="en-US" sz="1200" b="0" i="0" u="none" strike="noStrike" cap="none" baseline="0" dirty="0">
                          <a:solidFill>
                            <a:schemeClr val="tx1"/>
                          </a:solidFill>
                          <a:latin typeface="+mn-lt"/>
                          <a:ea typeface="+mn-ea"/>
                          <a:cs typeface="+mn-cs"/>
                          <a:sym typeface="Arial"/>
                        </a:rPr>
                        <a:t>ware, where the chip can be configured by the end user to realize different designs. Programming</a:t>
                      </a:r>
                    </a:p>
                    <a:p>
                      <a:pPr>
                        <a:spcBef>
                          <a:spcPts val="200"/>
                        </a:spcBef>
                      </a:pPr>
                      <a:r>
                        <a:rPr lang="en-US" sz="1200" b="0" i="0" u="none" strike="noStrike" cap="none" baseline="0" dirty="0">
                          <a:solidFill>
                            <a:schemeClr val="tx1"/>
                          </a:solidFill>
                          <a:latin typeface="+mn-lt"/>
                          <a:ea typeface="+mn-ea"/>
                          <a:cs typeface="+mn-cs"/>
                          <a:sym typeface="Arial"/>
                        </a:rPr>
                        <a:t>of such a device often involves placing the chip into a special programming unit, but some chips can</a:t>
                      </a:r>
                    </a:p>
                    <a:p>
                      <a:pPr>
                        <a:spcBef>
                          <a:spcPts val="200"/>
                        </a:spcBef>
                      </a:pPr>
                      <a:r>
                        <a:rPr lang="en-IN" sz="1200" b="0" i="0" u="none" strike="noStrike" cap="none" baseline="0" dirty="0">
                          <a:solidFill>
                            <a:schemeClr val="tx1"/>
                          </a:solidFill>
                          <a:latin typeface="+mn-lt"/>
                          <a:ea typeface="+mn-ea"/>
                          <a:cs typeface="+mn-cs"/>
                          <a:sym typeface="Arial"/>
                        </a:rPr>
                        <a:t>also be configured “in-system.” </a:t>
                      </a:r>
                      <a:r>
                        <a:rPr lang="en-US" sz="1200" b="0" i="0" u="none" strike="noStrike" cap="none" baseline="0" dirty="0">
                          <a:solidFill>
                            <a:schemeClr val="tx1"/>
                          </a:solidFill>
                          <a:latin typeface="+mn-lt"/>
                          <a:ea typeface="+mn-ea"/>
                          <a:cs typeface="+mn-cs"/>
                          <a:sym typeface="Arial"/>
                        </a:rPr>
                        <a:t>Also referred to as a field- </a:t>
                      </a:r>
                      <a:r>
                        <a:rPr lang="en-IN" sz="1200" b="0" i="0" u="none" strike="noStrike" cap="none" baseline="0" dirty="0">
                          <a:solidFill>
                            <a:schemeClr val="tx1"/>
                          </a:solidFill>
                          <a:latin typeface="+mn-lt"/>
                          <a:ea typeface="+mn-ea"/>
                          <a:cs typeface="+mn-cs"/>
                          <a:sym typeface="Arial"/>
                        </a:rPr>
                        <a:t>programmable device (FPD).</a:t>
                      </a:r>
                    </a:p>
                    <a:p>
                      <a:pPr>
                        <a:spcBef>
                          <a:spcPts val="200"/>
                        </a:spcBef>
                      </a:pPr>
                      <a:r>
                        <a:rPr lang="en-IN" sz="1200" b="1" i="0" u="none" strike="noStrike" cap="none" baseline="0" dirty="0">
                          <a:solidFill>
                            <a:schemeClr val="tx1"/>
                          </a:solidFill>
                          <a:latin typeface="+mn-lt"/>
                          <a:ea typeface="+mn-ea"/>
                          <a:cs typeface="+mn-cs"/>
                          <a:sym typeface="Arial"/>
                        </a:rPr>
                        <a:t>Programmable Logic Array (PLA)</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PLD that contains two levels of logic, an AND-</a:t>
                      </a:r>
                      <a:r>
                        <a:rPr lang="en-IN" sz="1200" b="0" i="0" u="none" strike="noStrike" cap="none" baseline="0" dirty="0">
                          <a:solidFill>
                            <a:schemeClr val="tx1"/>
                          </a:solidFill>
                          <a:latin typeface="+mn-lt"/>
                          <a:ea typeface="+mn-ea"/>
                          <a:cs typeface="+mn-cs"/>
                          <a:sym typeface="Arial"/>
                        </a:rPr>
                        <a:t>plane and an OR- plane,</a:t>
                      </a:r>
                    </a:p>
                    <a:p>
                      <a:pPr>
                        <a:spcBef>
                          <a:spcPts val="200"/>
                        </a:spcBef>
                      </a:pPr>
                      <a:r>
                        <a:rPr lang="en-US" sz="1200" b="0" i="0" u="none" strike="noStrike" cap="none" baseline="0" dirty="0">
                          <a:solidFill>
                            <a:schemeClr val="tx1"/>
                          </a:solidFill>
                          <a:latin typeface="+mn-lt"/>
                          <a:ea typeface="+mn-ea"/>
                          <a:cs typeface="+mn-cs"/>
                          <a:sym typeface="Arial"/>
                        </a:rPr>
                        <a:t>where both levels are programmable.</a:t>
                      </a:r>
                    </a:p>
                    <a:p>
                      <a:pPr>
                        <a:spcBef>
                          <a:spcPts val="200"/>
                        </a:spcBef>
                      </a:pPr>
                      <a:r>
                        <a:rPr lang="en-IN" sz="1200" b="1" i="0" u="none" strike="noStrike" cap="none" baseline="0" dirty="0">
                          <a:solidFill>
                            <a:schemeClr val="tx1"/>
                          </a:solidFill>
                          <a:latin typeface="+mn-lt"/>
                          <a:ea typeface="+mn-ea"/>
                          <a:cs typeface="+mn-cs"/>
                          <a:sym typeface="Arial"/>
                        </a:rPr>
                        <a:t>Programmable Array Logic (PAL)</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PLD that has a programmable AND-</a:t>
                      </a:r>
                      <a:r>
                        <a:rPr lang="en-IN" sz="1200" b="0" i="0" u="none" strike="noStrike" cap="none" baseline="0" dirty="0">
                          <a:solidFill>
                            <a:schemeClr val="tx1"/>
                          </a:solidFill>
                          <a:latin typeface="+mn-lt"/>
                          <a:ea typeface="+mn-ea"/>
                          <a:cs typeface="+mn-cs"/>
                          <a:sym typeface="Arial"/>
                        </a:rPr>
                        <a:t>plane </a:t>
                      </a:r>
                      <a:r>
                        <a:rPr lang="en-US" sz="1200" b="0" i="0" u="none" strike="noStrike" cap="none" baseline="0" dirty="0">
                          <a:solidFill>
                            <a:schemeClr val="tx1"/>
                          </a:solidFill>
                          <a:latin typeface="+mn-lt"/>
                          <a:ea typeface="+mn-ea"/>
                          <a:cs typeface="+mn-cs"/>
                          <a:sym typeface="Arial"/>
                        </a:rPr>
                        <a:t>followed by a fixed OR-</a:t>
                      </a:r>
                      <a:r>
                        <a:rPr lang="en-IN" sz="1200" b="0" i="0" u="none" strike="noStrike" cap="none" baseline="0" dirty="0">
                          <a:solidFill>
                            <a:schemeClr val="tx1"/>
                          </a:solidFill>
                          <a:latin typeface="+mn-lt"/>
                          <a:ea typeface="+mn-ea"/>
                          <a:cs typeface="+mn-cs"/>
                          <a:sym typeface="Arial"/>
                        </a:rPr>
                        <a:t>plane.</a:t>
                      </a:r>
                    </a:p>
                    <a:p>
                      <a:pPr>
                        <a:spcBef>
                          <a:spcPts val="200"/>
                        </a:spcBef>
                      </a:pPr>
                      <a:r>
                        <a:rPr lang="en-IN" sz="1200" b="1" i="0" u="none" strike="noStrike" cap="none" baseline="0" dirty="0">
                          <a:solidFill>
                            <a:schemeClr val="tx1"/>
                          </a:solidFill>
                          <a:latin typeface="+mn-lt"/>
                          <a:ea typeface="+mn-ea"/>
                          <a:cs typeface="+mn-cs"/>
                          <a:sym typeface="Arial"/>
                        </a:rPr>
                        <a:t>Simple PLD (SPLD)</a:t>
                      </a:r>
                    </a:p>
                    <a:p>
                      <a:pPr marL="368300" indent="0">
                        <a:spcBef>
                          <a:spcPts val="200"/>
                        </a:spcBef>
                      </a:pPr>
                      <a:r>
                        <a:rPr lang="en-IN" sz="1200" b="0" i="0" u="none" strike="noStrike" cap="none" baseline="0" dirty="0">
                          <a:solidFill>
                            <a:schemeClr val="tx1"/>
                          </a:solidFill>
                          <a:latin typeface="+mn-lt"/>
                          <a:ea typeface="+mn-ea"/>
                          <a:cs typeface="+mn-cs"/>
                          <a:sym typeface="Arial"/>
                        </a:rPr>
                        <a:t>A PLA or PAL.</a:t>
                      </a:r>
                    </a:p>
                    <a:p>
                      <a:pPr>
                        <a:spcBef>
                          <a:spcPts val="200"/>
                        </a:spcBef>
                      </a:pPr>
                      <a:r>
                        <a:rPr lang="en-IN" sz="1200" b="1" i="0" u="none" strike="noStrike" cap="none" baseline="0" dirty="0">
                          <a:solidFill>
                            <a:schemeClr val="tx1"/>
                          </a:solidFill>
                          <a:latin typeface="+mn-lt"/>
                          <a:ea typeface="+mn-ea"/>
                          <a:cs typeface="+mn-cs"/>
                          <a:sym typeface="Arial"/>
                        </a:rPr>
                        <a:t>Complex PLD (CPLD)</a:t>
                      </a:r>
                    </a:p>
                    <a:p>
                      <a:pPr marL="368300" indent="0">
                        <a:spcBef>
                          <a:spcPts val="200"/>
                        </a:spcBef>
                      </a:pPr>
                      <a:r>
                        <a:rPr lang="en-US" sz="1200" b="0" i="0" u="none" strike="noStrike" cap="none" baseline="0" dirty="0">
                          <a:solidFill>
                            <a:schemeClr val="tx1"/>
                          </a:solidFill>
                          <a:latin typeface="+mn-lt"/>
                          <a:ea typeface="+mn-ea"/>
                          <a:cs typeface="+mn-cs"/>
                          <a:sym typeface="Arial"/>
                        </a:rPr>
                        <a:t>A more complex PLD that consists of an arrangement of multiple SPLD-</a:t>
                      </a:r>
                      <a:r>
                        <a:rPr lang="en-IN" sz="1200" b="0" i="0" u="none" strike="noStrike" cap="none" baseline="0" dirty="0">
                          <a:solidFill>
                            <a:schemeClr val="tx1"/>
                          </a:solidFill>
                          <a:latin typeface="+mn-lt"/>
                          <a:ea typeface="+mn-ea"/>
                          <a:cs typeface="+mn-cs"/>
                          <a:sym typeface="Arial"/>
                        </a:rPr>
                        <a:t>like blocks on a single </a:t>
                      </a:r>
                    </a:p>
                    <a:p>
                      <a:pPr>
                        <a:spcBef>
                          <a:spcPts val="200"/>
                        </a:spcBef>
                      </a:pPr>
                      <a:r>
                        <a:rPr lang="en-IN" sz="1200" b="0" i="0" u="none" strike="noStrike" cap="none" baseline="0" dirty="0">
                          <a:solidFill>
                            <a:schemeClr val="tx1"/>
                          </a:solidFill>
                          <a:latin typeface="+mn-lt"/>
                          <a:ea typeface="+mn-ea"/>
                          <a:cs typeface="+mn-cs"/>
                          <a:sym typeface="Arial"/>
                        </a:rPr>
                        <a:t>chip.</a:t>
                      </a:r>
                    </a:p>
                    <a:p>
                      <a:pPr>
                        <a:spcBef>
                          <a:spcPts val="200"/>
                        </a:spcBef>
                      </a:pPr>
                      <a:r>
                        <a:rPr lang="en-IN" sz="1200" b="1" i="0" u="none" strike="noStrike" cap="none" baseline="0" dirty="0">
                          <a:solidFill>
                            <a:schemeClr val="tx1"/>
                          </a:solidFill>
                          <a:latin typeface="+mn-lt"/>
                          <a:ea typeface="+mn-ea"/>
                          <a:cs typeface="+mn-cs"/>
                          <a:sym typeface="Arial"/>
                        </a:rPr>
                        <a:t>Field- Programmable Gate Array (FPGA)</a:t>
                      </a:r>
                    </a:p>
                    <a:p>
                      <a:pPr marL="368300" indent="0">
                        <a:spcBef>
                          <a:spcPts val="200"/>
                        </a:spcBef>
                      </a:pPr>
                      <a:r>
                        <a:rPr lang="en-US" sz="1200" b="0" i="0" u="none" strike="noStrike" cap="none" baseline="0" dirty="0">
                          <a:solidFill>
                            <a:schemeClr val="tx1"/>
                          </a:solidFill>
                          <a:latin typeface="+mn-lt"/>
                          <a:ea typeface="+mn-ea"/>
                          <a:cs typeface="+mn-cs"/>
                          <a:sym typeface="Arial"/>
                        </a:rPr>
                        <a:t>A PLD featuring a general structure that allows very high logic capacity. Whereas CPLDs</a:t>
                      </a:r>
                    </a:p>
                    <a:p>
                      <a:pPr>
                        <a:spcBef>
                          <a:spcPts val="200"/>
                        </a:spcBef>
                      </a:pPr>
                      <a:r>
                        <a:rPr lang="en-US" sz="1200" b="0" i="0" u="none" strike="noStrike" cap="none" baseline="0" dirty="0">
                          <a:solidFill>
                            <a:schemeClr val="tx1"/>
                          </a:solidFill>
                          <a:latin typeface="+mn-lt"/>
                          <a:ea typeface="+mn-ea"/>
                          <a:cs typeface="+mn-cs"/>
                          <a:sym typeface="Arial"/>
                        </a:rPr>
                        <a:t>feature logic resources with a wide number of inputs (AND planes), FPGAs offer more narrow logic</a:t>
                      </a:r>
                    </a:p>
                    <a:p>
                      <a:pPr>
                        <a:spcBef>
                          <a:spcPts val="200"/>
                        </a:spcBef>
                      </a:pPr>
                      <a:r>
                        <a:rPr lang="en-US" sz="1200" b="0" i="0" u="none" strike="noStrike" cap="none" baseline="0" dirty="0">
                          <a:solidFill>
                            <a:schemeClr val="tx1"/>
                          </a:solidFill>
                          <a:latin typeface="+mn-lt"/>
                          <a:ea typeface="+mn-ea"/>
                          <a:cs typeface="+mn-cs"/>
                          <a:sym typeface="Arial"/>
                        </a:rPr>
                        <a:t>resources. FPGAs also offer a higher ratio of flip- </a:t>
                      </a:r>
                      <a:r>
                        <a:rPr lang="en-IN" sz="1200" b="0" i="0" u="none" strike="noStrike" cap="none" baseline="0" dirty="0">
                          <a:solidFill>
                            <a:schemeClr val="tx1"/>
                          </a:solidFill>
                          <a:latin typeface="+mn-lt"/>
                          <a:ea typeface="+mn-ea"/>
                          <a:cs typeface="+mn-cs"/>
                          <a:sym typeface="Arial"/>
                        </a:rPr>
                        <a:t>flops </a:t>
                      </a:r>
                      <a:r>
                        <a:rPr lang="en-US" sz="1200" b="0" i="0" u="none" strike="noStrike" cap="none" baseline="0" dirty="0">
                          <a:solidFill>
                            <a:schemeClr val="tx1"/>
                          </a:solidFill>
                          <a:latin typeface="+mn-lt"/>
                          <a:ea typeface="+mn-ea"/>
                          <a:cs typeface="+mn-cs"/>
                          <a:sym typeface="Arial"/>
                        </a:rPr>
                        <a:t>to logic resources than do CPLDs.</a:t>
                      </a:r>
                    </a:p>
                    <a:p>
                      <a:pPr>
                        <a:spcBef>
                          <a:spcPts val="200"/>
                        </a:spcBef>
                      </a:pPr>
                      <a:r>
                        <a:rPr lang="en-IN" sz="1200" b="1" i="0" u="none" strike="noStrike" cap="none" baseline="0" dirty="0">
                          <a:solidFill>
                            <a:schemeClr val="tx1"/>
                          </a:solidFill>
                          <a:latin typeface="+mn-lt"/>
                          <a:ea typeface="+mn-ea"/>
                          <a:cs typeface="+mn-cs"/>
                          <a:sym typeface="Arial"/>
                        </a:rPr>
                        <a:t>Logic Block</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circuit block that is replicated in an array in an FPD. When a circuit is</a:t>
                      </a:r>
                    </a:p>
                    <a:p>
                      <a:pPr>
                        <a:spcBef>
                          <a:spcPts val="200"/>
                        </a:spcBef>
                      </a:pPr>
                      <a:r>
                        <a:rPr lang="en-US" sz="1200" b="0" i="0" u="none" strike="noStrike" cap="none" baseline="0" dirty="0">
                          <a:solidFill>
                            <a:schemeClr val="tx1"/>
                          </a:solidFill>
                          <a:latin typeface="+mn-lt"/>
                          <a:ea typeface="+mn-ea"/>
                          <a:cs typeface="+mn-cs"/>
                          <a:sym typeface="Arial"/>
                        </a:rPr>
                        <a:t>implemented in an FPD, it is first decomposed into smaller </a:t>
                      </a:r>
                      <a:r>
                        <a:rPr lang="en-US" sz="1200" b="0" i="0" u="none" strike="noStrike" cap="none" baseline="0" dirty="0" err="1">
                          <a:solidFill>
                            <a:schemeClr val="tx1"/>
                          </a:solidFill>
                          <a:latin typeface="+mn-lt"/>
                          <a:ea typeface="+mn-ea"/>
                          <a:cs typeface="+mn-cs"/>
                          <a:sym typeface="Arial"/>
                        </a:rPr>
                        <a:t>subcircuits</a:t>
                      </a:r>
                      <a:r>
                        <a:rPr lang="en-US" sz="1200" b="0" i="0" u="none" strike="noStrike" cap="none" baseline="0" dirty="0">
                          <a:solidFill>
                            <a:schemeClr val="tx1"/>
                          </a:solidFill>
                          <a:latin typeface="+mn-lt"/>
                          <a:ea typeface="+mn-ea"/>
                          <a:cs typeface="+mn-cs"/>
                          <a:sym typeface="Arial"/>
                        </a:rPr>
                        <a:t> that can each be mapped into</a:t>
                      </a:r>
                    </a:p>
                    <a:p>
                      <a:pPr>
                        <a:spcBef>
                          <a:spcPts val="200"/>
                        </a:spcBef>
                      </a:pPr>
                      <a:r>
                        <a:rPr lang="en-US" sz="1200" b="0" i="0" u="none" strike="noStrike" cap="none" baseline="0" dirty="0">
                          <a:solidFill>
                            <a:schemeClr val="tx1"/>
                          </a:solidFill>
                          <a:latin typeface="+mn-lt"/>
                          <a:ea typeface="+mn-ea"/>
                          <a:cs typeface="+mn-cs"/>
                          <a:sym typeface="Arial"/>
                        </a:rPr>
                        <a:t>a logic block. The term </a:t>
                      </a:r>
                      <a:r>
                        <a:rPr lang="en-US" sz="1200" b="0" i="1" u="none" strike="noStrike" cap="none" baseline="0" dirty="0">
                          <a:solidFill>
                            <a:schemeClr val="tx1"/>
                          </a:solidFill>
                          <a:latin typeface="+mn-lt"/>
                          <a:ea typeface="+mn-ea"/>
                          <a:cs typeface="+mn-cs"/>
                          <a:sym typeface="Arial"/>
                        </a:rPr>
                        <a:t>logic block </a:t>
                      </a:r>
                      <a:r>
                        <a:rPr lang="en-US" sz="1200" b="0" i="0" u="none" strike="noStrike" cap="none" baseline="0" dirty="0">
                          <a:solidFill>
                            <a:schemeClr val="tx1"/>
                          </a:solidFill>
                          <a:latin typeface="+mn-lt"/>
                          <a:ea typeface="+mn-ea"/>
                          <a:cs typeface="+mn-cs"/>
                          <a:sym typeface="Arial"/>
                        </a:rPr>
                        <a:t>is mostly used in the context of FPGAs, but it could also refer to</a:t>
                      </a:r>
                    </a:p>
                    <a:p>
                      <a:pPr>
                        <a:spcBef>
                          <a:spcPts val="200"/>
                        </a:spcBef>
                      </a:pPr>
                      <a:r>
                        <a:rPr lang="en-US" sz="1200" b="0" i="0" u="none" strike="noStrike" cap="none" baseline="0" dirty="0">
                          <a:solidFill>
                            <a:schemeClr val="tx1"/>
                          </a:solidFill>
                          <a:latin typeface="+mn-lt"/>
                          <a:ea typeface="+mn-ea"/>
                          <a:cs typeface="+mn-cs"/>
                          <a:sym typeface="Arial"/>
                        </a:rPr>
                        <a:t>a block of circuitry in a CPLD.</a:t>
                      </a:r>
                      <a:endParaRPr lang="en-IN" sz="12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12.34 </a:t>
            </a:r>
            <a:br>
              <a:rPr lang="en-US" dirty="0"/>
            </a:br>
            <a:r>
              <a:rPr lang="en-US" dirty="0"/>
              <a:t>An Example of a Programmable Logic Array (PLA)</a:t>
            </a:r>
            <a:endParaRPr lang="en-IN" dirty="0"/>
          </a:p>
        </p:txBody>
      </p:sp>
      <p:pic>
        <p:nvPicPr>
          <p:cNvPr id="2" name="Picture 1" descr="Diagram a, illustrates layout for 3 dash input 2 dash output P L A with the inputs I sub 1, I sub 2, and I sub 3. Each input is given to a NOT gate. 3 AND arrays are used with the possible input combinations. The output of the AND array is given to 2 OR arrays. Each OR array uses any two combinations of the AND array output. The output of the OR array is O sub 1 and O sub 2. Diagram a is s programmed P L A with three inputs I sub 1, I sub 2, and I sub 3. Each input is given to a NOT gate. A, B, and C bar are given as inputs to the first AND array that provides the output A B C bar. A bar and B bar are given as inputs to the second AND array that provides the output A bar B bar. A and C bar are given as inputs to the third AND array that provides the output A C bar. A B C bar and A bar B bar are given as inputs to an OR gate that provides the output A B C bar plus A B bar. A bar B bar and A C bar are given as inputs to an OR gate that provides the output A B bar plus A C bar. " title="Two diagrams illustrate a programmable logic array."/>
          <p:cNvPicPr>
            <a:picLocks noChangeAspect="1"/>
          </p:cNvPicPr>
          <p:nvPr/>
        </p:nvPicPr>
        <p:blipFill rotWithShape="1">
          <a:blip r:embed="rId3">
            <a:extLst>
              <a:ext uri="{28A0092B-C50C-407E-A947-70E740481C1C}">
                <a14:useLocalDpi xmlns:a14="http://schemas.microsoft.com/office/drawing/2010/main" val="0"/>
              </a:ext>
            </a:extLst>
          </a:blip>
          <a:srcRect l="13588" t="1661" r="13036" b="8040"/>
          <a:stretch/>
        </p:blipFill>
        <p:spPr>
          <a:xfrm>
            <a:off x="3257463" y="1378155"/>
            <a:ext cx="3186745" cy="5075181"/>
          </a:xfrm>
          <a:prstGeom prst="rect">
            <a:avLst/>
          </a:prstGeom>
        </p:spPr>
      </p:pic>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229600" cy="1119051"/>
          </a:xfrm>
        </p:spPr>
        <p:txBody>
          <a:bodyPr/>
          <a:lstStyle/>
          <a:p>
            <a:r>
              <a:rPr lang="en-US" dirty="0"/>
              <a:t>Figure 12.35 </a:t>
            </a:r>
            <a:br>
              <a:rPr lang="en-US" dirty="0"/>
            </a:br>
            <a:r>
              <a:rPr lang="en-US" dirty="0"/>
              <a:t>Structure of an FPGA</a:t>
            </a:r>
            <a:endParaRPr lang="en-IN" dirty="0"/>
          </a:p>
        </p:txBody>
      </p:sp>
      <p:pic>
        <p:nvPicPr>
          <p:cNvPr id="4" name="Picture 3" title="A diagram illustrates the structure of a Field dash Programmable Gate Array where logic blocks are interconnected by signals and further surrounded by I O blocks. "/>
          <p:cNvPicPr>
            <a:picLocks noChangeAspect="1"/>
          </p:cNvPicPr>
          <p:nvPr/>
        </p:nvPicPr>
        <p:blipFill rotWithShape="1">
          <a:blip r:embed="rId3">
            <a:extLst>
              <a:ext uri="{28A0092B-C50C-407E-A947-70E740481C1C}">
                <a14:useLocalDpi xmlns:a14="http://schemas.microsoft.com/office/drawing/2010/main" val="0"/>
              </a:ext>
            </a:extLst>
          </a:blip>
          <a:srcRect l="4037" t="15354" r="7072" b="27753"/>
          <a:stretch/>
        </p:blipFill>
        <p:spPr>
          <a:xfrm>
            <a:off x="1465992" y="1292998"/>
            <a:ext cx="6212017" cy="5145205"/>
          </a:xfrm>
          <a:prstGeom prst="rect">
            <a:avLst/>
          </a:prstGeom>
        </p:spPr>
      </p:pic>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360"/>
            <a:ext cx="8229600" cy="1119051"/>
          </a:xfrm>
        </p:spPr>
        <p:txBody>
          <a:bodyPr/>
          <a:lstStyle/>
          <a:p>
            <a:r>
              <a:rPr lang="en-US" dirty="0"/>
              <a:t>Figure 12.36 </a:t>
            </a:r>
            <a:br>
              <a:rPr lang="en-US" dirty="0"/>
            </a:br>
            <a:r>
              <a:rPr lang="en-US" dirty="0"/>
              <a:t>A Simple FPGA Logic Block</a:t>
            </a:r>
            <a:endParaRPr lang="en-IN" dirty="0"/>
          </a:p>
        </p:txBody>
      </p:sp>
      <p:pic>
        <p:nvPicPr>
          <p:cNvPr id="2" name="Picture 1" descr="A 16 cross 1 lookup table has 4 input lines A 0, A 1, A 2, and A 3. The output of the lookup table is given as input to a D flip flop at the D terminal. A clock signal is given at the C k terminal of the D flip flop. The output of the lookup table and an output Q from the D flip flop are given as input to 2 dash to negative 1 multiplexer that gives an output and a logic block." title="A diagram illustrates a Field dash Programmable Gate Array logic block."/>
          <p:cNvPicPr>
            <a:picLocks noChangeAspect="1"/>
          </p:cNvPicPr>
          <p:nvPr/>
        </p:nvPicPr>
        <p:blipFill rotWithShape="1">
          <a:blip r:embed="rId3">
            <a:extLst>
              <a:ext uri="{28A0092B-C50C-407E-A947-70E740481C1C}">
                <a14:useLocalDpi xmlns:a14="http://schemas.microsoft.com/office/drawing/2010/main" val="0"/>
              </a:ext>
            </a:extLst>
          </a:blip>
          <a:srcRect l="18937" t="38151" r="12645" b="38718"/>
          <a:stretch/>
        </p:blipFill>
        <p:spPr>
          <a:xfrm>
            <a:off x="539552" y="1664804"/>
            <a:ext cx="8064896" cy="3528393"/>
          </a:xfrm>
          <a:prstGeom prst="rect">
            <a:avLst/>
          </a:prstGeom>
        </p:spPr>
      </p:pic>
    </p:spTree>
  </p:cSld>
  <p:clrMapOvr>
    <a:masterClrMapping/>
  </p:clrMapOvr>
  <p:transition spd="med">
    <p:spli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84398"/>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449159"/>
            <a:ext cx="8478965" cy="4525963"/>
          </a:xfrm>
        </p:spPr>
        <p:txBody>
          <a:bodyPr>
            <a:normAutofit/>
          </a:bodyPr>
          <a:lstStyle/>
          <a:p>
            <a:pPr marL="101600" indent="0">
              <a:buNone/>
            </a:pPr>
            <a:r>
              <a:rPr lang="en-US" sz="3200" dirty="0">
                <a:solidFill>
                  <a:srgbClr val="007FA3"/>
                </a:solidFill>
              </a:rPr>
              <a:t>Chapter 12</a:t>
            </a:r>
          </a:p>
          <a:p>
            <a:endParaRPr lang="en-US" dirty="0"/>
          </a:p>
        </p:txBody>
      </p:sp>
      <p:sp>
        <p:nvSpPr>
          <p:cNvPr id="30" name="Content Placeholder 29"/>
          <p:cNvSpPr>
            <a:spLocks noGrp="1"/>
          </p:cNvSpPr>
          <p:nvPr>
            <p:ph sz="half" idx="4294967295"/>
          </p:nvPr>
        </p:nvSpPr>
        <p:spPr>
          <a:xfrm>
            <a:off x="455668" y="2133614"/>
            <a:ext cx="4116329" cy="4267200"/>
          </a:xfrm>
        </p:spPr>
        <p:txBody>
          <a:bodyPr>
            <a:normAutofit/>
          </a:bodyPr>
          <a:lstStyle/>
          <a:p>
            <a:pPr marL="307975" indent="-307975">
              <a:spcBef>
                <a:spcPts val="600"/>
              </a:spcBef>
              <a:buClr>
                <a:schemeClr val="tx2"/>
              </a:buClr>
              <a:buFont typeface="Arial" panose="020B0604020202020204" pitchFamily="34" charset="0"/>
              <a:buChar char="•"/>
            </a:pPr>
            <a:r>
              <a:rPr lang="en-US" sz="2200" dirty="0"/>
              <a:t>Boolean Algebra</a:t>
            </a:r>
          </a:p>
          <a:p>
            <a:pPr marL="307975" indent="-307975">
              <a:spcBef>
                <a:spcPts val="600"/>
              </a:spcBef>
              <a:buClr>
                <a:schemeClr val="tx2"/>
              </a:buClr>
              <a:buFont typeface="Arial" panose="020B0604020202020204" pitchFamily="34" charset="0"/>
              <a:buChar char="•"/>
            </a:pPr>
            <a:r>
              <a:rPr lang="en-US" sz="2200" dirty="0"/>
              <a:t>Gates</a:t>
            </a:r>
          </a:p>
          <a:p>
            <a:pPr marL="307975" indent="-307975">
              <a:spcBef>
                <a:spcPts val="600"/>
              </a:spcBef>
              <a:buClr>
                <a:schemeClr val="tx2"/>
              </a:buClr>
              <a:buFont typeface="Arial" panose="020B0604020202020204" pitchFamily="34" charset="0"/>
              <a:buChar char="•"/>
            </a:pPr>
            <a:r>
              <a:rPr lang="en-US" sz="2200" dirty="0"/>
              <a:t>Combinational Circuits</a:t>
            </a:r>
          </a:p>
          <a:p>
            <a:pPr marL="628650" lvl="1" indent="-307975">
              <a:spcBef>
                <a:spcPts val="600"/>
              </a:spcBef>
              <a:buClr>
                <a:schemeClr val="tx2"/>
              </a:buClr>
              <a:buFont typeface="Arial" panose="020B0604020202020204" pitchFamily="34" charset="0"/>
              <a:buChar char="–"/>
            </a:pPr>
            <a:r>
              <a:rPr lang="en-US" sz="2000" dirty="0"/>
              <a:t>Implementation of Boolean Functions</a:t>
            </a:r>
          </a:p>
          <a:p>
            <a:pPr marL="628650" lvl="1" indent="-307975">
              <a:spcBef>
                <a:spcPts val="600"/>
              </a:spcBef>
              <a:buClr>
                <a:schemeClr val="tx2"/>
              </a:buClr>
              <a:buFont typeface="Arial" panose="020B0604020202020204" pitchFamily="34" charset="0"/>
              <a:buChar char="–"/>
            </a:pPr>
            <a:r>
              <a:rPr lang="en-US" sz="2000" dirty="0"/>
              <a:t>Multiplexers</a:t>
            </a:r>
          </a:p>
          <a:p>
            <a:pPr marL="628650" lvl="1" indent="-307975">
              <a:spcBef>
                <a:spcPts val="600"/>
              </a:spcBef>
              <a:buClr>
                <a:schemeClr val="tx2"/>
              </a:buClr>
              <a:buFont typeface="Arial" panose="020B0604020202020204" pitchFamily="34" charset="0"/>
              <a:buChar char="–"/>
            </a:pPr>
            <a:r>
              <a:rPr lang="en-US" sz="2000" dirty="0"/>
              <a:t>Decoders</a:t>
            </a:r>
          </a:p>
          <a:p>
            <a:pPr marL="628650" lvl="1" indent="-307975">
              <a:spcBef>
                <a:spcPts val="600"/>
              </a:spcBef>
              <a:buClr>
                <a:schemeClr val="tx2"/>
              </a:buClr>
              <a:buFont typeface="Arial" panose="020B0604020202020204" pitchFamily="34" charset="0"/>
              <a:buChar char="–"/>
            </a:pPr>
            <a:r>
              <a:rPr lang="en-US" sz="2000" dirty="0"/>
              <a:t>Read-Only-Memory</a:t>
            </a:r>
          </a:p>
          <a:p>
            <a:pPr marL="628650" lvl="1" indent="-307975">
              <a:spcBef>
                <a:spcPts val="600"/>
              </a:spcBef>
              <a:buClr>
                <a:schemeClr val="tx2"/>
              </a:buClr>
              <a:buFont typeface="Arial" panose="020B0604020202020204" pitchFamily="34" charset="0"/>
              <a:buChar char="–"/>
            </a:pPr>
            <a:r>
              <a:rPr lang="en-US" sz="2000" dirty="0"/>
              <a:t>Adders</a:t>
            </a:r>
          </a:p>
        </p:txBody>
      </p:sp>
      <p:sp>
        <p:nvSpPr>
          <p:cNvPr id="31" name="Text Placeholder 30"/>
          <p:cNvSpPr>
            <a:spLocks noGrp="1"/>
          </p:cNvSpPr>
          <p:nvPr>
            <p:ph type="body" sz="quarter" idx="4294967295"/>
          </p:nvPr>
        </p:nvSpPr>
        <p:spPr>
          <a:xfrm>
            <a:off x="4572000" y="552362"/>
            <a:ext cx="3022810" cy="1060627"/>
          </a:xfrm>
        </p:spPr>
        <p:txBody>
          <a:bodyPr/>
          <a:lstStyle/>
          <a:p>
            <a:pPr algn="ctr"/>
            <a:r>
              <a:rPr lang="en-US" sz="2800" dirty="0">
                <a:solidFill>
                  <a:srgbClr val="007FA3"/>
                </a:solidFill>
                <a:latin typeface="+mj-lt"/>
                <a:ea typeface="+mj-ea"/>
                <a:cs typeface="+mj-cs"/>
              </a:rPr>
              <a:t>Digital</a:t>
            </a:r>
          </a:p>
          <a:p>
            <a:pPr algn="ctr"/>
            <a:r>
              <a:rPr lang="en-US" sz="2800" dirty="0">
                <a:solidFill>
                  <a:srgbClr val="007FA3"/>
                </a:solidFill>
                <a:latin typeface="+mj-lt"/>
                <a:ea typeface="+mj-ea"/>
                <a:cs typeface="+mj-cs"/>
              </a:rPr>
              <a:t>Logic</a:t>
            </a:r>
            <a:endParaRPr lang="en-US" sz="2800" dirty="0">
              <a:solidFill>
                <a:srgbClr val="007FA3"/>
              </a:solidFill>
            </a:endParaRPr>
          </a:p>
        </p:txBody>
      </p:sp>
      <p:sp>
        <p:nvSpPr>
          <p:cNvPr id="32" name="Content Placeholder 31"/>
          <p:cNvSpPr>
            <a:spLocks noGrp="1"/>
          </p:cNvSpPr>
          <p:nvPr>
            <p:ph sz="quarter" idx="4294967295"/>
          </p:nvPr>
        </p:nvSpPr>
        <p:spPr>
          <a:xfrm>
            <a:off x="4571999" y="2132856"/>
            <a:ext cx="4239483" cy="3589586"/>
          </a:xfrm>
        </p:spPr>
        <p:txBody>
          <a:bodyPr>
            <a:normAutofit/>
          </a:bodyPr>
          <a:lstStyle/>
          <a:p>
            <a:pPr marL="296863" lvl="1" indent="-296863">
              <a:spcBef>
                <a:spcPts val="600"/>
              </a:spcBef>
              <a:buClr>
                <a:schemeClr val="tx2"/>
              </a:buClr>
              <a:buFont typeface="Arial" panose="020B0604020202020204" pitchFamily="34" charset="0"/>
              <a:buChar char="•"/>
            </a:pPr>
            <a:r>
              <a:rPr lang="en-US" sz="2200" dirty="0"/>
              <a:t>Sequential Circuits</a:t>
            </a:r>
          </a:p>
          <a:p>
            <a:pPr marL="606425" lvl="1" indent="-285750">
              <a:spcBef>
                <a:spcPts val="600"/>
              </a:spcBef>
              <a:buClr>
                <a:schemeClr val="tx2"/>
              </a:buClr>
              <a:buFont typeface="Arial" panose="020B0604020202020204" pitchFamily="34" charset="0"/>
              <a:buChar char="–"/>
            </a:pPr>
            <a:r>
              <a:rPr lang="en-US" sz="2000" dirty="0"/>
              <a:t>Flip-Flops</a:t>
            </a:r>
          </a:p>
          <a:p>
            <a:pPr marL="606425" lvl="1" indent="-285750">
              <a:spcBef>
                <a:spcPts val="600"/>
              </a:spcBef>
              <a:buClr>
                <a:schemeClr val="tx2"/>
              </a:buClr>
              <a:buFont typeface="Arial" panose="020B0604020202020204" pitchFamily="34" charset="0"/>
              <a:buChar char="–"/>
            </a:pPr>
            <a:r>
              <a:rPr lang="en-US" sz="2000" dirty="0"/>
              <a:t>Registers</a:t>
            </a:r>
          </a:p>
          <a:p>
            <a:pPr marL="606425" lvl="1" indent="-285750">
              <a:spcBef>
                <a:spcPts val="600"/>
              </a:spcBef>
              <a:buClr>
                <a:schemeClr val="tx2"/>
              </a:buClr>
              <a:buFont typeface="Arial" panose="020B0604020202020204" pitchFamily="34" charset="0"/>
              <a:buChar char="–"/>
            </a:pPr>
            <a:r>
              <a:rPr lang="en-US" sz="2000" dirty="0"/>
              <a:t>Counters</a:t>
            </a:r>
          </a:p>
          <a:p>
            <a:pPr marL="296863" lvl="1" indent="-296863">
              <a:spcBef>
                <a:spcPts val="600"/>
              </a:spcBef>
              <a:buClr>
                <a:schemeClr val="tx2"/>
              </a:buClr>
              <a:buFont typeface="Arial" panose="020B0604020202020204" pitchFamily="34" charset="0"/>
              <a:buChar char="•"/>
            </a:pPr>
            <a:r>
              <a:rPr lang="en-US" sz="2200" dirty="0"/>
              <a:t>Programmable Logic Devices</a:t>
            </a:r>
          </a:p>
          <a:p>
            <a:pPr marL="606425" lvl="1" indent="-285750">
              <a:spcBef>
                <a:spcPts val="600"/>
              </a:spcBef>
              <a:buClr>
                <a:schemeClr val="tx2"/>
              </a:buClr>
              <a:buFont typeface="Arial" panose="020B0604020202020204" pitchFamily="34" charset="0"/>
              <a:buChar char="–"/>
            </a:pPr>
            <a:r>
              <a:rPr lang="en-US" sz="2000" dirty="0"/>
              <a:t>Programmable Logic Array</a:t>
            </a:r>
          </a:p>
          <a:p>
            <a:pPr marL="606425" lvl="1" indent="-285750">
              <a:spcBef>
                <a:spcPts val="600"/>
              </a:spcBef>
              <a:buClr>
                <a:schemeClr val="tx2"/>
              </a:buClr>
              <a:buFont typeface="Arial" panose="020B0604020202020204" pitchFamily="34" charset="0"/>
              <a:buChar char="–"/>
            </a:pPr>
            <a:r>
              <a:rPr lang="en-US" sz="2000" dirty="0"/>
              <a:t>Field-Programmable Gate Array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59442"/>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59773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33216"/>
            <a:ext cx="8229600" cy="1119051"/>
          </a:xfrm>
        </p:spPr>
        <p:txBody>
          <a:bodyPr/>
          <a:lstStyle/>
          <a:p>
            <a:r>
              <a:rPr lang="en-US" dirty="0"/>
              <a:t>Figure 12.1 </a:t>
            </a:r>
            <a:br>
              <a:rPr lang="en-US" dirty="0"/>
            </a:br>
            <a:r>
              <a:rPr lang="en-US" dirty="0"/>
              <a:t>Basic Boolean Functions of Two Variables</a:t>
            </a:r>
            <a:endParaRPr lang="en-IN" dirty="0"/>
          </a:p>
        </p:txBody>
      </p:sp>
      <p:pic>
        <p:nvPicPr>
          <p:cNvPr id="3" name="Picture 2" descr="The first diagram illustrates the Venn diagram for NOT A, excluding Circle B and the background are highlighted, but circle a and the overlapping space are not. The second diagram illustrates the Venn diagram for A AND B. Only the intersecting part is highlighted. The third diagram illustrates the Venn diagram for A OR B in which both circles are highlighted as well as their intersecting piece, but the background is not. The fourth diagram illustrates the Venn diagram for A XOR B, in which the circles are highlighted, but the intersecting portion and the background are not. The fifth diagram illustrates the Venn diagram for A NAND B, in which every portion is highlighted except the overlapping space. The sixth diagram illustrates the Venn diagram for A NOR B, in which the only thing that is highlighted is the background. " title="An illustration depicts 8 Venn diagrams with two intersecting circles, A and B."/>
          <p:cNvPicPr>
            <a:picLocks noChangeAspect="1"/>
          </p:cNvPicPr>
          <p:nvPr/>
        </p:nvPicPr>
        <p:blipFill rotWithShape="1">
          <a:blip r:embed="rId3">
            <a:extLst>
              <a:ext uri="{28A0092B-C50C-407E-A947-70E740481C1C}">
                <a14:useLocalDpi xmlns:a14="http://schemas.microsoft.com/office/drawing/2010/main" val="0"/>
              </a:ext>
            </a:extLst>
          </a:blip>
          <a:srcRect l="6215" t="14451" r="8950" b="49338"/>
          <a:stretch/>
        </p:blipFill>
        <p:spPr>
          <a:xfrm>
            <a:off x="791580" y="1628799"/>
            <a:ext cx="7560841" cy="4176465"/>
          </a:xfrm>
          <a:prstGeom prst="rect">
            <a:avLst/>
          </a:prstGeom>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444516" cy="1119051"/>
          </a:xfrm>
        </p:spPr>
        <p:txBody>
          <a:bodyPr/>
          <a:lstStyle/>
          <a:p>
            <a:r>
              <a:rPr lang="en-US" dirty="0"/>
              <a:t>Figure 12.2 </a:t>
            </a:r>
            <a:br>
              <a:rPr lang="en-US" dirty="0"/>
            </a:br>
            <a:r>
              <a:rPr lang="en-US" dirty="0"/>
              <a:t>Venn Diagram for Three Boolean Variables</a:t>
            </a:r>
            <a:endParaRPr lang="en-IN" dirty="0"/>
          </a:p>
        </p:txBody>
      </p:sp>
      <p:pic>
        <p:nvPicPr>
          <p:cNvPr id="4" name="Picture 3" descr="A value of 0 0 0 is offered in the background of the diagram. The values in the non dash overlapping areas of circle A, B, and C are as follows. 1 0 0, 0 1 0, and 0 0 1. The value of the intersecting part of circles A and B but not C is 1 1 0. The value of the intersecting part of circles A and C but not B is 10 1. The value of the intersecting part of circles B and C but not A is 0 1 1. The value of the intersecting part of all the three circles is 1 1 1. " title="An illustration depicts a Venn diagram with three intersecting circles A, B, and C. Boolean values are given in each portion of the Venn diagram."/>
          <p:cNvPicPr>
            <a:picLocks noChangeAspect="1"/>
          </p:cNvPicPr>
          <p:nvPr/>
        </p:nvPicPr>
        <p:blipFill rotWithShape="1">
          <a:blip r:embed="rId3">
            <a:extLst>
              <a:ext uri="{28A0092B-C50C-407E-A947-70E740481C1C}">
                <a14:useLocalDpi xmlns:a14="http://schemas.microsoft.com/office/drawing/2010/main" val="0"/>
              </a:ext>
            </a:extLst>
          </a:blip>
          <a:srcRect l="10185" t="16059" r="17592" b="32426"/>
          <a:stretch/>
        </p:blipFill>
        <p:spPr>
          <a:xfrm>
            <a:off x="1846280" y="1349229"/>
            <a:ext cx="5451440" cy="5032099"/>
          </a:xfrm>
          <a:prstGeom prst="rect">
            <a:avLst/>
          </a:prstGeom>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Table 12.3 </a:t>
            </a:r>
            <a:br>
              <a:rPr lang="en-US" dirty="0"/>
            </a:br>
            <a:r>
              <a:rPr lang="en-US" dirty="0"/>
              <a:t>Basic Identities of Boolean Algebra</a:t>
            </a:r>
            <a:endParaRPr lang="en-IN" dirty="0"/>
          </a:p>
        </p:txBody>
      </p:sp>
      <mc:AlternateContent xmlns:mc="http://schemas.openxmlformats.org/markup-compatibility/2006" xmlns:a14="http://schemas.microsoft.com/office/drawing/2010/main">
        <mc:Choice Requires="a14">
          <p:graphicFrame>
            <p:nvGraphicFramePr>
              <p:cNvPr id="5" name="Table 4" descr="The list is as follows. In Basic Postulates, A times B equals B times A and A plus B equals B plus A are Commutative Laws. A times left parenthesis B plus C right parenthesis equals left parenthesis A times B right parenthesis plus left parenthesis A times C right parenthesis and A plus left parenthesis B times C right parenthesis equals left parenthesis A plus B right parenthesis times left parenthesis A plus C right parenthesis are Distributive Laws. 1 times A equals A and 0 plus A equals A are Identity Elements. A times A equals 0 and A plus A equals 1 are Inverse Elements. In Other Identities, 0 times A equals 0 and 1 plus A equals 1. A times A equals A and A plus A equals A. A times left parenthesis b times C right parenthesis equals left parenthesis A times B right parenthesis times C and A plus left parenthesis B plus C right parenthesis equals left parenthesis A plus B right parenthesis plus C are Associative Laws. A times B equals A plus B and A plus B equals A times B is DeMorgan’s Theorem." title="A list of Basic Postulates and Other Identities are titled Basic Identities of Boolen Algebra."/>
              <p:cNvGraphicFramePr>
                <a:graphicFrameLocks noGrp="1"/>
              </p:cNvGraphicFramePr>
              <p:nvPr>
                <p:extLst>
                  <p:ext uri="{D42A27DB-BD31-4B8C-83A1-F6EECF244321}">
                    <p14:modId xmlns:p14="http://schemas.microsoft.com/office/powerpoint/2010/main" val="2724348031"/>
                  </p:ext>
                </p:extLst>
              </p:nvPr>
            </p:nvGraphicFramePr>
            <p:xfrm>
              <a:off x="591682" y="1628800"/>
              <a:ext cx="7960637" cy="2736920"/>
            </p:xfrm>
            <a:graphic>
              <a:graphicData uri="http://schemas.openxmlformats.org/drawingml/2006/table">
                <a:tbl>
                  <a:tblPr firstRow="1" bandRow="1">
                    <a:tableStyleId>{5C22544A-7EE6-4342-B048-85BDC9FD1C3A}</a:tableStyleId>
                  </a:tblPr>
                  <a:tblGrid>
                    <a:gridCol w="2653546">
                      <a:extLst>
                        <a:ext uri="{9D8B030D-6E8A-4147-A177-3AD203B41FA5}">
                          <a16:colId xmlns:a16="http://schemas.microsoft.com/office/drawing/2014/main" val="528802535"/>
                        </a:ext>
                      </a:extLst>
                    </a:gridCol>
                    <a:gridCol w="2653545">
                      <a:extLst>
                        <a:ext uri="{9D8B030D-6E8A-4147-A177-3AD203B41FA5}">
                          <a16:colId xmlns:a16="http://schemas.microsoft.com/office/drawing/2014/main" val="1864780869"/>
                        </a:ext>
                      </a:extLst>
                    </a:gridCol>
                    <a:gridCol w="2653546">
                      <a:extLst>
                        <a:ext uri="{9D8B030D-6E8A-4147-A177-3AD203B41FA5}">
                          <a16:colId xmlns:a16="http://schemas.microsoft.com/office/drawing/2014/main" val="3924445797"/>
                        </a:ext>
                      </a:extLst>
                    </a:gridCol>
                  </a:tblGrid>
                  <a:tr h="392937">
                    <a:tc gridSpan="3">
                      <a:txBody>
                        <a:bodyPr/>
                        <a:lstStyle/>
                        <a:p>
                          <a:pPr algn="ctr"/>
                          <a:r>
                            <a:rPr lang="en-IN" sz="1400" b="1" dirty="0">
                              <a:solidFill>
                                <a:schemeClr val="tx1"/>
                              </a:solidFill>
                              <a:latin typeface="+mj-lt"/>
                            </a:rPr>
                            <a:t>Basic Postulates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700128">
                    <a:tc>
                      <a:txBody>
                        <a:bodyPr/>
                        <a:lstStyle/>
                        <a:p>
                          <a:r>
                            <a:rPr lang="en-IN" sz="1400" b="0" i="0" u="none" strike="noStrike" cap="none" baseline="0" dirty="0">
                              <a:solidFill>
                                <a:schemeClr val="dk1"/>
                              </a:solidFill>
                              <a:latin typeface="+mj-lt"/>
                              <a:ea typeface="+mn-ea"/>
                              <a:cs typeface="+mn-cs"/>
                              <a:sym typeface="Arial"/>
                            </a:rPr>
                            <a:t>A · B = B · A</a:t>
                          </a:r>
                        </a:p>
                        <a:p>
                          <a:r>
                            <a:rPr lang="pt-BR" sz="1400" b="0" i="0" u="none" strike="noStrike" cap="none" baseline="0" dirty="0">
                              <a:solidFill>
                                <a:schemeClr val="dk1"/>
                              </a:solidFill>
                              <a:latin typeface="+mj-lt"/>
                              <a:ea typeface="+mn-ea"/>
                              <a:cs typeface="+mn-cs"/>
                              <a:sym typeface="Arial"/>
                            </a:rPr>
                            <a:t>A · (B + C) = (A · B) + (A · C)</a:t>
                          </a:r>
                          <a:endParaRPr lang="en-IN" sz="1400" b="0" i="0" u="none" strike="noStrike" cap="none" baseline="0" dirty="0">
                            <a:solidFill>
                              <a:schemeClr val="dk1"/>
                            </a:solidFill>
                            <a:latin typeface="+mj-lt"/>
                            <a:ea typeface="+mn-ea"/>
                            <a:cs typeface="+mn-cs"/>
                            <a:sym typeface="Arial"/>
                          </a:endParaRPr>
                        </a:p>
                        <a:p>
                          <a:r>
                            <a:rPr lang="en-IN" sz="1400" b="0" i="0" u="none" strike="noStrike" cap="none" baseline="0" dirty="0">
                              <a:solidFill>
                                <a:schemeClr val="dk1"/>
                              </a:solidFill>
                              <a:latin typeface="+mj-lt"/>
                              <a:ea typeface="+mn-ea"/>
                              <a:cs typeface="+mn-cs"/>
                              <a:sym typeface="Arial"/>
                            </a:rPr>
                            <a:t>1 · A = A</a:t>
                          </a:r>
                        </a:p>
                        <a:p>
                          <a:r>
                            <a:rPr lang="en-IN" sz="1400" b="0" i="0" u="none" strike="noStrike" cap="none" baseline="0" dirty="0">
                              <a:solidFill>
                                <a:schemeClr val="dk1"/>
                              </a:solidFill>
                              <a:latin typeface="+mj-lt"/>
                              <a:ea typeface="+mn-ea"/>
                              <a:cs typeface="+mn-cs"/>
                              <a:sym typeface="Arial"/>
                            </a:rPr>
                            <a:t>A · </a:t>
                          </a:r>
                          <a14:m>
                            <m:oMath xmlns:m="http://schemas.openxmlformats.org/officeDocument/2006/math">
                              <m:bar>
                                <m:barPr>
                                  <m:pos m:val="top"/>
                                  <m:ctrlPr>
                                    <a:rPr lang="en-IN" sz="1400" b="0" i="1" u="none" strike="noStrike" cap="none" baseline="0" dirty="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dirty="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A + B = B + A</a:t>
                          </a:r>
                        </a:p>
                        <a:p>
                          <a:r>
                            <a:rPr lang="pt-BR" sz="1400" b="0" i="0" u="none" strike="noStrike" cap="none" baseline="0" dirty="0">
                              <a:solidFill>
                                <a:schemeClr val="dk1"/>
                              </a:solidFill>
                              <a:latin typeface="+mj-lt"/>
                              <a:ea typeface="+mn-ea"/>
                              <a:cs typeface="+mn-cs"/>
                              <a:sym typeface="Arial"/>
                            </a:rPr>
                            <a:t>A + (B · C) = (A + B) · (A + C)</a:t>
                          </a:r>
                        </a:p>
                        <a:p>
                          <a:r>
                            <a:rPr lang="en-IN" sz="1400" b="0" i="0" u="none" strike="noStrike" cap="none" baseline="0" dirty="0">
                              <a:solidFill>
                                <a:schemeClr val="dk1"/>
                              </a:solidFill>
                              <a:latin typeface="+mj-lt"/>
                              <a:ea typeface="+mn-ea"/>
                              <a:cs typeface="+mn-cs"/>
                              <a:sym typeface="Arial"/>
                            </a:rPr>
                            <a:t>0 + A = A</a:t>
                          </a:r>
                        </a:p>
                        <a:p>
                          <a:r>
                            <a:rPr lang="en-IN" sz="1400" b="0" i="0" u="none" strike="noStrike" cap="none" baseline="0" dirty="0">
                              <a:solidFill>
                                <a:schemeClr val="dk1"/>
                              </a:solidFill>
                              <a:latin typeface="+mj-lt"/>
                              <a:ea typeface="+mn-ea"/>
                              <a:cs typeface="+mn-cs"/>
                              <a:sym typeface="Arial"/>
                            </a:rPr>
                            <a:t>A + </a:t>
                          </a:r>
                          <a14:m>
                            <m:oMath xmlns:m="http://schemas.openxmlformats.org/officeDocument/2006/math">
                              <m:bar>
                                <m:barPr>
                                  <m:pos m:val="top"/>
                                  <m:ctrlPr>
                                    <a:rPr lang="en-IN" sz="1400" b="0" i="1" u="none" strike="noStrike" cap="none" baseline="0" dirty="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dirty="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1</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Commutative Laws</a:t>
                          </a:r>
                        </a:p>
                        <a:p>
                          <a:r>
                            <a:rPr lang="en-IN" sz="1400" b="0" i="0" u="none" strike="noStrike" cap="none" baseline="0" dirty="0">
                              <a:solidFill>
                                <a:schemeClr val="dk1"/>
                              </a:solidFill>
                              <a:latin typeface="+mj-lt"/>
                              <a:ea typeface="+mn-ea"/>
                              <a:cs typeface="+mn-cs"/>
                              <a:sym typeface="Arial"/>
                            </a:rPr>
                            <a:t>Distributive Laws</a:t>
                          </a:r>
                        </a:p>
                        <a:p>
                          <a:r>
                            <a:rPr lang="en-IN" sz="1400" b="0" i="0" u="none" strike="noStrike" cap="none" baseline="0" dirty="0">
                              <a:solidFill>
                                <a:schemeClr val="dk1"/>
                              </a:solidFill>
                              <a:latin typeface="+mj-lt"/>
                              <a:ea typeface="+mn-ea"/>
                              <a:cs typeface="+mn-cs"/>
                              <a:sym typeface="Arial"/>
                            </a:rPr>
                            <a:t>Identity Elements</a:t>
                          </a:r>
                        </a:p>
                        <a:p>
                          <a:r>
                            <a:rPr lang="en-IN" sz="1400" b="0" i="0" u="none" strike="noStrike" cap="none" baseline="0" dirty="0">
                              <a:solidFill>
                                <a:schemeClr val="dk1"/>
                              </a:solidFill>
                              <a:latin typeface="+mj-lt"/>
                              <a:ea typeface="+mn-ea"/>
                              <a:cs typeface="+mn-cs"/>
                              <a:sym typeface="Arial"/>
                            </a:rPr>
                            <a:t>Inverse Elements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03931">
                    <a:tc gridSpan="3">
                      <a:txBody>
                        <a:bodyPr/>
                        <a:lstStyle/>
                        <a:p>
                          <a:pPr algn="ctr"/>
                          <a:r>
                            <a:rPr lang="en-IN" sz="1400" b="1" i="0" u="none" strike="noStrike" cap="none" baseline="0" dirty="0">
                              <a:solidFill>
                                <a:schemeClr val="dk1"/>
                              </a:solidFill>
                              <a:latin typeface="+mj-lt"/>
                              <a:ea typeface="+mn-ea"/>
                              <a:cs typeface="+mn-cs"/>
                              <a:sym typeface="Arial"/>
                            </a:rPr>
                            <a:t>Other Identities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4824530"/>
                      </a:ext>
                    </a:extLst>
                  </a:tr>
                  <a:tr h="802100">
                    <a:tc>
                      <a:txBody>
                        <a:bodyPr/>
                        <a:lstStyle/>
                        <a:p>
                          <a:r>
                            <a:rPr lang="en-IN" sz="1400" b="0" i="0" u="none" strike="noStrike" cap="none" baseline="0" dirty="0">
                              <a:solidFill>
                                <a:schemeClr val="dk1"/>
                              </a:solidFill>
                              <a:latin typeface="+mj-lt"/>
                              <a:ea typeface="+mn-ea"/>
                              <a:cs typeface="+mn-cs"/>
                              <a:sym typeface="Arial"/>
                            </a:rPr>
                            <a:t>0 · A = 0</a:t>
                          </a:r>
                        </a:p>
                        <a:p>
                          <a:r>
                            <a:rPr lang="en-IN" sz="1400" b="0" i="0" u="none" strike="noStrike" cap="none" baseline="0" dirty="0">
                              <a:solidFill>
                                <a:schemeClr val="dk1"/>
                              </a:solidFill>
                              <a:latin typeface="+mj-lt"/>
                              <a:ea typeface="+mn-ea"/>
                              <a:cs typeface="+mn-cs"/>
                              <a:sym typeface="Arial"/>
                            </a:rPr>
                            <a:t>A · A = A</a:t>
                          </a:r>
                        </a:p>
                        <a:p>
                          <a:r>
                            <a:rPr lang="pt-BR" sz="1400" b="0" i="0" u="none" strike="noStrike" cap="none" baseline="0" dirty="0">
                              <a:solidFill>
                                <a:schemeClr val="dk1"/>
                              </a:solidFill>
                              <a:latin typeface="+mj-lt"/>
                              <a:ea typeface="+mn-ea"/>
                              <a:cs typeface="+mn-cs"/>
                              <a:sym typeface="Arial"/>
                            </a:rPr>
                            <a:t>A · (B · C) = (A · B) · C</a:t>
                          </a:r>
                        </a:p>
                        <a:p>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r>
                                    <a:rPr lang="en-IN" sz="1400" b="0" i="0" u="none" strike="noStrike" cap="none" baseline="0" smtClean="0">
                                      <a:solidFill>
                                        <a:schemeClr val="dk1"/>
                                      </a:solidFill>
                                      <a:latin typeface="Cambria Math" panose="02040503050406030204" pitchFamily="18" charset="0"/>
                                      <a:ea typeface="+mn-ea"/>
                                      <a:cs typeface="+mn-cs"/>
                                      <a:sym typeface="Arial"/>
                                    </a:rPr>
                                    <m:t> · </m:t>
                                  </m:r>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endParaRPr lang="en-IN" sz="1400" i="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1 + A = 1</a:t>
                          </a:r>
                        </a:p>
                        <a:p>
                          <a:r>
                            <a:rPr lang="en-IN" sz="1400" b="0" i="0" u="none" strike="noStrike" cap="none" baseline="0" dirty="0">
                              <a:solidFill>
                                <a:schemeClr val="dk1"/>
                              </a:solidFill>
                              <a:latin typeface="+mj-lt"/>
                              <a:ea typeface="+mn-ea"/>
                              <a:cs typeface="+mn-cs"/>
                              <a:sym typeface="Arial"/>
                            </a:rPr>
                            <a:t>A + A = A</a:t>
                          </a:r>
                        </a:p>
                        <a:p>
                          <a:r>
                            <a:rPr lang="pt-BR" sz="1400" b="0" i="0" u="none" strike="noStrike" cap="none" baseline="0" dirty="0">
                              <a:solidFill>
                                <a:schemeClr val="dk1"/>
                              </a:solidFill>
                              <a:latin typeface="+mj-lt"/>
                              <a:ea typeface="+mn-ea"/>
                              <a:cs typeface="+mn-cs"/>
                              <a:sym typeface="Arial"/>
                            </a:rPr>
                            <a:t>A + (B + C) = (A + B) + C</a:t>
                          </a:r>
                        </a:p>
                        <a:p>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r>
                                    <m:rPr>
                                      <m:nor/>
                                    </m:rPr>
                                    <a:rPr lang="en-IN" sz="1400" b="0" i="0" u="none" strike="noStrike" cap="none" baseline="0" smtClean="0">
                                      <a:solidFill>
                                        <a:schemeClr val="dk1"/>
                                      </a:solidFill>
                                      <a:latin typeface="+mj-lt"/>
                                      <a:ea typeface="+mn-ea"/>
                                      <a:cs typeface="+mn-cs"/>
                                      <a:sym typeface="Arial"/>
                                    </a:rPr>
                                    <m:t> </m:t>
                                  </m:r>
                                  <m:r>
                                    <m:rPr>
                                      <m:nor/>
                                    </m:rPr>
                                    <a:rPr lang="pt-BR" sz="1400" b="0" i="0" u="none" strike="noStrike" cap="none" baseline="0" dirty="0" smtClean="0">
                                      <a:solidFill>
                                        <a:schemeClr val="dk1"/>
                                      </a:solidFill>
                                      <a:latin typeface="+mj-lt"/>
                                      <a:ea typeface="+mn-ea"/>
                                      <a:cs typeface="+mn-cs"/>
                                      <a:sym typeface="Arial"/>
                                    </a:rPr>
                                    <m:t>+</m:t>
                                  </m:r>
                                  <m:r>
                                    <m:rPr>
                                      <m:nor/>
                                    </m:rPr>
                                    <a:rPr lang="en-IN" sz="1400" b="0" i="0" u="none" strike="noStrike" cap="none" baseline="0" dirty="0" smtClean="0">
                                      <a:solidFill>
                                        <a:schemeClr val="dk1"/>
                                      </a:solidFill>
                                      <a:latin typeface="+mj-lt"/>
                                      <a:ea typeface="+mn-ea"/>
                                      <a:cs typeface="+mn-cs"/>
                                      <a:sym typeface="Arial"/>
                                    </a:rPr>
                                    <m:t> </m:t>
                                  </m:r>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r>
                                <a:rPr lang="en-IN" sz="1400" b="0" i="0" u="none" strike="noStrike" cap="none" baseline="0" smtClean="0">
                                  <a:solidFill>
                                    <a:schemeClr val="dk1"/>
                                  </a:solidFill>
                                  <a:latin typeface="Cambria Math" panose="02040503050406030204" pitchFamily="18" charset="0"/>
                                  <a:ea typeface="+mn-ea"/>
                                  <a:cs typeface="+mn-cs"/>
                                  <a:sym typeface="Arial"/>
                                </a:rPr>
                                <m:t>·</m:t>
                              </m: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endParaRPr lang="en-IN" sz="1400" i="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0" i="0" u="none" strike="noStrike" cap="none" baseline="0" dirty="0">
                            <a:solidFill>
                              <a:schemeClr val="dk1"/>
                            </a:solidFill>
                            <a:latin typeface="+mj-lt"/>
                            <a:ea typeface="+mn-ea"/>
                            <a:cs typeface="+mn-cs"/>
                            <a:sym typeface="Arial"/>
                          </a:endParaRPr>
                        </a:p>
                        <a:p>
                          <a:endParaRPr lang="en-IN" sz="1400" b="0" i="0" u="none" strike="noStrike" cap="none" baseline="0" dirty="0">
                            <a:solidFill>
                              <a:schemeClr val="dk1"/>
                            </a:solidFill>
                            <a:latin typeface="+mj-lt"/>
                            <a:ea typeface="+mn-ea"/>
                            <a:cs typeface="+mn-cs"/>
                            <a:sym typeface="Arial"/>
                          </a:endParaRPr>
                        </a:p>
                        <a:p>
                          <a:r>
                            <a:rPr lang="en-IN" sz="1400" b="0" i="0" u="none" strike="noStrike" cap="none" baseline="0" dirty="0">
                              <a:solidFill>
                                <a:schemeClr val="dk1"/>
                              </a:solidFill>
                              <a:latin typeface="+mj-lt"/>
                              <a:ea typeface="+mn-ea"/>
                              <a:cs typeface="+mn-cs"/>
                              <a:sym typeface="Arial"/>
                            </a:rPr>
                            <a:t>Associative Laws</a:t>
                          </a:r>
                        </a:p>
                        <a:p>
                          <a:r>
                            <a:rPr lang="en-IN" sz="1400" b="0" i="0" u="none" strike="noStrike" cap="none" baseline="0" dirty="0" err="1">
                              <a:solidFill>
                                <a:schemeClr val="dk1"/>
                              </a:solidFill>
                              <a:latin typeface="+mj-lt"/>
                              <a:ea typeface="+mn-ea"/>
                              <a:cs typeface="+mn-cs"/>
                              <a:sym typeface="Arial"/>
                            </a:rPr>
                            <a:t>DeMorgan’s</a:t>
                          </a:r>
                          <a:r>
                            <a:rPr lang="en-IN" sz="1400" b="0" i="0" u="none" strike="noStrike" cap="none" baseline="0" dirty="0">
                              <a:solidFill>
                                <a:schemeClr val="dk1"/>
                              </a:solidFill>
                              <a:latin typeface="+mj-lt"/>
                              <a:ea typeface="+mn-ea"/>
                              <a:cs typeface="+mn-cs"/>
                              <a:sym typeface="Arial"/>
                            </a:rPr>
                            <a:t> Theorem</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mc:Choice>
        <mc:Fallback xmlns="">
          <p:graphicFrame>
            <p:nvGraphicFramePr>
              <p:cNvPr id="5" name="Table 4" descr="The list is as follows. In Basic Postulates, A times B equals B times A and A plus B equals B plus A are Commutative Laws. A times left parenthesis B plus C right parenthesis equals left parenthesis A times B right parenthesis plus left parenthesis A times C right parenthesis and A plus left parenthesis B times C right parenthesis equals left parenthesis A plus B right parenthesis times left parenthesis A plus C right parenthesis are Distributive Laws. 1 times A equals A and 0 plus A equals A are Identity Elements. A times A equals 0 and A plus A equals 1 are Inverse Elements. In Other Identities, 0 times A equals 0 and 1 plus A equals 1. A times A equals A and A plus A equals A. A times left parenthesis b times C right parenthesis equals left parenthesis A times B right parenthesis times C and A plus left parenthesis B plus C right parenthesis equals left parenthesis A plus B right parenthesis plus C are Associative Laws. A times B equals A plus B and A plus B equals A times B is DeMorgan’s Theorem." title="A list of Basic Postulates and Other Identities are titled Basic Identities of Boolen Algebra."/>
              <p:cNvGraphicFramePr>
                <a:graphicFrameLocks noGrp="1"/>
              </p:cNvGraphicFramePr>
              <p:nvPr>
                <p:extLst>
                  <p:ext uri="{D42A27DB-BD31-4B8C-83A1-F6EECF244321}">
                    <p14:modId xmlns:p14="http://schemas.microsoft.com/office/powerpoint/2010/main" val="2724348031"/>
                  </p:ext>
                </p:extLst>
              </p:nvPr>
            </p:nvGraphicFramePr>
            <p:xfrm>
              <a:off x="591682" y="1628800"/>
              <a:ext cx="7960637" cy="2736920"/>
            </p:xfrm>
            <a:graphic>
              <a:graphicData uri="http://schemas.openxmlformats.org/drawingml/2006/table">
                <a:tbl>
                  <a:tblPr firstRow="1" bandRow="1">
                    <a:tableStyleId>{5C22544A-7EE6-4342-B048-85BDC9FD1C3A}</a:tableStyleId>
                  </a:tblPr>
                  <a:tblGrid>
                    <a:gridCol w="2653546">
                      <a:extLst>
                        <a:ext uri="{9D8B030D-6E8A-4147-A177-3AD203B41FA5}">
                          <a16:colId xmlns:a16="http://schemas.microsoft.com/office/drawing/2014/main" val="528802535"/>
                        </a:ext>
                      </a:extLst>
                    </a:gridCol>
                    <a:gridCol w="2653545">
                      <a:extLst>
                        <a:ext uri="{9D8B030D-6E8A-4147-A177-3AD203B41FA5}">
                          <a16:colId xmlns:a16="http://schemas.microsoft.com/office/drawing/2014/main" val="1864780869"/>
                        </a:ext>
                      </a:extLst>
                    </a:gridCol>
                    <a:gridCol w="2653546">
                      <a:extLst>
                        <a:ext uri="{9D8B030D-6E8A-4147-A177-3AD203B41FA5}">
                          <a16:colId xmlns:a16="http://schemas.microsoft.com/office/drawing/2014/main" val="3924445797"/>
                        </a:ext>
                      </a:extLst>
                    </a:gridCol>
                  </a:tblGrid>
                  <a:tr h="392937">
                    <a:tc gridSpan="3">
                      <a:txBody>
                        <a:bodyPr/>
                        <a:lstStyle/>
                        <a:p>
                          <a:pPr algn="ctr"/>
                          <a:r>
                            <a:rPr lang="en-IN" sz="1400" b="1" dirty="0" smtClean="0">
                              <a:solidFill>
                                <a:schemeClr val="tx1"/>
                              </a:solidFill>
                              <a:latin typeface="+mj-lt"/>
                            </a:rPr>
                            <a:t>Basic Postulates</a:t>
                          </a:r>
                          <a:endParaRPr lang="en-IN" sz="1400" b="1" dirty="0">
                            <a:solidFill>
                              <a:schemeClr val="tx1"/>
                            </a:solidFill>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970026">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230" t="-41509" r="-200920" b="-149057"/>
                          </a:stretch>
                        </a:blipFill>
                      </a:tcPr>
                    </a:tc>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41509" r="-100459" b="-149057"/>
                          </a:stretch>
                        </a:blipFill>
                      </a:tcPr>
                    </a:tc>
                    <a:tc>
                      <a:txBody>
                        <a:bodyPr/>
                        <a:lstStyle/>
                        <a:p>
                          <a:r>
                            <a:rPr lang="en-IN" sz="1400" b="0" i="0" u="none" strike="noStrike" cap="none" baseline="0" dirty="0" smtClean="0">
                              <a:solidFill>
                                <a:schemeClr val="dk1"/>
                              </a:solidFill>
                              <a:latin typeface="+mj-lt"/>
                              <a:ea typeface="+mn-ea"/>
                              <a:cs typeface="+mn-cs"/>
                              <a:sym typeface="Arial"/>
                            </a:rPr>
                            <a:t>Commutative Laws</a:t>
                          </a:r>
                        </a:p>
                        <a:p>
                          <a:r>
                            <a:rPr lang="en-IN" sz="1400" b="0" i="0" u="none" strike="noStrike" cap="none" baseline="0" dirty="0" smtClean="0">
                              <a:solidFill>
                                <a:schemeClr val="dk1"/>
                              </a:solidFill>
                              <a:latin typeface="+mj-lt"/>
                              <a:ea typeface="+mn-ea"/>
                              <a:cs typeface="+mn-cs"/>
                              <a:sym typeface="Arial"/>
                            </a:rPr>
                            <a:t>Distributive Laws</a:t>
                          </a:r>
                        </a:p>
                        <a:p>
                          <a:r>
                            <a:rPr lang="en-IN" sz="1400" b="0" i="0" u="none" strike="noStrike" cap="none" baseline="0" dirty="0" smtClean="0">
                              <a:solidFill>
                                <a:schemeClr val="dk1"/>
                              </a:solidFill>
                              <a:latin typeface="+mj-lt"/>
                              <a:ea typeface="+mn-ea"/>
                              <a:cs typeface="+mn-cs"/>
                              <a:sym typeface="Arial"/>
                            </a:rPr>
                            <a:t>Identity Elements</a:t>
                          </a:r>
                        </a:p>
                        <a:p>
                          <a:r>
                            <a:rPr lang="en-IN" sz="1400" b="0" i="0" u="none" strike="noStrike" cap="none" baseline="0" dirty="0" smtClean="0">
                              <a:solidFill>
                                <a:schemeClr val="dk1"/>
                              </a:solidFill>
                              <a:latin typeface="+mj-lt"/>
                              <a:ea typeface="+mn-ea"/>
                              <a:cs typeface="+mn-cs"/>
                              <a:sym typeface="Arial"/>
                            </a:rPr>
                            <a:t>Inverse Elements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03931">
                    <a:tc gridSpan="3">
                      <a:txBody>
                        <a:bodyPr/>
                        <a:lstStyle/>
                        <a:p>
                          <a:pPr algn="ctr"/>
                          <a:r>
                            <a:rPr lang="en-IN" sz="1400" b="1" i="0" u="none" strike="noStrike" cap="none" baseline="0" dirty="0" smtClean="0">
                              <a:solidFill>
                                <a:schemeClr val="dk1"/>
                              </a:solidFill>
                              <a:latin typeface="+mj-lt"/>
                              <a:ea typeface="+mn-ea"/>
                              <a:cs typeface="+mn-cs"/>
                              <a:sym typeface="Arial"/>
                            </a:rPr>
                            <a:t>Other Identities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4824530"/>
                      </a:ext>
                    </a:extLst>
                  </a:tr>
                  <a:tr h="970026">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230" t="-183648" r="-200920" b="-6918"/>
                          </a:stretch>
                        </a:blipFill>
                      </a:tcPr>
                    </a:tc>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183648" r="-100459" b="-6918"/>
                          </a:stretch>
                        </a:blipFill>
                      </a:tcPr>
                    </a:tc>
                    <a:tc>
                      <a:txBody>
                        <a:bodyPr/>
                        <a:lstStyle/>
                        <a:p>
                          <a:endParaRPr lang="en-IN" sz="1400" b="0" i="0" u="none" strike="noStrike" cap="none" baseline="0" dirty="0" smtClean="0">
                            <a:solidFill>
                              <a:schemeClr val="dk1"/>
                            </a:solidFill>
                            <a:latin typeface="+mj-lt"/>
                            <a:ea typeface="+mn-ea"/>
                            <a:cs typeface="+mn-cs"/>
                            <a:sym typeface="Arial"/>
                          </a:endParaRPr>
                        </a:p>
                        <a:p>
                          <a:endParaRPr lang="en-IN" sz="1400" b="0" i="0" u="none" strike="noStrike" cap="none" baseline="0" dirty="0" smtClean="0">
                            <a:solidFill>
                              <a:schemeClr val="dk1"/>
                            </a:solidFill>
                            <a:latin typeface="+mj-lt"/>
                            <a:ea typeface="+mn-ea"/>
                            <a:cs typeface="+mn-cs"/>
                            <a:sym typeface="Arial"/>
                          </a:endParaRPr>
                        </a:p>
                        <a:p>
                          <a:r>
                            <a:rPr lang="en-IN" sz="1400" b="0" i="0" u="none" strike="noStrike" cap="none" baseline="0" dirty="0" smtClean="0">
                              <a:solidFill>
                                <a:schemeClr val="dk1"/>
                              </a:solidFill>
                              <a:latin typeface="+mj-lt"/>
                              <a:ea typeface="+mn-ea"/>
                              <a:cs typeface="+mn-cs"/>
                              <a:sym typeface="Arial"/>
                            </a:rPr>
                            <a:t>Associative Laws</a:t>
                          </a:r>
                        </a:p>
                        <a:p>
                          <a:r>
                            <a:rPr lang="en-IN" sz="1400" b="0" i="0" u="none" strike="noStrike" cap="none" baseline="0" dirty="0" err="1" smtClean="0">
                              <a:solidFill>
                                <a:schemeClr val="dk1"/>
                              </a:solidFill>
                              <a:latin typeface="+mj-lt"/>
                              <a:ea typeface="+mn-ea"/>
                              <a:cs typeface="+mn-cs"/>
                              <a:sym typeface="Arial"/>
                            </a:rPr>
                            <a:t>DeMorgan’s</a:t>
                          </a:r>
                          <a:r>
                            <a:rPr lang="en-IN" sz="1400" b="0" i="0" u="none" strike="noStrike" cap="none" baseline="0" dirty="0" smtClean="0">
                              <a:solidFill>
                                <a:schemeClr val="dk1"/>
                              </a:solidFill>
                              <a:latin typeface="+mj-lt"/>
                              <a:ea typeface="+mn-ea"/>
                              <a:cs typeface="+mn-cs"/>
                              <a:sym typeface="Arial"/>
                            </a:rPr>
                            <a:t> Theorem</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mc:Fallback>
      </mc:AlternateContent>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Figure 12.3 </a:t>
            </a:r>
            <a:br>
              <a:rPr lang="en-US" dirty="0"/>
            </a:br>
            <a:r>
              <a:rPr lang="en-US" dirty="0"/>
              <a:t>Basic Logic Gates</a:t>
            </a:r>
            <a:endParaRPr lang="en-IN" dirty="0"/>
          </a:p>
        </p:txBody>
      </p:sp>
      <p:pic>
        <p:nvPicPr>
          <p:cNvPr id="3" name="Picture 2" descr="The columns have the following headings from left to right. Name, Graphical Symbol, Algebraic Function, and Truth Table. The row entries are as follows. Row 1. Name, AND. Graphical Symbol, A diagram illustrates an AND gate with two inputs A and B and an output F. Algebraic Function, F equals A times B or F equals AB. Truth Table, A table has 4 rows and 3 columns. The columns have the following headings from left to right. A, B, and F. The row entries are as follows. Row 1. 0, 0, 0. Row 2. 0, 1, 0. Row 3. 1, 0, 0. Row 4. 1, 1, 1. Row 2. Name, OR. Graphical Symbol, A diagram illustrates an OR gate with two inputs A and B and an output F. Algebraic Function, F equals A plus B. Truth Table, A table has 4 rows and 3 columns. The columns have the following headings from left to right. A, B, and F. The row entries are as follows. Row 1. 0, 0, 0. Row 2. 0, 1, 1. Row 3. 1, 0, 1. Row 4. 1, 1, 1. Row 3. Name, NOT. Graphical Symbol, A diagram illustrates a NOT gate with an input A and an output F. Algebraic Function, F equals A bar or F equals A dash. Truth Table, A table has 2 rows and 2 columns. The columns have the following headings from left to right. A, F. The row entries are as follows. Row 1. 0, 1. Row 2. 1, 0. Row 4. Name, NAND. Graphical Symbol, A diagram illustrates a NAND gate with two inputs A and B and an output F. Algebraic Function, F equals AB bar. Truth Table, A table has 4 rows and 3 columns. The columns have the following headings from left to right. A, B, and F. The row entries are as follows. Row 1. 0, 0, 1. Row 2. 0, 1, 1. Row 3. 1, 0, 1. Row 4. 1, 1, 0. Row 5. Name, NOR. Graphical Symbol, A diagram illustrates a NOR gate with two inputs A and B and an output F. Algebraic Function, F equals A plus B, bar. Truth Table, A table has 4 rows and 3 columns. The columns have the following headings from left to right. A, B, and F. The row entries are as follows. Row 1. 0, 0, 1. Row 2. 0, 1, 0. Row 3. 1, 0, 0. Row 4. 1, 1, 0. Row 6. Name, X O R. Graphical Symbol, A diagram illustrates an X O R gate with two inputs A and B and an output F. Algebraic Function, F equals A X O R B. Truth Table, A table has 4 rows and 3 columns. The columns have the following headings from left to right. A, B, and F. The row entries are as follows. Row 1. 0, 0, 0. Row 2. 0, 1, 1. Row 3. 1, 0, 1. Row 4. 1, 1, 0. " title="A table has 6 rows and 4 columns. "/>
          <p:cNvPicPr>
            <a:picLocks noChangeAspect="1"/>
          </p:cNvPicPr>
          <p:nvPr/>
        </p:nvPicPr>
        <p:blipFill rotWithShape="1">
          <a:blip r:embed="rId3">
            <a:extLst>
              <a:ext uri="{28A0092B-C50C-407E-A947-70E740481C1C}">
                <a14:useLocalDpi xmlns:a14="http://schemas.microsoft.com/office/drawing/2010/main" val="0"/>
              </a:ext>
            </a:extLst>
          </a:blip>
          <a:srcRect l="12121" t="8434" r="14141" b="31464"/>
          <a:stretch/>
        </p:blipFill>
        <p:spPr>
          <a:xfrm>
            <a:off x="2120545" y="1255915"/>
            <a:ext cx="4902911" cy="5171563"/>
          </a:xfrm>
          <a:prstGeom prst="rect">
            <a:avLst/>
          </a:prstGeom>
        </p:spPr>
      </p:pic>
    </p:spTree>
    <p:extLst>
      <p:ext uri="{BB962C8B-B14F-4D97-AF65-F5344CB8AC3E}">
        <p14:creationId xmlns:p14="http://schemas.microsoft.com/office/powerpoint/2010/main" val="805001740"/>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13821</TotalTime>
  <Words>11381</Words>
  <Application>Microsoft Office PowerPoint</Application>
  <PresentationFormat>On-screen Show (4:3)</PresentationFormat>
  <Paragraphs>1255</Paragraphs>
  <Slides>59</Slides>
  <Notes>58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2" baseType="lpstr">
      <vt:lpstr>Arial</vt:lpstr>
      <vt:lpstr>BemboStd-BoldItalic-SC750</vt:lpstr>
      <vt:lpstr>Cambria Math</vt:lpstr>
      <vt:lpstr>Noto Sans Symbols</vt:lpstr>
      <vt:lpstr>Rockwell</vt:lpstr>
      <vt:lpstr>Symbol</vt:lpstr>
      <vt:lpstr>Times New Roman</vt:lpstr>
      <vt:lpstr>TimesTenLTStd-Bold</vt:lpstr>
      <vt:lpstr>TimesTenLTStd-Roman</vt:lpstr>
      <vt:lpstr>Verdana</vt:lpstr>
      <vt:lpstr>Wingdings</vt:lpstr>
      <vt:lpstr>2_508 Lecture</vt:lpstr>
      <vt:lpstr>Document</vt:lpstr>
      <vt:lpstr>Computer Organization and Architecture Designing for Performance</vt:lpstr>
      <vt:lpstr>Boolean Algebra</vt:lpstr>
      <vt:lpstr>Table 12.2  Correspondence Between Boolean Algebra and Operations on Sets</vt:lpstr>
      <vt:lpstr>Boolean Variables and Operations</vt:lpstr>
      <vt:lpstr>Table 12.1  Boolean Operators</vt:lpstr>
      <vt:lpstr>Figure 12.1  Basic Boolean Functions of Two Variables</vt:lpstr>
      <vt:lpstr>Figure 12.2  Venn Diagram for Three Boolean Variables</vt:lpstr>
      <vt:lpstr>Table 12.3  Basic Identities of Boolean Algebra</vt:lpstr>
      <vt:lpstr>Figure 12.3  Basic Logic Gates</vt:lpstr>
      <vt:lpstr>Figure 12.4  Some Uses of NAND Gates</vt:lpstr>
      <vt:lpstr>Figure 12.5  Some Uses of NOR Gates</vt:lpstr>
      <vt:lpstr>Combinational Circuit</vt:lpstr>
      <vt:lpstr>Table 12.4  A Boolean Function of Three Variables</vt:lpstr>
      <vt:lpstr>Figure 12.6  Sum-of-Products Implementation of  Table 12.4</vt:lpstr>
      <vt:lpstr>Figure 12.7  Product-of-Sums Implementation of  Table 12.4</vt:lpstr>
      <vt:lpstr>Figure 12.8  Simplified Implementation of Table 12.4</vt:lpstr>
      <vt:lpstr>Figure 12.9  The Use of Karnaugh Maps to Represent Boolean Functions</vt:lpstr>
      <vt:lpstr>Figure 12.10 The Use of Karnaugh Maps</vt:lpstr>
      <vt:lpstr>Figure 12.11  Overlapping Groups</vt:lpstr>
      <vt:lpstr>Table 12.5  Truth Table for the One-Digit Packed Decimal Incrementer</vt:lpstr>
      <vt:lpstr>Figure 12.12  Karnaugh Maps for the Incrementer</vt:lpstr>
      <vt:lpstr>Table 12.6  First Stage of Quine–McCluskey Method</vt:lpstr>
      <vt:lpstr>Table 12.7  Last Stage of Quine–McCluskey Method</vt:lpstr>
      <vt:lpstr>Figure 12.13  NAND Implementation of Table 12.4</vt:lpstr>
      <vt:lpstr>Figure 12.14  4-to-1 Multiplexer Representation</vt:lpstr>
      <vt:lpstr>Table 12.8  4-to-1 Multiplexer Truth Table</vt:lpstr>
      <vt:lpstr>Figure 12.15  Multiplexer Implementation</vt:lpstr>
      <vt:lpstr>Figure 12.16  Multiplexer Input to Program Counter</vt:lpstr>
      <vt:lpstr>Figure 12.17  Decoder with 3 Inputs and 23 = 8 Outputs</vt:lpstr>
      <vt:lpstr>Figure 12.18  Address Decoding</vt:lpstr>
      <vt:lpstr>PowerPoint Presentation</vt:lpstr>
      <vt:lpstr>Figure 12.19  Implementation of a Demultiplexer Using a Decoder</vt:lpstr>
      <vt:lpstr>Read-Only Memory (ROM)</vt:lpstr>
      <vt:lpstr>Table 12.9 Truth Table for a ROM</vt:lpstr>
      <vt:lpstr>Figure 12.20 A 64-Bit ROM</vt:lpstr>
      <vt:lpstr>Table 12.10  Binary Addition Truth Tables</vt:lpstr>
      <vt:lpstr>Figure 12.21  4-Bit Adder</vt:lpstr>
      <vt:lpstr>Figure 12.22  Implementation of an Adder</vt:lpstr>
      <vt:lpstr>Figure 12.23  Construction of a 32-Bit Adder Using 8-Bit Adders</vt:lpstr>
      <vt:lpstr>Sequential Circuit</vt:lpstr>
      <vt:lpstr>Flip-Flops</vt:lpstr>
      <vt:lpstr>Figure 12.24  The S–R Latch Implemented with NOR Gates</vt:lpstr>
      <vt:lpstr>Figure 12.25  NOR S–R Latch Timing Diagram</vt:lpstr>
      <vt:lpstr>Table 12.12  The S–R Latch</vt:lpstr>
      <vt:lpstr>Figure 12.26  Clocked S–R Flip-Flop</vt:lpstr>
      <vt:lpstr>Figure 12.27 D Flip-Flop</vt:lpstr>
      <vt:lpstr>Figure 12.28  J–K Flip-Flop</vt:lpstr>
      <vt:lpstr>Figure 12.29  Basic Flip-Flops</vt:lpstr>
      <vt:lpstr>Figure 12.30  8-Bit Parallel Register</vt:lpstr>
      <vt:lpstr>Figure 12.31  5-Bit Shift Register</vt:lpstr>
      <vt:lpstr>Counter</vt:lpstr>
      <vt:lpstr>PowerPoint Presentation</vt:lpstr>
      <vt:lpstr>Figure 12.33  Design of a Synchronous Counter</vt:lpstr>
      <vt:lpstr>Table 12.13 PLD Terminology</vt:lpstr>
      <vt:lpstr>Figure 12.34  An Example of a Programmable Logic Array (PLA)</vt:lpstr>
      <vt:lpstr>Figure 12.35  Structure of an FPGA</vt:lpstr>
      <vt:lpstr>Figure 12.36  A Simple FPGA Logic Block</vt:lpstr>
      <vt:lpstr>Summary</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Diana Ragbir</cp:lastModifiedBy>
  <cp:revision>217</cp:revision>
  <dcterms:created xsi:type="dcterms:W3CDTF">2012-07-06T21:45:51Z</dcterms:created>
  <dcterms:modified xsi:type="dcterms:W3CDTF">2022-05-26T22:07:46Z</dcterms:modified>
</cp:coreProperties>
</file>