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795" r:id="rId2"/>
    <p:sldMasterId id="2147483669" r:id="rId3"/>
  </p:sldMasterIdLst>
  <p:notesMasterIdLst>
    <p:notesMasterId r:id="rId61"/>
  </p:notesMasterIdLst>
  <p:handoutMasterIdLst>
    <p:handoutMasterId r:id="rId62"/>
  </p:handoutMasterIdLst>
  <p:sldIdLst>
    <p:sldId id="344" r:id="rId4"/>
    <p:sldId id="258" r:id="rId5"/>
    <p:sldId id="296" r:id="rId6"/>
    <p:sldId id="259" r:id="rId7"/>
    <p:sldId id="297" r:id="rId8"/>
    <p:sldId id="367" r:id="rId9"/>
    <p:sldId id="261" r:id="rId10"/>
    <p:sldId id="295" r:id="rId11"/>
    <p:sldId id="343" r:id="rId12"/>
    <p:sldId id="262" r:id="rId13"/>
    <p:sldId id="320" r:id="rId14"/>
    <p:sldId id="264" r:id="rId15"/>
    <p:sldId id="321" r:id="rId16"/>
    <p:sldId id="265" r:id="rId17"/>
    <p:sldId id="318" r:id="rId18"/>
    <p:sldId id="322" r:id="rId19"/>
    <p:sldId id="323" r:id="rId20"/>
    <p:sldId id="324" r:id="rId21"/>
    <p:sldId id="298" r:id="rId22"/>
    <p:sldId id="299" r:id="rId23"/>
    <p:sldId id="267" r:id="rId24"/>
    <p:sldId id="300" r:id="rId25"/>
    <p:sldId id="302" r:id="rId26"/>
    <p:sldId id="325" r:id="rId27"/>
    <p:sldId id="326" r:id="rId28"/>
    <p:sldId id="303" r:id="rId29"/>
    <p:sldId id="327" r:id="rId30"/>
    <p:sldId id="304" r:id="rId31"/>
    <p:sldId id="273" r:id="rId32"/>
    <p:sldId id="272" r:id="rId33"/>
    <p:sldId id="346" r:id="rId34"/>
    <p:sldId id="347" r:id="rId35"/>
    <p:sldId id="348" r:id="rId36"/>
    <p:sldId id="368" r:id="rId37"/>
    <p:sldId id="349" r:id="rId38"/>
    <p:sldId id="350" r:id="rId39"/>
    <p:sldId id="351" r:id="rId40"/>
    <p:sldId id="352" r:id="rId41"/>
    <p:sldId id="353" r:id="rId42"/>
    <p:sldId id="354" r:id="rId43"/>
    <p:sldId id="355" r:id="rId44"/>
    <p:sldId id="356" r:id="rId45"/>
    <p:sldId id="357" r:id="rId46"/>
    <p:sldId id="358" r:id="rId47"/>
    <p:sldId id="307" r:id="rId48"/>
    <p:sldId id="359" r:id="rId49"/>
    <p:sldId id="360" r:id="rId50"/>
    <p:sldId id="312" r:id="rId51"/>
    <p:sldId id="361" r:id="rId52"/>
    <p:sldId id="362" r:id="rId53"/>
    <p:sldId id="276" r:id="rId54"/>
    <p:sldId id="363" r:id="rId55"/>
    <p:sldId id="364" r:id="rId56"/>
    <p:sldId id="365" r:id="rId57"/>
    <p:sldId id="366" r:id="rId58"/>
    <p:sldId id="317" r:id="rId59"/>
    <p:sldId id="345" r:id="rId6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39" userDrawn="1">
          <p15:clr>
            <a:srgbClr val="A4A3A4"/>
          </p15:clr>
        </p15:guide>
        <p15:guide id="5" pos="748" userDrawn="1">
          <p15:clr>
            <a:srgbClr val="A4A3A4"/>
          </p15:clr>
        </p15:guide>
        <p15:guide id="6" pos="943" userDrawn="1">
          <p15:clr>
            <a:srgbClr val="A4A3A4"/>
          </p15:clr>
        </p15:guide>
        <p15:guide id="7" orient="horz" pos="1100"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64640" autoAdjust="0"/>
  </p:normalViewPr>
  <p:slideViewPr>
    <p:cSldViewPr>
      <p:cViewPr>
        <p:scale>
          <a:sx n="48" d="100"/>
          <a:sy n="48" d="100"/>
        </p:scale>
        <p:origin x="1632" y="44"/>
      </p:cViewPr>
      <p:guideLst>
        <p:guide orient="horz" pos="2160"/>
        <p:guide pos="2880"/>
        <p:guide pos="340"/>
        <p:guide pos="539"/>
        <p:guide pos="748"/>
        <p:guide pos="943"/>
        <p:guide orient="horz" pos="1100"/>
        <p:guide orient="horz" pos="70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214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51.xml"/><Relationship Id="rId3" Type="http://schemas.openxmlformats.org/officeDocument/2006/relationships/slide" Target="slides/slide5.xml"/><Relationship Id="rId7" Type="http://schemas.openxmlformats.org/officeDocument/2006/relationships/slide" Target="slides/slide12.xml"/><Relationship Id="rId12" Type="http://schemas.openxmlformats.org/officeDocument/2006/relationships/slide" Target="slides/slide30.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29.xml"/><Relationship Id="rId5" Type="http://schemas.openxmlformats.org/officeDocument/2006/relationships/slide" Target="slides/slide8.xml"/><Relationship Id="rId10" Type="http://schemas.openxmlformats.org/officeDocument/2006/relationships/slide" Target="slides/slide21.xml"/><Relationship Id="rId4" Type="http://schemas.openxmlformats.org/officeDocument/2006/relationships/slide" Target="slides/slide7.xml"/><Relationship Id="rId9" Type="http://schemas.openxmlformats.org/officeDocument/2006/relationships/slide" Target="slides/slide14.xml"/><Relationship Id="rId14"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3E0E5-FB8F-334C-8FE5-62A44FA30DEC}"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183262AA-24DB-9D42-BA49-DFEA9DCEA11E}">
      <dgm:prSet/>
      <dgm:spPr>
        <a:xfrm>
          <a:off x="2415381" y="0"/>
          <a:ext cx="6119018" cy="483076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There are several alternative conventions used to represent negative as well as positive integers</a:t>
          </a:r>
        </a:p>
      </dgm:t>
    </dgm:pt>
    <dgm:pt modelId="{E1AE39EB-9D06-F54A-8B72-CF80C5205387}" type="parTrans" cxnId="{E351E063-CBB2-5C45-88B7-5DFC7C063C58}">
      <dgm:prSet/>
      <dgm:spPr/>
      <dgm:t>
        <a:bodyPr/>
        <a:lstStyle/>
        <a:p>
          <a:endParaRPr lang="en-US"/>
        </a:p>
      </dgm:t>
    </dgm:pt>
    <dgm:pt modelId="{50F1CEAA-FF30-954B-8964-4E6B2EA0FA15}" type="sibTrans" cxnId="{E351E063-CBB2-5C45-88B7-5DFC7C063C58}">
      <dgm:prSet/>
      <dgm:spPr/>
      <dgm:t>
        <a:bodyPr/>
        <a:lstStyle/>
        <a:p>
          <a:endParaRPr lang="en-US"/>
        </a:p>
      </dgm:t>
    </dgm:pt>
    <dgm:pt modelId="{D421B331-5FF1-894D-BC17-510CC556518C}">
      <dgm:prSet/>
      <dgm:spPr>
        <a:xfrm>
          <a:off x="5474890" y="0"/>
          <a:ext cx="3059509" cy="1026537"/>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All of these alternatives involve treating the most significant (leftmost) bit in the word as a sign bit</a:t>
          </a:r>
        </a:p>
      </dgm:t>
    </dgm:pt>
    <dgm:pt modelId="{F08812C2-D4C2-1D44-B7C3-919E1DF10143}" type="parTrans" cxnId="{C4C79A9E-E948-D343-AD5A-A2169147BC37}">
      <dgm:prSet/>
      <dgm:spPr/>
      <dgm:t>
        <a:bodyPr/>
        <a:lstStyle/>
        <a:p>
          <a:endParaRPr lang="en-US"/>
        </a:p>
      </dgm:t>
    </dgm:pt>
    <dgm:pt modelId="{B998553F-C21F-A245-90B3-D8A962712F85}" type="sibTrans" cxnId="{C4C79A9E-E948-D343-AD5A-A2169147BC37}">
      <dgm:prSet/>
      <dgm:spPr/>
      <dgm:t>
        <a:bodyPr/>
        <a:lstStyle/>
        <a:p>
          <a:endParaRPr lang="en-US"/>
        </a:p>
      </dgm:t>
    </dgm:pt>
    <dgm:pt modelId="{911F3139-331A-9041-947D-2D8029CBE0EE}">
      <dgm:prSet/>
      <dgm:spPr>
        <a:xfrm>
          <a:off x="5474890" y="0"/>
          <a:ext cx="3059509" cy="1026537"/>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If the sign bit is 0 the number is positive</a:t>
          </a:r>
        </a:p>
      </dgm:t>
    </dgm:pt>
    <dgm:pt modelId="{E2DAEE02-3EF1-D541-9387-EEF1F08CEED9}" type="parTrans" cxnId="{8A0E2ECC-F287-3446-8D89-40787812DADB}">
      <dgm:prSet/>
      <dgm:spPr/>
      <dgm:t>
        <a:bodyPr/>
        <a:lstStyle/>
        <a:p>
          <a:endParaRPr lang="en-US"/>
        </a:p>
      </dgm:t>
    </dgm:pt>
    <dgm:pt modelId="{9EE2FA17-EDB9-C341-B441-2C1ABF5FF487}" type="sibTrans" cxnId="{8A0E2ECC-F287-3446-8D89-40787812DADB}">
      <dgm:prSet/>
      <dgm:spPr/>
      <dgm:t>
        <a:bodyPr/>
        <a:lstStyle/>
        <a:p>
          <a:endParaRPr lang="en-US"/>
        </a:p>
      </dgm:t>
    </dgm:pt>
    <dgm:pt modelId="{9AFCBC0B-96A4-474E-96E6-E21053505CD4}">
      <dgm:prSet/>
      <dgm:spPr>
        <a:xfrm>
          <a:off x="5474890" y="0"/>
          <a:ext cx="3059509" cy="1026537"/>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If the sign bit is 1 the number is negative</a:t>
          </a:r>
        </a:p>
      </dgm:t>
    </dgm:pt>
    <dgm:pt modelId="{5BAE50B4-1F31-1144-B548-966D89249933}" type="parTrans" cxnId="{A39C2DDB-0E9A-BE4E-B655-8FB6B5CAD655}">
      <dgm:prSet/>
      <dgm:spPr/>
      <dgm:t>
        <a:bodyPr/>
        <a:lstStyle/>
        <a:p>
          <a:endParaRPr lang="en-US"/>
        </a:p>
      </dgm:t>
    </dgm:pt>
    <dgm:pt modelId="{6D51E86B-54A7-D045-A8BA-7ADC2CFEFEEE}" type="sibTrans" cxnId="{A39C2DDB-0E9A-BE4E-B655-8FB6B5CAD655}">
      <dgm:prSet/>
      <dgm:spPr/>
      <dgm:t>
        <a:bodyPr/>
        <a:lstStyle/>
        <a:p>
          <a:endParaRPr lang="en-US"/>
        </a:p>
      </dgm:t>
    </dgm:pt>
    <dgm:pt modelId="{A70A6160-FC13-2848-AED3-12D569DBABD9}">
      <dgm:prSet/>
      <dgm:spPr>
        <a:xfrm>
          <a:off x="2415381" y="1026537"/>
          <a:ext cx="6119018" cy="35626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Sign-magnitude representation is the simplest form that employs a sign bit</a:t>
          </a:r>
        </a:p>
      </dgm:t>
    </dgm:pt>
    <dgm:pt modelId="{86A8D559-4BE4-F946-82B7-23A4E19B377B}" type="parTrans" cxnId="{7D4A7DF4-872E-154D-AE8F-07E2ED4B8CA2}">
      <dgm:prSet/>
      <dgm:spPr/>
      <dgm:t>
        <a:bodyPr/>
        <a:lstStyle/>
        <a:p>
          <a:endParaRPr lang="en-US"/>
        </a:p>
      </dgm:t>
    </dgm:pt>
    <dgm:pt modelId="{6A9AB68E-CE3C-1C46-BF77-B7B1A6791E53}" type="sibTrans" cxnId="{7D4A7DF4-872E-154D-AE8F-07E2ED4B8CA2}">
      <dgm:prSet/>
      <dgm:spPr/>
      <dgm:t>
        <a:bodyPr/>
        <a:lstStyle/>
        <a:p>
          <a:endParaRPr lang="en-US"/>
        </a:p>
      </dgm:t>
    </dgm:pt>
    <dgm:pt modelId="{EA19E746-087D-5747-BD84-D0BDB4D1B743}">
      <dgm:prSet/>
      <dgm:spPr>
        <a:xfrm>
          <a:off x="2415381" y="2053074"/>
          <a:ext cx="6119018" cy="229461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Drawbacks:</a:t>
          </a:r>
        </a:p>
      </dgm:t>
    </dgm:pt>
    <dgm:pt modelId="{509BE407-9AF8-1F4F-BE0E-66AD5658203E}" type="parTrans" cxnId="{C96B6C18-59CC-6C4C-B7AE-C3814D3EEC58}">
      <dgm:prSet/>
      <dgm:spPr/>
      <dgm:t>
        <a:bodyPr/>
        <a:lstStyle/>
        <a:p>
          <a:endParaRPr lang="en-US"/>
        </a:p>
      </dgm:t>
    </dgm:pt>
    <dgm:pt modelId="{625E866C-E9D2-A148-8FDD-3BE0CFDA96B9}" type="sibTrans" cxnId="{C96B6C18-59CC-6C4C-B7AE-C3814D3EEC58}">
      <dgm:prSet/>
      <dgm:spPr/>
      <dgm:t>
        <a:bodyPr/>
        <a:lstStyle/>
        <a:p>
          <a:endParaRPr lang="en-US"/>
        </a:p>
      </dgm:t>
    </dgm:pt>
    <dgm:pt modelId="{78BBE99E-AE62-174F-8840-FE9100F0377A}">
      <dgm:prSet/>
      <dgm:spPr>
        <a:xfrm>
          <a:off x="5474890" y="2053074"/>
          <a:ext cx="3059509" cy="1026537"/>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Addition and subtraction require a consideration of both the signs of the numbers and their relative magnitudes to carry out the required operation</a:t>
          </a:r>
        </a:p>
      </dgm:t>
    </dgm:pt>
    <dgm:pt modelId="{A0D81AF6-D6D6-2E44-B9F4-0468DEA92C8D}" type="parTrans" cxnId="{E3D02617-B661-984E-A8FD-78837F464085}">
      <dgm:prSet/>
      <dgm:spPr/>
      <dgm:t>
        <a:bodyPr/>
        <a:lstStyle/>
        <a:p>
          <a:endParaRPr lang="en-US"/>
        </a:p>
      </dgm:t>
    </dgm:pt>
    <dgm:pt modelId="{7767C167-0AE8-0445-BD5F-1A9B7BB8BEC2}" type="sibTrans" cxnId="{E3D02617-B661-984E-A8FD-78837F464085}">
      <dgm:prSet/>
      <dgm:spPr/>
      <dgm:t>
        <a:bodyPr/>
        <a:lstStyle/>
        <a:p>
          <a:endParaRPr lang="en-US"/>
        </a:p>
      </dgm:t>
    </dgm:pt>
    <dgm:pt modelId="{AFBFAF41-3241-B94E-B5EC-BF583F9BE04B}">
      <dgm:prSet/>
      <dgm:spPr>
        <a:xfrm>
          <a:off x="5474890" y="2053074"/>
          <a:ext cx="3059509" cy="1026537"/>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There are two representations of 0</a:t>
          </a:r>
        </a:p>
      </dgm:t>
    </dgm:pt>
    <dgm:pt modelId="{B6CC9165-E2A8-DF47-B63D-A92650E204E0}" type="parTrans" cxnId="{12C01CDA-3F30-2B4D-9420-9374A4913455}">
      <dgm:prSet/>
      <dgm:spPr/>
      <dgm:t>
        <a:bodyPr/>
        <a:lstStyle/>
        <a:p>
          <a:endParaRPr lang="en-US"/>
        </a:p>
      </dgm:t>
    </dgm:pt>
    <dgm:pt modelId="{22DD4469-73CD-B949-9383-4B96151B199A}" type="sibTrans" cxnId="{12C01CDA-3F30-2B4D-9420-9374A4913455}">
      <dgm:prSet/>
      <dgm:spPr/>
      <dgm:t>
        <a:bodyPr/>
        <a:lstStyle/>
        <a:p>
          <a:endParaRPr lang="en-US"/>
        </a:p>
      </dgm:t>
    </dgm:pt>
    <dgm:pt modelId="{50457B50-2595-E94F-993C-E177E314EAD1}">
      <dgm:prSet/>
      <dgm:spPr>
        <a:xfrm>
          <a:off x="2415381" y="3079611"/>
          <a:ext cx="6119018" cy="102653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Because of these drawbacks, sign-magnitude representation is rarely used in implementing the integer portion of the ALU</a:t>
          </a:r>
        </a:p>
      </dgm:t>
    </dgm:pt>
    <dgm:pt modelId="{91CC0228-9A2F-C44A-B1D9-A5008F223FA6}" type="parTrans" cxnId="{583FB138-40CE-864F-A1A2-B3C03CD737BB}">
      <dgm:prSet/>
      <dgm:spPr/>
      <dgm:t>
        <a:bodyPr/>
        <a:lstStyle/>
        <a:p>
          <a:endParaRPr lang="en-US"/>
        </a:p>
      </dgm:t>
    </dgm:pt>
    <dgm:pt modelId="{703DCEC5-BE7B-B844-A88E-646907E8DD42}" type="sibTrans" cxnId="{583FB138-40CE-864F-A1A2-B3C03CD737BB}">
      <dgm:prSet/>
      <dgm:spPr/>
      <dgm:t>
        <a:bodyPr/>
        <a:lstStyle/>
        <a:p>
          <a:endParaRPr lang="en-US"/>
        </a:p>
      </dgm:t>
    </dgm:pt>
    <dgm:pt modelId="{6D8D805C-8E27-5546-979C-2760A25D2E93}" type="pres">
      <dgm:prSet presAssocID="{13A3E0E5-FB8F-334C-8FE5-62A44FA30DEC}" presName="Name0" presStyleCnt="0">
        <dgm:presLayoutVars>
          <dgm:chMax val="7"/>
          <dgm:dir/>
          <dgm:animLvl val="lvl"/>
          <dgm:resizeHandles val="exact"/>
        </dgm:presLayoutVars>
      </dgm:prSet>
      <dgm:spPr/>
    </dgm:pt>
    <dgm:pt modelId="{25DB6DD2-519E-7446-8772-54D198A49389}" type="pres">
      <dgm:prSet presAssocID="{183262AA-24DB-9D42-BA49-DFEA9DCEA11E}" presName="circle1" presStyleLbl="node1" presStyleIdx="0" presStyleCnt="4"/>
      <dgm:spPr>
        <a:xfrm>
          <a:off x="0" y="0"/>
          <a:ext cx="4830762" cy="4830762"/>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56542A31-4B1D-9F45-8815-EDDE66040362}" type="pres">
      <dgm:prSet presAssocID="{183262AA-24DB-9D42-BA49-DFEA9DCEA11E}" presName="space" presStyleCnt="0"/>
      <dgm:spPr/>
    </dgm:pt>
    <dgm:pt modelId="{E2A66267-F3CA-834C-8E92-73974C118495}" type="pres">
      <dgm:prSet presAssocID="{183262AA-24DB-9D42-BA49-DFEA9DCEA11E}" presName="rect1" presStyleLbl="alignAcc1" presStyleIdx="0" presStyleCnt="4"/>
      <dgm:spPr/>
    </dgm:pt>
    <dgm:pt modelId="{0A4D27A1-7560-5740-BE3A-A4E5BD4614A0}" type="pres">
      <dgm:prSet presAssocID="{A70A6160-FC13-2848-AED3-12D569DBABD9}" presName="vertSpace2" presStyleLbl="node1" presStyleIdx="0" presStyleCnt="4"/>
      <dgm:spPr/>
    </dgm:pt>
    <dgm:pt modelId="{0C739B3D-50AE-C948-B1FB-A51F669FD8C3}" type="pres">
      <dgm:prSet presAssocID="{A70A6160-FC13-2848-AED3-12D569DBABD9}" presName="circle2" presStyleLbl="node1" presStyleIdx="1" presStyleCnt="4"/>
      <dgm:spPr>
        <a:xfrm>
          <a:off x="634037" y="1026537"/>
          <a:ext cx="3562687" cy="3562687"/>
        </a:xfrm>
        <a:prstGeom prst="pie">
          <a:avLst>
            <a:gd name="adj1" fmla="val 5400000"/>
            <a:gd name="adj2" fmla="val 1620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878DAEEC-84D0-1944-9838-89F9AF5AF114}" type="pres">
      <dgm:prSet presAssocID="{A70A6160-FC13-2848-AED3-12D569DBABD9}" presName="rect2" presStyleLbl="alignAcc1" presStyleIdx="1" presStyleCnt="4"/>
      <dgm:spPr/>
    </dgm:pt>
    <dgm:pt modelId="{4BBC67E4-19A9-A948-A2C9-4DFBC2C7C256}" type="pres">
      <dgm:prSet presAssocID="{EA19E746-087D-5747-BD84-D0BDB4D1B743}" presName="vertSpace3" presStyleLbl="node1" presStyleIdx="1" presStyleCnt="4"/>
      <dgm:spPr/>
    </dgm:pt>
    <dgm:pt modelId="{7D370A6D-C41B-1044-8DE0-4F85455A5416}" type="pres">
      <dgm:prSet presAssocID="{EA19E746-087D-5747-BD84-D0BDB4D1B743}" presName="circle3" presStyleLbl="node1" presStyleIdx="2" presStyleCnt="4"/>
      <dgm:spPr>
        <a:xfrm>
          <a:off x="1268075" y="2053074"/>
          <a:ext cx="2294612" cy="2294612"/>
        </a:xfrm>
        <a:prstGeom prst="pie">
          <a:avLst>
            <a:gd name="adj1" fmla="val 5400000"/>
            <a:gd name="adj2" fmla="val 1620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653CC4B6-86EE-DA43-B711-756C2A688905}" type="pres">
      <dgm:prSet presAssocID="{EA19E746-087D-5747-BD84-D0BDB4D1B743}" presName="rect3" presStyleLbl="alignAcc1" presStyleIdx="2" presStyleCnt="4"/>
      <dgm:spPr/>
    </dgm:pt>
    <dgm:pt modelId="{696C117B-0E32-BE4E-9874-CF9A36F4D455}" type="pres">
      <dgm:prSet presAssocID="{50457B50-2595-E94F-993C-E177E314EAD1}" presName="vertSpace4" presStyleLbl="node1" presStyleIdx="2" presStyleCnt="4"/>
      <dgm:spPr/>
    </dgm:pt>
    <dgm:pt modelId="{6AE7970F-AF50-6847-84A4-AC3F27104EDB}" type="pres">
      <dgm:prSet presAssocID="{50457B50-2595-E94F-993C-E177E314EAD1}" presName="circle4" presStyleLbl="node1" presStyleIdx="3" presStyleCnt="4"/>
      <dgm:spPr>
        <a:xfrm>
          <a:off x="1902112" y="3079611"/>
          <a:ext cx="1026537" cy="102653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C5B53DDF-528D-9E4D-BA41-F8C8C0867C49}" type="pres">
      <dgm:prSet presAssocID="{50457B50-2595-E94F-993C-E177E314EAD1}" presName="rect4" presStyleLbl="alignAcc1" presStyleIdx="3" presStyleCnt="4"/>
      <dgm:spPr/>
    </dgm:pt>
    <dgm:pt modelId="{9DBFECD6-8A3D-8547-8DAB-53D12B7D2327}" type="pres">
      <dgm:prSet presAssocID="{183262AA-24DB-9D42-BA49-DFEA9DCEA11E}" presName="rect1ParTx" presStyleLbl="alignAcc1" presStyleIdx="3" presStyleCnt="4">
        <dgm:presLayoutVars>
          <dgm:chMax val="1"/>
          <dgm:bulletEnabled val="1"/>
        </dgm:presLayoutVars>
      </dgm:prSet>
      <dgm:spPr/>
    </dgm:pt>
    <dgm:pt modelId="{9F67836C-3F36-8843-BBCE-92D425CCDC28}" type="pres">
      <dgm:prSet presAssocID="{183262AA-24DB-9D42-BA49-DFEA9DCEA11E}" presName="rect1ChTx" presStyleLbl="alignAcc1" presStyleIdx="3" presStyleCnt="4">
        <dgm:presLayoutVars>
          <dgm:bulletEnabled val="1"/>
        </dgm:presLayoutVars>
      </dgm:prSet>
      <dgm:spPr/>
    </dgm:pt>
    <dgm:pt modelId="{0D15B29A-FC1E-424A-9747-0E0CC8A6C14B}" type="pres">
      <dgm:prSet presAssocID="{A70A6160-FC13-2848-AED3-12D569DBABD9}" presName="rect2ParTx" presStyleLbl="alignAcc1" presStyleIdx="3" presStyleCnt="4">
        <dgm:presLayoutVars>
          <dgm:chMax val="1"/>
          <dgm:bulletEnabled val="1"/>
        </dgm:presLayoutVars>
      </dgm:prSet>
      <dgm:spPr/>
    </dgm:pt>
    <dgm:pt modelId="{DEF3D320-B9E4-D14E-B4C6-590BF47411BC}" type="pres">
      <dgm:prSet presAssocID="{A70A6160-FC13-2848-AED3-12D569DBABD9}" presName="rect2ChTx" presStyleLbl="alignAcc1" presStyleIdx="3" presStyleCnt="4">
        <dgm:presLayoutVars>
          <dgm:bulletEnabled val="1"/>
        </dgm:presLayoutVars>
      </dgm:prSet>
      <dgm:spPr/>
    </dgm:pt>
    <dgm:pt modelId="{1AB44C3C-2B6E-7B4A-B079-9E44E58D790F}" type="pres">
      <dgm:prSet presAssocID="{EA19E746-087D-5747-BD84-D0BDB4D1B743}" presName="rect3ParTx" presStyleLbl="alignAcc1" presStyleIdx="3" presStyleCnt="4">
        <dgm:presLayoutVars>
          <dgm:chMax val="1"/>
          <dgm:bulletEnabled val="1"/>
        </dgm:presLayoutVars>
      </dgm:prSet>
      <dgm:spPr/>
    </dgm:pt>
    <dgm:pt modelId="{51514997-96B0-7948-A8A1-B4F21AD740E0}" type="pres">
      <dgm:prSet presAssocID="{EA19E746-087D-5747-BD84-D0BDB4D1B743}" presName="rect3ChTx" presStyleLbl="alignAcc1" presStyleIdx="3" presStyleCnt="4">
        <dgm:presLayoutVars>
          <dgm:bulletEnabled val="1"/>
        </dgm:presLayoutVars>
      </dgm:prSet>
      <dgm:spPr/>
    </dgm:pt>
    <dgm:pt modelId="{7DB2C070-D570-C24E-B8EC-576E04E7C5D5}" type="pres">
      <dgm:prSet presAssocID="{50457B50-2595-E94F-993C-E177E314EAD1}" presName="rect4ParTx" presStyleLbl="alignAcc1" presStyleIdx="3" presStyleCnt="4">
        <dgm:presLayoutVars>
          <dgm:chMax val="1"/>
          <dgm:bulletEnabled val="1"/>
        </dgm:presLayoutVars>
      </dgm:prSet>
      <dgm:spPr/>
    </dgm:pt>
    <dgm:pt modelId="{5C1F3FBC-96BA-9F4F-9EA1-DAE7432D5E3C}" type="pres">
      <dgm:prSet presAssocID="{50457B50-2595-E94F-993C-E177E314EAD1}" presName="rect4ChTx" presStyleLbl="alignAcc1" presStyleIdx="3" presStyleCnt="4">
        <dgm:presLayoutVars>
          <dgm:bulletEnabled val="1"/>
        </dgm:presLayoutVars>
      </dgm:prSet>
      <dgm:spPr/>
    </dgm:pt>
  </dgm:ptLst>
  <dgm:cxnLst>
    <dgm:cxn modelId="{E3518208-23F7-FE47-8B93-064D11ACD622}" type="presOf" srcId="{183262AA-24DB-9D42-BA49-DFEA9DCEA11E}" destId="{9DBFECD6-8A3D-8547-8DAB-53D12B7D2327}" srcOrd="1" destOrd="0" presId="urn:microsoft.com/office/officeart/2005/8/layout/target3"/>
    <dgm:cxn modelId="{E3D02617-B661-984E-A8FD-78837F464085}" srcId="{EA19E746-087D-5747-BD84-D0BDB4D1B743}" destId="{78BBE99E-AE62-174F-8840-FE9100F0377A}" srcOrd="0" destOrd="0" parTransId="{A0D81AF6-D6D6-2E44-B9F4-0468DEA92C8D}" sibTransId="{7767C167-0AE8-0445-BD5F-1A9B7BB8BEC2}"/>
    <dgm:cxn modelId="{CE575017-5A7C-6847-9B3C-E9EC789A63E9}" type="presOf" srcId="{EA19E746-087D-5747-BD84-D0BDB4D1B743}" destId="{653CC4B6-86EE-DA43-B711-756C2A688905}" srcOrd="0" destOrd="0" presId="urn:microsoft.com/office/officeart/2005/8/layout/target3"/>
    <dgm:cxn modelId="{C96B6C18-59CC-6C4C-B7AE-C3814D3EEC58}" srcId="{13A3E0E5-FB8F-334C-8FE5-62A44FA30DEC}" destId="{EA19E746-087D-5747-BD84-D0BDB4D1B743}" srcOrd="2" destOrd="0" parTransId="{509BE407-9AF8-1F4F-BE0E-66AD5658203E}" sibTransId="{625E866C-E9D2-A148-8FDD-3BE0CFDA96B9}"/>
    <dgm:cxn modelId="{4C0E6F1F-0BDF-0A47-AF91-C5822679907C}" type="presOf" srcId="{13A3E0E5-FB8F-334C-8FE5-62A44FA30DEC}" destId="{6D8D805C-8E27-5546-979C-2760A25D2E93}" srcOrd="0" destOrd="0" presId="urn:microsoft.com/office/officeart/2005/8/layout/target3"/>
    <dgm:cxn modelId="{4E37E628-3543-8841-AD05-754D241D14D6}" type="presOf" srcId="{D421B331-5FF1-894D-BC17-510CC556518C}" destId="{9F67836C-3F36-8843-BBCE-92D425CCDC28}" srcOrd="0" destOrd="0" presId="urn:microsoft.com/office/officeart/2005/8/layout/target3"/>
    <dgm:cxn modelId="{0831772D-BBE5-1240-B42A-90CACA6F6225}" type="presOf" srcId="{A70A6160-FC13-2848-AED3-12D569DBABD9}" destId="{0D15B29A-FC1E-424A-9747-0E0CC8A6C14B}" srcOrd="1" destOrd="0" presId="urn:microsoft.com/office/officeart/2005/8/layout/target3"/>
    <dgm:cxn modelId="{583FB138-40CE-864F-A1A2-B3C03CD737BB}" srcId="{13A3E0E5-FB8F-334C-8FE5-62A44FA30DEC}" destId="{50457B50-2595-E94F-993C-E177E314EAD1}" srcOrd="3" destOrd="0" parTransId="{91CC0228-9A2F-C44A-B1D9-A5008F223FA6}" sibTransId="{703DCEC5-BE7B-B844-A88E-646907E8DD42}"/>
    <dgm:cxn modelId="{173E3261-9FCB-8840-AC4C-D3798FFB7C6D}" type="presOf" srcId="{183262AA-24DB-9D42-BA49-DFEA9DCEA11E}" destId="{E2A66267-F3CA-834C-8E92-73974C118495}" srcOrd="0" destOrd="0" presId="urn:microsoft.com/office/officeart/2005/8/layout/target3"/>
    <dgm:cxn modelId="{199D0F62-8FDE-C04B-B7DD-001C96FFBF73}" type="presOf" srcId="{AFBFAF41-3241-B94E-B5EC-BF583F9BE04B}" destId="{51514997-96B0-7948-A8A1-B4F21AD740E0}" srcOrd="0" destOrd="1" presId="urn:microsoft.com/office/officeart/2005/8/layout/target3"/>
    <dgm:cxn modelId="{E351E063-CBB2-5C45-88B7-5DFC7C063C58}" srcId="{13A3E0E5-FB8F-334C-8FE5-62A44FA30DEC}" destId="{183262AA-24DB-9D42-BA49-DFEA9DCEA11E}" srcOrd="0" destOrd="0" parTransId="{E1AE39EB-9D06-F54A-8B72-CF80C5205387}" sibTransId="{50F1CEAA-FF30-954B-8964-4E6B2EA0FA15}"/>
    <dgm:cxn modelId="{98B0A377-8AF4-B94D-A42A-74CD9E12A765}" type="presOf" srcId="{EA19E746-087D-5747-BD84-D0BDB4D1B743}" destId="{1AB44C3C-2B6E-7B4A-B079-9E44E58D790F}" srcOrd="1" destOrd="0" presId="urn:microsoft.com/office/officeart/2005/8/layout/target3"/>
    <dgm:cxn modelId="{C6E35C7F-9695-304E-A304-65B1C2D424DA}" type="presOf" srcId="{50457B50-2595-E94F-993C-E177E314EAD1}" destId="{C5B53DDF-528D-9E4D-BA41-F8C8C0867C49}" srcOrd="0" destOrd="0" presId="urn:microsoft.com/office/officeart/2005/8/layout/target3"/>
    <dgm:cxn modelId="{8D0AF183-B5D3-514A-A693-3DF3E4222E10}" type="presOf" srcId="{78BBE99E-AE62-174F-8840-FE9100F0377A}" destId="{51514997-96B0-7948-A8A1-B4F21AD740E0}" srcOrd="0" destOrd="0" presId="urn:microsoft.com/office/officeart/2005/8/layout/target3"/>
    <dgm:cxn modelId="{2854C699-79B5-434C-BEFB-49F66AF01A4E}" type="presOf" srcId="{911F3139-331A-9041-947D-2D8029CBE0EE}" destId="{9F67836C-3F36-8843-BBCE-92D425CCDC28}" srcOrd="0" destOrd="1" presId="urn:microsoft.com/office/officeart/2005/8/layout/target3"/>
    <dgm:cxn modelId="{C4C79A9E-E948-D343-AD5A-A2169147BC37}" srcId="{183262AA-24DB-9D42-BA49-DFEA9DCEA11E}" destId="{D421B331-5FF1-894D-BC17-510CC556518C}" srcOrd="0" destOrd="0" parTransId="{F08812C2-D4C2-1D44-B7C3-919E1DF10143}" sibTransId="{B998553F-C21F-A245-90B3-D8A962712F85}"/>
    <dgm:cxn modelId="{E54593CB-2DF0-9E49-9142-45B03E28C977}" type="presOf" srcId="{50457B50-2595-E94F-993C-E177E314EAD1}" destId="{7DB2C070-D570-C24E-B8EC-576E04E7C5D5}" srcOrd="1" destOrd="0" presId="urn:microsoft.com/office/officeart/2005/8/layout/target3"/>
    <dgm:cxn modelId="{8A0E2ECC-F287-3446-8D89-40787812DADB}" srcId="{183262AA-24DB-9D42-BA49-DFEA9DCEA11E}" destId="{911F3139-331A-9041-947D-2D8029CBE0EE}" srcOrd="1" destOrd="0" parTransId="{E2DAEE02-3EF1-D541-9387-EEF1F08CEED9}" sibTransId="{9EE2FA17-EDB9-C341-B441-2C1ABF5FF487}"/>
    <dgm:cxn modelId="{12C01CDA-3F30-2B4D-9420-9374A4913455}" srcId="{EA19E746-087D-5747-BD84-D0BDB4D1B743}" destId="{AFBFAF41-3241-B94E-B5EC-BF583F9BE04B}" srcOrd="1" destOrd="0" parTransId="{B6CC9165-E2A8-DF47-B63D-A92650E204E0}" sibTransId="{22DD4469-73CD-B949-9383-4B96151B199A}"/>
    <dgm:cxn modelId="{A39C2DDB-0E9A-BE4E-B655-8FB6B5CAD655}" srcId="{183262AA-24DB-9D42-BA49-DFEA9DCEA11E}" destId="{9AFCBC0B-96A4-474E-96E6-E21053505CD4}" srcOrd="2" destOrd="0" parTransId="{5BAE50B4-1F31-1144-B548-966D89249933}" sibTransId="{6D51E86B-54A7-D045-A8BA-7ADC2CFEFEEE}"/>
    <dgm:cxn modelId="{5F299CED-45E9-E145-B9FC-2ABC6D53E6BF}" type="presOf" srcId="{A70A6160-FC13-2848-AED3-12D569DBABD9}" destId="{878DAEEC-84D0-1944-9838-89F9AF5AF114}" srcOrd="0" destOrd="0" presId="urn:microsoft.com/office/officeart/2005/8/layout/target3"/>
    <dgm:cxn modelId="{7D4A7DF4-872E-154D-AE8F-07E2ED4B8CA2}" srcId="{13A3E0E5-FB8F-334C-8FE5-62A44FA30DEC}" destId="{A70A6160-FC13-2848-AED3-12D569DBABD9}" srcOrd="1" destOrd="0" parTransId="{86A8D559-4BE4-F946-82B7-23A4E19B377B}" sibTransId="{6A9AB68E-CE3C-1C46-BF77-B7B1A6791E53}"/>
    <dgm:cxn modelId="{452416F5-301B-2048-BFCC-28097B667DB1}" type="presOf" srcId="{9AFCBC0B-96A4-474E-96E6-E21053505CD4}" destId="{9F67836C-3F36-8843-BBCE-92D425CCDC28}" srcOrd="0" destOrd="2" presId="urn:microsoft.com/office/officeart/2005/8/layout/target3"/>
    <dgm:cxn modelId="{6BAEBFCC-D099-5549-A5AB-B2DA3478F324}" type="presParOf" srcId="{6D8D805C-8E27-5546-979C-2760A25D2E93}" destId="{25DB6DD2-519E-7446-8772-54D198A49389}" srcOrd="0" destOrd="0" presId="urn:microsoft.com/office/officeart/2005/8/layout/target3"/>
    <dgm:cxn modelId="{965AF599-0EED-F746-BD6C-C80801E57FC3}" type="presParOf" srcId="{6D8D805C-8E27-5546-979C-2760A25D2E93}" destId="{56542A31-4B1D-9F45-8815-EDDE66040362}" srcOrd="1" destOrd="0" presId="urn:microsoft.com/office/officeart/2005/8/layout/target3"/>
    <dgm:cxn modelId="{F64A5443-C7BD-3A43-AD47-6E170711ABBB}" type="presParOf" srcId="{6D8D805C-8E27-5546-979C-2760A25D2E93}" destId="{E2A66267-F3CA-834C-8E92-73974C118495}" srcOrd="2" destOrd="0" presId="urn:microsoft.com/office/officeart/2005/8/layout/target3"/>
    <dgm:cxn modelId="{9A76D587-83C8-4642-A1A8-8CA88B9FDB5D}" type="presParOf" srcId="{6D8D805C-8E27-5546-979C-2760A25D2E93}" destId="{0A4D27A1-7560-5740-BE3A-A4E5BD4614A0}" srcOrd="3" destOrd="0" presId="urn:microsoft.com/office/officeart/2005/8/layout/target3"/>
    <dgm:cxn modelId="{F03CC62C-614A-9E4B-9560-707F0A2A5F7E}" type="presParOf" srcId="{6D8D805C-8E27-5546-979C-2760A25D2E93}" destId="{0C739B3D-50AE-C948-B1FB-A51F669FD8C3}" srcOrd="4" destOrd="0" presId="urn:microsoft.com/office/officeart/2005/8/layout/target3"/>
    <dgm:cxn modelId="{DA19C3E8-A544-444F-BBBC-ED4BD3CEDC6B}" type="presParOf" srcId="{6D8D805C-8E27-5546-979C-2760A25D2E93}" destId="{878DAEEC-84D0-1944-9838-89F9AF5AF114}" srcOrd="5" destOrd="0" presId="urn:microsoft.com/office/officeart/2005/8/layout/target3"/>
    <dgm:cxn modelId="{1A17D897-2CC3-614D-8E05-9E3C725FEC26}" type="presParOf" srcId="{6D8D805C-8E27-5546-979C-2760A25D2E93}" destId="{4BBC67E4-19A9-A948-A2C9-4DFBC2C7C256}" srcOrd="6" destOrd="0" presId="urn:microsoft.com/office/officeart/2005/8/layout/target3"/>
    <dgm:cxn modelId="{AF8E2E1C-4031-3949-9DD1-D2DC1BA8948A}" type="presParOf" srcId="{6D8D805C-8E27-5546-979C-2760A25D2E93}" destId="{7D370A6D-C41B-1044-8DE0-4F85455A5416}" srcOrd="7" destOrd="0" presId="urn:microsoft.com/office/officeart/2005/8/layout/target3"/>
    <dgm:cxn modelId="{C1213226-0B34-D14E-AB60-B2ED85BE30B8}" type="presParOf" srcId="{6D8D805C-8E27-5546-979C-2760A25D2E93}" destId="{653CC4B6-86EE-DA43-B711-756C2A688905}" srcOrd="8" destOrd="0" presId="urn:microsoft.com/office/officeart/2005/8/layout/target3"/>
    <dgm:cxn modelId="{46C4F7EF-E57E-954C-B64A-86E896345325}" type="presParOf" srcId="{6D8D805C-8E27-5546-979C-2760A25D2E93}" destId="{696C117B-0E32-BE4E-9874-CF9A36F4D455}" srcOrd="9" destOrd="0" presId="urn:microsoft.com/office/officeart/2005/8/layout/target3"/>
    <dgm:cxn modelId="{AB3D7F3F-F0A3-DF47-B58C-9DA111E474BD}" type="presParOf" srcId="{6D8D805C-8E27-5546-979C-2760A25D2E93}" destId="{6AE7970F-AF50-6847-84A4-AC3F27104EDB}" srcOrd="10" destOrd="0" presId="urn:microsoft.com/office/officeart/2005/8/layout/target3"/>
    <dgm:cxn modelId="{615929F9-442E-5740-8C4B-30F1987816C9}" type="presParOf" srcId="{6D8D805C-8E27-5546-979C-2760A25D2E93}" destId="{C5B53DDF-528D-9E4D-BA41-F8C8C0867C49}" srcOrd="11" destOrd="0" presId="urn:microsoft.com/office/officeart/2005/8/layout/target3"/>
    <dgm:cxn modelId="{11805A27-0355-EA40-9665-E416E4FC1644}" type="presParOf" srcId="{6D8D805C-8E27-5546-979C-2760A25D2E93}" destId="{9DBFECD6-8A3D-8547-8DAB-53D12B7D2327}" srcOrd="12" destOrd="0" presId="urn:microsoft.com/office/officeart/2005/8/layout/target3"/>
    <dgm:cxn modelId="{B060024A-40B9-0E46-8686-91B55739A448}" type="presParOf" srcId="{6D8D805C-8E27-5546-979C-2760A25D2E93}" destId="{9F67836C-3F36-8843-BBCE-92D425CCDC28}" srcOrd="13" destOrd="0" presId="urn:microsoft.com/office/officeart/2005/8/layout/target3"/>
    <dgm:cxn modelId="{0859485A-C564-114B-A257-E1DD1597832D}" type="presParOf" srcId="{6D8D805C-8E27-5546-979C-2760A25D2E93}" destId="{0D15B29A-FC1E-424A-9747-0E0CC8A6C14B}" srcOrd="14" destOrd="0" presId="urn:microsoft.com/office/officeart/2005/8/layout/target3"/>
    <dgm:cxn modelId="{F3D17011-4FFB-7647-8CCD-E40F82C51A76}" type="presParOf" srcId="{6D8D805C-8E27-5546-979C-2760A25D2E93}" destId="{DEF3D320-B9E4-D14E-B4C6-590BF47411BC}" srcOrd="15" destOrd="0" presId="urn:microsoft.com/office/officeart/2005/8/layout/target3"/>
    <dgm:cxn modelId="{130659E2-9B03-4446-B7C1-44A4F3DF9F77}" type="presParOf" srcId="{6D8D805C-8E27-5546-979C-2760A25D2E93}" destId="{1AB44C3C-2B6E-7B4A-B079-9E44E58D790F}" srcOrd="16" destOrd="0" presId="urn:microsoft.com/office/officeart/2005/8/layout/target3"/>
    <dgm:cxn modelId="{5E00DA5B-B80E-0542-B3DF-83D69684C7E7}" type="presParOf" srcId="{6D8D805C-8E27-5546-979C-2760A25D2E93}" destId="{51514997-96B0-7948-A8A1-B4F21AD740E0}" srcOrd="17" destOrd="0" presId="urn:microsoft.com/office/officeart/2005/8/layout/target3"/>
    <dgm:cxn modelId="{326D7280-5C82-1B4E-B49A-904BCCC4ACCB}" type="presParOf" srcId="{6D8D805C-8E27-5546-979C-2760A25D2E93}" destId="{7DB2C070-D570-C24E-B8EC-576E04E7C5D5}" srcOrd="18" destOrd="0" presId="urn:microsoft.com/office/officeart/2005/8/layout/target3"/>
    <dgm:cxn modelId="{0FDB77B1-2748-6F40-94F0-D8C338D63983}" type="presParOf" srcId="{6D8D805C-8E27-5546-979C-2760A25D2E93}" destId="{5C1F3FBC-96BA-9F4F-9EA1-DAE7432D5E3C}"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EB0241-7B75-664C-AB5B-A6757C425660}"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B518E1EB-CBF2-9540-B999-4D616A95C873}">
      <dgm:prSet/>
      <dgm:spPr>
        <a:xfrm rot="16200000">
          <a:off x="534" y="559891"/>
          <a:ext cx="4138017" cy="4138017"/>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radix point (binary point) is fixed and assumed to be to the right of the rightmost digit</a:t>
          </a:r>
        </a:p>
      </dgm:t>
    </dgm:pt>
    <dgm:pt modelId="{BDB60844-BCE9-8846-9642-E6512728AAB1}" type="parTrans" cxnId="{52F40BCE-0475-0C4A-8C68-8E9D57985F01}">
      <dgm:prSet/>
      <dgm:spPr/>
      <dgm:t>
        <a:bodyPr/>
        <a:lstStyle/>
        <a:p>
          <a:endParaRPr lang="en-US"/>
        </a:p>
      </dgm:t>
    </dgm:pt>
    <dgm:pt modelId="{4CDA6001-2F17-034D-979D-6CB1D33DF716}" type="sibTrans" cxnId="{52F40BCE-0475-0C4A-8C68-8E9D57985F01}">
      <dgm:prSet/>
      <dgm:spPr/>
      <dgm:t>
        <a:bodyPr/>
        <a:lstStyle/>
        <a:p>
          <a:endParaRPr lang="en-US"/>
        </a:p>
      </dgm:t>
    </dgm:pt>
    <dgm:pt modelId="{89EB655B-D8D9-1B4F-B4D0-1478ED98A5F9}">
      <dgm:prSet/>
      <dgm:spPr>
        <a:xfrm rot="5400000">
          <a:off x="4395847" y="559891"/>
          <a:ext cx="4138017" cy="4138017"/>
        </a:xfrm>
        <a:prstGeom prst="downArrow">
          <a:avLst>
            <a:gd name="adj1" fmla="val 50000"/>
            <a:gd name="adj2" fmla="val 35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2B142D"/>
              </a:solidFill>
              <a:effectLst/>
              <a:latin typeface="Rockwell"/>
              <a:ea typeface="+mn-ea"/>
              <a:cs typeface="+mn-cs"/>
            </a:rPr>
            <a:t>Programmer can use the same representation for binary fractions by scaling the numbers so that the binary point is implicitly positioned at some other location</a:t>
          </a:r>
        </a:p>
      </dgm:t>
    </dgm:pt>
    <dgm:pt modelId="{1B146E84-C9DA-194B-8543-8F2F2BAEEA7E}" type="parTrans" cxnId="{7ED477C4-A871-FC44-96B6-13BF09207FD5}">
      <dgm:prSet/>
      <dgm:spPr/>
      <dgm:t>
        <a:bodyPr/>
        <a:lstStyle/>
        <a:p>
          <a:endParaRPr lang="en-US"/>
        </a:p>
      </dgm:t>
    </dgm:pt>
    <dgm:pt modelId="{8AD63013-5D68-0E47-9E68-EBF106C339A2}" type="sibTrans" cxnId="{7ED477C4-A871-FC44-96B6-13BF09207FD5}">
      <dgm:prSet/>
      <dgm:spPr/>
      <dgm:t>
        <a:bodyPr/>
        <a:lstStyle/>
        <a:p>
          <a:endParaRPr lang="en-US"/>
        </a:p>
      </dgm:t>
    </dgm:pt>
    <dgm:pt modelId="{DF27235A-7E77-1F43-A1B3-F81760B2306E}" type="pres">
      <dgm:prSet presAssocID="{75EB0241-7B75-664C-AB5B-A6757C425660}" presName="diagram" presStyleCnt="0">
        <dgm:presLayoutVars>
          <dgm:dir/>
          <dgm:resizeHandles val="exact"/>
        </dgm:presLayoutVars>
      </dgm:prSet>
      <dgm:spPr/>
    </dgm:pt>
    <dgm:pt modelId="{4C6DECA0-EBD4-EB42-875C-D33DC431004E}" type="pres">
      <dgm:prSet presAssocID="{B518E1EB-CBF2-9540-B999-4D616A95C873}" presName="arrow" presStyleLbl="node1" presStyleIdx="0" presStyleCnt="2" custScaleX="97263">
        <dgm:presLayoutVars>
          <dgm:bulletEnabled val="1"/>
        </dgm:presLayoutVars>
      </dgm:prSet>
      <dgm:spPr/>
    </dgm:pt>
    <dgm:pt modelId="{E4597F1A-A481-CD46-924C-2AFAF2963D65}" type="pres">
      <dgm:prSet presAssocID="{89EB655B-D8D9-1B4F-B4D0-1478ED98A5F9}" presName="arrow" presStyleLbl="node1" presStyleIdx="1" presStyleCnt="2">
        <dgm:presLayoutVars>
          <dgm:bulletEnabled val="1"/>
        </dgm:presLayoutVars>
      </dgm:prSet>
      <dgm:spPr/>
    </dgm:pt>
  </dgm:ptLst>
  <dgm:cxnLst>
    <dgm:cxn modelId="{5309BA43-25F3-FA4C-BFC5-C32E9DC02BC4}" type="presOf" srcId="{89EB655B-D8D9-1B4F-B4D0-1478ED98A5F9}" destId="{E4597F1A-A481-CD46-924C-2AFAF2963D65}" srcOrd="0" destOrd="0" presId="urn:microsoft.com/office/officeart/2005/8/layout/arrow5"/>
    <dgm:cxn modelId="{9BC0A54B-A4E3-8F4C-820C-FED98D512B78}" type="presOf" srcId="{75EB0241-7B75-664C-AB5B-A6757C425660}" destId="{DF27235A-7E77-1F43-A1B3-F81760B2306E}" srcOrd="0" destOrd="0" presId="urn:microsoft.com/office/officeart/2005/8/layout/arrow5"/>
    <dgm:cxn modelId="{7ED477C4-A871-FC44-96B6-13BF09207FD5}" srcId="{75EB0241-7B75-664C-AB5B-A6757C425660}" destId="{89EB655B-D8D9-1B4F-B4D0-1478ED98A5F9}" srcOrd="1" destOrd="0" parTransId="{1B146E84-C9DA-194B-8543-8F2F2BAEEA7E}" sibTransId="{8AD63013-5D68-0E47-9E68-EBF106C339A2}"/>
    <dgm:cxn modelId="{52F40BCE-0475-0C4A-8C68-8E9D57985F01}" srcId="{75EB0241-7B75-664C-AB5B-A6757C425660}" destId="{B518E1EB-CBF2-9540-B999-4D616A95C873}" srcOrd="0" destOrd="0" parTransId="{BDB60844-BCE9-8846-9642-E6512728AAB1}" sibTransId="{4CDA6001-2F17-034D-979D-6CB1D33DF716}"/>
    <dgm:cxn modelId="{59BEFDF8-868D-F140-870F-DC7AE1BFDCFE}" type="presOf" srcId="{B518E1EB-CBF2-9540-B999-4D616A95C873}" destId="{4C6DECA0-EBD4-EB42-875C-D33DC431004E}" srcOrd="0" destOrd="0" presId="urn:microsoft.com/office/officeart/2005/8/layout/arrow5"/>
    <dgm:cxn modelId="{A5E6724D-1293-F14E-A6B8-CBED798504B2}" type="presParOf" srcId="{DF27235A-7E77-1F43-A1B3-F81760B2306E}" destId="{4C6DECA0-EBD4-EB42-875C-D33DC431004E}" srcOrd="0" destOrd="0" presId="urn:microsoft.com/office/officeart/2005/8/layout/arrow5"/>
    <dgm:cxn modelId="{7E9CB8C8-F973-3049-9422-9EF96C3985F0}" type="presParOf" srcId="{DF27235A-7E77-1F43-A1B3-F81760B2306E}" destId="{E4597F1A-A481-CD46-924C-2AFAF2963D65}"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3614EF-03F6-EE47-A440-A5AC0974FD3C}" type="doc">
      <dgm:prSet loTypeId="urn:microsoft.com/office/officeart/2005/8/layout/default#3" loCatId="list" qsTypeId="urn:microsoft.com/office/officeart/2005/8/quickstyle/simple4" qsCatId="simple" csTypeId="urn:microsoft.com/office/officeart/2005/8/colors/accent4_2" csCatId="accent4"/>
      <dgm:spPr/>
      <dgm:t>
        <a:bodyPr/>
        <a:lstStyle/>
        <a:p>
          <a:endParaRPr lang="en-US"/>
        </a:p>
      </dgm:t>
    </dgm:pt>
    <dgm:pt modelId="{901BB6AE-E184-1A4D-9D18-55CEB75E7328}">
      <dgm:prSet/>
      <dgm:spPr>
        <a:xfrm>
          <a:off x="109444" y="2437"/>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effectLst/>
              <a:latin typeface="Rockwell"/>
              <a:ea typeface="+mn-ea"/>
              <a:cs typeface="+mn-cs"/>
            </a:rPr>
            <a:t>Most important floating-point representation is defined</a:t>
          </a:r>
        </a:p>
      </dgm:t>
    </dgm:pt>
    <dgm:pt modelId="{EF2EDADC-79B2-0F4F-BF11-DBC38EC96778}" type="parTrans" cxnId="{FA984667-1420-C24F-A598-60734572D68B}">
      <dgm:prSet/>
      <dgm:spPr/>
      <dgm:t>
        <a:bodyPr/>
        <a:lstStyle/>
        <a:p>
          <a:endParaRPr lang="en-US"/>
        </a:p>
      </dgm:t>
    </dgm:pt>
    <dgm:pt modelId="{76A0DEB8-6D26-FE40-BE21-89235B49237C}" type="sibTrans" cxnId="{FA984667-1420-C24F-A598-60734572D68B}">
      <dgm:prSet/>
      <dgm:spPr/>
      <dgm:t>
        <a:bodyPr/>
        <a:lstStyle/>
        <a:p>
          <a:endParaRPr lang="en-US"/>
        </a:p>
      </dgm:t>
    </dgm:pt>
    <dgm:pt modelId="{8C9CBDD2-9F77-3946-A5D8-212BC733031D}">
      <dgm:prSet/>
      <dgm:spPr>
        <a:xfrm>
          <a:off x="4425274" y="2437"/>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effectLst/>
              <a:latin typeface="Rockwell"/>
              <a:ea typeface="+mn-ea"/>
              <a:cs typeface="+mn-cs"/>
            </a:rPr>
            <a:t>Standard was developed to facilitate the portability of programs from one processor to another and to encourage the development of sophisticated, numerically oriented programs</a:t>
          </a:r>
        </a:p>
      </dgm:t>
    </dgm:pt>
    <dgm:pt modelId="{EC651034-11C4-244E-A94D-C0B0E126DFCE}" type="parTrans" cxnId="{A3D4F033-9775-3C4D-A5CC-3614C3CD1AB5}">
      <dgm:prSet/>
      <dgm:spPr/>
      <dgm:t>
        <a:bodyPr/>
        <a:lstStyle/>
        <a:p>
          <a:endParaRPr lang="en-US"/>
        </a:p>
      </dgm:t>
    </dgm:pt>
    <dgm:pt modelId="{7B3FB2F3-C0F0-1F41-AED3-B19DFC99EE64}" type="sibTrans" cxnId="{A3D4F033-9775-3C4D-A5CC-3614C3CD1AB5}">
      <dgm:prSet/>
      <dgm:spPr/>
      <dgm:t>
        <a:bodyPr/>
        <a:lstStyle/>
        <a:p>
          <a:endParaRPr lang="en-US"/>
        </a:p>
      </dgm:t>
    </dgm:pt>
    <dgm:pt modelId="{718B7578-8128-E942-A47B-FDDD2B9C90B7}">
      <dgm:prSet/>
      <dgm:spPr>
        <a:xfrm>
          <a:off x="109444" y="2748874"/>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effectLst/>
              <a:latin typeface="Rockwell"/>
              <a:ea typeface="+mn-ea"/>
              <a:cs typeface="+mn-cs"/>
            </a:rPr>
            <a:t>Standard has been widely adopted and is used on virtually all contemporary processors and arithmetic coprocessors</a:t>
          </a:r>
        </a:p>
      </dgm:t>
    </dgm:pt>
    <dgm:pt modelId="{9B983582-C974-6D40-A974-3D7073083935}" type="parTrans" cxnId="{0A94C6EC-78F0-064E-BBA9-0449A5BBB9DC}">
      <dgm:prSet/>
      <dgm:spPr/>
      <dgm:t>
        <a:bodyPr/>
        <a:lstStyle/>
        <a:p>
          <a:endParaRPr lang="en-US"/>
        </a:p>
      </dgm:t>
    </dgm:pt>
    <dgm:pt modelId="{D360FB3A-CBD4-B54A-91F7-7615D3ED8F37}" type="sibTrans" cxnId="{0A94C6EC-78F0-064E-BBA9-0449A5BBB9DC}">
      <dgm:prSet/>
      <dgm:spPr/>
      <dgm:t>
        <a:bodyPr/>
        <a:lstStyle/>
        <a:p>
          <a:endParaRPr lang="en-US"/>
        </a:p>
      </dgm:t>
    </dgm:pt>
    <dgm:pt modelId="{5B317423-2D44-BE44-8958-7DE825F1254E}">
      <dgm:prSet/>
      <dgm:spPr>
        <a:xfrm>
          <a:off x="4425274" y="2748874"/>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effectLst/>
              <a:latin typeface="Rockwell"/>
              <a:ea typeface="+mn-ea"/>
              <a:cs typeface="+mn-cs"/>
            </a:rPr>
            <a:t>IEEE 754-2008 covers both binary and decimal floating-point representations</a:t>
          </a:r>
        </a:p>
      </dgm:t>
    </dgm:pt>
    <dgm:pt modelId="{DD66BDED-E485-684E-B3DC-F7437A35FC31}" type="parTrans" cxnId="{4166F30E-8158-A54B-8605-49ECFAA86BBA}">
      <dgm:prSet/>
      <dgm:spPr/>
      <dgm:t>
        <a:bodyPr/>
        <a:lstStyle/>
        <a:p>
          <a:endParaRPr lang="en-US"/>
        </a:p>
      </dgm:t>
    </dgm:pt>
    <dgm:pt modelId="{CAC95F42-6898-6E4C-9496-E9DB4D89A4E6}" type="sibTrans" cxnId="{4166F30E-8158-A54B-8605-49ECFAA86BBA}">
      <dgm:prSet/>
      <dgm:spPr/>
      <dgm:t>
        <a:bodyPr/>
        <a:lstStyle/>
        <a:p>
          <a:endParaRPr lang="en-US"/>
        </a:p>
      </dgm:t>
    </dgm:pt>
    <dgm:pt modelId="{8698422B-407F-754B-81E2-91CF2C93B195}" type="pres">
      <dgm:prSet presAssocID="{A33614EF-03F6-EE47-A440-A5AC0974FD3C}" presName="diagram" presStyleCnt="0">
        <dgm:presLayoutVars>
          <dgm:dir/>
          <dgm:resizeHandles val="exact"/>
        </dgm:presLayoutVars>
      </dgm:prSet>
      <dgm:spPr/>
    </dgm:pt>
    <dgm:pt modelId="{30F114A9-6AFD-7840-B867-73BB141505F0}" type="pres">
      <dgm:prSet presAssocID="{901BB6AE-E184-1A4D-9D18-55CEB75E7328}" presName="node" presStyleLbl="node1" presStyleIdx="0" presStyleCnt="4">
        <dgm:presLayoutVars>
          <dgm:bulletEnabled val="1"/>
        </dgm:presLayoutVars>
      </dgm:prSet>
      <dgm:spPr/>
    </dgm:pt>
    <dgm:pt modelId="{BFA72092-49EF-DD4B-B5D2-45802957CC18}" type="pres">
      <dgm:prSet presAssocID="{76A0DEB8-6D26-FE40-BE21-89235B49237C}" presName="sibTrans" presStyleCnt="0"/>
      <dgm:spPr/>
    </dgm:pt>
    <dgm:pt modelId="{2BB56C0B-D45F-504A-B667-E5EEB4DA2FA3}" type="pres">
      <dgm:prSet presAssocID="{8C9CBDD2-9F77-3946-A5D8-212BC733031D}" presName="node" presStyleLbl="node1" presStyleIdx="1" presStyleCnt="4">
        <dgm:presLayoutVars>
          <dgm:bulletEnabled val="1"/>
        </dgm:presLayoutVars>
      </dgm:prSet>
      <dgm:spPr/>
    </dgm:pt>
    <dgm:pt modelId="{1E83F527-9BA7-D842-89CD-9DF677E1127E}" type="pres">
      <dgm:prSet presAssocID="{7B3FB2F3-C0F0-1F41-AED3-B19DFC99EE64}" presName="sibTrans" presStyleCnt="0"/>
      <dgm:spPr/>
    </dgm:pt>
    <dgm:pt modelId="{1C83E496-9E03-0942-932A-A7FAE46D290D}" type="pres">
      <dgm:prSet presAssocID="{718B7578-8128-E942-A47B-FDDD2B9C90B7}" presName="node" presStyleLbl="node1" presStyleIdx="2" presStyleCnt="4">
        <dgm:presLayoutVars>
          <dgm:bulletEnabled val="1"/>
        </dgm:presLayoutVars>
      </dgm:prSet>
      <dgm:spPr/>
    </dgm:pt>
    <dgm:pt modelId="{A14A6A9E-AAC7-CE46-81F9-F2FAC98C4DA4}" type="pres">
      <dgm:prSet presAssocID="{D360FB3A-CBD4-B54A-91F7-7615D3ED8F37}" presName="sibTrans" presStyleCnt="0"/>
      <dgm:spPr/>
    </dgm:pt>
    <dgm:pt modelId="{2C2182FF-AE82-0C45-9D06-7EF473AB29C4}" type="pres">
      <dgm:prSet presAssocID="{5B317423-2D44-BE44-8958-7DE825F1254E}" presName="node" presStyleLbl="node1" presStyleIdx="3" presStyleCnt="4">
        <dgm:presLayoutVars>
          <dgm:bulletEnabled val="1"/>
        </dgm:presLayoutVars>
      </dgm:prSet>
      <dgm:spPr/>
    </dgm:pt>
  </dgm:ptLst>
  <dgm:cxnLst>
    <dgm:cxn modelId="{4166F30E-8158-A54B-8605-49ECFAA86BBA}" srcId="{A33614EF-03F6-EE47-A440-A5AC0974FD3C}" destId="{5B317423-2D44-BE44-8958-7DE825F1254E}" srcOrd="3" destOrd="0" parTransId="{DD66BDED-E485-684E-B3DC-F7437A35FC31}" sibTransId="{CAC95F42-6898-6E4C-9496-E9DB4D89A4E6}"/>
    <dgm:cxn modelId="{96EB8E24-D430-5B47-ACEB-2AA2A58A8B51}" type="presOf" srcId="{718B7578-8128-E942-A47B-FDDD2B9C90B7}" destId="{1C83E496-9E03-0942-932A-A7FAE46D290D}" srcOrd="0" destOrd="0" presId="urn:microsoft.com/office/officeart/2005/8/layout/default#3"/>
    <dgm:cxn modelId="{A3D4F033-9775-3C4D-A5CC-3614C3CD1AB5}" srcId="{A33614EF-03F6-EE47-A440-A5AC0974FD3C}" destId="{8C9CBDD2-9F77-3946-A5D8-212BC733031D}" srcOrd="1" destOrd="0" parTransId="{EC651034-11C4-244E-A94D-C0B0E126DFCE}" sibTransId="{7B3FB2F3-C0F0-1F41-AED3-B19DFC99EE64}"/>
    <dgm:cxn modelId="{FA984667-1420-C24F-A598-60734572D68B}" srcId="{A33614EF-03F6-EE47-A440-A5AC0974FD3C}" destId="{901BB6AE-E184-1A4D-9D18-55CEB75E7328}" srcOrd="0" destOrd="0" parTransId="{EF2EDADC-79B2-0F4F-BF11-DBC38EC96778}" sibTransId="{76A0DEB8-6D26-FE40-BE21-89235B49237C}"/>
    <dgm:cxn modelId="{FE2DA194-E377-BD47-B3FE-848B13B8313F}" type="presOf" srcId="{5B317423-2D44-BE44-8958-7DE825F1254E}" destId="{2C2182FF-AE82-0C45-9D06-7EF473AB29C4}" srcOrd="0" destOrd="0" presId="urn:microsoft.com/office/officeart/2005/8/layout/default#3"/>
    <dgm:cxn modelId="{51D493AF-640B-1243-8748-87E320641A3D}" type="presOf" srcId="{901BB6AE-E184-1A4D-9D18-55CEB75E7328}" destId="{30F114A9-6AFD-7840-B867-73BB141505F0}" srcOrd="0" destOrd="0" presId="urn:microsoft.com/office/officeart/2005/8/layout/default#3"/>
    <dgm:cxn modelId="{C1C000CF-A70E-654D-875E-FAD5DFD1DF87}" type="presOf" srcId="{A33614EF-03F6-EE47-A440-A5AC0974FD3C}" destId="{8698422B-407F-754B-81E2-91CF2C93B195}" srcOrd="0" destOrd="0" presId="urn:microsoft.com/office/officeart/2005/8/layout/default#3"/>
    <dgm:cxn modelId="{0A94C6EC-78F0-064E-BBA9-0449A5BBB9DC}" srcId="{A33614EF-03F6-EE47-A440-A5AC0974FD3C}" destId="{718B7578-8128-E942-A47B-FDDD2B9C90B7}" srcOrd="2" destOrd="0" parTransId="{9B983582-C974-6D40-A974-3D7073083935}" sibTransId="{D360FB3A-CBD4-B54A-91F7-7615D3ED8F37}"/>
    <dgm:cxn modelId="{F34D7FFA-18E8-3C41-B132-9F454D7F7B7C}" type="presOf" srcId="{8C9CBDD2-9F77-3946-A5D8-212BC733031D}" destId="{2BB56C0B-D45F-504A-B667-E5EEB4DA2FA3}" srcOrd="0" destOrd="0" presId="urn:microsoft.com/office/officeart/2005/8/layout/default#3"/>
    <dgm:cxn modelId="{6D24371F-C188-8544-9C9A-77A4A58C29BB}" type="presParOf" srcId="{8698422B-407F-754B-81E2-91CF2C93B195}" destId="{30F114A9-6AFD-7840-B867-73BB141505F0}" srcOrd="0" destOrd="0" presId="urn:microsoft.com/office/officeart/2005/8/layout/default#3"/>
    <dgm:cxn modelId="{925448A7-90A7-1146-A763-A1D356ABA4B3}" type="presParOf" srcId="{8698422B-407F-754B-81E2-91CF2C93B195}" destId="{BFA72092-49EF-DD4B-B5D2-45802957CC18}" srcOrd="1" destOrd="0" presId="urn:microsoft.com/office/officeart/2005/8/layout/default#3"/>
    <dgm:cxn modelId="{9A80EFCD-4199-614A-9964-5A9D37DCE45E}" type="presParOf" srcId="{8698422B-407F-754B-81E2-91CF2C93B195}" destId="{2BB56C0B-D45F-504A-B667-E5EEB4DA2FA3}" srcOrd="2" destOrd="0" presId="urn:microsoft.com/office/officeart/2005/8/layout/default#3"/>
    <dgm:cxn modelId="{BCE09A99-1FC3-F148-939B-AF3DD120B686}" type="presParOf" srcId="{8698422B-407F-754B-81E2-91CF2C93B195}" destId="{1E83F527-9BA7-D842-89CD-9DF677E1127E}" srcOrd="3" destOrd="0" presId="urn:microsoft.com/office/officeart/2005/8/layout/default#3"/>
    <dgm:cxn modelId="{F57C8217-5093-6D4D-8EE2-EDB5CBE4EBB2}" type="presParOf" srcId="{8698422B-407F-754B-81E2-91CF2C93B195}" destId="{1C83E496-9E03-0942-932A-A7FAE46D290D}" srcOrd="4" destOrd="0" presId="urn:microsoft.com/office/officeart/2005/8/layout/default#3"/>
    <dgm:cxn modelId="{96C842E6-7D4C-F644-AF0E-CE0474338CB4}" type="presParOf" srcId="{8698422B-407F-754B-81E2-91CF2C93B195}" destId="{A14A6A9E-AAC7-CE46-81F9-F2FAC98C4DA4}" srcOrd="5" destOrd="0" presId="urn:microsoft.com/office/officeart/2005/8/layout/default#3"/>
    <dgm:cxn modelId="{0A97C549-00E0-4E4B-B553-807D42EEAE82}" type="presParOf" srcId="{8698422B-407F-754B-81E2-91CF2C93B195}" destId="{2C2182FF-AE82-0C45-9D06-7EF473AB29C4}" srcOrd="6"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B6DD2-519E-7446-8772-54D198A49389}">
      <dsp:nvSpPr>
        <dsp:cNvPr id="0" name=""/>
        <dsp:cNvSpPr/>
      </dsp:nvSpPr>
      <dsp:spPr>
        <a:xfrm>
          <a:off x="0" y="0"/>
          <a:ext cx="4830762" cy="4830762"/>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E2A66267-F3CA-834C-8E92-73974C118495}">
      <dsp:nvSpPr>
        <dsp:cNvPr id="0" name=""/>
        <dsp:cNvSpPr/>
      </dsp:nvSpPr>
      <dsp:spPr>
        <a:xfrm>
          <a:off x="2415381" y="0"/>
          <a:ext cx="6119018" cy="483076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There are several alternative conventions used to represent negative as well as positive integers</a:t>
          </a:r>
        </a:p>
      </dsp:txBody>
      <dsp:txXfrm>
        <a:off x="2415381" y="0"/>
        <a:ext cx="3059509" cy="1026537"/>
      </dsp:txXfrm>
    </dsp:sp>
    <dsp:sp modelId="{0C739B3D-50AE-C948-B1FB-A51F669FD8C3}">
      <dsp:nvSpPr>
        <dsp:cNvPr id="0" name=""/>
        <dsp:cNvSpPr/>
      </dsp:nvSpPr>
      <dsp:spPr>
        <a:xfrm>
          <a:off x="634037" y="1026537"/>
          <a:ext cx="3562687" cy="3562687"/>
        </a:xfrm>
        <a:prstGeom prst="pie">
          <a:avLst>
            <a:gd name="adj1" fmla="val 5400000"/>
            <a:gd name="adj2" fmla="val 1620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78DAEEC-84D0-1944-9838-89F9AF5AF114}">
      <dsp:nvSpPr>
        <dsp:cNvPr id="0" name=""/>
        <dsp:cNvSpPr/>
      </dsp:nvSpPr>
      <dsp:spPr>
        <a:xfrm>
          <a:off x="2415381" y="1026537"/>
          <a:ext cx="6119018" cy="35626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Sign-magnitude representation is the simplest form that employs a sign bit</a:t>
          </a:r>
        </a:p>
      </dsp:txBody>
      <dsp:txXfrm>
        <a:off x="2415381" y="1026537"/>
        <a:ext cx="3059509" cy="1026537"/>
      </dsp:txXfrm>
    </dsp:sp>
    <dsp:sp modelId="{7D370A6D-C41B-1044-8DE0-4F85455A5416}">
      <dsp:nvSpPr>
        <dsp:cNvPr id="0" name=""/>
        <dsp:cNvSpPr/>
      </dsp:nvSpPr>
      <dsp:spPr>
        <a:xfrm>
          <a:off x="1268075" y="2053074"/>
          <a:ext cx="2294612" cy="2294612"/>
        </a:xfrm>
        <a:prstGeom prst="pie">
          <a:avLst>
            <a:gd name="adj1" fmla="val 5400000"/>
            <a:gd name="adj2" fmla="val 1620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53CC4B6-86EE-DA43-B711-756C2A688905}">
      <dsp:nvSpPr>
        <dsp:cNvPr id="0" name=""/>
        <dsp:cNvSpPr/>
      </dsp:nvSpPr>
      <dsp:spPr>
        <a:xfrm>
          <a:off x="2415381" y="2053074"/>
          <a:ext cx="6119018" cy="229461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Drawbacks:</a:t>
          </a:r>
        </a:p>
      </dsp:txBody>
      <dsp:txXfrm>
        <a:off x="2415381" y="2053074"/>
        <a:ext cx="3059509" cy="1026537"/>
      </dsp:txXfrm>
    </dsp:sp>
    <dsp:sp modelId="{6AE7970F-AF50-6847-84A4-AC3F27104EDB}">
      <dsp:nvSpPr>
        <dsp:cNvPr id="0" name=""/>
        <dsp:cNvSpPr/>
      </dsp:nvSpPr>
      <dsp:spPr>
        <a:xfrm>
          <a:off x="1902112" y="3079611"/>
          <a:ext cx="1026537" cy="102653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5B53DDF-528D-9E4D-BA41-F8C8C0867C49}">
      <dsp:nvSpPr>
        <dsp:cNvPr id="0" name=""/>
        <dsp:cNvSpPr/>
      </dsp:nvSpPr>
      <dsp:spPr>
        <a:xfrm>
          <a:off x="2415381" y="3079611"/>
          <a:ext cx="6119018" cy="102653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Because of these drawbacks, sign-magnitude representation is rarely used in implementing the integer portion of the ALU</a:t>
          </a:r>
        </a:p>
      </dsp:txBody>
      <dsp:txXfrm>
        <a:off x="2415381" y="3079611"/>
        <a:ext cx="3059509" cy="1026537"/>
      </dsp:txXfrm>
    </dsp:sp>
    <dsp:sp modelId="{9F67836C-3F36-8843-BBCE-92D425CCDC28}">
      <dsp:nvSpPr>
        <dsp:cNvPr id="0" name=""/>
        <dsp:cNvSpPr/>
      </dsp:nvSpPr>
      <dsp:spPr>
        <a:xfrm>
          <a:off x="5474890" y="0"/>
          <a:ext cx="3059509" cy="1026537"/>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All of these alternatives involve treating the most significant (leftmost) bit in the word as a sign bit</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If the sign bit is 0 the number is positive</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If the sign bit is 1 the number is negative</a:t>
          </a:r>
        </a:p>
      </dsp:txBody>
      <dsp:txXfrm>
        <a:off x="5474890" y="0"/>
        <a:ext cx="3059509" cy="1026537"/>
      </dsp:txXfrm>
    </dsp:sp>
    <dsp:sp modelId="{51514997-96B0-7948-A8A1-B4F21AD740E0}">
      <dsp:nvSpPr>
        <dsp:cNvPr id="0" name=""/>
        <dsp:cNvSpPr/>
      </dsp:nvSpPr>
      <dsp:spPr>
        <a:xfrm>
          <a:off x="5474890" y="2053074"/>
          <a:ext cx="3059509" cy="1026537"/>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Addition and subtraction require a consideration of both the signs of the numbers and their relative magnitudes to carry out the required operation</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There are two representations of 0</a:t>
          </a:r>
        </a:p>
      </dsp:txBody>
      <dsp:txXfrm>
        <a:off x="5474890" y="2053074"/>
        <a:ext cx="3059509" cy="1026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DECA0-EBD4-EB42-875C-D33DC431004E}">
      <dsp:nvSpPr>
        <dsp:cNvPr id="0" name=""/>
        <dsp:cNvSpPr/>
      </dsp:nvSpPr>
      <dsp:spPr>
        <a:xfrm rot="16200000">
          <a:off x="28849" y="559891"/>
          <a:ext cx="4024759" cy="4138017"/>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ysClr val="window" lastClr="FFFFFF"/>
              </a:solidFill>
              <a:effectLst>
                <a:outerShdw blurRad="38100" dist="38100" dir="2700000" algn="tl">
                  <a:srgbClr val="000000">
                    <a:alpha val="43137"/>
                  </a:srgbClr>
                </a:outerShdw>
              </a:effectLst>
              <a:latin typeface="Rockwell"/>
              <a:ea typeface="+mn-ea"/>
              <a:cs typeface="+mn-cs"/>
            </a:rPr>
            <a:t>The radix point (binary point) is fixed and assumed to be to the right of the rightmost digit</a:t>
          </a:r>
        </a:p>
      </dsp:txBody>
      <dsp:txXfrm rot="5400000">
        <a:off x="-27779" y="1622710"/>
        <a:ext cx="3433684" cy="2012379"/>
      </dsp:txXfrm>
    </dsp:sp>
    <dsp:sp modelId="{E4597F1A-A481-CD46-924C-2AFAF2963D65}">
      <dsp:nvSpPr>
        <dsp:cNvPr id="0" name=""/>
        <dsp:cNvSpPr/>
      </dsp:nvSpPr>
      <dsp:spPr>
        <a:xfrm rot="5400000">
          <a:off x="4367533" y="559891"/>
          <a:ext cx="4138017" cy="4138017"/>
        </a:xfrm>
        <a:prstGeom prst="downArrow">
          <a:avLst>
            <a:gd name="adj1" fmla="val 50000"/>
            <a:gd name="adj2" fmla="val 35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rgbClr val="2B142D"/>
              </a:solidFill>
              <a:effectLst/>
              <a:latin typeface="Rockwell"/>
              <a:ea typeface="+mn-ea"/>
              <a:cs typeface="+mn-cs"/>
            </a:rPr>
            <a:t>Programmer can use the same representation for binary fractions by scaling the numbers so that the binary point is implicitly positioned at some other location</a:t>
          </a:r>
        </a:p>
      </dsp:txBody>
      <dsp:txXfrm rot="-5400000">
        <a:off x="5091687" y="1594395"/>
        <a:ext cx="3413864" cy="20690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114A9-6AFD-7840-B867-73BB141505F0}">
      <dsp:nvSpPr>
        <dsp:cNvPr id="0" name=""/>
        <dsp:cNvSpPr/>
      </dsp:nvSpPr>
      <dsp:spPr>
        <a:xfrm>
          <a:off x="109444" y="2437"/>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effectLst/>
              <a:latin typeface="Rockwell"/>
              <a:ea typeface="+mn-ea"/>
              <a:cs typeface="+mn-cs"/>
            </a:rPr>
            <a:t>Most important floating-point representation is defined</a:t>
          </a:r>
        </a:p>
      </dsp:txBody>
      <dsp:txXfrm>
        <a:off x="109444" y="2437"/>
        <a:ext cx="3923481" cy="2354088"/>
      </dsp:txXfrm>
    </dsp:sp>
    <dsp:sp modelId="{2BB56C0B-D45F-504A-B667-E5EEB4DA2FA3}">
      <dsp:nvSpPr>
        <dsp:cNvPr id="0" name=""/>
        <dsp:cNvSpPr/>
      </dsp:nvSpPr>
      <dsp:spPr>
        <a:xfrm>
          <a:off x="4425274" y="2437"/>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effectLst/>
              <a:latin typeface="Rockwell"/>
              <a:ea typeface="+mn-ea"/>
              <a:cs typeface="+mn-cs"/>
            </a:rPr>
            <a:t>Standard was developed to facilitate the portability of programs from one processor to another and to encourage the development of sophisticated, numerically oriented programs</a:t>
          </a:r>
        </a:p>
      </dsp:txBody>
      <dsp:txXfrm>
        <a:off x="4425274" y="2437"/>
        <a:ext cx="3923481" cy="2354088"/>
      </dsp:txXfrm>
    </dsp:sp>
    <dsp:sp modelId="{1C83E496-9E03-0942-932A-A7FAE46D290D}">
      <dsp:nvSpPr>
        <dsp:cNvPr id="0" name=""/>
        <dsp:cNvSpPr/>
      </dsp:nvSpPr>
      <dsp:spPr>
        <a:xfrm>
          <a:off x="109444" y="2748874"/>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effectLst/>
              <a:latin typeface="Rockwell"/>
              <a:ea typeface="+mn-ea"/>
              <a:cs typeface="+mn-cs"/>
            </a:rPr>
            <a:t>Standard has been widely adopted and is used on virtually all contemporary processors and arithmetic coprocessors</a:t>
          </a:r>
        </a:p>
      </dsp:txBody>
      <dsp:txXfrm>
        <a:off x="109444" y="2748874"/>
        <a:ext cx="3923481" cy="2354088"/>
      </dsp:txXfrm>
    </dsp:sp>
    <dsp:sp modelId="{2C2182FF-AE82-0C45-9D06-7EF473AB29C4}">
      <dsp:nvSpPr>
        <dsp:cNvPr id="0" name=""/>
        <dsp:cNvSpPr/>
      </dsp:nvSpPr>
      <dsp:spPr>
        <a:xfrm>
          <a:off x="4425274" y="2748874"/>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effectLst/>
              <a:latin typeface="Rockwell"/>
              <a:ea typeface="+mn-ea"/>
              <a:cs typeface="+mn-cs"/>
            </a:rPr>
            <a:t>IEEE 754-2008 covers both binary and decimal floating-point representations</a:t>
          </a:r>
        </a:p>
      </dsp:txBody>
      <dsp:txXfrm>
        <a:off x="4425274" y="2748874"/>
        <a:ext cx="3923481" cy="235408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716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716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716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A3822172-E39A-944B-933D-3AEB13A92A8B}" type="slidenum">
              <a:rPr lang="en-US"/>
              <a:pPr/>
              <a:t>‹#›</a:t>
            </a:fld>
            <a:endParaRPr lang="en-US" dirty="0"/>
          </a:p>
        </p:txBody>
      </p:sp>
    </p:spTree>
    <p:extLst>
      <p:ext uri="{BB962C8B-B14F-4D97-AF65-F5344CB8AC3E}">
        <p14:creationId xmlns:p14="http://schemas.microsoft.com/office/powerpoint/2010/main" val="13447485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706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06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06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706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C8AE27EA-A634-9140-BAF9-5BB17D98E520}" type="slidenum">
              <a:rPr lang="en-US"/>
              <a:pPr/>
              <a:t>‹#›</a:t>
            </a:fld>
            <a:endParaRPr lang="en-US" dirty="0"/>
          </a:p>
        </p:txBody>
      </p:sp>
    </p:spTree>
    <p:extLst>
      <p:ext uri="{BB962C8B-B14F-4D97-AF65-F5344CB8AC3E}">
        <p14:creationId xmlns:p14="http://schemas.microsoft.com/office/powerpoint/2010/main" val="164106337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4130390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Finally, we mention that the representations discussed in this section are sometimes</a:t>
            </a:r>
          </a:p>
          <a:p>
            <a:r>
              <a:rPr lang="en-US" sz="1200" kern="1200" baseline="0" dirty="0">
                <a:solidFill>
                  <a:schemeClr val="tx1"/>
                </a:solidFill>
                <a:latin typeface="Times New Roman" pitchFamily="-110" charset="0"/>
                <a:ea typeface="+mn-ea"/>
                <a:cs typeface="+mn-cs"/>
              </a:rPr>
              <a:t>referred to as fixed point. This is because the radix point (binary point) is fixed and</a:t>
            </a:r>
          </a:p>
          <a:p>
            <a:r>
              <a:rPr lang="en-US" sz="1200" kern="1200" baseline="0" dirty="0">
                <a:solidFill>
                  <a:schemeClr val="tx1"/>
                </a:solidFill>
                <a:latin typeface="Times New Roman" pitchFamily="-110" charset="0"/>
                <a:ea typeface="+mn-ea"/>
                <a:cs typeface="+mn-cs"/>
              </a:rPr>
              <a:t>assumed to be to the right of the rightmost digit. The programmer can use the same</a:t>
            </a:r>
          </a:p>
          <a:p>
            <a:r>
              <a:rPr lang="en-US" sz="1200" kern="1200" baseline="0" dirty="0">
                <a:solidFill>
                  <a:schemeClr val="tx1"/>
                </a:solidFill>
                <a:latin typeface="Times New Roman" pitchFamily="-110" charset="0"/>
                <a:ea typeface="+mn-ea"/>
                <a:cs typeface="+mn-cs"/>
              </a:rPr>
              <a:t>representation for binary fractions by scaling the numbers so that the binary point is</a:t>
            </a:r>
          </a:p>
          <a:p>
            <a:r>
              <a:rPr lang="en-US" sz="1200" kern="1200" baseline="0" dirty="0">
                <a:solidFill>
                  <a:schemeClr val="tx1"/>
                </a:solidFill>
                <a:latin typeface="Times New Roman" pitchFamily="-110" charset="0"/>
                <a:ea typeface="+mn-ea"/>
                <a:cs typeface="+mn-cs"/>
              </a:rPr>
              <a:t>implicitly positioned at some other location.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322CD-B268-9C4D-A0E6-532DCE695FA9}" type="slidenum">
              <a:rPr lang="en-US"/>
              <a:pPr/>
              <a:t>12</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sign-magnitude representation, the rule for forming the negation of an integer is</a:t>
            </a:r>
          </a:p>
          <a:p>
            <a:r>
              <a:rPr lang="en-US" sz="1200" kern="1200" baseline="0" dirty="0">
                <a:solidFill>
                  <a:schemeClr val="tx1"/>
                </a:solidFill>
                <a:latin typeface="Times New Roman" pitchFamily="-110" charset="0"/>
                <a:ea typeface="+mn-ea"/>
                <a:cs typeface="+mn-cs"/>
              </a:rPr>
              <a:t>simple: invert the sign bit. In twos complement notation, the negation of an integer</a:t>
            </a:r>
          </a:p>
          <a:p>
            <a:r>
              <a:rPr lang="en-US" sz="1200" kern="1200" baseline="0" dirty="0">
                <a:solidFill>
                  <a:schemeClr val="tx1"/>
                </a:solidFill>
                <a:latin typeface="Times New Roman" pitchFamily="-110" charset="0"/>
                <a:ea typeface="+mn-ea"/>
                <a:cs typeface="+mn-cs"/>
              </a:rPr>
              <a:t>can be formed with the following rules: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Take the Boolean complement of each bit of the integer (including the sign</a:t>
            </a:r>
          </a:p>
          <a:p>
            <a:r>
              <a:rPr lang="en-US" sz="1200" kern="1200" baseline="0" dirty="0">
                <a:solidFill>
                  <a:schemeClr val="tx1"/>
                </a:solidFill>
                <a:latin typeface="Times New Roman" pitchFamily="-110" charset="0"/>
                <a:ea typeface="+mn-ea"/>
                <a:cs typeface="+mn-cs"/>
              </a:rPr>
              <a:t>bit). That is, set each 1 to 0 and each 0 to 1.</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Treating the result as an unsigned binary integer, add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two-step process is referred to as the </a:t>
            </a:r>
            <a:r>
              <a:rPr lang="en-US" sz="1200" b="1" kern="1200" baseline="0" dirty="0">
                <a:solidFill>
                  <a:schemeClr val="tx1"/>
                </a:solidFill>
                <a:latin typeface="Times New Roman" pitchFamily="-110" charset="0"/>
                <a:ea typeface="+mn-ea"/>
                <a:cs typeface="+mn-cs"/>
              </a:rPr>
              <a:t>twos complement operation, </a:t>
            </a:r>
            <a:r>
              <a:rPr lang="en-US" sz="1200" b="0" kern="1200" baseline="0" dirty="0">
                <a:solidFill>
                  <a:schemeClr val="tx1"/>
                </a:solidFill>
                <a:latin typeface="Times New Roman" pitchFamily="-110" charset="0"/>
                <a:ea typeface="+mn-ea"/>
                <a:cs typeface="+mn-cs"/>
              </a:rPr>
              <a:t>or the taking</a:t>
            </a:r>
          </a:p>
          <a:p>
            <a:r>
              <a:rPr lang="en-US" sz="1200" kern="1200" baseline="0" dirty="0">
                <a:solidFill>
                  <a:schemeClr val="tx1"/>
                </a:solidFill>
                <a:latin typeface="Times New Roman" pitchFamily="-110" charset="0"/>
                <a:ea typeface="+mn-ea"/>
                <a:cs typeface="+mn-cs"/>
              </a:rPr>
              <a:t>of the twos complement of an integer.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As expected, the negative of the negative of that number is itself:</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DAC88-49B1-5946-9E73-FAE8D3D6F5A5}" type="slidenum">
              <a:rPr lang="en-US"/>
              <a:pPr/>
              <a:t>13</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is a </a:t>
            </a:r>
            <a:r>
              <a:rPr lang="en-US" sz="1200" i="1" kern="1200" baseline="0" dirty="0">
                <a:solidFill>
                  <a:schemeClr val="tx1"/>
                </a:solidFill>
                <a:latin typeface="Times New Roman" pitchFamily="-110" charset="0"/>
                <a:ea typeface="+mn-ea"/>
                <a:cs typeface="+mn-cs"/>
              </a:rPr>
              <a:t>carry out </a:t>
            </a:r>
            <a:r>
              <a:rPr lang="en-US" sz="1200" i="0" kern="1200" baseline="0" dirty="0">
                <a:solidFill>
                  <a:schemeClr val="tx1"/>
                </a:solidFill>
                <a:latin typeface="Times New Roman" pitchFamily="-110" charset="0"/>
                <a:ea typeface="+mn-ea"/>
                <a:cs typeface="+mn-cs"/>
              </a:rPr>
              <a:t>of the most significant bit position, which is ignored. The result</a:t>
            </a:r>
          </a:p>
          <a:p>
            <a:r>
              <a:rPr lang="en-US" sz="1200" kern="1200" baseline="0" dirty="0">
                <a:solidFill>
                  <a:schemeClr val="tx1"/>
                </a:solidFill>
                <a:latin typeface="Times New Roman" pitchFamily="-110" charset="0"/>
                <a:ea typeface="+mn-ea"/>
                <a:cs typeface="+mn-cs"/>
              </a:rPr>
              <a:t>is that the negation of 0 is 0, as it should be.</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7805B2-C292-4E40-8B36-A0B5846EF683}" type="slidenum">
              <a:rPr lang="en-US"/>
              <a:pPr/>
              <a:t>14</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second special case is more of a problem. If we take the negation of the bit</a:t>
            </a:r>
          </a:p>
          <a:p>
            <a:r>
              <a:rPr lang="en-US" sz="1200" kern="1200" baseline="0" dirty="0">
                <a:solidFill>
                  <a:schemeClr val="tx1"/>
                </a:solidFill>
                <a:latin typeface="Times New Roman" pitchFamily="-110" charset="0"/>
                <a:ea typeface="+mn-ea"/>
                <a:cs typeface="+mn-cs"/>
              </a:rPr>
              <a:t>pattern of 1 followed by </a:t>
            </a:r>
            <a:r>
              <a:rPr lang="en-US" sz="1200" i="1" kern="1200" baseline="0" dirty="0">
                <a:solidFill>
                  <a:schemeClr val="tx1"/>
                </a:solidFill>
                <a:latin typeface="Times New Roman" pitchFamily="-110" charset="0"/>
                <a:ea typeface="+mn-ea"/>
                <a:cs typeface="+mn-cs"/>
              </a:rPr>
              <a:t>n - 1 </a:t>
            </a:r>
            <a:r>
              <a:rPr lang="en-US" sz="1200" i="0" kern="1200" baseline="0" dirty="0">
                <a:solidFill>
                  <a:schemeClr val="tx1"/>
                </a:solidFill>
                <a:latin typeface="Times New Roman" pitchFamily="-110" charset="0"/>
                <a:ea typeface="+mn-ea"/>
                <a:cs typeface="+mn-cs"/>
              </a:rPr>
              <a:t>zeros, we get back the same number.</a:t>
            </a:r>
            <a:endParaRPr lang="en-GB" i="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Addition in twos complement is illustrated in Figure 11.3. Addition proceeds as if</a:t>
            </a:r>
          </a:p>
          <a:p>
            <a:r>
              <a:rPr lang="en-US" sz="1200" kern="1200" baseline="0" dirty="0">
                <a:solidFill>
                  <a:schemeClr val="tx1"/>
                </a:solidFill>
                <a:latin typeface="Times New Roman" pitchFamily="-110" charset="0"/>
                <a:ea typeface="+mn-ea"/>
                <a:cs typeface="+mn-cs"/>
              </a:rPr>
              <a:t>the two numbers were unsigned integers. The first four examples illustrate successful</a:t>
            </a:r>
          </a:p>
          <a:p>
            <a:r>
              <a:rPr lang="en-US" sz="1200" kern="1200" baseline="0" dirty="0">
                <a:solidFill>
                  <a:schemeClr val="tx1"/>
                </a:solidFill>
                <a:latin typeface="Times New Roman" pitchFamily="-110" charset="0"/>
                <a:ea typeface="+mn-ea"/>
                <a:cs typeface="+mn-cs"/>
              </a:rPr>
              <a:t>operations. If the result of the operation is positive, we get a positive number</a:t>
            </a:r>
          </a:p>
          <a:p>
            <a:r>
              <a:rPr lang="en-US" sz="1200" kern="1200" baseline="0" dirty="0">
                <a:solidFill>
                  <a:schemeClr val="tx1"/>
                </a:solidFill>
                <a:latin typeface="Times New Roman" pitchFamily="-110" charset="0"/>
                <a:ea typeface="+mn-ea"/>
                <a:cs typeface="+mn-cs"/>
              </a:rPr>
              <a:t>in twos complement form, which is the same as in unsigned-integer form. If the</a:t>
            </a:r>
          </a:p>
          <a:p>
            <a:r>
              <a:rPr lang="en-US" sz="1200" kern="1200" baseline="0" dirty="0">
                <a:solidFill>
                  <a:schemeClr val="tx1"/>
                </a:solidFill>
                <a:latin typeface="Times New Roman" pitchFamily="-110" charset="0"/>
                <a:ea typeface="+mn-ea"/>
                <a:cs typeface="+mn-cs"/>
              </a:rPr>
              <a:t>result of the operation is negative, we get a negative number in twos complement</a:t>
            </a:r>
          </a:p>
          <a:p>
            <a:r>
              <a:rPr lang="en-US" sz="1200" kern="1200" baseline="0" dirty="0">
                <a:solidFill>
                  <a:schemeClr val="tx1"/>
                </a:solidFill>
                <a:latin typeface="Times New Roman" pitchFamily="-110" charset="0"/>
                <a:ea typeface="+mn-ea"/>
                <a:cs typeface="+mn-cs"/>
              </a:rPr>
              <a:t>form. Note that, in some instances, there is a carry bit beyond the end of the word</a:t>
            </a:r>
          </a:p>
          <a:p>
            <a:r>
              <a:rPr lang="en-US" sz="1200" kern="1200" baseline="0" dirty="0">
                <a:solidFill>
                  <a:schemeClr val="tx1"/>
                </a:solidFill>
                <a:latin typeface="Times New Roman" pitchFamily="-110" charset="0"/>
                <a:ea typeface="+mn-ea"/>
                <a:cs typeface="+mn-cs"/>
              </a:rPr>
              <a:t>(indicated by shading), which is ignored.</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On any addition, the result may be larger than can be held in the word size</a:t>
            </a:r>
          </a:p>
          <a:p>
            <a:r>
              <a:rPr lang="en-US" sz="1200" kern="1200" baseline="0" dirty="0">
                <a:solidFill>
                  <a:schemeClr val="tx1"/>
                </a:solidFill>
                <a:latin typeface="Times New Roman" pitchFamily="-110" charset="0"/>
                <a:ea typeface="+mn-ea"/>
                <a:cs typeface="+mn-cs"/>
              </a:rPr>
              <a:t>being used. This condition is called </a:t>
            </a:r>
            <a:r>
              <a:rPr lang="en-US" sz="1200" b="1" kern="1200" baseline="0" dirty="0">
                <a:solidFill>
                  <a:schemeClr val="tx1"/>
                </a:solidFill>
                <a:latin typeface="Times New Roman" pitchFamily="-110" charset="0"/>
                <a:ea typeface="+mn-ea"/>
                <a:cs typeface="+mn-cs"/>
              </a:rPr>
              <a:t>overflow. </a:t>
            </a:r>
            <a:r>
              <a:rPr lang="en-US" sz="1200" b="0" kern="1200" baseline="0" dirty="0">
                <a:solidFill>
                  <a:schemeClr val="tx1"/>
                </a:solidFill>
                <a:latin typeface="Times New Roman" pitchFamily="-110" charset="0"/>
                <a:ea typeface="+mn-ea"/>
                <a:cs typeface="+mn-cs"/>
              </a:rPr>
              <a:t>When overflow occurs, the ALU must</a:t>
            </a:r>
          </a:p>
          <a:p>
            <a:r>
              <a:rPr lang="en-US" sz="1200" kern="1200" baseline="0" dirty="0">
                <a:solidFill>
                  <a:schemeClr val="tx1"/>
                </a:solidFill>
                <a:latin typeface="Times New Roman" pitchFamily="-110" charset="0"/>
                <a:ea typeface="+mn-ea"/>
                <a:cs typeface="+mn-cs"/>
              </a:rPr>
              <a:t>signal this fact so that no attempt is made to use the result.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Figures 11.3e and f show examples of overflow. Note that overflow can occur</a:t>
            </a:r>
          </a:p>
          <a:p>
            <a:r>
              <a:rPr lang="en-US" sz="1200" kern="1200" baseline="0" dirty="0">
                <a:solidFill>
                  <a:schemeClr val="tx1"/>
                </a:solidFill>
                <a:latin typeface="Times New Roman" pitchFamily="-110" charset="0"/>
                <a:ea typeface="+mn-ea"/>
                <a:cs typeface="+mn-cs"/>
              </a:rPr>
              <a:t>whether or not there is a carry.</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Subtraction rule.</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Thus, subtraction is achieved using addition, as illustrated in Figure 11.4. The</a:t>
            </a:r>
          </a:p>
          <a:p>
            <a:r>
              <a:rPr lang="en-US" sz="1200" kern="1200" baseline="0" dirty="0">
                <a:solidFill>
                  <a:schemeClr val="tx1"/>
                </a:solidFill>
                <a:latin typeface="Times New Roman" pitchFamily="-110" charset="0"/>
                <a:ea typeface="+mn-ea"/>
                <a:cs typeface="+mn-cs"/>
              </a:rPr>
              <a:t>last two examples demonstrate that the overflow rule still applies.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6E408-FF27-0043-B8AA-B5DC98CA9B7E}" type="slidenum">
              <a:rPr lang="en-US"/>
              <a:pPr/>
              <a:t>19</a:t>
            </a:fld>
            <a:endParaRPr lang="en-US"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Some insight into twos complement addition and subtraction can be gained by</a:t>
            </a:r>
          </a:p>
          <a:p>
            <a:r>
              <a:rPr lang="en-US" sz="1200" kern="1200" baseline="0" dirty="0">
                <a:solidFill>
                  <a:schemeClr val="tx1"/>
                </a:solidFill>
                <a:latin typeface="Times New Roman" pitchFamily="-110" charset="0"/>
                <a:ea typeface="+mn-ea"/>
                <a:cs typeface="+mn-cs"/>
              </a:rPr>
              <a:t>looking at a geometric depiction [BENH92], as shown in Figure 11.5. The circle in</a:t>
            </a:r>
          </a:p>
          <a:p>
            <a:r>
              <a:rPr lang="en-US" sz="1200" kern="1200" baseline="0" dirty="0">
                <a:solidFill>
                  <a:schemeClr val="tx1"/>
                </a:solidFill>
                <a:latin typeface="Times New Roman" pitchFamily="-110" charset="0"/>
                <a:ea typeface="+mn-ea"/>
                <a:cs typeface="+mn-cs"/>
              </a:rPr>
              <a:t>the upper half of each part of the figure is </a:t>
            </a:r>
            <a:r>
              <a:rPr lang="en-US" sz="1200" u="sng" kern="1200" baseline="0" dirty="0">
                <a:solidFill>
                  <a:schemeClr val="tx1"/>
                </a:solidFill>
                <a:latin typeface="Times New Roman" pitchFamily="-110" charset="0"/>
                <a:ea typeface="+mn-ea"/>
                <a:cs typeface="+mn-cs"/>
              </a:rPr>
              <a:t>formed by selecting the appropriate segment</a:t>
            </a:r>
          </a:p>
          <a:p>
            <a:r>
              <a:rPr lang="en-US" sz="1200" u="sng" kern="1200" baseline="0" dirty="0">
                <a:solidFill>
                  <a:schemeClr val="tx1"/>
                </a:solidFill>
                <a:latin typeface="Times New Roman" pitchFamily="-110" charset="0"/>
                <a:ea typeface="+mn-ea"/>
                <a:cs typeface="+mn-cs"/>
              </a:rPr>
              <a:t>of the number line and joining the endpoints.</a:t>
            </a:r>
            <a:r>
              <a:rPr lang="en-US" sz="1200" kern="1200" baseline="0" dirty="0">
                <a:solidFill>
                  <a:schemeClr val="tx1"/>
                </a:solidFill>
                <a:latin typeface="Times New Roman" pitchFamily="-110" charset="0"/>
                <a:ea typeface="+mn-ea"/>
                <a:cs typeface="+mn-cs"/>
              </a:rPr>
              <a:t> Note that when the numbers are</a:t>
            </a:r>
          </a:p>
          <a:p>
            <a:r>
              <a:rPr lang="en-US" sz="1200" kern="1200" baseline="0" dirty="0">
                <a:solidFill>
                  <a:schemeClr val="tx1"/>
                </a:solidFill>
                <a:latin typeface="Times New Roman" pitchFamily="-110" charset="0"/>
                <a:ea typeface="+mn-ea"/>
                <a:cs typeface="+mn-cs"/>
              </a:rPr>
              <a:t>laid out on a circle, the twos complement of any number is horizontally opposite that</a:t>
            </a:r>
          </a:p>
          <a:p>
            <a:r>
              <a:rPr lang="en-US" sz="1200" kern="1200" baseline="0" dirty="0">
                <a:solidFill>
                  <a:schemeClr val="tx1"/>
                </a:solidFill>
                <a:latin typeface="Times New Roman" pitchFamily="-110" charset="0"/>
                <a:ea typeface="+mn-ea"/>
                <a:cs typeface="+mn-cs"/>
              </a:rPr>
              <a:t>number (indicated by dashed horizontal lines). Starting at any number on the circle,</a:t>
            </a:r>
          </a:p>
          <a:p>
            <a:r>
              <a:rPr lang="en-US" sz="1200" kern="1200" baseline="0" dirty="0">
                <a:solidFill>
                  <a:schemeClr val="tx1"/>
                </a:solidFill>
                <a:latin typeface="Times New Roman" pitchFamily="-110" charset="0"/>
                <a:ea typeface="+mn-ea"/>
                <a:cs typeface="+mn-cs"/>
              </a:rPr>
              <a:t>we can add positive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or subtract negative</a:t>
            </a:r>
            <a:r>
              <a:rPr lang="en-US" sz="1200" i="1" kern="1200" baseline="0" dirty="0">
                <a:solidFill>
                  <a:schemeClr val="tx1"/>
                </a:solidFill>
                <a:latin typeface="Times New Roman" pitchFamily="-110" charset="0"/>
                <a:ea typeface="+mn-ea"/>
                <a:cs typeface="+mn-cs"/>
              </a:rPr>
              <a:t> k) </a:t>
            </a:r>
            <a:r>
              <a:rPr lang="en-US" sz="1200" i="0" kern="1200" baseline="0" dirty="0">
                <a:solidFill>
                  <a:schemeClr val="tx1"/>
                </a:solidFill>
                <a:latin typeface="Times New Roman" pitchFamily="-110" charset="0"/>
                <a:ea typeface="+mn-ea"/>
                <a:cs typeface="+mn-cs"/>
              </a:rPr>
              <a:t>to that number by moving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positions</a:t>
            </a:r>
          </a:p>
          <a:p>
            <a:r>
              <a:rPr lang="en-US" sz="1200" kern="1200" baseline="0" dirty="0">
                <a:solidFill>
                  <a:schemeClr val="tx1"/>
                </a:solidFill>
                <a:latin typeface="Times New Roman" pitchFamily="-110" charset="0"/>
                <a:ea typeface="+mn-ea"/>
                <a:cs typeface="+mn-cs"/>
              </a:rPr>
              <a:t>clockwise, and we can subtract positive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(or add negativ</a:t>
            </a:r>
            <a:r>
              <a:rPr lang="en-US" sz="1200" i="1" kern="1200" baseline="0" dirty="0">
                <a:solidFill>
                  <a:schemeClr val="tx1"/>
                </a:solidFill>
                <a:latin typeface="Times New Roman" pitchFamily="-110" charset="0"/>
                <a:ea typeface="+mn-ea"/>
                <a:cs typeface="+mn-cs"/>
              </a:rPr>
              <a:t>e k) </a:t>
            </a:r>
            <a:r>
              <a:rPr lang="en-US" sz="1200" i="0" kern="1200" baseline="0" dirty="0">
                <a:solidFill>
                  <a:schemeClr val="tx1"/>
                </a:solidFill>
                <a:latin typeface="Times New Roman" pitchFamily="-110" charset="0"/>
                <a:ea typeface="+mn-ea"/>
                <a:cs typeface="+mn-cs"/>
              </a:rPr>
              <a:t>from that number by</a:t>
            </a:r>
          </a:p>
          <a:p>
            <a:r>
              <a:rPr lang="en-US" sz="1200" kern="1200" baseline="0" dirty="0">
                <a:solidFill>
                  <a:schemeClr val="tx1"/>
                </a:solidFill>
                <a:latin typeface="Times New Roman" pitchFamily="-110" charset="0"/>
                <a:ea typeface="+mn-ea"/>
                <a:cs typeface="+mn-cs"/>
              </a:rPr>
              <a:t>moving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positions counterclockwise. If an arithmetic operation results in traversal</a:t>
            </a:r>
          </a:p>
          <a:p>
            <a:r>
              <a:rPr lang="en-US" sz="1200" kern="1200" baseline="0" dirty="0">
                <a:solidFill>
                  <a:schemeClr val="tx1"/>
                </a:solidFill>
                <a:latin typeface="Times New Roman" pitchFamily="-110" charset="0"/>
                <a:ea typeface="+mn-ea"/>
                <a:cs typeface="+mn-cs"/>
              </a:rPr>
              <a:t>of the point where the endpoints are joined, an incorrect answer is given (overflow).</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6537B-7D9E-7046-86C8-605610BAA9F3}" type="slidenum">
              <a:rPr lang="en-US"/>
              <a:pPr/>
              <a:t>20</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11.6 suggests the data paths and hardware elements needed to accomplish</a:t>
            </a:r>
          </a:p>
          <a:p>
            <a:r>
              <a:rPr lang="en-US" sz="1200" kern="1200" baseline="0" dirty="0">
                <a:solidFill>
                  <a:schemeClr val="tx1"/>
                </a:solidFill>
                <a:latin typeface="Times New Roman" pitchFamily="-110" charset="0"/>
                <a:ea typeface="+mn-ea"/>
                <a:cs typeface="+mn-cs"/>
              </a:rPr>
              <a:t>addition and subtraction. The central element is a binary adder, which is presented</a:t>
            </a:r>
          </a:p>
          <a:p>
            <a:r>
              <a:rPr lang="en-US" sz="1200" kern="1200" baseline="0" dirty="0">
                <a:solidFill>
                  <a:schemeClr val="tx1"/>
                </a:solidFill>
                <a:latin typeface="Times New Roman" pitchFamily="-110" charset="0"/>
                <a:ea typeface="+mn-ea"/>
                <a:cs typeface="+mn-cs"/>
              </a:rPr>
              <a:t>two numbers for addition and produces a sum and an overflow indication.</a:t>
            </a:r>
          </a:p>
          <a:p>
            <a:r>
              <a:rPr lang="en-US" sz="1200" kern="1200" baseline="0" dirty="0">
                <a:solidFill>
                  <a:schemeClr val="tx1"/>
                </a:solidFill>
                <a:latin typeface="Times New Roman" pitchFamily="-110" charset="0"/>
                <a:ea typeface="+mn-ea"/>
                <a:cs typeface="+mn-cs"/>
              </a:rPr>
              <a:t>The binary adder treats the two numbers as unsigned integers. (A logic implementation</a:t>
            </a:r>
          </a:p>
          <a:p>
            <a:r>
              <a:rPr lang="en-US" sz="1200" kern="1200" baseline="0" dirty="0">
                <a:solidFill>
                  <a:schemeClr val="tx1"/>
                </a:solidFill>
                <a:latin typeface="Times New Roman" pitchFamily="-110" charset="0"/>
                <a:ea typeface="+mn-ea"/>
                <a:cs typeface="+mn-cs"/>
              </a:rPr>
              <a:t>of an adder is given in Chapter 12.) For addition, the two numbers are</a:t>
            </a:r>
          </a:p>
          <a:p>
            <a:r>
              <a:rPr lang="en-US" sz="1200" kern="1200" baseline="0" dirty="0">
                <a:solidFill>
                  <a:schemeClr val="tx1"/>
                </a:solidFill>
                <a:latin typeface="Times New Roman" pitchFamily="-110" charset="0"/>
                <a:ea typeface="+mn-ea"/>
                <a:cs typeface="+mn-cs"/>
              </a:rPr>
              <a:t>presented to the adder from two registers, designated in this case as </a:t>
            </a:r>
            <a:r>
              <a:rPr lang="en-US" sz="1200" b="1" kern="1200" baseline="0" dirty="0">
                <a:solidFill>
                  <a:schemeClr val="tx1"/>
                </a:solidFill>
                <a:latin typeface="Times New Roman" pitchFamily="-110" charset="0"/>
                <a:ea typeface="+mn-ea"/>
                <a:cs typeface="+mn-cs"/>
              </a:rPr>
              <a:t>A</a:t>
            </a:r>
            <a:r>
              <a:rPr lang="en-US" sz="1200" kern="1200" baseline="0" dirty="0">
                <a:solidFill>
                  <a:schemeClr val="tx1"/>
                </a:solidFill>
                <a:latin typeface="Times New Roman" pitchFamily="-110" charset="0"/>
                <a:ea typeface="+mn-ea"/>
                <a:cs typeface="+mn-cs"/>
              </a:rPr>
              <a:t> and </a:t>
            </a:r>
            <a:r>
              <a:rPr lang="en-US" sz="1200" b="1" kern="1200" baseline="0" dirty="0">
                <a:solidFill>
                  <a:schemeClr val="tx1"/>
                </a:solidFill>
                <a:latin typeface="Times New Roman" pitchFamily="-110" charset="0"/>
                <a:ea typeface="+mn-ea"/>
                <a:cs typeface="+mn-cs"/>
              </a:rPr>
              <a:t>B</a:t>
            </a:r>
            <a:r>
              <a:rPr lang="en-US" sz="1200" kern="1200" baseline="0" dirty="0">
                <a:solidFill>
                  <a:schemeClr val="tx1"/>
                </a:solidFill>
                <a:latin typeface="Times New Roman" pitchFamily="-110" charset="0"/>
                <a:ea typeface="+mn-ea"/>
                <a:cs typeface="+mn-cs"/>
              </a:rPr>
              <a:t> registers.</a:t>
            </a:r>
          </a:p>
          <a:p>
            <a:r>
              <a:rPr lang="en-US" sz="1200" kern="1200" baseline="0" dirty="0">
                <a:solidFill>
                  <a:schemeClr val="tx1"/>
                </a:solidFill>
                <a:latin typeface="Times New Roman" pitchFamily="-110" charset="0"/>
                <a:ea typeface="+mn-ea"/>
                <a:cs typeface="+mn-cs"/>
              </a:rPr>
              <a:t>The result may be stored in one of these registers or in a third. The overflow</a:t>
            </a:r>
          </a:p>
          <a:p>
            <a:r>
              <a:rPr lang="en-US" sz="1200" kern="1200" baseline="0" dirty="0">
                <a:solidFill>
                  <a:schemeClr val="tx1"/>
                </a:solidFill>
                <a:latin typeface="Times New Roman" pitchFamily="-110" charset="0"/>
                <a:ea typeface="+mn-ea"/>
                <a:cs typeface="+mn-cs"/>
              </a:rPr>
              <a:t>indication is stored in a 1-bit overflow flag (0 = no overflow; 1 = overflow). For</a:t>
            </a:r>
          </a:p>
          <a:p>
            <a:r>
              <a:rPr lang="en-US" sz="1200" kern="1200" baseline="0" dirty="0">
                <a:solidFill>
                  <a:schemeClr val="tx1"/>
                </a:solidFill>
                <a:latin typeface="Times New Roman" pitchFamily="-110" charset="0"/>
                <a:ea typeface="+mn-ea"/>
                <a:cs typeface="+mn-cs"/>
              </a:rPr>
              <a:t>subtraction, the subtrahend (</a:t>
            </a:r>
            <a:r>
              <a:rPr lang="en-US" sz="1200" b="1" kern="1200" baseline="0" dirty="0">
                <a:solidFill>
                  <a:schemeClr val="tx1"/>
                </a:solidFill>
                <a:latin typeface="Times New Roman" pitchFamily="-110" charset="0"/>
                <a:ea typeface="+mn-ea"/>
                <a:cs typeface="+mn-cs"/>
              </a:rPr>
              <a:t>B</a:t>
            </a:r>
            <a:r>
              <a:rPr lang="en-US" sz="1200" kern="1200" baseline="0" dirty="0">
                <a:solidFill>
                  <a:schemeClr val="tx1"/>
                </a:solidFill>
                <a:latin typeface="Times New Roman" pitchFamily="-110" charset="0"/>
                <a:ea typeface="+mn-ea"/>
                <a:cs typeface="+mn-cs"/>
              </a:rPr>
              <a:t> register) is passed through a twos complementer</a:t>
            </a:r>
          </a:p>
          <a:p>
            <a:r>
              <a:rPr lang="en-US" sz="1200" kern="1200" baseline="0" dirty="0">
                <a:solidFill>
                  <a:schemeClr val="tx1"/>
                </a:solidFill>
                <a:latin typeface="Times New Roman" pitchFamily="-110" charset="0"/>
                <a:ea typeface="+mn-ea"/>
                <a:cs typeface="+mn-cs"/>
              </a:rPr>
              <a:t>so that its twos complement is presented to the adder. </a:t>
            </a:r>
            <a:r>
              <a:rPr lang="en-US" sz="1200" u="sng" kern="1200" baseline="0" dirty="0">
                <a:solidFill>
                  <a:schemeClr val="tx1"/>
                </a:solidFill>
                <a:latin typeface="Times New Roman" pitchFamily="-110" charset="0"/>
                <a:ea typeface="+mn-ea"/>
                <a:cs typeface="+mn-cs"/>
              </a:rPr>
              <a:t>Note that Figure 11.6 only</a:t>
            </a:r>
          </a:p>
          <a:p>
            <a:r>
              <a:rPr lang="en-US" sz="1200" u="sng" kern="1200" baseline="0" dirty="0">
                <a:solidFill>
                  <a:schemeClr val="tx1"/>
                </a:solidFill>
                <a:latin typeface="Times New Roman" pitchFamily="-110" charset="0"/>
                <a:ea typeface="+mn-ea"/>
                <a:cs typeface="+mn-cs"/>
              </a:rPr>
              <a:t>shows the data paths. Control signals are needed to control whether or not the complementer</a:t>
            </a:r>
          </a:p>
          <a:p>
            <a:r>
              <a:rPr lang="en-US" sz="1200" u="sng" kern="1200" baseline="0" dirty="0">
                <a:solidFill>
                  <a:schemeClr val="tx1"/>
                </a:solidFill>
                <a:latin typeface="Times New Roman" pitchFamily="-110" charset="0"/>
                <a:ea typeface="+mn-ea"/>
                <a:cs typeface="+mn-cs"/>
              </a:rPr>
              <a:t>is used, depending on whether the operation is addition or subtraction.</a:t>
            </a: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C514E-DDFD-0E4A-B3F8-829B0E7F37A1}" type="slidenum">
              <a:rPr lang="en-US"/>
              <a:pPr/>
              <a:t>2</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ALU is that part of the computer that actually performs arithmetic and logical</a:t>
            </a:r>
          </a:p>
          <a:p>
            <a:r>
              <a:rPr lang="en-US" sz="1200" kern="1200" baseline="0" dirty="0">
                <a:solidFill>
                  <a:schemeClr val="tx1"/>
                </a:solidFill>
                <a:latin typeface="Times New Roman" pitchFamily="-110" charset="0"/>
                <a:ea typeface="+mn-ea"/>
                <a:cs typeface="+mn-cs"/>
              </a:rPr>
              <a:t>operations on data. All of the other elements of the computer system—control unit,</a:t>
            </a:r>
          </a:p>
          <a:p>
            <a:r>
              <a:rPr lang="en-US" sz="1200" kern="1200" baseline="0" dirty="0">
                <a:solidFill>
                  <a:schemeClr val="tx1"/>
                </a:solidFill>
                <a:latin typeface="Times New Roman" pitchFamily="-110" charset="0"/>
                <a:ea typeface="+mn-ea"/>
                <a:cs typeface="+mn-cs"/>
              </a:rPr>
              <a:t>registers, memory, I/O—are there mainly to bring data into the ALU for it to process</a:t>
            </a:r>
          </a:p>
          <a:p>
            <a:r>
              <a:rPr lang="en-US" sz="1200" kern="1200" baseline="0" dirty="0">
                <a:solidFill>
                  <a:schemeClr val="tx1"/>
                </a:solidFill>
                <a:latin typeface="Times New Roman" pitchFamily="-110" charset="0"/>
                <a:ea typeface="+mn-ea"/>
                <a:cs typeface="+mn-cs"/>
              </a:rPr>
              <a:t>and then to take the results back out. We have, in a sense, reached the core or</a:t>
            </a:r>
          </a:p>
          <a:p>
            <a:r>
              <a:rPr lang="en-US" sz="1200" kern="1200" baseline="0" dirty="0">
                <a:solidFill>
                  <a:schemeClr val="tx1"/>
                </a:solidFill>
                <a:latin typeface="Times New Roman" pitchFamily="-110" charset="0"/>
                <a:ea typeface="+mn-ea"/>
                <a:cs typeface="+mn-cs"/>
              </a:rPr>
              <a:t>essence of a computer when we consider the ALU.</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 ALU and, indeed, all electronic components in the computer are based on</a:t>
            </a:r>
          </a:p>
          <a:p>
            <a:r>
              <a:rPr lang="en-US" sz="1200" kern="1200" baseline="0" dirty="0">
                <a:solidFill>
                  <a:schemeClr val="tx1"/>
                </a:solidFill>
                <a:latin typeface="Times New Roman" pitchFamily="-110" charset="0"/>
                <a:ea typeface="+mn-ea"/>
                <a:cs typeface="+mn-cs"/>
              </a:rPr>
              <a:t>the use of simple digital logic devices that can store binary digits and perform simple</a:t>
            </a:r>
          </a:p>
          <a:p>
            <a:r>
              <a:rPr lang="en-US" sz="1200" kern="1200" baseline="0" dirty="0">
                <a:solidFill>
                  <a:schemeClr val="tx1"/>
                </a:solidFill>
                <a:latin typeface="Times New Roman" pitchFamily="-110" charset="0"/>
                <a:ea typeface="+mn-ea"/>
                <a:cs typeface="+mn-cs"/>
              </a:rPr>
              <a:t>Boolean logic operations.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B81AD-687E-184A-BB1E-1687D0D8A52A}" type="slidenum">
              <a:rPr lang="en-US"/>
              <a:pPr/>
              <a:t>21</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Compared with addition and subtraction, multiplication is a complex operation,</a:t>
            </a:r>
          </a:p>
          <a:p>
            <a:r>
              <a:rPr lang="en-US" sz="1200" kern="1200" baseline="0" dirty="0">
                <a:solidFill>
                  <a:schemeClr val="tx1"/>
                </a:solidFill>
                <a:latin typeface="Times New Roman" pitchFamily="-110" charset="0"/>
                <a:ea typeface="+mn-ea"/>
                <a:cs typeface="+mn-cs"/>
              </a:rPr>
              <a:t>whether performed in hardware or software. A wide variety of algorithms have been</a:t>
            </a:r>
          </a:p>
          <a:p>
            <a:r>
              <a:rPr lang="en-US" sz="1200" kern="1200" baseline="0" dirty="0">
                <a:solidFill>
                  <a:schemeClr val="tx1"/>
                </a:solidFill>
                <a:latin typeface="Times New Roman" pitchFamily="-110" charset="0"/>
                <a:ea typeface="+mn-ea"/>
                <a:cs typeface="+mn-cs"/>
              </a:rPr>
              <a:t>used in various computers. The purpose of this subsection is to give the reader some</a:t>
            </a:r>
          </a:p>
          <a:p>
            <a:r>
              <a:rPr lang="en-US" sz="1200" kern="1200" baseline="0" dirty="0">
                <a:solidFill>
                  <a:schemeClr val="tx1"/>
                </a:solidFill>
                <a:latin typeface="Times New Roman" pitchFamily="-110" charset="0"/>
                <a:ea typeface="+mn-ea"/>
                <a:cs typeface="+mn-cs"/>
              </a:rPr>
              <a:t>feel for the type of approach typically taken. We begin with the simpler problem of</a:t>
            </a:r>
          </a:p>
          <a:p>
            <a:r>
              <a:rPr lang="en-US" sz="1200" kern="1200" baseline="0" dirty="0">
                <a:solidFill>
                  <a:schemeClr val="tx1"/>
                </a:solidFill>
                <a:latin typeface="Times New Roman" pitchFamily="-110" charset="0"/>
                <a:ea typeface="+mn-ea"/>
                <a:cs typeface="+mn-cs"/>
              </a:rPr>
              <a:t>multiplying two unsigned (nonnegative) integers, and then we look at one of the most</a:t>
            </a:r>
          </a:p>
          <a:p>
            <a:r>
              <a:rPr lang="en-US" sz="1200" kern="1200" baseline="0" dirty="0">
                <a:solidFill>
                  <a:schemeClr val="tx1"/>
                </a:solidFill>
                <a:latin typeface="Times New Roman" pitchFamily="-110" charset="0"/>
                <a:ea typeface="+mn-ea"/>
                <a:cs typeface="+mn-cs"/>
              </a:rPr>
              <a:t>common techniques for multiplication of numbers in twos complement representation.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11.7 illustrates the multiplication of unsigned</a:t>
            </a:r>
          </a:p>
          <a:p>
            <a:r>
              <a:rPr lang="en-US" sz="1200" kern="1200" baseline="0" dirty="0">
                <a:solidFill>
                  <a:schemeClr val="tx1"/>
                </a:solidFill>
                <a:latin typeface="Times New Roman" pitchFamily="-110" charset="0"/>
                <a:ea typeface="+mn-ea"/>
                <a:cs typeface="+mn-cs"/>
              </a:rPr>
              <a:t>binary integers, as might be carried out using paper and pencil. Several important</a:t>
            </a:r>
          </a:p>
          <a:p>
            <a:r>
              <a:rPr lang="en-US" sz="1200" kern="1200" baseline="0" dirty="0">
                <a:solidFill>
                  <a:schemeClr val="tx1"/>
                </a:solidFill>
                <a:latin typeface="Times New Roman" pitchFamily="-110" charset="0"/>
                <a:ea typeface="+mn-ea"/>
                <a:cs typeface="+mn-cs"/>
              </a:rPr>
              <a:t>observations can be made:</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Multiplication involves the generation of partial products, one for each digit in the</a:t>
            </a:r>
          </a:p>
          <a:p>
            <a:r>
              <a:rPr lang="en-US" sz="1200" kern="1200" baseline="0" dirty="0">
                <a:solidFill>
                  <a:schemeClr val="tx1"/>
                </a:solidFill>
                <a:latin typeface="Times New Roman" pitchFamily="-110" charset="0"/>
                <a:ea typeface="+mn-ea"/>
                <a:cs typeface="+mn-cs"/>
              </a:rPr>
              <a:t>multiplier. These partial products are then summed to produce the final product.</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The partial products are easily defined. When the multiplier bit is 0, the partial</a:t>
            </a:r>
          </a:p>
          <a:p>
            <a:r>
              <a:rPr lang="en-US" sz="1200" kern="1200" baseline="0" dirty="0">
                <a:solidFill>
                  <a:schemeClr val="tx1"/>
                </a:solidFill>
                <a:latin typeface="Times New Roman" pitchFamily="-110" charset="0"/>
                <a:ea typeface="+mn-ea"/>
                <a:cs typeface="+mn-cs"/>
              </a:rPr>
              <a:t>product is 0. When the multiplier is 1, the partial product is the multiplicand.</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The total product is produced by summing the partial products. For this operation,</a:t>
            </a:r>
          </a:p>
          <a:p>
            <a:r>
              <a:rPr lang="en-US" sz="1200" kern="1200" baseline="0" dirty="0">
                <a:solidFill>
                  <a:schemeClr val="tx1"/>
                </a:solidFill>
                <a:latin typeface="Times New Roman" pitchFamily="-110" charset="0"/>
                <a:ea typeface="+mn-ea"/>
                <a:cs typeface="+mn-cs"/>
              </a:rPr>
              <a:t>each successive partial product is shifted one position to the left relative</a:t>
            </a:r>
          </a:p>
          <a:p>
            <a:r>
              <a:rPr lang="en-US" sz="1200" kern="1200" baseline="0" dirty="0">
                <a:solidFill>
                  <a:schemeClr val="tx1"/>
                </a:solidFill>
                <a:latin typeface="Times New Roman" pitchFamily="-110" charset="0"/>
                <a:ea typeface="+mn-ea"/>
                <a:cs typeface="+mn-cs"/>
              </a:rPr>
              <a:t>to the preceding partial product.</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4. The multiplication of two </a:t>
            </a:r>
            <a:r>
              <a:rPr lang="en-US" sz="1200" b="0" i="1" kern="1200" baseline="0" dirty="0">
                <a:solidFill>
                  <a:schemeClr val="tx1"/>
                </a:solidFill>
                <a:latin typeface="Times New Roman" pitchFamily="-110" charset="0"/>
                <a:ea typeface="+mn-ea"/>
                <a:cs typeface="+mn-cs"/>
              </a:rPr>
              <a:t>n-bit binary integers results in a product of up to 2n</a:t>
            </a:r>
          </a:p>
          <a:p>
            <a:r>
              <a:rPr lang="en-US" sz="1200" kern="1200" baseline="0" dirty="0">
                <a:solidFill>
                  <a:schemeClr val="tx1"/>
                </a:solidFill>
                <a:latin typeface="Times New Roman" pitchFamily="-110" charset="0"/>
                <a:ea typeface="+mn-ea"/>
                <a:cs typeface="+mn-cs"/>
              </a:rPr>
              <a:t>bits in length (e.g., 11 * 11 = 1001).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Compared with the pencil-and-paper approach, there are several things we can</a:t>
            </a:r>
          </a:p>
          <a:p>
            <a:r>
              <a:rPr lang="en-US" sz="1200" kern="1200" baseline="0" dirty="0">
                <a:solidFill>
                  <a:schemeClr val="tx1"/>
                </a:solidFill>
                <a:latin typeface="Times New Roman" pitchFamily="-110" charset="0"/>
                <a:ea typeface="+mn-ea"/>
                <a:cs typeface="+mn-cs"/>
              </a:rPr>
              <a:t>do to make computerized multiplication more efficient. </a:t>
            </a:r>
          </a:p>
          <a:p>
            <a:r>
              <a:rPr lang="en-US" sz="1200" u="sng" kern="1200" baseline="0" dirty="0">
                <a:solidFill>
                  <a:schemeClr val="tx1"/>
                </a:solidFill>
                <a:latin typeface="Times New Roman" pitchFamily="-110" charset="0"/>
                <a:ea typeface="+mn-ea"/>
                <a:cs typeface="+mn-cs"/>
              </a:rPr>
              <a:t>First, we can perform a running addition on the partial products rather than waiting until the end. </a:t>
            </a:r>
          </a:p>
          <a:p>
            <a:r>
              <a:rPr lang="en-US" sz="1200" u="sng" kern="1200" baseline="0" dirty="0">
                <a:solidFill>
                  <a:schemeClr val="tx1"/>
                </a:solidFill>
                <a:latin typeface="Times New Roman" pitchFamily="-110" charset="0"/>
                <a:ea typeface="+mn-ea"/>
                <a:cs typeface="+mn-cs"/>
              </a:rPr>
              <a:t>This eliminates the need for storage of all the partial products; fewer registers are needed. </a:t>
            </a:r>
          </a:p>
          <a:p>
            <a:r>
              <a:rPr lang="en-US" sz="1200" u="sng" kern="1200" baseline="0" dirty="0">
                <a:solidFill>
                  <a:schemeClr val="tx1"/>
                </a:solidFill>
                <a:latin typeface="Times New Roman" pitchFamily="-110" charset="0"/>
                <a:ea typeface="+mn-ea"/>
                <a:cs typeface="+mn-cs"/>
              </a:rPr>
              <a:t>Second, we can save some time on the generation of partial products. </a:t>
            </a:r>
          </a:p>
          <a:p>
            <a:r>
              <a:rPr lang="en-US" sz="1200" u="sng" kern="1200" baseline="0" dirty="0">
                <a:solidFill>
                  <a:schemeClr val="tx1"/>
                </a:solidFill>
                <a:latin typeface="Times New Roman" pitchFamily="-110" charset="0"/>
                <a:ea typeface="+mn-ea"/>
                <a:cs typeface="+mn-cs"/>
              </a:rPr>
              <a:t>For each 1 on the multiplier, an add and a shift operation are required; but for each 0, only a shift is required.</a:t>
            </a:r>
            <a:endParaRPr lang="en-GB" u="sng"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D6C3C-71C0-6247-89F4-1DC1DD7B240A}" type="slidenum">
              <a:rPr lang="en-US"/>
              <a:pPr/>
              <a:t>22</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11.8a shows a possible implementation employing these measures. The</a:t>
            </a:r>
          </a:p>
          <a:p>
            <a:r>
              <a:rPr lang="en-US" sz="1200" kern="1200" baseline="0" dirty="0">
                <a:solidFill>
                  <a:schemeClr val="tx1"/>
                </a:solidFill>
                <a:latin typeface="Times New Roman" pitchFamily="-110" charset="0"/>
                <a:ea typeface="+mn-ea"/>
                <a:cs typeface="+mn-cs"/>
              </a:rPr>
              <a:t>multiplier and multiplicand are loaded into two registers (Q and M). A third register,</a:t>
            </a:r>
          </a:p>
          <a:p>
            <a:r>
              <a:rPr lang="en-US" sz="1200" kern="1200" baseline="0" dirty="0">
                <a:solidFill>
                  <a:schemeClr val="tx1"/>
                </a:solidFill>
                <a:latin typeface="Times New Roman" pitchFamily="-110" charset="0"/>
                <a:ea typeface="+mn-ea"/>
                <a:cs typeface="+mn-cs"/>
              </a:rPr>
              <a:t>the A register, is also needed and is initially set to 0. There is also a 1-bit C register,</a:t>
            </a:r>
          </a:p>
          <a:p>
            <a:r>
              <a:rPr lang="en-US" sz="1200" kern="1200" baseline="0" dirty="0">
                <a:solidFill>
                  <a:schemeClr val="tx1"/>
                </a:solidFill>
                <a:latin typeface="Times New Roman" pitchFamily="-110" charset="0"/>
                <a:ea typeface="+mn-ea"/>
                <a:cs typeface="+mn-cs"/>
              </a:rPr>
              <a:t>initialized to 0, which holds a potential carry bit resulting from addition.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FF392-6089-A84C-8297-209AC25DB4DF}" type="slidenum">
              <a:rPr lang="en-US"/>
              <a:pPr/>
              <a:t>23</a:t>
            </a:fld>
            <a:endParaRPr lang="en-US" dirty="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operation of the multiplier is as follows. Control logic reads the bits of the</a:t>
            </a:r>
          </a:p>
          <a:p>
            <a:r>
              <a:rPr lang="en-US" sz="1200" kern="1200" baseline="0" dirty="0">
                <a:solidFill>
                  <a:schemeClr val="tx1"/>
                </a:solidFill>
                <a:latin typeface="Times New Roman" pitchFamily="-110" charset="0"/>
                <a:ea typeface="+mn-ea"/>
                <a:cs typeface="+mn-cs"/>
              </a:rPr>
              <a:t>multiplier one at a time. If Q</a:t>
            </a:r>
            <a:r>
              <a:rPr lang="en-US" sz="1200" kern="1200" baseline="-25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is 1, then the multiplicand is added to the A register</a:t>
            </a:r>
          </a:p>
          <a:p>
            <a:r>
              <a:rPr lang="en-US" sz="1200" kern="1200" baseline="0" dirty="0">
                <a:solidFill>
                  <a:schemeClr val="tx1"/>
                </a:solidFill>
                <a:latin typeface="Times New Roman" pitchFamily="-110" charset="0"/>
                <a:ea typeface="+mn-ea"/>
                <a:cs typeface="+mn-cs"/>
              </a:rPr>
              <a:t>and the result is stored in the A register, with the C bit used for overflow. Then all</a:t>
            </a:r>
          </a:p>
          <a:p>
            <a:r>
              <a:rPr lang="en-US" sz="1200" kern="1200" baseline="0" dirty="0">
                <a:solidFill>
                  <a:schemeClr val="tx1"/>
                </a:solidFill>
                <a:latin typeface="Times New Roman" pitchFamily="-110" charset="0"/>
                <a:ea typeface="+mn-ea"/>
                <a:cs typeface="+mn-cs"/>
              </a:rPr>
              <a:t>of the bits of the C, A, and Q registers are shifted to the right one bit, so that the C</a:t>
            </a:r>
          </a:p>
          <a:p>
            <a:r>
              <a:rPr lang="en-US" sz="1200" kern="1200" baseline="0" dirty="0">
                <a:solidFill>
                  <a:schemeClr val="tx1"/>
                </a:solidFill>
                <a:latin typeface="Times New Roman" pitchFamily="-110" charset="0"/>
                <a:ea typeface="+mn-ea"/>
                <a:cs typeface="+mn-cs"/>
              </a:rPr>
              <a:t>bit goes into A</a:t>
            </a:r>
            <a:r>
              <a:rPr lang="en-US" sz="1200" i="1" kern="1200" baseline="-25000" dirty="0">
                <a:solidFill>
                  <a:schemeClr val="tx1"/>
                </a:solidFill>
                <a:latin typeface="Times New Roman" pitchFamily="-110" charset="0"/>
                <a:ea typeface="+mn-ea"/>
                <a:cs typeface="+mn-cs"/>
              </a:rPr>
              <a:t>n-1</a:t>
            </a:r>
            <a:r>
              <a:rPr lang="en-US" sz="1200" i="1" kern="1200" baseline="0" dirty="0">
                <a:solidFill>
                  <a:schemeClr val="tx1"/>
                </a:solidFill>
                <a:latin typeface="Times New Roman" pitchFamily="-110" charset="0"/>
                <a:ea typeface="+mn-ea"/>
                <a:cs typeface="+mn-cs"/>
              </a:rPr>
              <a:t>, A</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goes into Q</a:t>
            </a:r>
            <a:r>
              <a:rPr lang="en-US" sz="1200" i="1" kern="1200" baseline="-25000" dirty="0">
                <a:solidFill>
                  <a:schemeClr val="tx1"/>
                </a:solidFill>
                <a:latin typeface="Times New Roman" pitchFamily="-110" charset="0"/>
                <a:ea typeface="+mn-ea"/>
                <a:cs typeface="+mn-cs"/>
              </a:rPr>
              <a:t>n-1 </a:t>
            </a:r>
            <a:r>
              <a:rPr lang="en-US" sz="1200" i="1" kern="1200" baseline="0" dirty="0">
                <a:solidFill>
                  <a:schemeClr val="tx1"/>
                </a:solidFill>
                <a:latin typeface="Times New Roman" pitchFamily="-110" charset="0"/>
                <a:ea typeface="+mn-ea"/>
                <a:cs typeface="+mn-cs"/>
              </a:rPr>
              <a:t>and Q</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is lost. If Q</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is 0, then no addition is</a:t>
            </a:r>
          </a:p>
          <a:p>
            <a:r>
              <a:rPr lang="en-US" sz="1200" kern="1200" baseline="0" dirty="0">
                <a:solidFill>
                  <a:schemeClr val="tx1"/>
                </a:solidFill>
                <a:latin typeface="Times New Roman" pitchFamily="-110" charset="0"/>
                <a:ea typeface="+mn-ea"/>
                <a:cs typeface="+mn-cs"/>
              </a:rPr>
              <a:t>performed, just the shift. This process is repeated for each bit of the original multiplier.</a:t>
            </a:r>
          </a:p>
          <a:p>
            <a:r>
              <a:rPr lang="en-US" sz="1200" kern="1200" baseline="0" dirty="0">
                <a:solidFill>
                  <a:schemeClr val="tx1"/>
                </a:solidFill>
                <a:latin typeface="Times New Roman" pitchFamily="-110" charset="0"/>
                <a:ea typeface="+mn-ea"/>
                <a:cs typeface="+mn-cs"/>
              </a:rPr>
              <a:t>The resulting 2</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product is contained in the A and Q registers. A flowchart</a:t>
            </a:r>
          </a:p>
          <a:p>
            <a:r>
              <a:rPr lang="en-US" sz="1200" kern="1200" baseline="0" dirty="0">
                <a:solidFill>
                  <a:schemeClr val="tx1"/>
                </a:solidFill>
                <a:latin typeface="Times New Roman" pitchFamily="-110" charset="0"/>
                <a:ea typeface="+mn-ea"/>
                <a:cs typeface="+mn-cs"/>
              </a:rPr>
              <a:t>of the operation is shown in Figure 11.9, and an example is given in Figure 11.8b.</a:t>
            </a:r>
          </a:p>
          <a:p>
            <a:r>
              <a:rPr lang="en-US" sz="1200" kern="1200" baseline="0" dirty="0">
                <a:solidFill>
                  <a:schemeClr val="tx1"/>
                </a:solidFill>
                <a:latin typeface="Times New Roman" pitchFamily="-110" charset="0"/>
                <a:ea typeface="+mn-ea"/>
                <a:cs typeface="+mn-cs"/>
              </a:rPr>
              <a:t>Note that on the second cycle, when the multiplier bit is 0, there is no add operation.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Figure 11.10 recasts Figure 11.7 to make the generation of partial products by multiplication explicit.</a:t>
            </a:r>
          </a:p>
          <a:p>
            <a:r>
              <a:rPr lang="en-US" sz="1200" kern="1200" baseline="0" dirty="0">
                <a:solidFill>
                  <a:schemeClr val="tx1"/>
                </a:solidFill>
                <a:latin typeface="Times New Roman" pitchFamily="-110" charset="0"/>
                <a:ea typeface="+mn-ea"/>
                <a:cs typeface="+mn-cs"/>
              </a:rPr>
              <a:t>The only difference in Figure 11.10 is that it recognizes that the partial products</a:t>
            </a:r>
          </a:p>
          <a:p>
            <a:r>
              <a:rPr lang="en-US" sz="1200" kern="1200" baseline="0" dirty="0">
                <a:solidFill>
                  <a:schemeClr val="tx1"/>
                </a:solidFill>
                <a:latin typeface="Times New Roman" pitchFamily="-110" charset="0"/>
                <a:ea typeface="+mn-ea"/>
                <a:cs typeface="+mn-cs"/>
              </a:rPr>
              <a:t>should be viewed as 2</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numbers generated from the </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multiplicand.</a:t>
            </a:r>
          </a:p>
          <a:p>
            <a:endParaRPr lang="en-US" sz="1200" i="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Thus, as an unsigned integer, the 4-bit multiplicand 1011 is stored in an 8-bit</a:t>
            </a:r>
          </a:p>
          <a:p>
            <a:r>
              <a:rPr lang="en-US" sz="1200" b="0" i="0" u="none" strike="noStrike" kern="1200" baseline="0" dirty="0">
                <a:solidFill>
                  <a:schemeClr val="tx1"/>
                </a:solidFill>
                <a:latin typeface="Times New Roman" pitchFamily="-110" charset="0"/>
                <a:ea typeface="+mn-ea"/>
                <a:cs typeface="+mn-cs"/>
              </a:rPr>
              <a:t>word as 00001011. Each partial product (other than that for 2</a:t>
            </a:r>
            <a:r>
              <a:rPr lang="en-US" sz="1200" b="0" i="0" u="none" strike="noStrike" kern="1200" baseline="30000" dirty="0">
                <a:solidFill>
                  <a:schemeClr val="tx1"/>
                </a:solidFill>
                <a:latin typeface="Times New Roman" pitchFamily="-110" charset="0"/>
                <a:ea typeface="+mn-ea"/>
                <a:cs typeface="+mn-cs"/>
              </a:rPr>
              <a:t>0</a:t>
            </a:r>
            <a:r>
              <a:rPr lang="en-US" sz="1200" b="0" i="0" u="none" strike="noStrike" kern="1200" baseline="0" dirty="0">
                <a:solidFill>
                  <a:schemeClr val="tx1"/>
                </a:solidFill>
                <a:latin typeface="Times New Roman" pitchFamily="-110" charset="0"/>
                <a:ea typeface="+mn-ea"/>
                <a:cs typeface="+mn-cs"/>
              </a:rPr>
              <a:t> ) consists of this number</a:t>
            </a:r>
          </a:p>
          <a:p>
            <a:r>
              <a:rPr lang="en-US" sz="1200" b="0" i="0" u="none" strike="noStrike" kern="1200" baseline="0" dirty="0">
                <a:solidFill>
                  <a:schemeClr val="tx1"/>
                </a:solidFill>
                <a:latin typeface="Times New Roman" pitchFamily="-110" charset="0"/>
                <a:ea typeface="+mn-ea"/>
                <a:cs typeface="+mn-cs"/>
              </a:rPr>
              <a:t>shifted to the left, with the unoccupied positions on the right filled with zeros</a:t>
            </a:r>
          </a:p>
          <a:p>
            <a:r>
              <a:rPr lang="en-US" sz="1200" b="0" i="0" u="none" strike="noStrike" kern="1200" baseline="0" dirty="0">
                <a:solidFill>
                  <a:schemeClr val="tx1"/>
                </a:solidFill>
                <a:latin typeface="Times New Roman" pitchFamily="-110" charset="0"/>
                <a:ea typeface="+mn-ea"/>
                <a:cs typeface="+mn-cs"/>
              </a:rPr>
              <a:t>(e.g., a shift to the left of two places yields 00101100).</a:t>
            </a:r>
            <a:endParaRPr lang="en-US" i="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Now we can demonstrate that straightforward multiplication will not work if</a:t>
            </a:r>
          </a:p>
          <a:p>
            <a:r>
              <a:rPr lang="en-US" sz="1200" kern="1200" baseline="0" dirty="0">
                <a:solidFill>
                  <a:schemeClr val="tx1"/>
                </a:solidFill>
                <a:latin typeface="Times New Roman" pitchFamily="-110" charset="0"/>
                <a:ea typeface="+mn-ea"/>
                <a:cs typeface="+mn-cs"/>
              </a:rPr>
              <a:t>the multiplicand is negative. The problem is that each contribution of the negative</a:t>
            </a:r>
          </a:p>
          <a:p>
            <a:r>
              <a:rPr lang="en-US" sz="1200" kern="1200" baseline="0" dirty="0">
                <a:solidFill>
                  <a:schemeClr val="tx1"/>
                </a:solidFill>
                <a:latin typeface="Times New Roman" pitchFamily="-110" charset="0"/>
                <a:ea typeface="+mn-ea"/>
                <a:cs typeface="+mn-cs"/>
              </a:rPr>
              <a:t>multiplicand as a partial product must be a negative number on a 2</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field; the sign</a:t>
            </a:r>
          </a:p>
          <a:p>
            <a:r>
              <a:rPr lang="en-US" sz="1200" kern="1200" baseline="0" dirty="0">
                <a:solidFill>
                  <a:schemeClr val="tx1"/>
                </a:solidFill>
                <a:latin typeface="Times New Roman" pitchFamily="-110" charset="0"/>
                <a:ea typeface="+mn-ea"/>
                <a:cs typeface="+mn-cs"/>
              </a:rPr>
              <a:t>bits of the partial products must line up. This is demonstrated in Figure 11.11, which</a:t>
            </a:r>
          </a:p>
          <a:p>
            <a:r>
              <a:rPr lang="en-US" sz="1200" kern="1200" baseline="0" dirty="0">
                <a:solidFill>
                  <a:schemeClr val="tx1"/>
                </a:solidFill>
                <a:latin typeface="Times New Roman" pitchFamily="-110" charset="0"/>
                <a:ea typeface="+mn-ea"/>
                <a:cs typeface="+mn-cs"/>
              </a:rPr>
              <a:t>shows that multiplication of 1001 by 0011. If these are treated as unsigned integers,</a:t>
            </a:r>
          </a:p>
          <a:p>
            <a:r>
              <a:rPr lang="en-US" sz="1200" kern="1200" baseline="0" dirty="0">
                <a:solidFill>
                  <a:schemeClr val="tx1"/>
                </a:solidFill>
                <a:latin typeface="Times New Roman" pitchFamily="-110" charset="0"/>
                <a:ea typeface="+mn-ea"/>
                <a:cs typeface="+mn-cs"/>
              </a:rPr>
              <a:t>the multiplication of 9 * 3 = 27 proceeds simply. However, if 1001 is interpreted</a:t>
            </a:r>
          </a:p>
          <a:p>
            <a:r>
              <a:rPr lang="en-US" sz="1200" kern="1200" baseline="0" dirty="0">
                <a:solidFill>
                  <a:schemeClr val="tx1"/>
                </a:solidFill>
                <a:latin typeface="Times New Roman" pitchFamily="-110" charset="0"/>
                <a:ea typeface="+mn-ea"/>
                <a:cs typeface="+mn-cs"/>
              </a:rPr>
              <a:t>as the twos complement value -7, then each partial product must be a negative</a:t>
            </a:r>
          </a:p>
          <a:p>
            <a:r>
              <a:rPr lang="en-US" sz="1200" kern="1200" baseline="0" dirty="0">
                <a:solidFill>
                  <a:schemeClr val="tx1"/>
                </a:solidFill>
                <a:latin typeface="Times New Roman" pitchFamily="-110" charset="0"/>
                <a:ea typeface="+mn-ea"/>
                <a:cs typeface="+mn-cs"/>
              </a:rPr>
              <a:t>twos complement number of 2</a:t>
            </a:r>
            <a:r>
              <a:rPr lang="en-US" sz="1200" i="1" kern="1200" baseline="0" dirty="0">
                <a:solidFill>
                  <a:schemeClr val="tx1"/>
                </a:solidFill>
                <a:latin typeface="Times New Roman" pitchFamily="-110" charset="0"/>
                <a:ea typeface="+mn-ea"/>
                <a:cs typeface="+mn-cs"/>
              </a:rPr>
              <a:t>n (8) </a:t>
            </a:r>
            <a:r>
              <a:rPr lang="en-US" sz="1200" i="0" kern="1200" baseline="0" dirty="0">
                <a:solidFill>
                  <a:schemeClr val="tx1"/>
                </a:solidFill>
                <a:latin typeface="Times New Roman" pitchFamily="-110" charset="0"/>
                <a:ea typeface="+mn-ea"/>
                <a:cs typeface="+mn-cs"/>
              </a:rPr>
              <a:t>bits, as shown in Figure 11.11b. Note that this is</a:t>
            </a:r>
          </a:p>
          <a:p>
            <a:r>
              <a:rPr lang="en-US" sz="1200" kern="1200" baseline="0" dirty="0">
                <a:solidFill>
                  <a:schemeClr val="tx1"/>
                </a:solidFill>
                <a:latin typeface="Times New Roman" pitchFamily="-110" charset="0"/>
                <a:ea typeface="+mn-ea"/>
                <a:cs typeface="+mn-cs"/>
              </a:rPr>
              <a:t>accomplished by padding out each partial product to the left with binary 1s.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BEAF7-98B9-424D-8C84-5485C427F3FF}" type="slidenum">
              <a:rPr lang="en-US"/>
              <a:pPr/>
              <a:t>26</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There are a number of ways out of this dilemma. One would be to convert</a:t>
            </a:r>
          </a:p>
          <a:p>
            <a:r>
              <a:rPr lang="en-US" sz="1200" b="0" i="0" u="none" strike="noStrike" kern="1200" baseline="0" dirty="0">
                <a:solidFill>
                  <a:schemeClr val="tx1"/>
                </a:solidFill>
                <a:latin typeface="Times New Roman" pitchFamily="-110" charset="0"/>
                <a:ea typeface="+mn-ea"/>
                <a:cs typeface="+mn-cs"/>
              </a:rPr>
              <a:t>both multiplier and multiplicand to positive numbers, perform the multiplication,</a:t>
            </a:r>
          </a:p>
          <a:p>
            <a:r>
              <a:rPr lang="en-US" sz="1200" b="0" i="0" u="none" strike="noStrike" kern="1200" baseline="0" dirty="0">
                <a:solidFill>
                  <a:schemeClr val="tx1"/>
                </a:solidFill>
                <a:latin typeface="Times New Roman" pitchFamily="-110" charset="0"/>
                <a:ea typeface="+mn-ea"/>
                <a:cs typeface="+mn-cs"/>
              </a:rPr>
              <a:t>and then take the twos complement of the result if and only if the sign of the two</a:t>
            </a:r>
          </a:p>
          <a:p>
            <a:r>
              <a:rPr lang="en-US" sz="1200" b="0" i="0" u="none" strike="noStrike" kern="1200" baseline="0" dirty="0">
                <a:solidFill>
                  <a:schemeClr val="tx1"/>
                </a:solidFill>
                <a:latin typeface="Times New Roman" pitchFamily="-110" charset="0"/>
                <a:ea typeface="+mn-ea"/>
                <a:cs typeface="+mn-cs"/>
              </a:rPr>
              <a:t>original numbers differed. Implementers have preferred to use techniques that</a:t>
            </a:r>
          </a:p>
          <a:p>
            <a:r>
              <a:rPr lang="en-US" sz="1200" b="0" i="0" u="none" strike="noStrike" kern="1200" baseline="0" dirty="0">
                <a:solidFill>
                  <a:schemeClr val="tx1"/>
                </a:solidFill>
                <a:latin typeface="Times New Roman" pitchFamily="-110" charset="0"/>
                <a:ea typeface="+mn-ea"/>
                <a:cs typeface="+mn-cs"/>
              </a:rPr>
              <a:t>do not require this final transformation step. One of the most common of these is</a:t>
            </a:r>
          </a:p>
          <a:p>
            <a:r>
              <a:rPr lang="en-US" sz="1200" b="0" i="0" u="none" strike="noStrike" kern="1200" baseline="0" dirty="0">
                <a:solidFill>
                  <a:schemeClr val="tx1"/>
                </a:solidFill>
                <a:latin typeface="Times New Roman" pitchFamily="-110" charset="0"/>
                <a:ea typeface="+mn-ea"/>
                <a:cs typeface="+mn-cs"/>
              </a:rPr>
              <a:t>Booth’s algorithm [BOOT51]. This algorithm also has the benefit of speeding up</a:t>
            </a:r>
          </a:p>
          <a:p>
            <a:r>
              <a:rPr lang="en-US" sz="1200" b="0" i="0" u="none" strike="noStrike" kern="1200" baseline="0" dirty="0">
                <a:solidFill>
                  <a:schemeClr val="tx1"/>
                </a:solidFill>
                <a:latin typeface="Times New Roman" pitchFamily="-110" charset="0"/>
                <a:ea typeface="+mn-ea"/>
                <a:cs typeface="+mn-cs"/>
              </a:rPr>
              <a:t>the multiplication process, relative to a more straightforward approach.</a:t>
            </a:r>
            <a:endParaRPr lang="en-US" sz="1200" kern="1200" baseline="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Booth’s algorithm is depicted in Figure 11.12 and can be described as follows.</a:t>
            </a:r>
          </a:p>
          <a:p>
            <a:r>
              <a:rPr lang="en-US" sz="1200" kern="1200" baseline="0" dirty="0">
                <a:solidFill>
                  <a:schemeClr val="tx1"/>
                </a:solidFill>
                <a:latin typeface="Times New Roman" pitchFamily="-110" charset="0"/>
                <a:ea typeface="+mn-ea"/>
                <a:cs typeface="+mn-cs"/>
              </a:rPr>
              <a:t>As before, the multiplier and multiplicand are placed in the Q and M registers,</a:t>
            </a:r>
          </a:p>
          <a:p>
            <a:r>
              <a:rPr lang="en-US" sz="1200" kern="1200" baseline="0" dirty="0">
                <a:solidFill>
                  <a:schemeClr val="tx1"/>
                </a:solidFill>
                <a:latin typeface="Times New Roman" pitchFamily="-110" charset="0"/>
                <a:ea typeface="+mn-ea"/>
                <a:cs typeface="+mn-cs"/>
              </a:rPr>
              <a:t>respectively. There is also a 1-bit register placed logically to the right of the least</a:t>
            </a:r>
          </a:p>
          <a:p>
            <a:r>
              <a:rPr lang="en-US" sz="1200" kern="1200" baseline="0" dirty="0">
                <a:solidFill>
                  <a:schemeClr val="tx1"/>
                </a:solidFill>
                <a:latin typeface="Times New Roman" pitchFamily="-110" charset="0"/>
                <a:ea typeface="+mn-ea"/>
                <a:cs typeface="+mn-cs"/>
              </a:rPr>
              <a:t>significant bit (Q</a:t>
            </a:r>
            <a:r>
              <a:rPr lang="en-US" sz="1200" kern="1200" baseline="-25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of the Q register and </a:t>
            </a:r>
            <a:r>
              <a:rPr lang="en-US" sz="1100" kern="1200" baseline="0" dirty="0">
                <a:solidFill>
                  <a:schemeClr val="tx1"/>
                </a:solidFill>
                <a:latin typeface="Times New Roman" pitchFamily="-110" charset="0"/>
                <a:ea typeface="+mn-ea"/>
                <a:cs typeface="+mn-cs"/>
              </a:rPr>
              <a:t>designated Q</a:t>
            </a:r>
            <a:r>
              <a:rPr lang="en-US" sz="1100" kern="1200" baseline="-25000" dirty="0">
                <a:solidFill>
                  <a:schemeClr val="tx1"/>
                </a:solidFill>
                <a:latin typeface="Times New Roman" pitchFamily="-110" charset="0"/>
                <a:ea typeface="+mn-ea"/>
                <a:cs typeface="+mn-cs"/>
              </a:rPr>
              <a:t>-1</a:t>
            </a:r>
            <a:r>
              <a:rPr lang="en-US" sz="1100" kern="1200" baseline="0" dirty="0">
                <a:solidFill>
                  <a:schemeClr val="tx1"/>
                </a:solidFill>
                <a:latin typeface="Times New Roman" pitchFamily="-110" charset="0"/>
                <a:ea typeface="+mn-ea"/>
                <a:cs typeface="+mn-cs"/>
              </a:rPr>
              <a:t> its use is explained </a:t>
            </a:r>
            <a:r>
              <a:rPr lang="en-US" sz="1200" kern="1200" baseline="0" dirty="0">
                <a:solidFill>
                  <a:schemeClr val="tx1"/>
                </a:solidFill>
                <a:latin typeface="Times New Roman" pitchFamily="-110" charset="0"/>
                <a:ea typeface="+mn-ea"/>
                <a:cs typeface="+mn-cs"/>
              </a:rPr>
              <a:t>shortly.</a:t>
            </a:r>
          </a:p>
          <a:p>
            <a:r>
              <a:rPr lang="en-US" sz="1200" kern="1200" baseline="0" dirty="0">
                <a:solidFill>
                  <a:schemeClr val="tx1"/>
                </a:solidFill>
                <a:latin typeface="Times New Roman" pitchFamily="-110" charset="0"/>
                <a:ea typeface="+mn-ea"/>
                <a:cs typeface="+mn-cs"/>
              </a:rPr>
              <a:t>The results of the multiplication will appear in the A and Q registers. A and Q</a:t>
            </a:r>
            <a:r>
              <a:rPr lang="en-US" sz="1200" kern="1200" baseline="-25000" dirty="0">
                <a:solidFill>
                  <a:schemeClr val="tx1"/>
                </a:solidFill>
                <a:latin typeface="Times New Roman" pitchFamily="-110" charset="0"/>
                <a:ea typeface="+mn-ea"/>
                <a:cs typeface="+mn-cs"/>
              </a:rPr>
              <a:t>-1</a:t>
            </a:r>
          </a:p>
          <a:p>
            <a:r>
              <a:rPr lang="en-US" sz="1200" kern="1200" baseline="0" dirty="0">
                <a:solidFill>
                  <a:schemeClr val="tx1"/>
                </a:solidFill>
                <a:latin typeface="Times New Roman" pitchFamily="-110" charset="0"/>
                <a:ea typeface="+mn-ea"/>
                <a:cs typeface="+mn-cs"/>
              </a:rPr>
              <a:t>are initialized to 0. As before, control logic scans the bits of the multiplier one at a</a:t>
            </a:r>
          </a:p>
          <a:p>
            <a:r>
              <a:rPr lang="en-US" sz="1200" kern="1200" baseline="0" dirty="0">
                <a:solidFill>
                  <a:schemeClr val="tx1"/>
                </a:solidFill>
                <a:latin typeface="Times New Roman" pitchFamily="-110" charset="0"/>
                <a:ea typeface="+mn-ea"/>
                <a:cs typeface="+mn-cs"/>
              </a:rPr>
              <a:t>time. Now, as each bit is examined, the bit to its right is also examined. If the two</a:t>
            </a:r>
          </a:p>
          <a:p>
            <a:r>
              <a:rPr lang="en-US" sz="1200" kern="1200" baseline="0" dirty="0">
                <a:solidFill>
                  <a:schemeClr val="tx1"/>
                </a:solidFill>
                <a:latin typeface="Times New Roman" pitchFamily="-110" charset="0"/>
                <a:ea typeface="+mn-ea"/>
                <a:cs typeface="+mn-cs"/>
              </a:rPr>
              <a:t>bits are the same (1–1 or 0–0), then all of the bits of the A, Q, and Q</a:t>
            </a:r>
            <a:r>
              <a:rPr lang="en-US" sz="1200" kern="1200" baseline="-25000" dirty="0">
                <a:solidFill>
                  <a:schemeClr val="tx1"/>
                </a:solidFill>
                <a:latin typeface="Times New Roman" pitchFamily="-110" charset="0"/>
                <a:ea typeface="+mn-ea"/>
                <a:cs typeface="+mn-cs"/>
              </a:rPr>
              <a:t>-1 </a:t>
            </a:r>
            <a:r>
              <a:rPr lang="en-US" sz="1200" kern="1200" baseline="0" dirty="0">
                <a:solidFill>
                  <a:schemeClr val="tx1"/>
                </a:solidFill>
                <a:latin typeface="Times New Roman" pitchFamily="-110" charset="0"/>
                <a:ea typeface="+mn-ea"/>
                <a:cs typeface="+mn-cs"/>
              </a:rPr>
              <a:t>registers are</a:t>
            </a:r>
          </a:p>
          <a:p>
            <a:r>
              <a:rPr lang="en-US" sz="1200" kern="1200" baseline="0" dirty="0">
                <a:solidFill>
                  <a:schemeClr val="tx1"/>
                </a:solidFill>
                <a:latin typeface="Times New Roman" pitchFamily="-110" charset="0"/>
                <a:ea typeface="+mn-ea"/>
                <a:cs typeface="+mn-cs"/>
              </a:rPr>
              <a:t>shifted to the right 1 bit. If the two bits differ, then the multiplicand is added to or</a:t>
            </a:r>
          </a:p>
          <a:p>
            <a:r>
              <a:rPr lang="en-US" sz="1200" kern="1200" baseline="0" dirty="0">
                <a:solidFill>
                  <a:schemeClr val="tx1"/>
                </a:solidFill>
                <a:latin typeface="Times New Roman" pitchFamily="-110" charset="0"/>
                <a:ea typeface="+mn-ea"/>
                <a:cs typeface="+mn-cs"/>
              </a:rPr>
              <a:t>subtracted from the A register, depending on whether the two bits are 0–1 or 1–0.</a:t>
            </a:r>
          </a:p>
          <a:p>
            <a:r>
              <a:rPr lang="en-US" sz="1200" kern="1200" baseline="0" dirty="0">
                <a:solidFill>
                  <a:schemeClr val="tx1"/>
                </a:solidFill>
                <a:latin typeface="Times New Roman" pitchFamily="-110" charset="0"/>
                <a:ea typeface="+mn-ea"/>
                <a:cs typeface="+mn-cs"/>
              </a:rPr>
              <a:t>Following the addition or subtraction, the right shift occurs. In either case, the right</a:t>
            </a:r>
          </a:p>
          <a:p>
            <a:r>
              <a:rPr lang="en-US" sz="1200" kern="1200" baseline="0" dirty="0">
                <a:solidFill>
                  <a:schemeClr val="tx1"/>
                </a:solidFill>
                <a:latin typeface="Times New Roman" pitchFamily="-110" charset="0"/>
                <a:ea typeface="+mn-ea"/>
                <a:cs typeface="+mn-cs"/>
              </a:rPr>
              <a:t>shift is such that the leftmost bit of A, namely</a:t>
            </a:r>
            <a:r>
              <a:rPr lang="en-US" sz="1200" i="1" kern="1200" baseline="0" dirty="0">
                <a:solidFill>
                  <a:schemeClr val="tx1"/>
                </a:solidFill>
                <a:latin typeface="Times New Roman" pitchFamily="-110" charset="0"/>
                <a:ea typeface="+mn-ea"/>
                <a:cs typeface="+mn-cs"/>
              </a:rPr>
              <a:t>,</a:t>
            </a:r>
            <a:r>
              <a:rPr lang="en-US" sz="1200" kern="1200" baseline="0" dirty="0">
                <a:solidFill>
                  <a:schemeClr val="tx1"/>
                </a:solidFill>
                <a:latin typeface="Times New Roman" pitchFamily="-110" charset="0"/>
                <a:ea typeface="+mn-ea"/>
                <a:cs typeface="+mn-cs"/>
              </a:rPr>
              <a:t> A</a:t>
            </a:r>
            <a:r>
              <a:rPr lang="en-US" sz="1200" i="1" kern="1200" baseline="-25000" dirty="0">
                <a:solidFill>
                  <a:schemeClr val="tx1"/>
                </a:solidFill>
                <a:latin typeface="Times New Roman" pitchFamily="-110" charset="0"/>
                <a:ea typeface="+mn-ea"/>
                <a:cs typeface="+mn-cs"/>
              </a:rPr>
              <a:t>n-1 </a:t>
            </a:r>
            <a:r>
              <a:rPr lang="en-US" sz="1200" i="1" kern="1200" baseline="0" dirty="0">
                <a:solidFill>
                  <a:schemeClr val="tx1"/>
                </a:solidFill>
                <a:latin typeface="Times New Roman" pitchFamily="-110" charset="0"/>
                <a:ea typeface="+mn-ea"/>
                <a:cs typeface="+mn-cs"/>
              </a:rPr>
              <a:t>not only is shifted into A</a:t>
            </a:r>
            <a:r>
              <a:rPr lang="en-US" sz="1200" i="1" kern="1200" baseline="-25000" dirty="0">
                <a:solidFill>
                  <a:schemeClr val="tx1"/>
                </a:solidFill>
                <a:latin typeface="Times New Roman" pitchFamily="-110" charset="0"/>
                <a:ea typeface="+mn-ea"/>
                <a:cs typeface="+mn-cs"/>
              </a:rPr>
              <a:t>n-2</a:t>
            </a:r>
            <a:r>
              <a:rPr lang="en-US" sz="1200" i="1"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but also remains in A</a:t>
            </a:r>
            <a:r>
              <a:rPr lang="en-US" sz="1200" i="1" kern="1200" baseline="-25000" dirty="0">
                <a:solidFill>
                  <a:schemeClr val="tx1"/>
                </a:solidFill>
                <a:latin typeface="Times New Roman" pitchFamily="-110" charset="0"/>
                <a:ea typeface="+mn-ea"/>
                <a:cs typeface="+mn-cs"/>
              </a:rPr>
              <a:t>n-1</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This is required to preserve the sign of the number in A</a:t>
            </a:r>
          </a:p>
          <a:p>
            <a:r>
              <a:rPr lang="en-US" sz="1200" kern="1200" baseline="0" dirty="0">
                <a:solidFill>
                  <a:schemeClr val="tx1"/>
                </a:solidFill>
                <a:latin typeface="Times New Roman" pitchFamily="-110" charset="0"/>
                <a:ea typeface="+mn-ea"/>
                <a:cs typeface="+mn-cs"/>
              </a:rPr>
              <a:t>and Q. It is known as an </a:t>
            </a:r>
            <a:r>
              <a:rPr lang="en-US" sz="1200" b="1" kern="1200" baseline="0" dirty="0">
                <a:solidFill>
                  <a:schemeClr val="tx1"/>
                </a:solidFill>
                <a:latin typeface="Times New Roman" pitchFamily="-110" charset="0"/>
                <a:ea typeface="+mn-ea"/>
                <a:cs typeface="+mn-cs"/>
              </a:rPr>
              <a:t>arithmetic shift, </a:t>
            </a:r>
            <a:r>
              <a:rPr lang="en-US" sz="1200" b="0" kern="1200" baseline="0" dirty="0">
                <a:solidFill>
                  <a:schemeClr val="tx1"/>
                </a:solidFill>
                <a:latin typeface="Times New Roman" pitchFamily="-110" charset="0"/>
                <a:ea typeface="+mn-ea"/>
                <a:cs typeface="+mn-cs"/>
              </a:rPr>
              <a:t>because it preserves the sign bit.</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Figure 11.13 shows the sequence of events in Booth’s algorithm for the multiplication</a:t>
            </a:r>
          </a:p>
          <a:p>
            <a:r>
              <a:rPr lang="en-US" sz="1200" kern="1200" baseline="0" dirty="0">
                <a:solidFill>
                  <a:schemeClr val="tx1"/>
                </a:solidFill>
                <a:latin typeface="Times New Roman" pitchFamily="-110" charset="0"/>
                <a:ea typeface="+mn-ea"/>
                <a:cs typeface="+mn-cs"/>
              </a:rPr>
              <a:t>of 7 by 3.</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5418E-B15E-814F-B2BF-1CA92F30A7EA}" type="slidenum">
              <a:rPr lang="en-US"/>
              <a:pPr/>
              <a:t>28</a:t>
            </a:fld>
            <a:endParaRPr lang="en-US" dirty="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More compactly, the same operation is depicted in Figure 11.14a.</a:t>
            </a:r>
          </a:p>
          <a:p>
            <a:r>
              <a:rPr lang="en-US" sz="1200" kern="1200" baseline="0" dirty="0">
                <a:solidFill>
                  <a:schemeClr val="tx1"/>
                </a:solidFill>
                <a:latin typeface="Times New Roman" pitchFamily="-110" charset="0"/>
                <a:ea typeface="+mn-ea"/>
                <a:cs typeface="+mn-cs"/>
              </a:rPr>
              <a:t>The rest of Figure 11.14 gives other examples of the algorithm. As can be seen, it</a:t>
            </a:r>
          </a:p>
          <a:p>
            <a:r>
              <a:rPr lang="en-US" sz="1200" kern="1200" baseline="0" dirty="0">
                <a:solidFill>
                  <a:schemeClr val="tx1"/>
                </a:solidFill>
                <a:latin typeface="Times New Roman" pitchFamily="-110" charset="0"/>
                <a:ea typeface="+mn-ea"/>
                <a:cs typeface="+mn-cs"/>
              </a:rPr>
              <a:t>works with any combination of positive and negative numbers. Note also the efficiency</a:t>
            </a:r>
          </a:p>
          <a:p>
            <a:r>
              <a:rPr lang="en-US" sz="1200" kern="1200" baseline="0" dirty="0">
                <a:solidFill>
                  <a:schemeClr val="tx1"/>
                </a:solidFill>
                <a:latin typeface="Times New Roman" pitchFamily="-110" charset="0"/>
                <a:ea typeface="+mn-ea"/>
                <a:cs typeface="+mn-cs"/>
              </a:rPr>
              <a:t>of the algorithm. Blocks of 1s or 0s are skipped over, with an average of only</a:t>
            </a:r>
          </a:p>
          <a:p>
            <a:r>
              <a:rPr lang="en-US" sz="1200" kern="1200" baseline="0" dirty="0">
                <a:solidFill>
                  <a:schemeClr val="tx1"/>
                </a:solidFill>
                <a:latin typeface="Times New Roman" pitchFamily="-110" charset="0"/>
                <a:ea typeface="+mn-ea"/>
                <a:cs typeface="+mn-cs"/>
              </a:rPr>
              <a:t>one addition or subtraction per block.</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F6B49-0976-5B4E-A789-1E4F355E5DDF}" type="slidenum">
              <a:rPr lang="en-US"/>
              <a:pPr/>
              <a:t>29</a:t>
            </a:fld>
            <a:endParaRPr lang="en-US" dirty="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a fixed-point notation (e.g., twos complement) it is possible to represent a</a:t>
            </a:r>
          </a:p>
          <a:p>
            <a:r>
              <a:rPr lang="en-US" sz="1200" kern="1200" baseline="0" dirty="0">
                <a:solidFill>
                  <a:schemeClr val="tx1"/>
                </a:solidFill>
                <a:latin typeface="Times New Roman" pitchFamily="-110" charset="0"/>
                <a:ea typeface="+mn-ea"/>
                <a:cs typeface="+mn-cs"/>
              </a:rPr>
              <a:t>range of positive and negative integers centered on or near 0. By assuming a fixed</a:t>
            </a:r>
          </a:p>
          <a:p>
            <a:r>
              <a:rPr lang="en-US" sz="1200" kern="1200" baseline="0" dirty="0">
                <a:solidFill>
                  <a:schemeClr val="tx1"/>
                </a:solidFill>
                <a:latin typeface="Times New Roman" pitchFamily="-110" charset="0"/>
                <a:ea typeface="+mn-ea"/>
                <a:cs typeface="+mn-cs"/>
              </a:rPr>
              <a:t>binary or radix point, this format allows the representation of numbers with a fractional</a:t>
            </a:r>
          </a:p>
          <a:p>
            <a:r>
              <a:rPr lang="en-US" sz="1200" kern="1200" baseline="0" dirty="0">
                <a:solidFill>
                  <a:schemeClr val="tx1"/>
                </a:solidFill>
                <a:latin typeface="Times New Roman" pitchFamily="-110" charset="0"/>
                <a:ea typeface="+mn-ea"/>
                <a:cs typeface="+mn-cs"/>
              </a:rPr>
              <a:t>component as well.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approach has limitations. Very large numbers cannot be represented, nor</a:t>
            </a:r>
          </a:p>
          <a:p>
            <a:r>
              <a:rPr lang="en-US" sz="1200" kern="1200" baseline="0" dirty="0">
                <a:solidFill>
                  <a:schemeClr val="tx1"/>
                </a:solidFill>
                <a:latin typeface="Times New Roman" pitchFamily="-110" charset="0"/>
                <a:ea typeface="+mn-ea"/>
                <a:cs typeface="+mn-cs"/>
              </a:rPr>
              <a:t>can very small fractions. Furthermore, the fractional part of the quotient in a division</a:t>
            </a:r>
          </a:p>
          <a:p>
            <a:r>
              <a:rPr lang="en-US" sz="1200" kern="1200" baseline="0" dirty="0">
                <a:solidFill>
                  <a:schemeClr val="tx1"/>
                </a:solidFill>
                <a:latin typeface="Times New Roman" pitchFamily="-110" charset="0"/>
                <a:ea typeface="+mn-ea"/>
                <a:cs typeface="+mn-cs"/>
              </a:rPr>
              <a:t>of two large numbers could be lost.</a:t>
            </a:r>
            <a:endParaRPr lang="en-GB" sz="1200" kern="1200" baseline="0" dirty="0">
              <a:solidFill>
                <a:schemeClr val="tx1"/>
              </a:solidFill>
              <a:latin typeface="Times New Roman" pitchFamily="-110" charset="0"/>
              <a:ea typeface="+mn-ea"/>
              <a:cs typeface="+mn-cs"/>
            </a:endParaRPr>
          </a:p>
          <a:p>
            <a:endParaRPr lang="en-GB"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 For decimal numbers, we get around this limitation by using scientific</a:t>
            </a:r>
          </a:p>
          <a:p>
            <a:r>
              <a:rPr lang="en-US" sz="1200" b="0" i="0" u="none" strike="noStrike" kern="1200" baseline="0" dirty="0">
                <a:solidFill>
                  <a:schemeClr val="tx1"/>
                </a:solidFill>
                <a:latin typeface="Times New Roman" pitchFamily="-110" charset="0"/>
                <a:ea typeface="+mn-ea"/>
                <a:cs typeface="+mn-cs"/>
              </a:rPr>
              <a:t>notation. Thus, 976,000,000,000,000 can be represented as 9.76 *  10</a:t>
            </a:r>
            <a:r>
              <a:rPr lang="en-US" sz="1200" b="0" i="0" u="none" strike="noStrike" kern="1200" baseline="30000" dirty="0">
                <a:solidFill>
                  <a:schemeClr val="tx1"/>
                </a:solidFill>
                <a:latin typeface="Times New Roman" pitchFamily="-110" charset="0"/>
                <a:ea typeface="+mn-ea"/>
                <a:cs typeface="+mn-cs"/>
              </a:rPr>
              <a:t>14</a:t>
            </a:r>
            <a:r>
              <a:rPr lang="en-US" sz="1200" b="0" i="0" u="none" strike="noStrike" kern="1200" baseline="0" dirty="0">
                <a:solidFill>
                  <a:schemeClr val="tx1"/>
                </a:solidFill>
                <a:latin typeface="Times New Roman" pitchFamily="-110" charset="0"/>
                <a:ea typeface="+mn-ea"/>
                <a:cs typeface="+mn-cs"/>
              </a:rPr>
              <a:t> , and</a:t>
            </a:r>
          </a:p>
          <a:p>
            <a:r>
              <a:rPr lang="en-US" sz="1200" b="0" i="0" u="none" strike="noStrike" kern="1200" baseline="0" dirty="0">
                <a:solidFill>
                  <a:schemeClr val="tx1"/>
                </a:solidFill>
                <a:latin typeface="Times New Roman" pitchFamily="-110" charset="0"/>
                <a:ea typeface="+mn-ea"/>
                <a:cs typeface="+mn-cs"/>
              </a:rPr>
              <a:t>0.0000000000000976 can be represented as 9.76 *  10</a:t>
            </a:r>
            <a:r>
              <a:rPr lang="en-US" sz="1400" b="0" i="0" u="none" strike="noStrike" kern="1200" baseline="0" dirty="0">
                <a:solidFill>
                  <a:schemeClr val="tx1"/>
                </a:solidFill>
                <a:latin typeface="Times New Roman" pitchFamily="-110" charset="0"/>
                <a:ea typeface="+mn-ea"/>
                <a:cs typeface="+mn-cs"/>
              </a:rPr>
              <a:t>-</a:t>
            </a:r>
            <a:r>
              <a:rPr lang="en-US" sz="1200" b="0" i="0" u="none" strike="noStrike" kern="1200" baseline="30000" dirty="0">
                <a:solidFill>
                  <a:schemeClr val="tx1"/>
                </a:solidFill>
                <a:latin typeface="Times New Roman" pitchFamily="-110" charset="0"/>
                <a:ea typeface="+mn-ea"/>
                <a:cs typeface="+mn-cs"/>
              </a:rPr>
              <a:t>14</a:t>
            </a:r>
            <a:r>
              <a:rPr lang="en-US" sz="1200" b="0" i="0" u="none" strike="noStrike" kern="1200" baseline="0" dirty="0">
                <a:solidFill>
                  <a:schemeClr val="tx1"/>
                </a:solidFill>
                <a:latin typeface="Times New Roman" pitchFamily="-110" charset="0"/>
                <a:ea typeface="+mn-ea"/>
                <a:cs typeface="+mn-cs"/>
              </a:rPr>
              <a:t> , What we have done, in</a:t>
            </a:r>
          </a:p>
          <a:p>
            <a:r>
              <a:rPr lang="en-US" sz="1200" b="0" i="0" u="none" strike="noStrike" kern="1200" baseline="0" dirty="0">
                <a:solidFill>
                  <a:schemeClr val="tx1"/>
                </a:solidFill>
                <a:latin typeface="Times New Roman" pitchFamily="-110" charset="0"/>
                <a:ea typeface="+mn-ea"/>
                <a:cs typeface="+mn-cs"/>
              </a:rPr>
              <a:t>effect, is dynamically to slide the decimal point to a convenient location and use the</a:t>
            </a:r>
          </a:p>
          <a:p>
            <a:r>
              <a:rPr lang="en-US" sz="1200" b="0" i="0" u="none" strike="noStrike" kern="1200" baseline="0" dirty="0">
                <a:solidFill>
                  <a:schemeClr val="tx1"/>
                </a:solidFill>
                <a:latin typeface="Times New Roman" pitchFamily="-110" charset="0"/>
                <a:ea typeface="+mn-ea"/>
                <a:cs typeface="+mn-cs"/>
              </a:rPr>
              <a:t>exponent of 10 to keep track of that decimal point. This allows a range of very large</a:t>
            </a:r>
          </a:p>
          <a:p>
            <a:r>
              <a:rPr lang="en-US" sz="1200" b="0" i="0" u="none" strike="noStrike" kern="1200" baseline="0" dirty="0">
                <a:solidFill>
                  <a:schemeClr val="tx1"/>
                </a:solidFill>
                <a:latin typeface="Times New Roman" pitchFamily="-110" charset="0"/>
                <a:ea typeface="+mn-ea"/>
                <a:cs typeface="+mn-cs"/>
              </a:rPr>
              <a:t>and very small numbers to be represented with only a few digits.</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This same approach can be taken with binary numbers.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7C2CA4-5592-CB41-A37C-641B33278249}" type="slidenum">
              <a:rPr lang="en-US"/>
              <a:pPr/>
              <a:t>30</a:t>
            </a:fld>
            <a:endParaRPr lang="en-US" dirty="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principles used in representing binary floating-point numbers are best</a:t>
            </a:r>
          </a:p>
          <a:p>
            <a:r>
              <a:rPr lang="en-US" sz="1200" kern="1200" baseline="0" dirty="0">
                <a:solidFill>
                  <a:schemeClr val="tx1"/>
                </a:solidFill>
                <a:latin typeface="Times New Roman" pitchFamily="-110" charset="0"/>
                <a:ea typeface="+mn-ea"/>
                <a:cs typeface="+mn-cs"/>
              </a:rPr>
              <a:t>explained with an example. Figure 11.18a shows a typical 32-bit floating-point format.</a:t>
            </a:r>
          </a:p>
          <a:p>
            <a:r>
              <a:rPr lang="en-US" sz="1200" kern="1200" baseline="0" dirty="0">
                <a:solidFill>
                  <a:schemeClr val="tx1"/>
                </a:solidFill>
                <a:latin typeface="Times New Roman" pitchFamily="-110" charset="0"/>
                <a:ea typeface="+mn-ea"/>
                <a:cs typeface="+mn-cs"/>
              </a:rPr>
              <a:t>The leftmost bit stores the </a:t>
            </a:r>
            <a:r>
              <a:rPr lang="en-US" sz="1200" b="1" kern="1200" baseline="0" dirty="0">
                <a:solidFill>
                  <a:schemeClr val="tx1"/>
                </a:solidFill>
                <a:latin typeface="Times New Roman" pitchFamily="-110" charset="0"/>
                <a:ea typeface="+mn-ea"/>
                <a:cs typeface="+mn-cs"/>
              </a:rPr>
              <a:t>sign </a:t>
            </a:r>
            <a:r>
              <a:rPr lang="en-US" sz="1200" b="0" kern="1200" baseline="0" dirty="0">
                <a:solidFill>
                  <a:schemeClr val="tx1"/>
                </a:solidFill>
                <a:latin typeface="Times New Roman" pitchFamily="-110" charset="0"/>
                <a:ea typeface="+mn-ea"/>
                <a:cs typeface="+mn-cs"/>
              </a:rPr>
              <a:t>of the number (0 = positive, 1 = negative).</a:t>
            </a: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exponent </a:t>
            </a:r>
            <a:r>
              <a:rPr lang="en-US" sz="1200" b="0" kern="1200" baseline="0" dirty="0">
                <a:solidFill>
                  <a:schemeClr val="tx1"/>
                </a:solidFill>
                <a:latin typeface="Times New Roman" pitchFamily="-110" charset="0"/>
                <a:ea typeface="+mn-ea"/>
                <a:cs typeface="+mn-cs"/>
              </a:rPr>
              <a:t>value is stored in the next 8 bits. The representation used is known as</a:t>
            </a:r>
          </a:p>
          <a:p>
            <a:r>
              <a:rPr lang="en-US" sz="1200" kern="1200" baseline="0" dirty="0">
                <a:solidFill>
                  <a:schemeClr val="tx1"/>
                </a:solidFill>
                <a:latin typeface="Times New Roman" pitchFamily="-110" charset="0"/>
                <a:ea typeface="+mn-ea"/>
                <a:cs typeface="+mn-cs"/>
              </a:rPr>
              <a:t>a </a:t>
            </a:r>
            <a:r>
              <a:rPr lang="en-US" sz="1200" b="1" kern="1200" baseline="0" dirty="0">
                <a:solidFill>
                  <a:schemeClr val="tx1"/>
                </a:solidFill>
                <a:latin typeface="Times New Roman" pitchFamily="-110" charset="0"/>
                <a:ea typeface="+mn-ea"/>
                <a:cs typeface="+mn-cs"/>
              </a:rPr>
              <a:t>biased representation. </a:t>
            </a:r>
            <a:r>
              <a:rPr lang="en-US" sz="1200" b="0" kern="1200" baseline="0" dirty="0">
                <a:solidFill>
                  <a:schemeClr val="tx1"/>
                </a:solidFill>
                <a:latin typeface="Times New Roman" pitchFamily="-110" charset="0"/>
                <a:ea typeface="+mn-ea"/>
                <a:cs typeface="+mn-cs"/>
              </a:rPr>
              <a:t>A fixed value, called the bias, is subtracted from the field</a:t>
            </a:r>
          </a:p>
          <a:p>
            <a:r>
              <a:rPr lang="en-US" sz="1200" kern="1200" baseline="0" dirty="0">
                <a:solidFill>
                  <a:schemeClr val="tx1"/>
                </a:solidFill>
                <a:latin typeface="Times New Roman" pitchFamily="-110" charset="0"/>
                <a:ea typeface="+mn-ea"/>
                <a:cs typeface="+mn-cs"/>
              </a:rPr>
              <a:t>to get the true exponent value. Typically, the bias equals (2</a:t>
            </a:r>
            <a:r>
              <a:rPr lang="en-US" sz="1200" i="1" kern="1200" baseline="30000" dirty="0">
                <a:solidFill>
                  <a:schemeClr val="tx1"/>
                </a:solidFill>
                <a:latin typeface="Times New Roman" pitchFamily="-110" charset="0"/>
                <a:ea typeface="+mn-ea"/>
                <a:cs typeface="+mn-cs"/>
              </a:rPr>
              <a:t>k-1 </a:t>
            </a:r>
            <a:r>
              <a:rPr lang="en-US" sz="1200" i="1" kern="1200" baseline="0" dirty="0">
                <a:solidFill>
                  <a:schemeClr val="tx1"/>
                </a:solidFill>
                <a:latin typeface="Times New Roman" pitchFamily="-110" charset="0"/>
                <a:ea typeface="+mn-ea"/>
                <a:cs typeface="+mn-cs"/>
              </a:rPr>
              <a:t>- 1)</a:t>
            </a:r>
            <a:r>
              <a:rPr lang="en-US" sz="1200" i="0" kern="1200" baseline="0" dirty="0">
                <a:solidFill>
                  <a:schemeClr val="tx1"/>
                </a:solidFill>
                <a:latin typeface="Times New Roman" pitchFamily="-110" charset="0"/>
                <a:ea typeface="+mn-ea"/>
                <a:cs typeface="+mn-cs"/>
              </a:rPr>
              <a:t>, where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is the</a:t>
            </a:r>
          </a:p>
          <a:p>
            <a:r>
              <a:rPr lang="en-US" sz="1200" kern="1200" baseline="0" dirty="0">
                <a:solidFill>
                  <a:schemeClr val="tx1"/>
                </a:solidFill>
                <a:latin typeface="Times New Roman" pitchFamily="-110" charset="0"/>
                <a:ea typeface="+mn-ea"/>
                <a:cs typeface="+mn-cs"/>
              </a:rPr>
              <a:t>number of bits in the binary exponent. In this case, the 8-bit field yields the numbers</a:t>
            </a:r>
          </a:p>
          <a:p>
            <a:r>
              <a:rPr lang="en-US" sz="1200" kern="1200" baseline="0" dirty="0">
                <a:solidFill>
                  <a:schemeClr val="tx1"/>
                </a:solidFill>
                <a:latin typeface="Times New Roman" pitchFamily="-110" charset="0"/>
                <a:ea typeface="+mn-ea"/>
                <a:cs typeface="+mn-cs"/>
              </a:rPr>
              <a:t>0 through 255. With a bias of 127 (2</a:t>
            </a:r>
            <a:r>
              <a:rPr lang="en-US" sz="1200" kern="1200" baseline="30000" dirty="0">
                <a:solidFill>
                  <a:schemeClr val="tx1"/>
                </a:solidFill>
                <a:latin typeface="Times New Roman" pitchFamily="-110" charset="0"/>
                <a:ea typeface="+mn-ea"/>
                <a:cs typeface="+mn-cs"/>
              </a:rPr>
              <a:t>7</a:t>
            </a:r>
            <a:r>
              <a:rPr lang="en-US" sz="1200" kern="1200" baseline="0" dirty="0">
                <a:solidFill>
                  <a:schemeClr val="tx1"/>
                </a:solidFill>
                <a:latin typeface="Times New Roman" pitchFamily="-110" charset="0"/>
                <a:ea typeface="+mn-ea"/>
                <a:cs typeface="+mn-cs"/>
              </a:rPr>
              <a:t> - 1), the true exponent values are in the range</a:t>
            </a:r>
          </a:p>
          <a:p>
            <a:r>
              <a:rPr lang="en-US" sz="1200" kern="1200" baseline="0" dirty="0">
                <a:solidFill>
                  <a:schemeClr val="tx1"/>
                </a:solidFill>
                <a:latin typeface="Times New Roman" pitchFamily="-110" charset="0"/>
                <a:ea typeface="+mn-ea"/>
                <a:cs typeface="+mn-cs"/>
              </a:rPr>
              <a:t>-127 to +128. In this example, the base is assumed to be 2.</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051D3E-919C-AB48-B297-5EAA28E5280B}" type="slidenum">
              <a:rPr lang="en-US"/>
              <a:pPr/>
              <a:t>3</a:t>
            </a:fld>
            <a:endParaRPr lang="en-US" dirty="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11.1 indicates, in general terms, how the ALU is interconnected with</a:t>
            </a:r>
          </a:p>
          <a:p>
            <a:r>
              <a:rPr lang="en-US" sz="1200" kern="1200" baseline="0" dirty="0">
                <a:solidFill>
                  <a:schemeClr val="tx1"/>
                </a:solidFill>
                <a:latin typeface="Times New Roman" pitchFamily="-110" charset="0"/>
                <a:ea typeface="+mn-ea"/>
                <a:cs typeface="+mn-cs"/>
              </a:rPr>
              <a:t>the rest of the processor</a:t>
            </a:r>
            <a:r>
              <a:rPr lang="en-US" sz="1200" u="sng" kern="1200" baseline="0" dirty="0">
                <a:solidFill>
                  <a:schemeClr val="tx1"/>
                </a:solidFill>
                <a:latin typeface="Times New Roman" pitchFamily="-110" charset="0"/>
                <a:ea typeface="+mn-ea"/>
                <a:cs typeface="+mn-cs"/>
              </a:rPr>
              <a:t>. Operands for arithmetic and logic operations are presented</a:t>
            </a:r>
          </a:p>
          <a:p>
            <a:r>
              <a:rPr lang="en-US" sz="1200" u="sng" kern="1200" baseline="0" dirty="0">
                <a:solidFill>
                  <a:schemeClr val="tx1"/>
                </a:solidFill>
                <a:latin typeface="Times New Roman" pitchFamily="-110" charset="0"/>
                <a:ea typeface="+mn-ea"/>
                <a:cs typeface="+mn-cs"/>
              </a:rPr>
              <a:t>to the ALU in registers</a:t>
            </a:r>
            <a:r>
              <a:rPr lang="en-US" sz="1200" kern="1200" baseline="0" dirty="0">
                <a:solidFill>
                  <a:schemeClr val="tx1"/>
                </a:solidFill>
                <a:latin typeface="Times New Roman" pitchFamily="-110" charset="0"/>
                <a:ea typeface="+mn-ea"/>
                <a:cs typeface="+mn-cs"/>
              </a:rPr>
              <a:t>, and the </a:t>
            </a:r>
            <a:r>
              <a:rPr lang="en-US" sz="1200" u="sng" kern="1200" baseline="0" dirty="0">
                <a:solidFill>
                  <a:schemeClr val="tx1"/>
                </a:solidFill>
                <a:latin typeface="Times New Roman" pitchFamily="-110" charset="0"/>
                <a:ea typeface="+mn-ea"/>
                <a:cs typeface="+mn-cs"/>
              </a:rPr>
              <a:t>results of an operation are stored in registers.</a:t>
            </a:r>
          </a:p>
          <a:p>
            <a:r>
              <a:rPr lang="en-US" sz="1200" u="sng" kern="1200" baseline="0" dirty="0">
                <a:solidFill>
                  <a:schemeClr val="tx1"/>
                </a:solidFill>
                <a:latin typeface="Times New Roman" pitchFamily="-110" charset="0"/>
                <a:ea typeface="+mn-ea"/>
                <a:cs typeface="+mn-cs"/>
              </a:rPr>
              <a:t>These registers are temporary storage locations within the processor that are</a:t>
            </a:r>
          </a:p>
          <a:p>
            <a:r>
              <a:rPr lang="en-US" sz="1200" u="sng" kern="1200" baseline="0" dirty="0">
                <a:solidFill>
                  <a:schemeClr val="tx1"/>
                </a:solidFill>
                <a:latin typeface="Times New Roman" pitchFamily="-110" charset="0"/>
                <a:ea typeface="+mn-ea"/>
                <a:cs typeface="+mn-cs"/>
              </a:rPr>
              <a:t>connected by signal paths to the ALU </a:t>
            </a:r>
            <a:r>
              <a:rPr lang="en-US" sz="1200" kern="1200" baseline="0" dirty="0">
                <a:solidFill>
                  <a:schemeClr val="tx1"/>
                </a:solidFill>
                <a:latin typeface="Times New Roman" pitchFamily="-110" charset="0"/>
                <a:ea typeface="+mn-ea"/>
                <a:cs typeface="+mn-cs"/>
              </a:rPr>
              <a:t>(e.g., see Figure 1.6). The ALU may also set</a:t>
            </a:r>
          </a:p>
          <a:p>
            <a:r>
              <a:rPr lang="en-US" sz="1200" kern="1200" baseline="0" dirty="0">
                <a:solidFill>
                  <a:schemeClr val="tx1"/>
                </a:solidFill>
                <a:latin typeface="Times New Roman" pitchFamily="-110" charset="0"/>
                <a:ea typeface="+mn-ea"/>
                <a:cs typeface="+mn-cs"/>
              </a:rPr>
              <a:t>flags as the result of an operation. For example, an overflow flag is set to 1 if the</a:t>
            </a:r>
          </a:p>
          <a:p>
            <a:r>
              <a:rPr lang="en-US" sz="1200" kern="1200" baseline="0" dirty="0">
                <a:solidFill>
                  <a:schemeClr val="tx1"/>
                </a:solidFill>
                <a:latin typeface="Times New Roman" pitchFamily="-110" charset="0"/>
                <a:ea typeface="+mn-ea"/>
                <a:cs typeface="+mn-cs"/>
              </a:rPr>
              <a:t>result of a computation exceeds the length of the register into which it is to be stored.</a:t>
            </a:r>
          </a:p>
          <a:p>
            <a:r>
              <a:rPr lang="en-US" sz="1200" u="sng" kern="1200" baseline="0" dirty="0">
                <a:solidFill>
                  <a:schemeClr val="tx1"/>
                </a:solidFill>
                <a:latin typeface="Times New Roman" pitchFamily="-110" charset="0"/>
                <a:ea typeface="+mn-ea"/>
                <a:cs typeface="+mn-cs"/>
              </a:rPr>
              <a:t>The flag values are also stored in registers within the processor.</a:t>
            </a:r>
            <a:r>
              <a:rPr lang="en-US" sz="1200" kern="1200" baseline="0" dirty="0">
                <a:solidFill>
                  <a:schemeClr val="tx1"/>
                </a:solidFill>
                <a:latin typeface="Times New Roman" pitchFamily="-110" charset="0"/>
                <a:ea typeface="+mn-ea"/>
                <a:cs typeface="+mn-cs"/>
              </a:rPr>
              <a:t> </a:t>
            </a:r>
            <a:r>
              <a:rPr lang="en-US" sz="1200" u="sng" kern="1200" baseline="0" dirty="0">
                <a:solidFill>
                  <a:schemeClr val="tx1"/>
                </a:solidFill>
                <a:latin typeface="Times New Roman" pitchFamily="-110" charset="0"/>
                <a:ea typeface="+mn-ea"/>
                <a:cs typeface="+mn-cs"/>
              </a:rPr>
              <a:t>The processor</a:t>
            </a:r>
          </a:p>
          <a:p>
            <a:r>
              <a:rPr lang="en-US" sz="1200" u="sng" kern="1200" baseline="0" dirty="0">
                <a:solidFill>
                  <a:schemeClr val="tx1"/>
                </a:solidFill>
                <a:latin typeface="Times New Roman" pitchFamily="-110" charset="0"/>
                <a:ea typeface="+mn-ea"/>
                <a:cs typeface="+mn-cs"/>
              </a:rPr>
              <a:t>provides signals that control the operation of the ALU and the movement of the</a:t>
            </a:r>
          </a:p>
          <a:p>
            <a:r>
              <a:rPr lang="en-US" sz="1200" u="sng" kern="1200" baseline="0" dirty="0">
                <a:solidFill>
                  <a:schemeClr val="tx1"/>
                </a:solidFill>
                <a:latin typeface="Times New Roman" pitchFamily="-110" charset="0"/>
                <a:ea typeface="+mn-ea"/>
                <a:cs typeface="+mn-cs"/>
              </a:rPr>
              <a:t>data into and out of the ALU.</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a:solidFill>
                  <a:srgbClr val="000000"/>
                </a:solidFill>
                <a:latin typeface="Calibri"/>
                <a:ea typeface="Times New Roman"/>
                <a:cs typeface="Times New Roman"/>
              </a:rPr>
              <a:t>Table shows the biased representation for 4-bit integers. </a:t>
            </a:r>
          </a:p>
          <a:p>
            <a:pPr marL="0" indent="0">
              <a:buFont typeface="Arial" pitchFamily="34" charset="0"/>
              <a:buNone/>
            </a:pPr>
            <a:r>
              <a:rPr lang="en-US" dirty="0">
                <a:solidFill>
                  <a:srgbClr val="000000"/>
                </a:solidFill>
                <a:latin typeface="Calibri"/>
                <a:ea typeface="Times New Roman"/>
                <a:cs typeface="Times New Roman"/>
              </a:rPr>
              <a:t>The bits of a biased representation are treated as unsigned integers, the relative magnitudes of the numbers do not change. </a:t>
            </a:r>
          </a:p>
          <a:p>
            <a:pPr marL="0" indent="0">
              <a:buFont typeface="Arial" pitchFamily="34" charset="0"/>
              <a:buNone/>
            </a:pPr>
            <a:r>
              <a:rPr lang="en-US" dirty="0">
                <a:solidFill>
                  <a:srgbClr val="000000"/>
                </a:solidFill>
                <a:latin typeface="Calibri"/>
                <a:ea typeface="Times New Roman"/>
                <a:cs typeface="Times New Roman"/>
              </a:rPr>
              <a:t>For example, in both biased and unsigned representations, the largest number is 1111 and the smallest number is 0000. This is not true of sign-magnitude or twos complement representation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077237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429C8-F207-024B-9187-13774FA74CE8}" type="slidenum">
              <a:rPr lang="en-US"/>
              <a:pPr/>
              <a:t>45</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For comparison, Figure 11.19 indicates the range of numbers that can be represented</a:t>
            </a:r>
          </a:p>
          <a:p>
            <a:r>
              <a:rPr lang="en-US" sz="1200" kern="1200" baseline="0" dirty="0">
                <a:solidFill>
                  <a:schemeClr val="tx1"/>
                </a:solidFill>
                <a:latin typeface="Times New Roman" pitchFamily="-110" charset="0"/>
                <a:ea typeface="+mn-ea"/>
                <a:cs typeface="+mn-cs"/>
              </a:rPr>
              <a:t>in a 32-bit word. Using twos complement integer representation, all of the</a:t>
            </a:r>
          </a:p>
          <a:p>
            <a:r>
              <a:rPr lang="en-US" sz="1200" kern="1200" baseline="0" dirty="0">
                <a:solidFill>
                  <a:schemeClr val="tx1"/>
                </a:solidFill>
                <a:latin typeface="Times New Roman" pitchFamily="-110" charset="0"/>
                <a:ea typeface="+mn-ea"/>
                <a:cs typeface="+mn-cs"/>
              </a:rPr>
              <a:t>integers from -2</a:t>
            </a:r>
            <a:r>
              <a:rPr lang="en-US" sz="1200" kern="1200" baseline="30000" dirty="0">
                <a:solidFill>
                  <a:schemeClr val="tx1"/>
                </a:solidFill>
                <a:latin typeface="Times New Roman" pitchFamily="-110" charset="0"/>
                <a:ea typeface="+mn-ea"/>
                <a:cs typeface="+mn-cs"/>
              </a:rPr>
              <a:t>31</a:t>
            </a:r>
            <a:r>
              <a:rPr lang="en-US" sz="1200" kern="1200" baseline="0" dirty="0">
                <a:solidFill>
                  <a:schemeClr val="tx1"/>
                </a:solidFill>
                <a:latin typeface="Times New Roman" pitchFamily="-110" charset="0"/>
                <a:ea typeface="+mn-ea"/>
                <a:cs typeface="+mn-cs"/>
              </a:rPr>
              <a:t> to 2</a:t>
            </a:r>
            <a:r>
              <a:rPr lang="en-US" sz="1200" kern="1200" baseline="30000" dirty="0">
                <a:solidFill>
                  <a:schemeClr val="tx1"/>
                </a:solidFill>
                <a:latin typeface="Times New Roman" pitchFamily="-110" charset="0"/>
                <a:ea typeface="+mn-ea"/>
                <a:cs typeface="+mn-cs"/>
              </a:rPr>
              <a:t>31</a:t>
            </a:r>
            <a:r>
              <a:rPr lang="en-US" sz="1200" kern="1200" baseline="0" dirty="0">
                <a:solidFill>
                  <a:schemeClr val="tx1"/>
                </a:solidFill>
                <a:latin typeface="Times New Roman" pitchFamily="-110" charset="0"/>
                <a:ea typeface="+mn-ea"/>
                <a:cs typeface="+mn-cs"/>
              </a:rPr>
              <a:t> - 1 can be represented, for a total of 2</a:t>
            </a:r>
            <a:r>
              <a:rPr lang="en-US" sz="1200" kern="1200" baseline="30000" dirty="0">
                <a:solidFill>
                  <a:schemeClr val="tx1"/>
                </a:solidFill>
                <a:latin typeface="Times New Roman" pitchFamily="-110" charset="0"/>
                <a:ea typeface="+mn-ea"/>
                <a:cs typeface="+mn-cs"/>
              </a:rPr>
              <a:t>32</a:t>
            </a:r>
            <a:r>
              <a:rPr lang="en-US" sz="1200" kern="1200" baseline="0" dirty="0">
                <a:solidFill>
                  <a:schemeClr val="tx1"/>
                </a:solidFill>
                <a:latin typeface="Times New Roman" pitchFamily="-110" charset="0"/>
                <a:ea typeface="+mn-ea"/>
                <a:cs typeface="+mn-cs"/>
              </a:rPr>
              <a:t> different numbers.</a:t>
            </a:r>
          </a:p>
          <a:p>
            <a:r>
              <a:rPr lang="en-US" sz="1200" kern="1200" baseline="0" dirty="0">
                <a:solidFill>
                  <a:schemeClr val="tx1"/>
                </a:solidFill>
                <a:latin typeface="Times New Roman" pitchFamily="-110" charset="0"/>
                <a:ea typeface="+mn-ea"/>
                <a:cs typeface="+mn-cs"/>
              </a:rPr>
              <a:t>With the example floating-point format of Figure 11.18, the following ranges</a:t>
            </a:r>
          </a:p>
          <a:p>
            <a:r>
              <a:rPr lang="en-US" sz="1200" kern="1200" baseline="0" dirty="0">
                <a:solidFill>
                  <a:schemeClr val="tx1"/>
                </a:solidFill>
                <a:latin typeface="Times New Roman" pitchFamily="-110" charset="0"/>
                <a:ea typeface="+mn-ea"/>
                <a:cs typeface="+mn-cs"/>
              </a:rPr>
              <a:t>of numbers are possible: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Negative numbers between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and -2</a:t>
            </a:r>
            <a:r>
              <a:rPr lang="en-US" sz="1200" kern="1200" baseline="30000" dirty="0">
                <a:solidFill>
                  <a:schemeClr val="tx1"/>
                </a:solidFill>
                <a:latin typeface="Times New Roman" pitchFamily="-110" charset="0"/>
                <a:ea typeface="+mn-ea"/>
                <a:cs typeface="+mn-cs"/>
              </a:rPr>
              <a:t>-127</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Positive numbers between 2</a:t>
            </a:r>
            <a:r>
              <a:rPr lang="en-US" sz="1200" kern="1200" baseline="30000" dirty="0">
                <a:solidFill>
                  <a:schemeClr val="tx1"/>
                </a:solidFill>
                <a:latin typeface="Times New Roman" pitchFamily="-110" charset="0"/>
                <a:ea typeface="+mn-ea"/>
                <a:cs typeface="+mn-cs"/>
              </a:rPr>
              <a:t>-127</a:t>
            </a:r>
            <a:r>
              <a:rPr lang="en-US" sz="1200" kern="1200" baseline="0" dirty="0">
                <a:solidFill>
                  <a:schemeClr val="tx1"/>
                </a:solidFill>
                <a:latin typeface="Times New Roman" pitchFamily="-110" charset="0"/>
                <a:ea typeface="+mn-ea"/>
                <a:cs typeface="+mn-cs"/>
              </a:rPr>
              <a:t> and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p>
          <a:p>
            <a:endParaRPr lang="en-US" sz="1200" kern="1200" baseline="3000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Five regions on the number line are not included in these ranges: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Negative numbers less than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negative overflow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Negative numbers greater than 2</a:t>
            </a:r>
            <a:r>
              <a:rPr lang="en-US" sz="1200" kern="1200" baseline="30000" dirty="0">
                <a:solidFill>
                  <a:schemeClr val="tx1"/>
                </a:solidFill>
                <a:latin typeface="Times New Roman" pitchFamily="-110" charset="0"/>
                <a:ea typeface="+mn-ea"/>
                <a:cs typeface="+mn-cs"/>
              </a:rPr>
              <a:t>-127</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negative underflow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Zero</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Positive numbers less than 2</a:t>
            </a:r>
            <a:r>
              <a:rPr lang="en-US" sz="1200" kern="1200" baseline="30000" dirty="0">
                <a:solidFill>
                  <a:schemeClr val="tx1"/>
                </a:solidFill>
                <a:latin typeface="Times New Roman" pitchFamily="-110" charset="0"/>
                <a:ea typeface="+mn-ea"/>
                <a:cs typeface="+mn-cs"/>
              </a:rPr>
              <a:t>-127</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positive underflow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Positive numbers greater than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positive overflow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representation as presented will not accommodate a value of 0.</a:t>
            </a:r>
          </a:p>
          <a:p>
            <a:r>
              <a:rPr lang="en-US" sz="1200" kern="1200" baseline="0" dirty="0">
                <a:solidFill>
                  <a:schemeClr val="tx1"/>
                </a:solidFill>
                <a:latin typeface="Times New Roman" pitchFamily="-110" charset="0"/>
                <a:ea typeface="+mn-ea"/>
                <a:cs typeface="+mn-cs"/>
              </a:rPr>
              <a:t>However, as we shall see, actual floating-point representations include a special</a:t>
            </a:r>
          </a:p>
          <a:p>
            <a:r>
              <a:rPr lang="en-US" sz="1200" kern="1200" baseline="0" dirty="0">
                <a:solidFill>
                  <a:schemeClr val="tx1"/>
                </a:solidFill>
                <a:latin typeface="Times New Roman" pitchFamily="-110" charset="0"/>
                <a:ea typeface="+mn-ea"/>
                <a:cs typeface="+mn-cs"/>
              </a:rPr>
              <a:t>bit pattern to designate zero. Overflow occurs when an arithmetic operation</a:t>
            </a:r>
          </a:p>
          <a:p>
            <a:r>
              <a:rPr lang="en-US" sz="1200" kern="1200" baseline="0" dirty="0">
                <a:solidFill>
                  <a:schemeClr val="tx1"/>
                </a:solidFill>
                <a:latin typeface="Times New Roman" pitchFamily="-110" charset="0"/>
                <a:ea typeface="+mn-ea"/>
                <a:cs typeface="+mn-cs"/>
              </a:rPr>
              <a:t>results in an absolute value greater than can be expressed with an exponent of 128</a:t>
            </a:r>
          </a:p>
          <a:p>
            <a:r>
              <a:rPr lang="en-US" sz="1200" kern="1200" baseline="0" dirty="0">
                <a:solidFill>
                  <a:schemeClr val="tx1"/>
                </a:solidFill>
                <a:latin typeface="Times New Roman" pitchFamily="-110" charset="0"/>
                <a:ea typeface="+mn-ea"/>
                <a:cs typeface="+mn-cs"/>
              </a:rPr>
              <a:t>(e.g., 2</a:t>
            </a:r>
            <a:r>
              <a:rPr lang="en-US" sz="1200" kern="1200" baseline="30000" dirty="0">
                <a:solidFill>
                  <a:schemeClr val="tx1"/>
                </a:solidFill>
                <a:latin typeface="Times New Roman" pitchFamily="-110" charset="0"/>
                <a:ea typeface="+mn-ea"/>
                <a:cs typeface="+mn-cs"/>
              </a:rPr>
              <a:t>120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100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220</a:t>
            </a:r>
            <a:r>
              <a:rPr lang="en-US" sz="1200" kern="1200" baseline="0" dirty="0">
                <a:solidFill>
                  <a:schemeClr val="tx1"/>
                </a:solidFill>
                <a:latin typeface="Times New Roman" pitchFamily="-110" charset="0"/>
                <a:ea typeface="+mn-ea"/>
                <a:cs typeface="+mn-cs"/>
              </a:rPr>
              <a:t>). Underflow occurs when the fractional magnitude is too</a:t>
            </a:r>
          </a:p>
          <a:p>
            <a:r>
              <a:rPr lang="en-US" sz="1200" kern="1200" baseline="0" dirty="0">
                <a:solidFill>
                  <a:schemeClr val="tx1"/>
                </a:solidFill>
                <a:latin typeface="Times New Roman" pitchFamily="-110" charset="0"/>
                <a:ea typeface="+mn-ea"/>
                <a:cs typeface="+mn-cs"/>
              </a:rPr>
              <a:t>small (e.g., 2</a:t>
            </a:r>
            <a:r>
              <a:rPr lang="en-US" sz="1200" kern="1200" baseline="30000" dirty="0">
                <a:solidFill>
                  <a:schemeClr val="tx1"/>
                </a:solidFill>
                <a:latin typeface="Times New Roman" pitchFamily="-110" charset="0"/>
                <a:ea typeface="+mn-ea"/>
                <a:cs typeface="+mn-cs"/>
              </a:rPr>
              <a:t>-120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-100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-220</a:t>
            </a:r>
            <a:r>
              <a:rPr lang="en-US" sz="1200" kern="1200" baseline="0" dirty="0">
                <a:solidFill>
                  <a:schemeClr val="tx1"/>
                </a:solidFill>
                <a:latin typeface="Times New Roman" pitchFamily="-110" charset="0"/>
                <a:ea typeface="+mn-ea"/>
                <a:cs typeface="+mn-cs"/>
              </a:rPr>
              <a:t>). Underflow is a less serious problem because</a:t>
            </a:r>
          </a:p>
          <a:p>
            <a:r>
              <a:rPr lang="en-US" sz="1200" kern="1200" baseline="0" dirty="0">
                <a:solidFill>
                  <a:schemeClr val="tx1"/>
                </a:solidFill>
                <a:latin typeface="Times New Roman" pitchFamily="-110" charset="0"/>
                <a:ea typeface="+mn-ea"/>
                <a:cs typeface="+mn-cs"/>
              </a:rPr>
              <a:t>the result can generally be satisfactorily approximated by 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It is important to note that we are not representing more individual values</a:t>
            </a:r>
          </a:p>
          <a:p>
            <a:r>
              <a:rPr lang="en-US" sz="1200" kern="1200" baseline="0" dirty="0">
                <a:solidFill>
                  <a:schemeClr val="tx1"/>
                </a:solidFill>
                <a:latin typeface="Times New Roman" pitchFamily="-110" charset="0"/>
                <a:ea typeface="+mn-ea"/>
                <a:cs typeface="+mn-cs"/>
              </a:rPr>
              <a:t>with floating-point notation. The maximum number of different values that can be</a:t>
            </a:r>
          </a:p>
          <a:p>
            <a:r>
              <a:rPr lang="en-US" sz="1200" kern="1200" baseline="0" dirty="0">
                <a:solidFill>
                  <a:schemeClr val="tx1"/>
                </a:solidFill>
                <a:latin typeface="Times New Roman" pitchFamily="-110" charset="0"/>
                <a:ea typeface="+mn-ea"/>
                <a:cs typeface="+mn-cs"/>
              </a:rPr>
              <a:t>represented with 32 bits is still 2</a:t>
            </a:r>
            <a:r>
              <a:rPr lang="en-US" sz="1200" kern="1200" baseline="30000" dirty="0">
                <a:solidFill>
                  <a:schemeClr val="tx1"/>
                </a:solidFill>
                <a:latin typeface="Times New Roman" pitchFamily="-110" charset="0"/>
                <a:ea typeface="+mn-ea"/>
                <a:cs typeface="+mn-cs"/>
              </a:rPr>
              <a:t>32</a:t>
            </a:r>
            <a:r>
              <a:rPr lang="en-US" sz="1200" kern="1200" baseline="0" dirty="0">
                <a:solidFill>
                  <a:schemeClr val="tx1"/>
                </a:solidFill>
                <a:latin typeface="Times New Roman" pitchFamily="-110" charset="0"/>
                <a:ea typeface="+mn-ea"/>
                <a:cs typeface="+mn-cs"/>
              </a:rPr>
              <a:t>. What we have done is to spread those numbers</a:t>
            </a:r>
          </a:p>
          <a:p>
            <a:r>
              <a:rPr lang="en-US" sz="1200" kern="1200" baseline="0" dirty="0">
                <a:solidFill>
                  <a:schemeClr val="tx1"/>
                </a:solidFill>
                <a:latin typeface="Times New Roman" pitchFamily="-110" charset="0"/>
                <a:ea typeface="+mn-ea"/>
                <a:cs typeface="+mn-cs"/>
              </a:rPr>
              <a:t>out in two ranges, one positive and one negative. In practice, most floating-point</a:t>
            </a:r>
          </a:p>
          <a:p>
            <a:r>
              <a:rPr lang="en-US" sz="1200" kern="1200" baseline="0" dirty="0">
                <a:solidFill>
                  <a:schemeClr val="tx1"/>
                </a:solidFill>
                <a:latin typeface="Times New Roman" pitchFamily="-110" charset="0"/>
                <a:ea typeface="+mn-ea"/>
                <a:cs typeface="+mn-cs"/>
              </a:rPr>
              <a:t>numbers that one would wish to represent are represented only approximately.</a:t>
            </a:r>
          </a:p>
          <a:p>
            <a:r>
              <a:rPr lang="en-US" sz="1200" kern="1200" baseline="0" dirty="0">
                <a:solidFill>
                  <a:schemeClr val="tx1"/>
                </a:solidFill>
                <a:latin typeface="Times New Roman" pitchFamily="-110" charset="0"/>
                <a:ea typeface="+mn-ea"/>
                <a:cs typeface="+mn-cs"/>
              </a:rPr>
              <a:t>However, for moderate sized integers, the representation is exact.</a:t>
            </a:r>
            <a:endParaRPr lang="en-GB" sz="1200" kern="1200" baseline="3000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Also, note that the numbers represented in floating-point notation are not</a:t>
            </a:r>
          </a:p>
          <a:p>
            <a:r>
              <a:rPr lang="en-US" sz="1200" kern="1200" baseline="0" dirty="0">
                <a:solidFill>
                  <a:schemeClr val="tx1"/>
                </a:solidFill>
                <a:latin typeface="Times New Roman" pitchFamily="-110" charset="0"/>
                <a:ea typeface="+mn-ea"/>
                <a:cs typeface="+mn-cs"/>
              </a:rPr>
              <a:t>spaced evenly along the number line, as are fixed-point numbers. The possible values</a:t>
            </a:r>
          </a:p>
          <a:p>
            <a:r>
              <a:rPr lang="en-US" sz="1200" kern="1200" baseline="0" dirty="0">
                <a:solidFill>
                  <a:schemeClr val="tx1"/>
                </a:solidFill>
                <a:latin typeface="Times New Roman" pitchFamily="-110" charset="0"/>
                <a:ea typeface="+mn-ea"/>
                <a:cs typeface="+mn-cs"/>
              </a:rPr>
              <a:t>get closer together near the origin and farther apart as you move away, as shown</a:t>
            </a:r>
          </a:p>
          <a:p>
            <a:r>
              <a:rPr lang="en-US" sz="1200" kern="1200" baseline="0" dirty="0">
                <a:solidFill>
                  <a:schemeClr val="tx1"/>
                </a:solidFill>
                <a:latin typeface="Times New Roman" pitchFamily="-110" charset="0"/>
                <a:ea typeface="+mn-ea"/>
                <a:cs typeface="+mn-cs"/>
              </a:rPr>
              <a:t>in Figure 11.20. This is one of the trade-offs of floating-point math: </a:t>
            </a:r>
            <a:r>
              <a:rPr lang="en-US" sz="1200" u="sng" kern="1200" baseline="0" dirty="0">
                <a:solidFill>
                  <a:schemeClr val="tx1"/>
                </a:solidFill>
                <a:latin typeface="Times New Roman" pitchFamily="-110" charset="0"/>
                <a:ea typeface="+mn-ea"/>
                <a:cs typeface="+mn-cs"/>
              </a:rPr>
              <a:t>Many calculations</a:t>
            </a:r>
          </a:p>
          <a:p>
            <a:r>
              <a:rPr lang="en-US" sz="1200" u="sng" kern="1200" baseline="0" dirty="0">
                <a:solidFill>
                  <a:schemeClr val="tx1"/>
                </a:solidFill>
                <a:latin typeface="Times New Roman" pitchFamily="-110" charset="0"/>
                <a:ea typeface="+mn-ea"/>
                <a:cs typeface="+mn-cs"/>
              </a:rPr>
              <a:t>produce results that are not exact and have to be rounded to the nearest value</a:t>
            </a:r>
          </a:p>
          <a:p>
            <a:r>
              <a:rPr lang="en-US" sz="1200" u="sng" kern="1200" baseline="0" dirty="0">
                <a:solidFill>
                  <a:schemeClr val="tx1"/>
                </a:solidFill>
                <a:latin typeface="Times New Roman" pitchFamily="-110" charset="0"/>
                <a:ea typeface="+mn-ea"/>
                <a:cs typeface="+mn-cs"/>
              </a:rPr>
              <a:t>that the notation can represent.</a:t>
            </a:r>
          </a:p>
          <a:p>
            <a:endParaRPr lang="en-US"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In the type of format depicted in Figure 11.18, there is a trade-off between</a:t>
            </a:r>
          </a:p>
          <a:p>
            <a:r>
              <a:rPr lang="en-US" sz="1200" b="0" i="0" u="none" strike="noStrike" kern="1200" baseline="0" dirty="0">
                <a:solidFill>
                  <a:schemeClr val="tx1"/>
                </a:solidFill>
                <a:latin typeface="Times New Roman" pitchFamily="-110" charset="0"/>
                <a:ea typeface="+mn-ea"/>
                <a:cs typeface="+mn-cs"/>
              </a:rPr>
              <a:t>range and precision. The example shows 8 bits devoted to the exponent and 23 to</a:t>
            </a:r>
          </a:p>
          <a:p>
            <a:r>
              <a:rPr lang="en-US" sz="1200" b="0" i="0" u="none" strike="noStrike" kern="1200" baseline="0" dirty="0">
                <a:solidFill>
                  <a:schemeClr val="tx1"/>
                </a:solidFill>
                <a:latin typeface="Times New Roman" pitchFamily="-110" charset="0"/>
                <a:ea typeface="+mn-ea"/>
                <a:cs typeface="+mn-cs"/>
              </a:rPr>
              <a:t>the </a:t>
            </a:r>
            <a:r>
              <a:rPr lang="en-US" sz="1200" b="0" i="0" u="none" strike="noStrike" kern="1200" baseline="0" dirty="0" err="1">
                <a:solidFill>
                  <a:schemeClr val="tx1"/>
                </a:solidFill>
                <a:latin typeface="Times New Roman" pitchFamily="-110" charset="0"/>
                <a:ea typeface="+mn-ea"/>
                <a:cs typeface="+mn-cs"/>
              </a:rPr>
              <a:t>significand</a:t>
            </a:r>
            <a:r>
              <a:rPr lang="en-US" sz="1200" b="0" i="0" u="sng" strike="noStrike" kern="1200" baseline="0" dirty="0">
                <a:solidFill>
                  <a:schemeClr val="tx1"/>
                </a:solidFill>
                <a:latin typeface="Times New Roman" pitchFamily="-110" charset="0"/>
                <a:ea typeface="+mn-ea"/>
                <a:cs typeface="+mn-cs"/>
              </a:rPr>
              <a:t>. If we increase the number of bits in the exponent, we expand the</a:t>
            </a:r>
          </a:p>
          <a:p>
            <a:r>
              <a:rPr lang="en-US" sz="1200" b="0" i="0" u="sng" strike="noStrike" kern="1200" baseline="0" dirty="0">
                <a:solidFill>
                  <a:schemeClr val="tx1"/>
                </a:solidFill>
                <a:latin typeface="Times New Roman" pitchFamily="-110" charset="0"/>
                <a:ea typeface="+mn-ea"/>
                <a:cs typeface="+mn-cs"/>
              </a:rPr>
              <a:t>range of expressible numbers. But because only a fixed number of different values</a:t>
            </a:r>
          </a:p>
          <a:p>
            <a:r>
              <a:rPr lang="en-US" sz="1200" b="0" i="0" u="sng" strike="noStrike" kern="1200" baseline="0" dirty="0">
                <a:solidFill>
                  <a:schemeClr val="tx1"/>
                </a:solidFill>
                <a:latin typeface="Times New Roman" pitchFamily="-110" charset="0"/>
                <a:ea typeface="+mn-ea"/>
                <a:cs typeface="+mn-cs"/>
              </a:rPr>
              <a:t>can be expressed, we have reduced the density of those numbers and therefore the</a:t>
            </a:r>
          </a:p>
          <a:p>
            <a:r>
              <a:rPr lang="en-US" sz="1200" b="0" i="0" u="sng" strike="noStrike" kern="1200" baseline="0" dirty="0">
                <a:solidFill>
                  <a:schemeClr val="tx1"/>
                </a:solidFill>
                <a:latin typeface="Times New Roman" pitchFamily="-110" charset="0"/>
                <a:ea typeface="+mn-ea"/>
                <a:cs typeface="+mn-cs"/>
              </a:rPr>
              <a:t>precision.</a:t>
            </a:r>
            <a:r>
              <a:rPr lang="en-US" sz="1200" b="0" i="0" u="none" strike="noStrike" kern="1200" baseline="0" dirty="0">
                <a:solidFill>
                  <a:schemeClr val="tx1"/>
                </a:solidFill>
                <a:latin typeface="Times New Roman" pitchFamily="-110" charset="0"/>
                <a:ea typeface="+mn-ea"/>
                <a:cs typeface="+mn-cs"/>
              </a:rPr>
              <a:t> The only way to increase both range and precision is to use more bits.</a:t>
            </a:r>
          </a:p>
          <a:p>
            <a:r>
              <a:rPr lang="en-US" sz="1200" b="0" i="0" u="none" strike="noStrike" kern="1200" baseline="0" dirty="0">
                <a:solidFill>
                  <a:schemeClr val="tx1"/>
                </a:solidFill>
                <a:latin typeface="Times New Roman" pitchFamily="-110" charset="0"/>
                <a:ea typeface="+mn-ea"/>
                <a:cs typeface="+mn-cs"/>
              </a:rPr>
              <a:t>Thus, most computers offer, at least, single-precision numbers and </a:t>
            </a:r>
            <a:r>
              <a:rPr lang="en-US" sz="1200" b="0" i="0" u="none" strike="noStrike" kern="1200" baseline="0" dirty="0" err="1">
                <a:solidFill>
                  <a:schemeClr val="tx1"/>
                </a:solidFill>
                <a:latin typeface="Times New Roman" pitchFamily="-110" charset="0"/>
                <a:ea typeface="+mn-ea"/>
                <a:cs typeface="+mn-cs"/>
              </a:rPr>
              <a:t>doubleprecision</a:t>
            </a:r>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numbers. For example, a processor could support a single-precision format of</a:t>
            </a:r>
          </a:p>
          <a:p>
            <a:r>
              <a:rPr lang="en-US" sz="1200" b="0" i="0" u="none" strike="noStrike" kern="1200" baseline="0" dirty="0">
                <a:solidFill>
                  <a:schemeClr val="tx1"/>
                </a:solidFill>
                <a:latin typeface="Times New Roman" pitchFamily="-110" charset="0"/>
                <a:ea typeface="+mn-ea"/>
                <a:cs typeface="+mn-cs"/>
              </a:rPr>
              <a:t>64 bits, and a double-precision format of 128 bits.</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So there is a trade-off between the number of bits in the exponent and the</a:t>
            </a:r>
          </a:p>
          <a:p>
            <a:r>
              <a:rPr lang="en-US" sz="1200" b="0" i="0" u="none" strike="noStrike" kern="1200" baseline="0" dirty="0">
                <a:solidFill>
                  <a:schemeClr val="tx1"/>
                </a:solidFill>
                <a:latin typeface="Times New Roman" pitchFamily="-110" charset="0"/>
                <a:ea typeface="+mn-ea"/>
                <a:cs typeface="+mn-cs"/>
              </a:rPr>
              <a:t>number of bits in the </a:t>
            </a:r>
            <a:r>
              <a:rPr lang="en-US" sz="1200" b="0" i="0" u="none" strike="noStrike" kern="1200" baseline="0" dirty="0" err="1">
                <a:solidFill>
                  <a:schemeClr val="tx1"/>
                </a:solidFill>
                <a:latin typeface="Times New Roman" pitchFamily="-110" charset="0"/>
                <a:ea typeface="+mn-ea"/>
                <a:cs typeface="+mn-cs"/>
              </a:rPr>
              <a:t>significand</a:t>
            </a:r>
            <a:r>
              <a:rPr lang="en-US" sz="1200" b="0" i="0" u="none" strike="noStrike" kern="1200" baseline="0" dirty="0">
                <a:solidFill>
                  <a:schemeClr val="tx1"/>
                </a:solidFill>
                <a:latin typeface="Times New Roman" pitchFamily="-110" charset="0"/>
                <a:ea typeface="+mn-ea"/>
                <a:cs typeface="+mn-cs"/>
              </a:rPr>
              <a:t>. But it is even more complicated than that. The</a:t>
            </a:r>
          </a:p>
          <a:p>
            <a:r>
              <a:rPr lang="en-US" sz="1200" b="0" i="0" u="none" strike="noStrike" kern="1200" baseline="0" dirty="0">
                <a:solidFill>
                  <a:schemeClr val="tx1"/>
                </a:solidFill>
                <a:latin typeface="Times New Roman" pitchFamily="-110" charset="0"/>
                <a:ea typeface="+mn-ea"/>
                <a:cs typeface="+mn-cs"/>
              </a:rPr>
              <a:t>implied base of the exponent need not be 2. The IBM S/390 architecture, for</a:t>
            </a:r>
          </a:p>
          <a:p>
            <a:r>
              <a:rPr lang="en-US" sz="1200" b="0" i="0" u="none" strike="noStrike" kern="1200" baseline="0" dirty="0">
                <a:solidFill>
                  <a:schemeClr val="tx1"/>
                </a:solidFill>
                <a:latin typeface="Times New Roman" pitchFamily="-110" charset="0"/>
                <a:ea typeface="+mn-ea"/>
                <a:cs typeface="+mn-cs"/>
              </a:rPr>
              <a:t>example, uses a base of 16 [ANDE67b]. The format consists of a 7-bit exponent and</a:t>
            </a:r>
          </a:p>
          <a:p>
            <a:r>
              <a:rPr lang="en-US" sz="1200" b="0" i="0" u="none" strike="noStrike" kern="1200" baseline="0" dirty="0">
                <a:solidFill>
                  <a:schemeClr val="tx1"/>
                </a:solidFill>
                <a:latin typeface="Times New Roman" pitchFamily="-110" charset="0"/>
                <a:ea typeface="+mn-ea"/>
                <a:cs typeface="+mn-cs"/>
              </a:rPr>
              <a:t>a 24-bit </a:t>
            </a:r>
            <a:r>
              <a:rPr lang="en-US" sz="1200" b="0" i="0" u="none" strike="noStrike" kern="1200" baseline="0" dirty="0" err="1">
                <a:solidFill>
                  <a:schemeClr val="tx1"/>
                </a:solidFill>
                <a:latin typeface="Times New Roman" pitchFamily="-110" charset="0"/>
                <a:ea typeface="+mn-ea"/>
                <a:cs typeface="+mn-cs"/>
              </a:rPr>
              <a:t>significand</a:t>
            </a:r>
            <a:r>
              <a:rPr lang="en-US" sz="1200" b="0" i="0" u="none" strike="noStrike" kern="1200" baseline="0" dirty="0">
                <a:solidFill>
                  <a:schemeClr val="tx1"/>
                </a:solidFill>
                <a:latin typeface="Times New Roman" pitchFamily="-110" charset="0"/>
                <a:ea typeface="+mn-ea"/>
                <a:cs typeface="+mn-cs"/>
              </a:rPr>
              <a:t>.</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The advantage of using a larger exponent is </a:t>
            </a:r>
            <a:r>
              <a:rPr lang="en-US" sz="1200" b="0" i="0" u="sng" strike="noStrike" kern="1200" baseline="0" dirty="0">
                <a:solidFill>
                  <a:schemeClr val="tx1"/>
                </a:solidFill>
                <a:latin typeface="Times New Roman" pitchFamily="-110" charset="0"/>
                <a:ea typeface="+mn-ea"/>
                <a:cs typeface="+mn-cs"/>
              </a:rPr>
              <a:t>that a greater range can be</a:t>
            </a:r>
          </a:p>
          <a:p>
            <a:r>
              <a:rPr lang="en-US" sz="1200" b="0" i="0" u="sng" strike="noStrike" kern="1200" baseline="0" dirty="0">
                <a:solidFill>
                  <a:schemeClr val="tx1"/>
                </a:solidFill>
                <a:latin typeface="Times New Roman" pitchFamily="-110" charset="0"/>
                <a:ea typeface="+mn-ea"/>
                <a:cs typeface="+mn-cs"/>
              </a:rPr>
              <a:t>achieved for the same number of exponent bits. But remember, we have not</a:t>
            </a:r>
          </a:p>
          <a:p>
            <a:r>
              <a:rPr lang="en-US" sz="1200" b="0" i="0" u="sng" strike="noStrike" kern="1200" baseline="0" dirty="0">
                <a:solidFill>
                  <a:schemeClr val="tx1"/>
                </a:solidFill>
                <a:latin typeface="Times New Roman" pitchFamily="-110" charset="0"/>
                <a:ea typeface="+mn-ea"/>
                <a:cs typeface="+mn-cs"/>
              </a:rPr>
              <a:t>increased the number of different values that can be represented</a:t>
            </a:r>
            <a:r>
              <a:rPr lang="en-US" sz="1200" b="0" i="0" u="none" strike="noStrike" kern="1200" baseline="0" dirty="0">
                <a:solidFill>
                  <a:schemeClr val="tx1"/>
                </a:solidFill>
                <a:latin typeface="Times New Roman" pitchFamily="-110" charset="0"/>
                <a:ea typeface="+mn-ea"/>
                <a:cs typeface="+mn-cs"/>
              </a:rPr>
              <a:t>. </a:t>
            </a:r>
            <a:r>
              <a:rPr lang="en-US" sz="1200" b="0" i="0" u="sng" strike="noStrike" kern="1200" baseline="0" dirty="0">
                <a:solidFill>
                  <a:schemeClr val="tx1"/>
                </a:solidFill>
                <a:latin typeface="Times New Roman" pitchFamily="-110" charset="0"/>
                <a:ea typeface="+mn-ea"/>
                <a:cs typeface="+mn-cs"/>
              </a:rPr>
              <a:t>Thus, for a fixed</a:t>
            </a:r>
          </a:p>
          <a:p>
            <a:r>
              <a:rPr lang="en-US" sz="1200" b="0" i="0" u="sng" strike="noStrike" kern="1200" baseline="0" dirty="0">
                <a:solidFill>
                  <a:schemeClr val="tx1"/>
                </a:solidFill>
                <a:latin typeface="Times New Roman" pitchFamily="-110" charset="0"/>
                <a:ea typeface="+mn-ea"/>
                <a:cs typeface="+mn-cs"/>
              </a:rPr>
              <a:t>format, a larger exponent base gives a greater range at the expense of less precision</a:t>
            </a:r>
            <a:r>
              <a:rPr lang="en-US" sz="1200" b="0" i="0" u="none" strike="noStrike" kern="1200" baseline="0" dirty="0">
                <a:solidFill>
                  <a:schemeClr val="tx1"/>
                </a:solidFill>
                <a:latin typeface="Times New Roman" pitchFamily="-110"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5BF04-A14D-874B-A8CF-9D1B063330CB}" type="slidenum">
              <a:rPr lang="en-US"/>
              <a:pPr/>
              <a:t>51</a:t>
            </a:fld>
            <a:endParaRPr lang="en-US" dirty="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most important floating-point representation is defined in IEEE Standard 754,</a:t>
            </a:r>
          </a:p>
          <a:p>
            <a:r>
              <a:rPr lang="en-US" sz="1200" kern="1200" baseline="0" dirty="0">
                <a:solidFill>
                  <a:schemeClr val="tx1"/>
                </a:solidFill>
                <a:latin typeface="Times New Roman" pitchFamily="-110" charset="0"/>
                <a:ea typeface="+mn-ea"/>
                <a:cs typeface="+mn-cs"/>
              </a:rPr>
              <a:t>adopted in 1985 and revised in 2008. This standard was developed to facilitate the</a:t>
            </a:r>
          </a:p>
          <a:p>
            <a:r>
              <a:rPr lang="en-US" sz="1200" kern="1200" baseline="0" dirty="0">
                <a:solidFill>
                  <a:schemeClr val="tx1"/>
                </a:solidFill>
                <a:latin typeface="Times New Roman" pitchFamily="-110" charset="0"/>
                <a:ea typeface="+mn-ea"/>
                <a:cs typeface="+mn-cs"/>
              </a:rPr>
              <a:t>portability of programs from one processor to another and to encourage the development</a:t>
            </a:r>
          </a:p>
          <a:p>
            <a:r>
              <a:rPr lang="en-US" sz="1200" kern="1200" baseline="0" dirty="0">
                <a:solidFill>
                  <a:schemeClr val="tx1"/>
                </a:solidFill>
                <a:latin typeface="Times New Roman" pitchFamily="-110" charset="0"/>
                <a:ea typeface="+mn-ea"/>
                <a:cs typeface="+mn-cs"/>
              </a:rPr>
              <a:t>of sophisticated, numerically oriented programs. The standard has been</a:t>
            </a:r>
          </a:p>
          <a:p>
            <a:r>
              <a:rPr lang="en-US" sz="1200" kern="1200" baseline="0" dirty="0">
                <a:solidFill>
                  <a:schemeClr val="tx1"/>
                </a:solidFill>
                <a:latin typeface="Times New Roman" pitchFamily="-110" charset="0"/>
                <a:ea typeface="+mn-ea"/>
                <a:cs typeface="+mn-cs"/>
              </a:rPr>
              <a:t>widely adopted and is used on virtually all contemporary processors and arithmetic</a:t>
            </a:r>
          </a:p>
          <a:p>
            <a:r>
              <a:rPr lang="en-US" sz="1200" kern="1200" baseline="0" dirty="0">
                <a:solidFill>
                  <a:schemeClr val="tx1"/>
                </a:solidFill>
                <a:latin typeface="Times New Roman" pitchFamily="-110" charset="0"/>
                <a:ea typeface="+mn-ea"/>
                <a:cs typeface="+mn-cs"/>
              </a:rPr>
              <a:t>coprocessors. IEEE 754-2008 covers both binary and decimal floating-point representations.</a:t>
            </a:r>
          </a:p>
          <a:p>
            <a:r>
              <a:rPr lang="en-US" sz="1200" kern="1200" baseline="0" dirty="0">
                <a:solidFill>
                  <a:schemeClr val="tx1"/>
                </a:solidFill>
                <a:latin typeface="Times New Roman" pitchFamily="-110" charset="0"/>
                <a:ea typeface="+mn-ea"/>
                <a:cs typeface="+mn-cs"/>
              </a:rPr>
              <a:t>In this chapter, we deal only with binary representations.</a:t>
            </a:r>
          </a:p>
          <a:p>
            <a:endParaRPr lang="en-US" sz="1200" kern="1200" baseline="0" dirty="0">
              <a:solidFill>
                <a:schemeClr val="tx1"/>
              </a:solidFill>
              <a:latin typeface="Times New Roman" pitchFamily="-110" charset="0"/>
              <a:ea typeface="+mn-ea"/>
              <a:cs typeface="+mn-cs"/>
            </a:endParaRP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Another detail that affects the precision of the result is the rounding</a:t>
            </a:r>
          </a:p>
          <a:p>
            <a:r>
              <a:rPr lang="en-US" sz="1200" kern="1200" baseline="0" dirty="0">
                <a:solidFill>
                  <a:schemeClr val="tx1"/>
                </a:solidFill>
                <a:latin typeface="Times New Roman" pitchFamily="-110" charset="0"/>
                <a:ea typeface="+mn-ea"/>
                <a:cs typeface="+mn-cs"/>
              </a:rPr>
              <a:t>policy. The result of any operation on the significands is generally stored in a longer</a:t>
            </a:r>
          </a:p>
          <a:p>
            <a:r>
              <a:rPr lang="en-US" sz="1200" kern="1200" baseline="0" dirty="0">
                <a:solidFill>
                  <a:schemeClr val="tx1"/>
                </a:solidFill>
                <a:latin typeface="Times New Roman" pitchFamily="-110" charset="0"/>
                <a:ea typeface="+mn-ea"/>
                <a:cs typeface="+mn-cs"/>
              </a:rPr>
              <a:t>register. When the result is put back into the floating-point format, the extra bits</a:t>
            </a:r>
          </a:p>
          <a:p>
            <a:r>
              <a:rPr lang="en-US" sz="1200" kern="1200" baseline="0" dirty="0">
                <a:solidFill>
                  <a:schemeClr val="tx1"/>
                </a:solidFill>
                <a:latin typeface="Times New Roman" pitchFamily="-110" charset="0"/>
                <a:ea typeface="+mn-ea"/>
                <a:cs typeface="+mn-cs"/>
              </a:rPr>
              <a:t>must be eliminated in such a way as to produce a result that is close to the exact</a:t>
            </a:r>
          </a:p>
          <a:p>
            <a:r>
              <a:rPr lang="en-US" sz="1200" kern="1200" baseline="0" dirty="0">
                <a:solidFill>
                  <a:schemeClr val="tx1"/>
                </a:solidFill>
                <a:latin typeface="Times New Roman" pitchFamily="-110" charset="0"/>
                <a:ea typeface="+mn-ea"/>
                <a:cs typeface="+mn-cs"/>
              </a:rPr>
              <a:t>result. This process is called </a:t>
            </a:r>
            <a:r>
              <a:rPr lang="en-US" sz="1200" b="1" kern="1200" baseline="0" dirty="0">
                <a:solidFill>
                  <a:schemeClr val="tx1"/>
                </a:solidFill>
                <a:latin typeface="Times New Roman" pitchFamily="-110" charset="0"/>
                <a:ea typeface="+mn-ea"/>
                <a:cs typeface="+mn-cs"/>
              </a:rPr>
              <a:t>rounding.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number of techniques have been explored for performing rounding. In fact,</a:t>
            </a:r>
          </a:p>
          <a:p>
            <a:r>
              <a:rPr lang="en-US" sz="1200" kern="1200" baseline="0" dirty="0">
                <a:solidFill>
                  <a:schemeClr val="tx1"/>
                </a:solidFill>
                <a:latin typeface="Times New Roman" pitchFamily="-110" charset="0"/>
                <a:ea typeface="+mn-ea"/>
                <a:cs typeface="+mn-cs"/>
              </a:rPr>
              <a:t>the IEEE standard lists four alternative approaches: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Round to nearest: </a:t>
            </a:r>
            <a:r>
              <a:rPr lang="en-US" sz="1200" b="0" kern="1200" baseline="0" dirty="0">
                <a:solidFill>
                  <a:schemeClr val="tx1"/>
                </a:solidFill>
                <a:latin typeface="Times New Roman" pitchFamily="-110" charset="0"/>
                <a:ea typeface="+mn-ea"/>
                <a:cs typeface="+mn-cs"/>
              </a:rPr>
              <a:t>The result is rounded to the nearest representable number.</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Round toward </a:t>
            </a:r>
            <a:r>
              <a:rPr lang="en-US" sz="1200" dirty="0"/>
              <a:t>+∞</a:t>
            </a:r>
            <a:r>
              <a:rPr lang="en-US" sz="1200" baseline="30000" dirty="0"/>
              <a:t> </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The result is rounded up toward plus infinity.</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Round toward </a:t>
            </a:r>
            <a:r>
              <a:rPr lang="en-US" sz="1200" dirty="0"/>
              <a:t>-∞</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The result is rounded down toward negative infinity.</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Round toward 0: </a:t>
            </a:r>
            <a:r>
              <a:rPr lang="en-US" sz="1200" b="0" kern="1200" baseline="0" dirty="0">
                <a:solidFill>
                  <a:schemeClr val="tx1"/>
                </a:solidFill>
                <a:latin typeface="Times New Roman" pitchFamily="-110" charset="0"/>
                <a:ea typeface="+mn-ea"/>
                <a:cs typeface="+mn-cs"/>
              </a:rPr>
              <a:t>The result is rounded toward zero.</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Let us consider each of these policies in turn. </a:t>
            </a:r>
            <a:r>
              <a:rPr lang="en-US" sz="1200" b="1" kern="1200" baseline="0" dirty="0">
                <a:solidFill>
                  <a:schemeClr val="tx1"/>
                </a:solidFill>
                <a:latin typeface="Times New Roman" pitchFamily="-110" charset="0"/>
                <a:ea typeface="+mn-ea"/>
                <a:cs typeface="+mn-cs"/>
              </a:rPr>
              <a:t>Round to nearest </a:t>
            </a:r>
            <a:r>
              <a:rPr lang="en-US" sz="1200" b="0" kern="1200" baseline="0" dirty="0">
                <a:solidFill>
                  <a:schemeClr val="tx1"/>
                </a:solidFill>
                <a:latin typeface="Times New Roman" pitchFamily="-110" charset="0"/>
                <a:ea typeface="+mn-ea"/>
                <a:cs typeface="+mn-cs"/>
              </a:rPr>
              <a:t>is the default</a:t>
            </a:r>
          </a:p>
          <a:p>
            <a:r>
              <a:rPr lang="en-US" sz="1200" kern="1200" baseline="0" dirty="0">
                <a:solidFill>
                  <a:schemeClr val="tx1"/>
                </a:solidFill>
                <a:latin typeface="Times New Roman" pitchFamily="-110" charset="0"/>
                <a:ea typeface="+mn-ea"/>
                <a:cs typeface="+mn-cs"/>
              </a:rPr>
              <a:t>rounding mode listed in the standard and is defined as follows: The representable</a:t>
            </a:r>
          </a:p>
          <a:p>
            <a:r>
              <a:rPr lang="en-US" sz="1200" kern="1200" baseline="0" dirty="0">
                <a:solidFill>
                  <a:schemeClr val="tx1"/>
                </a:solidFill>
                <a:latin typeface="Times New Roman" pitchFamily="-110" charset="0"/>
                <a:ea typeface="+mn-ea"/>
                <a:cs typeface="+mn-cs"/>
              </a:rPr>
              <a:t>value nearest to the infinitely precise result shall be delivered.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standard also addresses the special case of extra bits of the form 10000.…</a:t>
            </a:r>
          </a:p>
          <a:p>
            <a:r>
              <a:rPr lang="en-US" sz="1200" kern="1200" baseline="0" dirty="0">
                <a:solidFill>
                  <a:schemeClr val="tx1"/>
                </a:solidFill>
                <a:latin typeface="Times New Roman" pitchFamily="-110" charset="0"/>
                <a:ea typeface="+mn-ea"/>
                <a:cs typeface="+mn-cs"/>
              </a:rPr>
              <a:t>Here the result is exactly halfway between the two possible representable values.</a:t>
            </a:r>
          </a:p>
          <a:p>
            <a:r>
              <a:rPr lang="en-US" sz="1200" u="sng" kern="1200" baseline="0" dirty="0">
                <a:solidFill>
                  <a:schemeClr val="tx1"/>
                </a:solidFill>
                <a:latin typeface="Times New Roman" pitchFamily="-110" charset="0"/>
                <a:ea typeface="+mn-ea"/>
                <a:cs typeface="+mn-cs"/>
              </a:rPr>
              <a:t>One possible technique here would be to always truncate, as this would be the simplest</a:t>
            </a:r>
          </a:p>
          <a:p>
            <a:r>
              <a:rPr lang="en-US" sz="1200" u="sng" kern="1200" baseline="0" dirty="0">
                <a:solidFill>
                  <a:schemeClr val="tx1"/>
                </a:solidFill>
                <a:latin typeface="Times New Roman" pitchFamily="-110" charset="0"/>
                <a:ea typeface="+mn-ea"/>
                <a:cs typeface="+mn-cs"/>
              </a:rPr>
              <a:t>operation. However, the difficulty with this simple approach is that it introduces</a:t>
            </a:r>
          </a:p>
          <a:p>
            <a:r>
              <a:rPr lang="en-US" sz="1200" u="sng" kern="1200" baseline="0" dirty="0">
                <a:solidFill>
                  <a:schemeClr val="tx1"/>
                </a:solidFill>
                <a:latin typeface="Times New Roman" pitchFamily="-110" charset="0"/>
                <a:ea typeface="+mn-ea"/>
                <a:cs typeface="+mn-cs"/>
              </a:rPr>
              <a:t>a small but cumulative bias into a sequence of computations</a:t>
            </a:r>
            <a:r>
              <a:rPr lang="en-US" sz="1200" kern="1200" baseline="0" dirty="0">
                <a:solidFill>
                  <a:schemeClr val="tx1"/>
                </a:solidFill>
                <a:latin typeface="Times New Roman" pitchFamily="-110" charset="0"/>
                <a:ea typeface="+mn-ea"/>
                <a:cs typeface="+mn-cs"/>
              </a:rPr>
              <a:t>. What is required</a:t>
            </a:r>
          </a:p>
          <a:p>
            <a:r>
              <a:rPr lang="en-US" sz="1200" kern="1200" baseline="0" dirty="0">
                <a:solidFill>
                  <a:schemeClr val="tx1"/>
                </a:solidFill>
                <a:latin typeface="Times New Roman" pitchFamily="-110" charset="0"/>
                <a:ea typeface="+mn-ea"/>
                <a:cs typeface="+mn-cs"/>
              </a:rPr>
              <a:t>is an unbiased method of rounding. </a:t>
            </a:r>
            <a:r>
              <a:rPr lang="en-US" sz="1200" u="sng" kern="1200" baseline="0" dirty="0">
                <a:solidFill>
                  <a:schemeClr val="tx1"/>
                </a:solidFill>
                <a:latin typeface="Times New Roman" pitchFamily="-110" charset="0"/>
                <a:ea typeface="+mn-ea"/>
                <a:cs typeface="+mn-cs"/>
              </a:rPr>
              <a:t>One possible approach would be to round up or</a:t>
            </a:r>
          </a:p>
          <a:p>
            <a:r>
              <a:rPr lang="en-US" sz="1200" u="sng" kern="1200" baseline="0" dirty="0">
                <a:solidFill>
                  <a:schemeClr val="tx1"/>
                </a:solidFill>
                <a:latin typeface="Times New Roman" pitchFamily="-110" charset="0"/>
                <a:ea typeface="+mn-ea"/>
                <a:cs typeface="+mn-cs"/>
              </a:rPr>
              <a:t>down on the basis of a random number so that, on average, the result would be unbiased</a:t>
            </a:r>
            <a:r>
              <a:rPr lang="en-US" sz="1200" kern="1200" baseline="0" dirty="0">
                <a:solidFill>
                  <a:schemeClr val="tx1"/>
                </a:solidFill>
                <a:latin typeface="Times New Roman" pitchFamily="-110" charset="0"/>
                <a:ea typeface="+mn-ea"/>
                <a:cs typeface="+mn-cs"/>
              </a:rPr>
              <a:t>.</a:t>
            </a:r>
          </a:p>
          <a:p>
            <a:r>
              <a:rPr lang="en-US" sz="1200" u="sng" kern="1200" baseline="0" dirty="0">
                <a:solidFill>
                  <a:schemeClr val="tx1"/>
                </a:solidFill>
                <a:latin typeface="Times New Roman" pitchFamily="-110" charset="0"/>
                <a:ea typeface="+mn-ea"/>
                <a:cs typeface="+mn-cs"/>
              </a:rPr>
              <a:t>The argument against this approach is that it does not produce predictable,</a:t>
            </a:r>
          </a:p>
          <a:p>
            <a:r>
              <a:rPr lang="en-US" sz="1200" u="sng" kern="1200" baseline="0" dirty="0">
                <a:solidFill>
                  <a:schemeClr val="tx1"/>
                </a:solidFill>
                <a:latin typeface="Times New Roman" pitchFamily="-110" charset="0"/>
                <a:ea typeface="+mn-ea"/>
                <a:cs typeface="+mn-cs"/>
              </a:rPr>
              <a:t>deterministic results. The approach taken by the IEEE standard is to force the result</a:t>
            </a:r>
          </a:p>
          <a:p>
            <a:r>
              <a:rPr lang="en-US" sz="1200" u="sng" kern="1200" baseline="0" dirty="0">
                <a:solidFill>
                  <a:schemeClr val="tx1"/>
                </a:solidFill>
                <a:latin typeface="Times New Roman" pitchFamily="-110" charset="0"/>
                <a:ea typeface="+mn-ea"/>
                <a:cs typeface="+mn-cs"/>
              </a:rPr>
              <a:t>to be even: If the result of a computation is exactly midway between two representable</a:t>
            </a:r>
          </a:p>
          <a:p>
            <a:r>
              <a:rPr lang="en-US" sz="1200" u="sng" kern="1200" baseline="0" dirty="0">
                <a:solidFill>
                  <a:schemeClr val="tx1"/>
                </a:solidFill>
                <a:latin typeface="Times New Roman" pitchFamily="-110" charset="0"/>
                <a:ea typeface="+mn-ea"/>
                <a:cs typeface="+mn-cs"/>
              </a:rPr>
              <a:t>numbers, the value is rounded up if the last representable bit is currently 1 and</a:t>
            </a:r>
          </a:p>
          <a:p>
            <a:r>
              <a:rPr lang="en-US" sz="1200" u="sng" kern="1200" baseline="0" dirty="0">
                <a:solidFill>
                  <a:schemeClr val="tx1"/>
                </a:solidFill>
                <a:latin typeface="Times New Roman" pitchFamily="-110" charset="0"/>
                <a:ea typeface="+mn-ea"/>
                <a:cs typeface="+mn-cs"/>
              </a:rPr>
              <a:t>not rounded up if it is currently 0.</a:t>
            </a:r>
            <a:endParaRPr lang="en-US" u="sng"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474878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Times New Roman" pitchFamily="-110" charset="0"/>
                <a:ea typeface="+mn-ea"/>
                <a:cs typeface="+mn-cs"/>
              </a:rPr>
              <a:t>The next two options, </a:t>
            </a:r>
            <a:r>
              <a:rPr lang="en-US" sz="1200" b="1" kern="1200" baseline="0" dirty="0">
                <a:solidFill>
                  <a:schemeClr val="tx1"/>
                </a:solidFill>
                <a:latin typeface="Times New Roman" pitchFamily="-110" charset="0"/>
                <a:ea typeface="+mn-ea"/>
                <a:cs typeface="+mn-cs"/>
              </a:rPr>
              <a:t>rounding to plus </a:t>
            </a:r>
            <a:r>
              <a:rPr lang="en-US" sz="1200" b="0" kern="1200" baseline="0" dirty="0">
                <a:solidFill>
                  <a:schemeClr val="tx1"/>
                </a:solidFill>
                <a:latin typeface="Times New Roman" pitchFamily="-110" charset="0"/>
                <a:ea typeface="+mn-ea"/>
                <a:cs typeface="+mn-cs"/>
              </a:rPr>
              <a:t>and</a:t>
            </a:r>
            <a:r>
              <a:rPr lang="en-US" sz="1200" b="1" kern="1200" baseline="0" dirty="0">
                <a:solidFill>
                  <a:schemeClr val="tx1"/>
                </a:solidFill>
                <a:latin typeface="Times New Roman" pitchFamily="-110" charset="0"/>
                <a:ea typeface="+mn-ea"/>
                <a:cs typeface="+mn-cs"/>
              </a:rPr>
              <a:t> minus infinity, </a:t>
            </a:r>
            <a:r>
              <a:rPr lang="en-US" sz="1200" b="0" kern="1200" baseline="0" dirty="0">
                <a:solidFill>
                  <a:schemeClr val="tx1"/>
                </a:solidFill>
                <a:latin typeface="Times New Roman" pitchFamily="-110" charset="0"/>
                <a:ea typeface="+mn-ea"/>
                <a:cs typeface="+mn-cs"/>
              </a:rPr>
              <a:t>are useful in implementing</a:t>
            </a:r>
          </a:p>
          <a:p>
            <a:r>
              <a:rPr lang="en-US" sz="1200" kern="1200" baseline="0" dirty="0">
                <a:solidFill>
                  <a:schemeClr val="tx1"/>
                </a:solidFill>
                <a:latin typeface="Times New Roman" pitchFamily="-110" charset="0"/>
                <a:ea typeface="+mn-ea"/>
                <a:cs typeface="+mn-cs"/>
              </a:rPr>
              <a:t>a technique known as interval arithmetic. </a:t>
            </a:r>
            <a:r>
              <a:rPr lang="en-US" sz="1200" u="sng" kern="1200" baseline="0" dirty="0">
                <a:solidFill>
                  <a:schemeClr val="tx1"/>
                </a:solidFill>
                <a:latin typeface="Times New Roman" pitchFamily="-110" charset="0"/>
                <a:ea typeface="+mn-ea"/>
                <a:cs typeface="+mn-cs"/>
              </a:rPr>
              <a:t>Interval arithmetic provides an</a:t>
            </a:r>
          </a:p>
          <a:p>
            <a:r>
              <a:rPr lang="en-US" sz="1200" u="sng" kern="1200" baseline="0" dirty="0">
                <a:solidFill>
                  <a:schemeClr val="tx1"/>
                </a:solidFill>
                <a:latin typeface="Times New Roman" pitchFamily="-110" charset="0"/>
                <a:ea typeface="+mn-ea"/>
                <a:cs typeface="+mn-cs"/>
              </a:rPr>
              <a:t>efficient method for monitoring and controlling errors in floating-point computations</a:t>
            </a:r>
          </a:p>
          <a:p>
            <a:r>
              <a:rPr lang="en-US" sz="1200" u="sng" kern="1200" baseline="0" dirty="0">
                <a:solidFill>
                  <a:schemeClr val="tx1"/>
                </a:solidFill>
                <a:latin typeface="Times New Roman" pitchFamily="-110" charset="0"/>
                <a:ea typeface="+mn-ea"/>
                <a:cs typeface="+mn-cs"/>
              </a:rPr>
              <a:t>by producing two values for each result. </a:t>
            </a:r>
            <a:r>
              <a:rPr lang="en-US" sz="1200" kern="1200" baseline="0" dirty="0">
                <a:solidFill>
                  <a:schemeClr val="tx1"/>
                </a:solidFill>
                <a:latin typeface="Times New Roman" pitchFamily="-110" charset="0"/>
                <a:ea typeface="+mn-ea"/>
                <a:cs typeface="+mn-cs"/>
              </a:rPr>
              <a:t>The two values correspond to the</a:t>
            </a:r>
          </a:p>
          <a:p>
            <a:r>
              <a:rPr lang="en-US" sz="1200" u="sng" kern="1200" baseline="0" dirty="0">
                <a:solidFill>
                  <a:schemeClr val="tx1"/>
                </a:solidFill>
                <a:latin typeface="Times New Roman" pitchFamily="-110" charset="0"/>
                <a:ea typeface="+mn-ea"/>
                <a:cs typeface="+mn-cs"/>
              </a:rPr>
              <a:t>lower and upper endpoints of an interval that contains the true result</a:t>
            </a:r>
            <a:r>
              <a:rPr lang="en-US" sz="1200" kern="1200" baseline="0" dirty="0">
                <a:solidFill>
                  <a:schemeClr val="tx1"/>
                </a:solidFill>
                <a:latin typeface="Times New Roman" pitchFamily="-110" charset="0"/>
                <a:ea typeface="+mn-ea"/>
                <a:cs typeface="+mn-cs"/>
              </a:rPr>
              <a:t>. The width of</a:t>
            </a:r>
          </a:p>
          <a:p>
            <a:r>
              <a:rPr lang="en-US" sz="1200" kern="1200" baseline="0" dirty="0">
                <a:solidFill>
                  <a:schemeClr val="tx1"/>
                </a:solidFill>
                <a:latin typeface="Times New Roman" pitchFamily="-110" charset="0"/>
                <a:ea typeface="+mn-ea"/>
                <a:cs typeface="+mn-cs"/>
              </a:rPr>
              <a:t>the interval, which is the difference between the upper and lower endpoints, indicates</a:t>
            </a:r>
          </a:p>
          <a:p>
            <a:r>
              <a:rPr lang="en-US" sz="1200" kern="1200" baseline="0" dirty="0">
                <a:solidFill>
                  <a:schemeClr val="tx1"/>
                </a:solidFill>
                <a:latin typeface="Times New Roman" pitchFamily="-110" charset="0"/>
                <a:ea typeface="+mn-ea"/>
                <a:cs typeface="+mn-cs"/>
              </a:rPr>
              <a:t>the accuracy of the result. If the endpoints of an interval are not representable,</a:t>
            </a:r>
          </a:p>
          <a:p>
            <a:r>
              <a:rPr lang="en-US" sz="1200" kern="1200" baseline="0" dirty="0">
                <a:solidFill>
                  <a:schemeClr val="tx1"/>
                </a:solidFill>
                <a:latin typeface="Times New Roman" pitchFamily="-110" charset="0"/>
                <a:ea typeface="+mn-ea"/>
                <a:cs typeface="+mn-cs"/>
              </a:rPr>
              <a:t>then the interval endpoints are rounded down and up, respectively. Although</a:t>
            </a:r>
          </a:p>
          <a:p>
            <a:r>
              <a:rPr lang="en-US" sz="1200" kern="1200" baseline="0" dirty="0">
                <a:solidFill>
                  <a:schemeClr val="tx1"/>
                </a:solidFill>
                <a:latin typeface="Times New Roman" pitchFamily="-110" charset="0"/>
                <a:ea typeface="+mn-ea"/>
                <a:cs typeface="+mn-cs"/>
              </a:rPr>
              <a:t>the width of the interval may vary according to implementation, many algorithms</a:t>
            </a:r>
          </a:p>
          <a:p>
            <a:r>
              <a:rPr lang="en-US" sz="1200" kern="1200" baseline="0" dirty="0">
                <a:solidFill>
                  <a:schemeClr val="tx1"/>
                </a:solidFill>
                <a:latin typeface="Times New Roman" pitchFamily="-110" charset="0"/>
                <a:ea typeface="+mn-ea"/>
                <a:cs typeface="+mn-cs"/>
              </a:rPr>
              <a:t>have been designed to produce narrow intervals. If the range between the upper</a:t>
            </a:r>
          </a:p>
          <a:p>
            <a:r>
              <a:rPr lang="en-US" sz="1200" kern="1200" baseline="0" dirty="0">
                <a:solidFill>
                  <a:schemeClr val="tx1"/>
                </a:solidFill>
                <a:latin typeface="Times New Roman" pitchFamily="-110" charset="0"/>
                <a:ea typeface="+mn-ea"/>
                <a:cs typeface="+mn-cs"/>
              </a:rPr>
              <a:t>and lower bounds is sufficiently narrow, then a sufficiently accurate result has been</a:t>
            </a:r>
          </a:p>
          <a:p>
            <a:r>
              <a:rPr lang="en-US" sz="1200" kern="1200" baseline="0" dirty="0">
                <a:solidFill>
                  <a:schemeClr val="tx1"/>
                </a:solidFill>
                <a:latin typeface="Times New Roman" pitchFamily="-110" charset="0"/>
                <a:ea typeface="+mn-ea"/>
                <a:cs typeface="+mn-cs"/>
              </a:rPr>
              <a:t>obtained. If not, at least we know this and can perform additional analysis.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final technique specified in the standard is </a:t>
            </a:r>
            <a:r>
              <a:rPr lang="en-US" sz="1200" b="1" kern="1200" baseline="0" dirty="0">
                <a:solidFill>
                  <a:schemeClr val="tx1"/>
                </a:solidFill>
                <a:latin typeface="Times New Roman" pitchFamily="-110" charset="0"/>
                <a:ea typeface="+mn-ea"/>
                <a:cs typeface="+mn-cs"/>
              </a:rPr>
              <a:t>round toward zero. This is,</a:t>
            </a:r>
          </a:p>
          <a:p>
            <a:r>
              <a:rPr lang="en-US" sz="1200" kern="1200" baseline="0" dirty="0">
                <a:solidFill>
                  <a:schemeClr val="tx1"/>
                </a:solidFill>
                <a:latin typeface="Times New Roman" pitchFamily="-110" charset="0"/>
                <a:ea typeface="+mn-ea"/>
                <a:cs typeface="+mn-cs"/>
              </a:rPr>
              <a:t>in fact, simple truncation: The extra bits are ignored. This is certainly the simplest</a:t>
            </a:r>
          </a:p>
          <a:p>
            <a:r>
              <a:rPr lang="en-US" sz="1200" kern="1200" baseline="0" dirty="0">
                <a:solidFill>
                  <a:schemeClr val="tx1"/>
                </a:solidFill>
                <a:latin typeface="Times New Roman" pitchFamily="-110" charset="0"/>
                <a:ea typeface="+mn-ea"/>
                <a:cs typeface="+mn-cs"/>
              </a:rPr>
              <a:t>technique. </a:t>
            </a:r>
            <a:r>
              <a:rPr lang="en-US" sz="1200" u="sng" kern="1200" baseline="0" dirty="0">
                <a:solidFill>
                  <a:schemeClr val="tx1"/>
                </a:solidFill>
                <a:latin typeface="Times New Roman" pitchFamily="-110" charset="0"/>
                <a:ea typeface="+mn-ea"/>
                <a:cs typeface="+mn-cs"/>
              </a:rPr>
              <a:t>However, the result is that the magnitude of the truncated value is always</a:t>
            </a:r>
          </a:p>
          <a:p>
            <a:r>
              <a:rPr lang="en-US" sz="1200" u="sng" kern="1200" baseline="0" dirty="0">
                <a:solidFill>
                  <a:schemeClr val="tx1"/>
                </a:solidFill>
                <a:latin typeface="Times New Roman" pitchFamily="-110" charset="0"/>
                <a:ea typeface="+mn-ea"/>
                <a:cs typeface="+mn-cs"/>
              </a:rPr>
              <a:t>less than or equal to the more precise original value, introducing a consistent bias</a:t>
            </a:r>
          </a:p>
          <a:p>
            <a:r>
              <a:rPr lang="en-US" sz="1200" u="sng" kern="1200" baseline="0" dirty="0">
                <a:solidFill>
                  <a:schemeClr val="tx1"/>
                </a:solidFill>
                <a:latin typeface="Times New Roman" pitchFamily="-110" charset="0"/>
                <a:ea typeface="+mn-ea"/>
                <a:cs typeface="+mn-cs"/>
              </a:rPr>
              <a:t>toward zero in the operation</a:t>
            </a:r>
            <a:r>
              <a:rPr lang="en-US" sz="1200" kern="1200" baseline="0" dirty="0">
                <a:solidFill>
                  <a:schemeClr val="tx1"/>
                </a:solidFill>
                <a:latin typeface="Times New Roman" pitchFamily="-110" charset="0"/>
                <a:ea typeface="+mn-ea"/>
                <a:cs typeface="+mn-cs"/>
              </a:rPr>
              <a:t>. This is a serious bias because it affects every operation</a:t>
            </a:r>
          </a:p>
          <a:p>
            <a:r>
              <a:rPr lang="en-US" sz="1200" kern="1200" baseline="0" dirty="0">
                <a:solidFill>
                  <a:schemeClr val="tx1"/>
                </a:solidFill>
                <a:latin typeface="Times New Roman" pitchFamily="-110" charset="0"/>
                <a:ea typeface="+mn-ea"/>
                <a:cs typeface="+mn-cs"/>
              </a:rPr>
              <a:t>for which there are nonzero extra bits.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646583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IEEE 754 goes beyond the simple definition of a format to lay down specific practices</a:t>
            </a:r>
          </a:p>
          <a:p>
            <a:r>
              <a:rPr lang="en-US" sz="1200" kern="1200" baseline="0" dirty="0">
                <a:solidFill>
                  <a:schemeClr val="tx1"/>
                </a:solidFill>
                <a:latin typeface="Times New Roman" pitchFamily="-110" charset="0"/>
                <a:ea typeface="+mn-ea"/>
                <a:cs typeface="+mn-cs"/>
              </a:rPr>
              <a:t>and procedures so that floating-point arithmetic produces uniform, predictable</a:t>
            </a:r>
          </a:p>
          <a:p>
            <a:r>
              <a:rPr lang="en-US" sz="1200" kern="1200" baseline="0" dirty="0">
                <a:solidFill>
                  <a:schemeClr val="tx1"/>
                </a:solidFill>
                <a:latin typeface="Times New Roman" pitchFamily="-110" charset="0"/>
                <a:ea typeface="+mn-ea"/>
                <a:cs typeface="+mn-cs"/>
              </a:rPr>
              <a:t>results independent of the hardware platform. One aspect of this has already been</a:t>
            </a:r>
          </a:p>
          <a:p>
            <a:r>
              <a:rPr lang="en-US" sz="1200" kern="1200" baseline="0" dirty="0">
                <a:solidFill>
                  <a:schemeClr val="tx1"/>
                </a:solidFill>
                <a:latin typeface="Times New Roman" pitchFamily="-110" charset="0"/>
                <a:ea typeface="+mn-ea"/>
                <a:cs typeface="+mn-cs"/>
              </a:rPr>
              <a:t>discussed, namely rounding. This subsection looks at three other topics: infinity,</a:t>
            </a:r>
          </a:p>
          <a:p>
            <a:r>
              <a:rPr lang="en-US" sz="1200" kern="1200" baseline="0" dirty="0">
                <a:solidFill>
                  <a:schemeClr val="tx1"/>
                </a:solidFill>
                <a:latin typeface="Times New Roman" pitchFamily="-110" charset="0"/>
                <a:ea typeface="+mn-ea"/>
                <a:cs typeface="+mn-cs"/>
              </a:rPr>
              <a:t>NaNs, and subnormal numbers.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Infinity arithmetic is treated as the limiting case of real arithmetic, with</a:t>
            </a:r>
          </a:p>
          <a:p>
            <a:r>
              <a:rPr lang="en-US" sz="1200" kern="1200" baseline="0" dirty="0">
                <a:solidFill>
                  <a:schemeClr val="tx1"/>
                </a:solidFill>
                <a:latin typeface="Times New Roman" pitchFamily="-110" charset="0"/>
                <a:ea typeface="+mn-ea"/>
                <a:cs typeface="+mn-cs"/>
              </a:rPr>
              <a:t>the infinity values given the following interpretation: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 &lt; (every finite number) &lt; + ∞</a:t>
            </a:r>
            <a:endParaRPr lang="en-US" sz="800" kern="1200" baseline="3000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With the exception of the special cases discussed subsequently, any arithmetic</a:t>
            </a:r>
          </a:p>
          <a:p>
            <a:r>
              <a:rPr lang="en-US" sz="1200" kern="1200" baseline="0" dirty="0">
                <a:solidFill>
                  <a:schemeClr val="tx1"/>
                </a:solidFill>
                <a:latin typeface="Times New Roman" pitchFamily="-110" charset="0"/>
                <a:ea typeface="+mn-ea"/>
                <a:cs typeface="+mn-cs"/>
              </a:rPr>
              <a:t>operation involving infinity yields the obvious result.</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0461454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 NaN is a symbolic entity encoded in floating-point</a:t>
            </a:r>
          </a:p>
          <a:p>
            <a:r>
              <a:rPr lang="en-US" sz="1200" kern="1200" baseline="0" dirty="0">
                <a:solidFill>
                  <a:schemeClr val="tx1"/>
                </a:solidFill>
                <a:latin typeface="Times New Roman" pitchFamily="-110" charset="0"/>
                <a:ea typeface="+mn-ea"/>
                <a:cs typeface="+mn-cs"/>
              </a:rPr>
              <a:t>format, of which there are </a:t>
            </a:r>
            <a:r>
              <a:rPr lang="en-US" sz="1200" u="sng" kern="1200" baseline="0" dirty="0">
                <a:solidFill>
                  <a:schemeClr val="tx1"/>
                </a:solidFill>
                <a:latin typeface="Times New Roman" pitchFamily="-110" charset="0"/>
                <a:ea typeface="+mn-ea"/>
                <a:cs typeface="+mn-cs"/>
              </a:rPr>
              <a:t>two types: signaling and quiet</a:t>
            </a:r>
            <a:r>
              <a:rPr lang="en-US" sz="1200" kern="1200" baseline="0" dirty="0">
                <a:solidFill>
                  <a:schemeClr val="tx1"/>
                </a:solidFill>
                <a:latin typeface="Times New Roman" pitchFamily="-110" charset="0"/>
                <a:ea typeface="+mn-ea"/>
                <a:cs typeface="+mn-cs"/>
              </a:rPr>
              <a:t>. </a:t>
            </a:r>
            <a:r>
              <a:rPr lang="en-US" sz="1200" u="sng" kern="1200" baseline="0" dirty="0">
                <a:solidFill>
                  <a:schemeClr val="tx1"/>
                </a:solidFill>
                <a:latin typeface="Times New Roman" pitchFamily="-110" charset="0"/>
                <a:ea typeface="+mn-ea"/>
                <a:cs typeface="+mn-cs"/>
              </a:rPr>
              <a:t>A signaling NaN</a:t>
            </a:r>
          </a:p>
          <a:p>
            <a:r>
              <a:rPr lang="en-US" sz="1200" u="sng" kern="1200" baseline="0" dirty="0">
                <a:solidFill>
                  <a:schemeClr val="tx1"/>
                </a:solidFill>
                <a:latin typeface="Times New Roman" pitchFamily="-110" charset="0"/>
                <a:ea typeface="+mn-ea"/>
                <a:cs typeface="+mn-cs"/>
              </a:rPr>
              <a:t>signals an invalid operation exception whenever it appears as an operand</a:t>
            </a:r>
            <a:r>
              <a:rPr lang="en-US" sz="1200" kern="1200" baseline="0" dirty="0">
                <a:solidFill>
                  <a:schemeClr val="tx1"/>
                </a:solidFill>
                <a:latin typeface="Times New Roman" pitchFamily="-110" charset="0"/>
                <a:ea typeface="+mn-ea"/>
                <a:cs typeface="+mn-cs"/>
              </a:rPr>
              <a:t>. Signaling</a:t>
            </a:r>
          </a:p>
          <a:p>
            <a:endParaRPr lang="en-US" dirty="0"/>
          </a:p>
          <a:p>
            <a:r>
              <a:rPr lang="en-US" sz="1200" kern="1200" baseline="0" dirty="0">
                <a:solidFill>
                  <a:schemeClr val="tx1"/>
                </a:solidFill>
                <a:latin typeface="Times New Roman" pitchFamily="-110" charset="0"/>
                <a:ea typeface="+mn-ea"/>
                <a:cs typeface="+mn-cs"/>
              </a:rPr>
              <a:t>NaNs afford values for uninitialized variables and arithmetic-like enhancements</a:t>
            </a:r>
          </a:p>
          <a:p>
            <a:r>
              <a:rPr lang="en-US" sz="1200" kern="1200" baseline="0" dirty="0">
                <a:solidFill>
                  <a:schemeClr val="tx1"/>
                </a:solidFill>
                <a:latin typeface="Times New Roman" pitchFamily="-110" charset="0"/>
                <a:ea typeface="+mn-ea"/>
                <a:cs typeface="+mn-cs"/>
              </a:rPr>
              <a:t>that are not the subject of the standard. </a:t>
            </a:r>
            <a:r>
              <a:rPr lang="en-US" sz="1200" u="sng" kern="1200" baseline="0" dirty="0">
                <a:solidFill>
                  <a:schemeClr val="tx1"/>
                </a:solidFill>
                <a:latin typeface="Times New Roman" pitchFamily="-110" charset="0"/>
                <a:ea typeface="+mn-ea"/>
                <a:cs typeface="+mn-cs"/>
              </a:rPr>
              <a:t>A quiet NaN propagates through almost</a:t>
            </a:r>
          </a:p>
          <a:p>
            <a:r>
              <a:rPr lang="en-US" sz="1200" u="sng" kern="1200" baseline="0" dirty="0">
                <a:solidFill>
                  <a:schemeClr val="tx1"/>
                </a:solidFill>
                <a:latin typeface="Times New Roman" pitchFamily="-110" charset="0"/>
                <a:ea typeface="+mn-ea"/>
                <a:cs typeface="+mn-cs"/>
              </a:rPr>
              <a:t>every arithmetic operation without signaling an exception</a:t>
            </a:r>
            <a:r>
              <a:rPr lang="en-US" sz="1200" kern="1200" baseline="0" dirty="0">
                <a:solidFill>
                  <a:schemeClr val="tx1"/>
                </a:solidFill>
                <a:latin typeface="Times New Roman" pitchFamily="-110" charset="0"/>
                <a:ea typeface="+mn-ea"/>
                <a:cs typeface="+mn-cs"/>
              </a:rPr>
              <a:t>. Table 10.7 indicates</a:t>
            </a:r>
          </a:p>
          <a:p>
            <a:r>
              <a:rPr lang="en-US" sz="1200" kern="1200" baseline="0" dirty="0">
                <a:solidFill>
                  <a:schemeClr val="tx1"/>
                </a:solidFill>
                <a:latin typeface="Times New Roman" pitchFamily="-110" charset="0"/>
                <a:ea typeface="+mn-ea"/>
                <a:cs typeface="+mn-cs"/>
              </a:rPr>
              <a:t>operations that will produce a quiet NaN.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Note that both types of NaNs have the same general format (Table 10.4): an</a:t>
            </a:r>
          </a:p>
          <a:p>
            <a:r>
              <a:rPr lang="en-US" sz="1200" kern="1200" baseline="0" dirty="0">
                <a:solidFill>
                  <a:schemeClr val="tx1"/>
                </a:solidFill>
                <a:latin typeface="Times New Roman" pitchFamily="-110" charset="0"/>
                <a:ea typeface="+mn-ea"/>
                <a:cs typeface="+mn-cs"/>
              </a:rPr>
              <a:t>exponent of all ones and a nonzero fraction. The actual bit pattern of the nonzero</a:t>
            </a:r>
          </a:p>
          <a:p>
            <a:r>
              <a:rPr lang="en-US" sz="1200" kern="1200" baseline="0" dirty="0">
                <a:solidFill>
                  <a:schemeClr val="tx1"/>
                </a:solidFill>
                <a:latin typeface="Times New Roman" pitchFamily="-110" charset="0"/>
                <a:ea typeface="+mn-ea"/>
                <a:cs typeface="+mn-cs"/>
              </a:rPr>
              <a:t>fraction is implementation dependent; the fraction values can be used to distinguish</a:t>
            </a:r>
          </a:p>
          <a:p>
            <a:r>
              <a:rPr lang="en-US" sz="1200" kern="1200" baseline="0" dirty="0">
                <a:solidFill>
                  <a:schemeClr val="tx1"/>
                </a:solidFill>
                <a:latin typeface="Times New Roman" pitchFamily="-110" charset="0"/>
                <a:ea typeface="+mn-ea"/>
                <a:cs typeface="+mn-cs"/>
              </a:rPr>
              <a:t>quiet NaNs from signaling NaNs and to specify particular exception conditions.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6138048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56</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11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2521C9-180F-994B-8A62-96D4CD2B6058}" type="slidenum">
              <a:rPr lang="en-US"/>
              <a:pPr/>
              <a:t>4</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the binary number system, arbitrary numbers can be represented with just the</a:t>
            </a:r>
          </a:p>
          <a:p>
            <a:r>
              <a:rPr lang="en-US" sz="1200" kern="1200" baseline="0" dirty="0">
                <a:solidFill>
                  <a:schemeClr val="tx1"/>
                </a:solidFill>
                <a:latin typeface="Times New Roman" pitchFamily="-110" charset="0"/>
                <a:ea typeface="+mn-ea"/>
                <a:cs typeface="+mn-cs"/>
              </a:rPr>
              <a:t>digits zero and one, the minus sign (for negative numbers), and the period, or </a:t>
            </a:r>
            <a:r>
              <a:rPr lang="en-US" sz="1200" b="1" kern="1200" baseline="0" dirty="0">
                <a:solidFill>
                  <a:schemeClr val="tx1"/>
                </a:solidFill>
                <a:latin typeface="Times New Roman" pitchFamily="-110" charset="0"/>
                <a:ea typeface="+mn-ea"/>
                <a:cs typeface="+mn-cs"/>
              </a:rPr>
              <a:t>radix</a:t>
            </a:r>
          </a:p>
          <a:p>
            <a:r>
              <a:rPr lang="en-US" sz="1200" b="1" kern="1200" baseline="0" dirty="0">
                <a:solidFill>
                  <a:schemeClr val="tx1"/>
                </a:solidFill>
                <a:latin typeface="Times New Roman" pitchFamily="-110" charset="0"/>
                <a:ea typeface="+mn-ea"/>
                <a:cs typeface="+mn-cs"/>
              </a:rPr>
              <a:t>point </a:t>
            </a:r>
            <a:r>
              <a:rPr lang="en-US" sz="1200" b="0" kern="1200" baseline="0" dirty="0">
                <a:solidFill>
                  <a:schemeClr val="tx1"/>
                </a:solidFill>
                <a:latin typeface="Times New Roman" pitchFamily="-110" charset="0"/>
                <a:ea typeface="+mn-ea"/>
                <a:cs typeface="+mn-cs"/>
              </a:rPr>
              <a:t>(for numbers with a fractional component).</a:t>
            </a:r>
            <a:endParaRPr lang="en-GB" sz="1200" b="0" kern="1200" baseline="0" dirty="0">
              <a:solidFill>
                <a:schemeClr val="tx1"/>
              </a:solidFill>
              <a:latin typeface="Times New Roman" pitchFamily="-110" charset="0"/>
              <a:ea typeface="+mn-ea"/>
              <a:cs typeface="+mn-cs"/>
            </a:endParaRPr>
          </a:p>
          <a:p>
            <a:endParaRPr lang="en-GB" sz="1200" b="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For purposes of computer storage and processing, however, we do not have the benefit</a:t>
            </a:r>
          </a:p>
          <a:p>
            <a:r>
              <a:rPr lang="en-US" sz="1200" kern="1200" baseline="0" dirty="0">
                <a:solidFill>
                  <a:schemeClr val="tx1"/>
                </a:solidFill>
                <a:latin typeface="Times New Roman" pitchFamily="-110" charset="0"/>
                <a:ea typeface="+mn-ea"/>
                <a:cs typeface="+mn-cs"/>
              </a:rPr>
              <a:t>of special symbols for the minus sign and radix point. Only binary digits (0 and 1)</a:t>
            </a:r>
          </a:p>
          <a:p>
            <a:r>
              <a:rPr lang="en-US" sz="1200" kern="1200" baseline="0" dirty="0">
                <a:solidFill>
                  <a:schemeClr val="tx1"/>
                </a:solidFill>
                <a:latin typeface="Times New Roman" pitchFamily="-110" charset="0"/>
                <a:ea typeface="+mn-ea"/>
                <a:cs typeface="+mn-cs"/>
              </a:rPr>
              <a:t>may be used to represent numbers. If we are limited to nonnegative integers, the</a:t>
            </a:r>
          </a:p>
          <a:p>
            <a:r>
              <a:rPr lang="en-US" sz="1200" kern="1200" baseline="0" dirty="0">
                <a:solidFill>
                  <a:schemeClr val="tx1"/>
                </a:solidFill>
                <a:latin typeface="Times New Roman" pitchFamily="-110" charset="0"/>
                <a:ea typeface="+mn-ea"/>
                <a:cs typeface="+mn-cs"/>
              </a:rPr>
              <a:t>representation is straightforward.</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448AC-8E1C-CC4C-BFB1-A0EEFAD70676}" type="slidenum">
              <a:rPr lang="en-US"/>
              <a:pPr/>
              <a:t>5</a:t>
            </a:fld>
            <a:endParaRPr lang="en-US"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are several alternative conventions used to represent negative as well as positive</a:t>
            </a:r>
          </a:p>
          <a:p>
            <a:r>
              <a:rPr lang="en-US" sz="1200" kern="1200" baseline="0" dirty="0">
                <a:solidFill>
                  <a:schemeClr val="tx1"/>
                </a:solidFill>
                <a:latin typeface="Times New Roman" pitchFamily="-110" charset="0"/>
                <a:ea typeface="+mn-ea"/>
                <a:cs typeface="+mn-cs"/>
              </a:rPr>
              <a:t>integers, all of which involve treating the most significant (leftmost) bit in the</a:t>
            </a:r>
          </a:p>
          <a:p>
            <a:r>
              <a:rPr lang="en-US" sz="1200" kern="1200" baseline="0" dirty="0">
                <a:solidFill>
                  <a:schemeClr val="tx1"/>
                </a:solidFill>
                <a:latin typeface="Times New Roman" pitchFamily="-110" charset="0"/>
                <a:ea typeface="+mn-ea"/>
                <a:cs typeface="+mn-cs"/>
              </a:rPr>
              <a:t>word as a sign bit. If the sign bit is 0, the number is positive; if the sign bit is 1, the</a:t>
            </a:r>
          </a:p>
          <a:p>
            <a:r>
              <a:rPr lang="en-US" sz="1200" kern="1200" baseline="0" dirty="0">
                <a:solidFill>
                  <a:schemeClr val="tx1"/>
                </a:solidFill>
                <a:latin typeface="Times New Roman" pitchFamily="-110" charset="0"/>
                <a:ea typeface="+mn-ea"/>
                <a:cs typeface="+mn-cs"/>
              </a:rPr>
              <a:t>number is negative.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simplest form of representation that employs a sign bit is the sign-magnitude</a:t>
            </a:r>
          </a:p>
          <a:p>
            <a:r>
              <a:rPr lang="en-US" sz="1200" kern="1200" baseline="0" dirty="0">
                <a:solidFill>
                  <a:schemeClr val="tx1"/>
                </a:solidFill>
                <a:latin typeface="Times New Roman" pitchFamily="-110" charset="0"/>
                <a:ea typeface="+mn-ea"/>
                <a:cs typeface="+mn-cs"/>
              </a:rPr>
              <a:t>representation. In an </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word, the rightmost </a:t>
            </a:r>
            <a:r>
              <a:rPr lang="en-US" sz="1200" i="1" kern="1200" baseline="0" dirty="0">
                <a:solidFill>
                  <a:schemeClr val="tx1"/>
                </a:solidFill>
                <a:latin typeface="Times New Roman" pitchFamily="-110" charset="0"/>
                <a:ea typeface="+mn-ea"/>
                <a:cs typeface="+mn-cs"/>
              </a:rPr>
              <a:t>n - 1 </a:t>
            </a:r>
            <a:r>
              <a:rPr lang="en-US" sz="1200" i="0" kern="1200" baseline="0" dirty="0">
                <a:solidFill>
                  <a:schemeClr val="tx1"/>
                </a:solidFill>
                <a:latin typeface="Times New Roman" pitchFamily="-110" charset="0"/>
                <a:ea typeface="+mn-ea"/>
                <a:cs typeface="+mn-cs"/>
              </a:rPr>
              <a:t>bits hold the</a:t>
            </a:r>
          </a:p>
          <a:p>
            <a:r>
              <a:rPr lang="en-US" sz="1200" kern="1200" baseline="0" dirty="0">
                <a:solidFill>
                  <a:schemeClr val="tx1"/>
                </a:solidFill>
                <a:latin typeface="Times New Roman" pitchFamily="-110" charset="0"/>
                <a:ea typeface="+mn-ea"/>
                <a:cs typeface="+mn-cs"/>
              </a:rPr>
              <a:t>magnitude of the integer.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There are several drawbacks to sign-magnitude representation. One is that addition</a:t>
            </a:r>
          </a:p>
          <a:p>
            <a:r>
              <a:rPr lang="en-US" sz="1200" kern="1200" baseline="0" dirty="0">
                <a:solidFill>
                  <a:schemeClr val="tx1"/>
                </a:solidFill>
                <a:latin typeface="Times New Roman" pitchFamily="-110" charset="0"/>
                <a:ea typeface="+mn-ea"/>
                <a:cs typeface="+mn-cs"/>
              </a:rPr>
              <a:t>and subtraction require a consideration of both the signs of the numbers and their</a:t>
            </a:r>
          </a:p>
          <a:p>
            <a:r>
              <a:rPr lang="en-US" sz="1200" kern="1200" baseline="0" dirty="0">
                <a:solidFill>
                  <a:schemeClr val="tx1"/>
                </a:solidFill>
                <a:latin typeface="Times New Roman" pitchFamily="-110" charset="0"/>
                <a:ea typeface="+mn-ea"/>
                <a:cs typeface="+mn-cs"/>
              </a:rPr>
              <a:t>relative magnitudes to carry out the required operation. This should become clear in the</a:t>
            </a:r>
          </a:p>
          <a:p>
            <a:r>
              <a:rPr lang="en-US" sz="1200" kern="1200" baseline="0" dirty="0">
                <a:solidFill>
                  <a:schemeClr val="tx1"/>
                </a:solidFill>
                <a:latin typeface="Times New Roman" pitchFamily="-110" charset="0"/>
                <a:ea typeface="+mn-ea"/>
                <a:cs typeface="+mn-cs"/>
              </a:rPr>
              <a:t>discussion in Section 11.3. Another drawback is that there are two representations of 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is inconvenient because it is slightly more difficult to test for 0 (an operation</a:t>
            </a:r>
          </a:p>
          <a:p>
            <a:r>
              <a:rPr lang="en-US" sz="1200" kern="1200" baseline="0" dirty="0">
                <a:solidFill>
                  <a:schemeClr val="tx1"/>
                </a:solidFill>
                <a:latin typeface="Times New Roman" pitchFamily="-110" charset="0"/>
                <a:ea typeface="+mn-ea"/>
                <a:cs typeface="+mn-cs"/>
              </a:rPr>
              <a:t>performed frequently on computers) than if there were a single representation.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of these drawbacks, sign-magnitude representation is rarely used in</a:t>
            </a:r>
          </a:p>
          <a:p>
            <a:r>
              <a:rPr lang="en-US" sz="1200" kern="1200" baseline="0" dirty="0">
                <a:solidFill>
                  <a:schemeClr val="tx1"/>
                </a:solidFill>
                <a:latin typeface="Times New Roman" pitchFamily="-110" charset="0"/>
                <a:ea typeface="+mn-ea"/>
                <a:cs typeface="+mn-cs"/>
              </a:rPr>
              <a:t>implementing the integer portion of the ALU. Instead, the most common scheme is</a:t>
            </a:r>
          </a:p>
          <a:p>
            <a:r>
              <a:rPr lang="en-US" sz="1200" kern="1200" baseline="0" dirty="0">
                <a:solidFill>
                  <a:schemeClr val="tx1"/>
                </a:solidFill>
                <a:latin typeface="Times New Roman" pitchFamily="-110" charset="0"/>
                <a:ea typeface="+mn-ea"/>
                <a:cs typeface="+mn-cs"/>
              </a:rPr>
              <a:t>twos complement representation.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9729C-03CD-2E45-8373-3BD9AF5F8DE3}" type="slidenum">
              <a:rPr lang="en-US"/>
              <a:pPr/>
              <a:t>7</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Like sign magnitude, twos complement representation uses the most significant bit</a:t>
            </a:r>
          </a:p>
          <a:p>
            <a:r>
              <a:rPr lang="en-US" sz="1200" kern="1200" baseline="0" dirty="0">
                <a:solidFill>
                  <a:schemeClr val="tx1"/>
                </a:solidFill>
                <a:latin typeface="Times New Roman" pitchFamily="-110" charset="0"/>
                <a:ea typeface="+mn-ea"/>
                <a:cs typeface="+mn-cs"/>
              </a:rPr>
              <a:t>as a sign bit, making it easy to test whether an integer is positive or negative. It</a:t>
            </a:r>
          </a:p>
          <a:p>
            <a:r>
              <a:rPr lang="en-US" sz="1200" kern="1200" baseline="0" dirty="0">
                <a:solidFill>
                  <a:schemeClr val="tx1"/>
                </a:solidFill>
                <a:latin typeface="Times New Roman" pitchFamily="-110" charset="0"/>
                <a:ea typeface="+mn-ea"/>
                <a:cs typeface="+mn-cs"/>
              </a:rPr>
              <a:t>differs from the use of the sign-magnitude representation in the way that the other</a:t>
            </a:r>
          </a:p>
          <a:p>
            <a:r>
              <a:rPr lang="en-US" sz="1200" kern="1200" baseline="0" dirty="0">
                <a:solidFill>
                  <a:schemeClr val="tx1"/>
                </a:solidFill>
                <a:latin typeface="Times New Roman" pitchFamily="-110" charset="0"/>
                <a:ea typeface="+mn-ea"/>
                <a:cs typeface="+mn-cs"/>
              </a:rPr>
              <a:t>bits are interpreted. Table 11.1 highlights key characteristics of twos complement</a:t>
            </a:r>
          </a:p>
          <a:p>
            <a:r>
              <a:rPr lang="en-US" sz="1200" kern="1200" baseline="0" dirty="0">
                <a:solidFill>
                  <a:schemeClr val="tx1"/>
                </a:solidFill>
                <a:latin typeface="Times New Roman" pitchFamily="-110" charset="0"/>
                <a:ea typeface="+mn-ea"/>
                <a:cs typeface="+mn-cs"/>
              </a:rPr>
              <a:t>representation and arithmetic, which are elaborated in this section and the next.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Most treatments of twos complement representation focus on the rules for</a:t>
            </a:r>
          </a:p>
          <a:p>
            <a:r>
              <a:rPr lang="en-US" sz="1200" kern="1200" baseline="0" dirty="0">
                <a:solidFill>
                  <a:schemeClr val="tx1"/>
                </a:solidFill>
                <a:latin typeface="Times New Roman" pitchFamily="-110" charset="0"/>
                <a:ea typeface="+mn-ea"/>
                <a:cs typeface="+mn-cs"/>
              </a:rPr>
              <a:t>producing negative numbers, with no formal proof that the scheme is valid. Instead,</a:t>
            </a:r>
          </a:p>
          <a:p>
            <a:r>
              <a:rPr lang="en-US" sz="1200" kern="1200" baseline="0" dirty="0">
                <a:solidFill>
                  <a:schemeClr val="tx1"/>
                </a:solidFill>
                <a:latin typeface="Times New Roman" pitchFamily="-110" charset="0"/>
                <a:ea typeface="+mn-ea"/>
                <a:cs typeface="+mn-cs"/>
              </a:rPr>
              <a:t>our presentation of twos complement integers in this section and in Section 11.3 is</a:t>
            </a:r>
          </a:p>
          <a:p>
            <a:r>
              <a:rPr lang="en-US" sz="1200" kern="1200" baseline="0" dirty="0">
                <a:solidFill>
                  <a:schemeClr val="tx1"/>
                </a:solidFill>
                <a:latin typeface="Times New Roman" pitchFamily="-110" charset="0"/>
                <a:ea typeface="+mn-ea"/>
                <a:cs typeface="+mn-cs"/>
              </a:rPr>
              <a:t>based on [DATT93], which suggests that twos complement representation is best</a:t>
            </a:r>
          </a:p>
          <a:p>
            <a:r>
              <a:rPr lang="en-US" sz="1200" kern="1200" baseline="0" dirty="0">
                <a:solidFill>
                  <a:schemeClr val="tx1"/>
                </a:solidFill>
                <a:latin typeface="Times New Roman" pitchFamily="-110" charset="0"/>
                <a:ea typeface="+mn-ea"/>
                <a:cs typeface="+mn-cs"/>
              </a:rPr>
              <a:t>understood by defining it in terms of a weighted sum of bits, as we did previously</a:t>
            </a:r>
          </a:p>
          <a:p>
            <a:r>
              <a:rPr lang="en-US" sz="1200" kern="1200" baseline="0" dirty="0">
                <a:solidFill>
                  <a:schemeClr val="tx1"/>
                </a:solidFill>
                <a:latin typeface="Times New Roman" pitchFamily="-110" charset="0"/>
                <a:ea typeface="+mn-ea"/>
                <a:cs typeface="+mn-cs"/>
              </a:rPr>
              <a:t>for unsigned and sign-magnitude representations. The advantage of this treatment</a:t>
            </a:r>
          </a:p>
          <a:p>
            <a:r>
              <a:rPr lang="en-US" sz="1200" kern="1200" baseline="0" dirty="0">
                <a:solidFill>
                  <a:schemeClr val="tx1"/>
                </a:solidFill>
                <a:latin typeface="Times New Roman" pitchFamily="-110" charset="0"/>
                <a:ea typeface="+mn-ea"/>
                <a:cs typeface="+mn-cs"/>
              </a:rPr>
              <a:t>is that it does not leave any lingering doubt that the rules for arithmetic operations</a:t>
            </a:r>
          </a:p>
          <a:p>
            <a:r>
              <a:rPr lang="en-US" sz="1200" kern="1200" baseline="0" dirty="0">
                <a:solidFill>
                  <a:schemeClr val="tx1"/>
                </a:solidFill>
                <a:latin typeface="Times New Roman" pitchFamily="-110" charset="0"/>
                <a:ea typeface="+mn-ea"/>
                <a:cs typeface="+mn-cs"/>
              </a:rPr>
              <a:t>in twos complement notation may not work for some special cases.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6BAC1-CBF8-3B4B-A005-25BA2E352600}" type="slidenum">
              <a:rPr lang="en-US"/>
              <a:pPr/>
              <a:t>8</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11.2 compares the sign-magnitude and twos complement representations</a:t>
            </a:r>
          </a:p>
          <a:p>
            <a:r>
              <a:rPr lang="en-US" sz="1200" kern="1200" baseline="0" dirty="0">
                <a:solidFill>
                  <a:schemeClr val="tx1"/>
                </a:solidFill>
                <a:latin typeface="Times New Roman" pitchFamily="-110" charset="0"/>
                <a:ea typeface="+mn-ea"/>
                <a:cs typeface="+mn-cs"/>
              </a:rPr>
              <a:t>for 4-bit integers. Although twos complement is an awkward representation</a:t>
            </a:r>
          </a:p>
          <a:p>
            <a:r>
              <a:rPr lang="en-US" sz="1200" kern="1200" baseline="0" dirty="0">
                <a:solidFill>
                  <a:schemeClr val="tx1"/>
                </a:solidFill>
                <a:latin typeface="Times New Roman" pitchFamily="-110" charset="0"/>
                <a:ea typeface="+mn-ea"/>
                <a:cs typeface="+mn-cs"/>
              </a:rPr>
              <a:t>from the human point of view, we will see that it facilitates the most important arithmetic</a:t>
            </a:r>
          </a:p>
          <a:p>
            <a:r>
              <a:rPr lang="en-US" sz="1200" kern="1200" baseline="0" dirty="0">
                <a:solidFill>
                  <a:schemeClr val="tx1"/>
                </a:solidFill>
                <a:latin typeface="Times New Roman" pitchFamily="-110" charset="0"/>
                <a:ea typeface="+mn-ea"/>
                <a:cs typeface="+mn-cs"/>
              </a:rPr>
              <a:t>operations, addition and subtraction. For this reason, it is almost universally</a:t>
            </a:r>
          </a:p>
          <a:p>
            <a:r>
              <a:rPr lang="en-US" sz="1200" kern="1200" baseline="0" dirty="0">
                <a:solidFill>
                  <a:schemeClr val="tx1"/>
                </a:solidFill>
                <a:latin typeface="Times New Roman" pitchFamily="-110" charset="0"/>
                <a:ea typeface="+mn-ea"/>
                <a:cs typeface="+mn-cs"/>
              </a:rPr>
              <a:t>used as the processor representation for integers.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A useful illustration of the nature of twos complement representation is a</a:t>
            </a:r>
          </a:p>
          <a:p>
            <a:r>
              <a:rPr lang="en-US" sz="1200" b="0" i="0" u="none" strike="noStrike" kern="1200" baseline="0" dirty="0">
                <a:solidFill>
                  <a:schemeClr val="tx1"/>
                </a:solidFill>
                <a:latin typeface="Times New Roman" pitchFamily="-110" charset="0"/>
                <a:ea typeface="+mn-ea"/>
                <a:cs typeface="+mn-cs"/>
              </a:rPr>
              <a:t>value box, in which the value on the far right in the box is 1 (2</a:t>
            </a:r>
            <a:r>
              <a:rPr lang="en-US" sz="1200" b="0" i="0" u="none" strike="noStrike" kern="1200" baseline="30000" dirty="0">
                <a:solidFill>
                  <a:schemeClr val="tx1"/>
                </a:solidFill>
                <a:latin typeface="Times New Roman" pitchFamily="-110" charset="0"/>
                <a:ea typeface="+mn-ea"/>
                <a:cs typeface="+mn-cs"/>
              </a:rPr>
              <a:t>0</a:t>
            </a:r>
            <a:r>
              <a:rPr lang="en-US" sz="1200" b="0" i="0" u="none" strike="noStrike" kern="1200" baseline="0" dirty="0">
                <a:solidFill>
                  <a:schemeClr val="tx1"/>
                </a:solidFill>
                <a:latin typeface="Times New Roman" pitchFamily="-110" charset="0"/>
                <a:ea typeface="+mn-ea"/>
                <a:cs typeface="+mn-cs"/>
              </a:rPr>
              <a:t> ) and each succeeding</a:t>
            </a:r>
          </a:p>
          <a:p>
            <a:r>
              <a:rPr lang="en-US" sz="1200" b="0" i="0" u="none" strike="noStrike" kern="1200" baseline="0" dirty="0">
                <a:solidFill>
                  <a:schemeClr val="tx1"/>
                </a:solidFill>
                <a:latin typeface="Times New Roman" pitchFamily="-110" charset="0"/>
                <a:ea typeface="+mn-ea"/>
                <a:cs typeface="+mn-cs"/>
              </a:rPr>
              <a:t>position to the left is double in value, until the leftmost position, which is negated.</a:t>
            </a:r>
          </a:p>
          <a:p>
            <a:r>
              <a:rPr lang="en-US" sz="1200" b="0" i="0" u="none" strike="noStrike" kern="1200" baseline="0" dirty="0">
                <a:solidFill>
                  <a:schemeClr val="tx1"/>
                </a:solidFill>
                <a:latin typeface="Times New Roman" pitchFamily="-110" charset="0"/>
                <a:ea typeface="+mn-ea"/>
                <a:cs typeface="+mn-cs"/>
              </a:rPr>
              <a:t>As you can see in Figure 11.2a, the most negative twos complement number that</a:t>
            </a:r>
          </a:p>
          <a:p>
            <a:r>
              <a:rPr lang="en-US" sz="1200" b="0" i="0" u="none" strike="noStrike" kern="1200" baseline="0" dirty="0">
                <a:solidFill>
                  <a:schemeClr val="tx1"/>
                </a:solidFill>
                <a:latin typeface="Times New Roman" pitchFamily="-110" charset="0"/>
                <a:ea typeface="+mn-ea"/>
                <a:cs typeface="+mn-cs"/>
              </a:rPr>
              <a:t>can be represented is </a:t>
            </a:r>
            <a:r>
              <a:rPr lang="en-US" sz="1200" b="1" i="0" u="none" strike="noStrike" kern="1200" baseline="0" dirty="0">
                <a:solidFill>
                  <a:schemeClr val="tx1"/>
                </a:solidFill>
                <a:latin typeface="Times New Roman" pitchFamily="-110" charset="0"/>
                <a:ea typeface="+mn-ea"/>
                <a:cs typeface="+mn-cs"/>
              </a:rPr>
              <a:t>-</a:t>
            </a:r>
            <a:r>
              <a:rPr lang="en-US" sz="1200" b="0" i="0" u="none" strike="noStrike" kern="1200" baseline="0" dirty="0">
                <a:solidFill>
                  <a:schemeClr val="tx1"/>
                </a:solidFill>
                <a:latin typeface="Times New Roman" pitchFamily="-110" charset="0"/>
                <a:ea typeface="+mn-ea"/>
                <a:cs typeface="+mn-cs"/>
              </a:rPr>
              <a:t> 2</a:t>
            </a:r>
            <a:r>
              <a:rPr lang="en-US" sz="1200" b="1" i="0" u="none" strike="noStrike" kern="1200" baseline="30000" dirty="0">
                <a:solidFill>
                  <a:schemeClr val="tx1"/>
                </a:solidFill>
                <a:latin typeface="Times New Roman" pitchFamily="-110" charset="0"/>
                <a:ea typeface="+mn-ea"/>
                <a:cs typeface="+mn-cs"/>
              </a:rPr>
              <a:t>n-</a:t>
            </a:r>
            <a:r>
              <a:rPr lang="en-US" sz="1200" b="0" i="0" u="none" strike="noStrike" kern="1200" baseline="30000" dirty="0">
                <a:solidFill>
                  <a:schemeClr val="tx1"/>
                </a:solidFill>
                <a:latin typeface="Times New Roman" pitchFamily="-110" charset="0"/>
                <a:ea typeface="+mn-ea"/>
                <a:cs typeface="+mn-cs"/>
              </a:rPr>
              <a:t>1 </a:t>
            </a:r>
            <a:r>
              <a:rPr lang="en-US" sz="1200" b="0" i="0" u="none" strike="noStrike" kern="1200" baseline="0" dirty="0">
                <a:solidFill>
                  <a:schemeClr val="tx1"/>
                </a:solidFill>
                <a:latin typeface="Times New Roman" pitchFamily="-110" charset="0"/>
                <a:ea typeface="+mn-ea"/>
                <a:cs typeface="+mn-cs"/>
              </a:rPr>
              <a:t>; if any of the bits other than the sign bit is one, it adds a</a:t>
            </a:r>
          </a:p>
          <a:p>
            <a:r>
              <a:rPr lang="en-US" sz="1200" b="0" i="0" u="none" strike="noStrike" kern="1200" baseline="0" dirty="0">
                <a:solidFill>
                  <a:schemeClr val="tx1"/>
                </a:solidFill>
                <a:latin typeface="Times New Roman" pitchFamily="-110" charset="0"/>
                <a:ea typeface="+mn-ea"/>
                <a:cs typeface="+mn-cs"/>
              </a:rPr>
              <a:t>positive amount to the number. Also, it is clear that a negative number must have a</a:t>
            </a:r>
          </a:p>
          <a:p>
            <a:r>
              <a:rPr lang="en-US" sz="1200" b="0" i="0" u="none" strike="noStrike" kern="1200" baseline="0" dirty="0">
                <a:solidFill>
                  <a:schemeClr val="tx1"/>
                </a:solidFill>
                <a:latin typeface="Times New Roman" pitchFamily="-110" charset="0"/>
                <a:ea typeface="+mn-ea"/>
                <a:cs typeface="+mn-cs"/>
              </a:rPr>
              <a:t>1 at its leftmost position and a positive number must have a 0 in that position. Thus,</a:t>
            </a:r>
          </a:p>
          <a:p>
            <a:r>
              <a:rPr lang="en-US" sz="1200" b="0" i="0" u="none" strike="noStrike" kern="1200" baseline="0" dirty="0">
                <a:solidFill>
                  <a:schemeClr val="tx1"/>
                </a:solidFill>
                <a:latin typeface="Times New Roman" pitchFamily="-110" charset="0"/>
                <a:ea typeface="+mn-ea"/>
                <a:cs typeface="+mn-cs"/>
              </a:rPr>
              <a:t>the largest positive number is a 0 followed by all 1s, which equals 2</a:t>
            </a:r>
            <a:r>
              <a:rPr lang="en-US" sz="1200" b="1" i="0" u="none" strike="noStrike" kern="1200" baseline="30000" dirty="0">
                <a:solidFill>
                  <a:schemeClr val="tx1"/>
                </a:solidFill>
                <a:latin typeface="Times New Roman" pitchFamily="-110" charset="0"/>
                <a:ea typeface="+mn-ea"/>
                <a:cs typeface="+mn-cs"/>
              </a:rPr>
              <a:t>n-</a:t>
            </a:r>
            <a:r>
              <a:rPr lang="en-US" sz="1200" b="0" i="0" u="none" strike="noStrike" kern="1200" baseline="30000" dirty="0">
                <a:solidFill>
                  <a:schemeClr val="tx1"/>
                </a:solidFill>
                <a:latin typeface="Times New Roman" pitchFamily="-110" charset="0"/>
                <a:ea typeface="+mn-ea"/>
                <a:cs typeface="+mn-cs"/>
              </a:rPr>
              <a:t>1 </a:t>
            </a:r>
            <a:r>
              <a:rPr lang="en-US" sz="1200" b="1" i="0" u="none" strike="noStrike" kern="1200" baseline="0" dirty="0">
                <a:solidFill>
                  <a:schemeClr val="tx1"/>
                </a:solidFill>
                <a:latin typeface="Times New Roman" pitchFamily="-110" charset="0"/>
                <a:ea typeface="+mn-ea"/>
                <a:cs typeface="+mn-cs"/>
              </a:rPr>
              <a:t>- </a:t>
            </a:r>
            <a:r>
              <a:rPr lang="en-US" sz="1200" b="0" i="0" u="none" strike="noStrike" kern="1200" baseline="0" dirty="0">
                <a:solidFill>
                  <a:schemeClr val="tx1"/>
                </a:solidFill>
                <a:latin typeface="Times New Roman" pitchFamily="-110" charset="0"/>
                <a:ea typeface="+mn-ea"/>
                <a:cs typeface="+mn-cs"/>
              </a:rPr>
              <a:t> 1.</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The rest of Figure 11.2 illustrates the use of the value box to convert from twos</a:t>
            </a:r>
          </a:p>
          <a:p>
            <a:r>
              <a:rPr lang="en-US" sz="1200" b="0" i="0" u="none" strike="noStrike" kern="1200" baseline="0" dirty="0">
                <a:solidFill>
                  <a:schemeClr val="tx1"/>
                </a:solidFill>
                <a:latin typeface="Times New Roman" pitchFamily="-110" charset="0"/>
                <a:ea typeface="+mn-ea"/>
                <a:cs typeface="+mn-cs"/>
              </a:rPr>
              <a:t>complement to decimal and from decimal to twos complement.</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C8AE27EA-A634-9140-BAF9-5BB17D98E520}" type="slidenum">
              <a:rPr lang="en-US" smtClean="0"/>
              <a:pPr/>
              <a:t>9</a:t>
            </a:fld>
            <a:endParaRPr lang="en-US" dirty="0"/>
          </a:p>
        </p:txBody>
      </p:sp>
    </p:spTree>
    <p:extLst>
      <p:ext uri="{BB962C8B-B14F-4D97-AF65-F5344CB8AC3E}">
        <p14:creationId xmlns:p14="http://schemas.microsoft.com/office/powerpoint/2010/main" val="1499371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E1A0C-4E0F-204B-ABAE-B535A498F255}" type="slidenum">
              <a:rPr lang="en-US"/>
              <a:pPr/>
              <a:t>10</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It is sometimes desirable to take an </a:t>
            </a:r>
            <a:r>
              <a:rPr lang="en-US" sz="1200" i="1" kern="1200" baseline="0" dirty="0">
                <a:solidFill>
                  <a:schemeClr val="tx1"/>
                </a:solidFill>
                <a:latin typeface="Times New Roman" pitchFamily="-110" charset="0"/>
                <a:ea typeface="+mn-ea"/>
                <a:cs typeface="+mn-cs"/>
              </a:rPr>
              <a:t>n-bit integer and store it in m bits, where m &gt; n.</a:t>
            </a:r>
          </a:p>
          <a:p>
            <a:r>
              <a:rPr lang="en-US" sz="1200" kern="1200" baseline="0" dirty="0">
                <a:solidFill>
                  <a:schemeClr val="tx1"/>
                </a:solidFill>
                <a:latin typeface="Times New Roman" pitchFamily="-110" charset="0"/>
                <a:ea typeface="+mn-ea"/>
                <a:cs typeface="+mn-cs"/>
              </a:rPr>
              <a:t>This expansion of bit length is referred to as </a:t>
            </a:r>
            <a:r>
              <a:rPr lang="en-US" sz="1200" b="1" kern="1200" baseline="0" dirty="0">
                <a:solidFill>
                  <a:schemeClr val="tx1"/>
                </a:solidFill>
                <a:latin typeface="Times New Roman" pitchFamily="-110" charset="0"/>
                <a:ea typeface="+mn-ea"/>
                <a:cs typeface="+mn-cs"/>
              </a:rPr>
              <a:t>range extension</a:t>
            </a:r>
            <a:r>
              <a:rPr lang="en-US" sz="1200" b="0" kern="1200" baseline="0" dirty="0">
                <a:solidFill>
                  <a:schemeClr val="tx1"/>
                </a:solidFill>
                <a:latin typeface="Times New Roman" pitchFamily="-110" charset="0"/>
                <a:ea typeface="+mn-ea"/>
                <a:cs typeface="+mn-cs"/>
              </a:rPr>
              <a:t>, because the range</a:t>
            </a:r>
          </a:p>
          <a:p>
            <a:r>
              <a:rPr lang="en-US" sz="1200" kern="1200" baseline="0" dirty="0">
                <a:solidFill>
                  <a:schemeClr val="tx1"/>
                </a:solidFill>
                <a:latin typeface="Times New Roman" pitchFamily="-110" charset="0"/>
                <a:ea typeface="+mn-ea"/>
                <a:cs typeface="+mn-cs"/>
              </a:rPr>
              <a:t>of numbers that can be expressed is extended by increasing the bit length.</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sign-magnitude notation, this is easily accomplished: simply move the sign bit</a:t>
            </a:r>
          </a:p>
          <a:p>
            <a:r>
              <a:rPr lang="en-US" sz="1200" kern="1200" baseline="0" dirty="0">
                <a:solidFill>
                  <a:schemeClr val="tx1"/>
                </a:solidFill>
                <a:latin typeface="Times New Roman" pitchFamily="-110" charset="0"/>
                <a:ea typeface="+mn-ea"/>
                <a:cs typeface="+mn-cs"/>
              </a:rPr>
              <a:t>to the new leftmost position and fill in with zeros.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procedure will not work for twos complement negative integers.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Instead, the rule for twos complement integers is to move the sign bit to the</a:t>
            </a:r>
          </a:p>
          <a:p>
            <a:r>
              <a:rPr lang="en-US" sz="1200" kern="1200" baseline="0" dirty="0">
                <a:solidFill>
                  <a:schemeClr val="tx1"/>
                </a:solidFill>
                <a:latin typeface="Times New Roman" pitchFamily="-110" charset="0"/>
                <a:ea typeface="+mn-ea"/>
                <a:cs typeface="+mn-cs"/>
              </a:rPr>
              <a:t>new leftmost position and fill in with copies of the sign bit. For positive numbers, fill</a:t>
            </a:r>
          </a:p>
          <a:p>
            <a:r>
              <a:rPr lang="en-US" sz="1200" kern="1200" baseline="0" dirty="0">
                <a:solidFill>
                  <a:schemeClr val="tx1"/>
                </a:solidFill>
                <a:latin typeface="Times New Roman" pitchFamily="-110" charset="0"/>
                <a:ea typeface="+mn-ea"/>
                <a:cs typeface="+mn-cs"/>
              </a:rPr>
              <a:t>in with zeros, and for negative numbers, fill in with ones. This is called sign extension.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1430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Date Placeholder 1"/>
          <p:cNvSpPr>
            <a:spLocks noGrp="1"/>
          </p:cNvSpPr>
          <p:nvPr>
            <p:ph type="dt" sz="half" idx="10"/>
          </p:nvPr>
        </p:nvSpPr>
        <p:spPr/>
        <p:txBody>
          <a:bodyPr/>
          <a:lstStyle/>
          <a:p>
            <a:fld id="{51420578-B892-4967-98F8-D0B4A045ADFD}" type="datetime1">
              <a:rPr lang="en-US">
                <a:solidFill>
                  <a:prstClr val="black">
                    <a:lumMod val="65000"/>
                    <a:lumOff val="35000"/>
                  </a:prstClr>
                </a:solidFill>
              </a:rPr>
              <a:pPr/>
              <a:t>5/29/2022</a:t>
            </a:fld>
            <a:endParaRPr>
              <a:solidFill>
                <a:prstClr val="black">
                  <a:lumMod val="65000"/>
                  <a:lumOff val="35000"/>
                </a:prstClr>
              </a:solidFill>
            </a:endParaRPr>
          </a:p>
        </p:txBody>
      </p:sp>
      <p:sp>
        <p:nvSpPr>
          <p:cNvPr id="3" name="Footer Placeholder 2"/>
          <p:cNvSpPr>
            <a:spLocks noGrp="1"/>
          </p:cNvSpPr>
          <p:nvPr>
            <p:ph type="ftr" sz="quarter" idx="11"/>
          </p:nvPr>
        </p:nvSpPr>
        <p:spPr/>
        <p:txBody>
          <a:bodyPr/>
          <a:lstStyle/>
          <a:p>
            <a:r>
              <a:rPr>
                <a:solidFill>
                  <a:prstClr val="black">
                    <a:lumMod val="65000"/>
                    <a:lumOff val="35000"/>
                  </a:prstClr>
                </a:solidFill>
              </a:rPr>
              <a:t>
              </a:t>
            </a:r>
          </a:p>
        </p:txBody>
      </p:sp>
      <p:sp>
        <p:nvSpPr>
          <p:cNvPr id="4" name="Slide Number Placeholder 3"/>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85966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solidFill>
                  <a:prstClr val="black">
                    <a:lumMod val="65000"/>
                    <a:lumOff val="35000"/>
                  </a:prstClr>
                </a:solidFill>
              </a:rPr>
              <a:pPr/>
              <a:t>5/29/2022</a:t>
            </a:fld>
            <a:endParaRPr>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a:solidFill>
                  <a:prstClr val="black">
                    <a:lumMod val="65000"/>
                    <a:lumOff val="35000"/>
                  </a:prstClr>
                </a:solidFill>
              </a:rPr>
              <a:t>
              </a:t>
            </a:r>
          </a:p>
        </p:txBody>
      </p:sp>
      <p:sp>
        <p:nvSpPr>
          <p:cNvPr id="5" name="Slide Number Placeholder 4"/>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2098722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solidFill>
                  <a:prstClr val="black">
                    <a:lumMod val="65000"/>
                    <a:lumOff val="35000"/>
                  </a:prstClr>
                </a:solidFill>
              </a:rPr>
              <a:pPr/>
              <a:t>5/29/2022</a:t>
            </a:fld>
            <a:endParaRPr>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a:solidFill>
                  <a:prstClr val="black">
                    <a:lumMod val="65000"/>
                    <a:lumOff val="35000"/>
                  </a:prstClr>
                </a:solidFill>
              </a:rPr>
              <a:t>
              </a:t>
            </a:r>
          </a:p>
        </p:txBody>
      </p:sp>
      <p:sp>
        <p:nvSpPr>
          <p:cNvPr id="6" name="Slide Number Placeholder 5"/>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3281847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dirty="0"/>
              <a:t>© 2016 Pearson Education, Inc., Hoboken, NJ. All rights reserved.</a:t>
            </a:r>
            <a:endParaRPr dirty="0"/>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7652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21172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2955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0302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5205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2833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22319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5441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2.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1882460995"/>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solidFill>
                  <a:prstClr val="black">
                    <a:lumMod val="65000"/>
                    <a:lumOff val="35000"/>
                  </a:prstClr>
                </a:solidFill>
              </a:rPr>
              <a:pPr/>
              <a:t>5/29/2022</a:t>
            </a:fld>
            <a:endParaRPr>
              <a:solidFill>
                <a:prstClr val="black">
                  <a:lumMod val="65000"/>
                  <a:lumOff val="35000"/>
                </a:prstClr>
              </a:solidFill>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solidFill>
                  <a:prstClr val="black">
                    <a:lumMod val="65000"/>
                    <a:lumOff val="35000"/>
                  </a:prstClr>
                </a:solidFill>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3688788113"/>
      </p:ext>
    </p:extLst>
  </p:cSld>
  <p:clrMap bg1="lt1" tx1="dk1" bg2="lt2" tx2="dk2" accent1="accent1" accent2="accent2" accent3="accent3" accent4="accent4" accent5="accent5" accent6="accent6" hlink="hlink" folHlink="folHlink"/>
  <p:sldLayoutIdLst>
    <p:sldLayoutId id="2147483702" r:id="rId1"/>
    <p:sldLayoutId id="2147483869" r:id="rId2"/>
    <p:sldLayoutId id="2147483798" r:id="rId3"/>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2" r:id="rId2"/>
    <p:sldLayoutId id="2147483681" r:id="rId3"/>
  </p:sldLayoutIdLst>
  <p:hf sldNum="0"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11</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Computer Arithmetic</a:t>
            </a: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spTree>
    <p:extLst>
      <p:ext uri="{BB962C8B-B14F-4D97-AF65-F5344CB8AC3E}">
        <p14:creationId xmlns:p14="http://schemas.microsoft.com/office/powerpoint/2010/main" val="307245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Range Extension</a:t>
            </a:r>
          </a:p>
        </p:txBody>
      </p:sp>
      <p:sp>
        <p:nvSpPr>
          <p:cNvPr id="10243" name="Rectangle 3"/>
          <p:cNvSpPr>
            <a:spLocks noGrp="1" noChangeArrowheads="1"/>
          </p:cNvSpPr>
          <p:nvPr>
            <p:ph type="body" idx="1"/>
          </p:nvPr>
        </p:nvSpPr>
        <p:spPr/>
        <p:txBody>
          <a:bodyPr>
            <a:normAutofit/>
          </a:bodyPr>
          <a:lstStyle/>
          <a:p>
            <a:pPr marL="296863" lvl="1" indent="-296863">
              <a:spcBef>
                <a:spcPts val="2000"/>
              </a:spcBef>
              <a:buClr>
                <a:schemeClr val="tx2"/>
              </a:buClr>
              <a:buFont typeface="Arial" panose="020B0604020202020204" pitchFamily="34" charset="0"/>
              <a:buChar char="•"/>
            </a:pPr>
            <a:r>
              <a:rPr lang="en-US" sz="2000" dirty="0"/>
              <a:t>Range of numbers that can be expressed is extended by increasing the bit length</a:t>
            </a:r>
          </a:p>
          <a:p>
            <a:pPr marL="296863" lvl="1" indent="-296863">
              <a:spcBef>
                <a:spcPts val="2000"/>
              </a:spcBef>
              <a:buClr>
                <a:schemeClr val="tx2"/>
              </a:buClr>
              <a:buFont typeface="Arial" panose="020B0604020202020204" pitchFamily="34" charset="0"/>
              <a:buChar char="•"/>
            </a:pPr>
            <a:r>
              <a:rPr lang="en-US" sz="2000" dirty="0"/>
              <a:t>In sign-magnitude notation this is accomplished by moving the sign bit to the new leftmost position and fill in with zeros</a:t>
            </a:r>
          </a:p>
          <a:p>
            <a:pPr marL="296863" lvl="1" indent="-296863">
              <a:spcBef>
                <a:spcPts val="2000"/>
              </a:spcBef>
              <a:buClr>
                <a:schemeClr val="tx2"/>
              </a:buClr>
              <a:buFont typeface="Arial" panose="020B0604020202020204" pitchFamily="34" charset="0"/>
              <a:buChar char="•"/>
            </a:pPr>
            <a:r>
              <a:rPr lang="en-US" sz="2000" dirty="0"/>
              <a:t>This procedure will not work for twos complement negative integers</a:t>
            </a:r>
          </a:p>
          <a:p>
            <a:pPr marL="628650" lvl="1" indent="-331788"/>
            <a:r>
              <a:rPr lang="en-US" sz="1800" dirty="0"/>
              <a:t>Rule is to move the sign bit to the new leftmost position and fill in with copies of the sign bit</a:t>
            </a:r>
          </a:p>
          <a:p>
            <a:pPr marL="628650" lvl="1" indent="-331788"/>
            <a:r>
              <a:rPr lang="en-US" sz="1800" dirty="0"/>
              <a:t>For positive numbers, fill in with zeros, and for negative numbers, fill in with ones</a:t>
            </a:r>
          </a:p>
          <a:p>
            <a:pPr marL="628650" lvl="1" indent="-331788"/>
            <a:r>
              <a:rPr lang="en-US" sz="1800" dirty="0"/>
              <a:t>This is called </a:t>
            </a:r>
            <a:r>
              <a:rPr lang="en-US" sz="1800" i="1" dirty="0"/>
              <a:t>sign extension</a:t>
            </a:r>
            <a:endParaRPr lang="en-US" sz="1800" dirty="0"/>
          </a:p>
          <a:p>
            <a:pPr marL="228600" lvl="1">
              <a:spcBef>
                <a:spcPts val="2000"/>
              </a:spcBef>
              <a:buClr>
                <a:schemeClr val="accent1"/>
              </a:buClr>
            </a:pPr>
            <a:endParaRPr lang="en-US" sz="20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Fixed-Point Representation</a:t>
            </a:r>
          </a:p>
        </p:txBody>
      </p:sp>
      <p:graphicFrame>
        <p:nvGraphicFramePr>
          <p:cNvPr id="8" name="Content Placeholder 6"/>
          <p:cNvGraphicFramePr>
            <a:graphicFrameLocks/>
          </p:cNvGraphicFramePr>
          <p:nvPr>
            <p:extLst>
              <p:ext uri="{D42A27DB-BD31-4B8C-83A1-F6EECF244321}">
                <p14:modId xmlns:p14="http://schemas.microsoft.com/office/powerpoint/2010/main" val="2836067048"/>
              </p:ext>
            </p:extLst>
          </p:nvPr>
        </p:nvGraphicFramePr>
        <p:xfrm>
          <a:off x="304800" y="1295400"/>
          <a:ext cx="8534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Negation</a:t>
            </a:r>
          </a:p>
        </p:txBody>
      </p:sp>
      <p:sp>
        <p:nvSpPr>
          <p:cNvPr id="12291" name="Rectangle 3"/>
          <p:cNvSpPr>
            <a:spLocks noGrp="1" noChangeArrowheads="1"/>
          </p:cNvSpPr>
          <p:nvPr>
            <p:ph type="body" idx="1"/>
          </p:nvPr>
        </p:nvSpPr>
        <p:spPr/>
        <p:txBody>
          <a:bodyPr/>
          <a:lstStyle/>
          <a:p>
            <a:pPr marL="296863" indent="-296863">
              <a:buClr>
                <a:schemeClr val="tx2"/>
              </a:buClr>
              <a:buFont typeface="Arial" panose="020B0604020202020204" pitchFamily="34" charset="0"/>
              <a:buChar char="•"/>
            </a:pPr>
            <a:r>
              <a:rPr lang="en-US" sz="2200" dirty="0"/>
              <a:t>Twos complement operation</a:t>
            </a:r>
          </a:p>
          <a:p>
            <a:pPr marL="617538" lvl="1" indent="-309563"/>
            <a:r>
              <a:rPr lang="en-US" sz="2000" dirty="0"/>
              <a:t>Take the Boolean complement of each bit of the integer (including the sign bit)</a:t>
            </a:r>
          </a:p>
          <a:p>
            <a:pPr marL="617538" lvl="1" indent="-309563"/>
            <a:r>
              <a:rPr lang="en-US" sz="2000" dirty="0"/>
              <a:t>Treating the result as an unsigned binary integer, add 1</a:t>
            </a:r>
          </a:p>
          <a:p>
            <a:pPr lvl="1">
              <a:buNone/>
            </a:pPr>
            <a:endParaRPr lang="en-US" dirty="0"/>
          </a:p>
          <a:p>
            <a:pPr lvl="1"/>
            <a:endParaRPr lang="en-US" dirty="0"/>
          </a:p>
          <a:p>
            <a:pPr lvl="1"/>
            <a:endParaRPr lang="en-US" dirty="0"/>
          </a:p>
          <a:p>
            <a:pPr lvl="1">
              <a:buNone/>
            </a:pPr>
            <a:endParaRPr lang="en-US" dirty="0"/>
          </a:p>
          <a:p>
            <a:pPr marL="296863" lvl="1" indent="-296863">
              <a:spcBef>
                <a:spcPts val="2000"/>
              </a:spcBef>
              <a:buClr>
                <a:schemeClr val="tx2"/>
              </a:buClr>
              <a:buFont typeface="Arial" panose="020B0604020202020204" pitchFamily="34" charset="0"/>
              <a:buChar char="•"/>
            </a:pPr>
            <a:r>
              <a:rPr lang="en-US" sz="2200" dirty="0"/>
              <a:t>The negative of the negative of that number is itself:</a:t>
            </a:r>
          </a:p>
        </p:txBody>
      </p:sp>
      <p:sp>
        <p:nvSpPr>
          <p:cNvPr id="4" name="Rectangle 3"/>
          <p:cNvSpPr/>
          <p:nvPr/>
        </p:nvSpPr>
        <p:spPr>
          <a:xfrm>
            <a:off x="1538808" y="3272408"/>
            <a:ext cx="6705600" cy="1200329"/>
          </a:xfrm>
          <a:prstGeom prst="rect">
            <a:avLst/>
          </a:prstGeom>
        </p:spPr>
        <p:txBody>
          <a:bodyPr wrap="square">
            <a:spAutoFit/>
          </a:bodyPr>
          <a:lstStyle/>
          <a:p>
            <a:r>
              <a:rPr lang="en-US" sz="1800" dirty="0">
                <a:solidFill>
                  <a:schemeClr val="accent1"/>
                </a:solidFill>
                <a:latin typeface="+mn-lt"/>
              </a:rPr>
              <a:t>                              +18 = 00010010 (twos complement)</a:t>
            </a:r>
          </a:p>
          <a:p>
            <a:r>
              <a:rPr lang="en-US" sz="1800" dirty="0">
                <a:solidFill>
                  <a:schemeClr val="accent1"/>
                </a:solidFill>
                <a:latin typeface="+mn-lt"/>
              </a:rPr>
              <a:t>bitwise complement = 11101101</a:t>
            </a:r>
          </a:p>
          <a:p>
            <a:r>
              <a:rPr lang="en-US" sz="1800" dirty="0">
                <a:solidFill>
                  <a:schemeClr val="accent1"/>
                </a:solidFill>
                <a:latin typeface="+mn-lt"/>
              </a:rPr>
              <a:t>                                         </a:t>
            </a:r>
            <a:r>
              <a:rPr lang="en-US" sz="1800" u="sng" dirty="0">
                <a:solidFill>
                  <a:schemeClr val="accent1"/>
                </a:solidFill>
                <a:latin typeface="+mn-lt"/>
              </a:rPr>
              <a:t>+              1</a:t>
            </a:r>
          </a:p>
          <a:p>
            <a:r>
              <a:rPr lang="en-US" sz="1800" dirty="0">
                <a:solidFill>
                  <a:schemeClr val="accent1"/>
                </a:solidFill>
                <a:latin typeface="+mn-lt"/>
              </a:rPr>
              <a:t>                                          11101110 = -18</a:t>
            </a:r>
          </a:p>
        </p:txBody>
      </p:sp>
      <p:sp>
        <p:nvSpPr>
          <p:cNvPr id="6" name="Rectangle 5"/>
          <p:cNvSpPr/>
          <p:nvPr/>
        </p:nvSpPr>
        <p:spPr>
          <a:xfrm>
            <a:off x="1416280" y="5108991"/>
            <a:ext cx="6629400" cy="1200329"/>
          </a:xfrm>
          <a:prstGeom prst="rect">
            <a:avLst/>
          </a:prstGeom>
        </p:spPr>
        <p:txBody>
          <a:bodyPr wrap="square">
            <a:spAutoFit/>
          </a:bodyPr>
          <a:lstStyle/>
          <a:p>
            <a:r>
              <a:rPr lang="en-US" sz="1800" dirty="0">
                <a:solidFill>
                  <a:schemeClr val="accent1"/>
                </a:solidFill>
                <a:latin typeface="+mn-lt"/>
              </a:rPr>
              <a:t>                                -18 =  11101110 (twos complement)</a:t>
            </a:r>
          </a:p>
          <a:p>
            <a:r>
              <a:rPr lang="en-US" sz="1800" dirty="0">
                <a:solidFill>
                  <a:schemeClr val="accent1"/>
                </a:solidFill>
                <a:latin typeface="+mn-lt"/>
              </a:rPr>
              <a:t>bitwise complement =  00010001</a:t>
            </a:r>
          </a:p>
          <a:p>
            <a:r>
              <a:rPr lang="en-US" sz="1800" dirty="0">
                <a:solidFill>
                  <a:schemeClr val="accent1"/>
                </a:solidFill>
                <a:latin typeface="+mn-lt"/>
              </a:rPr>
              <a:t>                                         </a:t>
            </a:r>
            <a:r>
              <a:rPr lang="en-US" sz="1800" u="sng" dirty="0">
                <a:solidFill>
                  <a:schemeClr val="accent1"/>
                </a:solidFill>
                <a:latin typeface="+mn-lt"/>
              </a:rPr>
              <a:t>+               1</a:t>
            </a:r>
          </a:p>
          <a:p>
            <a:r>
              <a:rPr lang="en-US" sz="1800" dirty="0">
                <a:solidFill>
                  <a:schemeClr val="accent1"/>
                </a:solidFill>
                <a:latin typeface="+mn-lt"/>
              </a:rPr>
              <a:t>                                            00010010 = +18</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Negation Special Case 1</a:t>
            </a:r>
          </a:p>
        </p:txBody>
      </p:sp>
      <p:sp>
        <p:nvSpPr>
          <p:cNvPr id="12291" name="Rectangle 3"/>
          <p:cNvSpPr>
            <a:spLocks noGrp="1" noChangeArrowheads="1"/>
          </p:cNvSpPr>
          <p:nvPr>
            <p:ph type="body" idx="1"/>
          </p:nvPr>
        </p:nvSpPr>
        <p:spPr>
          <a:xfrm>
            <a:off x="457200" y="1600200"/>
            <a:ext cx="8686800" cy="4525963"/>
          </a:xfrm>
        </p:spPr>
        <p:txBody>
          <a:bodyPr/>
          <a:lstStyle/>
          <a:p>
            <a:pPr marL="2600325" indent="-463550">
              <a:buNone/>
            </a:pPr>
            <a:r>
              <a:rPr lang="en-US" dirty="0"/>
              <a:t>   0     =       00000000    (twos complement)</a:t>
            </a:r>
          </a:p>
          <a:p>
            <a:pPr>
              <a:buNone/>
            </a:pPr>
            <a:r>
              <a:rPr lang="en-US" dirty="0"/>
              <a:t>Bitwise complement  =       11111111</a:t>
            </a:r>
          </a:p>
          <a:p>
            <a:pPr>
              <a:buNone/>
            </a:pPr>
            <a:r>
              <a:rPr lang="en-US" dirty="0"/>
              <a:t>Add 1 to LSB                  </a:t>
            </a:r>
            <a:r>
              <a:rPr lang="en-US" u="sng" dirty="0"/>
              <a:t>+                1</a:t>
            </a:r>
          </a:p>
          <a:p>
            <a:pPr>
              <a:buNone/>
            </a:pPr>
            <a:r>
              <a:rPr lang="en-US" dirty="0"/>
              <a:t>Result          			100000000</a:t>
            </a:r>
          </a:p>
          <a:p>
            <a:pPr>
              <a:buNone/>
            </a:pPr>
            <a:endParaRPr lang="en-US" sz="1200" dirty="0"/>
          </a:p>
          <a:p>
            <a:pPr>
              <a:buNone/>
            </a:pPr>
            <a:r>
              <a:rPr lang="en-US" dirty="0"/>
              <a:t>Overflow is ignored, so:</a:t>
            </a:r>
          </a:p>
          <a:p>
            <a:pPr>
              <a:buNone/>
            </a:pPr>
            <a:r>
              <a:rPr lang="en-US" dirty="0"/>
              <a:t>		- 0 = 0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Negation Special Case 2</a:t>
            </a:r>
          </a:p>
        </p:txBody>
      </p:sp>
      <p:sp>
        <p:nvSpPr>
          <p:cNvPr id="13315" name="Rectangle 3"/>
          <p:cNvSpPr>
            <a:spLocks noGrp="1" noChangeArrowheads="1"/>
          </p:cNvSpPr>
          <p:nvPr>
            <p:ph type="body" idx="1"/>
          </p:nvPr>
        </p:nvSpPr>
        <p:spPr>
          <a:xfrm>
            <a:off x="457200" y="1600200"/>
            <a:ext cx="8435280" cy="4525963"/>
          </a:xfrm>
        </p:spPr>
        <p:txBody>
          <a:bodyPr>
            <a:normAutofit/>
          </a:bodyPr>
          <a:lstStyle/>
          <a:p>
            <a:pPr>
              <a:buNone/>
            </a:pPr>
            <a:r>
              <a:rPr lang="en-US" dirty="0"/>
              <a:t>		             -128     =        10000000    (twos complement)</a:t>
            </a:r>
          </a:p>
          <a:p>
            <a:pPr>
              <a:buNone/>
            </a:pPr>
            <a:r>
              <a:rPr lang="en-US" dirty="0"/>
              <a:t>Bitwise complement   =         01111111</a:t>
            </a:r>
          </a:p>
          <a:p>
            <a:pPr>
              <a:buNone/>
            </a:pPr>
            <a:r>
              <a:rPr lang="en-US" dirty="0"/>
              <a:t>Add 1 to LSB                       </a:t>
            </a:r>
            <a:r>
              <a:rPr lang="en-US" u="sng" dirty="0"/>
              <a:t>+              1</a:t>
            </a:r>
          </a:p>
          <a:p>
            <a:pPr>
              <a:buNone/>
            </a:pPr>
            <a:r>
              <a:rPr lang="en-US" dirty="0"/>
              <a:t>Result            		    10000000</a:t>
            </a:r>
          </a:p>
          <a:p>
            <a:pPr>
              <a:buNone/>
            </a:pPr>
            <a:r>
              <a:rPr lang="en-US" dirty="0"/>
              <a:t>So:</a:t>
            </a:r>
          </a:p>
          <a:p>
            <a:pPr>
              <a:buNone/>
            </a:pPr>
            <a:r>
              <a:rPr lang="en-US" dirty="0"/>
              <a:t>-(-128) = -128   X</a:t>
            </a:r>
          </a:p>
          <a:p>
            <a:pPr>
              <a:buNone/>
            </a:pPr>
            <a:r>
              <a:rPr lang="en-US" dirty="0"/>
              <a:t>Monitor MSB (sign bit)</a:t>
            </a:r>
          </a:p>
          <a:p>
            <a:pPr>
              <a:buNone/>
            </a:pPr>
            <a:r>
              <a:rPr lang="en-US" dirty="0"/>
              <a:t>It should change during negation</a:t>
            </a:r>
          </a:p>
          <a:p>
            <a:endParaRPr lang="en-US" dirty="0"/>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52956"/>
            <a:ext cx="8229600" cy="1802243"/>
          </a:xfrm>
        </p:spPr>
        <p:txBody>
          <a:bodyPr/>
          <a:lstStyle/>
          <a:p>
            <a:r>
              <a:rPr lang="en-US" dirty="0"/>
              <a:t>Figure 11.3 </a:t>
            </a:r>
            <a:br>
              <a:rPr lang="en-US" dirty="0"/>
            </a:br>
            <a:r>
              <a:rPr lang="en-US" dirty="0"/>
              <a:t>Addition of Numbers in Twos Complement</a:t>
            </a:r>
            <a:br>
              <a:rPr lang="en-US" dirty="0"/>
            </a:br>
            <a:r>
              <a:rPr lang="en-US" dirty="0"/>
              <a:t>Representation</a:t>
            </a:r>
            <a:endParaRPr lang="en-IN" dirty="0"/>
          </a:p>
        </p:txBody>
      </p:sp>
      <p:pic>
        <p:nvPicPr>
          <p:cNvPr id="2" name="Picture 1" descr="Example a, left parenthesis negative 7 right parenthesis plus left parenthesis plus 5 right parenthesis. Binary representation of negative 7 and 5 is 1 0 0 1 and 0 1 0 1, after addition yields negative 2, which is 1 1 1 0. Example b, left parenthesis negative 4 right parenthesis plus left parenthesis plus 4 right parenthesis. Binary representation of negative 4 and 4 is 1 1 0 0 and 0 1 0 0, after addition yields 0, which is 1 0 0 0 0 and the left end 1 is highlighted to indicate that it is added after twos complement. Example c, left parenthesis plus 3 right parenthesis plus left parenthesis plus 4 right parenthesis. Binary representation of 3 and 4 is 0 0 1 1 and 0 1 0 0, after addition yields 7, which is 0 1 1 1. Example d, left parenthesis negative 4 right parenthesis plus left parenthesis negative 1 right parenthesis. Binary representation of negative 4 and negative 1 is 1 1 0 0 and 1 1 1 1, after addition yields negative 5, which is 1 1 0 1 1 and the left end 1 is highlighted to indicate that it is added after twos complement. Example e, left parenthesis plus 5 right parenthesis plus left parenthesis plus 4 right parenthesis. Binary representation of 5 and 4 is 0 1 0 1 and 0 1 0 0, after addition yields Overflow, which is 1 0 0 1. Example f, left parenthesis negative 7 right parenthesis plus left parenthesis negative 6 right parenthesis. Binary representation of negative 7 and negative 6 is 1 0 0 1 and 1 0 1 0, after addition yields Overflow, which is 1 0 0 1 1 and the left end 1 is highlighted to indicate that it is added after twos complement." title="Six example problems represent twos complement representation for addition of numbers."/>
          <p:cNvPicPr>
            <a:picLocks noChangeAspect="1"/>
          </p:cNvPicPr>
          <p:nvPr/>
        </p:nvPicPr>
        <p:blipFill rotWithShape="1">
          <a:blip r:embed="rId3">
            <a:extLst>
              <a:ext uri="{28A0092B-C50C-407E-A947-70E740481C1C}">
                <a14:useLocalDpi xmlns:a14="http://schemas.microsoft.com/office/drawing/2010/main" val="0"/>
              </a:ext>
            </a:extLst>
          </a:blip>
          <a:srcRect l="20635" t="10824" r="20744" b="53725"/>
          <a:stretch/>
        </p:blipFill>
        <p:spPr>
          <a:xfrm>
            <a:off x="1482494" y="1610649"/>
            <a:ext cx="6179012" cy="4835749"/>
          </a:xfrm>
          <a:prstGeom prst="rect">
            <a:avLst/>
          </a:prstGeom>
        </p:spPr>
      </p:pic>
    </p:spTree>
  </p:cSld>
  <p:clrMapOvr>
    <a:masterClrMapping/>
  </p:clrMapOvr>
  <p:transition spd="med">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3951" y="1251344"/>
            <a:ext cx="6000257" cy="3416320"/>
          </a:xfrm>
          <a:prstGeom prst="rect">
            <a:avLst/>
          </a:prstGeom>
        </p:spPr>
        <p:txBody>
          <a:bodyPr wrap="square">
            <a:spAutoFit/>
          </a:bodyPr>
          <a:lstStyle/>
          <a:p>
            <a:endParaRPr lang="en-US" sz="3600" b="1" dirty="0">
              <a:solidFill>
                <a:schemeClr val="accent1"/>
              </a:solidFill>
              <a:latin typeface="+mn-lt"/>
            </a:endParaRPr>
          </a:p>
          <a:p>
            <a:r>
              <a:rPr lang="en-US" sz="3600" dirty="0">
                <a:latin typeface="+mn-lt"/>
              </a:rPr>
              <a:t>If two numbers are added, and they are both positive or both negative, then overflow occurs if and only if the result has the opposite sign.</a:t>
            </a:r>
          </a:p>
        </p:txBody>
      </p:sp>
      <p:sp>
        <p:nvSpPr>
          <p:cNvPr id="2" name="Title 1">
            <a:extLst>
              <a:ext uri="{FF2B5EF4-FFF2-40B4-BE49-F238E27FC236}">
                <a16:creationId xmlns:a16="http://schemas.microsoft.com/office/drawing/2014/main" id="{6D0785EC-459E-4FD3-8E0B-B1DB4CCC441B}"/>
              </a:ext>
            </a:extLst>
          </p:cNvPr>
          <p:cNvSpPr>
            <a:spLocks noGrp="1"/>
          </p:cNvSpPr>
          <p:nvPr>
            <p:ph type="title"/>
          </p:nvPr>
        </p:nvSpPr>
        <p:spPr/>
        <p:txBody>
          <a:bodyPr/>
          <a:lstStyle/>
          <a:p>
            <a:r>
              <a:rPr lang="en-US" dirty="0"/>
              <a:t>Overflow Rule</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0975" y="1257057"/>
            <a:ext cx="5458544" cy="4524315"/>
          </a:xfrm>
          <a:prstGeom prst="rect">
            <a:avLst/>
          </a:prstGeom>
        </p:spPr>
        <p:txBody>
          <a:bodyPr wrap="square">
            <a:spAutoFit/>
          </a:bodyPr>
          <a:lstStyle/>
          <a:p>
            <a:endParaRPr lang="en-US" sz="3600" b="1" dirty="0">
              <a:solidFill>
                <a:schemeClr val="accent1"/>
              </a:solidFill>
              <a:latin typeface="+mn-lt"/>
            </a:endParaRPr>
          </a:p>
          <a:p>
            <a:r>
              <a:rPr lang="en-US" sz="3600" dirty="0">
                <a:latin typeface="+mn-lt"/>
              </a:rPr>
              <a:t>To subtract one number (subtrahend) from another (minuend), take the twos complement (negation) of the subtrahend and add it</a:t>
            </a:r>
          </a:p>
          <a:p>
            <a:r>
              <a:rPr lang="en-US" sz="3600" dirty="0">
                <a:latin typeface="+mn-lt"/>
              </a:rPr>
              <a:t>to the minuend.</a:t>
            </a:r>
          </a:p>
        </p:txBody>
      </p:sp>
      <p:sp>
        <p:nvSpPr>
          <p:cNvPr id="2" name="Title 1">
            <a:extLst>
              <a:ext uri="{FF2B5EF4-FFF2-40B4-BE49-F238E27FC236}">
                <a16:creationId xmlns:a16="http://schemas.microsoft.com/office/drawing/2014/main" id="{7DD00D91-164A-4EF7-834A-1B9CCAD9B927}"/>
              </a:ext>
            </a:extLst>
          </p:cNvPr>
          <p:cNvSpPr>
            <a:spLocks noGrp="1"/>
          </p:cNvSpPr>
          <p:nvPr>
            <p:ph type="title"/>
          </p:nvPr>
        </p:nvSpPr>
        <p:spPr/>
        <p:txBody>
          <a:bodyPr/>
          <a:lstStyle/>
          <a:p>
            <a:r>
              <a:rPr lang="en-US" dirty="0"/>
              <a:t>Subtraction Rule</a:t>
            </a: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71036"/>
            <a:ext cx="8229600" cy="1638403"/>
          </a:xfrm>
        </p:spPr>
        <p:txBody>
          <a:bodyPr/>
          <a:lstStyle/>
          <a:p>
            <a:r>
              <a:rPr lang="en-US" sz="3200" dirty="0"/>
              <a:t>Figure 11.4 </a:t>
            </a:r>
            <a:br>
              <a:rPr lang="en-US" sz="3200" dirty="0"/>
            </a:br>
            <a:r>
              <a:rPr lang="en-US" sz="3200" dirty="0"/>
              <a:t>Subtraction of Numbers in Twos Complement</a:t>
            </a:r>
            <a:br>
              <a:rPr lang="en-US" sz="3200" dirty="0"/>
            </a:br>
            <a:r>
              <a:rPr lang="en-US" sz="3200" dirty="0"/>
              <a:t>Representation (M − S)</a:t>
            </a:r>
            <a:endParaRPr lang="en-IN" sz="3200" dirty="0"/>
          </a:p>
        </p:txBody>
      </p:sp>
      <p:pic>
        <p:nvPicPr>
          <p:cNvPr id="4" name="Picture 3" descr="Example a, represents subtraction of negative 7 from 2 which yields negative 5. Binary representation of 2 and negative 7 is 0 0 1 0 + 1 0 01, as it is twos complemented after negation, yields negative 5, which is 1 0 1 1. The minuend of the example, M equals 2 equals 0 0 1 0, subtrahend S equals 7 equals 0 1 1 1 and the result is negative subtrahend equals 1 0 0 1. Example b, represents subtraction of negative 2 from 5 which yields 3. Binary representation of 5 and negative 2 is 0 1 0 1 + 1 1 1 0, as it is twos complemented after negation, yields 3, which is1 0 0 1 1and the left end 1 is highlighted to indicate that it is added after twos complement. The minuend of the example, M equals 5 equals 0 1 0 1, subtrahend S equals 2 equals 0 0 1 0 and the result is negative subtrahend equals 1 1 1 0. Example c, represents subtraction of negative 2 from negative 5 which yields negative 7. Binary representation of negative 5 and 2 is 1 0 1 1 + 1 1 1 0, as it is twos complemented after negation, yields negative 7, which is1 1 0 0 1and the left end 1 is highlighted to indicate that it is added after twos complement. The minuend of the example, M equals negative 5 equals 1 0 1 1, subtrahend S equals 2 equals 0 0 1 0 and the result is negative subtrahend equals 1 1 1 0. Example d, represents subtraction of 2 from 5 which yield 7. Binary representation of 5 and 2 is 0 1 0 1 + 0 0 1 0, as it is twos complemented after negation, yields 7, which is 0 1 1. The minuend of the example, M equals 5 equals 0 1 0 1, subtrahend S equals negative 2 equals 0 0 1 0 and the result is negative subtrahend equals 0 0 1 0. Example e, represents subtraction of 7 from 7 which yield overflow. Binary representation of 7 and 7 is 0 1 1 1 + 0 1 1 1, yields overflow, which is 1 1 1 0. The minuend of the example, M equals 7 equals 0 1 1 1, subtrahend S equals negative 7 equals 1 0 0 1 and the result is negative subtrahend equals 0 1 1 1. Example f, represents subtraction of negative 4 from negative 6 which yield overflow. Binary representation of negative 6 and negative 4 is 1 0 1 0 + 1 1 0 0, yields overflow, which is 1 0 1 1 0 and the left end 1 is highlighted for indicating twos complement. The minuend of the example, M equals negative 6 equals 1 0 1 0, subtrahend S equals 4 equals 0 1 0 0 and the result is negative subtrahend equals 1 1 0 0." title="Six example problems represent twos complement representation (M minus S) for subtraction of numbers."/>
          <p:cNvPicPr>
            <a:picLocks noChangeAspect="1"/>
          </p:cNvPicPr>
          <p:nvPr/>
        </p:nvPicPr>
        <p:blipFill rotWithShape="1">
          <a:blip r:embed="rId3">
            <a:extLst>
              <a:ext uri="{28A0092B-C50C-407E-A947-70E740481C1C}">
                <a14:useLocalDpi xmlns:a14="http://schemas.microsoft.com/office/drawing/2010/main" val="0"/>
              </a:ext>
            </a:extLst>
          </a:blip>
          <a:srcRect l="13393" t="10664" r="13509" b="36933"/>
          <a:stretch/>
        </p:blipFill>
        <p:spPr>
          <a:xfrm>
            <a:off x="1972262" y="1572577"/>
            <a:ext cx="5199476" cy="4823609"/>
          </a:xfrm>
          <a:prstGeom prst="rect">
            <a:avLst/>
          </a:prstGeom>
        </p:spPr>
      </p:pic>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62405"/>
            <a:ext cx="8229600" cy="1638403"/>
          </a:xfrm>
        </p:spPr>
        <p:txBody>
          <a:bodyPr/>
          <a:lstStyle/>
          <a:p>
            <a:r>
              <a:rPr lang="en-US" dirty="0"/>
              <a:t>Figure 11.5 </a:t>
            </a:r>
            <a:br>
              <a:rPr lang="en-US" dirty="0"/>
            </a:br>
            <a:r>
              <a:rPr lang="en-US" dirty="0"/>
              <a:t>Geometric Depiction of Twos Complement Integers</a:t>
            </a:r>
            <a:endParaRPr lang="en-IN" dirty="0"/>
          </a:p>
        </p:txBody>
      </p:sp>
      <p:pic>
        <p:nvPicPr>
          <p:cNvPr id="4" name="Picture 3" descr="Diagram a illustrates the geometric depiction for 4-bit numbers. The integers are represented inside a circle with their corresponding 4-bit binary values outside the circle. The integers in clock wise direction are as follows. 0, plus 1, plus 2, plus 3, plus 4 plus 5, plus 6, plus 7, negative 8, negative 7, negative 6, negative 5, negative 4, negative 3, negative 2, and negative 1. The corresponding 4-bit binary values in clock wise direction are as follows. 0 0 0 1, 0 0 1 0, 0 0 1 1, 0 1 0 0, 0 1 0 1, 0 1 1 0, 0 1 1 1, 1 0 0 0, 1 0 0 1, 1 0 1 0, 1 0 1 1, 1 1 0 0, 1 1 0 1, 1 1 1 0, and 1 1 1 1. A forward arrow in the clock wise direction of the circle depicts Addition of positive numbers. A forward arrow in the anti-clock wise direction of the circle depicts subtraction of positive numbers. A number line is marked between negative 8 and 7 points toward the integers inside the circle. Diagram b illustrates the geometric depiction for n-bit numbers. The integers are represented inside a circle with their corresponding n-bit binary values outside the circle. The range of positive integers in clock wise direction is as follows. 0, 2 to the power of n minus 2, 2 to the power of n minus 1, minus 1. The range of negative integers in the anti-clock wise direction is as follows. negative 1, negative 2 to the power of n minus 2, negative 2 to the power of n minus 1. The corresponding n-bit binary values in clock wise direction are as follows. 0 0 0 ellipsis 0, 0 1 0 ellipsis 0, 0 1 1 ellipsis 1. The corresponding n-bit binary values in anti-clock wise direction are as follows. 1 1 1 ellipsis 1, 1 1 0 ellipsis 0, 1 0 0 ellipsis 0. A forward arrow in the clock wise direction of the circle depicts Addition of positive numbers. A forward arrow in the anti-clock wise direction of the circle depicts subtraction of positive numbers. A number line is marked between negative 2 to the power of n minus 1 and 2 to the power of n minus 1, minus 1 points toward the integers inside the circle.  " title="Two diagrams illustrate the geometric depiction of twos complement integers."/>
          <p:cNvPicPr>
            <a:picLocks noChangeAspect="1"/>
          </p:cNvPicPr>
          <p:nvPr/>
        </p:nvPicPr>
        <p:blipFill rotWithShape="1">
          <a:blip r:embed="rId3">
            <a:extLst>
              <a:ext uri="{28A0092B-C50C-407E-A947-70E740481C1C}">
                <a14:useLocalDpi xmlns:a14="http://schemas.microsoft.com/office/drawing/2010/main" val="0"/>
              </a:ext>
            </a:extLst>
          </a:blip>
          <a:srcRect l="3739" t="23274" r="4673" b="30507"/>
          <a:stretch/>
        </p:blipFill>
        <p:spPr>
          <a:xfrm>
            <a:off x="1043608" y="1748433"/>
            <a:ext cx="7056784" cy="4608512"/>
          </a:xfrm>
          <a:prstGeom prst="rect">
            <a:avLst/>
          </a:prstGeom>
        </p:spPr>
      </p:pic>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Arithmetic &amp; Logic Unit (ALU)</a:t>
            </a:r>
          </a:p>
        </p:txBody>
      </p:sp>
      <p:sp>
        <p:nvSpPr>
          <p:cNvPr id="6147" name="Rectangle 3"/>
          <p:cNvSpPr>
            <a:spLocks noGrp="1" noChangeArrowheads="1"/>
          </p:cNvSpPr>
          <p:nvPr>
            <p:ph type="body" idx="1"/>
          </p:nvPr>
        </p:nvSpPr>
        <p:spPr>
          <a:xfrm>
            <a:off x="457200" y="1591294"/>
            <a:ext cx="8229600" cy="4558620"/>
          </a:xfrm>
        </p:spPr>
        <p:txBody>
          <a:bodyPr/>
          <a:lstStyle/>
          <a:p>
            <a:pPr marL="296863" indent="-296863"/>
            <a:r>
              <a:rPr lang="en-US" dirty="0"/>
              <a:t>Part of the computer that actually performs arithmetic and logical operations on data</a:t>
            </a:r>
          </a:p>
          <a:p>
            <a:pPr marL="296863" indent="-296863"/>
            <a:r>
              <a:rPr lang="en-US" dirty="0"/>
              <a:t>All of the other elements of the computer system are there mainly to bring data into the ALU for it to process and then to take the results back out</a:t>
            </a:r>
          </a:p>
          <a:p>
            <a:pPr marL="296863" indent="-296863"/>
            <a:r>
              <a:rPr lang="en-US" dirty="0"/>
              <a:t>Based on the use of simple digital logic devices that can store binary digits and perform simple Boolean logic operations</a:t>
            </a:r>
          </a:p>
          <a:p>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62405"/>
            <a:ext cx="8229600" cy="1638403"/>
          </a:xfrm>
        </p:spPr>
        <p:txBody>
          <a:bodyPr/>
          <a:lstStyle/>
          <a:p>
            <a:r>
              <a:rPr lang="en-US" dirty="0"/>
              <a:t>Figure 11.6 </a:t>
            </a:r>
            <a:br>
              <a:rPr lang="en-US" dirty="0"/>
            </a:br>
            <a:r>
              <a:rPr lang="en-US" dirty="0"/>
              <a:t>Block Diagram of Hardware for Addition and Subtraction</a:t>
            </a:r>
            <a:endParaRPr lang="en-IN" dirty="0"/>
          </a:p>
        </p:txBody>
      </p:sp>
      <p:pic>
        <p:nvPicPr>
          <p:cNvPr id="4" name="Picture 3" descr="Two registers, A and B. B register has two flow lines. The first flow line leads to a complementer which in turn leads to a switch SW. The second flow line leads directly to the switch SW. The switch and register A lead to an Adder which in turn gives an overflow bit O F. The adder loops back to the A register." title="A flowchart depicts diagram of hardware for addition and subtraction."/>
          <p:cNvPicPr>
            <a:picLocks noChangeAspect="1"/>
          </p:cNvPicPr>
          <p:nvPr/>
        </p:nvPicPr>
        <p:blipFill rotWithShape="1">
          <a:blip r:embed="rId3">
            <a:extLst>
              <a:ext uri="{28A0092B-C50C-407E-A947-70E740481C1C}">
                <a14:useLocalDpi xmlns:a14="http://schemas.microsoft.com/office/drawing/2010/main" val="0"/>
              </a:ext>
            </a:extLst>
          </a:blip>
          <a:srcRect l="12562" t="19072" r="19622" b="30708"/>
          <a:stretch/>
        </p:blipFill>
        <p:spPr>
          <a:xfrm>
            <a:off x="1979712" y="1393726"/>
            <a:ext cx="5184576" cy="4968552"/>
          </a:xfrm>
          <a:prstGeom prst="rect">
            <a:avLst/>
          </a:prstGeom>
        </p:spPr>
      </p:pic>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88640"/>
            <a:ext cx="8229600" cy="1119051"/>
          </a:xfrm>
        </p:spPr>
        <p:txBody>
          <a:bodyPr/>
          <a:lstStyle/>
          <a:p>
            <a:r>
              <a:rPr lang="en-US" dirty="0"/>
              <a:t>Figure 11.7 </a:t>
            </a:r>
            <a:br>
              <a:rPr lang="en-US" dirty="0"/>
            </a:br>
            <a:r>
              <a:rPr lang="en-US" dirty="0"/>
              <a:t>Multiplication of Unsigned Binary Integers</a:t>
            </a:r>
            <a:endParaRPr lang="en-IN" dirty="0"/>
          </a:p>
        </p:txBody>
      </p:sp>
      <p:pic>
        <p:nvPicPr>
          <p:cNvPr id="4" name="Picture 3" descr="Multiplicand is 1 0 1 1 whose decimal number is 11 and multiplier is 1 1 0 1 whose decimal number is 13. The partial products have 4 steps. Step 1, multiplicand is multiplied by 1 and the result is 1 0 1 1. Step 2, multiplicand is multiplied by 0 and the result is 0 0 0 0, which is moved one position to the left. Step 3, multiplicand is multiplied by 1 and the result is 1 0 1 1, which is moved two positions to the left. Step 4, multiplicand is multiplied by 1 and the result is 1 0 1 1 which is moved three positions to the left. The final product is the addition of the results of all four steps. It is 1 0 0 0 1 1 1 1, whose decimal value is 143. " title="An illustration depicts multiplication of unsigned binary integers 1 0 1 1 and 1 1 0 1."/>
          <p:cNvPicPr>
            <a:picLocks noChangeAspect="1"/>
          </p:cNvPicPr>
          <p:nvPr/>
        </p:nvPicPr>
        <p:blipFill rotWithShape="1">
          <a:blip r:embed="rId3">
            <a:extLst>
              <a:ext uri="{28A0092B-C50C-407E-A947-70E740481C1C}">
                <a14:useLocalDpi xmlns:a14="http://schemas.microsoft.com/office/drawing/2010/main" val="0"/>
              </a:ext>
            </a:extLst>
          </a:blip>
          <a:srcRect l="27432" t="35737" r="21245" b="40167"/>
          <a:stretch/>
        </p:blipFill>
        <p:spPr>
          <a:xfrm>
            <a:off x="924359" y="1500744"/>
            <a:ext cx="7295283" cy="4432577"/>
          </a:xfrm>
          <a:prstGeom prst="rect">
            <a:avLst/>
          </a:prstGeom>
        </p:spPr>
      </p:pic>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62405"/>
            <a:ext cx="8229600" cy="1638403"/>
          </a:xfrm>
        </p:spPr>
        <p:txBody>
          <a:bodyPr/>
          <a:lstStyle/>
          <a:p>
            <a:r>
              <a:rPr lang="en-US" dirty="0"/>
              <a:t>Figure 11.8 </a:t>
            </a:r>
            <a:br>
              <a:rPr lang="en-US" dirty="0"/>
            </a:br>
            <a:r>
              <a:rPr lang="en-US" dirty="0"/>
              <a:t>Hardware Implementation of Unsigned Binary Multiplication</a:t>
            </a:r>
            <a:endParaRPr lang="en-IN" dirty="0"/>
          </a:p>
        </p:txBody>
      </p:sp>
      <p:pic>
        <p:nvPicPr>
          <p:cNvPr id="4" name="Picture 3" descr="Diagram a, illustrates a block diagram. A multiplicand is loaded into a register M that ranges from M sub 0 to M sub n minus 1 from right to left, leads to a n-bit adder which is turn leads to a register A that ranges from A sub 0 to A sub n minus 1 from right to left. The register A flows back to the n-bit adder. Simultaneously the n-bit adder leads to a C-bit which further leads to register A and register Q. The register Q is the multiplier that ranges from Q sub 0 to Q sub n minus 1 from right to left. Q sub 0 leads to two processes, Shift and add control logic. Addition control is carried out in the n-bit adder and the process Shift logic, shifts register A and Q to the right. Diagram b, Example from Figure 10.7 (product in A, Q). A table has 8 rows and 6 columns. The columns have the following headings from left to right. C, A, Q, M, blank, and blank. The row entries are as follows. Row 1. 0, 0 0 0 0, 1 1 0 1, 1 0 1 1, Initial values. Row 2. 0, 1 0 1 1, 1 1 0 1, 1 0 1 1, Add, First cycle. Row 3. 0, 0 1 0 1, 1 1 1 0, 1 0 1 1, Shift, First cycle. Row 4. 0, 0 0 1 0, 1 1 1 1, 1 0 1 1, Shift, Second cycle. Row 5. 0, 1 1 0 1, 1 1 1 1, 1 0 1 1, Add, Third cycle. Row 6. 0, 0 1 1 0, 1 1 1 1, 1 0 1 1, Shift, Third cycle. Row 7. 1, 0 0 0 1, 1 1 1 1, 1 0 1 1, Add, Fourth cycle. Row 8. 0, 1 0 0 0, 1 1 1 1, 1 0 1 1, Shift, Fourth cycle. " title="Two diagrams illustrate hardware implementation of Unsigned Binary Multiplication."/>
          <p:cNvPicPr>
            <a:picLocks noChangeAspect="1"/>
          </p:cNvPicPr>
          <p:nvPr/>
        </p:nvPicPr>
        <p:blipFill rotWithShape="1">
          <a:blip r:embed="rId3">
            <a:extLst>
              <a:ext uri="{28A0092B-C50C-407E-A947-70E740481C1C}">
                <a14:useLocalDpi xmlns:a14="http://schemas.microsoft.com/office/drawing/2010/main" val="0"/>
              </a:ext>
            </a:extLst>
          </a:blip>
          <a:srcRect l="13158" t="4330" r="6579" b="15346"/>
          <a:stretch/>
        </p:blipFill>
        <p:spPr>
          <a:xfrm>
            <a:off x="2735053" y="1657375"/>
            <a:ext cx="3672196" cy="4755795"/>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69132"/>
            <a:ext cx="8229600" cy="1638403"/>
          </a:xfrm>
        </p:spPr>
        <p:txBody>
          <a:bodyPr/>
          <a:lstStyle/>
          <a:p>
            <a:r>
              <a:rPr lang="en-US" dirty="0"/>
              <a:t>Figure 11.9 </a:t>
            </a:r>
            <a:br>
              <a:rPr lang="en-US" dirty="0"/>
            </a:br>
            <a:r>
              <a:rPr lang="en-US" dirty="0"/>
              <a:t>Flowchart for Unsigned Binary Multiplication</a:t>
            </a:r>
            <a:endParaRPr lang="en-IN" dirty="0"/>
          </a:p>
        </p:txBody>
      </p:sp>
      <p:pic>
        <p:nvPicPr>
          <p:cNvPr id="4" name="Picture 3" descr="The flowchart starts by initializing C and A as 0, Multiplicand M, Multiplier Q, and Count n and checks for a condition, Q sub 0 equals 1. If the condition is false, Shift right C, A, Q and Count as Count minus 1. If the condition is true, set C and A as A + M and then Shift right C, A, Q and Count as Count minus 1. The flow continues to check another condition, Count equals 0. If the second condition is false, it loops back to check the first condition. If the second condition is true, the process ends and product in A, Q. " title="A flowchart represents unsigned binary multiplication."/>
          <p:cNvPicPr>
            <a:picLocks noChangeAspect="1"/>
          </p:cNvPicPr>
          <p:nvPr/>
        </p:nvPicPr>
        <p:blipFill rotWithShape="1">
          <a:blip r:embed="rId3">
            <a:extLst>
              <a:ext uri="{28A0092B-C50C-407E-A947-70E740481C1C}">
                <a14:useLocalDpi xmlns:a14="http://schemas.microsoft.com/office/drawing/2010/main" val="0"/>
              </a:ext>
            </a:extLst>
          </a:blip>
          <a:srcRect l="18934" t="7793" r="12692" b="31244"/>
          <a:stretch/>
        </p:blipFill>
        <p:spPr>
          <a:xfrm>
            <a:off x="2345324" y="1256595"/>
            <a:ext cx="4453353" cy="5138484"/>
          </a:xfrm>
          <a:prstGeom prst="rect">
            <a:avLst/>
          </a:prstGeom>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39412"/>
            <a:ext cx="8229600" cy="1638403"/>
          </a:xfrm>
        </p:spPr>
        <p:txBody>
          <a:bodyPr/>
          <a:lstStyle/>
          <a:p>
            <a:r>
              <a:rPr lang="en-US" dirty="0"/>
              <a:t>Figure 11.10 </a:t>
            </a:r>
            <a:br>
              <a:rPr lang="en-US" dirty="0"/>
            </a:br>
            <a:r>
              <a:rPr lang="en-US" dirty="0"/>
              <a:t>Multiplication of Two Unsigned 4-Bit Integers Yielding an 8-Bit Result</a:t>
            </a:r>
            <a:endParaRPr lang="en-IN" dirty="0"/>
          </a:p>
        </p:txBody>
      </p:sp>
      <p:pic>
        <p:nvPicPr>
          <p:cNvPr id="2" name="Picture 1" descr="The binary integer 1 0 1 1 is multiplied by the binary integer 1 1 0 1. The partial products have 4 steps. Step 1, 1 0 1 1 multiplied by 1 multiplied by 2 to the power of 0 and the result is 0 0 0 0 1 0 1 1. Step 2, 1 0 1 1 multiplied by 0 multiplied by 2 to the power of 1 and the result is 0 0 0 0 0 0 0 0. Step 3, 1 0 1 1 multiplied by 1 multiplied by 2 to the power of 2 and the result is 0 0 1 0 1 1 0 0. Step 4, 1 0 1 1 multiplied by 1 multiplied by 2 to the power of 3 and the result is 0 1 0 1 1 0 0 0. The final product is the addition of the results of all the four steps. It is 1 0 0 0 1 1 1 1. " title="An illustration depicts multiplication of two unsigned binary integers, 1 0 1 1 and 1 1 0 1."/>
          <p:cNvPicPr>
            <a:picLocks noChangeAspect="1"/>
          </p:cNvPicPr>
          <p:nvPr/>
        </p:nvPicPr>
        <p:blipFill rotWithShape="1">
          <a:blip r:embed="rId3">
            <a:extLst>
              <a:ext uri="{28A0092B-C50C-407E-A947-70E740481C1C}">
                <a14:useLocalDpi xmlns:a14="http://schemas.microsoft.com/office/drawing/2010/main" val="0"/>
              </a:ext>
            </a:extLst>
          </a:blip>
          <a:srcRect l="26102" t="10555" r="26381" b="72379"/>
          <a:stretch/>
        </p:blipFill>
        <p:spPr>
          <a:xfrm>
            <a:off x="1290193" y="1926357"/>
            <a:ext cx="6491606" cy="3017229"/>
          </a:xfrm>
          <a:prstGeom prst="rect">
            <a:avLst/>
          </a:prstGeom>
        </p:spPr>
      </p:pic>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39412"/>
            <a:ext cx="8229600" cy="1638403"/>
          </a:xfrm>
        </p:spPr>
        <p:txBody>
          <a:bodyPr/>
          <a:lstStyle/>
          <a:p>
            <a:r>
              <a:rPr lang="en-US" dirty="0"/>
              <a:t>Figure 11.11 </a:t>
            </a:r>
            <a:br>
              <a:rPr lang="en-US" dirty="0"/>
            </a:br>
            <a:r>
              <a:rPr lang="en-US" dirty="0"/>
              <a:t>Comparison of Multiplication of Unsigned and Twos Complement Integers</a:t>
            </a:r>
            <a:endParaRPr lang="en-IN" dirty="0"/>
          </a:p>
        </p:txBody>
      </p:sp>
      <p:pic>
        <p:nvPicPr>
          <p:cNvPr id="2" name="Picture 1" descr="The first multiplication is for unsigned integers 1 0 0 1, whose decimal number is 9 and 0 0 1 1, whose decimal number is 3. The partial products have 2 steps. Step 1, 1 0 0 1 multiplied by 2 to the power of 0 and the result is 0 0 0 0 1 0 0 1. Step 2, 1 0 0 1 multiplied by 2 to the power of 1, and the result is 0 0 0 1 0 0 1 0. The final product is the addition of the results of the two steps. It is 0 0 0 1 1 0 1 1, whose decimal value is 27. The second multiplication is for twos complement integers 1 0 0 1 whose decimal number is negative 7 and 0 0 1 1 whose decimal number is 3. The partial products have 2 steps. Step 1, left parenthesis negative 7 right parenthesis multiplied by 2 to the power of 0 equals left parenthesis negative 7 right parenthesis and the result is 1 1 1 1 1 0 0 1. Step 2, left parenthesis negative 7 right parenthesis multiplied by 2 to the power of 1 equals left parenthesis negative 14 right parenthesis and the result is 1 1 1 1 0 0 1 0. The final product is the addition of the results of the two steps, which is 1 1 1 0 1 0 1 1, whose decimal value is negative 21. " title="An illustration depicts a comparison of multiplication of unsigned binary integers and twos complement integers."/>
          <p:cNvPicPr>
            <a:picLocks noChangeAspect="1"/>
          </p:cNvPicPr>
          <p:nvPr/>
        </p:nvPicPr>
        <p:blipFill rotWithShape="1">
          <a:blip r:embed="rId3">
            <a:extLst>
              <a:ext uri="{28A0092B-C50C-407E-A947-70E740481C1C}">
                <a14:useLocalDpi xmlns:a14="http://schemas.microsoft.com/office/drawing/2010/main" val="0"/>
              </a:ext>
            </a:extLst>
          </a:blip>
          <a:srcRect l="14198" t="12292" r="14199" b="73875"/>
          <a:stretch/>
        </p:blipFill>
        <p:spPr>
          <a:xfrm>
            <a:off x="395536" y="2386980"/>
            <a:ext cx="8352928" cy="2088232"/>
          </a:xfrm>
          <a:prstGeom prst="rect">
            <a:avLst/>
          </a:prstGeom>
        </p:spPr>
      </p:pic>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40682"/>
            <a:ext cx="8372508" cy="1638403"/>
          </a:xfrm>
        </p:spPr>
        <p:txBody>
          <a:bodyPr/>
          <a:lstStyle/>
          <a:p>
            <a:r>
              <a:rPr lang="en-US" dirty="0"/>
              <a:t>Figure 11.12 </a:t>
            </a:r>
            <a:br>
              <a:rPr lang="en-US" dirty="0"/>
            </a:br>
            <a:r>
              <a:rPr lang="en-US" dirty="0"/>
              <a:t>Booth’s Algorithm for Twos Complement Multiplication</a:t>
            </a:r>
            <a:endParaRPr lang="en-IN" dirty="0"/>
          </a:p>
        </p:txBody>
      </p:sp>
      <p:pic>
        <p:nvPicPr>
          <p:cNvPr id="4" name="Picture 3" descr="The flowchart starts by initializing A as 0, Q sub negative 1 as 0, Multiplicand M, Multiplier Q, and Count n and checks for a condition, Q sub 0, Q sub negative 1. If the condition equals 10 set A as A minus M and then perform Arithmetic shift Right. A, Q, Q sub negative 1 and Count as Count minus 1. If the condition equals 11 or 00, perform Arithmetic shift Right. A, Q, Q sub negative 1 and Count as Count minus 1. If the condition equals 01 set A as A+ M and then perform Arithmetic shift Right. A, Q, Q sub negative 1 and Count as Count minus 1. The flow continues to check another condition, Count equals 0. If the second condition is false, it loops back to check the first condition. If the second condition is true, the process ends. " title="A flowchart represents booth’s algorithm for twos complement multiplication."/>
          <p:cNvPicPr>
            <a:picLocks noChangeAspect="1"/>
          </p:cNvPicPr>
          <p:nvPr/>
        </p:nvPicPr>
        <p:blipFill rotWithShape="1">
          <a:blip r:embed="rId3">
            <a:extLst>
              <a:ext uri="{28A0092B-C50C-407E-A947-70E740481C1C}">
                <a14:useLocalDpi xmlns:a14="http://schemas.microsoft.com/office/drawing/2010/main" val="0"/>
              </a:ext>
            </a:extLst>
          </a:blip>
          <a:srcRect l="18310" t="8045" r="21035" b="30938"/>
          <a:stretch/>
        </p:blipFill>
        <p:spPr>
          <a:xfrm>
            <a:off x="2625433" y="1295857"/>
            <a:ext cx="3893135" cy="50684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11.13 </a:t>
            </a:r>
            <a:br>
              <a:rPr lang="en-US" dirty="0"/>
            </a:br>
            <a:r>
              <a:rPr lang="en-US" dirty="0"/>
              <a:t>Example of Booth’s Algorithm (7 × 3)</a:t>
            </a:r>
            <a:endParaRPr lang="en-IN" dirty="0"/>
          </a:p>
        </p:txBody>
      </p:sp>
      <p:pic>
        <p:nvPicPr>
          <p:cNvPr id="2" name="Picture 1" descr="The columns have the following headings from left to right. A, Q, Q sub negative 1, M, blank, and blank. The row entries are as follows. Row 1. 0 0 0 0, 0 0 1 1, 0, 0 1 1 1, Initial values. Row 2. 1 0 0 1, 0 0 1 1, 0, 0 1 1 1, A as A minus M, First cycle. Row 3. 1 1 0 0, 1 0 0 1, 1, 0 1 1 1, Shift, First cycle. Row 4. 1 1 1 0, 0 1 0 0, 1, 0 1 1 1, Shift, Second cycle. Row 5. 0 1 0 1, 0 1 0 0, 1, 0 1 1 1, A as A plus M, Third cycle. Row 6. 0 0 1 0, 1 0 1 0, 0, 0 1 1 1, Shift, Third cycle. Row 7. 0 0 0 1, 0 1 0 1, 0, 0 1 1 1, Shift, Fourth cycle. " title="A table has 7 rows and 6 columns. "/>
          <p:cNvPicPr>
            <a:picLocks noChangeAspect="1"/>
          </p:cNvPicPr>
          <p:nvPr/>
        </p:nvPicPr>
        <p:blipFill rotWithShape="1">
          <a:blip r:embed="rId3">
            <a:extLst>
              <a:ext uri="{28A0092B-C50C-407E-A947-70E740481C1C}">
                <a14:useLocalDpi xmlns:a14="http://schemas.microsoft.com/office/drawing/2010/main" val="0"/>
              </a:ext>
            </a:extLst>
          </a:blip>
          <a:srcRect l="9051" t="28785" r="6688" b="35313"/>
          <a:stretch/>
        </p:blipFill>
        <p:spPr>
          <a:xfrm>
            <a:off x="710336" y="1628800"/>
            <a:ext cx="7704856" cy="4248472"/>
          </a:xfrm>
          <a:prstGeom prst="rect">
            <a:avLst/>
          </a:prstGeom>
        </p:spPr>
      </p:pic>
    </p:spTree>
  </p:cSld>
  <p:clrMapOvr>
    <a:masterClrMapping/>
  </p:clrMapOvr>
  <p:transition spd="med">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11.14 </a:t>
            </a:r>
            <a:br>
              <a:rPr lang="en-US" dirty="0"/>
            </a:br>
            <a:r>
              <a:rPr lang="en-US" dirty="0"/>
              <a:t>Examples Using Booth’s Algorithm</a:t>
            </a:r>
            <a:endParaRPr lang="en-IN" dirty="0"/>
          </a:p>
        </p:txBody>
      </p:sp>
      <p:pic>
        <p:nvPicPr>
          <p:cNvPr id="4" name="Picture 3" descr="Example a, left parenthesis 7 right parenthesis multiplied by left parenthesis 3 right parenthesis equals left parenthesis 21 right parenthesis. The binary value of 7, 0 1 1 1 is multiplied by binary value of 3, 0 0 1 1. The partial products have 3 steps. Step 1, 1 1 1 1 1 0 0 1, the bits of the multiplier are different which is 1-0. Step 2, 0 0 0 0 0 0 0 which is moved one position to the left, the bits of the multiplier are the same 1-1. Step 3, 0 0 0 1 1 1 which is moved two positions to the left, the bits of the multiplier are different which is 0-1. The final product is the addition of all the results of the three steps, which is 0 0 0 1 0 1 0 1, whose decimal value is 21. Example b, left parenthesis 7 right parenthesis multiplied by left parenthesis negative 3 right parenthesis equals left parenthesis negative 21 right parenthesis. The binary value of 7, 0 1 1 1 is multiplied by binary value of negative 3, 1 1 0 1. The partial products have 3 steps. Step 1, 1 1 1 1 1 0 0 1, the bits of the multiplier are different which is 1-0. Step 2, 0 0 0 0 1 1 1 which is moved one position to the left, the bits of the multiplier are different which is 0-1. Step 3, 1 1 1 0 0 1 which is moved two positions to the left, the bits of the multiplier are different which is 1-0. The final product is the addition of all the results of the three steps, which is 1 1 1 0 1 0 1 1, whose decimal value is negative 21. Example c, left parenthesis negative 7 right parenthesis multiplied by left parenthesis 3 right parenthesis equals left parenthesis negative 21 right parenthesis. The binary value of negative 7, 1 0 0 1 is multiplied by binary value of 3, 0 0 1 1. The partial products have 3 steps. Step 1, 0 0 0 0 0 1 1 1, the bits of the multiplier are different which is 1-0. Step 2, 0 0 0 0 0 0 0 which is moved one position to the left, the bits of the multiplier are the same 1-1." title="An illustration depicts four multiplication examples that use Booth’s algorithm. "/>
          <p:cNvPicPr>
            <a:picLocks noChangeAspect="1"/>
          </p:cNvPicPr>
          <p:nvPr/>
        </p:nvPicPr>
        <p:blipFill rotWithShape="1">
          <a:blip r:embed="rId3">
            <a:extLst>
              <a:ext uri="{28A0092B-C50C-407E-A947-70E740481C1C}">
                <a14:useLocalDpi xmlns:a14="http://schemas.microsoft.com/office/drawing/2010/main" val="0"/>
              </a:ext>
            </a:extLst>
          </a:blip>
          <a:srcRect l="14910" t="10659" r="15002" b="58115"/>
          <a:stretch/>
        </p:blipFill>
        <p:spPr>
          <a:xfrm>
            <a:off x="568127" y="1412776"/>
            <a:ext cx="7992889" cy="4608512"/>
          </a:xfrm>
          <a:prstGeom prst="rect">
            <a:avLst/>
          </a:prstGeom>
        </p:spPr>
      </p:pic>
    </p:spTree>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Floating-Point Representation</a:t>
            </a:r>
          </a:p>
        </p:txBody>
      </p:sp>
      <p:sp>
        <p:nvSpPr>
          <p:cNvPr id="5" name="Text Placeholder 4"/>
          <p:cNvSpPr>
            <a:spLocks noGrp="1"/>
          </p:cNvSpPr>
          <p:nvPr>
            <p:ph type="body" idx="1"/>
          </p:nvPr>
        </p:nvSpPr>
        <p:spPr>
          <a:xfrm>
            <a:off x="332518" y="1600200"/>
            <a:ext cx="8478965" cy="4525963"/>
          </a:xfrm>
        </p:spPr>
        <p:txBody>
          <a:bodyPr/>
          <a:lstStyle/>
          <a:p>
            <a:pPr marL="101600" indent="0">
              <a:buNone/>
            </a:pPr>
            <a:r>
              <a:rPr lang="en-US" sz="3200" dirty="0"/>
              <a:t>Principles</a:t>
            </a:r>
          </a:p>
        </p:txBody>
      </p:sp>
      <p:sp>
        <p:nvSpPr>
          <p:cNvPr id="4" name="Content Placeholder 3"/>
          <p:cNvSpPr>
            <a:spLocks noGrp="1"/>
          </p:cNvSpPr>
          <p:nvPr>
            <p:ph idx="4294967295"/>
          </p:nvPr>
        </p:nvSpPr>
        <p:spPr>
          <a:xfrm>
            <a:off x="460009" y="2164357"/>
            <a:ext cx="7556500" cy="4144963"/>
          </a:xfrm>
        </p:spPr>
        <p:txBody>
          <a:bodyPr>
            <a:normAutofit/>
          </a:bodyPr>
          <a:lstStyle/>
          <a:p>
            <a:pPr marL="285750" indent="-285750">
              <a:buClr>
                <a:schemeClr val="tx2"/>
              </a:buClr>
              <a:buFont typeface="Arial" panose="020B0604020202020204" pitchFamily="34" charset="0"/>
              <a:buChar char="•"/>
            </a:pPr>
            <a:r>
              <a:rPr lang="en-US" sz="1800" dirty="0"/>
              <a:t>With a fixed-point notation it is possible to represent a range of positive and negative integers centered on or near 0</a:t>
            </a:r>
          </a:p>
          <a:p>
            <a:pPr marL="285750" indent="-285750">
              <a:buClr>
                <a:schemeClr val="tx2"/>
              </a:buClr>
              <a:buFont typeface="Arial" panose="020B0604020202020204" pitchFamily="34" charset="0"/>
              <a:buChar char="•"/>
            </a:pPr>
            <a:r>
              <a:rPr lang="en-US" sz="1800" dirty="0"/>
              <a:t>By assuming a fixed binary or radix point, this format allows the representation of numbers with a fractional component as well</a:t>
            </a:r>
          </a:p>
          <a:p>
            <a:pPr marL="285750" indent="-285750">
              <a:buClr>
                <a:schemeClr val="tx2"/>
              </a:buClr>
              <a:buFont typeface="Arial" panose="020B0604020202020204" pitchFamily="34" charset="0"/>
              <a:buChar char="•"/>
            </a:pPr>
            <a:r>
              <a:rPr lang="en-US" sz="1800" dirty="0"/>
              <a:t>Limitations:</a:t>
            </a:r>
          </a:p>
          <a:p>
            <a:pPr marL="628650" lvl="1" indent="-320675">
              <a:buClr>
                <a:schemeClr val="tx2"/>
              </a:buClr>
              <a:buFont typeface="Arial" panose="020B0604020202020204" pitchFamily="34" charset="0"/>
              <a:buChar char="–"/>
            </a:pPr>
            <a:r>
              <a:rPr lang="en-US" sz="1800" dirty="0"/>
              <a:t>Very large numbers cannot be represented nor can very small fractions</a:t>
            </a:r>
          </a:p>
          <a:p>
            <a:pPr marL="628650" lvl="1" indent="-320675">
              <a:buClr>
                <a:schemeClr val="tx2"/>
              </a:buClr>
              <a:buFont typeface="Arial" panose="020B0604020202020204" pitchFamily="34" charset="0"/>
              <a:buChar char="–"/>
            </a:pPr>
            <a:r>
              <a:rPr lang="en-US" sz="1800" dirty="0"/>
              <a:t>The fractional part of the quotient in a division of two large numbers could be lost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11.1 </a:t>
            </a:r>
            <a:br>
              <a:rPr lang="en-US" dirty="0"/>
            </a:br>
            <a:r>
              <a:rPr lang="en-US" dirty="0"/>
              <a:t>ALU Inputs and Outputs</a:t>
            </a:r>
            <a:endParaRPr lang="en-IN" dirty="0"/>
          </a:p>
        </p:txBody>
      </p:sp>
      <p:pic>
        <p:nvPicPr>
          <p:cNvPr id="5" name="Picture 4" title="A diagram illustrates arithmetic and logic unit (A L U), which is comprised of control signals and operand registers as inputs, and Flags and Result registers as outputs."/>
          <p:cNvPicPr>
            <a:picLocks noChangeAspect="1"/>
          </p:cNvPicPr>
          <p:nvPr/>
        </p:nvPicPr>
        <p:blipFill rotWithShape="1">
          <a:blip r:embed="rId3">
            <a:extLst>
              <a:ext uri="{28A0092B-C50C-407E-A947-70E740481C1C}">
                <a14:useLocalDpi xmlns:a14="http://schemas.microsoft.com/office/drawing/2010/main" val="0"/>
              </a:ext>
            </a:extLst>
          </a:blip>
          <a:srcRect l="5662" t="30714" r="5564" b="38534"/>
          <a:stretch/>
        </p:blipFill>
        <p:spPr>
          <a:xfrm>
            <a:off x="395536" y="1746250"/>
            <a:ext cx="8352928" cy="3744416"/>
          </a:xfrm>
          <a:prstGeom prst="rect">
            <a:avLst/>
          </a:prstGeom>
        </p:spPr>
      </p:pic>
    </p:spTree>
  </p:cSld>
  <p:clrMapOvr>
    <a:masterClrMapping/>
  </p:clrMapOvr>
  <p:transition spd="med">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11.18 </a:t>
            </a:r>
            <a:br>
              <a:rPr lang="en-US" dirty="0"/>
            </a:br>
            <a:r>
              <a:rPr lang="en-US" dirty="0"/>
              <a:t>Typical 32-Bit Floating-Point Format</a:t>
            </a:r>
            <a:endParaRPr lang="en-IN" dirty="0"/>
          </a:p>
        </p:txBody>
      </p:sp>
      <p:pic>
        <p:nvPicPr>
          <p:cNvPr id="4" name="Picture 3" descr="Diagram a illustrates the format for 32-bit floating point, which is comprised of 3 parts as follows. Sign of significand, Biased exponent 8 bits, and Significand 23 bits. Diagram b illustrates the examples for 32-bit floating point as follows. 1 point 1 0 1 0 0 0 1 multiplied by 2 to the power of 1 0 1 0 0 = 0 1 0 0 1 0 0 1 1 1 0 1 0 0 0 1 0 0 0 0 0 0 0 0 0 0 0 0 0 0 0 0 equals 1 point 6 3 2 8 1 2 5 multiplied by 2 to the power of 20, negative 1 point 1 0 1 0 0 0 1 multiplied by 2 to the power of 1 0 1 0 0 equals 1 1 0 0 1 0 0 1 1 1 0 1 0 0 0 1 0 0 0 0 0 0 0 0 0 0 0 0 0 0 0 0 equals negative 1 point 6 3 2 8 1 2 5 multiplied by 2 to the power of 20, 1 point 1 0 1 0 0 0 1 multiplied by 2 to the power of negative 1 0 1 0 0 equals 0 0 1 1 0 1 0 1 1 1 0 1 0 0 0 1 0 0 0 0 0 0 0 0 0 0 0 0 0 0 0 0 equals 1 point 6328125 multiplied by 2 to the power of negative 20, and negative 1 point 1 0 1 0 0 0 1 multiplied by 2 to the power of 1 0 1 0 0 equals 1 0 1 1 0 1 0 1 1 1 0 1 0 0 0 1 0 0 0 0 0 0 0 0 0 0 0 0 0 0 0 0 equals negative 1 point 6328125 multiplied by 2 to the power of negative 20." title="Two diagrams illustrate a 32-bit floating point."/>
          <p:cNvPicPr>
            <a:picLocks noChangeAspect="1"/>
          </p:cNvPicPr>
          <p:nvPr/>
        </p:nvPicPr>
        <p:blipFill rotWithShape="1">
          <a:blip r:embed="rId3">
            <a:extLst>
              <a:ext uri="{28A0092B-C50C-407E-A947-70E740481C1C}">
                <a14:useLocalDpi xmlns:a14="http://schemas.microsoft.com/office/drawing/2010/main" val="0"/>
              </a:ext>
            </a:extLst>
          </a:blip>
          <a:srcRect l="5229" t="17511" r="11830" b="32797"/>
          <a:stretch/>
        </p:blipFill>
        <p:spPr>
          <a:xfrm>
            <a:off x="683568" y="1628800"/>
            <a:ext cx="7776865" cy="3600400"/>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a:xfrm>
            <a:off x="539552" y="1340768"/>
            <a:ext cx="7556313" cy="4248472"/>
          </a:xfrm>
        </p:spPr>
        <p:txBody>
          <a:bodyPr>
            <a:noAutofit/>
          </a:bodyPr>
          <a:lstStyle/>
          <a:p>
            <a:r>
              <a:rPr lang="en-US" sz="2800" dirty="0"/>
              <a:t>A </a:t>
            </a:r>
            <a:r>
              <a:rPr lang="en-US" sz="2800" b="1" dirty="0"/>
              <a:t>normalized number </a:t>
            </a:r>
            <a:r>
              <a:rPr lang="en-US" sz="2800" dirty="0"/>
              <a:t>is one in which the most significant digit of the </a:t>
            </a:r>
            <a:r>
              <a:rPr lang="en-US" sz="2800" dirty="0" err="1"/>
              <a:t>significand</a:t>
            </a:r>
            <a:r>
              <a:rPr lang="en-US" sz="2800" dirty="0"/>
              <a:t> is nonzero.</a:t>
            </a:r>
          </a:p>
          <a:p>
            <a:r>
              <a:rPr lang="en-US" sz="2800" dirty="0"/>
              <a:t>For base 2 representation, a normalized number is therefore one in which the most significant bit of the </a:t>
            </a:r>
            <a:r>
              <a:rPr lang="en-US" sz="2800" dirty="0" err="1"/>
              <a:t>significand</a:t>
            </a:r>
            <a:r>
              <a:rPr lang="en-US" sz="2800" dirty="0"/>
              <a:t> is one.</a:t>
            </a:r>
          </a:p>
          <a:p>
            <a:pPr lvl="1"/>
            <a:r>
              <a:rPr lang="en-US" sz="2400" dirty="0"/>
              <a:t>1011.11 is normalized to 0.101111 x 2</a:t>
            </a:r>
            <a:r>
              <a:rPr lang="en-US" sz="2400" baseline="30000" dirty="0"/>
              <a:t>4</a:t>
            </a:r>
          </a:p>
          <a:p>
            <a:pPr lvl="1"/>
            <a:endParaRPr lang="en-US" sz="2800" baseline="30000" dirty="0"/>
          </a:p>
          <a:p>
            <a:pPr lvl="1"/>
            <a:r>
              <a:rPr lang="en-US" sz="2400" dirty="0"/>
              <a:t>-.0000011011 is normalized to -0.11011 x 2 </a:t>
            </a:r>
            <a:r>
              <a:rPr lang="en-US" sz="2400" baseline="30000" dirty="0"/>
              <a:t>-5</a:t>
            </a:r>
            <a:endParaRPr lang="en-US" sz="2400" dirty="0"/>
          </a:p>
        </p:txBody>
      </p:sp>
    </p:spTree>
    <p:extLst>
      <p:ext uri="{BB962C8B-B14F-4D97-AF65-F5344CB8AC3E}">
        <p14:creationId xmlns:p14="http://schemas.microsoft.com/office/powerpoint/2010/main" val="1314110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a:xfrm>
            <a:off x="539552" y="1124744"/>
            <a:ext cx="7556313" cy="5040560"/>
          </a:xfrm>
        </p:spPr>
        <p:txBody>
          <a:bodyPr>
            <a:normAutofit/>
          </a:bodyPr>
          <a:lstStyle/>
          <a:p>
            <a:r>
              <a:rPr lang="en-US" sz="2400" b="1" dirty="0"/>
              <a:t>However, in the IEEE754 standard, binary numbers are normalized to the form:</a:t>
            </a:r>
            <a:endParaRPr lang="en-US" sz="2400" dirty="0"/>
          </a:p>
          <a:p>
            <a:pPr marL="228600" lvl="1" indent="0">
              <a:buNone/>
            </a:pPr>
            <a:r>
              <a:rPr lang="en-US" sz="2800" b="1" dirty="0"/>
              <a:t>±1.</a:t>
            </a:r>
            <a:r>
              <a:rPr lang="en-US" sz="2800" b="1" i="1" dirty="0"/>
              <a:t>b</a:t>
            </a:r>
            <a:r>
              <a:rPr lang="en-US" sz="2800" b="1" i="1" baseline="-25000" dirty="0"/>
              <a:t>1</a:t>
            </a:r>
            <a:r>
              <a:rPr lang="en-US" sz="2800" b="1" i="1" dirty="0"/>
              <a:t>b</a:t>
            </a:r>
            <a:r>
              <a:rPr lang="en-US" sz="2800" b="1" i="1" baseline="-25000" dirty="0"/>
              <a:t>2</a:t>
            </a:r>
            <a:r>
              <a:rPr lang="en-US" sz="2800" b="1" i="1" dirty="0"/>
              <a:t>b</a:t>
            </a:r>
            <a:r>
              <a:rPr lang="en-US" sz="2800" b="1" i="1" baseline="-25000" dirty="0"/>
              <a:t>3</a:t>
            </a:r>
            <a:r>
              <a:rPr lang="en-US" sz="2800" b="1" dirty="0"/>
              <a:t>… x 2 </a:t>
            </a:r>
            <a:r>
              <a:rPr lang="en-US" sz="2800" b="1" baseline="30000" dirty="0" err="1"/>
              <a:t>exp</a:t>
            </a:r>
            <a:r>
              <a:rPr lang="en-US" sz="2800" b="1" dirty="0"/>
              <a:t>      </a:t>
            </a:r>
          </a:p>
          <a:p>
            <a:pPr marL="228600" lvl="1" indent="0">
              <a:buNone/>
            </a:pPr>
            <a:r>
              <a:rPr lang="en-US" sz="2800" b="1" dirty="0"/>
              <a:t>where     </a:t>
            </a:r>
            <a:r>
              <a:rPr lang="en-US" sz="2800" b="1" i="1" dirty="0"/>
              <a:t>b</a:t>
            </a:r>
            <a:r>
              <a:rPr lang="en-US" sz="2800" b="1" i="1" baseline="-25000" dirty="0"/>
              <a:t>i</a:t>
            </a:r>
            <a:r>
              <a:rPr lang="en-US" sz="2800" b="1" dirty="0"/>
              <a:t> is 0 or 1 </a:t>
            </a:r>
            <a:r>
              <a:rPr lang="en-US" sz="2800" b="1" i="1" dirty="0"/>
              <a:t>for  i = 1,2,3,…</a:t>
            </a:r>
          </a:p>
          <a:p>
            <a:pPr marL="0" indent="0">
              <a:buNone/>
            </a:pPr>
            <a:r>
              <a:rPr lang="en-US" sz="2400" dirty="0"/>
              <a:t>       1011.11 is normalized to            1.01111 x 2</a:t>
            </a:r>
            <a:r>
              <a:rPr lang="en-US" sz="2400" baseline="30000" dirty="0"/>
              <a:t>3</a:t>
            </a:r>
            <a:endParaRPr lang="en-US" sz="2400" dirty="0"/>
          </a:p>
          <a:p>
            <a:pPr marL="0" indent="0">
              <a:buNone/>
            </a:pPr>
            <a:r>
              <a:rPr lang="en-US" sz="2400" dirty="0"/>
              <a:t>     -.0000011011 is normalized to  -1.1011 x 2 </a:t>
            </a:r>
            <a:r>
              <a:rPr lang="en-US" sz="2400" baseline="30000" dirty="0"/>
              <a:t>-6</a:t>
            </a:r>
            <a:r>
              <a:rPr lang="en-US" sz="2400" dirty="0"/>
              <a:t> </a:t>
            </a:r>
          </a:p>
          <a:p>
            <a:r>
              <a:rPr lang="en-US" sz="2400" b="1" dirty="0"/>
              <a:t>Only the sign, </a:t>
            </a:r>
            <a:r>
              <a:rPr lang="en-US" sz="2400" b="1" dirty="0" err="1"/>
              <a:t>significand</a:t>
            </a:r>
            <a:r>
              <a:rPr lang="en-US" sz="2400" b="1" dirty="0"/>
              <a:t> and exponent are stored</a:t>
            </a:r>
            <a:endParaRPr lang="en-US" sz="2400" dirty="0"/>
          </a:p>
        </p:txBody>
      </p:sp>
      <p:graphicFrame>
        <p:nvGraphicFramePr>
          <p:cNvPr id="4" name="Table 3"/>
          <p:cNvGraphicFramePr>
            <a:graphicFrameLocks noGrp="1"/>
          </p:cNvGraphicFramePr>
          <p:nvPr/>
        </p:nvGraphicFramePr>
        <p:xfrm>
          <a:off x="899592" y="5301208"/>
          <a:ext cx="6096000" cy="3708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2855640">
                  <a:extLst>
                    <a:ext uri="{9D8B030D-6E8A-4147-A177-3AD203B41FA5}">
                      <a16:colId xmlns:a16="http://schemas.microsoft.com/office/drawing/2014/main" val="20002"/>
                    </a:ext>
                  </a:extLst>
                </a:gridCol>
              </a:tblGrid>
              <a:tr h="370840">
                <a:tc>
                  <a:txBody>
                    <a:bodyPr/>
                    <a:lstStyle/>
                    <a:p>
                      <a:r>
                        <a:rPr lang="en-US" dirty="0"/>
                        <a:t>Sign bit</a:t>
                      </a:r>
                    </a:p>
                  </a:txBody>
                  <a:tcPr/>
                </a:tc>
                <a:tc>
                  <a:txBody>
                    <a:bodyPr/>
                    <a:lstStyle/>
                    <a:p>
                      <a:r>
                        <a:rPr lang="en-US" dirty="0"/>
                        <a:t>Exponent field</a:t>
                      </a:r>
                    </a:p>
                  </a:txBody>
                  <a:tcPr/>
                </a:tc>
                <a:tc>
                  <a:txBody>
                    <a:bodyPr/>
                    <a:lstStyle/>
                    <a:p>
                      <a:r>
                        <a:rPr lang="en-US" dirty="0"/>
                        <a:t>Significand field</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92060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40768"/>
            <a:ext cx="8496944" cy="4248472"/>
          </a:xfrm>
        </p:spPr>
        <p:txBody>
          <a:bodyPr/>
          <a:lstStyle/>
          <a:p>
            <a:pPr marL="0" indent="0">
              <a:buNone/>
            </a:pPr>
            <a:r>
              <a:rPr lang="en-US" sz="3200" dirty="0"/>
              <a:t>Write down the normalized form of each binary number below using the IEEE 754 Standard:</a:t>
            </a:r>
          </a:p>
          <a:p>
            <a:pPr marL="571500" lvl="1" indent="-342900">
              <a:buFont typeface="+mj-lt"/>
              <a:buAutoNum type="alphaLcPeriod"/>
            </a:pPr>
            <a:r>
              <a:rPr lang="en-US" sz="3200" dirty="0"/>
              <a:t>-10001.101</a:t>
            </a:r>
          </a:p>
          <a:p>
            <a:pPr marL="571500" lvl="1" indent="-342900">
              <a:buFont typeface="+mj-lt"/>
              <a:buAutoNum type="alphaLcPeriod"/>
            </a:pPr>
            <a:r>
              <a:rPr lang="en-US" sz="3200" dirty="0"/>
              <a:t>.00011101</a:t>
            </a:r>
          </a:p>
          <a:p>
            <a:pPr marL="571500" lvl="1" indent="-342900">
              <a:buFont typeface="+mj-lt"/>
              <a:buAutoNum type="alphaLcPeriod"/>
            </a:pPr>
            <a:r>
              <a:rPr lang="en-US" sz="3200" dirty="0"/>
              <a:t>-1011.11 x 2</a:t>
            </a:r>
            <a:r>
              <a:rPr lang="en-US" sz="3200" baseline="30000" dirty="0"/>
              <a:t>3</a:t>
            </a:r>
            <a:endParaRPr lang="en-US" sz="3200" dirty="0"/>
          </a:p>
          <a:p>
            <a:pPr marL="571500" lvl="1" indent="-342900">
              <a:buFont typeface="+mj-lt"/>
              <a:buAutoNum type="alphaLcPeriod"/>
            </a:pPr>
            <a:r>
              <a:rPr lang="en-US" sz="3200" dirty="0"/>
              <a:t>110.011 x 2</a:t>
            </a:r>
            <a:r>
              <a:rPr lang="en-US" sz="3200" baseline="30000" dirty="0"/>
              <a:t>-3</a:t>
            </a:r>
            <a:endParaRPr lang="en-US" sz="3200" dirty="0"/>
          </a:p>
          <a:p>
            <a:pPr lvl="1"/>
            <a:endParaRPr lang="en-US" dirty="0"/>
          </a:p>
        </p:txBody>
      </p:sp>
      <p:sp>
        <p:nvSpPr>
          <p:cNvPr id="5" name="Title 4"/>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3622312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40768"/>
            <a:ext cx="8496944" cy="4248472"/>
          </a:xfrm>
        </p:spPr>
        <p:txBody>
          <a:bodyPr/>
          <a:lstStyle/>
          <a:p>
            <a:pPr marL="0" indent="0">
              <a:buNone/>
            </a:pPr>
            <a:r>
              <a:rPr lang="en-US" sz="3200" dirty="0"/>
              <a:t>Write down the normalized form of each binary number below using the IEEE 754 Standard:</a:t>
            </a:r>
          </a:p>
          <a:p>
            <a:pPr marL="571500" lvl="1" indent="-342900">
              <a:buFont typeface="+mj-lt"/>
              <a:buAutoNum type="alphaLcPeriod"/>
            </a:pPr>
            <a:r>
              <a:rPr lang="en-US" sz="3200" dirty="0"/>
              <a:t>-10001.101              -1.0001101 x 2</a:t>
            </a:r>
            <a:r>
              <a:rPr lang="en-US" sz="3200" baseline="30000" dirty="0"/>
              <a:t>4</a:t>
            </a:r>
            <a:r>
              <a:rPr lang="en-US" sz="3200" dirty="0"/>
              <a:t> </a:t>
            </a:r>
          </a:p>
          <a:p>
            <a:pPr marL="571500" lvl="1" indent="-342900">
              <a:buFont typeface="+mj-lt"/>
              <a:buAutoNum type="alphaLcPeriod"/>
            </a:pPr>
            <a:r>
              <a:rPr lang="en-US" sz="3200" dirty="0"/>
              <a:t>.00011101                 1.1101 x 2</a:t>
            </a:r>
            <a:r>
              <a:rPr lang="en-US" sz="3200" baseline="30000" dirty="0">
                <a:solidFill>
                  <a:prstClr val="black">
                    <a:lumMod val="65000"/>
                    <a:lumOff val="35000"/>
                  </a:prstClr>
                </a:solidFill>
              </a:rPr>
              <a:t>-4</a:t>
            </a:r>
            <a:r>
              <a:rPr lang="en-US" sz="3200" dirty="0">
                <a:solidFill>
                  <a:prstClr val="black">
                    <a:lumMod val="65000"/>
                    <a:lumOff val="35000"/>
                  </a:prstClr>
                </a:solidFill>
              </a:rPr>
              <a:t> </a:t>
            </a:r>
            <a:endParaRPr lang="en-US" sz="3200" dirty="0"/>
          </a:p>
          <a:p>
            <a:pPr marL="571500" lvl="1" indent="-342900">
              <a:buFont typeface="+mj-lt"/>
              <a:buAutoNum type="alphaLcPeriod"/>
            </a:pPr>
            <a:r>
              <a:rPr lang="en-US" sz="3200" dirty="0"/>
              <a:t>-1011.11 x 2</a:t>
            </a:r>
            <a:r>
              <a:rPr lang="en-US" sz="3200" baseline="30000" dirty="0"/>
              <a:t>3</a:t>
            </a:r>
            <a:r>
              <a:rPr lang="en-US" sz="3200" dirty="0"/>
              <a:t>           -1.01111 x 2</a:t>
            </a:r>
            <a:r>
              <a:rPr lang="en-US" sz="3200" baseline="30000" dirty="0"/>
              <a:t>6</a:t>
            </a:r>
            <a:r>
              <a:rPr lang="en-US" sz="3200" dirty="0"/>
              <a:t> </a:t>
            </a:r>
          </a:p>
          <a:p>
            <a:pPr marL="571500" lvl="1" indent="-342900">
              <a:buFont typeface="+mj-lt"/>
              <a:buAutoNum type="alphaLcPeriod"/>
            </a:pPr>
            <a:r>
              <a:rPr lang="en-US" sz="3200" dirty="0"/>
              <a:t>110.011 x 2</a:t>
            </a:r>
            <a:r>
              <a:rPr lang="en-US" sz="3200" baseline="30000" dirty="0"/>
              <a:t>-3</a:t>
            </a:r>
            <a:r>
              <a:rPr lang="en-US" sz="3200" dirty="0"/>
              <a:t>             1.10011 x 2</a:t>
            </a:r>
            <a:r>
              <a:rPr lang="en-US" sz="3200" baseline="30000" dirty="0">
                <a:solidFill>
                  <a:prstClr val="black">
                    <a:lumMod val="65000"/>
                    <a:lumOff val="35000"/>
                  </a:prstClr>
                </a:solidFill>
              </a:rPr>
              <a:t>-1</a:t>
            </a:r>
            <a:r>
              <a:rPr lang="en-US" sz="3200" dirty="0">
                <a:solidFill>
                  <a:prstClr val="black">
                    <a:lumMod val="65000"/>
                    <a:lumOff val="35000"/>
                  </a:prstClr>
                </a:solidFill>
              </a:rPr>
              <a:t> </a:t>
            </a:r>
            <a:endParaRPr lang="en-US" sz="3200" dirty="0"/>
          </a:p>
          <a:p>
            <a:pPr lvl="1"/>
            <a:endParaRPr lang="en-US" dirty="0"/>
          </a:p>
        </p:txBody>
      </p:sp>
      <p:sp>
        <p:nvSpPr>
          <p:cNvPr id="5" name="Title 4"/>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613141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IEEE754 standard</a:t>
            </a:r>
          </a:p>
        </p:txBody>
      </p:sp>
      <p:sp>
        <p:nvSpPr>
          <p:cNvPr id="3" name="Content Placeholder 2"/>
          <p:cNvSpPr>
            <a:spLocks noGrp="1"/>
          </p:cNvSpPr>
          <p:nvPr>
            <p:ph idx="1"/>
          </p:nvPr>
        </p:nvSpPr>
        <p:spPr>
          <a:xfrm>
            <a:off x="539552" y="2276872"/>
            <a:ext cx="7556313" cy="4248472"/>
          </a:xfrm>
        </p:spPr>
        <p:txBody>
          <a:bodyPr>
            <a:noAutofit/>
          </a:bodyPr>
          <a:lstStyle/>
          <a:p>
            <a:pPr eaLnBrk="0" fontAlgn="base" hangingPunct="0"/>
            <a:r>
              <a:rPr lang="en-US" sz="2800" dirty="0"/>
              <a:t>The leftmost bit stores the </a:t>
            </a:r>
            <a:r>
              <a:rPr lang="en-US" sz="2800" b="1" dirty="0"/>
              <a:t>sign </a:t>
            </a:r>
            <a:r>
              <a:rPr lang="en-US" sz="2800" dirty="0"/>
              <a:t>of the number (0 = positive, 1 = negative).</a:t>
            </a:r>
          </a:p>
          <a:p>
            <a:r>
              <a:rPr lang="en-US" sz="2800" dirty="0"/>
              <a:t>The </a:t>
            </a:r>
            <a:r>
              <a:rPr lang="en-US" sz="2800" b="1" dirty="0"/>
              <a:t>exponent </a:t>
            </a:r>
            <a:r>
              <a:rPr lang="en-US" sz="2800" dirty="0"/>
              <a:t>value is stored in the next </a:t>
            </a:r>
            <a:r>
              <a:rPr lang="en-US" sz="2800" i="1" dirty="0"/>
              <a:t>k</a:t>
            </a:r>
            <a:r>
              <a:rPr lang="en-US" sz="2800" dirty="0"/>
              <a:t> bits. The representation used is known as a </a:t>
            </a:r>
            <a:r>
              <a:rPr lang="en-US" sz="2800" b="1" i="1" dirty="0"/>
              <a:t>K</a:t>
            </a:r>
            <a:r>
              <a:rPr lang="en-US" sz="2800" b="1" dirty="0"/>
              <a:t>-bit</a:t>
            </a:r>
            <a:r>
              <a:rPr lang="en-US" sz="2800" dirty="0"/>
              <a:t> </a:t>
            </a:r>
            <a:r>
              <a:rPr lang="en-US" sz="2800" b="1" dirty="0"/>
              <a:t>biased representation. </a:t>
            </a:r>
          </a:p>
          <a:p>
            <a:r>
              <a:rPr lang="en-US" sz="2800" dirty="0"/>
              <a:t>A fixed value, called the </a:t>
            </a:r>
            <a:r>
              <a:rPr lang="en-US" sz="2800" b="1" i="1" dirty="0"/>
              <a:t>k</a:t>
            </a:r>
            <a:r>
              <a:rPr lang="en-US" sz="2800" b="1" dirty="0"/>
              <a:t>-bit</a:t>
            </a:r>
            <a:r>
              <a:rPr lang="en-US" sz="2800" dirty="0"/>
              <a:t> </a:t>
            </a:r>
            <a:r>
              <a:rPr lang="en-US" sz="2800" b="1" dirty="0"/>
              <a:t>bias</a:t>
            </a:r>
            <a:r>
              <a:rPr lang="en-US" sz="2800" dirty="0"/>
              <a:t>, is subtracted from the field to get the true exponent.</a:t>
            </a:r>
          </a:p>
        </p:txBody>
      </p:sp>
      <p:graphicFrame>
        <p:nvGraphicFramePr>
          <p:cNvPr id="4" name="Table 3"/>
          <p:cNvGraphicFramePr>
            <a:graphicFrameLocks noGrp="1"/>
          </p:cNvGraphicFramePr>
          <p:nvPr/>
        </p:nvGraphicFramePr>
        <p:xfrm>
          <a:off x="755576" y="1340768"/>
          <a:ext cx="6912768" cy="648072"/>
        </p:xfrm>
        <a:graphic>
          <a:graphicData uri="http://schemas.openxmlformats.org/drawingml/2006/table">
            <a:tbl>
              <a:tblPr firstRow="1" bandRow="1">
                <a:tableStyleId>{5C22544A-7EE6-4342-B048-85BDC9FD1C3A}</a:tableStyleId>
              </a:tblPr>
              <a:tblGrid>
                <a:gridCol w="1306495">
                  <a:extLst>
                    <a:ext uri="{9D8B030D-6E8A-4147-A177-3AD203B41FA5}">
                      <a16:colId xmlns:a16="http://schemas.microsoft.com/office/drawing/2014/main" val="20000"/>
                    </a:ext>
                  </a:extLst>
                </a:gridCol>
                <a:gridCol w="2368022">
                  <a:extLst>
                    <a:ext uri="{9D8B030D-6E8A-4147-A177-3AD203B41FA5}">
                      <a16:colId xmlns:a16="http://schemas.microsoft.com/office/drawing/2014/main" val="20001"/>
                    </a:ext>
                  </a:extLst>
                </a:gridCol>
                <a:gridCol w="3238251">
                  <a:extLst>
                    <a:ext uri="{9D8B030D-6E8A-4147-A177-3AD203B41FA5}">
                      <a16:colId xmlns:a16="http://schemas.microsoft.com/office/drawing/2014/main" val="20002"/>
                    </a:ext>
                  </a:extLst>
                </a:gridCol>
              </a:tblGrid>
              <a:tr h="648072">
                <a:tc>
                  <a:txBody>
                    <a:bodyPr/>
                    <a:lstStyle/>
                    <a:p>
                      <a:r>
                        <a:rPr lang="en-US" dirty="0"/>
                        <a:t>Sign bit</a:t>
                      </a:r>
                    </a:p>
                  </a:txBody>
                  <a:tcPr/>
                </a:tc>
                <a:tc>
                  <a:txBody>
                    <a:bodyPr/>
                    <a:lstStyle/>
                    <a:p>
                      <a:r>
                        <a:rPr lang="en-US" dirty="0"/>
                        <a:t>Exponent field</a:t>
                      </a:r>
                    </a:p>
                  </a:txBody>
                  <a:tcPr/>
                </a:tc>
                <a:tc>
                  <a:txBody>
                    <a:bodyPr/>
                    <a:lstStyle/>
                    <a:p>
                      <a:r>
                        <a:rPr lang="en-US" dirty="0"/>
                        <a:t>Significand field</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0872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Biased Representation of Exponent</a:t>
            </a:r>
          </a:p>
        </p:txBody>
      </p:sp>
      <p:sp>
        <p:nvSpPr>
          <p:cNvPr id="3" name="Content Placeholder 2"/>
          <p:cNvSpPr>
            <a:spLocks noGrp="1"/>
          </p:cNvSpPr>
          <p:nvPr>
            <p:ph idx="1"/>
          </p:nvPr>
        </p:nvSpPr>
        <p:spPr>
          <a:xfrm>
            <a:off x="539552" y="1340768"/>
            <a:ext cx="7556313" cy="4968552"/>
          </a:xfrm>
        </p:spPr>
        <p:txBody>
          <a:bodyPr>
            <a:noAutofit/>
          </a:bodyPr>
          <a:lstStyle/>
          <a:p>
            <a:pPr marL="0" marR="0" indent="0" eaLnBrk="0" fontAlgn="base" hangingPunct="0">
              <a:spcBef>
                <a:spcPts val="430"/>
              </a:spcBef>
              <a:spcAft>
                <a:spcPts val="0"/>
              </a:spcAft>
              <a:buNone/>
            </a:pPr>
            <a:r>
              <a:rPr lang="en-US" sz="2800" dirty="0">
                <a:solidFill>
                  <a:srgbClr val="000000"/>
                </a:solidFill>
                <a:latin typeface="Times New Roman"/>
                <a:ea typeface="Times New Roman"/>
                <a:cs typeface="Times New Roman"/>
              </a:rPr>
              <a:t>the </a:t>
            </a:r>
            <a:r>
              <a:rPr lang="en-US" sz="2800" b="1" dirty="0">
                <a:solidFill>
                  <a:srgbClr val="000000"/>
                </a:solidFill>
                <a:latin typeface="Times New Roman"/>
                <a:ea typeface="Times New Roman"/>
                <a:cs typeface="Times New Roman"/>
              </a:rPr>
              <a:t>bias equals (2</a:t>
            </a:r>
            <a:r>
              <a:rPr lang="en-US" sz="2800" b="1" i="1" baseline="30000" dirty="0">
                <a:solidFill>
                  <a:srgbClr val="000000"/>
                </a:solidFill>
                <a:latin typeface="Times New Roman"/>
                <a:ea typeface="Times New Roman"/>
                <a:cs typeface="Times New Roman"/>
              </a:rPr>
              <a:t>k-1 </a:t>
            </a:r>
            <a:r>
              <a:rPr lang="en-US" sz="2800" b="1" i="1" dirty="0">
                <a:solidFill>
                  <a:srgbClr val="000000"/>
                </a:solidFill>
                <a:latin typeface="Times New Roman"/>
                <a:ea typeface="Times New Roman"/>
                <a:cs typeface="Times New Roman"/>
              </a:rPr>
              <a:t>- 1)</a:t>
            </a:r>
            <a:r>
              <a:rPr lang="en-US" sz="2800" dirty="0">
                <a:solidFill>
                  <a:srgbClr val="000000"/>
                </a:solidFill>
                <a:latin typeface="Times New Roman"/>
                <a:ea typeface="Times New Roman"/>
                <a:cs typeface="Times New Roman"/>
              </a:rPr>
              <a:t>, where </a:t>
            </a:r>
            <a:r>
              <a:rPr lang="en-US" sz="2800" b="1" i="1" dirty="0">
                <a:solidFill>
                  <a:srgbClr val="000000"/>
                </a:solidFill>
                <a:latin typeface="Times New Roman"/>
                <a:ea typeface="Times New Roman"/>
                <a:cs typeface="Times New Roman"/>
              </a:rPr>
              <a:t>k</a:t>
            </a:r>
            <a:r>
              <a:rPr lang="en-US" sz="2800" i="1" dirty="0">
                <a:solidFill>
                  <a:srgbClr val="000000"/>
                </a:solidFill>
                <a:latin typeface="Times New Roman"/>
                <a:ea typeface="Times New Roman"/>
                <a:cs typeface="Times New Roman"/>
              </a:rPr>
              <a:t> </a:t>
            </a:r>
            <a:r>
              <a:rPr lang="en-US" sz="2800" dirty="0">
                <a:solidFill>
                  <a:srgbClr val="000000"/>
                </a:solidFill>
                <a:latin typeface="Times New Roman"/>
                <a:ea typeface="Times New Roman"/>
                <a:cs typeface="Times New Roman"/>
              </a:rPr>
              <a:t>is the number of bits in the binary exponent.</a:t>
            </a:r>
          </a:p>
          <a:p>
            <a:pPr marL="0" marR="0" indent="0" eaLnBrk="0" fontAlgn="base" hangingPunct="0">
              <a:spcBef>
                <a:spcPts val="430"/>
              </a:spcBef>
              <a:spcAft>
                <a:spcPts val="0"/>
              </a:spcAft>
              <a:buNone/>
            </a:pPr>
            <a:endParaRPr lang="en-US" sz="2800" dirty="0">
              <a:solidFill>
                <a:srgbClr val="000000"/>
              </a:solidFill>
              <a:latin typeface="Times New Roman"/>
              <a:ea typeface="Times New Roman"/>
              <a:cs typeface="Times New Roman"/>
            </a:endParaRPr>
          </a:p>
          <a:p>
            <a:pPr marL="0" marR="0" indent="0" eaLnBrk="0" fontAlgn="base" hangingPunct="0">
              <a:spcBef>
                <a:spcPts val="430"/>
              </a:spcBef>
              <a:spcAft>
                <a:spcPts val="0"/>
              </a:spcAft>
              <a:buNone/>
            </a:pPr>
            <a:r>
              <a:rPr lang="en-US" sz="3200" b="1" dirty="0">
                <a:solidFill>
                  <a:srgbClr val="000000"/>
                </a:solidFill>
                <a:latin typeface="Times New Roman"/>
                <a:ea typeface="Times New Roman"/>
                <a:cs typeface="Times New Roman"/>
              </a:rPr>
              <a:t>Biased exponent = actual exponent + bias</a:t>
            </a:r>
          </a:p>
          <a:p>
            <a:pPr marL="0" marR="0" eaLnBrk="0" fontAlgn="base" hangingPunct="0">
              <a:spcBef>
                <a:spcPts val="430"/>
              </a:spcBef>
              <a:spcAft>
                <a:spcPts val="0"/>
              </a:spcAft>
            </a:pPr>
            <a:endParaRPr lang="en-US" sz="2800" dirty="0">
              <a:solidFill>
                <a:srgbClr val="000000"/>
              </a:solidFill>
              <a:latin typeface="Times New Roman"/>
              <a:ea typeface="Times New Roman"/>
              <a:cs typeface="Times New Roman"/>
            </a:endParaRPr>
          </a:p>
          <a:p>
            <a:pPr marL="0" marR="0" indent="0" eaLnBrk="0" fontAlgn="base" hangingPunct="0">
              <a:spcBef>
                <a:spcPts val="430"/>
              </a:spcBef>
              <a:spcAft>
                <a:spcPts val="0"/>
              </a:spcAft>
              <a:buNone/>
            </a:pPr>
            <a:r>
              <a:rPr lang="en-US" sz="2800" dirty="0">
                <a:solidFill>
                  <a:srgbClr val="000000"/>
                </a:solidFill>
                <a:latin typeface="Times New Roman"/>
                <a:ea typeface="Times New Roman"/>
                <a:cs typeface="Times New Roman"/>
              </a:rPr>
              <a:t>Let k = 4.  A 4-bit field yields the numbers 0 to 15. </a:t>
            </a:r>
          </a:p>
          <a:p>
            <a:pPr marL="0" marR="0" indent="0" eaLnBrk="0" fontAlgn="base" hangingPunct="0">
              <a:spcBef>
                <a:spcPts val="430"/>
              </a:spcBef>
              <a:spcAft>
                <a:spcPts val="0"/>
              </a:spcAft>
              <a:buNone/>
            </a:pPr>
            <a:r>
              <a:rPr lang="en-US" sz="2800" dirty="0">
                <a:solidFill>
                  <a:srgbClr val="000000"/>
                </a:solidFill>
                <a:latin typeface="Times New Roman"/>
                <a:ea typeface="Times New Roman"/>
                <a:cs typeface="Times New Roman"/>
              </a:rPr>
              <a:t>The 4-bit bias = (2</a:t>
            </a:r>
            <a:r>
              <a:rPr lang="en-US" sz="2800" baseline="30000" dirty="0">
                <a:solidFill>
                  <a:srgbClr val="000000"/>
                </a:solidFill>
                <a:latin typeface="Times New Roman"/>
                <a:ea typeface="Times New Roman"/>
                <a:cs typeface="Times New Roman"/>
              </a:rPr>
              <a:t>(4-1)</a:t>
            </a:r>
            <a:r>
              <a:rPr lang="en-US" sz="2800" dirty="0">
                <a:solidFill>
                  <a:srgbClr val="000000"/>
                </a:solidFill>
                <a:latin typeface="Times New Roman"/>
                <a:ea typeface="Times New Roman"/>
                <a:cs typeface="Times New Roman"/>
              </a:rPr>
              <a:t> - 1) = 7</a:t>
            </a:r>
          </a:p>
          <a:p>
            <a:pPr marL="0" marR="0" indent="0" eaLnBrk="0" fontAlgn="base" hangingPunct="0">
              <a:spcBef>
                <a:spcPts val="430"/>
              </a:spcBef>
              <a:spcAft>
                <a:spcPts val="0"/>
              </a:spcAft>
              <a:buNone/>
            </a:pPr>
            <a:endParaRPr lang="en-US" sz="2800" dirty="0">
              <a:solidFill>
                <a:srgbClr val="000000"/>
              </a:solidFill>
              <a:latin typeface="Times New Roman"/>
              <a:ea typeface="Times New Roman"/>
              <a:cs typeface="Times New Roman"/>
            </a:endParaRPr>
          </a:p>
          <a:p>
            <a:pPr marL="0" marR="0" indent="0" eaLnBrk="0" fontAlgn="base" hangingPunct="0">
              <a:spcBef>
                <a:spcPts val="430"/>
              </a:spcBef>
              <a:spcAft>
                <a:spcPts val="0"/>
              </a:spcAft>
              <a:buNone/>
            </a:pPr>
            <a:r>
              <a:rPr lang="en-US" sz="2800" dirty="0">
                <a:solidFill>
                  <a:srgbClr val="000000"/>
                </a:solidFill>
                <a:latin typeface="Times New Roman"/>
                <a:ea typeface="Times New Roman"/>
                <a:cs typeface="Times New Roman"/>
              </a:rPr>
              <a:t>The true exponent values are in the range -7 to +8.</a:t>
            </a:r>
            <a:endParaRPr lang="en-US" sz="2800" dirty="0">
              <a:latin typeface="Times New Roman"/>
              <a:ea typeface="Times New Roman"/>
            </a:endParaRPr>
          </a:p>
          <a:p>
            <a:endParaRPr lang="en-US" sz="2800" dirty="0"/>
          </a:p>
        </p:txBody>
      </p:sp>
    </p:spTree>
    <p:extLst>
      <p:ext uri="{BB962C8B-B14F-4D97-AF65-F5344CB8AC3E}">
        <p14:creationId xmlns:p14="http://schemas.microsoft.com/office/powerpoint/2010/main" val="53484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67543" y="1341532"/>
          <a:ext cx="7632849" cy="3337560"/>
        </p:xfrm>
        <a:graphic>
          <a:graphicData uri="http://schemas.openxmlformats.org/drawingml/2006/table">
            <a:tbl>
              <a:tblPr firstRow="1" bandRow="1">
                <a:tableStyleId>{5C22544A-7EE6-4342-B048-85BDC9FD1C3A}</a:tableStyleId>
              </a:tblPr>
              <a:tblGrid>
                <a:gridCol w="1925881">
                  <a:extLst>
                    <a:ext uri="{9D8B030D-6E8A-4147-A177-3AD203B41FA5}">
                      <a16:colId xmlns:a16="http://schemas.microsoft.com/office/drawing/2014/main" val="20000"/>
                    </a:ext>
                  </a:extLst>
                </a:gridCol>
                <a:gridCol w="1925881">
                  <a:extLst>
                    <a:ext uri="{9D8B030D-6E8A-4147-A177-3AD203B41FA5}">
                      <a16:colId xmlns:a16="http://schemas.microsoft.com/office/drawing/2014/main" val="20001"/>
                    </a:ext>
                  </a:extLst>
                </a:gridCol>
                <a:gridCol w="1925881">
                  <a:extLst>
                    <a:ext uri="{9D8B030D-6E8A-4147-A177-3AD203B41FA5}">
                      <a16:colId xmlns:a16="http://schemas.microsoft.com/office/drawing/2014/main" val="20002"/>
                    </a:ext>
                  </a:extLst>
                </a:gridCol>
                <a:gridCol w="1855206">
                  <a:extLst>
                    <a:ext uri="{9D8B030D-6E8A-4147-A177-3AD203B41FA5}">
                      <a16:colId xmlns:a16="http://schemas.microsoft.com/office/drawing/2014/main" val="20003"/>
                    </a:ext>
                  </a:extLst>
                </a:gridCol>
              </a:tblGrid>
              <a:tr h="370840">
                <a:tc>
                  <a:txBody>
                    <a:bodyPr/>
                    <a:lstStyle/>
                    <a:p>
                      <a:r>
                        <a:rPr lang="en-US" dirty="0"/>
                        <a:t>Decimal</a:t>
                      </a:r>
                    </a:p>
                  </a:txBody>
                  <a:tcPr/>
                </a:tc>
                <a:tc>
                  <a:txBody>
                    <a:bodyPr/>
                    <a:lstStyle/>
                    <a:p>
                      <a:r>
                        <a:rPr lang="en-US" dirty="0"/>
                        <a:t>Biased Rep</a:t>
                      </a:r>
                    </a:p>
                  </a:txBody>
                  <a:tcPr/>
                </a:tc>
                <a:tc>
                  <a:txBody>
                    <a:bodyPr/>
                    <a:lstStyle/>
                    <a:p>
                      <a:r>
                        <a:rPr lang="en-US" dirty="0"/>
                        <a:t>Decimal</a:t>
                      </a:r>
                    </a:p>
                  </a:txBody>
                  <a:tcPr/>
                </a:tc>
                <a:tc>
                  <a:txBody>
                    <a:bodyPr/>
                    <a:lstStyle/>
                    <a:p>
                      <a:r>
                        <a:rPr lang="en-US" dirty="0"/>
                        <a:t>Biased Rep.</a:t>
                      </a:r>
                    </a:p>
                  </a:txBody>
                  <a:tcPr/>
                </a:tc>
                <a:extLst>
                  <a:ext uri="{0D108BD9-81ED-4DB2-BD59-A6C34878D82A}">
                    <a16:rowId xmlns:a16="http://schemas.microsoft.com/office/drawing/2014/main" val="10000"/>
                  </a:ext>
                </a:extLst>
              </a:tr>
              <a:tr h="370840">
                <a:tc>
                  <a:txBody>
                    <a:bodyPr/>
                    <a:lstStyle/>
                    <a:p>
                      <a:r>
                        <a:rPr lang="en-US" dirty="0"/>
                        <a:t>-7</a:t>
                      </a:r>
                    </a:p>
                  </a:txBody>
                  <a:tcPr/>
                </a:tc>
                <a:tc>
                  <a:txBody>
                    <a:bodyPr/>
                    <a:lstStyle/>
                    <a:p>
                      <a:r>
                        <a:rPr lang="en-US" dirty="0"/>
                        <a:t>0000</a:t>
                      </a:r>
                    </a:p>
                  </a:txBody>
                  <a:tcPr/>
                </a:tc>
                <a:tc>
                  <a:txBody>
                    <a:bodyPr/>
                    <a:lstStyle/>
                    <a:p>
                      <a:r>
                        <a:rPr lang="en-US" dirty="0"/>
                        <a:t>1</a:t>
                      </a:r>
                    </a:p>
                  </a:txBody>
                  <a:tcPr/>
                </a:tc>
                <a:tc>
                  <a:txBody>
                    <a:bodyPr/>
                    <a:lstStyle/>
                    <a:p>
                      <a:r>
                        <a:rPr lang="en-US" dirty="0"/>
                        <a:t>1000</a:t>
                      </a:r>
                    </a:p>
                  </a:txBody>
                  <a:tcPr/>
                </a:tc>
                <a:extLst>
                  <a:ext uri="{0D108BD9-81ED-4DB2-BD59-A6C34878D82A}">
                    <a16:rowId xmlns:a16="http://schemas.microsoft.com/office/drawing/2014/main" val="10001"/>
                  </a:ext>
                </a:extLst>
              </a:tr>
              <a:tr h="370840">
                <a:tc>
                  <a:txBody>
                    <a:bodyPr/>
                    <a:lstStyle/>
                    <a:p>
                      <a:r>
                        <a:rPr lang="en-US" dirty="0"/>
                        <a:t>-6</a:t>
                      </a:r>
                    </a:p>
                  </a:txBody>
                  <a:tcPr/>
                </a:tc>
                <a:tc>
                  <a:txBody>
                    <a:bodyPr/>
                    <a:lstStyle/>
                    <a:p>
                      <a:r>
                        <a:rPr lang="en-US" dirty="0"/>
                        <a:t>0001</a:t>
                      </a:r>
                    </a:p>
                  </a:txBody>
                  <a:tcPr/>
                </a:tc>
                <a:tc>
                  <a:txBody>
                    <a:bodyPr/>
                    <a:lstStyle/>
                    <a:p>
                      <a:r>
                        <a:rPr lang="en-US" dirty="0"/>
                        <a:t>2</a:t>
                      </a:r>
                    </a:p>
                  </a:txBody>
                  <a:tcPr/>
                </a:tc>
                <a:tc>
                  <a:txBody>
                    <a:bodyPr/>
                    <a:lstStyle/>
                    <a:p>
                      <a:r>
                        <a:rPr lang="en-US" dirty="0"/>
                        <a:t>1001</a:t>
                      </a:r>
                    </a:p>
                  </a:txBody>
                  <a:tcPr/>
                </a:tc>
                <a:extLst>
                  <a:ext uri="{0D108BD9-81ED-4DB2-BD59-A6C34878D82A}">
                    <a16:rowId xmlns:a16="http://schemas.microsoft.com/office/drawing/2014/main" val="10002"/>
                  </a:ext>
                </a:extLst>
              </a:tr>
              <a:tr h="370840">
                <a:tc>
                  <a:txBody>
                    <a:bodyPr/>
                    <a:lstStyle/>
                    <a:p>
                      <a:r>
                        <a:rPr lang="en-US" dirty="0"/>
                        <a:t>-5</a:t>
                      </a:r>
                    </a:p>
                  </a:txBody>
                  <a:tcPr/>
                </a:tc>
                <a:tc>
                  <a:txBody>
                    <a:bodyPr/>
                    <a:lstStyle/>
                    <a:p>
                      <a:r>
                        <a:rPr lang="en-US" dirty="0"/>
                        <a:t>0010</a:t>
                      </a:r>
                    </a:p>
                  </a:txBody>
                  <a:tcPr/>
                </a:tc>
                <a:tc>
                  <a:txBody>
                    <a:bodyPr/>
                    <a:lstStyle/>
                    <a:p>
                      <a:r>
                        <a:rPr lang="en-US" dirty="0"/>
                        <a:t>3</a:t>
                      </a:r>
                    </a:p>
                  </a:txBody>
                  <a:tcPr/>
                </a:tc>
                <a:tc>
                  <a:txBody>
                    <a:bodyPr/>
                    <a:lstStyle/>
                    <a:p>
                      <a:r>
                        <a:rPr lang="en-US" dirty="0"/>
                        <a:t>1010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0011</a:t>
                      </a:r>
                    </a:p>
                  </a:txBody>
                  <a:tcPr/>
                </a:tc>
                <a:tc>
                  <a:txBody>
                    <a:bodyPr/>
                    <a:lstStyle/>
                    <a:p>
                      <a:r>
                        <a:rPr lang="en-US" dirty="0"/>
                        <a:t>4</a:t>
                      </a:r>
                    </a:p>
                  </a:txBody>
                  <a:tcPr/>
                </a:tc>
                <a:tc>
                  <a:txBody>
                    <a:bodyPr/>
                    <a:lstStyle/>
                    <a:p>
                      <a:r>
                        <a:rPr lang="en-US" dirty="0"/>
                        <a:t>1011</a:t>
                      </a:r>
                    </a:p>
                  </a:txBody>
                  <a:tcPr/>
                </a:tc>
                <a:extLst>
                  <a:ext uri="{0D108BD9-81ED-4DB2-BD59-A6C34878D82A}">
                    <a16:rowId xmlns:a16="http://schemas.microsoft.com/office/drawing/2014/main" val="10004"/>
                  </a:ext>
                </a:extLst>
              </a:tr>
              <a:tr h="370840">
                <a:tc>
                  <a:txBody>
                    <a:bodyPr/>
                    <a:lstStyle/>
                    <a:p>
                      <a:r>
                        <a:rPr lang="en-US" dirty="0"/>
                        <a:t>-3</a:t>
                      </a:r>
                    </a:p>
                  </a:txBody>
                  <a:tcPr/>
                </a:tc>
                <a:tc>
                  <a:txBody>
                    <a:bodyPr/>
                    <a:lstStyle/>
                    <a:p>
                      <a:r>
                        <a:rPr lang="en-US" dirty="0"/>
                        <a:t>0100</a:t>
                      </a:r>
                    </a:p>
                  </a:txBody>
                  <a:tcPr/>
                </a:tc>
                <a:tc>
                  <a:txBody>
                    <a:bodyPr/>
                    <a:lstStyle/>
                    <a:p>
                      <a:r>
                        <a:rPr lang="en-US" dirty="0"/>
                        <a:t>5</a:t>
                      </a:r>
                    </a:p>
                  </a:txBody>
                  <a:tcPr/>
                </a:tc>
                <a:tc>
                  <a:txBody>
                    <a:bodyPr/>
                    <a:lstStyle/>
                    <a:p>
                      <a:r>
                        <a:rPr lang="en-US" dirty="0"/>
                        <a:t>1100</a:t>
                      </a:r>
                    </a:p>
                  </a:txBody>
                  <a:tcPr/>
                </a:tc>
                <a:extLst>
                  <a:ext uri="{0D108BD9-81ED-4DB2-BD59-A6C34878D82A}">
                    <a16:rowId xmlns:a16="http://schemas.microsoft.com/office/drawing/2014/main" val="10005"/>
                  </a:ext>
                </a:extLst>
              </a:tr>
              <a:tr h="370840">
                <a:tc>
                  <a:txBody>
                    <a:bodyPr/>
                    <a:lstStyle/>
                    <a:p>
                      <a:r>
                        <a:rPr lang="en-US" dirty="0"/>
                        <a:t>-2</a:t>
                      </a:r>
                    </a:p>
                  </a:txBody>
                  <a:tcPr/>
                </a:tc>
                <a:tc>
                  <a:txBody>
                    <a:bodyPr/>
                    <a:lstStyle/>
                    <a:p>
                      <a:r>
                        <a:rPr lang="en-US" dirty="0"/>
                        <a:t>0101</a:t>
                      </a:r>
                    </a:p>
                  </a:txBody>
                  <a:tcPr/>
                </a:tc>
                <a:tc>
                  <a:txBody>
                    <a:bodyPr/>
                    <a:lstStyle/>
                    <a:p>
                      <a:r>
                        <a:rPr lang="en-US" dirty="0"/>
                        <a:t>6</a:t>
                      </a:r>
                    </a:p>
                  </a:txBody>
                  <a:tcPr/>
                </a:tc>
                <a:tc>
                  <a:txBody>
                    <a:bodyPr/>
                    <a:lstStyle/>
                    <a:p>
                      <a:r>
                        <a:rPr lang="en-US" dirty="0"/>
                        <a:t>1101</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0110</a:t>
                      </a:r>
                    </a:p>
                  </a:txBody>
                  <a:tcPr/>
                </a:tc>
                <a:tc>
                  <a:txBody>
                    <a:bodyPr/>
                    <a:lstStyle/>
                    <a:p>
                      <a:r>
                        <a:rPr lang="en-US" dirty="0"/>
                        <a:t>7</a:t>
                      </a:r>
                    </a:p>
                  </a:txBody>
                  <a:tcPr/>
                </a:tc>
                <a:tc>
                  <a:txBody>
                    <a:bodyPr/>
                    <a:lstStyle/>
                    <a:p>
                      <a:r>
                        <a:rPr lang="en-US" dirty="0"/>
                        <a:t>1110</a:t>
                      </a:r>
                    </a:p>
                  </a:txBody>
                  <a:tcPr/>
                </a:tc>
                <a:extLst>
                  <a:ext uri="{0D108BD9-81ED-4DB2-BD59-A6C34878D82A}">
                    <a16:rowId xmlns:a16="http://schemas.microsoft.com/office/drawing/2014/main" val="10007"/>
                  </a:ext>
                </a:extLst>
              </a:tr>
              <a:tr h="370840">
                <a:tc>
                  <a:txBody>
                    <a:bodyPr/>
                    <a:lstStyle/>
                    <a:p>
                      <a:r>
                        <a:rPr lang="en-US" dirty="0"/>
                        <a:t>0</a:t>
                      </a:r>
                    </a:p>
                  </a:txBody>
                  <a:tcPr/>
                </a:tc>
                <a:tc>
                  <a:txBody>
                    <a:bodyPr/>
                    <a:lstStyle/>
                    <a:p>
                      <a:r>
                        <a:rPr lang="en-US" dirty="0"/>
                        <a:t>0111</a:t>
                      </a:r>
                    </a:p>
                  </a:txBody>
                  <a:tcPr/>
                </a:tc>
                <a:tc>
                  <a:txBody>
                    <a:bodyPr/>
                    <a:lstStyle/>
                    <a:p>
                      <a:r>
                        <a:rPr lang="en-US" dirty="0"/>
                        <a:t>8</a:t>
                      </a:r>
                    </a:p>
                  </a:txBody>
                  <a:tcPr/>
                </a:tc>
                <a:tc>
                  <a:txBody>
                    <a:bodyPr/>
                    <a:lstStyle/>
                    <a:p>
                      <a:r>
                        <a:rPr lang="en-US" dirty="0"/>
                        <a:t>1111</a:t>
                      </a:r>
                    </a:p>
                  </a:txBody>
                  <a:tcPr/>
                </a:tc>
                <a:extLst>
                  <a:ext uri="{0D108BD9-81ED-4DB2-BD59-A6C34878D82A}">
                    <a16:rowId xmlns:a16="http://schemas.microsoft.com/office/drawing/2014/main" val="10008"/>
                  </a:ext>
                </a:extLst>
              </a:tr>
            </a:tbl>
          </a:graphicData>
        </a:graphic>
      </p:graphicFrame>
      <p:sp>
        <p:nvSpPr>
          <p:cNvPr id="8" name="TextBox 7"/>
          <p:cNvSpPr txBox="1"/>
          <p:nvPr/>
        </p:nvSpPr>
        <p:spPr>
          <a:xfrm>
            <a:off x="467544" y="332656"/>
            <a:ext cx="7632848" cy="1569660"/>
          </a:xfrm>
          <a:prstGeom prst="rect">
            <a:avLst/>
          </a:prstGeom>
          <a:noFill/>
        </p:spPr>
        <p:txBody>
          <a:bodyPr wrap="square" rtlCol="0">
            <a:spAutoFit/>
          </a:bodyPr>
          <a:lstStyle/>
          <a:p>
            <a:r>
              <a:rPr lang="en-US" b="1" dirty="0">
                <a:solidFill>
                  <a:srgbClr val="000000"/>
                </a:solidFill>
                <a:latin typeface="Calibri"/>
                <a:ea typeface="Times New Roman"/>
                <a:cs typeface="Times New Roman"/>
              </a:rPr>
              <a:t>The table below shows the biased representation for 4-bit integers. </a:t>
            </a:r>
          </a:p>
          <a:p>
            <a:pPr marL="342900" indent="-342900">
              <a:buFont typeface="Arial" pitchFamily="34" charset="0"/>
              <a:buChar char="•"/>
            </a:pPr>
            <a:endParaRPr lang="en-US" dirty="0">
              <a:solidFill>
                <a:srgbClr val="000000"/>
              </a:solidFill>
              <a:latin typeface="Calibri"/>
              <a:ea typeface="Times New Roman"/>
              <a:cs typeface="Times New Roman"/>
            </a:endParaRPr>
          </a:p>
          <a:p>
            <a:r>
              <a:rPr lang="en-US" dirty="0">
                <a:solidFill>
                  <a:srgbClr val="000000"/>
                </a:solidFill>
                <a:latin typeface="Calibri"/>
                <a:ea typeface="Times New Roman"/>
                <a:cs typeface="Times New Roman"/>
              </a:rPr>
              <a:t> </a:t>
            </a:r>
            <a:endParaRPr lang="en-US" dirty="0">
              <a:solidFill>
                <a:prstClr val="black"/>
              </a:solidFill>
            </a:endParaRPr>
          </a:p>
        </p:txBody>
      </p:sp>
      <p:sp>
        <p:nvSpPr>
          <p:cNvPr id="2" name="TextBox 1"/>
          <p:cNvSpPr txBox="1"/>
          <p:nvPr/>
        </p:nvSpPr>
        <p:spPr>
          <a:xfrm>
            <a:off x="179512" y="5013176"/>
            <a:ext cx="8831264" cy="1200329"/>
          </a:xfrm>
          <a:prstGeom prst="rect">
            <a:avLst/>
          </a:prstGeom>
          <a:noFill/>
        </p:spPr>
        <p:txBody>
          <a:bodyPr wrap="none" rtlCol="0">
            <a:spAutoFit/>
          </a:bodyPr>
          <a:lstStyle/>
          <a:p>
            <a:pPr marL="342900" indent="-342900">
              <a:buFont typeface="Arial" pitchFamily="34" charset="0"/>
              <a:buChar char="•"/>
            </a:pPr>
            <a:r>
              <a:rPr lang="en-US" dirty="0">
                <a:solidFill>
                  <a:prstClr val="black"/>
                </a:solidFill>
              </a:rPr>
              <a:t>The bits of a biased representation are treated as </a:t>
            </a:r>
            <a:r>
              <a:rPr lang="en-US" b="1" dirty="0">
                <a:solidFill>
                  <a:prstClr val="black"/>
                </a:solidFill>
              </a:rPr>
              <a:t>unsigned integers</a:t>
            </a:r>
          </a:p>
          <a:p>
            <a:pPr marL="342900" indent="-342900">
              <a:buFont typeface="Arial" pitchFamily="34" charset="0"/>
              <a:buChar char="•"/>
            </a:pPr>
            <a:endParaRPr lang="en-US" dirty="0">
              <a:solidFill>
                <a:prstClr val="black"/>
              </a:solidFill>
            </a:endParaRPr>
          </a:p>
          <a:p>
            <a:pPr marL="342900" indent="-342900">
              <a:buFont typeface="Arial" pitchFamily="34" charset="0"/>
              <a:buChar char="•"/>
            </a:pPr>
            <a:r>
              <a:rPr lang="en-US" dirty="0">
                <a:solidFill>
                  <a:prstClr val="black"/>
                </a:solidFill>
              </a:rPr>
              <a:t> The relative magnitudes of the numbers do not change. </a:t>
            </a:r>
          </a:p>
        </p:txBody>
      </p:sp>
    </p:spTree>
    <p:extLst>
      <p:ext uri="{BB962C8B-B14F-4D97-AF65-F5344CB8AC3E}">
        <p14:creationId xmlns:p14="http://schemas.microsoft.com/office/powerpoint/2010/main" val="3197357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Biased Exponent</a:t>
            </a:r>
          </a:p>
        </p:txBody>
      </p:sp>
      <p:sp>
        <p:nvSpPr>
          <p:cNvPr id="3" name="Content Placeholder 2"/>
          <p:cNvSpPr>
            <a:spLocks noGrp="1"/>
          </p:cNvSpPr>
          <p:nvPr>
            <p:ph idx="1"/>
          </p:nvPr>
        </p:nvSpPr>
        <p:spPr/>
        <p:txBody>
          <a:bodyPr>
            <a:normAutofit/>
          </a:bodyPr>
          <a:lstStyle/>
          <a:p>
            <a:pPr marL="0" indent="0">
              <a:buNone/>
            </a:pPr>
            <a:r>
              <a:rPr lang="en-US" sz="3200" i="1" dirty="0">
                <a:solidFill>
                  <a:srgbClr val="000000"/>
                </a:solidFill>
                <a:latin typeface="Rockwell" pitchFamily="18" charset="0"/>
                <a:ea typeface="Times New Roman"/>
                <a:cs typeface="Times New Roman"/>
              </a:rPr>
              <a:t>An advantage of biased representation is that nonnegative floating-point numbers can be treated as integers for comparison purposes</a:t>
            </a:r>
            <a:endParaRPr lang="en-US" sz="3200" dirty="0">
              <a:latin typeface="Rockwell" pitchFamily="18" charset="0"/>
            </a:endParaRPr>
          </a:p>
        </p:txBody>
      </p:sp>
    </p:spTree>
    <p:extLst>
      <p:ext uri="{BB962C8B-B14F-4D97-AF65-F5344CB8AC3E}">
        <p14:creationId xmlns:p14="http://schemas.microsoft.com/office/powerpoint/2010/main" val="541920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95536" y="260648"/>
            <a:ext cx="8393962" cy="6120680"/>
          </a:xfrm>
        </p:spPr>
        <p:txBody>
          <a:bodyPr/>
          <a:lstStyle/>
          <a:p>
            <a:pPr>
              <a:spcBef>
                <a:spcPts val="0"/>
              </a:spcBef>
            </a:pPr>
            <a:r>
              <a:rPr lang="en-US" b="1" dirty="0"/>
              <a:t>Assume a 9-bit floating point format: sign bit, </a:t>
            </a:r>
          </a:p>
          <a:p>
            <a:pPr>
              <a:spcBef>
                <a:spcPts val="0"/>
              </a:spcBef>
            </a:pPr>
            <a:r>
              <a:rPr lang="en-US" b="1" dirty="0"/>
              <a:t>followed by a 4 bit biased exponent and a 4-bit normalized </a:t>
            </a:r>
            <a:r>
              <a:rPr lang="en-US" b="1" dirty="0" err="1"/>
              <a:t>significand</a:t>
            </a:r>
            <a:r>
              <a:rPr lang="en-US" dirty="0"/>
              <a:t>. </a:t>
            </a:r>
          </a:p>
          <a:p>
            <a:pPr>
              <a:spcBef>
                <a:spcPts val="0"/>
              </a:spcBef>
            </a:pPr>
            <a:endParaRPr lang="en-US" dirty="0"/>
          </a:p>
          <a:p>
            <a:pPr>
              <a:spcBef>
                <a:spcPts val="0"/>
              </a:spcBef>
            </a:pPr>
            <a:r>
              <a:rPr lang="en-US" dirty="0"/>
              <a:t>Given a 9-bit floating point rep: 10010 0100</a:t>
            </a:r>
          </a:p>
          <a:p>
            <a:pPr>
              <a:spcBef>
                <a:spcPts val="0"/>
              </a:spcBef>
            </a:pPr>
            <a:endParaRPr lang="en-US" dirty="0"/>
          </a:p>
          <a:p>
            <a:pPr marL="457200" indent="-457200">
              <a:spcBef>
                <a:spcPts val="0"/>
              </a:spcBef>
              <a:buAutoNum type="alphaLcPeriod"/>
            </a:pPr>
            <a:r>
              <a:rPr lang="en-US" dirty="0"/>
              <a:t>What is the sign, biased exponent and </a:t>
            </a:r>
            <a:r>
              <a:rPr lang="en-US" dirty="0" err="1"/>
              <a:t>significand</a:t>
            </a:r>
            <a:r>
              <a:rPr lang="en-US" dirty="0"/>
              <a:t>?</a:t>
            </a:r>
          </a:p>
          <a:p>
            <a:pPr marL="457200" indent="-457200">
              <a:spcBef>
                <a:spcPts val="0"/>
              </a:spcBef>
              <a:buAutoNum type="alphaLcPeriod"/>
            </a:pPr>
            <a:endParaRPr lang="en-US" dirty="0"/>
          </a:p>
          <a:p>
            <a:pPr marL="457200" indent="-457200">
              <a:spcBef>
                <a:spcPts val="0"/>
              </a:spcBef>
              <a:buAutoNum type="alphaLcPeriod"/>
            </a:pPr>
            <a:r>
              <a:rPr lang="en-US" dirty="0"/>
              <a:t>What is the 4-bit bias?</a:t>
            </a:r>
          </a:p>
          <a:p>
            <a:pPr marL="457200" indent="-457200">
              <a:spcBef>
                <a:spcPts val="0"/>
              </a:spcBef>
              <a:buAutoNum type="alphaLcPeriod"/>
            </a:pPr>
            <a:endParaRPr lang="en-US" dirty="0"/>
          </a:p>
          <a:p>
            <a:pPr marL="457200" indent="-457200">
              <a:spcBef>
                <a:spcPts val="0"/>
              </a:spcBef>
              <a:buAutoNum type="alphaLcPeriod"/>
            </a:pPr>
            <a:r>
              <a:rPr lang="en-US" dirty="0"/>
              <a:t>What is the biased exponent and true exponent?</a:t>
            </a:r>
          </a:p>
          <a:p>
            <a:pPr marL="457200" indent="-457200">
              <a:spcBef>
                <a:spcPts val="0"/>
              </a:spcBef>
              <a:buAutoNum type="alphaLcPeriod"/>
            </a:pPr>
            <a:endParaRPr lang="en-US" dirty="0"/>
          </a:p>
          <a:p>
            <a:pPr marL="457200" indent="-457200">
              <a:spcBef>
                <a:spcPts val="0"/>
              </a:spcBef>
              <a:buAutoNum type="alphaLcPeriod"/>
            </a:pPr>
            <a:r>
              <a:rPr lang="en-US" dirty="0"/>
              <a:t>What is the </a:t>
            </a:r>
            <a:r>
              <a:rPr lang="en-US" dirty="0" err="1"/>
              <a:t>denormalized</a:t>
            </a:r>
            <a:r>
              <a:rPr lang="en-US" dirty="0"/>
              <a:t> binary number?</a:t>
            </a:r>
          </a:p>
          <a:p>
            <a:pPr marL="457200" indent="-457200">
              <a:spcBef>
                <a:spcPts val="0"/>
              </a:spcBef>
              <a:buAutoNum type="alphaLcPeriod"/>
            </a:pPr>
            <a:endParaRPr lang="en-US" dirty="0"/>
          </a:p>
          <a:p>
            <a:pPr marL="457200" indent="-457200">
              <a:spcBef>
                <a:spcPts val="0"/>
              </a:spcBef>
              <a:buAutoNum type="alphaLcPeriod"/>
            </a:pPr>
            <a:r>
              <a:rPr lang="en-US" dirty="0"/>
              <a:t>What is the decimal number represented?</a:t>
            </a:r>
          </a:p>
        </p:txBody>
      </p:sp>
    </p:spTree>
    <p:extLst>
      <p:ext uri="{BB962C8B-B14F-4D97-AF65-F5344CB8AC3E}">
        <p14:creationId xmlns:p14="http://schemas.microsoft.com/office/powerpoint/2010/main" val="426342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Integer Representation</a:t>
            </a:r>
          </a:p>
        </p:txBody>
      </p:sp>
      <p:sp>
        <p:nvSpPr>
          <p:cNvPr id="7171" name="Rectangle 3"/>
          <p:cNvSpPr>
            <a:spLocks noGrp="1" noChangeArrowheads="1"/>
          </p:cNvSpPr>
          <p:nvPr>
            <p:ph type="body" idx="1"/>
          </p:nvPr>
        </p:nvSpPr>
        <p:spPr/>
        <p:txBody>
          <a:bodyPr/>
          <a:lstStyle/>
          <a:p>
            <a:pPr marL="296863" indent="-296863">
              <a:buClr>
                <a:schemeClr val="tx2"/>
              </a:buClr>
              <a:buFont typeface="Arial" panose="020B0604020202020204" pitchFamily="34" charset="0"/>
              <a:buChar char="•"/>
            </a:pPr>
            <a:r>
              <a:rPr lang="en-US" sz="2200" dirty="0"/>
              <a:t>In the binary number system arbitrary numbers can be represented with: </a:t>
            </a:r>
          </a:p>
          <a:p>
            <a:pPr marL="628650" lvl="1" indent="-320675"/>
            <a:r>
              <a:rPr lang="en-US" sz="1800" dirty="0"/>
              <a:t>The digits zero and one</a:t>
            </a:r>
          </a:p>
          <a:p>
            <a:pPr marL="628650" lvl="1" indent="-320675"/>
            <a:r>
              <a:rPr lang="en-US" sz="1800" dirty="0"/>
              <a:t>The minus sign (for negative numbers)</a:t>
            </a:r>
          </a:p>
          <a:p>
            <a:pPr marL="628650" lvl="1" indent="-320675"/>
            <a:r>
              <a:rPr lang="en-US" sz="1800" dirty="0"/>
              <a:t>The period, or </a:t>
            </a:r>
            <a:r>
              <a:rPr lang="en-US" sz="1800" b="1" i="1" dirty="0"/>
              <a:t>radix point </a:t>
            </a:r>
            <a:r>
              <a:rPr lang="en-US" sz="1800" dirty="0"/>
              <a:t>(for numbers with a fractional component)</a:t>
            </a:r>
          </a:p>
          <a:p>
            <a:pPr marL="296863" lvl="1" indent="-296863">
              <a:spcBef>
                <a:spcPts val="2000"/>
              </a:spcBef>
              <a:buClr>
                <a:schemeClr val="tx2"/>
              </a:buClr>
              <a:buFont typeface="Arial" panose="020B0604020202020204" pitchFamily="34" charset="0"/>
              <a:buChar char="•"/>
            </a:pPr>
            <a:r>
              <a:rPr lang="en-US" sz="2200" dirty="0"/>
              <a:t>For purposes of computer storage and processing we do not have the benefit of special symbols for the minus sign and radix point</a:t>
            </a:r>
          </a:p>
          <a:p>
            <a:pPr marL="296863" lvl="1" indent="-296863">
              <a:spcBef>
                <a:spcPts val="2000"/>
              </a:spcBef>
              <a:buClr>
                <a:schemeClr val="tx2"/>
              </a:buClr>
              <a:buFont typeface="Arial" panose="020B0604020202020204" pitchFamily="34" charset="0"/>
              <a:buChar char="•"/>
            </a:pPr>
            <a:r>
              <a:rPr lang="en-US" sz="2200" dirty="0"/>
              <a:t>Only binary digits (0,1) may be used to represent numbers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404664"/>
            <a:ext cx="8601870"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548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395536" y="260648"/>
                <a:ext cx="8393962" cy="6120680"/>
              </a:xfrm>
            </p:spPr>
            <p:txBody>
              <a:bodyPr/>
              <a:lstStyle/>
              <a:p>
                <a:pPr>
                  <a:spcBef>
                    <a:spcPts val="0"/>
                  </a:spcBef>
                </a:pPr>
                <a:r>
                  <a:rPr lang="en-US" b="1" dirty="0"/>
                  <a:t>Assume a 9-bit floating point format: sign bit, </a:t>
                </a:r>
              </a:p>
              <a:p>
                <a:pPr>
                  <a:spcBef>
                    <a:spcPts val="0"/>
                  </a:spcBef>
                </a:pPr>
                <a:r>
                  <a:rPr lang="en-US" b="1" dirty="0"/>
                  <a:t>followed by a 4 bit biased exponent and a 4-bit normalized </a:t>
                </a:r>
                <a:r>
                  <a:rPr lang="en-US" b="1" dirty="0" err="1"/>
                  <a:t>significand</a:t>
                </a:r>
                <a:r>
                  <a:rPr lang="en-US" b="1" dirty="0"/>
                  <a:t>. </a:t>
                </a:r>
              </a:p>
              <a:p>
                <a:pPr>
                  <a:spcBef>
                    <a:spcPts val="0"/>
                  </a:spcBef>
                </a:pPr>
                <a:endParaRPr lang="en-US" b="1" dirty="0"/>
              </a:p>
              <a:p>
                <a:pPr marL="514350" indent="-514350">
                  <a:spcBef>
                    <a:spcPts val="0"/>
                  </a:spcBef>
                  <a:buFont typeface="+mj-lt"/>
                  <a:buAutoNum type="alphaLcPeriod"/>
                </a:pPr>
                <a:r>
                  <a:rPr lang="en-US" dirty="0"/>
                  <a:t>Determine the range of numbers represented </a:t>
                </a:r>
              </a:p>
              <a:p>
                <a:pPr marL="514350" indent="-514350">
                  <a:spcBef>
                    <a:spcPts val="0"/>
                  </a:spcBef>
                  <a:buFont typeface="+mj-lt"/>
                  <a:buAutoNum type="alphaLcPeriod"/>
                </a:pPr>
                <a:endParaRPr lang="en-US" dirty="0"/>
              </a:p>
              <a:p>
                <a:pPr marL="514350" indent="-514350">
                  <a:spcBef>
                    <a:spcPts val="0"/>
                  </a:spcBef>
                  <a:buFont typeface="+mj-lt"/>
                  <a:buAutoNum type="alphaLcPeriod"/>
                </a:pPr>
                <a:r>
                  <a:rPr lang="en-US" dirty="0"/>
                  <a:t>Can 16.5 be stored accurately? </a:t>
                </a:r>
              </a:p>
              <a:p>
                <a:pPr marL="514350" indent="-514350">
                  <a:spcBef>
                    <a:spcPts val="0"/>
                  </a:spcBef>
                  <a:buFont typeface="+mj-lt"/>
                  <a:buAutoNum type="alphaLcPeriod"/>
                </a:pPr>
                <a:endParaRPr lang="en-US" dirty="0"/>
              </a:p>
              <a:p>
                <a:pPr marL="514350" indent="-514350">
                  <a:spcBef>
                    <a:spcPts val="0"/>
                  </a:spcBef>
                  <a:buFont typeface="+mj-lt"/>
                  <a:buAutoNum type="alphaLcPeriod"/>
                </a:pPr>
                <a:r>
                  <a:rPr lang="en-US" dirty="0"/>
                  <a:t>What is the representation of 3</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16</m:t>
                        </m:r>
                      </m:den>
                    </m:f>
                  </m:oMath>
                </a14:m>
                <a:r>
                  <a:rPr lang="en-US" dirty="0"/>
                  <a:t>?</a:t>
                </a:r>
              </a:p>
              <a:p>
                <a:pPr marL="514350" indent="-514350">
                  <a:spcBef>
                    <a:spcPts val="0"/>
                  </a:spcBef>
                  <a:buFont typeface="+mj-lt"/>
                  <a:buAutoNum type="alphaLcPeriod"/>
                </a:pPr>
                <a:endParaRPr lang="en-US" dirty="0"/>
              </a:p>
              <a:p>
                <a:pPr marL="514350" indent="-514350">
                  <a:spcBef>
                    <a:spcPts val="0"/>
                  </a:spcBef>
                  <a:buFont typeface="+mj-lt"/>
                  <a:buAutoNum type="alphaLcPeriod"/>
                </a:pPr>
                <a:r>
                  <a:rPr lang="en-US" dirty="0"/>
                  <a:t>What is the effect of increasing size of </a:t>
                </a:r>
                <a:r>
                  <a:rPr lang="en-US" dirty="0" err="1"/>
                  <a:t>significand</a:t>
                </a:r>
                <a:r>
                  <a:rPr lang="en-US" dirty="0"/>
                  <a:t> field?</a:t>
                </a:r>
              </a:p>
              <a:p>
                <a:pPr marL="514350" indent="-514350">
                  <a:spcBef>
                    <a:spcPts val="0"/>
                  </a:spcBef>
                  <a:buFont typeface="+mj-lt"/>
                  <a:buAutoNum type="alphaLcPeriod"/>
                </a:pPr>
                <a:endParaRPr lang="en-US" dirty="0"/>
              </a:p>
              <a:p>
                <a:pPr marL="514350" indent="-514350">
                  <a:spcBef>
                    <a:spcPts val="0"/>
                  </a:spcBef>
                  <a:buFont typeface="+mj-lt"/>
                  <a:buAutoNum type="alphaLcPeriod"/>
                </a:pPr>
                <a:r>
                  <a:rPr lang="en-US" dirty="0"/>
                  <a:t>What is the effect of increasing size of exponent field?</a:t>
                </a:r>
              </a:p>
              <a:p>
                <a:pPr marL="457200" indent="-457200">
                  <a:spcBef>
                    <a:spcPts val="0"/>
                  </a:spcBef>
                  <a:buFont typeface="Arial" panose="020B0604020202020204" pitchFamily="34" charset="0"/>
                  <a:buChar char="•"/>
                </a:pPr>
                <a:endParaRPr lang="en-US" sz="2800"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395536" y="260648"/>
                <a:ext cx="8393962" cy="6120680"/>
              </a:xfrm>
              <a:blipFill>
                <a:blip r:embed="rId2"/>
                <a:stretch>
                  <a:fillRect l="-1162" t="-896"/>
                </a:stretch>
              </a:blipFill>
            </p:spPr>
            <p:txBody>
              <a:bodyPr/>
              <a:lstStyle/>
              <a:p>
                <a:r>
                  <a:rPr lang="en-GB">
                    <a:noFill/>
                  </a:rPr>
                  <a:t> </a:t>
                </a:r>
              </a:p>
            </p:txBody>
          </p:sp>
        </mc:Fallback>
      </mc:AlternateContent>
    </p:spTree>
    <p:extLst>
      <p:ext uri="{BB962C8B-B14F-4D97-AF65-F5344CB8AC3E}">
        <p14:creationId xmlns:p14="http://schemas.microsoft.com/office/powerpoint/2010/main" val="947706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5381" cy="494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692696"/>
            <a:ext cx="7632848" cy="584775"/>
          </a:xfrm>
          <a:prstGeom prst="rect">
            <a:avLst/>
          </a:prstGeom>
          <a:noFill/>
        </p:spPr>
        <p:txBody>
          <a:bodyPr wrap="square" rtlCol="0">
            <a:spAutoFit/>
          </a:bodyPr>
          <a:lstStyle/>
          <a:p>
            <a:pPr>
              <a:spcBef>
                <a:spcPts val="0"/>
              </a:spcBef>
            </a:pPr>
            <a:r>
              <a:rPr lang="en-US" sz="3200" dirty="0"/>
              <a:t>Determine the range of numbers represented.</a:t>
            </a:r>
          </a:p>
        </p:txBody>
      </p:sp>
    </p:spTree>
    <p:extLst>
      <p:ext uri="{BB962C8B-B14F-4D97-AF65-F5344CB8AC3E}">
        <p14:creationId xmlns:p14="http://schemas.microsoft.com/office/powerpoint/2010/main" val="1484267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16.5 be stored accurately?</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2664" y="1484784"/>
            <a:ext cx="9127925" cy="5352648"/>
          </a:xfrm>
          <a:prstGeom prst="rect">
            <a:avLst/>
          </a:prstGeom>
        </p:spPr>
      </p:pic>
    </p:spTree>
    <p:extLst>
      <p:ext uri="{BB962C8B-B14F-4D97-AF65-F5344CB8AC3E}">
        <p14:creationId xmlns:p14="http://schemas.microsoft.com/office/powerpoint/2010/main" val="4292256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6" y="1412776"/>
            <a:ext cx="906414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395536" y="260648"/>
                <a:ext cx="6120680" cy="704295"/>
              </a:xfrm>
              <a:prstGeom prst="rect">
                <a:avLst/>
              </a:prstGeom>
              <a:noFill/>
            </p:spPr>
            <p:txBody>
              <a:bodyPr wrap="square" rtlCol="0">
                <a:spAutoFit/>
              </a:bodyPr>
              <a:lstStyle/>
              <a:p>
                <a:pPr>
                  <a:spcBef>
                    <a:spcPts val="0"/>
                  </a:spcBef>
                </a:pPr>
                <a:r>
                  <a:rPr lang="en-US" sz="2800" dirty="0"/>
                  <a:t>What is the representation of 3</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9</m:t>
                        </m:r>
                      </m:num>
                      <m:den>
                        <m:r>
                          <a:rPr lang="en-US" sz="2800" i="1">
                            <a:latin typeface="Cambria Math" panose="02040503050406030204" pitchFamily="18" charset="0"/>
                          </a:rPr>
                          <m:t>16</m:t>
                        </m:r>
                      </m:den>
                    </m:f>
                  </m:oMath>
                </a14:m>
                <a:r>
                  <a:rPr lang="en-US" sz="28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395536" y="260648"/>
                <a:ext cx="6120680" cy="704295"/>
              </a:xfrm>
              <a:prstGeom prst="rect">
                <a:avLst/>
              </a:prstGeom>
              <a:blipFill>
                <a:blip r:embed="rId3"/>
                <a:stretch>
                  <a:fillRect l="-2092" b="-10435"/>
                </a:stretch>
              </a:blipFill>
            </p:spPr>
            <p:txBody>
              <a:bodyPr/>
              <a:lstStyle/>
              <a:p>
                <a:r>
                  <a:rPr lang="en-GB">
                    <a:noFill/>
                  </a:rPr>
                  <a:t> </a:t>
                </a:r>
              </a:p>
            </p:txBody>
          </p:sp>
        </mc:Fallback>
      </mc:AlternateContent>
    </p:spTree>
    <p:extLst>
      <p:ext uri="{BB962C8B-B14F-4D97-AF65-F5344CB8AC3E}">
        <p14:creationId xmlns:p14="http://schemas.microsoft.com/office/powerpoint/2010/main" val="3269554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88640"/>
            <a:ext cx="8229600" cy="1638403"/>
          </a:xfrm>
        </p:spPr>
        <p:txBody>
          <a:bodyPr/>
          <a:lstStyle/>
          <a:p>
            <a:r>
              <a:rPr lang="en-US" dirty="0"/>
              <a:t>Figure 11.19 </a:t>
            </a:r>
            <a:br>
              <a:rPr lang="en-US" dirty="0"/>
            </a:br>
            <a:r>
              <a:rPr lang="en-US" dirty="0"/>
              <a:t>Expressible Numbers in Typical 32-Bit Formats</a:t>
            </a:r>
            <a:endParaRPr lang="en-IN" dirty="0"/>
          </a:p>
        </p:txBody>
      </p:sp>
      <p:pic>
        <p:nvPicPr>
          <p:cNvPr id="3" name="Picture 2" descr="Diagram a represents the number line for twos complement integers from negative 2 to the power of 31 to 2 to the power of 31, minus 1 with 0 as the origin. The range from negative 2 to the power of 31 to 2 to the power of 31, minus 1 is labeled, Expressible integers. Diagram a represents the number line for floating point numbers from negative (2 minus 2 to the power of negative 23) multiplied by 2 to the power of 128 to (2 minus 2 to the power of negative 23) multiplied by 2 to the power of 128, with 0 as the origin. A segment to the right side of 0 is 2 to the power of negative 127. A segment to the left side of 0 is negative 2 to the power of negative 127. The range from 0 to 2 to the power of negative 127 is labeled, Positive underflow. The range from 2 to the power of negative 127 to (2 minus 2 to the power of negative 23) multiplied by 2 to the power of 128 is labeled, Expressible positive numbers. The range beyond (2 minus 2 to the power of negative 23) multiplied by 2 to the power of 128 is labeled, Positive overflow. The range from 0 to negative 2 to the power of negative 127 is labeled, Negative underflow. The range from negative 2 to the power of negative 127 to negative (2 minus 2 to the power of negative 23) multiplied by 2 to the power of 128 is labeled, Expressible negative numbers. The range beyond negative (2 minus 2 to the power of negative 23) multiplied by 2 to the power of 128 is labeled, Negative overflow. &#10;&#10;" title="Two diagrams illustrate number line for 32-bit formats."/>
          <p:cNvPicPr>
            <a:picLocks noChangeAspect="1"/>
          </p:cNvPicPr>
          <p:nvPr/>
        </p:nvPicPr>
        <p:blipFill rotWithShape="1">
          <a:blip r:embed="rId3">
            <a:extLst>
              <a:ext uri="{28A0092B-C50C-407E-A947-70E740481C1C}">
                <a14:useLocalDpi xmlns:a14="http://schemas.microsoft.com/office/drawing/2010/main" val="0"/>
              </a:ext>
            </a:extLst>
          </a:blip>
          <a:srcRect l="5460" t="16401" r="4480" b="25851"/>
          <a:stretch/>
        </p:blipFill>
        <p:spPr>
          <a:xfrm>
            <a:off x="575556" y="1746250"/>
            <a:ext cx="7992889" cy="3960440"/>
          </a:xfrm>
          <a:prstGeom prst="rect">
            <a:avLst/>
          </a:prstGeom>
        </p:spPr>
      </p:pic>
    </p:spTree>
  </p:cSld>
  <p:clrMapOvr>
    <a:masterClrMapping/>
  </p:clrMapOvr>
  <p:transition spd="med">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712658"/>
          </a:xfrm>
        </p:spPr>
        <p:txBody>
          <a:bodyPr/>
          <a:lstStyle/>
          <a:p>
            <a:r>
              <a:rPr lang="en-US" dirty="0"/>
              <a:t>Notes</a:t>
            </a:r>
          </a:p>
        </p:txBody>
      </p:sp>
      <p:sp>
        <p:nvSpPr>
          <p:cNvPr id="3" name="Rectangle 2"/>
          <p:cNvSpPr/>
          <p:nvPr/>
        </p:nvSpPr>
        <p:spPr>
          <a:xfrm>
            <a:off x="467544" y="1196752"/>
            <a:ext cx="7704856" cy="5262979"/>
          </a:xfrm>
          <a:prstGeom prst="rect">
            <a:avLst/>
          </a:prstGeom>
        </p:spPr>
        <p:txBody>
          <a:bodyPr wrap="square">
            <a:spAutoFit/>
          </a:bodyPr>
          <a:lstStyle/>
          <a:p>
            <a:pPr marL="342900" indent="-342900">
              <a:buFont typeface="Arial" pitchFamily="34" charset="0"/>
              <a:buChar char="•"/>
            </a:pPr>
            <a:r>
              <a:rPr lang="en-US" dirty="0">
                <a:solidFill>
                  <a:prstClr val="black"/>
                </a:solidFill>
              </a:rPr>
              <a:t>The representation as presented will not accommodate a value of 0. </a:t>
            </a:r>
          </a:p>
          <a:p>
            <a:pPr marL="342900" indent="-342900">
              <a:buFont typeface="Arial" pitchFamily="34" charset="0"/>
              <a:buChar char="•"/>
            </a:pPr>
            <a:endParaRPr lang="en-US" dirty="0">
              <a:solidFill>
                <a:prstClr val="black"/>
              </a:solidFill>
            </a:endParaRPr>
          </a:p>
          <a:p>
            <a:pPr marL="342900" indent="-342900">
              <a:buFont typeface="Arial" pitchFamily="34" charset="0"/>
              <a:buChar char="•"/>
            </a:pPr>
            <a:r>
              <a:rPr lang="en-US" dirty="0">
                <a:solidFill>
                  <a:prstClr val="black"/>
                </a:solidFill>
              </a:rPr>
              <a:t>actual floating-point representations include a special bit pattern to designate zero. </a:t>
            </a:r>
          </a:p>
          <a:p>
            <a:pPr marL="342900" indent="-342900">
              <a:buFont typeface="Arial" pitchFamily="34" charset="0"/>
              <a:buChar char="•"/>
            </a:pPr>
            <a:endParaRPr lang="en-US" dirty="0">
              <a:solidFill>
                <a:prstClr val="black"/>
              </a:solidFill>
            </a:endParaRPr>
          </a:p>
          <a:p>
            <a:pPr marL="342900" indent="-342900">
              <a:buFont typeface="Arial" pitchFamily="34" charset="0"/>
              <a:buChar char="•"/>
            </a:pPr>
            <a:r>
              <a:rPr lang="en-US" dirty="0">
                <a:solidFill>
                  <a:prstClr val="black"/>
                </a:solidFill>
              </a:rPr>
              <a:t>Overflow occurs when an arithmetic operation results in an absolute value greater than can be expressed with a k-bit biased exponent. </a:t>
            </a:r>
          </a:p>
          <a:p>
            <a:pPr marL="342900" indent="-342900">
              <a:buFont typeface="Arial" pitchFamily="34" charset="0"/>
              <a:buChar char="•"/>
            </a:pPr>
            <a:endParaRPr lang="en-US" dirty="0">
              <a:solidFill>
                <a:prstClr val="black"/>
              </a:solidFill>
            </a:endParaRPr>
          </a:p>
          <a:p>
            <a:pPr marL="342900" indent="-342900">
              <a:buFont typeface="Arial" pitchFamily="34" charset="0"/>
              <a:buChar char="•"/>
            </a:pPr>
            <a:r>
              <a:rPr lang="en-US" dirty="0">
                <a:solidFill>
                  <a:prstClr val="black"/>
                </a:solidFill>
              </a:rPr>
              <a:t>Underflow occurs when the fractional magnitude is too small. Underflow is a less serious problem because the result can generally be satisfactorily approximated by 0.</a:t>
            </a:r>
          </a:p>
          <a:p>
            <a:pPr marL="342900" indent="-342900">
              <a:buFont typeface="Arial" pitchFamily="34" charset="0"/>
              <a:buChar char="•"/>
            </a:pPr>
            <a:endParaRPr lang="en-US" dirty="0">
              <a:solidFill>
                <a:prstClr val="black"/>
              </a:solidFill>
            </a:endParaRPr>
          </a:p>
        </p:txBody>
      </p:sp>
    </p:spTree>
    <p:extLst>
      <p:ext uri="{BB962C8B-B14F-4D97-AF65-F5344CB8AC3E}">
        <p14:creationId xmlns:p14="http://schemas.microsoft.com/office/powerpoint/2010/main" val="1277570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712658"/>
          </a:xfrm>
        </p:spPr>
        <p:txBody>
          <a:bodyPr/>
          <a:lstStyle/>
          <a:p>
            <a:r>
              <a:rPr lang="en-US" dirty="0"/>
              <a:t>Notes</a:t>
            </a:r>
          </a:p>
        </p:txBody>
      </p:sp>
      <p:sp>
        <p:nvSpPr>
          <p:cNvPr id="3" name="Rectangle 2"/>
          <p:cNvSpPr/>
          <p:nvPr/>
        </p:nvSpPr>
        <p:spPr>
          <a:xfrm>
            <a:off x="467544" y="1196752"/>
            <a:ext cx="7704856" cy="5262979"/>
          </a:xfrm>
          <a:prstGeom prst="rect">
            <a:avLst/>
          </a:prstGeom>
        </p:spPr>
        <p:txBody>
          <a:bodyPr wrap="square">
            <a:spAutoFit/>
          </a:bodyPr>
          <a:lstStyle/>
          <a:p>
            <a:pPr marL="342900" indent="-342900">
              <a:buFont typeface="Arial" pitchFamily="34" charset="0"/>
              <a:buChar char="•"/>
            </a:pPr>
            <a:r>
              <a:rPr lang="en-US" dirty="0">
                <a:solidFill>
                  <a:prstClr val="black"/>
                </a:solidFill>
              </a:rPr>
              <a:t>We are not representing more individual values with floating-point notation. </a:t>
            </a:r>
          </a:p>
          <a:p>
            <a:pPr marL="342900" indent="-342900">
              <a:buFont typeface="Arial" pitchFamily="34" charset="0"/>
              <a:buChar char="•"/>
            </a:pPr>
            <a:endParaRPr lang="en-US" dirty="0">
              <a:solidFill>
                <a:prstClr val="black"/>
              </a:solidFill>
            </a:endParaRPr>
          </a:p>
          <a:p>
            <a:pPr marL="342900" indent="-342900">
              <a:buFont typeface="Arial" pitchFamily="34" charset="0"/>
              <a:buChar char="•"/>
            </a:pPr>
            <a:r>
              <a:rPr lang="en-US" dirty="0">
                <a:solidFill>
                  <a:prstClr val="black"/>
                </a:solidFill>
              </a:rPr>
              <a:t>The maximum number of different values that can be represented with 32 bits is still 2</a:t>
            </a:r>
            <a:r>
              <a:rPr lang="en-US" baseline="30000" dirty="0">
                <a:solidFill>
                  <a:prstClr val="black"/>
                </a:solidFill>
              </a:rPr>
              <a:t>32</a:t>
            </a:r>
            <a:r>
              <a:rPr lang="en-US" dirty="0">
                <a:solidFill>
                  <a:prstClr val="black"/>
                </a:solidFill>
              </a:rPr>
              <a:t>. </a:t>
            </a:r>
          </a:p>
          <a:p>
            <a:pPr marL="342900" indent="-342900">
              <a:buFont typeface="Arial" pitchFamily="34" charset="0"/>
              <a:buChar char="•"/>
            </a:pPr>
            <a:endParaRPr lang="en-US" dirty="0">
              <a:solidFill>
                <a:prstClr val="black"/>
              </a:solidFill>
            </a:endParaRPr>
          </a:p>
          <a:p>
            <a:pPr marL="342900" indent="-342900">
              <a:buFont typeface="Arial" pitchFamily="34" charset="0"/>
              <a:buChar char="•"/>
            </a:pPr>
            <a:r>
              <a:rPr lang="en-US" dirty="0">
                <a:solidFill>
                  <a:prstClr val="black"/>
                </a:solidFill>
              </a:rPr>
              <a:t>What we have done is to spread those numbers out in two ranges, one positive and one negative. </a:t>
            </a:r>
          </a:p>
          <a:p>
            <a:pPr marL="342900" indent="-342900">
              <a:buFont typeface="Arial" pitchFamily="34" charset="0"/>
              <a:buChar char="•"/>
            </a:pPr>
            <a:endParaRPr lang="en-US" dirty="0">
              <a:solidFill>
                <a:prstClr val="black"/>
              </a:solidFill>
            </a:endParaRPr>
          </a:p>
          <a:p>
            <a:pPr marL="342900" indent="-342900">
              <a:buFont typeface="Arial" pitchFamily="34" charset="0"/>
              <a:buChar char="•"/>
            </a:pPr>
            <a:r>
              <a:rPr lang="en-US" dirty="0">
                <a:solidFill>
                  <a:prstClr val="black"/>
                </a:solidFill>
              </a:rPr>
              <a:t>Most floating-point numbers that one would wish to represent are represented only approximately.</a:t>
            </a:r>
          </a:p>
          <a:p>
            <a:pPr marL="342900" indent="-342900">
              <a:buFont typeface="Arial" pitchFamily="34" charset="0"/>
              <a:buChar char="•"/>
            </a:pPr>
            <a:endParaRPr lang="en-US" dirty="0">
              <a:solidFill>
                <a:prstClr val="black"/>
              </a:solidFill>
            </a:endParaRPr>
          </a:p>
          <a:p>
            <a:pPr marL="342900" indent="-342900">
              <a:buFont typeface="Arial" pitchFamily="34" charset="0"/>
              <a:buChar char="•"/>
            </a:pPr>
            <a:r>
              <a:rPr lang="en-US" dirty="0">
                <a:solidFill>
                  <a:prstClr val="black"/>
                </a:solidFill>
              </a:rPr>
              <a:t>However, for moderate sized integers, the representation is exact.</a:t>
            </a:r>
          </a:p>
        </p:txBody>
      </p:sp>
    </p:spTree>
    <p:extLst>
      <p:ext uri="{BB962C8B-B14F-4D97-AF65-F5344CB8AC3E}">
        <p14:creationId xmlns:p14="http://schemas.microsoft.com/office/powerpoint/2010/main" val="6720012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11.20 </a:t>
            </a:r>
            <a:br>
              <a:rPr lang="en-US" dirty="0"/>
            </a:br>
            <a:r>
              <a:rPr lang="en-US" dirty="0"/>
              <a:t>Density of Floating-Point Numbers</a:t>
            </a:r>
            <a:endParaRPr lang="en-IN" dirty="0"/>
          </a:p>
        </p:txBody>
      </p:sp>
      <p:pic>
        <p:nvPicPr>
          <p:cNvPr id="4" name="Picture 3" descr="The number line is from negative n to 4 n with 0 as the origin. The line contains the intervals n and 2 n to the right of 0. The duration of the intervals are increasing with time. Intervals negative n to 0 and n to 2 n are equal. " title="A diagram explains the density of floating point numbers by using a number line."/>
          <p:cNvPicPr>
            <a:picLocks noChangeAspect="1"/>
          </p:cNvPicPr>
          <p:nvPr/>
        </p:nvPicPr>
        <p:blipFill rotWithShape="1">
          <a:blip r:embed="rId3">
            <a:extLst>
              <a:ext uri="{28A0092B-C50C-407E-A947-70E740481C1C}">
                <a14:useLocalDpi xmlns:a14="http://schemas.microsoft.com/office/drawing/2010/main" val="0"/>
              </a:ext>
            </a:extLst>
          </a:blip>
          <a:srcRect l="4149" t="25251" r="5909" b="61202"/>
          <a:stretch/>
        </p:blipFill>
        <p:spPr>
          <a:xfrm>
            <a:off x="314292" y="2708920"/>
            <a:ext cx="8496944" cy="1656184"/>
          </a:xfrm>
          <a:prstGeom prst="rect">
            <a:avLst/>
          </a:prstGeom>
        </p:spPr>
      </p:pic>
    </p:spTree>
  </p:cSld>
  <p:clrMapOvr>
    <a:masterClrMapping/>
  </p:clrMapOvr>
  <p:transition spd="med">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endParaRPr lang="en-US" dirty="0"/>
          </a:p>
        </p:txBody>
      </p:sp>
      <p:sp>
        <p:nvSpPr>
          <p:cNvPr id="4" name="TextBox 3"/>
          <p:cNvSpPr txBox="1"/>
          <p:nvPr/>
        </p:nvSpPr>
        <p:spPr>
          <a:xfrm>
            <a:off x="551021" y="1457619"/>
            <a:ext cx="7416824" cy="4770537"/>
          </a:xfrm>
          <a:prstGeom prst="rect">
            <a:avLst/>
          </a:prstGeom>
          <a:noFill/>
        </p:spPr>
        <p:txBody>
          <a:bodyPr wrap="square" rtlCol="0">
            <a:spAutoFit/>
          </a:bodyPr>
          <a:lstStyle/>
          <a:p>
            <a:pPr marL="457200" indent="-457200">
              <a:buFont typeface="Wingdings" pitchFamily="2" charset="2"/>
              <a:buChar char="§"/>
            </a:pPr>
            <a:r>
              <a:rPr lang="en-US" sz="2800" b="1" dirty="0"/>
              <a:t>Exponent overflow: </a:t>
            </a:r>
            <a:r>
              <a:rPr lang="en-US" sz="2800" dirty="0"/>
              <a:t>A positive exponent exceeds the maximum possible exponent value. In some systems, this may be designated as + ∞ or - ∞.</a:t>
            </a:r>
          </a:p>
          <a:p>
            <a:pPr marL="457200" indent="-457200">
              <a:buFont typeface="Wingdings" pitchFamily="2" charset="2"/>
              <a:buChar char="§"/>
            </a:pPr>
            <a:endParaRPr lang="en-US" sz="2800" dirty="0"/>
          </a:p>
          <a:p>
            <a:pPr marL="457200" indent="-457200">
              <a:buFont typeface="Wingdings" pitchFamily="2" charset="2"/>
              <a:buChar char="§"/>
            </a:pPr>
            <a:r>
              <a:rPr lang="en-US" sz="2800" b="1" dirty="0"/>
              <a:t>Exponent underflow</a:t>
            </a:r>
            <a:r>
              <a:rPr lang="en-US" sz="2800" dirty="0"/>
              <a:t>: A negative exponent is less than the minimum possible exponent value (e.g., -200 is less than -127). This means that the number is too small to be represented, and it may be reported as 0.</a:t>
            </a:r>
          </a:p>
          <a:p>
            <a:endParaRPr lang="en-US" dirty="0"/>
          </a:p>
        </p:txBody>
      </p:sp>
      <p:sp>
        <p:nvSpPr>
          <p:cNvPr id="5" name="TextBox 4"/>
          <p:cNvSpPr txBox="1"/>
          <p:nvPr/>
        </p:nvSpPr>
        <p:spPr>
          <a:xfrm>
            <a:off x="683567" y="332656"/>
            <a:ext cx="7284277" cy="1077218"/>
          </a:xfrm>
          <a:prstGeom prst="rect">
            <a:avLst/>
          </a:prstGeom>
          <a:noFill/>
        </p:spPr>
        <p:txBody>
          <a:bodyPr wrap="square" rtlCol="0">
            <a:spAutoFit/>
          </a:bodyPr>
          <a:lstStyle/>
          <a:p>
            <a:r>
              <a:rPr lang="en-US" sz="3200" b="1" dirty="0"/>
              <a:t>A floating-point operation may produce one of these conditions:</a:t>
            </a:r>
          </a:p>
        </p:txBody>
      </p:sp>
    </p:spTree>
    <p:extLst>
      <p:ext uri="{BB962C8B-B14F-4D97-AF65-F5344CB8AC3E}">
        <p14:creationId xmlns:p14="http://schemas.microsoft.com/office/powerpoint/2010/main" val="275869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Sign-Magnitude Representation</a:t>
            </a:r>
          </a:p>
        </p:txBody>
      </p:sp>
      <p:graphicFrame>
        <p:nvGraphicFramePr>
          <p:cNvPr id="7" name="Content Placeholder 7"/>
          <p:cNvGraphicFramePr>
            <a:graphicFrameLocks/>
          </p:cNvGraphicFramePr>
          <p:nvPr>
            <p:extLst>
              <p:ext uri="{D42A27DB-BD31-4B8C-83A1-F6EECF244321}">
                <p14:modId xmlns:p14="http://schemas.microsoft.com/office/powerpoint/2010/main" val="2487343915"/>
              </p:ext>
            </p:extLst>
          </p:nvPr>
        </p:nvGraphicFramePr>
        <p:xfrm>
          <a:off x="304800" y="1552698"/>
          <a:ext cx="8534400" cy="4830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a:t>
            </a:r>
            <a:endParaRPr lang="en-US" dirty="0"/>
          </a:p>
        </p:txBody>
      </p:sp>
      <p:sp>
        <p:nvSpPr>
          <p:cNvPr id="3" name="Rectangle 2"/>
          <p:cNvSpPr/>
          <p:nvPr/>
        </p:nvSpPr>
        <p:spPr>
          <a:xfrm>
            <a:off x="860176" y="1555322"/>
            <a:ext cx="7888288" cy="3970318"/>
          </a:xfrm>
          <a:prstGeom prst="rect">
            <a:avLst/>
          </a:prstGeom>
        </p:spPr>
        <p:txBody>
          <a:bodyPr wrap="square">
            <a:spAutoFit/>
          </a:bodyPr>
          <a:lstStyle/>
          <a:p>
            <a:pPr marL="457200" indent="-457200">
              <a:buFont typeface="Wingdings" pitchFamily="2" charset="2"/>
              <a:buChar char="§"/>
            </a:pPr>
            <a:r>
              <a:rPr lang="en-US" sz="2800" b="1" dirty="0"/>
              <a:t>Significand underflow: </a:t>
            </a:r>
            <a:r>
              <a:rPr lang="en-US" sz="2800" dirty="0"/>
              <a:t>In the process of aligning </a:t>
            </a:r>
            <a:r>
              <a:rPr lang="en-US" sz="2800" dirty="0" err="1"/>
              <a:t>significands</a:t>
            </a:r>
            <a:r>
              <a:rPr lang="en-US" sz="2800" dirty="0"/>
              <a:t>, digits may flow off the right end of the </a:t>
            </a:r>
            <a:r>
              <a:rPr lang="en-US" sz="2800" dirty="0" err="1"/>
              <a:t>significand</a:t>
            </a:r>
            <a:r>
              <a:rPr lang="en-US" sz="2800" dirty="0"/>
              <a:t>. As we shall discuss, some form of rounding is required.</a:t>
            </a:r>
          </a:p>
          <a:p>
            <a:pPr marL="457200" indent="-457200">
              <a:buFont typeface="Wingdings" pitchFamily="2" charset="2"/>
              <a:buChar char="§"/>
            </a:pPr>
            <a:endParaRPr lang="en-US" sz="2800" dirty="0"/>
          </a:p>
          <a:p>
            <a:pPr marL="457200" indent="-457200">
              <a:buFont typeface="Wingdings" pitchFamily="2" charset="2"/>
              <a:buChar char="§"/>
            </a:pPr>
            <a:r>
              <a:rPr lang="en-US" sz="2800" b="1" dirty="0"/>
              <a:t>Significand overflow</a:t>
            </a:r>
            <a:r>
              <a:rPr lang="en-US" sz="2800" dirty="0"/>
              <a:t>: The addition of two </a:t>
            </a:r>
            <a:r>
              <a:rPr lang="en-US" sz="2800" dirty="0" err="1"/>
              <a:t>significands</a:t>
            </a:r>
            <a:r>
              <a:rPr lang="en-US" sz="2800" dirty="0"/>
              <a:t> of the same sign may result in a carry out of the most significant bit. This can be fixed by realignment.</a:t>
            </a:r>
          </a:p>
        </p:txBody>
      </p:sp>
      <p:sp>
        <p:nvSpPr>
          <p:cNvPr id="4" name="Rectangle 3"/>
          <p:cNvSpPr/>
          <p:nvPr/>
        </p:nvSpPr>
        <p:spPr>
          <a:xfrm>
            <a:off x="827584" y="332656"/>
            <a:ext cx="7272808" cy="1077218"/>
          </a:xfrm>
          <a:prstGeom prst="rect">
            <a:avLst/>
          </a:prstGeom>
        </p:spPr>
        <p:txBody>
          <a:bodyPr wrap="square">
            <a:spAutoFit/>
          </a:bodyPr>
          <a:lstStyle/>
          <a:p>
            <a:r>
              <a:rPr lang="en-US" sz="3200" b="1" dirty="0"/>
              <a:t>A floating-point operation may produce one of these conditions:</a:t>
            </a:r>
          </a:p>
        </p:txBody>
      </p:sp>
    </p:spTree>
    <p:extLst>
      <p:ext uri="{BB962C8B-B14F-4D97-AF65-F5344CB8AC3E}">
        <p14:creationId xmlns:p14="http://schemas.microsoft.com/office/powerpoint/2010/main" val="1972216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solidFill>
                  <a:schemeClr val="tx2"/>
                </a:solidFill>
              </a:rPr>
              <a:t>IEEE Standard 754</a:t>
            </a:r>
          </a:p>
        </p:txBody>
      </p:sp>
      <p:graphicFrame>
        <p:nvGraphicFramePr>
          <p:cNvPr id="7" name="Content Placeholder 3"/>
          <p:cNvGraphicFramePr>
            <a:graphicFrameLocks/>
          </p:cNvGraphicFramePr>
          <p:nvPr>
            <p:extLst>
              <p:ext uri="{D42A27DB-BD31-4B8C-83A1-F6EECF244321}">
                <p14:modId xmlns:p14="http://schemas.microsoft.com/office/powerpoint/2010/main" val="3250894065"/>
              </p:ext>
            </p:extLst>
          </p:nvPr>
        </p:nvGraphicFramePr>
        <p:xfrm>
          <a:off x="381000" y="1245009"/>
          <a:ext cx="84582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228600"/>
            <a:ext cx="7556313" cy="995082"/>
          </a:xfrm>
        </p:spPr>
        <p:txBody>
          <a:bodyPr/>
          <a:lstStyle/>
          <a:p>
            <a:r>
              <a:rPr lang="en-US" dirty="0">
                <a:effectLst>
                  <a:outerShdw blurRad="38100" dist="38100" dir="2700000" algn="tl">
                    <a:srgbClr val="000000">
                      <a:alpha val="43137"/>
                    </a:srgbClr>
                  </a:outerShdw>
                </a:effectLst>
              </a:rPr>
              <a:t>Precision Considerations</a:t>
            </a:r>
          </a:p>
        </p:txBody>
      </p:sp>
      <p:sp>
        <p:nvSpPr>
          <p:cNvPr id="8" name="Content Placeholder 7"/>
          <p:cNvSpPr>
            <a:spLocks noGrp="1"/>
          </p:cNvSpPr>
          <p:nvPr>
            <p:ph idx="1"/>
          </p:nvPr>
        </p:nvSpPr>
        <p:spPr/>
        <p:txBody>
          <a:bodyPr>
            <a:normAutofit lnSpcReduction="10000"/>
          </a:bodyPr>
          <a:lstStyle/>
          <a:p>
            <a:pPr>
              <a:spcAft>
                <a:spcPts val="1200"/>
              </a:spcAft>
            </a:pPr>
            <a:r>
              <a:rPr lang="en-US" sz="2600" dirty="0"/>
              <a:t>IEEE standard approaches:</a:t>
            </a:r>
          </a:p>
          <a:p>
            <a:pPr lvl="1">
              <a:lnSpc>
                <a:spcPct val="80000"/>
              </a:lnSpc>
              <a:spcBef>
                <a:spcPts val="1200"/>
              </a:spcBef>
            </a:pPr>
            <a:r>
              <a:rPr lang="en-US" sz="2400" dirty="0"/>
              <a:t>Round to nearest: </a:t>
            </a:r>
          </a:p>
          <a:p>
            <a:pPr lvl="2">
              <a:lnSpc>
                <a:spcPct val="80000"/>
              </a:lnSpc>
              <a:spcBef>
                <a:spcPts val="1200"/>
              </a:spcBef>
            </a:pPr>
            <a:r>
              <a:rPr lang="en-US" sz="2000" dirty="0"/>
              <a:t>The result is rounded to the nearest representable number.</a:t>
            </a:r>
          </a:p>
          <a:p>
            <a:pPr lvl="1">
              <a:lnSpc>
                <a:spcPct val="80000"/>
              </a:lnSpc>
              <a:spcBef>
                <a:spcPts val="1200"/>
              </a:spcBef>
            </a:pPr>
            <a:r>
              <a:rPr lang="en-US" sz="2400" dirty="0"/>
              <a:t>Round toward +∞</a:t>
            </a:r>
            <a:r>
              <a:rPr lang="en-US" sz="2400" baseline="30000" dirty="0"/>
              <a:t> </a:t>
            </a:r>
            <a:r>
              <a:rPr lang="en-US" sz="2400" dirty="0"/>
              <a:t>:</a:t>
            </a:r>
          </a:p>
          <a:p>
            <a:pPr lvl="2">
              <a:lnSpc>
                <a:spcPct val="80000"/>
              </a:lnSpc>
              <a:spcBef>
                <a:spcPts val="1200"/>
              </a:spcBef>
            </a:pPr>
            <a:r>
              <a:rPr lang="en-US" sz="2000" dirty="0"/>
              <a:t>The result is rounded up toward plus infinity.</a:t>
            </a:r>
          </a:p>
          <a:p>
            <a:pPr lvl="1">
              <a:lnSpc>
                <a:spcPct val="80000"/>
              </a:lnSpc>
              <a:spcBef>
                <a:spcPts val="1200"/>
              </a:spcBef>
            </a:pPr>
            <a:r>
              <a:rPr lang="en-US" sz="2400" dirty="0"/>
              <a:t>Round toward -∞: </a:t>
            </a:r>
          </a:p>
          <a:p>
            <a:pPr lvl="2">
              <a:lnSpc>
                <a:spcPct val="80000"/>
              </a:lnSpc>
              <a:spcBef>
                <a:spcPts val="1200"/>
              </a:spcBef>
            </a:pPr>
            <a:r>
              <a:rPr lang="en-US" sz="2000" dirty="0"/>
              <a:t>The result is rounded down toward negative infinity.</a:t>
            </a:r>
          </a:p>
          <a:p>
            <a:pPr lvl="1">
              <a:lnSpc>
                <a:spcPct val="80000"/>
              </a:lnSpc>
              <a:spcBef>
                <a:spcPts val="1200"/>
              </a:spcBef>
            </a:pPr>
            <a:r>
              <a:rPr lang="en-US" sz="2400" dirty="0"/>
              <a:t>Round toward 0: </a:t>
            </a:r>
          </a:p>
          <a:p>
            <a:pPr lvl="2">
              <a:lnSpc>
                <a:spcPct val="80000"/>
              </a:lnSpc>
              <a:spcBef>
                <a:spcPts val="1200"/>
              </a:spcBef>
            </a:pPr>
            <a:r>
              <a:rPr lang="en-US" sz="2000" dirty="0"/>
              <a:t>The result is rounded toward zero.</a:t>
            </a:r>
          </a:p>
        </p:txBody>
      </p:sp>
      <p:sp>
        <p:nvSpPr>
          <p:cNvPr id="9" name="Text Placeholder 8"/>
          <p:cNvSpPr>
            <a:spLocks noGrp="1"/>
          </p:cNvSpPr>
          <p:nvPr>
            <p:ph type="body" sz="half" idx="2"/>
          </p:nvPr>
        </p:nvSpPr>
        <p:spPr>
          <a:xfrm>
            <a:off x="498518" y="1219201"/>
            <a:ext cx="7558960" cy="685052"/>
          </a:xfrm>
        </p:spPr>
        <p:txBody>
          <a:bodyPr/>
          <a:lstStyle/>
          <a:p>
            <a:r>
              <a:rPr lang="en-US" sz="3200" dirty="0"/>
              <a:t>	Rounding</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5169683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Interval Arithmetic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t>
            </a:r>
          </a:p>
        </p:txBody>
      </p:sp>
      <p:sp>
        <p:nvSpPr>
          <p:cNvPr id="5" name="Content Placeholder 4"/>
          <p:cNvSpPr>
            <a:spLocks noGrp="1"/>
          </p:cNvSpPr>
          <p:nvPr>
            <p:ph sz="half" idx="1"/>
          </p:nvPr>
        </p:nvSpPr>
        <p:spPr>
          <a:xfrm>
            <a:off x="4648200" y="1447800"/>
            <a:ext cx="3276600" cy="1965960"/>
          </a:xfrm>
        </p:spPr>
        <p:txBody>
          <a:bodyPr/>
          <a:lstStyle/>
          <a:p>
            <a:r>
              <a:rPr lang="en-US" i="1" dirty="0"/>
              <a:t>Minus infinity </a:t>
            </a:r>
            <a:r>
              <a:rPr lang="en-US" dirty="0"/>
              <a:t>and </a:t>
            </a:r>
            <a:r>
              <a:rPr lang="en-US" i="1" dirty="0"/>
              <a:t>rounding to plus </a:t>
            </a:r>
            <a:r>
              <a:rPr lang="en-US" dirty="0"/>
              <a:t>are useful in implementing interval arithmetic</a:t>
            </a:r>
            <a:endParaRPr lang="en-US" i="1" dirty="0"/>
          </a:p>
        </p:txBody>
      </p:sp>
      <p:sp>
        <p:nvSpPr>
          <p:cNvPr id="6" name="Content Placeholder 5"/>
          <p:cNvSpPr>
            <a:spLocks noGrp="1"/>
          </p:cNvSpPr>
          <p:nvPr>
            <p:ph sz="half" idx="15"/>
          </p:nvPr>
        </p:nvSpPr>
        <p:spPr>
          <a:xfrm>
            <a:off x="498518" y="1447800"/>
            <a:ext cx="3692482" cy="4953000"/>
          </a:xfrm>
        </p:spPr>
        <p:txBody>
          <a:bodyPr>
            <a:normAutofit fontScale="85000" lnSpcReduction="10000"/>
          </a:bodyPr>
          <a:lstStyle/>
          <a:p>
            <a:r>
              <a:rPr lang="en-US" dirty="0"/>
              <a:t>Provides an efficient method for monitoring and controlling errors in floating-point computations by producing two values for each result</a:t>
            </a:r>
          </a:p>
          <a:p>
            <a:r>
              <a:rPr lang="en-US" dirty="0"/>
              <a:t>The two values correspond to the lower and upper endpoints of an interval that contains the true result</a:t>
            </a:r>
          </a:p>
          <a:p>
            <a:r>
              <a:rPr lang="en-US" dirty="0"/>
              <a:t>The width of the interval indicates the accuracy of the result</a:t>
            </a:r>
          </a:p>
          <a:p>
            <a:r>
              <a:rPr lang="en-US" dirty="0"/>
              <a:t>If the endpoints are not representable then the interval endpoints are rounded down and up respectively</a:t>
            </a:r>
          </a:p>
          <a:p>
            <a:r>
              <a:rPr lang="en-US" dirty="0"/>
              <a:t>If the range between the upper and lower bounds is sufficiently narrow then a sufficiently accurate result has been obtained</a:t>
            </a:r>
          </a:p>
        </p:txBody>
      </p:sp>
      <p:sp>
        <p:nvSpPr>
          <p:cNvPr id="7" name="Content Placeholder 6"/>
          <p:cNvSpPr>
            <a:spLocks noGrp="1"/>
          </p:cNvSpPr>
          <p:nvPr>
            <p:ph sz="half" idx="16"/>
          </p:nvPr>
        </p:nvSpPr>
        <p:spPr>
          <a:xfrm>
            <a:off x="5105400" y="3657600"/>
            <a:ext cx="3657600" cy="2895600"/>
          </a:xfrm>
        </p:spPr>
        <p:txBody>
          <a:bodyPr>
            <a:normAutofit fontScale="92500" lnSpcReduction="20000"/>
          </a:bodyPr>
          <a:lstStyle/>
          <a:p>
            <a:r>
              <a:rPr lang="en-US" i="1" dirty="0"/>
              <a:t>Truncation Or ‘Round toward zero’</a:t>
            </a:r>
          </a:p>
          <a:p>
            <a:r>
              <a:rPr lang="en-US" dirty="0"/>
              <a:t>Extra bits are ignored</a:t>
            </a:r>
          </a:p>
          <a:p>
            <a:r>
              <a:rPr lang="en-US" dirty="0"/>
              <a:t>Simplest technique</a:t>
            </a:r>
          </a:p>
          <a:p>
            <a:r>
              <a:rPr lang="en-US" dirty="0"/>
              <a:t>A consistent bias toward zero in the operation</a:t>
            </a:r>
          </a:p>
          <a:p>
            <a:pPr lvl="1"/>
            <a:r>
              <a:rPr lang="en-US" dirty="0"/>
              <a:t>Serious bias because it affects every operation for which there are nonzero extra bits</a:t>
            </a:r>
          </a:p>
        </p:txBody>
      </p:sp>
      <p:sp>
        <p:nvSpPr>
          <p:cNvPr id="8" name="Rectangle 7"/>
          <p:cNvSpPr/>
          <p:nvPr/>
        </p:nvSpPr>
        <p:spPr>
          <a:xfrm>
            <a:off x="5334000" y="2819400"/>
            <a:ext cx="2514600" cy="646331"/>
          </a:xfrm>
          <a:prstGeom prst="rect">
            <a:avLst/>
          </a:prstGeom>
        </p:spPr>
        <p:txBody>
          <a:bodyPr wrap="square">
            <a:spAutoFit/>
          </a:bodyPr>
          <a:lstStyle/>
          <a:p>
            <a:r>
              <a:rPr lang="en-US" sz="3600" dirty="0">
                <a:solidFill>
                  <a:schemeClr val="accent1"/>
                </a:solidFill>
                <a:effectLst>
                  <a:outerShdw blurRad="38100" dist="38100" dir="2700000" algn="tl">
                    <a:srgbClr val="000000">
                      <a:alpha val="43137"/>
                    </a:srgbClr>
                  </a:outerShdw>
                </a:effectLst>
                <a:latin typeface="+mj-lt"/>
                <a:ea typeface="+mj-ea"/>
                <a:cs typeface="+mj-cs"/>
              </a:rPr>
              <a:t>Truncation</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850433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45526" cy="856129"/>
          </a:xfrm>
        </p:spPr>
        <p:txBody>
          <a:bodyPr>
            <a:noAutofit/>
          </a:bodyPr>
          <a:lstStyle/>
          <a:p>
            <a:r>
              <a:rPr lang="en-US" sz="2600" dirty="0">
                <a:effectLst>
                  <a:outerShdw blurRad="38100" dist="38100" dir="2700000" algn="tl">
                    <a:srgbClr val="000000">
                      <a:alpha val="43137"/>
                    </a:srgbClr>
                  </a:outerShdw>
                </a:effectLst>
              </a:rPr>
              <a:t>IEEE Standard for Binary Floating-Point Arithmetic</a:t>
            </a:r>
          </a:p>
        </p:txBody>
      </p:sp>
      <p:sp>
        <p:nvSpPr>
          <p:cNvPr id="9" name="Content Placeholder 8"/>
          <p:cNvSpPr>
            <a:spLocks noGrp="1"/>
          </p:cNvSpPr>
          <p:nvPr>
            <p:ph idx="1"/>
          </p:nvPr>
        </p:nvSpPr>
        <p:spPr>
          <a:xfrm>
            <a:off x="990600" y="2286000"/>
            <a:ext cx="7556313" cy="4144963"/>
          </a:xfrm>
        </p:spPr>
        <p:txBody>
          <a:bodyPr/>
          <a:lstStyle/>
          <a:p>
            <a:pPr>
              <a:buNone/>
            </a:pPr>
            <a:r>
              <a:rPr lang="en-US" dirty="0"/>
              <a:t>Is treated as the limiting case of real arithmetic, with the infinity values given the following interpretation:</a:t>
            </a:r>
          </a:p>
          <a:p>
            <a:pPr lvl="1">
              <a:buNone/>
            </a:pPr>
            <a:endParaRPr lang="en-US" dirty="0"/>
          </a:p>
          <a:p>
            <a:pPr lvl="1">
              <a:buNone/>
            </a:pPr>
            <a:r>
              <a:rPr lang="en-US" dirty="0"/>
              <a:t>			- ∞ &lt; (every finite number) &lt; + ∞</a:t>
            </a:r>
          </a:p>
          <a:p>
            <a:pPr lvl="1">
              <a:buNone/>
            </a:pPr>
            <a:endParaRPr lang="en-US" dirty="0"/>
          </a:p>
          <a:p>
            <a:pPr lvl="1">
              <a:buNone/>
            </a:pPr>
            <a:endParaRPr lang="en-US" dirty="0"/>
          </a:p>
        </p:txBody>
      </p:sp>
      <p:sp>
        <p:nvSpPr>
          <p:cNvPr id="5" name="Text Placeholder 4"/>
          <p:cNvSpPr>
            <a:spLocks noGrp="1"/>
          </p:cNvSpPr>
          <p:nvPr>
            <p:ph type="body" sz="half" idx="2"/>
          </p:nvPr>
        </p:nvSpPr>
        <p:spPr>
          <a:xfrm>
            <a:off x="0" y="1547531"/>
            <a:ext cx="7558960" cy="774700"/>
          </a:xfrm>
        </p:spPr>
        <p:txBody>
          <a:bodyPr>
            <a:noAutofit/>
          </a:bodyPr>
          <a:lstStyle/>
          <a:p>
            <a:pPr marL="228600" indent="-228600">
              <a:spcBef>
                <a:spcPts val="2000"/>
              </a:spcBef>
              <a:spcAft>
                <a:spcPts val="1200"/>
              </a:spcAft>
            </a:pPr>
            <a:r>
              <a:rPr lang="en-US" sz="3200" dirty="0">
                <a:effectLst>
                  <a:outerShdw blurRad="38100" dist="38100" dir="2700000" algn="tl">
                    <a:srgbClr val="000000">
                      <a:alpha val="43137"/>
                    </a:srgbClr>
                  </a:outerShdw>
                </a:effectLst>
              </a:rPr>
              <a:t>		Infinity</a:t>
            </a:r>
          </a:p>
        </p:txBody>
      </p:sp>
      <p:sp useBgFill="1">
        <p:nvSpPr>
          <p:cNvPr id="7" name="TextBox 6"/>
          <p:cNvSpPr txBox="1"/>
          <p:nvPr/>
        </p:nvSpPr>
        <p:spPr>
          <a:xfrm>
            <a:off x="304800" y="4710189"/>
            <a:ext cx="304800" cy="395211"/>
          </a:xfrm>
          <a:prstGeom prst="rect">
            <a:avLst/>
          </a:prstGeom>
        </p:spPr>
        <p:txBody>
          <a:bodyPr wrap="square" rtlCol="0">
            <a:spAutoFit/>
          </a:bodyPr>
          <a:lstStyle/>
          <a:p>
            <a:endParaRPr lang="en-US" dirty="0"/>
          </a:p>
        </p:txBody>
      </p:sp>
      <p:sp>
        <p:nvSpPr>
          <p:cNvPr id="10" name="TextBox 9"/>
          <p:cNvSpPr txBox="1"/>
          <p:nvPr/>
        </p:nvSpPr>
        <p:spPr>
          <a:xfrm>
            <a:off x="755576" y="3861048"/>
            <a:ext cx="7696200" cy="2451953"/>
          </a:xfrm>
          <a:prstGeom prst="rect">
            <a:avLst/>
          </a:prstGeom>
          <a:noFill/>
        </p:spPr>
        <p:txBody>
          <a:bodyPr wrap="square" rtlCol="0">
            <a:spAutoFit/>
          </a:bodyPr>
          <a:lstStyle/>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For example:</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5÷ (+ ∞ ) 	 = +0</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 ∞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 ∞</a:t>
            </a:r>
          </a:p>
        </p:txBody>
      </p:sp>
      <p:sp>
        <p:nvSpPr>
          <p:cNvPr id="3" name="Footer Placeholder 2"/>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4971183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8" name="Rectangle 7"/>
          <p:cNvSpPr/>
          <p:nvPr/>
        </p:nvSpPr>
        <p:spPr>
          <a:xfrm>
            <a:off x="0" y="188640"/>
            <a:ext cx="9144000" cy="954107"/>
          </a:xfrm>
          <a:prstGeom prst="rect">
            <a:avLst/>
          </a:prstGeom>
        </p:spPr>
        <p:txBody>
          <a:bodyPr wrap="square">
            <a:spAutoFit/>
          </a:bodyPr>
          <a:lstStyle/>
          <a:p>
            <a:pPr algn="ctr"/>
            <a:r>
              <a:rPr lang="en-US" sz="2800" dirty="0">
                <a:solidFill>
                  <a:schemeClr val="tx2"/>
                </a:solidFill>
                <a:latin typeface="+mn-lt"/>
              </a:rPr>
              <a:t>Table 10.7</a:t>
            </a:r>
          </a:p>
          <a:p>
            <a:pPr algn="ctr"/>
            <a:r>
              <a:rPr lang="en-US" sz="2800" dirty="0">
                <a:solidFill>
                  <a:schemeClr val="tx2"/>
                </a:solidFill>
                <a:latin typeface="+mn-lt"/>
              </a:rPr>
              <a:t>Operations that Produce a Quiet NaN</a:t>
            </a:r>
          </a:p>
        </p:txBody>
      </p:sp>
      <p:pic>
        <p:nvPicPr>
          <p:cNvPr id="3" name="Picture 2"/>
          <p:cNvPicPr>
            <a:picLocks noChangeAspect="1"/>
          </p:cNvPicPr>
          <p:nvPr/>
        </p:nvPicPr>
        <p:blipFill rotWithShape="1">
          <a:blip r:embed="rId3"/>
          <a:srcRect l="9218" r="9957"/>
          <a:stretch/>
        </p:blipFill>
        <p:spPr>
          <a:xfrm>
            <a:off x="323528" y="1340768"/>
            <a:ext cx="8496944" cy="5443757"/>
          </a:xfrm>
          <a:prstGeom prst="rect">
            <a:avLst/>
          </a:prstGeom>
        </p:spPr>
      </p:pic>
    </p:spTree>
    <p:extLst>
      <p:ext uri="{BB962C8B-B14F-4D97-AF65-F5344CB8AC3E}">
        <p14:creationId xmlns:p14="http://schemas.microsoft.com/office/powerpoint/2010/main" val="2576040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44035" name="Rectangle 3"/>
          <p:cNvSpPr>
            <a:spLocks noGrp="1" noChangeArrowheads="1"/>
          </p:cNvSpPr>
          <p:nvPr>
            <p:ph type="body" idx="1"/>
          </p:nvPr>
        </p:nvSpPr>
        <p:spPr>
          <a:xfrm>
            <a:off x="332518" y="1256885"/>
            <a:ext cx="8478965" cy="4525963"/>
          </a:xfrm>
        </p:spPr>
        <p:txBody>
          <a:bodyPr>
            <a:normAutofit/>
          </a:bodyPr>
          <a:lstStyle/>
          <a:p>
            <a:pPr marL="101600" indent="0">
              <a:buNone/>
            </a:pPr>
            <a:r>
              <a:rPr lang="en-US" sz="3200" dirty="0">
                <a:solidFill>
                  <a:srgbClr val="007FA3"/>
                </a:solidFill>
              </a:rPr>
              <a:t>Chapter 11</a:t>
            </a:r>
          </a:p>
          <a:p>
            <a:endParaRPr lang="en-US" dirty="0"/>
          </a:p>
        </p:txBody>
      </p:sp>
      <p:sp>
        <p:nvSpPr>
          <p:cNvPr id="30" name="Content Placeholder 29"/>
          <p:cNvSpPr>
            <a:spLocks noGrp="1"/>
          </p:cNvSpPr>
          <p:nvPr>
            <p:ph sz="half" idx="4294967295"/>
          </p:nvPr>
        </p:nvSpPr>
        <p:spPr>
          <a:xfrm>
            <a:off x="445943" y="1965920"/>
            <a:ext cx="4486097" cy="4343400"/>
          </a:xfrm>
        </p:spPr>
        <p:txBody>
          <a:bodyPr>
            <a:noAutofit/>
          </a:bodyPr>
          <a:lstStyle/>
          <a:p>
            <a:pPr marL="296863" indent="-296863">
              <a:spcBef>
                <a:spcPts val="0"/>
              </a:spcBef>
              <a:buClr>
                <a:schemeClr val="tx2"/>
              </a:buClr>
              <a:buFont typeface="Arial" panose="020B0604020202020204" pitchFamily="34" charset="0"/>
              <a:buChar char="•"/>
            </a:pPr>
            <a:r>
              <a:rPr lang="en-US" sz="2200" dirty="0"/>
              <a:t>ALU</a:t>
            </a:r>
          </a:p>
          <a:p>
            <a:pPr marL="296863" indent="-296863">
              <a:spcBef>
                <a:spcPts val="0"/>
              </a:spcBef>
              <a:buClr>
                <a:schemeClr val="tx2"/>
              </a:buClr>
              <a:buFont typeface="Arial" panose="020B0604020202020204" pitchFamily="34" charset="0"/>
              <a:buChar char="•"/>
            </a:pPr>
            <a:r>
              <a:rPr lang="en-US" sz="2200" dirty="0"/>
              <a:t>Integer representation</a:t>
            </a:r>
          </a:p>
          <a:p>
            <a:pPr marL="638175" lvl="1" indent="-317500">
              <a:buClr>
                <a:schemeClr val="tx2"/>
              </a:buClr>
              <a:buFont typeface="Arial" panose="020B0604020202020204" pitchFamily="34" charset="0"/>
              <a:buChar char="–"/>
            </a:pPr>
            <a:r>
              <a:rPr lang="en-US" sz="2200" dirty="0"/>
              <a:t>Sign-magnitude representation</a:t>
            </a:r>
          </a:p>
          <a:p>
            <a:pPr marL="638175" lvl="1" indent="-317500">
              <a:buClr>
                <a:schemeClr val="tx2"/>
              </a:buClr>
              <a:buFont typeface="Arial" panose="020B0604020202020204" pitchFamily="34" charset="0"/>
              <a:buChar char="–"/>
            </a:pPr>
            <a:r>
              <a:rPr lang="en-US" sz="2200" dirty="0"/>
              <a:t>Twos complement representation</a:t>
            </a:r>
          </a:p>
          <a:p>
            <a:pPr marL="638175" lvl="1" indent="-317500">
              <a:buClr>
                <a:schemeClr val="tx2"/>
              </a:buClr>
              <a:buFont typeface="Arial" panose="020B0604020202020204" pitchFamily="34" charset="0"/>
              <a:buChar char="–"/>
            </a:pPr>
            <a:r>
              <a:rPr lang="en-US" sz="2200" dirty="0"/>
              <a:t>Range extension</a:t>
            </a:r>
          </a:p>
          <a:p>
            <a:pPr marL="638175" lvl="1" indent="-317500">
              <a:buClr>
                <a:schemeClr val="tx2"/>
              </a:buClr>
              <a:buFont typeface="Arial" panose="020B0604020202020204" pitchFamily="34" charset="0"/>
              <a:buChar char="–"/>
            </a:pPr>
            <a:r>
              <a:rPr lang="en-US" sz="2200" dirty="0"/>
              <a:t>Fixed-point representation</a:t>
            </a:r>
          </a:p>
          <a:p>
            <a:pPr marL="296863" lvl="1" indent="-296863">
              <a:buClr>
                <a:schemeClr val="tx2"/>
              </a:buClr>
              <a:buFont typeface="Arial" panose="020B0604020202020204" pitchFamily="34" charset="0"/>
              <a:buChar char="•"/>
            </a:pPr>
            <a:r>
              <a:rPr lang="en-US" sz="2200" dirty="0"/>
              <a:t>Floating-point representation</a:t>
            </a:r>
          </a:p>
          <a:p>
            <a:pPr marL="638175" lvl="1" indent="-317500">
              <a:buClr>
                <a:schemeClr val="tx2"/>
              </a:buClr>
              <a:buFont typeface="Arial" panose="020B0604020202020204" pitchFamily="34" charset="0"/>
              <a:buChar char="–"/>
            </a:pPr>
            <a:r>
              <a:rPr lang="en-US" sz="2200" dirty="0"/>
              <a:t>Principles</a:t>
            </a:r>
          </a:p>
          <a:p>
            <a:pPr marL="638175" lvl="1" indent="-317500">
              <a:buClr>
                <a:schemeClr val="tx2"/>
              </a:buClr>
              <a:buFont typeface="Arial" panose="020B0604020202020204" pitchFamily="34" charset="0"/>
              <a:buChar char="–"/>
            </a:pPr>
            <a:r>
              <a:rPr lang="en-US" sz="2200" dirty="0"/>
              <a:t>IEEE standard for binary floating-point representation</a:t>
            </a:r>
          </a:p>
        </p:txBody>
      </p:sp>
      <p:sp>
        <p:nvSpPr>
          <p:cNvPr id="31" name="Text Placeholder 30"/>
          <p:cNvSpPr>
            <a:spLocks noGrp="1"/>
          </p:cNvSpPr>
          <p:nvPr>
            <p:ph type="body" sz="quarter" idx="4294967295"/>
          </p:nvPr>
        </p:nvSpPr>
        <p:spPr>
          <a:xfrm>
            <a:off x="4572000" y="499330"/>
            <a:ext cx="3657600" cy="1166690"/>
          </a:xfrm>
        </p:spPr>
        <p:txBody>
          <a:bodyPr/>
          <a:lstStyle/>
          <a:p>
            <a:pPr algn="ctr"/>
            <a:r>
              <a:rPr lang="en-US" sz="3200" dirty="0">
                <a:solidFill>
                  <a:srgbClr val="007FA3"/>
                </a:solidFill>
                <a:latin typeface="+mj-lt"/>
                <a:ea typeface="+mj-ea"/>
                <a:cs typeface="+mj-cs"/>
              </a:rPr>
              <a:t>Computer </a:t>
            </a:r>
          </a:p>
          <a:p>
            <a:pPr algn="ctr"/>
            <a:r>
              <a:rPr lang="en-US" sz="3200" dirty="0">
                <a:solidFill>
                  <a:srgbClr val="007FA3"/>
                </a:solidFill>
                <a:latin typeface="+mj-lt"/>
                <a:ea typeface="+mj-ea"/>
                <a:cs typeface="+mj-cs"/>
              </a:rPr>
              <a:t>Arithmetic</a:t>
            </a:r>
            <a:endParaRPr lang="en-US" sz="3200" dirty="0">
              <a:solidFill>
                <a:srgbClr val="007FA3"/>
              </a:solidFill>
            </a:endParaRPr>
          </a:p>
        </p:txBody>
      </p:sp>
      <p:sp>
        <p:nvSpPr>
          <p:cNvPr id="32" name="Content Placeholder 31"/>
          <p:cNvSpPr>
            <a:spLocks noGrp="1"/>
          </p:cNvSpPr>
          <p:nvPr>
            <p:ph sz="quarter" idx="4294967295"/>
          </p:nvPr>
        </p:nvSpPr>
        <p:spPr>
          <a:xfrm>
            <a:off x="4788024" y="1728936"/>
            <a:ext cx="4058452" cy="4724400"/>
          </a:xfrm>
        </p:spPr>
        <p:txBody>
          <a:bodyPr>
            <a:normAutofit/>
          </a:bodyPr>
          <a:lstStyle/>
          <a:p>
            <a:pPr marL="273050" lvl="1" indent="-273050">
              <a:spcBef>
                <a:spcPts val="1800"/>
              </a:spcBef>
              <a:buClr>
                <a:schemeClr val="tx2"/>
              </a:buClr>
              <a:buFont typeface="Arial" panose="020B0604020202020204" pitchFamily="34" charset="0"/>
              <a:buChar char="•"/>
            </a:pPr>
            <a:r>
              <a:rPr lang="en-US" sz="2200" dirty="0"/>
              <a:t>Integer arithmetic</a:t>
            </a:r>
          </a:p>
          <a:p>
            <a:pPr marL="665163" lvl="1" indent="-357188">
              <a:buClr>
                <a:schemeClr val="tx2"/>
              </a:buClr>
              <a:buFont typeface="Arial" panose="020B0604020202020204" pitchFamily="34" charset="0"/>
              <a:buChar char="–"/>
            </a:pPr>
            <a:r>
              <a:rPr lang="en-US" sz="2200" dirty="0"/>
              <a:t>Negation</a:t>
            </a:r>
          </a:p>
          <a:p>
            <a:pPr marL="665163" lvl="1" indent="-357188">
              <a:buClr>
                <a:schemeClr val="tx2"/>
              </a:buClr>
              <a:buFont typeface="Arial" panose="020B0604020202020204" pitchFamily="34" charset="0"/>
              <a:buChar char="–"/>
            </a:pPr>
            <a:r>
              <a:rPr lang="en-US" sz="2200" dirty="0"/>
              <a:t>Addition and subtraction</a:t>
            </a:r>
          </a:p>
          <a:p>
            <a:pPr marL="665163" lvl="1" indent="-357188">
              <a:buClr>
                <a:schemeClr val="tx2"/>
              </a:buClr>
              <a:buFont typeface="Arial" panose="020B0604020202020204" pitchFamily="34" charset="0"/>
              <a:buChar char="–"/>
            </a:pPr>
            <a:r>
              <a:rPr lang="en-US" sz="2200" dirty="0"/>
              <a:t>Multiplication</a:t>
            </a:r>
          </a:p>
          <a:p>
            <a:pPr marL="665163" lvl="1" indent="-357188">
              <a:buClr>
                <a:schemeClr val="tx2"/>
              </a:buClr>
              <a:buFont typeface="Arial" panose="020B0604020202020204" pitchFamily="34" charset="0"/>
              <a:buChar char="–"/>
            </a:pPr>
            <a:r>
              <a:rPr lang="en-US" sz="2200" dirty="0"/>
              <a:t>Division</a:t>
            </a:r>
          </a:p>
          <a:p>
            <a:pPr marL="273050" lvl="1" indent="-273050">
              <a:buClr>
                <a:schemeClr val="tx2"/>
              </a:buClr>
              <a:buFont typeface="Arial" panose="020B0604020202020204" pitchFamily="34" charset="0"/>
              <a:buChar char="•"/>
            </a:pPr>
            <a:r>
              <a:rPr lang="en-US" sz="2200" dirty="0"/>
              <a:t>Floating-point arithmetic</a:t>
            </a:r>
          </a:p>
          <a:p>
            <a:pPr marL="665163" lvl="1" indent="-357188">
              <a:buClr>
                <a:schemeClr val="tx2"/>
              </a:buClr>
              <a:buFont typeface="Arial" panose="020B0604020202020204" pitchFamily="34" charset="0"/>
              <a:buChar char="–"/>
            </a:pPr>
            <a:r>
              <a:rPr lang="en-US" sz="2200" dirty="0"/>
              <a:t>Addition and subtraction</a:t>
            </a:r>
          </a:p>
          <a:p>
            <a:pPr marL="665163" lvl="1" indent="-357188">
              <a:buClr>
                <a:schemeClr val="tx2"/>
              </a:buClr>
              <a:buFont typeface="Arial" panose="020B0604020202020204" pitchFamily="34" charset="0"/>
              <a:buChar char="–"/>
            </a:pPr>
            <a:r>
              <a:rPr lang="en-US" sz="2200" dirty="0"/>
              <a:t>Multiplication and division</a:t>
            </a:r>
          </a:p>
          <a:p>
            <a:pPr marL="665163" lvl="1" indent="-357188">
              <a:buClr>
                <a:schemeClr val="tx2"/>
              </a:buClr>
              <a:buFont typeface="Arial" panose="020B0604020202020204" pitchFamily="34" charset="0"/>
              <a:buChar char="–"/>
            </a:pPr>
            <a:r>
              <a:rPr lang="en-US" sz="2200" dirty="0"/>
              <a:t>Precision consideration</a:t>
            </a:r>
          </a:p>
          <a:p>
            <a:pPr marL="665163" lvl="1" indent="-357188">
              <a:buClr>
                <a:schemeClr val="tx2"/>
              </a:buClr>
              <a:buFont typeface="Arial" panose="020B0604020202020204" pitchFamily="34" charset="0"/>
              <a:buChar char="–"/>
            </a:pPr>
            <a:r>
              <a:rPr lang="en-US" sz="2200" dirty="0"/>
              <a:t>IEEE standard for binary floating-point arithmetic</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420959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03648" y="450912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Positive integer</a:t>
                      </a:r>
                    </a:p>
                  </a:txBody>
                  <a:tcPr/>
                </a:tc>
                <a:tc>
                  <a:txBody>
                    <a:bodyPr/>
                    <a:lstStyle/>
                    <a:p>
                      <a:r>
                        <a:rPr lang="en-US" dirty="0"/>
                        <a:t>Negative integer</a:t>
                      </a:r>
                    </a:p>
                  </a:txBody>
                  <a:tcPr/>
                </a:tc>
                <a:extLst>
                  <a:ext uri="{0D108BD9-81ED-4DB2-BD59-A6C34878D82A}">
                    <a16:rowId xmlns:a16="http://schemas.microsoft.com/office/drawing/2014/main" val="10000"/>
                  </a:ext>
                </a:extLst>
              </a:tr>
              <a:tr h="370840">
                <a:tc>
                  <a:txBody>
                    <a:bodyPr/>
                    <a:lstStyle/>
                    <a:p>
                      <a:r>
                        <a:rPr lang="en-US" dirty="0">
                          <a:solidFill>
                            <a:srgbClr val="C00000"/>
                          </a:solidFill>
                        </a:rPr>
                        <a:t>0</a:t>
                      </a:r>
                      <a:r>
                        <a:rPr lang="en-US" dirty="0"/>
                        <a:t>00  zero</a:t>
                      </a:r>
                    </a:p>
                  </a:txBody>
                  <a:tcPr/>
                </a:tc>
                <a:tc>
                  <a:txBody>
                    <a:bodyPr/>
                    <a:lstStyle/>
                    <a:p>
                      <a:r>
                        <a:rPr lang="en-US" dirty="0">
                          <a:solidFill>
                            <a:srgbClr val="C00000"/>
                          </a:solidFill>
                        </a:rPr>
                        <a:t>1</a:t>
                      </a:r>
                      <a:r>
                        <a:rPr lang="en-US" dirty="0"/>
                        <a:t>00   Negative zero</a:t>
                      </a:r>
                    </a:p>
                  </a:txBody>
                  <a:tcPr/>
                </a:tc>
                <a:extLst>
                  <a:ext uri="{0D108BD9-81ED-4DB2-BD59-A6C34878D82A}">
                    <a16:rowId xmlns:a16="http://schemas.microsoft.com/office/drawing/2014/main" val="10001"/>
                  </a:ext>
                </a:extLst>
              </a:tr>
              <a:tr h="370840">
                <a:tc>
                  <a:txBody>
                    <a:bodyPr/>
                    <a:lstStyle/>
                    <a:p>
                      <a:r>
                        <a:rPr lang="en-US" dirty="0">
                          <a:solidFill>
                            <a:srgbClr val="C00000"/>
                          </a:solidFill>
                        </a:rPr>
                        <a:t>0</a:t>
                      </a:r>
                      <a:r>
                        <a:rPr lang="en-US" dirty="0"/>
                        <a:t>01   one</a:t>
                      </a:r>
                    </a:p>
                  </a:txBody>
                  <a:tcPr/>
                </a:tc>
                <a:tc>
                  <a:txBody>
                    <a:bodyPr/>
                    <a:lstStyle/>
                    <a:p>
                      <a:r>
                        <a:rPr lang="en-US" dirty="0">
                          <a:solidFill>
                            <a:srgbClr val="C00000"/>
                          </a:solidFill>
                        </a:rPr>
                        <a:t>1</a:t>
                      </a:r>
                      <a:r>
                        <a:rPr lang="en-US" dirty="0"/>
                        <a:t>01   Negative</a:t>
                      </a:r>
                      <a:r>
                        <a:rPr lang="en-US" baseline="0" dirty="0"/>
                        <a:t> one</a:t>
                      </a:r>
                      <a:endParaRPr lang="en-US" dirty="0"/>
                    </a:p>
                  </a:txBody>
                  <a:tcPr/>
                </a:tc>
                <a:extLst>
                  <a:ext uri="{0D108BD9-81ED-4DB2-BD59-A6C34878D82A}">
                    <a16:rowId xmlns:a16="http://schemas.microsoft.com/office/drawing/2014/main" val="10002"/>
                  </a:ext>
                </a:extLst>
              </a:tr>
              <a:tr h="370840">
                <a:tc>
                  <a:txBody>
                    <a:bodyPr/>
                    <a:lstStyle/>
                    <a:p>
                      <a:r>
                        <a:rPr lang="en-US" dirty="0">
                          <a:solidFill>
                            <a:srgbClr val="C00000"/>
                          </a:solidFill>
                        </a:rPr>
                        <a:t>0</a:t>
                      </a:r>
                      <a:r>
                        <a:rPr lang="en-US" dirty="0"/>
                        <a:t>10   two</a:t>
                      </a:r>
                    </a:p>
                  </a:txBody>
                  <a:tcPr/>
                </a:tc>
                <a:tc>
                  <a:txBody>
                    <a:bodyPr/>
                    <a:lstStyle/>
                    <a:p>
                      <a:r>
                        <a:rPr lang="en-US" dirty="0">
                          <a:solidFill>
                            <a:srgbClr val="C00000"/>
                          </a:solidFill>
                        </a:rPr>
                        <a:t>1</a:t>
                      </a:r>
                      <a:r>
                        <a:rPr lang="en-US" dirty="0"/>
                        <a:t>10   Negative two</a:t>
                      </a:r>
                    </a:p>
                  </a:txBody>
                  <a:tcPr/>
                </a:tc>
                <a:extLst>
                  <a:ext uri="{0D108BD9-81ED-4DB2-BD59-A6C34878D82A}">
                    <a16:rowId xmlns:a16="http://schemas.microsoft.com/office/drawing/2014/main" val="10003"/>
                  </a:ext>
                </a:extLst>
              </a:tr>
              <a:tr h="370840">
                <a:tc>
                  <a:txBody>
                    <a:bodyPr/>
                    <a:lstStyle/>
                    <a:p>
                      <a:r>
                        <a:rPr lang="en-US" dirty="0">
                          <a:solidFill>
                            <a:srgbClr val="C00000"/>
                          </a:solidFill>
                        </a:rPr>
                        <a:t>0</a:t>
                      </a:r>
                      <a:r>
                        <a:rPr lang="en-US" dirty="0"/>
                        <a:t>11   three</a:t>
                      </a:r>
                    </a:p>
                  </a:txBody>
                  <a:tcPr/>
                </a:tc>
                <a:tc>
                  <a:txBody>
                    <a:bodyPr/>
                    <a:lstStyle/>
                    <a:p>
                      <a:r>
                        <a:rPr lang="en-US" dirty="0">
                          <a:solidFill>
                            <a:srgbClr val="C00000"/>
                          </a:solidFill>
                        </a:rPr>
                        <a:t>1</a:t>
                      </a:r>
                      <a:r>
                        <a:rPr lang="en-US" dirty="0"/>
                        <a:t>11   Negative three</a:t>
                      </a:r>
                    </a:p>
                  </a:txBody>
                  <a:tcPr/>
                </a:tc>
                <a:extLst>
                  <a:ext uri="{0D108BD9-81ED-4DB2-BD59-A6C34878D82A}">
                    <a16:rowId xmlns:a16="http://schemas.microsoft.com/office/drawing/2014/main" val="10004"/>
                  </a:ext>
                </a:extLst>
              </a:tr>
            </a:tbl>
          </a:graphicData>
        </a:graphic>
      </p:graphicFrame>
      <p:sp>
        <p:nvSpPr>
          <p:cNvPr id="3" name="Rectangle 2"/>
          <p:cNvSpPr txBox="1">
            <a:spLocks noChangeArrowheads="1"/>
          </p:cNvSpPr>
          <p:nvPr/>
        </p:nvSpPr>
        <p:spPr>
          <a:xfrm>
            <a:off x="498474" y="484094"/>
            <a:ext cx="7556313" cy="928682"/>
          </a:xfrm>
          <a:prstGeom prst="rect">
            <a:avLst/>
          </a:prstGeom>
        </p:spPr>
        <p:txBody>
          <a:bodyPr>
            <a:norm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dirty="0">
                <a:solidFill>
                  <a:srgbClr val="663366"/>
                </a:solidFill>
                <a:effectLst>
                  <a:outerShdw blurRad="38100" dist="38100" dir="2700000" algn="tl">
                    <a:srgbClr val="000000">
                      <a:alpha val="43137"/>
                    </a:srgbClr>
                  </a:outerShdw>
                </a:effectLst>
              </a:rPr>
              <a:t>Sign-Magnitude using 3 bits </a:t>
            </a:r>
          </a:p>
        </p:txBody>
      </p:sp>
      <p:sp>
        <p:nvSpPr>
          <p:cNvPr id="4" name="Rectangle 3"/>
          <p:cNvSpPr txBox="1">
            <a:spLocks noChangeArrowheads="1"/>
          </p:cNvSpPr>
          <p:nvPr/>
        </p:nvSpPr>
        <p:spPr>
          <a:xfrm>
            <a:off x="358586" y="1412776"/>
            <a:ext cx="8101845" cy="2736304"/>
          </a:xfrm>
          <a:prstGeom prst="rect">
            <a:avLst/>
          </a:prstGeom>
        </p:spPr>
        <p:txBody>
          <a:bodyPr vert="horz" lIns="91440" tIns="45720" rIns="91440" bIns="45720" rtlCol="0">
            <a:normAutofit fontScale="92500"/>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400"/>
              </a:spcBef>
              <a:buClr>
                <a:srgbClr val="663366"/>
              </a:buClr>
            </a:pPr>
            <a:r>
              <a:rPr lang="en-US" dirty="0">
                <a:solidFill>
                  <a:prstClr val="black">
                    <a:lumMod val="65000"/>
                    <a:lumOff val="35000"/>
                  </a:prstClr>
                </a:solidFill>
              </a:rPr>
              <a:t>Uses the most significant bit as a sign bit</a:t>
            </a:r>
          </a:p>
          <a:p>
            <a:pPr>
              <a:spcBef>
                <a:spcPts val="1400"/>
              </a:spcBef>
              <a:buClr>
                <a:srgbClr val="663366"/>
              </a:buClr>
            </a:pPr>
            <a:r>
              <a:rPr lang="en-US" dirty="0">
                <a:solidFill>
                  <a:prstClr val="black">
                    <a:lumMod val="65000"/>
                    <a:lumOff val="35000"/>
                  </a:prstClr>
                </a:solidFill>
              </a:rPr>
              <a:t>The remaining 2 bits used to represent the magnitude</a:t>
            </a:r>
          </a:p>
          <a:p>
            <a:pPr>
              <a:spcBef>
                <a:spcPts val="1400"/>
              </a:spcBef>
              <a:buClr>
                <a:srgbClr val="663366"/>
              </a:buClr>
            </a:pPr>
            <a:r>
              <a:rPr lang="en-US" dirty="0">
                <a:solidFill>
                  <a:prstClr val="black">
                    <a:lumMod val="65000"/>
                    <a:lumOff val="35000"/>
                  </a:prstClr>
                </a:solidFill>
              </a:rPr>
              <a:t>Representation of  a negative number obtained by changing the sign bit of the representation of the corresponding positive number</a:t>
            </a:r>
          </a:p>
          <a:p>
            <a:pPr>
              <a:buClr>
                <a:srgbClr val="663366"/>
              </a:buClr>
            </a:pPr>
            <a:r>
              <a:rPr lang="en-US" dirty="0">
                <a:solidFill>
                  <a:prstClr val="black">
                    <a:lumMod val="65000"/>
                    <a:lumOff val="35000"/>
                  </a:prstClr>
                </a:solidFill>
              </a:rPr>
              <a:t>The range of numbers represented is -3 to 3</a:t>
            </a:r>
          </a:p>
          <a:p>
            <a:pPr>
              <a:buClr>
                <a:srgbClr val="663366"/>
              </a:buClr>
            </a:pPr>
            <a:r>
              <a:rPr lang="en-US" dirty="0">
                <a:solidFill>
                  <a:prstClr val="black">
                    <a:lumMod val="65000"/>
                    <a:lumOff val="35000"/>
                  </a:prstClr>
                </a:solidFill>
              </a:rPr>
              <a:t>With n bits the range is -(2</a:t>
            </a:r>
            <a:r>
              <a:rPr lang="en-US" baseline="30000" dirty="0">
                <a:solidFill>
                  <a:prstClr val="black">
                    <a:lumMod val="65000"/>
                    <a:lumOff val="35000"/>
                  </a:prstClr>
                </a:solidFill>
              </a:rPr>
              <a:t>(n-1) </a:t>
            </a:r>
            <a:r>
              <a:rPr lang="en-US" dirty="0">
                <a:solidFill>
                  <a:prstClr val="black">
                    <a:lumMod val="65000"/>
                    <a:lumOff val="35000"/>
                  </a:prstClr>
                </a:solidFill>
              </a:rPr>
              <a:t>-1) to 2</a:t>
            </a:r>
            <a:r>
              <a:rPr lang="en-US" baseline="30000" dirty="0">
                <a:solidFill>
                  <a:prstClr val="black">
                    <a:lumMod val="65000"/>
                    <a:lumOff val="35000"/>
                  </a:prstClr>
                </a:solidFill>
              </a:rPr>
              <a:t>(n-1) </a:t>
            </a:r>
            <a:r>
              <a:rPr lang="en-US" dirty="0">
                <a:solidFill>
                  <a:prstClr val="black">
                    <a:lumMod val="65000"/>
                    <a:lumOff val="35000"/>
                  </a:prstClr>
                </a:solidFill>
              </a:rPr>
              <a:t>- 1</a:t>
            </a:r>
          </a:p>
          <a:p>
            <a:pPr>
              <a:buClr>
                <a:srgbClr val="663366"/>
              </a:buClr>
            </a:pPr>
            <a:endParaRPr lang="en-US" dirty="0">
              <a:solidFill>
                <a:prstClr val="black">
                  <a:lumMod val="65000"/>
                  <a:lumOff val="35000"/>
                </a:prstClr>
              </a:solidFill>
            </a:endParaRPr>
          </a:p>
          <a:p>
            <a:pPr lvl="1">
              <a:buClr>
                <a:srgbClr val="663366">
                  <a:lumMod val="60000"/>
                  <a:lumOff val="40000"/>
                </a:srgbClr>
              </a:buClr>
            </a:pPr>
            <a:endParaRPr lang="en-US" dirty="0">
              <a:solidFill>
                <a:prstClr val="black">
                  <a:lumMod val="65000"/>
                  <a:lumOff val="35000"/>
                </a:prstClr>
              </a:solidFill>
            </a:endParaRPr>
          </a:p>
        </p:txBody>
      </p:sp>
    </p:spTree>
    <p:extLst>
      <p:ext uri="{BB962C8B-B14F-4D97-AF65-F5344CB8AC3E}">
        <p14:creationId xmlns:p14="http://schemas.microsoft.com/office/powerpoint/2010/main" val="139951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88640"/>
            <a:ext cx="8229600" cy="1638403"/>
          </a:xfrm>
        </p:spPr>
        <p:txBody>
          <a:bodyPr/>
          <a:lstStyle/>
          <a:p>
            <a:r>
              <a:rPr lang="en-US" dirty="0"/>
              <a:t>Table 11.1 </a:t>
            </a:r>
            <a:br>
              <a:rPr lang="en-US" dirty="0"/>
            </a:br>
            <a:r>
              <a:rPr lang="en-US" dirty="0"/>
              <a:t>Characteristics of Twos Complement Representation and Arithmetic</a:t>
            </a:r>
            <a:endParaRPr lang="en-IN" dirty="0"/>
          </a:p>
        </p:txBody>
      </p:sp>
      <p:graphicFrame>
        <p:nvGraphicFramePr>
          <p:cNvPr id="4" name="Table 3" descr="The list reads as follows. 1. Range. Negative 2 to the power of n minus 1  through 2 to the power of n minus one, minus one. 2. Number of Representations of Zero. One. 3. Negation. Take the Boolean complement of each bit of the corresponding positive number, then add 1 to the resulting bit pattern viewed as an unsigned integer. 4. Expansion of Bit Length. Add additional bit positions to the left and fill in with the value of the original sign bit. Overflow Rule. If two numbers with the same sign (both positive or both negative) are added, then overflow occurs if and only if the result has the opposite sign. Subtraction Rule. To subtract B from A, take the twos complement of B and add it to A." title="A list presents characteristics of twos complement representation and arithmetic."/>
          <p:cNvGraphicFramePr>
            <a:graphicFrameLocks noGrp="1"/>
          </p:cNvGraphicFramePr>
          <p:nvPr>
            <p:extLst>
              <p:ext uri="{D42A27DB-BD31-4B8C-83A1-F6EECF244321}">
                <p14:modId xmlns:p14="http://schemas.microsoft.com/office/powerpoint/2010/main" val="2058534233"/>
              </p:ext>
            </p:extLst>
          </p:nvPr>
        </p:nvGraphicFramePr>
        <p:xfrm>
          <a:off x="591682" y="1988840"/>
          <a:ext cx="7960636" cy="3349726"/>
        </p:xfrm>
        <a:graphic>
          <a:graphicData uri="http://schemas.openxmlformats.org/drawingml/2006/table">
            <a:tbl>
              <a:tblPr firstRow="1" bandRow="1">
                <a:tableStyleId>{5C22544A-7EE6-4342-B048-85BDC9FD1C3A}</a:tableStyleId>
              </a:tblPr>
              <a:tblGrid>
                <a:gridCol w="2560036">
                  <a:extLst>
                    <a:ext uri="{9D8B030D-6E8A-4147-A177-3AD203B41FA5}">
                      <a16:colId xmlns:a16="http://schemas.microsoft.com/office/drawing/2014/main" val="2543019389"/>
                    </a:ext>
                  </a:extLst>
                </a:gridCol>
                <a:gridCol w="5400600">
                  <a:extLst>
                    <a:ext uri="{9D8B030D-6E8A-4147-A177-3AD203B41FA5}">
                      <a16:colId xmlns:a16="http://schemas.microsoft.com/office/drawing/2014/main" val="4122312373"/>
                    </a:ext>
                  </a:extLst>
                </a:gridCol>
              </a:tblGrid>
              <a:tr h="332206">
                <a:tc>
                  <a:txBody>
                    <a:bodyPr/>
                    <a:lstStyle/>
                    <a:p>
                      <a:pPr algn="l"/>
                      <a:r>
                        <a:rPr lang="en-IN" sz="1400" b="1" dirty="0">
                          <a:solidFill>
                            <a:schemeClr val="tx1"/>
                          </a:solidFill>
                        </a:rPr>
                        <a:t>Range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tx1"/>
                          </a:solidFill>
                          <a:latin typeface="+mn-lt"/>
                          <a:ea typeface="+mn-ea"/>
                          <a:cs typeface="+mn-cs"/>
                          <a:sym typeface="Arial"/>
                        </a:rPr>
                        <a:t>-2</a:t>
                      </a:r>
                      <a:r>
                        <a:rPr lang="en-IN" sz="1400" b="0" i="1" u="none" strike="noStrike" cap="none" baseline="30000" dirty="0">
                          <a:solidFill>
                            <a:schemeClr val="tx1"/>
                          </a:solidFill>
                          <a:latin typeface="+mn-lt"/>
                          <a:ea typeface="+mn-ea"/>
                          <a:cs typeface="+mn-cs"/>
                          <a:sym typeface="Arial"/>
                        </a:rPr>
                        <a:t>n</a:t>
                      </a:r>
                      <a:r>
                        <a:rPr lang="en-IN" sz="1400" b="0" i="0" u="none" strike="noStrike" cap="none" baseline="30000" dirty="0">
                          <a:solidFill>
                            <a:schemeClr val="tx1"/>
                          </a:solidFill>
                          <a:latin typeface="+mn-lt"/>
                          <a:ea typeface="+mn-ea"/>
                          <a:cs typeface="+mn-cs"/>
                          <a:sym typeface="Arial"/>
                        </a:rPr>
                        <a:t>-1</a:t>
                      </a:r>
                      <a:r>
                        <a:rPr lang="en-IN" sz="1400" b="0" i="0" u="none" strike="noStrike" cap="none" baseline="0" dirty="0">
                          <a:solidFill>
                            <a:schemeClr val="tx1"/>
                          </a:solidFill>
                          <a:latin typeface="+mn-lt"/>
                          <a:ea typeface="+mn-ea"/>
                          <a:cs typeface="+mn-cs"/>
                          <a:sym typeface="Arial"/>
                        </a:rPr>
                        <a:t> through 2</a:t>
                      </a:r>
                      <a:r>
                        <a:rPr lang="en-IN" sz="1400" b="0" i="1" u="none" strike="noStrike" cap="none" baseline="30000" dirty="0">
                          <a:solidFill>
                            <a:schemeClr val="tx1"/>
                          </a:solidFill>
                          <a:latin typeface="+mn-lt"/>
                          <a:ea typeface="+mn-ea"/>
                          <a:cs typeface="+mn-cs"/>
                          <a:sym typeface="Arial"/>
                        </a:rPr>
                        <a:t>n</a:t>
                      </a:r>
                      <a:r>
                        <a:rPr lang="en-IN" sz="1400" b="0" i="0" u="none" strike="noStrike" cap="none" baseline="30000" dirty="0">
                          <a:solidFill>
                            <a:schemeClr val="tx1"/>
                          </a:solidFill>
                          <a:latin typeface="+mn-lt"/>
                          <a:ea typeface="+mn-ea"/>
                          <a:cs typeface="+mn-cs"/>
                          <a:sym typeface="Arial"/>
                        </a:rPr>
                        <a:t>-1</a:t>
                      </a:r>
                      <a:r>
                        <a:rPr lang="en-IN" sz="1400" b="0" i="0" u="none" strike="noStrike" cap="none" baseline="0" dirty="0">
                          <a:solidFill>
                            <a:schemeClr val="tx1"/>
                          </a:solidFill>
                          <a:latin typeface="+mn-lt"/>
                          <a:ea typeface="+mn-ea"/>
                          <a:cs typeface="+mn-cs"/>
                          <a:sym typeface="Arial"/>
                        </a:rPr>
                        <a:t> - 1</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28268">
                <a:tc>
                  <a:txBody>
                    <a:bodyPr/>
                    <a:lstStyle/>
                    <a:p>
                      <a:r>
                        <a:rPr lang="en-IN" sz="1400" b="1" i="0" u="none" strike="noStrike" cap="none" baseline="0" dirty="0">
                          <a:solidFill>
                            <a:schemeClr val="dk1"/>
                          </a:solidFill>
                          <a:latin typeface="+mn-lt"/>
                          <a:ea typeface="+mn-ea"/>
                          <a:cs typeface="+mn-cs"/>
                          <a:sym typeface="Arial"/>
                        </a:rPr>
                        <a:t>Number of Representations</a:t>
                      </a:r>
                    </a:p>
                    <a:p>
                      <a:r>
                        <a:rPr lang="en-IN" sz="1400" b="1" i="0" u="none" strike="noStrike" cap="none" baseline="0" dirty="0">
                          <a:solidFill>
                            <a:schemeClr val="dk1"/>
                          </a:solidFill>
                          <a:latin typeface="+mn-lt"/>
                          <a:ea typeface="+mn-ea"/>
                          <a:cs typeface="+mn-cs"/>
                          <a:sym typeface="Arial"/>
                        </a:rPr>
                        <a:t>of Zero</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t>One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706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cap="none" baseline="0" dirty="0">
                          <a:solidFill>
                            <a:schemeClr val="dk1"/>
                          </a:solidFill>
                          <a:latin typeface="+mn-lt"/>
                          <a:ea typeface="+mn-ea"/>
                          <a:cs typeface="+mn-cs"/>
                          <a:sym typeface="Arial"/>
                        </a:rPr>
                        <a:t>Negation</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Take the Boolean complement of each bit of the corresponding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positive number, then add 1 to the resulting bit pattern viewed</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as an unsigned integer.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92413">
                <a:tc>
                  <a:txBody>
                    <a:bodyPr/>
                    <a:lstStyle/>
                    <a:p>
                      <a:pPr algn="l"/>
                      <a:r>
                        <a:rPr lang="en-IN" sz="1400" b="1" i="0" u="none" strike="noStrike" cap="none" baseline="0" dirty="0">
                          <a:solidFill>
                            <a:schemeClr val="dk1"/>
                          </a:solidFill>
                          <a:latin typeface="+mn-lt"/>
                          <a:ea typeface="+mn-ea"/>
                          <a:cs typeface="+mn-cs"/>
                          <a:sym typeface="Arial"/>
                        </a:rPr>
                        <a:t>Expansion of Bit Length</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Add additional bit positions to the left and fill in with the value</a:t>
                      </a:r>
                    </a:p>
                    <a:p>
                      <a:r>
                        <a:rPr lang="en-US" sz="1400" b="0" i="0" u="none" strike="noStrike" cap="none" baseline="0" dirty="0">
                          <a:solidFill>
                            <a:schemeClr val="dk1"/>
                          </a:solidFill>
                          <a:latin typeface="+mn-lt"/>
                          <a:ea typeface="+mn-ea"/>
                          <a:cs typeface="+mn-cs"/>
                          <a:sym typeface="Arial"/>
                        </a:rPr>
                        <a:t>of the original sign bit.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40250">
                <a:tc>
                  <a:txBody>
                    <a:bodyPr/>
                    <a:lstStyle/>
                    <a:p>
                      <a:pPr algn="l"/>
                      <a:r>
                        <a:rPr lang="en-IN" sz="1400" b="1" i="0" u="none" strike="noStrike" cap="none" baseline="0" dirty="0">
                          <a:solidFill>
                            <a:schemeClr val="dk1"/>
                          </a:solidFill>
                          <a:latin typeface="+mn-lt"/>
                          <a:ea typeface="+mn-ea"/>
                          <a:cs typeface="+mn-cs"/>
                          <a:sym typeface="Arial"/>
                        </a:rPr>
                        <a:t>Overflow Rule</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If two numbers with the same sign (both positive or both </a:t>
                      </a:r>
                      <a:r>
                        <a:rPr lang="en-US" sz="1400" b="0" i="0" u="none" strike="noStrike" cap="none" baseline="0" dirty="0" err="1">
                          <a:solidFill>
                            <a:schemeClr val="dk1"/>
                          </a:solidFill>
                          <a:latin typeface="+mn-lt"/>
                          <a:ea typeface="+mn-ea"/>
                          <a:cs typeface="+mn-cs"/>
                          <a:sym typeface="Arial"/>
                        </a:rPr>
                        <a:t>nega</a:t>
                      </a:r>
                      <a:r>
                        <a:rPr lang="en-US" sz="1400" b="0" i="0" u="none" strike="noStrike" cap="none" baseline="0" dirty="0">
                          <a:solidFill>
                            <a:schemeClr val="dk1"/>
                          </a:solidFill>
                          <a:latin typeface="+mn-lt"/>
                          <a:ea typeface="+mn-ea"/>
                          <a:cs typeface="+mn-cs"/>
                          <a:sym typeface="Arial"/>
                        </a:rPr>
                        <a:t>-</a:t>
                      </a:r>
                    </a:p>
                    <a:p>
                      <a:r>
                        <a:rPr lang="en-US" sz="1400" b="0" i="0" u="none" strike="noStrike" cap="none" baseline="0" dirty="0" err="1">
                          <a:solidFill>
                            <a:schemeClr val="dk1"/>
                          </a:solidFill>
                          <a:latin typeface="+mn-lt"/>
                          <a:ea typeface="+mn-ea"/>
                          <a:cs typeface="+mn-cs"/>
                          <a:sym typeface="Arial"/>
                        </a:rPr>
                        <a:t>tive</a:t>
                      </a:r>
                      <a:r>
                        <a:rPr lang="en-US" sz="1400" b="0" i="0" u="none" strike="noStrike" cap="none" baseline="0" dirty="0">
                          <a:solidFill>
                            <a:schemeClr val="dk1"/>
                          </a:solidFill>
                          <a:latin typeface="+mn-lt"/>
                          <a:ea typeface="+mn-ea"/>
                          <a:cs typeface="+mn-cs"/>
                          <a:sym typeface="Arial"/>
                        </a:rPr>
                        <a:t>) are added, then overflow occurs if and only if the result has</a:t>
                      </a:r>
                    </a:p>
                    <a:p>
                      <a:r>
                        <a:rPr lang="en-IN" sz="1400" b="0" i="0" u="none" strike="noStrike" cap="none" baseline="0" dirty="0">
                          <a:solidFill>
                            <a:schemeClr val="dk1"/>
                          </a:solidFill>
                          <a:latin typeface="+mn-lt"/>
                          <a:ea typeface="+mn-ea"/>
                          <a:cs typeface="+mn-cs"/>
                          <a:sym typeface="Arial"/>
                        </a:rPr>
                        <a:t>the opposite sign.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37110">
                <a:tc>
                  <a:txBody>
                    <a:bodyPr/>
                    <a:lstStyle/>
                    <a:p>
                      <a:pPr algn="l"/>
                      <a:r>
                        <a:rPr lang="en-IN" sz="1400" b="1" i="0" u="none" strike="noStrike" cap="none" baseline="0" dirty="0">
                          <a:solidFill>
                            <a:schemeClr val="dk1"/>
                          </a:solidFill>
                          <a:latin typeface="+mn-lt"/>
                          <a:ea typeface="+mn-ea"/>
                          <a:cs typeface="+mn-cs"/>
                          <a:sym typeface="Arial"/>
                        </a:rPr>
                        <a:t>Subtraction Rule</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To subtract </a:t>
                      </a:r>
                      <a:r>
                        <a:rPr lang="en-US" sz="1400" b="0" i="1" u="none" strike="noStrike" cap="none" baseline="0" dirty="0">
                          <a:solidFill>
                            <a:schemeClr val="dk1"/>
                          </a:solidFill>
                          <a:latin typeface="+mn-lt"/>
                          <a:ea typeface="+mn-ea"/>
                          <a:cs typeface="+mn-cs"/>
                          <a:sym typeface="Arial"/>
                        </a:rPr>
                        <a:t>B </a:t>
                      </a:r>
                      <a:r>
                        <a:rPr lang="en-US" sz="1400" b="0" i="0" u="none" strike="noStrike" cap="none" baseline="0" dirty="0">
                          <a:solidFill>
                            <a:schemeClr val="dk1"/>
                          </a:solidFill>
                          <a:latin typeface="+mn-lt"/>
                          <a:ea typeface="+mn-ea"/>
                          <a:cs typeface="+mn-cs"/>
                          <a:sym typeface="Arial"/>
                        </a:rPr>
                        <a:t>from </a:t>
                      </a:r>
                      <a:r>
                        <a:rPr lang="en-US" sz="1400" b="0" i="1" u="none" strike="noStrike" cap="none" baseline="0" dirty="0">
                          <a:solidFill>
                            <a:schemeClr val="dk1"/>
                          </a:solidFill>
                          <a:latin typeface="+mn-lt"/>
                          <a:ea typeface="+mn-ea"/>
                          <a:cs typeface="+mn-cs"/>
                          <a:sym typeface="Arial"/>
                        </a:rPr>
                        <a:t>A</a:t>
                      </a:r>
                      <a:r>
                        <a:rPr lang="en-US" sz="1400" b="0" i="0" u="none" strike="noStrike" cap="none" baseline="0" dirty="0">
                          <a:solidFill>
                            <a:schemeClr val="dk1"/>
                          </a:solidFill>
                          <a:latin typeface="+mn-lt"/>
                          <a:ea typeface="+mn-ea"/>
                          <a:cs typeface="+mn-cs"/>
                          <a:sym typeface="Arial"/>
                        </a:rPr>
                        <a:t>, take the twos complement of </a:t>
                      </a:r>
                      <a:r>
                        <a:rPr lang="en-US" sz="1400" b="0" i="1" u="none" strike="noStrike" cap="none" baseline="0" dirty="0">
                          <a:solidFill>
                            <a:schemeClr val="dk1"/>
                          </a:solidFill>
                          <a:latin typeface="+mn-lt"/>
                          <a:ea typeface="+mn-ea"/>
                          <a:cs typeface="+mn-cs"/>
                          <a:sym typeface="Arial"/>
                        </a:rPr>
                        <a:t>B </a:t>
                      </a:r>
                      <a:r>
                        <a:rPr lang="en-US" sz="1400" b="0" i="0" u="none" strike="noStrike" cap="none" baseline="0" dirty="0">
                          <a:solidFill>
                            <a:schemeClr val="dk1"/>
                          </a:solidFill>
                          <a:latin typeface="+mn-lt"/>
                          <a:ea typeface="+mn-ea"/>
                          <a:cs typeface="+mn-cs"/>
                          <a:sym typeface="Arial"/>
                        </a:rPr>
                        <a:t>and add</a:t>
                      </a:r>
                    </a:p>
                    <a:p>
                      <a:r>
                        <a:rPr lang="en-IN" sz="1400" b="0" i="0" u="none" strike="noStrike" cap="none" baseline="0" dirty="0">
                          <a:solidFill>
                            <a:schemeClr val="dk1"/>
                          </a:solidFill>
                          <a:latin typeface="+mn-lt"/>
                          <a:ea typeface="+mn-ea"/>
                          <a:cs typeface="+mn-cs"/>
                          <a:sym typeface="Arial"/>
                        </a:rPr>
                        <a:t>it to </a:t>
                      </a:r>
                      <a:r>
                        <a:rPr lang="en-IN" sz="1400" b="0" i="1" u="none" strike="noStrike" cap="none" baseline="0" dirty="0">
                          <a:solidFill>
                            <a:schemeClr val="dk1"/>
                          </a:solidFill>
                          <a:latin typeface="+mn-lt"/>
                          <a:ea typeface="+mn-ea"/>
                          <a:cs typeface="+mn-cs"/>
                          <a:sym typeface="Arial"/>
                        </a:rPr>
                        <a:t>A.</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8334"/>
            <a:ext cx="8229600" cy="1017319"/>
          </a:xfrm>
        </p:spPr>
        <p:txBody>
          <a:bodyPr/>
          <a:lstStyle/>
          <a:p>
            <a:r>
              <a:rPr lang="en-US" sz="3000" dirty="0"/>
              <a:t>Table 11.2 </a:t>
            </a:r>
            <a:br>
              <a:rPr lang="en-US" sz="3000" dirty="0"/>
            </a:br>
            <a:r>
              <a:rPr lang="en-US" sz="3000" dirty="0"/>
              <a:t>Alternative Representations for 4-Bit Integers</a:t>
            </a:r>
            <a:endParaRPr lang="en-IN" sz="3000" dirty="0"/>
          </a:p>
        </p:txBody>
      </p:sp>
      <p:graphicFrame>
        <p:nvGraphicFramePr>
          <p:cNvPr id="4" name="Table 3" descr="The table has the following four columns. Decimal representation, sign magnitude representation, twos complement representation, and biased representation. Row 1. Plus 8, blank, blank, 1 1 1 1. Row 2. Plus 7. 0 1 1 1, 0 1 1 1, 1 1 1 0. Row 3. Plus 6. 0 1 1 0, 0 1 1 0. 1 1 0 1. Row 4. Plus five. 0 1 0 1, 0 1 0 1, 1 1 0 0. Row 5. Plus 4. 0 1 0 0, 0 1 0 0, 1 0 1 1. Row 6. Plus 3. 0 0 1 1, 0 0 1 1, 1 0 1 0. Row 7. Plus 2. 0 0 1 0, 0 0 1 0, 1 0 0 1. Row 8. Plus 1. 0 0 0 1, 0 0 0 1, 1 0 0 0. Row 9. Plus 0. 0 0 0 0, 0 0 0 0, 0 1 1 1. Row 10. Minus 0. 1 0 0 0, blank, blank. Row 11. Minus 1. 1 0 0 1, 1 1 1 1, 0 1 1 0. Row 12. Minus 2. 1 0 1 0, 1 1 1 0, 0 1 0 1. Row 13, minus 3. 1 0 1 1, 1 1 0 1, 0 1 0 0. Row 14. Minus 4. 1 1 0 0, 1 1 0 0, 0 0 1 1. Row 15. Minus 5. 1 1 0 1, 1 0 1 1, 0 0 1 0. Row 16. Minus 6. 1 1 1 0, 1 0 1 0, 0 0 0 1. Row 17. Minus 7. 1 1 1 1, 1 0 0 1, 0 0 0 0. Row 18. Minus 8. Blank, 1 0 0 0, blank." title="A table with the title, alternative representations for 4 bit integers. "/>
          <p:cNvGraphicFramePr>
            <a:graphicFrameLocks noGrp="1"/>
          </p:cNvGraphicFramePr>
          <p:nvPr>
            <p:extLst>
              <p:ext uri="{D42A27DB-BD31-4B8C-83A1-F6EECF244321}">
                <p14:modId xmlns:p14="http://schemas.microsoft.com/office/powerpoint/2010/main" val="289484612"/>
              </p:ext>
            </p:extLst>
          </p:nvPr>
        </p:nvGraphicFramePr>
        <p:xfrm>
          <a:off x="813613" y="991271"/>
          <a:ext cx="7516774" cy="5390057"/>
        </p:xfrm>
        <a:graphic>
          <a:graphicData uri="http://schemas.openxmlformats.org/drawingml/2006/table">
            <a:tbl>
              <a:tblPr firstRow="1" bandRow="1">
                <a:tableStyleId>{5C22544A-7EE6-4342-B048-85BDC9FD1C3A}</a:tableStyleId>
              </a:tblPr>
              <a:tblGrid>
                <a:gridCol w="2166206">
                  <a:extLst>
                    <a:ext uri="{9D8B030D-6E8A-4147-A177-3AD203B41FA5}">
                      <a16:colId xmlns:a16="http://schemas.microsoft.com/office/drawing/2014/main" val="528802535"/>
                    </a:ext>
                  </a:extLst>
                </a:gridCol>
                <a:gridCol w="1957526">
                  <a:extLst>
                    <a:ext uri="{9D8B030D-6E8A-4147-A177-3AD203B41FA5}">
                      <a16:colId xmlns:a16="http://schemas.microsoft.com/office/drawing/2014/main" val="3102758518"/>
                    </a:ext>
                  </a:extLst>
                </a:gridCol>
                <a:gridCol w="1696521">
                  <a:extLst>
                    <a:ext uri="{9D8B030D-6E8A-4147-A177-3AD203B41FA5}">
                      <a16:colId xmlns:a16="http://schemas.microsoft.com/office/drawing/2014/main" val="2543019389"/>
                    </a:ext>
                  </a:extLst>
                </a:gridCol>
                <a:gridCol w="1696521">
                  <a:extLst>
                    <a:ext uri="{9D8B030D-6E8A-4147-A177-3AD203B41FA5}">
                      <a16:colId xmlns:a16="http://schemas.microsoft.com/office/drawing/2014/main" val="4122312373"/>
                    </a:ext>
                  </a:extLst>
                </a:gridCol>
              </a:tblGrid>
              <a:tr h="465131">
                <a:tc>
                  <a:txBody>
                    <a:bodyPr/>
                    <a:lstStyle/>
                    <a:p>
                      <a:pPr algn="ctr"/>
                      <a:r>
                        <a:rPr lang="en-IN" sz="1200" b="1" dirty="0">
                          <a:solidFill>
                            <a:schemeClr val="tx1"/>
                          </a:solidFill>
                        </a:rPr>
                        <a:t>Decimal</a:t>
                      </a:r>
                    </a:p>
                    <a:p>
                      <a:pPr algn="ctr"/>
                      <a:r>
                        <a:rPr lang="en-IN" sz="1200" b="1" dirty="0">
                          <a:solidFill>
                            <a:schemeClr val="tx1"/>
                          </a:solidFill>
                        </a:rPr>
                        <a:t>Representation</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Sign-Magnitude</a:t>
                      </a:r>
                    </a:p>
                    <a:p>
                      <a:pPr algn="ctr"/>
                      <a:r>
                        <a:rPr lang="en-IN" sz="1200" b="1" i="0" u="none" strike="noStrike" cap="none" baseline="0" dirty="0">
                          <a:solidFill>
                            <a:schemeClr val="dk1"/>
                          </a:solidFill>
                          <a:latin typeface="+mn-lt"/>
                          <a:ea typeface="+mn-ea"/>
                          <a:cs typeface="+mn-cs"/>
                          <a:sym typeface="Arial"/>
                        </a:rPr>
                        <a:t>Representation</a:t>
                      </a:r>
                      <a:endParaRPr lang="en-IN" sz="1200" b="1" dirty="0"/>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Twos Complement</a:t>
                      </a:r>
                    </a:p>
                    <a:p>
                      <a:pPr algn="ctr"/>
                      <a:r>
                        <a:rPr lang="en-IN" sz="1200" b="1" i="0" u="none" strike="noStrike" cap="none" baseline="0" dirty="0">
                          <a:solidFill>
                            <a:schemeClr val="dk1"/>
                          </a:solidFill>
                          <a:latin typeface="+mn-lt"/>
                          <a:ea typeface="+mn-ea"/>
                          <a:cs typeface="+mn-cs"/>
                          <a:sym typeface="Arial"/>
                        </a:rPr>
                        <a:t>Representation</a:t>
                      </a:r>
                      <a:endParaRPr lang="en-IN" sz="1200" b="1" dirty="0"/>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Biased</a:t>
                      </a:r>
                    </a:p>
                    <a:p>
                      <a:pPr algn="ctr"/>
                      <a:r>
                        <a:rPr lang="en-IN" sz="1200" b="1" i="0" u="none" strike="noStrike" cap="none" baseline="0" dirty="0">
                          <a:solidFill>
                            <a:schemeClr val="dk1"/>
                          </a:solidFill>
                          <a:latin typeface="+mn-lt"/>
                          <a:ea typeface="+mn-ea"/>
                          <a:cs typeface="+mn-cs"/>
                          <a:sym typeface="Arial"/>
                        </a:rPr>
                        <a:t>Representation</a:t>
                      </a:r>
                      <a:endParaRPr lang="en-IN" sz="1200" b="1" dirty="0"/>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73607">
                <a:tc>
                  <a:txBody>
                    <a:bodyPr/>
                    <a:lstStyle/>
                    <a:p>
                      <a:pPr algn="ctr"/>
                      <a:r>
                        <a:rPr lang="en-IN" sz="1200" dirty="0"/>
                        <a:t>+8</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73607">
                <a:tc>
                  <a:txBody>
                    <a:bodyPr/>
                    <a:lstStyle/>
                    <a:p>
                      <a:pPr algn="ctr"/>
                      <a:r>
                        <a:rPr lang="en-IN" sz="1200" dirty="0"/>
                        <a:t>+7</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64865127"/>
                  </a:ext>
                </a:extLst>
              </a:tr>
              <a:tr h="273607">
                <a:tc>
                  <a:txBody>
                    <a:bodyPr/>
                    <a:lstStyle/>
                    <a:p>
                      <a:pPr algn="ctr"/>
                      <a:r>
                        <a:rPr lang="en-IN" sz="1200" dirty="0"/>
                        <a:t>+6</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385237"/>
                  </a:ext>
                </a:extLst>
              </a:tr>
              <a:tr h="273607">
                <a:tc>
                  <a:txBody>
                    <a:bodyPr/>
                    <a:lstStyle/>
                    <a:p>
                      <a:pPr algn="ctr"/>
                      <a:r>
                        <a:rPr lang="en-IN" sz="1200" dirty="0"/>
                        <a:t>+5</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26725302"/>
                  </a:ext>
                </a:extLst>
              </a:tr>
              <a:tr h="273607">
                <a:tc>
                  <a:txBody>
                    <a:bodyPr/>
                    <a:lstStyle/>
                    <a:p>
                      <a:pPr algn="ctr"/>
                      <a:r>
                        <a:rPr lang="en-IN" sz="1200" dirty="0"/>
                        <a:t>+4</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92676054"/>
                  </a:ext>
                </a:extLst>
              </a:tr>
              <a:tr h="273607">
                <a:tc>
                  <a:txBody>
                    <a:bodyPr/>
                    <a:lstStyle/>
                    <a:p>
                      <a:pPr algn="ctr"/>
                      <a:r>
                        <a:rPr lang="en-IN" sz="1200" dirty="0"/>
                        <a:t>+3</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80425484"/>
                  </a:ext>
                </a:extLst>
              </a:tr>
              <a:tr h="273607">
                <a:tc>
                  <a:txBody>
                    <a:bodyPr/>
                    <a:lstStyle/>
                    <a:p>
                      <a:pPr algn="ctr"/>
                      <a:r>
                        <a:rPr lang="en-IN" sz="1200" dirty="0"/>
                        <a:t>+2</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33322794"/>
                  </a:ext>
                </a:extLst>
              </a:tr>
              <a:tr h="273607">
                <a:tc>
                  <a:txBody>
                    <a:bodyPr/>
                    <a:lstStyle/>
                    <a:p>
                      <a:pPr algn="ctr"/>
                      <a:r>
                        <a:rPr lang="en-IN" sz="1200" dirty="0"/>
                        <a:t>+1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77653307"/>
                  </a:ext>
                </a:extLst>
              </a:tr>
              <a:tr h="273607">
                <a:tc>
                  <a:txBody>
                    <a:bodyPr/>
                    <a:lstStyle/>
                    <a:p>
                      <a:pPr algn="ctr"/>
                      <a:r>
                        <a:rPr lang="en-IN" sz="1200" dirty="0"/>
                        <a:t>–0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143131145"/>
                  </a:ext>
                </a:extLst>
              </a:tr>
              <a:tr h="273607">
                <a:tc>
                  <a:txBody>
                    <a:bodyPr/>
                    <a:lstStyle/>
                    <a:p>
                      <a:pPr algn="ctr"/>
                      <a:r>
                        <a:rPr lang="en-IN" sz="1200" dirty="0"/>
                        <a:t>+0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43440825"/>
                  </a:ext>
                </a:extLst>
              </a:tr>
              <a:tr h="273607">
                <a:tc>
                  <a:txBody>
                    <a:bodyPr/>
                    <a:lstStyle/>
                    <a:p>
                      <a:pPr algn="ctr"/>
                      <a:r>
                        <a:rPr lang="en-IN" sz="1200" dirty="0"/>
                        <a:t>–1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00728759"/>
                  </a:ext>
                </a:extLst>
              </a:tr>
              <a:tr h="273607">
                <a:tc>
                  <a:txBody>
                    <a:bodyPr/>
                    <a:lstStyle/>
                    <a:p>
                      <a:pPr algn="ctr"/>
                      <a:r>
                        <a:rPr lang="en-IN" sz="1200" dirty="0"/>
                        <a:t>–2</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838269"/>
                  </a:ext>
                </a:extLst>
              </a:tr>
              <a:tr h="273607">
                <a:tc>
                  <a:txBody>
                    <a:bodyPr/>
                    <a:lstStyle/>
                    <a:p>
                      <a:pPr algn="ctr"/>
                      <a:r>
                        <a:rPr lang="en-IN" sz="1200" dirty="0"/>
                        <a:t>–3</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3260797"/>
                  </a:ext>
                </a:extLst>
              </a:tr>
              <a:tr h="273607">
                <a:tc>
                  <a:txBody>
                    <a:bodyPr/>
                    <a:lstStyle/>
                    <a:p>
                      <a:pPr algn="ctr"/>
                      <a:r>
                        <a:rPr lang="en-IN" sz="1200" dirty="0"/>
                        <a:t>–4</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61371458"/>
                  </a:ext>
                </a:extLst>
              </a:tr>
              <a:tr h="273607">
                <a:tc>
                  <a:txBody>
                    <a:bodyPr/>
                    <a:lstStyle/>
                    <a:p>
                      <a:pPr algn="ctr"/>
                      <a:r>
                        <a:rPr lang="en-IN" sz="1200" dirty="0"/>
                        <a:t>–5</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70079917"/>
                  </a:ext>
                </a:extLst>
              </a:tr>
              <a:tr h="273607">
                <a:tc>
                  <a:txBody>
                    <a:bodyPr/>
                    <a:lstStyle/>
                    <a:p>
                      <a:pPr algn="ctr"/>
                      <a:r>
                        <a:rPr lang="en-IN" sz="1200" dirty="0"/>
                        <a:t>–6</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41931683"/>
                  </a:ext>
                </a:extLst>
              </a:tr>
              <a:tr h="273607">
                <a:tc>
                  <a:txBody>
                    <a:bodyPr/>
                    <a:lstStyle/>
                    <a:p>
                      <a:pPr algn="ctr"/>
                      <a:r>
                        <a:rPr lang="en-IN" sz="1200" dirty="0"/>
                        <a:t>–7</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6820099"/>
                  </a:ext>
                </a:extLst>
              </a:tr>
              <a:tr h="273607">
                <a:tc>
                  <a:txBody>
                    <a:bodyPr/>
                    <a:lstStyle/>
                    <a:p>
                      <a:pPr algn="ctr"/>
                      <a:r>
                        <a:rPr lang="en-IN" sz="1200" dirty="0"/>
                        <a:t>–8</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33093383"/>
                  </a:ext>
                </a:extLst>
              </a:tr>
            </a:tbl>
          </a:graphicData>
        </a:graphic>
      </p:graphicFrame>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638403"/>
          </a:xfrm>
        </p:spPr>
        <p:txBody>
          <a:bodyPr/>
          <a:lstStyle/>
          <a:p>
            <a:r>
              <a:rPr lang="en-US" dirty="0"/>
              <a:t>Figure 11.2 </a:t>
            </a:r>
            <a:br>
              <a:rPr lang="en-US" dirty="0"/>
            </a:br>
            <a:r>
              <a:rPr lang="en-US" dirty="0"/>
              <a:t>Use of a Value Box for Conversion between Twos Complement Binary and Decimal</a:t>
            </a:r>
            <a:endParaRPr lang="en-IN" dirty="0"/>
          </a:p>
        </p:txBody>
      </p:sp>
      <p:pic>
        <p:nvPicPr>
          <p:cNvPr id="4" name="Picture 3" descr="Diagram a, an eight-position twos complement value box has the following place values from right to left. 1, 2, 4, 8, 16, 32, 64, and negative 128. Diagram b, Convert binary 1 0 0 0 0 0 1 1 to decimal. The binary number and the corresponding place values from left to right are as follows. 1, 1, 1, 2, 0, 4, 0, 8, 0, 16, 0, 32, 0, 64, 1, negative 128. The place values are multiplied with the corresponding binary value to get the decimal number. Negative 128 plus 2 plus 1 equals negative 125. Diagram c, Convert decimal negative 120 to binary. The binary number and the corresponding place values from left to right are as follows. 1, 1, 0, 2, 0, 4, 1, 8, 0, 16, 0, 32, 0, 64, 1, negative 128. Negative 120 equals negative 128 plus 8." title="Three diagrams illustrate a value box for conversion from binary to decimal."/>
          <p:cNvPicPr>
            <a:picLocks noChangeAspect="1"/>
          </p:cNvPicPr>
          <p:nvPr/>
        </p:nvPicPr>
        <p:blipFill rotWithShape="1">
          <a:blip r:embed="rId3">
            <a:extLst>
              <a:ext uri="{28A0092B-C50C-407E-A947-70E740481C1C}">
                <a14:useLocalDpi xmlns:a14="http://schemas.microsoft.com/office/drawing/2010/main" val="0"/>
              </a:ext>
            </a:extLst>
          </a:blip>
          <a:srcRect l="17184" t="9761" r="18603" b="39921"/>
          <a:stretch/>
        </p:blipFill>
        <p:spPr>
          <a:xfrm>
            <a:off x="2316651" y="1825834"/>
            <a:ext cx="4492225" cy="4555494"/>
          </a:xfrm>
          <a:prstGeom prst="rect">
            <a:avLst/>
          </a:prstGeom>
        </p:spPr>
      </p:pic>
    </p:spTree>
    <p:extLst>
      <p:ext uri="{BB962C8B-B14F-4D97-AF65-F5344CB8AC3E}">
        <p14:creationId xmlns:p14="http://schemas.microsoft.com/office/powerpoint/2010/main" val="4120377204"/>
      </p:ext>
    </p:extLst>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8420</TotalTime>
  <Words>8726</Words>
  <Application>Microsoft Office PowerPoint</Application>
  <PresentationFormat>On-screen Show (4:3)</PresentationFormat>
  <Paragraphs>927</Paragraphs>
  <Slides>57</Slides>
  <Notes>38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57</vt:i4>
      </vt:variant>
    </vt:vector>
  </HeadingPairs>
  <TitlesOfParts>
    <vt:vector size="68" baseType="lpstr">
      <vt:lpstr>Arial</vt:lpstr>
      <vt:lpstr>Calibri</vt:lpstr>
      <vt:lpstr>Cambria Math</vt:lpstr>
      <vt:lpstr>Noto Sans Symbols</vt:lpstr>
      <vt:lpstr>Rockwell</vt:lpstr>
      <vt:lpstr>Times New Roman</vt:lpstr>
      <vt:lpstr>Verdana</vt:lpstr>
      <vt:lpstr>Wingdings</vt:lpstr>
      <vt:lpstr>2_508 Lecture</vt:lpstr>
      <vt:lpstr>6_Advantage</vt:lpstr>
      <vt:lpstr>Advantage</vt:lpstr>
      <vt:lpstr>Computer Organization and Architecture Designing for Performance</vt:lpstr>
      <vt:lpstr>Arithmetic &amp; Logic Unit (ALU)</vt:lpstr>
      <vt:lpstr>Figure 11.1  ALU Inputs and Outputs</vt:lpstr>
      <vt:lpstr>Integer Representation</vt:lpstr>
      <vt:lpstr>Sign-Magnitude Representation</vt:lpstr>
      <vt:lpstr>PowerPoint Presentation</vt:lpstr>
      <vt:lpstr>Table 11.1  Characteristics of Twos Complement Representation and Arithmetic</vt:lpstr>
      <vt:lpstr>Table 11.2  Alternative Representations for 4-Bit Integers</vt:lpstr>
      <vt:lpstr>Figure 11.2  Use of a Value Box for Conversion between Twos Complement Binary and Decimal</vt:lpstr>
      <vt:lpstr>Range Extension</vt:lpstr>
      <vt:lpstr>Fixed-Point Representation</vt:lpstr>
      <vt:lpstr>Negation</vt:lpstr>
      <vt:lpstr>Negation Special Case 1</vt:lpstr>
      <vt:lpstr>Negation Special Case 2</vt:lpstr>
      <vt:lpstr>Figure 11.3  Addition of Numbers in Twos Complement Representation</vt:lpstr>
      <vt:lpstr>Overflow Rule</vt:lpstr>
      <vt:lpstr>Subtraction Rule</vt:lpstr>
      <vt:lpstr>Figure 11.4  Subtraction of Numbers in Twos Complement Representation (M − S)</vt:lpstr>
      <vt:lpstr>Figure 11.5  Geometric Depiction of Twos Complement Integers</vt:lpstr>
      <vt:lpstr>Figure 11.6  Block Diagram of Hardware for Addition and Subtraction</vt:lpstr>
      <vt:lpstr>Figure 11.7  Multiplication of Unsigned Binary Integers</vt:lpstr>
      <vt:lpstr>Figure 11.8  Hardware Implementation of Unsigned Binary Multiplication</vt:lpstr>
      <vt:lpstr>Figure 11.9  Flowchart for Unsigned Binary Multiplication</vt:lpstr>
      <vt:lpstr>Figure 11.10  Multiplication of Two Unsigned 4-Bit Integers Yielding an 8-Bit Result</vt:lpstr>
      <vt:lpstr>Figure 11.11  Comparison of Multiplication of Unsigned and Twos Complement Integers</vt:lpstr>
      <vt:lpstr>Figure 11.12  Booth’s Algorithm for Twos Complement Multiplication</vt:lpstr>
      <vt:lpstr>Figure 11.13  Example of Booth’s Algorithm (7 × 3)</vt:lpstr>
      <vt:lpstr>Figure 11.14  Examples Using Booth’s Algorithm</vt:lpstr>
      <vt:lpstr>Floating-Point Representation</vt:lpstr>
      <vt:lpstr>Figure 11.18  Typical 32-Bit Floating-Point Format</vt:lpstr>
      <vt:lpstr>Normalization</vt:lpstr>
      <vt:lpstr>Normalization</vt:lpstr>
      <vt:lpstr>Example</vt:lpstr>
      <vt:lpstr>Example</vt:lpstr>
      <vt:lpstr>IEEE754 standard</vt:lpstr>
      <vt:lpstr>Biased Representation of Exponent</vt:lpstr>
      <vt:lpstr>PowerPoint Presentation</vt:lpstr>
      <vt:lpstr>Biased Exponent</vt:lpstr>
      <vt:lpstr>PowerPoint Presentation</vt:lpstr>
      <vt:lpstr>PowerPoint Presentation</vt:lpstr>
      <vt:lpstr>PowerPoint Presentation</vt:lpstr>
      <vt:lpstr>PowerPoint Presentation</vt:lpstr>
      <vt:lpstr>Can 16.5 be stored accurately? </vt:lpstr>
      <vt:lpstr>PowerPoint Presentation</vt:lpstr>
      <vt:lpstr>Figure 11.19  Expressible Numbers in Typical 32-Bit Formats</vt:lpstr>
      <vt:lpstr>Notes</vt:lpstr>
      <vt:lpstr>Notes</vt:lpstr>
      <vt:lpstr>Figure 11.20  Density of Floating-Point Numbers</vt:lpstr>
      <vt:lpstr>PowerPoint Presentation</vt:lpstr>
      <vt:lpstr>PowerPoint Presentation</vt:lpstr>
      <vt:lpstr>IEEE Standard 754</vt:lpstr>
      <vt:lpstr>Precision Considerations</vt:lpstr>
      <vt:lpstr>Interval Arithmetic        </vt:lpstr>
      <vt:lpstr>IEEE Standard for Binary Floating-Point Arithmetic</vt:lpstr>
      <vt:lpstr>PowerPoint Presentation</vt:lpstr>
      <vt:lpstr>Summary</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 Arithmetic</dc:title>
  <dc:creator>Adrian J Pullin</dc:creator>
  <cp:lastModifiedBy>Diana Ragbir</cp:lastModifiedBy>
  <cp:revision>196</cp:revision>
  <dcterms:created xsi:type="dcterms:W3CDTF">2012-07-03T02:46:08Z</dcterms:created>
  <dcterms:modified xsi:type="dcterms:W3CDTF">2022-05-31T13:11:06Z</dcterms:modified>
</cp:coreProperties>
</file>