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51"/>
  </p:notesMasterIdLst>
  <p:handoutMasterIdLst>
    <p:handoutMasterId r:id="rId52"/>
  </p:handoutMasterIdLst>
  <p:sldIdLst>
    <p:sldId id="323" r:id="rId2"/>
    <p:sldId id="257" r:id="rId3"/>
    <p:sldId id="321" r:id="rId4"/>
    <p:sldId id="259" r:id="rId5"/>
    <p:sldId id="260" r:id="rId6"/>
    <p:sldId id="318" r:id="rId7"/>
    <p:sldId id="261" r:id="rId8"/>
    <p:sldId id="262" r:id="rId9"/>
    <p:sldId id="263" r:id="rId10"/>
    <p:sldId id="264" r:id="rId11"/>
    <p:sldId id="269" r:id="rId12"/>
    <p:sldId id="303" r:id="rId13"/>
    <p:sldId id="304" r:id="rId14"/>
    <p:sldId id="305" r:id="rId15"/>
    <p:sldId id="306" r:id="rId16"/>
    <p:sldId id="307" r:id="rId17"/>
    <p:sldId id="271" r:id="rId18"/>
    <p:sldId id="289" r:id="rId19"/>
    <p:sldId id="298" r:id="rId20"/>
    <p:sldId id="273" r:id="rId21"/>
    <p:sldId id="308" r:id="rId22"/>
    <p:sldId id="322" r:id="rId23"/>
    <p:sldId id="309" r:id="rId24"/>
    <p:sldId id="274" r:id="rId25"/>
    <p:sldId id="310" r:id="rId26"/>
    <p:sldId id="275" r:id="rId27"/>
    <p:sldId id="276" r:id="rId28"/>
    <p:sldId id="290" r:id="rId29"/>
    <p:sldId id="311" r:id="rId30"/>
    <p:sldId id="277" r:id="rId31"/>
    <p:sldId id="278" r:id="rId32"/>
    <p:sldId id="279" r:id="rId33"/>
    <p:sldId id="280" r:id="rId34"/>
    <p:sldId id="291" r:id="rId35"/>
    <p:sldId id="312" r:id="rId36"/>
    <p:sldId id="313" r:id="rId37"/>
    <p:sldId id="292" r:id="rId38"/>
    <p:sldId id="293" r:id="rId39"/>
    <p:sldId id="297" r:id="rId40"/>
    <p:sldId id="319" r:id="rId41"/>
    <p:sldId id="282" r:id="rId42"/>
    <p:sldId id="320" r:id="rId43"/>
    <p:sldId id="285" r:id="rId44"/>
    <p:sldId id="296" r:id="rId45"/>
    <p:sldId id="315" r:id="rId46"/>
    <p:sldId id="316" r:id="rId47"/>
    <p:sldId id="317" r:id="rId48"/>
    <p:sldId id="301" r:id="rId49"/>
    <p:sldId id="324" r:id="rId5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39" userDrawn="1">
          <p15:clr>
            <a:srgbClr val="A4A3A4"/>
          </p15:clr>
        </p15:guide>
        <p15:guide id="6" pos="935" userDrawn="1">
          <p15:clr>
            <a:srgbClr val="A4A3A4"/>
          </p15:clr>
        </p15:guide>
        <p15:guide id="7" orient="horz" pos="1071" userDrawn="1">
          <p15:clr>
            <a:srgbClr val="A4A3A4"/>
          </p15:clr>
        </p15:guide>
        <p15:guide id="8" orient="horz" pos="754" userDrawn="1">
          <p15:clr>
            <a:srgbClr val="A4A3A4"/>
          </p15:clr>
        </p15:guide>
        <p15:guide id="9" pos="741" userDrawn="1">
          <p15:clr>
            <a:srgbClr val="A4A3A4"/>
          </p15:clr>
        </p15:guide>
        <p15:guide id="10" pos="7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CECECE"/>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7" autoAdjust="0"/>
    <p:restoredTop sz="63182" autoAdjust="0"/>
  </p:normalViewPr>
  <p:slideViewPr>
    <p:cSldViewPr>
      <p:cViewPr varScale="1">
        <p:scale>
          <a:sx n="54" d="100"/>
          <a:sy n="54" d="100"/>
        </p:scale>
        <p:origin x="2117" y="67"/>
      </p:cViewPr>
      <p:guideLst>
        <p:guide orient="horz" pos="2160"/>
        <p:guide pos="2880"/>
        <p:guide pos="340"/>
        <p:guide pos="539"/>
        <p:guide pos="935"/>
        <p:guide orient="horz" pos="1071"/>
        <p:guide orient="horz" pos="754"/>
        <p:guide pos="741"/>
        <p:guide pos="74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21.xml"/><Relationship Id="rId18" Type="http://schemas.openxmlformats.org/officeDocument/2006/relationships/slide" Target="slides/slide30.xml"/><Relationship Id="rId3" Type="http://schemas.openxmlformats.org/officeDocument/2006/relationships/slide" Target="slides/slide5.xml"/><Relationship Id="rId21" Type="http://schemas.openxmlformats.org/officeDocument/2006/relationships/slide" Target="slides/slide33.xml"/><Relationship Id="rId7" Type="http://schemas.openxmlformats.org/officeDocument/2006/relationships/slide" Target="slides/slide9.xml"/><Relationship Id="rId12" Type="http://schemas.openxmlformats.org/officeDocument/2006/relationships/slide" Target="slides/slide20.xml"/><Relationship Id="rId17" Type="http://schemas.openxmlformats.org/officeDocument/2006/relationships/slide" Target="slides/slide27.xml"/><Relationship Id="rId2" Type="http://schemas.openxmlformats.org/officeDocument/2006/relationships/slide" Target="slides/slide4.xml"/><Relationship Id="rId16" Type="http://schemas.openxmlformats.org/officeDocument/2006/relationships/slide" Target="slides/slide26.xml"/><Relationship Id="rId20" Type="http://schemas.openxmlformats.org/officeDocument/2006/relationships/slide" Target="slides/slide32.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8.xml"/><Relationship Id="rId24" Type="http://schemas.openxmlformats.org/officeDocument/2006/relationships/slide" Target="slides/slide48.xml"/><Relationship Id="rId5" Type="http://schemas.openxmlformats.org/officeDocument/2006/relationships/slide" Target="slides/slide7.xml"/><Relationship Id="rId15" Type="http://schemas.openxmlformats.org/officeDocument/2006/relationships/slide" Target="slides/slide24.xml"/><Relationship Id="rId23" Type="http://schemas.openxmlformats.org/officeDocument/2006/relationships/slide" Target="slides/slide43.xml"/><Relationship Id="rId10" Type="http://schemas.openxmlformats.org/officeDocument/2006/relationships/slide" Target="slides/slide17.xml"/><Relationship Id="rId19" Type="http://schemas.openxmlformats.org/officeDocument/2006/relationships/slide" Target="slides/slide31.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22.xml"/><Relationship Id="rId22" Type="http://schemas.openxmlformats.org/officeDocument/2006/relationships/slide" Target="slides/slide4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B1576-EC76-7148-8E67-C617A4C5612A}" type="doc">
      <dgm:prSet loTypeId="urn:microsoft.com/office/officeart/2005/8/layout/cycle4#3" loCatId="relationship" qsTypeId="urn:microsoft.com/office/officeart/2005/8/quickstyle/simple4" qsCatId="simple" csTypeId="urn:microsoft.com/office/officeart/2005/8/colors/accent1_2" csCatId="accent1" phldr="1"/>
      <dgm:spPr/>
      <dgm:t>
        <a:bodyPr/>
        <a:lstStyle/>
        <a:p>
          <a:endParaRPr lang="en-US"/>
        </a:p>
      </dgm:t>
    </dgm:pt>
    <dgm:pt modelId="{5B7CBE8B-031E-6E4A-A6D8-BAE279011D9A}">
      <dgm:prSet/>
      <dgm:spPr>
        <a:xfrm>
          <a:off x="1989124" y="312724"/>
          <a:ext cx="2375611" cy="2375611"/>
        </a:xfrm>
        <a:prstGeom prst="pieWedg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 processing</a:t>
          </a:r>
        </a:p>
      </dgm:t>
    </dgm:pt>
    <dgm:pt modelId="{F90608E3-C56D-D44F-9FED-A4B7D42D7016}" type="parTrans" cxnId="{8E8449E0-E943-3244-9DA5-586BEFAD2DDF}">
      <dgm:prSet/>
      <dgm:spPr/>
      <dgm:t>
        <a:bodyPr/>
        <a:lstStyle/>
        <a:p>
          <a:endParaRPr lang="en-US"/>
        </a:p>
      </dgm:t>
    </dgm:pt>
    <dgm:pt modelId="{0791B277-F27E-6A46-91BA-9CFF4A7A8948}" type="sibTrans" cxnId="{8E8449E0-E943-3244-9DA5-586BEFAD2DDF}">
      <dgm:prSet/>
      <dgm:spPr/>
      <dgm:t>
        <a:bodyPr/>
        <a:lstStyle/>
        <a:p>
          <a:endParaRPr lang="en-US"/>
        </a:p>
      </dgm:t>
    </dgm:pt>
    <dgm:pt modelId="{36AE9740-0372-0E42-8B0F-CFF54F99B649}">
      <dgm:prSet custT="1"/>
      <dgm:spPr>
        <a:xfrm>
          <a:off x="232399" y="8"/>
          <a:ext cx="335036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sz="1000" dirty="0">
              <a:solidFill>
                <a:sysClr val="windowText" lastClr="000000">
                  <a:hueOff val="0"/>
                  <a:satOff val="0"/>
                  <a:lumOff val="0"/>
                  <a:alphaOff val="0"/>
                </a:sysClr>
              </a:solidFill>
              <a:latin typeface="Rockwell"/>
              <a:ea typeface="+mn-ea"/>
              <a:cs typeface="+mn-cs"/>
            </a:rPr>
            <a:t>Arithmetic instructions provide computational capabilities for processing numeric data</a:t>
          </a:r>
        </a:p>
      </dgm:t>
    </dgm:pt>
    <dgm:pt modelId="{67AEF1E2-B31E-1942-9127-7FE00EFE224D}" type="parTrans" cxnId="{FDFC9851-1380-E54D-95FF-BDDB86320532}">
      <dgm:prSet/>
      <dgm:spPr/>
      <dgm:t>
        <a:bodyPr/>
        <a:lstStyle/>
        <a:p>
          <a:endParaRPr lang="en-US"/>
        </a:p>
      </dgm:t>
    </dgm:pt>
    <dgm:pt modelId="{37208CC7-45B4-734F-8124-5A4F7684C9AE}" type="sibTrans" cxnId="{FDFC9851-1380-E54D-95FF-BDDB86320532}">
      <dgm:prSet/>
      <dgm:spPr/>
      <dgm:t>
        <a:bodyPr/>
        <a:lstStyle/>
        <a:p>
          <a:endParaRPr lang="en-US"/>
        </a:p>
      </dgm:t>
    </dgm:pt>
    <dgm:pt modelId="{A4477C0B-F329-1B48-B177-C96746E5C22A}">
      <dgm:prSet custT="1"/>
      <dgm:spPr>
        <a:xfrm>
          <a:off x="232399" y="8"/>
          <a:ext cx="335036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sz="1000" dirty="0">
              <a:solidFill>
                <a:sysClr val="windowText" lastClr="000000">
                  <a:hueOff val="0"/>
                  <a:satOff val="0"/>
                  <a:lumOff val="0"/>
                  <a:alphaOff val="0"/>
                </a:sysClr>
              </a:solidFill>
              <a:latin typeface="Rockwell"/>
              <a:ea typeface="+mn-ea"/>
              <a:cs typeface="+mn-cs"/>
            </a:rPr>
            <a:t>Logic (Boolean) instructions operate on the bits of a word as bits rather than as numbers, thus they provide capabilities for processing any other type of data the user may wish to employ</a:t>
          </a:r>
        </a:p>
      </dgm:t>
    </dgm:pt>
    <dgm:pt modelId="{1E209E03-8253-984B-AE52-BE8538ED8178}" type="parTrans" cxnId="{983CD786-D9CB-CF42-A8F6-6D1741A17621}">
      <dgm:prSet/>
      <dgm:spPr/>
      <dgm:t>
        <a:bodyPr/>
        <a:lstStyle/>
        <a:p>
          <a:endParaRPr lang="en-US"/>
        </a:p>
      </dgm:t>
    </dgm:pt>
    <dgm:pt modelId="{968EFCF3-BEE2-2649-997F-68665AF3B38A}" type="sibTrans" cxnId="{983CD786-D9CB-CF42-A8F6-6D1741A17621}">
      <dgm:prSet/>
      <dgm:spPr/>
      <dgm:t>
        <a:bodyPr/>
        <a:lstStyle/>
        <a:p>
          <a:endParaRPr lang="en-US"/>
        </a:p>
      </dgm:t>
    </dgm:pt>
    <dgm:pt modelId="{AE9EDF8B-031D-7740-9496-75682D788ADA}">
      <dgm:prSet/>
      <dgm:spPr>
        <a:xfrm rot="5400000">
          <a:off x="4474464" y="312724"/>
          <a:ext cx="2375611" cy="2375611"/>
        </a:xfrm>
        <a:prstGeom prst="pieWedge">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 storage</a:t>
          </a:r>
        </a:p>
      </dgm:t>
    </dgm:pt>
    <dgm:pt modelId="{2F092B45-6ADB-4446-A7FF-4B6F136AF5C3}" type="parTrans" cxnId="{1F02613C-5B87-A94E-9140-04DA3448D363}">
      <dgm:prSet/>
      <dgm:spPr/>
      <dgm:t>
        <a:bodyPr/>
        <a:lstStyle/>
        <a:p>
          <a:endParaRPr lang="en-US"/>
        </a:p>
      </dgm:t>
    </dgm:pt>
    <dgm:pt modelId="{BD930FAB-82D7-F44D-9733-F2543B4B9FF0}" type="sibTrans" cxnId="{1F02613C-5B87-A94E-9140-04DA3448D363}">
      <dgm:prSet/>
      <dgm:spPr/>
      <dgm:t>
        <a:bodyPr/>
        <a:lstStyle/>
        <a:p>
          <a:endParaRPr lang="en-US"/>
        </a:p>
      </dgm:t>
    </dgm:pt>
    <dgm:pt modelId="{2BBD1421-AEA3-E34C-8292-A335324D512C}">
      <dgm:prSet/>
      <dgm:spPr>
        <a:xfrm>
          <a:off x="5515507" y="0"/>
          <a:ext cx="2710281" cy="175564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Movement of data into or out of register and or memory locations</a:t>
          </a:r>
        </a:p>
      </dgm:t>
    </dgm:pt>
    <dgm:pt modelId="{3DEFB431-A54A-7145-990E-EC4A48C1A3C0}" type="parTrans" cxnId="{0412D97A-D2FE-F54B-95EE-A356B47B7DB9}">
      <dgm:prSet/>
      <dgm:spPr/>
      <dgm:t>
        <a:bodyPr/>
        <a:lstStyle/>
        <a:p>
          <a:endParaRPr lang="en-US"/>
        </a:p>
      </dgm:t>
    </dgm:pt>
    <dgm:pt modelId="{4F162E8C-7511-1548-B473-479D3797BC7F}" type="sibTrans" cxnId="{0412D97A-D2FE-F54B-95EE-A356B47B7DB9}">
      <dgm:prSet/>
      <dgm:spPr/>
      <dgm:t>
        <a:bodyPr/>
        <a:lstStyle/>
        <a:p>
          <a:endParaRPr lang="en-US"/>
        </a:p>
      </dgm:t>
    </dgm:pt>
    <dgm:pt modelId="{B251DF42-B0EB-7A49-8C44-BDB17AF4475C}">
      <dgm:prSet/>
      <dgm:spPr>
        <a:xfrm rot="10800000">
          <a:off x="4474464" y="2798064"/>
          <a:ext cx="2375611" cy="2375611"/>
        </a:xfrm>
        <a:prstGeom prst="pieWedg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 movement</a:t>
          </a:r>
        </a:p>
      </dgm:t>
    </dgm:pt>
    <dgm:pt modelId="{AC9F7E3A-4A9C-2B40-82F0-57E10223D6D5}" type="parTrans" cxnId="{810352ED-E3DD-0548-89D5-A5CAF37D99A9}">
      <dgm:prSet/>
      <dgm:spPr/>
      <dgm:t>
        <a:bodyPr/>
        <a:lstStyle/>
        <a:p>
          <a:endParaRPr lang="en-US"/>
        </a:p>
      </dgm:t>
    </dgm:pt>
    <dgm:pt modelId="{51004CD5-1BB8-0447-8B24-F5D34F2E0B87}" type="sibTrans" cxnId="{810352ED-E3DD-0548-89D5-A5CAF37D99A9}">
      <dgm:prSet/>
      <dgm:spPr/>
      <dgm:t>
        <a:bodyPr/>
        <a:lstStyle/>
        <a:p>
          <a:endParaRPr lang="en-US"/>
        </a:p>
      </dgm:t>
    </dgm:pt>
    <dgm:pt modelId="{1AE39B25-E452-4946-B133-B3258ED3C595}">
      <dgm:prSet/>
      <dgm:spPr>
        <a:xfrm>
          <a:off x="5562612" y="3730752"/>
          <a:ext cx="2710281" cy="175564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I/O instructions are needed to transfer programs and data into memory and the results of computations back out to the user</a:t>
          </a:r>
        </a:p>
      </dgm:t>
    </dgm:pt>
    <dgm:pt modelId="{5FBA671F-6111-9B41-B63F-0BEE04E2C2A9}" type="parTrans" cxnId="{950E87F8-4D7F-FE49-B46D-F6B2B2FF623E}">
      <dgm:prSet/>
      <dgm:spPr/>
      <dgm:t>
        <a:bodyPr/>
        <a:lstStyle/>
        <a:p>
          <a:endParaRPr lang="en-US"/>
        </a:p>
      </dgm:t>
    </dgm:pt>
    <dgm:pt modelId="{CE0AA7E2-62FA-D544-8DD2-AAFAFBAB93F4}" type="sibTrans" cxnId="{950E87F8-4D7F-FE49-B46D-F6B2B2FF623E}">
      <dgm:prSet/>
      <dgm:spPr/>
      <dgm:t>
        <a:bodyPr/>
        <a:lstStyle/>
        <a:p>
          <a:endParaRPr lang="en-US"/>
        </a:p>
      </dgm:t>
    </dgm:pt>
    <dgm:pt modelId="{3FBA8F48-CCC3-124D-B715-4C360C50EE41}">
      <dgm:prSet/>
      <dgm:spPr>
        <a:xfrm rot="16200000">
          <a:off x="1989124" y="2798064"/>
          <a:ext cx="2375611" cy="2375611"/>
        </a:xfrm>
        <a:prstGeom prst="pieWedge">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Control</a:t>
          </a:r>
        </a:p>
      </dgm:t>
    </dgm:pt>
    <dgm:pt modelId="{17A66A4C-1942-114A-867B-D666B7BF6115}" type="parTrans" cxnId="{8830C5D0-8859-0349-9EFE-18FBB4F69A58}">
      <dgm:prSet/>
      <dgm:spPr/>
      <dgm:t>
        <a:bodyPr/>
        <a:lstStyle/>
        <a:p>
          <a:endParaRPr lang="en-US"/>
        </a:p>
      </dgm:t>
    </dgm:pt>
    <dgm:pt modelId="{1235357D-B41D-1F45-87E1-0CBD5730F045}" type="sibTrans" cxnId="{8830C5D0-8859-0349-9EFE-18FBB4F69A58}">
      <dgm:prSet/>
      <dgm:spPr/>
      <dgm:t>
        <a:bodyPr/>
        <a:lstStyle/>
        <a:p>
          <a:endParaRPr lang="en-US"/>
        </a:p>
      </dgm:t>
    </dgm:pt>
    <dgm:pt modelId="{1C606FAD-E531-2A40-B173-5106AD6C3FA2}">
      <dgm:prSet/>
      <dgm:spPr>
        <a:xfrm>
          <a:off x="228604" y="3733798"/>
          <a:ext cx="367039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Test instructions are used to test the value of a data word or the status of a computation</a:t>
          </a:r>
        </a:p>
      </dgm:t>
    </dgm:pt>
    <dgm:pt modelId="{28539DA5-DF62-0744-9F61-A0491270913A}" type="parTrans" cxnId="{F63C1305-CB71-AF49-9903-0F9F3527E3DD}">
      <dgm:prSet/>
      <dgm:spPr/>
      <dgm:t>
        <a:bodyPr/>
        <a:lstStyle/>
        <a:p>
          <a:endParaRPr lang="en-US"/>
        </a:p>
      </dgm:t>
    </dgm:pt>
    <dgm:pt modelId="{9612D6A2-38ED-D34A-BCE3-BB232E162F00}" type="sibTrans" cxnId="{F63C1305-CB71-AF49-9903-0F9F3527E3DD}">
      <dgm:prSet/>
      <dgm:spPr/>
      <dgm:t>
        <a:bodyPr/>
        <a:lstStyle/>
        <a:p>
          <a:endParaRPr lang="en-US"/>
        </a:p>
      </dgm:t>
    </dgm:pt>
    <dgm:pt modelId="{B22073FC-6737-1444-940C-46119CB67413}">
      <dgm:prSet/>
      <dgm:spPr>
        <a:xfrm>
          <a:off x="228604" y="3733798"/>
          <a:ext cx="367039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Branch instructions are used to branch to a different set of instructions depending on the decision made</a:t>
          </a:r>
        </a:p>
      </dgm:t>
    </dgm:pt>
    <dgm:pt modelId="{02239424-C1F1-874B-A029-B22C5FE1A22A}" type="parTrans" cxnId="{996D9636-DAA1-3D4C-8B5A-7F66DB32EF29}">
      <dgm:prSet/>
      <dgm:spPr/>
      <dgm:t>
        <a:bodyPr/>
        <a:lstStyle/>
        <a:p>
          <a:endParaRPr lang="en-US"/>
        </a:p>
      </dgm:t>
    </dgm:pt>
    <dgm:pt modelId="{80C3BCDE-B719-3E46-95BE-6B3B1DC5E0D1}" type="sibTrans" cxnId="{996D9636-DAA1-3D4C-8B5A-7F66DB32EF29}">
      <dgm:prSet/>
      <dgm:spPr/>
      <dgm:t>
        <a:bodyPr/>
        <a:lstStyle/>
        <a:p>
          <a:endParaRPr lang="en-US"/>
        </a:p>
      </dgm:t>
    </dgm:pt>
    <dgm:pt modelId="{54B66CE4-B957-6B43-BDD6-872EB4784E64}" type="pres">
      <dgm:prSet presAssocID="{864B1576-EC76-7148-8E67-C617A4C5612A}" presName="cycleMatrixDiagram" presStyleCnt="0">
        <dgm:presLayoutVars>
          <dgm:chMax val="1"/>
          <dgm:dir/>
          <dgm:animLvl val="lvl"/>
          <dgm:resizeHandles val="exact"/>
        </dgm:presLayoutVars>
      </dgm:prSet>
      <dgm:spPr/>
    </dgm:pt>
    <dgm:pt modelId="{EF8E7D46-66F2-1A47-968B-C01EF393B074}" type="pres">
      <dgm:prSet presAssocID="{864B1576-EC76-7148-8E67-C617A4C5612A}" presName="children" presStyleCnt="0"/>
      <dgm:spPr/>
    </dgm:pt>
    <dgm:pt modelId="{CA66C68F-08B6-F640-8C7D-AD15E2979AC7}" type="pres">
      <dgm:prSet presAssocID="{864B1576-EC76-7148-8E67-C617A4C5612A}" presName="child1group" presStyleCnt="0"/>
      <dgm:spPr/>
    </dgm:pt>
    <dgm:pt modelId="{D393D0F9-5D0B-304A-9364-031DA1DC3538}" type="pres">
      <dgm:prSet presAssocID="{864B1576-EC76-7148-8E67-C617A4C5612A}" presName="child1" presStyleLbl="bgAcc1" presStyleIdx="0" presStyleCnt="4" custScaleX="123617" custScaleY="99653" custLinFactNeighborX="-19962" custLinFactNeighborY="-173"/>
      <dgm:spPr/>
    </dgm:pt>
    <dgm:pt modelId="{34460823-7A07-7247-B0D3-235B8A941BCF}" type="pres">
      <dgm:prSet presAssocID="{864B1576-EC76-7148-8E67-C617A4C5612A}" presName="child1Text" presStyleLbl="bgAcc1" presStyleIdx="0" presStyleCnt="4">
        <dgm:presLayoutVars>
          <dgm:bulletEnabled val="1"/>
        </dgm:presLayoutVars>
      </dgm:prSet>
      <dgm:spPr/>
    </dgm:pt>
    <dgm:pt modelId="{F6AA8960-9889-3241-AF41-DD780B9F2F7A}" type="pres">
      <dgm:prSet presAssocID="{864B1576-EC76-7148-8E67-C617A4C5612A}" presName="child2group" presStyleCnt="0"/>
      <dgm:spPr/>
    </dgm:pt>
    <dgm:pt modelId="{E013DB8C-C4D5-9245-9F44-E76F99512271}" type="pres">
      <dgm:prSet presAssocID="{864B1576-EC76-7148-8E67-C617A4C5612A}" presName="child2" presStyleLbl="bgAcc1" presStyleIdx="1" presStyleCnt="4"/>
      <dgm:spPr/>
    </dgm:pt>
    <dgm:pt modelId="{BDBBC062-316B-894D-970C-B264CE1885D5}" type="pres">
      <dgm:prSet presAssocID="{864B1576-EC76-7148-8E67-C617A4C5612A}" presName="child2Text" presStyleLbl="bgAcc1" presStyleIdx="1" presStyleCnt="4">
        <dgm:presLayoutVars>
          <dgm:bulletEnabled val="1"/>
        </dgm:presLayoutVars>
      </dgm:prSet>
      <dgm:spPr/>
    </dgm:pt>
    <dgm:pt modelId="{7E239632-7BEC-6F4C-9C6B-2F2FABB1D7F8}" type="pres">
      <dgm:prSet presAssocID="{864B1576-EC76-7148-8E67-C617A4C5612A}" presName="child3group" presStyleCnt="0"/>
      <dgm:spPr/>
    </dgm:pt>
    <dgm:pt modelId="{D49C15E2-0E91-4846-8ABC-A77940D4A179}" type="pres">
      <dgm:prSet presAssocID="{864B1576-EC76-7148-8E67-C617A4C5612A}" presName="child3" presStyleLbl="bgAcc1" presStyleIdx="2" presStyleCnt="4" custLinFactNeighborX="1738" custLinFactNeighborY="174"/>
      <dgm:spPr/>
    </dgm:pt>
    <dgm:pt modelId="{0E9EBDF2-E81E-8843-84D0-D5B9C010DCFD}" type="pres">
      <dgm:prSet presAssocID="{864B1576-EC76-7148-8E67-C617A4C5612A}" presName="child3Text" presStyleLbl="bgAcc1" presStyleIdx="2" presStyleCnt="4">
        <dgm:presLayoutVars>
          <dgm:bulletEnabled val="1"/>
        </dgm:presLayoutVars>
      </dgm:prSet>
      <dgm:spPr/>
    </dgm:pt>
    <dgm:pt modelId="{B70514BB-18F6-7F4C-9310-54C429397273}" type="pres">
      <dgm:prSet presAssocID="{864B1576-EC76-7148-8E67-C617A4C5612A}" presName="child4group" presStyleCnt="0"/>
      <dgm:spPr/>
    </dgm:pt>
    <dgm:pt modelId="{1271081F-DA7B-9646-B77E-4127E6C5A827}" type="pres">
      <dgm:prSet presAssocID="{864B1576-EC76-7148-8E67-C617A4C5612A}" presName="child4" presStyleLbl="bgAcc1" presStyleIdx="3" presStyleCnt="4" custScaleX="135425" custScaleY="99653" custLinFactNeighborX="-14198" custLinFactNeighborY="0"/>
      <dgm:spPr/>
    </dgm:pt>
    <dgm:pt modelId="{B4C6AF6A-E6F6-434A-A0EB-F3E05F767021}" type="pres">
      <dgm:prSet presAssocID="{864B1576-EC76-7148-8E67-C617A4C5612A}" presName="child4Text" presStyleLbl="bgAcc1" presStyleIdx="3" presStyleCnt="4">
        <dgm:presLayoutVars>
          <dgm:bulletEnabled val="1"/>
        </dgm:presLayoutVars>
      </dgm:prSet>
      <dgm:spPr/>
    </dgm:pt>
    <dgm:pt modelId="{CAEC5CBA-E9C4-0F4A-860D-7801A66D3A3E}" type="pres">
      <dgm:prSet presAssocID="{864B1576-EC76-7148-8E67-C617A4C5612A}" presName="childPlaceholder" presStyleCnt="0"/>
      <dgm:spPr/>
    </dgm:pt>
    <dgm:pt modelId="{338BC3C6-4E50-4E40-A3D2-BC47420586EE}" type="pres">
      <dgm:prSet presAssocID="{864B1576-EC76-7148-8E67-C617A4C5612A}" presName="circle" presStyleCnt="0"/>
      <dgm:spPr/>
    </dgm:pt>
    <dgm:pt modelId="{64E7A613-FAC5-2A4B-84D5-823A0DA3329F}" type="pres">
      <dgm:prSet presAssocID="{864B1576-EC76-7148-8E67-C617A4C5612A}" presName="quadrant1" presStyleLbl="node1" presStyleIdx="0" presStyleCnt="4">
        <dgm:presLayoutVars>
          <dgm:chMax val="1"/>
          <dgm:bulletEnabled val="1"/>
        </dgm:presLayoutVars>
      </dgm:prSet>
      <dgm:spPr/>
    </dgm:pt>
    <dgm:pt modelId="{3B212426-56CB-2742-8EFE-A3AF6B61B920}" type="pres">
      <dgm:prSet presAssocID="{864B1576-EC76-7148-8E67-C617A4C5612A}" presName="quadrant2" presStyleLbl="node1" presStyleIdx="1" presStyleCnt="4">
        <dgm:presLayoutVars>
          <dgm:chMax val="1"/>
          <dgm:bulletEnabled val="1"/>
        </dgm:presLayoutVars>
      </dgm:prSet>
      <dgm:spPr/>
    </dgm:pt>
    <dgm:pt modelId="{0F90C031-7DF5-F44F-BC7E-06E0F85CB427}" type="pres">
      <dgm:prSet presAssocID="{864B1576-EC76-7148-8E67-C617A4C5612A}" presName="quadrant3" presStyleLbl="node1" presStyleIdx="2" presStyleCnt="4">
        <dgm:presLayoutVars>
          <dgm:chMax val="1"/>
          <dgm:bulletEnabled val="1"/>
        </dgm:presLayoutVars>
      </dgm:prSet>
      <dgm:spPr/>
    </dgm:pt>
    <dgm:pt modelId="{D68EFB07-20BD-9848-85ED-45FB73135481}" type="pres">
      <dgm:prSet presAssocID="{864B1576-EC76-7148-8E67-C617A4C5612A}" presName="quadrant4" presStyleLbl="node1" presStyleIdx="3" presStyleCnt="4">
        <dgm:presLayoutVars>
          <dgm:chMax val="1"/>
          <dgm:bulletEnabled val="1"/>
        </dgm:presLayoutVars>
      </dgm:prSet>
      <dgm:spPr/>
    </dgm:pt>
    <dgm:pt modelId="{FA5E23B5-B5F8-224A-BCF3-175F4B575145}" type="pres">
      <dgm:prSet presAssocID="{864B1576-EC76-7148-8E67-C617A4C5612A}" presName="quadrantPlaceholder" presStyleCnt="0"/>
      <dgm:spPr/>
    </dgm:pt>
    <dgm:pt modelId="{A04C8535-5121-1D48-89BE-ED9EAD28EFF1}" type="pres">
      <dgm:prSet presAssocID="{864B1576-EC76-7148-8E67-C617A4C5612A}" presName="center1" presStyleLbl="fgShp" presStyleIdx="0" presStyleCnt="2"/>
      <dgm:spPr>
        <a:xfrm>
          <a:off x="4009491" y="2249424"/>
          <a:ext cx="820216" cy="713232"/>
        </a:xfrm>
        <a:prstGeom prst="circularArrow">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FA519686-EE3E-034C-95BB-4F2415CF38CD}" type="pres">
      <dgm:prSet presAssocID="{864B1576-EC76-7148-8E67-C617A4C5612A}" presName="center2" presStyleLbl="fgShp" presStyleIdx="1" presStyleCnt="2"/>
      <dgm:spPr>
        <a:xfrm rot="10800000">
          <a:off x="4009491" y="2523744"/>
          <a:ext cx="820216" cy="713232"/>
        </a:xfrm>
        <a:prstGeom prst="circularArrow">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pt>
  </dgm:ptLst>
  <dgm:cxnLst>
    <dgm:cxn modelId="{F63C1305-CB71-AF49-9903-0F9F3527E3DD}" srcId="{3FBA8F48-CCC3-124D-B715-4C360C50EE41}" destId="{1C606FAD-E531-2A40-B173-5106AD6C3FA2}" srcOrd="0" destOrd="0" parTransId="{28539DA5-DF62-0744-9F61-A0491270913A}" sibTransId="{9612D6A2-38ED-D34A-BCE3-BB232E162F00}"/>
    <dgm:cxn modelId="{0D9A7A07-ED73-AA4C-AD45-D695865AF1B3}" type="presOf" srcId="{2BBD1421-AEA3-E34C-8292-A335324D512C}" destId="{BDBBC062-316B-894D-970C-B264CE1885D5}" srcOrd="1" destOrd="0" presId="urn:microsoft.com/office/officeart/2005/8/layout/cycle4#3"/>
    <dgm:cxn modelId="{DFD7BE0D-77F7-E548-9F99-57F72D70E972}" type="presOf" srcId="{1AE39B25-E452-4946-B133-B3258ED3C595}" destId="{D49C15E2-0E91-4846-8ABC-A77940D4A179}" srcOrd="0" destOrd="0" presId="urn:microsoft.com/office/officeart/2005/8/layout/cycle4#3"/>
    <dgm:cxn modelId="{4B640820-8DAC-0742-9BEF-8F8BF34F5791}" type="presOf" srcId="{3FBA8F48-CCC3-124D-B715-4C360C50EE41}" destId="{D68EFB07-20BD-9848-85ED-45FB73135481}" srcOrd="0" destOrd="0" presId="urn:microsoft.com/office/officeart/2005/8/layout/cycle4#3"/>
    <dgm:cxn modelId="{65FB1526-AE13-D548-846B-B63504FB0339}" type="presOf" srcId="{2BBD1421-AEA3-E34C-8292-A335324D512C}" destId="{E013DB8C-C4D5-9245-9F44-E76F99512271}" srcOrd="0" destOrd="0" presId="urn:microsoft.com/office/officeart/2005/8/layout/cycle4#3"/>
    <dgm:cxn modelId="{F9392D31-92C0-034C-A7C7-7E1385CE7968}" type="presOf" srcId="{1AE39B25-E452-4946-B133-B3258ED3C595}" destId="{0E9EBDF2-E81E-8843-84D0-D5B9C010DCFD}" srcOrd="1" destOrd="0" presId="urn:microsoft.com/office/officeart/2005/8/layout/cycle4#3"/>
    <dgm:cxn modelId="{996D9636-DAA1-3D4C-8B5A-7F66DB32EF29}" srcId="{3FBA8F48-CCC3-124D-B715-4C360C50EE41}" destId="{B22073FC-6737-1444-940C-46119CB67413}" srcOrd="1" destOrd="0" parTransId="{02239424-C1F1-874B-A029-B22C5FE1A22A}" sibTransId="{80C3BCDE-B719-3E46-95BE-6B3B1DC5E0D1}"/>
    <dgm:cxn modelId="{B977C336-FC76-6F42-ABA1-108DCABA36FB}" type="presOf" srcId="{B22073FC-6737-1444-940C-46119CB67413}" destId="{B4C6AF6A-E6F6-434A-A0EB-F3E05F767021}" srcOrd="1" destOrd="1" presId="urn:microsoft.com/office/officeart/2005/8/layout/cycle4#3"/>
    <dgm:cxn modelId="{1F02613C-5B87-A94E-9140-04DA3448D363}" srcId="{864B1576-EC76-7148-8E67-C617A4C5612A}" destId="{AE9EDF8B-031D-7740-9496-75682D788ADA}" srcOrd="1" destOrd="0" parTransId="{2F092B45-6ADB-4446-A7FF-4B6F136AF5C3}" sibTransId="{BD930FAB-82D7-F44D-9733-F2543B4B9FF0}"/>
    <dgm:cxn modelId="{02C15E61-0009-1743-BB8C-E2141F304DFE}" type="presOf" srcId="{A4477C0B-F329-1B48-B177-C96746E5C22A}" destId="{D393D0F9-5D0B-304A-9364-031DA1DC3538}" srcOrd="0" destOrd="1" presId="urn:microsoft.com/office/officeart/2005/8/layout/cycle4#3"/>
    <dgm:cxn modelId="{3B784941-5ED3-764A-8756-222F6CEE773B}" type="presOf" srcId="{5B7CBE8B-031E-6E4A-A6D8-BAE279011D9A}" destId="{64E7A613-FAC5-2A4B-84D5-823A0DA3329F}" srcOrd="0" destOrd="0" presId="urn:microsoft.com/office/officeart/2005/8/layout/cycle4#3"/>
    <dgm:cxn modelId="{5630C562-1744-D642-9831-0A68689C9A62}" type="presOf" srcId="{864B1576-EC76-7148-8E67-C617A4C5612A}" destId="{54B66CE4-B957-6B43-BDD6-872EB4784E64}" srcOrd="0" destOrd="0" presId="urn:microsoft.com/office/officeart/2005/8/layout/cycle4#3"/>
    <dgm:cxn modelId="{8804E042-7DFA-AE4F-8CA1-4F0A6A92CF04}" type="presOf" srcId="{AE9EDF8B-031D-7740-9496-75682D788ADA}" destId="{3B212426-56CB-2742-8EFE-A3AF6B61B920}" srcOrd="0" destOrd="0" presId="urn:microsoft.com/office/officeart/2005/8/layout/cycle4#3"/>
    <dgm:cxn modelId="{84B58D4C-7DDE-BE40-A4B5-B2E83A119B10}" type="presOf" srcId="{1C606FAD-E531-2A40-B173-5106AD6C3FA2}" destId="{1271081F-DA7B-9646-B77E-4127E6C5A827}" srcOrd="0" destOrd="0" presId="urn:microsoft.com/office/officeart/2005/8/layout/cycle4#3"/>
    <dgm:cxn modelId="{FDFC9851-1380-E54D-95FF-BDDB86320532}" srcId="{5B7CBE8B-031E-6E4A-A6D8-BAE279011D9A}" destId="{36AE9740-0372-0E42-8B0F-CFF54F99B649}" srcOrd="0" destOrd="0" parTransId="{67AEF1E2-B31E-1942-9127-7FE00EFE224D}" sibTransId="{37208CC7-45B4-734F-8124-5A4F7684C9AE}"/>
    <dgm:cxn modelId="{77FBC579-7AEB-8149-AD24-345994D50248}" type="presOf" srcId="{A4477C0B-F329-1B48-B177-C96746E5C22A}" destId="{34460823-7A07-7247-B0D3-235B8A941BCF}" srcOrd="1" destOrd="1" presId="urn:microsoft.com/office/officeart/2005/8/layout/cycle4#3"/>
    <dgm:cxn modelId="{0412D97A-D2FE-F54B-95EE-A356B47B7DB9}" srcId="{AE9EDF8B-031D-7740-9496-75682D788ADA}" destId="{2BBD1421-AEA3-E34C-8292-A335324D512C}" srcOrd="0" destOrd="0" parTransId="{3DEFB431-A54A-7145-990E-EC4A48C1A3C0}" sibTransId="{4F162E8C-7511-1548-B473-479D3797BC7F}"/>
    <dgm:cxn modelId="{983CD786-D9CB-CF42-A8F6-6D1741A17621}" srcId="{5B7CBE8B-031E-6E4A-A6D8-BAE279011D9A}" destId="{A4477C0B-F329-1B48-B177-C96746E5C22A}" srcOrd="1" destOrd="0" parTransId="{1E209E03-8253-984B-AE52-BE8538ED8178}" sibTransId="{968EFCF3-BEE2-2649-997F-68665AF3B38A}"/>
    <dgm:cxn modelId="{6BF513A7-C770-EE4E-B1BB-E0F1284909EC}" type="presOf" srcId="{36AE9740-0372-0E42-8B0F-CFF54F99B649}" destId="{D393D0F9-5D0B-304A-9364-031DA1DC3538}" srcOrd="0" destOrd="0" presId="urn:microsoft.com/office/officeart/2005/8/layout/cycle4#3"/>
    <dgm:cxn modelId="{C4D574D0-EF9A-D846-BB04-D27543807E91}" type="presOf" srcId="{B251DF42-B0EB-7A49-8C44-BDB17AF4475C}" destId="{0F90C031-7DF5-F44F-BC7E-06E0F85CB427}" srcOrd="0" destOrd="0" presId="urn:microsoft.com/office/officeart/2005/8/layout/cycle4#3"/>
    <dgm:cxn modelId="{8830C5D0-8859-0349-9EFE-18FBB4F69A58}" srcId="{864B1576-EC76-7148-8E67-C617A4C5612A}" destId="{3FBA8F48-CCC3-124D-B715-4C360C50EE41}" srcOrd="3" destOrd="0" parTransId="{17A66A4C-1942-114A-867B-D666B7BF6115}" sibTransId="{1235357D-B41D-1F45-87E1-0CBD5730F045}"/>
    <dgm:cxn modelId="{8E8449E0-E943-3244-9DA5-586BEFAD2DDF}" srcId="{864B1576-EC76-7148-8E67-C617A4C5612A}" destId="{5B7CBE8B-031E-6E4A-A6D8-BAE279011D9A}" srcOrd="0" destOrd="0" parTransId="{F90608E3-C56D-D44F-9FED-A4B7D42D7016}" sibTransId="{0791B277-F27E-6A46-91BA-9CFF4A7A8948}"/>
    <dgm:cxn modelId="{0BA804E4-728F-5F41-9D16-929307B6CE82}" type="presOf" srcId="{36AE9740-0372-0E42-8B0F-CFF54F99B649}" destId="{34460823-7A07-7247-B0D3-235B8A941BCF}" srcOrd="1" destOrd="0" presId="urn:microsoft.com/office/officeart/2005/8/layout/cycle4#3"/>
    <dgm:cxn modelId="{E543CCE4-2DFC-754B-B02C-268997CB796F}" type="presOf" srcId="{1C606FAD-E531-2A40-B173-5106AD6C3FA2}" destId="{B4C6AF6A-E6F6-434A-A0EB-F3E05F767021}" srcOrd="1" destOrd="0" presId="urn:microsoft.com/office/officeart/2005/8/layout/cycle4#3"/>
    <dgm:cxn modelId="{810352ED-E3DD-0548-89D5-A5CAF37D99A9}" srcId="{864B1576-EC76-7148-8E67-C617A4C5612A}" destId="{B251DF42-B0EB-7A49-8C44-BDB17AF4475C}" srcOrd="2" destOrd="0" parTransId="{AC9F7E3A-4A9C-2B40-82F0-57E10223D6D5}" sibTransId="{51004CD5-1BB8-0447-8B24-F5D34F2E0B87}"/>
    <dgm:cxn modelId="{CC00C1F2-25A3-0D4A-AD90-AFDA03A841DE}" type="presOf" srcId="{B22073FC-6737-1444-940C-46119CB67413}" destId="{1271081F-DA7B-9646-B77E-4127E6C5A827}" srcOrd="0" destOrd="1" presId="urn:microsoft.com/office/officeart/2005/8/layout/cycle4#3"/>
    <dgm:cxn modelId="{950E87F8-4D7F-FE49-B46D-F6B2B2FF623E}" srcId="{B251DF42-B0EB-7A49-8C44-BDB17AF4475C}" destId="{1AE39B25-E452-4946-B133-B3258ED3C595}" srcOrd="0" destOrd="0" parTransId="{5FBA671F-6111-9B41-B63F-0BEE04E2C2A9}" sibTransId="{CE0AA7E2-62FA-D544-8DD2-AAFAFBAB93F4}"/>
    <dgm:cxn modelId="{E6CF007E-882A-1F46-A75C-0B5EADCBABD0}" type="presParOf" srcId="{54B66CE4-B957-6B43-BDD6-872EB4784E64}" destId="{EF8E7D46-66F2-1A47-968B-C01EF393B074}" srcOrd="0" destOrd="0" presId="urn:microsoft.com/office/officeart/2005/8/layout/cycle4#3"/>
    <dgm:cxn modelId="{7E1880CE-892C-7D40-BAAE-8B63C487508B}" type="presParOf" srcId="{EF8E7D46-66F2-1A47-968B-C01EF393B074}" destId="{CA66C68F-08B6-F640-8C7D-AD15E2979AC7}" srcOrd="0" destOrd="0" presId="urn:microsoft.com/office/officeart/2005/8/layout/cycle4#3"/>
    <dgm:cxn modelId="{7BC747C4-2730-7749-BCB5-100DDD6B86F0}" type="presParOf" srcId="{CA66C68F-08B6-F640-8C7D-AD15E2979AC7}" destId="{D393D0F9-5D0B-304A-9364-031DA1DC3538}" srcOrd="0" destOrd="0" presId="urn:microsoft.com/office/officeart/2005/8/layout/cycle4#3"/>
    <dgm:cxn modelId="{D92F205A-C8E1-5E41-A515-A0870FCBD501}" type="presParOf" srcId="{CA66C68F-08B6-F640-8C7D-AD15E2979AC7}" destId="{34460823-7A07-7247-B0D3-235B8A941BCF}" srcOrd="1" destOrd="0" presId="urn:microsoft.com/office/officeart/2005/8/layout/cycle4#3"/>
    <dgm:cxn modelId="{0EC601EE-71D2-E542-8246-709120AF6B51}" type="presParOf" srcId="{EF8E7D46-66F2-1A47-968B-C01EF393B074}" destId="{F6AA8960-9889-3241-AF41-DD780B9F2F7A}" srcOrd="1" destOrd="0" presId="urn:microsoft.com/office/officeart/2005/8/layout/cycle4#3"/>
    <dgm:cxn modelId="{9E3CA567-8863-D84E-9BFC-054555CE251F}" type="presParOf" srcId="{F6AA8960-9889-3241-AF41-DD780B9F2F7A}" destId="{E013DB8C-C4D5-9245-9F44-E76F99512271}" srcOrd="0" destOrd="0" presId="urn:microsoft.com/office/officeart/2005/8/layout/cycle4#3"/>
    <dgm:cxn modelId="{EA4789F6-1428-2A49-A4C7-7C02C2EA194E}" type="presParOf" srcId="{F6AA8960-9889-3241-AF41-DD780B9F2F7A}" destId="{BDBBC062-316B-894D-970C-B264CE1885D5}" srcOrd="1" destOrd="0" presId="urn:microsoft.com/office/officeart/2005/8/layout/cycle4#3"/>
    <dgm:cxn modelId="{C9748517-43FE-F347-9724-084F390B2809}" type="presParOf" srcId="{EF8E7D46-66F2-1A47-968B-C01EF393B074}" destId="{7E239632-7BEC-6F4C-9C6B-2F2FABB1D7F8}" srcOrd="2" destOrd="0" presId="urn:microsoft.com/office/officeart/2005/8/layout/cycle4#3"/>
    <dgm:cxn modelId="{DAECE622-129C-BF4B-9232-FF849D32D038}" type="presParOf" srcId="{7E239632-7BEC-6F4C-9C6B-2F2FABB1D7F8}" destId="{D49C15E2-0E91-4846-8ABC-A77940D4A179}" srcOrd="0" destOrd="0" presId="urn:microsoft.com/office/officeart/2005/8/layout/cycle4#3"/>
    <dgm:cxn modelId="{2B2F4164-D980-8E4E-9119-E1DCF763BD46}" type="presParOf" srcId="{7E239632-7BEC-6F4C-9C6B-2F2FABB1D7F8}" destId="{0E9EBDF2-E81E-8843-84D0-D5B9C010DCFD}" srcOrd="1" destOrd="0" presId="urn:microsoft.com/office/officeart/2005/8/layout/cycle4#3"/>
    <dgm:cxn modelId="{57BFFE69-5E9C-C54B-AA25-A879D91295F7}" type="presParOf" srcId="{EF8E7D46-66F2-1A47-968B-C01EF393B074}" destId="{B70514BB-18F6-7F4C-9310-54C429397273}" srcOrd="3" destOrd="0" presId="urn:microsoft.com/office/officeart/2005/8/layout/cycle4#3"/>
    <dgm:cxn modelId="{BF86DB65-B8A5-2745-A50F-C34B4BF26932}" type="presParOf" srcId="{B70514BB-18F6-7F4C-9310-54C429397273}" destId="{1271081F-DA7B-9646-B77E-4127E6C5A827}" srcOrd="0" destOrd="0" presId="urn:microsoft.com/office/officeart/2005/8/layout/cycle4#3"/>
    <dgm:cxn modelId="{A28CC144-75D8-B943-9E89-4D29968E90DF}" type="presParOf" srcId="{B70514BB-18F6-7F4C-9310-54C429397273}" destId="{B4C6AF6A-E6F6-434A-A0EB-F3E05F767021}" srcOrd="1" destOrd="0" presId="urn:microsoft.com/office/officeart/2005/8/layout/cycle4#3"/>
    <dgm:cxn modelId="{670C7EEA-C15F-7241-9300-1F87867025F6}" type="presParOf" srcId="{EF8E7D46-66F2-1A47-968B-C01EF393B074}" destId="{CAEC5CBA-E9C4-0F4A-860D-7801A66D3A3E}" srcOrd="4" destOrd="0" presId="urn:microsoft.com/office/officeart/2005/8/layout/cycle4#3"/>
    <dgm:cxn modelId="{3CB5FFC3-5592-B645-9DE8-96CAE83B03A8}" type="presParOf" srcId="{54B66CE4-B957-6B43-BDD6-872EB4784E64}" destId="{338BC3C6-4E50-4E40-A3D2-BC47420586EE}" srcOrd="1" destOrd="0" presId="urn:microsoft.com/office/officeart/2005/8/layout/cycle4#3"/>
    <dgm:cxn modelId="{962B8941-C41F-DA4D-8013-3CA31FB7B8CD}" type="presParOf" srcId="{338BC3C6-4E50-4E40-A3D2-BC47420586EE}" destId="{64E7A613-FAC5-2A4B-84D5-823A0DA3329F}" srcOrd="0" destOrd="0" presId="urn:microsoft.com/office/officeart/2005/8/layout/cycle4#3"/>
    <dgm:cxn modelId="{DF64DE30-F969-424D-BA00-498F2A5396DC}" type="presParOf" srcId="{338BC3C6-4E50-4E40-A3D2-BC47420586EE}" destId="{3B212426-56CB-2742-8EFE-A3AF6B61B920}" srcOrd="1" destOrd="0" presId="urn:microsoft.com/office/officeart/2005/8/layout/cycle4#3"/>
    <dgm:cxn modelId="{E309CC4C-E8EB-D74C-BE39-A24E7425B1C2}" type="presParOf" srcId="{338BC3C6-4E50-4E40-A3D2-BC47420586EE}" destId="{0F90C031-7DF5-F44F-BC7E-06E0F85CB427}" srcOrd="2" destOrd="0" presId="urn:microsoft.com/office/officeart/2005/8/layout/cycle4#3"/>
    <dgm:cxn modelId="{C2BDCCDA-0110-3940-B8B4-876E5B9AD283}" type="presParOf" srcId="{338BC3C6-4E50-4E40-A3D2-BC47420586EE}" destId="{D68EFB07-20BD-9848-85ED-45FB73135481}" srcOrd="3" destOrd="0" presId="urn:microsoft.com/office/officeart/2005/8/layout/cycle4#3"/>
    <dgm:cxn modelId="{79D4C5E7-12E6-AC49-A6DD-B22A05E7555C}" type="presParOf" srcId="{338BC3C6-4E50-4E40-A3D2-BC47420586EE}" destId="{FA5E23B5-B5F8-224A-BCF3-175F4B575145}" srcOrd="4" destOrd="0" presId="urn:microsoft.com/office/officeart/2005/8/layout/cycle4#3"/>
    <dgm:cxn modelId="{A6C3FCC0-5673-BF4D-A97D-D00C9C7E14C6}" type="presParOf" srcId="{54B66CE4-B957-6B43-BDD6-872EB4784E64}" destId="{A04C8535-5121-1D48-89BE-ED9EAD28EFF1}" srcOrd="2" destOrd="0" presId="urn:microsoft.com/office/officeart/2005/8/layout/cycle4#3"/>
    <dgm:cxn modelId="{9B4ABF64-D9C1-C945-B310-B538D9B71C28}" type="presParOf" srcId="{54B66CE4-B957-6B43-BDD6-872EB4784E64}" destId="{FA519686-EE3E-034C-95BB-4F2415CF38CD}" srcOrd="3" destOrd="0" presId="urn:microsoft.com/office/officeart/2005/8/layout/cycle4#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9AF291-A8F7-754D-9BCC-21843D1485E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6889743B-15A5-4B42-96C5-11425D930E4F}">
      <dgm:prSet/>
      <dgm:spPr>
        <a:xfrm rot="10800000">
          <a:off x="304806" y="663"/>
          <a:ext cx="7924787" cy="1195350"/>
        </a:xfrm>
        <a:prstGeom prst="upArrowCallou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663366">
                  <a:lumMod val="50000"/>
                </a:srgbClr>
              </a:solidFill>
              <a:effectLst/>
              <a:latin typeface="Rockwell"/>
              <a:ea typeface="+mn-ea"/>
              <a:cs typeface="+mn-cs"/>
            </a:rPr>
            <a:t>Very complex because it affects so many aspects of the computer system</a:t>
          </a:r>
        </a:p>
      </dgm:t>
    </dgm:pt>
    <dgm:pt modelId="{67CA192B-3275-C54B-B58C-DA050B16402A}" type="parTrans" cxnId="{22BFA529-E339-0641-95A3-3C48530A63FA}">
      <dgm:prSet/>
      <dgm:spPr/>
      <dgm:t>
        <a:bodyPr/>
        <a:lstStyle/>
        <a:p>
          <a:endParaRPr lang="en-US"/>
        </a:p>
      </dgm:t>
    </dgm:pt>
    <dgm:pt modelId="{CF529774-18D4-5A49-A355-4389DD9EDF78}" type="sibTrans" cxnId="{22BFA529-E339-0641-95A3-3C48530A63FA}">
      <dgm:prSet/>
      <dgm:spPr/>
      <dgm:t>
        <a:bodyPr/>
        <a:lstStyle/>
        <a:p>
          <a:endParaRPr lang="en-US"/>
        </a:p>
      </dgm:t>
    </dgm:pt>
    <dgm:pt modelId="{85FA6A79-0A59-5E45-B15E-9A4DF30BB091}">
      <dgm:prSet/>
      <dgm:spPr>
        <a:xfrm rot="10800000">
          <a:off x="381018" y="1165233"/>
          <a:ext cx="7772363" cy="1131282"/>
        </a:xfrm>
        <a:prstGeom prst="upArrowCallou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Defines many of the functions performed by the processor</a:t>
          </a:r>
        </a:p>
      </dgm:t>
    </dgm:pt>
    <dgm:pt modelId="{85E6E25A-3AE3-3F46-8E90-F2494FC5AECD}" type="parTrans" cxnId="{9656FF87-A36E-4841-A19A-86F651EBBADF}">
      <dgm:prSet/>
      <dgm:spPr/>
      <dgm:t>
        <a:bodyPr/>
        <a:lstStyle/>
        <a:p>
          <a:endParaRPr lang="en-US"/>
        </a:p>
      </dgm:t>
    </dgm:pt>
    <dgm:pt modelId="{4FD0B408-98C8-DE45-A952-A44EDA44E8FC}" type="sibTrans" cxnId="{9656FF87-A36E-4841-A19A-86F651EBBADF}">
      <dgm:prSet/>
      <dgm:spPr/>
      <dgm:t>
        <a:bodyPr/>
        <a:lstStyle/>
        <a:p>
          <a:endParaRPr lang="en-US"/>
        </a:p>
      </dgm:t>
    </dgm:pt>
    <dgm:pt modelId="{0D809260-4B42-5043-99E3-CF6D7B616585}">
      <dgm:prSet/>
      <dgm:spPr>
        <a:xfrm rot="10800000">
          <a:off x="304806" y="2265735"/>
          <a:ext cx="7924787" cy="1220409"/>
        </a:xfrm>
        <a:prstGeom prst="upArrowCallou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663366">
                  <a:lumMod val="50000"/>
                </a:srgbClr>
              </a:solidFill>
              <a:effectLst/>
              <a:latin typeface="Rockwell"/>
              <a:ea typeface="+mn-ea"/>
              <a:cs typeface="+mn-cs"/>
            </a:rPr>
            <a:t>Programmer’s means of controlling the processor</a:t>
          </a:r>
        </a:p>
      </dgm:t>
    </dgm:pt>
    <dgm:pt modelId="{6DAB96D9-CB97-A54D-9E38-73264325FA95}" type="parTrans" cxnId="{EECC1C35-EB9D-134D-B119-AC5BA49998B9}">
      <dgm:prSet/>
      <dgm:spPr/>
      <dgm:t>
        <a:bodyPr/>
        <a:lstStyle/>
        <a:p>
          <a:endParaRPr lang="en-US"/>
        </a:p>
      </dgm:t>
    </dgm:pt>
    <dgm:pt modelId="{4CFBC049-35FB-B34E-9B0C-92B91BF2D448}" type="sibTrans" cxnId="{EECC1C35-EB9D-134D-B119-AC5BA49998B9}">
      <dgm:prSet/>
      <dgm:spPr/>
      <dgm:t>
        <a:bodyPr/>
        <a:lstStyle/>
        <a:p>
          <a:endParaRPr lang="en-US"/>
        </a:p>
      </dgm:t>
    </dgm:pt>
    <dgm:pt modelId="{D998F21C-897B-DF48-956E-861DE4522346}">
      <dgm:prSet/>
      <dgm:spPr>
        <a:xfrm>
          <a:off x="0" y="3455364"/>
          <a:ext cx="8534400" cy="20303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Fundamental design issues:</a:t>
          </a:r>
        </a:p>
      </dgm:t>
    </dgm:pt>
    <dgm:pt modelId="{72A2F193-6231-4244-857B-8332F42F6A3B}" type="parTrans" cxnId="{1C4350C2-543B-8548-B105-496D40F075CF}">
      <dgm:prSet/>
      <dgm:spPr/>
      <dgm:t>
        <a:bodyPr/>
        <a:lstStyle/>
        <a:p>
          <a:endParaRPr lang="en-US"/>
        </a:p>
      </dgm:t>
    </dgm:pt>
    <dgm:pt modelId="{F381CFC5-8171-744F-9472-FF7ED8AF86F2}" type="sibTrans" cxnId="{1C4350C2-543B-8548-B105-496D40F075CF}">
      <dgm:prSet/>
      <dgm:spPr/>
      <dgm:t>
        <a:bodyPr/>
        <a:lstStyle/>
        <a:p>
          <a:endParaRPr lang="en-US"/>
        </a:p>
      </dgm:t>
    </dgm:pt>
    <dgm:pt modelId="{C9369FCC-1255-0D45-AB2C-E89EC8343E66}">
      <dgm:prSet/>
      <dgm:spPr>
        <a:xfrm>
          <a:off x="104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Operation repertoire</a:t>
          </a:r>
        </a:p>
      </dgm:t>
    </dgm:pt>
    <dgm:pt modelId="{FEBA2014-7990-B94D-BAD1-0C73293FA03E}" type="parTrans" cxnId="{68360D74-8D76-144C-8C77-C5B9AF813FFF}">
      <dgm:prSet/>
      <dgm:spPr/>
      <dgm:t>
        <a:bodyPr/>
        <a:lstStyle/>
        <a:p>
          <a:endParaRPr lang="en-US"/>
        </a:p>
      </dgm:t>
    </dgm:pt>
    <dgm:pt modelId="{E8789AB2-278C-244A-9413-8F495D74BD39}" type="sibTrans" cxnId="{68360D74-8D76-144C-8C77-C5B9AF813FFF}">
      <dgm:prSet/>
      <dgm:spPr/>
      <dgm:t>
        <a:bodyPr/>
        <a:lstStyle/>
        <a:p>
          <a:endParaRPr lang="en-US"/>
        </a:p>
      </dgm:t>
    </dgm:pt>
    <dgm:pt modelId="{85B4CF29-6326-2542-83F0-1CACEFCB1AF3}">
      <dgm:prSet/>
      <dgm:spPr>
        <a:xfrm>
          <a:off x="104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How many and which operations to provide and how complex operations should be</a:t>
          </a:r>
        </a:p>
      </dgm:t>
    </dgm:pt>
    <dgm:pt modelId="{72F90D80-0BF8-8445-99FC-CC6F6214E71E}" type="parTrans" cxnId="{6B4BC049-F42D-124E-B25E-6C3A363C158D}">
      <dgm:prSet/>
      <dgm:spPr/>
      <dgm:t>
        <a:bodyPr/>
        <a:lstStyle/>
        <a:p>
          <a:endParaRPr lang="en-US"/>
        </a:p>
      </dgm:t>
    </dgm:pt>
    <dgm:pt modelId="{088BA404-42C0-1C4A-BAB9-FB69685CFC8F}" type="sibTrans" cxnId="{6B4BC049-F42D-124E-B25E-6C3A363C158D}">
      <dgm:prSet/>
      <dgm:spPr/>
      <dgm:t>
        <a:bodyPr/>
        <a:lstStyle/>
        <a:p>
          <a:endParaRPr lang="en-US"/>
        </a:p>
      </dgm:t>
    </dgm:pt>
    <dgm:pt modelId="{4390CE26-E020-2344-AC66-027A469F3ACB}">
      <dgm:prSet/>
      <dgm:spPr>
        <a:xfrm>
          <a:off x="1707505"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Data types</a:t>
          </a:r>
        </a:p>
      </dgm:t>
    </dgm:pt>
    <dgm:pt modelId="{EE0784BC-8E94-3249-9326-05B0F0EC8566}" type="parTrans" cxnId="{67429442-5381-D544-911E-45BE2E8BEBB3}">
      <dgm:prSet/>
      <dgm:spPr/>
      <dgm:t>
        <a:bodyPr/>
        <a:lstStyle/>
        <a:p>
          <a:endParaRPr lang="en-US"/>
        </a:p>
      </dgm:t>
    </dgm:pt>
    <dgm:pt modelId="{57E4573D-7C81-2D40-A41D-92FE4675772B}" type="sibTrans" cxnId="{67429442-5381-D544-911E-45BE2E8BEBB3}">
      <dgm:prSet/>
      <dgm:spPr/>
      <dgm:t>
        <a:bodyPr/>
        <a:lstStyle/>
        <a:p>
          <a:endParaRPr lang="en-US"/>
        </a:p>
      </dgm:t>
    </dgm:pt>
    <dgm:pt modelId="{CD8C6866-04F3-5E4D-91BB-DBE814C5FE61}">
      <dgm:prSet/>
      <dgm:spPr>
        <a:xfrm>
          <a:off x="1707505"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The various types of data upon which operations are performed</a:t>
          </a:r>
        </a:p>
      </dgm:t>
    </dgm:pt>
    <dgm:pt modelId="{94A96CE7-0C66-6442-B436-33A85DCF0EB8}" type="parTrans" cxnId="{EA04EA4D-F731-444F-A75A-EA67FAA3BAAA}">
      <dgm:prSet/>
      <dgm:spPr/>
      <dgm:t>
        <a:bodyPr/>
        <a:lstStyle/>
        <a:p>
          <a:endParaRPr lang="en-US"/>
        </a:p>
      </dgm:t>
    </dgm:pt>
    <dgm:pt modelId="{534312D2-EF11-9040-A425-E679398BBB09}" type="sibTrans" cxnId="{EA04EA4D-F731-444F-A75A-EA67FAA3BAAA}">
      <dgm:prSet/>
      <dgm:spPr/>
      <dgm:t>
        <a:bodyPr/>
        <a:lstStyle/>
        <a:p>
          <a:endParaRPr lang="en-US"/>
        </a:p>
      </dgm:t>
    </dgm:pt>
    <dgm:pt modelId="{27979A66-A56C-4049-8B2C-81450FEC40AE}">
      <dgm:prSet/>
      <dgm:spPr>
        <a:xfrm>
          <a:off x="3413968"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Instruction format</a:t>
          </a:r>
        </a:p>
      </dgm:t>
    </dgm:pt>
    <dgm:pt modelId="{0BAD965C-5E45-E348-9627-B2BAE6E80F9E}" type="parTrans" cxnId="{BDD1E050-A83E-784D-BF9F-51F1D543E71E}">
      <dgm:prSet/>
      <dgm:spPr/>
      <dgm:t>
        <a:bodyPr/>
        <a:lstStyle/>
        <a:p>
          <a:endParaRPr lang="en-US"/>
        </a:p>
      </dgm:t>
    </dgm:pt>
    <dgm:pt modelId="{D56E2247-0C5E-B348-A171-22BD52D9ACDC}" type="sibTrans" cxnId="{BDD1E050-A83E-784D-BF9F-51F1D543E71E}">
      <dgm:prSet/>
      <dgm:spPr/>
      <dgm:t>
        <a:bodyPr/>
        <a:lstStyle/>
        <a:p>
          <a:endParaRPr lang="en-US"/>
        </a:p>
      </dgm:t>
    </dgm:pt>
    <dgm:pt modelId="{D8ADB5D5-83D4-254D-8268-1D4258FF0983}">
      <dgm:prSet/>
      <dgm:spPr>
        <a:xfrm>
          <a:off x="3413968"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Instruction length in bits, number of addresses, size of various fields, etc.</a:t>
          </a:r>
        </a:p>
      </dgm:t>
    </dgm:pt>
    <dgm:pt modelId="{0BE5CFAC-A0B5-964A-B9BA-C7D96CE5007A}" type="parTrans" cxnId="{89DBDA85-C7AD-F34A-826A-56231F6220CD}">
      <dgm:prSet/>
      <dgm:spPr/>
      <dgm:t>
        <a:bodyPr/>
        <a:lstStyle/>
        <a:p>
          <a:endParaRPr lang="en-US"/>
        </a:p>
      </dgm:t>
    </dgm:pt>
    <dgm:pt modelId="{FD160994-212E-E44D-80B0-667F73F65AEF}" type="sibTrans" cxnId="{89DBDA85-C7AD-F34A-826A-56231F6220CD}">
      <dgm:prSet/>
      <dgm:spPr/>
      <dgm:t>
        <a:bodyPr/>
        <a:lstStyle/>
        <a:p>
          <a:endParaRPr lang="en-US"/>
        </a:p>
      </dgm:t>
    </dgm:pt>
    <dgm:pt modelId="{8EDB5311-D825-C24B-81D1-969D1851DAF9}">
      <dgm:prSet/>
      <dgm:spPr>
        <a:xfrm>
          <a:off x="512043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Registers</a:t>
          </a:r>
        </a:p>
      </dgm:t>
    </dgm:pt>
    <dgm:pt modelId="{6F6FE688-35DD-774E-9EB1-17B5346276AC}" type="parTrans" cxnId="{4394D576-269D-2945-995D-F940BAD89E62}">
      <dgm:prSet/>
      <dgm:spPr/>
      <dgm:t>
        <a:bodyPr/>
        <a:lstStyle/>
        <a:p>
          <a:endParaRPr lang="en-US"/>
        </a:p>
      </dgm:t>
    </dgm:pt>
    <dgm:pt modelId="{692B24AA-7D07-7048-8613-6FBCF61EEA94}" type="sibTrans" cxnId="{4394D576-269D-2945-995D-F940BAD89E62}">
      <dgm:prSet/>
      <dgm:spPr/>
      <dgm:t>
        <a:bodyPr/>
        <a:lstStyle/>
        <a:p>
          <a:endParaRPr lang="en-US"/>
        </a:p>
      </dgm:t>
    </dgm:pt>
    <dgm:pt modelId="{1A8DEE92-5932-2342-86A0-295B875220F9}">
      <dgm:prSet/>
      <dgm:spPr>
        <a:xfrm>
          <a:off x="512043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Number of processor registers that can be referenced by instructions and their use</a:t>
          </a:r>
        </a:p>
      </dgm:t>
    </dgm:pt>
    <dgm:pt modelId="{7778AB8B-2411-A743-85E6-22B2AB0564E3}" type="parTrans" cxnId="{D08099CC-E467-8D4C-AB9A-4564952541C6}">
      <dgm:prSet/>
      <dgm:spPr/>
      <dgm:t>
        <a:bodyPr/>
        <a:lstStyle/>
        <a:p>
          <a:endParaRPr lang="en-US"/>
        </a:p>
      </dgm:t>
    </dgm:pt>
    <dgm:pt modelId="{A134BDCA-C254-DE45-93E2-DC2500F0CBFE}" type="sibTrans" cxnId="{D08099CC-E467-8D4C-AB9A-4564952541C6}">
      <dgm:prSet/>
      <dgm:spPr/>
      <dgm:t>
        <a:bodyPr/>
        <a:lstStyle/>
        <a:p>
          <a:endParaRPr lang="en-US"/>
        </a:p>
      </dgm:t>
    </dgm:pt>
    <dgm:pt modelId="{96BB0494-7D8F-CD4B-A1AF-11A7C343A91B}">
      <dgm:prSet/>
      <dgm:spPr>
        <a:xfrm>
          <a:off x="6826894"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Addressing</a:t>
          </a:r>
        </a:p>
      </dgm:t>
    </dgm:pt>
    <dgm:pt modelId="{B1105FA3-D912-E441-AC8A-88777BFB525C}" type="parTrans" cxnId="{8ACD60B9-1E24-8643-B0E2-4E960CC49AE7}">
      <dgm:prSet/>
      <dgm:spPr/>
      <dgm:t>
        <a:bodyPr/>
        <a:lstStyle/>
        <a:p>
          <a:endParaRPr lang="en-US"/>
        </a:p>
      </dgm:t>
    </dgm:pt>
    <dgm:pt modelId="{869EF331-C2D4-FE48-998C-9544825F77E6}" type="sibTrans" cxnId="{8ACD60B9-1E24-8643-B0E2-4E960CC49AE7}">
      <dgm:prSet/>
      <dgm:spPr/>
      <dgm:t>
        <a:bodyPr/>
        <a:lstStyle/>
        <a:p>
          <a:endParaRPr lang="en-US"/>
        </a:p>
      </dgm:t>
    </dgm:pt>
    <dgm:pt modelId="{DA3083F4-5821-A147-9AA7-30FFBC02ADD8}">
      <dgm:prSet/>
      <dgm:spPr>
        <a:xfrm>
          <a:off x="6826894"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The mode or modes by which the address of an operand is specified </a:t>
          </a:r>
        </a:p>
      </dgm:t>
    </dgm:pt>
    <dgm:pt modelId="{E0E984FE-1671-454A-A779-9E975DBCAC47}" type="parTrans" cxnId="{B278AA3D-E1A2-684C-AF6E-AACF61A078D8}">
      <dgm:prSet/>
      <dgm:spPr/>
      <dgm:t>
        <a:bodyPr/>
        <a:lstStyle/>
        <a:p>
          <a:endParaRPr lang="en-US"/>
        </a:p>
      </dgm:t>
    </dgm:pt>
    <dgm:pt modelId="{9DB57987-667C-0642-BBEF-C9D273B82061}" type="sibTrans" cxnId="{B278AA3D-E1A2-684C-AF6E-AACF61A078D8}">
      <dgm:prSet/>
      <dgm:spPr/>
      <dgm:t>
        <a:bodyPr/>
        <a:lstStyle/>
        <a:p>
          <a:endParaRPr lang="en-US"/>
        </a:p>
      </dgm:t>
    </dgm:pt>
    <dgm:pt modelId="{DF3A5C78-EC98-1741-8BEE-850D17600ECC}" type="pres">
      <dgm:prSet presAssocID="{BE9AF291-A8F7-754D-9BCC-21843D1485E8}" presName="Name0" presStyleCnt="0">
        <dgm:presLayoutVars>
          <dgm:dir/>
          <dgm:animLvl val="lvl"/>
          <dgm:resizeHandles val="exact"/>
        </dgm:presLayoutVars>
      </dgm:prSet>
      <dgm:spPr/>
    </dgm:pt>
    <dgm:pt modelId="{B0F4D848-8A7D-A44A-9DAA-449706BF3E32}" type="pres">
      <dgm:prSet presAssocID="{D998F21C-897B-DF48-956E-861DE4522346}" presName="boxAndChildren" presStyleCnt="0"/>
      <dgm:spPr/>
    </dgm:pt>
    <dgm:pt modelId="{EEC97410-8A05-AA47-90C3-84F83CA2796A}" type="pres">
      <dgm:prSet presAssocID="{D998F21C-897B-DF48-956E-861DE4522346}" presName="parentTextBox" presStyleLbl="node1" presStyleIdx="0" presStyleCnt="4"/>
      <dgm:spPr/>
    </dgm:pt>
    <dgm:pt modelId="{B53E567A-FFCB-E447-B0EB-DF566B287828}" type="pres">
      <dgm:prSet presAssocID="{D998F21C-897B-DF48-956E-861DE4522346}" presName="entireBox" presStyleLbl="node1" presStyleIdx="0" presStyleCnt="4" custScaleX="100000" custScaleY="98944"/>
      <dgm:spPr/>
    </dgm:pt>
    <dgm:pt modelId="{8979A76C-D61D-6741-A5C2-163D4E32E8AC}" type="pres">
      <dgm:prSet presAssocID="{D998F21C-897B-DF48-956E-861DE4522346}" presName="descendantBox" presStyleCnt="0"/>
      <dgm:spPr/>
    </dgm:pt>
    <dgm:pt modelId="{FDFC3F15-9000-D642-934F-FD22C852295A}" type="pres">
      <dgm:prSet presAssocID="{C9369FCC-1255-0D45-AB2C-E89EC8343E66}" presName="childTextBox" presStyleLbl="fgAccFollowNode1" presStyleIdx="0" presStyleCnt="5">
        <dgm:presLayoutVars>
          <dgm:bulletEnabled val="1"/>
        </dgm:presLayoutVars>
      </dgm:prSet>
      <dgm:spPr/>
    </dgm:pt>
    <dgm:pt modelId="{299A5A01-E6B1-3549-9A82-78303BEA5CF6}" type="pres">
      <dgm:prSet presAssocID="{4390CE26-E020-2344-AC66-027A469F3ACB}" presName="childTextBox" presStyleLbl="fgAccFollowNode1" presStyleIdx="1" presStyleCnt="5">
        <dgm:presLayoutVars>
          <dgm:bulletEnabled val="1"/>
        </dgm:presLayoutVars>
      </dgm:prSet>
      <dgm:spPr/>
    </dgm:pt>
    <dgm:pt modelId="{2B60D48B-0CBB-3640-8066-CD9CF8A8328E}" type="pres">
      <dgm:prSet presAssocID="{27979A66-A56C-4049-8B2C-81450FEC40AE}" presName="childTextBox" presStyleLbl="fgAccFollowNode1" presStyleIdx="2" presStyleCnt="5">
        <dgm:presLayoutVars>
          <dgm:bulletEnabled val="1"/>
        </dgm:presLayoutVars>
      </dgm:prSet>
      <dgm:spPr/>
    </dgm:pt>
    <dgm:pt modelId="{015B0615-A51D-BE4E-B6B0-DD65E7B83F35}" type="pres">
      <dgm:prSet presAssocID="{8EDB5311-D825-C24B-81D1-969D1851DAF9}" presName="childTextBox" presStyleLbl="fgAccFollowNode1" presStyleIdx="3" presStyleCnt="5">
        <dgm:presLayoutVars>
          <dgm:bulletEnabled val="1"/>
        </dgm:presLayoutVars>
      </dgm:prSet>
      <dgm:spPr/>
    </dgm:pt>
    <dgm:pt modelId="{245DBD2D-001A-1647-A9D4-0EE759999A90}" type="pres">
      <dgm:prSet presAssocID="{96BB0494-7D8F-CD4B-A1AF-11A7C343A91B}" presName="childTextBox" presStyleLbl="fgAccFollowNode1" presStyleIdx="4" presStyleCnt="5">
        <dgm:presLayoutVars>
          <dgm:bulletEnabled val="1"/>
        </dgm:presLayoutVars>
      </dgm:prSet>
      <dgm:spPr/>
    </dgm:pt>
    <dgm:pt modelId="{6F136D9B-0A5C-E34F-B2F4-375DFE16F357}" type="pres">
      <dgm:prSet presAssocID="{4CFBC049-35FB-B34E-9B0C-92B91BF2D448}" presName="sp" presStyleCnt="0"/>
      <dgm:spPr/>
    </dgm:pt>
    <dgm:pt modelId="{1D636C84-6705-1F45-A256-C7A55A772094}" type="pres">
      <dgm:prSet presAssocID="{0D809260-4B42-5043-99E3-CF6D7B616585}" presName="arrowAndChildren" presStyleCnt="0"/>
      <dgm:spPr/>
    </dgm:pt>
    <dgm:pt modelId="{E96926DD-E710-3B4C-8E85-4706A8EA77F7}" type="pres">
      <dgm:prSet presAssocID="{0D809260-4B42-5043-99E3-CF6D7B616585}" presName="parentTextArrow" presStyleLbl="node1" presStyleIdx="1" presStyleCnt="4" custScaleX="92857" custScaleY="38669"/>
      <dgm:spPr/>
    </dgm:pt>
    <dgm:pt modelId="{26B140DD-57C8-1744-9AFB-648706180366}" type="pres">
      <dgm:prSet presAssocID="{4FD0B408-98C8-DE45-A952-A44EDA44E8FC}" presName="sp" presStyleCnt="0"/>
      <dgm:spPr/>
    </dgm:pt>
    <dgm:pt modelId="{3DB74973-3E5B-1B47-83A0-703004048F1D}" type="pres">
      <dgm:prSet presAssocID="{85FA6A79-0A59-5E45-B15E-9A4DF30BB091}" presName="arrowAndChildren" presStyleCnt="0"/>
      <dgm:spPr/>
    </dgm:pt>
    <dgm:pt modelId="{01AE4E59-7A07-2540-9D90-9EB69C1E6E80}" type="pres">
      <dgm:prSet presAssocID="{85FA6A79-0A59-5E45-B15E-9A4DF30BB091}" presName="parentTextArrow" presStyleLbl="node1" presStyleIdx="2" presStyleCnt="4" custScaleX="91071" custScaleY="35845"/>
      <dgm:spPr/>
    </dgm:pt>
    <dgm:pt modelId="{FF0428FE-3CD2-7A4A-8919-81FAED4C4DEF}" type="pres">
      <dgm:prSet presAssocID="{CF529774-18D4-5A49-A355-4389DD9EDF78}" presName="sp" presStyleCnt="0"/>
      <dgm:spPr/>
    </dgm:pt>
    <dgm:pt modelId="{E50A026F-7F60-EF42-97BE-EA170EA81E00}" type="pres">
      <dgm:prSet presAssocID="{6889743B-15A5-4B42-96C5-11425D930E4F}" presName="arrowAndChildren" presStyleCnt="0"/>
      <dgm:spPr/>
    </dgm:pt>
    <dgm:pt modelId="{4CCC5995-C980-C545-822B-7C2E6DA5B193}" type="pres">
      <dgm:prSet presAssocID="{6889743B-15A5-4B42-96C5-11425D930E4F}" presName="parentTextArrow" presStyleLbl="node1" presStyleIdx="3" presStyleCnt="4" custScaleX="92857" custScaleY="37875"/>
      <dgm:spPr/>
    </dgm:pt>
  </dgm:ptLst>
  <dgm:cxnLst>
    <dgm:cxn modelId="{13D2B602-D9ED-FB42-B6CC-950D78F868C5}" type="presOf" srcId="{85FA6A79-0A59-5E45-B15E-9A4DF30BB091}" destId="{01AE4E59-7A07-2540-9D90-9EB69C1E6E80}" srcOrd="0" destOrd="0" presId="urn:microsoft.com/office/officeart/2005/8/layout/process4"/>
    <dgm:cxn modelId="{874CB617-D433-2442-BFE8-2E056241BAAD}" type="presOf" srcId="{6889743B-15A5-4B42-96C5-11425D930E4F}" destId="{4CCC5995-C980-C545-822B-7C2E6DA5B193}" srcOrd="0" destOrd="0" presId="urn:microsoft.com/office/officeart/2005/8/layout/process4"/>
    <dgm:cxn modelId="{5418C623-3B2F-4E42-8E79-14C921A44122}" type="presOf" srcId="{0D809260-4B42-5043-99E3-CF6D7B616585}" destId="{E96926DD-E710-3B4C-8E85-4706A8EA77F7}" srcOrd="0" destOrd="0" presId="urn:microsoft.com/office/officeart/2005/8/layout/process4"/>
    <dgm:cxn modelId="{E8892F27-AAA8-4048-B2AD-E9B201644AFF}" type="presOf" srcId="{1A8DEE92-5932-2342-86A0-295B875220F9}" destId="{015B0615-A51D-BE4E-B6B0-DD65E7B83F35}" srcOrd="0" destOrd="1" presId="urn:microsoft.com/office/officeart/2005/8/layout/process4"/>
    <dgm:cxn modelId="{22BFA529-E339-0641-95A3-3C48530A63FA}" srcId="{BE9AF291-A8F7-754D-9BCC-21843D1485E8}" destId="{6889743B-15A5-4B42-96C5-11425D930E4F}" srcOrd="0" destOrd="0" parTransId="{67CA192B-3275-C54B-B58C-DA050B16402A}" sibTransId="{CF529774-18D4-5A49-A355-4389DD9EDF78}"/>
    <dgm:cxn modelId="{EECC1C35-EB9D-134D-B119-AC5BA49998B9}" srcId="{BE9AF291-A8F7-754D-9BCC-21843D1485E8}" destId="{0D809260-4B42-5043-99E3-CF6D7B616585}" srcOrd="2" destOrd="0" parTransId="{6DAB96D9-CB97-A54D-9E38-73264325FA95}" sibTransId="{4CFBC049-35FB-B34E-9B0C-92B91BF2D448}"/>
    <dgm:cxn modelId="{B278AA3D-E1A2-684C-AF6E-AACF61A078D8}" srcId="{96BB0494-7D8F-CD4B-A1AF-11A7C343A91B}" destId="{DA3083F4-5821-A147-9AA7-30FFBC02ADD8}" srcOrd="0" destOrd="0" parTransId="{E0E984FE-1671-454A-A779-9E975DBCAC47}" sibTransId="{9DB57987-667C-0642-BBEF-C9D273B82061}"/>
    <dgm:cxn modelId="{67429442-5381-D544-911E-45BE2E8BEBB3}" srcId="{D998F21C-897B-DF48-956E-861DE4522346}" destId="{4390CE26-E020-2344-AC66-027A469F3ACB}" srcOrd="1" destOrd="0" parTransId="{EE0784BC-8E94-3249-9326-05B0F0EC8566}" sibTransId="{57E4573D-7C81-2D40-A41D-92FE4675772B}"/>
    <dgm:cxn modelId="{46C96646-7E23-534A-B3F8-A6BC7CB7DCED}" type="presOf" srcId="{CD8C6866-04F3-5E4D-91BB-DBE814C5FE61}" destId="{299A5A01-E6B1-3549-9A82-78303BEA5CF6}" srcOrd="0" destOrd="1" presId="urn:microsoft.com/office/officeart/2005/8/layout/process4"/>
    <dgm:cxn modelId="{6B4BC049-F42D-124E-B25E-6C3A363C158D}" srcId="{C9369FCC-1255-0D45-AB2C-E89EC8343E66}" destId="{85B4CF29-6326-2542-83F0-1CACEFCB1AF3}" srcOrd="0" destOrd="0" parTransId="{72F90D80-0BF8-8445-99FC-CC6F6214E71E}" sibTransId="{088BA404-42C0-1C4A-BAB9-FB69685CFC8F}"/>
    <dgm:cxn modelId="{EA04EA4D-F731-444F-A75A-EA67FAA3BAAA}" srcId="{4390CE26-E020-2344-AC66-027A469F3ACB}" destId="{CD8C6866-04F3-5E4D-91BB-DBE814C5FE61}" srcOrd="0" destOrd="0" parTransId="{94A96CE7-0C66-6442-B436-33A85DCF0EB8}" sibTransId="{534312D2-EF11-9040-A425-E679398BBB09}"/>
    <dgm:cxn modelId="{BDD1E050-A83E-784D-BF9F-51F1D543E71E}" srcId="{D998F21C-897B-DF48-956E-861DE4522346}" destId="{27979A66-A56C-4049-8B2C-81450FEC40AE}" srcOrd="2" destOrd="0" parTransId="{0BAD965C-5E45-E348-9627-B2BAE6E80F9E}" sibTransId="{D56E2247-0C5E-B348-A171-22BD52D9ACDC}"/>
    <dgm:cxn modelId="{68360D74-8D76-144C-8C77-C5B9AF813FFF}" srcId="{D998F21C-897B-DF48-956E-861DE4522346}" destId="{C9369FCC-1255-0D45-AB2C-E89EC8343E66}" srcOrd="0" destOrd="0" parTransId="{FEBA2014-7990-B94D-BAD1-0C73293FA03E}" sibTransId="{E8789AB2-278C-244A-9413-8F495D74BD39}"/>
    <dgm:cxn modelId="{4394D576-269D-2945-995D-F940BAD89E62}" srcId="{D998F21C-897B-DF48-956E-861DE4522346}" destId="{8EDB5311-D825-C24B-81D1-969D1851DAF9}" srcOrd="3" destOrd="0" parTransId="{6F6FE688-35DD-774E-9EB1-17B5346276AC}" sibTransId="{692B24AA-7D07-7048-8613-6FBCF61EEA94}"/>
    <dgm:cxn modelId="{B1731785-004D-2446-9572-BCBB32366BD9}" type="presOf" srcId="{BE9AF291-A8F7-754D-9BCC-21843D1485E8}" destId="{DF3A5C78-EC98-1741-8BEE-850D17600ECC}" srcOrd="0" destOrd="0" presId="urn:microsoft.com/office/officeart/2005/8/layout/process4"/>
    <dgm:cxn modelId="{89DBDA85-C7AD-F34A-826A-56231F6220CD}" srcId="{27979A66-A56C-4049-8B2C-81450FEC40AE}" destId="{D8ADB5D5-83D4-254D-8268-1D4258FF0983}" srcOrd="0" destOrd="0" parTransId="{0BE5CFAC-A0B5-964A-B9BA-C7D96CE5007A}" sibTransId="{FD160994-212E-E44D-80B0-667F73F65AEF}"/>
    <dgm:cxn modelId="{9656FF87-A36E-4841-A19A-86F651EBBADF}" srcId="{BE9AF291-A8F7-754D-9BCC-21843D1485E8}" destId="{85FA6A79-0A59-5E45-B15E-9A4DF30BB091}" srcOrd="1" destOrd="0" parTransId="{85E6E25A-3AE3-3F46-8E90-F2494FC5AECD}" sibTransId="{4FD0B408-98C8-DE45-A952-A44EDA44E8FC}"/>
    <dgm:cxn modelId="{9E0D5D8C-C256-9B45-BE2D-3CDC052AAD63}" type="presOf" srcId="{C9369FCC-1255-0D45-AB2C-E89EC8343E66}" destId="{FDFC3F15-9000-D642-934F-FD22C852295A}" srcOrd="0" destOrd="0" presId="urn:microsoft.com/office/officeart/2005/8/layout/process4"/>
    <dgm:cxn modelId="{626C5293-6A55-3B42-BE8F-3AE88AD75C6C}" type="presOf" srcId="{D998F21C-897B-DF48-956E-861DE4522346}" destId="{B53E567A-FFCB-E447-B0EB-DF566B287828}" srcOrd="1" destOrd="0" presId="urn:microsoft.com/office/officeart/2005/8/layout/process4"/>
    <dgm:cxn modelId="{196840AB-7919-1C4A-91FA-3253D984D2AA}" type="presOf" srcId="{DA3083F4-5821-A147-9AA7-30FFBC02ADD8}" destId="{245DBD2D-001A-1647-A9D4-0EE759999A90}" srcOrd="0" destOrd="1" presId="urn:microsoft.com/office/officeart/2005/8/layout/process4"/>
    <dgm:cxn modelId="{510C88B0-332F-E040-B229-A09B6CD8CCC9}" type="presOf" srcId="{8EDB5311-D825-C24B-81D1-969D1851DAF9}" destId="{015B0615-A51D-BE4E-B6B0-DD65E7B83F35}" srcOrd="0" destOrd="0" presId="urn:microsoft.com/office/officeart/2005/8/layout/process4"/>
    <dgm:cxn modelId="{3C5405B3-1A41-E94C-91F5-3C67F3ADD8E3}" type="presOf" srcId="{D8ADB5D5-83D4-254D-8268-1D4258FF0983}" destId="{2B60D48B-0CBB-3640-8066-CD9CF8A8328E}" srcOrd="0" destOrd="1" presId="urn:microsoft.com/office/officeart/2005/8/layout/process4"/>
    <dgm:cxn modelId="{66FFD0B6-DA47-A349-B205-A1552B7AC61C}" type="presOf" srcId="{4390CE26-E020-2344-AC66-027A469F3ACB}" destId="{299A5A01-E6B1-3549-9A82-78303BEA5CF6}" srcOrd="0" destOrd="0" presId="urn:microsoft.com/office/officeart/2005/8/layout/process4"/>
    <dgm:cxn modelId="{8ACD60B9-1E24-8643-B0E2-4E960CC49AE7}" srcId="{D998F21C-897B-DF48-956E-861DE4522346}" destId="{96BB0494-7D8F-CD4B-A1AF-11A7C343A91B}" srcOrd="4" destOrd="0" parTransId="{B1105FA3-D912-E441-AC8A-88777BFB525C}" sibTransId="{869EF331-C2D4-FE48-998C-9544825F77E6}"/>
    <dgm:cxn modelId="{AFE4D4BD-1468-F64E-AA6E-C8811310FB11}" type="presOf" srcId="{85B4CF29-6326-2542-83F0-1CACEFCB1AF3}" destId="{FDFC3F15-9000-D642-934F-FD22C852295A}" srcOrd="0" destOrd="1" presId="urn:microsoft.com/office/officeart/2005/8/layout/process4"/>
    <dgm:cxn modelId="{1C4350C2-543B-8548-B105-496D40F075CF}" srcId="{BE9AF291-A8F7-754D-9BCC-21843D1485E8}" destId="{D998F21C-897B-DF48-956E-861DE4522346}" srcOrd="3" destOrd="0" parTransId="{72A2F193-6231-4244-857B-8332F42F6A3B}" sibTransId="{F381CFC5-8171-744F-9472-FF7ED8AF86F2}"/>
    <dgm:cxn modelId="{D08099CC-E467-8D4C-AB9A-4564952541C6}" srcId="{8EDB5311-D825-C24B-81D1-969D1851DAF9}" destId="{1A8DEE92-5932-2342-86A0-295B875220F9}" srcOrd="0" destOrd="0" parTransId="{7778AB8B-2411-A743-85E6-22B2AB0564E3}" sibTransId="{A134BDCA-C254-DE45-93E2-DC2500F0CBFE}"/>
    <dgm:cxn modelId="{EC2AB3D2-8860-3643-BBE6-F2C46F1F52DF}" type="presOf" srcId="{D998F21C-897B-DF48-956E-861DE4522346}" destId="{EEC97410-8A05-AA47-90C3-84F83CA2796A}" srcOrd="0" destOrd="0" presId="urn:microsoft.com/office/officeart/2005/8/layout/process4"/>
    <dgm:cxn modelId="{9403BAE2-9906-2449-9922-EC6672563A33}" type="presOf" srcId="{27979A66-A56C-4049-8B2C-81450FEC40AE}" destId="{2B60D48B-0CBB-3640-8066-CD9CF8A8328E}" srcOrd="0" destOrd="0" presId="urn:microsoft.com/office/officeart/2005/8/layout/process4"/>
    <dgm:cxn modelId="{87577FEE-5768-B64E-A8A4-580F8F1F5A55}" type="presOf" srcId="{96BB0494-7D8F-CD4B-A1AF-11A7C343A91B}" destId="{245DBD2D-001A-1647-A9D4-0EE759999A90}" srcOrd="0" destOrd="0" presId="urn:microsoft.com/office/officeart/2005/8/layout/process4"/>
    <dgm:cxn modelId="{755AEFC6-8EEA-F945-88DE-17170F7C3E07}" type="presParOf" srcId="{DF3A5C78-EC98-1741-8BEE-850D17600ECC}" destId="{B0F4D848-8A7D-A44A-9DAA-449706BF3E32}" srcOrd="0" destOrd="0" presId="urn:microsoft.com/office/officeart/2005/8/layout/process4"/>
    <dgm:cxn modelId="{4544FD3F-A557-6B4F-BD50-0F007CA12DE8}" type="presParOf" srcId="{B0F4D848-8A7D-A44A-9DAA-449706BF3E32}" destId="{EEC97410-8A05-AA47-90C3-84F83CA2796A}" srcOrd="0" destOrd="0" presId="urn:microsoft.com/office/officeart/2005/8/layout/process4"/>
    <dgm:cxn modelId="{02A4B6B0-DF77-EB44-8D51-906B9B938341}" type="presParOf" srcId="{B0F4D848-8A7D-A44A-9DAA-449706BF3E32}" destId="{B53E567A-FFCB-E447-B0EB-DF566B287828}" srcOrd="1" destOrd="0" presId="urn:microsoft.com/office/officeart/2005/8/layout/process4"/>
    <dgm:cxn modelId="{1A031150-2042-5147-9287-2F2CBFDF939E}" type="presParOf" srcId="{B0F4D848-8A7D-A44A-9DAA-449706BF3E32}" destId="{8979A76C-D61D-6741-A5C2-163D4E32E8AC}" srcOrd="2" destOrd="0" presId="urn:microsoft.com/office/officeart/2005/8/layout/process4"/>
    <dgm:cxn modelId="{27219C0F-DE72-2B46-92E8-048E292C96F0}" type="presParOf" srcId="{8979A76C-D61D-6741-A5C2-163D4E32E8AC}" destId="{FDFC3F15-9000-D642-934F-FD22C852295A}" srcOrd="0" destOrd="0" presId="urn:microsoft.com/office/officeart/2005/8/layout/process4"/>
    <dgm:cxn modelId="{EA7F7033-A8D2-9B4A-8903-C438BDD3A548}" type="presParOf" srcId="{8979A76C-D61D-6741-A5C2-163D4E32E8AC}" destId="{299A5A01-E6B1-3549-9A82-78303BEA5CF6}" srcOrd="1" destOrd="0" presId="urn:microsoft.com/office/officeart/2005/8/layout/process4"/>
    <dgm:cxn modelId="{0588543B-EA16-D64C-80B8-A42A10DD64D6}" type="presParOf" srcId="{8979A76C-D61D-6741-A5C2-163D4E32E8AC}" destId="{2B60D48B-0CBB-3640-8066-CD9CF8A8328E}" srcOrd="2" destOrd="0" presId="urn:microsoft.com/office/officeart/2005/8/layout/process4"/>
    <dgm:cxn modelId="{DBC31B58-9ECE-294B-BF31-D525DFE424B0}" type="presParOf" srcId="{8979A76C-D61D-6741-A5C2-163D4E32E8AC}" destId="{015B0615-A51D-BE4E-B6B0-DD65E7B83F35}" srcOrd="3" destOrd="0" presId="urn:microsoft.com/office/officeart/2005/8/layout/process4"/>
    <dgm:cxn modelId="{F0A07E5C-7BE7-864B-A605-80DFA88E66B6}" type="presParOf" srcId="{8979A76C-D61D-6741-A5C2-163D4E32E8AC}" destId="{245DBD2D-001A-1647-A9D4-0EE759999A90}" srcOrd="4" destOrd="0" presId="urn:microsoft.com/office/officeart/2005/8/layout/process4"/>
    <dgm:cxn modelId="{9DB211D9-9E91-874F-811A-0C5840F0C7F2}" type="presParOf" srcId="{DF3A5C78-EC98-1741-8BEE-850D17600ECC}" destId="{6F136D9B-0A5C-E34F-B2F4-375DFE16F357}" srcOrd="1" destOrd="0" presId="urn:microsoft.com/office/officeart/2005/8/layout/process4"/>
    <dgm:cxn modelId="{C9DD87C1-2DFA-AB4E-94D6-F401CCADBE31}" type="presParOf" srcId="{DF3A5C78-EC98-1741-8BEE-850D17600ECC}" destId="{1D636C84-6705-1F45-A256-C7A55A772094}" srcOrd="2" destOrd="0" presId="urn:microsoft.com/office/officeart/2005/8/layout/process4"/>
    <dgm:cxn modelId="{220F264E-8560-9446-901E-F75C824740ED}" type="presParOf" srcId="{1D636C84-6705-1F45-A256-C7A55A772094}" destId="{E96926DD-E710-3B4C-8E85-4706A8EA77F7}" srcOrd="0" destOrd="0" presId="urn:microsoft.com/office/officeart/2005/8/layout/process4"/>
    <dgm:cxn modelId="{E7CDD694-AB85-D54E-9828-7F35A9B308DB}" type="presParOf" srcId="{DF3A5C78-EC98-1741-8BEE-850D17600ECC}" destId="{26B140DD-57C8-1744-9AFB-648706180366}" srcOrd="3" destOrd="0" presId="urn:microsoft.com/office/officeart/2005/8/layout/process4"/>
    <dgm:cxn modelId="{C1A0DF0F-BD36-434A-B4F8-3938D34ECC4F}" type="presParOf" srcId="{DF3A5C78-EC98-1741-8BEE-850D17600ECC}" destId="{3DB74973-3E5B-1B47-83A0-703004048F1D}" srcOrd="4" destOrd="0" presId="urn:microsoft.com/office/officeart/2005/8/layout/process4"/>
    <dgm:cxn modelId="{65251FD4-3B80-E742-8D3C-6FB8FFBCBAFF}" type="presParOf" srcId="{3DB74973-3E5B-1B47-83A0-703004048F1D}" destId="{01AE4E59-7A07-2540-9D90-9EB69C1E6E80}" srcOrd="0" destOrd="0" presId="urn:microsoft.com/office/officeart/2005/8/layout/process4"/>
    <dgm:cxn modelId="{41B208E6-E170-F344-BC27-E5E68C8A4BCE}" type="presParOf" srcId="{DF3A5C78-EC98-1741-8BEE-850D17600ECC}" destId="{FF0428FE-3CD2-7A4A-8919-81FAED4C4DEF}" srcOrd="5" destOrd="0" presId="urn:microsoft.com/office/officeart/2005/8/layout/process4"/>
    <dgm:cxn modelId="{B08FE5BC-2C54-0C46-964A-363BC06F3BF1}" type="presParOf" srcId="{DF3A5C78-EC98-1741-8BEE-850D17600ECC}" destId="{E50A026F-7F60-EF42-97BE-EA170EA81E00}" srcOrd="6" destOrd="0" presId="urn:microsoft.com/office/officeart/2005/8/layout/process4"/>
    <dgm:cxn modelId="{FC5DCD64-CEC8-114A-AB8B-1E7C96FA80C0}" type="presParOf" srcId="{E50A026F-7F60-EF42-97BE-EA170EA81E00}" destId="{4CCC5995-C980-C545-822B-7C2E6DA5B19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F9CABA-3528-F84C-992E-FDCB53DA4C60}" type="doc">
      <dgm:prSet loTypeId="urn:microsoft.com/office/officeart/2005/8/layout/pyramid2" loCatId="pyramid" qsTypeId="urn:microsoft.com/office/officeart/2005/8/quickstyle/simple4" qsCatId="simple" csTypeId="urn:microsoft.com/office/officeart/2005/8/colors/accent1_2" csCatId="accent1"/>
      <dgm:spPr/>
      <dgm:t>
        <a:bodyPr/>
        <a:lstStyle/>
        <a:p>
          <a:endParaRPr lang="en-US"/>
        </a:p>
      </dgm:t>
    </dgm:pt>
    <dgm:pt modelId="{42C3DE85-4F24-8D44-97B4-EF1AD5BC92AA}">
      <dgm:prSet/>
      <dgm:spPr>
        <a:xfrm rot="20654831">
          <a:off x="54580" y="388731"/>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Addresses</a:t>
          </a:r>
        </a:p>
      </dgm:t>
    </dgm:pt>
    <dgm:pt modelId="{D4986A68-F696-BF4C-83C3-309739422D43}" type="parTrans" cxnId="{67D77EFB-790C-9947-9ED5-43DA84E56231}">
      <dgm:prSet/>
      <dgm:spPr/>
      <dgm:t>
        <a:bodyPr/>
        <a:lstStyle/>
        <a:p>
          <a:endParaRPr lang="en-US"/>
        </a:p>
      </dgm:t>
    </dgm:pt>
    <dgm:pt modelId="{B88ECBFA-BB73-A448-B5E7-F763C2215A4A}" type="sibTrans" cxnId="{67D77EFB-790C-9947-9ED5-43DA84E56231}">
      <dgm:prSet/>
      <dgm:spPr/>
      <dgm:t>
        <a:bodyPr/>
        <a:lstStyle/>
        <a:p>
          <a:endParaRPr lang="en-US"/>
        </a:p>
      </dgm:t>
    </dgm:pt>
    <dgm:pt modelId="{741CE14A-8B08-3F4E-8319-CFE1956DC52E}">
      <dgm:prSet/>
      <dgm:spPr>
        <a:xfrm rot="946966">
          <a:off x="4516451" y="992100"/>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Numbers</a:t>
          </a:r>
        </a:p>
      </dgm:t>
    </dgm:pt>
    <dgm:pt modelId="{7E69B0DC-AF4A-864C-8080-277020E4B8A1}" type="parTrans" cxnId="{D983EBA5-3E65-F14D-A1C5-99C01869DD62}">
      <dgm:prSet/>
      <dgm:spPr/>
      <dgm:t>
        <a:bodyPr/>
        <a:lstStyle/>
        <a:p>
          <a:endParaRPr lang="en-US"/>
        </a:p>
      </dgm:t>
    </dgm:pt>
    <dgm:pt modelId="{DC78CE80-320B-FC4F-8789-B0B0BEC65094}" type="sibTrans" cxnId="{D983EBA5-3E65-F14D-A1C5-99C01869DD62}">
      <dgm:prSet/>
      <dgm:spPr/>
      <dgm:t>
        <a:bodyPr/>
        <a:lstStyle/>
        <a:p>
          <a:endParaRPr lang="en-US"/>
        </a:p>
      </dgm:t>
    </dgm:pt>
    <dgm:pt modelId="{867FFA81-B28C-B64F-A24A-2DF78351BA0E}">
      <dgm:prSet/>
      <dgm:spPr>
        <a:xfrm rot="846432">
          <a:off x="144470" y="2487281"/>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Characters</a:t>
          </a:r>
        </a:p>
      </dgm:t>
    </dgm:pt>
    <dgm:pt modelId="{5754A166-6DD0-2543-A230-72609DFD3E05}" type="parTrans" cxnId="{E0E13F9F-F7F7-A240-B222-52A7F9059F33}">
      <dgm:prSet/>
      <dgm:spPr/>
      <dgm:t>
        <a:bodyPr/>
        <a:lstStyle/>
        <a:p>
          <a:endParaRPr lang="en-US"/>
        </a:p>
      </dgm:t>
    </dgm:pt>
    <dgm:pt modelId="{083ECC6E-F55A-B24D-B922-7F00E1A7A68C}" type="sibTrans" cxnId="{E0E13F9F-F7F7-A240-B222-52A7F9059F33}">
      <dgm:prSet/>
      <dgm:spPr/>
      <dgm:t>
        <a:bodyPr/>
        <a:lstStyle/>
        <a:p>
          <a:endParaRPr lang="en-US"/>
        </a:p>
      </dgm:t>
    </dgm:pt>
    <dgm:pt modelId="{5279767A-DFDC-E544-9A2C-7BD6B9B8971D}">
      <dgm:prSet/>
      <dgm:spPr>
        <a:xfrm rot="20892888">
          <a:off x="4415554" y="3042722"/>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Logical Data</a:t>
          </a:r>
        </a:p>
      </dgm:t>
    </dgm:pt>
    <dgm:pt modelId="{344845FF-FCA7-C441-AC91-2DCC72057B6F}" type="parTrans" cxnId="{19FC090A-6821-234B-9A9F-05F758D69805}">
      <dgm:prSet/>
      <dgm:spPr/>
      <dgm:t>
        <a:bodyPr/>
        <a:lstStyle/>
        <a:p>
          <a:endParaRPr lang="en-US"/>
        </a:p>
      </dgm:t>
    </dgm:pt>
    <dgm:pt modelId="{B8815F53-6499-C04C-8EE4-1A5DE3415814}" type="sibTrans" cxnId="{19FC090A-6821-234B-9A9F-05F758D69805}">
      <dgm:prSet/>
      <dgm:spPr/>
      <dgm:t>
        <a:bodyPr/>
        <a:lstStyle/>
        <a:p>
          <a:endParaRPr lang="en-US"/>
        </a:p>
      </dgm:t>
    </dgm:pt>
    <dgm:pt modelId="{5CF45BD6-8F4A-0C4D-AF4F-A24BA271FF16}" type="pres">
      <dgm:prSet presAssocID="{A6F9CABA-3528-F84C-992E-FDCB53DA4C60}" presName="compositeShape" presStyleCnt="0">
        <dgm:presLayoutVars>
          <dgm:dir/>
          <dgm:resizeHandles/>
        </dgm:presLayoutVars>
      </dgm:prSet>
      <dgm:spPr/>
    </dgm:pt>
    <dgm:pt modelId="{398EBC3F-3409-F640-A552-34E0EE96B84E}" type="pres">
      <dgm:prSet presAssocID="{A6F9CABA-3528-F84C-992E-FDCB53DA4C60}" presName="pyramid" presStyleLbl="node1" presStyleIdx="0" presStyleCnt="1"/>
      <dgm:spPr>
        <a:xfrm>
          <a:off x="1311208" y="0"/>
          <a:ext cx="4578927" cy="4578927"/>
        </a:xfrm>
        <a:prstGeom prst="triangle">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89249B60-BBF0-E64B-B7E5-5B1BD5D28EA0}" type="pres">
      <dgm:prSet presAssocID="{A6F9CABA-3528-F84C-992E-FDCB53DA4C60}" presName="theList" presStyleCnt="0"/>
      <dgm:spPr/>
    </dgm:pt>
    <dgm:pt modelId="{7C8309DA-5AF4-ED4B-8005-9099F3579E74}" type="pres">
      <dgm:prSet presAssocID="{42C3DE85-4F24-8D44-97B4-EF1AD5BC92AA}" presName="aNode" presStyleLbl="fgAcc1" presStyleIdx="0" presStyleCnt="4" custAng="20654831" custLinFactX="-23807" custLinFactNeighborX="-100000" custLinFactNeighborY="-68425">
        <dgm:presLayoutVars>
          <dgm:bulletEnabled val="1"/>
        </dgm:presLayoutVars>
      </dgm:prSet>
      <dgm:spPr/>
    </dgm:pt>
    <dgm:pt modelId="{25A0A0CD-3DF9-614D-8A3D-A358B5E2C032}" type="pres">
      <dgm:prSet presAssocID="{42C3DE85-4F24-8D44-97B4-EF1AD5BC92AA}" presName="aSpace" presStyleCnt="0"/>
      <dgm:spPr/>
    </dgm:pt>
    <dgm:pt modelId="{60D366F8-501D-8042-914B-93C4C14B955F}" type="pres">
      <dgm:prSet presAssocID="{741CE14A-8B08-3F4E-8319-CFE1956DC52E}" presName="aNode" presStyleLbl="fgAcc1" presStyleIdx="1" presStyleCnt="4" custAng="946966" custLinFactY="-34414" custLinFactNeighborX="30769" custLinFactNeighborY="-100000">
        <dgm:presLayoutVars>
          <dgm:bulletEnabled val="1"/>
        </dgm:presLayoutVars>
      </dgm:prSet>
      <dgm:spPr/>
    </dgm:pt>
    <dgm:pt modelId="{B1AD53EE-B26B-D341-93BE-77B2269226D9}" type="pres">
      <dgm:prSet presAssocID="{741CE14A-8B08-3F4E-8319-CFE1956DC52E}" presName="aSpace" presStyleCnt="0"/>
      <dgm:spPr/>
    </dgm:pt>
    <dgm:pt modelId="{7EB31862-2E15-EC40-92A8-38C0729D347E}" type="pres">
      <dgm:prSet presAssocID="{867FFA81-B28C-B64F-A24A-2DF78351BA0E}" presName="aNode" presStyleLbl="fgAcc1" presStyleIdx="2" presStyleCnt="4" custAng="846432" custLinFactX="-16124" custLinFactY="11807" custLinFactNeighborX="-100000" custLinFactNeighborY="100000">
        <dgm:presLayoutVars>
          <dgm:bulletEnabled val="1"/>
        </dgm:presLayoutVars>
      </dgm:prSet>
      <dgm:spPr/>
    </dgm:pt>
    <dgm:pt modelId="{DE718506-3475-7844-A054-A06334EAB2CC}" type="pres">
      <dgm:prSet presAssocID="{867FFA81-B28C-B64F-A24A-2DF78351BA0E}" presName="aSpace" presStyleCnt="0"/>
      <dgm:spPr/>
    </dgm:pt>
    <dgm:pt modelId="{98354637-29DA-C24D-92DF-1340B4B82D84}" type="pres">
      <dgm:prSet presAssocID="{5279767A-DFDC-E544-9A2C-7BD6B9B8971D}" presName="aNode" presStyleLbl="fgAcc1" presStyleIdx="3" presStyleCnt="4" custAng="20892888" custLinFactY="-7443" custLinFactNeighborX="27379" custLinFactNeighborY="-100000">
        <dgm:presLayoutVars>
          <dgm:bulletEnabled val="1"/>
        </dgm:presLayoutVars>
      </dgm:prSet>
      <dgm:spPr/>
    </dgm:pt>
    <dgm:pt modelId="{AA000D6A-C818-CB49-BD55-FD11DC067E17}" type="pres">
      <dgm:prSet presAssocID="{5279767A-DFDC-E544-9A2C-7BD6B9B8971D}" presName="aSpace" presStyleCnt="0"/>
      <dgm:spPr/>
    </dgm:pt>
  </dgm:ptLst>
  <dgm:cxnLst>
    <dgm:cxn modelId="{19FC090A-6821-234B-9A9F-05F758D69805}" srcId="{A6F9CABA-3528-F84C-992E-FDCB53DA4C60}" destId="{5279767A-DFDC-E544-9A2C-7BD6B9B8971D}" srcOrd="3" destOrd="0" parTransId="{344845FF-FCA7-C441-AC91-2DCC72057B6F}" sibTransId="{B8815F53-6499-C04C-8EE4-1A5DE3415814}"/>
    <dgm:cxn modelId="{9B42761A-3B24-344F-85D4-2A227FA88A8A}" type="presOf" srcId="{A6F9CABA-3528-F84C-992E-FDCB53DA4C60}" destId="{5CF45BD6-8F4A-0C4D-AF4F-A24BA271FF16}" srcOrd="0" destOrd="0" presId="urn:microsoft.com/office/officeart/2005/8/layout/pyramid2"/>
    <dgm:cxn modelId="{9D558739-7006-0C4A-8FCA-D37FD51FEA16}" type="presOf" srcId="{5279767A-DFDC-E544-9A2C-7BD6B9B8971D}" destId="{98354637-29DA-C24D-92DF-1340B4B82D84}" srcOrd="0" destOrd="0" presId="urn:microsoft.com/office/officeart/2005/8/layout/pyramid2"/>
    <dgm:cxn modelId="{1E04C35F-5EA8-DD4A-9992-8FAB82063CF7}" type="presOf" srcId="{42C3DE85-4F24-8D44-97B4-EF1AD5BC92AA}" destId="{7C8309DA-5AF4-ED4B-8005-9099F3579E74}" srcOrd="0" destOrd="0" presId="urn:microsoft.com/office/officeart/2005/8/layout/pyramid2"/>
    <dgm:cxn modelId="{8448968A-2434-D247-8CDD-D07BE0EBD552}" type="presOf" srcId="{867FFA81-B28C-B64F-A24A-2DF78351BA0E}" destId="{7EB31862-2E15-EC40-92A8-38C0729D347E}" srcOrd="0" destOrd="0" presId="urn:microsoft.com/office/officeart/2005/8/layout/pyramid2"/>
    <dgm:cxn modelId="{E0E13F9F-F7F7-A240-B222-52A7F9059F33}" srcId="{A6F9CABA-3528-F84C-992E-FDCB53DA4C60}" destId="{867FFA81-B28C-B64F-A24A-2DF78351BA0E}" srcOrd="2" destOrd="0" parTransId="{5754A166-6DD0-2543-A230-72609DFD3E05}" sibTransId="{083ECC6E-F55A-B24D-B922-7F00E1A7A68C}"/>
    <dgm:cxn modelId="{D983EBA5-3E65-F14D-A1C5-99C01869DD62}" srcId="{A6F9CABA-3528-F84C-992E-FDCB53DA4C60}" destId="{741CE14A-8B08-3F4E-8319-CFE1956DC52E}" srcOrd="1" destOrd="0" parTransId="{7E69B0DC-AF4A-864C-8080-277020E4B8A1}" sibTransId="{DC78CE80-320B-FC4F-8789-B0B0BEC65094}"/>
    <dgm:cxn modelId="{5F3DF0C6-132F-AA47-B06D-7E59F1C329BD}" type="presOf" srcId="{741CE14A-8B08-3F4E-8319-CFE1956DC52E}" destId="{60D366F8-501D-8042-914B-93C4C14B955F}" srcOrd="0" destOrd="0" presId="urn:microsoft.com/office/officeart/2005/8/layout/pyramid2"/>
    <dgm:cxn modelId="{67D77EFB-790C-9947-9ED5-43DA84E56231}" srcId="{A6F9CABA-3528-F84C-992E-FDCB53DA4C60}" destId="{42C3DE85-4F24-8D44-97B4-EF1AD5BC92AA}" srcOrd="0" destOrd="0" parTransId="{D4986A68-F696-BF4C-83C3-309739422D43}" sibTransId="{B88ECBFA-BB73-A448-B5E7-F763C2215A4A}"/>
    <dgm:cxn modelId="{F4064794-33D2-154D-BB8D-4AA10D36E286}" type="presParOf" srcId="{5CF45BD6-8F4A-0C4D-AF4F-A24BA271FF16}" destId="{398EBC3F-3409-F640-A552-34E0EE96B84E}" srcOrd="0" destOrd="0" presId="urn:microsoft.com/office/officeart/2005/8/layout/pyramid2"/>
    <dgm:cxn modelId="{9F86827A-3ECB-8E4C-AD80-EB65E478093E}" type="presParOf" srcId="{5CF45BD6-8F4A-0C4D-AF4F-A24BA271FF16}" destId="{89249B60-BBF0-E64B-B7E5-5B1BD5D28EA0}" srcOrd="1" destOrd="0" presId="urn:microsoft.com/office/officeart/2005/8/layout/pyramid2"/>
    <dgm:cxn modelId="{878CB9F0-784B-514E-BB87-5D8543E11432}" type="presParOf" srcId="{89249B60-BBF0-E64B-B7E5-5B1BD5D28EA0}" destId="{7C8309DA-5AF4-ED4B-8005-9099F3579E74}" srcOrd="0" destOrd="0" presId="urn:microsoft.com/office/officeart/2005/8/layout/pyramid2"/>
    <dgm:cxn modelId="{A89D07A8-1406-5D42-975A-0ABFEC7ADA45}" type="presParOf" srcId="{89249B60-BBF0-E64B-B7E5-5B1BD5D28EA0}" destId="{25A0A0CD-3DF9-614D-8A3D-A358B5E2C032}" srcOrd="1" destOrd="0" presId="urn:microsoft.com/office/officeart/2005/8/layout/pyramid2"/>
    <dgm:cxn modelId="{FDD6AC38-4EF0-FA49-BC07-32A8E109A710}" type="presParOf" srcId="{89249B60-BBF0-E64B-B7E5-5B1BD5D28EA0}" destId="{60D366F8-501D-8042-914B-93C4C14B955F}" srcOrd="2" destOrd="0" presId="urn:microsoft.com/office/officeart/2005/8/layout/pyramid2"/>
    <dgm:cxn modelId="{6D1E8F4B-F51C-894D-B319-C8DF7C985A5B}" type="presParOf" srcId="{89249B60-BBF0-E64B-B7E5-5B1BD5D28EA0}" destId="{B1AD53EE-B26B-D341-93BE-77B2269226D9}" srcOrd="3" destOrd="0" presId="urn:microsoft.com/office/officeart/2005/8/layout/pyramid2"/>
    <dgm:cxn modelId="{A4A8CD58-96AF-904E-9901-767C502FC8CE}" type="presParOf" srcId="{89249B60-BBF0-E64B-B7E5-5B1BD5D28EA0}" destId="{7EB31862-2E15-EC40-92A8-38C0729D347E}" srcOrd="4" destOrd="0" presId="urn:microsoft.com/office/officeart/2005/8/layout/pyramid2"/>
    <dgm:cxn modelId="{33257292-EBBF-1E41-9F6A-A6456C491BBB}" type="presParOf" srcId="{89249B60-BBF0-E64B-B7E5-5B1BD5D28EA0}" destId="{DE718506-3475-7844-A054-A06334EAB2CC}" srcOrd="5" destOrd="0" presId="urn:microsoft.com/office/officeart/2005/8/layout/pyramid2"/>
    <dgm:cxn modelId="{5F48545E-DBEF-1648-9099-54F946D00253}" type="presParOf" srcId="{89249B60-BBF0-E64B-B7E5-5B1BD5D28EA0}" destId="{98354637-29DA-C24D-92DF-1340B4B82D84}" srcOrd="6" destOrd="0" presId="urn:microsoft.com/office/officeart/2005/8/layout/pyramid2"/>
    <dgm:cxn modelId="{78CB1FBE-164D-0242-9328-05199C03076B}" type="presParOf" srcId="{89249B60-BBF0-E64B-B7E5-5B1BD5D28EA0}" destId="{AA000D6A-C818-CB49-BD55-FD11DC067E17}"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0BB43A-0BE7-7F42-9868-389AB4D6229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E1DF073C-C5D4-F64F-A930-AC5091A81E15}">
      <dgm:prSet/>
      <dgm:spPr>
        <a:xfrm>
          <a:off x="3427323" y="0"/>
          <a:ext cx="2289352" cy="132511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ARM processors support data types of:</a:t>
          </a:r>
        </a:p>
      </dgm:t>
    </dgm:pt>
    <dgm:pt modelId="{DDFB3043-4B42-F14D-9951-4739A35ED9F3}" type="parTrans" cxnId="{EC5B13A3-028F-114E-8049-DD58F76A1620}">
      <dgm:prSet/>
      <dgm:spPr/>
      <dgm:t>
        <a:bodyPr/>
        <a:lstStyle/>
        <a:p>
          <a:endParaRPr lang="en-US"/>
        </a:p>
      </dgm:t>
    </dgm:pt>
    <dgm:pt modelId="{DA8D1E2F-2601-4042-A1A4-7C6F349DC51D}" type="sibTrans" cxnId="{EC5B13A3-028F-114E-8049-DD58F76A1620}">
      <dgm:prSet/>
      <dgm:spPr/>
      <dgm:t>
        <a:bodyPr/>
        <a:lstStyle/>
        <a:p>
          <a:endParaRPr lang="en-US"/>
        </a:p>
      </dgm:t>
    </dgm:pt>
    <dgm:pt modelId="{C912F60A-CBA1-0D4B-8B8C-02302D45A1BA}">
      <dgm:prSet/>
      <dgm:spPr>
        <a:xfrm>
          <a:off x="3427323" y="0"/>
          <a:ext cx="2289352" cy="132511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8 (byte)</a:t>
          </a:r>
        </a:p>
      </dgm:t>
    </dgm:pt>
    <dgm:pt modelId="{F79FAE3E-A2B8-A442-AB51-C51D81365ABA}" type="parTrans" cxnId="{44AE5D91-98D7-AE43-A8F9-BB807B8B18D6}">
      <dgm:prSet/>
      <dgm:spPr/>
      <dgm:t>
        <a:bodyPr/>
        <a:lstStyle/>
        <a:p>
          <a:endParaRPr lang="en-US"/>
        </a:p>
      </dgm:t>
    </dgm:pt>
    <dgm:pt modelId="{1BCAA218-57D6-614F-9F0A-18C5EAECC25E}" type="sibTrans" cxnId="{44AE5D91-98D7-AE43-A8F9-BB807B8B18D6}">
      <dgm:prSet/>
      <dgm:spPr/>
      <dgm:t>
        <a:bodyPr/>
        <a:lstStyle/>
        <a:p>
          <a:endParaRPr lang="en-US"/>
        </a:p>
      </dgm:t>
    </dgm:pt>
    <dgm:pt modelId="{B4840F7B-6C5F-5C45-A88A-2B5C21079658}">
      <dgm:prSet/>
      <dgm:spPr>
        <a:xfrm>
          <a:off x="3427323" y="0"/>
          <a:ext cx="2289352" cy="132511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16 (halfword)</a:t>
          </a:r>
        </a:p>
      </dgm:t>
    </dgm:pt>
    <dgm:pt modelId="{B2775452-B788-ED42-A83A-F8BE431852E4}" type="parTrans" cxnId="{08C33846-8B2E-EE4C-BA15-5EDAD94659B9}">
      <dgm:prSet/>
      <dgm:spPr/>
      <dgm:t>
        <a:bodyPr/>
        <a:lstStyle/>
        <a:p>
          <a:endParaRPr lang="en-US"/>
        </a:p>
      </dgm:t>
    </dgm:pt>
    <dgm:pt modelId="{4FDD7BA8-853C-214C-98CB-3DA382CDF997}" type="sibTrans" cxnId="{08C33846-8B2E-EE4C-BA15-5EDAD94659B9}">
      <dgm:prSet/>
      <dgm:spPr/>
      <dgm:t>
        <a:bodyPr/>
        <a:lstStyle/>
        <a:p>
          <a:endParaRPr lang="en-US"/>
        </a:p>
      </dgm:t>
    </dgm:pt>
    <dgm:pt modelId="{D0890A53-C12E-7C4B-BBF4-D318819088D8}">
      <dgm:prSet/>
      <dgm:spPr>
        <a:xfrm>
          <a:off x="3427323" y="0"/>
          <a:ext cx="2289352" cy="132511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32 (word) bits in length</a:t>
          </a:r>
        </a:p>
      </dgm:t>
    </dgm:pt>
    <dgm:pt modelId="{7DCFC532-232A-5D41-8BE8-4A9AF2B20921}" type="parTrans" cxnId="{90D249C5-582A-6545-8438-94106E2BBFF4}">
      <dgm:prSet/>
      <dgm:spPr/>
      <dgm:t>
        <a:bodyPr/>
        <a:lstStyle/>
        <a:p>
          <a:endParaRPr lang="en-US"/>
        </a:p>
      </dgm:t>
    </dgm:pt>
    <dgm:pt modelId="{5B99937B-8A27-6443-9B8E-E249C2D634A2}" type="sibTrans" cxnId="{90D249C5-582A-6545-8438-94106E2BBFF4}">
      <dgm:prSet/>
      <dgm:spPr/>
      <dgm:t>
        <a:bodyPr/>
        <a:lstStyle/>
        <a:p>
          <a:endParaRPr lang="en-US"/>
        </a:p>
      </dgm:t>
    </dgm:pt>
    <dgm:pt modelId="{8B0F364E-1DE8-6746-81D1-41C4FC27B072}">
      <dgm:prSet/>
      <dgm:spPr>
        <a:xfrm>
          <a:off x="6466636" y="1748027"/>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Alignment checking</a:t>
          </a:r>
        </a:p>
      </dgm:t>
    </dgm:pt>
    <dgm:pt modelId="{012DF0E4-1DAF-C349-A8F7-910326C8CDD9}" type="parTrans" cxnId="{58CF8426-46E8-BE4D-907E-D27B83F474E9}">
      <dgm:prSet/>
      <dgm:spPr/>
      <dgm:t>
        <a:bodyPr/>
        <a:lstStyle/>
        <a:p>
          <a:endParaRPr lang="en-US"/>
        </a:p>
      </dgm:t>
    </dgm:pt>
    <dgm:pt modelId="{C027792D-02B3-FB47-94F8-A60278493391}" type="sibTrans" cxnId="{58CF8426-46E8-BE4D-907E-D27B83F474E9}">
      <dgm:prSet/>
      <dgm:spPr/>
      <dgm:t>
        <a:bodyPr/>
        <a:lstStyle/>
        <a:p>
          <a:endParaRPr lang="en-US"/>
        </a:p>
      </dgm:t>
    </dgm:pt>
    <dgm:pt modelId="{B8353ACB-F042-F747-9DE4-2380A8BEED05}">
      <dgm:prSet/>
      <dgm:spPr>
        <a:xfrm>
          <a:off x="6466636" y="1748027"/>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When the appropriate control bit is set, a data abort signal indicates an alignment fault for attempting unaligned access</a:t>
          </a:r>
        </a:p>
      </dgm:t>
    </dgm:pt>
    <dgm:pt modelId="{215D32DF-ED14-F64A-BE85-D44FE159BC22}" type="parTrans" cxnId="{A380D8BD-5B1B-8049-AE92-D4B787A5AD3A}">
      <dgm:prSet/>
      <dgm:spPr/>
      <dgm:t>
        <a:bodyPr/>
        <a:lstStyle/>
        <a:p>
          <a:endParaRPr lang="en-US"/>
        </a:p>
      </dgm:t>
    </dgm:pt>
    <dgm:pt modelId="{D7BB8FC7-E2FE-CF40-934E-474EEEEEBB22}" type="sibTrans" cxnId="{A380D8BD-5B1B-8049-AE92-D4B787A5AD3A}">
      <dgm:prSet/>
      <dgm:spPr/>
      <dgm:t>
        <a:bodyPr/>
        <a:lstStyle/>
        <a:p>
          <a:endParaRPr lang="en-US"/>
        </a:p>
      </dgm:t>
    </dgm:pt>
    <dgm:pt modelId="{5E653D27-2C05-014C-8F77-7F45AFF56A47}">
      <dgm:prSet/>
      <dgm:spPr>
        <a:xfrm>
          <a:off x="6150864" y="4200906"/>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Unaligned access</a:t>
          </a:r>
        </a:p>
      </dgm:t>
    </dgm:pt>
    <dgm:pt modelId="{8C420D28-26AA-814D-90F1-2449AA20493C}" type="parTrans" cxnId="{FF356777-3A74-9648-8412-0165E2727832}">
      <dgm:prSet/>
      <dgm:spPr/>
      <dgm:t>
        <a:bodyPr/>
        <a:lstStyle/>
        <a:p>
          <a:endParaRPr lang="en-US"/>
        </a:p>
      </dgm:t>
    </dgm:pt>
    <dgm:pt modelId="{CA89D41B-9ECE-674F-B91F-335F1793AE6B}" type="sibTrans" cxnId="{FF356777-3A74-9648-8412-0165E2727832}">
      <dgm:prSet/>
      <dgm:spPr/>
      <dgm:t>
        <a:bodyPr/>
        <a:lstStyle/>
        <a:p>
          <a:endParaRPr lang="en-US"/>
        </a:p>
      </dgm:t>
    </dgm:pt>
    <dgm:pt modelId="{CA3E02FA-5F53-4241-8171-BE92CBEC4835}">
      <dgm:prSet/>
      <dgm:spPr>
        <a:xfrm>
          <a:off x="6150864" y="4200906"/>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When this option is enabled, the processor uses one or more memory accesses to generate the required transfer of adjacent bytes transparently to the programmer</a:t>
          </a:r>
        </a:p>
      </dgm:t>
    </dgm:pt>
    <dgm:pt modelId="{8DB69DE9-8E94-254C-9116-064DFA3C56DF}" type="parTrans" cxnId="{DB404BFC-D416-CA43-BEB1-57E50A1FD266}">
      <dgm:prSet/>
      <dgm:spPr/>
      <dgm:t>
        <a:bodyPr/>
        <a:lstStyle/>
        <a:p>
          <a:endParaRPr lang="en-US"/>
        </a:p>
      </dgm:t>
    </dgm:pt>
    <dgm:pt modelId="{271919A2-235E-F44A-BB57-3BB8D39636B9}" type="sibTrans" cxnId="{DB404BFC-D416-CA43-BEB1-57E50A1FD266}">
      <dgm:prSet/>
      <dgm:spPr/>
      <dgm:t>
        <a:bodyPr/>
        <a:lstStyle/>
        <a:p>
          <a:endParaRPr lang="en-US"/>
        </a:p>
      </dgm:t>
    </dgm:pt>
    <dgm:pt modelId="{D47D0DC6-70ED-1544-BDBB-597F3E1E7848}">
      <dgm:prSet/>
      <dgm:spPr>
        <a:xfrm>
          <a:off x="940612" y="4200906"/>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For all three data types an unsigned interpretation is supported in which the value represents an unsigned, nonnegative integer</a:t>
          </a:r>
        </a:p>
      </dgm:t>
    </dgm:pt>
    <dgm:pt modelId="{B55B029D-331C-4743-87C8-174E7A4E6F49}" type="parTrans" cxnId="{3458CF5D-38CE-6D49-8403-F922A05C092D}">
      <dgm:prSet/>
      <dgm:spPr/>
      <dgm:t>
        <a:bodyPr/>
        <a:lstStyle/>
        <a:p>
          <a:endParaRPr lang="en-US"/>
        </a:p>
      </dgm:t>
    </dgm:pt>
    <dgm:pt modelId="{3D59B8EF-7449-8946-A92B-805B06FDF5CD}" type="sibTrans" cxnId="{3458CF5D-38CE-6D49-8403-F922A05C092D}">
      <dgm:prSet/>
      <dgm:spPr/>
      <dgm:t>
        <a:bodyPr/>
        <a:lstStyle/>
        <a:p>
          <a:endParaRPr lang="en-US"/>
        </a:p>
      </dgm:t>
    </dgm:pt>
    <dgm:pt modelId="{D11323BE-45FA-A549-ADCD-99A0C65771EF}">
      <dgm:prSet/>
      <dgm:spPr>
        <a:xfrm>
          <a:off x="624840" y="1748027"/>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All three data types can also be used for twos complement signed integers</a:t>
          </a:r>
        </a:p>
      </dgm:t>
    </dgm:pt>
    <dgm:pt modelId="{DD636386-F055-AB41-982E-F41E935476DF}" type="parTrans" cxnId="{D6A12655-8945-9B47-A1FF-49B01F445796}">
      <dgm:prSet/>
      <dgm:spPr/>
      <dgm:t>
        <a:bodyPr/>
        <a:lstStyle/>
        <a:p>
          <a:endParaRPr lang="en-US"/>
        </a:p>
      </dgm:t>
    </dgm:pt>
    <dgm:pt modelId="{BCAAC47F-CEAA-0C40-BAFF-8B3DB0625E25}" type="sibTrans" cxnId="{D6A12655-8945-9B47-A1FF-49B01F445796}">
      <dgm:prSet/>
      <dgm:spPr/>
      <dgm:t>
        <a:bodyPr/>
        <a:lstStyle/>
        <a:p>
          <a:endParaRPr lang="en-US"/>
        </a:p>
      </dgm:t>
    </dgm:pt>
    <dgm:pt modelId="{6820F2FB-22E7-314B-9F2A-00C14340D2BA}" type="pres">
      <dgm:prSet presAssocID="{130BB43A-0BE7-7F42-9868-389AB4D62297}" presName="compositeShape" presStyleCnt="0">
        <dgm:presLayoutVars>
          <dgm:chMax val="7"/>
          <dgm:dir/>
          <dgm:resizeHandles val="exact"/>
        </dgm:presLayoutVars>
      </dgm:prSet>
      <dgm:spPr/>
    </dgm:pt>
    <dgm:pt modelId="{17184542-B6FC-0941-A085-C1719FD394DD}" type="pres">
      <dgm:prSet presAssocID="{E1DF073C-C5D4-F64F-A930-AC5091A81E15}" presName="circ1" presStyleLbl="vennNode1" presStyleIdx="0" presStyleCnt="5"/>
      <dgm:spPr>
        <a:xfrm>
          <a:off x="3585210" y="1607057"/>
          <a:ext cx="1973579" cy="1973580"/>
        </a:xfrm>
        <a:prstGeom prst="ellipse">
          <a:avLst/>
        </a:prstGeom>
        <a:solidFill>
          <a:srgbClr val="999966"/>
        </a:solidFill>
        <a:ln>
          <a:noFill/>
        </a:ln>
        <a:effectLst/>
      </dgm:spPr>
    </dgm:pt>
    <dgm:pt modelId="{9AA7EF0F-2B12-2347-882A-D3A39B320B34}" type="pres">
      <dgm:prSet presAssocID="{E1DF073C-C5D4-F64F-A930-AC5091A81E15}" presName="circ1Tx" presStyleLbl="revTx" presStyleIdx="0" presStyleCnt="0">
        <dgm:presLayoutVars>
          <dgm:chMax val="0"/>
          <dgm:chPref val="0"/>
          <dgm:bulletEnabled val="1"/>
        </dgm:presLayoutVars>
      </dgm:prSet>
      <dgm:spPr/>
    </dgm:pt>
    <dgm:pt modelId="{38DACD41-8ED2-6A41-B99B-CE36DF007D30}" type="pres">
      <dgm:prSet presAssocID="{8B0F364E-1DE8-6746-81D1-41C4FC27B072}" presName="circ2" presStyleLbl="vennNode1" presStyleIdx="1" presStyleCnt="5"/>
      <dgm:spPr>
        <a:xfrm>
          <a:off x="4335959" y="2152329"/>
          <a:ext cx="1973579" cy="1973580"/>
        </a:xfrm>
        <a:prstGeom prst="ellipse">
          <a:avLst/>
        </a:prstGeom>
        <a:solidFill>
          <a:srgbClr val="666699"/>
        </a:solidFill>
        <a:ln>
          <a:noFill/>
        </a:ln>
        <a:effectLst/>
      </dgm:spPr>
    </dgm:pt>
    <dgm:pt modelId="{1AD636D3-10BD-E94E-A7E8-84A33DD9177A}" type="pres">
      <dgm:prSet presAssocID="{8B0F364E-1DE8-6746-81D1-41C4FC27B072}" presName="circ2Tx" presStyleLbl="revTx" presStyleIdx="0" presStyleCnt="0">
        <dgm:presLayoutVars>
          <dgm:chMax val="0"/>
          <dgm:chPref val="0"/>
          <dgm:bulletEnabled val="1"/>
        </dgm:presLayoutVars>
      </dgm:prSet>
      <dgm:spPr/>
    </dgm:pt>
    <dgm:pt modelId="{FEBA1883-BC67-4C4B-8A37-4C515D22848A}" type="pres">
      <dgm:prSet presAssocID="{5E653D27-2C05-014C-8F77-7F45AFF56A47}" presName="circ3" presStyleLbl="vennNode1" presStyleIdx="2" presStyleCnt="5"/>
      <dgm:spPr>
        <a:xfrm>
          <a:off x="4049396" y="3035366"/>
          <a:ext cx="1973579" cy="197358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24C20E20-3FB9-A64B-AC50-6A43E54B84FD}" type="pres">
      <dgm:prSet presAssocID="{5E653D27-2C05-014C-8F77-7F45AFF56A47}" presName="circ3Tx" presStyleLbl="revTx" presStyleIdx="0" presStyleCnt="0">
        <dgm:presLayoutVars>
          <dgm:chMax val="0"/>
          <dgm:chPref val="0"/>
          <dgm:bulletEnabled val="1"/>
        </dgm:presLayoutVars>
      </dgm:prSet>
      <dgm:spPr/>
    </dgm:pt>
    <dgm:pt modelId="{178CF4E2-741A-E842-BE8C-25A55749973B}" type="pres">
      <dgm:prSet presAssocID="{D47D0DC6-70ED-1544-BDBB-597F3E1E7848}" presName="circ4" presStyleLbl="vennNode1" presStyleIdx="3" presStyleCnt="5"/>
      <dgm:spPr>
        <a:xfrm>
          <a:off x="3121023" y="3035366"/>
          <a:ext cx="1973579" cy="1973580"/>
        </a:xfrm>
        <a:prstGeom prst="ellipse">
          <a:avLst/>
        </a:prstGeom>
        <a:solidFill>
          <a:srgbClr val="999966"/>
        </a:solidFill>
        <a:ln>
          <a:noFill/>
        </a:ln>
        <a:effectLst/>
      </dgm:spPr>
    </dgm:pt>
    <dgm:pt modelId="{B0A836E1-B0CC-234C-9BB4-A6D0E050AF2C}" type="pres">
      <dgm:prSet presAssocID="{D47D0DC6-70ED-1544-BDBB-597F3E1E7848}" presName="circ4Tx" presStyleLbl="revTx" presStyleIdx="0" presStyleCnt="0">
        <dgm:presLayoutVars>
          <dgm:chMax val="0"/>
          <dgm:chPref val="0"/>
          <dgm:bulletEnabled val="1"/>
        </dgm:presLayoutVars>
      </dgm:prSet>
      <dgm:spPr/>
    </dgm:pt>
    <dgm:pt modelId="{C4FC9527-BF26-BE42-851A-08E582AEFD93}" type="pres">
      <dgm:prSet presAssocID="{D11323BE-45FA-A549-ADCD-99A0C65771EF}" presName="circ5" presStyleLbl="vennNode1" presStyleIdx="4" presStyleCnt="5"/>
      <dgm:spPr>
        <a:xfrm>
          <a:off x="2834460" y="2152329"/>
          <a:ext cx="1973579" cy="197358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BDA09D31-9DF2-854D-8BA1-ACD362668A00}" type="pres">
      <dgm:prSet presAssocID="{D11323BE-45FA-A549-ADCD-99A0C65771EF}" presName="circ5Tx" presStyleLbl="revTx" presStyleIdx="0" presStyleCnt="0">
        <dgm:presLayoutVars>
          <dgm:chMax val="0"/>
          <dgm:chPref val="0"/>
          <dgm:bulletEnabled val="1"/>
        </dgm:presLayoutVars>
      </dgm:prSet>
      <dgm:spPr/>
    </dgm:pt>
  </dgm:ptLst>
  <dgm:cxnLst>
    <dgm:cxn modelId="{CEFC6012-1C6C-3442-8DA1-BDE80D8FC343}" type="presOf" srcId="{B8353ACB-F042-F747-9DE4-2380A8BEED05}" destId="{1AD636D3-10BD-E94E-A7E8-84A33DD9177A}" srcOrd="0" destOrd="1" presId="urn:microsoft.com/office/officeart/2005/8/layout/venn1"/>
    <dgm:cxn modelId="{58CF8426-46E8-BE4D-907E-D27B83F474E9}" srcId="{130BB43A-0BE7-7F42-9868-389AB4D62297}" destId="{8B0F364E-1DE8-6746-81D1-41C4FC27B072}" srcOrd="1" destOrd="0" parTransId="{012DF0E4-1DAF-C349-A8F7-910326C8CDD9}" sibTransId="{C027792D-02B3-FB47-94F8-A60278493391}"/>
    <dgm:cxn modelId="{7F762B27-0B30-B44D-97B6-A5C61E68E692}" type="presOf" srcId="{C912F60A-CBA1-0D4B-8B8C-02302D45A1BA}" destId="{9AA7EF0F-2B12-2347-882A-D3A39B320B34}" srcOrd="0" destOrd="1" presId="urn:microsoft.com/office/officeart/2005/8/layout/venn1"/>
    <dgm:cxn modelId="{CD2AEA29-3297-6F47-9B73-B6D90040D7AA}" type="presOf" srcId="{5E653D27-2C05-014C-8F77-7F45AFF56A47}" destId="{24C20E20-3FB9-A64B-AC50-6A43E54B84FD}" srcOrd="0" destOrd="0" presId="urn:microsoft.com/office/officeart/2005/8/layout/venn1"/>
    <dgm:cxn modelId="{3458CF5D-38CE-6D49-8403-F922A05C092D}" srcId="{130BB43A-0BE7-7F42-9868-389AB4D62297}" destId="{D47D0DC6-70ED-1544-BDBB-597F3E1E7848}" srcOrd="3" destOrd="0" parTransId="{B55B029D-331C-4743-87C8-174E7A4E6F49}" sibTransId="{3D59B8EF-7449-8946-A92B-805B06FDF5CD}"/>
    <dgm:cxn modelId="{08C33846-8B2E-EE4C-BA15-5EDAD94659B9}" srcId="{E1DF073C-C5D4-F64F-A930-AC5091A81E15}" destId="{B4840F7B-6C5F-5C45-A88A-2B5C21079658}" srcOrd="1" destOrd="0" parTransId="{B2775452-B788-ED42-A83A-F8BE431852E4}" sibTransId="{4FDD7BA8-853C-214C-98CB-3DA382CDF997}"/>
    <dgm:cxn modelId="{4333EB67-4EB9-4C44-B84D-0EE18B2C283A}" type="presOf" srcId="{D47D0DC6-70ED-1544-BDBB-597F3E1E7848}" destId="{B0A836E1-B0CC-234C-9BB4-A6D0E050AF2C}" srcOrd="0" destOrd="0" presId="urn:microsoft.com/office/officeart/2005/8/layout/venn1"/>
    <dgm:cxn modelId="{D16F556A-68C7-8E45-BFF2-6CFF0B1DC1FA}" type="presOf" srcId="{130BB43A-0BE7-7F42-9868-389AB4D62297}" destId="{6820F2FB-22E7-314B-9F2A-00C14340D2BA}" srcOrd="0" destOrd="0" presId="urn:microsoft.com/office/officeart/2005/8/layout/venn1"/>
    <dgm:cxn modelId="{C5B2E852-4A58-6D44-A925-36E6E44E176A}" type="presOf" srcId="{D0890A53-C12E-7C4B-BBF4-D318819088D8}" destId="{9AA7EF0F-2B12-2347-882A-D3A39B320B34}" srcOrd="0" destOrd="3" presId="urn:microsoft.com/office/officeart/2005/8/layout/venn1"/>
    <dgm:cxn modelId="{D6A12655-8945-9B47-A1FF-49B01F445796}" srcId="{130BB43A-0BE7-7F42-9868-389AB4D62297}" destId="{D11323BE-45FA-A549-ADCD-99A0C65771EF}" srcOrd="4" destOrd="0" parTransId="{DD636386-F055-AB41-982E-F41E935476DF}" sibTransId="{BCAAC47F-CEAA-0C40-BAFF-8B3DB0625E25}"/>
    <dgm:cxn modelId="{FF356777-3A74-9648-8412-0165E2727832}" srcId="{130BB43A-0BE7-7F42-9868-389AB4D62297}" destId="{5E653D27-2C05-014C-8F77-7F45AFF56A47}" srcOrd="2" destOrd="0" parTransId="{8C420D28-26AA-814D-90F1-2449AA20493C}" sibTransId="{CA89D41B-9ECE-674F-B91F-335F1793AE6B}"/>
    <dgm:cxn modelId="{806FC08B-518B-AA43-BBD8-0EDBB3D507E3}" type="presOf" srcId="{E1DF073C-C5D4-F64F-A930-AC5091A81E15}" destId="{9AA7EF0F-2B12-2347-882A-D3A39B320B34}" srcOrd="0" destOrd="0" presId="urn:microsoft.com/office/officeart/2005/8/layout/venn1"/>
    <dgm:cxn modelId="{DDDCA48C-536E-0A4F-AAC4-33A4BA427EA1}" type="presOf" srcId="{8B0F364E-1DE8-6746-81D1-41C4FC27B072}" destId="{1AD636D3-10BD-E94E-A7E8-84A33DD9177A}" srcOrd="0" destOrd="0" presId="urn:microsoft.com/office/officeart/2005/8/layout/venn1"/>
    <dgm:cxn modelId="{44AE5D91-98D7-AE43-A8F9-BB807B8B18D6}" srcId="{E1DF073C-C5D4-F64F-A930-AC5091A81E15}" destId="{C912F60A-CBA1-0D4B-8B8C-02302D45A1BA}" srcOrd="0" destOrd="0" parTransId="{F79FAE3E-A2B8-A442-AB51-C51D81365ABA}" sibTransId="{1BCAA218-57D6-614F-9F0A-18C5EAECC25E}"/>
    <dgm:cxn modelId="{EC5B13A3-028F-114E-8049-DD58F76A1620}" srcId="{130BB43A-0BE7-7F42-9868-389AB4D62297}" destId="{E1DF073C-C5D4-F64F-A930-AC5091A81E15}" srcOrd="0" destOrd="0" parTransId="{DDFB3043-4B42-F14D-9951-4739A35ED9F3}" sibTransId="{DA8D1E2F-2601-4042-A1A4-7C6F349DC51D}"/>
    <dgm:cxn modelId="{A8A278B0-7EDC-5540-A418-0E5A561668E3}" type="presOf" srcId="{D11323BE-45FA-A549-ADCD-99A0C65771EF}" destId="{BDA09D31-9DF2-854D-8BA1-ACD362668A00}" srcOrd="0" destOrd="0" presId="urn:microsoft.com/office/officeart/2005/8/layout/venn1"/>
    <dgm:cxn modelId="{A380D8BD-5B1B-8049-AE92-D4B787A5AD3A}" srcId="{8B0F364E-1DE8-6746-81D1-41C4FC27B072}" destId="{B8353ACB-F042-F747-9DE4-2380A8BEED05}" srcOrd="0" destOrd="0" parTransId="{215D32DF-ED14-F64A-BE85-D44FE159BC22}" sibTransId="{D7BB8FC7-E2FE-CF40-934E-474EEEEEBB22}"/>
    <dgm:cxn modelId="{90D249C5-582A-6545-8438-94106E2BBFF4}" srcId="{E1DF073C-C5D4-F64F-A930-AC5091A81E15}" destId="{D0890A53-C12E-7C4B-BBF4-D318819088D8}" srcOrd="2" destOrd="0" parTransId="{7DCFC532-232A-5D41-8BE8-4A9AF2B20921}" sibTransId="{5B99937B-8A27-6443-9B8E-E249C2D634A2}"/>
    <dgm:cxn modelId="{BB968DC8-E51B-DC4B-9496-0274C04170AF}" type="presOf" srcId="{B4840F7B-6C5F-5C45-A88A-2B5C21079658}" destId="{9AA7EF0F-2B12-2347-882A-D3A39B320B34}" srcOrd="0" destOrd="2" presId="urn:microsoft.com/office/officeart/2005/8/layout/venn1"/>
    <dgm:cxn modelId="{47F1EEF3-499E-ED4B-9D59-896A8D34B6ED}" type="presOf" srcId="{CA3E02FA-5F53-4241-8171-BE92CBEC4835}" destId="{24C20E20-3FB9-A64B-AC50-6A43E54B84FD}" srcOrd="0" destOrd="1" presId="urn:microsoft.com/office/officeart/2005/8/layout/venn1"/>
    <dgm:cxn modelId="{DB404BFC-D416-CA43-BEB1-57E50A1FD266}" srcId="{5E653D27-2C05-014C-8F77-7F45AFF56A47}" destId="{CA3E02FA-5F53-4241-8171-BE92CBEC4835}" srcOrd="0" destOrd="0" parTransId="{8DB69DE9-8E94-254C-9116-064DFA3C56DF}" sibTransId="{271919A2-235E-F44A-BB57-3BB8D39636B9}"/>
    <dgm:cxn modelId="{735866A5-39F4-EB47-8875-DAC57BDBCC29}" type="presParOf" srcId="{6820F2FB-22E7-314B-9F2A-00C14340D2BA}" destId="{17184542-B6FC-0941-A085-C1719FD394DD}" srcOrd="0" destOrd="0" presId="urn:microsoft.com/office/officeart/2005/8/layout/venn1"/>
    <dgm:cxn modelId="{69589527-2351-9946-A31A-E72A28F67B68}" type="presParOf" srcId="{6820F2FB-22E7-314B-9F2A-00C14340D2BA}" destId="{9AA7EF0F-2B12-2347-882A-D3A39B320B34}" srcOrd="1" destOrd="0" presId="urn:microsoft.com/office/officeart/2005/8/layout/venn1"/>
    <dgm:cxn modelId="{4F6A575D-0856-8A42-8DAE-7171EDF00D07}" type="presParOf" srcId="{6820F2FB-22E7-314B-9F2A-00C14340D2BA}" destId="{38DACD41-8ED2-6A41-B99B-CE36DF007D30}" srcOrd="2" destOrd="0" presId="urn:microsoft.com/office/officeart/2005/8/layout/venn1"/>
    <dgm:cxn modelId="{58C845B5-AB69-BC4E-A34B-85D1A4899108}" type="presParOf" srcId="{6820F2FB-22E7-314B-9F2A-00C14340D2BA}" destId="{1AD636D3-10BD-E94E-A7E8-84A33DD9177A}" srcOrd="3" destOrd="0" presId="urn:microsoft.com/office/officeart/2005/8/layout/venn1"/>
    <dgm:cxn modelId="{35129FD5-D973-8948-877F-B2F1ADB1F1D0}" type="presParOf" srcId="{6820F2FB-22E7-314B-9F2A-00C14340D2BA}" destId="{FEBA1883-BC67-4C4B-8A37-4C515D22848A}" srcOrd="4" destOrd="0" presId="urn:microsoft.com/office/officeart/2005/8/layout/venn1"/>
    <dgm:cxn modelId="{0AD214D2-203B-104D-94C3-644B54456E27}" type="presParOf" srcId="{6820F2FB-22E7-314B-9F2A-00C14340D2BA}" destId="{24C20E20-3FB9-A64B-AC50-6A43E54B84FD}" srcOrd="5" destOrd="0" presId="urn:microsoft.com/office/officeart/2005/8/layout/venn1"/>
    <dgm:cxn modelId="{F5635007-4D33-1B4A-90B1-6B8D29D6A13D}" type="presParOf" srcId="{6820F2FB-22E7-314B-9F2A-00C14340D2BA}" destId="{178CF4E2-741A-E842-BE8C-25A55749973B}" srcOrd="6" destOrd="0" presId="urn:microsoft.com/office/officeart/2005/8/layout/venn1"/>
    <dgm:cxn modelId="{0B79D8E2-D5DF-754B-BBF1-792078927EDA}" type="presParOf" srcId="{6820F2FB-22E7-314B-9F2A-00C14340D2BA}" destId="{B0A836E1-B0CC-234C-9BB4-A6D0E050AF2C}" srcOrd="7" destOrd="0" presId="urn:microsoft.com/office/officeart/2005/8/layout/venn1"/>
    <dgm:cxn modelId="{79140074-A3C6-0C4B-9FB0-62CA4A399C8B}" type="presParOf" srcId="{6820F2FB-22E7-314B-9F2A-00C14340D2BA}" destId="{C4FC9527-BF26-BE42-851A-08E582AEFD93}" srcOrd="8" destOrd="0" presId="urn:microsoft.com/office/officeart/2005/8/layout/venn1"/>
    <dgm:cxn modelId="{C9E3973E-BD5A-2245-91AF-C6CD5539E360}" type="presParOf" srcId="{6820F2FB-22E7-314B-9F2A-00C14340D2BA}" destId="{BDA09D31-9DF2-854D-8BA1-ACD362668A00}"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B8BB17-05F5-5449-87B4-F1418C4ECDD7}"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CBD291A9-E9FF-6441-96AE-58549F227598}">
      <dgm:prSet/>
      <dgm:spPr>
        <a:xfrm rot="16200000">
          <a:off x="654" y="383734"/>
          <a:ext cx="4109330" cy="4109330"/>
        </a:xfrm>
        <a:prstGeom prst="downArrow">
          <a:avLst>
            <a:gd name="adj1" fmla="val 50000"/>
            <a:gd name="adj2" fmla="val 35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Most fundamental type of machine instruction</a:t>
          </a:r>
        </a:p>
      </dgm:t>
    </dgm:pt>
    <dgm:pt modelId="{87A839AE-A231-434A-8004-1444BFBEC906}" type="parTrans" cxnId="{0F361E3E-E4EE-8E49-9719-C6BBBE83CB5B}">
      <dgm:prSet/>
      <dgm:spPr/>
      <dgm:t>
        <a:bodyPr/>
        <a:lstStyle/>
        <a:p>
          <a:endParaRPr lang="en-US"/>
        </a:p>
      </dgm:t>
    </dgm:pt>
    <dgm:pt modelId="{F1B9C5B5-C301-3644-BC18-1FCD18A554E4}" type="sibTrans" cxnId="{0F361E3E-E4EE-8E49-9719-C6BBBE83CB5B}">
      <dgm:prSet/>
      <dgm:spPr/>
      <dgm:t>
        <a:bodyPr/>
        <a:lstStyle/>
        <a:p>
          <a:endParaRPr lang="en-US"/>
        </a:p>
      </dgm:t>
    </dgm:pt>
    <dgm:pt modelId="{A3735CA2-6882-004E-9088-38AE4D4B7E36}">
      <dgm:prSet/>
      <dgm: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Must specify:</a:t>
          </a:r>
        </a:p>
      </dgm:t>
    </dgm:pt>
    <dgm:pt modelId="{3D421804-C29E-B041-9B9B-1F06A8E20150}" type="parTrans" cxnId="{3A2415C0-C5FF-8043-A7A6-6C9306F2ED29}">
      <dgm:prSet/>
      <dgm:spPr/>
      <dgm:t>
        <a:bodyPr/>
        <a:lstStyle/>
        <a:p>
          <a:endParaRPr lang="en-US"/>
        </a:p>
      </dgm:t>
    </dgm:pt>
    <dgm:pt modelId="{3EC18245-13C0-3C46-8DF4-15A4ADB1D653}" type="sibTrans" cxnId="{3A2415C0-C5FF-8043-A7A6-6C9306F2ED29}">
      <dgm:prSet/>
      <dgm:spPr/>
      <dgm:t>
        <a:bodyPr/>
        <a:lstStyle/>
        <a:p>
          <a:endParaRPr lang="en-US"/>
        </a:p>
      </dgm:t>
    </dgm:pt>
    <dgm:pt modelId="{2DC71C04-B9F7-4E4E-8AF5-7B0AA79E7F90}">
      <dgm:prSet/>
      <dgm: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Location of the source and destination operands</a:t>
          </a:r>
        </a:p>
      </dgm:t>
    </dgm:pt>
    <dgm:pt modelId="{20115340-B054-344F-9358-BA2C3C796607}" type="parTrans" cxnId="{BE718F78-29C9-2447-9DF1-FBC668157B4F}">
      <dgm:prSet/>
      <dgm:spPr/>
      <dgm:t>
        <a:bodyPr/>
        <a:lstStyle/>
        <a:p>
          <a:endParaRPr lang="en-US"/>
        </a:p>
      </dgm:t>
    </dgm:pt>
    <dgm:pt modelId="{E52EE69E-F700-4C4D-9DD3-E6DDAC914DCB}" type="sibTrans" cxnId="{BE718F78-29C9-2447-9DF1-FBC668157B4F}">
      <dgm:prSet/>
      <dgm:spPr/>
      <dgm:t>
        <a:bodyPr/>
        <a:lstStyle/>
        <a:p>
          <a:endParaRPr lang="en-US"/>
        </a:p>
      </dgm:t>
    </dgm:pt>
    <dgm:pt modelId="{AE35FDD7-8313-ED48-9898-4AB22980C4E1}">
      <dgm:prSet/>
      <dgm: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length of data to be transferred must be indicated</a:t>
          </a:r>
        </a:p>
      </dgm:t>
    </dgm:pt>
    <dgm:pt modelId="{B82C8499-8741-DB42-BDE1-E3254C7FCA36}" type="parTrans" cxnId="{DFC38B20-8E0C-D24A-AB10-83E9CD60F39C}">
      <dgm:prSet/>
      <dgm:spPr/>
      <dgm:t>
        <a:bodyPr/>
        <a:lstStyle/>
        <a:p>
          <a:endParaRPr lang="en-US"/>
        </a:p>
      </dgm:t>
    </dgm:pt>
    <dgm:pt modelId="{404121AF-ECD2-7F45-A293-FBE1A881E821}" type="sibTrans" cxnId="{DFC38B20-8E0C-D24A-AB10-83E9CD60F39C}">
      <dgm:prSet/>
      <dgm:spPr/>
      <dgm:t>
        <a:bodyPr/>
        <a:lstStyle/>
        <a:p>
          <a:endParaRPr lang="en-US"/>
        </a:p>
      </dgm:t>
    </dgm:pt>
    <dgm:pt modelId="{82BD964D-2096-0D44-9011-C9F48B9CAE1D}">
      <dgm:prSet/>
      <dgm: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mode of addressing for each operand must be specified</a:t>
          </a:r>
        </a:p>
      </dgm:t>
    </dgm:pt>
    <dgm:pt modelId="{57C3DBB5-12BC-DD49-BEE1-0FDDB1BB45A3}" type="parTrans" cxnId="{EE87D561-7A7F-CB40-B809-B995BC4D9773}">
      <dgm:prSet/>
      <dgm:spPr/>
      <dgm:t>
        <a:bodyPr/>
        <a:lstStyle/>
        <a:p>
          <a:endParaRPr lang="en-US"/>
        </a:p>
      </dgm:t>
    </dgm:pt>
    <dgm:pt modelId="{CC52B425-3B96-BF49-BD9A-8132E746CA20}" type="sibTrans" cxnId="{EE87D561-7A7F-CB40-B809-B995BC4D9773}">
      <dgm:prSet/>
      <dgm:spPr/>
      <dgm:t>
        <a:bodyPr/>
        <a:lstStyle/>
        <a:p>
          <a:endParaRPr lang="en-US"/>
        </a:p>
      </dgm:t>
    </dgm:pt>
    <dgm:pt modelId="{BC060FFF-4EE9-C04F-B485-F21B3CC81355}" type="pres">
      <dgm:prSet presAssocID="{16B8BB17-05F5-5449-87B4-F1418C4ECDD7}" presName="diagram" presStyleCnt="0">
        <dgm:presLayoutVars>
          <dgm:dir/>
          <dgm:resizeHandles val="exact"/>
        </dgm:presLayoutVars>
      </dgm:prSet>
      <dgm:spPr/>
    </dgm:pt>
    <dgm:pt modelId="{2E9B4566-06DF-0D42-B507-3EED37032151}" type="pres">
      <dgm:prSet presAssocID="{CBD291A9-E9FF-6441-96AE-58549F227598}" presName="arrow" presStyleLbl="node1" presStyleIdx="0" presStyleCnt="2">
        <dgm:presLayoutVars>
          <dgm:bulletEnabled val="1"/>
        </dgm:presLayoutVars>
      </dgm:prSet>
      <dgm:spPr/>
    </dgm:pt>
    <dgm:pt modelId="{F67F22A8-9610-4948-A69C-A8949F131989}" type="pres">
      <dgm:prSet presAssocID="{A3735CA2-6882-004E-9088-38AE4D4B7E36}" presName="arrow" presStyleLbl="node1" presStyleIdx="1" presStyleCnt="2">
        <dgm:presLayoutVars>
          <dgm:bulletEnabled val="1"/>
        </dgm:presLayoutVars>
      </dgm:prSet>
      <dgm:spPr/>
    </dgm:pt>
  </dgm:ptLst>
  <dgm:cxnLst>
    <dgm:cxn modelId="{DFC38B20-8E0C-D24A-AB10-83E9CD60F39C}" srcId="{A3735CA2-6882-004E-9088-38AE4D4B7E36}" destId="{AE35FDD7-8313-ED48-9898-4AB22980C4E1}" srcOrd="1" destOrd="0" parTransId="{B82C8499-8741-DB42-BDE1-E3254C7FCA36}" sibTransId="{404121AF-ECD2-7F45-A293-FBE1A881E821}"/>
    <dgm:cxn modelId="{55E0DE39-5037-A54F-AE3A-E230A73A48F7}" type="presOf" srcId="{16B8BB17-05F5-5449-87B4-F1418C4ECDD7}" destId="{BC060FFF-4EE9-C04F-B485-F21B3CC81355}" srcOrd="0" destOrd="0" presId="urn:microsoft.com/office/officeart/2005/8/layout/arrow5"/>
    <dgm:cxn modelId="{0F361E3E-E4EE-8E49-9719-C6BBBE83CB5B}" srcId="{16B8BB17-05F5-5449-87B4-F1418C4ECDD7}" destId="{CBD291A9-E9FF-6441-96AE-58549F227598}" srcOrd="0" destOrd="0" parTransId="{87A839AE-A231-434A-8004-1444BFBEC906}" sibTransId="{F1B9C5B5-C301-3644-BC18-1FCD18A554E4}"/>
    <dgm:cxn modelId="{EE87D561-7A7F-CB40-B809-B995BC4D9773}" srcId="{A3735CA2-6882-004E-9088-38AE4D4B7E36}" destId="{82BD964D-2096-0D44-9011-C9F48B9CAE1D}" srcOrd="2" destOrd="0" parTransId="{57C3DBB5-12BC-DD49-BEE1-0FDDB1BB45A3}" sibTransId="{CC52B425-3B96-BF49-BD9A-8132E746CA20}"/>
    <dgm:cxn modelId="{37CDE568-9E67-5C41-B72A-852406D852C9}" type="presOf" srcId="{2DC71C04-B9F7-4E4E-8AF5-7B0AA79E7F90}" destId="{F67F22A8-9610-4948-A69C-A8949F131989}" srcOrd="0" destOrd="1" presId="urn:microsoft.com/office/officeart/2005/8/layout/arrow5"/>
    <dgm:cxn modelId="{FF458750-EE9D-3243-AEF7-EB87D33EACAE}" type="presOf" srcId="{82BD964D-2096-0D44-9011-C9F48B9CAE1D}" destId="{F67F22A8-9610-4948-A69C-A8949F131989}" srcOrd="0" destOrd="3" presId="urn:microsoft.com/office/officeart/2005/8/layout/arrow5"/>
    <dgm:cxn modelId="{BE718F78-29C9-2447-9DF1-FBC668157B4F}" srcId="{A3735CA2-6882-004E-9088-38AE4D4B7E36}" destId="{2DC71C04-B9F7-4E4E-8AF5-7B0AA79E7F90}" srcOrd="0" destOrd="0" parTransId="{20115340-B054-344F-9358-BA2C3C796607}" sibTransId="{E52EE69E-F700-4C4D-9DD3-E6DDAC914DCB}"/>
    <dgm:cxn modelId="{6D9E3294-F276-384F-BE0D-7AF6A23A1E56}" type="presOf" srcId="{CBD291A9-E9FF-6441-96AE-58549F227598}" destId="{2E9B4566-06DF-0D42-B507-3EED37032151}" srcOrd="0" destOrd="0" presId="urn:microsoft.com/office/officeart/2005/8/layout/arrow5"/>
    <dgm:cxn modelId="{66DABE9E-C9DF-9A41-9AB6-2C6D3A7BE894}" type="presOf" srcId="{A3735CA2-6882-004E-9088-38AE4D4B7E36}" destId="{F67F22A8-9610-4948-A69C-A8949F131989}" srcOrd="0" destOrd="0" presId="urn:microsoft.com/office/officeart/2005/8/layout/arrow5"/>
    <dgm:cxn modelId="{8C5091AD-3730-C64C-B052-958C84E64D6A}" type="presOf" srcId="{AE35FDD7-8313-ED48-9898-4AB22980C4E1}" destId="{F67F22A8-9610-4948-A69C-A8949F131989}" srcOrd="0" destOrd="2" presId="urn:microsoft.com/office/officeart/2005/8/layout/arrow5"/>
    <dgm:cxn modelId="{3A2415C0-C5FF-8043-A7A6-6C9306F2ED29}" srcId="{16B8BB17-05F5-5449-87B4-F1418C4ECDD7}" destId="{A3735CA2-6882-004E-9088-38AE4D4B7E36}" srcOrd="1" destOrd="0" parTransId="{3D421804-C29E-B041-9B9B-1F06A8E20150}" sibTransId="{3EC18245-13C0-3C46-8DF4-15A4ADB1D653}"/>
    <dgm:cxn modelId="{F2797C5C-27D5-6749-973B-007B029C66DC}" type="presParOf" srcId="{BC060FFF-4EE9-C04F-B485-F21B3CC81355}" destId="{2E9B4566-06DF-0D42-B507-3EED37032151}" srcOrd="0" destOrd="0" presId="urn:microsoft.com/office/officeart/2005/8/layout/arrow5"/>
    <dgm:cxn modelId="{8882964E-C656-FF47-859C-9313D4FFB135}" type="presParOf" srcId="{BC060FFF-4EE9-C04F-B485-F21B3CC81355}" destId="{F67F22A8-9610-4948-A69C-A8949F131989}"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74423-9D28-FD4D-93B2-1D121FAEBFFB}"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AC13097E-47F1-3C41-8E12-3F1DFDA8016C}">
      <dgm:prSet/>
      <dgm:spPr>
        <a:xfrm>
          <a:off x="265934" y="119324"/>
          <a:ext cx="2988597" cy="2988597"/>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Instructions that change the format or operate on the format of data</a:t>
          </a:r>
        </a:p>
      </dgm:t>
    </dgm:pt>
    <dgm:pt modelId="{9F9A3FF6-15CE-9940-8972-9476304E32C9}" type="parTrans" cxnId="{9DC34341-C9E0-2F49-9BC8-2A74DE58FA85}">
      <dgm:prSet/>
      <dgm:spPr/>
      <dgm:t>
        <a:bodyPr/>
        <a:lstStyle/>
        <a:p>
          <a:endParaRPr lang="en-US"/>
        </a:p>
      </dgm:t>
    </dgm:pt>
    <dgm:pt modelId="{71E24C2E-E756-2D42-BECA-7734384383F2}" type="sibTrans" cxnId="{9DC34341-C9E0-2F49-9BC8-2A74DE58FA85}">
      <dgm:prSet/>
      <dgm:spPr>
        <a:xfrm rot="9682874">
          <a:off x="1922770" y="3312496"/>
          <a:ext cx="1046009" cy="671936"/>
        </a:xfrm>
        <a:prstGeom prst="triangle">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8C7A5930-8A3D-0842-AF29-1EA693AA6B99}">
      <dgm:prSet/>
      <dgm:spPr>
        <a:xfrm>
          <a:off x="1963607" y="4179006"/>
          <a:ext cx="1993394" cy="1993394"/>
        </a:xfrm>
        <a:prstGeom prst="ellipse">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2B142D"/>
              </a:solidFill>
              <a:effectLst>
                <a:outerShdw blurRad="38100" dist="38100" dir="2700000" algn="tl">
                  <a:srgbClr val="000000">
                    <a:alpha val="43137"/>
                  </a:srgbClr>
                </a:outerShdw>
              </a:effectLst>
              <a:latin typeface="Rockwell"/>
              <a:ea typeface="+mn-ea"/>
              <a:cs typeface="+mn-cs"/>
            </a:rPr>
            <a:t>An example is converting from decimal to binary</a:t>
          </a:r>
        </a:p>
      </dgm:t>
    </dgm:pt>
    <dgm:pt modelId="{FEA8845C-C1A2-2141-A2FB-D61E1EB815C1}" type="parTrans" cxnId="{34CDA9B4-D212-0540-B360-08E09EBB7930}">
      <dgm:prSet/>
      <dgm:spPr/>
      <dgm:t>
        <a:bodyPr/>
        <a:lstStyle/>
        <a:p>
          <a:endParaRPr lang="en-US"/>
        </a:p>
      </dgm:t>
    </dgm:pt>
    <dgm:pt modelId="{C91B3ABF-8735-3F41-AD79-6889C5488C39}" type="sibTrans" cxnId="{34CDA9B4-D212-0540-B360-08E09EBB7930}">
      <dgm:prSet/>
      <dgm:spPr>
        <a:xfrm rot="4726641">
          <a:off x="4306020" y="4468950"/>
          <a:ext cx="1046009" cy="671936"/>
        </a:xfrm>
        <a:prstGeom prst="triangle">
          <a:avLst/>
        </a:prstGeom>
        <a:solidFill>
          <a:srgbClr val="663366">
            <a:alpha val="87000"/>
          </a:srgbClr>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D32CD237-EEB7-EB46-8796-D6217CE89D81}">
      <dgm:prSet/>
      <dgm:spPr>
        <a:xfrm>
          <a:off x="5654226" y="2850394"/>
          <a:ext cx="2988597" cy="2988597"/>
        </a:xfrm>
        <a:prstGeom prst="ellipse">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An example of a more complex editing instruction is the EAS/390 Translate (TR) instruction</a:t>
          </a:r>
        </a:p>
      </dgm:t>
    </dgm:pt>
    <dgm:pt modelId="{4B4DDBC8-29A2-E44D-95A8-EAF6E272A3AF}" type="parTrans" cxnId="{542126F0-3C71-E646-BDD7-F74A868C2FCC}">
      <dgm:prSet/>
      <dgm:spPr/>
      <dgm:t>
        <a:bodyPr/>
        <a:lstStyle/>
        <a:p>
          <a:endParaRPr lang="en-US"/>
        </a:p>
      </dgm:t>
    </dgm:pt>
    <dgm:pt modelId="{7A935499-5AC3-D94B-A08C-71A233C4453D}" type="sibTrans" cxnId="{542126F0-3C71-E646-BDD7-F74A868C2FCC}">
      <dgm:prSet/>
      <dgm:spPr/>
      <dgm:t>
        <a:bodyPr/>
        <a:lstStyle/>
        <a:p>
          <a:endParaRPr lang="en-US"/>
        </a:p>
      </dgm:t>
    </dgm:pt>
    <dgm:pt modelId="{BD084606-F38B-CB4B-A769-6B940EB20879}" type="pres">
      <dgm:prSet presAssocID="{B3774423-9D28-FD4D-93B2-1D121FAEBFFB}" presName="diagram" presStyleCnt="0">
        <dgm:presLayoutVars>
          <dgm:dir/>
          <dgm:resizeHandles/>
        </dgm:presLayoutVars>
      </dgm:prSet>
      <dgm:spPr/>
    </dgm:pt>
    <dgm:pt modelId="{77C9DA8E-8ED9-844B-B613-13FD05010447}" type="pres">
      <dgm:prSet presAssocID="{AC13097E-47F1-3C41-8E12-3F1DFDA8016C}" presName="firstNode" presStyleLbl="node1" presStyleIdx="0" presStyleCnt="3" custLinFactNeighborX="-28127" custLinFactNeighborY="3889">
        <dgm:presLayoutVars>
          <dgm:bulletEnabled val="1"/>
        </dgm:presLayoutVars>
      </dgm:prSet>
      <dgm:spPr/>
    </dgm:pt>
    <dgm:pt modelId="{A565A70D-D266-D14D-801A-624F8C0A17FF}" type="pres">
      <dgm:prSet presAssocID="{71E24C2E-E756-2D42-BECA-7734384383F2}" presName="sibTrans" presStyleLbl="sibTrans2D1" presStyleIdx="0" presStyleCnt="2"/>
      <dgm:spPr/>
    </dgm:pt>
    <dgm:pt modelId="{CAB0B591-34C9-1642-ABA2-85FDD5804C68}" type="pres">
      <dgm:prSet presAssocID="{8C7A5930-8A3D-0842-AF29-1EA693AA6B99}" presName="middleNode" presStyleCnt="0"/>
      <dgm:spPr/>
    </dgm:pt>
    <dgm:pt modelId="{FD036E6B-7CF7-C443-903F-AE4710AA0D4E}" type="pres">
      <dgm:prSet presAssocID="{8C7A5930-8A3D-0842-AF29-1EA693AA6B99}" presName="padding" presStyleLbl="node1" presStyleIdx="0" presStyleCnt="3"/>
      <dgm:spPr/>
    </dgm:pt>
    <dgm:pt modelId="{D26DB3FA-AA5B-7B46-A54F-F769F99A465F}" type="pres">
      <dgm:prSet presAssocID="{8C7A5930-8A3D-0842-AF29-1EA693AA6B99}" presName="shape" presStyleLbl="node1" presStyleIdx="1" presStyleCnt="3" custLinFactNeighborX="18033" custLinFactNeighborY="-17874">
        <dgm:presLayoutVars>
          <dgm:bulletEnabled val="1"/>
        </dgm:presLayoutVars>
      </dgm:prSet>
      <dgm:spPr/>
    </dgm:pt>
    <dgm:pt modelId="{D49EAA5E-508B-AC45-A500-B17EA738C083}" type="pres">
      <dgm:prSet presAssocID="{C91B3ABF-8735-3F41-AD79-6889C5488C39}" presName="sibTrans" presStyleLbl="sibTrans2D1" presStyleIdx="1" presStyleCnt="2"/>
      <dgm:spPr/>
    </dgm:pt>
    <dgm:pt modelId="{4F063FBB-5B0E-B64A-B216-78406CFC0194}" type="pres">
      <dgm:prSet presAssocID="{D32CD237-EEB7-EB46-8796-D6217CE89D81}" presName="lastNode" presStyleLbl="node1" presStyleIdx="2" presStyleCnt="3" custLinFactNeighborX="2168" custLinFactNeighborY="-39728">
        <dgm:presLayoutVars>
          <dgm:bulletEnabled val="1"/>
        </dgm:presLayoutVars>
      </dgm:prSet>
      <dgm:spPr/>
    </dgm:pt>
  </dgm:ptLst>
  <dgm:cxnLst>
    <dgm:cxn modelId="{7EACAE2A-9B6E-E341-B381-59F417B4E898}" type="presOf" srcId="{C91B3ABF-8735-3F41-AD79-6889C5488C39}" destId="{D49EAA5E-508B-AC45-A500-B17EA738C083}" srcOrd="0" destOrd="0" presId="urn:microsoft.com/office/officeart/2005/8/layout/bProcess2"/>
    <dgm:cxn modelId="{9DC34341-C9E0-2F49-9BC8-2A74DE58FA85}" srcId="{B3774423-9D28-FD4D-93B2-1D121FAEBFFB}" destId="{AC13097E-47F1-3C41-8E12-3F1DFDA8016C}" srcOrd="0" destOrd="0" parTransId="{9F9A3FF6-15CE-9940-8972-9476304E32C9}" sibTransId="{71E24C2E-E756-2D42-BECA-7734384383F2}"/>
    <dgm:cxn modelId="{3FDA3566-F370-8146-B0DD-7DE2EC29497C}" type="presOf" srcId="{8C7A5930-8A3D-0842-AF29-1EA693AA6B99}" destId="{D26DB3FA-AA5B-7B46-A54F-F769F99A465F}" srcOrd="0" destOrd="0" presId="urn:microsoft.com/office/officeart/2005/8/layout/bProcess2"/>
    <dgm:cxn modelId="{05F56680-3D88-8246-8A1E-A41798AB9B43}" type="presOf" srcId="{D32CD237-EEB7-EB46-8796-D6217CE89D81}" destId="{4F063FBB-5B0E-B64A-B216-78406CFC0194}" srcOrd="0" destOrd="0" presId="urn:microsoft.com/office/officeart/2005/8/layout/bProcess2"/>
    <dgm:cxn modelId="{5BFF0AB4-AEFD-C643-8812-4D2C132101B6}" type="presOf" srcId="{71E24C2E-E756-2D42-BECA-7734384383F2}" destId="{A565A70D-D266-D14D-801A-624F8C0A17FF}" srcOrd="0" destOrd="0" presId="urn:microsoft.com/office/officeart/2005/8/layout/bProcess2"/>
    <dgm:cxn modelId="{34CDA9B4-D212-0540-B360-08E09EBB7930}" srcId="{B3774423-9D28-FD4D-93B2-1D121FAEBFFB}" destId="{8C7A5930-8A3D-0842-AF29-1EA693AA6B99}" srcOrd="1" destOrd="0" parTransId="{FEA8845C-C1A2-2141-A2FB-D61E1EB815C1}" sibTransId="{C91B3ABF-8735-3F41-AD79-6889C5488C39}"/>
    <dgm:cxn modelId="{9F9CB7B7-99AE-4445-ABEF-5344998360A5}" type="presOf" srcId="{B3774423-9D28-FD4D-93B2-1D121FAEBFFB}" destId="{BD084606-F38B-CB4B-A769-6B940EB20879}" srcOrd="0" destOrd="0" presId="urn:microsoft.com/office/officeart/2005/8/layout/bProcess2"/>
    <dgm:cxn modelId="{C5C99ABF-373F-4F40-BB87-3169F578EB09}" type="presOf" srcId="{AC13097E-47F1-3C41-8E12-3F1DFDA8016C}" destId="{77C9DA8E-8ED9-844B-B613-13FD05010447}" srcOrd="0" destOrd="0" presId="urn:microsoft.com/office/officeart/2005/8/layout/bProcess2"/>
    <dgm:cxn modelId="{542126F0-3C71-E646-BDD7-F74A868C2FCC}" srcId="{B3774423-9D28-FD4D-93B2-1D121FAEBFFB}" destId="{D32CD237-EEB7-EB46-8796-D6217CE89D81}" srcOrd="2" destOrd="0" parTransId="{4B4DDBC8-29A2-E44D-95A8-EAF6E272A3AF}" sibTransId="{7A935499-5AC3-D94B-A08C-71A233C4453D}"/>
    <dgm:cxn modelId="{014F0671-F9C8-B543-AE16-1CCFAEACA96D}" type="presParOf" srcId="{BD084606-F38B-CB4B-A769-6B940EB20879}" destId="{77C9DA8E-8ED9-844B-B613-13FD05010447}" srcOrd="0" destOrd="0" presId="urn:microsoft.com/office/officeart/2005/8/layout/bProcess2"/>
    <dgm:cxn modelId="{78FA1842-87E5-5346-998D-B217B42A2152}" type="presParOf" srcId="{BD084606-F38B-CB4B-A769-6B940EB20879}" destId="{A565A70D-D266-D14D-801A-624F8C0A17FF}" srcOrd="1" destOrd="0" presId="urn:microsoft.com/office/officeart/2005/8/layout/bProcess2"/>
    <dgm:cxn modelId="{6763B0DE-C090-434A-8AF4-5E383A87F407}" type="presParOf" srcId="{BD084606-F38B-CB4B-A769-6B940EB20879}" destId="{CAB0B591-34C9-1642-ABA2-85FDD5804C68}" srcOrd="2" destOrd="0" presId="urn:microsoft.com/office/officeart/2005/8/layout/bProcess2"/>
    <dgm:cxn modelId="{DC1609A1-016D-6145-864B-3549504D758E}" type="presParOf" srcId="{CAB0B591-34C9-1642-ABA2-85FDD5804C68}" destId="{FD036E6B-7CF7-C443-903F-AE4710AA0D4E}" srcOrd="0" destOrd="0" presId="urn:microsoft.com/office/officeart/2005/8/layout/bProcess2"/>
    <dgm:cxn modelId="{FB943F61-B8AC-6C4C-AA3D-E333D1837D4F}" type="presParOf" srcId="{CAB0B591-34C9-1642-ABA2-85FDD5804C68}" destId="{D26DB3FA-AA5B-7B46-A54F-F769F99A465F}" srcOrd="1" destOrd="0" presId="urn:microsoft.com/office/officeart/2005/8/layout/bProcess2"/>
    <dgm:cxn modelId="{9A0B0AC5-C811-1A4B-A282-94E404D13464}" type="presParOf" srcId="{BD084606-F38B-CB4B-A769-6B940EB20879}" destId="{D49EAA5E-508B-AC45-A500-B17EA738C083}" srcOrd="3" destOrd="0" presId="urn:microsoft.com/office/officeart/2005/8/layout/bProcess2"/>
    <dgm:cxn modelId="{4A0583C9-80A6-D844-A8F8-CC5837435F22}" type="presParOf" srcId="{BD084606-F38B-CB4B-A769-6B940EB20879}" destId="{4F063FBB-5B0E-B64A-B216-78406CFC0194}" srcOrd="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81E9A8-5413-524C-8982-5AF295AA0FD3}"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EB93D4E5-8CA1-7546-BD15-4BC63FAF4B6A}">
      <dgm:prSet/>
      <dgm:spPr>
        <a:xfrm>
          <a:off x="0" y="0"/>
          <a:ext cx="8229600" cy="4876800"/>
        </a:xfrm>
        <a:prstGeom prst="roundRect">
          <a:avLst>
            <a:gd name="adj" fmla="val 85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Instructions that can be executed only while the processor is in a certain privileged state or is executing a program in a special privileged area of memory</a:t>
          </a:r>
        </a:p>
      </dgm:t>
    </dgm:pt>
    <dgm:pt modelId="{EB640E17-8E48-F141-971D-24693C56EA87}" type="parTrans" cxnId="{16BD85AD-A88B-4B4D-B5F1-92ED44540C25}">
      <dgm:prSet/>
      <dgm:spPr/>
      <dgm:t>
        <a:bodyPr/>
        <a:lstStyle/>
        <a:p>
          <a:endParaRPr lang="en-US"/>
        </a:p>
      </dgm:t>
    </dgm:pt>
    <dgm:pt modelId="{67C4524F-BB04-034F-B912-726197C9AA9C}" type="sibTrans" cxnId="{16BD85AD-A88B-4B4D-B5F1-92ED44540C25}">
      <dgm:prSet/>
      <dgm:spPr/>
      <dgm:t>
        <a:bodyPr/>
        <a:lstStyle/>
        <a:p>
          <a:endParaRPr lang="en-US"/>
        </a:p>
      </dgm:t>
    </dgm:pt>
    <dgm:pt modelId="{E9E92FCE-DAF2-3145-BE10-2CF450B85DEB}">
      <dgm:prSet/>
      <dgm:spPr>
        <a:xfrm>
          <a:off x="205740" y="1219200"/>
          <a:ext cx="7818120" cy="3413760"/>
        </a:xfrm>
        <a:prstGeom prst="roundRect">
          <a:avLst>
            <a:gd name="adj" fmla="val 105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Typically these instructions are reserved for the use of the operating system</a:t>
          </a:r>
        </a:p>
      </dgm:t>
    </dgm:pt>
    <dgm:pt modelId="{E124D7BF-0B29-7341-A590-E3859651EFE8}" type="parTrans" cxnId="{034CB049-2D9B-2A4E-A759-12465CADA4F5}">
      <dgm:prSet/>
      <dgm:spPr/>
      <dgm:t>
        <a:bodyPr/>
        <a:lstStyle/>
        <a:p>
          <a:endParaRPr lang="en-US"/>
        </a:p>
      </dgm:t>
    </dgm:pt>
    <dgm:pt modelId="{A8248814-6852-BD45-A1C1-9B5235C0D061}" type="sibTrans" cxnId="{034CB049-2D9B-2A4E-A759-12465CADA4F5}">
      <dgm:prSet/>
      <dgm:spPr/>
      <dgm:t>
        <a:bodyPr/>
        <a:lstStyle/>
        <a:p>
          <a:endParaRPr lang="en-US"/>
        </a:p>
      </dgm:t>
    </dgm:pt>
    <dgm:pt modelId="{512ECA6A-2A27-5540-BF41-B6C374340369}">
      <dgm:prSet/>
      <dgm:spPr>
        <a:xfrm>
          <a:off x="411480" y="2438400"/>
          <a:ext cx="7406640" cy="1950720"/>
        </a:xfrm>
        <a:prstGeom prst="roundRect">
          <a:avLst>
            <a:gd name="adj" fmla="val 105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Examples of system control operations:</a:t>
          </a:r>
        </a:p>
      </dgm:t>
    </dgm:pt>
    <dgm:pt modelId="{CD0226D3-EFCC-044F-8293-BD6A9927F1C7}" type="parTrans" cxnId="{6E5CB42C-E4CC-D34B-9875-FE6D13A9601F}">
      <dgm:prSet/>
      <dgm:spPr/>
      <dgm:t>
        <a:bodyPr/>
        <a:lstStyle/>
        <a:p>
          <a:endParaRPr lang="en-US"/>
        </a:p>
      </dgm:t>
    </dgm:pt>
    <dgm:pt modelId="{96C9C5C4-86AC-4F48-A1C8-BD58C310C40D}" type="sibTrans" cxnId="{6E5CB42C-E4CC-D34B-9875-FE6D13A9601F}">
      <dgm:prSet/>
      <dgm:spPr/>
      <dgm:t>
        <a:bodyPr/>
        <a:lstStyle/>
        <a:p>
          <a:endParaRPr lang="en-US"/>
        </a:p>
      </dgm:t>
    </dgm:pt>
    <dgm:pt modelId="{227FAB59-23FC-A843-A078-89F98BD00632}">
      <dgm:prSet/>
      <dgm:spPr>
        <a:xfrm>
          <a:off x="596646"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 system control instruction may read or alter a control register</a:t>
          </a:r>
        </a:p>
      </dgm:t>
    </dgm:pt>
    <dgm:pt modelId="{E95E9233-9367-A749-A657-FB18BD734A03}" type="parTrans" cxnId="{49570F3A-F570-5947-9832-877548A89021}">
      <dgm:prSet/>
      <dgm:spPr/>
      <dgm:t>
        <a:bodyPr/>
        <a:lstStyle/>
        <a:p>
          <a:endParaRPr lang="en-US"/>
        </a:p>
      </dgm:t>
    </dgm:pt>
    <dgm:pt modelId="{855ADFB7-AD32-5841-8BBE-52D81A552EB4}" type="sibTrans" cxnId="{49570F3A-F570-5947-9832-877548A89021}">
      <dgm:prSet/>
      <dgm:spPr/>
      <dgm:t>
        <a:bodyPr/>
        <a:lstStyle/>
        <a:p>
          <a:endParaRPr lang="en-US"/>
        </a:p>
      </dgm:t>
    </dgm:pt>
    <dgm:pt modelId="{358AA9CD-32A2-DD46-AAFA-8935BDAFBB20}">
      <dgm:prSet/>
      <dgm:spPr>
        <a:xfrm>
          <a:off x="2952931"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An instruction to read or modify a storage protection key</a:t>
          </a:r>
        </a:p>
      </dgm:t>
    </dgm:pt>
    <dgm:pt modelId="{CB640F0B-9187-5E4C-8DC8-B38DB779FCCC}" type="parTrans" cxnId="{8219388E-D945-5845-AE4F-037D6DBA1EB4}">
      <dgm:prSet/>
      <dgm:spPr/>
      <dgm:t>
        <a:bodyPr/>
        <a:lstStyle/>
        <a:p>
          <a:endParaRPr lang="en-US"/>
        </a:p>
      </dgm:t>
    </dgm:pt>
    <dgm:pt modelId="{371191D7-AF4F-C541-832E-2E60F53719DD}" type="sibTrans" cxnId="{8219388E-D945-5845-AE4F-037D6DBA1EB4}">
      <dgm:prSet/>
      <dgm:spPr/>
      <dgm:t>
        <a:bodyPr/>
        <a:lstStyle/>
        <a:p>
          <a:endParaRPr lang="en-US"/>
        </a:p>
      </dgm:t>
    </dgm:pt>
    <dgm:pt modelId="{27A6DB09-7A73-E34E-9751-1D7E0C8AEFDE}">
      <dgm:prSet/>
      <dgm:spPr>
        <a:xfrm>
          <a:off x="5309217"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Access to process control blocks in a multiprogramming system</a:t>
          </a:r>
        </a:p>
      </dgm:t>
    </dgm:pt>
    <dgm:pt modelId="{3DDC6881-1159-4749-B696-931528299B1F}" type="parTrans" cxnId="{FD8DB6E4-E0E4-4541-A20B-AB3DB421721B}">
      <dgm:prSet/>
      <dgm:spPr/>
      <dgm:t>
        <a:bodyPr/>
        <a:lstStyle/>
        <a:p>
          <a:endParaRPr lang="en-US"/>
        </a:p>
      </dgm:t>
    </dgm:pt>
    <dgm:pt modelId="{BEA10779-1B79-8748-AEE8-CB0EA20E6DDB}" type="sibTrans" cxnId="{FD8DB6E4-E0E4-4541-A20B-AB3DB421721B}">
      <dgm:prSet/>
      <dgm:spPr/>
      <dgm:t>
        <a:bodyPr/>
        <a:lstStyle/>
        <a:p>
          <a:endParaRPr lang="en-US"/>
        </a:p>
      </dgm:t>
    </dgm:pt>
    <dgm:pt modelId="{C5C93C76-63AF-834D-B8AC-7566894C2FB4}" type="pres">
      <dgm:prSet presAssocID="{2481E9A8-5413-524C-8982-5AF295AA0FD3}" presName="Name0" presStyleCnt="0">
        <dgm:presLayoutVars>
          <dgm:chMax val="3"/>
          <dgm:chPref val="1"/>
          <dgm:dir/>
          <dgm:animLvl val="lvl"/>
          <dgm:resizeHandles/>
        </dgm:presLayoutVars>
      </dgm:prSet>
      <dgm:spPr/>
    </dgm:pt>
    <dgm:pt modelId="{8100030E-98E6-354A-8D6D-3DD51BC2A374}" type="pres">
      <dgm:prSet presAssocID="{2481E9A8-5413-524C-8982-5AF295AA0FD3}" presName="outerBox" presStyleCnt="0"/>
      <dgm:spPr/>
    </dgm:pt>
    <dgm:pt modelId="{C549312C-F687-024F-ADD4-C847C870AB31}" type="pres">
      <dgm:prSet presAssocID="{2481E9A8-5413-524C-8982-5AF295AA0FD3}" presName="outerBoxParent" presStyleLbl="node1" presStyleIdx="0" presStyleCnt="3"/>
      <dgm:spPr/>
    </dgm:pt>
    <dgm:pt modelId="{215EB33E-CBA2-DC48-BEEA-2F9B9488A69E}" type="pres">
      <dgm:prSet presAssocID="{2481E9A8-5413-524C-8982-5AF295AA0FD3}" presName="outerBoxChildren" presStyleCnt="0"/>
      <dgm:spPr/>
    </dgm:pt>
    <dgm:pt modelId="{4C3D4B8A-B173-944B-8BD4-3AAA1D3FAD05}" type="pres">
      <dgm:prSet presAssocID="{2481E9A8-5413-524C-8982-5AF295AA0FD3}" presName="middleBox" presStyleCnt="0"/>
      <dgm:spPr/>
    </dgm:pt>
    <dgm:pt modelId="{4E50C6BF-910E-7348-A303-09A554EEAA0A}" type="pres">
      <dgm:prSet presAssocID="{2481E9A8-5413-524C-8982-5AF295AA0FD3}" presName="middleBoxParent" presStyleLbl="node1" presStyleIdx="1" presStyleCnt="3"/>
      <dgm:spPr/>
    </dgm:pt>
    <dgm:pt modelId="{40300614-778F-E749-8F11-196CEB5AB4BB}" type="pres">
      <dgm:prSet presAssocID="{2481E9A8-5413-524C-8982-5AF295AA0FD3}" presName="middleBoxChildren" presStyleCnt="0"/>
      <dgm:spPr/>
    </dgm:pt>
    <dgm:pt modelId="{74A8EB93-49D2-0744-852E-D67097CACE37}" type="pres">
      <dgm:prSet presAssocID="{2481E9A8-5413-524C-8982-5AF295AA0FD3}" presName="centerBox" presStyleCnt="0"/>
      <dgm:spPr/>
    </dgm:pt>
    <dgm:pt modelId="{6F92330B-2BD8-9C42-AA59-CA71F506DD3E}" type="pres">
      <dgm:prSet presAssocID="{2481E9A8-5413-524C-8982-5AF295AA0FD3}" presName="centerBoxParent" presStyleLbl="node1" presStyleIdx="2" presStyleCnt="3"/>
      <dgm:spPr/>
    </dgm:pt>
    <dgm:pt modelId="{1731A8E3-B1B1-BE4B-B2F6-5F18EDE8EA1C}" type="pres">
      <dgm:prSet presAssocID="{2481E9A8-5413-524C-8982-5AF295AA0FD3}" presName="centerBoxChildren" presStyleCnt="0"/>
      <dgm:spPr/>
    </dgm:pt>
    <dgm:pt modelId="{1FFD221F-6A7C-0B45-912E-7B2D41C939FB}" type="pres">
      <dgm:prSet presAssocID="{227FAB59-23FC-A843-A078-89F98BD00632}" presName="cChild" presStyleLbl="fgAcc1" presStyleIdx="0" presStyleCnt="3">
        <dgm:presLayoutVars>
          <dgm:bulletEnabled val="1"/>
        </dgm:presLayoutVars>
      </dgm:prSet>
      <dgm:spPr/>
    </dgm:pt>
    <dgm:pt modelId="{DBE8ADE2-17F0-2645-A302-D15CBFD891E4}" type="pres">
      <dgm:prSet presAssocID="{855ADFB7-AD32-5841-8BBE-52D81A552EB4}" presName="centerSibTrans" presStyleCnt="0"/>
      <dgm:spPr/>
    </dgm:pt>
    <dgm:pt modelId="{099E1357-5252-C648-9171-1537398C3A8C}" type="pres">
      <dgm:prSet presAssocID="{358AA9CD-32A2-DD46-AAFA-8935BDAFBB20}" presName="cChild" presStyleLbl="fgAcc1" presStyleIdx="1" presStyleCnt="3">
        <dgm:presLayoutVars>
          <dgm:bulletEnabled val="1"/>
        </dgm:presLayoutVars>
      </dgm:prSet>
      <dgm:spPr/>
    </dgm:pt>
    <dgm:pt modelId="{3DD1E83D-F092-734F-8C48-1BC505AC94DC}" type="pres">
      <dgm:prSet presAssocID="{371191D7-AF4F-C541-832E-2E60F53719DD}" presName="centerSibTrans" presStyleCnt="0"/>
      <dgm:spPr/>
    </dgm:pt>
    <dgm:pt modelId="{958E3D0C-1153-3645-896A-A62EDB2811F7}" type="pres">
      <dgm:prSet presAssocID="{27A6DB09-7A73-E34E-9751-1D7E0C8AEFDE}" presName="cChild" presStyleLbl="fgAcc1" presStyleIdx="2" presStyleCnt="3">
        <dgm:presLayoutVars>
          <dgm:bulletEnabled val="1"/>
        </dgm:presLayoutVars>
      </dgm:prSet>
      <dgm:spPr/>
    </dgm:pt>
  </dgm:ptLst>
  <dgm:cxnLst>
    <dgm:cxn modelId="{7DA2A310-0D12-E54C-8A81-C14F9DB4A40D}" type="presOf" srcId="{2481E9A8-5413-524C-8982-5AF295AA0FD3}" destId="{C5C93C76-63AF-834D-B8AC-7566894C2FB4}" srcOrd="0" destOrd="0" presId="urn:microsoft.com/office/officeart/2005/8/layout/target2"/>
    <dgm:cxn modelId="{6E5CB42C-E4CC-D34B-9875-FE6D13A9601F}" srcId="{2481E9A8-5413-524C-8982-5AF295AA0FD3}" destId="{512ECA6A-2A27-5540-BF41-B6C374340369}" srcOrd="2" destOrd="0" parTransId="{CD0226D3-EFCC-044F-8293-BD6A9927F1C7}" sibTransId="{96C9C5C4-86AC-4F48-A1C8-BD58C310C40D}"/>
    <dgm:cxn modelId="{49570F3A-F570-5947-9832-877548A89021}" srcId="{512ECA6A-2A27-5540-BF41-B6C374340369}" destId="{227FAB59-23FC-A843-A078-89F98BD00632}" srcOrd="0" destOrd="0" parTransId="{E95E9233-9367-A749-A657-FB18BD734A03}" sibTransId="{855ADFB7-AD32-5841-8BBE-52D81A552EB4}"/>
    <dgm:cxn modelId="{034CB049-2D9B-2A4E-A759-12465CADA4F5}" srcId="{2481E9A8-5413-524C-8982-5AF295AA0FD3}" destId="{E9E92FCE-DAF2-3145-BE10-2CF450B85DEB}" srcOrd="1" destOrd="0" parTransId="{E124D7BF-0B29-7341-A590-E3859651EFE8}" sibTransId="{A8248814-6852-BD45-A1C1-9B5235C0D061}"/>
    <dgm:cxn modelId="{BD54676F-13C9-764D-BC20-842360A07B05}" type="presOf" srcId="{27A6DB09-7A73-E34E-9751-1D7E0C8AEFDE}" destId="{958E3D0C-1153-3645-896A-A62EDB2811F7}" srcOrd="0" destOrd="0" presId="urn:microsoft.com/office/officeart/2005/8/layout/target2"/>
    <dgm:cxn modelId="{8219388E-D945-5845-AE4F-037D6DBA1EB4}" srcId="{512ECA6A-2A27-5540-BF41-B6C374340369}" destId="{358AA9CD-32A2-DD46-AAFA-8935BDAFBB20}" srcOrd="1" destOrd="0" parTransId="{CB640F0B-9187-5E4C-8DC8-B38DB779FCCC}" sibTransId="{371191D7-AF4F-C541-832E-2E60F53719DD}"/>
    <dgm:cxn modelId="{F13581A5-C82A-9A42-B1B0-411C86F75C2D}" type="presOf" srcId="{EB93D4E5-8CA1-7546-BD15-4BC63FAF4B6A}" destId="{C549312C-F687-024F-ADD4-C847C870AB31}" srcOrd="0" destOrd="0" presId="urn:microsoft.com/office/officeart/2005/8/layout/target2"/>
    <dgm:cxn modelId="{16BD85AD-A88B-4B4D-B5F1-92ED44540C25}" srcId="{2481E9A8-5413-524C-8982-5AF295AA0FD3}" destId="{EB93D4E5-8CA1-7546-BD15-4BC63FAF4B6A}" srcOrd="0" destOrd="0" parTransId="{EB640E17-8E48-F141-971D-24693C56EA87}" sibTransId="{67C4524F-BB04-034F-B912-726197C9AA9C}"/>
    <dgm:cxn modelId="{AFA326AE-2639-B04C-9195-D9A0A16DD12D}" type="presOf" srcId="{512ECA6A-2A27-5540-BF41-B6C374340369}" destId="{6F92330B-2BD8-9C42-AA59-CA71F506DD3E}" srcOrd="0" destOrd="0" presId="urn:microsoft.com/office/officeart/2005/8/layout/target2"/>
    <dgm:cxn modelId="{724923D1-B45C-4D42-903B-F2FCA46C7F32}" type="presOf" srcId="{358AA9CD-32A2-DD46-AAFA-8935BDAFBB20}" destId="{099E1357-5252-C648-9171-1537398C3A8C}" srcOrd="0" destOrd="0" presId="urn:microsoft.com/office/officeart/2005/8/layout/target2"/>
    <dgm:cxn modelId="{279396D7-D2DD-DC49-AF45-9C3B1DF43EE6}" type="presOf" srcId="{227FAB59-23FC-A843-A078-89F98BD00632}" destId="{1FFD221F-6A7C-0B45-912E-7B2D41C939FB}" srcOrd="0" destOrd="0" presId="urn:microsoft.com/office/officeart/2005/8/layout/target2"/>
    <dgm:cxn modelId="{FD8DB6E4-E0E4-4541-A20B-AB3DB421721B}" srcId="{512ECA6A-2A27-5540-BF41-B6C374340369}" destId="{27A6DB09-7A73-E34E-9751-1D7E0C8AEFDE}" srcOrd="2" destOrd="0" parTransId="{3DDC6881-1159-4749-B696-931528299B1F}" sibTransId="{BEA10779-1B79-8748-AEE8-CB0EA20E6DDB}"/>
    <dgm:cxn modelId="{C15C44F6-5E36-3A40-84A4-D08A118B87F2}" type="presOf" srcId="{E9E92FCE-DAF2-3145-BE10-2CF450B85DEB}" destId="{4E50C6BF-910E-7348-A303-09A554EEAA0A}" srcOrd="0" destOrd="0" presId="urn:microsoft.com/office/officeart/2005/8/layout/target2"/>
    <dgm:cxn modelId="{B368ADDE-31FC-5A4B-91EB-873490AE6A3C}" type="presParOf" srcId="{C5C93C76-63AF-834D-B8AC-7566894C2FB4}" destId="{8100030E-98E6-354A-8D6D-3DD51BC2A374}" srcOrd="0" destOrd="0" presId="urn:microsoft.com/office/officeart/2005/8/layout/target2"/>
    <dgm:cxn modelId="{5D95A912-CB96-D54E-8AF3-F94965984EAC}" type="presParOf" srcId="{8100030E-98E6-354A-8D6D-3DD51BC2A374}" destId="{C549312C-F687-024F-ADD4-C847C870AB31}" srcOrd="0" destOrd="0" presId="urn:microsoft.com/office/officeart/2005/8/layout/target2"/>
    <dgm:cxn modelId="{F1CE4588-1D65-5A4C-8600-A2A96E9A9D58}" type="presParOf" srcId="{8100030E-98E6-354A-8D6D-3DD51BC2A374}" destId="{215EB33E-CBA2-DC48-BEEA-2F9B9488A69E}" srcOrd="1" destOrd="0" presId="urn:microsoft.com/office/officeart/2005/8/layout/target2"/>
    <dgm:cxn modelId="{D3A7928D-D828-A14A-A6F9-53DBEA1833AB}" type="presParOf" srcId="{C5C93C76-63AF-834D-B8AC-7566894C2FB4}" destId="{4C3D4B8A-B173-944B-8BD4-3AAA1D3FAD05}" srcOrd="1" destOrd="0" presId="urn:microsoft.com/office/officeart/2005/8/layout/target2"/>
    <dgm:cxn modelId="{3C00AE63-D7DF-084B-B31C-6D8121E41F81}" type="presParOf" srcId="{4C3D4B8A-B173-944B-8BD4-3AAA1D3FAD05}" destId="{4E50C6BF-910E-7348-A303-09A554EEAA0A}" srcOrd="0" destOrd="0" presId="urn:microsoft.com/office/officeart/2005/8/layout/target2"/>
    <dgm:cxn modelId="{3C756E12-92AA-D14D-97BD-90DE8C437B91}" type="presParOf" srcId="{4C3D4B8A-B173-944B-8BD4-3AAA1D3FAD05}" destId="{40300614-778F-E749-8F11-196CEB5AB4BB}" srcOrd="1" destOrd="0" presId="urn:microsoft.com/office/officeart/2005/8/layout/target2"/>
    <dgm:cxn modelId="{E15C1AD3-68DC-0E41-BC84-207F00275DA1}" type="presParOf" srcId="{C5C93C76-63AF-834D-B8AC-7566894C2FB4}" destId="{74A8EB93-49D2-0744-852E-D67097CACE37}" srcOrd="2" destOrd="0" presId="urn:microsoft.com/office/officeart/2005/8/layout/target2"/>
    <dgm:cxn modelId="{1F66F945-FD47-8A45-85AB-45CCFF62BA23}" type="presParOf" srcId="{74A8EB93-49D2-0744-852E-D67097CACE37}" destId="{6F92330B-2BD8-9C42-AA59-CA71F506DD3E}" srcOrd="0" destOrd="0" presId="urn:microsoft.com/office/officeart/2005/8/layout/target2"/>
    <dgm:cxn modelId="{63D0CF65-5D57-AB4B-B154-4523A9E60C54}" type="presParOf" srcId="{74A8EB93-49D2-0744-852E-D67097CACE37}" destId="{1731A8E3-B1B1-BE4B-B2F6-5F18EDE8EA1C}" srcOrd="1" destOrd="0" presId="urn:microsoft.com/office/officeart/2005/8/layout/target2"/>
    <dgm:cxn modelId="{D7E907FA-CD1A-7148-BEE3-86341CF93E92}" type="presParOf" srcId="{1731A8E3-B1B1-BE4B-B2F6-5F18EDE8EA1C}" destId="{1FFD221F-6A7C-0B45-912E-7B2D41C939FB}" srcOrd="0" destOrd="0" presId="urn:microsoft.com/office/officeart/2005/8/layout/target2"/>
    <dgm:cxn modelId="{AB1A88BE-66E6-A44E-B0F3-5290FDE89745}" type="presParOf" srcId="{1731A8E3-B1B1-BE4B-B2F6-5F18EDE8EA1C}" destId="{DBE8ADE2-17F0-2645-A302-D15CBFD891E4}" srcOrd="1" destOrd="0" presId="urn:microsoft.com/office/officeart/2005/8/layout/target2"/>
    <dgm:cxn modelId="{3F3C6084-1308-2B48-B851-25AE719F53B7}" type="presParOf" srcId="{1731A8E3-B1B1-BE4B-B2F6-5F18EDE8EA1C}" destId="{099E1357-5252-C648-9171-1537398C3A8C}" srcOrd="2" destOrd="0" presId="urn:microsoft.com/office/officeart/2005/8/layout/target2"/>
    <dgm:cxn modelId="{F464F25F-B883-E148-B791-F94EB10BDAD0}" type="presParOf" srcId="{1731A8E3-B1B1-BE4B-B2F6-5F18EDE8EA1C}" destId="{3DD1E83D-F092-734F-8C48-1BC505AC94DC}" srcOrd="3" destOrd="0" presId="urn:microsoft.com/office/officeart/2005/8/layout/target2"/>
    <dgm:cxn modelId="{A5B7AB89-C2F7-BB4A-A883-71E9D659D06B}" type="presParOf" srcId="{1731A8E3-B1B1-BE4B-B2F6-5F18EDE8EA1C}" destId="{958E3D0C-1153-3645-896A-A62EDB2811F7}"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299564-40D6-5C46-A8BE-4C0D0EB7828C}"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966712F6-A2E3-694C-B6A0-82F52E2F576D}">
      <dgm:prSet/>
      <dgm:spPr>
        <a:xfrm>
          <a:off x="167553" y="1391"/>
          <a:ext cx="3642642" cy="2185585"/>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Includes an implied address</a:t>
          </a:r>
        </a:p>
      </dgm:t>
    </dgm:pt>
    <dgm:pt modelId="{1BEC2843-2B19-6E46-B626-CAD8AD192E1B}" type="parTrans" cxnId="{AA164445-D153-3045-B528-4A7782B5E9F0}">
      <dgm:prSet/>
      <dgm:spPr/>
      <dgm:t>
        <a:bodyPr/>
        <a:lstStyle/>
        <a:p>
          <a:endParaRPr lang="en-US"/>
        </a:p>
      </dgm:t>
    </dgm:pt>
    <dgm:pt modelId="{8E1717F3-8422-E548-BC6C-040A2E541B75}" type="sibTrans" cxnId="{AA164445-D153-3045-B528-4A7782B5E9F0}">
      <dgm:prSet/>
      <dgm:spPr>
        <a:xfrm>
          <a:off x="3808396" y="1048464"/>
          <a:ext cx="807207" cy="91440"/>
        </a:xfrm>
        <a:custGeom>
          <a:avLst/>
          <a:gdLst/>
          <a:ahLst/>
          <a:cxnLst/>
          <a:rect l="0" t="0" r="0" b="0"/>
          <a:pathLst>
            <a:path>
              <a:moveTo>
                <a:pt x="0" y="45720"/>
              </a:moveTo>
              <a:lnTo>
                <a:pt x="807207" y="45720"/>
              </a:lnTo>
            </a:path>
          </a:pathLst>
        </a:custGeom>
        <a:noFill/>
        <a:ln w="12700" cap="flat" cmpd="sng" algn="ctr">
          <a:solidFill>
            <a:srgbClr val="663366">
              <a:hueOff val="0"/>
              <a:satOff val="0"/>
              <a:lumOff val="0"/>
              <a:alphaOff val="0"/>
            </a:srgbClr>
          </a:solidFill>
          <a:prstDash val="solid"/>
          <a:tailEnd type="arrow"/>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687B7341-C2E7-2744-A1DA-C30EE8E436A1}">
      <dgm:prSet/>
      <dgm:spPr>
        <a:xfrm>
          <a:off x="4648003" y="1391"/>
          <a:ext cx="3642642" cy="2185585"/>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Typically implies that one instruction be skipped, thus the implied address equals the address of the next instruction plus one instruction length</a:t>
          </a:r>
        </a:p>
      </dgm:t>
    </dgm:pt>
    <dgm:pt modelId="{AC2C90D6-9943-1041-86F5-29CC75022315}" type="parTrans" cxnId="{1DE1E7DD-B237-E348-8F5A-21EC719B7921}">
      <dgm:prSet/>
      <dgm:spPr/>
      <dgm:t>
        <a:bodyPr/>
        <a:lstStyle/>
        <a:p>
          <a:endParaRPr lang="en-US"/>
        </a:p>
      </dgm:t>
    </dgm:pt>
    <dgm:pt modelId="{B95AD783-886B-7545-AD08-9A64E1B8C088}" type="sibTrans" cxnId="{1DE1E7DD-B237-E348-8F5A-21EC719B7921}">
      <dgm:prSet/>
      <dgm:spPr>
        <a:xfrm>
          <a:off x="1988874" y="2185177"/>
          <a:ext cx="4480450" cy="807207"/>
        </a:xfrm>
        <a:custGeom>
          <a:avLst/>
          <a:gdLst/>
          <a:ahLst/>
          <a:cxnLst/>
          <a:rect l="0" t="0" r="0" b="0"/>
          <a:pathLst>
            <a:path>
              <a:moveTo>
                <a:pt x="4480450" y="0"/>
              </a:moveTo>
              <a:lnTo>
                <a:pt x="4480450" y="420703"/>
              </a:lnTo>
              <a:lnTo>
                <a:pt x="0" y="420703"/>
              </a:lnTo>
              <a:lnTo>
                <a:pt x="0" y="807207"/>
              </a:lnTo>
            </a:path>
          </a:pathLst>
        </a:custGeom>
        <a:noFill/>
        <a:ln w="12700" cap="flat" cmpd="sng" algn="ctr">
          <a:solidFill>
            <a:srgbClr val="663366">
              <a:hueOff val="0"/>
              <a:satOff val="0"/>
              <a:lumOff val="0"/>
              <a:alphaOff val="0"/>
            </a:srgbClr>
          </a:solidFill>
          <a:prstDash val="solid"/>
          <a:tailEnd type="arrow"/>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7278E94A-1225-F24A-BEC9-5B90559BDBDF}">
      <dgm:prSet/>
      <dgm:spPr>
        <a:xfrm>
          <a:off x="167553" y="3024785"/>
          <a:ext cx="3642642" cy="2185585"/>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Because the skip instruction does not require a destination address field it is free to do other things</a:t>
          </a:r>
        </a:p>
      </dgm:t>
    </dgm:pt>
    <dgm:pt modelId="{E20AAA65-B5C9-4B47-8480-696FBC4DF46C}" type="parTrans" cxnId="{3F54E7B2-21E8-D647-BD3D-D1BEDE701CE8}">
      <dgm:prSet/>
      <dgm:spPr/>
      <dgm:t>
        <a:bodyPr/>
        <a:lstStyle/>
        <a:p>
          <a:endParaRPr lang="en-US"/>
        </a:p>
      </dgm:t>
    </dgm:pt>
    <dgm:pt modelId="{809C5B9C-69E5-1B4F-AA86-6CC8B87B81CD}" type="sibTrans" cxnId="{3F54E7B2-21E8-D647-BD3D-D1BEDE701CE8}">
      <dgm:prSet/>
      <dgm:spPr>
        <a:xfrm>
          <a:off x="3808396" y="4071858"/>
          <a:ext cx="807207" cy="91440"/>
        </a:xfrm>
        <a:custGeom>
          <a:avLst/>
          <a:gdLst/>
          <a:ahLst/>
          <a:cxnLst/>
          <a:rect l="0" t="0" r="0" b="0"/>
          <a:pathLst>
            <a:path>
              <a:moveTo>
                <a:pt x="0" y="45720"/>
              </a:moveTo>
              <a:lnTo>
                <a:pt x="807207" y="45720"/>
              </a:lnTo>
            </a:path>
          </a:pathLst>
        </a:custGeom>
        <a:noFill/>
        <a:ln w="12700" cap="flat" cmpd="sng" algn="ctr">
          <a:solidFill>
            <a:srgbClr val="663366">
              <a:hueOff val="0"/>
              <a:satOff val="0"/>
              <a:lumOff val="0"/>
              <a:alphaOff val="0"/>
            </a:srgbClr>
          </a:solidFill>
          <a:prstDash val="solid"/>
          <a:tailEnd type="arrow"/>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4BD05FB3-B808-B049-9FB3-E24C75596616}">
      <dgm:prSet/>
      <dgm:spPr>
        <a:xfrm>
          <a:off x="4648003" y="3024785"/>
          <a:ext cx="3642642" cy="2185585"/>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Example is the increment-and-skip-if-zero (ISZ) instruction</a:t>
          </a:r>
        </a:p>
      </dgm:t>
    </dgm:pt>
    <dgm:pt modelId="{314B9888-E29A-CE4E-8210-729E632E1776}" type="parTrans" cxnId="{016D9D84-B8E1-9A44-B5A4-59D00C341848}">
      <dgm:prSet/>
      <dgm:spPr/>
      <dgm:t>
        <a:bodyPr/>
        <a:lstStyle/>
        <a:p>
          <a:endParaRPr lang="en-US"/>
        </a:p>
      </dgm:t>
    </dgm:pt>
    <dgm:pt modelId="{70FA2392-3746-4E41-8686-C1C5916A9C5E}" type="sibTrans" cxnId="{016D9D84-B8E1-9A44-B5A4-59D00C341848}">
      <dgm:prSet/>
      <dgm:spPr/>
      <dgm:t>
        <a:bodyPr/>
        <a:lstStyle/>
        <a:p>
          <a:endParaRPr lang="en-US"/>
        </a:p>
      </dgm:t>
    </dgm:pt>
    <dgm:pt modelId="{441FF430-176A-7846-9323-1551CE2984A7}" type="pres">
      <dgm:prSet presAssocID="{F5299564-40D6-5C46-A8BE-4C0D0EB7828C}" presName="Name0" presStyleCnt="0">
        <dgm:presLayoutVars>
          <dgm:dir/>
          <dgm:resizeHandles val="exact"/>
        </dgm:presLayoutVars>
      </dgm:prSet>
      <dgm:spPr/>
    </dgm:pt>
    <dgm:pt modelId="{28B5BA6D-DFA1-C646-AE98-E3CF666E1151}" type="pres">
      <dgm:prSet presAssocID="{966712F6-A2E3-694C-B6A0-82F52E2F576D}" presName="node" presStyleLbl="node1" presStyleIdx="0" presStyleCnt="4">
        <dgm:presLayoutVars>
          <dgm:bulletEnabled val="1"/>
        </dgm:presLayoutVars>
      </dgm:prSet>
      <dgm:spPr/>
    </dgm:pt>
    <dgm:pt modelId="{9C211128-4520-2646-80D8-9476592167D6}" type="pres">
      <dgm:prSet presAssocID="{8E1717F3-8422-E548-BC6C-040A2E541B75}" presName="sibTrans" presStyleLbl="sibTrans1D1" presStyleIdx="0" presStyleCnt="3"/>
      <dgm:spPr/>
    </dgm:pt>
    <dgm:pt modelId="{8BA1D778-7C4F-E648-8BB7-D0F7657E630E}" type="pres">
      <dgm:prSet presAssocID="{8E1717F3-8422-E548-BC6C-040A2E541B75}" presName="connectorText" presStyleLbl="sibTrans1D1" presStyleIdx="0" presStyleCnt="3"/>
      <dgm:spPr/>
    </dgm:pt>
    <dgm:pt modelId="{2C46A2D4-6C9A-2B44-93DD-631E46E55433}" type="pres">
      <dgm:prSet presAssocID="{687B7341-C2E7-2744-A1DA-C30EE8E436A1}" presName="node" presStyleLbl="node1" presStyleIdx="1" presStyleCnt="4">
        <dgm:presLayoutVars>
          <dgm:bulletEnabled val="1"/>
        </dgm:presLayoutVars>
      </dgm:prSet>
      <dgm:spPr/>
    </dgm:pt>
    <dgm:pt modelId="{4A5F23D2-8DBA-1C45-8BC0-6050DD64F82C}" type="pres">
      <dgm:prSet presAssocID="{B95AD783-886B-7545-AD08-9A64E1B8C088}" presName="sibTrans" presStyleLbl="sibTrans1D1" presStyleIdx="1" presStyleCnt="3"/>
      <dgm:spPr/>
    </dgm:pt>
    <dgm:pt modelId="{9C7A08D4-64F8-264C-A7ED-B5D84C82EE44}" type="pres">
      <dgm:prSet presAssocID="{B95AD783-886B-7545-AD08-9A64E1B8C088}" presName="connectorText" presStyleLbl="sibTrans1D1" presStyleIdx="1" presStyleCnt="3"/>
      <dgm:spPr/>
    </dgm:pt>
    <dgm:pt modelId="{BB2E6098-507A-5D4D-BBB5-7F0D670BC8B1}" type="pres">
      <dgm:prSet presAssocID="{7278E94A-1225-F24A-BEC9-5B90559BDBDF}" presName="node" presStyleLbl="node1" presStyleIdx="2" presStyleCnt="4">
        <dgm:presLayoutVars>
          <dgm:bulletEnabled val="1"/>
        </dgm:presLayoutVars>
      </dgm:prSet>
      <dgm:spPr/>
    </dgm:pt>
    <dgm:pt modelId="{9E8E8360-5BB2-2C48-980A-B597F3E4B707}" type="pres">
      <dgm:prSet presAssocID="{809C5B9C-69E5-1B4F-AA86-6CC8B87B81CD}" presName="sibTrans" presStyleLbl="sibTrans1D1" presStyleIdx="2" presStyleCnt="3"/>
      <dgm:spPr/>
    </dgm:pt>
    <dgm:pt modelId="{4DBC417F-BFB7-6347-AF7C-3327FFB515A0}" type="pres">
      <dgm:prSet presAssocID="{809C5B9C-69E5-1B4F-AA86-6CC8B87B81CD}" presName="connectorText" presStyleLbl="sibTrans1D1" presStyleIdx="2" presStyleCnt="3"/>
      <dgm:spPr/>
    </dgm:pt>
    <dgm:pt modelId="{232AD40C-C83B-B945-92DA-BEAD796C531B}" type="pres">
      <dgm:prSet presAssocID="{4BD05FB3-B808-B049-9FB3-E24C75596616}" presName="node" presStyleLbl="node1" presStyleIdx="3" presStyleCnt="4">
        <dgm:presLayoutVars>
          <dgm:bulletEnabled val="1"/>
        </dgm:presLayoutVars>
      </dgm:prSet>
      <dgm:spPr/>
    </dgm:pt>
  </dgm:ptLst>
  <dgm:cxnLst>
    <dgm:cxn modelId="{4D15EE08-BEB7-344A-BEAB-2E64EADC748E}" type="presOf" srcId="{B95AD783-886B-7545-AD08-9A64E1B8C088}" destId="{4A5F23D2-8DBA-1C45-8BC0-6050DD64F82C}" srcOrd="0" destOrd="0" presId="urn:microsoft.com/office/officeart/2005/8/layout/bProcess3"/>
    <dgm:cxn modelId="{247BD40C-E1A8-A448-A41B-0B7ABBE99150}" type="presOf" srcId="{F5299564-40D6-5C46-A8BE-4C0D0EB7828C}" destId="{441FF430-176A-7846-9323-1551CE2984A7}" srcOrd="0" destOrd="0" presId="urn:microsoft.com/office/officeart/2005/8/layout/bProcess3"/>
    <dgm:cxn modelId="{60FD8E2E-A8CB-D643-8F34-2F95B6E417F5}" type="presOf" srcId="{4BD05FB3-B808-B049-9FB3-E24C75596616}" destId="{232AD40C-C83B-B945-92DA-BEAD796C531B}" srcOrd="0" destOrd="0" presId="urn:microsoft.com/office/officeart/2005/8/layout/bProcess3"/>
    <dgm:cxn modelId="{C8DE5838-74AF-8246-92AA-CA8928B4D5D1}" type="presOf" srcId="{809C5B9C-69E5-1B4F-AA86-6CC8B87B81CD}" destId="{9E8E8360-5BB2-2C48-980A-B597F3E4B707}" srcOrd="0" destOrd="0" presId="urn:microsoft.com/office/officeart/2005/8/layout/bProcess3"/>
    <dgm:cxn modelId="{E1E29544-B8E1-C14B-9413-87ADA71F29F9}" type="presOf" srcId="{966712F6-A2E3-694C-B6A0-82F52E2F576D}" destId="{28B5BA6D-DFA1-C646-AE98-E3CF666E1151}" srcOrd="0" destOrd="0" presId="urn:microsoft.com/office/officeart/2005/8/layout/bProcess3"/>
    <dgm:cxn modelId="{AA164445-D153-3045-B528-4A7782B5E9F0}" srcId="{F5299564-40D6-5C46-A8BE-4C0D0EB7828C}" destId="{966712F6-A2E3-694C-B6A0-82F52E2F576D}" srcOrd="0" destOrd="0" parTransId="{1BEC2843-2B19-6E46-B626-CAD8AD192E1B}" sibTransId="{8E1717F3-8422-E548-BC6C-040A2E541B75}"/>
    <dgm:cxn modelId="{A2FAB450-7F40-204E-B378-9F576AB89501}" type="presOf" srcId="{809C5B9C-69E5-1B4F-AA86-6CC8B87B81CD}" destId="{4DBC417F-BFB7-6347-AF7C-3327FFB515A0}" srcOrd="1" destOrd="0" presId="urn:microsoft.com/office/officeart/2005/8/layout/bProcess3"/>
    <dgm:cxn modelId="{1DAA0254-1721-9C43-B8FC-FBC1A970C163}" type="presOf" srcId="{8E1717F3-8422-E548-BC6C-040A2E541B75}" destId="{8BA1D778-7C4F-E648-8BB7-D0F7657E630E}" srcOrd="1" destOrd="0" presId="urn:microsoft.com/office/officeart/2005/8/layout/bProcess3"/>
    <dgm:cxn modelId="{AB680E55-AC2B-6449-A6BD-EBE323CD7D58}" type="presOf" srcId="{687B7341-C2E7-2744-A1DA-C30EE8E436A1}" destId="{2C46A2D4-6C9A-2B44-93DD-631E46E55433}" srcOrd="0" destOrd="0" presId="urn:microsoft.com/office/officeart/2005/8/layout/bProcess3"/>
    <dgm:cxn modelId="{4974D482-09A2-1A41-8E4D-AB29EC0CD4DF}" type="presOf" srcId="{7278E94A-1225-F24A-BEC9-5B90559BDBDF}" destId="{BB2E6098-507A-5D4D-BBB5-7F0D670BC8B1}" srcOrd="0" destOrd="0" presId="urn:microsoft.com/office/officeart/2005/8/layout/bProcess3"/>
    <dgm:cxn modelId="{016D9D84-B8E1-9A44-B5A4-59D00C341848}" srcId="{F5299564-40D6-5C46-A8BE-4C0D0EB7828C}" destId="{4BD05FB3-B808-B049-9FB3-E24C75596616}" srcOrd="3" destOrd="0" parTransId="{314B9888-E29A-CE4E-8210-729E632E1776}" sibTransId="{70FA2392-3746-4E41-8686-C1C5916A9C5E}"/>
    <dgm:cxn modelId="{63DADF91-803E-C441-9E0F-BDB1E23E17E3}" type="presOf" srcId="{8E1717F3-8422-E548-BC6C-040A2E541B75}" destId="{9C211128-4520-2646-80D8-9476592167D6}" srcOrd="0" destOrd="0" presId="urn:microsoft.com/office/officeart/2005/8/layout/bProcess3"/>
    <dgm:cxn modelId="{3F54E7B2-21E8-D647-BD3D-D1BEDE701CE8}" srcId="{F5299564-40D6-5C46-A8BE-4C0D0EB7828C}" destId="{7278E94A-1225-F24A-BEC9-5B90559BDBDF}" srcOrd="2" destOrd="0" parTransId="{E20AAA65-B5C9-4B47-8480-696FBC4DF46C}" sibTransId="{809C5B9C-69E5-1B4F-AA86-6CC8B87B81CD}"/>
    <dgm:cxn modelId="{1DE1E7DD-B237-E348-8F5A-21EC719B7921}" srcId="{F5299564-40D6-5C46-A8BE-4C0D0EB7828C}" destId="{687B7341-C2E7-2744-A1DA-C30EE8E436A1}" srcOrd="1" destOrd="0" parTransId="{AC2C90D6-9943-1041-86F5-29CC75022315}" sibTransId="{B95AD783-886B-7545-AD08-9A64E1B8C088}"/>
    <dgm:cxn modelId="{6D1BC5E3-1266-DF44-9A83-11D3D86A43F4}" type="presOf" srcId="{B95AD783-886B-7545-AD08-9A64E1B8C088}" destId="{9C7A08D4-64F8-264C-A7ED-B5D84C82EE44}" srcOrd="1" destOrd="0" presId="urn:microsoft.com/office/officeart/2005/8/layout/bProcess3"/>
    <dgm:cxn modelId="{6FB72802-7990-6346-86B9-36F9F7FA28F3}" type="presParOf" srcId="{441FF430-176A-7846-9323-1551CE2984A7}" destId="{28B5BA6D-DFA1-C646-AE98-E3CF666E1151}" srcOrd="0" destOrd="0" presId="urn:microsoft.com/office/officeart/2005/8/layout/bProcess3"/>
    <dgm:cxn modelId="{2E73DB6D-B363-E646-B605-ACBDAC10244C}" type="presParOf" srcId="{441FF430-176A-7846-9323-1551CE2984A7}" destId="{9C211128-4520-2646-80D8-9476592167D6}" srcOrd="1" destOrd="0" presId="urn:microsoft.com/office/officeart/2005/8/layout/bProcess3"/>
    <dgm:cxn modelId="{68C24E34-5EB0-634F-8C29-F9F856487442}" type="presParOf" srcId="{9C211128-4520-2646-80D8-9476592167D6}" destId="{8BA1D778-7C4F-E648-8BB7-D0F7657E630E}" srcOrd="0" destOrd="0" presId="urn:microsoft.com/office/officeart/2005/8/layout/bProcess3"/>
    <dgm:cxn modelId="{42235BCA-2DD9-E944-B660-2EE361ED693B}" type="presParOf" srcId="{441FF430-176A-7846-9323-1551CE2984A7}" destId="{2C46A2D4-6C9A-2B44-93DD-631E46E55433}" srcOrd="2" destOrd="0" presId="urn:microsoft.com/office/officeart/2005/8/layout/bProcess3"/>
    <dgm:cxn modelId="{8A94E485-46AB-2F47-85A0-C94B0FFD92B3}" type="presParOf" srcId="{441FF430-176A-7846-9323-1551CE2984A7}" destId="{4A5F23D2-8DBA-1C45-8BC0-6050DD64F82C}" srcOrd="3" destOrd="0" presId="urn:microsoft.com/office/officeart/2005/8/layout/bProcess3"/>
    <dgm:cxn modelId="{4928BC87-8943-0148-8FE3-E0372B95466D}" type="presParOf" srcId="{4A5F23D2-8DBA-1C45-8BC0-6050DD64F82C}" destId="{9C7A08D4-64F8-264C-A7ED-B5D84C82EE44}" srcOrd="0" destOrd="0" presId="urn:microsoft.com/office/officeart/2005/8/layout/bProcess3"/>
    <dgm:cxn modelId="{7276587A-3CC8-DE4F-8147-8C345296FB1B}" type="presParOf" srcId="{441FF430-176A-7846-9323-1551CE2984A7}" destId="{BB2E6098-507A-5D4D-BBB5-7F0D670BC8B1}" srcOrd="4" destOrd="0" presId="urn:microsoft.com/office/officeart/2005/8/layout/bProcess3"/>
    <dgm:cxn modelId="{EDAC772D-E96A-F449-8350-1EFB24CFFD11}" type="presParOf" srcId="{441FF430-176A-7846-9323-1551CE2984A7}" destId="{9E8E8360-5BB2-2C48-980A-B597F3E4B707}" srcOrd="5" destOrd="0" presId="urn:microsoft.com/office/officeart/2005/8/layout/bProcess3"/>
    <dgm:cxn modelId="{26788941-1254-5545-AF05-BED0F933CB79}" type="presParOf" srcId="{9E8E8360-5BB2-2C48-980A-B597F3E4B707}" destId="{4DBC417F-BFB7-6347-AF7C-3327FFB515A0}" srcOrd="0" destOrd="0" presId="urn:microsoft.com/office/officeart/2005/8/layout/bProcess3"/>
    <dgm:cxn modelId="{DD22659F-2626-DE47-8314-037F5C8E2EB0}" type="presParOf" srcId="{441FF430-176A-7846-9323-1551CE2984A7}" destId="{232AD40C-C83B-B945-92DA-BEAD796C531B}"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98E22B-8C5C-BF47-B93D-173F40508125}" type="doc">
      <dgm:prSet loTypeId="urn:microsoft.com/office/officeart/2005/8/layout/default#5" loCatId="list" qsTypeId="urn:microsoft.com/office/officeart/2005/8/quickstyle/simple4" qsCatId="simple" csTypeId="urn:microsoft.com/office/officeart/2005/8/colors/accent1_2" csCatId="accent1" phldr="1"/>
      <dgm:spPr/>
      <dgm:t>
        <a:bodyPr/>
        <a:lstStyle/>
        <a:p>
          <a:endParaRPr lang="en-US"/>
        </a:p>
      </dgm:t>
    </dgm:pt>
    <dgm:pt modelId="{3FD21996-934F-234F-8B24-ACDE4E9CCE38}">
      <dgm:prSet/>
      <dgm:spPr>
        <a:xfrm>
          <a:off x="0" y="23812"/>
          <a:ext cx="2643187" cy="1585912"/>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Load and store instructions</a:t>
          </a:r>
        </a:p>
      </dgm:t>
    </dgm:pt>
    <dgm:pt modelId="{3DFF8AED-4928-A941-B7E2-8A43830292CC}" type="parTrans" cxnId="{B005338F-8ACA-344E-96A9-BAD0B54BBFFD}">
      <dgm:prSet/>
      <dgm:spPr/>
      <dgm:t>
        <a:bodyPr/>
        <a:lstStyle/>
        <a:p>
          <a:endParaRPr lang="en-US"/>
        </a:p>
      </dgm:t>
    </dgm:pt>
    <dgm:pt modelId="{5FDEF50F-AAD7-FA49-BFBC-CCE022AE8E37}" type="sibTrans" cxnId="{B005338F-8ACA-344E-96A9-BAD0B54BBFFD}">
      <dgm:prSet/>
      <dgm:spPr/>
      <dgm:t>
        <a:bodyPr/>
        <a:lstStyle/>
        <a:p>
          <a:endParaRPr lang="en-US"/>
        </a:p>
      </dgm:t>
    </dgm:pt>
    <dgm:pt modelId="{AB07078A-39A5-3F48-A1B8-9DD87FD93B98}">
      <dgm:prSet/>
      <dgm:spPr>
        <a:xfrm>
          <a:off x="2907506" y="23812"/>
          <a:ext cx="2643187" cy="158591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Branch instructions</a:t>
          </a:r>
        </a:p>
      </dgm:t>
    </dgm:pt>
    <dgm:pt modelId="{09C37F6B-9785-D742-AFC1-221F6F991B36}" type="parTrans" cxnId="{CED7979C-846F-C542-8D8F-CF7BBECFBD33}">
      <dgm:prSet/>
      <dgm:spPr/>
      <dgm:t>
        <a:bodyPr/>
        <a:lstStyle/>
        <a:p>
          <a:endParaRPr lang="en-US"/>
        </a:p>
      </dgm:t>
    </dgm:pt>
    <dgm:pt modelId="{007713A7-35C9-3743-A6B7-0ADB66EF325F}" type="sibTrans" cxnId="{CED7979C-846F-C542-8D8F-CF7BBECFBD33}">
      <dgm:prSet/>
      <dgm:spPr/>
      <dgm:t>
        <a:bodyPr/>
        <a:lstStyle/>
        <a:p>
          <a:endParaRPr lang="en-US"/>
        </a:p>
      </dgm:t>
    </dgm:pt>
    <dgm:pt modelId="{2DCE388D-BFA6-6042-8386-F405A5CC9839}">
      <dgm:prSet/>
      <dgm:spPr>
        <a:xfrm>
          <a:off x="5815012" y="23812"/>
          <a:ext cx="2643187" cy="1585912"/>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Data-processing instructions</a:t>
          </a:r>
        </a:p>
      </dgm:t>
    </dgm:pt>
    <dgm:pt modelId="{91ECCCA9-2021-AF4A-AC15-A8333DCEE600}" type="parTrans" cxnId="{0B9D22B4-CB9C-0B46-AD99-B513FC6EA3BB}">
      <dgm:prSet/>
      <dgm:spPr/>
      <dgm:t>
        <a:bodyPr/>
        <a:lstStyle/>
        <a:p>
          <a:endParaRPr lang="en-US"/>
        </a:p>
      </dgm:t>
    </dgm:pt>
    <dgm:pt modelId="{9683EFFB-030C-4844-9FD9-0FF84ED1D77D}" type="sibTrans" cxnId="{0B9D22B4-CB9C-0B46-AD99-B513FC6EA3BB}">
      <dgm:prSet/>
      <dgm:spPr/>
      <dgm:t>
        <a:bodyPr/>
        <a:lstStyle/>
        <a:p>
          <a:endParaRPr lang="en-US"/>
        </a:p>
      </dgm:t>
    </dgm:pt>
    <dgm:pt modelId="{94D972F8-4D3B-DA48-8FC8-B814C6276E67}">
      <dgm:prSet/>
      <dgm:spPr>
        <a:xfrm>
          <a:off x="0" y="1874043"/>
          <a:ext cx="2643187" cy="158591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Multiply instructions</a:t>
          </a:r>
        </a:p>
      </dgm:t>
    </dgm:pt>
    <dgm:pt modelId="{F16AFD63-590A-4349-877F-7E2FEBDB0EEF}" type="parTrans" cxnId="{1F6DE0C6-A449-B241-9CA7-5C24EA658752}">
      <dgm:prSet/>
      <dgm:spPr/>
      <dgm:t>
        <a:bodyPr/>
        <a:lstStyle/>
        <a:p>
          <a:endParaRPr lang="en-US"/>
        </a:p>
      </dgm:t>
    </dgm:pt>
    <dgm:pt modelId="{95D1F145-12C8-8846-B965-04CFC5384E78}" type="sibTrans" cxnId="{1F6DE0C6-A449-B241-9CA7-5C24EA658752}">
      <dgm:prSet/>
      <dgm:spPr/>
      <dgm:t>
        <a:bodyPr/>
        <a:lstStyle/>
        <a:p>
          <a:endParaRPr lang="en-US"/>
        </a:p>
      </dgm:t>
    </dgm:pt>
    <dgm:pt modelId="{FC419E36-ECE0-FF40-9411-4225A022DD2D}">
      <dgm:prSet/>
      <dgm:spPr>
        <a:xfrm>
          <a:off x="2907506" y="1874043"/>
          <a:ext cx="2643187" cy="1585912"/>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Parallel addition and subtraction instructions</a:t>
          </a:r>
        </a:p>
      </dgm:t>
    </dgm:pt>
    <dgm:pt modelId="{574B965A-97A1-F548-B4DF-88F50327AC49}" type="parTrans" cxnId="{CC1F648D-20F5-FE47-90F3-8F2553CAE25D}">
      <dgm:prSet/>
      <dgm:spPr/>
      <dgm:t>
        <a:bodyPr/>
        <a:lstStyle/>
        <a:p>
          <a:endParaRPr lang="en-US"/>
        </a:p>
      </dgm:t>
    </dgm:pt>
    <dgm:pt modelId="{6A5C9754-6390-8246-969C-0A00D307F588}" type="sibTrans" cxnId="{CC1F648D-20F5-FE47-90F3-8F2553CAE25D}">
      <dgm:prSet/>
      <dgm:spPr/>
      <dgm:t>
        <a:bodyPr/>
        <a:lstStyle/>
        <a:p>
          <a:endParaRPr lang="en-US"/>
        </a:p>
      </dgm:t>
    </dgm:pt>
    <dgm:pt modelId="{651666D3-C36E-DB47-A30F-607172D5B28D}">
      <dgm:prSet/>
      <dgm:spPr>
        <a:xfrm>
          <a:off x="5815012" y="1874043"/>
          <a:ext cx="2643187" cy="158591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330F42"/>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Extend instructions</a:t>
          </a:r>
        </a:p>
      </dgm:t>
    </dgm:pt>
    <dgm:pt modelId="{95728C32-8581-B347-81A0-FC204AD0B33F}" type="parTrans" cxnId="{EAE6400E-9684-484A-8D0F-BFFF54C2C44C}">
      <dgm:prSet/>
      <dgm:spPr/>
      <dgm:t>
        <a:bodyPr/>
        <a:lstStyle/>
        <a:p>
          <a:endParaRPr lang="en-US"/>
        </a:p>
      </dgm:t>
    </dgm:pt>
    <dgm:pt modelId="{ECC7C265-1662-1E4F-AE2A-AA4C1A6F6850}" type="sibTrans" cxnId="{EAE6400E-9684-484A-8D0F-BFFF54C2C44C}">
      <dgm:prSet/>
      <dgm:spPr/>
      <dgm:t>
        <a:bodyPr/>
        <a:lstStyle/>
        <a:p>
          <a:endParaRPr lang="en-US"/>
        </a:p>
      </dgm:t>
    </dgm:pt>
    <dgm:pt modelId="{06A987C7-5A68-2849-8195-22B69A3573F0}">
      <dgm:prSet/>
      <dgm:spPr>
        <a:xfrm>
          <a:off x="2972370" y="3748087"/>
          <a:ext cx="2643187" cy="1585912"/>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Status register access instructions</a:t>
          </a:r>
        </a:p>
      </dgm:t>
    </dgm:pt>
    <dgm:pt modelId="{B082CDBB-5E39-1544-B54B-8BA4FEB3E347}" type="parTrans" cxnId="{D5824E22-C792-DF4A-A25C-61E91FA46CB2}">
      <dgm:prSet/>
      <dgm:spPr/>
      <dgm:t>
        <a:bodyPr/>
        <a:lstStyle/>
        <a:p>
          <a:endParaRPr lang="en-US"/>
        </a:p>
      </dgm:t>
    </dgm:pt>
    <dgm:pt modelId="{196DA19F-57D8-4F40-A91A-12CDF062E80D}" type="sibTrans" cxnId="{D5824E22-C792-DF4A-A25C-61E91FA46CB2}">
      <dgm:prSet/>
      <dgm:spPr/>
      <dgm:t>
        <a:bodyPr/>
        <a:lstStyle/>
        <a:p>
          <a:endParaRPr lang="en-US"/>
        </a:p>
      </dgm:t>
    </dgm:pt>
    <dgm:pt modelId="{960261B5-535B-4449-A44E-443B22AA9FD2}" type="pres">
      <dgm:prSet presAssocID="{6C98E22B-8C5C-BF47-B93D-173F40508125}" presName="diagram" presStyleCnt="0">
        <dgm:presLayoutVars>
          <dgm:dir/>
          <dgm:resizeHandles val="exact"/>
        </dgm:presLayoutVars>
      </dgm:prSet>
      <dgm:spPr/>
    </dgm:pt>
    <dgm:pt modelId="{1A2D8596-A6FE-424F-BEA7-4FABD6880221}" type="pres">
      <dgm:prSet presAssocID="{3FD21996-934F-234F-8B24-ACDE4E9CCE38}" presName="node" presStyleLbl="node1" presStyleIdx="0" presStyleCnt="7">
        <dgm:presLayoutVars>
          <dgm:bulletEnabled val="1"/>
        </dgm:presLayoutVars>
      </dgm:prSet>
      <dgm:spPr/>
    </dgm:pt>
    <dgm:pt modelId="{60A4DABA-06C5-594C-B620-18F8008B5302}" type="pres">
      <dgm:prSet presAssocID="{5FDEF50F-AAD7-FA49-BFBC-CCE022AE8E37}" presName="sibTrans" presStyleCnt="0"/>
      <dgm:spPr/>
    </dgm:pt>
    <dgm:pt modelId="{CCA398C2-1718-184C-A4D9-50AF525977D0}" type="pres">
      <dgm:prSet presAssocID="{AB07078A-39A5-3F48-A1B8-9DD87FD93B98}" presName="node" presStyleLbl="node1" presStyleIdx="1" presStyleCnt="7">
        <dgm:presLayoutVars>
          <dgm:bulletEnabled val="1"/>
        </dgm:presLayoutVars>
      </dgm:prSet>
      <dgm:spPr/>
    </dgm:pt>
    <dgm:pt modelId="{085D5FB2-AE88-BC4C-9B71-AA077D6BED33}" type="pres">
      <dgm:prSet presAssocID="{007713A7-35C9-3743-A6B7-0ADB66EF325F}" presName="sibTrans" presStyleCnt="0"/>
      <dgm:spPr/>
    </dgm:pt>
    <dgm:pt modelId="{64A8D5CD-3A52-B548-B685-481505185C5C}" type="pres">
      <dgm:prSet presAssocID="{2DCE388D-BFA6-6042-8386-F405A5CC9839}" presName="node" presStyleLbl="node1" presStyleIdx="2" presStyleCnt="7">
        <dgm:presLayoutVars>
          <dgm:bulletEnabled val="1"/>
        </dgm:presLayoutVars>
      </dgm:prSet>
      <dgm:spPr/>
    </dgm:pt>
    <dgm:pt modelId="{C4067D94-D5BF-3345-AF5A-FEA97992B2B6}" type="pres">
      <dgm:prSet presAssocID="{9683EFFB-030C-4844-9FD9-0FF84ED1D77D}" presName="sibTrans" presStyleCnt="0"/>
      <dgm:spPr/>
    </dgm:pt>
    <dgm:pt modelId="{03F6787E-A3EA-ED45-9F3F-75B9DDD7AA05}" type="pres">
      <dgm:prSet presAssocID="{94D972F8-4D3B-DA48-8FC8-B814C6276E67}" presName="node" presStyleLbl="node1" presStyleIdx="3" presStyleCnt="7">
        <dgm:presLayoutVars>
          <dgm:bulletEnabled val="1"/>
        </dgm:presLayoutVars>
      </dgm:prSet>
      <dgm:spPr/>
    </dgm:pt>
    <dgm:pt modelId="{E45162AA-4EE1-3C49-87EB-AF3CE217B68F}" type="pres">
      <dgm:prSet presAssocID="{95D1F145-12C8-8846-B965-04CFC5384E78}" presName="sibTrans" presStyleCnt="0"/>
      <dgm:spPr/>
    </dgm:pt>
    <dgm:pt modelId="{4AB18F4A-D2FC-3144-A837-0636156DD7D2}" type="pres">
      <dgm:prSet presAssocID="{FC419E36-ECE0-FF40-9411-4225A022DD2D}" presName="node" presStyleLbl="node1" presStyleIdx="4" presStyleCnt="7">
        <dgm:presLayoutVars>
          <dgm:bulletEnabled val="1"/>
        </dgm:presLayoutVars>
      </dgm:prSet>
      <dgm:spPr/>
    </dgm:pt>
    <dgm:pt modelId="{67E5E579-6150-DB47-B634-A052BEBA881B}" type="pres">
      <dgm:prSet presAssocID="{6A5C9754-6390-8246-969C-0A00D307F588}" presName="sibTrans" presStyleCnt="0"/>
      <dgm:spPr/>
    </dgm:pt>
    <dgm:pt modelId="{D25A60C3-6ADF-7A4B-933D-007770C77D18}" type="pres">
      <dgm:prSet presAssocID="{651666D3-C36E-DB47-A30F-607172D5B28D}" presName="node" presStyleLbl="node1" presStyleIdx="5" presStyleCnt="7">
        <dgm:presLayoutVars>
          <dgm:bulletEnabled val="1"/>
        </dgm:presLayoutVars>
      </dgm:prSet>
      <dgm:spPr/>
    </dgm:pt>
    <dgm:pt modelId="{86C845F7-2EBE-3540-97AA-E78084F7CFA3}" type="pres">
      <dgm:prSet presAssocID="{ECC7C265-1662-1E4F-AE2A-AA4C1A6F6850}" presName="sibTrans" presStyleCnt="0"/>
      <dgm:spPr/>
    </dgm:pt>
    <dgm:pt modelId="{FE8FE05C-CAD8-8749-AE97-99459466D0E8}" type="pres">
      <dgm:prSet presAssocID="{06A987C7-5A68-2849-8195-22B69A3573F0}" presName="node" presStyleLbl="node1" presStyleIdx="6" presStyleCnt="7" custLinFactNeighborX="2454" custLinFactNeighborY="1647">
        <dgm:presLayoutVars>
          <dgm:bulletEnabled val="1"/>
        </dgm:presLayoutVars>
      </dgm:prSet>
      <dgm:spPr/>
    </dgm:pt>
  </dgm:ptLst>
  <dgm:cxnLst>
    <dgm:cxn modelId="{EAE6400E-9684-484A-8D0F-BFFF54C2C44C}" srcId="{6C98E22B-8C5C-BF47-B93D-173F40508125}" destId="{651666D3-C36E-DB47-A30F-607172D5B28D}" srcOrd="5" destOrd="0" parTransId="{95728C32-8581-B347-81A0-FC204AD0B33F}" sibTransId="{ECC7C265-1662-1E4F-AE2A-AA4C1A6F6850}"/>
    <dgm:cxn modelId="{D5824E22-C792-DF4A-A25C-61E91FA46CB2}" srcId="{6C98E22B-8C5C-BF47-B93D-173F40508125}" destId="{06A987C7-5A68-2849-8195-22B69A3573F0}" srcOrd="6" destOrd="0" parTransId="{B082CDBB-5E39-1544-B54B-8BA4FEB3E347}" sibTransId="{196DA19F-57D8-4F40-A91A-12CDF062E80D}"/>
    <dgm:cxn modelId="{3A323B5E-701B-444F-8AF0-906569945880}" type="presOf" srcId="{2DCE388D-BFA6-6042-8386-F405A5CC9839}" destId="{64A8D5CD-3A52-B548-B685-481505185C5C}" srcOrd="0" destOrd="0" presId="urn:microsoft.com/office/officeart/2005/8/layout/default#5"/>
    <dgm:cxn modelId="{448B1647-A5A4-F64E-8F45-55F9C106B890}" type="presOf" srcId="{651666D3-C36E-DB47-A30F-607172D5B28D}" destId="{D25A60C3-6ADF-7A4B-933D-007770C77D18}" srcOrd="0" destOrd="0" presId="urn:microsoft.com/office/officeart/2005/8/layout/default#5"/>
    <dgm:cxn modelId="{5F4E6B6F-6E76-1348-98C6-4A2EA786C5C1}" type="presOf" srcId="{94D972F8-4D3B-DA48-8FC8-B814C6276E67}" destId="{03F6787E-A3EA-ED45-9F3F-75B9DDD7AA05}" srcOrd="0" destOrd="0" presId="urn:microsoft.com/office/officeart/2005/8/layout/default#5"/>
    <dgm:cxn modelId="{CC1F648D-20F5-FE47-90F3-8F2553CAE25D}" srcId="{6C98E22B-8C5C-BF47-B93D-173F40508125}" destId="{FC419E36-ECE0-FF40-9411-4225A022DD2D}" srcOrd="4" destOrd="0" parTransId="{574B965A-97A1-F548-B4DF-88F50327AC49}" sibTransId="{6A5C9754-6390-8246-969C-0A00D307F588}"/>
    <dgm:cxn modelId="{B005338F-8ACA-344E-96A9-BAD0B54BBFFD}" srcId="{6C98E22B-8C5C-BF47-B93D-173F40508125}" destId="{3FD21996-934F-234F-8B24-ACDE4E9CCE38}" srcOrd="0" destOrd="0" parTransId="{3DFF8AED-4928-A941-B7E2-8A43830292CC}" sibTransId="{5FDEF50F-AAD7-FA49-BFBC-CCE022AE8E37}"/>
    <dgm:cxn modelId="{CED7979C-846F-C542-8D8F-CF7BBECFBD33}" srcId="{6C98E22B-8C5C-BF47-B93D-173F40508125}" destId="{AB07078A-39A5-3F48-A1B8-9DD87FD93B98}" srcOrd="1" destOrd="0" parTransId="{09C37F6B-9785-D742-AFC1-221F6F991B36}" sibTransId="{007713A7-35C9-3743-A6B7-0ADB66EF325F}"/>
    <dgm:cxn modelId="{6A5206AC-0555-F745-9BF1-7A0189A12841}" type="presOf" srcId="{FC419E36-ECE0-FF40-9411-4225A022DD2D}" destId="{4AB18F4A-D2FC-3144-A837-0636156DD7D2}" srcOrd="0" destOrd="0" presId="urn:microsoft.com/office/officeart/2005/8/layout/default#5"/>
    <dgm:cxn modelId="{0B9D22B4-CB9C-0B46-AD99-B513FC6EA3BB}" srcId="{6C98E22B-8C5C-BF47-B93D-173F40508125}" destId="{2DCE388D-BFA6-6042-8386-F405A5CC9839}" srcOrd="2" destOrd="0" parTransId="{91ECCCA9-2021-AF4A-AC15-A8333DCEE600}" sibTransId="{9683EFFB-030C-4844-9FD9-0FF84ED1D77D}"/>
    <dgm:cxn modelId="{1F6DE0C6-A449-B241-9CA7-5C24EA658752}" srcId="{6C98E22B-8C5C-BF47-B93D-173F40508125}" destId="{94D972F8-4D3B-DA48-8FC8-B814C6276E67}" srcOrd="3" destOrd="0" parTransId="{F16AFD63-590A-4349-877F-7E2FEBDB0EEF}" sibTransId="{95D1F145-12C8-8846-B965-04CFC5384E78}"/>
    <dgm:cxn modelId="{CCA124C9-B16A-0C45-9216-F0987207DACC}" type="presOf" srcId="{06A987C7-5A68-2849-8195-22B69A3573F0}" destId="{FE8FE05C-CAD8-8749-AE97-99459466D0E8}" srcOrd="0" destOrd="0" presId="urn:microsoft.com/office/officeart/2005/8/layout/default#5"/>
    <dgm:cxn modelId="{C64D9EE3-318A-B24C-BC40-ACCC6CD657A5}" type="presOf" srcId="{6C98E22B-8C5C-BF47-B93D-173F40508125}" destId="{960261B5-535B-4449-A44E-443B22AA9FD2}" srcOrd="0" destOrd="0" presId="urn:microsoft.com/office/officeart/2005/8/layout/default#5"/>
    <dgm:cxn modelId="{1408EFE8-A88E-924A-B4EF-4193EA5802E0}" type="presOf" srcId="{AB07078A-39A5-3F48-A1B8-9DD87FD93B98}" destId="{CCA398C2-1718-184C-A4D9-50AF525977D0}" srcOrd="0" destOrd="0" presId="urn:microsoft.com/office/officeart/2005/8/layout/default#5"/>
    <dgm:cxn modelId="{94BC58F0-0D1B-0F49-BB1B-E6D8C59CA0CE}" type="presOf" srcId="{3FD21996-934F-234F-8B24-ACDE4E9CCE38}" destId="{1A2D8596-A6FE-424F-BEA7-4FABD6880221}" srcOrd="0" destOrd="0" presId="urn:microsoft.com/office/officeart/2005/8/layout/default#5"/>
    <dgm:cxn modelId="{6D6CBB50-C121-D943-9395-9516EC2EAB54}" type="presParOf" srcId="{960261B5-535B-4449-A44E-443B22AA9FD2}" destId="{1A2D8596-A6FE-424F-BEA7-4FABD6880221}" srcOrd="0" destOrd="0" presId="urn:microsoft.com/office/officeart/2005/8/layout/default#5"/>
    <dgm:cxn modelId="{16A55330-3A85-944F-8705-C9AF7F5F7F84}" type="presParOf" srcId="{960261B5-535B-4449-A44E-443B22AA9FD2}" destId="{60A4DABA-06C5-594C-B620-18F8008B5302}" srcOrd="1" destOrd="0" presId="urn:microsoft.com/office/officeart/2005/8/layout/default#5"/>
    <dgm:cxn modelId="{55D50269-5DBB-E34B-B102-042FBAC3C399}" type="presParOf" srcId="{960261B5-535B-4449-A44E-443B22AA9FD2}" destId="{CCA398C2-1718-184C-A4D9-50AF525977D0}" srcOrd="2" destOrd="0" presId="urn:microsoft.com/office/officeart/2005/8/layout/default#5"/>
    <dgm:cxn modelId="{3C0425C2-2E14-3C43-8447-A8963A7D1B89}" type="presParOf" srcId="{960261B5-535B-4449-A44E-443B22AA9FD2}" destId="{085D5FB2-AE88-BC4C-9B71-AA077D6BED33}" srcOrd="3" destOrd="0" presId="urn:microsoft.com/office/officeart/2005/8/layout/default#5"/>
    <dgm:cxn modelId="{56283FE9-73B7-384A-9C6C-355E3E8E7CA7}" type="presParOf" srcId="{960261B5-535B-4449-A44E-443B22AA9FD2}" destId="{64A8D5CD-3A52-B548-B685-481505185C5C}" srcOrd="4" destOrd="0" presId="urn:microsoft.com/office/officeart/2005/8/layout/default#5"/>
    <dgm:cxn modelId="{B1773D76-4DFE-3D48-94E7-4FD06BC1C20F}" type="presParOf" srcId="{960261B5-535B-4449-A44E-443B22AA9FD2}" destId="{C4067D94-D5BF-3345-AF5A-FEA97992B2B6}" srcOrd="5" destOrd="0" presId="urn:microsoft.com/office/officeart/2005/8/layout/default#5"/>
    <dgm:cxn modelId="{99C02E4B-D4A9-6041-81AB-D5B13AAC6D76}" type="presParOf" srcId="{960261B5-535B-4449-A44E-443B22AA9FD2}" destId="{03F6787E-A3EA-ED45-9F3F-75B9DDD7AA05}" srcOrd="6" destOrd="0" presId="urn:microsoft.com/office/officeart/2005/8/layout/default#5"/>
    <dgm:cxn modelId="{4DE06CA7-F751-3D42-87CE-78B8E26EEB01}" type="presParOf" srcId="{960261B5-535B-4449-A44E-443B22AA9FD2}" destId="{E45162AA-4EE1-3C49-87EB-AF3CE217B68F}" srcOrd="7" destOrd="0" presId="urn:microsoft.com/office/officeart/2005/8/layout/default#5"/>
    <dgm:cxn modelId="{20B487DD-923A-9143-A0C0-20DB4AF9994C}" type="presParOf" srcId="{960261B5-535B-4449-A44E-443B22AA9FD2}" destId="{4AB18F4A-D2FC-3144-A837-0636156DD7D2}" srcOrd="8" destOrd="0" presId="urn:microsoft.com/office/officeart/2005/8/layout/default#5"/>
    <dgm:cxn modelId="{B0E46830-00FB-CA44-9A09-DD33DBFD7BBD}" type="presParOf" srcId="{960261B5-535B-4449-A44E-443B22AA9FD2}" destId="{67E5E579-6150-DB47-B634-A052BEBA881B}" srcOrd="9" destOrd="0" presId="urn:microsoft.com/office/officeart/2005/8/layout/default#5"/>
    <dgm:cxn modelId="{479BC863-3AA8-E84B-B4D9-21ECCAFDE0E7}" type="presParOf" srcId="{960261B5-535B-4449-A44E-443B22AA9FD2}" destId="{D25A60C3-6ADF-7A4B-933D-007770C77D18}" srcOrd="10" destOrd="0" presId="urn:microsoft.com/office/officeart/2005/8/layout/default#5"/>
    <dgm:cxn modelId="{20D698CB-CA49-9144-8756-52007CC390EB}" type="presParOf" srcId="{960261B5-535B-4449-A44E-443B22AA9FD2}" destId="{86C845F7-2EBE-3540-97AA-E78084F7CFA3}" srcOrd="11" destOrd="0" presId="urn:microsoft.com/office/officeart/2005/8/layout/default#5"/>
    <dgm:cxn modelId="{D9AE7641-C4F8-A841-BCA3-8E11DB42093D}" type="presParOf" srcId="{960261B5-535B-4449-A44E-443B22AA9FD2}" destId="{FE8FE05C-CAD8-8749-AE97-99459466D0E8}" srcOrd="12"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C15E2-0E91-4846-8ABC-A77940D4A179}">
      <dsp:nvSpPr>
        <dsp:cNvPr id="0" name=""/>
        <dsp:cNvSpPr/>
      </dsp:nvSpPr>
      <dsp:spPr>
        <a:xfrm>
          <a:off x="5562612" y="3730752"/>
          <a:ext cx="2710281" cy="175564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I/O instructions are needed to transfer programs and data into memory and the results of computations back out to the user</a:t>
          </a:r>
        </a:p>
      </dsp:txBody>
      <dsp:txXfrm>
        <a:off x="6414262" y="4208230"/>
        <a:ext cx="1820065" cy="1239604"/>
      </dsp:txXfrm>
    </dsp:sp>
    <dsp:sp modelId="{1271081F-DA7B-9646-B77E-4127E6C5A827}">
      <dsp:nvSpPr>
        <dsp:cNvPr id="0" name=""/>
        <dsp:cNvSpPr/>
      </dsp:nvSpPr>
      <dsp:spPr>
        <a:xfrm>
          <a:off x="228604" y="3733798"/>
          <a:ext cx="367039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Test instructions are used to test the value of a data word or the status of a computation</a:t>
          </a:r>
        </a:p>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Branch instructions are used to branch to a different set of instructions depending on the decision made</a:t>
          </a:r>
        </a:p>
      </dsp:txBody>
      <dsp:txXfrm>
        <a:off x="267036" y="4209619"/>
        <a:ext cx="2492415" cy="1235302"/>
      </dsp:txXfrm>
    </dsp:sp>
    <dsp:sp modelId="{E013DB8C-C4D5-9245-9F44-E76F99512271}">
      <dsp:nvSpPr>
        <dsp:cNvPr id="0" name=""/>
        <dsp:cNvSpPr/>
      </dsp:nvSpPr>
      <dsp:spPr>
        <a:xfrm>
          <a:off x="5515507" y="0"/>
          <a:ext cx="2710281" cy="175564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Movement of data into or out of register and or memory locations</a:t>
          </a:r>
        </a:p>
      </dsp:txBody>
      <dsp:txXfrm>
        <a:off x="6367158" y="38566"/>
        <a:ext cx="1820065" cy="1239604"/>
      </dsp:txXfrm>
    </dsp:sp>
    <dsp:sp modelId="{D393D0F9-5D0B-304A-9364-031DA1DC3538}">
      <dsp:nvSpPr>
        <dsp:cNvPr id="0" name=""/>
        <dsp:cNvSpPr/>
      </dsp:nvSpPr>
      <dsp:spPr>
        <a:xfrm>
          <a:off x="232399" y="8"/>
          <a:ext cx="335036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Arithmetic instructions provide computational capabilities for processing numeric data</a:t>
          </a:r>
        </a:p>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Logic (Boolean) instructions operate on the bits of a word as bits rather than as numbers, thus they provide capabilities for processing any other type of data the user may wish to employ</a:t>
          </a:r>
        </a:p>
      </dsp:txBody>
      <dsp:txXfrm>
        <a:off x="270831" y="38440"/>
        <a:ext cx="2268394" cy="1235302"/>
      </dsp:txXfrm>
    </dsp:sp>
    <dsp:sp modelId="{64E7A613-FAC5-2A4B-84D5-823A0DA3329F}">
      <dsp:nvSpPr>
        <dsp:cNvPr id="0" name=""/>
        <dsp:cNvSpPr/>
      </dsp:nvSpPr>
      <dsp:spPr>
        <a:xfrm>
          <a:off x="1989124" y="312724"/>
          <a:ext cx="2375611" cy="2375611"/>
        </a:xfrm>
        <a:prstGeom prst="pieWedg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Data processing</a:t>
          </a:r>
        </a:p>
      </dsp:txBody>
      <dsp:txXfrm>
        <a:off x="2684924" y="1008524"/>
        <a:ext cx="1679811" cy="1679811"/>
      </dsp:txXfrm>
    </dsp:sp>
    <dsp:sp modelId="{3B212426-56CB-2742-8EFE-A3AF6B61B920}">
      <dsp:nvSpPr>
        <dsp:cNvPr id="0" name=""/>
        <dsp:cNvSpPr/>
      </dsp:nvSpPr>
      <dsp:spPr>
        <a:xfrm rot="5400000">
          <a:off x="4474464" y="312724"/>
          <a:ext cx="2375611" cy="2375611"/>
        </a:xfrm>
        <a:prstGeom prst="pieWedge">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Data storage</a:t>
          </a:r>
        </a:p>
      </dsp:txBody>
      <dsp:txXfrm rot="-5400000">
        <a:off x="4474464" y="1008524"/>
        <a:ext cx="1679811" cy="1679811"/>
      </dsp:txXfrm>
    </dsp:sp>
    <dsp:sp modelId="{0F90C031-7DF5-F44F-BC7E-06E0F85CB427}">
      <dsp:nvSpPr>
        <dsp:cNvPr id="0" name=""/>
        <dsp:cNvSpPr/>
      </dsp:nvSpPr>
      <dsp:spPr>
        <a:xfrm rot="10800000">
          <a:off x="4474464" y="2798064"/>
          <a:ext cx="2375611" cy="2375611"/>
        </a:xfrm>
        <a:prstGeom prst="pieWedg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Data movement</a:t>
          </a:r>
        </a:p>
      </dsp:txBody>
      <dsp:txXfrm rot="10800000">
        <a:off x="4474464" y="2798064"/>
        <a:ext cx="1679811" cy="1679811"/>
      </dsp:txXfrm>
    </dsp:sp>
    <dsp:sp modelId="{D68EFB07-20BD-9848-85ED-45FB73135481}">
      <dsp:nvSpPr>
        <dsp:cNvPr id="0" name=""/>
        <dsp:cNvSpPr/>
      </dsp:nvSpPr>
      <dsp:spPr>
        <a:xfrm rot="16200000">
          <a:off x="1989124" y="2798064"/>
          <a:ext cx="2375611" cy="2375611"/>
        </a:xfrm>
        <a:prstGeom prst="pieWedge">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Control</a:t>
          </a:r>
        </a:p>
      </dsp:txBody>
      <dsp:txXfrm rot="5400000">
        <a:off x="2684924" y="2798064"/>
        <a:ext cx="1679811" cy="1679811"/>
      </dsp:txXfrm>
    </dsp:sp>
    <dsp:sp modelId="{A04C8535-5121-1D48-89BE-ED9EAD28EFF1}">
      <dsp:nvSpPr>
        <dsp:cNvPr id="0" name=""/>
        <dsp:cNvSpPr/>
      </dsp:nvSpPr>
      <dsp:spPr>
        <a:xfrm>
          <a:off x="4009491" y="2249424"/>
          <a:ext cx="820216" cy="713232"/>
        </a:xfrm>
        <a:prstGeom prst="circularArrow">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FA519686-EE3E-034C-95BB-4F2415CF38CD}">
      <dsp:nvSpPr>
        <dsp:cNvPr id="0" name=""/>
        <dsp:cNvSpPr/>
      </dsp:nvSpPr>
      <dsp:spPr>
        <a:xfrm rot="10800000">
          <a:off x="4009491" y="2523744"/>
          <a:ext cx="820216" cy="713232"/>
        </a:xfrm>
        <a:prstGeom prst="circularArrow">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567A-FFCB-E447-B0EB-DF566B287828}">
      <dsp:nvSpPr>
        <dsp:cNvPr id="0" name=""/>
        <dsp:cNvSpPr/>
      </dsp:nvSpPr>
      <dsp:spPr>
        <a:xfrm>
          <a:off x="0" y="3455364"/>
          <a:ext cx="8534400" cy="20303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Fundamental design issues:</a:t>
          </a:r>
        </a:p>
      </dsp:txBody>
      <dsp:txXfrm>
        <a:off x="0" y="3455364"/>
        <a:ext cx="8534400" cy="1096401"/>
      </dsp:txXfrm>
    </dsp:sp>
    <dsp:sp modelId="{FDFC3F15-9000-D642-934F-FD22C852295A}">
      <dsp:nvSpPr>
        <dsp:cNvPr id="0" name=""/>
        <dsp:cNvSpPr/>
      </dsp:nvSpPr>
      <dsp:spPr>
        <a:xfrm>
          <a:off x="104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Operation repertoire</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How many and which operations to provide and how complex operations should be</a:t>
          </a:r>
        </a:p>
      </dsp:txBody>
      <dsp:txXfrm>
        <a:off x="1041" y="4511591"/>
        <a:ext cx="1706463" cy="943939"/>
      </dsp:txXfrm>
    </dsp:sp>
    <dsp:sp modelId="{299A5A01-E6B1-3549-9A82-78303BEA5CF6}">
      <dsp:nvSpPr>
        <dsp:cNvPr id="0" name=""/>
        <dsp:cNvSpPr/>
      </dsp:nvSpPr>
      <dsp:spPr>
        <a:xfrm>
          <a:off x="1707505"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Data types</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The various types of data upon which operations are performed</a:t>
          </a:r>
        </a:p>
      </dsp:txBody>
      <dsp:txXfrm>
        <a:off x="1707505" y="4511591"/>
        <a:ext cx="1706463" cy="943939"/>
      </dsp:txXfrm>
    </dsp:sp>
    <dsp:sp modelId="{2B60D48B-0CBB-3640-8066-CD9CF8A8328E}">
      <dsp:nvSpPr>
        <dsp:cNvPr id="0" name=""/>
        <dsp:cNvSpPr/>
      </dsp:nvSpPr>
      <dsp:spPr>
        <a:xfrm>
          <a:off x="3413968"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Instruction format</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Instruction length in bits, number of addresses, size of various fields, etc.</a:t>
          </a:r>
        </a:p>
      </dsp:txBody>
      <dsp:txXfrm>
        <a:off x="3413968" y="4511591"/>
        <a:ext cx="1706463" cy="943939"/>
      </dsp:txXfrm>
    </dsp:sp>
    <dsp:sp modelId="{015B0615-A51D-BE4E-B6B0-DD65E7B83F35}">
      <dsp:nvSpPr>
        <dsp:cNvPr id="0" name=""/>
        <dsp:cNvSpPr/>
      </dsp:nvSpPr>
      <dsp:spPr>
        <a:xfrm>
          <a:off x="512043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Registers</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Number of processor registers that can be referenced by instructions and their use</a:t>
          </a:r>
        </a:p>
      </dsp:txBody>
      <dsp:txXfrm>
        <a:off x="5120431" y="4511591"/>
        <a:ext cx="1706463" cy="943939"/>
      </dsp:txXfrm>
    </dsp:sp>
    <dsp:sp modelId="{245DBD2D-001A-1647-A9D4-0EE759999A90}">
      <dsp:nvSpPr>
        <dsp:cNvPr id="0" name=""/>
        <dsp:cNvSpPr/>
      </dsp:nvSpPr>
      <dsp:spPr>
        <a:xfrm>
          <a:off x="6826894"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Addressing</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The mode or modes by which the address of an operand is specified </a:t>
          </a:r>
        </a:p>
      </dsp:txBody>
      <dsp:txXfrm>
        <a:off x="6826894" y="4511591"/>
        <a:ext cx="1706463" cy="943939"/>
      </dsp:txXfrm>
    </dsp:sp>
    <dsp:sp modelId="{E96926DD-E710-3B4C-8E85-4706A8EA77F7}">
      <dsp:nvSpPr>
        <dsp:cNvPr id="0" name=""/>
        <dsp:cNvSpPr/>
      </dsp:nvSpPr>
      <dsp:spPr>
        <a:xfrm rot="10800000">
          <a:off x="304806" y="2265735"/>
          <a:ext cx="7924787" cy="1220409"/>
        </a:xfrm>
        <a:prstGeom prst="upArrowCallou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663366">
                  <a:lumMod val="50000"/>
                </a:srgbClr>
              </a:solidFill>
              <a:effectLst/>
              <a:latin typeface="Rockwell"/>
              <a:ea typeface="+mn-ea"/>
              <a:cs typeface="+mn-cs"/>
            </a:rPr>
            <a:t>Programmer’s means of controlling the processor</a:t>
          </a:r>
        </a:p>
      </dsp:txBody>
      <dsp:txXfrm rot="10800000">
        <a:off x="304806" y="2265735"/>
        <a:ext cx="7924787" cy="792985"/>
      </dsp:txXfrm>
    </dsp:sp>
    <dsp:sp modelId="{01AE4E59-7A07-2540-9D90-9EB69C1E6E80}">
      <dsp:nvSpPr>
        <dsp:cNvPr id="0" name=""/>
        <dsp:cNvSpPr/>
      </dsp:nvSpPr>
      <dsp:spPr>
        <a:xfrm rot="10800000">
          <a:off x="381018" y="1165233"/>
          <a:ext cx="7772363" cy="1131282"/>
        </a:xfrm>
        <a:prstGeom prst="upArrowCallou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Defines many of the functions performed by the processor</a:t>
          </a:r>
        </a:p>
      </dsp:txBody>
      <dsp:txXfrm rot="10800000">
        <a:off x="381018" y="1165233"/>
        <a:ext cx="7772363" cy="735073"/>
      </dsp:txXfrm>
    </dsp:sp>
    <dsp:sp modelId="{4CCC5995-C980-C545-822B-7C2E6DA5B193}">
      <dsp:nvSpPr>
        <dsp:cNvPr id="0" name=""/>
        <dsp:cNvSpPr/>
      </dsp:nvSpPr>
      <dsp:spPr>
        <a:xfrm rot="10800000">
          <a:off x="304806" y="663"/>
          <a:ext cx="7924787" cy="1195350"/>
        </a:xfrm>
        <a:prstGeom prst="upArrowCallou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663366">
                  <a:lumMod val="50000"/>
                </a:srgbClr>
              </a:solidFill>
              <a:effectLst/>
              <a:latin typeface="Rockwell"/>
              <a:ea typeface="+mn-ea"/>
              <a:cs typeface="+mn-cs"/>
            </a:rPr>
            <a:t>Very complex because it affects so many aspects of the computer system</a:t>
          </a:r>
        </a:p>
      </dsp:txBody>
      <dsp:txXfrm rot="10800000">
        <a:off x="304806" y="663"/>
        <a:ext cx="7924787" cy="7767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EBC3F-3409-F640-A552-34E0EE96B84E}">
      <dsp:nvSpPr>
        <dsp:cNvPr id="0" name=""/>
        <dsp:cNvSpPr/>
      </dsp:nvSpPr>
      <dsp:spPr>
        <a:xfrm>
          <a:off x="1311208" y="0"/>
          <a:ext cx="4578927" cy="4578927"/>
        </a:xfrm>
        <a:prstGeom prst="triangle">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C8309DA-5AF4-ED4B-8005-9099F3579E74}">
      <dsp:nvSpPr>
        <dsp:cNvPr id="0" name=""/>
        <dsp:cNvSpPr/>
      </dsp:nvSpPr>
      <dsp:spPr>
        <a:xfrm rot="20654831">
          <a:off x="54580" y="388731"/>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ysClr val="windowText" lastClr="000000">
                  <a:hueOff val="0"/>
                  <a:satOff val="0"/>
                  <a:lumOff val="0"/>
                  <a:alphaOff val="0"/>
                </a:sysClr>
              </a:solidFill>
              <a:latin typeface="Rockwell"/>
              <a:ea typeface="+mn-ea"/>
              <a:cs typeface="+mn-cs"/>
            </a:rPr>
            <a:t>Addresses</a:t>
          </a:r>
        </a:p>
      </dsp:txBody>
      <dsp:txXfrm>
        <a:off x="94308" y="428459"/>
        <a:ext cx="2896846" cy="734376"/>
      </dsp:txXfrm>
    </dsp:sp>
    <dsp:sp modelId="{60D366F8-501D-8042-914B-93C4C14B955F}">
      <dsp:nvSpPr>
        <dsp:cNvPr id="0" name=""/>
        <dsp:cNvSpPr/>
      </dsp:nvSpPr>
      <dsp:spPr>
        <a:xfrm rot="946966">
          <a:off x="4516451" y="992100"/>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ysClr val="windowText" lastClr="000000">
                  <a:hueOff val="0"/>
                  <a:satOff val="0"/>
                  <a:lumOff val="0"/>
                  <a:alphaOff val="0"/>
                </a:sysClr>
              </a:solidFill>
              <a:latin typeface="Rockwell"/>
              <a:ea typeface="+mn-ea"/>
              <a:cs typeface="+mn-cs"/>
            </a:rPr>
            <a:t>Numbers</a:t>
          </a:r>
        </a:p>
      </dsp:txBody>
      <dsp:txXfrm>
        <a:off x="4556179" y="1031828"/>
        <a:ext cx="2896846" cy="734376"/>
      </dsp:txXfrm>
    </dsp:sp>
    <dsp:sp modelId="{7EB31862-2E15-EC40-92A8-38C0729D347E}">
      <dsp:nvSpPr>
        <dsp:cNvPr id="0" name=""/>
        <dsp:cNvSpPr/>
      </dsp:nvSpPr>
      <dsp:spPr>
        <a:xfrm rot="846432">
          <a:off x="144470" y="2487281"/>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ysClr val="windowText" lastClr="000000">
                  <a:hueOff val="0"/>
                  <a:satOff val="0"/>
                  <a:lumOff val="0"/>
                  <a:alphaOff val="0"/>
                </a:sysClr>
              </a:solidFill>
              <a:latin typeface="Rockwell"/>
              <a:ea typeface="+mn-ea"/>
              <a:cs typeface="+mn-cs"/>
            </a:rPr>
            <a:t>Characters</a:t>
          </a:r>
        </a:p>
      </dsp:txBody>
      <dsp:txXfrm>
        <a:off x="184198" y="2527009"/>
        <a:ext cx="2896846" cy="734376"/>
      </dsp:txXfrm>
    </dsp:sp>
    <dsp:sp modelId="{98354637-29DA-C24D-92DF-1340B4B82D84}">
      <dsp:nvSpPr>
        <dsp:cNvPr id="0" name=""/>
        <dsp:cNvSpPr/>
      </dsp:nvSpPr>
      <dsp:spPr>
        <a:xfrm rot="20892888">
          <a:off x="4415554" y="3042722"/>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ysClr val="windowText" lastClr="000000">
                  <a:hueOff val="0"/>
                  <a:satOff val="0"/>
                  <a:lumOff val="0"/>
                  <a:alphaOff val="0"/>
                </a:sysClr>
              </a:solidFill>
              <a:latin typeface="Rockwell"/>
              <a:ea typeface="+mn-ea"/>
              <a:cs typeface="+mn-cs"/>
            </a:rPr>
            <a:t>Logical Data</a:t>
          </a:r>
        </a:p>
      </dsp:txBody>
      <dsp:txXfrm>
        <a:off x="4455282" y="3082450"/>
        <a:ext cx="2896846" cy="7343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84542-B6FC-0941-A085-C1719FD394DD}">
      <dsp:nvSpPr>
        <dsp:cNvPr id="0" name=""/>
        <dsp:cNvSpPr/>
      </dsp:nvSpPr>
      <dsp:spPr>
        <a:xfrm>
          <a:off x="3585210" y="1607057"/>
          <a:ext cx="1973579" cy="1973580"/>
        </a:xfrm>
        <a:prstGeom prst="ellipse">
          <a:avLst/>
        </a:prstGeom>
        <a:solidFill>
          <a:srgbClr val="999966"/>
        </a:solidFill>
        <a:ln>
          <a:noFill/>
        </a:ln>
        <a:effectLst/>
      </dsp:spPr>
      <dsp:style>
        <a:lnRef idx="0">
          <a:scrgbClr r="0" g="0" b="0"/>
        </a:lnRef>
        <a:fillRef idx="3">
          <a:scrgbClr r="0" g="0" b="0"/>
        </a:fillRef>
        <a:effectRef idx="0">
          <a:scrgbClr r="0" g="0" b="0"/>
        </a:effectRef>
        <a:fontRef idx="minor">
          <a:schemeClr val="tx1"/>
        </a:fontRef>
      </dsp:style>
    </dsp:sp>
    <dsp:sp modelId="{9AA7EF0F-2B12-2347-882A-D3A39B320B34}">
      <dsp:nvSpPr>
        <dsp:cNvPr id="0" name=""/>
        <dsp:cNvSpPr/>
      </dsp:nvSpPr>
      <dsp:spPr>
        <a:xfrm>
          <a:off x="3427323" y="0"/>
          <a:ext cx="2289352" cy="13251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ARM processors support data types of:</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8 (byte)</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16 (halfword)</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32 (word) bits in length</a:t>
          </a:r>
        </a:p>
      </dsp:txBody>
      <dsp:txXfrm>
        <a:off x="3427323" y="0"/>
        <a:ext cx="2289352" cy="1325118"/>
      </dsp:txXfrm>
    </dsp:sp>
    <dsp:sp modelId="{38DACD41-8ED2-6A41-B99B-CE36DF007D30}">
      <dsp:nvSpPr>
        <dsp:cNvPr id="0" name=""/>
        <dsp:cNvSpPr/>
      </dsp:nvSpPr>
      <dsp:spPr>
        <a:xfrm>
          <a:off x="4335959" y="2152329"/>
          <a:ext cx="1973579" cy="1973580"/>
        </a:xfrm>
        <a:prstGeom prst="ellipse">
          <a:avLst/>
        </a:prstGeom>
        <a:solidFill>
          <a:srgbClr val="666699"/>
        </a:solidFill>
        <a:ln>
          <a:noFill/>
        </a:ln>
        <a:effectLst/>
      </dsp:spPr>
      <dsp:style>
        <a:lnRef idx="0">
          <a:scrgbClr r="0" g="0" b="0"/>
        </a:lnRef>
        <a:fillRef idx="3">
          <a:scrgbClr r="0" g="0" b="0"/>
        </a:fillRef>
        <a:effectRef idx="0">
          <a:scrgbClr r="0" g="0" b="0"/>
        </a:effectRef>
        <a:fontRef idx="minor">
          <a:schemeClr val="tx1"/>
        </a:fontRef>
      </dsp:style>
    </dsp:sp>
    <dsp:sp modelId="{1AD636D3-10BD-E94E-A7E8-84A33DD9177A}">
      <dsp:nvSpPr>
        <dsp:cNvPr id="0" name=""/>
        <dsp:cNvSpPr/>
      </dsp:nvSpPr>
      <dsp:spPr>
        <a:xfrm>
          <a:off x="6466636" y="1748027"/>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Alignment checking</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When the appropriate control bit is set, a data abort signal indicates an alignment fault for attempting unaligned access</a:t>
          </a:r>
        </a:p>
      </dsp:txBody>
      <dsp:txXfrm>
        <a:off x="6466636" y="1748027"/>
        <a:ext cx="2052523" cy="1437894"/>
      </dsp:txXfrm>
    </dsp:sp>
    <dsp:sp modelId="{FEBA1883-BC67-4C4B-8A37-4C515D22848A}">
      <dsp:nvSpPr>
        <dsp:cNvPr id="0" name=""/>
        <dsp:cNvSpPr/>
      </dsp:nvSpPr>
      <dsp:spPr>
        <a:xfrm>
          <a:off x="4049396" y="3035366"/>
          <a:ext cx="1973579" cy="197358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4C20E20-3FB9-A64B-AC50-6A43E54B84FD}">
      <dsp:nvSpPr>
        <dsp:cNvPr id="0" name=""/>
        <dsp:cNvSpPr/>
      </dsp:nvSpPr>
      <dsp:spPr>
        <a:xfrm>
          <a:off x="6150864" y="4200906"/>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Unaligned access</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When this option is enabled, the processor uses one or more memory accesses to generate the required transfer of adjacent bytes transparently to the programmer</a:t>
          </a:r>
        </a:p>
      </dsp:txBody>
      <dsp:txXfrm>
        <a:off x="6150864" y="4200906"/>
        <a:ext cx="2052523" cy="1437894"/>
      </dsp:txXfrm>
    </dsp:sp>
    <dsp:sp modelId="{178CF4E2-741A-E842-BE8C-25A55749973B}">
      <dsp:nvSpPr>
        <dsp:cNvPr id="0" name=""/>
        <dsp:cNvSpPr/>
      </dsp:nvSpPr>
      <dsp:spPr>
        <a:xfrm>
          <a:off x="3121023" y="3035366"/>
          <a:ext cx="1973579" cy="1973580"/>
        </a:xfrm>
        <a:prstGeom prst="ellipse">
          <a:avLst/>
        </a:prstGeom>
        <a:solidFill>
          <a:srgbClr val="999966"/>
        </a:solidFill>
        <a:ln>
          <a:noFill/>
        </a:ln>
        <a:effectLst/>
      </dsp:spPr>
      <dsp:style>
        <a:lnRef idx="0">
          <a:scrgbClr r="0" g="0" b="0"/>
        </a:lnRef>
        <a:fillRef idx="3">
          <a:scrgbClr r="0" g="0" b="0"/>
        </a:fillRef>
        <a:effectRef idx="0">
          <a:scrgbClr r="0" g="0" b="0"/>
        </a:effectRef>
        <a:fontRef idx="minor">
          <a:schemeClr val="tx1"/>
        </a:fontRef>
      </dsp:style>
    </dsp:sp>
    <dsp:sp modelId="{B0A836E1-B0CC-234C-9BB4-A6D0E050AF2C}">
      <dsp:nvSpPr>
        <dsp:cNvPr id="0" name=""/>
        <dsp:cNvSpPr/>
      </dsp:nvSpPr>
      <dsp:spPr>
        <a:xfrm>
          <a:off x="940612" y="4200906"/>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For all three data types an unsigned interpretation is supported in which the value represents an unsigned, nonnegative integer</a:t>
          </a:r>
        </a:p>
      </dsp:txBody>
      <dsp:txXfrm>
        <a:off x="940612" y="4200906"/>
        <a:ext cx="2052523" cy="1437894"/>
      </dsp:txXfrm>
    </dsp:sp>
    <dsp:sp modelId="{C4FC9527-BF26-BE42-851A-08E582AEFD93}">
      <dsp:nvSpPr>
        <dsp:cNvPr id="0" name=""/>
        <dsp:cNvSpPr/>
      </dsp:nvSpPr>
      <dsp:spPr>
        <a:xfrm>
          <a:off x="2834460" y="2152329"/>
          <a:ext cx="1973579" cy="197358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DA09D31-9DF2-854D-8BA1-ACD362668A00}">
      <dsp:nvSpPr>
        <dsp:cNvPr id="0" name=""/>
        <dsp:cNvSpPr/>
      </dsp:nvSpPr>
      <dsp:spPr>
        <a:xfrm>
          <a:off x="624840" y="1748027"/>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All three data types can also be used for twos complement signed integers</a:t>
          </a:r>
        </a:p>
      </dsp:txBody>
      <dsp:txXfrm>
        <a:off x="624840" y="1748027"/>
        <a:ext cx="2052523" cy="14378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B4566-06DF-0D42-B507-3EED37032151}">
      <dsp:nvSpPr>
        <dsp:cNvPr id="0" name=""/>
        <dsp:cNvSpPr/>
      </dsp:nvSpPr>
      <dsp:spPr>
        <a:xfrm rot="16200000">
          <a:off x="654" y="383734"/>
          <a:ext cx="4109330" cy="4109330"/>
        </a:xfrm>
        <a:prstGeom prst="downArrow">
          <a:avLst>
            <a:gd name="adj1" fmla="val 50000"/>
            <a:gd name="adj2" fmla="val 35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ysClr val="window" lastClr="FFFFFF"/>
              </a:solidFill>
              <a:effectLst>
                <a:outerShdw blurRad="38100" dist="38100" dir="2700000" algn="tl">
                  <a:srgbClr val="000000">
                    <a:alpha val="43137"/>
                  </a:srgbClr>
                </a:outerShdw>
              </a:effectLst>
              <a:latin typeface="Rockwell"/>
              <a:ea typeface="+mn-ea"/>
              <a:cs typeface="+mn-cs"/>
            </a:rPr>
            <a:t>Most fundamental type of machine instruction</a:t>
          </a:r>
        </a:p>
      </dsp:txBody>
      <dsp:txXfrm rot="5400000">
        <a:off x="654" y="1411066"/>
        <a:ext cx="3390197" cy="2054665"/>
      </dsp:txXfrm>
    </dsp:sp>
    <dsp:sp modelId="{F67F22A8-9610-4948-A69C-A8949F131989}">
      <dsp:nvSpPr>
        <dsp:cNvPr id="0" name=""/>
        <dsp:cNvSpPr/>
      </dsp:nvSpPr>
      <dsp: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effectLst>
                <a:outerShdw blurRad="38100" dist="38100" dir="2700000" algn="tl">
                  <a:srgbClr val="000000">
                    <a:alpha val="43137"/>
                  </a:srgbClr>
                </a:outerShdw>
              </a:effectLst>
              <a:latin typeface="Rockwell"/>
              <a:ea typeface="+mn-ea"/>
              <a:cs typeface="+mn-cs"/>
            </a:rPr>
            <a:t>Must specify:</a:t>
          </a:r>
        </a:p>
        <a:p>
          <a:pPr marL="114300" lvl="1" indent="-114300" algn="l" defTabSz="666750" rtl="0">
            <a:lnSpc>
              <a:spcPct val="90000"/>
            </a:lnSpc>
            <a:spcBef>
              <a:spcPct val="0"/>
            </a:spcBef>
            <a:spcAft>
              <a:spcPct val="15000"/>
            </a:spcAft>
            <a:buChar char="•"/>
          </a:pPr>
          <a:r>
            <a:rPr lang="en-US" sz="1500" kern="1200" dirty="0">
              <a:solidFill>
                <a:sysClr val="window" lastClr="FFFFFF"/>
              </a:solidFill>
              <a:effectLst>
                <a:outerShdw blurRad="38100" dist="38100" dir="2700000" algn="tl">
                  <a:srgbClr val="000000">
                    <a:alpha val="43137"/>
                  </a:srgbClr>
                </a:outerShdw>
              </a:effectLst>
              <a:latin typeface="Rockwell"/>
              <a:ea typeface="+mn-ea"/>
              <a:cs typeface="+mn-cs"/>
            </a:rPr>
            <a:t>Location of the source and destination operands</a:t>
          </a:r>
        </a:p>
        <a:p>
          <a:pPr marL="114300" lvl="1" indent="-114300" algn="l" defTabSz="666750" rtl="0">
            <a:lnSpc>
              <a:spcPct val="90000"/>
            </a:lnSpc>
            <a:spcBef>
              <a:spcPct val="0"/>
            </a:spcBef>
            <a:spcAft>
              <a:spcPct val="15000"/>
            </a:spcAft>
            <a:buChar char="•"/>
          </a:pPr>
          <a:r>
            <a:rPr lang="en-US" sz="1500" kern="1200" dirty="0">
              <a:solidFill>
                <a:sysClr val="window" lastClr="FFFFFF"/>
              </a:solidFill>
              <a:effectLst>
                <a:outerShdw blurRad="38100" dist="38100" dir="2700000" algn="tl">
                  <a:srgbClr val="000000">
                    <a:alpha val="43137"/>
                  </a:srgbClr>
                </a:outerShdw>
              </a:effectLst>
              <a:latin typeface="Rockwell"/>
              <a:ea typeface="+mn-ea"/>
              <a:cs typeface="+mn-cs"/>
            </a:rPr>
            <a:t>The length of data to be transferred must be indicated</a:t>
          </a:r>
        </a:p>
        <a:p>
          <a:pPr marL="114300" lvl="1" indent="-114300" algn="l" defTabSz="666750" rtl="0">
            <a:lnSpc>
              <a:spcPct val="90000"/>
            </a:lnSpc>
            <a:spcBef>
              <a:spcPct val="0"/>
            </a:spcBef>
            <a:spcAft>
              <a:spcPct val="15000"/>
            </a:spcAft>
            <a:buChar char="•"/>
          </a:pPr>
          <a:r>
            <a:rPr lang="en-US" sz="1500" kern="1200" dirty="0">
              <a:solidFill>
                <a:sysClr val="window" lastClr="FFFFFF"/>
              </a:solidFill>
              <a:effectLst>
                <a:outerShdw blurRad="38100" dist="38100" dir="2700000" algn="tl">
                  <a:srgbClr val="000000">
                    <a:alpha val="43137"/>
                  </a:srgbClr>
                </a:outerShdw>
              </a:effectLst>
              <a:latin typeface="Rockwell"/>
              <a:ea typeface="+mn-ea"/>
              <a:cs typeface="+mn-cs"/>
            </a:rPr>
            <a:t>The mode of addressing for each operand must be specified</a:t>
          </a:r>
        </a:p>
      </dsp:txBody>
      <dsp:txXfrm rot="-5400000">
        <a:off x="5067348" y="1411067"/>
        <a:ext cx="3390197" cy="20546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9DA8E-8ED9-844B-B613-13FD05010447}">
      <dsp:nvSpPr>
        <dsp:cNvPr id="0" name=""/>
        <dsp:cNvSpPr/>
      </dsp:nvSpPr>
      <dsp:spPr>
        <a:xfrm>
          <a:off x="265934" y="119324"/>
          <a:ext cx="2988597" cy="2988597"/>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Instructions that change the format or operate on the format of data</a:t>
          </a:r>
        </a:p>
      </dsp:txBody>
      <dsp:txXfrm>
        <a:off x="703604" y="556994"/>
        <a:ext cx="2113257" cy="2113257"/>
      </dsp:txXfrm>
    </dsp:sp>
    <dsp:sp modelId="{A565A70D-D266-D14D-801A-624F8C0A17FF}">
      <dsp:nvSpPr>
        <dsp:cNvPr id="0" name=""/>
        <dsp:cNvSpPr/>
      </dsp:nvSpPr>
      <dsp:spPr>
        <a:xfrm rot="9682874">
          <a:off x="1922770" y="3312496"/>
          <a:ext cx="1046009" cy="671936"/>
        </a:xfrm>
        <a:prstGeom prst="triangle">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26DB3FA-AA5B-7B46-A54F-F769F99A465F}">
      <dsp:nvSpPr>
        <dsp:cNvPr id="0" name=""/>
        <dsp:cNvSpPr/>
      </dsp:nvSpPr>
      <dsp:spPr>
        <a:xfrm>
          <a:off x="1963607" y="4179006"/>
          <a:ext cx="1993394" cy="1993394"/>
        </a:xfrm>
        <a:prstGeom prst="ellipse">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2B142D"/>
              </a:solidFill>
              <a:effectLst>
                <a:outerShdw blurRad="38100" dist="38100" dir="2700000" algn="tl">
                  <a:srgbClr val="000000">
                    <a:alpha val="43137"/>
                  </a:srgbClr>
                </a:outerShdw>
              </a:effectLst>
              <a:latin typeface="Rockwell"/>
              <a:ea typeface="+mn-ea"/>
              <a:cs typeface="+mn-cs"/>
            </a:rPr>
            <a:t>An example is converting from decimal to binary</a:t>
          </a:r>
        </a:p>
      </dsp:txBody>
      <dsp:txXfrm>
        <a:off x="2255533" y="4470932"/>
        <a:ext cx="1409542" cy="1409542"/>
      </dsp:txXfrm>
    </dsp:sp>
    <dsp:sp modelId="{D49EAA5E-508B-AC45-A500-B17EA738C083}">
      <dsp:nvSpPr>
        <dsp:cNvPr id="0" name=""/>
        <dsp:cNvSpPr/>
      </dsp:nvSpPr>
      <dsp:spPr>
        <a:xfrm rot="4726641">
          <a:off x="4306020" y="4468950"/>
          <a:ext cx="1046009" cy="671936"/>
        </a:xfrm>
        <a:prstGeom prst="triangle">
          <a:avLst/>
        </a:prstGeom>
        <a:solidFill>
          <a:srgbClr val="663366">
            <a:alpha val="87000"/>
          </a:srgbClr>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063FBB-5B0E-B64A-B216-78406CFC0194}">
      <dsp:nvSpPr>
        <dsp:cNvPr id="0" name=""/>
        <dsp:cNvSpPr/>
      </dsp:nvSpPr>
      <dsp:spPr>
        <a:xfrm>
          <a:off x="5654226" y="2850394"/>
          <a:ext cx="2988597" cy="2988597"/>
        </a:xfrm>
        <a:prstGeom prst="ellipse">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An example of a more complex editing instruction is the EAS/390 Translate (TR) instruction</a:t>
          </a:r>
        </a:p>
      </dsp:txBody>
      <dsp:txXfrm>
        <a:off x="6091896" y="3288064"/>
        <a:ext cx="2113257" cy="21132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9312C-F687-024F-ADD4-C847C870AB31}">
      <dsp:nvSpPr>
        <dsp:cNvPr id="0" name=""/>
        <dsp:cNvSpPr/>
      </dsp:nvSpPr>
      <dsp:spPr>
        <a:xfrm>
          <a:off x="0" y="0"/>
          <a:ext cx="8229600" cy="4876800"/>
        </a:xfrm>
        <a:prstGeom prst="roundRect">
          <a:avLst>
            <a:gd name="adj" fmla="val 85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3784939"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Instructions that can be executed only while the processor is in a certain privileged state or is executing a program in a special privileged area of memory</a:t>
          </a:r>
        </a:p>
      </dsp:txBody>
      <dsp:txXfrm>
        <a:off x="121411" y="121411"/>
        <a:ext cx="7986778" cy="4633978"/>
      </dsp:txXfrm>
    </dsp:sp>
    <dsp:sp modelId="{4E50C6BF-910E-7348-A303-09A554EEAA0A}">
      <dsp:nvSpPr>
        <dsp:cNvPr id="0" name=""/>
        <dsp:cNvSpPr/>
      </dsp:nvSpPr>
      <dsp:spPr>
        <a:xfrm>
          <a:off x="205740" y="1219200"/>
          <a:ext cx="7818120" cy="3413760"/>
        </a:xfrm>
        <a:prstGeom prst="roundRect">
          <a:avLst>
            <a:gd name="adj" fmla="val 105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2167738"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Typically these instructions are reserved for the use of the operating system</a:t>
          </a:r>
        </a:p>
      </dsp:txBody>
      <dsp:txXfrm>
        <a:off x="310725" y="1324185"/>
        <a:ext cx="7608150" cy="3203790"/>
      </dsp:txXfrm>
    </dsp:sp>
    <dsp:sp modelId="{6F92330B-2BD8-9C42-AA59-CA71F506DD3E}">
      <dsp:nvSpPr>
        <dsp:cNvPr id="0" name=""/>
        <dsp:cNvSpPr/>
      </dsp:nvSpPr>
      <dsp:spPr>
        <a:xfrm>
          <a:off x="411480" y="2438400"/>
          <a:ext cx="7406640" cy="1950720"/>
        </a:xfrm>
        <a:prstGeom prst="roundRect">
          <a:avLst>
            <a:gd name="adj" fmla="val 105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1101073"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Examples of system control operations:</a:t>
          </a:r>
        </a:p>
      </dsp:txBody>
      <dsp:txXfrm>
        <a:off x="471471" y="2498391"/>
        <a:ext cx="7286658" cy="1830738"/>
      </dsp:txXfrm>
    </dsp:sp>
    <dsp:sp modelId="{1FFD221F-6A7C-0B45-912E-7B2D41C939FB}">
      <dsp:nvSpPr>
        <dsp:cNvPr id="0" name=""/>
        <dsp:cNvSpPr/>
      </dsp:nvSpPr>
      <dsp:spPr>
        <a:xfrm>
          <a:off x="596646"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ysClr val="windowText" lastClr="000000">
                  <a:hueOff val="0"/>
                  <a:satOff val="0"/>
                  <a:lumOff val="0"/>
                  <a:alphaOff val="0"/>
                </a:sysClr>
              </a:solidFill>
              <a:latin typeface="Rockwell"/>
              <a:ea typeface="+mn-ea"/>
              <a:cs typeface="+mn-cs"/>
            </a:rPr>
            <a:t>A system control instruction may read or alter a control register</a:t>
          </a:r>
        </a:p>
      </dsp:txBody>
      <dsp:txXfrm>
        <a:off x="623642" y="3343220"/>
        <a:ext cx="2261667" cy="823832"/>
      </dsp:txXfrm>
    </dsp:sp>
    <dsp:sp modelId="{099E1357-5252-C648-9171-1537398C3A8C}">
      <dsp:nvSpPr>
        <dsp:cNvPr id="0" name=""/>
        <dsp:cNvSpPr/>
      </dsp:nvSpPr>
      <dsp:spPr>
        <a:xfrm>
          <a:off x="2952931"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ysClr val="windowText" lastClr="000000">
                  <a:hueOff val="0"/>
                  <a:satOff val="0"/>
                  <a:lumOff val="0"/>
                  <a:alphaOff val="0"/>
                </a:sysClr>
              </a:solidFill>
              <a:latin typeface="Rockwell"/>
              <a:ea typeface="+mn-ea"/>
              <a:cs typeface="+mn-cs"/>
            </a:rPr>
            <a:t>An instruction to read or modify a storage protection key</a:t>
          </a:r>
        </a:p>
      </dsp:txBody>
      <dsp:txXfrm>
        <a:off x="2979927" y="3343220"/>
        <a:ext cx="2261667" cy="823832"/>
      </dsp:txXfrm>
    </dsp:sp>
    <dsp:sp modelId="{958E3D0C-1153-3645-896A-A62EDB2811F7}">
      <dsp:nvSpPr>
        <dsp:cNvPr id="0" name=""/>
        <dsp:cNvSpPr/>
      </dsp:nvSpPr>
      <dsp:spPr>
        <a:xfrm>
          <a:off x="5309217"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ysClr val="windowText" lastClr="000000">
                  <a:hueOff val="0"/>
                  <a:satOff val="0"/>
                  <a:lumOff val="0"/>
                  <a:alphaOff val="0"/>
                </a:sysClr>
              </a:solidFill>
              <a:latin typeface="Rockwell"/>
              <a:ea typeface="+mn-ea"/>
              <a:cs typeface="+mn-cs"/>
            </a:rPr>
            <a:t>Access to process control blocks in a multiprogramming system</a:t>
          </a:r>
        </a:p>
      </dsp:txBody>
      <dsp:txXfrm>
        <a:off x="5336213" y="3343220"/>
        <a:ext cx="2261667" cy="8238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11128-4520-2646-80D8-9476592167D6}">
      <dsp:nvSpPr>
        <dsp:cNvPr id="0" name=""/>
        <dsp:cNvSpPr/>
      </dsp:nvSpPr>
      <dsp:spPr>
        <a:xfrm>
          <a:off x="3739743" y="1028749"/>
          <a:ext cx="792112" cy="91440"/>
        </a:xfrm>
        <a:custGeom>
          <a:avLst/>
          <a:gdLst/>
          <a:ahLst/>
          <a:cxnLst/>
          <a:rect l="0" t="0" r="0" b="0"/>
          <a:pathLst>
            <a:path>
              <a:moveTo>
                <a:pt x="0" y="45720"/>
              </a:moveTo>
              <a:lnTo>
                <a:pt x="807207" y="45720"/>
              </a:lnTo>
            </a:path>
          </a:pathLst>
        </a:custGeom>
        <a:noFill/>
        <a:ln w="12700" cap="flat" cmpd="sng" algn="ctr">
          <a:solidFill>
            <a:srgbClr val="663366">
              <a:hueOff val="0"/>
              <a:satOff val="0"/>
              <a:lumOff val="0"/>
              <a:alphaOff val="0"/>
            </a:s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Rockwell"/>
            <a:ea typeface="+mn-ea"/>
            <a:cs typeface="+mn-cs"/>
          </a:endParaRPr>
        </a:p>
      </dsp:txBody>
      <dsp:txXfrm>
        <a:off x="4115232" y="1070355"/>
        <a:ext cx="0" cy="0"/>
      </dsp:txXfrm>
    </dsp:sp>
    <dsp:sp modelId="{28B5BA6D-DFA1-C646-AE98-E3CF666E1151}">
      <dsp:nvSpPr>
        <dsp:cNvPr id="0" name=""/>
        <dsp:cNvSpPr/>
      </dsp:nvSpPr>
      <dsp:spPr>
        <a:xfrm>
          <a:off x="164534" y="1366"/>
          <a:ext cx="3577009" cy="2146205"/>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Includes an implied address</a:t>
          </a:r>
        </a:p>
      </dsp:txBody>
      <dsp:txXfrm>
        <a:off x="164534" y="1366"/>
        <a:ext cx="3577009" cy="2146205"/>
      </dsp:txXfrm>
    </dsp:sp>
    <dsp:sp modelId="{4A5F23D2-8DBA-1C45-8BC0-6050DD64F82C}">
      <dsp:nvSpPr>
        <dsp:cNvPr id="0" name=""/>
        <dsp:cNvSpPr/>
      </dsp:nvSpPr>
      <dsp:spPr>
        <a:xfrm>
          <a:off x="1953039" y="2145772"/>
          <a:ext cx="4399721" cy="792112"/>
        </a:xfrm>
        <a:custGeom>
          <a:avLst/>
          <a:gdLst/>
          <a:ahLst/>
          <a:cxnLst/>
          <a:rect l="0" t="0" r="0" b="0"/>
          <a:pathLst>
            <a:path>
              <a:moveTo>
                <a:pt x="4480450" y="0"/>
              </a:moveTo>
              <a:lnTo>
                <a:pt x="4480450" y="420703"/>
              </a:lnTo>
              <a:lnTo>
                <a:pt x="0" y="420703"/>
              </a:lnTo>
              <a:lnTo>
                <a:pt x="0" y="807207"/>
              </a:lnTo>
            </a:path>
          </a:pathLst>
        </a:custGeom>
        <a:noFill/>
        <a:ln w="12700" cap="flat" cmpd="sng" algn="ctr">
          <a:solidFill>
            <a:srgbClr val="663366">
              <a:hueOff val="0"/>
              <a:satOff val="0"/>
              <a:lumOff val="0"/>
              <a:alphaOff val="0"/>
            </a:s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Rockwell"/>
            <a:ea typeface="+mn-ea"/>
            <a:cs typeface="+mn-cs"/>
          </a:endParaRPr>
        </a:p>
      </dsp:txBody>
      <dsp:txXfrm>
        <a:off x="4041000" y="2537714"/>
        <a:ext cx="0" cy="0"/>
      </dsp:txXfrm>
    </dsp:sp>
    <dsp:sp modelId="{2C46A2D4-6C9A-2B44-93DD-631E46E55433}">
      <dsp:nvSpPr>
        <dsp:cNvPr id="0" name=""/>
        <dsp:cNvSpPr/>
      </dsp:nvSpPr>
      <dsp:spPr>
        <a:xfrm>
          <a:off x="4564256" y="1366"/>
          <a:ext cx="3577009" cy="2146205"/>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Typically implies that one instruction be skipped, thus the implied address equals the address of the next instruction plus one instruction length</a:t>
          </a:r>
        </a:p>
      </dsp:txBody>
      <dsp:txXfrm>
        <a:off x="4564256" y="1366"/>
        <a:ext cx="3577009" cy="2146205"/>
      </dsp:txXfrm>
    </dsp:sp>
    <dsp:sp modelId="{9E8E8360-5BB2-2C48-980A-B597F3E4B707}">
      <dsp:nvSpPr>
        <dsp:cNvPr id="0" name=""/>
        <dsp:cNvSpPr/>
      </dsp:nvSpPr>
      <dsp:spPr>
        <a:xfrm>
          <a:off x="3739743" y="3997667"/>
          <a:ext cx="792112" cy="91440"/>
        </a:xfrm>
        <a:custGeom>
          <a:avLst/>
          <a:gdLst/>
          <a:ahLst/>
          <a:cxnLst/>
          <a:rect l="0" t="0" r="0" b="0"/>
          <a:pathLst>
            <a:path>
              <a:moveTo>
                <a:pt x="0" y="45720"/>
              </a:moveTo>
              <a:lnTo>
                <a:pt x="807207" y="45720"/>
              </a:lnTo>
            </a:path>
          </a:pathLst>
        </a:custGeom>
        <a:noFill/>
        <a:ln w="12700" cap="flat" cmpd="sng" algn="ctr">
          <a:solidFill>
            <a:srgbClr val="663366">
              <a:hueOff val="0"/>
              <a:satOff val="0"/>
              <a:lumOff val="0"/>
              <a:alphaOff val="0"/>
            </a:s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Rockwell"/>
            <a:ea typeface="+mn-ea"/>
            <a:cs typeface="+mn-cs"/>
          </a:endParaRPr>
        </a:p>
      </dsp:txBody>
      <dsp:txXfrm>
        <a:off x="4115232" y="4039273"/>
        <a:ext cx="0" cy="0"/>
      </dsp:txXfrm>
    </dsp:sp>
    <dsp:sp modelId="{BB2E6098-507A-5D4D-BBB5-7F0D670BC8B1}">
      <dsp:nvSpPr>
        <dsp:cNvPr id="0" name=""/>
        <dsp:cNvSpPr/>
      </dsp:nvSpPr>
      <dsp:spPr>
        <a:xfrm>
          <a:off x="164534" y="2970284"/>
          <a:ext cx="3577009" cy="2146205"/>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Because the skip instruction does not require a destination address field it is free to do other things</a:t>
          </a:r>
        </a:p>
      </dsp:txBody>
      <dsp:txXfrm>
        <a:off x="164534" y="2970284"/>
        <a:ext cx="3577009" cy="2146205"/>
      </dsp:txXfrm>
    </dsp:sp>
    <dsp:sp modelId="{232AD40C-C83B-B945-92DA-BEAD796C531B}">
      <dsp:nvSpPr>
        <dsp:cNvPr id="0" name=""/>
        <dsp:cNvSpPr/>
      </dsp:nvSpPr>
      <dsp:spPr>
        <a:xfrm>
          <a:off x="4564256" y="2970284"/>
          <a:ext cx="3577009" cy="2146205"/>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Example is the increment-and-skip-if-zero (ISZ) instruction</a:t>
          </a:r>
        </a:p>
      </dsp:txBody>
      <dsp:txXfrm>
        <a:off x="4564256" y="2970284"/>
        <a:ext cx="3577009" cy="21462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D8596-A6FE-424F-BEA7-4FABD6880221}">
      <dsp:nvSpPr>
        <dsp:cNvPr id="0" name=""/>
        <dsp:cNvSpPr/>
      </dsp:nvSpPr>
      <dsp:spPr>
        <a:xfrm>
          <a:off x="0" y="22820"/>
          <a:ext cx="2533147" cy="1519888"/>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Load and store instructions</a:t>
          </a:r>
        </a:p>
      </dsp:txBody>
      <dsp:txXfrm>
        <a:off x="0" y="22820"/>
        <a:ext cx="2533147" cy="1519888"/>
      </dsp:txXfrm>
    </dsp:sp>
    <dsp:sp modelId="{CCA398C2-1718-184C-A4D9-50AF525977D0}">
      <dsp:nvSpPr>
        <dsp:cNvPr id="0" name=""/>
        <dsp:cNvSpPr/>
      </dsp:nvSpPr>
      <dsp:spPr>
        <a:xfrm>
          <a:off x="2786462" y="22820"/>
          <a:ext cx="2533147" cy="1519888"/>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Branch instructions</a:t>
          </a:r>
        </a:p>
      </dsp:txBody>
      <dsp:txXfrm>
        <a:off x="2786462" y="22820"/>
        <a:ext cx="2533147" cy="1519888"/>
      </dsp:txXfrm>
    </dsp:sp>
    <dsp:sp modelId="{64A8D5CD-3A52-B548-B685-481505185C5C}">
      <dsp:nvSpPr>
        <dsp:cNvPr id="0" name=""/>
        <dsp:cNvSpPr/>
      </dsp:nvSpPr>
      <dsp:spPr>
        <a:xfrm>
          <a:off x="5572924" y="22820"/>
          <a:ext cx="2533147" cy="1519888"/>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Data-processing instructions</a:t>
          </a:r>
        </a:p>
      </dsp:txBody>
      <dsp:txXfrm>
        <a:off x="5572924" y="22820"/>
        <a:ext cx="2533147" cy="1519888"/>
      </dsp:txXfrm>
    </dsp:sp>
    <dsp:sp modelId="{03F6787E-A3EA-ED45-9F3F-75B9DDD7AA05}">
      <dsp:nvSpPr>
        <dsp:cNvPr id="0" name=""/>
        <dsp:cNvSpPr/>
      </dsp:nvSpPr>
      <dsp:spPr>
        <a:xfrm>
          <a:off x="0" y="1796024"/>
          <a:ext cx="2533147" cy="1519888"/>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Multiply instructions</a:t>
          </a:r>
        </a:p>
      </dsp:txBody>
      <dsp:txXfrm>
        <a:off x="0" y="1796024"/>
        <a:ext cx="2533147" cy="1519888"/>
      </dsp:txXfrm>
    </dsp:sp>
    <dsp:sp modelId="{4AB18F4A-D2FC-3144-A837-0636156DD7D2}">
      <dsp:nvSpPr>
        <dsp:cNvPr id="0" name=""/>
        <dsp:cNvSpPr/>
      </dsp:nvSpPr>
      <dsp:spPr>
        <a:xfrm>
          <a:off x="2786462" y="1796024"/>
          <a:ext cx="2533147" cy="1519888"/>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Parallel addition and subtraction instructions</a:t>
          </a:r>
        </a:p>
      </dsp:txBody>
      <dsp:txXfrm>
        <a:off x="2786462" y="1796024"/>
        <a:ext cx="2533147" cy="1519888"/>
      </dsp:txXfrm>
    </dsp:sp>
    <dsp:sp modelId="{D25A60C3-6ADF-7A4B-933D-007770C77D18}">
      <dsp:nvSpPr>
        <dsp:cNvPr id="0" name=""/>
        <dsp:cNvSpPr/>
      </dsp:nvSpPr>
      <dsp:spPr>
        <a:xfrm>
          <a:off x="5572924" y="1796024"/>
          <a:ext cx="2533147" cy="1519888"/>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330F42"/>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Extend instructions</a:t>
          </a:r>
        </a:p>
      </dsp:txBody>
      <dsp:txXfrm>
        <a:off x="5572924" y="1796024"/>
        <a:ext cx="2533147" cy="1519888"/>
      </dsp:txXfrm>
    </dsp:sp>
    <dsp:sp modelId="{FE8FE05C-CAD8-8749-AE97-99459466D0E8}">
      <dsp:nvSpPr>
        <dsp:cNvPr id="0" name=""/>
        <dsp:cNvSpPr/>
      </dsp:nvSpPr>
      <dsp:spPr>
        <a:xfrm>
          <a:off x="2848625" y="3592048"/>
          <a:ext cx="2533147" cy="1519888"/>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Status register access instructions</a:t>
          </a:r>
        </a:p>
      </dsp:txBody>
      <dsp:txXfrm>
        <a:off x="2848625" y="3592048"/>
        <a:ext cx="2533147" cy="1519888"/>
      </dsp:txXfrm>
    </dsp:sp>
  </dsp:spTree>
</dsp:drawing>
</file>

<file path=ppt/diagrams/layout1.xml><?xml version="1.0" encoding="utf-8"?>
<dgm:layoutDef xmlns:dgm="http://schemas.openxmlformats.org/drawingml/2006/diagram" xmlns:a="http://schemas.openxmlformats.org/drawingml/2006/main" uniqueId="urn:microsoft.com/office/officeart/2005/8/layout/cycle4#3">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251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143124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lgn="l"/>
            <a:r>
              <a:rPr lang="en-US" sz="1050" b="0" i="0" u="none" strike="noStrike" baseline="0" dirty="0">
                <a:latin typeface="TimesTenLTStd-Roman"/>
              </a:rPr>
              <a:t>Much of what is discussed in this book is not readily apparent to the user or programmer</a:t>
            </a:r>
          </a:p>
          <a:p>
            <a:pPr algn="l"/>
            <a:r>
              <a:rPr lang="en-US" sz="1050" b="0" i="0" u="none" strike="noStrike" baseline="0" dirty="0">
                <a:latin typeface="TimesTenLTStd-Roman"/>
              </a:rPr>
              <a:t>of a computer. If a programmer is using a high-</a:t>
            </a:r>
            <a:r>
              <a:rPr lang="en-TT" sz="1050" b="0" i="0" u="none" strike="noStrike" baseline="0" dirty="0">
                <a:latin typeface="TimesTenLTStd-Roman"/>
              </a:rPr>
              <a:t>level language, such as</a:t>
            </a:r>
          </a:p>
          <a:p>
            <a:pPr algn="l"/>
            <a:r>
              <a:rPr lang="en-US" sz="1050" b="0" i="0" u="none" strike="noStrike" baseline="0" dirty="0">
                <a:latin typeface="TimesTenLTStd-Roman"/>
              </a:rPr>
              <a:t>Pascal or Ada, very little of the architecture of the underlying machine is visible.</a:t>
            </a:r>
          </a:p>
          <a:p>
            <a:pPr algn="l"/>
            <a:r>
              <a:rPr lang="en-US" sz="1050" b="0" i="0" u="sng" strike="noStrike" baseline="0" dirty="0">
                <a:latin typeface="TimesTenLTStd-Roman"/>
              </a:rPr>
              <a:t>One boundary where the computer designer and the computer programmer</a:t>
            </a:r>
          </a:p>
          <a:p>
            <a:pPr algn="l"/>
            <a:r>
              <a:rPr lang="en-US" sz="1050" b="0" i="0" u="sng" strike="noStrike" baseline="0" dirty="0">
                <a:latin typeface="TimesTenLTStd-Roman"/>
              </a:rPr>
              <a:t>can view the same machine is the machine instruction set. From the designer’s point</a:t>
            </a:r>
          </a:p>
          <a:p>
            <a:pPr algn="l"/>
            <a:r>
              <a:rPr lang="en-US" sz="1050" b="0" i="0" u="sng" strike="noStrike" baseline="0" dirty="0">
                <a:latin typeface="TimesTenLTStd-Roman"/>
              </a:rPr>
              <a:t>of view, the machine instruction set provides the functional requirements for the</a:t>
            </a:r>
          </a:p>
          <a:p>
            <a:pPr algn="l"/>
            <a:r>
              <a:rPr lang="en-US" sz="1050" b="0" i="0" u="sng" strike="noStrike" baseline="0" dirty="0">
                <a:latin typeface="TimesTenLTStd-Roman"/>
              </a:rPr>
              <a:t>processor:</a:t>
            </a:r>
            <a:r>
              <a:rPr lang="en-US" sz="1050" b="0" i="0" u="none" strike="noStrike" baseline="0" dirty="0">
                <a:latin typeface="TimesTenLTStd-Roman"/>
              </a:rPr>
              <a:t> implementing the processor is a task that in large part involves implementing</a:t>
            </a:r>
          </a:p>
          <a:p>
            <a:pPr algn="l"/>
            <a:r>
              <a:rPr lang="en-US" sz="1050" b="0" i="0" u="none" strike="noStrike" baseline="0" dirty="0">
                <a:latin typeface="TimesTenLTStd-Roman"/>
              </a:rPr>
              <a:t>the machine instruction set. </a:t>
            </a:r>
            <a:r>
              <a:rPr lang="en-US" sz="1050" b="0" i="0" u="sng" strike="noStrike" baseline="0" dirty="0">
                <a:latin typeface="TimesTenLTStd-Roman"/>
              </a:rPr>
              <a:t>The user who chooses to program in machine</a:t>
            </a:r>
          </a:p>
          <a:p>
            <a:pPr algn="l"/>
            <a:r>
              <a:rPr lang="en-US" sz="1050" b="0" i="0" u="sng" strike="noStrike" baseline="0" dirty="0">
                <a:latin typeface="TimesTenLTStd-Roman"/>
              </a:rPr>
              <a:t>language (actually, in assembly language; see Appendix B) becomes aware of the</a:t>
            </a:r>
          </a:p>
          <a:p>
            <a:pPr algn="l"/>
            <a:r>
              <a:rPr lang="en-US" sz="1050" b="0" i="0" u="sng" strike="noStrike" baseline="0" dirty="0">
                <a:latin typeface="TimesTenLTStd-Roman"/>
              </a:rPr>
              <a:t>register and memory structure, the types of data directly supported by the machine,</a:t>
            </a:r>
          </a:p>
          <a:p>
            <a:pPr algn="l"/>
            <a:r>
              <a:rPr lang="en-US" sz="1050" b="0" i="0" u="sng" strike="noStrike" baseline="0" dirty="0">
                <a:latin typeface="TimesTenLTStd-Roman"/>
              </a:rPr>
              <a:t>and the functioning of the ALU.</a:t>
            </a:r>
          </a:p>
          <a:p>
            <a:pPr algn="l"/>
            <a:r>
              <a:rPr lang="en-US" sz="1050" b="0" i="0" u="none" strike="noStrike" baseline="0" dirty="0">
                <a:latin typeface="TimesTenLTStd-Roman"/>
              </a:rPr>
              <a:t>A description of a computer’s machine instruction set goes a long way toward</a:t>
            </a:r>
          </a:p>
          <a:p>
            <a:pPr algn="l"/>
            <a:r>
              <a:rPr lang="en-US" sz="1050" b="0" i="0" u="none" strike="noStrike" baseline="0" dirty="0">
                <a:latin typeface="TimesTenLTStd-Roman"/>
              </a:rPr>
              <a:t>explaining the computer’s processor. Accordingly, we focus on machine instructions</a:t>
            </a:r>
          </a:p>
          <a:p>
            <a:pPr algn="l"/>
            <a:r>
              <a:rPr lang="en-US" sz="1050" b="0" i="0" u="none" strike="noStrike" baseline="0" dirty="0">
                <a:latin typeface="TimesTenLTStd-Roman"/>
              </a:rPr>
              <a:t>in this chapter and the next.</a:t>
            </a:r>
            <a:endParaRPr lang="en-IN" sz="800"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278460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may surprise you to know that some of the most fundamental issues relating to the design of instruction sets </a:t>
            </a:r>
            <a:r>
              <a:rPr lang="en-US" sz="1200" u="sng" kern="1200" dirty="0">
                <a:solidFill>
                  <a:schemeClr val="tx1"/>
                </a:solidFill>
                <a:latin typeface="Times New Roman" pitchFamily="-1" charset="0"/>
                <a:ea typeface="+mn-ea"/>
                <a:cs typeface="+mn-cs"/>
              </a:rPr>
              <a:t>remain in dispute</a:t>
            </a:r>
            <a:r>
              <a:rPr lang="en-US" sz="1200" kern="1200" dirty="0">
                <a:solidFill>
                  <a:schemeClr val="tx1"/>
                </a:solidFill>
                <a:latin typeface="Times New Roman" pitchFamily="-1" charset="0"/>
                <a:ea typeface="+mn-ea"/>
                <a:cs typeface="+mn-cs"/>
              </a:rPr>
              <a:t>. Indeed, in recent years, the level of disagreement concerning these fundamentals </a:t>
            </a:r>
            <a:r>
              <a:rPr lang="en-US" sz="1200" u="sng" kern="1200" dirty="0">
                <a:solidFill>
                  <a:schemeClr val="tx1"/>
                </a:solidFill>
                <a:latin typeface="Times New Roman" pitchFamily="-1" charset="0"/>
                <a:ea typeface="+mn-ea"/>
                <a:cs typeface="+mn-cs"/>
              </a:rPr>
              <a:t>has actually grown</a:t>
            </a:r>
            <a:r>
              <a:rPr lang="en-US" sz="1200" kern="1200" dirty="0">
                <a:solidFill>
                  <a:schemeClr val="tx1"/>
                </a:solidFill>
                <a:latin typeface="Times New Roman" pitchFamily="-1" charset="0"/>
                <a:ea typeface="+mn-ea"/>
                <a:cs typeface="+mn-cs"/>
              </a:rPr>
              <a:t>. The most important of these fundamental design issues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Operation repertoire: </a:t>
            </a:r>
            <a:r>
              <a:rPr lang="en-US" sz="1200" kern="1200" dirty="0">
                <a:solidFill>
                  <a:schemeClr val="tx1"/>
                </a:solidFill>
                <a:latin typeface="Times New Roman" pitchFamily="-1" charset="0"/>
                <a:ea typeface="+mn-ea"/>
                <a:cs typeface="+mn-cs"/>
              </a:rPr>
              <a:t>How many and which operations to provide, and how complex operations should be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types: </a:t>
            </a:r>
            <a:r>
              <a:rPr lang="en-US" sz="1200" kern="1200" dirty="0">
                <a:solidFill>
                  <a:schemeClr val="tx1"/>
                </a:solidFill>
                <a:latin typeface="Times New Roman" pitchFamily="-1" charset="0"/>
                <a:ea typeface="+mn-ea"/>
                <a:cs typeface="+mn-cs"/>
              </a:rPr>
              <a:t>The various types of data upon which operations are performed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format: </a:t>
            </a:r>
            <a:r>
              <a:rPr lang="en-US" sz="1200" kern="1200" dirty="0">
                <a:solidFill>
                  <a:schemeClr val="tx1"/>
                </a:solidFill>
                <a:latin typeface="Times New Roman" pitchFamily="-1" charset="0"/>
                <a:ea typeface="+mn-ea"/>
                <a:cs typeface="+mn-cs"/>
              </a:rPr>
              <a:t>Instruction length (in bits), number of addresses, size of </a:t>
            </a:r>
          </a:p>
          <a:p>
            <a:r>
              <a:rPr lang="en-US" sz="1200" kern="1200" dirty="0">
                <a:solidFill>
                  <a:schemeClr val="tx1"/>
                </a:solidFill>
                <a:latin typeface="Times New Roman" pitchFamily="-1" charset="0"/>
                <a:ea typeface="+mn-ea"/>
                <a:cs typeface="+mn-cs"/>
              </a:rPr>
              <a:t>various fields, and so 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Registers: </a:t>
            </a:r>
            <a:r>
              <a:rPr lang="en-US" sz="1200" kern="1200" dirty="0">
                <a:solidFill>
                  <a:schemeClr val="tx1"/>
                </a:solidFill>
                <a:latin typeface="Times New Roman" pitchFamily="-1" charset="0"/>
                <a:ea typeface="+mn-ea"/>
                <a:cs typeface="+mn-cs"/>
              </a:rPr>
              <a:t>Number of processor registers that can be referenced by instructions, and their use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Addressing: </a:t>
            </a:r>
            <a:r>
              <a:rPr lang="en-US" sz="1200" kern="1200" dirty="0">
                <a:solidFill>
                  <a:schemeClr val="tx1"/>
                </a:solidFill>
                <a:latin typeface="Times New Roman" pitchFamily="-1" charset="0"/>
                <a:ea typeface="+mn-ea"/>
                <a:cs typeface="+mn-cs"/>
              </a:rPr>
              <a:t>The mode or modes by which the address of an operand is specified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These issues are highly interrelated and must be considered together in designing an instruction set. This book, of course, must consider them in some sequence, but an attempt is made to show the interrelationships. </a:t>
            </a:r>
          </a:p>
          <a:p>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Because of the importance of this topic, much of Part Three is devoted to</a:t>
            </a:r>
          </a:p>
          <a:p>
            <a:r>
              <a:rPr lang="en-US" sz="1200" b="0" i="0" u="none" strike="noStrike" kern="1200" baseline="0" dirty="0">
                <a:solidFill>
                  <a:schemeClr val="tx1"/>
                </a:solidFill>
                <a:latin typeface="Times New Roman" pitchFamily="-1" charset="0"/>
                <a:ea typeface="+mn-ea"/>
                <a:cs typeface="+mn-cs"/>
              </a:rPr>
              <a:t>instruction set design. Following this overview section, this chapter examines data</a:t>
            </a:r>
          </a:p>
          <a:p>
            <a:r>
              <a:rPr lang="en-US" sz="1200" b="0" i="0" u="none" strike="noStrike" kern="1200" baseline="0" dirty="0">
                <a:solidFill>
                  <a:schemeClr val="tx1"/>
                </a:solidFill>
                <a:latin typeface="Times New Roman" pitchFamily="-1" charset="0"/>
                <a:ea typeface="+mn-ea"/>
                <a:cs typeface="+mn-cs"/>
              </a:rPr>
              <a:t>types and operation repertoire. Chapter 14 examines addressing modes (which</a:t>
            </a:r>
          </a:p>
          <a:p>
            <a:r>
              <a:rPr lang="en-US" sz="1200" b="0" i="0" u="none" strike="noStrike" kern="1200" baseline="0" dirty="0">
                <a:solidFill>
                  <a:schemeClr val="tx1"/>
                </a:solidFill>
                <a:latin typeface="Times New Roman" pitchFamily="-1" charset="0"/>
                <a:ea typeface="+mn-ea"/>
                <a:cs typeface="+mn-cs"/>
              </a:rPr>
              <a:t>includes a consideration of registers) and instruction formats. Chapter 17 examines</a:t>
            </a:r>
          </a:p>
          <a:p>
            <a:r>
              <a:rPr lang="en-US" sz="1200" b="0" i="0" u="none" strike="noStrike" kern="1200" baseline="0" dirty="0">
                <a:solidFill>
                  <a:schemeClr val="tx1"/>
                </a:solidFill>
                <a:latin typeface="Times New Roman" pitchFamily="-1" charset="0"/>
                <a:ea typeface="+mn-ea"/>
                <a:cs typeface="+mn-cs"/>
              </a:rPr>
              <a:t>the reduced instruction set computer (RISC). RISC architecture calls into question</a:t>
            </a:r>
          </a:p>
          <a:p>
            <a:r>
              <a:rPr lang="en-US" sz="1200" b="0" i="0" u="none" strike="noStrike" kern="1200" baseline="0" dirty="0">
                <a:solidFill>
                  <a:schemeClr val="tx1"/>
                </a:solidFill>
                <a:latin typeface="Times New Roman" pitchFamily="-1" charset="0"/>
                <a:ea typeface="+mn-ea"/>
                <a:cs typeface="+mn-cs"/>
              </a:rPr>
              <a:t>many of the instruction set design decisions traditionally made in commercial</a:t>
            </a:r>
          </a:p>
          <a:p>
            <a:r>
              <a:rPr lang="en-US" sz="1200" b="0" i="0" u="none" strike="noStrike" kern="1200" baseline="0" dirty="0">
                <a:solidFill>
                  <a:schemeClr val="tx1"/>
                </a:solidFill>
                <a:latin typeface="Times New Roman" pitchFamily="-1" charset="0"/>
                <a:ea typeface="+mn-ea"/>
                <a:cs typeface="+mn-cs"/>
              </a:rPr>
              <a:t>computers.</a:t>
            </a:r>
            <a:endParaRPr lang="en-US" sz="1200" kern="1200" dirty="0">
              <a:solidFill>
                <a:schemeClr val="tx1"/>
              </a:solidFill>
              <a:latin typeface="Times New Roman" pitchFamily="-1" charset="0"/>
              <a:ea typeface="+mn-ea"/>
              <a:cs typeface="+mn-cs"/>
            </a:endParaRP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Machine instructions operate on data. The most important general categories of data are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Addresses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Numbers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Characters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Logical data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shall see, in discussing addressing modes in Chapter 14, that addresses are, in fact, a form of data. In many cases, some calculation must be performed on the operand reference in an instruction to determine the main or virtual memory address. In this context, addresses can be considered to be unsigned integers.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common data types are numbers, characters, and logical data, and each of these is briefly examined in this section. Beyond that, </a:t>
            </a:r>
            <a:r>
              <a:rPr lang="en-US" sz="1200" u="sng" kern="1200" dirty="0">
                <a:solidFill>
                  <a:schemeClr val="tx1"/>
                </a:solidFill>
                <a:latin typeface="Times New Roman" pitchFamily="-1" charset="0"/>
                <a:ea typeface="+mn-ea"/>
                <a:cs typeface="+mn-cs"/>
              </a:rPr>
              <a:t>some machines define specialized data types or data structures. For example, there may be machine operations that operate directly on a list or a string of characters</a:t>
            </a:r>
            <a:r>
              <a:rPr lang="en-US" sz="1200" kern="1200" dirty="0">
                <a:solidFill>
                  <a:schemeClr val="tx1"/>
                </a:solidFill>
                <a:latin typeface="Times New Roman" pitchFamily="-1" charset="0"/>
                <a:ea typeface="+mn-ea"/>
                <a:cs typeface="+mn-cs"/>
              </a:rPr>
              <a:t>. </a:t>
            </a:r>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latin typeface="Times New Roman" pitchFamily="-1" charset="0"/>
                <a:ea typeface="+mn-ea"/>
                <a:cs typeface="+mn-cs"/>
              </a:rPr>
              <a:t>All machine languages include numeric data types. Even in nonnumeric data processing, there is a need for numbers to act as counters, field widths, and so forth. </a:t>
            </a:r>
            <a:r>
              <a:rPr lang="en-US" sz="1200" u="sng" kern="1200" dirty="0">
                <a:solidFill>
                  <a:schemeClr val="tx1"/>
                </a:solidFill>
                <a:latin typeface="Times New Roman" pitchFamily="-1" charset="0"/>
                <a:ea typeface="+mn-ea"/>
                <a:cs typeface="+mn-cs"/>
              </a:rPr>
              <a:t>An important distinction between numbers used in ordinary mathematics and numbers stored in a computer is that the latter are limited. </a:t>
            </a:r>
            <a:r>
              <a:rPr lang="en-US" sz="1200" kern="1200" dirty="0">
                <a:solidFill>
                  <a:schemeClr val="tx1"/>
                </a:solidFill>
                <a:latin typeface="Times New Roman" pitchFamily="-1" charset="0"/>
                <a:ea typeface="+mn-ea"/>
                <a:cs typeface="+mn-cs"/>
              </a:rPr>
              <a:t>This is true in two senses. First, there is </a:t>
            </a:r>
            <a:r>
              <a:rPr lang="en-US" sz="1200" u="sng" kern="1200" dirty="0">
                <a:solidFill>
                  <a:schemeClr val="tx1"/>
                </a:solidFill>
                <a:latin typeface="Times New Roman" pitchFamily="-1" charset="0"/>
                <a:ea typeface="+mn-ea"/>
                <a:cs typeface="+mn-cs"/>
              </a:rPr>
              <a:t>a limit to the magnitude of numbers representable on a machine </a:t>
            </a:r>
            <a:r>
              <a:rPr lang="en-US" sz="1200" kern="1200" dirty="0">
                <a:solidFill>
                  <a:schemeClr val="tx1"/>
                </a:solidFill>
                <a:latin typeface="Times New Roman" pitchFamily="-1" charset="0"/>
                <a:ea typeface="+mn-ea"/>
                <a:cs typeface="+mn-cs"/>
              </a:rPr>
              <a:t>and second, in the case </a:t>
            </a:r>
            <a:r>
              <a:rPr lang="en-US" sz="1200" u="sng" kern="1200" dirty="0">
                <a:solidFill>
                  <a:schemeClr val="tx1"/>
                </a:solidFill>
                <a:latin typeface="Times New Roman" pitchFamily="-1" charset="0"/>
                <a:ea typeface="+mn-ea"/>
                <a:cs typeface="+mn-cs"/>
              </a:rPr>
              <a:t>of floating-point numbers, a limit to their precision</a:t>
            </a:r>
            <a:r>
              <a:rPr lang="en-US" sz="1200" kern="1200" dirty="0">
                <a:solidFill>
                  <a:schemeClr val="tx1"/>
                </a:solidFill>
                <a:latin typeface="Times New Roman" pitchFamily="-1" charset="0"/>
                <a:ea typeface="+mn-ea"/>
                <a:cs typeface="+mn-cs"/>
              </a:rPr>
              <a:t>. Thus, the programmer is faced with understanding the consequences of rounding, overflow, and underflow.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Three types of numerical data are common in computers: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Binary integer or binary fixed point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Binary floating point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Decimal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We examined the first two in some detail in Chapter 10. It remains to say a few words about decimal numbers.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Although all internal computer operations are binary in nature, the human users of the system deal with decimal numbers. </a:t>
            </a:r>
            <a:r>
              <a:rPr lang="en-US" sz="1200" u="sng" kern="1200" dirty="0">
                <a:solidFill>
                  <a:schemeClr val="tx1"/>
                </a:solidFill>
                <a:latin typeface="Times New Roman" pitchFamily="-1" charset="0"/>
                <a:ea typeface="ＭＳ Ｐゴシック" pitchFamily="-1" charset="-128"/>
                <a:cs typeface="+mn-cs"/>
              </a:rPr>
              <a:t>Thus, there is a necessity to convert from decimal to binary on input and from binary to decimal on output. For applications in which there is a great deal of I/O and comparatively little, comparatively simple computation, it is preferable to store and operate on the numbers in decimal form. The most common representation for this purpose is </a:t>
            </a:r>
            <a:r>
              <a:rPr lang="en-US" sz="1200" b="1" u="sng" kern="1200" dirty="0">
                <a:solidFill>
                  <a:schemeClr val="tx1"/>
                </a:solidFill>
                <a:latin typeface="Times New Roman" pitchFamily="-1" charset="0"/>
                <a:ea typeface="ＭＳ Ｐゴシック" pitchFamily="-1" charset="-128"/>
                <a:cs typeface="+mn-cs"/>
              </a:rPr>
              <a:t>packed decimal. </a:t>
            </a:r>
          </a:p>
          <a:p>
            <a:pPr lvl="1"/>
            <a:endParaRPr lang="en-US" sz="1200" b="1" kern="1200" dirty="0">
              <a:solidFill>
                <a:schemeClr val="tx1"/>
              </a:solidFill>
              <a:latin typeface="Times New Roman" pitchFamily="-1" charset="0"/>
              <a:ea typeface="ＭＳ Ｐゴシック" pitchFamily="-1" charset="-128"/>
              <a:cs typeface="+mn-cs"/>
            </a:endParaRPr>
          </a:p>
          <a:p>
            <a:r>
              <a:rPr lang="en-US" sz="1200" kern="1200" dirty="0">
                <a:solidFill>
                  <a:schemeClr val="tx1"/>
                </a:solidFill>
                <a:latin typeface="Times New Roman" pitchFamily="-1" charset="0"/>
                <a:ea typeface="+mn-ea"/>
                <a:cs typeface="+mn-cs"/>
              </a:rPr>
              <a:t>With packed decimal, each decimal digit is represented by a 4-bit code, in the obvious way, with two digits stored per byte. Thus, 0 = 000, 1 = 0001, c, 8 = 1000, and 9 = 1001. Note that this is a rather inefficient code because only 10 of 16 possible 4-bit values are used. To form numbers, 4-bit codes are strung together, usually in multiples of 8 bits. </a:t>
            </a:r>
            <a:r>
              <a:rPr lang="en-US" sz="1200" u="sng" kern="1200" dirty="0">
                <a:solidFill>
                  <a:schemeClr val="tx1"/>
                </a:solidFill>
                <a:latin typeface="Times New Roman" pitchFamily="-1" charset="0"/>
                <a:ea typeface="+mn-ea"/>
                <a:cs typeface="+mn-cs"/>
              </a:rPr>
              <a:t>Thus, the code for 246 is 0000 0010 0100 0110. This code is clearly less compact than a straight binary representation, but it avoids the conversion overhead. Negative numbers can be represented by including a 4-bit sign digit at either the left or right end of a string of packed decimal digits. Standard sign values are 1100 for positive (+) and 1101 for negative (-)</a:t>
            </a:r>
            <a:r>
              <a:rPr lang="en-US" sz="1200"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Many machines provide arithmetic instructions for performing operations directly on packed decimal numbers. The algorithms are quite similar to those described in Section 10.3 but must take into account the decimal carry operation.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1" charset="0"/>
                <a:ea typeface="+mn-ea"/>
                <a:cs typeface="+mn-cs"/>
              </a:rPr>
              <a:t>A common form of data is text or character strings. While textual data are most convenient for human beings, they cannot, in character form, be easily stored or transmitted by data processing and communications systems. Such systems are designed for binary data. Thus, a number of codes have been devised by which characters are represented by a sequence of bits. Perhaps the earliest common example of this is the Morse code. Today, the most commonly used character code in the International Reference Alphabet (IRA), referred to in the United States as the American Standard Code for Information Interchange (ASCII; see Appendix D). Each character in this code is represented by a unique 7-bit pattern; thus, 128 different characters can be represented. This is a larger number than is necessary to represent printable characters, and some of the patterns represent </a:t>
            </a:r>
            <a:r>
              <a:rPr lang="en-US" sz="1200" i="1" kern="1200" dirty="0">
                <a:solidFill>
                  <a:schemeClr val="tx1"/>
                </a:solidFill>
                <a:latin typeface="Times New Roman" pitchFamily="-1" charset="0"/>
                <a:ea typeface="+mn-ea"/>
                <a:cs typeface="+mn-cs"/>
              </a:rPr>
              <a:t>control </a:t>
            </a:r>
            <a:r>
              <a:rPr lang="en-US" sz="1200" kern="1200" dirty="0">
                <a:solidFill>
                  <a:schemeClr val="tx1"/>
                </a:solidFill>
                <a:latin typeface="Times New Roman" pitchFamily="-1" charset="0"/>
                <a:ea typeface="+mn-ea"/>
                <a:cs typeface="+mn-cs"/>
              </a:rPr>
              <a:t>characters. Some of these control characters have to do with controlling the printing of characters on a page. Others are concerned with communications procedures. IRA-encoded characters are almost always stored and transmitted using 8 bits per character. The eighth bit may be set to 0 or used as a parity bit for error detection. In the latter case, the bit is set such that the total number of binary 1s in each octet is always odd (odd parity) or always even (even parity).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Note in Table D.1 (Appendix D) that for the IRA bit pattern 011XXXX, the digits 0 through 9 are represented by their binary equivalents, 0000 through 1001, in the rightmost 4 bits. This is the same code as packed decimal. This facilitates conversion between 7-bit IRA and 4-bit packed decimal representation.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code used to encode characters is the Extended Binary Coded Decimal Interchange Code (EBCDIC). EBCDIC is used on IBM mainframes. It is an 8-bit code. As with IRA, EBCDIC is compatible with packed decimal. In the case of EBCDIC, the codes 11110000 through 11111001 represent the digits 0 through 9. </a:t>
            </a:r>
            <a:endParaRPr lang="en-US" dirty="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Normally, each word or other addressable unit (byte, halfword, and so on) is treated as a single unit of data. It is sometimes useful, however, to consider an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unit as consisting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1-bit items of data, each item having the value 0 or 1. When data are viewed this way, they are considered to be </a:t>
            </a:r>
            <a:r>
              <a:rPr lang="en-US" sz="1200" i="1" kern="1200" dirty="0">
                <a:solidFill>
                  <a:schemeClr val="tx1"/>
                </a:solidFill>
                <a:latin typeface="Times New Roman" pitchFamily="-1" charset="0"/>
                <a:ea typeface="+mn-ea"/>
                <a:cs typeface="+mn-cs"/>
              </a:rPr>
              <a:t>logical </a:t>
            </a:r>
            <a:r>
              <a:rPr lang="en-US" sz="1200" kern="1200" dirty="0">
                <a:solidFill>
                  <a:schemeClr val="tx1"/>
                </a:solidFill>
                <a:latin typeface="Times New Roman" pitchFamily="-1" charset="0"/>
                <a:ea typeface="+mn-ea"/>
                <a:cs typeface="+mn-cs"/>
              </a:rPr>
              <a:t>data. </a:t>
            </a:r>
            <a:endParaRPr lang="en-US" dirty="0"/>
          </a:p>
          <a:p>
            <a:endParaRPr lang="en-US" dirty="0"/>
          </a:p>
          <a:p>
            <a:r>
              <a:rPr lang="en-US" sz="1200" kern="1200" dirty="0">
                <a:solidFill>
                  <a:schemeClr val="tx1"/>
                </a:solidFill>
                <a:latin typeface="Times New Roman" pitchFamily="-1" charset="0"/>
                <a:ea typeface="+mn-ea"/>
                <a:cs typeface="+mn-cs"/>
              </a:rPr>
              <a:t>There are two advantages to the bit-oriented view. First, we may sometimes wish to store an array of Boolean or binary data items, in which each item can take on only the values 1 (true) and 0 (false). With logical data, memory can be used most efficiently for this storage. Second, there are occasions when we wish to manipulate the bits of a data item. For example, if floating-point operations are implemented in software, we need to be able to shift significant bits in some operations. Another example: To convert from IRA to packed decimal, we need to extract the rightmost 4 bits of each byte. </a:t>
            </a:r>
            <a:endParaRPr lang="en-US" dirty="0"/>
          </a:p>
          <a:p>
            <a:endParaRPr lang="en-US" sz="1200" kern="1200" dirty="0">
              <a:solidFill>
                <a:schemeClr val="tx1"/>
              </a:solidFill>
              <a:latin typeface="Times New Roman" pitchFamily="-1" charset="0"/>
              <a:ea typeface="+mn-ea"/>
              <a:cs typeface="+mn-cs"/>
            </a:endParaRPr>
          </a:p>
          <a:p>
            <a:r>
              <a:rPr lang="en-US" sz="1200" u="sng" kern="1200" dirty="0">
                <a:solidFill>
                  <a:schemeClr val="tx1"/>
                </a:solidFill>
                <a:latin typeface="Times New Roman" pitchFamily="-1" charset="0"/>
                <a:ea typeface="+mn-ea"/>
                <a:cs typeface="+mn-cs"/>
              </a:rPr>
              <a:t>Note that, in the preceding examples, the same data are treated sometimes as logical and other times as numerical or text. The “type” of a unit of data is determined by the operation being performed on it</a:t>
            </a:r>
            <a:r>
              <a:rPr lang="en-US" sz="1200" kern="1200" dirty="0">
                <a:solidFill>
                  <a:schemeClr val="tx1"/>
                </a:solidFill>
                <a:latin typeface="Times New Roman" pitchFamily="-1" charset="0"/>
                <a:ea typeface="+mn-ea"/>
                <a:cs typeface="+mn-cs"/>
              </a:rPr>
              <a:t>. While this is not normally the case in high-level languages, it is almost always the case with machine language. </a:t>
            </a:r>
            <a:endParaRPr lang="en-US" dirty="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x86 can deal with data types of 8 (byte), 16 (word), 32 (doubleword), 64 (quad- word), and 128 (double quadword) bits in length. To allow maximum flexibility in data structures and efficient memory utilization, words need not be aligned at even- numbered addresses; doublewords need not be aligned at addresses evenly divisible by 4; and quadwords need not be aligned at addresses evenly divisible by 8; and so on. However, when data are accessed across a 32-bit bus, data transfers take place in units of doublewords, beginning at addresses divisible by 4. The processor converts the request for misaligned values into a sequence of requests for the bus transfer. As with all of the Intel 80x86 machines, the x86 uses the little-endian style; that is, the least significant byte is stored in the lowest address (see Appendix 13A for a discussion of endianness).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byte, word, doubleword, quadword, and double quadword are referred to as general data types. In addition, the x86 supports an impressive array of specific data types that are recognized and operated on by particular instructions. Table 13.2 summarizes these types. </a:t>
            </a:r>
            <a:endParaRPr lang="en-US"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13.4 illustrates the x86 numerical data types. The signed integers are in twos complement representation and may be 16, 32, or 64 bits long. The floating- point type actually refers to a set of types that are used by the floating-point unit and operated on by floating-point instructions. The three floating-point representations conform to the IEEE 754 standard. </a:t>
            </a:r>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584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16</a:t>
            </a:r>
          </a:p>
        </p:txBody>
      </p:sp>
      <p:sp>
        <p:nvSpPr>
          <p:cNvPr id="3584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584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5846" name="Rectangle 6"/>
          <p:cNvSpPr>
            <a:spLocks noGrp="1" noRot="1" noChangeAspect="1" noChangeArrowheads="1" noTextEdit="1"/>
          </p:cNvSpPr>
          <p:nvPr>
            <p:ph type="sldImg"/>
          </p:nvPr>
        </p:nvSpPr>
        <p:spPr>
          <a:xfrm>
            <a:off x="1150938" y="692150"/>
            <a:ext cx="4556125" cy="3416300"/>
          </a:xfrm>
          <a:ln cap="flat"/>
        </p:spPr>
      </p:sp>
      <p:sp>
        <p:nvSpPr>
          <p:cNvPr id="3584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packed SIMD (single-instruction-multiple-data) data types were introduced to the x86 architecture as part of the extensions of the instruction set to optimize performance of multimedia applications. These extensions include MMX (multimedia extensions) and SSE (streaming SIMD extensions). </a:t>
            </a:r>
            <a:r>
              <a:rPr lang="en-US" sz="1200" u="sng" kern="1200" dirty="0">
                <a:solidFill>
                  <a:schemeClr val="tx1"/>
                </a:solidFill>
                <a:latin typeface="Times New Roman" pitchFamily="-1" charset="0"/>
                <a:ea typeface="+mn-ea"/>
                <a:cs typeface="+mn-cs"/>
              </a:rPr>
              <a:t>The basic concept is that multiple operands are packed into a single referenced memory item and that these multiple operands are operated on in parallel</a:t>
            </a:r>
            <a:r>
              <a:rPr lang="en-US" sz="1200" kern="1200" dirty="0">
                <a:solidFill>
                  <a:schemeClr val="tx1"/>
                </a:solidFill>
                <a:latin typeface="Times New Roman" pitchFamily="-1" charset="0"/>
                <a:ea typeface="+mn-ea"/>
                <a:cs typeface="+mn-cs"/>
              </a:rPr>
              <a:t>. The data types are as follows: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Packed byte and packed byte integer: </a:t>
            </a:r>
            <a:r>
              <a:rPr lang="en-US" sz="1200" kern="1200" dirty="0">
                <a:solidFill>
                  <a:schemeClr val="tx1"/>
                </a:solidFill>
                <a:latin typeface="Times New Roman" pitchFamily="-1" charset="0"/>
                <a:ea typeface="+mn-ea"/>
                <a:cs typeface="+mn-cs"/>
              </a:rPr>
              <a:t>Bytes packed into a 64-bit quadword or 128-bit double quadword, interpreted as a bit field or as an integer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Packed word and packed word integer: </a:t>
            </a:r>
            <a:r>
              <a:rPr lang="en-US" sz="1200" b="0" kern="1200" dirty="0">
                <a:solidFill>
                  <a:schemeClr val="tx1"/>
                </a:solidFill>
                <a:latin typeface="Times New Roman" pitchFamily="-1" charset="0"/>
                <a:ea typeface="+mn-ea"/>
                <a:cs typeface="+mn-cs"/>
              </a:rPr>
              <a:t>16-bit words packed into a 64-bit quad-</a:t>
            </a:r>
            <a:r>
              <a:rPr lang="en-US" sz="1200" b="1" kern="120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word or 128-bit double quadword, interpreted as a bit field or as an integer </a:t>
            </a:r>
          </a:p>
          <a:p>
            <a:endParaRPr lang="en-GB" dirty="0"/>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Packed doubleword and packed doubleword integer: </a:t>
            </a:r>
            <a:r>
              <a:rPr lang="en-US" sz="1200" kern="1200" dirty="0">
                <a:solidFill>
                  <a:schemeClr val="tx1"/>
                </a:solidFill>
                <a:latin typeface="Times New Roman" pitchFamily="-1" charset="0"/>
                <a:ea typeface="+mn-ea"/>
                <a:cs typeface="+mn-cs"/>
              </a:rPr>
              <a:t>32-bit doublewords packed into a 64-bit quadword or 128-bit double quadword, interpreted as a bit field or as an integer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Packed quadword and packed qaudword integer: </a:t>
            </a:r>
            <a:r>
              <a:rPr lang="en-US" sz="1200" kern="1200" dirty="0">
                <a:solidFill>
                  <a:schemeClr val="tx1"/>
                </a:solidFill>
                <a:latin typeface="Times New Roman" pitchFamily="-1" charset="0"/>
                <a:ea typeface="+mn-ea"/>
                <a:cs typeface="+mn-cs"/>
              </a:rPr>
              <a:t>Two 64-bit quadwords packed into a 128-bit double quadword, interpreted as a bit field or as an integer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Packed single-precision floating-point and packed double-precision floating- point: </a:t>
            </a:r>
            <a:r>
              <a:rPr lang="en-US" sz="1200" kern="1200" dirty="0">
                <a:solidFill>
                  <a:schemeClr val="tx1"/>
                </a:solidFill>
                <a:latin typeface="Times New Roman" pitchFamily="-1" charset="0"/>
                <a:ea typeface="+mn-ea"/>
                <a:cs typeface="+mn-cs"/>
              </a:rPr>
              <a:t>Four 32-bit floating-point or two 64-bit floating-point values packed into a 128-bit double quadword </a:t>
            </a:r>
            <a:endParaRPr lang="en-US" dirty="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latin typeface="Times New Roman" pitchFamily="-1" charset="0"/>
                <a:ea typeface="+mn-ea"/>
                <a:cs typeface="+mn-cs"/>
              </a:rPr>
              <a:t>ARM processors support data types of 8 (byte), 16 (halfword), and 32 (word) bits in length. Normally, halfword access should be halfword aligned and word accesses should be word aligned. For nonaligned access attempts, the architecture supports three alternatives.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Default case: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The address is treated as truncated, with address bits[1:0] treated as zero for word accesses, and address bit[0] treated as zero for halfword accesses.</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Load single word ARM instructions are architecturally defined to rotate right the word-aligned data transferred by a non word-aligned address one, two, or three bytes depending on the value of the two least significant address bits.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Alignment checking: </a:t>
            </a:r>
            <a:r>
              <a:rPr lang="en-US" sz="1200" kern="1200" dirty="0">
                <a:solidFill>
                  <a:schemeClr val="tx1"/>
                </a:solidFill>
                <a:latin typeface="Times New Roman" pitchFamily="-1" charset="0"/>
                <a:ea typeface="+mn-ea"/>
                <a:cs typeface="+mn-cs"/>
              </a:rPr>
              <a:t>When the appropriate control bit is set, a data abort signal indicates an alignment fault for attempting unaligned access.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Unaligned access: </a:t>
            </a:r>
            <a:r>
              <a:rPr lang="en-US" sz="1200" b="0" kern="1200" dirty="0">
                <a:solidFill>
                  <a:schemeClr val="tx1"/>
                </a:solidFill>
                <a:latin typeface="Times New Roman" pitchFamily="-1" charset="0"/>
                <a:ea typeface="+mn-ea"/>
                <a:cs typeface="+mn-cs"/>
              </a:rPr>
              <a:t>When this option is enabled, the processor uses one or more </a:t>
            </a:r>
            <a:r>
              <a:rPr lang="en-US" sz="1200" kern="1200" dirty="0">
                <a:solidFill>
                  <a:schemeClr val="tx1"/>
                </a:solidFill>
                <a:latin typeface="Times New Roman" pitchFamily="-1" charset="0"/>
                <a:ea typeface="+mn-ea"/>
                <a:cs typeface="+mn-cs"/>
              </a:rPr>
              <a:t>memory accesses to generate the required transfer of adjacent bytes transparently to the programmer.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all three data types (byte, halfword, and word) an unsigned interpretation is supported, in which the value represents an unsigned, nonnegative integer. All three data types can also be used for twos complement signed integers.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majority of ARM processor implementations do not provide floating- point hardware, which saves power and area. If floating-point arithmetic is required in such processors, it must be implemented in software. ARM does support an optional floating-point coprocessor that supports the single- and double-precision floating point data types defined in IEEE 754. </a:t>
            </a:r>
            <a:endParaRPr lang="en-US" dirty="0"/>
          </a:p>
          <a:p>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state bit (E-bit) in the system control register is set and cleared under program control using the SETEND instruction. The E-bit defines which endian to load and store data. Figure 13.5 illustrates the functionality associated with the E-bit for a word load or store operation. </a:t>
            </a:r>
            <a:r>
              <a:rPr lang="en-US" sz="1200" u="sng" kern="1200" dirty="0">
                <a:solidFill>
                  <a:schemeClr val="tx1"/>
                </a:solidFill>
                <a:latin typeface="Times New Roman" pitchFamily="-1" charset="0"/>
                <a:ea typeface="+mn-ea"/>
                <a:cs typeface="+mn-cs"/>
              </a:rPr>
              <a:t>This mechanism enables efficient dynamic data load/store for system designers who know they need to access data structures in the opposite endianness to their OS/environment</a:t>
            </a:r>
            <a:r>
              <a:rPr lang="en-US" sz="1200" kern="1200" dirty="0">
                <a:solidFill>
                  <a:schemeClr val="tx1"/>
                </a:solidFill>
                <a:latin typeface="Times New Roman" pitchFamily="-1" charset="0"/>
                <a:ea typeface="+mn-ea"/>
                <a:cs typeface="+mn-cs"/>
              </a:rPr>
              <a:t>. Note that the address of each data byte is fixed in memory. However, the byte lane in a register is different. </a:t>
            </a:r>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of the processor is determined by the instructions it executes, referred to as </a:t>
            </a:r>
            <a:r>
              <a:rPr lang="en-US" sz="1200" i="1" kern="1200" dirty="0">
                <a:solidFill>
                  <a:schemeClr val="tx1"/>
                </a:solidFill>
                <a:latin typeface="Times New Roman" pitchFamily="-1" charset="0"/>
                <a:ea typeface="+mn-ea"/>
                <a:cs typeface="+mn-cs"/>
              </a:rPr>
              <a:t>machine instructions </a:t>
            </a:r>
            <a:r>
              <a:rPr lang="en-US" sz="1200" kern="1200" dirty="0">
                <a:solidFill>
                  <a:schemeClr val="tx1"/>
                </a:solidFill>
                <a:latin typeface="Times New Roman" pitchFamily="-1" charset="0"/>
                <a:ea typeface="+mn-ea"/>
                <a:cs typeface="+mn-cs"/>
              </a:rPr>
              <a:t>or </a:t>
            </a:r>
            <a:r>
              <a:rPr lang="en-US" sz="1200" i="1" kern="1200" dirty="0">
                <a:solidFill>
                  <a:schemeClr val="tx1"/>
                </a:solidFill>
                <a:latin typeface="Times New Roman" pitchFamily="-1" charset="0"/>
                <a:ea typeface="+mn-ea"/>
                <a:cs typeface="+mn-cs"/>
              </a:rPr>
              <a:t>computer instructions. </a:t>
            </a:r>
            <a:r>
              <a:rPr lang="en-US" sz="1200" kern="1200" dirty="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a:solidFill>
                  <a:schemeClr val="tx1"/>
                </a:solidFill>
                <a:latin typeface="Times New Roman" pitchFamily="-1" charset="0"/>
                <a:ea typeface="+mn-ea"/>
                <a:cs typeface="+mn-cs"/>
              </a:rPr>
              <a:t>instruction set.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Each instruction must contain the information required by the processor for execution. </a:t>
            </a:r>
            <a:endParaRPr lang="en-US" dirty="0"/>
          </a:p>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number of different opcodes varies widely from machine to machine. However, the same general types of operations are found on all machines. A useful and typical categorization is the following: </a:t>
            </a:r>
            <a:endParaRPr lang="en-US" dirty="0"/>
          </a:p>
          <a:p>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Data transfer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Arithmetic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Logical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Conversion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I/O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System control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Transfer of control </a:t>
            </a:r>
          </a:p>
          <a:p>
            <a:endParaRPr lang="en-GB" dirty="0"/>
          </a:p>
          <a:p>
            <a:r>
              <a:rPr lang="en-US" sz="1200" kern="1200" dirty="0">
                <a:solidFill>
                  <a:schemeClr val="tx1"/>
                </a:solidFill>
                <a:latin typeface="Times New Roman" pitchFamily="-1" charset="0"/>
                <a:ea typeface="+mn-ea"/>
                <a:cs typeface="+mn-cs"/>
              </a:rPr>
              <a:t>Table 13.3 lists common instruction types in each category. </a:t>
            </a:r>
            <a:r>
              <a:rPr lang="en-US" sz="1200" kern="1200" dirty="0">
                <a:solidFill>
                  <a:schemeClr val="tx1"/>
                </a:solidFill>
                <a:effectLst/>
                <a:latin typeface="Times New Roman" pitchFamily="-1" charset="0"/>
                <a:ea typeface="+mn-ea"/>
                <a:cs typeface="+mn-cs"/>
              </a:rPr>
              <a:t> This section provides</a:t>
            </a:r>
          </a:p>
          <a:p>
            <a:r>
              <a:rPr lang="en-US" sz="1200" kern="1200" dirty="0">
                <a:solidFill>
                  <a:schemeClr val="tx1"/>
                </a:solidFill>
                <a:effectLst/>
                <a:latin typeface="Times New Roman" pitchFamily="-1" charset="0"/>
                <a:ea typeface="+mn-ea"/>
                <a:cs typeface="+mn-cs"/>
              </a:rPr>
              <a:t>a brief survey of these various types of operations, together with a brief discussion</a:t>
            </a:r>
          </a:p>
          <a:p>
            <a:r>
              <a:rPr lang="en-US" sz="1200" kern="1200" dirty="0">
                <a:solidFill>
                  <a:schemeClr val="tx1"/>
                </a:solidFill>
                <a:effectLst/>
                <a:latin typeface="Times New Roman" pitchFamily="-1" charset="0"/>
                <a:ea typeface="+mn-ea"/>
                <a:cs typeface="+mn-cs"/>
              </a:rPr>
              <a:t>of the actions taken by the processor to execute a particular type of operation</a:t>
            </a:r>
          </a:p>
          <a:p>
            <a:r>
              <a:rPr lang="en-US" sz="1200" kern="1200" dirty="0">
                <a:solidFill>
                  <a:schemeClr val="tx1"/>
                </a:solidFill>
                <a:effectLst/>
                <a:latin typeface="Times New Roman" pitchFamily="-1" charset="0"/>
                <a:ea typeface="+mn-ea"/>
                <a:cs typeface="+mn-cs"/>
              </a:rPr>
              <a:t>(summarized in Table 13.4). The latter topic is examined in more detail in Chapter 16.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GB" dirty="0"/>
              <a:t>Table 13.3, page 2 of 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GB" dirty="0"/>
              <a:t>Table 13.3, page 3 of 3</a:t>
            </a:r>
          </a:p>
        </p:txBody>
      </p:sp>
    </p:spTree>
    <p:extLst>
      <p:ext uri="{BB962C8B-B14F-4D97-AF65-F5344CB8AC3E}">
        <p14:creationId xmlns:p14="http://schemas.microsoft.com/office/powerpoint/2010/main" val="817559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a:t>Table</a:t>
            </a:r>
            <a:r>
              <a:rPr lang="en-US" baseline="0" dirty="0"/>
              <a:t> 13.4.  Processor Actions for Various Types of Operations</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most fundamental type of machine instruction is the data transfer instruction. The data transfer instruction must specify several things. First, the location of the source and destination operands must be specified. </a:t>
            </a:r>
            <a:r>
              <a:rPr lang="en-US" sz="1200" u="sng" kern="1200" dirty="0">
                <a:solidFill>
                  <a:schemeClr val="tx1"/>
                </a:solidFill>
                <a:latin typeface="Times New Roman" pitchFamily="-1" charset="0"/>
                <a:ea typeface="+mn-ea"/>
                <a:cs typeface="+mn-cs"/>
              </a:rPr>
              <a:t>Each location could be memory, a register, or the top of the stack</a:t>
            </a:r>
            <a:r>
              <a:rPr lang="en-US" sz="1200" kern="1200" dirty="0">
                <a:solidFill>
                  <a:schemeClr val="tx1"/>
                </a:solidFill>
                <a:latin typeface="Times New Roman" pitchFamily="-1" charset="0"/>
                <a:ea typeface="+mn-ea"/>
                <a:cs typeface="+mn-cs"/>
              </a:rPr>
              <a:t>. Second, the length of data to be transferred must be indicated. Third, as with all instructions with operands, the mode of addressing for each operand must be specified. This latter point is discussed in Chapter 14. </a:t>
            </a:r>
            <a:endParaRPr lang="en-US" dirty="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choice of data transfer instructions to include in an instruction set exemplifies the kinds of trade-offs the designer must make. For example, the general location (memory or register) of an operand can be indicated in either the specification of the opcode or the operand. Table 13.5 shows examples of the most common IBM EAS/390 data transfer instructions. Note that there are variants to indicate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amount of data to be transferred (8, 16, 32, or 64 bits). Also, there are different instructions for register to register, register to memory, memory to register, and memory to memory transfers. In contrast, the VAX has a move (MOV) instruction with variants for different amounts of data to be moved, but it specifies whether an operand is register or memory as part of the operand. The VAX approach is some- what easier for the programmer, who has fewer mnemonics to deal with. However, it is also somewhat less compact than the IBM EAS/390 approach because the location (register versus memory) of each operand must be specified separately in the instruction.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In terms of processor action, data transfer operations are perhaps the simplest</a:t>
            </a:r>
          </a:p>
          <a:p>
            <a:r>
              <a:rPr lang="en-US" sz="1200" b="0" i="0" u="none" strike="noStrike" kern="1200" baseline="0" dirty="0">
                <a:solidFill>
                  <a:schemeClr val="tx1"/>
                </a:solidFill>
                <a:latin typeface="Times New Roman" pitchFamily="-1" charset="0"/>
                <a:ea typeface="+mn-ea"/>
                <a:cs typeface="+mn-cs"/>
              </a:rPr>
              <a:t>type. If both source and destination are registers, then the processor simply causes</a:t>
            </a:r>
          </a:p>
          <a:p>
            <a:r>
              <a:rPr lang="en-US" sz="1200" b="0" i="0" u="none" strike="noStrike" kern="1200" baseline="0" dirty="0">
                <a:solidFill>
                  <a:schemeClr val="tx1"/>
                </a:solidFill>
                <a:latin typeface="Times New Roman" pitchFamily="-1" charset="0"/>
                <a:ea typeface="+mn-ea"/>
                <a:cs typeface="+mn-cs"/>
              </a:rPr>
              <a:t>data to be transferred from one register to another; this is an operation internal to</a:t>
            </a:r>
          </a:p>
          <a:p>
            <a:r>
              <a:rPr lang="en-US" sz="1200" b="0" i="0" u="none" strike="noStrike" kern="1200" baseline="0" dirty="0">
                <a:solidFill>
                  <a:schemeClr val="tx1"/>
                </a:solidFill>
                <a:latin typeface="Times New Roman" pitchFamily="-1" charset="0"/>
                <a:ea typeface="+mn-ea"/>
                <a:cs typeface="+mn-cs"/>
              </a:rPr>
              <a:t>the processor. If one or both operands are in memory, then the processor must perform</a:t>
            </a:r>
          </a:p>
          <a:p>
            <a:r>
              <a:rPr lang="en-US" sz="1200" b="0" i="0" u="none" strike="noStrike" kern="1200" baseline="0" dirty="0">
                <a:solidFill>
                  <a:schemeClr val="tx1"/>
                </a:solidFill>
                <a:latin typeface="Times New Roman" pitchFamily="-1" charset="0"/>
                <a:ea typeface="+mn-ea"/>
                <a:cs typeface="+mn-cs"/>
              </a:rPr>
              <a:t>some or all of the following actions: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Calculate the memory address, based on the address mode (discussed in</a:t>
            </a:r>
          </a:p>
          <a:p>
            <a:r>
              <a:rPr lang="en-US" sz="1200" b="0" i="0" u="none" strike="noStrike" kern="1200" baseline="0" dirty="0">
                <a:solidFill>
                  <a:schemeClr val="tx1"/>
                </a:solidFill>
                <a:latin typeface="Times New Roman" pitchFamily="-1" charset="0"/>
                <a:ea typeface="+mn-ea"/>
                <a:cs typeface="+mn-cs"/>
              </a:rPr>
              <a:t>Chapter 14).</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If the address refers to virtual memory, translate from virtual to real memory</a:t>
            </a:r>
          </a:p>
          <a:p>
            <a:r>
              <a:rPr lang="en-US" sz="1200" b="0" i="0" u="none" strike="noStrike" kern="1200" baseline="0" dirty="0">
                <a:solidFill>
                  <a:schemeClr val="tx1"/>
                </a:solidFill>
                <a:latin typeface="Times New Roman" pitchFamily="-1" charset="0"/>
                <a:ea typeface="+mn-ea"/>
                <a:cs typeface="+mn-cs"/>
              </a:rPr>
              <a:t>address.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Determine whether the addressed item is in cache.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4.  If not, issue a command to the memory module.</a:t>
            </a: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20</a:t>
            </a:r>
          </a:p>
        </p:txBody>
      </p:sp>
      <p:sp>
        <p:nvSpPr>
          <p:cNvPr id="44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Most machines provide the basic arithmetic operations of add, subtract, multiply, and divide. These are invariably provided for signed integer (fixed-point) numbers. Often they are also provided for floating-point and packed decimal numbers.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possible operations include a variety of single-operand instructions; for example,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Absolute: </a:t>
            </a:r>
            <a:r>
              <a:rPr lang="en-US" sz="1200" kern="1200" dirty="0">
                <a:solidFill>
                  <a:schemeClr val="tx1"/>
                </a:solidFill>
                <a:latin typeface="Times New Roman" pitchFamily="-1" charset="0"/>
                <a:ea typeface="+mn-ea"/>
                <a:cs typeface="+mn-cs"/>
              </a:rPr>
              <a:t>Take the absolute value of the operand.</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Negate: </a:t>
            </a:r>
            <a:r>
              <a:rPr lang="en-US" sz="1200" kern="1200" dirty="0">
                <a:solidFill>
                  <a:schemeClr val="tx1"/>
                </a:solidFill>
                <a:latin typeface="Times New Roman" pitchFamily="-1" charset="0"/>
                <a:ea typeface="+mn-ea"/>
                <a:cs typeface="+mn-cs"/>
              </a:rPr>
              <a:t>Negate the operand.</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Increment: </a:t>
            </a:r>
            <a:r>
              <a:rPr lang="en-US" sz="1200" kern="1200" dirty="0">
                <a:solidFill>
                  <a:schemeClr val="tx1"/>
                </a:solidFill>
                <a:latin typeface="Times New Roman" pitchFamily="-1" charset="0"/>
                <a:ea typeface="+mn-ea"/>
                <a:cs typeface="+mn-cs"/>
              </a:rPr>
              <a:t>Add 1 to the operand.</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Decrement: </a:t>
            </a:r>
            <a:r>
              <a:rPr lang="en-US" sz="1200" kern="1200" dirty="0">
                <a:solidFill>
                  <a:schemeClr val="tx1"/>
                </a:solidFill>
                <a:latin typeface="Times New Roman" pitchFamily="-1" charset="0"/>
                <a:ea typeface="+mn-ea"/>
                <a:cs typeface="+mn-cs"/>
              </a:rPr>
              <a:t>Subtract 1 from the operand.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lang="en-US" dirty="0"/>
          </a:p>
          <a:p>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Most machines also provide a variety of operations for manipulating individual bits of a word or other addressable units, often referred to as “bit twiddling.” They are based upon Boolean operations (see Chapter 12).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Some of the basic logical operations that can be performed on Boolean or binary data are shown in Table 13.6. The NOT operation inverts a bit. AND, OR, and Exclusive-OR (XOR) are the most common logical functions with two operands. </a:t>
            </a:r>
            <a:r>
              <a:rPr lang="en-US" sz="1200" u="sng" kern="1200" dirty="0">
                <a:solidFill>
                  <a:schemeClr val="tx1"/>
                </a:solidFill>
                <a:latin typeface="Times New Roman" pitchFamily="-1" charset="0"/>
                <a:ea typeface="+mn-ea"/>
                <a:cs typeface="+mn-cs"/>
              </a:rPr>
              <a:t>EQUAL is a useful binary test</a:t>
            </a:r>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addition to bitwise logical operations, most machines provide a variety of shifting and rotating </a:t>
            </a:r>
            <a:r>
              <a:rPr lang="en-US" sz="1200" b="0" kern="1200" dirty="0">
                <a:solidFill>
                  <a:schemeClr val="tx1"/>
                </a:solidFill>
                <a:latin typeface="Times New Roman" pitchFamily="-1" charset="0"/>
                <a:ea typeface="+mn-ea"/>
                <a:cs typeface="+mn-cs"/>
              </a:rPr>
              <a:t>functions </a:t>
            </a:r>
            <a:r>
              <a:rPr lang="nb-NO" sz="1200" b="0" kern="1200" dirty="0">
                <a:solidFill>
                  <a:schemeClr val="tx1"/>
                </a:solidFill>
                <a:effectLst/>
                <a:latin typeface="Times New Roman" pitchFamily="-1" charset="0"/>
                <a:ea typeface="+mn-ea"/>
                <a:cs typeface="+mn-cs"/>
              </a:rPr>
              <a:t>(e.g., </a:t>
            </a:r>
            <a:r>
              <a:rPr lang="nb-NO" sz="1200" b="0" kern="1200" dirty="0" err="1">
                <a:solidFill>
                  <a:schemeClr val="tx1"/>
                </a:solidFill>
                <a:effectLst/>
                <a:latin typeface="Times New Roman" pitchFamily="-1" charset="0"/>
                <a:ea typeface="+mn-ea"/>
                <a:cs typeface="+mn-cs"/>
              </a:rPr>
              <a:t>Table</a:t>
            </a:r>
            <a:r>
              <a:rPr lang="nb-NO" sz="1200" b="0" kern="1200" dirty="0">
                <a:solidFill>
                  <a:schemeClr val="tx1"/>
                </a:solidFill>
                <a:effectLst/>
                <a:latin typeface="Times New Roman" pitchFamily="-1" charset="0"/>
                <a:ea typeface="+mn-ea"/>
                <a:cs typeface="+mn-cs"/>
              </a:rPr>
              <a:t> 13.3c)</a:t>
            </a:r>
            <a:r>
              <a:rPr lang="en-US" sz="1200" kern="1200" dirty="0">
                <a:solidFill>
                  <a:schemeClr val="tx1"/>
                </a:solidFill>
                <a:latin typeface="Times New Roman" pitchFamily="-1" charset="0"/>
                <a:ea typeface="+mn-ea"/>
                <a:cs typeface="+mn-cs"/>
              </a:rPr>
              <a:t>. The most basic operations are illustrated in Figure 13.6. With a </a:t>
            </a:r>
            <a:r>
              <a:rPr lang="en-US" sz="1200" b="1" kern="1200" dirty="0">
                <a:solidFill>
                  <a:schemeClr val="tx1"/>
                </a:solidFill>
                <a:latin typeface="Times New Roman" pitchFamily="-1" charset="0"/>
                <a:ea typeface="+mn-ea"/>
                <a:cs typeface="+mn-cs"/>
              </a:rPr>
              <a:t>logical shift, </a:t>
            </a:r>
            <a:r>
              <a:rPr lang="en-US" sz="1200" kern="1200" dirty="0">
                <a:solidFill>
                  <a:schemeClr val="tx1"/>
                </a:solidFill>
                <a:latin typeface="Times New Roman" pitchFamily="-1" charset="0"/>
                <a:ea typeface="+mn-ea"/>
                <a:cs typeface="+mn-cs"/>
              </a:rPr>
              <a:t>the bits of a word are shifted left or right. On one end, the bit shifted out is lost. On the other end, a 0 is shifted in. Logical shifts are useful primarily for isolating fields within a word. The 0s that are shifted into a word displace unwanted information that is shifted off the other end.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As an example, suppose we wish to transmit characters of data to an I/O</a:t>
            </a:r>
          </a:p>
          <a:p>
            <a:r>
              <a:rPr lang="en-US" sz="1200" b="0" i="0" u="none" strike="noStrike" kern="1200" baseline="0" dirty="0">
                <a:solidFill>
                  <a:schemeClr val="tx1"/>
                </a:solidFill>
                <a:latin typeface="Times New Roman" pitchFamily="-1" charset="0"/>
                <a:ea typeface="+mn-ea"/>
                <a:cs typeface="+mn-cs"/>
              </a:rPr>
              <a:t>device 1 character at a time. If each memory word is 16 bits in length and contains</a:t>
            </a:r>
          </a:p>
          <a:p>
            <a:r>
              <a:rPr lang="en-US" sz="1200" b="0" i="0" u="none" strike="noStrike" kern="1200" baseline="0" dirty="0">
                <a:solidFill>
                  <a:schemeClr val="tx1"/>
                </a:solidFill>
                <a:latin typeface="Times New Roman" pitchFamily="-1" charset="0"/>
                <a:ea typeface="+mn-ea"/>
                <a:cs typeface="+mn-cs"/>
              </a:rPr>
              <a:t>two characters, we must </a:t>
            </a:r>
            <a:r>
              <a:rPr lang="en-US" sz="1200" b="0" i="1" u="none" strike="noStrike" kern="1200" baseline="0" dirty="0">
                <a:solidFill>
                  <a:schemeClr val="tx1"/>
                </a:solidFill>
                <a:latin typeface="Times New Roman" pitchFamily="-1" charset="0"/>
                <a:ea typeface="+mn-ea"/>
                <a:cs typeface="+mn-cs"/>
              </a:rPr>
              <a:t>unpack </a:t>
            </a:r>
            <a:r>
              <a:rPr lang="en-US" sz="1200" b="0" i="0" u="none" strike="noStrike" kern="1200" baseline="0" dirty="0">
                <a:solidFill>
                  <a:schemeClr val="tx1"/>
                </a:solidFill>
                <a:latin typeface="Times New Roman" pitchFamily="-1" charset="0"/>
                <a:ea typeface="+mn-ea"/>
                <a:cs typeface="+mn-cs"/>
              </a:rPr>
              <a:t> the characters before they can be sent. To send the</a:t>
            </a:r>
          </a:p>
          <a:p>
            <a:r>
              <a:rPr lang="en-US" sz="1200" b="0" i="0" u="none" strike="noStrike" kern="1200" baseline="0" dirty="0">
                <a:solidFill>
                  <a:schemeClr val="tx1"/>
                </a:solidFill>
                <a:latin typeface="Times New Roman" pitchFamily="-1" charset="0"/>
                <a:ea typeface="+mn-ea"/>
                <a:cs typeface="+mn-cs"/>
              </a:rPr>
              <a:t>two characters in a word;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Load the word into a register.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Shift to the right eight times. This shifts the remaining character to the right</a:t>
            </a:r>
          </a:p>
          <a:p>
            <a:r>
              <a:rPr lang="en-US" sz="1200" b="0" i="0" u="none" strike="noStrike" kern="1200" baseline="0" dirty="0">
                <a:solidFill>
                  <a:schemeClr val="tx1"/>
                </a:solidFill>
                <a:latin typeface="Times New Roman" pitchFamily="-1" charset="0"/>
                <a:ea typeface="+mn-ea"/>
                <a:cs typeface="+mn-cs"/>
              </a:rPr>
              <a:t>half of the register.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Perform I/O. The I/O module reads the lower-order 8 bits from the data bus.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preceding steps result in sending the left-hand character. To send the right-hand character;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Load the word again into the register.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AND with 0000000011111111. This masks out the character on the left.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Perform I/O.</a:t>
            </a:r>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The </a:t>
            </a:r>
            <a:r>
              <a:rPr lang="en-US" sz="1200" b="1" kern="1200" dirty="0">
                <a:solidFill>
                  <a:schemeClr val="tx1"/>
                </a:solidFill>
                <a:latin typeface="Times New Roman" pitchFamily="-1" charset="0"/>
                <a:ea typeface="+mn-ea"/>
                <a:cs typeface="+mn-cs"/>
              </a:rPr>
              <a:t>arithmetic shift </a:t>
            </a:r>
            <a:r>
              <a:rPr lang="en-US" sz="1200" kern="1200" dirty="0">
                <a:solidFill>
                  <a:schemeClr val="tx1"/>
                </a:solidFill>
                <a:latin typeface="Times New Roman" pitchFamily="-1" charset="0"/>
                <a:ea typeface="+mn-ea"/>
                <a:cs typeface="+mn-cs"/>
              </a:rPr>
              <a:t>operation treats the data as a signed integer and does </a:t>
            </a:r>
            <a:endParaRPr lang="en-US" dirty="0"/>
          </a:p>
          <a:p>
            <a:r>
              <a:rPr lang="en-US" sz="1200" kern="1200" dirty="0">
                <a:solidFill>
                  <a:schemeClr val="tx1"/>
                </a:solidFill>
                <a:latin typeface="Times New Roman" pitchFamily="-1" charset="0"/>
                <a:ea typeface="+mn-ea"/>
                <a:cs typeface="+mn-cs"/>
              </a:rPr>
              <a:t>not shift the sign bit. On a right arithmetic shift, the sign bit is replicated into the bit position to its right. On a left arithmetic shift, a logical left shift is performed on all bits but the sign bit, which is retained. These operations can speed up certain arithmetic operations. With numbers in twos complement notation, a right arithmetic shift corresponds to a division by 2, with truncation for odd numbers. Both an arithmetic left shift and a logical left shift correspond to a multiplication by 2 when there is no overflow. If overflow occurs, arithmetic and logical left shift operations produce different results, but the arithmetic left shift retains the sign of the number. Because of the potential for overflow, many processors do not include this instruction, including PowerPC and Itanium. Others, such as the IBM EAS/390, do offer the instruction. Curiously, the x86 architecture includes an arithmetic left shift but defines it to be identical to a logical left shift.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Rotate, </a:t>
            </a:r>
            <a:r>
              <a:rPr lang="en-US" sz="1200" kern="1200" dirty="0">
                <a:solidFill>
                  <a:schemeClr val="tx1"/>
                </a:solidFill>
                <a:latin typeface="Times New Roman" pitchFamily="-1" charset="0"/>
                <a:ea typeface="+mn-ea"/>
                <a:cs typeface="+mn-cs"/>
              </a:rPr>
              <a:t>or cyclic shift, operations preserve all of the bits being operated on. One use of a rotate is to bring each bit successively into the leftmost bit, where it can be identified by testing the sign of the data (treated as a number).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with arithmetic operations, logical operations involve ALU activity and may involve data transfer operations. Table 13.7 gives examples of all of the shift and rotate operations discussed in this subsection. </a:t>
            </a:r>
            <a:endParaRPr lang="en-US" dirty="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Each instruction </a:t>
            </a:r>
            <a:r>
              <a:rPr lang="en-US" sz="1200" u="sng" kern="1200" dirty="0">
                <a:solidFill>
                  <a:schemeClr val="tx1"/>
                </a:solidFill>
                <a:effectLst/>
                <a:latin typeface="Times New Roman" pitchFamily="-1" charset="0"/>
                <a:ea typeface="+mn-ea"/>
                <a:cs typeface="+mn-cs"/>
              </a:rPr>
              <a:t>must contain the information required </a:t>
            </a:r>
            <a:r>
              <a:rPr lang="en-US" sz="1200" kern="1200" dirty="0">
                <a:solidFill>
                  <a:schemeClr val="tx1"/>
                </a:solidFill>
                <a:effectLst/>
                <a:latin typeface="Times New Roman" pitchFamily="-1" charset="0"/>
                <a:ea typeface="+mn-ea"/>
                <a:cs typeface="+mn-cs"/>
              </a:rPr>
              <a:t>by the processor for execution.</a:t>
            </a:r>
          </a:p>
          <a:p>
            <a:r>
              <a:rPr lang="en-US" sz="1200" kern="1200" dirty="0">
                <a:solidFill>
                  <a:schemeClr val="tx1"/>
                </a:solidFill>
                <a:effectLst/>
                <a:latin typeface="Times New Roman" pitchFamily="-1" charset="0"/>
                <a:ea typeface="+mn-ea"/>
                <a:cs typeface="+mn-cs"/>
              </a:rPr>
              <a:t>Figure 13.1, which repeats Figure 3.6, shows the steps involved in instruction</a:t>
            </a:r>
          </a:p>
          <a:p>
            <a:r>
              <a:rPr lang="en-US" sz="1200" kern="1200" dirty="0">
                <a:solidFill>
                  <a:schemeClr val="tx1"/>
                </a:solidFill>
                <a:effectLst/>
                <a:latin typeface="Times New Roman" pitchFamily="-1" charset="0"/>
                <a:ea typeface="+mn-ea"/>
                <a:cs typeface="+mn-cs"/>
              </a:rPr>
              <a:t>execution and, by implication, defines the elements of a machine instruction. These</a:t>
            </a:r>
          </a:p>
          <a:p>
            <a:r>
              <a:rPr lang="en-US" sz="1200" kern="1200" dirty="0">
                <a:solidFill>
                  <a:schemeClr val="tx1"/>
                </a:solidFill>
                <a:effectLst/>
                <a:latin typeface="Times New Roman" pitchFamily="-1" charset="0"/>
                <a:ea typeface="+mn-ea"/>
                <a:cs typeface="+mn-cs"/>
              </a:rPr>
              <a:t>elements are as follows:</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Operation code: </a:t>
            </a:r>
            <a:r>
              <a:rPr lang="en-US" sz="1200" kern="1200" dirty="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Source operand reference: </a:t>
            </a:r>
            <a:r>
              <a:rPr lang="en-US" sz="1200" kern="1200" dirty="0">
                <a:solidFill>
                  <a:schemeClr val="tx1"/>
                </a:solidFill>
                <a:latin typeface="Times New Roman" pitchFamily="-1" charset="0"/>
                <a:ea typeface="+mn-ea"/>
                <a:cs typeface="+mn-cs"/>
              </a:rPr>
              <a:t>The operation may involve one or more source operands, that is, operands that are inputs for the operation.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Result operand reference: </a:t>
            </a:r>
            <a:r>
              <a:rPr lang="en-US" sz="1200" kern="1200" dirty="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Next instruction reference: </a:t>
            </a:r>
            <a:r>
              <a:rPr lang="en-US" sz="1200" kern="1200" dirty="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a:p>
          <a:p>
            <a:endParaRPr lang="en-US" dirty="0"/>
          </a:p>
        </p:txBody>
      </p:sp>
    </p:spTree>
    <p:extLst>
      <p:ext uri="{BB962C8B-B14F-4D97-AF65-F5344CB8AC3E}">
        <p14:creationId xmlns:p14="http://schemas.microsoft.com/office/powerpoint/2010/main" val="100150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u="sng" kern="1200" dirty="0">
                <a:solidFill>
                  <a:schemeClr val="tx1"/>
                </a:solidFill>
                <a:latin typeface="Times New Roman" pitchFamily="-1" charset="0"/>
                <a:ea typeface="+mn-ea"/>
                <a:cs typeface="+mn-cs"/>
              </a:rPr>
              <a:t>Conversion instructions are those that change the format or operate on the format of data</a:t>
            </a:r>
            <a:r>
              <a:rPr lang="en-US" sz="1200" kern="1200" dirty="0">
                <a:solidFill>
                  <a:schemeClr val="tx1"/>
                </a:solidFill>
                <a:latin typeface="Times New Roman" pitchFamily="-1" charset="0"/>
                <a:ea typeface="+mn-ea"/>
                <a:cs typeface="+mn-cs"/>
              </a:rPr>
              <a:t>. An example is converting from decimal to binary. An example of a more complex editing instruction is the EAS/390 Translate (TR) instruction. This instruction can be used to convert from one 8-bit code to another, and it takes three operands: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 R1 (L), R2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operand R2 contains the address of the start of a table of 8-bit codes. The L bytes starting at the address specified in R1 are translated, each byte being replaced by the contents of a table entry indexed by that byte. </a:t>
            </a:r>
            <a:r>
              <a:rPr lang="en-US" sz="1200" u="sng" kern="1200" dirty="0">
                <a:solidFill>
                  <a:schemeClr val="tx1"/>
                </a:solidFill>
                <a:latin typeface="Times New Roman" pitchFamily="-1" charset="0"/>
                <a:ea typeface="+mn-ea"/>
                <a:cs typeface="+mn-cs"/>
              </a:rPr>
              <a:t>For example, to translate from EBCDIC to IRA</a:t>
            </a:r>
            <a:r>
              <a:rPr lang="en-US" sz="1200" kern="1200" dirty="0">
                <a:solidFill>
                  <a:schemeClr val="tx1"/>
                </a:solidFill>
                <a:latin typeface="Times New Roman" pitchFamily="-1" charset="0"/>
                <a:ea typeface="+mn-ea"/>
                <a:cs typeface="+mn-cs"/>
              </a:rPr>
              <a:t>,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p>
          <a:p>
            <a:endParaRPr lang="en-US" dirty="0"/>
          </a:p>
          <a:p>
            <a:r>
              <a:rPr lang="en-US" sz="1200" kern="1200" dirty="0">
                <a:solidFill>
                  <a:schemeClr val="tx1"/>
                </a:solidFill>
                <a:latin typeface="Times New Roman" pitchFamily="-1" charset="0"/>
                <a:ea typeface="+mn-ea"/>
                <a:cs typeface="+mn-cs"/>
              </a:rPr>
              <a:t>• Locations 2100–2103 contain F1 F9 F8 F4.</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R1 contains 2100.</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R2 contains 1000.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Then, if we execute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 R1 (4),  R2</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locations 2100–2103 will contain 31 39 38 34. </a:t>
            </a:r>
            <a:endParaRPr lang="en-US" dirty="0"/>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Input/output instructions were discussed in some detail in Chapter 8.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lang="en-US" dirty="0"/>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Some examples of system control operations are as follows. A system control instruction may read or alter a control register; we discuss control registers in Chapter 16. Another example is an instruction to read or modify a storage protection key, such as is used in the EAS/390 memory system. Another example is access to process control blocks in a multiprogramming system. </a:t>
            </a:r>
            <a:endParaRPr lang="en-US" dirty="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are a number of reasons why transfer-of-control operations are required. Among the most important are the following: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1. 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2. 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3. To compose correctly a large or even medium-size computer program is an exceedingly difficult task. It helps if there are mechanisms for breaking the task up into smaller pieces that can be worked on one at a time. </a:t>
            </a:r>
          </a:p>
          <a:p>
            <a:endParaRPr lang="en-US" sz="1200" b="0" kern="1200" dirty="0">
              <a:solidFill>
                <a:schemeClr val="tx1"/>
              </a:solidFill>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We now turn to a discussion of the most common transfer-of-control operations</a:t>
            </a:r>
          </a:p>
          <a:p>
            <a:r>
              <a:rPr lang="en-US" sz="1200" kern="1200" dirty="0">
                <a:solidFill>
                  <a:schemeClr val="tx1"/>
                </a:solidFill>
                <a:effectLst/>
                <a:latin typeface="Times New Roman" pitchFamily="-1" charset="0"/>
                <a:ea typeface="+mn-ea"/>
                <a:cs typeface="+mn-cs"/>
              </a:rPr>
              <a:t>found in instruction sets: </a:t>
            </a:r>
            <a:r>
              <a:rPr lang="en-US" sz="1200" b="1" kern="1200" dirty="0">
                <a:solidFill>
                  <a:schemeClr val="tx1"/>
                </a:solidFill>
                <a:effectLst/>
                <a:latin typeface="Times New Roman" pitchFamily="-1" charset="0"/>
                <a:ea typeface="+mn-ea"/>
                <a:cs typeface="+mn-cs"/>
              </a:rPr>
              <a:t>branch, skip </a:t>
            </a:r>
            <a:r>
              <a:rPr lang="en-US" sz="1200" kern="1200" dirty="0">
                <a:solidFill>
                  <a:schemeClr val="tx1"/>
                </a:solidFill>
                <a:effectLst/>
                <a:latin typeface="Times New Roman" pitchFamily="-1" charset="0"/>
                <a:ea typeface="+mn-ea"/>
                <a:cs typeface="+mn-cs"/>
              </a:rPr>
              <a:t>, and </a:t>
            </a:r>
            <a:r>
              <a:rPr lang="en-US" sz="1200" b="1" kern="1200" dirty="0">
                <a:solidFill>
                  <a:schemeClr val="tx1"/>
                </a:solidFill>
                <a:effectLst/>
                <a:latin typeface="Times New Roman" pitchFamily="-1" charset="0"/>
                <a:ea typeface="+mn-ea"/>
                <a:cs typeface="+mn-cs"/>
              </a:rPr>
              <a:t>procedure call </a:t>
            </a:r>
            <a:r>
              <a:rPr lang="en-US" sz="1200" kern="1200" dirty="0">
                <a:solidFill>
                  <a:schemeClr val="tx1"/>
                </a:solidFill>
                <a:effectLst/>
                <a:latin typeface="Times New Roman" pitchFamily="-1" charset="0"/>
                <a:ea typeface="+mn-ea"/>
                <a:cs typeface="+mn-cs"/>
              </a:rPr>
              <a:t>.</a:t>
            </a:r>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branch instruction, also called a jump instruction, has as one of its operands the address of the next instruction to be executed. Most often, the instruction is a </a:t>
            </a:r>
            <a:r>
              <a:rPr lang="en-US" sz="1200" b="1" kern="1200" dirty="0">
                <a:solidFill>
                  <a:schemeClr val="tx1"/>
                </a:solidFill>
                <a:latin typeface="Times New Roman" pitchFamily="-1" charset="0"/>
                <a:ea typeface="+mn-ea"/>
                <a:cs typeface="+mn-cs"/>
              </a:rPr>
              <a:t>conditional branch </a:t>
            </a:r>
            <a:r>
              <a:rPr lang="en-US" sz="1200" kern="1200" dirty="0">
                <a:solidFill>
                  <a:schemeClr val="tx1"/>
                </a:solidFill>
                <a:latin typeface="Times New Roman" pitchFamily="-1" charset="0"/>
                <a:ea typeface="+mn-ea"/>
                <a:cs typeface="+mn-cs"/>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lang="en-US" sz="1200" b="1" kern="1200" dirty="0">
                <a:solidFill>
                  <a:schemeClr val="tx1"/>
                </a:solidFill>
                <a:latin typeface="Times New Roman" pitchFamily="-1" charset="0"/>
                <a:ea typeface="+mn-ea"/>
                <a:cs typeface="+mn-cs"/>
              </a:rPr>
              <a:t>unconditional branch.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There are two common ways of generating the condition to be tested in a conditional</a:t>
            </a:r>
          </a:p>
          <a:p>
            <a:r>
              <a:rPr lang="en-US" sz="1200" b="0" i="0" u="none" strike="noStrike" kern="1200" baseline="0" dirty="0">
                <a:solidFill>
                  <a:schemeClr val="tx1"/>
                </a:solidFill>
                <a:latin typeface="Times New Roman" pitchFamily="-1" charset="0"/>
                <a:ea typeface="+mn-ea"/>
                <a:cs typeface="+mn-cs"/>
              </a:rPr>
              <a:t>branch instruction. First, most machines provide a 1-bit or multiple-bit condition</a:t>
            </a:r>
          </a:p>
          <a:p>
            <a:r>
              <a:rPr lang="en-US" sz="1200" b="0" i="0" u="none" strike="noStrike" kern="1200" baseline="0" dirty="0">
                <a:solidFill>
                  <a:schemeClr val="tx1"/>
                </a:solidFill>
                <a:latin typeface="Times New Roman" pitchFamily="-1" charset="0"/>
                <a:ea typeface="+mn-ea"/>
                <a:cs typeface="+mn-cs"/>
              </a:rPr>
              <a:t>code that is set as the result of some operations. This code can be thought</a:t>
            </a:r>
          </a:p>
          <a:p>
            <a:r>
              <a:rPr lang="en-US" sz="1200" b="0" i="0" u="none" strike="noStrike" kern="1200" baseline="0" dirty="0">
                <a:solidFill>
                  <a:schemeClr val="tx1"/>
                </a:solidFill>
                <a:latin typeface="Times New Roman" pitchFamily="-1" charset="0"/>
                <a:ea typeface="+mn-ea"/>
                <a:cs typeface="+mn-cs"/>
              </a:rPr>
              <a:t>of as a short user-visible register. As an example, an arithmetic operation (ADD,</a:t>
            </a:r>
          </a:p>
          <a:p>
            <a:r>
              <a:rPr lang="en-US" sz="1200" b="0" i="0" u="none" strike="noStrike" kern="1200" baseline="0" dirty="0">
                <a:solidFill>
                  <a:schemeClr val="tx1"/>
                </a:solidFill>
                <a:latin typeface="Times New Roman" pitchFamily="-1" charset="0"/>
                <a:ea typeface="+mn-ea"/>
                <a:cs typeface="+mn-cs"/>
              </a:rPr>
              <a:t>SUBTRACT, and so on) could set a 2-bit condition code with one of the following</a:t>
            </a:r>
          </a:p>
          <a:p>
            <a:r>
              <a:rPr lang="en-US" sz="1200" b="0" i="0" u="none" strike="noStrike" kern="1200" baseline="0" dirty="0">
                <a:solidFill>
                  <a:schemeClr val="tx1"/>
                </a:solidFill>
                <a:latin typeface="Times New Roman" pitchFamily="-1" charset="0"/>
                <a:ea typeface="+mn-ea"/>
                <a:cs typeface="+mn-cs"/>
              </a:rPr>
              <a:t>four values: 0, positive, negative, overflow. On such a machine, there could be four</a:t>
            </a:r>
          </a:p>
          <a:p>
            <a:r>
              <a:rPr lang="en-US" sz="1200" b="0" i="0" u="none" strike="noStrike" kern="1200" baseline="0" dirty="0">
                <a:solidFill>
                  <a:schemeClr val="tx1"/>
                </a:solidFill>
                <a:latin typeface="Times New Roman" pitchFamily="-1" charset="0"/>
                <a:ea typeface="+mn-ea"/>
                <a:cs typeface="+mn-cs"/>
              </a:rPr>
              <a:t>different conditional branch 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BRP X Branch to location X if result is positive.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BRN X  Branch to location X if result is negative.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BRZ X Branch to location X if result is zero.</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BRO X Branch to location X if overflow occurs.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In all of these cases, the result referred to is the result of the most recent operation</a:t>
            </a:r>
          </a:p>
          <a:p>
            <a:r>
              <a:rPr lang="en-US" sz="1200" b="0" i="0" u="none" strike="noStrike" kern="1200" baseline="0" dirty="0">
                <a:solidFill>
                  <a:schemeClr val="tx1"/>
                </a:solidFill>
                <a:latin typeface="Times New Roman" pitchFamily="-1" charset="0"/>
                <a:ea typeface="+mn-ea"/>
                <a:cs typeface="+mn-cs"/>
              </a:rPr>
              <a:t>that set the condition code. </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Another approach that can be used with a three-</a:t>
            </a:r>
          </a:p>
          <a:p>
            <a:r>
              <a:rPr lang="en-US" sz="1200" b="0" i="0" u="none" strike="noStrike" kern="1200" baseline="0" dirty="0">
                <a:solidFill>
                  <a:schemeClr val="tx1"/>
                </a:solidFill>
                <a:latin typeface="Times New Roman" pitchFamily="-1" charset="0"/>
                <a:ea typeface="+mn-ea"/>
                <a:cs typeface="+mn-cs"/>
              </a:rPr>
              <a:t>address instruction format is to perform a comparison and specify a branch in the same instruction. For example,</a:t>
            </a:r>
          </a:p>
          <a:p>
            <a:r>
              <a:rPr lang="en-US" sz="1200" b="0" i="0" u="none" strike="noStrike" kern="1200" baseline="0" dirty="0">
                <a:solidFill>
                  <a:schemeClr val="tx1"/>
                </a:solidFill>
                <a:latin typeface="Times New Roman" pitchFamily="-1" charset="0"/>
                <a:ea typeface="+mn-ea"/>
                <a:cs typeface="+mn-cs"/>
              </a:rPr>
              <a:t>BRE R1, R2, X Branch to X if contents of R1 =  contents of R2.</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13.7 shows examples of these operations. Note that a branch can be either </a:t>
            </a:r>
            <a:r>
              <a:rPr lang="en-US" sz="1200" i="1" kern="1200" dirty="0">
                <a:solidFill>
                  <a:schemeClr val="tx1"/>
                </a:solidFill>
                <a:latin typeface="Times New Roman" pitchFamily="-1" charset="0"/>
                <a:ea typeface="+mn-ea"/>
                <a:cs typeface="+mn-cs"/>
              </a:rPr>
              <a:t>forward </a:t>
            </a:r>
            <a:r>
              <a:rPr lang="en-US" sz="1200" kern="1200" dirty="0">
                <a:solidFill>
                  <a:schemeClr val="tx1"/>
                </a:solidFill>
                <a:latin typeface="Times New Roman" pitchFamily="-1" charset="0"/>
                <a:ea typeface="+mn-ea"/>
                <a:cs typeface="+mn-cs"/>
              </a:rPr>
              <a:t>(an instruction with a higher address) or </a:t>
            </a:r>
            <a:r>
              <a:rPr lang="en-US" sz="1200" i="1" kern="1200" dirty="0">
                <a:solidFill>
                  <a:schemeClr val="tx1"/>
                </a:solidFill>
                <a:latin typeface="Times New Roman" pitchFamily="-1" charset="0"/>
                <a:ea typeface="+mn-ea"/>
                <a:cs typeface="+mn-cs"/>
              </a:rPr>
              <a:t>backward </a:t>
            </a:r>
            <a:r>
              <a:rPr lang="en-US" sz="1200" kern="1200" dirty="0">
                <a:solidFill>
                  <a:schemeClr val="tx1"/>
                </a:solidFill>
                <a:latin typeface="Times New Roman" pitchFamily="-1" charset="0"/>
                <a:ea typeface="+mn-ea"/>
                <a:cs typeface="+mn-cs"/>
              </a:rPr>
              <a:t>(lower address). The example shows how an unconditional and a conditional branch can be used to create a repeating loop of instructions. The instructions in locations 202 through 210 will be executed repeatedly until the result of subtracting Y from X is 0. </a:t>
            </a:r>
            <a:endParaRPr lang="en-US" dirty="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Because the skip instruction does not require a destination address field, it is free to do other things. A typical example is the increment-and-skip-if-zero (ISZ) instruction. </a:t>
            </a:r>
            <a:endParaRPr lang="en-US" dirty="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Perhaps the most important innovation in the development of programming languages is the </a:t>
            </a:r>
            <a:r>
              <a:rPr lang="en-US" sz="1200" i="1" kern="1200" dirty="0">
                <a:solidFill>
                  <a:schemeClr val="tx1"/>
                </a:solidFill>
                <a:latin typeface="Times New Roman" pitchFamily="-1" charset="0"/>
                <a:ea typeface="+mn-ea"/>
                <a:cs typeface="+mn-cs"/>
              </a:rPr>
              <a:t>procedure. </a:t>
            </a:r>
            <a:r>
              <a:rPr lang="en-US" sz="1200" kern="1200" dirty="0">
                <a:solidFill>
                  <a:schemeClr val="tx1"/>
                </a:solidFill>
                <a:latin typeface="Times New Roman" pitchFamily="-1" charset="0"/>
                <a:ea typeface="+mn-ea"/>
                <a:cs typeface="+mn-cs"/>
              </a:rPr>
              <a:t>A procedure is a self- contained computer program that is incorporated into a larger program. At any point in the program the procedure may be invoked, or </a:t>
            </a:r>
            <a:r>
              <a:rPr lang="en-US" sz="1200" i="1" kern="1200" dirty="0">
                <a:solidFill>
                  <a:schemeClr val="tx1"/>
                </a:solidFill>
                <a:latin typeface="Times New Roman" pitchFamily="-1" charset="0"/>
                <a:ea typeface="+mn-ea"/>
                <a:cs typeface="+mn-cs"/>
              </a:rPr>
              <a:t>called. </a:t>
            </a:r>
            <a:r>
              <a:rPr lang="en-US" sz="1200" kern="1200" dirty="0">
                <a:solidFill>
                  <a:schemeClr val="tx1"/>
                </a:solidFill>
                <a:latin typeface="Times New Roman" pitchFamily="-1" charset="0"/>
                <a:ea typeface="+mn-ea"/>
                <a:cs typeface="+mn-cs"/>
              </a:rPr>
              <a:t>The processor is instructed to go and execute the entire procedure and then return to the point from which the call took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lang="en-US" sz="1200" i="1" kern="1200" dirty="0">
                <a:solidFill>
                  <a:schemeClr val="tx1"/>
                </a:solidFill>
                <a:latin typeface="Times New Roman" pitchFamily="-1" charset="0"/>
                <a:ea typeface="+mn-ea"/>
                <a:cs typeface="+mn-cs"/>
              </a:rPr>
              <a:t>modularity </a:t>
            </a:r>
            <a:r>
              <a:rPr lang="en-US" sz="1200" kern="1200" dirty="0">
                <a:solidFill>
                  <a:schemeClr val="tx1"/>
                </a:solidFill>
                <a:latin typeface="Times New Roman" pitchFamily="-1" charset="0"/>
                <a:ea typeface="+mn-ea"/>
                <a:cs typeface="+mn-cs"/>
              </a:rPr>
              <a:t>greatly eases the programming task.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lang="en-US" dirty="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13.8b.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sng" strike="noStrike" kern="1200" baseline="0" dirty="0">
                <a:solidFill>
                  <a:schemeClr val="tx1"/>
                </a:solidFill>
                <a:latin typeface="Times New Roman" pitchFamily="-1" charset="0"/>
                <a:ea typeface="+mn-ea"/>
                <a:cs typeface="+mn-cs"/>
              </a:rPr>
              <a:t>Three points are worth noting:</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A procedure can be called from more than one location.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A procedure call can appear in a procedure. This allows the </a:t>
            </a:r>
            <a:r>
              <a:rPr lang="en-US" sz="1200" b="0" i="1" u="none" strike="noStrike" kern="1200" baseline="0" dirty="0">
                <a:solidFill>
                  <a:schemeClr val="tx1"/>
                </a:solidFill>
                <a:latin typeface="Times New Roman" pitchFamily="-1" charset="0"/>
                <a:ea typeface="+mn-ea"/>
                <a:cs typeface="+mn-cs"/>
              </a:rPr>
              <a:t>nesting</a:t>
            </a:r>
            <a:r>
              <a:rPr lang="en-US" sz="1200" b="0" i="0" u="none" strike="noStrike" kern="1200" baseline="0" dirty="0">
                <a:solidFill>
                  <a:schemeClr val="tx1"/>
                </a:solidFill>
                <a:latin typeface="Times New Roman" pitchFamily="-1" charset="0"/>
                <a:ea typeface="+mn-ea"/>
                <a:cs typeface="+mn-cs"/>
              </a:rPr>
              <a:t>  of procedures to an arbitrary depth.</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Each procedure call is matched by a return in the called program.</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Because we would like to be able to call a procedure from a variety of points,</a:t>
            </a:r>
          </a:p>
          <a:p>
            <a:r>
              <a:rPr lang="en-US" sz="1200" b="0" i="0" u="none" strike="noStrike" kern="1200" baseline="0" dirty="0">
                <a:solidFill>
                  <a:schemeClr val="tx1"/>
                </a:solidFill>
                <a:latin typeface="Times New Roman" pitchFamily="-1" charset="0"/>
                <a:ea typeface="+mn-ea"/>
                <a:cs typeface="+mn-cs"/>
              </a:rPr>
              <a:t>the processor must somehow save the return address so that the return can take</a:t>
            </a:r>
          </a:p>
          <a:p>
            <a:r>
              <a:rPr lang="en-US" sz="1200" b="0" i="0" u="none" strike="noStrike" kern="1200" baseline="0" dirty="0">
                <a:solidFill>
                  <a:schemeClr val="tx1"/>
                </a:solidFill>
                <a:latin typeface="Times New Roman" pitchFamily="-1" charset="0"/>
                <a:ea typeface="+mn-ea"/>
                <a:cs typeface="+mn-cs"/>
              </a:rPr>
              <a:t>place appropriately. There are three common places for storing the return address: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Register</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Start of called procedure</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Top of stack</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A </a:t>
            </a:r>
            <a:r>
              <a:rPr lang="en-US" sz="1200" b="1" i="0" u="none" strike="noStrike" kern="1200" baseline="0" dirty="0">
                <a:solidFill>
                  <a:schemeClr val="tx1"/>
                </a:solidFill>
                <a:latin typeface="Times New Roman" pitchFamily="-1" charset="0"/>
                <a:ea typeface="+mn-ea"/>
                <a:cs typeface="+mn-cs"/>
              </a:rPr>
              <a:t>reentrant procedure  </a:t>
            </a:r>
            <a:r>
              <a:rPr lang="en-US" sz="1200" b="0" i="0" u="none" strike="noStrike" kern="1200" baseline="0" dirty="0">
                <a:solidFill>
                  <a:schemeClr val="tx1"/>
                </a:solidFill>
                <a:latin typeface="Times New Roman" pitchFamily="-1" charset="0"/>
                <a:ea typeface="+mn-ea"/>
                <a:cs typeface="+mn-cs"/>
              </a:rPr>
              <a:t>is one in which it is possible to have several calls open to it at</a:t>
            </a:r>
          </a:p>
          <a:p>
            <a:r>
              <a:rPr lang="en-US" sz="1200" b="0" i="0" u="none" strike="noStrike" kern="1200" baseline="0" dirty="0">
                <a:solidFill>
                  <a:schemeClr val="tx1"/>
                </a:solidFill>
                <a:latin typeface="Times New Roman" pitchFamily="-1" charset="0"/>
                <a:ea typeface="+mn-ea"/>
                <a:cs typeface="+mn-cs"/>
              </a:rPr>
              <a:t>the same time. A recursive procedure (one that calls itself) is an example of the use</a:t>
            </a:r>
          </a:p>
          <a:p>
            <a:r>
              <a:rPr lang="en-US" sz="1200" b="0" i="0" u="none" strike="noStrike" kern="1200" baseline="0" dirty="0">
                <a:solidFill>
                  <a:schemeClr val="tx1"/>
                </a:solidFill>
                <a:latin typeface="Times New Roman" pitchFamily="-1" charset="0"/>
                <a:ea typeface="+mn-ea"/>
                <a:cs typeface="+mn-cs"/>
              </a:rPr>
              <a:t>of this feature (see Appendix F). If parameters are passed via registers or memory</a:t>
            </a:r>
          </a:p>
          <a:p>
            <a:r>
              <a:rPr lang="en-US" sz="1200" b="0" i="0" u="none" strike="noStrike" kern="1200" baseline="0" dirty="0">
                <a:solidFill>
                  <a:schemeClr val="tx1"/>
                </a:solidFill>
                <a:latin typeface="Times New Roman" pitchFamily="-1" charset="0"/>
                <a:ea typeface="+mn-ea"/>
                <a:cs typeface="+mn-cs"/>
              </a:rPr>
              <a:t>for a reentrant procedure, some code must be responsible for saving the parameters</a:t>
            </a:r>
          </a:p>
          <a:p>
            <a:r>
              <a:rPr lang="en-US" sz="1200" b="0" i="0" u="none" strike="noStrike" kern="1200" baseline="0" dirty="0">
                <a:solidFill>
                  <a:schemeClr val="tx1"/>
                </a:solidFill>
                <a:latin typeface="Times New Roman" pitchFamily="-1" charset="0"/>
                <a:ea typeface="+mn-ea"/>
                <a:cs typeface="+mn-cs"/>
              </a:rPr>
              <a:t>so that the registers or memory space are available for other procedure calls.</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A more general and powerful approach is to use a stack (see Appendix E for a discussion of stacks). When the processor executes a call, it places the return address on the stack. When it executes a return, it uses the address on the stack. </a:t>
            </a:r>
            <a:endParaRPr lang="en-US" dirty="0"/>
          </a:p>
          <a:p>
            <a:r>
              <a:rPr lang="en-US" sz="1200" kern="1200" dirty="0">
                <a:solidFill>
                  <a:schemeClr val="tx1"/>
                </a:solidFill>
                <a:latin typeface="Times New Roman" pitchFamily="-1" charset="0"/>
                <a:ea typeface="+mn-ea"/>
                <a:cs typeface="+mn-cs"/>
              </a:rPr>
              <a:t>Figure 13.9 illustrates the use of the stack.</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In addition to providing a return address, it is also often necessary to pass</a:t>
            </a:r>
          </a:p>
          <a:p>
            <a:r>
              <a:rPr lang="en-US" sz="1200" b="0" i="0" u="none" strike="noStrike" kern="1200" baseline="0" dirty="0">
                <a:solidFill>
                  <a:schemeClr val="tx1"/>
                </a:solidFill>
                <a:latin typeface="Times New Roman" pitchFamily="-1" charset="0"/>
                <a:ea typeface="+mn-ea"/>
                <a:cs typeface="+mn-cs"/>
              </a:rPr>
              <a:t>parameters with a procedure call. These can be passed in registers. Another possibility</a:t>
            </a:r>
          </a:p>
          <a:p>
            <a:r>
              <a:rPr lang="en-US" sz="1200" b="0" i="0" u="none" strike="noStrike" kern="1200" baseline="0" dirty="0">
                <a:solidFill>
                  <a:schemeClr val="tx1"/>
                </a:solidFill>
                <a:latin typeface="Times New Roman" pitchFamily="-1" charset="0"/>
                <a:ea typeface="+mn-ea"/>
                <a:cs typeface="+mn-cs"/>
              </a:rPr>
              <a:t>is to store the parameters in memory just after the CALL instruction. In this</a:t>
            </a:r>
          </a:p>
          <a:p>
            <a:r>
              <a:rPr lang="en-US" sz="1200" b="0" i="0" u="none" strike="noStrike" kern="1200" baseline="0" dirty="0">
                <a:solidFill>
                  <a:schemeClr val="tx1"/>
                </a:solidFill>
                <a:latin typeface="Times New Roman" pitchFamily="-1" charset="0"/>
                <a:ea typeface="+mn-ea"/>
                <a:cs typeface="+mn-cs"/>
              </a:rPr>
              <a:t>case, the return must be to the location following the parameters. Again, both of</a:t>
            </a:r>
          </a:p>
          <a:p>
            <a:r>
              <a:rPr lang="en-US" sz="1200" b="0" i="0" u="none" strike="noStrike" kern="1200" baseline="0" dirty="0">
                <a:solidFill>
                  <a:schemeClr val="tx1"/>
                </a:solidFill>
                <a:latin typeface="Times New Roman" pitchFamily="-1" charset="0"/>
                <a:ea typeface="+mn-ea"/>
                <a:cs typeface="+mn-cs"/>
              </a:rPr>
              <a:t> these approaches have drawbacks. If registers are used, the called program and the</a:t>
            </a:r>
          </a:p>
          <a:p>
            <a:r>
              <a:rPr lang="en-US" sz="1200" b="0" i="0" u="none" strike="noStrike" kern="1200" baseline="0" dirty="0">
                <a:solidFill>
                  <a:schemeClr val="tx1"/>
                </a:solidFill>
                <a:latin typeface="Times New Roman" pitchFamily="-1" charset="0"/>
                <a:ea typeface="+mn-ea"/>
                <a:cs typeface="+mn-cs"/>
              </a:rPr>
              <a:t>calling program must be written to assure that the registers are used properly. The</a:t>
            </a:r>
          </a:p>
          <a:p>
            <a:r>
              <a:rPr lang="en-US" sz="1200" b="0" i="0" u="none" strike="noStrike" kern="1200" baseline="0" dirty="0">
                <a:solidFill>
                  <a:schemeClr val="tx1"/>
                </a:solidFill>
                <a:latin typeface="Times New Roman" pitchFamily="-1" charset="0"/>
                <a:ea typeface="+mn-ea"/>
                <a:cs typeface="+mn-cs"/>
              </a:rPr>
              <a:t>storing of parameters in memory makes it difficult to exchange a variable number of</a:t>
            </a:r>
          </a:p>
          <a:p>
            <a:r>
              <a:rPr lang="en-US" sz="1200" b="0" i="0" u="none" strike="noStrike" kern="1200" baseline="0" dirty="0">
                <a:solidFill>
                  <a:schemeClr val="tx1"/>
                </a:solidFill>
                <a:latin typeface="Times New Roman" pitchFamily="-1" charset="0"/>
                <a:ea typeface="+mn-ea"/>
                <a:cs typeface="+mn-cs"/>
              </a:rPr>
              <a:t>parameters. Both approaches prevent the use of reentrant procedures.</a:t>
            </a:r>
            <a:endParaRPr lang="en-US" dirty="0"/>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more flexible approach to parameter passing is the stack. When the processor executes a call, it not only stacks the return address, it stacks parameters to be passed to the called procedure. The called procedure can access the parameters from the stack. Upon return, return parameters can also be placed on the stack. The entire set of parameters, including return address, that is stored for a procedure invocation is referred to as a </a:t>
            </a:r>
            <a:r>
              <a:rPr lang="en-US" sz="1200" i="1" kern="1200" dirty="0">
                <a:solidFill>
                  <a:schemeClr val="tx1"/>
                </a:solidFill>
                <a:latin typeface="Times New Roman" pitchFamily="-1" charset="0"/>
                <a:ea typeface="+mn-ea"/>
                <a:cs typeface="+mn-cs"/>
              </a:rPr>
              <a:t>stack frame.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example is provided in Figure 13.10. The example refers to procedure P in which the local variables </a:t>
            </a:r>
            <a:r>
              <a:rPr lang="en-US" sz="1200" i="1" kern="1200" dirty="0">
                <a:solidFill>
                  <a:schemeClr val="tx1"/>
                </a:solidFill>
                <a:latin typeface="Times New Roman" pitchFamily="-1" charset="0"/>
                <a:ea typeface="+mn-ea"/>
                <a:cs typeface="+mn-cs"/>
              </a:rPr>
              <a:t>x1 </a:t>
            </a:r>
            <a:r>
              <a:rPr lang="en-US" sz="1200" kern="1200" dirty="0">
                <a:solidFill>
                  <a:schemeClr val="tx1"/>
                </a:solidFill>
                <a:latin typeface="Times New Roman" pitchFamily="-1" charset="0"/>
                <a:ea typeface="+mn-ea"/>
                <a:cs typeface="+mn-cs"/>
              </a:rPr>
              <a:t>and </a:t>
            </a:r>
            <a:r>
              <a:rPr lang="en-US" sz="1200" i="1" kern="1200" dirty="0">
                <a:solidFill>
                  <a:schemeClr val="tx1"/>
                </a:solidFill>
                <a:latin typeface="Times New Roman" pitchFamily="-1" charset="0"/>
                <a:ea typeface="+mn-ea"/>
                <a:cs typeface="+mn-cs"/>
              </a:rPr>
              <a:t>x2 </a:t>
            </a:r>
            <a:r>
              <a:rPr lang="en-US" sz="1200" kern="1200" dirty="0">
                <a:solidFill>
                  <a:schemeClr val="tx1"/>
                </a:solidFill>
                <a:latin typeface="Times New Roman" pitchFamily="-1" charset="0"/>
                <a:ea typeface="+mn-ea"/>
                <a:cs typeface="+mn-cs"/>
              </a:rPr>
              <a:t>are declared, and procedure Q, which P can call and in which the local variables </a:t>
            </a:r>
            <a:r>
              <a:rPr lang="en-US" sz="1200" i="1" kern="1200" dirty="0">
                <a:solidFill>
                  <a:schemeClr val="tx1"/>
                </a:solidFill>
                <a:latin typeface="Times New Roman" pitchFamily="-1" charset="0"/>
                <a:ea typeface="+mn-ea"/>
                <a:cs typeface="+mn-cs"/>
              </a:rPr>
              <a:t>y1 </a:t>
            </a:r>
            <a:r>
              <a:rPr lang="en-US" sz="1200" kern="1200" dirty="0">
                <a:solidFill>
                  <a:schemeClr val="tx1"/>
                </a:solidFill>
                <a:latin typeface="Times New Roman" pitchFamily="-1" charset="0"/>
                <a:ea typeface="+mn-ea"/>
                <a:cs typeface="+mn-cs"/>
              </a:rPr>
              <a:t>and </a:t>
            </a:r>
            <a:r>
              <a:rPr lang="en-US" sz="1200" i="1" kern="1200" dirty="0">
                <a:solidFill>
                  <a:schemeClr val="tx1"/>
                </a:solidFill>
                <a:latin typeface="Times New Roman" pitchFamily="-1" charset="0"/>
                <a:ea typeface="+mn-ea"/>
                <a:cs typeface="+mn-cs"/>
              </a:rPr>
              <a:t>y2 </a:t>
            </a:r>
            <a:r>
              <a:rPr lang="en-US" sz="1200" kern="1200" dirty="0">
                <a:solidFill>
                  <a:schemeClr val="tx1"/>
                </a:solidFill>
                <a:latin typeface="Times New Roman" pitchFamily="-1" charset="0"/>
                <a:ea typeface="+mn-ea"/>
                <a:cs typeface="+mn-cs"/>
              </a:rPr>
              <a:t>are declared. In this figure, the return  point for each procedure is the first item stored in the corresponding stack frame. Next is stored a pointer to the beginning of the previous frame. This is needed if the number or length of parameters to be stacked is variable. </a:t>
            </a:r>
            <a:endParaRPr lang="en-US" dirty="0"/>
          </a:p>
          <a:p>
            <a:endParaRPr 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Source and result operands can be in one of four areas: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Main or virtual memory: </a:t>
            </a:r>
            <a:r>
              <a:rPr lang="en-US" sz="1200" kern="1200" dirty="0">
                <a:solidFill>
                  <a:schemeClr val="tx1"/>
                </a:solidFill>
                <a:latin typeface="Times New Roman" pitchFamily="-1" charset="0"/>
                <a:ea typeface="+mn-ea"/>
                <a:cs typeface="+mn-cs"/>
              </a:rPr>
              <a:t>As with next instruction references, the main or virtual memory address must be supplied.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Processor register: </a:t>
            </a:r>
            <a:r>
              <a:rPr lang="en-US" sz="1200" kern="1200" dirty="0">
                <a:solidFill>
                  <a:schemeClr val="tx1"/>
                </a:solidFill>
                <a:latin typeface="Times New Roman" pitchFamily="-1" charset="0"/>
                <a:ea typeface="+mn-ea"/>
                <a:cs typeface="+mn-cs"/>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Immediate: </a:t>
            </a:r>
            <a:r>
              <a:rPr lang="en-US" sz="1200" kern="1200" dirty="0">
                <a:solidFill>
                  <a:schemeClr val="tx1"/>
                </a:solidFill>
                <a:latin typeface="Times New Roman" pitchFamily="-1" charset="0"/>
                <a:ea typeface="+mn-ea"/>
                <a:cs typeface="+mn-cs"/>
              </a:rPr>
              <a:t>The value of the operand is contained in a field in the instruction being executed.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I/O device: </a:t>
            </a:r>
            <a:r>
              <a:rPr lang="en-US" sz="1200" kern="1200" dirty="0">
                <a:solidFill>
                  <a:schemeClr val="tx1"/>
                </a:solidFill>
                <a:latin typeface="Times New Roman" pitchFamily="-1" charset="0"/>
                <a:ea typeface="+mn-ea"/>
                <a:cs typeface="+mn-cs"/>
              </a:rPr>
              <a:t>The instruction must specify the I/O module and device for the operation. If memory-mapped I/O is used, this is just another main or virtual memory address. </a:t>
            </a:r>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 The x86 provides a complex array of operation types, including a number of specialized</a:t>
            </a:r>
          </a:p>
          <a:p>
            <a:r>
              <a:rPr lang="en-US" sz="1200" kern="1200" dirty="0">
                <a:solidFill>
                  <a:schemeClr val="tx1"/>
                </a:solidFill>
                <a:effectLst/>
                <a:latin typeface="Times New Roman" pitchFamily="-1" charset="0"/>
                <a:ea typeface="+mn-ea"/>
                <a:cs typeface="+mn-cs"/>
              </a:rPr>
              <a:t>instructions. The intent was to provide tools for the compiler writer to produce</a:t>
            </a:r>
          </a:p>
          <a:p>
            <a:r>
              <a:rPr lang="en-US" sz="1200" kern="1200" dirty="0">
                <a:solidFill>
                  <a:schemeClr val="tx1"/>
                </a:solidFill>
                <a:effectLst/>
                <a:latin typeface="Times New Roman" pitchFamily="-1" charset="0"/>
                <a:ea typeface="+mn-ea"/>
                <a:cs typeface="+mn-cs"/>
              </a:rPr>
              <a:t>optimized machine language translation of high-level language programs. Most of</a:t>
            </a:r>
          </a:p>
          <a:p>
            <a:r>
              <a:rPr lang="en-US" sz="1200" kern="1200" dirty="0">
                <a:solidFill>
                  <a:schemeClr val="tx1"/>
                </a:solidFill>
                <a:effectLst/>
                <a:latin typeface="Times New Roman" pitchFamily="-1" charset="0"/>
                <a:ea typeface="+mn-ea"/>
                <a:cs typeface="+mn-cs"/>
              </a:rPr>
              <a:t>these are the conventional instructions found in most machine instruction sets, but</a:t>
            </a:r>
          </a:p>
          <a:p>
            <a:r>
              <a:rPr lang="en-US" sz="1200" kern="1200" dirty="0">
                <a:solidFill>
                  <a:schemeClr val="tx1"/>
                </a:solidFill>
                <a:effectLst/>
                <a:latin typeface="Times New Roman" pitchFamily="-1" charset="0"/>
                <a:ea typeface="+mn-ea"/>
                <a:cs typeface="+mn-cs"/>
              </a:rPr>
              <a:t>several types of instructions are tailored to the x86 architecture and are of particular</a:t>
            </a:r>
          </a:p>
          <a:p>
            <a:r>
              <a:rPr lang="en-US" sz="1200" kern="1200" dirty="0">
                <a:solidFill>
                  <a:schemeClr val="tx1"/>
                </a:solidFill>
                <a:effectLst/>
                <a:latin typeface="Times New Roman" pitchFamily="-1" charset="0"/>
                <a:ea typeface="+mn-ea"/>
                <a:cs typeface="+mn-cs"/>
              </a:rPr>
              <a:t>interest. Appendix A of [CART06] lists the x86 instructions, together with the operands</a:t>
            </a:r>
          </a:p>
          <a:p>
            <a:r>
              <a:rPr lang="en-US" sz="1200" kern="1200" dirty="0">
                <a:solidFill>
                  <a:schemeClr val="tx1"/>
                </a:solidFill>
                <a:effectLst/>
                <a:latin typeface="Times New Roman" pitchFamily="-1" charset="0"/>
                <a:ea typeface="+mn-ea"/>
                <a:cs typeface="+mn-cs"/>
              </a:rPr>
              <a:t>for each and the effect of the instruction on the condition codes. Appendix B of</a:t>
            </a:r>
          </a:p>
          <a:p>
            <a:r>
              <a:rPr lang="en-US" sz="1200" kern="1200" dirty="0">
                <a:solidFill>
                  <a:schemeClr val="tx1"/>
                </a:solidFill>
                <a:effectLst/>
                <a:latin typeface="Times New Roman" pitchFamily="-1" charset="0"/>
                <a:ea typeface="+mn-ea"/>
                <a:cs typeface="+mn-cs"/>
              </a:rPr>
              <a:t>the NASM assembly language manual [NASM17] provides a more detailed description</a:t>
            </a:r>
          </a:p>
          <a:p>
            <a:r>
              <a:rPr lang="en-US" sz="1200" kern="1200" dirty="0">
                <a:solidFill>
                  <a:schemeClr val="tx1"/>
                </a:solidFill>
                <a:effectLst/>
                <a:latin typeface="Times New Roman" pitchFamily="-1" charset="0"/>
                <a:ea typeface="+mn-ea"/>
                <a:cs typeface="+mn-cs"/>
              </a:rPr>
              <a:t>of each x86 instruction. Both documents are available at </a:t>
            </a:r>
            <a:r>
              <a:rPr lang="en-US" sz="1200" kern="1200" dirty="0" err="1">
                <a:solidFill>
                  <a:schemeClr val="tx1"/>
                </a:solidFill>
                <a:effectLst/>
                <a:latin typeface="Times New Roman" pitchFamily="-1" charset="0"/>
                <a:ea typeface="+mn-ea"/>
                <a:cs typeface="+mn-cs"/>
              </a:rPr>
              <a:t>box.com</a:t>
            </a:r>
            <a:r>
              <a:rPr lang="en-US" sz="1200" kern="1200" dirty="0">
                <a:solidFill>
                  <a:schemeClr val="tx1"/>
                </a:solidFill>
                <a:effectLst/>
                <a:latin typeface="Times New Roman" pitchFamily="-1" charset="0"/>
                <a:ea typeface="+mn-ea"/>
                <a:cs typeface="+mn-cs"/>
              </a:rPr>
              <a:t>/COA11e.</a:t>
            </a:r>
          </a:p>
          <a:p>
            <a:endParaRPr lang="en-US" sz="1200" b="0" i="0" u="none" strike="noStrike" kern="1200" baseline="0" dirty="0">
              <a:solidFill>
                <a:schemeClr val="tx1"/>
              </a:solidFill>
              <a:latin typeface="Times New Roman" pitchFamily="-1" charset="0"/>
              <a:ea typeface="+mn-ea"/>
              <a:cs typeface="+mn-cs"/>
            </a:endParaRPr>
          </a:p>
          <a:p>
            <a:endParaRPr lang="en-GB" dirty="0"/>
          </a:p>
          <a:p>
            <a:r>
              <a:rPr lang="en-US" sz="1200" b="0" i="0" u="none" strike="noStrike" kern="1200" baseline="0" dirty="0">
                <a:solidFill>
                  <a:schemeClr val="tx1"/>
                </a:solidFill>
                <a:latin typeface="Times New Roman" pitchFamily="-1" charset="0"/>
                <a:ea typeface="+mn-ea"/>
                <a:cs typeface="+mn-cs"/>
              </a:rPr>
              <a:t> The x86 provides four instructions to support</a:t>
            </a:r>
          </a:p>
          <a:p>
            <a:r>
              <a:rPr lang="en-US" sz="1200" b="0" i="0" u="none" strike="noStrike" kern="1200" baseline="0" dirty="0">
                <a:solidFill>
                  <a:schemeClr val="tx1"/>
                </a:solidFill>
                <a:latin typeface="Times New Roman" pitchFamily="-1" charset="0"/>
                <a:ea typeface="+mn-ea"/>
                <a:cs typeface="+mn-cs"/>
              </a:rPr>
              <a:t>procedure call/return: CALL, ENTER, LEAVE, RETURN. It will be instructive to</a:t>
            </a:r>
          </a:p>
          <a:p>
            <a:r>
              <a:rPr lang="en-US" sz="1200" b="0" i="0" u="none" strike="noStrike" kern="1200" baseline="0" dirty="0">
                <a:solidFill>
                  <a:schemeClr val="tx1"/>
                </a:solidFill>
                <a:latin typeface="Times New Roman" pitchFamily="-1" charset="0"/>
                <a:ea typeface="+mn-ea"/>
                <a:cs typeface="+mn-cs"/>
              </a:rPr>
              <a:t>look at the support provided by these instructions. Recall from Figure 13.10 that a</a:t>
            </a:r>
          </a:p>
          <a:p>
            <a:r>
              <a:rPr lang="en-US" sz="1200" b="0" i="0" u="none" strike="noStrike" kern="1200" baseline="0" dirty="0">
                <a:solidFill>
                  <a:schemeClr val="tx1"/>
                </a:solidFill>
                <a:latin typeface="Times New Roman" pitchFamily="-1" charset="0"/>
                <a:ea typeface="+mn-ea"/>
                <a:cs typeface="+mn-cs"/>
              </a:rPr>
              <a:t>common means of implementing the procedure call/return mechanism is via the use</a:t>
            </a:r>
          </a:p>
          <a:p>
            <a:r>
              <a:rPr lang="en-US" sz="1200" b="0" i="0" u="none" strike="noStrike" kern="1200" baseline="0" dirty="0">
                <a:solidFill>
                  <a:schemeClr val="tx1"/>
                </a:solidFill>
                <a:latin typeface="Times New Roman" pitchFamily="-1" charset="0"/>
                <a:ea typeface="+mn-ea"/>
                <a:cs typeface="+mn-cs"/>
              </a:rPr>
              <a:t>of stack frames. When a new procedure is called, the following must be performed</a:t>
            </a:r>
          </a:p>
          <a:p>
            <a:r>
              <a:rPr lang="en-US" sz="1200" b="0" i="0" u="none" strike="noStrike" kern="1200" baseline="0" dirty="0">
                <a:solidFill>
                  <a:schemeClr val="tx1"/>
                </a:solidFill>
                <a:latin typeface="Times New Roman" pitchFamily="-1" charset="0"/>
                <a:ea typeface="+mn-ea"/>
                <a:cs typeface="+mn-cs"/>
              </a:rPr>
              <a:t>upon entry to the new procedure:</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Push the return point on the stack.</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Push the current frame pointer on the stack.</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Copy the stack pointer as the new value of the frame pointer.</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Adjust the stack pointer to allocate a frame.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CALL instruction pushes the current instruction pointer value onto the stack</a:t>
            </a:r>
          </a:p>
          <a:p>
            <a:r>
              <a:rPr lang="en-US" sz="1200" b="0" i="0" u="none" strike="noStrike" kern="1200" baseline="0" dirty="0">
                <a:solidFill>
                  <a:schemeClr val="tx1"/>
                </a:solidFill>
                <a:latin typeface="Times New Roman" pitchFamily="-1" charset="0"/>
                <a:ea typeface="+mn-ea"/>
                <a:cs typeface="+mn-cs"/>
              </a:rPr>
              <a:t>and causes a jump to the entry point of the procedure by placing the address of the</a:t>
            </a:r>
          </a:p>
          <a:p>
            <a:r>
              <a:rPr lang="en-US" sz="1200" b="0" i="0" u="none" strike="noStrike" kern="1200" baseline="0" dirty="0">
                <a:solidFill>
                  <a:schemeClr val="tx1"/>
                </a:solidFill>
                <a:latin typeface="Times New Roman" pitchFamily="-1" charset="0"/>
                <a:ea typeface="+mn-ea"/>
                <a:cs typeface="+mn-cs"/>
              </a:rPr>
              <a:t>entry point in the instruction pointer. In the 8088 and 8086 machines, the typical</a:t>
            </a:r>
          </a:p>
          <a:p>
            <a:r>
              <a:rPr lang="en-US" sz="1200" b="0" i="0" u="none" strike="noStrike" kern="1200" baseline="0" dirty="0">
                <a:solidFill>
                  <a:schemeClr val="tx1"/>
                </a:solidFill>
                <a:latin typeface="Times New Roman" pitchFamily="-1" charset="0"/>
                <a:ea typeface="+mn-ea"/>
                <a:cs typeface="+mn-cs"/>
              </a:rPr>
              <a:t>procedure began with the sequence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PUSH EBP </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MOV EBP, ESP </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SUB ESP, </a:t>
            </a:r>
            <a:r>
              <a:rPr lang="en-US" sz="1200" b="0" i="0" u="none" strike="noStrike" kern="1200" baseline="0" dirty="0" err="1">
                <a:solidFill>
                  <a:schemeClr val="tx1"/>
                </a:solidFill>
                <a:latin typeface="Times New Roman" pitchFamily="-1" charset="0"/>
                <a:ea typeface="+mn-ea"/>
                <a:cs typeface="+mn-cs"/>
              </a:rPr>
              <a:t>space_for_locals</a:t>
            </a:r>
            <a:endParaRPr lang="en-US" sz="1200" b="0" i="0" u="none" strike="noStrike" kern="1200" baseline="0" dirty="0">
              <a:solidFill>
                <a:schemeClr val="tx1"/>
              </a:solidFill>
              <a:latin typeface="Times New Roman" pitchFamily="-1" charset="0"/>
              <a:ea typeface="+mn-ea"/>
              <a:cs typeface="+mn-cs"/>
            </a:endParaRP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where EBP is the frame pointer and ESP is the stack pointer. In the 80286 and later</a:t>
            </a:r>
          </a:p>
          <a:p>
            <a:r>
              <a:rPr lang="en-US" sz="1200" b="0" i="0" u="none" strike="noStrike" kern="1200" baseline="0" dirty="0">
                <a:solidFill>
                  <a:schemeClr val="tx1"/>
                </a:solidFill>
                <a:latin typeface="Times New Roman" pitchFamily="-1" charset="0"/>
                <a:ea typeface="+mn-ea"/>
                <a:cs typeface="+mn-cs"/>
              </a:rPr>
              <a:t>machines, the ENTER instruction performs all the aforementioned operations in a</a:t>
            </a:r>
          </a:p>
          <a:p>
            <a:r>
              <a:rPr lang="en-US" sz="1200" b="0" i="0" u="none" strike="noStrike" kern="1200" baseline="0" dirty="0">
                <a:solidFill>
                  <a:schemeClr val="tx1"/>
                </a:solidFill>
                <a:latin typeface="Times New Roman" pitchFamily="-1" charset="0"/>
                <a:ea typeface="+mn-ea"/>
                <a:cs typeface="+mn-cs"/>
              </a:rPr>
              <a:t>single instruction.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ENTER instruction was added to the instruction set to provide direct support</a:t>
            </a:r>
          </a:p>
          <a:p>
            <a:r>
              <a:rPr lang="en-US" sz="1200" b="0" i="0" u="none" strike="noStrike" kern="1200" baseline="0" dirty="0">
                <a:solidFill>
                  <a:schemeClr val="tx1"/>
                </a:solidFill>
                <a:latin typeface="Times New Roman" pitchFamily="-1" charset="0"/>
                <a:ea typeface="+mn-ea"/>
                <a:cs typeface="+mn-cs"/>
              </a:rPr>
              <a:t>for the compiler. The instruction also includes a feature for support of what are</a:t>
            </a:r>
          </a:p>
          <a:p>
            <a:r>
              <a:rPr lang="en-US" sz="1200" b="0" i="0" u="none" strike="noStrike" kern="1200" baseline="0" dirty="0">
                <a:solidFill>
                  <a:schemeClr val="tx1"/>
                </a:solidFill>
                <a:latin typeface="Times New Roman" pitchFamily="-1" charset="0"/>
                <a:ea typeface="+mn-ea"/>
                <a:cs typeface="+mn-cs"/>
              </a:rPr>
              <a:t>called nested procedures in languages such as Pascal, COBOL, and Ada (not found</a:t>
            </a:r>
          </a:p>
          <a:p>
            <a:r>
              <a:rPr lang="en-US" sz="1200" b="0" i="0" u="none" strike="noStrike" kern="1200" baseline="0" dirty="0">
                <a:solidFill>
                  <a:schemeClr val="tx1"/>
                </a:solidFill>
                <a:latin typeface="Times New Roman" pitchFamily="-1" charset="0"/>
                <a:ea typeface="+mn-ea"/>
                <a:cs typeface="+mn-cs"/>
              </a:rPr>
              <a:t>in C or FORTRAN). It turns out that there are better ways of handling nested procedure</a:t>
            </a:r>
          </a:p>
          <a:p>
            <a:r>
              <a:rPr lang="en-US" sz="1200" b="0" i="0" u="none" strike="noStrike" kern="1200" baseline="0" dirty="0">
                <a:solidFill>
                  <a:schemeClr val="tx1"/>
                </a:solidFill>
                <a:latin typeface="Times New Roman" pitchFamily="-1" charset="0"/>
                <a:ea typeface="+mn-ea"/>
                <a:cs typeface="+mn-cs"/>
              </a:rPr>
              <a:t>calls for these languages. Furthermore, although the ENTER instruction</a:t>
            </a:r>
            <a:endParaRPr lang="en-US" dirty="0"/>
          </a:p>
          <a:p>
            <a:r>
              <a:rPr lang="en-US" sz="1200" b="0" i="0" u="none" strike="noStrike" kern="1200" baseline="0" dirty="0">
                <a:solidFill>
                  <a:schemeClr val="tx1"/>
                </a:solidFill>
                <a:latin typeface="Times New Roman" pitchFamily="-1" charset="0"/>
                <a:ea typeface="+mn-ea"/>
                <a:cs typeface="+mn-cs"/>
              </a:rPr>
              <a:t> saves a few bytes of memory compared with the PUSH, MOV, SUB sequence (4</a:t>
            </a:r>
          </a:p>
          <a:p>
            <a:r>
              <a:rPr lang="en-US" sz="1200" b="0" i="0" u="none" strike="noStrike" kern="1200" baseline="0" dirty="0">
                <a:solidFill>
                  <a:schemeClr val="tx1"/>
                </a:solidFill>
                <a:latin typeface="Times New Roman" pitchFamily="-1" charset="0"/>
                <a:ea typeface="+mn-ea"/>
                <a:cs typeface="+mn-cs"/>
              </a:rPr>
              <a:t>bytes versus 6 bytes), it actually takes longer to execute (10 clock cycles versus 6</a:t>
            </a:r>
          </a:p>
          <a:p>
            <a:r>
              <a:rPr lang="en-US" sz="1200" b="0" i="0" u="none" strike="noStrike" kern="1200" baseline="0" dirty="0">
                <a:solidFill>
                  <a:schemeClr val="tx1"/>
                </a:solidFill>
                <a:latin typeface="Times New Roman" pitchFamily="-1" charset="0"/>
                <a:ea typeface="+mn-ea"/>
                <a:cs typeface="+mn-cs"/>
              </a:rPr>
              <a:t>clock cycles). Thus, although it may have seemed a good idea to the instruction set</a:t>
            </a:r>
          </a:p>
          <a:p>
            <a:r>
              <a:rPr lang="en-US" sz="1200" b="0" i="0" u="none" strike="noStrike" kern="1200" baseline="0" dirty="0">
                <a:solidFill>
                  <a:schemeClr val="tx1"/>
                </a:solidFill>
                <a:latin typeface="Times New Roman" pitchFamily="-1" charset="0"/>
                <a:ea typeface="+mn-ea"/>
                <a:cs typeface="+mn-cs"/>
              </a:rPr>
              <a:t>designers to add this feature, it complicates the implementation of the processor</a:t>
            </a:r>
          </a:p>
          <a:p>
            <a:r>
              <a:rPr lang="en-US" sz="1200" b="0" i="0" u="none" strike="noStrike" kern="1200" baseline="0" dirty="0">
                <a:solidFill>
                  <a:schemeClr val="tx1"/>
                </a:solidFill>
                <a:latin typeface="Times New Roman" pitchFamily="-1" charset="0"/>
                <a:ea typeface="+mn-ea"/>
                <a:cs typeface="+mn-cs"/>
              </a:rPr>
              <a:t>while providing little or no benefit. We will see that, in contrast, a RISC approach</a:t>
            </a:r>
          </a:p>
          <a:p>
            <a:r>
              <a:rPr lang="en-US" sz="1200" b="0" i="0" u="none" strike="noStrike" kern="1200" baseline="0" dirty="0">
                <a:solidFill>
                  <a:schemeClr val="tx1"/>
                </a:solidFill>
                <a:latin typeface="Times New Roman" pitchFamily="-1" charset="0"/>
                <a:ea typeface="+mn-ea"/>
                <a:cs typeface="+mn-cs"/>
              </a:rPr>
              <a:t>to processor design would avoid complex instructions such as ENTER and might</a:t>
            </a:r>
          </a:p>
          <a:p>
            <a:r>
              <a:rPr lang="en-US" sz="1200" b="0" i="0" u="none" strike="noStrike" kern="1200" baseline="0" dirty="0">
                <a:solidFill>
                  <a:schemeClr val="tx1"/>
                </a:solidFill>
                <a:latin typeface="Times New Roman" pitchFamily="-1" charset="0"/>
                <a:ea typeface="+mn-ea"/>
                <a:cs typeface="+mn-cs"/>
              </a:rPr>
              <a:t>produce a more efficient implementation with a sequence of simpler 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Another set of specialized instructions deals with memory</a:t>
            </a:r>
          </a:p>
          <a:p>
            <a:r>
              <a:rPr lang="en-US" sz="1200" b="0" i="0" u="none" strike="noStrike" kern="1200" baseline="0" dirty="0">
                <a:solidFill>
                  <a:schemeClr val="tx1"/>
                </a:solidFill>
                <a:latin typeface="Times New Roman" pitchFamily="-1" charset="0"/>
                <a:ea typeface="+mn-ea"/>
                <a:cs typeface="+mn-cs"/>
              </a:rPr>
              <a:t>segmentation. These are privileged instructions that can only be executed from the</a:t>
            </a:r>
          </a:p>
          <a:p>
            <a:r>
              <a:rPr lang="en-US" sz="1200" b="0" i="0" u="none" strike="noStrike" kern="1200" baseline="0" dirty="0">
                <a:solidFill>
                  <a:schemeClr val="tx1"/>
                </a:solidFill>
                <a:latin typeface="Times New Roman" pitchFamily="-1" charset="0"/>
                <a:ea typeface="+mn-ea"/>
                <a:cs typeface="+mn-cs"/>
              </a:rPr>
              <a:t>operating system. They allow local and global segment tables (called descriptor</a:t>
            </a:r>
          </a:p>
          <a:p>
            <a:r>
              <a:rPr lang="en-US" sz="1200" b="0" i="0" u="none" strike="noStrike" kern="1200" baseline="0" dirty="0">
                <a:solidFill>
                  <a:schemeClr val="tx1"/>
                </a:solidFill>
                <a:latin typeface="Times New Roman" pitchFamily="-1" charset="0"/>
                <a:ea typeface="+mn-ea"/>
                <a:cs typeface="+mn-cs"/>
              </a:rPr>
              <a:t>tables) to be loaded and read, and for the privilege level of a segment to be checked</a:t>
            </a:r>
          </a:p>
          <a:p>
            <a:r>
              <a:rPr lang="en-US" sz="1200" b="0" i="0" u="none" strike="noStrike" kern="1200" baseline="0" dirty="0">
                <a:solidFill>
                  <a:schemeClr val="tx1"/>
                </a:solidFill>
                <a:latin typeface="Times New Roman" pitchFamily="-1" charset="0"/>
                <a:ea typeface="+mn-ea"/>
                <a:cs typeface="+mn-cs"/>
              </a:rPr>
              <a:t>and altered.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special instructions for dealing with the on-chip cache were discussed in Chapter 5.</a:t>
            </a:r>
            <a:endParaRPr lang="en-US" dirty="0"/>
          </a:p>
        </p:txBody>
      </p:sp>
    </p:spTree>
    <p:extLst>
      <p:ext uri="{BB962C8B-B14F-4D97-AF65-F5344CB8AC3E}">
        <p14:creationId xmlns:p14="http://schemas.microsoft.com/office/powerpoint/2010/main" val="24225414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r>
              <a:rPr lang="en-US" sz="1200" b="0" i="0" u="none" strike="noStrike" kern="1200" baseline="0" dirty="0">
                <a:solidFill>
                  <a:schemeClr val="tx1"/>
                </a:solidFill>
                <a:latin typeface="Times New Roman" pitchFamily="-1" charset="0"/>
                <a:ea typeface="+mn-ea"/>
                <a:cs typeface="+mn-cs"/>
              </a:rPr>
              <a:t> Status flags are bits in special registers</a:t>
            </a:r>
          </a:p>
          <a:p>
            <a:r>
              <a:rPr lang="en-US" sz="1200" b="0" i="0" u="none" strike="noStrike" kern="1200" baseline="0" dirty="0">
                <a:solidFill>
                  <a:schemeClr val="tx1"/>
                </a:solidFill>
                <a:latin typeface="Times New Roman" pitchFamily="-1" charset="0"/>
                <a:ea typeface="+mn-ea"/>
                <a:cs typeface="+mn-cs"/>
              </a:rPr>
              <a:t>that may be set by certain operations and used in conditional branch instructions.</a:t>
            </a:r>
          </a:p>
          <a:p>
            <a:r>
              <a:rPr lang="en-US" sz="1200" b="0" i="0" u="none" strike="noStrike" kern="1200" baseline="0" dirty="0">
                <a:solidFill>
                  <a:schemeClr val="tx1"/>
                </a:solidFill>
                <a:latin typeface="Times New Roman" pitchFamily="-1" charset="0"/>
                <a:ea typeface="+mn-ea"/>
                <a:cs typeface="+mn-cs"/>
              </a:rPr>
              <a:t>The term </a:t>
            </a:r>
            <a:r>
              <a:rPr lang="en-US" sz="1200" b="0" i="1" u="none" strike="noStrike" kern="1200" baseline="0" dirty="0">
                <a:solidFill>
                  <a:schemeClr val="tx1"/>
                </a:solidFill>
                <a:latin typeface="Times New Roman" pitchFamily="-1" charset="0"/>
                <a:ea typeface="+mn-ea"/>
                <a:cs typeface="+mn-cs"/>
              </a:rPr>
              <a:t>condition code  </a:t>
            </a:r>
            <a:r>
              <a:rPr lang="en-US" sz="1200" b="0" i="0" u="none" strike="noStrike" kern="1200" baseline="0" dirty="0">
                <a:solidFill>
                  <a:schemeClr val="tx1"/>
                </a:solidFill>
                <a:latin typeface="Times New Roman" pitchFamily="-1" charset="0"/>
                <a:ea typeface="+mn-ea"/>
                <a:cs typeface="+mn-cs"/>
              </a:rPr>
              <a:t>refers to the settings of one or more status flags. In the</a:t>
            </a:r>
          </a:p>
          <a:p>
            <a:r>
              <a:rPr lang="en-US" sz="1200" b="0" i="0" u="none" strike="noStrike" kern="1200" baseline="0" dirty="0">
                <a:solidFill>
                  <a:schemeClr val="tx1"/>
                </a:solidFill>
                <a:latin typeface="Times New Roman" pitchFamily="-1" charset="0"/>
                <a:ea typeface="+mn-ea"/>
                <a:cs typeface="+mn-cs"/>
              </a:rPr>
              <a:t>x86 and many other architectures, status flags are set by arithmetic and compare</a:t>
            </a:r>
          </a:p>
          <a:p>
            <a:r>
              <a:rPr lang="en-US" sz="1200" b="0" i="0" u="none" strike="noStrike" kern="1200" baseline="0" dirty="0">
                <a:solidFill>
                  <a:schemeClr val="tx1"/>
                </a:solidFill>
                <a:latin typeface="Times New Roman" pitchFamily="-1" charset="0"/>
                <a:ea typeface="+mn-ea"/>
                <a:cs typeface="+mn-cs"/>
              </a:rPr>
              <a:t>operations. The compare operation in most languages subtracts two operands, as</a:t>
            </a:r>
          </a:p>
          <a:p>
            <a:r>
              <a:rPr lang="en-US" sz="1200" b="0" i="0" u="none" strike="noStrike" kern="1200" baseline="0" dirty="0">
                <a:solidFill>
                  <a:schemeClr val="tx1"/>
                </a:solidFill>
                <a:latin typeface="Times New Roman" pitchFamily="-1" charset="0"/>
                <a:ea typeface="+mn-ea"/>
                <a:cs typeface="+mn-cs"/>
              </a:rPr>
              <a:t>does a subtract operation. The difference is that a compare operation only sets</a:t>
            </a:r>
          </a:p>
          <a:p>
            <a:r>
              <a:rPr lang="en-US" sz="1200" b="0" i="0" u="none" strike="noStrike" kern="1200" baseline="0" dirty="0">
                <a:solidFill>
                  <a:schemeClr val="tx1"/>
                </a:solidFill>
                <a:latin typeface="Times New Roman" pitchFamily="-1" charset="0"/>
                <a:ea typeface="+mn-ea"/>
                <a:cs typeface="+mn-cs"/>
              </a:rPr>
              <a:t>status flags, whereas a subtract operation also stores the result of the subtraction</a:t>
            </a:r>
          </a:p>
          <a:p>
            <a:r>
              <a:rPr lang="en-US" sz="1200" b="0" i="0" u="none" strike="noStrike" kern="1200" baseline="0" dirty="0">
                <a:solidFill>
                  <a:schemeClr val="tx1"/>
                </a:solidFill>
                <a:latin typeface="Times New Roman" pitchFamily="-1" charset="0"/>
                <a:ea typeface="+mn-ea"/>
                <a:cs typeface="+mn-cs"/>
              </a:rPr>
              <a:t>in the destination operand. Some architectures also set status flags for data transfer</a:t>
            </a:r>
          </a:p>
          <a:p>
            <a:r>
              <a:rPr lang="en-US" sz="1200" b="0" i="0" u="none" strike="noStrike" kern="1200" baseline="0" dirty="0">
                <a:solidFill>
                  <a:schemeClr val="tx1"/>
                </a:solidFill>
                <a:latin typeface="Times New Roman" pitchFamily="-1" charset="0"/>
                <a:ea typeface="+mn-ea"/>
                <a:cs typeface="+mn-cs"/>
              </a:rPr>
              <a:t>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Table 13.8 lists the status flags used on the x86. Each flag, or combinations</a:t>
            </a:r>
          </a:p>
          <a:p>
            <a:r>
              <a:rPr lang="en-US" sz="1200" b="0" i="0" u="none" strike="noStrike" kern="1200" baseline="0" dirty="0">
                <a:solidFill>
                  <a:schemeClr val="tx1"/>
                </a:solidFill>
                <a:latin typeface="Times New Roman" pitchFamily="-1" charset="0"/>
                <a:ea typeface="+mn-ea"/>
                <a:cs typeface="+mn-cs"/>
              </a:rPr>
              <a:t>of these flags, can be tested for a conditional jump.</a:t>
            </a:r>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Table 13.9 shows the condition codes (combinations of status flag values) for which </a:t>
            </a:r>
          </a:p>
          <a:p>
            <a:r>
              <a:rPr lang="en-US" sz="1200" b="0" i="0" u="none" strike="noStrike" kern="1200" baseline="0" dirty="0">
                <a:solidFill>
                  <a:schemeClr val="tx1"/>
                </a:solidFill>
                <a:latin typeface="Times New Roman" pitchFamily="-1" charset="0"/>
                <a:ea typeface="+mn-ea"/>
                <a:cs typeface="+mn-cs"/>
              </a:rPr>
              <a:t>conditional jump </a:t>
            </a:r>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have been defined.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Several interesting observations can be made about this list. First, we may</a:t>
            </a:r>
          </a:p>
          <a:p>
            <a:r>
              <a:rPr lang="en-US" sz="1200" b="0" i="0" u="none" strike="noStrike" kern="1200" baseline="0" dirty="0">
                <a:solidFill>
                  <a:schemeClr val="tx1"/>
                </a:solidFill>
                <a:latin typeface="Times New Roman" pitchFamily="-1" charset="0"/>
                <a:ea typeface="+mn-ea"/>
                <a:cs typeface="+mn-cs"/>
              </a:rPr>
              <a:t>wish to test two operands to determine if one number is bigger than another. But</a:t>
            </a:r>
          </a:p>
          <a:p>
            <a:r>
              <a:rPr lang="en-US" sz="1200" b="0" i="0" u="none" strike="noStrike" kern="1200" baseline="0" dirty="0">
                <a:solidFill>
                  <a:schemeClr val="tx1"/>
                </a:solidFill>
                <a:latin typeface="Times New Roman" pitchFamily="-1" charset="0"/>
                <a:ea typeface="+mn-ea"/>
                <a:cs typeface="+mn-cs"/>
              </a:rPr>
              <a:t>this will depend on whether the numbers are signed or unsigned. For example, the</a:t>
            </a:r>
          </a:p>
          <a:p>
            <a:r>
              <a:rPr lang="en-US" sz="1200" b="0" i="0" u="none" strike="noStrike" kern="1200" baseline="0" dirty="0">
                <a:solidFill>
                  <a:schemeClr val="tx1"/>
                </a:solidFill>
                <a:latin typeface="Times New Roman" pitchFamily="-1" charset="0"/>
                <a:ea typeface="+mn-ea"/>
                <a:cs typeface="+mn-cs"/>
              </a:rPr>
              <a:t>8-bit number 11111111 is bigger than 00000000 if the two numbers are interpreted</a:t>
            </a:r>
          </a:p>
          <a:p>
            <a:r>
              <a:rPr lang="en-US" sz="1200" b="0" i="0" u="none" strike="noStrike" kern="1200" baseline="0" dirty="0">
                <a:solidFill>
                  <a:schemeClr val="tx1"/>
                </a:solidFill>
                <a:latin typeface="Times New Roman" pitchFamily="-1" charset="0"/>
                <a:ea typeface="+mn-ea"/>
                <a:cs typeface="+mn-cs"/>
              </a:rPr>
              <a:t> as unsigned integers (255 &gt;  0) but is less if they are considered as 8-bit twos complement</a:t>
            </a:r>
          </a:p>
          <a:p>
            <a:r>
              <a:rPr lang="en-US" sz="1200" b="0" i="0" u="none" strike="noStrike" kern="1200" baseline="0" dirty="0">
                <a:solidFill>
                  <a:schemeClr val="tx1"/>
                </a:solidFill>
                <a:latin typeface="Times New Roman" pitchFamily="-1" charset="0"/>
                <a:ea typeface="+mn-ea"/>
                <a:cs typeface="+mn-cs"/>
              </a:rPr>
              <a:t>numbers ( -  1&lt; 0). Many assembly languages therefore introduce two sets</a:t>
            </a:r>
          </a:p>
          <a:p>
            <a:r>
              <a:rPr lang="en-US" sz="1200" b="0" i="0" u="none" strike="noStrike" kern="1200" baseline="0" dirty="0">
                <a:solidFill>
                  <a:schemeClr val="tx1"/>
                </a:solidFill>
                <a:latin typeface="Times New Roman" pitchFamily="-1" charset="0"/>
                <a:ea typeface="+mn-ea"/>
                <a:cs typeface="+mn-cs"/>
              </a:rPr>
              <a:t>of terms to distinguish the two cases: If we are comparing two numbers as signed</a:t>
            </a:r>
          </a:p>
          <a:p>
            <a:r>
              <a:rPr lang="en-US" sz="1200" b="0" i="0" u="none" strike="noStrike" kern="1200" baseline="0" dirty="0">
                <a:solidFill>
                  <a:schemeClr val="tx1"/>
                </a:solidFill>
                <a:latin typeface="Times New Roman" pitchFamily="-1" charset="0"/>
                <a:ea typeface="+mn-ea"/>
                <a:cs typeface="+mn-cs"/>
              </a:rPr>
              <a:t>integers, we use the terms </a:t>
            </a:r>
            <a:r>
              <a:rPr lang="en-US" sz="1200" b="0" i="1" u="none" strike="noStrike" kern="1200" baseline="0" dirty="0">
                <a:solidFill>
                  <a:schemeClr val="tx1"/>
                </a:solidFill>
                <a:latin typeface="Times New Roman" pitchFamily="-1" charset="0"/>
                <a:ea typeface="+mn-ea"/>
                <a:cs typeface="+mn-cs"/>
              </a:rPr>
              <a:t>less than </a:t>
            </a:r>
            <a:r>
              <a:rPr lang="en-US" sz="1200" b="0" i="0" u="none" strike="noStrike" kern="1200" baseline="0" dirty="0">
                <a:solidFill>
                  <a:schemeClr val="tx1"/>
                </a:solidFill>
                <a:latin typeface="Times New Roman" pitchFamily="-1" charset="0"/>
                <a:ea typeface="+mn-ea"/>
                <a:cs typeface="+mn-cs"/>
              </a:rPr>
              <a:t>and </a:t>
            </a:r>
            <a:r>
              <a:rPr lang="en-US" sz="1200" b="0" i="1" u="none" strike="noStrike" kern="1200" baseline="0" dirty="0">
                <a:solidFill>
                  <a:schemeClr val="tx1"/>
                </a:solidFill>
                <a:latin typeface="Times New Roman" pitchFamily="-1" charset="0"/>
                <a:ea typeface="+mn-ea"/>
                <a:cs typeface="+mn-cs"/>
              </a:rPr>
              <a:t>greater than</a:t>
            </a:r>
            <a:r>
              <a:rPr lang="en-US" sz="1200" b="0" i="0" u="none" strike="noStrike" kern="1200" baseline="0" dirty="0">
                <a:solidFill>
                  <a:schemeClr val="tx1"/>
                </a:solidFill>
                <a:latin typeface="Times New Roman" pitchFamily="-1" charset="0"/>
                <a:ea typeface="+mn-ea"/>
                <a:cs typeface="+mn-cs"/>
              </a:rPr>
              <a:t>;  if we are comparing them as</a:t>
            </a:r>
          </a:p>
          <a:p>
            <a:r>
              <a:rPr lang="en-US" sz="1200" b="0" i="0" u="none" strike="noStrike" kern="1200" baseline="0" dirty="0">
                <a:solidFill>
                  <a:schemeClr val="tx1"/>
                </a:solidFill>
                <a:latin typeface="Times New Roman" pitchFamily="-1" charset="0"/>
                <a:ea typeface="+mn-ea"/>
                <a:cs typeface="+mn-cs"/>
              </a:rPr>
              <a:t>unsigned integers, we use the terms </a:t>
            </a:r>
            <a:r>
              <a:rPr lang="en-US" sz="1200" b="0" i="1" u="none" strike="noStrike" kern="1200" baseline="0" dirty="0">
                <a:solidFill>
                  <a:schemeClr val="tx1"/>
                </a:solidFill>
                <a:latin typeface="Times New Roman" pitchFamily="-1" charset="0"/>
                <a:ea typeface="+mn-ea"/>
                <a:cs typeface="+mn-cs"/>
              </a:rPr>
              <a:t>below</a:t>
            </a:r>
            <a:r>
              <a:rPr lang="en-US" sz="1200" b="0" i="0" u="none" strike="noStrike" kern="1200" baseline="0" dirty="0">
                <a:solidFill>
                  <a:schemeClr val="tx1"/>
                </a:solidFill>
                <a:latin typeface="Times New Roman" pitchFamily="-1" charset="0"/>
                <a:ea typeface="+mn-ea"/>
                <a:cs typeface="+mn-cs"/>
              </a:rPr>
              <a:t> and </a:t>
            </a:r>
            <a:r>
              <a:rPr lang="en-US" sz="1200" b="0" i="1" u="none" strike="noStrike" kern="1200" baseline="0" dirty="0">
                <a:solidFill>
                  <a:schemeClr val="tx1"/>
                </a:solidFill>
                <a:latin typeface="Times New Roman" pitchFamily="-1" charset="0"/>
                <a:ea typeface="+mn-ea"/>
                <a:cs typeface="+mn-cs"/>
              </a:rPr>
              <a:t>above.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A second observation concerns the complexity of comparing signed integers.</a:t>
            </a:r>
          </a:p>
          <a:p>
            <a:r>
              <a:rPr lang="en-US" sz="1200" b="0" i="0" u="none" strike="noStrike" kern="1200" baseline="0" dirty="0">
                <a:solidFill>
                  <a:schemeClr val="tx1"/>
                </a:solidFill>
                <a:latin typeface="Times New Roman" pitchFamily="-1" charset="0"/>
                <a:ea typeface="+mn-ea"/>
                <a:cs typeface="+mn-cs"/>
              </a:rPr>
              <a:t>A signed result is greater than or equal to zero if (1) the sign bit is zero and there is</a:t>
            </a:r>
          </a:p>
          <a:p>
            <a:r>
              <a:rPr lang="en-US" sz="1200" b="0" i="0" u="none" strike="noStrike" kern="1200" baseline="0" dirty="0">
                <a:solidFill>
                  <a:schemeClr val="tx1"/>
                </a:solidFill>
                <a:latin typeface="Times New Roman" pitchFamily="-1" charset="0"/>
                <a:ea typeface="+mn-ea"/>
                <a:cs typeface="+mn-cs"/>
              </a:rPr>
              <a:t>no overflow (S =  0 AND O =  0), or (2) the sign bit is one and there is an overflow.</a:t>
            </a:r>
          </a:p>
          <a:p>
            <a:r>
              <a:rPr lang="en-US" sz="1200" b="0" i="0" u="none" strike="noStrike" kern="1200" baseline="0" dirty="0">
                <a:solidFill>
                  <a:schemeClr val="tx1"/>
                </a:solidFill>
                <a:latin typeface="Times New Roman" pitchFamily="-1" charset="0"/>
                <a:ea typeface="+mn-ea"/>
                <a:cs typeface="+mn-cs"/>
              </a:rPr>
              <a:t>A study of Figure 11.4 should convince you that the conditions tested for the various</a:t>
            </a:r>
          </a:p>
          <a:p>
            <a:r>
              <a:rPr lang="en-US" sz="1200" b="0" i="0" u="none" strike="noStrike" kern="1200" baseline="0" dirty="0">
                <a:solidFill>
                  <a:schemeClr val="tx1"/>
                </a:solidFill>
                <a:latin typeface="Times New Roman" pitchFamily="-1" charset="0"/>
                <a:ea typeface="+mn-ea"/>
                <a:cs typeface="+mn-cs"/>
              </a:rPr>
              <a:t>signed operations are appropriate.</a:t>
            </a:r>
            <a:endParaRPr lang="en-US" dirty="0"/>
          </a:p>
        </p:txBody>
      </p:sp>
    </p:spTree>
    <p:extLst>
      <p:ext uri="{BB962C8B-B14F-4D97-AF65-F5344CB8AC3E}">
        <p14:creationId xmlns:p14="http://schemas.microsoft.com/office/powerpoint/2010/main" val="18637394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 1996, Intel introduced MMX technology into its Pentium product line. </a:t>
            </a:r>
            <a:r>
              <a:rPr lang="en-US" sz="1200" u="sng" kern="1200" dirty="0">
                <a:solidFill>
                  <a:schemeClr val="tx1"/>
                </a:solidFill>
                <a:latin typeface="Times New Roman" pitchFamily="-1" charset="0"/>
                <a:ea typeface="+mn-ea"/>
                <a:cs typeface="+mn-cs"/>
              </a:rPr>
              <a:t>MMX is set of highly optimized instructions for multimedia tasks. There are 57 new instructions that treat data in a SIMD (single-instruction, multiple- data) fashion, which makes it possible to perform the same operation, such as addition or multiplication, on multiple data elements at once. </a:t>
            </a:r>
            <a:r>
              <a:rPr lang="en-US" sz="1200" kern="1200" dirty="0">
                <a:solidFill>
                  <a:schemeClr val="tx1"/>
                </a:solidFill>
                <a:latin typeface="Times New Roman" pitchFamily="-1" charset="0"/>
                <a:ea typeface="+mn-ea"/>
                <a:cs typeface="+mn-cs"/>
              </a:rPr>
              <a:t>Each instruction typically takes a single clock cycle to execute. For the proper application, these fast parallel operations can yield a speedup of two to eight times over comparable algorithms that do not use the MMX instructions [ATKI96]. With the introduction of 64-bit x86 architecture, Intel has expanded this extension to include double quadword (128 bits) operands and floating-point operations. In this subsection, we describe the MMX features.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focus of MMX is multimedia programming. Video and audio data are typically composed of large arrays of small data types, such as 8 or 16 bits, whereas conventional instructions are tailored to operate on 32- or 64-bit data. Here are some examples: In graphics and video, a single scene consists of an array of pixels, and there are 8 bits for each pixel or 8 bits for each pixel color component (red, green, blue). Typical audio samples are quantized using 16 bits. For some 3D graphics algorithms, 32 bits are common for basic data types. To provide for parallel operation on these data lengths, three new data types are defined in MMX. Each data type is 64 bits in length and consists of multiple smaller data fields, each of which holds a fixed-point integer. The types are as follows: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Packed byte: </a:t>
            </a:r>
            <a:r>
              <a:rPr lang="en-US" sz="1200" kern="1200" dirty="0">
                <a:solidFill>
                  <a:schemeClr val="tx1"/>
                </a:solidFill>
                <a:latin typeface="Times New Roman" pitchFamily="-1" charset="0"/>
                <a:ea typeface="+mn-ea"/>
                <a:cs typeface="+mn-cs"/>
              </a:rPr>
              <a:t>Eight bytes packed into one 64-bit quantity </a:t>
            </a:r>
          </a:p>
          <a:p>
            <a:pPr marL="171450" indent="-171450">
              <a:buFont typeface="Arial" charset="0"/>
              <a:buChar char="•"/>
            </a:pPr>
            <a:endParaRPr lang="en-US" sz="1200" b="1"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Packed word: </a:t>
            </a:r>
            <a:r>
              <a:rPr lang="en-US" sz="1200" kern="1200" dirty="0">
                <a:solidFill>
                  <a:schemeClr val="tx1"/>
                </a:solidFill>
                <a:latin typeface="Times New Roman" pitchFamily="-1" charset="0"/>
                <a:ea typeface="+mn-ea"/>
                <a:cs typeface="+mn-cs"/>
              </a:rPr>
              <a:t>Four 16-bit words packed into 64 bits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Packed doubleword: </a:t>
            </a:r>
            <a:r>
              <a:rPr lang="en-US" sz="1200" kern="1200" dirty="0">
                <a:solidFill>
                  <a:schemeClr val="tx1"/>
                </a:solidFill>
                <a:latin typeface="Times New Roman" pitchFamily="-1" charset="0"/>
                <a:ea typeface="+mn-ea"/>
                <a:cs typeface="+mn-cs"/>
              </a:rPr>
              <a:t>Two 32-bit doublewords packed into 64 bits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b="0" i="0" u="none" strike="noStrike" kern="1200" baseline="0" dirty="0">
                <a:solidFill>
                  <a:schemeClr val="tx1"/>
                </a:solidFill>
                <a:latin typeface="Times New Roman" pitchFamily="-1" charset="0"/>
                <a:ea typeface="+mn-ea"/>
                <a:cs typeface="+mn-cs"/>
              </a:rPr>
              <a:t>Table 13.10 lists the MMX instruction set. Most of the instructions involve</a:t>
            </a:r>
          </a:p>
          <a:p>
            <a:r>
              <a:rPr lang="en-US" sz="1200" b="0" i="0" u="none" strike="noStrike" kern="1200" baseline="0" dirty="0">
                <a:solidFill>
                  <a:schemeClr val="tx1"/>
                </a:solidFill>
                <a:latin typeface="Times New Roman" pitchFamily="-1" charset="0"/>
                <a:ea typeface="+mn-ea"/>
                <a:cs typeface="+mn-cs"/>
              </a:rPr>
              <a:t>parallel operation on bytes, words, or </a:t>
            </a:r>
            <a:r>
              <a:rPr lang="en-US" sz="1200" b="0" i="0" u="none" strike="noStrike" kern="1200" baseline="0" dirty="0" err="1">
                <a:solidFill>
                  <a:schemeClr val="tx1"/>
                </a:solidFill>
                <a:latin typeface="Times New Roman" pitchFamily="-1" charset="0"/>
                <a:ea typeface="+mn-ea"/>
                <a:cs typeface="+mn-cs"/>
              </a:rPr>
              <a:t>doublewords</a:t>
            </a:r>
            <a:r>
              <a:rPr lang="en-US" sz="1200" b="0" i="0" u="none" strike="noStrike" kern="1200" baseline="0" dirty="0">
                <a:solidFill>
                  <a:schemeClr val="tx1"/>
                </a:solidFill>
                <a:latin typeface="Times New Roman" pitchFamily="-1" charset="0"/>
                <a:ea typeface="+mn-ea"/>
                <a:cs typeface="+mn-cs"/>
              </a:rPr>
              <a:t>. For example, the PSLLW</a:t>
            </a:r>
          </a:p>
          <a:p>
            <a:r>
              <a:rPr lang="en-US" sz="1200" b="0" i="0" u="none" strike="noStrike" kern="1200" baseline="0" dirty="0">
                <a:solidFill>
                  <a:schemeClr val="tx1"/>
                </a:solidFill>
                <a:latin typeface="Times New Roman" pitchFamily="-1" charset="0"/>
                <a:ea typeface="+mn-ea"/>
                <a:cs typeface="+mn-cs"/>
              </a:rPr>
              <a:t>instruction performs a left logical shift separately on each of the four words in the</a:t>
            </a:r>
          </a:p>
          <a:p>
            <a:r>
              <a:rPr lang="en-US" sz="1200" b="0" i="0" u="none" strike="noStrike" kern="1200" baseline="0" dirty="0">
                <a:solidFill>
                  <a:schemeClr val="tx1"/>
                </a:solidFill>
                <a:latin typeface="Times New Roman" pitchFamily="-1" charset="0"/>
                <a:ea typeface="+mn-ea"/>
                <a:cs typeface="+mn-cs"/>
              </a:rPr>
              <a:t>packed word operand; the PADDB instruction takes packed byte operands as input</a:t>
            </a:r>
          </a:p>
          <a:p>
            <a:r>
              <a:rPr lang="en-US" sz="1200" b="0" i="0" u="none" strike="noStrike" kern="1200" baseline="0" dirty="0">
                <a:solidFill>
                  <a:schemeClr val="tx1"/>
                </a:solidFill>
                <a:latin typeface="Times New Roman" pitchFamily="-1" charset="0"/>
                <a:ea typeface="+mn-ea"/>
                <a:cs typeface="+mn-cs"/>
              </a:rPr>
              <a:t>and performs parallel additions on each byte position independently to produce a</a:t>
            </a:r>
          </a:p>
          <a:p>
            <a:r>
              <a:rPr lang="en-US" sz="1200" b="0" i="0" u="none" strike="noStrike" kern="1200" baseline="0" dirty="0">
                <a:solidFill>
                  <a:schemeClr val="tx1"/>
                </a:solidFill>
                <a:latin typeface="Times New Roman" pitchFamily="-1" charset="0"/>
                <a:ea typeface="+mn-ea"/>
                <a:cs typeface="+mn-cs"/>
              </a:rPr>
              <a:t>packed byte output.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One unusual feature of the new instruction set is the introduction of </a:t>
            </a:r>
            <a:r>
              <a:rPr lang="en-US" sz="1200" b="1" i="0" u="none" strike="noStrike" kern="1200" baseline="0" dirty="0">
                <a:solidFill>
                  <a:schemeClr val="tx1"/>
                </a:solidFill>
                <a:latin typeface="Times New Roman" pitchFamily="-1" charset="0"/>
                <a:ea typeface="+mn-ea"/>
                <a:cs typeface="+mn-cs"/>
              </a:rPr>
              <a:t>saturation</a:t>
            </a:r>
          </a:p>
          <a:p>
            <a:r>
              <a:rPr lang="en-US" sz="1200" b="1" i="0" u="none" strike="noStrike" kern="1200" baseline="0" dirty="0">
                <a:solidFill>
                  <a:schemeClr val="tx1"/>
                </a:solidFill>
                <a:latin typeface="Times New Roman" pitchFamily="-1" charset="0"/>
                <a:ea typeface="+mn-ea"/>
                <a:cs typeface="+mn-cs"/>
              </a:rPr>
              <a:t>arithmetic </a:t>
            </a:r>
            <a:r>
              <a:rPr lang="en-US" sz="1200" b="0" i="0" u="none" strike="noStrike" kern="1200" baseline="0" dirty="0">
                <a:solidFill>
                  <a:schemeClr val="tx1"/>
                </a:solidFill>
                <a:latin typeface="Times New Roman" pitchFamily="-1" charset="0"/>
                <a:ea typeface="+mn-ea"/>
                <a:cs typeface="+mn-cs"/>
              </a:rPr>
              <a:t> for byte and 16-bit word operands. With ordinary unsigned arithmetic,</a:t>
            </a:r>
          </a:p>
          <a:p>
            <a:r>
              <a:rPr lang="en-US" sz="1200" b="0" i="0" u="none" strike="noStrike" kern="1200" baseline="0" dirty="0">
                <a:solidFill>
                  <a:schemeClr val="tx1"/>
                </a:solidFill>
                <a:latin typeface="Times New Roman" pitchFamily="-1" charset="0"/>
                <a:ea typeface="+mn-ea"/>
                <a:cs typeface="+mn-cs"/>
              </a:rPr>
              <a:t>when an operation overflows (i.e., a carry out of the most significant bit), the</a:t>
            </a:r>
          </a:p>
          <a:p>
            <a:r>
              <a:rPr lang="en-US" sz="1200" b="0" i="0" u="none" strike="noStrike" kern="1200" baseline="0" dirty="0">
                <a:solidFill>
                  <a:schemeClr val="tx1"/>
                </a:solidFill>
                <a:latin typeface="Times New Roman" pitchFamily="-1" charset="0"/>
                <a:ea typeface="+mn-ea"/>
                <a:cs typeface="+mn-cs"/>
              </a:rPr>
              <a:t>extra bit is truncated. This is referred to as wraparound, because the effect of the</a:t>
            </a:r>
          </a:p>
          <a:p>
            <a:r>
              <a:rPr lang="en-US" sz="1200" b="0" i="0" u="none" strike="noStrike" kern="1200" baseline="0" dirty="0">
                <a:solidFill>
                  <a:schemeClr val="tx1"/>
                </a:solidFill>
                <a:latin typeface="Times New Roman" pitchFamily="-1" charset="0"/>
                <a:ea typeface="+mn-ea"/>
                <a:cs typeface="+mn-cs"/>
              </a:rPr>
              <a:t>truncation can be, for example, to produce an addition result that is smaller than the</a:t>
            </a:r>
          </a:p>
          <a:p>
            <a:r>
              <a:rPr lang="en-US" sz="1200" b="0" i="0" u="none" strike="noStrike" kern="1200" baseline="0" dirty="0">
                <a:solidFill>
                  <a:schemeClr val="tx1"/>
                </a:solidFill>
                <a:latin typeface="Times New Roman" pitchFamily="-1" charset="0"/>
                <a:ea typeface="+mn-ea"/>
                <a:cs typeface="+mn-cs"/>
              </a:rPr>
              <a:t>two input operands.</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13.11 shows the sequence of steps required for one set of pixels. The 8-bit pixel components are converted to 16-bit elements to accommodate the MMX 16-bit multiply capability. If these images use 640 * 480 resolution, and the dissolve technique uses all 255 possible values of the fade value, then the total number of instructions executed using MMX is 535 million. The same calculation, performed without the MMX instructions, requires 1.4 billion instruction executions [INTE98]. </a:t>
            </a:r>
            <a:endParaRPr lang="en-US" dirty="0"/>
          </a:p>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latin typeface="Times New Roman" pitchFamily="-1" charset="0"/>
                <a:ea typeface="+mn-ea"/>
                <a:cs typeface="+mn-cs"/>
              </a:rPr>
              <a:t>The ARM architecture provides a large collection of operation types. The following </a:t>
            </a:r>
            <a:endParaRPr lang="en-US" dirty="0"/>
          </a:p>
          <a:p>
            <a:r>
              <a:rPr lang="en-US" sz="1200" kern="1200" dirty="0">
                <a:solidFill>
                  <a:schemeClr val="tx1"/>
                </a:solidFill>
                <a:latin typeface="Times New Roman" pitchFamily="-1" charset="0"/>
                <a:ea typeface="+mn-ea"/>
                <a:cs typeface="+mn-cs"/>
              </a:rPr>
              <a:t>are the principal categories: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Load and store instructions: </a:t>
            </a:r>
            <a:r>
              <a:rPr lang="en-US" sz="1200" kern="1200" dirty="0">
                <a:solidFill>
                  <a:schemeClr val="tx1"/>
                </a:solidFill>
                <a:latin typeface="Times New Roman" pitchFamily="-1" charset="0"/>
                <a:ea typeface="+mn-ea"/>
                <a:cs typeface="+mn-cs"/>
              </a:rPr>
              <a:t>In the ARM architecture, only load and store instructions access memory locations; arithmetic and logical instructions are performed only on registers and immediate values encoded in the instruction. This limitation is characteristic of RISC design and it is explored further in Chapter 17. The ARM architecture supports two broad types of instruction that load or store the value of a single register, or a pair of registers, from or to memory: (1) load or store a 32-bit word or an 8-bit unsigned byte, and (2) load or store a 16-bit unsigned halfword, and load and sign extend a 16-bit halfword or an 8-bit byte.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Branch instructions:</a:t>
            </a:r>
            <a:r>
              <a:rPr lang="en-US" sz="1200" kern="1200" dirty="0">
                <a:solidFill>
                  <a:schemeClr val="tx1"/>
                </a:solidFill>
                <a:effectLst/>
                <a:latin typeface="Times New Roman" pitchFamily="-1" charset="0"/>
                <a:ea typeface="+mn-ea"/>
                <a:cs typeface="+mn-cs"/>
              </a:rPr>
              <a:t> ARM supports a branch instruction that allows a conditional</a:t>
            </a:r>
          </a:p>
          <a:p>
            <a:r>
              <a:rPr lang="en-US" sz="1200" kern="1200" dirty="0">
                <a:solidFill>
                  <a:schemeClr val="tx1"/>
                </a:solidFill>
                <a:effectLst/>
                <a:latin typeface="Times New Roman" pitchFamily="-1" charset="0"/>
                <a:ea typeface="+mn-ea"/>
                <a:cs typeface="+mn-cs"/>
              </a:rPr>
              <a:t>branch forwards or backwards up to 32 MB. A subroutine call can be</a:t>
            </a:r>
          </a:p>
          <a:p>
            <a:r>
              <a:rPr lang="en-US" sz="1200" kern="1200" dirty="0">
                <a:solidFill>
                  <a:schemeClr val="tx1"/>
                </a:solidFill>
                <a:effectLst/>
                <a:latin typeface="Times New Roman" pitchFamily="-1" charset="0"/>
                <a:ea typeface="+mn-ea"/>
                <a:cs typeface="+mn-cs"/>
              </a:rPr>
              <a:t>performed by a variant of the standard branch instruction. As well as allowing</a:t>
            </a:r>
          </a:p>
          <a:p>
            <a:r>
              <a:rPr lang="en-US" sz="1200" kern="1200" dirty="0">
                <a:solidFill>
                  <a:schemeClr val="tx1"/>
                </a:solidFill>
                <a:effectLst/>
                <a:latin typeface="Times New Roman" pitchFamily="-1" charset="0"/>
                <a:ea typeface="+mn-ea"/>
                <a:cs typeface="+mn-cs"/>
              </a:rPr>
              <a:t>a branch forward or backward up to 32 MB, the Branch with Link (BL)</a:t>
            </a:r>
          </a:p>
          <a:p>
            <a:r>
              <a:rPr lang="en-US" sz="1200" kern="1200" dirty="0">
                <a:solidFill>
                  <a:schemeClr val="tx1"/>
                </a:solidFill>
                <a:effectLst/>
                <a:latin typeface="Times New Roman" pitchFamily="-1" charset="0"/>
                <a:ea typeface="+mn-ea"/>
                <a:cs typeface="+mn-cs"/>
              </a:rPr>
              <a:t>instruction preserves the address of the instruction after the branch (the return</a:t>
            </a:r>
          </a:p>
          <a:p>
            <a:r>
              <a:rPr lang="en-US" sz="1200" kern="1200" dirty="0">
                <a:solidFill>
                  <a:schemeClr val="tx1"/>
                </a:solidFill>
                <a:effectLst/>
                <a:latin typeface="Times New Roman" pitchFamily="-1" charset="0"/>
                <a:ea typeface="+mn-ea"/>
                <a:cs typeface="+mn-cs"/>
              </a:rPr>
              <a:t>address) in the LR (R14). Branches are determined by a 4-bit condition field</a:t>
            </a:r>
          </a:p>
          <a:p>
            <a:r>
              <a:rPr lang="en-US" sz="1200" kern="1200" dirty="0">
                <a:solidFill>
                  <a:schemeClr val="tx1"/>
                </a:solidFill>
                <a:effectLst/>
                <a:latin typeface="Times New Roman" pitchFamily="-1" charset="0"/>
                <a:ea typeface="+mn-ea"/>
                <a:cs typeface="+mn-cs"/>
              </a:rPr>
              <a:t>in the instruction.</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Data-processing instructions: </a:t>
            </a:r>
            <a:r>
              <a:rPr lang="en-US" sz="1200" kern="1200" dirty="0">
                <a:solidFill>
                  <a:schemeClr val="tx1"/>
                </a:solidFill>
                <a:latin typeface="Times New Roman" pitchFamily="-1" charset="0"/>
                <a:ea typeface="+mn-ea"/>
                <a:cs typeface="+mn-cs"/>
              </a:rPr>
              <a:t>This category includes logical instructions (AND, OR, XOR), add and subtract instructions, and test and compare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Multiply instructions: </a:t>
            </a:r>
            <a:r>
              <a:rPr lang="en-US" sz="1200" kern="1200" dirty="0">
                <a:solidFill>
                  <a:schemeClr val="tx1"/>
                </a:solidFill>
                <a:latin typeface="Times New Roman" pitchFamily="-1" charset="0"/>
                <a:ea typeface="+mn-ea"/>
                <a:cs typeface="+mn-cs"/>
              </a:rPr>
              <a:t>The integer multiply instructions operate on word or halfword operands and can produce normal or long results. For example, there is a multiply instruction that takes two 32-bit operands and produces a 64-bit result.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Parallel addition and subtraction instructions: </a:t>
            </a:r>
            <a:r>
              <a:rPr lang="en-US" sz="1200" kern="1200" dirty="0">
                <a:solidFill>
                  <a:schemeClr val="tx1"/>
                </a:solidFill>
                <a:latin typeface="Times New Roman" pitchFamily="-1" charset="0"/>
                <a:ea typeface="+mn-ea"/>
                <a:cs typeface="+mn-cs"/>
              </a:rPr>
              <a:t>In addition to the normal data processing and multiply instructions, there are a set of parallel addition and subtraction instructions, in which portions of two operands are operated on in parallel. For example, ADD16 adds the top halfwords of two registers to form the top halfword of the result and adds the bottom halfwords of the same two registers to form the bottom halfword of the result. These instructions are useful in image processing applications, similar to the x86 MMX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Extend instructions: </a:t>
            </a:r>
            <a:r>
              <a:rPr lang="en-US" sz="1200" kern="1200" dirty="0">
                <a:solidFill>
                  <a:schemeClr val="tx1"/>
                </a:solidFill>
                <a:latin typeface="Times New Roman" pitchFamily="-1" charset="0"/>
                <a:ea typeface="+mn-ea"/>
                <a:cs typeface="+mn-cs"/>
              </a:rPr>
              <a:t>There are several instructions for unpacking data by sign or zero extending bytes to halfwords or words, and halfwords to words.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Status register access instructions: </a:t>
            </a:r>
            <a:r>
              <a:rPr lang="en-US" sz="1200" kern="1200" dirty="0">
                <a:solidFill>
                  <a:schemeClr val="tx1"/>
                </a:solidFill>
                <a:latin typeface="Times New Roman" pitchFamily="-1" charset="0"/>
                <a:ea typeface="+mn-ea"/>
                <a:cs typeface="+mn-cs"/>
              </a:rPr>
              <a:t>ARM provides the ability to read and also to write portions of the status register. </a:t>
            </a:r>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effectLst/>
                <a:latin typeface="Times New Roman" pitchFamily="-1" charset="0"/>
                <a:ea typeface="+mn-ea"/>
                <a:cs typeface="+mn-cs"/>
              </a:rPr>
              <a:t> The ARM architecture defines four condition flags that</a:t>
            </a:r>
          </a:p>
          <a:p>
            <a:r>
              <a:rPr lang="en-US" sz="1200" kern="1200" dirty="0">
                <a:solidFill>
                  <a:schemeClr val="tx1"/>
                </a:solidFill>
                <a:effectLst/>
                <a:latin typeface="Times New Roman" pitchFamily="-1" charset="0"/>
                <a:ea typeface="+mn-ea"/>
                <a:cs typeface="+mn-cs"/>
              </a:rPr>
              <a:t>are stored in the program status register: N, Z, C, and V (Negative, Zero,</a:t>
            </a:r>
          </a:p>
          <a:p>
            <a:r>
              <a:rPr lang="en-US" sz="1200" kern="1200" dirty="0">
                <a:solidFill>
                  <a:schemeClr val="tx1"/>
                </a:solidFill>
                <a:effectLst/>
                <a:latin typeface="Times New Roman" pitchFamily="-1" charset="0"/>
                <a:ea typeface="+mn-ea"/>
                <a:cs typeface="+mn-cs"/>
              </a:rPr>
              <a:t>Carry and </a:t>
            </a:r>
            <a:r>
              <a:rPr lang="en-US" sz="1200" kern="1200" dirty="0" err="1">
                <a:solidFill>
                  <a:schemeClr val="tx1"/>
                </a:solidFill>
                <a:effectLst/>
                <a:latin typeface="Times New Roman" pitchFamily="-1" charset="0"/>
                <a:ea typeface="+mn-ea"/>
                <a:cs typeface="+mn-cs"/>
              </a:rPr>
              <a:t>oVerflow</a:t>
            </a:r>
            <a:r>
              <a:rPr lang="en-US" sz="1200" kern="1200" dirty="0">
                <a:solidFill>
                  <a:schemeClr val="tx1"/>
                </a:solidFill>
                <a:effectLst/>
                <a:latin typeface="Times New Roman" pitchFamily="-1" charset="0"/>
                <a:ea typeface="+mn-ea"/>
                <a:cs typeface="+mn-cs"/>
              </a:rPr>
              <a:t>), with meanings essentially the same as the S, Z, C, and</a:t>
            </a:r>
          </a:p>
          <a:p>
            <a:r>
              <a:rPr lang="en-US" sz="1200" kern="1200" dirty="0">
                <a:solidFill>
                  <a:schemeClr val="tx1"/>
                </a:solidFill>
                <a:effectLst/>
                <a:latin typeface="Times New Roman" pitchFamily="-1" charset="0"/>
                <a:ea typeface="+mn-ea"/>
                <a:cs typeface="+mn-cs"/>
              </a:rPr>
              <a:t> V flags in the x86 architecture. These four flags constitute a condition code</a:t>
            </a:r>
          </a:p>
          <a:p>
            <a:r>
              <a:rPr lang="en-US" sz="1200" kern="1200" dirty="0">
                <a:solidFill>
                  <a:schemeClr val="tx1"/>
                </a:solidFill>
                <a:effectLst/>
                <a:latin typeface="Times New Roman" pitchFamily="-1" charset="0"/>
                <a:ea typeface="+mn-ea"/>
                <a:cs typeface="+mn-cs"/>
              </a:rPr>
              <a:t>in ARM. Table 13.11 shows the combination of conditions for which conditional</a:t>
            </a:r>
          </a:p>
          <a:p>
            <a:r>
              <a:rPr lang="en-US" sz="1200" kern="1200" dirty="0">
                <a:solidFill>
                  <a:schemeClr val="tx1"/>
                </a:solidFill>
                <a:effectLst/>
                <a:latin typeface="Times New Roman" pitchFamily="-1" charset="0"/>
                <a:ea typeface="+mn-ea"/>
                <a:cs typeface="+mn-cs"/>
              </a:rPr>
              <a:t>execution is defined.</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are two unusual aspects to the use of condition codes in ARM: </a:t>
            </a:r>
            <a:endParaRPr lang="en-US" dirty="0"/>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All instructions, not just branch instructions, include a condition code field, which means that virtually all instructions may be conditionally executed. Any combination of flag settings except 1110 or 1111 in an instruction’s condition code field signifies that the instruction will be executed only if the condition is met.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All data processing instructions (arithmetic, logical) includes an S bit that signifies whether the instruction updates the condition flags.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The use of conditional execution and conditional setting of the condition flags </a:t>
            </a:r>
          </a:p>
          <a:p>
            <a:r>
              <a:rPr lang="en-US" sz="1200" kern="1200" dirty="0">
                <a:solidFill>
                  <a:schemeClr val="tx1"/>
                </a:solidFill>
                <a:latin typeface="Times New Roman" pitchFamily="-1" charset="0"/>
                <a:ea typeface="+mn-ea"/>
                <a:cs typeface="+mn-cs"/>
              </a:rPr>
              <a:t>helps in the design of shorter programs that use less memory. On the other hand, all instructions include 4 bits for the condition code, so there is a trade-off in that fewer bits in the 32-bit instruction are available for opcode and operands. Because the ARM is a RISC design that relies heavily on register addressing, this seems to be a reasonable trade-off. </a:t>
            </a:r>
            <a:endParaRPr lang="en-US" dirty="0"/>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48</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13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simple example of an instruction format is shown in Figure 13.2. With most instruction sets; more than one format is used. During instruction execution, an instruction is read into an instruction register (IR) in the processor</a:t>
            </a:r>
            <a:r>
              <a:rPr lang="en-US" sz="1200" u="sng" kern="1200" dirty="0">
                <a:solidFill>
                  <a:schemeClr val="tx1"/>
                </a:solidFill>
                <a:latin typeface="Times New Roman" pitchFamily="-1" charset="0"/>
                <a:ea typeface="+mn-ea"/>
                <a:cs typeface="+mn-cs"/>
              </a:rPr>
              <a:t>.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It is difficult for both the programmer and the reader of textbooks to deal with binary representations of machine instructions. Thus, it has become common practice to use a </a:t>
            </a:r>
            <a:r>
              <a:rPr lang="en-US" sz="1200" i="1" kern="1200" dirty="0">
                <a:solidFill>
                  <a:schemeClr val="tx1"/>
                </a:solidFill>
                <a:latin typeface="Times New Roman" pitchFamily="-1" charset="0"/>
                <a:ea typeface="+mn-ea"/>
                <a:cs typeface="+mn-cs"/>
              </a:rPr>
              <a:t>symbolic representation </a:t>
            </a:r>
            <a:r>
              <a:rPr lang="en-US" sz="1200" kern="1200" dirty="0">
                <a:solidFill>
                  <a:schemeClr val="tx1"/>
                </a:solidFill>
                <a:latin typeface="Times New Roman" pitchFamily="-1" charset="0"/>
                <a:ea typeface="+mn-ea"/>
                <a:cs typeface="+mn-cs"/>
              </a:rPr>
              <a:t>of machine instructions. An example of this was used for the IAS instruction set, in Table 1.1.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are represented by abbreviations, called mnemonics,  that indicate</a:t>
            </a:r>
          </a:p>
          <a:p>
            <a:r>
              <a:rPr lang="en-US" sz="1200" b="0" i="0" u="none" strike="noStrike" kern="1200" baseline="0" dirty="0">
                <a:solidFill>
                  <a:schemeClr val="tx1"/>
                </a:solidFill>
                <a:latin typeface="Times New Roman" pitchFamily="-1" charset="0"/>
                <a:ea typeface="+mn-ea"/>
                <a:cs typeface="+mn-cs"/>
              </a:rPr>
              <a:t>the operation. Common examples include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ADD 	Add</a:t>
            </a:r>
          </a:p>
          <a:p>
            <a:r>
              <a:rPr lang="en-US" sz="1200" b="0" i="0" u="none" strike="noStrike" kern="1200" baseline="0" dirty="0">
                <a:solidFill>
                  <a:schemeClr val="tx1"/>
                </a:solidFill>
                <a:latin typeface="Times New Roman" pitchFamily="-1" charset="0"/>
                <a:ea typeface="+mn-ea"/>
                <a:cs typeface="+mn-cs"/>
              </a:rPr>
              <a:t>SUB 	Subtract</a:t>
            </a:r>
          </a:p>
          <a:p>
            <a:r>
              <a:rPr lang="en-US" sz="1200" b="0" i="0" u="none" strike="noStrike" kern="1200" baseline="0" dirty="0">
                <a:solidFill>
                  <a:schemeClr val="tx1"/>
                </a:solidFill>
                <a:latin typeface="Times New Roman" pitchFamily="-1" charset="0"/>
                <a:ea typeface="+mn-ea"/>
                <a:cs typeface="+mn-cs"/>
              </a:rPr>
              <a:t>MUL 	Multiply</a:t>
            </a:r>
          </a:p>
          <a:p>
            <a:r>
              <a:rPr lang="en-US" sz="1200" b="0" i="0" u="none" strike="noStrike" kern="1200" baseline="0" dirty="0">
                <a:solidFill>
                  <a:schemeClr val="tx1"/>
                </a:solidFill>
                <a:latin typeface="Times New Roman" pitchFamily="-1" charset="0"/>
                <a:ea typeface="+mn-ea"/>
                <a:cs typeface="+mn-cs"/>
              </a:rPr>
              <a:t>DIV 	Divide</a:t>
            </a:r>
          </a:p>
          <a:p>
            <a:r>
              <a:rPr lang="en-US" sz="1200" b="0" i="0" u="none" strike="noStrike" kern="1200" baseline="0" dirty="0">
                <a:solidFill>
                  <a:schemeClr val="tx1"/>
                </a:solidFill>
                <a:latin typeface="Times New Roman" pitchFamily="-1" charset="0"/>
                <a:ea typeface="+mn-ea"/>
                <a:cs typeface="+mn-cs"/>
              </a:rPr>
              <a:t>LOAD 	Load data from memory</a:t>
            </a:r>
          </a:p>
          <a:p>
            <a:r>
              <a:rPr lang="en-US" sz="1200" b="0" i="0" u="none" strike="noStrike" kern="1200" baseline="0" dirty="0">
                <a:solidFill>
                  <a:schemeClr val="tx1"/>
                </a:solidFill>
                <a:latin typeface="Times New Roman" pitchFamily="-1" charset="0"/>
                <a:ea typeface="+mn-ea"/>
                <a:cs typeface="+mn-cs"/>
              </a:rPr>
              <a:t>STOR 	Store data to memory</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Operands are also represented symbolically. For example, the instruction</a:t>
            </a:r>
          </a:p>
          <a:p>
            <a:r>
              <a:rPr lang="en-US" sz="1200" b="0" i="0" u="none" strike="noStrike" kern="1200" baseline="0" dirty="0">
                <a:solidFill>
                  <a:schemeClr val="tx1"/>
                </a:solidFill>
                <a:latin typeface="Times New Roman" pitchFamily="-1" charset="0"/>
                <a:ea typeface="+mn-ea"/>
                <a:cs typeface="+mn-cs"/>
              </a:rPr>
              <a:t>ADD R, Y may mean add the value contained in data location Y to the contents of register</a:t>
            </a:r>
          </a:p>
          <a:p>
            <a:r>
              <a:rPr lang="en-US" sz="1200" b="0" i="0" u="none" strike="noStrike" kern="1200" baseline="0" dirty="0">
                <a:solidFill>
                  <a:schemeClr val="tx1"/>
                </a:solidFill>
                <a:latin typeface="Times New Roman" pitchFamily="-1" charset="0"/>
                <a:ea typeface="+mn-ea"/>
                <a:cs typeface="+mn-cs"/>
              </a:rPr>
              <a:t>R. In this example, Y refers to the address of a location in memory, and R refers</a:t>
            </a:r>
          </a:p>
          <a:p>
            <a:r>
              <a:rPr lang="en-US" sz="1200" b="0" i="0" u="none" strike="noStrike" kern="1200" baseline="0" dirty="0">
                <a:solidFill>
                  <a:schemeClr val="tx1"/>
                </a:solidFill>
                <a:latin typeface="Times New Roman" pitchFamily="-1" charset="0"/>
                <a:ea typeface="+mn-ea"/>
                <a:cs typeface="+mn-cs"/>
              </a:rPr>
              <a:t>to a particular register. Note that the operation is performed on the contents of a</a:t>
            </a:r>
          </a:p>
          <a:p>
            <a:r>
              <a:rPr lang="en-US" sz="1200" b="0" i="0" u="none" strike="noStrike" kern="1200" baseline="0" dirty="0">
                <a:solidFill>
                  <a:schemeClr val="tx1"/>
                </a:solidFill>
                <a:latin typeface="Times New Roman" pitchFamily="-1" charset="0"/>
                <a:ea typeface="+mn-ea"/>
                <a:cs typeface="+mn-cs"/>
              </a:rPr>
              <a:t>location, not on its address.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Thus, it is possible to write a machine-language program in symbolic form.</a:t>
            </a:r>
          </a:p>
          <a:p>
            <a:r>
              <a:rPr lang="en-US" sz="1200" b="0" i="0" u="none" strike="noStrike" kern="1200" baseline="0" dirty="0">
                <a:solidFill>
                  <a:schemeClr val="tx1"/>
                </a:solidFill>
                <a:latin typeface="Times New Roman" pitchFamily="-1" charset="0"/>
                <a:ea typeface="+mn-ea"/>
                <a:cs typeface="+mn-cs"/>
              </a:rPr>
              <a:t>Each symbolic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has a fixed binary representation, and the programmer specifies</a:t>
            </a:r>
          </a:p>
          <a:p>
            <a:r>
              <a:rPr lang="en-US" sz="1200" b="0" i="0" u="none" strike="noStrike" kern="1200" baseline="0" dirty="0">
                <a:solidFill>
                  <a:schemeClr val="tx1"/>
                </a:solidFill>
                <a:latin typeface="Times New Roman" pitchFamily="-1" charset="0"/>
                <a:ea typeface="+mn-ea"/>
                <a:cs typeface="+mn-cs"/>
              </a:rPr>
              <a:t>the location of each symbolic operand. For example, the programmer might</a:t>
            </a:r>
          </a:p>
          <a:p>
            <a:r>
              <a:rPr lang="en-US" sz="1200" b="0" i="0" u="none" strike="noStrike" kern="1200" baseline="0" dirty="0">
                <a:solidFill>
                  <a:schemeClr val="tx1"/>
                </a:solidFill>
                <a:latin typeface="Times New Roman" pitchFamily="-1" charset="0"/>
                <a:ea typeface="+mn-ea"/>
                <a:cs typeface="+mn-cs"/>
              </a:rPr>
              <a:t>begin with a list of definitions: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X =  513</a:t>
            </a:r>
          </a:p>
          <a:p>
            <a:r>
              <a:rPr lang="en-US" sz="1200" b="0" i="0" u="none" strike="noStrike" kern="1200" baseline="0" dirty="0">
                <a:solidFill>
                  <a:schemeClr val="tx1"/>
                </a:solidFill>
                <a:latin typeface="Times New Roman" pitchFamily="-1" charset="0"/>
                <a:ea typeface="+mn-ea"/>
                <a:cs typeface="+mn-cs"/>
              </a:rPr>
              <a:t>Y =  514</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and so on. </a:t>
            </a:r>
            <a:r>
              <a:rPr lang="en-US" sz="1200" b="0" i="0" u="sng" strike="noStrike" kern="1200" baseline="0" dirty="0">
                <a:solidFill>
                  <a:schemeClr val="tx1"/>
                </a:solidFill>
                <a:latin typeface="Times New Roman" pitchFamily="-1" charset="0"/>
                <a:ea typeface="+mn-ea"/>
                <a:cs typeface="+mn-cs"/>
              </a:rPr>
              <a:t>A simple program would accept this symbolic input, convert </a:t>
            </a:r>
            <a:r>
              <a:rPr lang="en-US" sz="1200" b="0" i="0" u="sng" strike="noStrike" kern="1200" baseline="0" dirty="0" err="1">
                <a:solidFill>
                  <a:schemeClr val="tx1"/>
                </a:solidFill>
                <a:latin typeface="Times New Roman" pitchFamily="-1" charset="0"/>
                <a:ea typeface="+mn-ea"/>
                <a:cs typeface="+mn-cs"/>
              </a:rPr>
              <a:t>opcodes</a:t>
            </a:r>
            <a:r>
              <a:rPr lang="en-US" sz="1200" b="0" i="0" u="sng" strike="noStrike" kern="1200" baseline="0" dirty="0">
                <a:solidFill>
                  <a:schemeClr val="tx1"/>
                </a:solidFill>
                <a:latin typeface="Times New Roman" pitchFamily="-1" charset="0"/>
                <a:ea typeface="+mn-ea"/>
                <a:cs typeface="+mn-cs"/>
              </a:rPr>
              <a:t> and</a:t>
            </a:r>
          </a:p>
          <a:p>
            <a:r>
              <a:rPr lang="en-US" sz="1200" b="0" i="0" u="sng" strike="noStrike" kern="1200" baseline="0" dirty="0">
                <a:solidFill>
                  <a:schemeClr val="tx1"/>
                </a:solidFill>
                <a:latin typeface="Times New Roman" pitchFamily="-1" charset="0"/>
                <a:ea typeface="+mn-ea"/>
                <a:cs typeface="+mn-cs"/>
              </a:rPr>
              <a:t>operand references to binary form, and construct binary machine 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Machine-language programmers are rare to the point of nonexistence. Most</a:t>
            </a:r>
          </a:p>
          <a:p>
            <a:r>
              <a:rPr lang="en-US" sz="1200" b="0" i="0" u="none" strike="noStrike" kern="1200" baseline="0" dirty="0">
                <a:solidFill>
                  <a:schemeClr val="tx1"/>
                </a:solidFill>
                <a:latin typeface="Times New Roman" pitchFamily="-1" charset="0"/>
                <a:ea typeface="+mn-ea"/>
                <a:cs typeface="+mn-cs"/>
              </a:rPr>
              <a:t>programs today are written in a high-level language or, failing that, assembly language,</a:t>
            </a:r>
          </a:p>
          <a:p>
            <a:r>
              <a:rPr lang="en-US" sz="1200" b="0" i="0" u="none" strike="noStrike" kern="1200" baseline="0" dirty="0">
                <a:solidFill>
                  <a:schemeClr val="tx1"/>
                </a:solidFill>
                <a:latin typeface="Times New Roman" pitchFamily="-1" charset="0"/>
                <a:ea typeface="+mn-ea"/>
                <a:cs typeface="+mn-cs"/>
              </a:rPr>
              <a:t>which is discussed in Chapter 15. However, symbolic machine language</a:t>
            </a:r>
          </a:p>
          <a:p>
            <a:r>
              <a:rPr lang="en-US" sz="1200" b="0" i="0" u="none" strike="noStrike" kern="1200" baseline="0" dirty="0">
                <a:solidFill>
                  <a:schemeClr val="tx1"/>
                </a:solidFill>
                <a:latin typeface="Times New Roman" pitchFamily="-1" charset="0"/>
                <a:ea typeface="+mn-ea"/>
                <a:cs typeface="+mn-cs"/>
              </a:rPr>
              <a:t>remains a useful tool for describing machine instructions, and we will use it for that</a:t>
            </a:r>
          </a:p>
          <a:p>
            <a:r>
              <a:rPr lang="en-US" sz="1200" b="0" i="0" u="none" strike="noStrike" kern="1200" baseline="0" dirty="0">
                <a:solidFill>
                  <a:schemeClr val="tx1"/>
                </a:solidFill>
                <a:latin typeface="Times New Roman" pitchFamily="-1" charset="0"/>
                <a:ea typeface="+mn-ea"/>
                <a:cs typeface="+mn-cs"/>
              </a:rPr>
              <a:t>purpose.</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a:t>
            </a:r>
            <a:r>
              <a:rPr lang="en-US" sz="1200" u="sng" kern="1200" dirty="0">
                <a:solidFill>
                  <a:schemeClr val="tx1"/>
                </a:solidFill>
                <a:latin typeface="Times New Roman" pitchFamily="-1" charset="0"/>
                <a:ea typeface="+mn-ea"/>
                <a:cs typeface="+mn-cs"/>
              </a:rPr>
              <a:t>the set of machine instructions must be sufficient to express any of the instructions from a high-level language</a:t>
            </a:r>
            <a:r>
              <a:rPr lang="en-US" sz="1200" kern="1200" dirty="0">
                <a:solidFill>
                  <a:schemeClr val="tx1"/>
                </a:solidFill>
                <a:latin typeface="Times New Roman" pitchFamily="-1" charset="0"/>
                <a:ea typeface="+mn-ea"/>
                <a:cs typeface="+mn-cs"/>
              </a:rPr>
              <a:t>. With this in mind we can categorize instruction types as follows: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processing: </a:t>
            </a:r>
            <a:r>
              <a:rPr lang="en-US" sz="1200" kern="1200" dirty="0">
                <a:solidFill>
                  <a:schemeClr val="tx1"/>
                </a:solidFill>
                <a:latin typeface="Times New Roman" pitchFamily="-1" charset="0"/>
                <a:ea typeface="+mn-ea"/>
                <a:cs typeface="+mn-cs"/>
              </a:rPr>
              <a:t>Arithmetic and logic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storage: </a:t>
            </a:r>
            <a:r>
              <a:rPr lang="en-US" sz="1200" kern="1200" dirty="0">
                <a:solidFill>
                  <a:schemeClr val="tx1"/>
                </a:solidFill>
                <a:latin typeface="Times New Roman" pitchFamily="-1" charset="0"/>
                <a:ea typeface="+mn-ea"/>
                <a:cs typeface="+mn-cs"/>
              </a:rPr>
              <a:t>Movement of data into or out of register and or memory </a:t>
            </a:r>
          </a:p>
          <a:p>
            <a:r>
              <a:rPr lang="en-US" sz="1200" kern="1200" dirty="0">
                <a:solidFill>
                  <a:schemeClr val="tx1"/>
                </a:solidFill>
                <a:latin typeface="Times New Roman" pitchFamily="-1" charset="0"/>
                <a:ea typeface="+mn-ea"/>
                <a:cs typeface="+mn-cs"/>
              </a:rPr>
              <a:t>locations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movement: </a:t>
            </a:r>
            <a:r>
              <a:rPr lang="en-US" sz="1200" kern="1200" dirty="0">
                <a:solidFill>
                  <a:schemeClr val="tx1"/>
                </a:solidFill>
                <a:latin typeface="Times New Roman" pitchFamily="-1" charset="0"/>
                <a:ea typeface="+mn-ea"/>
                <a:cs typeface="+mn-cs"/>
              </a:rPr>
              <a:t>I/O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Control: </a:t>
            </a:r>
            <a:r>
              <a:rPr lang="en-US" sz="1200" kern="1200" dirty="0">
                <a:solidFill>
                  <a:schemeClr val="tx1"/>
                </a:solidFill>
                <a:latin typeface="Times New Roman" pitchFamily="-1" charset="0"/>
                <a:ea typeface="+mn-ea"/>
                <a:cs typeface="+mn-cs"/>
              </a:rPr>
              <a:t>Test and branch instructions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latin typeface="Times New Roman" pitchFamily="-1" charset="0"/>
                <a:ea typeface="+mn-ea"/>
                <a:cs typeface="+mn-cs"/>
              </a:rPr>
              <a:t>Arithmetic </a:t>
            </a:r>
            <a:r>
              <a:rPr lang="en-US" sz="1200" kern="1200" dirty="0">
                <a:solidFill>
                  <a:schemeClr val="tx1"/>
                </a:solidFill>
                <a:latin typeface="Times New Roman" pitchFamily="-1" charset="0"/>
                <a:ea typeface="+mn-ea"/>
                <a:cs typeface="+mn-cs"/>
              </a:rPr>
              <a:t>instructions provide computational capabilities for processing numeric data. </a:t>
            </a:r>
            <a:r>
              <a:rPr lang="en-US" sz="1200" i="1" kern="1200" dirty="0">
                <a:solidFill>
                  <a:schemeClr val="tx1"/>
                </a:solidFill>
                <a:latin typeface="Times New Roman" pitchFamily="-1" charset="0"/>
                <a:ea typeface="+mn-ea"/>
                <a:cs typeface="+mn-cs"/>
              </a:rPr>
              <a:t>Logic </a:t>
            </a:r>
            <a:r>
              <a:rPr lang="en-US" sz="1200" kern="1200" dirty="0">
                <a:solidFill>
                  <a:schemeClr val="tx1"/>
                </a:solidFill>
                <a:latin typeface="Times New Roman" pitchFamily="-1" charset="0"/>
                <a:ea typeface="+mn-ea"/>
                <a:cs typeface="+mn-cs"/>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lang="en-US" sz="1200" i="1" kern="1200" dirty="0">
                <a:solidFill>
                  <a:schemeClr val="tx1"/>
                </a:solidFill>
                <a:latin typeface="Times New Roman" pitchFamily="-1" charset="0"/>
                <a:ea typeface="+mn-ea"/>
                <a:cs typeface="+mn-cs"/>
              </a:rPr>
              <a:t>memory </a:t>
            </a:r>
            <a:r>
              <a:rPr lang="en-US" sz="1200" kern="1200" dirty="0">
                <a:solidFill>
                  <a:schemeClr val="tx1"/>
                </a:solidFill>
                <a:latin typeface="Times New Roman" pitchFamily="-1" charset="0"/>
                <a:ea typeface="+mn-ea"/>
                <a:cs typeface="+mn-cs"/>
              </a:rPr>
              <a:t>instructions for moving data between memory and the registers. </a:t>
            </a:r>
            <a:r>
              <a:rPr lang="en-US" sz="1200" i="1" kern="1200" dirty="0">
                <a:solidFill>
                  <a:schemeClr val="tx1"/>
                </a:solidFill>
                <a:latin typeface="Times New Roman" pitchFamily="-1" charset="0"/>
                <a:ea typeface="+mn-ea"/>
                <a:cs typeface="+mn-cs"/>
              </a:rPr>
              <a:t>I/O </a:t>
            </a:r>
            <a:r>
              <a:rPr lang="en-US" sz="1200" kern="1200" dirty="0">
                <a:solidFill>
                  <a:schemeClr val="tx1"/>
                </a:solidFill>
                <a:latin typeface="Times New Roman" pitchFamily="-1" charset="0"/>
                <a:ea typeface="+mn-ea"/>
                <a:cs typeface="+mn-cs"/>
              </a:rPr>
              <a:t>instructions are needed to transfer programs and data into memory and the results of computations back out to the user. </a:t>
            </a:r>
            <a:r>
              <a:rPr lang="en-US" sz="1200" i="1" kern="1200" dirty="0">
                <a:solidFill>
                  <a:schemeClr val="tx1"/>
                </a:solidFill>
                <a:latin typeface="Times New Roman" pitchFamily="-1" charset="0"/>
                <a:ea typeface="+mn-ea"/>
                <a:cs typeface="+mn-cs"/>
              </a:rPr>
              <a:t>Test </a:t>
            </a:r>
            <a:r>
              <a:rPr lang="en-US" sz="1200" kern="1200" dirty="0">
                <a:solidFill>
                  <a:schemeClr val="tx1"/>
                </a:solidFill>
                <a:latin typeface="Times New Roman" pitchFamily="-1" charset="0"/>
                <a:ea typeface="+mn-ea"/>
                <a:cs typeface="+mn-cs"/>
              </a:rPr>
              <a:t>instructions are used to test the value of a data word or the status of a computation</a:t>
            </a:r>
            <a:r>
              <a:rPr lang="en-US" sz="1200" i="1" kern="1200" dirty="0">
                <a:solidFill>
                  <a:schemeClr val="tx1"/>
                </a:solidFill>
                <a:latin typeface="Times New Roman" pitchFamily="-1" charset="0"/>
                <a:ea typeface="+mn-ea"/>
                <a:cs typeface="+mn-cs"/>
              </a:rPr>
              <a:t>. Branch </a:t>
            </a:r>
            <a:r>
              <a:rPr lang="en-US" sz="1200" kern="1200" dirty="0">
                <a:solidFill>
                  <a:schemeClr val="tx1"/>
                </a:solidFill>
                <a:latin typeface="Times New Roman" pitchFamily="-1" charset="0"/>
                <a:ea typeface="+mn-ea"/>
                <a:cs typeface="+mn-cs"/>
              </a:rPr>
              <a:t>instructions are then used to branch to a different set of instructions depending on the decision made. </a:t>
            </a:r>
            <a:endParaRPr lang="en-US" dirty="0"/>
          </a:p>
          <a:p>
            <a:endParaRPr lang="en-US" sz="1200" kern="1200" dirty="0">
              <a:solidFill>
                <a:schemeClr val="tx1"/>
              </a:solidFill>
              <a:latin typeface="Times New Roman" pitchFamily="-1" charset="0"/>
              <a:ea typeface="+mn-ea"/>
              <a:cs typeface="+mn-cs"/>
            </a:endParaRPr>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r>
              <a:rPr lang="en-US" sz="1200" b="0" i="0" u="sng" strike="noStrike" kern="1200" baseline="0" dirty="0">
                <a:solidFill>
                  <a:schemeClr val="tx1"/>
                </a:solidFill>
                <a:latin typeface="Times New Roman" pitchFamily="-1" charset="0"/>
                <a:ea typeface="+mn-ea"/>
                <a:cs typeface="+mn-cs"/>
              </a:rPr>
              <a:t>One of the traditional ways of describing processor architecture is in terms of the</a:t>
            </a:r>
          </a:p>
          <a:p>
            <a:r>
              <a:rPr lang="en-US" sz="1200" b="0" i="0" u="sng" strike="noStrike" kern="1200" baseline="0" dirty="0">
                <a:solidFill>
                  <a:schemeClr val="tx1"/>
                </a:solidFill>
                <a:latin typeface="Times New Roman" pitchFamily="-1" charset="0"/>
                <a:ea typeface="+mn-ea"/>
                <a:cs typeface="+mn-cs"/>
              </a:rPr>
              <a:t>number of addresses contained in each instruction</a:t>
            </a:r>
            <a:r>
              <a:rPr lang="en-US" sz="1200" b="0" i="0" u="none" strike="noStrike" kern="1200" baseline="0" dirty="0">
                <a:solidFill>
                  <a:schemeClr val="tx1"/>
                </a:solidFill>
                <a:latin typeface="Times New Roman" pitchFamily="-1" charset="0"/>
                <a:ea typeface="+mn-ea"/>
                <a:cs typeface="+mn-cs"/>
              </a:rPr>
              <a:t>. This dimension has become less</a:t>
            </a:r>
          </a:p>
          <a:p>
            <a:r>
              <a:rPr lang="en-US" sz="1200" b="0" i="0" u="none" strike="noStrike" kern="1200" baseline="0" dirty="0">
                <a:solidFill>
                  <a:schemeClr val="tx1"/>
                </a:solidFill>
                <a:latin typeface="Times New Roman" pitchFamily="-1" charset="0"/>
                <a:ea typeface="+mn-ea"/>
                <a:cs typeface="+mn-cs"/>
              </a:rPr>
              <a:t>significant with the increasing complexity of processor design. Nevertheless, it is useful</a:t>
            </a:r>
          </a:p>
          <a:p>
            <a:r>
              <a:rPr lang="en-US" sz="1200" b="0" i="0" u="none" strike="noStrike" kern="1200" baseline="0" dirty="0">
                <a:solidFill>
                  <a:schemeClr val="tx1"/>
                </a:solidFill>
                <a:latin typeface="Times New Roman" pitchFamily="-1" charset="0"/>
                <a:ea typeface="+mn-ea"/>
                <a:cs typeface="+mn-cs"/>
              </a:rPr>
              <a:t>at this point to draw and analyze this distinction.</a:t>
            </a:r>
          </a:p>
          <a:p>
            <a:endParaRPr lang="en-US" sz="1200" b="0" i="0" u="none" strike="noStrike" kern="1200" baseline="0" dirty="0">
              <a:solidFill>
                <a:schemeClr val="tx1"/>
              </a:solidFill>
              <a:latin typeface="Times New Roman" pitchFamily="-1" charset="0"/>
              <a:ea typeface="+mn-ea"/>
              <a:cs typeface="+mn-cs"/>
            </a:endParaRPr>
          </a:p>
          <a:p>
            <a:r>
              <a:rPr lang="en-US" sz="1200" b="0" i="0" u="sng" strike="noStrike" kern="1200" baseline="0" dirty="0">
                <a:solidFill>
                  <a:schemeClr val="tx1"/>
                </a:solidFill>
                <a:latin typeface="Times New Roman" pitchFamily="-1" charset="0"/>
                <a:ea typeface="+mn-ea"/>
                <a:cs typeface="+mn-cs"/>
              </a:rPr>
              <a:t>What is the maximum number of addresses one might need in an instruction?</a:t>
            </a:r>
          </a:p>
          <a:p>
            <a:r>
              <a:rPr lang="en-US" sz="1200" b="0" i="0" u="none" strike="noStrike" kern="1200" baseline="0" dirty="0">
                <a:solidFill>
                  <a:schemeClr val="tx1"/>
                </a:solidFill>
                <a:latin typeface="Times New Roman" pitchFamily="-1" charset="0"/>
                <a:ea typeface="+mn-ea"/>
                <a:cs typeface="+mn-cs"/>
              </a:rPr>
              <a:t>Evidently, arithmetic and logic instructions will require the most operands.</a:t>
            </a:r>
          </a:p>
          <a:p>
            <a:r>
              <a:rPr lang="en-US" sz="1200" b="0" i="0" u="none" strike="noStrike" kern="1200" baseline="0" dirty="0">
                <a:solidFill>
                  <a:schemeClr val="tx1"/>
                </a:solidFill>
                <a:latin typeface="Times New Roman" pitchFamily="-1" charset="0"/>
                <a:ea typeface="+mn-ea"/>
                <a:cs typeface="+mn-cs"/>
              </a:rPr>
              <a:t>Virtually all arithmetic and logic operations are either unary (one source</a:t>
            </a:r>
          </a:p>
          <a:p>
            <a:r>
              <a:rPr lang="en-US" sz="1200" b="0" i="0" u="none" strike="noStrike" kern="1200" baseline="0" dirty="0">
                <a:solidFill>
                  <a:schemeClr val="tx1"/>
                </a:solidFill>
                <a:latin typeface="Times New Roman" pitchFamily="-1" charset="0"/>
                <a:ea typeface="+mn-ea"/>
                <a:cs typeface="+mn-cs"/>
              </a:rPr>
              <a:t>operand) or binary (two source operands). Thus, we would </a:t>
            </a:r>
            <a:r>
              <a:rPr lang="en-US" sz="1200" b="0" i="0" u="sng" strike="noStrike" kern="1200" baseline="0" dirty="0">
                <a:solidFill>
                  <a:schemeClr val="tx1"/>
                </a:solidFill>
                <a:latin typeface="Times New Roman" pitchFamily="-1" charset="0"/>
                <a:ea typeface="+mn-ea"/>
                <a:cs typeface="+mn-cs"/>
              </a:rPr>
              <a:t>need a maximum of</a:t>
            </a:r>
          </a:p>
          <a:p>
            <a:r>
              <a:rPr lang="en-US" sz="1200" b="0" i="0" u="sng" strike="noStrike" kern="1200" baseline="0" dirty="0">
                <a:solidFill>
                  <a:schemeClr val="tx1"/>
                </a:solidFill>
                <a:latin typeface="Times New Roman" pitchFamily="-1" charset="0"/>
                <a:ea typeface="+mn-ea"/>
                <a:cs typeface="+mn-cs"/>
              </a:rPr>
              <a:t>two addresses to reference source operands</a:t>
            </a:r>
            <a:r>
              <a:rPr lang="en-US" sz="1200" b="0" i="0" u="none" strike="noStrike" kern="1200" baseline="0" dirty="0">
                <a:solidFill>
                  <a:schemeClr val="tx1"/>
                </a:solidFill>
                <a:latin typeface="Times New Roman" pitchFamily="-1" charset="0"/>
                <a:ea typeface="+mn-ea"/>
                <a:cs typeface="+mn-cs"/>
              </a:rPr>
              <a:t>. </a:t>
            </a:r>
            <a:r>
              <a:rPr lang="en-US" sz="1200" b="0" i="0" u="sng" strike="noStrike" kern="1200" baseline="0" dirty="0">
                <a:solidFill>
                  <a:schemeClr val="tx1"/>
                </a:solidFill>
                <a:latin typeface="Times New Roman" pitchFamily="-1" charset="0"/>
                <a:ea typeface="+mn-ea"/>
                <a:cs typeface="+mn-cs"/>
              </a:rPr>
              <a:t>The result of an operation must be</a:t>
            </a:r>
          </a:p>
          <a:p>
            <a:r>
              <a:rPr lang="en-US" sz="1200" b="0" i="0" u="sng" strike="noStrike" kern="1200" baseline="0" dirty="0">
                <a:solidFill>
                  <a:schemeClr val="tx1"/>
                </a:solidFill>
                <a:latin typeface="Times New Roman" pitchFamily="-1" charset="0"/>
                <a:ea typeface="+mn-ea"/>
                <a:cs typeface="+mn-cs"/>
              </a:rPr>
              <a:t>stored, </a:t>
            </a:r>
            <a:r>
              <a:rPr lang="en-US" sz="1200" b="0" i="0" u="none" strike="noStrike" kern="1200" baseline="0" dirty="0">
                <a:solidFill>
                  <a:schemeClr val="tx1"/>
                </a:solidFill>
                <a:latin typeface="Times New Roman" pitchFamily="-1" charset="0"/>
                <a:ea typeface="+mn-ea"/>
                <a:cs typeface="+mn-cs"/>
              </a:rPr>
              <a:t>suggesting a third address, which defines a destination operand. Finally,</a:t>
            </a:r>
          </a:p>
          <a:p>
            <a:r>
              <a:rPr lang="en-US" sz="1200" b="0" i="0" u="none" strike="noStrike" kern="1200" baseline="0" dirty="0">
                <a:solidFill>
                  <a:schemeClr val="tx1"/>
                </a:solidFill>
                <a:latin typeface="Times New Roman" pitchFamily="-1" charset="0"/>
                <a:ea typeface="+mn-ea"/>
                <a:cs typeface="+mn-cs"/>
              </a:rPr>
              <a:t>after completion of an instruction, </a:t>
            </a:r>
            <a:r>
              <a:rPr lang="en-US" sz="1200" b="0" i="0" u="sng" strike="noStrike" kern="1200" baseline="0" dirty="0">
                <a:solidFill>
                  <a:schemeClr val="tx1"/>
                </a:solidFill>
                <a:latin typeface="Times New Roman" pitchFamily="-1" charset="0"/>
                <a:ea typeface="+mn-ea"/>
                <a:cs typeface="+mn-cs"/>
              </a:rPr>
              <a:t>the next instruction must be fetched</a:t>
            </a:r>
            <a:r>
              <a:rPr lang="en-US" sz="1200" b="0" i="0" u="none" strike="noStrike" kern="1200" baseline="0" dirty="0">
                <a:solidFill>
                  <a:schemeClr val="tx1"/>
                </a:solidFill>
                <a:latin typeface="Times New Roman" pitchFamily="-1" charset="0"/>
                <a:ea typeface="+mn-ea"/>
                <a:cs typeface="+mn-cs"/>
              </a:rPr>
              <a:t>, and its</a:t>
            </a:r>
          </a:p>
          <a:p>
            <a:r>
              <a:rPr lang="en-US" sz="1200" b="0" i="0" u="none" strike="noStrike" kern="1200" baseline="0" dirty="0">
                <a:solidFill>
                  <a:schemeClr val="tx1"/>
                </a:solidFill>
                <a:latin typeface="Times New Roman" pitchFamily="-1" charset="0"/>
                <a:ea typeface="+mn-ea"/>
                <a:cs typeface="+mn-cs"/>
              </a:rPr>
              <a:t>address is needed.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This line of reasoning suggests that an instruction could plausibly be required</a:t>
            </a:r>
          </a:p>
          <a:p>
            <a:r>
              <a:rPr lang="en-US" sz="1200" b="0" i="0" u="none" strike="noStrike" kern="1200" baseline="0" dirty="0">
                <a:solidFill>
                  <a:schemeClr val="tx1"/>
                </a:solidFill>
                <a:latin typeface="Times New Roman" pitchFamily="-1" charset="0"/>
                <a:ea typeface="+mn-ea"/>
                <a:cs typeface="+mn-cs"/>
              </a:rPr>
              <a:t>to </a:t>
            </a:r>
            <a:r>
              <a:rPr lang="en-US" sz="1200" b="0" i="0" u="sng" strike="noStrike" kern="1200" baseline="0" dirty="0">
                <a:solidFill>
                  <a:schemeClr val="tx1"/>
                </a:solidFill>
                <a:latin typeface="Times New Roman" pitchFamily="-1" charset="0"/>
                <a:ea typeface="+mn-ea"/>
                <a:cs typeface="+mn-cs"/>
              </a:rPr>
              <a:t>contain four address references</a:t>
            </a:r>
            <a:r>
              <a:rPr lang="en-US" sz="1200" b="0" i="0" u="none" strike="noStrike" kern="1200" baseline="0" dirty="0">
                <a:solidFill>
                  <a:schemeClr val="tx1"/>
                </a:solidFill>
                <a:latin typeface="Times New Roman" pitchFamily="-1" charset="0"/>
                <a:ea typeface="+mn-ea"/>
                <a:cs typeface="+mn-cs"/>
              </a:rPr>
              <a:t>: two source operands, one destination operand,</a:t>
            </a:r>
          </a:p>
          <a:p>
            <a:r>
              <a:rPr lang="en-US" sz="1200" b="0" i="0" u="none" strike="noStrike" kern="1200" baseline="0" dirty="0">
                <a:solidFill>
                  <a:schemeClr val="tx1"/>
                </a:solidFill>
                <a:latin typeface="Times New Roman" pitchFamily="-1" charset="0"/>
                <a:ea typeface="+mn-ea"/>
                <a:cs typeface="+mn-cs"/>
              </a:rPr>
              <a:t>and the address of the next instruction. In most architectures, many instructions</a:t>
            </a:r>
          </a:p>
          <a:p>
            <a:r>
              <a:rPr lang="en-US" sz="1200" b="0" i="0" u="none" strike="noStrike" kern="1200" baseline="0" dirty="0">
                <a:solidFill>
                  <a:schemeClr val="tx1"/>
                </a:solidFill>
                <a:latin typeface="Times New Roman" pitchFamily="-1" charset="0"/>
                <a:ea typeface="+mn-ea"/>
                <a:cs typeface="+mn-cs"/>
              </a:rPr>
              <a:t>have one, two, or three operand addresses, with the address of the next instruction</a:t>
            </a:r>
          </a:p>
          <a:p>
            <a:r>
              <a:rPr lang="en-US" sz="1200" b="0" i="0" u="none" strike="noStrike" kern="1200" baseline="0" dirty="0">
                <a:solidFill>
                  <a:schemeClr val="tx1"/>
                </a:solidFill>
                <a:latin typeface="Times New Roman" pitchFamily="-1" charset="0"/>
                <a:ea typeface="+mn-ea"/>
                <a:cs typeface="+mn-cs"/>
              </a:rPr>
              <a:t>being implicit (obtained from the program counter). Most architectures also have</a:t>
            </a:r>
          </a:p>
          <a:p>
            <a:r>
              <a:rPr lang="en-US" sz="1200" b="0" i="0" u="none" strike="noStrike" kern="1200" baseline="0" dirty="0">
                <a:solidFill>
                  <a:schemeClr val="tx1"/>
                </a:solidFill>
                <a:latin typeface="Times New Roman" pitchFamily="-1" charset="0"/>
                <a:ea typeface="+mn-ea"/>
                <a:cs typeface="+mn-cs"/>
              </a:rPr>
              <a:t>a few special-purpose instructions with more operands. For example, the load and</a:t>
            </a:r>
          </a:p>
          <a:p>
            <a:r>
              <a:rPr lang="en-US" sz="1200" b="0" i="0" u="none" strike="noStrike" kern="1200" baseline="0" dirty="0">
                <a:solidFill>
                  <a:schemeClr val="tx1"/>
                </a:solidFill>
                <a:latin typeface="Times New Roman" pitchFamily="-1" charset="0"/>
                <a:ea typeface="+mn-ea"/>
                <a:cs typeface="+mn-cs"/>
              </a:rPr>
              <a:t>store multiple instructions of the ARM architecture, described in Chapter 14, designate</a:t>
            </a:r>
          </a:p>
          <a:p>
            <a:r>
              <a:rPr lang="en-US" sz="1200" b="0" i="0" u="none" strike="noStrike" kern="1200" baseline="0" dirty="0">
                <a:solidFill>
                  <a:schemeClr val="tx1"/>
                </a:solidFill>
                <a:latin typeface="Times New Roman" pitchFamily="-1" charset="0"/>
                <a:ea typeface="+mn-ea"/>
                <a:cs typeface="+mn-cs"/>
              </a:rPr>
              <a:t>up to 17 register operands in a single instruction.</a:t>
            </a: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13.3 compares typical one, two, and three address instructions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Simpler yet is the one-address instruction</a:t>
            </a:r>
            <a:r>
              <a:rPr lang="en-US" sz="1200" u="sng" kern="1200" dirty="0">
                <a:solidFill>
                  <a:schemeClr val="tx1"/>
                </a:solidFill>
                <a:latin typeface="Times New Roman" pitchFamily="-1" charset="0"/>
                <a:ea typeface="+mn-ea"/>
                <a:cs typeface="+mn-cs"/>
              </a:rPr>
              <a:t>. For this to work, a second address must be implicit. This was common in earlier machines, with the implied address being a processor register known as the </a:t>
            </a:r>
            <a:r>
              <a:rPr lang="en-US" sz="1200" b="1" u="sng" kern="1200" dirty="0">
                <a:solidFill>
                  <a:schemeClr val="tx1"/>
                </a:solidFill>
                <a:latin typeface="Times New Roman" pitchFamily="-1" charset="0"/>
                <a:ea typeface="+mn-ea"/>
                <a:cs typeface="+mn-cs"/>
              </a:rPr>
              <a:t>accumulator </a:t>
            </a:r>
            <a:r>
              <a:rPr lang="en-US" sz="1200" u="sng" kern="1200" dirty="0">
                <a:solidFill>
                  <a:schemeClr val="tx1"/>
                </a:solidFill>
                <a:latin typeface="Times New Roman" pitchFamily="-1" charset="0"/>
                <a:ea typeface="+mn-ea"/>
                <a:cs typeface="+mn-cs"/>
              </a:rPr>
              <a:t>(AC). </a:t>
            </a:r>
            <a:r>
              <a:rPr lang="en-US" sz="1200" kern="1200" dirty="0">
                <a:solidFill>
                  <a:schemeClr val="tx1"/>
                </a:solidFill>
                <a:latin typeface="Times New Roman" pitchFamily="-1" charset="0"/>
                <a:ea typeface="+mn-ea"/>
                <a:cs typeface="+mn-cs"/>
              </a:rPr>
              <a:t>The accumulator contains one of the operands and is used to store the result. In our example, eight instructions are needed to accomplish the task.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is, in fact, possible to make do with zero addresses for some instructions. Zero-address instructions are applicable to a special memory organization called a </a:t>
            </a:r>
            <a:r>
              <a:rPr lang="en-US" sz="1200" i="1" kern="1200" dirty="0">
                <a:solidFill>
                  <a:schemeClr val="tx1"/>
                </a:solidFill>
                <a:latin typeface="Times New Roman" pitchFamily="-1" charset="0"/>
                <a:ea typeface="+mn-ea"/>
                <a:cs typeface="+mn-cs"/>
              </a:rPr>
              <a:t>stack. </a:t>
            </a:r>
            <a:r>
              <a:rPr lang="en-US" sz="1200" kern="1200" dirty="0">
                <a:solidFill>
                  <a:schemeClr val="tx1"/>
                </a:solidFill>
                <a:latin typeface="Times New Roman" pitchFamily="-1" charset="0"/>
                <a:ea typeface="+mn-ea"/>
                <a:cs typeface="+mn-cs"/>
              </a:rPr>
              <a:t>A stack is a last-in-first-out set of locations. The stack is in a known location and, often, at least the top two elements are in processor registers. Thus, zero-address instructions would reference the top two stack elements. Stacks are described in Appendix E. Their use is explored further later in this chapter and in Chapter 14.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13.1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latin typeface="Times New Roman" pitchFamily="-1" charset="0"/>
                <a:ea typeface="+mn-ea"/>
                <a:cs typeface="+mn-cs"/>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a:t>
            </a:r>
            <a:r>
              <a:rPr lang="en-US" sz="1200" kern="1200" dirty="0">
                <a:solidFill>
                  <a:schemeClr val="tx1"/>
                </a:solidFill>
                <a:latin typeface="Times New Roman" pitchFamily="-1" charset="0"/>
                <a:ea typeface="+mn-ea"/>
                <a:cs typeface="+mn-cs"/>
              </a:rPr>
              <a:t>.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solely on registers. Because register references are faster than memory references, this speeds up execution</a:t>
            </a:r>
            <a:r>
              <a:rPr lang="en-US" sz="1200" u="sng" kern="1200" dirty="0">
                <a:solidFill>
                  <a:schemeClr val="tx1"/>
                </a:solidFill>
                <a:latin typeface="Times New Roman" pitchFamily="-1" charset="0"/>
                <a:ea typeface="+mn-ea"/>
                <a:cs typeface="+mn-cs"/>
              </a:rPr>
              <a:t>. For reasons of </a:t>
            </a:r>
            <a:r>
              <a:rPr lang="en-US" sz="1200" b="1" u="sng" kern="1200" dirty="0">
                <a:solidFill>
                  <a:schemeClr val="tx1"/>
                </a:solidFill>
                <a:latin typeface="Times New Roman" pitchFamily="-1" charset="0"/>
                <a:ea typeface="+mn-ea"/>
                <a:cs typeface="+mn-cs"/>
              </a:rPr>
              <a:t>flexibility</a:t>
            </a:r>
            <a:r>
              <a:rPr lang="en-US" sz="1200" u="sng" kern="1200" dirty="0">
                <a:solidFill>
                  <a:schemeClr val="tx1"/>
                </a:solidFill>
                <a:latin typeface="Times New Roman" pitchFamily="-1" charset="0"/>
                <a:ea typeface="+mn-ea"/>
                <a:cs typeface="+mn-cs"/>
              </a:rPr>
              <a:t> and</a:t>
            </a:r>
            <a:r>
              <a:rPr lang="en-US" sz="1200" b="1" u="sng" kern="1200" dirty="0">
                <a:solidFill>
                  <a:schemeClr val="tx1"/>
                </a:solidFill>
                <a:latin typeface="Times New Roman" pitchFamily="-1" charset="0"/>
                <a:ea typeface="+mn-ea"/>
                <a:cs typeface="+mn-cs"/>
              </a:rPr>
              <a:t> ability to use multiple registers</a:t>
            </a:r>
            <a:r>
              <a:rPr lang="en-US" sz="1200" u="sng" kern="1200" dirty="0">
                <a:solidFill>
                  <a:schemeClr val="tx1"/>
                </a:solidFill>
                <a:latin typeface="Times New Roman" pitchFamily="-1" charset="0"/>
                <a:ea typeface="+mn-ea"/>
                <a:cs typeface="+mn-cs"/>
              </a:rPr>
              <a:t>, most contemporary machines employ a mixture of two- and three-address instructions</a:t>
            </a:r>
            <a:r>
              <a:rPr lang="en-US" sz="1200" kern="1200" dirty="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design trade-offs involved in choosing the number of addresses per instruction are complicated by other factors. </a:t>
            </a:r>
            <a:r>
              <a:rPr lang="en-US" sz="1200" u="sng" kern="1200" dirty="0">
                <a:solidFill>
                  <a:schemeClr val="tx1"/>
                </a:solidFill>
                <a:latin typeface="Times New Roman" pitchFamily="-1" charset="0"/>
                <a:ea typeface="+mn-ea"/>
                <a:cs typeface="+mn-cs"/>
              </a:rPr>
              <a:t>There is the issue of whether an address references a memory location or a register. Because there are fewer registers, fewer bits are needed for a register reference</a:t>
            </a:r>
            <a:r>
              <a:rPr lang="en-US" sz="1200" kern="1200" dirty="0">
                <a:solidFill>
                  <a:schemeClr val="tx1"/>
                </a:solidFill>
                <a:latin typeface="Times New Roman" pitchFamily="-1" charset="0"/>
                <a:ea typeface="+mn-ea"/>
                <a:cs typeface="+mn-cs"/>
              </a:rPr>
              <a:t>. Also, as we shall see in Chapter 14, a machine may offer a variety of addressing modes, and </a:t>
            </a:r>
            <a:r>
              <a:rPr lang="en-US" sz="1200" u="sng" kern="1200" dirty="0">
                <a:solidFill>
                  <a:schemeClr val="tx1"/>
                </a:solidFill>
                <a:latin typeface="Times New Roman" pitchFamily="-1" charset="0"/>
                <a:ea typeface="+mn-ea"/>
                <a:cs typeface="+mn-cs"/>
              </a:rPr>
              <a:t>the specification of mode takes one or more bits</a:t>
            </a:r>
            <a:r>
              <a:rPr lang="en-US" sz="1200" kern="1200" dirty="0">
                <a:solidFill>
                  <a:schemeClr val="tx1"/>
                </a:solidFill>
                <a:latin typeface="Times New Roman" pitchFamily="-1" charset="0"/>
                <a:ea typeface="+mn-ea"/>
                <a:cs typeface="+mn-cs"/>
              </a:rPr>
              <a:t>. The result is that most processor designs involve a variety of instruction formats.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21684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57048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460347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02552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6204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997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80909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78098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3092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Verdana" panose="020B0604030504040204" pitchFamily="34" charset="0"/>
                <a:ea typeface="ヒラギノ角ゴ Pro W3" pitchFamily="1" charset="-128"/>
                <a:cs typeface="Arial" panose="020B0604020202020204" pitchFamily="34" charset="0"/>
              </a:rPr>
              <a:t>Copyright © 2019, 2016, 2013 Pearson Education, Inc. All Rights Reserved</a:t>
            </a:r>
          </a:p>
        </p:txBody>
      </p:sp>
    </p:spTree>
    <p:extLst>
      <p:ext uri="{BB962C8B-B14F-4D97-AF65-F5344CB8AC3E}">
        <p14:creationId xmlns:p14="http://schemas.microsoft.com/office/powerpoint/2010/main" val="910395429"/>
      </p:ext>
    </p:extLst>
  </p:cSld>
  <p:clrMap bg1="lt1" tx1="dk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13</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Instruction Sets:  Characteristics and Functions</a:t>
            </a:r>
          </a:p>
        </p:txBody>
      </p:sp>
      <p:pic>
        <p:nvPicPr>
          <p:cNvPr id="7" name="Shape 197"/>
          <p:cNvPicPr preferRelativeResize="0"/>
          <p:nvPr/>
        </p:nvPicPr>
        <p:blipFill>
          <a:blip r:embed="rId3">
            <a:extLst>
              <a:ext uri="{28A0092B-C50C-407E-A947-70E740481C1C}">
                <a14:useLocalDpi xmlns:a14="http://schemas.microsoft.com/office/drawing/2010/main" val="0"/>
              </a:ext>
            </a:extLst>
          </a:blip>
          <a:stretch>
            <a:fillRect/>
          </a:stretch>
        </p:blipFill>
        <p:spPr>
          <a:xfrm>
            <a:off x="825499" y="1745673"/>
            <a:ext cx="3524827" cy="4402049"/>
          </a:xfrm>
          <a:prstGeom prst="rect">
            <a:avLst/>
          </a:prstGeom>
          <a:noFill/>
          <a:ln w="9525" cap="flat" cmpd="sng">
            <a:solidFill>
              <a:srgbClr val="7F7F7F"/>
            </a:solidFill>
            <a:prstDash val="solid"/>
            <a:round/>
            <a:headEnd type="none" w="med" len="med"/>
            <a:tailEnd type="none" w="med" len="med"/>
          </a:ln>
          <a:effectLst>
            <a:outerShdw blurRad="50799" dist="76200" dir="2700000" algn="tl" rotWithShape="0">
              <a:srgbClr val="000000">
                <a:alpha val="55686"/>
              </a:srgbClr>
            </a:outerShdw>
          </a:effectLst>
        </p:spPr>
      </p:pic>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a:t>
            </a:r>
          </a:p>
        </p:txBody>
      </p:sp>
    </p:spTree>
    <p:extLst>
      <p:ext uri="{BB962C8B-B14F-4D97-AF65-F5344CB8AC3E}">
        <p14:creationId xmlns:p14="http://schemas.microsoft.com/office/powerpoint/2010/main" val="153217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xfrm>
            <a:off x="457200" y="188640"/>
            <a:ext cx="8229600" cy="619385"/>
          </a:xfrm>
        </p:spPr>
        <p:txBody>
          <a:bodyPr/>
          <a:lstStyle/>
          <a:p>
            <a:r>
              <a:rPr lang="en-US" dirty="0"/>
              <a:t>Instruction Set Design</a:t>
            </a:r>
          </a:p>
        </p:txBody>
      </p:sp>
      <p:graphicFrame>
        <p:nvGraphicFramePr>
          <p:cNvPr id="9" name="Content Placeholder 30"/>
          <p:cNvGraphicFramePr>
            <a:graphicFrameLocks/>
          </p:cNvGraphicFramePr>
          <p:nvPr>
            <p:extLst>
              <p:ext uri="{D42A27DB-BD31-4B8C-83A1-F6EECF244321}">
                <p14:modId xmlns:p14="http://schemas.microsoft.com/office/powerpoint/2010/main" val="2156778028"/>
              </p:ext>
            </p:extLst>
          </p:nvPr>
        </p:nvGraphicFramePr>
        <p:xfrm>
          <a:off x="327891" y="860463"/>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xfrm>
            <a:off x="457200" y="231614"/>
            <a:ext cx="8229600" cy="1097279"/>
          </a:xfrm>
          <a:noFill/>
          <a:ln/>
        </p:spPr>
        <p:txBody>
          <a:bodyPr lIns="90488" tIns="44450" rIns="90488" bIns="44450"/>
          <a:lstStyle/>
          <a:p>
            <a:r>
              <a:rPr lang="en-US" dirty="0"/>
              <a:t>Types of Operands</a:t>
            </a:r>
          </a:p>
        </p:txBody>
      </p:sp>
      <p:graphicFrame>
        <p:nvGraphicFramePr>
          <p:cNvPr id="9" name="Content Placeholder 5"/>
          <p:cNvGraphicFramePr>
            <a:graphicFrameLocks/>
          </p:cNvGraphicFramePr>
          <p:nvPr>
            <p:extLst>
              <p:ext uri="{D42A27DB-BD31-4B8C-83A1-F6EECF244321}">
                <p14:modId xmlns:p14="http://schemas.microsoft.com/office/powerpoint/2010/main" val="633195565"/>
              </p:ext>
            </p:extLst>
          </p:nvPr>
        </p:nvGraphicFramePr>
        <p:xfrm>
          <a:off x="685800" y="1721922"/>
          <a:ext cx="7888184" cy="4578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114"/>
            <a:ext cx="8229600" cy="1097279"/>
          </a:xfrm>
        </p:spPr>
        <p:txBody>
          <a:bodyPr/>
          <a:lstStyle/>
          <a:p>
            <a:r>
              <a:rPr lang="en-US" dirty="0"/>
              <a:t>Numbers </a:t>
            </a:r>
          </a:p>
        </p:txBody>
      </p:sp>
      <p:sp>
        <p:nvSpPr>
          <p:cNvPr id="3" name="Content Placeholder 2"/>
          <p:cNvSpPr>
            <a:spLocks noGrp="1"/>
          </p:cNvSpPr>
          <p:nvPr>
            <p:ph type="body" idx="1"/>
          </p:nvPr>
        </p:nvSpPr>
        <p:spPr>
          <a:xfrm>
            <a:off x="457200" y="1600200"/>
            <a:ext cx="8229600" cy="4781128"/>
          </a:xfrm>
        </p:spPr>
        <p:txBody>
          <a:bodyPr>
            <a:normAutofit lnSpcReduction="10000"/>
          </a:bodyPr>
          <a:lstStyle/>
          <a:p>
            <a:pPr marL="296863" indent="-296863">
              <a:buClr>
                <a:schemeClr val="tx2"/>
              </a:buClr>
              <a:buFont typeface="Arial" panose="020B0604020202020204" pitchFamily="34" charset="0"/>
              <a:buChar char="•"/>
            </a:pPr>
            <a:r>
              <a:rPr lang="en-US" sz="2200" dirty="0"/>
              <a:t>All machine languages include numeric data types</a:t>
            </a:r>
          </a:p>
          <a:p>
            <a:pPr marL="296863" indent="-296863">
              <a:buClr>
                <a:schemeClr val="tx2"/>
              </a:buClr>
              <a:buFont typeface="Arial" panose="020B0604020202020204" pitchFamily="34" charset="0"/>
              <a:buChar char="•"/>
            </a:pPr>
            <a:r>
              <a:rPr lang="en-US" sz="2200" dirty="0"/>
              <a:t>Numbers stored in a computer are limited:</a:t>
            </a:r>
          </a:p>
          <a:p>
            <a:pPr marL="606425" lvl="1" indent="-309563"/>
            <a:r>
              <a:rPr lang="en-US" sz="1700" dirty="0"/>
              <a:t>Limit to the magnitude of numbers representable on a machine</a:t>
            </a:r>
          </a:p>
          <a:p>
            <a:pPr marL="606425" lvl="1" indent="-309563"/>
            <a:r>
              <a:rPr lang="en-US" sz="1700" dirty="0"/>
              <a:t>In the case of floating-point numbers, a limit to their precision</a:t>
            </a:r>
          </a:p>
          <a:p>
            <a:pPr marL="296863" lvl="1" indent="-296863">
              <a:spcBef>
                <a:spcPts val="2000"/>
              </a:spcBef>
              <a:buClr>
                <a:schemeClr val="tx2"/>
              </a:buClr>
              <a:buFont typeface="Arial" panose="020B0604020202020204" pitchFamily="34" charset="0"/>
              <a:buChar char="•"/>
            </a:pPr>
            <a:r>
              <a:rPr lang="en-US" sz="2200" dirty="0"/>
              <a:t>Three types of numerical data are common in computers:</a:t>
            </a:r>
          </a:p>
          <a:p>
            <a:pPr marL="606425" lvl="1" indent="-309563"/>
            <a:r>
              <a:rPr lang="en-US" sz="1700" dirty="0"/>
              <a:t>Binary integer or binary fixed point</a:t>
            </a:r>
          </a:p>
          <a:p>
            <a:pPr marL="606425" lvl="1" indent="-309563"/>
            <a:r>
              <a:rPr lang="en-US" sz="1700" dirty="0"/>
              <a:t>Binary floating point</a:t>
            </a:r>
          </a:p>
          <a:p>
            <a:pPr marL="606425" lvl="1" indent="-309563"/>
            <a:r>
              <a:rPr lang="en-US" sz="1700" dirty="0"/>
              <a:t>Decimal</a:t>
            </a:r>
          </a:p>
          <a:p>
            <a:pPr marL="296863" lvl="1" indent="-296863">
              <a:spcBef>
                <a:spcPts val="2000"/>
              </a:spcBef>
              <a:buClr>
                <a:schemeClr val="tx2"/>
              </a:buClr>
              <a:buFont typeface="Arial" panose="020B0604020202020204" pitchFamily="34" charset="0"/>
              <a:buChar char="•"/>
            </a:pPr>
            <a:r>
              <a:rPr lang="en-US" sz="2200" dirty="0"/>
              <a:t>Packed decimal</a:t>
            </a:r>
          </a:p>
          <a:p>
            <a:pPr marL="606425" lvl="1" indent="-309563"/>
            <a:r>
              <a:rPr lang="en-US" sz="1700" dirty="0"/>
              <a:t>Each decimal digit is represented by a 4-bit code with two digits stored per byte </a:t>
            </a:r>
          </a:p>
          <a:p>
            <a:pPr marL="606425" lvl="1" indent="-309563"/>
            <a:r>
              <a:rPr lang="en-US" sz="1700" dirty="0"/>
              <a:t>To form numbers 4-bit codes are strung together, usually in multiples of 8 bits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872"/>
            <a:ext cx="8229600" cy="1097279"/>
          </a:xfrm>
        </p:spPr>
        <p:txBody>
          <a:bodyPr/>
          <a:lstStyle/>
          <a:p>
            <a:r>
              <a:rPr lang="en-US" dirty="0"/>
              <a:t>Characters </a:t>
            </a:r>
          </a:p>
        </p:txBody>
      </p:sp>
      <p:sp>
        <p:nvSpPr>
          <p:cNvPr id="3" name="Content Placeholder 2"/>
          <p:cNvSpPr>
            <a:spLocks noGrp="1"/>
          </p:cNvSpPr>
          <p:nvPr>
            <p:ph type="body" idx="1"/>
          </p:nvPr>
        </p:nvSpPr>
        <p:spPr>
          <a:xfrm>
            <a:off x="457200" y="1556792"/>
            <a:ext cx="8229600" cy="4925144"/>
          </a:xfrm>
        </p:spPr>
        <p:txBody>
          <a:bodyPr>
            <a:normAutofit/>
          </a:bodyPr>
          <a:lstStyle/>
          <a:p>
            <a:pPr marL="296863" indent="-296863">
              <a:buClr>
                <a:schemeClr val="tx2"/>
              </a:buClr>
              <a:buFont typeface="Arial" panose="020B0604020202020204" pitchFamily="34" charset="0"/>
              <a:buChar char="•"/>
            </a:pPr>
            <a:r>
              <a:rPr lang="en-US" sz="2200" dirty="0"/>
              <a:t>A common form of data is text or character strings</a:t>
            </a:r>
          </a:p>
          <a:p>
            <a:pPr marL="296863" indent="-296863">
              <a:buClr>
                <a:schemeClr val="tx2"/>
              </a:buClr>
              <a:buFont typeface="Arial" panose="020B0604020202020204" pitchFamily="34" charset="0"/>
              <a:buChar char="•"/>
            </a:pPr>
            <a:r>
              <a:rPr lang="en-US" sz="2200" dirty="0"/>
              <a:t>Textual data in character form cannot be easily stored or transmitted by data processing and communications systems because they are designed for binary data</a:t>
            </a:r>
          </a:p>
          <a:p>
            <a:pPr marL="296863" indent="-296863">
              <a:buClr>
                <a:schemeClr val="tx2"/>
              </a:buClr>
              <a:buFont typeface="Arial" panose="020B0604020202020204" pitchFamily="34" charset="0"/>
              <a:buChar char="•"/>
            </a:pPr>
            <a:r>
              <a:rPr lang="en-US" sz="2200" dirty="0"/>
              <a:t>Most commonly used character code is the International Reference Alphabet (IRA)</a:t>
            </a:r>
          </a:p>
          <a:p>
            <a:pPr marL="617538" lvl="1" indent="-320675"/>
            <a:r>
              <a:rPr lang="en-US" sz="2000" dirty="0"/>
              <a:t>Referred to in the United States as the American Standard Code for Information Interchange (ASCII)</a:t>
            </a:r>
          </a:p>
          <a:p>
            <a:pPr marL="296863" lvl="1" indent="-296863">
              <a:spcBef>
                <a:spcPts val="2000"/>
              </a:spcBef>
              <a:buClr>
                <a:schemeClr val="tx2"/>
              </a:buClr>
              <a:buFont typeface="Arial" panose="020B0604020202020204" pitchFamily="34" charset="0"/>
              <a:buChar char="•"/>
            </a:pPr>
            <a:r>
              <a:rPr lang="en-US" sz="2200" dirty="0"/>
              <a:t>Another code used to encode characters is the Extended Binary Coded Decimal Interchange Code (EBCDIC)</a:t>
            </a:r>
          </a:p>
          <a:p>
            <a:pPr marL="617538" lvl="1" indent="-320675"/>
            <a:r>
              <a:rPr lang="en-US" sz="2000" dirty="0"/>
              <a:t>EBCDIC is used on IBM mainframes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872"/>
            <a:ext cx="8229600" cy="1097279"/>
          </a:xfrm>
        </p:spPr>
        <p:txBody>
          <a:bodyPr/>
          <a:lstStyle/>
          <a:p>
            <a:r>
              <a:rPr lang="en-US" dirty="0"/>
              <a:t>Logical Data</a:t>
            </a:r>
          </a:p>
        </p:txBody>
      </p:sp>
      <p:sp>
        <p:nvSpPr>
          <p:cNvPr id="3" name="Content Placeholder 2"/>
          <p:cNvSpPr>
            <a:spLocks noGrp="1"/>
          </p:cNvSpPr>
          <p:nvPr>
            <p:ph type="body" idx="1"/>
          </p:nvPr>
        </p:nvSpPr>
        <p:spPr>
          <a:xfrm>
            <a:off x="457200" y="1564575"/>
            <a:ext cx="8229600" cy="4572000"/>
          </a:xfrm>
        </p:spPr>
        <p:txBody>
          <a:bodyPr/>
          <a:lstStyle/>
          <a:p>
            <a:pPr marL="296863" indent="-296863"/>
            <a:r>
              <a:rPr lang="en-US" dirty="0"/>
              <a:t>An </a:t>
            </a:r>
            <a:r>
              <a:rPr lang="en-US" i="1" dirty="0"/>
              <a:t>n</a:t>
            </a:r>
            <a:r>
              <a:rPr lang="en-US" dirty="0"/>
              <a:t>-bit unit consisting of </a:t>
            </a:r>
            <a:r>
              <a:rPr lang="en-US" i="1" dirty="0"/>
              <a:t>n </a:t>
            </a:r>
            <a:r>
              <a:rPr lang="en-US" dirty="0"/>
              <a:t>1-bit items of data, each item having the value 0 or 1</a:t>
            </a:r>
          </a:p>
          <a:p>
            <a:pPr marL="296863" indent="-296863"/>
            <a:r>
              <a:rPr lang="en-US" dirty="0"/>
              <a:t>Two advantages to bit-oriented view:</a:t>
            </a:r>
          </a:p>
          <a:p>
            <a:pPr marL="617538" lvl="1" indent="-320675"/>
            <a:r>
              <a:rPr lang="en-US" sz="2000" dirty="0"/>
              <a:t>Memory can be used most efficiently for storing an array of Boolean or binary data items in which each item can take on only the values 1 (true) and 0 (false)</a:t>
            </a:r>
          </a:p>
          <a:p>
            <a:pPr marL="617538" lvl="1" indent="-320675"/>
            <a:r>
              <a:rPr lang="en-US" sz="2000" dirty="0"/>
              <a:t>To manipulate the bits of a data item</a:t>
            </a:r>
          </a:p>
          <a:p>
            <a:pPr marL="925513" lvl="2" indent="-307975"/>
            <a:r>
              <a:rPr lang="en-US" sz="1800" dirty="0"/>
              <a:t>If floating-point operations are implemented in software, we need to be able to shift significant bits in some operations</a:t>
            </a:r>
          </a:p>
          <a:p>
            <a:pPr marL="925513" lvl="2" indent="-307975"/>
            <a:r>
              <a:rPr lang="en-US" sz="1800" dirty="0"/>
              <a:t>To convert from IRA to packed decimal, we need to extract the rightmost 4 bits of each byte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6185169" y="272496"/>
            <a:ext cx="3172867" cy="1097279"/>
          </a:xfrm>
          <a:noFill/>
          <a:ln/>
        </p:spPr>
        <p:txBody>
          <a:bodyPr lIns="90488" tIns="44450" rIns="90488" bIns="44450"/>
          <a:lstStyle/>
          <a:p>
            <a:r>
              <a:rPr lang="en-US" dirty="0"/>
              <a:t>Table 13.2 </a:t>
            </a:r>
            <a:br>
              <a:rPr lang="en-US" dirty="0"/>
            </a:br>
            <a:r>
              <a:rPr lang="en-US" dirty="0"/>
              <a:t>x86 Data Types</a:t>
            </a:r>
          </a:p>
        </p:txBody>
      </p:sp>
      <p:graphicFrame>
        <p:nvGraphicFramePr>
          <p:cNvPr id="8" name="Table 7" descr="The list reads as follows 1. General. Byte, word left parenthesis 16 bits right parenthesis, doubleword left parenthesis 32 bits right parenthesis, quadword left parenthesis 64 bits right parenthesis, and double quadword left parenthesis 128 bits right parenthesis locations with arbitrary binary contents. 2. Integer. A signed binary value contained in a byte, word, or doubleword, using twos complement representation. 3. Ordinal. An unsigned integer contained in a byte, word, or doubleword. 4. Unpacked binary coded decimal or B C D. A representation of a B C D digit in the range 0 through 9, with one digit in each byte. 5. Packed B C D. Packed byte representation of two B C D digits. Value in the range 0 to 99. 6. Near pointer. A 16-bit, 32-bit, or 64-bit effective address that represents the offset within a segment. Used for all pointers in a non segmented memory and for references within a segment in a segmented memory. 7. Far pointer. A logical address consisting of a 16-bit segment selector and an offset of 16, 32, or 64 bits. Far pointers are used for memory references in a segmented memory model where the identity of a segment being accessed must be specified explicitly. 8. Bit field. A contiguous sequence of bits in which the position of each bit is considered as an independent unit. A bit string can begin at any bit position of any byte and can contain up to 32 bits. 9. Bit string. A contiguous sequence of bits, containing from zero to 2 to the power of 23, minus 1 bits. 10. Byte string. A contiguous sequence of bytes, words, or doublewords, containing from zero to 2 to the power of 23, minus 1 bytes. 11. Floating point. See figure 13 point 4. 12. Packed S I M D, or single instruction multiple data. Packed 64 bit and 128 bit data types." title="A list of x 86 data types."/>
          <p:cNvGraphicFramePr>
            <a:graphicFrameLocks noGrp="1"/>
          </p:cNvGraphicFramePr>
          <p:nvPr>
            <p:extLst>
              <p:ext uri="{D42A27DB-BD31-4B8C-83A1-F6EECF244321}">
                <p14:modId xmlns:p14="http://schemas.microsoft.com/office/powerpoint/2010/main" val="418800318"/>
              </p:ext>
            </p:extLst>
          </p:nvPr>
        </p:nvGraphicFramePr>
        <p:xfrm>
          <a:off x="35496" y="404663"/>
          <a:ext cx="6192688" cy="5777948"/>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1859018432"/>
                    </a:ext>
                  </a:extLst>
                </a:gridCol>
                <a:gridCol w="4536504">
                  <a:extLst>
                    <a:ext uri="{9D8B030D-6E8A-4147-A177-3AD203B41FA5}">
                      <a16:colId xmlns:a16="http://schemas.microsoft.com/office/drawing/2014/main" val="2543019389"/>
                    </a:ext>
                  </a:extLst>
                </a:gridCol>
              </a:tblGrid>
              <a:tr h="250773">
                <a:tc>
                  <a:txBody>
                    <a:bodyPr/>
                    <a:lstStyle/>
                    <a:p>
                      <a:r>
                        <a:rPr lang="en-IN" sz="1000" b="1" dirty="0">
                          <a:solidFill>
                            <a:schemeClr val="tx1"/>
                          </a:solidFill>
                        </a:rPr>
                        <a:t>Data Type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1000" b="1" i="0" u="none" strike="noStrike" cap="none" baseline="0" dirty="0">
                          <a:solidFill>
                            <a:schemeClr val="tx1"/>
                          </a:solidFill>
                          <a:latin typeface="+mn-lt"/>
                          <a:ea typeface="+mn-ea"/>
                          <a:cs typeface="+mn-cs"/>
                          <a:sym typeface="Arial"/>
                        </a:rPr>
                        <a:t>Description</a:t>
                      </a:r>
                      <a:endParaRPr lang="en-IN" sz="10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59986812"/>
                  </a:ext>
                </a:extLst>
              </a:tr>
              <a:tr h="415850">
                <a:tc>
                  <a:txBody>
                    <a:bodyPr/>
                    <a:lstStyle/>
                    <a:p>
                      <a:r>
                        <a:rPr lang="en-IN" sz="1000" dirty="0"/>
                        <a:t>General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Byte, word (16 bits), </a:t>
                      </a:r>
                      <a:r>
                        <a:rPr lang="en-US" sz="1000" b="0" i="0" u="none" strike="noStrike" cap="none" baseline="0" dirty="0" err="1">
                          <a:solidFill>
                            <a:schemeClr val="dk1"/>
                          </a:solidFill>
                          <a:latin typeface="+mn-lt"/>
                          <a:ea typeface="+mn-ea"/>
                          <a:cs typeface="+mn-cs"/>
                          <a:sym typeface="Arial"/>
                        </a:rPr>
                        <a:t>doubleword</a:t>
                      </a:r>
                      <a:r>
                        <a:rPr lang="en-US" sz="1000" b="0" i="0" u="none" strike="noStrike" cap="none" baseline="0" dirty="0">
                          <a:solidFill>
                            <a:schemeClr val="dk1"/>
                          </a:solidFill>
                          <a:latin typeface="+mn-lt"/>
                          <a:ea typeface="+mn-ea"/>
                          <a:cs typeface="+mn-cs"/>
                          <a:sym typeface="Arial"/>
                        </a:rPr>
                        <a:t> (32 bits), </a:t>
                      </a:r>
                      <a:r>
                        <a:rPr lang="en-US" sz="1000" b="0" i="0" u="none" strike="noStrike" cap="none" baseline="0" dirty="0" err="1">
                          <a:solidFill>
                            <a:schemeClr val="dk1"/>
                          </a:solidFill>
                          <a:latin typeface="+mn-lt"/>
                          <a:ea typeface="+mn-ea"/>
                          <a:cs typeface="+mn-cs"/>
                          <a:sym typeface="Arial"/>
                        </a:rPr>
                        <a:t>quadword</a:t>
                      </a:r>
                      <a:r>
                        <a:rPr lang="en-US" sz="1000" b="0" i="0" u="none" strike="noStrike" cap="none" baseline="0" dirty="0">
                          <a:solidFill>
                            <a:schemeClr val="dk1"/>
                          </a:solidFill>
                          <a:latin typeface="+mn-lt"/>
                          <a:ea typeface="+mn-ea"/>
                          <a:cs typeface="+mn-cs"/>
                          <a:sym typeface="Arial"/>
                        </a:rPr>
                        <a:t> (64 bits), and double</a:t>
                      </a:r>
                    </a:p>
                    <a:p>
                      <a:r>
                        <a:rPr lang="en-US" sz="1000" b="0" i="0" u="none" strike="noStrike" cap="none" baseline="0" dirty="0" err="1">
                          <a:solidFill>
                            <a:schemeClr val="dk1"/>
                          </a:solidFill>
                          <a:latin typeface="+mn-lt"/>
                          <a:ea typeface="+mn-ea"/>
                          <a:cs typeface="+mn-cs"/>
                          <a:sym typeface="Arial"/>
                        </a:rPr>
                        <a:t>quadword</a:t>
                      </a:r>
                      <a:r>
                        <a:rPr lang="en-US" sz="1000" b="0" i="0" u="none" strike="noStrike" cap="none" baseline="0" dirty="0">
                          <a:solidFill>
                            <a:schemeClr val="dk1"/>
                          </a:solidFill>
                          <a:latin typeface="+mn-lt"/>
                          <a:ea typeface="+mn-ea"/>
                          <a:cs typeface="+mn-cs"/>
                          <a:sym typeface="Arial"/>
                        </a:rPr>
                        <a:t> (128 bits) locations with arbitrary binary contents.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17666487"/>
                  </a:ext>
                </a:extLst>
              </a:tr>
              <a:tr h="415850">
                <a:tc>
                  <a:txBody>
                    <a:bodyPr/>
                    <a:lstStyle/>
                    <a:p>
                      <a:r>
                        <a:rPr lang="en-IN" sz="1000" b="0" i="0" u="none" strike="noStrike" cap="none" baseline="0" dirty="0">
                          <a:solidFill>
                            <a:schemeClr val="dk1"/>
                          </a:solidFill>
                          <a:latin typeface="+mn-lt"/>
                          <a:ea typeface="+mn-ea"/>
                          <a:cs typeface="+mn-cs"/>
                          <a:sym typeface="Arial"/>
                        </a:rPr>
                        <a:t>Integer</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signed binary value contained in a byte, word, or </a:t>
                      </a:r>
                      <a:r>
                        <a:rPr lang="en-US" sz="1000" b="0" i="0" u="none" strike="noStrike" cap="none" baseline="0" dirty="0" err="1">
                          <a:solidFill>
                            <a:schemeClr val="dk1"/>
                          </a:solidFill>
                          <a:latin typeface="+mn-lt"/>
                          <a:ea typeface="+mn-ea"/>
                          <a:cs typeface="+mn-cs"/>
                          <a:sym typeface="Arial"/>
                        </a:rPr>
                        <a:t>doubleword</a:t>
                      </a:r>
                      <a:r>
                        <a:rPr lang="en-US" sz="1000" b="0" i="0" u="none" strike="noStrike" cap="none" baseline="0" dirty="0">
                          <a:solidFill>
                            <a:schemeClr val="dk1"/>
                          </a:solidFill>
                          <a:latin typeface="+mn-lt"/>
                          <a:ea typeface="+mn-ea"/>
                          <a:cs typeface="+mn-cs"/>
                          <a:sym typeface="Arial"/>
                        </a:rPr>
                        <a:t>, using twos</a:t>
                      </a:r>
                    </a:p>
                    <a:p>
                      <a:r>
                        <a:rPr lang="en-US" sz="1000" b="0" i="0" u="none" strike="noStrike" cap="none" baseline="0" dirty="0">
                          <a:solidFill>
                            <a:schemeClr val="dk1"/>
                          </a:solidFill>
                          <a:latin typeface="+mn-lt"/>
                          <a:ea typeface="+mn-ea"/>
                          <a:cs typeface="+mn-cs"/>
                          <a:sym typeface="Arial"/>
                        </a:rPr>
                        <a:t>complement representation.</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415850">
                <a:tc>
                  <a:txBody>
                    <a:bodyPr/>
                    <a:lstStyle/>
                    <a:p>
                      <a:r>
                        <a:rPr lang="en-IN" sz="1000" b="0" i="0" u="none" strike="noStrike" cap="none" baseline="0" dirty="0">
                          <a:solidFill>
                            <a:schemeClr val="dk1"/>
                          </a:solidFill>
                          <a:latin typeface="+mn-lt"/>
                          <a:ea typeface="+mn-ea"/>
                          <a:cs typeface="+mn-cs"/>
                          <a:sym typeface="Arial"/>
                        </a:rPr>
                        <a:t>Ordinal</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An unsigned integer contained in a byte, word, or </a:t>
                      </a:r>
                      <a:r>
                        <a:rPr lang="en-US" sz="1000" b="0" i="0" u="none" strike="noStrike" cap="none" baseline="0" dirty="0" err="1">
                          <a:solidFill>
                            <a:schemeClr val="dk1"/>
                          </a:solidFill>
                          <a:latin typeface="+mn-lt"/>
                          <a:ea typeface="+mn-ea"/>
                          <a:cs typeface="+mn-cs"/>
                          <a:sym typeface="Arial"/>
                        </a:rPr>
                        <a:t>doubleword</a:t>
                      </a:r>
                      <a:r>
                        <a:rPr lang="en-US" sz="1000" b="0" i="0" u="none" strike="noStrike" cap="none" baseline="0" dirty="0">
                          <a:solidFill>
                            <a:schemeClr val="dk1"/>
                          </a:solidFill>
                          <a:latin typeface="+mn-lt"/>
                          <a:ea typeface="+mn-ea"/>
                          <a:cs typeface="+mn-cs"/>
                          <a:sym typeface="Arial"/>
                        </a:rPr>
                        <a:t>.</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43400">
                <a:tc>
                  <a:txBody>
                    <a:bodyPr/>
                    <a:lstStyle/>
                    <a:p>
                      <a:r>
                        <a:rPr lang="en-IN" sz="1000" b="0" i="0" u="none" strike="noStrike" cap="none" baseline="0" dirty="0">
                          <a:solidFill>
                            <a:schemeClr val="dk1"/>
                          </a:solidFill>
                          <a:latin typeface="+mn-lt"/>
                          <a:ea typeface="+mn-ea"/>
                          <a:cs typeface="+mn-cs"/>
                          <a:sym typeface="Arial"/>
                        </a:rPr>
                        <a:t>Unpacked binary coded</a:t>
                      </a:r>
                    </a:p>
                    <a:p>
                      <a:r>
                        <a:rPr lang="en-IN" sz="1000" b="0" i="0" u="none" strike="noStrike" cap="none" baseline="0" dirty="0">
                          <a:solidFill>
                            <a:schemeClr val="dk1"/>
                          </a:solidFill>
                          <a:latin typeface="+mn-lt"/>
                          <a:ea typeface="+mn-ea"/>
                          <a:cs typeface="+mn-cs"/>
                          <a:sym typeface="Arial"/>
                        </a:rPr>
                        <a:t>decimal (BCD)</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representation of a BCD digit in the range 0 through 9, with one digit in</a:t>
                      </a:r>
                    </a:p>
                    <a:p>
                      <a:r>
                        <a:rPr lang="en-US" sz="1000" b="0" i="0" u="none" strike="noStrike" cap="none" baseline="0" dirty="0">
                          <a:solidFill>
                            <a:schemeClr val="dk1"/>
                          </a:solidFill>
                          <a:latin typeface="+mn-lt"/>
                          <a:ea typeface="+mn-ea"/>
                          <a:cs typeface="+mn-cs"/>
                          <a:sym typeface="Arial"/>
                        </a:rPr>
                        <a:t>each byte.</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415850">
                <a:tc>
                  <a:txBody>
                    <a:bodyPr/>
                    <a:lstStyle/>
                    <a:p>
                      <a:r>
                        <a:rPr lang="en-IN" sz="1000" b="0" i="0" u="none" strike="noStrike" cap="none" baseline="0" dirty="0">
                          <a:solidFill>
                            <a:schemeClr val="dk1"/>
                          </a:solidFill>
                          <a:latin typeface="+mn-lt"/>
                          <a:ea typeface="+mn-ea"/>
                          <a:cs typeface="+mn-cs"/>
                          <a:sym typeface="Arial"/>
                        </a:rPr>
                        <a:t>Packed BCD</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Packed byte representation of two BCD digits; value in the range 0 to 99.</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490307">
                <a:tc>
                  <a:txBody>
                    <a:bodyPr/>
                    <a:lstStyle/>
                    <a:p>
                      <a:r>
                        <a:rPr lang="en-IN" sz="1000" b="0" i="0" u="none" strike="noStrike" cap="none" baseline="0" dirty="0">
                          <a:solidFill>
                            <a:schemeClr val="dk1"/>
                          </a:solidFill>
                          <a:latin typeface="+mn-lt"/>
                          <a:ea typeface="+mn-ea"/>
                          <a:cs typeface="+mn-cs"/>
                          <a:sym typeface="Arial"/>
                        </a:rPr>
                        <a:t>Near pointer</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16-bit, 32-bit, or 64-bit effective address that represents the offset within a</a:t>
                      </a:r>
                    </a:p>
                    <a:p>
                      <a:r>
                        <a:rPr lang="en-US" sz="1000" b="0" i="0" u="none" strike="noStrike" cap="none" baseline="0" dirty="0">
                          <a:solidFill>
                            <a:schemeClr val="dk1"/>
                          </a:solidFill>
                          <a:latin typeface="+mn-lt"/>
                          <a:ea typeface="+mn-ea"/>
                          <a:cs typeface="+mn-cs"/>
                          <a:sym typeface="Arial"/>
                        </a:rPr>
                        <a:t>segment. Used for all pointers in a </a:t>
                      </a:r>
                      <a:r>
                        <a:rPr lang="en-US" sz="1000" b="0" i="0" u="none" strike="noStrike" cap="none" baseline="0" dirty="0" err="1">
                          <a:solidFill>
                            <a:schemeClr val="dk1"/>
                          </a:solidFill>
                          <a:latin typeface="+mn-lt"/>
                          <a:ea typeface="+mn-ea"/>
                          <a:cs typeface="+mn-cs"/>
                          <a:sym typeface="Arial"/>
                        </a:rPr>
                        <a:t>nonsegmented</a:t>
                      </a:r>
                      <a:r>
                        <a:rPr lang="en-US" sz="1000" b="0" i="0" u="none" strike="noStrike" cap="none" baseline="0" dirty="0">
                          <a:solidFill>
                            <a:schemeClr val="dk1"/>
                          </a:solidFill>
                          <a:latin typeface="+mn-lt"/>
                          <a:ea typeface="+mn-ea"/>
                          <a:cs typeface="+mn-cs"/>
                          <a:sym typeface="Arial"/>
                        </a:rPr>
                        <a:t> memory and for references</a:t>
                      </a:r>
                    </a:p>
                    <a:p>
                      <a:r>
                        <a:rPr lang="en-US" sz="1000" b="0" i="0" u="none" strike="noStrike" cap="none" baseline="0" dirty="0">
                          <a:solidFill>
                            <a:schemeClr val="dk1"/>
                          </a:solidFill>
                          <a:latin typeface="+mn-lt"/>
                          <a:ea typeface="+mn-ea"/>
                          <a:cs typeface="+mn-cs"/>
                          <a:sym typeface="Arial"/>
                        </a:rPr>
                        <a:t>within a segment in a segmented memory.</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621055">
                <a:tc>
                  <a:txBody>
                    <a:bodyPr/>
                    <a:lstStyle/>
                    <a:p>
                      <a:r>
                        <a:rPr lang="en-IN" sz="1000" b="0" i="0" u="none" strike="noStrike" cap="none" baseline="0" dirty="0">
                          <a:solidFill>
                            <a:schemeClr val="dk1"/>
                          </a:solidFill>
                          <a:latin typeface="+mn-lt"/>
                          <a:ea typeface="+mn-ea"/>
                          <a:cs typeface="+mn-cs"/>
                          <a:sym typeface="Arial"/>
                        </a:rPr>
                        <a:t>Far pointer</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logical address consisting of a 16-bit segment selector and an offset of 16,</a:t>
                      </a:r>
                    </a:p>
                    <a:p>
                      <a:r>
                        <a:rPr lang="en-US" sz="1000" b="0" i="0" u="none" strike="noStrike" cap="none" baseline="0" dirty="0">
                          <a:solidFill>
                            <a:schemeClr val="dk1"/>
                          </a:solidFill>
                          <a:latin typeface="+mn-lt"/>
                          <a:ea typeface="+mn-ea"/>
                          <a:cs typeface="+mn-cs"/>
                          <a:sym typeface="Arial"/>
                        </a:rPr>
                        <a:t>32, or 64 bits. Far pointers are used for memory references in a segmented</a:t>
                      </a:r>
                    </a:p>
                    <a:p>
                      <a:r>
                        <a:rPr lang="en-US" sz="1000" b="0" i="0" u="none" strike="noStrike" cap="none" baseline="0" dirty="0">
                          <a:solidFill>
                            <a:schemeClr val="dk1"/>
                          </a:solidFill>
                          <a:latin typeface="+mn-lt"/>
                          <a:ea typeface="+mn-ea"/>
                          <a:cs typeface="+mn-cs"/>
                          <a:sym typeface="Arial"/>
                        </a:rPr>
                        <a:t>memory model where the identity of a segment being accessed must be</a:t>
                      </a:r>
                    </a:p>
                    <a:p>
                      <a:r>
                        <a:rPr lang="en-US" sz="1000" b="0" i="0" u="none" strike="noStrike" cap="none" baseline="0" dirty="0">
                          <a:solidFill>
                            <a:schemeClr val="dk1"/>
                          </a:solidFill>
                          <a:latin typeface="+mn-lt"/>
                          <a:ea typeface="+mn-ea"/>
                          <a:cs typeface="+mn-cs"/>
                          <a:sym typeface="Arial"/>
                        </a:rPr>
                        <a:t>specified explicitly.</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95417200"/>
                  </a:ext>
                </a:extLst>
              </a:tr>
              <a:tr h="490307">
                <a:tc>
                  <a:txBody>
                    <a:bodyPr/>
                    <a:lstStyle/>
                    <a:p>
                      <a:r>
                        <a:rPr lang="en-IN" sz="1000" b="0" i="0" u="none" strike="noStrike" cap="none" baseline="0" dirty="0">
                          <a:solidFill>
                            <a:schemeClr val="dk1"/>
                          </a:solidFill>
                          <a:latin typeface="+mn-lt"/>
                          <a:ea typeface="+mn-ea"/>
                          <a:cs typeface="+mn-cs"/>
                          <a:sym typeface="Arial"/>
                        </a:rPr>
                        <a:t>Bit field</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contiguous sequence of bits in which the position of each bit is considered</a:t>
                      </a:r>
                    </a:p>
                    <a:p>
                      <a:r>
                        <a:rPr lang="en-US" sz="1000" b="0" i="0" u="none" strike="noStrike" cap="none" baseline="0" dirty="0">
                          <a:solidFill>
                            <a:schemeClr val="dk1"/>
                          </a:solidFill>
                          <a:latin typeface="+mn-lt"/>
                          <a:ea typeface="+mn-ea"/>
                          <a:cs typeface="+mn-cs"/>
                          <a:sym typeface="Arial"/>
                        </a:rPr>
                        <a:t>as an independent unit. A bit string can begin at any bit position of any byte</a:t>
                      </a:r>
                    </a:p>
                    <a:p>
                      <a:r>
                        <a:rPr lang="en-US" sz="1000" b="0" i="0" u="none" strike="noStrike" cap="none" baseline="0" dirty="0">
                          <a:solidFill>
                            <a:schemeClr val="dk1"/>
                          </a:solidFill>
                          <a:latin typeface="+mn-lt"/>
                          <a:ea typeface="+mn-ea"/>
                          <a:cs typeface="+mn-cs"/>
                          <a:sym typeface="Arial"/>
                        </a:rPr>
                        <a:t>and can contain up to 32 bits.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88829845"/>
                  </a:ext>
                </a:extLst>
              </a:tr>
              <a:tr h="415850">
                <a:tc>
                  <a:txBody>
                    <a:bodyPr/>
                    <a:lstStyle/>
                    <a:p>
                      <a:r>
                        <a:rPr lang="en-IN" sz="1000" b="0" i="0" u="none" strike="noStrike" cap="none" baseline="0" dirty="0">
                          <a:solidFill>
                            <a:schemeClr val="dk1"/>
                          </a:solidFill>
                          <a:latin typeface="+mn-lt"/>
                          <a:ea typeface="+mn-ea"/>
                          <a:cs typeface="+mn-cs"/>
                          <a:sym typeface="Arial"/>
                        </a:rPr>
                        <a:t>Bit string</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contiguous sequence of bits, containing from zero to 2</a:t>
                      </a:r>
                      <a:r>
                        <a:rPr lang="en-US" sz="1000" b="0" i="0" u="none" strike="noStrike" cap="none" baseline="30000" dirty="0">
                          <a:solidFill>
                            <a:schemeClr val="dk1"/>
                          </a:solidFill>
                          <a:latin typeface="+mn-lt"/>
                          <a:ea typeface="+mn-ea"/>
                          <a:cs typeface="+mn-cs"/>
                          <a:sym typeface="Arial"/>
                        </a:rPr>
                        <a:t>23</a:t>
                      </a:r>
                      <a:r>
                        <a:rPr lang="en-US" sz="1000" b="0" i="0" u="none" strike="noStrike" cap="none" baseline="0" dirty="0">
                          <a:solidFill>
                            <a:schemeClr val="dk1"/>
                          </a:solidFill>
                          <a:latin typeface="+mn-lt"/>
                          <a:ea typeface="+mn-ea"/>
                          <a:cs typeface="+mn-cs"/>
                          <a:sym typeface="Arial"/>
                        </a:rPr>
                        <a:t> – 1 bits.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50603847"/>
                  </a:ext>
                </a:extLst>
              </a:tr>
              <a:tr h="415850">
                <a:tc>
                  <a:txBody>
                    <a:bodyPr/>
                    <a:lstStyle/>
                    <a:p>
                      <a:r>
                        <a:rPr lang="en-IN" sz="1000" b="0" i="0" u="none" strike="noStrike" cap="none" baseline="0" dirty="0">
                          <a:solidFill>
                            <a:schemeClr val="dk1"/>
                          </a:solidFill>
                          <a:latin typeface="+mn-lt"/>
                          <a:ea typeface="+mn-ea"/>
                          <a:cs typeface="+mn-cs"/>
                          <a:sym typeface="Arial"/>
                        </a:rPr>
                        <a:t>Byte string</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contiguous sequence of bytes, words, or </a:t>
                      </a:r>
                      <a:r>
                        <a:rPr lang="en-US" sz="1000" b="0" i="0" u="none" strike="noStrike" cap="none" baseline="0" dirty="0" err="1">
                          <a:solidFill>
                            <a:schemeClr val="dk1"/>
                          </a:solidFill>
                          <a:latin typeface="+mn-lt"/>
                          <a:ea typeface="+mn-ea"/>
                          <a:cs typeface="+mn-cs"/>
                          <a:sym typeface="Arial"/>
                        </a:rPr>
                        <a:t>doublewords</a:t>
                      </a:r>
                      <a:r>
                        <a:rPr lang="en-US" sz="1000" b="0" i="0" u="none" strike="noStrike" cap="none" baseline="0" dirty="0">
                          <a:solidFill>
                            <a:schemeClr val="dk1"/>
                          </a:solidFill>
                          <a:latin typeface="+mn-lt"/>
                          <a:ea typeface="+mn-ea"/>
                          <a:cs typeface="+mn-cs"/>
                          <a:sym typeface="Arial"/>
                        </a:rPr>
                        <a:t>, containing from</a:t>
                      </a:r>
                    </a:p>
                    <a:p>
                      <a:r>
                        <a:rPr lang="en-US" sz="1000" b="0" i="0" u="none" strike="noStrike" cap="none" baseline="0" dirty="0">
                          <a:solidFill>
                            <a:schemeClr val="dk1"/>
                          </a:solidFill>
                          <a:latin typeface="+mn-lt"/>
                          <a:ea typeface="+mn-ea"/>
                          <a:cs typeface="+mn-cs"/>
                          <a:sym typeface="Arial"/>
                        </a:rPr>
                        <a:t>zero to 2</a:t>
                      </a:r>
                      <a:r>
                        <a:rPr lang="en-US" sz="1000" b="0" i="0" u="none" strike="noStrike" cap="none" baseline="30000" dirty="0">
                          <a:solidFill>
                            <a:schemeClr val="dk1"/>
                          </a:solidFill>
                          <a:latin typeface="+mn-lt"/>
                          <a:ea typeface="+mn-ea"/>
                          <a:cs typeface="+mn-cs"/>
                          <a:sym typeface="Arial"/>
                        </a:rPr>
                        <a:t>23</a:t>
                      </a:r>
                      <a:r>
                        <a:rPr lang="en-US" sz="1000" b="0" i="0" u="none" strike="noStrike" cap="none" baseline="0" dirty="0">
                          <a:solidFill>
                            <a:schemeClr val="dk1"/>
                          </a:solidFill>
                          <a:latin typeface="+mn-lt"/>
                          <a:ea typeface="+mn-ea"/>
                          <a:cs typeface="+mn-cs"/>
                          <a:sym typeface="Arial"/>
                        </a:rPr>
                        <a:t> – 1 bytes.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93729218"/>
                  </a:ext>
                </a:extLst>
              </a:tr>
              <a:tr h="394115">
                <a:tc>
                  <a:txBody>
                    <a:bodyPr/>
                    <a:lstStyle/>
                    <a:p>
                      <a:r>
                        <a:rPr lang="en-IN" sz="1000" b="0" i="0" u="none" strike="noStrike" cap="none" baseline="0" dirty="0">
                          <a:solidFill>
                            <a:schemeClr val="dk1"/>
                          </a:solidFill>
                          <a:latin typeface="+mn-lt"/>
                          <a:ea typeface="+mn-ea"/>
                          <a:cs typeface="+mn-cs"/>
                          <a:sym typeface="Arial"/>
                        </a:rPr>
                        <a:t>Floating point</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See Figure 13.4.</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08297481"/>
                  </a:ext>
                </a:extLst>
              </a:tr>
              <a:tr h="359558">
                <a:tc>
                  <a:txBody>
                    <a:bodyPr/>
                    <a:lstStyle/>
                    <a:p>
                      <a:r>
                        <a:rPr lang="en-IN" sz="1000" b="0" i="0" u="none" strike="noStrike" cap="none" baseline="0" dirty="0">
                          <a:solidFill>
                            <a:schemeClr val="dk1"/>
                          </a:solidFill>
                          <a:latin typeface="+mn-lt"/>
                          <a:ea typeface="+mn-ea"/>
                          <a:cs typeface="+mn-cs"/>
                          <a:sym typeface="Arial"/>
                        </a:rPr>
                        <a:t>Packed SIMD (single</a:t>
                      </a:r>
                    </a:p>
                    <a:p>
                      <a:r>
                        <a:rPr lang="en-IN" sz="1000" b="0" i="0" u="none" strike="noStrike" cap="none" baseline="0" dirty="0">
                          <a:solidFill>
                            <a:schemeClr val="dk1"/>
                          </a:solidFill>
                          <a:latin typeface="+mn-lt"/>
                          <a:ea typeface="+mn-ea"/>
                          <a:cs typeface="+mn-cs"/>
                          <a:sym typeface="Arial"/>
                        </a:rPr>
                        <a:t>instruction, multiple data)</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Packed 64-bit and 128-bit data types.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23169786"/>
                  </a:ext>
                </a:extLst>
              </a:tr>
            </a:tbl>
          </a:graphicData>
        </a:graphic>
      </p:graphicFrame>
      <p:sp>
        <p:nvSpPr>
          <p:cNvPr id="6" name="TextBox 5"/>
          <p:cNvSpPr txBox="1"/>
          <p:nvPr/>
        </p:nvSpPr>
        <p:spPr>
          <a:xfrm>
            <a:off x="6474088" y="5682580"/>
            <a:ext cx="2536720" cy="523220"/>
          </a:xfrm>
          <a:prstGeom prst="rect">
            <a:avLst/>
          </a:prstGeom>
          <a:noFill/>
        </p:spPr>
        <p:txBody>
          <a:bodyPr wrap="none" rtlCol="0">
            <a:spAutoFit/>
          </a:bodyPr>
          <a:lstStyle/>
          <a:p>
            <a:r>
              <a:rPr lang="en-US" sz="1400" dirty="0"/>
              <a:t>(Table can be found on page 443</a:t>
            </a:r>
          </a:p>
          <a:p>
            <a:r>
              <a:rPr lang="en-US" sz="1400" dirty="0"/>
              <a:t>In the textbook)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13.4 </a:t>
            </a:r>
            <a:br>
              <a:rPr lang="en-US" dirty="0"/>
            </a:br>
            <a:r>
              <a:rPr lang="en-US" dirty="0"/>
              <a:t>x86 Numeric Data Formats</a:t>
            </a:r>
          </a:p>
        </p:txBody>
      </p:sp>
      <p:pic>
        <p:nvPicPr>
          <p:cNvPr id="2" name="Picture 1" descr="Byte unsigned integer, indices 7 to 0. Word unsigned integer, indices 15 to 0. Double word unsigned integer, indices 31 to 0. Quad word unsigned integer, indices 63 to 0. A byte signed integer, twos complement, contains two components. sign and bit. The indices of the bit are 7 to 0. A word signed integer, twos complement, contains a sign and bit component. The indices of the bit component are from 15 to 0. A double word signed integer twos complement contains a sign and a bit component. The indices of the bit component are 31 to 0. A quad word unsigned integer, twos complement, contains a sign and bit component of indices 63 to 0. A half precision floating point contains a sign, bit component with value e x p, for indices 15 to 9, and a significand with indices 9 to 0. Single precision floating point contains a sign, bit component with value e x p and indices 31 to 22 and significand with indices 22 to 0. Double precision floating point contains a sign, bit with value e x p and indices 63 to 51 and significand of indices 51 to 0. Double extended precision floating point. contains a sign, bit with an exponent and indices from 79 to 63, integer bit of 63 and significand up to index 0." title="A diagram explains the various numeric data formats of X 86 processor."/>
          <p:cNvPicPr>
            <a:picLocks noChangeAspect="1"/>
          </p:cNvPicPr>
          <p:nvPr/>
        </p:nvPicPr>
        <p:blipFill rotWithShape="1">
          <a:blip r:embed="rId3">
            <a:extLst>
              <a:ext uri="{28A0092B-C50C-407E-A947-70E740481C1C}">
                <a14:useLocalDpi xmlns:a14="http://schemas.microsoft.com/office/drawing/2010/main" val="0"/>
              </a:ext>
            </a:extLst>
          </a:blip>
          <a:srcRect l="10257" t="6037" r="2564" b="17682"/>
          <a:stretch/>
        </p:blipFill>
        <p:spPr>
          <a:xfrm>
            <a:off x="2311063" y="1281517"/>
            <a:ext cx="4521875" cy="51203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noFill/>
          <a:ln/>
        </p:spPr>
        <p:txBody>
          <a:bodyPr lIns="90488" tIns="44450" rIns="90488" bIns="44450"/>
          <a:lstStyle/>
          <a:p>
            <a:r>
              <a:rPr lang="en-US" dirty="0"/>
              <a:t>Single-Instruction-Multiple-Data (SIMD) Data Types</a:t>
            </a:r>
          </a:p>
        </p:txBody>
      </p:sp>
      <p:sp>
        <p:nvSpPr>
          <p:cNvPr id="34821" name="Rectangle 5"/>
          <p:cNvSpPr>
            <a:spLocks noGrp="1" noChangeArrowheads="1"/>
          </p:cNvSpPr>
          <p:nvPr>
            <p:ph type="body" idx="1"/>
          </p:nvPr>
        </p:nvSpPr>
        <p:spPr>
          <a:xfrm>
            <a:off x="457200" y="1659575"/>
            <a:ext cx="8229600" cy="4525963"/>
          </a:xfrm>
          <a:noFill/>
          <a:ln/>
        </p:spPr>
        <p:txBody>
          <a:bodyPr lIns="90488" tIns="44450" rIns="90488" bIns="44450">
            <a:normAutofit/>
          </a:bodyPr>
          <a:lstStyle/>
          <a:p>
            <a:pPr marL="296863" indent="-296863">
              <a:lnSpc>
                <a:spcPct val="80000"/>
              </a:lnSpc>
            </a:pPr>
            <a:r>
              <a:rPr lang="en-US" dirty="0"/>
              <a:t>Introduced to the x86 architecture as part of the extensions of the instruction set to optimize performance of multimedia applications</a:t>
            </a:r>
          </a:p>
          <a:p>
            <a:pPr marL="296863" indent="-296863">
              <a:lnSpc>
                <a:spcPct val="80000"/>
              </a:lnSpc>
            </a:pPr>
            <a:r>
              <a:rPr lang="en-US" dirty="0"/>
              <a:t>These extensions include MMX (multimedia extensions) and SSE (streaming SIMD extensions)</a:t>
            </a:r>
          </a:p>
          <a:p>
            <a:pPr marL="296863" indent="-296863">
              <a:lnSpc>
                <a:spcPct val="80000"/>
              </a:lnSpc>
            </a:pPr>
            <a:r>
              <a:rPr lang="en-US" dirty="0"/>
              <a:t>Data types:</a:t>
            </a:r>
          </a:p>
          <a:p>
            <a:pPr marL="617538" lvl="1" indent="-309563">
              <a:lnSpc>
                <a:spcPct val="80000"/>
              </a:lnSpc>
            </a:pPr>
            <a:r>
              <a:rPr lang="en-US" sz="2200" dirty="0"/>
              <a:t>Packed byte and packed byte integer</a:t>
            </a:r>
          </a:p>
          <a:p>
            <a:pPr marL="617538" lvl="1" indent="-309563">
              <a:lnSpc>
                <a:spcPct val="80000"/>
              </a:lnSpc>
            </a:pPr>
            <a:r>
              <a:rPr lang="en-US" sz="2200" dirty="0"/>
              <a:t>Packed word and packed word integer</a:t>
            </a:r>
          </a:p>
          <a:p>
            <a:pPr marL="617538" lvl="1" indent="-309563">
              <a:lnSpc>
                <a:spcPct val="80000"/>
              </a:lnSpc>
            </a:pPr>
            <a:r>
              <a:rPr lang="en-US" sz="2200" dirty="0"/>
              <a:t>Packed doubleword and packed doubleword integer</a:t>
            </a:r>
          </a:p>
          <a:p>
            <a:pPr marL="617538" lvl="1" indent="-309563">
              <a:lnSpc>
                <a:spcPct val="80000"/>
              </a:lnSpc>
            </a:pPr>
            <a:r>
              <a:rPr lang="en-US" sz="2200" dirty="0"/>
              <a:t>Packed quadword and packed quadword integer</a:t>
            </a:r>
          </a:p>
          <a:p>
            <a:pPr marL="617538" lvl="1" indent="-309563">
              <a:lnSpc>
                <a:spcPct val="80000"/>
              </a:lnSpc>
            </a:pPr>
            <a:r>
              <a:rPr lang="en-US" sz="2200" dirty="0"/>
              <a:t>Packed single-precision floating-point and packed double-precision floating-point</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188640"/>
            <a:ext cx="8229600" cy="681324"/>
          </a:xfrm>
        </p:spPr>
        <p:txBody>
          <a:bodyPr/>
          <a:lstStyle/>
          <a:p>
            <a:r>
              <a:rPr lang="en-GB" dirty="0"/>
              <a:t>ARM Data Types</a:t>
            </a:r>
          </a:p>
        </p:txBody>
      </p:sp>
      <p:graphicFrame>
        <p:nvGraphicFramePr>
          <p:cNvPr id="7" name="Content Placeholder 16"/>
          <p:cNvGraphicFramePr>
            <a:graphicFrameLocks/>
          </p:cNvGraphicFramePr>
          <p:nvPr>
            <p:extLst>
              <p:ext uri="{D42A27DB-BD31-4B8C-83A1-F6EECF244321}">
                <p14:modId xmlns:p14="http://schemas.microsoft.com/office/powerpoint/2010/main" val="4247266359"/>
              </p:ext>
            </p:extLst>
          </p:nvPr>
        </p:nvGraphicFramePr>
        <p:xfrm>
          <a:off x="115455" y="782782"/>
          <a:ext cx="91440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7922"/>
            <a:ext cx="8229600" cy="1606527"/>
          </a:xfrm>
          <a:noFill/>
          <a:ln/>
        </p:spPr>
        <p:txBody>
          <a:bodyPr lIns="90488" tIns="44450" rIns="90488" bIns="44450"/>
          <a:lstStyle/>
          <a:p>
            <a:r>
              <a:rPr lang="en-US" dirty="0"/>
              <a:t>Figure 13.5 </a:t>
            </a:r>
            <a:br>
              <a:rPr lang="en-US" dirty="0"/>
            </a:br>
            <a:r>
              <a:rPr lang="en-US" dirty="0"/>
              <a:t>ARM Endian Support—Word Load/Store with E-Bit</a:t>
            </a:r>
          </a:p>
        </p:txBody>
      </p:sp>
      <p:pic>
        <p:nvPicPr>
          <p:cNvPr id="4" name="Picture 3" descr="The data bytes in memory, with ascending address values from byte 0 to byte 3, are as follows. Byte 3, Byte 2, byte 1 and byte 0. Two A R M registers are displayed with indices 31 to 0. The program status register E dash bit equals 0 for the A R M register on the left. The program status register E dash bit equals 1 for the A R M register on the right. Bytes 3, 2 1 and 0 of the memory address are directed towards their corresponding bytes 3, 2, 1 and 0 of both the A R M registers." title="A diagram explains the concept of A R M Endian support with reference to the word Load store with E Bit."/>
          <p:cNvPicPr>
            <a:picLocks noChangeAspect="1"/>
          </p:cNvPicPr>
          <p:nvPr/>
        </p:nvPicPr>
        <p:blipFill rotWithShape="1">
          <a:blip r:embed="rId3">
            <a:extLst>
              <a:ext uri="{28A0092B-C50C-407E-A947-70E740481C1C}">
                <a14:useLocalDpi xmlns:a14="http://schemas.microsoft.com/office/drawing/2010/main" val="0"/>
              </a:ext>
            </a:extLst>
          </a:blip>
          <a:srcRect l="6075" t="28131" r="8621" b="33417"/>
          <a:stretch/>
        </p:blipFill>
        <p:spPr>
          <a:xfrm>
            <a:off x="683568" y="1772817"/>
            <a:ext cx="7776864" cy="45365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457200" y="250996"/>
            <a:ext cx="8229600" cy="1097279"/>
          </a:xfrm>
          <a:noFill/>
          <a:ln/>
        </p:spPr>
        <p:txBody>
          <a:bodyPr lIns="90488" tIns="44450" rIns="90488" bIns="44450"/>
          <a:lstStyle/>
          <a:p>
            <a:r>
              <a:rPr lang="en-US" dirty="0"/>
              <a:t>Machine Instruction Characteristics</a:t>
            </a:r>
          </a:p>
        </p:txBody>
      </p:sp>
      <p:sp>
        <p:nvSpPr>
          <p:cNvPr id="6149" name="Rectangle 5"/>
          <p:cNvSpPr>
            <a:spLocks noGrp="1" noChangeArrowheads="1"/>
          </p:cNvSpPr>
          <p:nvPr>
            <p:ph type="body" idx="1"/>
          </p:nvPr>
        </p:nvSpPr>
        <p:spPr>
          <a:noFill/>
          <a:ln/>
        </p:spPr>
        <p:txBody>
          <a:bodyPr lIns="90488" tIns="44450" rIns="90488" bIns="44450">
            <a:normAutofit/>
          </a:bodyPr>
          <a:lstStyle/>
          <a:p>
            <a:pPr marL="296863" indent="-296863"/>
            <a:r>
              <a:rPr lang="en-US" dirty="0"/>
              <a:t>The operation of the processor is determined by the instructions it executes, referred to as </a:t>
            </a:r>
            <a:r>
              <a:rPr lang="en-US" i="1" dirty="0"/>
              <a:t>machine instructions </a:t>
            </a:r>
            <a:r>
              <a:rPr lang="en-US" dirty="0"/>
              <a:t>or </a:t>
            </a:r>
            <a:r>
              <a:rPr lang="en-US" i="1" dirty="0"/>
              <a:t>computer instructions</a:t>
            </a:r>
          </a:p>
          <a:p>
            <a:pPr marL="296863" indent="-296863"/>
            <a:r>
              <a:rPr lang="en-US" dirty="0"/>
              <a:t>The collection of different instructions that the processor can execute is referred to as the processor’s </a:t>
            </a:r>
            <a:r>
              <a:rPr lang="en-US" i="1" dirty="0"/>
              <a:t>instruction set</a:t>
            </a:r>
          </a:p>
          <a:p>
            <a:pPr marL="296863" indent="-296863"/>
            <a:r>
              <a:rPr lang="en-US" dirty="0"/>
              <a:t>Each instruction must contain the information required by the processor for execution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6416220" y="255199"/>
            <a:ext cx="2884425" cy="3130668"/>
          </a:xfrm>
          <a:noFill/>
          <a:ln/>
        </p:spPr>
        <p:txBody>
          <a:bodyPr lIns="90488" tIns="44450" rIns="90488" bIns="44450"/>
          <a:lstStyle/>
          <a:p>
            <a:pPr algn="ctr"/>
            <a:r>
              <a:rPr lang="en-US" dirty="0"/>
              <a:t>Table 13.3 </a:t>
            </a:r>
            <a:br>
              <a:rPr lang="en-US" dirty="0"/>
            </a:br>
            <a:r>
              <a:rPr lang="en-US" dirty="0"/>
              <a:t>Common x86 Instruction Set Operations</a:t>
            </a:r>
            <a:br>
              <a:rPr lang="en-US" dirty="0"/>
            </a:br>
            <a:r>
              <a:rPr lang="en-US" dirty="0"/>
              <a:t>(1 of 3)</a:t>
            </a:r>
          </a:p>
        </p:txBody>
      </p:sp>
      <p:graphicFrame>
        <p:nvGraphicFramePr>
          <p:cNvPr id="7" name="Table 6" descr="The information will be presented in the order, operation name, description. List one, data transfer. 1. M O V d e s t, source. Move data between registers or between register and memory or immediate to register. 2. X C H G O p 1, O p 2. Swap contents between two registers or register and memory. 3. PUSH Source. Decrements stack pointer, the E S P register, then copies the source operand to the top of stack. P O P D e s t Copies top of stack to destination and increments E S P. List 2, arithmetic. 1. A D D d e s t, source. Adds the destination and the source operand and stores the result in the destination. Destination can be register or memory. Source can be register, memory, or immediate. 2. SUB d e s t, source. 2. Subtracts the source from the destination and stores the result in the destination. 3. M U L O p. Unsigned integer multiplication of the operand by the A L, A X, or E A X register and stores in the register. Opcode indicates size of register. 4. I M U L O p. Signed integer multiplication. 5. D I V O p, Divides unsigned the value in the A X, D X colon A X, E D X colon E A X, or R D X colon R A X registers, the dividend, by the source operand, the divisor, and stores the result in the A X, which is A H colon A L, D X colon A X, E D X colon E A X, or R D X colon R A X registers. 6. I D I V O p. signed integer division. 7. I N C O p. Adds 1 to the destination operand, while preserving the state of the C F flag. 8. D E C O p. Subtracts 1 from the destination operand, while preserving the state of the C F flag. 9. N E G O p. Replaces the value of operand with, 0 minus operand, using twos complement representation. 10. C M P O p 1, O p 2. Compares the two operands by subtracting the second operand from the first operand and sets the status flags in the E F L A G S register according to the results. List 3 is titled shift and rotate. It reads as follows. 1. S A L O p, Quantity. Shifts the source operand left by from 1 to 31 bit positions. Empty bit positions are cleared. The C F flag is loaded with the last bit shifted out of the operand. 2. S A R O p, Quantity. Shifts the source operand right by from 1 to 31 bit positions. Empty bit positions are cleared if the operand is positive and set if the operand is negative. The C F flag is loaded with the last bit shifted out of the operand. 3. S H R O p, Quantity. Shifts the source operand right by from 1 to 31 bit positions. Empty bit positions are cleared, and the CF flag is loaded with the last bit shifted out of the operand. 4. R O L O p, Quantity. Rotate bits to the left, with wraparound. The C F flag is loaded with the last bit shifted out of the operand. 5. R O R O p, Quantity. Rotate bits to the right, with wraparound. The C F flag is loaded with the last bit shifted out of the operand. 6. R C L O p, Quantity. Rotate bits to the left, including the C F flag, with wraparound. This instruction treats the C F flag as a one-bit extension on the upper end of the operand. 7. R C R O p, Quantity Rotate bits to the right, including the C F flag, with wraparound. This instruction treats the C F flag as a one-bit extension on the lower end of the operand. The fourth list is titled, logical. 1. NOT O p. Inverts each bit of the operand. 2. AND D e s t, Source Performs a bitwise AND operation on the destination and source operands and stores the result in the destination operand. 3. OR D e s t, Source. Performs a bitwise OR operation on the destination and source operands and stores the result in the destination operand. 4. X O R D e s t, Source. Performs a bitwise X O R operation on the destination and source operands and stores the result in the destination operand. 5. TEST O p 1, O p 2. Performs a bitwise AND operation on the two operands and sets the S, Z, and P status flags. The operands are unchanged." title="A series of lists labeled, data transfer, arithmetic, shift and rotate, and logical."/>
          <p:cNvGraphicFramePr>
            <a:graphicFrameLocks noGrp="1"/>
          </p:cNvGraphicFramePr>
          <p:nvPr>
            <p:extLst>
              <p:ext uri="{D42A27DB-BD31-4B8C-83A1-F6EECF244321}">
                <p14:modId xmlns:p14="http://schemas.microsoft.com/office/powerpoint/2010/main" val="435016248"/>
              </p:ext>
            </p:extLst>
          </p:nvPr>
        </p:nvGraphicFramePr>
        <p:xfrm>
          <a:off x="87549" y="332656"/>
          <a:ext cx="6500675" cy="1554410"/>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29690">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34565">
                <a:tc>
                  <a:txBody>
                    <a:bodyPr/>
                    <a:lstStyle/>
                    <a:p>
                      <a:pPr algn="l"/>
                      <a:r>
                        <a:rPr lang="en-IN" sz="1000" b="0" i="0" u="none" strike="noStrike" cap="none" baseline="0" dirty="0">
                          <a:solidFill>
                            <a:schemeClr val="dk1"/>
                          </a:solidFill>
                          <a:latin typeface="+mn-lt"/>
                          <a:ea typeface="+mn-ea"/>
                          <a:cs typeface="+mn-cs"/>
                          <a:sym typeface="Arial"/>
                        </a:rPr>
                        <a:t>MOV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Move data between registers or between register and memory or immediate to register.</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08776">
                <a:tc>
                  <a:txBody>
                    <a:bodyPr/>
                    <a:lstStyle/>
                    <a:p>
                      <a:pPr algn="l"/>
                      <a:r>
                        <a:rPr lang="en-IN" sz="1000" b="0" i="0" u="none" strike="noStrike" cap="none" baseline="0" dirty="0">
                          <a:solidFill>
                            <a:schemeClr val="dk1"/>
                          </a:solidFill>
                          <a:latin typeface="+mn-lt"/>
                          <a:ea typeface="+mn-ea"/>
                          <a:cs typeface="+mn-cs"/>
                          <a:sym typeface="Arial"/>
                        </a:rPr>
                        <a:t>XCHG Op1, Op2</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Swap contents between two registers or register and memory.</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59010">
                <a:tc>
                  <a:txBody>
                    <a:bodyPr/>
                    <a:lstStyle/>
                    <a:p>
                      <a:pPr algn="l"/>
                      <a:r>
                        <a:rPr lang="en-IN" sz="1000" b="0" i="0" u="none" strike="noStrike" cap="none" baseline="0" dirty="0">
                          <a:solidFill>
                            <a:schemeClr val="dk1"/>
                          </a:solidFill>
                          <a:latin typeface="+mn-lt"/>
                          <a:ea typeface="+mn-ea"/>
                          <a:cs typeface="+mn-cs"/>
                          <a:sym typeface="Arial"/>
                        </a:rPr>
                        <a:t>PUSH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Decrements stack pointer (ESP register), then copies the source operand</a:t>
                      </a:r>
                      <a:br>
                        <a:rPr lang="en-US" sz="1000" b="0" i="0" u="none" strike="noStrike" cap="none" baseline="0" dirty="0">
                          <a:solidFill>
                            <a:schemeClr val="dk1"/>
                          </a:solidFill>
                          <a:latin typeface="+mn-lt"/>
                          <a:ea typeface="+mn-ea"/>
                          <a:cs typeface="+mn-cs"/>
                          <a:sym typeface="Arial"/>
                        </a:rPr>
                      </a:br>
                      <a:r>
                        <a:rPr lang="en-US" sz="1000" b="0" i="0" u="none" strike="noStrike" cap="none" baseline="0" dirty="0">
                          <a:solidFill>
                            <a:schemeClr val="dk1"/>
                          </a:solidFill>
                          <a:latin typeface="+mn-lt"/>
                          <a:ea typeface="+mn-ea"/>
                          <a:cs typeface="+mn-cs"/>
                          <a:sym typeface="Arial"/>
                        </a:rPr>
                        <a:t>to the top of stack.</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59010">
                <a:tc>
                  <a:txBody>
                    <a:bodyPr/>
                    <a:lstStyle/>
                    <a:p>
                      <a:pPr algn="l"/>
                      <a:r>
                        <a:rPr lang="en-IN" sz="1000" dirty="0"/>
                        <a:t>POP </a:t>
                      </a:r>
                      <a:r>
                        <a:rPr lang="en-IN" sz="1000" dirty="0" err="1"/>
                        <a:t>Dest</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Copies top of stack to destination and increments ESP.</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bl>
          </a:graphicData>
        </a:graphic>
      </p:graphicFrame>
      <p:sp>
        <p:nvSpPr>
          <p:cNvPr id="2" name="TextBox 1"/>
          <p:cNvSpPr txBox="1"/>
          <p:nvPr/>
        </p:nvSpPr>
        <p:spPr>
          <a:xfrm>
            <a:off x="2555776" y="-30435"/>
            <a:ext cx="1737848" cy="338554"/>
          </a:xfrm>
          <a:prstGeom prst="rect">
            <a:avLst/>
          </a:prstGeom>
          <a:noFill/>
        </p:spPr>
        <p:txBody>
          <a:bodyPr wrap="none" rtlCol="0">
            <a:spAutoFit/>
          </a:bodyPr>
          <a:lstStyle/>
          <a:p>
            <a:r>
              <a:rPr lang="en-IN" sz="1600" dirty="0">
                <a:latin typeface="+mj-lt"/>
              </a:rPr>
              <a:t>(a) Data Transfer</a:t>
            </a:r>
          </a:p>
        </p:txBody>
      </p:sp>
      <p:graphicFrame>
        <p:nvGraphicFramePr>
          <p:cNvPr id="9" name="Table 8" descr="The information will be presented in the order, operation name, description. List one, data transfer. 1. M O V d e s t, source. Move data between registers or between register and memory or immediate to register. 2. X C H G O p 1, O p 2. Swap contents between two registers or register and memory. 3. PUSH Source. Decrements stack pointer, the E S P register, then copies the source operand to the top of stack. P O P D e s t Copies top of stack to destination and increments E S P. List 2, arithmetic. 1. A D D d e s t, source. Adds the destination and the source operand and stores the result in the destination. Destination can be register or memory. Source can be register, memory, or immediate. 2. SUB d e s t, source. 2. Subtracts the source from the destination and stores the result in the destination. 3. M U L O p. Unsigned integer multiplication of the operand by the A L, A X, or E A X register and stores in the register. Opcode indicates size of register. 4. I M U L O p. Signed integer multiplication. 5. D I V O p, Divides unsigned the value in the A X, D X colon A X, E D X colon E A X, or R D X colon R A X registers, the dividend, by the source operand, the divisor, and stores the result in the A X, which is A H colon A L, D X colon A X, E D X colon E A X, or R D X colon R A X registers. 6. I D I V O p. signed integer division. 7. I N C O p. Adds 1 to the destination operand, while preserving the state of the C F flag. 8. D E C O p. Subtracts 1 from the destination operand, while preserving the state of the C F flag. 9. N E G O p. Replaces the value of operand with, 0 minus operand, using twos complement representation. 10. C M P O p 1, O p 2. Compares the two operands by subtracting the second operand from the first operand and sets the status flags in the E F L A G S register according to the results. List 3 is titled shift and rotate. It reads as follows. 1. S A L O p, Quantity. Shifts the source operand left by from 1 to 31 bit positions. Empty bit positions are cleared. The C F flag is loaded with the last bit shifted out of the operand. 2. S A R O p, Quantity. Shifts the source operand right by from 1 to 31 bit positions. Empty bit positions are cleared if the operand is positive and set if the operand is negative. The C F flag is loaded with the last bit shifted out of the operand. 3. S H R O p, Quantity. Shifts the source operand right by from 1 to 31 bit positions. Empty bit positions are cleared, and the CF flag is loaded with the last bit shifted out of the operand. 4. R O L O p, Quantity. Rotate bits to the left, with wraparound. The C F flag is loaded with the last bit shifted out of the operand. 5. R O R O p, Quantity. Rotate bits to the right, with wraparound. The C F flag is loaded with the last bit shifted out of the operand. 6. R C L O p, Quantity. Rotate bits to the left, including the C F flag, with wraparound. This instruction treats the C F flag as a one-bit extension on the upper end of the operand. 7. R C R O p, Quantity Rotate bits to the right, including the C F flag, with wraparound. This instruction treats the C F flag as a one-bit extension on the lower end of the operand. The fourth list is titled, logical. 1. NOT O p. Inverts each bit of the operand. 2. AND D e s t, Source Performs a bitwise AND operation on the destination and source operands and stores the result in the destination operand. 3. OR D e s t, Source. Performs a bitwise OR operation on the destination and source operands and stores the result in the destination operand. 4. X O R D e s t, Source. Performs a bitwise X O R operation on the destination and source operands and stores the result in the destination operand. 5. TEST O p 1, O p 2. Performs a bitwise AND operation on the two operands and sets the S, Z, and P status flags. The operands are unchanged." title="A series of lists labeled, data transfer, arithmetic, shift and rotate, and logical."/>
          <p:cNvGraphicFramePr>
            <a:graphicFrameLocks noGrp="1"/>
          </p:cNvGraphicFramePr>
          <p:nvPr>
            <p:extLst>
              <p:ext uri="{D42A27DB-BD31-4B8C-83A1-F6EECF244321}">
                <p14:modId xmlns:p14="http://schemas.microsoft.com/office/powerpoint/2010/main" val="3568390325"/>
              </p:ext>
            </p:extLst>
          </p:nvPr>
        </p:nvGraphicFramePr>
        <p:xfrm>
          <a:off x="87549" y="2326378"/>
          <a:ext cx="6500675" cy="4015709"/>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39356">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647669">
                <a:tc>
                  <a:txBody>
                    <a:bodyPr/>
                    <a:lstStyle/>
                    <a:p>
                      <a:pPr algn="l"/>
                      <a:r>
                        <a:rPr lang="en-IN" sz="1000" b="0" i="0" u="none" strike="noStrike" cap="none" baseline="0" dirty="0">
                          <a:solidFill>
                            <a:schemeClr val="dk1"/>
                          </a:solidFill>
                          <a:latin typeface="+mn-lt"/>
                          <a:ea typeface="+mn-ea"/>
                          <a:cs typeface="+mn-cs"/>
                          <a:sym typeface="Arial"/>
                        </a:rPr>
                        <a:t>ADD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Adds the destination and the source operand and stores the result in the destination. Destination can be register or memory. Source can be register, memory, or immediate.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25276">
                <a:tc>
                  <a:txBody>
                    <a:bodyPr/>
                    <a:lstStyle/>
                    <a:p>
                      <a:pPr algn="l"/>
                      <a:r>
                        <a:rPr lang="en-IN" sz="1000" b="0" i="0" u="none" strike="noStrike" cap="none" baseline="0" dirty="0">
                          <a:solidFill>
                            <a:schemeClr val="dk1"/>
                          </a:solidFill>
                          <a:latin typeface="+mn-lt"/>
                          <a:ea typeface="+mn-ea"/>
                          <a:cs typeface="+mn-cs"/>
                          <a:sym typeface="Arial"/>
                        </a:rPr>
                        <a:t>SUB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Subtracts the source from the destination and stores the result in the destination.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6074">
                <a:tc>
                  <a:txBody>
                    <a:bodyPr/>
                    <a:lstStyle/>
                    <a:p>
                      <a:pPr algn="l"/>
                      <a:r>
                        <a:rPr lang="en-IN" sz="1000" b="0" i="0" u="none" strike="noStrike" cap="none" baseline="0" dirty="0">
                          <a:solidFill>
                            <a:schemeClr val="dk1"/>
                          </a:solidFill>
                          <a:latin typeface="+mn-lt"/>
                          <a:ea typeface="+mn-ea"/>
                          <a:cs typeface="+mn-cs"/>
                          <a:sym typeface="Arial"/>
                        </a:rPr>
                        <a:t>MUL Op</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Unsigned integer multiplication of the operand by the AL, AX, or EAX register and</a:t>
                      </a:r>
                    </a:p>
                    <a:p>
                      <a:pPr algn="l"/>
                      <a:r>
                        <a:rPr lang="en-US" sz="1000" b="0" i="0" u="none" strike="noStrike" cap="none" baseline="0" dirty="0">
                          <a:solidFill>
                            <a:schemeClr val="dk1"/>
                          </a:solidFill>
                          <a:latin typeface="+mn-lt"/>
                          <a:ea typeface="+mn-ea"/>
                          <a:cs typeface="+mn-cs"/>
                          <a:sym typeface="Arial"/>
                        </a:rPr>
                        <a:t>stores in the register. Opcode indicates size of register.</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5276">
                <a:tc>
                  <a:txBody>
                    <a:bodyPr/>
                    <a:lstStyle/>
                    <a:p>
                      <a:pPr algn="l"/>
                      <a:r>
                        <a:rPr lang="en-IN" sz="1000" dirty="0"/>
                        <a:t>IMUL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Signed integer multiplication.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r h="506872">
                <a:tc>
                  <a:txBody>
                    <a:bodyPr/>
                    <a:lstStyle/>
                    <a:p>
                      <a:pPr algn="l"/>
                      <a:r>
                        <a:rPr lang="en-IN" sz="1000" dirty="0"/>
                        <a:t>DIV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Divides unsigned the value in the AX, DX:AX, EDX:EAX, or RDX:RAX registers</a:t>
                      </a:r>
                    </a:p>
                    <a:p>
                      <a:pPr algn="l"/>
                      <a:r>
                        <a:rPr lang="en-US" sz="1000" dirty="0"/>
                        <a:t>(dividend) by the source operand (divisor) and stores the result in the AX (AH:AL), DX:AX, EDX:EAX, or RDX:RAX registers.</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72962322"/>
                  </a:ext>
                </a:extLst>
              </a:tr>
              <a:tr h="225276">
                <a:tc>
                  <a:txBody>
                    <a:bodyPr/>
                    <a:lstStyle/>
                    <a:p>
                      <a:pPr algn="l"/>
                      <a:r>
                        <a:rPr lang="en-IN" sz="1000" dirty="0"/>
                        <a:t>IDIV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00" dirty="0"/>
                        <a:t>Signed integer division.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7947851"/>
                  </a:ext>
                </a:extLst>
              </a:tr>
              <a:tr h="225276">
                <a:tc>
                  <a:txBody>
                    <a:bodyPr/>
                    <a:lstStyle/>
                    <a:p>
                      <a:pPr algn="l"/>
                      <a:r>
                        <a:rPr lang="en-IN" sz="1000" dirty="0"/>
                        <a:t>INC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Adds 1 to the destination operand, while preserving the state of the CF flag.</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18878054"/>
                  </a:ext>
                </a:extLst>
              </a:tr>
              <a:tr h="366074">
                <a:tc>
                  <a:txBody>
                    <a:bodyPr/>
                    <a:lstStyle/>
                    <a:p>
                      <a:pPr algn="l"/>
                      <a:r>
                        <a:rPr lang="en-IN" sz="1000" dirty="0"/>
                        <a:t>DEC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Subtracts 1 from the destination operand, while preserving the state of the CF flag.</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61539995"/>
                  </a:ext>
                </a:extLst>
              </a:tr>
              <a:tr h="366074">
                <a:tc>
                  <a:txBody>
                    <a:bodyPr/>
                    <a:lstStyle/>
                    <a:p>
                      <a:pPr algn="l"/>
                      <a:r>
                        <a:rPr lang="en-IN" sz="1000" dirty="0"/>
                        <a:t>NEG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Replaces the value of operand with (0 – operand), using twos complement</a:t>
                      </a:r>
                    </a:p>
                    <a:p>
                      <a:pPr algn="l"/>
                      <a:r>
                        <a:rPr lang="en-US" sz="1000" dirty="0"/>
                        <a:t>representation.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1426045"/>
                  </a:ext>
                </a:extLst>
              </a:tr>
              <a:tr h="147792">
                <a:tc>
                  <a:txBody>
                    <a:bodyPr/>
                    <a:lstStyle/>
                    <a:p>
                      <a:pPr algn="l"/>
                      <a:r>
                        <a:rPr lang="en-IN" sz="1000" dirty="0"/>
                        <a:t>CMP Op1, Op2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Compares the two operands by subtracting the second operand from the first operand and sets the status flags in the EFLAGS register according to the results.</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08602354"/>
                  </a:ext>
                </a:extLst>
              </a:tr>
            </a:tbl>
          </a:graphicData>
        </a:graphic>
      </p:graphicFrame>
      <p:sp>
        <p:nvSpPr>
          <p:cNvPr id="10" name="TextBox 9"/>
          <p:cNvSpPr txBox="1"/>
          <p:nvPr/>
        </p:nvSpPr>
        <p:spPr>
          <a:xfrm>
            <a:off x="2555776" y="1925985"/>
            <a:ext cx="1394805" cy="338554"/>
          </a:xfrm>
          <a:prstGeom prst="rect">
            <a:avLst/>
          </a:prstGeom>
          <a:noFill/>
        </p:spPr>
        <p:txBody>
          <a:bodyPr wrap="none" rtlCol="0">
            <a:spAutoFit/>
          </a:bodyPr>
          <a:lstStyle/>
          <a:p>
            <a:r>
              <a:rPr lang="en-IN" sz="1600" dirty="0">
                <a:latin typeface="+mj-lt"/>
              </a:rPr>
              <a:t>(b) Arithmetic</a:t>
            </a:r>
          </a:p>
        </p:txBody>
      </p:sp>
      <p:sp>
        <p:nvSpPr>
          <p:cNvPr id="5" name="TextBox 4"/>
          <p:cNvSpPr txBox="1"/>
          <p:nvPr/>
        </p:nvSpPr>
        <p:spPr>
          <a:xfrm>
            <a:off x="6012160" y="5525367"/>
            <a:ext cx="3131840" cy="461665"/>
          </a:xfrm>
          <a:prstGeom prst="rect">
            <a:avLst/>
          </a:prstGeom>
          <a:noFill/>
        </p:spPr>
        <p:txBody>
          <a:bodyPr wrap="square" rtlCol="0">
            <a:spAutoFit/>
          </a:bodyPr>
          <a:lstStyle/>
          <a:p>
            <a:pPr algn="ctr"/>
            <a:r>
              <a:rPr lang="en-US" sz="1200" dirty="0">
                <a:latin typeface="+mn-lt"/>
              </a:rPr>
              <a:t>(Table can be found on page </a:t>
            </a:r>
          </a:p>
          <a:p>
            <a:pPr algn="ctr"/>
            <a:r>
              <a:rPr lang="en-US" sz="1200" dirty="0">
                <a:latin typeface="+mn-lt"/>
              </a:rPr>
              <a:t>446-447 in the textbook.)</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
          <p:cNvSpPr>
            <a:spLocks noGrp="1" noChangeArrowheads="1"/>
          </p:cNvSpPr>
          <p:nvPr>
            <p:ph type="title"/>
          </p:nvPr>
        </p:nvSpPr>
        <p:spPr>
          <a:xfrm>
            <a:off x="6416220" y="255199"/>
            <a:ext cx="2884425" cy="3130668"/>
          </a:xfrm>
          <a:noFill/>
          <a:ln/>
        </p:spPr>
        <p:txBody>
          <a:bodyPr lIns="90488" tIns="44450" rIns="90488" bIns="44450"/>
          <a:lstStyle/>
          <a:p>
            <a:pPr algn="ctr"/>
            <a:r>
              <a:rPr lang="en-US" dirty="0"/>
              <a:t>Table 13.3 </a:t>
            </a:r>
            <a:br>
              <a:rPr lang="en-US" dirty="0"/>
            </a:br>
            <a:r>
              <a:rPr lang="en-US" dirty="0"/>
              <a:t>Common x86 Instruction Set Operations</a:t>
            </a:r>
            <a:br>
              <a:rPr lang="en-US" dirty="0"/>
            </a:br>
            <a:r>
              <a:rPr lang="en-US" dirty="0"/>
              <a:t>(2 of 3)</a:t>
            </a:r>
          </a:p>
        </p:txBody>
      </p:sp>
      <p:graphicFrame>
        <p:nvGraphicFramePr>
          <p:cNvPr id="8" name="Table 7" descr="The information will be presented in the order, operation name, description. List one, data transfer. 1. M O V d e s t, source. Move data between registers or between register and memory or immediate to register. 2. X C H G O p 1, O p 2. Swap contents between two registers or register and memory. 3. PUSH Source. Decrements stack pointer, the E S P register, then copies the source operand to the top of stack. P O P D e s t Copies top of stack to destination and increments E S P. List 2, arithmetic. 1. A D D d e s t, source. Adds the destination and the source operand and stores the result in the destination. Destination can be register or memory. Source can be register, memory, or immediate. 2. SUB d e s t, source. 2. Subtracts the source from the destination and stores the result in the destination. 3. M U L O p. Unsigned integer multiplication of the operand by the A L, A X, or E A X register and stores in the register. Opcode indicates size of register. 4. I M U L O p. Signed integer multiplication. 5. D I V O p, Divides unsigned the value in the A X, D X colon A X, E D X colon E A X, or R D X colon R A X registers, the dividend, by the source operand, the divisor, and stores the result in the A X, which is A H colon A L, D X colon A X, E D X colon E A X, or R D X colon R A X registers. 6. I D I V O p. signed integer division. 7. I N C O p. Adds 1 to the destination operand, while preserving the state of the C F flag. 8. D E C O p. Subtracts 1 from the destination operand, while preserving the state of the C F flag. 9. N E G O p. Replaces the value of operand with, 0 minus operand, using twos complement representation. 10. C M P O p 1, O p 2. Compares the two operands by subtracting the second operand from the first operand and sets the status flags in the E F L A G S register according to the results. List 3 is titled shift and rotate. It reads as follows. 1. S A L O p, Quantity. Shifts the source operand left by from 1 to 31 bit positions. Empty bit positions are cleared. The C F flag is loaded with the last bit shifted out of the operand. 2. S A R O p, Quantity. Shifts the source operand right by from 1 to 31 bit positions. Empty bit positions are cleared if the operand is positive and set if the operand is negative. The C F flag is loaded with the last bit shifted out of the operand. 3. S H R O p, Quantity. Shifts the source operand right by from 1 to 31 bit positions. Empty bit positions are cleared, and the CF flag is loaded with the last bit shifted out of the operand. 4. R O L O p, Quantity. Rotate bits to the left, with wraparound. The C F flag is loaded with the last bit shifted out of the operand. 5. R O R O p, Quantity. Rotate bits to the right, with wraparound. The C F flag is loaded with the last bit shifted out of the operand. 6. R C L O p, Quantity. Rotate bits to the left, including the C F flag, with wraparound. This instruction treats the C F flag as a one-bit extension on the upper end of the operand. 7. R C R O p, Quantity Rotate bits to the right, including the C F flag, with wraparound. This instruction treats the C F flag as a one-bit extension on the lower end of the operand. The fourth list is titled, logical. 1. NOT O p. Inverts each bit of the operand. 2. AND D e s t, Source Performs a bitwise AND operation on the destination and source operands and stores the result in the destination operand. 3. OR D e s t, Source. Performs a bitwise OR operation on the destination and source operands and stores the result in the destination operand. 4. X O R D e s t, Source. Performs a bitwise X O R operation on the destination and source operands and stores the result in the destination operand. 5. TEST O p 1, O p 2. Performs a bitwise AND operation on the two operands and sets the S, Z, and P status flags. The operands are unchanged." title="A series of lists labeled, data transfer, arithmetic, shift and rotate, and logical."/>
          <p:cNvGraphicFramePr>
            <a:graphicFrameLocks noGrp="1"/>
          </p:cNvGraphicFramePr>
          <p:nvPr>
            <p:extLst>
              <p:ext uri="{D42A27DB-BD31-4B8C-83A1-F6EECF244321}">
                <p14:modId xmlns:p14="http://schemas.microsoft.com/office/powerpoint/2010/main" val="3865747328"/>
              </p:ext>
            </p:extLst>
          </p:nvPr>
        </p:nvGraphicFramePr>
        <p:xfrm>
          <a:off x="87549" y="332656"/>
          <a:ext cx="6500675" cy="3185160"/>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29690">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34565">
                <a:tc>
                  <a:txBody>
                    <a:bodyPr/>
                    <a:lstStyle/>
                    <a:p>
                      <a:pPr algn="l"/>
                      <a:r>
                        <a:rPr lang="en-IN" sz="1000" b="0" i="0" u="none" strike="noStrike" cap="none" baseline="0" dirty="0">
                          <a:solidFill>
                            <a:schemeClr val="dk1"/>
                          </a:solidFill>
                          <a:latin typeface="+mn-lt"/>
                          <a:ea typeface="+mn-ea"/>
                          <a:cs typeface="+mn-cs"/>
                          <a:sym typeface="Arial"/>
                        </a:rPr>
                        <a:t>SAL Op, Quantity</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Shifts the source operand left by from 1 to 31 bit positions. Empty bit positions are</a:t>
                      </a:r>
                    </a:p>
                    <a:p>
                      <a:pPr algn="l"/>
                      <a:r>
                        <a:rPr lang="en-US" sz="1000" b="0" i="0" u="none" strike="noStrike" cap="none" baseline="0" dirty="0">
                          <a:solidFill>
                            <a:schemeClr val="dk1"/>
                          </a:solidFill>
                          <a:latin typeface="+mn-lt"/>
                          <a:ea typeface="+mn-ea"/>
                          <a:cs typeface="+mn-cs"/>
                          <a:sym typeface="Arial"/>
                        </a:rPr>
                        <a:t>cleared.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08776">
                <a:tc>
                  <a:txBody>
                    <a:bodyPr/>
                    <a:lstStyle/>
                    <a:p>
                      <a:pPr algn="l"/>
                      <a:r>
                        <a:rPr lang="en-IN" sz="1000" b="0" i="0" u="none" strike="noStrike" cap="none" baseline="0" dirty="0">
                          <a:solidFill>
                            <a:schemeClr val="dk1"/>
                          </a:solidFill>
                          <a:latin typeface="+mn-lt"/>
                          <a:ea typeface="+mn-ea"/>
                          <a:cs typeface="+mn-cs"/>
                          <a:sym typeface="Arial"/>
                        </a:rPr>
                        <a:t>SAR Op, Quantity</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Shifts the source operand right by from 1 to 31 bit positions. Empty bit positions are cleared if the operand is positive and set if the operand is negative.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59010">
                <a:tc>
                  <a:txBody>
                    <a:bodyPr/>
                    <a:lstStyle/>
                    <a:p>
                      <a:pPr algn="l"/>
                      <a:r>
                        <a:rPr lang="en-IN" sz="1000" b="0" i="0" u="none" strike="noStrike" cap="none" baseline="0" dirty="0">
                          <a:solidFill>
                            <a:schemeClr val="dk1"/>
                          </a:solidFill>
                          <a:latin typeface="+mn-lt"/>
                          <a:ea typeface="+mn-ea"/>
                          <a:cs typeface="+mn-cs"/>
                          <a:sym typeface="Arial"/>
                        </a:rPr>
                        <a:t>SHR Op, Quantity</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Shifts the source operand right by from 1 to 31 bit positions. Empty bit positions are cleared and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59010">
                <a:tc>
                  <a:txBody>
                    <a:bodyPr/>
                    <a:lstStyle/>
                    <a:p>
                      <a:pPr algn="l"/>
                      <a:r>
                        <a:rPr lang="en-IN" sz="1000" dirty="0"/>
                        <a:t>ROL Op, Quantity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Rotate bits to the left, with wraparound.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r h="259010">
                <a:tc>
                  <a:txBody>
                    <a:bodyPr/>
                    <a:lstStyle/>
                    <a:p>
                      <a:pPr algn="l"/>
                      <a:r>
                        <a:rPr lang="en-IN" sz="1000" dirty="0"/>
                        <a:t>ROR Op, Quantity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Rotate bits to the right, with wraparound.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16617951"/>
                  </a:ext>
                </a:extLst>
              </a:tr>
              <a:tr h="259010">
                <a:tc>
                  <a:txBody>
                    <a:bodyPr/>
                    <a:lstStyle/>
                    <a:p>
                      <a:pPr algn="l"/>
                      <a:r>
                        <a:rPr lang="en-IN" sz="1000" dirty="0"/>
                        <a:t>RCL Op, Quantity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Rotate bits to the left, including the CF flag, with wraparound. This instruction treats the CF flag as a one-bit extension on the upper end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44785174"/>
                  </a:ext>
                </a:extLst>
              </a:tr>
              <a:tr h="259010">
                <a:tc>
                  <a:txBody>
                    <a:bodyPr/>
                    <a:lstStyle/>
                    <a:p>
                      <a:pPr algn="l"/>
                      <a:r>
                        <a:rPr lang="en-IN" sz="1000" dirty="0"/>
                        <a:t>RCR Op, Quantity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Rotate bits to the right, including the CF flag, with wraparound. This instruction treats the CF flag as a one-bit extension on the lower end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10487134"/>
                  </a:ext>
                </a:extLst>
              </a:tr>
            </a:tbl>
          </a:graphicData>
        </a:graphic>
      </p:graphicFrame>
      <p:sp>
        <p:nvSpPr>
          <p:cNvPr id="10" name="TextBox 9"/>
          <p:cNvSpPr txBox="1"/>
          <p:nvPr/>
        </p:nvSpPr>
        <p:spPr>
          <a:xfrm>
            <a:off x="2555776" y="-30435"/>
            <a:ext cx="1954381" cy="338554"/>
          </a:xfrm>
          <a:prstGeom prst="rect">
            <a:avLst/>
          </a:prstGeom>
          <a:noFill/>
        </p:spPr>
        <p:txBody>
          <a:bodyPr wrap="none" rtlCol="0">
            <a:spAutoFit/>
          </a:bodyPr>
          <a:lstStyle/>
          <a:p>
            <a:r>
              <a:rPr lang="en-IN" sz="1600" dirty="0">
                <a:latin typeface="+mj-lt"/>
              </a:rPr>
              <a:t>(c) Shift and Rotate</a:t>
            </a:r>
          </a:p>
        </p:txBody>
      </p:sp>
      <p:graphicFrame>
        <p:nvGraphicFramePr>
          <p:cNvPr id="12" name="Table 11" descr="The information will be presented in the order, operation name, description. List one, data transfer. 1. M O V d e s t, source. Move data between registers or between register and memory or immediate to register. 2. X C H G O p 1, O p 2. Swap contents between two registers or register and memory. 3. PUSH Source. Decrements stack pointer, the E S P register, then copies the source operand to the top of stack. P O P D e s t Copies top of stack to destination and increments E S P. List 2, arithmetic. 1. A D D d e s t, source. Adds the destination and the source operand and stores the result in the destination. Destination can be register or memory. Source can be register, memory, or immediate. 2. SUB d e s t, source. 2. Subtracts the source from the destination and stores the result in the destination. 3. M U L O p. Unsigned integer multiplication of the operand by the A L, A X, or E A X register and stores in the register. Opcode indicates size of register. 4. I M U L O p. Signed integer multiplication. 5. D I V O p, Divides unsigned the value in the A X, D X colon A X, E D X colon E A X, or R D X colon R A X registers, the dividend, by the source operand, the divisor, and stores the result in the A X, which is A H colon A L, D X colon A X, E D X colon E A X, or R D X colon R A X registers. 6. I D I V O p. signed integer division. 7. I N C O p. Adds 1 to the destination operand, while preserving the state of the C F flag. 8. D E C O p. Subtracts 1 from the destination operand, while preserving the state of the C F flag. 9. N E G O p. Replaces the value of operand with, 0 minus operand, using twos complement representation. 10. C M P O p 1, O p 2. Compares the two operands by subtracting the second operand from the first operand and sets the status flags in the E F L A G S register according to the results. List 3 is titled shift and rotate. It reads as follows. 1. S A L O p, Quantity. Shifts the source operand left by from 1 to 31 bit positions. Empty bit positions are cleared. The C F flag is loaded with the last bit shifted out of the operand. 2. S A R O p, Quantity. Shifts the source operand right by from 1 to 31 bit positions. Empty bit positions are cleared if the operand is positive and set if the operand is negative. The C F flag is loaded with the last bit shifted out of the operand. 3. S H R O p, Quantity. Shifts the source operand right by from 1 to 31 bit positions. Empty bit positions are cleared, and the CF flag is loaded with the last bit shifted out of the operand. 4. R O L O p, Quantity. Rotate bits to the left, with wraparound. The C F flag is loaded with the last bit shifted out of the operand. 5. R O R O p, Quantity. Rotate bits to the right, with wraparound. The C F flag is loaded with the last bit shifted out of the operand. 6. R C L O p, Quantity. Rotate bits to the left, including the C F flag, with wraparound. This instruction treats the C F flag as a one-bit extension on the upper end of the operand. 7. R C R O p, Quantity Rotate bits to the right, including the C F flag, with wraparound. This instruction treats the C F flag as a one-bit extension on the lower end of the operand. The fourth list is titled, logical. 1. NOT O p. Inverts each bit of the operand. 2. AND D e s t, Source Performs a bitwise AND operation on the destination and source operands and stores the result in the destination operand. 3. OR D e s t, Source. Performs a bitwise OR operation on the destination and source operands and stores the result in the destination operand. 4. X O R D e s t, Source. Performs a bitwise X O R operation on the destination and source operands and stores the result in the destination operand. 5. TEST O p 1, O p 2. Performs a bitwise AND operation on the two operands and sets the S, Z, and P status flags. The operands are unchanged." title="A series of lists labeled, data transfer, arithmetic, shift and rotate, and logical."/>
          <p:cNvGraphicFramePr>
            <a:graphicFrameLocks noGrp="1"/>
          </p:cNvGraphicFramePr>
          <p:nvPr>
            <p:extLst>
              <p:ext uri="{D42A27DB-BD31-4B8C-83A1-F6EECF244321}">
                <p14:modId xmlns:p14="http://schemas.microsoft.com/office/powerpoint/2010/main" val="47046150"/>
              </p:ext>
            </p:extLst>
          </p:nvPr>
        </p:nvGraphicFramePr>
        <p:xfrm>
          <a:off x="87549" y="4031353"/>
          <a:ext cx="6500675" cy="2204985"/>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39356">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250313">
                <a:tc>
                  <a:txBody>
                    <a:bodyPr/>
                    <a:lstStyle/>
                    <a:p>
                      <a:pPr algn="l"/>
                      <a:r>
                        <a:rPr lang="en-IN" sz="1000" b="0" i="0" u="none" strike="noStrike" cap="none" baseline="0" dirty="0">
                          <a:solidFill>
                            <a:schemeClr val="dk1"/>
                          </a:solidFill>
                          <a:latin typeface="+mn-lt"/>
                          <a:ea typeface="+mn-ea"/>
                          <a:cs typeface="+mn-cs"/>
                          <a:sym typeface="Arial"/>
                        </a:rPr>
                        <a:t>NOT Op</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Inverts each bit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25276">
                <a:tc>
                  <a:txBody>
                    <a:bodyPr/>
                    <a:lstStyle/>
                    <a:p>
                      <a:pPr algn="l"/>
                      <a:r>
                        <a:rPr lang="en-IN" sz="1000" b="0" i="0" u="none" strike="noStrike" cap="none" baseline="0" dirty="0">
                          <a:solidFill>
                            <a:schemeClr val="dk1"/>
                          </a:solidFill>
                          <a:latin typeface="+mn-lt"/>
                          <a:ea typeface="+mn-ea"/>
                          <a:cs typeface="+mn-cs"/>
                          <a:sym typeface="Arial"/>
                        </a:rPr>
                        <a:t>AND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Performs a bitwise AND operation on the destination and source operands and stores the result in the destination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6074">
                <a:tc>
                  <a:txBody>
                    <a:bodyPr/>
                    <a:lstStyle/>
                    <a:p>
                      <a:pPr algn="l"/>
                      <a:r>
                        <a:rPr lang="en-IN" sz="1000" b="0" i="0" u="none" strike="noStrike" cap="none" baseline="0" dirty="0">
                          <a:solidFill>
                            <a:schemeClr val="dk1"/>
                          </a:solidFill>
                          <a:latin typeface="+mn-lt"/>
                          <a:ea typeface="+mn-ea"/>
                          <a:cs typeface="+mn-cs"/>
                          <a:sym typeface="Arial"/>
                        </a:rPr>
                        <a:t>OR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Performs a bitwise OR operation on the destination and source operands and stores the result in the destination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5276">
                <a:tc>
                  <a:txBody>
                    <a:bodyPr/>
                    <a:lstStyle/>
                    <a:p>
                      <a:pPr algn="l"/>
                      <a:r>
                        <a:rPr lang="en-IN" sz="1000" dirty="0"/>
                        <a:t>XOR </a:t>
                      </a:r>
                      <a:r>
                        <a:rPr lang="en-IN" sz="1000" dirty="0" err="1"/>
                        <a:t>Dest</a:t>
                      </a:r>
                      <a:r>
                        <a:rPr lang="en-IN" sz="1000" dirty="0"/>
                        <a:t>, Source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Performs a bitwise XOR operation on the destination and source operands and stores the result in the destination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r h="506872">
                <a:tc>
                  <a:txBody>
                    <a:bodyPr/>
                    <a:lstStyle/>
                    <a:p>
                      <a:pPr algn="l"/>
                      <a:r>
                        <a:rPr lang="en-IN" sz="1000" dirty="0"/>
                        <a:t>TEST Op1, Op2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Performs a bitwise AND operation on the two operands and sets the S, Z, and P status flags. The operands are unchanged.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72962322"/>
                  </a:ext>
                </a:extLst>
              </a:tr>
            </a:tbl>
          </a:graphicData>
        </a:graphic>
      </p:graphicFrame>
      <p:sp>
        <p:nvSpPr>
          <p:cNvPr id="13" name="TextBox 12"/>
          <p:cNvSpPr txBox="1"/>
          <p:nvPr/>
        </p:nvSpPr>
        <p:spPr>
          <a:xfrm>
            <a:off x="2555776" y="3630960"/>
            <a:ext cx="1141659" cy="338554"/>
          </a:xfrm>
          <a:prstGeom prst="rect">
            <a:avLst/>
          </a:prstGeom>
          <a:noFill/>
        </p:spPr>
        <p:txBody>
          <a:bodyPr wrap="none" rtlCol="0">
            <a:spAutoFit/>
          </a:bodyPr>
          <a:lstStyle/>
          <a:p>
            <a:r>
              <a:rPr lang="en-IN" sz="1600" dirty="0">
                <a:latin typeface="+mj-lt"/>
              </a:rPr>
              <a:t>(d) Logical</a:t>
            </a:r>
          </a:p>
        </p:txBody>
      </p:sp>
      <p:sp>
        <p:nvSpPr>
          <p:cNvPr id="4" name="Rectangle 3"/>
          <p:cNvSpPr/>
          <p:nvPr/>
        </p:nvSpPr>
        <p:spPr>
          <a:xfrm>
            <a:off x="6260340" y="5805264"/>
            <a:ext cx="2883660" cy="461665"/>
          </a:xfrm>
          <a:prstGeom prst="rect">
            <a:avLst/>
          </a:prstGeom>
        </p:spPr>
        <p:txBody>
          <a:bodyPr wrap="square">
            <a:spAutoFit/>
          </a:bodyPr>
          <a:lstStyle/>
          <a:p>
            <a:pPr algn="ctr"/>
            <a:r>
              <a:rPr lang="en-US" sz="1200" dirty="0">
                <a:latin typeface="+mn-lt"/>
              </a:rPr>
              <a:t>(Table can be found on page </a:t>
            </a:r>
          </a:p>
          <a:p>
            <a:pPr algn="ctr"/>
            <a:r>
              <a:rPr lang="en-US" sz="1200" dirty="0"/>
              <a:t>446-447</a:t>
            </a:r>
            <a:r>
              <a:rPr lang="en-US" sz="1200" dirty="0">
                <a:latin typeface="+mn-lt"/>
              </a:rPr>
              <a:t> in the textbook.)</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title"/>
          </p:nvPr>
        </p:nvSpPr>
        <p:spPr>
          <a:xfrm>
            <a:off x="6416220" y="255199"/>
            <a:ext cx="2884425" cy="3130668"/>
          </a:xfrm>
          <a:noFill/>
          <a:ln/>
        </p:spPr>
        <p:txBody>
          <a:bodyPr lIns="90488" tIns="44450" rIns="90488" bIns="44450"/>
          <a:lstStyle/>
          <a:p>
            <a:pPr algn="ctr"/>
            <a:r>
              <a:rPr lang="en-US" dirty="0"/>
              <a:t>Table 13.3 </a:t>
            </a:r>
            <a:br>
              <a:rPr lang="en-US" dirty="0"/>
            </a:br>
            <a:r>
              <a:rPr lang="en-US" dirty="0"/>
              <a:t>Common x86 Instruction Set Operations</a:t>
            </a:r>
            <a:br>
              <a:rPr lang="en-US" dirty="0"/>
            </a:br>
            <a:r>
              <a:rPr lang="en-US" dirty="0"/>
              <a:t>(3 of 3)</a:t>
            </a:r>
          </a:p>
        </p:txBody>
      </p:sp>
      <p:graphicFrame>
        <p:nvGraphicFramePr>
          <p:cNvPr id="10" name="Table 9" descr="The lists of types of operations continues. The list titled, transfer of control reads as follows. 1. CALL p r o c. Saves procedure linking information on the stack and branches to the called procedure specified using the operand. The operand specifies the address of the first instruction in the called procedure. 2. R E T Transfers program control to a return address located on the top of the stack. The return is made to the instruction that follows the CALL instruction. 3. J M P D e s t Transfers program control to a different point in the instruction stream without recording return information. The operand specifies the address of the instruction being jumped to. 4. J c c D e s t Checks the state of one or more of the status flags in the E F L A G S register, the C F, O F, P F, S F, and Z F, and, if the flags are in the specified state left parenthesis condition right parenthesis, performs a jump to the target instruction specified by the destination operand. See Tables 13 point 8 and 13 point 9. 5. N O P This instruction performs no operation. It is a one-byte or multi-byte N O P that takes up space In the instruction stream but does not impact machine context, except for the E I P register. 6. H L T Stops instruction execution and places the processor in a HALT state. An enabled interrupt, a debug exception, the B I N I T number signal, the I N I T number signal, or the RESET number signal will resume execution. 7. WAIT Causes the processor to repeatedly check for and handle pending, unmasked, floating-point exceptions before proceeding. 8. I N T N r Interrupts current program, runs specified interrupt program. The list labeled, input slash output reads as follows. 1. I N D e s t, Source Copies the data from the I O port specified by the source operand to the destination operand, which is a register location. 2. I N S D e s t, Source Copies the data from the I slash O port specified by the source operand to the destination operand, which is a memory location. 3. OUT D e s t, Source Copies the byte, word, or doubleword value from the source register to the I O port specified by the destination operand. 4. OUTS D e s t, Source Copies byte, word, or doubleword from the source operand to the I O port specified with the destination operand. The source operand is a memory location." title="The lists from the previous page continue."/>
          <p:cNvGraphicFramePr>
            <a:graphicFrameLocks noGrp="1"/>
          </p:cNvGraphicFramePr>
          <p:nvPr>
            <p:extLst>
              <p:ext uri="{D42A27DB-BD31-4B8C-83A1-F6EECF244321}">
                <p14:modId xmlns:p14="http://schemas.microsoft.com/office/powerpoint/2010/main" val="541095567"/>
              </p:ext>
            </p:extLst>
          </p:nvPr>
        </p:nvGraphicFramePr>
        <p:xfrm>
          <a:off x="87549" y="301105"/>
          <a:ext cx="6500675" cy="3886200"/>
        </p:xfrm>
        <a:graphic>
          <a:graphicData uri="http://schemas.openxmlformats.org/drawingml/2006/table">
            <a:tbl>
              <a:tblPr firstRow="1" bandRow="1">
                <a:tableStyleId>{5C22544A-7EE6-4342-B048-85BDC9FD1C3A}</a:tableStyleId>
              </a:tblPr>
              <a:tblGrid>
                <a:gridCol w="1316099">
                  <a:extLst>
                    <a:ext uri="{9D8B030D-6E8A-4147-A177-3AD203B41FA5}">
                      <a16:colId xmlns:a16="http://schemas.microsoft.com/office/drawing/2014/main" val="3102758518"/>
                    </a:ext>
                  </a:extLst>
                </a:gridCol>
                <a:gridCol w="5184576">
                  <a:extLst>
                    <a:ext uri="{9D8B030D-6E8A-4147-A177-3AD203B41FA5}">
                      <a16:colId xmlns:a16="http://schemas.microsoft.com/office/drawing/2014/main" val="2543019389"/>
                    </a:ext>
                  </a:extLst>
                </a:gridCol>
              </a:tblGrid>
              <a:tr h="233012">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93437">
                <a:tc>
                  <a:txBody>
                    <a:bodyPr/>
                    <a:lstStyle/>
                    <a:p>
                      <a:pPr algn="l"/>
                      <a:r>
                        <a:rPr lang="en-IN" sz="1000" b="0" i="0" u="none" strike="noStrike" cap="none" baseline="0" dirty="0">
                          <a:solidFill>
                            <a:schemeClr val="dk1"/>
                          </a:solidFill>
                          <a:latin typeface="+mn-lt"/>
                          <a:ea typeface="+mn-ea"/>
                          <a:cs typeface="+mn-cs"/>
                          <a:sym typeface="Arial"/>
                        </a:rPr>
                        <a:t>CALL </a:t>
                      </a:r>
                      <a:r>
                        <a:rPr lang="en-IN" sz="1000" b="0" i="0" u="none" strike="noStrike" cap="none" baseline="0" dirty="0" err="1">
                          <a:solidFill>
                            <a:schemeClr val="dk1"/>
                          </a:solidFill>
                          <a:latin typeface="+mn-lt"/>
                          <a:ea typeface="+mn-ea"/>
                          <a:cs typeface="+mn-cs"/>
                          <a:sym typeface="Arial"/>
                        </a:rPr>
                        <a:t>proc</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Saves procedure linking information on the stack and branches to the called procedure specified using the operand. The operand specifies the address of the first instruction in the called procedure.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56371">
                <a:tc>
                  <a:txBody>
                    <a:bodyPr/>
                    <a:lstStyle/>
                    <a:p>
                      <a:pPr algn="l"/>
                      <a:r>
                        <a:rPr lang="en-IN" sz="1000" b="0" i="0" u="none" strike="noStrike" cap="none" baseline="0" dirty="0">
                          <a:solidFill>
                            <a:schemeClr val="dk1"/>
                          </a:solidFill>
                          <a:latin typeface="+mn-lt"/>
                          <a:ea typeface="+mn-ea"/>
                          <a:cs typeface="+mn-cs"/>
                          <a:sym typeface="Arial"/>
                        </a:rPr>
                        <a:t>RET</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Transfers program control to a return address located on the top of the stack. The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return is made to the instruction that follows the CALL instruction.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56371">
                <a:tc>
                  <a:txBody>
                    <a:bodyPr/>
                    <a:lstStyle/>
                    <a:p>
                      <a:pPr algn="l"/>
                      <a:r>
                        <a:rPr lang="en-IN" sz="1000" b="0" i="0" u="none" strike="noStrike" cap="none" baseline="0" dirty="0">
                          <a:solidFill>
                            <a:schemeClr val="dk1"/>
                          </a:solidFill>
                          <a:latin typeface="+mn-lt"/>
                          <a:ea typeface="+mn-ea"/>
                          <a:cs typeface="+mn-cs"/>
                          <a:sym typeface="Arial"/>
                        </a:rPr>
                        <a:t>JMP </a:t>
                      </a:r>
                      <a:r>
                        <a:rPr lang="en-IN" sz="1000" b="0" i="0" u="none" strike="noStrike" cap="none" baseline="0" dirty="0" err="1">
                          <a:solidFill>
                            <a:schemeClr val="dk1"/>
                          </a:solidFill>
                          <a:latin typeface="+mn-lt"/>
                          <a:ea typeface="+mn-ea"/>
                          <a:cs typeface="+mn-cs"/>
                          <a:sym typeface="Arial"/>
                        </a:rPr>
                        <a:t>Dest</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Transfers program control to a different point in the instruction stream without recording return information. The operand specifies the address of the instruction being jumped to.</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537486">
                <a:tc>
                  <a:txBody>
                    <a:bodyPr/>
                    <a:lstStyle/>
                    <a:p>
                      <a:pPr algn="l"/>
                      <a:r>
                        <a:rPr lang="en-IN" sz="1000" dirty="0" err="1"/>
                        <a:t>Jcc</a:t>
                      </a:r>
                      <a:r>
                        <a:rPr lang="en-IN" sz="1000" dirty="0"/>
                        <a:t> </a:t>
                      </a:r>
                      <a:r>
                        <a:rPr lang="en-IN" sz="1000" dirty="0" err="1"/>
                        <a:t>Dest</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Checks the state of one or more of the status flags in the EFLAGS register (CF, OF, PF, SF, and ZF) and, if the flags are in the specified state (condition), performs a jump to the target instruction specified by the destination operand. See Tables 13.8 and 13.9.</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r h="493437">
                <a:tc>
                  <a:txBody>
                    <a:bodyPr/>
                    <a:lstStyle/>
                    <a:p>
                      <a:pPr algn="l"/>
                      <a:r>
                        <a:rPr lang="en-IN" sz="1000" dirty="0"/>
                        <a:t>NOP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This instruction performs no operation. It is a one-byte or multi-byte NOP that takes up space in the instruction stream but does not impact machine context, except for the EIP register.</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16617951"/>
                  </a:ext>
                </a:extLst>
              </a:tr>
              <a:tr h="493437">
                <a:tc>
                  <a:txBody>
                    <a:bodyPr/>
                    <a:lstStyle/>
                    <a:p>
                      <a:pPr algn="l"/>
                      <a:r>
                        <a:rPr lang="en-IN" sz="1000" dirty="0"/>
                        <a:t>HLT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Stops instruction execution and places the processor in a HALT state. An enabled</a:t>
                      </a:r>
                    </a:p>
                    <a:p>
                      <a:pPr algn="l"/>
                      <a:r>
                        <a:rPr lang="en-US" sz="1000" dirty="0"/>
                        <a:t>interrupt, a debug exception, the BINIT# signal, the INIT# signal, or the RESET#</a:t>
                      </a:r>
                    </a:p>
                    <a:p>
                      <a:pPr algn="l"/>
                      <a:r>
                        <a:rPr lang="en-US" sz="1000" dirty="0"/>
                        <a:t>signal will resume execution.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44785174"/>
                  </a:ext>
                </a:extLst>
              </a:tr>
              <a:tr h="356371">
                <a:tc>
                  <a:txBody>
                    <a:bodyPr/>
                    <a:lstStyle/>
                    <a:p>
                      <a:pPr algn="l"/>
                      <a:r>
                        <a:rPr lang="en-IN" sz="1000" dirty="0"/>
                        <a:t>WAIT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Causes the processor to repeatedly check for and handle pending, unmasked, floating-point exceptions before proceeding.</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10487134"/>
                  </a:ext>
                </a:extLst>
              </a:tr>
              <a:tr h="219306">
                <a:tc>
                  <a:txBody>
                    <a:bodyPr/>
                    <a:lstStyle/>
                    <a:p>
                      <a:pPr algn="l"/>
                      <a:r>
                        <a:rPr lang="en-IN" sz="1000" dirty="0"/>
                        <a:t>INT </a:t>
                      </a:r>
                      <a:r>
                        <a:rPr lang="en-IN" sz="1000" dirty="0" err="1"/>
                        <a:t>Nr</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00" dirty="0"/>
                        <a:t>Interrupts current program, runs specified interrupt program</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48531353"/>
                  </a:ext>
                </a:extLst>
              </a:tr>
            </a:tbl>
          </a:graphicData>
        </a:graphic>
      </p:graphicFrame>
      <p:graphicFrame>
        <p:nvGraphicFramePr>
          <p:cNvPr id="12" name="Table 11" descr="The lists of types of operations continues. The list titled, transfer of control reads as follows. 1. CALL p r o c. Saves procedure linking information on the stack and branches to the called procedure specified using the operand. The operand specifies the address of the first instruction in the called procedure. 2. R E T Transfers program control to a return address located on the top of the stack. The return is made to the instruction that follows the CALL instruction. 3. J M P D e s t Transfers program control to a different point in the instruction stream without recording return information. The operand specifies the address of the instruction being jumped to. 4. J c c D e s t Checks the state of one or more of the status flags in the E F L A G S register, the C F, O F, P F, S F, and Z F, and, if the flags are in the specified state left parenthesis condition right parenthesis, performs a jump to the target instruction specified by the destination operand. See Tables 13 point 8 and 13 point 9. 5. N O P This instruction performs no operation. It is a one-byte or multi-byte N O P that takes up space In the instruction stream but does not impact machine context, except for the E I P register. 6. H L T Stops instruction execution and places the processor in a HALT state. An enabled interrupt, a debug exception, the B I N I T number signal, the I N I T number signal, or the RESET number signal will resume execution. 7. WAIT Causes the processor to repeatedly check for and handle pending, unmasked, floating-point exceptions before proceeding. 8. I N T N r Interrupts current program, runs specified interrupt program. The list labeled, input slash output reads as follows. 1. I N D e s t, Source Copies the data from the I O port specified by the source operand to the destination operand, which is a register location. 2. I N S D e s t, Source Copies the data from the I slash O port specified by the source operand to the destination operand, which is a memory location. 3. OUT D e s t, Source Copies the byte, word, or doubleword value from the source register to the I O port specified by the destination operand. 4. OUTS D e s t, Source Copies byte, word, or doubleword from the source operand to the I O port specified with the destination operand. The source operand is a memory location." title="The lists from the previous page continue."/>
          <p:cNvGraphicFramePr>
            <a:graphicFrameLocks noGrp="1"/>
          </p:cNvGraphicFramePr>
          <p:nvPr>
            <p:extLst>
              <p:ext uri="{D42A27DB-BD31-4B8C-83A1-F6EECF244321}">
                <p14:modId xmlns:p14="http://schemas.microsoft.com/office/powerpoint/2010/main" val="3210686803"/>
              </p:ext>
            </p:extLst>
          </p:nvPr>
        </p:nvGraphicFramePr>
        <p:xfrm>
          <a:off x="87549" y="4498078"/>
          <a:ext cx="6500675" cy="1844040"/>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39356">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250313">
                <a:tc>
                  <a:txBody>
                    <a:bodyPr/>
                    <a:lstStyle/>
                    <a:p>
                      <a:pPr algn="l"/>
                      <a:r>
                        <a:rPr lang="en-IN" sz="1000" b="0" i="0" u="none" strike="noStrike" cap="none" baseline="0" dirty="0">
                          <a:solidFill>
                            <a:schemeClr val="dk1"/>
                          </a:solidFill>
                          <a:latin typeface="+mn-lt"/>
                          <a:ea typeface="+mn-ea"/>
                          <a:cs typeface="+mn-cs"/>
                          <a:sym typeface="Arial"/>
                        </a:rPr>
                        <a:t>IN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Copies the data from the I/O port specified by the source operand to the destination operand, which is a register location.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25276">
                <a:tc>
                  <a:txBody>
                    <a:bodyPr/>
                    <a:lstStyle/>
                    <a:p>
                      <a:pPr algn="l"/>
                      <a:r>
                        <a:rPr lang="en-IN" sz="1000" b="0" i="0" u="none" strike="noStrike" cap="none" baseline="0" dirty="0">
                          <a:solidFill>
                            <a:schemeClr val="dk1"/>
                          </a:solidFill>
                          <a:latin typeface="+mn-lt"/>
                          <a:ea typeface="+mn-ea"/>
                          <a:cs typeface="+mn-cs"/>
                          <a:sym typeface="Arial"/>
                        </a:rPr>
                        <a:t>INS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Copies the data from the I/O port specified by the source operand to the destination operand, which is a memory location.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6074">
                <a:tc>
                  <a:txBody>
                    <a:bodyPr/>
                    <a:lstStyle/>
                    <a:p>
                      <a:pPr algn="l"/>
                      <a:r>
                        <a:rPr lang="en-IN" sz="1000" b="0" i="0" u="none" strike="noStrike" cap="none" baseline="0" dirty="0">
                          <a:solidFill>
                            <a:schemeClr val="dk1"/>
                          </a:solidFill>
                          <a:latin typeface="+mn-lt"/>
                          <a:ea typeface="+mn-ea"/>
                          <a:cs typeface="+mn-cs"/>
                          <a:sym typeface="Arial"/>
                        </a:rPr>
                        <a:t>OUT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Copies the byte, word, or </a:t>
                      </a:r>
                      <a:r>
                        <a:rPr lang="en-US" sz="1000" b="0" i="0" u="none" strike="noStrike" cap="none" baseline="0" dirty="0" err="1">
                          <a:solidFill>
                            <a:schemeClr val="dk1"/>
                          </a:solidFill>
                          <a:latin typeface="+mn-lt"/>
                          <a:ea typeface="+mn-ea"/>
                          <a:cs typeface="+mn-cs"/>
                          <a:sym typeface="Arial"/>
                        </a:rPr>
                        <a:t>doubleword</a:t>
                      </a:r>
                      <a:r>
                        <a:rPr lang="en-US" sz="1000" b="0" i="0" u="none" strike="noStrike" cap="none" baseline="0" dirty="0">
                          <a:solidFill>
                            <a:schemeClr val="dk1"/>
                          </a:solidFill>
                          <a:latin typeface="+mn-lt"/>
                          <a:ea typeface="+mn-ea"/>
                          <a:cs typeface="+mn-cs"/>
                          <a:sym typeface="Arial"/>
                        </a:rPr>
                        <a:t> value from the source register to the I/O port specified by the destination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5276">
                <a:tc>
                  <a:txBody>
                    <a:bodyPr/>
                    <a:lstStyle/>
                    <a:p>
                      <a:pPr algn="l"/>
                      <a:r>
                        <a:rPr lang="en-IN" sz="1000" dirty="0"/>
                        <a:t>XOR </a:t>
                      </a:r>
                      <a:r>
                        <a:rPr lang="en-IN" sz="1000" dirty="0" err="1"/>
                        <a:t>Dest</a:t>
                      </a:r>
                      <a:r>
                        <a:rPr lang="en-IN" sz="1000" dirty="0"/>
                        <a:t>, Source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Copies byte, word, or </a:t>
                      </a:r>
                      <a:r>
                        <a:rPr lang="en-US" sz="1000" dirty="0" err="1"/>
                        <a:t>doubleword</a:t>
                      </a:r>
                      <a:r>
                        <a:rPr lang="en-US" sz="1000" dirty="0"/>
                        <a:t> from the source operand to the I/O port specified with the destination operand. The source operand is a memory location.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bl>
          </a:graphicData>
        </a:graphic>
      </p:graphicFrame>
      <p:sp>
        <p:nvSpPr>
          <p:cNvPr id="13" name="TextBox 12"/>
          <p:cNvSpPr txBox="1"/>
          <p:nvPr/>
        </p:nvSpPr>
        <p:spPr>
          <a:xfrm>
            <a:off x="2555776" y="4173885"/>
            <a:ext cx="1569660" cy="338554"/>
          </a:xfrm>
          <a:prstGeom prst="rect">
            <a:avLst/>
          </a:prstGeom>
          <a:noFill/>
        </p:spPr>
        <p:txBody>
          <a:bodyPr wrap="none" rtlCol="0">
            <a:spAutoFit/>
          </a:bodyPr>
          <a:lstStyle/>
          <a:p>
            <a:r>
              <a:rPr lang="en-IN" sz="1600" dirty="0">
                <a:latin typeface="+mj-lt"/>
              </a:rPr>
              <a:t>(f) </a:t>
            </a:r>
            <a:r>
              <a:rPr lang="en-IN" sz="1600" dirty="0" err="1">
                <a:latin typeface="+mj-lt"/>
              </a:rPr>
              <a:t>Input/Output</a:t>
            </a:r>
            <a:endParaRPr lang="en-IN" sz="1600" dirty="0">
              <a:latin typeface="+mj-lt"/>
            </a:endParaRPr>
          </a:p>
        </p:txBody>
      </p:sp>
      <p:sp>
        <p:nvSpPr>
          <p:cNvPr id="14" name="TextBox 13"/>
          <p:cNvSpPr txBox="1"/>
          <p:nvPr/>
        </p:nvSpPr>
        <p:spPr>
          <a:xfrm>
            <a:off x="2555776" y="-30435"/>
            <a:ext cx="2194703" cy="338554"/>
          </a:xfrm>
          <a:prstGeom prst="rect">
            <a:avLst/>
          </a:prstGeom>
          <a:noFill/>
        </p:spPr>
        <p:txBody>
          <a:bodyPr wrap="none" rtlCol="0">
            <a:spAutoFit/>
          </a:bodyPr>
          <a:lstStyle/>
          <a:p>
            <a:r>
              <a:rPr lang="en-IN" sz="1600" dirty="0">
                <a:latin typeface="+mj-lt"/>
              </a:rPr>
              <a:t>(e) Transfer of Control</a:t>
            </a:r>
          </a:p>
        </p:txBody>
      </p:sp>
      <p:sp>
        <p:nvSpPr>
          <p:cNvPr id="4" name="Rectangle 3"/>
          <p:cNvSpPr/>
          <p:nvPr/>
        </p:nvSpPr>
        <p:spPr>
          <a:xfrm>
            <a:off x="6260340" y="5805264"/>
            <a:ext cx="2883660" cy="461665"/>
          </a:xfrm>
          <a:prstGeom prst="rect">
            <a:avLst/>
          </a:prstGeom>
        </p:spPr>
        <p:txBody>
          <a:bodyPr wrap="square">
            <a:spAutoFit/>
          </a:bodyPr>
          <a:lstStyle/>
          <a:p>
            <a:pPr algn="ctr"/>
            <a:r>
              <a:rPr lang="en-US" sz="1200" dirty="0">
                <a:latin typeface="+mn-lt"/>
              </a:rPr>
              <a:t>(Table can be found on page </a:t>
            </a:r>
          </a:p>
          <a:p>
            <a:pPr algn="ctr"/>
            <a:r>
              <a:rPr lang="en-US" sz="1200" dirty="0"/>
              <a:t>446-447 </a:t>
            </a:r>
            <a:r>
              <a:rPr lang="en-US" sz="1200" dirty="0">
                <a:latin typeface="+mn-lt"/>
              </a:rPr>
              <a:t>in the textbook.)</a:t>
            </a:r>
          </a:p>
        </p:txBody>
      </p:sp>
    </p:spTree>
    <p:extLst>
      <p:ext uri="{BB962C8B-B14F-4D97-AF65-F5344CB8AC3E}">
        <p14:creationId xmlns:p14="http://schemas.microsoft.com/office/powerpoint/2010/main" val="153268780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457200" y="247922"/>
            <a:ext cx="8229600" cy="1606527"/>
          </a:xfrm>
          <a:noFill/>
          <a:ln/>
        </p:spPr>
        <p:txBody>
          <a:bodyPr lIns="90488" tIns="44450" rIns="90488" bIns="44450"/>
          <a:lstStyle/>
          <a:p>
            <a:r>
              <a:rPr lang="en-US" dirty="0"/>
              <a:t>Table 13.4 </a:t>
            </a:r>
            <a:br>
              <a:rPr lang="en-US" dirty="0"/>
            </a:br>
            <a:r>
              <a:rPr lang="en-US" dirty="0"/>
              <a:t>Processor Actions for Various Types of Operations</a:t>
            </a:r>
          </a:p>
        </p:txBody>
      </p:sp>
      <p:graphicFrame>
        <p:nvGraphicFramePr>
          <p:cNvPr id="4" name="Table 3" descr="The table reads as follows. Data transfer involves the transfer of data from one location to another. If memory is involved, determine memory address, perform virtual to actual memory address transformation, check cache, and initiate memory read or write. Arithmetic involves the following. It may involve date transfer, before and or after. Perform function in A L U. set condition codes and flags. Logical involves the following. Same as arithmetic. Conversion involves the following. Similar to arithmetic and logical. May involve special logic to perform conversion. Transfer of control corresponds to update program counter. For subroutine call or return, manage parameter passing and linkage. I O involves issuance of command to the I O module. If it is a memory mapped I O, determine memory mapped address." title="A table titled, processor actions for various types of operations."/>
          <p:cNvGraphicFramePr>
            <a:graphicFrameLocks noGrp="1"/>
          </p:cNvGraphicFramePr>
          <p:nvPr>
            <p:extLst>
              <p:ext uri="{D42A27DB-BD31-4B8C-83A1-F6EECF244321}">
                <p14:modId xmlns:p14="http://schemas.microsoft.com/office/powerpoint/2010/main" val="3679166823"/>
              </p:ext>
            </p:extLst>
          </p:nvPr>
        </p:nvGraphicFramePr>
        <p:xfrm>
          <a:off x="629279" y="1900410"/>
          <a:ext cx="5526897" cy="4537065"/>
        </p:xfrm>
        <a:graphic>
          <a:graphicData uri="http://schemas.openxmlformats.org/drawingml/2006/table">
            <a:tbl>
              <a:tblPr firstRow="1" bandRow="1">
                <a:tableStyleId>{5C22544A-7EE6-4342-B048-85BDC9FD1C3A}</a:tableStyleId>
              </a:tblPr>
              <a:tblGrid>
                <a:gridCol w="1250157">
                  <a:extLst>
                    <a:ext uri="{9D8B030D-6E8A-4147-A177-3AD203B41FA5}">
                      <a16:colId xmlns:a16="http://schemas.microsoft.com/office/drawing/2014/main" val="3102758518"/>
                    </a:ext>
                  </a:extLst>
                </a:gridCol>
                <a:gridCol w="4276740">
                  <a:extLst>
                    <a:ext uri="{9D8B030D-6E8A-4147-A177-3AD203B41FA5}">
                      <a16:colId xmlns:a16="http://schemas.microsoft.com/office/drawing/2014/main" val="2543019389"/>
                    </a:ext>
                  </a:extLst>
                </a:gridCol>
              </a:tblGrid>
              <a:tr h="294737">
                <a:tc rowSpan="2">
                  <a:txBody>
                    <a:bodyPr/>
                    <a:lstStyle/>
                    <a:p>
                      <a:pPr algn="l"/>
                      <a:r>
                        <a:rPr lang="en-IN" sz="1100" b="0" i="0" u="none" strike="noStrike" cap="none" baseline="0" dirty="0">
                          <a:solidFill>
                            <a:schemeClr val="dk1"/>
                          </a:solidFill>
                          <a:latin typeface="+mn-lt"/>
                          <a:ea typeface="+mn-ea"/>
                          <a:cs typeface="+mn-cs"/>
                          <a:sym typeface="Arial"/>
                        </a:rPr>
                        <a:t>Data transfer</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b="0" i="0" u="none" strike="noStrike" cap="none" baseline="0" dirty="0">
                          <a:solidFill>
                            <a:schemeClr val="dk1"/>
                          </a:solidFill>
                          <a:latin typeface="+mn-lt"/>
                          <a:ea typeface="+mn-ea"/>
                          <a:cs typeface="+mn-cs"/>
                          <a:sym typeface="Arial"/>
                        </a:rPr>
                        <a:t>Transfer data from one location to another</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1250790">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If memory is involved:</a:t>
                      </a:r>
                    </a:p>
                    <a:p>
                      <a:pPr marL="192088" marR="0" indent="-192088"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	Determine memory address</a:t>
                      </a:r>
                    </a:p>
                    <a:p>
                      <a:pPr marL="192088" marR="0" indent="-192088"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	Perform virtual-to-actual-memory address transformation</a:t>
                      </a:r>
                    </a:p>
                    <a:p>
                      <a:pPr marL="192088" marR="0" indent="-192088"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	Check cache</a:t>
                      </a:r>
                    </a:p>
                    <a:p>
                      <a:pPr marL="192088" marR="0" indent="-192088"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	Initiate memory read/write</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38408">
                <a:tc rowSpan="3">
                  <a:txBody>
                    <a:bodyPr/>
                    <a:lstStyle/>
                    <a:p>
                      <a:pPr algn="l"/>
                      <a:r>
                        <a:rPr lang="en-IN" sz="1100" b="0" i="0" u="none" strike="noStrike" cap="none" baseline="0" dirty="0">
                          <a:solidFill>
                            <a:schemeClr val="dk1"/>
                          </a:solidFill>
                          <a:latin typeface="+mn-lt"/>
                          <a:ea typeface="+mn-ea"/>
                          <a:cs typeface="+mn-cs"/>
                          <a:sym typeface="Arial"/>
                        </a:rPr>
                        <a:t>Arithmetic</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b="0" i="0" u="none" strike="noStrike" cap="none" baseline="0" dirty="0">
                          <a:solidFill>
                            <a:schemeClr val="dk1"/>
                          </a:solidFill>
                          <a:latin typeface="+mn-lt"/>
                          <a:ea typeface="+mn-ea"/>
                          <a:cs typeface="+mn-cs"/>
                          <a:sym typeface="Arial"/>
                        </a:rPr>
                        <a:t>May involve data transfer, before and/or after</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439998">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Perform function in ALU</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590917915"/>
                  </a:ext>
                </a:extLst>
              </a:tr>
              <a:tr h="403938">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Set condition codes and flags</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116617951"/>
                  </a:ext>
                </a:extLst>
              </a:tr>
              <a:tr h="403938">
                <a:tc>
                  <a:txBody>
                    <a:bodyPr/>
                    <a:lstStyle/>
                    <a:p>
                      <a:pPr algn="l"/>
                      <a:r>
                        <a:rPr lang="en-IN" sz="1100" dirty="0"/>
                        <a:t>Logical</a:t>
                      </a:r>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dirty="0"/>
                        <a:t>Same as arithmetic</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344785174"/>
                  </a:ext>
                </a:extLst>
              </a:tr>
              <a:tr h="388210">
                <a:tc>
                  <a:txBody>
                    <a:bodyPr/>
                    <a:lstStyle/>
                    <a:p>
                      <a:pPr algn="l"/>
                      <a:r>
                        <a:rPr lang="en-IN" sz="1100" dirty="0"/>
                        <a:t>Conversion</a:t>
                      </a:r>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dirty="0"/>
                        <a:t>Similar to arithmetic and logical. May involve special logic to</a:t>
                      </a:r>
                    </a:p>
                    <a:p>
                      <a:pPr algn="l"/>
                      <a:r>
                        <a:rPr lang="en-US" sz="1100" dirty="0"/>
                        <a:t>perform conversion</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510487134"/>
                  </a:ext>
                </a:extLst>
              </a:tr>
              <a:tr h="388210">
                <a:tc>
                  <a:txBody>
                    <a:bodyPr/>
                    <a:lstStyle/>
                    <a:p>
                      <a:pPr algn="l"/>
                      <a:r>
                        <a:rPr lang="en-IN" sz="1100" dirty="0"/>
                        <a:t>Transfer of control</a:t>
                      </a:r>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dirty="0"/>
                        <a:t>Update program counter. For subroutine call/return, manage</a:t>
                      </a:r>
                    </a:p>
                    <a:p>
                      <a:pPr algn="l"/>
                      <a:r>
                        <a:rPr lang="en-US" sz="1100" dirty="0"/>
                        <a:t>parameter passing and linkage</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948531353"/>
                  </a:ext>
                </a:extLst>
              </a:tr>
              <a:tr h="231532">
                <a:tc rowSpan="2">
                  <a:txBody>
                    <a:bodyPr/>
                    <a:lstStyle/>
                    <a:p>
                      <a:pPr algn="l"/>
                      <a:r>
                        <a:rPr lang="en-IN" sz="1100" dirty="0"/>
                        <a:t>I/O</a:t>
                      </a:r>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dirty="0"/>
                        <a:t>Issue command to I/O module</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240931737"/>
                  </a:ext>
                </a:extLst>
              </a:tr>
              <a:tr h="231532">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If memory-mapped I/O, determine memory-mapped address</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95423305"/>
                  </a:ext>
                </a:extLst>
              </a:tr>
            </a:tbl>
          </a:graphicData>
        </a:graphic>
      </p:graphicFrame>
      <p:sp>
        <p:nvSpPr>
          <p:cNvPr id="7" name="Rectangle 6"/>
          <p:cNvSpPr/>
          <p:nvPr/>
        </p:nvSpPr>
        <p:spPr>
          <a:xfrm>
            <a:off x="6156176" y="5949280"/>
            <a:ext cx="2371773" cy="539794"/>
          </a:xfrm>
          <a:prstGeom prst="rect">
            <a:avLst/>
          </a:prstGeom>
        </p:spPr>
        <p:txBody>
          <a:bodyPr wrap="square">
            <a:spAutoFit/>
          </a:bodyPr>
          <a:lstStyle/>
          <a:p>
            <a:pPr algn="ctr"/>
            <a:r>
              <a:rPr lang="en-US" sz="1200" dirty="0">
                <a:latin typeface="+mn-lt"/>
              </a:rPr>
              <a:t>(Table can be found on page 447 in the textbook.)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a:xfrm>
            <a:off x="457200" y="243489"/>
            <a:ext cx="8229600" cy="1097279"/>
          </a:xfrm>
          <a:noFill/>
          <a:ln/>
        </p:spPr>
        <p:txBody>
          <a:bodyPr lIns="90488" tIns="44450" rIns="90488" bIns="44450"/>
          <a:lstStyle/>
          <a:p>
            <a:r>
              <a:rPr lang="en-US" dirty="0"/>
              <a:t>Data Transfer</a:t>
            </a:r>
          </a:p>
        </p:txBody>
      </p:sp>
      <p:graphicFrame>
        <p:nvGraphicFramePr>
          <p:cNvPr id="9" name="Content Placeholder 29"/>
          <p:cNvGraphicFramePr>
            <a:graphicFrameLocks/>
          </p:cNvGraphicFramePr>
          <p:nvPr/>
        </p:nvGraphicFramePr>
        <p:xfrm>
          <a:off x="304800" y="1447800"/>
          <a:ext cx="8458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247922"/>
            <a:ext cx="8229600" cy="1606527"/>
          </a:xfrm>
          <a:noFill/>
          <a:ln/>
        </p:spPr>
        <p:txBody>
          <a:bodyPr lIns="90488" tIns="44450" rIns="90488" bIns="44450"/>
          <a:lstStyle/>
          <a:p>
            <a:r>
              <a:rPr lang="en-US" dirty="0"/>
              <a:t>Table 13.5 </a:t>
            </a:r>
            <a:br>
              <a:rPr lang="en-US" dirty="0"/>
            </a:br>
            <a:r>
              <a:rPr lang="en-US" dirty="0"/>
              <a:t>Examples of IBM EAS/390 Data Transfer Operations</a:t>
            </a:r>
          </a:p>
        </p:txBody>
      </p:sp>
      <p:graphicFrame>
        <p:nvGraphicFramePr>
          <p:cNvPr id="9" name="Table 8" descr="The table has the following column headings. Operation mnemonic, name, number of bits transferred, description. The rows read as follows. 1. L, Load, 32, Transfer from memory to register. 2. L H, Load Halfword, 16, Transfer from memory to register. L R, Load, 32, Transfer from register to register. L E R, Load short, 32, Transfer from floating point register to floating point register. L E, Load short, 32, Transfer from memory to floating point register. LDR, Load long, 64, Transfer from floating point register to floating point register. L D Load long, 64, Transfer from memory to floating point register. S T, Store 32 Transfer from register to memory. S T H, Store Halfword 16 Transfer from register to memory. S T C, Store Character 8 Transfer from register to memory. S T E, Store short, 32, Transfer from floating-  point register to memory. S T D, Store long, 64, Transfer from floating point register to memory." title="A table is labeled, examples of I B M E A S slash 390 data transfer operations."/>
          <p:cNvGraphicFramePr>
            <a:graphicFrameLocks noGrp="1"/>
          </p:cNvGraphicFramePr>
          <p:nvPr>
            <p:extLst>
              <p:ext uri="{D42A27DB-BD31-4B8C-83A1-F6EECF244321}">
                <p14:modId xmlns:p14="http://schemas.microsoft.com/office/powerpoint/2010/main" val="14113755"/>
              </p:ext>
            </p:extLst>
          </p:nvPr>
        </p:nvGraphicFramePr>
        <p:xfrm>
          <a:off x="544077" y="1875430"/>
          <a:ext cx="7412298" cy="4402520"/>
        </p:xfrm>
        <a:graphic>
          <a:graphicData uri="http://schemas.openxmlformats.org/drawingml/2006/table">
            <a:tbl>
              <a:tblPr firstRow="1" bandRow="1">
                <a:tableStyleId>{5C22544A-7EE6-4342-B048-85BDC9FD1C3A}</a:tableStyleId>
              </a:tblPr>
              <a:tblGrid>
                <a:gridCol w="922544">
                  <a:extLst>
                    <a:ext uri="{9D8B030D-6E8A-4147-A177-3AD203B41FA5}">
                      <a16:colId xmlns:a16="http://schemas.microsoft.com/office/drawing/2014/main" val="528802535"/>
                    </a:ext>
                  </a:extLst>
                </a:gridCol>
                <a:gridCol w="1557792">
                  <a:extLst>
                    <a:ext uri="{9D8B030D-6E8A-4147-A177-3AD203B41FA5}">
                      <a16:colId xmlns:a16="http://schemas.microsoft.com/office/drawing/2014/main" val="3102758518"/>
                    </a:ext>
                  </a:extLst>
                </a:gridCol>
                <a:gridCol w="1492392">
                  <a:extLst>
                    <a:ext uri="{9D8B030D-6E8A-4147-A177-3AD203B41FA5}">
                      <a16:colId xmlns:a16="http://schemas.microsoft.com/office/drawing/2014/main" val="2543019389"/>
                    </a:ext>
                  </a:extLst>
                </a:gridCol>
                <a:gridCol w="3439570">
                  <a:extLst>
                    <a:ext uri="{9D8B030D-6E8A-4147-A177-3AD203B41FA5}">
                      <a16:colId xmlns:a16="http://schemas.microsoft.com/office/drawing/2014/main" val="4122312373"/>
                    </a:ext>
                  </a:extLst>
                </a:gridCol>
              </a:tblGrid>
              <a:tr h="491807">
                <a:tc>
                  <a:txBody>
                    <a:bodyPr/>
                    <a:lstStyle/>
                    <a:p>
                      <a:pPr algn="ctr"/>
                      <a:r>
                        <a:rPr lang="en-IN" sz="1000" b="1" i="0" u="none" strike="noStrike" cap="none" baseline="0" dirty="0">
                          <a:solidFill>
                            <a:schemeClr val="dk1"/>
                          </a:solidFill>
                          <a:latin typeface="+mn-lt"/>
                          <a:ea typeface="+mn-ea"/>
                          <a:cs typeface="+mn-cs"/>
                          <a:sym typeface="Arial"/>
                        </a:rPr>
                        <a:t>Operation</a:t>
                      </a:r>
                    </a:p>
                    <a:p>
                      <a:pPr algn="ctr"/>
                      <a:r>
                        <a:rPr lang="en-IN" sz="1000" b="1" i="0" u="none" strike="noStrike" cap="none" baseline="0" dirty="0">
                          <a:solidFill>
                            <a:schemeClr val="dk1"/>
                          </a:solidFill>
                          <a:latin typeface="+mn-lt"/>
                          <a:ea typeface="+mn-ea"/>
                          <a:cs typeface="+mn-cs"/>
                          <a:sym typeface="Arial"/>
                        </a:rPr>
                        <a:t>Mnemonic</a:t>
                      </a:r>
                      <a:endParaRPr lang="en-IN" sz="1000" b="1" dirty="0"/>
                    </a:p>
                  </a:txBody>
                  <a:tcPr marL="82411" marR="82411" marT="41205" marB="4120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1" i="0" u="none" strike="noStrike" cap="none" baseline="0" dirty="0">
                          <a:solidFill>
                            <a:schemeClr val="dk1"/>
                          </a:solidFill>
                          <a:latin typeface="+mn-lt"/>
                          <a:ea typeface="+mn-ea"/>
                          <a:cs typeface="+mn-cs"/>
                          <a:sym typeface="Arial"/>
                        </a:rPr>
                        <a:t>Name</a:t>
                      </a:r>
                      <a:endParaRPr lang="en-IN" sz="1000" b="1" dirty="0"/>
                    </a:p>
                  </a:txBody>
                  <a:tcPr marL="82411" marR="82411" marT="41205" marB="4120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1" i="0" u="none" strike="noStrike" cap="none" baseline="0" dirty="0">
                          <a:solidFill>
                            <a:schemeClr val="dk1"/>
                          </a:solidFill>
                          <a:latin typeface="+mn-lt"/>
                          <a:ea typeface="+mn-ea"/>
                          <a:cs typeface="+mn-cs"/>
                          <a:sym typeface="Arial"/>
                        </a:rPr>
                        <a:t>Number of Bits</a:t>
                      </a:r>
                    </a:p>
                    <a:p>
                      <a:pPr algn="ctr"/>
                      <a:r>
                        <a:rPr lang="en-IN" sz="1000" b="1" i="0" u="none" strike="noStrike" cap="none" baseline="0" dirty="0">
                          <a:solidFill>
                            <a:schemeClr val="dk1"/>
                          </a:solidFill>
                          <a:latin typeface="+mn-lt"/>
                          <a:ea typeface="+mn-ea"/>
                          <a:cs typeface="+mn-cs"/>
                          <a:sym typeface="Arial"/>
                        </a:rPr>
                        <a:t>Transferred</a:t>
                      </a:r>
                      <a:endParaRPr lang="en-IN" sz="1000" b="1" dirty="0"/>
                    </a:p>
                  </a:txBody>
                  <a:tcPr marL="82411" marR="82411" marT="41205" marB="4120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1" i="0" u="none" strike="noStrike" cap="none" baseline="0" dirty="0">
                          <a:solidFill>
                            <a:schemeClr val="dk1"/>
                          </a:solidFill>
                          <a:latin typeface="+mn-lt"/>
                          <a:ea typeface="+mn-ea"/>
                          <a:cs typeface="+mn-cs"/>
                          <a:sym typeface="Arial"/>
                        </a:rPr>
                        <a:t>Description</a:t>
                      </a:r>
                      <a:endParaRPr lang="en-IN" sz="1000" b="1" dirty="0"/>
                    </a:p>
                  </a:txBody>
                  <a:tcPr marL="82411" marR="82411" marT="41205" marB="4120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289172">
                <a:tc>
                  <a:txBody>
                    <a:bodyPr/>
                    <a:lstStyle/>
                    <a:p>
                      <a:pPr algn="l"/>
                      <a:r>
                        <a:rPr lang="en-IN" sz="1000" b="0" i="0" u="none" strike="noStrike" cap="none" baseline="0" dirty="0">
                          <a:solidFill>
                            <a:schemeClr val="dk1"/>
                          </a:solidFill>
                          <a:latin typeface="+mn-lt"/>
                          <a:ea typeface="+mn-ea"/>
                          <a:cs typeface="+mn-cs"/>
                          <a:sym typeface="Arial"/>
                        </a:rPr>
                        <a:t>L</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Load</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0" i="0" u="none" strike="noStrike" cap="none" baseline="0" dirty="0">
                          <a:solidFill>
                            <a:schemeClr val="dk1"/>
                          </a:solidFill>
                          <a:latin typeface="+mn-lt"/>
                          <a:ea typeface="+mn-ea"/>
                          <a:cs typeface="+mn-cs"/>
                          <a:sym typeface="Arial"/>
                        </a:rPr>
                        <a:t>32</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Transfer from memory to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250680">
                <a:tc>
                  <a:txBody>
                    <a:bodyPr/>
                    <a:lstStyle/>
                    <a:p>
                      <a:pPr algn="l"/>
                      <a:r>
                        <a:rPr lang="en-IN" sz="1000" b="0" i="0" u="none" strike="noStrike" cap="none" baseline="0" dirty="0">
                          <a:solidFill>
                            <a:schemeClr val="dk1"/>
                          </a:solidFill>
                          <a:latin typeface="+mn-lt"/>
                          <a:ea typeface="+mn-ea"/>
                          <a:cs typeface="+mn-cs"/>
                          <a:sym typeface="Arial"/>
                        </a:rPr>
                        <a:t>LH</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Load </a:t>
                      </a:r>
                      <a:r>
                        <a:rPr lang="en-IN" sz="1000" b="0" i="0" u="none" strike="noStrike" cap="none" baseline="0" dirty="0" err="1">
                          <a:solidFill>
                            <a:schemeClr val="dk1"/>
                          </a:solidFill>
                          <a:latin typeface="+mn-lt"/>
                          <a:ea typeface="+mn-ea"/>
                          <a:cs typeface="+mn-cs"/>
                          <a:sym typeface="Arial"/>
                        </a:rPr>
                        <a:t>Halfword</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16</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b="0" i="0" u="none" strike="noStrike" cap="none" baseline="0" dirty="0">
                          <a:solidFill>
                            <a:schemeClr val="dk1"/>
                          </a:solidFill>
                          <a:latin typeface="+mn-lt"/>
                          <a:ea typeface="+mn-ea"/>
                          <a:cs typeface="+mn-cs"/>
                          <a:sym typeface="Arial"/>
                        </a:rPr>
                        <a:t>Transfer from memory to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250680">
                <a:tc>
                  <a:txBody>
                    <a:bodyPr/>
                    <a:lstStyle/>
                    <a:p>
                      <a:pPr algn="l"/>
                      <a:r>
                        <a:rPr lang="en-IN" sz="1000" b="0" i="0" u="none" strike="noStrike" cap="none" baseline="0" dirty="0">
                          <a:solidFill>
                            <a:schemeClr val="dk1"/>
                          </a:solidFill>
                          <a:latin typeface="+mn-lt"/>
                          <a:ea typeface="+mn-ea"/>
                          <a:cs typeface="+mn-cs"/>
                          <a:sym typeface="Arial"/>
                        </a:rPr>
                        <a:t>LR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Load</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Transfer from register to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418952">
                <a:tc>
                  <a:txBody>
                    <a:bodyPr/>
                    <a:lstStyle/>
                    <a:p>
                      <a:pPr algn="l"/>
                      <a:r>
                        <a:rPr lang="en-IN" sz="1000" b="0" i="0" u="none" strike="noStrike" cap="none" baseline="0" dirty="0">
                          <a:solidFill>
                            <a:schemeClr val="dk1"/>
                          </a:solidFill>
                          <a:latin typeface="+mn-lt"/>
                          <a:ea typeface="+mn-ea"/>
                          <a:cs typeface="+mn-cs"/>
                          <a:sym typeface="Arial"/>
                        </a:rPr>
                        <a:t>LER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Load (short)</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b="0" i="0" u="none" strike="noStrike" cap="none" baseline="0" dirty="0">
                          <a:solidFill>
                            <a:schemeClr val="dk1"/>
                          </a:solidFill>
                          <a:latin typeface="+mn-lt"/>
                          <a:ea typeface="+mn-ea"/>
                          <a:cs typeface="+mn-cs"/>
                          <a:sym typeface="Arial"/>
                        </a:rPr>
                        <a:t>Transfer from floating-point register to </a:t>
                      </a:r>
                      <a:br>
                        <a:rPr lang="en-US" sz="1000" b="0" i="0" u="none" strike="noStrike" cap="none" baseline="0" dirty="0">
                          <a:solidFill>
                            <a:schemeClr val="dk1"/>
                          </a:solidFill>
                          <a:latin typeface="+mn-lt"/>
                          <a:ea typeface="+mn-ea"/>
                          <a:cs typeface="+mn-cs"/>
                          <a:sym typeface="Arial"/>
                        </a:rPr>
                      </a:br>
                      <a:r>
                        <a:rPr lang="en-US" sz="1000" b="0" i="0" u="none" strike="noStrike" cap="none" baseline="0" dirty="0">
                          <a:solidFill>
                            <a:schemeClr val="dk1"/>
                          </a:solidFill>
                          <a:latin typeface="+mn-lt"/>
                          <a:ea typeface="+mn-ea"/>
                          <a:cs typeface="+mn-cs"/>
                          <a:sym typeface="Arial"/>
                        </a:rPr>
                        <a:t>floating-point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18952">
                <a:tc>
                  <a:txBody>
                    <a:bodyPr/>
                    <a:lstStyle/>
                    <a:p>
                      <a:pPr algn="l"/>
                      <a:r>
                        <a:rPr lang="en-IN" sz="1000" b="0" i="0" u="none" strike="noStrike" cap="none" baseline="0" dirty="0">
                          <a:solidFill>
                            <a:schemeClr val="dk1"/>
                          </a:solidFill>
                          <a:latin typeface="+mn-lt"/>
                          <a:ea typeface="+mn-ea"/>
                          <a:cs typeface="+mn-cs"/>
                          <a:sym typeface="Arial"/>
                        </a:rPr>
                        <a:t>LE</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Load (short)</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memory to floating-point</a:t>
                      </a:r>
                    </a:p>
                    <a:p>
                      <a:pPr algn="l"/>
                      <a:r>
                        <a:rPr lang="en-US" sz="1000" dirty="0"/>
                        <a:t>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62666875"/>
                  </a:ext>
                </a:extLst>
              </a:tr>
              <a:tr h="418952">
                <a:tc>
                  <a:txBody>
                    <a:bodyPr/>
                    <a:lstStyle/>
                    <a:p>
                      <a:pPr algn="l"/>
                      <a:r>
                        <a:rPr lang="en-IN" sz="1000" dirty="0"/>
                        <a:t>LDR</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Load (long)</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64</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floating-point register to floating-point</a:t>
                      </a:r>
                    </a:p>
                    <a:p>
                      <a:pPr algn="l"/>
                      <a:r>
                        <a:rPr lang="en-US" sz="1000" dirty="0"/>
                        <a:t>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243529861"/>
                  </a:ext>
                </a:extLst>
              </a:tr>
              <a:tr h="250680">
                <a:tc>
                  <a:txBody>
                    <a:bodyPr/>
                    <a:lstStyle/>
                    <a:p>
                      <a:pPr algn="l"/>
                      <a:r>
                        <a:rPr lang="en-IN" sz="1000" dirty="0"/>
                        <a:t>LD</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Load (long)</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64</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memory to floating-point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07864013"/>
                  </a:ext>
                </a:extLst>
              </a:tr>
              <a:tr h="258247">
                <a:tc>
                  <a:txBody>
                    <a:bodyPr/>
                    <a:lstStyle/>
                    <a:p>
                      <a:pPr algn="l"/>
                      <a:r>
                        <a:rPr lang="en-IN" sz="1000" dirty="0"/>
                        <a:t>ST</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register 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53971128"/>
                  </a:ext>
                </a:extLst>
              </a:tr>
              <a:tr h="258247">
                <a:tc>
                  <a:txBody>
                    <a:bodyPr/>
                    <a:lstStyle/>
                    <a:p>
                      <a:pPr algn="l"/>
                      <a:r>
                        <a:rPr lang="en-IN" sz="1000" dirty="0"/>
                        <a:t>STH</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 </a:t>
                      </a:r>
                      <a:r>
                        <a:rPr lang="en-IN" sz="1000" dirty="0" err="1"/>
                        <a:t>Halfword</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16</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register 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13120119"/>
                  </a:ext>
                </a:extLst>
              </a:tr>
              <a:tr h="258247">
                <a:tc>
                  <a:txBody>
                    <a:bodyPr/>
                    <a:lstStyle/>
                    <a:p>
                      <a:pPr algn="l"/>
                      <a:r>
                        <a:rPr lang="en-IN" sz="1000" dirty="0"/>
                        <a:t>STC</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 Character</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8</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register 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240898346"/>
                  </a:ext>
                </a:extLst>
              </a:tr>
              <a:tr h="418952">
                <a:tc>
                  <a:txBody>
                    <a:bodyPr/>
                    <a:lstStyle/>
                    <a:p>
                      <a:pPr algn="l"/>
                      <a:r>
                        <a:rPr lang="en-IN" sz="1000" dirty="0"/>
                        <a:t>STE</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 (short)</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floating-point register</a:t>
                      </a:r>
                    </a:p>
                    <a:p>
                      <a:pPr algn="l"/>
                      <a:r>
                        <a:rPr lang="en-US" sz="1000" dirty="0"/>
                        <a:t>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837265460"/>
                  </a:ext>
                </a:extLst>
              </a:tr>
              <a:tr h="418952">
                <a:tc>
                  <a:txBody>
                    <a:bodyPr/>
                    <a:lstStyle/>
                    <a:p>
                      <a:pPr algn="l"/>
                      <a:r>
                        <a:rPr lang="en-IN" sz="1000" dirty="0"/>
                        <a:t>STD</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 (long)</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64</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floating-point register </a:t>
                      </a:r>
                      <a:br>
                        <a:rPr lang="en-US" sz="1000" dirty="0"/>
                      </a:br>
                      <a:r>
                        <a:rPr lang="en-US" sz="1000" dirty="0"/>
                        <a:t>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181424987"/>
                  </a:ext>
                </a:extLst>
              </a:tr>
            </a:tbl>
          </a:graphicData>
        </a:graphic>
      </p:graphicFrame>
      <p:sp>
        <p:nvSpPr>
          <p:cNvPr id="7" name="Rectangle 6"/>
          <p:cNvSpPr/>
          <p:nvPr/>
        </p:nvSpPr>
        <p:spPr>
          <a:xfrm>
            <a:off x="5220072" y="6275812"/>
            <a:ext cx="3819764" cy="276999"/>
          </a:xfrm>
          <a:prstGeom prst="rect">
            <a:avLst/>
          </a:prstGeom>
        </p:spPr>
        <p:txBody>
          <a:bodyPr wrap="square">
            <a:spAutoFit/>
          </a:bodyPr>
          <a:lstStyle/>
          <a:p>
            <a:pPr algn="ctr"/>
            <a:r>
              <a:rPr lang="en-US" sz="1200" dirty="0">
                <a:latin typeface="+mn-lt"/>
              </a:rPr>
              <a:t>(Table can be found on page 448 in the textbook.)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457200" y="250996"/>
            <a:ext cx="8229600" cy="1097279"/>
          </a:xfrm>
          <a:noFill/>
          <a:ln/>
        </p:spPr>
        <p:txBody>
          <a:bodyPr lIns="90488" tIns="44450" rIns="90488" bIns="44450">
            <a:normAutofit/>
          </a:bodyPr>
          <a:lstStyle/>
          <a:p>
            <a:r>
              <a:rPr lang="en-US" dirty="0">
                <a:solidFill>
                  <a:schemeClr val="tx2"/>
                </a:solidFill>
              </a:rPr>
              <a:t>Arithmetic</a:t>
            </a:r>
          </a:p>
        </p:txBody>
      </p:sp>
      <p:sp>
        <p:nvSpPr>
          <p:cNvPr id="43013" name="Rectangle 5"/>
          <p:cNvSpPr>
            <a:spLocks noGrp="1" noChangeArrowheads="1"/>
          </p:cNvSpPr>
          <p:nvPr>
            <p:ph type="body" idx="1"/>
          </p:nvPr>
        </p:nvSpPr>
        <p:spPr>
          <a:xfrm>
            <a:off x="457200" y="1671450"/>
            <a:ext cx="6707088" cy="5501208"/>
          </a:xfrm>
          <a:noFill/>
          <a:ln/>
        </p:spPr>
        <p:txBody>
          <a:bodyPr lIns="90488" tIns="44450" rIns="90488" bIns="44450">
            <a:normAutofit/>
          </a:bodyPr>
          <a:lstStyle/>
          <a:p>
            <a:pPr marL="285750" indent="-285750">
              <a:lnSpc>
                <a:spcPct val="80000"/>
              </a:lnSpc>
              <a:buClr>
                <a:schemeClr val="tx2"/>
              </a:buClr>
              <a:buFont typeface="Arial" panose="020B0604020202020204" pitchFamily="34" charset="0"/>
              <a:buChar char="•"/>
            </a:pPr>
            <a:r>
              <a:rPr lang="en-US" sz="1800" dirty="0"/>
              <a:t>Most machines provide the basic arithmetic operations of add, subtract, multiply, and divide</a:t>
            </a:r>
          </a:p>
          <a:p>
            <a:pPr marL="285750" indent="-285750">
              <a:lnSpc>
                <a:spcPct val="80000"/>
              </a:lnSpc>
              <a:buClr>
                <a:schemeClr val="tx2"/>
              </a:buClr>
              <a:buFont typeface="Arial" panose="020B0604020202020204" pitchFamily="34" charset="0"/>
              <a:buChar char="•"/>
            </a:pPr>
            <a:r>
              <a:rPr lang="en-US" sz="1800" dirty="0"/>
              <a:t>These are provided for signed integer (fixed-point) numbers</a:t>
            </a:r>
          </a:p>
          <a:p>
            <a:pPr marL="285750" indent="-285750">
              <a:lnSpc>
                <a:spcPct val="80000"/>
              </a:lnSpc>
              <a:buClr>
                <a:schemeClr val="tx2"/>
              </a:buClr>
              <a:buFont typeface="Arial" panose="020B0604020202020204" pitchFamily="34" charset="0"/>
              <a:buChar char="•"/>
            </a:pPr>
            <a:r>
              <a:rPr lang="en-US" sz="1800" dirty="0"/>
              <a:t>Often they are also provided for floating-point and packed decimal numbers</a:t>
            </a:r>
          </a:p>
          <a:p>
            <a:pPr marL="285750" indent="-285750">
              <a:lnSpc>
                <a:spcPct val="80000"/>
              </a:lnSpc>
              <a:buClr>
                <a:schemeClr val="tx2"/>
              </a:buClr>
              <a:buFont typeface="Arial" panose="020B0604020202020204" pitchFamily="34" charset="0"/>
              <a:buChar char="•"/>
            </a:pPr>
            <a:r>
              <a:rPr lang="en-US" sz="1800" dirty="0"/>
              <a:t>Other possible operations include a variety of single-operand instructions:</a:t>
            </a:r>
          </a:p>
          <a:p>
            <a:pPr marL="617538" lvl="1" indent="-320675">
              <a:spcBef>
                <a:spcPts val="400"/>
              </a:spcBef>
              <a:buFont typeface="Arial" panose="020B0604020202020204" pitchFamily="34" charset="0"/>
              <a:buChar char="–"/>
            </a:pPr>
            <a:r>
              <a:rPr lang="en-US" sz="1800" dirty="0">
                <a:solidFill>
                  <a:schemeClr val="tx1"/>
                </a:solidFill>
              </a:rPr>
              <a:t>Absolute</a:t>
            </a:r>
          </a:p>
          <a:p>
            <a:pPr marL="925513" lvl="2" indent="-307975">
              <a:spcBef>
                <a:spcPts val="400"/>
              </a:spcBef>
              <a:buClr>
                <a:schemeClr val="tx2"/>
              </a:buClr>
              <a:buFont typeface="Wingdings" panose="05000000000000000000" pitchFamily="2" charset="2"/>
              <a:buChar char="§"/>
            </a:pPr>
            <a:r>
              <a:rPr lang="en-US" sz="1600" dirty="0">
                <a:solidFill>
                  <a:schemeClr val="tx1"/>
                </a:solidFill>
              </a:rPr>
              <a:t>Take the absolute value of the operand</a:t>
            </a:r>
          </a:p>
          <a:p>
            <a:pPr marL="617538" lvl="1" indent="-320675">
              <a:spcBef>
                <a:spcPts val="400"/>
              </a:spcBef>
              <a:buFont typeface="Arial" panose="020B0604020202020204" pitchFamily="34" charset="0"/>
              <a:buChar char="–"/>
            </a:pPr>
            <a:r>
              <a:rPr lang="en-US" sz="1800" dirty="0">
                <a:solidFill>
                  <a:schemeClr val="tx1"/>
                </a:solidFill>
              </a:rPr>
              <a:t>Negate</a:t>
            </a:r>
          </a:p>
          <a:p>
            <a:pPr marL="925513" lvl="2" indent="-307975">
              <a:spcBef>
                <a:spcPts val="400"/>
              </a:spcBef>
              <a:buClr>
                <a:schemeClr val="tx2"/>
              </a:buClr>
              <a:buFont typeface="Wingdings" panose="05000000000000000000" pitchFamily="2" charset="2"/>
              <a:buChar char="§"/>
            </a:pPr>
            <a:r>
              <a:rPr lang="en-US" sz="1600" dirty="0">
                <a:solidFill>
                  <a:schemeClr val="tx1"/>
                </a:solidFill>
              </a:rPr>
              <a:t>Negate the operand</a:t>
            </a:r>
          </a:p>
          <a:p>
            <a:pPr marL="617538" lvl="1" indent="-320675">
              <a:spcBef>
                <a:spcPts val="400"/>
              </a:spcBef>
              <a:buFont typeface="Arial" panose="020B0604020202020204" pitchFamily="34" charset="0"/>
              <a:buChar char="–"/>
            </a:pPr>
            <a:r>
              <a:rPr lang="en-US" sz="1800" dirty="0">
                <a:solidFill>
                  <a:schemeClr val="tx1"/>
                </a:solidFill>
              </a:rPr>
              <a:t>Increment</a:t>
            </a:r>
          </a:p>
          <a:p>
            <a:pPr marL="925513" lvl="2" indent="-307975">
              <a:spcBef>
                <a:spcPts val="400"/>
              </a:spcBef>
              <a:buClr>
                <a:schemeClr val="tx2"/>
              </a:buClr>
              <a:buFont typeface="Wingdings" panose="05000000000000000000" pitchFamily="2" charset="2"/>
              <a:buChar char="§"/>
            </a:pPr>
            <a:r>
              <a:rPr lang="en-US" sz="1600" dirty="0">
                <a:solidFill>
                  <a:schemeClr val="tx1"/>
                </a:solidFill>
              </a:rPr>
              <a:t>Add 1 to the operand</a:t>
            </a:r>
          </a:p>
          <a:p>
            <a:pPr lvl="1">
              <a:spcBef>
                <a:spcPts val="400"/>
              </a:spcBef>
            </a:pPr>
            <a:r>
              <a:rPr lang="en-US" sz="1800" dirty="0">
                <a:solidFill>
                  <a:schemeClr val="tx1"/>
                </a:solidFill>
              </a:rPr>
              <a:t>Decrement</a:t>
            </a:r>
            <a:r>
              <a:rPr lang="en-US" dirty="0">
                <a:solidFill>
                  <a:schemeClr val="tx1"/>
                </a:solidFill>
              </a:rPr>
              <a:t> </a:t>
            </a:r>
          </a:p>
          <a:p>
            <a:pPr marL="925513" lvl="2" indent="-307975">
              <a:spcBef>
                <a:spcPts val="400"/>
              </a:spcBef>
              <a:buClr>
                <a:schemeClr val="tx2"/>
              </a:buClr>
              <a:buFont typeface="Wingdings" panose="05000000000000000000" pitchFamily="2" charset="2"/>
              <a:buChar char="§"/>
            </a:pPr>
            <a:r>
              <a:rPr lang="en-US" sz="1600" dirty="0">
                <a:solidFill>
                  <a:schemeClr val="tx1"/>
                </a:solidFill>
              </a:rPr>
              <a:t>Subtract 1 from the operand</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Table 13.6 </a:t>
            </a:r>
            <a:br>
              <a:rPr lang="en-US" dirty="0"/>
            </a:br>
            <a:r>
              <a:rPr lang="en-US" dirty="0"/>
              <a:t>Basic Logical Operations</a:t>
            </a:r>
          </a:p>
        </p:txBody>
      </p:sp>
      <p:graphicFrame>
        <p:nvGraphicFramePr>
          <p:cNvPr id="6" name="Table 5" descr="The table has the column headings, P, Q, not p, p and q, p or q, p x o r q, and p through q. The rows read as follows. 1. 0 0 1 0 0 0 1. 2. 0 1 1 0 1 1 0. 3. 1 0 0 0 1 1 0. 4. 1 1 0 1 1 0 1." title="A table is titled, basic logical operations."/>
          <p:cNvGraphicFramePr>
            <a:graphicFrameLocks noGrp="1"/>
          </p:cNvGraphicFramePr>
          <p:nvPr>
            <p:extLst>
              <p:ext uri="{D42A27DB-BD31-4B8C-83A1-F6EECF244321}">
                <p14:modId xmlns:p14="http://schemas.microsoft.com/office/powerpoint/2010/main" val="1527605157"/>
              </p:ext>
            </p:extLst>
          </p:nvPr>
        </p:nvGraphicFramePr>
        <p:xfrm>
          <a:off x="364511" y="2636912"/>
          <a:ext cx="8404105" cy="2385657"/>
        </p:xfrm>
        <a:graphic>
          <a:graphicData uri="http://schemas.openxmlformats.org/drawingml/2006/table">
            <a:tbl>
              <a:tblPr firstRow="1" bandRow="1">
                <a:tableStyleId>{5C22544A-7EE6-4342-B048-85BDC9FD1C3A}</a:tableStyleId>
              </a:tblPr>
              <a:tblGrid>
                <a:gridCol w="1039137">
                  <a:extLst>
                    <a:ext uri="{9D8B030D-6E8A-4147-A177-3AD203B41FA5}">
                      <a16:colId xmlns:a16="http://schemas.microsoft.com/office/drawing/2014/main" val="528802535"/>
                    </a:ext>
                  </a:extLst>
                </a:gridCol>
                <a:gridCol w="1008112">
                  <a:extLst>
                    <a:ext uri="{9D8B030D-6E8A-4147-A177-3AD203B41FA5}">
                      <a16:colId xmlns:a16="http://schemas.microsoft.com/office/drawing/2014/main" val="3102758518"/>
                    </a:ext>
                  </a:extLst>
                </a:gridCol>
                <a:gridCol w="1152128">
                  <a:extLst>
                    <a:ext uri="{9D8B030D-6E8A-4147-A177-3AD203B41FA5}">
                      <a16:colId xmlns:a16="http://schemas.microsoft.com/office/drawing/2014/main" val="2543019389"/>
                    </a:ext>
                  </a:extLst>
                </a:gridCol>
                <a:gridCol w="1152128">
                  <a:extLst>
                    <a:ext uri="{9D8B030D-6E8A-4147-A177-3AD203B41FA5}">
                      <a16:colId xmlns:a16="http://schemas.microsoft.com/office/drawing/2014/main" val="4122312373"/>
                    </a:ext>
                  </a:extLst>
                </a:gridCol>
                <a:gridCol w="1152128">
                  <a:extLst>
                    <a:ext uri="{9D8B030D-6E8A-4147-A177-3AD203B41FA5}">
                      <a16:colId xmlns:a16="http://schemas.microsoft.com/office/drawing/2014/main" val="3556703411"/>
                    </a:ext>
                  </a:extLst>
                </a:gridCol>
                <a:gridCol w="1296144">
                  <a:extLst>
                    <a:ext uri="{9D8B030D-6E8A-4147-A177-3AD203B41FA5}">
                      <a16:colId xmlns:a16="http://schemas.microsoft.com/office/drawing/2014/main" val="1608814037"/>
                    </a:ext>
                  </a:extLst>
                </a:gridCol>
                <a:gridCol w="1604328">
                  <a:extLst>
                    <a:ext uri="{9D8B030D-6E8A-4147-A177-3AD203B41FA5}">
                      <a16:colId xmlns:a16="http://schemas.microsoft.com/office/drawing/2014/main" val="254080510"/>
                    </a:ext>
                  </a:extLst>
                </a:gridCol>
              </a:tblGrid>
              <a:tr h="504056">
                <a:tc>
                  <a:txBody>
                    <a:bodyPr/>
                    <a:lstStyle/>
                    <a:p>
                      <a:pPr algn="ctr"/>
                      <a:r>
                        <a:rPr lang="en-IN" sz="1600" b="1" i="0" u="none" strike="noStrike" cap="none" baseline="0" dirty="0">
                          <a:solidFill>
                            <a:schemeClr val="tx1"/>
                          </a:solidFill>
                          <a:latin typeface="+mn-lt"/>
                          <a:ea typeface="+mn-ea"/>
                          <a:cs typeface="+mn-cs"/>
                          <a:sym typeface="Arial"/>
                        </a:rPr>
                        <a:t>P</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b="1" i="0" u="none" strike="noStrike" cap="none" baseline="0" dirty="0">
                          <a:solidFill>
                            <a:schemeClr val="tx1"/>
                          </a:solidFill>
                          <a:latin typeface="+mn-lt"/>
                          <a:ea typeface="+mn-ea"/>
                          <a:cs typeface="+mn-cs"/>
                          <a:sym typeface="Arial"/>
                        </a:rPr>
                        <a:t>Q</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a:solidFill>
                            <a:schemeClr val="tx1"/>
                          </a:solidFill>
                          <a:latin typeface="+mn-lt"/>
                          <a:ea typeface="+mn-ea"/>
                          <a:cs typeface="+mn-cs"/>
                          <a:sym typeface="Arial"/>
                        </a:rPr>
                        <a:t>NOT P</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cap="none" baseline="0" dirty="0">
                          <a:solidFill>
                            <a:schemeClr val="tx1"/>
                          </a:solidFill>
                          <a:latin typeface="+mn-lt"/>
                          <a:ea typeface="+mn-ea"/>
                          <a:cs typeface="+mn-cs"/>
                          <a:sym typeface="Arial"/>
                        </a:rPr>
                        <a:t>P AND Q</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rPr>
                        <a:t>P OR 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rPr>
                        <a:t>P XOR 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rPr>
                        <a:t>P = 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14828">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518309">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527601">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20863">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62666875"/>
                  </a:ext>
                </a:extLst>
              </a:tr>
            </a:tbl>
          </a:graphicData>
        </a:graphic>
      </p:graphicFrame>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13.6</a:t>
            </a:r>
            <a:br>
              <a:rPr lang="en-US" dirty="0"/>
            </a:br>
            <a:r>
              <a:rPr lang="en-US" dirty="0"/>
              <a:t>Shift and Rotate Operations</a:t>
            </a:r>
          </a:p>
        </p:txBody>
      </p:sp>
      <p:pic>
        <p:nvPicPr>
          <p:cNvPr id="4" name="Picture 3" descr="Diagram A, Logical right shift. Numeral 0 is sent to the first node of the array and the bits are shifted from left to right. Diagram B, Logical left shift. Numeral 0 is sent to the final node of the array and the bits are shifted from right to left. Diagram C, Arithmetic right shift. The first node contains alphabet S which is shifted to the second node on the right and so on from left to right. Diagram D, Numeral 0 is sent to the last node of the array. The bits are shifted from right to left and they leave without reaching the node 1. Node 1 contains alphabet S which is reverted back to itself. Diagram E, Right rotate. The bits are shifted from left to right and as they reach the final node, they are again reverted to the first node from Right to left. Diagram F, Left rotate. The bits are shifted from right to left. As they reach node 1, the bits are reverted to the last node from left to right." title="A diagram explains the various shift and rotate operations."/>
          <p:cNvPicPr>
            <a:picLocks noChangeAspect="1"/>
          </p:cNvPicPr>
          <p:nvPr/>
        </p:nvPicPr>
        <p:blipFill rotWithShape="1">
          <a:blip r:embed="rId3">
            <a:extLst>
              <a:ext uri="{28A0092B-C50C-407E-A947-70E740481C1C}">
                <a14:useLocalDpi xmlns:a14="http://schemas.microsoft.com/office/drawing/2010/main" val="0"/>
              </a:ext>
            </a:extLst>
          </a:blip>
          <a:srcRect l="18181" t="8666" r="22078" b="11807"/>
          <a:stretch/>
        </p:blipFill>
        <p:spPr>
          <a:xfrm>
            <a:off x="3131182" y="1326138"/>
            <a:ext cx="2881637" cy="501154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Table 13.7</a:t>
            </a:r>
            <a:br>
              <a:rPr lang="en-US" dirty="0"/>
            </a:br>
            <a:r>
              <a:rPr lang="en-US" dirty="0"/>
              <a:t>Examples of Shift and Rotate Operations</a:t>
            </a:r>
          </a:p>
        </p:txBody>
      </p:sp>
      <p:graphicFrame>
        <p:nvGraphicFramePr>
          <p:cNvPr id="6" name="Table 5" descr="The table has three columns labeled, input, operation, and result. The rows read as follows. Row 1. 1 0 1 0 0 1 1 0, Logical right shift left parenthesis 3 bits right parenthesis, 0 0 0 1 0 1 0 0. Row 2. 1 0 1 0 0 1 1 0, Logical left shift left parenthesis 3 bits right parenthesis, 0 0 1 1 0 0 0 0. Row 3. 1 0 1 0 0 1 1 0, Arithmetic right shift left parenthesis 3 bits right parenthesis, 1 1 1 1 0 1 0 0. Row 4. 1 0 1 0 0 1 1 0, Arithmetic left shift left parenthesis 3 bits right parenthesis, 1 0 1 1 0 0 0 0. Row 5. 1 0 1 0 0 1 1 0, Right rotate left parenthesis 3 bits right parenthesis, 1 1 0 1 0 1 0 0. Row 6. 1 0 1 0 0 1 1 0, Left rotate left parenthesis 3 bits right parenthesis, 0 0 1 1 0 1 0." title="A table is titled, examples of shift and rotate operations."/>
          <p:cNvGraphicFramePr>
            <a:graphicFrameLocks noGrp="1"/>
          </p:cNvGraphicFramePr>
          <p:nvPr>
            <p:extLst>
              <p:ext uri="{D42A27DB-BD31-4B8C-83A1-F6EECF244321}">
                <p14:modId xmlns:p14="http://schemas.microsoft.com/office/powerpoint/2010/main" val="1393095431"/>
              </p:ext>
            </p:extLst>
          </p:nvPr>
        </p:nvGraphicFramePr>
        <p:xfrm>
          <a:off x="479534" y="1916833"/>
          <a:ext cx="8184932" cy="3024335"/>
        </p:xfrm>
        <a:graphic>
          <a:graphicData uri="http://schemas.openxmlformats.org/drawingml/2006/table">
            <a:tbl>
              <a:tblPr firstRow="1" bandRow="1">
                <a:tableStyleId>{5C22544A-7EE6-4342-B048-85BDC9FD1C3A}</a:tableStyleId>
              </a:tblPr>
              <a:tblGrid>
                <a:gridCol w="2376978">
                  <a:extLst>
                    <a:ext uri="{9D8B030D-6E8A-4147-A177-3AD203B41FA5}">
                      <a16:colId xmlns:a16="http://schemas.microsoft.com/office/drawing/2014/main" val="528802535"/>
                    </a:ext>
                  </a:extLst>
                </a:gridCol>
                <a:gridCol w="3465692">
                  <a:extLst>
                    <a:ext uri="{9D8B030D-6E8A-4147-A177-3AD203B41FA5}">
                      <a16:colId xmlns:a16="http://schemas.microsoft.com/office/drawing/2014/main" val="3102758518"/>
                    </a:ext>
                  </a:extLst>
                </a:gridCol>
                <a:gridCol w="2342262">
                  <a:extLst>
                    <a:ext uri="{9D8B030D-6E8A-4147-A177-3AD203B41FA5}">
                      <a16:colId xmlns:a16="http://schemas.microsoft.com/office/drawing/2014/main" val="2543019389"/>
                    </a:ext>
                  </a:extLst>
                </a:gridCol>
              </a:tblGrid>
              <a:tr h="418357">
                <a:tc>
                  <a:txBody>
                    <a:bodyPr/>
                    <a:lstStyle/>
                    <a:p>
                      <a:pPr algn="ctr"/>
                      <a:r>
                        <a:rPr lang="en-IN" sz="2000" b="1" i="0" u="none" strike="noStrike" cap="none" baseline="0" dirty="0">
                          <a:solidFill>
                            <a:schemeClr val="tx1"/>
                          </a:solidFill>
                          <a:latin typeface="+mn-lt"/>
                          <a:ea typeface="+mn-ea"/>
                          <a:cs typeface="+mn-cs"/>
                          <a:sym typeface="Arial"/>
                        </a:rPr>
                        <a:t>Input</a:t>
                      </a:r>
                      <a:endParaRPr lang="en-IN"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2000" b="1" i="0" u="none" strike="noStrike" cap="none" baseline="0" dirty="0">
                          <a:solidFill>
                            <a:schemeClr val="tx1"/>
                          </a:solidFill>
                          <a:latin typeface="+mn-lt"/>
                          <a:ea typeface="+mn-ea"/>
                          <a:cs typeface="+mn-cs"/>
                          <a:sym typeface="Arial"/>
                        </a:rPr>
                        <a:t>Operation</a:t>
                      </a:r>
                      <a:endParaRPr lang="en-IN"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1" i="0" u="none" strike="noStrike" cap="none" baseline="0" dirty="0">
                          <a:solidFill>
                            <a:schemeClr val="tx1"/>
                          </a:solidFill>
                          <a:latin typeface="+mn-lt"/>
                          <a:ea typeface="+mn-ea"/>
                          <a:cs typeface="+mn-cs"/>
                          <a:sym typeface="Arial"/>
                        </a:rPr>
                        <a:t>Result</a:t>
                      </a:r>
                      <a:endParaRPr lang="en-IN"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800" b="0" i="0" u="none" strike="noStrike" cap="none" baseline="0" dirty="0">
                          <a:solidFill>
                            <a:schemeClr val="dk1"/>
                          </a:solidFill>
                          <a:latin typeface="+mn-lt"/>
                          <a:ea typeface="+mn-ea"/>
                          <a:cs typeface="+mn-cs"/>
                          <a:sym typeface="Arial"/>
                        </a:rPr>
                        <a:t>Logical right shift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00010100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800" b="0" i="0" u="none" strike="noStrike" cap="none" baseline="0" dirty="0">
                          <a:solidFill>
                            <a:schemeClr val="dk1"/>
                          </a:solidFill>
                          <a:latin typeface="+mn-lt"/>
                          <a:ea typeface="+mn-ea"/>
                          <a:cs typeface="+mn-cs"/>
                          <a:sym typeface="Arial"/>
                        </a:rPr>
                        <a:t>Logical left shift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00110000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800" b="0" i="0" u="none" strike="noStrike" cap="none" baseline="0" dirty="0">
                          <a:solidFill>
                            <a:schemeClr val="dk1"/>
                          </a:solidFill>
                          <a:latin typeface="+mn-lt"/>
                          <a:ea typeface="+mn-ea"/>
                          <a:cs typeface="+mn-cs"/>
                          <a:sym typeface="Arial"/>
                        </a:rPr>
                        <a:t>Arithmetic right shift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11110100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800" b="0" i="0" u="none" strike="noStrike" cap="none" baseline="0" dirty="0">
                          <a:solidFill>
                            <a:schemeClr val="dk1"/>
                          </a:solidFill>
                          <a:latin typeface="+mn-lt"/>
                          <a:ea typeface="+mn-ea"/>
                          <a:cs typeface="+mn-cs"/>
                          <a:sym typeface="Arial"/>
                        </a:rPr>
                        <a:t>Arithmetic left shift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10110000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62666875"/>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Right rotate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11010100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71718609"/>
                  </a:ext>
                </a:extLst>
              </a:tr>
              <a:tr h="514193">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Left rotate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00110101</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36854181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73341"/>
            <a:ext cx="8229600" cy="1119051"/>
          </a:xfrm>
        </p:spPr>
        <p:txBody>
          <a:bodyPr/>
          <a:lstStyle/>
          <a:p>
            <a:r>
              <a:rPr lang="en-US" dirty="0"/>
              <a:t>Figure 13.1 </a:t>
            </a:r>
            <a:br>
              <a:rPr lang="en-US" dirty="0"/>
            </a:br>
            <a:r>
              <a:rPr lang="en-US" dirty="0"/>
              <a:t>Instruction Cycle State Diagram</a:t>
            </a:r>
            <a:endParaRPr lang="en-IN" dirty="0"/>
          </a:p>
        </p:txBody>
      </p:sp>
      <p:pic>
        <p:nvPicPr>
          <p:cNvPr id="3" name="Picture 2" descr="Instruction fetch leads to instruction operation decoding. Instruction operation decoding leads to Operand address calculation. Operand address calculation leads to operation fetch. In the case of multiple operands, operation fetch leads back to operand address calculation. Operand fetch leads to data operation. Data operation leads to Operand address calculation. Operand address calculation leads to Operand store. In the case of multiple results, operand address store leads back to operand address calculation. Operand store also leads back to operand address calculation in the case of return for string or vector data and instruction address calculation in the case of instruction complete, fetch next instruction." title="A diagrammatic representation of the instruction cycle."/>
          <p:cNvPicPr>
            <a:picLocks noChangeAspect="1"/>
          </p:cNvPicPr>
          <p:nvPr/>
        </p:nvPicPr>
        <p:blipFill rotWithShape="1">
          <a:blip r:embed="rId3">
            <a:extLst>
              <a:ext uri="{28A0092B-C50C-407E-A947-70E740481C1C}">
                <a14:useLocalDpi xmlns:a14="http://schemas.microsoft.com/office/drawing/2010/main" val="0"/>
              </a:ext>
            </a:extLst>
          </a:blip>
          <a:srcRect l="4975" t="25162" r="6286" b="39930"/>
          <a:stretch/>
        </p:blipFill>
        <p:spPr>
          <a:xfrm>
            <a:off x="611560" y="1412776"/>
            <a:ext cx="7920880" cy="4032448"/>
          </a:xfrm>
          <a:prstGeom prst="rect">
            <a:avLst/>
          </a:prstGeom>
        </p:spPr>
      </p:pic>
    </p:spTree>
    <p:extLst>
      <p:ext uri="{BB962C8B-B14F-4D97-AF65-F5344CB8AC3E}">
        <p14:creationId xmlns:p14="http://schemas.microsoft.com/office/powerpoint/2010/main" val="61464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7"/>
          <p:cNvGraphicFramePr>
            <a:graphicFrameLocks/>
          </p:cNvGraphicFramePr>
          <p:nvPr>
            <p:extLst>
              <p:ext uri="{D42A27DB-BD31-4B8C-83A1-F6EECF244321}">
                <p14:modId xmlns:p14="http://schemas.microsoft.com/office/powerpoint/2010/main" val="2007746717"/>
              </p:ext>
            </p:extLst>
          </p:nvPr>
        </p:nvGraphicFramePr>
        <p:xfrm>
          <a:off x="0" y="188640"/>
          <a:ext cx="9684568" cy="70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61C42746-2965-4F87-A60E-E007C4C06C55}"/>
              </a:ext>
            </a:extLst>
          </p:cNvPr>
          <p:cNvSpPr>
            <a:spLocks noGrp="1"/>
          </p:cNvSpPr>
          <p:nvPr>
            <p:ph type="title"/>
          </p:nvPr>
        </p:nvSpPr>
        <p:spPr>
          <a:xfrm>
            <a:off x="4211960" y="476672"/>
            <a:ext cx="3322712" cy="490025"/>
          </a:xfrm>
        </p:spPr>
        <p:txBody>
          <a:bodyPr/>
          <a:lstStyle/>
          <a:p>
            <a:r>
              <a:rPr lang="en-US" dirty="0"/>
              <a:t>Conversion</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457200" y="231614"/>
            <a:ext cx="8229600" cy="1097279"/>
          </a:xfrm>
          <a:noFill/>
          <a:ln/>
        </p:spPr>
        <p:txBody>
          <a:bodyPr lIns="90488" tIns="44450" rIns="90488" bIns="44450"/>
          <a:lstStyle/>
          <a:p>
            <a:r>
              <a:rPr lang="en-US" dirty="0"/>
              <a:t>Input/Output</a:t>
            </a:r>
          </a:p>
        </p:txBody>
      </p:sp>
      <p:sp>
        <p:nvSpPr>
          <p:cNvPr id="49157" name="Rectangle 5"/>
          <p:cNvSpPr>
            <a:spLocks noGrp="1" noChangeArrowheads="1"/>
          </p:cNvSpPr>
          <p:nvPr>
            <p:ph type="body" idx="1"/>
          </p:nvPr>
        </p:nvSpPr>
        <p:spPr>
          <a:noFill/>
          <a:ln/>
        </p:spPr>
        <p:txBody>
          <a:bodyPr lIns="90488" tIns="44450" rIns="90488" bIns="44450"/>
          <a:lstStyle/>
          <a:p>
            <a:pPr marL="285750" indent="-285750">
              <a:buClr>
                <a:schemeClr val="tx2"/>
              </a:buClr>
              <a:buFont typeface="Arial" panose="020B0604020202020204" pitchFamily="34" charset="0"/>
              <a:buChar char="•"/>
            </a:pPr>
            <a:r>
              <a:rPr lang="en-US" sz="2200" dirty="0"/>
              <a:t>Variety of approaches taken:</a:t>
            </a:r>
          </a:p>
          <a:p>
            <a:pPr marL="628650" lvl="1" indent="-320675"/>
            <a:r>
              <a:rPr lang="en-US" sz="1800" dirty="0"/>
              <a:t>Isolated programmed I/O</a:t>
            </a:r>
          </a:p>
          <a:p>
            <a:pPr marL="628650" lvl="1" indent="-320675"/>
            <a:r>
              <a:rPr lang="en-US" sz="1800" dirty="0"/>
              <a:t>Memory-mapped programmed I/O</a:t>
            </a:r>
          </a:p>
          <a:p>
            <a:pPr marL="628650" lvl="1" indent="-320675"/>
            <a:r>
              <a:rPr lang="en-US" sz="1800" dirty="0"/>
              <a:t>DMA</a:t>
            </a:r>
          </a:p>
          <a:p>
            <a:pPr marL="628650" lvl="1" indent="-320675"/>
            <a:r>
              <a:rPr lang="en-US" sz="1800" dirty="0"/>
              <a:t>Use of an I/O processor</a:t>
            </a:r>
          </a:p>
          <a:p>
            <a:pPr marL="285750" lvl="1" indent="-285750">
              <a:spcBef>
                <a:spcPts val="2000"/>
              </a:spcBef>
              <a:buClr>
                <a:schemeClr val="tx2"/>
              </a:buClr>
              <a:buFont typeface="Arial" panose="020B0604020202020204" pitchFamily="34" charset="0"/>
              <a:buChar char="•"/>
            </a:pPr>
            <a:r>
              <a:rPr lang="en-US" sz="2200" dirty="0"/>
              <a:t>Many implementations provide only a few I/O instructions, with the specific actions specified by parameters, codes, or command words</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p:nvPr>
        </p:nvSpPr>
        <p:spPr>
          <a:xfrm>
            <a:off x="457200" y="239121"/>
            <a:ext cx="8229600" cy="1097279"/>
          </a:xfrm>
          <a:noFill/>
          <a:ln/>
        </p:spPr>
        <p:txBody>
          <a:bodyPr lIns="90488" tIns="44450" rIns="90488" bIns="44450"/>
          <a:lstStyle/>
          <a:p>
            <a:r>
              <a:rPr lang="en-US" dirty="0"/>
              <a:t>System Control</a:t>
            </a:r>
          </a:p>
        </p:txBody>
      </p:sp>
      <p:graphicFrame>
        <p:nvGraphicFramePr>
          <p:cNvPr id="9" name="Content Placeholder 10"/>
          <p:cNvGraphicFramePr>
            <a:graphicFrameLocks/>
          </p:cNvGraphicFramePr>
          <p:nvPr>
            <p:extLst>
              <p:ext uri="{D42A27DB-BD31-4B8C-83A1-F6EECF244321}">
                <p14:modId xmlns:p14="http://schemas.microsoft.com/office/powerpoint/2010/main" val="1823388402"/>
              </p:ext>
            </p:extLst>
          </p:nvPr>
        </p:nvGraphicFramePr>
        <p:xfrm>
          <a:off x="399472" y="1334654"/>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457200" y="239121"/>
            <a:ext cx="8229600" cy="1097279"/>
          </a:xfrm>
          <a:noFill/>
          <a:ln/>
        </p:spPr>
        <p:txBody>
          <a:bodyPr lIns="90488" tIns="44450" rIns="90488" bIns="44450"/>
          <a:lstStyle/>
          <a:p>
            <a:r>
              <a:rPr lang="en-US" dirty="0"/>
              <a:t>Transfer of Control</a:t>
            </a:r>
          </a:p>
        </p:txBody>
      </p:sp>
      <p:sp>
        <p:nvSpPr>
          <p:cNvPr id="53253" name="Rectangle 5"/>
          <p:cNvSpPr>
            <a:spLocks noGrp="1" noChangeArrowheads="1"/>
          </p:cNvSpPr>
          <p:nvPr>
            <p:ph type="body" idx="1"/>
          </p:nvPr>
        </p:nvSpPr>
        <p:spPr>
          <a:noFill/>
          <a:ln/>
        </p:spPr>
        <p:txBody>
          <a:bodyPr lIns="90488" tIns="44450" rIns="90488" bIns="44450">
            <a:normAutofit/>
          </a:bodyPr>
          <a:lstStyle/>
          <a:p>
            <a:pPr marL="296863" indent="-296863">
              <a:buClr>
                <a:schemeClr val="tx2"/>
              </a:buClr>
              <a:buFont typeface="Arial" panose="020B0604020202020204" pitchFamily="34" charset="0"/>
              <a:buChar char="•"/>
            </a:pPr>
            <a:r>
              <a:rPr lang="en-US" sz="2200" dirty="0"/>
              <a:t>Reasons why transfer-of-control operations are required:</a:t>
            </a:r>
          </a:p>
          <a:p>
            <a:pPr marL="617538" lvl="1" indent="-320675"/>
            <a:r>
              <a:rPr lang="en-US" sz="1800" dirty="0"/>
              <a:t>It is essential to be able to execute each instruction more than once</a:t>
            </a:r>
          </a:p>
          <a:p>
            <a:pPr marL="617538" lvl="1" indent="-320675"/>
            <a:r>
              <a:rPr lang="en-US" sz="1800" dirty="0"/>
              <a:t>Virtually all programs involve some decision making</a:t>
            </a:r>
          </a:p>
          <a:p>
            <a:pPr marL="617538" lvl="1" indent="-320675"/>
            <a:r>
              <a:rPr lang="en-US" sz="1800" dirty="0"/>
              <a:t>It helps if there are mechanisms for breaking the task up into smaller pieces that can be worked on one at a time</a:t>
            </a:r>
          </a:p>
          <a:p>
            <a:pPr marL="296863" lvl="1" indent="-296863">
              <a:spcBef>
                <a:spcPts val="2000"/>
              </a:spcBef>
              <a:buClr>
                <a:schemeClr val="tx2"/>
              </a:buClr>
              <a:buFont typeface="Arial" panose="020B0604020202020204" pitchFamily="34" charset="0"/>
              <a:buChar char="•"/>
            </a:pPr>
            <a:r>
              <a:rPr lang="en-US" sz="2200" dirty="0"/>
              <a:t>Most common transfer-of-control operations found in instruction sets:</a:t>
            </a:r>
          </a:p>
          <a:p>
            <a:pPr marL="617538" lvl="1" indent="-320675"/>
            <a:r>
              <a:rPr lang="en-US" sz="1800" dirty="0"/>
              <a:t>Branch</a:t>
            </a:r>
          </a:p>
          <a:p>
            <a:pPr marL="617538" lvl="1" indent="-320675"/>
            <a:r>
              <a:rPr lang="en-US" sz="1800" dirty="0"/>
              <a:t>Skip</a:t>
            </a:r>
          </a:p>
          <a:p>
            <a:pPr marL="617538" lvl="1" indent="-320675"/>
            <a:r>
              <a:rPr lang="en-US" sz="1800" dirty="0"/>
              <a:t>Procedure call</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13.7 </a:t>
            </a:r>
            <a:br>
              <a:rPr lang="en-US" dirty="0"/>
            </a:br>
            <a:r>
              <a:rPr lang="en-US" dirty="0"/>
              <a:t>Branch Instructions</a:t>
            </a:r>
          </a:p>
        </p:txBody>
      </p:sp>
      <p:pic>
        <p:nvPicPr>
          <p:cNvPr id="4" name="Picture 3" descr="The memory address contains the following addresses. 200, 201, 202, 203 up to 210, 211 up to 225 up to 235. The address range of the memory address from 210 to 202 is labeled as the unconditional branch. The instruction contains, S U B X comma y, B R Z 211 up to B R 202 up to B R E R 1 comma R 2 comma 235 and so on. The instructions from B R Z 2 1 1 to B R 2 0 2 are mentioned as conditional branch. The instructions from B R E R 1, R 2, 235 to the end of the instructions are labeled as conditional branch." title="A diagrammatic representation of branch instructions."/>
          <p:cNvPicPr>
            <a:picLocks noChangeAspect="1"/>
          </p:cNvPicPr>
          <p:nvPr/>
        </p:nvPicPr>
        <p:blipFill rotWithShape="1">
          <a:blip r:embed="rId3">
            <a:extLst>
              <a:ext uri="{28A0092B-C50C-407E-A947-70E740481C1C}">
                <a14:useLocalDpi xmlns:a14="http://schemas.microsoft.com/office/drawing/2010/main" val="0"/>
              </a:ext>
            </a:extLst>
          </a:blip>
          <a:srcRect l="12305" t="20552" r="9579" b="36802"/>
          <a:stretch/>
        </p:blipFill>
        <p:spPr>
          <a:xfrm>
            <a:off x="1259632" y="1484783"/>
            <a:ext cx="6624736" cy="468052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2472"/>
            <a:ext cx="8229600" cy="563077"/>
          </a:xfrm>
        </p:spPr>
        <p:txBody>
          <a:bodyPr/>
          <a:lstStyle/>
          <a:p>
            <a:r>
              <a:rPr lang="en-US" dirty="0"/>
              <a:t>Skip Instructions</a:t>
            </a:r>
          </a:p>
        </p:txBody>
      </p:sp>
      <p:graphicFrame>
        <p:nvGraphicFramePr>
          <p:cNvPr id="7" name="Content Placeholder 3"/>
          <p:cNvGraphicFramePr>
            <a:graphicFrameLocks/>
          </p:cNvGraphicFramePr>
          <p:nvPr>
            <p:extLst>
              <p:ext uri="{D42A27DB-BD31-4B8C-83A1-F6EECF244321}">
                <p14:modId xmlns:p14="http://schemas.microsoft.com/office/powerpoint/2010/main" val="3240196635"/>
              </p:ext>
            </p:extLst>
          </p:nvPr>
        </p:nvGraphicFramePr>
        <p:xfrm>
          <a:off x="457200" y="1191463"/>
          <a:ext cx="8305800" cy="5117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114"/>
            <a:ext cx="8229600" cy="1097279"/>
          </a:xfrm>
        </p:spPr>
        <p:txBody>
          <a:bodyPr/>
          <a:lstStyle/>
          <a:p>
            <a:r>
              <a:rPr lang="en-US" dirty="0"/>
              <a:t>Procedure Call Instructions</a:t>
            </a:r>
          </a:p>
        </p:txBody>
      </p:sp>
      <p:sp>
        <p:nvSpPr>
          <p:cNvPr id="3" name="Content Placeholder 2"/>
          <p:cNvSpPr>
            <a:spLocks noGrp="1"/>
          </p:cNvSpPr>
          <p:nvPr>
            <p:ph type="body" idx="1"/>
          </p:nvPr>
        </p:nvSpPr>
        <p:spPr>
          <a:xfrm>
            <a:off x="457200" y="1552700"/>
            <a:ext cx="8229600" cy="5141168"/>
          </a:xfrm>
        </p:spPr>
        <p:txBody>
          <a:bodyPr>
            <a:normAutofit/>
          </a:bodyPr>
          <a:lstStyle/>
          <a:p>
            <a:pPr marL="285750" indent="-285750"/>
            <a:r>
              <a:rPr lang="en-US" sz="2200" dirty="0"/>
              <a:t>Self-contained computer program that is incorporated into a larger program</a:t>
            </a:r>
          </a:p>
          <a:p>
            <a:pPr marL="617538" lvl="1" indent="-320675"/>
            <a:r>
              <a:rPr lang="en-US" sz="1700" dirty="0"/>
              <a:t>At any point in the program the procedure may be invoked, or </a:t>
            </a:r>
            <a:r>
              <a:rPr lang="en-US" sz="1700" i="1" dirty="0"/>
              <a:t>called</a:t>
            </a:r>
            <a:endParaRPr lang="en-US" sz="1700" dirty="0"/>
          </a:p>
          <a:p>
            <a:pPr marL="617538" lvl="1" indent="-320675"/>
            <a:r>
              <a:rPr lang="en-US" sz="1700" dirty="0"/>
              <a:t>Processor is instructed to go and execute the entire procedure and then return to the point from which the call took place</a:t>
            </a:r>
          </a:p>
          <a:p>
            <a:pPr marL="285750" indent="-285750"/>
            <a:r>
              <a:rPr lang="en-US" sz="2200" dirty="0"/>
              <a:t>Two principal reasons for use of procedures:</a:t>
            </a:r>
          </a:p>
          <a:p>
            <a:pPr marL="617538" lvl="1" indent="-320675"/>
            <a:r>
              <a:rPr lang="en-US" sz="1700" dirty="0"/>
              <a:t>Economy</a:t>
            </a:r>
          </a:p>
          <a:p>
            <a:pPr marL="925513" lvl="2" indent="-307975"/>
            <a:r>
              <a:rPr lang="en-US" dirty="0"/>
              <a:t>A procedure allows the same piece of code to be used many times</a:t>
            </a:r>
          </a:p>
          <a:p>
            <a:pPr marL="617538" lvl="1" indent="-320675"/>
            <a:r>
              <a:rPr lang="en-US" sz="1700" dirty="0"/>
              <a:t>Modularity</a:t>
            </a:r>
          </a:p>
          <a:p>
            <a:pPr marL="285750" indent="-285750"/>
            <a:r>
              <a:rPr lang="en-US" sz="2200" dirty="0"/>
              <a:t>Involves two basic instructions:</a:t>
            </a:r>
          </a:p>
          <a:p>
            <a:pPr marL="617538" lvl="1" indent="-320675"/>
            <a:r>
              <a:rPr lang="en-US" sz="1700" dirty="0"/>
              <a:t>A call instruction that branches from the present location to the procedure</a:t>
            </a:r>
          </a:p>
          <a:p>
            <a:pPr marL="617538" lvl="1" indent="-320675"/>
            <a:r>
              <a:rPr lang="en-US" sz="1700" dirty="0"/>
              <a:t>Return instruction that returns from the procedure to the place from which it was called</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13.8</a:t>
            </a:r>
            <a:br>
              <a:rPr lang="en-US" dirty="0"/>
            </a:br>
            <a:r>
              <a:rPr lang="en-US" dirty="0"/>
              <a:t>Nested Procedures</a:t>
            </a:r>
          </a:p>
        </p:txBody>
      </p:sp>
      <p:pic>
        <p:nvPicPr>
          <p:cNvPr id="4" name="Picture 3" descr="Diagram A, Calls and returns. The main program starts at location 4000 and calls for the procedure P R O C 1 which starts from the location 4500. Post receiving the instruction, the processor executes the P R O C 1 by getting the instruction from the address 4500. Procedure P R O C 1 has two P R O C 2 calls at location 4800 of procedure P R O C 2. Diagram B, Execution sequence. The main program is suspended and the P R O C 1 is executed by getting the instruction from the corresponding address. Execution of procedure 1 is stopped at every stage and procedure 2 is executed every time." title="A diagrammatic representation of the nested procedures with reference to calls and returns and execution sequence."/>
          <p:cNvPicPr>
            <a:picLocks noChangeAspect="1"/>
          </p:cNvPicPr>
          <p:nvPr/>
        </p:nvPicPr>
        <p:blipFill rotWithShape="1">
          <a:blip r:embed="rId3">
            <a:extLst>
              <a:ext uri="{28A0092B-C50C-407E-A947-70E740481C1C}">
                <a14:useLocalDpi xmlns:a14="http://schemas.microsoft.com/office/drawing/2010/main" val="0"/>
              </a:ext>
            </a:extLst>
          </a:blip>
          <a:srcRect l="4198" t="14843" r="10913" b="25093"/>
          <a:stretch/>
        </p:blipFill>
        <p:spPr>
          <a:xfrm>
            <a:off x="1812326" y="1325344"/>
            <a:ext cx="5519349" cy="505386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7922"/>
            <a:ext cx="8229600" cy="1606527"/>
          </a:xfrm>
          <a:noFill/>
          <a:ln/>
        </p:spPr>
        <p:txBody>
          <a:bodyPr lIns="90488" tIns="44450" rIns="90488" bIns="44450"/>
          <a:lstStyle/>
          <a:p>
            <a:r>
              <a:rPr lang="en-US" dirty="0"/>
              <a:t>Figure 13.9 </a:t>
            </a:r>
            <a:br>
              <a:rPr lang="en-US" dirty="0"/>
            </a:br>
            <a:r>
              <a:rPr lang="en-US" dirty="0"/>
              <a:t>Use of Stack to Implement Nested Subroutines of Figure 13.8</a:t>
            </a:r>
          </a:p>
        </p:txBody>
      </p:sp>
      <p:pic>
        <p:nvPicPr>
          <p:cNvPr id="4" name="Picture 3" descr="Diagram A, Initial stack contents. A null value. Diagram B, After CALL P r o c 1. Null value, 4101. Diagram C, Initial CALL P r o c 2. Null value, 4101, 4601. Diagram D, after return Null value, 4101. Diagram E, After CALL P r o c 2. Null value, 4101, and 4651. Diagram F, after return. Null value, 4101. Diagram G, after return, null value." title="A diagram explains the use of the stack."/>
          <p:cNvPicPr>
            <a:picLocks noChangeAspect="1"/>
          </p:cNvPicPr>
          <p:nvPr/>
        </p:nvPicPr>
        <p:blipFill rotWithShape="1">
          <a:blip r:embed="rId3">
            <a:extLst>
              <a:ext uri="{28A0092B-C50C-407E-A947-70E740481C1C}">
                <a14:useLocalDpi xmlns:a14="http://schemas.microsoft.com/office/drawing/2010/main" val="0"/>
              </a:ext>
            </a:extLst>
          </a:blip>
          <a:srcRect l="4325" t="23703" r="5900" b="58042"/>
          <a:stretch/>
        </p:blipFill>
        <p:spPr>
          <a:xfrm>
            <a:off x="467544" y="2996952"/>
            <a:ext cx="8208912" cy="21602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38297"/>
            <a:ext cx="8229600" cy="1606527"/>
          </a:xfrm>
          <a:noFill/>
          <a:ln/>
        </p:spPr>
        <p:txBody>
          <a:bodyPr lIns="90488" tIns="44450" rIns="90488" bIns="44450"/>
          <a:lstStyle/>
          <a:p>
            <a:r>
              <a:rPr lang="en-US" dirty="0"/>
              <a:t>Figure 13.10</a:t>
            </a:r>
            <a:br>
              <a:rPr lang="en-US" dirty="0"/>
            </a:br>
            <a:r>
              <a:rPr lang="en-US" dirty="0"/>
              <a:t>Stack Frame Growth Using Sample Procedures P and Q</a:t>
            </a:r>
          </a:p>
        </p:txBody>
      </p:sp>
      <p:pic>
        <p:nvPicPr>
          <p:cNvPr id="4" name="Picture 3" descr="Diagram A. P is active. The stack frame is as follows. Return point, P colon, Old frame pointer, labeled as the frame pointer is x 1. x 2 is labeled as the stack pointer. The stack frame grows further. Diagram B. P has called Q. The stack frame is as follows. Return point, P colon. old frame pointer, x 1 x 2. Return point, Q colon, Old frame pointer, labeled as frame pointer. An arrow from this old frame pointer points at the old frame pointer at the bottom. The diagram continues, Y 1. Y 2, the stack pointer. The stack frame continues growing." title="An example of stack frame growth using procedures P and Q."/>
          <p:cNvPicPr>
            <a:picLocks noChangeAspect="1"/>
          </p:cNvPicPr>
          <p:nvPr/>
        </p:nvPicPr>
        <p:blipFill rotWithShape="1">
          <a:blip r:embed="rId3">
            <a:extLst>
              <a:ext uri="{28A0092B-C50C-407E-A947-70E740481C1C}">
                <a14:useLocalDpi xmlns:a14="http://schemas.microsoft.com/office/drawing/2010/main" val="0"/>
              </a:ext>
            </a:extLst>
          </a:blip>
          <a:srcRect l="12949" t="11070" r="13670" b="21996"/>
          <a:stretch/>
        </p:blipFill>
        <p:spPr>
          <a:xfrm>
            <a:off x="1247417" y="1829248"/>
            <a:ext cx="6649167" cy="46864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57200" y="243489"/>
            <a:ext cx="8229600" cy="1097279"/>
          </a:xfrm>
          <a:noFill/>
          <a:ln/>
        </p:spPr>
        <p:txBody>
          <a:bodyPr lIns="90488" tIns="44450" rIns="90488" bIns="44450"/>
          <a:lstStyle/>
          <a:p>
            <a:r>
              <a:rPr lang="en-US" dirty="0"/>
              <a:t>Source and result operands can be in one of four areas:</a:t>
            </a:r>
          </a:p>
        </p:txBody>
      </p:sp>
      <p:sp>
        <p:nvSpPr>
          <p:cNvPr id="17" name="Content Placeholder 6"/>
          <p:cNvSpPr txBox="1">
            <a:spLocks/>
          </p:cNvSpPr>
          <p:nvPr/>
        </p:nvSpPr>
        <p:spPr>
          <a:xfrm>
            <a:off x="434852" y="1581300"/>
            <a:ext cx="3777108" cy="1965325"/>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0675" marR="0" lvl="0" indent="-320675" algn="l" defTabSz="914400" rtl="0" eaLnBrk="1" fontAlgn="auto" latinLnBrk="0" hangingPunct="1">
              <a:lnSpc>
                <a:spcPct val="100000"/>
              </a:lnSpc>
              <a:spcBef>
                <a:spcPts val="2000"/>
              </a:spcBef>
              <a:spcAft>
                <a:spcPts val="0"/>
              </a:spcAft>
              <a:buClr>
                <a:schemeClr val="tx2"/>
              </a:buClr>
              <a:buSzPct val="100000"/>
              <a:buFont typeface="+mj-lt"/>
              <a:buAutoNum type="arabicParenR"/>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Main or virtual memory</a:t>
            </a:r>
          </a:p>
          <a:p>
            <a:pPr marL="628650" marR="0" lvl="1" indent="-296863" algn="l" defTabSz="914400" rtl="0" eaLnBrk="1" fontAlgn="auto" latinLnBrk="0" hangingPunct="1">
              <a:lnSpc>
                <a:spcPct val="10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As with next instruction references, the main or virtual memory address must be supplied</a:t>
            </a:r>
          </a:p>
        </p:txBody>
      </p:sp>
      <p:sp>
        <p:nvSpPr>
          <p:cNvPr id="16" name="Content Placeholder 5"/>
          <p:cNvSpPr txBox="1">
            <a:spLocks/>
          </p:cNvSpPr>
          <p:nvPr/>
        </p:nvSpPr>
        <p:spPr>
          <a:xfrm>
            <a:off x="406152" y="3791100"/>
            <a:ext cx="3733800" cy="228600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8300" marR="0" lvl="0" indent="-344488" algn="l" defTabSz="914400" rtl="0" eaLnBrk="1" fontAlgn="auto" latinLnBrk="0" hangingPunct="1">
              <a:lnSpc>
                <a:spcPct val="100000"/>
              </a:lnSpc>
              <a:spcBef>
                <a:spcPts val="2000"/>
              </a:spcBef>
              <a:spcAft>
                <a:spcPts val="0"/>
              </a:spcAft>
              <a:buClr>
                <a:schemeClr val="tx2"/>
              </a:buClr>
              <a:buSzPct val="100000"/>
              <a:buFont typeface="+mj-lt"/>
              <a:buAutoNum type="arabicParenR" startAt="2"/>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I/O device</a:t>
            </a:r>
          </a:p>
          <a:p>
            <a:pPr marL="676275" marR="0" lvl="1" indent="-320675" algn="l" defTabSz="914400" rtl="0" eaLnBrk="1" fontAlgn="auto" latinLnBrk="0" hangingPunct="1">
              <a:lnSpc>
                <a:spcPct val="10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The instruction must specify the I/O module and device for the operation.  If memory-mapped I/O is used, this is just another main or virtual memory address</a:t>
            </a:r>
          </a:p>
        </p:txBody>
      </p:sp>
      <p:sp>
        <p:nvSpPr>
          <p:cNvPr id="15" name="Rectangle 5"/>
          <p:cNvSpPr txBox="1">
            <a:spLocks noChangeArrowheads="1"/>
          </p:cNvSpPr>
          <p:nvPr/>
        </p:nvSpPr>
        <p:spPr>
          <a:xfrm>
            <a:off x="5029200" y="1295400"/>
            <a:ext cx="3657600" cy="3429000"/>
          </a:xfrm>
          <a:prstGeom prst="rect">
            <a:avLst/>
          </a:prstGeom>
          <a:noFill/>
          <a:ln/>
        </p:spPr>
        <p:txBody>
          <a:bodyPr vert="horz" lIns="90488" tIns="44450" rIns="90488" bIns="4445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0675" marR="0" lvl="0" indent="-320675" algn="l" defTabSz="914400" rtl="0" eaLnBrk="1" fontAlgn="auto" latinLnBrk="0" hangingPunct="1">
              <a:lnSpc>
                <a:spcPct val="100000"/>
              </a:lnSpc>
              <a:spcBef>
                <a:spcPts val="2000"/>
              </a:spcBef>
              <a:spcAft>
                <a:spcPts val="0"/>
              </a:spcAft>
              <a:buClr>
                <a:schemeClr val="tx2"/>
              </a:buClr>
              <a:buSzPct val="100000"/>
              <a:buFont typeface="+mj-lt"/>
              <a:buAutoNum type="arabicParenR" startAt="3"/>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Processor register</a:t>
            </a:r>
          </a:p>
          <a:p>
            <a:pPr marL="558800" marR="0" lvl="1" indent="-227013" algn="l" defTabSz="914400" rtl="0" eaLnBrk="1" fontAlgn="auto" latinLnBrk="0" hangingPunct="1">
              <a:lnSpc>
                <a:spcPct val="11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A processor contains one or more registers that may be referenced by machine instructions. </a:t>
            </a:r>
          </a:p>
          <a:p>
            <a:pPr marL="558800" marR="0" lvl="1" indent="-227013" algn="l" defTabSz="914400" rtl="0" eaLnBrk="1" fontAlgn="auto" latinLnBrk="0" hangingPunct="1">
              <a:lnSpc>
                <a:spcPct val="11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If more than one register exists each register is assigned a unique name or number and the instruction must contain the number of the desired register</a:t>
            </a:r>
          </a:p>
        </p:txBody>
      </p:sp>
      <p:sp>
        <p:nvSpPr>
          <p:cNvPr id="18" name="Content Placeholder 7"/>
          <p:cNvSpPr txBox="1">
            <a:spLocks/>
          </p:cNvSpPr>
          <p:nvPr/>
        </p:nvSpPr>
        <p:spPr>
          <a:xfrm>
            <a:off x="5105400" y="4724400"/>
            <a:ext cx="3657600" cy="1965325"/>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0675" marR="0" lvl="0" indent="-320675" algn="l" defTabSz="914400" rtl="0" eaLnBrk="1" fontAlgn="auto" latinLnBrk="0" hangingPunct="1">
              <a:lnSpc>
                <a:spcPct val="100000"/>
              </a:lnSpc>
              <a:spcBef>
                <a:spcPts val="2000"/>
              </a:spcBef>
              <a:spcAft>
                <a:spcPts val="0"/>
              </a:spcAft>
              <a:buClr>
                <a:schemeClr val="tx2"/>
              </a:buClr>
              <a:buSzPct val="100000"/>
              <a:buFont typeface="+mj-lt"/>
              <a:buAutoNum type="arabicParenR" startAt="4"/>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Immediate</a:t>
            </a:r>
          </a:p>
          <a:p>
            <a:pPr marR="0" lvl="1" algn="l" defTabSz="914400" rtl="0" eaLnBrk="1" fontAlgn="auto" latinLnBrk="0" hangingPunct="1">
              <a:lnSpc>
                <a:spcPct val="10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The value of the operand is contained in a field in the instruction being executed</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4398"/>
            <a:ext cx="8229600" cy="1097279"/>
          </a:xfrm>
        </p:spPr>
        <p:txBody>
          <a:bodyPr/>
          <a:lstStyle/>
          <a:p>
            <a:r>
              <a:rPr lang="en-US" dirty="0"/>
              <a:t>x86 Operation Types</a:t>
            </a:r>
          </a:p>
        </p:txBody>
      </p:sp>
      <p:sp>
        <p:nvSpPr>
          <p:cNvPr id="4" name="Content Placeholder 3"/>
          <p:cNvSpPr>
            <a:spLocks noGrp="1"/>
          </p:cNvSpPr>
          <p:nvPr>
            <p:ph type="body" idx="1"/>
          </p:nvPr>
        </p:nvSpPr>
        <p:spPr>
          <a:xfrm>
            <a:off x="457200" y="1623950"/>
            <a:ext cx="8229600" cy="4525963"/>
          </a:xfrm>
        </p:spPr>
        <p:txBody>
          <a:bodyPr>
            <a:normAutofit fontScale="70000" lnSpcReduction="20000"/>
          </a:bodyPr>
          <a:lstStyle/>
          <a:p>
            <a:pPr marL="296863" indent="-296863"/>
            <a:r>
              <a:rPr lang="en-US" sz="2600" dirty="0"/>
              <a:t>The x86 provides a complex array of operation types including a number of specialized instructions</a:t>
            </a:r>
          </a:p>
          <a:p>
            <a:pPr marL="296863" indent="-296863"/>
            <a:r>
              <a:rPr lang="en-US" sz="2600" dirty="0"/>
              <a:t>The intent was to provide tools for the compiler writer to produce optimized machine language translation of high-level language programs</a:t>
            </a:r>
          </a:p>
          <a:p>
            <a:pPr marL="296863" indent="-296863"/>
            <a:r>
              <a:rPr lang="en-US" sz="2600" dirty="0"/>
              <a:t>Provides four instructions to support procedure call/return:</a:t>
            </a:r>
          </a:p>
          <a:p>
            <a:pPr marL="628650" lvl="1" indent="-331788"/>
            <a:r>
              <a:rPr lang="en-US" sz="2100" dirty="0"/>
              <a:t>CALL</a:t>
            </a:r>
          </a:p>
          <a:p>
            <a:pPr marL="628650" lvl="1" indent="-331788"/>
            <a:r>
              <a:rPr lang="en-US" sz="2100" dirty="0"/>
              <a:t>ENTER</a:t>
            </a:r>
          </a:p>
          <a:p>
            <a:pPr marL="628650" lvl="1" indent="-331788"/>
            <a:r>
              <a:rPr lang="en-US" sz="2100" dirty="0"/>
              <a:t>LEAVE</a:t>
            </a:r>
          </a:p>
          <a:p>
            <a:pPr marL="628650" lvl="1" indent="-331788"/>
            <a:r>
              <a:rPr lang="en-US" sz="2100" dirty="0"/>
              <a:t>RETURN</a:t>
            </a:r>
          </a:p>
          <a:p>
            <a:pPr marL="296863" indent="-296863"/>
            <a:r>
              <a:rPr lang="en-US" sz="2600" dirty="0"/>
              <a:t>When a new procedure is called the following must be performed upon entry to the new procedure:</a:t>
            </a:r>
          </a:p>
          <a:p>
            <a:pPr marL="628650" lvl="1" indent="-331788"/>
            <a:r>
              <a:rPr lang="en-US" sz="2100" dirty="0"/>
              <a:t>Push the return point on the stack</a:t>
            </a:r>
          </a:p>
          <a:p>
            <a:pPr marL="628650" lvl="1" indent="-331788"/>
            <a:r>
              <a:rPr lang="en-US" sz="2100" dirty="0"/>
              <a:t>Push the current frame pointer on the stack</a:t>
            </a:r>
          </a:p>
          <a:p>
            <a:pPr marL="628650" lvl="1" indent="-331788"/>
            <a:r>
              <a:rPr lang="en-US" sz="2100" dirty="0"/>
              <a:t>Copy the stack pointer as the new value of the frame pointer</a:t>
            </a:r>
          </a:p>
          <a:p>
            <a:pPr marL="628650" lvl="1" indent="-331788"/>
            <a:r>
              <a:rPr lang="en-US" sz="2100" dirty="0"/>
              <a:t>Adjust the stack pointer to allocate a frame</a:t>
            </a:r>
          </a:p>
        </p:txBody>
      </p:sp>
    </p:spTree>
    <p:extLst>
      <p:ext uri="{BB962C8B-B14F-4D97-AF65-F5344CB8AC3E}">
        <p14:creationId xmlns:p14="http://schemas.microsoft.com/office/powerpoint/2010/main" val="240654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Table 13.8 </a:t>
            </a:r>
            <a:br>
              <a:rPr lang="en-US" dirty="0"/>
            </a:br>
            <a:r>
              <a:rPr lang="en-US" dirty="0"/>
              <a:t>x86 Status Flags</a:t>
            </a:r>
          </a:p>
        </p:txBody>
      </p:sp>
      <p:graphicFrame>
        <p:nvGraphicFramePr>
          <p:cNvPr id="19" name="Table 18" descr="C Carry Indicates carrying or borrowing out of the left most bit position following an arithmetic operation. Also modified by some of the shift and rotate operations. P Parity. Parity of the least significant byte of the result of an arithmetic or logic  operation. 1 indicates even parity, 0 indicates odd parity. A Auxiliary Carry Represents carrying or borrowing between half bytes of an 8-bit arithmetic or logic operation. Used in binary-  coded decimal arithmetic. Z Zero Indicates that the result of an arithmetic or logic operation is 0. S Sign Indicates the sign of the result of an arithmetic or logic operation. O Overflow Indicates an arithmetic overflow after an addition or subtraction for twos complement arithmetic." title="A table titled, x 86 status flags."/>
          <p:cNvGraphicFramePr>
            <a:graphicFrameLocks noGrp="1"/>
          </p:cNvGraphicFramePr>
          <p:nvPr>
            <p:extLst>
              <p:ext uri="{D42A27DB-BD31-4B8C-83A1-F6EECF244321}">
                <p14:modId xmlns:p14="http://schemas.microsoft.com/office/powerpoint/2010/main" val="1696329352"/>
              </p:ext>
            </p:extLst>
          </p:nvPr>
        </p:nvGraphicFramePr>
        <p:xfrm>
          <a:off x="206033" y="1569019"/>
          <a:ext cx="8686446" cy="4679690"/>
        </p:xfrm>
        <a:graphic>
          <a:graphicData uri="http://schemas.openxmlformats.org/drawingml/2006/table">
            <a:tbl>
              <a:tblPr firstRow="1" bandRow="1">
                <a:tableStyleId>{5C22544A-7EE6-4342-B048-85BDC9FD1C3A}</a:tableStyleId>
              </a:tblPr>
              <a:tblGrid>
                <a:gridCol w="1237756">
                  <a:extLst>
                    <a:ext uri="{9D8B030D-6E8A-4147-A177-3AD203B41FA5}">
                      <a16:colId xmlns:a16="http://schemas.microsoft.com/office/drawing/2014/main" val="528802535"/>
                    </a:ext>
                  </a:extLst>
                </a:gridCol>
                <a:gridCol w="1616043">
                  <a:extLst>
                    <a:ext uri="{9D8B030D-6E8A-4147-A177-3AD203B41FA5}">
                      <a16:colId xmlns:a16="http://schemas.microsoft.com/office/drawing/2014/main" val="3102758518"/>
                    </a:ext>
                  </a:extLst>
                </a:gridCol>
                <a:gridCol w="5832647">
                  <a:extLst>
                    <a:ext uri="{9D8B030D-6E8A-4147-A177-3AD203B41FA5}">
                      <a16:colId xmlns:a16="http://schemas.microsoft.com/office/drawing/2014/main" val="2543019389"/>
                    </a:ext>
                  </a:extLst>
                </a:gridCol>
              </a:tblGrid>
              <a:tr h="453279">
                <a:tc>
                  <a:txBody>
                    <a:bodyPr/>
                    <a:lstStyle/>
                    <a:p>
                      <a:pPr algn="ctr"/>
                      <a:r>
                        <a:rPr lang="en-IN" sz="1600" b="1" i="0" u="none" strike="noStrike" cap="none" baseline="0" dirty="0">
                          <a:solidFill>
                            <a:schemeClr val="tx1"/>
                          </a:solidFill>
                          <a:latin typeface="+mn-lt"/>
                          <a:ea typeface="+mn-ea"/>
                          <a:cs typeface="+mn-cs"/>
                          <a:sym typeface="Arial"/>
                        </a:rPr>
                        <a:t>Status Bit</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600" b="1" i="0" u="none" strike="noStrike" cap="none" baseline="0" dirty="0">
                          <a:solidFill>
                            <a:schemeClr val="tx1"/>
                          </a:solidFill>
                          <a:latin typeface="+mn-lt"/>
                          <a:ea typeface="+mn-ea"/>
                          <a:cs typeface="+mn-cs"/>
                          <a:sym typeface="Arial"/>
                        </a:rPr>
                        <a:t>Name</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a:solidFill>
                            <a:schemeClr val="tx1"/>
                          </a:solidFill>
                          <a:latin typeface="+mn-lt"/>
                          <a:ea typeface="+mn-ea"/>
                          <a:cs typeface="+mn-cs"/>
                          <a:sym typeface="Arial"/>
                        </a:rPr>
                        <a:t>Description</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792584">
                <a:tc>
                  <a:txBody>
                    <a:bodyPr/>
                    <a:lstStyle/>
                    <a:p>
                      <a:pPr algn="ctr"/>
                      <a:r>
                        <a:rPr lang="en-IN" sz="1600" b="0" i="0" u="none" strike="noStrike" cap="none" baseline="0" dirty="0">
                          <a:solidFill>
                            <a:schemeClr val="dk1"/>
                          </a:solidFill>
                          <a:latin typeface="+mn-lt"/>
                          <a:ea typeface="+mn-ea"/>
                          <a:cs typeface="+mn-cs"/>
                          <a:sym typeface="Arial"/>
                        </a:rPr>
                        <a:t>C</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Carry</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Indicates carrying or borrowing out of the left-</a:t>
                      </a:r>
                    </a:p>
                    <a:p>
                      <a:pPr algn="l"/>
                      <a:r>
                        <a:rPr lang="en-US" sz="1600" b="0" i="0" u="none" strike="noStrike" cap="none" baseline="0" dirty="0">
                          <a:solidFill>
                            <a:schemeClr val="dk1"/>
                          </a:solidFill>
                          <a:latin typeface="+mn-lt"/>
                          <a:ea typeface="+mn-ea"/>
                          <a:cs typeface="+mn-cs"/>
                          <a:sym typeface="Arial"/>
                        </a:rPr>
                        <a:t>most bit position following an arithmetic operation. Also modified by some of the shift and rotate operations.</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725132">
                <a:tc>
                  <a:txBody>
                    <a:bodyPr/>
                    <a:lstStyle/>
                    <a:p>
                      <a:pPr algn="ctr"/>
                      <a:r>
                        <a:rPr lang="en-IN" sz="1600" b="0" i="0" u="none" strike="noStrike" cap="none" baseline="0" dirty="0">
                          <a:solidFill>
                            <a:schemeClr val="dk1"/>
                          </a:solidFill>
                          <a:latin typeface="+mn-lt"/>
                          <a:ea typeface="+mn-ea"/>
                          <a:cs typeface="+mn-cs"/>
                          <a:sym typeface="Arial"/>
                        </a:rPr>
                        <a:t>P</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Parity</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Parity of the least-significant byte of the result of an arithmetic or logic operation. 1 indicates even parity; 0 indicates odd parity.</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792584">
                <a:tc>
                  <a:txBody>
                    <a:bodyPr/>
                    <a:lstStyle/>
                    <a:p>
                      <a:pPr algn="ctr"/>
                      <a:r>
                        <a:rPr lang="en-IN" sz="1600" b="0" i="0" u="none" strike="noStrike" cap="none" baseline="0" dirty="0">
                          <a:solidFill>
                            <a:schemeClr val="dk1"/>
                          </a:solidFill>
                          <a:latin typeface="+mn-lt"/>
                          <a:ea typeface="+mn-ea"/>
                          <a:cs typeface="+mn-cs"/>
                          <a:sym typeface="Arial"/>
                        </a:rPr>
                        <a:t>A</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Auxiliary Carry</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Represents carrying or borrowing between half-</a:t>
                      </a:r>
                    </a:p>
                    <a:p>
                      <a:pPr algn="l"/>
                      <a:r>
                        <a:rPr lang="en-US" sz="1600" b="0" i="0" u="none" strike="noStrike" cap="none" baseline="0" dirty="0">
                          <a:solidFill>
                            <a:schemeClr val="dk1"/>
                          </a:solidFill>
                          <a:latin typeface="+mn-lt"/>
                          <a:ea typeface="+mn-ea"/>
                          <a:cs typeface="+mn-cs"/>
                          <a:sym typeface="Arial"/>
                        </a:rPr>
                        <a:t>bytes of an 8-bit arithmetic or logic operation. Used in binary-coded decimal arithmetic.</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53279">
                <a:tc>
                  <a:txBody>
                    <a:bodyPr/>
                    <a:lstStyle/>
                    <a:p>
                      <a:pPr algn="ctr"/>
                      <a:r>
                        <a:rPr lang="en-IN" sz="1600" b="0" i="0" u="none" strike="noStrike" cap="none" baseline="0" dirty="0">
                          <a:solidFill>
                            <a:schemeClr val="dk1"/>
                          </a:solidFill>
                          <a:latin typeface="+mn-lt"/>
                          <a:ea typeface="+mn-ea"/>
                          <a:cs typeface="+mn-cs"/>
                          <a:sym typeface="Arial"/>
                        </a:rPr>
                        <a:t>Z</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Zero</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Indicates that the result of an arithmetic or logic operation is 0.</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62666875"/>
                  </a:ext>
                </a:extLst>
              </a:tr>
              <a:tr h="510278">
                <a:tc>
                  <a:txBody>
                    <a:bodyPr/>
                    <a:lstStyle/>
                    <a:p>
                      <a:pPr algn="ctr"/>
                      <a:r>
                        <a:rPr lang="en-IN" sz="1600" b="0" i="0" u="none" strike="noStrike" cap="none" baseline="0" dirty="0">
                          <a:solidFill>
                            <a:schemeClr val="dk1"/>
                          </a:solidFill>
                          <a:latin typeface="+mn-lt"/>
                          <a:ea typeface="+mn-ea"/>
                          <a:cs typeface="+mn-cs"/>
                          <a:sym typeface="Arial"/>
                        </a:rPr>
                        <a:t>S</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600" b="0" i="0" u="none" strike="noStrike" cap="none" baseline="0" dirty="0">
                          <a:solidFill>
                            <a:schemeClr val="dk1"/>
                          </a:solidFill>
                          <a:latin typeface="+mn-lt"/>
                          <a:ea typeface="+mn-ea"/>
                          <a:cs typeface="+mn-cs"/>
                          <a:sym typeface="Arial"/>
                        </a:rPr>
                        <a:t>Sign</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Indicates the sign of the result of an arithmetic or logic operation.</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71718609"/>
                  </a:ext>
                </a:extLst>
              </a:tr>
              <a:tr h="725132">
                <a:tc>
                  <a:txBody>
                    <a:bodyPr/>
                    <a:lstStyle/>
                    <a:p>
                      <a:pPr algn="ctr"/>
                      <a:r>
                        <a:rPr lang="en-IN" sz="1600" b="0" i="0" u="none" strike="noStrike" cap="none" baseline="0" dirty="0">
                          <a:solidFill>
                            <a:schemeClr val="dk1"/>
                          </a:solidFill>
                          <a:latin typeface="+mn-lt"/>
                          <a:ea typeface="+mn-ea"/>
                          <a:cs typeface="+mn-cs"/>
                          <a:sym typeface="Arial"/>
                        </a:rPr>
                        <a:t>O</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600" b="0" i="0" u="none" strike="noStrike" cap="none" baseline="0" dirty="0">
                          <a:solidFill>
                            <a:schemeClr val="dk1"/>
                          </a:solidFill>
                          <a:latin typeface="+mn-lt"/>
                          <a:ea typeface="+mn-ea"/>
                          <a:cs typeface="+mn-cs"/>
                          <a:sym typeface="Arial"/>
                        </a:rPr>
                        <a:t>Overflow</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Indicates an arithmetic overflow after an addition or subtraction for twos complement arithmetic.</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368541816"/>
                  </a:ext>
                </a:extLst>
              </a:tr>
            </a:tbl>
          </a:graphicData>
        </a:graphic>
      </p:graphicFrame>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5940600" y="306697"/>
            <a:ext cx="3172867" cy="2949231"/>
          </a:xfrm>
          <a:noFill/>
          <a:ln/>
        </p:spPr>
        <p:txBody>
          <a:bodyPr lIns="90488" tIns="44450" rIns="90488" bIns="44450"/>
          <a:lstStyle/>
          <a:p>
            <a:pPr algn="ctr"/>
            <a:r>
              <a:rPr lang="en-US" sz="3200" dirty="0"/>
              <a:t>Table 13.9 </a:t>
            </a:r>
            <a:br>
              <a:rPr lang="en-US" sz="3200" dirty="0"/>
            </a:br>
            <a:r>
              <a:rPr lang="en-US" sz="3200" dirty="0"/>
              <a:t>x86 Condition Codes for Conditional Jump and </a:t>
            </a:r>
            <a:r>
              <a:rPr lang="en-US" sz="3200" dirty="0" err="1"/>
              <a:t>SETcc</a:t>
            </a:r>
            <a:r>
              <a:rPr lang="en-US" sz="3200" dirty="0"/>
              <a:t> Instructions</a:t>
            </a:r>
          </a:p>
        </p:txBody>
      </p:sp>
      <p:graphicFrame>
        <p:nvGraphicFramePr>
          <p:cNvPr id="23" name="Table 22" descr="The information is offered in the order symbol, Condition tested, comment as follows. 1. A, N B E. C = 0 AND Z = 0. Above, Not below or equal, greater than, unsigned. 2. A E, N B, N C C = 0. Above or equal, Not below, greater than or equal, unsigned, Not carry. 3. B, N A E, C C = 1 Below, Not above or equal left parenthesis less than, unsigned right parenthesis, Carry set. 4. B E, N A C = 1 OR Z = 1, Below or equal, Not above left parenthesis less than or equal, unsigned right parenthesis. 5. E, Z. Z = 1 Equal, Zero left parenthesis signed or unsigned right parenthesis. G, N L E, [left parenthesis S = 1 AND O = 1 right parenthesis OR left parenthesis S = 0 AND O = 0 right parenthesis] AND [Z = 0] Greater than, Not less than or equal left parenthesis signed right parenthesis. G E, N L. left parenthesis S = 1 AND O = 1 right parenthesis OR left parenthesis S = 0  AND O = 0 right parenthesis Greater than or equal, Not less than left parenthesis signed right parenthesis. L, N G E left parenthesis S = 1 AND O = 0 right parenthesis OR left parenthesis S = 0 AND O = 0 right parenthesis Less than, Not greater than or equal left parenthesis signed right parenthesis. L E, N G left parenthesis S = 1 AND O = 0 right parenthesis OR left parenthesis S = 0 AND O = 1 right parenthesis OR left parenthesis Z = 1 right parenthesis Less than or equal, Not greater than left parenthesis signed right parenthesis. N E, N Z, Z = 0 Not equal, Not zero left parenthesis signed or unsigned right parenthesis. NO, O = 0 No overflow N S S = 0 Not sign left parenthesis not negative right parenthesis. N P, P O, P = 0 Not parity, Parity odd O O = 1 Overflow P P = 1 Parity, Parity even S S = 1 Sign left parenthesis negative right parenthesis." title="A table titled, x 86 condition codes for conditional jump and S E T c c instructions."/>
          <p:cNvGraphicFramePr>
            <a:graphicFrameLocks noGrp="1"/>
          </p:cNvGraphicFramePr>
          <p:nvPr>
            <p:extLst>
              <p:ext uri="{D42A27DB-BD31-4B8C-83A1-F6EECF244321}">
                <p14:modId xmlns:p14="http://schemas.microsoft.com/office/powerpoint/2010/main" val="2541927997"/>
              </p:ext>
            </p:extLst>
          </p:nvPr>
        </p:nvGraphicFramePr>
        <p:xfrm>
          <a:off x="179512" y="260648"/>
          <a:ext cx="5821694" cy="6055625"/>
        </p:xfrm>
        <a:graphic>
          <a:graphicData uri="http://schemas.openxmlformats.org/drawingml/2006/table">
            <a:tbl>
              <a:tblPr firstRow="1" bandRow="1">
                <a:tableStyleId>{5C22544A-7EE6-4342-B048-85BDC9FD1C3A}</a:tableStyleId>
              </a:tblPr>
              <a:tblGrid>
                <a:gridCol w="1005836">
                  <a:extLst>
                    <a:ext uri="{9D8B030D-6E8A-4147-A177-3AD203B41FA5}">
                      <a16:colId xmlns:a16="http://schemas.microsoft.com/office/drawing/2014/main" val="1859018432"/>
                    </a:ext>
                  </a:extLst>
                </a:gridCol>
                <a:gridCol w="1935538">
                  <a:extLst>
                    <a:ext uri="{9D8B030D-6E8A-4147-A177-3AD203B41FA5}">
                      <a16:colId xmlns:a16="http://schemas.microsoft.com/office/drawing/2014/main" val="2543019389"/>
                    </a:ext>
                  </a:extLst>
                </a:gridCol>
                <a:gridCol w="2880320">
                  <a:extLst>
                    <a:ext uri="{9D8B030D-6E8A-4147-A177-3AD203B41FA5}">
                      <a16:colId xmlns:a16="http://schemas.microsoft.com/office/drawing/2014/main" val="3168231750"/>
                    </a:ext>
                  </a:extLst>
                </a:gridCol>
              </a:tblGrid>
              <a:tr h="313727">
                <a:tc>
                  <a:txBody>
                    <a:bodyPr/>
                    <a:lstStyle/>
                    <a:p>
                      <a:r>
                        <a:rPr lang="en-IN" sz="800" b="1" dirty="0">
                          <a:solidFill>
                            <a:schemeClr val="tx1"/>
                          </a:solidFill>
                        </a:rPr>
                        <a:t>Symbol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b="1" i="0" u="none" strike="noStrike" cap="none" baseline="0" dirty="0">
                          <a:solidFill>
                            <a:schemeClr val="tx1"/>
                          </a:solidFill>
                          <a:latin typeface="+mn-lt"/>
                          <a:ea typeface="+mn-ea"/>
                          <a:cs typeface="+mn-cs"/>
                          <a:sym typeface="Arial"/>
                        </a:rPr>
                        <a:t>Condition Tested</a:t>
                      </a:r>
                      <a:endParaRPr lang="en-IN" sz="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b="1" dirty="0">
                          <a:solidFill>
                            <a:schemeClr val="tx1"/>
                          </a:solidFill>
                        </a:rPr>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59986812"/>
                  </a:ext>
                </a:extLst>
              </a:tr>
              <a:tr h="410258">
                <a:tc>
                  <a:txBody>
                    <a:bodyPr/>
                    <a:lstStyle/>
                    <a:p>
                      <a:r>
                        <a:rPr lang="en-IN" sz="800" dirty="0"/>
                        <a:t>A, NBE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C = 0 AND Z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Above; Not below or equal (greater than, unsigned)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17666487"/>
                  </a:ext>
                </a:extLst>
              </a:tr>
              <a:tr h="410258">
                <a:tc>
                  <a:txBody>
                    <a:bodyPr/>
                    <a:lstStyle/>
                    <a:p>
                      <a:r>
                        <a:rPr lang="en-IN" sz="800" b="0" i="0" u="none" strike="noStrike" cap="none" baseline="0" dirty="0">
                          <a:solidFill>
                            <a:schemeClr val="dk1"/>
                          </a:solidFill>
                          <a:latin typeface="+mn-lt"/>
                          <a:ea typeface="+mn-ea"/>
                          <a:cs typeface="+mn-cs"/>
                          <a:sym typeface="Arial"/>
                        </a:rPr>
                        <a:t>AE, NB, NC</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C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Above or equal; Not below (greater than or equal,</a:t>
                      </a:r>
                    </a:p>
                    <a:p>
                      <a:r>
                        <a:rPr lang="en-US" sz="800" dirty="0"/>
                        <a:t>unsigned); Not carry</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382958">
                <a:tc>
                  <a:txBody>
                    <a:bodyPr/>
                    <a:lstStyle/>
                    <a:p>
                      <a:r>
                        <a:rPr lang="en-IN" sz="800" b="0" i="0" u="none" strike="noStrike" cap="none" baseline="0" dirty="0">
                          <a:solidFill>
                            <a:schemeClr val="dk1"/>
                          </a:solidFill>
                          <a:latin typeface="+mn-lt"/>
                          <a:ea typeface="+mn-ea"/>
                          <a:cs typeface="+mn-cs"/>
                          <a:sym typeface="Arial"/>
                        </a:rPr>
                        <a:t>B, NAE, C</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C = 1</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Below; Not above or equal (less than, unsigned);</a:t>
                      </a:r>
                    </a:p>
                    <a:p>
                      <a:r>
                        <a:rPr lang="en-US" sz="800" dirty="0"/>
                        <a:t>Carry set</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10258">
                <a:tc>
                  <a:txBody>
                    <a:bodyPr/>
                    <a:lstStyle/>
                    <a:p>
                      <a:r>
                        <a:rPr lang="en-IN" sz="800" b="0" i="0" u="none" strike="noStrike" cap="none" baseline="0" dirty="0">
                          <a:solidFill>
                            <a:schemeClr val="dk1"/>
                          </a:solidFill>
                          <a:latin typeface="+mn-lt"/>
                          <a:ea typeface="+mn-ea"/>
                          <a:cs typeface="+mn-cs"/>
                          <a:sym typeface="Arial"/>
                        </a:rPr>
                        <a:t>BE, NA</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pl-PL" sz="800" b="0" i="0" u="none" strike="noStrike" cap="none" baseline="0" dirty="0">
                          <a:solidFill>
                            <a:schemeClr val="dk1"/>
                          </a:solidFill>
                          <a:latin typeface="+mn-lt"/>
                          <a:ea typeface="+mn-ea"/>
                          <a:cs typeface="+mn-cs"/>
                          <a:sym typeface="Arial"/>
                        </a:rPr>
                        <a:t>C = 1 OR Z = 1</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Below or equal; Not above (less than or equal, unsigned)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322127">
                <a:tc>
                  <a:txBody>
                    <a:bodyPr/>
                    <a:lstStyle/>
                    <a:p>
                      <a:r>
                        <a:rPr lang="en-IN" sz="800" b="0" i="0" u="none" strike="noStrike" cap="none" baseline="0" dirty="0">
                          <a:solidFill>
                            <a:schemeClr val="dk1"/>
                          </a:solidFill>
                          <a:latin typeface="+mn-lt"/>
                          <a:ea typeface="+mn-ea"/>
                          <a:cs typeface="+mn-cs"/>
                          <a:sym typeface="Arial"/>
                        </a:rPr>
                        <a:t>E, Z</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Z = 1</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Equal; Zero (signed or unsigned)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568049">
                <a:tc>
                  <a:txBody>
                    <a:bodyPr/>
                    <a:lstStyle/>
                    <a:p>
                      <a:r>
                        <a:rPr lang="en-IN" sz="800" b="0" i="0" u="none" strike="noStrike" cap="none" baseline="0" dirty="0">
                          <a:solidFill>
                            <a:schemeClr val="dk1"/>
                          </a:solidFill>
                          <a:latin typeface="+mn-lt"/>
                          <a:ea typeface="+mn-ea"/>
                          <a:cs typeface="+mn-cs"/>
                          <a:sym typeface="Arial"/>
                        </a:rPr>
                        <a:t>G, NLE</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[(S = 1 AND O = 1) OR (S = 0</a:t>
                      </a:r>
                    </a:p>
                    <a:p>
                      <a:r>
                        <a:rPr lang="en-US" sz="800" b="0" i="0" u="none" strike="noStrike" cap="none" baseline="0" dirty="0">
                          <a:solidFill>
                            <a:schemeClr val="dk1"/>
                          </a:solidFill>
                          <a:latin typeface="+mn-lt"/>
                          <a:ea typeface="+mn-ea"/>
                          <a:cs typeface="+mn-cs"/>
                          <a:sym typeface="Arial"/>
                        </a:rPr>
                        <a:t>AND O = 0)]AND[Z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Greater than; Not less than or equal (signed)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81083">
                <a:tc>
                  <a:txBody>
                    <a:bodyPr/>
                    <a:lstStyle/>
                    <a:p>
                      <a:r>
                        <a:rPr lang="en-IN" sz="800" b="0" i="0" u="none" strike="noStrike" cap="none" baseline="0" dirty="0">
                          <a:solidFill>
                            <a:schemeClr val="dk1"/>
                          </a:solidFill>
                          <a:latin typeface="+mn-lt"/>
                          <a:ea typeface="+mn-ea"/>
                          <a:cs typeface="+mn-cs"/>
                          <a:sym typeface="Arial"/>
                        </a:rPr>
                        <a:t>GE, NL</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(S = 1 AND O = 1) OR (S = 0</a:t>
                      </a:r>
                    </a:p>
                    <a:p>
                      <a:r>
                        <a:rPr lang="en-US" sz="800" dirty="0"/>
                        <a:t>AND O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Greater than or equal; Not less than (signed)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95417200"/>
                  </a:ext>
                </a:extLst>
              </a:tr>
              <a:tr h="382958">
                <a:tc>
                  <a:txBody>
                    <a:bodyPr/>
                    <a:lstStyle/>
                    <a:p>
                      <a:r>
                        <a:rPr lang="en-IN" sz="800" b="0" i="0" u="none" strike="noStrike" cap="none" baseline="0" dirty="0">
                          <a:solidFill>
                            <a:schemeClr val="dk1"/>
                          </a:solidFill>
                          <a:latin typeface="+mn-lt"/>
                          <a:ea typeface="+mn-ea"/>
                          <a:cs typeface="+mn-cs"/>
                          <a:sym typeface="Arial"/>
                        </a:rPr>
                        <a:t>L, NGE</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(S = 1 AND O = 0) OR (S = 0</a:t>
                      </a:r>
                    </a:p>
                    <a:p>
                      <a:r>
                        <a:rPr lang="en-US" sz="800" dirty="0"/>
                        <a:t>AND O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Less than; Not greater than or equal (signed)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88829845"/>
                  </a:ext>
                </a:extLst>
              </a:tr>
              <a:tr h="382958">
                <a:tc>
                  <a:txBody>
                    <a:bodyPr/>
                    <a:lstStyle/>
                    <a:p>
                      <a:r>
                        <a:rPr lang="en-IN" sz="800" b="0" i="0" u="none" strike="noStrike" cap="none" baseline="0" dirty="0">
                          <a:solidFill>
                            <a:schemeClr val="dk1"/>
                          </a:solidFill>
                          <a:latin typeface="+mn-lt"/>
                          <a:ea typeface="+mn-ea"/>
                          <a:cs typeface="+mn-cs"/>
                          <a:sym typeface="Arial"/>
                        </a:rPr>
                        <a:t>LE, NG</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(S = 1 AND O = 0) OR (S = 0</a:t>
                      </a:r>
                    </a:p>
                    <a:p>
                      <a:r>
                        <a:rPr lang="en-US" sz="800" dirty="0"/>
                        <a:t>AND O = 1) OR (Z = 1)</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Less than or equal; Not greater than (signed)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50603847"/>
                  </a:ext>
                </a:extLst>
              </a:tr>
              <a:tr h="322127">
                <a:tc>
                  <a:txBody>
                    <a:bodyPr/>
                    <a:lstStyle/>
                    <a:p>
                      <a:r>
                        <a:rPr lang="en-IN" sz="800" b="0" i="0" u="none" strike="noStrike" cap="none" baseline="0" dirty="0">
                          <a:solidFill>
                            <a:schemeClr val="dk1"/>
                          </a:solidFill>
                          <a:latin typeface="+mn-lt"/>
                          <a:ea typeface="+mn-ea"/>
                          <a:cs typeface="+mn-cs"/>
                          <a:sym typeface="Arial"/>
                        </a:rPr>
                        <a:t>NE, NZ</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Z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Not equal; Not zero (signed or unsigned)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93729218"/>
                  </a:ext>
                </a:extLst>
              </a:tr>
              <a:tr h="305291">
                <a:tc>
                  <a:txBody>
                    <a:bodyPr/>
                    <a:lstStyle/>
                    <a:p>
                      <a:r>
                        <a:rPr lang="en-IN" sz="800" b="0" i="0" u="none" strike="noStrike" cap="none" baseline="0" dirty="0">
                          <a:solidFill>
                            <a:schemeClr val="dk1"/>
                          </a:solidFill>
                          <a:latin typeface="+mn-lt"/>
                          <a:ea typeface="+mn-ea"/>
                          <a:cs typeface="+mn-cs"/>
                          <a:sym typeface="Arial"/>
                        </a:rPr>
                        <a:t>NO</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O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No overflow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08297481"/>
                  </a:ext>
                </a:extLst>
              </a:tr>
              <a:tr h="314647">
                <a:tc>
                  <a:txBody>
                    <a:bodyPr/>
                    <a:lstStyle/>
                    <a:p>
                      <a:r>
                        <a:rPr lang="en-IN" sz="800" b="0" i="0" u="none" strike="noStrike" cap="none" baseline="0" dirty="0">
                          <a:solidFill>
                            <a:schemeClr val="dk1"/>
                          </a:solidFill>
                          <a:latin typeface="+mn-lt"/>
                          <a:ea typeface="+mn-ea"/>
                          <a:cs typeface="+mn-cs"/>
                          <a:sym typeface="Arial"/>
                        </a:rPr>
                        <a:t>NS</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S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Not sign (not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23169786"/>
                  </a:ext>
                </a:extLst>
              </a:tr>
              <a:tr h="278522">
                <a:tc>
                  <a:txBody>
                    <a:bodyPr/>
                    <a:lstStyle/>
                    <a:p>
                      <a:r>
                        <a:rPr lang="en-IN" sz="800" dirty="0"/>
                        <a:t>NP, PO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P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Not parity; Parity odd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296931147"/>
                  </a:ext>
                </a:extLst>
              </a:tr>
              <a:tr h="278522">
                <a:tc>
                  <a:txBody>
                    <a:bodyPr/>
                    <a:lstStyle/>
                    <a:p>
                      <a:r>
                        <a:rPr lang="en-IN" sz="800" dirty="0"/>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O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Overflow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8502401"/>
                  </a:ext>
                </a:extLst>
              </a:tr>
              <a:tr h="278522">
                <a:tc>
                  <a:txBody>
                    <a:bodyPr/>
                    <a:lstStyle/>
                    <a:p>
                      <a:r>
                        <a:rPr lang="en-IN" sz="800"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P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Parity; Parity even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543527841"/>
                  </a:ext>
                </a:extLst>
              </a:tr>
              <a:tr h="134399">
                <a:tc>
                  <a:txBody>
                    <a:bodyPr/>
                    <a:lstStyle/>
                    <a:p>
                      <a:r>
                        <a:rPr lang="en-IN" sz="800" dirty="0"/>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S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Sign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162541268"/>
                  </a:ext>
                </a:extLst>
              </a:tr>
            </a:tbl>
          </a:graphicData>
        </a:graphic>
      </p:graphicFrame>
      <p:sp>
        <p:nvSpPr>
          <p:cNvPr id="5" name="TextBox 4"/>
          <p:cNvSpPr txBox="1"/>
          <p:nvPr/>
        </p:nvSpPr>
        <p:spPr>
          <a:xfrm>
            <a:off x="5190470" y="6279752"/>
            <a:ext cx="3960440" cy="246221"/>
          </a:xfrm>
          <a:prstGeom prst="rect">
            <a:avLst/>
          </a:prstGeom>
          <a:noFill/>
        </p:spPr>
        <p:txBody>
          <a:bodyPr wrap="square" rtlCol="0">
            <a:spAutoFit/>
          </a:bodyPr>
          <a:lstStyle/>
          <a:p>
            <a:pPr algn="ctr"/>
            <a:r>
              <a:rPr lang="en-US" sz="1000" dirty="0">
                <a:latin typeface="+mn-lt"/>
              </a:rPr>
              <a:t>(Table can be found on page 460 in the textbook.)</a:t>
            </a:r>
          </a:p>
        </p:txBody>
      </p:sp>
    </p:spTree>
    <p:extLst>
      <p:ext uri="{BB962C8B-B14F-4D97-AF65-F5344CB8AC3E}">
        <p14:creationId xmlns:p14="http://schemas.microsoft.com/office/powerpoint/2010/main" val="1553337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a:xfrm>
            <a:off x="457200" y="227246"/>
            <a:ext cx="8229600" cy="1097279"/>
          </a:xfrm>
          <a:noFill/>
          <a:ln/>
        </p:spPr>
        <p:txBody>
          <a:bodyPr lIns="90488" tIns="44450" rIns="90488" bIns="44450"/>
          <a:lstStyle/>
          <a:p>
            <a:r>
              <a:rPr lang="en-US" dirty="0"/>
              <a:t>x86 Single-Instruction, Multiple-Data (SIMD) Instructions</a:t>
            </a:r>
          </a:p>
        </p:txBody>
      </p:sp>
      <p:sp>
        <p:nvSpPr>
          <p:cNvPr id="63493" name="Rectangle 5"/>
          <p:cNvSpPr>
            <a:spLocks noGrp="1" noChangeArrowheads="1"/>
          </p:cNvSpPr>
          <p:nvPr>
            <p:ph type="body" idx="1"/>
          </p:nvPr>
        </p:nvSpPr>
        <p:spPr>
          <a:noFill/>
          <a:ln/>
        </p:spPr>
        <p:txBody>
          <a:bodyPr lIns="90488" tIns="44450" rIns="90488" bIns="44450">
            <a:normAutofit/>
          </a:bodyPr>
          <a:lstStyle/>
          <a:p>
            <a:pPr marL="296863" indent="-296863"/>
            <a:r>
              <a:rPr lang="en-US" sz="2200" dirty="0"/>
              <a:t>1996 Intel introduced MMX technology into its Pentium product line</a:t>
            </a:r>
          </a:p>
          <a:p>
            <a:pPr marL="628650" lvl="1" indent="-331788"/>
            <a:r>
              <a:rPr lang="en-US" sz="1800" dirty="0"/>
              <a:t>MMX is a set of highly optimized instructions for multimedia tasks</a:t>
            </a:r>
          </a:p>
          <a:p>
            <a:pPr marL="296863" indent="-296863"/>
            <a:r>
              <a:rPr lang="en-US" sz="2200" dirty="0"/>
              <a:t>Video and audio data are typically composed of large arrays of small data types</a:t>
            </a:r>
          </a:p>
          <a:p>
            <a:pPr marL="296863" indent="-296863"/>
            <a:r>
              <a:rPr lang="en-US" sz="2200" dirty="0"/>
              <a:t>Three new data types are defined in MMX</a:t>
            </a:r>
          </a:p>
          <a:p>
            <a:pPr marL="628650" lvl="1" indent="-331788"/>
            <a:r>
              <a:rPr lang="en-US" sz="1800" dirty="0"/>
              <a:t>Packed byte</a:t>
            </a:r>
          </a:p>
          <a:p>
            <a:pPr marL="628650" lvl="1" indent="-331788"/>
            <a:r>
              <a:rPr lang="en-US" sz="1800" dirty="0"/>
              <a:t>Packed word</a:t>
            </a:r>
          </a:p>
          <a:p>
            <a:pPr marL="628650" lvl="1" indent="-331788"/>
            <a:r>
              <a:rPr lang="en-US" sz="1800" dirty="0"/>
              <a:t>Packed doubleword</a:t>
            </a:r>
          </a:p>
          <a:p>
            <a:pPr marL="296863" indent="-296863"/>
            <a:r>
              <a:rPr lang="en-US" sz="2200" dirty="0"/>
              <a:t>Each data type is 64 bits in length and consists of multiple smaller data fields, each of which holds a fixed-point integer</a:t>
            </a:r>
          </a:p>
          <a:p>
            <a:endParaRPr lang="en-US"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99945" y="138584"/>
            <a:ext cx="2383823" cy="2138288"/>
          </a:xfrm>
          <a:noFill/>
          <a:ln/>
        </p:spPr>
        <p:txBody>
          <a:bodyPr lIns="90488" tIns="44450" rIns="90488" bIns="44450"/>
          <a:lstStyle/>
          <a:p>
            <a:pPr algn="ctr"/>
            <a:r>
              <a:rPr lang="en-US" dirty="0"/>
              <a:t>Table 13.10 </a:t>
            </a:r>
            <a:br>
              <a:rPr lang="en-US" dirty="0"/>
            </a:br>
            <a:r>
              <a:rPr lang="en-US" dirty="0"/>
              <a:t>MMX Instruction Set</a:t>
            </a:r>
          </a:p>
        </p:txBody>
      </p:sp>
      <p:sp>
        <p:nvSpPr>
          <p:cNvPr id="7" name="Rectangle 6"/>
          <p:cNvSpPr/>
          <p:nvPr/>
        </p:nvSpPr>
        <p:spPr>
          <a:xfrm>
            <a:off x="2592288" y="6115609"/>
            <a:ext cx="6588224" cy="400110"/>
          </a:xfrm>
          <a:prstGeom prst="rect">
            <a:avLst/>
          </a:prstGeom>
        </p:spPr>
        <p:txBody>
          <a:bodyPr wrap="square">
            <a:spAutoFit/>
          </a:bodyPr>
          <a:lstStyle/>
          <a:p>
            <a:r>
              <a:rPr lang="en-US" sz="1000" i="1" dirty="0">
                <a:latin typeface="+mn-lt"/>
              </a:rPr>
              <a:t>Note:</a:t>
            </a:r>
            <a:r>
              <a:rPr lang="en-US" sz="1000" dirty="0">
                <a:latin typeface="+mn-lt"/>
              </a:rPr>
              <a:t> If an instruction supports multiple data types [byte (B), word (W), </a:t>
            </a:r>
            <a:r>
              <a:rPr lang="en-US" sz="1000" dirty="0" err="1">
                <a:latin typeface="+mn-lt"/>
              </a:rPr>
              <a:t>doubleword</a:t>
            </a:r>
            <a:r>
              <a:rPr lang="en-US" sz="1000" dirty="0">
                <a:latin typeface="+mn-lt"/>
              </a:rPr>
              <a:t> (D), </a:t>
            </a:r>
            <a:r>
              <a:rPr lang="en-US" sz="1000" dirty="0" err="1">
                <a:latin typeface="+mn-lt"/>
              </a:rPr>
              <a:t>quadword</a:t>
            </a:r>
            <a:r>
              <a:rPr lang="en-US" sz="1000" dirty="0">
                <a:latin typeface="+mn-lt"/>
              </a:rPr>
              <a:t> (Q)], the data types are indicated in brackets.</a:t>
            </a:r>
          </a:p>
        </p:txBody>
      </p:sp>
      <p:graphicFrame>
        <p:nvGraphicFramePr>
          <p:cNvPr id="12" name="Table 11" descr="The table is broken up into 7 categories of instructions. Category one is arithmetic, and it has the following instructions and accompanying descriptions. 1. P A D D, B W D. parallel add of packed eight bytes, four 16 bit words, or two 32 bit doublewords, with wraparound. 2. P A D D S, B, W. Add with saturation. 3. P A D D U S, B, W. Add unsigned with saturation. 4. P S U B, B W D, subtract with wraparound. 5. P S U B S, B W. Subtract with saturation. P S U B U S, B W. Subtract unsigned with saturation. P M U L H W. Parallel multiply of four signed 16 bit words, with high order 16 bits of 32 bit result chosen. P M U L L W, parallel multiply of four signed 16 bit words, with low order 16 bits of 32 bit result chosen. P M A D D W D. Parallel multiply of four signed 16-bit words; add together adjacent pairs of 32-bit results. Category two is comparison, and it reads as follows. P C M P E Q [B, W, D]. Parallel compare for equality; result is mask of 1s if true or 0s if false. P C M P G T [B, W, D] Parallel compare for greater than; result is mask of 1s if true or 0s if false. Category 3 is conversion, and it reads as follows. P A C K U S W B, Pack words into bytes with unsigned saturation. P A C K S S [W B, D W] Pack words into bytes, or doublewords into words, with signed saturation. P U N P C K H [B W, W D, D Q] Parallel unpack (interleaved merge) high order bytes, words, or doublewords from M M X register. P U N P C K L [B W, W D, D Q] Parallel unpack (interleaved merge) low-order bytes, words, or doublewords from M M X register. The next category is logical, and it reads as follows. P A N D, 64-bit bitwise logical AND. P N D N, 64-bit bitwise logical AND NOT. P O R, 64-bit bitwise logical O R. P X O R, 64-bit bitwise logical X O R. The next category is labeled shift, and it reads as follows. P S L L [W, D, Q], Parallel logical left shift of packed words, doublewords, or quadword by amount specified in M M X register or immediate value. PSRL [W, D, Q], Parallel logical right shift of packed words, doublewords, or quadword. P S R A [W, D], Parallel arithmetic right shift of packed words, doublewords, or quadword. The next category is data transfer. M O V [D, Q], Move doubleword or quadword to or from the M M X register. The final category is state m g t, E M M S, empty M M X state (empty F P registers tag bits)." title="A table titled, M M X instruction set."/>
          <p:cNvGraphicFramePr>
            <a:graphicFrameLocks noGrp="1"/>
          </p:cNvGraphicFramePr>
          <p:nvPr>
            <p:extLst>
              <p:ext uri="{D42A27DB-BD31-4B8C-83A1-F6EECF244321}">
                <p14:modId xmlns:p14="http://schemas.microsoft.com/office/powerpoint/2010/main" val="4270871458"/>
              </p:ext>
            </p:extLst>
          </p:nvPr>
        </p:nvGraphicFramePr>
        <p:xfrm>
          <a:off x="2627784" y="174394"/>
          <a:ext cx="6288941" cy="5943600"/>
        </p:xfrm>
        <a:graphic>
          <a:graphicData uri="http://schemas.openxmlformats.org/drawingml/2006/table">
            <a:tbl>
              <a:tblPr firstRow="1" bandRow="1">
                <a:tableStyleId>{5C22544A-7EE6-4342-B048-85BDC9FD1C3A}</a:tableStyleId>
              </a:tblPr>
              <a:tblGrid>
                <a:gridCol w="891614">
                  <a:extLst>
                    <a:ext uri="{9D8B030D-6E8A-4147-A177-3AD203B41FA5}">
                      <a16:colId xmlns:a16="http://schemas.microsoft.com/office/drawing/2014/main" val="1859018432"/>
                    </a:ext>
                  </a:extLst>
                </a:gridCol>
                <a:gridCol w="1790440">
                  <a:extLst>
                    <a:ext uri="{9D8B030D-6E8A-4147-A177-3AD203B41FA5}">
                      <a16:colId xmlns:a16="http://schemas.microsoft.com/office/drawing/2014/main" val="2543019389"/>
                    </a:ext>
                  </a:extLst>
                </a:gridCol>
                <a:gridCol w="3606887">
                  <a:extLst>
                    <a:ext uri="{9D8B030D-6E8A-4147-A177-3AD203B41FA5}">
                      <a16:colId xmlns:a16="http://schemas.microsoft.com/office/drawing/2014/main" val="3168231750"/>
                    </a:ext>
                  </a:extLst>
                </a:gridCol>
              </a:tblGrid>
              <a:tr h="198360">
                <a:tc>
                  <a:txBody>
                    <a:bodyPr/>
                    <a:lstStyle/>
                    <a:p>
                      <a:r>
                        <a:rPr lang="en-IN" sz="750" b="1" dirty="0">
                          <a:solidFill>
                            <a:schemeClr val="tx1"/>
                          </a:solidFill>
                        </a:rPr>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b="1" i="0" u="none" strike="noStrike" cap="none" baseline="0" dirty="0">
                          <a:solidFill>
                            <a:schemeClr val="tx1"/>
                          </a:solidFill>
                          <a:latin typeface="+mn-lt"/>
                          <a:ea typeface="+mn-ea"/>
                          <a:cs typeface="+mn-cs"/>
                          <a:sym typeface="Arial"/>
                        </a:rPr>
                        <a:t>Instruction</a:t>
                      </a:r>
                      <a:endParaRPr lang="en-IN" sz="75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750" b="1"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59986812"/>
                  </a:ext>
                </a:extLst>
              </a:tr>
              <a:tr h="311709">
                <a:tc rowSpan="9">
                  <a:txBody>
                    <a:bodyPr/>
                    <a:lstStyle/>
                    <a:p>
                      <a:r>
                        <a:rPr lang="en-IN" sz="750" dirty="0"/>
                        <a:t>Arithmetic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PADD [B,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add of packed eight bytes, four 16-bit words, or two</a:t>
                      </a:r>
                    </a:p>
                    <a:p>
                      <a:r>
                        <a:rPr lang="en-US" sz="750" dirty="0"/>
                        <a:t>32-bit </a:t>
                      </a:r>
                      <a:r>
                        <a:rPr lang="en-US" sz="750" dirty="0" err="1"/>
                        <a:t>doublewords</a:t>
                      </a:r>
                      <a:r>
                        <a:rPr lang="en-US" sz="750" dirty="0"/>
                        <a:t>, with wraparound.</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17666487"/>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PADDS [B,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Add with saturation.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PADDUS [B,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Add unsigned with saturation.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PSUB [B,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Subtract with wraparound.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PSUBS [B,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Subtract with saturation.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PSUBUS [B,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Subtract unsigned with saturation.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PMULHW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multiply of four signed 16-bit words, with high-</a:t>
                      </a:r>
                    </a:p>
                    <a:p>
                      <a:r>
                        <a:rPr lang="en-US" sz="750" dirty="0"/>
                        <a:t>order 16 bits of 32-bit result chosen.</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95417200"/>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PMULLW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multiply of four signed 16-bit words, with low-order 16 bits of 32-bit result chosen.</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88829845"/>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PMADDWD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multiply of four signed 16-bit words; add together</a:t>
                      </a:r>
                    </a:p>
                    <a:p>
                      <a:r>
                        <a:rPr lang="en-US" sz="750" dirty="0"/>
                        <a:t>adjacent pairs of 32-bit results.</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50603847"/>
                  </a:ext>
                </a:extLst>
              </a:tr>
              <a:tr h="198360">
                <a:tc rowSpan="2">
                  <a:txBody>
                    <a:bodyPr/>
                    <a:lstStyle/>
                    <a:p>
                      <a:r>
                        <a:rPr lang="en-IN" sz="750" dirty="0"/>
                        <a:t>Comparison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PCMPEQ [B,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compare for equality; result is mask of 1s if true or 0s if 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93729218"/>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PCMPGT [B,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compare for greater than; result is mask of 1s if true or 0s if false.</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08297481"/>
                  </a:ext>
                </a:extLst>
              </a:tr>
              <a:tr h="198360">
                <a:tc rowSpan="4">
                  <a:txBody>
                    <a:bodyPr/>
                    <a:lstStyle/>
                    <a:p>
                      <a:r>
                        <a:rPr lang="en-IN" sz="750" dirty="0"/>
                        <a:t>Conversion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PACKUSWB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Pack words into bytes with unsigned saturation.</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23169786"/>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PACKSS [WB, DW]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Pack words into bytes, or </a:t>
                      </a:r>
                      <a:r>
                        <a:rPr lang="en-US" sz="750" dirty="0" err="1"/>
                        <a:t>doublewords</a:t>
                      </a:r>
                      <a:r>
                        <a:rPr lang="en-US" sz="750" dirty="0"/>
                        <a:t> into words, with signed saturation.</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296931147"/>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PUNPCKH [BW, WD, DQ]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unpack (interleaved merge) high-</a:t>
                      </a:r>
                    </a:p>
                    <a:p>
                      <a:r>
                        <a:rPr lang="en-US" sz="750" dirty="0"/>
                        <a:t>order bytes, words, or </a:t>
                      </a:r>
                      <a:r>
                        <a:rPr lang="en-US" sz="750" dirty="0" err="1"/>
                        <a:t>doublewords</a:t>
                      </a:r>
                      <a:r>
                        <a:rPr lang="en-US" sz="750" dirty="0"/>
                        <a:t> from MMX register.</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8502401"/>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PUNPCKL [BW, WD, DQ]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unpack (interleaved merge) low-</a:t>
                      </a:r>
                    </a:p>
                    <a:p>
                      <a:r>
                        <a:rPr lang="en-US" sz="750" dirty="0"/>
                        <a:t>order bytes, words, or </a:t>
                      </a:r>
                      <a:r>
                        <a:rPr lang="en-US" sz="750" dirty="0" err="1"/>
                        <a:t>doublewords</a:t>
                      </a:r>
                      <a:r>
                        <a:rPr lang="en-US" sz="750" dirty="0"/>
                        <a:t> from MMX register.</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543527841"/>
                  </a:ext>
                </a:extLst>
              </a:tr>
              <a:tr h="198360">
                <a:tc rowSpan="4">
                  <a:txBody>
                    <a:bodyPr/>
                    <a:lstStyle/>
                    <a:p>
                      <a:r>
                        <a:rPr lang="en-IN" sz="750" dirty="0"/>
                        <a:t>Logical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64-bit bitwise logical 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162541268"/>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PNDN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64-bit bitwise logical AND NOT</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42709782"/>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64-bit bitwise logical 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368514044"/>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64-bit bitwise logical 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564617872"/>
                  </a:ext>
                </a:extLst>
              </a:tr>
              <a:tr h="311709">
                <a:tc rowSpan="3">
                  <a:txBody>
                    <a:bodyPr/>
                    <a:lstStyle/>
                    <a:p>
                      <a:r>
                        <a:rPr lang="en-IN" sz="750" dirty="0"/>
                        <a:t>Shift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PSLL [W, D,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logical left shift of packed words, </a:t>
                      </a:r>
                      <a:r>
                        <a:rPr lang="en-US" sz="750" dirty="0" err="1"/>
                        <a:t>doublewords</a:t>
                      </a:r>
                      <a:r>
                        <a:rPr lang="en-US" sz="750" dirty="0"/>
                        <a:t>, or </a:t>
                      </a:r>
                      <a:r>
                        <a:rPr lang="en-US" sz="750" dirty="0" err="1"/>
                        <a:t>quadword</a:t>
                      </a:r>
                      <a:r>
                        <a:rPr lang="en-US" sz="750" dirty="0"/>
                        <a:t> by amount specified in MMX register or immediate value.</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15377485"/>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PSRL [W, D,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logical right shift of packed words, </a:t>
                      </a:r>
                      <a:r>
                        <a:rPr lang="en-US" sz="750" dirty="0" err="1"/>
                        <a:t>doublewords</a:t>
                      </a:r>
                      <a:r>
                        <a:rPr lang="en-US" sz="750" dirty="0"/>
                        <a:t>, or </a:t>
                      </a:r>
                      <a:r>
                        <a:rPr lang="en-US" sz="750" dirty="0" err="1"/>
                        <a:t>quadword</a:t>
                      </a:r>
                      <a:r>
                        <a:rPr lang="en-US" sz="750" dirty="0"/>
                        <a:t>.</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59517126"/>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PSRA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arithmetic right shift of packed words, </a:t>
                      </a:r>
                      <a:r>
                        <a:rPr lang="en-US" sz="750" dirty="0" err="1"/>
                        <a:t>doublewords</a:t>
                      </a:r>
                      <a:r>
                        <a:rPr lang="en-US" sz="750" dirty="0"/>
                        <a:t>, or </a:t>
                      </a:r>
                      <a:r>
                        <a:rPr lang="en-US" sz="750" dirty="0" err="1"/>
                        <a:t>quadword</a:t>
                      </a:r>
                      <a:r>
                        <a:rPr lang="en-US" sz="750" dirty="0"/>
                        <a:t>.</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943301476"/>
                  </a:ext>
                </a:extLst>
              </a:tr>
              <a:tr h="135737">
                <a:tc>
                  <a:txBody>
                    <a:bodyPr/>
                    <a:lstStyle/>
                    <a:p>
                      <a:r>
                        <a:rPr lang="en-IN" sz="750" dirty="0"/>
                        <a:t>Data transfer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MOV [D,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Move </a:t>
                      </a:r>
                      <a:r>
                        <a:rPr lang="en-US" sz="750" dirty="0" err="1"/>
                        <a:t>doubleword</a:t>
                      </a:r>
                      <a:r>
                        <a:rPr lang="en-US" sz="750" dirty="0"/>
                        <a:t> or </a:t>
                      </a:r>
                      <a:r>
                        <a:rPr lang="en-US" sz="750" dirty="0" err="1"/>
                        <a:t>quadword</a:t>
                      </a:r>
                      <a:r>
                        <a:rPr lang="en-US" sz="750" dirty="0"/>
                        <a:t> to/from MMX register.</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74382464"/>
                  </a:ext>
                </a:extLst>
              </a:tr>
              <a:tr h="198360">
                <a:tc>
                  <a:txBody>
                    <a:bodyPr/>
                    <a:lstStyle/>
                    <a:p>
                      <a:r>
                        <a:rPr lang="en-IN" sz="750" dirty="0" err="1"/>
                        <a:t>Statemgt</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EMMS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Empty MMX state (empty FP registers tag bits).</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028364584"/>
                  </a:ext>
                </a:extLst>
              </a:tr>
            </a:tbl>
          </a:graphicData>
        </a:graphic>
      </p:graphicFrame>
      <p:sp>
        <p:nvSpPr>
          <p:cNvPr id="9" name="TextBox 8"/>
          <p:cNvSpPr txBox="1"/>
          <p:nvPr/>
        </p:nvSpPr>
        <p:spPr>
          <a:xfrm>
            <a:off x="5508104" y="6309320"/>
            <a:ext cx="3007484" cy="246221"/>
          </a:xfrm>
          <a:prstGeom prst="rect">
            <a:avLst/>
          </a:prstGeom>
          <a:noFill/>
        </p:spPr>
        <p:txBody>
          <a:bodyPr wrap="square" rtlCol="0">
            <a:spAutoFit/>
          </a:bodyPr>
          <a:lstStyle/>
          <a:p>
            <a:pPr algn="ctr"/>
            <a:r>
              <a:rPr lang="en-US" sz="1000" dirty="0">
                <a:latin typeface="+mn-lt"/>
              </a:rPr>
              <a:t>(Table can be found on page 462 in the textbook.)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107504" y="620488"/>
            <a:ext cx="3839169" cy="2138288"/>
          </a:xfrm>
          <a:noFill/>
          <a:ln/>
        </p:spPr>
        <p:txBody>
          <a:bodyPr lIns="90488" tIns="44450" rIns="90488" bIns="44450"/>
          <a:lstStyle/>
          <a:p>
            <a:pPr algn="ctr"/>
            <a:r>
              <a:rPr lang="en-US" dirty="0"/>
              <a:t>Figure 13.11 </a:t>
            </a:r>
            <a:br>
              <a:rPr lang="en-US" dirty="0"/>
            </a:br>
            <a:r>
              <a:rPr lang="en-US" dirty="0"/>
              <a:t>Image Compositing on Color Plane Representation</a:t>
            </a:r>
          </a:p>
        </p:txBody>
      </p:sp>
      <p:pic>
        <p:nvPicPr>
          <p:cNvPr id="2" name="Picture 1" descr="The 8 bit pixel components are converted to 16 bit components. Image A pixel sequence. Bit 1, vacant. bit 2, vacant. bit 3, vacant. bit 4, vacant. bit 5, A r 3. bit 6, A r 2. bit 7, A r 1. bit 8, A r 0. Image B pixel sequence. Bit 1, vacant. bit 2, vacant. bit 3, vacant. bit 4, vacant. bit 5, B r 3. bit 6, B r 2. bit 7, B r 1. bit 8, B r 0. Step 1. Unpack byte R pixel components from images A and B. 2. Step 2. Subtract image B from image A. The sequence is as follows. r 3, r 2, r 1 and r 0. Step 3. Multiply result by fade value. r 3 multiplied with fade. r 2 multiplied with fade. r 1 multiplied with fade and r 0 multiplied with fade. Step 4. Add image B pixels. The sequence is as follows. Row 1. B r 3, B r 2, B r 1, B r 0. Row 2. New r 3, new r 2, new r 1 and new r 0. Step 5. Pack new composite pixels back to bytes. The sequence is as follows. Bit 1, vacant. bit 2, vacant. bit 3, vacant. bit 4, vacant. bit 5. r 3. bit 6, r 2. bit 7, r 1. bit 8, r 0." title="A diagram explains the sequence of steps required for one set of pixels."/>
          <p:cNvPicPr>
            <a:picLocks noChangeAspect="1"/>
          </p:cNvPicPr>
          <p:nvPr/>
        </p:nvPicPr>
        <p:blipFill rotWithShape="1">
          <a:blip r:embed="rId3">
            <a:extLst>
              <a:ext uri="{28A0092B-C50C-407E-A947-70E740481C1C}">
                <a14:useLocalDpi xmlns:a14="http://schemas.microsoft.com/office/drawing/2010/main" val="0"/>
              </a:ext>
            </a:extLst>
          </a:blip>
          <a:srcRect t="2711" b="5325"/>
          <a:stretch/>
        </p:blipFill>
        <p:spPr>
          <a:xfrm>
            <a:off x="3992951" y="332656"/>
            <a:ext cx="5043545" cy="6002494"/>
          </a:xfrm>
          <a:prstGeom prst="rect">
            <a:avLst/>
          </a:prstGeom>
          <a:solidFill>
            <a:schemeClr val="bg1"/>
          </a:solidFill>
          <a:ln w="19050">
            <a:solidFill>
              <a:schemeClr val="tx1"/>
            </a:solid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Operation Types</a:t>
            </a:r>
          </a:p>
        </p:txBody>
      </p:sp>
      <p:graphicFrame>
        <p:nvGraphicFramePr>
          <p:cNvPr id="7" name="Content Placeholder 8"/>
          <p:cNvGraphicFramePr>
            <a:graphicFrameLocks/>
          </p:cNvGraphicFramePr>
          <p:nvPr>
            <p:extLst>
              <p:ext uri="{D42A27DB-BD31-4B8C-83A1-F6EECF244321}">
                <p14:modId xmlns:p14="http://schemas.microsoft.com/office/powerpoint/2010/main" val="291075053"/>
              </p:ext>
            </p:extLst>
          </p:nvPr>
        </p:nvGraphicFramePr>
        <p:xfrm>
          <a:off x="518964" y="1293142"/>
          <a:ext cx="8106072" cy="5111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991" y="116632"/>
            <a:ext cx="3172867" cy="2587329"/>
          </a:xfrm>
          <a:noFill/>
          <a:ln/>
        </p:spPr>
        <p:txBody>
          <a:bodyPr lIns="90488" tIns="44450" rIns="90488" bIns="44450"/>
          <a:lstStyle/>
          <a:p>
            <a:pPr algn="ctr"/>
            <a:r>
              <a:rPr lang="en-US" sz="3200" dirty="0"/>
              <a:t>Table 13.11 </a:t>
            </a:r>
            <a:br>
              <a:rPr lang="en-US" sz="3200" dirty="0"/>
            </a:br>
            <a:r>
              <a:rPr lang="en-US" sz="3200" dirty="0"/>
              <a:t>ARM Conditions for Conditional Instruction Execution</a:t>
            </a:r>
          </a:p>
        </p:txBody>
      </p:sp>
      <p:graphicFrame>
        <p:nvGraphicFramePr>
          <p:cNvPr id="8" name="Table 7" descr="The table has 4 columns with the headings, code, symbol, condition tested, and comment. The rows read as follows. 1. 0 0 0 0 E Q, Z = 1, Equal. 2. 0 0 0 1 N E, Z = 0, Not equal. 3. 0 0 1 0, C S slash H S, C = 1, Carry set slash unsigned higher or same. 4. 0 0 1 1, C C slash L O, C = 0 Carry clear slash unsigned lower. 5. 0 1 0 0 MI N = 1 Minus negative 6. 0 1 0 1 PL N = 0 Plus slash positive or zero. 7. 0 1 1 0 V S V = 1, Overflow 8. 0 1 1 1, V C, V = 0, No overflow. 9. 1 0 0 0, HI, C = 1 AND Z = 0 Unsigned higher. 10. 1 0 0 1, LS, C = 0 OR Z = 1, Unsigned lower or same. 11. 1 0 1 0, G E N = V [(N = 1 AND V = 1) OR (N = 0 AND V = 0)] Signed greater than or equal 12. 1 0 1 1, LT, N times V [(N = 1 AND V = 0) OR (N = 0 AND V = 1)], Signed less than. 13. 1 1 0 0 G T (Z = 0) AND (N = V), Signed greater than. 14. 1 1 0 1 L E (Z = 1) OR (N times V) Signed less than or equal. 15. 1 1 1 0, A L, blank, Always (unconditional), 16. 1 1 1 1, blank, blank, This instruction can only be executed unconditionally." title="A table with the title, A R M conditions for conditional instruction execution."/>
          <p:cNvGraphicFramePr>
            <a:graphicFrameLocks noGrp="1"/>
          </p:cNvGraphicFramePr>
          <p:nvPr>
            <p:extLst>
              <p:ext uri="{D42A27DB-BD31-4B8C-83A1-F6EECF244321}">
                <p14:modId xmlns:p14="http://schemas.microsoft.com/office/powerpoint/2010/main" val="1547575974"/>
              </p:ext>
            </p:extLst>
          </p:nvPr>
        </p:nvGraphicFramePr>
        <p:xfrm>
          <a:off x="3205331" y="107203"/>
          <a:ext cx="5687149" cy="6221367"/>
        </p:xfrm>
        <a:graphic>
          <a:graphicData uri="http://schemas.openxmlformats.org/drawingml/2006/table">
            <a:tbl>
              <a:tblPr firstRow="1" bandRow="1">
                <a:tableStyleId>{5C22544A-7EE6-4342-B048-85BDC9FD1C3A}</a:tableStyleId>
              </a:tblPr>
              <a:tblGrid>
                <a:gridCol w="731406">
                  <a:extLst>
                    <a:ext uri="{9D8B030D-6E8A-4147-A177-3AD203B41FA5}">
                      <a16:colId xmlns:a16="http://schemas.microsoft.com/office/drawing/2014/main" val="1859018432"/>
                    </a:ext>
                  </a:extLst>
                </a:gridCol>
                <a:gridCol w="923295">
                  <a:extLst>
                    <a:ext uri="{9D8B030D-6E8A-4147-A177-3AD203B41FA5}">
                      <a16:colId xmlns:a16="http://schemas.microsoft.com/office/drawing/2014/main" val="2543019389"/>
                    </a:ext>
                  </a:extLst>
                </a:gridCol>
                <a:gridCol w="1728192">
                  <a:extLst>
                    <a:ext uri="{9D8B030D-6E8A-4147-A177-3AD203B41FA5}">
                      <a16:colId xmlns:a16="http://schemas.microsoft.com/office/drawing/2014/main" val="1443014287"/>
                    </a:ext>
                  </a:extLst>
                </a:gridCol>
                <a:gridCol w="2304256">
                  <a:extLst>
                    <a:ext uri="{9D8B030D-6E8A-4147-A177-3AD203B41FA5}">
                      <a16:colId xmlns:a16="http://schemas.microsoft.com/office/drawing/2014/main" val="3168231750"/>
                    </a:ext>
                  </a:extLst>
                </a:gridCol>
              </a:tblGrid>
              <a:tr h="124096">
                <a:tc>
                  <a:txBody>
                    <a:bodyPr/>
                    <a:lstStyle/>
                    <a:p>
                      <a:pPr algn="ctr"/>
                      <a:r>
                        <a:rPr lang="en-IN" sz="1000" b="1" dirty="0">
                          <a:solidFill>
                            <a:schemeClr val="tx1"/>
                          </a:solidFill>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i="0" u="none" strike="noStrike" cap="none" baseline="0" dirty="0">
                          <a:solidFill>
                            <a:schemeClr val="tx1"/>
                          </a:solidFill>
                          <a:latin typeface="+mn-lt"/>
                          <a:ea typeface="+mn-ea"/>
                          <a:cs typeface="+mn-cs"/>
                          <a:sym typeface="Arial"/>
                        </a:rPr>
                        <a:t>Symbol</a:t>
                      </a:r>
                      <a:endParaRPr lang="en-IN"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rPr>
                        <a:t>Condition Tested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rPr>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59986812"/>
                  </a:ext>
                </a:extLst>
              </a:tr>
              <a:tr h="350709">
                <a:tc>
                  <a:txBody>
                    <a:bodyPr/>
                    <a:lstStyle/>
                    <a:p>
                      <a:pPr algn="ctr"/>
                      <a:r>
                        <a:rPr lang="en-IN" sz="1000" dirty="0"/>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EQ</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Z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Equal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85597">
                <a:tc>
                  <a:txBody>
                    <a:bodyPr/>
                    <a:lstStyle/>
                    <a:p>
                      <a:pPr algn="ctr"/>
                      <a:r>
                        <a:rPr lang="en-IN" sz="1000" dirty="0"/>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NE</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Z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Not equal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9681">
                <a:tc>
                  <a:txBody>
                    <a:bodyPr/>
                    <a:lstStyle/>
                    <a:p>
                      <a:pPr algn="ctr"/>
                      <a:r>
                        <a:rPr lang="en-IN" sz="1000" dirty="0"/>
                        <a:t>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CS/HS</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C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Carry set/unsigned higher or same</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50709">
                <a:tc>
                  <a:txBody>
                    <a:bodyPr/>
                    <a:lstStyle/>
                    <a:p>
                      <a:pPr algn="ctr"/>
                      <a:r>
                        <a:rPr lang="en-IN" sz="1000" dirty="0"/>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pl-PL" sz="1000" b="0" i="0" u="none" strike="noStrike" cap="none" baseline="0" dirty="0">
                          <a:solidFill>
                            <a:schemeClr val="dk1"/>
                          </a:solidFill>
                          <a:latin typeface="+mn-lt"/>
                          <a:ea typeface="+mn-ea"/>
                          <a:cs typeface="+mn-cs"/>
                          <a:sym typeface="Arial"/>
                        </a:rPr>
                        <a:t>CC/LO</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C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Carry clear/unsigned lower</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55701">
                <a:tc>
                  <a:txBody>
                    <a:bodyPr/>
                    <a:lstStyle/>
                    <a:p>
                      <a:pPr algn="ctr"/>
                      <a:r>
                        <a:rPr lang="en-IN" sz="1000" dirty="0"/>
                        <a:t>00100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MI</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N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Minus/negative</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50709">
                <a:tc>
                  <a:txBody>
                    <a:bodyPr/>
                    <a:lstStyle/>
                    <a:p>
                      <a:pPr algn="ctr"/>
                      <a:r>
                        <a:rPr lang="en-IN" sz="1000" dirty="0"/>
                        <a:t>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PL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N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Plus/positive or zero</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50709">
                <a:tc>
                  <a:txBody>
                    <a:bodyPr/>
                    <a:lstStyle/>
                    <a:p>
                      <a:pPr algn="ctr"/>
                      <a:r>
                        <a:rPr lang="en-IN" sz="1000" dirty="0"/>
                        <a:t>00110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VS</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V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Overflow</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495417200"/>
                  </a:ext>
                </a:extLst>
              </a:tr>
              <a:tr h="353407">
                <a:tc>
                  <a:txBody>
                    <a:bodyPr/>
                    <a:lstStyle/>
                    <a:p>
                      <a:pPr algn="ctr"/>
                      <a:r>
                        <a:rPr lang="en-IN" sz="1000" dirty="0"/>
                        <a:t>00111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VC</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V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No overflow</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88829845"/>
                  </a:ext>
                </a:extLst>
              </a:tr>
              <a:tr h="485597">
                <a:tc>
                  <a:txBody>
                    <a:bodyPr/>
                    <a:lstStyle/>
                    <a:p>
                      <a:pPr algn="ctr"/>
                      <a:r>
                        <a:rPr lang="en-IN" sz="1000"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HI</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C = 1 AND Z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Unsigned higher</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650603847"/>
                  </a:ext>
                </a:extLst>
              </a:tr>
              <a:tr h="350709">
                <a:tc>
                  <a:txBody>
                    <a:bodyPr/>
                    <a:lstStyle/>
                    <a:p>
                      <a:pPr algn="ctr"/>
                      <a:r>
                        <a:rPr lang="en-IN" sz="1000" dirty="0"/>
                        <a:t>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pl-PL" sz="1000" dirty="0"/>
                        <a:t>C = 0 OR Z = 1</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Unsigned lower or same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93729218"/>
                  </a:ext>
                </a:extLst>
              </a:tr>
              <a:tr h="5753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N = V</a:t>
                      </a:r>
                    </a:p>
                    <a:p>
                      <a:r>
                        <a:rPr lang="en-US" sz="1000" dirty="0"/>
                        <a:t>[(N = 1 AND V = 1)</a:t>
                      </a:r>
                    </a:p>
                    <a:p>
                      <a:r>
                        <a:rPr lang="en-US" sz="1000" dirty="0"/>
                        <a:t>OR (N = 0 AND V = 0)]</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Signed greater than or equal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08297481"/>
                  </a:ext>
                </a:extLst>
              </a:tr>
              <a:tr h="5753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N ≠ V</a:t>
                      </a:r>
                    </a:p>
                    <a:p>
                      <a:r>
                        <a:rPr lang="en-US" sz="1000" dirty="0"/>
                        <a:t>[(N = 1 AND V = 0)</a:t>
                      </a:r>
                    </a:p>
                    <a:p>
                      <a:r>
                        <a:rPr lang="en-US" sz="1000" dirty="0"/>
                        <a:t>OR (N = 0 AND V = 1)]</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Signed less 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23169786"/>
                  </a:ext>
                </a:extLst>
              </a:tr>
              <a:tr h="255701">
                <a:tc>
                  <a:txBody>
                    <a:bodyPr/>
                    <a:lstStyle/>
                    <a:p>
                      <a:pPr algn="ctr"/>
                      <a:r>
                        <a:rPr lang="en-IN" sz="1000" dirty="0"/>
                        <a:t>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(Z = 0) AND (N =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Signed greater 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96931147"/>
                  </a:ext>
                </a:extLst>
              </a:tr>
              <a:tr h="255701">
                <a:tc>
                  <a:txBody>
                    <a:bodyPr/>
                    <a:lstStyle/>
                    <a:p>
                      <a:pPr algn="ctr"/>
                      <a:r>
                        <a:rPr lang="en-IN" sz="1000" dirty="0"/>
                        <a:t>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(Z = 1) OR (N ≠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Signed less than or equal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8502401"/>
                  </a:ext>
                </a:extLst>
              </a:tr>
              <a:tr h="255701">
                <a:tc>
                  <a:txBody>
                    <a:bodyPr/>
                    <a:lstStyle/>
                    <a:p>
                      <a:pPr algn="ctr"/>
                      <a:r>
                        <a:rPr lang="en-IN" sz="1000" dirty="0"/>
                        <a:t>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Always (unconditional)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43527841"/>
                  </a:ext>
                </a:extLst>
              </a:tr>
              <a:tr h="324232">
                <a:tc>
                  <a:txBody>
                    <a:bodyPr/>
                    <a:lstStyle/>
                    <a:p>
                      <a:pPr algn="ctr"/>
                      <a:r>
                        <a:rPr lang="en-IN" sz="1000" dirty="0"/>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This instruction can only be executed</a:t>
                      </a:r>
                    </a:p>
                    <a:p>
                      <a:r>
                        <a:rPr lang="en-US" sz="1000" dirty="0"/>
                        <a:t>unconditionally</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62541268"/>
                  </a:ext>
                </a:extLst>
              </a:tr>
            </a:tbl>
          </a:graphicData>
        </a:graphic>
      </p:graphicFrame>
      <p:sp>
        <p:nvSpPr>
          <p:cNvPr id="7" name="TextBox 6"/>
          <p:cNvSpPr txBox="1"/>
          <p:nvPr/>
        </p:nvSpPr>
        <p:spPr>
          <a:xfrm>
            <a:off x="5467762" y="6282984"/>
            <a:ext cx="3271077" cy="246221"/>
          </a:xfrm>
          <a:prstGeom prst="rect">
            <a:avLst/>
          </a:prstGeom>
          <a:noFill/>
        </p:spPr>
        <p:txBody>
          <a:bodyPr wrap="square" rtlCol="0">
            <a:spAutoFit/>
          </a:bodyPr>
          <a:lstStyle/>
          <a:p>
            <a:r>
              <a:rPr lang="en-US" sz="1000" dirty="0">
                <a:latin typeface="+mn-lt"/>
              </a:rPr>
              <a:t>(Table can be found on page 465 in the textbook.)</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315497"/>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521167"/>
            <a:ext cx="8478965" cy="4525963"/>
          </a:xfrm>
        </p:spPr>
        <p:txBody>
          <a:bodyPr>
            <a:normAutofit/>
          </a:bodyPr>
          <a:lstStyle/>
          <a:p>
            <a:pPr marL="101600" indent="0">
              <a:buNone/>
            </a:pPr>
            <a:r>
              <a:rPr lang="en-US" sz="3200" dirty="0">
                <a:solidFill>
                  <a:srgbClr val="007FA3"/>
                </a:solidFill>
              </a:rPr>
              <a:t>Chapter 13</a:t>
            </a:r>
          </a:p>
          <a:p>
            <a:endParaRPr lang="en-US" dirty="0"/>
          </a:p>
        </p:txBody>
      </p:sp>
      <p:sp>
        <p:nvSpPr>
          <p:cNvPr id="30" name="Content Placeholder 29"/>
          <p:cNvSpPr>
            <a:spLocks noGrp="1"/>
          </p:cNvSpPr>
          <p:nvPr>
            <p:ph sz="half" idx="4294967295"/>
          </p:nvPr>
        </p:nvSpPr>
        <p:spPr>
          <a:xfrm>
            <a:off x="473968" y="2133600"/>
            <a:ext cx="3810000" cy="4464050"/>
          </a:xfrm>
        </p:spPr>
        <p:txBody>
          <a:bodyPr>
            <a:normAutofit/>
          </a:bodyPr>
          <a:lstStyle/>
          <a:p>
            <a:pPr marL="285750" indent="-285750">
              <a:spcBef>
                <a:spcPts val="600"/>
              </a:spcBef>
              <a:buClr>
                <a:schemeClr val="tx2"/>
              </a:buClr>
              <a:buFont typeface="Arial" panose="020B0604020202020204" pitchFamily="34" charset="0"/>
              <a:buChar char="•"/>
            </a:pPr>
            <a:r>
              <a:rPr lang="en-US" sz="2200" dirty="0"/>
              <a:t>Machine instruction characteristics</a:t>
            </a:r>
          </a:p>
          <a:p>
            <a:pPr marL="606425" lvl="1" indent="-320675">
              <a:buClr>
                <a:schemeClr val="tx2"/>
              </a:buClr>
              <a:buFont typeface="Arial" panose="020B0604020202020204" pitchFamily="34" charset="0"/>
              <a:buChar char="–"/>
            </a:pPr>
            <a:r>
              <a:rPr lang="en-US" sz="1800" dirty="0"/>
              <a:t>Elements of a machine instruction</a:t>
            </a:r>
          </a:p>
          <a:p>
            <a:pPr marL="606425" lvl="1" indent="-320675">
              <a:buClr>
                <a:schemeClr val="tx2"/>
              </a:buClr>
              <a:buFont typeface="Arial" panose="020B0604020202020204" pitchFamily="34" charset="0"/>
              <a:buChar char="–"/>
            </a:pPr>
            <a:r>
              <a:rPr lang="en-US" sz="1800" dirty="0"/>
              <a:t>Instruction representation</a:t>
            </a:r>
          </a:p>
          <a:p>
            <a:pPr marL="606425" lvl="1" indent="-320675">
              <a:buClr>
                <a:schemeClr val="tx2"/>
              </a:buClr>
              <a:buFont typeface="Arial" panose="020B0604020202020204" pitchFamily="34" charset="0"/>
              <a:buChar char="–"/>
            </a:pPr>
            <a:r>
              <a:rPr lang="en-US" sz="1800" dirty="0"/>
              <a:t>Instruction types</a:t>
            </a:r>
          </a:p>
          <a:p>
            <a:pPr marL="606425" lvl="1" indent="-320675">
              <a:buClr>
                <a:schemeClr val="tx2"/>
              </a:buClr>
              <a:buFont typeface="Arial" panose="020B0604020202020204" pitchFamily="34" charset="0"/>
              <a:buChar char="–"/>
            </a:pPr>
            <a:r>
              <a:rPr lang="en-US" sz="1800" dirty="0"/>
              <a:t>Number of addresses</a:t>
            </a:r>
          </a:p>
          <a:p>
            <a:pPr marL="606425" lvl="1" indent="-320675">
              <a:buClr>
                <a:schemeClr val="tx2"/>
              </a:buClr>
              <a:buFont typeface="Arial" panose="020B0604020202020204" pitchFamily="34" charset="0"/>
              <a:buChar char="–"/>
            </a:pPr>
            <a:r>
              <a:rPr lang="en-US" sz="1800" dirty="0"/>
              <a:t>Instruction set design</a:t>
            </a:r>
          </a:p>
          <a:p>
            <a:pPr marL="285750" indent="-285750">
              <a:spcBef>
                <a:spcPts val="600"/>
              </a:spcBef>
              <a:buClr>
                <a:schemeClr val="tx2"/>
              </a:buClr>
              <a:buFont typeface="Arial" panose="020B0604020202020204" pitchFamily="34" charset="0"/>
              <a:buChar char="•"/>
            </a:pPr>
            <a:r>
              <a:rPr lang="en-US" sz="2200" dirty="0"/>
              <a:t>Types of operands</a:t>
            </a:r>
          </a:p>
          <a:p>
            <a:pPr marL="606425" lvl="1" indent="-320675">
              <a:buClr>
                <a:schemeClr val="tx2"/>
              </a:buClr>
              <a:buFont typeface="Arial" panose="020B0604020202020204" pitchFamily="34" charset="0"/>
              <a:buChar char="–"/>
            </a:pPr>
            <a:r>
              <a:rPr lang="en-US" sz="1800" dirty="0"/>
              <a:t>Numbers</a:t>
            </a:r>
          </a:p>
          <a:p>
            <a:pPr marL="606425" lvl="1" indent="-320675">
              <a:buClr>
                <a:schemeClr val="tx2"/>
              </a:buClr>
              <a:buFont typeface="Arial" panose="020B0604020202020204" pitchFamily="34" charset="0"/>
              <a:buChar char="–"/>
            </a:pPr>
            <a:r>
              <a:rPr lang="en-US" sz="1800" dirty="0"/>
              <a:t>Characters</a:t>
            </a:r>
          </a:p>
          <a:p>
            <a:pPr marL="606425" lvl="1" indent="-320675">
              <a:buClr>
                <a:schemeClr val="tx2"/>
              </a:buClr>
              <a:buFont typeface="Arial" panose="020B0604020202020204" pitchFamily="34" charset="0"/>
              <a:buChar char="–"/>
            </a:pPr>
            <a:r>
              <a:rPr lang="en-US" sz="1800" dirty="0"/>
              <a:t>Logical data</a:t>
            </a:r>
          </a:p>
        </p:txBody>
      </p:sp>
      <p:sp>
        <p:nvSpPr>
          <p:cNvPr id="31" name="Text Placeholder 30"/>
          <p:cNvSpPr>
            <a:spLocks noGrp="1"/>
          </p:cNvSpPr>
          <p:nvPr>
            <p:ph type="body" sz="quarter" idx="4294967295"/>
          </p:nvPr>
        </p:nvSpPr>
        <p:spPr>
          <a:xfrm>
            <a:off x="4499992" y="424706"/>
            <a:ext cx="3657600" cy="1708150"/>
          </a:xfrm>
        </p:spPr>
        <p:txBody>
          <a:bodyPr/>
          <a:lstStyle/>
          <a:p>
            <a:pPr algn="ctr"/>
            <a:r>
              <a:rPr lang="en-US" sz="2800" dirty="0">
                <a:solidFill>
                  <a:srgbClr val="007FA3"/>
                </a:solidFill>
                <a:latin typeface="+mj-lt"/>
                <a:ea typeface="+mj-ea"/>
                <a:cs typeface="+mj-cs"/>
              </a:rPr>
              <a:t>Instruction Sets:</a:t>
            </a:r>
          </a:p>
          <a:p>
            <a:pPr algn="ctr"/>
            <a:r>
              <a:rPr lang="en-US" sz="2800" dirty="0">
                <a:solidFill>
                  <a:srgbClr val="007FA3"/>
                </a:solidFill>
                <a:latin typeface="+mj-lt"/>
                <a:ea typeface="+mj-ea"/>
                <a:cs typeface="+mj-cs"/>
              </a:rPr>
              <a:t>Characteristics and Functions</a:t>
            </a:r>
            <a:endParaRPr lang="en-US" sz="2800" dirty="0">
              <a:solidFill>
                <a:srgbClr val="007FA3"/>
              </a:solidFill>
            </a:endParaRPr>
          </a:p>
        </p:txBody>
      </p:sp>
      <p:sp>
        <p:nvSpPr>
          <p:cNvPr id="32" name="Content Placeholder 31"/>
          <p:cNvSpPr>
            <a:spLocks noGrp="1"/>
          </p:cNvSpPr>
          <p:nvPr>
            <p:ph sz="quarter" idx="4294967295"/>
          </p:nvPr>
        </p:nvSpPr>
        <p:spPr>
          <a:xfrm>
            <a:off x="4499992" y="2133600"/>
            <a:ext cx="4242048" cy="4724400"/>
          </a:xfrm>
        </p:spPr>
        <p:txBody>
          <a:bodyPr>
            <a:normAutofit/>
          </a:bodyPr>
          <a:lstStyle/>
          <a:p>
            <a:pPr marL="342900" lvl="1" indent="-342900">
              <a:spcBef>
                <a:spcPts val="1800"/>
              </a:spcBef>
              <a:buClr>
                <a:schemeClr val="tx2"/>
              </a:buClr>
              <a:buFont typeface="Arial" panose="020B0604020202020204" pitchFamily="34" charset="0"/>
              <a:buChar char="•"/>
            </a:pPr>
            <a:r>
              <a:rPr lang="en-US" sz="2200" dirty="0"/>
              <a:t>Intel x86 and ARM data types</a:t>
            </a:r>
          </a:p>
          <a:p>
            <a:pPr marL="342900" lvl="1" indent="-342900">
              <a:spcBef>
                <a:spcPts val="1800"/>
              </a:spcBef>
              <a:buClr>
                <a:schemeClr val="tx2"/>
              </a:buClr>
              <a:buFont typeface="Arial" panose="020B0604020202020204" pitchFamily="34" charset="0"/>
              <a:buChar char="•"/>
            </a:pPr>
            <a:r>
              <a:rPr lang="en-US" sz="2200" dirty="0"/>
              <a:t>Types of operations</a:t>
            </a:r>
          </a:p>
          <a:p>
            <a:pPr marL="652463" lvl="1" indent="-296863">
              <a:buClr>
                <a:schemeClr val="tx2"/>
              </a:buClr>
              <a:buFont typeface="Arial" panose="020B0604020202020204" pitchFamily="34" charset="0"/>
              <a:buChar char="–"/>
            </a:pPr>
            <a:r>
              <a:rPr lang="en-US" sz="1800" dirty="0"/>
              <a:t>Data transfer</a:t>
            </a:r>
          </a:p>
          <a:p>
            <a:pPr marL="652463" lvl="1" indent="-296863">
              <a:buClr>
                <a:schemeClr val="tx2"/>
              </a:buClr>
              <a:buFont typeface="Arial" panose="020B0604020202020204" pitchFamily="34" charset="0"/>
              <a:buChar char="–"/>
            </a:pPr>
            <a:r>
              <a:rPr lang="en-US" sz="1800" dirty="0"/>
              <a:t>Arithmetic</a:t>
            </a:r>
          </a:p>
          <a:p>
            <a:pPr marL="652463" lvl="1" indent="-296863">
              <a:buClr>
                <a:schemeClr val="tx2"/>
              </a:buClr>
              <a:buFont typeface="Arial" panose="020B0604020202020204" pitchFamily="34" charset="0"/>
              <a:buChar char="–"/>
            </a:pPr>
            <a:r>
              <a:rPr lang="en-US" sz="1800" dirty="0"/>
              <a:t>Logical</a:t>
            </a:r>
          </a:p>
          <a:p>
            <a:pPr marL="652463" lvl="1" indent="-296863">
              <a:buClr>
                <a:schemeClr val="tx2"/>
              </a:buClr>
              <a:buFont typeface="Arial" panose="020B0604020202020204" pitchFamily="34" charset="0"/>
              <a:buChar char="–"/>
            </a:pPr>
            <a:r>
              <a:rPr lang="en-US" sz="1800" dirty="0"/>
              <a:t>Conversion</a:t>
            </a:r>
          </a:p>
          <a:p>
            <a:pPr marL="652463" lvl="1" indent="-296863">
              <a:buClr>
                <a:schemeClr val="tx2"/>
              </a:buClr>
              <a:buFont typeface="Arial" panose="020B0604020202020204" pitchFamily="34" charset="0"/>
              <a:buChar char="–"/>
            </a:pPr>
            <a:r>
              <a:rPr lang="en-US" sz="1800" dirty="0"/>
              <a:t>Input/output</a:t>
            </a:r>
          </a:p>
          <a:p>
            <a:pPr marL="652463" lvl="1" indent="-296863">
              <a:buClr>
                <a:schemeClr val="tx2"/>
              </a:buClr>
              <a:buFont typeface="Arial" panose="020B0604020202020204" pitchFamily="34" charset="0"/>
              <a:buChar char="–"/>
            </a:pPr>
            <a:r>
              <a:rPr lang="en-US" sz="1800" dirty="0"/>
              <a:t>System control</a:t>
            </a:r>
          </a:p>
          <a:p>
            <a:pPr marL="652463" lvl="1" indent="-296863">
              <a:buClr>
                <a:schemeClr val="tx2"/>
              </a:buClr>
              <a:buFont typeface="Arial" panose="020B0604020202020204" pitchFamily="34" charset="0"/>
              <a:buChar char="–"/>
            </a:pPr>
            <a:r>
              <a:rPr lang="en-US" sz="1800" dirty="0"/>
              <a:t>Transfer of control</a:t>
            </a:r>
          </a:p>
          <a:p>
            <a:pPr marL="342900" lvl="1" indent="-342900">
              <a:spcBef>
                <a:spcPts val="1800"/>
              </a:spcBef>
              <a:buClr>
                <a:schemeClr val="tx2"/>
              </a:buClr>
              <a:buFont typeface="Arial" panose="020B0604020202020204" pitchFamily="34" charset="0"/>
              <a:buChar char="•"/>
            </a:pPr>
            <a:r>
              <a:rPr lang="en-US" sz="2200" dirty="0"/>
              <a:t>Intel x86 and ARM operation types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4"/>
          <p:cNvSpPr txBox="1">
            <a:spLocks noGrp="1"/>
          </p:cNvSpPr>
          <p:nvPr>
            <p:ph type="title"/>
          </p:nvPr>
        </p:nvSpPr>
        <p:spPr>
          <a:xfrm>
            <a:off x="457200" y="27365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319338"/>
            <a:ext cx="82486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Box 6"/>
          <p:cNvSpPr txBox="1">
            <a:spLocks noChangeArrowheads="1"/>
          </p:cNvSpPr>
          <p:nvPr/>
        </p:nvSpPr>
        <p:spPr bwMode="auto">
          <a:xfrm>
            <a:off x="1430338" y="2625725"/>
            <a:ext cx="68262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This work is protected by United States copyright laws and is provided solely</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for the use of instructions in teaching their courses and assessing student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learning. dissemination or sale of any part of this work (including on the</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World Wide Web) will destroy the integrity of the work and is not permit-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ted. The work and materials from it should never be made available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students except by instructors using the accompanying text in their</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classes. All recipients of this work are expected to abide by these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restrictions and to honor the intended pedagogical purposes and the needs of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other instructors who rely on these materials.</a:t>
            </a:r>
            <a:endParaRPr kumimoji="0" lang="en-IN"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96639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13.2 </a:t>
            </a:r>
            <a:br>
              <a:rPr lang="en-US" dirty="0"/>
            </a:br>
            <a:r>
              <a:rPr lang="en-US" dirty="0"/>
              <a:t>A Simple Instruction Format</a:t>
            </a:r>
          </a:p>
        </p:txBody>
      </p:sp>
      <p:sp>
        <p:nvSpPr>
          <p:cNvPr id="12293" name="Rectangle 5"/>
          <p:cNvSpPr>
            <a:spLocks noGrp="1" noChangeArrowheads="1"/>
          </p:cNvSpPr>
          <p:nvPr>
            <p:ph type="body" idx="1"/>
          </p:nvPr>
        </p:nvSpPr>
        <p:spPr>
          <a:noFill/>
          <a:ln/>
        </p:spPr>
        <p:txBody>
          <a:bodyPr lIns="90488" tIns="44450" rIns="90488" bIns="44450"/>
          <a:lstStyle/>
          <a:p>
            <a:pPr marL="285750" indent="-285750"/>
            <a:r>
              <a:rPr lang="en-US" dirty="0"/>
              <a:t>Within the computer each instruction is represented by a sequence of bits</a:t>
            </a:r>
          </a:p>
          <a:p>
            <a:pPr marL="285750" indent="-285750"/>
            <a:r>
              <a:rPr lang="en-US" dirty="0"/>
              <a:t>The instruction is divided into fields, corresponding to the constituent elements of the instruction</a:t>
            </a:r>
          </a:p>
        </p:txBody>
      </p:sp>
      <p:pic>
        <p:nvPicPr>
          <p:cNvPr id="3" name="Picture 2" title="A simple instruction contains O P code of 4 bits and two operand references of 6 bits each. The total size of the instruction is 16 bits."/>
          <p:cNvPicPr>
            <a:picLocks noChangeAspect="1"/>
          </p:cNvPicPr>
          <p:nvPr/>
        </p:nvPicPr>
        <p:blipFill rotWithShape="1">
          <a:blip r:embed="rId3">
            <a:extLst>
              <a:ext uri="{28A0092B-C50C-407E-A947-70E740481C1C}">
                <a14:useLocalDpi xmlns:a14="http://schemas.microsoft.com/office/drawing/2010/main" val="0"/>
              </a:ext>
            </a:extLst>
          </a:blip>
          <a:srcRect l="6024" t="33466" r="8137" b="53733"/>
          <a:stretch/>
        </p:blipFill>
        <p:spPr>
          <a:xfrm>
            <a:off x="467544" y="3989438"/>
            <a:ext cx="8208912" cy="1584176"/>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457200" y="262871"/>
            <a:ext cx="8229600" cy="1097279"/>
          </a:xfrm>
          <a:noFill/>
          <a:ln/>
        </p:spPr>
        <p:txBody>
          <a:bodyPr lIns="90488" tIns="44450" rIns="90488" bIns="44450"/>
          <a:lstStyle/>
          <a:p>
            <a:r>
              <a:rPr lang="en-US"/>
              <a:t>Instruction Representation</a:t>
            </a:r>
            <a:endParaRPr lang="en-US" dirty="0"/>
          </a:p>
        </p:txBody>
      </p:sp>
      <p:sp>
        <p:nvSpPr>
          <p:cNvPr id="12293" name="Rectangle 5"/>
          <p:cNvSpPr>
            <a:spLocks noGrp="1" noChangeArrowheads="1"/>
          </p:cNvSpPr>
          <p:nvPr>
            <p:ph type="body" idx="1"/>
          </p:nvPr>
        </p:nvSpPr>
        <p:spPr>
          <a:xfrm>
            <a:off x="457200" y="1623950"/>
            <a:ext cx="8229600" cy="4525963"/>
          </a:xfrm>
          <a:noFill/>
          <a:ln/>
        </p:spPr>
        <p:txBody>
          <a:bodyPr lIns="90488" tIns="44450" rIns="90488" bIns="44450">
            <a:normAutofit lnSpcReduction="10000"/>
          </a:bodyPr>
          <a:lstStyle/>
          <a:p>
            <a:pPr marL="285750" indent="-285750">
              <a:buClr>
                <a:schemeClr val="tx2"/>
              </a:buClr>
              <a:buFont typeface="Arial" panose="020B0604020202020204" pitchFamily="34" charset="0"/>
              <a:buChar char="•"/>
            </a:pPr>
            <a:r>
              <a:rPr lang="en-US" sz="2000" dirty="0" err="1"/>
              <a:t>Opcodes</a:t>
            </a:r>
            <a:r>
              <a:rPr lang="en-US" sz="2000" dirty="0"/>
              <a:t> are represented by abbreviations                                                          called  </a:t>
            </a:r>
            <a:r>
              <a:rPr lang="en-US" sz="2000" i="1" dirty="0"/>
              <a:t>mnemonics </a:t>
            </a:r>
            <a:endParaRPr lang="en-US" sz="2000" dirty="0"/>
          </a:p>
          <a:p>
            <a:pPr marL="285750" indent="-285750">
              <a:buClr>
                <a:schemeClr val="tx2"/>
              </a:buClr>
              <a:buFont typeface="Arial" panose="020B0604020202020204" pitchFamily="34" charset="0"/>
              <a:buChar char="•"/>
            </a:pPr>
            <a:r>
              <a:rPr lang="en-US" sz="2000" dirty="0"/>
              <a:t>Examples include:</a:t>
            </a:r>
          </a:p>
          <a:p>
            <a:pPr marL="617538" lvl="1" indent="-320675"/>
            <a:r>
              <a:rPr lang="en-US" sz="1800" dirty="0"/>
              <a:t>ADD	Add</a:t>
            </a:r>
          </a:p>
          <a:p>
            <a:pPr marL="617538" lvl="1" indent="-320675"/>
            <a:r>
              <a:rPr lang="en-US" sz="1800" dirty="0"/>
              <a:t>SUB	Subtract</a:t>
            </a:r>
          </a:p>
          <a:p>
            <a:pPr marL="617538" lvl="1" indent="-320675"/>
            <a:r>
              <a:rPr lang="en-US" sz="1800" dirty="0"/>
              <a:t>MUL	Multiply</a:t>
            </a:r>
          </a:p>
          <a:p>
            <a:pPr marL="617538" lvl="1" indent="-320675"/>
            <a:r>
              <a:rPr lang="en-US" sz="1800" dirty="0"/>
              <a:t>DIV	Divide</a:t>
            </a:r>
          </a:p>
          <a:p>
            <a:pPr marL="617538" lvl="1" indent="-320675"/>
            <a:r>
              <a:rPr lang="en-US" sz="1800" dirty="0"/>
              <a:t>LOAD	Load data from memory</a:t>
            </a:r>
          </a:p>
          <a:p>
            <a:pPr marL="617538" lvl="1" indent="-320675"/>
            <a:r>
              <a:rPr lang="en-US" sz="1800" dirty="0"/>
              <a:t>STOR	Store data to memory</a:t>
            </a:r>
          </a:p>
          <a:p>
            <a:pPr marL="285750" lvl="1" indent="-285750">
              <a:spcBef>
                <a:spcPts val="2000"/>
              </a:spcBef>
              <a:buClr>
                <a:schemeClr val="tx2"/>
              </a:buClr>
              <a:buFont typeface="Arial" panose="020B0604020202020204" pitchFamily="34" charset="0"/>
              <a:buChar char="•"/>
            </a:pPr>
            <a:r>
              <a:rPr lang="en-US" sz="2000" dirty="0"/>
              <a:t>Operands are also represented symbolically</a:t>
            </a:r>
          </a:p>
          <a:p>
            <a:pPr marL="285750" lvl="1" indent="-285750">
              <a:spcBef>
                <a:spcPts val="2000"/>
              </a:spcBef>
              <a:buClr>
                <a:schemeClr val="tx2"/>
              </a:buClr>
              <a:buFont typeface="Arial" panose="020B0604020202020204" pitchFamily="34" charset="0"/>
              <a:buChar char="•"/>
            </a:pPr>
            <a:r>
              <a:rPr lang="en-US" sz="2000" dirty="0"/>
              <a:t>Each symbolic </a:t>
            </a:r>
            <a:r>
              <a:rPr lang="en-US" sz="2000" dirty="0" err="1"/>
              <a:t>opcode</a:t>
            </a:r>
            <a:r>
              <a:rPr lang="en-US" sz="2000" dirty="0"/>
              <a:t> has a fixed binary representation </a:t>
            </a:r>
          </a:p>
          <a:p>
            <a:pPr marL="617538" lvl="1" indent="-320675"/>
            <a:r>
              <a:rPr lang="en-US" sz="1800" dirty="0"/>
              <a:t>The programmer specifies the location of each symbolic operand</a:t>
            </a:r>
          </a:p>
        </p:txBody>
      </p:sp>
    </p:spTree>
    <p:extLst>
      <p:ext uri="{BB962C8B-B14F-4D97-AF65-F5344CB8AC3E}">
        <p14:creationId xmlns:p14="http://schemas.microsoft.com/office/powerpoint/2010/main" val="276972067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457200" y="129619"/>
            <a:ext cx="8229600" cy="563077"/>
          </a:xfrm>
          <a:noFill/>
          <a:ln/>
        </p:spPr>
        <p:txBody>
          <a:bodyPr lIns="90488" tIns="44450" rIns="90488" bIns="44450"/>
          <a:lstStyle/>
          <a:p>
            <a:pPr algn="ctr"/>
            <a:r>
              <a:rPr lang="en-US" dirty="0"/>
              <a:t>Instruction Types</a:t>
            </a:r>
          </a:p>
        </p:txBody>
      </p:sp>
      <p:graphicFrame>
        <p:nvGraphicFramePr>
          <p:cNvPr id="10" name="Content Placeholder 7"/>
          <p:cNvGraphicFramePr>
            <a:graphicFrameLocks/>
          </p:cNvGraphicFramePr>
          <p:nvPr>
            <p:extLst>
              <p:ext uri="{D42A27DB-BD31-4B8C-83A1-F6EECF244321}">
                <p14:modId xmlns:p14="http://schemas.microsoft.com/office/powerpoint/2010/main" val="2900018392"/>
              </p:ext>
            </p:extLst>
          </p:nvPr>
        </p:nvGraphicFramePr>
        <p:xfrm>
          <a:off x="163945" y="895927"/>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4"/>
              <p:cNvSpPr>
                <a:spLocks noGrp="1" noChangeArrowheads="1"/>
              </p:cNvSpPr>
              <p:nvPr>
                <p:ph type="title"/>
              </p:nvPr>
            </p:nvSpPr>
            <p:spPr>
              <a:xfrm>
                <a:off x="457200" y="62021"/>
                <a:ext cx="8229600" cy="1460479"/>
              </a:xfrm>
              <a:noFill/>
              <a:ln/>
            </p:spPr>
            <p:txBody>
              <a:bodyPr lIns="90488" tIns="44450" rIns="90488" bIns="44450"/>
              <a:lstStyle/>
              <a:p>
                <a:r>
                  <a:rPr lang="en-US" dirty="0"/>
                  <a:t>Figure 13.3 </a:t>
                </a:r>
                <a:br>
                  <a:rPr lang="en-US" dirty="0"/>
                </a:br>
                <a:r>
                  <a:rPr lang="en-US" dirty="0"/>
                  <a:t>Programs to Execute Y </a:t>
                </a:r>
                <a:r>
                  <a:rPr lang="en-US" dirty="0">
                    <a:latin typeface="+mj-lt"/>
                  </a:rPr>
                  <a:t>= </a:t>
                </a:r>
                <a14:m>
                  <m:oMath xmlns:m="http://schemas.openxmlformats.org/officeDocument/2006/math">
                    <m:f>
                      <m:fPr>
                        <m:ctrlPr>
                          <a:rPr lang="en-US" i="1" smtClean="0">
                            <a:latin typeface="Cambria Math" panose="02040503050406030204" pitchFamily="18" charset="0"/>
                          </a:rPr>
                        </m:ctrlPr>
                      </m:fPr>
                      <m:num>
                        <m:r>
                          <a:rPr lang="en-IN" b="1" i="0" smtClean="0">
                            <a:latin typeface="Cambria Math" panose="02040503050406030204" pitchFamily="18" charset="0"/>
                          </a:rPr>
                          <m:t>𝐀</m:t>
                        </m:r>
                        <m:r>
                          <a:rPr lang="en-IN" b="1" i="0" smtClean="0">
                            <a:latin typeface="Cambria Math" panose="02040503050406030204" pitchFamily="18" charset="0"/>
                          </a:rPr>
                          <m:t> – </m:t>
                        </m:r>
                        <m:r>
                          <a:rPr lang="en-IN" b="1" i="0" smtClean="0">
                            <a:latin typeface="Cambria Math" panose="02040503050406030204" pitchFamily="18" charset="0"/>
                          </a:rPr>
                          <m:t>𝐁</m:t>
                        </m:r>
                      </m:num>
                      <m:den>
                        <m:r>
                          <a:rPr lang="en-IN" b="1" i="0" smtClean="0">
                            <a:latin typeface="Cambria Math" panose="02040503050406030204" pitchFamily="18" charset="0"/>
                          </a:rPr>
                          <m:t>𝐂</m:t>
                        </m:r>
                        <m:r>
                          <a:rPr lang="en-IN" b="1" i="0" smtClean="0">
                            <a:latin typeface="Cambria Math" panose="02040503050406030204" pitchFamily="18" charset="0"/>
                          </a:rPr>
                          <m:t> + (</m:t>
                        </m:r>
                        <m:r>
                          <a:rPr lang="en-IN" b="1" i="0" smtClean="0">
                            <a:latin typeface="Cambria Math" panose="02040503050406030204" pitchFamily="18" charset="0"/>
                          </a:rPr>
                          <m:t>𝐃</m:t>
                        </m:r>
                        <m:r>
                          <a:rPr lang="en-IN" b="1" i="0" smtClean="0">
                            <a:latin typeface="Cambria Math" panose="02040503050406030204" pitchFamily="18" charset="0"/>
                            <a:sym typeface="Symbol" panose="05050102010706020507" pitchFamily="18" charset="2"/>
                          </a:rPr>
                          <m:t></m:t>
                        </m:r>
                        <m:r>
                          <a:rPr lang="en-IN" b="1" i="0" smtClean="0">
                            <a:latin typeface="Cambria Math" panose="02040503050406030204" pitchFamily="18" charset="0"/>
                            <a:sym typeface="Symbol" panose="05050102010706020507" pitchFamily="18" charset="2"/>
                          </a:rPr>
                          <m:t>𝐄</m:t>
                        </m:r>
                        <m:r>
                          <a:rPr lang="en-IN" b="1" i="0" smtClean="0">
                            <a:latin typeface="Cambria Math" panose="02040503050406030204" pitchFamily="18" charset="0"/>
                          </a:rPr>
                          <m:t>)</m:t>
                        </m:r>
                      </m:den>
                    </m:f>
                  </m:oMath>
                </a14:m>
                <a:endParaRPr lang="en-US" dirty="0">
                  <a:latin typeface="+mj-lt"/>
                </a:endParaRPr>
              </a:p>
            </p:txBody>
          </p:sp>
        </mc:Choice>
        <mc:Fallback xmlns="">
          <p:sp>
            <p:nvSpPr>
              <p:cNvPr id="6" name="Rectangle 4"/>
              <p:cNvSpPr>
                <a:spLocks noGrp="1" noRot="1" noChangeAspect="1" noMove="1" noResize="1" noEditPoints="1" noAdjustHandles="1" noChangeArrowheads="1" noChangeShapeType="1" noTextEdit="1"/>
              </p:cNvSpPr>
              <p:nvPr>
                <p:ph type="title"/>
              </p:nvPr>
            </p:nvSpPr>
            <p:spPr>
              <a:xfrm>
                <a:off x="457200" y="62021"/>
                <a:ext cx="8229600" cy="1460479"/>
              </a:xfrm>
              <a:blipFill>
                <a:blip r:embed="rId4"/>
                <a:stretch>
                  <a:fillRect l="-2074" t="-3750" b="-2083"/>
                </a:stretch>
              </a:blipFill>
              <a:ln/>
            </p:spPr>
            <p:txBody>
              <a:bodyPr/>
              <a:lstStyle/>
              <a:p>
                <a:r>
                  <a:rPr lang="en-IN">
                    <a:noFill/>
                  </a:rPr>
                  <a:t> </a:t>
                </a:r>
              </a:p>
            </p:txBody>
          </p:sp>
        </mc:Fallback>
      </mc:AlternateContent>
      <p:pic>
        <p:nvPicPr>
          <p:cNvPr id="3" name="Picture 2" descr="The equation reads, y equals start fraction A minus B over C plus left parenthesis D multiplied with E right parenthesis. Diagram A. Three address instructions. Instruction S U B, Y comma A comma B. Comment Y left headed arrow A minus B. Instruction M P Y, T comma D comma E. Comment T left headed arrow D multiplied with E. Instruction ADD T comma T comma C. Comment T left headed arrow T plus C. Instruction D I V, Y comma Y comma T. Comment Y left headed arrow Y divided by T. Diagram B. Two address instructions. Instruction MOVE Y comma A. Comment Y left headed arrow A. Instruction S U B Y comma B. Comment Y left headed arrow Y minus B. Instruction MOVE T comma D. Comment T left headed arrow D. Instruction M P Y T comma E. Comment T left headed arrow T multiplied with E. Instruction ADD T comma C. Comment T left headed arrow T plus c. Instruction D I V, Y comma T. Comment Y left headed arrow Y divided by T. Diagram C One address instructions. Instruction LOAD D Comment A C left headed arrow D. Instruction M P Y, E Comment A C left headed arrow A C multiplied with E. Instruction ADD C. Comment A C left headed A C plus c. Instruction S T O R, Y. Comment Y left headed arrow A C. Instruction Load A. Comment A C left headed arrow A. Instruction S U B, B. Comment A C left headed arrow A C minus B. Instruction D I V, Y. Comment A C left headed arrow A C divided by Y. Instruction S T O R, Y. Comment Y left headed arrow A C. " title="A diagram compares the one dash, two dash and three dash address instructions that could be used to execute the computer program."/>
          <p:cNvPicPr>
            <a:picLocks noChangeAspect="1"/>
          </p:cNvPicPr>
          <p:nvPr/>
        </p:nvPicPr>
        <p:blipFill rotWithShape="1">
          <a:blip r:embed="rId5">
            <a:extLst>
              <a:ext uri="{28A0092B-C50C-407E-A947-70E740481C1C}">
                <a14:useLocalDpi xmlns:a14="http://schemas.microsoft.com/office/drawing/2010/main" val="0"/>
              </a:ext>
            </a:extLst>
          </a:blip>
          <a:srcRect l="9536" t="10625" r="9928" b="52531"/>
          <a:stretch/>
        </p:blipFill>
        <p:spPr>
          <a:xfrm>
            <a:off x="923244" y="1700213"/>
            <a:ext cx="7297512" cy="4320480"/>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457200" y="238297"/>
            <a:ext cx="8229600" cy="1606527"/>
          </a:xfrm>
          <a:noFill/>
          <a:ln/>
        </p:spPr>
        <p:txBody>
          <a:bodyPr lIns="90488" tIns="44450" rIns="90488" bIns="44450"/>
          <a:lstStyle/>
          <a:p>
            <a:r>
              <a:rPr lang="en-US" dirty="0"/>
              <a:t>Table 13.1 </a:t>
            </a:r>
            <a:br>
              <a:rPr lang="en-US" dirty="0"/>
            </a:br>
            <a:r>
              <a:rPr lang="en-US" dirty="0"/>
              <a:t>Utilization of Instruction Addresses (</a:t>
            </a:r>
            <a:r>
              <a:rPr lang="en-US" dirty="0" err="1"/>
              <a:t>Nonbranching</a:t>
            </a:r>
            <a:r>
              <a:rPr lang="en-US" dirty="0"/>
              <a:t> Instructions)</a:t>
            </a:r>
          </a:p>
        </p:txBody>
      </p:sp>
      <p:graphicFrame>
        <p:nvGraphicFramePr>
          <p:cNvPr id="2" name="Table 1" descr="The table has 3 columns labeled, number of addresses, symbolic representation, and interpretation. The rows read as follows from left to right. Row 1. 3. O P, A, B, C. A, Left arrow, B, O P, C. Row 2. 2 O P, A, B. A, left arrow, A, O P, B. Row 3. 1, O P, A. A C, left arrow, A C, O P, A. Row 4. 0. O P. T left arrow, left parenthesis T minus 1 right parenthesis, O P, T." title="A table titled utilization of instruction addresses, nonbranching instructions"/>
          <p:cNvGraphicFramePr>
            <a:graphicFrameLocks noGrp="1"/>
          </p:cNvGraphicFramePr>
          <p:nvPr>
            <p:extLst>
              <p:ext uri="{D42A27DB-BD31-4B8C-83A1-F6EECF244321}">
                <p14:modId xmlns:p14="http://schemas.microsoft.com/office/powerpoint/2010/main" val="3409913814"/>
              </p:ext>
            </p:extLst>
          </p:nvPr>
        </p:nvGraphicFramePr>
        <p:xfrm>
          <a:off x="323528" y="2227768"/>
          <a:ext cx="8568952" cy="1854200"/>
        </p:xfrm>
        <a:graphic>
          <a:graphicData uri="http://schemas.openxmlformats.org/drawingml/2006/table">
            <a:tbl>
              <a:tblPr firstRow="1" bandRow="1">
                <a:tableStyleId>{08FB837D-C827-4EFA-A057-4D05807E0F7C}</a:tableStyleId>
              </a:tblPr>
              <a:tblGrid>
                <a:gridCol w="2376264">
                  <a:extLst>
                    <a:ext uri="{9D8B030D-6E8A-4147-A177-3AD203B41FA5}">
                      <a16:colId xmlns:a16="http://schemas.microsoft.com/office/drawing/2014/main" val="409927514"/>
                    </a:ext>
                  </a:extLst>
                </a:gridCol>
                <a:gridCol w="3193555">
                  <a:extLst>
                    <a:ext uri="{9D8B030D-6E8A-4147-A177-3AD203B41FA5}">
                      <a16:colId xmlns:a16="http://schemas.microsoft.com/office/drawing/2014/main" val="780522873"/>
                    </a:ext>
                  </a:extLst>
                </a:gridCol>
                <a:gridCol w="2999133">
                  <a:extLst>
                    <a:ext uri="{9D8B030D-6E8A-4147-A177-3AD203B41FA5}">
                      <a16:colId xmlns:a16="http://schemas.microsoft.com/office/drawing/2014/main" val="1707262075"/>
                    </a:ext>
                  </a:extLst>
                </a:gridCol>
              </a:tblGrid>
              <a:tr h="370840">
                <a:tc>
                  <a:txBody>
                    <a:bodyPr/>
                    <a:lstStyle/>
                    <a:p>
                      <a:pPr algn="l"/>
                      <a:r>
                        <a:rPr lang="en-IN" dirty="0">
                          <a:solidFill>
                            <a:schemeClr val="tx1"/>
                          </a:solidFill>
                        </a:rPr>
                        <a:t>Number of Addresses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r>
                        <a:rPr lang="en-IN" dirty="0">
                          <a:solidFill>
                            <a:schemeClr val="tx1"/>
                          </a:solidFill>
                        </a:rPr>
                        <a:t>Symbolic Representation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153988" indent="-153988" algn="l"/>
                      <a:r>
                        <a:rPr lang="en-IN" dirty="0">
                          <a:solidFill>
                            <a:schemeClr val="tx1"/>
                          </a:solidFill>
                        </a:rPr>
                        <a:t>	Interpretation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68139502"/>
                  </a:ext>
                </a:extLst>
              </a:tr>
              <a:tr h="370840">
                <a:tc>
                  <a:txBody>
                    <a:bodyPr/>
                    <a:lstStyle/>
                    <a:p>
                      <a:pPr marL="606425" indent="-606425" algn="l"/>
                      <a:r>
                        <a:rPr lang="en-IN" dirty="0"/>
                        <a:t>	3</a:t>
                      </a:r>
                    </a:p>
                  </a:txBody>
                  <a:tcPr>
                    <a:lnL w="12700" cap="flat" cmpd="sng" algn="ctr">
                      <a:solidFill>
                        <a:schemeClr val="tx1"/>
                      </a:solidFill>
                      <a:prstDash val="solid"/>
                      <a:round/>
                      <a:headEnd type="none" w="med" len="med"/>
                      <a:tailEnd type="none" w="med" len="med"/>
                    </a:lnL>
                    <a:lnR w="9525" cap="flat" cmpd="sng" algn="ctr">
                      <a:noFill/>
                      <a:prstDash val="soli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288925" indent="-288925" algn="l"/>
                      <a:r>
                        <a:rPr lang="en-IN" dirty="0"/>
                        <a:t>	OP A, B, C</a:t>
                      </a:r>
                    </a:p>
                  </a:txBody>
                  <a:tcPr>
                    <a:lnL w="9525" cap="flat" cmpd="sng" algn="ctr">
                      <a:noFill/>
                      <a:prstDash val="solid"/>
                    </a:lnL>
                    <a:lnR w="9525" cap="flat" cmpd="sng" algn="ctr">
                      <a:noFill/>
                      <a:prstDash val="soli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153988" indent="-153988" algn="l"/>
                      <a:r>
                        <a:rPr lang="en-IN" dirty="0"/>
                        <a:t>	A </a:t>
                      </a:r>
                      <a:r>
                        <a:rPr lang="en-IN" dirty="0">
                          <a:latin typeface="Arial" panose="020B0604020202020204" pitchFamily="34" charset="0"/>
                          <a:cs typeface="Arial" panose="020B0604020202020204" pitchFamily="34" charset="0"/>
                        </a:rPr>
                        <a:t>←</a:t>
                      </a:r>
                      <a:r>
                        <a:rPr lang="en-IN" dirty="0"/>
                        <a:t> B OP C</a:t>
                      </a:r>
                    </a:p>
                  </a:txBody>
                  <a:tcP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11918589"/>
                  </a:ext>
                </a:extLst>
              </a:tr>
              <a:tr h="370840">
                <a:tc>
                  <a:txBody>
                    <a:bodyPr/>
                    <a:lstStyle/>
                    <a:p>
                      <a:pPr marL="606425" marR="0" indent="-606425" algn="l" defTabSz="914400" rtl="0" eaLnBrk="1" fontAlgn="auto" latinLnBrk="0" hangingPunct="1">
                        <a:lnSpc>
                          <a:spcPct val="100000"/>
                        </a:lnSpc>
                        <a:spcBef>
                          <a:spcPts val="0"/>
                        </a:spcBef>
                        <a:spcAft>
                          <a:spcPts val="0"/>
                        </a:spcAft>
                        <a:buClrTx/>
                        <a:buSzTx/>
                        <a:buFontTx/>
                        <a:buNone/>
                        <a:tabLst/>
                        <a:defRPr/>
                      </a:pPr>
                      <a:r>
                        <a:rPr lang="en-IN" dirty="0"/>
                        <a:t>	2</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288925" indent="-288925" algn="l"/>
                      <a:r>
                        <a:rPr lang="en-IN" dirty="0"/>
                        <a:t>	OP A, B</a:t>
                      </a: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153988" indent="-153988" algn="l"/>
                      <a:r>
                        <a:rPr lang="pt-BR" dirty="0"/>
                        <a:t>	A </a:t>
                      </a:r>
                      <a:r>
                        <a:rPr lang="en-IN" dirty="0">
                          <a:latin typeface="Arial" panose="020B0604020202020204" pitchFamily="34" charset="0"/>
                          <a:cs typeface="Arial" panose="020B0604020202020204" pitchFamily="34" charset="0"/>
                        </a:rPr>
                        <a:t>←</a:t>
                      </a:r>
                      <a:r>
                        <a:rPr lang="pt-BR" dirty="0"/>
                        <a:t> A OP B</a:t>
                      </a:r>
                      <a:endParaRPr lang="en-IN"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161435984"/>
                  </a:ext>
                </a:extLst>
              </a:tr>
              <a:tr h="370840">
                <a:tc>
                  <a:txBody>
                    <a:bodyPr/>
                    <a:lstStyle/>
                    <a:p>
                      <a:pPr marL="606425" marR="0" indent="-606425" algn="l" defTabSz="914400" rtl="0" eaLnBrk="1" fontAlgn="auto" latinLnBrk="0" hangingPunct="1">
                        <a:lnSpc>
                          <a:spcPct val="100000"/>
                        </a:lnSpc>
                        <a:spcBef>
                          <a:spcPts val="0"/>
                        </a:spcBef>
                        <a:spcAft>
                          <a:spcPts val="0"/>
                        </a:spcAft>
                        <a:buClrTx/>
                        <a:buSzTx/>
                        <a:buFontTx/>
                        <a:buNone/>
                        <a:tabLst/>
                        <a:defRPr/>
                      </a:pPr>
                      <a:r>
                        <a:rPr lang="en-IN" dirty="0"/>
                        <a:t>	1</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288925" indent="-288925" algn="l"/>
                      <a:r>
                        <a:rPr lang="en-IN" dirty="0"/>
                        <a:t>	OP A</a:t>
                      </a: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153988" indent="-153988" algn="l"/>
                      <a:r>
                        <a:rPr lang="en-IN" dirty="0"/>
                        <a:t>	AC </a:t>
                      </a:r>
                      <a:r>
                        <a:rPr lang="en-IN" dirty="0">
                          <a:latin typeface="Arial" panose="020B0604020202020204" pitchFamily="34" charset="0"/>
                          <a:cs typeface="Arial" panose="020B0604020202020204" pitchFamily="34" charset="0"/>
                        </a:rPr>
                        <a:t>←</a:t>
                      </a:r>
                      <a:r>
                        <a:rPr lang="en-IN" dirty="0"/>
                        <a:t> AC OP A</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59011706"/>
                  </a:ext>
                </a:extLst>
              </a:tr>
              <a:tr h="370840">
                <a:tc>
                  <a:txBody>
                    <a:bodyPr/>
                    <a:lstStyle/>
                    <a:p>
                      <a:pPr marL="606425" marR="0" indent="-606425" algn="l" defTabSz="914400" rtl="0" eaLnBrk="1" fontAlgn="auto" latinLnBrk="0" hangingPunct="1">
                        <a:lnSpc>
                          <a:spcPct val="100000"/>
                        </a:lnSpc>
                        <a:spcBef>
                          <a:spcPts val="0"/>
                        </a:spcBef>
                        <a:spcAft>
                          <a:spcPts val="0"/>
                        </a:spcAft>
                        <a:buClrTx/>
                        <a:buSzTx/>
                        <a:buFontTx/>
                        <a:buNone/>
                        <a:tabLst/>
                        <a:defRPr/>
                      </a:pPr>
                      <a:r>
                        <a:rPr lang="en-IN" dirty="0"/>
                        <a:t>	3</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288925" indent="-288925" algn="l"/>
                      <a:r>
                        <a:rPr lang="en-IN" dirty="0"/>
                        <a:t>	OP</a:t>
                      </a:r>
                    </a:p>
                  </a:txBody>
                  <a:tcPr>
                    <a:lnL w="9525" cap="flat" cmpd="sng" algn="ctr">
                      <a:noFill/>
                      <a:prstDash val="soli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153988" indent="-153988" algn="l"/>
                      <a:r>
                        <a:rPr lang="en-IN" dirty="0"/>
                        <a:t>	T </a:t>
                      </a:r>
                      <a:r>
                        <a:rPr lang="en-IN" dirty="0">
                          <a:latin typeface="Arial" panose="020B0604020202020204" pitchFamily="34" charset="0"/>
                          <a:cs typeface="Arial" panose="020B0604020202020204" pitchFamily="34" charset="0"/>
                        </a:rPr>
                        <a:t>←</a:t>
                      </a:r>
                      <a:r>
                        <a:rPr lang="en-IN" dirty="0"/>
                        <a:t> (T – 1) OP 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98558595"/>
                  </a:ext>
                </a:extLst>
              </a:tr>
            </a:tbl>
          </a:graphicData>
        </a:graphic>
      </p:graphicFrame>
      <p:sp>
        <p:nvSpPr>
          <p:cNvPr id="3" name="TextBox 2"/>
          <p:cNvSpPr txBox="1"/>
          <p:nvPr/>
        </p:nvSpPr>
        <p:spPr>
          <a:xfrm>
            <a:off x="298195" y="4151982"/>
            <a:ext cx="3740448" cy="1077218"/>
          </a:xfrm>
          <a:prstGeom prst="rect">
            <a:avLst/>
          </a:prstGeom>
          <a:noFill/>
        </p:spPr>
        <p:txBody>
          <a:bodyPr wrap="none" rtlCol="0">
            <a:spAutoFit/>
          </a:bodyPr>
          <a:lstStyle/>
          <a:p>
            <a:pPr marL="779463" indent="-779463"/>
            <a:r>
              <a:rPr lang="en-US" sz="1600" dirty="0">
                <a:latin typeface="+mj-lt"/>
              </a:rPr>
              <a:t>AC 	= accumulator</a:t>
            </a:r>
          </a:p>
          <a:p>
            <a:pPr marL="779463" indent="-779463"/>
            <a:r>
              <a:rPr lang="en-US" sz="1600" dirty="0">
                <a:latin typeface="+mj-lt"/>
              </a:rPr>
              <a:t>T 	= top of stack</a:t>
            </a:r>
          </a:p>
          <a:p>
            <a:pPr marL="779463" indent="-779463"/>
            <a:r>
              <a:rPr lang="en-US" sz="1600" dirty="0">
                <a:latin typeface="+mj-lt"/>
              </a:rPr>
              <a:t>(T – 1) 	= second element of stack</a:t>
            </a:r>
          </a:p>
          <a:p>
            <a:pPr marL="779463" indent="-779463"/>
            <a:r>
              <a:rPr lang="en-US" sz="1600" dirty="0">
                <a:latin typeface="+mj-lt"/>
              </a:rPr>
              <a:t>A, B, C 	= memory or register locations</a:t>
            </a:r>
            <a:endParaRPr lang="en-IN" sz="1600" dirty="0">
              <a:latin typeface="+mj-lt"/>
            </a:endParaRPr>
          </a:p>
        </p:txBody>
      </p:sp>
      <p:sp>
        <p:nvSpPr>
          <p:cNvPr id="4" name="TextBox 3">
            <a:extLst>
              <a:ext uri="{FF2B5EF4-FFF2-40B4-BE49-F238E27FC236}">
                <a16:creationId xmlns:a16="http://schemas.microsoft.com/office/drawing/2014/main" id="{0AFDD460-D94E-0EAE-5054-CEBE1E7152B5}"/>
              </a:ext>
            </a:extLst>
          </p:cNvPr>
          <p:cNvSpPr txBox="1"/>
          <p:nvPr/>
        </p:nvSpPr>
        <p:spPr>
          <a:xfrm>
            <a:off x="899592" y="3595115"/>
            <a:ext cx="338554" cy="461665"/>
          </a:xfrm>
          <a:prstGeom prst="rect">
            <a:avLst/>
          </a:prstGeom>
          <a:noFill/>
        </p:spPr>
        <p:txBody>
          <a:bodyPr wrap="none" rtlCol="0">
            <a:spAutoFit/>
          </a:bodyPr>
          <a:lstStyle/>
          <a:p>
            <a:r>
              <a:rPr lang="en-TT" dirty="0"/>
              <a:t>0</a:t>
            </a:r>
          </a:p>
        </p:txBody>
      </p:sp>
    </p:spTree>
  </p:cSld>
  <p:clrMapOvr>
    <a:masterClrMapping/>
  </p:clrMapOvr>
  <p:transition spd="slow"/>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8063</TotalTime>
  <Words>15523</Words>
  <Application>Microsoft Office PowerPoint</Application>
  <PresentationFormat>On-screen Show (4:3)</PresentationFormat>
  <Paragraphs>1365</Paragraphs>
  <Slides>49</Slides>
  <Notes>48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ＭＳ Ｐゴシック</vt:lpstr>
      <vt:lpstr>Arial</vt:lpstr>
      <vt:lpstr>Cambria Math</vt:lpstr>
      <vt:lpstr>Noto Sans Symbols</vt:lpstr>
      <vt:lpstr>Rockwell</vt:lpstr>
      <vt:lpstr>Symbol</vt:lpstr>
      <vt:lpstr>Times New Roman</vt:lpstr>
      <vt:lpstr>TimesTenLTStd-Roman</vt:lpstr>
      <vt:lpstr>Verdana</vt:lpstr>
      <vt:lpstr>Wingdings</vt:lpstr>
      <vt:lpstr>ヒラギノ角ゴ Pro W3</vt:lpstr>
      <vt:lpstr>2_508 Lecture</vt:lpstr>
      <vt:lpstr>Computer Organization and Architecture Designing for Performance</vt:lpstr>
      <vt:lpstr>Machine Instruction Characteristics</vt:lpstr>
      <vt:lpstr>Figure 13.1  Instruction Cycle State Diagram</vt:lpstr>
      <vt:lpstr>Source and result operands can be in one of four areas:</vt:lpstr>
      <vt:lpstr>Figure 13.2  A Simple Instruction Format</vt:lpstr>
      <vt:lpstr>Instruction Representation</vt:lpstr>
      <vt:lpstr>Instruction Types</vt:lpstr>
      <vt:lpstr>Figure 13.3  Programs to Execute Y = (A – B)/(C + (DE))</vt:lpstr>
      <vt:lpstr>Table 13.1  Utilization of Instruction Addresses (Nonbranching Instructions)</vt:lpstr>
      <vt:lpstr>Instruction Set Design</vt:lpstr>
      <vt:lpstr>Types of Operands</vt:lpstr>
      <vt:lpstr>Numbers </vt:lpstr>
      <vt:lpstr>Characters </vt:lpstr>
      <vt:lpstr>Logical Data</vt:lpstr>
      <vt:lpstr>Table 13.2  x86 Data Types</vt:lpstr>
      <vt:lpstr>Figure 13.4  x86 Numeric Data Formats</vt:lpstr>
      <vt:lpstr>Single-Instruction-Multiple-Data (SIMD) Data Types</vt:lpstr>
      <vt:lpstr>ARM Data Types</vt:lpstr>
      <vt:lpstr>Figure 13.5  ARM Endian Support—Word Load/Store with E-Bit</vt:lpstr>
      <vt:lpstr>Table 13.3  Common x86 Instruction Set Operations (1 of 3)</vt:lpstr>
      <vt:lpstr>Table 13.3  Common x86 Instruction Set Operations (2 of 3)</vt:lpstr>
      <vt:lpstr>Table 13.3  Common x86 Instruction Set Operations (3 of 3)</vt:lpstr>
      <vt:lpstr>Table 13.4  Processor Actions for Various Types of Operations</vt:lpstr>
      <vt:lpstr>Data Transfer</vt:lpstr>
      <vt:lpstr>Table 13.5  Examples of IBM EAS/390 Data Transfer Operations</vt:lpstr>
      <vt:lpstr>Arithmetic</vt:lpstr>
      <vt:lpstr>Table 13.6  Basic Logical Operations</vt:lpstr>
      <vt:lpstr>Figure 13.6 Shift and Rotate Operations</vt:lpstr>
      <vt:lpstr>Table 13.7 Examples of Shift and Rotate Operations</vt:lpstr>
      <vt:lpstr>Conversion</vt:lpstr>
      <vt:lpstr>Input/Output</vt:lpstr>
      <vt:lpstr>System Control</vt:lpstr>
      <vt:lpstr>Transfer of Control</vt:lpstr>
      <vt:lpstr>Figure 13.7  Branch Instructions</vt:lpstr>
      <vt:lpstr>Skip Instructions</vt:lpstr>
      <vt:lpstr>Procedure Call Instructions</vt:lpstr>
      <vt:lpstr>Figure 13.8 Nested Procedures</vt:lpstr>
      <vt:lpstr>Figure 13.9  Use of Stack to Implement Nested Subroutines of Figure 13.8</vt:lpstr>
      <vt:lpstr>Figure 13.10 Stack Frame Growth Using Sample Procedures P and Q</vt:lpstr>
      <vt:lpstr>x86 Operation Types</vt:lpstr>
      <vt:lpstr>Table 13.8  x86 Status Flags</vt:lpstr>
      <vt:lpstr>Table 13.9  x86 Condition Codes for Conditional Jump and SETcc Instructions</vt:lpstr>
      <vt:lpstr>x86 Single-Instruction, Multiple-Data (SIMD) Instructions</vt:lpstr>
      <vt:lpstr>Table 13.10  MMX Instruction Set</vt:lpstr>
      <vt:lpstr>Figure 13.11  Image Compositing on Color Plane Representation</vt:lpstr>
      <vt:lpstr>ARM Operation Types</vt:lpstr>
      <vt:lpstr>Table 13.11  ARM Conditions for Conditional Instruction Execution</vt:lpstr>
      <vt:lpstr>Summary</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Instruction Sets</dc:title>
  <dc:creator>Adrian J Pullin</dc:creator>
  <cp:lastModifiedBy>Diana Ragbir</cp:lastModifiedBy>
  <cp:revision>172</cp:revision>
  <dcterms:created xsi:type="dcterms:W3CDTF">2012-07-20T05:25:30Z</dcterms:created>
  <dcterms:modified xsi:type="dcterms:W3CDTF">2022-06-07T18:32:37Z</dcterms:modified>
</cp:coreProperties>
</file>