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47"/>
  </p:notesMasterIdLst>
  <p:handoutMasterIdLst>
    <p:handoutMasterId r:id="rId48"/>
  </p:handoutMasterIdLst>
  <p:sldIdLst>
    <p:sldId id="368" r:id="rId2"/>
    <p:sldId id="277" r:id="rId3"/>
    <p:sldId id="317" r:id="rId4"/>
    <p:sldId id="278" r:id="rId5"/>
    <p:sldId id="279" r:id="rId6"/>
    <p:sldId id="282" r:id="rId7"/>
    <p:sldId id="285" r:id="rId8"/>
    <p:sldId id="286" r:id="rId9"/>
    <p:sldId id="305" r:id="rId10"/>
    <p:sldId id="370" r:id="rId11"/>
    <p:sldId id="290" r:id="rId12"/>
    <p:sldId id="307" r:id="rId13"/>
    <p:sldId id="308" r:id="rId14"/>
    <p:sldId id="309" r:id="rId15"/>
    <p:sldId id="312" r:id="rId16"/>
    <p:sldId id="313" r:id="rId17"/>
    <p:sldId id="293" r:id="rId18"/>
    <p:sldId id="319" r:id="rId19"/>
    <p:sldId id="362" r:id="rId20"/>
    <p:sldId id="358" r:id="rId21"/>
    <p:sldId id="294" r:id="rId22"/>
    <p:sldId id="363" r:id="rId23"/>
    <p:sldId id="320" r:id="rId24"/>
    <p:sldId id="321" r:id="rId25"/>
    <p:sldId id="322" r:id="rId26"/>
    <p:sldId id="348" r:id="rId27"/>
    <p:sldId id="349" r:id="rId28"/>
    <p:sldId id="351" r:id="rId29"/>
    <p:sldId id="353" r:id="rId30"/>
    <p:sldId id="354" r:id="rId31"/>
    <p:sldId id="297" r:id="rId32"/>
    <p:sldId id="298" r:id="rId33"/>
    <p:sldId id="299" r:id="rId34"/>
    <p:sldId id="323" r:id="rId35"/>
    <p:sldId id="300" r:id="rId36"/>
    <p:sldId id="324" r:id="rId37"/>
    <p:sldId id="316" r:id="rId38"/>
    <p:sldId id="325" r:id="rId39"/>
    <p:sldId id="326" r:id="rId40"/>
    <p:sldId id="327" r:id="rId41"/>
    <p:sldId id="365" r:id="rId42"/>
    <p:sldId id="366" r:id="rId43"/>
    <p:sldId id="333" r:id="rId44"/>
    <p:sldId id="360" r:id="rId45"/>
    <p:sldId id="369" r:id="rId4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1013" userDrawn="1">
          <p15:clr>
            <a:srgbClr val="A4A3A4"/>
          </p15:clr>
        </p15:guide>
        <p15:guide id="7" orient="horz" pos="1117" userDrawn="1">
          <p15:clr>
            <a:srgbClr val="A4A3A4"/>
          </p15:clr>
        </p15:guide>
        <p15:guide id="8" orient="horz" pos="7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5" autoAdjust="0"/>
    <p:restoredTop sz="71777" autoAdjust="0"/>
  </p:normalViewPr>
  <p:slideViewPr>
    <p:cSldViewPr>
      <p:cViewPr>
        <p:scale>
          <a:sx n="50" d="100"/>
          <a:sy n="50" d="100"/>
        </p:scale>
        <p:origin x="2194" y="254"/>
      </p:cViewPr>
      <p:guideLst>
        <p:guide orient="horz" pos="2160"/>
        <p:guide pos="2880"/>
        <p:guide pos="340"/>
        <p:guide pos="567"/>
        <p:guide pos="793"/>
        <p:guide pos="1013"/>
        <p:guide orient="horz" pos="1117"/>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87" d="100"/>
        <a:sy n="87"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35.xml"/><Relationship Id="rId3" Type="http://schemas.openxmlformats.org/officeDocument/2006/relationships/slide" Target="slides/slide5.xml"/><Relationship Id="rId7" Type="http://schemas.openxmlformats.org/officeDocument/2006/relationships/slide" Target="slides/slide11.xml"/><Relationship Id="rId12" Type="http://schemas.openxmlformats.org/officeDocument/2006/relationships/slide" Target="slides/slide33.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32.xml"/><Relationship Id="rId5" Type="http://schemas.openxmlformats.org/officeDocument/2006/relationships/slide" Target="slides/slide7.xml"/><Relationship Id="rId15" Type="http://schemas.openxmlformats.org/officeDocument/2006/relationships/slide" Target="slides/slide43.xml"/><Relationship Id="rId10" Type="http://schemas.openxmlformats.org/officeDocument/2006/relationships/slide" Target="slides/slide31.xml"/><Relationship Id="rId4" Type="http://schemas.openxmlformats.org/officeDocument/2006/relationships/slide" Target="slides/slide6.xml"/><Relationship Id="rId9" Type="http://schemas.openxmlformats.org/officeDocument/2006/relationships/slide" Target="slides/slide17.xml"/><Relationship Id="rId14"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a:xfrm>
          <a:off x="533399" y="2438394"/>
          <a:ext cx="3370231" cy="134023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Referenced by means of the machine language that the processor executes</a:t>
          </a:r>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xfrm>
          <a:off x="1828804" y="1219192"/>
          <a:ext cx="3287503" cy="5287245"/>
        </a:xfrm>
        <a:prstGeom prst="leftCircularArrow">
          <a:avLst>
            <a:gd name="adj1" fmla="val 1811"/>
            <a:gd name="adj2" fmla="val 215986"/>
            <a:gd name="adj3" fmla="val 3871744"/>
            <a:gd name="adj4" fmla="val 10904737"/>
            <a:gd name="adj5" fmla="val 2112"/>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a:p>
      </dgm:t>
    </dgm:pt>
    <dgm:pt modelId="{BCB9639E-16A4-AC44-9331-45AF99368057}">
      <dgm:prSet custT="1"/>
      <dgm:spPr>
        <a:xfrm>
          <a:off x="5333994" y="990606"/>
          <a:ext cx="3558526" cy="1459992"/>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3600" dirty="0">
              <a:solidFill>
                <a:sysClr val="window" lastClr="FFFFFF"/>
              </a:solidFill>
              <a:latin typeface="Rockwell"/>
              <a:ea typeface="+mn-ea"/>
              <a:cs typeface="+mn-cs"/>
            </a:rPr>
            <a:t>Categories:</a:t>
          </a:r>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General purpose</a:t>
          </a: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Can be assigned to a variety of functions by the programmer</a:t>
          </a:r>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May be used only to hold data and cannot be employed in the calculation of an operand address</a:t>
          </a:r>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May be somewhat general purpose or may be devoted to a particular addressing mode</a:t>
          </a:r>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Examples:  segment pointers, index registers, stack pointer</a:t>
          </a:r>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Also referred to as </a:t>
          </a:r>
          <a:r>
            <a:rPr lang="en-US" i="1" dirty="0">
              <a:solidFill>
                <a:sysClr val="windowText" lastClr="000000">
                  <a:hueOff val="0"/>
                  <a:satOff val="0"/>
                  <a:lumOff val="0"/>
                  <a:alphaOff val="0"/>
                </a:sysClr>
              </a:solidFill>
              <a:latin typeface="Rockwell"/>
              <a:ea typeface="+mn-ea"/>
              <a:cs typeface="+mn-cs"/>
            </a:rPr>
            <a:t>flags</a:t>
          </a:r>
          <a:endParaRPr lang="en-US" dirty="0">
            <a:solidFill>
              <a:sysClr val="windowText" lastClr="000000">
                <a:hueOff val="0"/>
                <a:satOff val="0"/>
                <a:lumOff val="0"/>
                <a:alphaOff val="0"/>
              </a:sysClr>
            </a:solidFill>
            <a:latin typeface="Rockwell"/>
            <a:ea typeface="+mn-ea"/>
            <a:cs typeface="+mn-cs"/>
          </a:endParaRPr>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Bits set by the processor hardware as the result of operations</a:t>
          </a:r>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LinFactNeighborX="5974" custLinFactNeighborY="1266">
        <dgm:presLayoutVars>
          <dgm:bulletEnabled val="1"/>
        </dgm:presLayoutVars>
      </dgm:prSet>
      <dgm:spPr>
        <a:xfrm>
          <a:off x="228587" y="1676388"/>
          <a:ext cx="3791510" cy="312720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LinFactY="-23523" custLinFactNeighborX="-9235" custLinFactNeighborY="-100000">
        <dgm:presLayoutVars>
          <dgm:chMax val="1"/>
          <dgm:bulletEnabled val="1"/>
        </dgm:presLayoutVars>
      </dgm:prSet>
      <dgm:spPr/>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ScaleX="62178" custLinFactNeighborX="-24298" custLinFactNeighborY="129"/>
      <dgm:spPr/>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108664" custScaleY="147272" custLinFactNeighborX="2166" custLinFactNeighborY="20186">
        <dgm:presLayoutVars>
          <dgm:bulletEnabled val="1"/>
        </dgm:presLayoutVars>
      </dgm:prSet>
      <dgm:spPr/>
    </dgm:pt>
    <dgm:pt modelId="{887124B2-DCF2-7348-9A24-03BDFAC773C6}" type="pres">
      <dgm:prSet presAssocID="{BCB9639E-16A4-AC44-9331-45AF99368057}" presName="childNode2tx" presStyleLbl="bgAcc1" presStyleIdx="1" presStyleCnt="2">
        <dgm:presLayoutVars>
          <dgm:bulletEnabled val="1"/>
        </dgm:presLayoutVars>
      </dgm:prSet>
      <dgm:spPr/>
    </dgm:pt>
    <dgm:pt modelId="{1F6A97C5-F3A9-E94F-905E-0E5EEFB98187}" type="pres">
      <dgm:prSet presAssocID="{BCB9639E-16A4-AC44-9331-45AF99368057}" presName="parentNode2" presStyleLbl="node1" presStyleIdx="1" presStyleCnt="2" custScaleX="105587" custScaleY="108936" custLinFactNeighborX="-7400" custLinFactNeighborY="6253">
        <dgm:presLayoutVars>
          <dgm:chMax val="0"/>
          <dgm:bulletEnabled val="1"/>
        </dgm:presLayoutVars>
      </dgm:prSet>
      <dgm:spPr/>
    </dgm:pt>
    <dgm:pt modelId="{F41D957D-C15B-7F4C-9089-B004335F615C}" type="pres">
      <dgm:prSet presAssocID="{BCB9639E-16A4-AC44-9331-45AF99368057}" presName="connSite2" presStyleCnt="0"/>
      <dgm:spPr/>
    </dgm:pt>
  </dgm:ptLst>
  <dgm:cxnLst>
    <dgm:cxn modelId="{6796C31D-D50E-9941-9219-732C0A97C6E6}" srcId="{A0FE24AE-09FF-9A4A-9657-51866483B5CE}" destId="{CD61BE16-52DD-5449-B110-7E5591E905CA}" srcOrd="1" destOrd="0" parTransId="{81CFD568-4C7F-C74E-B94C-F891041E31BC}" sibTransId="{19F540C6-2791-274E-96DC-D3634DEEAA4E}"/>
    <dgm:cxn modelId="{E3C53A1E-54A4-F44D-A335-018EA5061449}" type="presOf" srcId="{BCB9639E-16A4-AC44-9331-45AF99368057}" destId="{1F6A97C5-F3A9-E94F-905E-0E5EEFB98187}"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52087324-CD50-864E-B232-F202CBB40BD2}" type="presOf" srcId="{1DAAC1CB-4715-F347-80BA-24406AEB247B}" destId="{887124B2-DCF2-7348-9A24-03BDFAC773C6}" srcOrd="1" destOrd="1"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14228737-9488-2144-BE32-477ABC682697}" type="presOf" srcId="{ACF38634-81AD-0D48-B651-7D0D6C553136}" destId="{887124B2-DCF2-7348-9A24-03BDFAC773C6}" srcOrd="1" destOrd="9"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D8D54744-D7A4-EE49-86A5-65B495BB3A05}" srcId="{598CD63E-A291-2B4B-9A76-A6B25AF2BE1F}" destId="{ACF38634-81AD-0D48-B651-7D0D6C553136}" srcOrd="1" destOrd="0" parTransId="{532D61AB-3B28-0641-9F97-BA795ED2DC20}" sibTransId="{9C877795-57FE-2342-80EC-8CED6CC23819}"/>
    <dgm:cxn modelId="{B4CF7D64-80F0-C844-BB0C-25FF58DF6BB3}" type="presOf" srcId="{98FF5C87-34E8-A74C-9290-1DF6EEAC886D}" destId="{887124B2-DCF2-7348-9A24-03BDFAC773C6}" srcOrd="1" destOrd="3" presId="urn:microsoft.com/office/officeart/2005/8/layout/hProcess4"/>
    <dgm:cxn modelId="{521D8C47-F512-7B42-A03B-F7012501D7F4}" srcId="{BCB9639E-16A4-AC44-9331-45AF99368057}" destId="{A0FE24AE-09FF-9A4A-9657-51866483B5CE}" srcOrd="2" destOrd="0" parTransId="{59A5C328-4A21-8D43-990E-6EB3354E2FCB}" sibTransId="{BA40B69B-B5E7-8847-A6DF-F55EAB929C7A}"/>
    <dgm:cxn modelId="{4536A677-0CD6-FF40-BA31-7DB0F319AF62}" type="presOf" srcId="{06F087F8-B506-1B41-8B40-C1691648366C}" destId="{887124B2-DCF2-7348-9A24-03BDFAC773C6}" srcOrd="1" destOrd="5"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9B6DB19B-F11A-5C4B-8761-3CF8C034CCE2}" type="presOf" srcId="{598CD63E-A291-2B4B-9A76-A6B25AF2BE1F}" destId="{C1F890E0-24C4-D642-8884-C9B159244FFE}" srcOrd="0" destOrd="7" presId="urn:microsoft.com/office/officeart/2005/8/layout/hProcess4"/>
    <dgm:cxn modelId="{3225679F-0B25-974A-B833-8B02F4FEBC95}" srcId="{BCB9639E-16A4-AC44-9331-45AF99368057}" destId="{598CD63E-A291-2B4B-9A76-A6B25AF2BE1F}" srcOrd="3" destOrd="0" parTransId="{5A10E322-7F18-BB41-BA8A-83BA2E34E548}" sibTransId="{7E81E51A-13F5-C040-8651-241555A127D0}"/>
    <dgm:cxn modelId="{08967C9F-9402-E349-BDCA-2F40D77F3F51}" type="presOf" srcId="{CD61BE16-52DD-5449-B110-7E5591E905CA}" destId="{887124B2-DCF2-7348-9A24-03BDFAC773C6}" srcOrd="1" destOrd="6"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CDA79AAE-8CBC-534E-90AF-37EE393DA5B8}" type="presOf" srcId="{511BB6DD-96D4-4D4B-9E9B-6ABB3B02BC83}" destId="{887124B2-DCF2-7348-9A24-03BDFAC773C6}" srcOrd="1" destOrd="0"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221C15B1-D64A-6447-A18A-C9F351F30E97}" srcId="{511BB6DD-96D4-4D4B-9E9B-6ABB3B02BC83}" destId="{1DAAC1CB-4715-F347-80BA-24406AEB247B}" srcOrd="0" destOrd="0" parTransId="{F7EAF623-8562-9144-8838-EA31845B22F1}" sibTransId="{D4AB538A-897E-1346-BAD9-1B81A4B2200E}"/>
    <dgm:cxn modelId="{E2E159B2-1791-A240-9E6A-97D00125ECEA}" type="presOf" srcId="{2D59797C-7B77-5C45-9F45-B471200144CC}" destId="{4921A1A8-6658-C946-81EC-1BBCEEEDE982}" srcOrd="0" destOrd="0"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dgm:spPr/>
      <dgm:t>
        <a:bodyPr/>
        <a:lstStyle/>
        <a:p>
          <a:endParaRPr lang="en-US"/>
        </a:p>
      </dgm:t>
    </dgm:pt>
    <dgm:pt modelId="{7CD53D11-14A8-BB47-93CB-4BC9BBFDA16C}">
      <dgm:prSet/>
      <dgm:spPr>
        <a:xfrm>
          <a:off x="2861260" y="0"/>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Register or set of registers that contain status information</a:t>
          </a: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Common fields or flags include:</a:t>
          </a:r>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Sign</a:t>
          </a:r>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Zero</a:t>
          </a:r>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Carry</a:t>
          </a:r>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Equal</a:t>
          </a:r>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Overflow</a:t>
          </a:r>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Interrupt Enable/Disable</a:t>
          </a:r>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Supervisor</a:t>
          </a:r>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pt>
    <dgm:pt modelId="{B73E271E-CE66-1941-BDE4-DC011A56D099}" type="pres">
      <dgm:prSet presAssocID="{7CD53D11-14A8-BB47-93CB-4BC9BBFDA16C}" presName="upArrow" presStyleLbl="node1" presStyleIdx="0" presStyleCnt="2"/>
      <dgm:spPr>
        <a:xfrm>
          <a:off x="4622" y="0"/>
          <a:ext cx="2773435" cy="2384904"/>
        </a:xfrm>
        <a:prstGeom prst="up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pt>
    <dgm:pt modelId="{FAFFC7AD-0AC6-7C42-BAAA-78490EEA3097}" type="pres">
      <dgm:prSet presAssocID="{BD6D24BD-E548-9A4A-855D-6C225FD31DCB}" presName="downArrow" presStyleLbl="node1" presStyleIdx="1" presStyleCnt="2"/>
      <dgm:spPr>
        <a:xfrm>
          <a:off x="836653" y="2583647"/>
          <a:ext cx="2773435" cy="2384904"/>
        </a:xfrm>
        <a:prstGeom prst="down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20F573A9-C3CE-6E4D-8FF9-E946479E33E0}" type="pres">
      <dgm:prSet presAssocID="{BD6D24BD-E548-9A4A-855D-6C225FD31DCB}" presName="downArrowText" presStyleLbl="revTx" presStyleIdx="1" presStyleCnt="2">
        <dgm:presLayoutVars>
          <dgm:chMax val="0"/>
          <dgm:bulletEnabled val="1"/>
        </dgm:presLayoutVars>
      </dgm:prSet>
      <dgm:spPr/>
    </dgm:pt>
  </dgm:ptLst>
  <dgm:cxnLst>
    <dgm:cxn modelId="{621F0006-92D2-C148-88A0-283DBB2C8F3B}" type="presOf" srcId="{D88FECE5-5FC3-0B4A-B7D9-66A3BD92AB68}" destId="{20F573A9-C3CE-6E4D-8FF9-E946479E33E0}" srcOrd="0" destOrd="6" presId="urn:microsoft.com/office/officeart/2005/8/layout/arrow4"/>
    <dgm:cxn modelId="{1252901D-A7F0-BA43-BD4D-DC84F8B2E66F}" type="presOf" srcId="{4C25EF1F-2B52-1A49-996A-69288106C6D8}" destId="{20F573A9-C3CE-6E4D-8FF9-E946479E33E0}" srcOrd="0" destOrd="2" presId="urn:microsoft.com/office/officeart/2005/8/layout/arrow4"/>
    <dgm:cxn modelId="{095ED521-D2CC-7E47-8499-0975E01F78B2}" type="presOf" srcId="{C38BB5B9-C9C6-784E-86C7-565A576E006C}" destId="{20F573A9-C3CE-6E4D-8FF9-E946479E33E0}" srcOrd="0" destOrd="4"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9875B65D-6A11-E44C-B06A-5DE5F30308DA}" srcId="{BD6D24BD-E548-9A4A-855D-6C225FD31DCB}" destId="{07EFF1AF-5A02-EA4E-B19A-96E78F350787}" srcOrd="2" destOrd="0" parTransId="{C707A371-12AF-8E49-87EC-418B31F6101C}" sibTransId="{A412703B-B498-8542-A863-1BA5F2403F1B}"/>
    <dgm:cxn modelId="{7A248969-10F8-F748-8560-D187512113EA}" type="presOf" srcId="{3624604C-F1E1-724B-A085-66D556D96BC3}" destId="{20F573A9-C3CE-6E4D-8FF9-E946479E33E0}" srcOrd="0" destOrd="7"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B70FE954-9617-8441-B007-95D9514E94EB}" srcId="{BD6D24BD-E548-9A4A-855D-6C225FD31DCB}" destId="{C38BB5B9-C9C6-784E-86C7-565A576E006C}" srcOrd="3" destOrd="0" parTransId="{350000F1-E51D-2D4A-98F9-9A8FA001818E}" sibTransId="{D6539CDB-D55A-8E44-8B60-F9382D57AE08}"/>
    <dgm:cxn modelId="{2B413D94-028C-0248-8811-2527F21973F3}" type="presOf" srcId="{AE179C10-8D0E-FC4E-B58C-24E89F87024F}" destId="{20F573A9-C3CE-6E4D-8FF9-E946479E33E0}" srcOrd="0" destOrd="1" presId="urn:microsoft.com/office/officeart/2005/8/layout/arrow4"/>
    <dgm:cxn modelId="{CCB9949D-12C8-7240-BD12-A3C7F099828E}" type="presOf" srcId="{BD6D24BD-E548-9A4A-855D-6C225FD31DCB}" destId="{20F573A9-C3CE-6E4D-8FF9-E946479E33E0}" srcOrd="0" destOrd="0"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A53ADBAA-E375-8D49-A2C2-53382B42842E}" type="presOf" srcId="{7CD53D11-14A8-BB47-93CB-4BC9BBFDA16C}" destId="{CFF95017-E622-CB47-81A6-7B8D3D03A33B}" srcOrd="0" destOrd="0" presId="urn:microsoft.com/office/officeart/2005/8/layout/arrow4"/>
    <dgm:cxn modelId="{3A0AE0B4-FB87-134C-B0AC-4CCB32380A4D}" type="presOf" srcId="{07EFF1AF-5A02-EA4E-B19A-96E78F350787}" destId="{20F573A9-C3CE-6E4D-8FF9-E946479E33E0}" srcOrd="0" destOrd="3"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3FBF6F8-ED99-2042-B962-152426A3E129}" srcId="{BD6D24BD-E548-9A4A-855D-6C225FD31DCB}" destId="{D88FECE5-5FC3-0B4A-B7D9-66A3BD92AB68}" srcOrd="5" destOrd="0" parTransId="{B39B5C1E-9D79-FE4D-87C2-8B6346D79A57}" sibTransId="{F548B796-6E6E-CA48-859B-E62D2D3E16BC}"/>
    <dgm:cxn modelId="{D15C54FD-F364-B448-931F-E0417ED2500E}" srcId="{BD6D24BD-E548-9A4A-855D-6C225FD31DCB}" destId="{7FFDA7A2-87A6-CE4A-88DA-CA55B94BFE18}" srcOrd="4" destOrd="0" parTransId="{6E34A588-C12B-C448-987E-324F184314F8}" sibTransId="{59466A86-9BFC-B344-8376-2AB916A42DA3}"/>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B91373-4AA7-984A-800B-F0F814C964AA}">
      <dgm:prSet/>
      <dgm:spPr>
        <a:xfrm>
          <a:off x="3469873" y="252006"/>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Includes the following stages:</a:t>
          </a:r>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dgm:spPr>
        <a:xfrm>
          <a:off x="586842"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Fetch</a:t>
          </a:r>
        </a:p>
      </dgm:t>
    </dgm:pt>
    <dgm:pt modelId="{FAA0F2C6-C41B-964C-92B1-8515E277C50C}" type="parTrans" cxnId="{0C6625CD-8564-B74E-88BD-FC7FB995490C}">
      <dgm:prSet/>
      <dgm:spPr>
        <a:xfrm>
          <a:off x="1504170" y="1500882"/>
          <a:ext cx="2883030" cy="686030"/>
        </a:xfrm>
        <a:custGeom>
          <a:avLst/>
          <a:gdLst/>
          <a:ahLst/>
          <a:cxnLst/>
          <a:rect l="0" t="0" r="0" b="0"/>
          <a:pathLst>
            <a:path>
              <a:moveTo>
                <a:pt x="2883030" y="0"/>
              </a:moveTo>
              <a:lnTo>
                <a:pt x="2883030" y="467509"/>
              </a:lnTo>
              <a:lnTo>
                <a:pt x="0" y="467509"/>
              </a:lnTo>
              <a:lnTo>
                <a:pt x="0" y="6860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dgm:spPr>
        <a:xfrm>
          <a:off x="586842"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Read the next instruction from memory into the processor</a:t>
          </a:r>
        </a:p>
      </dgm:t>
    </dgm:pt>
    <dgm:pt modelId="{918D2150-EAA7-B84E-B1F6-92CA50A8FB72}" type="parTrans" cxnId="{37D630B1-7B74-8A47-A556-A16DCF1F82BE}">
      <dgm:prSet/>
      <dgm:spPr>
        <a:xfrm>
          <a:off x="1458450"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dgm:spPr>
        <a:xfrm>
          <a:off x="346987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Execute</a:t>
          </a:r>
        </a:p>
      </dgm:t>
    </dgm:pt>
    <dgm:pt modelId="{BF7E736F-6546-584D-9156-3CD23AEBB46D}" type="parTrans" cxnId="{2B6CEEC9-7455-ED42-BCBB-4DBDD8C8C765}">
      <dgm:prSet/>
      <dgm:spPr>
        <a:xfrm>
          <a:off x="4341481" y="1500882"/>
          <a:ext cx="91440" cy="686030"/>
        </a:xfrm>
        <a:custGeom>
          <a:avLst/>
          <a:gdLst/>
          <a:ahLst/>
          <a:cxnLst/>
          <a:rect l="0" t="0" r="0" b="0"/>
          <a:pathLst>
            <a:path>
              <a:moveTo>
                <a:pt x="45720" y="0"/>
              </a:moveTo>
              <a:lnTo>
                <a:pt x="45720" y="6860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dgm:spPr>
        <a:xfrm>
          <a:off x="346987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Interpret the opcode and perform the indicated operation</a:t>
          </a:r>
        </a:p>
      </dgm:t>
    </dgm:pt>
    <dgm:pt modelId="{E74EECEE-65F0-E241-83CC-FB01D52015C7}" type="parTrans" cxnId="{3DC2F1F0-5877-0A47-89F6-9C8BDECCA003}">
      <dgm:prSet/>
      <dgm:spPr>
        <a:xfrm>
          <a:off x="434148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dgm:spPr>
        <a:xfrm>
          <a:off x="635290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Interrupt </a:t>
          </a:r>
        </a:p>
      </dgm:t>
    </dgm:pt>
    <dgm:pt modelId="{7C2196FF-39C8-E140-B37A-13AC3B7711A2}" type="parTrans" cxnId="{244E2247-C434-3B47-9512-8ED9EE3707B2}">
      <dgm:prSet/>
      <dgm:spPr>
        <a:xfrm>
          <a:off x="4387201" y="1500882"/>
          <a:ext cx="2883030" cy="686030"/>
        </a:xfrm>
        <a:custGeom>
          <a:avLst/>
          <a:gdLst/>
          <a:ahLst/>
          <a:cxnLst/>
          <a:rect l="0" t="0" r="0" b="0"/>
          <a:pathLst>
            <a:path>
              <a:moveTo>
                <a:pt x="0" y="0"/>
              </a:moveTo>
              <a:lnTo>
                <a:pt x="0" y="467509"/>
              </a:lnTo>
              <a:lnTo>
                <a:pt x="2883030" y="467509"/>
              </a:lnTo>
              <a:lnTo>
                <a:pt x="2883030" y="6860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dgm:spPr>
        <a:xfrm>
          <a:off x="635290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If interrupts are enabled and an interrupt has occurred, save the current process state and service the interrupt</a:t>
          </a:r>
        </a:p>
      </dgm:t>
    </dgm:pt>
    <dgm:pt modelId="{790CC5E7-EBE8-EE47-814E-DDFB6563CF62}" type="parTrans" cxnId="{62D24259-E22D-E442-9207-5D6C14CF2780}">
      <dgm:prSet/>
      <dgm:spPr>
        <a:xfrm>
          <a:off x="722451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a:xfrm>
          <a:off x="3207779" y="3017"/>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EA4FB93-F3AC-BD4A-A777-9351FC75EDE1}" type="pres">
      <dgm:prSet presAssocID="{17B91373-4AA7-984A-800B-F0F814C964AA}" presName="text" presStyleLbl="fgAcc0" presStyleIdx="0" presStyleCnt="1">
        <dgm:presLayoutVars>
          <dgm:chPref val="3"/>
        </dgm:presLayoutVars>
      </dgm:prSet>
      <dgm:spPr/>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a:xfrm>
          <a:off x="32474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C89960E-E5D9-D046-8D4B-DD02582B7D3A}" type="pres">
      <dgm:prSet presAssocID="{E9DC148B-85D3-3B4E-B8EB-6B25518CC616}" presName="text2" presStyleLbl="fgAcc2" presStyleIdx="0" presStyleCnt="3">
        <dgm:presLayoutVars>
          <dgm:chPref val="3"/>
        </dgm:presLayoutVars>
      </dgm:prSet>
      <dgm:spPr/>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a:xfrm>
          <a:off x="32474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B51A060-E74F-BA43-988A-F74B2DB43A08}" type="pres">
      <dgm:prSet presAssocID="{B67C3CE5-CF88-2546-A775-40C9C279EB36}" presName="text3" presStyleLbl="fgAcc3" presStyleIdx="0" presStyleCnt="3">
        <dgm:presLayoutVars>
          <dgm:chPref val="3"/>
        </dgm:presLayoutVars>
      </dgm:prSet>
      <dgm:spPr/>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a:xfrm>
          <a:off x="320777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08A2C79F-E9DA-7747-88FE-4BE1B57D3E7B}" type="pres">
      <dgm:prSet presAssocID="{385A3E21-C52E-0B48-9C02-87C94DE86B5C}" presName="text2" presStyleLbl="fgAcc2" presStyleIdx="1" presStyleCnt="3">
        <dgm:presLayoutVars>
          <dgm:chPref val="3"/>
        </dgm:presLayoutVars>
      </dgm:prSet>
      <dgm:spPr/>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a:xfrm>
          <a:off x="320777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AF7092A-AE27-DE44-9782-177693E2CA5C}" type="pres">
      <dgm:prSet presAssocID="{B5C9E825-14F4-724A-B515-C09AA5EFB617}" presName="text3" presStyleLbl="fgAcc3" presStyleIdx="1" presStyleCnt="3">
        <dgm:presLayoutVars>
          <dgm:chPref val="3"/>
        </dgm:presLayoutVars>
      </dgm:prSet>
      <dgm:spPr/>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a:xfrm>
          <a:off x="6090810"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50E5B82-958A-1F4B-AE37-5BE92D52A0F0}" type="pres">
      <dgm:prSet presAssocID="{E51C8DE6-BE3D-CA47-832C-A3DBDB57C472}" presName="text2" presStyleLbl="fgAcc2" presStyleIdx="2" presStyleCnt="3">
        <dgm:presLayoutVars>
          <dgm:chPref val="3"/>
        </dgm:presLayoutVars>
      </dgm:prSet>
      <dgm:spPr/>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a:xfrm>
          <a:off x="6090810"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B4CAA32-B118-204E-8081-E3E47AD463CF}" type="pres">
      <dgm:prSet presAssocID="{ED28E4C6-50E3-B742-9E76-FF0C9B1AFE75}" presName="text3" presStyleLbl="fgAcc3" presStyleIdx="2" presStyleCnt="3">
        <dgm:presLayoutVars>
          <dgm:chPref val="3"/>
        </dgm:presLayoutVars>
      </dgm:prSet>
      <dgm:spPr/>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5E9ED15C-E641-1847-808B-9B6FDDE3F30C}" srcId="{B1C00FE2-E675-F241-B8B5-CB3484196D43}" destId="{17B91373-4AA7-984A-800B-F0F814C964AA}" srcOrd="0" destOrd="0" parTransId="{08C813BA-9A73-3149-AA1A-D20F8F27A2F2}" sibTransId="{6D1D04D7-5AEF-6149-A956-8B77A56DC5B1}"/>
    <dgm:cxn modelId="{AC9D0144-47C9-FA4D-BE87-F427F24653B0}" type="presOf" srcId="{7C2196FF-39C8-E140-B37A-13AC3B7711A2}" destId="{DC38F41A-7026-F74C-AC4B-78ED7376BF67}"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110A2771-442D-A04E-8420-1199E1A09BBD}" type="presOf" srcId="{B67C3CE5-CF88-2546-A775-40C9C279EB36}" destId="{BB51A060-E74F-BA43-988A-F74B2DB43A08}"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EE81858A-6223-3A4B-8511-24124C684A42}" type="presOf" srcId="{790CC5E7-EBE8-EE47-814E-DDFB6563CF62}" destId="{0AEDDD63-D148-C04E-AE73-900A9CB76940}"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F188ECC-B2B7-6F43-94FD-8178C2D5860B}" type="presOf" srcId="{FAA0F2C6-C41B-964C-92B1-8515E277C50C}" destId="{44366298-FD9B-5A4A-9783-59C231A2AEE2}"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F07D23E3-1927-E742-A6DF-14035AD5F2A7}" type="presOf" srcId="{918D2150-EAA7-B84E-B1F6-92CA50A8FB72}" destId="{7336A106-E8E5-7842-B744-5DA305419486}"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13B091F8-E181-A14A-B8AF-751C554817D0}" type="presOf" srcId="{E9DC148B-85D3-3B4E-B8EB-6B25518CC616}" destId="{4C89960E-E5D9-D046-8D4B-DD02582B7D3A}"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B3686828-8DD5-134B-8439-580CA571A2FC}">
      <dgm:prSet/>
      <dgm:spPr>
        <a:xfrm>
          <a:off x="3860" y="0"/>
          <a:ext cx="2547986" cy="1958617"/>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Similar to the use of an assembly line 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a:xfrm>
          <a:off x="2679246" y="2937926"/>
          <a:ext cx="2547986" cy="1958617"/>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New inputs are accepted at one end before previously accepted inputs appear as 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a:xfrm>
          <a:off x="5354631" y="0"/>
          <a:ext cx="2547986" cy="1958617"/>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To apply this concept to instruction execution we must recognize that an 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xfrm>
          <a:off x="0" y="1468963"/>
          <a:ext cx="8784976" cy="1958617"/>
        </a:xfrm>
        <a:prstGeom prst="notchedRightArrow">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pt>
    <dgm:pt modelId="{807546D9-8E8B-6A4F-AC7F-C4B7428D197A}" type="pres">
      <dgm:prSet presAssocID="{B3686828-8DD5-134B-8439-580CA571A2FC}" presName="circleA" presStyleLbl="node1" presStyleIdx="0" presStyleCnt="3"/>
      <dgm:spPr>
        <a:xfrm>
          <a:off x="1033026"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pt>
    <dgm:pt modelId="{54394626-9124-C54E-AFB1-DB948AB78EEC}" type="pres">
      <dgm:prSet presAssocID="{83CF20B9-8DD2-F842-9793-B559974FE8AA}" presName="circleB" presStyleLbl="node1" presStyleIdx="1" presStyleCnt="3"/>
      <dgm:spPr>
        <a:xfrm>
          <a:off x="3708412"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pt>
    <dgm:pt modelId="{58494C77-8E8C-AB4D-92EC-9E2074C07624}" type="pres">
      <dgm:prSet presAssocID="{4DF92740-96F8-3247-813B-0AD6A280699A}" presName="circleA" presStyleLbl="node1" presStyleIdx="2" presStyleCnt="3"/>
      <dgm:spPr>
        <a:xfrm>
          <a:off x="6383797"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6FAB3283-0E21-244F-BF9C-D42BCB7F3DC0}" type="presOf" srcId="{B3686828-8DD5-134B-8439-580CA571A2FC}" destId="{3D797B7D-59B9-E544-A302-0B69B45F05BD}" srcOrd="0" destOrd="0" presId="urn:microsoft.com/office/officeart/2005/8/layout/hProcess11"/>
    <dgm:cxn modelId="{206E8B93-287C-4140-8E86-F1A7B9AE1A85}" type="presOf" srcId="{83CF20B9-8DD2-F842-9793-B559974FE8AA}" destId="{DD86D1A7-993C-7244-8C6E-441273AA777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41B254BF-644D-904F-B6D6-A31D184E6B66}" type="presOf" srcId="{BFD61676-2F7A-6E43-8AD0-DD73FCC8C303}" destId="{6D1F4806-34FC-614B-91B7-25C9893F14A7}"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a:t>Occur when the pipeline, or some portion of the pipeline, must stall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t>Also referred to as a </a:t>
          </a:r>
          <a:r>
            <a:rPr lang="en-GB" i="1" dirty="0"/>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t>There are three types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dirty="0"/>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dirty="0"/>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dirty="0"/>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E3C19C07-3038-0243-9B75-9220B3F3F171}" type="presOf" srcId="{2E2A47DB-A594-3F48-B13B-DD5C834FD3F3}" destId="{0E2A96DD-9A2D-304B-A545-DFFD197A19FD}" srcOrd="0" destOrd="2"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6C119255-4DC0-3D4B-8677-350C3F273889}" type="presOf" srcId="{6A26042E-C4EF-F847-88DD-22568E0807F6}" destId="{5B43A04A-5B4D-FC49-9C8C-79D55B45C474}"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F789687-66FF-8943-8792-A9C996C5AB66}" type="presOf" srcId="{AA2E0C0A-AD41-C941-B906-FA1E246739DF}" destId="{95FBECC7-0BDA-F64E-BF06-D65A00F03C43}" srcOrd="0" destOrd="0" presId="urn:microsoft.com/office/officeart/2005/8/layout/hProcess11"/>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AC9B7B3-61AB-2D4D-A887-56A9C8B7A8B9}" type="presOf" srcId="{1F5AAC0A-6843-6C4D-9F1E-557CCB6D79CE}" destId="{8F45EA0E-0BD7-C54E-BA84-A9056AE0C297}" srcOrd="0" destOrd="0"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colorful3" csCatId="colorful" phldr="1"/>
      <dgm:spPr/>
      <dgm:t>
        <a:bodyPr/>
        <a:lstStyle/>
        <a:p>
          <a:endParaRPr lang="en-US"/>
        </a:p>
      </dgm:t>
    </dgm:pt>
    <dgm:pt modelId="{2312EE13-3DD8-BD42-816C-78C8111CAF08}">
      <dgm:prSet/>
      <dgm:spPr>
        <a:xfrm>
          <a:off x="0" y="0"/>
          <a:ext cx="7222402" cy="1551964"/>
        </a:xfrm>
        <a:prstGeom prst="roundRect">
          <a:avLst>
            <a:gd name="adj" fmla="val 10000"/>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 simple pipeline suffers a penalty for a branch instruction because it must choose one of two instructions to fetch next and may make the wrong choice</a:t>
          </a:r>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xfrm>
          <a:off x="6213625" y="1176906"/>
          <a:ext cx="1008777" cy="1008777"/>
        </a:xfrm>
        <a:prstGeom prst="downArrow">
          <a:avLst>
            <a:gd name="adj1" fmla="val 55000"/>
            <a:gd name="adj2" fmla="val 45000"/>
          </a:avLst>
        </a:prstGeom>
        <a:solidFill>
          <a:srgbClr val="666699">
            <a:tint val="40000"/>
            <a:alpha val="90000"/>
            <a:hueOff val="0"/>
            <a:satOff val="0"/>
            <a:lumOff val="0"/>
            <a:alphaOff val="0"/>
          </a:srgbClr>
        </a:solidFill>
        <a:ln w="12700" cap="flat" cmpd="sng" algn="ctr">
          <a:solidFill>
            <a:srgbClr val="666699">
              <a:lumMod val="75000"/>
            </a:srgbClr>
          </a:solidFill>
          <a:prstDash val="solid"/>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39978387-B0D6-D84E-AA46-3A520135027A}">
      <dgm:prSet/>
      <dgm:spPr>
        <a:xfrm>
          <a:off x="637270" y="1810625"/>
          <a:ext cx="7222402" cy="1551964"/>
        </a:xfrm>
        <a:prstGeom prst="roundRect">
          <a:avLst>
            <a:gd name="adj" fmla="val 10000"/>
          </a:avLst>
        </a:prstGeom>
        <a:gradFill rotWithShape="0">
          <a:gsLst>
            <a:gs pos="0">
              <a:srgbClr val="666699">
                <a:hueOff val="-5400000"/>
                <a:satOff val="0"/>
                <a:lumOff val="0"/>
                <a:alphaOff val="0"/>
                <a:shade val="40000"/>
                <a:alpha val="100000"/>
                <a:satMod val="150000"/>
                <a:lumMod val="100000"/>
              </a:srgbClr>
            </a:gs>
            <a:gs pos="100000">
              <a:srgbClr val="666699">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 brute-force approach is to replicate the initial portions of the pipeline and allow the pipeline to fetch both instructions, making use of two streams</a:t>
          </a:r>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xfrm>
          <a:off x="6850896" y="2977185"/>
          <a:ext cx="1008777" cy="1008777"/>
        </a:xfrm>
        <a:prstGeom prst="downArrow">
          <a:avLst>
            <a:gd name="adj1" fmla="val 55000"/>
            <a:gd name="adj2" fmla="val 45000"/>
          </a:avLst>
        </a:prstGeom>
        <a:solidFill>
          <a:srgbClr val="666699">
            <a:tint val="40000"/>
            <a:alpha val="90000"/>
            <a:hueOff val="-10800000"/>
            <a:satOff val="0"/>
            <a:lumOff val="0"/>
            <a:alphaOff val="0"/>
          </a:srgbClr>
        </a:solidFill>
        <a:ln w="12700" cap="flat" cmpd="sng" algn="ctr">
          <a:solidFill>
            <a:srgbClr val="666699">
              <a:lumMod val="75000"/>
            </a:srgbClr>
          </a:solidFill>
          <a:prstDash val="solid"/>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F7C28206-C5DF-2E47-B879-DA4DA558AFBC}">
      <dgm:prSet/>
      <dgm:spPr>
        <a:xfrm>
          <a:off x="1274541" y="3621251"/>
          <a:ext cx="7222402" cy="1551964"/>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Drawbacks:</a:t>
          </a:r>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dgm:spPr>
        <a:xfrm>
          <a:off x="1274541" y="3621251"/>
          <a:ext cx="7222402" cy="1551964"/>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With multiple pipelines there are contention delays for access to the registers and to memory</a:t>
          </a: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dgm:spPr>
        <a:xfrm>
          <a:off x="1274541" y="3621251"/>
          <a:ext cx="7222402" cy="1551964"/>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Additional branch instructions may enter the pipeline before the original branch decision is resolved</a:t>
          </a: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pt>
    <dgm:pt modelId="{161F44EF-0492-E941-886C-60773EAAC415}" type="pres">
      <dgm:prSet presAssocID="{5A3AEB8B-595F-1E45-9F85-8D83834C2EEC}" presName="ThreeNodes_2" presStyleLbl="node1" presStyleIdx="1" presStyleCnt="3">
        <dgm:presLayoutVars>
          <dgm:bulletEnabled val="1"/>
        </dgm:presLayoutVars>
      </dgm:prSet>
      <dgm:spPr/>
    </dgm:pt>
    <dgm:pt modelId="{B1F79EE3-7A7D-C44F-9D34-BEFD90CE1B1A}" type="pres">
      <dgm:prSet presAssocID="{5A3AEB8B-595F-1E45-9F85-8D83834C2EEC}" presName="ThreeNodes_3" presStyleLbl="node1" presStyleIdx="2" presStyleCnt="3">
        <dgm:presLayoutVars>
          <dgm:bulletEnabled val="1"/>
        </dgm:presLayoutVars>
      </dgm:prSet>
      <dgm:spPr/>
    </dgm:pt>
    <dgm:pt modelId="{3ED912AA-9F9D-CD47-B60C-545F31A5E796}" type="pres">
      <dgm:prSet presAssocID="{5A3AEB8B-595F-1E45-9F85-8D83834C2EEC}" presName="ThreeConn_1-2" presStyleLbl="fgAccFollowNode1" presStyleIdx="0" presStyleCnt="2">
        <dgm:presLayoutVars>
          <dgm:bulletEnabled val="1"/>
        </dgm:presLayoutVars>
      </dgm:prSet>
      <dgm:spPr/>
    </dgm:pt>
    <dgm:pt modelId="{0D29E717-2597-8D46-AD2C-467DADE43F0B}" type="pres">
      <dgm:prSet presAssocID="{5A3AEB8B-595F-1E45-9F85-8D83834C2EEC}" presName="ThreeConn_2-3" presStyleLbl="fgAccFollowNode1" presStyleIdx="1" presStyleCnt="2">
        <dgm:presLayoutVars>
          <dgm:bulletEnabled val="1"/>
        </dgm:presLayoutVars>
      </dgm:prSet>
      <dgm:spPr/>
    </dgm:pt>
    <dgm:pt modelId="{33977D92-97FB-F544-BA82-DF14FC65451D}" type="pres">
      <dgm:prSet presAssocID="{5A3AEB8B-595F-1E45-9F85-8D83834C2EEC}" presName="ThreeNodes_1_text" presStyleLbl="node1" presStyleIdx="2" presStyleCnt="3">
        <dgm:presLayoutVars>
          <dgm:bulletEnabled val="1"/>
        </dgm:presLayoutVars>
      </dgm:prSet>
      <dgm:spPr/>
    </dgm:pt>
    <dgm:pt modelId="{5060755F-F956-E84A-87B1-21AF6D18324A}" type="pres">
      <dgm:prSet presAssocID="{5A3AEB8B-595F-1E45-9F85-8D83834C2EEC}" presName="ThreeNodes_2_text" presStyleLbl="node1" presStyleIdx="2" presStyleCnt="3">
        <dgm:presLayoutVars>
          <dgm:bulletEnabled val="1"/>
        </dgm:presLayoutVars>
      </dgm:prSet>
      <dgm:spPr/>
    </dgm:pt>
    <dgm:pt modelId="{892E51B9-018D-B04E-8548-45EC799DD941}" type="pres">
      <dgm:prSet presAssocID="{5A3AEB8B-595F-1E45-9F85-8D83834C2EEC}" presName="ThreeNodes_3_text" presStyleLbl="node1" presStyleIdx="2" presStyleCnt="3">
        <dgm:presLayoutVars>
          <dgm:bulletEnabled val="1"/>
        </dgm:presLayoutVars>
      </dgm:prSet>
      <dgm:spPr/>
    </dgm:pt>
  </dgm:ptLst>
  <dgm:cxnLst>
    <dgm:cxn modelId="{DB4AB602-8F11-6E4C-93DE-8FA998647EDB}" srcId="{F7C28206-C5DF-2E47-B879-DA4DA558AFBC}" destId="{50B1BE64-80BA-2149-98EE-DB65FA243F0F}" srcOrd="0" destOrd="0" parTransId="{F098B388-47A0-084F-9F61-6CEF8003BE88}" sibTransId="{607F8CFC-31F1-1C4D-B637-17C7B2367361}"/>
    <dgm:cxn modelId="{2FF88A03-0DF6-B640-874E-83A83FE33B05}" type="presOf" srcId="{39978387-B0D6-D84E-AA46-3A520135027A}" destId="{5060755F-F956-E84A-87B1-21AF6D18324A}" srcOrd="1" destOrd="0"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BD86D643-224D-0D47-9214-85AFD3D6BD38}" type="presOf" srcId="{50B1BE64-80BA-2149-98EE-DB65FA243F0F}" destId="{B1F79EE3-7A7D-C44F-9D34-BEFD90CE1B1A}" srcOrd="0" destOrd="1" presId="urn:microsoft.com/office/officeart/2005/8/layout/vProcess5"/>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8304EB85-4CBA-104C-B122-F12FEFC5BFDA}" type="presOf" srcId="{5A3AEB8B-595F-1E45-9F85-8D83834C2EEC}" destId="{6FDFFF18-36D5-5D4F-B0AE-F276F8B05AAD}" srcOrd="0" destOrd="0" presId="urn:microsoft.com/office/officeart/2005/8/layout/vProcess5"/>
    <dgm:cxn modelId="{693FC98F-F56E-A34D-80C0-C13CBE478616}" type="presOf" srcId="{2312EE13-3DD8-BD42-816C-78C8111CAF08}" destId="{33977D92-97FB-F544-BA82-DF14FC65451D}" srcOrd="1"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307C25C3-280E-CA48-AB2F-1AF6438BA8D6}" type="presOf" srcId="{2EB7D3ED-9D99-4645-995D-BC872FF6B808}" destId="{3ED912AA-9F9D-CD47-B60C-545F31A5E796}"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229012E8-AFDD-CE49-A60E-4DC34D836D8C}" type="presOf" srcId="{F7C28206-C5DF-2E47-B879-DA4DA558AFBC}" destId="{892E51B9-018D-B04E-8548-45EC799DD941}"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85C84A-E5F5-3A41-9F5F-AC27C1D4EE55}" type="doc">
      <dgm:prSet loTypeId="urn:microsoft.com/office/officeart/2005/8/layout/process4" loCatId="process" qsTypeId="urn:microsoft.com/office/officeart/2005/8/quickstyle/3D3" qsCatId="3D" csTypeId="urn:microsoft.com/office/officeart/2005/8/colors/colorful3" csCatId="colorful"/>
      <dgm:spPr/>
      <dgm:t>
        <a:bodyPr/>
        <a:lstStyle/>
        <a:p>
          <a:endParaRPr lang="en-US"/>
        </a:p>
      </dgm:t>
    </dgm:pt>
    <dgm:pt modelId="{8CB7D1A7-D135-BF4D-AAEA-D203A671227C}">
      <dgm:prSet/>
      <dgm:spPr/>
      <dgm:t>
        <a:bodyPr/>
        <a:lstStyle/>
        <a:p>
          <a:pPr rtl="0"/>
          <a:r>
            <a:rPr lang="en-GB"/>
            <a:t>Fetch</a:t>
          </a:r>
        </a:p>
      </dgm:t>
    </dgm:pt>
    <dgm:pt modelId="{8BD0A86A-7E79-5444-B7C6-2FDB26BA9AAE}" type="parTrans" cxnId="{262B09E0-F9BA-B44A-AE53-F706DAEC4FB8}">
      <dgm:prSet/>
      <dgm:spPr/>
      <dgm:t>
        <a:bodyPr/>
        <a:lstStyle/>
        <a:p>
          <a:endParaRPr lang="en-US"/>
        </a:p>
      </dgm:t>
    </dgm:pt>
    <dgm:pt modelId="{EA6BE41C-A630-7B44-8272-11E91B465E62}" type="sibTrans" cxnId="{262B09E0-F9BA-B44A-AE53-F706DAEC4FB8}">
      <dgm:prSet/>
      <dgm:spPr/>
      <dgm:t>
        <a:bodyPr/>
        <a:lstStyle/>
        <a:p>
          <a:endParaRPr lang="en-US"/>
        </a:p>
      </dgm:t>
    </dgm:pt>
    <dgm:pt modelId="{589603AB-A285-394E-AFED-C17ECA6B2D17}">
      <dgm:prSet/>
      <dgm:spPr/>
      <dgm:t>
        <a:bodyPr/>
        <a:lstStyle/>
        <a:p>
          <a:pPr rtl="0"/>
          <a:r>
            <a:rPr lang="en-GB"/>
            <a:t>Objective is to fill the prefetch buffers with new data as soon as the old data have been consumed by the instruction decoder</a:t>
          </a:r>
        </a:p>
      </dgm:t>
    </dgm:pt>
    <dgm:pt modelId="{322B68CD-E98E-D44C-A394-F455EEDFB8D3}" type="parTrans" cxnId="{2A8613AF-2982-CF46-B4ED-D4923115A5EC}">
      <dgm:prSet/>
      <dgm:spPr/>
      <dgm:t>
        <a:bodyPr/>
        <a:lstStyle/>
        <a:p>
          <a:endParaRPr lang="en-US"/>
        </a:p>
      </dgm:t>
    </dgm:pt>
    <dgm:pt modelId="{9C823A49-D0A9-2945-8267-6CC8371CD4E2}" type="sibTrans" cxnId="{2A8613AF-2982-CF46-B4ED-D4923115A5EC}">
      <dgm:prSet/>
      <dgm:spPr/>
      <dgm:t>
        <a:bodyPr/>
        <a:lstStyle/>
        <a:p>
          <a:endParaRPr lang="en-US"/>
        </a:p>
      </dgm:t>
    </dgm:pt>
    <dgm:pt modelId="{5D23B203-7EF5-2B48-B366-D785D9A788AF}">
      <dgm:prSet/>
      <dgm:spPr/>
      <dgm:t>
        <a:bodyPr/>
        <a:lstStyle/>
        <a:p>
          <a:pPr rtl="0"/>
          <a:r>
            <a:rPr lang="en-GB"/>
            <a:t>Operates independently of the other stages to keep the prefetch buffers full</a:t>
          </a:r>
        </a:p>
      </dgm:t>
    </dgm:pt>
    <dgm:pt modelId="{A5C585F6-28C3-E74A-BC19-1A4C39B353A4}" type="parTrans" cxnId="{B86FBE96-E386-4940-BAA2-DAFC245438FC}">
      <dgm:prSet/>
      <dgm:spPr/>
      <dgm:t>
        <a:bodyPr/>
        <a:lstStyle/>
        <a:p>
          <a:endParaRPr lang="en-US"/>
        </a:p>
      </dgm:t>
    </dgm:pt>
    <dgm:pt modelId="{C827D877-48B5-9043-9C22-CA35708494B1}" type="sibTrans" cxnId="{B86FBE96-E386-4940-BAA2-DAFC245438FC}">
      <dgm:prSet/>
      <dgm:spPr/>
      <dgm:t>
        <a:bodyPr/>
        <a:lstStyle/>
        <a:p>
          <a:endParaRPr lang="en-US"/>
        </a:p>
      </dgm:t>
    </dgm:pt>
    <dgm:pt modelId="{843BA61E-7D3F-C84F-A2B0-576C2512FD7D}">
      <dgm:prSet/>
      <dgm:spPr/>
      <dgm:t>
        <a:bodyPr/>
        <a:lstStyle/>
        <a:p>
          <a:pPr rtl="0"/>
          <a:r>
            <a:rPr lang="en-GB"/>
            <a:t>Decode stage 1</a:t>
          </a:r>
        </a:p>
      </dgm:t>
    </dgm:pt>
    <dgm:pt modelId="{C850FBF3-5F07-D242-B78F-0CD1A9E695AE}" type="parTrans" cxnId="{5F3070D0-FFF0-0F44-ADE3-3FBF09994465}">
      <dgm:prSet/>
      <dgm:spPr/>
      <dgm:t>
        <a:bodyPr/>
        <a:lstStyle/>
        <a:p>
          <a:endParaRPr lang="en-US"/>
        </a:p>
      </dgm:t>
    </dgm:pt>
    <dgm:pt modelId="{D121255B-A1B6-B84F-A7D3-7BE1B7D4D20B}" type="sibTrans" cxnId="{5F3070D0-FFF0-0F44-ADE3-3FBF09994465}">
      <dgm:prSet/>
      <dgm:spPr/>
      <dgm:t>
        <a:bodyPr/>
        <a:lstStyle/>
        <a:p>
          <a:endParaRPr lang="en-US"/>
        </a:p>
      </dgm:t>
    </dgm:pt>
    <dgm:pt modelId="{E62F3FFF-10B3-FF4B-9C78-96651AE7337F}">
      <dgm:prSet/>
      <dgm:spPr/>
      <dgm:t>
        <a:bodyPr/>
        <a:lstStyle/>
        <a:p>
          <a:pPr rtl="0"/>
          <a:r>
            <a:rPr lang="en-GB"/>
            <a:t>All opcode and addressing-mode information is decoded in the D1 stage</a:t>
          </a:r>
        </a:p>
      </dgm:t>
    </dgm:pt>
    <dgm:pt modelId="{7AC2CB80-E549-8446-9763-51B55A5A45BE}" type="parTrans" cxnId="{6E4D85CD-5E7D-2C4D-8EF6-A31BB6665819}">
      <dgm:prSet/>
      <dgm:spPr/>
      <dgm:t>
        <a:bodyPr/>
        <a:lstStyle/>
        <a:p>
          <a:endParaRPr lang="en-US"/>
        </a:p>
      </dgm:t>
    </dgm:pt>
    <dgm:pt modelId="{872561F3-C30E-8349-B3AC-B51EEA96AE18}" type="sibTrans" cxnId="{6E4D85CD-5E7D-2C4D-8EF6-A31BB6665819}">
      <dgm:prSet/>
      <dgm:spPr/>
      <dgm:t>
        <a:bodyPr/>
        <a:lstStyle/>
        <a:p>
          <a:endParaRPr lang="en-US"/>
        </a:p>
      </dgm:t>
    </dgm:pt>
    <dgm:pt modelId="{30921778-804A-324E-8751-9A806FD2FC53}">
      <dgm:prSet/>
      <dgm:spPr/>
      <dgm:t>
        <a:bodyPr/>
        <a:lstStyle/>
        <a:p>
          <a:pPr rtl="0"/>
          <a:r>
            <a:rPr lang="en-GB"/>
            <a:t>3 bytes of instruction are passed to the D1 stage from the prefetch buffers</a:t>
          </a:r>
        </a:p>
      </dgm:t>
    </dgm:pt>
    <dgm:pt modelId="{B375C82C-ED30-7D49-99BE-1F8D20EB6937}" type="parTrans" cxnId="{F3E48F21-1BD8-F54B-8902-FBFF3C977702}">
      <dgm:prSet/>
      <dgm:spPr/>
      <dgm:t>
        <a:bodyPr/>
        <a:lstStyle/>
        <a:p>
          <a:endParaRPr lang="en-US"/>
        </a:p>
      </dgm:t>
    </dgm:pt>
    <dgm:pt modelId="{432A75C1-333B-E84A-A691-E33135925CE8}" type="sibTrans" cxnId="{F3E48F21-1BD8-F54B-8902-FBFF3C977702}">
      <dgm:prSet/>
      <dgm:spPr/>
      <dgm:t>
        <a:bodyPr/>
        <a:lstStyle/>
        <a:p>
          <a:endParaRPr lang="en-US"/>
        </a:p>
      </dgm:t>
    </dgm:pt>
    <dgm:pt modelId="{5017EDA6-EB71-7741-AA11-698F2727454B}">
      <dgm:prSet/>
      <dgm:spPr/>
      <dgm:t>
        <a:bodyPr/>
        <a:lstStyle/>
        <a:p>
          <a:pPr rtl="0"/>
          <a:r>
            <a:rPr lang="en-GB"/>
            <a:t>D1 decoder can then direct the D2 stage to capture the rest of the instruction</a:t>
          </a:r>
        </a:p>
      </dgm:t>
    </dgm:pt>
    <dgm:pt modelId="{320CF892-E7F5-6C46-96C2-365E6DE6ABCB}" type="parTrans" cxnId="{6B9C1B7A-3AF5-194E-A1A8-F7D8F18A9E28}">
      <dgm:prSet/>
      <dgm:spPr/>
      <dgm:t>
        <a:bodyPr/>
        <a:lstStyle/>
        <a:p>
          <a:endParaRPr lang="en-US"/>
        </a:p>
      </dgm:t>
    </dgm:pt>
    <dgm:pt modelId="{B6E7E68A-3CC2-5741-9540-C36D123C71FF}" type="sibTrans" cxnId="{6B9C1B7A-3AF5-194E-A1A8-F7D8F18A9E28}">
      <dgm:prSet/>
      <dgm:spPr/>
      <dgm:t>
        <a:bodyPr/>
        <a:lstStyle/>
        <a:p>
          <a:endParaRPr lang="en-US"/>
        </a:p>
      </dgm:t>
    </dgm:pt>
    <dgm:pt modelId="{24C6ABE2-2110-F647-A6BA-9AAE716A23AE}">
      <dgm:prSet/>
      <dgm:spPr/>
      <dgm:t>
        <a:bodyPr/>
        <a:lstStyle/>
        <a:p>
          <a:pPr rtl="0"/>
          <a:r>
            <a:rPr lang="en-GB"/>
            <a:t>Decode stage 2</a:t>
          </a:r>
        </a:p>
      </dgm:t>
    </dgm:pt>
    <dgm:pt modelId="{92E4C216-F7CD-F64C-ADAB-BEA527D63E05}" type="parTrans" cxnId="{60EF6050-DB2F-724F-96B7-276AA3DA615E}">
      <dgm:prSet/>
      <dgm:spPr/>
      <dgm:t>
        <a:bodyPr/>
        <a:lstStyle/>
        <a:p>
          <a:endParaRPr lang="en-US"/>
        </a:p>
      </dgm:t>
    </dgm:pt>
    <dgm:pt modelId="{D749398B-C184-6244-8E47-DFD1EFCA87FB}" type="sibTrans" cxnId="{60EF6050-DB2F-724F-96B7-276AA3DA615E}">
      <dgm:prSet/>
      <dgm:spPr/>
      <dgm:t>
        <a:bodyPr/>
        <a:lstStyle/>
        <a:p>
          <a:endParaRPr lang="en-US"/>
        </a:p>
      </dgm:t>
    </dgm:pt>
    <dgm:pt modelId="{72401490-A5DA-D14E-A560-EF66726187FD}">
      <dgm:prSet/>
      <dgm:spPr/>
      <dgm:t>
        <a:bodyPr/>
        <a:lstStyle/>
        <a:p>
          <a:pPr rtl="0"/>
          <a:r>
            <a:rPr lang="en-GB"/>
            <a:t>Expands each opcode into control signals for the ALU</a:t>
          </a:r>
        </a:p>
      </dgm:t>
    </dgm:pt>
    <dgm:pt modelId="{33BBC257-8B0F-CD4A-BDB6-4C58E2A95B13}" type="parTrans" cxnId="{857DCA6C-399A-314E-B3AA-462DF3863979}">
      <dgm:prSet/>
      <dgm:spPr/>
      <dgm:t>
        <a:bodyPr/>
        <a:lstStyle/>
        <a:p>
          <a:endParaRPr lang="en-US"/>
        </a:p>
      </dgm:t>
    </dgm:pt>
    <dgm:pt modelId="{09732D72-3E4E-9241-97B1-5261BA30496E}" type="sibTrans" cxnId="{857DCA6C-399A-314E-B3AA-462DF3863979}">
      <dgm:prSet/>
      <dgm:spPr/>
      <dgm:t>
        <a:bodyPr/>
        <a:lstStyle/>
        <a:p>
          <a:endParaRPr lang="en-US"/>
        </a:p>
      </dgm:t>
    </dgm:pt>
    <dgm:pt modelId="{9680B5DB-3E1A-6C40-BBA3-770769CE1445}">
      <dgm:prSet/>
      <dgm:spPr/>
      <dgm:t>
        <a:bodyPr/>
        <a:lstStyle/>
        <a:p>
          <a:pPr rtl="0"/>
          <a:r>
            <a:rPr lang="en-GB"/>
            <a:t>Also controls the computation of the more complex addressing modes</a:t>
          </a:r>
        </a:p>
      </dgm:t>
    </dgm:pt>
    <dgm:pt modelId="{DA0E61AD-DBE2-9643-ACAF-35F61AA95EE9}" type="parTrans" cxnId="{62D938E7-1465-9547-AC78-7C19AE7B57DE}">
      <dgm:prSet/>
      <dgm:spPr/>
      <dgm:t>
        <a:bodyPr/>
        <a:lstStyle/>
        <a:p>
          <a:endParaRPr lang="en-US"/>
        </a:p>
      </dgm:t>
    </dgm:pt>
    <dgm:pt modelId="{8D9340BF-2C9B-504D-A8F8-0ECA8B83DBF0}" type="sibTrans" cxnId="{62D938E7-1465-9547-AC78-7C19AE7B57DE}">
      <dgm:prSet/>
      <dgm:spPr/>
      <dgm:t>
        <a:bodyPr/>
        <a:lstStyle/>
        <a:p>
          <a:endParaRPr lang="en-US"/>
        </a:p>
      </dgm:t>
    </dgm:pt>
    <dgm:pt modelId="{89D7BDB2-8EE0-5E44-9D0D-DA4E1F1D8DF1}">
      <dgm:prSet/>
      <dgm:spPr/>
      <dgm:t>
        <a:bodyPr/>
        <a:lstStyle/>
        <a:p>
          <a:pPr rtl="0"/>
          <a:r>
            <a:rPr lang="en-GB"/>
            <a:t>Execute</a:t>
          </a:r>
        </a:p>
      </dgm:t>
    </dgm:pt>
    <dgm:pt modelId="{3006FBAE-534A-CD40-90CE-3A6C37B7995B}" type="parTrans" cxnId="{320B64A8-006E-0147-95F1-83C05761E8B9}">
      <dgm:prSet/>
      <dgm:spPr/>
      <dgm:t>
        <a:bodyPr/>
        <a:lstStyle/>
        <a:p>
          <a:endParaRPr lang="en-US"/>
        </a:p>
      </dgm:t>
    </dgm:pt>
    <dgm:pt modelId="{E63166DA-1CB5-F246-8D2B-ADC2F4850387}" type="sibTrans" cxnId="{320B64A8-006E-0147-95F1-83C05761E8B9}">
      <dgm:prSet/>
      <dgm:spPr/>
      <dgm:t>
        <a:bodyPr/>
        <a:lstStyle/>
        <a:p>
          <a:endParaRPr lang="en-US"/>
        </a:p>
      </dgm:t>
    </dgm:pt>
    <dgm:pt modelId="{C4B9E2AC-D8AF-E840-848B-E462825091A8}">
      <dgm:prSet/>
      <dgm:spPr/>
      <dgm:t>
        <a:bodyPr/>
        <a:lstStyle/>
        <a:p>
          <a:pPr rtl="0"/>
          <a:r>
            <a:rPr lang="en-GB"/>
            <a:t>Stage includes ALU operations, cache access, and register update</a:t>
          </a:r>
        </a:p>
      </dgm:t>
    </dgm:pt>
    <dgm:pt modelId="{2B7F55DB-AA4F-9B41-A762-8E0A2159D270}" type="parTrans" cxnId="{2F6D108B-63A0-8C4C-ACCC-2F7600CF6A56}">
      <dgm:prSet/>
      <dgm:spPr/>
      <dgm:t>
        <a:bodyPr/>
        <a:lstStyle/>
        <a:p>
          <a:endParaRPr lang="en-US"/>
        </a:p>
      </dgm:t>
    </dgm:pt>
    <dgm:pt modelId="{ED507F0B-74D1-624F-B04C-8FEF7C15A45F}" type="sibTrans" cxnId="{2F6D108B-63A0-8C4C-ACCC-2F7600CF6A56}">
      <dgm:prSet/>
      <dgm:spPr/>
      <dgm:t>
        <a:bodyPr/>
        <a:lstStyle/>
        <a:p>
          <a:endParaRPr lang="en-US"/>
        </a:p>
      </dgm:t>
    </dgm:pt>
    <dgm:pt modelId="{92A9CFB3-6211-604C-BA9B-820E09FAB85C}">
      <dgm:prSet/>
      <dgm:spPr/>
      <dgm:t>
        <a:bodyPr/>
        <a:lstStyle/>
        <a:p>
          <a:pPr rtl="0"/>
          <a:r>
            <a:rPr lang="en-GB"/>
            <a:t>Write back</a:t>
          </a:r>
        </a:p>
      </dgm:t>
    </dgm:pt>
    <dgm:pt modelId="{E5B64DAB-919B-F848-B3BB-42E02F516881}" type="parTrans" cxnId="{7CD1AC90-4B91-694F-8303-05E7F2E01015}">
      <dgm:prSet/>
      <dgm:spPr/>
      <dgm:t>
        <a:bodyPr/>
        <a:lstStyle/>
        <a:p>
          <a:endParaRPr lang="en-US"/>
        </a:p>
      </dgm:t>
    </dgm:pt>
    <dgm:pt modelId="{0609CE27-85DB-7B41-8A6A-A13954516E15}" type="sibTrans" cxnId="{7CD1AC90-4B91-694F-8303-05E7F2E01015}">
      <dgm:prSet/>
      <dgm:spPr/>
      <dgm:t>
        <a:bodyPr/>
        <a:lstStyle/>
        <a:p>
          <a:endParaRPr lang="en-US"/>
        </a:p>
      </dgm:t>
    </dgm:pt>
    <dgm:pt modelId="{D4EE6F57-B316-BC49-8E8C-1BFACC17F892}">
      <dgm:prSet/>
      <dgm:spPr/>
      <dgm:t>
        <a:bodyPr/>
        <a:lstStyle/>
        <a:p>
          <a:pPr rtl="0"/>
          <a:r>
            <a:rPr lang="en-GB"/>
            <a:t>Updates registers and status flags modified during the preceding execute stage</a:t>
          </a:r>
        </a:p>
      </dgm:t>
    </dgm:pt>
    <dgm:pt modelId="{370C6179-63F6-6148-BED1-780B15F56650}" type="parTrans" cxnId="{F0443D99-C7BD-A140-B267-B503CA224C1A}">
      <dgm:prSet/>
      <dgm:spPr/>
      <dgm:t>
        <a:bodyPr/>
        <a:lstStyle/>
        <a:p>
          <a:endParaRPr lang="en-US"/>
        </a:p>
      </dgm:t>
    </dgm:pt>
    <dgm:pt modelId="{EE2828EE-8C79-D046-8BA5-612764FDCFFB}" type="sibTrans" cxnId="{F0443D99-C7BD-A140-B267-B503CA224C1A}">
      <dgm:prSet/>
      <dgm:spPr/>
      <dgm:t>
        <a:bodyPr/>
        <a:lstStyle/>
        <a:p>
          <a:endParaRPr lang="en-US"/>
        </a:p>
      </dgm:t>
    </dgm:pt>
    <dgm:pt modelId="{C17D6A2C-360B-0B47-9402-D3C745092FC4}" type="pres">
      <dgm:prSet presAssocID="{BF85C84A-E5F5-3A41-9F5F-AC27C1D4EE55}" presName="Name0" presStyleCnt="0">
        <dgm:presLayoutVars>
          <dgm:dir/>
          <dgm:animLvl val="lvl"/>
          <dgm:resizeHandles val="exact"/>
        </dgm:presLayoutVars>
      </dgm:prSet>
      <dgm:spPr/>
    </dgm:pt>
    <dgm:pt modelId="{EA6DABDF-A844-EB45-BAB5-D6F4DEA6D01F}" type="pres">
      <dgm:prSet presAssocID="{92A9CFB3-6211-604C-BA9B-820E09FAB85C}" presName="boxAndChildren" presStyleCnt="0"/>
      <dgm:spPr/>
    </dgm:pt>
    <dgm:pt modelId="{289024DD-E6DD-E44D-9D59-0D76F8C2DF48}" type="pres">
      <dgm:prSet presAssocID="{92A9CFB3-6211-604C-BA9B-820E09FAB85C}" presName="parentTextBox" presStyleLbl="node1" presStyleIdx="0" presStyleCnt="5"/>
      <dgm:spPr/>
    </dgm:pt>
    <dgm:pt modelId="{6A1A5C5D-E876-A54A-A276-7916B59DDE7B}" type="pres">
      <dgm:prSet presAssocID="{92A9CFB3-6211-604C-BA9B-820E09FAB85C}" presName="entireBox" presStyleLbl="node1" presStyleIdx="0" presStyleCnt="5"/>
      <dgm:spPr/>
    </dgm:pt>
    <dgm:pt modelId="{668B9D5A-D731-7446-927D-628B106088A5}" type="pres">
      <dgm:prSet presAssocID="{92A9CFB3-6211-604C-BA9B-820E09FAB85C}" presName="descendantBox" presStyleCnt="0"/>
      <dgm:spPr/>
    </dgm:pt>
    <dgm:pt modelId="{934F4480-EF98-2D4C-9B83-D15690809056}" type="pres">
      <dgm:prSet presAssocID="{D4EE6F57-B316-BC49-8E8C-1BFACC17F892}" presName="childTextBox" presStyleLbl="fgAccFollowNode1" presStyleIdx="0" presStyleCnt="9">
        <dgm:presLayoutVars>
          <dgm:bulletEnabled val="1"/>
        </dgm:presLayoutVars>
      </dgm:prSet>
      <dgm:spPr/>
    </dgm:pt>
    <dgm:pt modelId="{8C0377E9-CC77-EC4B-BA09-E1AF0AFFCAFC}" type="pres">
      <dgm:prSet presAssocID="{E63166DA-1CB5-F246-8D2B-ADC2F4850387}" presName="sp" presStyleCnt="0"/>
      <dgm:spPr/>
    </dgm:pt>
    <dgm:pt modelId="{0D9A1043-0844-6B42-A15D-4BD8C433C5FE}" type="pres">
      <dgm:prSet presAssocID="{89D7BDB2-8EE0-5E44-9D0D-DA4E1F1D8DF1}" presName="arrowAndChildren" presStyleCnt="0"/>
      <dgm:spPr/>
    </dgm:pt>
    <dgm:pt modelId="{BB601536-BA29-E54E-A0E9-6D7B0CF894E4}" type="pres">
      <dgm:prSet presAssocID="{89D7BDB2-8EE0-5E44-9D0D-DA4E1F1D8DF1}" presName="parentTextArrow" presStyleLbl="node1" presStyleIdx="0" presStyleCnt="5"/>
      <dgm:spPr/>
    </dgm:pt>
    <dgm:pt modelId="{076C065E-D8E3-AC43-9F26-8D74FDDEE281}" type="pres">
      <dgm:prSet presAssocID="{89D7BDB2-8EE0-5E44-9D0D-DA4E1F1D8DF1}" presName="arrow" presStyleLbl="node1" presStyleIdx="1" presStyleCnt="5"/>
      <dgm:spPr/>
    </dgm:pt>
    <dgm:pt modelId="{EE37C080-4358-9543-9417-392157613AB9}" type="pres">
      <dgm:prSet presAssocID="{89D7BDB2-8EE0-5E44-9D0D-DA4E1F1D8DF1}" presName="descendantArrow" presStyleCnt="0"/>
      <dgm:spPr/>
    </dgm:pt>
    <dgm:pt modelId="{8D380DDE-D8A1-CA46-A6EA-E26248B08CA0}" type="pres">
      <dgm:prSet presAssocID="{C4B9E2AC-D8AF-E840-848B-E462825091A8}" presName="childTextArrow" presStyleLbl="fgAccFollowNode1" presStyleIdx="1" presStyleCnt="9">
        <dgm:presLayoutVars>
          <dgm:bulletEnabled val="1"/>
        </dgm:presLayoutVars>
      </dgm:prSet>
      <dgm:spPr/>
    </dgm:pt>
    <dgm:pt modelId="{DBC4B77A-E1D5-E740-A9EF-1D21F455E5AE}" type="pres">
      <dgm:prSet presAssocID="{D749398B-C184-6244-8E47-DFD1EFCA87FB}" presName="sp" presStyleCnt="0"/>
      <dgm:spPr/>
    </dgm:pt>
    <dgm:pt modelId="{4714A245-D030-F045-A9E7-AA0FE37DE911}" type="pres">
      <dgm:prSet presAssocID="{24C6ABE2-2110-F647-A6BA-9AAE716A23AE}" presName="arrowAndChildren" presStyleCnt="0"/>
      <dgm:spPr/>
    </dgm:pt>
    <dgm:pt modelId="{37DB57B1-C80C-0C44-AA7D-134BA0E548FE}" type="pres">
      <dgm:prSet presAssocID="{24C6ABE2-2110-F647-A6BA-9AAE716A23AE}" presName="parentTextArrow" presStyleLbl="node1" presStyleIdx="1" presStyleCnt="5"/>
      <dgm:spPr/>
    </dgm:pt>
    <dgm:pt modelId="{1F270C8F-950D-4746-ADF7-6E5479824A59}" type="pres">
      <dgm:prSet presAssocID="{24C6ABE2-2110-F647-A6BA-9AAE716A23AE}" presName="arrow" presStyleLbl="node1" presStyleIdx="2" presStyleCnt="5"/>
      <dgm:spPr/>
    </dgm:pt>
    <dgm:pt modelId="{9595F397-6B16-E147-9582-A2FF1C96EE8C}" type="pres">
      <dgm:prSet presAssocID="{24C6ABE2-2110-F647-A6BA-9AAE716A23AE}" presName="descendantArrow" presStyleCnt="0"/>
      <dgm:spPr/>
    </dgm:pt>
    <dgm:pt modelId="{D380F6F6-CF18-2345-A74F-FDE18796F575}" type="pres">
      <dgm:prSet presAssocID="{72401490-A5DA-D14E-A560-EF66726187FD}" presName="childTextArrow" presStyleLbl="fgAccFollowNode1" presStyleIdx="2" presStyleCnt="9">
        <dgm:presLayoutVars>
          <dgm:bulletEnabled val="1"/>
        </dgm:presLayoutVars>
      </dgm:prSet>
      <dgm:spPr/>
    </dgm:pt>
    <dgm:pt modelId="{E7F4D529-EE61-FA46-8C6C-3665849EB00A}" type="pres">
      <dgm:prSet presAssocID="{9680B5DB-3E1A-6C40-BBA3-770769CE1445}" presName="childTextArrow" presStyleLbl="fgAccFollowNode1" presStyleIdx="3" presStyleCnt="9">
        <dgm:presLayoutVars>
          <dgm:bulletEnabled val="1"/>
        </dgm:presLayoutVars>
      </dgm:prSet>
      <dgm:spPr/>
    </dgm:pt>
    <dgm:pt modelId="{AF7CB47D-EA9F-AB49-AD4B-195AE061A0AF}" type="pres">
      <dgm:prSet presAssocID="{D121255B-A1B6-B84F-A7D3-7BE1B7D4D20B}" presName="sp" presStyleCnt="0"/>
      <dgm:spPr/>
    </dgm:pt>
    <dgm:pt modelId="{87F18BDB-1171-A74C-AE38-0140DBC9AE21}" type="pres">
      <dgm:prSet presAssocID="{843BA61E-7D3F-C84F-A2B0-576C2512FD7D}" presName="arrowAndChildren" presStyleCnt="0"/>
      <dgm:spPr/>
    </dgm:pt>
    <dgm:pt modelId="{AD1EC417-B49E-2D48-8BA0-8C91F112FAA7}" type="pres">
      <dgm:prSet presAssocID="{843BA61E-7D3F-C84F-A2B0-576C2512FD7D}" presName="parentTextArrow" presStyleLbl="node1" presStyleIdx="2" presStyleCnt="5"/>
      <dgm:spPr/>
    </dgm:pt>
    <dgm:pt modelId="{5B26307B-A624-C24C-ACCD-2DDF84EAA60B}" type="pres">
      <dgm:prSet presAssocID="{843BA61E-7D3F-C84F-A2B0-576C2512FD7D}" presName="arrow" presStyleLbl="node1" presStyleIdx="3" presStyleCnt="5"/>
      <dgm:spPr/>
    </dgm:pt>
    <dgm:pt modelId="{AC85C532-A897-9D43-AF2B-A27640ADCBB0}" type="pres">
      <dgm:prSet presAssocID="{843BA61E-7D3F-C84F-A2B0-576C2512FD7D}" presName="descendantArrow" presStyleCnt="0"/>
      <dgm:spPr/>
    </dgm:pt>
    <dgm:pt modelId="{86710D97-7381-7643-8E6C-7CD89531582C}" type="pres">
      <dgm:prSet presAssocID="{E62F3FFF-10B3-FF4B-9C78-96651AE7337F}" presName="childTextArrow" presStyleLbl="fgAccFollowNode1" presStyleIdx="4" presStyleCnt="9">
        <dgm:presLayoutVars>
          <dgm:bulletEnabled val="1"/>
        </dgm:presLayoutVars>
      </dgm:prSet>
      <dgm:spPr/>
    </dgm:pt>
    <dgm:pt modelId="{981DC774-DE51-BE4F-B703-2CC713DF2309}" type="pres">
      <dgm:prSet presAssocID="{30921778-804A-324E-8751-9A806FD2FC53}" presName="childTextArrow" presStyleLbl="fgAccFollowNode1" presStyleIdx="5" presStyleCnt="9">
        <dgm:presLayoutVars>
          <dgm:bulletEnabled val="1"/>
        </dgm:presLayoutVars>
      </dgm:prSet>
      <dgm:spPr/>
    </dgm:pt>
    <dgm:pt modelId="{FC3D2DC0-4C36-2745-8697-9F32D22B9C2E}" type="pres">
      <dgm:prSet presAssocID="{5017EDA6-EB71-7741-AA11-698F2727454B}" presName="childTextArrow" presStyleLbl="fgAccFollowNode1" presStyleIdx="6" presStyleCnt="9">
        <dgm:presLayoutVars>
          <dgm:bulletEnabled val="1"/>
        </dgm:presLayoutVars>
      </dgm:prSet>
      <dgm:spPr/>
    </dgm:pt>
    <dgm:pt modelId="{67E6B979-C45B-094B-A020-D8FFA4816A9F}" type="pres">
      <dgm:prSet presAssocID="{EA6BE41C-A630-7B44-8272-11E91B465E62}" presName="sp" presStyleCnt="0"/>
      <dgm:spPr/>
    </dgm:pt>
    <dgm:pt modelId="{2697E330-7545-4842-BD82-05F119779EB5}" type="pres">
      <dgm:prSet presAssocID="{8CB7D1A7-D135-BF4D-AAEA-D203A671227C}" presName="arrowAndChildren" presStyleCnt="0"/>
      <dgm:spPr/>
    </dgm:pt>
    <dgm:pt modelId="{BA9C48DF-74FF-6F4C-B4D4-B33E426FCF5D}" type="pres">
      <dgm:prSet presAssocID="{8CB7D1A7-D135-BF4D-AAEA-D203A671227C}" presName="parentTextArrow" presStyleLbl="node1" presStyleIdx="3" presStyleCnt="5"/>
      <dgm:spPr/>
    </dgm:pt>
    <dgm:pt modelId="{EB857481-C7D6-2D4C-89EB-D1F54EFE4799}" type="pres">
      <dgm:prSet presAssocID="{8CB7D1A7-D135-BF4D-AAEA-D203A671227C}" presName="arrow" presStyleLbl="node1" presStyleIdx="4" presStyleCnt="5"/>
      <dgm:spPr/>
    </dgm:pt>
    <dgm:pt modelId="{745E780D-0CFE-9741-9AD7-B95239441AD6}" type="pres">
      <dgm:prSet presAssocID="{8CB7D1A7-D135-BF4D-AAEA-D203A671227C}" presName="descendantArrow" presStyleCnt="0"/>
      <dgm:spPr/>
    </dgm:pt>
    <dgm:pt modelId="{23616CED-90C6-0049-B429-C173A89B11C4}" type="pres">
      <dgm:prSet presAssocID="{589603AB-A285-394E-AFED-C17ECA6B2D17}" presName="childTextArrow" presStyleLbl="fgAccFollowNode1" presStyleIdx="7" presStyleCnt="9">
        <dgm:presLayoutVars>
          <dgm:bulletEnabled val="1"/>
        </dgm:presLayoutVars>
      </dgm:prSet>
      <dgm:spPr/>
    </dgm:pt>
    <dgm:pt modelId="{1D9CA8F7-9FAF-B443-9050-42C2FD4F26E6}" type="pres">
      <dgm:prSet presAssocID="{5D23B203-7EF5-2B48-B366-D785D9A788AF}" presName="childTextArrow" presStyleLbl="fgAccFollowNode1" presStyleIdx="8" presStyleCnt="9">
        <dgm:presLayoutVars>
          <dgm:bulletEnabled val="1"/>
        </dgm:presLayoutVars>
      </dgm:prSet>
      <dgm:spPr/>
    </dgm:pt>
  </dgm:ptLst>
  <dgm:cxnLst>
    <dgm:cxn modelId="{F0DA4E03-A825-4D4F-8C58-7EA42F68EB3F}" type="presOf" srcId="{8CB7D1A7-D135-BF4D-AAEA-D203A671227C}" destId="{EB857481-C7D6-2D4C-89EB-D1F54EFE4799}" srcOrd="1" destOrd="0" presId="urn:microsoft.com/office/officeart/2005/8/layout/process4"/>
    <dgm:cxn modelId="{F2DCCE04-D1E3-7E45-B496-8B6FFBD1C199}" type="presOf" srcId="{E62F3FFF-10B3-FF4B-9C78-96651AE7337F}" destId="{86710D97-7381-7643-8E6C-7CD89531582C}" srcOrd="0" destOrd="0" presId="urn:microsoft.com/office/officeart/2005/8/layout/process4"/>
    <dgm:cxn modelId="{D352D111-5478-0E4E-A0A4-DDB52BB23BF6}" type="presOf" srcId="{89D7BDB2-8EE0-5E44-9D0D-DA4E1F1D8DF1}" destId="{076C065E-D8E3-AC43-9F26-8D74FDDEE281}" srcOrd="1" destOrd="0" presId="urn:microsoft.com/office/officeart/2005/8/layout/process4"/>
    <dgm:cxn modelId="{C861D611-4CB6-FF4E-9467-81B74FE5B798}" type="presOf" srcId="{89D7BDB2-8EE0-5E44-9D0D-DA4E1F1D8DF1}" destId="{BB601536-BA29-E54E-A0E9-6D7B0CF894E4}" srcOrd="0" destOrd="0" presId="urn:microsoft.com/office/officeart/2005/8/layout/process4"/>
    <dgm:cxn modelId="{A6FB8014-0D28-4A4A-A265-B6F1C6B735FB}" type="presOf" srcId="{24C6ABE2-2110-F647-A6BA-9AAE716A23AE}" destId="{1F270C8F-950D-4746-ADF7-6E5479824A59}" srcOrd="1" destOrd="0" presId="urn:microsoft.com/office/officeart/2005/8/layout/process4"/>
    <dgm:cxn modelId="{F3E48F21-1BD8-F54B-8902-FBFF3C977702}" srcId="{843BA61E-7D3F-C84F-A2B0-576C2512FD7D}" destId="{30921778-804A-324E-8751-9A806FD2FC53}" srcOrd="1" destOrd="0" parTransId="{B375C82C-ED30-7D49-99BE-1F8D20EB6937}" sibTransId="{432A75C1-333B-E84A-A691-E33135925CE8}"/>
    <dgm:cxn modelId="{14C06D23-2234-304B-8477-85A1E279E2FC}" type="presOf" srcId="{D4EE6F57-B316-BC49-8E8C-1BFACC17F892}" destId="{934F4480-EF98-2D4C-9B83-D15690809056}" srcOrd="0" destOrd="0" presId="urn:microsoft.com/office/officeart/2005/8/layout/process4"/>
    <dgm:cxn modelId="{6BA82641-8792-FC4B-A589-F389BBCB34B8}" type="presOf" srcId="{843BA61E-7D3F-C84F-A2B0-576C2512FD7D}" destId="{AD1EC417-B49E-2D48-8BA0-8C91F112FAA7}" srcOrd="0" destOrd="0" presId="urn:microsoft.com/office/officeart/2005/8/layout/process4"/>
    <dgm:cxn modelId="{FF53E347-A7BB-AD4E-B3C7-E393F1EAB406}" type="presOf" srcId="{92A9CFB3-6211-604C-BA9B-820E09FAB85C}" destId="{6A1A5C5D-E876-A54A-A276-7916B59DDE7B}" srcOrd="1" destOrd="0" presId="urn:microsoft.com/office/officeart/2005/8/layout/process4"/>
    <dgm:cxn modelId="{E8405F4B-D3C9-EF45-A023-913C5D7C3B04}" type="presOf" srcId="{C4B9E2AC-D8AF-E840-848B-E462825091A8}" destId="{8D380DDE-D8A1-CA46-A6EA-E26248B08CA0}" srcOrd="0" destOrd="0" presId="urn:microsoft.com/office/officeart/2005/8/layout/process4"/>
    <dgm:cxn modelId="{857DCA6C-399A-314E-B3AA-462DF3863979}" srcId="{24C6ABE2-2110-F647-A6BA-9AAE716A23AE}" destId="{72401490-A5DA-D14E-A560-EF66726187FD}" srcOrd="0" destOrd="0" parTransId="{33BBC257-8B0F-CD4A-BDB6-4C58E2A95B13}" sibTransId="{09732D72-3E4E-9241-97B1-5261BA30496E}"/>
    <dgm:cxn modelId="{60EF6050-DB2F-724F-96B7-276AA3DA615E}" srcId="{BF85C84A-E5F5-3A41-9F5F-AC27C1D4EE55}" destId="{24C6ABE2-2110-F647-A6BA-9AAE716A23AE}" srcOrd="2" destOrd="0" parTransId="{92E4C216-F7CD-F64C-ADAB-BEA527D63E05}" sibTransId="{D749398B-C184-6244-8E47-DFD1EFCA87FB}"/>
    <dgm:cxn modelId="{BE506953-A12F-0241-BC5E-7345095C914A}" type="presOf" srcId="{24C6ABE2-2110-F647-A6BA-9AAE716A23AE}" destId="{37DB57B1-C80C-0C44-AA7D-134BA0E548FE}" srcOrd="0" destOrd="0" presId="urn:microsoft.com/office/officeart/2005/8/layout/process4"/>
    <dgm:cxn modelId="{6B9C1B7A-3AF5-194E-A1A8-F7D8F18A9E28}" srcId="{843BA61E-7D3F-C84F-A2B0-576C2512FD7D}" destId="{5017EDA6-EB71-7741-AA11-698F2727454B}" srcOrd="2" destOrd="0" parTransId="{320CF892-E7F5-6C46-96C2-365E6DE6ABCB}" sibTransId="{B6E7E68A-3CC2-5741-9540-C36D123C71FF}"/>
    <dgm:cxn modelId="{2200475A-0384-9A4B-A992-3C56EADE1B6A}" type="presOf" srcId="{30921778-804A-324E-8751-9A806FD2FC53}" destId="{981DC774-DE51-BE4F-B703-2CC713DF2309}" srcOrd="0" destOrd="0" presId="urn:microsoft.com/office/officeart/2005/8/layout/process4"/>
    <dgm:cxn modelId="{8CC5585A-F5E8-9A4D-A5C2-216A1BE3293E}" type="presOf" srcId="{92A9CFB3-6211-604C-BA9B-820E09FAB85C}" destId="{289024DD-E6DD-E44D-9D59-0D76F8C2DF48}" srcOrd="0" destOrd="0" presId="urn:microsoft.com/office/officeart/2005/8/layout/process4"/>
    <dgm:cxn modelId="{2F6D108B-63A0-8C4C-ACCC-2F7600CF6A56}" srcId="{89D7BDB2-8EE0-5E44-9D0D-DA4E1F1D8DF1}" destId="{C4B9E2AC-D8AF-E840-848B-E462825091A8}" srcOrd="0" destOrd="0" parTransId="{2B7F55DB-AA4F-9B41-A762-8E0A2159D270}" sibTransId="{ED507F0B-74D1-624F-B04C-8FEF7C15A45F}"/>
    <dgm:cxn modelId="{7CD1AC90-4B91-694F-8303-05E7F2E01015}" srcId="{BF85C84A-E5F5-3A41-9F5F-AC27C1D4EE55}" destId="{92A9CFB3-6211-604C-BA9B-820E09FAB85C}" srcOrd="4" destOrd="0" parTransId="{E5B64DAB-919B-F848-B3BB-42E02F516881}" sibTransId="{0609CE27-85DB-7B41-8A6A-A13954516E15}"/>
    <dgm:cxn modelId="{B86FBE96-E386-4940-BAA2-DAFC245438FC}" srcId="{8CB7D1A7-D135-BF4D-AAEA-D203A671227C}" destId="{5D23B203-7EF5-2B48-B366-D785D9A788AF}" srcOrd="1" destOrd="0" parTransId="{A5C585F6-28C3-E74A-BC19-1A4C39B353A4}" sibTransId="{C827D877-48B5-9043-9C22-CA35708494B1}"/>
    <dgm:cxn modelId="{F0443D99-C7BD-A140-B267-B503CA224C1A}" srcId="{92A9CFB3-6211-604C-BA9B-820E09FAB85C}" destId="{D4EE6F57-B316-BC49-8E8C-1BFACC17F892}" srcOrd="0" destOrd="0" parTransId="{370C6179-63F6-6148-BED1-780B15F56650}" sibTransId="{EE2828EE-8C79-D046-8BA5-612764FDCFFB}"/>
    <dgm:cxn modelId="{58E88B9A-7B41-7A42-8F5B-113A9A689092}" type="presOf" srcId="{5D23B203-7EF5-2B48-B366-D785D9A788AF}" destId="{1D9CA8F7-9FAF-B443-9050-42C2FD4F26E6}" srcOrd="0" destOrd="0" presId="urn:microsoft.com/office/officeart/2005/8/layout/process4"/>
    <dgm:cxn modelId="{78CC749B-FD9B-F14D-86B9-C06165A84CAD}" type="presOf" srcId="{589603AB-A285-394E-AFED-C17ECA6B2D17}" destId="{23616CED-90C6-0049-B429-C173A89B11C4}" srcOrd="0" destOrd="0" presId="urn:microsoft.com/office/officeart/2005/8/layout/process4"/>
    <dgm:cxn modelId="{320B64A8-006E-0147-95F1-83C05761E8B9}" srcId="{BF85C84A-E5F5-3A41-9F5F-AC27C1D4EE55}" destId="{89D7BDB2-8EE0-5E44-9D0D-DA4E1F1D8DF1}" srcOrd="3" destOrd="0" parTransId="{3006FBAE-534A-CD40-90CE-3A6C37B7995B}" sibTransId="{E63166DA-1CB5-F246-8D2B-ADC2F4850387}"/>
    <dgm:cxn modelId="{2A8613AF-2982-CF46-B4ED-D4923115A5EC}" srcId="{8CB7D1A7-D135-BF4D-AAEA-D203A671227C}" destId="{589603AB-A285-394E-AFED-C17ECA6B2D17}" srcOrd="0" destOrd="0" parTransId="{322B68CD-E98E-D44C-A394-F455EEDFB8D3}" sibTransId="{9C823A49-D0A9-2945-8267-6CC8371CD4E2}"/>
    <dgm:cxn modelId="{2AF16FBD-1E00-C842-8467-792B22D2FEFE}" type="presOf" srcId="{5017EDA6-EB71-7741-AA11-698F2727454B}" destId="{FC3D2DC0-4C36-2745-8697-9F32D22B9C2E}" srcOrd="0" destOrd="0" presId="urn:microsoft.com/office/officeart/2005/8/layout/process4"/>
    <dgm:cxn modelId="{66E773C1-C318-3F4B-BDB8-AE7A553617DC}" type="presOf" srcId="{8CB7D1A7-D135-BF4D-AAEA-D203A671227C}" destId="{BA9C48DF-74FF-6F4C-B4D4-B33E426FCF5D}" srcOrd="0" destOrd="0" presId="urn:microsoft.com/office/officeart/2005/8/layout/process4"/>
    <dgm:cxn modelId="{8B0285C2-5F14-D144-8FFD-76458CE3866F}" type="presOf" srcId="{72401490-A5DA-D14E-A560-EF66726187FD}" destId="{D380F6F6-CF18-2345-A74F-FDE18796F575}" srcOrd="0" destOrd="0" presId="urn:microsoft.com/office/officeart/2005/8/layout/process4"/>
    <dgm:cxn modelId="{6E4D85CD-5E7D-2C4D-8EF6-A31BB6665819}" srcId="{843BA61E-7D3F-C84F-A2B0-576C2512FD7D}" destId="{E62F3FFF-10B3-FF4B-9C78-96651AE7337F}" srcOrd="0" destOrd="0" parTransId="{7AC2CB80-E549-8446-9763-51B55A5A45BE}" sibTransId="{872561F3-C30E-8349-B3AC-B51EEA96AE18}"/>
    <dgm:cxn modelId="{62A40ACF-E8DD-F947-AFFA-B34600A177A8}" type="presOf" srcId="{9680B5DB-3E1A-6C40-BBA3-770769CE1445}" destId="{E7F4D529-EE61-FA46-8C6C-3665849EB00A}" srcOrd="0" destOrd="0" presId="urn:microsoft.com/office/officeart/2005/8/layout/process4"/>
    <dgm:cxn modelId="{5F3070D0-FFF0-0F44-ADE3-3FBF09994465}" srcId="{BF85C84A-E5F5-3A41-9F5F-AC27C1D4EE55}" destId="{843BA61E-7D3F-C84F-A2B0-576C2512FD7D}" srcOrd="1" destOrd="0" parTransId="{C850FBF3-5F07-D242-B78F-0CD1A9E695AE}" sibTransId="{D121255B-A1B6-B84F-A7D3-7BE1B7D4D20B}"/>
    <dgm:cxn modelId="{A1014CDC-5E5B-554F-B2D7-78B02108E680}" type="presOf" srcId="{843BA61E-7D3F-C84F-A2B0-576C2512FD7D}" destId="{5B26307B-A624-C24C-ACCD-2DDF84EAA60B}" srcOrd="1" destOrd="0" presId="urn:microsoft.com/office/officeart/2005/8/layout/process4"/>
    <dgm:cxn modelId="{262B09E0-F9BA-B44A-AE53-F706DAEC4FB8}" srcId="{BF85C84A-E5F5-3A41-9F5F-AC27C1D4EE55}" destId="{8CB7D1A7-D135-BF4D-AAEA-D203A671227C}" srcOrd="0" destOrd="0" parTransId="{8BD0A86A-7E79-5444-B7C6-2FDB26BA9AAE}" sibTransId="{EA6BE41C-A630-7B44-8272-11E91B465E62}"/>
    <dgm:cxn modelId="{62D938E7-1465-9547-AC78-7C19AE7B57DE}" srcId="{24C6ABE2-2110-F647-A6BA-9AAE716A23AE}" destId="{9680B5DB-3E1A-6C40-BBA3-770769CE1445}" srcOrd="1" destOrd="0" parTransId="{DA0E61AD-DBE2-9643-ACAF-35F61AA95EE9}" sibTransId="{8D9340BF-2C9B-504D-A8F8-0ECA8B83DBF0}"/>
    <dgm:cxn modelId="{855270EA-59D3-794C-B029-E10F2B6B9E01}" type="presOf" srcId="{BF85C84A-E5F5-3A41-9F5F-AC27C1D4EE55}" destId="{C17D6A2C-360B-0B47-9402-D3C745092FC4}" srcOrd="0" destOrd="0" presId="urn:microsoft.com/office/officeart/2005/8/layout/process4"/>
    <dgm:cxn modelId="{D3310410-D9D4-4747-AD0E-518E3BC6F6FD}" type="presParOf" srcId="{C17D6A2C-360B-0B47-9402-D3C745092FC4}" destId="{EA6DABDF-A844-EB45-BAB5-D6F4DEA6D01F}" srcOrd="0" destOrd="0" presId="urn:microsoft.com/office/officeart/2005/8/layout/process4"/>
    <dgm:cxn modelId="{107B07CE-E2AC-4E48-AC9A-908500CA92F2}" type="presParOf" srcId="{EA6DABDF-A844-EB45-BAB5-D6F4DEA6D01F}" destId="{289024DD-E6DD-E44D-9D59-0D76F8C2DF48}" srcOrd="0" destOrd="0" presId="urn:microsoft.com/office/officeart/2005/8/layout/process4"/>
    <dgm:cxn modelId="{041E63AD-A65B-A542-8EC5-FEC23605A3F9}" type="presParOf" srcId="{EA6DABDF-A844-EB45-BAB5-D6F4DEA6D01F}" destId="{6A1A5C5D-E876-A54A-A276-7916B59DDE7B}" srcOrd="1" destOrd="0" presId="urn:microsoft.com/office/officeart/2005/8/layout/process4"/>
    <dgm:cxn modelId="{B41A31B1-967A-3045-954E-EEB6C6CD4B00}" type="presParOf" srcId="{EA6DABDF-A844-EB45-BAB5-D6F4DEA6D01F}" destId="{668B9D5A-D731-7446-927D-628B106088A5}" srcOrd="2" destOrd="0" presId="urn:microsoft.com/office/officeart/2005/8/layout/process4"/>
    <dgm:cxn modelId="{0F6B578B-29B0-8B46-AB96-3D5EA4867334}" type="presParOf" srcId="{668B9D5A-D731-7446-927D-628B106088A5}" destId="{934F4480-EF98-2D4C-9B83-D15690809056}" srcOrd="0" destOrd="0" presId="urn:microsoft.com/office/officeart/2005/8/layout/process4"/>
    <dgm:cxn modelId="{610E9721-CCE9-874D-A440-A416D9D8B329}" type="presParOf" srcId="{C17D6A2C-360B-0B47-9402-D3C745092FC4}" destId="{8C0377E9-CC77-EC4B-BA09-E1AF0AFFCAFC}" srcOrd="1" destOrd="0" presId="urn:microsoft.com/office/officeart/2005/8/layout/process4"/>
    <dgm:cxn modelId="{22CD6A89-3477-5642-B767-B961C2127FEE}" type="presParOf" srcId="{C17D6A2C-360B-0B47-9402-D3C745092FC4}" destId="{0D9A1043-0844-6B42-A15D-4BD8C433C5FE}" srcOrd="2" destOrd="0" presId="urn:microsoft.com/office/officeart/2005/8/layout/process4"/>
    <dgm:cxn modelId="{47BB46AF-E7A6-7841-B645-A98095DB05F7}" type="presParOf" srcId="{0D9A1043-0844-6B42-A15D-4BD8C433C5FE}" destId="{BB601536-BA29-E54E-A0E9-6D7B0CF894E4}" srcOrd="0" destOrd="0" presId="urn:microsoft.com/office/officeart/2005/8/layout/process4"/>
    <dgm:cxn modelId="{E1ADE432-25D6-7B4B-841C-72B77B1BBB70}" type="presParOf" srcId="{0D9A1043-0844-6B42-A15D-4BD8C433C5FE}" destId="{076C065E-D8E3-AC43-9F26-8D74FDDEE281}" srcOrd="1" destOrd="0" presId="urn:microsoft.com/office/officeart/2005/8/layout/process4"/>
    <dgm:cxn modelId="{73800BE3-A292-C74C-BC46-0CC302AF954E}" type="presParOf" srcId="{0D9A1043-0844-6B42-A15D-4BD8C433C5FE}" destId="{EE37C080-4358-9543-9417-392157613AB9}" srcOrd="2" destOrd="0" presId="urn:microsoft.com/office/officeart/2005/8/layout/process4"/>
    <dgm:cxn modelId="{EBA9C8EB-E04D-A647-97E6-1A727B415922}" type="presParOf" srcId="{EE37C080-4358-9543-9417-392157613AB9}" destId="{8D380DDE-D8A1-CA46-A6EA-E26248B08CA0}" srcOrd="0" destOrd="0" presId="urn:microsoft.com/office/officeart/2005/8/layout/process4"/>
    <dgm:cxn modelId="{E280690D-9958-B340-841D-3204ED99D465}" type="presParOf" srcId="{C17D6A2C-360B-0B47-9402-D3C745092FC4}" destId="{DBC4B77A-E1D5-E740-A9EF-1D21F455E5AE}" srcOrd="3" destOrd="0" presId="urn:microsoft.com/office/officeart/2005/8/layout/process4"/>
    <dgm:cxn modelId="{DDD570CB-382B-3544-9CD6-4C4C1E176958}" type="presParOf" srcId="{C17D6A2C-360B-0B47-9402-D3C745092FC4}" destId="{4714A245-D030-F045-A9E7-AA0FE37DE911}" srcOrd="4" destOrd="0" presId="urn:microsoft.com/office/officeart/2005/8/layout/process4"/>
    <dgm:cxn modelId="{429F0035-A91A-2941-AD6B-F75C0888CAEB}" type="presParOf" srcId="{4714A245-D030-F045-A9E7-AA0FE37DE911}" destId="{37DB57B1-C80C-0C44-AA7D-134BA0E548FE}" srcOrd="0" destOrd="0" presId="urn:microsoft.com/office/officeart/2005/8/layout/process4"/>
    <dgm:cxn modelId="{983DE708-37C0-1F4F-B32A-B3F6C7744EFB}" type="presParOf" srcId="{4714A245-D030-F045-A9E7-AA0FE37DE911}" destId="{1F270C8F-950D-4746-ADF7-6E5479824A59}" srcOrd="1" destOrd="0" presId="urn:microsoft.com/office/officeart/2005/8/layout/process4"/>
    <dgm:cxn modelId="{47C1107D-6892-C74D-B67F-F73590415ACA}" type="presParOf" srcId="{4714A245-D030-F045-A9E7-AA0FE37DE911}" destId="{9595F397-6B16-E147-9582-A2FF1C96EE8C}" srcOrd="2" destOrd="0" presId="urn:microsoft.com/office/officeart/2005/8/layout/process4"/>
    <dgm:cxn modelId="{1004EE42-CBD7-9342-A0E4-99077A29686F}" type="presParOf" srcId="{9595F397-6B16-E147-9582-A2FF1C96EE8C}" destId="{D380F6F6-CF18-2345-A74F-FDE18796F575}" srcOrd="0" destOrd="0" presId="urn:microsoft.com/office/officeart/2005/8/layout/process4"/>
    <dgm:cxn modelId="{2FD1CEE4-2E17-0048-B03F-374AA67F507D}" type="presParOf" srcId="{9595F397-6B16-E147-9582-A2FF1C96EE8C}" destId="{E7F4D529-EE61-FA46-8C6C-3665849EB00A}" srcOrd="1" destOrd="0" presId="urn:microsoft.com/office/officeart/2005/8/layout/process4"/>
    <dgm:cxn modelId="{5C5DC16E-1D6F-104A-8F5A-D8C2F5B40B2C}" type="presParOf" srcId="{C17D6A2C-360B-0B47-9402-D3C745092FC4}" destId="{AF7CB47D-EA9F-AB49-AD4B-195AE061A0AF}" srcOrd="5" destOrd="0" presId="urn:microsoft.com/office/officeart/2005/8/layout/process4"/>
    <dgm:cxn modelId="{CFD1803D-F59C-3044-8936-9239475C65B6}" type="presParOf" srcId="{C17D6A2C-360B-0B47-9402-D3C745092FC4}" destId="{87F18BDB-1171-A74C-AE38-0140DBC9AE21}" srcOrd="6" destOrd="0" presId="urn:microsoft.com/office/officeart/2005/8/layout/process4"/>
    <dgm:cxn modelId="{B232C612-8C76-8E45-9B2D-54267754AA1C}" type="presParOf" srcId="{87F18BDB-1171-A74C-AE38-0140DBC9AE21}" destId="{AD1EC417-B49E-2D48-8BA0-8C91F112FAA7}" srcOrd="0" destOrd="0" presId="urn:microsoft.com/office/officeart/2005/8/layout/process4"/>
    <dgm:cxn modelId="{11F71D61-0CC6-5041-B99F-0D6242E6F18E}" type="presParOf" srcId="{87F18BDB-1171-A74C-AE38-0140DBC9AE21}" destId="{5B26307B-A624-C24C-ACCD-2DDF84EAA60B}" srcOrd="1" destOrd="0" presId="urn:microsoft.com/office/officeart/2005/8/layout/process4"/>
    <dgm:cxn modelId="{6A6C40D3-986F-774B-934C-B96602564B32}" type="presParOf" srcId="{87F18BDB-1171-A74C-AE38-0140DBC9AE21}" destId="{AC85C532-A897-9D43-AF2B-A27640ADCBB0}" srcOrd="2" destOrd="0" presId="urn:microsoft.com/office/officeart/2005/8/layout/process4"/>
    <dgm:cxn modelId="{62D8968C-C0AB-6342-AB6C-898873D33F28}" type="presParOf" srcId="{AC85C532-A897-9D43-AF2B-A27640ADCBB0}" destId="{86710D97-7381-7643-8E6C-7CD89531582C}" srcOrd="0" destOrd="0" presId="urn:microsoft.com/office/officeart/2005/8/layout/process4"/>
    <dgm:cxn modelId="{C67B9758-383B-0E4B-93F2-07C238607F04}" type="presParOf" srcId="{AC85C532-A897-9D43-AF2B-A27640ADCBB0}" destId="{981DC774-DE51-BE4F-B703-2CC713DF2309}" srcOrd="1" destOrd="0" presId="urn:microsoft.com/office/officeart/2005/8/layout/process4"/>
    <dgm:cxn modelId="{C17FCB5D-B47A-474C-9257-5C23FDB0D475}" type="presParOf" srcId="{AC85C532-A897-9D43-AF2B-A27640ADCBB0}" destId="{FC3D2DC0-4C36-2745-8697-9F32D22B9C2E}" srcOrd="2" destOrd="0" presId="urn:microsoft.com/office/officeart/2005/8/layout/process4"/>
    <dgm:cxn modelId="{E609A8AA-2EF0-2344-9376-2E9C0BFBB355}" type="presParOf" srcId="{C17D6A2C-360B-0B47-9402-D3C745092FC4}" destId="{67E6B979-C45B-094B-A020-D8FFA4816A9F}" srcOrd="7" destOrd="0" presId="urn:microsoft.com/office/officeart/2005/8/layout/process4"/>
    <dgm:cxn modelId="{DD450D84-0345-7E4F-9444-6635E8E4C89A}" type="presParOf" srcId="{C17D6A2C-360B-0B47-9402-D3C745092FC4}" destId="{2697E330-7545-4842-BD82-05F119779EB5}" srcOrd="8" destOrd="0" presId="urn:microsoft.com/office/officeart/2005/8/layout/process4"/>
    <dgm:cxn modelId="{C84BAE5D-1E29-8B4E-B56D-B534C10C1F7A}" type="presParOf" srcId="{2697E330-7545-4842-BD82-05F119779EB5}" destId="{BA9C48DF-74FF-6F4C-B4D4-B33E426FCF5D}" srcOrd="0" destOrd="0" presId="urn:microsoft.com/office/officeart/2005/8/layout/process4"/>
    <dgm:cxn modelId="{EB41654D-3A47-A343-A3F9-209021BC607F}" type="presParOf" srcId="{2697E330-7545-4842-BD82-05F119779EB5}" destId="{EB857481-C7D6-2D4C-89EB-D1F54EFE4799}" srcOrd="1" destOrd="0" presId="urn:microsoft.com/office/officeart/2005/8/layout/process4"/>
    <dgm:cxn modelId="{AEE94624-2759-6843-A18F-C173A39EA647}" type="presParOf" srcId="{2697E330-7545-4842-BD82-05F119779EB5}" destId="{745E780D-0CFE-9741-9AD7-B95239441AD6}" srcOrd="2" destOrd="0" presId="urn:microsoft.com/office/officeart/2005/8/layout/process4"/>
    <dgm:cxn modelId="{CCCE37E8-5937-FC42-971C-FF4B82179F40}" type="presParOf" srcId="{745E780D-0CFE-9741-9AD7-B95239441AD6}" destId="{23616CED-90C6-0049-B429-C173A89B11C4}" srcOrd="0" destOrd="0" presId="urn:microsoft.com/office/officeart/2005/8/layout/process4"/>
    <dgm:cxn modelId="{F660FD03-5563-4D41-9583-5DD151CCD1C7}" type="presParOf" srcId="{745E780D-0CFE-9741-9AD7-B95239441AD6}" destId="{1D9CA8F7-9FAF-B443-9050-42C2FD4F26E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239909" y="1641471"/>
          <a:ext cx="3733418" cy="3079289"/>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14735" y="1188329"/>
          <a:ext cx="3239768" cy="5210474"/>
        </a:xfrm>
        <a:prstGeom prst="leftCircularArrow">
          <a:avLst>
            <a:gd name="adj1" fmla="val 1811"/>
            <a:gd name="adj2" fmla="val 215986"/>
            <a:gd name="adj3" fmla="val 3871744"/>
            <a:gd name="adj4" fmla="val 10904737"/>
            <a:gd name="adj5" fmla="val 2112"/>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40050" y="2391801"/>
          <a:ext cx="3318594" cy="131969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 lastClr="FFFFFF"/>
              </a:solidFill>
              <a:latin typeface="Rockwell"/>
              <a:ea typeface="+mn-ea"/>
              <a:cs typeface="+mn-cs"/>
            </a:rPr>
            <a:t>Referenced by means of the machine language that the processor executes</a:t>
          </a:r>
        </a:p>
      </dsp:txBody>
      <dsp:txXfrm>
        <a:off x="578703" y="2430454"/>
        <a:ext cx="3241288" cy="1242389"/>
      </dsp:txXfrm>
    </dsp:sp>
    <dsp:sp modelId="{C1F890E0-24C4-D642-8884-C9B159244FFE}">
      <dsp:nvSpPr>
        <dsp:cNvPr id="0" name=""/>
        <dsp:cNvSpPr/>
      </dsp:nvSpPr>
      <dsp:spPr>
        <a:xfrm>
          <a:off x="4697807" y="1496251"/>
          <a:ext cx="4056881" cy="453493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General purpose</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Can be assigned to a variety of functions by the programmer</a:t>
          </a:r>
        </a:p>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Data</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May be used only to hold data and cannot be employed in the calculation of an operand address</a:t>
          </a:r>
        </a:p>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Address</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May be somewhat general purpose or may be devoted to a particular addressing mode</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Examples:  segment pointers, index registers, stack pointer</a:t>
          </a:r>
        </a:p>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Condition codes</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Also referred to as </a:t>
          </a:r>
          <a:r>
            <a:rPr lang="en-US" sz="1300" i="1" kern="1200" dirty="0">
              <a:solidFill>
                <a:sysClr val="windowText" lastClr="000000">
                  <a:hueOff val="0"/>
                  <a:satOff val="0"/>
                  <a:lumOff val="0"/>
                  <a:alphaOff val="0"/>
                </a:sysClr>
              </a:solidFill>
              <a:latin typeface="Rockwell"/>
              <a:ea typeface="+mn-ea"/>
              <a:cs typeface="+mn-cs"/>
            </a:rPr>
            <a:t>flags</a:t>
          </a:r>
          <a:endParaRPr lang="en-US" sz="1300" kern="1200" dirty="0">
            <a:solidFill>
              <a:sysClr val="windowText" lastClr="000000">
                <a:hueOff val="0"/>
                <a:satOff val="0"/>
                <a:lumOff val="0"/>
                <a:alphaOff val="0"/>
              </a:sysClr>
            </a:solidFill>
            <a:latin typeface="Rockwell"/>
            <a:ea typeface="+mn-ea"/>
            <a:cs typeface="+mn-cs"/>
          </a:endParaRP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Bits set by the processor hardware as the result of operations</a:t>
          </a:r>
        </a:p>
      </dsp:txBody>
      <dsp:txXfrm>
        <a:off x="4802168" y="2572383"/>
        <a:ext cx="3848159" cy="3354438"/>
      </dsp:txXfrm>
    </dsp:sp>
    <dsp:sp modelId="{1F6A97C5-F3A9-E94F-905E-0E5EEFB98187}">
      <dsp:nvSpPr>
        <dsp:cNvPr id="0" name=""/>
        <dsp:cNvSpPr/>
      </dsp:nvSpPr>
      <dsp:spPr>
        <a:xfrm>
          <a:off x="5270041" y="966196"/>
          <a:ext cx="3504003" cy="1437623"/>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solidFill>
                <a:sysClr val="window" lastClr="FFFFFF"/>
              </a:solidFill>
              <a:latin typeface="Rockwell"/>
              <a:ea typeface="+mn-ea"/>
              <a:cs typeface="+mn-cs"/>
            </a:rPr>
            <a:t>Categories:</a:t>
          </a:r>
        </a:p>
      </dsp:txBody>
      <dsp:txXfrm>
        <a:off x="5312148" y="1008303"/>
        <a:ext cx="3419789" cy="1353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622" y="0"/>
          <a:ext cx="2773435" cy="2384904"/>
        </a:xfrm>
        <a:prstGeom prst="up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861260" y="0"/>
          <a:ext cx="4706436" cy="23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Register or set of registers that contain status information</a:t>
          </a:r>
        </a:p>
      </dsp:txBody>
      <dsp:txXfrm>
        <a:off x="2861260" y="0"/>
        <a:ext cx="4706436" cy="2384904"/>
      </dsp:txXfrm>
    </dsp:sp>
    <dsp:sp modelId="{FAFFC7AD-0AC6-7C42-BAAA-78490EEA3097}">
      <dsp:nvSpPr>
        <dsp:cNvPr id="0" name=""/>
        <dsp:cNvSpPr/>
      </dsp:nvSpPr>
      <dsp:spPr>
        <a:xfrm>
          <a:off x="836653" y="2583647"/>
          <a:ext cx="2773435" cy="2384904"/>
        </a:xfrm>
        <a:prstGeom prst="down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693291" y="2583647"/>
          <a:ext cx="4706436" cy="23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Common fields or flags include:</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Sign</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Zero</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Carry</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Equal</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Overflow</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Interrupt Enable/Disable</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Supervisor</a:t>
          </a:r>
        </a:p>
      </dsp:txBody>
      <dsp:txXfrm>
        <a:off x="3693291" y="2583647"/>
        <a:ext cx="4706436" cy="2384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22451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87201" y="1500882"/>
          <a:ext cx="2883030" cy="686030"/>
        </a:xfrm>
        <a:custGeom>
          <a:avLst/>
          <a:gdLst/>
          <a:ahLst/>
          <a:cxnLst/>
          <a:rect l="0" t="0" r="0" b="0"/>
          <a:pathLst>
            <a:path>
              <a:moveTo>
                <a:pt x="0" y="0"/>
              </a:moveTo>
              <a:lnTo>
                <a:pt x="0" y="467509"/>
              </a:lnTo>
              <a:lnTo>
                <a:pt x="2883030" y="467509"/>
              </a:lnTo>
              <a:lnTo>
                <a:pt x="2883030" y="6860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34148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341481" y="1500882"/>
          <a:ext cx="91440" cy="686030"/>
        </a:xfrm>
        <a:custGeom>
          <a:avLst/>
          <a:gdLst/>
          <a:ahLst/>
          <a:cxnLst/>
          <a:rect l="0" t="0" r="0" b="0"/>
          <a:pathLst>
            <a:path>
              <a:moveTo>
                <a:pt x="45720" y="0"/>
              </a:moveTo>
              <a:lnTo>
                <a:pt x="45720" y="6860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58450"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504170" y="1500882"/>
          <a:ext cx="2883030" cy="686030"/>
        </a:xfrm>
        <a:custGeom>
          <a:avLst/>
          <a:gdLst/>
          <a:ahLst/>
          <a:cxnLst/>
          <a:rect l="0" t="0" r="0" b="0"/>
          <a:pathLst>
            <a:path>
              <a:moveTo>
                <a:pt x="2883030" y="0"/>
              </a:moveTo>
              <a:lnTo>
                <a:pt x="2883030" y="467509"/>
              </a:lnTo>
              <a:lnTo>
                <a:pt x="0" y="467509"/>
              </a:lnTo>
              <a:lnTo>
                <a:pt x="0" y="6860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207779" y="3017"/>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69873" y="252006"/>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Includes the following stages:</a:t>
          </a:r>
        </a:p>
      </dsp:txBody>
      <dsp:txXfrm>
        <a:off x="3513744" y="295877"/>
        <a:ext cx="2271101" cy="1410123"/>
      </dsp:txXfrm>
    </dsp:sp>
    <dsp:sp modelId="{9FB4FFB5-C11F-484E-B2AC-3F8A7722AECD}">
      <dsp:nvSpPr>
        <dsp:cNvPr id="0" name=""/>
        <dsp:cNvSpPr/>
      </dsp:nvSpPr>
      <dsp:spPr>
        <a:xfrm>
          <a:off x="32474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86842"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Fetch</a:t>
          </a:r>
        </a:p>
      </dsp:txBody>
      <dsp:txXfrm>
        <a:off x="630713" y="2479772"/>
        <a:ext cx="2271101" cy="1410123"/>
      </dsp:txXfrm>
    </dsp:sp>
    <dsp:sp modelId="{553E2E5B-A13E-FF49-8C45-FB7E75BAA80F}">
      <dsp:nvSpPr>
        <dsp:cNvPr id="0" name=""/>
        <dsp:cNvSpPr/>
      </dsp:nvSpPr>
      <dsp:spPr>
        <a:xfrm>
          <a:off x="32474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86842"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Read the next instruction from memory into the processor</a:t>
          </a:r>
        </a:p>
      </dsp:txBody>
      <dsp:txXfrm>
        <a:off x="630713" y="4663668"/>
        <a:ext cx="2271101" cy="1410123"/>
      </dsp:txXfrm>
    </dsp:sp>
    <dsp:sp modelId="{25DF7365-5D74-DF46-96B5-16D5E6DC1CCA}">
      <dsp:nvSpPr>
        <dsp:cNvPr id="0" name=""/>
        <dsp:cNvSpPr/>
      </dsp:nvSpPr>
      <dsp:spPr>
        <a:xfrm>
          <a:off x="320777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6987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Execute</a:t>
          </a:r>
        </a:p>
      </dsp:txBody>
      <dsp:txXfrm>
        <a:off x="3513744" y="2479772"/>
        <a:ext cx="2271101" cy="1410123"/>
      </dsp:txXfrm>
    </dsp:sp>
    <dsp:sp modelId="{2BAF6A3E-78B0-7949-A2B0-6895C6917D8B}">
      <dsp:nvSpPr>
        <dsp:cNvPr id="0" name=""/>
        <dsp:cNvSpPr/>
      </dsp:nvSpPr>
      <dsp:spPr>
        <a:xfrm>
          <a:off x="320777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6987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Interpret the opcode and perform the indicated operation</a:t>
          </a:r>
        </a:p>
      </dsp:txBody>
      <dsp:txXfrm>
        <a:off x="3513744" y="4663668"/>
        <a:ext cx="2271101" cy="1410123"/>
      </dsp:txXfrm>
    </dsp:sp>
    <dsp:sp modelId="{C91E6CA4-2AF4-C547-9551-BEB59BE9CDA3}">
      <dsp:nvSpPr>
        <dsp:cNvPr id="0" name=""/>
        <dsp:cNvSpPr/>
      </dsp:nvSpPr>
      <dsp:spPr>
        <a:xfrm>
          <a:off x="6090810"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35290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Interrupt </a:t>
          </a:r>
        </a:p>
      </dsp:txBody>
      <dsp:txXfrm>
        <a:off x="6396774" y="2479772"/>
        <a:ext cx="2271101" cy="1410123"/>
      </dsp:txXfrm>
    </dsp:sp>
    <dsp:sp modelId="{421C3655-0911-9049-B8DE-E6E2B6DA48D6}">
      <dsp:nvSpPr>
        <dsp:cNvPr id="0" name=""/>
        <dsp:cNvSpPr/>
      </dsp:nvSpPr>
      <dsp:spPr>
        <a:xfrm>
          <a:off x="6090810"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35290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If interrupts are enabled and an interrupt has occurred, save the current process state and service the interrupt</a:t>
          </a:r>
        </a:p>
      </dsp:txBody>
      <dsp:txXfrm>
        <a:off x="6396774" y="4663668"/>
        <a:ext cx="2271101" cy="14101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468963"/>
          <a:ext cx="8784976" cy="1958617"/>
        </a:xfrm>
        <a:prstGeom prst="notchedRightArrow">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860" y="0"/>
          <a:ext cx="2547986" cy="19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Similar to the use of an assembly line in a manufacturing plant</a:t>
          </a:r>
        </a:p>
      </dsp:txBody>
      <dsp:txXfrm>
        <a:off x="3860" y="0"/>
        <a:ext cx="2547986" cy="1958617"/>
      </dsp:txXfrm>
    </dsp:sp>
    <dsp:sp modelId="{807546D9-8E8B-6A4F-AC7F-C4B7428D197A}">
      <dsp:nvSpPr>
        <dsp:cNvPr id="0" name=""/>
        <dsp:cNvSpPr/>
      </dsp:nvSpPr>
      <dsp:spPr>
        <a:xfrm>
          <a:off x="1033026"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679246" y="2937926"/>
          <a:ext cx="2547986" cy="19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New inputs are accepted at one end before previously accepted inputs appear as outputs at the other end</a:t>
          </a:r>
        </a:p>
      </dsp:txBody>
      <dsp:txXfrm>
        <a:off x="2679246" y="2937926"/>
        <a:ext cx="2547986" cy="1958617"/>
      </dsp:txXfrm>
    </dsp:sp>
    <dsp:sp modelId="{54394626-9124-C54E-AFB1-DB948AB78EEC}">
      <dsp:nvSpPr>
        <dsp:cNvPr id="0" name=""/>
        <dsp:cNvSpPr/>
      </dsp:nvSpPr>
      <dsp:spPr>
        <a:xfrm>
          <a:off x="3708412"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354631" y="0"/>
          <a:ext cx="2547986" cy="19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To apply this concept to instruction execution we must recognize that an instruction has a number of stages</a:t>
          </a:r>
        </a:p>
      </dsp:txBody>
      <dsp:txXfrm>
        <a:off x="5354631" y="0"/>
        <a:ext cx="2547986" cy="1958617"/>
      </dsp:txXfrm>
    </dsp:sp>
    <dsp:sp modelId="{58494C77-8E8C-AB4D-92EC-9E2074C07624}">
      <dsp:nvSpPr>
        <dsp:cNvPr id="0" name=""/>
        <dsp:cNvSpPr/>
      </dsp:nvSpPr>
      <dsp:spPr>
        <a:xfrm>
          <a:off x="6383797"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555432"/>
          <a:ext cx="8785225" cy="2073910"/>
        </a:xfrm>
        <a:prstGeom prst="notchedRightArrow">
          <a:avLst/>
        </a:prstGeom>
        <a:solidFill>
          <a:schemeClr val="accent1">
            <a:tint val="40000"/>
            <a:hueOff val="0"/>
            <a:satOff val="0"/>
            <a:lumOff val="0"/>
            <a:alphaOff val="0"/>
          </a:schemeClr>
        </a:solidFill>
        <a:ln w="53975">
          <a:solidFill>
            <a:schemeClr val="accent4"/>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860" y="0"/>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rtl="0">
            <a:lnSpc>
              <a:spcPct val="90000"/>
            </a:lnSpc>
            <a:spcBef>
              <a:spcPct val="0"/>
            </a:spcBef>
            <a:spcAft>
              <a:spcPct val="35000"/>
            </a:spcAft>
            <a:buNone/>
          </a:pPr>
          <a:r>
            <a:rPr lang="en-US" sz="1900" kern="1200" dirty="0"/>
            <a:t>Occur when the pipeline, or some portion of the pipeline, must stall because conditions do not permit continued execution</a:t>
          </a:r>
        </a:p>
      </dsp:txBody>
      <dsp:txXfrm>
        <a:off x="3860" y="0"/>
        <a:ext cx="2548058" cy="2073910"/>
      </dsp:txXfrm>
    </dsp:sp>
    <dsp:sp modelId="{FEA28A59-43CC-CA48-91CC-049A515D183B}">
      <dsp:nvSpPr>
        <dsp:cNvPr id="0" name=""/>
        <dsp:cNvSpPr/>
      </dsp:nvSpPr>
      <dsp:spPr>
        <a:xfrm>
          <a:off x="1018651" y="2333148"/>
          <a:ext cx="518477" cy="518477"/>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679322" y="3110864"/>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rtl="0">
            <a:lnSpc>
              <a:spcPct val="90000"/>
            </a:lnSpc>
            <a:spcBef>
              <a:spcPct val="0"/>
            </a:spcBef>
            <a:spcAft>
              <a:spcPct val="35000"/>
            </a:spcAft>
            <a:buNone/>
          </a:pPr>
          <a:r>
            <a:rPr lang="en-GB" sz="1900" kern="1200" dirty="0"/>
            <a:t>Also referred to as a </a:t>
          </a:r>
          <a:r>
            <a:rPr lang="en-GB" sz="1900" i="1" kern="1200" dirty="0"/>
            <a:t>pipeline bubble</a:t>
          </a:r>
        </a:p>
      </dsp:txBody>
      <dsp:txXfrm>
        <a:off x="2679322" y="3110864"/>
        <a:ext cx="2548058" cy="2073910"/>
      </dsp:txXfrm>
    </dsp:sp>
    <dsp:sp modelId="{8453DE48-C8CC-4047-8F93-D3EC13EB92CF}">
      <dsp:nvSpPr>
        <dsp:cNvPr id="0" name=""/>
        <dsp:cNvSpPr/>
      </dsp:nvSpPr>
      <dsp:spPr>
        <a:xfrm>
          <a:off x="3694112" y="2333148"/>
          <a:ext cx="518477" cy="518477"/>
        </a:xfrm>
        <a:prstGeom prst="ellipse">
          <a:avLst/>
        </a:prstGeom>
        <a:solidFill>
          <a:schemeClr val="accent4"/>
        </a:solidFill>
        <a:ln>
          <a:solidFill>
            <a:schemeClr val="accent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354783" y="0"/>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marL="0" lvl="0" indent="0" algn="l" defTabSz="844550" rtl="0">
            <a:lnSpc>
              <a:spcPct val="90000"/>
            </a:lnSpc>
            <a:spcBef>
              <a:spcPct val="0"/>
            </a:spcBef>
            <a:spcAft>
              <a:spcPct val="35000"/>
            </a:spcAft>
            <a:buNone/>
          </a:pPr>
          <a:r>
            <a:rPr lang="en-US" sz="1900" kern="1200" dirty="0"/>
            <a:t>There are three types of hazards:</a:t>
          </a:r>
        </a:p>
        <a:p>
          <a:pPr marL="114300" lvl="1" indent="-114300" algn="l" defTabSz="666750" rtl="0">
            <a:lnSpc>
              <a:spcPct val="90000"/>
            </a:lnSpc>
            <a:spcBef>
              <a:spcPct val="0"/>
            </a:spcBef>
            <a:spcAft>
              <a:spcPct val="15000"/>
            </a:spcAft>
            <a:buChar char="•"/>
          </a:pPr>
          <a:r>
            <a:rPr lang="en-US" sz="1500" kern="1200" dirty="0"/>
            <a:t>Resource</a:t>
          </a:r>
        </a:p>
        <a:p>
          <a:pPr marL="114300" lvl="1" indent="-114300" algn="l" defTabSz="666750" rtl="0">
            <a:lnSpc>
              <a:spcPct val="90000"/>
            </a:lnSpc>
            <a:spcBef>
              <a:spcPct val="0"/>
            </a:spcBef>
            <a:spcAft>
              <a:spcPct val="15000"/>
            </a:spcAft>
            <a:buChar char="•"/>
          </a:pPr>
          <a:r>
            <a:rPr lang="en-US" sz="1500" kern="1200" dirty="0"/>
            <a:t>Data</a:t>
          </a:r>
        </a:p>
        <a:p>
          <a:pPr marL="114300" lvl="1" indent="-114300" algn="l" defTabSz="666750" rtl="0">
            <a:lnSpc>
              <a:spcPct val="90000"/>
            </a:lnSpc>
            <a:spcBef>
              <a:spcPct val="0"/>
            </a:spcBef>
            <a:spcAft>
              <a:spcPct val="15000"/>
            </a:spcAft>
            <a:buChar char="•"/>
          </a:pPr>
          <a:r>
            <a:rPr lang="en-US" sz="1500" kern="1200" dirty="0"/>
            <a:t>Control</a:t>
          </a:r>
        </a:p>
      </dsp:txBody>
      <dsp:txXfrm>
        <a:off x="5354783" y="0"/>
        <a:ext cx="2548058" cy="2073910"/>
      </dsp:txXfrm>
    </dsp:sp>
    <dsp:sp modelId="{183E54CD-4462-0148-8FAD-D290624DB81E}">
      <dsp:nvSpPr>
        <dsp:cNvPr id="0" name=""/>
        <dsp:cNvSpPr/>
      </dsp:nvSpPr>
      <dsp:spPr>
        <a:xfrm>
          <a:off x="6369573" y="2333148"/>
          <a:ext cx="518477" cy="518477"/>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0" y="0"/>
          <a:ext cx="6916368" cy="1486203"/>
        </a:xfrm>
        <a:prstGeom prst="roundRect">
          <a:avLst>
            <a:gd name="adj" fmla="val 10000"/>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A simple pipeline suffers a penalty for a branch instruction because it must choose one of two instructions to fetch next and may make the wrong choice</a:t>
          </a:r>
        </a:p>
      </dsp:txBody>
      <dsp:txXfrm>
        <a:off x="43529" y="43529"/>
        <a:ext cx="5312639" cy="1399145"/>
      </dsp:txXfrm>
    </dsp:sp>
    <dsp:sp modelId="{161F44EF-0492-E941-886C-60773EAAC415}">
      <dsp:nvSpPr>
        <dsp:cNvPr id="0" name=""/>
        <dsp:cNvSpPr/>
      </dsp:nvSpPr>
      <dsp:spPr>
        <a:xfrm>
          <a:off x="610267" y="1733904"/>
          <a:ext cx="6916368" cy="1486203"/>
        </a:xfrm>
        <a:prstGeom prst="roundRect">
          <a:avLst>
            <a:gd name="adj" fmla="val 10000"/>
          </a:avLst>
        </a:prstGeom>
        <a:gradFill rotWithShape="0">
          <a:gsLst>
            <a:gs pos="0">
              <a:srgbClr val="666699">
                <a:hueOff val="-5400000"/>
                <a:satOff val="0"/>
                <a:lumOff val="0"/>
                <a:alphaOff val="0"/>
                <a:shade val="40000"/>
                <a:alpha val="100000"/>
                <a:satMod val="150000"/>
                <a:lumMod val="100000"/>
              </a:srgbClr>
            </a:gs>
            <a:gs pos="100000">
              <a:srgbClr val="666699">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A brute-force approach is to replicate the initial portions of the pipeline and allow the pipeline to fetch both instructions, making use of two streams</a:t>
          </a:r>
        </a:p>
      </dsp:txBody>
      <dsp:txXfrm>
        <a:off x="653796" y="1777433"/>
        <a:ext cx="5253010" cy="1399145"/>
      </dsp:txXfrm>
    </dsp:sp>
    <dsp:sp modelId="{B1F79EE3-7A7D-C44F-9D34-BEFD90CE1B1A}">
      <dsp:nvSpPr>
        <dsp:cNvPr id="0" name=""/>
        <dsp:cNvSpPr/>
      </dsp:nvSpPr>
      <dsp:spPr>
        <a:xfrm>
          <a:off x="1220535" y="3467808"/>
          <a:ext cx="6916368" cy="1486203"/>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Drawbacks:</a:t>
          </a:r>
        </a:p>
        <a:p>
          <a:pPr marL="114300" lvl="1" indent="-114300" algn="l" defTabSz="666750" rtl="0">
            <a:lnSpc>
              <a:spcPct val="90000"/>
            </a:lnSpc>
            <a:spcBef>
              <a:spcPct val="0"/>
            </a:spcBef>
            <a:spcAft>
              <a:spcPct val="15000"/>
            </a:spcAft>
            <a:buChar char="•"/>
          </a:pPr>
          <a:r>
            <a:rPr lang="en-US" sz="1500" kern="1200" dirty="0">
              <a:solidFill>
                <a:sysClr val="window" lastClr="FFFFFF"/>
              </a:solidFill>
              <a:latin typeface="Rockwell"/>
              <a:ea typeface="+mn-ea"/>
              <a:cs typeface="+mn-cs"/>
            </a:rPr>
            <a:t>With multiple pipelines there are contention delays for access to the registers and to memory</a:t>
          </a:r>
        </a:p>
        <a:p>
          <a:pPr marL="114300" lvl="1" indent="-114300" algn="l" defTabSz="666750" rtl="0">
            <a:lnSpc>
              <a:spcPct val="90000"/>
            </a:lnSpc>
            <a:spcBef>
              <a:spcPct val="0"/>
            </a:spcBef>
            <a:spcAft>
              <a:spcPct val="15000"/>
            </a:spcAft>
            <a:buChar char="•"/>
          </a:pPr>
          <a:r>
            <a:rPr lang="en-US" sz="1500" kern="1200" dirty="0">
              <a:solidFill>
                <a:sysClr val="window" lastClr="FFFFFF"/>
              </a:solidFill>
              <a:latin typeface="Rockwell"/>
              <a:ea typeface="+mn-ea"/>
              <a:cs typeface="+mn-cs"/>
            </a:rPr>
            <a:t>Additional branch instructions may enter the pipeline before the original branch decision is resolved</a:t>
          </a:r>
        </a:p>
      </dsp:txBody>
      <dsp:txXfrm>
        <a:off x="1264064" y="3511337"/>
        <a:ext cx="5253010" cy="1399145"/>
      </dsp:txXfrm>
    </dsp:sp>
    <dsp:sp modelId="{3ED912AA-9F9D-CD47-B60C-545F31A5E796}">
      <dsp:nvSpPr>
        <dsp:cNvPr id="0" name=""/>
        <dsp:cNvSpPr/>
      </dsp:nvSpPr>
      <dsp:spPr>
        <a:xfrm>
          <a:off x="5950336" y="1127037"/>
          <a:ext cx="966032" cy="966032"/>
        </a:xfrm>
        <a:prstGeom prst="downArrow">
          <a:avLst>
            <a:gd name="adj1" fmla="val 55000"/>
            <a:gd name="adj2" fmla="val 45000"/>
          </a:avLst>
        </a:prstGeom>
        <a:solidFill>
          <a:srgbClr val="666699">
            <a:tint val="40000"/>
            <a:alpha val="90000"/>
            <a:hueOff val="0"/>
            <a:satOff val="0"/>
            <a:lumOff val="0"/>
            <a:alphaOff val="0"/>
          </a:srgbClr>
        </a:solidFill>
        <a:ln w="12700" cap="flat" cmpd="sng" algn="ctr">
          <a:solidFill>
            <a:srgbClr val="666699">
              <a:lumMod val="75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ysClr val="windowText" lastClr="000000">
                <a:hueOff val="0"/>
                <a:satOff val="0"/>
                <a:lumOff val="0"/>
                <a:alphaOff val="0"/>
              </a:sysClr>
            </a:solidFill>
            <a:latin typeface="Rockwell"/>
            <a:ea typeface="+mn-ea"/>
            <a:cs typeface="+mn-cs"/>
          </a:endParaRPr>
        </a:p>
      </dsp:txBody>
      <dsp:txXfrm>
        <a:off x="6167693" y="1127037"/>
        <a:ext cx="531318" cy="726939"/>
      </dsp:txXfrm>
    </dsp:sp>
    <dsp:sp modelId="{0D29E717-2597-8D46-AD2C-467DADE43F0B}">
      <dsp:nvSpPr>
        <dsp:cNvPr id="0" name=""/>
        <dsp:cNvSpPr/>
      </dsp:nvSpPr>
      <dsp:spPr>
        <a:xfrm>
          <a:off x="6560603" y="2851033"/>
          <a:ext cx="966032" cy="966032"/>
        </a:xfrm>
        <a:prstGeom prst="downArrow">
          <a:avLst>
            <a:gd name="adj1" fmla="val 55000"/>
            <a:gd name="adj2" fmla="val 45000"/>
          </a:avLst>
        </a:prstGeom>
        <a:solidFill>
          <a:srgbClr val="666699">
            <a:tint val="40000"/>
            <a:alpha val="90000"/>
            <a:hueOff val="-10800000"/>
            <a:satOff val="0"/>
            <a:lumOff val="0"/>
            <a:alphaOff val="0"/>
          </a:srgbClr>
        </a:solidFill>
        <a:ln w="12700" cap="flat" cmpd="sng" algn="ctr">
          <a:solidFill>
            <a:srgbClr val="666699">
              <a:lumMod val="75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ysClr val="windowText" lastClr="000000">
                <a:hueOff val="0"/>
                <a:satOff val="0"/>
                <a:lumOff val="0"/>
                <a:alphaOff val="0"/>
              </a:sysClr>
            </a:solidFill>
            <a:latin typeface="Rockwell"/>
            <a:ea typeface="+mn-ea"/>
            <a:cs typeface="+mn-cs"/>
          </a:endParaRPr>
        </a:p>
      </dsp:txBody>
      <dsp:txXfrm>
        <a:off x="6777960" y="2851033"/>
        <a:ext cx="531318" cy="726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A5C5D-E876-A54A-A276-7916B59DDE7B}">
      <dsp:nvSpPr>
        <dsp:cNvPr id="0" name=""/>
        <dsp:cNvSpPr/>
      </dsp:nvSpPr>
      <dsp:spPr>
        <a:xfrm>
          <a:off x="0" y="4265963"/>
          <a:ext cx="7957536" cy="699866"/>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Write back</a:t>
          </a:r>
        </a:p>
      </dsp:txBody>
      <dsp:txXfrm>
        <a:off x="0" y="4265963"/>
        <a:ext cx="7957536" cy="377928"/>
      </dsp:txXfrm>
    </dsp:sp>
    <dsp:sp modelId="{934F4480-EF98-2D4C-9B83-D15690809056}">
      <dsp:nvSpPr>
        <dsp:cNvPr id="0" name=""/>
        <dsp:cNvSpPr/>
      </dsp:nvSpPr>
      <dsp:spPr>
        <a:xfrm>
          <a:off x="0" y="4629894"/>
          <a:ext cx="7957536" cy="321938"/>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Updates registers and status flags modified during the preceding execute stage</a:t>
          </a:r>
        </a:p>
      </dsp:txBody>
      <dsp:txXfrm>
        <a:off x="0" y="4629894"/>
        <a:ext cx="7957536" cy="321938"/>
      </dsp:txXfrm>
    </dsp:sp>
    <dsp:sp modelId="{076C065E-D8E3-AC43-9F26-8D74FDDEE281}">
      <dsp:nvSpPr>
        <dsp:cNvPr id="0" name=""/>
        <dsp:cNvSpPr/>
      </dsp:nvSpPr>
      <dsp:spPr>
        <a:xfrm rot="10800000">
          <a:off x="0" y="3200066"/>
          <a:ext cx="7957536" cy="1076395"/>
        </a:xfrm>
        <a:prstGeom prst="upArrowCallout">
          <a:avLst/>
        </a:prstGeom>
        <a:solidFill>
          <a:schemeClr val="accent3">
            <a:hueOff val="378899"/>
            <a:satOff val="2993"/>
            <a:lumOff val="-191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Execute</a:t>
          </a:r>
        </a:p>
      </dsp:txBody>
      <dsp:txXfrm rot="-10800000">
        <a:off x="0" y="3200066"/>
        <a:ext cx="7957536" cy="377814"/>
      </dsp:txXfrm>
    </dsp:sp>
    <dsp:sp modelId="{8D380DDE-D8A1-CA46-A6EA-E26248B08CA0}">
      <dsp:nvSpPr>
        <dsp:cNvPr id="0" name=""/>
        <dsp:cNvSpPr/>
      </dsp:nvSpPr>
      <dsp:spPr>
        <a:xfrm>
          <a:off x="0" y="3577880"/>
          <a:ext cx="7957536" cy="321842"/>
        </a:xfrm>
        <a:prstGeom prst="rect">
          <a:avLst/>
        </a:prstGeom>
        <a:solidFill>
          <a:schemeClr val="accent3">
            <a:tint val="40000"/>
            <a:alpha val="90000"/>
            <a:hueOff val="274340"/>
            <a:satOff val="-1864"/>
            <a:lumOff val="-20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Stage includes ALU operations, cache access, and register update</a:t>
          </a:r>
        </a:p>
      </dsp:txBody>
      <dsp:txXfrm>
        <a:off x="0" y="3577880"/>
        <a:ext cx="7957536" cy="321842"/>
      </dsp:txXfrm>
    </dsp:sp>
    <dsp:sp modelId="{1F270C8F-950D-4746-ADF7-6E5479824A59}">
      <dsp:nvSpPr>
        <dsp:cNvPr id="0" name=""/>
        <dsp:cNvSpPr/>
      </dsp:nvSpPr>
      <dsp:spPr>
        <a:xfrm rot="10800000">
          <a:off x="0" y="2134169"/>
          <a:ext cx="7957536" cy="1076395"/>
        </a:xfrm>
        <a:prstGeom prst="upArrowCallout">
          <a:avLst/>
        </a:prstGeom>
        <a:solidFill>
          <a:schemeClr val="accent3">
            <a:hueOff val="757798"/>
            <a:satOff val="5985"/>
            <a:lumOff val="-382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Decode stage 2</a:t>
          </a:r>
        </a:p>
      </dsp:txBody>
      <dsp:txXfrm rot="-10800000">
        <a:off x="0" y="2134169"/>
        <a:ext cx="7957536" cy="377814"/>
      </dsp:txXfrm>
    </dsp:sp>
    <dsp:sp modelId="{D380F6F6-CF18-2345-A74F-FDE18796F575}">
      <dsp:nvSpPr>
        <dsp:cNvPr id="0" name=""/>
        <dsp:cNvSpPr/>
      </dsp:nvSpPr>
      <dsp:spPr>
        <a:xfrm>
          <a:off x="0" y="2511983"/>
          <a:ext cx="3978767" cy="321842"/>
        </a:xfrm>
        <a:prstGeom prst="rect">
          <a:avLst/>
        </a:prstGeom>
        <a:solidFill>
          <a:schemeClr val="accent3">
            <a:tint val="40000"/>
            <a:alpha val="90000"/>
            <a:hueOff val="548679"/>
            <a:satOff val="-3727"/>
            <a:lumOff val="-40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Expands each opcode into control signals for the ALU</a:t>
          </a:r>
        </a:p>
      </dsp:txBody>
      <dsp:txXfrm>
        <a:off x="0" y="2511983"/>
        <a:ext cx="3978767" cy="321842"/>
      </dsp:txXfrm>
    </dsp:sp>
    <dsp:sp modelId="{E7F4D529-EE61-FA46-8C6C-3665849EB00A}">
      <dsp:nvSpPr>
        <dsp:cNvPr id="0" name=""/>
        <dsp:cNvSpPr/>
      </dsp:nvSpPr>
      <dsp:spPr>
        <a:xfrm>
          <a:off x="3978768" y="2511983"/>
          <a:ext cx="3978767" cy="321842"/>
        </a:xfrm>
        <a:prstGeom prst="rect">
          <a:avLst/>
        </a:prstGeom>
        <a:solidFill>
          <a:schemeClr val="accent3">
            <a:tint val="40000"/>
            <a:alpha val="90000"/>
            <a:hueOff val="823019"/>
            <a:satOff val="-5591"/>
            <a:lumOff val="-60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Also controls the computation of the more complex addressing modes</a:t>
          </a:r>
        </a:p>
      </dsp:txBody>
      <dsp:txXfrm>
        <a:off x="3978768" y="2511983"/>
        <a:ext cx="3978767" cy="321842"/>
      </dsp:txXfrm>
    </dsp:sp>
    <dsp:sp modelId="{5B26307B-A624-C24C-ACCD-2DDF84EAA60B}">
      <dsp:nvSpPr>
        <dsp:cNvPr id="0" name=""/>
        <dsp:cNvSpPr/>
      </dsp:nvSpPr>
      <dsp:spPr>
        <a:xfrm rot="10800000">
          <a:off x="0" y="1068272"/>
          <a:ext cx="7957536" cy="1076395"/>
        </a:xfrm>
        <a:prstGeom prst="upArrowCallout">
          <a:avLst/>
        </a:prstGeom>
        <a:solidFill>
          <a:schemeClr val="accent3">
            <a:hueOff val="1136697"/>
            <a:satOff val="8978"/>
            <a:lumOff val="-57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Decode stage 1</a:t>
          </a:r>
        </a:p>
      </dsp:txBody>
      <dsp:txXfrm rot="-10800000">
        <a:off x="0" y="1068272"/>
        <a:ext cx="7957536" cy="377814"/>
      </dsp:txXfrm>
    </dsp:sp>
    <dsp:sp modelId="{86710D97-7381-7643-8E6C-7CD89531582C}">
      <dsp:nvSpPr>
        <dsp:cNvPr id="0" name=""/>
        <dsp:cNvSpPr/>
      </dsp:nvSpPr>
      <dsp:spPr>
        <a:xfrm>
          <a:off x="3885" y="1446086"/>
          <a:ext cx="2649921" cy="321842"/>
        </a:xfrm>
        <a:prstGeom prst="rect">
          <a:avLst/>
        </a:prstGeom>
        <a:solidFill>
          <a:schemeClr val="accent3">
            <a:tint val="40000"/>
            <a:alpha val="90000"/>
            <a:hueOff val="1097359"/>
            <a:satOff val="-7455"/>
            <a:lumOff val="-81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All opcode and addressing-mode information is decoded in the D1 stage</a:t>
          </a:r>
        </a:p>
      </dsp:txBody>
      <dsp:txXfrm>
        <a:off x="3885" y="1446086"/>
        <a:ext cx="2649921" cy="321842"/>
      </dsp:txXfrm>
    </dsp:sp>
    <dsp:sp modelId="{981DC774-DE51-BE4F-B703-2CC713DF2309}">
      <dsp:nvSpPr>
        <dsp:cNvPr id="0" name=""/>
        <dsp:cNvSpPr/>
      </dsp:nvSpPr>
      <dsp:spPr>
        <a:xfrm>
          <a:off x="2653807" y="1446086"/>
          <a:ext cx="2649921" cy="321842"/>
        </a:xfrm>
        <a:prstGeom prst="rect">
          <a:avLst/>
        </a:prstGeom>
        <a:solidFill>
          <a:schemeClr val="accent3">
            <a:tint val="40000"/>
            <a:alpha val="90000"/>
            <a:hueOff val="1371698"/>
            <a:satOff val="-9319"/>
            <a:lumOff val="-101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3 bytes of instruction are passed to the D1 stage from the prefetch buffers</a:t>
          </a:r>
        </a:p>
      </dsp:txBody>
      <dsp:txXfrm>
        <a:off x="2653807" y="1446086"/>
        <a:ext cx="2649921" cy="321842"/>
      </dsp:txXfrm>
    </dsp:sp>
    <dsp:sp modelId="{FC3D2DC0-4C36-2745-8697-9F32D22B9C2E}">
      <dsp:nvSpPr>
        <dsp:cNvPr id="0" name=""/>
        <dsp:cNvSpPr/>
      </dsp:nvSpPr>
      <dsp:spPr>
        <a:xfrm>
          <a:off x="5303728" y="1446086"/>
          <a:ext cx="2649921" cy="321842"/>
        </a:xfrm>
        <a:prstGeom prst="rect">
          <a:avLst/>
        </a:prstGeom>
        <a:solidFill>
          <a:schemeClr val="accent3">
            <a:tint val="40000"/>
            <a:alpha val="90000"/>
            <a:hueOff val="1646038"/>
            <a:satOff val="-11182"/>
            <a:lumOff val="-121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D1 decoder can then direct the D2 stage to capture the rest of the instruction</a:t>
          </a:r>
        </a:p>
      </dsp:txBody>
      <dsp:txXfrm>
        <a:off x="5303728" y="1446086"/>
        <a:ext cx="2649921" cy="321842"/>
      </dsp:txXfrm>
    </dsp:sp>
    <dsp:sp modelId="{EB857481-C7D6-2D4C-89EB-D1F54EFE4799}">
      <dsp:nvSpPr>
        <dsp:cNvPr id="0" name=""/>
        <dsp:cNvSpPr/>
      </dsp:nvSpPr>
      <dsp:spPr>
        <a:xfrm rot="10800000">
          <a:off x="0" y="2374"/>
          <a:ext cx="7957536" cy="1076395"/>
        </a:xfrm>
        <a:prstGeom prst="upArrowCallout">
          <a:avLst/>
        </a:prstGeom>
        <a:solidFill>
          <a:schemeClr val="accent3">
            <a:hueOff val="1515596"/>
            <a:satOff val="11970"/>
            <a:lumOff val="-76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Fetch</a:t>
          </a:r>
        </a:p>
      </dsp:txBody>
      <dsp:txXfrm rot="-10800000">
        <a:off x="0" y="2374"/>
        <a:ext cx="7957536" cy="377814"/>
      </dsp:txXfrm>
    </dsp:sp>
    <dsp:sp modelId="{23616CED-90C6-0049-B429-C173A89B11C4}">
      <dsp:nvSpPr>
        <dsp:cNvPr id="0" name=""/>
        <dsp:cNvSpPr/>
      </dsp:nvSpPr>
      <dsp:spPr>
        <a:xfrm>
          <a:off x="0" y="380189"/>
          <a:ext cx="3978767" cy="321842"/>
        </a:xfrm>
        <a:prstGeom prst="rect">
          <a:avLst/>
        </a:prstGeom>
        <a:solidFill>
          <a:schemeClr val="accent3">
            <a:tint val="40000"/>
            <a:alpha val="90000"/>
            <a:hueOff val="1920377"/>
            <a:satOff val="-13046"/>
            <a:lumOff val="-142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Objective is to fill the prefetch buffers with new data as soon as the old data have been consumed by the instruction decoder</a:t>
          </a:r>
        </a:p>
      </dsp:txBody>
      <dsp:txXfrm>
        <a:off x="0" y="380189"/>
        <a:ext cx="3978767" cy="321842"/>
      </dsp:txXfrm>
    </dsp:sp>
    <dsp:sp modelId="{1D9CA8F7-9FAF-B443-9050-42C2FD4F26E6}">
      <dsp:nvSpPr>
        <dsp:cNvPr id="0" name=""/>
        <dsp:cNvSpPr/>
      </dsp:nvSpPr>
      <dsp:spPr>
        <a:xfrm>
          <a:off x="3978768" y="380189"/>
          <a:ext cx="3978767" cy="321842"/>
        </a:xfrm>
        <a:prstGeom prst="rect">
          <a:avLst/>
        </a:prstGeom>
        <a:solidFill>
          <a:schemeClr val="accent3">
            <a:tint val="40000"/>
            <a:alpha val="90000"/>
            <a:hueOff val="2194717"/>
            <a:satOff val="-14910"/>
            <a:lumOff val="-162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Operates independently of the other stages to keep the prefetch buffers full</a:t>
          </a:r>
        </a:p>
      </dsp:txBody>
      <dsp:txXfrm>
        <a:off x="3978768" y="380189"/>
        <a:ext cx="3978767" cy="3218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6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02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620563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Read the next instruction from memory into the 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Interpret the opcode and perform the indicated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 have seen, in Chapter 14, that the execution of an instruction may involve one or more operands in memory, each of which requires a memory access. Further, </a:t>
            </a:r>
            <a:r>
              <a:rPr lang="en-US" sz="1200" u="sng" kern="1200" dirty="0">
                <a:solidFill>
                  <a:schemeClr val="tx1"/>
                </a:solidFill>
                <a:latin typeface="Times New Roman" pitchFamily="-1" charset="0"/>
                <a:ea typeface="+mn-ea"/>
                <a:cs typeface="+mn-cs"/>
              </a:rPr>
              <a:t>if indirect addressing is used, then additional memory accesses are required. </a:t>
            </a:r>
            <a:endParaRPr lang="en-US" u="sng" dirty="0"/>
          </a:p>
          <a:p>
            <a:endParaRPr lang="en-US" sz="1200" kern="1200" dirty="0">
              <a:solidFill>
                <a:schemeClr val="tx1"/>
              </a:solidFill>
              <a:effectLst/>
              <a:latin typeface="Times New Roman" pitchFamily="-1" charset="0"/>
              <a:ea typeface="+mn-ea"/>
              <a:cs typeface="+mn-cs"/>
            </a:endParaRPr>
          </a:p>
          <a:p>
            <a:r>
              <a:rPr lang="en-US" sz="1200" u="sng" kern="1200" dirty="0">
                <a:solidFill>
                  <a:schemeClr val="tx1"/>
                </a:solidFill>
                <a:effectLst/>
                <a:latin typeface="Times New Roman" pitchFamily="-1" charset="0"/>
                <a:ea typeface="+mn-ea"/>
                <a:cs typeface="+mn-cs"/>
              </a:rPr>
              <a:t>We can think of the fetching of indirect addresses as one or more instruction</a:t>
            </a:r>
          </a:p>
          <a:p>
            <a:r>
              <a:rPr lang="en-US" sz="1200" u="sng" kern="1200" dirty="0">
                <a:solidFill>
                  <a:schemeClr val="tx1"/>
                </a:solidFill>
                <a:effectLst/>
                <a:latin typeface="Times New Roman" pitchFamily="-1" charset="0"/>
                <a:ea typeface="+mn-ea"/>
                <a:cs typeface="+mn-cs"/>
              </a:rPr>
              <a:t>stages</a:t>
            </a:r>
            <a:r>
              <a:rPr lang="en-US" sz="1200" kern="1200" dirty="0">
                <a:solidFill>
                  <a:schemeClr val="tx1"/>
                </a:solidFill>
                <a:effectLst/>
                <a:latin typeface="Times New Roman" pitchFamily="-1" charset="0"/>
                <a:ea typeface="+mn-ea"/>
                <a:cs typeface="+mn-cs"/>
              </a:rPr>
              <a:t>. The result is shown in Figure 16.3. </a:t>
            </a:r>
            <a:r>
              <a:rPr lang="en-US" sz="1200" b="1" kern="1200" dirty="0">
                <a:solidFill>
                  <a:schemeClr val="tx1"/>
                </a:solidFill>
                <a:effectLst/>
                <a:latin typeface="Times New Roman" pitchFamily="-1" charset="0"/>
                <a:ea typeface="+mn-ea"/>
                <a:cs typeface="+mn-cs"/>
              </a:rPr>
              <a:t>The main line of activity consists of alternating</a:t>
            </a:r>
          </a:p>
          <a:p>
            <a:r>
              <a:rPr lang="en-US" sz="1200" b="1" kern="1200" dirty="0">
                <a:solidFill>
                  <a:schemeClr val="tx1"/>
                </a:solidFill>
                <a:effectLst/>
                <a:latin typeface="Times New Roman" pitchFamily="-1" charset="0"/>
                <a:ea typeface="+mn-ea"/>
                <a:cs typeface="+mn-cs"/>
              </a:rPr>
              <a:t>instruction fetch and instruction execution activities. After an instruction is</a:t>
            </a:r>
          </a:p>
          <a:p>
            <a:r>
              <a:rPr lang="en-US" sz="1200" b="1" kern="1200" dirty="0">
                <a:solidFill>
                  <a:schemeClr val="tx1"/>
                </a:solidFill>
                <a:effectLst/>
                <a:latin typeface="Times New Roman" pitchFamily="-1" charset="0"/>
                <a:ea typeface="+mn-ea"/>
                <a:cs typeface="+mn-cs"/>
              </a:rPr>
              <a:t>fetched, it is examined to determine if any indirect addressing is involved. If so, the</a:t>
            </a:r>
          </a:p>
          <a:p>
            <a:r>
              <a:rPr lang="en-US" sz="1200" b="1" kern="1200" dirty="0">
                <a:solidFill>
                  <a:schemeClr val="tx1"/>
                </a:solidFill>
                <a:effectLst/>
                <a:latin typeface="Times New Roman" pitchFamily="-1" charset="0"/>
                <a:ea typeface="+mn-ea"/>
                <a:cs typeface="+mn-cs"/>
              </a:rPr>
              <a:t>required operands are fetched using indirect addressing. Following execution, an</a:t>
            </a:r>
          </a:p>
          <a:p>
            <a:r>
              <a:rPr lang="en-US" sz="1200" b="1" kern="1200" dirty="0">
                <a:solidFill>
                  <a:schemeClr val="tx1"/>
                </a:solidFill>
                <a:effectLst/>
                <a:latin typeface="Times New Roman" pitchFamily="-1" charset="0"/>
                <a:ea typeface="+mn-ea"/>
                <a:cs typeface="+mn-cs"/>
              </a:rPr>
              <a:t>interrupt may be processed before the next instruction</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way to view this process is shown in Figure 16.4,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During the </a:t>
            </a:r>
            <a:r>
              <a:rPr lang="en-US" sz="1200" i="1" kern="1200" dirty="0">
                <a:solidFill>
                  <a:schemeClr val="tx1"/>
                </a:solidFill>
                <a:latin typeface="Times New Roman" pitchFamily="-1" charset="0"/>
                <a:ea typeface="+mn-ea"/>
                <a:cs typeface="+mn-cs"/>
              </a:rPr>
              <a:t>fetch cycle, </a:t>
            </a:r>
            <a:r>
              <a:rPr lang="en-US" sz="1200" kern="1200" dirty="0">
                <a:solidFill>
                  <a:schemeClr val="tx1"/>
                </a:solidFill>
                <a:latin typeface="Times New Roman" pitchFamily="-1" charset="0"/>
                <a:ea typeface="+mn-ea"/>
                <a:cs typeface="+mn-cs"/>
              </a:rPr>
              <a:t>an instruction is read from memory. Figure 16.5 shows the flow of data during this cycle. </a:t>
            </a:r>
          </a:p>
          <a:p>
            <a:r>
              <a:rPr lang="en-US" sz="1200" b="1" kern="1200" dirty="0">
                <a:solidFill>
                  <a:schemeClr val="tx1"/>
                </a:solidFill>
                <a:latin typeface="Times New Roman" pitchFamily="-1" charset="0"/>
                <a:ea typeface="+mn-ea"/>
                <a:cs typeface="+mn-cs"/>
              </a:rPr>
              <a:t>The PC contains the address of the next instruction to be fetched. </a:t>
            </a:r>
          </a:p>
          <a:p>
            <a:r>
              <a:rPr lang="en-US" sz="1200" b="1" kern="1200" dirty="0">
                <a:solidFill>
                  <a:schemeClr val="tx1"/>
                </a:solidFill>
                <a:latin typeface="Times New Roman" pitchFamily="-1" charset="0"/>
                <a:ea typeface="+mn-ea"/>
                <a:cs typeface="+mn-cs"/>
              </a:rPr>
              <a:t>This address is moved to the MAR and placed on the address bus. </a:t>
            </a:r>
          </a:p>
          <a:p>
            <a:r>
              <a:rPr lang="en-US" sz="1200" b="1" kern="1200" dirty="0">
                <a:solidFill>
                  <a:schemeClr val="tx1"/>
                </a:solidFill>
                <a:latin typeface="Times New Roman" pitchFamily="-1" charset="0"/>
                <a:ea typeface="+mn-ea"/>
                <a:cs typeface="+mn-cs"/>
              </a:rPr>
              <a:t>The control unit requests a memory read, and the result is placed on the data bus and copied into the MBR and then moved to the IR. Meanwhile, the PC is incremented by 1, preparatory for the next fetch. </a:t>
            </a:r>
            <a:endParaRPr lang="en-US" b="1"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a:solidFill>
                  <a:schemeClr val="tx1"/>
                </a:solidFill>
                <a:latin typeface="Times New Roman" pitchFamily="-1" charset="0"/>
                <a:ea typeface="+mn-ea"/>
                <a:cs typeface="+mn-cs"/>
              </a:rPr>
              <a:t>indirect cycle </a:t>
            </a:r>
            <a:r>
              <a:rPr lang="en-US" sz="1200" kern="1200" dirty="0">
                <a:solidFill>
                  <a:schemeClr val="tx1"/>
                </a:solidFill>
                <a:latin typeface="Times New Roman" pitchFamily="-1" charset="0"/>
                <a:ea typeface="+mn-ea"/>
                <a:cs typeface="+mn-cs"/>
              </a:rPr>
              <a:t>is performed. As shown in Figure 16.6, this is a simple cycle. </a:t>
            </a:r>
          </a:p>
          <a:p>
            <a:r>
              <a:rPr lang="en-US" sz="1200" b="1" kern="1200" dirty="0">
                <a:solidFill>
                  <a:schemeClr val="tx1"/>
                </a:solidFill>
                <a:latin typeface="Times New Roman" pitchFamily="-1" charset="0"/>
                <a:ea typeface="+mn-ea"/>
                <a:cs typeface="+mn-cs"/>
              </a:rPr>
              <a:t>The right- most </a:t>
            </a:r>
            <a:r>
              <a:rPr lang="en-US" sz="1200" b="1" i="1" kern="1200" dirty="0">
                <a:solidFill>
                  <a:schemeClr val="tx1"/>
                </a:solidFill>
                <a:latin typeface="Times New Roman" pitchFamily="-1" charset="0"/>
                <a:ea typeface="+mn-ea"/>
                <a:cs typeface="+mn-cs"/>
              </a:rPr>
              <a:t>N </a:t>
            </a:r>
            <a:r>
              <a:rPr lang="en-US" sz="1200" b="1" kern="1200" dirty="0">
                <a:solidFill>
                  <a:schemeClr val="tx1"/>
                </a:solidFill>
                <a:latin typeface="Times New Roman" pitchFamily="-1" charset="0"/>
                <a:ea typeface="+mn-ea"/>
                <a:cs typeface="+mn-cs"/>
              </a:rPr>
              <a:t>bits of the MBR, which contain the address reference, are transferred to the MAR. </a:t>
            </a:r>
          </a:p>
          <a:p>
            <a:r>
              <a:rPr lang="en-US" sz="1200" b="1" kern="1200" dirty="0">
                <a:solidFill>
                  <a:schemeClr val="tx1"/>
                </a:solidFill>
                <a:latin typeface="Times New Roman" pitchFamily="-1" charset="0"/>
                <a:ea typeface="+mn-ea"/>
                <a:cs typeface="+mn-cs"/>
              </a:rPr>
              <a:t>Then the control unit requests a memory read, to get the desired address of the operand into the MBR. </a:t>
            </a:r>
            <a:endParaRPr lang="en-US" b="1"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The fetch and indirect cycles are simple and predictable</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The </a:t>
            </a:r>
            <a:r>
              <a:rPr lang="en-US" sz="1200" i="1" u="sng" kern="1200" dirty="0">
                <a:solidFill>
                  <a:schemeClr val="tx1"/>
                </a:solidFill>
                <a:latin typeface="Times New Roman" pitchFamily="-1" charset="0"/>
                <a:ea typeface="+mn-ea"/>
                <a:cs typeface="+mn-cs"/>
              </a:rPr>
              <a:t>execute cycle </a:t>
            </a:r>
            <a:r>
              <a:rPr lang="en-US" sz="1200" u="sng" kern="1200" dirty="0">
                <a:solidFill>
                  <a:schemeClr val="tx1"/>
                </a:solidFill>
                <a:latin typeface="Times New Roman" pitchFamily="-1" charset="0"/>
                <a:ea typeface="+mn-ea"/>
                <a:cs typeface="+mn-cs"/>
              </a:rPr>
              <a:t>takes many forms</a:t>
            </a:r>
            <a:r>
              <a:rPr lang="en-US" sz="1200" kern="1200" dirty="0">
                <a:solidFill>
                  <a:schemeClr val="tx1"/>
                </a:solidFill>
                <a:latin typeface="Times New Roman" pitchFamily="-1" charset="0"/>
                <a:ea typeface="+mn-ea"/>
                <a:cs typeface="+mn-cs"/>
              </a:rPr>
              <a:t>; the form depends on which of the various machine instructions is in the IR. This cycle</a:t>
            </a:r>
            <a:r>
              <a:rPr lang="en-US" sz="1200" u="sng" kern="1200" dirty="0">
                <a:solidFill>
                  <a:schemeClr val="tx1"/>
                </a:solidFill>
                <a:latin typeface="Times New Roman" pitchFamily="-1" charset="0"/>
                <a:ea typeface="+mn-ea"/>
                <a:cs typeface="+mn-cs"/>
              </a:rPr>
              <a:t> may involve transferring data among registers, read or write from memory or I/O, and/or the invocation of the ALU</a:t>
            </a: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Like the fetch and indirect cycles, the </a:t>
            </a:r>
            <a:r>
              <a:rPr lang="en-US" sz="1200" i="1" kern="1200" dirty="0">
                <a:solidFill>
                  <a:schemeClr val="tx1"/>
                </a:solidFill>
                <a:latin typeface="Times New Roman" pitchFamily="-1" charset="0"/>
                <a:ea typeface="+mn-ea"/>
                <a:cs typeface="+mn-cs"/>
              </a:rPr>
              <a:t>interrupt cycle </a:t>
            </a:r>
            <a:r>
              <a:rPr lang="en-US" sz="1200" kern="1200" dirty="0">
                <a:solidFill>
                  <a:schemeClr val="tx1"/>
                </a:solidFill>
                <a:latin typeface="Times New Roman" pitchFamily="-1" charset="0"/>
                <a:ea typeface="+mn-ea"/>
                <a:cs typeface="+mn-cs"/>
              </a:rPr>
              <a:t>is simple and predictable (Figure 16.7).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current contents of the PC must be saved so that the processor can resume normal activity after the interrupt.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Thus, the contents of the PC are transferred to the MBR to be written into memory.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special memory location reserved for this purpose is loaded into the MAR from the control unit. It might, for example, be a stack pointer.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PC is loaded with the address of the interrupt routine.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As a result, the next instruction cycle will begin by fetching the appropriate instruction.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 As computer systems evolve, greater performance can be achieved by taking advantage</a:t>
            </a:r>
          </a:p>
          <a:p>
            <a:r>
              <a:rPr lang="en-US" sz="1200" kern="1200" dirty="0">
                <a:solidFill>
                  <a:schemeClr val="tx1"/>
                </a:solidFill>
                <a:effectLst/>
                <a:latin typeface="Times New Roman" pitchFamily="-1" charset="0"/>
                <a:ea typeface="+mn-ea"/>
                <a:cs typeface="+mn-cs"/>
              </a:rPr>
              <a:t>of improvements in technology, such as faster circuitry. In addition, </a:t>
            </a:r>
            <a:r>
              <a:rPr lang="en-US" sz="1200" u="sng" kern="1200" dirty="0">
                <a:solidFill>
                  <a:schemeClr val="tx1"/>
                </a:solidFill>
                <a:effectLst/>
                <a:latin typeface="Times New Roman" pitchFamily="-1" charset="0"/>
                <a:ea typeface="+mn-ea"/>
                <a:cs typeface="+mn-cs"/>
              </a:rPr>
              <a:t>organizational</a:t>
            </a:r>
          </a:p>
          <a:p>
            <a:r>
              <a:rPr lang="en-US" sz="1200" u="sng" kern="1200" dirty="0">
                <a:solidFill>
                  <a:schemeClr val="tx1"/>
                </a:solidFill>
                <a:effectLst/>
                <a:latin typeface="Times New Roman" pitchFamily="-1" charset="0"/>
                <a:ea typeface="+mn-ea"/>
                <a:cs typeface="+mn-cs"/>
              </a:rPr>
              <a:t>enhancements to the processor can improve performance. </a:t>
            </a:r>
            <a:r>
              <a:rPr lang="en-US" sz="1200" kern="1200" dirty="0">
                <a:solidFill>
                  <a:schemeClr val="tx1"/>
                </a:solidFill>
                <a:effectLst/>
                <a:latin typeface="Times New Roman" pitchFamily="-1" charset="0"/>
                <a:ea typeface="+mn-ea"/>
                <a:cs typeface="+mn-cs"/>
              </a:rPr>
              <a:t>We have already</a:t>
            </a:r>
          </a:p>
          <a:p>
            <a:r>
              <a:rPr lang="en-US" sz="1200" kern="1200" dirty="0">
                <a:solidFill>
                  <a:schemeClr val="tx1"/>
                </a:solidFill>
                <a:effectLst/>
                <a:latin typeface="Times New Roman" pitchFamily="-1" charset="0"/>
                <a:ea typeface="+mn-ea"/>
                <a:cs typeface="+mn-cs"/>
              </a:rPr>
              <a:t>seen some examples of this, such as the</a:t>
            </a:r>
            <a:r>
              <a:rPr lang="en-US" sz="1200" u="sng" kern="1200" dirty="0">
                <a:solidFill>
                  <a:schemeClr val="tx1"/>
                </a:solidFill>
                <a:effectLst/>
                <a:latin typeface="Times New Roman" pitchFamily="-1" charset="0"/>
                <a:ea typeface="+mn-ea"/>
                <a:cs typeface="+mn-cs"/>
              </a:rPr>
              <a:t> use of multiple registers </a:t>
            </a:r>
            <a:r>
              <a:rPr lang="en-US" sz="1200" kern="1200" dirty="0">
                <a:solidFill>
                  <a:schemeClr val="tx1"/>
                </a:solidFill>
                <a:effectLst/>
                <a:latin typeface="Times New Roman" pitchFamily="-1" charset="0"/>
                <a:ea typeface="+mn-ea"/>
                <a:cs typeface="+mn-cs"/>
              </a:rPr>
              <a:t>rather than a single</a:t>
            </a:r>
          </a:p>
          <a:p>
            <a:r>
              <a:rPr lang="en-US" sz="1200" kern="1200" dirty="0">
                <a:solidFill>
                  <a:schemeClr val="tx1"/>
                </a:solidFill>
                <a:effectLst/>
                <a:latin typeface="Times New Roman" pitchFamily="-1" charset="0"/>
                <a:ea typeface="+mn-ea"/>
                <a:cs typeface="+mn-cs"/>
              </a:rPr>
              <a:t>accumulator, and the </a:t>
            </a:r>
            <a:r>
              <a:rPr lang="en-US" sz="1200" u="sng" kern="1200" dirty="0">
                <a:solidFill>
                  <a:schemeClr val="tx1"/>
                </a:solidFill>
                <a:effectLst/>
                <a:latin typeface="Times New Roman" pitchFamily="-1" charset="0"/>
                <a:ea typeface="+mn-ea"/>
                <a:cs typeface="+mn-cs"/>
              </a:rPr>
              <a:t>use of a cache memory</a:t>
            </a:r>
            <a:r>
              <a:rPr lang="en-US" sz="1200" kern="1200" dirty="0">
                <a:solidFill>
                  <a:schemeClr val="tx1"/>
                </a:solidFill>
                <a:effectLst/>
                <a:latin typeface="Times New Roman" pitchFamily="-1" charset="0"/>
                <a:ea typeface="+mn-ea"/>
                <a:cs typeface="+mn-cs"/>
              </a:rPr>
              <a:t>. Another organizational approach,</a:t>
            </a:r>
          </a:p>
          <a:p>
            <a:r>
              <a:rPr lang="en-US" sz="1200" kern="1200" dirty="0">
                <a:solidFill>
                  <a:schemeClr val="tx1"/>
                </a:solidFill>
                <a:effectLst/>
                <a:latin typeface="Times New Roman" pitchFamily="-1" charset="0"/>
                <a:ea typeface="+mn-ea"/>
                <a:cs typeface="+mn-cs"/>
              </a:rPr>
              <a:t>which is quite common, is</a:t>
            </a:r>
            <a:r>
              <a:rPr lang="en-US" sz="1200" u="sng" kern="1200" dirty="0">
                <a:solidFill>
                  <a:schemeClr val="tx1"/>
                </a:solidFill>
                <a:effectLst/>
                <a:latin typeface="Times New Roman" pitchFamily="-1" charset="0"/>
                <a:ea typeface="+mn-ea"/>
                <a:cs typeface="+mn-cs"/>
              </a:rPr>
              <a:t> instruction pipelining.</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a:t>
            </a:r>
            <a:r>
              <a:rPr lang="en-US" sz="1200" u="sng" kern="1200" dirty="0">
                <a:solidFill>
                  <a:schemeClr val="tx1"/>
                </a:solidFill>
                <a:latin typeface="Times New Roman" pitchFamily="-1" charset="0"/>
                <a:ea typeface="+mn-ea"/>
                <a:cs typeface="+mn-cs"/>
              </a:rPr>
              <a:t>By laying the production process out in an assembly line, products at various stages can be worked on simultaneously</a:t>
            </a:r>
            <a:r>
              <a:rPr lang="en-US" sz="1200" kern="1200" dirty="0">
                <a:solidFill>
                  <a:schemeClr val="tx1"/>
                </a:solidFill>
                <a:latin typeface="Times New Roman" pitchFamily="-1" charset="0"/>
                <a:ea typeface="+mn-ea"/>
                <a:cs typeface="+mn-cs"/>
              </a:rPr>
              <a:t>.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a:t>
            </a:r>
            <a:r>
              <a:rPr lang="en-US" sz="1200" u="sng" kern="1200" dirty="0">
                <a:solidFill>
                  <a:schemeClr val="tx1"/>
                </a:solidFill>
                <a:latin typeface="Times New Roman" pitchFamily="-1" charset="0"/>
                <a:ea typeface="+mn-ea"/>
                <a:cs typeface="+mn-cs"/>
              </a:rPr>
              <a:t>new inputs are accepted at one end before previously accepted inputs appear as outputs at the other end.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16.4,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a:t>
            </a:r>
            <a:r>
              <a:rPr lang="en-US" sz="1200" u="sng" kern="1200" dirty="0">
                <a:solidFill>
                  <a:schemeClr val="tx1"/>
                </a:solidFill>
                <a:latin typeface="Times New Roman" pitchFamily="-1" charset="0"/>
                <a:ea typeface="+mn-ea"/>
                <a:cs typeface="+mn-cs"/>
              </a:rPr>
              <a:t>There are times during the execution of an instruction when main memory is not being accessed</a:t>
            </a:r>
            <a:r>
              <a:rPr lang="en-US" sz="1200" kern="1200" dirty="0">
                <a:solidFill>
                  <a:schemeClr val="tx1"/>
                </a:solidFill>
                <a:latin typeface="Times New Roman" pitchFamily="-1" charset="0"/>
                <a:ea typeface="+mn-ea"/>
                <a:cs typeface="+mn-cs"/>
              </a:rPr>
              <a:t>. This time could be used to fetch the next instruction in parallel with the execution of the current one. Figure 16.8a depicts this approach. </a:t>
            </a:r>
          </a:p>
          <a:p>
            <a:r>
              <a:rPr lang="en-US" sz="1200" kern="1200" dirty="0">
                <a:solidFill>
                  <a:schemeClr val="tx1"/>
                </a:solidFill>
                <a:latin typeface="Times New Roman" pitchFamily="-1" charset="0"/>
                <a:ea typeface="+mn-ea"/>
                <a:cs typeface="+mn-cs"/>
              </a:rPr>
              <a:t>The pipeline has two independent stages. </a:t>
            </a:r>
          </a:p>
          <a:p>
            <a:r>
              <a:rPr lang="en-US" sz="1200" kern="1200" dirty="0">
                <a:solidFill>
                  <a:schemeClr val="tx1"/>
                </a:solidFill>
                <a:latin typeface="Times New Roman" pitchFamily="-1" charset="0"/>
                <a:ea typeface="+mn-ea"/>
                <a:cs typeface="+mn-cs"/>
              </a:rPr>
              <a:t>The first stage fetches an instruction and buffers it. When the second stage is free, the first stage passes it the buffered instruction.</a:t>
            </a:r>
          </a:p>
          <a:p>
            <a:r>
              <a:rPr lang="en-US" sz="1200" kern="1200" dirty="0">
                <a:solidFill>
                  <a:schemeClr val="tx1"/>
                </a:solidFill>
                <a:latin typeface="Times New Roman" pitchFamily="-1" charset="0"/>
                <a:ea typeface="+mn-ea"/>
                <a:cs typeface="+mn-cs"/>
              </a:rPr>
              <a:t> While the second stage is executing the instruction, the first stage takes advantage of any unused memory cycles to fetch and buffer the next instruction. </a:t>
            </a:r>
          </a:p>
          <a:p>
            <a:r>
              <a:rPr lang="en-US" sz="1200" kern="1200" dirty="0">
                <a:solidFill>
                  <a:schemeClr val="tx1"/>
                </a:solidFill>
                <a:latin typeface="Times New Roman" pitchFamily="-1" charset="0"/>
                <a:ea typeface="+mn-ea"/>
                <a:cs typeface="+mn-cs"/>
              </a:rPr>
              <a:t>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a:t>
            </a:r>
            <a:r>
              <a:rPr lang="en-US" sz="1200" u="sng" kern="1200" dirty="0">
                <a:solidFill>
                  <a:schemeClr val="tx1"/>
                </a:solidFill>
                <a:latin typeface="Times New Roman" pitchFamily="-1" charset="0"/>
                <a:ea typeface="+mn-ea"/>
                <a:cs typeface="+mn-cs"/>
              </a:rPr>
              <a:t> instruction buffering, requires more registers</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Times New Roman" pitchFamily="-1" charset="0"/>
                <a:ea typeface="+mn-ea"/>
                <a:cs typeface="+mn-cs"/>
              </a:rPr>
              <a:t> In general, pipelining requires fast registers, called latches , that store intermediate</a:t>
            </a:r>
          </a:p>
          <a:p>
            <a:r>
              <a:rPr lang="en-US" sz="1200" kern="1200" dirty="0">
                <a:solidFill>
                  <a:schemeClr val="tx1"/>
                </a:solidFill>
                <a:effectLst/>
                <a:latin typeface="Times New Roman" pitchFamily="-1" charset="0"/>
                <a:ea typeface="+mn-ea"/>
                <a:cs typeface="+mn-cs"/>
              </a:rPr>
              <a:t>values between stages. Figure 16.9 illustrates this in simplified form for</a:t>
            </a:r>
          </a:p>
          <a:p>
            <a:r>
              <a:rPr lang="en-US" sz="1200" kern="1200" dirty="0">
                <a:solidFill>
                  <a:schemeClr val="tx1"/>
                </a:solidFill>
                <a:effectLst/>
                <a:latin typeface="Times New Roman" pitchFamily="-1" charset="0"/>
                <a:ea typeface="+mn-ea"/>
                <a:cs typeface="+mn-cs"/>
              </a:rPr>
              <a:t>a three-stage pipeline. The latches serve to decouple the stages from each other.</a:t>
            </a:r>
          </a:p>
          <a:p>
            <a:r>
              <a:rPr lang="en-US" sz="1200" kern="1200" dirty="0">
                <a:solidFill>
                  <a:schemeClr val="tx1"/>
                </a:solidFill>
                <a:effectLst/>
                <a:latin typeface="Times New Roman" pitchFamily="-1" charset="0"/>
                <a:ea typeface="+mn-ea"/>
                <a:cs typeface="+mn-cs"/>
              </a:rPr>
              <a:t>Information flows between adjacent stages under the control of a common clock</a:t>
            </a:r>
          </a:p>
          <a:p>
            <a:r>
              <a:rPr lang="en-US" sz="1200" kern="1200" dirty="0">
                <a:solidFill>
                  <a:schemeClr val="tx1"/>
                </a:solidFill>
                <a:effectLst/>
                <a:latin typeface="Times New Roman" pitchFamily="-1" charset="0"/>
                <a:ea typeface="+mn-ea"/>
                <a:cs typeface="+mn-cs"/>
              </a:rPr>
              <a:t>applied to all the latches simultaneously. As each clock cycle ends, the latches gate</a:t>
            </a:r>
          </a:p>
          <a:p>
            <a:r>
              <a:rPr lang="en-US" sz="1200" kern="1200" dirty="0">
                <a:solidFill>
                  <a:schemeClr val="tx1"/>
                </a:solidFill>
                <a:effectLst/>
                <a:latin typeface="Times New Roman" pitchFamily="-1" charset="0"/>
                <a:ea typeface="+mn-ea"/>
                <a:cs typeface="+mn-cs"/>
              </a:rPr>
              <a:t>in their inputs and forward them into the next stage, where the required operation</a:t>
            </a:r>
          </a:p>
          <a:p>
            <a:r>
              <a:rPr lang="en-US" sz="1200" kern="1200" dirty="0">
                <a:solidFill>
                  <a:schemeClr val="tx1"/>
                </a:solidFill>
                <a:effectLst/>
                <a:latin typeface="Times New Roman" pitchFamily="-1" charset="0"/>
                <a:ea typeface="+mn-ea"/>
                <a:cs typeface="+mn-cs"/>
              </a:rPr>
              <a:t>is performed. This simplified picture omits several details. Each stage may consist</a:t>
            </a:r>
          </a:p>
          <a:p>
            <a:r>
              <a:rPr lang="en-US" sz="1200" kern="1200" dirty="0">
                <a:solidFill>
                  <a:schemeClr val="tx1"/>
                </a:solidFill>
                <a:effectLst/>
                <a:latin typeface="Times New Roman" pitchFamily="-1" charset="0"/>
                <a:ea typeface="+mn-ea"/>
                <a:cs typeface="+mn-cs"/>
              </a:rPr>
              <a:t>of multiple execution units that cooperate in performing the required operations.</a:t>
            </a:r>
          </a:p>
          <a:p>
            <a:r>
              <a:rPr lang="en-US" sz="1200" kern="1200" dirty="0">
                <a:solidFill>
                  <a:schemeClr val="tx1"/>
                </a:solidFill>
                <a:effectLst/>
                <a:latin typeface="Times New Roman" pitchFamily="-1" charset="0"/>
                <a:ea typeface="+mn-ea"/>
                <a:cs typeface="+mn-cs"/>
              </a:rPr>
              <a:t>In addition, the latches may be extended with multiplexers that allow the input to a</a:t>
            </a:r>
          </a:p>
          <a:p>
            <a:r>
              <a:rPr lang="en-US" sz="1200" kern="1200" dirty="0">
                <a:solidFill>
                  <a:schemeClr val="tx1"/>
                </a:solidFill>
                <a:effectLst/>
                <a:latin typeface="Times New Roman" pitchFamily="-1" charset="0"/>
                <a:ea typeface="+mn-ea"/>
                <a:cs typeface="+mn-cs"/>
              </a:rPr>
              <a:t>latch to come from a subsequent stage (feed back) or from a stage prior to the just</a:t>
            </a:r>
          </a:p>
          <a:p>
            <a:r>
              <a:rPr lang="en-US" sz="1200" kern="1200" dirty="0">
                <a:solidFill>
                  <a:schemeClr val="tx1"/>
                </a:solidFill>
                <a:effectLst/>
                <a:latin typeface="Times New Roman" pitchFamily="-1" charset="0"/>
                <a:ea typeface="+mn-ea"/>
                <a:cs typeface="+mn-cs"/>
              </a:rPr>
              <a:t>preceding stage (feed forward).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a:t>
            </a:r>
            <a:r>
              <a:rPr lang="en-US" sz="1200" u="sng" kern="1200" dirty="0">
                <a:solidFill>
                  <a:schemeClr val="tx1"/>
                </a:solidFill>
                <a:latin typeface="Times New Roman" pitchFamily="-1" charset="0"/>
                <a:ea typeface="+mn-ea"/>
                <a:cs typeface="+mn-cs"/>
              </a:rPr>
              <a:t>this process will speed up instruction execution</a:t>
            </a:r>
            <a:r>
              <a:rPr lang="en-US" sz="1200" kern="1200" dirty="0">
                <a:solidFill>
                  <a:schemeClr val="tx1"/>
                </a:solidFill>
                <a:latin typeface="Times New Roman" pitchFamily="-1" charset="0"/>
                <a:ea typeface="+mn-ea"/>
                <a:cs typeface="+mn-cs"/>
              </a:rPr>
              <a:t>. If the fetch and execute stages were of </a:t>
            </a:r>
            <a:r>
              <a:rPr lang="en-US" sz="1200" u="sng" kern="1200" dirty="0">
                <a:solidFill>
                  <a:schemeClr val="tx1"/>
                </a:solidFill>
                <a:latin typeface="Times New Roman" pitchFamily="-1" charset="0"/>
                <a:ea typeface="+mn-ea"/>
                <a:cs typeface="+mn-cs"/>
              </a:rPr>
              <a:t>equal duration, the instruction cycle time would be halved</a:t>
            </a:r>
            <a:r>
              <a:rPr lang="en-US" sz="1200" kern="1200" dirty="0">
                <a:solidFill>
                  <a:schemeClr val="tx1"/>
                </a:solidFill>
                <a:latin typeface="Times New Roman" pitchFamily="-1" charset="0"/>
                <a:ea typeface="+mn-ea"/>
                <a:cs typeface="+mn-cs"/>
              </a:rPr>
              <a:t>. However, if we look more closely at this pipeline (Figure 16.8b), we will see that this </a:t>
            </a:r>
            <a:r>
              <a:rPr lang="en-US" sz="1200" u="sng" kern="1200" dirty="0">
                <a:solidFill>
                  <a:schemeClr val="tx1"/>
                </a:solidFill>
                <a:latin typeface="Times New Roman" pitchFamily="-1" charset="0"/>
                <a:ea typeface="+mn-ea"/>
                <a:cs typeface="+mn-cs"/>
              </a:rPr>
              <a:t>doubling of execution rate is unlikely for two reasons</a:t>
            </a:r>
            <a:r>
              <a:rPr lang="en-US" sz="1200" kern="1200" dirty="0">
                <a:solidFill>
                  <a:schemeClr val="tx1"/>
                </a:solidFill>
                <a:latin typeface="Times New Roman" pitchFamily="-1" charset="0"/>
                <a:ea typeface="+mn-ea"/>
                <a:cs typeface="+mn-cs"/>
              </a:rPr>
              <a:t>: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1.  The </a:t>
            </a:r>
            <a:r>
              <a:rPr lang="en-US" sz="1200" b="0" u="sng" kern="1200" dirty="0">
                <a:solidFill>
                  <a:schemeClr val="tx1"/>
                </a:solidFill>
                <a:latin typeface="Times New Roman" pitchFamily="-1" charset="0"/>
                <a:ea typeface="+mn-ea"/>
                <a:cs typeface="+mn-cs"/>
              </a:rPr>
              <a:t>execution time will generally be longer than the fetch time</a:t>
            </a:r>
            <a:r>
              <a:rPr lang="en-US" sz="1200" b="0" kern="1200" dirty="0">
                <a:solidFill>
                  <a:schemeClr val="tx1"/>
                </a:solidFill>
                <a:latin typeface="Times New Roman" pitchFamily="-1" charset="0"/>
                <a:ea typeface="+mn-ea"/>
                <a:cs typeface="+mn-cs"/>
              </a:rPr>
              <a:t>.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2.  A </a:t>
            </a:r>
            <a:r>
              <a:rPr lang="en-US" sz="1200" b="0" u="sng" kern="1200" dirty="0">
                <a:solidFill>
                  <a:schemeClr val="tx1"/>
                </a:solidFill>
                <a:latin typeface="Times New Roman" pitchFamily="-1" charset="0"/>
                <a:ea typeface="+mn-ea"/>
                <a:cs typeface="+mn-cs"/>
              </a:rPr>
              <a:t>conditional branch instruction </a:t>
            </a:r>
            <a:r>
              <a:rPr lang="en-US" sz="1200" b="0" kern="1200" dirty="0">
                <a:solidFill>
                  <a:schemeClr val="tx1"/>
                </a:solidFill>
                <a:latin typeface="Times New Roman" pitchFamily="-1" charset="0"/>
                <a:ea typeface="+mn-ea"/>
                <a:cs typeface="+mn-cs"/>
              </a:rPr>
              <a:t>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Guessing can reduce the time loss </a:t>
            </a:r>
            <a:r>
              <a:rPr lang="en-US" sz="1200" kern="1200" dirty="0">
                <a:solidFill>
                  <a:schemeClr val="tx1"/>
                </a:solidFill>
                <a:latin typeface="Times New Roman" pitchFamily="-1" charset="0"/>
                <a:ea typeface="+mn-ea"/>
                <a:cs typeface="+mn-cs"/>
              </a:rPr>
              <a:t>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100470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1" charset="0"/>
                <a:ea typeface="+mn-ea"/>
                <a:cs typeface="+mn-cs"/>
              </a:rPr>
              <a:t>While these factors reduce the potential effectiveness of the two-stage pipeline,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With this decomposition, the various stages will be of more nearly equal duration</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To understand the organization of the processor, let us </a:t>
            </a:r>
            <a:r>
              <a:rPr lang="en-US" sz="1200" u="sng" kern="1200" dirty="0">
                <a:solidFill>
                  <a:schemeClr val="tx1"/>
                </a:solidFill>
                <a:latin typeface="Times New Roman" pitchFamily="-1" charset="0"/>
                <a:ea typeface="+mn-ea"/>
                <a:cs typeface="+mn-cs"/>
              </a:rPr>
              <a:t>consider the requirements placed on the processor, the things that it must do: </a:t>
            </a:r>
            <a:endParaRPr lang="en-US" u="sng" dirty="0"/>
          </a:p>
          <a:p>
            <a:endParaRPr lang="en-US" sz="1200" b="0" u="sng"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instruction: </a:t>
            </a:r>
            <a:r>
              <a:rPr lang="en-US" sz="1200" b="0" kern="1200" dirty="0">
                <a:solidFill>
                  <a:schemeClr val="tx1"/>
                </a:solidFill>
                <a:latin typeface="Times New Roman" pitchFamily="-1" charset="0"/>
                <a:ea typeface="+mn-ea"/>
                <a:cs typeface="+mn-cs"/>
              </a:rPr>
              <a:t>The processor reads an instruction from memory (register, cache, main memory).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Interpret instruction</a:t>
            </a:r>
            <a:r>
              <a:rPr lang="en-US" sz="1200" b="0" kern="1200" dirty="0">
                <a:solidFill>
                  <a:schemeClr val="tx1"/>
                </a:solidFill>
                <a:latin typeface="Times New Roman" pitchFamily="-1" charset="0"/>
                <a:ea typeface="+mn-ea"/>
                <a:cs typeface="+mn-cs"/>
              </a:rPr>
              <a:t>: The </a:t>
            </a:r>
            <a:r>
              <a:rPr lang="en-US" sz="1200" kern="1200" dirty="0">
                <a:solidFill>
                  <a:schemeClr val="tx1"/>
                </a:solidFill>
                <a:latin typeface="Times New Roman" pitchFamily="-1" charset="0"/>
                <a:ea typeface="+mn-ea"/>
                <a:cs typeface="+mn-cs"/>
              </a:rPr>
              <a:t>instruction is decoded to determine what action is required.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data: </a:t>
            </a:r>
            <a:r>
              <a:rPr lang="en-US" sz="1200" b="0" kern="1200" dirty="0">
                <a:solidFill>
                  <a:schemeClr val="tx1"/>
                </a:solidFill>
                <a:latin typeface="Times New Roman" pitchFamily="-1" charset="0"/>
                <a:ea typeface="+mn-ea"/>
                <a:cs typeface="+mn-cs"/>
              </a:rPr>
              <a:t>The execution of an instruction may require reading data from memory or an I/O module.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 data</a:t>
            </a:r>
            <a:r>
              <a:rPr lang="en-US" sz="1200" b="0" kern="1200" dirty="0">
                <a:solidFill>
                  <a:schemeClr val="tx1"/>
                </a:solidFill>
                <a:latin typeface="Times New Roman" pitchFamily="-1" charset="0"/>
                <a:ea typeface="+mn-ea"/>
                <a:cs typeface="+mn-cs"/>
              </a:rPr>
              <a:t>: The execution of an instruction may require performing some arithmetic or logical operation on data.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data: </a:t>
            </a:r>
            <a:r>
              <a:rPr lang="en-US" sz="1200" b="0" kern="1200" dirty="0">
                <a:solidFill>
                  <a:schemeClr val="tx1"/>
                </a:solidFill>
                <a:latin typeface="Times New Roman" pitchFamily="-1" charset="0"/>
                <a:ea typeface="+mn-ea"/>
                <a:cs typeface="+mn-cs"/>
              </a:rPr>
              <a:t>The results of an execution may require writing data to memory or an I/O module.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For the sake of illustration, let us assume equal duration. Using this assumption, Figure 16.10 shows that a six-stage pipeline </a:t>
            </a:r>
          </a:p>
          <a:p>
            <a:r>
              <a:rPr lang="en-US" sz="1200" kern="1200" dirty="0">
                <a:solidFill>
                  <a:schemeClr val="tx1"/>
                </a:solidFill>
                <a:effectLst/>
                <a:latin typeface="Times New Roman" pitchFamily="-1" charset="0"/>
                <a:ea typeface="+mn-ea"/>
                <a:cs typeface="+mn-cs"/>
              </a:rPr>
              <a:t>can reduce the execution time for 9 instructions from 54 time units to 14 time units.</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a:t>
            </a:r>
          </a:p>
          <a:p>
            <a:r>
              <a:rPr lang="en-US" sz="1200" u="sng" kern="1200" dirty="0">
                <a:solidFill>
                  <a:schemeClr val="tx1"/>
                </a:solidFill>
                <a:latin typeface="Times New Roman" pitchFamily="-1" charset="0"/>
                <a:ea typeface="+mn-ea"/>
                <a:cs typeface="+mn-cs"/>
              </a:rPr>
              <a:t>The diagram assumes that each instruction goes through all six stages of the pipeline. </a:t>
            </a:r>
            <a:r>
              <a:rPr lang="en-US" sz="1200" kern="1200" dirty="0">
                <a:solidFill>
                  <a:schemeClr val="tx1"/>
                </a:solidFill>
                <a:latin typeface="Times New Roman" pitchFamily="-1" charset="0"/>
                <a:ea typeface="+mn-ea"/>
                <a:cs typeface="+mn-cs"/>
              </a:rPr>
              <a:t>This will not always be the case. For example, a load instruction does not need the WO stage. </a:t>
            </a:r>
          </a:p>
          <a:p>
            <a:r>
              <a:rPr lang="en-US" sz="1200" kern="1200" dirty="0">
                <a:solidFill>
                  <a:schemeClr val="tx1"/>
                </a:solidFill>
                <a:latin typeface="Times New Roman" pitchFamily="-1" charset="0"/>
                <a:ea typeface="+mn-ea"/>
                <a:cs typeface="+mn-cs"/>
              </a:rPr>
              <a:t>However, to simplify the pipeline hardware, the timing is set up assuming that each instruction requires all six stages. </a:t>
            </a:r>
          </a:p>
          <a:p>
            <a:r>
              <a:rPr lang="en-US" sz="1200" u="sng" kern="1200" dirty="0">
                <a:solidFill>
                  <a:schemeClr val="tx1"/>
                </a:solidFill>
                <a:latin typeface="Times New Roman" pitchFamily="-1" charset="0"/>
                <a:ea typeface="+mn-ea"/>
                <a:cs typeface="+mn-cs"/>
              </a:rPr>
              <a:t>Also, the diagram assumes that all of the stages can be performed in parallel</a:t>
            </a:r>
            <a:r>
              <a:rPr lang="en-US" sz="1200" kern="1200" dirty="0">
                <a:solidFill>
                  <a:schemeClr val="tx1"/>
                </a:solidFill>
                <a:latin typeface="Times New Roman" pitchFamily="-1" charset="0"/>
                <a:ea typeface="+mn-ea"/>
                <a:cs typeface="+mn-cs"/>
              </a:rPr>
              <a:t>. In particular, </a:t>
            </a:r>
            <a:r>
              <a:rPr lang="en-US" sz="1200" i="0" u="sng" kern="1200" dirty="0">
                <a:solidFill>
                  <a:schemeClr val="tx1"/>
                </a:solidFill>
                <a:latin typeface="Times New Roman" pitchFamily="-1" charset="0"/>
                <a:ea typeface="+mn-ea"/>
                <a:cs typeface="+mn-cs"/>
              </a:rPr>
              <a:t>it is assumed that there are no memory conflicts. </a:t>
            </a:r>
            <a:r>
              <a:rPr lang="en-US" sz="1200" kern="1200" dirty="0">
                <a:solidFill>
                  <a:schemeClr val="tx1"/>
                </a:solidFill>
                <a:latin typeface="Times New Roman" pitchFamily="-1" charset="0"/>
                <a:ea typeface="+mn-ea"/>
                <a:cs typeface="+mn-cs"/>
              </a:rPr>
              <a:t>For example, the </a:t>
            </a:r>
            <a:r>
              <a:rPr lang="en-US" sz="1200" u="sng" kern="1200" dirty="0">
                <a:solidFill>
                  <a:schemeClr val="tx1"/>
                </a:solidFill>
                <a:latin typeface="Times New Roman" pitchFamily="-1" charset="0"/>
                <a:ea typeface="+mn-ea"/>
                <a:cs typeface="+mn-cs"/>
              </a:rPr>
              <a:t>FI, FO, and WO stages involve a memory access</a:t>
            </a:r>
            <a:r>
              <a:rPr lang="en-US" sz="1200" kern="1200" dirty="0">
                <a:solidFill>
                  <a:schemeClr val="tx1"/>
                </a:solidFill>
                <a:latin typeface="Times New Roman" pitchFamily="-1" charset="0"/>
                <a:ea typeface="+mn-ea"/>
                <a:cs typeface="+mn-cs"/>
              </a:rPr>
              <a:t>. The diagram implies that all these accesses can occur simultaneously. Most memory systems will not permit that. However, the desired value may be in cache, or the FO or WO stage may be null. Thus, much of the time, memory conflicts will not slow down the pipeline.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Several other factors serve to limit the performance enhancement. If the six</a:t>
            </a:r>
          </a:p>
          <a:p>
            <a:r>
              <a:rPr lang="en-US" sz="1200" kern="1200" dirty="0">
                <a:solidFill>
                  <a:schemeClr val="tx1"/>
                </a:solidFill>
                <a:effectLst/>
                <a:latin typeface="Times New Roman" pitchFamily="-1" charset="0"/>
                <a:ea typeface="+mn-ea"/>
                <a:cs typeface="+mn-cs"/>
              </a:rPr>
              <a:t>stages are not of equal duration, there will be some waiting involved at various pipeline</a:t>
            </a:r>
          </a:p>
          <a:p>
            <a:r>
              <a:rPr lang="en-US" sz="1200" kern="1200" dirty="0">
                <a:solidFill>
                  <a:schemeClr val="tx1"/>
                </a:solidFill>
                <a:effectLst/>
                <a:latin typeface="Times New Roman" pitchFamily="-1" charset="0"/>
                <a:ea typeface="+mn-ea"/>
                <a:cs typeface="+mn-cs"/>
              </a:rPr>
              <a:t>stages, as discussed before for the two-stage pipeline. Another difficulty is the</a:t>
            </a:r>
          </a:p>
          <a:p>
            <a:r>
              <a:rPr lang="en-US" sz="1200" kern="1200" dirty="0">
                <a:solidFill>
                  <a:schemeClr val="tx1"/>
                </a:solidFill>
                <a:effectLst/>
                <a:latin typeface="Times New Roman" pitchFamily="-1" charset="0"/>
                <a:ea typeface="+mn-ea"/>
                <a:cs typeface="+mn-cs"/>
              </a:rPr>
              <a:t>conditional branch instruction, which can invalidate several instruction fetches. A</a:t>
            </a:r>
          </a:p>
          <a:p>
            <a:r>
              <a:rPr lang="en-US" sz="1200" kern="1200" dirty="0">
                <a:solidFill>
                  <a:schemeClr val="tx1"/>
                </a:solidFill>
                <a:effectLst/>
                <a:latin typeface="Times New Roman" pitchFamily="-1" charset="0"/>
                <a:ea typeface="+mn-ea"/>
                <a:cs typeface="+mn-cs"/>
              </a:rPr>
              <a:t>similar unpredictable event is an interrupt.</a:t>
            </a:r>
          </a:p>
          <a:p>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16.11 illustrates </a:t>
            </a:r>
            <a:r>
              <a:rPr lang="en-US" sz="1200" u="sng" kern="1200" dirty="0">
                <a:solidFill>
                  <a:schemeClr val="tx1"/>
                </a:solidFill>
                <a:effectLst/>
                <a:latin typeface="Times New Roman" pitchFamily="-1" charset="0"/>
                <a:ea typeface="+mn-ea"/>
                <a:cs typeface="+mn-cs"/>
              </a:rPr>
              <a:t>the effects of the conditional branch</a:t>
            </a:r>
            <a:r>
              <a:rPr lang="en-US" sz="1200" kern="1200" dirty="0">
                <a:solidFill>
                  <a:schemeClr val="tx1"/>
                </a:solidFill>
                <a:effectLst/>
                <a:latin typeface="Times New Roman" pitchFamily="-1" charset="0"/>
                <a:ea typeface="+mn-ea"/>
                <a:cs typeface="+mn-cs"/>
              </a:rPr>
              <a:t>, using the same program as Figure 16.10. </a:t>
            </a:r>
          </a:p>
          <a:p>
            <a:r>
              <a:rPr lang="en-US" sz="1200" u="sng" kern="1200" dirty="0">
                <a:solidFill>
                  <a:schemeClr val="tx1"/>
                </a:solidFill>
                <a:effectLst/>
                <a:latin typeface="Times New Roman" pitchFamily="-1" charset="0"/>
                <a:ea typeface="+mn-ea"/>
                <a:cs typeface="+mn-cs"/>
              </a:rPr>
              <a:t>Assume that instruction 3 is a conditional branch to instruction 15</a:t>
            </a:r>
            <a:r>
              <a:rPr lang="en-US" sz="1200" kern="1200" dirty="0">
                <a:solidFill>
                  <a:schemeClr val="tx1"/>
                </a:solidFill>
                <a:effectLst/>
                <a:latin typeface="Times New Roman" pitchFamily="-1" charset="0"/>
                <a:ea typeface="+mn-ea"/>
                <a:cs typeface="+mn-cs"/>
              </a:rPr>
              <a:t>.</a:t>
            </a:r>
          </a:p>
          <a:p>
            <a:r>
              <a:rPr lang="en-US" sz="1200" kern="1200" dirty="0">
                <a:solidFill>
                  <a:schemeClr val="tx1"/>
                </a:solidFill>
                <a:effectLst/>
                <a:latin typeface="Times New Roman" pitchFamily="-1" charset="0"/>
                <a:ea typeface="+mn-ea"/>
                <a:cs typeface="+mn-cs"/>
              </a:rPr>
              <a:t> Until the instruction is executed, there is no way of knowing which instruction will come next. The pipeline, in this</a:t>
            </a:r>
          </a:p>
          <a:p>
            <a:r>
              <a:rPr lang="en-US" sz="1200" kern="1200" dirty="0">
                <a:solidFill>
                  <a:schemeClr val="tx1"/>
                </a:solidFill>
                <a:effectLst/>
                <a:latin typeface="Times New Roman" pitchFamily="-1" charset="0"/>
                <a:ea typeface="+mn-ea"/>
                <a:cs typeface="+mn-cs"/>
              </a:rPr>
              <a:t>example, simply loads the next instruction in sequence (instruction 4) and proceeds.</a:t>
            </a:r>
          </a:p>
          <a:p>
            <a:r>
              <a:rPr lang="en-US" sz="1200" kern="1200" dirty="0">
                <a:solidFill>
                  <a:schemeClr val="tx1"/>
                </a:solidFill>
                <a:effectLst/>
                <a:latin typeface="Times New Roman" pitchFamily="-1" charset="0"/>
                <a:ea typeface="+mn-ea"/>
                <a:cs typeface="+mn-cs"/>
              </a:rPr>
              <a:t>In Figure 16.10, the branch is not taken, and we get the full performance benefit of the enhancement. I</a:t>
            </a:r>
          </a:p>
          <a:p>
            <a:r>
              <a:rPr lang="en-US" sz="1200" kern="1200" dirty="0">
                <a:solidFill>
                  <a:schemeClr val="tx1"/>
                </a:solidFill>
                <a:effectLst/>
                <a:latin typeface="Times New Roman" pitchFamily="-1" charset="0"/>
                <a:ea typeface="+mn-ea"/>
                <a:cs typeface="+mn-cs"/>
              </a:rPr>
              <a:t>n Figure 16.11, </a:t>
            </a:r>
            <a:r>
              <a:rPr lang="en-US" sz="1200" u="sng" kern="1200" dirty="0">
                <a:solidFill>
                  <a:schemeClr val="tx1"/>
                </a:solidFill>
                <a:effectLst/>
                <a:latin typeface="Times New Roman" pitchFamily="-1" charset="0"/>
                <a:ea typeface="+mn-ea"/>
                <a:cs typeface="+mn-cs"/>
              </a:rPr>
              <a:t>the branch is taken. This is not determined until the end of time unit 7</a:t>
            </a:r>
            <a:r>
              <a:rPr lang="en-US" sz="1200" kern="1200" dirty="0">
                <a:solidFill>
                  <a:schemeClr val="tx1"/>
                </a:solidFill>
                <a:effectLst/>
                <a:latin typeface="Times New Roman" pitchFamily="-1" charset="0"/>
                <a:ea typeface="+mn-ea"/>
                <a:cs typeface="+mn-cs"/>
              </a:rPr>
              <a:t>. </a:t>
            </a:r>
          </a:p>
          <a:p>
            <a:r>
              <a:rPr lang="en-US" sz="1200" u="sng" kern="1200" dirty="0">
                <a:solidFill>
                  <a:schemeClr val="tx1"/>
                </a:solidFill>
                <a:effectLst/>
                <a:latin typeface="Times New Roman" pitchFamily="-1" charset="0"/>
                <a:ea typeface="+mn-ea"/>
                <a:cs typeface="+mn-cs"/>
              </a:rPr>
              <a:t>At this point, the pipeline must be cleared of instructions that are not useful. </a:t>
            </a:r>
          </a:p>
          <a:p>
            <a:r>
              <a:rPr lang="en-US" sz="1200" u="sng" kern="1200" dirty="0">
                <a:solidFill>
                  <a:schemeClr val="tx1"/>
                </a:solidFill>
                <a:effectLst/>
                <a:latin typeface="Times New Roman" pitchFamily="-1" charset="0"/>
                <a:ea typeface="+mn-ea"/>
                <a:cs typeface="+mn-cs"/>
              </a:rPr>
              <a:t>During time unit 8, instruction 15 enters the pipeline. </a:t>
            </a:r>
          </a:p>
          <a:p>
            <a:r>
              <a:rPr lang="en-US" sz="1200" u="sng" kern="1200" dirty="0">
                <a:solidFill>
                  <a:schemeClr val="tx1"/>
                </a:solidFill>
                <a:effectLst/>
                <a:latin typeface="Times New Roman" pitchFamily="-1" charset="0"/>
                <a:ea typeface="+mn-ea"/>
                <a:cs typeface="+mn-cs"/>
              </a:rPr>
              <a:t>No instructions complete during time units 9 through 12; this is the performance penalty incurred </a:t>
            </a:r>
            <a:r>
              <a:rPr lang="en-US" sz="1200" kern="1200" dirty="0">
                <a:solidFill>
                  <a:schemeClr val="tx1"/>
                </a:solidFill>
                <a:effectLst/>
                <a:latin typeface="Times New Roman" pitchFamily="-1" charset="0"/>
                <a:ea typeface="+mn-ea"/>
                <a:cs typeface="+mn-cs"/>
              </a:rPr>
              <a:t>because we could not anticipate the branch.</a:t>
            </a:r>
          </a:p>
        </p:txBody>
      </p:sp>
    </p:spTree>
    <p:extLst>
      <p:ext uri="{BB962C8B-B14F-4D97-AF65-F5344CB8AC3E}">
        <p14:creationId xmlns:p14="http://schemas.microsoft.com/office/powerpoint/2010/main" val="178799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16.12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u="sng"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Times New Roman" pitchFamily="-1" charset="0"/>
                <a:ea typeface="+mn-ea"/>
                <a:cs typeface="+mn-cs"/>
              </a:rPr>
              <a:t>To clarify pipeline operation, it might be useful to look at an alternative depiction.</a:t>
            </a:r>
          </a:p>
          <a:p>
            <a:r>
              <a:rPr lang="en-US" sz="1200" kern="1200" dirty="0">
                <a:solidFill>
                  <a:schemeClr val="tx1"/>
                </a:solidFill>
                <a:effectLst/>
                <a:latin typeface="Times New Roman" pitchFamily="-1" charset="0"/>
                <a:ea typeface="+mn-ea"/>
                <a:cs typeface="+mn-cs"/>
              </a:rPr>
              <a:t>Figures 16.10 and 16.11 </a:t>
            </a:r>
            <a:r>
              <a:rPr lang="en-US" sz="1200" u="none" kern="1200" dirty="0">
                <a:solidFill>
                  <a:schemeClr val="tx1"/>
                </a:solidFill>
                <a:effectLst/>
                <a:latin typeface="Times New Roman" pitchFamily="-1" charset="0"/>
                <a:ea typeface="+mn-ea"/>
                <a:cs typeface="+mn-cs"/>
              </a:rPr>
              <a:t>show the progression of time horizontally across the figures, with each row showing the progress of an individual instruction</a:t>
            </a:r>
            <a:r>
              <a:rPr lang="en-US" sz="1200" u="sng"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Figure </a:t>
            </a:r>
            <a:r>
              <a:rPr lang="en-US" sz="1200" u="sng" kern="1200" dirty="0">
                <a:solidFill>
                  <a:schemeClr val="tx1"/>
                </a:solidFill>
                <a:effectLst/>
                <a:latin typeface="Times New Roman" pitchFamily="-1" charset="0"/>
                <a:ea typeface="+mn-ea"/>
                <a:cs typeface="+mn-cs"/>
              </a:rPr>
              <a:t>16.13 shows the same sequence of events with time progressing vertically down the figure, </a:t>
            </a:r>
          </a:p>
          <a:p>
            <a:r>
              <a:rPr lang="en-US" sz="1200" u="sng" kern="1200" dirty="0">
                <a:solidFill>
                  <a:schemeClr val="tx1"/>
                </a:solidFill>
                <a:effectLst/>
                <a:latin typeface="Times New Roman" pitchFamily="-1" charset="0"/>
                <a:ea typeface="+mn-ea"/>
                <a:cs typeface="+mn-cs"/>
              </a:rPr>
              <a:t>and each row showing the state of the pipeline at a given point in time. </a:t>
            </a:r>
            <a:r>
              <a:rPr lang="en-US" sz="1200" kern="1200" dirty="0">
                <a:solidFill>
                  <a:schemeClr val="tx1"/>
                </a:solidFill>
                <a:effectLst/>
                <a:latin typeface="Times New Roman" pitchFamily="-1" charset="0"/>
                <a:ea typeface="+mn-ea"/>
                <a:cs typeface="+mn-cs"/>
              </a:rPr>
              <a:t>In Figure 16.13a (which corresponds</a:t>
            </a:r>
          </a:p>
          <a:p>
            <a:r>
              <a:rPr lang="en-US" sz="1200" kern="1200" dirty="0">
                <a:solidFill>
                  <a:schemeClr val="tx1"/>
                </a:solidFill>
                <a:effectLst/>
                <a:latin typeface="Times New Roman" pitchFamily="-1" charset="0"/>
                <a:ea typeface="+mn-ea"/>
                <a:cs typeface="+mn-cs"/>
              </a:rPr>
              <a:t>to Figure 16.10), </a:t>
            </a:r>
            <a:r>
              <a:rPr lang="en-US" sz="1200" u="sng" kern="1200" dirty="0">
                <a:solidFill>
                  <a:schemeClr val="tx1"/>
                </a:solidFill>
                <a:effectLst/>
                <a:latin typeface="Times New Roman" pitchFamily="-1" charset="0"/>
                <a:ea typeface="+mn-ea"/>
                <a:cs typeface="+mn-cs"/>
              </a:rPr>
              <a:t>the pipeline is full at time 6, with 6 different instructions in various</a:t>
            </a:r>
          </a:p>
          <a:p>
            <a:r>
              <a:rPr lang="en-US" sz="1200" u="sng" kern="1200" dirty="0">
                <a:solidFill>
                  <a:schemeClr val="tx1"/>
                </a:solidFill>
                <a:effectLst/>
                <a:latin typeface="Times New Roman" pitchFamily="-1" charset="0"/>
                <a:ea typeface="+mn-ea"/>
                <a:cs typeface="+mn-cs"/>
              </a:rPr>
              <a:t>stages of execution, and remains full through time 9</a:t>
            </a:r>
            <a:r>
              <a:rPr lang="en-US" sz="1200" kern="1200" dirty="0">
                <a:solidFill>
                  <a:schemeClr val="tx1"/>
                </a:solidFill>
                <a:effectLst/>
                <a:latin typeface="Times New Roman" pitchFamily="-1" charset="0"/>
                <a:ea typeface="+mn-ea"/>
                <a:cs typeface="+mn-cs"/>
              </a:rPr>
              <a:t>; we assume that instruction I9 is the</a:t>
            </a:r>
          </a:p>
          <a:p>
            <a:r>
              <a:rPr lang="en-US" sz="1200" kern="1200" dirty="0">
                <a:solidFill>
                  <a:schemeClr val="tx1"/>
                </a:solidFill>
                <a:effectLst/>
                <a:latin typeface="Times New Roman" pitchFamily="-1" charset="0"/>
                <a:ea typeface="+mn-ea"/>
                <a:cs typeface="+mn-cs"/>
              </a:rPr>
              <a:t>last instruction to be executed. In Figure 16.13b, (which corresponds to Figure 16.11),</a:t>
            </a:r>
          </a:p>
          <a:p>
            <a:r>
              <a:rPr lang="en-US" sz="1200" kern="1200" dirty="0">
                <a:solidFill>
                  <a:schemeClr val="tx1"/>
                </a:solidFill>
                <a:effectLst/>
                <a:latin typeface="Times New Roman" pitchFamily="-1" charset="0"/>
                <a:ea typeface="+mn-ea"/>
                <a:cs typeface="+mn-cs"/>
              </a:rPr>
              <a:t>the pipeline is full at times 6 and 7. </a:t>
            </a:r>
            <a:r>
              <a:rPr lang="en-US" sz="1200" u="sng" kern="1200" dirty="0">
                <a:solidFill>
                  <a:schemeClr val="tx1"/>
                </a:solidFill>
                <a:effectLst/>
                <a:latin typeface="Times New Roman" pitchFamily="-1" charset="0"/>
                <a:ea typeface="+mn-ea"/>
                <a:cs typeface="+mn-cs"/>
              </a:rPr>
              <a:t>At time 7, instruction 3 is in the execute stage and</a:t>
            </a:r>
          </a:p>
          <a:p>
            <a:r>
              <a:rPr lang="en-US" sz="1200" u="sng" kern="1200" dirty="0">
                <a:solidFill>
                  <a:schemeClr val="tx1"/>
                </a:solidFill>
                <a:effectLst/>
                <a:latin typeface="Times New Roman" pitchFamily="-1" charset="0"/>
                <a:ea typeface="+mn-ea"/>
                <a:cs typeface="+mn-cs"/>
              </a:rPr>
              <a:t>executes a branch to instruction 15</a:t>
            </a:r>
            <a:r>
              <a:rPr lang="en-US" sz="1200" kern="1200" dirty="0">
                <a:solidFill>
                  <a:schemeClr val="tx1"/>
                </a:solidFill>
                <a:effectLst/>
                <a:latin typeface="Times New Roman" pitchFamily="-1" charset="0"/>
                <a:ea typeface="+mn-ea"/>
                <a:cs typeface="+mn-cs"/>
              </a:rPr>
              <a:t>. At this point, instructions I4 through I7 are flushed</a:t>
            </a:r>
          </a:p>
          <a:p>
            <a:r>
              <a:rPr lang="en-US" sz="1200" kern="1200" dirty="0">
                <a:solidFill>
                  <a:schemeClr val="tx1"/>
                </a:solidFill>
                <a:effectLst/>
                <a:latin typeface="Times New Roman" pitchFamily="-1" charset="0"/>
                <a:ea typeface="+mn-ea"/>
                <a:cs typeface="+mn-cs"/>
              </a:rPr>
              <a:t>from the pipeline, so that </a:t>
            </a:r>
            <a:r>
              <a:rPr lang="en-US" sz="1200" u="sng" kern="1200" dirty="0">
                <a:solidFill>
                  <a:schemeClr val="tx1"/>
                </a:solidFill>
                <a:effectLst/>
                <a:latin typeface="Times New Roman" pitchFamily="-1" charset="0"/>
                <a:ea typeface="+mn-ea"/>
                <a:cs typeface="+mn-cs"/>
              </a:rPr>
              <a:t>at time 8, only two instructions are in the pipeline, I3 and I15.</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From the preceding discussion, </a:t>
            </a:r>
            <a:r>
              <a:rPr lang="en-US" sz="1200" u="sng" kern="1200" dirty="0">
                <a:solidFill>
                  <a:schemeClr val="tx1"/>
                </a:solidFill>
                <a:effectLst/>
                <a:latin typeface="Times New Roman" pitchFamily="-1" charset="0"/>
                <a:ea typeface="+mn-ea"/>
                <a:cs typeface="+mn-cs"/>
              </a:rPr>
              <a:t>it might appear that the greater the number of</a:t>
            </a:r>
          </a:p>
          <a:p>
            <a:r>
              <a:rPr lang="en-US" sz="1200" u="sng" kern="1200" dirty="0">
                <a:solidFill>
                  <a:schemeClr val="tx1"/>
                </a:solidFill>
                <a:effectLst/>
                <a:latin typeface="Times New Roman" pitchFamily="-1" charset="0"/>
                <a:ea typeface="+mn-ea"/>
                <a:cs typeface="+mn-cs"/>
              </a:rPr>
              <a:t>stages in the pipeline, the faster the execution rate</a:t>
            </a:r>
            <a:r>
              <a:rPr lang="en-US" sz="1200" kern="1200" dirty="0">
                <a:solidFill>
                  <a:schemeClr val="tx1"/>
                </a:solidFill>
                <a:effectLst/>
                <a:latin typeface="Times New Roman" pitchFamily="-1" charset="0"/>
                <a:ea typeface="+mn-ea"/>
                <a:cs typeface="+mn-cs"/>
              </a:rPr>
              <a:t>. Some of the IBM S/360 designers</a:t>
            </a:r>
          </a:p>
          <a:p>
            <a:r>
              <a:rPr lang="en-US" sz="1200" kern="1200" dirty="0">
                <a:solidFill>
                  <a:schemeClr val="tx1"/>
                </a:solidFill>
                <a:effectLst/>
                <a:latin typeface="Times New Roman" pitchFamily="-1" charset="0"/>
                <a:ea typeface="+mn-ea"/>
                <a:cs typeface="+mn-cs"/>
              </a:rPr>
              <a:t>pointed out two factors that frustrate this seemingly simple pattern for high-performance</a:t>
            </a:r>
          </a:p>
          <a:p>
            <a:r>
              <a:rPr lang="en-US" sz="1200" kern="1200" dirty="0">
                <a:solidFill>
                  <a:schemeClr val="tx1"/>
                </a:solidFill>
                <a:effectLst/>
                <a:latin typeface="Times New Roman" pitchFamily="-1" charset="0"/>
                <a:ea typeface="+mn-ea"/>
                <a:cs typeface="+mn-cs"/>
              </a:rPr>
              <a:t>design [ANDE67a], and they remain </a:t>
            </a:r>
            <a:r>
              <a:rPr lang="en-US" sz="1200" u="sng" kern="1200" dirty="0">
                <a:solidFill>
                  <a:schemeClr val="tx1"/>
                </a:solidFill>
                <a:effectLst/>
                <a:latin typeface="Times New Roman" pitchFamily="-1" charset="0"/>
                <a:ea typeface="+mn-ea"/>
                <a:cs typeface="+mn-cs"/>
              </a:rPr>
              <a:t>elements that designer must still consider</a:t>
            </a:r>
            <a:r>
              <a:rPr lang="en-US" sz="1200" kern="1200" dirty="0">
                <a:solidFill>
                  <a:schemeClr val="tx1"/>
                </a:solidFill>
                <a:effectLst/>
                <a:latin typeface="Times New Roman" pitchFamily="-1" charset="0"/>
                <a:ea typeface="+mn-ea"/>
                <a:cs typeface="+mn-cs"/>
              </a:rPr>
              <a:t>:</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1.  At each stage of the pipeline, </a:t>
            </a:r>
            <a:r>
              <a:rPr lang="en-US" sz="1200" u="sng" kern="1200" dirty="0">
                <a:solidFill>
                  <a:schemeClr val="tx1"/>
                </a:solidFill>
                <a:effectLst/>
                <a:latin typeface="Times New Roman" pitchFamily="-1" charset="0"/>
                <a:ea typeface="+mn-ea"/>
                <a:cs typeface="+mn-cs"/>
              </a:rPr>
              <a:t>there is some overhead involved in moving data</a:t>
            </a:r>
          </a:p>
          <a:p>
            <a:r>
              <a:rPr lang="en-US" sz="1200" u="sng" kern="1200" dirty="0">
                <a:solidFill>
                  <a:schemeClr val="tx1"/>
                </a:solidFill>
                <a:effectLst/>
                <a:latin typeface="Times New Roman" pitchFamily="-1" charset="0"/>
                <a:ea typeface="+mn-ea"/>
                <a:cs typeface="+mn-cs"/>
              </a:rPr>
              <a:t>from buffer to buffer and in performing various preparation and delivery functions.</a:t>
            </a:r>
          </a:p>
          <a:p>
            <a:r>
              <a:rPr lang="en-US" sz="1200" kern="1200" dirty="0">
                <a:solidFill>
                  <a:schemeClr val="tx1"/>
                </a:solidFill>
                <a:effectLst/>
                <a:latin typeface="Times New Roman" pitchFamily="-1" charset="0"/>
                <a:ea typeface="+mn-ea"/>
                <a:cs typeface="+mn-cs"/>
              </a:rPr>
              <a:t>This overhead can appreciably lengthen the total execution time of a single</a:t>
            </a:r>
          </a:p>
          <a:p>
            <a:r>
              <a:rPr lang="en-US" sz="1200" kern="1200" dirty="0">
                <a:solidFill>
                  <a:schemeClr val="tx1"/>
                </a:solidFill>
                <a:effectLst/>
                <a:latin typeface="Times New Roman" pitchFamily="-1" charset="0"/>
                <a:ea typeface="+mn-ea"/>
                <a:cs typeface="+mn-cs"/>
              </a:rPr>
              <a:t>instruction. This is significant when sequential instructions are logically dependent,</a:t>
            </a:r>
          </a:p>
          <a:p>
            <a:r>
              <a:rPr lang="en-US" sz="1200" kern="1200" dirty="0">
                <a:solidFill>
                  <a:schemeClr val="tx1"/>
                </a:solidFill>
                <a:effectLst/>
                <a:latin typeface="Times New Roman" pitchFamily="-1" charset="0"/>
                <a:ea typeface="+mn-ea"/>
                <a:cs typeface="+mn-cs"/>
              </a:rPr>
              <a:t>either through heavy use of branching or through memory access dependencies.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2.  </a:t>
            </a:r>
            <a:r>
              <a:rPr lang="en-US" sz="1200" u="sng" kern="1200" dirty="0">
                <a:solidFill>
                  <a:schemeClr val="tx1"/>
                </a:solidFill>
                <a:effectLst/>
                <a:latin typeface="Times New Roman" pitchFamily="-1" charset="0"/>
                <a:ea typeface="+mn-ea"/>
                <a:cs typeface="+mn-cs"/>
              </a:rPr>
              <a:t>The amount of control logic required to handle memory and register dependencies</a:t>
            </a:r>
          </a:p>
          <a:p>
            <a:r>
              <a:rPr lang="en-US" sz="1200" u="sng" kern="1200" dirty="0">
                <a:solidFill>
                  <a:schemeClr val="tx1"/>
                </a:solidFill>
                <a:effectLst/>
                <a:latin typeface="Times New Roman" pitchFamily="-1" charset="0"/>
                <a:ea typeface="+mn-ea"/>
                <a:cs typeface="+mn-cs"/>
              </a:rPr>
              <a:t>and to optimize the use of the pipeline increases enormously with the</a:t>
            </a:r>
          </a:p>
          <a:p>
            <a:r>
              <a:rPr lang="en-US" sz="1200" u="sng" kern="1200" dirty="0">
                <a:solidFill>
                  <a:schemeClr val="tx1"/>
                </a:solidFill>
                <a:effectLst/>
                <a:latin typeface="Times New Roman" pitchFamily="-1" charset="0"/>
                <a:ea typeface="+mn-ea"/>
                <a:cs typeface="+mn-cs"/>
              </a:rPr>
              <a:t>number of stages. </a:t>
            </a:r>
            <a:r>
              <a:rPr lang="en-US" sz="1200" kern="1200" dirty="0">
                <a:solidFill>
                  <a:schemeClr val="tx1"/>
                </a:solidFill>
                <a:effectLst/>
                <a:latin typeface="Times New Roman" pitchFamily="-1" charset="0"/>
                <a:ea typeface="+mn-ea"/>
                <a:cs typeface="+mn-cs"/>
              </a:rPr>
              <a:t>This can lead to a situation where the logic controlling the</a:t>
            </a:r>
          </a:p>
          <a:p>
            <a:r>
              <a:rPr lang="en-US" sz="1200" kern="1200" dirty="0">
                <a:solidFill>
                  <a:schemeClr val="tx1"/>
                </a:solidFill>
                <a:effectLst/>
                <a:latin typeface="Times New Roman" pitchFamily="-1" charset="0"/>
                <a:ea typeface="+mn-ea"/>
                <a:cs typeface="+mn-cs"/>
              </a:rPr>
              <a:t>gating between stages is more complex than the stages being controlled.</a:t>
            </a:r>
          </a:p>
          <a:p>
            <a:r>
              <a:rPr lang="en-US" sz="1200" u="sng" kern="1200" dirty="0">
                <a:solidFill>
                  <a:schemeClr val="tx1"/>
                </a:solidFill>
                <a:effectLst/>
                <a:latin typeface="Times New Roman" pitchFamily="-1" charset="0"/>
                <a:ea typeface="+mn-ea"/>
                <a:cs typeface="+mn-cs"/>
              </a:rPr>
              <a:t>Another consideration is latching delay</a:t>
            </a:r>
            <a:r>
              <a:rPr lang="en-US" sz="1200" kern="1200" dirty="0">
                <a:solidFill>
                  <a:schemeClr val="tx1"/>
                </a:solidFill>
                <a:effectLst/>
                <a:latin typeface="Times New Roman" pitchFamily="-1" charset="0"/>
                <a:ea typeface="+mn-ea"/>
                <a:cs typeface="+mn-cs"/>
              </a:rPr>
              <a:t>: It takes time for pipeline buffers to</a:t>
            </a:r>
          </a:p>
          <a:p>
            <a:r>
              <a:rPr lang="en-US" sz="1200" kern="1200" dirty="0">
                <a:solidFill>
                  <a:schemeClr val="tx1"/>
                </a:solidFill>
                <a:effectLst/>
                <a:latin typeface="Times New Roman" pitchFamily="-1" charset="0"/>
                <a:ea typeface="+mn-ea"/>
                <a:cs typeface="+mn-cs"/>
              </a:rPr>
              <a:t>operate, and this adds to instruction cycle time.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Instruction pipelining is a powerful technique for enhancing performance, but</a:t>
            </a:r>
          </a:p>
          <a:p>
            <a:r>
              <a:rPr lang="en-US" sz="1200" kern="1200" dirty="0">
                <a:solidFill>
                  <a:schemeClr val="tx1"/>
                </a:solidFill>
                <a:effectLst/>
                <a:latin typeface="Times New Roman" pitchFamily="-1" charset="0"/>
                <a:ea typeface="+mn-ea"/>
                <a:cs typeface="+mn-cs"/>
              </a:rPr>
              <a:t>requires careful design to achieve optimum results with reasonable complexity.</a:t>
            </a:r>
          </a:p>
          <a:p>
            <a:endParaRPr lang="en-US" sz="1200" kern="1200" dirty="0">
              <a:solidFill>
                <a:schemeClr val="tx1"/>
              </a:solidFill>
              <a:effectLst/>
              <a:latin typeface="Times New Roman" pitchFamily="-1" charset="0"/>
              <a:ea typeface="+mn-ea"/>
              <a:cs typeface="+mn-cs"/>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Figure 16.14a </a:t>
            </a:r>
            <a:r>
              <a:rPr lang="en-US" sz="1200" u="sng" kern="1200" dirty="0">
                <a:solidFill>
                  <a:schemeClr val="tx1"/>
                </a:solidFill>
                <a:effectLst/>
                <a:latin typeface="Times New Roman" pitchFamily="-1" charset="0"/>
                <a:ea typeface="+mn-ea"/>
                <a:cs typeface="+mn-cs"/>
              </a:rPr>
              <a:t>plots the speedup factor as a function of the number of instructions that are executed without a branch.</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Figure 16.14b shows the speedup factor as a function of the number of stages in the instruction pipeline. </a:t>
            </a:r>
          </a:p>
          <a:p>
            <a:r>
              <a:rPr lang="en-US" sz="1200" kern="1200" dirty="0">
                <a:solidFill>
                  <a:schemeClr val="tx1"/>
                </a:solidFill>
                <a:effectLst/>
                <a:latin typeface="Times New Roman" pitchFamily="-1" charset="0"/>
                <a:ea typeface="+mn-ea"/>
                <a:cs typeface="+mn-cs"/>
              </a:rPr>
              <a:t> In this case, the speedup factor approaches the number of instructions that can be fed into the pipeline without branches. </a:t>
            </a:r>
          </a:p>
          <a:p>
            <a:r>
              <a:rPr lang="en-US" sz="1200" kern="1200" dirty="0">
                <a:solidFill>
                  <a:schemeClr val="tx1"/>
                </a:solidFill>
                <a:effectLst/>
                <a:latin typeface="Times New Roman" pitchFamily="-1" charset="0"/>
                <a:ea typeface="+mn-ea"/>
                <a:cs typeface="+mn-cs"/>
              </a:rPr>
              <a:t>Thus, </a:t>
            </a:r>
            <a:r>
              <a:rPr lang="en-US" sz="1200" u="sng" kern="1200" dirty="0">
                <a:solidFill>
                  <a:schemeClr val="tx1"/>
                </a:solidFill>
                <a:effectLst/>
                <a:latin typeface="Times New Roman" pitchFamily="-1" charset="0"/>
                <a:ea typeface="+mn-ea"/>
                <a:cs typeface="+mn-cs"/>
              </a:rPr>
              <a:t>the larger the number of pipeline stages, the greater the potential for speedup. </a:t>
            </a:r>
          </a:p>
          <a:p>
            <a:r>
              <a:rPr lang="en-US" sz="1200" kern="1200" dirty="0">
                <a:solidFill>
                  <a:schemeClr val="tx1"/>
                </a:solidFill>
                <a:effectLst/>
                <a:latin typeface="Times New Roman" pitchFamily="-1" charset="0"/>
                <a:ea typeface="+mn-ea"/>
                <a:cs typeface="+mn-cs"/>
              </a:rPr>
              <a:t>However, as a practical matter, </a:t>
            </a:r>
            <a:r>
              <a:rPr lang="en-US" sz="1200" b="1" u="sng" kern="1200" dirty="0">
                <a:solidFill>
                  <a:schemeClr val="tx1"/>
                </a:solidFill>
                <a:effectLst/>
                <a:latin typeface="Times New Roman" pitchFamily="-1" charset="0"/>
                <a:ea typeface="+mn-ea"/>
                <a:cs typeface="+mn-cs"/>
              </a:rPr>
              <a:t>the potential gains of additional pipeline stages are countered by </a:t>
            </a:r>
          </a:p>
          <a:p>
            <a:pPr marL="171450" indent="-171450">
              <a:buFontTx/>
              <a:buChar char="-"/>
            </a:pPr>
            <a:r>
              <a:rPr lang="en-US" sz="1200" kern="1200" dirty="0">
                <a:solidFill>
                  <a:schemeClr val="tx1"/>
                </a:solidFill>
                <a:effectLst/>
                <a:latin typeface="Times New Roman" pitchFamily="-1" charset="0"/>
                <a:ea typeface="+mn-ea"/>
                <a:cs typeface="+mn-cs"/>
              </a:rPr>
              <a:t>increases in cost, </a:t>
            </a:r>
          </a:p>
          <a:p>
            <a:pPr marL="171450" indent="-171450">
              <a:buFontTx/>
              <a:buChar char="-"/>
            </a:pPr>
            <a:r>
              <a:rPr lang="en-US" sz="1200" kern="1200" dirty="0">
                <a:solidFill>
                  <a:schemeClr val="tx1"/>
                </a:solidFill>
                <a:effectLst/>
                <a:latin typeface="Times New Roman" pitchFamily="-1" charset="0"/>
                <a:ea typeface="+mn-ea"/>
                <a:cs typeface="+mn-cs"/>
              </a:rPr>
              <a:t>delays between stages, and </a:t>
            </a:r>
          </a:p>
          <a:p>
            <a:pPr marL="171450" indent="-171450">
              <a:buFontTx/>
              <a:buChar char="-"/>
            </a:pPr>
            <a:r>
              <a:rPr lang="en-US" sz="1200" kern="1200" dirty="0">
                <a:solidFill>
                  <a:schemeClr val="tx1"/>
                </a:solidFill>
                <a:effectLst/>
                <a:latin typeface="Times New Roman" pitchFamily="-1" charset="0"/>
                <a:ea typeface="+mn-ea"/>
                <a:cs typeface="+mn-cs"/>
              </a:rPr>
              <a:t>the fact that branches will be encountered requiring the flushing of the pipeline.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18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A </a:t>
            </a:r>
            <a:r>
              <a:rPr lang="en-US" sz="1200" b="1" u="sng" kern="1200" dirty="0">
                <a:solidFill>
                  <a:schemeClr val="tx1"/>
                </a:solidFill>
                <a:latin typeface="Times New Roman" pitchFamily="-1" charset="0"/>
                <a:ea typeface="+mn-ea"/>
                <a:cs typeface="+mn-cs"/>
              </a:rPr>
              <a:t>pipeline hazard </a:t>
            </a:r>
            <a:r>
              <a:rPr lang="en-US" sz="1200" u="sng" kern="1200" dirty="0">
                <a:solidFill>
                  <a:schemeClr val="tx1"/>
                </a:solidFill>
                <a:latin typeface="Times New Roman" pitchFamily="-1" charset="0"/>
                <a:ea typeface="+mn-ea"/>
                <a:cs typeface="+mn-cs"/>
              </a:rPr>
              <a:t>occurs when the pipeline, or some portion of the pipeline, must stall because conditions do not permit continued execution</a:t>
            </a:r>
            <a:r>
              <a:rPr lang="en-US" sz="1200" kern="1200" dirty="0">
                <a:solidFill>
                  <a:schemeClr val="tx1"/>
                </a:solidFill>
                <a:latin typeface="Times New Roman" pitchFamily="-1" charset="0"/>
                <a:ea typeface="+mn-ea"/>
                <a:cs typeface="+mn-cs"/>
              </a:rPr>
              <a:t>. Such a pipeline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u="sng" kern="1200" dirty="0">
                <a:solidFill>
                  <a:schemeClr val="tx1"/>
                </a:solidFill>
                <a:latin typeface="Times New Roman" pitchFamily="-1" charset="0"/>
                <a:ea typeface="+mn-ea"/>
                <a:cs typeface="+mn-cs"/>
              </a:rPr>
              <a:t>A resource hazard occurs when two (or more) instructions that are already in the pipeline need the same resource</a:t>
            </a:r>
            <a:r>
              <a:rPr lang="en-US" sz="1200" kern="1200" dirty="0">
                <a:solidFill>
                  <a:schemeClr val="tx1"/>
                </a:solidFill>
                <a:latin typeface="Times New Roman" pitchFamily="-1" charset="0"/>
                <a:ea typeface="+mn-ea"/>
                <a:cs typeface="+mn-cs"/>
              </a:rPr>
              <a:t>. </a:t>
            </a:r>
          </a:p>
          <a:p>
            <a:r>
              <a:rPr lang="en-US" sz="1200" kern="1200" dirty="0">
                <a:solidFill>
                  <a:schemeClr val="tx1"/>
                </a:solidFill>
                <a:latin typeface="Times New Roman" pitchFamily="-1" charset="0"/>
                <a:ea typeface="+mn-ea"/>
                <a:cs typeface="+mn-cs"/>
              </a:rPr>
              <a:t>The result is that the </a:t>
            </a:r>
            <a:r>
              <a:rPr lang="en-US" sz="1200" u="sng" kern="1200" dirty="0">
                <a:solidFill>
                  <a:schemeClr val="tx1"/>
                </a:solidFill>
                <a:latin typeface="Times New Roman" pitchFamily="-1" charset="0"/>
                <a:ea typeface="+mn-ea"/>
                <a:cs typeface="+mn-cs"/>
              </a:rPr>
              <a:t>instructions must be executed in serial rather than parallel for a portion of the pipeline. </a:t>
            </a:r>
          </a:p>
          <a:p>
            <a:r>
              <a:rPr lang="en-US" sz="1200" kern="1200" dirty="0">
                <a:solidFill>
                  <a:schemeClr val="tx1"/>
                </a:solidFill>
                <a:latin typeface="Times New Roman" pitchFamily="-1" charset="0"/>
                <a:ea typeface="+mn-ea"/>
                <a:cs typeface="+mn-cs"/>
              </a:rPr>
              <a:t>A resource hazard is sometime referred to as a </a:t>
            </a:r>
            <a:r>
              <a:rPr lang="en-US" sz="1200" i="1" u="sng" kern="1200" dirty="0">
                <a:solidFill>
                  <a:schemeClr val="tx1"/>
                </a:solidFill>
                <a:latin typeface="Times New Roman" pitchFamily="-1" charset="0"/>
                <a:ea typeface="+mn-ea"/>
                <a:cs typeface="+mn-cs"/>
              </a:rPr>
              <a:t>structural hazard</a:t>
            </a:r>
            <a:r>
              <a:rPr lang="en-US" sz="1200" i="1"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16.15a shows the ideal case, in which a new instruction enters the pipeline each clock cycle. Now </a:t>
            </a:r>
            <a:r>
              <a:rPr lang="en-US" sz="1200" u="sng" kern="1200" dirty="0">
                <a:solidFill>
                  <a:schemeClr val="tx1"/>
                </a:solidFill>
                <a:latin typeface="Times New Roman" pitchFamily="-1" charset="0"/>
                <a:ea typeface="+mn-ea"/>
                <a:cs typeface="+mn-cs"/>
              </a:rPr>
              <a:t>assume that main memory has a single port and that all instruction fetches and data reads and writes must be performed one at a time. Further, ignore the cache</a:t>
            </a:r>
            <a:r>
              <a:rPr lang="en-US" sz="1200" kern="1200" dirty="0">
                <a:solidFill>
                  <a:schemeClr val="tx1"/>
                </a:solidFill>
                <a:latin typeface="Times New Roman" pitchFamily="-1" charset="0"/>
                <a:ea typeface="+mn-ea"/>
                <a:cs typeface="+mn-cs"/>
              </a:rPr>
              <a:t>. In this case, </a:t>
            </a:r>
            <a:r>
              <a:rPr lang="en-US" sz="1200" b="1" kern="1200" dirty="0">
                <a:solidFill>
                  <a:schemeClr val="tx1"/>
                </a:solidFill>
                <a:latin typeface="Times New Roman" pitchFamily="-1" charset="0"/>
                <a:ea typeface="+mn-ea"/>
                <a:cs typeface="+mn-cs"/>
              </a:rPr>
              <a:t>an operand read to or write from memory cannot be performed in parallel with an instruction fetch. </a:t>
            </a:r>
            <a:r>
              <a:rPr lang="en-US" sz="1200" kern="1200" dirty="0">
                <a:solidFill>
                  <a:schemeClr val="tx1"/>
                </a:solidFill>
                <a:latin typeface="Times New Roman" pitchFamily="-1" charset="0"/>
                <a:ea typeface="+mn-ea"/>
                <a:cs typeface="+mn-cs"/>
              </a:rPr>
              <a:t>This is illustrated in Figure 16.15b, which </a:t>
            </a:r>
            <a:r>
              <a:rPr lang="en-US" sz="1200" u="sng" kern="1200" dirty="0">
                <a:solidFill>
                  <a:schemeClr val="tx1"/>
                </a:solidFill>
                <a:latin typeface="Times New Roman" pitchFamily="-1" charset="0"/>
                <a:ea typeface="+mn-ea"/>
                <a:cs typeface="+mn-cs"/>
              </a:rPr>
              <a:t>assumes that the source operand for instruction I1 is in memory, rather than a register</a:t>
            </a:r>
            <a:r>
              <a:rPr lang="en-US" sz="1200" kern="1200" dirty="0">
                <a:solidFill>
                  <a:schemeClr val="tx1"/>
                </a:solidFill>
                <a:latin typeface="Times New Roman" pitchFamily="-1" charset="0"/>
                <a:ea typeface="+mn-ea"/>
                <a:cs typeface="+mn-cs"/>
              </a:rPr>
              <a:t>. Therefore, the fetch instruction stage of the pipeline must </a:t>
            </a:r>
            <a:r>
              <a:rPr lang="en-US" sz="1200" u="sng" kern="1200" dirty="0">
                <a:solidFill>
                  <a:schemeClr val="tx1"/>
                </a:solidFill>
                <a:latin typeface="Times New Roman" pitchFamily="-1" charset="0"/>
                <a:ea typeface="+mn-ea"/>
                <a:cs typeface="+mn-cs"/>
              </a:rPr>
              <a:t>idle for one cycle </a:t>
            </a:r>
            <a:r>
              <a:rPr lang="en-US" sz="1200" kern="1200" dirty="0">
                <a:solidFill>
                  <a:schemeClr val="tx1"/>
                </a:solidFill>
                <a:latin typeface="Times New Roman" pitchFamily="-1" charset="0"/>
                <a:ea typeface="+mn-ea"/>
                <a:cs typeface="+mn-cs"/>
              </a:rPr>
              <a:t>before beginning the instruction fetch for instruction I3. </a:t>
            </a:r>
            <a:r>
              <a:rPr lang="en-US" sz="1200" u="sng" kern="1200" dirty="0">
                <a:solidFill>
                  <a:schemeClr val="tx1"/>
                </a:solidFill>
                <a:latin typeface="Times New Roman" pitchFamily="-1" charset="0"/>
                <a:ea typeface="+mn-ea"/>
                <a:cs typeface="+mn-cs"/>
              </a:rPr>
              <a:t>The figure assumes that all other operands are in registers.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a:t>
            </a:r>
            <a:r>
              <a:rPr lang="en-US" sz="1200" b="1" kern="1200" dirty="0">
                <a:solidFill>
                  <a:schemeClr val="tx1"/>
                </a:solidFill>
                <a:latin typeface="Times New Roman" pitchFamily="-1" charset="0"/>
                <a:ea typeface="+mn-ea"/>
                <a:cs typeface="+mn-cs"/>
              </a:rPr>
              <a:t>multiple instructions are ready to enter the execute instruction phase and there is a single ALU</a:t>
            </a:r>
            <a:r>
              <a:rPr lang="en-US" sz="1200" kern="1200" dirty="0">
                <a:solidFill>
                  <a:schemeClr val="tx1"/>
                </a:solidFill>
                <a:latin typeface="Times New Roman" pitchFamily="-1" charset="0"/>
                <a:ea typeface="+mn-ea"/>
                <a:cs typeface="+mn-cs"/>
              </a:rPr>
              <a:t>. One solutions to such resource hazards is to increase available resources, such as having multiple ports into main memory and multiple ALU units.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A data hazard occurs when there is a conflict in the access of an operand location</a:t>
            </a:r>
            <a:r>
              <a:rPr lang="en-US" sz="1200" kern="1200" dirty="0">
                <a:solidFill>
                  <a:schemeClr val="tx1"/>
                </a:solidFill>
                <a:latin typeface="Times New Roman" pitchFamily="-1" charset="0"/>
                <a:ea typeface="+mn-ea"/>
                <a:cs typeface="+mn-cs"/>
              </a:rPr>
              <a:t>. In general terms, we can state the hazard in this form: </a:t>
            </a:r>
            <a:r>
              <a:rPr lang="en-US" sz="1200" u="sng" kern="1200" dirty="0">
                <a:solidFill>
                  <a:schemeClr val="tx1"/>
                </a:solidFill>
                <a:latin typeface="Times New Roman" pitchFamily="-1" charset="0"/>
                <a:ea typeface="+mn-ea"/>
                <a:cs typeface="+mn-cs"/>
              </a:rPr>
              <a:t>Two instructions in a program are to be executed in sequence and both access a particular memory or register operand. </a:t>
            </a:r>
            <a:r>
              <a:rPr lang="en-US" sz="1200" kern="1200" dirty="0">
                <a:solidFill>
                  <a:schemeClr val="tx1"/>
                </a:solidFill>
                <a:latin typeface="Times New Roman" pitchFamily="-1" charset="0"/>
                <a:ea typeface="+mn-ea"/>
                <a:cs typeface="+mn-cs"/>
              </a:rPr>
              <a:t>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As an example, consider the following x86 machine instruction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EAX, EBX /* EAX = EAX + EBX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SUB ECX, EAX /* ECX = ECX – EAX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first instruction adds the contents of the 32-bit registers EAX and EBX</a:t>
            </a:r>
          </a:p>
          <a:p>
            <a:r>
              <a:rPr lang="en-US" sz="1200" b="0" i="0" u="none" strike="noStrike" kern="1200" baseline="0" dirty="0">
                <a:solidFill>
                  <a:schemeClr val="tx1"/>
                </a:solidFill>
                <a:latin typeface="Times New Roman" pitchFamily="-1" charset="0"/>
                <a:ea typeface="+mn-ea"/>
                <a:cs typeface="+mn-cs"/>
              </a:rPr>
              <a:t>and stores the result in EAX. The second instruction subtracts the contents of EAX</a:t>
            </a:r>
          </a:p>
          <a:p>
            <a:r>
              <a:rPr lang="en-US" sz="1200" b="0" i="0" u="none" strike="noStrike" kern="1200" baseline="0" dirty="0">
                <a:solidFill>
                  <a:schemeClr val="tx1"/>
                </a:solidFill>
                <a:latin typeface="Times New Roman" pitchFamily="-1" charset="0"/>
                <a:ea typeface="+mn-ea"/>
                <a:cs typeface="+mn-cs"/>
              </a:rPr>
              <a:t>from ECX and stores the result in ECX. Figure 16.16 shows the pipeline behavior.</a:t>
            </a:r>
            <a:endParaRPr lang="en-US" dirty="0"/>
          </a:p>
          <a:p>
            <a:r>
              <a:rPr lang="en-US" sz="1200" u="sng" kern="1200" dirty="0">
                <a:solidFill>
                  <a:schemeClr val="tx1"/>
                </a:solidFill>
                <a:effectLst/>
                <a:latin typeface="Times New Roman" pitchFamily="-1" charset="0"/>
                <a:ea typeface="+mn-ea"/>
                <a:cs typeface="+mn-cs"/>
              </a:rPr>
              <a:t>The ADD instruction does not update register EAX until the end of stage 5, which occurs at clock cycle 5. </a:t>
            </a:r>
          </a:p>
          <a:p>
            <a:r>
              <a:rPr lang="en-US" sz="1200" u="sng" kern="1200" dirty="0">
                <a:solidFill>
                  <a:schemeClr val="tx1"/>
                </a:solidFill>
                <a:effectLst/>
                <a:latin typeface="Times New Roman" pitchFamily="-1" charset="0"/>
                <a:ea typeface="+mn-ea"/>
                <a:cs typeface="+mn-cs"/>
              </a:rPr>
              <a:t>But the SUB instruction needs that value at the beginning of  its stage 2, which occurs at clock cycle 4. </a:t>
            </a:r>
          </a:p>
          <a:p>
            <a:r>
              <a:rPr lang="en-US" sz="1200" u="sng" kern="1200" dirty="0">
                <a:solidFill>
                  <a:schemeClr val="tx1"/>
                </a:solidFill>
                <a:effectLst/>
                <a:latin typeface="Times New Roman" pitchFamily="-1" charset="0"/>
                <a:ea typeface="+mn-ea"/>
                <a:cs typeface="+mn-cs"/>
              </a:rPr>
              <a:t>To maintain correct operation, the pipeline must stall for two clocks cycles. </a:t>
            </a:r>
          </a:p>
          <a:p>
            <a:r>
              <a:rPr lang="en-US" sz="1200" u="sng" kern="1200" dirty="0">
                <a:solidFill>
                  <a:schemeClr val="tx1"/>
                </a:solidFill>
                <a:effectLst/>
                <a:latin typeface="Times New Roman" pitchFamily="-1" charset="0"/>
                <a:ea typeface="+mn-ea"/>
                <a:cs typeface="+mn-cs"/>
              </a:rPr>
              <a:t>Thus, in the absence of special hardware and specific avoidance algorithms, such a data hazard results in inefficient pipeline usage.</a:t>
            </a:r>
          </a:p>
          <a:p>
            <a:endParaRPr lang="en-US" sz="1200" u="sng" kern="1200" dirty="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16.16 is a RAW hazard. The other two hazards are best discussed in the context of superscalar organization, discussed in Chapter 18.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u="sng"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a:t>
            </a:r>
            <a:r>
              <a:rPr lang="en-US" sz="1200" kern="1200" dirty="0">
                <a:solidFill>
                  <a:schemeClr val="tx1"/>
                </a:solidFill>
                <a:latin typeface="Times New Roman" pitchFamily="-1" charset="0"/>
                <a:ea typeface="+mn-ea"/>
                <a:cs typeface="+mn-cs"/>
              </a:rPr>
              <a:t>.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Multiple streams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Prefetch branch target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Loop buffer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Branch prediction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Times New Roman" pitchFamily="-1" charset="0"/>
                <a:ea typeface="+mn-ea"/>
                <a:cs typeface="+mn-cs"/>
              </a:rPr>
              <a:t>Figure</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16.1 is a simplified view of the internal structure of a processor. The</a:t>
            </a:r>
          </a:p>
          <a:p>
            <a:r>
              <a:rPr lang="en-US" sz="1200" kern="1200" dirty="0">
                <a:solidFill>
                  <a:schemeClr val="tx1"/>
                </a:solidFill>
                <a:effectLst/>
                <a:latin typeface="Times New Roman" pitchFamily="-1" charset="0"/>
                <a:ea typeface="+mn-ea"/>
                <a:cs typeface="+mn-cs"/>
              </a:rPr>
              <a:t>reader will recall that the major components of the processor are an </a:t>
            </a:r>
            <a:r>
              <a:rPr lang="en-US" sz="1200" i="1" kern="1200" dirty="0">
                <a:solidFill>
                  <a:schemeClr val="tx1"/>
                </a:solidFill>
                <a:effectLst/>
                <a:latin typeface="Times New Roman" pitchFamily="-1" charset="0"/>
                <a:ea typeface="+mn-ea"/>
                <a:cs typeface="+mn-cs"/>
              </a:rPr>
              <a:t>arithmetic and</a:t>
            </a:r>
          </a:p>
          <a:p>
            <a:r>
              <a:rPr lang="en-US" sz="1200" i="1" kern="1200" dirty="0">
                <a:solidFill>
                  <a:schemeClr val="tx1"/>
                </a:solidFill>
                <a:effectLst/>
                <a:latin typeface="Times New Roman" pitchFamily="-1" charset="0"/>
                <a:ea typeface="+mn-ea"/>
                <a:cs typeface="+mn-cs"/>
              </a:rPr>
              <a:t>logic unit </a:t>
            </a:r>
            <a:r>
              <a:rPr lang="en-US" sz="1200" kern="1200" dirty="0">
                <a:solidFill>
                  <a:schemeClr val="tx1"/>
                </a:solidFill>
                <a:effectLst/>
                <a:latin typeface="Times New Roman" pitchFamily="-1" charset="0"/>
                <a:ea typeface="+mn-ea"/>
                <a:cs typeface="+mn-cs"/>
              </a:rPr>
              <a:t> (ALU) and a </a:t>
            </a:r>
            <a:r>
              <a:rPr lang="en-US" sz="1200" i="1" kern="1200" dirty="0">
                <a:solidFill>
                  <a:schemeClr val="tx1"/>
                </a:solidFill>
                <a:effectLst/>
                <a:latin typeface="Times New Roman" pitchFamily="-1" charset="0"/>
                <a:ea typeface="+mn-ea"/>
                <a:cs typeface="+mn-cs"/>
              </a:rPr>
              <a:t>control unit</a:t>
            </a:r>
            <a:r>
              <a:rPr lang="en-US" sz="1200" kern="1200" dirty="0">
                <a:solidFill>
                  <a:schemeClr val="tx1"/>
                </a:solidFill>
                <a:effectLst/>
                <a:latin typeface="Times New Roman" pitchFamily="-1" charset="0"/>
                <a:ea typeface="+mn-ea"/>
                <a:cs typeface="+mn-cs"/>
              </a:rPr>
              <a:t>  (CU). The ALU does the actual computation or</a:t>
            </a:r>
          </a:p>
          <a:p>
            <a:r>
              <a:rPr lang="en-US" sz="1200" kern="1200" dirty="0">
                <a:solidFill>
                  <a:schemeClr val="tx1"/>
                </a:solidFill>
                <a:effectLst/>
                <a:latin typeface="Times New Roman" pitchFamily="-1" charset="0"/>
                <a:ea typeface="+mn-ea"/>
                <a:cs typeface="+mn-cs"/>
              </a:rPr>
              <a:t>processing of data. The control unit controls the movement of data and instructions</a:t>
            </a:r>
          </a:p>
          <a:p>
            <a:r>
              <a:rPr lang="en-US" sz="1200" kern="1200" dirty="0">
                <a:solidFill>
                  <a:schemeClr val="tx1"/>
                </a:solidFill>
                <a:effectLst/>
                <a:latin typeface="Times New Roman" pitchFamily="-1" charset="0"/>
                <a:ea typeface="+mn-ea"/>
                <a:cs typeface="+mn-cs"/>
              </a:rPr>
              <a:t>into and out of the processor, and controls the operation of the ALU. In addition,</a:t>
            </a:r>
          </a:p>
          <a:p>
            <a:r>
              <a:rPr lang="en-US" sz="1200" kern="1200" dirty="0">
                <a:solidFill>
                  <a:schemeClr val="tx1"/>
                </a:solidFill>
                <a:effectLst/>
                <a:latin typeface="Times New Roman" pitchFamily="-1" charset="0"/>
                <a:ea typeface="+mn-ea"/>
                <a:cs typeface="+mn-cs"/>
              </a:rPr>
              <a:t>the figure shows a minimal internal memory, consisting of a set of storage locations,</a:t>
            </a:r>
          </a:p>
          <a:p>
            <a:r>
              <a:rPr lang="en-US" sz="1200" kern="1200" dirty="0">
                <a:solidFill>
                  <a:schemeClr val="tx1"/>
                </a:solidFill>
                <a:effectLst/>
                <a:latin typeface="Times New Roman" pitchFamily="-1" charset="0"/>
                <a:ea typeface="+mn-ea"/>
                <a:cs typeface="+mn-cs"/>
              </a:rPr>
              <a:t>called </a:t>
            </a:r>
            <a:r>
              <a:rPr lang="en-US" sz="1200" i="1" kern="1200" dirty="0">
                <a:solidFill>
                  <a:schemeClr val="tx1"/>
                </a:solidFill>
                <a:effectLst/>
                <a:latin typeface="Times New Roman" pitchFamily="-1" charset="0"/>
                <a:ea typeface="+mn-ea"/>
                <a:cs typeface="+mn-cs"/>
              </a:rPr>
              <a:t>registers </a:t>
            </a:r>
            <a:r>
              <a:rPr lang="en-US" sz="1200" kern="1200" dirty="0">
                <a:solidFill>
                  <a:schemeClr val="tx1"/>
                </a:solidFill>
                <a:effectLst/>
                <a:latin typeface="Times New Roman" pitchFamily="-1" charset="0"/>
                <a:ea typeface="+mn-ea"/>
                <a:cs typeface="+mn-cs"/>
              </a:rPr>
              <a:t>. The data transfer and logic control paths are indicated, including</a:t>
            </a:r>
          </a:p>
          <a:p>
            <a:r>
              <a:rPr lang="en-US" sz="1200" kern="1200" dirty="0">
                <a:solidFill>
                  <a:schemeClr val="tx1"/>
                </a:solidFill>
                <a:effectLst/>
                <a:latin typeface="Times New Roman" pitchFamily="-1" charset="0"/>
                <a:ea typeface="+mn-ea"/>
                <a:cs typeface="+mn-cs"/>
              </a:rPr>
              <a:t>an element </a:t>
            </a:r>
            <a:r>
              <a:rPr lang="en-US" sz="1200" u="sng" kern="1200" dirty="0">
                <a:solidFill>
                  <a:schemeClr val="tx1"/>
                </a:solidFill>
                <a:effectLst/>
                <a:latin typeface="Times New Roman" pitchFamily="-1" charset="0"/>
                <a:ea typeface="+mn-ea"/>
                <a:cs typeface="+mn-cs"/>
              </a:rPr>
              <a:t>labeled </a:t>
            </a:r>
            <a:r>
              <a:rPr lang="en-US" sz="1200" i="1" u="sng" kern="1200" dirty="0">
                <a:solidFill>
                  <a:schemeClr val="tx1"/>
                </a:solidFill>
                <a:effectLst/>
                <a:latin typeface="Times New Roman" pitchFamily="-1" charset="0"/>
                <a:ea typeface="+mn-ea"/>
                <a:cs typeface="+mn-cs"/>
              </a:rPr>
              <a:t>internal processor bus </a:t>
            </a:r>
            <a:r>
              <a:rPr lang="en-US" sz="1200" u="sng" kern="1200" dirty="0">
                <a:solidFill>
                  <a:schemeClr val="tx1"/>
                </a:solidFill>
                <a:effectLst/>
                <a:latin typeface="Times New Roman" pitchFamily="-1" charset="0"/>
                <a:ea typeface="+mn-ea"/>
                <a:cs typeface="+mn-cs"/>
              </a:rPr>
              <a:t>. This element is needed to transfer data</a:t>
            </a:r>
          </a:p>
          <a:p>
            <a:r>
              <a:rPr lang="en-US" sz="1200" u="sng" kern="1200" dirty="0">
                <a:solidFill>
                  <a:schemeClr val="tx1"/>
                </a:solidFill>
                <a:effectLst/>
                <a:latin typeface="Times New Roman" pitchFamily="-1" charset="0"/>
                <a:ea typeface="+mn-ea"/>
                <a:cs typeface="+mn-cs"/>
              </a:rPr>
              <a:t>between the various registers and the ALU, because the ALU in fact operates only</a:t>
            </a:r>
          </a:p>
          <a:p>
            <a:r>
              <a:rPr lang="en-US" sz="1200" u="sng" kern="1200" dirty="0">
                <a:solidFill>
                  <a:schemeClr val="tx1"/>
                </a:solidFill>
                <a:effectLst/>
                <a:latin typeface="Times New Roman" pitchFamily="-1" charset="0"/>
                <a:ea typeface="+mn-ea"/>
                <a:cs typeface="+mn-cs"/>
              </a:rPr>
              <a:t>on data in the internal processor memory</a:t>
            </a:r>
            <a:r>
              <a:rPr lang="en-US" sz="1200" kern="1200" dirty="0">
                <a:solidFill>
                  <a:schemeClr val="tx1"/>
                </a:solidFill>
                <a:effectLst/>
                <a:latin typeface="Times New Roman" pitchFamily="-1" charset="0"/>
                <a:ea typeface="+mn-ea"/>
                <a:cs typeface="+mn-cs"/>
              </a:rPr>
              <a:t>. The figure also shows typical basic elements</a:t>
            </a:r>
          </a:p>
          <a:p>
            <a:r>
              <a:rPr lang="en-US" sz="1200" kern="1200" dirty="0">
                <a:solidFill>
                  <a:schemeClr val="tx1"/>
                </a:solidFill>
                <a:effectLst/>
                <a:latin typeface="Times New Roman" pitchFamily="-1" charset="0"/>
                <a:ea typeface="+mn-ea"/>
                <a:cs typeface="+mn-cs"/>
              </a:rPr>
              <a:t>of the ALU. Note the similarity between the internal structure of the computer</a:t>
            </a:r>
          </a:p>
          <a:p>
            <a:r>
              <a:rPr lang="en-US" sz="1200" kern="1200" dirty="0">
                <a:solidFill>
                  <a:schemeClr val="tx1"/>
                </a:solidFill>
                <a:effectLst/>
                <a:latin typeface="Times New Roman" pitchFamily="-1" charset="0"/>
                <a:ea typeface="+mn-ea"/>
                <a:cs typeface="+mn-cs"/>
              </a:rPr>
              <a:t>as a whole, and the internal structure of the processor. In both cases, there is</a:t>
            </a:r>
          </a:p>
          <a:p>
            <a:r>
              <a:rPr lang="en-US" sz="1200" kern="1200" dirty="0">
                <a:solidFill>
                  <a:schemeClr val="tx1"/>
                </a:solidFill>
                <a:effectLst/>
                <a:latin typeface="Times New Roman" pitchFamily="-1" charset="0"/>
                <a:ea typeface="+mn-ea"/>
                <a:cs typeface="+mn-cs"/>
              </a:rPr>
              <a:t>a small collection of major elements (computer: processor, I/O, memory; processor:</a:t>
            </a:r>
          </a:p>
          <a:p>
            <a:r>
              <a:rPr lang="en-US" sz="1200" kern="1200" dirty="0">
                <a:solidFill>
                  <a:schemeClr val="tx1"/>
                </a:solidFill>
                <a:effectLst/>
                <a:latin typeface="Times New Roman" pitchFamily="-1" charset="0"/>
                <a:ea typeface="+mn-ea"/>
                <a:cs typeface="+mn-cs"/>
              </a:rPr>
              <a:t>control unit, ALU, registers) connected by data paths.</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t>
            </a:r>
            <a:r>
              <a:rPr lang="en-US" sz="1200" u="sng" kern="1200" dirty="0">
                <a:solidFill>
                  <a:schemeClr val="tx1"/>
                </a:solidFill>
                <a:latin typeface="Times New Roman" pitchFamily="-1" charset="0"/>
                <a:ea typeface="+mn-ea"/>
                <a:cs typeface="+mn-cs"/>
              </a:rPr>
              <a:t>A brute-force approach is to replicate the initial portions of the pipeline and allow the pipeline to fetch both instructions, making use of two streams</a:t>
            </a:r>
            <a:r>
              <a:rPr lang="en-US" sz="1200" kern="1200" dirty="0">
                <a:solidFill>
                  <a:schemeClr val="tx1"/>
                </a:solidFill>
                <a:latin typeface="Times New Roman" pitchFamily="-1" charset="0"/>
                <a:ea typeface="+mn-ea"/>
                <a:cs typeface="+mn-cs"/>
              </a:rPr>
              <a:t>. There are two problems with this approach: </a:t>
            </a:r>
          </a:p>
          <a:p>
            <a:endParaRPr lang="en-US" dirty="0"/>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When a conditional branch is recognized, </a:t>
            </a:r>
            <a:r>
              <a:rPr lang="en-US" sz="1200" u="sng" kern="1200" dirty="0">
                <a:solidFill>
                  <a:schemeClr val="tx1"/>
                </a:solidFill>
                <a:latin typeface="Times New Roman" pitchFamily="-1" charset="0"/>
                <a:ea typeface="+mn-ea"/>
                <a:cs typeface="+mn-cs"/>
              </a:rPr>
              <a:t>the target of the branch is prefetched</a:t>
            </a:r>
            <a:r>
              <a:rPr lang="en-US" sz="1200" kern="1200" dirty="0">
                <a:solidFill>
                  <a:schemeClr val="tx1"/>
                </a:solidFill>
                <a:latin typeface="Times New Roman" pitchFamily="-1" charset="0"/>
                <a:ea typeface="+mn-ea"/>
                <a:cs typeface="+mn-cs"/>
              </a:rPr>
              <a:t>, in addition to the instruction following the branch. This target is then saved until the branch instruction is executed. If the branch is taken, the target has already been prefetched.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IBM 360/91 uses this approach. </a:t>
            </a:r>
            <a:endParaRPr lang="en-US" dirty="0"/>
          </a:p>
          <a:p>
            <a:endParaRPr lang="en-GB" dirty="0"/>
          </a:p>
          <a:p>
            <a:r>
              <a:rPr lang="en-GB" dirty="0"/>
              <a:t>https://www.javatpoint.com/branch-instruction-in-computer-organization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1. </a:t>
            </a:r>
            <a:r>
              <a:rPr lang="en-US" sz="1200" kern="1200" dirty="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2. </a:t>
            </a:r>
            <a:r>
              <a:rPr lang="en-US" sz="1200" kern="1200" dirty="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a:p>
          <a:p>
            <a:endParaRPr lang="en-GB" dirty="0"/>
          </a:p>
          <a:p>
            <a:r>
              <a:rPr lang="en-US" sz="1200" b="1" kern="1200" dirty="0">
                <a:solidFill>
                  <a:schemeClr val="tx1"/>
                </a:solidFill>
                <a:latin typeface="Times New Roman" pitchFamily="-1" charset="0"/>
                <a:ea typeface="+mn-ea"/>
                <a:cs typeface="+mn-cs"/>
              </a:rPr>
              <a:t>3. </a:t>
            </a:r>
            <a:r>
              <a:rPr lang="en-US" sz="1200" kern="1200" dirty="0">
                <a:solidFill>
                  <a:schemeClr val="tx1"/>
                </a:solidFill>
                <a:latin typeface="Times New Roman" pitchFamily="-1" charset="0"/>
                <a:ea typeface="+mn-ea"/>
                <a:cs typeface="+mn-cs"/>
              </a:rPr>
              <a:t>This strategy is particularly well suited to dealing with loops, or iterations; hence the name </a:t>
            </a:r>
            <a:r>
              <a:rPr lang="en-US" sz="1200" i="1" kern="1200" dirty="0">
                <a:solidFill>
                  <a:schemeClr val="tx1"/>
                </a:solidFill>
                <a:latin typeface="Times New Roman" pitchFamily="-1" charset="0"/>
                <a:ea typeface="+mn-ea"/>
                <a:cs typeface="+mn-cs"/>
              </a:rPr>
              <a:t>loop buffer. </a:t>
            </a:r>
            <a:r>
              <a:rPr lang="en-US" sz="1200" kern="1200" dirty="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16.17 gives an example of a loop buffer. If the buffer contains 256 bytes, and byte addressing is used, then the least significant 8 bits are used to index the buffer. The remaining most significant bits are checked to determine if the branch target lies within the environment captured by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Among the machines using a loop buffer are some of the CDC machines (Star- 100, 6600, 7600) and the CRAY-1. A specialized form of loop buffer is available on the Motorola 68010, for executing a three-instruction loop involving the DBcc (decrement and branch on condition) instruction (see Problem 16.14). A three-word buffer is maintained, and the processor executes these instructions repeatedly until the loop condition is satisfied.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Predict never taken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Predict always taken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Predict by opcode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Taken/not taken switch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a:t>
            </a:r>
            <a:r>
              <a:rPr lang="en-US" sz="1200" u="sng" kern="1200" dirty="0">
                <a:solidFill>
                  <a:schemeClr val="tx1"/>
                </a:solidFill>
                <a:latin typeface="Times New Roman" pitchFamily="-1" charset="0"/>
                <a:ea typeface="+mn-ea"/>
                <a:cs typeface="+mn-cs"/>
              </a:rPr>
              <a:t>The predict-never-taken approach is the most popular of all the branch prediction methods</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i="1"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a:t>
            </a:r>
            <a:r>
              <a:rPr lang="en-US" sz="1200" kern="1200" dirty="0">
                <a:solidFill>
                  <a:schemeClr val="tx1"/>
                </a:solidFill>
                <a:latin typeface="Times New Roman" pitchFamily="-1" charset="0"/>
                <a:ea typeface="+mn-ea"/>
                <a:cs typeface="+mn-cs"/>
              </a:rPr>
              <a: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a:t>
            </a:r>
            <a:r>
              <a:rPr lang="en-US" sz="1200" u="sng" kern="1200" dirty="0">
                <a:solidFill>
                  <a:schemeClr val="tx1"/>
                </a:solidFill>
                <a:latin typeface="Times New Roman" pitchFamily="-1" charset="0"/>
                <a:ea typeface="+mn-ea"/>
                <a:cs typeface="+mn-cs"/>
              </a:rPr>
              <a:t>, one or more bits can be associated with each conditional branch instruction that reflect the recent history of the instruction</a:t>
            </a:r>
            <a:r>
              <a:rPr lang="en-US" sz="1200" kern="1200" dirty="0">
                <a:solidFill>
                  <a:schemeClr val="tx1"/>
                </a:solidFill>
                <a:latin typeface="Times New Roman" pitchFamily="-1" charset="0"/>
                <a:ea typeface="+mn-ea"/>
                <a:cs typeface="+mn-cs"/>
              </a:rPr>
              <a:t>.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t>
            </a:r>
            <a:r>
              <a:rPr lang="en-US" sz="1200" u="sng" kern="1200" dirty="0">
                <a:solidFill>
                  <a:schemeClr val="tx1"/>
                </a:solidFill>
                <a:latin typeface="Times New Roman" pitchFamily="-1" charset="0"/>
                <a:ea typeface="+mn-ea"/>
                <a:cs typeface="+mn-cs"/>
              </a:rPr>
              <a:t>an error in prediction </a:t>
            </a:r>
            <a:r>
              <a:rPr lang="en-US" sz="1200" kern="1200" dirty="0">
                <a:solidFill>
                  <a:schemeClr val="tx1"/>
                </a:solidFill>
                <a:latin typeface="Times New Roman" pitchFamily="-1" charset="0"/>
                <a:ea typeface="+mn-ea"/>
                <a:cs typeface="+mn-cs"/>
              </a:rPr>
              <a:t>will occur twice for each use of the loop: once on entering the loop, and once on exiting.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If two bits are used, they can be used to record the result of the last two instances of the execution of the associated instruction</a:t>
            </a:r>
            <a:r>
              <a:rPr lang="en-US" sz="1200" kern="1200" dirty="0">
                <a:solidFill>
                  <a:schemeClr val="tx1"/>
                </a:solidFill>
                <a:latin typeface="Times New Roman" pitchFamily="-1" charset="0"/>
                <a:ea typeface="+mn-ea"/>
                <a:cs typeface="+mn-cs"/>
              </a:rPr>
              <a:t>, or to record a state in some other fashion. Figure 16.18 shows a typical approach (see Problem 16.13 for other possibilities). Assume that the algorithm starts at the upper-left-hand corner of the flowchart. As long as each succeeding conditional branch instruction that is encountered is taken, the decision process predicts that the next branch will be taken.</a:t>
            </a:r>
            <a:r>
              <a:rPr lang="en-US" sz="1200" u="sng" kern="1200" dirty="0">
                <a:solidFill>
                  <a:schemeClr val="tx1"/>
                </a:solidFill>
                <a:latin typeface="Times New Roman" pitchFamily="-1" charset="0"/>
                <a:ea typeface="+mn-ea"/>
                <a:cs typeface="+mn-cs"/>
              </a:rPr>
              <a:t> If a single prediction is wrong, the algorithm continues to predict that the next branch is taken. Only if two successive branches are not taken does the algorithm shift to the right-hand side of the flowchart. </a:t>
            </a:r>
            <a:r>
              <a:rPr lang="en-US" sz="1200" kern="1200" dirty="0">
                <a:solidFill>
                  <a:schemeClr val="tx1"/>
                </a:solidFill>
                <a:latin typeface="Times New Roman" pitchFamily="-1" charset="0"/>
                <a:ea typeface="+mn-ea"/>
                <a:cs typeface="+mn-cs"/>
              </a:rPr>
              <a:t>Subsequently, the algorithm will predict that branches are not taken until two branches in a row are taken. </a:t>
            </a:r>
            <a:r>
              <a:rPr lang="en-US" sz="1200" u="sng" kern="1200" dirty="0">
                <a:solidFill>
                  <a:schemeClr val="tx1"/>
                </a:solidFill>
                <a:latin typeface="Times New Roman" pitchFamily="-1" charset="0"/>
                <a:ea typeface="+mn-ea"/>
                <a:cs typeface="+mn-cs"/>
              </a:rPr>
              <a:t>Thus, the algorithm requires two consecutive wrong predictions to change the prediction decision. </a:t>
            </a:r>
            <a:endParaRPr lang="en-US" u="sng" dirty="0"/>
          </a:p>
          <a:p>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decision process can be represented more compactly by a finite-state machine, shown in Figure 16.19. The finite-state machine representation is commonly used in the literature. </a:t>
            </a:r>
            <a:endParaRPr lang="en-US"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target address, </a:t>
            </a:r>
            <a:r>
              <a:rPr lang="en-US" sz="1200" kern="1200" dirty="0">
                <a:solidFill>
                  <a:schemeClr val="tx1"/>
                </a:solidFill>
                <a:latin typeface="Times New Roman" pitchFamily="-1" charset="0"/>
                <a:ea typeface="+mn-ea"/>
                <a:cs typeface="+mn-cs"/>
              </a:rPr>
              <a:t>which is an operand in the conditional branch instruction, </a:t>
            </a:r>
            <a:r>
              <a:rPr lang="en-US" sz="1200" u="sng" kern="1200" dirty="0">
                <a:solidFill>
                  <a:schemeClr val="tx1"/>
                </a:solidFill>
                <a:latin typeface="Times New Roman" pitchFamily="-1" charset="0"/>
                <a:ea typeface="+mn-ea"/>
                <a:cs typeface="+mn-cs"/>
              </a:rPr>
              <a:t>is decoded</a:t>
            </a:r>
            <a:r>
              <a:rPr lang="en-US" sz="1200" kern="1200" dirty="0">
                <a:solidFill>
                  <a:schemeClr val="tx1"/>
                </a:solidFill>
                <a:latin typeface="Times New Roman" pitchFamily="-1" charset="0"/>
                <a:ea typeface="+mn-ea"/>
                <a:cs typeface="+mn-cs"/>
              </a:rPr>
              <a:t>. Greater </a:t>
            </a:r>
            <a:r>
              <a:rPr lang="en-US" sz="1200" u="sng" kern="1200" dirty="0">
                <a:solidFill>
                  <a:schemeClr val="tx1"/>
                </a:solidFill>
                <a:latin typeface="Times New Roman" pitchFamily="-1" charset="0"/>
                <a:ea typeface="+mn-ea"/>
                <a:cs typeface="+mn-cs"/>
              </a:rPr>
              <a:t>efficiency could be achieved if the instruction fetch could be initiated as soon as the branch decision is made. </a:t>
            </a:r>
            <a:r>
              <a:rPr lang="en-US" sz="1200" kern="1200" dirty="0">
                <a:solidFill>
                  <a:schemeClr val="tx1"/>
                </a:solidFill>
                <a:latin typeface="Times New Roman" pitchFamily="-1" charset="0"/>
                <a:ea typeface="+mn-ea"/>
                <a:cs typeface="+mn-cs"/>
              </a:rPr>
              <a:t>For this purpose, more information must be saved, in what is known as a</a:t>
            </a:r>
            <a:r>
              <a:rPr lang="en-US" sz="1200" b="1" u="sng" kern="1200" dirty="0">
                <a:solidFill>
                  <a:schemeClr val="tx1"/>
                </a:solidFill>
                <a:latin typeface="Times New Roman" pitchFamily="-1" charset="0"/>
                <a:ea typeface="+mn-ea"/>
                <a:cs typeface="+mn-cs"/>
              </a:rPr>
              <a:t> branch target buffer</a:t>
            </a:r>
            <a:r>
              <a:rPr lang="en-US" sz="1200" kern="1200" dirty="0">
                <a:solidFill>
                  <a:schemeClr val="tx1"/>
                </a:solidFill>
                <a:latin typeface="Times New Roman" pitchFamily="-1" charset="0"/>
                <a:ea typeface="+mn-ea"/>
                <a:cs typeface="+mn-cs"/>
              </a:rPr>
              <a:t>, or a branch history table.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The branch history table is a small cache memory associated with the instruction fetch stage of the pipeline</a:t>
            </a:r>
            <a:r>
              <a:rPr lang="en-US" sz="1200" kern="1200" dirty="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Each entry in the table consists of three elements: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1" charset="0"/>
                <a:ea typeface="+mn-ea"/>
                <a:cs typeface="+mn-cs"/>
              </a:rPr>
              <a:t>the address of a branch instruction,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1" charset="0"/>
                <a:ea typeface="+mn-ea"/>
                <a:cs typeface="+mn-cs"/>
              </a:rPr>
              <a:t>some number of history bits that record the state of use of that instruction, and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1" charset="0"/>
                <a:ea typeface="+mn-ea"/>
                <a:cs typeface="+mn-cs"/>
              </a:rPr>
              <a:t>information about the target instruction. </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1" charset="0"/>
                <a:ea typeface="+mn-ea"/>
                <a:cs typeface="+mn-cs"/>
              </a:rPr>
              <a:t>In most proposals and implementations, this third field contains the address of the target instruction. </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1" charset="0"/>
                <a:ea typeface="+mn-ea"/>
                <a:cs typeface="+mn-cs"/>
              </a:rPr>
              <a:t>Another possibility is for the third field to actually contain the target instruction. </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sz="1200" kern="1200" dirty="0">
                <a:solidFill>
                  <a:schemeClr val="tx1"/>
                </a:solidFill>
                <a:latin typeface="Times New Roman" pitchFamily="-1" charset="0"/>
                <a:ea typeface="+mn-ea"/>
                <a:cs typeface="+mn-cs"/>
              </a:rPr>
              <a:t>The trade-off is clear: Storing the target address yields a smaller table but a greater instruction fetch time compared with storing the target instruction [RECH98].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Figure 16.20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a:t>
            </a:r>
            <a:r>
              <a:rPr lang="en-US" sz="1200" u="sng" kern="1200" dirty="0">
                <a:solidFill>
                  <a:schemeClr val="tx1"/>
                </a:solidFill>
                <a:latin typeface="Times New Roman" pitchFamily="-1" charset="0"/>
                <a:ea typeface="+mn-ea"/>
                <a:cs typeface="+mn-cs"/>
              </a:rPr>
              <a:t>). The branch history table is treated as a cache. Each prefetch triggers a lookup in the branch history table</a:t>
            </a:r>
            <a:r>
              <a:rPr lang="en-US" sz="1200" kern="1200" dirty="0">
                <a:solidFill>
                  <a:schemeClr val="tx1"/>
                </a:solidFill>
                <a:latin typeface="Times New Roman" pitchFamily="-1" charset="0"/>
                <a:ea typeface="+mn-ea"/>
                <a:cs typeface="+mn-cs"/>
              </a:rPr>
              <a:t>. If no match is found, the next sequential address is used for the fetch. If a match is found, a prediction is made based on the state of the instruction: Either the next sequential address or the branch target address is fed to the select logic.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a:t>
            </a:r>
            <a:r>
              <a:rPr lang="en-US" sz="1200" u="sng" kern="1200" dirty="0">
                <a:solidFill>
                  <a:schemeClr val="tx1"/>
                </a:solidFill>
                <a:latin typeface="Times New Roman" pitchFamily="-1" charset="0"/>
                <a:ea typeface="+mn-ea"/>
                <a:cs typeface="+mn-cs"/>
              </a:rPr>
              <a:t>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a:t>
            </a:r>
            <a:r>
              <a:rPr lang="en-US" sz="1200" kern="1200" dirty="0">
                <a:solidFill>
                  <a:schemeClr val="tx1"/>
                </a:solidFill>
                <a:latin typeface="Times New Roman" pitchFamily="-1" charset="0"/>
                <a:ea typeface="+mn-ea"/>
                <a:cs typeface="+mn-cs"/>
              </a:rPr>
              <a:t>discussed in Chapter 5.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correlator, which uses the behavior of the last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to choose from 2</a:t>
            </a:r>
            <a:r>
              <a:rPr lang="en-US" sz="1200" kern="1200" baseline="30000" dirty="0">
                <a:solidFill>
                  <a:schemeClr val="tx1"/>
                </a:solidFill>
                <a:latin typeface="Times New Roman" pitchFamily="-1" charset="0"/>
                <a:ea typeface="+mn-ea"/>
                <a:cs typeface="+mn-cs"/>
              </a:rPr>
              <a:t>m</a:t>
            </a:r>
            <a:r>
              <a:rPr lang="en-US" sz="1200" kern="1200" dirty="0">
                <a:solidFill>
                  <a:schemeClr val="tx1"/>
                </a:solidFill>
                <a:latin typeface="Times New Roman" pitchFamily="-1" charset="0"/>
                <a:ea typeface="+mn-ea"/>
                <a:cs typeface="+mn-cs"/>
              </a:rPr>
              <a:t>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branch predictors for the current branch instruction. In other words,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a:t>
            </a:r>
            <a:endParaRPr lang="en-US" dirty="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a:p>
          <a:p>
            <a:endParaRPr lang="en-US" dirty="0"/>
          </a:p>
          <a:p>
            <a:pPr marL="171450" indent="-171450">
              <a:buFont typeface="Arial" charset="0"/>
              <a:buChar char="•"/>
            </a:pPr>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Decode stage 1: </a:t>
            </a:r>
            <a:r>
              <a:rPr lang="en-US" sz="1200" kern="1200" dirty="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Decode stage 2: </a:t>
            </a:r>
            <a:r>
              <a:rPr lang="en-US" sz="1200" kern="1200" dirty="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This stage includes ALU operations, cache access, and register update.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Write back: </a:t>
            </a:r>
            <a:r>
              <a:rPr lang="en-US" sz="1200" kern="1200" dirty="0">
                <a:solidFill>
                  <a:schemeClr val="tx1"/>
                </a:solidFill>
                <a:latin typeface="Times New Roman" pitchFamily="-1" charset="0"/>
                <a:ea typeface="+mn-ea"/>
                <a:cs typeface="+mn-cs"/>
              </a:rPr>
              <a:t>This stage, if needed, updates registers and status flags modified during the preceding execute stage.</a:t>
            </a:r>
            <a:r>
              <a:rPr lang="en-US" sz="1200" u="sng" kern="1200" dirty="0">
                <a:solidFill>
                  <a:schemeClr val="tx1"/>
                </a:solidFill>
                <a:latin typeface="Times New Roman" pitchFamily="-1" charset="0"/>
                <a:ea typeface="+mn-ea"/>
                <a:cs typeface="+mn-cs"/>
              </a:rPr>
              <a:t> If the current instruction updates memory, the computed value is sent to the cache and to the bus-interface write buffers at the same time.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Figure 16.21 shows examples of the operation of the pipeline. </a:t>
            </a:r>
          </a:p>
          <a:p>
            <a:r>
              <a:rPr lang="en-US" sz="1200" kern="1200" dirty="0">
                <a:solidFill>
                  <a:schemeClr val="tx1"/>
                </a:solidFill>
                <a:latin typeface="Times New Roman" pitchFamily="-1" charset="0"/>
                <a:ea typeface="+mn-ea"/>
                <a:cs typeface="+mn-cs"/>
              </a:rPr>
              <a:t>Figure 16.21a </a:t>
            </a:r>
            <a:r>
              <a:rPr lang="en-US" sz="1200" u="sng" kern="1200" dirty="0">
                <a:solidFill>
                  <a:schemeClr val="tx1"/>
                </a:solidFill>
                <a:latin typeface="Times New Roman" pitchFamily="-1" charset="0"/>
                <a:ea typeface="+mn-ea"/>
                <a:cs typeface="+mn-cs"/>
              </a:rPr>
              <a:t>shows that there is no delay introduced into the pipeline when a memory access is required</a:t>
            </a:r>
            <a:r>
              <a:rPr lang="en-US" sz="1200" kern="1200" dirty="0">
                <a:solidFill>
                  <a:schemeClr val="tx1"/>
                </a:solidFill>
                <a:latin typeface="Times New Roman" pitchFamily="-1" charset="0"/>
                <a:ea typeface="+mn-ea"/>
                <a:cs typeface="+mn-cs"/>
              </a:rPr>
              <a:t>. </a:t>
            </a:r>
          </a:p>
          <a:p>
            <a:r>
              <a:rPr lang="en-US" sz="1200" kern="1200" dirty="0">
                <a:solidFill>
                  <a:schemeClr val="tx1"/>
                </a:solidFill>
                <a:latin typeface="Times New Roman" pitchFamily="-1" charset="0"/>
                <a:ea typeface="+mn-ea"/>
                <a:cs typeface="+mn-cs"/>
              </a:rPr>
              <a:t>However, as Figure 16.21b shows, </a:t>
            </a:r>
            <a:r>
              <a:rPr lang="en-US" sz="1200" u="sng" kern="1200" dirty="0">
                <a:solidFill>
                  <a:schemeClr val="tx1"/>
                </a:solidFill>
                <a:latin typeface="Times New Roman" pitchFamily="-1" charset="0"/>
                <a:ea typeface="+mn-ea"/>
                <a:cs typeface="+mn-cs"/>
              </a:rPr>
              <a:t>there can be a delay for values used to compute memory addresses</a:t>
            </a:r>
            <a:r>
              <a:rPr lang="en-US" sz="1200" kern="1200" dirty="0">
                <a:solidFill>
                  <a:schemeClr val="tx1"/>
                </a:solidFill>
                <a:latin typeface="Times New Roman" pitchFamily="-1" charset="0"/>
                <a:ea typeface="+mn-ea"/>
                <a:cs typeface="+mn-cs"/>
              </a:rPr>
              <a:t>. That is, if a value is loaded from memory into a register and that register is then used as a base register in the next instruction, the processor will stall for one cycle. </a:t>
            </a:r>
            <a:r>
              <a:rPr lang="en-US" sz="1200" u="sng" kern="1200" dirty="0">
                <a:solidFill>
                  <a:schemeClr val="tx1"/>
                </a:solidFill>
                <a:latin typeface="Times New Roman" pitchFamily="-1" charset="0"/>
                <a:ea typeface="+mn-ea"/>
                <a:cs typeface="+mn-cs"/>
              </a:rPr>
              <a:t>In this example, the processor accesses the cache in the EX stage of the first instruction and stores the value retrieved in the register during the WB stage</a:t>
            </a:r>
            <a:r>
              <a:rPr lang="en-US" sz="1200" kern="1200" dirty="0">
                <a:solidFill>
                  <a:schemeClr val="tx1"/>
                </a:solidFill>
                <a:latin typeface="Times New Roman" pitchFamily="-1" charset="0"/>
                <a:ea typeface="+mn-ea"/>
                <a:cs typeface="+mn-cs"/>
              </a:rPr>
              <a:t>. However, the next instruction needs this register in its D2 stage. When the D2 stage lines up with the WB stage of the previous instruction, </a:t>
            </a:r>
            <a:r>
              <a:rPr lang="en-US" sz="1200" u="sng" kern="1200" dirty="0">
                <a:solidFill>
                  <a:schemeClr val="tx1"/>
                </a:solidFill>
                <a:latin typeface="Times New Roman" pitchFamily="-1" charset="0"/>
                <a:ea typeface="+mn-ea"/>
                <a:cs typeface="+mn-cs"/>
              </a:rPr>
              <a:t>bypass signal paths allow the D2 stage to have access to the same data being used by the WB stage for writing, saving one pipeline stage</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16.21c illustrates the timing of a branch instruction, assuming that the branch is taken. </a:t>
            </a:r>
            <a:r>
              <a:rPr lang="en-US" sz="1200" u="sng" kern="1200" dirty="0">
                <a:solidFill>
                  <a:schemeClr val="tx1"/>
                </a:solidFill>
                <a:latin typeface="Times New Roman" pitchFamily="-1" charset="0"/>
                <a:ea typeface="+mn-ea"/>
                <a:cs typeface="+mn-cs"/>
              </a:rPr>
              <a:t>The compare instruction updates condition codes in the WB stage, and bypass paths make this available to the EX stage of the jump instruction at the same time</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u="sng"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User-visible registers</a:t>
            </a:r>
            <a:r>
              <a:rPr lang="en-US" sz="1200" b="0" kern="1200" dirty="0">
                <a:solidFill>
                  <a:schemeClr val="tx1"/>
                </a:solidFill>
                <a:latin typeface="Times New Roman" pitchFamily="-1" charset="0"/>
                <a:ea typeface="+mn-ea"/>
                <a:cs typeface="+mn-cs"/>
              </a:rPr>
              <a:t>: Enable the machine- or assembly language programmer to minimize main memory references by optimizing use of registers.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and status registers: </a:t>
            </a:r>
            <a:r>
              <a:rPr lang="en-US" sz="1200" kern="1200" dirty="0">
                <a:solidFill>
                  <a:schemeClr val="tx1"/>
                </a:solidFill>
                <a:latin typeface="Times New Roman" pitchFamily="-1" charset="0"/>
                <a:ea typeface="+mn-ea"/>
                <a:cs typeface="+mn-cs"/>
              </a:rPr>
              <a:t>Used by the control unit </a:t>
            </a:r>
            <a:r>
              <a:rPr lang="en-US" sz="1200" u="sng" kern="1200" dirty="0">
                <a:solidFill>
                  <a:schemeClr val="tx1"/>
                </a:solidFill>
                <a:latin typeface="Times New Roman" pitchFamily="-1" charset="0"/>
                <a:ea typeface="+mn-ea"/>
                <a:cs typeface="+mn-cs"/>
              </a:rPr>
              <a:t>to control the operation of the processor </a:t>
            </a:r>
            <a:r>
              <a:rPr lang="en-US" sz="1200" kern="1200" dirty="0">
                <a:solidFill>
                  <a:schemeClr val="tx1"/>
                </a:solidFill>
                <a:latin typeface="Times New Roman" pitchFamily="-1" charset="0"/>
                <a:ea typeface="+mn-ea"/>
                <a:cs typeface="+mn-cs"/>
              </a:rPr>
              <a:t>and by privileged, operating system programs </a:t>
            </a:r>
            <a:r>
              <a:rPr lang="en-US" sz="1200" u="sng" kern="1200" dirty="0">
                <a:solidFill>
                  <a:schemeClr val="tx1"/>
                </a:solidFill>
                <a:latin typeface="Times New Roman" pitchFamily="-1" charset="0"/>
                <a:ea typeface="+mn-ea"/>
                <a:cs typeface="+mn-cs"/>
              </a:rPr>
              <a:t>to control the execution of programs. </a:t>
            </a:r>
          </a:p>
          <a:p>
            <a:endParaRPr lang="en-US" sz="1200" u="sng"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This section looks at some of the enhancements to a simple pipeline that can be used</a:t>
            </a:r>
          </a:p>
          <a:p>
            <a:r>
              <a:rPr lang="en-US" sz="1200" kern="1200" dirty="0">
                <a:solidFill>
                  <a:schemeClr val="tx1"/>
                </a:solidFill>
                <a:effectLst/>
                <a:latin typeface="Times New Roman" pitchFamily="-1" charset="0"/>
                <a:ea typeface="+mn-ea"/>
                <a:cs typeface="+mn-cs"/>
              </a:rPr>
              <a:t>to improve performance. Consider a five-stage pipeline: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Instruction fetch (IF):  Load instruction from cache.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Instruction decode (ID):  Determine the opcode and the operand specifiers.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Operand fetch (OF):  Read and buffer any register operands.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Execute (EX):  Perform the indicated operation. For a memory load or store,</a:t>
            </a:r>
          </a:p>
          <a:p>
            <a:r>
              <a:rPr lang="en-US" sz="1200" kern="1200" dirty="0">
                <a:solidFill>
                  <a:schemeClr val="tx1"/>
                </a:solidFill>
                <a:effectLst/>
                <a:latin typeface="Times New Roman" pitchFamily="-1" charset="0"/>
                <a:ea typeface="+mn-ea"/>
                <a:cs typeface="+mn-cs"/>
              </a:rPr>
              <a:t>this involves memory access through the cache.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Write back (WB):  Write back instruction result to its destination register.</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Figure 16.22a indicates a simple organization for this pipeline. Two contention</a:t>
            </a:r>
          </a:p>
          <a:p>
            <a:r>
              <a:rPr lang="en-US" sz="1200" kern="1200" dirty="0">
                <a:solidFill>
                  <a:schemeClr val="tx1"/>
                </a:solidFill>
                <a:effectLst/>
                <a:latin typeface="Times New Roman" pitchFamily="-1" charset="0"/>
                <a:ea typeface="+mn-ea"/>
                <a:cs typeface="+mn-cs"/>
              </a:rPr>
              <a:t>problems are apparent. </a:t>
            </a:r>
            <a:r>
              <a:rPr lang="en-US" sz="1200" u="sng" kern="1200" dirty="0">
                <a:solidFill>
                  <a:schemeClr val="tx1"/>
                </a:solidFill>
                <a:effectLst/>
                <a:latin typeface="Times New Roman" pitchFamily="-1" charset="0"/>
                <a:ea typeface="+mn-ea"/>
                <a:cs typeface="+mn-cs"/>
              </a:rPr>
              <a:t>The WB and OF stages both need access to the register file,</a:t>
            </a:r>
          </a:p>
          <a:p>
            <a:r>
              <a:rPr lang="en-US" sz="1200" u="sng" kern="1200" dirty="0">
                <a:solidFill>
                  <a:schemeClr val="tx1"/>
                </a:solidFill>
                <a:effectLst/>
                <a:latin typeface="Times New Roman" pitchFamily="-1" charset="0"/>
                <a:ea typeface="+mn-ea"/>
                <a:cs typeface="+mn-cs"/>
              </a:rPr>
              <a:t>and the IF and EX stages both need access to the cache</a:t>
            </a:r>
            <a:r>
              <a:rPr lang="en-US" sz="1200" kern="1200" dirty="0">
                <a:solidFill>
                  <a:schemeClr val="tx1"/>
                </a:solidFill>
                <a:effectLst/>
                <a:latin typeface="Times New Roman" pitchFamily="-1" charset="0"/>
                <a:ea typeface="+mn-ea"/>
                <a:cs typeface="+mn-cs"/>
              </a:rPr>
              <a:t>. Figure 16.22b shows modifications</a:t>
            </a:r>
          </a:p>
          <a:p>
            <a:r>
              <a:rPr lang="en-US" sz="1200" kern="1200" dirty="0">
                <a:solidFill>
                  <a:schemeClr val="tx1"/>
                </a:solidFill>
                <a:effectLst/>
                <a:latin typeface="Times New Roman" pitchFamily="-1" charset="0"/>
                <a:ea typeface="+mn-ea"/>
                <a:cs typeface="+mn-cs"/>
              </a:rPr>
              <a:t>to the organization to alleviate these conflicts. </a:t>
            </a:r>
            <a:r>
              <a:rPr lang="en-US" sz="1200" u="sng" kern="1200" dirty="0">
                <a:solidFill>
                  <a:schemeClr val="tx1"/>
                </a:solidFill>
                <a:effectLst/>
                <a:latin typeface="Times New Roman" pitchFamily="-1" charset="0"/>
                <a:ea typeface="+mn-ea"/>
                <a:cs typeface="+mn-cs"/>
              </a:rPr>
              <a:t>Increasing the number of register</a:t>
            </a:r>
          </a:p>
          <a:p>
            <a:r>
              <a:rPr lang="en-US" sz="1200" u="sng" kern="1200" dirty="0">
                <a:solidFill>
                  <a:schemeClr val="tx1"/>
                </a:solidFill>
                <a:effectLst/>
                <a:latin typeface="Times New Roman" pitchFamily="-1" charset="0"/>
                <a:ea typeface="+mn-ea"/>
                <a:cs typeface="+mn-cs"/>
              </a:rPr>
              <a:t>ports and busses enables simultaneous read and write</a:t>
            </a:r>
            <a:r>
              <a:rPr lang="en-US" sz="1200" kern="1200" dirty="0">
                <a:solidFill>
                  <a:schemeClr val="tx1"/>
                </a:solidFill>
                <a:effectLst/>
                <a:latin typeface="Times New Roman" pitchFamily="-1" charset="0"/>
                <a:ea typeface="+mn-ea"/>
                <a:cs typeface="+mn-cs"/>
              </a:rPr>
              <a:t>. Separating the L1 cache</a:t>
            </a:r>
          </a:p>
          <a:p>
            <a:r>
              <a:rPr lang="en-US" sz="1200" kern="1200" dirty="0">
                <a:solidFill>
                  <a:schemeClr val="tx1"/>
                </a:solidFill>
                <a:effectLst/>
                <a:latin typeface="Times New Roman" pitchFamily="-1" charset="0"/>
                <a:ea typeface="+mn-ea"/>
                <a:cs typeface="+mn-cs"/>
              </a:rPr>
              <a:t>into an </a:t>
            </a:r>
            <a:r>
              <a:rPr lang="en-US" sz="1200" u="sng" kern="1200" dirty="0">
                <a:solidFill>
                  <a:schemeClr val="tx1"/>
                </a:solidFill>
                <a:effectLst/>
                <a:latin typeface="Times New Roman" pitchFamily="-1" charset="0"/>
                <a:ea typeface="+mn-ea"/>
                <a:cs typeface="+mn-cs"/>
              </a:rPr>
              <a:t>I-cache and a D-cache removes the conflict between the IF and EX stages.</a:t>
            </a:r>
          </a:p>
        </p:txBody>
      </p:sp>
    </p:spTree>
    <p:extLst>
      <p:ext uri="{BB962C8B-B14F-4D97-AF65-F5344CB8AC3E}">
        <p14:creationId xmlns:p14="http://schemas.microsoft.com/office/powerpoint/2010/main" val="1831478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16.23 shows a more complex organization that further enhances performance.</a:t>
            </a:r>
          </a:p>
          <a:p>
            <a:r>
              <a:rPr lang="en-US" sz="1200" kern="1200" dirty="0">
                <a:solidFill>
                  <a:schemeClr val="tx1"/>
                </a:solidFill>
                <a:effectLst/>
                <a:latin typeface="Times New Roman" pitchFamily="-1" charset="0"/>
                <a:ea typeface="+mn-ea"/>
                <a:cs typeface="+mn-cs"/>
              </a:rPr>
              <a:t>The following are the changes: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Dedicated execution units for each function:  Different units can have different</a:t>
            </a:r>
          </a:p>
          <a:p>
            <a:r>
              <a:rPr lang="en-US" sz="1200" kern="1200" dirty="0">
                <a:solidFill>
                  <a:schemeClr val="tx1"/>
                </a:solidFill>
                <a:effectLst/>
                <a:latin typeface="Times New Roman" pitchFamily="-1" charset="0"/>
                <a:ea typeface="+mn-ea"/>
                <a:cs typeface="+mn-cs"/>
              </a:rPr>
              <a:t>time delays, allowing for more flexible pipelining.</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Pipelining a functional unit:  Because different functional (EX) units have different</a:t>
            </a:r>
          </a:p>
          <a:p>
            <a:r>
              <a:rPr lang="en-US" sz="1200" kern="1200" dirty="0">
                <a:solidFill>
                  <a:schemeClr val="tx1"/>
                </a:solidFill>
                <a:effectLst/>
                <a:latin typeface="Times New Roman" pitchFamily="-1" charset="0"/>
                <a:ea typeface="+mn-ea"/>
                <a:cs typeface="+mn-cs"/>
              </a:rPr>
              <a:t>time delays, it is possible to pipeline executions in a longer unit. For</a:t>
            </a:r>
          </a:p>
          <a:p>
            <a:r>
              <a:rPr lang="en-US" sz="1200" kern="1200" dirty="0">
                <a:solidFill>
                  <a:schemeClr val="tx1"/>
                </a:solidFill>
                <a:effectLst/>
                <a:latin typeface="Times New Roman" pitchFamily="-1" charset="0"/>
                <a:ea typeface="+mn-ea"/>
                <a:cs typeface="+mn-cs"/>
              </a:rPr>
              <a:t>example, </a:t>
            </a:r>
            <a:r>
              <a:rPr lang="en-US" sz="1200" u="sng" kern="1200" dirty="0">
                <a:solidFill>
                  <a:schemeClr val="tx1"/>
                </a:solidFill>
                <a:effectLst/>
                <a:latin typeface="Times New Roman" pitchFamily="-1" charset="0"/>
                <a:ea typeface="+mn-ea"/>
                <a:cs typeface="+mn-cs"/>
              </a:rPr>
              <a:t>an integer multiply unit may take multiple clock cycles, compared to</a:t>
            </a:r>
          </a:p>
          <a:p>
            <a:r>
              <a:rPr lang="en-US" sz="1200" u="sng" kern="1200" dirty="0">
                <a:solidFill>
                  <a:schemeClr val="tx1"/>
                </a:solidFill>
                <a:effectLst/>
                <a:latin typeface="Times New Roman" pitchFamily="-1" charset="0"/>
                <a:ea typeface="+mn-ea"/>
                <a:cs typeface="+mn-cs"/>
              </a:rPr>
              <a:t>only one clock cycle for add/subtract and control transfer. Instead of having</a:t>
            </a:r>
          </a:p>
          <a:p>
            <a:r>
              <a:rPr lang="en-US" sz="1200" u="sng" kern="1200" dirty="0">
                <a:solidFill>
                  <a:schemeClr val="tx1"/>
                </a:solidFill>
                <a:effectLst/>
                <a:latin typeface="Times New Roman" pitchFamily="-1" charset="0"/>
                <a:ea typeface="+mn-ea"/>
                <a:cs typeface="+mn-cs"/>
              </a:rPr>
              <a:t>to stall the pipeline until the entire multiply operation is complete, a new EX</a:t>
            </a:r>
          </a:p>
          <a:p>
            <a:r>
              <a:rPr lang="en-US" sz="1200" u="sng" kern="1200" dirty="0">
                <a:solidFill>
                  <a:schemeClr val="tx1"/>
                </a:solidFill>
                <a:effectLst/>
                <a:latin typeface="Times New Roman" pitchFamily="-1" charset="0"/>
                <a:ea typeface="+mn-ea"/>
                <a:cs typeface="+mn-cs"/>
              </a:rPr>
              <a:t>stage can be started as soon as the first EX stage of the multiply is complete.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Reservation station:  A buffer used to hold operations and operands for an EX</a:t>
            </a:r>
          </a:p>
          <a:p>
            <a:r>
              <a:rPr lang="en-US" sz="1200" kern="1200" dirty="0">
                <a:solidFill>
                  <a:schemeClr val="tx1"/>
                </a:solidFill>
                <a:effectLst/>
                <a:latin typeface="Times New Roman" pitchFamily="-1" charset="0"/>
                <a:ea typeface="+mn-ea"/>
                <a:cs typeface="+mn-cs"/>
              </a:rPr>
              <a:t>unit until the operands are available.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purpose of the reservation station is to relieve a bottleneck at the OF stage.</a:t>
            </a:r>
          </a:p>
          <a:p>
            <a:r>
              <a:rPr lang="en-US" sz="1200" u="sng" kern="1200" dirty="0">
                <a:solidFill>
                  <a:schemeClr val="tx1"/>
                </a:solidFill>
                <a:effectLst/>
                <a:latin typeface="Times New Roman" pitchFamily="-1" charset="0"/>
                <a:ea typeface="+mn-ea"/>
                <a:cs typeface="+mn-cs"/>
              </a:rPr>
              <a:t>The OF can issue an instruction as soon as a functional unit is available and hazards are</a:t>
            </a:r>
          </a:p>
          <a:p>
            <a:r>
              <a:rPr lang="en-US" sz="1200" u="sng" kern="1200" dirty="0">
                <a:solidFill>
                  <a:schemeClr val="tx1"/>
                </a:solidFill>
                <a:effectLst/>
                <a:latin typeface="Times New Roman" pitchFamily="-1" charset="0"/>
                <a:ea typeface="+mn-ea"/>
                <a:cs typeface="+mn-cs"/>
              </a:rPr>
              <a:t> resolved. </a:t>
            </a:r>
            <a:r>
              <a:rPr lang="en-US" sz="1200" kern="1200" dirty="0">
                <a:solidFill>
                  <a:schemeClr val="tx1"/>
                </a:solidFill>
                <a:effectLst/>
                <a:latin typeface="Times New Roman" pitchFamily="-1" charset="0"/>
                <a:ea typeface="+mn-ea"/>
                <a:cs typeface="+mn-cs"/>
              </a:rPr>
              <a:t>The problem this creates is that </a:t>
            </a:r>
            <a:r>
              <a:rPr lang="en-US" sz="1200" u="sng" kern="1200" dirty="0">
                <a:solidFill>
                  <a:schemeClr val="tx1"/>
                </a:solidFill>
                <a:effectLst/>
                <a:latin typeface="Times New Roman" pitchFamily="-1" charset="0"/>
                <a:ea typeface="+mn-ea"/>
                <a:cs typeface="+mn-cs"/>
              </a:rPr>
              <a:t>the OF stage cannot receive a new instruction</a:t>
            </a:r>
          </a:p>
          <a:p>
            <a:r>
              <a:rPr lang="en-US" sz="1200" u="sng" kern="1200" dirty="0">
                <a:solidFill>
                  <a:schemeClr val="tx1"/>
                </a:solidFill>
                <a:effectLst/>
                <a:latin typeface="Times New Roman" pitchFamily="-1" charset="0"/>
                <a:ea typeface="+mn-ea"/>
                <a:cs typeface="+mn-cs"/>
              </a:rPr>
              <a:t>until the previous instruction has been issued. The reservation stations provide a buffer</a:t>
            </a:r>
          </a:p>
          <a:p>
            <a:r>
              <a:rPr lang="en-US" sz="1200" u="sng" kern="1200" dirty="0">
                <a:solidFill>
                  <a:schemeClr val="tx1"/>
                </a:solidFill>
                <a:effectLst/>
                <a:latin typeface="Times New Roman" pitchFamily="-1" charset="0"/>
                <a:ea typeface="+mn-ea"/>
                <a:cs typeface="+mn-cs"/>
              </a:rPr>
              <a:t>that enables the OF stage to issue instructions as soon as possible</a:t>
            </a:r>
            <a:r>
              <a:rPr lang="en-US" sz="1200" kern="1200" dirty="0">
                <a:solidFill>
                  <a:schemeClr val="tx1"/>
                </a:solidFill>
                <a:effectLst/>
                <a:latin typeface="Times New Roman" pitchFamily="-1" charset="0"/>
                <a:ea typeface="+mn-ea"/>
                <a:cs typeface="+mn-cs"/>
              </a:rPr>
              <a:t>. Then, the reservation</a:t>
            </a:r>
          </a:p>
          <a:p>
            <a:r>
              <a:rPr lang="en-US" sz="1200" kern="1200" dirty="0">
                <a:solidFill>
                  <a:schemeClr val="tx1"/>
                </a:solidFill>
                <a:effectLst/>
                <a:latin typeface="Times New Roman" pitchFamily="-1" charset="0"/>
                <a:ea typeface="+mn-ea"/>
                <a:cs typeface="+mn-cs"/>
              </a:rPr>
              <a:t>station will dispatch each instruction to its functional unit when the latter is available.</a:t>
            </a:r>
          </a:p>
        </p:txBody>
      </p:sp>
    </p:spTree>
    <p:extLst>
      <p:ext uri="{BB962C8B-B14F-4D97-AF65-F5344CB8AC3E}">
        <p14:creationId xmlns:p14="http://schemas.microsoft.com/office/powerpoint/2010/main" val="147985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Two classes of events cause the x86 to </a:t>
            </a:r>
            <a:r>
              <a:rPr lang="en-US" sz="1200" u="sng" kern="1200" dirty="0">
                <a:solidFill>
                  <a:schemeClr val="tx1"/>
                </a:solidFill>
                <a:latin typeface="Times New Roman" pitchFamily="-1" charset="0"/>
                <a:ea typeface="+mn-ea"/>
                <a:cs typeface="+mn-cs"/>
              </a:rPr>
              <a:t>suspend execution of the current instruction stream and respond to the event</a:t>
            </a: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interrupts and exceptions</a:t>
            </a:r>
            <a:r>
              <a:rPr lang="en-US" sz="1200" kern="1200" dirty="0">
                <a:solidFill>
                  <a:schemeClr val="tx1"/>
                </a:solidFill>
                <a:latin typeface="Times New Roman" pitchFamily="-1" charset="0"/>
                <a:ea typeface="+mn-ea"/>
                <a:cs typeface="+mn-cs"/>
              </a:rPr>
              <a:t>. In both cases, the processor saves the context of the current process and transfers to a predefined routine to service the condition. An </a:t>
            </a:r>
            <a:r>
              <a:rPr lang="en-US" sz="1200" i="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is generated by a signal from hardware, and it may occur at random times during the execution of a program. An </a:t>
            </a:r>
            <a:r>
              <a:rPr lang="en-US" sz="1200" i="1" kern="1200" dirty="0">
                <a:solidFill>
                  <a:schemeClr val="tx1"/>
                </a:solidFill>
                <a:latin typeface="Times New Roman" pitchFamily="-1" charset="0"/>
                <a:ea typeface="+mn-ea"/>
                <a:cs typeface="+mn-cs"/>
              </a:rPr>
              <a:t>exception </a:t>
            </a:r>
            <a:r>
              <a:rPr lang="en-US" sz="1200" kern="1200" dirty="0">
                <a:solidFill>
                  <a:schemeClr val="tx1"/>
                </a:solidFill>
                <a:latin typeface="Times New Roman" pitchFamily="-1" charset="0"/>
                <a:ea typeface="+mn-ea"/>
                <a:cs typeface="+mn-cs"/>
              </a:rPr>
              <a:t>is generated from software, and it is provoked by the execution of an instruction. There are two sources of interrupts and two sources of exceptions: </a:t>
            </a:r>
            <a:endParaRPr lang="en-US" dirty="0"/>
          </a:p>
          <a:p>
            <a:endParaRPr lang="en-US" sz="1200" b="1" kern="1200" dirty="0">
              <a:solidFill>
                <a:schemeClr val="tx1"/>
              </a:solidFill>
              <a:latin typeface="Times New Roman" pitchFamily="-1" charset="0"/>
              <a:ea typeface="+mn-ea"/>
              <a:cs typeface="+mn-cs"/>
            </a:endParaRPr>
          </a:p>
          <a:p>
            <a:pPr marL="228600" indent="-228600">
              <a:buAutoNum type="arabicPeriod"/>
            </a:pPr>
            <a:r>
              <a:rPr lang="en-US" sz="1200" b="1" kern="1200" dirty="0">
                <a:solidFill>
                  <a:schemeClr val="tx1"/>
                </a:solidFill>
                <a:latin typeface="Times New Roman" pitchFamily="-1" charset="0"/>
                <a:ea typeface="+mn-ea"/>
                <a:cs typeface="+mn-cs"/>
              </a:rPr>
              <a:t>Interrupts</a:t>
            </a:r>
            <a:r>
              <a:rPr lang="en-US" sz="1200" kern="1200" dirty="0">
                <a:solidFill>
                  <a:schemeClr val="tx1"/>
                </a:solidFill>
                <a:latin typeface="Times New Roman" pitchFamily="-1" charset="0"/>
                <a:ea typeface="+mn-ea"/>
                <a:cs typeface="+mn-cs"/>
              </a:rPr>
              <a:t> </a:t>
            </a:r>
          </a:p>
          <a:p>
            <a:pPr marL="228600" indent="-228600">
              <a:buAutoNum type="arabicPeriod"/>
            </a:pPr>
            <a:endParaRPr lang="en-US" dirty="0"/>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Maskable interrupts: </a:t>
            </a:r>
            <a:r>
              <a:rPr lang="en-US" sz="1200" b="0" kern="1200" dirty="0">
                <a:solidFill>
                  <a:schemeClr val="tx1"/>
                </a:solidFill>
                <a:latin typeface="Times New Roman" pitchFamily="-1" charset="0"/>
                <a:ea typeface="ＭＳ Ｐゴシック" pitchFamily="-1" charset="-128"/>
                <a:cs typeface="+mn-cs"/>
              </a:rPr>
              <a:t>Received on the processor’s INTR pin. The processor </a:t>
            </a:r>
            <a:r>
              <a:rPr lang="en-US" sz="1200" kern="1200" dirty="0">
                <a:solidFill>
                  <a:schemeClr val="tx1"/>
                </a:solidFill>
                <a:latin typeface="Times New Roman" pitchFamily="-1" charset="0"/>
                <a:ea typeface="ＭＳ Ｐゴシック" pitchFamily="-1" charset="-128"/>
                <a:cs typeface="+mn-cs"/>
              </a:rPr>
              <a:t>does not recognize a maskable interrupt unless the interrupt enable flag (IF) is set. </a:t>
            </a:r>
          </a:p>
          <a:p>
            <a:pPr lvl="1"/>
            <a:endParaRPr lang="en-US" sz="1200" b="1"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Nonmaskable interrupts: </a:t>
            </a:r>
            <a:r>
              <a:rPr lang="en-US" sz="1200" b="0" kern="1200" dirty="0">
                <a:solidFill>
                  <a:schemeClr val="tx1"/>
                </a:solidFill>
                <a:latin typeface="Times New Roman" pitchFamily="-1" charset="0"/>
                <a:ea typeface="ＭＳ Ｐゴシック" pitchFamily="-1" charset="-128"/>
                <a:cs typeface="+mn-cs"/>
              </a:rPr>
              <a:t>Received on the processor’s NMI pin. Recognition </a:t>
            </a:r>
            <a:r>
              <a:rPr lang="en-US" sz="1200" kern="1200" dirty="0">
                <a:solidFill>
                  <a:schemeClr val="tx1"/>
                </a:solidFill>
                <a:latin typeface="Times New Roman" pitchFamily="-1" charset="0"/>
                <a:ea typeface="ＭＳ Ｐゴシック" pitchFamily="-1" charset="-128"/>
                <a:cs typeface="+mn-cs"/>
              </a:rPr>
              <a:t>of such interrupts cannot be prevented. </a:t>
            </a:r>
          </a:p>
          <a:p>
            <a:pPr marL="0" lvl="0" indent="0">
              <a:buFont typeface="Arial" charset="0"/>
              <a:buNone/>
            </a:pPr>
            <a:r>
              <a:rPr lang="en-US" sz="1200" b="1" kern="1200" dirty="0">
                <a:solidFill>
                  <a:schemeClr val="tx1"/>
                </a:solidFill>
                <a:latin typeface="Times New Roman" pitchFamily="-1" charset="0"/>
                <a:ea typeface="ＭＳ Ｐゴシック" pitchFamily="-1" charset="-128"/>
                <a:cs typeface="+mn-cs"/>
              </a:rPr>
              <a:t>2. Exceptions </a:t>
            </a:r>
          </a:p>
          <a:p>
            <a:pPr lvl="1"/>
            <a:endParaRPr lang="en-US" sz="1200" b="1"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Processor-detected exceptions: </a:t>
            </a:r>
            <a:r>
              <a:rPr lang="en-US" sz="1200" kern="1200" dirty="0">
                <a:solidFill>
                  <a:schemeClr val="tx1"/>
                </a:solidFill>
                <a:latin typeface="Times New Roman" pitchFamily="-1" charset="0"/>
                <a:ea typeface="ＭＳ Ｐゴシック" pitchFamily="-1" charset="-128"/>
                <a:cs typeface="+mn-cs"/>
              </a:rPr>
              <a:t>Results when the processor encounters an error while attempting to execute an instruction. </a:t>
            </a:r>
          </a:p>
          <a:p>
            <a:pPr lvl="1"/>
            <a:endParaRPr lang="en-US" sz="1200" b="1"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Programmed exceptions: </a:t>
            </a:r>
            <a:r>
              <a:rPr lang="en-US" sz="1200" b="0" kern="1200" dirty="0">
                <a:solidFill>
                  <a:schemeClr val="tx1"/>
                </a:solidFill>
                <a:latin typeface="Times New Roman" pitchFamily="-1" charset="0"/>
                <a:ea typeface="ＭＳ Ｐゴシック" pitchFamily="-1" charset="-128"/>
                <a:cs typeface="+mn-cs"/>
              </a:rPr>
              <a:t>These are instructions that generate an exception </a:t>
            </a:r>
            <a:r>
              <a:rPr lang="en-US" sz="1200" kern="1200" dirty="0">
                <a:solidFill>
                  <a:schemeClr val="tx1"/>
                </a:solidFill>
                <a:latin typeface="Times New Roman" pitchFamily="-1" charset="0"/>
                <a:ea typeface="ＭＳ Ｐゴシック" pitchFamily="-1" charset="-128"/>
                <a:cs typeface="+mn-cs"/>
              </a:rPr>
              <a:t>(e.g., INTO, INT3, INT, and BOUND). </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Interrupt processing on the x86 uses the interrupt vector table. Every type of interrupt is assigned a number, and this number is used to index into the interrupt vector table</a:t>
            </a:r>
            <a:r>
              <a:rPr lang="en-US" sz="1200" kern="1200" dirty="0">
                <a:solidFill>
                  <a:schemeClr val="tx1"/>
                </a:solidFill>
                <a:latin typeface="Times New Roman" pitchFamily="-1" charset="0"/>
                <a:ea typeface="+mn-ea"/>
                <a:cs typeface="+mn-cs"/>
              </a:rPr>
              <a:t>. This table contains 256 32-bit interrupt vectors, which is the address (segment and offset) of the interrupt service routine for that interrupt number. </a:t>
            </a:r>
            <a:endParaRPr lang="en-US" dirty="0"/>
          </a:p>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16.3 shows the assignment of numbers in the interrupt vector table; shaded entries represent interrupts, while nonshaded entries are exceptions. The NMI hardware interrupt is type 2. INTR hardware interrupts are assigned numbers in the range of 32 to 255; when an INTR interrupt is generated, it must be accompanied on the bus with the interrupt vector number for this interrupt. The remaining vector numbers are used for exceptions. </a:t>
            </a:r>
            <a:endParaRPr lang="en-US" dirty="0"/>
          </a:p>
          <a:p>
            <a:endParaRPr lang="en-US" dirty="0"/>
          </a:p>
          <a:p>
            <a:r>
              <a:rPr lang="en-US" sz="1200" kern="1200" dirty="0">
                <a:solidFill>
                  <a:schemeClr val="tx1"/>
                </a:solidFill>
                <a:latin typeface="Times New Roman" pitchFamily="-1" charset="0"/>
                <a:ea typeface="+mn-ea"/>
                <a:cs typeface="+mn-cs"/>
              </a:rPr>
              <a:t>If more than one exception or interrupt is pending, the processor services them in a predictable order. The location of vector numbers within the table does not reflect priority. Instead, priority among exceptions and interrupts is organized into five classes. In descending order of priority, these are </a:t>
            </a:r>
          </a:p>
          <a:p>
            <a:endParaRPr lang="en-US" dirty="0"/>
          </a:p>
          <a:p>
            <a:pPr marL="171450" indent="-171450">
              <a:buFont typeface="Arial" charset="0"/>
              <a:buChar char="•"/>
            </a:pPr>
            <a:r>
              <a:rPr lang="en-US" sz="1200" b="1" kern="1200" dirty="0">
                <a:solidFill>
                  <a:schemeClr val="tx1"/>
                </a:solidFill>
                <a:latin typeface="Times New Roman" pitchFamily="-1" charset="0"/>
                <a:ea typeface="+mn-ea"/>
                <a:cs typeface="+mn-cs"/>
              </a:rPr>
              <a:t>Class 1: </a:t>
            </a:r>
            <a:r>
              <a:rPr lang="en-US" sz="1200" kern="1200" dirty="0">
                <a:solidFill>
                  <a:schemeClr val="tx1"/>
                </a:solidFill>
                <a:latin typeface="Times New Roman" pitchFamily="-1" charset="0"/>
                <a:ea typeface="+mn-ea"/>
                <a:cs typeface="+mn-cs"/>
              </a:rPr>
              <a:t>Traps on the previous instruction (vector number 1)</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2: </a:t>
            </a:r>
            <a:r>
              <a:rPr lang="en-US" sz="1200" kern="1200" dirty="0">
                <a:solidFill>
                  <a:schemeClr val="tx1"/>
                </a:solidFill>
                <a:latin typeface="Times New Roman" pitchFamily="-1" charset="0"/>
                <a:ea typeface="+mn-ea"/>
                <a:cs typeface="+mn-cs"/>
              </a:rPr>
              <a:t>External interrupts (2, 32–255)</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3: </a:t>
            </a:r>
            <a:r>
              <a:rPr lang="en-US" sz="1200" kern="1200" dirty="0">
                <a:solidFill>
                  <a:schemeClr val="tx1"/>
                </a:solidFill>
                <a:latin typeface="Times New Roman" pitchFamily="-1" charset="0"/>
                <a:ea typeface="+mn-ea"/>
                <a:cs typeface="+mn-cs"/>
              </a:rPr>
              <a:t>Faults from fetching next instruction (3, 14)</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4: </a:t>
            </a:r>
            <a:r>
              <a:rPr lang="en-US" sz="1200" kern="1200" dirty="0">
                <a:solidFill>
                  <a:schemeClr val="tx1"/>
                </a:solidFill>
                <a:latin typeface="Times New Roman" pitchFamily="-1" charset="0"/>
                <a:ea typeface="+mn-ea"/>
                <a:cs typeface="+mn-cs"/>
              </a:rPr>
              <a:t>Faults from decoding the next instruction (6, 7)</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5: </a:t>
            </a:r>
            <a:r>
              <a:rPr lang="en-US" sz="1200" kern="1200" dirty="0">
                <a:solidFill>
                  <a:schemeClr val="tx1"/>
                </a:solidFill>
                <a:latin typeface="Times New Roman" pitchFamily="-1" charset="0"/>
                <a:ea typeface="+mn-ea"/>
                <a:cs typeface="+mn-cs"/>
              </a:rPr>
              <a:t>Faults on executing an instruction (0, 4, 5, 8, 10–14, 16, 17)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General purpose </a:t>
            </a: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Data </a:t>
            </a: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Address </a:t>
            </a: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Condition codes </a:t>
            </a:r>
          </a:p>
          <a:p>
            <a:pPr lvl="1"/>
            <a:endParaRPr lang="en-US" sz="1200" b="1" kern="1200" dirty="0">
              <a:solidFill>
                <a:schemeClr val="tx1"/>
              </a:solidFill>
              <a:latin typeface="Times New Roman" pitchFamily="-1" charset="0"/>
              <a:ea typeface="ＭＳ Ｐゴシック" pitchFamily="-1" charset="-128"/>
              <a:cs typeface="+mn-cs"/>
            </a:endParaRPr>
          </a:p>
          <a:p>
            <a:pPr lvl="1"/>
            <a:r>
              <a:rPr lang="en-US" sz="1200" b="1" kern="1200" dirty="0">
                <a:solidFill>
                  <a:schemeClr val="tx1"/>
                </a:solidFill>
                <a:latin typeface="Times New Roman" pitchFamily="-1" charset="0"/>
                <a:ea typeface="ＭＳ Ｐゴシック" pitchFamily="-1" charset="-128"/>
                <a:cs typeface="+mn-cs"/>
              </a:rPr>
              <a:t>General-purpose registers </a:t>
            </a:r>
            <a:r>
              <a:rPr lang="en-US" sz="1200" kern="1200" dirty="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a:t>
            </a:r>
            <a:r>
              <a:rPr lang="en-US" sz="1200" u="sng" kern="1200" dirty="0">
                <a:solidFill>
                  <a:schemeClr val="tx1"/>
                </a:solidFill>
                <a:latin typeface="Times New Roman" pitchFamily="-1" charset="0"/>
                <a:ea typeface="ＭＳ Ｐゴシック" pitchFamily="-1" charset="-128"/>
                <a:cs typeface="+mn-cs"/>
              </a:rPr>
              <a:t>orthogonal to the operation. That is, any general-purpose register can contain the operand for any opcode</a:t>
            </a:r>
            <a:r>
              <a:rPr lang="en-US" sz="1200" kern="1200" dirty="0">
                <a:solidFill>
                  <a:schemeClr val="tx1"/>
                </a:solidFill>
                <a:latin typeface="Times New Roman" pitchFamily="-1" charset="0"/>
                <a:ea typeface="ＭＳ Ｐゴシック" pitchFamily="-1" charset="-128"/>
                <a:cs typeface="+mn-cs"/>
              </a:rPr>
              <a:t>. This provides true general-purpose register use. Often, however, there are restrictions. For example, </a:t>
            </a:r>
            <a:r>
              <a:rPr lang="en-US" sz="1200" u="sng" kern="1200" dirty="0">
                <a:solidFill>
                  <a:schemeClr val="tx1"/>
                </a:solidFill>
                <a:latin typeface="Times New Roman" pitchFamily="-1" charset="0"/>
                <a:ea typeface="ＭＳ Ｐゴシック" pitchFamily="-1" charset="-128"/>
                <a:cs typeface="+mn-cs"/>
              </a:rPr>
              <a:t>there may be dedicated registers for floating-point and stack operations. </a:t>
            </a:r>
          </a:p>
          <a:p>
            <a:pPr lvl="1"/>
            <a:endParaRPr lang="en-US" sz="1200" u="sng" kern="1200" dirty="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a:solidFill>
                  <a:schemeClr val="tx1"/>
                </a:solidFill>
                <a:latin typeface="Times New Roman" pitchFamily="-1" charset="0"/>
                <a:ea typeface="ＭＳ Ｐゴシック" pitchFamily="-1" charset="-128"/>
                <a:cs typeface="+mn-cs"/>
              </a:rPr>
              <a:t>Data registers </a:t>
            </a:r>
            <a:r>
              <a:rPr lang="en-US" sz="1200" kern="1200" dirty="0">
                <a:solidFill>
                  <a:schemeClr val="tx1"/>
                </a:solidFill>
                <a:latin typeface="Times New Roman" pitchFamily="-1" charset="0"/>
                <a:ea typeface="ＭＳ Ｐゴシック" pitchFamily="-1" charset="-128"/>
                <a:cs typeface="+mn-cs"/>
              </a:rPr>
              <a:t>may be used only to hold data and cannot be employed in the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calculation of an operand address. </a:t>
            </a:r>
            <a:r>
              <a:rPr lang="en-US" sz="1200" b="1" kern="1200" dirty="0">
                <a:solidFill>
                  <a:schemeClr val="tx1"/>
                </a:solidFill>
                <a:latin typeface="Times New Roman" pitchFamily="-1" charset="0"/>
                <a:ea typeface="+mn-ea"/>
                <a:cs typeface="+mn-cs"/>
              </a:rPr>
              <a:t> Address registers </a:t>
            </a:r>
            <a:r>
              <a:rPr lang="en-US" sz="1200" kern="1200" dirty="0">
                <a:solidFill>
                  <a:schemeClr val="tx1"/>
                </a:solidFill>
                <a:latin typeface="Times New Roman" pitchFamily="-1" charset="0"/>
                <a:ea typeface="+mn-ea"/>
                <a:cs typeface="+mn-cs"/>
              </a:rPr>
              <a:t>may themselves be somewhat general purpose, or they may be </a:t>
            </a:r>
            <a:endParaRPr lang="en-US" dirty="0"/>
          </a:p>
          <a:p>
            <a:r>
              <a:rPr lang="en-US" sz="1200" kern="1200" dirty="0">
                <a:solidFill>
                  <a:schemeClr val="tx1"/>
                </a:solidFill>
                <a:latin typeface="Times New Roman" pitchFamily="-1" charset="0"/>
                <a:ea typeface="+mn-ea"/>
                <a:cs typeface="+mn-cs"/>
              </a:rPr>
              <a:t>devoted to a particular addressing mode. Examples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Segment pointers: </a:t>
            </a:r>
            <a:r>
              <a:rPr lang="en-US" sz="1200" kern="1200" dirty="0">
                <a:solidFill>
                  <a:schemeClr val="tx1"/>
                </a:solidFill>
                <a:latin typeface="Times New Roman" pitchFamily="-1" charset="0"/>
                <a:ea typeface="+mn-ea"/>
                <a:cs typeface="+mn-cs"/>
              </a:rPr>
              <a:t>In a machine with segmented addressing (see Section 9.3), a segment register holds the address of the base of the segment. There may be multiple registers: for example, one for the operating system and one for the current process.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Index registers: </a:t>
            </a:r>
            <a:r>
              <a:rPr lang="en-US" sz="1200" kern="1200" dirty="0">
                <a:solidFill>
                  <a:schemeClr val="tx1"/>
                </a:solidFill>
                <a:latin typeface="Times New Roman" pitchFamily="-1" charset="0"/>
                <a:ea typeface="+mn-ea"/>
                <a:cs typeface="+mn-cs"/>
              </a:rPr>
              <a:t>These are used for indexed addressing and may be autoindexed.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Stack pointer: </a:t>
            </a:r>
            <a:r>
              <a:rPr lang="en-US" sz="1200" kern="1200" dirty="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addressing; that is, push, pop, and other stack instructions need not contain an explicit stack operand.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There are </a:t>
            </a:r>
            <a:r>
              <a:rPr lang="en-US" sz="1200" u="sng" kern="1200" dirty="0">
                <a:solidFill>
                  <a:schemeClr val="tx1"/>
                </a:solidFill>
                <a:latin typeface="Times New Roman" pitchFamily="-1" charset="0"/>
                <a:ea typeface="+mn-ea"/>
                <a:cs typeface="+mn-cs"/>
              </a:rPr>
              <a:t>several design issues to be addressed here</a:t>
            </a:r>
            <a:r>
              <a:rPr lang="en-US" sz="1200" kern="1200" dirty="0">
                <a:solidFill>
                  <a:schemeClr val="tx1"/>
                </a:solidFill>
                <a:latin typeface="Times New Roman" pitchFamily="-1" charset="0"/>
                <a:ea typeface="+mn-ea"/>
                <a:cs typeface="+mn-cs"/>
              </a:rPr>
              <a:t>. An important issue is whether to use completely general-purpose registers or to specialize their use. We have already touched on this issue in the preceding chapter because it affects instruction set design. </a:t>
            </a:r>
            <a:r>
              <a:rPr lang="en-US" sz="1200" u="sng" kern="1200" dirty="0">
                <a:solidFill>
                  <a:schemeClr val="tx1"/>
                </a:solidFill>
                <a:latin typeface="Times New Roman" pitchFamily="-1" charset="0"/>
                <a:ea typeface="+mn-ea"/>
                <a:cs typeface="+mn-cs"/>
              </a:rPr>
              <a:t>With the use of specialized registers, it can generally be implicit in the opcode which type of register a certain operand specifier refers to</a:t>
            </a:r>
            <a:r>
              <a:rPr lang="en-US" sz="1200" kern="1200" dirty="0">
                <a:solidFill>
                  <a:schemeClr val="tx1"/>
                </a:solidFill>
                <a:latin typeface="Times New Roman" pitchFamily="-1" charset="0"/>
                <a:ea typeface="+mn-ea"/>
                <a:cs typeface="+mn-cs"/>
              </a:rPr>
              <a:t>. The operand specifier must only identify one of a set of specialized registers rather than one out of all the registers, thus </a:t>
            </a:r>
            <a:r>
              <a:rPr lang="en-US" sz="1200" u="sng" kern="1200" dirty="0">
                <a:solidFill>
                  <a:schemeClr val="tx1"/>
                </a:solidFill>
                <a:latin typeface="Times New Roman" pitchFamily="-1" charset="0"/>
                <a:ea typeface="+mn-ea"/>
                <a:cs typeface="+mn-cs"/>
              </a:rPr>
              <a:t>saving bits</a:t>
            </a:r>
            <a:r>
              <a:rPr lang="en-US" sz="1200" kern="1200" dirty="0">
                <a:solidFill>
                  <a:schemeClr val="tx1"/>
                </a:solidFill>
                <a:latin typeface="Times New Roman" pitchFamily="-1" charset="0"/>
                <a:ea typeface="+mn-ea"/>
                <a:cs typeface="+mn-cs"/>
              </a:rPr>
              <a:t>. On the other hand, </a:t>
            </a:r>
            <a:r>
              <a:rPr lang="en-US" sz="1200" u="sng" kern="1200" dirty="0">
                <a:solidFill>
                  <a:schemeClr val="tx1"/>
                </a:solidFill>
                <a:latin typeface="Times New Roman" pitchFamily="-1" charset="0"/>
                <a:ea typeface="+mn-ea"/>
                <a:cs typeface="+mn-cs"/>
              </a:rPr>
              <a:t>this specialization limits the programmer’s flexibility</a:t>
            </a:r>
            <a:r>
              <a:rPr lang="en-US" sz="1200" kern="1200" dirty="0">
                <a:solidFill>
                  <a:schemeClr val="tx1"/>
                </a:solidFill>
                <a:latin typeface="Times New Roman" pitchFamily="-1" charset="0"/>
                <a:ea typeface="+mn-ea"/>
                <a:cs typeface="+mn-cs"/>
              </a:rPr>
              <a:t>. </a:t>
            </a:r>
            <a:endParaRPr lang="en-US"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effectLst/>
                <a:latin typeface="Times New Roman" pitchFamily="-1" charset="0"/>
                <a:ea typeface="+mn-ea"/>
                <a:cs typeface="+mn-cs"/>
              </a:rPr>
              <a:t> Another design issue is the number of registers</a:t>
            </a:r>
            <a:r>
              <a:rPr lang="en-US" sz="1200" kern="1200" dirty="0">
                <a:solidFill>
                  <a:schemeClr val="tx1"/>
                </a:solidFill>
                <a:effectLst/>
                <a:latin typeface="Times New Roman" pitchFamily="-1" charset="0"/>
                <a:ea typeface="+mn-ea"/>
                <a:cs typeface="+mn-cs"/>
              </a:rPr>
              <a:t>, either general purpose or data</a:t>
            </a:r>
          </a:p>
          <a:p>
            <a:r>
              <a:rPr lang="en-US" sz="1200" kern="1200" dirty="0">
                <a:solidFill>
                  <a:schemeClr val="tx1"/>
                </a:solidFill>
                <a:effectLst/>
                <a:latin typeface="Times New Roman" pitchFamily="-1" charset="0"/>
                <a:ea typeface="+mn-ea"/>
                <a:cs typeface="+mn-cs"/>
              </a:rPr>
              <a:t>plus address, to be provided. Again, this affects instruction set design because more</a:t>
            </a:r>
          </a:p>
          <a:p>
            <a:r>
              <a:rPr lang="en-US" sz="1200" kern="1200" dirty="0">
                <a:solidFill>
                  <a:schemeClr val="tx1"/>
                </a:solidFill>
                <a:effectLst/>
                <a:latin typeface="Times New Roman" pitchFamily="-1" charset="0"/>
                <a:ea typeface="+mn-ea"/>
                <a:cs typeface="+mn-cs"/>
              </a:rPr>
              <a:t>registers require more operand specifier bits. As we previously discussed, somewhere</a:t>
            </a:r>
          </a:p>
          <a:p>
            <a:r>
              <a:rPr lang="en-US" sz="1200" kern="1200" dirty="0">
                <a:solidFill>
                  <a:schemeClr val="tx1"/>
                </a:solidFill>
                <a:effectLst/>
                <a:latin typeface="Times New Roman" pitchFamily="-1" charset="0"/>
                <a:ea typeface="+mn-ea"/>
                <a:cs typeface="+mn-cs"/>
              </a:rPr>
              <a:t>between 8 and 32 registers appears optimum [LUND77]. Fewer registers</a:t>
            </a:r>
          </a:p>
          <a:p>
            <a:r>
              <a:rPr lang="en-US" sz="1200" kern="1200" dirty="0">
                <a:solidFill>
                  <a:schemeClr val="tx1"/>
                </a:solidFill>
                <a:effectLst/>
                <a:latin typeface="Times New Roman" pitchFamily="-1" charset="0"/>
                <a:ea typeface="+mn-ea"/>
                <a:cs typeface="+mn-cs"/>
              </a:rPr>
              <a:t>result in more memory references; more registers do not noticeably reduce memory</a:t>
            </a:r>
          </a:p>
          <a:p>
            <a:r>
              <a:rPr lang="en-US" sz="1200" kern="1200" dirty="0">
                <a:solidFill>
                  <a:schemeClr val="tx1"/>
                </a:solidFill>
                <a:effectLst/>
                <a:latin typeface="Times New Roman" pitchFamily="-1" charset="0"/>
                <a:ea typeface="+mn-ea"/>
                <a:cs typeface="+mn-cs"/>
              </a:rPr>
              <a:t>references (e.g., see [WILL90]). However, a new approach, which finds advantage</a:t>
            </a:r>
          </a:p>
          <a:p>
            <a:r>
              <a:rPr lang="en-US" sz="1200" kern="1200" dirty="0">
                <a:solidFill>
                  <a:schemeClr val="tx1"/>
                </a:solidFill>
                <a:effectLst/>
                <a:latin typeface="Times New Roman" pitchFamily="-1" charset="0"/>
                <a:ea typeface="+mn-ea"/>
                <a:cs typeface="+mn-cs"/>
              </a:rPr>
              <a:t>in the use of hundreds of registers, is exhibited in some RISC systems and is discussed</a:t>
            </a:r>
          </a:p>
          <a:p>
            <a:r>
              <a:rPr lang="en-US" sz="1200" kern="1200" dirty="0">
                <a:solidFill>
                  <a:schemeClr val="tx1"/>
                </a:solidFill>
                <a:effectLst/>
                <a:latin typeface="Times New Roman" pitchFamily="-1" charset="0"/>
                <a:ea typeface="+mn-ea"/>
                <a:cs typeface="+mn-cs"/>
              </a:rPr>
              <a:t>in Chapter 17.</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there is </a:t>
            </a:r>
            <a:r>
              <a:rPr lang="en-US" sz="1200" u="sng" kern="1200" dirty="0">
                <a:solidFill>
                  <a:schemeClr val="tx1"/>
                </a:solidFill>
                <a:latin typeface="Times New Roman" pitchFamily="-1" charset="0"/>
                <a:ea typeface="+mn-ea"/>
                <a:cs typeface="+mn-cs"/>
              </a:rPr>
              <a:t>the issue of register length</a:t>
            </a:r>
            <a:r>
              <a:rPr lang="en-US" sz="1200" kern="1200" dirty="0">
                <a:solidFill>
                  <a:schemeClr val="tx1"/>
                </a:solidFill>
                <a:latin typeface="Times New Roman" pitchFamily="-1" charset="0"/>
                <a:ea typeface="+mn-ea"/>
                <a:cs typeface="+mn-cs"/>
              </a:rPr>
              <a:t>. Registers that must hold addresses obviously must be </a:t>
            </a:r>
            <a:r>
              <a:rPr lang="en-US" sz="1200" u="sng" kern="1200" dirty="0">
                <a:solidFill>
                  <a:schemeClr val="tx1"/>
                </a:solidFill>
                <a:latin typeface="Times New Roman" pitchFamily="-1" charset="0"/>
                <a:ea typeface="+mn-ea"/>
                <a:cs typeface="+mn-cs"/>
              </a:rPr>
              <a:t>at least long enough to hold the largest address</a:t>
            </a:r>
            <a:r>
              <a:rPr lang="en-US" sz="1200" kern="1200" dirty="0">
                <a:solidFill>
                  <a:schemeClr val="tx1"/>
                </a:solidFill>
                <a:latin typeface="Times New Roman" pitchFamily="-1" charset="0"/>
                <a:ea typeface="+mn-ea"/>
                <a:cs typeface="+mn-cs"/>
              </a:rPr>
              <a:t>. Data registers should be able to </a:t>
            </a:r>
            <a:r>
              <a:rPr lang="en-US" sz="1200" u="sng" kern="1200" dirty="0">
                <a:solidFill>
                  <a:schemeClr val="tx1"/>
                </a:solidFill>
                <a:latin typeface="Times New Roman" pitchFamily="-1" charset="0"/>
                <a:ea typeface="+mn-ea"/>
                <a:cs typeface="+mn-cs"/>
              </a:rPr>
              <a:t>hold values of most data types</a:t>
            </a:r>
            <a:r>
              <a:rPr lang="en-US" sz="1200" kern="1200" dirty="0">
                <a:solidFill>
                  <a:schemeClr val="tx1"/>
                </a:solidFill>
                <a:latin typeface="Times New Roman" pitchFamily="-1" charset="0"/>
                <a:ea typeface="+mn-ea"/>
                <a:cs typeface="+mn-cs"/>
              </a:rPr>
              <a:t>. Some machines </a:t>
            </a:r>
            <a:r>
              <a:rPr lang="en-US" sz="1200" u="sng" kern="1200" dirty="0">
                <a:solidFill>
                  <a:schemeClr val="tx1"/>
                </a:solidFill>
                <a:latin typeface="Times New Roman" pitchFamily="-1" charset="0"/>
                <a:ea typeface="+mn-ea"/>
                <a:cs typeface="+mn-cs"/>
              </a:rPr>
              <a:t>allow two contiguous registers to be used as one for holding double-length values</a:t>
            </a:r>
            <a:r>
              <a:rPr lang="en-US" sz="1200" kern="1200" dirty="0">
                <a:solidFill>
                  <a:schemeClr val="tx1"/>
                </a:solidFill>
                <a:latin typeface="Times New Roman" pitchFamily="-1" charset="0"/>
                <a:ea typeface="+mn-ea"/>
                <a:cs typeface="+mn-cs"/>
              </a:rPr>
              <a: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final category of registers, which is at least partially visible to the user, holds </a:t>
            </a:r>
            <a:r>
              <a:rPr lang="en-US" sz="1200" b="1" kern="1200" dirty="0">
                <a:solidFill>
                  <a:schemeClr val="tx1"/>
                </a:solidFill>
                <a:latin typeface="Times New Roman" pitchFamily="-1" charset="0"/>
                <a:ea typeface="+mn-ea"/>
                <a:cs typeface="+mn-cs"/>
              </a:rPr>
              <a:t>condition codes </a:t>
            </a:r>
            <a:r>
              <a:rPr lang="en-US" sz="1200" kern="1200" dirty="0">
                <a:solidFill>
                  <a:schemeClr val="tx1"/>
                </a:solidFill>
                <a:latin typeface="Times New Roman" pitchFamily="-1" charset="0"/>
                <a:ea typeface="+mn-ea"/>
                <a:cs typeface="+mn-cs"/>
              </a:rPr>
              <a:t>(also referred to as </a:t>
            </a:r>
            <a:r>
              <a:rPr lang="en-US" sz="1200" i="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Condition code bits are collected into </a:t>
            </a:r>
            <a:r>
              <a:rPr lang="en-US" sz="1200" u="sng" kern="1200" dirty="0">
                <a:solidFill>
                  <a:schemeClr val="tx1"/>
                </a:solidFill>
                <a:latin typeface="Times New Roman" pitchFamily="-1" charset="0"/>
                <a:ea typeface="+mn-ea"/>
                <a:cs typeface="+mn-cs"/>
              </a:rPr>
              <a:t>one or more registers</a:t>
            </a:r>
            <a:r>
              <a:rPr lang="en-US" sz="1200" kern="1200" dirty="0">
                <a:solidFill>
                  <a:schemeClr val="tx1"/>
                </a:solidFill>
                <a:latin typeface="Times New Roman" pitchFamily="-1" charset="0"/>
                <a:ea typeface="+mn-ea"/>
                <a:cs typeface="+mn-cs"/>
              </a:rPr>
              <a:t>. Usually, they form </a:t>
            </a:r>
            <a:r>
              <a:rPr lang="en-US" sz="1200" u="sng" kern="1200" dirty="0">
                <a:solidFill>
                  <a:schemeClr val="tx1"/>
                </a:solidFill>
                <a:latin typeface="Times New Roman" pitchFamily="-1" charset="0"/>
                <a:ea typeface="+mn-ea"/>
                <a:cs typeface="+mn-cs"/>
              </a:rPr>
              <a:t>part of a control register</a:t>
            </a:r>
            <a:r>
              <a:rPr lang="en-US" sz="1200" kern="1200" dirty="0">
                <a:solidFill>
                  <a:schemeClr val="tx1"/>
                </a:solidFill>
                <a:latin typeface="Times New Roman" pitchFamily="-1" charset="0"/>
                <a:ea typeface="+mn-ea"/>
                <a:cs typeface="+mn-cs"/>
              </a:rPr>
              <a:t>. </a:t>
            </a:r>
            <a:r>
              <a:rPr lang="en-US" sz="1200" u="sng" kern="1200" dirty="0">
                <a:solidFill>
                  <a:schemeClr val="tx1"/>
                </a:solidFill>
                <a:latin typeface="Times New Roman" pitchFamily="-1" charset="0"/>
                <a:ea typeface="+mn-ea"/>
                <a:cs typeface="+mn-cs"/>
              </a:rPr>
              <a:t>Generally, machine instructions allow these bits to be read by implicit reference, but the programmer cannot alter them. </a:t>
            </a:r>
            <a:endParaRPr lang="en-US" u="sng" dirty="0"/>
          </a:p>
          <a:p>
            <a:endParaRPr lang="en-US" dirty="0"/>
          </a:p>
          <a:p>
            <a:pPr lvl="1"/>
            <a:endParaRPr lang="en-US" sz="1200" b="1" kern="1200" dirty="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u="sng" kern="1200" dirty="0">
                <a:solidFill>
                  <a:schemeClr val="tx1"/>
                </a:solidFill>
                <a:latin typeface="Times New Roman" pitchFamily="-1" charset="0"/>
                <a:ea typeface="+mn-ea"/>
                <a:cs typeface="+mn-cs"/>
              </a:rPr>
              <a:t>Many processors, including those based on the IA-64 architecture and the MIPS processors, do not use condition codes at all</a:t>
            </a:r>
            <a:r>
              <a:rPr lang="en-US" sz="1200" kern="1200" dirty="0">
                <a:solidFill>
                  <a:schemeClr val="tx1"/>
                </a:solidFill>
                <a:latin typeface="Times New Roman" pitchFamily="-1" charset="0"/>
                <a:ea typeface="+mn-ea"/>
                <a:cs typeface="+mn-cs"/>
              </a:rPr>
              <a:t>. Rather, conditional branch instructions specify</a:t>
            </a:r>
            <a:r>
              <a:rPr lang="en-US" sz="1200" u="none" kern="1200" dirty="0">
                <a:solidFill>
                  <a:schemeClr val="tx1"/>
                </a:solidFill>
                <a:latin typeface="Times New Roman" pitchFamily="-1" charset="0"/>
                <a:ea typeface="+mn-ea"/>
                <a:cs typeface="+mn-cs"/>
              </a:rPr>
              <a:t> a comparison to be made and act on the result of the comparison, without storing a condition code</a:t>
            </a:r>
            <a:r>
              <a:rPr lang="en-US" sz="1200" kern="1200" dirty="0">
                <a:solidFill>
                  <a:schemeClr val="tx1"/>
                </a:solidFill>
                <a:latin typeface="Times New Roman" pitchFamily="-1" charset="0"/>
                <a:ea typeface="+mn-ea"/>
                <a:cs typeface="+mn-cs"/>
              </a:rPr>
              <a:t>. Table 16.1, based on [DERO87], lists key advantages and disadvantages of condition codes.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u="sng" kern="1200" dirty="0">
                <a:solidFill>
                  <a:schemeClr val="tx1"/>
                </a:solidFill>
                <a:latin typeface="Times New Roman" pitchFamily="-1" charset="0"/>
                <a:ea typeface="+mn-ea"/>
                <a:cs typeface="+mn-cs"/>
              </a:rPr>
              <a:t>There are a variety of processor registers that are employed to control the operation of the processor. </a:t>
            </a:r>
            <a:r>
              <a:rPr lang="en-US" sz="1200" kern="1200" dirty="0">
                <a:solidFill>
                  <a:schemeClr val="tx1"/>
                </a:solidFill>
                <a:latin typeface="Times New Roman" pitchFamily="-1" charset="0"/>
                <a:ea typeface="+mn-ea"/>
                <a:cs typeface="+mn-cs"/>
              </a:rPr>
              <a:t>Most of these, on most machines, are not visible to the user. Some of them may be visible to machine instructions executed in a control or operating system mode.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Four registers are essential to instruction execution: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Program counter (PC): </a:t>
            </a:r>
            <a:r>
              <a:rPr lang="en-US" sz="1200" kern="1200" dirty="0">
                <a:solidFill>
                  <a:schemeClr val="tx1"/>
                </a:solidFill>
                <a:latin typeface="Times New Roman" pitchFamily="-1" charset="0"/>
                <a:ea typeface="+mn-ea"/>
                <a:cs typeface="+mn-cs"/>
              </a:rPr>
              <a:t>Contains the address of an instruction to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register (IR): </a:t>
            </a:r>
            <a:r>
              <a:rPr lang="en-US" sz="1200" kern="1200" dirty="0">
                <a:solidFill>
                  <a:schemeClr val="tx1"/>
                </a:solidFill>
                <a:latin typeface="Times New Roman" pitchFamily="-1" charset="0"/>
                <a:ea typeface="+mn-ea"/>
                <a:cs typeface="+mn-cs"/>
              </a:rPr>
              <a:t>Contains the instruction most recently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address register (MAR): </a:t>
            </a:r>
            <a:r>
              <a:rPr lang="en-US" sz="1200" kern="1200" dirty="0">
                <a:solidFill>
                  <a:schemeClr val="tx1"/>
                </a:solidFill>
                <a:latin typeface="Times New Roman" pitchFamily="-1" charset="0"/>
                <a:ea typeface="+mn-ea"/>
                <a:cs typeface="+mn-cs"/>
              </a:rPr>
              <a:t>Contains the address of a location in memory.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buffer register (MBR): </a:t>
            </a:r>
            <a:r>
              <a:rPr lang="en-US" sz="1200" kern="1200" dirty="0">
                <a:solidFill>
                  <a:schemeClr val="tx1"/>
                </a:solidFill>
                <a:latin typeface="Times New Roman" pitchFamily="-1" charset="0"/>
                <a:ea typeface="+mn-ea"/>
                <a:cs typeface="+mn-cs"/>
              </a:rPr>
              <a:t>Contains a word of data to be written to memory or the word most recently read.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Many processor designs include a register or set of registers, often known as the </a:t>
            </a:r>
            <a:r>
              <a:rPr lang="en-US" sz="1200" i="1" kern="1200" dirty="0">
                <a:solidFill>
                  <a:schemeClr val="tx1"/>
                </a:solidFill>
                <a:latin typeface="Times New Roman" pitchFamily="-1" charset="0"/>
                <a:ea typeface="+mn-ea"/>
                <a:cs typeface="+mn-cs"/>
              </a:rPr>
              <a:t>program status word </a:t>
            </a:r>
            <a:r>
              <a:rPr lang="en-US" sz="1200" kern="1200" dirty="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Sign: </a:t>
            </a:r>
            <a:r>
              <a:rPr lang="en-US" sz="1200" kern="1200" dirty="0">
                <a:solidFill>
                  <a:schemeClr val="tx1"/>
                </a:solidFill>
                <a:latin typeface="Times New Roman" pitchFamily="-1" charset="0"/>
                <a:ea typeface="+mn-ea"/>
                <a:cs typeface="+mn-cs"/>
              </a:rPr>
              <a:t>Contains the sign bit of the result of the last arithmetic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Zero: </a:t>
            </a:r>
            <a:r>
              <a:rPr lang="en-US" sz="1200" kern="1200" dirty="0">
                <a:solidFill>
                  <a:schemeClr val="tx1"/>
                </a:solidFill>
                <a:latin typeface="Times New Roman" pitchFamily="-1" charset="0"/>
                <a:ea typeface="+mn-ea"/>
                <a:cs typeface="+mn-cs"/>
              </a:rPr>
              <a:t>Set when the result is 0.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Carry: </a:t>
            </a:r>
            <a:r>
              <a:rPr lang="en-US" sz="1200" kern="1200" dirty="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Equal: </a:t>
            </a:r>
            <a:r>
              <a:rPr lang="en-US" sz="1200" kern="1200" dirty="0">
                <a:solidFill>
                  <a:schemeClr val="tx1"/>
                </a:solidFill>
                <a:latin typeface="Times New Roman" pitchFamily="-1" charset="0"/>
                <a:ea typeface="+mn-ea"/>
                <a:cs typeface="+mn-cs"/>
              </a:rPr>
              <a:t>Set if a logical compare result is equality.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Overflow: </a:t>
            </a:r>
            <a:r>
              <a:rPr lang="en-US" sz="1200" kern="1200" dirty="0">
                <a:solidFill>
                  <a:schemeClr val="tx1"/>
                </a:solidFill>
                <a:latin typeface="Times New Roman" pitchFamily="-1" charset="0"/>
                <a:ea typeface="+mn-ea"/>
                <a:cs typeface="+mn-cs"/>
              </a:rPr>
              <a:t>Used to indicate arithmetic overflow.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Enable/Disable: </a:t>
            </a:r>
            <a:r>
              <a:rPr lang="en-US" sz="1200" kern="1200" dirty="0">
                <a:solidFill>
                  <a:schemeClr val="tx1"/>
                </a:solidFill>
                <a:latin typeface="Times New Roman" pitchFamily="-1" charset="0"/>
                <a:ea typeface="+mn-ea"/>
                <a:cs typeface="+mn-cs"/>
              </a:rPr>
              <a:t>Used to enable or disable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Supervisor: </a:t>
            </a:r>
            <a:r>
              <a:rPr lang="en-US" sz="1200" kern="1200" dirty="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sz="1200" kern="1200" dirty="0">
              <a:solidFill>
                <a:schemeClr val="tx1"/>
              </a:solidFill>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 A number of </a:t>
            </a:r>
            <a:r>
              <a:rPr lang="en-GB" sz="1200" u="sng" kern="1200" dirty="0">
                <a:solidFill>
                  <a:schemeClr val="tx1"/>
                </a:solidFill>
                <a:effectLst/>
                <a:latin typeface="Times New Roman" pitchFamily="-1" charset="0"/>
                <a:ea typeface="+mn-ea"/>
                <a:cs typeface="+mn-cs"/>
              </a:rPr>
              <a:t>other registers related to status and control </a:t>
            </a:r>
            <a:r>
              <a:rPr lang="en-GB" sz="1200" kern="1200" dirty="0">
                <a:solidFill>
                  <a:schemeClr val="tx1"/>
                </a:solidFill>
                <a:effectLst/>
                <a:latin typeface="Times New Roman" pitchFamily="-1" charset="0"/>
                <a:ea typeface="+mn-ea"/>
                <a:cs typeface="+mn-cs"/>
              </a:rPr>
              <a:t>might be found in a particular processor design. </a:t>
            </a:r>
          </a:p>
          <a:p>
            <a:pPr marL="171450" indent="-171450">
              <a:buFontTx/>
              <a:buChar char="-"/>
            </a:pPr>
            <a:r>
              <a:rPr lang="en-GB" sz="1200" kern="1200" dirty="0">
                <a:solidFill>
                  <a:schemeClr val="tx1"/>
                </a:solidFill>
                <a:effectLst/>
                <a:latin typeface="Times New Roman" pitchFamily="-1" charset="0"/>
                <a:ea typeface="+mn-ea"/>
                <a:cs typeface="+mn-cs"/>
              </a:rPr>
              <a:t>There may be a </a:t>
            </a:r>
            <a:r>
              <a:rPr lang="en-GB" sz="1200" u="sng" kern="1200" dirty="0">
                <a:solidFill>
                  <a:schemeClr val="tx1"/>
                </a:solidFill>
                <a:effectLst/>
                <a:latin typeface="Times New Roman" pitchFamily="-1" charset="0"/>
                <a:ea typeface="+mn-ea"/>
                <a:cs typeface="+mn-cs"/>
              </a:rPr>
              <a:t>pointer to a block of memory containing additional status information </a:t>
            </a:r>
            <a:r>
              <a:rPr lang="en-GB" sz="1200" kern="1200" dirty="0">
                <a:solidFill>
                  <a:schemeClr val="tx1"/>
                </a:solidFill>
                <a:effectLst/>
                <a:latin typeface="Times New Roman" pitchFamily="-1" charset="0"/>
                <a:ea typeface="+mn-ea"/>
                <a:cs typeface="+mn-cs"/>
              </a:rPr>
              <a:t>(e.g., process control blocks). </a:t>
            </a:r>
          </a:p>
          <a:p>
            <a:pPr marL="171450" indent="-171450">
              <a:buFontTx/>
              <a:buChar char="-"/>
            </a:pPr>
            <a:r>
              <a:rPr lang="en-GB" sz="1200" kern="1200" dirty="0">
                <a:solidFill>
                  <a:schemeClr val="tx1"/>
                </a:solidFill>
                <a:effectLst/>
                <a:latin typeface="Times New Roman" pitchFamily="-1" charset="0"/>
                <a:ea typeface="+mn-ea"/>
                <a:cs typeface="+mn-cs"/>
              </a:rPr>
              <a:t>In machines using vectored interrupts, </a:t>
            </a:r>
            <a:r>
              <a:rPr lang="en-GB" sz="1200" u="sng" kern="1200" dirty="0">
                <a:solidFill>
                  <a:schemeClr val="tx1"/>
                </a:solidFill>
                <a:effectLst/>
                <a:latin typeface="Times New Roman" pitchFamily="-1" charset="0"/>
                <a:ea typeface="+mn-ea"/>
                <a:cs typeface="+mn-cs"/>
              </a:rPr>
              <a:t>an interrupt vector register </a:t>
            </a:r>
            <a:r>
              <a:rPr lang="en-GB" sz="1200" kern="1200" dirty="0">
                <a:solidFill>
                  <a:schemeClr val="tx1"/>
                </a:solidFill>
                <a:effectLst/>
                <a:latin typeface="Times New Roman" pitchFamily="-1" charset="0"/>
                <a:ea typeface="+mn-ea"/>
                <a:cs typeface="+mn-cs"/>
              </a:rPr>
              <a:t>may be provided. </a:t>
            </a:r>
          </a:p>
          <a:p>
            <a:pPr marL="171450" indent="-171450">
              <a:buFontTx/>
              <a:buChar char="-"/>
            </a:pPr>
            <a:r>
              <a:rPr lang="en-GB" sz="1200" kern="1200" dirty="0">
                <a:solidFill>
                  <a:schemeClr val="tx1"/>
                </a:solidFill>
                <a:effectLst/>
                <a:latin typeface="Times New Roman" pitchFamily="-1" charset="0"/>
                <a:ea typeface="+mn-ea"/>
                <a:cs typeface="+mn-cs"/>
              </a:rPr>
              <a:t>If a stack is used to implement certain functions (e.g., subroutine call), then </a:t>
            </a:r>
            <a:r>
              <a:rPr lang="en-GB" sz="1200" u="sng" kern="1200" dirty="0">
                <a:solidFill>
                  <a:schemeClr val="tx1"/>
                </a:solidFill>
                <a:effectLst/>
                <a:latin typeface="Times New Roman" pitchFamily="-1" charset="0"/>
                <a:ea typeface="+mn-ea"/>
                <a:cs typeface="+mn-cs"/>
              </a:rPr>
              <a:t>a system stack pointer </a:t>
            </a:r>
            <a:r>
              <a:rPr lang="en-GB" sz="1200" kern="1200" dirty="0">
                <a:solidFill>
                  <a:schemeClr val="tx1"/>
                </a:solidFill>
                <a:effectLst/>
                <a:latin typeface="Times New Roman" pitchFamily="-1" charset="0"/>
                <a:ea typeface="+mn-ea"/>
                <a:cs typeface="+mn-cs"/>
              </a:rPr>
              <a:t>is needed. </a:t>
            </a:r>
          </a:p>
          <a:p>
            <a:pPr marL="171450" indent="-171450">
              <a:buFontTx/>
              <a:buChar char="-"/>
            </a:pPr>
            <a:r>
              <a:rPr lang="en-GB" sz="1200" u="sng" kern="1200" dirty="0">
                <a:solidFill>
                  <a:schemeClr val="tx1"/>
                </a:solidFill>
                <a:effectLst/>
                <a:latin typeface="Times New Roman" pitchFamily="-1" charset="0"/>
                <a:ea typeface="+mn-ea"/>
                <a:cs typeface="+mn-cs"/>
              </a:rPr>
              <a:t>A page table pointer </a:t>
            </a:r>
            <a:r>
              <a:rPr lang="en-GB" sz="1200" kern="1200" dirty="0">
                <a:solidFill>
                  <a:schemeClr val="tx1"/>
                </a:solidFill>
                <a:effectLst/>
                <a:latin typeface="Times New Roman" pitchFamily="-1" charset="0"/>
                <a:ea typeface="+mn-ea"/>
                <a:cs typeface="+mn-cs"/>
              </a:rPr>
              <a:t>is used with a virtual memory system. </a:t>
            </a:r>
          </a:p>
          <a:p>
            <a:pPr marL="171450" indent="-171450">
              <a:buFontTx/>
              <a:buChar char="-"/>
            </a:pPr>
            <a:r>
              <a:rPr lang="en-GB" sz="1200" kern="1200" dirty="0">
                <a:solidFill>
                  <a:schemeClr val="tx1"/>
                </a:solidFill>
                <a:effectLst/>
                <a:latin typeface="Times New Roman" pitchFamily="-1" charset="0"/>
                <a:ea typeface="+mn-ea"/>
                <a:cs typeface="+mn-cs"/>
              </a:rPr>
              <a:t>Finally, registers may be used </a:t>
            </a:r>
            <a:r>
              <a:rPr lang="en-GB" sz="1200" u="sng" kern="1200" dirty="0">
                <a:solidFill>
                  <a:schemeClr val="tx1"/>
                </a:solidFill>
                <a:effectLst/>
                <a:latin typeface="Times New Roman" pitchFamily="-1" charset="0"/>
                <a:ea typeface="+mn-ea"/>
                <a:cs typeface="+mn-cs"/>
              </a:rPr>
              <a:t>in the control of I/O operations</a:t>
            </a:r>
            <a:r>
              <a:rPr lang="en-GB" sz="1200" kern="1200" dirty="0">
                <a:solidFill>
                  <a:schemeClr val="tx1"/>
                </a:solidFill>
                <a:effectLst/>
                <a:latin typeface="Times New Roman" pitchFamily="-1" charset="0"/>
                <a:ea typeface="+mn-ea"/>
                <a:cs typeface="+mn-cs"/>
              </a:rPr>
              <a:t>.</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A number of factors go into the design of the control and status register organization.</a:t>
            </a:r>
          </a:p>
          <a:p>
            <a:r>
              <a:rPr lang="en-GB" sz="1200" u="sng" kern="1200" dirty="0">
                <a:solidFill>
                  <a:schemeClr val="tx1"/>
                </a:solidFill>
                <a:effectLst/>
                <a:latin typeface="Times New Roman" pitchFamily="-1" charset="0"/>
                <a:ea typeface="+mn-ea"/>
                <a:cs typeface="+mn-cs"/>
              </a:rPr>
              <a:t>One key issue is operating system support</a:t>
            </a:r>
            <a:r>
              <a:rPr lang="en-GB" sz="1200" kern="1200" dirty="0">
                <a:solidFill>
                  <a:schemeClr val="tx1"/>
                </a:solidFill>
                <a:effectLst/>
                <a:latin typeface="Times New Roman" pitchFamily="-1" charset="0"/>
                <a:ea typeface="+mn-ea"/>
                <a:cs typeface="+mn-cs"/>
              </a:rPr>
              <a:t>. Certain types of control information</a:t>
            </a:r>
          </a:p>
          <a:p>
            <a:r>
              <a:rPr lang="en-GB" sz="1200" kern="1200" dirty="0">
                <a:solidFill>
                  <a:schemeClr val="tx1"/>
                </a:solidFill>
                <a:effectLst/>
                <a:latin typeface="Times New Roman" pitchFamily="-1" charset="0"/>
                <a:ea typeface="+mn-ea"/>
                <a:cs typeface="+mn-cs"/>
              </a:rPr>
              <a:t>are of specific utility to the operating system.</a:t>
            </a:r>
            <a:r>
              <a:rPr lang="en-GB" sz="1200" u="sng" kern="1200" dirty="0">
                <a:solidFill>
                  <a:schemeClr val="tx1"/>
                </a:solidFill>
                <a:effectLst/>
                <a:latin typeface="Times New Roman" pitchFamily="-1" charset="0"/>
                <a:ea typeface="+mn-ea"/>
                <a:cs typeface="+mn-cs"/>
              </a:rPr>
              <a:t> If the processor designer has</a:t>
            </a:r>
          </a:p>
          <a:p>
            <a:r>
              <a:rPr lang="en-GB" sz="1200" u="sng" kern="1200" dirty="0">
                <a:solidFill>
                  <a:schemeClr val="tx1"/>
                </a:solidFill>
                <a:effectLst/>
                <a:latin typeface="Times New Roman" pitchFamily="-1" charset="0"/>
                <a:ea typeface="+mn-ea"/>
                <a:cs typeface="+mn-cs"/>
              </a:rPr>
              <a:t>a functional understanding of the operating system to be used, then the register</a:t>
            </a:r>
          </a:p>
          <a:p>
            <a:r>
              <a:rPr lang="en-GB" sz="1200" u="sng" kern="1200" dirty="0">
                <a:solidFill>
                  <a:schemeClr val="tx1"/>
                </a:solidFill>
                <a:effectLst/>
                <a:latin typeface="Times New Roman" pitchFamily="-1" charset="0"/>
                <a:ea typeface="+mn-ea"/>
                <a:cs typeface="+mn-cs"/>
              </a:rPr>
              <a:t>organization can to some extent be tailored to the operating system.</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Another key design decision is the allocation of control information between</a:t>
            </a:r>
          </a:p>
          <a:p>
            <a:r>
              <a:rPr lang="en-GB" sz="1200" kern="1200" dirty="0">
                <a:solidFill>
                  <a:schemeClr val="tx1"/>
                </a:solidFill>
                <a:effectLst/>
                <a:latin typeface="Times New Roman" pitchFamily="-1" charset="0"/>
                <a:ea typeface="+mn-ea"/>
                <a:cs typeface="+mn-cs"/>
              </a:rPr>
              <a:t>registers and memory. It is common to dedicate the first (lowest) few hundred or</a:t>
            </a:r>
          </a:p>
          <a:p>
            <a:r>
              <a:rPr lang="en-GB" sz="1200" kern="1200" dirty="0">
                <a:solidFill>
                  <a:schemeClr val="tx1"/>
                </a:solidFill>
                <a:effectLst/>
                <a:latin typeface="Times New Roman" pitchFamily="-1" charset="0"/>
                <a:ea typeface="+mn-ea"/>
                <a:cs typeface="+mn-cs"/>
              </a:rPr>
              <a:t>thousand words of memory for control purposes. The designer must decide how</a:t>
            </a:r>
          </a:p>
          <a:p>
            <a:r>
              <a:rPr lang="en-GB" sz="1200" kern="1200" dirty="0">
                <a:solidFill>
                  <a:schemeClr val="tx1"/>
                </a:solidFill>
                <a:effectLst/>
                <a:latin typeface="Times New Roman" pitchFamily="-1" charset="0"/>
                <a:ea typeface="+mn-ea"/>
                <a:cs typeface="+mn-cs"/>
              </a:rPr>
              <a:t>much control information should be in registers and how much in memory. The</a:t>
            </a:r>
          </a:p>
          <a:p>
            <a:r>
              <a:rPr lang="en-GB" sz="1200" kern="1200" dirty="0">
                <a:solidFill>
                  <a:schemeClr val="tx1"/>
                </a:solidFill>
                <a:effectLst/>
                <a:latin typeface="Times New Roman" pitchFamily="-1" charset="0"/>
                <a:ea typeface="+mn-ea"/>
                <a:cs typeface="+mn-cs"/>
              </a:rPr>
              <a:t>usual trade-off of cost versus speed arises.</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16.2a and b depict the register organization of each; purely internal registers, such as a memory address register, are not shown.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effectLst/>
                <a:latin typeface="Times New Roman" pitchFamily="-1" charset="0"/>
                <a:ea typeface="+mn-ea"/>
                <a:cs typeface="+mn-cs"/>
              </a:rPr>
              <a:t>The Motorola team wanted a very regular instruction set, with no special-purpose</a:t>
            </a:r>
          </a:p>
          <a:p>
            <a:r>
              <a:rPr lang="en-US" sz="1200" u="sng" kern="1200" dirty="0">
                <a:solidFill>
                  <a:schemeClr val="tx1"/>
                </a:solidFill>
                <a:effectLst/>
                <a:latin typeface="Times New Roman" pitchFamily="-1" charset="0"/>
                <a:ea typeface="+mn-ea"/>
                <a:cs typeface="+mn-cs"/>
              </a:rPr>
              <a:t>registers. A concern for code efficiency led them to divide the registers into</a:t>
            </a:r>
          </a:p>
          <a:p>
            <a:r>
              <a:rPr lang="en-US" sz="1200" u="sng" kern="1200" dirty="0">
                <a:solidFill>
                  <a:schemeClr val="tx1"/>
                </a:solidFill>
                <a:effectLst/>
                <a:latin typeface="Times New Roman" pitchFamily="-1" charset="0"/>
                <a:ea typeface="+mn-ea"/>
                <a:cs typeface="+mn-cs"/>
              </a:rPr>
              <a:t>two functional components, saving one bit on each register specifier. This seems a</a:t>
            </a:r>
          </a:p>
          <a:p>
            <a:r>
              <a:rPr lang="en-US" sz="1200" u="sng" kern="1200" dirty="0">
                <a:solidFill>
                  <a:schemeClr val="tx1"/>
                </a:solidFill>
                <a:effectLst/>
                <a:latin typeface="Times New Roman" pitchFamily="-1" charset="0"/>
                <a:ea typeface="+mn-ea"/>
                <a:cs typeface="+mn-cs"/>
              </a:rPr>
              <a:t>reasonable compromise between complete generality and code compaction.</a:t>
            </a:r>
            <a:endParaRPr lang="en-US" sz="1200" u="sng" kern="1200" dirty="0">
              <a:solidFill>
                <a:schemeClr val="tx1"/>
              </a:solidFill>
              <a:latin typeface="Times New Roman" pitchFamily="-1" charset="0"/>
              <a:ea typeface="+mn-ea"/>
              <a:cs typeface="+mn-cs"/>
            </a:endParaRPr>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a:t>
            </a:r>
            <a:r>
              <a:rPr lang="en-US" sz="1200" kern="1200" dirty="0">
                <a:solidFill>
                  <a:schemeClr val="tx1"/>
                </a:solidFill>
                <a:latin typeface="Times New Roman" pitchFamily="-1" charset="0"/>
                <a:ea typeface="+mn-ea"/>
                <a:cs typeface="+mn-cs"/>
              </a:rPr>
              <a:t>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a:t>
            </a:r>
            <a:r>
              <a:rPr lang="en-US" sz="1200" b="1" u="sng" kern="1200" dirty="0">
                <a:solidFill>
                  <a:schemeClr val="tx1"/>
                </a:solidFill>
                <a:latin typeface="Times New Roman" pitchFamily="-1" charset="0"/>
                <a:ea typeface="+mn-ea"/>
                <a:cs typeface="+mn-cs"/>
              </a:rPr>
              <a:t> These dedicated and implicit uses provide for compact encoding at the cost of reduced flexibility</a:t>
            </a:r>
            <a:r>
              <a:rPr lang="en-US" sz="1200" kern="1200" dirty="0">
                <a:solidFill>
                  <a:schemeClr val="tx1"/>
                </a:solidFill>
                <a:latin typeface="Times New Roman" pitchFamily="-1" charset="0"/>
                <a:ea typeface="+mn-ea"/>
                <a:cs typeface="+mn-cs"/>
              </a:rPr>
              <a:t>. The 8086 also includes an instruction pointer and a set of 1-bit status and control flags. </a:t>
            </a:r>
            <a:endParaRPr lang="en-US" dirty="0"/>
          </a:p>
          <a:p>
            <a:endParaRPr lang="en-US" sz="1200" kern="1200" dirty="0">
              <a:solidFill>
                <a:schemeClr val="tx1"/>
              </a:solidFill>
              <a:latin typeface="Times New Roman" pitchFamily="-1" charset="0"/>
              <a:ea typeface="+mn-ea"/>
              <a:cs typeface="+mn-cs"/>
            </a:endParaRPr>
          </a:p>
          <a:p>
            <a:r>
              <a:rPr lang="en-US" sz="1200" u="sng" kern="1200" dirty="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u="sng"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second instructive point concerning register organization design is illustrated in Figure 16.3c. This figure shows the user-visible register organization for the Intel 80386 [ELAY85], which is a 32-bit microprocessor designed as an extension of the 8086.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98319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933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9063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3457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6650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8846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6830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1005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77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Verdana" panose="020B0604030504040204" pitchFamily="34" charset="0"/>
                <a:ea typeface="ヒラギノ角ゴ Pro W3" pitchFamily="1" charset="-128"/>
                <a:cs typeface="Arial" panose="020B0604020202020204" pitchFamily="34" charset="0"/>
              </a:rPr>
              <a:t>Copyright © 2019, 2016, 2013 Pearson Education, Inc. All Rights Reserved</a:t>
            </a:r>
          </a:p>
        </p:txBody>
      </p:sp>
    </p:spTree>
    <p:extLst>
      <p:ext uri="{BB962C8B-B14F-4D97-AF65-F5344CB8AC3E}">
        <p14:creationId xmlns:p14="http://schemas.microsoft.com/office/powerpoint/2010/main" val="61075162"/>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16</a:t>
            </a:r>
          </a:p>
        </p:txBody>
      </p:sp>
      <p:sp>
        <p:nvSpPr>
          <p:cNvPr id="13317" name="Text Placeholder 4"/>
          <p:cNvSpPr txBox="1">
            <a:spLocks noGrp="1"/>
          </p:cNvSpPr>
          <p:nvPr>
            <p:ph type="body" idx="3"/>
          </p:nvPr>
        </p:nvSpPr>
        <p:spPr/>
        <p:txBody>
          <a:bodyPr/>
          <a:lstStyle/>
          <a:p>
            <a:r>
              <a:rPr lang="en-US" sz="2400" dirty="0"/>
              <a:t>Processor Structure and Function </a:t>
            </a:r>
          </a:p>
        </p:txBody>
      </p:sp>
      <p:pic>
        <p:nvPicPr>
          <p:cNvPr id="7" name="Shape 197"/>
          <p:cNvPicPr preferRelativeResize="0"/>
          <p:nvPr/>
        </p:nvPicPr>
        <p:blipFill>
          <a:blip r:embed="rId3">
            <a:extLst>
              <a:ext uri="{28A0092B-C50C-407E-A947-70E740481C1C}">
                <a14:useLocalDpi xmlns:a14="http://schemas.microsoft.com/office/drawing/2010/main" val="0"/>
              </a:ext>
            </a:extLst>
          </a:blip>
          <a:stretch>
            <a:fillRect/>
          </a:stretch>
        </p:blipFill>
        <p:spPr>
          <a:xfrm>
            <a:off x="825499" y="1745673"/>
            <a:ext cx="3524827" cy="4402049"/>
          </a:xfrm>
          <a:prstGeom prst="rect">
            <a:avLst/>
          </a:prstGeom>
          <a:noFill/>
          <a:ln w="9525" cap="flat" cmpd="sng">
            <a:solidFill>
              <a:srgbClr val="7F7F7F"/>
            </a:solidFill>
            <a:prstDash val="solid"/>
            <a:round/>
            <a:headEnd type="none" w="med" len="med"/>
            <a:tailEnd type="none" w="med" len="med"/>
          </a:ln>
          <a:effectLst>
            <a:outerShdw blurRad="50799" dist="76200" dir="2700000" algn="tl" rotWithShape="0">
              <a:srgbClr val="000000">
                <a:alpha val="55686"/>
              </a:srgbClr>
            </a:outerShdw>
          </a:effectLst>
        </p:spPr>
      </p:pic>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a:t>
            </a:r>
          </a:p>
        </p:txBody>
      </p:sp>
    </p:spTree>
    <p:extLst>
      <p:ext uri="{BB962C8B-B14F-4D97-AF65-F5344CB8AC3E}">
        <p14:creationId xmlns:p14="http://schemas.microsoft.com/office/powerpoint/2010/main" val="3417378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 letter&#10;&#10;Description automatically generated">
            <a:extLst>
              <a:ext uri="{FF2B5EF4-FFF2-40B4-BE49-F238E27FC236}">
                <a16:creationId xmlns:a16="http://schemas.microsoft.com/office/drawing/2014/main" id="{4ECF3C56-E59E-70F8-3A85-027247834E4F}"/>
              </a:ext>
            </a:extLst>
          </p:cNvPr>
          <p:cNvPicPr>
            <a:picLocks noChangeAspect="1"/>
          </p:cNvPicPr>
          <p:nvPr/>
        </p:nvPicPr>
        <p:blipFill>
          <a:blip r:embed="rId2"/>
          <a:stretch>
            <a:fillRect/>
          </a:stretch>
        </p:blipFill>
        <p:spPr>
          <a:xfrm>
            <a:off x="611560" y="49848"/>
            <a:ext cx="5640967" cy="3814287"/>
          </a:xfrm>
          <a:prstGeom prst="rect">
            <a:avLst/>
          </a:prstGeom>
        </p:spPr>
      </p:pic>
      <p:sp>
        <p:nvSpPr>
          <p:cNvPr id="5" name="TextBox 4">
            <a:extLst>
              <a:ext uri="{FF2B5EF4-FFF2-40B4-BE49-F238E27FC236}">
                <a16:creationId xmlns:a16="http://schemas.microsoft.com/office/drawing/2014/main" id="{C2DFFF82-1CC8-4D8F-AEF8-70DC275D8992}"/>
              </a:ext>
            </a:extLst>
          </p:cNvPr>
          <p:cNvSpPr txBox="1"/>
          <p:nvPr/>
        </p:nvSpPr>
        <p:spPr>
          <a:xfrm>
            <a:off x="611560" y="4005064"/>
            <a:ext cx="6480720" cy="3046988"/>
          </a:xfrm>
          <a:prstGeom prst="rect">
            <a:avLst/>
          </a:prstGeom>
          <a:noFill/>
        </p:spPr>
        <p:txBody>
          <a:bodyPr wrap="square" rtlCol="0">
            <a:spAutoFit/>
          </a:bodyPr>
          <a:lstStyle/>
          <a:p>
            <a:r>
              <a:rPr lang="en-TT" dirty="0"/>
              <a:t>move $a0, $t1</a:t>
            </a:r>
          </a:p>
          <a:p>
            <a:r>
              <a:rPr lang="en-TT" dirty="0"/>
              <a:t>move $a1, $t2</a:t>
            </a:r>
          </a:p>
          <a:p>
            <a:r>
              <a:rPr lang="en-TT" dirty="0" err="1"/>
              <a:t>jal</a:t>
            </a:r>
            <a:r>
              <a:rPr lang="en-TT" dirty="0"/>
              <a:t> sum</a:t>
            </a:r>
          </a:p>
          <a:p>
            <a:r>
              <a:rPr lang="en-TT" dirty="0"/>
              <a:t>move $t3, $v0</a:t>
            </a:r>
          </a:p>
          <a:p>
            <a:endParaRPr lang="en-TT" dirty="0"/>
          </a:p>
          <a:p>
            <a:r>
              <a:rPr lang="en-TT" dirty="0"/>
              <a:t>sum: add $v0, $a0, $a1</a:t>
            </a:r>
          </a:p>
          <a:p>
            <a:r>
              <a:rPr lang="en-TT" dirty="0"/>
              <a:t>	</a:t>
            </a:r>
            <a:r>
              <a:rPr lang="en-TT" dirty="0" err="1"/>
              <a:t>jr</a:t>
            </a:r>
            <a:r>
              <a:rPr lang="en-TT" dirty="0"/>
              <a:t> $</a:t>
            </a:r>
            <a:r>
              <a:rPr lang="en-TT" dirty="0" err="1"/>
              <a:t>ra</a:t>
            </a:r>
            <a:endParaRPr lang="en-TT" dirty="0"/>
          </a:p>
          <a:p>
            <a:endParaRPr lang="en-TT" dirty="0"/>
          </a:p>
        </p:txBody>
      </p:sp>
    </p:spTree>
    <p:extLst>
      <p:ext uri="{BB962C8B-B14F-4D97-AF65-F5344CB8AC3E}">
        <p14:creationId xmlns:p14="http://schemas.microsoft.com/office/powerpoint/2010/main" val="218879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19"/>
          <p:cNvGraphicFramePr>
            <a:graphicFrameLocks/>
          </p:cNvGraphicFramePr>
          <p:nvPr>
            <p:extLst>
              <p:ext uri="{D42A27DB-BD31-4B8C-83A1-F6EECF244321}">
                <p14:modId xmlns:p14="http://schemas.microsoft.com/office/powerpoint/2010/main" val="854788750"/>
              </p:ext>
            </p:extLst>
          </p:nvPr>
        </p:nvGraphicFramePr>
        <p:xfrm>
          <a:off x="-30052" y="240323"/>
          <a:ext cx="9036496"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F6654235-2B7C-4074-86BA-F382E495A860}"/>
              </a:ext>
            </a:extLst>
          </p:cNvPr>
          <p:cNvSpPr>
            <a:spLocks noGrp="1"/>
          </p:cNvSpPr>
          <p:nvPr>
            <p:ph type="title"/>
          </p:nvPr>
        </p:nvSpPr>
        <p:spPr/>
        <p:txBody>
          <a:bodyPr/>
          <a:lstStyle/>
          <a:p>
            <a:r>
              <a:rPr lang="en-US" dirty="0"/>
              <a:t>Instruction </a:t>
            </a:r>
            <a:br>
              <a:rPr lang="en-US" dirty="0"/>
            </a:br>
            <a:r>
              <a:rPr lang="en-US" dirty="0"/>
              <a:t>Cycle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16.3 </a:t>
            </a:r>
            <a:br>
              <a:rPr lang="en-US" dirty="0"/>
            </a:br>
            <a:r>
              <a:rPr lang="en-US" dirty="0"/>
              <a:t>The Instruction Cycle</a:t>
            </a:r>
          </a:p>
        </p:txBody>
      </p:sp>
      <p:pic>
        <p:nvPicPr>
          <p:cNvPr id="4" name="Picture 3" descr="Long Description. [DO NOT DELETE THIS LINE]&#10;Fetch leads to indirect, indirect leads to execute, execute leads to interrupt and interrupt again leads to fetch. Meanwhile, after fetching the data can also be directly executed and after execution, the data can also be sent for fetching once again.&#10;" title="A diagrammatic representation of the instruction cycle."/>
          <p:cNvPicPr>
            <a:picLocks noChangeAspect="1"/>
          </p:cNvPicPr>
          <p:nvPr/>
        </p:nvPicPr>
        <p:blipFill rotWithShape="1">
          <a:blip r:embed="rId3">
            <a:extLst>
              <a:ext uri="{28A0092B-C50C-407E-A947-70E740481C1C}">
                <a14:useLocalDpi xmlns:a14="http://schemas.microsoft.com/office/drawing/2010/main" val="0"/>
              </a:ext>
            </a:extLst>
          </a:blip>
          <a:srcRect l="8547" t="23777" r="12820" b="33293"/>
          <a:stretch/>
        </p:blipFill>
        <p:spPr>
          <a:xfrm>
            <a:off x="1090668" y="1293400"/>
            <a:ext cx="6962664" cy="4919273"/>
          </a:xfrm>
          <a:prstGeom prst="rect">
            <a:avLst/>
          </a:prstGeom>
        </p:spPr>
      </p:pic>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16.4 </a:t>
            </a:r>
            <a:br>
              <a:rPr lang="en-US" dirty="0"/>
            </a:br>
            <a:r>
              <a:rPr lang="en-US" dirty="0"/>
              <a:t>Instruction Cycle State Diagram</a:t>
            </a:r>
          </a:p>
        </p:txBody>
      </p:sp>
      <p:pic>
        <p:nvPicPr>
          <p:cNvPr id="4" name="Picture 3" descr="Instruction fetch leads to instruction operation decoding. Instruction operation decoding leads to Operand address calculation. Operand address calculation leads to operation fetch. In case of multiple operands, operation fetch leads back to operand address calculation. Operand fetch leads to data operation. Data operation leads to Operand address calculation. Operand address calculation leads to Operand store. In case of multiple results, operand address store leads back to operand address calculation. Operand store also leads back to operand address calculation in case of return for string or vector data and instruction address calculation in case of instruction complete, fetch next instruction." title="A diagrammatic representation explains the instruction cycle in brief."/>
          <p:cNvPicPr>
            <a:picLocks noChangeAspect="1"/>
          </p:cNvPicPr>
          <p:nvPr/>
        </p:nvPicPr>
        <p:blipFill rotWithShape="1">
          <a:blip r:embed="rId3">
            <a:extLst>
              <a:ext uri="{28A0092B-C50C-407E-A947-70E740481C1C}">
                <a14:useLocalDpi xmlns:a14="http://schemas.microsoft.com/office/drawing/2010/main" val="0"/>
              </a:ext>
            </a:extLst>
          </a:blip>
          <a:srcRect l="4854" t="21698" r="10680" b="18284"/>
          <a:stretch/>
        </p:blipFill>
        <p:spPr>
          <a:xfrm>
            <a:off x="1763688" y="1249130"/>
            <a:ext cx="5616624" cy="5164712"/>
          </a:xfrm>
          <a:prstGeom prst="rect">
            <a:avLst/>
          </a:prstGeom>
        </p:spPr>
      </p:pic>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16.5 </a:t>
            </a:r>
            <a:br>
              <a:rPr lang="en-US" dirty="0"/>
            </a:br>
            <a:r>
              <a:rPr lang="en-US" dirty="0"/>
              <a:t>Data Flow, Fetch Cycle</a:t>
            </a:r>
          </a:p>
        </p:txBody>
      </p:sp>
      <p:pic>
        <p:nvPicPr>
          <p:cNvPr id="4" name="Picture 3" descr="The C P U contains the program counter, memory address register, control unit, instruction register and the memory buffer register. The data from the program counter flows to the memory address register and then moves to the address bus which further forwards it to the memory through the control bus. The input from the memory are sent to the data bus. The data bus carries information to the memory buffer register and from there the data is forwarded to the instruction register. Meanwhile the control unit sends data to the program counter and the control bus." title="A diagrammatic representation of data flow with reference to the fetch cycle."/>
          <p:cNvPicPr>
            <a:picLocks noChangeAspect="1"/>
          </p:cNvPicPr>
          <p:nvPr/>
        </p:nvPicPr>
        <p:blipFill rotWithShape="1">
          <a:blip r:embed="rId3">
            <a:extLst>
              <a:ext uri="{28A0092B-C50C-407E-A947-70E740481C1C}">
                <a14:useLocalDpi xmlns:a14="http://schemas.microsoft.com/office/drawing/2010/main" val="0"/>
              </a:ext>
            </a:extLst>
          </a:blip>
          <a:srcRect l="8043" t="24137" r="6151" b="24755"/>
          <a:stretch/>
        </p:blipFill>
        <p:spPr>
          <a:xfrm>
            <a:off x="1250483" y="1290319"/>
            <a:ext cx="6643034" cy="5120672"/>
          </a:xfrm>
          <a:prstGeom prst="rect">
            <a:avLst/>
          </a:prstGeom>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16.6 </a:t>
            </a:r>
            <a:br>
              <a:rPr lang="en-US" dirty="0"/>
            </a:br>
            <a:r>
              <a:rPr lang="en-US" dirty="0"/>
              <a:t>Data Flow, Indirect Cycle</a:t>
            </a:r>
          </a:p>
        </p:txBody>
      </p:sp>
      <p:pic>
        <p:nvPicPr>
          <p:cNvPr id="4" name="Picture 3" descr="The bits of the memory buffer register are transferred to the memory address register. The memory address register sends data to the address bus. The address bus sends data to the memory. The control unit sends data to the control bus. the control bus sends data to the memory. The memory sends data to the data bus. The data bus sends data to the memory buffer register which in turn transfers the bits to the memory address register." title="A diagrammatic representation of data flow with reference to the indirect cycle."/>
          <p:cNvPicPr>
            <a:picLocks noChangeAspect="1"/>
          </p:cNvPicPr>
          <p:nvPr/>
        </p:nvPicPr>
        <p:blipFill rotWithShape="1">
          <a:blip r:embed="rId3">
            <a:extLst>
              <a:ext uri="{28A0092B-C50C-407E-A947-70E740481C1C}">
                <a14:useLocalDpi xmlns:a14="http://schemas.microsoft.com/office/drawing/2010/main" val="0"/>
              </a:ext>
            </a:extLst>
          </a:blip>
          <a:srcRect l="8444" t="24911" r="5450" b="34048"/>
          <a:stretch/>
        </p:blipFill>
        <p:spPr>
          <a:xfrm>
            <a:off x="719572" y="1484784"/>
            <a:ext cx="7704856" cy="4752528"/>
          </a:xfrm>
          <a:prstGeom prst="rect">
            <a:avLst/>
          </a:prstGeom>
        </p:spPr>
      </p:pic>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16.7</a:t>
            </a:r>
            <a:br>
              <a:rPr lang="en-US" dirty="0"/>
            </a:br>
            <a:r>
              <a:rPr lang="en-US" dirty="0"/>
              <a:t>Data Flow, Interrupt Cycle</a:t>
            </a:r>
          </a:p>
        </p:txBody>
      </p:sp>
      <p:pic>
        <p:nvPicPr>
          <p:cNvPr id="4" name="Picture 3" descr="The data from the program counter is transferred to the memory buffer register. The memory buffer register sends data to the data bus. The data bus sends data to the memory. The memory address register sends data to the address bus. The address bus sends data to the memory. The control unit sends data to the program counter, memory address register and the control bus. The control bus forwards the data to the memory." title="A diagrammatic representation of data flow with reference to the interrupt cycle."/>
          <p:cNvPicPr>
            <a:picLocks noChangeAspect="1"/>
          </p:cNvPicPr>
          <p:nvPr/>
        </p:nvPicPr>
        <p:blipFill rotWithShape="1">
          <a:blip r:embed="rId3">
            <a:extLst>
              <a:ext uri="{28A0092B-C50C-407E-A947-70E740481C1C}">
                <a14:useLocalDpi xmlns:a14="http://schemas.microsoft.com/office/drawing/2010/main" val="0"/>
              </a:ext>
            </a:extLst>
          </a:blip>
          <a:srcRect l="7977" t="24693" r="6137" b="33449"/>
          <a:stretch/>
        </p:blipFill>
        <p:spPr>
          <a:xfrm>
            <a:off x="1007248" y="1484784"/>
            <a:ext cx="7129505" cy="4496776"/>
          </a:xfrm>
          <a:prstGeom prst="rect">
            <a:avLst/>
          </a:prstGeom>
        </p:spPr>
      </p:pic>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a:xfrm>
            <a:off x="457200" y="255442"/>
            <a:ext cx="8229600" cy="1013318"/>
          </a:xfrm>
          <a:noFill/>
          <a:ln/>
        </p:spPr>
        <p:txBody>
          <a:bodyPr lIns="90488" tIns="44450" rIns="90488" bIns="44450"/>
          <a:lstStyle/>
          <a:p>
            <a:r>
              <a:rPr lang="en-US" dirty="0"/>
              <a:t>Pipelining Strategy</a:t>
            </a:r>
          </a:p>
        </p:txBody>
      </p:sp>
      <p:graphicFrame>
        <p:nvGraphicFramePr>
          <p:cNvPr id="9" name="Content Placeholder 5"/>
          <p:cNvGraphicFramePr>
            <a:graphicFrameLocks/>
          </p:cNvGraphicFramePr>
          <p:nvPr>
            <p:extLst>
              <p:ext uri="{D42A27DB-BD31-4B8C-83A1-F6EECF244321}">
                <p14:modId xmlns:p14="http://schemas.microsoft.com/office/powerpoint/2010/main" val="3485992109"/>
              </p:ext>
            </p:extLst>
          </p:nvPr>
        </p:nvGraphicFramePr>
        <p:xfrm>
          <a:off x="179512" y="1412776"/>
          <a:ext cx="878497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16.8 </a:t>
            </a:r>
            <a:br>
              <a:rPr lang="en-US" dirty="0"/>
            </a:br>
            <a:r>
              <a:rPr lang="en-US" dirty="0"/>
              <a:t>Two-Stage Instruction Pipeline</a:t>
            </a:r>
          </a:p>
        </p:txBody>
      </p:sp>
      <p:pic>
        <p:nvPicPr>
          <p:cNvPr id="5" name="Picture 4" descr="Diagram A, Simplified view. The instructions are sent for fetching. After fetching, the instructions are sent for execution. After execution, the results are generated. Diagram B, Expanded view. The instructions are sent for fetching. After fetching, the instructions will be sent for execution. If the instruction waits while fetching the process will be repeated again. Also, there's a probability of the instruction to be discarded after fetching. While execution, presence of new address reverts the instruction to the fetching process again. If the instruction waits while fetching, the instruction needs to initiate again for execution." title="A diagrammatic representation of the two-stage instruction pipeline has two parts."/>
          <p:cNvPicPr>
            <a:picLocks noChangeAspect="1"/>
          </p:cNvPicPr>
          <p:nvPr/>
        </p:nvPicPr>
        <p:blipFill rotWithShape="1">
          <a:blip r:embed="rId3">
            <a:extLst>
              <a:ext uri="{28A0092B-C50C-407E-A947-70E740481C1C}">
                <a14:useLocalDpi xmlns:a14="http://schemas.microsoft.com/office/drawing/2010/main" val="0"/>
              </a:ext>
            </a:extLst>
          </a:blip>
          <a:srcRect l="4851" t="26892" r="19790" b="35887"/>
          <a:stretch/>
        </p:blipFill>
        <p:spPr>
          <a:xfrm>
            <a:off x="1079612" y="1412776"/>
            <a:ext cx="6984777" cy="4464496"/>
          </a:xfrm>
          <a:prstGeom prst="rect">
            <a:avLst/>
          </a:prstGeom>
        </p:spPr>
      </p:pic>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architecture displays a clock connected with 3 latches and 3 Logic for stage 1 in the sequence of latch, logic for stage, the 2 and 3 laches are labeled as Intermediate results. " title="An illustration presents a Simplified Pipeline Architecture. "/>
          <p:cNvPicPr>
            <a:picLocks noChangeAspect="1"/>
          </p:cNvPicPr>
          <p:nvPr/>
        </p:nvPicPr>
        <p:blipFill rotWithShape="1">
          <a:blip r:embed="rId3">
            <a:extLst>
              <a:ext uri="{28A0092B-C50C-407E-A947-70E740481C1C}">
                <a14:useLocalDpi xmlns:a14="http://schemas.microsoft.com/office/drawing/2010/main" val="0"/>
              </a:ext>
            </a:extLst>
          </a:blip>
          <a:srcRect l="6742" t="26173" r="4116" b="51252"/>
          <a:stretch/>
        </p:blipFill>
        <p:spPr>
          <a:xfrm>
            <a:off x="287524" y="2060848"/>
            <a:ext cx="8568952" cy="2808312"/>
          </a:xfrm>
          <a:prstGeom prst="rect">
            <a:avLst/>
          </a:prstGeom>
        </p:spPr>
      </p:pic>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16.9</a:t>
            </a:r>
            <a:br>
              <a:rPr lang="en-US" dirty="0"/>
            </a:br>
            <a:r>
              <a:rPr lang="en-US" dirty="0"/>
              <a:t>Simplified Pipeline Architecture</a:t>
            </a:r>
          </a:p>
        </p:txBody>
      </p:sp>
    </p:spTree>
    <p:extLst>
      <p:ext uri="{BB962C8B-B14F-4D97-AF65-F5344CB8AC3E}">
        <p14:creationId xmlns:p14="http://schemas.microsoft.com/office/powerpoint/2010/main" val="323453669"/>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dirty="0"/>
              <a:t>Processor Organization</a:t>
            </a:r>
          </a:p>
        </p:txBody>
      </p:sp>
      <p:sp>
        <p:nvSpPr>
          <p:cNvPr id="9" name="Text Placeholder 8"/>
          <p:cNvSpPr>
            <a:spLocks noGrp="1"/>
          </p:cNvSpPr>
          <p:nvPr>
            <p:ph type="body" idx="1"/>
          </p:nvPr>
        </p:nvSpPr>
        <p:spPr>
          <a:xfrm>
            <a:off x="332518" y="1600200"/>
            <a:ext cx="8478965" cy="4525963"/>
          </a:xfrm>
        </p:spPr>
        <p:txBody>
          <a:bodyPr/>
          <a:lstStyle/>
          <a:p>
            <a:pPr marL="101600" indent="0">
              <a:buNone/>
            </a:pPr>
            <a:r>
              <a:rPr lang="en-US" sz="2800" dirty="0"/>
              <a:t>Processor Requirements:</a:t>
            </a:r>
          </a:p>
        </p:txBody>
      </p:sp>
      <p:sp>
        <p:nvSpPr>
          <p:cNvPr id="8" name="Content Placeholder 7"/>
          <p:cNvSpPr>
            <a:spLocks noGrp="1"/>
          </p:cNvSpPr>
          <p:nvPr>
            <p:ph idx="4294967295"/>
          </p:nvPr>
        </p:nvSpPr>
        <p:spPr>
          <a:xfrm>
            <a:off x="460308" y="2101552"/>
            <a:ext cx="8226492" cy="4495800"/>
          </a:xfrm>
        </p:spPr>
        <p:txBody>
          <a:bodyPr>
            <a:noAutofit/>
          </a:bodyPr>
          <a:lstStyle/>
          <a:p>
            <a:pPr marL="347663" indent="-347663">
              <a:spcBef>
                <a:spcPts val="300"/>
              </a:spcBef>
              <a:buClr>
                <a:schemeClr val="tx2"/>
              </a:buClr>
              <a:buFont typeface="Arial" panose="020B0604020202020204" pitchFamily="34" charset="0"/>
              <a:buChar char="•"/>
            </a:pPr>
            <a:r>
              <a:rPr lang="en-US" sz="1800" dirty="0"/>
              <a:t>Fetch instruction</a:t>
            </a:r>
          </a:p>
          <a:p>
            <a:pPr marL="706438" lvl="1" indent="-347663">
              <a:spcBef>
                <a:spcPts val="300"/>
              </a:spcBef>
              <a:buClr>
                <a:schemeClr val="tx2"/>
              </a:buClr>
              <a:buFont typeface="Arial" panose="020B0604020202020204" pitchFamily="34" charset="0"/>
              <a:buChar char="–"/>
            </a:pPr>
            <a:r>
              <a:rPr lang="en-US" sz="1600" dirty="0"/>
              <a:t>The processor reads an instruction from memory (register, cache, main memory)</a:t>
            </a:r>
          </a:p>
          <a:p>
            <a:pPr marL="347663" indent="-347663">
              <a:spcBef>
                <a:spcPts val="300"/>
              </a:spcBef>
              <a:buClr>
                <a:schemeClr val="tx2"/>
              </a:buClr>
              <a:buFont typeface="Arial" panose="020B0604020202020204" pitchFamily="34" charset="0"/>
              <a:buChar char="•"/>
            </a:pPr>
            <a:r>
              <a:rPr lang="en-US" sz="1800" dirty="0"/>
              <a:t>Interpret instruction</a:t>
            </a:r>
          </a:p>
          <a:p>
            <a:pPr marL="706438" lvl="1" indent="-347663">
              <a:spcBef>
                <a:spcPts val="300"/>
              </a:spcBef>
              <a:buClr>
                <a:schemeClr val="tx2"/>
              </a:buClr>
              <a:buFont typeface="Arial" panose="020B0604020202020204" pitchFamily="34" charset="0"/>
              <a:buChar char="–"/>
            </a:pPr>
            <a:r>
              <a:rPr lang="en-US" sz="1600" dirty="0"/>
              <a:t>The instruction is decoded to determine what action is required</a:t>
            </a:r>
          </a:p>
          <a:p>
            <a:pPr marL="347663" indent="-347663">
              <a:spcBef>
                <a:spcPts val="300"/>
              </a:spcBef>
              <a:buClr>
                <a:schemeClr val="tx2"/>
              </a:buClr>
              <a:buFont typeface="Arial" panose="020B0604020202020204" pitchFamily="34" charset="0"/>
              <a:buChar char="•"/>
            </a:pPr>
            <a:r>
              <a:rPr lang="en-US" sz="1800" dirty="0"/>
              <a:t>Fetch data</a:t>
            </a:r>
          </a:p>
          <a:p>
            <a:pPr marL="706438" lvl="1" indent="-347663">
              <a:spcBef>
                <a:spcPts val="300"/>
              </a:spcBef>
              <a:buClr>
                <a:schemeClr val="tx2"/>
              </a:buClr>
              <a:buFont typeface="Arial" panose="020B0604020202020204" pitchFamily="34" charset="0"/>
              <a:buChar char="–"/>
            </a:pPr>
            <a:r>
              <a:rPr lang="en-US" sz="1600" dirty="0"/>
              <a:t>The execution of an instruction may require reading data from memory or an I/O module</a:t>
            </a:r>
          </a:p>
          <a:p>
            <a:pPr marL="347663" indent="-347663">
              <a:spcBef>
                <a:spcPts val="300"/>
              </a:spcBef>
              <a:buClr>
                <a:schemeClr val="tx2"/>
              </a:buClr>
              <a:buFont typeface="Arial" panose="020B0604020202020204" pitchFamily="34" charset="0"/>
              <a:buChar char="•"/>
            </a:pPr>
            <a:r>
              <a:rPr lang="en-US" sz="1800" dirty="0"/>
              <a:t>Process data</a:t>
            </a:r>
          </a:p>
          <a:p>
            <a:pPr marL="706438" lvl="1" indent="-347663">
              <a:spcBef>
                <a:spcPts val="300"/>
              </a:spcBef>
              <a:buClr>
                <a:schemeClr val="tx2"/>
              </a:buClr>
              <a:buFont typeface="Arial" panose="020B0604020202020204" pitchFamily="34" charset="0"/>
              <a:buChar char="–"/>
            </a:pPr>
            <a:r>
              <a:rPr lang="en-US" sz="1600" dirty="0"/>
              <a:t>The execution of an instruction may require performing some arithmetic or logical operation on data</a:t>
            </a:r>
          </a:p>
          <a:p>
            <a:pPr marL="347663" indent="-347663">
              <a:spcBef>
                <a:spcPts val="300"/>
              </a:spcBef>
              <a:buClr>
                <a:schemeClr val="tx2"/>
              </a:buClr>
              <a:buFont typeface="Arial" panose="020B0604020202020204" pitchFamily="34" charset="0"/>
              <a:buChar char="•"/>
            </a:pPr>
            <a:r>
              <a:rPr lang="en-US" sz="1800" dirty="0"/>
              <a:t>Write data</a:t>
            </a:r>
          </a:p>
          <a:p>
            <a:pPr marL="706438" lvl="1" indent="-347663">
              <a:spcBef>
                <a:spcPts val="300"/>
              </a:spcBef>
              <a:buClr>
                <a:schemeClr val="tx2"/>
              </a:buClr>
              <a:buFont typeface="Arial" panose="020B0604020202020204" pitchFamily="34" charset="0"/>
              <a:buChar char="–"/>
            </a:pPr>
            <a:r>
              <a:rPr lang="en-US" sz="1600" dirty="0"/>
              <a:t>The results of an execution may require writing data to memory or an I/O module</a:t>
            </a:r>
          </a:p>
          <a:p>
            <a:pPr marL="347663" indent="-347663">
              <a:spcBef>
                <a:spcPts val="300"/>
              </a:spcBef>
              <a:buClr>
                <a:schemeClr val="tx2"/>
              </a:buClr>
              <a:buFont typeface="Arial" panose="020B0604020202020204" pitchFamily="34" charset="0"/>
              <a:buChar char="•"/>
            </a:pPr>
            <a:r>
              <a:rPr lang="en-US" sz="1800" dirty="0"/>
              <a:t>In order to do these things the processor needs to store some data temporarily and therefore needs a small internal memory</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Additional Stages</a:t>
            </a:r>
          </a:p>
        </p:txBody>
      </p:sp>
      <p:sp>
        <p:nvSpPr>
          <p:cNvPr id="5" name="Content Placeholder 4"/>
          <p:cNvSpPr>
            <a:spLocks noGrp="1"/>
          </p:cNvSpPr>
          <p:nvPr>
            <p:ph type="body" idx="1"/>
          </p:nvPr>
        </p:nvSpPr>
        <p:spPr>
          <a:xfrm>
            <a:off x="358253" y="1623350"/>
            <a:ext cx="4213747" cy="4525963"/>
          </a:xfrm>
        </p:spPr>
        <p:txBody>
          <a:bodyPr>
            <a:normAutofit/>
          </a:bodyPr>
          <a:lstStyle/>
          <a:p>
            <a:pPr marL="450850" indent="-349250"/>
            <a:r>
              <a:rPr lang="en-US" sz="2200" dirty="0"/>
              <a:t>Fetch instruction (FI)</a:t>
            </a:r>
          </a:p>
          <a:p>
            <a:pPr marL="809625" lvl="1" indent="-346075"/>
            <a:r>
              <a:rPr lang="en-US" dirty="0"/>
              <a:t>Read the next expected instruction into a buffer</a:t>
            </a:r>
          </a:p>
          <a:p>
            <a:pPr marL="450850" indent="-349250"/>
            <a:r>
              <a:rPr lang="en-US" sz="2200" dirty="0"/>
              <a:t>Decode instruction (DI)</a:t>
            </a:r>
          </a:p>
          <a:p>
            <a:pPr marL="809625" lvl="1" indent="-346075"/>
            <a:r>
              <a:rPr lang="en-US" dirty="0"/>
              <a:t>Determine the opcode and the operand specifiers</a:t>
            </a:r>
          </a:p>
          <a:p>
            <a:pPr marL="450850" indent="-349250"/>
            <a:r>
              <a:rPr lang="en-US" sz="2200" dirty="0"/>
              <a:t>Calculate operands (CO)</a:t>
            </a:r>
          </a:p>
          <a:p>
            <a:pPr marL="809625" lvl="1" indent="-346075"/>
            <a:r>
              <a:rPr lang="en-US" dirty="0"/>
              <a:t>Calculate the effective address of each source operand</a:t>
            </a:r>
          </a:p>
          <a:p>
            <a:pPr marL="809625" lvl="1" indent="-346075"/>
            <a:r>
              <a:rPr lang="en-US" dirty="0"/>
              <a:t>This may involve displacement, register indirect, indirect, or other forms of address calculation</a:t>
            </a:r>
          </a:p>
        </p:txBody>
      </p:sp>
      <p:sp>
        <p:nvSpPr>
          <p:cNvPr id="6" name="Content Placeholder 5"/>
          <p:cNvSpPr>
            <a:spLocks noGrp="1"/>
          </p:cNvSpPr>
          <p:nvPr>
            <p:ph sz="half" idx="4294967295"/>
          </p:nvPr>
        </p:nvSpPr>
        <p:spPr>
          <a:xfrm>
            <a:off x="5076056" y="1641201"/>
            <a:ext cx="3456384" cy="3900526"/>
          </a:xfrm>
        </p:spPr>
        <p:txBody>
          <a:bodyPr>
            <a:normAutofit/>
          </a:bodyPr>
          <a:lstStyle/>
          <a:p>
            <a:pPr marL="285750" indent="-285750">
              <a:spcBef>
                <a:spcPts val="1500"/>
              </a:spcBef>
              <a:buClr>
                <a:schemeClr val="tx2"/>
              </a:buClr>
              <a:buFont typeface="Arial" panose="020B0604020202020204" pitchFamily="34" charset="0"/>
              <a:buChar char="•"/>
            </a:pPr>
            <a:r>
              <a:rPr lang="en-US" sz="2200" dirty="0"/>
              <a:t>Fetch operands (FO)</a:t>
            </a:r>
          </a:p>
          <a:p>
            <a:pPr marL="601663" lvl="1" indent="-288925">
              <a:spcBef>
                <a:spcPts val="600"/>
              </a:spcBef>
              <a:buClr>
                <a:schemeClr val="tx2"/>
              </a:buClr>
              <a:buFont typeface="Arial" panose="020B0604020202020204" pitchFamily="34" charset="0"/>
              <a:buChar char="–"/>
            </a:pPr>
            <a:r>
              <a:rPr lang="en-US" sz="1600" dirty="0"/>
              <a:t>Fetch each operand from memory</a:t>
            </a:r>
          </a:p>
          <a:p>
            <a:pPr marL="601663" lvl="1" indent="-288925">
              <a:spcBef>
                <a:spcPts val="600"/>
              </a:spcBef>
              <a:buClr>
                <a:schemeClr val="tx2"/>
              </a:buClr>
              <a:buFont typeface="Arial" panose="020B0604020202020204" pitchFamily="34" charset="0"/>
              <a:buChar char="–"/>
            </a:pPr>
            <a:r>
              <a:rPr lang="en-US" sz="1600" dirty="0"/>
              <a:t>Operands in registers need not be fetched</a:t>
            </a:r>
          </a:p>
          <a:p>
            <a:pPr marL="285750" indent="-285750">
              <a:spcBef>
                <a:spcPts val="600"/>
              </a:spcBef>
              <a:buClr>
                <a:schemeClr val="tx2"/>
              </a:buClr>
              <a:buFont typeface="Arial" panose="020B0604020202020204" pitchFamily="34" charset="0"/>
              <a:buChar char="•"/>
            </a:pPr>
            <a:r>
              <a:rPr lang="en-US" sz="2200" dirty="0"/>
              <a:t>Execute instruction (EI)</a:t>
            </a:r>
          </a:p>
          <a:p>
            <a:pPr marL="601663" lvl="1" indent="-288925">
              <a:spcBef>
                <a:spcPts val="600"/>
              </a:spcBef>
              <a:buClr>
                <a:schemeClr val="tx2"/>
              </a:buClr>
              <a:buFont typeface="Arial" panose="020B0604020202020204" pitchFamily="34" charset="0"/>
              <a:buChar char="–"/>
            </a:pPr>
            <a:r>
              <a:rPr lang="en-US" sz="1600" dirty="0"/>
              <a:t>Perform the indicated operation and store the result, if any, in the specified destination operand location</a:t>
            </a:r>
          </a:p>
          <a:p>
            <a:pPr marL="285750" indent="-285750">
              <a:spcBef>
                <a:spcPts val="600"/>
              </a:spcBef>
              <a:buClr>
                <a:schemeClr val="tx2"/>
              </a:buClr>
              <a:buFont typeface="Arial" panose="020B0604020202020204" pitchFamily="34" charset="0"/>
              <a:buChar char="•"/>
            </a:pPr>
            <a:r>
              <a:rPr lang="en-US" sz="2200" dirty="0"/>
              <a:t>Write operand (WO)</a:t>
            </a:r>
          </a:p>
          <a:p>
            <a:pPr marL="601663" lvl="1" indent="-288925">
              <a:spcBef>
                <a:spcPts val="600"/>
              </a:spcBef>
              <a:buClr>
                <a:schemeClr val="tx2"/>
              </a:buClr>
              <a:buFont typeface="Arial" panose="020B0604020202020204" pitchFamily="34" charset="0"/>
              <a:buChar char="–"/>
            </a:pPr>
            <a:r>
              <a:rPr lang="en-US" sz="1600" dirty="0"/>
              <a:t>Store the result in memory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10049"/>
            <a:ext cx="8229600" cy="1582863"/>
          </a:xfrm>
          <a:noFill/>
          <a:ln/>
        </p:spPr>
        <p:txBody>
          <a:bodyPr lIns="90488" tIns="44450" rIns="90488" bIns="44450"/>
          <a:lstStyle/>
          <a:p>
            <a:r>
              <a:rPr lang="en-US" dirty="0"/>
              <a:t>Figure 16.10 </a:t>
            </a:r>
            <a:br>
              <a:rPr lang="en-US" dirty="0"/>
            </a:br>
            <a:r>
              <a:rPr lang="en-US" dirty="0"/>
              <a:t>Timing Diagram for Instruction Pipeline Operation</a:t>
            </a:r>
          </a:p>
        </p:txBody>
      </p:sp>
      <p:pic>
        <p:nvPicPr>
          <p:cNvPr id="4" name="Picture 3" descr="The diagram contains 14 columns corresponding to time and 9 instructions. The instructions are as follows. F I, D I, C O, F O, E I, W O. Every instruction starts from the next column with time. Instruction 1 starts from column 1, whereas instruction 2 starts from column 2 and so on. Instruction 9 starts from column 8 and ends at column 14." title="A diagrammatic representation of the instruction pipeline operation with reference to the timing."/>
          <p:cNvPicPr>
            <a:picLocks noChangeAspect="1"/>
          </p:cNvPicPr>
          <p:nvPr/>
        </p:nvPicPr>
        <p:blipFill rotWithShape="1">
          <a:blip r:embed="rId3">
            <a:extLst>
              <a:ext uri="{28A0092B-C50C-407E-A947-70E740481C1C}">
                <a14:useLocalDpi xmlns:a14="http://schemas.microsoft.com/office/drawing/2010/main" val="0"/>
              </a:ext>
            </a:extLst>
          </a:blip>
          <a:srcRect l="12137" t="5324" r="8801" b="29308"/>
          <a:stretch/>
        </p:blipFill>
        <p:spPr>
          <a:xfrm>
            <a:off x="1010884" y="1771757"/>
            <a:ext cx="7122232" cy="4550315"/>
          </a:xfrm>
          <a:prstGeom prst="rect">
            <a:avLst/>
          </a:prstGeom>
        </p:spPr>
      </p:pic>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00001"/>
            <a:ext cx="8229600" cy="1582863"/>
          </a:xfrm>
          <a:noFill/>
          <a:ln/>
        </p:spPr>
        <p:txBody>
          <a:bodyPr lIns="90488" tIns="44450" rIns="90488" bIns="44450"/>
          <a:lstStyle/>
          <a:p>
            <a:r>
              <a:rPr lang="en-US" dirty="0"/>
              <a:t>Figure 16.11 </a:t>
            </a:r>
            <a:br>
              <a:rPr lang="en-US" dirty="0"/>
            </a:br>
            <a:r>
              <a:rPr lang="en-US" dirty="0"/>
              <a:t>The Effect of a Conditional Branch on Instruction Pipeline Operation</a:t>
            </a:r>
          </a:p>
        </p:txBody>
      </p:sp>
      <p:pic>
        <p:nvPicPr>
          <p:cNvPr id="3" name="Picture 2" descr="The instructions are as follows. F I, D I, C O, F O, E I and W O. The diagram contains 14 columns corresponding to the increase in time and 9 instructions say instructions 1, 2, 3, 4, 5, 6, 7, 15 and6. Instruction 1 starts from column 1, 2 from column 2 and 3 from column 3. Instruction four starts from column 4 and it has only F I, D I, C O and F O. Instruction 5 starts from column 5 and has F I, D I and C O. Instruction 6 starts from column 6 and has only F I and D I. Instruction 7 starts from column 7 and has only F I. Instruction 15 starts from column 7 and has all the values. Similarly, instruction 17 starts from column 8 and ends at column 14 with all the values say F I, DI, C O, F O, E I and W O. The 15 and 16 are labeled as branch penalty." title="A diagram represents the effect of a conditional branch on instruction pipeline operation."/>
          <p:cNvPicPr>
            <a:picLocks noChangeAspect="1"/>
          </p:cNvPicPr>
          <p:nvPr/>
        </p:nvPicPr>
        <p:blipFill rotWithShape="1">
          <a:blip r:embed="rId3">
            <a:extLst>
              <a:ext uri="{28A0092B-C50C-407E-A947-70E740481C1C}">
                <a14:useLocalDpi xmlns:a14="http://schemas.microsoft.com/office/drawing/2010/main" val="0"/>
              </a:ext>
            </a:extLst>
          </a:blip>
          <a:srcRect l="10765" t="5082" r="8709" b="28603"/>
          <a:stretch/>
        </p:blipFill>
        <p:spPr>
          <a:xfrm>
            <a:off x="907206" y="1783294"/>
            <a:ext cx="7329589" cy="4664283"/>
          </a:xfrm>
          <a:prstGeom prst="rect">
            <a:avLst/>
          </a:prstGeom>
        </p:spPr>
      </p:pic>
    </p:spTree>
    <p:extLst>
      <p:ext uri="{BB962C8B-B14F-4D97-AF65-F5344CB8AC3E}">
        <p14:creationId xmlns:p14="http://schemas.microsoft.com/office/powerpoint/2010/main" val="1789569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16.12 </a:t>
            </a:r>
            <a:br>
              <a:rPr lang="en-US" dirty="0"/>
            </a:br>
            <a:r>
              <a:rPr lang="en-US" dirty="0"/>
              <a:t>Six-Stage CPU Instruction Pipeline</a:t>
            </a:r>
          </a:p>
        </p:txBody>
      </p:sp>
      <p:pic>
        <p:nvPicPr>
          <p:cNvPr id="4" name="Picture 3" descr="After fetching the instructions are decoded and the operands are calculated. After calculation of operands, if the branch is conditional P C will be updated and the pipe will be emptied, which will eventually lead to the start, that is instruction fetching. If not, the operands need to be fetched and instructions need to be executed. After execution, the operands are to be written. After writing the operands, if there is branch or interrupt the p c will be updated and the pipe will be emptied, which will eventually lead to fetching of instructions. If not, the process will directly lead to fetching of instructions." title="A diagrammatic representation of the six stage C P U instruction pipeline."/>
          <p:cNvPicPr>
            <a:picLocks noChangeAspect="1"/>
          </p:cNvPicPr>
          <p:nvPr/>
        </p:nvPicPr>
        <p:blipFill rotWithShape="1">
          <a:blip r:embed="rId3">
            <a:extLst>
              <a:ext uri="{28A0092B-C50C-407E-A947-70E740481C1C}">
                <a14:useLocalDpi xmlns:a14="http://schemas.microsoft.com/office/drawing/2010/main" val="0"/>
              </a:ext>
            </a:extLst>
          </a:blip>
          <a:srcRect l="12230" t="2711" r="7601" b="8041"/>
          <a:stretch/>
        </p:blipFill>
        <p:spPr>
          <a:xfrm>
            <a:off x="2759696" y="1238616"/>
            <a:ext cx="3624608" cy="5221893"/>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16.13 </a:t>
            </a:r>
            <a:br>
              <a:rPr lang="en-US" dirty="0"/>
            </a:br>
            <a:r>
              <a:rPr lang="en-US" dirty="0"/>
              <a:t>An Alternative Pipeline Depiction</a:t>
            </a:r>
          </a:p>
        </p:txBody>
      </p:sp>
      <p:pic>
        <p:nvPicPr>
          <p:cNvPr id="4" name="Picture 3" descr="Diagram A, No branches. The alternative pipeline with no branches has 14 rows and 6 columns. The columns have the following headings from left to right. F I, D I, C O, F O, E I, W O. The ROW entries are as follows. Row 1, indented once. F I, I 1. D I, blank. C O, blank. F O, blank. E I, blank. W O, blank. Row 2, indented twice. F I, I 2. D I, I 1. C O, blank. F O, blank. E I, blank. W O, blank. Row 3, indented 3 times. F I, I 3. D I, I 2. C O, I 1. F O, blank. E I, blank. W O, blank. Row 4, indented 4 times. F I, I 4. D I, I 3. C O, I 2. F O, I 1. E I, blank. W O, blank. Row 5, indented 5 times. F I, I 5. D I, I 4. C O, I 3. F O, I 2. E I, I 1. W O. Row 6, indented 6 times. F I, I 6. D I, I 5. C O, I 4. F O, I 3. E I, I 2. W O, I 1. Row 7, indented 7 times. F I, I 7. D I, I 6. C O, I 5. F O, I 4. E I, I 3. W O, I 2. Row 8, indented 8 times. F I, I 8. D I, I 7. C O, I 6. F O, I 5. E I, I 4. W O, I 3. Row 9, indented 9 times. F I, I 9. D I, I 8. C O, I 7. F O, I 6. E I, I 5. W O, I 4. Row 10, indented 10 times. F I, blank. D I, I 9. C O, I 8. F O, I 7. E I, I 6. W O, I 5. Row 11. F I, blank. D I, blank. C O, I 9. F O, I 8. E I, I 7. W O, I 6. Row 12. F I, blank. D I, blank. C O, blank. F O, I 9. E I, I 8. W O, I 7. Row 13. F I, blank. D I, blank. C O, blank. F O, blank. E I, I 9. W O, I 8. Row 14. F I, blank. D I, blank. C O, blank. F O, blank. E I, blank. W O, I 9. Diagram B, with conditional branch. A table has 14 rows and 6 columns. The columns have the following headings from left to right. F I, D I, C O, F O, E I, W O. The row entries are as follows. Row 1, indented once. F I, I 1. D I, blank. C O, blank. F O, blank. E I, blank. W O, blank. Row 2, indented twice. F I, I 2. D I, I 1. C O, blank. F O, blank. E I, blank. W O, blank. Row 3, indented 3 times. F I, I 3. D I, I 2. C O, I 1. F O, blank. E I, blank. W O, blank. Row 4, indented 4 times. F I, I 4. D I, I 3. C O, I 2. F O, I 1. E I, blank. W O, blank. Row 5, indented 5 times. F I, I 5. D I, I 4. C O, I 3. F O, I 2. E I, I 1. W O. Row 6, indented 6 times. F I, I 6. D I, I 5. C O, I 4. F O, I 3. E I, I 2. W O, I 1. Row 7, indented 7 times. F I, I 7. D I, I 6. C O, I 5. F O, I 4. E I, I 3. W O, I 2. Row 8, indented 8 times. F I, I 15. D I, blank. C O, blank. F O, blank. E I, blank. W O, I 3. Row 9, indented 9 times. F I, I 16. D I, I 15. C O, blank. F O, blank. E I, blank. W O, blank. Row 10, indented 10 times. F I, Blank. D I, I 16. C O, I 15. F O, blank. E I, blank. W O, blank. Row 11. F I, Blank. D I, blank. C O, I 16. F O, I 15. E I, blank. W O, blank. Row 12. F I, Blank. D I, blank. C O, blank. F O, I 16. E I, I 15. W O, blank. Row 13. F I, Blank. D I, blank. C O, blank. F O, blank. E I, I 16. W O, I 15. Row 14. F I, Blank. D I, blank. C O, blank. F O, blank. E I, blank. W O, I 16." title="A diagram with two parts labeled a and b displays alternative pipeline structures."/>
          <p:cNvPicPr>
            <a:picLocks noChangeAspect="1"/>
          </p:cNvPicPr>
          <p:nvPr/>
        </p:nvPicPr>
        <p:blipFill rotWithShape="1">
          <a:blip r:embed="rId3">
            <a:extLst>
              <a:ext uri="{28A0092B-C50C-407E-A947-70E740481C1C}">
                <a14:useLocalDpi xmlns:a14="http://schemas.microsoft.com/office/drawing/2010/main" val="0"/>
              </a:ext>
            </a:extLst>
          </a:blip>
          <a:srcRect l="4152" t="10890" r="7604" b="32953"/>
          <a:stretch/>
        </p:blipFill>
        <p:spPr>
          <a:xfrm>
            <a:off x="1511660" y="1268759"/>
            <a:ext cx="6120681" cy="5040561"/>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91444"/>
            <a:ext cx="8458200" cy="1080120"/>
          </a:xfrm>
          <a:noFill/>
          <a:ln/>
        </p:spPr>
        <p:txBody>
          <a:bodyPr lIns="90488" tIns="44450" rIns="90488" bIns="44450"/>
          <a:lstStyle/>
          <a:p>
            <a:r>
              <a:rPr lang="en-US" dirty="0"/>
              <a:t>Figure 16.14 </a:t>
            </a:r>
            <a:br>
              <a:rPr lang="en-US" dirty="0"/>
            </a:br>
            <a:r>
              <a:rPr lang="en-US" dirty="0"/>
              <a:t>Speedup Factors with Instruction Pipelining</a:t>
            </a:r>
          </a:p>
        </p:txBody>
      </p:sp>
      <p:pic>
        <p:nvPicPr>
          <p:cNvPr id="4" name="Picture 3" descr="Graph A, Number of instructions in log scale, is plotted against speedup factor. Three increasing lines corresponding to k equals 12 stages, 9 stages and 6 stages originate from the common approximate coordinates 0, 1 and end at coordinates 128 comma 10.5, 128 comma 8 and 128 comma 4.5 respectively. Graph B, Number of stages, is plotted against speedup factor. Three increasing lines corresponding to n equals 30 instructions, 20 instructions and 10 instructions originate from the common coordinates 0 comma 0 and end at coordinates 20 comma 12, 20 comma 8 and 20 comma 6 respectively." title="A graph plots number of instructions and stages with the speedup factor."/>
          <p:cNvPicPr>
            <a:picLocks noChangeAspect="1"/>
          </p:cNvPicPr>
          <p:nvPr/>
        </p:nvPicPr>
        <p:blipFill rotWithShape="1">
          <a:blip r:embed="rId3">
            <a:extLst>
              <a:ext uri="{28A0092B-C50C-407E-A947-70E740481C1C}">
                <a14:useLocalDpi xmlns:a14="http://schemas.microsoft.com/office/drawing/2010/main" val="0"/>
              </a:ext>
            </a:extLst>
          </a:blip>
          <a:srcRect l="9575" t="10434" r="14894" b="25447"/>
          <a:stretch/>
        </p:blipFill>
        <p:spPr>
          <a:xfrm>
            <a:off x="2699792" y="1295628"/>
            <a:ext cx="4674625" cy="5135503"/>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GB" dirty="0"/>
              <a:t>Pipeline Hazards</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4012488456"/>
              </p:ext>
            </p:extLst>
          </p:nvPr>
        </p:nvGraphicFramePr>
        <p:xfrm>
          <a:off x="179388" y="1556593"/>
          <a:ext cx="8785225" cy="51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16.15 </a:t>
            </a:r>
            <a:br>
              <a:rPr lang="en-US" dirty="0"/>
            </a:br>
            <a:r>
              <a:rPr lang="en-US" dirty="0"/>
              <a:t>Example of Resource Hazard</a:t>
            </a:r>
          </a:p>
        </p:txBody>
      </p:sp>
      <p:pic>
        <p:nvPicPr>
          <p:cNvPr id="4" name="Picture 3" descr="Diagram A, Five stage pipeline ideal case. The five stage pipeline has 4 instructions and 9 clock cycles. Clock cycle 1, Clock cycle 2, Clock cycle 3, Clock cycle 4, Clock cycle 5, Clock cycle 6, Clock cycle 7, Clock cycle 8, Clock cycle 9. Instruction 1. Clock cycle 1, F I. Clock cycle 2, D I. Clock cycle 3, F O. Clock cycle 4, E I. Clock cycle 5, W O. Clock cycle 6, Blank. Clock cycle 7, Blank. Clock cycle 8, Blank. Clock cycle 9, Blank. Instruction 2. Clock cycle 1, Blank. Clock cycle 2, F I. Clock cycle 3, D I. Clock cycle 4, F O. Clock cycle 5, E I. Clock cycle 6, W O. Clock cycle 7, Blank. Clock cycle 8, Blank. Clock cycle 9, Blank. Instruction 3. Clock cycle 1, Blank. Clock cycle 2, Blank. Clock cycle 3, F I. Clock cycle 4, D I. Clock cycle 5, F O. Clock cycle 6, E I. Clock cycle 7, W O. Clock cycle 8, Blank. Clock cycle 9, Blank. Instruction 4. Clock cycle 1, Blank. Clock cycle 2, Blank. Clock cycle 3, Blank. Clock cycle 4, F I. Clock cycle 5, D I. Clock cycle 6, F O. Clock cycle 7, E I. Clock cycle 8, W O. Clock cycle 9, Blank. Diagram B, I 1 source operand memory. The illustration has 4 instructions and 9 clock cycles. Clock cycle 1, Clock cycle 2, Clock cycle 3, Clock cycle 4, Clock cycle 5, Clock cycle 6, Clock cycle 7, Clock cycle 8, Clock cycle 9. The row entries are as follows. Row 1. Clock cycle 1, F I. Clock cycle 2, D I. Clock cycle 3, F O. Clock cycle 4, E I. Clock cycle 5, W O. Clock cycle 6, Blank. Clock cycle 7, Blank. Clock cycle 8, Blank. Clock cycle 9, Blank. Row 2. Clock cycle 1, Blank. Clock cycle 2, F I. Clock cycle 3, D I. Clock cycle 4, F O. Clock cycle 5, E I. Clock cycle 6, W O. Clock cycle 7, Blank. Clock cycle 8, Blank. Clock cycle 9, Blank. Row 3. Clock cycle 1, Blank. Clock cycle 2, Blank. Clock cycle 3, Idle. Clock cycle 4, F I. Clock cycle 5, D I. Clock cycle 6, F O. Clock cycle 7, E I. Clock cycle 8, W O. Clock cycle 9, Blank. Row 4. Clock cycle 1, Blank. Clock cycle 2, Blank. Clock cycle 3, blank. Clock cycle 4, Blank. Clock cycle 5, F I. Clock cycle 6, D I. Clock cycle 7, F O. Clock cycle 8, E I. Clock cycle 9, W O." title="Diagrammatic representations of the five stage pipeline and I 1 source operand in memory."/>
          <p:cNvPicPr>
            <a:picLocks noChangeAspect="1"/>
          </p:cNvPicPr>
          <p:nvPr/>
        </p:nvPicPr>
        <p:blipFill rotWithShape="1">
          <a:blip r:embed="rId3">
            <a:extLst>
              <a:ext uri="{28A0092B-C50C-407E-A947-70E740481C1C}">
                <a14:useLocalDpi xmlns:a14="http://schemas.microsoft.com/office/drawing/2010/main" val="0"/>
              </a:ext>
            </a:extLst>
          </a:blip>
          <a:srcRect l="13071" t="7921" r="21118" b="26948"/>
          <a:stretch/>
        </p:blipFill>
        <p:spPr>
          <a:xfrm>
            <a:off x="2529820" y="1233074"/>
            <a:ext cx="4104456" cy="5256584"/>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16.16</a:t>
            </a:r>
            <a:br>
              <a:rPr lang="en-US" dirty="0"/>
            </a:br>
            <a:r>
              <a:rPr lang="en-US" dirty="0"/>
              <a:t>Example of Data Hazard</a:t>
            </a:r>
          </a:p>
        </p:txBody>
      </p:sp>
      <p:pic>
        <p:nvPicPr>
          <p:cNvPr id="4" name="Picture 3" descr="The data hazard has 4 instructions and 10 clock cycles. Clock cycle 1, Clock cycle 2, Clock cycle 3, Clock cycle 4, Clock cycle 5, Clock cycle 6, Clock cycle 7, Clock cycle 8, Clock cycle 9, Clock cycle 10. The row entries are as follows. Instruction 1. Clock cycle 1, F I. Clock cycle 2, D I. Clock cycle 3, F O. Clock cycle 4, E I. Clock cycle 5, W O. Clock cycle 6, Blank. Clock cycle 7, blank. Clock cycle 8, blank. Clock cycle 9, blank. Clock cycle 10, blank. Instruction 2. Clock cycle 1, Blank. Clock cycle 2, F I. Clock cycle 3, D I. Clock cycle 4, Idle. Clock cycle 5, idle. Clock cycle 6, F O. Clock cycle 7, E I. Clock cycle 8, W O. Clock cycle 9, blank. Clock cycle 10, blank. Instruction 3. Clock cycle 1, Blank. Clock cycle 2, Blank. Clock cycle 3, F I. Clock cycle 4, Blank. Clock cycle 5, Blank. Clock cycle 6, D I. Clock cycle 7, F O. Clock cycle 8, E I. Clock cycle 9, W O. Clock cycle 10, blank. Instruction 4. Clock cycle 1, Blank. Clock cycle 2, Blank. Clock cycle 3, Blank. Clock cycle 4, Blank. Clock cycle 5, Blank. Clock cycle 6, F I. Clock cycle 7, D I. Clock cycle 8, F O. Clock cycle 9, E I. Clock cycle 10, W O. " title="A diagram displays an example of a data hazard."/>
          <p:cNvPicPr>
            <a:picLocks noChangeAspect="1"/>
          </p:cNvPicPr>
          <p:nvPr/>
        </p:nvPicPr>
        <p:blipFill rotWithShape="1">
          <a:blip r:embed="rId3">
            <a:extLst>
              <a:ext uri="{28A0092B-C50C-407E-A947-70E740481C1C}">
                <a14:useLocalDpi xmlns:a14="http://schemas.microsoft.com/office/drawing/2010/main" val="0"/>
              </a:ext>
            </a:extLst>
          </a:blip>
          <a:srcRect l="5397" t="8491" r="17025" b="67009"/>
          <a:stretch/>
        </p:blipFill>
        <p:spPr>
          <a:xfrm>
            <a:off x="431540" y="1988840"/>
            <a:ext cx="8280920" cy="3384376"/>
          </a:xfrm>
          <a:prstGeom prst="rect">
            <a:avLst/>
          </a:prstGeom>
        </p:spPr>
      </p:pic>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GB" dirty="0"/>
              <a:t>Types of Data Hazard</a:t>
            </a:r>
          </a:p>
        </p:txBody>
      </p:sp>
      <p:sp>
        <p:nvSpPr>
          <p:cNvPr id="196611" name="Rectangle 3"/>
          <p:cNvSpPr>
            <a:spLocks noGrp="1" noChangeArrowheads="1"/>
          </p:cNvSpPr>
          <p:nvPr>
            <p:ph type="body" idx="1"/>
          </p:nvPr>
        </p:nvSpPr>
        <p:spPr>
          <a:xfrm>
            <a:off x="374493" y="1658075"/>
            <a:ext cx="8395015" cy="4795261"/>
          </a:xfrm>
        </p:spPr>
        <p:txBody>
          <a:bodyPr>
            <a:normAutofit fontScale="92500" lnSpcReduction="20000"/>
          </a:bodyPr>
          <a:lstStyle/>
          <a:p>
            <a:pPr marL="428625" indent="-327025"/>
            <a:r>
              <a:rPr lang="en-GB" sz="2400" dirty="0"/>
              <a:t>Read after write (RAW), or true dependency</a:t>
            </a:r>
          </a:p>
          <a:p>
            <a:pPr marL="787400" lvl="1" indent="-347663"/>
            <a:r>
              <a:rPr lang="en-GB" sz="2100" dirty="0"/>
              <a:t>An instruction modifies a register or memory location</a:t>
            </a:r>
          </a:p>
          <a:p>
            <a:pPr marL="787400" lvl="1" indent="-347663"/>
            <a:r>
              <a:rPr lang="en-GB" sz="2100" dirty="0"/>
              <a:t>Succeeding instruction reads data in memory or register location</a:t>
            </a:r>
          </a:p>
          <a:p>
            <a:pPr marL="787400" lvl="1" indent="-347663"/>
            <a:r>
              <a:rPr lang="en-GB" sz="2100" dirty="0"/>
              <a:t>Hazard occurs </a:t>
            </a:r>
            <a:r>
              <a:rPr lang="en-GB" sz="2100" u="sng" dirty="0"/>
              <a:t>if the read takes place before write</a:t>
            </a:r>
            <a:r>
              <a:rPr lang="en-GB" sz="2100" dirty="0"/>
              <a:t> operation is complete</a:t>
            </a:r>
          </a:p>
          <a:p>
            <a:pPr marL="428625" indent="-327025"/>
            <a:r>
              <a:rPr lang="en-GB" sz="2400" dirty="0"/>
              <a:t>Write after read (WAR), or antidependency</a:t>
            </a:r>
          </a:p>
          <a:p>
            <a:pPr marL="787400" lvl="1" indent="-347663"/>
            <a:r>
              <a:rPr lang="en-GB" sz="2100" dirty="0"/>
              <a:t>An instruction reads a register or memory location </a:t>
            </a:r>
          </a:p>
          <a:p>
            <a:pPr marL="787400" lvl="1" indent="-347663"/>
            <a:r>
              <a:rPr lang="en-GB" sz="2100" dirty="0"/>
              <a:t>Succeeding instruction writes to the location</a:t>
            </a:r>
          </a:p>
          <a:p>
            <a:pPr marL="787400" lvl="1" indent="-347663"/>
            <a:r>
              <a:rPr lang="en-GB" sz="2100" dirty="0"/>
              <a:t>Hazard occurs </a:t>
            </a:r>
            <a:r>
              <a:rPr lang="en-GB" sz="2100" u="sng" dirty="0"/>
              <a:t>if the write operation completes before the read </a:t>
            </a:r>
            <a:r>
              <a:rPr lang="en-GB" sz="2100" dirty="0"/>
              <a:t>operation takes place</a:t>
            </a:r>
          </a:p>
          <a:p>
            <a:pPr marL="428625" indent="-327025"/>
            <a:r>
              <a:rPr lang="en-GB" sz="2400" dirty="0"/>
              <a:t>Write after write (WAW), or output dependency</a:t>
            </a:r>
          </a:p>
          <a:p>
            <a:pPr marL="787400" lvl="1" indent="-347663"/>
            <a:r>
              <a:rPr lang="en-GB" sz="2100" dirty="0"/>
              <a:t>Two instructions both write to the same location</a:t>
            </a:r>
          </a:p>
          <a:p>
            <a:pPr marL="787400" lvl="1" indent="-347663"/>
            <a:r>
              <a:rPr lang="en-GB" sz="2100" dirty="0"/>
              <a:t>Hazard occurs </a:t>
            </a:r>
            <a:r>
              <a:rPr lang="en-GB" sz="2100" u="sng" dirty="0"/>
              <a:t>if the write operations take place in the reverse order </a:t>
            </a:r>
            <a:r>
              <a:rPr lang="en-GB" sz="2100" dirty="0"/>
              <a:t>of the intended sequence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 </a:t>
            </a:r>
            <a:br>
              <a:rPr lang="en-US" dirty="0"/>
            </a:br>
            <a:r>
              <a:rPr lang="en-US" dirty="0"/>
              <a:t>Internal Structure of the CPU</a:t>
            </a:r>
          </a:p>
        </p:txBody>
      </p:sp>
      <p:pic>
        <p:nvPicPr>
          <p:cNvPr id="4" name="Picture 3" descr="The arithmetic and the logic unit of the c p u contains the status flags, shifter, complementor and the arithmetic and Boolean logic. They are connected to the registers and the control unit through the internal c p u bus and the control paths." title="A diagram explains the internal structure of the c p u."/>
          <p:cNvPicPr>
            <a:picLocks noChangeAspect="1"/>
          </p:cNvPicPr>
          <p:nvPr/>
        </p:nvPicPr>
        <p:blipFill rotWithShape="1">
          <a:blip r:embed="rId3">
            <a:extLst>
              <a:ext uri="{28A0092B-C50C-407E-A947-70E740481C1C}">
                <a14:useLocalDpi xmlns:a14="http://schemas.microsoft.com/office/drawing/2010/main" val="0"/>
              </a:ext>
            </a:extLst>
          </a:blip>
          <a:srcRect l="12762" t="8000" r="12594" b="13251"/>
          <a:stretch/>
        </p:blipFill>
        <p:spPr>
          <a:xfrm>
            <a:off x="1420395" y="1256596"/>
            <a:ext cx="6303211" cy="5138485"/>
          </a:xfrm>
          <a:prstGeom prst="rect">
            <a:avLst/>
          </a:prstGeom>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GB" dirty="0"/>
              <a:t>Control Hazard</a:t>
            </a:r>
          </a:p>
        </p:txBody>
      </p:sp>
      <p:sp>
        <p:nvSpPr>
          <p:cNvPr id="197635" name="Rectangle 3"/>
          <p:cNvSpPr>
            <a:spLocks noGrp="1" noChangeArrowheads="1"/>
          </p:cNvSpPr>
          <p:nvPr>
            <p:ph type="body" idx="1"/>
          </p:nvPr>
        </p:nvSpPr>
        <p:spPr>
          <a:xfrm>
            <a:off x="457200" y="1650916"/>
            <a:ext cx="8229600" cy="4525963"/>
          </a:xfrm>
        </p:spPr>
        <p:txBody>
          <a:bodyPr>
            <a:normAutofit lnSpcReduction="10000"/>
          </a:bodyPr>
          <a:lstStyle/>
          <a:p>
            <a:pPr marL="358775" indent="-358775"/>
            <a:r>
              <a:rPr lang="en-GB" dirty="0"/>
              <a:t>Also known as a </a:t>
            </a:r>
            <a:r>
              <a:rPr lang="en-GB" i="1" dirty="0"/>
              <a:t>branch hazard</a:t>
            </a:r>
            <a:endParaRPr lang="en-GB" dirty="0"/>
          </a:p>
          <a:p>
            <a:pPr marL="358775" indent="-358775"/>
            <a:r>
              <a:rPr lang="en-GB" dirty="0"/>
              <a:t>Occurs when the pipeline makes the wrong decision on a branch prediction</a:t>
            </a:r>
          </a:p>
          <a:p>
            <a:pPr marL="358775" indent="-358775"/>
            <a:r>
              <a:rPr lang="en-GB" dirty="0"/>
              <a:t>Brings instructions into the pipeline that must subsequently be discarded</a:t>
            </a:r>
          </a:p>
          <a:p>
            <a:pPr marL="358775" indent="-358775"/>
            <a:r>
              <a:rPr lang="en-GB" dirty="0"/>
              <a:t>Dealing with Branches:</a:t>
            </a:r>
          </a:p>
          <a:p>
            <a:pPr marL="706438" lvl="1" indent="-347663"/>
            <a:r>
              <a:rPr lang="en-GB" sz="2000" dirty="0"/>
              <a:t>Multiple streams</a:t>
            </a:r>
          </a:p>
          <a:p>
            <a:pPr marL="706438" lvl="1" indent="-347663"/>
            <a:r>
              <a:rPr lang="en-GB" sz="2000" dirty="0"/>
              <a:t>Prefetch branch target</a:t>
            </a:r>
          </a:p>
          <a:p>
            <a:pPr marL="706438" lvl="1" indent="-347663"/>
            <a:r>
              <a:rPr lang="en-GB" sz="2000" dirty="0"/>
              <a:t>Loop buffer</a:t>
            </a:r>
          </a:p>
          <a:p>
            <a:pPr marL="706438" lvl="1" indent="-347663"/>
            <a:r>
              <a:rPr lang="en-GB" sz="2000" dirty="0"/>
              <a:t>Branch prediction</a:t>
            </a:r>
          </a:p>
          <a:p>
            <a:pPr marL="706438" lvl="1" indent="-347663"/>
            <a:r>
              <a:rPr lang="en-GB" sz="2000" dirty="0"/>
              <a:t>Delayed branch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a:xfrm>
            <a:off x="457200" y="188640"/>
            <a:ext cx="8229600" cy="1097279"/>
          </a:xfrm>
          <a:noFill/>
          <a:ln/>
        </p:spPr>
        <p:txBody>
          <a:bodyPr lIns="90488" tIns="44450" rIns="90488" bIns="44450"/>
          <a:lstStyle/>
          <a:p>
            <a:r>
              <a:rPr lang="en-US" dirty="0"/>
              <a:t>Multiple Streams</a:t>
            </a:r>
          </a:p>
        </p:txBody>
      </p:sp>
      <p:graphicFrame>
        <p:nvGraphicFramePr>
          <p:cNvPr id="9" name="Content Placeholder 6"/>
          <p:cNvGraphicFramePr>
            <a:graphicFrameLocks/>
          </p:cNvGraphicFramePr>
          <p:nvPr>
            <p:extLst>
              <p:ext uri="{D42A27DB-BD31-4B8C-83A1-F6EECF244321}">
                <p14:modId xmlns:p14="http://schemas.microsoft.com/office/powerpoint/2010/main" val="4242074278"/>
              </p:ext>
            </p:extLst>
          </p:nvPr>
        </p:nvGraphicFramePr>
        <p:xfrm>
          <a:off x="503548" y="1415956"/>
          <a:ext cx="8136904" cy="4954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177065"/>
            <a:ext cx="8229600" cy="1097279"/>
          </a:xfrm>
          <a:noFill/>
          <a:ln/>
        </p:spPr>
        <p:txBody>
          <a:bodyPr lIns="90488" tIns="44450" rIns="90488" bIns="44450"/>
          <a:lstStyle/>
          <a:p>
            <a:r>
              <a:rPr lang="en-US" dirty="0"/>
              <a:t>Prefetch Branch Target</a:t>
            </a:r>
          </a:p>
        </p:txBody>
      </p:sp>
      <p:sp>
        <p:nvSpPr>
          <p:cNvPr id="90117" name="Rectangle 5"/>
          <p:cNvSpPr>
            <a:spLocks noGrp="1" noChangeArrowheads="1"/>
          </p:cNvSpPr>
          <p:nvPr>
            <p:ph type="body" idx="1"/>
          </p:nvPr>
        </p:nvSpPr>
        <p:spPr>
          <a:xfrm>
            <a:off x="457200" y="1674066"/>
            <a:ext cx="8229600" cy="4525963"/>
          </a:xfrm>
          <a:noFill/>
          <a:ln/>
        </p:spPr>
        <p:txBody>
          <a:bodyPr lIns="90488" tIns="44450" rIns="90488" bIns="44450">
            <a:normAutofit/>
          </a:bodyPr>
          <a:lstStyle/>
          <a:p>
            <a:pPr marL="347663" indent="-347663">
              <a:spcBef>
                <a:spcPts val="2000"/>
              </a:spcBef>
              <a:buFont typeface="Arial" panose="020B0604020202020204" pitchFamily="34" charset="0"/>
              <a:buChar char="•"/>
            </a:pPr>
            <a:r>
              <a:rPr lang="en-US" sz="2200" dirty="0"/>
              <a:t>When a conditional branch is recognized, the target of the branch is prefetched, in addition to the instruction following the branch</a:t>
            </a:r>
          </a:p>
          <a:p>
            <a:pPr marL="347663" indent="-347663">
              <a:spcBef>
                <a:spcPts val="2000"/>
              </a:spcBef>
              <a:buFont typeface="Arial" panose="020B0604020202020204" pitchFamily="34" charset="0"/>
              <a:buChar char="•"/>
            </a:pPr>
            <a:r>
              <a:rPr lang="en-US" sz="2200" dirty="0"/>
              <a:t>Target is then saved until the branch instruction is executed</a:t>
            </a:r>
          </a:p>
          <a:p>
            <a:pPr marL="347663" indent="-347663">
              <a:spcBef>
                <a:spcPts val="2000"/>
              </a:spcBef>
              <a:buFont typeface="Arial" panose="020B0604020202020204" pitchFamily="34" charset="0"/>
              <a:buChar char="•"/>
            </a:pPr>
            <a:r>
              <a:rPr lang="en-US" sz="2200" dirty="0"/>
              <a:t>If the branch is taken, the target has already been </a:t>
            </a:r>
            <a:r>
              <a:rPr lang="en-US" sz="2200" dirty="0" err="1"/>
              <a:t>prefetched</a:t>
            </a:r>
            <a:endParaRPr lang="en-US" sz="2200" dirty="0"/>
          </a:p>
          <a:p>
            <a:pPr marL="347663" indent="-347663">
              <a:spcBef>
                <a:spcPts val="2000"/>
              </a:spcBef>
              <a:buFont typeface="Arial" panose="020B0604020202020204" pitchFamily="34" charset="0"/>
              <a:buChar char="•"/>
            </a:pPr>
            <a:r>
              <a:rPr lang="en-US" sz="2200" dirty="0"/>
              <a:t>IBM 360/91 uses this approach</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a:xfrm>
            <a:off x="457200" y="177065"/>
            <a:ext cx="8229600" cy="1097279"/>
          </a:xfrm>
          <a:noFill/>
          <a:ln/>
        </p:spPr>
        <p:txBody>
          <a:bodyPr lIns="90488" tIns="44450" rIns="90488" bIns="44450"/>
          <a:lstStyle/>
          <a:p>
            <a:r>
              <a:rPr lang="en-US" dirty="0"/>
              <a:t>Loop Buffer</a:t>
            </a:r>
          </a:p>
        </p:txBody>
      </p:sp>
      <p:sp>
        <p:nvSpPr>
          <p:cNvPr id="92165" name="Rectangle 5"/>
          <p:cNvSpPr>
            <a:spLocks noGrp="1" noChangeArrowheads="1"/>
          </p:cNvSpPr>
          <p:nvPr>
            <p:ph type="body" idx="1"/>
          </p:nvPr>
        </p:nvSpPr>
        <p:spPr>
          <a:xfrm>
            <a:off x="457200" y="1688199"/>
            <a:ext cx="8229600" cy="4525963"/>
          </a:xfrm>
          <a:noFill/>
          <a:ln/>
        </p:spPr>
        <p:txBody>
          <a:bodyPr lIns="90488" tIns="44450" rIns="90488" bIns="44450">
            <a:normAutofit lnSpcReduction="10000"/>
          </a:bodyPr>
          <a:lstStyle/>
          <a:p>
            <a:pPr marL="358775" indent="-358775">
              <a:buClr>
                <a:schemeClr val="tx2"/>
              </a:buClr>
              <a:buFont typeface="Arial" panose="020B0604020202020204" pitchFamily="34" charset="0"/>
              <a:buChar char="•"/>
            </a:pPr>
            <a:r>
              <a:rPr lang="en-US" sz="2200" dirty="0"/>
              <a:t>Small, very-high speed memory maintained by the instruction fetch stage of the pipeline and containing the </a:t>
            </a:r>
            <a:r>
              <a:rPr lang="en-US" sz="2200" i="1" dirty="0"/>
              <a:t>n </a:t>
            </a:r>
            <a:r>
              <a:rPr lang="en-US" sz="2200" dirty="0"/>
              <a:t>most recently fetched instructions, in sequence</a:t>
            </a:r>
          </a:p>
          <a:p>
            <a:pPr marL="358775" indent="-358775">
              <a:buClr>
                <a:schemeClr val="tx2"/>
              </a:buClr>
              <a:buFont typeface="Arial" panose="020B0604020202020204" pitchFamily="34" charset="0"/>
              <a:buChar char="•"/>
            </a:pPr>
            <a:r>
              <a:rPr lang="en-US" sz="2200" dirty="0"/>
              <a:t>Benefits:</a:t>
            </a:r>
          </a:p>
          <a:p>
            <a:pPr marL="693738" lvl="1" indent="-346075"/>
            <a:r>
              <a:rPr lang="en-US" sz="1800" dirty="0"/>
              <a:t>Instructions fetched in sequence will be available without the usual memory access time</a:t>
            </a:r>
          </a:p>
          <a:p>
            <a:pPr marL="693738" lvl="1" indent="-346075"/>
            <a:r>
              <a:rPr lang="en-US" sz="1800" dirty="0"/>
              <a:t>If a branch occurs to a target just a few locations ahead of the address of the branch instruction, the target will already be in the buffer</a:t>
            </a:r>
          </a:p>
          <a:p>
            <a:pPr marL="693738" lvl="1" indent="-346075"/>
            <a:r>
              <a:rPr lang="en-US" sz="1800" dirty="0"/>
              <a:t>This strategy is particularly well suited to dealing with loops</a:t>
            </a:r>
          </a:p>
          <a:p>
            <a:pPr marL="358775" lvl="1" indent="-358775">
              <a:spcBef>
                <a:spcPts val="2000"/>
              </a:spcBef>
              <a:buClr>
                <a:schemeClr val="tx2"/>
              </a:buClr>
              <a:buFont typeface="Arial" panose="020B0604020202020204" pitchFamily="34" charset="0"/>
              <a:buChar char="•"/>
            </a:pPr>
            <a:r>
              <a:rPr lang="en-US" sz="2200" dirty="0"/>
              <a:t>Similar in principle to a cache dedicated to instructions</a:t>
            </a:r>
          </a:p>
          <a:p>
            <a:pPr marL="693738" lvl="1" indent="-346075"/>
            <a:r>
              <a:rPr lang="en-US" sz="1838" dirty="0"/>
              <a:t>Differences: </a:t>
            </a:r>
          </a:p>
          <a:p>
            <a:pPr marL="1052513" lvl="2" indent="-346075"/>
            <a:r>
              <a:rPr lang="en-US" sz="1800" dirty="0"/>
              <a:t>The loop buffer only retains instructions in sequence</a:t>
            </a:r>
          </a:p>
          <a:p>
            <a:pPr marL="1052513" lvl="2" indent="-346075"/>
            <a:r>
              <a:rPr lang="en-US" sz="1800" dirty="0"/>
              <a:t>Is much smaller in size and hence lower in cost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16.17</a:t>
            </a:r>
            <a:br>
              <a:rPr lang="en-US" dirty="0"/>
            </a:br>
            <a:r>
              <a:rPr lang="en-US" dirty="0"/>
              <a:t>Loop Buffer</a:t>
            </a:r>
          </a:p>
        </p:txBody>
      </p:sp>
      <p:pic>
        <p:nvPicPr>
          <p:cNvPr id="4" name="Picture 3" descr="The loop buffer contains 256 bytes and it is indexed by 8 bits from the branch address. The instruction to be decoded in case of hit are generated by the loop buffer. The most significant address bits that are compared to determine a hit are directly generated by the branch address." title="A diagram offers an example of a loop buffer."/>
          <p:cNvPicPr>
            <a:picLocks noChangeAspect="1"/>
          </p:cNvPicPr>
          <p:nvPr/>
        </p:nvPicPr>
        <p:blipFill rotWithShape="1">
          <a:blip r:embed="rId3">
            <a:extLst>
              <a:ext uri="{28A0092B-C50C-407E-A947-70E740481C1C}">
                <a14:useLocalDpi xmlns:a14="http://schemas.microsoft.com/office/drawing/2010/main" val="0"/>
              </a:ext>
            </a:extLst>
          </a:blip>
          <a:srcRect l="19851" t="23311" r="15495" b="47790"/>
          <a:stretch/>
        </p:blipFill>
        <p:spPr>
          <a:xfrm>
            <a:off x="750478" y="1758571"/>
            <a:ext cx="7643045" cy="4420978"/>
          </a:xfrm>
          <a:prstGeom prst="rect">
            <a:avLst/>
          </a:prstGeom>
        </p:spPr>
      </p:pic>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p:txBody>
          <a:bodyPr/>
          <a:lstStyle/>
          <a:p>
            <a:r>
              <a:rPr lang="en-US" dirty="0"/>
              <a:t>Branch Prediction</a:t>
            </a:r>
          </a:p>
        </p:txBody>
      </p:sp>
      <p:sp>
        <p:nvSpPr>
          <p:cNvPr id="94213" name="Rectangle 5"/>
          <p:cNvSpPr>
            <a:spLocks noGrp="1" noChangeArrowheads="1"/>
          </p:cNvSpPr>
          <p:nvPr>
            <p:ph type="body" idx="1"/>
          </p:nvPr>
        </p:nvSpPr>
        <p:spPr/>
        <p:txBody>
          <a:bodyPr/>
          <a:lstStyle/>
          <a:p>
            <a:pPr marL="347663" indent="-347663"/>
            <a:r>
              <a:rPr lang="en-US" dirty="0"/>
              <a:t>Various techniques can be used to predict whether a branch will be taken:</a:t>
            </a:r>
          </a:p>
          <a:p>
            <a:pPr>
              <a:buNone/>
            </a:pPr>
            <a:endParaRPr lang="en-US" sz="1000" dirty="0"/>
          </a:p>
          <a:p>
            <a:pPr marL="717550" lvl="1" indent="-369888">
              <a:buClr>
                <a:schemeClr val="tx2"/>
              </a:buClr>
              <a:buSzPct val="100000"/>
              <a:buFont typeface="+mj-lt"/>
              <a:buAutoNum type="arabicPeriod"/>
            </a:pPr>
            <a:r>
              <a:rPr lang="en-US" sz="1800" dirty="0"/>
              <a:t>Predict never taken</a:t>
            </a:r>
          </a:p>
          <a:p>
            <a:pPr marL="717550" lvl="1" indent="-369888">
              <a:buClr>
                <a:schemeClr val="tx2"/>
              </a:buClr>
              <a:buSzPct val="100000"/>
              <a:buFont typeface="+mj-lt"/>
              <a:buAutoNum type="arabicPeriod"/>
            </a:pPr>
            <a:r>
              <a:rPr lang="en-US" sz="1800" dirty="0"/>
              <a:t>Predict always taken</a:t>
            </a:r>
          </a:p>
          <a:p>
            <a:pPr marL="717550" lvl="1" indent="-369888">
              <a:buClr>
                <a:schemeClr val="tx2"/>
              </a:buClr>
              <a:buSzPct val="100000"/>
              <a:buFont typeface="+mj-lt"/>
              <a:buAutoNum type="arabicPeriod"/>
            </a:pPr>
            <a:r>
              <a:rPr lang="en-US" sz="1800" dirty="0"/>
              <a:t>Predict by opcode</a:t>
            </a:r>
          </a:p>
          <a:p>
            <a:pPr marL="571500" lvl="1" indent="-342900">
              <a:buClr>
                <a:schemeClr val="accent1"/>
              </a:buClr>
              <a:buSzPct val="100000"/>
              <a:buFont typeface="+mj-lt"/>
              <a:buAutoNum type="arabicPeriod"/>
            </a:pPr>
            <a:endParaRPr lang="en-US" sz="1800" dirty="0"/>
          </a:p>
          <a:p>
            <a:pPr marL="571500" lvl="1" indent="-342900">
              <a:buClr>
                <a:schemeClr val="accent1"/>
              </a:buClr>
              <a:buSzPct val="100000"/>
              <a:buNone/>
            </a:pPr>
            <a:endParaRPr lang="en-US" sz="1000" dirty="0"/>
          </a:p>
          <a:p>
            <a:pPr marL="717550" lvl="1" indent="-369888">
              <a:buClr>
                <a:schemeClr val="tx2"/>
              </a:buClr>
              <a:buSzPct val="100000"/>
              <a:buFont typeface="+mj-lt"/>
              <a:buAutoNum type="arabicPeriod"/>
            </a:pPr>
            <a:r>
              <a:rPr lang="en-US" sz="1800" dirty="0"/>
              <a:t>Taken/not taken switch</a:t>
            </a:r>
          </a:p>
          <a:p>
            <a:pPr marL="717550" lvl="1" indent="-369888">
              <a:buClr>
                <a:schemeClr val="tx2"/>
              </a:buClr>
              <a:buSzPct val="100000"/>
              <a:buFont typeface="+mj-lt"/>
              <a:buAutoNum type="arabicPeriod"/>
            </a:pPr>
            <a:r>
              <a:rPr lang="en-US" sz="1800" dirty="0"/>
              <a:t>Branch history table</a:t>
            </a:r>
          </a:p>
        </p:txBody>
      </p:sp>
      <p:sp>
        <p:nvSpPr>
          <p:cNvPr id="9" name="Right Brace 8"/>
          <p:cNvSpPr/>
          <p:nvPr/>
        </p:nvSpPr>
        <p:spPr>
          <a:xfrm>
            <a:off x="3305944" y="2746203"/>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610744" y="4344700"/>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04995" y="2636912"/>
            <a:ext cx="4339414" cy="1277273"/>
          </a:xfrm>
          <a:prstGeom prst="rect">
            <a:avLst/>
          </a:prstGeom>
          <a:noFill/>
        </p:spPr>
        <p:txBody>
          <a:bodyPr wrap="square" rtlCol="0">
            <a:spAutoFit/>
          </a:bodyPr>
          <a:lstStyle/>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These approaches are static</a:t>
            </a:r>
          </a:p>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They do not depend on the execution history up to the time of the conditional branch instruction</a:t>
            </a:r>
          </a:p>
        </p:txBody>
      </p:sp>
      <p:sp>
        <p:nvSpPr>
          <p:cNvPr id="12" name="TextBox 11"/>
          <p:cNvSpPr txBox="1"/>
          <p:nvPr/>
        </p:nvSpPr>
        <p:spPr>
          <a:xfrm>
            <a:off x="3981194" y="4389512"/>
            <a:ext cx="4551246" cy="723275"/>
          </a:xfrm>
          <a:prstGeom prst="rect">
            <a:avLst/>
          </a:prstGeom>
          <a:noFill/>
        </p:spPr>
        <p:txBody>
          <a:bodyPr wrap="none" rtlCol="0">
            <a:spAutoFit/>
          </a:bodyPr>
          <a:lstStyle/>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These approaches are dynamic</a:t>
            </a:r>
          </a:p>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They depend on the execution history</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16.18 </a:t>
            </a:r>
            <a:br>
              <a:rPr lang="en-US" dirty="0"/>
            </a:br>
            <a:r>
              <a:rPr lang="en-US" dirty="0"/>
              <a:t>Branch Prediction Flowchart</a:t>
            </a:r>
          </a:p>
        </p:txBody>
      </p:sp>
      <p:pic>
        <p:nvPicPr>
          <p:cNvPr id="4" name="Picture 3" descr="The predict is taken after the read next conditional branch instruction is admitted. After the predict is taken, check whether the branch is taken If it is, then the program will return to the initial state. If not, then admit the read next conditional branch instruction. After the predict is take, again check whether the branch is taken. If yes, the program will return to the initial state. If not the process needs to be repeated." title="A block diagram explains a typical branch prediction flowchart."/>
          <p:cNvPicPr>
            <a:picLocks noChangeAspect="1"/>
          </p:cNvPicPr>
          <p:nvPr/>
        </p:nvPicPr>
        <p:blipFill rotWithShape="1">
          <a:blip r:embed="rId3">
            <a:extLst>
              <a:ext uri="{28A0092B-C50C-407E-A947-70E740481C1C}">
                <a14:useLocalDpi xmlns:a14="http://schemas.microsoft.com/office/drawing/2010/main" val="0"/>
              </a:ext>
            </a:extLst>
          </a:blip>
          <a:srcRect l="16470" t="7716" r="22353" b="24568"/>
          <a:stretch/>
        </p:blipFill>
        <p:spPr>
          <a:xfrm>
            <a:off x="2772845" y="1252410"/>
            <a:ext cx="3598311" cy="5154435"/>
          </a:xfrm>
          <a:prstGeom prst="rect">
            <a:avLst/>
          </a:prstGeom>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16.19</a:t>
            </a:r>
            <a:br>
              <a:rPr lang="en-US" dirty="0"/>
            </a:br>
            <a:r>
              <a:rPr lang="en-US" dirty="0"/>
              <a:t>Branch Prediction State Diagram</a:t>
            </a:r>
          </a:p>
        </p:txBody>
      </p:sp>
      <p:pic>
        <p:nvPicPr>
          <p:cNvPr id="4" name="Picture 3" descr="If the predict is taken, the instruction will return to itself. If not, then the instruction must be admitted again so that the predict is taken. In the third state, the program instruction will return to itself, if the predict is not taken. In the fourth state, the program instruction will return to state 1 if the predict is taken and will return to state 3 if the predict is not taken." title="A diagrammatic representation of a branch prediction state. "/>
          <p:cNvPicPr>
            <a:picLocks noChangeAspect="1"/>
          </p:cNvPicPr>
          <p:nvPr/>
        </p:nvPicPr>
        <p:blipFill rotWithShape="1">
          <a:blip r:embed="rId3">
            <a:extLst>
              <a:ext uri="{28A0092B-C50C-407E-A947-70E740481C1C}">
                <a14:useLocalDpi xmlns:a14="http://schemas.microsoft.com/office/drawing/2010/main" val="0"/>
              </a:ext>
            </a:extLst>
          </a:blip>
          <a:srcRect l="9402" t="15293" r="15260" b="17797"/>
          <a:stretch/>
        </p:blipFill>
        <p:spPr>
          <a:xfrm>
            <a:off x="899592" y="1264950"/>
            <a:ext cx="7344817" cy="5040560"/>
          </a:xfrm>
          <a:prstGeom prst="rect">
            <a:avLst/>
          </a:prstGeom>
        </p:spPr>
      </p:pic>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16.20</a:t>
            </a:r>
            <a:br>
              <a:rPr lang="en-US" dirty="0"/>
            </a:br>
            <a:r>
              <a:rPr lang="en-US" dirty="0"/>
              <a:t>Dealing with Branches</a:t>
            </a:r>
          </a:p>
        </p:txBody>
      </p:sp>
      <p:pic>
        <p:nvPicPr>
          <p:cNvPr id="4" name="Picture 3" descr="Diagram A. Next sequential address and branch miss handling are sent to the select block. Branch handling receives an input E. After selection, memory is generated. Diagram B. the branch history table contains 6 rows and 7 columns. The sixth row contains unspecified values, whereas all the other rows are blank. The three columns correspond to branch instruction address, target address and state. I P F A R sends the lookup address to the first row first column of the branch history table. Data from the second row sixth column are sent to the select block. The selection block also receives input from the next sequential address and instruction to redirect from the branch miss handing, which further receives the input E. The selection block generates memory and a copy of the output from the selection block is forwarded to the I P F A R. The branch miss handling also sends the update state to the first column of the sixth row and add new entry instruction to the first column of the fourth row." title="A block diagram explains the concepts in dealing with branches."/>
          <p:cNvPicPr>
            <a:picLocks noChangeAspect="1"/>
          </p:cNvPicPr>
          <p:nvPr/>
        </p:nvPicPr>
        <p:blipFill rotWithShape="1">
          <a:blip r:embed="rId3">
            <a:extLst>
              <a:ext uri="{28A0092B-C50C-407E-A947-70E740481C1C}">
                <a14:useLocalDpi xmlns:a14="http://schemas.microsoft.com/office/drawing/2010/main" val="0"/>
              </a:ext>
            </a:extLst>
          </a:blip>
          <a:srcRect l="20193" t="6951" r="10508" b="18500"/>
          <a:stretch/>
        </p:blipFill>
        <p:spPr>
          <a:xfrm>
            <a:off x="2735796" y="1267447"/>
            <a:ext cx="3672408" cy="5112568"/>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a:t>Intel 80486 Pipelining</a:t>
            </a:r>
          </a:p>
        </p:txBody>
      </p:sp>
      <p:sp>
        <p:nvSpPr>
          <p:cNvPr id="3" name="Text Placeholder 2"/>
          <p:cNvSpPr>
            <a:spLocks noGrp="1"/>
          </p:cNvSpPr>
          <p:nvPr>
            <p:ph type="body" idx="1"/>
          </p:nvPr>
        </p:nvSpPr>
        <p:spPr/>
        <p:txBody>
          <a:bodyPr/>
          <a:lstStyle/>
          <a:p>
            <a:endParaRPr lang="en-IN"/>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00475829"/>
              </p:ext>
            </p:extLst>
          </p:nvPr>
        </p:nvGraphicFramePr>
        <p:xfrm>
          <a:off x="593232" y="1341115"/>
          <a:ext cx="7957536" cy="496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Register Organization</a:t>
            </a:r>
          </a:p>
        </p:txBody>
      </p:sp>
      <p:sp>
        <p:nvSpPr>
          <p:cNvPr id="49157" name="Rectangle 5"/>
          <p:cNvSpPr>
            <a:spLocks noGrp="1" noChangeArrowheads="1"/>
          </p:cNvSpPr>
          <p:nvPr>
            <p:ph sz="half" idx="4294967295"/>
          </p:nvPr>
        </p:nvSpPr>
        <p:spPr>
          <a:xfrm>
            <a:off x="482352" y="3893021"/>
            <a:ext cx="3657600" cy="2124075"/>
          </a:xfrm>
          <a:noFill/>
          <a:ln/>
        </p:spPr>
        <p:txBody>
          <a:bodyPr lIns="90488" tIns="44450" rIns="90488" bIns="44450"/>
          <a:lstStyle/>
          <a:p>
            <a:pPr marL="312738" indent="-312738">
              <a:buClr>
                <a:schemeClr val="tx2"/>
              </a:buClr>
              <a:buFont typeface="Arial" panose="020B0604020202020204" pitchFamily="34" charset="0"/>
              <a:buChar char="•"/>
            </a:pPr>
            <a:r>
              <a:rPr lang="en-US" sz="1800" dirty="0"/>
              <a:t>Enable the machine or assembly language programmer to minimize main memory references by optimizing use of registers</a:t>
            </a:r>
          </a:p>
        </p:txBody>
      </p:sp>
      <p:sp>
        <p:nvSpPr>
          <p:cNvPr id="8" name="Content Placeholder 7"/>
          <p:cNvSpPr>
            <a:spLocks noGrp="1"/>
          </p:cNvSpPr>
          <p:nvPr>
            <p:ph sz="quarter" idx="4294967295"/>
          </p:nvPr>
        </p:nvSpPr>
        <p:spPr>
          <a:xfrm>
            <a:off x="5004048" y="3893021"/>
            <a:ext cx="3657600" cy="2200275"/>
          </a:xfrm>
        </p:spPr>
        <p:txBody>
          <a:bodyPr/>
          <a:lstStyle/>
          <a:p>
            <a:pPr marL="285750" indent="-285750">
              <a:buClr>
                <a:schemeClr val="tx2"/>
              </a:buClr>
              <a:buFont typeface="Arial" panose="020B0604020202020204" pitchFamily="34" charset="0"/>
              <a:buChar char="•"/>
            </a:pPr>
            <a:r>
              <a:rPr lang="en-US" sz="1800" dirty="0"/>
              <a:t>Used by the control unit to control the operation of the processor and by privileged operating system programs to control the execution of programs</a:t>
            </a:r>
          </a:p>
        </p:txBody>
      </p:sp>
      <p:sp>
        <p:nvSpPr>
          <p:cNvPr id="7" name="Text Placeholder 6"/>
          <p:cNvSpPr>
            <a:spLocks noGrp="1"/>
          </p:cNvSpPr>
          <p:nvPr>
            <p:ph type="body" sz="quarter" idx="4294967295"/>
          </p:nvPr>
        </p:nvSpPr>
        <p:spPr>
          <a:xfrm>
            <a:off x="4932040" y="3435821"/>
            <a:ext cx="3480081" cy="322263"/>
          </a:xfrm>
        </p:spPr>
        <p:txBody>
          <a:bodyPr/>
          <a:lstStyle/>
          <a:p>
            <a:pPr algn="ctr"/>
            <a:r>
              <a:rPr lang="en-US" sz="1600" b="1" dirty="0"/>
              <a:t>Control and Status Registers</a:t>
            </a:r>
          </a:p>
        </p:txBody>
      </p:sp>
      <p:sp>
        <p:nvSpPr>
          <p:cNvPr id="9" name="TextBox 8"/>
          <p:cNvSpPr txBox="1"/>
          <p:nvPr/>
        </p:nvSpPr>
        <p:spPr>
          <a:xfrm>
            <a:off x="467544" y="1677112"/>
            <a:ext cx="8219256" cy="1703030"/>
          </a:xfrm>
          <a:prstGeom prst="rect">
            <a:avLst/>
          </a:prstGeom>
          <a:noFill/>
        </p:spPr>
        <p:txBody>
          <a:bodyPr wrap="square" rtlCol="0">
            <a:spAutoFit/>
          </a:bodyPr>
          <a:lstStyle/>
          <a:p>
            <a:pPr marL="334963" indent="-334963" eaLnBrk="1" hangingPunct="1">
              <a:spcBef>
                <a:spcPts val="2000"/>
              </a:spcBef>
              <a:buClr>
                <a:schemeClr val="tx2"/>
              </a:buClr>
              <a:buSzPct val="75000"/>
              <a:buFont typeface="Arial" panose="020B0604020202020204" pitchFamily="34" charset="0"/>
              <a:buChar char="•"/>
            </a:pPr>
            <a:r>
              <a:rPr lang="en-US" sz="2200" dirty="0">
                <a:latin typeface="+mn-lt"/>
              </a:rPr>
              <a:t>Within the processor there is a set of registers that function as a level of memory above main memory and cache in the hierarchy</a:t>
            </a:r>
          </a:p>
          <a:p>
            <a:pPr marL="334963" indent="-334963" eaLnBrk="1" hangingPunct="1">
              <a:spcBef>
                <a:spcPts val="2000"/>
              </a:spcBef>
              <a:buClr>
                <a:schemeClr val="tx2"/>
              </a:buClr>
              <a:buSzPct val="75000"/>
              <a:buFont typeface="Arial" panose="020B0604020202020204" pitchFamily="34" charset="0"/>
              <a:buChar char="•"/>
            </a:pPr>
            <a:r>
              <a:rPr lang="en-US" sz="2200" dirty="0">
                <a:latin typeface="+mn-lt"/>
              </a:rPr>
              <a:t>The registers in the processor perform two roles:</a:t>
            </a:r>
          </a:p>
        </p:txBody>
      </p:sp>
      <p:sp>
        <p:nvSpPr>
          <p:cNvPr id="12" name="Text Placeholder 6"/>
          <p:cNvSpPr>
            <a:spLocks noGrp="1"/>
          </p:cNvSpPr>
          <p:nvPr>
            <p:ph type="body" sz="quarter" idx="4294967295"/>
          </p:nvPr>
        </p:nvSpPr>
        <p:spPr>
          <a:xfrm>
            <a:off x="539552" y="3435821"/>
            <a:ext cx="3480081" cy="322263"/>
          </a:xfrm>
        </p:spPr>
        <p:txBody>
          <a:bodyPr/>
          <a:lstStyle/>
          <a:p>
            <a:pPr algn="ctr"/>
            <a:r>
              <a:rPr lang="en-US" sz="1600" b="1" dirty="0"/>
              <a:t>User-Visible Registers</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16.21 </a:t>
            </a:r>
            <a:br>
              <a:rPr lang="en-US" dirty="0"/>
            </a:br>
            <a:r>
              <a:rPr lang="en-US" dirty="0"/>
              <a:t>80486 Instruction Pipeline Examples</a:t>
            </a:r>
          </a:p>
        </p:txBody>
      </p:sp>
      <p:pic>
        <p:nvPicPr>
          <p:cNvPr id="4" name="Picture 3" descr="Diagram A, No data delay in the pipeline. Row 1. Instruction fetch, D 1, D 2, D 3 and W B. Command. M O V, R e g 1 comma M e m 1. Row 2, indented once. Instruction Fetch, D 1, D 2, E X and W B. Command. M O V, R e g 1 comma R e g 2. Row 3, indented twice. Instruction fetch. D 1, D 2, E X, W B. Command. M O V, M e m 2 comma R e g 1. Diagram B, Pointer load delay. Row 1. Fetch instruction. D 1, D 2, E X, W B. Command, M O V, R e g 1 comma M e m 1. Row 2, indented once. Instruction fetch. D 1, missing block, D 2, E X. Command, M O V, R e g 2 comma left parenthesis R e g 1 right parenthesis. Diagram C, Row 1. Fetch instruction. D 1, D 2, E X, W B. Command, C M P, R e g 1, 1 m m. Row 2, indented once. Fetch instruction. D 1, D 2, E X. Command, J c c target. Row 3, indented 4 times. Fetch instruction. d 1, d 2, e x. Command, target. " title="A diagrammatic representation of the instruction pipeline for 80486 processor."/>
          <p:cNvPicPr>
            <a:picLocks noChangeAspect="1"/>
          </p:cNvPicPr>
          <p:nvPr/>
        </p:nvPicPr>
        <p:blipFill rotWithShape="1">
          <a:blip r:embed="rId3">
            <a:extLst>
              <a:ext uri="{28A0092B-C50C-407E-A947-70E740481C1C}">
                <a14:useLocalDpi xmlns:a14="http://schemas.microsoft.com/office/drawing/2010/main" val="0"/>
              </a:ext>
            </a:extLst>
          </a:blip>
          <a:srcRect l="7317" t="9352" r="6098" b="20986"/>
          <a:stretch/>
        </p:blipFill>
        <p:spPr>
          <a:xfrm>
            <a:off x="2163865" y="1351359"/>
            <a:ext cx="4816271" cy="5014608"/>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16.22 </a:t>
            </a:r>
            <a:br>
              <a:rPr lang="en-US" dirty="0"/>
            </a:br>
            <a:r>
              <a:rPr lang="en-US" dirty="0"/>
              <a:t>Approaches to Pipeline Organization</a:t>
            </a:r>
          </a:p>
        </p:txBody>
      </p:sp>
      <p:pic>
        <p:nvPicPr>
          <p:cNvPr id="3" name="Picture 2" descr="Diagram A A, Simple Pipeline Organization, displays a five-stage pipeline that consists of stages. Instruction fetch, I F, , Instruction decode, I D, , Operand fetch, O F, , Execute, E X, , and Write back, W B. The write back and operand fetch are connected with Register file. Instruction fetch, and execute are connected with L 1 cache. The diagram B, Performance Enhancements displays the same pipeline and the W B, and O F connected with Register file, O F has double arrows from the register file. I cache is connected with I F, and D code is connected with ex bi directionally." title="An illustration presents Approaches to Pipeline Organization using 2 diagrams. They are, A, Simple Pipeline Organization, and B, Performance Enhancements."/>
          <p:cNvPicPr>
            <a:picLocks noChangeAspect="1"/>
          </p:cNvPicPr>
          <p:nvPr/>
        </p:nvPicPr>
        <p:blipFill rotWithShape="1">
          <a:blip r:embed="rId3">
            <a:extLst>
              <a:ext uri="{28A0092B-C50C-407E-A947-70E740481C1C}">
                <a14:useLocalDpi xmlns:a14="http://schemas.microsoft.com/office/drawing/2010/main" val="0"/>
              </a:ext>
            </a:extLst>
          </a:blip>
          <a:srcRect l="9246" t="24440" r="7550" b="50281"/>
          <a:stretch/>
        </p:blipFill>
        <p:spPr>
          <a:xfrm>
            <a:off x="359532" y="1772816"/>
            <a:ext cx="8424936" cy="3312368"/>
          </a:xfrm>
          <a:prstGeom prst="rect">
            <a:avLst/>
          </a:prstGeom>
        </p:spPr>
      </p:pic>
    </p:spTree>
    <p:extLst>
      <p:ext uri="{BB962C8B-B14F-4D97-AF65-F5344CB8AC3E}">
        <p14:creationId xmlns:p14="http://schemas.microsoft.com/office/powerpoint/2010/main" val="789233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16.23 </a:t>
            </a:r>
            <a:br>
              <a:rPr lang="en-US" dirty="0"/>
            </a:br>
            <a:r>
              <a:rPr lang="en-US" dirty="0"/>
              <a:t>Improved Pipeline Organization</a:t>
            </a:r>
          </a:p>
        </p:txBody>
      </p:sp>
      <p:pic>
        <p:nvPicPr>
          <p:cNvPr id="3" name="Picture 2" descr="The block diagram consists of L 2 Cache connected with I dash cache that is connected to a 3-stage pipeline. I F, I D, and O F. The pipe line is connected with Reservation station that sends the instructions to multiply units, A L U, C T U, and L S U, all these together finish the process and sends to write back, which completes and sends to register file that sends the instructions to reservation station. L S U is connected with D cache, which is displayed under it. D cache is connected with L 2 cache. " title="A diagram describes Improved Pipeline Organization. "/>
          <p:cNvPicPr>
            <a:picLocks noChangeAspect="1"/>
          </p:cNvPicPr>
          <p:nvPr/>
        </p:nvPicPr>
        <p:blipFill rotWithShape="1">
          <a:blip r:embed="rId3">
            <a:extLst>
              <a:ext uri="{28A0092B-C50C-407E-A947-70E740481C1C}">
                <a14:useLocalDpi xmlns:a14="http://schemas.microsoft.com/office/drawing/2010/main" val="0"/>
              </a:ext>
            </a:extLst>
          </a:blip>
          <a:srcRect l="7923" t="23464" r="4845" b="34094"/>
          <a:stretch/>
        </p:blipFill>
        <p:spPr>
          <a:xfrm>
            <a:off x="683568" y="1267447"/>
            <a:ext cx="7776864" cy="4896544"/>
          </a:xfrm>
          <a:prstGeom prst="rect">
            <a:avLst/>
          </a:prstGeom>
        </p:spPr>
      </p:pic>
    </p:spTree>
    <p:extLst>
      <p:ext uri="{BB962C8B-B14F-4D97-AF65-F5344CB8AC3E}">
        <p14:creationId xmlns:p14="http://schemas.microsoft.com/office/powerpoint/2010/main" val="1770513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dirty="0"/>
              <a:t>Interrupt Processing</a:t>
            </a:r>
          </a:p>
        </p:txBody>
      </p:sp>
      <p:sp>
        <p:nvSpPr>
          <p:cNvPr id="4" name="Text Placeholder 3"/>
          <p:cNvSpPr>
            <a:spLocks noGrp="1"/>
          </p:cNvSpPr>
          <p:nvPr>
            <p:ph type="body" idx="1"/>
          </p:nvPr>
        </p:nvSpPr>
        <p:spPr>
          <a:xfrm>
            <a:off x="332518" y="1600200"/>
            <a:ext cx="8478965" cy="4525963"/>
          </a:xfrm>
        </p:spPr>
        <p:txBody>
          <a:bodyPr/>
          <a:lstStyle/>
          <a:p>
            <a:pPr marL="101600" indent="0">
              <a:buNone/>
            </a:pPr>
            <a:r>
              <a:rPr lang="en-US" sz="2600" dirty="0"/>
              <a:t>Interrupts and Exceptions</a:t>
            </a:r>
          </a:p>
        </p:txBody>
      </p:sp>
      <p:sp>
        <p:nvSpPr>
          <p:cNvPr id="151555" name="Rectangle 3"/>
          <p:cNvSpPr>
            <a:spLocks noGrp="1" noChangeArrowheads="1"/>
          </p:cNvSpPr>
          <p:nvPr>
            <p:ph idx="4294967295"/>
          </p:nvPr>
        </p:nvSpPr>
        <p:spPr>
          <a:xfrm>
            <a:off x="467544" y="2173560"/>
            <a:ext cx="7556500" cy="4495800"/>
          </a:xfrm>
        </p:spPr>
        <p:txBody>
          <a:bodyPr>
            <a:normAutofit/>
          </a:bodyPr>
          <a:lstStyle/>
          <a:p>
            <a:pPr marL="285750" indent="-285750">
              <a:buClr>
                <a:schemeClr val="tx2"/>
              </a:buClr>
              <a:buFont typeface="Arial" panose="020B0604020202020204" pitchFamily="34" charset="0"/>
              <a:buChar char="•"/>
            </a:pPr>
            <a:r>
              <a:rPr lang="en-GB" sz="2200" dirty="0"/>
              <a:t>Interrupts</a:t>
            </a:r>
          </a:p>
          <a:p>
            <a:pPr marL="682625" lvl="1" indent="-334963">
              <a:buClr>
                <a:schemeClr val="tx2"/>
              </a:buClr>
              <a:buFont typeface="Arial" panose="020B0604020202020204" pitchFamily="34" charset="0"/>
              <a:buChar char="–"/>
            </a:pPr>
            <a:r>
              <a:rPr lang="en-GB" sz="1800" dirty="0"/>
              <a:t>Generated by a signal from hardware and it may occur at random times during the execution of a program</a:t>
            </a:r>
          </a:p>
          <a:p>
            <a:pPr marL="682625" lvl="1" indent="-334963">
              <a:buClr>
                <a:schemeClr val="tx2"/>
              </a:buClr>
              <a:buFont typeface="Arial" panose="020B0604020202020204" pitchFamily="34" charset="0"/>
              <a:buChar char="–"/>
            </a:pPr>
            <a:r>
              <a:rPr lang="en-GB" sz="1800" dirty="0"/>
              <a:t>Maskable</a:t>
            </a:r>
          </a:p>
          <a:p>
            <a:pPr marL="682625" lvl="1" indent="-334963">
              <a:buClr>
                <a:schemeClr val="tx2"/>
              </a:buClr>
              <a:buFont typeface="Arial" panose="020B0604020202020204" pitchFamily="34" charset="0"/>
              <a:buChar char="–"/>
            </a:pPr>
            <a:r>
              <a:rPr lang="en-GB" sz="1800" dirty="0"/>
              <a:t>Nonmaskable</a:t>
            </a:r>
          </a:p>
          <a:p>
            <a:pPr marL="285750" indent="-285750">
              <a:buClr>
                <a:schemeClr val="tx2"/>
              </a:buClr>
              <a:buFont typeface="Arial" panose="020B0604020202020204" pitchFamily="34" charset="0"/>
              <a:buChar char="•"/>
            </a:pPr>
            <a:r>
              <a:rPr lang="en-GB" sz="2200" dirty="0"/>
              <a:t>Exceptions</a:t>
            </a:r>
          </a:p>
          <a:p>
            <a:pPr marL="682625" lvl="1" indent="-334963">
              <a:buClr>
                <a:schemeClr val="tx2"/>
              </a:buClr>
              <a:buFont typeface="Arial" panose="020B0604020202020204" pitchFamily="34" charset="0"/>
              <a:buChar char="–"/>
            </a:pPr>
            <a:r>
              <a:rPr lang="en-GB" sz="1800" dirty="0"/>
              <a:t>Generated from software and is provoked by the execution of an instruction</a:t>
            </a:r>
          </a:p>
          <a:p>
            <a:pPr marL="682625" lvl="1" indent="-334963">
              <a:buClr>
                <a:schemeClr val="tx2"/>
              </a:buClr>
              <a:buFont typeface="Arial" panose="020B0604020202020204" pitchFamily="34" charset="0"/>
              <a:buChar char="–"/>
            </a:pPr>
            <a:r>
              <a:rPr lang="en-GB" sz="1800" dirty="0"/>
              <a:t>Processor detected</a:t>
            </a:r>
          </a:p>
          <a:p>
            <a:pPr marL="682625" lvl="1" indent="-334963">
              <a:buClr>
                <a:schemeClr val="tx2"/>
              </a:buClr>
              <a:buFont typeface="Arial" panose="020B0604020202020204" pitchFamily="34" charset="0"/>
              <a:buChar char="–"/>
            </a:pPr>
            <a:r>
              <a:rPr lang="en-GB" sz="1800" dirty="0"/>
              <a:t>Programmed</a:t>
            </a:r>
          </a:p>
          <a:p>
            <a:pPr marL="285750" indent="-285750">
              <a:buClr>
                <a:schemeClr val="tx2"/>
              </a:buClr>
              <a:buFont typeface="Arial" panose="020B0604020202020204" pitchFamily="34" charset="0"/>
              <a:buChar char="•"/>
            </a:pPr>
            <a:r>
              <a:rPr lang="en-GB" sz="2200" dirty="0"/>
              <a:t>Interrupt vector table</a:t>
            </a:r>
          </a:p>
          <a:p>
            <a:pPr marL="682625" lvl="1" indent="-334963">
              <a:buClr>
                <a:schemeClr val="tx2"/>
              </a:buClr>
              <a:buFont typeface="Arial" panose="020B0604020202020204" pitchFamily="34" charset="0"/>
              <a:buChar char="–"/>
            </a:pPr>
            <a:r>
              <a:rPr lang="en-GB" sz="1800" dirty="0"/>
              <a:t>Every type of interrupt is assigned a number</a:t>
            </a:r>
          </a:p>
          <a:p>
            <a:pPr marL="682625" lvl="1" indent="-334963">
              <a:buClr>
                <a:schemeClr val="tx2"/>
              </a:buClr>
              <a:buFont typeface="Arial" panose="020B0604020202020204" pitchFamily="34" charset="0"/>
              <a:buChar char="–"/>
            </a:pPr>
            <a:r>
              <a:rPr lang="en-GB" sz="1800" dirty="0"/>
              <a:t>Number is used to index into the interrupt vector table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Long Description: [DO NOT DELETE THIS LINE]&#10;The information offered in the list is presented in the order, vector number, description. The list reads as follows. 0. Divide error, division overflow or division by zero 1. Debug exception, includes various faults and traps related to debugging 2 N M I pin interrupt, signal on N M I pin 3. Breakpoint, caused by I N T 3 instruction, which is a 1-byte instruction useful for debugging 4. INTO-detected overflow, occurs when the processor executes I N T O with the OF flag set 5. BOUND range exceeded, the BOUND instruction compares a register with boundaries stored in memory and generates an interrupt if the contents of the register is out of bounds 6. Undefined opcode 7. Device not available, attempt to use E S C or WAIT instruction fails due to lack of external device 8. Double fault, two interrupts occur during the same instruction and cannot be handled serially 9. Reserved 10. Invalid task state segment, segment describing a requested task is not initialized or not valid 11. Segment not present, required segment not present 12. Stack fault, limit of stack segment exceeded or stack segment not present 13. General protection, protection violation that does not cause another exception (e g, writing to a read-only segment) 14. Page fault 15. Reserved 16. Floating- point error, generated by a floating-point arithmetic instruction 17. Alignment check, access to a word stored at an odd byte address or a doubleword stored at an address not a multiple of 4 18. Machine check, model specific 19 through 31. Reserved 32 through 255. User interrupt vectors, provided when I N T R signal is activate&#10;" title="A list with the title, x 86 exception and interrupt vector table."/>
          <p:cNvGraphicFramePr>
            <a:graphicFrameLocks noGrp="1"/>
          </p:cNvGraphicFramePr>
          <p:nvPr>
            <p:extLst>
              <p:ext uri="{D42A27DB-BD31-4B8C-83A1-F6EECF244321}">
                <p14:modId xmlns:p14="http://schemas.microsoft.com/office/powerpoint/2010/main" val="1893031284"/>
              </p:ext>
            </p:extLst>
          </p:nvPr>
        </p:nvGraphicFramePr>
        <p:xfrm>
          <a:off x="260056" y="137269"/>
          <a:ext cx="6976240" cy="5837708"/>
        </p:xfrm>
        <a:graphic>
          <a:graphicData uri="http://schemas.openxmlformats.org/drawingml/2006/table">
            <a:tbl>
              <a:tblPr firstRow="1" bandRow="1">
                <a:tableStyleId>{5C22544A-7EE6-4342-B048-85BDC9FD1C3A}</a:tableStyleId>
              </a:tblPr>
              <a:tblGrid>
                <a:gridCol w="1023261">
                  <a:extLst>
                    <a:ext uri="{9D8B030D-6E8A-4147-A177-3AD203B41FA5}">
                      <a16:colId xmlns:a16="http://schemas.microsoft.com/office/drawing/2014/main" val="2543019389"/>
                    </a:ext>
                  </a:extLst>
                </a:gridCol>
                <a:gridCol w="5952979">
                  <a:extLst>
                    <a:ext uri="{9D8B030D-6E8A-4147-A177-3AD203B41FA5}">
                      <a16:colId xmlns:a16="http://schemas.microsoft.com/office/drawing/2014/main" val="3168231750"/>
                    </a:ext>
                  </a:extLst>
                </a:gridCol>
              </a:tblGrid>
              <a:tr h="212102">
                <a:tc>
                  <a:txBody>
                    <a:bodyPr/>
                    <a:lstStyle/>
                    <a:p>
                      <a:pPr algn="ctr"/>
                      <a:r>
                        <a:rPr lang="en-IN" sz="800" b="1" i="0" u="none" strike="noStrike" cap="none" baseline="0" dirty="0">
                          <a:solidFill>
                            <a:schemeClr val="tx1"/>
                          </a:solidFill>
                          <a:latin typeface="+mn-lt"/>
                          <a:ea typeface="+mn-ea"/>
                          <a:cs typeface="+mn-cs"/>
                          <a:sym typeface="Arial"/>
                        </a:rPr>
                        <a:t>Vector Number</a:t>
                      </a:r>
                      <a:endParaRPr lang="en-IN"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b="1" dirty="0">
                          <a:solidFill>
                            <a:schemeClr val="tx1"/>
                          </a:solidFill>
                        </a:rPr>
                        <a:t>Description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212102">
                <a:tc>
                  <a:txBody>
                    <a:bodyPr/>
                    <a:lstStyle/>
                    <a:p>
                      <a:pPr algn="ctr"/>
                      <a:r>
                        <a:rPr lang="en-IN" sz="800"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Divide error; division overflow or division by zero</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7666487"/>
                  </a:ext>
                </a:extLst>
              </a:tr>
              <a:tr h="212102">
                <a:tc>
                  <a:txBody>
                    <a:bodyPr/>
                    <a:lstStyle/>
                    <a:p>
                      <a:pPr algn="ctr"/>
                      <a:r>
                        <a:rPr lang="en-IN" sz="800" dirty="0"/>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Debug exception; includes various faults and traps related to debugging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2764516"/>
                  </a:ext>
                </a:extLst>
              </a:tr>
              <a:tr h="212102">
                <a:tc>
                  <a:txBody>
                    <a:bodyPr/>
                    <a:lstStyle/>
                    <a:p>
                      <a:pPr algn="ctr"/>
                      <a:r>
                        <a:rPr lang="en-IN" sz="800"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fi-FI" sz="800" dirty="0"/>
                        <a:t>NMI pin interrupt; signal on NMI pin</a:t>
                      </a:r>
                      <a:endParaRPr lang="en-US"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333303">
                <a:tc>
                  <a:txBody>
                    <a:bodyPr/>
                    <a:lstStyle/>
                    <a:p>
                      <a:pPr algn="ctr"/>
                      <a:r>
                        <a:rPr lang="en-IN" sz="800" dirty="0"/>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Breakpoint; caused by INT 3 instruction, which is a 1-byte instruction useful for</a:t>
                      </a:r>
                    </a:p>
                    <a:p>
                      <a:r>
                        <a:rPr lang="en-US" sz="800" dirty="0"/>
                        <a:t>debugging</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7438362"/>
                  </a:ext>
                </a:extLst>
              </a:tr>
              <a:tr h="212102">
                <a:tc>
                  <a:txBody>
                    <a:bodyPr/>
                    <a:lstStyle/>
                    <a:p>
                      <a:pPr algn="ctr"/>
                      <a:r>
                        <a:rPr lang="en-IN" sz="800" dirty="0"/>
                        <a:t>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INTO-detected overflow; occurs when the processor executes INTO with the OF flag set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4824530"/>
                  </a:ext>
                </a:extLst>
              </a:tr>
              <a:tr h="454504">
                <a:tc>
                  <a:txBody>
                    <a:bodyPr/>
                    <a:lstStyle/>
                    <a:p>
                      <a:pPr algn="ctr"/>
                      <a:r>
                        <a:rPr lang="en-IN" sz="800"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BOUND range exceeded; the BOUND instruction compares a register with boundaries</a:t>
                      </a:r>
                    </a:p>
                    <a:p>
                      <a:r>
                        <a:rPr lang="en-US" sz="800" dirty="0"/>
                        <a:t>stored in memory and generates an interrupt if the contents of the register is out</a:t>
                      </a:r>
                    </a:p>
                    <a:p>
                      <a:r>
                        <a:rPr lang="en-US" sz="800" dirty="0"/>
                        <a:t>of bounds</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9877881"/>
                  </a:ext>
                </a:extLst>
              </a:tr>
              <a:tr h="297574">
                <a:tc>
                  <a:txBody>
                    <a:bodyPr/>
                    <a:lstStyle/>
                    <a:p>
                      <a:pPr algn="ctr"/>
                      <a:r>
                        <a:rPr lang="en-IN" sz="800"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Undefined opcode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5417200"/>
                  </a:ext>
                </a:extLst>
              </a:tr>
              <a:tr h="333303">
                <a:tc>
                  <a:txBody>
                    <a:bodyPr/>
                    <a:lstStyle/>
                    <a:p>
                      <a:pPr algn="ctr"/>
                      <a:r>
                        <a:rPr lang="en-IN" sz="800" dirty="0"/>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Device not available; attempt to use ESC or WAIT instruction fails due to lack of</a:t>
                      </a:r>
                    </a:p>
                    <a:p>
                      <a:r>
                        <a:rPr lang="en-US" sz="800" dirty="0"/>
                        <a:t>external device</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829845"/>
                  </a:ext>
                </a:extLst>
              </a:tr>
              <a:tr h="333303">
                <a:tc>
                  <a:txBody>
                    <a:bodyPr/>
                    <a:lstStyle/>
                    <a:p>
                      <a:pPr algn="ctr"/>
                      <a:r>
                        <a:rPr lang="en-IN" sz="800" dirty="0"/>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Double fault; two interrupts occur during the same instruction and cannot be handled</a:t>
                      </a:r>
                    </a:p>
                    <a:p>
                      <a:r>
                        <a:rPr lang="en-US" sz="800" dirty="0"/>
                        <a:t>serially</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603847"/>
                  </a:ext>
                </a:extLst>
              </a:tr>
              <a:tr h="212102">
                <a:tc>
                  <a:txBody>
                    <a:bodyPr/>
                    <a:lstStyle/>
                    <a:p>
                      <a:pPr algn="ctr"/>
                      <a:r>
                        <a:rPr lang="en-IN" sz="800" dirty="0"/>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Reserved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729218"/>
                  </a:ext>
                </a:extLst>
              </a:tr>
              <a:tr h="333303">
                <a:tc>
                  <a:txBody>
                    <a:bodyPr/>
                    <a:lstStyle/>
                    <a:p>
                      <a:pPr algn="ctr"/>
                      <a:r>
                        <a:rPr lang="en-IN" sz="800" dirty="0"/>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Invalid task state segment; segment describing a requested task is not initialized or</a:t>
                      </a:r>
                    </a:p>
                    <a:p>
                      <a:r>
                        <a:rPr lang="en-US" sz="800" dirty="0"/>
                        <a:t>not valid</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297481"/>
                  </a:ext>
                </a:extLst>
              </a:tr>
              <a:tr h="212102">
                <a:tc>
                  <a:txBody>
                    <a:bodyPr/>
                    <a:lstStyle/>
                    <a:p>
                      <a:pPr algn="ctr"/>
                      <a:r>
                        <a:rPr lang="en-IN" sz="800" dirty="0"/>
                        <a:t>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Segment not present; required segment not present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3169786"/>
                  </a:ext>
                </a:extLst>
              </a:tr>
              <a:tr h="212102">
                <a:tc>
                  <a:txBody>
                    <a:bodyPr/>
                    <a:lstStyle/>
                    <a:p>
                      <a:pPr algn="ctr"/>
                      <a:r>
                        <a:rPr lang="en-IN" sz="800" dirty="0"/>
                        <a:t>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Stack fault; limit of stack segment exceeded or stack segment not present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931147"/>
                  </a:ext>
                </a:extLst>
              </a:tr>
              <a:tr h="333303">
                <a:tc>
                  <a:txBody>
                    <a:bodyPr/>
                    <a:lstStyle/>
                    <a:p>
                      <a:pPr algn="ctr"/>
                      <a:r>
                        <a:rPr lang="en-IN" sz="8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General protection; protection violation that does not cause another exception (e.g.,</a:t>
                      </a:r>
                    </a:p>
                    <a:p>
                      <a:r>
                        <a:rPr lang="en-US" sz="800" dirty="0"/>
                        <a:t>writing to a read-only segment)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02401"/>
                  </a:ext>
                </a:extLst>
              </a:tr>
              <a:tr h="297574">
                <a:tc>
                  <a:txBody>
                    <a:bodyPr/>
                    <a:lstStyle/>
                    <a:p>
                      <a:pPr algn="ctr"/>
                      <a:r>
                        <a:rPr lang="en-IN" sz="800" dirty="0"/>
                        <a:t>14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Page fault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3527841"/>
                  </a:ext>
                </a:extLst>
              </a:tr>
              <a:tr h="212102">
                <a:tc>
                  <a:txBody>
                    <a:bodyPr/>
                    <a:lstStyle/>
                    <a:p>
                      <a:pPr algn="ctr"/>
                      <a:r>
                        <a:rPr lang="en-IN" sz="800" dirty="0"/>
                        <a:t>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Reserved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541268"/>
                  </a:ext>
                </a:extLst>
              </a:tr>
              <a:tr h="212102">
                <a:tc>
                  <a:txBody>
                    <a:bodyPr/>
                    <a:lstStyle/>
                    <a:p>
                      <a:pPr algn="ctr"/>
                      <a:r>
                        <a:rPr lang="en-IN" sz="800" dirty="0"/>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Floating-point error; generated by a floating-point arithmetic instruction</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2709782"/>
                  </a:ext>
                </a:extLst>
              </a:tr>
              <a:tr h="333303">
                <a:tc>
                  <a:txBody>
                    <a:bodyPr/>
                    <a:lstStyle/>
                    <a:p>
                      <a:pPr algn="ctr"/>
                      <a:r>
                        <a:rPr lang="en-IN" sz="800" dirty="0"/>
                        <a:t>17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Alignment check; access to a word stored at an odd byte address or a </a:t>
                      </a:r>
                      <a:r>
                        <a:rPr lang="en-US" sz="800" dirty="0" err="1"/>
                        <a:t>doubleword</a:t>
                      </a:r>
                      <a:endParaRPr lang="en-US" sz="800" dirty="0"/>
                    </a:p>
                    <a:p>
                      <a:r>
                        <a:rPr lang="en-US" sz="800" dirty="0"/>
                        <a:t>stored at an address not a multiple of 4</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8514044"/>
                  </a:ext>
                </a:extLst>
              </a:tr>
              <a:tr h="212102">
                <a:tc>
                  <a:txBody>
                    <a:bodyPr/>
                    <a:lstStyle/>
                    <a:p>
                      <a:pPr algn="ctr"/>
                      <a:r>
                        <a:rPr lang="en-IN" sz="800"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Machine check; model specific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4617872"/>
                  </a:ext>
                </a:extLst>
              </a:tr>
              <a:tr h="212102">
                <a:tc>
                  <a:txBody>
                    <a:bodyPr/>
                    <a:lstStyle/>
                    <a:p>
                      <a:pPr algn="ctr"/>
                      <a:r>
                        <a:rPr lang="en-IN" sz="800" dirty="0"/>
                        <a:t>19–31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Reserved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5377485"/>
                  </a:ext>
                </a:extLst>
              </a:tr>
              <a:tr h="212102">
                <a:tc>
                  <a:txBody>
                    <a:bodyPr/>
                    <a:lstStyle/>
                    <a:p>
                      <a:pPr algn="ctr"/>
                      <a:r>
                        <a:rPr lang="en-IN" sz="800" dirty="0"/>
                        <a:t>32–255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User interrupt vectors; provided when INTR signal is activated</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066270"/>
                  </a:ext>
                </a:extLst>
              </a:tr>
            </a:tbl>
          </a:graphicData>
        </a:graphic>
      </p:graphicFrame>
      <p:sp>
        <p:nvSpPr>
          <p:cNvPr id="7" name="TextBox 6"/>
          <p:cNvSpPr txBox="1"/>
          <p:nvPr/>
        </p:nvSpPr>
        <p:spPr>
          <a:xfrm>
            <a:off x="179512" y="5944068"/>
            <a:ext cx="1701107" cy="461665"/>
          </a:xfrm>
          <a:prstGeom prst="rect">
            <a:avLst/>
          </a:prstGeom>
          <a:noFill/>
        </p:spPr>
        <p:txBody>
          <a:bodyPr wrap="none" rtlCol="0">
            <a:spAutoFit/>
          </a:bodyPr>
          <a:lstStyle/>
          <a:p>
            <a:r>
              <a:rPr lang="en-US" sz="1200" dirty="0" err="1">
                <a:latin typeface="+mn-lt"/>
              </a:rPr>
              <a:t>Unshaded</a:t>
            </a:r>
            <a:r>
              <a:rPr lang="en-US" sz="1200" dirty="0">
                <a:latin typeface="+mn-lt"/>
              </a:rPr>
              <a:t>: exceptions</a:t>
            </a:r>
          </a:p>
          <a:p>
            <a:r>
              <a:rPr lang="en-US" sz="1200" dirty="0">
                <a:latin typeface="+mn-lt"/>
              </a:rPr>
              <a:t>Shaded: interrupts</a:t>
            </a:r>
            <a:endParaRPr lang="en-US" dirty="0"/>
          </a:p>
        </p:txBody>
      </p:sp>
      <p:sp>
        <p:nvSpPr>
          <p:cNvPr id="2" name="Title 1">
            <a:extLst>
              <a:ext uri="{FF2B5EF4-FFF2-40B4-BE49-F238E27FC236}">
                <a16:creationId xmlns:a16="http://schemas.microsoft.com/office/drawing/2014/main" id="{59CB1D27-C613-42C4-B920-F1D933F558B5}"/>
              </a:ext>
            </a:extLst>
          </p:cNvPr>
          <p:cNvSpPr>
            <a:spLocks noGrp="1"/>
          </p:cNvSpPr>
          <p:nvPr>
            <p:ph type="title"/>
          </p:nvPr>
        </p:nvSpPr>
        <p:spPr>
          <a:xfrm>
            <a:off x="7236296" y="620688"/>
            <a:ext cx="2051720" cy="4344884"/>
          </a:xfrm>
        </p:spPr>
        <p:txBody>
          <a:bodyPr/>
          <a:lstStyle/>
          <a:p>
            <a:pPr algn="ctr"/>
            <a:r>
              <a:rPr lang="en-US" dirty="0"/>
              <a:t>Table 16.3</a:t>
            </a:r>
            <a:br>
              <a:rPr lang="en-US" dirty="0"/>
            </a:br>
            <a:r>
              <a:rPr lang="en-US" dirty="0"/>
              <a:t>x86 Exception and Interrupt Vector Table</a:t>
            </a:r>
          </a:p>
        </p:txBody>
      </p:sp>
    </p:spTree>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4"/>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1218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319338"/>
            <a:ext cx="82486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6"/>
          <p:cNvSpPr txBox="1">
            <a:spLocks noChangeArrowheads="1"/>
          </p:cNvSpPr>
          <p:nvPr/>
        </p:nvSpPr>
        <p:spPr bwMode="auto">
          <a:xfrm>
            <a:off x="1430338" y="2625725"/>
            <a:ext cx="68262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This work is protected by United States copyright laws and is provided solely</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for the use of instructions in teaching their courses and assessing student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learning. dissemination or sale of any part of this work (including on the</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World Wide Web) will destroy the integrity of the work and is not permit-</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ted. The work and materials from it should never be made available 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students except by instructors using the accompanying text in their</a:t>
            </a:r>
            <a:b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b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               classes. All recipients of this work are expected to abide by these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restrictions and to honor the intended pedagogical purposes and the needs of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rPr>
              <a:t>other instructors who rely on these materials.</a:t>
            </a:r>
            <a:endParaRPr kumimoji="0" lang="en-IN" altLang="en-US" sz="1400" b="1" i="0" u="none" strike="noStrike" kern="1200" cap="none" spc="0" normalizeH="0" baseline="0" noProof="0">
              <a:ln>
                <a:noFill/>
              </a:ln>
              <a:solidFill>
                <a:srgbClr val="000000"/>
              </a:solidFill>
              <a:effectLst/>
              <a:uLnTx/>
              <a:uFillTx/>
              <a:latin typeface="Arial" panose="020B0604020202020204" pitchFamily="34" charset="0"/>
              <a:ea typeface="ヒラギノ角ゴ Pro W3"/>
              <a:cs typeface="ヒラギノ角ゴ Pro W3"/>
            </a:endParaRPr>
          </a:p>
        </p:txBody>
      </p:sp>
    </p:spTree>
    <p:extLst>
      <p:ext uri="{BB962C8B-B14F-4D97-AF65-F5344CB8AC3E}">
        <p14:creationId xmlns:p14="http://schemas.microsoft.com/office/powerpoint/2010/main" val="220971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457200" y="188640"/>
            <a:ext cx="8229600" cy="1097279"/>
          </a:xfrm>
          <a:noFill/>
          <a:ln/>
        </p:spPr>
        <p:txBody>
          <a:bodyPr lIns="90488" tIns="44450" rIns="90488" bIns="44450"/>
          <a:lstStyle/>
          <a:p>
            <a:r>
              <a:rPr lang="en-US" dirty="0"/>
              <a:t>User-Visible Registers</a:t>
            </a:r>
          </a:p>
        </p:txBody>
      </p:sp>
      <p:graphicFrame>
        <p:nvGraphicFramePr>
          <p:cNvPr id="9" name="Content Placeholder 16"/>
          <p:cNvGraphicFramePr>
            <a:graphicFrameLocks/>
          </p:cNvGraphicFramePr>
          <p:nvPr>
            <p:extLst>
              <p:ext uri="{D42A27DB-BD31-4B8C-83A1-F6EECF244321}">
                <p14:modId xmlns:p14="http://schemas.microsoft.com/office/powerpoint/2010/main" val="2215747273"/>
              </p:ext>
            </p:extLst>
          </p:nvPr>
        </p:nvGraphicFramePr>
        <p:xfrm>
          <a:off x="53752" y="1"/>
          <a:ext cx="9036496" cy="6284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xfrm>
            <a:off x="457200" y="175177"/>
            <a:ext cx="8229600" cy="1097279"/>
          </a:xfrm>
          <a:noFill/>
          <a:ln/>
        </p:spPr>
        <p:txBody>
          <a:bodyPr lIns="90488" tIns="44450" rIns="90488" bIns="44450"/>
          <a:lstStyle/>
          <a:p>
            <a:r>
              <a:rPr lang="en-US" dirty="0"/>
              <a:t>Table 16.1 </a:t>
            </a:r>
            <a:br>
              <a:rPr lang="en-US" dirty="0"/>
            </a:br>
            <a:r>
              <a:rPr lang="en-US" dirty="0"/>
              <a:t>Condition Codes</a:t>
            </a:r>
          </a:p>
        </p:txBody>
      </p:sp>
      <p:graphicFrame>
        <p:nvGraphicFramePr>
          <p:cNvPr id="6" name="Table 5" descr="The advantages are listed as follows. 1. Because condition codes are set by normal arithmetic and data movement instructions, they should reduce the number of COMPARE and TEST instructions needed. 2.  Conditional instructions such as BRANCH are simplified relative to composite instructions, such as TEST and BRANCH. 3.  Condition codes facilitate multiway branches. For example, a TEST instruction can be followed by two branches, one on less than or equal to zero and one on greater than zero. 4.  Condition codes can be saved on the stack during subroutine calls along with other register information. The disadvantages are listed as follows. 1.  Because condition codes are set by normal arithmetic and data movement instructions, they should reduce the number of COMPARE and TEST instructions needed. 2.  Conditional instructions such as BRANCH are simplified relative to composite instructions, such as TEST and BRANCH. 3.  Condition codes facilitate multiway branches. For example, a TEST instruction can be followed by two branches, one on less than or equal to zero and one on greater than zero. 4.  Condition codes can be saved on the stack during subroutine calls along with other register information. 1.  Condition codes add complexity, both to the hardware and software. Condition code bits are often modified in different ways by different instructions, making life more difficult for both the micro programmer and compiler writer. 2.  Condition codes are irregular, they are typically not part of the main data path, so they require extra hardware connections. 3.  Often condition code machines must add special non-condition-code instructions for special situations anyway, such as bit checking, loop control, and atomic semaphore operations. 4. In a pipelined implementation, condition codes require special synchronization to avoid conflicts." title="A table of the advantages and disadvantages of condition codes."/>
          <p:cNvGraphicFramePr>
            <a:graphicFrameLocks noGrp="1"/>
          </p:cNvGraphicFramePr>
          <p:nvPr>
            <p:extLst>
              <p:ext uri="{D42A27DB-BD31-4B8C-83A1-F6EECF244321}">
                <p14:modId xmlns:p14="http://schemas.microsoft.com/office/powerpoint/2010/main" val="2135248214"/>
              </p:ext>
            </p:extLst>
          </p:nvPr>
        </p:nvGraphicFramePr>
        <p:xfrm>
          <a:off x="304800" y="1523997"/>
          <a:ext cx="8536988" cy="47701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543019389"/>
                    </a:ext>
                  </a:extLst>
                </a:gridCol>
                <a:gridCol w="4269788">
                  <a:extLst>
                    <a:ext uri="{9D8B030D-6E8A-4147-A177-3AD203B41FA5}">
                      <a16:colId xmlns:a16="http://schemas.microsoft.com/office/drawing/2014/main" val="4122312373"/>
                    </a:ext>
                  </a:extLst>
                </a:gridCol>
              </a:tblGrid>
              <a:tr h="293599">
                <a:tc>
                  <a:txBody>
                    <a:bodyPr/>
                    <a:lstStyle/>
                    <a:p>
                      <a:pPr algn="ctr"/>
                      <a:r>
                        <a:rPr lang="en-IN" sz="1400" b="1" i="0" u="none" strike="noStrike" cap="none" baseline="0" dirty="0">
                          <a:solidFill>
                            <a:schemeClr val="dk1"/>
                          </a:solidFill>
                          <a:latin typeface="+mn-lt"/>
                          <a:ea typeface="+mn-ea"/>
                          <a:cs typeface="+mn-cs"/>
                          <a:sym typeface="Arial"/>
                        </a:rPr>
                        <a:t>Advantages</a:t>
                      </a:r>
                      <a:endParaRPr lang="en-IN"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400" b="1" i="0" u="none" strike="noStrike" cap="none" baseline="0" dirty="0">
                          <a:solidFill>
                            <a:schemeClr val="dk1"/>
                          </a:solidFill>
                          <a:latin typeface="+mn-lt"/>
                          <a:ea typeface="+mn-ea"/>
                          <a:cs typeface="+mn-cs"/>
                          <a:sym typeface="Arial"/>
                        </a:rPr>
                        <a:t>Disadvantages</a:t>
                      </a:r>
                      <a:endParaRPr lang="en-IN"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4301224">
                <a:tc>
                  <a:txBody>
                    <a:bodyPr/>
                    <a:lstStyle/>
                    <a:p>
                      <a:pPr marL="285750" indent="-285750">
                        <a:spcBef>
                          <a:spcPts val="600"/>
                        </a:spcBef>
                        <a:buFont typeface="+mj-lt"/>
                        <a:buAutoNum type="arabicPeriod"/>
                      </a:pPr>
                      <a:r>
                        <a:rPr lang="en-US" sz="1600" b="0" i="0" u="none" strike="noStrike" cap="none" baseline="0" dirty="0">
                          <a:solidFill>
                            <a:schemeClr val="dk1"/>
                          </a:solidFill>
                          <a:latin typeface="+mn-lt"/>
                          <a:ea typeface="+mn-ea"/>
                          <a:cs typeface="+mn-cs"/>
                          <a:sym typeface="Arial"/>
                        </a:rPr>
                        <a:t>Because condition codes are set by normal arithmetic and data movement instructions, they should reduce the number of COMPARE and </a:t>
                      </a:r>
                      <a:r>
                        <a:rPr lang="en-IN" sz="1600" b="0" i="0" u="none" strike="noStrike" cap="none" baseline="0" dirty="0">
                          <a:solidFill>
                            <a:schemeClr val="dk1"/>
                          </a:solidFill>
                          <a:latin typeface="+mn-lt"/>
                          <a:ea typeface="+mn-ea"/>
                          <a:cs typeface="+mn-cs"/>
                          <a:sym typeface="Arial"/>
                        </a:rPr>
                        <a:t>TEST instructions needed.</a:t>
                      </a:r>
                    </a:p>
                    <a:p>
                      <a:pPr marL="285750" indent="-285750">
                        <a:spcBef>
                          <a:spcPts val="600"/>
                        </a:spcBef>
                        <a:buFont typeface="+mj-lt"/>
                        <a:buAutoNum type="arabicPeriod"/>
                      </a:pPr>
                      <a:r>
                        <a:rPr lang="en-US" sz="1600" b="0" i="0" u="none" strike="noStrike" cap="none" baseline="0" dirty="0">
                          <a:solidFill>
                            <a:schemeClr val="dk1"/>
                          </a:solidFill>
                          <a:latin typeface="+mn-lt"/>
                          <a:ea typeface="+mn-ea"/>
                          <a:cs typeface="+mn-cs"/>
                          <a:sym typeface="Arial"/>
                        </a:rPr>
                        <a:t>Conditional instructions such as BRANCH are simplified relative to composite instructions, such </a:t>
                      </a:r>
                      <a:r>
                        <a:rPr lang="en-IN" sz="1600" b="0" i="0" u="none" strike="noStrike" cap="none" baseline="0" dirty="0">
                          <a:solidFill>
                            <a:schemeClr val="dk1"/>
                          </a:solidFill>
                          <a:latin typeface="+mn-lt"/>
                          <a:ea typeface="+mn-ea"/>
                          <a:cs typeface="+mn-cs"/>
                          <a:sym typeface="Arial"/>
                        </a:rPr>
                        <a:t>as TEST and BRANCH.</a:t>
                      </a:r>
                    </a:p>
                    <a:p>
                      <a:pPr marL="285750" indent="-285750">
                        <a:spcBef>
                          <a:spcPts val="600"/>
                        </a:spcBef>
                        <a:buFont typeface="+mj-lt"/>
                        <a:buAutoNum type="arabicPeriod"/>
                      </a:pPr>
                      <a:r>
                        <a:rPr lang="fr-FR" sz="1600" b="0" i="0" u="none" strike="noStrike" cap="none" baseline="0" dirty="0">
                          <a:solidFill>
                            <a:schemeClr val="dk1"/>
                          </a:solidFill>
                          <a:latin typeface="+mn-lt"/>
                          <a:ea typeface="+mn-ea"/>
                          <a:cs typeface="+mn-cs"/>
                          <a:sym typeface="Arial"/>
                        </a:rPr>
                        <a:t>Condition codes </a:t>
                      </a:r>
                      <a:r>
                        <a:rPr lang="fr-FR" sz="1600" b="0" i="0" u="none" strike="noStrike" cap="none" baseline="0" dirty="0" err="1">
                          <a:solidFill>
                            <a:schemeClr val="dk1"/>
                          </a:solidFill>
                          <a:latin typeface="+mn-lt"/>
                          <a:ea typeface="+mn-ea"/>
                          <a:cs typeface="+mn-cs"/>
                          <a:sym typeface="Arial"/>
                        </a:rPr>
                        <a:t>facilitate</a:t>
                      </a:r>
                      <a:r>
                        <a:rPr lang="fr-FR" sz="1600" b="0" i="0" u="none" strike="noStrike" cap="none" baseline="0" dirty="0">
                          <a:solidFill>
                            <a:schemeClr val="dk1"/>
                          </a:solidFill>
                          <a:latin typeface="+mn-lt"/>
                          <a:ea typeface="+mn-ea"/>
                          <a:cs typeface="+mn-cs"/>
                          <a:sym typeface="Arial"/>
                        </a:rPr>
                        <a:t> </a:t>
                      </a:r>
                      <a:r>
                        <a:rPr lang="fr-FR" sz="1600" b="0" i="0" u="none" strike="noStrike" cap="none" baseline="0" dirty="0" err="1">
                          <a:solidFill>
                            <a:schemeClr val="dk1"/>
                          </a:solidFill>
                          <a:latin typeface="+mn-lt"/>
                          <a:ea typeface="+mn-ea"/>
                          <a:cs typeface="+mn-cs"/>
                          <a:sym typeface="Arial"/>
                        </a:rPr>
                        <a:t>multiway</a:t>
                      </a:r>
                      <a:r>
                        <a:rPr lang="fr-FR" sz="1600" b="0" i="0" u="none" strike="noStrike" cap="none" baseline="0" dirty="0">
                          <a:solidFill>
                            <a:schemeClr val="dk1"/>
                          </a:solidFill>
                          <a:latin typeface="+mn-lt"/>
                          <a:ea typeface="+mn-ea"/>
                          <a:cs typeface="+mn-cs"/>
                          <a:sym typeface="Arial"/>
                        </a:rPr>
                        <a:t> branches. </a:t>
                      </a:r>
                      <a:r>
                        <a:rPr lang="en-US" sz="1600" b="0" i="0" u="none" strike="noStrike" cap="none" baseline="0" dirty="0">
                          <a:solidFill>
                            <a:schemeClr val="dk1"/>
                          </a:solidFill>
                          <a:latin typeface="+mn-lt"/>
                          <a:ea typeface="+mn-ea"/>
                          <a:cs typeface="+mn-cs"/>
                          <a:sym typeface="Arial"/>
                        </a:rPr>
                        <a:t>For example, a TEST instruction can be followed by two branches, one on less than or equal to zero and one on greater than zero.</a:t>
                      </a:r>
                    </a:p>
                    <a:p>
                      <a:pPr marL="285750" indent="-285750">
                        <a:spcBef>
                          <a:spcPts val="600"/>
                        </a:spcBef>
                        <a:buFont typeface="+mj-lt"/>
                        <a:buAutoNum type="arabicPeriod"/>
                      </a:pPr>
                      <a:r>
                        <a:rPr lang="en-US" sz="1600" b="0" i="0" u="none" strike="noStrike" cap="none" baseline="0" dirty="0">
                          <a:solidFill>
                            <a:schemeClr val="dk1"/>
                          </a:solidFill>
                          <a:latin typeface="+mn-lt"/>
                          <a:ea typeface="+mn-ea"/>
                          <a:cs typeface="+mn-cs"/>
                          <a:sym typeface="Arial"/>
                        </a:rPr>
                        <a:t>Condition codes can be saved on the stack during subroutine calls along with other register </a:t>
                      </a:r>
                      <a:r>
                        <a:rPr lang="en-IN" sz="1600" b="0" i="0" u="none" strike="noStrike" cap="none" baseline="0" dirty="0">
                          <a:solidFill>
                            <a:schemeClr val="dk1"/>
                          </a:solidFill>
                          <a:latin typeface="+mn-lt"/>
                          <a:ea typeface="+mn-ea"/>
                          <a:cs typeface="+mn-cs"/>
                          <a:sym typeface="Arial"/>
                        </a:rPr>
                        <a:t>information.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Condition codes add complexity, both to the hardware and software. Condition code bits are often modified in different ways by different instructions, making life more difficult for both the </a:t>
                      </a:r>
                      <a:r>
                        <a:rPr lang="en-US" sz="1600" dirty="0" err="1"/>
                        <a:t>microprogrammer</a:t>
                      </a:r>
                      <a:r>
                        <a:rPr lang="en-US" sz="1600" dirty="0"/>
                        <a:t> and compiler writer.</a:t>
                      </a:r>
                    </a:p>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Condition codes are irregular; they are typically not part of the main data path, so they require extra hardware connections.</a:t>
                      </a:r>
                    </a:p>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Often condition code machines must add special non-condition-code instructions for special situations anyway, such as bit checking, loop control, and atomic semaphore operations.</a:t>
                      </a:r>
                    </a:p>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In a pipelined implementation, condition codes require special synchronization to avoid conflicts.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bl>
          </a:graphicData>
        </a:graphic>
      </p:graphicFrame>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587436"/>
            <a:ext cx="8229600" cy="681324"/>
          </a:xfrm>
          <a:noFill/>
          <a:ln/>
        </p:spPr>
        <p:txBody>
          <a:bodyPr lIns="90488" tIns="44450" rIns="90488" bIns="44450"/>
          <a:lstStyle/>
          <a:p>
            <a:r>
              <a:rPr lang="en-US" dirty="0"/>
              <a:t>Control and Status Registers</a:t>
            </a:r>
          </a:p>
        </p:txBody>
      </p:sp>
      <p:sp>
        <p:nvSpPr>
          <p:cNvPr id="7" name="Text Placeholder 6"/>
          <p:cNvSpPr>
            <a:spLocks noGrp="1"/>
          </p:cNvSpPr>
          <p:nvPr>
            <p:ph type="body" idx="1"/>
          </p:nvPr>
        </p:nvSpPr>
        <p:spPr>
          <a:xfrm>
            <a:off x="332518" y="1611775"/>
            <a:ext cx="8478965" cy="4525963"/>
          </a:xfrm>
        </p:spPr>
        <p:txBody>
          <a:bodyPr/>
          <a:lstStyle/>
          <a:p>
            <a:pPr marL="101600" indent="0">
              <a:buNone/>
            </a:pPr>
            <a:r>
              <a:rPr lang="en-US" sz="2600" dirty="0"/>
              <a:t>Four registers are essential to instruction execution:</a:t>
            </a:r>
          </a:p>
        </p:txBody>
      </p:sp>
      <p:sp>
        <p:nvSpPr>
          <p:cNvPr id="6" name="Content Placeholder 5"/>
          <p:cNvSpPr>
            <a:spLocks noGrp="1"/>
          </p:cNvSpPr>
          <p:nvPr>
            <p:ph idx="4294967295"/>
          </p:nvPr>
        </p:nvSpPr>
        <p:spPr>
          <a:xfrm>
            <a:off x="471883" y="2092349"/>
            <a:ext cx="8339599" cy="4144963"/>
          </a:xfrm>
        </p:spPr>
        <p:txBody>
          <a:bodyPr/>
          <a:lstStyle/>
          <a:p>
            <a:pPr marL="334963" indent="-334963">
              <a:buClr>
                <a:schemeClr val="tx2"/>
              </a:buClr>
              <a:buFont typeface="Arial" panose="020B0604020202020204" pitchFamily="34" charset="0"/>
              <a:buChar char="•"/>
            </a:pPr>
            <a:r>
              <a:rPr lang="en-US" sz="2400" dirty="0"/>
              <a:t>Program counter (PC)</a:t>
            </a:r>
          </a:p>
          <a:p>
            <a:pPr marL="693738" lvl="1" indent="-358775">
              <a:buClr>
                <a:schemeClr val="tx2"/>
              </a:buClr>
              <a:buFont typeface="Arial" panose="020B0604020202020204" pitchFamily="34" charset="0"/>
              <a:buChar char="–"/>
            </a:pPr>
            <a:r>
              <a:rPr lang="en-US" sz="2000" dirty="0"/>
              <a:t>Contains the address of an instruction to be fetched</a:t>
            </a:r>
          </a:p>
          <a:p>
            <a:pPr marL="334963" indent="-334963">
              <a:buClr>
                <a:schemeClr val="tx2"/>
              </a:buClr>
              <a:buFont typeface="Arial" panose="020B0604020202020204" pitchFamily="34" charset="0"/>
              <a:buChar char="•"/>
            </a:pPr>
            <a:r>
              <a:rPr lang="en-US" sz="2400" dirty="0"/>
              <a:t>Instruction register (IR)</a:t>
            </a:r>
          </a:p>
          <a:p>
            <a:pPr marL="693738" lvl="1" indent="-358775">
              <a:buClr>
                <a:schemeClr val="tx2"/>
              </a:buClr>
              <a:buFont typeface="Arial" panose="020B0604020202020204" pitchFamily="34" charset="0"/>
              <a:buChar char="–"/>
            </a:pPr>
            <a:r>
              <a:rPr lang="en-US" sz="2000" dirty="0"/>
              <a:t>Contains the instruction most recently fetched</a:t>
            </a:r>
          </a:p>
          <a:p>
            <a:pPr marL="334963" indent="-334963">
              <a:buClr>
                <a:schemeClr val="tx2"/>
              </a:buClr>
              <a:buFont typeface="Arial" panose="020B0604020202020204" pitchFamily="34" charset="0"/>
              <a:buChar char="•"/>
            </a:pPr>
            <a:r>
              <a:rPr lang="en-US" sz="2400" dirty="0"/>
              <a:t>Memory address register (MAR)</a:t>
            </a:r>
          </a:p>
          <a:p>
            <a:pPr marL="693738" lvl="1" indent="-358775">
              <a:buClr>
                <a:schemeClr val="tx2"/>
              </a:buClr>
              <a:buFont typeface="Arial" panose="020B0604020202020204" pitchFamily="34" charset="0"/>
              <a:buChar char="–"/>
            </a:pPr>
            <a:r>
              <a:rPr lang="en-US" sz="2000" dirty="0"/>
              <a:t>Contains the address of a location in memory</a:t>
            </a:r>
          </a:p>
          <a:p>
            <a:pPr marL="334963" indent="-334963">
              <a:buClr>
                <a:schemeClr val="tx2"/>
              </a:buClr>
              <a:buFont typeface="Arial" panose="020B0604020202020204" pitchFamily="34" charset="0"/>
              <a:buChar char="•"/>
            </a:pPr>
            <a:r>
              <a:rPr lang="en-US" sz="2400" dirty="0"/>
              <a:t>Memory buffer register (MBR)</a:t>
            </a:r>
          </a:p>
          <a:p>
            <a:pPr marL="693738" lvl="1" indent="-358775">
              <a:buClr>
                <a:schemeClr val="tx2"/>
              </a:buClr>
              <a:buFont typeface="Arial" panose="020B0604020202020204" pitchFamily="34" charset="0"/>
              <a:buChar char="–"/>
            </a:pPr>
            <a:r>
              <a:rPr lang="en-US" sz="2000" dirty="0"/>
              <a:t>Contains a word of data to be written to memory or the word most recently read</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p:cNvSpPr>
            <a:spLocks noGrp="1" noChangeArrowheads="1"/>
          </p:cNvSpPr>
          <p:nvPr>
            <p:ph type="title"/>
          </p:nvPr>
        </p:nvSpPr>
        <p:spPr/>
        <p:txBody>
          <a:bodyPr/>
          <a:lstStyle/>
          <a:p>
            <a:r>
              <a:rPr lang="en-US" dirty="0"/>
              <a:t>Program Status Word (PSW)</a:t>
            </a:r>
          </a:p>
        </p:txBody>
      </p:sp>
      <p:graphicFrame>
        <p:nvGraphicFramePr>
          <p:cNvPr id="10" name="Content Placeholder 7"/>
          <p:cNvGraphicFramePr>
            <a:graphicFrameLocks/>
          </p:cNvGraphicFramePr>
          <p:nvPr>
            <p:extLst>
              <p:ext uri="{D42A27DB-BD31-4B8C-83A1-F6EECF244321}">
                <p14:modId xmlns:p14="http://schemas.microsoft.com/office/powerpoint/2010/main" val="2511479751"/>
              </p:ext>
            </p:extLst>
          </p:nvPr>
        </p:nvGraphicFramePr>
        <p:xfrm>
          <a:off x="369825" y="1340768"/>
          <a:ext cx="840435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9953"/>
            <a:ext cx="8229600" cy="1582863"/>
          </a:xfrm>
          <a:noFill/>
          <a:ln/>
        </p:spPr>
        <p:txBody>
          <a:bodyPr lIns="90488" tIns="44450" rIns="90488" bIns="44450"/>
          <a:lstStyle/>
          <a:p>
            <a:r>
              <a:rPr lang="en-US" dirty="0"/>
              <a:t>Figure 16.2 </a:t>
            </a:r>
            <a:br>
              <a:rPr lang="en-US" dirty="0"/>
            </a:br>
            <a:r>
              <a:rPr lang="en-US" dirty="0"/>
              <a:t>Example Microprocessor Register Organizations</a:t>
            </a:r>
          </a:p>
        </p:txBody>
      </p:sp>
      <p:pic>
        <p:nvPicPr>
          <p:cNvPr id="4" name="Picture 3" descr="Diagram A, M C 68000, contains data registers and address registers. Data registers are made of 8 rows ranging from D 0 to D 7. Similarly address registers are made of 9 rows ranging from A 0 to A 7 and a final unnamed row. The program counter and the status register, together mark the program status. Diagram B, 8086, contains general registers, pointers and index, segment and program status. The general registers are made of accumulator, A X, , Base, B X, , Count, C X, and Data, D X. The pointers are made of stack p t r, S P, , base p t r, B P, , source index, S I, , d e s t index, D I. The segment contains the code, C S, , Data, D S, , stack, S S, and the extract, E S. The program status comprises of flags and I n s t e, p t r. Diagram C contains two sets of general registers and program status. The general registers are made of two columns and the address to the left. All the rows in column 1 are vacant. The address and the data in column 2 are as follows. Set 1. E A X, A X. E B X, B X. E C X, C X. E D X, D X. Set 2. E S P, S P. E B P, B P. E S I, S I. E D I, D I. The program status is made of FLAGS register and instruction pointer." title="Diagrammatic representations of the microprocessor register organizations MC 68000, 8086 and 80386 Pentium 4."/>
          <p:cNvPicPr>
            <a:picLocks noChangeAspect="1"/>
          </p:cNvPicPr>
          <p:nvPr/>
        </p:nvPicPr>
        <p:blipFill rotWithShape="1">
          <a:blip r:embed="rId3">
            <a:extLst>
              <a:ext uri="{28A0092B-C50C-407E-A947-70E740481C1C}">
                <a14:useLocalDpi xmlns:a14="http://schemas.microsoft.com/office/drawing/2010/main" val="0"/>
              </a:ext>
            </a:extLst>
          </a:blip>
          <a:srcRect l="6079" t="5773" r="6294" b="15986"/>
          <a:stretch/>
        </p:blipFill>
        <p:spPr>
          <a:xfrm>
            <a:off x="1280339" y="1916832"/>
            <a:ext cx="6583322" cy="4542309"/>
          </a:xfrm>
          <a:prstGeom prst="rect">
            <a:avLst/>
          </a:prstGeom>
        </p:spPr>
      </p:pic>
    </p:spTree>
  </p:cSld>
  <p:clrMapOvr>
    <a:masterClrMapping/>
  </p:clrMapOvr>
  <p:transition spd="med">
    <p:zoom/>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9718</TotalTime>
  <Words>12133</Words>
  <Application>Microsoft Office PowerPoint</Application>
  <PresentationFormat>On-screen Show (4:3)</PresentationFormat>
  <Paragraphs>784</Paragraphs>
  <Slides>45</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Noto Sans Symbols</vt:lpstr>
      <vt:lpstr>Rockwell</vt:lpstr>
      <vt:lpstr>Times New Roman</vt:lpstr>
      <vt:lpstr>Verdana</vt:lpstr>
      <vt:lpstr>2_508 Lecture</vt:lpstr>
      <vt:lpstr>Computer Organization and Architecture Designing for Performance</vt:lpstr>
      <vt:lpstr>Processor Organization</vt:lpstr>
      <vt:lpstr>Figure 16.1  Internal Structure of the CPU</vt:lpstr>
      <vt:lpstr>Register Organization</vt:lpstr>
      <vt:lpstr>User-Visible Registers</vt:lpstr>
      <vt:lpstr>Table 16.1  Condition Codes</vt:lpstr>
      <vt:lpstr>Control and Status Registers</vt:lpstr>
      <vt:lpstr>Program Status Word (PSW)</vt:lpstr>
      <vt:lpstr>Figure 16.2  Example Microprocessor Register Organizations</vt:lpstr>
      <vt:lpstr>PowerPoint Presentation</vt:lpstr>
      <vt:lpstr>Instruction  Cycle</vt:lpstr>
      <vt:lpstr>Figure 16.3  The Instruction Cycle</vt:lpstr>
      <vt:lpstr>Figure 16.4  Instruction Cycle State Diagram</vt:lpstr>
      <vt:lpstr>Figure 16.5  Data Flow, Fetch Cycle</vt:lpstr>
      <vt:lpstr>Figure 16.6  Data Flow, Indirect Cycle</vt:lpstr>
      <vt:lpstr>Figure 16.7 Data Flow, Interrupt Cycle</vt:lpstr>
      <vt:lpstr>Pipelining Strategy</vt:lpstr>
      <vt:lpstr>Figure 16.8  Two-Stage Instruction Pipeline</vt:lpstr>
      <vt:lpstr>Figure 16.9 Simplified Pipeline Architecture</vt:lpstr>
      <vt:lpstr>Additional Stages</vt:lpstr>
      <vt:lpstr>Figure 16.10  Timing Diagram for Instruction Pipeline Operation</vt:lpstr>
      <vt:lpstr>Figure 16.11  The Effect of a Conditional Branch on Instruction Pipeline Operation</vt:lpstr>
      <vt:lpstr>Figure 16.12  Six-Stage CPU Instruction Pipeline</vt:lpstr>
      <vt:lpstr>Figure 16.13  An Alternative Pipeline Depiction</vt:lpstr>
      <vt:lpstr>Figure 16.14  Speedup Factors with Instruction Pipelining</vt:lpstr>
      <vt:lpstr>Pipeline Hazards</vt:lpstr>
      <vt:lpstr>Figure 16.15  Example of Resource Hazard</vt:lpstr>
      <vt:lpstr>Figure 16.16 Example of Data Hazard</vt:lpstr>
      <vt:lpstr>Types of Data Hazard</vt:lpstr>
      <vt:lpstr>Control Hazard</vt:lpstr>
      <vt:lpstr>Multiple Streams</vt:lpstr>
      <vt:lpstr>Prefetch Branch Target</vt:lpstr>
      <vt:lpstr>Loop Buffer</vt:lpstr>
      <vt:lpstr>Figure 16.17 Loop Buffer</vt:lpstr>
      <vt:lpstr>Branch Prediction</vt:lpstr>
      <vt:lpstr>Figure 16.18  Branch Prediction Flowchart</vt:lpstr>
      <vt:lpstr>Figure 16.19 Branch Prediction State Diagram</vt:lpstr>
      <vt:lpstr>Figure 16.20 Dealing with Branches</vt:lpstr>
      <vt:lpstr>Intel 80486 Pipelining</vt:lpstr>
      <vt:lpstr>Figure 16.21  80486 Instruction Pipeline Examples</vt:lpstr>
      <vt:lpstr>Figure 16.22  Approaches to Pipeline Organization</vt:lpstr>
      <vt:lpstr>Figure 16.23  Improved Pipeline Organization</vt:lpstr>
      <vt:lpstr>Interrupt Processing</vt:lpstr>
      <vt:lpstr>Table 16.3 x86 Exception and Interrupt Vector Table</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Diana Ragbir</cp:lastModifiedBy>
  <cp:revision>222</cp:revision>
  <dcterms:created xsi:type="dcterms:W3CDTF">2012-07-22T02:20:50Z</dcterms:created>
  <dcterms:modified xsi:type="dcterms:W3CDTF">2022-06-16T22:09:34Z</dcterms:modified>
</cp:coreProperties>
</file>