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34"/>
  </p:notesMasterIdLst>
  <p:handoutMasterIdLst>
    <p:handoutMasterId r:id="rId35"/>
  </p:handoutMasterIdLst>
  <p:sldIdLst>
    <p:sldId id="458" r:id="rId2"/>
    <p:sldId id="363" r:id="rId3"/>
    <p:sldId id="364" r:id="rId4"/>
    <p:sldId id="365" r:id="rId5"/>
    <p:sldId id="434" r:id="rId6"/>
    <p:sldId id="461" r:id="rId7"/>
    <p:sldId id="435" r:id="rId8"/>
    <p:sldId id="436" r:id="rId9"/>
    <p:sldId id="437" r:id="rId10"/>
    <p:sldId id="462" r:id="rId11"/>
    <p:sldId id="438" r:id="rId12"/>
    <p:sldId id="439" r:id="rId13"/>
    <p:sldId id="440" r:id="rId14"/>
    <p:sldId id="441" r:id="rId15"/>
    <p:sldId id="442" r:id="rId16"/>
    <p:sldId id="443" r:id="rId17"/>
    <p:sldId id="444" r:id="rId18"/>
    <p:sldId id="449" r:id="rId19"/>
    <p:sldId id="450" r:id="rId20"/>
    <p:sldId id="451" r:id="rId21"/>
    <p:sldId id="452" r:id="rId22"/>
    <p:sldId id="460" r:id="rId23"/>
    <p:sldId id="465" r:id="rId24"/>
    <p:sldId id="466" r:id="rId25"/>
    <p:sldId id="467" r:id="rId26"/>
    <p:sldId id="454" r:id="rId27"/>
    <p:sldId id="453" r:id="rId28"/>
    <p:sldId id="455" r:id="rId29"/>
    <p:sldId id="456" r:id="rId30"/>
    <p:sldId id="457" r:id="rId31"/>
    <p:sldId id="468" r:id="rId32"/>
    <p:sldId id="459" r:id="rId3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46" userDrawn="1">
          <p15:clr>
            <a:srgbClr val="A4A3A4"/>
          </p15:clr>
        </p15:guide>
        <p15:guide id="5" pos="763" userDrawn="1">
          <p15:clr>
            <a:srgbClr val="A4A3A4"/>
          </p15:clr>
        </p15:guide>
        <p15:guide id="7" orient="horz" pos="1117" userDrawn="1">
          <p15:clr>
            <a:srgbClr val="A4A3A4"/>
          </p15:clr>
        </p15:guide>
        <p15:guide id="8" orient="horz" pos="703" userDrawn="1">
          <p15:clr>
            <a:srgbClr val="A4A3A4"/>
          </p15:clr>
        </p15:guide>
        <p15:guide id="9" pos="97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70858" autoAdjust="0"/>
  </p:normalViewPr>
  <p:slideViewPr>
    <p:cSldViewPr>
      <p:cViewPr>
        <p:scale>
          <a:sx n="53" d="100"/>
          <a:sy n="53" d="100"/>
        </p:scale>
        <p:origin x="1532" y="72"/>
      </p:cViewPr>
      <p:guideLst>
        <p:guide orient="horz" pos="2160"/>
        <p:guide pos="2880"/>
        <p:guide pos="340"/>
        <p:guide pos="546"/>
        <p:guide pos="763"/>
        <p:guide orient="horz" pos="1117"/>
        <p:guide orient="horz" pos="703"/>
        <p:guide pos="97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3" d="2"/>
        <a:sy n="3" d="2"/>
      </p:scale>
      <p:origin x="0" y="0"/>
    </p:cViewPr>
  </p:notesTextViewPr>
  <p:sorterViewPr>
    <p:cViewPr>
      <p:scale>
        <a:sx n="100" d="100"/>
        <a:sy n="100" d="100"/>
      </p:scale>
      <p:origin x="0" y="0"/>
    </p:cViewPr>
  </p:sorterViewPr>
  <p:notesViewPr>
    <p:cSldViewPr>
      <p:cViewPr varScale="1">
        <p:scale>
          <a:sx n="87" d="100"/>
          <a:sy n="87" d="100"/>
        </p:scale>
        <p:origin x="3840"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26.xml"/><Relationship Id="rId3" Type="http://schemas.openxmlformats.org/officeDocument/2006/relationships/slide" Target="slides/slide7.xml"/><Relationship Id="rId7" Type="http://schemas.openxmlformats.org/officeDocument/2006/relationships/slide" Target="slides/slide19.xml"/><Relationship Id="rId12" Type="http://schemas.openxmlformats.org/officeDocument/2006/relationships/slide" Target="slides/slide30.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12.xml"/><Relationship Id="rId11" Type="http://schemas.openxmlformats.org/officeDocument/2006/relationships/slide" Target="slides/slide29.xml"/><Relationship Id="rId5" Type="http://schemas.openxmlformats.org/officeDocument/2006/relationships/slide" Target="slides/slide9.xml"/><Relationship Id="rId10" Type="http://schemas.openxmlformats.org/officeDocument/2006/relationships/slide" Target="slides/slide28.xml"/><Relationship Id="rId4" Type="http://schemas.openxmlformats.org/officeDocument/2006/relationships/slide" Target="slides/slide8.xml"/><Relationship Id="rId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0867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58702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2653223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D3FE7CA1-E1DE-4546-B946-3273FBEC961B}" type="slidenum">
              <a:rPr lang="en-US"/>
              <a:pPr/>
              <a:t>11</a:t>
            </a:fld>
            <a:endParaRPr lang="en-US"/>
          </a:p>
        </p:txBody>
      </p:sp>
      <p:sp>
        <p:nvSpPr>
          <p:cNvPr id="109570"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109571"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We have seen that each phase of the instruction cycle can be decomposed into a sequence of elementary micro-operations. </a:t>
            </a:r>
          </a:p>
          <a:p>
            <a:r>
              <a:rPr lang="en-US" sz="800" b="0" i="0" u="none" strike="noStrike" kern="1200" baseline="0" dirty="0">
                <a:solidFill>
                  <a:schemeClr val="tx1"/>
                </a:solidFill>
                <a:latin typeface="Times New Roman" pitchFamily="-1" charset="0"/>
                <a:ea typeface="+mn-ea"/>
                <a:cs typeface="+mn-cs"/>
              </a:rPr>
              <a:t>In our example, there is one sequence each for the fetch, indirect, and interrupt cycles, and, for the execute cycle, there is one sequence of micro-operations for each opcode.</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To complete the picture, we need to tie sequences of micro-operations together, and this is done in Figure 19.3. </a:t>
            </a:r>
          </a:p>
          <a:p>
            <a:r>
              <a:rPr lang="en-US" sz="800" b="0" i="0" u="none" strike="noStrike" kern="1200" baseline="0" dirty="0">
                <a:solidFill>
                  <a:schemeClr val="tx1"/>
                </a:solidFill>
                <a:latin typeface="Times New Roman" pitchFamily="-1" charset="0"/>
                <a:ea typeface="+mn-ea"/>
                <a:cs typeface="+mn-cs"/>
              </a:rPr>
              <a:t>We assume a new 2-bit register called the instruction cycle code  (ICC). The ICC designates the state of the processor in terms of which portion of the cycle it is in:</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00: Fetch</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01: Indirect</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10: Execute</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11: Interrupt</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At the end of each of the four cycles, the ICC is set appropriately. </a:t>
            </a:r>
          </a:p>
          <a:p>
            <a:r>
              <a:rPr lang="en-US" sz="800" b="0" i="0" u="sng" strike="noStrike" kern="1200" baseline="0" dirty="0">
                <a:solidFill>
                  <a:schemeClr val="tx1"/>
                </a:solidFill>
                <a:latin typeface="Times New Roman" pitchFamily="-1" charset="0"/>
                <a:ea typeface="+mn-ea"/>
                <a:cs typeface="+mn-cs"/>
              </a:rPr>
              <a:t>The indirect cycle is always followed by the execute cycle. </a:t>
            </a:r>
          </a:p>
          <a:p>
            <a:r>
              <a:rPr lang="en-US" sz="800" b="0" i="0" u="sng" strike="noStrike" kern="1200" baseline="0" dirty="0">
                <a:solidFill>
                  <a:schemeClr val="tx1"/>
                </a:solidFill>
                <a:latin typeface="Times New Roman" pitchFamily="-1" charset="0"/>
                <a:ea typeface="+mn-ea"/>
                <a:cs typeface="+mn-cs"/>
              </a:rPr>
              <a:t>The interrupt cycle is always followed by the fetch cycle </a:t>
            </a:r>
            <a:r>
              <a:rPr lang="en-US" sz="800" b="0" i="0" u="none" strike="noStrike" kern="1200" baseline="0" dirty="0">
                <a:solidFill>
                  <a:schemeClr val="tx1"/>
                </a:solidFill>
                <a:latin typeface="Times New Roman" pitchFamily="-1" charset="0"/>
                <a:ea typeface="+mn-ea"/>
                <a:cs typeface="+mn-cs"/>
              </a:rPr>
              <a:t>(see Figure 16.3, (</a:t>
            </a:r>
            <a:r>
              <a:rPr lang="en-US" sz="800" b="0" i="1" u="none" strike="noStrike" kern="1200" baseline="0" dirty="0">
                <a:solidFill>
                  <a:schemeClr val="tx1"/>
                </a:solidFill>
                <a:latin typeface="Times New Roman" pitchFamily="-1" charset="0"/>
                <a:ea typeface="+mn-ea"/>
                <a:cs typeface="+mn-cs"/>
              </a:rPr>
              <a:t>The Instruction Cycle </a:t>
            </a:r>
            <a:r>
              <a:rPr lang="en-US" sz="800" b="0" i="0" u="none" strike="noStrike" kern="1200" baseline="0" dirty="0">
                <a:solidFill>
                  <a:schemeClr val="tx1"/>
                </a:solidFill>
                <a:latin typeface="Times New Roman" pitchFamily="-1" charset="0"/>
                <a:ea typeface="+mn-ea"/>
                <a:cs typeface="+mn-cs"/>
              </a:rPr>
              <a:t>). </a:t>
            </a:r>
          </a:p>
          <a:p>
            <a:r>
              <a:rPr lang="en-US" sz="800" b="0" i="0" u="none" strike="noStrike" kern="1200" baseline="0" dirty="0">
                <a:solidFill>
                  <a:schemeClr val="tx1"/>
                </a:solidFill>
                <a:latin typeface="Times New Roman" pitchFamily="-1" charset="0"/>
                <a:ea typeface="+mn-ea"/>
                <a:cs typeface="+mn-cs"/>
              </a:rPr>
              <a:t>For both the fetch and execute cycles, the next cycle depends on the state of the system.</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Thus, the flowchart of Figure 19.3 defines the complete sequence of micro-operations, depending only on the instruction sequence and the interrupt pattern.</a:t>
            </a:r>
          </a:p>
          <a:p>
            <a:r>
              <a:rPr lang="en-US" sz="800" b="0" i="0" u="none" strike="noStrike" kern="1200" baseline="0" dirty="0">
                <a:solidFill>
                  <a:schemeClr val="tx1"/>
                </a:solidFill>
                <a:latin typeface="Times New Roman" pitchFamily="-1" charset="0"/>
                <a:ea typeface="+mn-ea"/>
                <a:cs typeface="+mn-cs"/>
              </a:rPr>
              <a:t>Of course, this is a simplified example. The flowchart for an actual processor would be more complex. </a:t>
            </a:r>
          </a:p>
          <a:p>
            <a:r>
              <a:rPr lang="en-US" sz="800" b="0" i="0" u="none" strike="noStrike" kern="1200" baseline="0" dirty="0">
                <a:solidFill>
                  <a:schemeClr val="tx1"/>
                </a:solidFill>
                <a:latin typeface="Times New Roman" pitchFamily="-1" charset="0"/>
                <a:ea typeface="+mn-ea"/>
                <a:cs typeface="+mn-cs"/>
              </a:rPr>
              <a:t>In any case, we have reached the point in our discussion in which </a:t>
            </a:r>
            <a:r>
              <a:rPr lang="en-US" sz="800" b="0" i="0" u="sng" strike="noStrike" kern="1200" baseline="0" dirty="0">
                <a:solidFill>
                  <a:schemeClr val="tx1"/>
                </a:solidFill>
                <a:latin typeface="Times New Roman" pitchFamily="-1" charset="0"/>
                <a:ea typeface="+mn-ea"/>
                <a:cs typeface="+mn-cs"/>
              </a:rPr>
              <a:t>the operation of the processor is defined as the performance of a sequence of micro-operations</a:t>
            </a:r>
            <a:r>
              <a:rPr lang="en-US" sz="800" b="0" i="0" u="none" strike="noStrike" kern="1200" baseline="0" dirty="0">
                <a:solidFill>
                  <a:schemeClr val="tx1"/>
                </a:solidFill>
                <a:latin typeface="Times New Roman" pitchFamily="-1" charset="0"/>
                <a:ea typeface="+mn-ea"/>
                <a:cs typeface="+mn-cs"/>
              </a:rPr>
              <a:t>. We can now </a:t>
            </a:r>
            <a:r>
              <a:rPr lang="en-US" sz="800" b="0" i="0" u="sng" strike="noStrike" kern="1200" baseline="0" dirty="0">
                <a:solidFill>
                  <a:schemeClr val="tx1"/>
                </a:solidFill>
                <a:latin typeface="Times New Roman" pitchFamily="-1" charset="0"/>
                <a:ea typeface="+mn-ea"/>
                <a:cs typeface="+mn-cs"/>
              </a:rPr>
              <a:t>consider </a:t>
            </a:r>
            <a:r>
              <a:rPr lang="en-US" sz="800" b="1" i="0" u="sng" strike="noStrike" kern="1200" baseline="0" dirty="0">
                <a:solidFill>
                  <a:schemeClr val="tx1"/>
                </a:solidFill>
                <a:latin typeface="Times New Roman" pitchFamily="-1" charset="0"/>
                <a:ea typeface="+mn-ea"/>
                <a:cs typeface="+mn-cs"/>
              </a:rPr>
              <a:t>how</a:t>
            </a:r>
            <a:r>
              <a:rPr lang="en-US" sz="800" b="0" i="0" u="sng" strike="noStrike" kern="1200" baseline="0" dirty="0">
                <a:solidFill>
                  <a:schemeClr val="tx1"/>
                </a:solidFill>
                <a:latin typeface="Times New Roman" pitchFamily="-1" charset="0"/>
                <a:ea typeface="+mn-ea"/>
                <a:cs typeface="+mn-cs"/>
              </a:rPr>
              <a:t> the control unit causes this sequence to occur.</a:t>
            </a:r>
            <a:endParaRPr lang="en-GB" sz="800" u="sng" dirty="0"/>
          </a:p>
        </p:txBody>
      </p:sp>
    </p:spTree>
    <p:extLst>
      <p:ext uri="{BB962C8B-B14F-4D97-AF65-F5344CB8AC3E}">
        <p14:creationId xmlns:p14="http://schemas.microsoft.com/office/powerpoint/2010/main" val="62140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89B2997E-17D9-A34D-A83E-3E8111AB653A}" type="slidenum">
              <a:rPr lang="en-US"/>
              <a:pPr/>
              <a:t>12</a:t>
            </a:fld>
            <a:endParaRPr lang="en-US"/>
          </a:p>
        </p:txBody>
      </p:sp>
      <p:sp>
        <p:nvSpPr>
          <p:cNvPr id="73730"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73731"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As a result of our analysis in the preceding section, we have decomposed the behavior or functioning of the processor into elementary operations, called micro-operations. </a:t>
            </a:r>
          </a:p>
          <a:p>
            <a:r>
              <a:rPr lang="en-US" sz="800" b="0" i="0" u="sng" strike="noStrike" kern="1200" baseline="0" dirty="0">
                <a:solidFill>
                  <a:schemeClr val="tx1"/>
                </a:solidFill>
                <a:latin typeface="Times New Roman" pitchFamily="-1" charset="0"/>
                <a:ea typeface="+mn-ea"/>
                <a:cs typeface="+mn-cs"/>
              </a:rPr>
              <a:t>By reducing the operation of the processor to its most fundamental level, we are able to define exactly what it is that the control unit must cause to happen.</a:t>
            </a:r>
            <a:r>
              <a:rPr lang="en-US" sz="800" b="0" i="0" u="none" strike="noStrike" kern="1200" baseline="0" dirty="0">
                <a:solidFill>
                  <a:schemeClr val="tx1"/>
                </a:solidFill>
                <a:latin typeface="Times New Roman" pitchFamily="-1" charset="0"/>
                <a:ea typeface="+mn-ea"/>
                <a:cs typeface="+mn-cs"/>
              </a:rPr>
              <a:t> </a:t>
            </a:r>
          </a:p>
          <a:p>
            <a:r>
              <a:rPr lang="en-US" sz="800" b="0" i="0" u="none" strike="noStrike" kern="1200" baseline="0" dirty="0">
                <a:solidFill>
                  <a:schemeClr val="tx1"/>
                </a:solidFill>
                <a:latin typeface="Times New Roman" pitchFamily="-1" charset="0"/>
                <a:ea typeface="+mn-ea"/>
                <a:cs typeface="+mn-cs"/>
              </a:rPr>
              <a:t>Thus</a:t>
            </a:r>
            <a:r>
              <a:rPr lang="en-US" sz="800" b="0" i="0" u="sng" strike="noStrike" kern="1200" baseline="0" dirty="0">
                <a:solidFill>
                  <a:schemeClr val="tx1"/>
                </a:solidFill>
                <a:latin typeface="Times New Roman" pitchFamily="-1" charset="0"/>
                <a:ea typeface="+mn-ea"/>
                <a:cs typeface="+mn-cs"/>
              </a:rPr>
              <a:t>, we can define the </a:t>
            </a:r>
            <a:r>
              <a:rPr lang="en-US" sz="800" b="0" i="1" u="sng" strike="noStrike" kern="1200" baseline="0" dirty="0">
                <a:solidFill>
                  <a:schemeClr val="tx1"/>
                </a:solidFill>
                <a:latin typeface="Times New Roman" pitchFamily="-1" charset="0"/>
                <a:ea typeface="+mn-ea"/>
                <a:cs typeface="+mn-cs"/>
              </a:rPr>
              <a:t>functional requirements  </a:t>
            </a:r>
            <a:r>
              <a:rPr lang="en-US" sz="800" b="0" i="0" u="sng" strike="noStrike" kern="1200" baseline="0" dirty="0">
                <a:solidFill>
                  <a:schemeClr val="tx1"/>
                </a:solidFill>
                <a:latin typeface="Times New Roman" pitchFamily="-1" charset="0"/>
                <a:ea typeface="+mn-ea"/>
                <a:cs typeface="+mn-cs"/>
              </a:rPr>
              <a:t>for the control unit</a:t>
            </a:r>
            <a:r>
              <a:rPr lang="en-US" sz="800" b="0" i="0" u="none" strike="noStrike" kern="1200" baseline="0" dirty="0">
                <a:solidFill>
                  <a:schemeClr val="tx1"/>
                </a:solidFill>
                <a:latin typeface="Times New Roman" pitchFamily="-1" charset="0"/>
                <a:ea typeface="+mn-ea"/>
                <a:cs typeface="+mn-cs"/>
              </a:rPr>
              <a:t>: those functions that the control unit must perform. </a:t>
            </a:r>
          </a:p>
          <a:p>
            <a:r>
              <a:rPr lang="en-US" sz="800" b="0" i="0" u="sng" strike="noStrike" kern="1200" baseline="0" dirty="0">
                <a:solidFill>
                  <a:schemeClr val="tx1"/>
                </a:solidFill>
                <a:latin typeface="Times New Roman" pitchFamily="-1" charset="0"/>
                <a:ea typeface="+mn-ea"/>
                <a:cs typeface="+mn-cs"/>
              </a:rPr>
              <a:t>A definition of these functional requirements is the basis for the design and implementation of the control unit.</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 With the information at hand, the following three-step process leads to a characterization of the control unit:</a:t>
            </a:r>
          </a:p>
          <a:p>
            <a:r>
              <a:rPr lang="en-US" sz="800" b="0" i="0" u="none" strike="noStrike" kern="1200" baseline="0" dirty="0">
                <a:solidFill>
                  <a:schemeClr val="tx1"/>
                </a:solidFill>
                <a:latin typeface="Times New Roman" pitchFamily="-1" charset="0"/>
                <a:ea typeface="+mn-ea"/>
                <a:cs typeface="+mn-cs"/>
              </a:rPr>
              <a:t>1.  Define the basic elements of the processor.</a:t>
            </a:r>
          </a:p>
          <a:p>
            <a:r>
              <a:rPr lang="en-US" sz="800" b="0" i="0" u="none" strike="noStrike" kern="1200" baseline="0" dirty="0">
                <a:solidFill>
                  <a:schemeClr val="tx1"/>
                </a:solidFill>
                <a:latin typeface="Times New Roman" pitchFamily="-1" charset="0"/>
                <a:ea typeface="+mn-ea"/>
                <a:cs typeface="+mn-cs"/>
              </a:rPr>
              <a:t>2.  Describe the micro-operations that the processor performs.</a:t>
            </a:r>
          </a:p>
          <a:p>
            <a:pPr marL="228600" indent="-228600">
              <a:buAutoNum type="arabicPeriod" startAt="3"/>
            </a:pPr>
            <a:r>
              <a:rPr lang="en-US" sz="800" b="0" i="0" u="none" strike="noStrike" kern="1200" baseline="0" dirty="0">
                <a:solidFill>
                  <a:schemeClr val="tx1"/>
                </a:solidFill>
                <a:latin typeface="Times New Roman" pitchFamily="-1" charset="0"/>
                <a:ea typeface="+mn-ea"/>
                <a:cs typeface="+mn-cs"/>
              </a:rPr>
              <a:t>Determine the functions that the control unit must perform to cause the micro-operations to be performed.</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We have already performed steps 1 and 2. Let us summarize the results. </a:t>
            </a:r>
            <a:r>
              <a:rPr lang="en-US" sz="800" b="0" i="0" u="none" strike="noStrike" kern="1200" baseline="0" dirty="0" err="1">
                <a:solidFill>
                  <a:schemeClr val="tx1"/>
                </a:solidFill>
                <a:latin typeface="Times New Roman" pitchFamily="-1" charset="0"/>
                <a:ea typeface="+mn-ea"/>
                <a:cs typeface="+mn-cs"/>
              </a:rPr>
              <a:t>First,the</a:t>
            </a:r>
            <a:r>
              <a:rPr lang="en-US" sz="800" b="0" i="0" u="none" strike="noStrike" kern="1200" baseline="0" dirty="0">
                <a:solidFill>
                  <a:schemeClr val="tx1"/>
                </a:solidFill>
                <a:latin typeface="Times New Roman" pitchFamily="-1" charset="0"/>
                <a:ea typeface="+mn-ea"/>
                <a:cs typeface="+mn-cs"/>
              </a:rPr>
              <a:t> basic functional elements of the processor are the following:</a:t>
            </a:r>
          </a:p>
          <a:p>
            <a:r>
              <a:rPr lang="en-US" sz="800" b="1" i="0" u="none" strike="noStrike" kern="1200" baseline="0" dirty="0">
                <a:solidFill>
                  <a:schemeClr val="tx1"/>
                </a:solidFill>
                <a:latin typeface="Times New Roman" pitchFamily="-1" charset="0"/>
                <a:ea typeface="+mn-ea"/>
                <a:cs typeface="+mn-cs"/>
              </a:rPr>
              <a:t>■ </a:t>
            </a:r>
            <a:r>
              <a:rPr lang="en-US" sz="800" b="0" i="0" u="none" strike="noStrike" kern="1200" baseline="0" dirty="0">
                <a:solidFill>
                  <a:schemeClr val="tx1"/>
                </a:solidFill>
                <a:latin typeface="Times New Roman" pitchFamily="-1" charset="0"/>
                <a:ea typeface="+mn-ea"/>
                <a:cs typeface="+mn-cs"/>
              </a:rPr>
              <a:t> ALU</a:t>
            </a:r>
          </a:p>
          <a:p>
            <a:r>
              <a:rPr lang="en-US" sz="800" b="1" i="0" u="none" strike="noStrike" kern="1200" baseline="0" dirty="0">
                <a:solidFill>
                  <a:schemeClr val="tx1"/>
                </a:solidFill>
                <a:latin typeface="Times New Roman" pitchFamily="-1" charset="0"/>
                <a:ea typeface="+mn-ea"/>
                <a:cs typeface="+mn-cs"/>
              </a:rPr>
              <a:t>■ </a:t>
            </a:r>
            <a:r>
              <a:rPr lang="en-US" sz="800" b="0" i="0" u="none" strike="noStrike" kern="1200" baseline="0" dirty="0">
                <a:solidFill>
                  <a:schemeClr val="tx1"/>
                </a:solidFill>
                <a:latin typeface="Times New Roman" pitchFamily="-1" charset="0"/>
                <a:ea typeface="+mn-ea"/>
                <a:cs typeface="+mn-cs"/>
              </a:rPr>
              <a:t> Registers</a:t>
            </a:r>
          </a:p>
          <a:p>
            <a:r>
              <a:rPr lang="en-US" sz="800" b="1" i="0" u="none" strike="noStrike" kern="1200" baseline="0" dirty="0">
                <a:solidFill>
                  <a:schemeClr val="tx1"/>
                </a:solidFill>
                <a:latin typeface="Times New Roman" pitchFamily="-1" charset="0"/>
                <a:ea typeface="+mn-ea"/>
                <a:cs typeface="+mn-cs"/>
              </a:rPr>
              <a:t>■ </a:t>
            </a:r>
            <a:r>
              <a:rPr lang="en-US" sz="800" b="0" i="0" u="none" strike="noStrike" kern="1200" baseline="0" dirty="0">
                <a:solidFill>
                  <a:schemeClr val="tx1"/>
                </a:solidFill>
                <a:latin typeface="Times New Roman" pitchFamily="-1" charset="0"/>
                <a:ea typeface="+mn-ea"/>
                <a:cs typeface="+mn-cs"/>
              </a:rPr>
              <a:t> Internal data paths</a:t>
            </a:r>
          </a:p>
          <a:p>
            <a:r>
              <a:rPr lang="en-US" sz="800" b="1" i="0" u="none" strike="noStrike" kern="1200" baseline="0" dirty="0">
                <a:solidFill>
                  <a:schemeClr val="tx1"/>
                </a:solidFill>
                <a:latin typeface="Times New Roman" pitchFamily="-1" charset="0"/>
                <a:ea typeface="+mn-ea"/>
                <a:cs typeface="+mn-cs"/>
              </a:rPr>
              <a:t>■ </a:t>
            </a:r>
            <a:r>
              <a:rPr lang="en-US" sz="800" b="0" i="0" u="none" strike="noStrike" kern="1200" baseline="0" dirty="0">
                <a:solidFill>
                  <a:schemeClr val="tx1"/>
                </a:solidFill>
                <a:latin typeface="Times New Roman" pitchFamily="-1" charset="0"/>
                <a:ea typeface="+mn-ea"/>
                <a:cs typeface="+mn-cs"/>
              </a:rPr>
              <a:t> External data paths</a:t>
            </a:r>
          </a:p>
          <a:p>
            <a:r>
              <a:rPr lang="en-US" sz="800" b="1" i="0" u="none" strike="noStrike" kern="1200" baseline="0" dirty="0">
                <a:solidFill>
                  <a:schemeClr val="tx1"/>
                </a:solidFill>
                <a:latin typeface="Times New Roman" pitchFamily="-1" charset="0"/>
                <a:ea typeface="+mn-ea"/>
                <a:cs typeface="+mn-cs"/>
              </a:rPr>
              <a:t>■ </a:t>
            </a:r>
            <a:r>
              <a:rPr lang="en-US" sz="800" b="0" i="0" u="none" strike="noStrike" kern="1200" baseline="0" dirty="0">
                <a:solidFill>
                  <a:schemeClr val="tx1"/>
                </a:solidFill>
                <a:latin typeface="Times New Roman" pitchFamily="-1" charset="0"/>
                <a:ea typeface="+mn-ea"/>
                <a:cs typeface="+mn-cs"/>
              </a:rPr>
              <a:t> Control unit</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Some thought should convince you that this is a complete list. </a:t>
            </a:r>
          </a:p>
          <a:p>
            <a:r>
              <a:rPr lang="en-US" sz="800" b="0" i="0" u="none" strike="noStrike" kern="1200" baseline="0" dirty="0">
                <a:solidFill>
                  <a:schemeClr val="tx1"/>
                </a:solidFill>
                <a:latin typeface="Times New Roman" pitchFamily="-1" charset="0"/>
                <a:ea typeface="+mn-ea"/>
                <a:cs typeface="+mn-cs"/>
              </a:rPr>
              <a:t>The ALU is the functional essence of the computer. </a:t>
            </a:r>
          </a:p>
          <a:p>
            <a:r>
              <a:rPr lang="en-US" sz="800" b="0" i="0" u="none" strike="noStrike" kern="1200" baseline="0" dirty="0">
                <a:solidFill>
                  <a:schemeClr val="tx1"/>
                </a:solidFill>
                <a:latin typeface="Times New Roman" pitchFamily="-1" charset="0"/>
                <a:ea typeface="+mn-ea"/>
                <a:cs typeface="+mn-cs"/>
              </a:rPr>
              <a:t>Registers are used to store data internal to the processor. Some registers contain status information needed to manage instruction sequencing (e.g., a program status word). </a:t>
            </a:r>
          </a:p>
          <a:p>
            <a:r>
              <a:rPr lang="en-US" sz="800" b="0" i="0" u="none" strike="noStrike" kern="1200" baseline="0" dirty="0">
                <a:solidFill>
                  <a:schemeClr val="tx1"/>
                </a:solidFill>
                <a:latin typeface="Times New Roman" pitchFamily="-1" charset="0"/>
                <a:ea typeface="+mn-ea"/>
                <a:cs typeface="+mn-cs"/>
              </a:rPr>
              <a:t>Others contain data that go to or come from the ALU, memory, and I/O modules.</a:t>
            </a:r>
          </a:p>
          <a:p>
            <a:r>
              <a:rPr lang="en-US" sz="800" b="0" i="0" u="none" strike="noStrike" kern="1200" baseline="0" dirty="0">
                <a:solidFill>
                  <a:schemeClr val="tx1"/>
                </a:solidFill>
                <a:latin typeface="Times New Roman" pitchFamily="-1" charset="0"/>
                <a:ea typeface="+mn-ea"/>
                <a:cs typeface="+mn-cs"/>
              </a:rPr>
              <a:t> Internal data paths are used to move data between registers and between register and ALU. </a:t>
            </a:r>
          </a:p>
          <a:p>
            <a:r>
              <a:rPr lang="en-US" sz="800" b="0" i="0" u="none" strike="noStrike" kern="1200" baseline="0" dirty="0">
                <a:solidFill>
                  <a:schemeClr val="tx1"/>
                </a:solidFill>
                <a:latin typeface="Times New Roman" pitchFamily="-1" charset="0"/>
                <a:ea typeface="+mn-ea"/>
                <a:cs typeface="+mn-cs"/>
              </a:rPr>
              <a:t>External data paths link registers to memory and I/O modules, often by means of a system bus. </a:t>
            </a:r>
          </a:p>
          <a:p>
            <a:r>
              <a:rPr lang="en-US" sz="800" b="0" i="0" u="none" strike="noStrike" kern="1200" baseline="0" dirty="0">
                <a:solidFill>
                  <a:schemeClr val="tx1"/>
                </a:solidFill>
                <a:latin typeface="Times New Roman" pitchFamily="-1" charset="0"/>
                <a:ea typeface="+mn-ea"/>
                <a:cs typeface="+mn-cs"/>
              </a:rPr>
              <a:t>The control unit causes operations to happen within the processor.</a:t>
            </a:r>
          </a:p>
          <a:p>
            <a:endParaRPr lang="en-US" sz="800" b="0" i="0" u="none" strike="noStrike" kern="1200" baseline="0" dirty="0">
              <a:solidFill>
                <a:schemeClr val="tx1"/>
              </a:solidFill>
              <a:latin typeface="Times New Roman" pitchFamily="-1" charset="0"/>
              <a:ea typeface="+mn-ea"/>
              <a:cs typeface="+mn-cs"/>
            </a:endParaRPr>
          </a:p>
          <a:p>
            <a:r>
              <a:rPr lang="en-US" sz="800" b="0" i="0" u="sng" strike="noStrike" kern="1200" baseline="0" dirty="0">
                <a:solidFill>
                  <a:schemeClr val="tx1"/>
                </a:solidFill>
                <a:latin typeface="Times New Roman" pitchFamily="-1" charset="0"/>
                <a:ea typeface="+mn-ea"/>
                <a:cs typeface="+mn-cs"/>
              </a:rPr>
              <a:t>The execution of a program consists of operations involving these processor elements</a:t>
            </a:r>
            <a:r>
              <a:rPr lang="en-US" sz="800" b="0" i="0" u="none" strike="noStrike" kern="1200" baseline="0" dirty="0">
                <a:solidFill>
                  <a:schemeClr val="tx1"/>
                </a:solidFill>
                <a:latin typeface="Times New Roman" pitchFamily="-1" charset="0"/>
                <a:ea typeface="+mn-ea"/>
                <a:cs typeface="+mn-cs"/>
              </a:rPr>
              <a:t>. As we have seen, these operations consist of a sequence of micro-operations. Upon review of Section 19.1, the reader should see that </a:t>
            </a:r>
            <a:r>
              <a:rPr lang="en-US" sz="800" b="0" i="0" u="sng" strike="noStrike" kern="1200" baseline="0" dirty="0">
                <a:solidFill>
                  <a:schemeClr val="tx1"/>
                </a:solidFill>
                <a:latin typeface="Times New Roman" pitchFamily="-1" charset="0"/>
                <a:ea typeface="+mn-ea"/>
                <a:cs typeface="+mn-cs"/>
              </a:rPr>
              <a:t>all micro-operations fall into one of the following categories:</a:t>
            </a:r>
          </a:p>
          <a:p>
            <a:r>
              <a:rPr lang="en-US" sz="800" b="1" i="0" u="none" strike="noStrike" kern="1200" baseline="0" dirty="0">
                <a:solidFill>
                  <a:schemeClr val="tx1"/>
                </a:solidFill>
                <a:latin typeface="Times New Roman" pitchFamily="-1" charset="0"/>
                <a:ea typeface="+mn-ea"/>
                <a:cs typeface="+mn-cs"/>
              </a:rPr>
              <a:t>■ </a:t>
            </a:r>
            <a:r>
              <a:rPr lang="en-US" sz="800" b="0" i="0" u="none" strike="noStrike" kern="1200" baseline="0" dirty="0">
                <a:solidFill>
                  <a:schemeClr val="tx1"/>
                </a:solidFill>
                <a:latin typeface="Times New Roman" pitchFamily="-1" charset="0"/>
                <a:ea typeface="+mn-ea"/>
                <a:cs typeface="+mn-cs"/>
              </a:rPr>
              <a:t> Transfer data from one register to another.</a:t>
            </a:r>
          </a:p>
          <a:p>
            <a:r>
              <a:rPr lang="en-US" sz="800" b="1" i="0" u="none" strike="noStrike" kern="1200" baseline="0" dirty="0">
                <a:solidFill>
                  <a:schemeClr val="tx1"/>
                </a:solidFill>
                <a:latin typeface="Times New Roman" pitchFamily="-1" charset="0"/>
                <a:ea typeface="+mn-ea"/>
                <a:cs typeface="+mn-cs"/>
              </a:rPr>
              <a:t>■ </a:t>
            </a:r>
            <a:r>
              <a:rPr lang="en-US" sz="800" b="0" i="0" u="none" strike="noStrike" kern="1200" baseline="0" dirty="0">
                <a:solidFill>
                  <a:schemeClr val="tx1"/>
                </a:solidFill>
                <a:latin typeface="Times New Roman" pitchFamily="-1" charset="0"/>
                <a:ea typeface="+mn-ea"/>
                <a:cs typeface="+mn-cs"/>
              </a:rPr>
              <a:t> Transfer data from a register to an external interface (e.g., system bus).</a:t>
            </a:r>
          </a:p>
          <a:p>
            <a:r>
              <a:rPr lang="en-US" sz="800" b="1" i="0" u="none" strike="noStrike" kern="1200" baseline="0" dirty="0">
                <a:solidFill>
                  <a:schemeClr val="tx1"/>
                </a:solidFill>
                <a:latin typeface="Times New Roman" pitchFamily="-1" charset="0"/>
                <a:ea typeface="+mn-ea"/>
                <a:cs typeface="+mn-cs"/>
              </a:rPr>
              <a:t>■ </a:t>
            </a:r>
            <a:r>
              <a:rPr lang="en-US" sz="800" b="0" i="0" u="none" strike="noStrike" kern="1200" baseline="0" dirty="0">
                <a:solidFill>
                  <a:schemeClr val="tx1"/>
                </a:solidFill>
                <a:latin typeface="Times New Roman" pitchFamily="-1" charset="0"/>
                <a:ea typeface="+mn-ea"/>
                <a:cs typeface="+mn-cs"/>
              </a:rPr>
              <a:t> Transfer data from an external interface to a register.</a:t>
            </a:r>
          </a:p>
          <a:p>
            <a:r>
              <a:rPr lang="en-US" sz="800" b="1" i="0" u="none" strike="noStrike" kern="1200" baseline="0" dirty="0">
                <a:solidFill>
                  <a:schemeClr val="tx1"/>
                </a:solidFill>
                <a:latin typeface="Times New Roman" pitchFamily="-1" charset="0"/>
                <a:ea typeface="+mn-ea"/>
                <a:cs typeface="+mn-cs"/>
              </a:rPr>
              <a:t>■ </a:t>
            </a:r>
            <a:r>
              <a:rPr lang="en-US" sz="800" b="0" i="0" u="none" strike="noStrike" kern="1200" baseline="0" dirty="0">
                <a:solidFill>
                  <a:schemeClr val="tx1"/>
                </a:solidFill>
                <a:latin typeface="Times New Roman" pitchFamily="-1" charset="0"/>
                <a:ea typeface="+mn-ea"/>
                <a:cs typeface="+mn-cs"/>
              </a:rPr>
              <a:t> Perform an arithmetic or logic operation, using registers for input and output.</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All of the micro-operations needed to perform one instruction cycle, including all of the micro-operations to execute every instruction in the instruction set, </a:t>
            </a:r>
            <a:r>
              <a:rPr lang="en-US" sz="800" b="0" i="0" u="sng" strike="noStrike" kern="1200" baseline="0" dirty="0">
                <a:solidFill>
                  <a:schemeClr val="tx1"/>
                </a:solidFill>
                <a:latin typeface="Times New Roman" pitchFamily="-1" charset="0"/>
                <a:ea typeface="+mn-ea"/>
                <a:cs typeface="+mn-cs"/>
              </a:rPr>
              <a:t>fall into one of these categories</a:t>
            </a:r>
            <a:r>
              <a:rPr lang="en-US" sz="800" b="0" i="0" u="none" strike="noStrike" kern="1200" baseline="0" dirty="0">
                <a:solidFill>
                  <a:schemeClr val="tx1"/>
                </a:solidFill>
                <a:latin typeface="Times New Roman" pitchFamily="-1" charset="0"/>
                <a:ea typeface="+mn-ea"/>
                <a:cs typeface="+mn-cs"/>
              </a:rPr>
              <a:t>.</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We can now be somewhat </a:t>
            </a:r>
            <a:r>
              <a:rPr lang="en-US" sz="800" b="0" i="0" u="sng" strike="noStrike" kern="1200" baseline="0" dirty="0">
                <a:solidFill>
                  <a:schemeClr val="tx1"/>
                </a:solidFill>
                <a:latin typeface="Times New Roman" pitchFamily="-1" charset="0"/>
                <a:ea typeface="+mn-ea"/>
                <a:cs typeface="+mn-cs"/>
              </a:rPr>
              <a:t>more explicit about the way in which the control unit functions</a:t>
            </a:r>
            <a:r>
              <a:rPr lang="en-US" sz="800" b="0" i="0" u="none" strike="noStrike" kern="1200" baseline="0" dirty="0">
                <a:solidFill>
                  <a:schemeClr val="tx1"/>
                </a:solidFill>
                <a:latin typeface="Times New Roman" pitchFamily="-1" charset="0"/>
                <a:ea typeface="+mn-ea"/>
                <a:cs typeface="+mn-cs"/>
              </a:rPr>
              <a:t>. The control unit performs two basic tasks:</a:t>
            </a:r>
          </a:p>
          <a:p>
            <a:r>
              <a:rPr lang="en-US" sz="800" b="1" i="0" u="none" strike="noStrike" kern="1200" baseline="0" dirty="0">
                <a:solidFill>
                  <a:schemeClr val="tx1"/>
                </a:solidFill>
                <a:latin typeface="Times New Roman" pitchFamily="-1" charset="0"/>
                <a:ea typeface="+mn-ea"/>
                <a:cs typeface="+mn-cs"/>
              </a:rPr>
              <a:t>■ Sequencing</a:t>
            </a:r>
            <a:r>
              <a:rPr lang="en-US" sz="800" b="0" i="0" u="none" strike="noStrike" kern="1200" baseline="0" dirty="0">
                <a:solidFill>
                  <a:schemeClr val="tx1"/>
                </a:solidFill>
                <a:latin typeface="Times New Roman" pitchFamily="-1" charset="0"/>
                <a:ea typeface="+mn-ea"/>
                <a:cs typeface="+mn-cs"/>
              </a:rPr>
              <a:t>:  The control unit causes the processor to step through a series of micro-operations in the proper sequence, based on the program being executed.</a:t>
            </a:r>
          </a:p>
          <a:p>
            <a:r>
              <a:rPr lang="en-US" sz="800" b="1" i="0" u="none" strike="noStrike" kern="1200" baseline="0" dirty="0">
                <a:solidFill>
                  <a:schemeClr val="tx1"/>
                </a:solidFill>
                <a:latin typeface="Times New Roman" pitchFamily="-1" charset="0"/>
                <a:ea typeface="+mn-ea"/>
                <a:cs typeface="+mn-cs"/>
              </a:rPr>
              <a:t>■ Execution</a:t>
            </a:r>
            <a:r>
              <a:rPr lang="en-US" sz="800" b="0" i="0" u="none" strike="noStrike" kern="1200" baseline="0" dirty="0">
                <a:solidFill>
                  <a:schemeClr val="tx1"/>
                </a:solidFill>
                <a:latin typeface="Times New Roman" pitchFamily="-1" charset="0"/>
                <a:ea typeface="+mn-ea"/>
                <a:cs typeface="+mn-cs"/>
              </a:rPr>
              <a:t>:  The control unit causes each micro-operation to be performed.</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The preceding is </a:t>
            </a:r>
            <a:r>
              <a:rPr lang="en-US" sz="800" b="0" i="0" u="sng" strike="noStrike" kern="1200" baseline="0" dirty="0">
                <a:solidFill>
                  <a:schemeClr val="tx1"/>
                </a:solidFill>
                <a:latin typeface="Times New Roman" pitchFamily="-1" charset="0"/>
                <a:ea typeface="+mn-ea"/>
                <a:cs typeface="+mn-cs"/>
              </a:rPr>
              <a:t>a functional description </a:t>
            </a:r>
            <a:r>
              <a:rPr lang="en-US" sz="800" b="0" i="0" u="none" strike="noStrike" kern="1200" baseline="0" dirty="0">
                <a:solidFill>
                  <a:schemeClr val="tx1"/>
                </a:solidFill>
                <a:latin typeface="Times New Roman" pitchFamily="-1" charset="0"/>
                <a:ea typeface="+mn-ea"/>
                <a:cs typeface="+mn-cs"/>
              </a:rPr>
              <a:t>of what the control unit does</a:t>
            </a:r>
            <a:r>
              <a:rPr lang="en-US" sz="800" b="0" i="0" u="sng" strike="noStrike" kern="1200" baseline="0" dirty="0">
                <a:solidFill>
                  <a:schemeClr val="tx1"/>
                </a:solidFill>
                <a:latin typeface="Times New Roman" pitchFamily="-1" charset="0"/>
                <a:ea typeface="+mn-ea"/>
                <a:cs typeface="+mn-cs"/>
              </a:rPr>
              <a:t>. The key to how the control unit operates is the use of control signals.</a:t>
            </a:r>
            <a:endParaRPr lang="en-GB" sz="800" u="sng" dirty="0"/>
          </a:p>
        </p:txBody>
      </p:sp>
    </p:spTree>
    <p:extLst>
      <p:ext uri="{BB962C8B-B14F-4D97-AF65-F5344CB8AC3E}">
        <p14:creationId xmlns:p14="http://schemas.microsoft.com/office/powerpoint/2010/main" val="1905633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126C8AC3-5797-324A-8C20-2CBAA5862026}" type="slidenum">
              <a:rPr lang="en-US"/>
              <a:pPr/>
              <a:t>13</a:t>
            </a:fld>
            <a:endParaRPr lang="en-US"/>
          </a:p>
        </p:txBody>
      </p:sp>
      <p:sp>
        <p:nvSpPr>
          <p:cNvPr id="11059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110595"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We have defined the elements that make up the processor (ALU, registers, data paths) and the micro-operations that are performed.</a:t>
            </a:r>
          </a:p>
          <a:p>
            <a:r>
              <a:rPr lang="en-US" sz="800" b="0" i="0" u="sng" strike="noStrike" kern="1200" baseline="0" dirty="0">
                <a:solidFill>
                  <a:schemeClr val="tx1"/>
                </a:solidFill>
                <a:latin typeface="Times New Roman" pitchFamily="-1" charset="0"/>
                <a:ea typeface="+mn-ea"/>
                <a:cs typeface="+mn-cs"/>
              </a:rPr>
              <a:t> For the control unit to perform its function, </a:t>
            </a:r>
          </a:p>
          <a:p>
            <a:pPr marL="171450" indent="-171450">
              <a:buFontTx/>
              <a:buChar char="-"/>
            </a:pPr>
            <a:r>
              <a:rPr lang="en-US" sz="800" b="0" i="0" u="sng" strike="noStrike" kern="1200" baseline="0" dirty="0">
                <a:solidFill>
                  <a:schemeClr val="tx1"/>
                </a:solidFill>
                <a:latin typeface="Times New Roman" pitchFamily="-1" charset="0"/>
                <a:ea typeface="+mn-ea"/>
                <a:cs typeface="+mn-cs"/>
              </a:rPr>
              <a:t>it must have inputs that allow it to determine the state of the system </a:t>
            </a:r>
          </a:p>
          <a:p>
            <a:pPr marL="171450" indent="-171450">
              <a:buFontTx/>
              <a:buChar char="-"/>
            </a:pPr>
            <a:r>
              <a:rPr lang="en-US" sz="800" b="0" i="0" u="sng" strike="noStrike" kern="1200" baseline="0" dirty="0">
                <a:solidFill>
                  <a:schemeClr val="tx1"/>
                </a:solidFill>
                <a:latin typeface="Times New Roman" pitchFamily="-1" charset="0"/>
                <a:ea typeface="+mn-ea"/>
                <a:cs typeface="+mn-cs"/>
              </a:rPr>
              <a:t>and outputs that allow it to control the behavior of the system. </a:t>
            </a:r>
          </a:p>
          <a:p>
            <a:r>
              <a:rPr lang="en-US" sz="800" b="0" i="0" u="sng" strike="noStrike" kern="1200" baseline="0" dirty="0">
                <a:solidFill>
                  <a:schemeClr val="tx1"/>
                </a:solidFill>
                <a:latin typeface="Times New Roman" pitchFamily="-1" charset="0"/>
                <a:ea typeface="+mn-ea"/>
                <a:cs typeface="+mn-cs"/>
              </a:rPr>
              <a:t>These are the external specifications of the control unit</a:t>
            </a:r>
            <a:r>
              <a:rPr lang="en-US" sz="800" b="0" i="0" u="none" strike="noStrike" kern="1200" baseline="0" dirty="0">
                <a:solidFill>
                  <a:schemeClr val="tx1"/>
                </a:solidFill>
                <a:latin typeface="Times New Roman" pitchFamily="-1" charset="0"/>
                <a:ea typeface="+mn-ea"/>
                <a:cs typeface="+mn-cs"/>
              </a:rPr>
              <a:t>. </a:t>
            </a:r>
          </a:p>
          <a:p>
            <a:r>
              <a:rPr lang="en-US" sz="800" b="1" i="0" u="none" strike="noStrike" kern="1200" baseline="0" dirty="0">
                <a:solidFill>
                  <a:schemeClr val="tx1"/>
                </a:solidFill>
                <a:latin typeface="Times New Roman" pitchFamily="-1" charset="0"/>
                <a:ea typeface="+mn-ea"/>
                <a:cs typeface="+mn-cs"/>
              </a:rPr>
              <a:t>Internally</a:t>
            </a:r>
            <a:r>
              <a:rPr lang="en-US" sz="800" b="0" i="0" u="sng" strike="noStrike" kern="1200" baseline="0" dirty="0">
                <a:solidFill>
                  <a:schemeClr val="tx1"/>
                </a:solidFill>
                <a:latin typeface="Times New Roman" pitchFamily="-1" charset="0"/>
                <a:ea typeface="+mn-ea"/>
                <a:cs typeface="+mn-cs"/>
              </a:rPr>
              <a:t>, the control unit must have the </a:t>
            </a:r>
            <a:r>
              <a:rPr lang="en-US" sz="800" b="1" i="0" u="sng" strike="noStrike" kern="1200" baseline="0" dirty="0">
                <a:solidFill>
                  <a:schemeClr val="tx1"/>
                </a:solidFill>
                <a:latin typeface="Times New Roman" pitchFamily="-1" charset="0"/>
                <a:ea typeface="+mn-ea"/>
                <a:cs typeface="+mn-cs"/>
              </a:rPr>
              <a:t>logic</a:t>
            </a:r>
            <a:r>
              <a:rPr lang="en-US" sz="800" b="0" i="0" u="sng" strike="noStrike" kern="1200" baseline="0" dirty="0">
                <a:solidFill>
                  <a:schemeClr val="tx1"/>
                </a:solidFill>
                <a:latin typeface="Times New Roman" pitchFamily="-1" charset="0"/>
                <a:ea typeface="+mn-ea"/>
                <a:cs typeface="+mn-cs"/>
              </a:rPr>
              <a:t> required to perform its sequencing and execution functions. </a:t>
            </a:r>
          </a:p>
          <a:p>
            <a:r>
              <a:rPr lang="en-US" sz="800" b="0" i="0" u="none" strike="noStrike" kern="1200" baseline="0" dirty="0">
                <a:solidFill>
                  <a:schemeClr val="tx1"/>
                </a:solidFill>
                <a:latin typeface="Times New Roman" pitchFamily="-1" charset="0"/>
                <a:ea typeface="+mn-ea"/>
                <a:cs typeface="+mn-cs"/>
              </a:rPr>
              <a:t>We defer a discussion of the internal operation of the control unit to Section 19.3 and Chapter 19.4. </a:t>
            </a:r>
          </a:p>
          <a:p>
            <a:r>
              <a:rPr lang="en-US" sz="800" b="0" i="0" u="none" strike="noStrike" kern="1200" baseline="0" dirty="0">
                <a:solidFill>
                  <a:schemeClr val="tx1"/>
                </a:solidFill>
                <a:latin typeface="Times New Roman" pitchFamily="-1" charset="0"/>
                <a:ea typeface="+mn-ea"/>
                <a:cs typeface="+mn-cs"/>
              </a:rPr>
              <a:t>The remainder of this section is concerned with </a:t>
            </a:r>
            <a:r>
              <a:rPr lang="en-US" sz="800" b="0" i="0" u="sng" strike="noStrike" kern="1200" baseline="0" dirty="0">
                <a:solidFill>
                  <a:schemeClr val="tx1"/>
                </a:solidFill>
                <a:latin typeface="Times New Roman" pitchFamily="-1" charset="0"/>
                <a:ea typeface="+mn-ea"/>
                <a:cs typeface="+mn-cs"/>
              </a:rPr>
              <a:t>the interaction between the control unit and the other elements of the processor.</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Figure 19.4 is a general model of the control unit, showing all of its inputs and outputs. The inputs are:</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Clock</a:t>
            </a:r>
            <a:r>
              <a:rPr lang="en-US" sz="800" b="0" i="0" u="none" strike="noStrike" kern="1200" baseline="0" dirty="0">
                <a:solidFill>
                  <a:schemeClr val="tx1"/>
                </a:solidFill>
                <a:latin typeface="Times New Roman" pitchFamily="-1" charset="0"/>
                <a:ea typeface="+mn-ea"/>
                <a:cs typeface="+mn-cs"/>
              </a:rPr>
              <a:t>:  </a:t>
            </a:r>
            <a:r>
              <a:rPr lang="en-US" sz="800" b="0" i="0" u="sng" strike="noStrike" kern="1200" baseline="0" dirty="0">
                <a:solidFill>
                  <a:schemeClr val="tx1"/>
                </a:solidFill>
                <a:latin typeface="Times New Roman" pitchFamily="-1" charset="0"/>
                <a:ea typeface="+mn-ea"/>
                <a:cs typeface="+mn-cs"/>
              </a:rPr>
              <a:t>This is how the control unit “keeps time.” The control unit causes one micro-operation (or a set of simultaneous micro-operations) to be performed for each clock pulse</a:t>
            </a:r>
            <a:r>
              <a:rPr lang="en-US" sz="800" b="0" i="0" u="none" strike="noStrike" kern="1200" baseline="0" dirty="0">
                <a:solidFill>
                  <a:schemeClr val="tx1"/>
                </a:solidFill>
                <a:latin typeface="Times New Roman" pitchFamily="-1" charset="0"/>
                <a:ea typeface="+mn-ea"/>
                <a:cs typeface="+mn-cs"/>
              </a:rPr>
              <a:t>. </a:t>
            </a:r>
          </a:p>
          <a:p>
            <a:r>
              <a:rPr lang="en-US" sz="800" b="0" i="0" u="none" strike="noStrike" kern="1200" baseline="0" dirty="0">
                <a:solidFill>
                  <a:schemeClr val="tx1"/>
                </a:solidFill>
                <a:latin typeface="Times New Roman" pitchFamily="-1" charset="0"/>
                <a:ea typeface="+mn-ea"/>
                <a:cs typeface="+mn-cs"/>
              </a:rPr>
              <a:t>This is sometimes referred to as the processor cycle time, or the clock cycle time.</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Instruction</a:t>
            </a:r>
            <a:r>
              <a:rPr lang="en-US" sz="800" b="0" i="0" u="none" strike="noStrike" kern="1200" baseline="0" dirty="0">
                <a:solidFill>
                  <a:schemeClr val="tx1"/>
                </a:solidFill>
                <a:latin typeface="Times New Roman" pitchFamily="-1" charset="0"/>
                <a:ea typeface="+mn-ea"/>
                <a:cs typeface="+mn-cs"/>
              </a:rPr>
              <a:t> </a:t>
            </a:r>
            <a:r>
              <a:rPr lang="en-US" sz="800" b="1" i="0" u="none" strike="noStrike" kern="1200" baseline="0" dirty="0">
                <a:solidFill>
                  <a:schemeClr val="tx1"/>
                </a:solidFill>
                <a:latin typeface="Times New Roman" pitchFamily="-1" charset="0"/>
                <a:ea typeface="+mn-ea"/>
                <a:cs typeface="+mn-cs"/>
              </a:rPr>
              <a:t>register</a:t>
            </a:r>
            <a:r>
              <a:rPr lang="en-US" sz="800" b="0" i="0" u="none" strike="noStrike" kern="1200" baseline="0" dirty="0">
                <a:solidFill>
                  <a:schemeClr val="tx1"/>
                </a:solidFill>
                <a:latin typeface="Times New Roman" pitchFamily="-1" charset="0"/>
                <a:ea typeface="+mn-ea"/>
                <a:cs typeface="+mn-cs"/>
              </a:rPr>
              <a:t>:  The opcode and addressing mode of the current instruction are used to determine which micro-operations to perform during the execute cycle.</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Flags</a:t>
            </a:r>
            <a:r>
              <a:rPr lang="en-US" sz="800" b="0" i="0" u="none" strike="noStrike" kern="1200" baseline="0" dirty="0">
                <a:solidFill>
                  <a:schemeClr val="tx1"/>
                </a:solidFill>
                <a:latin typeface="Times New Roman" pitchFamily="-1" charset="0"/>
                <a:ea typeface="+mn-ea"/>
                <a:cs typeface="+mn-cs"/>
              </a:rPr>
              <a:t>:  These are needed by the control unit </a:t>
            </a:r>
            <a:r>
              <a:rPr lang="en-US" sz="800" b="0" i="0" u="sng" strike="noStrike" kern="1200" baseline="0" dirty="0">
                <a:solidFill>
                  <a:schemeClr val="tx1"/>
                </a:solidFill>
                <a:latin typeface="Times New Roman" pitchFamily="-1" charset="0"/>
                <a:ea typeface="+mn-ea"/>
                <a:cs typeface="+mn-cs"/>
              </a:rPr>
              <a:t>to determine the status of the processor and the outcome of previous ALU operations</a:t>
            </a:r>
            <a:r>
              <a:rPr lang="en-US" sz="800" b="0" i="0" u="none" strike="noStrike" kern="1200" baseline="0" dirty="0">
                <a:solidFill>
                  <a:schemeClr val="tx1"/>
                </a:solidFill>
                <a:latin typeface="Times New Roman" pitchFamily="-1" charset="0"/>
                <a:ea typeface="+mn-ea"/>
                <a:cs typeface="+mn-cs"/>
              </a:rPr>
              <a:t>. </a:t>
            </a:r>
          </a:p>
          <a:p>
            <a:r>
              <a:rPr lang="en-US" sz="800" b="0" i="0" u="none" strike="noStrike" kern="1200" baseline="0" dirty="0">
                <a:solidFill>
                  <a:schemeClr val="tx1"/>
                </a:solidFill>
                <a:latin typeface="Times New Roman" pitchFamily="-1" charset="0"/>
                <a:ea typeface="+mn-ea"/>
                <a:cs typeface="+mn-cs"/>
              </a:rPr>
              <a:t>For example, for the Increment-and-skip-if-zero (ISZ) instruction, the control unit will increment the PC if the zero flag is set.</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Control signals from control bus:  </a:t>
            </a:r>
            <a:r>
              <a:rPr lang="en-US" sz="800" b="0" i="0" u="none" strike="noStrike" kern="1200" baseline="0" dirty="0">
                <a:solidFill>
                  <a:schemeClr val="tx1"/>
                </a:solidFill>
                <a:latin typeface="Times New Roman" pitchFamily="-1" charset="0"/>
                <a:ea typeface="+mn-ea"/>
                <a:cs typeface="+mn-cs"/>
              </a:rPr>
              <a:t>The control bus portion of the system bus provides signals to the control unit.</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The outputs are as follows:</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Control signals within the processor:  </a:t>
            </a:r>
            <a:r>
              <a:rPr lang="en-US" sz="800" b="0" i="0" u="none" strike="noStrike" kern="1200" baseline="0" dirty="0">
                <a:solidFill>
                  <a:schemeClr val="tx1"/>
                </a:solidFill>
                <a:latin typeface="Times New Roman" pitchFamily="-1" charset="0"/>
                <a:ea typeface="+mn-ea"/>
                <a:cs typeface="+mn-cs"/>
              </a:rPr>
              <a:t>These are two types: those that cause data to be moved from one register to another, and those that activate specific ALU functions.</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Control signals to control bus:  </a:t>
            </a:r>
            <a:r>
              <a:rPr lang="en-US" sz="800" b="0" i="0" u="none" strike="noStrike" kern="1200" baseline="0" dirty="0">
                <a:solidFill>
                  <a:schemeClr val="tx1"/>
                </a:solidFill>
                <a:latin typeface="Times New Roman" pitchFamily="-1" charset="0"/>
                <a:ea typeface="+mn-ea"/>
                <a:cs typeface="+mn-cs"/>
              </a:rPr>
              <a:t>These are also of two types: control signals to memory, and control signals to the I/O modules.</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Three types of control signals are used: those that activate an ALU function; those that activate a data path; and those that are signals on the external system bus or other external interface. </a:t>
            </a:r>
          </a:p>
          <a:p>
            <a:r>
              <a:rPr lang="en-US" sz="800" b="0" i="0" u="sng" strike="noStrike" kern="1200" baseline="0" dirty="0">
                <a:solidFill>
                  <a:schemeClr val="tx1"/>
                </a:solidFill>
                <a:latin typeface="Times New Roman" pitchFamily="-1" charset="0"/>
                <a:ea typeface="+mn-ea"/>
                <a:cs typeface="+mn-cs"/>
              </a:rPr>
              <a:t>All of these signals are ultimately applied directly as binary inputs to individual logic gates</a:t>
            </a:r>
            <a:r>
              <a:rPr lang="en-US" sz="800" b="0" i="0" u="none" strike="noStrike" kern="1200" baseline="0" dirty="0">
                <a:solidFill>
                  <a:schemeClr val="tx1"/>
                </a:solidFill>
                <a:latin typeface="Times New Roman" pitchFamily="-1" charset="0"/>
                <a:ea typeface="+mn-ea"/>
                <a:cs typeface="+mn-cs"/>
              </a:rPr>
              <a:t>.</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Let us consider again the fetch cycle to see how the control unit maintains control. </a:t>
            </a:r>
          </a:p>
          <a:p>
            <a:r>
              <a:rPr lang="en-US" sz="800" b="0" i="0" u="none" strike="noStrike" kern="1200" baseline="0" dirty="0">
                <a:solidFill>
                  <a:schemeClr val="tx1"/>
                </a:solidFill>
                <a:latin typeface="Times New Roman" pitchFamily="-1" charset="0"/>
                <a:ea typeface="+mn-ea"/>
                <a:cs typeface="+mn-cs"/>
              </a:rPr>
              <a:t>The control unit keeps track of where it is in the instruction cycle. </a:t>
            </a:r>
          </a:p>
          <a:p>
            <a:r>
              <a:rPr lang="en-US" sz="800" b="0" i="0" u="none" strike="noStrike" kern="1200" baseline="0" dirty="0">
                <a:solidFill>
                  <a:schemeClr val="tx1"/>
                </a:solidFill>
                <a:latin typeface="Times New Roman" pitchFamily="-1" charset="0"/>
                <a:ea typeface="+mn-ea"/>
                <a:cs typeface="+mn-cs"/>
              </a:rPr>
              <a:t>At a given point, it knows that the fetch cycle is to be performed next. </a:t>
            </a:r>
          </a:p>
          <a:p>
            <a:r>
              <a:rPr lang="en-US" sz="800" b="0" i="0" u="none" strike="noStrike" kern="1200" baseline="0" dirty="0">
                <a:solidFill>
                  <a:schemeClr val="tx1"/>
                </a:solidFill>
                <a:latin typeface="Times New Roman" pitchFamily="-1" charset="0"/>
                <a:ea typeface="+mn-ea"/>
                <a:cs typeface="+mn-cs"/>
              </a:rPr>
              <a:t>The first step is to transfer the contents of the PC to the MAR. </a:t>
            </a:r>
          </a:p>
          <a:p>
            <a:pPr lvl="1"/>
            <a:r>
              <a:rPr lang="en-US" sz="800" b="0" i="0" u="none" strike="noStrike" kern="1200" baseline="0" dirty="0">
                <a:solidFill>
                  <a:schemeClr val="tx1"/>
                </a:solidFill>
                <a:latin typeface="Times New Roman" pitchFamily="-1" charset="0"/>
                <a:ea typeface="+mn-ea"/>
                <a:cs typeface="+mn-cs"/>
              </a:rPr>
              <a:t>The control unit does this by activating the control signal that opens the gates between the bits of the PC and the bits of the MAR. </a:t>
            </a:r>
          </a:p>
          <a:p>
            <a:pPr lvl="1"/>
            <a:r>
              <a:rPr lang="en-US" sz="800" b="0" i="0" u="none" strike="noStrike" kern="1200" baseline="0" dirty="0">
                <a:solidFill>
                  <a:schemeClr val="tx1"/>
                </a:solidFill>
                <a:latin typeface="Times New Roman" pitchFamily="-1" charset="0"/>
                <a:ea typeface="+mn-ea"/>
                <a:cs typeface="+mn-cs"/>
              </a:rPr>
              <a:t>The next step is to read a word from memory into the MBR and increment the PC. </a:t>
            </a:r>
          </a:p>
          <a:p>
            <a:pPr lvl="1"/>
            <a:r>
              <a:rPr lang="en-US" sz="800" b="0" i="0" u="none" strike="noStrike" kern="1200" baseline="0" dirty="0">
                <a:solidFill>
                  <a:schemeClr val="tx1"/>
                </a:solidFill>
                <a:latin typeface="Times New Roman" pitchFamily="-1" charset="0"/>
                <a:ea typeface="+mn-ea"/>
                <a:cs typeface="+mn-cs"/>
              </a:rPr>
              <a:t>The control unit does this by sending the following control signals simultaneously:</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a:t>
            </a:r>
            <a:r>
              <a:rPr lang="en-US" sz="800" b="0" i="0" u="none" strike="noStrike" kern="1200" baseline="0" dirty="0">
                <a:solidFill>
                  <a:schemeClr val="tx1"/>
                </a:solidFill>
                <a:latin typeface="Times New Roman" pitchFamily="-1" charset="0"/>
                <a:ea typeface="+mn-ea"/>
                <a:cs typeface="+mn-cs"/>
              </a:rPr>
              <a:t> A control signal that opens gates, allowing the contents of the MAR onto the</a:t>
            </a:r>
          </a:p>
          <a:p>
            <a:r>
              <a:rPr lang="en-US" sz="800" b="0" i="0" u="none" strike="noStrike" kern="1200" baseline="0" dirty="0">
                <a:solidFill>
                  <a:schemeClr val="tx1"/>
                </a:solidFill>
                <a:latin typeface="Times New Roman" pitchFamily="-1" charset="0"/>
                <a:ea typeface="+mn-ea"/>
                <a:cs typeface="+mn-cs"/>
              </a:rPr>
              <a:t>address bus;</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a:t>
            </a:r>
            <a:r>
              <a:rPr lang="en-US" sz="800" b="0" i="0" u="none" strike="noStrike" kern="1200" baseline="0" dirty="0">
                <a:solidFill>
                  <a:schemeClr val="tx1"/>
                </a:solidFill>
                <a:latin typeface="Times New Roman" pitchFamily="-1" charset="0"/>
                <a:ea typeface="+mn-ea"/>
                <a:cs typeface="+mn-cs"/>
              </a:rPr>
              <a:t> A memory read control signal on the control bus;</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a:t>
            </a:r>
            <a:r>
              <a:rPr lang="en-US" sz="800" b="0" i="0" u="none" strike="noStrike" kern="1200" baseline="0" dirty="0">
                <a:solidFill>
                  <a:schemeClr val="tx1"/>
                </a:solidFill>
                <a:latin typeface="Times New Roman" pitchFamily="-1" charset="0"/>
                <a:ea typeface="+mn-ea"/>
                <a:cs typeface="+mn-cs"/>
              </a:rPr>
              <a:t> A control signal that opens the gates, allowing the contents of the data bus to</a:t>
            </a:r>
          </a:p>
          <a:p>
            <a:r>
              <a:rPr lang="en-US" sz="800" b="0" i="0" u="none" strike="noStrike" kern="1200" baseline="0" dirty="0">
                <a:solidFill>
                  <a:schemeClr val="tx1"/>
                </a:solidFill>
                <a:latin typeface="Times New Roman" pitchFamily="-1" charset="0"/>
                <a:ea typeface="+mn-ea"/>
                <a:cs typeface="+mn-cs"/>
              </a:rPr>
              <a:t>be stored in the MBR;</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a:t>
            </a:r>
            <a:r>
              <a:rPr lang="en-US" sz="800" b="0" i="0" u="none" strike="noStrike" kern="1200" baseline="0" dirty="0">
                <a:solidFill>
                  <a:schemeClr val="tx1"/>
                </a:solidFill>
                <a:latin typeface="Times New Roman" pitchFamily="-1" charset="0"/>
                <a:ea typeface="+mn-ea"/>
                <a:cs typeface="+mn-cs"/>
              </a:rPr>
              <a:t> Control signals to logic that add 1 to the contents of the PC and store the</a:t>
            </a:r>
          </a:p>
          <a:p>
            <a:r>
              <a:rPr lang="en-US" sz="800" b="0" i="0" u="none" strike="noStrike" kern="1200" baseline="0" dirty="0">
                <a:solidFill>
                  <a:schemeClr val="tx1"/>
                </a:solidFill>
                <a:latin typeface="Times New Roman" pitchFamily="-1" charset="0"/>
                <a:ea typeface="+mn-ea"/>
                <a:cs typeface="+mn-cs"/>
              </a:rPr>
              <a:t>result back to the PC.</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Following this, the control unit sends a control signal that opens gates between the MBR and the IR.</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This completes the fetch cycle except for one thing: The control unit must decide whether to perform an indirect cycle or an execute cycle next. </a:t>
            </a:r>
          </a:p>
          <a:p>
            <a:r>
              <a:rPr lang="en-US" sz="800" b="0" i="0" u="none" strike="noStrike" kern="1200" baseline="0" dirty="0">
                <a:solidFill>
                  <a:schemeClr val="tx1"/>
                </a:solidFill>
                <a:latin typeface="Times New Roman" pitchFamily="-1" charset="0"/>
                <a:ea typeface="+mn-ea"/>
                <a:cs typeface="+mn-cs"/>
              </a:rPr>
              <a:t>To decide this, it examines the IR to see if an indirect memory reference is made.</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The indirect and interrupt cycles work similarly. For the execute cycle, the control unit begins by examining the opcode and, on the basis of that, decides which sequence of micro-operations to perform for the execute cycle.</a:t>
            </a:r>
            <a:endParaRPr lang="en-GB" sz="800" dirty="0"/>
          </a:p>
        </p:txBody>
      </p:sp>
    </p:spTree>
    <p:extLst>
      <p:ext uri="{BB962C8B-B14F-4D97-AF65-F5344CB8AC3E}">
        <p14:creationId xmlns:p14="http://schemas.microsoft.com/office/powerpoint/2010/main" val="91749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3112ADBA-88B1-AD4A-AB4A-382F5B644C74}" type="slidenum">
              <a:rPr lang="en-US"/>
              <a:pPr/>
              <a:t>14</a:t>
            </a:fld>
            <a:endParaRPr lang="en-US"/>
          </a:p>
        </p:txBody>
      </p:sp>
      <p:sp>
        <p:nvSpPr>
          <p:cNvPr id="111618"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111619"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To illustrate the functioning of the control unit, let us examine a simple example. Figure 19.5 illustrates the example. This is a simple processor with a single accumulator (AC). The data paths between elements are indicated. </a:t>
            </a:r>
          </a:p>
          <a:p>
            <a:r>
              <a:rPr lang="en-US" sz="800" b="0" i="0" u="sng" strike="noStrike" kern="1200" baseline="0" dirty="0">
                <a:solidFill>
                  <a:schemeClr val="tx1"/>
                </a:solidFill>
                <a:latin typeface="Times New Roman" pitchFamily="-1" charset="0"/>
                <a:ea typeface="+mn-ea"/>
                <a:cs typeface="+mn-cs"/>
              </a:rPr>
              <a:t>The control paths for signals emanating from the control unit are not shown, but the terminations of control signals are labeled C</a:t>
            </a:r>
            <a:r>
              <a:rPr lang="en-US" sz="800" b="0" i="0" u="sng" strike="noStrike" kern="1200" baseline="-25000" dirty="0">
                <a:solidFill>
                  <a:schemeClr val="tx1"/>
                </a:solidFill>
                <a:latin typeface="Times New Roman" pitchFamily="-1" charset="0"/>
                <a:ea typeface="+mn-ea"/>
                <a:cs typeface="+mn-cs"/>
              </a:rPr>
              <a:t>i </a:t>
            </a:r>
            <a:r>
              <a:rPr lang="en-US" sz="800" b="0" i="0" u="sng" strike="noStrike" kern="1200" baseline="0" dirty="0">
                <a:solidFill>
                  <a:schemeClr val="tx1"/>
                </a:solidFill>
                <a:latin typeface="Times New Roman" pitchFamily="-1" charset="0"/>
                <a:ea typeface="+mn-ea"/>
                <a:cs typeface="+mn-cs"/>
              </a:rPr>
              <a:t> and indicated by a circle. </a:t>
            </a:r>
          </a:p>
          <a:p>
            <a:r>
              <a:rPr lang="en-US" sz="800" b="0" i="0" u="none" strike="noStrike" kern="1200" baseline="0" dirty="0">
                <a:solidFill>
                  <a:schemeClr val="tx1"/>
                </a:solidFill>
                <a:latin typeface="Times New Roman" pitchFamily="-1" charset="0"/>
                <a:ea typeface="+mn-ea"/>
                <a:cs typeface="+mn-cs"/>
              </a:rPr>
              <a:t>The control unit </a:t>
            </a:r>
            <a:r>
              <a:rPr lang="en-US" sz="800" b="0" i="0" u="sng" strike="noStrike" kern="1200" baseline="0" dirty="0">
                <a:solidFill>
                  <a:schemeClr val="tx1"/>
                </a:solidFill>
                <a:latin typeface="Times New Roman" pitchFamily="-1" charset="0"/>
                <a:ea typeface="+mn-ea"/>
                <a:cs typeface="+mn-cs"/>
              </a:rPr>
              <a:t>receives inputs from the clock, the IR, and flags</a:t>
            </a:r>
            <a:r>
              <a:rPr lang="en-US" sz="800" b="0" i="0" u="none" strike="noStrike" kern="1200" baseline="0" dirty="0">
                <a:solidFill>
                  <a:schemeClr val="tx1"/>
                </a:solidFill>
                <a:latin typeface="Times New Roman" pitchFamily="-1" charset="0"/>
                <a:ea typeface="+mn-ea"/>
                <a:cs typeface="+mn-cs"/>
              </a:rPr>
              <a:t>. </a:t>
            </a:r>
          </a:p>
          <a:p>
            <a:r>
              <a:rPr lang="en-US" sz="800" b="0" i="0" u="sng" strike="noStrike" kern="1200" baseline="0" dirty="0">
                <a:solidFill>
                  <a:schemeClr val="tx1"/>
                </a:solidFill>
                <a:latin typeface="Times New Roman" pitchFamily="-1" charset="0"/>
                <a:ea typeface="+mn-ea"/>
                <a:cs typeface="+mn-cs"/>
              </a:rPr>
              <a:t>With each clock cycle, the control unit reads all of its inputs and emits a set of control signals. Control signals go to three separate destinations:</a:t>
            </a:r>
          </a:p>
          <a:p>
            <a:endParaRPr lang="en-US" sz="800" b="0" i="0" u="sng"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Data</a:t>
            </a:r>
            <a:r>
              <a:rPr lang="en-US" sz="800" b="0" i="0" u="none" strike="noStrike" kern="1200" baseline="0" dirty="0">
                <a:solidFill>
                  <a:schemeClr val="tx1"/>
                </a:solidFill>
                <a:latin typeface="Times New Roman" pitchFamily="-1" charset="0"/>
                <a:ea typeface="+mn-ea"/>
                <a:cs typeface="+mn-cs"/>
              </a:rPr>
              <a:t> </a:t>
            </a:r>
            <a:r>
              <a:rPr lang="en-US" sz="800" b="1" i="0" u="none" strike="noStrike" kern="1200" baseline="0" dirty="0">
                <a:solidFill>
                  <a:schemeClr val="tx1"/>
                </a:solidFill>
                <a:latin typeface="Times New Roman" pitchFamily="-1" charset="0"/>
                <a:ea typeface="+mn-ea"/>
                <a:cs typeface="+mn-cs"/>
              </a:rPr>
              <a:t>paths</a:t>
            </a:r>
            <a:r>
              <a:rPr lang="en-US" sz="800" b="0" i="0" u="none" strike="noStrike" kern="1200" baseline="0" dirty="0">
                <a:solidFill>
                  <a:schemeClr val="tx1"/>
                </a:solidFill>
                <a:latin typeface="Times New Roman" pitchFamily="-1" charset="0"/>
                <a:ea typeface="+mn-ea"/>
                <a:cs typeface="+mn-cs"/>
              </a:rPr>
              <a:t>:  The control unit controls the internal flow of data. </a:t>
            </a:r>
          </a:p>
          <a:p>
            <a:r>
              <a:rPr lang="en-US" sz="800" b="0" i="0" u="none" strike="noStrike" kern="1200" baseline="0" dirty="0">
                <a:solidFill>
                  <a:schemeClr val="tx1"/>
                </a:solidFill>
                <a:latin typeface="Times New Roman" pitchFamily="-1" charset="0"/>
                <a:ea typeface="+mn-ea"/>
                <a:cs typeface="+mn-cs"/>
              </a:rPr>
              <a:t>For example, on instruction fetch, the contents of the memory buffer register are transferred to the IR. For each path to be controlled, there is a switch (indicated by a circle in the figure). </a:t>
            </a:r>
          </a:p>
          <a:p>
            <a:r>
              <a:rPr lang="en-US" sz="800" b="0" i="0" u="sng" strike="noStrike" kern="1200" baseline="0" dirty="0">
                <a:solidFill>
                  <a:schemeClr val="tx1"/>
                </a:solidFill>
                <a:latin typeface="Times New Roman" pitchFamily="-1" charset="0"/>
                <a:ea typeface="+mn-ea"/>
                <a:cs typeface="+mn-cs"/>
              </a:rPr>
              <a:t>A control signal from the control unit temporarily opens the gate to let data pass.</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ALU</a:t>
            </a:r>
            <a:r>
              <a:rPr lang="en-US" sz="800" b="0" i="0" u="none" strike="noStrike" kern="1200" baseline="0" dirty="0">
                <a:solidFill>
                  <a:schemeClr val="tx1"/>
                </a:solidFill>
                <a:latin typeface="Times New Roman" pitchFamily="-1" charset="0"/>
                <a:ea typeface="+mn-ea"/>
                <a:cs typeface="+mn-cs"/>
              </a:rPr>
              <a:t>:  The control unit controls the operation of the ALU by a set of control signals. </a:t>
            </a:r>
            <a:r>
              <a:rPr lang="en-US" sz="800" b="0" i="0" u="sng" strike="noStrike" kern="1200" baseline="0" dirty="0">
                <a:solidFill>
                  <a:schemeClr val="tx1"/>
                </a:solidFill>
                <a:latin typeface="Times New Roman" pitchFamily="-1" charset="0"/>
                <a:ea typeface="+mn-ea"/>
                <a:cs typeface="+mn-cs"/>
              </a:rPr>
              <a:t>These signals activate various logic circuits and gates within the ALU</a:t>
            </a:r>
            <a:r>
              <a:rPr lang="en-US" sz="800" b="0" i="0" u="none" strike="noStrike" kern="1200" baseline="0" dirty="0">
                <a:solidFill>
                  <a:schemeClr val="tx1"/>
                </a:solidFill>
                <a:latin typeface="Times New Roman" pitchFamily="-1" charset="0"/>
                <a:ea typeface="+mn-ea"/>
                <a:cs typeface="+mn-cs"/>
              </a:rPr>
              <a:t>.</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System</a:t>
            </a:r>
            <a:r>
              <a:rPr lang="en-US" sz="800" b="0" i="0" u="none" strike="noStrike" kern="1200" baseline="0" dirty="0">
                <a:solidFill>
                  <a:schemeClr val="tx1"/>
                </a:solidFill>
                <a:latin typeface="Times New Roman" pitchFamily="-1" charset="0"/>
                <a:ea typeface="+mn-ea"/>
                <a:cs typeface="+mn-cs"/>
              </a:rPr>
              <a:t> </a:t>
            </a:r>
            <a:r>
              <a:rPr lang="en-US" sz="800" b="1" i="0" u="none" strike="noStrike" kern="1200" baseline="0" dirty="0">
                <a:solidFill>
                  <a:schemeClr val="tx1"/>
                </a:solidFill>
                <a:latin typeface="Times New Roman" pitchFamily="-1" charset="0"/>
                <a:ea typeface="+mn-ea"/>
                <a:cs typeface="+mn-cs"/>
              </a:rPr>
              <a:t>bus</a:t>
            </a:r>
            <a:r>
              <a:rPr lang="en-US" sz="800" b="0" i="0" u="none" strike="noStrike" kern="1200" baseline="0" dirty="0">
                <a:solidFill>
                  <a:schemeClr val="tx1"/>
                </a:solidFill>
                <a:latin typeface="Times New Roman" pitchFamily="-1" charset="0"/>
                <a:ea typeface="+mn-ea"/>
                <a:cs typeface="+mn-cs"/>
              </a:rPr>
              <a:t>:  The control unit </a:t>
            </a:r>
            <a:r>
              <a:rPr lang="en-US" sz="800" b="0" i="0" u="sng" strike="noStrike" kern="1200" baseline="0" dirty="0">
                <a:solidFill>
                  <a:schemeClr val="tx1"/>
                </a:solidFill>
                <a:latin typeface="Times New Roman" pitchFamily="-1" charset="0"/>
                <a:ea typeface="+mn-ea"/>
                <a:cs typeface="+mn-cs"/>
              </a:rPr>
              <a:t>sends control signals out onto the control lines of the system bus </a:t>
            </a:r>
            <a:r>
              <a:rPr lang="en-US" sz="800" b="0" i="0" u="none" strike="noStrike" kern="1200" baseline="0" dirty="0">
                <a:solidFill>
                  <a:schemeClr val="tx1"/>
                </a:solidFill>
                <a:latin typeface="Times New Roman" pitchFamily="-1" charset="0"/>
                <a:ea typeface="+mn-ea"/>
                <a:cs typeface="+mn-cs"/>
              </a:rPr>
              <a:t>(e.g., memory READ).</a:t>
            </a:r>
          </a:p>
          <a:p>
            <a:endParaRPr lang="en-GB" sz="800" dirty="0"/>
          </a:p>
        </p:txBody>
      </p:sp>
    </p:spTree>
    <p:extLst>
      <p:ext uri="{BB962C8B-B14F-4D97-AF65-F5344CB8AC3E}">
        <p14:creationId xmlns:p14="http://schemas.microsoft.com/office/powerpoint/2010/main" val="1972446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800" b="0" i="0" u="sng" strike="noStrike" kern="1200" baseline="0" dirty="0">
                <a:solidFill>
                  <a:schemeClr val="tx1"/>
                </a:solidFill>
                <a:latin typeface="Times New Roman" pitchFamily="-1" charset="0"/>
                <a:ea typeface="+mn-ea"/>
                <a:cs typeface="+mn-cs"/>
              </a:rPr>
              <a:t>The control unit must maintain knowledge of where it is in the instruction cycle</a:t>
            </a:r>
            <a:r>
              <a:rPr lang="en-US" sz="800" b="0" i="0" u="none" strike="noStrike" kern="1200" baseline="0" dirty="0">
                <a:solidFill>
                  <a:schemeClr val="tx1"/>
                </a:solidFill>
                <a:latin typeface="Times New Roman" pitchFamily="-1" charset="0"/>
                <a:ea typeface="+mn-ea"/>
                <a:cs typeface="+mn-cs"/>
              </a:rPr>
              <a:t>. </a:t>
            </a:r>
          </a:p>
          <a:p>
            <a:r>
              <a:rPr lang="en-US" sz="800" b="0" i="0" u="sng" strike="noStrike" kern="1200" baseline="0" dirty="0">
                <a:solidFill>
                  <a:schemeClr val="tx1"/>
                </a:solidFill>
                <a:latin typeface="Times New Roman" pitchFamily="-1" charset="0"/>
                <a:ea typeface="+mn-ea"/>
                <a:cs typeface="+mn-cs"/>
              </a:rPr>
              <a:t>Using this knowledge, and by reading all of its inputs, the control unit emits a sequence of control signals that causes micro-operations to occur</a:t>
            </a:r>
            <a:r>
              <a:rPr lang="en-US" sz="800" b="0" i="0" u="none" strike="noStrike" kern="1200" baseline="0" dirty="0">
                <a:solidFill>
                  <a:schemeClr val="tx1"/>
                </a:solidFill>
                <a:latin typeface="Times New Roman" pitchFamily="-1" charset="0"/>
                <a:ea typeface="+mn-ea"/>
                <a:cs typeface="+mn-cs"/>
              </a:rPr>
              <a:t>. </a:t>
            </a:r>
          </a:p>
          <a:p>
            <a:r>
              <a:rPr lang="en-US" sz="800" b="0" i="0" u="none" strike="noStrike" kern="1200" baseline="0" dirty="0">
                <a:solidFill>
                  <a:schemeClr val="tx1"/>
                </a:solidFill>
                <a:latin typeface="Times New Roman" pitchFamily="-1" charset="0"/>
                <a:ea typeface="+mn-ea"/>
                <a:cs typeface="+mn-cs"/>
              </a:rPr>
              <a:t>It uses the </a:t>
            </a:r>
            <a:r>
              <a:rPr lang="en-US" sz="800" b="0" i="0" u="sng" strike="noStrike" kern="1200" baseline="0" dirty="0">
                <a:solidFill>
                  <a:schemeClr val="tx1"/>
                </a:solidFill>
                <a:latin typeface="Times New Roman" pitchFamily="-1" charset="0"/>
                <a:ea typeface="+mn-ea"/>
                <a:cs typeface="+mn-cs"/>
              </a:rPr>
              <a:t>clock pulses to time the sequence of events, allowing time between events for signal levels to stabilize</a:t>
            </a:r>
            <a:r>
              <a:rPr lang="en-US" sz="800" b="0" i="0" u="none" strike="noStrike" kern="1200" baseline="0" dirty="0">
                <a:solidFill>
                  <a:schemeClr val="tx1"/>
                </a:solidFill>
                <a:latin typeface="Times New Roman" pitchFamily="-1" charset="0"/>
                <a:ea typeface="+mn-ea"/>
                <a:cs typeface="+mn-cs"/>
              </a:rPr>
              <a:t>. </a:t>
            </a:r>
          </a:p>
          <a:p>
            <a:r>
              <a:rPr lang="en-US" sz="800" b="0" i="0" u="none" strike="noStrike" kern="1200" baseline="0" dirty="0">
                <a:solidFill>
                  <a:schemeClr val="tx1"/>
                </a:solidFill>
                <a:latin typeface="Times New Roman" pitchFamily="-1" charset="0"/>
                <a:ea typeface="+mn-ea"/>
                <a:cs typeface="+mn-cs"/>
              </a:rPr>
              <a:t>Table 19.1 indicates the control signals that are needed for some of the micro-operation sequences described earlier. </a:t>
            </a:r>
          </a:p>
          <a:p>
            <a:r>
              <a:rPr lang="en-US" sz="800" b="0" i="0" u="none" strike="noStrike" kern="1200" baseline="0" dirty="0">
                <a:solidFill>
                  <a:schemeClr val="tx1"/>
                </a:solidFill>
                <a:latin typeface="Times New Roman" pitchFamily="-1" charset="0"/>
                <a:ea typeface="+mn-ea"/>
                <a:cs typeface="+mn-cs"/>
              </a:rPr>
              <a:t>For simplicity, </a:t>
            </a:r>
            <a:r>
              <a:rPr lang="en-US" sz="800" b="0" i="0" u="sng" strike="noStrike" kern="1200" baseline="0" dirty="0">
                <a:solidFill>
                  <a:schemeClr val="tx1"/>
                </a:solidFill>
                <a:latin typeface="Times New Roman" pitchFamily="-1" charset="0"/>
                <a:ea typeface="+mn-ea"/>
                <a:cs typeface="+mn-cs"/>
              </a:rPr>
              <a:t>the data and control paths for incrementing the PC and for loading the fixed addresses into the PC and MAR are not shown</a:t>
            </a:r>
            <a:r>
              <a:rPr lang="en-US" sz="800" b="0" i="0" u="none" strike="noStrike" kern="1200" baseline="0" dirty="0">
                <a:solidFill>
                  <a:schemeClr val="tx1"/>
                </a:solidFill>
                <a:latin typeface="Times New Roman" pitchFamily="-1" charset="0"/>
                <a:ea typeface="+mn-ea"/>
                <a:cs typeface="+mn-cs"/>
              </a:rPr>
              <a:t>.</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 It is worth pondering </a:t>
            </a:r>
            <a:r>
              <a:rPr lang="en-US" sz="800" b="1" i="0" u="sng" strike="noStrike" kern="1200" baseline="0" dirty="0">
                <a:solidFill>
                  <a:schemeClr val="tx1"/>
                </a:solidFill>
                <a:latin typeface="Times New Roman" pitchFamily="-1" charset="0"/>
                <a:ea typeface="+mn-ea"/>
                <a:cs typeface="+mn-cs"/>
              </a:rPr>
              <a:t>the minimal nature of the control unit</a:t>
            </a:r>
            <a:r>
              <a:rPr lang="en-US" sz="800" b="0" i="0" u="none" strike="noStrike" kern="1200" baseline="0" dirty="0">
                <a:solidFill>
                  <a:schemeClr val="tx1"/>
                </a:solidFill>
                <a:latin typeface="Times New Roman" pitchFamily="-1" charset="0"/>
                <a:ea typeface="+mn-ea"/>
                <a:cs typeface="+mn-cs"/>
              </a:rPr>
              <a:t>. </a:t>
            </a:r>
          </a:p>
          <a:p>
            <a:r>
              <a:rPr lang="en-US" sz="800" b="0" i="0" u="none" strike="noStrike" kern="1200" baseline="0" dirty="0">
                <a:solidFill>
                  <a:schemeClr val="tx1"/>
                </a:solidFill>
                <a:latin typeface="Times New Roman" pitchFamily="-1" charset="0"/>
                <a:ea typeface="+mn-ea"/>
                <a:cs typeface="+mn-cs"/>
              </a:rPr>
              <a:t>The control unit is the engine that runs the entire computer.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It does this based </a:t>
            </a:r>
            <a:r>
              <a:rPr lang="en-US" sz="800" b="0" i="0" u="sng" strike="noStrike" kern="1200" baseline="0" dirty="0">
                <a:solidFill>
                  <a:schemeClr val="tx1"/>
                </a:solidFill>
                <a:latin typeface="Times New Roman" pitchFamily="-1" charset="0"/>
                <a:ea typeface="+mn-ea"/>
                <a:cs typeface="+mn-cs"/>
              </a:rPr>
              <a:t>only on knowing the instructions to be executed </a:t>
            </a:r>
            <a:r>
              <a:rPr lang="en-US" sz="800" b="0" i="0" u="none" strike="noStrike" kern="1200" baseline="0" dirty="0">
                <a:solidFill>
                  <a:schemeClr val="tx1"/>
                </a:solidFill>
                <a:latin typeface="Times New Roman" pitchFamily="-1" charset="0"/>
                <a:ea typeface="+mn-ea"/>
                <a:cs typeface="+mn-cs"/>
              </a:rPr>
              <a:t>and </a:t>
            </a:r>
            <a:r>
              <a:rPr lang="en-US" sz="800" b="0" i="0" u="sng" strike="noStrike" kern="1200" baseline="0" dirty="0">
                <a:solidFill>
                  <a:schemeClr val="tx1"/>
                </a:solidFill>
                <a:latin typeface="Times New Roman" pitchFamily="-1" charset="0"/>
                <a:ea typeface="+mn-ea"/>
                <a:cs typeface="+mn-cs"/>
              </a:rPr>
              <a:t>the nature of the results of arithmetic and logical operations </a:t>
            </a:r>
            <a:r>
              <a:rPr lang="en-US" sz="800" b="0" i="0" u="none" strike="noStrike" kern="1200" baseline="0" dirty="0">
                <a:solidFill>
                  <a:schemeClr val="tx1"/>
                </a:solidFill>
                <a:latin typeface="Times New Roman" pitchFamily="-1" charset="0"/>
                <a:ea typeface="+mn-ea"/>
                <a:cs typeface="+mn-cs"/>
              </a:rPr>
              <a:t>(e.g., positive, overflow, etc.).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It </a:t>
            </a:r>
            <a:r>
              <a:rPr lang="en-US" sz="800" b="0" i="0" u="sng" strike="noStrike" kern="1200" baseline="0" dirty="0">
                <a:solidFill>
                  <a:schemeClr val="tx1"/>
                </a:solidFill>
                <a:latin typeface="Times New Roman" pitchFamily="-1" charset="0"/>
                <a:ea typeface="+mn-ea"/>
                <a:cs typeface="+mn-cs"/>
              </a:rPr>
              <a:t>never gets to see the data being processed or the actual results </a:t>
            </a:r>
            <a:r>
              <a:rPr lang="en-US" sz="800" b="0" i="0" u="none" strike="noStrike" kern="1200" baseline="0" dirty="0">
                <a:solidFill>
                  <a:schemeClr val="tx1"/>
                </a:solidFill>
                <a:latin typeface="Times New Roman" pitchFamily="-1" charset="0"/>
                <a:ea typeface="+mn-ea"/>
                <a:cs typeface="+mn-cs"/>
              </a:rPr>
              <a:t>produced.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And it controls everything with a few control signals to points within the processor and a few control signals to the system bus.</a:t>
            </a:r>
            <a:endParaRPr lang="en-US" sz="800" dirty="0"/>
          </a:p>
        </p:txBody>
      </p:sp>
    </p:spTree>
    <p:extLst>
      <p:ext uri="{BB962C8B-B14F-4D97-AF65-F5344CB8AC3E}">
        <p14:creationId xmlns:p14="http://schemas.microsoft.com/office/powerpoint/2010/main" val="1075799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E0698212-7157-CB48-955C-887F90A7A168}" type="slidenum">
              <a:rPr lang="en-US"/>
              <a:pPr/>
              <a:t>16</a:t>
            </a:fld>
            <a:endParaRPr lang="en-US"/>
          </a:p>
        </p:txBody>
      </p:sp>
      <p:sp>
        <p:nvSpPr>
          <p:cNvPr id="113666"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113667"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Figure 19.5 indicates the use of a variety of data paths. </a:t>
            </a:r>
          </a:p>
          <a:p>
            <a:r>
              <a:rPr lang="en-US" sz="800" b="0" i="0" u="none" strike="noStrike" kern="1200" baseline="0" dirty="0">
                <a:solidFill>
                  <a:schemeClr val="tx1"/>
                </a:solidFill>
                <a:latin typeface="Times New Roman" pitchFamily="-1" charset="0"/>
                <a:ea typeface="+mn-ea"/>
                <a:cs typeface="+mn-cs"/>
              </a:rPr>
              <a:t>The complexity of this type of organization should be clear. More typically, some sort of internal bus arrangement, as was suggested in Figure 16.1(</a:t>
            </a:r>
            <a:r>
              <a:rPr lang="en-US" sz="800" b="0" i="1" u="none" strike="noStrike" kern="1200" baseline="0" dirty="0">
                <a:solidFill>
                  <a:schemeClr val="tx1"/>
                </a:solidFill>
                <a:latin typeface="Times New Roman" pitchFamily="-1" charset="0"/>
                <a:ea typeface="+mn-ea"/>
                <a:cs typeface="+mn-cs"/>
              </a:rPr>
              <a:t>Internal Structure of the CPU</a:t>
            </a:r>
            <a:r>
              <a:rPr lang="en-US" sz="800" b="0" i="0" u="none" strike="noStrike" kern="1200" baseline="0" dirty="0">
                <a:solidFill>
                  <a:schemeClr val="tx1"/>
                </a:solidFill>
                <a:latin typeface="Times New Roman" pitchFamily="-1" charset="0"/>
                <a:ea typeface="+mn-ea"/>
                <a:cs typeface="+mn-cs"/>
              </a:rPr>
              <a:t>), will be used.</a:t>
            </a:r>
          </a:p>
          <a:p>
            <a:endParaRPr lang="en-US" sz="800" b="0" i="0" u="none" strike="noStrike" kern="1200" baseline="0" dirty="0">
              <a:solidFill>
                <a:schemeClr val="tx1"/>
              </a:solidFill>
              <a:latin typeface="Times New Roman" pitchFamily="-1" charset="0"/>
              <a:ea typeface="+mn-ea"/>
              <a:cs typeface="+mn-cs"/>
            </a:endParaRPr>
          </a:p>
          <a:p>
            <a:r>
              <a:rPr lang="en-US" sz="800" b="0" i="0" u="sng" strike="noStrike" kern="1200" baseline="0" dirty="0">
                <a:solidFill>
                  <a:schemeClr val="tx1"/>
                </a:solidFill>
                <a:latin typeface="Times New Roman" pitchFamily="-1" charset="0"/>
                <a:ea typeface="+mn-ea"/>
                <a:cs typeface="+mn-cs"/>
              </a:rPr>
              <a:t>Using an internal processor bus, Figure 19.5 can be rearranged as shown in Figure 19.6</a:t>
            </a:r>
            <a:r>
              <a:rPr lang="en-US" sz="800" b="0" i="0" u="none" strike="noStrike" kern="1200" baseline="0" dirty="0">
                <a:solidFill>
                  <a:schemeClr val="tx1"/>
                </a:solidFill>
                <a:latin typeface="Times New Roman" pitchFamily="-1" charset="0"/>
                <a:ea typeface="+mn-ea"/>
                <a:cs typeface="+mn-cs"/>
              </a:rPr>
              <a:t>. </a:t>
            </a:r>
          </a:p>
          <a:p>
            <a:r>
              <a:rPr lang="en-US" sz="800" b="0" i="0" u="sng" strike="noStrike" kern="1200" baseline="0" dirty="0">
                <a:solidFill>
                  <a:schemeClr val="tx1"/>
                </a:solidFill>
                <a:latin typeface="Times New Roman" pitchFamily="-1" charset="0"/>
                <a:ea typeface="+mn-ea"/>
                <a:cs typeface="+mn-cs"/>
              </a:rPr>
              <a:t>A single internal bus connects the ALU and all processor registers</a:t>
            </a:r>
            <a:r>
              <a:rPr lang="en-US" sz="800" b="0" i="0" u="none" strike="noStrike" kern="1200" baseline="0" dirty="0">
                <a:solidFill>
                  <a:schemeClr val="tx1"/>
                </a:solidFill>
                <a:latin typeface="Times New Roman" pitchFamily="-1" charset="0"/>
                <a:ea typeface="+mn-ea"/>
                <a:cs typeface="+mn-cs"/>
              </a:rPr>
              <a:t>.</a:t>
            </a:r>
          </a:p>
          <a:p>
            <a:r>
              <a:rPr lang="en-US" sz="800" b="0" i="0" u="none" strike="noStrike" kern="1200" baseline="0" dirty="0">
                <a:solidFill>
                  <a:schemeClr val="tx1"/>
                </a:solidFill>
                <a:latin typeface="Times New Roman" pitchFamily="-1" charset="0"/>
                <a:ea typeface="+mn-ea"/>
                <a:cs typeface="+mn-cs"/>
              </a:rPr>
              <a:t>Gates and control signals are provided for </a:t>
            </a:r>
            <a:r>
              <a:rPr lang="en-US" sz="800" b="0" i="0" u="sng" strike="noStrike" kern="1200" baseline="0" dirty="0">
                <a:solidFill>
                  <a:schemeClr val="tx1"/>
                </a:solidFill>
                <a:latin typeface="Times New Roman" pitchFamily="-1" charset="0"/>
                <a:ea typeface="+mn-ea"/>
                <a:cs typeface="+mn-cs"/>
              </a:rPr>
              <a:t>movement of data onto and off the bus </a:t>
            </a:r>
            <a:r>
              <a:rPr lang="en-US" sz="800" b="0" i="0" u="none" strike="noStrike" kern="1200" baseline="0" dirty="0">
                <a:solidFill>
                  <a:schemeClr val="tx1"/>
                </a:solidFill>
                <a:latin typeface="Times New Roman" pitchFamily="-1" charset="0"/>
                <a:ea typeface="+mn-ea"/>
                <a:cs typeface="+mn-cs"/>
              </a:rPr>
              <a:t>from each register. </a:t>
            </a:r>
          </a:p>
          <a:p>
            <a:r>
              <a:rPr lang="en-US" sz="800" b="0" i="0" u="none" strike="noStrike" kern="1200" baseline="0" dirty="0">
                <a:solidFill>
                  <a:schemeClr val="tx1"/>
                </a:solidFill>
                <a:latin typeface="Times New Roman" pitchFamily="-1" charset="0"/>
                <a:ea typeface="+mn-ea"/>
                <a:cs typeface="+mn-cs"/>
              </a:rPr>
              <a:t>Additional control signals control data transfer to and from the system (external) bus and the operation of the ALU.</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Two new registers, labeled Y and Z, have been added to the organization.</a:t>
            </a:r>
          </a:p>
          <a:p>
            <a:r>
              <a:rPr lang="en-US" sz="800" b="0" i="0" u="none" strike="noStrike" kern="1200" baseline="0" dirty="0">
                <a:solidFill>
                  <a:schemeClr val="tx1"/>
                </a:solidFill>
                <a:latin typeface="Times New Roman" pitchFamily="-1" charset="0"/>
                <a:ea typeface="+mn-ea"/>
                <a:cs typeface="+mn-cs"/>
              </a:rPr>
              <a:t>These are needed for the proper operation of the ALU. When an operation involving</a:t>
            </a:r>
          </a:p>
          <a:p>
            <a:r>
              <a:rPr lang="en-US" sz="800" b="0" i="0" u="none" strike="noStrike" kern="1200" baseline="0" dirty="0">
                <a:solidFill>
                  <a:schemeClr val="tx1"/>
                </a:solidFill>
                <a:latin typeface="Times New Roman" pitchFamily="-1" charset="0"/>
                <a:ea typeface="+mn-ea"/>
                <a:cs typeface="+mn-cs"/>
              </a:rPr>
              <a:t>two operands is performed, one can be obtained from the internal bus, but the</a:t>
            </a:r>
          </a:p>
          <a:p>
            <a:r>
              <a:rPr lang="en-US" sz="800" b="0" i="0" u="none" strike="noStrike" kern="1200" baseline="0" dirty="0">
                <a:solidFill>
                  <a:schemeClr val="tx1"/>
                </a:solidFill>
                <a:latin typeface="Times New Roman" pitchFamily="-1" charset="0"/>
                <a:ea typeface="+mn-ea"/>
                <a:cs typeface="+mn-cs"/>
              </a:rPr>
              <a:t>other must be obtained from another source</a:t>
            </a:r>
            <a:r>
              <a:rPr lang="en-US" sz="800" b="0" i="0" u="sng" strike="noStrike" kern="1200" baseline="0" dirty="0">
                <a:solidFill>
                  <a:schemeClr val="tx1"/>
                </a:solidFill>
                <a:latin typeface="Times New Roman" pitchFamily="-1" charset="0"/>
                <a:ea typeface="+mn-ea"/>
                <a:cs typeface="+mn-cs"/>
              </a:rPr>
              <a:t>. The AC could be used for this purpose,</a:t>
            </a:r>
          </a:p>
          <a:p>
            <a:r>
              <a:rPr lang="en-US" sz="800" b="0" i="0" u="sng" strike="noStrike" kern="1200" baseline="0" dirty="0">
                <a:solidFill>
                  <a:schemeClr val="tx1"/>
                </a:solidFill>
                <a:latin typeface="Times New Roman" pitchFamily="-1" charset="0"/>
                <a:ea typeface="+mn-ea"/>
                <a:cs typeface="+mn-cs"/>
              </a:rPr>
              <a:t>but this limits the flexibility of the system and would not work with a processor</a:t>
            </a:r>
          </a:p>
          <a:p>
            <a:r>
              <a:rPr lang="en-US" sz="800" b="0" i="0" u="sng" strike="noStrike" kern="1200" baseline="0" dirty="0">
                <a:solidFill>
                  <a:schemeClr val="tx1"/>
                </a:solidFill>
                <a:latin typeface="Times New Roman" pitchFamily="-1" charset="0"/>
                <a:ea typeface="+mn-ea"/>
                <a:cs typeface="+mn-cs"/>
              </a:rPr>
              <a:t>with multiple general-purpose registers</a:t>
            </a:r>
            <a:r>
              <a:rPr lang="en-US" sz="800" b="0" i="0" u="none" strike="noStrike" kern="1200" baseline="0" dirty="0">
                <a:solidFill>
                  <a:schemeClr val="tx1"/>
                </a:solidFill>
                <a:latin typeface="Times New Roman" pitchFamily="-1" charset="0"/>
                <a:ea typeface="+mn-ea"/>
                <a:cs typeface="+mn-cs"/>
              </a:rPr>
              <a:t>. Register Y provides temporary storage</a:t>
            </a:r>
          </a:p>
          <a:p>
            <a:r>
              <a:rPr lang="en-US" sz="800" b="0" i="0" u="none" strike="noStrike" kern="1200" baseline="0" dirty="0">
                <a:solidFill>
                  <a:schemeClr val="tx1"/>
                </a:solidFill>
                <a:latin typeface="Times New Roman" pitchFamily="-1" charset="0"/>
                <a:ea typeface="+mn-ea"/>
                <a:cs typeface="+mn-cs"/>
              </a:rPr>
              <a:t>for the other input. </a:t>
            </a:r>
          </a:p>
          <a:p>
            <a:r>
              <a:rPr lang="en-US" sz="800" b="0" i="0" u="none" strike="noStrike" kern="1200" baseline="0" dirty="0">
                <a:solidFill>
                  <a:schemeClr val="tx1"/>
                </a:solidFill>
                <a:latin typeface="Times New Roman" pitchFamily="-1" charset="0"/>
                <a:ea typeface="+mn-ea"/>
                <a:cs typeface="+mn-cs"/>
              </a:rPr>
              <a:t>The ALU is a combinatorial circuit (see Chapter 12) with no internal storage.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Thus, when control signals activate an ALU function, the input to the ALU is transformed to the output. </a:t>
            </a:r>
          </a:p>
          <a:p>
            <a:pPr marL="171450" indent="-171450">
              <a:buFontTx/>
              <a:buChar char="-"/>
            </a:pPr>
            <a:r>
              <a:rPr lang="en-US" sz="800" b="0" i="1" u="sng" strike="noStrike" kern="1200" baseline="0" dirty="0">
                <a:solidFill>
                  <a:schemeClr val="tx1"/>
                </a:solidFill>
                <a:latin typeface="Times New Roman" pitchFamily="-1" charset="0"/>
                <a:ea typeface="+mn-ea"/>
                <a:cs typeface="+mn-cs"/>
              </a:rPr>
              <a:t>Therefore, the output of the ALU cannot be directly connected to the bus, because this output would feed back to the input.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Register Z provides temporary output storage.</a:t>
            </a:r>
            <a:endParaRPr lang="en-GB" sz="800" dirty="0"/>
          </a:p>
        </p:txBody>
      </p:sp>
    </p:spTree>
    <p:extLst>
      <p:ext uri="{BB962C8B-B14F-4D97-AF65-F5344CB8AC3E}">
        <p14:creationId xmlns:p14="http://schemas.microsoft.com/office/powerpoint/2010/main" val="527018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DC5EB329-01D7-EF48-81BC-745ABC6E6F8F}" type="slidenum">
              <a:rPr lang="en-US"/>
              <a:pPr/>
              <a:t>17</a:t>
            </a:fld>
            <a:endParaRPr lang="en-US"/>
          </a:p>
        </p:txBody>
      </p:sp>
      <p:sp>
        <p:nvSpPr>
          <p:cNvPr id="119810"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119811"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 To illustrate some of the concepts introduced thus far in this chapter, let us consider</a:t>
            </a:r>
          </a:p>
          <a:p>
            <a:r>
              <a:rPr lang="en-US" sz="800" b="0" i="0" u="none" strike="noStrike" kern="1200" baseline="0" dirty="0">
                <a:solidFill>
                  <a:schemeClr val="tx1"/>
                </a:solidFill>
                <a:latin typeface="Times New Roman" pitchFamily="-1" charset="0"/>
                <a:ea typeface="+mn-ea"/>
                <a:cs typeface="+mn-cs"/>
              </a:rPr>
              <a:t>the Intel 8085. Its organization is shown in Figure 19.7. Several key components that</a:t>
            </a:r>
          </a:p>
          <a:p>
            <a:r>
              <a:rPr lang="en-US" sz="800" b="0" i="0" u="none" strike="noStrike" kern="1200" baseline="0" dirty="0">
                <a:solidFill>
                  <a:schemeClr val="tx1"/>
                </a:solidFill>
                <a:latin typeface="Times New Roman" pitchFamily="-1" charset="0"/>
                <a:ea typeface="+mn-ea"/>
                <a:cs typeface="+mn-cs"/>
              </a:rPr>
              <a:t>may not be self-explanatory are:</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a:t>
            </a:r>
            <a:r>
              <a:rPr lang="en-US" sz="800" b="1" i="0" u="none" strike="noStrike" kern="1200" baseline="0" dirty="0" err="1">
                <a:solidFill>
                  <a:schemeClr val="tx1"/>
                </a:solidFill>
                <a:latin typeface="Times New Roman" pitchFamily="-1" charset="0"/>
                <a:ea typeface="+mn-ea"/>
                <a:cs typeface="+mn-cs"/>
              </a:rPr>
              <a:t>Incrementer</a:t>
            </a:r>
            <a:r>
              <a:rPr lang="en-US" sz="800" b="1" i="0" u="none" strike="noStrike" kern="1200" baseline="0" dirty="0">
                <a:solidFill>
                  <a:schemeClr val="tx1"/>
                </a:solidFill>
                <a:latin typeface="Times New Roman" pitchFamily="-1" charset="0"/>
                <a:ea typeface="+mn-ea"/>
                <a:cs typeface="+mn-cs"/>
              </a:rPr>
              <a:t>/</a:t>
            </a:r>
            <a:r>
              <a:rPr lang="en-US" sz="800" b="1" i="0" u="none" strike="noStrike" kern="1200" baseline="0" dirty="0" err="1">
                <a:solidFill>
                  <a:schemeClr val="tx1"/>
                </a:solidFill>
                <a:latin typeface="Times New Roman" pitchFamily="-1" charset="0"/>
                <a:ea typeface="+mn-ea"/>
                <a:cs typeface="+mn-cs"/>
              </a:rPr>
              <a:t>decrementer</a:t>
            </a:r>
            <a:r>
              <a:rPr lang="en-US" sz="800" b="1" i="0" u="none" strike="noStrike" kern="1200" baseline="0" dirty="0">
                <a:solidFill>
                  <a:schemeClr val="tx1"/>
                </a:solidFill>
                <a:latin typeface="Times New Roman" pitchFamily="-1" charset="0"/>
                <a:ea typeface="+mn-ea"/>
                <a:cs typeface="+mn-cs"/>
              </a:rPr>
              <a:t> address latch:  </a:t>
            </a:r>
            <a:r>
              <a:rPr lang="en-US" sz="800" b="0" i="0" u="none" strike="noStrike" kern="1200" baseline="0" dirty="0">
                <a:solidFill>
                  <a:schemeClr val="tx1"/>
                </a:solidFill>
                <a:latin typeface="Times New Roman" pitchFamily="-1" charset="0"/>
                <a:ea typeface="+mn-ea"/>
                <a:cs typeface="+mn-cs"/>
              </a:rPr>
              <a:t>Logic that can add 1 to or subtract 1 from the contents of the stack pointer or program counter. This saves time by avoiding the use of the ALU for this purpose.</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Interrupt control</a:t>
            </a:r>
            <a:r>
              <a:rPr lang="en-US" sz="800" b="0" i="0" u="none" strike="noStrike" kern="1200" baseline="0" dirty="0">
                <a:solidFill>
                  <a:schemeClr val="tx1"/>
                </a:solidFill>
                <a:latin typeface="Times New Roman" pitchFamily="-1" charset="0"/>
                <a:ea typeface="+mn-ea"/>
                <a:cs typeface="+mn-cs"/>
              </a:rPr>
              <a:t>:  This module handles multiple levels of interrupt signals.</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Serial I/O control</a:t>
            </a:r>
            <a:r>
              <a:rPr lang="en-US" sz="800" b="0" i="0" u="none" strike="noStrike" kern="1200" baseline="0" dirty="0">
                <a:solidFill>
                  <a:schemeClr val="tx1"/>
                </a:solidFill>
                <a:latin typeface="Times New Roman" pitchFamily="-1" charset="0"/>
                <a:ea typeface="+mn-ea"/>
                <a:cs typeface="+mn-cs"/>
              </a:rPr>
              <a:t>:  This module interfaces to devices that communicate 1 bit at a time.</a:t>
            </a:r>
            <a:endParaRPr lang="en-GB" sz="800" dirty="0"/>
          </a:p>
        </p:txBody>
      </p:sp>
    </p:spTree>
    <p:extLst>
      <p:ext uri="{BB962C8B-B14F-4D97-AF65-F5344CB8AC3E}">
        <p14:creationId xmlns:p14="http://schemas.microsoft.com/office/powerpoint/2010/main" val="1340249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800" kern="1200" dirty="0">
                <a:solidFill>
                  <a:schemeClr val="tx1"/>
                </a:solidFill>
                <a:effectLst/>
                <a:latin typeface="Times New Roman" pitchFamily="-1" charset="0"/>
                <a:ea typeface="+mn-ea"/>
                <a:cs typeface="+mn-cs"/>
              </a:rPr>
              <a:t>We have discussed the control unit in terms of its inputs, output, and functions. We</a:t>
            </a:r>
          </a:p>
          <a:p>
            <a:r>
              <a:rPr lang="en-US" sz="800" kern="1200" dirty="0">
                <a:solidFill>
                  <a:schemeClr val="tx1"/>
                </a:solidFill>
                <a:effectLst/>
                <a:latin typeface="Times New Roman" pitchFamily="-1" charset="0"/>
                <a:ea typeface="+mn-ea"/>
                <a:cs typeface="+mn-cs"/>
              </a:rPr>
              <a:t>now turn to the topic of control unit implementation. A wide variety of techniques</a:t>
            </a:r>
          </a:p>
          <a:p>
            <a:r>
              <a:rPr lang="en-US" sz="800" kern="1200" dirty="0">
                <a:solidFill>
                  <a:schemeClr val="tx1"/>
                </a:solidFill>
                <a:effectLst/>
                <a:latin typeface="Times New Roman" pitchFamily="-1" charset="0"/>
                <a:ea typeface="+mn-ea"/>
                <a:cs typeface="+mn-cs"/>
              </a:rPr>
              <a:t>have been used. Most of these fall into one of two categories:</a:t>
            </a:r>
          </a:p>
          <a:p>
            <a:endParaRPr lang="en-US" sz="800" b="1" kern="1200" dirty="0">
              <a:solidFill>
                <a:schemeClr val="tx1"/>
              </a:solidFill>
              <a:effectLst/>
              <a:latin typeface="Times New Roman" pitchFamily="-1" charset="0"/>
              <a:ea typeface="+mn-ea"/>
              <a:cs typeface="+mn-cs"/>
            </a:endParaRPr>
          </a:p>
          <a:p>
            <a:r>
              <a:rPr lang="en-US" sz="800" b="1" kern="1200" dirty="0">
                <a:solidFill>
                  <a:schemeClr val="tx1"/>
                </a:solidFill>
                <a:effectLst/>
                <a:latin typeface="Times New Roman" pitchFamily="-1" charset="0"/>
                <a:ea typeface="+mn-ea"/>
                <a:cs typeface="+mn-cs"/>
              </a:rPr>
              <a:t>■ </a:t>
            </a:r>
            <a:r>
              <a:rPr lang="en-US" sz="800" kern="1200" dirty="0">
                <a:solidFill>
                  <a:schemeClr val="tx1"/>
                </a:solidFill>
                <a:effectLst/>
                <a:latin typeface="Times New Roman" pitchFamily="-1" charset="0"/>
                <a:ea typeface="+mn-ea"/>
                <a:cs typeface="+mn-cs"/>
              </a:rPr>
              <a:t> Hardwired implementation</a:t>
            </a:r>
          </a:p>
          <a:p>
            <a:endParaRPr lang="en-US" sz="800" b="1" kern="1200" dirty="0">
              <a:solidFill>
                <a:schemeClr val="tx1"/>
              </a:solidFill>
              <a:effectLst/>
              <a:latin typeface="Times New Roman" pitchFamily="-1" charset="0"/>
              <a:ea typeface="+mn-ea"/>
              <a:cs typeface="+mn-cs"/>
            </a:endParaRPr>
          </a:p>
          <a:p>
            <a:r>
              <a:rPr lang="en-US" sz="800" b="1" kern="1200" dirty="0">
                <a:solidFill>
                  <a:schemeClr val="tx1"/>
                </a:solidFill>
                <a:effectLst/>
                <a:latin typeface="Times New Roman" pitchFamily="-1" charset="0"/>
                <a:ea typeface="+mn-ea"/>
                <a:cs typeface="+mn-cs"/>
              </a:rPr>
              <a:t>■ </a:t>
            </a:r>
            <a:r>
              <a:rPr lang="en-US" sz="800" kern="1200" dirty="0">
                <a:solidFill>
                  <a:schemeClr val="tx1"/>
                </a:solidFill>
                <a:effectLst/>
                <a:latin typeface="Times New Roman" pitchFamily="-1" charset="0"/>
                <a:ea typeface="+mn-ea"/>
                <a:cs typeface="+mn-cs"/>
              </a:rPr>
              <a:t> Microprogrammed implementation</a:t>
            </a:r>
          </a:p>
          <a:p>
            <a:endParaRPr lang="en-US" sz="800" kern="1200" dirty="0">
              <a:solidFill>
                <a:schemeClr val="tx1"/>
              </a:solidFill>
              <a:effectLst/>
              <a:latin typeface="Times New Roman" pitchFamily="-1" charset="0"/>
              <a:ea typeface="+mn-ea"/>
              <a:cs typeface="+mn-cs"/>
            </a:endParaRPr>
          </a:p>
          <a:p>
            <a:r>
              <a:rPr lang="en-US" sz="800" kern="1200" dirty="0">
                <a:solidFill>
                  <a:schemeClr val="tx1"/>
                </a:solidFill>
                <a:effectLst/>
                <a:latin typeface="Times New Roman" pitchFamily="-1" charset="0"/>
                <a:ea typeface="+mn-ea"/>
                <a:cs typeface="+mn-cs"/>
              </a:rPr>
              <a:t>In a </a:t>
            </a:r>
            <a:r>
              <a:rPr lang="en-US" sz="800" b="1" kern="1200" dirty="0">
                <a:solidFill>
                  <a:schemeClr val="tx1"/>
                </a:solidFill>
                <a:effectLst/>
                <a:latin typeface="Times New Roman" pitchFamily="-1" charset="0"/>
                <a:ea typeface="+mn-ea"/>
                <a:cs typeface="+mn-cs"/>
              </a:rPr>
              <a:t>hardwired</a:t>
            </a:r>
            <a:r>
              <a:rPr lang="en-US" sz="800" kern="1200" dirty="0">
                <a:solidFill>
                  <a:schemeClr val="tx1"/>
                </a:solidFill>
                <a:effectLst/>
                <a:latin typeface="Times New Roman" pitchFamily="-1" charset="0"/>
                <a:ea typeface="+mn-ea"/>
                <a:cs typeface="+mn-cs"/>
              </a:rPr>
              <a:t> </a:t>
            </a:r>
            <a:r>
              <a:rPr lang="en-US" sz="800" b="1" kern="1200" dirty="0">
                <a:solidFill>
                  <a:schemeClr val="tx1"/>
                </a:solidFill>
                <a:effectLst/>
                <a:latin typeface="Times New Roman" pitchFamily="-1" charset="0"/>
                <a:ea typeface="+mn-ea"/>
                <a:cs typeface="+mn-cs"/>
              </a:rPr>
              <a:t>implementation</a:t>
            </a:r>
            <a:r>
              <a:rPr lang="en-US" sz="800" kern="1200" dirty="0">
                <a:solidFill>
                  <a:schemeClr val="tx1"/>
                </a:solidFill>
                <a:effectLst/>
                <a:latin typeface="Times New Roman" pitchFamily="-1" charset="0"/>
                <a:ea typeface="+mn-ea"/>
                <a:cs typeface="+mn-cs"/>
              </a:rPr>
              <a:t>, the control unit is essentially a </a:t>
            </a:r>
            <a:r>
              <a:rPr lang="en-US" sz="800" u="sng" kern="1200" dirty="0">
                <a:solidFill>
                  <a:schemeClr val="tx1"/>
                </a:solidFill>
                <a:effectLst/>
                <a:latin typeface="Times New Roman" pitchFamily="-1" charset="0"/>
                <a:ea typeface="+mn-ea"/>
                <a:cs typeface="+mn-cs"/>
              </a:rPr>
              <a:t>state machine</a:t>
            </a:r>
          </a:p>
          <a:p>
            <a:r>
              <a:rPr lang="en-US" sz="800" u="sng" kern="1200" dirty="0">
                <a:solidFill>
                  <a:schemeClr val="tx1"/>
                </a:solidFill>
                <a:effectLst/>
                <a:latin typeface="Times New Roman" pitchFamily="-1" charset="0"/>
                <a:ea typeface="+mn-ea"/>
                <a:cs typeface="+mn-cs"/>
              </a:rPr>
              <a:t>circuit. Its input logic signals are transformed into a set of output logic signals, which</a:t>
            </a:r>
          </a:p>
          <a:p>
            <a:r>
              <a:rPr lang="en-US" sz="800" u="sng" kern="1200" dirty="0">
                <a:solidFill>
                  <a:schemeClr val="tx1"/>
                </a:solidFill>
                <a:effectLst/>
                <a:latin typeface="Times New Roman" pitchFamily="-1" charset="0"/>
                <a:ea typeface="+mn-ea"/>
                <a:cs typeface="+mn-cs"/>
              </a:rPr>
              <a:t> are the control signals</a:t>
            </a:r>
            <a:r>
              <a:rPr lang="en-US" sz="800" kern="1200" dirty="0">
                <a:solidFill>
                  <a:schemeClr val="tx1"/>
                </a:solidFill>
                <a:effectLst/>
                <a:latin typeface="Times New Roman" pitchFamily="-1" charset="0"/>
                <a:ea typeface="+mn-ea"/>
                <a:cs typeface="+mn-cs"/>
              </a:rPr>
              <a:t>. This approach is examined in this section. Microprogrammed</a:t>
            </a:r>
          </a:p>
          <a:p>
            <a:r>
              <a:rPr lang="en-US" sz="800" kern="1200" dirty="0">
                <a:solidFill>
                  <a:schemeClr val="tx1"/>
                </a:solidFill>
                <a:effectLst/>
                <a:latin typeface="Times New Roman" pitchFamily="-1" charset="0"/>
                <a:ea typeface="+mn-ea"/>
                <a:cs typeface="+mn-cs"/>
              </a:rPr>
              <a:t>implementation is the subject of Section 19.4.</a:t>
            </a:r>
          </a:p>
          <a:p>
            <a:endParaRPr lang="en-US" sz="800" kern="1200" dirty="0">
              <a:solidFill>
                <a:schemeClr val="tx1"/>
              </a:solidFill>
              <a:effectLst/>
              <a:latin typeface="Times New Roman" pitchFamily="-1" charset="0"/>
              <a:ea typeface="+mn-ea"/>
              <a:cs typeface="+mn-cs"/>
            </a:endParaRPr>
          </a:p>
        </p:txBody>
      </p:sp>
    </p:spTree>
    <p:extLst>
      <p:ext uri="{BB962C8B-B14F-4D97-AF65-F5344CB8AC3E}">
        <p14:creationId xmlns:p14="http://schemas.microsoft.com/office/powerpoint/2010/main" val="1291259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6025FBCF-ECC8-CE4E-B5BE-12740C1227F6}" type="slidenum">
              <a:rPr lang="en-US"/>
              <a:pPr/>
              <a:t>19</a:t>
            </a:fld>
            <a:endParaRPr lang="en-US"/>
          </a:p>
        </p:txBody>
      </p:sp>
      <p:sp>
        <p:nvSpPr>
          <p:cNvPr id="82946"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82947"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Figure 19.4 depicts the control unit as we have so far discussed it</a:t>
            </a:r>
            <a:r>
              <a:rPr lang="en-US" sz="800" b="0" i="0" u="sng" strike="noStrike" kern="1200" baseline="0" dirty="0">
                <a:solidFill>
                  <a:schemeClr val="tx1"/>
                </a:solidFill>
                <a:latin typeface="Times New Roman" pitchFamily="-1" charset="0"/>
                <a:ea typeface="+mn-ea"/>
                <a:cs typeface="+mn-cs"/>
              </a:rPr>
              <a:t>. The key inputs are</a:t>
            </a:r>
          </a:p>
          <a:p>
            <a:r>
              <a:rPr lang="en-US" sz="800" b="0" i="0" u="sng" strike="noStrike" kern="1200" baseline="0" dirty="0">
                <a:solidFill>
                  <a:schemeClr val="tx1"/>
                </a:solidFill>
                <a:latin typeface="Times New Roman" pitchFamily="-1" charset="0"/>
                <a:ea typeface="+mn-ea"/>
                <a:cs typeface="+mn-cs"/>
              </a:rPr>
              <a:t>the IR, the clock, flags, and control bus signals</a:t>
            </a:r>
            <a:r>
              <a:rPr lang="en-US" sz="800" b="0" i="0" u="none" strike="noStrike" kern="1200" baseline="0" dirty="0">
                <a:solidFill>
                  <a:schemeClr val="tx1"/>
                </a:solidFill>
                <a:latin typeface="Times New Roman" pitchFamily="-1" charset="0"/>
                <a:ea typeface="+mn-ea"/>
                <a:cs typeface="+mn-cs"/>
              </a:rPr>
              <a:t>. In the case of the flags and control</a:t>
            </a:r>
          </a:p>
          <a:p>
            <a:r>
              <a:rPr lang="en-US" sz="800" b="0" i="0" u="none" strike="noStrike" kern="1200" baseline="0" dirty="0">
                <a:solidFill>
                  <a:schemeClr val="tx1"/>
                </a:solidFill>
                <a:latin typeface="Times New Roman" pitchFamily="-1" charset="0"/>
                <a:ea typeface="+mn-ea"/>
                <a:cs typeface="+mn-cs"/>
              </a:rPr>
              <a:t>bus signals, each individual bit typically has some meaning (e.g., overflow). The other</a:t>
            </a:r>
          </a:p>
          <a:p>
            <a:r>
              <a:rPr lang="en-US" sz="800" b="0" i="0" u="none" strike="noStrike" kern="1200" baseline="0" dirty="0">
                <a:solidFill>
                  <a:schemeClr val="tx1"/>
                </a:solidFill>
                <a:latin typeface="Times New Roman" pitchFamily="-1" charset="0"/>
                <a:ea typeface="+mn-ea"/>
                <a:cs typeface="+mn-cs"/>
              </a:rPr>
              <a:t>two inputs, however, are not directly useful to the control unit.</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First consider the IR. The control unit makes use of the opcode and will perform different actions </a:t>
            </a:r>
            <a:r>
              <a:rPr lang="en-US" sz="800" b="0" i="0" u="sng" strike="noStrike" kern="1200" baseline="0" dirty="0">
                <a:solidFill>
                  <a:schemeClr val="tx1"/>
                </a:solidFill>
                <a:latin typeface="Times New Roman" pitchFamily="-1" charset="0"/>
                <a:ea typeface="+mn-ea"/>
                <a:cs typeface="+mn-cs"/>
              </a:rPr>
              <a:t>(issue a different combination of control signals) for different instructions. </a:t>
            </a:r>
          </a:p>
          <a:p>
            <a:r>
              <a:rPr lang="en-US" sz="800" b="0" i="0" u="none" strike="noStrike" kern="1200" baseline="0" dirty="0">
                <a:solidFill>
                  <a:schemeClr val="tx1"/>
                </a:solidFill>
                <a:latin typeface="Times New Roman" pitchFamily="-1" charset="0"/>
                <a:ea typeface="+mn-ea"/>
                <a:cs typeface="+mn-cs"/>
              </a:rPr>
              <a:t>To simplify the control unit logic, there should be </a:t>
            </a:r>
            <a:r>
              <a:rPr lang="en-US" sz="800" b="0" i="0" u="sng" strike="noStrike" kern="1200" baseline="0" dirty="0">
                <a:solidFill>
                  <a:schemeClr val="tx1"/>
                </a:solidFill>
                <a:latin typeface="Times New Roman" pitchFamily="-1" charset="0"/>
                <a:ea typeface="+mn-ea"/>
                <a:cs typeface="+mn-cs"/>
              </a:rPr>
              <a:t>a unique logic input for each opcode</a:t>
            </a:r>
            <a:r>
              <a:rPr lang="en-US" sz="800" b="0" i="0" u="none" strike="noStrike" kern="1200" baseline="0" dirty="0">
                <a:solidFill>
                  <a:schemeClr val="tx1"/>
                </a:solidFill>
                <a:latin typeface="Times New Roman" pitchFamily="-1" charset="0"/>
                <a:ea typeface="+mn-ea"/>
                <a:cs typeface="+mn-cs"/>
              </a:rPr>
              <a:t>.</a:t>
            </a:r>
          </a:p>
          <a:p>
            <a:r>
              <a:rPr lang="en-US" sz="800" b="0" i="0" u="none" strike="noStrike" kern="1200" baseline="0" dirty="0">
                <a:solidFill>
                  <a:schemeClr val="tx1"/>
                </a:solidFill>
                <a:latin typeface="Times New Roman" pitchFamily="-1" charset="0"/>
                <a:ea typeface="+mn-ea"/>
                <a:cs typeface="+mn-cs"/>
              </a:rPr>
              <a:t>This function can be performed by </a:t>
            </a:r>
            <a:r>
              <a:rPr lang="en-US" sz="800" b="0" i="0" u="sng" strike="noStrike" kern="1200" baseline="0" dirty="0">
                <a:solidFill>
                  <a:schemeClr val="tx1"/>
                </a:solidFill>
                <a:latin typeface="Times New Roman" pitchFamily="-1" charset="0"/>
                <a:ea typeface="+mn-ea"/>
                <a:cs typeface="+mn-cs"/>
              </a:rPr>
              <a:t>a decoder , which takes an encoded input and produces a single output</a:t>
            </a:r>
            <a:r>
              <a:rPr lang="en-US" sz="800" b="0" i="0" u="none" strike="noStrike" kern="1200" baseline="0" dirty="0">
                <a:solidFill>
                  <a:schemeClr val="tx1"/>
                </a:solidFill>
                <a:latin typeface="Times New Roman" pitchFamily="-1" charset="0"/>
                <a:ea typeface="+mn-ea"/>
                <a:cs typeface="+mn-cs"/>
              </a:rPr>
              <a:t>. </a:t>
            </a:r>
          </a:p>
          <a:p>
            <a:r>
              <a:rPr lang="en-US" sz="800" b="0" i="0" u="none" strike="noStrike" kern="1200" baseline="0" dirty="0">
                <a:solidFill>
                  <a:schemeClr val="tx1"/>
                </a:solidFill>
                <a:latin typeface="Times New Roman" pitchFamily="-1" charset="0"/>
                <a:ea typeface="+mn-ea"/>
                <a:cs typeface="+mn-cs"/>
              </a:rPr>
              <a:t>In general, a decoder will have n  binary inputs and 2</a:t>
            </a:r>
            <a:r>
              <a:rPr lang="en-US" sz="800" b="0" i="0" u="none" strike="noStrike" kern="1200" baseline="30000" dirty="0">
                <a:solidFill>
                  <a:schemeClr val="tx1"/>
                </a:solidFill>
                <a:latin typeface="Times New Roman" pitchFamily="-1" charset="0"/>
                <a:ea typeface="+mn-ea"/>
                <a:cs typeface="+mn-cs"/>
              </a:rPr>
              <a:t>n</a:t>
            </a:r>
            <a:r>
              <a:rPr lang="en-US" sz="800" b="0" i="0" u="none" strike="noStrike" kern="1200" baseline="0" dirty="0">
                <a:solidFill>
                  <a:schemeClr val="tx1"/>
                </a:solidFill>
                <a:latin typeface="Times New Roman" pitchFamily="-1" charset="0"/>
                <a:ea typeface="+mn-ea"/>
                <a:cs typeface="+mn-cs"/>
              </a:rPr>
              <a:t>  binary outputs. </a:t>
            </a:r>
            <a:r>
              <a:rPr lang="en-US" sz="800" b="0" i="0" u="sng" strike="noStrike" kern="1200" baseline="0" dirty="0">
                <a:solidFill>
                  <a:schemeClr val="tx1"/>
                </a:solidFill>
                <a:latin typeface="Times New Roman" pitchFamily="-1" charset="0"/>
                <a:ea typeface="+mn-ea"/>
                <a:cs typeface="+mn-cs"/>
              </a:rPr>
              <a:t>Each of the 2</a:t>
            </a:r>
            <a:r>
              <a:rPr lang="en-US" sz="800" b="0" i="0" u="sng" strike="noStrike" kern="1200" baseline="30000" dirty="0">
                <a:solidFill>
                  <a:schemeClr val="tx1"/>
                </a:solidFill>
                <a:latin typeface="Times New Roman" pitchFamily="-1" charset="0"/>
                <a:ea typeface="+mn-ea"/>
                <a:cs typeface="+mn-cs"/>
              </a:rPr>
              <a:t>n</a:t>
            </a:r>
            <a:r>
              <a:rPr lang="en-US" sz="800" b="0" i="0" u="sng" strike="noStrike" kern="1200" baseline="0" dirty="0">
                <a:solidFill>
                  <a:schemeClr val="tx1"/>
                </a:solidFill>
                <a:latin typeface="Times New Roman" pitchFamily="-1" charset="0"/>
                <a:ea typeface="+mn-ea"/>
                <a:cs typeface="+mn-cs"/>
              </a:rPr>
              <a:t>  different input patterns will activate a single unique output</a:t>
            </a:r>
            <a:r>
              <a:rPr lang="en-US" sz="800" b="0" i="0" u="none" strike="noStrike" kern="1200" baseline="0" dirty="0">
                <a:solidFill>
                  <a:schemeClr val="tx1"/>
                </a:solidFill>
                <a:latin typeface="Times New Roman" pitchFamily="-1" charset="0"/>
                <a:ea typeface="+mn-ea"/>
                <a:cs typeface="+mn-cs"/>
              </a:rPr>
              <a:t>. Table 19.3 is an example for </a:t>
            </a:r>
            <a:r>
              <a:rPr lang="en-US" sz="800" b="0" i="1" u="none" strike="noStrike" kern="1200" baseline="0" dirty="0">
                <a:solidFill>
                  <a:schemeClr val="tx1"/>
                </a:solidFill>
                <a:latin typeface="Times New Roman" pitchFamily="-1" charset="0"/>
                <a:ea typeface="+mn-ea"/>
                <a:cs typeface="+mn-cs"/>
              </a:rPr>
              <a:t>n</a:t>
            </a:r>
            <a:r>
              <a:rPr lang="en-US" sz="800" b="0" i="0" u="none" strike="noStrike" kern="1200" baseline="0" dirty="0">
                <a:solidFill>
                  <a:schemeClr val="tx1"/>
                </a:solidFill>
                <a:latin typeface="Times New Roman" pitchFamily="-1" charset="0"/>
                <a:ea typeface="+mn-ea"/>
                <a:cs typeface="+mn-cs"/>
              </a:rPr>
              <a:t> =  4. The decoder for a control unit will typically</a:t>
            </a:r>
          </a:p>
          <a:p>
            <a:r>
              <a:rPr lang="en-US" sz="800" b="0" i="0" u="none" strike="noStrike" kern="1200" baseline="0" dirty="0">
                <a:solidFill>
                  <a:schemeClr val="tx1"/>
                </a:solidFill>
                <a:latin typeface="Times New Roman" pitchFamily="-1" charset="0"/>
                <a:ea typeface="+mn-ea"/>
                <a:cs typeface="+mn-cs"/>
              </a:rPr>
              <a:t>have to be more complex than that, to account for variable-length opcodes. An example of the digital logic used to implement a decoder is presented in Chapter 12.</a:t>
            </a:r>
          </a:p>
          <a:p>
            <a:endParaRPr lang="en-US" sz="800" b="0" i="0" u="none" strike="noStrike" kern="1200" baseline="0" dirty="0">
              <a:solidFill>
                <a:schemeClr val="tx1"/>
              </a:solidFill>
              <a:latin typeface="Times New Roman" pitchFamily="-1" charset="0"/>
              <a:ea typeface="+mn-ea"/>
              <a:cs typeface="+mn-cs"/>
            </a:endParaRPr>
          </a:p>
        </p:txBody>
      </p:sp>
    </p:spTree>
    <p:extLst>
      <p:ext uri="{BB962C8B-B14F-4D97-AF65-F5344CB8AC3E}">
        <p14:creationId xmlns:p14="http://schemas.microsoft.com/office/powerpoint/2010/main" val="1896568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C52B5D92-AC97-9342-8772-0E3F8055CA02}" type="slidenum">
              <a:rPr lang="en-US"/>
              <a:pPr/>
              <a:t>20</a:t>
            </a:fld>
            <a:endParaRPr lang="en-US"/>
          </a:p>
        </p:txBody>
      </p:sp>
      <p:sp>
        <p:nvSpPr>
          <p:cNvPr id="122882"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122883"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The clock portion of the control unit issues a repetitive sequence of pulses.</a:t>
            </a:r>
          </a:p>
          <a:p>
            <a:r>
              <a:rPr lang="en-US" sz="800" b="0" i="0" u="none" strike="noStrike" kern="1200" baseline="0" dirty="0">
                <a:solidFill>
                  <a:schemeClr val="tx1"/>
                </a:solidFill>
                <a:latin typeface="Times New Roman" pitchFamily="-1" charset="0"/>
                <a:ea typeface="+mn-ea"/>
                <a:cs typeface="+mn-cs"/>
              </a:rPr>
              <a:t>This is useful for measuring the duration of micro-operations. </a:t>
            </a:r>
            <a:r>
              <a:rPr lang="en-US" sz="800" b="0" i="0" u="sng" strike="noStrike" kern="1200" baseline="0" dirty="0">
                <a:solidFill>
                  <a:schemeClr val="tx1"/>
                </a:solidFill>
                <a:latin typeface="Times New Roman" pitchFamily="-1" charset="0"/>
                <a:ea typeface="+mn-ea"/>
                <a:cs typeface="+mn-cs"/>
              </a:rPr>
              <a:t>Essentially, the period</a:t>
            </a:r>
          </a:p>
          <a:p>
            <a:r>
              <a:rPr lang="en-US" sz="800" b="0" i="0" u="sng" strike="noStrike" kern="1200" baseline="0" dirty="0">
                <a:solidFill>
                  <a:schemeClr val="tx1"/>
                </a:solidFill>
                <a:latin typeface="Times New Roman" pitchFamily="-1" charset="0"/>
                <a:ea typeface="+mn-ea"/>
                <a:cs typeface="+mn-cs"/>
              </a:rPr>
              <a:t>of the clock pulses must be long enough to allow the propagation of signals along</a:t>
            </a:r>
          </a:p>
          <a:p>
            <a:r>
              <a:rPr lang="en-US" sz="800" b="0" i="0" u="sng" strike="noStrike" kern="1200" baseline="0" dirty="0">
                <a:solidFill>
                  <a:schemeClr val="tx1"/>
                </a:solidFill>
                <a:latin typeface="Times New Roman" pitchFamily="-1" charset="0"/>
                <a:ea typeface="+mn-ea"/>
                <a:cs typeface="+mn-cs"/>
              </a:rPr>
              <a:t>data paths and through processor circuitry</a:t>
            </a:r>
            <a:r>
              <a:rPr lang="en-US" sz="800" b="0" i="0" u="none" strike="noStrike" kern="1200" baseline="0" dirty="0">
                <a:solidFill>
                  <a:schemeClr val="tx1"/>
                </a:solidFill>
                <a:latin typeface="Times New Roman" pitchFamily="-1" charset="0"/>
                <a:ea typeface="+mn-ea"/>
                <a:cs typeface="+mn-cs"/>
              </a:rPr>
              <a:t>. However, as we have seen, the control</a:t>
            </a:r>
          </a:p>
          <a:p>
            <a:r>
              <a:rPr lang="en-US" sz="800" b="0" i="0" u="none" strike="noStrike" kern="1200" baseline="0" dirty="0">
                <a:solidFill>
                  <a:schemeClr val="tx1"/>
                </a:solidFill>
                <a:latin typeface="Times New Roman" pitchFamily="-1" charset="0"/>
                <a:ea typeface="+mn-ea"/>
                <a:cs typeface="+mn-cs"/>
              </a:rPr>
              <a:t>unit emits different control signals at different time units within a single instruction</a:t>
            </a:r>
          </a:p>
          <a:p>
            <a:r>
              <a:rPr lang="en-US" sz="800" b="0" i="0" u="none" strike="noStrike" kern="1200" baseline="0" dirty="0">
                <a:solidFill>
                  <a:schemeClr val="tx1"/>
                </a:solidFill>
                <a:latin typeface="Times New Roman" pitchFamily="-1" charset="0"/>
                <a:ea typeface="+mn-ea"/>
                <a:cs typeface="+mn-cs"/>
              </a:rPr>
              <a:t>cycle. Thus, we would like a counter as input to the control unit, with a different</a:t>
            </a:r>
          </a:p>
          <a:p>
            <a:r>
              <a:rPr lang="en-US" sz="800" b="0" i="0" u="none" strike="noStrike" kern="1200" baseline="0" dirty="0">
                <a:solidFill>
                  <a:schemeClr val="tx1"/>
                </a:solidFill>
                <a:latin typeface="Times New Roman" pitchFamily="-1" charset="0"/>
                <a:ea typeface="+mn-ea"/>
                <a:cs typeface="+mn-cs"/>
              </a:rPr>
              <a:t>control signal being used for T</a:t>
            </a:r>
            <a:r>
              <a:rPr lang="en-US" sz="800" b="0" i="0" u="none" strike="noStrike" kern="1200" baseline="-25000" dirty="0">
                <a:solidFill>
                  <a:schemeClr val="tx1"/>
                </a:solidFill>
                <a:latin typeface="Times New Roman" pitchFamily="-1" charset="0"/>
                <a:ea typeface="+mn-ea"/>
                <a:cs typeface="+mn-cs"/>
              </a:rPr>
              <a:t>1</a:t>
            </a:r>
            <a:r>
              <a:rPr lang="en-US" sz="800" b="0" i="0" u="none" strike="noStrike" kern="1200" baseline="0" dirty="0">
                <a:solidFill>
                  <a:schemeClr val="tx1"/>
                </a:solidFill>
                <a:latin typeface="Times New Roman" pitchFamily="-1" charset="0"/>
                <a:ea typeface="+mn-ea"/>
                <a:cs typeface="+mn-cs"/>
              </a:rPr>
              <a:t> ,T</a:t>
            </a:r>
            <a:r>
              <a:rPr lang="en-US" sz="800" b="0" i="0" u="none" strike="noStrike" kern="1200" baseline="-25000" dirty="0">
                <a:solidFill>
                  <a:schemeClr val="tx1"/>
                </a:solidFill>
                <a:latin typeface="Times New Roman" pitchFamily="-1" charset="0"/>
                <a:ea typeface="+mn-ea"/>
                <a:cs typeface="+mn-cs"/>
              </a:rPr>
              <a:t>2</a:t>
            </a:r>
            <a:r>
              <a:rPr lang="en-US" sz="800" b="0" i="0" u="none" strike="noStrike" kern="1200" baseline="0" dirty="0">
                <a:solidFill>
                  <a:schemeClr val="tx1"/>
                </a:solidFill>
                <a:latin typeface="Times New Roman" pitchFamily="-1" charset="0"/>
                <a:ea typeface="+mn-ea"/>
                <a:cs typeface="+mn-cs"/>
              </a:rPr>
              <a:t> , and so forth. At the end of an instruction cycle,</a:t>
            </a:r>
          </a:p>
          <a:p>
            <a:r>
              <a:rPr lang="en-US" sz="800" b="0" i="0" u="none" strike="noStrike" kern="1200" baseline="0" dirty="0">
                <a:solidFill>
                  <a:schemeClr val="tx1"/>
                </a:solidFill>
                <a:latin typeface="Times New Roman" pitchFamily="-1" charset="0"/>
                <a:ea typeface="+mn-ea"/>
                <a:cs typeface="+mn-cs"/>
              </a:rPr>
              <a:t>the control unit must feed back to the counter to reinitialize it at T</a:t>
            </a:r>
            <a:r>
              <a:rPr lang="en-US" sz="800" b="0" i="0" u="none" strike="noStrike" kern="1200" baseline="-25000" dirty="0">
                <a:solidFill>
                  <a:schemeClr val="tx1"/>
                </a:solidFill>
                <a:latin typeface="Times New Roman" pitchFamily="-1" charset="0"/>
                <a:ea typeface="+mn-ea"/>
                <a:cs typeface="+mn-cs"/>
              </a:rPr>
              <a:t>1</a:t>
            </a:r>
            <a:r>
              <a:rPr lang="en-US" sz="800" b="0" i="0" u="none" strike="noStrike" kern="1200" baseline="0" dirty="0">
                <a:solidFill>
                  <a:schemeClr val="tx1"/>
                </a:solidFill>
                <a:latin typeface="Times New Roman" pitchFamily="-1" charset="0"/>
                <a:ea typeface="+mn-ea"/>
                <a:cs typeface="+mn-cs"/>
              </a:rPr>
              <a:t> .</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With these two refinements, the control unit can be depicted as in Figure 19.10.</a:t>
            </a:r>
          </a:p>
          <a:p>
            <a:endParaRPr lang="en-GB" sz="800" dirty="0"/>
          </a:p>
        </p:txBody>
      </p:sp>
    </p:spTree>
    <p:extLst>
      <p:ext uri="{BB962C8B-B14F-4D97-AF65-F5344CB8AC3E}">
        <p14:creationId xmlns:p14="http://schemas.microsoft.com/office/powerpoint/2010/main" val="1380124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31677C74-AB85-FD46-8E33-B00FAD7569D9}" type="slidenum">
              <a:rPr lang="en-US"/>
              <a:pPr/>
              <a:t>2</a:t>
            </a:fld>
            <a:endParaRPr lang="en-US"/>
          </a:p>
        </p:txBody>
      </p:sp>
      <p:sp>
        <p:nvSpPr>
          <p:cNvPr id="62466"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2467" name="Rectangle 3"/>
          <p:cNvSpPr>
            <a:spLocks noGrp="1" noChangeArrowheads="1"/>
          </p:cNvSpPr>
          <p:nvPr>
            <p:ph type="body" idx="1"/>
          </p:nvPr>
        </p:nvSpPr>
        <p:spPr/>
        <p:txBody>
          <a:bodyPr/>
          <a:lstStyle/>
          <a:p>
            <a:r>
              <a:rPr lang="en-US" sz="800" b="0" i="0" u="none" strike="noStrike" kern="1200" baseline="0" dirty="0">
                <a:solidFill>
                  <a:schemeClr val="tx1"/>
                </a:solidFill>
                <a:latin typeface="+mj-lt"/>
                <a:ea typeface="+mn-ea"/>
                <a:cs typeface="+mn-cs"/>
              </a:rPr>
              <a:t> We have seen that the operation of a computer, in executing a program, consists of a</a:t>
            </a:r>
          </a:p>
          <a:p>
            <a:r>
              <a:rPr lang="en-US" sz="800" b="0" i="0" u="none" strike="noStrike" kern="1200" baseline="0" dirty="0">
                <a:solidFill>
                  <a:schemeClr val="tx1"/>
                </a:solidFill>
                <a:latin typeface="+mj-lt"/>
                <a:ea typeface="+mn-ea"/>
                <a:cs typeface="+mn-cs"/>
              </a:rPr>
              <a:t>sequence of instruction cycles, with one machine instruction per cycle. Of course, we</a:t>
            </a:r>
          </a:p>
          <a:p>
            <a:r>
              <a:rPr lang="en-US" sz="800" b="0" i="0" u="none" strike="noStrike" kern="1200" baseline="0" dirty="0">
                <a:solidFill>
                  <a:schemeClr val="tx1"/>
                </a:solidFill>
                <a:latin typeface="+mj-lt"/>
                <a:ea typeface="+mn-ea"/>
                <a:cs typeface="+mn-cs"/>
              </a:rPr>
              <a:t>must remember that this sequence of instruction cycles is not necessarily the same</a:t>
            </a:r>
          </a:p>
          <a:p>
            <a:r>
              <a:rPr lang="en-US" sz="800" b="0" i="0" u="none" strike="noStrike" kern="1200" baseline="0" dirty="0">
                <a:solidFill>
                  <a:schemeClr val="tx1"/>
                </a:solidFill>
                <a:latin typeface="+mj-lt"/>
                <a:ea typeface="+mn-ea"/>
                <a:cs typeface="+mn-cs"/>
              </a:rPr>
              <a:t>as the </a:t>
            </a:r>
            <a:r>
              <a:rPr lang="en-US" sz="800" b="0" i="1" u="none" strike="noStrike" kern="1200" baseline="0" dirty="0">
                <a:solidFill>
                  <a:schemeClr val="tx1"/>
                </a:solidFill>
                <a:latin typeface="+mj-lt"/>
                <a:ea typeface="+mn-ea"/>
                <a:cs typeface="+mn-cs"/>
              </a:rPr>
              <a:t>written sequence  </a:t>
            </a:r>
            <a:r>
              <a:rPr lang="en-US" sz="800" b="0" i="0" u="none" strike="noStrike" kern="1200" baseline="0" dirty="0">
                <a:solidFill>
                  <a:schemeClr val="tx1"/>
                </a:solidFill>
                <a:latin typeface="+mj-lt"/>
                <a:ea typeface="+mn-ea"/>
                <a:cs typeface="+mn-cs"/>
              </a:rPr>
              <a:t>of instructions that make up the program, because of the</a:t>
            </a:r>
          </a:p>
          <a:p>
            <a:r>
              <a:rPr lang="en-US" sz="800" b="0" i="0" u="none" strike="noStrike" kern="1200" baseline="0" dirty="0">
                <a:solidFill>
                  <a:schemeClr val="tx1"/>
                </a:solidFill>
                <a:latin typeface="+mj-lt"/>
                <a:ea typeface="+mn-ea"/>
                <a:cs typeface="+mn-cs"/>
              </a:rPr>
              <a:t>existence of branching instructions. </a:t>
            </a:r>
            <a:r>
              <a:rPr lang="en-US" sz="800" b="0" i="0" u="sng" strike="noStrike" kern="1200" baseline="0" dirty="0">
                <a:solidFill>
                  <a:schemeClr val="tx1"/>
                </a:solidFill>
                <a:latin typeface="+mj-lt"/>
                <a:ea typeface="+mn-ea"/>
                <a:cs typeface="+mn-cs"/>
              </a:rPr>
              <a:t>What we are referring to here is </a:t>
            </a:r>
            <a:r>
              <a:rPr lang="en-US" sz="800" b="1" i="0" u="sng" strike="noStrike" kern="1200" baseline="0" dirty="0">
                <a:solidFill>
                  <a:schemeClr val="tx1"/>
                </a:solidFill>
                <a:latin typeface="+mj-lt"/>
                <a:ea typeface="+mn-ea"/>
                <a:cs typeface="+mn-cs"/>
              </a:rPr>
              <a:t>the execution</a:t>
            </a:r>
          </a:p>
          <a:p>
            <a:r>
              <a:rPr lang="en-US" sz="800" b="1" i="0" u="sng" strike="noStrike" kern="1200" baseline="0" dirty="0">
                <a:solidFill>
                  <a:schemeClr val="tx1"/>
                </a:solidFill>
                <a:latin typeface="+mj-lt"/>
                <a:ea typeface="+mn-ea"/>
                <a:cs typeface="+mn-cs"/>
              </a:rPr>
              <a:t>time sequence  of instructions.</a:t>
            </a:r>
          </a:p>
          <a:p>
            <a:endParaRPr lang="en-US" sz="800" b="0" i="0" u="none" strike="noStrike" kern="1200" baseline="0" dirty="0">
              <a:solidFill>
                <a:schemeClr val="tx1"/>
              </a:solidFill>
              <a:latin typeface="+mj-lt"/>
              <a:ea typeface="+mn-ea"/>
              <a:cs typeface="+mn-cs"/>
            </a:endParaRPr>
          </a:p>
          <a:p>
            <a:r>
              <a:rPr lang="en-US" sz="800" b="0" i="0" u="none" strike="noStrike" kern="1200" baseline="0" dirty="0">
                <a:solidFill>
                  <a:schemeClr val="tx1"/>
                </a:solidFill>
                <a:latin typeface="+mj-lt"/>
                <a:ea typeface="+mn-ea"/>
                <a:cs typeface="+mn-cs"/>
              </a:rPr>
              <a:t> We have further seen that each instruction cycle is made up of a number of</a:t>
            </a:r>
          </a:p>
          <a:p>
            <a:r>
              <a:rPr lang="en-US" sz="800" b="0" i="0" u="none" strike="noStrike" kern="1200" baseline="0" dirty="0">
                <a:solidFill>
                  <a:schemeClr val="tx1"/>
                </a:solidFill>
                <a:latin typeface="+mj-lt"/>
                <a:ea typeface="+mn-ea"/>
                <a:cs typeface="+mn-cs"/>
              </a:rPr>
              <a:t>smaller units. One subdivision that we found convenient is fetch, indirect, execute,</a:t>
            </a:r>
          </a:p>
          <a:p>
            <a:r>
              <a:rPr lang="en-US" sz="800" b="0" i="0" u="none" strike="noStrike" kern="1200" baseline="0" dirty="0">
                <a:solidFill>
                  <a:schemeClr val="tx1"/>
                </a:solidFill>
                <a:latin typeface="+mj-lt"/>
                <a:ea typeface="+mn-ea"/>
                <a:cs typeface="+mn-cs"/>
              </a:rPr>
              <a:t>and interrupt, with only fetch and execute cycles always occurring.</a:t>
            </a:r>
          </a:p>
          <a:p>
            <a:endParaRPr lang="en-US" sz="800" b="0" i="0" u="none" strike="noStrike" kern="1200" baseline="0" dirty="0">
              <a:solidFill>
                <a:schemeClr val="tx1"/>
              </a:solidFill>
              <a:latin typeface="+mj-lt"/>
              <a:ea typeface="+mn-ea"/>
              <a:cs typeface="+mn-cs"/>
            </a:endParaRPr>
          </a:p>
          <a:p>
            <a:r>
              <a:rPr lang="en-US" sz="800" b="0" i="0" u="none" strike="noStrike" kern="1200" baseline="0" dirty="0">
                <a:solidFill>
                  <a:schemeClr val="tx1"/>
                </a:solidFill>
                <a:latin typeface="+mj-lt"/>
                <a:ea typeface="+mn-ea"/>
                <a:cs typeface="+mn-cs"/>
              </a:rPr>
              <a:t>To design a control unit, however, we need to break down the description</a:t>
            </a:r>
          </a:p>
          <a:p>
            <a:r>
              <a:rPr lang="en-US" sz="800" b="0" i="0" u="none" strike="noStrike" kern="1200" baseline="0" dirty="0">
                <a:solidFill>
                  <a:schemeClr val="tx1"/>
                </a:solidFill>
                <a:latin typeface="+mj-lt"/>
                <a:ea typeface="+mn-ea"/>
                <a:cs typeface="+mn-cs"/>
              </a:rPr>
              <a:t>further. In our discussion of pipelining in Chapter 16, we began to see that a further</a:t>
            </a:r>
          </a:p>
          <a:p>
            <a:r>
              <a:rPr lang="en-US" sz="800" b="0" i="0" u="none" strike="noStrike" kern="1200" baseline="0" dirty="0">
                <a:solidFill>
                  <a:schemeClr val="tx1"/>
                </a:solidFill>
                <a:latin typeface="+mj-lt"/>
                <a:ea typeface="+mn-ea"/>
                <a:cs typeface="+mn-cs"/>
              </a:rPr>
              <a:t>decomposition is possible. In fact, we will see that each of the smaller cycles</a:t>
            </a:r>
          </a:p>
          <a:p>
            <a:r>
              <a:rPr lang="en-US" sz="800" b="0" i="0" u="none" strike="noStrike" kern="1200" baseline="0" dirty="0">
                <a:solidFill>
                  <a:schemeClr val="tx1"/>
                </a:solidFill>
                <a:latin typeface="+mj-lt"/>
                <a:ea typeface="+mn-ea"/>
                <a:cs typeface="+mn-cs"/>
              </a:rPr>
              <a:t>involves a series of steps, each of which involves the processor registers. We will</a:t>
            </a:r>
          </a:p>
          <a:p>
            <a:r>
              <a:rPr lang="en-US" sz="800" b="0" i="0" u="none" strike="noStrike" kern="1200" baseline="0" dirty="0">
                <a:solidFill>
                  <a:schemeClr val="tx1"/>
                </a:solidFill>
                <a:latin typeface="+mj-lt"/>
                <a:ea typeface="+mn-ea"/>
                <a:cs typeface="+mn-cs"/>
              </a:rPr>
              <a:t>refer to these steps as </a:t>
            </a:r>
            <a:r>
              <a:rPr lang="en-US" sz="800" b="1" i="0" u="none" strike="noStrike" kern="1200" baseline="0" dirty="0">
                <a:solidFill>
                  <a:schemeClr val="tx1"/>
                </a:solidFill>
                <a:latin typeface="+mj-lt"/>
                <a:ea typeface="+mn-ea"/>
                <a:cs typeface="+mn-cs"/>
              </a:rPr>
              <a:t>micro-operations</a:t>
            </a:r>
            <a:r>
              <a:rPr lang="en-US" sz="800" b="0" i="0" u="none" strike="noStrike" kern="1200" baseline="0" dirty="0">
                <a:solidFill>
                  <a:schemeClr val="tx1"/>
                </a:solidFill>
                <a:latin typeface="+mj-lt"/>
                <a:ea typeface="+mn-ea"/>
                <a:cs typeface="+mn-cs"/>
              </a:rPr>
              <a:t>. The prefix </a:t>
            </a:r>
            <a:r>
              <a:rPr lang="en-US" sz="800" b="0" i="1" u="none" strike="noStrike" kern="1200" baseline="0" dirty="0">
                <a:solidFill>
                  <a:schemeClr val="tx1"/>
                </a:solidFill>
                <a:latin typeface="+mj-lt"/>
                <a:ea typeface="+mn-ea"/>
                <a:cs typeface="+mn-cs"/>
              </a:rPr>
              <a:t>micro</a:t>
            </a:r>
            <a:r>
              <a:rPr lang="en-US" sz="800" b="0" i="0" u="none" strike="noStrike" kern="1200" baseline="0" dirty="0">
                <a:solidFill>
                  <a:schemeClr val="tx1"/>
                </a:solidFill>
                <a:latin typeface="+mj-lt"/>
                <a:ea typeface="+mn-ea"/>
                <a:cs typeface="+mn-cs"/>
              </a:rPr>
              <a:t> refers to the fact that each</a:t>
            </a:r>
          </a:p>
          <a:p>
            <a:r>
              <a:rPr lang="en-US" sz="800" b="0" i="0" u="none" strike="noStrike" kern="1200" baseline="0" dirty="0">
                <a:solidFill>
                  <a:schemeClr val="tx1"/>
                </a:solidFill>
                <a:latin typeface="+mj-lt"/>
                <a:ea typeface="+mn-ea"/>
                <a:cs typeface="+mn-cs"/>
              </a:rPr>
              <a:t>step is very simple and accomplishes very little,</a:t>
            </a:r>
          </a:p>
          <a:p>
            <a:endParaRPr lang="en-US" sz="800" b="0" i="0" u="none" strike="noStrike" kern="1200" baseline="0" dirty="0">
              <a:solidFill>
                <a:schemeClr val="tx1"/>
              </a:solidFill>
              <a:latin typeface="+mj-lt"/>
              <a:ea typeface="+mn-ea"/>
              <a:cs typeface="+mn-cs"/>
            </a:endParaRPr>
          </a:p>
          <a:p>
            <a:r>
              <a:rPr lang="en-US" sz="800" b="0" i="0" u="sng" strike="noStrike" kern="1200" baseline="0" dirty="0">
                <a:solidFill>
                  <a:schemeClr val="tx1"/>
                </a:solidFill>
                <a:latin typeface="+mj-lt"/>
                <a:ea typeface="+mn-ea"/>
                <a:cs typeface="+mn-cs"/>
              </a:rPr>
              <a:t>Micro-operations are the functional, or atomic, operations of a processor</a:t>
            </a:r>
            <a:r>
              <a:rPr lang="en-US" sz="800" b="0" i="0" u="none" strike="noStrike" kern="1200" baseline="0" dirty="0">
                <a:solidFill>
                  <a:schemeClr val="tx1"/>
                </a:solidFill>
                <a:latin typeface="+mj-lt"/>
                <a:ea typeface="+mn-ea"/>
                <a:cs typeface="+mn-cs"/>
              </a:rPr>
              <a:t>. In this</a:t>
            </a:r>
          </a:p>
          <a:p>
            <a:r>
              <a:rPr lang="en-US" sz="800" b="0" i="0" u="none" strike="noStrike" kern="1200" baseline="0" dirty="0">
                <a:solidFill>
                  <a:schemeClr val="tx1"/>
                </a:solidFill>
                <a:latin typeface="+mj-lt"/>
                <a:ea typeface="+mn-ea"/>
                <a:cs typeface="+mn-cs"/>
              </a:rPr>
              <a:t>section, we will examine micro-operations to gain an understanding </a:t>
            </a:r>
            <a:r>
              <a:rPr lang="en-US" sz="800" b="0" i="0" u="sng" strike="noStrike" kern="1200" baseline="0" dirty="0">
                <a:solidFill>
                  <a:schemeClr val="tx1"/>
                </a:solidFill>
                <a:latin typeface="+mj-lt"/>
                <a:ea typeface="+mn-ea"/>
                <a:cs typeface="+mn-cs"/>
              </a:rPr>
              <a:t>of how the events</a:t>
            </a:r>
          </a:p>
          <a:p>
            <a:r>
              <a:rPr lang="en-US" sz="800" b="0" i="0" u="sng" strike="noStrike" kern="1200" baseline="0" dirty="0">
                <a:solidFill>
                  <a:schemeClr val="tx1"/>
                </a:solidFill>
                <a:latin typeface="+mj-lt"/>
                <a:ea typeface="+mn-ea"/>
                <a:cs typeface="+mn-cs"/>
              </a:rPr>
              <a:t>of any instruction cycle can be described as a sequence of such micro-operations.</a:t>
            </a:r>
          </a:p>
          <a:p>
            <a:r>
              <a:rPr lang="en-US" sz="800" b="0" i="0" u="none" strike="noStrike" kern="1200" baseline="0" dirty="0">
                <a:solidFill>
                  <a:schemeClr val="tx1"/>
                </a:solidFill>
                <a:latin typeface="+mj-lt"/>
                <a:ea typeface="+mn-ea"/>
                <a:cs typeface="+mn-cs"/>
              </a:rPr>
              <a:t>A simple example will be used. In the remainder of this chapter, we then show how the</a:t>
            </a:r>
          </a:p>
          <a:p>
            <a:r>
              <a:rPr lang="en-US" sz="800" b="0" i="0" u="none" strike="noStrike" kern="1200" baseline="0" dirty="0">
                <a:solidFill>
                  <a:schemeClr val="tx1"/>
                </a:solidFill>
                <a:latin typeface="+mj-lt"/>
                <a:ea typeface="+mn-ea"/>
                <a:cs typeface="+mn-cs"/>
              </a:rPr>
              <a:t>concept of micro-operations serves as a guide to the design of the control unit.</a:t>
            </a:r>
            <a:endParaRPr lang="en-GB" sz="800" dirty="0">
              <a:latin typeface="+mj-l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800" b="0" i="0" u="none" strike="noStrike" kern="1200" baseline="0" dirty="0">
                <a:solidFill>
                  <a:schemeClr val="tx1"/>
                </a:solidFill>
                <a:latin typeface="Times New Roman" pitchFamily="-1" charset="0"/>
                <a:ea typeface="+mn-ea"/>
                <a:cs typeface="+mn-cs"/>
              </a:rPr>
              <a:t>The term </a:t>
            </a:r>
            <a:r>
              <a:rPr lang="en-US" sz="800" b="0" i="1" u="none" strike="noStrike" kern="1200" baseline="0" dirty="0" err="1">
                <a:solidFill>
                  <a:schemeClr val="tx1"/>
                </a:solidFill>
                <a:latin typeface="Times New Roman" pitchFamily="-1" charset="0"/>
                <a:ea typeface="+mn-ea"/>
                <a:cs typeface="+mn-cs"/>
              </a:rPr>
              <a:t>microprogram</a:t>
            </a:r>
            <a:r>
              <a:rPr lang="en-US" sz="800" b="0" i="0" u="none" strike="noStrike" kern="1200" baseline="0" dirty="0">
                <a:solidFill>
                  <a:schemeClr val="tx1"/>
                </a:solidFill>
                <a:latin typeface="Times New Roman" pitchFamily="-1" charset="0"/>
                <a:ea typeface="+mn-ea"/>
                <a:cs typeface="+mn-cs"/>
              </a:rPr>
              <a:t>  was first coined by M. V. Wilkes in the early 1950s [WILK51].</a:t>
            </a:r>
          </a:p>
          <a:p>
            <a:r>
              <a:rPr lang="en-US" sz="800" b="0" i="0" u="none" strike="noStrike" kern="1200" baseline="0" dirty="0">
                <a:solidFill>
                  <a:schemeClr val="tx1"/>
                </a:solidFill>
                <a:latin typeface="Times New Roman" pitchFamily="-1" charset="0"/>
                <a:ea typeface="+mn-ea"/>
                <a:cs typeface="+mn-cs"/>
              </a:rPr>
              <a:t>Wilkes proposed an approach to control unit design that was organized and systematic</a:t>
            </a:r>
          </a:p>
          <a:p>
            <a:r>
              <a:rPr lang="en-US" sz="800" b="0" i="0" u="none" strike="noStrike" kern="1200" baseline="0" dirty="0">
                <a:solidFill>
                  <a:schemeClr val="tx1"/>
                </a:solidFill>
                <a:latin typeface="Times New Roman" pitchFamily="-1" charset="0"/>
                <a:ea typeface="+mn-ea"/>
                <a:cs typeface="+mn-cs"/>
              </a:rPr>
              <a:t>and avoided the complexities of a hardwired implementation. The idea intrigued</a:t>
            </a:r>
          </a:p>
          <a:p>
            <a:r>
              <a:rPr lang="en-US" sz="800" b="0" i="0" u="none" strike="noStrike" kern="1200" baseline="0" dirty="0">
                <a:solidFill>
                  <a:schemeClr val="tx1"/>
                </a:solidFill>
                <a:latin typeface="Times New Roman" pitchFamily="-1" charset="0"/>
                <a:ea typeface="+mn-ea"/>
                <a:cs typeface="+mn-cs"/>
              </a:rPr>
              <a:t>many researchers but appeared unworkable because it would require a fast, relatively</a:t>
            </a:r>
          </a:p>
          <a:p>
            <a:r>
              <a:rPr lang="en-US" sz="800" b="0" i="0" u="none" strike="noStrike" kern="1200" baseline="0" dirty="0">
                <a:solidFill>
                  <a:schemeClr val="tx1"/>
                </a:solidFill>
                <a:latin typeface="Times New Roman" pitchFamily="-1" charset="0"/>
                <a:ea typeface="+mn-ea"/>
                <a:cs typeface="+mn-cs"/>
              </a:rPr>
              <a:t>inexpensive control memory.</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The state of the microprogramming art was reviewed by </a:t>
            </a:r>
            <a:r>
              <a:rPr lang="en-US" sz="800" b="0" i="1" u="none" strike="noStrike" kern="1200" baseline="0" dirty="0" err="1">
                <a:solidFill>
                  <a:schemeClr val="tx1"/>
                </a:solidFill>
                <a:latin typeface="Times New Roman" pitchFamily="-1" charset="0"/>
                <a:ea typeface="+mn-ea"/>
                <a:cs typeface="+mn-cs"/>
              </a:rPr>
              <a:t>Datamation</a:t>
            </a:r>
            <a:r>
              <a:rPr lang="en-US" sz="800" b="0" i="0" u="none" strike="noStrike" kern="1200" baseline="0" dirty="0">
                <a:solidFill>
                  <a:schemeClr val="tx1"/>
                </a:solidFill>
                <a:latin typeface="Times New Roman" pitchFamily="-1" charset="0"/>
                <a:ea typeface="+mn-ea"/>
                <a:cs typeface="+mn-cs"/>
              </a:rPr>
              <a:t>  in its</a:t>
            </a:r>
          </a:p>
          <a:p>
            <a:r>
              <a:rPr lang="en-US" sz="800" b="0" i="0" u="none" strike="noStrike" kern="1200" baseline="0" dirty="0">
                <a:solidFill>
                  <a:schemeClr val="tx1"/>
                </a:solidFill>
                <a:latin typeface="Times New Roman" pitchFamily="-1" charset="0"/>
                <a:ea typeface="+mn-ea"/>
                <a:cs typeface="+mn-cs"/>
              </a:rPr>
              <a:t>February 1964 issue. No </a:t>
            </a:r>
            <a:r>
              <a:rPr lang="en-US" sz="800" b="0" i="0" u="none" strike="noStrike" kern="1200" baseline="0" dirty="0" err="1">
                <a:solidFill>
                  <a:schemeClr val="tx1"/>
                </a:solidFill>
                <a:latin typeface="Times New Roman" pitchFamily="-1" charset="0"/>
                <a:ea typeface="+mn-ea"/>
                <a:cs typeface="+mn-cs"/>
              </a:rPr>
              <a:t>microprogrammed</a:t>
            </a:r>
            <a:r>
              <a:rPr lang="en-US" sz="800" b="0" i="0" u="none" strike="noStrike" kern="1200" baseline="0" dirty="0">
                <a:solidFill>
                  <a:schemeClr val="tx1"/>
                </a:solidFill>
                <a:latin typeface="Times New Roman" pitchFamily="-1" charset="0"/>
                <a:ea typeface="+mn-ea"/>
                <a:cs typeface="+mn-cs"/>
              </a:rPr>
              <a:t> system was in wide use at that time,</a:t>
            </a:r>
          </a:p>
          <a:p>
            <a:r>
              <a:rPr lang="en-US" sz="800" b="0" i="0" u="none" strike="noStrike" kern="1200" baseline="0" dirty="0">
                <a:solidFill>
                  <a:schemeClr val="tx1"/>
                </a:solidFill>
                <a:latin typeface="Times New Roman" pitchFamily="-1" charset="0"/>
                <a:ea typeface="+mn-ea"/>
                <a:cs typeface="+mn-cs"/>
              </a:rPr>
              <a:t>and one of the papers [HILL64] summarized the then-popular view that the future</a:t>
            </a:r>
          </a:p>
          <a:p>
            <a:r>
              <a:rPr lang="en-US" sz="800" b="0" i="0" u="none" strike="noStrike" kern="1200" baseline="0" dirty="0">
                <a:solidFill>
                  <a:schemeClr val="tx1"/>
                </a:solidFill>
                <a:latin typeface="Times New Roman" pitchFamily="-1" charset="0"/>
                <a:ea typeface="+mn-ea"/>
                <a:cs typeface="+mn-cs"/>
              </a:rPr>
              <a:t>of microprogramming “is somewhat cloudy. None of the major manufacturers has</a:t>
            </a:r>
          </a:p>
          <a:p>
            <a:r>
              <a:rPr lang="en-US" sz="800" b="0" i="0" u="none" strike="noStrike" kern="1200" baseline="0" dirty="0">
                <a:solidFill>
                  <a:schemeClr val="tx1"/>
                </a:solidFill>
                <a:latin typeface="Times New Roman" pitchFamily="-1" charset="0"/>
                <a:ea typeface="+mn-ea"/>
                <a:cs typeface="+mn-cs"/>
              </a:rPr>
              <a:t>evidenced interest in the technique, although presumably all have examined it.”</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This situation changed dramatically within a very few months. IBM’s System/</a:t>
            </a:r>
          </a:p>
          <a:p>
            <a:r>
              <a:rPr lang="en-US" sz="800" b="0" i="0" u="none" strike="noStrike" kern="1200" baseline="0" dirty="0">
                <a:solidFill>
                  <a:schemeClr val="tx1"/>
                </a:solidFill>
                <a:latin typeface="Times New Roman" pitchFamily="-1" charset="0"/>
                <a:ea typeface="+mn-ea"/>
                <a:cs typeface="+mn-cs"/>
              </a:rPr>
              <a:t>360 was announced in April, and all but the largest models were </a:t>
            </a:r>
            <a:r>
              <a:rPr lang="en-US" sz="800" b="0" i="0" u="none" strike="noStrike" kern="1200" baseline="0" dirty="0" err="1">
                <a:solidFill>
                  <a:schemeClr val="tx1"/>
                </a:solidFill>
                <a:latin typeface="Times New Roman" pitchFamily="-1" charset="0"/>
                <a:ea typeface="+mn-ea"/>
                <a:cs typeface="+mn-cs"/>
              </a:rPr>
              <a:t>microprogrammed</a:t>
            </a:r>
            <a:r>
              <a:rPr lang="en-US" sz="800" b="0" i="0" u="none" strike="noStrike" kern="1200" baseline="0" dirty="0">
                <a:solidFill>
                  <a:schemeClr val="tx1"/>
                </a:solidFill>
                <a:latin typeface="Times New Roman" pitchFamily="-1" charset="0"/>
                <a:ea typeface="+mn-ea"/>
                <a:cs typeface="+mn-cs"/>
              </a:rPr>
              <a:t>.</a:t>
            </a:r>
          </a:p>
          <a:p>
            <a:r>
              <a:rPr lang="en-US" sz="800" b="0" i="0" u="none" strike="noStrike" kern="1200" baseline="0" dirty="0">
                <a:solidFill>
                  <a:schemeClr val="tx1"/>
                </a:solidFill>
                <a:latin typeface="Times New Roman" pitchFamily="-1" charset="0"/>
                <a:ea typeface="+mn-ea"/>
                <a:cs typeface="+mn-cs"/>
              </a:rPr>
              <a:t>Although the 360 series predated the availability of semiconductor</a:t>
            </a:r>
          </a:p>
          <a:p>
            <a:r>
              <a:rPr lang="en-US" sz="800" b="0" i="0" u="none" strike="noStrike" kern="1200" baseline="0" dirty="0">
                <a:solidFill>
                  <a:schemeClr val="tx1"/>
                </a:solidFill>
                <a:latin typeface="Times New Roman" pitchFamily="-1" charset="0"/>
                <a:ea typeface="+mn-ea"/>
                <a:cs typeface="+mn-cs"/>
              </a:rPr>
              <a:t>ROM, the advantages of microprogramming were compelling enough for IBM</a:t>
            </a:r>
          </a:p>
          <a:p>
            <a:r>
              <a:rPr lang="en-US" sz="800" b="0" i="0" u="none" strike="noStrike" kern="1200" baseline="0" dirty="0">
                <a:solidFill>
                  <a:schemeClr val="tx1"/>
                </a:solidFill>
                <a:latin typeface="Times New Roman" pitchFamily="-1" charset="0"/>
                <a:ea typeface="+mn-ea"/>
                <a:cs typeface="+mn-cs"/>
              </a:rPr>
              <a:t>to make this move. Microprogramming became a popular technique for implementing</a:t>
            </a:r>
          </a:p>
          <a:p>
            <a:r>
              <a:rPr lang="en-US" sz="800" b="0" i="0" u="none" strike="noStrike" kern="1200" baseline="0" dirty="0">
                <a:solidFill>
                  <a:schemeClr val="tx1"/>
                </a:solidFill>
                <a:latin typeface="Times New Roman" pitchFamily="-1" charset="0"/>
                <a:ea typeface="+mn-ea"/>
                <a:cs typeface="+mn-cs"/>
              </a:rPr>
              <a:t>the control unit of CISC processors. In recent years, microprogramming</a:t>
            </a:r>
          </a:p>
          <a:p>
            <a:r>
              <a:rPr lang="en-US" sz="800" b="0" i="0" u="none" strike="noStrike" kern="1200" baseline="0" dirty="0">
                <a:solidFill>
                  <a:schemeClr val="tx1"/>
                </a:solidFill>
                <a:latin typeface="Times New Roman" pitchFamily="-1" charset="0"/>
                <a:ea typeface="+mn-ea"/>
                <a:cs typeface="+mn-cs"/>
              </a:rPr>
              <a:t>has become less used but remains a tool available to computer designers.</a:t>
            </a:r>
          </a:p>
          <a:p>
            <a:r>
              <a:rPr lang="en-US" sz="800" b="0" i="0" u="sng" strike="noStrike" kern="1200" baseline="0" dirty="0">
                <a:solidFill>
                  <a:schemeClr val="tx1"/>
                </a:solidFill>
                <a:latin typeface="Times New Roman" pitchFamily="-1" charset="0"/>
                <a:ea typeface="+mn-ea"/>
                <a:cs typeface="+mn-cs"/>
              </a:rPr>
              <a:t>For example, as we have seen on the Pentium 4, machine instructions are converted</a:t>
            </a:r>
          </a:p>
          <a:p>
            <a:r>
              <a:rPr lang="en-US" sz="800" b="0" i="0" u="sng" strike="noStrike" kern="1200" baseline="0" dirty="0">
                <a:solidFill>
                  <a:schemeClr val="tx1"/>
                </a:solidFill>
                <a:latin typeface="Times New Roman" pitchFamily="-1" charset="0"/>
                <a:ea typeface="+mn-ea"/>
                <a:cs typeface="+mn-cs"/>
              </a:rPr>
              <a:t>into a RISC-like format, most of which are executed without the use</a:t>
            </a:r>
          </a:p>
          <a:p>
            <a:r>
              <a:rPr lang="en-US" sz="800" b="0" i="0" u="sng" strike="noStrike" kern="1200" baseline="0" dirty="0">
                <a:solidFill>
                  <a:schemeClr val="tx1"/>
                </a:solidFill>
                <a:latin typeface="Times New Roman" pitchFamily="-1" charset="0"/>
                <a:ea typeface="+mn-ea"/>
                <a:cs typeface="+mn-cs"/>
              </a:rPr>
              <a:t>of microprogramming.</a:t>
            </a:r>
            <a:r>
              <a:rPr lang="en-US" sz="800" b="0" i="0" u="none" strike="noStrike" kern="1200" baseline="0" dirty="0">
                <a:solidFill>
                  <a:schemeClr val="tx1"/>
                </a:solidFill>
                <a:latin typeface="Times New Roman" pitchFamily="-1" charset="0"/>
                <a:ea typeface="+mn-ea"/>
                <a:cs typeface="+mn-cs"/>
              </a:rPr>
              <a:t> However, some of the instructions are executed using</a:t>
            </a:r>
          </a:p>
          <a:p>
            <a:r>
              <a:rPr lang="en-US" sz="800" b="0" i="0" u="none" strike="noStrike" kern="1200" baseline="0" dirty="0">
                <a:solidFill>
                  <a:schemeClr val="tx1"/>
                </a:solidFill>
                <a:latin typeface="Times New Roman" pitchFamily="-1" charset="0"/>
                <a:ea typeface="+mn-ea"/>
                <a:cs typeface="+mn-cs"/>
              </a:rPr>
              <a:t>microprogramming.</a:t>
            </a:r>
            <a:endParaRPr lang="en-US" sz="800"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426AC9EA-110C-D44B-81A3-E5165EEE361B}" type="slidenum">
              <a:rPr lang="en-US" smtClean="0"/>
              <a:pPr/>
              <a:t>21</a:t>
            </a:fld>
            <a:endParaRPr lang="en-US" dirty="0"/>
          </a:p>
        </p:txBody>
      </p:sp>
    </p:spTree>
    <p:extLst>
      <p:ext uri="{BB962C8B-B14F-4D97-AF65-F5344CB8AC3E}">
        <p14:creationId xmlns:p14="http://schemas.microsoft.com/office/powerpoint/2010/main" val="838485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5799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BF33A5CB-9A88-3448-B224-CFECE74DC5E3}" type="slidenum">
              <a:rPr lang="en-US"/>
              <a:pPr/>
              <a:t>26</a:t>
            </a:fld>
            <a:endParaRPr lang="en-US"/>
          </a:p>
        </p:txBody>
      </p:sp>
      <p:sp>
        <p:nvSpPr>
          <p:cNvPr id="67586"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7587"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 Figure 19.13 shows how these control words or microinstructions could be arranged in a </a:t>
            </a:r>
            <a:r>
              <a:rPr lang="en-US" sz="800" b="1" i="0" u="none" strike="noStrike" kern="1200" baseline="0" dirty="0">
                <a:solidFill>
                  <a:schemeClr val="tx1"/>
                </a:solidFill>
                <a:latin typeface="Times New Roman" pitchFamily="-1" charset="0"/>
                <a:ea typeface="+mn-ea"/>
                <a:cs typeface="+mn-cs"/>
              </a:rPr>
              <a:t>control</a:t>
            </a:r>
            <a:r>
              <a:rPr lang="en-US" sz="800" b="0" i="0" u="none" strike="noStrike" kern="1200" baseline="0" dirty="0">
                <a:solidFill>
                  <a:schemeClr val="tx1"/>
                </a:solidFill>
                <a:latin typeface="Times New Roman" pitchFamily="-1" charset="0"/>
                <a:ea typeface="+mn-ea"/>
                <a:cs typeface="+mn-cs"/>
              </a:rPr>
              <a:t> </a:t>
            </a:r>
            <a:r>
              <a:rPr lang="en-US" sz="800" b="1" i="0" u="none" strike="noStrike" kern="1200" baseline="0" dirty="0">
                <a:solidFill>
                  <a:schemeClr val="tx1"/>
                </a:solidFill>
                <a:latin typeface="Times New Roman" pitchFamily="-1" charset="0"/>
                <a:ea typeface="+mn-ea"/>
                <a:cs typeface="+mn-cs"/>
              </a:rPr>
              <a:t>memory</a:t>
            </a:r>
            <a:r>
              <a:rPr lang="en-US" sz="800" b="0" i="0" u="none" strike="noStrike" kern="1200" baseline="0" dirty="0">
                <a:solidFill>
                  <a:schemeClr val="tx1"/>
                </a:solidFill>
                <a:latin typeface="Times New Roman" pitchFamily="-1" charset="0"/>
                <a:ea typeface="+mn-ea"/>
                <a:cs typeface="+mn-cs"/>
              </a:rPr>
              <a:t> . </a:t>
            </a:r>
            <a:r>
              <a:rPr lang="en-US" sz="800" b="0" i="0" u="sng" strike="noStrike" kern="1200" baseline="0" dirty="0">
                <a:solidFill>
                  <a:schemeClr val="tx1"/>
                </a:solidFill>
                <a:latin typeface="Times New Roman" pitchFamily="-1" charset="0"/>
                <a:ea typeface="+mn-ea"/>
                <a:cs typeface="+mn-cs"/>
              </a:rPr>
              <a:t>The microinstructions in each routine are to be executed sequentially. Each routine ends with a branch or jump instruction </a:t>
            </a:r>
            <a:r>
              <a:rPr lang="en-US" sz="800" b="0" i="0" u="none" strike="noStrike" kern="1200" baseline="0" dirty="0">
                <a:solidFill>
                  <a:schemeClr val="tx1"/>
                </a:solidFill>
                <a:latin typeface="Times New Roman" pitchFamily="-1" charset="0"/>
                <a:ea typeface="+mn-ea"/>
                <a:cs typeface="+mn-cs"/>
              </a:rPr>
              <a:t>indicating where to go next. </a:t>
            </a:r>
            <a:r>
              <a:rPr lang="en-US" sz="800" b="0" i="0" u="sng" strike="noStrike" kern="1200" baseline="0" dirty="0">
                <a:solidFill>
                  <a:schemeClr val="tx1"/>
                </a:solidFill>
                <a:latin typeface="Times New Roman" pitchFamily="-1" charset="0"/>
                <a:ea typeface="+mn-ea"/>
                <a:cs typeface="+mn-cs"/>
              </a:rPr>
              <a:t>There is a special execute cycle routine whose only purpose is to signify that one of the machine instruction routines </a:t>
            </a:r>
            <a:r>
              <a:rPr lang="en-US" sz="800" b="0" i="0" u="none" strike="noStrike" kern="1200" baseline="0" dirty="0">
                <a:solidFill>
                  <a:schemeClr val="tx1"/>
                </a:solidFill>
                <a:latin typeface="Times New Roman" pitchFamily="-1" charset="0"/>
                <a:ea typeface="+mn-ea"/>
                <a:cs typeface="+mn-cs"/>
              </a:rPr>
              <a:t>(AND, ADD, and so on) is to be executed next, </a:t>
            </a:r>
            <a:r>
              <a:rPr lang="en-US" sz="800" b="0" i="0" u="sng" strike="noStrike" kern="1200" baseline="0" dirty="0">
                <a:solidFill>
                  <a:schemeClr val="tx1"/>
                </a:solidFill>
                <a:latin typeface="Times New Roman" pitchFamily="-1" charset="0"/>
                <a:ea typeface="+mn-ea"/>
                <a:cs typeface="+mn-cs"/>
              </a:rPr>
              <a:t>depending on the current opcode.</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The control memory of Figure 19.13 is a concise description of the complete</a:t>
            </a:r>
          </a:p>
          <a:p>
            <a:r>
              <a:rPr lang="en-US" sz="800" b="0" i="0" u="none" strike="noStrike" kern="1200" baseline="0" dirty="0">
                <a:solidFill>
                  <a:schemeClr val="tx1"/>
                </a:solidFill>
                <a:latin typeface="Times New Roman" pitchFamily="-1" charset="0"/>
                <a:ea typeface="+mn-ea"/>
                <a:cs typeface="+mn-cs"/>
              </a:rPr>
              <a:t>operation of the control unit. </a:t>
            </a:r>
            <a:r>
              <a:rPr lang="en-US" sz="800" b="0" i="0" u="sng" strike="noStrike" kern="1200" baseline="0" dirty="0">
                <a:solidFill>
                  <a:schemeClr val="tx1"/>
                </a:solidFill>
                <a:latin typeface="Times New Roman" pitchFamily="-1" charset="0"/>
                <a:ea typeface="+mn-ea"/>
                <a:cs typeface="+mn-cs"/>
              </a:rPr>
              <a:t>It defines the sequence of micro-operations to be</a:t>
            </a:r>
          </a:p>
          <a:p>
            <a:r>
              <a:rPr lang="en-US" sz="800" b="0" i="0" u="sng" strike="noStrike" kern="1200" baseline="0" dirty="0">
                <a:solidFill>
                  <a:schemeClr val="tx1"/>
                </a:solidFill>
                <a:latin typeface="Times New Roman" pitchFamily="-1" charset="0"/>
                <a:ea typeface="+mn-ea"/>
                <a:cs typeface="+mn-cs"/>
              </a:rPr>
              <a:t> performed during each cycle (fetch, indirect, execute, interrupt), and it specifies the</a:t>
            </a:r>
          </a:p>
          <a:p>
            <a:r>
              <a:rPr lang="en-US" sz="800" b="0" i="0" u="sng" strike="noStrike" kern="1200" baseline="0" dirty="0">
                <a:solidFill>
                  <a:schemeClr val="tx1"/>
                </a:solidFill>
                <a:latin typeface="Times New Roman" pitchFamily="-1" charset="0"/>
                <a:ea typeface="+mn-ea"/>
                <a:cs typeface="+mn-cs"/>
              </a:rPr>
              <a:t>sequencing of these cycles.</a:t>
            </a:r>
            <a:r>
              <a:rPr lang="en-US" sz="800" b="0" i="0" u="none" strike="noStrike" kern="1200" baseline="0" dirty="0">
                <a:solidFill>
                  <a:schemeClr val="tx1"/>
                </a:solidFill>
                <a:latin typeface="Times New Roman" pitchFamily="-1" charset="0"/>
                <a:ea typeface="+mn-ea"/>
                <a:cs typeface="+mn-cs"/>
              </a:rPr>
              <a:t> If nothing else, this notation would be a useful device</a:t>
            </a:r>
          </a:p>
          <a:p>
            <a:r>
              <a:rPr lang="en-US" sz="800" b="0" i="0" u="none" strike="noStrike" kern="1200" baseline="0" dirty="0">
                <a:solidFill>
                  <a:schemeClr val="tx1"/>
                </a:solidFill>
                <a:latin typeface="Times New Roman" pitchFamily="-1" charset="0"/>
                <a:ea typeface="+mn-ea"/>
                <a:cs typeface="+mn-cs"/>
              </a:rPr>
              <a:t>for documenting the functioning of a control unit for a particular computer. But it is</a:t>
            </a:r>
          </a:p>
          <a:p>
            <a:r>
              <a:rPr lang="en-US" sz="800" b="0" i="0" u="none" strike="noStrike" kern="1200" baseline="0" dirty="0">
                <a:solidFill>
                  <a:schemeClr val="tx1"/>
                </a:solidFill>
                <a:latin typeface="Times New Roman" pitchFamily="-1" charset="0"/>
                <a:ea typeface="+mn-ea"/>
                <a:cs typeface="+mn-cs"/>
              </a:rPr>
              <a:t>more than that</a:t>
            </a:r>
            <a:r>
              <a:rPr lang="en-US" sz="800" b="0" i="0" u="sng" strike="noStrike" kern="1200" baseline="0" dirty="0">
                <a:solidFill>
                  <a:schemeClr val="tx1"/>
                </a:solidFill>
                <a:latin typeface="Times New Roman" pitchFamily="-1" charset="0"/>
                <a:ea typeface="+mn-ea"/>
                <a:cs typeface="+mn-cs"/>
              </a:rPr>
              <a:t>. It is also a way of implementing the control unit.</a:t>
            </a:r>
            <a:endParaRPr lang="en-GB" sz="800" u="sng" dirty="0"/>
          </a:p>
        </p:txBody>
      </p:sp>
    </p:spTree>
    <p:extLst>
      <p:ext uri="{BB962C8B-B14F-4D97-AF65-F5344CB8AC3E}">
        <p14:creationId xmlns:p14="http://schemas.microsoft.com/office/powerpoint/2010/main" val="1333129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E0F6BC28-5556-9D48-BC08-634AFA87A079}" type="slidenum">
              <a:rPr lang="en-US"/>
              <a:pPr/>
              <a:t>27</a:t>
            </a:fld>
            <a:endParaRPr lang="en-US"/>
          </a:p>
        </p:txBody>
      </p:sp>
      <p:sp>
        <p:nvSpPr>
          <p:cNvPr id="66562"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6563"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 </a:t>
            </a:r>
            <a:r>
              <a:rPr lang="en-US" sz="800" b="0" i="0" u="sng" strike="noStrike" kern="1200" baseline="0" dirty="0">
                <a:solidFill>
                  <a:schemeClr val="tx1"/>
                </a:solidFill>
                <a:latin typeface="Times New Roman" pitchFamily="-1" charset="0"/>
                <a:ea typeface="+mn-ea"/>
                <a:cs typeface="+mn-cs"/>
              </a:rPr>
              <a:t>How can we use the concept of microprogramming to implement a control unit? </a:t>
            </a:r>
            <a:r>
              <a:rPr lang="en-US" sz="800" b="0" i="0" u="none" strike="noStrike" kern="1200" baseline="0" dirty="0">
                <a:solidFill>
                  <a:schemeClr val="tx1"/>
                </a:solidFill>
                <a:latin typeface="Times New Roman" pitchFamily="-1" charset="0"/>
                <a:ea typeface="+mn-ea"/>
                <a:cs typeface="+mn-cs"/>
              </a:rPr>
              <a:t>Consider that for each micro-operation, all that the control unit is allowed to do is generate a set of control signals. Thus, for any micro-operation, each control line emanating from the control unit is either on or off. This condition can, of course, be represented by a binary digit for each control line. So we could construct a </a:t>
            </a:r>
            <a:r>
              <a:rPr lang="en-US" sz="800" b="0" i="1" u="none" strike="noStrike" kern="1200" baseline="0" dirty="0">
                <a:solidFill>
                  <a:schemeClr val="tx1"/>
                </a:solidFill>
                <a:latin typeface="Times New Roman" pitchFamily="-1" charset="0"/>
                <a:ea typeface="+mn-ea"/>
                <a:cs typeface="+mn-cs"/>
              </a:rPr>
              <a:t>control</a:t>
            </a:r>
            <a:r>
              <a:rPr lang="en-US" sz="800" b="0" i="0" u="none" strike="noStrike" kern="1200" baseline="0" dirty="0">
                <a:solidFill>
                  <a:schemeClr val="tx1"/>
                </a:solidFill>
                <a:latin typeface="Times New Roman" pitchFamily="-1" charset="0"/>
                <a:ea typeface="+mn-ea"/>
                <a:cs typeface="+mn-cs"/>
              </a:rPr>
              <a:t> </a:t>
            </a:r>
            <a:r>
              <a:rPr lang="en-US" sz="800" b="0" i="1" u="none" strike="noStrike" kern="1200" baseline="0" dirty="0">
                <a:solidFill>
                  <a:schemeClr val="tx1"/>
                </a:solidFill>
                <a:latin typeface="Times New Roman" pitchFamily="-1" charset="0"/>
                <a:ea typeface="+mn-ea"/>
                <a:cs typeface="+mn-cs"/>
              </a:rPr>
              <a:t>word</a:t>
            </a:r>
            <a:r>
              <a:rPr lang="en-US" sz="800" b="0" i="0" u="none" strike="noStrike" kern="1200" baseline="0" dirty="0">
                <a:solidFill>
                  <a:schemeClr val="tx1"/>
                </a:solidFill>
                <a:latin typeface="Times New Roman" pitchFamily="-1" charset="0"/>
                <a:ea typeface="+mn-ea"/>
                <a:cs typeface="+mn-cs"/>
              </a:rPr>
              <a:t> in which each bit represents one control line. Then each micro-operation would be represented by a different pattern of 1s and 0s in the control word.</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Suppose we string together a sequence of control words to represent the</a:t>
            </a:r>
          </a:p>
          <a:p>
            <a:r>
              <a:rPr lang="en-US" sz="800" b="0" i="0" u="none" strike="noStrike" kern="1200" baseline="0" dirty="0">
                <a:solidFill>
                  <a:schemeClr val="tx1"/>
                </a:solidFill>
                <a:latin typeface="Times New Roman" pitchFamily="-1" charset="0"/>
                <a:ea typeface="+mn-ea"/>
                <a:cs typeface="+mn-cs"/>
              </a:rPr>
              <a:t>sequence of micro-operations performed by the control unit. Next, we must recognize</a:t>
            </a:r>
          </a:p>
          <a:p>
            <a:r>
              <a:rPr lang="en-US" sz="800" b="0" i="0" u="none" strike="noStrike" kern="1200" baseline="0" dirty="0">
                <a:solidFill>
                  <a:schemeClr val="tx1"/>
                </a:solidFill>
                <a:latin typeface="Times New Roman" pitchFamily="-1" charset="0"/>
                <a:ea typeface="+mn-ea"/>
                <a:cs typeface="+mn-cs"/>
              </a:rPr>
              <a:t>that the sequence of micro-operations is not fixed. Sometimes we have an</a:t>
            </a:r>
          </a:p>
          <a:p>
            <a:r>
              <a:rPr lang="en-US" sz="800" b="0" i="0" u="none" strike="noStrike" kern="1200" baseline="0" dirty="0">
                <a:solidFill>
                  <a:schemeClr val="tx1"/>
                </a:solidFill>
                <a:latin typeface="Times New Roman" pitchFamily="-1" charset="0"/>
                <a:ea typeface="+mn-ea"/>
                <a:cs typeface="+mn-cs"/>
              </a:rPr>
              <a:t>indirect cycle; sometimes we do not. </a:t>
            </a:r>
            <a:r>
              <a:rPr lang="en-US" sz="800" b="0" i="0" u="sng" strike="noStrike" kern="1200" baseline="0" dirty="0">
                <a:solidFill>
                  <a:schemeClr val="tx1"/>
                </a:solidFill>
                <a:latin typeface="Times New Roman" pitchFamily="-1" charset="0"/>
                <a:ea typeface="+mn-ea"/>
                <a:cs typeface="+mn-cs"/>
              </a:rPr>
              <a:t>So let us put our control words in a memory,</a:t>
            </a:r>
          </a:p>
          <a:p>
            <a:r>
              <a:rPr lang="en-US" sz="800" b="0" i="0" u="sng" strike="noStrike" kern="1200" baseline="0" dirty="0">
                <a:solidFill>
                  <a:schemeClr val="tx1"/>
                </a:solidFill>
                <a:latin typeface="Times New Roman" pitchFamily="-1" charset="0"/>
                <a:ea typeface="+mn-ea"/>
                <a:cs typeface="+mn-cs"/>
              </a:rPr>
              <a:t>with each word having a unique address</a:t>
            </a:r>
            <a:r>
              <a:rPr lang="en-US" sz="800" b="0" i="0" u="none" strike="noStrike" kern="1200" baseline="0" dirty="0">
                <a:solidFill>
                  <a:schemeClr val="tx1"/>
                </a:solidFill>
                <a:latin typeface="Times New Roman" pitchFamily="-1" charset="0"/>
                <a:ea typeface="+mn-ea"/>
                <a:cs typeface="+mn-cs"/>
              </a:rPr>
              <a:t>. </a:t>
            </a:r>
            <a:r>
              <a:rPr lang="en-US" sz="800" b="0" i="0" u="sng" strike="noStrike" kern="1200" baseline="0" dirty="0">
                <a:solidFill>
                  <a:schemeClr val="tx1"/>
                </a:solidFill>
                <a:latin typeface="Times New Roman" pitchFamily="-1" charset="0"/>
                <a:ea typeface="+mn-ea"/>
                <a:cs typeface="+mn-cs"/>
              </a:rPr>
              <a:t>Now add an address field to each control</a:t>
            </a:r>
          </a:p>
          <a:p>
            <a:r>
              <a:rPr lang="en-US" sz="800" b="0" i="0" u="sng" strike="noStrike" kern="1200" baseline="0" dirty="0">
                <a:solidFill>
                  <a:schemeClr val="tx1"/>
                </a:solidFill>
                <a:latin typeface="Times New Roman" pitchFamily="-1" charset="0"/>
                <a:ea typeface="+mn-ea"/>
                <a:cs typeface="+mn-cs"/>
              </a:rPr>
              <a:t>word, indicating the location of the next control word to be executed if a certain</a:t>
            </a:r>
          </a:p>
          <a:p>
            <a:r>
              <a:rPr lang="en-US" sz="800" b="0" i="0" u="sng" strike="noStrike" kern="1200" baseline="0" dirty="0">
                <a:solidFill>
                  <a:schemeClr val="tx1"/>
                </a:solidFill>
                <a:latin typeface="Times New Roman" pitchFamily="-1" charset="0"/>
                <a:ea typeface="+mn-ea"/>
                <a:cs typeface="+mn-cs"/>
              </a:rPr>
              <a:t>condition is true </a:t>
            </a:r>
            <a:r>
              <a:rPr lang="en-US" sz="800" b="0" i="0" u="none" strike="noStrike" kern="1200" baseline="0" dirty="0">
                <a:solidFill>
                  <a:schemeClr val="tx1"/>
                </a:solidFill>
                <a:latin typeface="Times New Roman" pitchFamily="-1" charset="0"/>
                <a:ea typeface="+mn-ea"/>
                <a:cs typeface="+mn-cs"/>
              </a:rPr>
              <a:t>(e.g., the indirect bit in a memory-reference instruction is 1). </a:t>
            </a:r>
            <a:r>
              <a:rPr lang="en-US" sz="800" b="0" i="0" u="sng" strike="noStrike" kern="1200" baseline="0" dirty="0">
                <a:solidFill>
                  <a:schemeClr val="tx1"/>
                </a:solidFill>
                <a:latin typeface="Times New Roman" pitchFamily="-1" charset="0"/>
                <a:ea typeface="+mn-ea"/>
                <a:cs typeface="+mn-cs"/>
              </a:rPr>
              <a:t>Also,</a:t>
            </a:r>
          </a:p>
          <a:p>
            <a:r>
              <a:rPr lang="en-US" sz="800" b="0" i="0" u="sng" strike="noStrike" kern="1200" baseline="0" dirty="0">
                <a:solidFill>
                  <a:schemeClr val="tx1"/>
                </a:solidFill>
                <a:latin typeface="Times New Roman" pitchFamily="-1" charset="0"/>
                <a:ea typeface="+mn-ea"/>
                <a:cs typeface="+mn-cs"/>
              </a:rPr>
              <a:t>add a few bits to specify the condition.</a:t>
            </a:r>
            <a:endParaRPr lang="en-GB" sz="800" b="0" i="0" u="sng" strike="noStrike" kern="1200" baseline="0" dirty="0">
              <a:solidFill>
                <a:schemeClr val="tx1"/>
              </a:solidFill>
              <a:latin typeface="Times New Roman" pitchFamily="-1" charset="0"/>
              <a:ea typeface="+mn-ea"/>
              <a:cs typeface="+mn-cs"/>
            </a:endParaRPr>
          </a:p>
          <a:p>
            <a:endParaRPr lang="en-GB"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 The result is known as a </a:t>
            </a:r>
            <a:r>
              <a:rPr lang="en-US" sz="800" b="1" i="0" u="none" strike="noStrike" kern="1200" baseline="0" dirty="0">
                <a:solidFill>
                  <a:schemeClr val="tx1"/>
                </a:solidFill>
                <a:latin typeface="Times New Roman" pitchFamily="-1" charset="0"/>
                <a:ea typeface="+mn-ea"/>
                <a:cs typeface="+mn-cs"/>
              </a:rPr>
              <a:t>horizontal</a:t>
            </a:r>
            <a:r>
              <a:rPr lang="en-US" sz="800" b="0" i="0" u="none" strike="noStrike" kern="1200" baseline="0" dirty="0">
                <a:solidFill>
                  <a:schemeClr val="tx1"/>
                </a:solidFill>
                <a:latin typeface="Times New Roman" pitchFamily="-1" charset="0"/>
                <a:ea typeface="+mn-ea"/>
                <a:cs typeface="+mn-cs"/>
              </a:rPr>
              <a:t> </a:t>
            </a:r>
            <a:r>
              <a:rPr lang="en-US" sz="800" b="1" i="0" u="none" strike="noStrike" kern="1200" baseline="0" dirty="0">
                <a:solidFill>
                  <a:schemeClr val="tx1"/>
                </a:solidFill>
                <a:latin typeface="Times New Roman" pitchFamily="-1" charset="0"/>
                <a:ea typeface="+mn-ea"/>
                <a:cs typeface="+mn-cs"/>
              </a:rPr>
              <a:t>microinstruction</a:t>
            </a:r>
            <a:r>
              <a:rPr lang="en-US" sz="800" b="0" i="0" u="none" strike="noStrike" kern="1200" baseline="0" dirty="0">
                <a:solidFill>
                  <a:schemeClr val="tx1"/>
                </a:solidFill>
                <a:latin typeface="Times New Roman" pitchFamily="-1" charset="0"/>
                <a:ea typeface="+mn-ea"/>
                <a:cs typeface="+mn-cs"/>
              </a:rPr>
              <a:t>, an example of which</a:t>
            </a:r>
          </a:p>
          <a:p>
            <a:r>
              <a:rPr lang="en-US" sz="800" b="0" i="0" u="none" strike="noStrike" kern="1200" baseline="0" dirty="0">
                <a:solidFill>
                  <a:schemeClr val="tx1"/>
                </a:solidFill>
                <a:latin typeface="Times New Roman" pitchFamily="-1" charset="0"/>
                <a:ea typeface="+mn-ea"/>
                <a:cs typeface="+mn-cs"/>
              </a:rPr>
              <a:t>is shown in Figure 19.12a. The format of the microinstruction or control word is as follows.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There is one bit for each internal processor control line and one bit for each system bus control line.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There is a condition field indicating the condition under which there should be a branch, and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there is a field with the address of the microinstruction to be executed next when a branch is taken.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Such a microinstruction is interpreted as follows:</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1.  To execute this microinstruction, turn on all the control lines indicated by a 1 bit; leave off all control lines indicated by a 0 bit. </a:t>
            </a:r>
            <a:r>
              <a:rPr lang="en-US" sz="800" b="0" i="0" u="sng" strike="noStrike" kern="1200" baseline="0" dirty="0">
                <a:solidFill>
                  <a:schemeClr val="tx1"/>
                </a:solidFill>
                <a:latin typeface="Times New Roman" pitchFamily="-1" charset="0"/>
                <a:ea typeface="+mn-ea"/>
                <a:cs typeface="+mn-cs"/>
              </a:rPr>
              <a:t>The resulting control signals will cause one or more micro-operations to be performed</a:t>
            </a:r>
            <a:r>
              <a:rPr lang="en-US" sz="800" b="0" i="0" u="none" strike="noStrike" kern="1200" baseline="0" dirty="0">
                <a:solidFill>
                  <a:schemeClr val="tx1"/>
                </a:solidFill>
                <a:latin typeface="Times New Roman" pitchFamily="-1" charset="0"/>
                <a:ea typeface="+mn-ea"/>
                <a:cs typeface="+mn-cs"/>
              </a:rPr>
              <a:t>.</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2.  If the condition indicated by the condition bits is false, execute the next microinstruction in sequence.</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3.  If the condition indicated by the condition bits is true, the next microinstruction to be executed is indicated in the address field.</a:t>
            </a:r>
            <a:endParaRPr lang="en-GB" sz="800" dirty="0"/>
          </a:p>
        </p:txBody>
      </p:sp>
    </p:spTree>
    <p:extLst>
      <p:ext uri="{BB962C8B-B14F-4D97-AF65-F5344CB8AC3E}">
        <p14:creationId xmlns:p14="http://schemas.microsoft.com/office/powerpoint/2010/main" val="1353849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8B72172-15B7-3349-9E36-7332AE2BC2D8}" type="slidenum">
              <a:rPr lang="en-US"/>
              <a:pPr/>
              <a:t>28</a:t>
            </a:fld>
            <a:endParaRPr lang="en-US"/>
          </a:p>
        </p:txBody>
      </p:sp>
      <p:sp>
        <p:nvSpPr>
          <p:cNvPr id="68610"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8611"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The control memory of Figure 19.13 contains a program that describes the behavior of the control unit. It follows that we could implement the control unit by simply executing that program.</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Figure 19.14 shows </a:t>
            </a:r>
            <a:r>
              <a:rPr lang="en-US" sz="800" b="0" i="0" u="sng" strike="noStrike" kern="1200" baseline="0" dirty="0">
                <a:solidFill>
                  <a:schemeClr val="tx1"/>
                </a:solidFill>
                <a:latin typeface="Times New Roman" pitchFamily="-1" charset="0"/>
                <a:ea typeface="+mn-ea"/>
                <a:cs typeface="+mn-cs"/>
              </a:rPr>
              <a:t>the key elements of such an implementation</a:t>
            </a:r>
            <a:r>
              <a:rPr lang="en-US" sz="800" b="0" i="0" u="none" strike="noStrike" kern="1200" baseline="0" dirty="0">
                <a:solidFill>
                  <a:schemeClr val="tx1"/>
                </a:solidFill>
                <a:latin typeface="Times New Roman" pitchFamily="-1" charset="0"/>
                <a:ea typeface="+mn-ea"/>
                <a:cs typeface="+mn-cs"/>
              </a:rPr>
              <a:t>.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The set of microinstructions is stored in the </a:t>
            </a:r>
            <a:r>
              <a:rPr lang="en-US" sz="800" b="0" i="1" u="none" strike="noStrike" kern="1200" baseline="0" dirty="0">
                <a:solidFill>
                  <a:schemeClr val="tx1"/>
                </a:solidFill>
                <a:latin typeface="Times New Roman" pitchFamily="-1" charset="0"/>
                <a:ea typeface="+mn-ea"/>
                <a:cs typeface="+mn-cs"/>
              </a:rPr>
              <a:t>control memory </a:t>
            </a:r>
            <a:r>
              <a:rPr lang="en-US" sz="800" b="0" i="0" u="none" strike="noStrike" kern="1200" baseline="0" dirty="0">
                <a:solidFill>
                  <a:schemeClr val="tx1"/>
                </a:solidFill>
                <a:latin typeface="Times New Roman" pitchFamily="-1" charset="0"/>
                <a:ea typeface="+mn-ea"/>
                <a:cs typeface="+mn-cs"/>
              </a:rPr>
              <a:t>.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The </a:t>
            </a:r>
            <a:r>
              <a:rPr lang="en-US" sz="800" b="0" i="1" u="none" strike="noStrike" kern="1200" baseline="0" dirty="0">
                <a:solidFill>
                  <a:schemeClr val="tx1"/>
                </a:solidFill>
                <a:latin typeface="Times New Roman" pitchFamily="-1" charset="0"/>
                <a:ea typeface="+mn-ea"/>
                <a:cs typeface="+mn-cs"/>
              </a:rPr>
              <a:t>control address register  </a:t>
            </a:r>
            <a:r>
              <a:rPr lang="en-US" sz="800" b="0" i="0" u="none" strike="noStrike" kern="1200" baseline="0" dirty="0">
                <a:solidFill>
                  <a:schemeClr val="tx1"/>
                </a:solidFill>
                <a:latin typeface="Times New Roman" pitchFamily="-1" charset="0"/>
                <a:ea typeface="+mn-ea"/>
                <a:cs typeface="+mn-cs"/>
              </a:rPr>
              <a:t>contains the address of the next microinstruction to be read.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When a microinstruction is read from the control memory, it is transferred to a </a:t>
            </a:r>
            <a:r>
              <a:rPr lang="en-US" sz="800" b="0" i="1" u="none" strike="noStrike" kern="1200" baseline="0" dirty="0">
                <a:solidFill>
                  <a:schemeClr val="tx1"/>
                </a:solidFill>
                <a:latin typeface="Times New Roman" pitchFamily="-1" charset="0"/>
                <a:ea typeface="+mn-ea"/>
                <a:cs typeface="+mn-cs"/>
              </a:rPr>
              <a:t>control buffer register</a:t>
            </a:r>
            <a:r>
              <a:rPr lang="en-US" sz="800" b="0" i="0" u="none" strike="noStrike" kern="1200" baseline="0" dirty="0">
                <a:solidFill>
                  <a:schemeClr val="tx1"/>
                </a:solidFill>
                <a:latin typeface="Times New Roman" pitchFamily="-1" charset="0"/>
                <a:ea typeface="+mn-ea"/>
                <a:cs typeface="+mn-cs"/>
              </a:rPr>
              <a:t>. </a:t>
            </a:r>
          </a:p>
          <a:p>
            <a:pPr marL="628650" lvl="1" indent="-171450">
              <a:buFontTx/>
              <a:buChar char="-"/>
            </a:pPr>
            <a:r>
              <a:rPr lang="en-US" sz="800" b="0" i="0" u="none" strike="noStrike" kern="1200" baseline="0" dirty="0">
                <a:solidFill>
                  <a:schemeClr val="tx1"/>
                </a:solidFill>
                <a:latin typeface="Times New Roman" pitchFamily="-1" charset="0"/>
                <a:ea typeface="+mn-ea"/>
                <a:cs typeface="+mn-cs"/>
              </a:rPr>
              <a:t>The </a:t>
            </a:r>
            <a:r>
              <a:rPr lang="en-US" sz="800" b="0" i="0" u="none" strike="noStrike" kern="1200" baseline="0" dirty="0" err="1">
                <a:solidFill>
                  <a:schemeClr val="tx1"/>
                </a:solidFill>
                <a:latin typeface="Times New Roman" pitchFamily="-1" charset="0"/>
                <a:ea typeface="+mn-ea"/>
                <a:cs typeface="+mn-cs"/>
              </a:rPr>
              <a:t>lefthand</a:t>
            </a:r>
            <a:r>
              <a:rPr lang="en-US" sz="800" b="0" i="0" u="none" strike="noStrike" kern="1200" baseline="0" dirty="0">
                <a:solidFill>
                  <a:schemeClr val="tx1"/>
                </a:solidFill>
                <a:latin typeface="Times New Roman" pitchFamily="-1" charset="0"/>
                <a:ea typeface="+mn-ea"/>
                <a:cs typeface="+mn-cs"/>
              </a:rPr>
              <a:t> portion of that register (see Figure 19.12a) connects to the control lines emanating from the control unit. </a:t>
            </a:r>
          </a:p>
          <a:p>
            <a:pPr marL="628650" lvl="1" indent="-171450">
              <a:buFontTx/>
              <a:buChar char="-"/>
            </a:pPr>
            <a:r>
              <a:rPr lang="en-US" sz="800" b="0" i="0" u="sng" strike="noStrike" kern="1200" baseline="0" dirty="0">
                <a:solidFill>
                  <a:schemeClr val="tx1"/>
                </a:solidFill>
                <a:latin typeface="Times New Roman" pitchFamily="-1" charset="0"/>
                <a:ea typeface="+mn-ea"/>
                <a:cs typeface="+mn-cs"/>
              </a:rPr>
              <a:t>Thus, </a:t>
            </a:r>
            <a:r>
              <a:rPr lang="en-US" sz="800" b="0" i="1" u="sng" strike="noStrike" kern="1200" baseline="0" dirty="0">
                <a:solidFill>
                  <a:schemeClr val="tx1"/>
                </a:solidFill>
                <a:latin typeface="Times New Roman" pitchFamily="-1" charset="0"/>
                <a:ea typeface="+mn-ea"/>
                <a:cs typeface="+mn-cs"/>
              </a:rPr>
              <a:t>reading</a:t>
            </a:r>
            <a:r>
              <a:rPr lang="en-US" sz="800" b="0" i="0" u="sng" strike="noStrike" kern="1200" baseline="0" dirty="0">
                <a:solidFill>
                  <a:schemeClr val="tx1"/>
                </a:solidFill>
                <a:latin typeface="Times New Roman" pitchFamily="-1" charset="0"/>
                <a:ea typeface="+mn-ea"/>
                <a:cs typeface="+mn-cs"/>
              </a:rPr>
              <a:t>  a microinstruction from the control memory is the same as executing  that microinstruction</a:t>
            </a:r>
            <a:r>
              <a:rPr lang="en-US" sz="800" b="0" i="0" u="none" strike="noStrike" kern="1200" baseline="0" dirty="0">
                <a:solidFill>
                  <a:schemeClr val="tx1"/>
                </a:solidFill>
                <a:latin typeface="Times New Roman" pitchFamily="-1" charset="0"/>
                <a:ea typeface="+mn-ea"/>
                <a:cs typeface="+mn-cs"/>
              </a:rPr>
              <a:t>.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The third element shown in the figure is a sequencing unit that loads the control address register and issues a read command.</a:t>
            </a:r>
            <a:endParaRPr lang="en-GB" sz="800" dirty="0"/>
          </a:p>
        </p:txBody>
      </p:sp>
    </p:spTree>
    <p:extLst>
      <p:ext uri="{BB962C8B-B14F-4D97-AF65-F5344CB8AC3E}">
        <p14:creationId xmlns:p14="http://schemas.microsoft.com/office/powerpoint/2010/main" val="1367861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AC66D70-B546-CD42-A69C-E685D65D5B24}" type="slidenum">
              <a:rPr lang="en-US"/>
              <a:pPr/>
              <a:t>29</a:t>
            </a:fld>
            <a:endParaRPr lang="en-US"/>
          </a:p>
        </p:txBody>
      </p:sp>
      <p:sp>
        <p:nvSpPr>
          <p:cNvPr id="6963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9635"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Let us examine this structure in greater detail, as depicted in Figure 19.15. Comparing this with Figure 19.14, we see that the control unit still has the same inputs (IR, ALU flags, clock) and outputs (control signals). The control unit functions as follows:</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1.  To execute an instruction, the sequencing logic unit issues a READ command to the control memory.</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2.  The word whose address is specified in the control address register is read into the control buffer register.</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3.  The content of the control buffer register generates control signals and next-address information for the sequencing logic unit.</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4.  The sequencing logic unit loads a new address into the control address register based on the next-address information from the control buffer register and the ALU flags.</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All this happens during one clock pulse.</a:t>
            </a:r>
          </a:p>
          <a:p>
            <a:endParaRPr lang="en-US" sz="800" b="0" i="0" u="none" strike="noStrike" kern="1200" baseline="0" dirty="0">
              <a:solidFill>
                <a:schemeClr val="tx1"/>
              </a:solidFill>
              <a:latin typeface="Times New Roman" pitchFamily="-1" charset="0"/>
              <a:ea typeface="+mn-ea"/>
              <a:cs typeface="+mn-cs"/>
            </a:endParaRPr>
          </a:p>
          <a:p>
            <a:r>
              <a:rPr lang="en-US" sz="800" b="0" i="0" u="sng" strike="noStrike" kern="1200" baseline="0" dirty="0">
                <a:solidFill>
                  <a:schemeClr val="tx1"/>
                </a:solidFill>
                <a:latin typeface="Times New Roman" pitchFamily="-1" charset="0"/>
                <a:ea typeface="+mn-ea"/>
                <a:cs typeface="+mn-cs"/>
              </a:rPr>
              <a:t>The last step just listed needs elaboration. </a:t>
            </a:r>
          </a:p>
          <a:p>
            <a:r>
              <a:rPr lang="en-US" sz="800" b="0" i="0" u="sng" strike="noStrike" kern="1200" baseline="0" dirty="0">
                <a:solidFill>
                  <a:schemeClr val="tx1"/>
                </a:solidFill>
                <a:latin typeface="Times New Roman" pitchFamily="-1" charset="0"/>
                <a:ea typeface="+mn-ea"/>
                <a:cs typeface="+mn-cs"/>
              </a:rPr>
              <a:t>At the conclusion of each microinstruction, the sequencing logic unit loads a new address into the control address register</a:t>
            </a:r>
            <a:r>
              <a:rPr lang="en-US" sz="800" b="0" i="0" u="none" strike="noStrike" kern="1200" baseline="0" dirty="0">
                <a:solidFill>
                  <a:schemeClr val="tx1"/>
                </a:solidFill>
                <a:latin typeface="Times New Roman" pitchFamily="-1" charset="0"/>
                <a:ea typeface="+mn-ea"/>
                <a:cs typeface="+mn-cs"/>
              </a:rPr>
              <a:t>. </a:t>
            </a:r>
          </a:p>
          <a:p>
            <a:r>
              <a:rPr lang="en-US" sz="800" b="0" i="0" u="none" strike="noStrike" kern="1200" baseline="0" dirty="0">
                <a:solidFill>
                  <a:schemeClr val="tx1"/>
                </a:solidFill>
                <a:latin typeface="Times New Roman" pitchFamily="-1" charset="0"/>
                <a:ea typeface="+mn-ea"/>
                <a:cs typeface="+mn-cs"/>
              </a:rPr>
              <a:t>Depending on the value of the ALU flags and the control buffer register, one of three decisions is made:</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Get the next instruction:  </a:t>
            </a:r>
            <a:r>
              <a:rPr lang="en-US" sz="800" b="0" i="0" u="none" strike="noStrike" kern="1200" baseline="0" dirty="0">
                <a:solidFill>
                  <a:schemeClr val="tx1"/>
                </a:solidFill>
                <a:latin typeface="Times New Roman" pitchFamily="-1" charset="0"/>
                <a:ea typeface="+mn-ea"/>
                <a:cs typeface="+mn-cs"/>
              </a:rPr>
              <a:t>Add 1 to the control address register.</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Jump to a new routine based on a jump microinstruction:  </a:t>
            </a:r>
            <a:r>
              <a:rPr lang="en-US" sz="800" b="0" i="0" u="none" strike="noStrike" kern="1200" baseline="0" dirty="0">
                <a:solidFill>
                  <a:schemeClr val="tx1"/>
                </a:solidFill>
                <a:latin typeface="Times New Roman" pitchFamily="-1" charset="0"/>
                <a:ea typeface="+mn-ea"/>
                <a:cs typeface="+mn-cs"/>
              </a:rPr>
              <a:t>Load the address field of the control buffer register into the control address register.</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Jump to a machine instruction routine:  </a:t>
            </a:r>
            <a:r>
              <a:rPr lang="en-US" sz="800" b="0" i="0" u="none" strike="noStrike" kern="1200" baseline="0" dirty="0">
                <a:solidFill>
                  <a:schemeClr val="tx1"/>
                </a:solidFill>
                <a:latin typeface="Times New Roman" pitchFamily="-1" charset="0"/>
                <a:ea typeface="+mn-ea"/>
                <a:cs typeface="+mn-cs"/>
              </a:rPr>
              <a:t>Load the control address register based on the opcode in the IR.</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Figure 19.15 shows two modules labeled </a:t>
            </a:r>
            <a:r>
              <a:rPr lang="en-US" sz="800" b="0" i="1" u="none" strike="noStrike" kern="1200" baseline="0" dirty="0">
                <a:solidFill>
                  <a:schemeClr val="tx1"/>
                </a:solidFill>
                <a:latin typeface="Times New Roman" pitchFamily="-1" charset="0"/>
                <a:ea typeface="+mn-ea"/>
                <a:cs typeface="+mn-cs"/>
              </a:rPr>
              <a:t>decoder</a:t>
            </a:r>
            <a:r>
              <a:rPr lang="en-US" sz="800" b="0" i="0" u="none" strike="noStrike" kern="1200" baseline="0" dirty="0">
                <a:solidFill>
                  <a:schemeClr val="tx1"/>
                </a:solidFill>
                <a:latin typeface="Times New Roman" pitchFamily="-1" charset="0"/>
                <a:ea typeface="+mn-ea"/>
                <a:cs typeface="+mn-cs"/>
              </a:rPr>
              <a:t> . </a:t>
            </a:r>
          </a:p>
          <a:p>
            <a:r>
              <a:rPr lang="en-US" sz="800" b="0" i="0" u="sng" strike="noStrike" kern="1200" baseline="0" dirty="0">
                <a:solidFill>
                  <a:schemeClr val="tx1"/>
                </a:solidFill>
                <a:latin typeface="Times New Roman" pitchFamily="-1" charset="0"/>
                <a:ea typeface="+mn-ea"/>
                <a:cs typeface="+mn-cs"/>
              </a:rPr>
              <a:t>The upper decoder translates the opcode of the IR into a control memory address</a:t>
            </a:r>
            <a:r>
              <a:rPr lang="en-US" sz="800" b="0" i="0" u="none" strike="noStrike" kern="1200" baseline="0" dirty="0">
                <a:solidFill>
                  <a:schemeClr val="tx1"/>
                </a:solidFill>
                <a:latin typeface="Times New Roman" pitchFamily="-1" charset="0"/>
                <a:ea typeface="+mn-ea"/>
                <a:cs typeface="+mn-cs"/>
              </a:rPr>
              <a:t>. </a:t>
            </a:r>
          </a:p>
          <a:p>
            <a:r>
              <a:rPr lang="en-US" sz="800" b="0" i="0" u="sng" strike="noStrike" kern="1200" baseline="0" dirty="0">
                <a:solidFill>
                  <a:schemeClr val="tx1"/>
                </a:solidFill>
                <a:latin typeface="Times New Roman" pitchFamily="-1" charset="0"/>
                <a:ea typeface="+mn-ea"/>
                <a:cs typeface="+mn-cs"/>
              </a:rPr>
              <a:t>The lower decoder is not used for horizontal microinstructions but is used for </a:t>
            </a:r>
            <a:r>
              <a:rPr lang="en-US" sz="800" b="1" i="0" u="sng" strike="noStrike" kern="1200" baseline="0" dirty="0">
                <a:solidFill>
                  <a:schemeClr val="tx1"/>
                </a:solidFill>
                <a:latin typeface="Times New Roman" pitchFamily="-1" charset="0"/>
                <a:ea typeface="+mn-ea"/>
                <a:cs typeface="+mn-cs"/>
              </a:rPr>
              <a:t>vertical</a:t>
            </a:r>
            <a:r>
              <a:rPr lang="en-US" sz="800" b="0" i="0" u="sng" strike="noStrike" kern="1200" baseline="0" dirty="0">
                <a:solidFill>
                  <a:schemeClr val="tx1"/>
                </a:solidFill>
                <a:latin typeface="Times New Roman" pitchFamily="-1" charset="0"/>
                <a:ea typeface="+mn-ea"/>
                <a:cs typeface="+mn-cs"/>
              </a:rPr>
              <a:t> </a:t>
            </a:r>
            <a:r>
              <a:rPr lang="en-US" sz="800" b="1" i="0" u="sng" strike="noStrike" kern="1200" baseline="0" dirty="0">
                <a:solidFill>
                  <a:schemeClr val="tx1"/>
                </a:solidFill>
                <a:latin typeface="Times New Roman" pitchFamily="-1" charset="0"/>
                <a:ea typeface="+mn-ea"/>
                <a:cs typeface="+mn-cs"/>
              </a:rPr>
              <a:t>microinstructions</a:t>
            </a:r>
          </a:p>
          <a:p>
            <a:r>
              <a:rPr lang="en-US" sz="800" b="0" i="0" u="none" strike="noStrike" kern="1200" baseline="0" dirty="0">
                <a:solidFill>
                  <a:schemeClr val="tx1"/>
                </a:solidFill>
                <a:latin typeface="Times New Roman" pitchFamily="-1" charset="0"/>
                <a:ea typeface="+mn-ea"/>
                <a:cs typeface="+mn-cs"/>
              </a:rPr>
              <a:t> (Figure 19.12b). As was mentioned, </a:t>
            </a:r>
            <a:r>
              <a:rPr lang="en-US" sz="800" b="0" i="0" u="sng" strike="noStrike" kern="1200" baseline="0" dirty="0">
                <a:solidFill>
                  <a:schemeClr val="tx1"/>
                </a:solidFill>
                <a:latin typeface="Times New Roman" pitchFamily="-1" charset="0"/>
                <a:ea typeface="+mn-ea"/>
                <a:cs typeface="+mn-cs"/>
              </a:rPr>
              <a:t>in a horizontal microinstruction every bit in the  control field attaches to a control line</a:t>
            </a:r>
            <a:r>
              <a:rPr lang="en-US" sz="800" b="0" i="0" u="none" strike="noStrike" kern="1200" baseline="0" dirty="0">
                <a:solidFill>
                  <a:schemeClr val="tx1"/>
                </a:solidFill>
                <a:latin typeface="Times New Roman" pitchFamily="-1" charset="0"/>
                <a:ea typeface="+mn-ea"/>
                <a:cs typeface="+mn-cs"/>
              </a:rPr>
              <a:t>. </a:t>
            </a:r>
          </a:p>
          <a:p>
            <a:r>
              <a:rPr lang="en-US" sz="800" b="0" i="0" u="sng" strike="noStrike" kern="1200" baseline="0" dirty="0">
                <a:solidFill>
                  <a:schemeClr val="tx1"/>
                </a:solidFill>
                <a:latin typeface="Times New Roman" pitchFamily="-1" charset="0"/>
                <a:ea typeface="+mn-ea"/>
                <a:cs typeface="+mn-cs"/>
              </a:rPr>
              <a:t>In a vertical microinstruction, a code is used for each action to be performed [e.g., MAR </a:t>
            </a:r>
            <a:r>
              <a:rPr lang="en-US" sz="800" b="1" i="0" u="sng" strike="noStrike" kern="1200" baseline="0" dirty="0">
                <a:solidFill>
                  <a:schemeClr val="tx1"/>
                </a:solidFill>
                <a:latin typeface="Wingdings"/>
                <a:ea typeface="Wingdings"/>
                <a:cs typeface="Wingdings"/>
                <a:sym typeface="Wingdings"/>
              </a:rPr>
              <a:t></a:t>
            </a:r>
            <a:r>
              <a:rPr lang="en-US" sz="800" b="0" i="0" u="sng" strike="noStrike" kern="1200" baseline="0" dirty="0">
                <a:solidFill>
                  <a:schemeClr val="tx1"/>
                </a:solidFill>
                <a:latin typeface="Times New Roman" pitchFamily="-1" charset="0"/>
                <a:ea typeface="+mn-ea"/>
                <a:cs typeface="+mn-cs"/>
              </a:rPr>
              <a:t> (PC)], and the decoder translates this code into individual control signals</a:t>
            </a:r>
            <a:r>
              <a:rPr lang="en-US" sz="800" b="0" i="0" u="none" strike="noStrike" kern="1200" baseline="0" dirty="0">
                <a:solidFill>
                  <a:schemeClr val="tx1"/>
                </a:solidFill>
                <a:latin typeface="Times New Roman" pitchFamily="-1" charset="0"/>
                <a:ea typeface="+mn-ea"/>
                <a:cs typeface="+mn-cs"/>
              </a:rPr>
              <a:t>. The advantage of vertical microinstructions</a:t>
            </a:r>
          </a:p>
          <a:p>
            <a:r>
              <a:rPr lang="en-US" sz="800" b="0" i="0" u="none" strike="noStrike" kern="1200" baseline="0" dirty="0">
                <a:solidFill>
                  <a:schemeClr val="tx1"/>
                </a:solidFill>
                <a:latin typeface="Times New Roman" pitchFamily="-1" charset="0"/>
                <a:ea typeface="+mn-ea"/>
                <a:cs typeface="+mn-cs"/>
              </a:rPr>
              <a:t>is that </a:t>
            </a:r>
            <a:r>
              <a:rPr lang="en-US" sz="800" b="0" i="0" u="sng" strike="noStrike" kern="1200" baseline="0" dirty="0">
                <a:solidFill>
                  <a:schemeClr val="tx1"/>
                </a:solidFill>
                <a:latin typeface="Times New Roman" pitchFamily="-1" charset="0"/>
                <a:ea typeface="+mn-ea"/>
                <a:cs typeface="+mn-cs"/>
              </a:rPr>
              <a:t>they are more compact </a:t>
            </a:r>
            <a:r>
              <a:rPr lang="en-US" sz="800" b="0" i="0" u="none" strike="noStrike" kern="1200" baseline="0" dirty="0">
                <a:solidFill>
                  <a:schemeClr val="tx1"/>
                </a:solidFill>
                <a:latin typeface="Times New Roman" pitchFamily="-1" charset="0"/>
                <a:ea typeface="+mn-ea"/>
                <a:cs typeface="+mn-cs"/>
              </a:rPr>
              <a:t>(fewer bits) than horizontal microinstructions, </a:t>
            </a:r>
            <a:r>
              <a:rPr lang="en-US" sz="800" b="0" i="0" u="sng" strike="noStrike" kern="1200" baseline="0" dirty="0">
                <a:solidFill>
                  <a:schemeClr val="tx1"/>
                </a:solidFill>
                <a:latin typeface="Times New Roman" pitchFamily="-1" charset="0"/>
                <a:ea typeface="+mn-ea"/>
                <a:cs typeface="+mn-cs"/>
              </a:rPr>
              <a:t>at the expense of a small additional amount of logic and time delay</a:t>
            </a:r>
            <a:r>
              <a:rPr lang="en-US" sz="800" b="0" i="0" u="none" strike="noStrike" kern="1200" baseline="0" dirty="0">
                <a:solidFill>
                  <a:schemeClr val="tx1"/>
                </a:solidFill>
                <a:latin typeface="Times New Roman" pitchFamily="-1" charset="0"/>
                <a:ea typeface="+mn-ea"/>
                <a:cs typeface="+mn-cs"/>
              </a:rPr>
              <a:t>.</a:t>
            </a:r>
            <a:endParaRPr lang="en-GB" sz="800" dirty="0"/>
          </a:p>
        </p:txBody>
      </p:sp>
    </p:spTree>
    <p:extLst>
      <p:ext uri="{BB962C8B-B14F-4D97-AF65-F5344CB8AC3E}">
        <p14:creationId xmlns:p14="http://schemas.microsoft.com/office/powerpoint/2010/main" val="1790375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DD1BE477-AC7D-5945-A42A-F9F664E42F98}" type="slidenum">
              <a:rPr lang="en-US"/>
              <a:pPr/>
              <a:t>30</a:t>
            </a:fld>
            <a:endParaRPr lang="en-US"/>
          </a:p>
        </p:txBody>
      </p:sp>
      <p:sp>
        <p:nvSpPr>
          <p:cNvPr id="70658"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70659"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 As was mentioned, Wilkes first proposed the use of a microprogrammed control unit in 1951 [WILK51]. This proposal was subsequently elaborated into a more detailed design [WILK53]. It is instructive to examine this seminal proposal.</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The configuration proposed by Wilkes is depicted in Figure 19.16.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The heart of the system is a matrix partially filled with diodes.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During a machine cycle, one row of the matrix is activated with a pulse.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This generates signals at those points where a diode is present (indicated by a dot in the diagram).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The first part of the row generates the control signals that control the operation of the processor.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The second part generates the address of the row to be pulsed in the next machine cycle.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Thus, each row of the matrix is one microinstruction, and the layout of the matrix is the control memory.</a:t>
            </a:r>
          </a:p>
          <a:p>
            <a:endParaRPr lang="en-US" sz="800" b="0" i="0" u="none" strike="noStrike" kern="1200" baseline="0" dirty="0">
              <a:solidFill>
                <a:schemeClr val="tx1"/>
              </a:solidFill>
              <a:latin typeface="Times New Roman" pitchFamily="-1" charset="0"/>
              <a:ea typeface="+mn-ea"/>
              <a:cs typeface="+mn-cs"/>
            </a:endParaRPr>
          </a:p>
          <a:p>
            <a:pPr marL="171450" indent="-171450">
              <a:buFontTx/>
              <a:buChar char="-"/>
            </a:pPr>
            <a:r>
              <a:rPr lang="en-US" sz="800" b="0" i="0" u="none" strike="noStrike" kern="1200" baseline="0" dirty="0">
                <a:solidFill>
                  <a:schemeClr val="tx1"/>
                </a:solidFill>
                <a:latin typeface="Times New Roman" pitchFamily="-1" charset="0"/>
                <a:ea typeface="+mn-ea"/>
                <a:cs typeface="+mn-cs"/>
              </a:rPr>
              <a:t>At the beginning of the cycle, the address of the row to be pulsed is contained in Register I.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This address is the input to the decoder, which, when activated by a clock pulse, activates one row of the matrix.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Depending on the control signals, either the opcode in the instruction register or the second part of the pulsed row is passed into Register II during the cycle.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Register II is then gated to Register I by a clock pulse.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Alternating clock pulses are used to activate a row of the matrix and to transfer from Register II to Register I. </a:t>
            </a:r>
          </a:p>
          <a:p>
            <a:pPr marL="171450" indent="-171450">
              <a:buFontTx/>
              <a:buChar char="-"/>
            </a:pPr>
            <a:r>
              <a:rPr lang="en-US" sz="800" b="0" i="0" u="none" strike="noStrike" kern="1200" baseline="0" dirty="0">
                <a:solidFill>
                  <a:schemeClr val="tx1"/>
                </a:solidFill>
                <a:latin typeface="Times New Roman" pitchFamily="-1" charset="0"/>
                <a:ea typeface="+mn-ea"/>
                <a:cs typeface="+mn-cs"/>
              </a:rPr>
              <a:t>The two-register arrangement is needed because the decoder is simply a combinatorial circuit; with only one register, the output would become the input during a cycle, causing an unstable condition.</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This scheme is very similar to the horizontal microprogramming approach</a:t>
            </a:r>
          </a:p>
          <a:p>
            <a:r>
              <a:rPr lang="en-US" sz="800" b="0" i="0" u="none" strike="noStrike" kern="1200" baseline="0" dirty="0">
                <a:solidFill>
                  <a:schemeClr val="tx1"/>
                </a:solidFill>
                <a:latin typeface="Times New Roman" pitchFamily="-1" charset="0"/>
                <a:ea typeface="+mn-ea"/>
                <a:cs typeface="+mn-cs"/>
              </a:rPr>
              <a:t>described earlier (Figure 19.12a). </a:t>
            </a:r>
            <a:r>
              <a:rPr lang="en-US" sz="800" b="0" i="1" u="sng" strike="noStrike" kern="1200" baseline="0" dirty="0">
                <a:solidFill>
                  <a:schemeClr val="tx1"/>
                </a:solidFill>
                <a:latin typeface="Times New Roman" pitchFamily="-1" charset="0"/>
                <a:ea typeface="+mn-ea"/>
                <a:cs typeface="+mn-cs"/>
              </a:rPr>
              <a:t>The main difference is this: In the previous description, the control address register could be incremented by one to get the next address. In the Wilkes scheme, the next address is contained in the microinstruction.</a:t>
            </a:r>
          </a:p>
          <a:p>
            <a:r>
              <a:rPr lang="en-US" sz="800" b="0" i="0" u="none" strike="noStrike" kern="1200" baseline="0" dirty="0">
                <a:solidFill>
                  <a:schemeClr val="tx1"/>
                </a:solidFill>
                <a:latin typeface="Times New Roman" pitchFamily="-1" charset="0"/>
                <a:ea typeface="+mn-ea"/>
                <a:cs typeface="+mn-cs"/>
              </a:rPr>
              <a:t>To permit branching, a row must contain two address parts, controlled by a</a:t>
            </a:r>
          </a:p>
          <a:p>
            <a:r>
              <a:rPr lang="en-US" sz="800" b="0" i="0" u="none" strike="noStrike" kern="1200" baseline="0" dirty="0">
                <a:solidFill>
                  <a:schemeClr val="tx1"/>
                </a:solidFill>
                <a:latin typeface="Times New Roman" pitchFamily="-1" charset="0"/>
                <a:ea typeface="+mn-ea"/>
                <a:cs typeface="+mn-cs"/>
              </a:rPr>
              <a:t>conditional signal (e.g., flag), as shown in the figure.</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Having proposed this scheme, Wilkes provides an example of its use to implement</a:t>
            </a:r>
          </a:p>
          <a:p>
            <a:r>
              <a:rPr lang="en-US" sz="800" b="0" i="0" u="none" strike="noStrike" kern="1200" baseline="0" dirty="0">
                <a:solidFill>
                  <a:schemeClr val="tx1"/>
                </a:solidFill>
                <a:latin typeface="Times New Roman" pitchFamily="-1" charset="0"/>
                <a:ea typeface="+mn-ea"/>
                <a:cs typeface="+mn-cs"/>
              </a:rPr>
              <a:t>the control unit of a simple machine. This example, the first known design of a</a:t>
            </a:r>
          </a:p>
          <a:p>
            <a:r>
              <a:rPr lang="en-US" sz="800" b="0" i="0" u="none" strike="noStrike" kern="1200" baseline="0" dirty="0" err="1">
                <a:solidFill>
                  <a:schemeClr val="tx1"/>
                </a:solidFill>
                <a:latin typeface="Times New Roman" pitchFamily="-1" charset="0"/>
                <a:ea typeface="+mn-ea"/>
                <a:cs typeface="+mn-cs"/>
              </a:rPr>
              <a:t>microprogrammed</a:t>
            </a:r>
            <a:r>
              <a:rPr lang="en-US" sz="800" b="0" i="0" u="none" strike="noStrike" kern="1200" baseline="0" dirty="0">
                <a:solidFill>
                  <a:schemeClr val="tx1"/>
                </a:solidFill>
                <a:latin typeface="Times New Roman" pitchFamily="-1" charset="0"/>
                <a:ea typeface="+mn-ea"/>
                <a:cs typeface="+mn-cs"/>
              </a:rPr>
              <a:t> processor, is worth repeating here because it illustrates many of</a:t>
            </a:r>
          </a:p>
          <a:p>
            <a:r>
              <a:rPr lang="en-US" sz="800" b="0" i="0" u="none" strike="noStrike" kern="1200" baseline="0" dirty="0">
                <a:solidFill>
                  <a:schemeClr val="tx1"/>
                </a:solidFill>
                <a:latin typeface="Times New Roman" pitchFamily="-1" charset="0"/>
                <a:ea typeface="+mn-ea"/>
                <a:cs typeface="+mn-cs"/>
              </a:rPr>
              <a:t>the contemporary principles of microprogramming.</a:t>
            </a:r>
            <a:endParaRPr lang="en-GB" sz="800" dirty="0"/>
          </a:p>
        </p:txBody>
      </p:sp>
    </p:spTree>
    <p:extLst>
      <p:ext uri="{BB962C8B-B14F-4D97-AF65-F5344CB8AC3E}">
        <p14:creationId xmlns:p14="http://schemas.microsoft.com/office/powerpoint/2010/main" val="1473476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lgn="l"/>
            <a:r>
              <a:rPr lang="en-US" sz="800" b="0" i="0" u="none" strike="noStrike" baseline="0" dirty="0">
                <a:latin typeface="TimesTenLTStd-Roman"/>
              </a:rPr>
              <a:t>Therefore, all of the characteristics listed in Table 21.4 fall along a spectrum of design strategies. In general, </a:t>
            </a:r>
            <a:r>
              <a:rPr lang="en-US" sz="800" b="0" i="0" u="sng" strike="noStrike" baseline="0" dirty="0">
                <a:latin typeface="TimesTenLTStd-Roman"/>
              </a:rPr>
              <a:t>a design that falls toward the left end of the spectrum is intended to optimize the performance of the control unit. Designs toward the right end are more concerned with optimizing the process of microprogramming.</a:t>
            </a:r>
          </a:p>
          <a:p>
            <a:pPr algn="l"/>
            <a:r>
              <a:rPr lang="en-US" sz="800" b="0" i="0" u="none" strike="noStrike" baseline="0" dirty="0">
                <a:latin typeface="TimesTenLTStd-Roman"/>
              </a:rPr>
              <a:t>Indeed, </a:t>
            </a:r>
            <a:r>
              <a:rPr lang="en-US" sz="800" b="0" i="0" u="sng" strike="noStrike" baseline="0" dirty="0">
                <a:latin typeface="TimesTenLTStd-Roman"/>
              </a:rPr>
              <a:t>microinstruction sets near the right end of the spectrum look very much like machine instruction sets</a:t>
            </a:r>
            <a:r>
              <a:rPr lang="en-US" sz="800" b="0" i="0" u="none" strike="noStrike" baseline="0" dirty="0">
                <a:latin typeface="TimesTenLTStd-Roman"/>
              </a:rPr>
              <a:t>. A good example of this is the LSI-11 design, described later in this section. Typically, when the objective is simply to implement a control unit, the design will be near the left end of the spectrum. The IBM 3033 design, discussed presently, is in this category. As we shall discuss later, some systems permit a variety of users to construct different microprograms using the same microinstruction facility.</a:t>
            </a:r>
          </a:p>
          <a:p>
            <a:pPr algn="l"/>
            <a:r>
              <a:rPr lang="en-US" sz="800" b="0" i="0" u="none" strike="noStrike" baseline="0" dirty="0">
                <a:latin typeface="TimesTenLTStd-Roman"/>
              </a:rPr>
              <a:t>In the latter cases, the design is likely to fall near the right end of the spectrum.</a:t>
            </a:r>
          </a:p>
          <a:p>
            <a:pPr algn="l"/>
            <a:r>
              <a:rPr lang="en-US" sz="800" b="0" i="0" u="none" strike="noStrike" baseline="0" dirty="0">
                <a:latin typeface="TimesTenLTStd-Roman"/>
              </a:rPr>
              <a:t>We can now deal with some of the terminology introduced earlier. Table 21.4 indicates how three of these pairs of terms relate to the microinstruction spectrum. In essence, all of these pairs describe the same thing but emphasize different design characteristics.</a:t>
            </a:r>
          </a:p>
          <a:p>
            <a:pPr marL="171450" indent="-171450" algn="l">
              <a:buFontTx/>
              <a:buChar char="-"/>
            </a:pPr>
            <a:r>
              <a:rPr lang="en-US" sz="800" b="0" i="0" u="sng" strike="noStrike" baseline="0" dirty="0">
                <a:latin typeface="TimesTenLTStd-Roman"/>
              </a:rPr>
              <a:t>The degree of packing relates to the degree of identification between a given control task and specific microinstruction bits. </a:t>
            </a:r>
          </a:p>
          <a:p>
            <a:pPr marL="628650" lvl="1" indent="-171450" algn="l">
              <a:buFontTx/>
              <a:buChar char="-"/>
            </a:pPr>
            <a:r>
              <a:rPr lang="en-US" sz="800" b="0" i="0" u="sng" strike="noStrike" baseline="0" dirty="0">
                <a:latin typeface="TimesTenLTStd-Roman"/>
              </a:rPr>
              <a:t>As the bits become more </a:t>
            </a:r>
            <a:r>
              <a:rPr lang="en-US" sz="800" b="0" i="1" u="sng" strike="noStrike" baseline="0" dirty="0">
                <a:latin typeface="TimesTenLTStd-Italic"/>
              </a:rPr>
              <a:t>packed</a:t>
            </a:r>
            <a:r>
              <a:rPr lang="en-US" sz="800" b="0" i="0" u="sng" strike="noStrike" baseline="0" dirty="0">
                <a:latin typeface="TimesTenLTStd-Roman"/>
              </a:rPr>
              <a:t>, a given number of bits contains more information. Thus, packing connotes encoding.</a:t>
            </a:r>
          </a:p>
          <a:p>
            <a:pPr marL="171450" indent="-171450" algn="l">
              <a:buFontTx/>
              <a:buChar char="-"/>
            </a:pPr>
            <a:r>
              <a:rPr lang="en-US" sz="800" b="0" i="0" u="sng" strike="noStrike" baseline="0" dirty="0">
                <a:latin typeface="TimesTenLTStd-Roman"/>
              </a:rPr>
              <a:t>The terms </a:t>
            </a:r>
            <a:r>
              <a:rPr lang="en-US" sz="800" b="0" i="1" u="sng" strike="noStrike" baseline="0" dirty="0">
                <a:latin typeface="TimesTenLTStd-Italic"/>
              </a:rPr>
              <a:t>horizontal </a:t>
            </a:r>
            <a:r>
              <a:rPr lang="en-US" sz="800" b="0" i="0" u="sng" strike="noStrike" baseline="0" dirty="0">
                <a:latin typeface="TimesTenLTStd-Roman"/>
              </a:rPr>
              <a:t>and </a:t>
            </a:r>
            <a:r>
              <a:rPr lang="en-US" sz="800" b="0" i="1" u="sng" strike="noStrike" baseline="0" dirty="0">
                <a:latin typeface="TimesTenLTStd-Italic"/>
              </a:rPr>
              <a:t>vertical </a:t>
            </a:r>
            <a:r>
              <a:rPr lang="en-US" sz="800" b="0" i="0" u="sng" strike="noStrike" baseline="0" dirty="0">
                <a:latin typeface="TimesTenLTStd-Roman"/>
              </a:rPr>
              <a:t>relate to the relative width of microinstructions. </a:t>
            </a:r>
          </a:p>
          <a:p>
            <a:pPr marL="628650" lvl="1" indent="-171450" algn="l">
              <a:buFontTx/>
              <a:buChar char="-"/>
            </a:pPr>
            <a:r>
              <a:rPr lang="en-US" sz="800" b="0" i="0" u="sng" strike="noStrike" baseline="0" dirty="0">
                <a:latin typeface="TimesTenLTStd-Roman"/>
              </a:rPr>
              <a:t>[SIEW82] suggests as a rule of thumb that vertical microinstructions have lengths in the range of 16 to 40 bits and that horizontal microinstructions have lengths in the range of 40 to 100 bits. </a:t>
            </a:r>
          </a:p>
          <a:p>
            <a:pPr marL="171450" lvl="0" indent="-171450" algn="l">
              <a:buFontTx/>
              <a:buChar char="-"/>
            </a:pPr>
            <a:r>
              <a:rPr lang="en-US" sz="800" b="0" i="0" u="sng" strike="noStrike" baseline="0" dirty="0">
                <a:latin typeface="TimesTenLTStd-Roman"/>
              </a:rPr>
              <a:t>The terms </a:t>
            </a:r>
            <a:r>
              <a:rPr lang="en-US" sz="800" b="0" i="1" u="sng" strike="noStrike" baseline="0" dirty="0">
                <a:latin typeface="TimesTenLTStd-Italic"/>
              </a:rPr>
              <a:t>hard </a:t>
            </a:r>
            <a:r>
              <a:rPr lang="en-US" sz="800" b="0" i="0" u="sng" strike="noStrike" baseline="0" dirty="0">
                <a:latin typeface="TimesTenLTStd-Roman"/>
              </a:rPr>
              <a:t>and </a:t>
            </a:r>
            <a:r>
              <a:rPr lang="en-US" sz="800" b="0" i="1" u="sng" strike="noStrike" baseline="0" dirty="0">
                <a:latin typeface="TimesTenLTStd-Italic"/>
              </a:rPr>
              <a:t>soft </a:t>
            </a:r>
            <a:r>
              <a:rPr lang="en-US" sz="800" b="0" i="0" u="sng" strike="noStrike" baseline="0" dirty="0">
                <a:latin typeface="TimesTenLTStd-Roman"/>
              </a:rPr>
              <a:t>microprogramming are used to suggest the degree of closeness to the underlying control signals and hardware layout.</a:t>
            </a:r>
          </a:p>
          <a:p>
            <a:pPr marL="628650" lvl="1" indent="-171450" algn="l">
              <a:buFontTx/>
              <a:buChar char="-"/>
            </a:pPr>
            <a:r>
              <a:rPr lang="en-US" sz="800" b="0" i="0" u="sng" strike="noStrike" baseline="0" dirty="0">
                <a:latin typeface="TimesTenLTStd-Roman"/>
              </a:rPr>
              <a:t>Hard microprograms are generally fixed and committed to read-only memory. </a:t>
            </a:r>
          </a:p>
          <a:p>
            <a:pPr marL="628650" lvl="1" indent="-171450" algn="l">
              <a:buFontTx/>
              <a:buChar char="-"/>
            </a:pPr>
            <a:r>
              <a:rPr lang="en-US" sz="800" b="0" i="0" u="sng" strike="noStrike" baseline="0" dirty="0">
                <a:latin typeface="TimesTenLTStd-Roman"/>
              </a:rPr>
              <a:t>Soft microprograms are more changeable and are suggestive of user microprogramming.</a:t>
            </a:r>
            <a:endParaRPr lang="en-TT" sz="800" u="sng" dirty="0"/>
          </a:p>
        </p:txBody>
      </p:sp>
    </p:spTree>
    <p:extLst>
      <p:ext uri="{BB962C8B-B14F-4D97-AF65-F5344CB8AC3E}">
        <p14:creationId xmlns:p14="http://schemas.microsoft.com/office/powerpoint/2010/main" val="3605228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9D0AB11-12FD-C746-A606-249DEA20AC78}" type="slidenum">
              <a:rPr lang="en-US"/>
              <a:pPr/>
              <a:t>3</a:t>
            </a:fld>
            <a:endParaRPr lang="en-US"/>
          </a:p>
        </p:txBody>
      </p:sp>
      <p:sp>
        <p:nvSpPr>
          <p:cNvPr id="63490"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3491"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 Figure 19.1 depicts the relationship</a:t>
            </a:r>
          </a:p>
          <a:p>
            <a:r>
              <a:rPr lang="en-US" sz="800" b="0" i="0" u="none" strike="noStrike" kern="1200" baseline="0" dirty="0">
                <a:solidFill>
                  <a:schemeClr val="tx1"/>
                </a:solidFill>
                <a:latin typeface="Times New Roman" pitchFamily="-1" charset="0"/>
                <a:ea typeface="+mn-ea"/>
                <a:cs typeface="+mn-cs"/>
              </a:rPr>
              <a:t>among the various concepts we have been discussing. To summarize, the execution</a:t>
            </a:r>
          </a:p>
          <a:p>
            <a:r>
              <a:rPr lang="en-US" sz="800" b="0" i="0" u="none" strike="noStrike" kern="1200" baseline="0" dirty="0">
                <a:solidFill>
                  <a:schemeClr val="tx1"/>
                </a:solidFill>
                <a:latin typeface="Times New Roman" pitchFamily="-1" charset="0"/>
                <a:ea typeface="+mn-ea"/>
                <a:cs typeface="+mn-cs"/>
              </a:rPr>
              <a:t>of a program consists of the sequential execution of instructions. Each instruction</a:t>
            </a:r>
          </a:p>
          <a:p>
            <a:r>
              <a:rPr lang="en-US" sz="800" b="0" i="0" u="none" strike="noStrike" kern="1200" baseline="0" dirty="0">
                <a:solidFill>
                  <a:schemeClr val="tx1"/>
                </a:solidFill>
                <a:latin typeface="Times New Roman" pitchFamily="-1" charset="0"/>
                <a:ea typeface="+mn-ea"/>
                <a:cs typeface="+mn-cs"/>
              </a:rPr>
              <a:t>is executed during an instruction cycle made up of shorter </a:t>
            </a:r>
            <a:r>
              <a:rPr lang="en-US" sz="800" b="0" i="0" u="none" strike="noStrike" kern="1200" baseline="0" dirty="0" err="1">
                <a:solidFill>
                  <a:schemeClr val="tx1"/>
                </a:solidFill>
                <a:latin typeface="Times New Roman" pitchFamily="-1" charset="0"/>
                <a:ea typeface="+mn-ea"/>
                <a:cs typeface="+mn-cs"/>
              </a:rPr>
              <a:t>subcycles</a:t>
            </a:r>
            <a:r>
              <a:rPr lang="en-US" sz="800" b="0" i="0" u="none" strike="noStrike" kern="1200" baseline="0" dirty="0">
                <a:solidFill>
                  <a:schemeClr val="tx1"/>
                </a:solidFill>
                <a:latin typeface="Times New Roman" pitchFamily="-1" charset="0"/>
                <a:ea typeface="+mn-ea"/>
                <a:cs typeface="+mn-cs"/>
              </a:rPr>
              <a:t> (e.g., fetch,</a:t>
            </a:r>
          </a:p>
          <a:p>
            <a:r>
              <a:rPr lang="en-US" sz="800" b="0" i="0" u="none" strike="noStrike" kern="1200" baseline="0" dirty="0">
                <a:solidFill>
                  <a:schemeClr val="tx1"/>
                </a:solidFill>
                <a:latin typeface="Times New Roman" pitchFamily="-1" charset="0"/>
                <a:ea typeface="+mn-ea"/>
                <a:cs typeface="+mn-cs"/>
              </a:rPr>
              <a:t>indirect, execute, interrupt). </a:t>
            </a:r>
            <a:r>
              <a:rPr lang="en-US" sz="800" b="0" i="0" u="sng" strike="noStrike" kern="1200" baseline="0" dirty="0">
                <a:solidFill>
                  <a:schemeClr val="tx1"/>
                </a:solidFill>
                <a:latin typeface="Times New Roman" pitchFamily="-1" charset="0"/>
                <a:ea typeface="+mn-ea"/>
                <a:cs typeface="+mn-cs"/>
              </a:rPr>
              <a:t>The execution of each </a:t>
            </a:r>
            <a:r>
              <a:rPr lang="en-US" sz="800" b="0" i="0" u="sng" strike="noStrike" kern="1200" baseline="0" dirty="0" err="1">
                <a:solidFill>
                  <a:schemeClr val="tx1"/>
                </a:solidFill>
                <a:latin typeface="Times New Roman" pitchFamily="-1" charset="0"/>
                <a:ea typeface="+mn-ea"/>
                <a:cs typeface="+mn-cs"/>
              </a:rPr>
              <a:t>subcycle</a:t>
            </a:r>
            <a:r>
              <a:rPr lang="en-US" sz="800" b="0" i="0" u="sng" strike="noStrike" kern="1200" baseline="0" dirty="0">
                <a:solidFill>
                  <a:schemeClr val="tx1"/>
                </a:solidFill>
                <a:latin typeface="Times New Roman" pitchFamily="-1" charset="0"/>
                <a:ea typeface="+mn-ea"/>
                <a:cs typeface="+mn-cs"/>
              </a:rPr>
              <a:t> involves one or more</a:t>
            </a:r>
          </a:p>
          <a:p>
            <a:r>
              <a:rPr lang="en-US" sz="800" b="0" i="0" u="sng" strike="noStrike" kern="1200" baseline="0" dirty="0">
                <a:solidFill>
                  <a:schemeClr val="tx1"/>
                </a:solidFill>
                <a:latin typeface="Times New Roman" pitchFamily="-1" charset="0"/>
                <a:ea typeface="+mn-ea"/>
                <a:cs typeface="+mn-cs"/>
              </a:rPr>
              <a:t>shorter operations, that is, micro-operations</a:t>
            </a:r>
            <a:r>
              <a:rPr lang="en-US" sz="800" b="0" i="0" u="none" strike="noStrike" kern="1200" baseline="0" dirty="0">
                <a:solidFill>
                  <a:schemeClr val="tx1"/>
                </a:solidFill>
                <a:latin typeface="Times New Roman" pitchFamily="-1" charset="0"/>
                <a:ea typeface="+mn-ea"/>
                <a:cs typeface="+mn-cs"/>
              </a:rPr>
              <a:t>.</a:t>
            </a:r>
            <a:endParaRPr lang="en-GB" sz="8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72A7178D-8065-924A-9113-9189A1B99A96}" type="slidenum">
              <a:rPr lang="en-US"/>
              <a:pPr/>
              <a:t>4</a:t>
            </a:fld>
            <a:endParaRPr lang="en-US"/>
          </a:p>
        </p:txBody>
      </p:sp>
      <p:sp>
        <p:nvSpPr>
          <p:cNvPr id="6451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4515"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We begin by looking at the fetch cycle, which occurs at the beginning of each instruction</a:t>
            </a:r>
          </a:p>
          <a:p>
            <a:r>
              <a:rPr lang="en-US" sz="800" b="0" i="0" u="none" strike="noStrike" kern="1200" baseline="0" dirty="0">
                <a:solidFill>
                  <a:schemeClr val="tx1"/>
                </a:solidFill>
                <a:latin typeface="Times New Roman" pitchFamily="-1" charset="0"/>
                <a:ea typeface="+mn-ea"/>
                <a:cs typeface="+mn-cs"/>
              </a:rPr>
              <a:t>cycle and causes an instruction to be fetched from memory. For purposes of</a:t>
            </a:r>
          </a:p>
          <a:p>
            <a:r>
              <a:rPr lang="en-US" sz="800" b="0" i="0" u="none" strike="noStrike" kern="1200" baseline="0" dirty="0">
                <a:solidFill>
                  <a:schemeClr val="tx1"/>
                </a:solidFill>
                <a:latin typeface="Times New Roman" pitchFamily="-1" charset="0"/>
                <a:ea typeface="+mn-ea"/>
                <a:cs typeface="+mn-cs"/>
              </a:rPr>
              <a:t>discussion, we assume the organization depicted in Figure 16.5 (</a:t>
            </a:r>
            <a:r>
              <a:rPr lang="en-US" sz="800" b="0" i="1" u="none" strike="noStrike" kern="1200" baseline="0" dirty="0">
                <a:solidFill>
                  <a:schemeClr val="tx1"/>
                </a:solidFill>
                <a:latin typeface="Times New Roman" pitchFamily="-1" charset="0"/>
                <a:ea typeface="+mn-ea"/>
                <a:cs typeface="+mn-cs"/>
              </a:rPr>
              <a:t>Data Flow, Fetch</a:t>
            </a:r>
          </a:p>
          <a:p>
            <a:r>
              <a:rPr lang="en-US" sz="800" b="0" i="1" u="none" strike="noStrike" kern="1200" baseline="0" dirty="0">
                <a:solidFill>
                  <a:schemeClr val="tx1"/>
                </a:solidFill>
                <a:latin typeface="Times New Roman" pitchFamily="-1" charset="0"/>
                <a:ea typeface="+mn-ea"/>
                <a:cs typeface="+mn-cs"/>
              </a:rPr>
              <a:t>Cycle</a:t>
            </a:r>
            <a:r>
              <a:rPr lang="en-US" sz="800" b="0" i="0" u="none" strike="noStrike" kern="1200" baseline="0" dirty="0">
                <a:solidFill>
                  <a:schemeClr val="tx1"/>
                </a:solidFill>
                <a:latin typeface="Times New Roman" pitchFamily="-1" charset="0"/>
                <a:ea typeface="+mn-ea"/>
                <a:cs typeface="+mn-cs"/>
              </a:rPr>
              <a:t>). Four registers are involved:</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Memory address register (MAR):  </a:t>
            </a:r>
            <a:r>
              <a:rPr lang="en-US" sz="800" b="0" i="0" u="none" strike="noStrike" kern="1200" baseline="0" dirty="0">
                <a:solidFill>
                  <a:schemeClr val="tx1"/>
                </a:solidFill>
                <a:latin typeface="Times New Roman" pitchFamily="-1" charset="0"/>
                <a:ea typeface="+mn-ea"/>
                <a:cs typeface="+mn-cs"/>
              </a:rPr>
              <a:t>Is connected to the address lines of the system</a:t>
            </a:r>
          </a:p>
          <a:p>
            <a:r>
              <a:rPr lang="en-US" sz="800" b="0" i="0" u="none" strike="noStrike" kern="1200" baseline="0" dirty="0">
                <a:solidFill>
                  <a:schemeClr val="tx1"/>
                </a:solidFill>
                <a:latin typeface="Times New Roman" pitchFamily="-1" charset="0"/>
                <a:ea typeface="+mn-ea"/>
                <a:cs typeface="+mn-cs"/>
              </a:rPr>
              <a:t>bus. It specifies the address in memory for a read or write operation.</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Memory buffer register (MBR):</a:t>
            </a:r>
            <a:r>
              <a:rPr lang="en-US" sz="800" b="0" i="0" u="none" strike="noStrike" kern="1200" baseline="0" dirty="0">
                <a:solidFill>
                  <a:schemeClr val="tx1"/>
                </a:solidFill>
                <a:latin typeface="Times New Roman" pitchFamily="-1" charset="0"/>
                <a:ea typeface="+mn-ea"/>
                <a:cs typeface="+mn-cs"/>
              </a:rPr>
              <a:t>  Is connected to the data lines of the system bus.</a:t>
            </a:r>
          </a:p>
          <a:p>
            <a:r>
              <a:rPr lang="en-US" sz="800" b="0" i="0" u="none" strike="noStrike" kern="1200" baseline="0" dirty="0">
                <a:solidFill>
                  <a:schemeClr val="tx1"/>
                </a:solidFill>
                <a:latin typeface="Times New Roman" pitchFamily="-1" charset="0"/>
                <a:ea typeface="+mn-ea"/>
                <a:cs typeface="+mn-cs"/>
              </a:rPr>
              <a:t>It contains the value to be stored in memory or the last value read from memory.</a:t>
            </a:r>
          </a:p>
          <a:p>
            <a:endParaRPr lang="en-US" sz="800" b="0"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Program counter (PC): </a:t>
            </a:r>
            <a:r>
              <a:rPr lang="en-US" sz="800" b="0" i="0" u="none" strike="noStrike" kern="1200" baseline="0" dirty="0">
                <a:solidFill>
                  <a:schemeClr val="tx1"/>
                </a:solidFill>
                <a:latin typeface="Times New Roman" pitchFamily="-1" charset="0"/>
                <a:ea typeface="+mn-ea"/>
                <a:cs typeface="+mn-cs"/>
              </a:rPr>
              <a:t>Holds the address of the next instruction to be</a:t>
            </a:r>
          </a:p>
          <a:p>
            <a:r>
              <a:rPr lang="en-US" sz="800" b="0" i="0" u="none" strike="noStrike" kern="1200" baseline="0" dirty="0">
                <a:solidFill>
                  <a:schemeClr val="tx1"/>
                </a:solidFill>
                <a:latin typeface="Times New Roman" pitchFamily="-1" charset="0"/>
                <a:ea typeface="+mn-ea"/>
                <a:cs typeface="+mn-cs"/>
              </a:rPr>
              <a:t>fetched.</a:t>
            </a:r>
          </a:p>
          <a:p>
            <a:endParaRPr lang="en-US" sz="800" b="1" i="0" u="none" strike="noStrike" kern="1200" baseline="0" dirty="0">
              <a:solidFill>
                <a:schemeClr val="tx1"/>
              </a:solidFill>
              <a:latin typeface="Times New Roman" pitchFamily="-1" charset="0"/>
              <a:ea typeface="+mn-ea"/>
              <a:cs typeface="+mn-cs"/>
            </a:endParaRPr>
          </a:p>
          <a:p>
            <a:r>
              <a:rPr lang="en-US" sz="800" b="1" i="0" u="none" strike="noStrike" kern="1200" baseline="0" dirty="0">
                <a:solidFill>
                  <a:schemeClr val="tx1"/>
                </a:solidFill>
                <a:latin typeface="Times New Roman" pitchFamily="-1" charset="0"/>
                <a:ea typeface="+mn-ea"/>
                <a:cs typeface="+mn-cs"/>
              </a:rPr>
              <a:t>■ Instruction register (IR): </a:t>
            </a:r>
            <a:r>
              <a:rPr lang="en-US" sz="800" b="0" i="0" u="none" strike="noStrike" kern="1200" baseline="0" dirty="0">
                <a:solidFill>
                  <a:schemeClr val="tx1"/>
                </a:solidFill>
                <a:latin typeface="Times New Roman" pitchFamily="-1" charset="0"/>
                <a:ea typeface="+mn-ea"/>
                <a:cs typeface="+mn-cs"/>
              </a:rPr>
              <a:t>Holds the last instruction fetched.</a:t>
            </a:r>
            <a:endParaRPr lang="en-GB" sz="8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 Let us look at the sequence of events for the fetch cycle from the point of view of its effect on the processor registers. An example appears in Figure 19.2. </a:t>
            </a:r>
          </a:p>
          <a:p>
            <a:r>
              <a:rPr lang="en-US" sz="800" b="0" i="0" u="none" strike="noStrike" kern="1200" baseline="0" dirty="0">
                <a:solidFill>
                  <a:schemeClr val="tx1"/>
                </a:solidFill>
                <a:latin typeface="Times New Roman" pitchFamily="-1" charset="0"/>
                <a:ea typeface="+mn-ea"/>
                <a:cs typeface="+mn-cs"/>
              </a:rPr>
              <a:t>At the beginning of the fetch cycle, </a:t>
            </a:r>
            <a:r>
              <a:rPr lang="en-US" sz="800" b="0" i="0" u="sng" strike="noStrike" kern="1200" baseline="0" dirty="0">
                <a:solidFill>
                  <a:schemeClr val="tx1"/>
                </a:solidFill>
                <a:latin typeface="Times New Roman" pitchFamily="-1" charset="0"/>
                <a:ea typeface="+mn-ea"/>
                <a:cs typeface="+mn-cs"/>
              </a:rPr>
              <a:t>the address of the next instruction to be executed is in the program counter (PC</a:t>
            </a:r>
            <a:r>
              <a:rPr lang="en-US" sz="800" b="0" i="0" u="none" strike="noStrike" kern="1200" baseline="0" dirty="0">
                <a:solidFill>
                  <a:schemeClr val="tx1"/>
                </a:solidFill>
                <a:latin typeface="Times New Roman" pitchFamily="-1" charset="0"/>
                <a:ea typeface="+mn-ea"/>
                <a:cs typeface="+mn-cs"/>
              </a:rPr>
              <a:t>); in this case, the address is 1100100. </a:t>
            </a:r>
          </a:p>
          <a:p>
            <a:pPr marL="228600" indent="-228600">
              <a:buFont typeface="+mj-lt"/>
              <a:buAutoNum type="arabicPeriod"/>
            </a:pPr>
            <a:r>
              <a:rPr lang="en-US" sz="800" b="0" i="0" u="none" strike="noStrike" kern="1200" baseline="0" dirty="0">
                <a:solidFill>
                  <a:schemeClr val="tx1"/>
                </a:solidFill>
                <a:latin typeface="Times New Roman" pitchFamily="-1" charset="0"/>
                <a:ea typeface="+mn-ea"/>
                <a:cs typeface="+mn-cs"/>
              </a:rPr>
              <a:t>The first step is to </a:t>
            </a:r>
            <a:r>
              <a:rPr lang="en-US" sz="800" b="0" i="0" u="sng" strike="noStrike" kern="1200" baseline="0" dirty="0">
                <a:solidFill>
                  <a:schemeClr val="tx1"/>
                </a:solidFill>
                <a:latin typeface="Times New Roman" pitchFamily="-1" charset="0"/>
                <a:ea typeface="+mn-ea"/>
                <a:cs typeface="+mn-cs"/>
              </a:rPr>
              <a:t>move that address to the memory address register (MAR) </a:t>
            </a:r>
            <a:r>
              <a:rPr lang="en-US" sz="800" b="0" i="0" u="none" strike="noStrike" kern="1200" baseline="0" dirty="0">
                <a:solidFill>
                  <a:schemeClr val="tx1"/>
                </a:solidFill>
                <a:latin typeface="Times New Roman" pitchFamily="-1" charset="0"/>
                <a:ea typeface="+mn-ea"/>
                <a:cs typeface="+mn-cs"/>
              </a:rPr>
              <a:t>because this is the only register connected to the address lines of the system bus. </a:t>
            </a:r>
          </a:p>
          <a:p>
            <a:pPr marL="228600" indent="-228600">
              <a:buFont typeface="+mj-lt"/>
              <a:buAutoNum type="arabicPeriod"/>
            </a:pPr>
            <a:r>
              <a:rPr lang="en-US" sz="800" b="0" i="0" u="none" strike="noStrike" kern="1200" baseline="0" dirty="0">
                <a:solidFill>
                  <a:schemeClr val="tx1"/>
                </a:solidFill>
                <a:latin typeface="Times New Roman" pitchFamily="-1" charset="0"/>
                <a:ea typeface="+mn-ea"/>
                <a:cs typeface="+mn-cs"/>
              </a:rPr>
              <a:t>The second step is to bring in the instruction. </a:t>
            </a:r>
          </a:p>
          <a:p>
            <a:pPr marL="628650" lvl="1" indent="-171450">
              <a:buFont typeface="Arial" panose="020B0604020202020204" pitchFamily="34" charset="0"/>
              <a:buChar char="•"/>
            </a:pPr>
            <a:r>
              <a:rPr lang="en-US" sz="800" b="0" i="0" u="none" strike="noStrike" kern="1200" baseline="0" dirty="0">
                <a:solidFill>
                  <a:schemeClr val="tx1"/>
                </a:solidFill>
                <a:latin typeface="Times New Roman" pitchFamily="-1" charset="0"/>
                <a:ea typeface="+mn-ea"/>
                <a:cs typeface="+mn-cs"/>
              </a:rPr>
              <a:t>The desired address (in the MAR) is placed on the address bus, the control unit issues a READ command on the control bus, and the result appears on the data bus and is copied into the memory buffer register (MBR).</a:t>
            </a:r>
          </a:p>
          <a:p>
            <a:pPr marL="628650" lvl="1" indent="-171450">
              <a:buFont typeface="Arial" panose="020B0604020202020204" pitchFamily="34" charset="0"/>
              <a:buChar char="•"/>
            </a:pPr>
            <a:r>
              <a:rPr lang="en-US" sz="800" b="0" i="0" u="none" strike="noStrike" kern="1200" baseline="0" dirty="0">
                <a:solidFill>
                  <a:schemeClr val="tx1"/>
                </a:solidFill>
                <a:latin typeface="Times New Roman" pitchFamily="-1" charset="0"/>
                <a:ea typeface="+mn-ea"/>
                <a:cs typeface="+mn-cs"/>
              </a:rPr>
              <a:t>We also need to increment the PC by the instruction length to get ready for the next instruction. </a:t>
            </a:r>
          </a:p>
          <a:p>
            <a:pPr marL="628650" lvl="1" indent="-171450">
              <a:buFont typeface="Arial" panose="020B0604020202020204" pitchFamily="34" charset="0"/>
              <a:buChar char="•"/>
            </a:pPr>
            <a:r>
              <a:rPr lang="en-US" sz="800" b="0" i="0" u="none" strike="noStrike" kern="1200" baseline="0" dirty="0">
                <a:solidFill>
                  <a:schemeClr val="tx1"/>
                </a:solidFill>
                <a:latin typeface="Times New Roman" pitchFamily="-1" charset="0"/>
                <a:ea typeface="+mn-ea"/>
                <a:cs typeface="+mn-cs"/>
              </a:rPr>
              <a:t>Because these two actions (read word from memory, increment PC) do not interfere with each other, we can do them simultaneously to save time. </a:t>
            </a:r>
          </a:p>
          <a:p>
            <a:pPr marL="228600" lvl="0" indent="-228600">
              <a:buFont typeface="+mj-lt"/>
              <a:buAutoNum type="arabicPeriod"/>
            </a:pPr>
            <a:r>
              <a:rPr lang="en-US" sz="800" b="0" i="0" u="none" strike="noStrike" kern="1200" baseline="0" dirty="0">
                <a:solidFill>
                  <a:schemeClr val="tx1"/>
                </a:solidFill>
                <a:latin typeface="Times New Roman" pitchFamily="-1" charset="0"/>
                <a:ea typeface="+mn-ea"/>
                <a:cs typeface="+mn-cs"/>
              </a:rPr>
              <a:t>The third step is to move the contents of the MBR to the instruction register (IR). </a:t>
            </a:r>
          </a:p>
          <a:p>
            <a:pPr marL="685800" lvl="1" indent="-228600">
              <a:buFont typeface="Arial" panose="020B0604020202020204" pitchFamily="34" charset="0"/>
              <a:buChar char="•"/>
            </a:pPr>
            <a:r>
              <a:rPr lang="en-US" sz="800" b="0" i="0" u="none" strike="noStrike" kern="1200" baseline="0" dirty="0">
                <a:solidFill>
                  <a:schemeClr val="tx1"/>
                </a:solidFill>
                <a:latin typeface="Times New Roman" pitchFamily="-1" charset="0"/>
                <a:ea typeface="+mn-ea"/>
                <a:cs typeface="+mn-cs"/>
              </a:rPr>
              <a:t>This frees up the MBR for use during a possible indirect cycle.</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Thus, the simple fetch cycle actually consists </a:t>
            </a:r>
            <a:r>
              <a:rPr lang="en-US" sz="800" b="0" i="0" u="sng" strike="noStrike" kern="1200" baseline="0" dirty="0">
                <a:solidFill>
                  <a:schemeClr val="tx1"/>
                </a:solidFill>
                <a:latin typeface="Times New Roman" pitchFamily="-1" charset="0"/>
                <a:ea typeface="+mn-ea"/>
                <a:cs typeface="+mn-cs"/>
              </a:rPr>
              <a:t>of three steps and four micro-operations.</a:t>
            </a:r>
          </a:p>
          <a:p>
            <a:r>
              <a:rPr lang="en-US" sz="800" b="0" i="0" u="sng" strike="noStrike" kern="1200" baseline="0" dirty="0">
                <a:solidFill>
                  <a:schemeClr val="tx1"/>
                </a:solidFill>
                <a:latin typeface="Times New Roman" pitchFamily="-1" charset="0"/>
                <a:ea typeface="+mn-ea"/>
                <a:cs typeface="+mn-cs"/>
              </a:rPr>
              <a:t>Each micro-operation involves the movement of data into or out of a register</a:t>
            </a:r>
            <a:r>
              <a:rPr lang="en-US" sz="800" b="0" i="0" u="none" strike="noStrike" kern="1200" baseline="0" dirty="0">
                <a:solidFill>
                  <a:schemeClr val="tx1"/>
                </a:solidFill>
                <a:latin typeface="Times New Roman" pitchFamily="-1" charset="0"/>
                <a:ea typeface="+mn-ea"/>
                <a:cs typeface="+mn-cs"/>
              </a:rPr>
              <a:t>. </a:t>
            </a:r>
          </a:p>
          <a:p>
            <a:r>
              <a:rPr lang="en-US" sz="800" b="0" i="0" u="none" strike="noStrike" kern="1200" baseline="0" dirty="0">
                <a:solidFill>
                  <a:schemeClr val="tx1"/>
                </a:solidFill>
                <a:latin typeface="Times New Roman" pitchFamily="-1" charset="0"/>
                <a:ea typeface="+mn-ea"/>
                <a:cs typeface="+mn-cs"/>
              </a:rPr>
              <a:t>So long </a:t>
            </a:r>
            <a:r>
              <a:rPr lang="en-US" sz="800" b="0" i="0" u="sng" strike="noStrike" kern="1200" baseline="0" dirty="0">
                <a:solidFill>
                  <a:schemeClr val="tx1"/>
                </a:solidFill>
                <a:latin typeface="Times New Roman" pitchFamily="-1" charset="0"/>
                <a:ea typeface="+mn-ea"/>
                <a:cs typeface="+mn-cs"/>
              </a:rPr>
              <a:t>as these movements do not interfere with one another, several of them can take place during one step, saving time.</a:t>
            </a:r>
            <a:endParaRPr lang="en-US" sz="800" u="sng" dirty="0"/>
          </a:p>
        </p:txBody>
      </p:sp>
    </p:spTree>
    <p:extLst>
      <p:ext uri="{BB962C8B-B14F-4D97-AF65-F5344CB8AC3E}">
        <p14:creationId xmlns:p14="http://schemas.microsoft.com/office/powerpoint/2010/main" val="987305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The control unit must maintain knowledge of where it is in the instruction cycle. </a:t>
            </a:r>
          </a:p>
          <a:p>
            <a:r>
              <a:rPr lang="en-US" sz="800" b="0" i="0" u="none" strike="noStrike" kern="1200" baseline="0" dirty="0">
                <a:solidFill>
                  <a:schemeClr val="tx1"/>
                </a:solidFill>
                <a:latin typeface="Times New Roman" pitchFamily="-1" charset="0"/>
                <a:ea typeface="+mn-ea"/>
                <a:cs typeface="+mn-cs"/>
              </a:rPr>
              <a:t>Using this knowledge, and by reading all of its inputs, the control unit emits a sequence of control signals that causes micro-operations to occur. </a:t>
            </a:r>
          </a:p>
          <a:p>
            <a:r>
              <a:rPr lang="en-US" sz="800" b="0" i="0" u="none" strike="noStrike" kern="1200" baseline="0" dirty="0">
                <a:solidFill>
                  <a:schemeClr val="tx1"/>
                </a:solidFill>
                <a:latin typeface="Times New Roman" pitchFamily="-1" charset="0"/>
                <a:ea typeface="+mn-ea"/>
                <a:cs typeface="+mn-cs"/>
              </a:rPr>
              <a:t>It uses the clock pulses to time the sequence of events, allowing time between events for signal levels to stabilize. </a:t>
            </a:r>
          </a:p>
          <a:p>
            <a:r>
              <a:rPr lang="en-US" sz="800" b="0" i="0" u="none" strike="noStrike" kern="1200" baseline="0" dirty="0">
                <a:solidFill>
                  <a:schemeClr val="tx1"/>
                </a:solidFill>
                <a:latin typeface="Times New Roman" pitchFamily="-1" charset="0"/>
                <a:ea typeface="+mn-ea"/>
                <a:cs typeface="+mn-cs"/>
              </a:rPr>
              <a:t>See slide 15 first.</a:t>
            </a:r>
          </a:p>
          <a:p>
            <a:r>
              <a:rPr lang="en-US" sz="800" b="0" i="0" u="none" strike="noStrike" kern="1200" baseline="0" dirty="0">
                <a:solidFill>
                  <a:schemeClr val="tx1"/>
                </a:solidFill>
                <a:latin typeface="Times New Roman" pitchFamily="-1" charset="0"/>
                <a:ea typeface="+mn-ea"/>
                <a:cs typeface="+mn-cs"/>
              </a:rPr>
              <a:t>Table 19.1 indicates the control signals that are needed for</a:t>
            </a:r>
          </a:p>
          <a:p>
            <a:r>
              <a:rPr lang="en-US" sz="800" b="0" i="0" u="none" strike="noStrike" kern="1200" baseline="0" dirty="0">
                <a:solidFill>
                  <a:schemeClr val="tx1"/>
                </a:solidFill>
                <a:latin typeface="Times New Roman" pitchFamily="-1" charset="0"/>
                <a:ea typeface="+mn-ea"/>
                <a:cs typeface="+mn-cs"/>
              </a:rPr>
              <a:t>some of the micro-operation sequences described earlier. For simplicity, the data</a:t>
            </a:r>
          </a:p>
          <a:p>
            <a:r>
              <a:rPr lang="en-US" sz="800" b="0" i="0" u="none" strike="noStrike" kern="1200" baseline="0" dirty="0">
                <a:solidFill>
                  <a:schemeClr val="tx1"/>
                </a:solidFill>
                <a:latin typeface="Times New Roman" pitchFamily="-1" charset="0"/>
                <a:ea typeface="+mn-ea"/>
                <a:cs typeface="+mn-cs"/>
              </a:rPr>
              <a:t>and control paths for incrementing the PC and for loading the fixed addresses into</a:t>
            </a:r>
          </a:p>
          <a:p>
            <a:r>
              <a:rPr lang="en-US" sz="800" b="0" i="0" u="none" strike="noStrike" kern="1200" baseline="0" dirty="0">
                <a:solidFill>
                  <a:schemeClr val="tx1"/>
                </a:solidFill>
                <a:latin typeface="Times New Roman" pitchFamily="-1" charset="0"/>
                <a:ea typeface="+mn-ea"/>
                <a:cs typeface="+mn-cs"/>
              </a:rPr>
              <a:t>the PC and MAR are not shown.</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 It is worth pondering the minimal nature of the control unit. The control unit</a:t>
            </a:r>
          </a:p>
          <a:p>
            <a:r>
              <a:rPr lang="en-US" sz="800" b="0" i="0" u="none" strike="noStrike" kern="1200" baseline="0" dirty="0">
                <a:solidFill>
                  <a:schemeClr val="tx1"/>
                </a:solidFill>
                <a:latin typeface="Times New Roman" pitchFamily="-1" charset="0"/>
                <a:ea typeface="+mn-ea"/>
                <a:cs typeface="+mn-cs"/>
              </a:rPr>
              <a:t>is the engine that runs the entire computer. It does this based only on knowing the</a:t>
            </a:r>
          </a:p>
          <a:p>
            <a:r>
              <a:rPr lang="en-US" sz="800" b="0" i="0" u="none" strike="noStrike" kern="1200" baseline="0" dirty="0">
                <a:solidFill>
                  <a:schemeClr val="tx1"/>
                </a:solidFill>
                <a:latin typeface="Times New Roman" pitchFamily="-1" charset="0"/>
                <a:ea typeface="+mn-ea"/>
                <a:cs typeface="+mn-cs"/>
              </a:rPr>
              <a:t>instructions to be executed and the nature of the results of arithmetic and logical</a:t>
            </a:r>
          </a:p>
          <a:p>
            <a:r>
              <a:rPr lang="en-US" sz="800" b="0" i="0" u="none" strike="noStrike" kern="1200" baseline="0" dirty="0">
                <a:solidFill>
                  <a:schemeClr val="tx1"/>
                </a:solidFill>
                <a:latin typeface="Times New Roman" pitchFamily="-1" charset="0"/>
                <a:ea typeface="+mn-ea"/>
                <a:cs typeface="+mn-cs"/>
              </a:rPr>
              <a:t>operations (e.g., positive, overflow, etc.). It never gets to see the data being processed</a:t>
            </a:r>
          </a:p>
          <a:p>
            <a:r>
              <a:rPr lang="en-US" sz="800" b="0" i="0" u="none" strike="noStrike" kern="1200" baseline="0" dirty="0">
                <a:solidFill>
                  <a:schemeClr val="tx1"/>
                </a:solidFill>
                <a:latin typeface="Times New Roman" pitchFamily="-1" charset="0"/>
                <a:ea typeface="+mn-ea"/>
                <a:cs typeface="+mn-cs"/>
              </a:rPr>
              <a:t>or the actual results produced. And it controls everything with a few control</a:t>
            </a:r>
          </a:p>
          <a:p>
            <a:r>
              <a:rPr lang="en-US" sz="800" b="0" i="0" u="none" strike="noStrike" kern="1200" baseline="0" dirty="0">
                <a:solidFill>
                  <a:schemeClr val="tx1"/>
                </a:solidFill>
                <a:latin typeface="Times New Roman" pitchFamily="-1" charset="0"/>
                <a:ea typeface="+mn-ea"/>
                <a:cs typeface="+mn-cs"/>
              </a:rPr>
              <a:t>signals to points within the processor and a few control signals to the system bus.</a:t>
            </a:r>
            <a:endParaRPr lang="en-US" sz="800" dirty="0"/>
          </a:p>
        </p:txBody>
      </p:sp>
    </p:spTree>
    <p:extLst>
      <p:ext uri="{BB962C8B-B14F-4D97-AF65-F5344CB8AC3E}">
        <p14:creationId xmlns:p14="http://schemas.microsoft.com/office/powerpoint/2010/main" val="2038376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CD0B1B39-90CE-5F4D-B30B-D9F3C03D953F}" type="slidenum">
              <a:rPr lang="en-US"/>
              <a:pPr/>
              <a:t>7</a:t>
            </a:fld>
            <a:endParaRPr lang="en-US"/>
          </a:p>
        </p:txBody>
      </p:sp>
      <p:sp>
        <p:nvSpPr>
          <p:cNvPr id="68610"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8611"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Once an instruction is fetched, the next step is to fetch source operands. </a:t>
            </a:r>
          </a:p>
          <a:p>
            <a:r>
              <a:rPr lang="en-US" sz="800" b="0" i="0" u="none" strike="noStrike" kern="1200" baseline="0" dirty="0">
                <a:solidFill>
                  <a:schemeClr val="tx1"/>
                </a:solidFill>
                <a:latin typeface="Times New Roman" pitchFamily="-1" charset="0"/>
                <a:ea typeface="+mn-ea"/>
                <a:cs typeface="+mn-cs"/>
              </a:rPr>
              <a:t>Continuing our simple example, let us assume a one-address instruction format, with direct and indirect addressing allowed. </a:t>
            </a:r>
          </a:p>
          <a:p>
            <a:r>
              <a:rPr lang="en-US" sz="800" b="0" i="0" u="none" strike="noStrike" kern="1200" baseline="0" dirty="0">
                <a:solidFill>
                  <a:schemeClr val="tx1"/>
                </a:solidFill>
                <a:latin typeface="Times New Roman" pitchFamily="-1" charset="0"/>
                <a:ea typeface="+mn-ea"/>
                <a:cs typeface="+mn-cs"/>
              </a:rPr>
              <a:t>If the instruction specifies an indirect address, then an indirect cycle must precede the execute cycle. </a:t>
            </a:r>
          </a:p>
          <a:p>
            <a:r>
              <a:rPr lang="en-US" sz="800" b="0" i="0" u="none" strike="noStrike" kern="1200" baseline="0" dirty="0">
                <a:solidFill>
                  <a:schemeClr val="tx1"/>
                </a:solidFill>
                <a:latin typeface="Times New Roman" pitchFamily="-1" charset="0"/>
                <a:ea typeface="+mn-ea"/>
                <a:cs typeface="+mn-cs"/>
              </a:rPr>
              <a:t>The data flow differs somewhat from that indicated in Figure 16.6 (</a:t>
            </a:r>
            <a:r>
              <a:rPr lang="en-US" sz="800" b="0" i="1" u="none" strike="noStrike" kern="1200" baseline="0" dirty="0">
                <a:solidFill>
                  <a:schemeClr val="tx1"/>
                </a:solidFill>
                <a:latin typeface="Times New Roman" pitchFamily="-1" charset="0"/>
                <a:ea typeface="+mn-ea"/>
                <a:cs typeface="+mn-cs"/>
              </a:rPr>
              <a:t>Data Flow, Indirect Cycle</a:t>
            </a:r>
            <a:r>
              <a:rPr lang="en-US" sz="800" b="0" i="0" u="none" strike="noStrike" kern="1200" baseline="0" dirty="0">
                <a:solidFill>
                  <a:schemeClr val="tx1"/>
                </a:solidFill>
                <a:latin typeface="Times New Roman" pitchFamily="-1" charset="0"/>
                <a:ea typeface="+mn-ea"/>
                <a:cs typeface="+mn-cs"/>
              </a:rPr>
              <a:t>) and includes the following micro-operations:</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a:t>
            </a:r>
            <a:r>
              <a:rPr lang="en-US" sz="800" b="0" i="0" u="none" strike="noStrike" kern="1200" baseline="-25000" dirty="0">
                <a:solidFill>
                  <a:schemeClr val="tx1"/>
                </a:solidFill>
                <a:latin typeface="Times New Roman" pitchFamily="-1" charset="0"/>
                <a:ea typeface="+mn-ea"/>
                <a:cs typeface="+mn-cs"/>
              </a:rPr>
              <a:t>1</a:t>
            </a:r>
            <a:r>
              <a:rPr lang="en-US" sz="800" b="0" i="0" u="none" strike="noStrike" kern="1200" baseline="0" dirty="0">
                <a:solidFill>
                  <a:schemeClr val="tx1"/>
                </a:solidFill>
                <a:latin typeface="Times New Roman" pitchFamily="-1" charset="0"/>
                <a:ea typeface="+mn-ea"/>
                <a:cs typeface="+mn-cs"/>
              </a:rPr>
              <a:t>: MAR </a:t>
            </a:r>
            <a:r>
              <a:rPr lang="en-US" sz="800" b="0" i="0" u="none" strike="noStrike" kern="1200" baseline="0" dirty="0">
                <a:solidFill>
                  <a:schemeClr val="tx1"/>
                </a:solidFill>
                <a:latin typeface="Wingdings"/>
                <a:ea typeface="Wingdings"/>
                <a:cs typeface="Wingdings"/>
                <a:sym typeface="Wingdings"/>
              </a:rPr>
              <a:t></a:t>
            </a:r>
            <a:r>
              <a:rPr lang="en-US" sz="800" b="0" i="0" u="none" strike="noStrike" kern="1200" baseline="0" dirty="0">
                <a:solidFill>
                  <a:schemeClr val="tx1"/>
                </a:solidFill>
                <a:latin typeface="Times New Roman" pitchFamily="-1" charset="0"/>
                <a:ea typeface="+mn-ea"/>
                <a:cs typeface="+mn-cs"/>
              </a:rPr>
              <a:t> (IR(Address))</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a:t>
            </a:r>
            <a:r>
              <a:rPr lang="en-US" sz="800" b="0" i="0" u="none" strike="noStrike" kern="1200" baseline="-25000" dirty="0">
                <a:solidFill>
                  <a:schemeClr val="tx1"/>
                </a:solidFill>
                <a:latin typeface="Times New Roman" pitchFamily="-1" charset="0"/>
                <a:ea typeface="+mn-ea"/>
                <a:cs typeface="+mn-cs"/>
              </a:rPr>
              <a:t>2</a:t>
            </a:r>
            <a:r>
              <a:rPr lang="en-US" sz="800" b="0" i="0" u="none" strike="noStrike" kern="1200" baseline="0" dirty="0">
                <a:solidFill>
                  <a:schemeClr val="tx1"/>
                </a:solidFill>
                <a:latin typeface="Times New Roman" pitchFamily="-1" charset="0"/>
                <a:ea typeface="+mn-ea"/>
                <a:cs typeface="+mn-cs"/>
              </a:rPr>
              <a:t>: MBR </a:t>
            </a:r>
            <a:r>
              <a:rPr lang="en-US" sz="800" b="0" i="0" u="none" strike="noStrike" kern="1200" baseline="0" dirty="0">
                <a:solidFill>
                  <a:schemeClr val="tx1"/>
                </a:solidFill>
                <a:latin typeface="Wingdings"/>
                <a:ea typeface="Wingdings"/>
                <a:cs typeface="Wingdings"/>
                <a:sym typeface="Wingdings"/>
              </a:rPr>
              <a:t></a:t>
            </a:r>
            <a:r>
              <a:rPr lang="en-US" sz="800" b="0" i="0" u="none" strike="noStrike" kern="1200" baseline="0" dirty="0">
                <a:solidFill>
                  <a:schemeClr val="tx1"/>
                </a:solidFill>
                <a:latin typeface="Times New Roman" pitchFamily="-1" charset="0"/>
                <a:ea typeface="+mn-ea"/>
                <a:cs typeface="+mn-cs"/>
              </a:rPr>
              <a:t> Memory</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a:t>
            </a:r>
            <a:r>
              <a:rPr lang="en-US" sz="800" b="0" i="0" u="none" strike="noStrike" kern="1200" baseline="-25000" dirty="0">
                <a:solidFill>
                  <a:schemeClr val="tx1"/>
                </a:solidFill>
                <a:latin typeface="Times New Roman" pitchFamily="-1" charset="0"/>
                <a:ea typeface="+mn-ea"/>
                <a:cs typeface="+mn-cs"/>
              </a:rPr>
              <a:t>3</a:t>
            </a:r>
            <a:r>
              <a:rPr lang="en-US" sz="800" b="0" i="0" u="none" strike="noStrike" kern="1200" baseline="0" dirty="0">
                <a:solidFill>
                  <a:schemeClr val="tx1"/>
                </a:solidFill>
                <a:latin typeface="Times New Roman" pitchFamily="-1" charset="0"/>
                <a:ea typeface="+mn-ea"/>
                <a:cs typeface="+mn-cs"/>
              </a:rPr>
              <a:t>: IR(Address) </a:t>
            </a:r>
            <a:r>
              <a:rPr lang="en-US" sz="800" b="0" i="0" u="none" strike="noStrike" kern="1200" baseline="0" dirty="0">
                <a:solidFill>
                  <a:schemeClr val="tx1"/>
                </a:solidFill>
                <a:latin typeface="Wingdings"/>
                <a:ea typeface="Wingdings"/>
                <a:cs typeface="Wingdings"/>
                <a:sym typeface="Wingdings"/>
              </a:rPr>
              <a:t></a:t>
            </a:r>
            <a:r>
              <a:rPr lang="en-US" sz="800" b="0" i="0" u="none" strike="noStrike" kern="1200" baseline="0" dirty="0">
                <a:solidFill>
                  <a:schemeClr val="tx1"/>
                </a:solidFill>
                <a:latin typeface="Times New Roman" pitchFamily="-1" charset="0"/>
                <a:ea typeface="+mn-ea"/>
                <a:cs typeface="+mn-cs"/>
              </a:rPr>
              <a:t> (MBR(Address))</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The address field of the instruction is transferred to the MAR. </a:t>
            </a:r>
          </a:p>
          <a:p>
            <a:r>
              <a:rPr lang="en-US" sz="800" b="0" i="0" u="none" strike="noStrike" kern="1200" baseline="0" dirty="0">
                <a:solidFill>
                  <a:schemeClr val="tx1"/>
                </a:solidFill>
                <a:latin typeface="Times New Roman" pitchFamily="-1" charset="0"/>
                <a:ea typeface="+mn-ea"/>
                <a:cs typeface="+mn-cs"/>
              </a:rPr>
              <a:t>This is then used to fetch the address of the operand. </a:t>
            </a:r>
          </a:p>
          <a:p>
            <a:r>
              <a:rPr lang="en-US" sz="800" b="0" i="0" u="none" strike="noStrike" kern="1200" baseline="0" dirty="0">
                <a:solidFill>
                  <a:schemeClr val="tx1"/>
                </a:solidFill>
                <a:latin typeface="Times New Roman" pitchFamily="-1" charset="0"/>
                <a:ea typeface="+mn-ea"/>
                <a:cs typeface="+mn-cs"/>
              </a:rPr>
              <a:t>Finally, the address field of the IR is updated from the MBR, so that it now contains a direct rather than an indirect address.</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 The IR is now in the same state as if indirect addressing had not been used, and it is ready for the execute cycle. </a:t>
            </a:r>
          </a:p>
          <a:p>
            <a:r>
              <a:rPr lang="en-US" sz="800" b="0" i="0" u="none" strike="noStrike" kern="1200" baseline="0" dirty="0">
                <a:solidFill>
                  <a:schemeClr val="tx1"/>
                </a:solidFill>
                <a:latin typeface="Times New Roman" pitchFamily="-1" charset="0"/>
                <a:ea typeface="+mn-ea"/>
                <a:cs typeface="+mn-cs"/>
              </a:rPr>
              <a:t>We skip that cycle for a moment, to consider the interrupt cycle.</a:t>
            </a:r>
            <a:endParaRPr lang="en-GB" sz="800" dirty="0"/>
          </a:p>
        </p:txBody>
      </p:sp>
    </p:spTree>
    <p:extLst>
      <p:ext uri="{BB962C8B-B14F-4D97-AF65-F5344CB8AC3E}">
        <p14:creationId xmlns:p14="http://schemas.microsoft.com/office/powerpoint/2010/main" val="136354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D829B97-8509-1446-A681-0B0DF2ACA06B}" type="slidenum">
              <a:rPr lang="en-US"/>
              <a:pPr/>
              <a:t>8</a:t>
            </a:fld>
            <a:endParaRPr lang="en-US"/>
          </a:p>
        </p:txBody>
      </p:sp>
      <p:sp>
        <p:nvSpPr>
          <p:cNvPr id="6963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9635"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 At the completion of the execute cycle, a test is made to determine whether any enabled interrupts have occurred. </a:t>
            </a:r>
          </a:p>
          <a:p>
            <a:r>
              <a:rPr lang="en-US" sz="800" b="0" i="0" u="none" strike="noStrike" kern="1200" baseline="0" dirty="0">
                <a:solidFill>
                  <a:schemeClr val="tx1"/>
                </a:solidFill>
                <a:latin typeface="Times New Roman" pitchFamily="-1" charset="0"/>
                <a:ea typeface="+mn-ea"/>
                <a:cs typeface="+mn-cs"/>
              </a:rPr>
              <a:t>If so, the interrupt cycle occurs. The nature of this cycle varies greatly from one machine to another. </a:t>
            </a:r>
          </a:p>
          <a:p>
            <a:r>
              <a:rPr lang="en-US" sz="800" b="0" i="0" u="none" strike="noStrike" kern="1200" baseline="0" dirty="0">
                <a:solidFill>
                  <a:schemeClr val="tx1"/>
                </a:solidFill>
                <a:latin typeface="Times New Roman" pitchFamily="-1" charset="0"/>
                <a:ea typeface="+mn-ea"/>
                <a:cs typeface="+mn-cs"/>
              </a:rPr>
              <a:t>We present a very simple sequence of events, as illustrated in Figure 16.7(</a:t>
            </a:r>
            <a:r>
              <a:rPr lang="en-US" sz="800" b="0" i="1" u="none" strike="noStrike" kern="1200" baseline="0" dirty="0">
                <a:solidFill>
                  <a:schemeClr val="tx1"/>
                </a:solidFill>
                <a:latin typeface="Times New Roman" pitchFamily="-1" charset="0"/>
                <a:ea typeface="+mn-ea"/>
                <a:cs typeface="+mn-cs"/>
              </a:rPr>
              <a:t>Data Flow, Indirect Cycle</a:t>
            </a:r>
            <a:r>
              <a:rPr lang="en-US" sz="800" b="0" i="0" u="none" strike="noStrike" kern="1200" baseline="0" dirty="0">
                <a:solidFill>
                  <a:schemeClr val="tx1"/>
                </a:solidFill>
                <a:latin typeface="Times New Roman" pitchFamily="-1" charset="0"/>
                <a:ea typeface="+mn-ea"/>
                <a:cs typeface="+mn-cs"/>
              </a:rPr>
              <a:t>). We have</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a:t>
            </a:r>
            <a:r>
              <a:rPr lang="en-US" sz="800" b="0" i="0" u="none" strike="noStrike" kern="1200" baseline="-25000" dirty="0">
                <a:solidFill>
                  <a:schemeClr val="tx1"/>
                </a:solidFill>
                <a:latin typeface="Times New Roman" pitchFamily="-1" charset="0"/>
                <a:ea typeface="+mn-ea"/>
                <a:cs typeface="+mn-cs"/>
              </a:rPr>
              <a:t>1</a:t>
            </a:r>
            <a:r>
              <a:rPr lang="en-US" sz="800" b="0" i="0" u="none" strike="noStrike" kern="1200" baseline="0" dirty="0">
                <a:solidFill>
                  <a:schemeClr val="tx1"/>
                </a:solidFill>
                <a:latin typeface="Times New Roman" pitchFamily="-1" charset="0"/>
                <a:ea typeface="+mn-ea"/>
                <a:cs typeface="+mn-cs"/>
              </a:rPr>
              <a:t>: MBR </a:t>
            </a:r>
            <a:r>
              <a:rPr lang="en-US" sz="800" b="0" i="0" u="none" strike="noStrike" kern="1200" baseline="0" dirty="0">
                <a:solidFill>
                  <a:schemeClr val="tx1"/>
                </a:solidFill>
                <a:latin typeface="Wingdings"/>
                <a:ea typeface="Wingdings"/>
                <a:cs typeface="Wingdings"/>
                <a:sym typeface="Wingdings"/>
              </a:rPr>
              <a:t></a:t>
            </a:r>
            <a:r>
              <a:rPr lang="en-US" sz="800" b="0" i="0" u="none" strike="noStrike" kern="1200" baseline="0" dirty="0">
                <a:solidFill>
                  <a:schemeClr val="tx1"/>
                </a:solidFill>
                <a:latin typeface="Times New Roman" pitchFamily="-1" charset="0"/>
                <a:ea typeface="+mn-ea"/>
                <a:cs typeface="+mn-cs"/>
              </a:rPr>
              <a:t> (PC)</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a:t>
            </a:r>
            <a:r>
              <a:rPr lang="en-US" sz="800" b="0" i="0" u="none" strike="noStrike" kern="1200" baseline="-25000" dirty="0">
                <a:solidFill>
                  <a:schemeClr val="tx1"/>
                </a:solidFill>
                <a:latin typeface="Times New Roman" pitchFamily="-1" charset="0"/>
                <a:ea typeface="+mn-ea"/>
                <a:cs typeface="+mn-cs"/>
              </a:rPr>
              <a:t>2</a:t>
            </a:r>
            <a:r>
              <a:rPr lang="en-US" sz="800" b="0" i="0" u="none" strike="noStrike" kern="1200" baseline="0" dirty="0">
                <a:solidFill>
                  <a:schemeClr val="tx1"/>
                </a:solidFill>
                <a:latin typeface="Times New Roman" pitchFamily="-1" charset="0"/>
                <a:ea typeface="+mn-ea"/>
                <a:cs typeface="+mn-cs"/>
              </a:rPr>
              <a:t>: MAR </a:t>
            </a:r>
            <a:r>
              <a:rPr lang="en-US" sz="800" b="0" i="0" u="none" strike="noStrike" kern="1200" baseline="0" dirty="0">
                <a:solidFill>
                  <a:schemeClr val="tx1"/>
                </a:solidFill>
                <a:latin typeface="Wingdings"/>
                <a:ea typeface="Wingdings"/>
                <a:cs typeface="Wingdings"/>
                <a:sym typeface="Wingdings"/>
              </a:rPr>
              <a:t></a:t>
            </a:r>
            <a:r>
              <a:rPr lang="en-US" sz="800" b="0" i="0" u="none" strike="noStrike" kern="1200" baseline="0" dirty="0">
                <a:solidFill>
                  <a:schemeClr val="tx1"/>
                </a:solidFill>
                <a:latin typeface="Times New Roman" pitchFamily="-1" charset="0"/>
                <a:ea typeface="+mn-ea"/>
                <a:cs typeface="+mn-cs"/>
              </a:rPr>
              <a:t> </a:t>
            </a:r>
            <a:r>
              <a:rPr lang="en-US" sz="800" b="0" i="0" u="none" strike="noStrike" kern="1200" baseline="0" dirty="0" err="1">
                <a:solidFill>
                  <a:schemeClr val="tx1"/>
                </a:solidFill>
                <a:latin typeface="Times New Roman" pitchFamily="-1" charset="0"/>
                <a:ea typeface="+mn-ea"/>
                <a:cs typeface="+mn-cs"/>
              </a:rPr>
              <a:t>Save_Address</a:t>
            </a:r>
            <a:endParaRPr lang="en-US" sz="800" b="0" i="0" u="none" strike="noStrike" kern="1200" baseline="0" dirty="0">
              <a:solidFill>
                <a:schemeClr val="tx1"/>
              </a:solidFill>
              <a:latin typeface="Times New Roman" pitchFamily="-1" charset="0"/>
              <a:ea typeface="+mn-ea"/>
              <a:cs typeface="+mn-cs"/>
            </a:endParaRP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PC </a:t>
            </a:r>
            <a:r>
              <a:rPr lang="en-US" sz="800" b="0" i="0" u="none" strike="noStrike" kern="1200" baseline="0" dirty="0">
                <a:solidFill>
                  <a:schemeClr val="tx1"/>
                </a:solidFill>
                <a:latin typeface="Wingdings"/>
                <a:ea typeface="Wingdings"/>
                <a:cs typeface="Wingdings"/>
                <a:sym typeface="Wingdings"/>
              </a:rPr>
              <a:t></a:t>
            </a:r>
            <a:r>
              <a:rPr lang="en-US" sz="800" b="0" i="0" u="none" strike="noStrike" kern="1200" baseline="0" dirty="0">
                <a:solidFill>
                  <a:schemeClr val="tx1"/>
                </a:solidFill>
                <a:latin typeface="Times New Roman" pitchFamily="-1" charset="0"/>
                <a:ea typeface="+mn-ea"/>
                <a:cs typeface="+mn-cs"/>
              </a:rPr>
              <a:t> </a:t>
            </a:r>
            <a:r>
              <a:rPr lang="en-US" sz="800" b="0" i="0" u="none" strike="noStrike" kern="1200" baseline="0" dirty="0" err="1">
                <a:solidFill>
                  <a:schemeClr val="tx1"/>
                </a:solidFill>
                <a:latin typeface="Times New Roman" pitchFamily="-1" charset="0"/>
                <a:ea typeface="+mn-ea"/>
                <a:cs typeface="+mn-cs"/>
              </a:rPr>
              <a:t>Routine_Address</a:t>
            </a:r>
            <a:endParaRPr lang="en-US" sz="800" b="0" i="0" u="none" strike="noStrike" kern="1200" baseline="0" dirty="0">
              <a:solidFill>
                <a:schemeClr val="tx1"/>
              </a:solidFill>
              <a:latin typeface="Times New Roman" pitchFamily="-1" charset="0"/>
              <a:ea typeface="+mn-ea"/>
              <a:cs typeface="+mn-cs"/>
            </a:endParaRP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a:t>
            </a:r>
            <a:r>
              <a:rPr lang="en-US" sz="800" b="0" i="0" u="none" strike="noStrike" kern="1200" baseline="-25000" dirty="0">
                <a:solidFill>
                  <a:schemeClr val="tx1"/>
                </a:solidFill>
                <a:latin typeface="Times New Roman" pitchFamily="-1" charset="0"/>
                <a:ea typeface="+mn-ea"/>
                <a:cs typeface="+mn-cs"/>
              </a:rPr>
              <a:t>3</a:t>
            </a:r>
            <a:r>
              <a:rPr lang="en-US" sz="800" b="0" i="0" u="none" strike="noStrike" kern="1200" baseline="0" dirty="0">
                <a:solidFill>
                  <a:schemeClr val="tx1"/>
                </a:solidFill>
                <a:latin typeface="Times New Roman" pitchFamily="-1" charset="0"/>
                <a:ea typeface="+mn-ea"/>
                <a:cs typeface="+mn-cs"/>
              </a:rPr>
              <a:t>: Memory </a:t>
            </a:r>
            <a:r>
              <a:rPr lang="en-US" sz="800" b="0" i="0" u="none" strike="noStrike" kern="1200" baseline="0" dirty="0">
                <a:solidFill>
                  <a:schemeClr val="tx1"/>
                </a:solidFill>
                <a:latin typeface="Wingdings"/>
                <a:ea typeface="Wingdings"/>
                <a:cs typeface="Wingdings"/>
                <a:sym typeface="Wingdings"/>
              </a:rPr>
              <a:t></a:t>
            </a:r>
            <a:r>
              <a:rPr lang="en-US" sz="800" b="0" i="0" u="none" strike="noStrike" kern="1200" baseline="0" dirty="0">
                <a:solidFill>
                  <a:schemeClr val="tx1"/>
                </a:solidFill>
                <a:latin typeface="Times New Roman" pitchFamily="-1" charset="0"/>
                <a:ea typeface="+mn-ea"/>
                <a:cs typeface="+mn-cs"/>
              </a:rPr>
              <a:t> (MBR)</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 In the first step, the contents of the PC are transferred to the MBR, so that they can be saved for return from the interrupt. </a:t>
            </a:r>
          </a:p>
          <a:p>
            <a:r>
              <a:rPr lang="en-US" sz="800" b="0" i="0" u="none" strike="noStrike" kern="1200" baseline="0" dirty="0">
                <a:solidFill>
                  <a:schemeClr val="tx1"/>
                </a:solidFill>
                <a:latin typeface="Times New Roman" pitchFamily="-1" charset="0"/>
                <a:ea typeface="+mn-ea"/>
                <a:cs typeface="+mn-cs"/>
              </a:rPr>
              <a:t>Then the MAR is loaded with the address at which the contents of the PC are to be saved, and the PC is loaded with the address of the start of the interrupt-processing routine. </a:t>
            </a:r>
          </a:p>
          <a:p>
            <a:r>
              <a:rPr lang="en-US" sz="800" b="0" i="0" u="none" strike="noStrike" kern="1200" baseline="0" dirty="0">
                <a:solidFill>
                  <a:schemeClr val="tx1"/>
                </a:solidFill>
                <a:latin typeface="Times New Roman" pitchFamily="-1" charset="0"/>
                <a:ea typeface="+mn-ea"/>
                <a:cs typeface="+mn-cs"/>
              </a:rPr>
              <a:t>These two actions may each be a single micro-operation. </a:t>
            </a:r>
          </a:p>
          <a:p>
            <a:r>
              <a:rPr lang="en-US" sz="800" b="0" i="0" u="none" strike="noStrike" kern="1200" baseline="0" dirty="0">
                <a:solidFill>
                  <a:schemeClr val="tx1"/>
                </a:solidFill>
                <a:latin typeface="Times New Roman" pitchFamily="-1" charset="0"/>
                <a:ea typeface="+mn-ea"/>
                <a:cs typeface="+mn-cs"/>
              </a:rPr>
              <a:t>However, because most processors provide multiple types and/or levels of interrupts, it may take one or more additional micro-operations to obtain the </a:t>
            </a:r>
            <a:r>
              <a:rPr lang="en-US" sz="800" b="0" i="0" u="none" strike="noStrike" kern="1200" baseline="0" dirty="0" err="1">
                <a:solidFill>
                  <a:schemeClr val="tx1"/>
                </a:solidFill>
                <a:latin typeface="Times New Roman" pitchFamily="-1" charset="0"/>
                <a:ea typeface="+mn-ea"/>
                <a:cs typeface="+mn-cs"/>
              </a:rPr>
              <a:t>Save_Address</a:t>
            </a:r>
            <a:r>
              <a:rPr lang="en-US" sz="800" b="0" i="0" u="none" strike="noStrike" kern="1200" baseline="0" dirty="0">
                <a:solidFill>
                  <a:schemeClr val="tx1"/>
                </a:solidFill>
                <a:latin typeface="Times New Roman" pitchFamily="-1" charset="0"/>
                <a:ea typeface="+mn-ea"/>
                <a:cs typeface="+mn-cs"/>
              </a:rPr>
              <a:t> and the </a:t>
            </a:r>
            <a:r>
              <a:rPr lang="en-US" sz="800" b="0" i="0" u="none" strike="noStrike" kern="1200" baseline="0" dirty="0" err="1">
                <a:solidFill>
                  <a:schemeClr val="tx1"/>
                </a:solidFill>
                <a:latin typeface="Times New Roman" pitchFamily="-1" charset="0"/>
                <a:ea typeface="+mn-ea"/>
                <a:cs typeface="+mn-cs"/>
              </a:rPr>
              <a:t>Routine_Address</a:t>
            </a:r>
            <a:r>
              <a:rPr lang="en-US" sz="800" b="0" i="0" u="none" strike="noStrike" kern="1200" baseline="0" dirty="0">
                <a:solidFill>
                  <a:schemeClr val="tx1"/>
                </a:solidFill>
                <a:latin typeface="Times New Roman" pitchFamily="-1" charset="0"/>
                <a:ea typeface="+mn-ea"/>
                <a:cs typeface="+mn-cs"/>
              </a:rPr>
              <a:t> before they can be transferred to the MAR and PC, respectively. </a:t>
            </a:r>
          </a:p>
          <a:p>
            <a:r>
              <a:rPr lang="en-US" sz="800" b="0" i="0" u="none" strike="noStrike" kern="1200" baseline="0" dirty="0">
                <a:solidFill>
                  <a:schemeClr val="tx1"/>
                </a:solidFill>
                <a:latin typeface="Times New Roman" pitchFamily="-1" charset="0"/>
                <a:ea typeface="+mn-ea"/>
                <a:cs typeface="+mn-cs"/>
              </a:rPr>
              <a:t>In any case, once this is done, the final step is to store the MBR, which contains the old value of the PC, into memory.</a:t>
            </a:r>
          </a:p>
          <a:p>
            <a:r>
              <a:rPr lang="en-US" sz="800" b="0" i="0" u="none" strike="noStrike" kern="1200" baseline="0" dirty="0">
                <a:solidFill>
                  <a:schemeClr val="tx1"/>
                </a:solidFill>
                <a:latin typeface="Times New Roman" pitchFamily="-1" charset="0"/>
                <a:ea typeface="+mn-ea"/>
                <a:cs typeface="+mn-cs"/>
              </a:rPr>
              <a:t>The processor is now ready to begin the next instruction cycle.</a:t>
            </a:r>
            <a:endParaRPr lang="en-GB" sz="800" dirty="0"/>
          </a:p>
        </p:txBody>
      </p:sp>
    </p:spTree>
    <p:extLst>
      <p:ext uri="{BB962C8B-B14F-4D97-AF65-F5344CB8AC3E}">
        <p14:creationId xmlns:p14="http://schemas.microsoft.com/office/powerpoint/2010/main" val="742710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BE6D9BDD-0C7F-2944-A969-B9AB3060ABEA}" type="slidenum">
              <a:rPr lang="en-US"/>
              <a:pPr/>
              <a:t>9</a:t>
            </a:fld>
            <a:endParaRPr lang="en-US"/>
          </a:p>
        </p:txBody>
      </p:sp>
      <p:sp>
        <p:nvSpPr>
          <p:cNvPr id="70658"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70659" name="Rectangle 3"/>
          <p:cNvSpPr>
            <a:spLocks noGrp="1" noChangeArrowheads="1"/>
          </p:cNvSpPr>
          <p:nvPr>
            <p:ph type="body" idx="1"/>
          </p:nvPr>
        </p:nvSpPr>
        <p:spPr/>
        <p:txBody>
          <a:bodyPr/>
          <a:lstStyle/>
          <a:p>
            <a:r>
              <a:rPr lang="en-US" sz="800" b="0" i="0" u="none" strike="noStrike" kern="1200" baseline="0" dirty="0">
                <a:solidFill>
                  <a:schemeClr val="tx1"/>
                </a:solidFill>
                <a:latin typeface="Times New Roman" pitchFamily="-1" charset="0"/>
                <a:ea typeface="+mn-ea"/>
                <a:cs typeface="+mn-cs"/>
              </a:rPr>
              <a:t>The fetch, indirect, and interrupt cycles are simple and predictable. </a:t>
            </a:r>
          </a:p>
          <a:p>
            <a:r>
              <a:rPr lang="en-US" sz="800" b="0" i="0" u="none" strike="noStrike" kern="1200" baseline="0" dirty="0">
                <a:solidFill>
                  <a:schemeClr val="tx1"/>
                </a:solidFill>
                <a:latin typeface="Times New Roman" pitchFamily="-1" charset="0"/>
                <a:ea typeface="+mn-ea"/>
                <a:cs typeface="+mn-cs"/>
              </a:rPr>
              <a:t>Each involves a small, fixed sequence of micro-operations and, in each case, the same micro-operations are repeated each time around.</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This is not true of the execute cycle. Because of the variety of opcodes, there are a number of different sequences of micro-operations that can occur. </a:t>
            </a:r>
          </a:p>
          <a:p>
            <a:r>
              <a:rPr lang="en-US" sz="800" b="0" i="0" u="none" strike="noStrike" kern="1200" baseline="0" dirty="0">
                <a:solidFill>
                  <a:schemeClr val="tx1"/>
                </a:solidFill>
                <a:latin typeface="Times New Roman" pitchFamily="-1" charset="0"/>
                <a:ea typeface="+mn-ea"/>
                <a:cs typeface="+mn-cs"/>
              </a:rPr>
              <a:t>The control unit examines the opcode and generates a sequence of micro-operations based on the value of the opcode. </a:t>
            </a:r>
            <a:r>
              <a:rPr lang="en-US" sz="800" b="0" i="0" u="sng" strike="noStrike" kern="1200" baseline="0" dirty="0">
                <a:solidFill>
                  <a:schemeClr val="tx1"/>
                </a:solidFill>
                <a:latin typeface="Times New Roman" pitchFamily="-1" charset="0"/>
                <a:ea typeface="+mn-ea"/>
                <a:cs typeface="+mn-cs"/>
              </a:rPr>
              <a:t>This is referred to as instruction decoding</a:t>
            </a:r>
            <a:r>
              <a:rPr lang="en-US" sz="800" b="0" i="0" u="none" strike="noStrike" kern="1200" baseline="0" dirty="0">
                <a:solidFill>
                  <a:schemeClr val="tx1"/>
                </a:solidFill>
                <a:latin typeface="Times New Roman" pitchFamily="-1" charset="0"/>
                <a:ea typeface="+mn-ea"/>
                <a:cs typeface="+mn-cs"/>
              </a:rPr>
              <a:t>.</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Let us consider </a:t>
            </a:r>
            <a:r>
              <a:rPr lang="en-US" sz="800" b="0" i="0" u="sng" strike="noStrike" kern="1200" baseline="0" dirty="0">
                <a:solidFill>
                  <a:schemeClr val="tx1"/>
                </a:solidFill>
                <a:latin typeface="Times New Roman" pitchFamily="-1" charset="0"/>
                <a:ea typeface="+mn-ea"/>
                <a:cs typeface="+mn-cs"/>
              </a:rPr>
              <a:t>several hypothetical examples</a:t>
            </a:r>
            <a:r>
              <a:rPr lang="en-US" sz="800" b="0" i="0" u="none" strike="noStrike" kern="1200" baseline="0" dirty="0">
                <a:solidFill>
                  <a:schemeClr val="tx1"/>
                </a:solidFill>
                <a:latin typeface="Times New Roman" pitchFamily="-1" charset="0"/>
                <a:ea typeface="+mn-ea"/>
                <a:cs typeface="+mn-cs"/>
              </a:rPr>
              <a:t>.</a:t>
            </a:r>
          </a:p>
          <a:p>
            <a:r>
              <a:rPr lang="en-US" sz="800" b="0" i="0" u="none" strike="noStrike" kern="1200" baseline="0" dirty="0">
                <a:solidFill>
                  <a:schemeClr val="tx1"/>
                </a:solidFill>
                <a:latin typeface="Times New Roman" pitchFamily="-1" charset="0"/>
                <a:ea typeface="+mn-ea"/>
                <a:cs typeface="+mn-cs"/>
              </a:rPr>
              <a:t>First, consider an add instruction:</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ADD R1, X</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 which adds the contents of the location X to register R1. The following sequence of</a:t>
            </a:r>
          </a:p>
          <a:p>
            <a:r>
              <a:rPr lang="en-US" sz="800" b="0" i="0" u="none" strike="noStrike" kern="1200" baseline="0" dirty="0">
                <a:solidFill>
                  <a:schemeClr val="tx1"/>
                </a:solidFill>
                <a:latin typeface="Times New Roman" pitchFamily="-1" charset="0"/>
                <a:ea typeface="+mn-ea"/>
                <a:cs typeface="+mn-cs"/>
              </a:rPr>
              <a:t>Micro-operations might occur:</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a:t>
            </a:r>
            <a:r>
              <a:rPr lang="en-US" sz="800" b="0" i="0" u="none" strike="noStrike" kern="1200" baseline="-25000" dirty="0">
                <a:solidFill>
                  <a:schemeClr val="tx1"/>
                </a:solidFill>
                <a:latin typeface="Times New Roman" pitchFamily="-1" charset="0"/>
                <a:ea typeface="+mn-ea"/>
                <a:cs typeface="+mn-cs"/>
              </a:rPr>
              <a:t>1</a:t>
            </a:r>
            <a:r>
              <a:rPr lang="en-US" sz="800" b="0" i="0" u="none" strike="noStrike" kern="1200" baseline="0" dirty="0">
                <a:solidFill>
                  <a:schemeClr val="tx1"/>
                </a:solidFill>
                <a:latin typeface="Times New Roman" pitchFamily="-1" charset="0"/>
                <a:ea typeface="+mn-ea"/>
                <a:cs typeface="+mn-cs"/>
              </a:rPr>
              <a:t>: MAR </a:t>
            </a:r>
            <a:r>
              <a:rPr lang="en-US" sz="800" b="0" i="0" u="none" strike="noStrike" kern="1200" baseline="0" dirty="0">
                <a:solidFill>
                  <a:schemeClr val="tx1"/>
                </a:solidFill>
                <a:latin typeface="Wingdings"/>
                <a:ea typeface="Wingdings"/>
                <a:cs typeface="Wingdings"/>
                <a:sym typeface="Wingdings"/>
              </a:rPr>
              <a:t></a:t>
            </a:r>
            <a:r>
              <a:rPr lang="en-US" sz="800" b="0" i="0" u="none" strike="noStrike" kern="1200" baseline="0" dirty="0">
                <a:solidFill>
                  <a:schemeClr val="tx1"/>
                </a:solidFill>
                <a:latin typeface="Times New Roman" pitchFamily="-1" charset="0"/>
                <a:ea typeface="+mn-ea"/>
                <a:cs typeface="+mn-cs"/>
              </a:rPr>
              <a:t> (IR(address))</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a:t>
            </a:r>
            <a:r>
              <a:rPr lang="en-US" sz="800" b="0" i="0" u="none" strike="noStrike" kern="1200" baseline="-25000" dirty="0">
                <a:solidFill>
                  <a:schemeClr val="tx1"/>
                </a:solidFill>
                <a:latin typeface="Times New Roman" pitchFamily="-1" charset="0"/>
                <a:ea typeface="+mn-ea"/>
                <a:cs typeface="+mn-cs"/>
              </a:rPr>
              <a:t>2</a:t>
            </a:r>
            <a:r>
              <a:rPr lang="en-US" sz="800" b="0" i="0" u="none" strike="noStrike" kern="1200" baseline="0" dirty="0">
                <a:solidFill>
                  <a:schemeClr val="tx1"/>
                </a:solidFill>
                <a:latin typeface="Times New Roman" pitchFamily="-1" charset="0"/>
                <a:ea typeface="+mn-ea"/>
                <a:cs typeface="+mn-cs"/>
              </a:rPr>
              <a:t>: MBR </a:t>
            </a:r>
            <a:r>
              <a:rPr lang="en-US" sz="800" b="0" i="0" u="none" strike="noStrike" kern="1200" baseline="0" dirty="0">
                <a:solidFill>
                  <a:schemeClr val="tx1"/>
                </a:solidFill>
                <a:latin typeface="Wingdings"/>
                <a:ea typeface="Wingdings"/>
                <a:cs typeface="Wingdings"/>
                <a:sym typeface="Wingdings"/>
              </a:rPr>
              <a:t></a:t>
            </a:r>
            <a:r>
              <a:rPr lang="en-US" sz="800" b="0" i="0" u="none" strike="noStrike" kern="1200" baseline="0" dirty="0">
                <a:solidFill>
                  <a:schemeClr val="tx1"/>
                </a:solidFill>
                <a:latin typeface="Times New Roman" pitchFamily="-1" charset="0"/>
                <a:ea typeface="+mn-ea"/>
                <a:cs typeface="+mn-cs"/>
              </a:rPr>
              <a:t> Memory</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t</a:t>
            </a:r>
            <a:r>
              <a:rPr lang="en-US" sz="800" b="0" i="0" u="none" strike="noStrike" kern="1200" baseline="-25000" dirty="0">
                <a:solidFill>
                  <a:schemeClr val="tx1"/>
                </a:solidFill>
                <a:latin typeface="Times New Roman" pitchFamily="-1" charset="0"/>
                <a:ea typeface="+mn-ea"/>
                <a:cs typeface="+mn-cs"/>
              </a:rPr>
              <a:t>3</a:t>
            </a:r>
            <a:r>
              <a:rPr lang="en-US" sz="800" b="0" i="0" u="none" strike="noStrike" kern="1200" baseline="0" dirty="0">
                <a:solidFill>
                  <a:schemeClr val="tx1"/>
                </a:solidFill>
                <a:latin typeface="Times New Roman" pitchFamily="-1" charset="0"/>
                <a:ea typeface="+mn-ea"/>
                <a:cs typeface="+mn-cs"/>
              </a:rPr>
              <a:t>: R1 </a:t>
            </a:r>
            <a:r>
              <a:rPr lang="en-US" sz="800" b="0" i="0" u="none" strike="noStrike" kern="1200" baseline="0" dirty="0">
                <a:solidFill>
                  <a:schemeClr val="tx1"/>
                </a:solidFill>
                <a:latin typeface="Wingdings"/>
                <a:ea typeface="Wingdings"/>
                <a:cs typeface="Wingdings"/>
                <a:sym typeface="Wingdings"/>
              </a:rPr>
              <a:t></a:t>
            </a:r>
            <a:r>
              <a:rPr lang="en-US" sz="800" b="0" i="0" u="none" strike="noStrike" kern="1200" baseline="0" dirty="0">
                <a:solidFill>
                  <a:schemeClr val="tx1"/>
                </a:solidFill>
                <a:latin typeface="Times New Roman" pitchFamily="-1" charset="0"/>
                <a:ea typeface="+mn-ea"/>
                <a:cs typeface="+mn-cs"/>
              </a:rPr>
              <a:t> (R1) + (MBR)</a:t>
            </a:r>
          </a:p>
          <a:p>
            <a:endParaRPr lang="en-US" sz="800" b="0" i="0" u="none" strike="noStrike" kern="1200" baseline="0" dirty="0">
              <a:solidFill>
                <a:schemeClr val="tx1"/>
              </a:solidFill>
              <a:latin typeface="Times New Roman" pitchFamily="-1" charset="0"/>
              <a:ea typeface="+mn-ea"/>
              <a:cs typeface="+mn-cs"/>
            </a:endParaRPr>
          </a:p>
          <a:p>
            <a:r>
              <a:rPr lang="en-US" sz="800" b="0" i="0" u="none" strike="noStrike" kern="1200" baseline="0" dirty="0">
                <a:solidFill>
                  <a:schemeClr val="tx1"/>
                </a:solidFill>
                <a:latin typeface="Times New Roman" pitchFamily="-1" charset="0"/>
                <a:ea typeface="+mn-ea"/>
                <a:cs typeface="+mn-cs"/>
              </a:rPr>
              <a:t> We begin with the IR containing the ADD instruction. </a:t>
            </a:r>
          </a:p>
          <a:p>
            <a:r>
              <a:rPr lang="en-US" sz="800" b="0" i="0" u="none" strike="noStrike" kern="1200" baseline="0" dirty="0">
                <a:solidFill>
                  <a:schemeClr val="tx1"/>
                </a:solidFill>
                <a:latin typeface="Times New Roman" pitchFamily="-1" charset="0"/>
                <a:ea typeface="+mn-ea"/>
                <a:cs typeface="+mn-cs"/>
              </a:rPr>
              <a:t>In the first step, the address portion of the IR is loaded into the MAR. </a:t>
            </a:r>
          </a:p>
          <a:p>
            <a:r>
              <a:rPr lang="en-US" sz="800" b="0" i="0" u="none" strike="noStrike" kern="1200" baseline="0" dirty="0">
                <a:solidFill>
                  <a:schemeClr val="tx1"/>
                </a:solidFill>
                <a:latin typeface="Times New Roman" pitchFamily="-1" charset="0"/>
                <a:ea typeface="+mn-ea"/>
                <a:cs typeface="+mn-cs"/>
              </a:rPr>
              <a:t>Then the referenced memory location is read. </a:t>
            </a:r>
          </a:p>
          <a:p>
            <a:r>
              <a:rPr lang="en-US" sz="800" b="0" i="0" u="none" strike="noStrike" kern="1200" baseline="0" dirty="0">
                <a:solidFill>
                  <a:schemeClr val="tx1"/>
                </a:solidFill>
                <a:latin typeface="Times New Roman" pitchFamily="-1" charset="0"/>
                <a:ea typeface="+mn-ea"/>
                <a:cs typeface="+mn-cs"/>
              </a:rPr>
              <a:t>Finally, the contents of R1 and MBR are added by the ALU.</a:t>
            </a:r>
          </a:p>
          <a:p>
            <a:r>
              <a:rPr lang="en-US" sz="800" b="0" i="0" u="none" strike="noStrike" kern="1200" baseline="0" dirty="0">
                <a:solidFill>
                  <a:schemeClr val="tx1"/>
                </a:solidFill>
                <a:latin typeface="Times New Roman" pitchFamily="-1" charset="0"/>
                <a:ea typeface="+mn-ea"/>
                <a:cs typeface="+mn-cs"/>
              </a:rPr>
              <a:t>Again, this is a simplified example. Additional micro-operations may be required to extract  the register reference from the IR and perhaps to stage the ALU inputs or outputs in some intermediate registers.</a:t>
            </a:r>
            <a:endParaRPr lang="en-GB" sz="800" dirty="0"/>
          </a:p>
        </p:txBody>
      </p:sp>
    </p:spTree>
    <p:extLst>
      <p:ext uri="{BB962C8B-B14F-4D97-AF65-F5344CB8AC3E}">
        <p14:creationId xmlns:p14="http://schemas.microsoft.com/office/powerpoint/2010/main" val="2035096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65317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34902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75917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036200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7003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546432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04033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137859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9829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Verdana" panose="020B0604030504040204" pitchFamily="34" charset="0"/>
                <a:ea typeface="ヒラギノ角ゴ Pro W3" pitchFamily="1" charset="-128"/>
                <a:cs typeface="Arial" panose="020B0604020202020204" pitchFamily="34" charset="0"/>
              </a:rPr>
              <a:t>Copyright © 2019, 2016, 2013 Pearson Education, Inc. All Rights Reserved</a:t>
            </a:r>
          </a:p>
        </p:txBody>
      </p:sp>
    </p:spTree>
    <p:extLst>
      <p:ext uri="{BB962C8B-B14F-4D97-AF65-F5344CB8AC3E}">
        <p14:creationId xmlns:p14="http://schemas.microsoft.com/office/powerpoint/2010/main" val="1956769650"/>
      </p:ext>
    </p:extLst>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a:t>
            </a:r>
          </a:p>
        </p:txBody>
      </p:sp>
      <p:pic>
        <p:nvPicPr>
          <p:cNvPr id="7" name="Shape 197"/>
          <p:cNvPicPr preferRelativeResize="0"/>
          <p:nvPr/>
        </p:nvPicPr>
        <p:blipFill>
          <a:blip r:embed="rId3">
            <a:extLst>
              <a:ext uri="{28A0092B-C50C-407E-A947-70E740481C1C}">
                <a14:useLocalDpi xmlns:a14="http://schemas.microsoft.com/office/drawing/2010/main" val="0"/>
              </a:ext>
            </a:extLst>
          </a:blip>
          <a:stretch>
            <a:fillRect/>
          </a:stretch>
        </p:blipFill>
        <p:spPr>
          <a:xfrm>
            <a:off x="825499" y="1745673"/>
            <a:ext cx="3524827" cy="4402049"/>
          </a:xfrm>
          <a:prstGeom prst="rect">
            <a:avLst/>
          </a:prstGeom>
          <a:noFill/>
          <a:ln w="9525" cap="flat" cmpd="sng">
            <a:solidFill>
              <a:srgbClr val="7F7F7F"/>
            </a:solidFill>
            <a:prstDash val="solid"/>
            <a:round/>
            <a:headEnd type="none" w="med" len="med"/>
            <a:tailEnd type="none" w="med" len="med"/>
          </a:ln>
          <a:effectLst>
            <a:outerShdw blurRad="50799" dist="76200" dir="2700000" algn="tl" rotWithShape="0">
              <a:srgbClr val="000000">
                <a:alpha val="55686"/>
              </a:srgbClr>
            </a:outerShdw>
          </a:effectLst>
        </p:spPr>
      </p:pic>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19</a:t>
            </a:r>
          </a:p>
        </p:txBody>
      </p:sp>
      <p:sp>
        <p:nvSpPr>
          <p:cNvPr id="13317" name="Text Placeholder 4"/>
          <p:cNvSpPr txBox="1">
            <a:spLocks noGrp="1"/>
          </p:cNvSpPr>
          <p:nvPr>
            <p:ph type="body" idx="3"/>
          </p:nvPr>
        </p:nvSpPr>
        <p:spPr/>
        <p:txBody>
          <a:bodyPr/>
          <a:lstStyle/>
          <a:p>
            <a:r>
              <a:rPr lang="en-US" dirty="0"/>
              <a:t>Control Unit Operation and Microprogrammed Control</a:t>
            </a:r>
          </a:p>
        </p:txBody>
      </p:sp>
    </p:spTree>
    <p:extLst>
      <p:ext uri="{BB962C8B-B14F-4D97-AF65-F5344CB8AC3E}">
        <p14:creationId xmlns:p14="http://schemas.microsoft.com/office/powerpoint/2010/main" val="124944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FDBA08-04A7-4011-8FF4-759B5C8290C1}"/>
              </a:ext>
            </a:extLst>
          </p:cNvPr>
          <p:cNvSpPr txBox="1"/>
          <p:nvPr/>
        </p:nvSpPr>
        <p:spPr>
          <a:xfrm>
            <a:off x="2483768" y="2564904"/>
            <a:ext cx="4572000" cy="1938992"/>
          </a:xfrm>
          <a:prstGeom prst="rect">
            <a:avLst/>
          </a:prstGeom>
          <a:noFill/>
        </p:spPr>
        <p:txBody>
          <a:bodyPr wrap="square">
            <a:spAutoFit/>
          </a:bodyPr>
          <a:lstStyle/>
          <a:p>
            <a:r>
              <a:rPr lang="en-US" sz="2400" b="0" i="0" u="none" strike="noStrike" kern="1200" baseline="0" dirty="0">
                <a:solidFill>
                  <a:schemeClr val="tx1"/>
                </a:solidFill>
                <a:latin typeface="Times New Roman" pitchFamily="-1" charset="0"/>
                <a:ea typeface="+mn-ea"/>
                <a:cs typeface="+mn-cs"/>
              </a:rPr>
              <a:t>t</a:t>
            </a:r>
            <a:r>
              <a:rPr lang="en-US" sz="2400" b="0" i="0" u="none" strike="noStrike" kern="1200" baseline="-25000" dirty="0">
                <a:solidFill>
                  <a:schemeClr val="tx1"/>
                </a:solidFill>
                <a:latin typeface="Times New Roman" pitchFamily="-1" charset="0"/>
                <a:ea typeface="+mn-ea"/>
                <a:cs typeface="+mn-cs"/>
              </a:rPr>
              <a:t>1</a:t>
            </a:r>
            <a:r>
              <a:rPr lang="en-US" sz="2400" b="0" i="0" u="none" strike="noStrike" kern="1200" baseline="0" dirty="0">
                <a:solidFill>
                  <a:schemeClr val="tx1"/>
                </a:solidFill>
                <a:latin typeface="Times New Roman" pitchFamily="-1" charset="0"/>
                <a:ea typeface="+mn-ea"/>
                <a:cs typeface="+mn-cs"/>
              </a:rPr>
              <a:t>: MAR </a:t>
            </a:r>
            <a:r>
              <a:rPr lang="en-US" sz="2400" b="0" i="0" u="none" strike="noStrike" kern="1200" baseline="0" dirty="0">
                <a:solidFill>
                  <a:schemeClr val="tx1"/>
                </a:solidFill>
                <a:latin typeface="Wingdings"/>
                <a:ea typeface="Wingdings"/>
                <a:cs typeface="Wingdings"/>
                <a:sym typeface="Wingdings"/>
              </a:rPr>
              <a:t></a:t>
            </a:r>
            <a:r>
              <a:rPr lang="en-US" sz="2400" b="0" i="0" u="none" strike="noStrike" kern="1200" baseline="0" dirty="0">
                <a:solidFill>
                  <a:schemeClr val="tx1"/>
                </a:solidFill>
                <a:latin typeface="Times New Roman" pitchFamily="-1" charset="0"/>
                <a:ea typeface="+mn-ea"/>
                <a:cs typeface="+mn-cs"/>
              </a:rPr>
              <a:t> (IR(address))</a:t>
            </a:r>
          </a:p>
          <a:p>
            <a:endParaRPr lang="en-US" sz="2400" b="0" i="0" u="none" strike="noStrike" kern="1200" baseline="0" dirty="0">
              <a:solidFill>
                <a:schemeClr val="tx1"/>
              </a:solidFill>
              <a:latin typeface="Times New Roman" pitchFamily="-1" charset="0"/>
              <a:ea typeface="+mn-ea"/>
              <a:cs typeface="+mn-cs"/>
            </a:endParaRPr>
          </a:p>
          <a:p>
            <a:r>
              <a:rPr lang="en-US" sz="2400" b="0" i="0" u="none" strike="noStrike" kern="1200" baseline="0" dirty="0">
                <a:solidFill>
                  <a:schemeClr val="tx1"/>
                </a:solidFill>
                <a:latin typeface="Times New Roman" pitchFamily="-1" charset="0"/>
                <a:ea typeface="+mn-ea"/>
                <a:cs typeface="+mn-cs"/>
              </a:rPr>
              <a:t>t</a:t>
            </a:r>
            <a:r>
              <a:rPr lang="en-US" sz="2400" b="0" i="0" u="none" strike="noStrike" kern="1200" baseline="-25000" dirty="0">
                <a:solidFill>
                  <a:schemeClr val="tx1"/>
                </a:solidFill>
                <a:latin typeface="Times New Roman" pitchFamily="-1" charset="0"/>
                <a:ea typeface="+mn-ea"/>
                <a:cs typeface="+mn-cs"/>
              </a:rPr>
              <a:t>2</a:t>
            </a:r>
            <a:r>
              <a:rPr lang="en-US" sz="2400" b="0" i="0" u="none" strike="noStrike" kern="1200" baseline="0" dirty="0">
                <a:solidFill>
                  <a:schemeClr val="tx1"/>
                </a:solidFill>
                <a:latin typeface="Times New Roman" pitchFamily="-1" charset="0"/>
                <a:ea typeface="+mn-ea"/>
                <a:cs typeface="+mn-cs"/>
              </a:rPr>
              <a:t>: MBR </a:t>
            </a:r>
            <a:r>
              <a:rPr lang="en-US" sz="2400" b="0" i="0" u="none" strike="noStrike" kern="1200" baseline="0" dirty="0">
                <a:solidFill>
                  <a:schemeClr val="tx1"/>
                </a:solidFill>
                <a:latin typeface="Wingdings"/>
                <a:ea typeface="Wingdings"/>
                <a:cs typeface="Wingdings"/>
                <a:sym typeface="Wingdings"/>
              </a:rPr>
              <a:t></a:t>
            </a:r>
            <a:r>
              <a:rPr lang="en-US" sz="2400" b="0" i="0" u="none" strike="noStrike" kern="1200" baseline="0" dirty="0">
                <a:solidFill>
                  <a:schemeClr val="tx1"/>
                </a:solidFill>
                <a:latin typeface="Times New Roman" pitchFamily="-1" charset="0"/>
                <a:ea typeface="+mn-ea"/>
                <a:cs typeface="+mn-cs"/>
              </a:rPr>
              <a:t> Memory</a:t>
            </a:r>
          </a:p>
          <a:p>
            <a:endParaRPr lang="en-US" sz="2400" b="0" i="0" u="none" strike="noStrike" kern="1200" baseline="0" dirty="0">
              <a:solidFill>
                <a:schemeClr val="tx1"/>
              </a:solidFill>
              <a:latin typeface="Times New Roman" pitchFamily="-1" charset="0"/>
              <a:ea typeface="+mn-ea"/>
              <a:cs typeface="+mn-cs"/>
            </a:endParaRPr>
          </a:p>
          <a:p>
            <a:r>
              <a:rPr lang="en-US" sz="2400" b="0" i="0" u="none" strike="noStrike" kern="1200" baseline="0" dirty="0">
                <a:solidFill>
                  <a:schemeClr val="tx1"/>
                </a:solidFill>
                <a:latin typeface="Times New Roman" pitchFamily="-1" charset="0"/>
                <a:ea typeface="+mn-ea"/>
                <a:cs typeface="+mn-cs"/>
              </a:rPr>
              <a:t>t</a:t>
            </a:r>
            <a:r>
              <a:rPr lang="en-US" sz="2400" b="0" i="0" u="none" strike="noStrike" kern="1200" baseline="-25000" dirty="0">
                <a:solidFill>
                  <a:schemeClr val="tx1"/>
                </a:solidFill>
                <a:latin typeface="Times New Roman" pitchFamily="-1" charset="0"/>
                <a:ea typeface="+mn-ea"/>
                <a:cs typeface="+mn-cs"/>
              </a:rPr>
              <a:t>3</a:t>
            </a:r>
            <a:r>
              <a:rPr lang="en-US" sz="2400" b="0" i="0" u="none" strike="noStrike" kern="1200" baseline="0" dirty="0">
                <a:solidFill>
                  <a:schemeClr val="tx1"/>
                </a:solidFill>
                <a:latin typeface="Times New Roman" pitchFamily="-1" charset="0"/>
                <a:ea typeface="+mn-ea"/>
                <a:cs typeface="+mn-cs"/>
              </a:rPr>
              <a:t>: R1 </a:t>
            </a:r>
            <a:r>
              <a:rPr lang="en-US" sz="2400" b="0" i="0" u="none" strike="noStrike" kern="1200" baseline="0" dirty="0">
                <a:solidFill>
                  <a:schemeClr val="tx1"/>
                </a:solidFill>
                <a:latin typeface="Wingdings"/>
                <a:ea typeface="Wingdings"/>
                <a:cs typeface="Wingdings"/>
                <a:sym typeface="Wingdings"/>
              </a:rPr>
              <a:t></a:t>
            </a:r>
            <a:r>
              <a:rPr lang="en-US" sz="2400" b="0" i="0" u="none" strike="noStrike" kern="1200" baseline="0" dirty="0">
                <a:solidFill>
                  <a:schemeClr val="tx1"/>
                </a:solidFill>
                <a:latin typeface="Times New Roman" pitchFamily="-1" charset="0"/>
                <a:ea typeface="+mn-ea"/>
                <a:cs typeface="+mn-cs"/>
              </a:rPr>
              <a:t> (R1) + (MBR)</a:t>
            </a:r>
          </a:p>
        </p:txBody>
      </p:sp>
      <p:sp>
        <p:nvSpPr>
          <p:cNvPr id="5" name="TextBox 4">
            <a:extLst>
              <a:ext uri="{FF2B5EF4-FFF2-40B4-BE49-F238E27FC236}">
                <a16:creationId xmlns:a16="http://schemas.microsoft.com/office/drawing/2014/main" id="{15ABF7EC-1076-4566-8D65-29909BC5BB55}"/>
              </a:ext>
            </a:extLst>
          </p:cNvPr>
          <p:cNvSpPr txBox="1"/>
          <p:nvPr/>
        </p:nvSpPr>
        <p:spPr>
          <a:xfrm>
            <a:off x="2987824" y="1484784"/>
            <a:ext cx="4572000" cy="461665"/>
          </a:xfrm>
          <a:prstGeom prst="rect">
            <a:avLst/>
          </a:prstGeom>
          <a:noFill/>
        </p:spPr>
        <p:txBody>
          <a:bodyPr wrap="square">
            <a:spAutoFit/>
          </a:bodyPr>
          <a:lstStyle/>
          <a:p>
            <a:r>
              <a:rPr lang="en-US" sz="2400" b="0" i="0" u="none" strike="noStrike" kern="1200" baseline="0" dirty="0">
                <a:solidFill>
                  <a:schemeClr val="tx1"/>
                </a:solidFill>
                <a:latin typeface="Times New Roman" pitchFamily="-1" charset="0"/>
                <a:ea typeface="+mn-ea"/>
                <a:cs typeface="+mn-cs"/>
              </a:rPr>
              <a:t>ADD R1, X</a:t>
            </a:r>
          </a:p>
        </p:txBody>
      </p:sp>
    </p:spTree>
    <p:extLst>
      <p:ext uri="{BB962C8B-B14F-4D97-AF65-F5344CB8AC3E}">
        <p14:creationId xmlns:p14="http://schemas.microsoft.com/office/powerpoint/2010/main" val="396130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81949"/>
            <a:ext cx="8500188" cy="1082545"/>
          </a:xfrm>
          <a:noFill/>
          <a:ln/>
        </p:spPr>
        <p:txBody>
          <a:bodyPr lIns="90488" tIns="44450" rIns="90488" bIns="44450"/>
          <a:lstStyle/>
          <a:p>
            <a:r>
              <a:rPr lang="en-US" dirty="0"/>
              <a:t>Figure 19.3</a:t>
            </a:r>
            <a:br>
              <a:rPr lang="en-US" dirty="0"/>
            </a:br>
            <a:r>
              <a:rPr lang="en-US" dirty="0"/>
              <a:t>Flowchart for Instruction Cycle</a:t>
            </a:r>
          </a:p>
        </p:txBody>
      </p:sp>
      <p:pic>
        <p:nvPicPr>
          <p:cNvPr id="4" name="Picture 3" descr="I C C question mark is the code used as a common tool to execute the flow. States of the processor are set as 0 0 for fetch, 1 1 for interrupt, 1 0 for execute and 0 1 for indirect based on their positions. Fetch cycle, 0 0 starts at ICC and proceeds to Fetch instruction. After which, the fetch instruction leads to Indirect addressing? When Indirect addressing is yes, the result is I C C = 0 1. The result finally leads to the end of the process. When Indirect addressing is no, the result is I C C = 1 0. The result leads to the end of the process. Interrupt cycle, 1 1 starts at I C C and proceeds to Setup interrupt. After which, Setup interrupt leads to I C C equals 0 0. The result leads to the end of the process. Indirect cycle, 0 1 starts at I C C and proceeds to Read address. After which the result from Read Address is I C C equals 1 0. The result leads to the end of the process. Execute cycle from I C C proceeds to opcode. The opcode executes the instruction. After execution, the process starts with Interrupt for enabled interrupt? When this condition is yes, the result is I C C equals 1 1. When the condition is no, the result is I C C = 0 0. The results from both conditions are finally led to the end of the process. After the process of each cycle is completed, the end of the process in leads to the ICC back in return." title="A flowchart illustrates a cycle of instruction cycle code with the help of four sub cycles of instruction."/>
          <p:cNvPicPr>
            <a:picLocks noChangeAspect="1"/>
          </p:cNvPicPr>
          <p:nvPr/>
        </p:nvPicPr>
        <p:blipFill rotWithShape="1">
          <a:blip r:embed="rId3">
            <a:extLst>
              <a:ext uri="{28A0092B-C50C-407E-A947-70E740481C1C}">
                <a14:useLocalDpi xmlns:a14="http://schemas.microsoft.com/office/drawing/2010/main" val="0"/>
              </a:ext>
            </a:extLst>
          </a:blip>
          <a:srcRect l="3665" t="27257" r="4702" b="26009"/>
          <a:stretch/>
        </p:blipFill>
        <p:spPr>
          <a:xfrm>
            <a:off x="971600" y="1467543"/>
            <a:ext cx="7200800" cy="4752528"/>
          </a:xfrm>
          <a:prstGeom prst="rect">
            <a:avLst/>
          </a:prstGeom>
        </p:spPr>
      </p:pic>
    </p:spTree>
    <p:extLst>
      <p:ext uri="{BB962C8B-B14F-4D97-AF65-F5344CB8AC3E}">
        <p14:creationId xmlns:p14="http://schemas.microsoft.com/office/powerpoint/2010/main" val="268582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dirty="0"/>
              <a:t>Control Unit </a:t>
            </a:r>
            <a:br>
              <a:rPr lang="en-GB" dirty="0"/>
            </a:br>
            <a:r>
              <a:rPr lang="en-GB" dirty="0"/>
              <a:t>Functional Requirements</a:t>
            </a:r>
          </a:p>
        </p:txBody>
      </p:sp>
      <p:sp>
        <p:nvSpPr>
          <p:cNvPr id="52227" name="Rectangle 3"/>
          <p:cNvSpPr>
            <a:spLocks noGrp="1" noChangeArrowheads="1"/>
          </p:cNvSpPr>
          <p:nvPr>
            <p:ph type="body" idx="1"/>
          </p:nvPr>
        </p:nvSpPr>
        <p:spPr/>
        <p:txBody>
          <a:bodyPr>
            <a:normAutofit/>
          </a:bodyPr>
          <a:lstStyle/>
          <a:p>
            <a:pPr marL="296863" indent="-296863"/>
            <a:r>
              <a:rPr lang="en-GB" sz="2000" dirty="0"/>
              <a:t>By reducing the operation of the processor to its most fundamental level we are able to define exactly what it is that the control unit must cause to happen</a:t>
            </a:r>
          </a:p>
          <a:p>
            <a:pPr marL="296863" indent="-296863"/>
            <a:r>
              <a:rPr lang="en-GB" sz="2000" dirty="0"/>
              <a:t>Three step process to lead to a characterization of the control unit:</a:t>
            </a:r>
          </a:p>
          <a:p>
            <a:pPr marL="652463" lvl="1" indent="-344488"/>
            <a:r>
              <a:rPr lang="en-GB" sz="1800" dirty="0"/>
              <a:t>Define basic elements of processor</a:t>
            </a:r>
          </a:p>
          <a:p>
            <a:pPr marL="652463" lvl="1" indent="-344488"/>
            <a:r>
              <a:rPr lang="en-GB" sz="1800" dirty="0"/>
              <a:t>Describe micro-operations processor performs</a:t>
            </a:r>
          </a:p>
          <a:p>
            <a:pPr marL="652463" lvl="1" indent="-344488"/>
            <a:r>
              <a:rPr lang="en-GB" sz="1800" dirty="0"/>
              <a:t>Determine the functions that the control unit must perform to cause the micro-operations to be performed</a:t>
            </a:r>
          </a:p>
          <a:p>
            <a:pPr marL="296863" indent="-296863"/>
            <a:r>
              <a:rPr lang="en-GB" sz="2000" dirty="0"/>
              <a:t>The control unit performs two basic tasks:</a:t>
            </a:r>
          </a:p>
          <a:p>
            <a:pPr marL="652463" lvl="1" indent="-344488"/>
            <a:r>
              <a:rPr lang="en-GB" sz="1800" dirty="0"/>
              <a:t>Sequencing</a:t>
            </a:r>
          </a:p>
          <a:p>
            <a:pPr marL="652463" lvl="1" indent="-344488"/>
            <a:r>
              <a:rPr lang="en-GB" sz="1800" dirty="0"/>
              <a:t>Execution </a:t>
            </a:r>
          </a:p>
          <a:p>
            <a:endParaRPr lang="en-GB" dirty="0"/>
          </a:p>
          <a:p>
            <a:endParaRPr lang="en-GB" dirty="0"/>
          </a:p>
        </p:txBody>
      </p:sp>
    </p:spTree>
    <p:extLst>
      <p:ext uri="{BB962C8B-B14F-4D97-AF65-F5344CB8AC3E}">
        <p14:creationId xmlns:p14="http://schemas.microsoft.com/office/powerpoint/2010/main" val="1109951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07302"/>
            <a:ext cx="8500188" cy="1063884"/>
          </a:xfrm>
          <a:noFill/>
          <a:ln/>
        </p:spPr>
        <p:txBody>
          <a:bodyPr lIns="90488" tIns="44450" rIns="90488" bIns="44450"/>
          <a:lstStyle/>
          <a:p>
            <a:r>
              <a:rPr lang="en-US" dirty="0"/>
              <a:t>Figure 19.4</a:t>
            </a:r>
            <a:br>
              <a:rPr lang="en-US" dirty="0"/>
            </a:br>
            <a:r>
              <a:rPr lang="en-US" dirty="0"/>
              <a:t>Block Diagram of the Control Unit</a:t>
            </a:r>
          </a:p>
        </p:txBody>
      </p:sp>
      <p:pic>
        <p:nvPicPr>
          <p:cNvPr id="4" name="Picture 3" descr="The input given to the control unit is a series of flags and a clock input. An instruction register is also fed to the control unit. Control signals from the control bus at the right end are given to the control unit. The output from the control unit is the control signals within C P U. Control signals are sent to control bus in turn as a vice versa process." title="A block diagram of a control unit is given with inputs and outputs."/>
          <p:cNvPicPr>
            <a:picLocks noChangeAspect="1"/>
          </p:cNvPicPr>
          <p:nvPr/>
        </p:nvPicPr>
        <p:blipFill rotWithShape="1">
          <a:blip r:embed="rId3">
            <a:extLst>
              <a:ext uri="{28A0092B-C50C-407E-A947-70E740481C1C}">
                <a14:useLocalDpi xmlns:a14="http://schemas.microsoft.com/office/drawing/2010/main" val="0"/>
              </a:ext>
            </a:extLst>
          </a:blip>
          <a:srcRect l="5243" t="31696" r="9154" b="34049"/>
          <a:stretch/>
        </p:blipFill>
        <p:spPr>
          <a:xfrm>
            <a:off x="395536" y="1556792"/>
            <a:ext cx="8064896" cy="4176464"/>
          </a:xfrm>
          <a:prstGeom prst="rect">
            <a:avLst/>
          </a:prstGeom>
        </p:spPr>
      </p:pic>
    </p:spTree>
    <p:extLst>
      <p:ext uri="{BB962C8B-B14F-4D97-AF65-F5344CB8AC3E}">
        <p14:creationId xmlns:p14="http://schemas.microsoft.com/office/powerpoint/2010/main" val="891989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85810"/>
            <a:ext cx="8500188" cy="1073214"/>
          </a:xfrm>
          <a:noFill/>
          <a:ln/>
        </p:spPr>
        <p:txBody>
          <a:bodyPr lIns="90488" tIns="44450" rIns="90488" bIns="44450"/>
          <a:lstStyle/>
          <a:p>
            <a:r>
              <a:rPr lang="en-US" dirty="0"/>
              <a:t>Figure 19.5</a:t>
            </a:r>
            <a:br>
              <a:rPr lang="en-US" dirty="0"/>
            </a:br>
            <a:r>
              <a:rPr lang="en-US" dirty="0"/>
              <a:t>Data Paths and Control Signals</a:t>
            </a:r>
          </a:p>
        </p:txBody>
      </p:sp>
      <p:pic>
        <p:nvPicPr>
          <p:cNvPr id="3" name="Picture 2" descr="Control unit functioning has several elements. The elements are M B R, P C, I R, A C, M A R, A L U, Clock, and Control unit. A clock signal C sub 5 is given to M B R. Clock signal C sub 12 is given out from the M B R. From M B R, five clock signals are given to five different elements in the diagram. C sub 5 is given to M A R. C sub 3 is given to P C. C sub 4 is given to I R. C sub 10 is given to A C. C sub 6 is given to A L U. Clock signal C sub 2 is also given to M A R. from P C. From M A R, a clock signal C sub 0 is given out. A clock signal C sub 1 from P C is given to a path of clock signal given to M A R. The path connects the clock signal C SUB 11 to the M A R. From I R, a clock signal C sub 13 is given to Control unit. Flag input and clock input are given to this series. The control unit emits series of control signals. From A C, a clock signal C sub 7 is given to A L U, which in turn gives another control signal, C sub 9, to the A C. The A L U has a series of control signal inputs." title="An illustration represents an of a control unit function."/>
          <p:cNvPicPr>
            <a:picLocks noChangeAspect="1"/>
          </p:cNvPicPr>
          <p:nvPr/>
        </p:nvPicPr>
        <p:blipFill rotWithShape="1">
          <a:blip r:embed="rId3">
            <a:extLst>
              <a:ext uri="{28A0092B-C50C-407E-A947-70E740481C1C}">
                <a14:useLocalDpi xmlns:a14="http://schemas.microsoft.com/office/drawing/2010/main" val="0"/>
              </a:ext>
            </a:extLst>
          </a:blip>
          <a:srcRect l="8526" t="29137" r="4780" b="25774"/>
          <a:stretch/>
        </p:blipFill>
        <p:spPr>
          <a:xfrm>
            <a:off x="827584" y="1340768"/>
            <a:ext cx="7488832" cy="5040561"/>
          </a:xfrm>
          <a:prstGeom prst="rect">
            <a:avLst/>
          </a:prstGeom>
        </p:spPr>
      </p:pic>
    </p:spTree>
    <p:extLst>
      <p:ext uri="{BB962C8B-B14F-4D97-AF65-F5344CB8AC3E}">
        <p14:creationId xmlns:p14="http://schemas.microsoft.com/office/powerpoint/2010/main" val="124450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descr="The list reads as follows. 1. Range. Negative 2 to the power of n minus 1  through 2 to the power of n minus one, minus one. 2. Number of Representations of Zero. One. 3. Negation. Take the Boolean complement of each bit of the corresponding positive number, then add 1 to the resulting bit pattern viewed as an unsigned integer. 4. Expansion of Bit Length. Add additional bit positions to the left and fill in with the value of the original sign bit. Overflow Rule. If two numbers with the same sign (both positive or both negative) are added, then overflow occurs if and only if the result has the opposite sign. Subtraction Rule. To subtract B from A, take the twos complement of B and add it to A." title="A list presents characteristics of twos complement representation and arithmetic."/>
          <p:cNvGraphicFramePr>
            <a:graphicFrameLocks noGrp="1"/>
          </p:cNvGraphicFramePr>
          <p:nvPr>
            <p:extLst>
              <p:ext uri="{D42A27DB-BD31-4B8C-83A1-F6EECF244321}">
                <p14:modId xmlns:p14="http://schemas.microsoft.com/office/powerpoint/2010/main" val="1349765369"/>
              </p:ext>
            </p:extLst>
          </p:nvPr>
        </p:nvGraphicFramePr>
        <p:xfrm>
          <a:off x="591682" y="1151278"/>
          <a:ext cx="7960636" cy="4377897"/>
        </p:xfrm>
        <a:graphic>
          <a:graphicData uri="http://schemas.openxmlformats.org/drawingml/2006/table">
            <a:tbl>
              <a:tblPr firstRow="1" bandRow="1">
                <a:tableStyleId>{5C22544A-7EE6-4342-B048-85BDC9FD1C3A}</a:tableStyleId>
              </a:tblPr>
              <a:tblGrid>
                <a:gridCol w="1525272">
                  <a:extLst>
                    <a:ext uri="{9D8B030D-6E8A-4147-A177-3AD203B41FA5}">
                      <a16:colId xmlns:a16="http://schemas.microsoft.com/office/drawing/2014/main" val="2543019389"/>
                    </a:ext>
                  </a:extLst>
                </a:gridCol>
                <a:gridCol w="3463158">
                  <a:extLst>
                    <a:ext uri="{9D8B030D-6E8A-4147-A177-3AD203B41FA5}">
                      <a16:colId xmlns:a16="http://schemas.microsoft.com/office/drawing/2014/main" val="4122312373"/>
                    </a:ext>
                  </a:extLst>
                </a:gridCol>
                <a:gridCol w="2972206">
                  <a:extLst>
                    <a:ext uri="{9D8B030D-6E8A-4147-A177-3AD203B41FA5}">
                      <a16:colId xmlns:a16="http://schemas.microsoft.com/office/drawing/2014/main" val="2710634603"/>
                    </a:ext>
                  </a:extLst>
                </a:gridCol>
              </a:tblGrid>
              <a:tr h="332206">
                <a:tc>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tx1"/>
                          </a:solidFill>
                          <a:latin typeface="+mn-lt"/>
                          <a:ea typeface="+mn-ea"/>
                          <a:cs typeface="+mn-cs"/>
                          <a:sym typeface="Arial"/>
                        </a:rPr>
                        <a:t>Micro-operations</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dirty="0">
                          <a:solidFill>
                            <a:schemeClr val="tx1"/>
                          </a:solidFill>
                        </a:rPr>
                        <a:t>Active Control Signals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28268">
                <a:tc rowSpan="3">
                  <a:txBody>
                    <a:bodyPr/>
                    <a:lstStyle/>
                    <a:p>
                      <a:r>
                        <a:rPr lang="en-IN" sz="1400" b="1" i="0" u="none" strike="noStrike" cap="none" baseline="0" dirty="0">
                          <a:solidFill>
                            <a:schemeClr val="dk1"/>
                          </a:solidFill>
                          <a:latin typeface="+mn-lt"/>
                          <a:ea typeface="+mn-ea"/>
                          <a:cs typeface="+mn-cs"/>
                          <a:sym typeface="Arial"/>
                        </a:rPr>
                        <a:t>Fetch:</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dirty="0"/>
                        <a:t>t</a:t>
                      </a:r>
                      <a:r>
                        <a:rPr lang="en-IN" sz="1400" baseline="-25000" dirty="0"/>
                        <a:t>1</a:t>
                      </a:r>
                      <a:r>
                        <a:rPr lang="en-IN" sz="1400" dirty="0"/>
                        <a:t>: MAR   </a:t>
                      </a:r>
                      <a:r>
                        <a:rPr lang="en-IN" sz="1800" dirty="0">
                          <a:latin typeface="Arial" panose="020B0604020202020204" pitchFamily="34" charset="0"/>
                          <a:cs typeface="Arial" panose="020B0604020202020204" pitchFamily="34" charset="0"/>
                        </a:rPr>
                        <a:t>←</a:t>
                      </a:r>
                      <a:r>
                        <a:rPr lang="en-IN" sz="1400" dirty="0"/>
                        <a:t>  (PC)</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dirty="0"/>
                        <a:t>C</a:t>
                      </a:r>
                      <a:r>
                        <a:rPr lang="en-IN" sz="1400" baseline="-25000" dirty="0"/>
                        <a:t>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70667">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a:t>
                      </a:r>
                      <a:r>
                        <a:rPr lang="en-US" sz="1400" baseline="-25000" dirty="0"/>
                        <a:t>2</a:t>
                      </a:r>
                      <a:r>
                        <a:rPr lang="en-US" sz="1400" dirty="0"/>
                        <a:t>: MBR   ←  Memory</a:t>
                      </a:r>
                    </a:p>
                    <a:p>
                      <a:pPr marL="204788" marR="0" indent="-204788" algn="l" defTabSz="914400" rtl="0" eaLnBrk="1" fontAlgn="auto" latinLnBrk="0" hangingPunct="1">
                        <a:lnSpc>
                          <a:spcPct val="100000"/>
                        </a:lnSpc>
                        <a:spcBef>
                          <a:spcPts val="0"/>
                        </a:spcBef>
                        <a:spcAft>
                          <a:spcPts val="0"/>
                        </a:spcAft>
                        <a:buClrTx/>
                        <a:buSzTx/>
                        <a:buFontTx/>
                        <a:buNone/>
                        <a:tabLst/>
                        <a:defRPr/>
                      </a:pPr>
                      <a:r>
                        <a:rPr lang="en-IN" sz="1400" dirty="0"/>
                        <a:t>	PC   </a:t>
                      </a:r>
                      <a:r>
                        <a:rPr lang="en-IN" sz="1400" dirty="0">
                          <a:latin typeface="Arial" panose="020B0604020202020204" pitchFamily="34" charset="0"/>
                          <a:cs typeface="Arial" panose="020B0604020202020204" pitchFamily="34" charset="0"/>
                        </a:rPr>
                        <a:t>←</a:t>
                      </a:r>
                      <a:r>
                        <a:rPr lang="en-IN" sz="1400" dirty="0"/>
                        <a:t>   (PC) + 1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t>C</a:t>
                      </a:r>
                      <a:r>
                        <a:rPr lang="en-IN" sz="1400" baseline="-25000" dirty="0"/>
                        <a:t>5</a:t>
                      </a:r>
                      <a:r>
                        <a:rPr lang="en-IN" sz="1400" dirty="0"/>
                        <a:t>, C</a:t>
                      </a:r>
                      <a:r>
                        <a:rPr lang="en-IN" sz="1400" baseline="-25000" dirty="0"/>
                        <a:t>R</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92413">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t</a:t>
                      </a:r>
                      <a:r>
                        <a:rPr lang="en-US" sz="1400" b="0" i="0" u="none" strike="noStrike" cap="none" baseline="-25000" dirty="0">
                          <a:solidFill>
                            <a:schemeClr val="dk1"/>
                          </a:solidFill>
                          <a:latin typeface="+mn-lt"/>
                          <a:ea typeface="+mn-ea"/>
                          <a:cs typeface="+mn-cs"/>
                          <a:sym typeface="Arial"/>
                        </a:rPr>
                        <a:t>3</a:t>
                      </a:r>
                      <a:r>
                        <a:rPr lang="en-US" sz="1400" b="0" i="0" u="none" strike="noStrike" cap="none" baseline="0" dirty="0">
                          <a:solidFill>
                            <a:schemeClr val="dk1"/>
                          </a:solidFill>
                          <a:latin typeface="+mn-lt"/>
                          <a:ea typeface="+mn-ea"/>
                          <a:cs typeface="+mn-cs"/>
                          <a:sym typeface="Arial"/>
                        </a:rPr>
                        <a:t>: IR   ←   (MBR)</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4025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i="0" u="none" strike="noStrike" cap="none" baseline="0" dirty="0">
                          <a:solidFill>
                            <a:schemeClr val="dk1"/>
                          </a:solidFill>
                          <a:latin typeface="+mn-lt"/>
                          <a:ea typeface="+mn-ea"/>
                          <a:cs typeface="+mn-cs"/>
                          <a:sym typeface="Arial"/>
                        </a:rPr>
                        <a:t>Indirect:</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t</a:t>
                      </a:r>
                      <a:r>
                        <a:rPr lang="en-US" sz="1400" b="0" i="0" u="none" strike="noStrike" cap="none" baseline="-25000" dirty="0">
                          <a:solidFill>
                            <a:schemeClr val="dk1"/>
                          </a:solidFill>
                          <a:latin typeface="+mn-lt"/>
                          <a:ea typeface="+mn-ea"/>
                          <a:cs typeface="+mn-cs"/>
                          <a:sym typeface="Arial"/>
                        </a:rPr>
                        <a:t>1</a:t>
                      </a:r>
                      <a:r>
                        <a:rPr lang="en-US" sz="1400" b="0" i="0" u="none" strike="noStrike" cap="none" baseline="0" dirty="0">
                          <a:solidFill>
                            <a:schemeClr val="dk1"/>
                          </a:solidFill>
                          <a:latin typeface="+mn-lt"/>
                          <a:ea typeface="+mn-ea"/>
                          <a:cs typeface="+mn-cs"/>
                          <a:sym typeface="Arial"/>
                        </a:rPr>
                        <a:t>: MAR ←  (IR(Address))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37110">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t</a:t>
                      </a:r>
                      <a:r>
                        <a:rPr lang="en-US" sz="1400" b="0" i="0" u="none" strike="noStrike" cap="none" baseline="-25000" dirty="0">
                          <a:solidFill>
                            <a:schemeClr val="dk1"/>
                          </a:solidFill>
                          <a:latin typeface="+mn-lt"/>
                          <a:ea typeface="+mn-ea"/>
                          <a:cs typeface="+mn-cs"/>
                          <a:sym typeface="Arial"/>
                        </a:rPr>
                        <a:t>2</a:t>
                      </a:r>
                      <a:r>
                        <a:rPr lang="en-US" sz="1400" b="0" i="0" u="none" strike="noStrike" cap="none" baseline="0" dirty="0">
                          <a:solidFill>
                            <a:schemeClr val="dk1"/>
                          </a:solidFill>
                          <a:latin typeface="+mn-lt"/>
                          <a:ea typeface="+mn-ea"/>
                          <a:cs typeface="+mn-cs"/>
                          <a:sym typeface="Arial"/>
                        </a:rPr>
                        <a:t>: MBR ←  Memory</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5</a:t>
                      </a:r>
                      <a:r>
                        <a:rPr lang="en-IN" sz="1400" dirty="0"/>
                        <a:t>, C</a:t>
                      </a:r>
                      <a:r>
                        <a:rPr lang="en-IN" sz="1400" baseline="-25000" dirty="0"/>
                        <a:t>R</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37110">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t</a:t>
                      </a:r>
                      <a:r>
                        <a:rPr lang="en-IN" sz="1400" baseline="-25000" dirty="0"/>
                        <a:t>3</a:t>
                      </a:r>
                      <a:r>
                        <a:rPr lang="en-IN" sz="1400" dirty="0"/>
                        <a:t>: IR(Address) </a:t>
                      </a:r>
                      <a:r>
                        <a:rPr lang="en-US" sz="1400" b="0" i="0" u="none" strike="noStrike" cap="none" baseline="0" dirty="0">
                          <a:solidFill>
                            <a:schemeClr val="dk1"/>
                          </a:solidFill>
                          <a:latin typeface="+mn-lt"/>
                          <a:ea typeface="+mn-ea"/>
                          <a:cs typeface="+mn-cs"/>
                          <a:sym typeface="Arial"/>
                        </a:rPr>
                        <a:t>←</a:t>
                      </a:r>
                      <a:r>
                        <a:rPr lang="en-IN" sz="1400" dirty="0"/>
                        <a:t>  (MBR(Address))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83520904"/>
                  </a:ext>
                </a:extLst>
              </a:tr>
              <a:tr h="437110">
                <a:tc rowSpan="3">
                  <a:txBody>
                    <a:bodyPr/>
                    <a:lstStyle/>
                    <a:p>
                      <a:pPr algn="l"/>
                      <a:r>
                        <a:rPr lang="en-IN" sz="1400" b="1" dirty="0"/>
                        <a:t>Interrupt: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t</a:t>
                      </a:r>
                      <a:r>
                        <a:rPr lang="en-IN" sz="1400" b="0" i="0" u="none" strike="noStrike" cap="none" baseline="-25000" dirty="0">
                          <a:solidFill>
                            <a:schemeClr val="dk1"/>
                          </a:solidFill>
                          <a:latin typeface="+mn-lt"/>
                          <a:ea typeface="+mn-ea"/>
                          <a:cs typeface="+mn-cs"/>
                          <a:sym typeface="Arial"/>
                        </a:rPr>
                        <a:t>1</a:t>
                      </a:r>
                      <a:r>
                        <a:rPr lang="en-IN" sz="1400" b="0" i="0" u="none" strike="noStrike" cap="none" baseline="0" dirty="0">
                          <a:solidFill>
                            <a:schemeClr val="dk1"/>
                          </a:solidFill>
                          <a:latin typeface="+mn-lt"/>
                          <a:ea typeface="+mn-ea"/>
                          <a:cs typeface="+mn-cs"/>
                          <a:sym typeface="Arial"/>
                        </a:rPr>
                        <a:t>: MBR </a:t>
                      </a:r>
                      <a:r>
                        <a:rPr lang="en-US" sz="1400" b="0" i="0" u="none" strike="noStrike" cap="none" baseline="0" dirty="0">
                          <a:solidFill>
                            <a:schemeClr val="dk1"/>
                          </a:solidFill>
                          <a:latin typeface="+mn-lt"/>
                          <a:ea typeface="+mn-ea"/>
                          <a:cs typeface="+mn-cs"/>
                          <a:sym typeface="Arial"/>
                        </a:rPr>
                        <a:t>←</a:t>
                      </a:r>
                      <a:r>
                        <a:rPr lang="en-IN" sz="1400" b="0" i="0" u="none" strike="noStrike" cap="none" baseline="0" dirty="0">
                          <a:solidFill>
                            <a:schemeClr val="dk1"/>
                          </a:solidFill>
                          <a:latin typeface="+mn-lt"/>
                          <a:ea typeface="+mn-ea"/>
                          <a:cs typeface="+mn-cs"/>
                          <a:sym typeface="Arial"/>
                        </a:rPr>
                        <a:t>  (PC)</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06566229"/>
                  </a:ext>
                </a:extLst>
              </a:tr>
              <a:tr h="437110">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pt-BR" sz="1400" b="0" i="0" u="none" strike="noStrike" cap="none" baseline="0" dirty="0">
                          <a:solidFill>
                            <a:schemeClr val="dk1"/>
                          </a:solidFill>
                          <a:latin typeface="+mn-lt"/>
                          <a:ea typeface="+mn-ea"/>
                          <a:cs typeface="+mn-cs"/>
                          <a:sym typeface="Arial"/>
                        </a:rPr>
                        <a:t>t</a:t>
                      </a:r>
                      <a:r>
                        <a:rPr lang="pt-BR" sz="1400" b="0" i="0" u="none" strike="noStrike" cap="none" baseline="-25000" dirty="0">
                          <a:solidFill>
                            <a:schemeClr val="dk1"/>
                          </a:solidFill>
                          <a:latin typeface="+mn-lt"/>
                          <a:ea typeface="+mn-ea"/>
                          <a:cs typeface="+mn-cs"/>
                          <a:sym typeface="Arial"/>
                        </a:rPr>
                        <a:t>2</a:t>
                      </a:r>
                      <a:r>
                        <a:rPr lang="pt-BR" sz="1400" b="0" i="0" u="none" strike="noStrike" cap="none" baseline="0" dirty="0">
                          <a:solidFill>
                            <a:schemeClr val="dk1"/>
                          </a:solidFill>
                          <a:latin typeface="+mn-lt"/>
                          <a:ea typeface="+mn-ea"/>
                          <a:cs typeface="+mn-cs"/>
                          <a:sym typeface="Arial"/>
                        </a:rPr>
                        <a:t> : MAR </a:t>
                      </a:r>
                      <a:r>
                        <a:rPr lang="en-US" sz="1400" b="0" i="0" u="none" strike="noStrike" cap="none" baseline="0" dirty="0">
                          <a:solidFill>
                            <a:schemeClr val="dk1"/>
                          </a:solidFill>
                          <a:latin typeface="+mn-lt"/>
                          <a:ea typeface="+mn-ea"/>
                          <a:cs typeface="+mn-cs"/>
                          <a:sym typeface="Arial"/>
                        </a:rPr>
                        <a:t>←</a:t>
                      </a:r>
                      <a:r>
                        <a:rPr lang="pt-BR" sz="1400" b="0" i="0" u="none" strike="noStrike" cap="none" baseline="0" dirty="0">
                          <a:solidFill>
                            <a:schemeClr val="dk1"/>
                          </a:solidFill>
                          <a:latin typeface="+mn-lt"/>
                          <a:ea typeface="+mn-ea"/>
                          <a:cs typeface="+mn-cs"/>
                          <a:sym typeface="Arial"/>
                        </a:rPr>
                        <a:t>  Save-address</a:t>
                      </a:r>
                    </a:p>
                    <a:p>
                      <a:pPr marL="261938" indent="-261938"/>
                      <a:r>
                        <a:rPr lang="en-IN" sz="1400" b="0" i="0" u="none" strike="noStrike" cap="none" baseline="0" dirty="0">
                          <a:solidFill>
                            <a:schemeClr val="dk1"/>
                          </a:solidFill>
                          <a:latin typeface="+mn-lt"/>
                          <a:ea typeface="+mn-ea"/>
                          <a:cs typeface="+mn-cs"/>
                          <a:sym typeface="Arial"/>
                        </a:rPr>
                        <a:t>	PC </a:t>
                      </a:r>
                      <a:r>
                        <a:rPr lang="en-US" sz="1400" b="0" i="0" u="none" strike="noStrike" cap="none" baseline="0" dirty="0">
                          <a:solidFill>
                            <a:schemeClr val="dk1"/>
                          </a:solidFill>
                          <a:latin typeface="+mn-lt"/>
                          <a:ea typeface="+mn-ea"/>
                          <a:cs typeface="+mn-cs"/>
                          <a:sym typeface="Arial"/>
                        </a:rPr>
                        <a:t>←</a:t>
                      </a:r>
                      <a:r>
                        <a:rPr lang="en-IN" sz="1400" b="0" i="0" u="none" strike="noStrike" cap="none" baseline="0" dirty="0">
                          <a:solidFill>
                            <a:schemeClr val="dk1"/>
                          </a:solidFill>
                          <a:latin typeface="+mn-lt"/>
                          <a:ea typeface="+mn-ea"/>
                          <a:cs typeface="+mn-cs"/>
                          <a:sym typeface="Arial"/>
                        </a:rPr>
                        <a:t>  Routine-address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7732883"/>
                  </a:ext>
                </a:extLst>
              </a:tr>
              <a:tr h="437110">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t</a:t>
                      </a:r>
                      <a:r>
                        <a:rPr lang="en-IN" sz="1400" b="0" i="0" u="none" strike="noStrike" cap="none" baseline="-25000" dirty="0">
                          <a:solidFill>
                            <a:schemeClr val="dk1"/>
                          </a:solidFill>
                          <a:latin typeface="+mn-lt"/>
                          <a:ea typeface="+mn-ea"/>
                          <a:cs typeface="+mn-cs"/>
                          <a:sym typeface="Arial"/>
                        </a:rPr>
                        <a:t>3</a:t>
                      </a:r>
                      <a:r>
                        <a:rPr lang="en-IN" sz="1400" b="0" i="0" u="none" strike="noStrike" cap="none" baseline="0" dirty="0">
                          <a:solidFill>
                            <a:schemeClr val="dk1"/>
                          </a:solidFill>
                          <a:latin typeface="+mn-lt"/>
                          <a:ea typeface="+mn-ea"/>
                          <a:cs typeface="+mn-cs"/>
                          <a:sym typeface="Arial"/>
                        </a:rPr>
                        <a:t>: Memory </a:t>
                      </a:r>
                      <a:r>
                        <a:rPr lang="en-US" sz="1400" b="0" i="0" u="none" strike="noStrike" cap="none" baseline="0" dirty="0">
                          <a:solidFill>
                            <a:schemeClr val="dk1"/>
                          </a:solidFill>
                          <a:latin typeface="+mn-lt"/>
                          <a:ea typeface="+mn-ea"/>
                          <a:cs typeface="+mn-cs"/>
                          <a:sym typeface="Arial"/>
                        </a:rPr>
                        <a:t>←</a:t>
                      </a:r>
                      <a:r>
                        <a:rPr lang="en-IN" sz="1400" b="0" i="0" u="none" strike="noStrike" cap="none" baseline="0" dirty="0">
                          <a:solidFill>
                            <a:schemeClr val="dk1"/>
                          </a:solidFill>
                          <a:latin typeface="+mn-lt"/>
                          <a:ea typeface="+mn-ea"/>
                          <a:cs typeface="+mn-cs"/>
                          <a:sym typeface="Arial"/>
                        </a:rPr>
                        <a:t> (MBR)</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12</a:t>
                      </a:r>
                      <a:r>
                        <a:rPr lang="en-IN" sz="1400" dirty="0"/>
                        <a:t>, C</a:t>
                      </a:r>
                      <a:r>
                        <a:rPr lang="en-IN" sz="1400" baseline="-25000" dirty="0"/>
                        <a:t>W</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84175538"/>
                  </a:ext>
                </a:extLst>
              </a:tr>
            </a:tbl>
          </a:graphicData>
        </a:graphic>
      </p:graphicFrame>
      <p:sp>
        <p:nvSpPr>
          <p:cNvPr id="8" name="TextBox 7"/>
          <p:cNvSpPr txBox="1"/>
          <p:nvPr/>
        </p:nvSpPr>
        <p:spPr>
          <a:xfrm>
            <a:off x="539750" y="5623016"/>
            <a:ext cx="3453189"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 Read control signal to system bus.</a:t>
            </a:r>
          </a:p>
        </p:txBody>
      </p:sp>
      <p:sp>
        <p:nvSpPr>
          <p:cNvPr id="9" name="TextBox 8"/>
          <p:cNvSpPr txBox="1"/>
          <p:nvPr/>
        </p:nvSpPr>
        <p:spPr>
          <a:xfrm>
            <a:off x="539750" y="5955864"/>
            <a:ext cx="3576620"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a:t>
            </a:r>
            <a:r>
              <a:rPr lang="en-US" sz="1600" baseline="-25000" dirty="0">
                <a:latin typeface="Times New Roman" panose="02020603050405020304" pitchFamily="18" charset="0"/>
                <a:cs typeface="Times New Roman" panose="02020603050405020304" pitchFamily="18" charset="0"/>
              </a:rPr>
              <a:t>W</a:t>
            </a:r>
            <a:r>
              <a:rPr lang="en-US" sz="1600" dirty="0">
                <a:latin typeface="Times New Roman" panose="02020603050405020304" pitchFamily="18" charset="0"/>
                <a:cs typeface="Times New Roman" panose="02020603050405020304" pitchFamily="18" charset="0"/>
              </a:rPr>
              <a:t> = Write control signal to system bus.</a:t>
            </a:r>
          </a:p>
        </p:txBody>
      </p:sp>
      <p:sp>
        <p:nvSpPr>
          <p:cNvPr id="7" name="TextBox 6"/>
          <p:cNvSpPr txBox="1"/>
          <p:nvPr/>
        </p:nvSpPr>
        <p:spPr>
          <a:xfrm>
            <a:off x="5601943" y="5661488"/>
            <a:ext cx="3379451" cy="261610"/>
          </a:xfrm>
          <a:prstGeom prst="rect">
            <a:avLst/>
          </a:prstGeom>
          <a:noFill/>
        </p:spPr>
        <p:txBody>
          <a:bodyPr wrap="none" rtlCol="0">
            <a:spAutoFit/>
          </a:bodyPr>
          <a:lstStyle/>
          <a:p>
            <a:r>
              <a:rPr lang="en-US" sz="1100" dirty="0">
                <a:latin typeface="+mn-lt"/>
              </a:rPr>
              <a:t>(Table can be found on page 681in the textbook.)</a:t>
            </a:r>
          </a:p>
        </p:txBody>
      </p:sp>
      <p:sp>
        <p:nvSpPr>
          <p:cNvPr id="3" name="Title 2">
            <a:extLst>
              <a:ext uri="{FF2B5EF4-FFF2-40B4-BE49-F238E27FC236}">
                <a16:creationId xmlns:a16="http://schemas.microsoft.com/office/drawing/2014/main" id="{96BCFAB8-66E2-445D-81D7-0B768B8A3035}"/>
              </a:ext>
            </a:extLst>
          </p:cNvPr>
          <p:cNvSpPr>
            <a:spLocks noGrp="1"/>
          </p:cNvSpPr>
          <p:nvPr>
            <p:ph type="title"/>
          </p:nvPr>
        </p:nvSpPr>
        <p:spPr>
          <a:xfrm>
            <a:off x="287297" y="58745"/>
            <a:ext cx="8229600" cy="1124010"/>
          </a:xfrm>
        </p:spPr>
        <p:txBody>
          <a:bodyPr/>
          <a:lstStyle/>
          <a:p>
            <a:r>
              <a:rPr lang="en-US" sz="3600" dirty="0"/>
              <a:t>Table 19.1</a:t>
            </a:r>
            <a:br>
              <a:rPr lang="en-US" sz="3600" dirty="0"/>
            </a:br>
            <a:r>
              <a:rPr lang="en-US" sz="3600" dirty="0"/>
              <a:t>Micro-operations and Control Signals</a:t>
            </a:r>
            <a:endParaRPr lang="en-US" dirty="0"/>
          </a:p>
        </p:txBody>
      </p:sp>
    </p:spTree>
    <p:extLst>
      <p:ext uri="{BB962C8B-B14F-4D97-AF65-F5344CB8AC3E}">
        <p14:creationId xmlns:p14="http://schemas.microsoft.com/office/powerpoint/2010/main" val="268132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79309"/>
            <a:ext cx="4618856" cy="1091876"/>
          </a:xfrm>
          <a:noFill/>
          <a:ln/>
        </p:spPr>
        <p:txBody>
          <a:bodyPr lIns="90488" tIns="44450" rIns="90488" bIns="44450"/>
          <a:lstStyle/>
          <a:p>
            <a:r>
              <a:rPr lang="en-US" dirty="0"/>
              <a:t>Figure 19.6</a:t>
            </a:r>
            <a:br>
              <a:rPr lang="en-US" dirty="0"/>
            </a:br>
            <a:r>
              <a:rPr lang="en-US" dirty="0"/>
              <a:t>CPU with Internal Bus</a:t>
            </a:r>
          </a:p>
        </p:txBody>
      </p:sp>
      <p:pic>
        <p:nvPicPr>
          <p:cNvPr id="3" name="Picture 2" descr="An I R element from an internal bus is connected to a control unit. A data path connects a P C from internal bus and the P C is connected to the internal bus again. A data path from internal bus is connects M A R. Address lines are given out from the M A R. A data path is connected from internal C P U bus to M B R which in turns connects to the internal bus through other data path. Data lines are connected to M B R with a bidirectional arrow. A data path is connected from internal C P U bus to A C which in turns connects to the internal bus through other data path. A data path connects the internal bus to Y element. A data path from internal bus and Y element are connected to A L U. The A L U is connected to the Z element. The z element is connected to the internal bus through a data path." title="An illustration of a control unit connected with an Internal bus."/>
          <p:cNvPicPr>
            <a:picLocks noChangeAspect="1"/>
          </p:cNvPicPr>
          <p:nvPr/>
        </p:nvPicPr>
        <p:blipFill rotWithShape="1">
          <a:blip r:embed="rId3">
            <a:extLst>
              <a:ext uri="{28A0092B-C50C-407E-A947-70E740481C1C}">
                <a14:useLocalDpi xmlns:a14="http://schemas.microsoft.com/office/drawing/2010/main" val="0"/>
              </a:ext>
            </a:extLst>
          </a:blip>
          <a:srcRect l="25779" t="12643" r="23562" b="13618"/>
          <a:stretch/>
        </p:blipFill>
        <p:spPr>
          <a:xfrm>
            <a:off x="5004048" y="332656"/>
            <a:ext cx="3096344" cy="5832648"/>
          </a:xfrm>
          <a:prstGeom prst="rect">
            <a:avLst/>
          </a:prstGeom>
        </p:spPr>
      </p:pic>
    </p:spTree>
    <p:extLst>
      <p:ext uri="{BB962C8B-B14F-4D97-AF65-F5344CB8AC3E}">
        <p14:creationId xmlns:p14="http://schemas.microsoft.com/office/powerpoint/2010/main" val="124709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9309"/>
            <a:ext cx="8500188" cy="1082545"/>
          </a:xfrm>
          <a:noFill/>
          <a:ln/>
        </p:spPr>
        <p:txBody>
          <a:bodyPr lIns="90488" tIns="44450" rIns="90488" bIns="44450"/>
          <a:lstStyle/>
          <a:p>
            <a:r>
              <a:rPr lang="en-US" dirty="0"/>
              <a:t>Figure 19.7 </a:t>
            </a:r>
            <a:br>
              <a:rPr lang="en-US" dirty="0"/>
            </a:br>
            <a:r>
              <a:rPr lang="en-US" dirty="0"/>
              <a:t>Intel 8085 CPU Block Diagram</a:t>
            </a:r>
          </a:p>
        </p:txBody>
      </p:sp>
      <p:pic>
        <p:nvPicPr>
          <p:cNvPr id="4" name="Picture 3" descr="An 8-bit internal data bus is connected in the control unit diagram. Interrupt control and Serial I O control are connected to the internal bus with solid bidirectional arrows. The inputs given to the interrupt control are I N T R, R S T 5 point 5, and R S T 7 point 5. The outputs from the Interrupt control are I N T A, R S T 6.5, and T R A P. The input given to Serial I O control is S I D. The output from Serial I O control is S O D. Accumulator (8), t e m p. r e g. (8), and flags (8) are connected to the internal bus by a solid bidirectional arrow. The accumulator and t e m p. r e g. are directed by a solid arrow to A L U in the diagram. A flag input is given to A L U which in turn receives an output from the A L U. Finally, A L U is connected to the internal bus. Internal bus is connected to instruction register (8) which further leads to instruction decoder and machine cycle encoding and this leads to the Timing and control. The timing and control has a power supply of positive 5 Volt and Grounded. Two other inputs to the timing and control are X sub 1 and X sub 2. Three different inputs given to timing and control include Ready, Hold D M A, and reset in. Clock generation gives out a clock output. Control signals output includes R D bar, and W R bar. A L E, Status S sub 0, and S sub 1 along with I O over M bar are the outputs received from Timing and control unit. H L D A and Reset out are also given as outputs. A set of register array is connected with internal bus. The array elements are B r e f. (8), C r e g. (8), D r e g. (8), E r e g. (8), H r e g. (8), and L r e g. (8). Also the stack pointer (16), program counter (16), incrementor slash (16) decrementer address latch. The register array is connected to two address buffers (8). The first address buffer gives an output of A sub 15 to A sub 8 address bus. The second address buffer gives a result with a bidirectional arrow. The result is A D sub 7 to A D sub 0 address or data bus." title="A block diagram of an Intel 8085 C P U."/>
          <p:cNvPicPr>
            <a:picLocks noChangeAspect="1"/>
          </p:cNvPicPr>
          <p:nvPr/>
        </p:nvPicPr>
        <p:blipFill rotWithShape="1">
          <a:blip r:embed="rId3">
            <a:extLst>
              <a:ext uri="{28A0092B-C50C-407E-A947-70E740481C1C}">
                <a14:useLocalDpi xmlns:a14="http://schemas.microsoft.com/office/drawing/2010/main" val="0"/>
              </a:ext>
            </a:extLst>
          </a:blip>
          <a:srcRect l="5255" t="21247" r="5686" b="26041"/>
          <a:stretch/>
        </p:blipFill>
        <p:spPr>
          <a:xfrm>
            <a:off x="1187624" y="1255973"/>
            <a:ext cx="6768752" cy="5184576"/>
          </a:xfrm>
          <a:prstGeom prst="rect">
            <a:avLst/>
          </a:prstGeom>
        </p:spPr>
      </p:pic>
    </p:spTree>
    <p:extLst>
      <p:ext uri="{BB962C8B-B14F-4D97-AF65-F5344CB8AC3E}">
        <p14:creationId xmlns:p14="http://schemas.microsoft.com/office/powerpoint/2010/main" val="143569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 Implementation</a:t>
            </a:r>
          </a:p>
        </p:txBody>
      </p:sp>
      <p:sp>
        <p:nvSpPr>
          <p:cNvPr id="3" name="Content Placeholder 2"/>
          <p:cNvSpPr>
            <a:spLocks noGrp="1"/>
          </p:cNvSpPr>
          <p:nvPr>
            <p:ph type="body" idx="1"/>
          </p:nvPr>
        </p:nvSpPr>
        <p:spPr/>
        <p:txBody>
          <a:bodyPr/>
          <a:lstStyle/>
          <a:p>
            <a:pPr marL="307975" indent="-307975"/>
            <a:r>
              <a:rPr lang="en-US" sz="2400" dirty="0"/>
              <a:t>A wide variety of techniques have been used for control unit implementation</a:t>
            </a:r>
          </a:p>
          <a:p>
            <a:pPr marL="307975" indent="-307975"/>
            <a:r>
              <a:rPr lang="en-US" sz="2400" dirty="0"/>
              <a:t>Most of these fall into two categories:</a:t>
            </a:r>
          </a:p>
          <a:p>
            <a:pPr marL="652463" lvl="1" indent="-331788"/>
            <a:r>
              <a:rPr lang="en-US" sz="2200" dirty="0"/>
              <a:t>Hardwired implementation</a:t>
            </a:r>
          </a:p>
          <a:p>
            <a:pPr marL="985838" lvl="3" indent="-320675"/>
            <a:r>
              <a:rPr lang="en-US" sz="2000" dirty="0"/>
              <a:t>The control unit is essentially a state machine circuit</a:t>
            </a:r>
          </a:p>
          <a:p>
            <a:pPr marL="985838" lvl="3" indent="-320675"/>
            <a:r>
              <a:rPr lang="en-US" sz="2000" dirty="0"/>
              <a:t>Its input logic signals are transformed into a set of output logic signals, which are the control signals </a:t>
            </a:r>
          </a:p>
          <a:p>
            <a:pPr marL="652463" lvl="1" indent="-331788"/>
            <a:r>
              <a:rPr lang="en-US" sz="2200" dirty="0"/>
              <a:t>Microprogrammed implementation</a:t>
            </a:r>
          </a:p>
          <a:p>
            <a:endParaRPr lang="en-US" dirty="0"/>
          </a:p>
        </p:txBody>
      </p:sp>
    </p:spTree>
    <p:extLst>
      <p:ext uri="{BB962C8B-B14F-4D97-AF65-F5344CB8AC3E}">
        <p14:creationId xmlns:p14="http://schemas.microsoft.com/office/powerpoint/2010/main" val="1875516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The list reads as follows. 1. Range. Negative 2 to the power of n minus 1  through 2 to the power of n minus one, minus one. 2. Number of Representations of Zero. One. 3. Negation. Take the Boolean complement of each bit of the corresponding positive number, then add 1 to the resulting bit pattern viewed as an unsigned integer. 4. Expansion of Bit Length. Add additional bit positions to the left and fill in with the value of the original sign bit. Overflow Rule. If two numbers with the same sign (both positive or both negative) are added, then overflow occurs if and only if the result has the opposite sign. Subtraction Rule. To subtract B from A, take the twos complement of B and add it to A." title="A list presents characteristics of twos complement representation and arithmetic."/>
          <p:cNvGraphicFramePr>
            <a:graphicFrameLocks noGrp="1"/>
          </p:cNvGraphicFramePr>
          <p:nvPr>
            <p:extLst>
              <p:ext uri="{D42A27DB-BD31-4B8C-83A1-F6EECF244321}">
                <p14:modId xmlns:p14="http://schemas.microsoft.com/office/powerpoint/2010/main" val="2513505832"/>
              </p:ext>
            </p:extLst>
          </p:nvPr>
        </p:nvGraphicFramePr>
        <p:xfrm>
          <a:off x="467543" y="335294"/>
          <a:ext cx="6934749" cy="5843081"/>
        </p:xfrm>
        <a:graphic>
          <a:graphicData uri="http://schemas.openxmlformats.org/drawingml/2006/table">
            <a:tbl>
              <a:tblPr firstRow="1" bandRow="1">
                <a:tableStyleId>{5C22544A-7EE6-4342-B048-85BDC9FD1C3A}</a:tableStyleId>
              </a:tblPr>
              <a:tblGrid>
                <a:gridCol w="472443">
                  <a:extLst>
                    <a:ext uri="{9D8B030D-6E8A-4147-A177-3AD203B41FA5}">
                      <a16:colId xmlns:a16="http://schemas.microsoft.com/office/drawing/2014/main" val="4122312373"/>
                    </a:ext>
                  </a:extLst>
                </a:gridCol>
                <a:gridCol w="295416">
                  <a:extLst>
                    <a:ext uri="{9D8B030D-6E8A-4147-A177-3AD203B41FA5}">
                      <a16:colId xmlns:a16="http://schemas.microsoft.com/office/drawing/2014/main" val="2710634603"/>
                    </a:ext>
                  </a:extLst>
                </a:gridCol>
                <a:gridCol w="411126">
                  <a:extLst>
                    <a:ext uri="{9D8B030D-6E8A-4147-A177-3AD203B41FA5}">
                      <a16:colId xmlns:a16="http://schemas.microsoft.com/office/drawing/2014/main" val="1578098734"/>
                    </a:ext>
                  </a:extLst>
                </a:gridCol>
                <a:gridCol w="411126">
                  <a:extLst>
                    <a:ext uri="{9D8B030D-6E8A-4147-A177-3AD203B41FA5}">
                      <a16:colId xmlns:a16="http://schemas.microsoft.com/office/drawing/2014/main" val="3212348"/>
                    </a:ext>
                  </a:extLst>
                </a:gridCol>
                <a:gridCol w="411126">
                  <a:extLst>
                    <a:ext uri="{9D8B030D-6E8A-4147-A177-3AD203B41FA5}">
                      <a16:colId xmlns:a16="http://schemas.microsoft.com/office/drawing/2014/main" val="1254065280"/>
                    </a:ext>
                  </a:extLst>
                </a:gridCol>
                <a:gridCol w="411126">
                  <a:extLst>
                    <a:ext uri="{9D8B030D-6E8A-4147-A177-3AD203B41FA5}">
                      <a16:colId xmlns:a16="http://schemas.microsoft.com/office/drawing/2014/main" val="7414208"/>
                    </a:ext>
                  </a:extLst>
                </a:gridCol>
                <a:gridCol w="411126">
                  <a:extLst>
                    <a:ext uri="{9D8B030D-6E8A-4147-A177-3AD203B41FA5}">
                      <a16:colId xmlns:a16="http://schemas.microsoft.com/office/drawing/2014/main" val="2304126841"/>
                    </a:ext>
                  </a:extLst>
                </a:gridCol>
                <a:gridCol w="411126">
                  <a:extLst>
                    <a:ext uri="{9D8B030D-6E8A-4147-A177-3AD203B41FA5}">
                      <a16:colId xmlns:a16="http://schemas.microsoft.com/office/drawing/2014/main" val="3921076896"/>
                    </a:ext>
                  </a:extLst>
                </a:gridCol>
                <a:gridCol w="411126">
                  <a:extLst>
                    <a:ext uri="{9D8B030D-6E8A-4147-A177-3AD203B41FA5}">
                      <a16:colId xmlns:a16="http://schemas.microsoft.com/office/drawing/2014/main" val="2140414079"/>
                    </a:ext>
                  </a:extLst>
                </a:gridCol>
                <a:gridCol w="411126">
                  <a:extLst>
                    <a:ext uri="{9D8B030D-6E8A-4147-A177-3AD203B41FA5}">
                      <a16:colId xmlns:a16="http://schemas.microsoft.com/office/drawing/2014/main" val="2980418650"/>
                    </a:ext>
                  </a:extLst>
                </a:gridCol>
                <a:gridCol w="411126">
                  <a:extLst>
                    <a:ext uri="{9D8B030D-6E8A-4147-A177-3AD203B41FA5}">
                      <a16:colId xmlns:a16="http://schemas.microsoft.com/office/drawing/2014/main" val="2402734168"/>
                    </a:ext>
                  </a:extLst>
                </a:gridCol>
                <a:gridCol w="411126">
                  <a:extLst>
                    <a:ext uri="{9D8B030D-6E8A-4147-A177-3AD203B41FA5}">
                      <a16:colId xmlns:a16="http://schemas.microsoft.com/office/drawing/2014/main" val="2908109432"/>
                    </a:ext>
                  </a:extLst>
                </a:gridCol>
                <a:gridCol w="411126">
                  <a:extLst>
                    <a:ext uri="{9D8B030D-6E8A-4147-A177-3AD203B41FA5}">
                      <a16:colId xmlns:a16="http://schemas.microsoft.com/office/drawing/2014/main" val="1554904777"/>
                    </a:ext>
                  </a:extLst>
                </a:gridCol>
                <a:gridCol w="411126">
                  <a:extLst>
                    <a:ext uri="{9D8B030D-6E8A-4147-A177-3AD203B41FA5}">
                      <a16:colId xmlns:a16="http://schemas.microsoft.com/office/drawing/2014/main" val="232391885"/>
                    </a:ext>
                  </a:extLst>
                </a:gridCol>
                <a:gridCol w="411126">
                  <a:extLst>
                    <a:ext uri="{9D8B030D-6E8A-4147-A177-3AD203B41FA5}">
                      <a16:colId xmlns:a16="http://schemas.microsoft.com/office/drawing/2014/main" val="2099210755"/>
                    </a:ext>
                  </a:extLst>
                </a:gridCol>
                <a:gridCol w="411126">
                  <a:extLst>
                    <a:ext uri="{9D8B030D-6E8A-4147-A177-3AD203B41FA5}">
                      <a16:colId xmlns:a16="http://schemas.microsoft.com/office/drawing/2014/main" val="3132037587"/>
                    </a:ext>
                  </a:extLst>
                </a:gridCol>
                <a:gridCol w="411126">
                  <a:extLst>
                    <a:ext uri="{9D8B030D-6E8A-4147-A177-3AD203B41FA5}">
                      <a16:colId xmlns:a16="http://schemas.microsoft.com/office/drawing/2014/main" val="2088411165"/>
                    </a:ext>
                  </a:extLst>
                </a:gridCol>
              </a:tblGrid>
              <a:tr h="224603">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I1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289550">
                <a:tc>
                  <a:txBody>
                    <a:bodyPr/>
                    <a:lstStyle/>
                    <a:p>
                      <a:pPr algn="ctr"/>
                      <a:r>
                        <a:rPr lang="en-IN" sz="1200" b="1" baseline="0" dirty="0">
                          <a:latin typeface="Times New Roman" panose="02020603050405020304" pitchFamily="18" charset="0"/>
                          <a:cs typeface="Times New Roman" panose="02020603050405020304" pitchFamily="18" charset="0"/>
                        </a:rPr>
                        <a:t>I2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506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I3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65309">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I4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97651">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O2</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9877881"/>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O3</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3520904"/>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O4</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66229"/>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O5</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7732883"/>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O6</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4175538"/>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O7</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9698963"/>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O8</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8669263"/>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O9</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4321451"/>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O10</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8125604"/>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O11</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6265431"/>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O12</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7319012"/>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O13</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58380627"/>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O14</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3522684"/>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O15</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6964624"/>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O16</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9598249"/>
                  </a:ext>
                </a:extLst>
              </a:tr>
            </a:tbl>
          </a:graphicData>
        </a:graphic>
      </p:graphicFrame>
      <p:sp>
        <p:nvSpPr>
          <p:cNvPr id="6" name="TextBox 5"/>
          <p:cNvSpPr txBox="1"/>
          <p:nvPr/>
        </p:nvSpPr>
        <p:spPr>
          <a:xfrm>
            <a:off x="5580112" y="6175672"/>
            <a:ext cx="3379451" cy="261610"/>
          </a:xfrm>
          <a:prstGeom prst="rect">
            <a:avLst/>
          </a:prstGeom>
          <a:noFill/>
        </p:spPr>
        <p:txBody>
          <a:bodyPr wrap="none" rtlCol="0">
            <a:spAutoFit/>
          </a:bodyPr>
          <a:lstStyle/>
          <a:p>
            <a:r>
              <a:rPr lang="en-US" sz="1100" dirty="0">
                <a:latin typeface="+mn-lt"/>
              </a:rPr>
              <a:t>(Table can be found on page 687in the textbook.)</a:t>
            </a:r>
          </a:p>
        </p:txBody>
      </p:sp>
      <p:sp>
        <p:nvSpPr>
          <p:cNvPr id="2" name="Title 1">
            <a:extLst>
              <a:ext uri="{FF2B5EF4-FFF2-40B4-BE49-F238E27FC236}">
                <a16:creationId xmlns:a16="http://schemas.microsoft.com/office/drawing/2014/main" id="{E293D2FF-0EF3-4E57-8C98-A3BD0FAB053E}"/>
              </a:ext>
            </a:extLst>
          </p:cNvPr>
          <p:cNvSpPr>
            <a:spLocks noGrp="1"/>
          </p:cNvSpPr>
          <p:nvPr>
            <p:ph type="title"/>
          </p:nvPr>
        </p:nvSpPr>
        <p:spPr>
          <a:xfrm>
            <a:off x="7402292" y="1484784"/>
            <a:ext cx="1741708" cy="3312368"/>
          </a:xfrm>
        </p:spPr>
        <p:txBody>
          <a:bodyPr/>
          <a:lstStyle/>
          <a:p>
            <a:pPr algn="ctr"/>
            <a:r>
              <a:rPr lang="en-US" sz="2400" dirty="0">
                <a:latin typeface="Times New Roman" panose="02020603050405020304" pitchFamily="18" charset="0"/>
                <a:cs typeface="Times New Roman" panose="02020603050405020304" pitchFamily="18" charset="0"/>
              </a:rPr>
              <a:t>Table 19.3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Decoder With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4 Inputs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and 16 Outputs </a:t>
            </a:r>
            <a:br>
              <a:rPr lang="en-US" sz="2400" dirty="0">
                <a:latin typeface="Times New Roman" panose="02020603050405020304" pitchFamily="18" charset="0"/>
                <a:cs typeface="Times New Roman" panose="02020603050405020304" pitchFamily="18" charset="0"/>
              </a:rPr>
            </a:br>
            <a:endParaRPr lang="en-US" sz="2400" dirty="0"/>
          </a:p>
        </p:txBody>
      </p:sp>
    </p:spTree>
    <p:extLst>
      <p:ext uri="{BB962C8B-B14F-4D97-AF65-F5344CB8AC3E}">
        <p14:creationId xmlns:p14="http://schemas.microsoft.com/office/powerpoint/2010/main" val="61725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a:t>Micro-Operations</a:t>
            </a:r>
          </a:p>
        </p:txBody>
      </p:sp>
      <p:sp>
        <p:nvSpPr>
          <p:cNvPr id="7171" name="Rectangle 3"/>
          <p:cNvSpPr>
            <a:spLocks noGrp="1" noChangeArrowheads="1"/>
          </p:cNvSpPr>
          <p:nvPr>
            <p:ph type="body" idx="1"/>
          </p:nvPr>
        </p:nvSpPr>
        <p:spPr>
          <a:xfrm>
            <a:off x="457200" y="1600200"/>
            <a:ext cx="7571184" cy="4525963"/>
          </a:xfrm>
        </p:spPr>
        <p:txBody>
          <a:bodyPr>
            <a:normAutofit lnSpcReduction="10000"/>
          </a:bodyPr>
          <a:lstStyle/>
          <a:p>
            <a:pPr marL="307975" indent="-307975"/>
            <a:r>
              <a:rPr lang="en-GB" sz="2200" dirty="0"/>
              <a:t>The functional, or atomic, operations of a processor</a:t>
            </a:r>
          </a:p>
          <a:p>
            <a:pPr marL="307975" indent="-307975"/>
            <a:r>
              <a:rPr lang="en-GB" sz="2200" dirty="0"/>
              <a:t>Series of steps, each of which involves the processor registers</a:t>
            </a:r>
          </a:p>
          <a:p>
            <a:pPr marL="307975" indent="-307975"/>
            <a:r>
              <a:rPr lang="en-GB" sz="2200" i="1" dirty="0"/>
              <a:t>Micro </a:t>
            </a:r>
            <a:r>
              <a:rPr lang="en-GB" sz="2200" dirty="0"/>
              <a:t>refers to the fact that each step is very simple and accomplishes very little</a:t>
            </a:r>
          </a:p>
          <a:p>
            <a:pPr marL="307975" indent="-307975"/>
            <a:r>
              <a:rPr lang="en-GB" sz="2200" dirty="0"/>
              <a:t>The execution of a program consists of the sequential execution of instructions</a:t>
            </a:r>
          </a:p>
          <a:p>
            <a:pPr marL="652463" lvl="1" indent="-344488"/>
            <a:r>
              <a:rPr lang="en-GB" sz="2000" dirty="0"/>
              <a:t>Each instruction is executed during an instruction cycle made up of shorter </a:t>
            </a:r>
            <a:r>
              <a:rPr lang="en-GB" sz="2000" dirty="0" err="1"/>
              <a:t>subcycles</a:t>
            </a:r>
            <a:r>
              <a:rPr lang="en-GB" sz="2000" dirty="0"/>
              <a:t> (fetch, indirect, execute, interrupt)</a:t>
            </a:r>
          </a:p>
          <a:p>
            <a:pPr marL="652463" lvl="1" indent="-344488"/>
            <a:r>
              <a:rPr lang="en-GB" sz="2000" dirty="0"/>
              <a:t>The execution of each </a:t>
            </a:r>
            <a:r>
              <a:rPr lang="en-GB" sz="2000" dirty="0" err="1"/>
              <a:t>subcycle</a:t>
            </a:r>
            <a:r>
              <a:rPr lang="en-GB" sz="2000" dirty="0"/>
              <a:t> involves one or more  shorter operations (micro-operations)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54360"/>
            <a:ext cx="8500188" cy="1082545"/>
          </a:xfrm>
          <a:noFill/>
          <a:ln/>
        </p:spPr>
        <p:txBody>
          <a:bodyPr lIns="90488" tIns="44450" rIns="90488" bIns="44450"/>
          <a:lstStyle/>
          <a:p>
            <a:r>
              <a:rPr lang="en-US" dirty="0"/>
              <a:t>Figure 19.10 </a:t>
            </a:r>
            <a:br>
              <a:rPr lang="en-US" dirty="0"/>
            </a:br>
            <a:r>
              <a:rPr lang="en-US" dirty="0"/>
              <a:t>Control Unit with Decoded Inputs</a:t>
            </a:r>
          </a:p>
        </p:txBody>
      </p:sp>
      <p:pic>
        <p:nvPicPr>
          <p:cNvPr id="4" name="Picture 3" descr="An instruction registers leads to a decoder. The decoder provides the decoded inputs I sub 0, I sub 1, and a continuing series of decoded inputs until I sub K to the control unit. A series of flag inputs are given to the control unit. On the other end, A clock input is given to the Timing generator. The outputs from the Timing generator are given as inputs to the control unit. The inputs given from timing generator to the control unit are, T sub 1, T sub 2, series of T inputs until T sub n. Finally, the control signal outputs are C sub 0, C sub 1, series of clock signals until C sub m. " title="A diagram represents a control unit with decoded inputs."/>
          <p:cNvPicPr>
            <a:picLocks noChangeAspect="1"/>
          </p:cNvPicPr>
          <p:nvPr/>
        </p:nvPicPr>
        <p:blipFill rotWithShape="1">
          <a:blip r:embed="rId3">
            <a:extLst>
              <a:ext uri="{28A0092B-C50C-407E-A947-70E740481C1C}">
                <a14:useLocalDpi xmlns:a14="http://schemas.microsoft.com/office/drawing/2010/main" val="0"/>
              </a:ext>
            </a:extLst>
          </a:blip>
          <a:srcRect l="3306" t="23415" r="4132" b="30604"/>
          <a:stretch/>
        </p:blipFill>
        <p:spPr>
          <a:xfrm>
            <a:off x="539552" y="1268760"/>
            <a:ext cx="8064896" cy="5184576"/>
          </a:xfrm>
          <a:prstGeom prst="rect">
            <a:avLst/>
          </a:prstGeom>
        </p:spPr>
      </p:pic>
    </p:spTree>
    <p:extLst>
      <p:ext uri="{BB962C8B-B14F-4D97-AF65-F5344CB8AC3E}">
        <p14:creationId xmlns:p14="http://schemas.microsoft.com/office/powerpoint/2010/main" val="174316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Microprogrammed Control</a:t>
            </a:r>
          </a:p>
        </p:txBody>
      </p:sp>
      <p:sp>
        <p:nvSpPr>
          <p:cNvPr id="8" name="Content Placeholder 7"/>
          <p:cNvSpPr>
            <a:spLocks noGrp="1"/>
          </p:cNvSpPr>
          <p:nvPr>
            <p:ph type="body" idx="1"/>
          </p:nvPr>
        </p:nvSpPr>
        <p:spPr>
          <a:xfrm>
            <a:off x="457200" y="1625769"/>
            <a:ext cx="8229600" cy="4793693"/>
          </a:xfrm>
        </p:spPr>
        <p:txBody>
          <a:bodyPr>
            <a:noAutofit/>
          </a:bodyPr>
          <a:lstStyle/>
          <a:p>
            <a:pPr marL="307975" indent="-307975">
              <a:lnSpc>
                <a:spcPct val="120000"/>
              </a:lnSpc>
              <a:spcBef>
                <a:spcPts val="1000"/>
              </a:spcBef>
            </a:pPr>
            <a:r>
              <a:rPr lang="en-US" sz="1800" dirty="0"/>
              <a:t>The term </a:t>
            </a:r>
            <a:r>
              <a:rPr lang="en-US" sz="1800" i="1" dirty="0"/>
              <a:t>microprogrammed </a:t>
            </a:r>
            <a:r>
              <a:rPr lang="en-US" sz="1800" dirty="0"/>
              <a:t>was first coined by M.V. Wilkes in the early 1950’s</a:t>
            </a:r>
          </a:p>
          <a:p>
            <a:pPr marL="307975" indent="-307975">
              <a:lnSpc>
                <a:spcPct val="120000"/>
              </a:lnSpc>
              <a:spcBef>
                <a:spcPts val="1000"/>
              </a:spcBef>
            </a:pPr>
            <a:r>
              <a:rPr lang="en-US" sz="1800" dirty="0"/>
              <a:t>Wilkes proposed an approach to control unit design that was organized and systematic and avoided the complexities of a hardwired implementation</a:t>
            </a:r>
          </a:p>
          <a:p>
            <a:pPr marL="307975" indent="-307975">
              <a:lnSpc>
                <a:spcPct val="120000"/>
              </a:lnSpc>
              <a:spcBef>
                <a:spcPts val="1000"/>
              </a:spcBef>
            </a:pPr>
            <a:r>
              <a:rPr lang="en-US" sz="1800" dirty="0"/>
              <a:t>The idea intrigued many researchers but appeared unworkable because it would require a fast, relatively inexpensive control memory</a:t>
            </a:r>
          </a:p>
          <a:p>
            <a:pPr marL="307975" indent="-307975">
              <a:lnSpc>
                <a:spcPct val="120000"/>
              </a:lnSpc>
              <a:spcBef>
                <a:spcPts val="1000"/>
              </a:spcBef>
            </a:pPr>
            <a:r>
              <a:rPr lang="en-US" sz="1800" dirty="0"/>
              <a:t>In April of 1964 IBM’s System/360 was announced and all but the largest models were microprogrammed</a:t>
            </a:r>
          </a:p>
          <a:p>
            <a:pPr marL="307975" indent="-307975">
              <a:lnSpc>
                <a:spcPct val="120000"/>
              </a:lnSpc>
              <a:spcBef>
                <a:spcPts val="1000"/>
              </a:spcBef>
            </a:pPr>
            <a:r>
              <a:rPr lang="en-US" sz="1800" dirty="0"/>
              <a:t>Microprogramming became a popular technique for implementing the control unit of CISC processors</a:t>
            </a:r>
          </a:p>
          <a:p>
            <a:pPr marL="307975" indent="-307975">
              <a:lnSpc>
                <a:spcPct val="120000"/>
              </a:lnSpc>
              <a:spcBef>
                <a:spcPts val="1000"/>
              </a:spcBef>
            </a:pPr>
            <a:r>
              <a:rPr lang="en-US" sz="1800" dirty="0"/>
              <a:t>In recent years, microprogramming has become less used but remains a tool available to computer designers</a:t>
            </a:r>
          </a:p>
        </p:txBody>
      </p:sp>
    </p:spTree>
    <p:extLst>
      <p:ext uri="{BB962C8B-B14F-4D97-AF65-F5344CB8AC3E}">
        <p14:creationId xmlns:p14="http://schemas.microsoft.com/office/powerpoint/2010/main" val="415696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676" y="0"/>
            <a:ext cx="9112324" cy="6453336"/>
          </a:xfrm>
        </p:spPr>
        <p:txBody>
          <a:bodyPr/>
          <a:lstStyle/>
          <a:p>
            <a:pPr marL="0" indent="0">
              <a:spcBef>
                <a:spcPts val="430"/>
              </a:spcBef>
              <a:spcAft>
                <a:spcPts val="0"/>
              </a:spcAft>
              <a:buNone/>
            </a:pPr>
            <a:r>
              <a:rPr lang="en-US" sz="2800" kern="1200" dirty="0">
                <a:solidFill>
                  <a:srgbClr val="000000"/>
                </a:solidFill>
                <a:effectLst>
                  <a:outerShdw blurRad="38100" dist="38100" dir="2700000" algn="tl">
                    <a:srgbClr val="000000">
                      <a:alpha val="43137"/>
                    </a:srgbClr>
                  </a:outerShdw>
                </a:effectLst>
                <a:latin typeface="Calibri"/>
                <a:ea typeface="+mn-ea"/>
              </a:rPr>
              <a:t>Microprogramming Language</a:t>
            </a:r>
            <a:endParaRPr lang="en-US" sz="2800" kern="1200" dirty="0">
              <a:solidFill>
                <a:srgbClr val="000000"/>
              </a:solidFill>
              <a:effectLst>
                <a:outerShdw blurRad="38100" dist="38100" dir="2700000" algn="tl">
                  <a:srgbClr val="000000">
                    <a:alpha val="43137"/>
                  </a:srgbClr>
                </a:outerShdw>
              </a:effectLst>
              <a:latin typeface="Times New Roman"/>
              <a:ea typeface="+mn-ea"/>
              <a:cs typeface="+mn-cs"/>
            </a:endParaRPr>
          </a:p>
          <a:p>
            <a:pPr marL="0" indent="0">
              <a:spcBef>
                <a:spcPts val="430"/>
              </a:spcBef>
              <a:spcAft>
                <a:spcPts val="0"/>
              </a:spcAft>
              <a:buNone/>
            </a:pPr>
            <a:endParaRPr lang="en-US" sz="2800" kern="1200" dirty="0">
              <a:solidFill>
                <a:srgbClr val="000000"/>
              </a:solidFill>
              <a:latin typeface="Times New Roman"/>
              <a:ea typeface="+mn-ea"/>
              <a:cs typeface="+mn-cs"/>
            </a:endParaRPr>
          </a:p>
          <a:p>
            <a:pPr marL="0" indent="0">
              <a:spcBef>
                <a:spcPts val="430"/>
              </a:spcBef>
              <a:spcAft>
                <a:spcPts val="0"/>
              </a:spcAft>
              <a:buNone/>
            </a:pPr>
            <a:r>
              <a:rPr lang="en-US" sz="2800" kern="1200" dirty="0">
                <a:solidFill>
                  <a:srgbClr val="000000"/>
                </a:solidFill>
                <a:latin typeface="Times New Roman"/>
                <a:ea typeface="+mn-ea"/>
                <a:cs typeface="+mn-cs"/>
              </a:rPr>
              <a:t>The notation used in Table 19.1 looks suspiciously like a programming language. </a:t>
            </a:r>
            <a:endParaRPr lang="en-US" sz="2800" dirty="0">
              <a:latin typeface="Times New Roman"/>
              <a:ea typeface="Times New Roman"/>
            </a:endParaRPr>
          </a:p>
          <a:p>
            <a:r>
              <a:rPr lang="en-US" sz="2800" kern="1200" dirty="0">
                <a:solidFill>
                  <a:srgbClr val="000000"/>
                </a:solidFill>
                <a:latin typeface="Calibri"/>
                <a:ea typeface="+mn-ea"/>
                <a:cs typeface="+mn-cs"/>
              </a:rPr>
              <a:t>Each line describes a set of micro-operations occurring at one time and is known as a </a:t>
            </a:r>
            <a:r>
              <a:rPr lang="en-US" sz="2800" b="1" kern="1200" dirty="0">
                <a:solidFill>
                  <a:srgbClr val="000000"/>
                </a:solidFill>
                <a:latin typeface="Calibri"/>
                <a:ea typeface="+mn-ea"/>
                <a:cs typeface="+mn-cs"/>
              </a:rPr>
              <a:t>microinstruction</a:t>
            </a:r>
            <a:r>
              <a:rPr lang="en-US" sz="2800" kern="1200" dirty="0">
                <a:solidFill>
                  <a:srgbClr val="000000"/>
                </a:solidFill>
                <a:latin typeface="Calibri"/>
                <a:ea typeface="+mn-ea"/>
                <a:cs typeface="+mn-cs"/>
              </a:rPr>
              <a:t>. </a:t>
            </a:r>
          </a:p>
          <a:p>
            <a:r>
              <a:rPr lang="en-US" sz="2800" kern="1200" dirty="0">
                <a:solidFill>
                  <a:srgbClr val="000000"/>
                </a:solidFill>
                <a:latin typeface="Calibri"/>
                <a:ea typeface="+mn-ea"/>
                <a:cs typeface="+mn-cs"/>
              </a:rPr>
              <a:t>A sequence of instructions is known as a </a:t>
            </a:r>
            <a:r>
              <a:rPr lang="en-US" sz="2800" b="1" kern="1200" dirty="0" err="1">
                <a:solidFill>
                  <a:srgbClr val="000000"/>
                </a:solidFill>
                <a:latin typeface="Calibri"/>
                <a:ea typeface="+mn-ea"/>
                <a:cs typeface="+mn-cs"/>
              </a:rPr>
              <a:t>microprogram</a:t>
            </a:r>
            <a:r>
              <a:rPr lang="en-US" sz="2800" kern="1200" dirty="0">
                <a:solidFill>
                  <a:srgbClr val="000000"/>
                </a:solidFill>
                <a:latin typeface="Calibri"/>
                <a:ea typeface="+mn-ea"/>
                <a:cs typeface="+mn-cs"/>
              </a:rPr>
              <a:t>, or </a:t>
            </a:r>
            <a:r>
              <a:rPr lang="en-US" sz="2800" i="1" kern="1200" dirty="0">
                <a:solidFill>
                  <a:srgbClr val="000000"/>
                </a:solidFill>
                <a:latin typeface="Calibri"/>
                <a:ea typeface="+mn-ea"/>
                <a:cs typeface="+mn-cs"/>
              </a:rPr>
              <a:t>firmware</a:t>
            </a:r>
            <a:r>
              <a:rPr lang="en-US" sz="2800" kern="1200" dirty="0">
                <a:solidFill>
                  <a:srgbClr val="000000"/>
                </a:solidFill>
                <a:latin typeface="Calibri"/>
                <a:ea typeface="+mn-ea"/>
                <a:cs typeface="+mn-cs"/>
              </a:rPr>
              <a:t>.</a:t>
            </a:r>
          </a:p>
          <a:p>
            <a:r>
              <a:rPr lang="en-US" sz="2800" kern="1200" dirty="0">
                <a:solidFill>
                  <a:srgbClr val="000000"/>
                </a:solidFill>
                <a:latin typeface="Calibri"/>
                <a:ea typeface="+mn-ea"/>
                <a:cs typeface="+mn-cs"/>
              </a:rPr>
              <a:t> This latter term reflects the fact that a </a:t>
            </a:r>
            <a:r>
              <a:rPr lang="en-US" sz="2800" kern="1200" dirty="0" err="1">
                <a:solidFill>
                  <a:srgbClr val="000000"/>
                </a:solidFill>
                <a:latin typeface="Calibri"/>
                <a:ea typeface="+mn-ea"/>
                <a:cs typeface="+mn-cs"/>
              </a:rPr>
              <a:t>microprogram</a:t>
            </a:r>
            <a:r>
              <a:rPr lang="en-US" sz="2800" kern="1200" dirty="0">
                <a:solidFill>
                  <a:srgbClr val="000000"/>
                </a:solidFill>
                <a:latin typeface="Calibri"/>
                <a:ea typeface="+mn-ea"/>
                <a:cs typeface="+mn-cs"/>
              </a:rPr>
              <a:t> is midway between hardware and software. </a:t>
            </a:r>
            <a:endParaRPr lang="en-US" sz="2800" dirty="0"/>
          </a:p>
        </p:txBody>
      </p:sp>
    </p:spTree>
    <p:extLst>
      <p:ext uri="{BB962C8B-B14F-4D97-AF65-F5344CB8AC3E}">
        <p14:creationId xmlns:p14="http://schemas.microsoft.com/office/powerpoint/2010/main" val="2588419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descr="The list reads as follows. 1. Range. Negative 2 to the power of n minus 1  through 2 to the power of n minus one, minus one. 2. Number of Representations of Zero. One. 3. Negation. Take the Boolean complement of each bit of the corresponding positive number, then add 1 to the resulting bit pattern viewed as an unsigned integer. 4. Expansion of Bit Length. Add additional bit positions to the left and fill in with the value of the original sign bit. Overflow Rule. If two numbers with the same sign (both positive or both negative) are added, then overflow occurs if and only if the result has the opposite sign. Subtraction Rule. To subtract B from A, take the twos complement of B and add it to A." title="A list presents characteristics of twos complement representation and arithmetic."/>
          <p:cNvGraphicFramePr>
            <a:graphicFrameLocks noGrp="1"/>
          </p:cNvGraphicFramePr>
          <p:nvPr/>
        </p:nvGraphicFramePr>
        <p:xfrm>
          <a:off x="591682" y="1151278"/>
          <a:ext cx="7960636" cy="4377897"/>
        </p:xfrm>
        <a:graphic>
          <a:graphicData uri="http://schemas.openxmlformats.org/drawingml/2006/table">
            <a:tbl>
              <a:tblPr firstRow="1" bandRow="1">
                <a:tableStyleId>{5C22544A-7EE6-4342-B048-85BDC9FD1C3A}</a:tableStyleId>
              </a:tblPr>
              <a:tblGrid>
                <a:gridCol w="1525272">
                  <a:extLst>
                    <a:ext uri="{9D8B030D-6E8A-4147-A177-3AD203B41FA5}">
                      <a16:colId xmlns:a16="http://schemas.microsoft.com/office/drawing/2014/main" val="2543019389"/>
                    </a:ext>
                  </a:extLst>
                </a:gridCol>
                <a:gridCol w="3463158">
                  <a:extLst>
                    <a:ext uri="{9D8B030D-6E8A-4147-A177-3AD203B41FA5}">
                      <a16:colId xmlns:a16="http://schemas.microsoft.com/office/drawing/2014/main" val="4122312373"/>
                    </a:ext>
                  </a:extLst>
                </a:gridCol>
                <a:gridCol w="2972206">
                  <a:extLst>
                    <a:ext uri="{9D8B030D-6E8A-4147-A177-3AD203B41FA5}">
                      <a16:colId xmlns:a16="http://schemas.microsoft.com/office/drawing/2014/main" val="2710634603"/>
                    </a:ext>
                  </a:extLst>
                </a:gridCol>
              </a:tblGrid>
              <a:tr h="332206">
                <a:tc>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tx1"/>
                          </a:solidFill>
                          <a:latin typeface="+mn-lt"/>
                          <a:ea typeface="+mn-ea"/>
                          <a:cs typeface="+mn-cs"/>
                          <a:sym typeface="Arial"/>
                        </a:rPr>
                        <a:t>Micro-operations</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dirty="0">
                          <a:solidFill>
                            <a:schemeClr val="tx1"/>
                          </a:solidFill>
                        </a:rPr>
                        <a:t>Active Control Signals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28268">
                <a:tc rowSpan="3">
                  <a:txBody>
                    <a:bodyPr/>
                    <a:lstStyle/>
                    <a:p>
                      <a:r>
                        <a:rPr lang="en-IN" sz="1400" b="1" i="0" u="none" strike="noStrike" cap="none" baseline="0" dirty="0">
                          <a:solidFill>
                            <a:schemeClr val="dk1"/>
                          </a:solidFill>
                          <a:latin typeface="+mn-lt"/>
                          <a:ea typeface="+mn-ea"/>
                          <a:cs typeface="+mn-cs"/>
                          <a:sym typeface="Arial"/>
                        </a:rPr>
                        <a:t>Fetch:</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dirty="0"/>
                        <a:t>t</a:t>
                      </a:r>
                      <a:r>
                        <a:rPr lang="en-IN" sz="1400" baseline="-25000" dirty="0"/>
                        <a:t>1</a:t>
                      </a:r>
                      <a:r>
                        <a:rPr lang="en-IN" sz="1400" dirty="0"/>
                        <a:t>: MAR   </a:t>
                      </a:r>
                      <a:r>
                        <a:rPr lang="en-IN" sz="1800" dirty="0">
                          <a:latin typeface="Arial" panose="020B0604020202020204" pitchFamily="34" charset="0"/>
                          <a:cs typeface="Arial" panose="020B0604020202020204" pitchFamily="34" charset="0"/>
                        </a:rPr>
                        <a:t>←</a:t>
                      </a:r>
                      <a:r>
                        <a:rPr lang="en-IN" sz="1400" dirty="0"/>
                        <a:t>  (PC)</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dirty="0"/>
                        <a:t>C</a:t>
                      </a:r>
                      <a:r>
                        <a:rPr lang="en-IN" sz="1400" baseline="-25000" dirty="0"/>
                        <a:t>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70667">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a:t>
                      </a:r>
                      <a:r>
                        <a:rPr lang="en-US" sz="1400" baseline="-25000" dirty="0"/>
                        <a:t>2</a:t>
                      </a:r>
                      <a:r>
                        <a:rPr lang="en-US" sz="1400" dirty="0"/>
                        <a:t>: MBR   ←  Memory</a:t>
                      </a:r>
                    </a:p>
                    <a:p>
                      <a:pPr marL="204788" marR="0" indent="-204788" algn="l" defTabSz="914400" rtl="0" eaLnBrk="1" fontAlgn="auto" latinLnBrk="0" hangingPunct="1">
                        <a:lnSpc>
                          <a:spcPct val="100000"/>
                        </a:lnSpc>
                        <a:spcBef>
                          <a:spcPts val="0"/>
                        </a:spcBef>
                        <a:spcAft>
                          <a:spcPts val="0"/>
                        </a:spcAft>
                        <a:buClrTx/>
                        <a:buSzTx/>
                        <a:buFontTx/>
                        <a:buNone/>
                        <a:tabLst/>
                        <a:defRPr/>
                      </a:pPr>
                      <a:r>
                        <a:rPr lang="en-IN" sz="1400" dirty="0"/>
                        <a:t>	PC   </a:t>
                      </a:r>
                      <a:r>
                        <a:rPr lang="en-IN" sz="1400" dirty="0">
                          <a:latin typeface="Arial" panose="020B0604020202020204" pitchFamily="34" charset="0"/>
                          <a:cs typeface="Arial" panose="020B0604020202020204" pitchFamily="34" charset="0"/>
                        </a:rPr>
                        <a:t>←</a:t>
                      </a:r>
                      <a:r>
                        <a:rPr lang="en-IN" sz="1400" dirty="0"/>
                        <a:t>   (PC) + 1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t>C</a:t>
                      </a:r>
                      <a:r>
                        <a:rPr lang="en-IN" sz="1400" baseline="-25000" dirty="0"/>
                        <a:t>5</a:t>
                      </a:r>
                      <a:r>
                        <a:rPr lang="en-IN" sz="1400" dirty="0"/>
                        <a:t>, C</a:t>
                      </a:r>
                      <a:r>
                        <a:rPr lang="en-IN" sz="1400" baseline="-25000" dirty="0"/>
                        <a:t>R</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92413">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t</a:t>
                      </a:r>
                      <a:r>
                        <a:rPr lang="en-US" sz="1400" b="0" i="0" u="none" strike="noStrike" cap="none" baseline="-25000" dirty="0">
                          <a:solidFill>
                            <a:schemeClr val="dk1"/>
                          </a:solidFill>
                          <a:latin typeface="+mn-lt"/>
                          <a:ea typeface="+mn-ea"/>
                          <a:cs typeface="+mn-cs"/>
                          <a:sym typeface="Arial"/>
                        </a:rPr>
                        <a:t>3</a:t>
                      </a:r>
                      <a:r>
                        <a:rPr lang="en-US" sz="1400" b="0" i="0" u="none" strike="noStrike" cap="none" baseline="0" dirty="0">
                          <a:solidFill>
                            <a:schemeClr val="dk1"/>
                          </a:solidFill>
                          <a:latin typeface="+mn-lt"/>
                          <a:ea typeface="+mn-ea"/>
                          <a:cs typeface="+mn-cs"/>
                          <a:sym typeface="Arial"/>
                        </a:rPr>
                        <a:t>: IR   ←   (MBR)</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4025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i="0" u="none" strike="noStrike" cap="none" baseline="0" dirty="0">
                          <a:solidFill>
                            <a:schemeClr val="dk1"/>
                          </a:solidFill>
                          <a:latin typeface="+mn-lt"/>
                          <a:ea typeface="+mn-ea"/>
                          <a:cs typeface="+mn-cs"/>
                          <a:sym typeface="Arial"/>
                        </a:rPr>
                        <a:t>Indirect:</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t</a:t>
                      </a:r>
                      <a:r>
                        <a:rPr lang="en-US" sz="1400" b="0" i="0" u="none" strike="noStrike" cap="none" baseline="-25000" dirty="0">
                          <a:solidFill>
                            <a:schemeClr val="dk1"/>
                          </a:solidFill>
                          <a:latin typeface="+mn-lt"/>
                          <a:ea typeface="+mn-ea"/>
                          <a:cs typeface="+mn-cs"/>
                          <a:sym typeface="Arial"/>
                        </a:rPr>
                        <a:t>1</a:t>
                      </a:r>
                      <a:r>
                        <a:rPr lang="en-US" sz="1400" b="0" i="0" u="none" strike="noStrike" cap="none" baseline="0" dirty="0">
                          <a:solidFill>
                            <a:schemeClr val="dk1"/>
                          </a:solidFill>
                          <a:latin typeface="+mn-lt"/>
                          <a:ea typeface="+mn-ea"/>
                          <a:cs typeface="+mn-cs"/>
                          <a:sym typeface="Arial"/>
                        </a:rPr>
                        <a:t>: MAR ←  (IR(Address))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37110">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t</a:t>
                      </a:r>
                      <a:r>
                        <a:rPr lang="en-US" sz="1400" b="0" i="0" u="none" strike="noStrike" cap="none" baseline="-25000" dirty="0">
                          <a:solidFill>
                            <a:schemeClr val="dk1"/>
                          </a:solidFill>
                          <a:latin typeface="+mn-lt"/>
                          <a:ea typeface="+mn-ea"/>
                          <a:cs typeface="+mn-cs"/>
                          <a:sym typeface="Arial"/>
                        </a:rPr>
                        <a:t>2</a:t>
                      </a:r>
                      <a:r>
                        <a:rPr lang="en-US" sz="1400" b="0" i="0" u="none" strike="noStrike" cap="none" baseline="0" dirty="0">
                          <a:solidFill>
                            <a:schemeClr val="dk1"/>
                          </a:solidFill>
                          <a:latin typeface="+mn-lt"/>
                          <a:ea typeface="+mn-ea"/>
                          <a:cs typeface="+mn-cs"/>
                          <a:sym typeface="Arial"/>
                        </a:rPr>
                        <a:t>: MBR ←  Memory</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5</a:t>
                      </a:r>
                      <a:r>
                        <a:rPr lang="en-IN" sz="1400" dirty="0"/>
                        <a:t>, C</a:t>
                      </a:r>
                      <a:r>
                        <a:rPr lang="en-IN" sz="1400" baseline="-25000" dirty="0"/>
                        <a:t>R</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37110">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t</a:t>
                      </a:r>
                      <a:r>
                        <a:rPr lang="en-IN" sz="1400" baseline="-25000" dirty="0"/>
                        <a:t>3</a:t>
                      </a:r>
                      <a:r>
                        <a:rPr lang="en-IN" sz="1400" dirty="0"/>
                        <a:t>: IR(Address) </a:t>
                      </a:r>
                      <a:r>
                        <a:rPr lang="en-US" sz="1400" b="0" i="0" u="none" strike="noStrike" cap="none" baseline="0" dirty="0">
                          <a:solidFill>
                            <a:schemeClr val="dk1"/>
                          </a:solidFill>
                          <a:latin typeface="+mn-lt"/>
                          <a:ea typeface="+mn-ea"/>
                          <a:cs typeface="+mn-cs"/>
                          <a:sym typeface="Arial"/>
                        </a:rPr>
                        <a:t>←</a:t>
                      </a:r>
                      <a:r>
                        <a:rPr lang="en-IN" sz="1400" dirty="0"/>
                        <a:t>  (MBR(Address))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83520904"/>
                  </a:ext>
                </a:extLst>
              </a:tr>
              <a:tr h="437110">
                <a:tc rowSpan="3">
                  <a:txBody>
                    <a:bodyPr/>
                    <a:lstStyle/>
                    <a:p>
                      <a:pPr algn="l"/>
                      <a:r>
                        <a:rPr lang="en-IN" sz="1400" b="1" dirty="0"/>
                        <a:t>Interrupt: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t</a:t>
                      </a:r>
                      <a:r>
                        <a:rPr lang="en-IN" sz="1400" b="0" i="0" u="none" strike="noStrike" cap="none" baseline="-25000" dirty="0">
                          <a:solidFill>
                            <a:schemeClr val="dk1"/>
                          </a:solidFill>
                          <a:latin typeface="+mn-lt"/>
                          <a:ea typeface="+mn-ea"/>
                          <a:cs typeface="+mn-cs"/>
                          <a:sym typeface="Arial"/>
                        </a:rPr>
                        <a:t>1</a:t>
                      </a:r>
                      <a:r>
                        <a:rPr lang="en-IN" sz="1400" b="0" i="0" u="none" strike="noStrike" cap="none" baseline="0" dirty="0">
                          <a:solidFill>
                            <a:schemeClr val="dk1"/>
                          </a:solidFill>
                          <a:latin typeface="+mn-lt"/>
                          <a:ea typeface="+mn-ea"/>
                          <a:cs typeface="+mn-cs"/>
                          <a:sym typeface="Arial"/>
                        </a:rPr>
                        <a:t>: MBR </a:t>
                      </a:r>
                      <a:r>
                        <a:rPr lang="en-US" sz="1400" b="0" i="0" u="none" strike="noStrike" cap="none" baseline="0" dirty="0">
                          <a:solidFill>
                            <a:schemeClr val="dk1"/>
                          </a:solidFill>
                          <a:latin typeface="+mn-lt"/>
                          <a:ea typeface="+mn-ea"/>
                          <a:cs typeface="+mn-cs"/>
                          <a:sym typeface="Arial"/>
                        </a:rPr>
                        <a:t>←</a:t>
                      </a:r>
                      <a:r>
                        <a:rPr lang="en-IN" sz="1400" b="0" i="0" u="none" strike="noStrike" cap="none" baseline="0" dirty="0">
                          <a:solidFill>
                            <a:schemeClr val="dk1"/>
                          </a:solidFill>
                          <a:latin typeface="+mn-lt"/>
                          <a:ea typeface="+mn-ea"/>
                          <a:cs typeface="+mn-cs"/>
                          <a:sym typeface="Arial"/>
                        </a:rPr>
                        <a:t>  (PC)</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06566229"/>
                  </a:ext>
                </a:extLst>
              </a:tr>
              <a:tr h="437110">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pt-BR" sz="1400" b="0" i="0" u="none" strike="noStrike" cap="none" baseline="0" dirty="0">
                          <a:solidFill>
                            <a:schemeClr val="dk1"/>
                          </a:solidFill>
                          <a:latin typeface="+mn-lt"/>
                          <a:ea typeface="+mn-ea"/>
                          <a:cs typeface="+mn-cs"/>
                          <a:sym typeface="Arial"/>
                        </a:rPr>
                        <a:t>t</a:t>
                      </a:r>
                      <a:r>
                        <a:rPr lang="pt-BR" sz="1400" b="0" i="0" u="none" strike="noStrike" cap="none" baseline="-25000" dirty="0">
                          <a:solidFill>
                            <a:schemeClr val="dk1"/>
                          </a:solidFill>
                          <a:latin typeface="+mn-lt"/>
                          <a:ea typeface="+mn-ea"/>
                          <a:cs typeface="+mn-cs"/>
                          <a:sym typeface="Arial"/>
                        </a:rPr>
                        <a:t>2</a:t>
                      </a:r>
                      <a:r>
                        <a:rPr lang="pt-BR" sz="1400" b="0" i="0" u="none" strike="noStrike" cap="none" baseline="0" dirty="0">
                          <a:solidFill>
                            <a:schemeClr val="dk1"/>
                          </a:solidFill>
                          <a:latin typeface="+mn-lt"/>
                          <a:ea typeface="+mn-ea"/>
                          <a:cs typeface="+mn-cs"/>
                          <a:sym typeface="Arial"/>
                        </a:rPr>
                        <a:t> : MAR </a:t>
                      </a:r>
                      <a:r>
                        <a:rPr lang="en-US" sz="1400" b="0" i="0" u="none" strike="noStrike" cap="none" baseline="0" dirty="0">
                          <a:solidFill>
                            <a:schemeClr val="dk1"/>
                          </a:solidFill>
                          <a:latin typeface="+mn-lt"/>
                          <a:ea typeface="+mn-ea"/>
                          <a:cs typeface="+mn-cs"/>
                          <a:sym typeface="Arial"/>
                        </a:rPr>
                        <a:t>←</a:t>
                      </a:r>
                      <a:r>
                        <a:rPr lang="pt-BR" sz="1400" b="0" i="0" u="none" strike="noStrike" cap="none" baseline="0" dirty="0">
                          <a:solidFill>
                            <a:schemeClr val="dk1"/>
                          </a:solidFill>
                          <a:latin typeface="+mn-lt"/>
                          <a:ea typeface="+mn-ea"/>
                          <a:cs typeface="+mn-cs"/>
                          <a:sym typeface="Arial"/>
                        </a:rPr>
                        <a:t>  Save-address</a:t>
                      </a:r>
                    </a:p>
                    <a:p>
                      <a:pPr marL="261938" indent="-261938"/>
                      <a:r>
                        <a:rPr lang="en-IN" sz="1400" b="0" i="0" u="none" strike="noStrike" cap="none" baseline="0" dirty="0">
                          <a:solidFill>
                            <a:schemeClr val="dk1"/>
                          </a:solidFill>
                          <a:latin typeface="+mn-lt"/>
                          <a:ea typeface="+mn-ea"/>
                          <a:cs typeface="+mn-cs"/>
                          <a:sym typeface="Arial"/>
                        </a:rPr>
                        <a:t>	PC </a:t>
                      </a:r>
                      <a:r>
                        <a:rPr lang="en-US" sz="1400" b="0" i="0" u="none" strike="noStrike" cap="none" baseline="0" dirty="0">
                          <a:solidFill>
                            <a:schemeClr val="dk1"/>
                          </a:solidFill>
                          <a:latin typeface="+mn-lt"/>
                          <a:ea typeface="+mn-ea"/>
                          <a:cs typeface="+mn-cs"/>
                          <a:sym typeface="Arial"/>
                        </a:rPr>
                        <a:t>←</a:t>
                      </a:r>
                      <a:r>
                        <a:rPr lang="en-IN" sz="1400" b="0" i="0" u="none" strike="noStrike" cap="none" baseline="0" dirty="0">
                          <a:solidFill>
                            <a:schemeClr val="dk1"/>
                          </a:solidFill>
                          <a:latin typeface="+mn-lt"/>
                          <a:ea typeface="+mn-ea"/>
                          <a:cs typeface="+mn-cs"/>
                          <a:sym typeface="Arial"/>
                        </a:rPr>
                        <a:t>  Routine-address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7732883"/>
                  </a:ext>
                </a:extLst>
              </a:tr>
              <a:tr h="437110">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t</a:t>
                      </a:r>
                      <a:r>
                        <a:rPr lang="en-IN" sz="1400" b="0" i="0" u="none" strike="noStrike" cap="none" baseline="-25000" dirty="0">
                          <a:solidFill>
                            <a:schemeClr val="dk1"/>
                          </a:solidFill>
                          <a:latin typeface="+mn-lt"/>
                          <a:ea typeface="+mn-ea"/>
                          <a:cs typeface="+mn-cs"/>
                          <a:sym typeface="Arial"/>
                        </a:rPr>
                        <a:t>3</a:t>
                      </a:r>
                      <a:r>
                        <a:rPr lang="en-IN" sz="1400" b="0" i="0" u="none" strike="noStrike" cap="none" baseline="0" dirty="0">
                          <a:solidFill>
                            <a:schemeClr val="dk1"/>
                          </a:solidFill>
                          <a:latin typeface="+mn-lt"/>
                          <a:ea typeface="+mn-ea"/>
                          <a:cs typeface="+mn-cs"/>
                          <a:sym typeface="Arial"/>
                        </a:rPr>
                        <a:t>: Memory </a:t>
                      </a:r>
                      <a:r>
                        <a:rPr lang="en-US" sz="1400" b="0" i="0" u="none" strike="noStrike" cap="none" baseline="0" dirty="0">
                          <a:solidFill>
                            <a:schemeClr val="dk1"/>
                          </a:solidFill>
                          <a:latin typeface="+mn-lt"/>
                          <a:ea typeface="+mn-ea"/>
                          <a:cs typeface="+mn-cs"/>
                          <a:sym typeface="Arial"/>
                        </a:rPr>
                        <a:t>←</a:t>
                      </a:r>
                      <a:r>
                        <a:rPr lang="en-IN" sz="1400" b="0" i="0" u="none" strike="noStrike" cap="none" baseline="0" dirty="0">
                          <a:solidFill>
                            <a:schemeClr val="dk1"/>
                          </a:solidFill>
                          <a:latin typeface="+mn-lt"/>
                          <a:ea typeface="+mn-ea"/>
                          <a:cs typeface="+mn-cs"/>
                          <a:sym typeface="Arial"/>
                        </a:rPr>
                        <a:t> (MBR)</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12</a:t>
                      </a:r>
                      <a:r>
                        <a:rPr lang="en-IN" sz="1400" dirty="0"/>
                        <a:t>, C</a:t>
                      </a:r>
                      <a:r>
                        <a:rPr lang="en-IN" sz="1400" baseline="-25000" dirty="0"/>
                        <a:t>W</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84175538"/>
                  </a:ext>
                </a:extLst>
              </a:tr>
            </a:tbl>
          </a:graphicData>
        </a:graphic>
      </p:graphicFrame>
      <p:sp>
        <p:nvSpPr>
          <p:cNvPr id="8" name="TextBox 7"/>
          <p:cNvSpPr txBox="1"/>
          <p:nvPr/>
        </p:nvSpPr>
        <p:spPr>
          <a:xfrm>
            <a:off x="539750" y="5623016"/>
            <a:ext cx="3453189" cy="338554"/>
          </a:xfrm>
          <a:prstGeom prst="rect">
            <a:avLst/>
          </a:prstGeom>
          <a:noFill/>
        </p:spPr>
        <p:txBody>
          <a:bodyPr wrap="none" rtlCol="0">
            <a:spAutoFit/>
          </a:bodyPr>
          <a:lstStyle/>
          <a:p>
            <a:r>
              <a:rPr lang="en-US" sz="1600" dirty="0">
                <a:solidFill>
                  <a:srgbClr val="000000"/>
                </a:solidFill>
                <a:latin typeface="Times New Roman" panose="02020603050405020304" pitchFamily="18" charset="0"/>
                <a:cs typeface="Times New Roman" panose="02020603050405020304" pitchFamily="18" charset="0"/>
              </a:rPr>
              <a:t>C</a:t>
            </a:r>
            <a:r>
              <a:rPr lang="en-US" sz="1600" baseline="-25000" dirty="0">
                <a:solidFill>
                  <a:srgbClr val="000000"/>
                </a:solidFill>
                <a:latin typeface="Times New Roman" panose="02020603050405020304" pitchFamily="18" charset="0"/>
                <a:cs typeface="Times New Roman" panose="02020603050405020304" pitchFamily="18" charset="0"/>
              </a:rPr>
              <a:t>R</a:t>
            </a:r>
            <a:r>
              <a:rPr lang="en-US" sz="1600" dirty="0">
                <a:solidFill>
                  <a:srgbClr val="000000"/>
                </a:solidFill>
                <a:latin typeface="Times New Roman" panose="02020603050405020304" pitchFamily="18" charset="0"/>
                <a:cs typeface="Times New Roman" panose="02020603050405020304" pitchFamily="18" charset="0"/>
              </a:rPr>
              <a:t> = Read control signal to system bus.</a:t>
            </a:r>
          </a:p>
        </p:txBody>
      </p:sp>
      <p:sp>
        <p:nvSpPr>
          <p:cNvPr id="9" name="TextBox 8"/>
          <p:cNvSpPr txBox="1"/>
          <p:nvPr/>
        </p:nvSpPr>
        <p:spPr>
          <a:xfrm>
            <a:off x="539750" y="5955864"/>
            <a:ext cx="3576620" cy="338554"/>
          </a:xfrm>
          <a:prstGeom prst="rect">
            <a:avLst/>
          </a:prstGeom>
          <a:noFill/>
        </p:spPr>
        <p:txBody>
          <a:bodyPr wrap="none" rtlCol="0">
            <a:spAutoFit/>
          </a:bodyPr>
          <a:lstStyle/>
          <a:p>
            <a:r>
              <a:rPr lang="en-US" sz="1600" dirty="0">
                <a:solidFill>
                  <a:srgbClr val="000000"/>
                </a:solidFill>
                <a:latin typeface="Times New Roman" panose="02020603050405020304" pitchFamily="18" charset="0"/>
                <a:cs typeface="Times New Roman" panose="02020603050405020304" pitchFamily="18" charset="0"/>
              </a:rPr>
              <a:t>C</a:t>
            </a:r>
            <a:r>
              <a:rPr lang="en-US" sz="1600" baseline="-25000" dirty="0">
                <a:solidFill>
                  <a:srgbClr val="000000"/>
                </a:solidFill>
                <a:latin typeface="Times New Roman" panose="02020603050405020304" pitchFamily="18" charset="0"/>
                <a:cs typeface="Times New Roman" panose="02020603050405020304" pitchFamily="18" charset="0"/>
              </a:rPr>
              <a:t>W</a:t>
            </a:r>
            <a:r>
              <a:rPr lang="en-US" sz="1600" dirty="0">
                <a:solidFill>
                  <a:srgbClr val="000000"/>
                </a:solidFill>
                <a:latin typeface="Times New Roman" panose="02020603050405020304" pitchFamily="18" charset="0"/>
                <a:cs typeface="Times New Roman" panose="02020603050405020304" pitchFamily="18" charset="0"/>
              </a:rPr>
              <a:t> = Write control signal to system bus.</a:t>
            </a:r>
          </a:p>
        </p:txBody>
      </p:sp>
      <p:sp>
        <p:nvSpPr>
          <p:cNvPr id="7" name="TextBox 6"/>
          <p:cNvSpPr txBox="1"/>
          <p:nvPr/>
        </p:nvSpPr>
        <p:spPr>
          <a:xfrm>
            <a:off x="5601943" y="5661488"/>
            <a:ext cx="3379451" cy="261610"/>
          </a:xfrm>
          <a:prstGeom prst="rect">
            <a:avLst/>
          </a:prstGeom>
          <a:noFill/>
        </p:spPr>
        <p:txBody>
          <a:bodyPr wrap="none" rtlCol="0">
            <a:spAutoFit/>
          </a:bodyPr>
          <a:lstStyle/>
          <a:p>
            <a:r>
              <a:rPr lang="en-US" sz="1100" dirty="0">
                <a:solidFill>
                  <a:srgbClr val="000000"/>
                </a:solidFill>
                <a:latin typeface="Arial"/>
              </a:rPr>
              <a:t>(Table can be found on page 681in the textbook.)</a:t>
            </a:r>
          </a:p>
        </p:txBody>
      </p:sp>
      <p:sp>
        <p:nvSpPr>
          <p:cNvPr id="3" name="Title 2">
            <a:extLst>
              <a:ext uri="{FF2B5EF4-FFF2-40B4-BE49-F238E27FC236}">
                <a16:creationId xmlns:a16="http://schemas.microsoft.com/office/drawing/2014/main" id="{96BCFAB8-66E2-445D-81D7-0B768B8A3035}"/>
              </a:ext>
            </a:extLst>
          </p:cNvPr>
          <p:cNvSpPr>
            <a:spLocks noGrp="1"/>
          </p:cNvSpPr>
          <p:nvPr>
            <p:ph type="title"/>
          </p:nvPr>
        </p:nvSpPr>
        <p:spPr>
          <a:xfrm>
            <a:off x="287297" y="58745"/>
            <a:ext cx="8229600" cy="1124010"/>
          </a:xfrm>
        </p:spPr>
        <p:txBody>
          <a:bodyPr/>
          <a:lstStyle/>
          <a:p>
            <a:r>
              <a:rPr lang="en-US" sz="3600" dirty="0"/>
              <a:t>Table 19.1</a:t>
            </a:r>
            <a:br>
              <a:rPr lang="en-US" sz="3600" dirty="0"/>
            </a:br>
            <a:r>
              <a:rPr lang="en-US" sz="3600" dirty="0"/>
              <a:t>Micro-operations and Control Signals</a:t>
            </a:r>
            <a:endParaRPr lang="en-US" dirty="0"/>
          </a:p>
        </p:txBody>
      </p:sp>
    </p:spTree>
    <p:extLst>
      <p:ext uri="{BB962C8B-B14F-4D97-AF65-F5344CB8AC3E}">
        <p14:creationId xmlns:p14="http://schemas.microsoft.com/office/powerpoint/2010/main" val="1254865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621341"/>
          </a:xfrm>
        </p:spPr>
        <p:txBody>
          <a:bodyPr/>
          <a:lstStyle/>
          <a:p>
            <a:r>
              <a:rPr lang="en-US" dirty="0"/>
              <a:t>Control Word</a:t>
            </a:r>
          </a:p>
        </p:txBody>
      </p:sp>
      <p:sp>
        <p:nvSpPr>
          <p:cNvPr id="3" name="Text Placeholder 2"/>
          <p:cNvSpPr>
            <a:spLocks noGrp="1"/>
          </p:cNvSpPr>
          <p:nvPr>
            <p:ph type="body" idx="1"/>
          </p:nvPr>
        </p:nvSpPr>
        <p:spPr>
          <a:xfrm>
            <a:off x="0" y="836712"/>
            <a:ext cx="9144000" cy="5688632"/>
          </a:xfrm>
        </p:spPr>
        <p:txBody>
          <a:bodyPr/>
          <a:lstStyle/>
          <a:p>
            <a:pPr marL="342900" indent="-342900">
              <a:spcBef>
                <a:spcPts val="430"/>
              </a:spcBef>
              <a:spcAft>
                <a:spcPts val="0"/>
              </a:spcAft>
            </a:pPr>
            <a:r>
              <a:rPr lang="en-US" sz="2800" kern="1200" dirty="0">
                <a:solidFill>
                  <a:srgbClr val="000000"/>
                </a:solidFill>
                <a:latin typeface="Times New Roman"/>
                <a:ea typeface="+mn-ea"/>
                <a:cs typeface="+mn-cs"/>
              </a:rPr>
              <a:t>For each micro-operation, all that the control unit is allowed to do is generate a set of control signals. </a:t>
            </a:r>
          </a:p>
          <a:p>
            <a:pPr marL="342900" indent="-342900">
              <a:spcBef>
                <a:spcPts val="430"/>
              </a:spcBef>
              <a:spcAft>
                <a:spcPts val="0"/>
              </a:spcAft>
            </a:pPr>
            <a:endParaRPr lang="en-US" sz="2800" kern="1200" dirty="0">
              <a:solidFill>
                <a:srgbClr val="000000"/>
              </a:solidFill>
              <a:latin typeface="Times New Roman"/>
              <a:ea typeface="+mn-ea"/>
              <a:cs typeface="+mn-cs"/>
            </a:endParaRPr>
          </a:p>
          <a:p>
            <a:pPr marL="342900" indent="-342900">
              <a:spcBef>
                <a:spcPts val="430"/>
              </a:spcBef>
              <a:spcAft>
                <a:spcPts val="0"/>
              </a:spcAft>
            </a:pPr>
            <a:r>
              <a:rPr lang="en-US" sz="2800" kern="1200" dirty="0">
                <a:solidFill>
                  <a:srgbClr val="000000"/>
                </a:solidFill>
                <a:latin typeface="Times New Roman"/>
                <a:ea typeface="+mn-ea"/>
                <a:cs typeface="+mn-cs"/>
              </a:rPr>
              <a:t>Thus, for any micro-operation, each control line emanating from the control unit is either on or off. </a:t>
            </a:r>
          </a:p>
          <a:p>
            <a:pPr marL="342900" indent="-342900">
              <a:spcBef>
                <a:spcPts val="430"/>
              </a:spcBef>
              <a:spcAft>
                <a:spcPts val="0"/>
              </a:spcAft>
            </a:pPr>
            <a:endParaRPr lang="en-US" sz="2800" kern="1200" dirty="0">
              <a:solidFill>
                <a:srgbClr val="000000"/>
              </a:solidFill>
              <a:latin typeface="Times New Roman"/>
              <a:ea typeface="+mn-ea"/>
              <a:cs typeface="+mn-cs"/>
            </a:endParaRPr>
          </a:p>
          <a:p>
            <a:pPr marL="342900" indent="-342900">
              <a:spcBef>
                <a:spcPts val="430"/>
              </a:spcBef>
              <a:spcAft>
                <a:spcPts val="0"/>
              </a:spcAft>
            </a:pPr>
            <a:r>
              <a:rPr lang="en-US" sz="2800" kern="1200" dirty="0">
                <a:solidFill>
                  <a:srgbClr val="000000"/>
                </a:solidFill>
                <a:latin typeface="Times New Roman"/>
                <a:ea typeface="+mn-ea"/>
                <a:cs typeface="+mn-cs"/>
              </a:rPr>
              <a:t>This condition can be represented by a binary digit for each control line. So we could construct a </a:t>
            </a:r>
            <a:r>
              <a:rPr lang="en-US" sz="2800" i="1" kern="1200" dirty="0">
                <a:solidFill>
                  <a:srgbClr val="000000"/>
                </a:solidFill>
                <a:latin typeface="Times New Roman"/>
                <a:ea typeface="+mn-ea"/>
                <a:cs typeface="+mn-cs"/>
              </a:rPr>
              <a:t>control</a:t>
            </a:r>
            <a:r>
              <a:rPr lang="en-US" sz="2800" kern="1200" dirty="0">
                <a:solidFill>
                  <a:srgbClr val="000000"/>
                </a:solidFill>
                <a:latin typeface="Times New Roman"/>
                <a:ea typeface="+mn-ea"/>
                <a:cs typeface="+mn-cs"/>
              </a:rPr>
              <a:t> </a:t>
            </a:r>
            <a:r>
              <a:rPr lang="en-US" sz="2800" i="1" kern="1200" dirty="0">
                <a:solidFill>
                  <a:srgbClr val="000000"/>
                </a:solidFill>
                <a:latin typeface="Times New Roman"/>
                <a:ea typeface="+mn-ea"/>
                <a:cs typeface="+mn-cs"/>
              </a:rPr>
              <a:t>word</a:t>
            </a:r>
            <a:r>
              <a:rPr lang="en-US" sz="2800" kern="1200" dirty="0">
                <a:solidFill>
                  <a:srgbClr val="000000"/>
                </a:solidFill>
                <a:latin typeface="Times New Roman"/>
                <a:ea typeface="+mn-ea"/>
                <a:cs typeface="+mn-cs"/>
              </a:rPr>
              <a:t> in which each bit represents one control line.</a:t>
            </a:r>
          </a:p>
          <a:p>
            <a:pPr marL="0" indent="0">
              <a:spcBef>
                <a:spcPts val="430"/>
              </a:spcBef>
              <a:spcAft>
                <a:spcPts val="0"/>
              </a:spcAft>
              <a:buNone/>
            </a:pPr>
            <a:r>
              <a:rPr lang="en-US" sz="2800" kern="1200" dirty="0">
                <a:solidFill>
                  <a:srgbClr val="000000"/>
                </a:solidFill>
                <a:latin typeface="Times New Roman"/>
                <a:ea typeface="+mn-ea"/>
                <a:cs typeface="+mn-cs"/>
              </a:rPr>
              <a:t> </a:t>
            </a:r>
          </a:p>
          <a:p>
            <a:pPr marL="342900" indent="-342900">
              <a:spcBef>
                <a:spcPts val="430"/>
              </a:spcBef>
              <a:spcAft>
                <a:spcPts val="0"/>
              </a:spcAft>
            </a:pPr>
            <a:r>
              <a:rPr lang="en-US" sz="2800" kern="1200" dirty="0">
                <a:solidFill>
                  <a:srgbClr val="000000"/>
                </a:solidFill>
                <a:latin typeface="Times New Roman"/>
                <a:ea typeface="+mn-ea"/>
                <a:cs typeface="+mn-cs"/>
              </a:rPr>
              <a:t>Each micro-operation would be represented by a different pattern of 1s and 0s in the control word</a:t>
            </a:r>
            <a:endParaRPr lang="en-US" sz="2800" dirty="0"/>
          </a:p>
        </p:txBody>
      </p:sp>
    </p:spTree>
    <p:extLst>
      <p:ext uri="{BB962C8B-B14F-4D97-AF65-F5344CB8AC3E}">
        <p14:creationId xmlns:p14="http://schemas.microsoft.com/office/powerpoint/2010/main" val="1225824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621341"/>
          </a:xfrm>
        </p:spPr>
        <p:txBody>
          <a:bodyPr/>
          <a:lstStyle/>
          <a:p>
            <a:r>
              <a:rPr lang="en-US" dirty="0"/>
              <a:t>Control Memory</a:t>
            </a:r>
          </a:p>
        </p:txBody>
      </p:sp>
      <p:sp>
        <p:nvSpPr>
          <p:cNvPr id="3" name="Text Placeholder 2"/>
          <p:cNvSpPr>
            <a:spLocks noGrp="1"/>
          </p:cNvSpPr>
          <p:nvPr>
            <p:ph type="body" idx="1"/>
          </p:nvPr>
        </p:nvSpPr>
        <p:spPr>
          <a:xfrm>
            <a:off x="0" y="764704"/>
            <a:ext cx="9144000" cy="5760640"/>
          </a:xfrm>
        </p:spPr>
        <p:txBody>
          <a:bodyPr/>
          <a:lstStyle/>
          <a:p>
            <a:pPr marL="0">
              <a:spcBef>
                <a:spcPts val="430"/>
              </a:spcBef>
              <a:spcAft>
                <a:spcPts val="0"/>
              </a:spcAft>
            </a:pPr>
            <a:r>
              <a:rPr lang="en-US" sz="3200" kern="1200" dirty="0">
                <a:solidFill>
                  <a:srgbClr val="000000"/>
                </a:solidFill>
                <a:latin typeface="Times New Roman"/>
                <a:ea typeface="+mn-ea"/>
                <a:cs typeface="+mn-cs"/>
              </a:rPr>
              <a:t>The sequence of micro-operations performed by the control unit is represented by a sequence of control words.</a:t>
            </a:r>
          </a:p>
          <a:p>
            <a:pPr marL="0">
              <a:spcBef>
                <a:spcPts val="430"/>
              </a:spcBef>
              <a:spcAft>
                <a:spcPts val="0"/>
              </a:spcAft>
            </a:pPr>
            <a:endParaRPr lang="en-US" sz="3200" dirty="0">
              <a:latin typeface="Calibri"/>
              <a:ea typeface="Calibri"/>
              <a:cs typeface="Times New Roman"/>
            </a:endParaRPr>
          </a:p>
          <a:p>
            <a:pPr marL="0">
              <a:spcBef>
                <a:spcPts val="430"/>
              </a:spcBef>
              <a:spcAft>
                <a:spcPts val="0"/>
              </a:spcAft>
            </a:pPr>
            <a:r>
              <a:rPr lang="en-US" sz="3200" kern="1200" dirty="0">
                <a:solidFill>
                  <a:srgbClr val="000000"/>
                </a:solidFill>
                <a:latin typeface="Times New Roman"/>
                <a:ea typeface="+mn-ea"/>
                <a:cs typeface="+mn-cs"/>
              </a:rPr>
              <a:t>Each stage of the instruction cycle has a different sequence of micro-operations. </a:t>
            </a:r>
          </a:p>
          <a:p>
            <a:pPr marL="0">
              <a:spcBef>
                <a:spcPts val="430"/>
              </a:spcBef>
              <a:spcAft>
                <a:spcPts val="0"/>
              </a:spcAft>
            </a:pPr>
            <a:endParaRPr lang="en-US" sz="3200" dirty="0">
              <a:latin typeface="Calibri"/>
              <a:ea typeface="Calibri"/>
              <a:cs typeface="Times New Roman"/>
            </a:endParaRPr>
          </a:p>
          <a:p>
            <a:pPr marL="0">
              <a:spcBef>
                <a:spcPts val="430"/>
              </a:spcBef>
              <a:spcAft>
                <a:spcPts val="0"/>
              </a:spcAft>
            </a:pPr>
            <a:r>
              <a:rPr lang="en-US" sz="3200" kern="1200" dirty="0">
                <a:solidFill>
                  <a:srgbClr val="000000"/>
                </a:solidFill>
                <a:latin typeface="Times New Roman"/>
                <a:ea typeface="+mn-ea"/>
                <a:cs typeface="+mn-cs"/>
              </a:rPr>
              <a:t>Store the control words in a memory, with each word having a unique address.</a:t>
            </a:r>
            <a:endParaRPr lang="en-US" sz="3200" dirty="0">
              <a:latin typeface="Calibri"/>
              <a:ea typeface="Calibri"/>
              <a:cs typeface="Times New Roman"/>
            </a:endParaRPr>
          </a:p>
          <a:p>
            <a:endParaRPr lang="en-US" dirty="0"/>
          </a:p>
        </p:txBody>
      </p:sp>
    </p:spTree>
    <p:extLst>
      <p:ext uri="{BB962C8B-B14F-4D97-AF65-F5344CB8AC3E}">
        <p14:creationId xmlns:p14="http://schemas.microsoft.com/office/powerpoint/2010/main" val="3545823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01327"/>
            <a:ext cx="8500188" cy="1035892"/>
          </a:xfrm>
          <a:noFill/>
          <a:ln/>
        </p:spPr>
        <p:txBody>
          <a:bodyPr lIns="90488" tIns="44450" rIns="90488" bIns="44450"/>
          <a:lstStyle/>
          <a:p>
            <a:r>
              <a:rPr lang="en-US" dirty="0"/>
              <a:t>Figure 19.13 </a:t>
            </a:r>
            <a:br>
              <a:rPr lang="en-US" dirty="0"/>
            </a:br>
            <a:r>
              <a:rPr lang="en-US" dirty="0"/>
              <a:t>Organization of Control Memory</a:t>
            </a:r>
          </a:p>
        </p:txBody>
      </p:sp>
      <p:pic>
        <p:nvPicPr>
          <p:cNvPr id="4" name="Picture 3" descr="The sequence of micro operations that jump to indirect or execute is the Fetch cycle routine. The next is the sequence of operations that jump to execute. This is the Indirect cycle routine. The sequence of operations that jump to fetch is the Interrupt cycle routine. The operation that Jumps to opcode routine is the Execute cycle beginning. The sequence of operations that jump to fetch or interrupt is the AND routine. The sequence of operations that jumps to fetch or interrupt again is the ADD routine. The series of microoperations occurs. The final operation that Jumps to fetch or interrupt is the I O F routine. " title="An illustration represents the arrangement of Control memory."/>
          <p:cNvPicPr>
            <a:picLocks noChangeAspect="1"/>
          </p:cNvPicPr>
          <p:nvPr/>
        </p:nvPicPr>
        <p:blipFill rotWithShape="1">
          <a:blip r:embed="rId3">
            <a:extLst>
              <a:ext uri="{28A0092B-C50C-407E-A947-70E740481C1C}">
                <a14:useLocalDpi xmlns:a14="http://schemas.microsoft.com/office/drawing/2010/main" val="0"/>
              </a:ext>
            </a:extLst>
          </a:blip>
          <a:srcRect l="19038" t="14044" r="19369" b="21918"/>
          <a:stretch/>
        </p:blipFill>
        <p:spPr>
          <a:xfrm>
            <a:off x="2591780" y="1116013"/>
            <a:ext cx="3960441" cy="5328592"/>
          </a:xfrm>
          <a:prstGeom prst="rect">
            <a:avLst/>
          </a:prstGeom>
        </p:spPr>
      </p:pic>
    </p:spTree>
    <p:extLst>
      <p:ext uri="{BB962C8B-B14F-4D97-AF65-F5344CB8AC3E}">
        <p14:creationId xmlns:p14="http://schemas.microsoft.com/office/powerpoint/2010/main" val="652872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7686"/>
            <a:ext cx="8500188" cy="1138529"/>
          </a:xfrm>
          <a:noFill/>
          <a:ln/>
        </p:spPr>
        <p:txBody>
          <a:bodyPr lIns="90488" tIns="44450" rIns="90488" bIns="44450"/>
          <a:lstStyle/>
          <a:p>
            <a:r>
              <a:rPr lang="en-US" dirty="0"/>
              <a:t>Figure 19.12</a:t>
            </a:r>
            <a:br>
              <a:rPr lang="en-US" dirty="0"/>
            </a:br>
            <a:r>
              <a:rPr lang="en-US" dirty="0"/>
              <a:t>Typical Microinstruction Formats</a:t>
            </a:r>
          </a:p>
        </p:txBody>
      </p:sp>
      <p:pic>
        <p:nvPicPr>
          <p:cNvPr id="4" name="Picture 3" descr="In Horizontal micro instruction format, the parts are labeled. The parts in the format are labeled from left to right. The first part is labeled, Internal C P U control signals. The second part is labeled, System bus control signals. The third part is labeled, Jump condition which includes Unconditional, Zero, Overflow, and Indirect bit. The fourth part is labeled, Microinstruction address. In Vertical microinstruction, the parts in the format are labeled. The parts from left to right in the format are labeled as follows. The first three parts are labeled, Function codes. The fourth part is labeled, Jump condition. The fifth part is labeled, Microinstruction address. " title="Two diagrams, a and b, represent the horizontal and vertical micro instruction formats. "/>
          <p:cNvPicPr>
            <a:picLocks noChangeAspect="1"/>
          </p:cNvPicPr>
          <p:nvPr/>
        </p:nvPicPr>
        <p:blipFill rotWithShape="1">
          <a:blip r:embed="rId3">
            <a:extLst>
              <a:ext uri="{28A0092B-C50C-407E-A947-70E740481C1C}">
                <a14:useLocalDpi xmlns:a14="http://schemas.microsoft.com/office/drawing/2010/main" val="0"/>
              </a:ext>
            </a:extLst>
          </a:blip>
          <a:srcRect l="3961" t="22042" r="2970" b="22873"/>
          <a:stretch/>
        </p:blipFill>
        <p:spPr>
          <a:xfrm>
            <a:off x="1187624" y="1196752"/>
            <a:ext cx="6768752" cy="5184576"/>
          </a:xfrm>
          <a:prstGeom prst="rect">
            <a:avLst/>
          </a:prstGeom>
        </p:spPr>
      </p:pic>
    </p:spTree>
    <p:extLst>
      <p:ext uri="{BB962C8B-B14F-4D97-AF65-F5344CB8AC3E}">
        <p14:creationId xmlns:p14="http://schemas.microsoft.com/office/powerpoint/2010/main" val="294086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6473"/>
            <a:ext cx="8500188" cy="1129198"/>
          </a:xfrm>
          <a:noFill/>
          <a:ln/>
        </p:spPr>
        <p:txBody>
          <a:bodyPr lIns="90488" tIns="44450" rIns="90488" bIns="44450"/>
          <a:lstStyle/>
          <a:p>
            <a:r>
              <a:rPr lang="en-US" dirty="0"/>
              <a:t>Figure 19.14</a:t>
            </a:r>
            <a:br>
              <a:rPr lang="en-US" dirty="0"/>
            </a:br>
            <a:r>
              <a:rPr lang="en-US" dirty="0"/>
              <a:t>Control Unit Microarchitecture</a:t>
            </a:r>
          </a:p>
        </p:txBody>
      </p:sp>
      <p:pic>
        <p:nvPicPr>
          <p:cNvPr id="4" name="Picture 3" descr="A sequencing logic leads to Control address register. The register leads to Control memory. Read option from sequencing logic is sent to the control memory. Finally, the control memory is sent to the Control buffer register." title="An illustration represents the microarchitecture of a control unit."/>
          <p:cNvPicPr>
            <a:picLocks noChangeAspect="1"/>
          </p:cNvPicPr>
          <p:nvPr/>
        </p:nvPicPr>
        <p:blipFill rotWithShape="1">
          <a:blip r:embed="rId3">
            <a:extLst>
              <a:ext uri="{28A0092B-C50C-407E-A947-70E740481C1C}">
                <a14:useLocalDpi xmlns:a14="http://schemas.microsoft.com/office/drawing/2010/main" val="0"/>
              </a:ext>
            </a:extLst>
          </a:blip>
          <a:srcRect l="23621" t="24712" r="30930" b="42176"/>
          <a:stretch/>
        </p:blipFill>
        <p:spPr>
          <a:xfrm>
            <a:off x="2051720" y="1340768"/>
            <a:ext cx="5040560" cy="4752528"/>
          </a:xfrm>
          <a:prstGeom prst="rect">
            <a:avLst/>
          </a:prstGeom>
        </p:spPr>
      </p:pic>
    </p:spTree>
    <p:extLst>
      <p:ext uri="{BB962C8B-B14F-4D97-AF65-F5344CB8AC3E}">
        <p14:creationId xmlns:p14="http://schemas.microsoft.com/office/powerpoint/2010/main" val="126960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65331"/>
            <a:ext cx="8500188" cy="998570"/>
          </a:xfrm>
          <a:noFill/>
          <a:ln/>
        </p:spPr>
        <p:txBody>
          <a:bodyPr lIns="90488" tIns="44450" rIns="90488" bIns="44450"/>
          <a:lstStyle/>
          <a:p>
            <a:r>
              <a:rPr lang="en-US" sz="3200" dirty="0"/>
              <a:t>Figure 19.15</a:t>
            </a:r>
            <a:br>
              <a:rPr lang="en-US" sz="3200" dirty="0"/>
            </a:br>
            <a:r>
              <a:rPr lang="en-US" sz="3200" dirty="0"/>
              <a:t>Functioning of Microprogrammed Control Unit</a:t>
            </a:r>
          </a:p>
        </p:txBody>
      </p:sp>
      <p:pic>
        <p:nvPicPr>
          <p:cNvPr id="3" name="Picture 2" descr="A micro programmed control unit with an Instruction register is depicted. A sequencing logic with A L U flags input and a clock input is sent to a control address register. At the other side, the instruction register is given to a decoder. The decoder leads to the Control address register to which a read option from the sequencing logic is also sent. The control memory leads to Control buffer register which in further proceeds to a decoder. The decoder sends the next decoded address control to the sequencing logic. Finally, from the decoder, Control signals within C P U, and Control signals to the system bus are obtained as outputs." title="An illustration represents a micro programmed control unit."/>
          <p:cNvPicPr>
            <a:picLocks noChangeAspect="1"/>
          </p:cNvPicPr>
          <p:nvPr/>
        </p:nvPicPr>
        <p:blipFill rotWithShape="1">
          <a:blip r:embed="rId3">
            <a:extLst>
              <a:ext uri="{28A0092B-C50C-407E-A947-70E740481C1C}">
                <a14:useLocalDpi xmlns:a14="http://schemas.microsoft.com/office/drawing/2010/main" val="0"/>
              </a:ext>
            </a:extLst>
          </a:blip>
          <a:srcRect l="9046" t="8779" r="20051" b="24844"/>
          <a:stretch/>
        </p:blipFill>
        <p:spPr>
          <a:xfrm>
            <a:off x="2299996" y="1021101"/>
            <a:ext cx="4544008" cy="5505061"/>
          </a:xfrm>
          <a:prstGeom prst="rect">
            <a:avLst/>
          </a:prstGeom>
        </p:spPr>
      </p:pic>
    </p:spTree>
    <p:extLst>
      <p:ext uri="{BB962C8B-B14F-4D97-AF65-F5344CB8AC3E}">
        <p14:creationId xmlns:p14="http://schemas.microsoft.com/office/powerpoint/2010/main" val="206990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75814"/>
            <a:ext cx="8500188" cy="1606527"/>
          </a:xfrm>
          <a:noFill/>
          <a:ln/>
        </p:spPr>
        <p:txBody>
          <a:bodyPr lIns="90488" tIns="44450" rIns="90488" bIns="44450"/>
          <a:lstStyle/>
          <a:p>
            <a:r>
              <a:rPr lang="en-US" dirty="0"/>
              <a:t>Figure 19.1 </a:t>
            </a:r>
            <a:br>
              <a:rPr lang="en-US" dirty="0"/>
            </a:br>
            <a:r>
              <a:rPr lang="en-US" dirty="0"/>
              <a:t>Constituent Elements of a Program Execution</a:t>
            </a:r>
          </a:p>
        </p:txBody>
      </p:sp>
      <p:pic>
        <p:nvPicPr>
          <p:cNvPr id="3" name="Picture 2" descr="Program execution is branched into series of Instruction cycles. Each Instruction cycle is branched into sub cycles. The sub cycles are Fetch, Indirect, Execute, and Interrupt. The sub cycles are further branched into micro operations. From the sub cycle fetch, three micro operations are branched. Two other micro operations are branched from the sub cycle, Indirect." title="The flow cycle of a program execution is illustrated with various branches that have sequential execution of instructions."/>
          <p:cNvPicPr>
            <a:picLocks noChangeAspect="1"/>
          </p:cNvPicPr>
          <p:nvPr/>
        </p:nvPicPr>
        <p:blipFill rotWithShape="1">
          <a:blip r:embed="rId3">
            <a:extLst>
              <a:ext uri="{28A0092B-C50C-407E-A947-70E740481C1C}">
                <a14:useLocalDpi xmlns:a14="http://schemas.microsoft.com/office/drawing/2010/main" val="0"/>
              </a:ext>
            </a:extLst>
          </a:blip>
          <a:srcRect l="4173" t="23900" r="3187" b="37405"/>
          <a:stretch/>
        </p:blipFill>
        <p:spPr>
          <a:xfrm>
            <a:off x="575556" y="1814194"/>
            <a:ext cx="7992888" cy="432048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9472"/>
            <a:ext cx="8500188" cy="1096541"/>
          </a:xfrm>
          <a:noFill/>
          <a:ln/>
        </p:spPr>
        <p:txBody>
          <a:bodyPr lIns="90488" tIns="44450" rIns="90488" bIns="44450"/>
          <a:lstStyle/>
          <a:p>
            <a:r>
              <a:rPr lang="en-US" dirty="0"/>
              <a:t>Figure 19.16</a:t>
            </a:r>
            <a:br>
              <a:rPr lang="en-US" dirty="0"/>
            </a:br>
            <a:r>
              <a:rPr lang="en-US" dirty="0"/>
              <a:t>Wilkes’s Microprogrammed Control Unit</a:t>
            </a:r>
          </a:p>
        </p:txBody>
      </p:sp>
      <p:pic>
        <p:nvPicPr>
          <p:cNvPr id="3" name="Picture 2" descr="An address decoder gives a series of decoded addresses. Control signals represented by downward facing arrows are passed through the decoded addresses that connect with addresses. Another set of control signals is passed upward through the decoded addresses that connect with addresses. The set of control signals acting upwards are given to Register 2. A conditional signal connects with the decoded addresses in between the sets of control signals. Register 2 is given with input from the instruction register, a clock pulse, and the control signal. From register 2, a clock pulse is given as input to register 1. Register 1 is given as input to the address decoder. Control signals are also given as inputs to the Address decoder." title="An illustration represents Wilke’s Micro programmed Control Unit."/>
          <p:cNvPicPr>
            <a:picLocks noChangeAspect="1"/>
          </p:cNvPicPr>
          <p:nvPr/>
        </p:nvPicPr>
        <p:blipFill rotWithShape="1">
          <a:blip r:embed="rId3">
            <a:extLst>
              <a:ext uri="{28A0092B-C50C-407E-A947-70E740481C1C}">
                <a14:useLocalDpi xmlns:a14="http://schemas.microsoft.com/office/drawing/2010/main" val="0"/>
              </a:ext>
            </a:extLst>
          </a:blip>
          <a:srcRect t="24775" b="25251"/>
          <a:stretch/>
        </p:blipFill>
        <p:spPr>
          <a:xfrm>
            <a:off x="507070" y="1116013"/>
            <a:ext cx="8129860" cy="5257802"/>
          </a:xfrm>
          <a:prstGeom prst="rect">
            <a:avLst/>
          </a:prstGeom>
        </p:spPr>
      </p:pic>
    </p:spTree>
    <p:extLst>
      <p:ext uri="{BB962C8B-B14F-4D97-AF65-F5344CB8AC3E}">
        <p14:creationId xmlns:p14="http://schemas.microsoft.com/office/powerpoint/2010/main" val="1291618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D8DE3E-F4BF-4830-9B87-319842F94C1A}"/>
              </a:ext>
            </a:extLst>
          </p:cNvPr>
          <p:cNvPicPr>
            <a:picLocks noChangeAspect="1"/>
          </p:cNvPicPr>
          <p:nvPr/>
        </p:nvPicPr>
        <p:blipFill>
          <a:blip r:embed="rId3"/>
          <a:stretch>
            <a:fillRect/>
          </a:stretch>
        </p:blipFill>
        <p:spPr>
          <a:xfrm>
            <a:off x="499494" y="1095049"/>
            <a:ext cx="8145012" cy="4667901"/>
          </a:xfrm>
          <a:prstGeom prst="rect">
            <a:avLst/>
          </a:prstGeom>
        </p:spPr>
      </p:pic>
    </p:spTree>
    <p:extLst>
      <p:ext uri="{BB962C8B-B14F-4D97-AF65-F5344CB8AC3E}">
        <p14:creationId xmlns:p14="http://schemas.microsoft.com/office/powerpoint/2010/main" val="225543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4"/>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1218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2319338"/>
            <a:ext cx="82486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TextBox 6"/>
          <p:cNvSpPr txBox="1">
            <a:spLocks noChangeArrowheads="1"/>
          </p:cNvSpPr>
          <p:nvPr/>
        </p:nvSpPr>
        <p:spPr bwMode="auto">
          <a:xfrm>
            <a:off x="1430338" y="2625725"/>
            <a:ext cx="68262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This work is protected by United States copyright laws and is provided solely</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for the use of instructions in teaching their courses and assessing student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learning. dissemination or sale of any part of this work (including on the</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World Wide Web) will destroy the integrity of the work and is not permit-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ted. The work and materials from it should never be made available 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students except by instructors using the accompanying text in their</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classes. All recipients of this work are expected to abide by these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restrictions and to honor the intended pedagogical purposes and the needs of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other instructors who rely on these materials.</a:t>
            </a:r>
            <a:endParaRPr kumimoji="0" lang="en-IN"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237674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GB" dirty="0"/>
              <a:t>The Fetch Cycle</a:t>
            </a:r>
          </a:p>
        </p:txBody>
      </p:sp>
      <p:sp>
        <p:nvSpPr>
          <p:cNvPr id="8197" name="Rectangle 5"/>
          <p:cNvSpPr>
            <a:spLocks noGrp="1" noChangeArrowheads="1"/>
          </p:cNvSpPr>
          <p:nvPr>
            <p:ph type="body" idx="1"/>
          </p:nvPr>
        </p:nvSpPr>
        <p:spPr/>
        <p:txBody>
          <a:bodyPr>
            <a:normAutofit lnSpcReduction="10000"/>
          </a:bodyPr>
          <a:lstStyle/>
          <a:p>
            <a:pPr marL="307975" indent="-307975"/>
            <a:r>
              <a:rPr lang="en-GB" sz="2200" dirty="0"/>
              <a:t>Occurs at the beginning of each instruction cycle and causes an instruction to be fetched from memory</a:t>
            </a:r>
          </a:p>
          <a:p>
            <a:pPr marL="307975" indent="-307975"/>
            <a:r>
              <a:rPr lang="en-GB" sz="2200" dirty="0"/>
              <a:t>Four registers are involved:</a:t>
            </a:r>
          </a:p>
          <a:p>
            <a:pPr marL="652463" lvl="1" indent="-331788"/>
            <a:r>
              <a:rPr lang="en-GB" sz="1800" dirty="0"/>
              <a:t>Memory Address Register (MAR) </a:t>
            </a:r>
          </a:p>
          <a:p>
            <a:pPr marL="962025" lvl="2" indent="-309563"/>
            <a:r>
              <a:rPr lang="en-GB" sz="1800" dirty="0"/>
              <a:t>Connected to address bus</a:t>
            </a:r>
          </a:p>
          <a:p>
            <a:pPr marL="962025" lvl="2" indent="-309563"/>
            <a:r>
              <a:rPr lang="en-GB" sz="1800" dirty="0"/>
              <a:t>Specifies address for read or write operation</a:t>
            </a:r>
          </a:p>
          <a:p>
            <a:pPr marL="652463" lvl="1" indent="-331788"/>
            <a:r>
              <a:rPr lang="en-GB" sz="1800" dirty="0"/>
              <a:t>Memory Buffer Register (MBR) </a:t>
            </a:r>
          </a:p>
          <a:p>
            <a:pPr marL="962025" lvl="2" indent="-309563"/>
            <a:r>
              <a:rPr lang="en-GB" sz="1800" dirty="0"/>
              <a:t>Connected to data bus</a:t>
            </a:r>
          </a:p>
          <a:p>
            <a:pPr marL="962025" lvl="2" indent="-309563"/>
            <a:r>
              <a:rPr lang="en-GB" sz="1800" dirty="0"/>
              <a:t>Holds data to write or last data read</a:t>
            </a:r>
          </a:p>
          <a:p>
            <a:pPr marL="652463" lvl="1" indent="-331788"/>
            <a:r>
              <a:rPr lang="en-GB" sz="1800" dirty="0"/>
              <a:t>Program Counter (PC) </a:t>
            </a:r>
          </a:p>
          <a:p>
            <a:pPr marL="962025" lvl="2" indent="-309563"/>
            <a:r>
              <a:rPr lang="en-GB" sz="1800" dirty="0"/>
              <a:t>Holds address of next instruction to be fetched</a:t>
            </a:r>
          </a:p>
          <a:p>
            <a:pPr marL="652463" lvl="1" indent="-331788"/>
            <a:r>
              <a:rPr lang="en-GB" sz="1800" dirty="0"/>
              <a:t>Instruction Register (IR) </a:t>
            </a:r>
          </a:p>
          <a:p>
            <a:pPr marL="962025" lvl="2" indent="-309563"/>
            <a:r>
              <a:rPr lang="en-GB" sz="1800" dirty="0"/>
              <a:t>Holds last instruction fetched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19272"/>
            <a:ext cx="8500188" cy="1045223"/>
          </a:xfrm>
          <a:noFill/>
          <a:ln/>
        </p:spPr>
        <p:txBody>
          <a:bodyPr lIns="90488" tIns="44450" rIns="90488" bIns="44450"/>
          <a:lstStyle/>
          <a:p>
            <a:r>
              <a:rPr lang="en-US" dirty="0"/>
              <a:t>Figure 19.2</a:t>
            </a:r>
            <a:br>
              <a:rPr lang="en-US" dirty="0"/>
            </a:br>
            <a:r>
              <a:rPr lang="en-US" dirty="0"/>
              <a:t>Sequence of Events, Fetch Cycle</a:t>
            </a:r>
          </a:p>
        </p:txBody>
      </p:sp>
      <p:pic>
        <p:nvPicPr>
          <p:cNvPr id="2" name="Picture 1" descr="In all the four steps given, there are M A R, M B R, P C, I R, and A C. In step a, Beginning, or before t sub 1, the address in P C is, 0 0 0 0 0 0 0 0 0 1 1 0 0 1 0 0. In step b, which is labeled, After the first step, the address are given in M A R and P C. Address in M A R is 0 0 0 0 0 0 0 0 0 1 1 0 0 1 0 0. Address in P C is, 0 0 0 0 0 0 0 0 0 1 1 0 0 1 0 0. In step b, After the second step, address are given in M A R, M B R, and P C. Address in M A R is 0 0 0 0 0 0 0 0 0 1 1 0 0 1 0 0. Address in M B R is 0 0 0 1 0 0 0 0 0 0 1 0 0 0 0 0. Address in P C is 0 0 0 0 0 0 0 0 0 1 1 0 0 1 0 1. In step d, which is labeled, After the third step, addresses are given in M A R, M B R, P C, and I R, except A C. The address in M A R reads 0 0 0 0 0 0 0 0 0 1 1 0 0 1 0 0. The address in M B R is 0 0 0 1 0 0 0 0 0 0 1 0 0 0 0 0. The address in P C is 0 0 0 0 0 0 0 0 0 1 1 0 0 1 0 1. The address in I R is 0 0 0 1 0 0 0 0 0 0 1 0 0 0 0 0." title="An illustration represents four steps, a, b, c, and d, of a fetch cycle where the sequence of events is processed."/>
          <p:cNvPicPr>
            <a:picLocks noChangeAspect="1"/>
          </p:cNvPicPr>
          <p:nvPr/>
        </p:nvPicPr>
        <p:blipFill rotWithShape="1">
          <a:blip r:embed="rId3">
            <a:extLst>
              <a:ext uri="{28A0092B-C50C-407E-A947-70E740481C1C}">
                <a14:useLocalDpi xmlns:a14="http://schemas.microsoft.com/office/drawing/2010/main" val="0"/>
              </a:ext>
            </a:extLst>
          </a:blip>
          <a:srcRect l="16264" t="8413" r="9699" b="51661"/>
          <a:stretch/>
        </p:blipFill>
        <p:spPr>
          <a:xfrm>
            <a:off x="1115616" y="1484784"/>
            <a:ext cx="6912768" cy="4824536"/>
          </a:xfrm>
          <a:prstGeom prst="rect">
            <a:avLst/>
          </a:prstGeom>
        </p:spPr>
      </p:pic>
    </p:spTree>
    <p:extLst>
      <p:ext uri="{BB962C8B-B14F-4D97-AF65-F5344CB8AC3E}">
        <p14:creationId xmlns:p14="http://schemas.microsoft.com/office/powerpoint/2010/main" val="893065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descr="The list reads as follows. 1. Range. Negative 2 to the power of n minus 1  through 2 to the power of n minus one, minus one. 2. Number of Representations of Zero. One. 3. Negation. Take the Boolean complement of each bit of the corresponding positive number, then add 1 to the resulting bit pattern viewed as an unsigned integer. 4. Expansion of Bit Length. Add additional bit positions to the left and fill in with the value of the original sign bit. Overflow Rule. If two numbers with the same sign (both positive or both negative) are added, then overflow occurs if and only if the result has the opposite sign. Subtraction Rule. To subtract B from A, take the twos complement of B and add it to A." title="A list presents characteristics of twos complement representation and arithmetic."/>
          <p:cNvGraphicFramePr>
            <a:graphicFrameLocks noGrp="1"/>
          </p:cNvGraphicFramePr>
          <p:nvPr>
            <p:extLst>
              <p:ext uri="{D42A27DB-BD31-4B8C-83A1-F6EECF244321}">
                <p14:modId xmlns:p14="http://schemas.microsoft.com/office/powerpoint/2010/main" val="146627920"/>
              </p:ext>
            </p:extLst>
          </p:nvPr>
        </p:nvGraphicFramePr>
        <p:xfrm>
          <a:off x="591682" y="1151278"/>
          <a:ext cx="7960636" cy="4377897"/>
        </p:xfrm>
        <a:graphic>
          <a:graphicData uri="http://schemas.openxmlformats.org/drawingml/2006/table">
            <a:tbl>
              <a:tblPr firstRow="1" bandRow="1">
                <a:tableStyleId>{5C22544A-7EE6-4342-B048-85BDC9FD1C3A}</a:tableStyleId>
              </a:tblPr>
              <a:tblGrid>
                <a:gridCol w="1525272">
                  <a:extLst>
                    <a:ext uri="{9D8B030D-6E8A-4147-A177-3AD203B41FA5}">
                      <a16:colId xmlns:a16="http://schemas.microsoft.com/office/drawing/2014/main" val="2543019389"/>
                    </a:ext>
                  </a:extLst>
                </a:gridCol>
                <a:gridCol w="3463158">
                  <a:extLst>
                    <a:ext uri="{9D8B030D-6E8A-4147-A177-3AD203B41FA5}">
                      <a16:colId xmlns:a16="http://schemas.microsoft.com/office/drawing/2014/main" val="4122312373"/>
                    </a:ext>
                  </a:extLst>
                </a:gridCol>
                <a:gridCol w="2972206">
                  <a:extLst>
                    <a:ext uri="{9D8B030D-6E8A-4147-A177-3AD203B41FA5}">
                      <a16:colId xmlns:a16="http://schemas.microsoft.com/office/drawing/2014/main" val="2710634603"/>
                    </a:ext>
                  </a:extLst>
                </a:gridCol>
              </a:tblGrid>
              <a:tr h="332206">
                <a:tc>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tx1"/>
                          </a:solidFill>
                          <a:latin typeface="+mn-lt"/>
                          <a:ea typeface="+mn-ea"/>
                          <a:cs typeface="+mn-cs"/>
                          <a:sym typeface="Arial"/>
                        </a:rPr>
                        <a:t>Micro-operations</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28268">
                <a:tc rowSpan="3">
                  <a:txBody>
                    <a:bodyPr/>
                    <a:lstStyle/>
                    <a:p>
                      <a:r>
                        <a:rPr lang="en-IN" sz="1400" b="1" i="0" u="none" strike="noStrike" cap="none" baseline="0" dirty="0">
                          <a:solidFill>
                            <a:schemeClr val="dk1"/>
                          </a:solidFill>
                          <a:latin typeface="+mn-lt"/>
                          <a:ea typeface="+mn-ea"/>
                          <a:cs typeface="+mn-cs"/>
                          <a:sym typeface="Arial"/>
                        </a:rPr>
                        <a:t>Fetch:</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dirty="0"/>
                        <a:t>t</a:t>
                      </a:r>
                      <a:r>
                        <a:rPr lang="en-IN" sz="1400" baseline="-25000" dirty="0"/>
                        <a:t>1</a:t>
                      </a:r>
                      <a:r>
                        <a:rPr lang="en-IN" sz="1400" dirty="0"/>
                        <a:t>: MAR   </a:t>
                      </a:r>
                      <a:r>
                        <a:rPr lang="en-IN" sz="1800" dirty="0">
                          <a:latin typeface="Arial" panose="020B0604020202020204" pitchFamily="34" charset="0"/>
                          <a:cs typeface="Arial" panose="020B0604020202020204" pitchFamily="34" charset="0"/>
                        </a:rPr>
                        <a:t>←</a:t>
                      </a:r>
                      <a:r>
                        <a:rPr lang="en-IN" sz="1400" dirty="0"/>
                        <a:t>  (PC)</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4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70667">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a:t>
                      </a:r>
                      <a:r>
                        <a:rPr lang="en-US" sz="1400" baseline="-25000" dirty="0"/>
                        <a:t>2</a:t>
                      </a:r>
                      <a:r>
                        <a:rPr lang="en-US" sz="1400" dirty="0"/>
                        <a:t>: MBR   ←  Memory</a:t>
                      </a:r>
                    </a:p>
                    <a:p>
                      <a:pPr marL="204788" marR="0" indent="-204788" algn="l" defTabSz="914400" rtl="0" eaLnBrk="1" fontAlgn="auto" latinLnBrk="0" hangingPunct="1">
                        <a:lnSpc>
                          <a:spcPct val="100000"/>
                        </a:lnSpc>
                        <a:spcBef>
                          <a:spcPts val="0"/>
                        </a:spcBef>
                        <a:spcAft>
                          <a:spcPts val="0"/>
                        </a:spcAft>
                        <a:buClrTx/>
                        <a:buSzTx/>
                        <a:buFontTx/>
                        <a:buNone/>
                        <a:tabLst/>
                        <a:defRPr/>
                      </a:pPr>
                      <a:r>
                        <a:rPr lang="en-IN" sz="1400" dirty="0"/>
                        <a:t>	PC   </a:t>
                      </a:r>
                      <a:r>
                        <a:rPr lang="en-IN" sz="1400" dirty="0">
                          <a:latin typeface="Arial" panose="020B0604020202020204" pitchFamily="34" charset="0"/>
                          <a:cs typeface="Arial" panose="020B0604020202020204" pitchFamily="34" charset="0"/>
                        </a:rPr>
                        <a:t>←</a:t>
                      </a:r>
                      <a:r>
                        <a:rPr lang="en-IN" sz="1400" dirty="0"/>
                        <a:t>   (PC) + 1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92413">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t</a:t>
                      </a:r>
                      <a:r>
                        <a:rPr lang="en-US" sz="1400" b="0" i="0" u="none" strike="noStrike" cap="none" baseline="-25000" dirty="0">
                          <a:solidFill>
                            <a:schemeClr val="dk1"/>
                          </a:solidFill>
                          <a:latin typeface="+mn-lt"/>
                          <a:ea typeface="+mn-ea"/>
                          <a:cs typeface="+mn-cs"/>
                          <a:sym typeface="Arial"/>
                        </a:rPr>
                        <a:t>3</a:t>
                      </a:r>
                      <a:r>
                        <a:rPr lang="en-US" sz="1400" b="0" i="0" u="none" strike="noStrike" cap="none" baseline="0" dirty="0">
                          <a:solidFill>
                            <a:schemeClr val="dk1"/>
                          </a:solidFill>
                          <a:latin typeface="+mn-lt"/>
                          <a:ea typeface="+mn-ea"/>
                          <a:cs typeface="+mn-cs"/>
                          <a:sym typeface="Arial"/>
                        </a:rPr>
                        <a:t>: IR   ←   (MBR)</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IN" sz="14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4025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i="0" u="none" strike="noStrike" cap="none" baseline="0" dirty="0">
                          <a:solidFill>
                            <a:schemeClr val="dk1"/>
                          </a:solidFill>
                          <a:latin typeface="+mn-lt"/>
                          <a:ea typeface="+mn-ea"/>
                          <a:cs typeface="+mn-cs"/>
                          <a:sym typeface="Arial"/>
                        </a:rPr>
                        <a:t>Indirect:</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t</a:t>
                      </a:r>
                      <a:r>
                        <a:rPr lang="en-US" sz="1400" b="0" i="0" u="none" strike="noStrike" cap="none" baseline="-25000" dirty="0">
                          <a:solidFill>
                            <a:schemeClr val="dk1"/>
                          </a:solidFill>
                          <a:latin typeface="+mn-lt"/>
                          <a:ea typeface="+mn-ea"/>
                          <a:cs typeface="+mn-cs"/>
                          <a:sym typeface="Arial"/>
                        </a:rPr>
                        <a:t>1</a:t>
                      </a:r>
                      <a:r>
                        <a:rPr lang="en-US" sz="1400" b="0" i="0" u="none" strike="noStrike" cap="none" baseline="0" dirty="0">
                          <a:solidFill>
                            <a:schemeClr val="dk1"/>
                          </a:solidFill>
                          <a:latin typeface="+mn-lt"/>
                          <a:ea typeface="+mn-ea"/>
                          <a:cs typeface="+mn-cs"/>
                          <a:sym typeface="Arial"/>
                        </a:rPr>
                        <a:t>: MAR ←  (IR(Address))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IN" sz="14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37110">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t</a:t>
                      </a:r>
                      <a:r>
                        <a:rPr lang="en-US" sz="1400" b="0" i="0" u="none" strike="noStrike" cap="none" baseline="-25000" dirty="0">
                          <a:solidFill>
                            <a:schemeClr val="dk1"/>
                          </a:solidFill>
                          <a:latin typeface="+mn-lt"/>
                          <a:ea typeface="+mn-ea"/>
                          <a:cs typeface="+mn-cs"/>
                          <a:sym typeface="Arial"/>
                        </a:rPr>
                        <a:t>2</a:t>
                      </a:r>
                      <a:r>
                        <a:rPr lang="en-US" sz="1400" b="0" i="0" u="none" strike="noStrike" cap="none" baseline="0" dirty="0">
                          <a:solidFill>
                            <a:schemeClr val="dk1"/>
                          </a:solidFill>
                          <a:latin typeface="+mn-lt"/>
                          <a:ea typeface="+mn-ea"/>
                          <a:cs typeface="+mn-cs"/>
                          <a:sym typeface="Arial"/>
                        </a:rPr>
                        <a:t>: MBR ←  Memory</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IN" sz="14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37110">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t</a:t>
                      </a:r>
                      <a:r>
                        <a:rPr lang="en-IN" sz="1400" baseline="-25000" dirty="0"/>
                        <a:t>3</a:t>
                      </a:r>
                      <a:r>
                        <a:rPr lang="en-IN" sz="1400" dirty="0"/>
                        <a:t>: IR(Address) </a:t>
                      </a:r>
                      <a:r>
                        <a:rPr lang="en-US" sz="1400" b="0" i="0" u="none" strike="noStrike" cap="none" baseline="0" dirty="0">
                          <a:solidFill>
                            <a:schemeClr val="dk1"/>
                          </a:solidFill>
                          <a:latin typeface="+mn-lt"/>
                          <a:ea typeface="+mn-ea"/>
                          <a:cs typeface="+mn-cs"/>
                          <a:sym typeface="Arial"/>
                        </a:rPr>
                        <a:t>←</a:t>
                      </a:r>
                      <a:r>
                        <a:rPr lang="en-IN" sz="1400" dirty="0"/>
                        <a:t>  (MBR(Address))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IN" sz="14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83520904"/>
                  </a:ext>
                </a:extLst>
              </a:tr>
              <a:tr h="437110">
                <a:tc rowSpan="3">
                  <a:txBody>
                    <a:bodyPr/>
                    <a:lstStyle/>
                    <a:p>
                      <a:pPr algn="l"/>
                      <a:r>
                        <a:rPr lang="en-IN" sz="1400" b="1" dirty="0"/>
                        <a:t>Interrupt: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t</a:t>
                      </a:r>
                      <a:r>
                        <a:rPr lang="en-IN" sz="1400" b="0" i="0" u="none" strike="noStrike" cap="none" baseline="-25000" dirty="0">
                          <a:solidFill>
                            <a:schemeClr val="dk1"/>
                          </a:solidFill>
                          <a:latin typeface="+mn-lt"/>
                          <a:ea typeface="+mn-ea"/>
                          <a:cs typeface="+mn-cs"/>
                          <a:sym typeface="Arial"/>
                        </a:rPr>
                        <a:t>1</a:t>
                      </a:r>
                      <a:r>
                        <a:rPr lang="en-IN" sz="1400" b="0" i="0" u="none" strike="noStrike" cap="none" baseline="0" dirty="0">
                          <a:solidFill>
                            <a:schemeClr val="dk1"/>
                          </a:solidFill>
                          <a:latin typeface="+mn-lt"/>
                          <a:ea typeface="+mn-ea"/>
                          <a:cs typeface="+mn-cs"/>
                          <a:sym typeface="Arial"/>
                        </a:rPr>
                        <a:t>: MBR </a:t>
                      </a:r>
                      <a:r>
                        <a:rPr lang="en-US" sz="1400" b="0" i="0" u="none" strike="noStrike" cap="none" baseline="0" dirty="0">
                          <a:solidFill>
                            <a:schemeClr val="dk1"/>
                          </a:solidFill>
                          <a:latin typeface="+mn-lt"/>
                          <a:ea typeface="+mn-ea"/>
                          <a:cs typeface="+mn-cs"/>
                          <a:sym typeface="Arial"/>
                        </a:rPr>
                        <a:t>←</a:t>
                      </a:r>
                      <a:r>
                        <a:rPr lang="en-IN" sz="1400" b="0" i="0" u="none" strike="noStrike" cap="none" baseline="0" dirty="0">
                          <a:solidFill>
                            <a:schemeClr val="dk1"/>
                          </a:solidFill>
                          <a:latin typeface="+mn-lt"/>
                          <a:ea typeface="+mn-ea"/>
                          <a:cs typeface="+mn-cs"/>
                          <a:sym typeface="Arial"/>
                        </a:rPr>
                        <a:t>  (PC)</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IN" sz="14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06566229"/>
                  </a:ext>
                </a:extLst>
              </a:tr>
              <a:tr h="437110">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pt-BR" sz="1400" b="0" i="0" u="none" strike="noStrike" cap="none" baseline="0" dirty="0">
                          <a:solidFill>
                            <a:schemeClr val="dk1"/>
                          </a:solidFill>
                          <a:latin typeface="+mn-lt"/>
                          <a:ea typeface="+mn-ea"/>
                          <a:cs typeface="+mn-cs"/>
                          <a:sym typeface="Arial"/>
                        </a:rPr>
                        <a:t>t</a:t>
                      </a:r>
                      <a:r>
                        <a:rPr lang="pt-BR" sz="1400" b="0" i="0" u="none" strike="noStrike" cap="none" baseline="-25000" dirty="0">
                          <a:solidFill>
                            <a:schemeClr val="dk1"/>
                          </a:solidFill>
                          <a:latin typeface="+mn-lt"/>
                          <a:ea typeface="+mn-ea"/>
                          <a:cs typeface="+mn-cs"/>
                          <a:sym typeface="Arial"/>
                        </a:rPr>
                        <a:t>2</a:t>
                      </a:r>
                      <a:r>
                        <a:rPr lang="pt-BR" sz="1400" b="0" i="0" u="none" strike="noStrike" cap="none" baseline="0" dirty="0">
                          <a:solidFill>
                            <a:schemeClr val="dk1"/>
                          </a:solidFill>
                          <a:latin typeface="+mn-lt"/>
                          <a:ea typeface="+mn-ea"/>
                          <a:cs typeface="+mn-cs"/>
                          <a:sym typeface="Arial"/>
                        </a:rPr>
                        <a:t> : MAR </a:t>
                      </a:r>
                      <a:r>
                        <a:rPr lang="en-US" sz="1400" b="0" i="0" u="none" strike="noStrike" cap="none" baseline="0" dirty="0">
                          <a:solidFill>
                            <a:schemeClr val="dk1"/>
                          </a:solidFill>
                          <a:latin typeface="+mn-lt"/>
                          <a:ea typeface="+mn-ea"/>
                          <a:cs typeface="+mn-cs"/>
                          <a:sym typeface="Arial"/>
                        </a:rPr>
                        <a:t>←</a:t>
                      </a:r>
                      <a:r>
                        <a:rPr lang="pt-BR" sz="1400" b="0" i="0" u="none" strike="noStrike" cap="none" baseline="0" dirty="0">
                          <a:solidFill>
                            <a:schemeClr val="dk1"/>
                          </a:solidFill>
                          <a:latin typeface="+mn-lt"/>
                          <a:ea typeface="+mn-ea"/>
                          <a:cs typeface="+mn-cs"/>
                          <a:sym typeface="Arial"/>
                        </a:rPr>
                        <a:t>  Save-address</a:t>
                      </a:r>
                    </a:p>
                    <a:p>
                      <a:pPr marL="261938" indent="-261938"/>
                      <a:r>
                        <a:rPr lang="en-IN" sz="1400" b="0" i="0" u="none" strike="noStrike" cap="none" baseline="0" dirty="0">
                          <a:solidFill>
                            <a:schemeClr val="dk1"/>
                          </a:solidFill>
                          <a:latin typeface="+mn-lt"/>
                          <a:ea typeface="+mn-ea"/>
                          <a:cs typeface="+mn-cs"/>
                          <a:sym typeface="Arial"/>
                        </a:rPr>
                        <a:t>	PC </a:t>
                      </a:r>
                      <a:r>
                        <a:rPr lang="en-US" sz="1400" b="0" i="0" u="none" strike="noStrike" cap="none" baseline="0" dirty="0">
                          <a:solidFill>
                            <a:schemeClr val="dk1"/>
                          </a:solidFill>
                          <a:latin typeface="+mn-lt"/>
                          <a:ea typeface="+mn-ea"/>
                          <a:cs typeface="+mn-cs"/>
                          <a:sym typeface="Arial"/>
                        </a:rPr>
                        <a:t>←</a:t>
                      </a:r>
                      <a:r>
                        <a:rPr lang="en-IN" sz="1400" b="0" i="0" u="none" strike="noStrike" cap="none" baseline="0" dirty="0">
                          <a:solidFill>
                            <a:schemeClr val="dk1"/>
                          </a:solidFill>
                          <a:latin typeface="+mn-lt"/>
                          <a:ea typeface="+mn-ea"/>
                          <a:cs typeface="+mn-cs"/>
                          <a:sym typeface="Arial"/>
                        </a:rPr>
                        <a:t>  Routine-address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7732883"/>
                  </a:ext>
                </a:extLst>
              </a:tr>
              <a:tr h="437110">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t</a:t>
                      </a:r>
                      <a:r>
                        <a:rPr lang="en-IN" sz="1400" b="0" i="0" u="none" strike="noStrike" cap="none" baseline="-25000" dirty="0">
                          <a:solidFill>
                            <a:schemeClr val="dk1"/>
                          </a:solidFill>
                          <a:latin typeface="+mn-lt"/>
                          <a:ea typeface="+mn-ea"/>
                          <a:cs typeface="+mn-cs"/>
                          <a:sym typeface="Arial"/>
                        </a:rPr>
                        <a:t>3</a:t>
                      </a:r>
                      <a:r>
                        <a:rPr lang="en-IN" sz="1400" b="0" i="0" u="none" strike="noStrike" cap="none" baseline="0" dirty="0">
                          <a:solidFill>
                            <a:schemeClr val="dk1"/>
                          </a:solidFill>
                          <a:latin typeface="+mn-lt"/>
                          <a:ea typeface="+mn-ea"/>
                          <a:cs typeface="+mn-cs"/>
                          <a:sym typeface="Arial"/>
                        </a:rPr>
                        <a:t>: Memory </a:t>
                      </a:r>
                      <a:r>
                        <a:rPr lang="en-US" sz="1400" b="0" i="0" u="none" strike="noStrike" cap="none" baseline="0" dirty="0">
                          <a:solidFill>
                            <a:schemeClr val="dk1"/>
                          </a:solidFill>
                          <a:latin typeface="+mn-lt"/>
                          <a:ea typeface="+mn-ea"/>
                          <a:cs typeface="+mn-cs"/>
                          <a:sym typeface="Arial"/>
                        </a:rPr>
                        <a:t>←</a:t>
                      </a:r>
                      <a:r>
                        <a:rPr lang="en-IN" sz="1400" b="0" i="0" u="none" strike="noStrike" cap="none" baseline="0" dirty="0">
                          <a:solidFill>
                            <a:schemeClr val="dk1"/>
                          </a:solidFill>
                          <a:latin typeface="+mn-lt"/>
                          <a:ea typeface="+mn-ea"/>
                          <a:cs typeface="+mn-cs"/>
                          <a:sym typeface="Arial"/>
                        </a:rPr>
                        <a:t> (MBR)</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IN" sz="14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84175538"/>
                  </a:ext>
                </a:extLst>
              </a:tr>
            </a:tbl>
          </a:graphicData>
        </a:graphic>
      </p:graphicFrame>
    </p:spTree>
    <p:extLst>
      <p:ext uri="{BB962C8B-B14F-4D97-AF65-F5344CB8AC3E}">
        <p14:creationId xmlns:p14="http://schemas.microsoft.com/office/powerpoint/2010/main" val="133253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t>Indirect Cycle</a:t>
            </a:r>
          </a:p>
        </p:txBody>
      </p:sp>
      <p:sp>
        <p:nvSpPr>
          <p:cNvPr id="12291" name="Rectangle 3"/>
          <p:cNvSpPr>
            <a:spLocks noGrp="1" noChangeArrowheads="1"/>
          </p:cNvSpPr>
          <p:nvPr>
            <p:ph type="body" idx="1"/>
          </p:nvPr>
        </p:nvSpPr>
        <p:spPr>
          <a:xfrm>
            <a:off x="457200" y="1600200"/>
            <a:ext cx="7715200" cy="4853136"/>
          </a:xfrm>
        </p:spPr>
        <p:txBody>
          <a:bodyPr/>
          <a:lstStyle/>
          <a:p>
            <a:pPr marL="307975" indent="-307975"/>
            <a:r>
              <a:rPr lang="en-GB" sz="2200" dirty="0"/>
              <a:t>Once an instruction is fetched, the next step is to fetch source operands</a:t>
            </a:r>
          </a:p>
          <a:p>
            <a:pPr marL="307975" indent="-307975"/>
            <a:r>
              <a:rPr lang="en-GB" sz="2200" dirty="0"/>
              <a:t>Assuming a one-address instruction format, with direct and indirect addressing allowed:</a:t>
            </a:r>
          </a:p>
          <a:p>
            <a:pPr marL="652463" lvl="1" indent="-331788"/>
            <a:r>
              <a:rPr lang="en-GB" sz="2000" dirty="0"/>
              <a:t>If the instruction specifies an indirect address, then an indirect cycle must precede the execute cycle</a:t>
            </a:r>
          </a:p>
          <a:p>
            <a:pPr marL="652463" lvl="1" indent="-331788"/>
            <a:r>
              <a:rPr lang="en-GB" sz="2000" dirty="0"/>
              <a:t>The address field of the instruction is transferred to the MAR</a:t>
            </a:r>
          </a:p>
          <a:p>
            <a:pPr marL="652463" lvl="1" indent="-331788"/>
            <a:r>
              <a:rPr lang="en-GB" sz="2000" dirty="0"/>
              <a:t>This is then used to fetch the address of the operand</a:t>
            </a:r>
          </a:p>
          <a:p>
            <a:pPr marL="652463" lvl="1" indent="-331788"/>
            <a:r>
              <a:rPr lang="en-GB" sz="2000" dirty="0"/>
              <a:t>Finally, the address field of the IR is updated from the MBR, so that it now contains a direct rather than an indirect address</a:t>
            </a:r>
          </a:p>
          <a:p>
            <a:pPr marL="652463" lvl="1" indent="-331788"/>
            <a:r>
              <a:rPr lang="en-GB" sz="2000" dirty="0"/>
              <a:t>The IR is now in the same state as if indirect addressing had not been used, and it is ready for the execute cycle</a:t>
            </a:r>
          </a:p>
        </p:txBody>
      </p:sp>
    </p:spTree>
    <p:extLst>
      <p:ext uri="{BB962C8B-B14F-4D97-AF65-F5344CB8AC3E}">
        <p14:creationId xmlns:p14="http://schemas.microsoft.com/office/powerpoint/2010/main" val="119169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Interrupt Cycle</a:t>
            </a:r>
          </a:p>
        </p:txBody>
      </p:sp>
      <p:sp>
        <p:nvSpPr>
          <p:cNvPr id="13315" name="Rectangle 3"/>
          <p:cNvSpPr>
            <a:spLocks noGrp="1" noChangeArrowheads="1"/>
          </p:cNvSpPr>
          <p:nvPr>
            <p:ph type="body" idx="1"/>
          </p:nvPr>
        </p:nvSpPr>
        <p:spPr>
          <a:xfrm>
            <a:off x="457200" y="1635825"/>
            <a:ext cx="8229600" cy="5069160"/>
          </a:xfrm>
        </p:spPr>
        <p:txBody>
          <a:bodyPr>
            <a:normAutofit fontScale="92500" lnSpcReduction="10000"/>
          </a:bodyPr>
          <a:lstStyle/>
          <a:p>
            <a:pPr marL="307975" indent="-307975"/>
            <a:r>
              <a:rPr lang="en-GB" sz="2100" dirty="0"/>
              <a:t>At the completion of the execute cycle, a test is made to determine whether any enabled interrupts have occurred, and if so, the interrupt cycle occurs</a:t>
            </a:r>
          </a:p>
          <a:p>
            <a:pPr marL="307975" indent="-307975"/>
            <a:r>
              <a:rPr lang="en-GB" sz="2100" dirty="0"/>
              <a:t>The nature of this cycle varies greatly from one machine to another</a:t>
            </a:r>
          </a:p>
          <a:p>
            <a:pPr marL="307975" indent="-307975"/>
            <a:r>
              <a:rPr lang="en-GB" sz="2100" dirty="0"/>
              <a:t>In a simple sequence of events:</a:t>
            </a:r>
            <a:r>
              <a:rPr lang="en-GB" dirty="0"/>
              <a:t>	</a:t>
            </a:r>
          </a:p>
          <a:p>
            <a:pPr marL="652463" lvl="1" indent="-344488"/>
            <a:r>
              <a:rPr lang="en-GB" sz="1700" dirty="0"/>
              <a:t>In the first step the contents of the PC are transferred to the MBR so that they can be saved for return from the interrupt</a:t>
            </a:r>
          </a:p>
          <a:p>
            <a:pPr marL="652463" lvl="1" indent="-344488"/>
            <a:r>
              <a:rPr lang="en-GB" sz="1700" dirty="0"/>
              <a:t>Then the MAR is loaded with the address at which the contents of the PC are to be saved, and the PC is loaded with the address of the start of the interrupt-processing routine</a:t>
            </a:r>
          </a:p>
          <a:p>
            <a:pPr marL="973138" lvl="2" indent="-307975"/>
            <a:r>
              <a:rPr lang="en-GB" sz="1500" dirty="0"/>
              <a:t>These two actions may each be a single micro-operation</a:t>
            </a:r>
          </a:p>
          <a:p>
            <a:pPr marL="973138" lvl="2" indent="-307975"/>
            <a:r>
              <a:rPr lang="en-GB" sz="1500" dirty="0"/>
              <a:t>Because most processors provide multiple types and/or levels of interrupts, it may take one or more additional micro-operations to obtain the </a:t>
            </a:r>
            <a:r>
              <a:rPr lang="en-GB" sz="1500" dirty="0" err="1"/>
              <a:t>Save_Address</a:t>
            </a:r>
            <a:r>
              <a:rPr lang="en-GB" sz="1500" dirty="0"/>
              <a:t> and the </a:t>
            </a:r>
            <a:r>
              <a:rPr lang="en-GB" sz="1500" dirty="0" err="1"/>
              <a:t>Routine_Address</a:t>
            </a:r>
            <a:r>
              <a:rPr lang="en-GB" sz="1500" dirty="0"/>
              <a:t> before they can be transferred to the MAR and PC respectively</a:t>
            </a:r>
          </a:p>
          <a:p>
            <a:pPr marL="652463" lvl="1" indent="-344488"/>
            <a:r>
              <a:rPr lang="en-GB" sz="1700" dirty="0"/>
              <a:t>Once this is done, the final step is to store the MBR, which contains the old value of the PC, into memory</a:t>
            </a:r>
          </a:p>
          <a:p>
            <a:pPr marL="652463" lvl="1" indent="-344488"/>
            <a:r>
              <a:rPr lang="en-GB" sz="1700" dirty="0"/>
              <a:t>The processor is now ready to begin the next instruction cycle</a:t>
            </a:r>
          </a:p>
        </p:txBody>
      </p:sp>
    </p:spTree>
    <p:extLst>
      <p:ext uri="{BB962C8B-B14F-4D97-AF65-F5344CB8AC3E}">
        <p14:creationId xmlns:p14="http://schemas.microsoft.com/office/powerpoint/2010/main" val="152770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dirty="0"/>
              <a:t>Execute Cycle</a:t>
            </a:r>
          </a:p>
        </p:txBody>
      </p:sp>
      <p:sp>
        <p:nvSpPr>
          <p:cNvPr id="14339" name="Rectangle 3"/>
          <p:cNvSpPr>
            <a:spLocks noGrp="1" noChangeArrowheads="1"/>
          </p:cNvSpPr>
          <p:nvPr>
            <p:ph type="body" idx="1"/>
          </p:nvPr>
        </p:nvSpPr>
        <p:spPr>
          <a:xfrm>
            <a:off x="457200" y="1600200"/>
            <a:ext cx="8229600" cy="4997152"/>
          </a:xfrm>
        </p:spPr>
        <p:txBody>
          <a:bodyPr>
            <a:normAutofit/>
          </a:bodyPr>
          <a:lstStyle/>
          <a:p>
            <a:pPr marL="307975" indent="-307975"/>
            <a:r>
              <a:rPr lang="en-GB" sz="2000" dirty="0"/>
              <a:t>Because of the variety of </a:t>
            </a:r>
            <a:r>
              <a:rPr lang="en-GB" sz="2000" dirty="0" err="1"/>
              <a:t>opcodes</a:t>
            </a:r>
            <a:r>
              <a:rPr lang="en-GB" sz="2000" dirty="0"/>
              <a:t>, there are a number of different sequences of micro-operations that can occur</a:t>
            </a:r>
          </a:p>
          <a:p>
            <a:pPr marL="307975" indent="-307975"/>
            <a:r>
              <a:rPr lang="en-GB" sz="2000" dirty="0"/>
              <a:t>Instruction decoding </a:t>
            </a:r>
          </a:p>
          <a:p>
            <a:pPr marL="641350" lvl="1" indent="-333375"/>
            <a:r>
              <a:rPr lang="en-GB" sz="1800" dirty="0"/>
              <a:t>The control unit examines the </a:t>
            </a:r>
            <a:r>
              <a:rPr lang="en-GB" sz="1800" dirty="0" err="1"/>
              <a:t>opcode</a:t>
            </a:r>
            <a:r>
              <a:rPr lang="en-GB" sz="1800" dirty="0"/>
              <a:t> and generates a sequence of micro-operations based on the value of the </a:t>
            </a:r>
            <a:r>
              <a:rPr lang="en-GB" sz="1800" dirty="0" err="1"/>
              <a:t>opcode</a:t>
            </a:r>
            <a:endParaRPr lang="en-GB" sz="1800" dirty="0"/>
          </a:p>
          <a:p>
            <a:pPr marL="307975" indent="-307975"/>
            <a:r>
              <a:rPr lang="en-GB" sz="2000" dirty="0"/>
              <a:t>A simplified add instruction:</a:t>
            </a:r>
          </a:p>
          <a:p>
            <a:pPr marL="641350" lvl="1" indent="-333375"/>
            <a:r>
              <a:rPr lang="en-GB" sz="1800" dirty="0"/>
              <a:t>ADD R1, X    (which adds the contents of the location X to register R1)</a:t>
            </a:r>
          </a:p>
          <a:p>
            <a:pPr marL="985838" lvl="2" indent="-333375"/>
            <a:r>
              <a:rPr lang="en-GB" dirty="0"/>
              <a:t>In the first step the address portion of the IR is loaded into the MAR</a:t>
            </a:r>
          </a:p>
          <a:p>
            <a:pPr marL="985838" lvl="2" indent="-333375"/>
            <a:r>
              <a:rPr lang="en-GB" dirty="0"/>
              <a:t>Then the referenced memory location is read</a:t>
            </a:r>
          </a:p>
          <a:p>
            <a:pPr marL="985838" lvl="2" indent="-333375"/>
            <a:r>
              <a:rPr lang="en-GB" dirty="0"/>
              <a:t>Finally the contents of R1 and MBR are added by the ALU</a:t>
            </a:r>
          </a:p>
          <a:p>
            <a:pPr marL="985838" lvl="2" indent="-333375"/>
            <a:r>
              <a:rPr lang="en-GB" dirty="0"/>
              <a:t>Additional micro-operations may be required to extract the register reference from the IR and perhaps to stage the ALU inputs or outputs in some intermediate registers</a:t>
            </a:r>
          </a:p>
          <a:p>
            <a:pPr lvl="1"/>
            <a:endParaRPr lang="en-GB" dirty="0"/>
          </a:p>
        </p:txBody>
      </p:sp>
    </p:spTree>
    <p:extLst>
      <p:ext uri="{BB962C8B-B14F-4D97-AF65-F5344CB8AC3E}">
        <p14:creationId xmlns:p14="http://schemas.microsoft.com/office/powerpoint/2010/main" val="705684524"/>
      </p:ext>
    </p:extLst>
  </p:cSld>
  <p:clrMapOvr>
    <a:masterClrMapping/>
  </p:clrMapOvr>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8865</TotalTime>
  <Words>8859</Words>
  <Application>Microsoft Office PowerPoint</Application>
  <PresentationFormat>On-screen Show (4:3)</PresentationFormat>
  <Paragraphs>1012</Paragraphs>
  <Slides>32</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Noto Sans Symbols</vt:lpstr>
      <vt:lpstr>Times New Roman</vt:lpstr>
      <vt:lpstr>TimesTenLTStd-Italic</vt:lpstr>
      <vt:lpstr>TimesTenLTStd-Roman</vt:lpstr>
      <vt:lpstr>Verdana</vt:lpstr>
      <vt:lpstr>Wingdings</vt:lpstr>
      <vt:lpstr>2_508 Lecture</vt:lpstr>
      <vt:lpstr>Computer Organization and Architecture Designing for Performance</vt:lpstr>
      <vt:lpstr>Micro-Operations</vt:lpstr>
      <vt:lpstr>Figure 19.1  Constituent Elements of a Program Execution</vt:lpstr>
      <vt:lpstr>The Fetch Cycle</vt:lpstr>
      <vt:lpstr>Figure 19.2 Sequence of Events, Fetch Cycle</vt:lpstr>
      <vt:lpstr>PowerPoint Presentation</vt:lpstr>
      <vt:lpstr>Indirect Cycle</vt:lpstr>
      <vt:lpstr>Interrupt Cycle</vt:lpstr>
      <vt:lpstr>Execute Cycle</vt:lpstr>
      <vt:lpstr>PowerPoint Presentation</vt:lpstr>
      <vt:lpstr>Figure 19.3 Flowchart for Instruction Cycle</vt:lpstr>
      <vt:lpstr>Control Unit  Functional Requirements</vt:lpstr>
      <vt:lpstr>Figure 19.4 Block Diagram of the Control Unit</vt:lpstr>
      <vt:lpstr>Figure 19.5 Data Paths and Control Signals</vt:lpstr>
      <vt:lpstr>Table 19.1 Micro-operations and Control Signals</vt:lpstr>
      <vt:lpstr>Figure 19.6 CPU with Internal Bus</vt:lpstr>
      <vt:lpstr>Figure 19.7  Intel 8085 CPU Block Diagram</vt:lpstr>
      <vt:lpstr>Control Unit Implementation</vt:lpstr>
      <vt:lpstr>Table 19.3    A  Decoder With  4 Inputs  and 16 Outputs  </vt:lpstr>
      <vt:lpstr>Figure 19.10  Control Unit with Decoded Inputs</vt:lpstr>
      <vt:lpstr>Microprogrammed Control</vt:lpstr>
      <vt:lpstr>PowerPoint Presentation</vt:lpstr>
      <vt:lpstr>Table 19.1 Micro-operations and Control Signals</vt:lpstr>
      <vt:lpstr>Control Word</vt:lpstr>
      <vt:lpstr>Control Memory</vt:lpstr>
      <vt:lpstr>Figure 19.13  Organization of Control Memory</vt:lpstr>
      <vt:lpstr>Figure 19.12 Typical Microinstruction Formats</vt:lpstr>
      <vt:lpstr>Figure 19.14 Control Unit Microarchitecture</vt:lpstr>
      <vt:lpstr>Figure 19.15 Functioning of Microprogrammed Control Unit</vt:lpstr>
      <vt:lpstr>Figure 19.16 Wilkes’s Microprogrammed Control Unit</vt:lpstr>
      <vt:lpstr>PowerPoint Presentation</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Processor Structure and Function</dc:title>
  <dc:creator>Adrian J Pullin</dc:creator>
  <cp:lastModifiedBy>Diana Ragbir</cp:lastModifiedBy>
  <cp:revision>252</cp:revision>
  <dcterms:created xsi:type="dcterms:W3CDTF">2012-07-22T02:20:50Z</dcterms:created>
  <dcterms:modified xsi:type="dcterms:W3CDTF">2022-06-20T22:50:28Z</dcterms:modified>
</cp:coreProperties>
</file>