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2" r:id="rId1"/>
  </p:sldMasterIdLst>
  <p:notesMasterIdLst>
    <p:notesMasterId r:id="rId40"/>
  </p:notesMasterIdLst>
  <p:handoutMasterIdLst>
    <p:handoutMasterId r:id="rId41"/>
  </p:handoutMasterIdLst>
  <p:sldIdLst>
    <p:sldId id="400" r:id="rId2"/>
    <p:sldId id="368" r:id="rId3"/>
    <p:sldId id="372" r:id="rId4"/>
    <p:sldId id="369" r:id="rId5"/>
    <p:sldId id="373" r:id="rId6"/>
    <p:sldId id="370" r:id="rId7"/>
    <p:sldId id="259" r:id="rId8"/>
    <p:sldId id="357" r:id="rId9"/>
    <p:sldId id="371" r:id="rId10"/>
    <p:sldId id="366" r:id="rId11"/>
    <p:sldId id="402" r:id="rId12"/>
    <p:sldId id="375" r:id="rId13"/>
    <p:sldId id="376" r:id="rId14"/>
    <p:sldId id="377" r:id="rId15"/>
    <p:sldId id="378" r:id="rId16"/>
    <p:sldId id="390" r:id="rId17"/>
    <p:sldId id="379" r:id="rId18"/>
    <p:sldId id="380" r:id="rId19"/>
    <p:sldId id="381" r:id="rId20"/>
    <p:sldId id="292" r:id="rId21"/>
    <p:sldId id="382" r:id="rId22"/>
    <p:sldId id="383" r:id="rId23"/>
    <p:sldId id="384" r:id="rId24"/>
    <p:sldId id="385" r:id="rId25"/>
    <p:sldId id="296" r:id="rId26"/>
    <p:sldId id="298" r:id="rId27"/>
    <p:sldId id="297" r:id="rId28"/>
    <p:sldId id="299" r:id="rId29"/>
    <p:sldId id="391" r:id="rId30"/>
    <p:sldId id="392" r:id="rId31"/>
    <p:sldId id="343" r:id="rId32"/>
    <p:sldId id="344" r:id="rId33"/>
    <p:sldId id="389" r:id="rId34"/>
    <p:sldId id="346" r:id="rId35"/>
    <p:sldId id="386" r:id="rId36"/>
    <p:sldId id="393" r:id="rId37"/>
    <p:sldId id="394" r:id="rId38"/>
    <p:sldId id="403" r:id="rId3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33"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3"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3"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3"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3" charset="0"/>
        <a:ea typeface="+mn-ea"/>
        <a:cs typeface="+mn-cs"/>
      </a:defRPr>
    </a:lvl5pPr>
    <a:lvl6pPr marL="2286000" algn="l" defTabSz="457200" rtl="0" eaLnBrk="1" latinLnBrk="0" hangingPunct="1">
      <a:defRPr sz="2400" kern="1200">
        <a:solidFill>
          <a:schemeClr val="tx1"/>
        </a:solidFill>
        <a:latin typeface="Times New Roman" pitchFamily="33" charset="0"/>
        <a:ea typeface="+mn-ea"/>
        <a:cs typeface="+mn-cs"/>
      </a:defRPr>
    </a:lvl6pPr>
    <a:lvl7pPr marL="2743200" algn="l" defTabSz="457200" rtl="0" eaLnBrk="1" latinLnBrk="0" hangingPunct="1">
      <a:defRPr sz="2400" kern="1200">
        <a:solidFill>
          <a:schemeClr val="tx1"/>
        </a:solidFill>
        <a:latin typeface="Times New Roman" pitchFamily="33" charset="0"/>
        <a:ea typeface="+mn-ea"/>
        <a:cs typeface="+mn-cs"/>
      </a:defRPr>
    </a:lvl7pPr>
    <a:lvl8pPr marL="3200400" algn="l" defTabSz="457200" rtl="0" eaLnBrk="1" latinLnBrk="0" hangingPunct="1">
      <a:defRPr sz="2400" kern="1200">
        <a:solidFill>
          <a:schemeClr val="tx1"/>
        </a:solidFill>
        <a:latin typeface="Times New Roman" pitchFamily="33" charset="0"/>
        <a:ea typeface="+mn-ea"/>
        <a:cs typeface="+mn-cs"/>
      </a:defRPr>
    </a:lvl8pPr>
    <a:lvl9pPr marL="3657600" algn="l" defTabSz="457200" rtl="0" eaLnBrk="1" latinLnBrk="0" hangingPunct="1">
      <a:defRPr sz="2400" kern="1200">
        <a:solidFill>
          <a:schemeClr val="tx1"/>
        </a:solidFill>
        <a:latin typeface="Times New Roman" pitchFamily="33"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userDrawn="1">
          <p15:clr>
            <a:srgbClr val="A4A3A4"/>
          </p15:clr>
        </p15:guide>
        <p15:guide id="4" pos="567" userDrawn="1">
          <p15:clr>
            <a:srgbClr val="A4A3A4"/>
          </p15:clr>
        </p15:guide>
        <p15:guide id="5" pos="750" userDrawn="1">
          <p15:clr>
            <a:srgbClr val="A4A3A4"/>
          </p15:clr>
        </p15:guide>
        <p15:guide id="6" pos="947" userDrawn="1">
          <p15:clr>
            <a:srgbClr val="A4A3A4"/>
          </p15:clr>
        </p15:guide>
        <p15:guide id="7" orient="horz" pos="1071" userDrawn="1">
          <p15:clr>
            <a:srgbClr val="A4A3A4"/>
          </p15:clr>
        </p15:guide>
        <p15:guide id="8" orient="horz" pos="7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C6F8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3" autoAdjust="0"/>
    <p:restoredTop sz="66899" autoAdjust="0"/>
  </p:normalViewPr>
  <p:slideViewPr>
    <p:cSldViewPr>
      <p:cViewPr varScale="1">
        <p:scale>
          <a:sx n="56" d="100"/>
          <a:sy n="56" d="100"/>
        </p:scale>
        <p:origin x="2251" y="38"/>
      </p:cViewPr>
      <p:guideLst>
        <p:guide orient="horz" pos="2160"/>
        <p:guide pos="2880"/>
        <p:guide pos="340"/>
        <p:guide pos="567"/>
        <p:guide pos="750"/>
        <p:guide pos="947"/>
        <p:guide orient="horz" pos="1071"/>
        <p:guide orient="horz" pos="709"/>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1934"/>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slide" Target="slides/slide20.xml"/><Relationship Id="rId1" Type="http://schemas.openxmlformats.org/officeDocument/2006/relationships/slide" Target="slides/slide7.xml"/><Relationship Id="rId6" Type="http://schemas.openxmlformats.org/officeDocument/2006/relationships/slide" Target="slides/slide28.xml"/><Relationship Id="rId5" Type="http://schemas.openxmlformats.org/officeDocument/2006/relationships/slide" Target="slides/slide27.xml"/><Relationship Id="rId4" Type="http://schemas.openxmlformats.org/officeDocument/2006/relationships/slide" Target="slides/slide2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8DD8FA-32BB-C04B-A3C9-B425357390F4}"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022E0863-7C5B-4248-A38E-1C454C4790C6}">
      <dgm:prSet/>
      <dgm:spPr>
        <a:xfrm>
          <a:off x="237" y="1184871"/>
          <a:ext cx="4048319" cy="1012079"/>
        </a:xfrm>
        <a:prstGeom prst="roundRect">
          <a:avLst>
            <a:gd name="adj" fmla="val 10000"/>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When a block that is resident in the cache is to be replaced there are two cases to consider:</a:t>
          </a:r>
        </a:p>
      </dgm:t>
    </dgm:pt>
    <dgm:pt modelId="{2E97AE6D-A917-9E44-A214-0770A4EFCB56}" type="parTrans" cxnId="{07B4E7E5-1C74-E042-956D-3A0D8EEB47E5}">
      <dgm:prSet/>
      <dgm:spPr/>
      <dgm:t>
        <a:bodyPr/>
        <a:lstStyle/>
        <a:p>
          <a:endParaRPr lang="en-US"/>
        </a:p>
      </dgm:t>
    </dgm:pt>
    <dgm:pt modelId="{391462BD-0051-DC4B-BE07-8562636C7355}" type="sibTrans" cxnId="{07B4E7E5-1C74-E042-956D-3A0D8EEB47E5}">
      <dgm:prSet/>
      <dgm:spPr/>
      <dgm:t>
        <a:bodyPr/>
        <a:lstStyle/>
        <a:p>
          <a:endParaRPr lang="en-US"/>
        </a:p>
      </dgm:t>
    </dgm:pt>
    <dgm:pt modelId="{6AE17495-F142-F346-8094-6C147A6707E7}">
      <dgm:prSet/>
      <dgm:spPr>
        <a:xfrm>
          <a:off x="237" y="2551179"/>
          <a:ext cx="4048319" cy="1012079"/>
        </a:xfrm>
        <a:prstGeom prst="roundRect">
          <a:avLst>
            <a:gd name="adj" fmla="val 10000"/>
          </a:avLst>
        </a:prstGeom>
        <a:solidFill>
          <a:srgbClr val="663366">
            <a:alpha val="90000"/>
            <a:tint val="40000"/>
            <a:hueOff val="0"/>
            <a:satOff val="0"/>
            <a:lumOff val="0"/>
            <a:alphaOff val="0"/>
          </a:srgbClr>
        </a:solidFill>
        <a:ln w="12700" cap="flat" cmpd="sng" algn="ctr">
          <a:solidFill>
            <a:srgbClr val="999966"/>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If the old block in the cache has not been altered, then it may be overwritten with a new block without first writing out the old block</a:t>
          </a:r>
        </a:p>
      </dgm:t>
    </dgm:pt>
    <dgm:pt modelId="{32AEB28B-C998-1E4F-B5FF-E6C9BADBC012}" type="parTrans" cxnId="{D7E2110E-AF45-954A-9639-FEC8D9AE8F71}">
      <dgm:prSet/>
      <dgm:spPr>
        <a:xfrm rot="5400000">
          <a:off x="1935840" y="2285508"/>
          <a:ext cx="177113" cy="177113"/>
        </a:xfrm>
        <a:prstGeom prst="rightArrow">
          <a:avLst>
            <a:gd name="adj1" fmla="val 66700"/>
            <a:gd name="adj2" fmla="val 50000"/>
          </a:avLst>
        </a:prstGeom>
        <a:solidFill>
          <a:srgbClr val="999966"/>
        </a:solidFill>
        <a:ln>
          <a:noFill/>
        </a:ln>
        <a:effectLst/>
      </dgm:spPr>
      <dgm:t>
        <a:bodyPr/>
        <a:lstStyle/>
        <a:p>
          <a:endParaRPr lang="en-US" dirty="0"/>
        </a:p>
      </dgm:t>
    </dgm:pt>
    <dgm:pt modelId="{468E7CD9-0A07-434E-9677-5FEE2DBBE9CE}" type="sibTrans" cxnId="{D7E2110E-AF45-954A-9639-FEC8D9AE8F71}">
      <dgm:prSet/>
      <dgm:spPr>
        <a:xfrm rot="5400000">
          <a:off x="1935840" y="3651816"/>
          <a:ext cx="177113" cy="177113"/>
        </a:xfrm>
        <a:prstGeom prst="rightArrow">
          <a:avLst>
            <a:gd name="adj1" fmla="val 66700"/>
            <a:gd name="adj2" fmla="val 50000"/>
          </a:avLst>
        </a:prstGeom>
        <a:solidFill>
          <a:srgbClr val="999966"/>
        </a:solidFill>
        <a:ln>
          <a:noFill/>
        </a:ln>
        <a:effectLst/>
      </dgm:spPr>
      <dgm:t>
        <a:bodyPr/>
        <a:lstStyle/>
        <a:p>
          <a:endParaRPr lang="en-US" dirty="0"/>
        </a:p>
      </dgm:t>
    </dgm:pt>
    <dgm:pt modelId="{96131DBC-98E5-8945-BCB4-D926D0E876DC}">
      <dgm:prSet/>
      <dgm:spPr>
        <a:xfrm>
          <a:off x="237" y="3917487"/>
          <a:ext cx="4048319" cy="1829881"/>
        </a:xfrm>
        <a:prstGeom prst="roundRect">
          <a:avLst>
            <a:gd name="adj" fmla="val 10000"/>
          </a:avLst>
        </a:prstGeom>
        <a:solidFill>
          <a:srgbClr val="663366">
            <a:alpha val="90000"/>
            <a:tint val="40000"/>
            <a:hueOff val="0"/>
            <a:satOff val="0"/>
            <a:lumOff val="0"/>
            <a:alphaOff val="0"/>
          </a:srgbClr>
        </a:solidFill>
        <a:ln w="12700" cap="flat" cmpd="sng" algn="ctr">
          <a:solidFill>
            <a:srgbClr val="999966"/>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If at least one write operation has been performed on a word in that line of the cache then main memory must be updated by writing the line of cache out to the block of memory before bringing in the new block</a:t>
          </a:r>
        </a:p>
      </dgm:t>
    </dgm:pt>
    <dgm:pt modelId="{94E4766F-2C8C-E54F-B7B3-B2AE2E6AF669}" type="parTrans" cxnId="{3CD200A9-41BA-FC43-B7AC-70779D9557BE}">
      <dgm:prSet/>
      <dgm:spPr/>
      <dgm:t>
        <a:bodyPr/>
        <a:lstStyle/>
        <a:p>
          <a:endParaRPr lang="en-US"/>
        </a:p>
      </dgm:t>
    </dgm:pt>
    <dgm:pt modelId="{8064DA95-FA67-C54D-8E8E-246B9DAC3EEE}" type="sibTrans" cxnId="{3CD200A9-41BA-FC43-B7AC-70779D9557BE}">
      <dgm:prSet/>
      <dgm:spPr/>
      <dgm:t>
        <a:bodyPr/>
        <a:lstStyle/>
        <a:p>
          <a:endParaRPr lang="en-US"/>
        </a:p>
      </dgm:t>
    </dgm:pt>
    <dgm:pt modelId="{1CB47A35-D296-474F-9F2A-12475FBF3F49}">
      <dgm:prSet/>
      <dgm:spPr>
        <a:xfrm>
          <a:off x="4615322" y="1184871"/>
          <a:ext cx="4048319" cy="1012079"/>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There are two problems to contend with:</a:t>
          </a:r>
        </a:p>
      </dgm:t>
    </dgm:pt>
    <dgm:pt modelId="{077B61D2-8416-D941-AC08-840B5E56B829}" type="parTrans" cxnId="{E35B0638-21BA-0D41-B96E-4D1A995150A6}">
      <dgm:prSet/>
      <dgm:spPr/>
      <dgm:t>
        <a:bodyPr/>
        <a:lstStyle/>
        <a:p>
          <a:endParaRPr lang="en-US"/>
        </a:p>
      </dgm:t>
    </dgm:pt>
    <dgm:pt modelId="{FCAF96B8-3776-B644-986A-46F0D2116D2D}" type="sibTrans" cxnId="{E35B0638-21BA-0D41-B96E-4D1A995150A6}">
      <dgm:prSet/>
      <dgm:spPr/>
      <dgm:t>
        <a:bodyPr/>
        <a:lstStyle/>
        <a:p>
          <a:endParaRPr lang="en-US"/>
        </a:p>
      </dgm:t>
    </dgm:pt>
    <dgm:pt modelId="{1213F169-EDA0-EB47-9992-BF7B571275AC}">
      <dgm:prSet/>
      <dgm:spPr>
        <a:xfrm>
          <a:off x="4615322" y="2551179"/>
          <a:ext cx="4048319" cy="1012079"/>
        </a:xfrm>
        <a:prstGeom prst="roundRect">
          <a:avLst>
            <a:gd name="adj" fmla="val 10000"/>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More than one device may have access to main memory</a:t>
          </a:r>
        </a:p>
      </dgm:t>
    </dgm:pt>
    <dgm:pt modelId="{D9CBD3A3-7A39-D04F-A71A-3B55DC0FFD3F}" type="parTrans" cxnId="{95F9B1E9-EED2-CD49-A041-14AB5856ECDA}">
      <dgm:prSet/>
      <dgm:spPr>
        <a:xfrm rot="5400000">
          <a:off x="6550925" y="2285508"/>
          <a:ext cx="177113" cy="177113"/>
        </a:xfrm>
        <a:prstGeom prst="rightArrow">
          <a:avLst>
            <a:gd name="adj1" fmla="val 66700"/>
            <a:gd name="adj2" fmla="val 50000"/>
          </a:avLst>
        </a:prstGeom>
        <a:solidFill>
          <a:srgbClr val="666699"/>
        </a:solidFill>
        <a:ln>
          <a:noFill/>
        </a:ln>
        <a:effectLst/>
      </dgm:spPr>
      <dgm:t>
        <a:bodyPr/>
        <a:lstStyle/>
        <a:p>
          <a:endParaRPr lang="en-US" dirty="0"/>
        </a:p>
      </dgm:t>
    </dgm:pt>
    <dgm:pt modelId="{1254B9F7-30E4-BF4C-82CD-92ECBA4D42F5}" type="sibTrans" cxnId="{95F9B1E9-EED2-CD49-A041-14AB5856ECDA}">
      <dgm:prSet/>
      <dgm:spPr>
        <a:xfrm rot="5400000">
          <a:off x="6550925" y="3651816"/>
          <a:ext cx="177113" cy="177113"/>
        </a:xfrm>
        <a:prstGeom prst="rightArrow">
          <a:avLst>
            <a:gd name="adj1" fmla="val 66700"/>
            <a:gd name="adj2" fmla="val 50000"/>
          </a:avLst>
        </a:prstGeom>
        <a:solidFill>
          <a:srgbClr val="666699"/>
        </a:solidFill>
        <a:ln>
          <a:noFill/>
        </a:ln>
        <a:effectLst/>
      </dgm:spPr>
      <dgm:t>
        <a:bodyPr/>
        <a:lstStyle/>
        <a:p>
          <a:endParaRPr lang="en-US" dirty="0"/>
        </a:p>
      </dgm:t>
    </dgm:pt>
    <dgm:pt modelId="{7AF86266-B030-5F47-A49F-D00BC31FE007}">
      <dgm:prSet/>
      <dgm:spPr>
        <a:xfrm>
          <a:off x="4636110" y="3917487"/>
          <a:ext cx="4006743" cy="1735180"/>
        </a:xfrm>
        <a:prstGeom prst="roundRect">
          <a:avLst>
            <a:gd name="adj" fmla="val 10000"/>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A more complex problem occurs when multiple processors are attached to the same bus and each processor has its own local cache - if a word is altered in one cache it could conceivably invalidate a word in other caches</a:t>
          </a:r>
        </a:p>
      </dgm:t>
    </dgm:pt>
    <dgm:pt modelId="{22537051-1FB0-F248-88C0-45F3927C242E}" type="parTrans" cxnId="{4818DB8F-C60E-E24A-9760-A40A254BC7C8}">
      <dgm:prSet/>
      <dgm:spPr/>
      <dgm:t>
        <a:bodyPr/>
        <a:lstStyle/>
        <a:p>
          <a:endParaRPr lang="en-US"/>
        </a:p>
      </dgm:t>
    </dgm:pt>
    <dgm:pt modelId="{20C440D0-917C-174E-AD6D-E5FEECA5BFED}" type="sibTrans" cxnId="{4818DB8F-C60E-E24A-9760-A40A254BC7C8}">
      <dgm:prSet/>
      <dgm:spPr/>
      <dgm:t>
        <a:bodyPr/>
        <a:lstStyle/>
        <a:p>
          <a:endParaRPr lang="en-US"/>
        </a:p>
      </dgm:t>
    </dgm:pt>
    <dgm:pt modelId="{E7C7B2B5-6455-8040-824D-D654BFFEB931}" type="pres">
      <dgm:prSet presAssocID="{AF8DD8FA-32BB-C04B-A3C9-B425357390F4}" presName="Name0" presStyleCnt="0">
        <dgm:presLayoutVars>
          <dgm:dir/>
          <dgm:animLvl val="lvl"/>
          <dgm:resizeHandles val="exact"/>
        </dgm:presLayoutVars>
      </dgm:prSet>
      <dgm:spPr/>
    </dgm:pt>
    <dgm:pt modelId="{E4E6EE3A-7ADE-B64E-8DDE-E0C29C0824CE}" type="pres">
      <dgm:prSet presAssocID="{022E0863-7C5B-4248-A38E-1C454C4790C6}" presName="vertFlow" presStyleCnt="0"/>
      <dgm:spPr/>
    </dgm:pt>
    <dgm:pt modelId="{0811B929-E516-5443-B0F5-EC0B30A47FDB}" type="pres">
      <dgm:prSet presAssocID="{022E0863-7C5B-4248-A38E-1C454C4790C6}" presName="header" presStyleLbl="node1" presStyleIdx="0" presStyleCnt="2"/>
      <dgm:spPr/>
    </dgm:pt>
    <dgm:pt modelId="{D31FB0BD-CB04-3C41-B317-3A5187E6AE93}" type="pres">
      <dgm:prSet presAssocID="{32AEB28B-C998-1E4F-B5FF-E6C9BADBC012}" presName="parTrans" presStyleLbl="sibTrans2D1" presStyleIdx="0" presStyleCnt="4"/>
      <dgm:spPr/>
    </dgm:pt>
    <dgm:pt modelId="{3142DD91-2917-CC41-9BFA-CF928F5CC795}" type="pres">
      <dgm:prSet presAssocID="{6AE17495-F142-F346-8094-6C147A6707E7}" presName="child" presStyleLbl="alignAccFollowNode1" presStyleIdx="0" presStyleCnt="4">
        <dgm:presLayoutVars>
          <dgm:chMax val="0"/>
          <dgm:bulletEnabled val="1"/>
        </dgm:presLayoutVars>
      </dgm:prSet>
      <dgm:spPr/>
    </dgm:pt>
    <dgm:pt modelId="{2D23DC65-2635-7547-AB3F-AED6672AFFE6}" type="pres">
      <dgm:prSet presAssocID="{468E7CD9-0A07-434E-9677-5FEE2DBBE9CE}" presName="sibTrans" presStyleLbl="sibTrans2D1" presStyleIdx="1" presStyleCnt="4"/>
      <dgm:spPr/>
    </dgm:pt>
    <dgm:pt modelId="{4A68EEB7-D5C7-EF47-A954-BD8607821E05}" type="pres">
      <dgm:prSet presAssocID="{96131DBC-98E5-8945-BCB4-D926D0E876DC}" presName="child" presStyleLbl="alignAccFollowNode1" presStyleIdx="1" presStyleCnt="4" custScaleY="180804">
        <dgm:presLayoutVars>
          <dgm:chMax val="0"/>
          <dgm:bulletEnabled val="1"/>
        </dgm:presLayoutVars>
      </dgm:prSet>
      <dgm:spPr/>
    </dgm:pt>
    <dgm:pt modelId="{F2FC77B0-0C49-5C4A-9569-70B77E8CC044}" type="pres">
      <dgm:prSet presAssocID="{022E0863-7C5B-4248-A38E-1C454C4790C6}" presName="hSp" presStyleCnt="0"/>
      <dgm:spPr/>
    </dgm:pt>
    <dgm:pt modelId="{40B8AF06-51F8-2445-91E5-963B915B6C20}" type="pres">
      <dgm:prSet presAssocID="{1CB47A35-D296-474F-9F2A-12475FBF3F49}" presName="vertFlow" presStyleCnt="0"/>
      <dgm:spPr/>
    </dgm:pt>
    <dgm:pt modelId="{59333D82-04E3-344E-9F6D-7A52667AD3BD}" type="pres">
      <dgm:prSet presAssocID="{1CB47A35-D296-474F-9F2A-12475FBF3F49}" presName="header" presStyleLbl="node1" presStyleIdx="1" presStyleCnt="2"/>
      <dgm:spPr/>
    </dgm:pt>
    <dgm:pt modelId="{23FB0AB2-D708-C74D-9705-EFCC30F8BF72}" type="pres">
      <dgm:prSet presAssocID="{D9CBD3A3-7A39-D04F-A71A-3B55DC0FFD3F}" presName="parTrans" presStyleLbl="sibTrans2D1" presStyleIdx="2" presStyleCnt="4"/>
      <dgm:spPr/>
    </dgm:pt>
    <dgm:pt modelId="{7F36AA80-5C05-2F49-B7E9-B7C655619CE6}" type="pres">
      <dgm:prSet presAssocID="{1213F169-EDA0-EB47-9992-BF7B571275AC}" presName="child" presStyleLbl="alignAccFollowNode1" presStyleIdx="2" presStyleCnt="4">
        <dgm:presLayoutVars>
          <dgm:chMax val="0"/>
          <dgm:bulletEnabled val="1"/>
        </dgm:presLayoutVars>
      </dgm:prSet>
      <dgm:spPr/>
    </dgm:pt>
    <dgm:pt modelId="{B3C789D7-F7F9-6047-9980-E16EE5BCCF23}" type="pres">
      <dgm:prSet presAssocID="{1254B9F7-30E4-BF4C-82CD-92ECBA4D42F5}" presName="sibTrans" presStyleLbl="sibTrans2D1" presStyleIdx="3" presStyleCnt="4"/>
      <dgm:spPr/>
    </dgm:pt>
    <dgm:pt modelId="{70DA93BB-D5B7-C048-B918-81E67A7815CD}" type="pres">
      <dgm:prSet presAssocID="{7AF86266-B030-5F47-A49F-D00BC31FE007}" presName="child" presStyleLbl="alignAccFollowNode1" presStyleIdx="3" presStyleCnt="4" custScaleX="98973" custScaleY="171447">
        <dgm:presLayoutVars>
          <dgm:chMax val="0"/>
          <dgm:bulletEnabled val="1"/>
        </dgm:presLayoutVars>
      </dgm:prSet>
      <dgm:spPr/>
    </dgm:pt>
  </dgm:ptLst>
  <dgm:cxnLst>
    <dgm:cxn modelId="{C27F8805-737C-3B48-9B8C-1A7265451F5C}" type="presOf" srcId="{022E0863-7C5B-4248-A38E-1C454C4790C6}" destId="{0811B929-E516-5443-B0F5-EC0B30A47FDB}" srcOrd="0" destOrd="0" presId="urn:microsoft.com/office/officeart/2005/8/layout/lProcess1"/>
    <dgm:cxn modelId="{D7E2110E-AF45-954A-9639-FEC8D9AE8F71}" srcId="{022E0863-7C5B-4248-A38E-1C454C4790C6}" destId="{6AE17495-F142-F346-8094-6C147A6707E7}" srcOrd="0" destOrd="0" parTransId="{32AEB28B-C998-1E4F-B5FF-E6C9BADBC012}" sibTransId="{468E7CD9-0A07-434E-9677-5FEE2DBBE9CE}"/>
    <dgm:cxn modelId="{3E30CE0F-6139-0B46-9054-692C2CBF6226}" type="presOf" srcId="{7AF86266-B030-5F47-A49F-D00BC31FE007}" destId="{70DA93BB-D5B7-C048-B918-81E67A7815CD}" srcOrd="0" destOrd="0" presId="urn:microsoft.com/office/officeart/2005/8/layout/lProcess1"/>
    <dgm:cxn modelId="{33050318-68E3-4441-B955-3EA40DD87CE2}" type="presOf" srcId="{1CB47A35-D296-474F-9F2A-12475FBF3F49}" destId="{59333D82-04E3-344E-9F6D-7A52667AD3BD}" srcOrd="0" destOrd="0" presId="urn:microsoft.com/office/officeart/2005/8/layout/lProcess1"/>
    <dgm:cxn modelId="{4640FF1F-F6E7-1D48-968A-AEDCBD615C28}" type="presOf" srcId="{AF8DD8FA-32BB-C04B-A3C9-B425357390F4}" destId="{E7C7B2B5-6455-8040-824D-D654BFFEB931}" srcOrd="0" destOrd="0" presId="urn:microsoft.com/office/officeart/2005/8/layout/lProcess1"/>
    <dgm:cxn modelId="{774F172D-50A2-4E4F-829A-D265696A072E}" type="presOf" srcId="{468E7CD9-0A07-434E-9677-5FEE2DBBE9CE}" destId="{2D23DC65-2635-7547-AB3F-AED6672AFFE6}" srcOrd="0" destOrd="0" presId="urn:microsoft.com/office/officeart/2005/8/layout/lProcess1"/>
    <dgm:cxn modelId="{E35B0638-21BA-0D41-B96E-4D1A995150A6}" srcId="{AF8DD8FA-32BB-C04B-A3C9-B425357390F4}" destId="{1CB47A35-D296-474F-9F2A-12475FBF3F49}" srcOrd="1" destOrd="0" parTransId="{077B61D2-8416-D941-AC08-840B5E56B829}" sibTransId="{FCAF96B8-3776-B644-986A-46F0D2116D2D}"/>
    <dgm:cxn modelId="{5F55AE5C-17F5-8946-8F72-782A769FF4AE}" type="presOf" srcId="{1254B9F7-30E4-BF4C-82CD-92ECBA4D42F5}" destId="{B3C789D7-F7F9-6047-9980-E16EE5BCCF23}" srcOrd="0" destOrd="0" presId="urn:microsoft.com/office/officeart/2005/8/layout/lProcess1"/>
    <dgm:cxn modelId="{E0041346-089F-0546-A6A1-C9981E147A83}" type="presOf" srcId="{96131DBC-98E5-8945-BCB4-D926D0E876DC}" destId="{4A68EEB7-D5C7-EF47-A954-BD8607821E05}" srcOrd="0" destOrd="0" presId="urn:microsoft.com/office/officeart/2005/8/layout/lProcess1"/>
    <dgm:cxn modelId="{C6B75648-336C-4B47-94B9-E6606F081175}" type="presOf" srcId="{D9CBD3A3-7A39-D04F-A71A-3B55DC0FFD3F}" destId="{23FB0AB2-D708-C74D-9705-EFCC30F8BF72}" srcOrd="0" destOrd="0" presId="urn:microsoft.com/office/officeart/2005/8/layout/lProcess1"/>
    <dgm:cxn modelId="{B26C774C-3363-394C-B1A3-B0A92DA5ACD8}" type="presOf" srcId="{6AE17495-F142-F346-8094-6C147A6707E7}" destId="{3142DD91-2917-CC41-9BFA-CF928F5CC795}" srcOrd="0" destOrd="0" presId="urn:microsoft.com/office/officeart/2005/8/layout/lProcess1"/>
    <dgm:cxn modelId="{4818DB8F-C60E-E24A-9760-A40A254BC7C8}" srcId="{1CB47A35-D296-474F-9F2A-12475FBF3F49}" destId="{7AF86266-B030-5F47-A49F-D00BC31FE007}" srcOrd="1" destOrd="0" parTransId="{22537051-1FB0-F248-88C0-45F3927C242E}" sibTransId="{20C440D0-917C-174E-AD6D-E5FEECA5BFED}"/>
    <dgm:cxn modelId="{55B18C96-A208-9447-9965-C6CF64ECF29D}" type="presOf" srcId="{32AEB28B-C998-1E4F-B5FF-E6C9BADBC012}" destId="{D31FB0BD-CB04-3C41-B317-3A5187E6AE93}" srcOrd="0" destOrd="0" presId="urn:microsoft.com/office/officeart/2005/8/layout/lProcess1"/>
    <dgm:cxn modelId="{3AA1BA99-3013-FC45-9C35-CD1432E2E0EB}" type="presOf" srcId="{1213F169-EDA0-EB47-9992-BF7B571275AC}" destId="{7F36AA80-5C05-2F49-B7E9-B7C655619CE6}" srcOrd="0" destOrd="0" presId="urn:microsoft.com/office/officeart/2005/8/layout/lProcess1"/>
    <dgm:cxn modelId="{3CD200A9-41BA-FC43-B7AC-70779D9557BE}" srcId="{022E0863-7C5B-4248-A38E-1C454C4790C6}" destId="{96131DBC-98E5-8945-BCB4-D926D0E876DC}" srcOrd="1" destOrd="0" parTransId="{94E4766F-2C8C-E54F-B7B3-B2AE2E6AF669}" sibTransId="{8064DA95-FA67-C54D-8E8E-246B9DAC3EEE}"/>
    <dgm:cxn modelId="{07B4E7E5-1C74-E042-956D-3A0D8EEB47E5}" srcId="{AF8DD8FA-32BB-C04B-A3C9-B425357390F4}" destId="{022E0863-7C5B-4248-A38E-1C454C4790C6}" srcOrd="0" destOrd="0" parTransId="{2E97AE6D-A917-9E44-A214-0770A4EFCB56}" sibTransId="{391462BD-0051-DC4B-BE07-8562636C7355}"/>
    <dgm:cxn modelId="{95F9B1E9-EED2-CD49-A041-14AB5856ECDA}" srcId="{1CB47A35-D296-474F-9F2A-12475FBF3F49}" destId="{1213F169-EDA0-EB47-9992-BF7B571275AC}" srcOrd="0" destOrd="0" parTransId="{D9CBD3A3-7A39-D04F-A71A-3B55DC0FFD3F}" sibTransId="{1254B9F7-30E4-BF4C-82CD-92ECBA4D42F5}"/>
    <dgm:cxn modelId="{21C8EFFC-835B-EB4A-AB58-0D7F3532F4F0}" type="presParOf" srcId="{E7C7B2B5-6455-8040-824D-D654BFFEB931}" destId="{E4E6EE3A-7ADE-B64E-8DDE-E0C29C0824CE}" srcOrd="0" destOrd="0" presId="urn:microsoft.com/office/officeart/2005/8/layout/lProcess1"/>
    <dgm:cxn modelId="{FE0A81CE-198F-0947-866B-F34FBE9C5398}" type="presParOf" srcId="{E4E6EE3A-7ADE-B64E-8DDE-E0C29C0824CE}" destId="{0811B929-E516-5443-B0F5-EC0B30A47FDB}" srcOrd="0" destOrd="0" presId="urn:microsoft.com/office/officeart/2005/8/layout/lProcess1"/>
    <dgm:cxn modelId="{033C4FCF-C2E3-1D41-8B2C-2C38C24D1D9B}" type="presParOf" srcId="{E4E6EE3A-7ADE-B64E-8DDE-E0C29C0824CE}" destId="{D31FB0BD-CB04-3C41-B317-3A5187E6AE93}" srcOrd="1" destOrd="0" presId="urn:microsoft.com/office/officeart/2005/8/layout/lProcess1"/>
    <dgm:cxn modelId="{B98122DB-1F05-D044-8B4F-0B8251C65443}" type="presParOf" srcId="{E4E6EE3A-7ADE-B64E-8DDE-E0C29C0824CE}" destId="{3142DD91-2917-CC41-9BFA-CF928F5CC795}" srcOrd="2" destOrd="0" presId="urn:microsoft.com/office/officeart/2005/8/layout/lProcess1"/>
    <dgm:cxn modelId="{0530D7BD-DE73-F047-80D3-0963A3DB529C}" type="presParOf" srcId="{E4E6EE3A-7ADE-B64E-8DDE-E0C29C0824CE}" destId="{2D23DC65-2635-7547-AB3F-AED6672AFFE6}" srcOrd="3" destOrd="0" presId="urn:microsoft.com/office/officeart/2005/8/layout/lProcess1"/>
    <dgm:cxn modelId="{7F3F0F82-FBFB-1549-9436-FEE63464B7DA}" type="presParOf" srcId="{E4E6EE3A-7ADE-B64E-8DDE-E0C29C0824CE}" destId="{4A68EEB7-D5C7-EF47-A954-BD8607821E05}" srcOrd="4" destOrd="0" presId="urn:microsoft.com/office/officeart/2005/8/layout/lProcess1"/>
    <dgm:cxn modelId="{48189F65-9AC9-1842-9021-1DA9968AF5A5}" type="presParOf" srcId="{E7C7B2B5-6455-8040-824D-D654BFFEB931}" destId="{F2FC77B0-0C49-5C4A-9569-70B77E8CC044}" srcOrd="1" destOrd="0" presId="urn:microsoft.com/office/officeart/2005/8/layout/lProcess1"/>
    <dgm:cxn modelId="{88F6AECC-349B-0949-B204-92E4A70F306D}" type="presParOf" srcId="{E7C7B2B5-6455-8040-824D-D654BFFEB931}" destId="{40B8AF06-51F8-2445-91E5-963B915B6C20}" srcOrd="2" destOrd="0" presId="urn:microsoft.com/office/officeart/2005/8/layout/lProcess1"/>
    <dgm:cxn modelId="{996146F2-DE2B-3342-9C54-C93CB7A75F0A}" type="presParOf" srcId="{40B8AF06-51F8-2445-91E5-963B915B6C20}" destId="{59333D82-04E3-344E-9F6D-7A52667AD3BD}" srcOrd="0" destOrd="0" presId="urn:microsoft.com/office/officeart/2005/8/layout/lProcess1"/>
    <dgm:cxn modelId="{E0AA1F7D-0319-6E45-8F4B-3D5D0BD02F18}" type="presParOf" srcId="{40B8AF06-51F8-2445-91E5-963B915B6C20}" destId="{23FB0AB2-D708-C74D-9705-EFCC30F8BF72}" srcOrd="1" destOrd="0" presId="urn:microsoft.com/office/officeart/2005/8/layout/lProcess1"/>
    <dgm:cxn modelId="{B84C78E1-C430-B241-A285-55AF1B976296}" type="presParOf" srcId="{40B8AF06-51F8-2445-91E5-963B915B6C20}" destId="{7F36AA80-5C05-2F49-B7E9-B7C655619CE6}" srcOrd="2" destOrd="0" presId="urn:microsoft.com/office/officeart/2005/8/layout/lProcess1"/>
    <dgm:cxn modelId="{4E672A77-DE3A-D947-95ED-A28F976F268E}" type="presParOf" srcId="{40B8AF06-51F8-2445-91E5-963B915B6C20}" destId="{B3C789D7-F7F9-6047-9980-E16EE5BCCF23}" srcOrd="3" destOrd="0" presId="urn:microsoft.com/office/officeart/2005/8/layout/lProcess1"/>
    <dgm:cxn modelId="{1E01FE6C-F0E5-574B-A5D7-756D56E97FFE}" type="presParOf" srcId="{40B8AF06-51F8-2445-91E5-963B915B6C20}" destId="{70DA93BB-D5B7-C048-B918-81E67A7815CD}"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650EC2-3906-EE4D-99B6-52E8505A13EA}"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5B6B42DC-180D-2C44-9DFE-621EB3A413E3}">
      <dgm:prSet/>
      <dgm:spPr/>
      <dgm:t>
        <a:bodyPr/>
        <a:lstStyle/>
        <a:p>
          <a:pPr rtl="0"/>
          <a:r>
            <a:rPr lang="en-US" dirty="0"/>
            <a:t>When a block of data is retrieved and placed in the cache not only the desired word but also some number of adjacent words are retrieved</a:t>
          </a:r>
        </a:p>
      </dgm:t>
    </dgm:pt>
    <dgm:pt modelId="{79853258-A707-244A-8DC0-2A5919944FA8}" type="parTrans" cxnId="{4EB596E6-A252-1B44-BE4C-ED417B2E3407}">
      <dgm:prSet/>
      <dgm:spPr/>
      <dgm:t>
        <a:bodyPr/>
        <a:lstStyle/>
        <a:p>
          <a:endParaRPr lang="en-US"/>
        </a:p>
      </dgm:t>
    </dgm:pt>
    <dgm:pt modelId="{45D4D0F6-B95E-FC41-B725-24925D1EBB4A}" type="sibTrans" cxnId="{4EB596E6-A252-1B44-BE4C-ED417B2E3407}">
      <dgm:prSet/>
      <dgm:spPr/>
      <dgm:t>
        <a:bodyPr/>
        <a:lstStyle/>
        <a:p>
          <a:endParaRPr lang="en-US"/>
        </a:p>
      </dgm:t>
    </dgm:pt>
    <dgm:pt modelId="{7E4B0266-2C09-4B42-84DD-77F3BF44AA33}">
      <dgm:prSet/>
      <dgm:spPr/>
      <dgm:t>
        <a:bodyPr/>
        <a:lstStyle/>
        <a:p>
          <a:pPr rtl="0"/>
          <a:r>
            <a:rPr lang="en-US" dirty="0"/>
            <a:t>As the block size increases the hit ratio will at first increase because of the principle of locality</a:t>
          </a:r>
        </a:p>
      </dgm:t>
    </dgm:pt>
    <dgm:pt modelId="{B2DE85CC-8698-0A49-AC3A-F39A0D1AD37B}" type="parTrans" cxnId="{A9826430-0010-1143-A8E6-9C1D0B5CAC8E}">
      <dgm:prSet/>
      <dgm:spPr/>
      <dgm:t>
        <a:bodyPr/>
        <a:lstStyle/>
        <a:p>
          <a:endParaRPr lang="en-US"/>
        </a:p>
      </dgm:t>
    </dgm:pt>
    <dgm:pt modelId="{AC1784D6-D722-A44D-9F6B-F8A88CECCAC0}" type="sibTrans" cxnId="{A9826430-0010-1143-A8E6-9C1D0B5CAC8E}">
      <dgm:prSet/>
      <dgm:spPr/>
      <dgm:t>
        <a:bodyPr/>
        <a:lstStyle/>
        <a:p>
          <a:endParaRPr lang="en-US"/>
        </a:p>
      </dgm:t>
    </dgm:pt>
    <dgm:pt modelId="{6D4E4D78-7E0E-CB4B-BF2A-942DFF8A9079}">
      <dgm:prSet/>
      <dgm:spPr/>
      <dgm:t>
        <a:bodyPr/>
        <a:lstStyle/>
        <a:p>
          <a:pPr rtl="0"/>
          <a:r>
            <a:rPr lang="en-US" dirty="0"/>
            <a:t>As the block size increases more useful data are brought into the cache</a:t>
          </a:r>
        </a:p>
      </dgm:t>
    </dgm:pt>
    <dgm:pt modelId="{F6B70ABC-BA85-7E4E-9780-816FB53EFF37}" type="parTrans" cxnId="{3CE94B4C-BB8E-0646-9CBA-9B3899C2D6DE}">
      <dgm:prSet/>
      <dgm:spPr/>
      <dgm:t>
        <a:bodyPr/>
        <a:lstStyle/>
        <a:p>
          <a:endParaRPr lang="en-US"/>
        </a:p>
      </dgm:t>
    </dgm:pt>
    <dgm:pt modelId="{E466F655-C131-5F49-A04F-F20B04EB95D6}" type="sibTrans" cxnId="{3CE94B4C-BB8E-0646-9CBA-9B3899C2D6DE}">
      <dgm:prSet/>
      <dgm:spPr/>
      <dgm:t>
        <a:bodyPr/>
        <a:lstStyle/>
        <a:p>
          <a:endParaRPr lang="en-US"/>
        </a:p>
      </dgm:t>
    </dgm:pt>
    <dgm:pt modelId="{CC2A14A7-D578-EF4F-957C-71E2D8CD49CE}">
      <dgm:prSet/>
      <dgm:spPr/>
      <dgm:t>
        <a:bodyPr/>
        <a:lstStyle/>
        <a:p>
          <a:pPr rtl="0"/>
          <a:r>
            <a:rPr lang="en-US" dirty="0"/>
            <a:t>The hit ratio will begin to decrease as the block becomes bigger and the probability of using the newly fetched information becomes less than the probability of reusing the information that has to be replaced</a:t>
          </a:r>
        </a:p>
      </dgm:t>
    </dgm:pt>
    <dgm:pt modelId="{663FB13C-CAE1-114E-8144-1A1B85492C8D}" type="parTrans" cxnId="{DB6F3B08-DC87-A540-8327-31699B875EB7}">
      <dgm:prSet/>
      <dgm:spPr/>
      <dgm:t>
        <a:bodyPr/>
        <a:lstStyle/>
        <a:p>
          <a:endParaRPr lang="en-US"/>
        </a:p>
      </dgm:t>
    </dgm:pt>
    <dgm:pt modelId="{734AC39B-C291-1044-9103-3061DBE159B8}" type="sibTrans" cxnId="{DB6F3B08-DC87-A540-8327-31699B875EB7}">
      <dgm:prSet/>
      <dgm:spPr/>
      <dgm:t>
        <a:bodyPr/>
        <a:lstStyle/>
        <a:p>
          <a:endParaRPr lang="en-US"/>
        </a:p>
      </dgm:t>
    </dgm:pt>
    <dgm:pt modelId="{20D4E23A-A8C0-A64F-83DC-F2A8EAB7F4CD}">
      <dgm:prSet/>
      <dgm:spPr/>
      <dgm:t>
        <a:bodyPr/>
        <a:lstStyle/>
        <a:p>
          <a:pPr rtl="0"/>
          <a:r>
            <a:rPr lang="en-US" dirty="0"/>
            <a:t>Two specific effects come into play:</a:t>
          </a:r>
        </a:p>
      </dgm:t>
    </dgm:pt>
    <dgm:pt modelId="{ED2AA20C-3ACF-A948-9954-9C9BE02CD2F6}" type="parTrans" cxnId="{3CD89C6C-0A2A-1742-9032-7902D3D24ED9}">
      <dgm:prSet/>
      <dgm:spPr/>
      <dgm:t>
        <a:bodyPr/>
        <a:lstStyle/>
        <a:p>
          <a:endParaRPr lang="en-US"/>
        </a:p>
      </dgm:t>
    </dgm:pt>
    <dgm:pt modelId="{02D8CFC9-ECAC-574C-8D5A-0109EA6B2347}" type="sibTrans" cxnId="{3CD89C6C-0A2A-1742-9032-7902D3D24ED9}">
      <dgm:prSet/>
      <dgm:spPr/>
      <dgm:t>
        <a:bodyPr/>
        <a:lstStyle/>
        <a:p>
          <a:endParaRPr lang="en-US"/>
        </a:p>
      </dgm:t>
    </dgm:pt>
    <dgm:pt modelId="{13ABDB85-1AA7-8A4F-9B86-A67B203C6F4E}">
      <dgm:prSet/>
      <dgm:spPr/>
      <dgm:t>
        <a:bodyPr/>
        <a:lstStyle/>
        <a:p>
          <a:pPr rtl="0"/>
          <a:r>
            <a:rPr lang="en-US" dirty="0"/>
            <a:t>Larger blocks reduce the number of blocks that fit into a cache</a:t>
          </a:r>
        </a:p>
      </dgm:t>
    </dgm:pt>
    <dgm:pt modelId="{5C2C4B71-AFED-B04E-80D7-F42C9FFC1698}" type="parTrans" cxnId="{2AA411CA-447E-F14A-8153-EFB312396FCA}">
      <dgm:prSet/>
      <dgm:spPr/>
      <dgm:t>
        <a:bodyPr/>
        <a:lstStyle/>
        <a:p>
          <a:endParaRPr lang="en-US"/>
        </a:p>
      </dgm:t>
    </dgm:pt>
    <dgm:pt modelId="{404F7357-1746-CA47-8763-050B64A19C54}" type="sibTrans" cxnId="{2AA411CA-447E-F14A-8153-EFB312396FCA}">
      <dgm:prSet/>
      <dgm:spPr/>
      <dgm:t>
        <a:bodyPr/>
        <a:lstStyle/>
        <a:p>
          <a:endParaRPr lang="en-US"/>
        </a:p>
      </dgm:t>
    </dgm:pt>
    <dgm:pt modelId="{9AACB277-EEDE-6E44-8EA9-24A915619A59}">
      <dgm:prSet/>
      <dgm:spPr/>
      <dgm:t>
        <a:bodyPr/>
        <a:lstStyle/>
        <a:p>
          <a:pPr rtl="0"/>
          <a:r>
            <a:rPr lang="en-GB" dirty="0"/>
            <a:t>As a block becomes larger each additional word is farther from the requested word</a:t>
          </a:r>
        </a:p>
      </dgm:t>
    </dgm:pt>
    <dgm:pt modelId="{FA4FA404-3EA5-3645-9B41-C76B1C515D87}" type="parTrans" cxnId="{7857E002-1908-4844-82CE-546EB08AF9C2}">
      <dgm:prSet/>
      <dgm:spPr/>
      <dgm:t>
        <a:bodyPr/>
        <a:lstStyle/>
        <a:p>
          <a:endParaRPr lang="en-US"/>
        </a:p>
      </dgm:t>
    </dgm:pt>
    <dgm:pt modelId="{9F7F01B0-F245-E94E-9C9E-800533E82E2E}" type="sibTrans" cxnId="{7857E002-1908-4844-82CE-546EB08AF9C2}">
      <dgm:prSet/>
      <dgm:spPr/>
      <dgm:t>
        <a:bodyPr/>
        <a:lstStyle/>
        <a:p>
          <a:endParaRPr lang="en-US"/>
        </a:p>
      </dgm:t>
    </dgm:pt>
    <dgm:pt modelId="{F199CCFF-B029-CE4A-86B7-ED578FD9114D}" type="pres">
      <dgm:prSet presAssocID="{17650EC2-3906-EE4D-99B6-52E8505A13EA}" presName="Name0" presStyleCnt="0">
        <dgm:presLayoutVars>
          <dgm:dir/>
          <dgm:resizeHandles val="exact"/>
        </dgm:presLayoutVars>
      </dgm:prSet>
      <dgm:spPr/>
    </dgm:pt>
    <dgm:pt modelId="{04A98750-A22E-E144-85E8-F4570D51A474}" type="pres">
      <dgm:prSet presAssocID="{17650EC2-3906-EE4D-99B6-52E8505A13EA}" presName="arrow" presStyleLbl="bgShp" presStyleIdx="0" presStyleCnt="1"/>
      <dgm:spPr>
        <a:ln>
          <a:solidFill>
            <a:schemeClr val="accent3"/>
          </a:solidFill>
        </a:ln>
      </dgm:spPr>
    </dgm:pt>
    <dgm:pt modelId="{E29933DD-14FF-D646-9182-AF0745E36C6B}" type="pres">
      <dgm:prSet presAssocID="{17650EC2-3906-EE4D-99B6-52E8505A13EA}" presName="points" presStyleCnt="0"/>
      <dgm:spPr/>
    </dgm:pt>
    <dgm:pt modelId="{9F4561B0-FB1D-E849-A924-AF550FF61B19}" type="pres">
      <dgm:prSet presAssocID="{5B6B42DC-180D-2C44-9DFE-621EB3A413E3}" presName="compositeA" presStyleCnt="0"/>
      <dgm:spPr/>
    </dgm:pt>
    <dgm:pt modelId="{57FE2081-BE33-2C4A-891E-2BB614041C39}" type="pres">
      <dgm:prSet presAssocID="{5B6B42DC-180D-2C44-9DFE-621EB3A413E3}" presName="textA" presStyleLbl="revTx" presStyleIdx="0" presStyleCnt="5">
        <dgm:presLayoutVars>
          <dgm:bulletEnabled val="1"/>
        </dgm:presLayoutVars>
      </dgm:prSet>
      <dgm:spPr/>
    </dgm:pt>
    <dgm:pt modelId="{097B1AA5-F856-8742-B675-F1FF43B6838A}" type="pres">
      <dgm:prSet presAssocID="{5B6B42DC-180D-2C44-9DFE-621EB3A413E3}" presName="circleA" presStyleLbl="node1" presStyleIdx="0" presStyleCnt="5" custLinFactNeighborX="21495" custLinFactNeighborY="-2941"/>
      <dgm:spPr>
        <a:solidFill>
          <a:schemeClr val="accent4"/>
        </a:solidFill>
        <a:ln>
          <a:solidFill>
            <a:schemeClr val="accent4"/>
          </a:solidFill>
        </a:ln>
      </dgm:spPr>
    </dgm:pt>
    <dgm:pt modelId="{7C50CEA0-FBF5-654C-A27E-2CC490527C99}" type="pres">
      <dgm:prSet presAssocID="{5B6B42DC-180D-2C44-9DFE-621EB3A413E3}" presName="spaceA" presStyleCnt="0"/>
      <dgm:spPr/>
    </dgm:pt>
    <dgm:pt modelId="{05917DBA-1291-8E48-AFEC-0533D1075C36}" type="pres">
      <dgm:prSet presAssocID="{45D4D0F6-B95E-FC41-B725-24925D1EBB4A}" presName="space" presStyleCnt="0"/>
      <dgm:spPr/>
    </dgm:pt>
    <dgm:pt modelId="{23ABF949-F6B5-4B42-BDC1-CE64B6127029}" type="pres">
      <dgm:prSet presAssocID="{7E4B0266-2C09-4B42-84DD-77F3BF44AA33}" presName="compositeB" presStyleCnt="0"/>
      <dgm:spPr/>
    </dgm:pt>
    <dgm:pt modelId="{396BDE89-FCC1-E541-9ADE-A4D83F72FFEA}" type="pres">
      <dgm:prSet presAssocID="{7E4B0266-2C09-4B42-84DD-77F3BF44AA33}" presName="textB" presStyleLbl="revTx" presStyleIdx="1" presStyleCnt="5">
        <dgm:presLayoutVars>
          <dgm:bulletEnabled val="1"/>
        </dgm:presLayoutVars>
      </dgm:prSet>
      <dgm:spPr/>
    </dgm:pt>
    <dgm:pt modelId="{9F37F097-1721-134F-83A5-6A4E0CCF062D}" type="pres">
      <dgm:prSet presAssocID="{7E4B0266-2C09-4B42-84DD-77F3BF44AA33}" presName="circleB" presStyleLbl="node1" presStyleIdx="1" presStyleCnt="5"/>
      <dgm:spPr>
        <a:solidFill>
          <a:schemeClr val="accent3"/>
        </a:solidFill>
        <a:ln>
          <a:solidFill>
            <a:schemeClr val="accent3"/>
          </a:solidFill>
        </a:ln>
      </dgm:spPr>
    </dgm:pt>
    <dgm:pt modelId="{FBD1F262-0290-9E4F-89DC-4C5F47E8D4E6}" type="pres">
      <dgm:prSet presAssocID="{7E4B0266-2C09-4B42-84DD-77F3BF44AA33}" presName="spaceB" presStyleCnt="0"/>
      <dgm:spPr/>
    </dgm:pt>
    <dgm:pt modelId="{B90B3353-0660-EF44-9D1B-0C1FCFF2EDC7}" type="pres">
      <dgm:prSet presAssocID="{AC1784D6-D722-A44D-9F6B-F8A88CECCAC0}" presName="space" presStyleCnt="0"/>
      <dgm:spPr/>
    </dgm:pt>
    <dgm:pt modelId="{53B4EC22-9CD5-7845-97BE-AB34A1C7133A}" type="pres">
      <dgm:prSet presAssocID="{6D4E4D78-7E0E-CB4B-BF2A-942DFF8A9079}" presName="compositeA" presStyleCnt="0"/>
      <dgm:spPr/>
    </dgm:pt>
    <dgm:pt modelId="{68450F65-B7D1-C442-9387-26EE68DE0405}" type="pres">
      <dgm:prSet presAssocID="{6D4E4D78-7E0E-CB4B-BF2A-942DFF8A9079}" presName="textA" presStyleLbl="revTx" presStyleIdx="2" presStyleCnt="5">
        <dgm:presLayoutVars>
          <dgm:bulletEnabled val="1"/>
        </dgm:presLayoutVars>
      </dgm:prSet>
      <dgm:spPr/>
    </dgm:pt>
    <dgm:pt modelId="{B4780650-EFE4-A94C-974F-2DDEC86E194B}" type="pres">
      <dgm:prSet presAssocID="{6D4E4D78-7E0E-CB4B-BF2A-942DFF8A9079}" presName="circleA" presStyleLbl="node1" presStyleIdx="2" presStyleCnt="5"/>
      <dgm:spPr>
        <a:ln>
          <a:solidFill>
            <a:schemeClr val="accent1"/>
          </a:solidFill>
        </a:ln>
      </dgm:spPr>
    </dgm:pt>
    <dgm:pt modelId="{EFEB2126-D80B-D446-B5FA-29DEFA5AEBF6}" type="pres">
      <dgm:prSet presAssocID="{6D4E4D78-7E0E-CB4B-BF2A-942DFF8A9079}" presName="spaceA" presStyleCnt="0"/>
      <dgm:spPr/>
    </dgm:pt>
    <dgm:pt modelId="{B18B6DB3-0787-274A-AA97-5AD6B8B4B260}" type="pres">
      <dgm:prSet presAssocID="{E466F655-C131-5F49-A04F-F20B04EB95D6}" presName="space" presStyleCnt="0"/>
      <dgm:spPr/>
    </dgm:pt>
    <dgm:pt modelId="{6F60F3E6-B141-1B45-AD58-1956E8B219C6}" type="pres">
      <dgm:prSet presAssocID="{CC2A14A7-D578-EF4F-957C-71E2D8CD49CE}" presName="compositeB" presStyleCnt="0"/>
      <dgm:spPr/>
    </dgm:pt>
    <dgm:pt modelId="{AECA710D-D355-E646-A7BB-EB328F5C2643}" type="pres">
      <dgm:prSet presAssocID="{CC2A14A7-D578-EF4F-957C-71E2D8CD49CE}" presName="textB" presStyleLbl="revTx" presStyleIdx="3" presStyleCnt="5">
        <dgm:presLayoutVars>
          <dgm:bulletEnabled val="1"/>
        </dgm:presLayoutVars>
      </dgm:prSet>
      <dgm:spPr/>
    </dgm:pt>
    <dgm:pt modelId="{601860E8-A992-8F42-AA96-D113C1174D42}" type="pres">
      <dgm:prSet presAssocID="{CC2A14A7-D578-EF4F-957C-71E2D8CD49CE}" presName="circleB" presStyleLbl="node1" presStyleIdx="3" presStyleCnt="5"/>
      <dgm:spPr>
        <a:solidFill>
          <a:schemeClr val="accent3"/>
        </a:solidFill>
        <a:ln>
          <a:solidFill>
            <a:schemeClr val="accent3"/>
          </a:solidFill>
        </a:ln>
      </dgm:spPr>
    </dgm:pt>
    <dgm:pt modelId="{578AEAA6-9D49-0745-B77B-68013B13807B}" type="pres">
      <dgm:prSet presAssocID="{CC2A14A7-D578-EF4F-957C-71E2D8CD49CE}" presName="spaceB" presStyleCnt="0"/>
      <dgm:spPr/>
    </dgm:pt>
    <dgm:pt modelId="{9A0895CD-09BB-EF46-A7BD-0F9B39417ADA}" type="pres">
      <dgm:prSet presAssocID="{734AC39B-C291-1044-9103-3061DBE159B8}" presName="space" presStyleCnt="0"/>
      <dgm:spPr/>
    </dgm:pt>
    <dgm:pt modelId="{02705322-08FA-CA44-9F93-297329281E34}" type="pres">
      <dgm:prSet presAssocID="{20D4E23A-A8C0-A64F-83DC-F2A8EAB7F4CD}" presName="compositeA" presStyleCnt="0"/>
      <dgm:spPr/>
    </dgm:pt>
    <dgm:pt modelId="{4F7426FF-C59C-8C4E-BCA5-97FDAC08690A}" type="pres">
      <dgm:prSet presAssocID="{20D4E23A-A8C0-A64F-83DC-F2A8EAB7F4CD}" presName="textA" presStyleLbl="revTx" presStyleIdx="4" presStyleCnt="5" custScaleX="114640" custLinFactNeighborX="-23950" custLinFactNeighborY="-2941">
        <dgm:presLayoutVars>
          <dgm:bulletEnabled val="1"/>
        </dgm:presLayoutVars>
      </dgm:prSet>
      <dgm:spPr/>
    </dgm:pt>
    <dgm:pt modelId="{C10A1FA9-FE59-1849-8BB4-2C6ADF800F55}" type="pres">
      <dgm:prSet presAssocID="{20D4E23A-A8C0-A64F-83DC-F2A8EAB7F4CD}" presName="circleA" presStyleLbl="node1" presStyleIdx="4" presStyleCnt="5" custLinFactNeighborX="-37226" custLinFactNeighborY="-2941"/>
      <dgm:spPr>
        <a:solidFill>
          <a:schemeClr val="accent4"/>
        </a:solidFill>
        <a:ln>
          <a:solidFill>
            <a:schemeClr val="accent4"/>
          </a:solidFill>
        </a:ln>
      </dgm:spPr>
    </dgm:pt>
    <dgm:pt modelId="{F977441F-F26B-204C-B0AF-9866F7BC5CF9}" type="pres">
      <dgm:prSet presAssocID="{20D4E23A-A8C0-A64F-83DC-F2A8EAB7F4CD}" presName="spaceA" presStyleCnt="0"/>
      <dgm:spPr/>
    </dgm:pt>
  </dgm:ptLst>
  <dgm:cxnLst>
    <dgm:cxn modelId="{7857E002-1908-4844-82CE-546EB08AF9C2}" srcId="{20D4E23A-A8C0-A64F-83DC-F2A8EAB7F4CD}" destId="{9AACB277-EEDE-6E44-8EA9-24A915619A59}" srcOrd="1" destOrd="0" parTransId="{FA4FA404-3EA5-3645-9B41-C76B1C515D87}" sibTransId="{9F7F01B0-F245-E94E-9C9E-800533E82E2E}"/>
    <dgm:cxn modelId="{DB6F3B08-DC87-A540-8327-31699B875EB7}" srcId="{17650EC2-3906-EE4D-99B6-52E8505A13EA}" destId="{CC2A14A7-D578-EF4F-957C-71E2D8CD49CE}" srcOrd="3" destOrd="0" parTransId="{663FB13C-CAE1-114E-8144-1A1B85492C8D}" sibTransId="{734AC39B-C291-1044-9103-3061DBE159B8}"/>
    <dgm:cxn modelId="{918EB52C-3781-1642-AB7F-F7F85A669759}" type="presOf" srcId="{9AACB277-EEDE-6E44-8EA9-24A915619A59}" destId="{4F7426FF-C59C-8C4E-BCA5-97FDAC08690A}" srcOrd="0" destOrd="2" presId="urn:microsoft.com/office/officeart/2005/8/layout/hProcess11"/>
    <dgm:cxn modelId="{A9826430-0010-1143-A8E6-9C1D0B5CAC8E}" srcId="{17650EC2-3906-EE4D-99B6-52E8505A13EA}" destId="{7E4B0266-2C09-4B42-84DD-77F3BF44AA33}" srcOrd="1" destOrd="0" parTransId="{B2DE85CC-8698-0A49-AC3A-F39A0D1AD37B}" sibTransId="{AC1784D6-D722-A44D-9F6B-F8A88CECCAC0}"/>
    <dgm:cxn modelId="{3CE94B4C-BB8E-0646-9CBA-9B3899C2D6DE}" srcId="{17650EC2-3906-EE4D-99B6-52E8505A13EA}" destId="{6D4E4D78-7E0E-CB4B-BF2A-942DFF8A9079}" srcOrd="2" destOrd="0" parTransId="{F6B70ABC-BA85-7E4E-9780-816FB53EFF37}" sibTransId="{E466F655-C131-5F49-A04F-F20B04EB95D6}"/>
    <dgm:cxn modelId="{3CD89C6C-0A2A-1742-9032-7902D3D24ED9}" srcId="{17650EC2-3906-EE4D-99B6-52E8505A13EA}" destId="{20D4E23A-A8C0-A64F-83DC-F2A8EAB7F4CD}" srcOrd="4" destOrd="0" parTransId="{ED2AA20C-3ACF-A948-9954-9C9BE02CD2F6}" sibTransId="{02D8CFC9-ECAC-574C-8D5A-0109EA6B2347}"/>
    <dgm:cxn modelId="{943D786D-F021-7742-AC1E-F352812DF33A}" type="presOf" srcId="{5B6B42DC-180D-2C44-9DFE-621EB3A413E3}" destId="{57FE2081-BE33-2C4A-891E-2BB614041C39}" srcOrd="0" destOrd="0" presId="urn:microsoft.com/office/officeart/2005/8/layout/hProcess11"/>
    <dgm:cxn modelId="{FB62F87E-5F14-2548-B666-6831F8AAFC52}" type="presOf" srcId="{13ABDB85-1AA7-8A4F-9B86-A67B203C6F4E}" destId="{4F7426FF-C59C-8C4E-BCA5-97FDAC08690A}" srcOrd="0" destOrd="1" presId="urn:microsoft.com/office/officeart/2005/8/layout/hProcess11"/>
    <dgm:cxn modelId="{3DE05190-EE84-F543-9CD1-D6975C2CC94E}" type="presOf" srcId="{20D4E23A-A8C0-A64F-83DC-F2A8EAB7F4CD}" destId="{4F7426FF-C59C-8C4E-BCA5-97FDAC08690A}" srcOrd="0" destOrd="0" presId="urn:microsoft.com/office/officeart/2005/8/layout/hProcess11"/>
    <dgm:cxn modelId="{78442B91-2042-644C-B78D-2EF10D398BF0}" type="presOf" srcId="{17650EC2-3906-EE4D-99B6-52E8505A13EA}" destId="{F199CCFF-B029-CE4A-86B7-ED578FD9114D}" srcOrd="0" destOrd="0" presId="urn:microsoft.com/office/officeart/2005/8/layout/hProcess11"/>
    <dgm:cxn modelId="{FE75EA9E-6D68-3643-BFE0-D11D5A65005F}" type="presOf" srcId="{6D4E4D78-7E0E-CB4B-BF2A-942DFF8A9079}" destId="{68450F65-B7D1-C442-9387-26EE68DE0405}" srcOrd="0" destOrd="0" presId="urn:microsoft.com/office/officeart/2005/8/layout/hProcess11"/>
    <dgm:cxn modelId="{2AA411CA-447E-F14A-8153-EFB312396FCA}" srcId="{20D4E23A-A8C0-A64F-83DC-F2A8EAB7F4CD}" destId="{13ABDB85-1AA7-8A4F-9B86-A67B203C6F4E}" srcOrd="0" destOrd="0" parTransId="{5C2C4B71-AFED-B04E-80D7-F42C9FFC1698}" sibTransId="{404F7357-1746-CA47-8763-050B64A19C54}"/>
    <dgm:cxn modelId="{8B02F1D2-EBF0-FD4B-8449-0EF6FC27FE2E}" type="presOf" srcId="{CC2A14A7-D578-EF4F-957C-71E2D8CD49CE}" destId="{AECA710D-D355-E646-A7BB-EB328F5C2643}" srcOrd="0" destOrd="0" presId="urn:microsoft.com/office/officeart/2005/8/layout/hProcess11"/>
    <dgm:cxn modelId="{01EB26D8-B632-734B-9491-E6A79DB4FC19}" type="presOf" srcId="{7E4B0266-2C09-4B42-84DD-77F3BF44AA33}" destId="{396BDE89-FCC1-E541-9ADE-A4D83F72FFEA}" srcOrd="0" destOrd="0" presId="urn:microsoft.com/office/officeart/2005/8/layout/hProcess11"/>
    <dgm:cxn modelId="{4EB596E6-A252-1B44-BE4C-ED417B2E3407}" srcId="{17650EC2-3906-EE4D-99B6-52E8505A13EA}" destId="{5B6B42DC-180D-2C44-9DFE-621EB3A413E3}" srcOrd="0" destOrd="0" parTransId="{79853258-A707-244A-8DC0-2A5919944FA8}" sibTransId="{45D4D0F6-B95E-FC41-B725-24925D1EBB4A}"/>
    <dgm:cxn modelId="{42CE8864-B2B5-A24C-BE91-81F75814E37D}" type="presParOf" srcId="{F199CCFF-B029-CE4A-86B7-ED578FD9114D}" destId="{04A98750-A22E-E144-85E8-F4570D51A474}" srcOrd="0" destOrd="0" presId="urn:microsoft.com/office/officeart/2005/8/layout/hProcess11"/>
    <dgm:cxn modelId="{313CF6D9-6B3A-614D-994B-44CE57459543}" type="presParOf" srcId="{F199CCFF-B029-CE4A-86B7-ED578FD9114D}" destId="{E29933DD-14FF-D646-9182-AF0745E36C6B}" srcOrd="1" destOrd="0" presId="urn:microsoft.com/office/officeart/2005/8/layout/hProcess11"/>
    <dgm:cxn modelId="{9EB85F9D-9A45-5042-AC3C-05C3A84AE82F}" type="presParOf" srcId="{E29933DD-14FF-D646-9182-AF0745E36C6B}" destId="{9F4561B0-FB1D-E849-A924-AF550FF61B19}" srcOrd="0" destOrd="0" presId="urn:microsoft.com/office/officeart/2005/8/layout/hProcess11"/>
    <dgm:cxn modelId="{957FD8ED-2948-D045-9E72-B0AC06B3650E}" type="presParOf" srcId="{9F4561B0-FB1D-E849-A924-AF550FF61B19}" destId="{57FE2081-BE33-2C4A-891E-2BB614041C39}" srcOrd="0" destOrd="0" presId="urn:microsoft.com/office/officeart/2005/8/layout/hProcess11"/>
    <dgm:cxn modelId="{75FAAF92-6237-3C48-A7AE-E9CDB53563FD}" type="presParOf" srcId="{9F4561B0-FB1D-E849-A924-AF550FF61B19}" destId="{097B1AA5-F856-8742-B675-F1FF43B6838A}" srcOrd="1" destOrd="0" presId="urn:microsoft.com/office/officeart/2005/8/layout/hProcess11"/>
    <dgm:cxn modelId="{4A2CBCF9-7D9D-1847-9086-A044F08E32AB}" type="presParOf" srcId="{9F4561B0-FB1D-E849-A924-AF550FF61B19}" destId="{7C50CEA0-FBF5-654C-A27E-2CC490527C99}" srcOrd="2" destOrd="0" presId="urn:microsoft.com/office/officeart/2005/8/layout/hProcess11"/>
    <dgm:cxn modelId="{0161A828-D15F-384E-B29E-6F2B6B2CC9E9}" type="presParOf" srcId="{E29933DD-14FF-D646-9182-AF0745E36C6B}" destId="{05917DBA-1291-8E48-AFEC-0533D1075C36}" srcOrd="1" destOrd="0" presId="urn:microsoft.com/office/officeart/2005/8/layout/hProcess11"/>
    <dgm:cxn modelId="{AF47BBF3-0ECB-4F43-99C3-DFAA996D6BB4}" type="presParOf" srcId="{E29933DD-14FF-D646-9182-AF0745E36C6B}" destId="{23ABF949-F6B5-4B42-BDC1-CE64B6127029}" srcOrd="2" destOrd="0" presId="urn:microsoft.com/office/officeart/2005/8/layout/hProcess11"/>
    <dgm:cxn modelId="{A39B0438-0A3B-2549-A7DD-0CBC0F0EEB24}" type="presParOf" srcId="{23ABF949-F6B5-4B42-BDC1-CE64B6127029}" destId="{396BDE89-FCC1-E541-9ADE-A4D83F72FFEA}" srcOrd="0" destOrd="0" presId="urn:microsoft.com/office/officeart/2005/8/layout/hProcess11"/>
    <dgm:cxn modelId="{B9C1F074-DF67-CA41-BE68-4B286F17BDEA}" type="presParOf" srcId="{23ABF949-F6B5-4B42-BDC1-CE64B6127029}" destId="{9F37F097-1721-134F-83A5-6A4E0CCF062D}" srcOrd="1" destOrd="0" presId="urn:microsoft.com/office/officeart/2005/8/layout/hProcess11"/>
    <dgm:cxn modelId="{D9773A1F-E913-B147-A797-2967D46BB110}" type="presParOf" srcId="{23ABF949-F6B5-4B42-BDC1-CE64B6127029}" destId="{FBD1F262-0290-9E4F-89DC-4C5F47E8D4E6}" srcOrd="2" destOrd="0" presId="urn:microsoft.com/office/officeart/2005/8/layout/hProcess11"/>
    <dgm:cxn modelId="{DCF661E8-FF06-D84E-874D-AA9DD6861B73}" type="presParOf" srcId="{E29933DD-14FF-D646-9182-AF0745E36C6B}" destId="{B90B3353-0660-EF44-9D1B-0C1FCFF2EDC7}" srcOrd="3" destOrd="0" presId="urn:microsoft.com/office/officeart/2005/8/layout/hProcess11"/>
    <dgm:cxn modelId="{840E1377-E514-734A-8D19-DED32C5BD20B}" type="presParOf" srcId="{E29933DD-14FF-D646-9182-AF0745E36C6B}" destId="{53B4EC22-9CD5-7845-97BE-AB34A1C7133A}" srcOrd="4" destOrd="0" presId="urn:microsoft.com/office/officeart/2005/8/layout/hProcess11"/>
    <dgm:cxn modelId="{1E87A325-C4D6-3847-891E-EFAE01B7259F}" type="presParOf" srcId="{53B4EC22-9CD5-7845-97BE-AB34A1C7133A}" destId="{68450F65-B7D1-C442-9387-26EE68DE0405}" srcOrd="0" destOrd="0" presId="urn:microsoft.com/office/officeart/2005/8/layout/hProcess11"/>
    <dgm:cxn modelId="{3AFFDA78-1BAC-284E-ADFA-E6C61D665489}" type="presParOf" srcId="{53B4EC22-9CD5-7845-97BE-AB34A1C7133A}" destId="{B4780650-EFE4-A94C-974F-2DDEC86E194B}" srcOrd="1" destOrd="0" presId="urn:microsoft.com/office/officeart/2005/8/layout/hProcess11"/>
    <dgm:cxn modelId="{0534FAE7-670E-C94E-9D53-0AFCC0F8F208}" type="presParOf" srcId="{53B4EC22-9CD5-7845-97BE-AB34A1C7133A}" destId="{EFEB2126-D80B-D446-B5FA-29DEFA5AEBF6}" srcOrd="2" destOrd="0" presId="urn:microsoft.com/office/officeart/2005/8/layout/hProcess11"/>
    <dgm:cxn modelId="{6C23D0DD-FCE1-0A4F-AA22-3BCB2CDC9485}" type="presParOf" srcId="{E29933DD-14FF-D646-9182-AF0745E36C6B}" destId="{B18B6DB3-0787-274A-AA97-5AD6B8B4B260}" srcOrd="5" destOrd="0" presId="urn:microsoft.com/office/officeart/2005/8/layout/hProcess11"/>
    <dgm:cxn modelId="{52E35F0A-BAC5-004E-8262-6622AF404E4F}" type="presParOf" srcId="{E29933DD-14FF-D646-9182-AF0745E36C6B}" destId="{6F60F3E6-B141-1B45-AD58-1956E8B219C6}" srcOrd="6" destOrd="0" presId="urn:microsoft.com/office/officeart/2005/8/layout/hProcess11"/>
    <dgm:cxn modelId="{DAC03372-BED8-3B4B-81F8-CEF179FAD7B8}" type="presParOf" srcId="{6F60F3E6-B141-1B45-AD58-1956E8B219C6}" destId="{AECA710D-D355-E646-A7BB-EB328F5C2643}" srcOrd="0" destOrd="0" presId="urn:microsoft.com/office/officeart/2005/8/layout/hProcess11"/>
    <dgm:cxn modelId="{40DD0B8B-EF5D-8746-9099-BE85892B11AF}" type="presParOf" srcId="{6F60F3E6-B141-1B45-AD58-1956E8B219C6}" destId="{601860E8-A992-8F42-AA96-D113C1174D42}" srcOrd="1" destOrd="0" presId="urn:microsoft.com/office/officeart/2005/8/layout/hProcess11"/>
    <dgm:cxn modelId="{7B385BC3-56B3-384D-A447-552AB011BB91}" type="presParOf" srcId="{6F60F3E6-B141-1B45-AD58-1956E8B219C6}" destId="{578AEAA6-9D49-0745-B77B-68013B13807B}" srcOrd="2" destOrd="0" presId="urn:microsoft.com/office/officeart/2005/8/layout/hProcess11"/>
    <dgm:cxn modelId="{6B2335CC-DF92-3947-B42B-55A55326CF9B}" type="presParOf" srcId="{E29933DD-14FF-D646-9182-AF0745E36C6B}" destId="{9A0895CD-09BB-EF46-A7BD-0F9B39417ADA}" srcOrd="7" destOrd="0" presId="urn:microsoft.com/office/officeart/2005/8/layout/hProcess11"/>
    <dgm:cxn modelId="{3E885A2A-D561-1A4F-AF48-CF3D8BB32518}" type="presParOf" srcId="{E29933DD-14FF-D646-9182-AF0745E36C6B}" destId="{02705322-08FA-CA44-9F93-297329281E34}" srcOrd="8" destOrd="0" presId="urn:microsoft.com/office/officeart/2005/8/layout/hProcess11"/>
    <dgm:cxn modelId="{99D52969-F548-BE4C-B4E4-FEB62BE6B344}" type="presParOf" srcId="{02705322-08FA-CA44-9F93-297329281E34}" destId="{4F7426FF-C59C-8C4E-BCA5-97FDAC08690A}" srcOrd="0" destOrd="0" presId="urn:microsoft.com/office/officeart/2005/8/layout/hProcess11"/>
    <dgm:cxn modelId="{493DA18D-375F-8A4F-A9F6-8311FD342B09}" type="presParOf" srcId="{02705322-08FA-CA44-9F93-297329281E34}" destId="{C10A1FA9-FE59-1849-8BB4-2C6ADF800F55}" srcOrd="1" destOrd="0" presId="urn:microsoft.com/office/officeart/2005/8/layout/hProcess11"/>
    <dgm:cxn modelId="{EEE3CB88-5D03-A84A-9B44-66A285451CD5}" type="presParOf" srcId="{02705322-08FA-CA44-9F93-297329281E34}" destId="{F977441F-F26B-204C-B0AF-9866F7BC5CF9}"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1B929-E516-5443-B0F5-EC0B30A47FDB}">
      <dsp:nvSpPr>
        <dsp:cNvPr id="0" name=""/>
        <dsp:cNvSpPr/>
      </dsp:nvSpPr>
      <dsp:spPr>
        <a:xfrm>
          <a:off x="237" y="1184871"/>
          <a:ext cx="4048319" cy="1012079"/>
        </a:xfrm>
        <a:prstGeom prst="roundRect">
          <a:avLst>
            <a:gd name="adj" fmla="val 10000"/>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latin typeface="Rockwell"/>
              <a:ea typeface="+mn-ea"/>
              <a:cs typeface="+mn-cs"/>
            </a:rPr>
            <a:t>When a block that is resident in the cache is to be replaced there are two cases to consider:</a:t>
          </a:r>
        </a:p>
      </dsp:txBody>
      <dsp:txXfrm>
        <a:off x="29880" y="1214514"/>
        <a:ext cx="3989033" cy="952793"/>
      </dsp:txXfrm>
    </dsp:sp>
    <dsp:sp modelId="{D31FB0BD-CB04-3C41-B317-3A5187E6AE93}">
      <dsp:nvSpPr>
        <dsp:cNvPr id="0" name=""/>
        <dsp:cNvSpPr/>
      </dsp:nvSpPr>
      <dsp:spPr>
        <a:xfrm rot="5400000">
          <a:off x="1935840" y="2285508"/>
          <a:ext cx="177113" cy="177113"/>
        </a:xfrm>
        <a:prstGeom prst="rightArrow">
          <a:avLst>
            <a:gd name="adj1" fmla="val 66700"/>
            <a:gd name="adj2" fmla="val 50000"/>
          </a:avLst>
        </a:prstGeom>
        <a:solidFill>
          <a:srgbClr val="999966"/>
        </a:solidFill>
        <a:ln>
          <a:noFill/>
        </a:ln>
        <a:effectLst/>
      </dsp:spPr>
      <dsp:style>
        <a:lnRef idx="0">
          <a:scrgbClr r="0" g="0" b="0"/>
        </a:lnRef>
        <a:fillRef idx="3">
          <a:scrgbClr r="0" g="0" b="0"/>
        </a:fillRef>
        <a:effectRef idx="2">
          <a:scrgbClr r="0" g="0" b="0"/>
        </a:effectRef>
        <a:fontRef idx="minor">
          <a:schemeClr val="lt1"/>
        </a:fontRef>
      </dsp:style>
    </dsp:sp>
    <dsp:sp modelId="{3142DD91-2917-CC41-9BFA-CF928F5CC795}">
      <dsp:nvSpPr>
        <dsp:cNvPr id="0" name=""/>
        <dsp:cNvSpPr/>
      </dsp:nvSpPr>
      <dsp:spPr>
        <a:xfrm>
          <a:off x="237" y="2551179"/>
          <a:ext cx="4048319" cy="1012079"/>
        </a:xfrm>
        <a:prstGeom prst="roundRect">
          <a:avLst>
            <a:gd name="adj" fmla="val 10000"/>
          </a:avLst>
        </a:prstGeom>
        <a:solidFill>
          <a:srgbClr val="663366">
            <a:alpha val="90000"/>
            <a:tint val="40000"/>
            <a:hueOff val="0"/>
            <a:satOff val="0"/>
            <a:lumOff val="0"/>
            <a:alphaOff val="0"/>
          </a:srgbClr>
        </a:solidFill>
        <a:ln w="12700" cap="flat" cmpd="sng" algn="ctr">
          <a:solidFill>
            <a:srgbClr val="999966"/>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Rockwell"/>
              <a:ea typeface="+mn-ea"/>
              <a:cs typeface="+mn-cs"/>
            </a:rPr>
            <a:t>If the old block in the cache has not been altered, then it may be overwritten with a new block without first writing out the old block</a:t>
          </a:r>
        </a:p>
      </dsp:txBody>
      <dsp:txXfrm>
        <a:off x="29880" y="2580822"/>
        <a:ext cx="3989033" cy="952793"/>
      </dsp:txXfrm>
    </dsp:sp>
    <dsp:sp modelId="{2D23DC65-2635-7547-AB3F-AED6672AFFE6}">
      <dsp:nvSpPr>
        <dsp:cNvPr id="0" name=""/>
        <dsp:cNvSpPr/>
      </dsp:nvSpPr>
      <dsp:spPr>
        <a:xfrm rot="5400000">
          <a:off x="1935840" y="3651816"/>
          <a:ext cx="177113" cy="177113"/>
        </a:xfrm>
        <a:prstGeom prst="rightArrow">
          <a:avLst>
            <a:gd name="adj1" fmla="val 66700"/>
            <a:gd name="adj2" fmla="val 50000"/>
          </a:avLst>
        </a:prstGeom>
        <a:solidFill>
          <a:srgbClr val="999966"/>
        </a:solidFill>
        <a:ln>
          <a:noFill/>
        </a:ln>
        <a:effectLst/>
      </dsp:spPr>
      <dsp:style>
        <a:lnRef idx="0">
          <a:scrgbClr r="0" g="0" b="0"/>
        </a:lnRef>
        <a:fillRef idx="3">
          <a:scrgbClr r="0" g="0" b="0"/>
        </a:fillRef>
        <a:effectRef idx="2">
          <a:scrgbClr r="0" g="0" b="0"/>
        </a:effectRef>
        <a:fontRef idx="minor">
          <a:schemeClr val="lt1"/>
        </a:fontRef>
      </dsp:style>
    </dsp:sp>
    <dsp:sp modelId="{4A68EEB7-D5C7-EF47-A954-BD8607821E05}">
      <dsp:nvSpPr>
        <dsp:cNvPr id="0" name=""/>
        <dsp:cNvSpPr/>
      </dsp:nvSpPr>
      <dsp:spPr>
        <a:xfrm>
          <a:off x="237" y="3917487"/>
          <a:ext cx="4048319" cy="1829881"/>
        </a:xfrm>
        <a:prstGeom prst="roundRect">
          <a:avLst>
            <a:gd name="adj" fmla="val 10000"/>
          </a:avLst>
        </a:prstGeom>
        <a:solidFill>
          <a:srgbClr val="663366">
            <a:alpha val="90000"/>
            <a:tint val="40000"/>
            <a:hueOff val="0"/>
            <a:satOff val="0"/>
            <a:lumOff val="0"/>
            <a:alphaOff val="0"/>
          </a:srgbClr>
        </a:solidFill>
        <a:ln w="12700" cap="flat" cmpd="sng" algn="ctr">
          <a:solidFill>
            <a:srgbClr val="999966"/>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Rockwell"/>
              <a:ea typeface="+mn-ea"/>
              <a:cs typeface="+mn-cs"/>
            </a:rPr>
            <a:t>If at least one write operation has been performed on a word in that line of the cache then main memory must be updated by writing the line of cache out to the block of memory before bringing in the new block</a:t>
          </a:r>
        </a:p>
      </dsp:txBody>
      <dsp:txXfrm>
        <a:off x="53832" y="3971082"/>
        <a:ext cx="3941129" cy="1722691"/>
      </dsp:txXfrm>
    </dsp:sp>
    <dsp:sp modelId="{59333D82-04E3-344E-9F6D-7A52667AD3BD}">
      <dsp:nvSpPr>
        <dsp:cNvPr id="0" name=""/>
        <dsp:cNvSpPr/>
      </dsp:nvSpPr>
      <dsp:spPr>
        <a:xfrm>
          <a:off x="4615322" y="1184871"/>
          <a:ext cx="4048319" cy="1012079"/>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latin typeface="Rockwell"/>
              <a:ea typeface="+mn-ea"/>
              <a:cs typeface="+mn-cs"/>
            </a:rPr>
            <a:t>There are two problems to contend with:</a:t>
          </a:r>
        </a:p>
      </dsp:txBody>
      <dsp:txXfrm>
        <a:off x="4644965" y="1214514"/>
        <a:ext cx="3989033" cy="952793"/>
      </dsp:txXfrm>
    </dsp:sp>
    <dsp:sp modelId="{23FB0AB2-D708-C74D-9705-EFCC30F8BF72}">
      <dsp:nvSpPr>
        <dsp:cNvPr id="0" name=""/>
        <dsp:cNvSpPr/>
      </dsp:nvSpPr>
      <dsp:spPr>
        <a:xfrm rot="5400000">
          <a:off x="6550925" y="2285508"/>
          <a:ext cx="177113" cy="177113"/>
        </a:xfrm>
        <a:prstGeom prst="rightArrow">
          <a:avLst>
            <a:gd name="adj1" fmla="val 66700"/>
            <a:gd name="adj2" fmla="val 50000"/>
          </a:avLst>
        </a:prstGeom>
        <a:solidFill>
          <a:srgbClr val="666699"/>
        </a:solidFill>
        <a:ln>
          <a:noFill/>
        </a:ln>
        <a:effectLst/>
      </dsp:spPr>
      <dsp:style>
        <a:lnRef idx="0">
          <a:scrgbClr r="0" g="0" b="0"/>
        </a:lnRef>
        <a:fillRef idx="3">
          <a:scrgbClr r="0" g="0" b="0"/>
        </a:fillRef>
        <a:effectRef idx="2">
          <a:scrgbClr r="0" g="0" b="0"/>
        </a:effectRef>
        <a:fontRef idx="minor">
          <a:schemeClr val="lt1"/>
        </a:fontRef>
      </dsp:style>
    </dsp:sp>
    <dsp:sp modelId="{7F36AA80-5C05-2F49-B7E9-B7C655619CE6}">
      <dsp:nvSpPr>
        <dsp:cNvPr id="0" name=""/>
        <dsp:cNvSpPr/>
      </dsp:nvSpPr>
      <dsp:spPr>
        <a:xfrm>
          <a:off x="4615322" y="2551179"/>
          <a:ext cx="4048319" cy="1012079"/>
        </a:xfrm>
        <a:prstGeom prst="roundRect">
          <a:avLst>
            <a:gd name="adj" fmla="val 10000"/>
          </a:avLst>
        </a:prstGeom>
        <a:solidFill>
          <a:srgbClr val="663366">
            <a:alpha val="90000"/>
            <a:tint val="40000"/>
            <a:hueOff val="0"/>
            <a:satOff val="0"/>
            <a:lumOff val="0"/>
            <a:alphaOff val="0"/>
          </a:srgbClr>
        </a:solidFill>
        <a:ln w="12700" cap="flat" cmpd="sng" algn="ctr">
          <a:solidFill>
            <a:srgbClr val="666699"/>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Rockwell"/>
              <a:ea typeface="+mn-ea"/>
              <a:cs typeface="+mn-cs"/>
            </a:rPr>
            <a:t>More than one device may have access to main memory</a:t>
          </a:r>
        </a:p>
      </dsp:txBody>
      <dsp:txXfrm>
        <a:off x="4644965" y="2580822"/>
        <a:ext cx="3989033" cy="952793"/>
      </dsp:txXfrm>
    </dsp:sp>
    <dsp:sp modelId="{B3C789D7-F7F9-6047-9980-E16EE5BCCF23}">
      <dsp:nvSpPr>
        <dsp:cNvPr id="0" name=""/>
        <dsp:cNvSpPr/>
      </dsp:nvSpPr>
      <dsp:spPr>
        <a:xfrm rot="5400000">
          <a:off x="6550925" y="3651816"/>
          <a:ext cx="177113" cy="177113"/>
        </a:xfrm>
        <a:prstGeom prst="rightArrow">
          <a:avLst>
            <a:gd name="adj1" fmla="val 66700"/>
            <a:gd name="adj2" fmla="val 50000"/>
          </a:avLst>
        </a:prstGeom>
        <a:solidFill>
          <a:srgbClr val="666699"/>
        </a:solidFill>
        <a:ln>
          <a:noFill/>
        </a:ln>
        <a:effectLst/>
      </dsp:spPr>
      <dsp:style>
        <a:lnRef idx="0">
          <a:scrgbClr r="0" g="0" b="0"/>
        </a:lnRef>
        <a:fillRef idx="3">
          <a:scrgbClr r="0" g="0" b="0"/>
        </a:fillRef>
        <a:effectRef idx="2">
          <a:scrgbClr r="0" g="0" b="0"/>
        </a:effectRef>
        <a:fontRef idx="minor">
          <a:schemeClr val="lt1"/>
        </a:fontRef>
      </dsp:style>
    </dsp:sp>
    <dsp:sp modelId="{70DA93BB-D5B7-C048-B918-81E67A7815CD}">
      <dsp:nvSpPr>
        <dsp:cNvPr id="0" name=""/>
        <dsp:cNvSpPr/>
      </dsp:nvSpPr>
      <dsp:spPr>
        <a:xfrm>
          <a:off x="4636110" y="3917487"/>
          <a:ext cx="4006743" cy="1735180"/>
        </a:xfrm>
        <a:prstGeom prst="roundRect">
          <a:avLst>
            <a:gd name="adj" fmla="val 10000"/>
          </a:avLst>
        </a:prstGeom>
        <a:solidFill>
          <a:srgbClr val="663366">
            <a:alpha val="90000"/>
            <a:tint val="40000"/>
            <a:hueOff val="0"/>
            <a:satOff val="0"/>
            <a:lumOff val="0"/>
            <a:alphaOff val="0"/>
          </a:srgbClr>
        </a:solidFill>
        <a:ln w="12700" cap="flat" cmpd="sng" algn="ctr">
          <a:solidFill>
            <a:srgbClr val="666699"/>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Rockwell"/>
              <a:ea typeface="+mn-ea"/>
              <a:cs typeface="+mn-cs"/>
            </a:rPr>
            <a:t>A more complex problem occurs when multiple processors are attached to the same bus and each processor has its own local cache - if a word is altered in one cache it could conceivably invalidate a word in other caches</a:t>
          </a:r>
        </a:p>
      </dsp:txBody>
      <dsp:txXfrm>
        <a:off x="4686932" y="3968309"/>
        <a:ext cx="3905099" cy="16335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98750-A22E-E144-85E8-F4570D51A474}">
      <dsp:nvSpPr>
        <dsp:cNvPr id="0" name=""/>
        <dsp:cNvSpPr/>
      </dsp:nvSpPr>
      <dsp:spPr>
        <a:xfrm>
          <a:off x="0" y="1725605"/>
          <a:ext cx="8173540" cy="2300807"/>
        </a:xfrm>
        <a:prstGeom prst="notchedRightArrow">
          <a:avLst/>
        </a:prstGeom>
        <a:solidFill>
          <a:schemeClr val="accent1">
            <a:tint val="40000"/>
            <a:hueOff val="0"/>
            <a:satOff val="0"/>
            <a:lumOff val="0"/>
            <a:alphaOff val="0"/>
          </a:schemeClr>
        </a:solidFill>
        <a:ln>
          <a:solidFill>
            <a:schemeClr val="accent3"/>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7FE2081-BE33-2C4A-891E-2BB614041C39}">
      <dsp:nvSpPr>
        <dsp:cNvPr id="0" name=""/>
        <dsp:cNvSpPr/>
      </dsp:nvSpPr>
      <dsp:spPr>
        <a:xfrm>
          <a:off x="590" y="0"/>
          <a:ext cx="1375692" cy="2300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rtl="0">
            <a:lnSpc>
              <a:spcPct val="90000"/>
            </a:lnSpc>
            <a:spcBef>
              <a:spcPct val="0"/>
            </a:spcBef>
            <a:spcAft>
              <a:spcPct val="35000"/>
            </a:spcAft>
            <a:buNone/>
          </a:pPr>
          <a:r>
            <a:rPr lang="en-US" sz="1100" kern="1200" dirty="0"/>
            <a:t>When a block of data is retrieved and placed in the cache not only the desired word but also some number of adjacent words are retrieved</a:t>
          </a:r>
        </a:p>
      </dsp:txBody>
      <dsp:txXfrm>
        <a:off x="590" y="0"/>
        <a:ext cx="1375692" cy="2300807"/>
      </dsp:txXfrm>
    </dsp:sp>
    <dsp:sp modelId="{097B1AA5-F856-8742-B675-F1FF43B6838A}">
      <dsp:nvSpPr>
        <dsp:cNvPr id="0" name=""/>
        <dsp:cNvSpPr/>
      </dsp:nvSpPr>
      <dsp:spPr>
        <a:xfrm>
          <a:off x="524475" y="2571491"/>
          <a:ext cx="575201" cy="575201"/>
        </a:xfrm>
        <a:prstGeom prst="ellipse">
          <a:avLst/>
        </a:prstGeom>
        <a:solidFill>
          <a:schemeClr val="accent4"/>
        </a:solidFill>
        <a:ln>
          <a:solidFill>
            <a:schemeClr val="accent4"/>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96BDE89-FCC1-E541-9ADE-A4D83F72FFEA}">
      <dsp:nvSpPr>
        <dsp:cNvPr id="0" name=""/>
        <dsp:cNvSpPr/>
      </dsp:nvSpPr>
      <dsp:spPr>
        <a:xfrm>
          <a:off x="1445068" y="3451210"/>
          <a:ext cx="1375692" cy="2300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rtl="0">
            <a:lnSpc>
              <a:spcPct val="90000"/>
            </a:lnSpc>
            <a:spcBef>
              <a:spcPct val="0"/>
            </a:spcBef>
            <a:spcAft>
              <a:spcPct val="35000"/>
            </a:spcAft>
            <a:buNone/>
          </a:pPr>
          <a:r>
            <a:rPr lang="en-US" sz="1100" kern="1200" dirty="0"/>
            <a:t>As the block size increases the hit ratio will at first increase because of the principle of locality</a:t>
          </a:r>
        </a:p>
      </dsp:txBody>
      <dsp:txXfrm>
        <a:off x="1445068" y="3451210"/>
        <a:ext cx="1375692" cy="2300807"/>
      </dsp:txXfrm>
    </dsp:sp>
    <dsp:sp modelId="{9F37F097-1721-134F-83A5-6A4E0CCF062D}">
      <dsp:nvSpPr>
        <dsp:cNvPr id="0" name=""/>
        <dsp:cNvSpPr/>
      </dsp:nvSpPr>
      <dsp:spPr>
        <a:xfrm>
          <a:off x="1845313" y="2588408"/>
          <a:ext cx="575201" cy="575201"/>
        </a:xfrm>
        <a:prstGeom prst="ellipse">
          <a:avLst/>
        </a:prstGeom>
        <a:solidFill>
          <a:schemeClr val="accent3"/>
        </a:solidFill>
        <a:ln>
          <a:solidFill>
            <a:schemeClr val="accent3"/>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8450F65-B7D1-C442-9387-26EE68DE0405}">
      <dsp:nvSpPr>
        <dsp:cNvPr id="0" name=""/>
        <dsp:cNvSpPr/>
      </dsp:nvSpPr>
      <dsp:spPr>
        <a:xfrm>
          <a:off x="2889545" y="0"/>
          <a:ext cx="1375692" cy="2300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rtl="0">
            <a:lnSpc>
              <a:spcPct val="90000"/>
            </a:lnSpc>
            <a:spcBef>
              <a:spcPct val="0"/>
            </a:spcBef>
            <a:spcAft>
              <a:spcPct val="35000"/>
            </a:spcAft>
            <a:buNone/>
          </a:pPr>
          <a:r>
            <a:rPr lang="en-US" sz="1100" kern="1200" dirty="0"/>
            <a:t>As the block size increases more useful data are brought into the cache</a:t>
          </a:r>
        </a:p>
      </dsp:txBody>
      <dsp:txXfrm>
        <a:off x="2889545" y="0"/>
        <a:ext cx="1375692" cy="2300807"/>
      </dsp:txXfrm>
    </dsp:sp>
    <dsp:sp modelId="{B4780650-EFE4-A94C-974F-2DDEC86E194B}">
      <dsp:nvSpPr>
        <dsp:cNvPr id="0" name=""/>
        <dsp:cNvSpPr/>
      </dsp:nvSpPr>
      <dsp:spPr>
        <a:xfrm>
          <a:off x="3289791" y="2588408"/>
          <a:ext cx="575201" cy="575201"/>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ECA710D-D355-E646-A7BB-EB328F5C2643}">
      <dsp:nvSpPr>
        <dsp:cNvPr id="0" name=""/>
        <dsp:cNvSpPr/>
      </dsp:nvSpPr>
      <dsp:spPr>
        <a:xfrm>
          <a:off x="4334023" y="3451210"/>
          <a:ext cx="1375692" cy="2300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rtl="0">
            <a:lnSpc>
              <a:spcPct val="90000"/>
            </a:lnSpc>
            <a:spcBef>
              <a:spcPct val="0"/>
            </a:spcBef>
            <a:spcAft>
              <a:spcPct val="35000"/>
            </a:spcAft>
            <a:buNone/>
          </a:pPr>
          <a:r>
            <a:rPr lang="en-US" sz="1100" kern="1200" dirty="0"/>
            <a:t>The hit ratio will begin to decrease as the block becomes bigger and the probability of using the newly fetched information becomes less than the probability of reusing the information that has to be replaced</a:t>
          </a:r>
        </a:p>
      </dsp:txBody>
      <dsp:txXfrm>
        <a:off x="4334023" y="3451210"/>
        <a:ext cx="1375692" cy="2300807"/>
      </dsp:txXfrm>
    </dsp:sp>
    <dsp:sp modelId="{601860E8-A992-8F42-AA96-D113C1174D42}">
      <dsp:nvSpPr>
        <dsp:cNvPr id="0" name=""/>
        <dsp:cNvSpPr/>
      </dsp:nvSpPr>
      <dsp:spPr>
        <a:xfrm>
          <a:off x="4734269" y="2588408"/>
          <a:ext cx="575201" cy="575201"/>
        </a:xfrm>
        <a:prstGeom prst="ellipse">
          <a:avLst/>
        </a:prstGeom>
        <a:solidFill>
          <a:schemeClr val="accent3"/>
        </a:solidFill>
        <a:ln>
          <a:solidFill>
            <a:schemeClr val="accent3"/>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F7426FF-C59C-8C4E-BCA5-97FDAC08690A}">
      <dsp:nvSpPr>
        <dsp:cNvPr id="0" name=""/>
        <dsp:cNvSpPr/>
      </dsp:nvSpPr>
      <dsp:spPr>
        <a:xfrm>
          <a:off x="5449022" y="0"/>
          <a:ext cx="1577094" cy="2300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1">
          <a:noAutofit/>
        </a:bodyPr>
        <a:lstStyle/>
        <a:p>
          <a:pPr marL="0" lvl="0" indent="0" algn="l" defTabSz="488950" rtl="0">
            <a:lnSpc>
              <a:spcPct val="90000"/>
            </a:lnSpc>
            <a:spcBef>
              <a:spcPct val="0"/>
            </a:spcBef>
            <a:spcAft>
              <a:spcPct val="35000"/>
            </a:spcAft>
            <a:buNone/>
          </a:pPr>
          <a:r>
            <a:rPr lang="en-US" sz="1100" kern="1200" dirty="0"/>
            <a:t>Two specific effects come into play:</a:t>
          </a:r>
        </a:p>
        <a:p>
          <a:pPr marL="57150" lvl="1" indent="-57150" algn="l" defTabSz="400050" rtl="0">
            <a:lnSpc>
              <a:spcPct val="90000"/>
            </a:lnSpc>
            <a:spcBef>
              <a:spcPct val="0"/>
            </a:spcBef>
            <a:spcAft>
              <a:spcPct val="15000"/>
            </a:spcAft>
            <a:buChar char="•"/>
          </a:pPr>
          <a:r>
            <a:rPr lang="en-US" sz="900" kern="1200" dirty="0"/>
            <a:t>Larger blocks reduce the number of blocks that fit into a cache</a:t>
          </a:r>
        </a:p>
        <a:p>
          <a:pPr marL="57150" lvl="1" indent="-57150" algn="l" defTabSz="400050" rtl="0">
            <a:lnSpc>
              <a:spcPct val="90000"/>
            </a:lnSpc>
            <a:spcBef>
              <a:spcPct val="0"/>
            </a:spcBef>
            <a:spcAft>
              <a:spcPct val="15000"/>
            </a:spcAft>
            <a:buChar char="•"/>
          </a:pPr>
          <a:r>
            <a:rPr lang="en-GB" sz="900" kern="1200" dirty="0"/>
            <a:t>As a block becomes larger each additional word is farther from the requested word</a:t>
          </a:r>
        </a:p>
      </dsp:txBody>
      <dsp:txXfrm>
        <a:off x="5449022" y="0"/>
        <a:ext cx="1577094" cy="2300807"/>
      </dsp:txXfrm>
    </dsp:sp>
    <dsp:sp modelId="{C10A1FA9-FE59-1849-8BB4-2C6ADF800F55}">
      <dsp:nvSpPr>
        <dsp:cNvPr id="0" name=""/>
        <dsp:cNvSpPr/>
      </dsp:nvSpPr>
      <dsp:spPr>
        <a:xfrm>
          <a:off x="6065322" y="2571491"/>
          <a:ext cx="575201" cy="575201"/>
        </a:xfrm>
        <a:prstGeom prst="ellipse">
          <a:avLst/>
        </a:prstGeom>
        <a:solidFill>
          <a:schemeClr val="accent4"/>
        </a:solidFill>
        <a:ln>
          <a:solidFill>
            <a:schemeClr val="accent4"/>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49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499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r>
              <a:rPr lang="en-US"/>
              <a:t>© 2016 Pearson Education, Inc., Upper Saddle River, NJ. All rights reserved.</a:t>
            </a:r>
            <a:endParaRPr lang="en-US" dirty="0"/>
          </a:p>
        </p:txBody>
      </p:sp>
      <p:sp>
        <p:nvSpPr>
          <p:cNvPr id="849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0322DCDD-0C19-3441-B848-50C2235D8273}" type="slidenum">
              <a:rPr lang="en-US"/>
              <a:pPr/>
              <a:t>‹#›</a:t>
            </a:fld>
            <a:endParaRPr lang="en-US" dirty="0"/>
          </a:p>
        </p:txBody>
      </p:sp>
    </p:spTree>
    <p:extLst>
      <p:ext uri="{BB962C8B-B14F-4D97-AF65-F5344CB8AC3E}">
        <p14:creationId xmlns:p14="http://schemas.microsoft.com/office/powerpoint/2010/main" val="255810986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39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r>
              <a:rPr lang="en-US"/>
              <a:t>© 2016 Pearson Education, Inc., Upper Saddle River, NJ. All rights reserved.</a:t>
            </a:r>
            <a:endParaRPr lang="en-US" dirty="0"/>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56C40E98-D33D-704E-929D-27FB84CF5632}" type="slidenum">
              <a:rPr lang="en-US"/>
              <a:pPr/>
              <a:t>‹#›</a:t>
            </a:fld>
            <a:endParaRPr lang="en-US" dirty="0"/>
          </a:p>
        </p:txBody>
      </p:sp>
    </p:spTree>
    <p:extLst>
      <p:ext uri="{BB962C8B-B14F-4D97-AF65-F5344CB8AC3E}">
        <p14:creationId xmlns:p14="http://schemas.microsoft.com/office/powerpoint/2010/main" val="182328855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Times New Roman" pitchFamily="33"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1792549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The second item in Table 5.1, cache size, has already been discussed. </a:t>
            </a:r>
          </a:p>
          <a:p>
            <a:r>
              <a:rPr kumimoji="1" lang="en-US" sz="1200" kern="1200" dirty="0">
                <a:solidFill>
                  <a:schemeClr val="tx1"/>
                </a:solidFill>
                <a:effectLst/>
                <a:latin typeface="Times New Roman" pitchFamily="33" charset="0"/>
                <a:ea typeface="+mn-ea"/>
                <a:cs typeface="+mn-cs"/>
              </a:rPr>
              <a:t>We would like the size of the cache to be</a:t>
            </a:r>
          </a:p>
          <a:p>
            <a:pPr marL="171450" indent="-171450">
              <a:buFontTx/>
              <a:buChar char="-"/>
            </a:pPr>
            <a:r>
              <a:rPr kumimoji="1" lang="en-US" sz="1200" kern="1200" dirty="0">
                <a:solidFill>
                  <a:schemeClr val="tx1"/>
                </a:solidFill>
                <a:effectLst/>
                <a:latin typeface="Times New Roman" pitchFamily="33" charset="0"/>
                <a:ea typeface="+mn-ea"/>
                <a:cs typeface="+mn-cs"/>
              </a:rPr>
              <a:t>small enough so that the </a:t>
            </a:r>
            <a:r>
              <a:rPr kumimoji="1" lang="en-US" sz="1200" u="sng" kern="1200" dirty="0">
                <a:solidFill>
                  <a:schemeClr val="tx1"/>
                </a:solidFill>
                <a:effectLst/>
                <a:latin typeface="Times New Roman" pitchFamily="33" charset="0"/>
                <a:ea typeface="+mn-ea"/>
                <a:cs typeface="+mn-cs"/>
              </a:rPr>
              <a:t>overall average cost per bit is close to that of main memory </a:t>
            </a:r>
            <a:r>
              <a:rPr kumimoji="1" lang="en-US" sz="1200" kern="1200" dirty="0">
                <a:solidFill>
                  <a:schemeClr val="tx1"/>
                </a:solidFill>
                <a:effectLst/>
                <a:latin typeface="Times New Roman" pitchFamily="33" charset="0"/>
                <a:ea typeface="+mn-ea"/>
                <a:cs typeface="+mn-cs"/>
              </a:rPr>
              <a:t>alone and </a:t>
            </a:r>
          </a:p>
          <a:p>
            <a:pPr marL="171450" indent="-171450">
              <a:buFontTx/>
              <a:buChar char="-"/>
            </a:pPr>
            <a:r>
              <a:rPr kumimoji="1" lang="en-US" sz="1200" kern="1200" dirty="0">
                <a:solidFill>
                  <a:schemeClr val="tx1"/>
                </a:solidFill>
                <a:effectLst/>
                <a:latin typeface="Times New Roman" pitchFamily="33" charset="0"/>
                <a:ea typeface="+mn-ea"/>
                <a:cs typeface="+mn-cs"/>
              </a:rPr>
              <a:t>large enough so that the </a:t>
            </a:r>
            <a:r>
              <a:rPr kumimoji="1" lang="en-US" sz="1200" u="sng" kern="1200" dirty="0">
                <a:solidFill>
                  <a:schemeClr val="tx1"/>
                </a:solidFill>
                <a:effectLst/>
                <a:latin typeface="Times New Roman" pitchFamily="33" charset="0"/>
                <a:ea typeface="+mn-ea"/>
                <a:cs typeface="+mn-cs"/>
              </a:rPr>
              <a:t>overall average access time is close to that of the cache alone</a:t>
            </a:r>
            <a:r>
              <a:rPr kumimoji="1" lang="en-US" sz="1200" kern="1200" dirty="0">
                <a:solidFill>
                  <a:schemeClr val="tx1"/>
                </a:solidFill>
                <a:effectLst/>
                <a:latin typeface="Times New Roman" pitchFamily="33" charset="0"/>
                <a:ea typeface="+mn-ea"/>
                <a:cs typeface="+mn-cs"/>
              </a:rPr>
              <a:t>. </a:t>
            </a:r>
          </a:p>
          <a:p>
            <a:pPr marL="0" indent="0">
              <a:buFontTx/>
              <a:buNone/>
            </a:pPr>
            <a:r>
              <a:rPr kumimoji="1" lang="en-US" sz="1200" kern="1200" dirty="0">
                <a:solidFill>
                  <a:schemeClr val="tx1"/>
                </a:solidFill>
                <a:effectLst/>
                <a:latin typeface="Times New Roman" pitchFamily="33" charset="0"/>
                <a:ea typeface="+mn-ea"/>
                <a:cs typeface="+mn-cs"/>
              </a:rPr>
              <a:t>There are several other motivations for minimizing cache size. </a:t>
            </a:r>
          </a:p>
          <a:p>
            <a:pPr marL="171450" indent="-171450">
              <a:buFontTx/>
              <a:buChar char="-"/>
            </a:pPr>
            <a:r>
              <a:rPr kumimoji="1" lang="en-US" sz="1200" kern="1200" dirty="0">
                <a:solidFill>
                  <a:schemeClr val="tx1"/>
                </a:solidFill>
                <a:effectLst/>
                <a:latin typeface="Times New Roman" pitchFamily="33" charset="0"/>
                <a:ea typeface="+mn-ea"/>
                <a:cs typeface="+mn-cs"/>
              </a:rPr>
              <a:t>The larger the cache, the larger the number of gates involved in addressing the cache. </a:t>
            </a:r>
          </a:p>
          <a:p>
            <a:pPr marL="171450" indent="-171450">
              <a:buFontTx/>
              <a:buChar char="-"/>
            </a:pPr>
            <a:r>
              <a:rPr kumimoji="1" lang="en-US" sz="1200" kern="1200" dirty="0">
                <a:solidFill>
                  <a:schemeClr val="tx1"/>
                </a:solidFill>
                <a:effectLst/>
                <a:latin typeface="Times New Roman" pitchFamily="33" charset="0"/>
                <a:ea typeface="+mn-ea"/>
                <a:cs typeface="+mn-cs"/>
              </a:rPr>
              <a:t>The result is that large caches tend to be slightly slower than small ones—even</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when built with the same integrated circuit technology and put in the same place on a chip and circuit board. </a:t>
            </a:r>
          </a:p>
          <a:p>
            <a:pPr marL="171450" indent="-171450">
              <a:buFontTx/>
              <a:buChar char="-"/>
            </a:pPr>
            <a:r>
              <a:rPr kumimoji="1" lang="en-US" sz="1200" kern="1200" dirty="0">
                <a:solidFill>
                  <a:schemeClr val="tx1"/>
                </a:solidFill>
                <a:effectLst/>
                <a:latin typeface="Times New Roman" pitchFamily="33" charset="0"/>
                <a:ea typeface="+mn-ea"/>
                <a:cs typeface="+mn-cs"/>
              </a:rPr>
              <a:t>The available chip and board area also limits cache size. </a:t>
            </a:r>
          </a:p>
          <a:p>
            <a:pPr marL="171450" indent="-171450">
              <a:buFontTx/>
              <a:buChar char="-"/>
            </a:pPr>
            <a:r>
              <a:rPr kumimoji="1" lang="en-US" sz="1200" kern="1200" dirty="0">
                <a:solidFill>
                  <a:schemeClr val="tx1"/>
                </a:solidFill>
                <a:effectLst/>
                <a:latin typeface="Times New Roman" pitchFamily="33" charset="0"/>
                <a:ea typeface="+mn-ea"/>
                <a:cs typeface="+mn-cs"/>
              </a:rPr>
              <a:t>Because the performance of the cache is very sensitive to the nature of the workload, it is impossible to arrive at a single “optimum” cache size.</a:t>
            </a:r>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10</a:t>
            </a:fld>
            <a:endParaRPr lang="en-US" dirty="0"/>
          </a:p>
        </p:txBody>
      </p:sp>
    </p:spTree>
    <p:extLst>
      <p:ext uri="{BB962C8B-B14F-4D97-AF65-F5344CB8AC3E}">
        <p14:creationId xmlns:p14="http://schemas.microsoft.com/office/powerpoint/2010/main" val="2078500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a:solidFill>
                  <a:schemeClr val="tx1"/>
                </a:solidFill>
                <a:effectLst/>
                <a:latin typeface="Times New Roman" pitchFamily="33" charset="0"/>
                <a:ea typeface="+mn-ea"/>
                <a:cs typeface="+mn-cs"/>
              </a:rPr>
              <a:t>Table 5.2 lists the cache sizes of some current and past</a:t>
            </a:r>
          </a:p>
          <a:p>
            <a:r>
              <a:rPr kumimoji="1" lang="en-US" sz="1200" kern="1200" dirty="0">
                <a:solidFill>
                  <a:schemeClr val="tx1"/>
                </a:solidFill>
                <a:effectLst/>
                <a:latin typeface="Times New Roman" pitchFamily="33" charset="0"/>
                <a:ea typeface="+mn-ea"/>
                <a:cs typeface="+mn-cs"/>
              </a:rPr>
              <a:t>processors</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3918802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Because </a:t>
            </a:r>
            <a:r>
              <a:rPr kumimoji="1" lang="en-US" sz="1200" u="sng" kern="1200" dirty="0">
                <a:solidFill>
                  <a:schemeClr val="tx1"/>
                </a:solidFill>
                <a:effectLst/>
                <a:latin typeface="Times New Roman" pitchFamily="33" charset="0"/>
                <a:ea typeface="+mn-ea"/>
                <a:cs typeface="+mn-cs"/>
              </a:rPr>
              <a:t>there are fewer cache lines than main memory blocks</a:t>
            </a:r>
            <a:r>
              <a:rPr kumimoji="1" lang="en-US" sz="1200" kern="1200" dirty="0">
                <a:solidFill>
                  <a:schemeClr val="tx1"/>
                </a:solidFill>
                <a:effectLst/>
                <a:latin typeface="Times New Roman" pitchFamily="33" charset="0"/>
                <a:ea typeface="+mn-ea"/>
                <a:cs typeface="+mn-cs"/>
              </a:rPr>
              <a:t>, an </a:t>
            </a:r>
            <a:r>
              <a:rPr kumimoji="1" lang="en-US" sz="1200" b="1" kern="1200" dirty="0">
                <a:solidFill>
                  <a:schemeClr val="tx1"/>
                </a:solidFill>
                <a:effectLst/>
                <a:latin typeface="Times New Roman" pitchFamily="33" charset="0"/>
                <a:ea typeface="+mn-ea"/>
                <a:cs typeface="+mn-cs"/>
              </a:rPr>
              <a:t>algorithm</a:t>
            </a:r>
            <a:r>
              <a:rPr kumimoji="1" lang="en-US" sz="1200" kern="1200" dirty="0">
                <a:solidFill>
                  <a:schemeClr val="tx1"/>
                </a:solidFill>
                <a:effectLst/>
                <a:latin typeface="Times New Roman" pitchFamily="33" charset="0"/>
                <a:ea typeface="+mn-ea"/>
                <a:cs typeface="+mn-cs"/>
              </a:rPr>
              <a:t> is needed for </a:t>
            </a:r>
            <a:r>
              <a:rPr kumimoji="1" lang="en-US" sz="1200" u="sng" kern="1200" dirty="0">
                <a:solidFill>
                  <a:schemeClr val="tx1"/>
                </a:solidFill>
                <a:effectLst/>
                <a:latin typeface="Times New Roman" pitchFamily="33" charset="0"/>
                <a:ea typeface="+mn-ea"/>
                <a:cs typeface="+mn-cs"/>
              </a:rPr>
              <a:t>mapping main memory blocks into cache lines</a:t>
            </a:r>
            <a:r>
              <a:rPr kumimoji="1" lang="en-US" sz="1200" kern="1200" dirty="0">
                <a:solidFill>
                  <a:schemeClr val="tx1"/>
                </a:solidFill>
                <a:effectLst/>
                <a:latin typeface="Times New Roman" pitchFamily="33" charset="0"/>
                <a:ea typeface="+mn-ea"/>
                <a:cs typeface="+mn-cs"/>
              </a:rPr>
              <a:t>.</a:t>
            </a:r>
          </a:p>
          <a:p>
            <a:r>
              <a:rPr kumimoji="1" lang="en-US" sz="1200" kern="1200" dirty="0">
                <a:solidFill>
                  <a:schemeClr val="tx1"/>
                </a:solidFill>
                <a:effectLst/>
                <a:latin typeface="Times New Roman" pitchFamily="33" charset="0"/>
                <a:ea typeface="+mn-ea"/>
                <a:cs typeface="+mn-cs"/>
              </a:rPr>
              <a:t> Further, </a:t>
            </a:r>
            <a:r>
              <a:rPr kumimoji="1" lang="en-US" sz="1200" u="sng" kern="1200" dirty="0">
                <a:solidFill>
                  <a:schemeClr val="tx1"/>
                </a:solidFill>
                <a:effectLst/>
                <a:latin typeface="Times New Roman" pitchFamily="33" charset="0"/>
                <a:ea typeface="+mn-ea"/>
                <a:cs typeface="+mn-cs"/>
              </a:rPr>
              <a:t>a means is needed for determining which main memory block currently occupies a cache line</a:t>
            </a:r>
            <a:r>
              <a:rPr kumimoji="1" lang="en-US" sz="1200" kern="1200" dirty="0">
                <a:solidFill>
                  <a:schemeClr val="tx1"/>
                </a:solidFill>
                <a:effectLst/>
                <a:latin typeface="Times New Roman" pitchFamily="33" charset="0"/>
                <a:ea typeface="+mn-ea"/>
                <a:cs typeface="+mn-cs"/>
              </a:rPr>
              <a:t>. </a:t>
            </a:r>
          </a:p>
          <a:p>
            <a:r>
              <a:rPr kumimoji="1" lang="en-US" sz="1200" u="sng" kern="1200" dirty="0">
                <a:solidFill>
                  <a:schemeClr val="tx1"/>
                </a:solidFill>
                <a:effectLst/>
                <a:latin typeface="Times New Roman" pitchFamily="33" charset="0"/>
                <a:ea typeface="+mn-ea"/>
                <a:cs typeface="+mn-cs"/>
              </a:rPr>
              <a:t>The choice of the mapping function dictates how the cache is logically organized.</a:t>
            </a:r>
          </a:p>
          <a:p>
            <a:r>
              <a:rPr kumimoji="1" lang="en-US" sz="1200" kern="1200" dirty="0">
                <a:solidFill>
                  <a:schemeClr val="tx1"/>
                </a:solidFill>
                <a:effectLst/>
                <a:latin typeface="Times New Roman" pitchFamily="33" charset="0"/>
                <a:ea typeface="+mn-ea"/>
                <a:cs typeface="+mn-cs"/>
              </a:rPr>
              <a:t>Three techniques</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can be used: direct, associative, and set-associative. We examine each of these</a:t>
            </a:r>
          </a:p>
          <a:p>
            <a:r>
              <a:rPr kumimoji="1" lang="en-US" sz="1200" kern="1200" dirty="0">
                <a:solidFill>
                  <a:schemeClr val="tx1"/>
                </a:solidFill>
                <a:effectLst/>
                <a:latin typeface="Times New Roman" pitchFamily="33" charset="0"/>
                <a:ea typeface="+mn-ea"/>
                <a:cs typeface="+mn-cs"/>
              </a:rPr>
              <a:t>in turn. In each case, we look at the general structure and then a specific example.</a:t>
            </a:r>
          </a:p>
          <a:p>
            <a:r>
              <a:rPr kumimoji="1" lang="en-US" sz="1200" kern="1200" dirty="0">
                <a:solidFill>
                  <a:schemeClr val="tx1"/>
                </a:solidFill>
                <a:effectLst/>
                <a:latin typeface="Times New Roman" pitchFamily="33" charset="0"/>
                <a:ea typeface="+mn-ea"/>
                <a:cs typeface="+mn-cs"/>
              </a:rPr>
              <a:t>Table 5.3 provides a summary of key characteristics of the three approaches.</a:t>
            </a: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12</a:t>
            </a:fld>
            <a:endParaRPr lang="en-US" dirty="0"/>
          </a:p>
        </p:txBody>
      </p:sp>
    </p:spTree>
    <p:extLst>
      <p:ext uri="{BB962C8B-B14F-4D97-AF65-F5344CB8AC3E}">
        <p14:creationId xmlns:p14="http://schemas.microsoft.com/office/powerpoint/2010/main" val="1231678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The simplest technique, known as direct mapping, maps each block of main memory into only one possible cache line.</a:t>
            </a:r>
          </a:p>
          <a:p>
            <a:endParaRPr kumimoji="1" lang="en-US" sz="1200" kern="1200" dirty="0">
              <a:solidFill>
                <a:schemeClr val="tx1"/>
              </a:solidFill>
              <a:effectLst/>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mapping is expressed as</a:t>
            </a:r>
          </a:p>
          <a:p>
            <a:endParaRPr kumimoji="1" lang="en-US" sz="1200" kern="1200" baseline="0" dirty="0">
              <a:solidFill>
                <a:schemeClr val="tx1"/>
              </a:solidFill>
              <a:latin typeface="Times New Roman" pitchFamily="33" charset="0"/>
              <a:ea typeface="+mn-ea"/>
              <a:cs typeface="+mn-cs"/>
            </a:endParaRPr>
          </a:p>
          <a:p>
            <a:r>
              <a:rPr kumimoji="1" lang="en-US" sz="1200" i="1" kern="1200" baseline="0" dirty="0" err="1">
                <a:solidFill>
                  <a:schemeClr val="tx1"/>
                </a:solidFill>
                <a:latin typeface="Times New Roman" pitchFamily="33" charset="0"/>
                <a:ea typeface="+mn-ea"/>
                <a:cs typeface="+mn-cs"/>
              </a:rPr>
              <a:t>i</a:t>
            </a:r>
            <a:r>
              <a:rPr kumimoji="1" lang="en-US" sz="1200" i="1" kern="1200" baseline="0" dirty="0">
                <a:solidFill>
                  <a:schemeClr val="tx1"/>
                </a:solidFill>
                <a:latin typeface="Times New Roman" pitchFamily="33" charset="0"/>
                <a:ea typeface="+mn-ea"/>
                <a:cs typeface="+mn-cs"/>
              </a:rPr>
              <a:t> = j modulo m</a:t>
            </a:r>
          </a:p>
          <a:p>
            <a:endParaRPr kumimoji="1" lang="en-US" sz="1200" i="1"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where</a:t>
            </a:r>
          </a:p>
          <a:p>
            <a:endParaRPr kumimoji="1" lang="en-US" sz="1200" i="1" kern="1200" baseline="0" dirty="0">
              <a:solidFill>
                <a:schemeClr val="tx1"/>
              </a:solidFill>
              <a:latin typeface="Times New Roman" pitchFamily="33" charset="0"/>
              <a:ea typeface="+mn-ea"/>
              <a:cs typeface="+mn-cs"/>
            </a:endParaRPr>
          </a:p>
          <a:p>
            <a:r>
              <a:rPr kumimoji="1" lang="en-US" sz="1200" i="1" kern="1200" baseline="0" dirty="0" err="1">
                <a:solidFill>
                  <a:schemeClr val="tx1"/>
                </a:solidFill>
                <a:latin typeface="Times New Roman" pitchFamily="33" charset="0"/>
                <a:ea typeface="+mn-ea"/>
                <a:cs typeface="+mn-cs"/>
              </a:rPr>
              <a:t>i</a:t>
            </a:r>
            <a:r>
              <a:rPr kumimoji="1" lang="en-US" sz="1200" i="1" kern="1200" baseline="0" dirty="0">
                <a:solidFill>
                  <a:schemeClr val="tx1"/>
                </a:solidFill>
                <a:latin typeface="Times New Roman" pitchFamily="33" charset="0"/>
                <a:ea typeface="+mn-ea"/>
                <a:cs typeface="+mn-cs"/>
              </a:rPr>
              <a:t> = cache line number</a:t>
            </a:r>
          </a:p>
          <a:p>
            <a:r>
              <a:rPr kumimoji="1" lang="en-US" sz="1200" i="1" kern="1200" baseline="0" dirty="0">
                <a:solidFill>
                  <a:schemeClr val="tx1"/>
                </a:solidFill>
                <a:latin typeface="Times New Roman" pitchFamily="33" charset="0"/>
                <a:ea typeface="+mn-ea"/>
                <a:cs typeface="+mn-cs"/>
              </a:rPr>
              <a:t>j = main memory block number</a:t>
            </a:r>
          </a:p>
          <a:p>
            <a:r>
              <a:rPr kumimoji="1" lang="en-US" sz="1200" i="1" kern="1200" baseline="0" dirty="0">
                <a:solidFill>
                  <a:schemeClr val="tx1"/>
                </a:solidFill>
                <a:latin typeface="Times New Roman" pitchFamily="33" charset="0"/>
                <a:ea typeface="+mn-ea"/>
                <a:cs typeface="+mn-cs"/>
              </a:rPr>
              <a:t>m = number of lines in the cache</a:t>
            </a:r>
            <a:endParaRPr kumimoji="1" lang="en-US" sz="1200" kern="1200" baseline="0" dirty="0">
              <a:solidFill>
                <a:schemeClr val="tx1"/>
              </a:solidFill>
              <a:latin typeface="Times New Roman" pitchFamily="33" charset="0"/>
              <a:ea typeface="+mn-ea"/>
              <a:cs typeface="+mn-cs"/>
            </a:endParaRPr>
          </a:p>
          <a:p>
            <a:endParaRPr kumimoji="1" lang="en-US" sz="1200" kern="1200" dirty="0">
              <a:solidFill>
                <a:schemeClr val="tx1"/>
              </a:solidFill>
              <a:effectLst/>
              <a:latin typeface="Times New Roman" pitchFamily="33" charset="0"/>
              <a:ea typeface="+mn-ea"/>
              <a:cs typeface="+mn-cs"/>
            </a:endParaRP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Figure 5.6a shows the mapping for the first </a:t>
            </a:r>
            <a:r>
              <a:rPr kumimoji="1" lang="en-US" sz="1200" i="1" kern="1200" dirty="0">
                <a:solidFill>
                  <a:schemeClr val="tx1"/>
                </a:solidFill>
                <a:effectLst/>
                <a:latin typeface="Times New Roman" pitchFamily="33" charset="0"/>
                <a:ea typeface="+mn-ea"/>
                <a:cs typeface="+mn-cs"/>
              </a:rPr>
              <a:t>m</a:t>
            </a:r>
            <a:r>
              <a:rPr kumimoji="1" lang="en-US" sz="1200" kern="1200" dirty="0">
                <a:solidFill>
                  <a:schemeClr val="tx1"/>
                </a:solidFill>
                <a:effectLst/>
                <a:latin typeface="Times New Roman" pitchFamily="33" charset="0"/>
                <a:ea typeface="+mn-ea"/>
                <a:cs typeface="+mn-cs"/>
              </a:rPr>
              <a:t>  blocks of main memory.</a:t>
            </a:r>
          </a:p>
          <a:p>
            <a:r>
              <a:rPr kumimoji="1" lang="en-US" sz="1200" kern="1200" dirty="0">
                <a:solidFill>
                  <a:schemeClr val="tx1"/>
                </a:solidFill>
                <a:effectLst/>
                <a:latin typeface="Times New Roman" pitchFamily="33" charset="0"/>
                <a:ea typeface="+mn-ea"/>
                <a:cs typeface="+mn-cs"/>
              </a:rPr>
              <a:t>Each block of main memory maps into one unique line of the cache. The next</a:t>
            </a:r>
          </a:p>
          <a:p>
            <a:r>
              <a:rPr kumimoji="1" lang="en-US" sz="1200" kern="1200" dirty="0">
                <a:solidFill>
                  <a:schemeClr val="tx1"/>
                </a:solidFill>
                <a:effectLst/>
                <a:latin typeface="Times New Roman" pitchFamily="33" charset="0"/>
                <a:ea typeface="+mn-ea"/>
                <a:cs typeface="+mn-cs"/>
              </a:rPr>
              <a:t> </a:t>
            </a:r>
            <a:r>
              <a:rPr kumimoji="1" lang="en-US" sz="1200" i="1" kern="1200" dirty="0">
                <a:solidFill>
                  <a:schemeClr val="tx1"/>
                </a:solidFill>
                <a:effectLst/>
                <a:latin typeface="Times New Roman" pitchFamily="33" charset="0"/>
                <a:ea typeface="+mn-ea"/>
                <a:cs typeface="+mn-cs"/>
              </a:rPr>
              <a:t>m </a:t>
            </a:r>
            <a:r>
              <a:rPr kumimoji="1" lang="en-US" sz="1200" kern="1200" dirty="0">
                <a:solidFill>
                  <a:schemeClr val="tx1"/>
                </a:solidFill>
                <a:effectLst/>
                <a:latin typeface="Times New Roman" pitchFamily="33" charset="0"/>
                <a:ea typeface="+mn-ea"/>
                <a:cs typeface="+mn-cs"/>
              </a:rPr>
              <a:t>blocks of main memory map into the cache in the same fashion; that is, block </a:t>
            </a:r>
            <a:r>
              <a:rPr kumimoji="1" lang="en-US" sz="1200" kern="1200" dirty="0" err="1">
                <a:solidFill>
                  <a:schemeClr val="tx1"/>
                </a:solidFill>
                <a:effectLst/>
                <a:latin typeface="Times New Roman" pitchFamily="33" charset="0"/>
                <a:ea typeface="+mn-ea"/>
                <a:cs typeface="+mn-cs"/>
              </a:rPr>
              <a:t>B</a:t>
            </a:r>
            <a:r>
              <a:rPr kumimoji="1" lang="en-US" sz="1200" kern="1200" baseline="-25000" dirty="0" err="1">
                <a:solidFill>
                  <a:schemeClr val="tx1"/>
                </a:solidFill>
                <a:effectLst/>
                <a:latin typeface="Times New Roman" pitchFamily="33" charset="0"/>
                <a:ea typeface="+mn-ea"/>
                <a:cs typeface="+mn-cs"/>
              </a:rPr>
              <a:t>m</a:t>
            </a:r>
            <a:endParaRPr kumimoji="1" lang="en-US" sz="1200" kern="1200" baseline="-250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 of main memory maps into line L</a:t>
            </a:r>
            <a:r>
              <a:rPr kumimoji="1" lang="en-US" sz="1200" kern="1200" baseline="-25000" dirty="0">
                <a:solidFill>
                  <a:schemeClr val="tx1"/>
                </a:solidFill>
                <a:effectLst/>
                <a:latin typeface="Times New Roman" pitchFamily="33" charset="0"/>
                <a:ea typeface="+mn-ea"/>
                <a:cs typeface="+mn-cs"/>
              </a:rPr>
              <a:t>0</a:t>
            </a:r>
            <a:r>
              <a:rPr kumimoji="1" lang="en-US" sz="1200" kern="1200" dirty="0">
                <a:solidFill>
                  <a:schemeClr val="tx1"/>
                </a:solidFill>
                <a:effectLst/>
                <a:latin typeface="Times New Roman" pitchFamily="33" charset="0"/>
                <a:ea typeface="+mn-ea"/>
                <a:cs typeface="+mn-cs"/>
              </a:rPr>
              <a:t>  of cache, block B</a:t>
            </a:r>
            <a:r>
              <a:rPr kumimoji="1" lang="en-US" sz="1200" kern="1200" baseline="-25000" dirty="0">
                <a:solidFill>
                  <a:schemeClr val="tx1"/>
                </a:solidFill>
                <a:effectLst/>
                <a:latin typeface="Times New Roman" pitchFamily="33" charset="0"/>
                <a:ea typeface="+mn-ea"/>
                <a:cs typeface="+mn-cs"/>
              </a:rPr>
              <a:t>m</a:t>
            </a:r>
            <a:r>
              <a:rPr kumimoji="1" lang="en-US" sz="1200" b="1" kern="1200" baseline="-25000" dirty="0">
                <a:solidFill>
                  <a:schemeClr val="tx1"/>
                </a:solidFill>
                <a:effectLst/>
                <a:latin typeface="Times New Roman" pitchFamily="33" charset="0"/>
                <a:ea typeface="+mn-ea"/>
                <a:cs typeface="+mn-cs"/>
              </a:rPr>
              <a:t>+</a:t>
            </a:r>
            <a:r>
              <a:rPr kumimoji="1" lang="en-US" sz="1200" kern="1200" baseline="-25000" dirty="0">
                <a:solidFill>
                  <a:schemeClr val="tx1"/>
                </a:solidFill>
                <a:effectLst/>
                <a:latin typeface="Times New Roman" pitchFamily="33" charset="0"/>
                <a:ea typeface="+mn-ea"/>
                <a:cs typeface="+mn-cs"/>
              </a:rPr>
              <a:t>1</a:t>
            </a:r>
            <a:r>
              <a:rPr kumimoji="1" lang="en-US" sz="1200" kern="1200" dirty="0">
                <a:solidFill>
                  <a:schemeClr val="tx1"/>
                </a:solidFill>
                <a:effectLst/>
                <a:latin typeface="Times New Roman" pitchFamily="33" charset="0"/>
                <a:ea typeface="+mn-ea"/>
                <a:cs typeface="+mn-cs"/>
              </a:rPr>
              <a:t>  maps into line L</a:t>
            </a:r>
            <a:r>
              <a:rPr kumimoji="1" lang="en-US" sz="1200" kern="1200" baseline="-25000" dirty="0">
                <a:solidFill>
                  <a:schemeClr val="tx1"/>
                </a:solidFill>
                <a:effectLst/>
                <a:latin typeface="Times New Roman" pitchFamily="33" charset="0"/>
                <a:ea typeface="+mn-ea"/>
                <a:cs typeface="+mn-cs"/>
              </a:rPr>
              <a:t>1 </a:t>
            </a:r>
            <a:r>
              <a:rPr kumimoji="1" lang="en-US" sz="1200" kern="1200" dirty="0">
                <a:solidFill>
                  <a:schemeClr val="tx1"/>
                </a:solidFill>
                <a:effectLst/>
                <a:latin typeface="Times New Roman" pitchFamily="33" charset="0"/>
                <a:ea typeface="+mn-ea"/>
                <a:cs typeface="+mn-cs"/>
              </a:rPr>
              <a:t>, and so on.</a:t>
            </a: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13</a:t>
            </a:fld>
            <a:endParaRPr lang="en-US" dirty="0"/>
          </a:p>
        </p:txBody>
      </p:sp>
    </p:spTree>
    <p:extLst>
      <p:ext uri="{BB962C8B-B14F-4D97-AF65-F5344CB8AC3E}">
        <p14:creationId xmlns:p14="http://schemas.microsoft.com/office/powerpoint/2010/main" val="1286749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The mapping function is easily implemented using the main memory address.</a:t>
            </a:r>
          </a:p>
          <a:p>
            <a:r>
              <a:rPr kumimoji="1" lang="en-US" sz="1200" kern="1200" dirty="0">
                <a:solidFill>
                  <a:schemeClr val="tx1"/>
                </a:solidFill>
                <a:effectLst/>
                <a:latin typeface="Times New Roman" pitchFamily="33" charset="0"/>
                <a:ea typeface="+mn-ea"/>
                <a:cs typeface="+mn-cs"/>
              </a:rPr>
              <a:t>Figure 5.7 illustrates the general mechanism.</a:t>
            </a:r>
          </a:p>
          <a:p>
            <a:endParaRPr lang="en-US" dirty="0"/>
          </a:p>
          <a:p>
            <a:r>
              <a:rPr kumimoji="1" lang="en-US" sz="1200" kern="1200" dirty="0">
                <a:solidFill>
                  <a:schemeClr val="tx1"/>
                </a:solidFill>
                <a:effectLst/>
                <a:latin typeface="Times New Roman" pitchFamily="33" charset="0"/>
                <a:ea typeface="+mn-ea"/>
                <a:cs typeface="+mn-cs"/>
              </a:rPr>
              <a:t> Figure 5.7 indicates the logical structure of the cache hardware access mechanism.</a:t>
            </a:r>
          </a:p>
          <a:p>
            <a:r>
              <a:rPr kumimoji="1" lang="en-US" sz="1200" u="sng" kern="1200" dirty="0">
                <a:solidFill>
                  <a:schemeClr val="tx1"/>
                </a:solidFill>
                <a:effectLst/>
                <a:latin typeface="Times New Roman" pitchFamily="33" charset="0"/>
                <a:ea typeface="+mn-ea"/>
                <a:cs typeface="+mn-cs"/>
              </a:rPr>
              <a:t>When the cache hardware is presented with an address from the processor, </a:t>
            </a:r>
          </a:p>
          <a:p>
            <a:pPr marL="171450" indent="-171450">
              <a:buFontTx/>
              <a:buChar char="-"/>
            </a:pPr>
            <a:r>
              <a:rPr kumimoji="1" lang="en-US" sz="1200" kern="1200" dirty="0">
                <a:solidFill>
                  <a:schemeClr val="tx1"/>
                </a:solidFill>
                <a:effectLst/>
                <a:latin typeface="Times New Roman" pitchFamily="33" charset="0"/>
                <a:ea typeface="+mn-ea"/>
                <a:cs typeface="+mn-cs"/>
              </a:rPr>
              <a:t>the Line Number portion of the address is used to index into the cache. </a:t>
            </a:r>
          </a:p>
          <a:p>
            <a:pPr marL="171450" indent="-171450">
              <a:buFontTx/>
              <a:buChar char="-"/>
            </a:pPr>
            <a:r>
              <a:rPr kumimoji="1" lang="en-US" sz="1200" kern="1200" dirty="0">
                <a:solidFill>
                  <a:schemeClr val="tx1"/>
                </a:solidFill>
                <a:effectLst/>
                <a:latin typeface="Times New Roman" pitchFamily="33" charset="0"/>
                <a:ea typeface="+mn-ea"/>
                <a:cs typeface="+mn-cs"/>
              </a:rPr>
              <a:t>A compare function compares the tag of that line with the Tag field of the address.</a:t>
            </a:r>
          </a:p>
          <a:p>
            <a:pPr marL="171450" indent="-171450">
              <a:buFontTx/>
              <a:buChar char="-"/>
            </a:pPr>
            <a:r>
              <a:rPr kumimoji="1" lang="en-US" sz="1200" kern="1200" dirty="0">
                <a:solidFill>
                  <a:schemeClr val="tx1"/>
                </a:solidFill>
                <a:effectLst/>
                <a:latin typeface="Times New Roman" pitchFamily="33" charset="0"/>
                <a:ea typeface="+mn-ea"/>
                <a:cs typeface="+mn-cs"/>
              </a:rPr>
              <a:t>If there is a match (hit), an enable signal is sent to a select function, which </a:t>
            </a:r>
            <a:r>
              <a:rPr kumimoji="1" lang="en-US" sz="1200" u="sng" kern="1200" dirty="0">
                <a:solidFill>
                  <a:schemeClr val="tx1"/>
                </a:solidFill>
                <a:effectLst/>
                <a:latin typeface="Times New Roman" pitchFamily="33" charset="0"/>
                <a:ea typeface="+mn-ea"/>
                <a:cs typeface="+mn-cs"/>
              </a:rPr>
              <a:t>uses the Offset field of the address and the Line Number field of the address to read the desired word or byte from the cache</a:t>
            </a:r>
            <a:r>
              <a:rPr kumimoji="1" lang="en-US" sz="1200" kern="1200" dirty="0">
                <a:solidFill>
                  <a:schemeClr val="tx1"/>
                </a:solidFill>
                <a:effectLst/>
                <a:latin typeface="Times New Roman" pitchFamily="33" charset="0"/>
                <a:ea typeface="+mn-ea"/>
                <a:cs typeface="+mn-cs"/>
              </a:rPr>
              <a:t>. </a:t>
            </a:r>
          </a:p>
          <a:p>
            <a:pPr marL="171450" indent="-171450">
              <a:buFontTx/>
              <a:buChar char="-"/>
            </a:pPr>
            <a:r>
              <a:rPr kumimoji="1" lang="en-US" sz="1200" kern="1200" dirty="0">
                <a:solidFill>
                  <a:schemeClr val="tx1"/>
                </a:solidFill>
                <a:effectLst/>
                <a:latin typeface="Times New Roman" pitchFamily="33" charset="0"/>
                <a:ea typeface="+mn-ea"/>
                <a:cs typeface="+mn-cs"/>
              </a:rPr>
              <a:t> If there is no match (miss) then the select function is not enabled and data is accessed from main memory, or the next level of cache. </a:t>
            </a:r>
          </a:p>
          <a:p>
            <a:pPr marL="171450" indent="-171450">
              <a:buFontTx/>
              <a:buChar char="-"/>
            </a:pPr>
            <a:r>
              <a:rPr kumimoji="1" lang="en-US" sz="1200" kern="1200" dirty="0">
                <a:solidFill>
                  <a:schemeClr val="tx1"/>
                </a:solidFill>
                <a:effectLst/>
                <a:latin typeface="Times New Roman" pitchFamily="33" charset="0"/>
                <a:ea typeface="+mn-ea"/>
                <a:cs typeface="+mn-cs"/>
              </a:rPr>
              <a:t>Figure 5.7 illustrates the case in which the line number refers to the third line in the cache and there is a match, as indicated by the heavier arrowed lines.</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 The direct mapping technique is simple and inexpensive to implement. </a:t>
            </a:r>
          </a:p>
          <a:p>
            <a:r>
              <a:rPr kumimoji="1" lang="en-US" sz="1200" kern="1200" dirty="0">
                <a:solidFill>
                  <a:schemeClr val="tx1"/>
                </a:solidFill>
                <a:effectLst/>
                <a:latin typeface="Times New Roman" pitchFamily="33" charset="0"/>
                <a:ea typeface="+mn-ea"/>
                <a:cs typeface="+mn-cs"/>
              </a:rPr>
              <a:t>Its main disadvantage is that </a:t>
            </a:r>
            <a:r>
              <a:rPr kumimoji="1" lang="en-US" sz="1200" u="sng" kern="1200" dirty="0">
                <a:solidFill>
                  <a:schemeClr val="tx1"/>
                </a:solidFill>
                <a:effectLst/>
                <a:latin typeface="Times New Roman" pitchFamily="33" charset="0"/>
                <a:ea typeface="+mn-ea"/>
                <a:cs typeface="+mn-cs"/>
              </a:rPr>
              <a:t>there is a fixed cache location for any given block</a:t>
            </a:r>
            <a:r>
              <a:rPr kumimoji="1" lang="en-US" sz="1200" kern="1200" dirty="0">
                <a:solidFill>
                  <a:schemeClr val="tx1"/>
                </a:solidFill>
                <a:effectLst/>
                <a:latin typeface="Times New Roman" pitchFamily="33" charset="0"/>
                <a:ea typeface="+mn-ea"/>
                <a:cs typeface="+mn-cs"/>
              </a:rPr>
              <a:t>. </a:t>
            </a:r>
          </a:p>
          <a:p>
            <a:r>
              <a:rPr kumimoji="1" lang="en-US" sz="1200" kern="1200" dirty="0">
                <a:solidFill>
                  <a:schemeClr val="tx1"/>
                </a:solidFill>
                <a:effectLst/>
                <a:latin typeface="Times New Roman" pitchFamily="33" charset="0"/>
                <a:ea typeface="+mn-ea"/>
                <a:cs typeface="+mn-cs"/>
              </a:rPr>
              <a:t>Thus,</a:t>
            </a:r>
            <a:r>
              <a:rPr kumimoji="1" lang="en-US" sz="1200" u="sng" kern="1200" dirty="0">
                <a:solidFill>
                  <a:schemeClr val="tx1"/>
                </a:solidFill>
                <a:effectLst/>
                <a:latin typeface="Times New Roman" pitchFamily="33" charset="0"/>
                <a:ea typeface="+mn-ea"/>
                <a:cs typeface="+mn-cs"/>
              </a:rPr>
              <a:t> if a program happens to reference words repeatedly from two different blocks that map into the same line</a:t>
            </a:r>
            <a:r>
              <a:rPr kumimoji="1" lang="en-US" sz="1200" kern="1200" dirty="0">
                <a:solidFill>
                  <a:schemeClr val="tx1"/>
                </a:solidFill>
                <a:effectLst/>
                <a:latin typeface="Times New Roman" pitchFamily="33" charset="0"/>
                <a:ea typeface="+mn-ea"/>
                <a:cs typeface="+mn-cs"/>
              </a:rPr>
              <a:t>, then the blocks will be continually swapped in the cache, and the hit ratio will be low (a phenomenon known as </a:t>
            </a:r>
            <a:r>
              <a:rPr kumimoji="1" lang="en-US" sz="1200" i="1" kern="1200" dirty="0">
                <a:solidFill>
                  <a:schemeClr val="tx1"/>
                </a:solidFill>
                <a:effectLst/>
                <a:latin typeface="Times New Roman" pitchFamily="33" charset="0"/>
                <a:ea typeface="+mn-ea"/>
                <a:cs typeface="+mn-cs"/>
              </a:rPr>
              <a:t>thrashing </a:t>
            </a:r>
            <a:r>
              <a:rPr kumimoji="1" lang="en-US" sz="1200" kern="1200" dirty="0">
                <a:solidFill>
                  <a:schemeClr val="tx1"/>
                </a:solidFill>
                <a:effectLst/>
                <a:latin typeface="Times New Roman" pitchFamily="33" charset="0"/>
                <a:ea typeface="+mn-ea"/>
                <a:cs typeface="+mn-cs"/>
              </a:rPr>
              <a:t>).</a:t>
            </a:r>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14</a:t>
            </a:fld>
            <a:endParaRPr lang="en-US" dirty="0"/>
          </a:p>
        </p:txBody>
      </p:sp>
    </p:spTree>
    <p:extLst>
      <p:ext uri="{BB962C8B-B14F-4D97-AF65-F5344CB8AC3E}">
        <p14:creationId xmlns:p14="http://schemas.microsoft.com/office/powerpoint/2010/main" val="869967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5.8. Direct Mapping Example</a:t>
            </a:r>
          </a:p>
          <a:p>
            <a:endParaRPr lang="en-US" dirty="0"/>
          </a:p>
          <a:p>
            <a:r>
              <a:rPr kumimoji="1" lang="en-US" sz="1200" b="0" i="0" u="none" strike="noStrike" kern="1200" baseline="0" dirty="0">
                <a:solidFill>
                  <a:schemeClr val="tx1"/>
                </a:solidFill>
                <a:latin typeface="Times New Roman" pitchFamily="33" charset="0"/>
                <a:ea typeface="+mn-ea"/>
                <a:cs typeface="+mn-cs"/>
              </a:rPr>
              <a:t>Figure 5.8 shows our example system using direct mapping. In the example,</a:t>
            </a:r>
          </a:p>
          <a:p>
            <a:r>
              <a:rPr kumimoji="1" lang="en-US" sz="1200" b="0" i="0" u="none" strike="noStrike" kern="1200" baseline="0" dirty="0">
                <a:solidFill>
                  <a:schemeClr val="tx1"/>
                </a:solidFill>
                <a:latin typeface="Times New Roman" pitchFamily="33" charset="0"/>
                <a:ea typeface="+mn-ea"/>
                <a:cs typeface="+mn-cs"/>
              </a:rPr>
              <a:t>m = 16K = 2</a:t>
            </a:r>
            <a:r>
              <a:rPr kumimoji="1" lang="en-US" sz="1200" b="0" i="0" u="none" strike="noStrike" kern="1200" baseline="30000" dirty="0">
                <a:solidFill>
                  <a:schemeClr val="tx1"/>
                </a:solidFill>
                <a:latin typeface="Times New Roman" pitchFamily="33" charset="0"/>
                <a:ea typeface="+mn-ea"/>
                <a:cs typeface="+mn-cs"/>
              </a:rPr>
              <a:t>14</a:t>
            </a:r>
            <a:r>
              <a:rPr kumimoji="1" lang="en-US" sz="1200" b="0" i="0" u="none" strike="noStrike" kern="1200" baseline="0" dirty="0">
                <a:solidFill>
                  <a:schemeClr val="tx1"/>
                </a:solidFill>
                <a:latin typeface="Times New Roman" pitchFamily="33" charset="0"/>
                <a:ea typeface="+mn-ea"/>
                <a:cs typeface="+mn-cs"/>
              </a:rPr>
              <a:t> and </a:t>
            </a:r>
            <a:r>
              <a:rPr kumimoji="1" lang="en-US" sz="1200" b="0" i="0" u="none" strike="noStrike" kern="1200" baseline="0" dirty="0" err="1">
                <a:solidFill>
                  <a:schemeClr val="tx1"/>
                </a:solidFill>
                <a:latin typeface="Times New Roman" pitchFamily="33" charset="0"/>
                <a:ea typeface="+mn-ea"/>
                <a:cs typeface="+mn-cs"/>
              </a:rPr>
              <a:t>i</a:t>
            </a:r>
            <a:r>
              <a:rPr kumimoji="1" lang="en-US" sz="1200" b="0" i="0" u="none" strike="noStrike" kern="1200" baseline="0" dirty="0">
                <a:solidFill>
                  <a:schemeClr val="tx1"/>
                </a:solidFill>
                <a:latin typeface="Times New Roman" pitchFamily="33" charset="0"/>
                <a:ea typeface="+mn-ea"/>
                <a:cs typeface="+mn-cs"/>
              </a:rPr>
              <a:t> = j modulo 2</a:t>
            </a:r>
            <a:r>
              <a:rPr kumimoji="1" lang="en-US" sz="1200" b="0" i="0" u="none" strike="noStrike" kern="1200" baseline="30000" dirty="0">
                <a:solidFill>
                  <a:schemeClr val="tx1"/>
                </a:solidFill>
                <a:latin typeface="Times New Roman" pitchFamily="33" charset="0"/>
                <a:ea typeface="+mn-ea"/>
                <a:cs typeface="+mn-cs"/>
              </a:rPr>
              <a:t>14</a:t>
            </a:r>
            <a:r>
              <a:rPr kumimoji="1" lang="en-US" sz="1200" b="0" i="0" u="none" strike="noStrike" kern="1200" baseline="0" dirty="0">
                <a:solidFill>
                  <a:schemeClr val="tx1"/>
                </a:solidFill>
                <a:latin typeface="Times New Roman" pitchFamily="33" charset="0"/>
                <a:ea typeface="+mn-ea"/>
                <a:cs typeface="+mn-cs"/>
              </a:rPr>
              <a:t>. The mapping becomes</a:t>
            </a:r>
          </a:p>
          <a:p>
            <a:endParaRPr kumimoji="1" lang="en-US" sz="1200" b="0" i="0" u="none" strike="noStrike" kern="1200" baseline="0" dirty="0">
              <a:solidFill>
                <a:schemeClr val="tx1"/>
              </a:solidFill>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Cache 	Line Starting 	Memory Address of Block</a:t>
            </a:r>
          </a:p>
          <a:p>
            <a:r>
              <a:rPr kumimoji="1" lang="en-US" sz="1200" b="0" i="0" u="none" strike="noStrike" kern="1200" baseline="0" dirty="0">
                <a:solidFill>
                  <a:schemeClr val="tx1"/>
                </a:solidFill>
                <a:latin typeface="Times New Roman" pitchFamily="33" charset="0"/>
                <a:ea typeface="+mn-ea"/>
                <a:cs typeface="+mn-cs"/>
              </a:rPr>
              <a:t>0 	000000, 010000, …, FF0000</a:t>
            </a:r>
          </a:p>
          <a:p>
            <a:r>
              <a:rPr kumimoji="1" lang="en-US" sz="1200" b="0" i="0" u="none" strike="noStrike" kern="1200" baseline="0" dirty="0">
                <a:solidFill>
                  <a:schemeClr val="tx1"/>
                </a:solidFill>
                <a:latin typeface="Times New Roman" pitchFamily="33" charset="0"/>
                <a:ea typeface="+mn-ea"/>
                <a:cs typeface="+mn-cs"/>
              </a:rPr>
              <a:t>1	 000004, 010004, …, FF0004</a:t>
            </a:r>
          </a:p>
          <a:p>
            <a:r>
              <a:rPr kumimoji="1" lang="da-DK" sz="1200" b="0" i="0" u="none" strike="noStrike" kern="1200" baseline="0" dirty="0">
                <a:solidFill>
                  <a:schemeClr val="tx1"/>
                </a:solidFill>
                <a:latin typeface="Times New Roman" pitchFamily="33" charset="0"/>
                <a:ea typeface="+mn-ea"/>
                <a:cs typeface="+mn-cs"/>
              </a:rPr>
              <a:t>.		.</a:t>
            </a:r>
          </a:p>
          <a:p>
            <a:r>
              <a:rPr kumimoji="1" lang="da-DK" sz="1200" b="0" i="0" u="none" strike="noStrike" kern="1200" baseline="0" dirty="0">
                <a:solidFill>
                  <a:schemeClr val="tx1"/>
                </a:solidFill>
                <a:latin typeface="Times New Roman" pitchFamily="33" charset="0"/>
                <a:ea typeface="+mn-ea"/>
                <a:cs typeface="+mn-cs"/>
              </a:rPr>
              <a:t>.		.</a:t>
            </a:r>
          </a:p>
          <a:p>
            <a:r>
              <a:rPr kumimoji="1" lang="da-DK" sz="1200" b="0" i="0" u="none" strike="noStrike" kern="1200" baseline="0" dirty="0">
                <a:solidFill>
                  <a:schemeClr val="tx1"/>
                </a:solidFill>
                <a:latin typeface="Times New Roman" pitchFamily="33" charset="0"/>
                <a:ea typeface="+mn-ea"/>
                <a:cs typeface="+mn-cs"/>
              </a:rPr>
              <a:t>.		.</a:t>
            </a:r>
          </a:p>
          <a:p>
            <a:r>
              <a:rPr kumimoji="1" lang="da-DK" sz="1200" b="0" i="0" u="none" strike="noStrike" kern="1200" baseline="0" dirty="0">
                <a:solidFill>
                  <a:schemeClr val="tx1"/>
                </a:solidFill>
                <a:latin typeface="Times New Roman" pitchFamily="33" charset="0"/>
                <a:ea typeface="+mn-ea"/>
                <a:cs typeface="+mn-cs"/>
              </a:rPr>
              <a:t>2</a:t>
            </a:r>
            <a:r>
              <a:rPr kumimoji="1" lang="da-DK" sz="1200" b="0" i="0" u="none" strike="noStrike" kern="1200" baseline="30000" dirty="0">
                <a:solidFill>
                  <a:schemeClr val="tx1"/>
                </a:solidFill>
                <a:latin typeface="Times New Roman" pitchFamily="33" charset="0"/>
                <a:ea typeface="+mn-ea"/>
                <a:cs typeface="+mn-cs"/>
              </a:rPr>
              <a:t>14</a:t>
            </a:r>
            <a:r>
              <a:rPr kumimoji="1" lang="da-DK" sz="1200" b="0" i="0" u="none" strike="noStrike" kern="1200" baseline="0" dirty="0">
                <a:solidFill>
                  <a:schemeClr val="tx1"/>
                </a:solidFill>
                <a:latin typeface="Times New Roman" pitchFamily="33" charset="0"/>
                <a:ea typeface="+mn-ea"/>
                <a:cs typeface="+mn-cs"/>
              </a:rPr>
              <a:t> - 1 	00FFFC, 01FFFC, …, FFFFFC</a:t>
            </a:r>
          </a:p>
          <a:p>
            <a:endParaRPr kumimoji="1" lang="da-DK" sz="1200" b="0" i="0" u="none" strike="noStrike" kern="1200" baseline="0" dirty="0">
              <a:solidFill>
                <a:schemeClr val="tx1"/>
              </a:solidFill>
              <a:latin typeface="Times New Roman" pitchFamily="33" charset="0"/>
              <a:ea typeface="+mn-ea"/>
              <a:cs typeface="+mn-cs"/>
            </a:endParaRPr>
          </a:p>
          <a:p>
            <a:r>
              <a:rPr kumimoji="1" lang="da-DK" sz="1200" b="0" i="0" u="sng" strike="noStrike" kern="1200" baseline="0" dirty="0">
                <a:solidFill>
                  <a:schemeClr val="tx1"/>
                </a:solidFill>
                <a:latin typeface="Times New Roman" pitchFamily="33" charset="0"/>
                <a:ea typeface="+mn-ea"/>
                <a:cs typeface="+mn-cs"/>
              </a:rPr>
              <a:t>Note </a:t>
            </a:r>
            <a:r>
              <a:rPr kumimoji="1" lang="da-DK" sz="1200" b="0" i="0" u="sng" strike="noStrike" kern="1200" baseline="0" dirty="0" err="1">
                <a:solidFill>
                  <a:schemeClr val="tx1"/>
                </a:solidFill>
                <a:latin typeface="Times New Roman" pitchFamily="33" charset="0"/>
                <a:ea typeface="+mn-ea"/>
                <a:cs typeface="+mn-cs"/>
              </a:rPr>
              <a:t>that</a:t>
            </a:r>
            <a:r>
              <a:rPr kumimoji="1" lang="da-DK" sz="1200" b="0" i="0" u="sng" strike="noStrike" kern="1200" baseline="0" dirty="0">
                <a:solidFill>
                  <a:schemeClr val="tx1"/>
                </a:solidFill>
                <a:latin typeface="Times New Roman" pitchFamily="33" charset="0"/>
                <a:ea typeface="+mn-ea"/>
                <a:cs typeface="+mn-cs"/>
              </a:rPr>
              <a:t> </a:t>
            </a:r>
            <a:r>
              <a:rPr kumimoji="1" lang="da-DK" sz="1200" b="0" i="0" u="sng" strike="noStrike" kern="1200" baseline="0" dirty="0" err="1">
                <a:solidFill>
                  <a:schemeClr val="tx1"/>
                </a:solidFill>
                <a:latin typeface="Times New Roman" pitchFamily="33" charset="0"/>
                <a:ea typeface="+mn-ea"/>
                <a:cs typeface="+mn-cs"/>
              </a:rPr>
              <a:t>no</a:t>
            </a:r>
            <a:r>
              <a:rPr kumimoji="1" lang="da-DK" sz="1200" b="0" i="0" u="sng" strike="noStrike" kern="1200" baseline="0" dirty="0">
                <a:solidFill>
                  <a:schemeClr val="tx1"/>
                </a:solidFill>
                <a:latin typeface="Times New Roman" pitchFamily="33" charset="0"/>
                <a:ea typeface="+mn-ea"/>
                <a:cs typeface="+mn-cs"/>
              </a:rPr>
              <a:t> </a:t>
            </a:r>
            <a:r>
              <a:rPr kumimoji="1" lang="da-DK" sz="1200" b="0" i="0" u="sng" strike="noStrike" kern="1200" baseline="0" dirty="0" err="1">
                <a:solidFill>
                  <a:schemeClr val="tx1"/>
                </a:solidFill>
                <a:latin typeface="Times New Roman" pitchFamily="33" charset="0"/>
                <a:ea typeface="+mn-ea"/>
                <a:cs typeface="+mn-cs"/>
              </a:rPr>
              <a:t>two</a:t>
            </a:r>
            <a:r>
              <a:rPr kumimoji="1" lang="da-DK" sz="1200" b="0" i="0" u="sng" strike="noStrike" kern="1200" baseline="0" dirty="0">
                <a:solidFill>
                  <a:schemeClr val="tx1"/>
                </a:solidFill>
                <a:latin typeface="Times New Roman" pitchFamily="33" charset="0"/>
                <a:ea typeface="+mn-ea"/>
                <a:cs typeface="+mn-cs"/>
              </a:rPr>
              <a:t> </a:t>
            </a:r>
            <a:r>
              <a:rPr kumimoji="1" lang="da-DK" sz="1200" b="0" i="0" u="sng" strike="noStrike" kern="1200" baseline="0" dirty="0" err="1">
                <a:solidFill>
                  <a:schemeClr val="tx1"/>
                </a:solidFill>
                <a:latin typeface="Times New Roman" pitchFamily="33" charset="0"/>
                <a:ea typeface="+mn-ea"/>
                <a:cs typeface="+mn-cs"/>
              </a:rPr>
              <a:t>blocks</a:t>
            </a:r>
            <a:r>
              <a:rPr kumimoji="1" lang="da-DK" sz="1200" b="0" i="0" u="sng" strike="noStrike" kern="1200" baseline="0" dirty="0">
                <a:solidFill>
                  <a:schemeClr val="tx1"/>
                </a:solidFill>
                <a:latin typeface="Times New Roman" pitchFamily="33" charset="0"/>
                <a:ea typeface="+mn-ea"/>
                <a:cs typeface="+mn-cs"/>
              </a:rPr>
              <a:t> </a:t>
            </a:r>
            <a:r>
              <a:rPr kumimoji="1" lang="da-DK" sz="1200" b="0" i="0" u="sng" strike="noStrike" kern="1200" baseline="0" dirty="0" err="1">
                <a:solidFill>
                  <a:schemeClr val="tx1"/>
                </a:solidFill>
                <a:latin typeface="Times New Roman" pitchFamily="33" charset="0"/>
                <a:ea typeface="+mn-ea"/>
                <a:cs typeface="+mn-cs"/>
              </a:rPr>
              <a:t>that</a:t>
            </a:r>
            <a:r>
              <a:rPr kumimoji="1" lang="da-DK" sz="1200" b="0" i="0" u="sng" strike="noStrike" kern="1200" baseline="0" dirty="0">
                <a:solidFill>
                  <a:schemeClr val="tx1"/>
                </a:solidFill>
                <a:latin typeface="Times New Roman" pitchFamily="33" charset="0"/>
                <a:ea typeface="+mn-ea"/>
                <a:cs typeface="+mn-cs"/>
              </a:rPr>
              <a:t> </a:t>
            </a:r>
            <a:r>
              <a:rPr kumimoji="1" lang="da-DK" sz="1200" b="0" i="0" u="sng" strike="noStrike" kern="1200" baseline="0" dirty="0" err="1">
                <a:solidFill>
                  <a:schemeClr val="tx1"/>
                </a:solidFill>
                <a:latin typeface="Times New Roman" pitchFamily="33" charset="0"/>
                <a:ea typeface="+mn-ea"/>
                <a:cs typeface="+mn-cs"/>
              </a:rPr>
              <a:t>map</a:t>
            </a:r>
            <a:r>
              <a:rPr kumimoji="1" lang="da-DK" sz="1200" b="0" i="0" u="sng" strike="noStrike" kern="1200" baseline="0" dirty="0">
                <a:solidFill>
                  <a:schemeClr val="tx1"/>
                </a:solidFill>
                <a:latin typeface="Times New Roman" pitchFamily="33" charset="0"/>
                <a:ea typeface="+mn-ea"/>
                <a:cs typeface="+mn-cs"/>
              </a:rPr>
              <a:t> </a:t>
            </a:r>
            <a:r>
              <a:rPr kumimoji="1" lang="da-DK" sz="1200" b="0" i="0" u="sng" strike="noStrike" kern="1200" baseline="0" dirty="0" err="1">
                <a:solidFill>
                  <a:schemeClr val="tx1"/>
                </a:solidFill>
                <a:latin typeface="Times New Roman" pitchFamily="33" charset="0"/>
                <a:ea typeface="+mn-ea"/>
                <a:cs typeface="+mn-cs"/>
              </a:rPr>
              <a:t>into</a:t>
            </a:r>
            <a:r>
              <a:rPr kumimoji="1" lang="da-DK" sz="1200" b="0" i="0" u="sng" strike="noStrike" kern="1200" baseline="0" dirty="0">
                <a:solidFill>
                  <a:schemeClr val="tx1"/>
                </a:solidFill>
                <a:latin typeface="Times New Roman" pitchFamily="33" charset="0"/>
                <a:ea typeface="+mn-ea"/>
                <a:cs typeface="+mn-cs"/>
              </a:rPr>
              <a:t> the same line </a:t>
            </a:r>
            <a:r>
              <a:rPr kumimoji="1" lang="da-DK" sz="1200" b="0" i="0" u="sng" strike="noStrike" kern="1200" baseline="0" dirty="0" err="1">
                <a:solidFill>
                  <a:schemeClr val="tx1"/>
                </a:solidFill>
                <a:latin typeface="Times New Roman" pitchFamily="33" charset="0"/>
                <a:ea typeface="+mn-ea"/>
                <a:cs typeface="+mn-cs"/>
              </a:rPr>
              <a:t>number</a:t>
            </a:r>
            <a:r>
              <a:rPr kumimoji="1" lang="da-DK" sz="1200" b="0" i="0" u="sng" strike="noStrike" kern="1200" baseline="0" dirty="0">
                <a:solidFill>
                  <a:schemeClr val="tx1"/>
                </a:solidFill>
                <a:latin typeface="Times New Roman" pitchFamily="33" charset="0"/>
                <a:ea typeface="+mn-ea"/>
                <a:cs typeface="+mn-cs"/>
              </a:rPr>
              <a:t> have the same tag </a:t>
            </a:r>
            <a:r>
              <a:rPr kumimoji="1" lang="da-DK" sz="1200" b="0" i="0" u="sng" strike="noStrike" kern="1200" baseline="0" dirty="0" err="1">
                <a:solidFill>
                  <a:schemeClr val="tx1"/>
                </a:solidFill>
                <a:latin typeface="Times New Roman" pitchFamily="33" charset="0"/>
                <a:ea typeface="+mn-ea"/>
                <a:cs typeface="+mn-cs"/>
              </a:rPr>
              <a:t>number</a:t>
            </a:r>
            <a:r>
              <a:rPr kumimoji="1" lang="da-DK" sz="1200" b="0" i="0" u="sng" strike="noStrike" kern="1200" baseline="0" dirty="0">
                <a:solidFill>
                  <a:schemeClr val="tx1"/>
                </a:solidFill>
                <a:latin typeface="Times New Roman" pitchFamily="33" charset="0"/>
                <a:ea typeface="+mn-ea"/>
                <a:cs typeface="+mn-cs"/>
              </a:rPr>
              <a:t>. </a:t>
            </a:r>
            <a:r>
              <a:rPr kumimoji="1" lang="da-DK" sz="1200" b="0" i="0" u="none" strike="noStrike" kern="1200" baseline="0" dirty="0">
                <a:solidFill>
                  <a:schemeClr val="tx1"/>
                </a:solidFill>
                <a:latin typeface="Times New Roman" pitchFamily="33" charset="0"/>
                <a:ea typeface="+mn-ea"/>
                <a:cs typeface="+mn-cs"/>
              </a:rPr>
              <a:t>Thus,</a:t>
            </a:r>
          </a:p>
          <a:p>
            <a:r>
              <a:rPr kumimoji="1" lang="da-DK" sz="1200" b="0" i="0" u="none" strike="noStrike" kern="1200" baseline="0" dirty="0" err="1">
                <a:solidFill>
                  <a:schemeClr val="tx1"/>
                </a:solidFill>
                <a:latin typeface="Times New Roman" pitchFamily="33" charset="0"/>
                <a:ea typeface="+mn-ea"/>
                <a:cs typeface="+mn-cs"/>
              </a:rPr>
              <a:t>blocks</a:t>
            </a:r>
            <a:r>
              <a:rPr kumimoji="1" lang="da-DK" sz="1200" b="0" i="0" u="none" strike="noStrike" kern="1200" baseline="0" dirty="0">
                <a:solidFill>
                  <a:schemeClr val="tx1"/>
                </a:solidFill>
                <a:latin typeface="Times New Roman" pitchFamily="33" charset="0"/>
                <a:ea typeface="+mn-ea"/>
                <a:cs typeface="+mn-cs"/>
              </a:rPr>
              <a:t> with </a:t>
            </a:r>
            <a:r>
              <a:rPr kumimoji="1" lang="da-DK" sz="1200" b="0" i="0" u="none" strike="noStrike" kern="1200" baseline="0" dirty="0" err="1">
                <a:solidFill>
                  <a:schemeClr val="tx1"/>
                </a:solidFill>
                <a:latin typeface="Times New Roman" pitchFamily="33" charset="0"/>
                <a:ea typeface="+mn-ea"/>
                <a:cs typeface="+mn-cs"/>
              </a:rPr>
              <a:t>starting</a:t>
            </a:r>
            <a:r>
              <a:rPr kumimoji="1" lang="da-DK" sz="1200" b="0" i="0" u="none" strike="noStrike" kern="1200" baseline="0" dirty="0">
                <a:solidFill>
                  <a:schemeClr val="tx1"/>
                </a:solidFill>
                <a:latin typeface="Times New Roman" pitchFamily="33" charset="0"/>
                <a:ea typeface="+mn-ea"/>
                <a:cs typeface="+mn-cs"/>
              </a:rPr>
              <a:t> </a:t>
            </a:r>
            <a:r>
              <a:rPr kumimoji="1" lang="da-DK" sz="1200" b="0" i="0" u="none" strike="noStrike" kern="1200" baseline="0" dirty="0" err="1">
                <a:solidFill>
                  <a:schemeClr val="tx1"/>
                </a:solidFill>
                <a:latin typeface="Times New Roman" pitchFamily="33" charset="0"/>
                <a:ea typeface="+mn-ea"/>
                <a:cs typeface="+mn-cs"/>
              </a:rPr>
              <a:t>addresses</a:t>
            </a:r>
            <a:r>
              <a:rPr kumimoji="1" lang="da-DK" sz="1200" b="0" i="0" u="none" strike="noStrike" kern="1200" baseline="0" dirty="0">
                <a:solidFill>
                  <a:schemeClr val="tx1"/>
                </a:solidFill>
                <a:latin typeface="Times New Roman" pitchFamily="33" charset="0"/>
                <a:ea typeface="+mn-ea"/>
                <a:cs typeface="+mn-cs"/>
              </a:rPr>
              <a:t> 000000, 010000, …, FF0000 have tag </a:t>
            </a:r>
            <a:r>
              <a:rPr kumimoji="1" lang="da-DK" sz="1200" b="0" i="0" u="none" strike="noStrike" kern="1200" baseline="0" dirty="0" err="1">
                <a:solidFill>
                  <a:schemeClr val="tx1"/>
                </a:solidFill>
                <a:latin typeface="Times New Roman" pitchFamily="33" charset="0"/>
                <a:ea typeface="+mn-ea"/>
                <a:cs typeface="+mn-cs"/>
              </a:rPr>
              <a:t>numbers</a:t>
            </a:r>
            <a:r>
              <a:rPr kumimoji="1" lang="da-DK" sz="1200" b="0" i="0" u="none" strike="noStrike" kern="1200" baseline="0" dirty="0">
                <a:solidFill>
                  <a:schemeClr val="tx1"/>
                </a:solidFill>
                <a:latin typeface="Times New Roman" pitchFamily="33" charset="0"/>
                <a:ea typeface="+mn-ea"/>
                <a:cs typeface="+mn-cs"/>
              </a:rPr>
              <a:t> 00, 01, …, FF, </a:t>
            </a:r>
            <a:r>
              <a:rPr kumimoji="1" lang="da-DK" sz="1200" b="0" i="0" u="none" strike="noStrike" kern="1200" baseline="0" dirty="0" err="1">
                <a:solidFill>
                  <a:schemeClr val="tx1"/>
                </a:solidFill>
                <a:latin typeface="Times New Roman" pitchFamily="33" charset="0"/>
                <a:ea typeface="+mn-ea"/>
                <a:cs typeface="+mn-cs"/>
              </a:rPr>
              <a:t>respectively</a:t>
            </a:r>
            <a:r>
              <a:rPr kumimoji="1" lang="da-DK" sz="1200" b="0" i="0" u="none" strike="noStrike" kern="1200" baseline="0" dirty="0">
                <a:solidFill>
                  <a:schemeClr val="tx1"/>
                </a:solidFill>
                <a:latin typeface="Times New Roman" pitchFamily="33" charset="0"/>
                <a:ea typeface="+mn-ea"/>
                <a:cs typeface="+mn-cs"/>
              </a:rPr>
              <a:t>.</a:t>
            </a:r>
          </a:p>
          <a:p>
            <a:endParaRPr kumimoji="1" lang="da-DK" sz="1200" b="0" i="0" u="none" strike="noStrike" kern="1200" baseline="0" dirty="0">
              <a:solidFill>
                <a:schemeClr val="tx1"/>
              </a:solidFill>
              <a:latin typeface="Times New Roman" pitchFamily="33" charset="0"/>
              <a:ea typeface="+mn-ea"/>
              <a:cs typeface="+mn-cs"/>
            </a:endParaRPr>
          </a:p>
          <a:p>
            <a:r>
              <a:rPr kumimoji="1" lang="da-DK" sz="1200" b="0" i="0" u="none" strike="noStrike" kern="1200" baseline="0" dirty="0">
                <a:solidFill>
                  <a:schemeClr val="tx1"/>
                </a:solidFill>
                <a:latin typeface="Times New Roman" pitchFamily="33" charset="0"/>
                <a:ea typeface="+mn-ea"/>
                <a:cs typeface="+mn-cs"/>
              </a:rPr>
              <a:t>Referring back to Figure 5.3, </a:t>
            </a:r>
            <a:r>
              <a:rPr kumimoji="1" lang="da-DK" sz="1200" b="0" i="0" u="sng" strike="noStrike" kern="1200" baseline="0" dirty="0">
                <a:solidFill>
                  <a:schemeClr val="tx1"/>
                </a:solidFill>
                <a:latin typeface="Times New Roman" pitchFamily="33" charset="0"/>
                <a:ea typeface="+mn-ea"/>
                <a:cs typeface="+mn-cs"/>
              </a:rPr>
              <a:t>a read operation works as follows. </a:t>
            </a:r>
          </a:p>
          <a:p>
            <a:pPr marL="171450" indent="-171450">
              <a:buFont typeface="Arial" panose="020B0604020202020204" pitchFamily="34" charset="0"/>
              <a:buChar char="•"/>
            </a:pPr>
            <a:r>
              <a:rPr kumimoji="1" lang="da-DK" sz="1200" b="0" i="0" u="none" strike="noStrike" kern="1200" baseline="0" dirty="0">
                <a:solidFill>
                  <a:schemeClr val="tx1"/>
                </a:solidFill>
                <a:latin typeface="Times New Roman" pitchFamily="33" charset="0"/>
                <a:ea typeface="+mn-ea"/>
                <a:cs typeface="+mn-cs"/>
              </a:rPr>
              <a:t> The cache system is presented with a 24-bit address. </a:t>
            </a:r>
          </a:p>
          <a:p>
            <a:pPr marL="171450" indent="-171450">
              <a:buFont typeface="Arial" panose="020B0604020202020204" pitchFamily="34" charset="0"/>
              <a:buChar char="•"/>
            </a:pPr>
            <a:r>
              <a:rPr kumimoji="1" lang="da-DK" sz="1200" b="0" i="0" u="none" strike="noStrike" kern="1200" baseline="0" dirty="0">
                <a:solidFill>
                  <a:schemeClr val="tx1"/>
                </a:solidFill>
                <a:latin typeface="Times New Roman" pitchFamily="33" charset="0"/>
                <a:ea typeface="+mn-ea"/>
                <a:cs typeface="+mn-cs"/>
              </a:rPr>
              <a:t>The 14-bit line number is used as an index into the cache to access a particular line. </a:t>
            </a:r>
          </a:p>
          <a:p>
            <a:pPr marL="171450" indent="-171450">
              <a:buFont typeface="Arial" panose="020B0604020202020204" pitchFamily="34" charset="0"/>
              <a:buChar char="•"/>
            </a:pPr>
            <a:r>
              <a:rPr kumimoji="1" lang="da-DK" sz="1200" b="0" i="0" u="none" strike="noStrike" kern="1200" baseline="0" dirty="0">
                <a:solidFill>
                  <a:schemeClr val="tx1"/>
                </a:solidFill>
                <a:latin typeface="Times New Roman" pitchFamily="33" charset="0"/>
                <a:ea typeface="+mn-ea"/>
                <a:cs typeface="+mn-cs"/>
              </a:rPr>
              <a:t>If the 8-bit tag number matches the tag number currently stored in that line, then the 2-bit word number is used to select one of the 4 bytes in that line.</a:t>
            </a:r>
          </a:p>
          <a:p>
            <a:pPr marL="171450" indent="-171450">
              <a:buFont typeface="Arial" panose="020B0604020202020204" pitchFamily="34" charset="0"/>
              <a:buChar char="•"/>
            </a:pPr>
            <a:r>
              <a:rPr kumimoji="1" lang="da-DK" sz="1200" b="0" i="0" u="none" strike="noStrike" kern="1200" baseline="0" dirty="0">
                <a:solidFill>
                  <a:schemeClr val="tx1"/>
                </a:solidFill>
                <a:latin typeface="Times New Roman" pitchFamily="33" charset="0"/>
                <a:ea typeface="+mn-ea"/>
                <a:cs typeface="+mn-cs"/>
              </a:rPr>
              <a:t>Otherwise, the 22-bit tag-plus-line field is used to fetch a block from main memory. </a:t>
            </a:r>
          </a:p>
          <a:p>
            <a:pPr marL="171450" indent="-171450">
              <a:buFont typeface="Arial" panose="020B0604020202020204" pitchFamily="34" charset="0"/>
              <a:buChar char="•"/>
            </a:pPr>
            <a:r>
              <a:rPr kumimoji="1" lang="da-DK" sz="1200" b="0" i="0" u="none" strike="noStrike" kern="1200" baseline="0" dirty="0">
                <a:solidFill>
                  <a:schemeClr val="tx1"/>
                </a:solidFill>
                <a:latin typeface="Times New Roman" pitchFamily="33" charset="0"/>
                <a:ea typeface="+mn-ea"/>
                <a:cs typeface="+mn-cs"/>
              </a:rPr>
              <a:t>The actual address that is used for the fetch is the 22-bit tag-plus-line concatenated with two 0 bits, so that 4 bytes are fetched starting on a block boundary.</a:t>
            </a: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15</a:t>
            </a:fld>
            <a:endParaRPr lang="en-US" dirty="0"/>
          </a:p>
        </p:txBody>
      </p:sp>
    </p:spTree>
    <p:extLst>
      <p:ext uri="{BB962C8B-B14F-4D97-AF65-F5344CB8AC3E}">
        <p14:creationId xmlns:p14="http://schemas.microsoft.com/office/powerpoint/2010/main" val="1153168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Before discussing associative cache organization, we need to introduce the </a:t>
            </a:r>
            <a:r>
              <a:rPr kumimoji="1" lang="en-US" sz="1200" u="sng" kern="1200" dirty="0">
                <a:solidFill>
                  <a:schemeClr val="tx1"/>
                </a:solidFill>
                <a:effectLst/>
                <a:latin typeface="Times New Roman" pitchFamily="33" charset="0"/>
                <a:ea typeface="+mn-ea"/>
                <a:cs typeface="+mn-cs"/>
              </a:rPr>
              <a:t>concept of content-addressable memory (CAM), </a:t>
            </a:r>
            <a:r>
              <a:rPr kumimoji="1" lang="en-US" sz="1200" kern="1200" dirty="0">
                <a:solidFill>
                  <a:schemeClr val="tx1"/>
                </a:solidFill>
                <a:effectLst/>
                <a:latin typeface="Times New Roman" pitchFamily="33" charset="0"/>
                <a:ea typeface="+mn-ea"/>
                <a:cs typeface="+mn-cs"/>
              </a:rPr>
              <a:t>also known as </a:t>
            </a:r>
            <a:r>
              <a:rPr kumimoji="1" lang="en-US" sz="1200" b="1" kern="1200" dirty="0">
                <a:solidFill>
                  <a:schemeClr val="tx1"/>
                </a:solidFill>
                <a:effectLst/>
                <a:latin typeface="Times New Roman" pitchFamily="33" charset="0"/>
                <a:ea typeface="+mn-ea"/>
                <a:cs typeface="+mn-cs"/>
              </a:rPr>
              <a:t>associative storage </a:t>
            </a:r>
            <a:r>
              <a:rPr kumimoji="1" lang="en-US" sz="1200" kern="1200" dirty="0">
                <a:solidFill>
                  <a:schemeClr val="tx1"/>
                </a:solidFill>
                <a:effectLst/>
                <a:latin typeface="Times New Roman" pitchFamily="33" charset="0"/>
                <a:ea typeface="+mn-ea"/>
                <a:cs typeface="+mn-cs"/>
              </a:rPr>
              <a:t>[PAGI06]. </a:t>
            </a:r>
          </a:p>
          <a:p>
            <a:r>
              <a:rPr kumimoji="1" lang="en-US" sz="1200" kern="1200" dirty="0">
                <a:solidFill>
                  <a:schemeClr val="tx1"/>
                </a:solidFill>
                <a:effectLst/>
                <a:latin typeface="Times New Roman" pitchFamily="33" charset="0"/>
                <a:ea typeface="+mn-ea"/>
                <a:cs typeface="+mn-cs"/>
              </a:rPr>
              <a:t>Content-addressable memory (CAM) is constructed of static RAM (SRAM) cells (see static RAM) but is considerably more expensive and holds much less data than regular SRAM chips. Put another way, a CAM with the same data capacity as a regular SRAM is about 60% larger [SHAR03].</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A CAM is designed such that when a bit string is supplied, </a:t>
            </a:r>
            <a:r>
              <a:rPr kumimoji="1" lang="en-US" sz="1200" u="sng" kern="1200" dirty="0">
                <a:solidFill>
                  <a:schemeClr val="tx1"/>
                </a:solidFill>
                <a:effectLst/>
                <a:latin typeface="Times New Roman" pitchFamily="33" charset="0"/>
                <a:ea typeface="+mn-ea"/>
                <a:cs typeface="+mn-cs"/>
              </a:rPr>
              <a:t>the CAM searches its entire memory in parallel for a match</a:t>
            </a:r>
            <a:r>
              <a:rPr kumimoji="1" lang="en-US" sz="1200" kern="1200" dirty="0">
                <a:solidFill>
                  <a:schemeClr val="tx1"/>
                </a:solidFill>
                <a:effectLst/>
                <a:latin typeface="Times New Roman" pitchFamily="33" charset="0"/>
                <a:ea typeface="+mn-ea"/>
                <a:cs typeface="+mn-cs"/>
              </a:rPr>
              <a:t>. If the content is found, the CAM </a:t>
            </a:r>
            <a:r>
              <a:rPr kumimoji="1" lang="en-US" sz="1200" u="sng" kern="1200" dirty="0">
                <a:solidFill>
                  <a:schemeClr val="tx1"/>
                </a:solidFill>
                <a:effectLst/>
                <a:latin typeface="Times New Roman" pitchFamily="33" charset="0"/>
                <a:ea typeface="+mn-ea"/>
                <a:cs typeface="+mn-cs"/>
              </a:rPr>
              <a:t>returns</a:t>
            </a:r>
          </a:p>
          <a:p>
            <a:r>
              <a:rPr kumimoji="1" lang="en-US" sz="1200" u="sng" kern="1200" dirty="0">
                <a:solidFill>
                  <a:schemeClr val="tx1"/>
                </a:solidFill>
                <a:effectLst/>
                <a:latin typeface="Times New Roman" pitchFamily="33" charset="0"/>
                <a:ea typeface="+mn-ea"/>
                <a:cs typeface="+mn-cs"/>
              </a:rPr>
              <a:t>the address </a:t>
            </a:r>
            <a:r>
              <a:rPr kumimoji="1" lang="en-US" sz="1200" kern="1200" dirty="0">
                <a:solidFill>
                  <a:schemeClr val="tx1"/>
                </a:solidFill>
                <a:effectLst/>
                <a:latin typeface="Times New Roman" pitchFamily="33" charset="0"/>
                <a:ea typeface="+mn-ea"/>
                <a:cs typeface="+mn-cs"/>
              </a:rPr>
              <a:t>where the match is found and, in some architectures, </a:t>
            </a:r>
            <a:r>
              <a:rPr kumimoji="1" lang="en-US" sz="1200" u="sng" kern="1200" dirty="0">
                <a:solidFill>
                  <a:schemeClr val="tx1"/>
                </a:solidFill>
                <a:effectLst/>
                <a:latin typeface="Times New Roman" pitchFamily="33" charset="0"/>
                <a:ea typeface="+mn-ea"/>
                <a:cs typeface="+mn-cs"/>
              </a:rPr>
              <a:t>also returns the associated data word</a:t>
            </a:r>
            <a:r>
              <a:rPr kumimoji="1" lang="en-US" sz="1200" kern="1200" dirty="0">
                <a:solidFill>
                  <a:schemeClr val="tx1"/>
                </a:solidFill>
                <a:effectLst/>
                <a:latin typeface="Times New Roman" pitchFamily="33" charset="0"/>
                <a:ea typeface="+mn-ea"/>
                <a:cs typeface="+mn-cs"/>
              </a:rPr>
              <a:t>. This process takes only one clock cycle.</a:t>
            </a:r>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16</a:t>
            </a:fld>
            <a:endParaRPr lang="en-US" dirty="0"/>
          </a:p>
        </p:txBody>
      </p:sp>
    </p:spTree>
    <p:extLst>
      <p:ext uri="{BB962C8B-B14F-4D97-AF65-F5344CB8AC3E}">
        <p14:creationId xmlns:p14="http://schemas.microsoft.com/office/powerpoint/2010/main" val="1720025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Figure 5.9a is a simplified illustration of the search function of a small CAM with four horizontal words, each word containing five bits, or cells. </a:t>
            </a:r>
          </a:p>
          <a:p>
            <a:r>
              <a:rPr kumimoji="1" lang="en-US" sz="1200" kern="1200" dirty="0">
                <a:solidFill>
                  <a:schemeClr val="tx1"/>
                </a:solidFill>
                <a:effectLst/>
                <a:latin typeface="Times New Roman" pitchFamily="33" charset="0"/>
                <a:ea typeface="+mn-ea"/>
                <a:cs typeface="+mn-cs"/>
              </a:rPr>
              <a:t>CAM cells contain both storage and comparison circuitry. </a:t>
            </a:r>
          </a:p>
          <a:p>
            <a:r>
              <a:rPr kumimoji="1" lang="en-US" sz="1200" u="sng" kern="1200" dirty="0">
                <a:solidFill>
                  <a:schemeClr val="tx1"/>
                </a:solidFill>
                <a:effectLst/>
                <a:latin typeface="Times New Roman" pitchFamily="33" charset="0"/>
                <a:ea typeface="+mn-ea"/>
                <a:cs typeface="+mn-cs"/>
              </a:rPr>
              <a:t>There is a match line corresponding to each word, feeding into match line sense amplifiers</a:t>
            </a:r>
            <a:r>
              <a:rPr kumimoji="1" lang="en-US" sz="1200" kern="1200" dirty="0">
                <a:solidFill>
                  <a:schemeClr val="tx1"/>
                </a:solidFill>
                <a:effectLst/>
                <a:latin typeface="Times New Roman" pitchFamily="33" charset="0"/>
                <a:ea typeface="+mn-ea"/>
                <a:cs typeface="+mn-cs"/>
              </a:rPr>
              <a:t>, and there is a differential</a:t>
            </a:r>
          </a:p>
          <a:p>
            <a:r>
              <a:rPr kumimoji="1" lang="en-US" sz="1200" kern="1200" dirty="0">
                <a:solidFill>
                  <a:schemeClr val="tx1"/>
                </a:solidFill>
                <a:effectLst/>
                <a:latin typeface="Times New Roman" pitchFamily="33" charset="0"/>
                <a:ea typeface="+mn-ea"/>
                <a:cs typeface="+mn-cs"/>
              </a:rPr>
              <a:t>search line pair corresponding to each bit of the search word. </a:t>
            </a:r>
          </a:p>
          <a:p>
            <a:r>
              <a:rPr kumimoji="1" lang="en-US" sz="1200" u="sng" kern="1200" dirty="0">
                <a:solidFill>
                  <a:schemeClr val="tx1"/>
                </a:solidFill>
                <a:effectLst/>
                <a:latin typeface="Times New Roman" pitchFamily="33" charset="0"/>
                <a:ea typeface="+mn-ea"/>
                <a:cs typeface="+mn-cs"/>
              </a:rPr>
              <a:t>The encoder maps the match line of the matching location to its encoded address</a:t>
            </a:r>
            <a:r>
              <a:rPr kumimoji="1" lang="en-US" sz="1200" kern="1200" dirty="0">
                <a:solidFill>
                  <a:schemeClr val="tx1"/>
                </a:solidFill>
                <a:effectLst/>
                <a:latin typeface="Times New Roman" pitchFamily="33" charset="0"/>
                <a:ea typeface="+mn-ea"/>
                <a:cs typeface="+mn-cs"/>
              </a:rPr>
              <a:t>.</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Figure 5.9b shows a logical block diagram of a CAM cell array, consisting of </a:t>
            </a:r>
            <a:r>
              <a:rPr kumimoji="1" lang="en-US" sz="1200" i="1" kern="1200" dirty="0">
                <a:solidFill>
                  <a:schemeClr val="tx1"/>
                </a:solidFill>
                <a:effectLst/>
                <a:latin typeface="Times New Roman" pitchFamily="33" charset="0"/>
                <a:ea typeface="+mn-ea"/>
                <a:cs typeface="+mn-cs"/>
              </a:rPr>
              <a:t>m </a:t>
            </a:r>
            <a:r>
              <a:rPr kumimoji="1" lang="en-US" sz="1200" kern="1200" dirty="0">
                <a:solidFill>
                  <a:schemeClr val="tx1"/>
                </a:solidFill>
                <a:effectLst/>
                <a:latin typeface="Times New Roman" pitchFamily="33" charset="0"/>
                <a:ea typeface="+mn-ea"/>
                <a:cs typeface="+mn-cs"/>
              </a:rPr>
              <a:t> words of </a:t>
            </a:r>
            <a:r>
              <a:rPr kumimoji="1" lang="en-US" sz="1200" i="1" kern="1200" dirty="0">
                <a:solidFill>
                  <a:schemeClr val="tx1"/>
                </a:solidFill>
                <a:effectLst/>
                <a:latin typeface="Times New Roman" pitchFamily="33" charset="0"/>
                <a:ea typeface="+mn-ea"/>
                <a:cs typeface="+mn-cs"/>
              </a:rPr>
              <a:t>n</a:t>
            </a:r>
            <a:r>
              <a:rPr kumimoji="1" lang="en-US" sz="1200" kern="1200" dirty="0">
                <a:solidFill>
                  <a:schemeClr val="tx1"/>
                </a:solidFill>
                <a:effectLst/>
                <a:latin typeface="Times New Roman" pitchFamily="33" charset="0"/>
                <a:ea typeface="+mn-ea"/>
                <a:cs typeface="+mn-cs"/>
              </a:rPr>
              <a:t>  bits each. </a:t>
            </a:r>
          </a:p>
          <a:p>
            <a:pPr marL="171450" indent="-171450">
              <a:buFontTx/>
              <a:buChar char="-"/>
            </a:pPr>
            <a:r>
              <a:rPr kumimoji="1" lang="en-US" sz="1200" kern="1200" dirty="0">
                <a:solidFill>
                  <a:schemeClr val="tx1"/>
                </a:solidFill>
                <a:effectLst/>
                <a:latin typeface="Times New Roman" pitchFamily="33" charset="0"/>
                <a:ea typeface="+mn-ea"/>
                <a:cs typeface="+mn-cs"/>
              </a:rPr>
              <a:t>Search, read, and write enable pins are used to enable one of the three operating modes of the CAM. </a:t>
            </a:r>
          </a:p>
          <a:p>
            <a:pPr marL="171450" indent="-171450">
              <a:buFontTx/>
              <a:buChar char="-"/>
            </a:pPr>
            <a:r>
              <a:rPr kumimoji="1" lang="en-US" sz="1200" kern="1200" dirty="0">
                <a:solidFill>
                  <a:schemeClr val="tx1"/>
                </a:solidFill>
                <a:effectLst/>
                <a:latin typeface="Times New Roman" pitchFamily="33" charset="0"/>
                <a:ea typeface="+mn-ea"/>
                <a:cs typeface="+mn-cs"/>
              </a:rPr>
              <a:t>For a search operation, the data to be searched is loaded in an </a:t>
            </a:r>
            <a:r>
              <a:rPr kumimoji="1" lang="en-US" sz="1200" b="0" i="1" kern="1200" dirty="0">
                <a:solidFill>
                  <a:schemeClr val="tx1"/>
                </a:solidFill>
                <a:effectLst/>
                <a:latin typeface="Times New Roman" pitchFamily="33" charset="0"/>
                <a:ea typeface="+mn-ea"/>
                <a:cs typeface="+mn-cs"/>
              </a:rPr>
              <a:t>n</a:t>
            </a:r>
            <a:r>
              <a:rPr kumimoji="1" lang="en-US" sz="1200" kern="1200" dirty="0">
                <a:solidFill>
                  <a:schemeClr val="tx1"/>
                </a:solidFill>
                <a:effectLst/>
                <a:latin typeface="Times New Roman" pitchFamily="33" charset="0"/>
                <a:ea typeface="+mn-ea"/>
                <a:cs typeface="+mn-cs"/>
              </a:rPr>
              <a:t>-bit search register that sets/resets the logic states of the search lines.</a:t>
            </a:r>
          </a:p>
          <a:p>
            <a:pPr marL="171450" indent="-171450">
              <a:buFontTx/>
              <a:buChar char="-"/>
            </a:pPr>
            <a:r>
              <a:rPr kumimoji="1" lang="en-US" sz="1200" u="sng" kern="1200" dirty="0">
                <a:solidFill>
                  <a:schemeClr val="tx1"/>
                </a:solidFill>
                <a:effectLst/>
                <a:latin typeface="Times New Roman" pitchFamily="33" charset="0"/>
                <a:ea typeface="+mn-ea"/>
                <a:cs typeface="+mn-cs"/>
              </a:rPr>
              <a:t>The logic within and between cells of a row is such that a match lines is asserted if and only if all the cells in a row match the search line values</a:t>
            </a:r>
            <a:r>
              <a:rPr kumimoji="1" lang="en-US" sz="1200" kern="1200" dirty="0">
                <a:solidFill>
                  <a:schemeClr val="tx1"/>
                </a:solidFill>
                <a:effectLst/>
                <a:latin typeface="Times New Roman" pitchFamily="33" charset="0"/>
                <a:ea typeface="+mn-ea"/>
                <a:cs typeface="+mn-cs"/>
              </a:rPr>
              <a:t>. </a:t>
            </a:r>
          </a:p>
          <a:p>
            <a:pPr marL="171450" indent="-171450">
              <a:buFontTx/>
              <a:buChar char="-"/>
            </a:pPr>
            <a:r>
              <a:rPr kumimoji="1" lang="en-US" sz="1200" kern="1200" dirty="0">
                <a:solidFill>
                  <a:schemeClr val="tx1"/>
                </a:solidFill>
                <a:effectLst/>
                <a:latin typeface="Times New Roman" pitchFamily="33" charset="0"/>
                <a:ea typeface="+mn-ea"/>
                <a:cs typeface="+mn-cs"/>
              </a:rPr>
              <a:t>A simple read operation, as opposed to a search, is performed to read the data stored in the storage nodes of CAM cells using Read Enable control signal. </a:t>
            </a:r>
          </a:p>
          <a:p>
            <a:pPr marL="171450" indent="-171450">
              <a:buFontTx/>
              <a:buChar char="-"/>
            </a:pPr>
            <a:r>
              <a:rPr kumimoji="1" lang="en-US" sz="1200" kern="1200" dirty="0">
                <a:solidFill>
                  <a:schemeClr val="tx1"/>
                </a:solidFill>
                <a:effectLst/>
                <a:latin typeface="Times New Roman" pitchFamily="33" charset="0"/>
                <a:ea typeface="+mn-ea"/>
                <a:cs typeface="+mn-cs"/>
              </a:rPr>
              <a:t>The data words to be stored in CAM cell array are provided during a write operation through data input port.</a:t>
            </a:r>
          </a:p>
          <a:p>
            <a:endParaRPr kumimoji="1" lang="en-US" sz="1200" kern="1200" dirty="0">
              <a:solidFill>
                <a:schemeClr val="tx1"/>
              </a:solidFill>
              <a:effectLst/>
              <a:latin typeface="Times New Roman" pitchFamily="33" charset="0"/>
              <a:ea typeface="+mn-ea"/>
              <a:cs typeface="+mn-cs"/>
            </a:endParaRPr>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17</a:t>
            </a:fld>
            <a:endParaRPr lang="en-US" dirty="0"/>
          </a:p>
        </p:txBody>
      </p:sp>
    </p:spTree>
    <p:extLst>
      <p:ext uri="{BB962C8B-B14F-4D97-AF65-F5344CB8AC3E}">
        <p14:creationId xmlns:p14="http://schemas.microsoft.com/office/powerpoint/2010/main" val="589470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Associative mapping </a:t>
            </a:r>
            <a:r>
              <a:rPr kumimoji="1" lang="en-US" sz="1200" u="sng" kern="1200" dirty="0">
                <a:solidFill>
                  <a:schemeClr val="tx1"/>
                </a:solidFill>
                <a:effectLst/>
                <a:latin typeface="Times New Roman" pitchFamily="33" charset="0"/>
                <a:ea typeface="+mn-ea"/>
                <a:cs typeface="+mn-cs"/>
              </a:rPr>
              <a:t>overcomes the disadvantage of direct mapping by permitting each main memory block to be loaded into any line of the cache </a:t>
            </a:r>
            <a:r>
              <a:rPr kumimoji="1" lang="en-US" sz="1200" kern="1200" dirty="0">
                <a:solidFill>
                  <a:schemeClr val="tx1"/>
                </a:solidFill>
                <a:effectLst/>
                <a:latin typeface="Times New Roman" pitchFamily="33" charset="0"/>
                <a:ea typeface="+mn-ea"/>
                <a:cs typeface="+mn-cs"/>
              </a:rPr>
              <a:t>(Figure 5.6b). In this case, the cache control logic interprets a memory address simply as a Tag and a Word field. </a:t>
            </a:r>
          </a:p>
          <a:p>
            <a:r>
              <a:rPr kumimoji="1" lang="en-US" sz="1200" kern="1200" dirty="0">
                <a:solidFill>
                  <a:schemeClr val="tx1"/>
                </a:solidFill>
                <a:effectLst/>
                <a:latin typeface="Times New Roman" pitchFamily="33" charset="0"/>
                <a:ea typeface="+mn-ea"/>
                <a:cs typeface="+mn-cs"/>
              </a:rPr>
              <a:t>The Tag field uniquely identifies a block of main memory.</a:t>
            </a:r>
            <a:r>
              <a:rPr kumimoji="1" lang="en-US" sz="1200" u="sng" kern="1200" dirty="0">
                <a:solidFill>
                  <a:schemeClr val="tx1"/>
                </a:solidFill>
                <a:effectLst/>
                <a:latin typeface="Times New Roman" pitchFamily="33" charset="0"/>
                <a:ea typeface="+mn-ea"/>
                <a:cs typeface="+mn-cs"/>
              </a:rPr>
              <a:t> To determine whether a block is in the cache, the cache control logic must simultaneously examine every line’s tag for a match. </a:t>
            </a:r>
            <a:r>
              <a:rPr kumimoji="1" lang="en-US" sz="1200" kern="1200" dirty="0">
                <a:solidFill>
                  <a:schemeClr val="tx1"/>
                </a:solidFill>
                <a:effectLst/>
                <a:latin typeface="Times New Roman" pitchFamily="33" charset="0"/>
                <a:ea typeface="+mn-ea"/>
                <a:cs typeface="+mn-cs"/>
              </a:rPr>
              <a:t>Figure 5.10 illustrates the logic.</a:t>
            </a:r>
          </a:p>
          <a:p>
            <a:endParaRPr lang="en-US" dirty="0"/>
          </a:p>
          <a:p>
            <a:r>
              <a:rPr kumimoji="1" lang="en-US" sz="1200" kern="1200" dirty="0">
                <a:solidFill>
                  <a:schemeClr val="tx1"/>
                </a:solidFill>
                <a:effectLst/>
                <a:latin typeface="Times New Roman" pitchFamily="33" charset="0"/>
                <a:ea typeface="+mn-ea"/>
                <a:cs typeface="+mn-cs"/>
              </a:rPr>
              <a:t> Note that no field in the address corresponds to the </a:t>
            </a:r>
            <a:r>
              <a:rPr kumimoji="1" lang="en-US" sz="1200" u="sng" kern="1200" dirty="0">
                <a:solidFill>
                  <a:schemeClr val="tx1"/>
                </a:solidFill>
                <a:effectLst/>
                <a:latin typeface="Times New Roman" pitchFamily="33" charset="0"/>
                <a:ea typeface="+mn-ea"/>
                <a:cs typeface="+mn-cs"/>
              </a:rPr>
              <a:t>line</a:t>
            </a:r>
            <a:r>
              <a:rPr kumimoji="1" lang="en-US" sz="1200" kern="1200" dirty="0">
                <a:solidFill>
                  <a:schemeClr val="tx1"/>
                </a:solidFill>
                <a:effectLst/>
                <a:latin typeface="Times New Roman" pitchFamily="33" charset="0"/>
                <a:ea typeface="+mn-ea"/>
                <a:cs typeface="+mn-cs"/>
              </a:rPr>
              <a:t> number, so that the number of lines in the cache is not determined by the address format. </a:t>
            </a:r>
          </a:p>
          <a:p>
            <a:r>
              <a:rPr kumimoji="1" lang="en-US" sz="1200" kern="1200" dirty="0">
                <a:solidFill>
                  <a:schemeClr val="tx1"/>
                </a:solidFill>
                <a:effectLst/>
                <a:latin typeface="Times New Roman" pitchFamily="33" charset="0"/>
                <a:ea typeface="+mn-ea"/>
                <a:cs typeface="+mn-cs"/>
              </a:rPr>
              <a:t>Instead, if there is a hit, the line number of the hit is sent to the select function by the cache hardware, as shown in Figure 5.9.</a:t>
            </a: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18</a:t>
            </a:fld>
            <a:endParaRPr lang="en-US" dirty="0"/>
          </a:p>
        </p:txBody>
      </p:sp>
    </p:spTree>
    <p:extLst>
      <p:ext uri="{BB962C8B-B14F-4D97-AF65-F5344CB8AC3E}">
        <p14:creationId xmlns:p14="http://schemas.microsoft.com/office/powerpoint/2010/main" val="1047852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With associative mapping, </a:t>
            </a:r>
            <a:r>
              <a:rPr kumimoji="1" lang="en-US" sz="1200" u="sng" kern="1200" dirty="0">
                <a:solidFill>
                  <a:schemeClr val="tx1"/>
                </a:solidFill>
                <a:effectLst/>
                <a:latin typeface="Times New Roman" pitchFamily="33" charset="0"/>
                <a:ea typeface="+mn-ea"/>
                <a:cs typeface="+mn-cs"/>
              </a:rPr>
              <a:t>there is flexibility as to which block to replace when a new block is read into the cache</a:t>
            </a:r>
            <a:r>
              <a:rPr kumimoji="1" lang="en-US" sz="1200" kern="1200" dirty="0">
                <a:solidFill>
                  <a:schemeClr val="tx1"/>
                </a:solidFill>
                <a:effectLst/>
                <a:latin typeface="Times New Roman" pitchFamily="33" charset="0"/>
                <a:ea typeface="+mn-ea"/>
                <a:cs typeface="+mn-cs"/>
              </a:rPr>
              <a:t>. </a:t>
            </a:r>
          </a:p>
          <a:p>
            <a:r>
              <a:rPr kumimoji="1" lang="en-US" sz="1200" kern="1200" dirty="0">
                <a:solidFill>
                  <a:schemeClr val="tx1"/>
                </a:solidFill>
                <a:effectLst/>
                <a:latin typeface="Times New Roman" pitchFamily="33" charset="0"/>
                <a:ea typeface="+mn-ea"/>
                <a:cs typeface="+mn-cs"/>
              </a:rPr>
              <a:t>Replacement algorithms, discussed later in this section, are designed to maximize the hit ratio. </a:t>
            </a:r>
          </a:p>
          <a:p>
            <a:r>
              <a:rPr kumimoji="1" lang="en-US" sz="1200" kern="1200" dirty="0">
                <a:solidFill>
                  <a:schemeClr val="tx1"/>
                </a:solidFill>
                <a:effectLst/>
                <a:latin typeface="Times New Roman" pitchFamily="33" charset="0"/>
                <a:ea typeface="+mn-ea"/>
                <a:cs typeface="+mn-cs"/>
              </a:rPr>
              <a:t>The principal </a:t>
            </a:r>
            <a:r>
              <a:rPr kumimoji="1" lang="en-US" sz="1200" u="sng" kern="1200" dirty="0">
                <a:solidFill>
                  <a:schemeClr val="tx1"/>
                </a:solidFill>
                <a:effectLst/>
                <a:latin typeface="Times New Roman" pitchFamily="33" charset="0"/>
                <a:ea typeface="+mn-ea"/>
                <a:cs typeface="+mn-cs"/>
              </a:rPr>
              <a:t>disadvantage </a:t>
            </a:r>
            <a:r>
              <a:rPr kumimoji="1" lang="en-US" sz="1200" kern="1200" dirty="0">
                <a:solidFill>
                  <a:schemeClr val="tx1"/>
                </a:solidFill>
                <a:effectLst/>
                <a:latin typeface="Times New Roman" pitchFamily="33" charset="0"/>
                <a:ea typeface="+mn-ea"/>
                <a:cs typeface="+mn-cs"/>
              </a:rPr>
              <a:t>of associative mapping is </a:t>
            </a:r>
            <a:r>
              <a:rPr kumimoji="1" lang="en-US" sz="1200" u="sng" kern="1200" dirty="0">
                <a:solidFill>
                  <a:schemeClr val="tx1"/>
                </a:solidFill>
                <a:effectLst/>
                <a:latin typeface="Times New Roman" pitchFamily="33" charset="0"/>
                <a:ea typeface="+mn-ea"/>
                <a:cs typeface="+mn-cs"/>
              </a:rPr>
              <a:t>the complex circuitry required to examine the tags of all cache lines in parallel</a:t>
            </a:r>
            <a:r>
              <a:rPr kumimoji="1" lang="en-US" sz="1200" kern="1200" dirty="0">
                <a:solidFill>
                  <a:schemeClr val="tx1"/>
                </a:solidFill>
                <a:effectLst/>
                <a:latin typeface="Times New Roman" pitchFamily="33" charset="0"/>
                <a:ea typeface="+mn-ea"/>
                <a:cs typeface="+mn-cs"/>
              </a:rPr>
              <a:t>.</a:t>
            </a:r>
          </a:p>
          <a:p>
            <a:endParaRPr kumimoji="1" lang="en-US" sz="1200" kern="1200" dirty="0">
              <a:solidFill>
                <a:schemeClr val="tx1"/>
              </a:solidFill>
              <a:effectLst/>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Figure 5.11 shows our example using associative mapping. </a:t>
            </a:r>
          </a:p>
          <a:p>
            <a:pPr marL="171450" indent="-171450">
              <a:buFontTx/>
              <a:buChar char="-"/>
            </a:pPr>
            <a:r>
              <a:rPr kumimoji="1" lang="en-US" sz="1200" b="0" i="0" u="none" strike="noStrike" kern="1200" baseline="0" dirty="0">
                <a:solidFill>
                  <a:schemeClr val="tx1"/>
                </a:solidFill>
                <a:latin typeface="Times New Roman" pitchFamily="33" charset="0"/>
                <a:ea typeface="+mn-ea"/>
                <a:cs typeface="+mn-cs"/>
              </a:rPr>
              <a:t>A main memory address consists of a 22-bit tag and a 2-bit byte number. </a:t>
            </a:r>
          </a:p>
          <a:p>
            <a:pPr marL="171450" indent="-171450">
              <a:buFontTx/>
              <a:buChar char="-"/>
            </a:pPr>
            <a:r>
              <a:rPr kumimoji="1" lang="en-US" sz="1200" b="0" i="0" u="none" strike="noStrike" kern="1200" baseline="0" dirty="0">
                <a:solidFill>
                  <a:schemeClr val="tx1"/>
                </a:solidFill>
                <a:latin typeface="Times New Roman" pitchFamily="33" charset="0"/>
                <a:ea typeface="+mn-ea"/>
                <a:cs typeface="+mn-cs"/>
              </a:rPr>
              <a:t>The 22-bit tag must be stored with the 32-bit block of data for each line in the cache. </a:t>
            </a:r>
          </a:p>
          <a:p>
            <a:pPr marL="171450" indent="-171450">
              <a:buFontTx/>
              <a:buChar char="-"/>
            </a:pPr>
            <a:r>
              <a:rPr kumimoji="1" lang="en-US" sz="1200" b="0" i="0" u="none" strike="noStrike" kern="1200" baseline="0" dirty="0">
                <a:solidFill>
                  <a:schemeClr val="tx1"/>
                </a:solidFill>
                <a:latin typeface="Times New Roman" pitchFamily="33" charset="0"/>
                <a:ea typeface="+mn-ea"/>
                <a:cs typeface="+mn-cs"/>
              </a:rPr>
              <a:t>Note that it is the leftmost (most significant) 22 bits of the address that form the tag. </a:t>
            </a:r>
          </a:p>
          <a:p>
            <a:pPr marL="171450" indent="-171450">
              <a:buFontTx/>
              <a:buChar char="-"/>
            </a:pPr>
            <a:r>
              <a:rPr kumimoji="1" lang="en-US" sz="1200" b="0" i="0" u="none" strike="noStrike" kern="1200" baseline="0" dirty="0">
                <a:solidFill>
                  <a:schemeClr val="tx1"/>
                </a:solidFill>
                <a:latin typeface="Times New Roman" pitchFamily="33" charset="0"/>
                <a:ea typeface="+mn-ea"/>
                <a:cs typeface="+mn-cs"/>
              </a:rPr>
              <a:t>Thus, the 24-bit hexadecimal address 16339C has the 22-bit tag 058CE7. This is easily seen in binary notation:</a:t>
            </a:r>
          </a:p>
          <a:p>
            <a:endParaRPr kumimoji="1" lang="en-US" sz="1200" b="0" i="0" u="none" strike="noStrike" kern="1200" baseline="0" dirty="0">
              <a:solidFill>
                <a:schemeClr val="tx1"/>
              </a:solidFill>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memory address 	0001 	0110 	0011 	0011 	1001 	1100 	(binary)</a:t>
            </a:r>
          </a:p>
          <a:p>
            <a:r>
              <a:rPr kumimoji="1" lang="en-US" sz="1200" b="0" i="0" u="none" strike="noStrike" kern="1200" baseline="0" dirty="0">
                <a:solidFill>
                  <a:schemeClr val="tx1"/>
                </a:solidFill>
                <a:latin typeface="Times New Roman" pitchFamily="33" charset="0"/>
                <a:ea typeface="+mn-ea"/>
                <a:cs typeface="+mn-cs"/>
              </a:rPr>
              <a:t>		1 	6 	3 	3 	9 	C	 (hex)</a:t>
            </a:r>
          </a:p>
          <a:p>
            <a:r>
              <a:rPr kumimoji="1" lang="en-US" sz="1200" b="0" i="0" u="none" strike="noStrike" kern="1200" baseline="0" dirty="0">
                <a:solidFill>
                  <a:schemeClr val="tx1"/>
                </a:solidFill>
                <a:latin typeface="Times New Roman" pitchFamily="33" charset="0"/>
                <a:ea typeface="+mn-ea"/>
                <a:cs typeface="+mn-cs"/>
              </a:rPr>
              <a:t>tag (leftmost 22 bits) 	00 	0101 	1000 	1100 	1110 	0111	 (binary)</a:t>
            </a:r>
          </a:p>
          <a:p>
            <a:r>
              <a:rPr kumimoji="1" lang="en-US" sz="1200" b="0" i="0" u="none" strike="noStrike" kern="1200" baseline="0" dirty="0">
                <a:solidFill>
                  <a:schemeClr val="tx1"/>
                </a:solidFill>
                <a:latin typeface="Times New Roman" pitchFamily="33" charset="0"/>
                <a:ea typeface="+mn-ea"/>
                <a:cs typeface="+mn-cs"/>
              </a:rPr>
              <a:t>		0	 5	 8 	C	 E 	7 	(hex)</a:t>
            </a:r>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19</a:t>
            </a:fld>
            <a:endParaRPr lang="en-US" dirty="0"/>
          </a:p>
        </p:txBody>
      </p:sp>
    </p:spTree>
    <p:extLst>
      <p:ext uri="{BB962C8B-B14F-4D97-AF65-F5344CB8AC3E}">
        <p14:creationId xmlns:p14="http://schemas.microsoft.com/office/powerpoint/2010/main" val="1213755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Cache memory is designed to combine the memory access time of expensive, high-</a:t>
            </a:r>
          </a:p>
          <a:p>
            <a:r>
              <a:rPr kumimoji="1" lang="en-US" sz="1200" kern="1200" dirty="0">
                <a:solidFill>
                  <a:schemeClr val="tx1"/>
                </a:solidFill>
                <a:effectLst/>
                <a:latin typeface="Times New Roman" pitchFamily="33" charset="0"/>
                <a:ea typeface="+mn-ea"/>
                <a:cs typeface="+mn-cs"/>
              </a:rPr>
              <a:t>speed</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memory combined with the large memory size of less expensive, lower-</a:t>
            </a:r>
          </a:p>
          <a:p>
            <a:r>
              <a:rPr kumimoji="1" lang="en-US" sz="1200" kern="1200" dirty="0">
                <a:solidFill>
                  <a:schemeClr val="tx1"/>
                </a:solidFill>
                <a:effectLst/>
                <a:latin typeface="Times New Roman" pitchFamily="33" charset="0"/>
                <a:ea typeface="+mn-ea"/>
                <a:cs typeface="+mn-cs"/>
              </a:rPr>
              <a:t>speed</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memory. The concept is illustrated in Figure 5.1a. There is a relatively large and slow</a:t>
            </a:r>
          </a:p>
          <a:p>
            <a:r>
              <a:rPr kumimoji="1" lang="en-US" sz="1200" kern="1200" dirty="0">
                <a:solidFill>
                  <a:schemeClr val="tx1"/>
                </a:solidFill>
                <a:effectLst/>
                <a:latin typeface="Times New Roman" pitchFamily="33" charset="0"/>
                <a:ea typeface="+mn-ea"/>
                <a:cs typeface="+mn-cs"/>
              </a:rPr>
              <a:t> main memory together with a smaller, faster cache memory. </a:t>
            </a:r>
            <a:r>
              <a:rPr kumimoji="1" lang="en-US" sz="1200" u="sng" kern="1200" dirty="0">
                <a:solidFill>
                  <a:schemeClr val="tx1"/>
                </a:solidFill>
                <a:effectLst/>
                <a:latin typeface="Times New Roman" pitchFamily="33" charset="0"/>
                <a:ea typeface="+mn-ea"/>
                <a:cs typeface="+mn-cs"/>
              </a:rPr>
              <a:t>The cache contains</a:t>
            </a:r>
          </a:p>
          <a:p>
            <a:r>
              <a:rPr kumimoji="1" lang="en-US" sz="1200" u="sng" kern="1200" dirty="0">
                <a:solidFill>
                  <a:schemeClr val="tx1"/>
                </a:solidFill>
                <a:effectLst/>
                <a:latin typeface="Times New Roman" pitchFamily="33" charset="0"/>
                <a:ea typeface="+mn-ea"/>
                <a:cs typeface="+mn-cs"/>
              </a:rPr>
              <a:t>a copy of portions of the main memory. When the processor attempts</a:t>
            </a:r>
          </a:p>
          <a:p>
            <a:r>
              <a:rPr kumimoji="1" lang="en-US" sz="1200" u="sng" kern="1200" dirty="0">
                <a:solidFill>
                  <a:schemeClr val="tx1"/>
                </a:solidFill>
                <a:effectLst/>
                <a:latin typeface="Times New Roman" pitchFamily="33" charset="0"/>
                <a:ea typeface="+mn-ea"/>
                <a:cs typeface="+mn-cs"/>
              </a:rPr>
              <a:t>to read a word of memory, a check is made to determine if the word is in the</a:t>
            </a:r>
          </a:p>
          <a:p>
            <a:r>
              <a:rPr kumimoji="1" lang="en-US" sz="1200" u="sng" kern="1200" dirty="0">
                <a:solidFill>
                  <a:schemeClr val="tx1"/>
                </a:solidFill>
                <a:effectLst/>
                <a:latin typeface="Times New Roman" pitchFamily="33" charset="0"/>
                <a:ea typeface="+mn-ea"/>
                <a:cs typeface="+mn-cs"/>
              </a:rPr>
              <a:t>cache. If so, the word is delivered to the processor. If not, a block of main</a:t>
            </a:r>
          </a:p>
          <a:p>
            <a:r>
              <a:rPr kumimoji="1" lang="en-US" sz="1200" u="sng" kern="1200" dirty="0">
                <a:solidFill>
                  <a:schemeClr val="tx1"/>
                </a:solidFill>
                <a:effectLst/>
                <a:latin typeface="Times New Roman" pitchFamily="33" charset="0"/>
                <a:ea typeface="+mn-ea"/>
                <a:cs typeface="+mn-cs"/>
              </a:rPr>
              <a:t>memory, consisting of some fixed number of words, is read into the cache</a:t>
            </a:r>
          </a:p>
          <a:p>
            <a:r>
              <a:rPr kumimoji="1" lang="en-US" sz="1200" u="sng" kern="1200" dirty="0">
                <a:solidFill>
                  <a:schemeClr val="tx1"/>
                </a:solidFill>
                <a:effectLst/>
                <a:latin typeface="Times New Roman" pitchFamily="33" charset="0"/>
                <a:ea typeface="+mn-ea"/>
                <a:cs typeface="+mn-cs"/>
              </a:rPr>
              <a:t>and then the word is delivered to the processor</a:t>
            </a:r>
            <a:r>
              <a:rPr kumimoji="1" lang="en-US" sz="1200" kern="1200" dirty="0">
                <a:solidFill>
                  <a:schemeClr val="tx1"/>
                </a:solidFill>
                <a:effectLst/>
                <a:latin typeface="Times New Roman" pitchFamily="33" charset="0"/>
                <a:ea typeface="+mn-ea"/>
                <a:cs typeface="+mn-cs"/>
              </a:rPr>
              <a:t>. Because of the phenomenon</a:t>
            </a:r>
          </a:p>
          <a:p>
            <a:r>
              <a:rPr kumimoji="1" lang="en-US" sz="1200" u="sng" kern="1200" dirty="0">
                <a:solidFill>
                  <a:schemeClr val="tx1"/>
                </a:solidFill>
                <a:effectLst/>
                <a:latin typeface="Times New Roman" pitchFamily="33" charset="0"/>
                <a:ea typeface="+mn-ea"/>
                <a:cs typeface="+mn-cs"/>
              </a:rPr>
              <a:t>of locality of reference, when a block of data is fetched into the cache</a:t>
            </a:r>
          </a:p>
          <a:p>
            <a:r>
              <a:rPr kumimoji="1" lang="en-US" sz="1200" u="sng" kern="1200" dirty="0">
                <a:solidFill>
                  <a:schemeClr val="tx1"/>
                </a:solidFill>
                <a:effectLst/>
                <a:latin typeface="Times New Roman" pitchFamily="33" charset="0"/>
                <a:ea typeface="+mn-ea"/>
                <a:cs typeface="+mn-cs"/>
              </a:rPr>
              <a:t>to satisfy a single memory reference, it is likely that there will be future</a:t>
            </a:r>
          </a:p>
          <a:p>
            <a:r>
              <a:rPr kumimoji="1" lang="en-US" sz="1200" u="sng" kern="1200" dirty="0">
                <a:solidFill>
                  <a:schemeClr val="tx1"/>
                </a:solidFill>
                <a:effectLst/>
                <a:latin typeface="Times New Roman" pitchFamily="33" charset="0"/>
                <a:ea typeface="+mn-ea"/>
                <a:cs typeface="+mn-cs"/>
              </a:rPr>
              <a:t>references to that same memory location or to other words in the block</a:t>
            </a:r>
            <a:r>
              <a:rPr kumimoji="1" lang="en-US" sz="1200" kern="1200" dirty="0">
                <a:solidFill>
                  <a:schemeClr val="tx1"/>
                </a:solidFill>
                <a:effectLst/>
                <a:latin typeface="Times New Roman" pitchFamily="33" charset="0"/>
                <a:ea typeface="+mn-ea"/>
                <a:cs typeface="+mn-cs"/>
              </a:rPr>
              <a:t>.</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Figure 5.1b depicts the use of multiple levels of cache. The L2 cache</a:t>
            </a:r>
          </a:p>
          <a:p>
            <a:r>
              <a:rPr kumimoji="1" lang="en-US" sz="1200" kern="1200" dirty="0">
                <a:solidFill>
                  <a:schemeClr val="tx1"/>
                </a:solidFill>
                <a:effectLst/>
                <a:latin typeface="Times New Roman" pitchFamily="33" charset="0"/>
                <a:ea typeface="+mn-ea"/>
                <a:cs typeface="+mn-cs"/>
              </a:rPr>
              <a:t>is slower and typically larger than the L1 cache, and the L3 cache is slower</a:t>
            </a:r>
          </a:p>
          <a:p>
            <a:r>
              <a:rPr kumimoji="1" lang="en-US" sz="1200" kern="1200" dirty="0">
                <a:solidFill>
                  <a:schemeClr val="tx1"/>
                </a:solidFill>
                <a:effectLst/>
                <a:latin typeface="Times New Roman" pitchFamily="33" charset="0"/>
                <a:ea typeface="+mn-ea"/>
                <a:cs typeface="+mn-cs"/>
              </a:rPr>
              <a:t>and typically larger than the L2 cache.</a:t>
            </a:r>
          </a:p>
          <a:p>
            <a:endParaRPr kumimoji="1" lang="en-US" sz="1200" kern="1200" dirty="0">
              <a:solidFill>
                <a:schemeClr val="tx1"/>
              </a:solidFill>
              <a:effectLst/>
              <a:latin typeface="Times New Roman" pitchFamily="33" charset="0"/>
              <a:ea typeface="+mn-ea"/>
              <a:cs typeface="+mn-cs"/>
            </a:endParaRP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2</a:t>
            </a:fld>
            <a:endParaRPr lang="en-US" dirty="0"/>
          </a:p>
        </p:txBody>
      </p:sp>
    </p:spTree>
    <p:extLst>
      <p:ext uri="{BB962C8B-B14F-4D97-AF65-F5344CB8AC3E}">
        <p14:creationId xmlns:p14="http://schemas.microsoft.com/office/powerpoint/2010/main" val="100187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FEAEC-2236-464B-BC9C-0E3F61624398}" type="slidenum">
              <a:rPr lang="en-US"/>
              <a:pPr/>
              <a:t>20</a:t>
            </a:fld>
            <a:endParaRPr lang="en-US" dirty="0"/>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Set-associative mapping is a compromise that exhibits the strengths of both the direct and associative approaches while reducing heir disadvantages.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In this case, the cache consists of a number sets, each of which consists of a number of lines. The relationships are</a:t>
            </a:r>
          </a:p>
          <a:p>
            <a:endParaRPr kumimoji="1" lang="en-US" sz="1200" kern="1200" baseline="0" dirty="0">
              <a:solidFill>
                <a:schemeClr val="tx1"/>
              </a:solidFill>
              <a:latin typeface="Times New Roman" pitchFamily="33" charset="0"/>
              <a:ea typeface="+mn-ea"/>
              <a:cs typeface="+mn-cs"/>
            </a:endParaRPr>
          </a:p>
          <a:p>
            <a:r>
              <a:rPr kumimoji="1" lang="en-US" sz="1200" i="1" kern="1200" baseline="0" dirty="0">
                <a:solidFill>
                  <a:schemeClr val="tx1"/>
                </a:solidFill>
                <a:latin typeface="Times New Roman" pitchFamily="33" charset="0"/>
                <a:ea typeface="+mn-ea"/>
                <a:cs typeface="+mn-cs"/>
              </a:rPr>
              <a:t>m = </a:t>
            </a:r>
            <a:r>
              <a:rPr kumimoji="1" lang="en-US" sz="1200" i="0" kern="1200" baseline="0" dirty="0">
                <a:solidFill>
                  <a:schemeClr val="tx1"/>
                </a:solidFill>
                <a:latin typeface="Times New Roman" pitchFamily="33" charset="0"/>
                <a:ea typeface="+mn-ea"/>
                <a:cs typeface="+mn-cs"/>
              </a:rPr>
              <a:t>v</a:t>
            </a:r>
            <a:r>
              <a:rPr kumimoji="1" lang="en-US" sz="1200" i="1" kern="1200" baseline="0" dirty="0">
                <a:solidFill>
                  <a:schemeClr val="tx1"/>
                </a:solidFill>
                <a:latin typeface="Times New Roman" pitchFamily="33" charset="0"/>
                <a:ea typeface="+mn-ea"/>
                <a:cs typeface="+mn-cs"/>
              </a:rPr>
              <a:t>* k</a:t>
            </a:r>
          </a:p>
          <a:p>
            <a:endParaRPr kumimoji="1" lang="en-US" sz="1200" i="1" kern="1200" baseline="0" dirty="0">
              <a:solidFill>
                <a:schemeClr val="tx1"/>
              </a:solidFill>
              <a:latin typeface="Times New Roman" pitchFamily="33" charset="0"/>
              <a:ea typeface="+mn-ea"/>
              <a:cs typeface="+mn-cs"/>
            </a:endParaRPr>
          </a:p>
          <a:p>
            <a:r>
              <a:rPr kumimoji="1" lang="en-US" sz="1200" i="1" kern="1200" baseline="0" dirty="0">
                <a:solidFill>
                  <a:schemeClr val="tx1"/>
                </a:solidFill>
                <a:latin typeface="Times New Roman" pitchFamily="33" charset="0"/>
                <a:ea typeface="+mn-ea"/>
                <a:cs typeface="+mn-cs"/>
              </a:rPr>
              <a:t>i = j modulo v</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where</a:t>
            </a:r>
          </a:p>
          <a:p>
            <a:endParaRPr kumimoji="1" lang="en-US" sz="1200" i="1" kern="1200" baseline="0" dirty="0">
              <a:solidFill>
                <a:schemeClr val="tx1"/>
              </a:solidFill>
              <a:latin typeface="Times New Roman" pitchFamily="33" charset="0"/>
              <a:ea typeface="+mn-ea"/>
              <a:cs typeface="+mn-cs"/>
            </a:endParaRPr>
          </a:p>
          <a:p>
            <a:r>
              <a:rPr kumimoji="1" lang="en-US" sz="1200" i="1" kern="1200" baseline="0" dirty="0" err="1">
                <a:solidFill>
                  <a:schemeClr val="tx1"/>
                </a:solidFill>
                <a:latin typeface="Times New Roman" pitchFamily="33" charset="0"/>
                <a:ea typeface="+mn-ea"/>
                <a:cs typeface="+mn-cs"/>
              </a:rPr>
              <a:t>i</a:t>
            </a:r>
            <a:r>
              <a:rPr kumimoji="1" lang="en-US" sz="1200" i="1" kern="1200" baseline="0" dirty="0">
                <a:solidFill>
                  <a:schemeClr val="tx1"/>
                </a:solidFill>
                <a:latin typeface="Times New Roman" pitchFamily="33" charset="0"/>
                <a:ea typeface="+mn-ea"/>
                <a:cs typeface="+mn-cs"/>
              </a:rPr>
              <a:t> = cache set number</a:t>
            </a:r>
          </a:p>
          <a:p>
            <a:endParaRPr kumimoji="1" lang="en-US" sz="1200" i="1" kern="1200" baseline="0" dirty="0">
              <a:solidFill>
                <a:schemeClr val="tx1"/>
              </a:solidFill>
              <a:latin typeface="Times New Roman" pitchFamily="33" charset="0"/>
              <a:ea typeface="+mn-ea"/>
              <a:cs typeface="+mn-cs"/>
            </a:endParaRPr>
          </a:p>
          <a:p>
            <a:r>
              <a:rPr kumimoji="1" lang="en-US" sz="1200" i="1" kern="1200" baseline="0" dirty="0">
                <a:solidFill>
                  <a:schemeClr val="tx1"/>
                </a:solidFill>
                <a:latin typeface="Times New Roman" pitchFamily="33" charset="0"/>
                <a:ea typeface="+mn-ea"/>
                <a:cs typeface="+mn-cs"/>
              </a:rPr>
              <a:t>j = main memory block number</a:t>
            </a:r>
          </a:p>
          <a:p>
            <a:endParaRPr kumimoji="1" lang="en-US" sz="1200" i="1" kern="1200" baseline="0" dirty="0">
              <a:solidFill>
                <a:schemeClr val="tx1"/>
              </a:solidFill>
              <a:latin typeface="Times New Roman" pitchFamily="33" charset="0"/>
              <a:ea typeface="+mn-ea"/>
              <a:cs typeface="+mn-cs"/>
            </a:endParaRPr>
          </a:p>
          <a:p>
            <a:r>
              <a:rPr kumimoji="1" lang="en-US" sz="1200" i="1" kern="1200" baseline="0" dirty="0">
                <a:solidFill>
                  <a:schemeClr val="tx1"/>
                </a:solidFill>
                <a:latin typeface="Times New Roman" pitchFamily="33" charset="0"/>
                <a:ea typeface="+mn-ea"/>
                <a:cs typeface="+mn-cs"/>
              </a:rPr>
              <a:t>m = number of lines in the cache</a:t>
            </a:r>
          </a:p>
          <a:p>
            <a:endParaRPr kumimoji="1" lang="en-US" sz="1200" i="1" kern="1200" baseline="0" dirty="0">
              <a:solidFill>
                <a:schemeClr val="tx1"/>
              </a:solidFill>
              <a:latin typeface="Times New Roman" pitchFamily="33" charset="0"/>
              <a:ea typeface="+mn-ea"/>
              <a:cs typeface="+mn-cs"/>
            </a:endParaRPr>
          </a:p>
          <a:p>
            <a:r>
              <a:rPr kumimoji="1" lang="en-US" sz="1200" i="1" kern="1200" baseline="0" dirty="0">
                <a:solidFill>
                  <a:schemeClr val="tx1"/>
                </a:solidFill>
                <a:latin typeface="Times New Roman" pitchFamily="33" charset="0"/>
                <a:ea typeface="+mn-ea"/>
                <a:cs typeface="+mn-cs"/>
              </a:rPr>
              <a:t>v = number of sets</a:t>
            </a:r>
          </a:p>
          <a:p>
            <a:endParaRPr kumimoji="1" lang="en-US" sz="1200" i="1" kern="1200" baseline="0" dirty="0">
              <a:solidFill>
                <a:schemeClr val="tx1"/>
              </a:solidFill>
              <a:latin typeface="Times New Roman" pitchFamily="33" charset="0"/>
              <a:ea typeface="+mn-ea"/>
              <a:cs typeface="+mn-cs"/>
            </a:endParaRPr>
          </a:p>
          <a:p>
            <a:r>
              <a:rPr kumimoji="1" lang="en-US" sz="1200" i="1" kern="1200" baseline="0" dirty="0">
                <a:solidFill>
                  <a:schemeClr val="tx1"/>
                </a:solidFill>
                <a:latin typeface="Times New Roman" pitchFamily="33" charset="0"/>
                <a:ea typeface="+mn-ea"/>
                <a:cs typeface="+mn-cs"/>
              </a:rPr>
              <a:t>k = number of lines in each set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This is referred to as </a:t>
            </a:r>
            <a:r>
              <a:rPr kumimoji="1" lang="en-US" sz="1200" i="1" kern="1200" baseline="0" dirty="0">
                <a:solidFill>
                  <a:schemeClr val="tx1"/>
                </a:solidFill>
                <a:latin typeface="Times New Roman" pitchFamily="33" charset="0"/>
                <a:ea typeface="+mn-ea"/>
                <a:cs typeface="+mn-cs"/>
              </a:rPr>
              <a:t>k-way </a:t>
            </a:r>
            <a:r>
              <a:rPr kumimoji="1" lang="en-US" sz="1200" i="0" kern="1200" baseline="0" dirty="0">
                <a:solidFill>
                  <a:schemeClr val="tx1"/>
                </a:solidFill>
                <a:latin typeface="Times New Roman" pitchFamily="33" charset="0"/>
                <a:ea typeface="+mn-ea"/>
                <a:cs typeface="+mn-cs"/>
              </a:rPr>
              <a:t>set-associative mapping</a:t>
            </a:r>
            <a:r>
              <a:rPr kumimoji="1" lang="en-US" sz="1200" i="1" kern="1200" baseline="0" dirty="0">
                <a:solidFill>
                  <a:schemeClr val="tx1"/>
                </a:solidFill>
                <a:latin typeface="Times New Roman" pitchFamily="33" charset="0"/>
                <a:ea typeface="+mn-ea"/>
                <a:cs typeface="+mn-cs"/>
              </a:rPr>
              <a:t>. </a:t>
            </a:r>
            <a:r>
              <a:rPr kumimoji="1" lang="en-US" sz="1200" b="0" i="0" u="none" strike="noStrike" kern="1200" baseline="0" dirty="0">
                <a:solidFill>
                  <a:schemeClr val="tx1"/>
                </a:solidFill>
                <a:latin typeface="Times New Roman" pitchFamily="33" charset="0"/>
                <a:ea typeface="+mn-ea"/>
                <a:cs typeface="+mn-cs"/>
              </a:rPr>
              <a:t>With set-associative mapping block </a:t>
            </a:r>
            <a:r>
              <a:rPr kumimoji="1" lang="en-US" sz="1200" b="0" i="1" u="none" strike="noStrike" kern="1200" baseline="0" dirty="0" err="1">
                <a:solidFill>
                  <a:schemeClr val="tx1"/>
                </a:solidFill>
                <a:latin typeface="Times New Roman" pitchFamily="33" charset="0"/>
                <a:ea typeface="+mn-ea"/>
                <a:cs typeface="+mn-cs"/>
              </a:rPr>
              <a:t>B</a:t>
            </a:r>
            <a:r>
              <a:rPr kumimoji="1" lang="en-US" sz="1200" b="1" i="0" u="none" strike="noStrike" kern="1200" baseline="-25000" dirty="0" err="1">
                <a:solidFill>
                  <a:schemeClr val="tx1"/>
                </a:solidFill>
                <a:latin typeface="Times New Roman" pitchFamily="33" charset="0"/>
                <a:ea typeface="+mn-ea"/>
                <a:cs typeface="+mn-cs"/>
              </a:rPr>
              <a:t>j</a:t>
            </a:r>
            <a:r>
              <a:rPr kumimoji="1" lang="en-US" sz="1200" b="1" i="0" u="none" strike="noStrike" kern="1200" baseline="0" dirty="0">
                <a:solidFill>
                  <a:schemeClr val="tx1"/>
                </a:solidFill>
                <a:latin typeface="Times New Roman" pitchFamily="33" charset="0"/>
                <a:ea typeface="+mn-ea"/>
                <a:cs typeface="+mn-cs"/>
              </a:rPr>
              <a:t> </a:t>
            </a:r>
            <a:r>
              <a:rPr kumimoji="1" lang="en-US" sz="1200" b="0" i="0" u="none" strike="noStrike" kern="1200" baseline="0" dirty="0">
                <a:solidFill>
                  <a:schemeClr val="tx1"/>
                </a:solidFill>
                <a:latin typeface="Times New Roman" pitchFamily="33" charset="0"/>
                <a:ea typeface="+mn-ea"/>
                <a:cs typeface="+mn-cs"/>
              </a:rPr>
              <a:t> can be mapped into any of the lines of set </a:t>
            </a:r>
            <a:r>
              <a:rPr kumimoji="1" lang="en-US" sz="1200" b="0" i="1" u="none" strike="noStrike" kern="1200" baseline="0" dirty="0">
                <a:solidFill>
                  <a:schemeClr val="tx1"/>
                </a:solidFill>
                <a:latin typeface="Times New Roman" pitchFamily="33" charset="0"/>
                <a:ea typeface="+mn-ea"/>
                <a:cs typeface="+mn-cs"/>
              </a:rPr>
              <a:t>j</a:t>
            </a:r>
            <a:r>
              <a:rPr kumimoji="1" lang="en-US" sz="1200" b="1" i="0" u="none" strike="noStrike" kern="1200" baseline="0" dirty="0">
                <a:solidFill>
                  <a:schemeClr val="tx1"/>
                </a:solidFill>
                <a:latin typeface="Times New Roman" pitchFamily="33" charset="0"/>
                <a:ea typeface="+mn-ea"/>
                <a:cs typeface="+mn-cs"/>
              </a:rPr>
              <a:t>.</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baseline="0" dirty="0">
                <a:solidFill>
                  <a:schemeClr val="tx1"/>
                </a:solidFill>
                <a:latin typeface="Times New Roman" pitchFamily="33" charset="0"/>
                <a:ea typeface="+mn-ea"/>
                <a:cs typeface="+mn-cs"/>
              </a:rPr>
              <a:t>Figure 5.12a illustrates this mapping for the first </a:t>
            </a:r>
            <a:r>
              <a:rPr kumimoji="1" lang="en-US" sz="1200" i="1" kern="1200" baseline="0" dirty="0">
                <a:solidFill>
                  <a:schemeClr val="tx1"/>
                </a:solidFill>
                <a:latin typeface="Times New Roman" pitchFamily="33" charset="0"/>
                <a:ea typeface="+mn-ea"/>
                <a:cs typeface="+mn-cs"/>
              </a:rPr>
              <a:t>v</a:t>
            </a:r>
            <a:r>
              <a:rPr kumimoji="1" lang="en-US" sz="1200" kern="1200" baseline="0" dirty="0">
                <a:solidFill>
                  <a:schemeClr val="tx1"/>
                </a:solidFill>
                <a:latin typeface="Times New Roman" pitchFamily="33" charset="0"/>
                <a:ea typeface="+mn-ea"/>
                <a:cs typeface="+mn-cs"/>
              </a:rPr>
              <a:t> blocks of main memory. </a:t>
            </a:r>
          </a:p>
          <a:p>
            <a:pPr marL="171450" indent="-171450">
              <a:buFontTx/>
              <a:buChar char="-"/>
            </a:pPr>
            <a:r>
              <a:rPr kumimoji="1" lang="en-US" sz="1200" kern="1200" baseline="0" dirty="0">
                <a:solidFill>
                  <a:schemeClr val="tx1"/>
                </a:solidFill>
                <a:latin typeface="Times New Roman" pitchFamily="33" charset="0"/>
                <a:ea typeface="+mn-ea"/>
                <a:cs typeface="+mn-cs"/>
              </a:rPr>
              <a:t>As with associative mapping, each word maps into multiple cache lines. </a:t>
            </a:r>
          </a:p>
          <a:p>
            <a:pPr marL="171450" indent="-171450">
              <a:buFontTx/>
              <a:buChar char="-"/>
            </a:pPr>
            <a:r>
              <a:rPr kumimoji="1" lang="en-US" sz="1200" kern="1200" baseline="0" dirty="0">
                <a:solidFill>
                  <a:schemeClr val="tx1"/>
                </a:solidFill>
                <a:latin typeface="Times New Roman" pitchFamily="33" charset="0"/>
                <a:ea typeface="+mn-ea"/>
                <a:cs typeface="+mn-cs"/>
              </a:rPr>
              <a:t>For set-associative mapping, each word maps into all the cache lines in a specific set, so that main memory block </a:t>
            </a:r>
            <a:r>
              <a:rPr kumimoji="1" lang="en-US" sz="1200" b="0" i="1" kern="1200" baseline="0" dirty="0">
                <a:solidFill>
                  <a:schemeClr val="tx1"/>
                </a:solidFill>
                <a:latin typeface="Times New Roman" pitchFamily="33" charset="0"/>
                <a:ea typeface="+mn-ea"/>
                <a:cs typeface="+mn-cs"/>
              </a:rPr>
              <a:t>B</a:t>
            </a:r>
            <a:r>
              <a:rPr kumimoji="1" lang="en-US" sz="1200" kern="1200" baseline="-25000" dirty="0">
                <a:solidFill>
                  <a:schemeClr val="tx1"/>
                </a:solidFill>
                <a:latin typeface="Times New Roman" pitchFamily="33" charset="0"/>
                <a:ea typeface="+mn-ea"/>
                <a:cs typeface="+mn-cs"/>
              </a:rPr>
              <a:t>0</a:t>
            </a:r>
            <a:r>
              <a:rPr kumimoji="1" lang="en-US" sz="1200" kern="1200" baseline="0" dirty="0">
                <a:solidFill>
                  <a:schemeClr val="tx1"/>
                </a:solidFill>
                <a:latin typeface="Times New Roman" pitchFamily="33" charset="0"/>
                <a:ea typeface="+mn-ea"/>
                <a:cs typeface="+mn-cs"/>
              </a:rPr>
              <a:t> maps into set 0, and so on. </a:t>
            </a:r>
          </a:p>
          <a:p>
            <a:pPr marL="171450" indent="-171450">
              <a:buFontTx/>
              <a:buChar char="-"/>
            </a:pPr>
            <a:r>
              <a:rPr kumimoji="1" lang="en-US" sz="1200" kern="1200" baseline="0" dirty="0">
                <a:solidFill>
                  <a:schemeClr val="tx1"/>
                </a:solidFill>
                <a:latin typeface="Times New Roman" pitchFamily="33" charset="0"/>
                <a:ea typeface="+mn-ea"/>
                <a:cs typeface="+mn-cs"/>
              </a:rPr>
              <a:t>Thus, the set-associative cache can be physically implemented as n associative caches. </a:t>
            </a:r>
          </a:p>
          <a:p>
            <a:pPr marL="0" indent="0">
              <a:buFontTx/>
              <a:buNone/>
            </a:pPr>
            <a:r>
              <a:rPr kumimoji="1" lang="en-US" sz="1200" kern="1200" baseline="0" dirty="0">
                <a:solidFill>
                  <a:schemeClr val="tx1"/>
                </a:solidFill>
                <a:latin typeface="Times New Roman" pitchFamily="33" charset="0"/>
                <a:ea typeface="+mn-ea"/>
                <a:cs typeface="+mn-cs"/>
              </a:rPr>
              <a:t>It is also possible to implement the set-associative cache as </a:t>
            </a:r>
            <a:r>
              <a:rPr kumimoji="1" lang="en-US" sz="1200" i="1" kern="1200" baseline="0" dirty="0">
                <a:solidFill>
                  <a:schemeClr val="tx1"/>
                </a:solidFill>
                <a:latin typeface="Times New Roman" pitchFamily="33" charset="0"/>
                <a:ea typeface="+mn-ea"/>
                <a:cs typeface="+mn-cs"/>
              </a:rPr>
              <a:t>k direct mapping caches, as shown in Figure 5.12b. </a:t>
            </a:r>
          </a:p>
          <a:p>
            <a:pPr marL="171450" indent="-171450">
              <a:buFont typeface="Arial" panose="020B0604020202020204" pitchFamily="34" charset="0"/>
              <a:buChar char="•"/>
            </a:pPr>
            <a:r>
              <a:rPr kumimoji="1" lang="en-US" sz="1200" i="1" kern="1200" baseline="0" dirty="0">
                <a:solidFill>
                  <a:schemeClr val="tx1"/>
                </a:solidFill>
                <a:latin typeface="Times New Roman" pitchFamily="33" charset="0"/>
                <a:ea typeface="+mn-ea"/>
                <a:cs typeface="+mn-cs"/>
              </a:rPr>
              <a:t>Each direct-mapped cache is </a:t>
            </a:r>
            <a:r>
              <a:rPr kumimoji="1" lang="en-US" sz="1200" kern="1200" baseline="0" dirty="0">
                <a:solidFill>
                  <a:schemeClr val="tx1"/>
                </a:solidFill>
                <a:latin typeface="Times New Roman" pitchFamily="33" charset="0"/>
                <a:ea typeface="+mn-ea"/>
                <a:cs typeface="+mn-cs"/>
              </a:rPr>
              <a:t>referred to as a </a:t>
            </a:r>
            <a:r>
              <a:rPr kumimoji="1" lang="en-US" sz="1200" i="1" kern="1200" baseline="0" dirty="0">
                <a:solidFill>
                  <a:schemeClr val="tx1"/>
                </a:solidFill>
                <a:latin typeface="Times New Roman" pitchFamily="33" charset="0"/>
                <a:ea typeface="+mn-ea"/>
                <a:cs typeface="+mn-cs"/>
              </a:rPr>
              <a:t>way, consisting of v lines. </a:t>
            </a:r>
          </a:p>
          <a:p>
            <a:pPr marL="171450" indent="-171450">
              <a:buFont typeface="Arial" panose="020B0604020202020204" pitchFamily="34" charset="0"/>
              <a:buChar char="•"/>
            </a:pPr>
            <a:r>
              <a:rPr kumimoji="1" lang="en-US" sz="1200" i="1" kern="1200" baseline="0" dirty="0">
                <a:solidFill>
                  <a:schemeClr val="tx1"/>
                </a:solidFill>
                <a:latin typeface="Times New Roman" pitchFamily="33" charset="0"/>
                <a:ea typeface="+mn-ea"/>
                <a:cs typeface="+mn-cs"/>
              </a:rPr>
              <a:t>The first v lines of main memory are direct </a:t>
            </a:r>
            <a:r>
              <a:rPr kumimoji="1" lang="en-US" sz="1200" kern="1200" baseline="0" dirty="0">
                <a:solidFill>
                  <a:schemeClr val="tx1"/>
                </a:solidFill>
                <a:latin typeface="Times New Roman" pitchFamily="33" charset="0"/>
                <a:ea typeface="+mn-ea"/>
                <a:cs typeface="+mn-cs"/>
              </a:rPr>
              <a:t>mapped into the v lines of each way; the next group of v lines of main memory are similarly mapped, and so on. </a:t>
            </a:r>
          </a:p>
          <a:p>
            <a:pPr marL="171450" indent="-171450">
              <a:buFont typeface="Arial" panose="020B0604020202020204" pitchFamily="34" charset="0"/>
              <a:buChar char="•"/>
            </a:pPr>
            <a:r>
              <a:rPr kumimoji="1" lang="en-US" sz="1200" kern="1200" baseline="0" dirty="0">
                <a:solidFill>
                  <a:schemeClr val="tx1"/>
                </a:solidFill>
                <a:latin typeface="Times New Roman" pitchFamily="33" charset="0"/>
                <a:ea typeface="+mn-ea"/>
                <a:cs typeface="+mn-cs"/>
              </a:rPr>
              <a:t>The direct-mapped implementation is typically used for small degrees of associativity (small values of </a:t>
            </a:r>
            <a:r>
              <a:rPr kumimoji="1" lang="en-US" sz="1200" i="1" kern="1200" baseline="0" dirty="0">
                <a:solidFill>
                  <a:schemeClr val="tx1"/>
                </a:solidFill>
                <a:latin typeface="Times New Roman" pitchFamily="33" charset="0"/>
                <a:ea typeface="+mn-ea"/>
                <a:cs typeface="+mn-cs"/>
              </a:rPr>
              <a:t>k) while the associative-mapped </a:t>
            </a:r>
            <a:r>
              <a:rPr kumimoji="1" lang="en-US" sz="1200" kern="1200" baseline="0" dirty="0">
                <a:solidFill>
                  <a:schemeClr val="tx1"/>
                </a:solidFill>
                <a:latin typeface="Times New Roman" pitchFamily="33" charset="0"/>
                <a:ea typeface="+mn-ea"/>
                <a:cs typeface="+mn-cs"/>
              </a:rPr>
              <a:t>implementation is typically used for higher degrees of associativity [JACO08].</a:t>
            </a:r>
            <a:endParaRPr lang="en-US" dirty="0"/>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21</a:t>
            </a:fld>
            <a:endParaRPr lang="en-US" dirty="0"/>
          </a:p>
        </p:txBody>
      </p:sp>
    </p:spTree>
    <p:extLst>
      <p:ext uri="{BB962C8B-B14F-4D97-AF65-F5344CB8AC3E}">
        <p14:creationId xmlns:p14="http://schemas.microsoft.com/office/powerpoint/2010/main" val="1764639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baseline="0" dirty="0">
                <a:solidFill>
                  <a:schemeClr val="tx1"/>
                </a:solidFill>
                <a:latin typeface="Times New Roman" pitchFamily="33" charset="0"/>
                <a:ea typeface="+mn-ea"/>
                <a:cs typeface="+mn-cs"/>
              </a:rPr>
              <a:t>For set-associative mapping, the cache control logic interprets a memory address as three fields: Tag, Set, and Word. </a:t>
            </a:r>
          </a:p>
          <a:p>
            <a:pPr marL="171450" indent="-171450">
              <a:buFont typeface="Arial" panose="020B0604020202020204" pitchFamily="34" charset="0"/>
              <a:buChar char="•"/>
            </a:pPr>
            <a:r>
              <a:rPr kumimoji="1" lang="en-US" sz="1200" kern="1200" baseline="0" dirty="0">
                <a:solidFill>
                  <a:schemeClr val="tx1"/>
                </a:solidFill>
                <a:latin typeface="Times New Roman" pitchFamily="33" charset="0"/>
                <a:ea typeface="+mn-ea"/>
                <a:cs typeface="+mn-cs"/>
              </a:rPr>
              <a:t>The </a:t>
            </a:r>
            <a:r>
              <a:rPr kumimoji="1" lang="en-US" sz="1200" i="1" kern="1200" baseline="0" dirty="0">
                <a:solidFill>
                  <a:schemeClr val="tx1"/>
                </a:solidFill>
                <a:latin typeface="Times New Roman" pitchFamily="33" charset="0"/>
                <a:ea typeface="+mn-ea"/>
                <a:cs typeface="+mn-cs"/>
              </a:rPr>
              <a:t>d set bits specify one of v = 2</a:t>
            </a:r>
            <a:r>
              <a:rPr kumimoji="1" lang="en-US" sz="1200" i="1" kern="1200" baseline="30000" dirty="0">
                <a:solidFill>
                  <a:schemeClr val="tx1"/>
                </a:solidFill>
                <a:latin typeface="Times New Roman" pitchFamily="33" charset="0"/>
                <a:ea typeface="+mn-ea"/>
                <a:cs typeface="+mn-cs"/>
              </a:rPr>
              <a:t>d</a:t>
            </a:r>
            <a:r>
              <a:rPr kumimoji="1" lang="en-US" sz="1200" i="1" kern="1200" baseline="0" dirty="0">
                <a:solidFill>
                  <a:schemeClr val="tx1"/>
                </a:solidFill>
                <a:latin typeface="Times New Roman" pitchFamily="33" charset="0"/>
                <a:ea typeface="+mn-ea"/>
                <a:cs typeface="+mn-cs"/>
              </a:rPr>
              <a:t> sets.</a:t>
            </a:r>
          </a:p>
          <a:p>
            <a:pPr marL="171450" indent="-171450">
              <a:buFont typeface="Arial" panose="020B0604020202020204" pitchFamily="34" charset="0"/>
              <a:buChar char="•"/>
            </a:pPr>
            <a:r>
              <a:rPr kumimoji="1" lang="en-US" sz="1200" kern="1200" baseline="0" dirty="0">
                <a:solidFill>
                  <a:schemeClr val="tx1"/>
                </a:solidFill>
                <a:latin typeface="Times New Roman" pitchFamily="33" charset="0"/>
                <a:ea typeface="+mn-ea"/>
                <a:cs typeface="+mn-cs"/>
              </a:rPr>
              <a:t>The </a:t>
            </a:r>
            <a:r>
              <a:rPr kumimoji="1" lang="en-US" sz="1200" i="1" kern="1200" baseline="0" dirty="0">
                <a:solidFill>
                  <a:schemeClr val="tx1"/>
                </a:solidFill>
                <a:latin typeface="Times New Roman" pitchFamily="33" charset="0"/>
                <a:ea typeface="+mn-ea"/>
                <a:cs typeface="+mn-cs"/>
              </a:rPr>
              <a:t>s </a:t>
            </a:r>
            <a:r>
              <a:rPr kumimoji="1" lang="en-US" sz="1200" i="0" kern="1200" baseline="0" dirty="0">
                <a:solidFill>
                  <a:schemeClr val="tx1"/>
                </a:solidFill>
                <a:latin typeface="Times New Roman" pitchFamily="33" charset="0"/>
                <a:ea typeface="+mn-ea"/>
                <a:cs typeface="+mn-cs"/>
              </a:rPr>
              <a:t>bits of the Tag and Set fields specify one of the </a:t>
            </a:r>
            <a:r>
              <a:rPr kumimoji="1" lang="en-US" sz="1200" i="1" kern="1200" baseline="0" dirty="0">
                <a:solidFill>
                  <a:schemeClr val="tx1"/>
                </a:solidFill>
                <a:latin typeface="Times New Roman" pitchFamily="33" charset="0"/>
                <a:ea typeface="+mn-ea"/>
                <a:cs typeface="+mn-cs"/>
              </a:rPr>
              <a:t>2</a:t>
            </a:r>
            <a:r>
              <a:rPr kumimoji="1" lang="en-US" sz="1200" i="1" kern="1200" baseline="30000" dirty="0">
                <a:solidFill>
                  <a:schemeClr val="tx1"/>
                </a:solidFill>
                <a:latin typeface="Times New Roman" pitchFamily="33" charset="0"/>
                <a:ea typeface="+mn-ea"/>
                <a:cs typeface="+mn-cs"/>
              </a:rPr>
              <a:t>s</a:t>
            </a:r>
            <a:r>
              <a:rPr kumimoji="1" lang="en-US" sz="1200" i="1" kern="1200" baseline="0" dirty="0">
                <a:solidFill>
                  <a:schemeClr val="tx1"/>
                </a:solidFill>
                <a:latin typeface="Times New Roman" pitchFamily="33" charset="0"/>
                <a:ea typeface="+mn-ea"/>
                <a:cs typeface="+mn-cs"/>
              </a:rPr>
              <a:t> </a:t>
            </a:r>
            <a:r>
              <a:rPr kumimoji="1" lang="en-US" sz="1200" i="0" kern="1200" baseline="0" dirty="0">
                <a:solidFill>
                  <a:schemeClr val="tx1"/>
                </a:solidFill>
                <a:latin typeface="Times New Roman" pitchFamily="33" charset="0"/>
                <a:ea typeface="+mn-ea"/>
                <a:cs typeface="+mn-cs"/>
              </a:rPr>
              <a:t>blocks of main memory</a:t>
            </a:r>
            <a:r>
              <a:rPr kumimoji="1" lang="en-US" sz="1200" i="1" kern="1200" baseline="0" dirty="0">
                <a:solidFill>
                  <a:schemeClr val="tx1"/>
                </a:solidFill>
                <a:latin typeface="Times New Roman" pitchFamily="33" charset="0"/>
                <a:ea typeface="+mn-ea"/>
                <a:cs typeface="+mn-cs"/>
              </a:rPr>
              <a:t>.</a:t>
            </a:r>
          </a:p>
          <a:p>
            <a:r>
              <a:rPr kumimoji="1" lang="en-US" sz="1200" kern="1200" baseline="0" dirty="0">
                <a:solidFill>
                  <a:schemeClr val="tx1"/>
                </a:solidFill>
                <a:latin typeface="Times New Roman" pitchFamily="33" charset="0"/>
                <a:ea typeface="+mn-ea"/>
                <a:cs typeface="+mn-cs"/>
              </a:rPr>
              <a:t>Figure 5.13 illustrates the cache control logic. </a:t>
            </a:r>
          </a:p>
          <a:p>
            <a:pPr marL="171450" indent="-171450">
              <a:buFontTx/>
              <a:buChar char="-"/>
            </a:pPr>
            <a:r>
              <a:rPr kumimoji="1" lang="en-US" sz="1200" kern="1200" baseline="0" dirty="0">
                <a:solidFill>
                  <a:schemeClr val="tx1"/>
                </a:solidFill>
                <a:latin typeface="Times New Roman" pitchFamily="33" charset="0"/>
                <a:ea typeface="+mn-ea"/>
                <a:cs typeface="+mn-cs"/>
              </a:rPr>
              <a:t>With fully associative mapping, the tag in a memory address is quite large and must be compared to the tag of every line in the cache. </a:t>
            </a:r>
          </a:p>
          <a:p>
            <a:pPr marL="171450" indent="-171450">
              <a:buFontTx/>
              <a:buChar char="-"/>
            </a:pPr>
            <a:r>
              <a:rPr kumimoji="1" lang="en-US" sz="1200" kern="1200" baseline="0" dirty="0">
                <a:solidFill>
                  <a:schemeClr val="tx1"/>
                </a:solidFill>
                <a:latin typeface="Times New Roman" pitchFamily="33" charset="0"/>
                <a:ea typeface="+mn-ea"/>
                <a:cs typeface="+mn-cs"/>
              </a:rPr>
              <a:t>With </a:t>
            </a:r>
            <a:r>
              <a:rPr kumimoji="1" lang="en-US" sz="1200" i="1" kern="1200" baseline="0" dirty="0">
                <a:solidFill>
                  <a:schemeClr val="tx1"/>
                </a:solidFill>
                <a:latin typeface="Times New Roman" pitchFamily="33" charset="0"/>
                <a:ea typeface="+mn-ea"/>
                <a:cs typeface="+mn-cs"/>
              </a:rPr>
              <a:t>k-way </a:t>
            </a:r>
            <a:r>
              <a:rPr kumimoji="1" lang="en-US" sz="1200" i="0" kern="1200" baseline="0" dirty="0">
                <a:solidFill>
                  <a:schemeClr val="tx1"/>
                </a:solidFill>
                <a:latin typeface="Times New Roman" pitchFamily="33" charset="0"/>
                <a:ea typeface="+mn-ea"/>
                <a:cs typeface="+mn-cs"/>
              </a:rPr>
              <a:t>set-associative mapping, the tag in a memory address is </a:t>
            </a:r>
            <a:r>
              <a:rPr kumimoji="1" lang="en-US" sz="1200" kern="1200" baseline="0" dirty="0">
                <a:solidFill>
                  <a:schemeClr val="tx1"/>
                </a:solidFill>
                <a:latin typeface="Times New Roman" pitchFamily="33" charset="0"/>
                <a:ea typeface="+mn-ea"/>
                <a:cs typeface="+mn-cs"/>
              </a:rPr>
              <a:t>much smaller and is only compared to the </a:t>
            </a:r>
            <a:r>
              <a:rPr kumimoji="1" lang="en-US" sz="1200" i="1" kern="1200" baseline="0" dirty="0">
                <a:solidFill>
                  <a:schemeClr val="tx1"/>
                </a:solidFill>
                <a:latin typeface="Times New Roman" pitchFamily="33" charset="0"/>
                <a:ea typeface="+mn-ea"/>
                <a:cs typeface="+mn-cs"/>
              </a:rPr>
              <a:t>k </a:t>
            </a:r>
            <a:r>
              <a:rPr kumimoji="1" lang="en-US" sz="1200" i="0" kern="1200" baseline="0" dirty="0">
                <a:solidFill>
                  <a:schemeClr val="tx1"/>
                </a:solidFill>
                <a:latin typeface="Times New Roman" pitchFamily="33" charset="0"/>
                <a:ea typeface="+mn-ea"/>
                <a:cs typeface="+mn-cs"/>
              </a:rPr>
              <a:t>tags within a single set. </a:t>
            </a:r>
            <a:r>
              <a:rPr kumimoji="1" lang="en-US" sz="1200" kern="1200" dirty="0">
                <a:solidFill>
                  <a:schemeClr val="tx1"/>
                </a:solidFill>
                <a:effectLst/>
                <a:latin typeface="Times New Roman" pitchFamily="33" charset="0"/>
                <a:ea typeface="+mn-ea"/>
                <a:cs typeface="+mn-cs"/>
              </a:rPr>
              <a:t> </a:t>
            </a:r>
          </a:p>
          <a:p>
            <a:pPr marL="171450" indent="-171450">
              <a:buFontTx/>
              <a:buChar char="-"/>
            </a:pPr>
            <a:r>
              <a:rPr kumimoji="1" lang="en-US" sz="1200" kern="1200" dirty="0">
                <a:solidFill>
                  <a:schemeClr val="tx1"/>
                </a:solidFill>
                <a:effectLst/>
                <a:latin typeface="Times New Roman" pitchFamily="33" charset="0"/>
                <a:ea typeface="+mn-ea"/>
                <a:cs typeface="+mn-cs"/>
              </a:rPr>
              <a:t>As shown in Figure 5.12, if there is match of tags on any of the lines in the set, the corresponding select function is enabled and retrieves the desired word. </a:t>
            </a:r>
          </a:p>
          <a:p>
            <a:pPr marL="171450" indent="-171450">
              <a:buFontTx/>
              <a:buChar char="-"/>
            </a:pPr>
            <a:r>
              <a:rPr kumimoji="1" lang="en-US" sz="1200" kern="1200" dirty="0">
                <a:solidFill>
                  <a:schemeClr val="tx1"/>
                </a:solidFill>
                <a:effectLst/>
                <a:latin typeface="Times New Roman" pitchFamily="33" charset="0"/>
                <a:ea typeface="+mn-ea"/>
                <a:cs typeface="+mn-cs"/>
              </a:rPr>
              <a:t>If all comparisons report a miss, then the desired word is retrieved from main memory.</a:t>
            </a:r>
          </a:p>
          <a:p>
            <a:endParaRPr lang="en-GB" i="0" dirty="0"/>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22</a:t>
            </a:fld>
            <a:endParaRPr lang="en-US" dirty="0"/>
          </a:p>
        </p:txBody>
      </p:sp>
    </p:spTree>
    <p:extLst>
      <p:ext uri="{BB962C8B-B14F-4D97-AF65-F5344CB8AC3E}">
        <p14:creationId xmlns:p14="http://schemas.microsoft.com/office/powerpoint/2010/main" val="18653621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33" charset="0"/>
                <a:ea typeface="+mn-ea"/>
                <a:cs typeface="+mn-cs"/>
              </a:rPr>
              <a:t>Figure 5.14 shows our example using set-associative mapping with two lines in each set, referred to as two-way set-associative. </a:t>
            </a:r>
          </a:p>
          <a:p>
            <a:r>
              <a:rPr kumimoji="1" lang="en-US" sz="1200" b="0" i="0" u="none" strike="noStrike" kern="1200" baseline="0" dirty="0">
                <a:solidFill>
                  <a:schemeClr val="tx1"/>
                </a:solidFill>
                <a:latin typeface="Times New Roman" pitchFamily="33" charset="0"/>
                <a:ea typeface="+mn-ea"/>
                <a:cs typeface="+mn-cs"/>
              </a:rPr>
              <a:t>The 13-bit set number identifies a unique set of two lines within the cache. </a:t>
            </a:r>
          </a:p>
          <a:p>
            <a:r>
              <a:rPr kumimoji="1" lang="en-US" sz="1200" b="0" i="0" u="none" strike="noStrike" kern="1200" baseline="0" dirty="0">
                <a:solidFill>
                  <a:schemeClr val="tx1"/>
                </a:solidFill>
                <a:latin typeface="Times New Roman" pitchFamily="33" charset="0"/>
                <a:ea typeface="+mn-ea"/>
                <a:cs typeface="+mn-cs"/>
              </a:rPr>
              <a:t>It also gives the number of the block in main memory, modulo 2</a:t>
            </a:r>
            <a:r>
              <a:rPr kumimoji="1" lang="en-US" sz="1200" b="0" i="0" u="none" strike="noStrike" kern="1200" baseline="30000" dirty="0">
                <a:solidFill>
                  <a:schemeClr val="tx1"/>
                </a:solidFill>
                <a:latin typeface="Times New Roman" pitchFamily="33" charset="0"/>
                <a:ea typeface="+mn-ea"/>
                <a:cs typeface="+mn-cs"/>
              </a:rPr>
              <a:t>13</a:t>
            </a:r>
            <a:r>
              <a:rPr kumimoji="1" lang="en-US" sz="1200" b="0" i="0" u="none" strike="noStrike" kern="1200" baseline="0" dirty="0">
                <a:solidFill>
                  <a:schemeClr val="tx1"/>
                </a:solidFill>
                <a:latin typeface="Times New Roman" pitchFamily="33" charset="0"/>
                <a:ea typeface="+mn-ea"/>
                <a:cs typeface="+mn-cs"/>
              </a:rPr>
              <a:t>. </a:t>
            </a:r>
          </a:p>
          <a:p>
            <a:r>
              <a:rPr kumimoji="1" lang="en-US" sz="1200" b="0" i="0" u="none" strike="noStrike" kern="1200" baseline="0" dirty="0">
                <a:solidFill>
                  <a:schemeClr val="tx1"/>
                </a:solidFill>
                <a:latin typeface="Times New Roman" pitchFamily="33" charset="0"/>
                <a:ea typeface="+mn-ea"/>
                <a:cs typeface="+mn-cs"/>
              </a:rPr>
              <a:t>This determines the mapping of blocks into lines. Thus, blocks 000000, 008000, …, FF8000 of main memory map into cache set 0. </a:t>
            </a:r>
          </a:p>
          <a:p>
            <a:r>
              <a:rPr kumimoji="1" lang="en-US" sz="1200" b="0" i="0" u="none" strike="noStrike" kern="1200" baseline="0" dirty="0">
                <a:solidFill>
                  <a:schemeClr val="tx1"/>
                </a:solidFill>
                <a:latin typeface="Times New Roman" pitchFamily="33" charset="0"/>
                <a:ea typeface="+mn-ea"/>
                <a:cs typeface="+mn-cs"/>
              </a:rPr>
              <a:t>Any of those blocks can be loaded into either of the two lines in the set. </a:t>
            </a:r>
          </a:p>
          <a:p>
            <a:r>
              <a:rPr kumimoji="1" lang="en-US" sz="1200" b="0" i="0" u="none" strike="noStrike" kern="1200" baseline="0" dirty="0">
                <a:solidFill>
                  <a:schemeClr val="tx1"/>
                </a:solidFill>
                <a:latin typeface="Times New Roman" pitchFamily="33" charset="0"/>
                <a:ea typeface="+mn-ea"/>
                <a:cs typeface="+mn-cs"/>
              </a:rPr>
              <a:t>Note that no two blocks that map into the same cache set have the same tag number. </a:t>
            </a:r>
          </a:p>
          <a:p>
            <a:r>
              <a:rPr kumimoji="1" lang="en-US" sz="1200" b="0" i="0" u="none" strike="noStrike" kern="1200" baseline="0" dirty="0">
                <a:solidFill>
                  <a:schemeClr val="tx1"/>
                </a:solidFill>
                <a:latin typeface="Times New Roman" pitchFamily="33" charset="0"/>
                <a:ea typeface="+mn-ea"/>
                <a:cs typeface="+mn-cs"/>
              </a:rPr>
              <a:t>For a read operation, the 13-bit set number is used to determine which set of two lines is to be examined. </a:t>
            </a:r>
          </a:p>
          <a:p>
            <a:r>
              <a:rPr kumimoji="1" lang="en-US" sz="1200" b="0" i="0" u="none" strike="noStrike" kern="1200" baseline="0" dirty="0">
                <a:solidFill>
                  <a:schemeClr val="tx1"/>
                </a:solidFill>
                <a:latin typeface="Times New Roman" pitchFamily="33" charset="0"/>
                <a:ea typeface="+mn-ea"/>
                <a:cs typeface="+mn-cs"/>
              </a:rPr>
              <a:t>Both lines in the set are examined for a match with the tag number of the address to be accessed.</a:t>
            </a:r>
          </a:p>
          <a:p>
            <a:endParaRPr kumimoji="1" lang="en-US" sz="1200" b="0" i="0" u="none" strike="noStrike" kern="1200" baseline="0" dirty="0">
              <a:solidFill>
                <a:schemeClr val="tx1"/>
              </a:solidFill>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 In the extreme case of </a:t>
            </a:r>
            <a:r>
              <a:rPr kumimoji="1" lang="en-US" sz="1200" b="0" i="1" u="none" strike="noStrike" kern="1200" baseline="0" dirty="0">
                <a:solidFill>
                  <a:schemeClr val="tx1"/>
                </a:solidFill>
                <a:latin typeface="Times New Roman" pitchFamily="33" charset="0"/>
                <a:ea typeface="+mn-ea"/>
                <a:cs typeface="+mn-cs"/>
              </a:rPr>
              <a:t>v = m , k </a:t>
            </a:r>
            <a:r>
              <a:rPr kumimoji="1" lang="en-US" sz="1200" b="0" i="0" u="none" strike="noStrike" kern="1200" baseline="0" dirty="0">
                <a:solidFill>
                  <a:schemeClr val="tx1"/>
                </a:solidFill>
                <a:latin typeface="Times New Roman" pitchFamily="33" charset="0"/>
                <a:ea typeface="+mn-ea"/>
                <a:cs typeface="+mn-cs"/>
              </a:rPr>
              <a:t>=  1, the set-associative technique reduces to direct mapping, and for </a:t>
            </a:r>
            <a:r>
              <a:rPr kumimoji="1" lang="en-US" sz="1200" b="0" i="1" u="none" strike="noStrike" kern="1200" baseline="0" dirty="0">
                <a:solidFill>
                  <a:schemeClr val="tx1"/>
                </a:solidFill>
                <a:latin typeface="Times New Roman" pitchFamily="33" charset="0"/>
                <a:ea typeface="+mn-ea"/>
                <a:cs typeface="+mn-cs"/>
              </a:rPr>
              <a:t>v =  1, k = m </a:t>
            </a:r>
            <a:r>
              <a:rPr kumimoji="1" lang="en-US" sz="1200" b="0" i="0" u="none" strike="noStrike" kern="1200" baseline="0" dirty="0">
                <a:solidFill>
                  <a:schemeClr val="tx1"/>
                </a:solidFill>
                <a:latin typeface="Times New Roman" pitchFamily="33" charset="0"/>
                <a:ea typeface="+mn-ea"/>
                <a:cs typeface="+mn-cs"/>
              </a:rPr>
              <a:t>, it reduces to associative mapping. The use of</a:t>
            </a:r>
          </a:p>
          <a:p>
            <a:r>
              <a:rPr kumimoji="1" lang="en-US" sz="1200" b="0" i="0" u="none" strike="noStrike" kern="1200" baseline="0" dirty="0">
                <a:solidFill>
                  <a:schemeClr val="tx1"/>
                </a:solidFill>
                <a:latin typeface="Times New Roman" pitchFamily="33" charset="0"/>
                <a:ea typeface="+mn-ea"/>
                <a:cs typeface="+mn-cs"/>
              </a:rPr>
              <a:t>two lines per set </a:t>
            </a:r>
            <a:r>
              <a:rPr kumimoji="1" lang="en-US" sz="1200" b="0" i="1" u="none" strike="noStrike" kern="1200" baseline="0" dirty="0">
                <a:solidFill>
                  <a:schemeClr val="tx1"/>
                </a:solidFill>
                <a:latin typeface="Times New Roman" pitchFamily="33" charset="0"/>
                <a:ea typeface="+mn-ea"/>
                <a:cs typeface="+mn-cs"/>
              </a:rPr>
              <a:t>(v = m /2, k =  2) </a:t>
            </a:r>
            <a:r>
              <a:rPr kumimoji="1" lang="en-US" sz="1200" b="0" i="0" u="none" strike="noStrike" kern="1200" baseline="0" dirty="0">
                <a:solidFill>
                  <a:schemeClr val="tx1"/>
                </a:solidFill>
                <a:latin typeface="Times New Roman" pitchFamily="33" charset="0"/>
                <a:ea typeface="+mn-ea"/>
                <a:cs typeface="+mn-cs"/>
              </a:rPr>
              <a:t>is the most common set-associative organization. It significantly improves the hit ratio over direct mapping. Four- way set associative (</a:t>
            </a:r>
            <a:r>
              <a:rPr kumimoji="1" lang="en-US" sz="1200" b="0" i="1" u="none" strike="noStrike" kern="1200" baseline="0" dirty="0">
                <a:solidFill>
                  <a:schemeClr val="tx1"/>
                </a:solidFill>
                <a:latin typeface="Times New Roman" pitchFamily="33" charset="0"/>
                <a:ea typeface="+mn-ea"/>
                <a:cs typeface="+mn-cs"/>
              </a:rPr>
              <a:t>v = m /4, k =  </a:t>
            </a:r>
            <a:r>
              <a:rPr kumimoji="1" lang="en-US" sz="1200" b="0" i="0" u="none" strike="noStrike" kern="1200" baseline="0" dirty="0">
                <a:solidFill>
                  <a:schemeClr val="tx1"/>
                </a:solidFill>
                <a:latin typeface="Times New Roman" pitchFamily="33" charset="0"/>
                <a:ea typeface="+mn-ea"/>
                <a:cs typeface="+mn-cs"/>
              </a:rPr>
              <a:t>4) makes a modest additional improvement for a relatively small</a:t>
            </a:r>
          </a:p>
          <a:p>
            <a:r>
              <a:rPr kumimoji="1" lang="en-US" sz="1200" b="0" i="0" u="none" strike="noStrike" kern="1200" baseline="0" dirty="0">
                <a:solidFill>
                  <a:schemeClr val="tx1"/>
                </a:solidFill>
                <a:latin typeface="Times New Roman" pitchFamily="33" charset="0"/>
                <a:ea typeface="+mn-ea"/>
                <a:cs typeface="+mn-cs"/>
              </a:rPr>
              <a:t>additional cost [MAYB84, HILL89]. Further increases in the number of lines per set have little effect.</a:t>
            </a:r>
            <a:endParaRPr lang="en-GB" dirty="0"/>
          </a:p>
          <a:p>
            <a:endParaRPr kumimoji="1" lang="en-US" sz="1200" i="1" kern="1200" baseline="0" dirty="0">
              <a:solidFill>
                <a:schemeClr val="tx1"/>
              </a:solidFill>
              <a:latin typeface="Times New Roman" pitchFamily="33" charset="0"/>
              <a:ea typeface="+mn-ea"/>
              <a:cs typeface="+mn-cs"/>
            </a:endParaRPr>
          </a:p>
          <a:p>
            <a:r>
              <a:rPr kumimoji="1" lang="en-US" sz="1200" i="1" kern="1200" baseline="0" dirty="0">
                <a:solidFill>
                  <a:schemeClr val="tx1"/>
                </a:solidFill>
                <a:latin typeface="Times New Roman" pitchFamily="33" charset="0"/>
                <a:ea typeface="+mn-ea"/>
                <a:cs typeface="+mn-cs"/>
              </a:rPr>
              <a:t>m = number of lines in the cache</a:t>
            </a:r>
          </a:p>
          <a:p>
            <a:endParaRPr kumimoji="1" lang="en-US" sz="1200" i="1" kern="1200" baseline="0" dirty="0">
              <a:solidFill>
                <a:schemeClr val="tx1"/>
              </a:solidFill>
              <a:latin typeface="Times New Roman" pitchFamily="33" charset="0"/>
              <a:ea typeface="+mn-ea"/>
              <a:cs typeface="+mn-cs"/>
            </a:endParaRPr>
          </a:p>
          <a:p>
            <a:r>
              <a:rPr kumimoji="1" lang="en-US" sz="1200" i="1" kern="1200" baseline="0" dirty="0">
                <a:solidFill>
                  <a:schemeClr val="tx1"/>
                </a:solidFill>
                <a:latin typeface="Times New Roman" pitchFamily="33" charset="0"/>
                <a:ea typeface="+mn-ea"/>
                <a:cs typeface="+mn-cs"/>
              </a:rPr>
              <a:t>v = number of sets</a:t>
            </a:r>
          </a:p>
          <a:p>
            <a:endParaRPr kumimoji="1" lang="en-US" sz="1200" i="1" kern="1200" baseline="0" dirty="0">
              <a:solidFill>
                <a:schemeClr val="tx1"/>
              </a:solidFill>
              <a:latin typeface="Times New Roman" pitchFamily="33" charset="0"/>
              <a:ea typeface="+mn-ea"/>
              <a:cs typeface="+mn-cs"/>
            </a:endParaRPr>
          </a:p>
          <a:p>
            <a:r>
              <a:rPr kumimoji="1" lang="en-US" sz="1200" i="1" kern="1200" baseline="0" dirty="0">
                <a:solidFill>
                  <a:schemeClr val="tx1"/>
                </a:solidFill>
                <a:latin typeface="Times New Roman" pitchFamily="33" charset="0"/>
                <a:ea typeface="+mn-ea"/>
                <a:cs typeface="+mn-cs"/>
              </a:rPr>
              <a:t>k = number of lines in each set</a:t>
            </a: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23</a:t>
            </a:fld>
            <a:endParaRPr lang="en-US" dirty="0"/>
          </a:p>
        </p:txBody>
      </p:sp>
    </p:spTree>
    <p:extLst>
      <p:ext uri="{BB962C8B-B14F-4D97-AF65-F5344CB8AC3E}">
        <p14:creationId xmlns:p14="http://schemas.microsoft.com/office/powerpoint/2010/main" val="1242641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baseline="0" dirty="0">
                <a:solidFill>
                  <a:schemeClr val="tx1"/>
                </a:solidFill>
                <a:latin typeface="Times New Roman" pitchFamily="33" charset="0"/>
                <a:ea typeface="+mn-ea"/>
                <a:cs typeface="+mn-cs"/>
              </a:rPr>
              <a:t>Figure 5.15 shows the results of one simulation study of set-associative cache performance as a function of cache size [GENU04]. </a:t>
            </a:r>
          </a:p>
          <a:p>
            <a:r>
              <a:rPr kumimoji="1" lang="en-US" sz="1200" kern="1200" baseline="0" dirty="0">
                <a:solidFill>
                  <a:schemeClr val="tx1"/>
                </a:solidFill>
                <a:latin typeface="Times New Roman" pitchFamily="33" charset="0"/>
                <a:ea typeface="+mn-ea"/>
                <a:cs typeface="+mn-cs"/>
              </a:rPr>
              <a:t>The </a:t>
            </a:r>
            <a:r>
              <a:rPr kumimoji="1" lang="en-US" sz="1200" u="sng" kern="1200" baseline="0" dirty="0">
                <a:solidFill>
                  <a:schemeClr val="tx1"/>
                </a:solidFill>
                <a:latin typeface="Times New Roman" pitchFamily="33" charset="0"/>
                <a:ea typeface="+mn-ea"/>
                <a:cs typeface="+mn-cs"/>
              </a:rPr>
              <a:t>difference in performance between direct and two-way set associative is significant up to at least a cache size of 64 kB</a:t>
            </a:r>
            <a:r>
              <a:rPr kumimoji="1" lang="en-US" sz="1200" kern="1200" baseline="0" dirty="0">
                <a:solidFill>
                  <a:schemeClr val="tx1"/>
                </a:solidFill>
                <a:latin typeface="Times New Roman" pitchFamily="33" charset="0"/>
                <a:ea typeface="+mn-ea"/>
                <a:cs typeface="+mn-cs"/>
              </a:rPr>
              <a:t>. Note also that the difference between two-way and four-way at 4 kB is much less than the difference in going from for 4 kB to 8 kB in cache size. </a:t>
            </a:r>
          </a:p>
          <a:p>
            <a:r>
              <a:rPr kumimoji="1" lang="en-US" sz="1200" u="sng" kern="1200" baseline="0" dirty="0">
                <a:solidFill>
                  <a:schemeClr val="tx1"/>
                </a:solidFill>
                <a:latin typeface="Times New Roman" pitchFamily="33" charset="0"/>
                <a:ea typeface="+mn-ea"/>
                <a:cs typeface="+mn-cs"/>
              </a:rPr>
              <a:t>The complexity of the cache increases in proportion to the associativity</a:t>
            </a:r>
            <a:r>
              <a:rPr kumimoji="1" lang="en-US" sz="1200" kern="1200" baseline="0" dirty="0">
                <a:solidFill>
                  <a:schemeClr val="tx1"/>
                </a:solidFill>
                <a:latin typeface="Times New Roman" pitchFamily="33" charset="0"/>
                <a:ea typeface="+mn-ea"/>
                <a:cs typeface="+mn-cs"/>
              </a:rPr>
              <a:t>, and in this case would not be justifiable against increasing cache size to 8 or even 16 Kbytes.</a:t>
            </a:r>
            <a:r>
              <a:rPr kumimoji="1" lang="en-US" sz="1200" u="sng" kern="1200" baseline="0" dirty="0">
                <a:solidFill>
                  <a:schemeClr val="tx1"/>
                </a:solidFill>
                <a:latin typeface="Times New Roman" pitchFamily="33" charset="0"/>
                <a:ea typeface="+mn-ea"/>
                <a:cs typeface="+mn-cs"/>
              </a:rPr>
              <a:t> A final point to note is that beyond about 32 kB, increase in cache size brings no significant increase in performance.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results of Figure 5.15 are based on simulating the execution of a GCC</a:t>
            </a:r>
          </a:p>
          <a:p>
            <a:r>
              <a:rPr kumimoji="1" lang="en-US" sz="1200" kern="1200" baseline="0" dirty="0">
                <a:solidFill>
                  <a:schemeClr val="tx1"/>
                </a:solidFill>
                <a:latin typeface="Times New Roman" pitchFamily="33" charset="0"/>
                <a:ea typeface="+mn-ea"/>
                <a:cs typeface="+mn-cs"/>
              </a:rPr>
              <a:t>compiler. Different applications may yield different results. For example, [CANT01]</a:t>
            </a:r>
          </a:p>
          <a:p>
            <a:r>
              <a:rPr kumimoji="1" lang="en-US" sz="1200" kern="1200" baseline="0" dirty="0">
                <a:solidFill>
                  <a:schemeClr val="tx1"/>
                </a:solidFill>
                <a:latin typeface="Times New Roman" pitchFamily="33" charset="0"/>
                <a:ea typeface="+mn-ea"/>
                <a:cs typeface="+mn-cs"/>
              </a:rPr>
              <a:t>reports on the results for cache performance using many of the CPU2000 SPEC</a:t>
            </a:r>
          </a:p>
          <a:p>
            <a:r>
              <a:rPr kumimoji="1" lang="en-US" sz="1200" kern="1200" baseline="0" dirty="0">
                <a:solidFill>
                  <a:schemeClr val="tx1"/>
                </a:solidFill>
                <a:latin typeface="Times New Roman" pitchFamily="33" charset="0"/>
                <a:ea typeface="+mn-ea"/>
                <a:cs typeface="+mn-cs"/>
              </a:rPr>
              <a:t>benchmarks. The results of [CANT01] in comparing hit ratio to cache size follow</a:t>
            </a:r>
          </a:p>
          <a:p>
            <a:r>
              <a:rPr kumimoji="1" lang="en-US" sz="1200" kern="1200" baseline="0" dirty="0">
                <a:solidFill>
                  <a:schemeClr val="tx1"/>
                </a:solidFill>
                <a:latin typeface="Times New Roman" pitchFamily="33" charset="0"/>
                <a:ea typeface="+mn-ea"/>
                <a:cs typeface="+mn-cs"/>
              </a:rPr>
              <a:t>the same pattern as Figure 5.15, but the specific values are somewhat different.</a:t>
            </a:r>
            <a:endParaRPr lang="en-US" dirty="0"/>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24</a:t>
            </a:fld>
            <a:endParaRPr lang="en-US" dirty="0"/>
          </a:p>
        </p:txBody>
      </p:sp>
    </p:spTree>
    <p:extLst>
      <p:ext uri="{BB962C8B-B14F-4D97-AF65-F5344CB8AC3E}">
        <p14:creationId xmlns:p14="http://schemas.microsoft.com/office/powerpoint/2010/main" val="13539899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AE512C-BC48-1B4B-9FAC-44397A96517A}" type="slidenum">
              <a:rPr lang="en-US"/>
              <a:pPr/>
              <a:t>25</a:t>
            </a:fld>
            <a:endParaRPr lang="en-US" dirty="0"/>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Once the cache has been filled, when a new block is brought into the cache, one of the existing blocks must be replaced. For direct mapping, there is only one possible line for any particular block, and no choice is possible. For the associative and set-associative techniques, a replacement algorithm is needed. To achieve high speed, such an algorithm must be implemented in hardware.</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76915C-4E85-6F4A-A796-981EBB0906D6}" type="slidenum">
              <a:rPr lang="en-US"/>
              <a:pPr/>
              <a:t>26</a:t>
            </a:fld>
            <a:endParaRPr lang="en-US" dirty="0"/>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 number of algorithms have been tried. We mention four of the most common. </a:t>
            </a:r>
          </a:p>
          <a:p>
            <a:r>
              <a:rPr kumimoji="1" lang="en-US" sz="1200" kern="1200" baseline="0" dirty="0">
                <a:solidFill>
                  <a:schemeClr val="tx1"/>
                </a:solidFill>
                <a:latin typeface="Times New Roman" pitchFamily="33" charset="0"/>
                <a:ea typeface="+mn-ea"/>
                <a:cs typeface="+mn-cs"/>
              </a:rPr>
              <a:t>Probably the most effective is </a:t>
            </a:r>
            <a:r>
              <a:rPr kumimoji="1" lang="en-US" sz="1200" b="1" kern="1200" baseline="0" dirty="0">
                <a:solidFill>
                  <a:schemeClr val="tx1"/>
                </a:solidFill>
                <a:latin typeface="Times New Roman" pitchFamily="33" charset="0"/>
                <a:ea typeface="+mn-ea"/>
                <a:cs typeface="+mn-cs"/>
              </a:rPr>
              <a:t>least recently used (LRU): </a:t>
            </a:r>
          </a:p>
          <a:p>
            <a:pPr marL="171450" indent="-171450">
              <a:buFontTx/>
              <a:buChar char="-"/>
            </a:pPr>
            <a:r>
              <a:rPr kumimoji="1" lang="en-US" sz="1200" kern="1200" baseline="0" dirty="0">
                <a:solidFill>
                  <a:schemeClr val="tx1"/>
                </a:solidFill>
                <a:latin typeface="Times New Roman" pitchFamily="33" charset="0"/>
                <a:ea typeface="+mn-ea"/>
                <a:cs typeface="+mn-cs"/>
              </a:rPr>
              <a:t>Replace that block in the set that has been in the cache longest with no reference to it. </a:t>
            </a:r>
          </a:p>
          <a:p>
            <a:pPr marL="171450" indent="-171450">
              <a:buFontTx/>
              <a:buChar char="-"/>
            </a:pPr>
            <a:r>
              <a:rPr kumimoji="1" lang="en-US" sz="1200" kern="1200" baseline="0" dirty="0">
                <a:solidFill>
                  <a:schemeClr val="tx1"/>
                </a:solidFill>
                <a:latin typeface="Times New Roman" pitchFamily="33" charset="0"/>
                <a:ea typeface="+mn-ea"/>
                <a:cs typeface="+mn-cs"/>
              </a:rPr>
              <a:t>For two-way set associative, this is easily implemented. Each line includes a USE bit. </a:t>
            </a:r>
          </a:p>
          <a:p>
            <a:pPr marL="171450" indent="-171450">
              <a:buFontTx/>
              <a:buChar char="-"/>
            </a:pPr>
            <a:r>
              <a:rPr kumimoji="1" lang="en-US" sz="1200" kern="1200" baseline="0" dirty="0">
                <a:solidFill>
                  <a:schemeClr val="tx1"/>
                </a:solidFill>
                <a:latin typeface="Times New Roman" pitchFamily="33" charset="0"/>
                <a:ea typeface="+mn-ea"/>
                <a:cs typeface="+mn-cs"/>
              </a:rPr>
              <a:t>When a line is referenced, its USE bit is set to 1 and the USE bit of the other line in that set is set to 0. </a:t>
            </a:r>
          </a:p>
          <a:p>
            <a:pPr marL="171450" indent="-171450">
              <a:buFontTx/>
              <a:buChar char="-"/>
            </a:pPr>
            <a:r>
              <a:rPr kumimoji="1" lang="en-US" sz="1200" kern="1200" baseline="0" dirty="0">
                <a:solidFill>
                  <a:schemeClr val="tx1"/>
                </a:solidFill>
                <a:latin typeface="Times New Roman" pitchFamily="33" charset="0"/>
                <a:ea typeface="+mn-ea"/>
                <a:cs typeface="+mn-cs"/>
              </a:rPr>
              <a:t>When a block is to be read into the set, the line whose USE bit is 0 is used. </a:t>
            </a:r>
          </a:p>
          <a:p>
            <a:pPr marL="171450" indent="-171450">
              <a:buFontTx/>
              <a:buChar char="-"/>
            </a:pPr>
            <a:r>
              <a:rPr kumimoji="1" lang="en-US" sz="1200" kern="1200" baseline="0" dirty="0">
                <a:solidFill>
                  <a:schemeClr val="tx1"/>
                </a:solidFill>
                <a:latin typeface="Times New Roman" pitchFamily="33" charset="0"/>
                <a:ea typeface="+mn-ea"/>
                <a:cs typeface="+mn-cs"/>
              </a:rPr>
              <a:t>Because we are assuming that more recently used memory locations are more likely to be referenced, LRU should give the best hit ratio. </a:t>
            </a:r>
          </a:p>
          <a:p>
            <a:pPr marL="171450" indent="-171450">
              <a:buFontTx/>
              <a:buChar char="-"/>
            </a:pPr>
            <a:r>
              <a:rPr kumimoji="1" lang="en-US" sz="1200" kern="1200" baseline="0" dirty="0">
                <a:solidFill>
                  <a:schemeClr val="tx1"/>
                </a:solidFill>
                <a:latin typeface="Times New Roman" pitchFamily="33" charset="0"/>
                <a:ea typeface="+mn-ea"/>
                <a:cs typeface="+mn-cs"/>
              </a:rPr>
              <a:t>LRU is also relatively easy to implement for a fully associative cache. </a:t>
            </a:r>
          </a:p>
          <a:p>
            <a:pPr marL="628650" lvl="1" indent="-171450">
              <a:buFontTx/>
              <a:buChar char="-"/>
            </a:pPr>
            <a:r>
              <a:rPr kumimoji="1" lang="en-US" sz="1200" kern="1200" baseline="0" dirty="0">
                <a:solidFill>
                  <a:schemeClr val="tx1"/>
                </a:solidFill>
                <a:latin typeface="Times New Roman" pitchFamily="33" charset="0"/>
                <a:ea typeface="+mn-ea"/>
                <a:cs typeface="+mn-cs"/>
              </a:rPr>
              <a:t>The cache mechanism maintains a separate list of indexes to all the lines in the cache. </a:t>
            </a:r>
          </a:p>
          <a:p>
            <a:pPr marL="628650" lvl="1" indent="-171450">
              <a:buFontTx/>
              <a:buChar char="-"/>
            </a:pPr>
            <a:r>
              <a:rPr kumimoji="1" lang="en-US" sz="1200" kern="1200" baseline="0" dirty="0">
                <a:solidFill>
                  <a:schemeClr val="tx1"/>
                </a:solidFill>
                <a:latin typeface="Times New Roman" pitchFamily="33" charset="0"/>
                <a:ea typeface="+mn-ea"/>
                <a:cs typeface="+mn-cs"/>
              </a:rPr>
              <a:t>When a line is referenced, it moves to the front of the list.</a:t>
            </a:r>
          </a:p>
          <a:p>
            <a:pPr marL="628650" lvl="1" indent="-171450">
              <a:buFontTx/>
              <a:buChar char="-"/>
            </a:pPr>
            <a:r>
              <a:rPr kumimoji="1" lang="en-US" sz="1200" kern="1200" baseline="0" dirty="0">
                <a:solidFill>
                  <a:schemeClr val="tx1"/>
                </a:solidFill>
                <a:latin typeface="Times New Roman" pitchFamily="33" charset="0"/>
                <a:ea typeface="+mn-ea"/>
                <a:cs typeface="+mn-cs"/>
              </a:rPr>
              <a:t>For replacement, the line at the back of the list is used. </a:t>
            </a:r>
          </a:p>
          <a:p>
            <a:pPr marL="628650" lvl="1" indent="-171450">
              <a:buFontTx/>
              <a:buChar char="-"/>
            </a:pPr>
            <a:r>
              <a:rPr kumimoji="1" lang="en-US" sz="1200" kern="1200" baseline="0" dirty="0">
                <a:solidFill>
                  <a:schemeClr val="tx1"/>
                </a:solidFill>
                <a:latin typeface="Times New Roman" pitchFamily="33" charset="0"/>
                <a:ea typeface="+mn-ea"/>
                <a:cs typeface="+mn-cs"/>
              </a:rPr>
              <a:t>Because of its simplicity of implementation, LRU is the most popular replacement algorithm.</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Another possibility is first-in-first-out (FIFO): </a:t>
            </a:r>
          </a:p>
          <a:p>
            <a:pPr marL="171450" indent="-171450">
              <a:buFontTx/>
              <a:buChar char="-"/>
            </a:pPr>
            <a:r>
              <a:rPr kumimoji="1" lang="en-US" sz="1200" kern="1200" baseline="0" dirty="0">
                <a:solidFill>
                  <a:schemeClr val="tx1"/>
                </a:solidFill>
                <a:latin typeface="Times New Roman" pitchFamily="33" charset="0"/>
                <a:ea typeface="+mn-ea"/>
                <a:cs typeface="+mn-cs"/>
              </a:rPr>
              <a:t>Replace that block in the set that has been in the cache longest. </a:t>
            </a:r>
          </a:p>
          <a:p>
            <a:pPr marL="171450" indent="-171450">
              <a:buFontTx/>
              <a:buChar char="-"/>
            </a:pPr>
            <a:r>
              <a:rPr kumimoji="1" lang="en-US" sz="1200" kern="1200" baseline="0" dirty="0">
                <a:solidFill>
                  <a:schemeClr val="tx1"/>
                </a:solidFill>
                <a:latin typeface="Times New Roman" pitchFamily="33" charset="0"/>
                <a:ea typeface="+mn-ea"/>
                <a:cs typeface="+mn-cs"/>
              </a:rPr>
              <a:t>FIFO is easily implemented as a round-robin or circular buffer technique. </a:t>
            </a:r>
          </a:p>
          <a:p>
            <a:pPr marL="0" indent="0">
              <a:buFontTx/>
              <a:buNone/>
            </a:pPr>
            <a:endParaRPr kumimoji="1" lang="en-US" sz="1200" kern="1200" baseline="0" dirty="0">
              <a:solidFill>
                <a:schemeClr val="tx1"/>
              </a:solidFill>
              <a:latin typeface="Times New Roman" pitchFamily="33" charset="0"/>
              <a:ea typeface="+mn-ea"/>
              <a:cs typeface="+mn-cs"/>
            </a:endParaRPr>
          </a:p>
          <a:p>
            <a:pPr marL="0" indent="0">
              <a:buFontTx/>
              <a:buNone/>
            </a:pPr>
            <a:r>
              <a:rPr kumimoji="1" lang="en-US" sz="1200" kern="1200" baseline="0" dirty="0">
                <a:solidFill>
                  <a:schemeClr val="tx1"/>
                </a:solidFill>
                <a:latin typeface="Times New Roman" pitchFamily="33" charset="0"/>
                <a:ea typeface="+mn-ea"/>
                <a:cs typeface="+mn-cs"/>
              </a:rPr>
              <a:t>Still another possibility is least frequently used (LFU):</a:t>
            </a:r>
          </a:p>
          <a:p>
            <a:pPr marL="171450" indent="-171450">
              <a:buFontTx/>
              <a:buChar char="-"/>
            </a:pPr>
            <a:r>
              <a:rPr kumimoji="1" lang="en-US" sz="1200" kern="1200" baseline="0" dirty="0">
                <a:solidFill>
                  <a:schemeClr val="tx1"/>
                </a:solidFill>
                <a:latin typeface="Times New Roman" pitchFamily="33" charset="0"/>
                <a:ea typeface="+mn-ea"/>
                <a:cs typeface="+mn-cs"/>
              </a:rPr>
              <a:t>Replace that block in the set that has experienced the fewest references.</a:t>
            </a:r>
          </a:p>
          <a:p>
            <a:pPr marL="171450" indent="-171450">
              <a:buFontTx/>
              <a:buChar char="-"/>
            </a:pPr>
            <a:r>
              <a:rPr kumimoji="1" lang="en-US" sz="1200" kern="1200" baseline="0" dirty="0">
                <a:solidFill>
                  <a:schemeClr val="tx1"/>
                </a:solidFill>
                <a:latin typeface="Times New Roman" pitchFamily="33" charset="0"/>
                <a:ea typeface="+mn-ea"/>
                <a:cs typeface="+mn-cs"/>
              </a:rPr>
              <a:t> LFU could be implemented by associating a counter with each line. </a:t>
            </a:r>
          </a:p>
          <a:p>
            <a:pPr marL="0" indent="0">
              <a:buFontTx/>
              <a:buNone/>
            </a:pPr>
            <a:endParaRPr kumimoji="1" lang="en-US" sz="1200" kern="1200" baseline="0" dirty="0">
              <a:solidFill>
                <a:schemeClr val="tx1"/>
              </a:solidFill>
              <a:latin typeface="Times New Roman" pitchFamily="33" charset="0"/>
              <a:ea typeface="+mn-ea"/>
              <a:cs typeface="+mn-cs"/>
            </a:endParaRPr>
          </a:p>
          <a:p>
            <a:pPr marL="0" indent="0">
              <a:buFontTx/>
              <a:buNone/>
            </a:pPr>
            <a:r>
              <a:rPr kumimoji="1" lang="en-US" sz="1200" kern="1200" baseline="0" dirty="0">
                <a:solidFill>
                  <a:schemeClr val="tx1"/>
                </a:solidFill>
                <a:latin typeface="Times New Roman" pitchFamily="33" charset="0"/>
                <a:ea typeface="+mn-ea"/>
                <a:cs typeface="+mn-cs"/>
              </a:rPr>
              <a:t>A technique not based on usage (i.e., not LRU, LFU, FIFO, or some variant) is to pick a line at random from among the candidate lines.</a:t>
            </a:r>
          </a:p>
          <a:p>
            <a:pPr marL="171450" indent="-171450">
              <a:buFontTx/>
              <a:buChar char="-"/>
            </a:pPr>
            <a:r>
              <a:rPr kumimoji="1" lang="en-US" sz="1200" kern="1200" baseline="0" dirty="0">
                <a:solidFill>
                  <a:schemeClr val="tx1"/>
                </a:solidFill>
                <a:latin typeface="Times New Roman" pitchFamily="33" charset="0"/>
                <a:ea typeface="+mn-ea"/>
                <a:cs typeface="+mn-cs"/>
              </a:rPr>
              <a:t> Simulation studies have shown that random replacement provides only slightly inferior performance to an algorithm based on usage [SMIT82].</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51CAAB-E649-2647-90BA-BB247BE57160}" type="slidenum">
              <a:rPr lang="en-US"/>
              <a:pPr/>
              <a:t>27</a:t>
            </a:fld>
            <a:endParaRPr lang="en-US" dirty="0"/>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When a block that is resident in the cache is to be replaced, there are two cases to consider. </a:t>
            </a:r>
          </a:p>
          <a:p>
            <a:pPr marL="171450" indent="-171450">
              <a:buFontTx/>
              <a:buChar char="-"/>
            </a:pPr>
            <a:r>
              <a:rPr kumimoji="1" lang="en-US" sz="1200" kern="1200" baseline="0" dirty="0">
                <a:solidFill>
                  <a:schemeClr val="tx1"/>
                </a:solidFill>
                <a:latin typeface="Times New Roman" pitchFamily="33" charset="0"/>
                <a:ea typeface="+mn-ea"/>
                <a:cs typeface="+mn-cs"/>
              </a:rPr>
              <a:t>If the old block in the cache has not been altered, then it may be overwritten with a new block without first writing out the old block. </a:t>
            </a:r>
          </a:p>
          <a:p>
            <a:pPr marL="171450" indent="-171450">
              <a:buFontTx/>
              <a:buChar char="-"/>
            </a:pPr>
            <a:r>
              <a:rPr kumimoji="1" lang="en-US" sz="1200" kern="1200" baseline="0" dirty="0">
                <a:solidFill>
                  <a:schemeClr val="tx1"/>
                </a:solidFill>
                <a:latin typeface="Times New Roman" pitchFamily="33" charset="0"/>
                <a:ea typeface="+mn-ea"/>
                <a:cs typeface="+mn-cs"/>
              </a:rPr>
              <a:t>If at least one write operation has been performed on a word in that line of the cache, then main memory must be updated by writing the line of cache out to the block of memory before bringing in the new block. </a:t>
            </a:r>
          </a:p>
          <a:p>
            <a:pPr marL="0" indent="0">
              <a:buFontTx/>
              <a:buNone/>
            </a:pPr>
            <a:r>
              <a:rPr kumimoji="1" lang="en-US" sz="1200" kern="1200" baseline="0" dirty="0">
                <a:solidFill>
                  <a:schemeClr val="tx1"/>
                </a:solidFill>
                <a:latin typeface="Times New Roman" pitchFamily="33" charset="0"/>
                <a:ea typeface="+mn-ea"/>
                <a:cs typeface="+mn-cs"/>
              </a:rPr>
              <a:t>A variety of write policies, with performance and economic trade-offs, is possible. There are two problems to contend with. </a:t>
            </a:r>
          </a:p>
          <a:p>
            <a:pPr marL="171450" indent="-171450">
              <a:buFontTx/>
              <a:buChar char="-"/>
            </a:pPr>
            <a:r>
              <a:rPr kumimoji="1" lang="en-US" sz="1200" kern="1200" baseline="0" dirty="0">
                <a:solidFill>
                  <a:schemeClr val="tx1"/>
                </a:solidFill>
                <a:latin typeface="Times New Roman" pitchFamily="33" charset="0"/>
                <a:ea typeface="+mn-ea"/>
                <a:cs typeface="+mn-cs"/>
              </a:rPr>
              <a:t>First, more than one device may have access to main memory. </a:t>
            </a:r>
          </a:p>
          <a:p>
            <a:pPr marL="628650" lvl="1" indent="-171450">
              <a:buFontTx/>
              <a:buChar char="-"/>
            </a:pPr>
            <a:r>
              <a:rPr kumimoji="1" lang="en-US" sz="1200" kern="1200" baseline="0" dirty="0">
                <a:solidFill>
                  <a:schemeClr val="tx1"/>
                </a:solidFill>
                <a:latin typeface="Times New Roman" pitchFamily="33" charset="0"/>
                <a:ea typeface="+mn-ea"/>
                <a:cs typeface="+mn-cs"/>
              </a:rPr>
              <a:t>For example, an I/O module may be able to read-write directly to memory. </a:t>
            </a:r>
          </a:p>
          <a:p>
            <a:pPr marL="1085850" lvl="2" indent="-171450">
              <a:buFontTx/>
              <a:buChar char="-"/>
            </a:pPr>
            <a:r>
              <a:rPr kumimoji="1" lang="en-US" sz="1200" kern="1200" baseline="0" dirty="0">
                <a:solidFill>
                  <a:schemeClr val="tx1"/>
                </a:solidFill>
                <a:latin typeface="Times New Roman" pitchFamily="33" charset="0"/>
                <a:ea typeface="+mn-ea"/>
                <a:cs typeface="+mn-cs"/>
              </a:rPr>
              <a:t>If a word has been altered only in the cache, then the corresponding memory word is invalid. </a:t>
            </a:r>
          </a:p>
          <a:p>
            <a:pPr marL="1085850" lvl="2" indent="-171450">
              <a:buFontTx/>
              <a:buChar char="-"/>
            </a:pPr>
            <a:r>
              <a:rPr kumimoji="1" lang="en-US" sz="1200" kern="1200" baseline="0" dirty="0">
                <a:solidFill>
                  <a:schemeClr val="tx1"/>
                </a:solidFill>
                <a:latin typeface="Times New Roman" pitchFamily="33" charset="0"/>
                <a:ea typeface="+mn-ea"/>
                <a:cs typeface="+mn-cs"/>
              </a:rPr>
              <a:t>Further, if the I/O device has altered main memory, then the cache word is invalid. </a:t>
            </a:r>
          </a:p>
          <a:p>
            <a:pPr marL="628650" lvl="1" indent="-171450">
              <a:buFontTx/>
              <a:buChar char="-"/>
            </a:pPr>
            <a:r>
              <a:rPr kumimoji="1" lang="en-US" sz="1200" kern="1200" baseline="0" dirty="0">
                <a:solidFill>
                  <a:schemeClr val="tx1"/>
                </a:solidFill>
                <a:latin typeface="Times New Roman" pitchFamily="33" charset="0"/>
                <a:ea typeface="+mn-ea"/>
                <a:cs typeface="+mn-cs"/>
              </a:rPr>
              <a:t>A more complex problem occurs when multiple processors are attached to the same bus and each processor has its own local cache. </a:t>
            </a:r>
          </a:p>
          <a:p>
            <a:pPr marL="1085850" lvl="2" indent="-171450">
              <a:buFontTx/>
              <a:buChar char="-"/>
            </a:pPr>
            <a:r>
              <a:rPr kumimoji="1" lang="en-US" sz="1200" kern="1200" baseline="0" dirty="0">
                <a:solidFill>
                  <a:schemeClr val="tx1"/>
                </a:solidFill>
                <a:latin typeface="Times New Roman" pitchFamily="33" charset="0"/>
                <a:ea typeface="+mn-ea"/>
                <a:cs typeface="+mn-cs"/>
              </a:rPr>
              <a:t>Then, if a word is altered in one cache, it could conceivably invalidate a word in other caches.</a:t>
            </a: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F076AE-07C9-824F-A07D-E9CD3919EDB8}" type="slidenum">
              <a:rPr lang="en-US"/>
              <a:pPr/>
              <a:t>28</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simplest technique is called </a:t>
            </a:r>
            <a:r>
              <a:rPr kumimoji="1" lang="en-US" sz="1200" b="1" kern="1200" baseline="0" dirty="0">
                <a:solidFill>
                  <a:schemeClr val="tx1"/>
                </a:solidFill>
                <a:latin typeface="Times New Roman" pitchFamily="33" charset="0"/>
                <a:ea typeface="+mn-ea"/>
                <a:cs typeface="+mn-cs"/>
              </a:rPr>
              <a:t>write through. </a:t>
            </a:r>
          </a:p>
          <a:p>
            <a:r>
              <a:rPr kumimoji="1" lang="en-US" sz="1200" b="0" kern="1200" baseline="0" dirty="0">
                <a:solidFill>
                  <a:schemeClr val="tx1"/>
                </a:solidFill>
                <a:latin typeface="Times New Roman" pitchFamily="33" charset="0"/>
                <a:ea typeface="+mn-ea"/>
                <a:cs typeface="+mn-cs"/>
              </a:rPr>
              <a:t>Using this technique, </a:t>
            </a:r>
            <a:r>
              <a:rPr kumimoji="1" lang="en-US" sz="1200" b="0" u="sng" kern="1200" baseline="0" dirty="0">
                <a:solidFill>
                  <a:schemeClr val="tx1"/>
                </a:solidFill>
                <a:latin typeface="Times New Roman" pitchFamily="33" charset="0"/>
                <a:ea typeface="+mn-ea"/>
                <a:cs typeface="+mn-cs"/>
              </a:rPr>
              <a:t>all write </a:t>
            </a:r>
            <a:r>
              <a:rPr kumimoji="1" lang="en-US" sz="1200" u="sng" kern="1200" baseline="0" dirty="0">
                <a:solidFill>
                  <a:schemeClr val="tx1"/>
                </a:solidFill>
                <a:latin typeface="Times New Roman" pitchFamily="33" charset="0"/>
                <a:ea typeface="+mn-ea"/>
                <a:cs typeface="+mn-cs"/>
              </a:rPr>
              <a:t>operations are made to main memory as well as to the cache, ensuring that main memory is always valid</a:t>
            </a:r>
            <a:r>
              <a:rPr kumimoji="1" lang="en-US" sz="1200" kern="1200" baseline="0" dirty="0">
                <a:solidFill>
                  <a:schemeClr val="tx1"/>
                </a:solidFill>
                <a:latin typeface="Times New Roman" pitchFamily="33" charset="0"/>
                <a:ea typeface="+mn-ea"/>
                <a:cs typeface="+mn-cs"/>
              </a:rPr>
              <a:t>. </a:t>
            </a:r>
          </a:p>
          <a:p>
            <a:r>
              <a:rPr kumimoji="1" lang="en-US" sz="1200" kern="1200" baseline="0" dirty="0">
                <a:solidFill>
                  <a:schemeClr val="tx1"/>
                </a:solidFill>
                <a:latin typeface="Times New Roman" pitchFamily="33" charset="0"/>
                <a:ea typeface="+mn-ea"/>
                <a:cs typeface="+mn-cs"/>
              </a:rPr>
              <a:t>Any </a:t>
            </a:r>
            <a:r>
              <a:rPr kumimoji="1" lang="en-US" sz="1200" u="sng" kern="1200" baseline="0" dirty="0">
                <a:solidFill>
                  <a:schemeClr val="tx1"/>
                </a:solidFill>
                <a:latin typeface="Times New Roman" pitchFamily="33" charset="0"/>
                <a:ea typeface="+mn-ea"/>
                <a:cs typeface="+mn-cs"/>
              </a:rPr>
              <a:t>other processor–cache module can monitor traffic </a:t>
            </a:r>
            <a:r>
              <a:rPr kumimoji="1" lang="en-US" sz="1200" kern="1200" baseline="0" dirty="0">
                <a:solidFill>
                  <a:schemeClr val="tx1"/>
                </a:solidFill>
                <a:latin typeface="Times New Roman" pitchFamily="33" charset="0"/>
                <a:ea typeface="+mn-ea"/>
                <a:cs typeface="+mn-cs"/>
              </a:rPr>
              <a:t>to main memory to maintain consistency within its own cache. </a:t>
            </a:r>
          </a:p>
          <a:p>
            <a:r>
              <a:rPr kumimoji="1" lang="en-US" sz="1200" kern="1200" baseline="0" dirty="0">
                <a:solidFill>
                  <a:schemeClr val="tx1"/>
                </a:solidFill>
                <a:latin typeface="Times New Roman" pitchFamily="33" charset="0"/>
                <a:ea typeface="+mn-ea"/>
                <a:cs typeface="+mn-cs"/>
              </a:rPr>
              <a:t>The main disadvantage of this technique is that it generates substantial memory traffic and may create a bottleneck.</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 alternative technique, known as </a:t>
            </a:r>
            <a:r>
              <a:rPr kumimoji="1" lang="en-US" sz="1200" b="1" kern="1200" baseline="0" dirty="0">
                <a:solidFill>
                  <a:schemeClr val="tx1"/>
                </a:solidFill>
                <a:latin typeface="Times New Roman" pitchFamily="33" charset="0"/>
                <a:ea typeface="+mn-ea"/>
                <a:cs typeface="+mn-cs"/>
              </a:rPr>
              <a:t>write back, </a:t>
            </a:r>
            <a:r>
              <a:rPr kumimoji="1" lang="en-US" sz="1200" b="0" kern="1200" baseline="0" dirty="0">
                <a:solidFill>
                  <a:schemeClr val="tx1"/>
                </a:solidFill>
                <a:latin typeface="Times New Roman" pitchFamily="33" charset="0"/>
                <a:ea typeface="+mn-ea"/>
                <a:cs typeface="+mn-cs"/>
              </a:rPr>
              <a:t>minimizes memory writes.</a:t>
            </a:r>
          </a:p>
          <a:p>
            <a:r>
              <a:rPr kumimoji="1" lang="en-US" sz="1200" kern="1200" baseline="0" dirty="0">
                <a:solidFill>
                  <a:schemeClr val="tx1"/>
                </a:solidFill>
                <a:latin typeface="Times New Roman" pitchFamily="33" charset="0"/>
                <a:ea typeface="+mn-ea"/>
                <a:cs typeface="+mn-cs"/>
              </a:rPr>
              <a:t>With write back, </a:t>
            </a:r>
            <a:r>
              <a:rPr kumimoji="1" lang="en-US" sz="1200" u="sng" kern="1200" baseline="0" dirty="0">
                <a:solidFill>
                  <a:schemeClr val="tx1"/>
                </a:solidFill>
                <a:latin typeface="Times New Roman" pitchFamily="33" charset="0"/>
                <a:ea typeface="+mn-ea"/>
                <a:cs typeface="+mn-cs"/>
              </a:rPr>
              <a:t>updates are made only in the cache</a:t>
            </a:r>
            <a:r>
              <a:rPr kumimoji="1" lang="en-US" sz="1200" kern="1200" baseline="0" dirty="0">
                <a:solidFill>
                  <a:schemeClr val="tx1"/>
                </a:solidFill>
                <a:latin typeface="Times New Roman" pitchFamily="33" charset="0"/>
                <a:ea typeface="+mn-ea"/>
                <a:cs typeface="+mn-cs"/>
              </a:rPr>
              <a:t>. </a:t>
            </a:r>
          </a:p>
          <a:p>
            <a:r>
              <a:rPr kumimoji="1" lang="en-US" sz="1200" kern="1200" baseline="0" dirty="0">
                <a:solidFill>
                  <a:schemeClr val="tx1"/>
                </a:solidFill>
                <a:latin typeface="Times New Roman" pitchFamily="33" charset="0"/>
                <a:ea typeface="+mn-ea"/>
                <a:cs typeface="+mn-cs"/>
              </a:rPr>
              <a:t>When an update occurs, a </a:t>
            </a:r>
            <a:r>
              <a:rPr kumimoji="1" lang="en-US" sz="1200" b="1" kern="1200" baseline="0" dirty="0">
                <a:solidFill>
                  <a:schemeClr val="tx1"/>
                </a:solidFill>
                <a:latin typeface="Times New Roman" pitchFamily="33" charset="0"/>
                <a:ea typeface="+mn-ea"/>
                <a:cs typeface="+mn-cs"/>
              </a:rPr>
              <a:t>dirty bit, </a:t>
            </a:r>
            <a:r>
              <a:rPr kumimoji="1" lang="en-US" sz="1200" b="0" kern="1200" baseline="0" dirty="0">
                <a:solidFill>
                  <a:schemeClr val="tx1"/>
                </a:solidFill>
                <a:latin typeface="Times New Roman" pitchFamily="33" charset="0"/>
                <a:ea typeface="+mn-ea"/>
                <a:cs typeface="+mn-cs"/>
              </a:rPr>
              <a:t>or </a:t>
            </a:r>
            <a:r>
              <a:rPr kumimoji="1" lang="en-US" sz="1200" b="1" kern="1200" baseline="0" dirty="0">
                <a:solidFill>
                  <a:schemeClr val="tx1"/>
                </a:solidFill>
                <a:latin typeface="Times New Roman" pitchFamily="33" charset="0"/>
                <a:ea typeface="+mn-ea"/>
                <a:cs typeface="+mn-cs"/>
              </a:rPr>
              <a:t>use bit</a:t>
            </a:r>
            <a:r>
              <a:rPr kumimoji="1" lang="en-US" sz="1200" b="0" kern="1200" baseline="0" dirty="0">
                <a:solidFill>
                  <a:schemeClr val="tx1"/>
                </a:solidFill>
                <a:latin typeface="Times New Roman" pitchFamily="33" charset="0"/>
                <a:ea typeface="+mn-ea"/>
                <a:cs typeface="+mn-cs"/>
              </a:rPr>
              <a:t>, associated with the line is set. </a:t>
            </a:r>
          </a:p>
          <a:p>
            <a:r>
              <a:rPr kumimoji="1" lang="en-US" sz="1200" b="0" kern="1200" baseline="0" dirty="0">
                <a:solidFill>
                  <a:schemeClr val="tx1"/>
                </a:solidFill>
                <a:latin typeface="Times New Roman" pitchFamily="33" charset="0"/>
                <a:ea typeface="+mn-ea"/>
                <a:cs typeface="+mn-cs"/>
              </a:rPr>
              <a:t>Then, when a block is replaced, it </a:t>
            </a:r>
            <a:r>
              <a:rPr kumimoji="1" lang="en-US" sz="1200" kern="1200" baseline="0" dirty="0">
                <a:solidFill>
                  <a:schemeClr val="tx1"/>
                </a:solidFill>
                <a:latin typeface="Times New Roman" pitchFamily="33" charset="0"/>
                <a:ea typeface="+mn-ea"/>
                <a:cs typeface="+mn-cs"/>
              </a:rPr>
              <a:t>is written back to main memory if and only if the dirty bit is set. </a:t>
            </a:r>
          </a:p>
          <a:p>
            <a:r>
              <a:rPr kumimoji="1" lang="en-US" sz="1200" kern="1200" baseline="0" dirty="0">
                <a:solidFill>
                  <a:schemeClr val="tx1"/>
                </a:solidFill>
                <a:latin typeface="Times New Roman" pitchFamily="33" charset="0"/>
                <a:ea typeface="+mn-ea"/>
                <a:cs typeface="+mn-cs"/>
              </a:rPr>
              <a:t>The problem with write back is that </a:t>
            </a:r>
            <a:r>
              <a:rPr kumimoji="1" lang="en-US" sz="1200" u="sng" kern="1200" baseline="0" dirty="0">
                <a:solidFill>
                  <a:schemeClr val="tx1"/>
                </a:solidFill>
                <a:latin typeface="Times New Roman" pitchFamily="33" charset="0"/>
                <a:ea typeface="+mn-ea"/>
                <a:cs typeface="+mn-cs"/>
              </a:rPr>
              <a:t>portions of main memory are invalid, and hence accesses by I/O modules can be allowed only through the cache</a:t>
            </a:r>
            <a:r>
              <a:rPr kumimoji="1" lang="en-US" sz="1200" kern="1200" baseline="0" dirty="0">
                <a:solidFill>
                  <a:schemeClr val="tx1"/>
                </a:solidFill>
                <a:latin typeface="Times New Roman" pitchFamily="33" charset="0"/>
                <a:ea typeface="+mn-ea"/>
                <a:cs typeface="+mn-cs"/>
              </a:rPr>
              <a:t>. </a:t>
            </a:r>
          </a:p>
          <a:p>
            <a:r>
              <a:rPr kumimoji="1" lang="en-US" sz="1200" kern="1200" baseline="0" dirty="0">
                <a:solidFill>
                  <a:schemeClr val="tx1"/>
                </a:solidFill>
                <a:latin typeface="Times New Roman" pitchFamily="33" charset="0"/>
                <a:ea typeface="+mn-ea"/>
                <a:cs typeface="+mn-cs"/>
              </a:rPr>
              <a:t>This makes for complex circuitry and a potential bottleneck. </a:t>
            </a:r>
          </a:p>
          <a:p>
            <a:r>
              <a:rPr kumimoji="1" lang="en-US" sz="1200" kern="1200" baseline="0" dirty="0">
                <a:solidFill>
                  <a:schemeClr val="tx1"/>
                </a:solidFill>
                <a:latin typeface="Times New Roman" pitchFamily="33" charset="0"/>
                <a:ea typeface="+mn-ea"/>
                <a:cs typeface="+mn-cs"/>
              </a:rPr>
              <a:t>Experience has shown that the percentage of memory references that are writes is on the order of 15% [SMIT82]. </a:t>
            </a:r>
          </a:p>
          <a:p>
            <a:r>
              <a:rPr kumimoji="1" lang="en-US" sz="1200" kern="1200" baseline="0" dirty="0">
                <a:solidFill>
                  <a:schemeClr val="tx1"/>
                </a:solidFill>
                <a:latin typeface="Times New Roman" pitchFamily="33" charset="0"/>
                <a:ea typeface="+mn-ea"/>
                <a:cs typeface="+mn-cs"/>
              </a:rPr>
              <a:t>However, for HPC applications, this number may approach 33% (vector-vector multiplication) and can go as high as 50% (matrix transposition).</a:t>
            </a: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There is another dimension to the </a:t>
            </a:r>
            <a:r>
              <a:rPr kumimoji="1" lang="en-US" sz="1200" b="1" u="sng" kern="1200" dirty="0">
                <a:solidFill>
                  <a:schemeClr val="tx1"/>
                </a:solidFill>
                <a:effectLst/>
                <a:latin typeface="Times New Roman" pitchFamily="33" charset="0"/>
                <a:ea typeface="+mn-ea"/>
                <a:cs typeface="+mn-cs"/>
              </a:rPr>
              <a:t>write policy </a:t>
            </a:r>
            <a:r>
              <a:rPr kumimoji="1" lang="en-US" sz="1200" kern="1200" dirty="0">
                <a:solidFill>
                  <a:schemeClr val="tx1"/>
                </a:solidFill>
                <a:effectLst/>
                <a:latin typeface="Times New Roman" pitchFamily="33" charset="0"/>
                <a:ea typeface="+mn-ea"/>
                <a:cs typeface="+mn-cs"/>
              </a:rPr>
              <a:t>when a </a:t>
            </a:r>
            <a:r>
              <a:rPr kumimoji="1" lang="en-US" sz="1200" b="1" u="sng" kern="1200" dirty="0">
                <a:solidFill>
                  <a:schemeClr val="tx1"/>
                </a:solidFill>
                <a:effectLst/>
                <a:latin typeface="Times New Roman" pitchFamily="33" charset="0"/>
                <a:ea typeface="+mn-ea"/>
                <a:cs typeface="+mn-cs"/>
              </a:rPr>
              <a:t>miss occurs at a cache level</a:t>
            </a:r>
            <a:r>
              <a:rPr kumimoji="1" lang="en-US" sz="1200" kern="1200" dirty="0">
                <a:solidFill>
                  <a:schemeClr val="tx1"/>
                </a:solidFill>
                <a:effectLst/>
                <a:latin typeface="Times New Roman" pitchFamily="33" charset="0"/>
                <a:ea typeface="+mn-ea"/>
                <a:cs typeface="+mn-cs"/>
              </a:rPr>
              <a:t>. There are two alternatives in the event of a write miss:</a:t>
            </a:r>
          </a:p>
          <a:p>
            <a:endParaRPr kumimoji="1" lang="en-US" sz="1200" b="1" kern="1200" dirty="0">
              <a:solidFill>
                <a:schemeClr val="tx1"/>
              </a:solidFill>
              <a:effectLst/>
              <a:latin typeface="Times New Roman" pitchFamily="33" charset="0"/>
              <a:ea typeface="+mn-ea"/>
              <a:cs typeface="+mn-cs"/>
            </a:endParaRPr>
          </a:p>
          <a:p>
            <a:r>
              <a:rPr kumimoji="1" lang="en-US" sz="1200" b="1" kern="1200" dirty="0">
                <a:solidFill>
                  <a:schemeClr val="tx1"/>
                </a:solidFill>
                <a:effectLst/>
                <a:latin typeface="Times New Roman" pitchFamily="33" charset="0"/>
                <a:ea typeface="+mn-ea"/>
                <a:cs typeface="+mn-cs"/>
              </a:rPr>
              <a:t>■ Write Allocate:</a:t>
            </a:r>
            <a:r>
              <a:rPr kumimoji="1" lang="en-US" sz="1200" kern="1200" dirty="0">
                <a:solidFill>
                  <a:schemeClr val="tx1"/>
                </a:solidFill>
                <a:effectLst/>
                <a:latin typeface="Times New Roman" pitchFamily="33" charset="0"/>
                <a:ea typeface="+mn-ea"/>
                <a:cs typeface="+mn-cs"/>
              </a:rPr>
              <a:t>  The block containing the word to be written is fetched from main memory (or next level cache) into the cache and the processor proceeds</a:t>
            </a:r>
          </a:p>
          <a:p>
            <a:r>
              <a:rPr kumimoji="1" lang="en-US" sz="1200" kern="1200" dirty="0">
                <a:solidFill>
                  <a:schemeClr val="tx1"/>
                </a:solidFill>
                <a:effectLst/>
                <a:latin typeface="Times New Roman" pitchFamily="33" charset="0"/>
                <a:ea typeface="+mn-ea"/>
                <a:cs typeface="+mn-cs"/>
              </a:rPr>
              <a:t>with the write cycle.</a:t>
            </a:r>
          </a:p>
          <a:p>
            <a:endParaRPr kumimoji="1" lang="en-US" sz="1200" b="1" kern="1200" dirty="0">
              <a:solidFill>
                <a:schemeClr val="tx1"/>
              </a:solidFill>
              <a:effectLst/>
              <a:latin typeface="Times New Roman" pitchFamily="33" charset="0"/>
              <a:ea typeface="+mn-ea"/>
              <a:cs typeface="+mn-cs"/>
            </a:endParaRPr>
          </a:p>
          <a:p>
            <a:r>
              <a:rPr kumimoji="1" lang="en-US" sz="1200" b="1" kern="1200" dirty="0">
                <a:solidFill>
                  <a:schemeClr val="tx1"/>
                </a:solidFill>
                <a:effectLst/>
                <a:latin typeface="Times New Roman" pitchFamily="33" charset="0"/>
                <a:ea typeface="+mn-ea"/>
                <a:cs typeface="+mn-cs"/>
              </a:rPr>
              <a:t>■ No Write Allocate:</a:t>
            </a:r>
            <a:r>
              <a:rPr kumimoji="1" lang="en-US" sz="1200" kern="1200" dirty="0">
                <a:solidFill>
                  <a:schemeClr val="tx1"/>
                </a:solidFill>
                <a:effectLst/>
                <a:latin typeface="Times New Roman" pitchFamily="33" charset="0"/>
                <a:ea typeface="+mn-ea"/>
                <a:cs typeface="+mn-cs"/>
              </a:rPr>
              <a:t>  The block containing the word to be written is modified in the main memory and not loaded into the cache.</a:t>
            </a:r>
          </a:p>
          <a:p>
            <a:endParaRPr kumimoji="1" lang="en-US" sz="1200" kern="1200" dirty="0">
              <a:solidFill>
                <a:schemeClr val="tx1"/>
              </a:solidFill>
              <a:effectLst/>
              <a:latin typeface="Times New Roman" pitchFamily="33" charset="0"/>
              <a:ea typeface="+mn-ea"/>
              <a:cs typeface="+mn-cs"/>
            </a:endParaRPr>
          </a:p>
          <a:p>
            <a:r>
              <a:rPr kumimoji="1" lang="en-US" sz="1200" u="sng" kern="1200" dirty="0">
                <a:solidFill>
                  <a:schemeClr val="tx1"/>
                </a:solidFill>
                <a:effectLst/>
                <a:latin typeface="Times New Roman" pitchFamily="33" charset="0"/>
                <a:ea typeface="+mn-ea"/>
                <a:cs typeface="+mn-cs"/>
              </a:rPr>
              <a:t> Either of these policies can be used with either write through or write back.</a:t>
            </a:r>
          </a:p>
          <a:p>
            <a:r>
              <a:rPr kumimoji="1" lang="en-US" sz="1200" u="sng" kern="1200" dirty="0">
                <a:solidFill>
                  <a:schemeClr val="tx1"/>
                </a:solidFill>
                <a:effectLst/>
                <a:latin typeface="Times New Roman" pitchFamily="33" charset="0"/>
                <a:ea typeface="+mn-ea"/>
                <a:cs typeface="+mn-cs"/>
              </a:rPr>
              <a:t>Most commonly, no write allocate is used with write through. </a:t>
            </a:r>
          </a:p>
          <a:p>
            <a:r>
              <a:rPr kumimoji="1" lang="en-US" sz="1200" kern="1200" dirty="0">
                <a:solidFill>
                  <a:schemeClr val="tx1"/>
                </a:solidFill>
                <a:effectLst/>
                <a:latin typeface="Times New Roman" pitchFamily="33" charset="0"/>
                <a:ea typeface="+mn-ea"/>
                <a:cs typeface="+mn-cs"/>
              </a:rPr>
              <a:t>The reasoning is that even if locality holds and a write will be made to the same block in the near future, the write-through policy </a:t>
            </a:r>
            <a:r>
              <a:rPr kumimoji="1" lang="en-US" sz="1200" u="sng" kern="1200" dirty="0">
                <a:solidFill>
                  <a:schemeClr val="tx1"/>
                </a:solidFill>
                <a:effectLst/>
                <a:latin typeface="Times New Roman" pitchFamily="33" charset="0"/>
                <a:ea typeface="+mn-ea"/>
                <a:cs typeface="+mn-cs"/>
              </a:rPr>
              <a:t>will generate a write to main memory anyway, so bringing the block into the cache does not seem efficient. </a:t>
            </a:r>
          </a:p>
          <a:p>
            <a:r>
              <a:rPr kumimoji="1" lang="en-US" sz="1200" kern="1200" dirty="0">
                <a:solidFill>
                  <a:schemeClr val="tx1"/>
                </a:solidFill>
                <a:effectLst/>
                <a:latin typeface="Times New Roman" pitchFamily="33" charset="0"/>
                <a:ea typeface="+mn-ea"/>
                <a:cs typeface="+mn-cs"/>
              </a:rPr>
              <a:t> For example, the ARM Cortex processors can be configured to use write allocate or no write allocate with write back, but only no write allocate with write through.</a:t>
            </a:r>
          </a:p>
          <a:p>
            <a:endParaRPr kumimoji="1" lang="en-US" sz="1200" kern="1200" dirty="0">
              <a:solidFill>
                <a:schemeClr val="tx1"/>
              </a:solidFill>
              <a:effectLst/>
              <a:latin typeface="Times New Roman" pitchFamily="33" charset="0"/>
              <a:ea typeface="+mn-ea"/>
              <a:cs typeface="+mn-cs"/>
            </a:endParaRPr>
          </a:p>
          <a:p>
            <a:r>
              <a:rPr kumimoji="1" lang="en-US" sz="1200" u="sng" kern="1200" dirty="0">
                <a:solidFill>
                  <a:schemeClr val="tx1"/>
                </a:solidFill>
                <a:effectLst/>
                <a:latin typeface="Times New Roman" pitchFamily="33" charset="0"/>
                <a:ea typeface="+mn-ea"/>
                <a:cs typeface="+mn-cs"/>
              </a:rPr>
              <a:t>With write back, write allocate is most commonly used</a:t>
            </a:r>
            <a:r>
              <a:rPr kumimoji="1" lang="en-US" sz="1200" kern="1200" dirty="0">
                <a:solidFill>
                  <a:schemeClr val="tx1"/>
                </a:solidFill>
                <a:effectLst/>
                <a:latin typeface="Times New Roman" pitchFamily="33" charset="0"/>
                <a:ea typeface="+mn-ea"/>
                <a:cs typeface="+mn-cs"/>
              </a:rPr>
              <a:t>, although some systems, such as the ARM Cortex, also allow no write allocate. </a:t>
            </a:r>
          </a:p>
          <a:p>
            <a:r>
              <a:rPr kumimoji="1" lang="en-US" sz="1200" kern="1200" dirty="0">
                <a:solidFill>
                  <a:schemeClr val="tx1"/>
                </a:solidFill>
                <a:effectLst/>
                <a:latin typeface="Times New Roman" pitchFamily="33" charset="0"/>
                <a:ea typeface="+mn-ea"/>
                <a:cs typeface="+mn-cs"/>
              </a:rPr>
              <a:t>The reasoning for using write allocate is that subsequent writes to the same block, if the block originally caused a miss, will hit in the cache next time, setting the dirty bit for the block. </a:t>
            </a:r>
            <a:r>
              <a:rPr kumimoji="1" lang="en-US" sz="1200" u="sng" kern="1200" dirty="0">
                <a:solidFill>
                  <a:schemeClr val="tx1"/>
                </a:solidFill>
                <a:effectLst/>
                <a:latin typeface="Times New Roman" pitchFamily="33" charset="0"/>
                <a:ea typeface="+mn-ea"/>
                <a:cs typeface="+mn-cs"/>
              </a:rPr>
              <a:t>That will eliminate extra memory accesses and result in efficient execution</a:t>
            </a:r>
            <a:r>
              <a:rPr kumimoji="1" lang="en-US" sz="1200" kern="1200" dirty="0">
                <a:solidFill>
                  <a:schemeClr val="tx1"/>
                </a:solidFill>
                <a:effectLst/>
                <a:latin typeface="Times New Roman" pitchFamily="33" charset="0"/>
                <a:ea typeface="+mn-ea"/>
                <a:cs typeface="+mn-cs"/>
              </a:rPr>
              <a:t>. </a:t>
            </a:r>
          </a:p>
          <a:p>
            <a:r>
              <a:rPr kumimoji="1" lang="en-US" sz="1200" u="sng" kern="1200" dirty="0">
                <a:solidFill>
                  <a:schemeClr val="tx1"/>
                </a:solidFill>
                <a:effectLst/>
                <a:latin typeface="Times New Roman" pitchFamily="33" charset="0"/>
                <a:ea typeface="+mn-ea"/>
                <a:cs typeface="+mn-cs"/>
              </a:rPr>
              <a:t>The write back, no write allocate option eliminates the time spent in bringing a block into the cache. </a:t>
            </a:r>
          </a:p>
          <a:p>
            <a:r>
              <a:rPr kumimoji="1" lang="en-US" sz="1200" kern="1200" dirty="0">
                <a:solidFill>
                  <a:schemeClr val="tx1"/>
                </a:solidFill>
                <a:effectLst/>
                <a:latin typeface="Times New Roman" pitchFamily="33" charset="0"/>
                <a:ea typeface="+mn-ea"/>
                <a:cs typeface="+mn-cs"/>
              </a:rPr>
              <a:t>Depending on locality patterns for reads and writes, there may be some advantage to this technique.</a:t>
            </a:r>
          </a:p>
          <a:p>
            <a:endParaRPr kumimoji="1" lang="en-US" sz="1200" kern="1200" dirty="0">
              <a:solidFill>
                <a:schemeClr val="tx1"/>
              </a:solidFill>
              <a:effectLst/>
              <a:latin typeface="Times New Roman" pitchFamily="33" charset="0"/>
              <a:ea typeface="+mn-ea"/>
              <a:cs typeface="+mn-cs"/>
            </a:endParaRPr>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29</a:t>
            </a:fld>
            <a:endParaRPr lang="en-US" dirty="0"/>
          </a:p>
        </p:txBody>
      </p:sp>
    </p:spTree>
    <p:extLst>
      <p:ext uri="{BB962C8B-B14F-4D97-AF65-F5344CB8AC3E}">
        <p14:creationId xmlns:p14="http://schemas.microsoft.com/office/powerpoint/2010/main" val="1152407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1" kern="1200" dirty="0">
                <a:solidFill>
                  <a:schemeClr val="tx1"/>
                </a:solidFill>
                <a:effectLst/>
                <a:latin typeface="Times New Roman" pitchFamily="33" charset="0"/>
                <a:ea typeface="+mn-ea"/>
                <a:cs typeface="+mn-cs"/>
              </a:rPr>
              <a:t>■ Block: </a:t>
            </a:r>
            <a:r>
              <a:rPr kumimoji="1" lang="en-US" sz="1200" kern="1200" dirty="0">
                <a:solidFill>
                  <a:schemeClr val="tx1"/>
                </a:solidFill>
                <a:effectLst/>
                <a:latin typeface="Times New Roman" pitchFamily="33" charset="0"/>
                <a:ea typeface="+mn-ea"/>
                <a:cs typeface="+mn-cs"/>
              </a:rPr>
              <a:t> The minimum unit of transfer between cache and main memory.</a:t>
            </a:r>
          </a:p>
          <a:p>
            <a:r>
              <a:rPr kumimoji="1" lang="en-US" sz="1200" kern="1200" dirty="0">
                <a:solidFill>
                  <a:schemeClr val="tx1"/>
                </a:solidFill>
                <a:effectLst/>
                <a:latin typeface="Times New Roman" pitchFamily="33" charset="0"/>
                <a:ea typeface="+mn-ea"/>
                <a:cs typeface="+mn-cs"/>
              </a:rPr>
              <a:t>In most of the literature, the term block refers both to the unit of data</a:t>
            </a:r>
          </a:p>
          <a:p>
            <a:r>
              <a:rPr kumimoji="1" lang="en-US" sz="1200" kern="1200" dirty="0">
                <a:solidFill>
                  <a:schemeClr val="tx1"/>
                </a:solidFill>
                <a:effectLst/>
                <a:latin typeface="Times New Roman" pitchFamily="33" charset="0"/>
                <a:ea typeface="+mn-ea"/>
                <a:cs typeface="+mn-cs"/>
              </a:rPr>
              <a:t>transferred and to the physical location in main memory or cache.</a:t>
            </a:r>
          </a:p>
          <a:p>
            <a:endParaRPr kumimoji="1" lang="en-US" sz="1200" b="1" kern="1200" dirty="0">
              <a:solidFill>
                <a:schemeClr val="tx1"/>
              </a:solidFill>
              <a:effectLst/>
              <a:latin typeface="Times New Roman" pitchFamily="33" charset="0"/>
              <a:ea typeface="+mn-ea"/>
              <a:cs typeface="+mn-cs"/>
            </a:endParaRPr>
          </a:p>
          <a:p>
            <a:r>
              <a:rPr kumimoji="1" lang="en-US" sz="1200" b="1" kern="1200" dirty="0">
                <a:solidFill>
                  <a:schemeClr val="tx1"/>
                </a:solidFill>
                <a:effectLst/>
                <a:latin typeface="Times New Roman" pitchFamily="33" charset="0"/>
                <a:ea typeface="+mn-ea"/>
                <a:cs typeface="+mn-cs"/>
              </a:rPr>
              <a:t>■ Frame</a:t>
            </a:r>
            <a:r>
              <a:rPr kumimoji="1" lang="en-US" sz="1200" kern="1200" dirty="0">
                <a:solidFill>
                  <a:schemeClr val="tx1"/>
                </a:solidFill>
                <a:effectLst/>
                <a:latin typeface="Times New Roman" pitchFamily="33" charset="0"/>
                <a:ea typeface="+mn-ea"/>
                <a:cs typeface="+mn-cs"/>
              </a:rPr>
              <a:t>:  To distinguish between the data transferred and the chunk of</a:t>
            </a:r>
          </a:p>
          <a:p>
            <a:r>
              <a:rPr kumimoji="1" lang="en-US" sz="1200" kern="1200" dirty="0">
                <a:solidFill>
                  <a:schemeClr val="tx1"/>
                </a:solidFill>
                <a:effectLst/>
                <a:latin typeface="Times New Roman" pitchFamily="33" charset="0"/>
                <a:ea typeface="+mn-ea"/>
                <a:cs typeface="+mn-cs"/>
              </a:rPr>
              <a:t>physical memory, the term frame, or </a:t>
            </a:r>
            <a:r>
              <a:rPr kumimoji="1" lang="en-US" sz="1200" i="1" kern="1200" dirty="0">
                <a:solidFill>
                  <a:schemeClr val="tx1"/>
                </a:solidFill>
                <a:effectLst/>
                <a:latin typeface="Times New Roman" pitchFamily="33" charset="0"/>
                <a:ea typeface="+mn-ea"/>
                <a:cs typeface="+mn-cs"/>
              </a:rPr>
              <a:t>block frame</a:t>
            </a:r>
            <a:r>
              <a:rPr kumimoji="1" lang="en-US" sz="1200" kern="1200" dirty="0">
                <a:solidFill>
                  <a:schemeClr val="tx1"/>
                </a:solidFill>
                <a:effectLst/>
                <a:latin typeface="Times New Roman" pitchFamily="33" charset="0"/>
                <a:ea typeface="+mn-ea"/>
                <a:cs typeface="+mn-cs"/>
              </a:rPr>
              <a:t>, is sometimes used</a:t>
            </a:r>
          </a:p>
          <a:p>
            <a:r>
              <a:rPr kumimoji="1" lang="en-US" sz="1200" kern="1200" dirty="0">
                <a:solidFill>
                  <a:schemeClr val="tx1"/>
                </a:solidFill>
                <a:effectLst/>
                <a:latin typeface="Times New Roman" pitchFamily="33" charset="0"/>
                <a:ea typeface="+mn-ea"/>
                <a:cs typeface="+mn-cs"/>
              </a:rPr>
              <a:t>with reference to caches. Some texts and some literature use the term</a:t>
            </a:r>
          </a:p>
          <a:p>
            <a:r>
              <a:rPr kumimoji="1" lang="en-US" sz="1200" kern="1200" dirty="0">
                <a:solidFill>
                  <a:schemeClr val="tx1"/>
                </a:solidFill>
                <a:effectLst/>
                <a:latin typeface="Times New Roman" pitchFamily="33" charset="0"/>
                <a:ea typeface="+mn-ea"/>
                <a:cs typeface="+mn-cs"/>
              </a:rPr>
              <a:t> with reference to the cache and some with reference to main memory. It use is</a:t>
            </a:r>
          </a:p>
          <a:p>
            <a:r>
              <a:rPr kumimoji="1" lang="en-US" sz="1200" kern="1200" dirty="0">
                <a:solidFill>
                  <a:schemeClr val="tx1"/>
                </a:solidFill>
                <a:effectLst/>
                <a:latin typeface="Times New Roman" pitchFamily="33" charset="0"/>
                <a:ea typeface="+mn-ea"/>
                <a:cs typeface="+mn-cs"/>
              </a:rPr>
              <a:t>not necessary for purposes of this text.</a:t>
            </a:r>
          </a:p>
          <a:p>
            <a:endParaRPr kumimoji="1" lang="en-US" sz="1200" b="1" kern="1200" dirty="0">
              <a:solidFill>
                <a:schemeClr val="tx1"/>
              </a:solidFill>
              <a:effectLst/>
              <a:latin typeface="Times New Roman" pitchFamily="33" charset="0"/>
              <a:ea typeface="+mn-ea"/>
              <a:cs typeface="+mn-cs"/>
            </a:endParaRPr>
          </a:p>
          <a:p>
            <a:r>
              <a:rPr kumimoji="1" lang="en-US" sz="1200" b="1" kern="1200" dirty="0">
                <a:solidFill>
                  <a:schemeClr val="tx1"/>
                </a:solidFill>
                <a:effectLst/>
                <a:latin typeface="Times New Roman" pitchFamily="33" charset="0"/>
                <a:ea typeface="+mn-ea"/>
                <a:cs typeface="+mn-cs"/>
              </a:rPr>
              <a:t>■ Line:</a:t>
            </a:r>
            <a:r>
              <a:rPr kumimoji="1" lang="en-US" sz="1200" kern="1200" dirty="0">
                <a:solidFill>
                  <a:schemeClr val="tx1"/>
                </a:solidFill>
                <a:effectLst/>
                <a:latin typeface="Times New Roman" pitchFamily="33" charset="0"/>
                <a:ea typeface="+mn-ea"/>
                <a:cs typeface="+mn-cs"/>
              </a:rPr>
              <a:t>  A portion of cache memory capable of holding one block, so-called</a:t>
            </a:r>
          </a:p>
          <a:p>
            <a:r>
              <a:rPr kumimoji="1" lang="en-US" sz="1200" kern="1200" dirty="0">
                <a:solidFill>
                  <a:schemeClr val="tx1"/>
                </a:solidFill>
                <a:effectLst/>
                <a:latin typeface="Times New Roman" pitchFamily="33" charset="0"/>
                <a:ea typeface="+mn-ea"/>
                <a:cs typeface="+mn-cs"/>
              </a:rPr>
              <a:t>because it is usually drawn as a horizontal object (i.e., all bytes of the line are</a:t>
            </a:r>
          </a:p>
          <a:p>
            <a:r>
              <a:rPr kumimoji="1" lang="en-US" sz="1200" kern="1200" dirty="0">
                <a:solidFill>
                  <a:schemeClr val="tx1"/>
                </a:solidFill>
                <a:effectLst/>
                <a:latin typeface="Times New Roman" pitchFamily="33" charset="0"/>
                <a:ea typeface="+mn-ea"/>
                <a:cs typeface="+mn-cs"/>
              </a:rPr>
              <a:t>typically drawn in one row). A line also includes control information.</a:t>
            </a:r>
          </a:p>
          <a:p>
            <a:endParaRPr kumimoji="1" lang="en-US" sz="1200" b="1" kern="1200" dirty="0">
              <a:solidFill>
                <a:schemeClr val="tx1"/>
              </a:solidFill>
              <a:effectLst/>
              <a:latin typeface="Times New Roman" pitchFamily="33" charset="0"/>
              <a:ea typeface="+mn-ea"/>
              <a:cs typeface="+mn-cs"/>
            </a:endParaRPr>
          </a:p>
          <a:p>
            <a:r>
              <a:rPr kumimoji="1" lang="en-US" sz="1200" b="1" kern="1200" dirty="0">
                <a:solidFill>
                  <a:schemeClr val="tx1"/>
                </a:solidFill>
                <a:effectLst/>
                <a:latin typeface="Times New Roman" pitchFamily="33" charset="0"/>
                <a:ea typeface="+mn-ea"/>
                <a:cs typeface="+mn-cs"/>
              </a:rPr>
              <a:t>■ Tag:</a:t>
            </a:r>
            <a:r>
              <a:rPr kumimoji="1" lang="en-US" sz="1200" kern="1200" dirty="0">
                <a:solidFill>
                  <a:schemeClr val="tx1"/>
                </a:solidFill>
                <a:effectLst/>
                <a:latin typeface="Times New Roman" pitchFamily="33" charset="0"/>
                <a:ea typeface="+mn-ea"/>
                <a:cs typeface="+mn-cs"/>
              </a:rPr>
              <a:t>  A portion of a cache line that is used for addressing purposes, as explained</a:t>
            </a:r>
          </a:p>
          <a:p>
            <a:r>
              <a:rPr kumimoji="1" lang="en-US" sz="1200" kern="1200" dirty="0">
                <a:solidFill>
                  <a:schemeClr val="tx1"/>
                </a:solidFill>
                <a:effectLst/>
                <a:latin typeface="Times New Roman" pitchFamily="33" charset="0"/>
                <a:ea typeface="+mn-ea"/>
                <a:cs typeface="+mn-cs"/>
              </a:rPr>
              <a:t>subsequently. A cache line may also include other control bits, as will be shown.</a:t>
            </a:r>
          </a:p>
          <a:p>
            <a:endParaRPr lang="en-US" dirty="0"/>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3</a:t>
            </a:fld>
            <a:endParaRPr lang="en-US" dirty="0"/>
          </a:p>
        </p:txBody>
      </p:sp>
    </p:spTree>
    <p:extLst>
      <p:ext uri="{BB962C8B-B14F-4D97-AF65-F5344CB8AC3E}">
        <p14:creationId xmlns:p14="http://schemas.microsoft.com/office/powerpoint/2010/main" val="19811033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baseline="0" dirty="0">
                <a:solidFill>
                  <a:schemeClr val="tx1"/>
                </a:solidFill>
                <a:latin typeface="Times New Roman" pitchFamily="33" charset="0"/>
                <a:ea typeface="+mn-ea"/>
                <a:cs typeface="+mn-cs"/>
              </a:rPr>
              <a:t>In a bus organization in which more than one device (typically a processor) has a cache and main memory is shared, a new problem is introduced. </a:t>
            </a:r>
          </a:p>
          <a:p>
            <a:r>
              <a:rPr kumimoji="1" lang="en-US" sz="1200" kern="1200" baseline="0" dirty="0">
                <a:solidFill>
                  <a:schemeClr val="tx1"/>
                </a:solidFill>
                <a:latin typeface="Times New Roman" pitchFamily="33" charset="0"/>
                <a:ea typeface="+mn-ea"/>
                <a:cs typeface="+mn-cs"/>
              </a:rPr>
              <a:t>If data in one cache are altered, this invalidates not only the corresponding word in main memory, but also that same word in other caches (if any other cache happens to have that same word). </a:t>
            </a:r>
          </a:p>
          <a:p>
            <a:r>
              <a:rPr kumimoji="1" lang="en-US" sz="1200" kern="1200" baseline="0" dirty="0">
                <a:solidFill>
                  <a:schemeClr val="tx1"/>
                </a:solidFill>
                <a:latin typeface="Times New Roman" pitchFamily="33" charset="0"/>
                <a:ea typeface="+mn-ea"/>
                <a:cs typeface="+mn-cs"/>
              </a:rPr>
              <a:t>Even if a write-through policy is used, the other caches may contain invalid data. </a:t>
            </a:r>
          </a:p>
          <a:p>
            <a:r>
              <a:rPr kumimoji="1" lang="en-US" sz="1200" kern="1200" baseline="0" dirty="0">
                <a:solidFill>
                  <a:schemeClr val="tx1"/>
                </a:solidFill>
                <a:latin typeface="Times New Roman" pitchFamily="33" charset="0"/>
                <a:ea typeface="+mn-ea"/>
                <a:cs typeface="+mn-cs"/>
              </a:rPr>
              <a:t>A system that prevents this problem is said to maintain cache coherency.</a:t>
            </a:r>
          </a:p>
          <a:p>
            <a:r>
              <a:rPr kumimoji="1" lang="en-US" sz="1200" kern="1200" baseline="0" dirty="0">
                <a:solidFill>
                  <a:schemeClr val="tx1"/>
                </a:solidFill>
                <a:latin typeface="Times New Roman" pitchFamily="33" charset="0"/>
                <a:ea typeface="+mn-ea"/>
                <a:cs typeface="+mn-cs"/>
              </a:rPr>
              <a:t>Possible approaches to cache coherency include the following:</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Bus watching with write through: </a:t>
            </a:r>
            <a:r>
              <a:rPr kumimoji="1" lang="en-US" sz="1200" b="0" kern="1200" baseline="0" dirty="0">
                <a:solidFill>
                  <a:schemeClr val="tx1"/>
                </a:solidFill>
                <a:latin typeface="Times New Roman" pitchFamily="33" charset="0"/>
                <a:ea typeface="+mn-ea"/>
                <a:cs typeface="+mn-cs"/>
              </a:rPr>
              <a:t>Each cache controller monitors the address </a:t>
            </a:r>
            <a:r>
              <a:rPr kumimoji="1" lang="en-US" sz="1200" kern="1200" baseline="0" dirty="0">
                <a:solidFill>
                  <a:schemeClr val="tx1"/>
                </a:solidFill>
                <a:latin typeface="Times New Roman" pitchFamily="33" charset="0"/>
                <a:ea typeface="+mn-ea"/>
                <a:cs typeface="+mn-cs"/>
              </a:rPr>
              <a:t>lines to </a:t>
            </a:r>
            <a:r>
              <a:rPr kumimoji="1" lang="en-US" sz="1200" u="sng" kern="1200" baseline="0" dirty="0">
                <a:solidFill>
                  <a:schemeClr val="tx1"/>
                </a:solidFill>
                <a:latin typeface="Times New Roman" pitchFamily="33" charset="0"/>
                <a:ea typeface="+mn-ea"/>
                <a:cs typeface="+mn-cs"/>
              </a:rPr>
              <a:t>detect write operations </a:t>
            </a:r>
            <a:r>
              <a:rPr kumimoji="1" lang="en-US" sz="1200" kern="1200" baseline="0" dirty="0">
                <a:solidFill>
                  <a:schemeClr val="tx1"/>
                </a:solidFill>
                <a:latin typeface="Times New Roman" pitchFamily="33" charset="0"/>
                <a:ea typeface="+mn-ea"/>
                <a:cs typeface="+mn-cs"/>
              </a:rPr>
              <a:t>to memory by other bus masters. </a:t>
            </a:r>
          </a:p>
          <a:p>
            <a:r>
              <a:rPr kumimoji="1" lang="en-US" sz="1200" kern="1200" baseline="0" dirty="0">
                <a:solidFill>
                  <a:schemeClr val="tx1"/>
                </a:solidFill>
                <a:latin typeface="Times New Roman" pitchFamily="33" charset="0"/>
                <a:ea typeface="+mn-ea"/>
                <a:cs typeface="+mn-cs"/>
              </a:rPr>
              <a:t>If another master writes to a location in shared memory </a:t>
            </a:r>
            <a:r>
              <a:rPr kumimoji="1" lang="en-US" sz="1200" u="sng" kern="1200" baseline="0" dirty="0">
                <a:solidFill>
                  <a:schemeClr val="tx1"/>
                </a:solidFill>
                <a:latin typeface="Times New Roman" pitchFamily="33" charset="0"/>
                <a:ea typeface="+mn-ea"/>
                <a:cs typeface="+mn-cs"/>
              </a:rPr>
              <a:t>that also resides in the cache memory</a:t>
            </a:r>
            <a:r>
              <a:rPr kumimoji="1" lang="en-US" sz="1200" kern="1200" baseline="0" dirty="0">
                <a:solidFill>
                  <a:schemeClr val="tx1"/>
                </a:solidFill>
                <a:latin typeface="Times New Roman" pitchFamily="33" charset="0"/>
                <a:ea typeface="+mn-ea"/>
                <a:cs typeface="+mn-cs"/>
              </a:rPr>
              <a:t>, the cache controller invalidates that cache entry. </a:t>
            </a:r>
          </a:p>
          <a:p>
            <a:r>
              <a:rPr kumimoji="1" lang="en-US" sz="1200" kern="1200" baseline="0" dirty="0">
                <a:solidFill>
                  <a:schemeClr val="tx1"/>
                </a:solidFill>
                <a:latin typeface="Times New Roman" pitchFamily="33" charset="0"/>
                <a:ea typeface="+mn-ea"/>
                <a:cs typeface="+mn-cs"/>
              </a:rPr>
              <a:t>This strategy depends on the use of a write-through policy by all cache controllers.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Hardware transparency: </a:t>
            </a:r>
            <a:r>
              <a:rPr kumimoji="1" lang="en-US" sz="1200" b="0" kern="1200" baseline="0" dirty="0">
                <a:solidFill>
                  <a:schemeClr val="tx1"/>
                </a:solidFill>
                <a:latin typeface="Times New Roman" pitchFamily="33" charset="0"/>
                <a:ea typeface="+mn-ea"/>
                <a:cs typeface="+mn-cs"/>
              </a:rPr>
              <a:t>Additional hardware is used to ensure that </a:t>
            </a:r>
            <a:r>
              <a:rPr kumimoji="1" lang="en-US" sz="1200" b="0" u="sng" kern="1200" baseline="0" dirty="0">
                <a:solidFill>
                  <a:schemeClr val="tx1"/>
                </a:solidFill>
                <a:latin typeface="Times New Roman" pitchFamily="33" charset="0"/>
                <a:ea typeface="+mn-ea"/>
                <a:cs typeface="+mn-cs"/>
              </a:rPr>
              <a:t>all updates </a:t>
            </a:r>
            <a:r>
              <a:rPr kumimoji="1" lang="en-US" sz="1200" u="sng" kern="1200" baseline="0" dirty="0">
                <a:solidFill>
                  <a:schemeClr val="tx1"/>
                </a:solidFill>
                <a:latin typeface="Times New Roman" pitchFamily="33" charset="0"/>
                <a:ea typeface="+mn-ea"/>
                <a:cs typeface="+mn-cs"/>
              </a:rPr>
              <a:t>to main memory</a:t>
            </a:r>
            <a:r>
              <a:rPr kumimoji="1" lang="en-US" sz="1200" kern="1200" baseline="0" dirty="0">
                <a:solidFill>
                  <a:schemeClr val="tx1"/>
                </a:solidFill>
                <a:latin typeface="Times New Roman" pitchFamily="33" charset="0"/>
                <a:ea typeface="+mn-ea"/>
                <a:cs typeface="+mn-cs"/>
              </a:rPr>
              <a:t> via cache </a:t>
            </a:r>
            <a:r>
              <a:rPr kumimoji="1" lang="en-US" sz="1200" u="sng" kern="1200" baseline="0" dirty="0">
                <a:solidFill>
                  <a:schemeClr val="tx1"/>
                </a:solidFill>
                <a:latin typeface="Times New Roman" pitchFamily="33" charset="0"/>
                <a:ea typeface="+mn-ea"/>
                <a:cs typeface="+mn-cs"/>
              </a:rPr>
              <a:t>are reflected in all caches. </a:t>
            </a:r>
          </a:p>
          <a:p>
            <a:r>
              <a:rPr kumimoji="1" lang="en-US" sz="1200" kern="1200" baseline="0" dirty="0">
                <a:solidFill>
                  <a:schemeClr val="tx1"/>
                </a:solidFill>
                <a:latin typeface="Times New Roman" pitchFamily="33" charset="0"/>
                <a:ea typeface="+mn-ea"/>
                <a:cs typeface="+mn-cs"/>
              </a:rPr>
              <a:t>Thus, </a:t>
            </a:r>
            <a:r>
              <a:rPr kumimoji="1" lang="en-US" sz="1200" u="sng" kern="1200" baseline="0" dirty="0">
                <a:solidFill>
                  <a:schemeClr val="tx1"/>
                </a:solidFill>
                <a:latin typeface="Times New Roman" pitchFamily="33" charset="0"/>
                <a:ea typeface="+mn-ea"/>
                <a:cs typeface="+mn-cs"/>
              </a:rPr>
              <a:t>if one processor modifies a word in its cache, this update is written to main memory. </a:t>
            </a:r>
          </a:p>
          <a:p>
            <a:r>
              <a:rPr kumimoji="1" lang="en-US" sz="1200" kern="1200" baseline="0" dirty="0">
                <a:solidFill>
                  <a:schemeClr val="tx1"/>
                </a:solidFill>
                <a:latin typeface="Times New Roman" pitchFamily="33" charset="0"/>
                <a:ea typeface="+mn-ea"/>
                <a:cs typeface="+mn-cs"/>
              </a:rPr>
              <a:t>In addition, any matching words in other caches are similarly updated.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Non-cacheable memory: </a:t>
            </a:r>
            <a:r>
              <a:rPr kumimoji="1" lang="en-US" sz="1200" b="0" kern="1200" baseline="0" dirty="0">
                <a:solidFill>
                  <a:schemeClr val="tx1"/>
                </a:solidFill>
                <a:latin typeface="Times New Roman" pitchFamily="33" charset="0"/>
                <a:ea typeface="+mn-ea"/>
                <a:cs typeface="+mn-cs"/>
              </a:rPr>
              <a:t>Only a portion of main memory is shared by more </a:t>
            </a:r>
            <a:r>
              <a:rPr kumimoji="1" lang="en-US" sz="1200" kern="1200" baseline="0" dirty="0">
                <a:solidFill>
                  <a:schemeClr val="tx1"/>
                </a:solidFill>
                <a:latin typeface="Times New Roman" pitchFamily="33" charset="0"/>
                <a:ea typeface="+mn-ea"/>
                <a:cs typeface="+mn-cs"/>
              </a:rPr>
              <a:t>than one processor, and this is designated as non-cacheable. </a:t>
            </a:r>
          </a:p>
          <a:p>
            <a:r>
              <a:rPr kumimoji="1" lang="en-US" sz="1200" kern="1200" baseline="0" dirty="0">
                <a:solidFill>
                  <a:schemeClr val="tx1"/>
                </a:solidFill>
                <a:latin typeface="Times New Roman" pitchFamily="33" charset="0"/>
                <a:ea typeface="+mn-ea"/>
                <a:cs typeface="+mn-cs"/>
              </a:rPr>
              <a:t>In such a system, </a:t>
            </a:r>
            <a:r>
              <a:rPr kumimoji="1" lang="en-US" sz="1200" u="sng" kern="1200" baseline="0" dirty="0">
                <a:solidFill>
                  <a:schemeClr val="tx1"/>
                </a:solidFill>
                <a:latin typeface="Times New Roman" pitchFamily="33" charset="0"/>
                <a:ea typeface="+mn-ea"/>
                <a:cs typeface="+mn-cs"/>
              </a:rPr>
              <a:t>all accesses to shared memory are cache misses, because the shared memory is never copied into the cache. </a:t>
            </a:r>
          </a:p>
          <a:p>
            <a:r>
              <a:rPr kumimoji="1" lang="en-US" sz="1200" kern="1200" baseline="0" dirty="0">
                <a:solidFill>
                  <a:schemeClr val="tx1"/>
                </a:solidFill>
                <a:latin typeface="Times New Roman" pitchFamily="33" charset="0"/>
                <a:ea typeface="+mn-ea"/>
                <a:cs typeface="+mn-cs"/>
              </a:rPr>
              <a:t>The non-cacheable memory can be identified using chip-select logic or high-address bits.</a:t>
            </a:r>
            <a:endParaRPr lang="en-GB" dirty="0"/>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30</a:t>
            </a:fld>
            <a:endParaRPr lang="en-US" dirty="0"/>
          </a:p>
        </p:txBody>
      </p:sp>
    </p:spTree>
    <p:extLst>
      <p:ext uri="{BB962C8B-B14F-4D97-AF65-F5344CB8AC3E}">
        <p14:creationId xmlns:p14="http://schemas.microsoft.com/office/powerpoint/2010/main" val="2513983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33" charset="0"/>
                <a:ea typeface="+mn-ea"/>
                <a:cs typeface="+mn-cs"/>
              </a:rPr>
              <a:t>Another design element is the line size. </a:t>
            </a:r>
          </a:p>
          <a:p>
            <a:r>
              <a:rPr kumimoji="1" lang="en-US" sz="1200" kern="1200" baseline="0" dirty="0">
                <a:solidFill>
                  <a:schemeClr val="tx1"/>
                </a:solidFill>
                <a:latin typeface="Times New Roman" pitchFamily="33" charset="0"/>
                <a:ea typeface="+mn-ea"/>
                <a:cs typeface="+mn-cs"/>
              </a:rPr>
              <a:t>When a block of data is retrieved and placed in the cache, not only the desired word but also some number of adjacent words are retrieved. </a:t>
            </a:r>
          </a:p>
          <a:p>
            <a:r>
              <a:rPr kumimoji="1" lang="en-US" sz="1200" kern="1200" baseline="0" dirty="0">
                <a:solidFill>
                  <a:schemeClr val="tx1"/>
                </a:solidFill>
                <a:latin typeface="Times New Roman" pitchFamily="33" charset="0"/>
                <a:ea typeface="+mn-ea"/>
                <a:cs typeface="+mn-cs"/>
              </a:rPr>
              <a:t>As the block size increases from very small to larger sizes, the hit ratio will at first increase because of the principle of locality, which states that data in the</a:t>
            </a:r>
          </a:p>
          <a:p>
            <a:r>
              <a:rPr kumimoji="1" lang="en-US" sz="1200" kern="1200" baseline="0" dirty="0">
                <a:solidFill>
                  <a:schemeClr val="tx1"/>
                </a:solidFill>
                <a:latin typeface="Times New Roman" pitchFamily="33" charset="0"/>
                <a:ea typeface="+mn-ea"/>
                <a:cs typeface="+mn-cs"/>
              </a:rPr>
              <a:t>vicinity of a referenced word are likely to be referenced in the near future. </a:t>
            </a:r>
          </a:p>
          <a:p>
            <a:r>
              <a:rPr kumimoji="1" lang="en-US" sz="1200" kern="1200" baseline="0" dirty="0">
                <a:solidFill>
                  <a:schemeClr val="tx1"/>
                </a:solidFill>
                <a:latin typeface="Times New Roman" pitchFamily="33" charset="0"/>
                <a:ea typeface="+mn-ea"/>
                <a:cs typeface="+mn-cs"/>
              </a:rPr>
              <a:t>As the block size increases, more useful data are brought into the cache. </a:t>
            </a:r>
          </a:p>
          <a:p>
            <a:r>
              <a:rPr kumimoji="1" lang="en-US" sz="1200" kern="1200" baseline="0" dirty="0">
                <a:solidFill>
                  <a:schemeClr val="tx1"/>
                </a:solidFill>
                <a:latin typeface="Times New Roman" pitchFamily="33" charset="0"/>
                <a:ea typeface="+mn-ea"/>
                <a:cs typeface="+mn-cs"/>
              </a:rPr>
              <a:t>The hit ratio will begin to decrease, however, as the block becomes even bigger and </a:t>
            </a:r>
            <a:r>
              <a:rPr kumimoji="1" lang="en-US" sz="1200" u="sng" kern="1200" baseline="0" dirty="0">
                <a:solidFill>
                  <a:schemeClr val="tx1"/>
                </a:solidFill>
                <a:latin typeface="Times New Roman" pitchFamily="33" charset="0"/>
                <a:ea typeface="+mn-ea"/>
                <a:cs typeface="+mn-cs"/>
              </a:rPr>
              <a:t>the probability of using the newly fetched information becomes less than the probability of reusing the information that has to be replaced. </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Two specific effects come into play: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Larger blocks reduce the number of blocks that fit into a cache. </a:t>
            </a:r>
          </a:p>
          <a:p>
            <a:r>
              <a:rPr kumimoji="1" lang="en-US" sz="1200" kern="1200" baseline="0" dirty="0">
                <a:solidFill>
                  <a:schemeClr val="tx1"/>
                </a:solidFill>
                <a:latin typeface="Times New Roman" pitchFamily="33" charset="0"/>
                <a:ea typeface="+mn-ea"/>
                <a:cs typeface="+mn-cs"/>
              </a:rPr>
              <a:t>Because each block fetch overwrites older cache contents, </a:t>
            </a:r>
            <a:r>
              <a:rPr kumimoji="1" lang="en-US" sz="1200" u="sng" kern="1200" baseline="0" dirty="0">
                <a:solidFill>
                  <a:schemeClr val="tx1"/>
                </a:solidFill>
                <a:latin typeface="Times New Roman" pitchFamily="33" charset="0"/>
                <a:ea typeface="+mn-ea"/>
                <a:cs typeface="+mn-cs"/>
              </a:rPr>
              <a:t>a small number of blocks results in data being overwritten shortly after they are fetched.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As a block becomes larger, </a:t>
            </a:r>
            <a:r>
              <a:rPr kumimoji="1" lang="en-US" sz="1200" u="sng" kern="1200" baseline="0" dirty="0">
                <a:solidFill>
                  <a:schemeClr val="tx1"/>
                </a:solidFill>
                <a:latin typeface="Times New Roman" pitchFamily="33" charset="0"/>
                <a:ea typeface="+mn-ea"/>
                <a:cs typeface="+mn-cs"/>
              </a:rPr>
              <a:t>each additional word is farther from the requested word </a:t>
            </a:r>
            <a:r>
              <a:rPr kumimoji="1" lang="en-US" sz="1200" kern="1200" baseline="0" dirty="0">
                <a:solidFill>
                  <a:schemeClr val="tx1"/>
                </a:solidFill>
                <a:latin typeface="Times New Roman" pitchFamily="33" charset="0"/>
                <a:ea typeface="+mn-ea"/>
                <a:cs typeface="+mn-cs"/>
              </a:rPr>
              <a:t>and therefore less likely to be needed in the near future.</a:t>
            </a:r>
          </a:p>
          <a:p>
            <a:endParaRPr kumimoji="1" lang="en-US" sz="1200" kern="1200" baseline="0" dirty="0">
              <a:solidFill>
                <a:schemeClr val="tx1"/>
              </a:solidFill>
              <a:latin typeface="Times New Roman" pitchFamily="33" charset="0"/>
              <a:ea typeface="+mn-ea"/>
              <a:cs typeface="+mn-cs"/>
            </a:endParaRPr>
          </a:p>
          <a:p>
            <a:r>
              <a:rPr kumimoji="1" lang="en-US" sz="1200" u="sng" kern="1200" baseline="0" dirty="0">
                <a:solidFill>
                  <a:schemeClr val="tx1"/>
                </a:solidFill>
                <a:latin typeface="Times New Roman" pitchFamily="33" charset="0"/>
                <a:ea typeface="+mn-ea"/>
                <a:cs typeface="+mn-cs"/>
              </a:rPr>
              <a:t>The relationship between block size and hit ratio is complex, depending on the locality characteristics of a particular program, and no definitive optimum value</a:t>
            </a:r>
          </a:p>
          <a:p>
            <a:r>
              <a:rPr kumimoji="1" lang="en-US" sz="1200" u="sng" kern="1200" baseline="0" dirty="0">
                <a:solidFill>
                  <a:schemeClr val="tx1"/>
                </a:solidFill>
                <a:latin typeface="Times New Roman" pitchFamily="33" charset="0"/>
                <a:ea typeface="+mn-ea"/>
                <a:cs typeface="+mn-cs"/>
              </a:rPr>
              <a:t>has been found</a:t>
            </a:r>
            <a:r>
              <a:rPr kumimoji="1" lang="en-US" sz="1200" kern="1200" baseline="0" dirty="0">
                <a:solidFill>
                  <a:schemeClr val="tx1"/>
                </a:solidFill>
                <a:latin typeface="Times New Roman" pitchFamily="33" charset="0"/>
                <a:ea typeface="+mn-ea"/>
                <a:cs typeface="+mn-cs"/>
              </a:rPr>
              <a:t>. A size of from 8 to 64 bytes seems reasonably close to optimum [SMIT87, PRZY88, PRZY90, HAND98]. For HPC systems, 64- and 128-byte cache line sizes are most frequently used.</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kumimoji="1" lang="en-US" sz="1200" kern="1200" baseline="0" dirty="0">
                <a:solidFill>
                  <a:schemeClr val="tx1"/>
                </a:solidFill>
                <a:latin typeface="Times New Roman" pitchFamily="33" charset="0"/>
                <a:ea typeface="+mn-ea"/>
                <a:cs typeface="+mn-cs"/>
              </a:rPr>
              <a:t>As logic density has increased, it has become possible to have a cache on the same chip as the processor: the on-chip cache. </a:t>
            </a:r>
          </a:p>
          <a:p>
            <a:r>
              <a:rPr kumimoji="1" lang="en-US" sz="1200" u="sng" kern="1200" baseline="0" dirty="0">
                <a:solidFill>
                  <a:schemeClr val="tx1"/>
                </a:solidFill>
                <a:latin typeface="Times New Roman" pitchFamily="33" charset="0"/>
                <a:ea typeface="+mn-ea"/>
                <a:cs typeface="+mn-cs"/>
              </a:rPr>
              <a:t>Compared with a cache reachable via an external bus, the on-chip cache </a:t>
            </a:r>
            <a:r>
              <a:rPr kumimoji="1" lang="en-US" sz="1200" b="1" u="sng" kern="1200" baseline="0" dirty="0">
                <a:solidFill>
                  <a:schemeClr val="tx1"/>
                </a:solidFill>
                <a:latin typeface="Times New Roman" pitchFamily="33" charset="0"/>
                <a:ea typeface="+mn-ea"/>
                <a:cs typeface="+mn-cs"/>
              </a:rPr>
              <a:t>reduces the processor’s external bus activity </a:t>
            </a:r>
            <a:r>
              <a:rPr kumimoji="1" lang="en-US" sz="1200" u="sng" kern="1200" baseline="0" dirty="0">
                <a:solidFill>
                  <a:schemeClr val="tx1"/>
                </a:solidFill>
                <a:latin typeface="Times New Roman" pitchFamily="33" charset="0"/>
                <a:ea typeface="+mn-ea"/>
                <a:cs typeface="+mn-cs"/>
              </a:rPr>
              <a:t>and therefore speeds up execution times and increases overall system performance</a:t>
            </a:r>
            <a:r>
              <a:rPr kumimoji="1" lang="en-US" sz="1200" kern="1200" baseline="0" dirty="0">
                <a:solidFill>
                  <a:schemeClr val="tx1"/>
                </a:solidFill>
                <a:latin typeface="Times New Roman" pitchFamily="33" charset="0"/>
                <a:ea typeface="+mn-ea"/>
                <a:cs typeface="+mn-cs"/>
              </a:rPr>
              <a:t>. </a:t>
            </a:r>
          </a:p>
          <a:p>
            <a:r>
              <a:rPr kumimoji="1" lang="en-US" sz="1200" kern="1200" baseline="0" dirty="0">
                <a:solidFill>
                  <a:schemeClr val="tx1"/>
                </a:solidFill>
                <a:latin typeface="Times New Roman" pitchFamily="33" charset="0"/>
                <a:ea typeface="+mn-ea"/>
                <a:cs typeface="+mn-cs"/>
              </a:rPr>
              <a:t>When the requested instruction or data is found in the on-chip cache, </a:t>
            </a:r>
            <a:r>
              <a:rPr kumimoji="1" lang="en-US" sz="1200" u="sng" kern="1200" baseline="0" dirty="0">
                <a:solidFill>
                  <a:schemeClr val="tx1"/>
                </a:solidFill>
                <a:latin typeface="Times New Roman" pitchFamily="33" charset="0"/>
                <a:ea typeface="+mn-ea"/>
                <a:cs typeface="+mn-cs"/>
              </a:rPr>
              <a:t>the bus access is eliminated</a:t>
            </a:r>
            <a:r>
              <a:rPr kumimoji="1" lang="en-US" sz="1200" kern="1200" baseline="0" dirty="0">
                <a:solidFill>
                  <a:schemeClr val="tx1"/>
                </a:solidFill>
                <a:latin typeface="Times New Roman" pitchFamily="33" charset="0"/>
                <a:ea typeface="+mn-ea"/>
                <a:cs typeface="+mn-cs"/>
              </a:rPr>
              <a:t>. </a:t>
            </a:r>
          </a:p>
          <a:p>
            <a:r>
              <a:rPr kumimoji="1" lang="en-US" sz="1200" kern="1200" baseline="0" dirty="0">
                <a:solidFill>
                  <a:schemeClr val="tx1"/>
                </a:solidFill>
                <a:latin typeface="Times New Roman" pitchFamily="33" charset="0"/>
                <a:ea typeface="+mn-ea"/>
                <a:cs typeface="+mn-cs"/>
              </a:rPr>
              <a:t>Because of the short data paths internal to the processor, compared with bus lengths, </a:t>
            </a:r>
            <a:r>
              <a:rPr kumimoji="1" lang="en-US" sz="1200" u="sng" kern="1200" baseline="0" dirty="0">
                <a:solidFill>
                  <a:schemeClr val="tx1"/>
                </a:solidFill>
                <a:latin typeface="Times New Roman" pitchFamily="33" charset="0"/>
                <a:ea typeface="+mn-ea"/>
                <a:cs typeface="+mn-cs"/>
              </a:rPr>
              <a:t>on-chip cache accesses will complete appreciably faster than would even zero-wait state bus cycles</a:t>
            </a:r>
            <a:r>
              <a:rPr kumimoji="1" lang="en-US" sz="1200" kern="1200" baseline="0" dirty="0">
                <a:solidFill>
                  <a:schemeClr val="tx1"/>
                </a:solidFill>
                <a:latin typeface="Times New Roman" pitchFamily="33" charset="0"/>
                <a:ea typeface="+mn-ea"/>
                <a:cs typeface="+mn-cs"/>
              </a:rPr>
              <a:t>. </a:t>
            </a:r>
          </a:p>
          <a:p>
            <a:r>
              <a:rPr kumimoji="1" lang="en-US" sz="1200" kern="1200" baseline="0" dirty="0">
                <a:solidFill>
                  <a:schemeClr val="tx1"/>
                </a:solidFill>
                <a:latin typeface="Times New Roman" pitchFamily="33" charset="0"/>
                <a:ea typeface="+mn-ea"/>
                <a:cs typeface="+mn-cs"/>
              </a:rPr>
              <a:t>Furthermore, </a:t>
            </a:r>
            <a:r>
              <a:rPr kumimoji="1" lang="en-US" sz="1200" u="sng" kern="1200" baseline="0" dirty="0">
                <a:solidFill>
                  <a:schemeClr val="tx1"/>
                </a:solidFill>
                <a:latin typeface="Times New Roman" pitchFamily="33" charset="0"/>
                <a:ea typeface="+mn-ea"/>
                <a:cs typeface="+mn-cs"/>
              </a:rPr>
              <a:t>during this period the bus is free to support other transfers.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inclusion of an on-chip cache leaves open the question of whether an off-chip, or external, cache is still desirable. </a:t>
            </a:r>
          </a:p>
          <a:p>
            <a:r>
              <a:rPr kumimoji="1" lang="en-US" sz="1200" kern="1200" baseline="0" dirty="0">
                <a:solidFill>
                  <a:schemeClr val="tx1"/>
                </a:solidFill>
                <a:latin typeface="Times New Roman" pitchFamily="33" charset="0"/>
                <a:ea typeface="+mn-ea"/>
                <a:cs typeface="+mn-cs"/>
              </a:rPr>
              <a:t>Typically, the answer is yes, and most contemporary designs include both on-chip and external caches. </a:t>
            </a:r>
          </a:p>
          <a:p>
            <a:r>
              <a:rPr kumimoji="1" lang="en-US" sz="1200" kern="1200" baseline="0" dirty="0">
                <a:solidFill>
                  <a:schemeClr val="tx1"/>
                </a:solidFill>
                <a:latin typeface="Times New Roman" pitchFamily="33" charset="0"/>
                <a:ea typeface="+mn-ea"/>
                <a:cs typeface="+mn-cs"/>
              </a:rPr>
              <a:t>The simplest such organization is known as a two-level cache, with the internal cache designated as level 1 (L1) and the external cache designated as level 2 (L2). The reason for including an L2 cache is the following: </a:t>
            </a:r>
          </a:p>
          <a:p>
            <a:pPr marL="171450" indent="-171450">
              <a:buFontTx/>
              <a:buChar char="-"/>
            </a:pPr>
            <a:r>
              <a:rPr kumimoji="1" lang="en-US" sz="1200" u="sng" kern="1200" baseline="0" dirty="0">
                <a:solidFill>
                  <a:schemeClr val="tx1"/>
                </a:solidFill>
                <a:latin typeface="Times New Roman" pitchFamily="33" charset="0"/>
                <a:ea typeface="+mn-ea"/>
                <a:cs typeface="+mn-cs"/>
              </a:rPr>
              <a:t>If there is no L2 cache and the processor makes an access request for a memory location not in the L1 cache, then the processor must access DRAM or ROM memory across the bus. </a:t>
            </a:r>
          </a:p>
          <a:p>
            <a:pPr marL="171450" indent="-171450">
              <a:buFontTx/>
              <a:buChar char="-"/>
            </a:pPr>
            <a:r>
              <a:rPr kumimoji="1" lang="en-US" sz="1200" kern="1200" baseline="0" dirty="0">
                <a:solidFill>
                  <a:schemeClr val="tx1"/>
                </a:solidFill>
                <a:latin typeface="Times New Roman" pitchFamily="33" charset="0"/>
                <a:ea typeface="+mn-ea"/>
                <a:cs typeface="+mn-cs"/>
              </a:rPr>
              <a:t>Due to the typically slow bus speed and slow memory access time, this results in poor performance. </a:t>
            </a:r>
          </a:p>
          <a:p>
            <a:pPr marL="171450" indent="-171450">
              <a:buFontTx/>
              <a:buChar char="-"/>
            </a:pPr>
            <a:r>
              <a:rPr kumimoji="1" lang="en-US" sz="1200" kern="1200" baseline="0" dirty="0">
                <a:solidFill>
                  <a:schemeClr val="tx1"/>
                </a:solidFill>
                <a:latin typeface="Times New Roman" pitchFamily="33" charset="0"/>
                <a:ea typeface="+mn-ea"/>
                <a:cs typeface="+mn-cs"/>
              </a:rPr>
              <a:t>On the other hand, if an L2 SRAM (static RAM) cache is used, then frequently the missing information can be quickly retrieved.</a:t>
            </a:r>
          </a:p>
          <a:p>
            <a:pPr marL="171450" indent="-171450">
              <a:buFontTx/>
              <a:buChar char="-"/>
            </a:pPr>
            <a:r>
              <a:rPr kumimoji="1" lang="en-US" sz="1200" kern="1200" baseline="0" dirty="0">
                <a:solidFill>
                  <a:schemeClr val="tx1"/>
                </a:solidFill>
                <a:latin typeface="Times New Roman" pitchFamily="33" charset="0"/>
                <a:ea typeface="+mn-ea"/>
                <a:cs typeface="+mn-cs"/>
              </a:rPr>
              <a:t>If the SRAM is fast enough to match the bus speed, then the data can be accessed using a zero-wait state transaction, the fastest type of bus transfer.</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Two features of contemporary cache design for multilevel caches are noteworthy.</a:t>
            </a:r>
          </a:p>
          <a:p>
            <a:r>
              <a:rPr kumimoji="1" lang="en-US" sz="1200" kern="1200" baseline="0" dirty="0">
                <a:solidFill>
                  <a:schemeClr val="tx1"/>
                </a:solidFill>
                <a:latin typeface="Times New Roman" pitchFamily="33" charset="0"/>
                <a:ea typeface="+mn-ea"/>
                <a:cs typeface="+mn-cs"/>
              </a:rPr>
              <a:t>First, for an off-chip L2 cache, </a:t>
            </a:r>
            <a:r>
              <a:rPr kumimoji="1" lang="en-US" sz="1200" u="sng" kern="1200" baseline="0" dirty="0">
                <a:solidFill>
                  <a:schemeClr val="tx1"/>
                </a:solidFill>
                <a:latin typeface="Times New Roman" pitchFamily="33" charset="0"/>
                <a:ea typeface="+mn-ea"/>
                <a:cs typeface="+mn-cs"/>
              </a:rPr>
              <a:t>many designs do not use the system bus as the path for transfer between the L2 cache and the processor, </a:t>
            </a:r>
            <a:r>
              <a:rPr kumimoji="1" lang="en-US" sz="1200" kern="1200" baseline="0" dirty="0">
                <a:solidFill>
                  <a:schemeClr val="tx1"/>
                </a:solidFill>
                <a:latin typeface="Times New Roman" pitchFamily="33" charset="0"/>
                <a:ea typeface="+mn-ea"/>
                <a:cs typeface="+mn-cs"/>
              </a:rPr>
              <a:t>but use a </a:t>
            </a:r>
            <a:r>
              <a:rPr kumimoji="1" lang="en-US" sz="1200" u="sng" kern="1200" baseline="0" dirty="0">
                <a:solidFill>
                  <a:schemeClr val="tx1"/>
                </a:solidFill>
                <a:latin typeface="Times New Roman" pitchFamily="33" charset="0"/>
                <a:ea typeface="+mn-ea"/>
                <a:cs typeface="+mn-cs"/>
              </a:rPr>
              <a:t>separate</a:t>
            </a:r>
          </a:p>
          <a:p>
            <a:r>
              <a:rPr kumimoji="1" lang="en-US" sz="1200" u="sng" kern="1200" baseline="0" dirty="0">
                <a:solidFill>
                  <a:schemeClr val="tx1"/>
                </a:solidFill>
                <a:latin typeface="Times New Roman" pitchFamily="33" charset="0"/>
                <a:ea typeface="+mn-ea"/>
                <a:cs typeface="+mn-cs"/>
              </a:rPr>
              <a:t>data path</a:t>
            </a:r>
            <a:r>
              <a:rPr kumimoji="1" lang="en-US" sz="1200" kern="1200" baseline="0" dirty="0">
                <a:solidFill>
                  <a:schemeClr val="tx1"/>
                </a:solidFill>
                <a:latin typeface="Times New Roman" pitchFamily="33" charset="0"/>
                <a:ea typeface="+mn-ea"/>
                <a:cs typeface="+mn-cs"/>
              </a:rPr>
              <a:t>, so as to reduce the burden on the system bus. </a:t>
            </a:r>
          </a:p>
          <a:p>
            <a:r>
              <a:rPr kumimoji="1" lang="en-US" sz="1200" kern="1200" baseline="0" dirty="0">
                <a:solidFill>
                  <a:schemeClr val="tx1"/>
                </a:solidFill>
                <a:latin typeface="Times New Roman" pitchFamily="33" charset="0"/>
                <a:ea typeface="+mn-ea"/>
                <a:cs typeface="+mn-cs"/>
              </a:rPr>
              <a:t>Second, with the continued shrinkage of processor components, a number of processors now incorporate the L2 cache on the processor chip, improving performance.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potential savings due to the use of an L2 cache depends on the hit rates in both the L1 and L2 caches. Several studies have shown that, in general, the use</a:t>
            </a:r>
          </a:p>
          <a:p>
            <a:r>
              <a:rPr kumimoji="1" lang="en-US" sz="1200" kern="1200" baseline="0" dirty="0">
                <a:solidFill>
                  <a:schemeClr val="tx1"/>
                </a:solidFill>
                <a:latin typeface="Times New Roman" pitchFamily="33" charset="0"/>
                <a:ea typeface="+mn-ea"/>
                <a:cs typeface="+mn-cs"/>
              </a:rPr>
              <a:t>of a second-level cache does improve performance (e.g., see [AZIM92], [NOVI93], [HAND98]). </a:t>
            </a:r>
            <a:r>
              <a:rPr kumimoji="1" lang="en-US" sz="1200" u="sng" kern="1200" baseline="0" dirty="0">
                <a:solidFill>
                  <a:schemeClr val="tx1"/>
                </a:solidFill>
                <a:latin typeface="Times New Roman" pitchFamily="33" charset="0"/>
                <a:ea typeface="+mn-ea"/>
                <a:cs typeface="+mn-cs"/>
              </a:rPr>
              <a:t>However, the use of multilevel caches does complicate all of the design issues related to caches, including size, replacement algorithm, and write policy</a:t>
            </a:r>
            <a:r>
              <a:rPr kumimoji="1" lang="en-US" sz="1200" kern="1200" baseline="0" dirty="0">
                <a:solidFill>
                  <a:schemeClr val="tx1"/>
                </a:solidFill>
                <a:latin typeface="Times New Roman" pitchFamily="33" charset="0"/>
                <a:ea typeface="+mn-ea"/>
                <a:cs typeface="+mn-cs"/>
              </a:rPr>
              <a:t>; see [HAND98] and [PEIR99] for discussions.</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32</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baseline="0" dirty="0">
                <a:solidFill>
                  <a:schemeClr val="tx1"/>
                </a:solidFill>
                <a:latin typeface="Times New Roman" pitchFamily="33" charset="0"/>
                <a:ea typeface="+mn-ea"/>
                <a:cs typeface="+mn-cs"/>
              </a:rPr>
              <a:t>Figure 5.16 shows the results of one simulation study of two-level cache performance</a:t>
            </a:r>
          </a:p>
          <a:p>
            <a:r>
              <a:rPr kumimoji="1" lang="en-US" sz="1200" kern="1200" baseline="0" dirty="0">
                <a:solidFill>
                  <a:schemeClr val="tx1"/>
                </a:solidFill>
                <a:latin typeface="Times New Roman" pitchFamily="33" charset="0"/>
                <a:ea typeface="+mn-ea"/>
                <a:cs typeface="+mn-cs"/>
              </a:rPr>
              <a:t>as a function of cache size [GENU04]. The figure assumes that both</a:t>
            </a:r>
          </a:p>
          <a:p>
            <a:r>
              <a:rPr kumimoji="1" lang="en-US" sz="1200" kern="1200" baseline="0" dirty="0">
                <a:solidFill>
                  <a:schemeClr val="tx1"/>
                </a:solidFill>
                <a:latin typeface="Times New Roman" pitchFamily="33" charset="0"/>
                <a:ea typeface="+mn-ea"/>
                <a:cs typeface="+mn-cs"/>
              </a:rPr>
              <a:t>caches have the same line size and shows the total hit ratio. That is, a hit is counted</a:t>
            </a:r>
          </a:p>
          <a:p>
            <a:r>
              <a:rPr kumimoji="1" lang="en-US" sz="1200" kern="1200" baseline="0" dirty="0">
                <a:solidFill>
                  <a:schemeClr val="tx1"/>
                </a:solidFill>
                <a:latin typeface="Times New Roman" pitchFamily="33" charset="0"/>
                <a:ea typeface="+mn-ea"/>
                <a:cs typeface="+mn-cs"/>
              </a:rPr>
              <a:t>if the desired data appears in either the L1 or the L2 cache. The figure shows the</a:t>
            </a:r>
          </a:p>
          <a:p>
            <a:r>
              <a:rPr kumimoji="1" lang="en-US" sz="1200" kern="1200" baseline="0" dirty="0">
                <a:solidFill>
                  <a:schemeClr val="tx1"/>
                </a:solidFill>
                <a:latin typeface="Times New Roman" pitchFamily="33" charset="0"/>
                <a:ea typeface="+mn-ea"/>
                <a:cs typeface="+mn-cs"/>
              </a:rPr>
              <a:t>impact of L2 on total hits with respect to L1 size. </a:t>
            </a:r>
            <a:r>
              <a:rPr kumimoji="1" lang="en-US" sz="1200" b="1" u="sng" kern="1200" baseline="0" dirty="0">
                <a:solidFill>
                  <a:schemeClr val="tx1"/>
                </a:solidFill>
                <a:latin typeface="Times New Roman" pitchFamily="33" charset="0"/>
                <a:ea typeface="+mn-ea"/>
                <a:cs typeface="+mn-cs"/>
              </a:rPr>
              <a:t>L2 has little effect on the total</a:t>
            </a:r>
          </a:p>
          <a:p>
            <a:r>
              <a:rPr kumimoji="1" lang="en-US" sz="1200" b="1" u="sng" kern="1200" baseline="0" dirty="0">
                <a:solidFill>
                  <a:schemeClr val="tx1"/>
                </a:solidFill>
                <a:latin typeface="Times New Roman" pitchFamily="33" charset="0"/>
                <a:ea typeface="+mn-ea"/>
                <a:cs typeface="+mn-cs"/>
              </a:rPr>
              <a:t>number of cache hits until it is at least double the L1 cache size. </a:t>
            </a:r>
            <a:r>
              <a:rPr kumimoji="1" lang="en-US" sz="1200" kern="1200" baseline="0" dirty="0">
                <a:solidFill>
                  <a:schemeClr val="tx1"/>
                </a:solidFill>
                <a:latin typeface="Times New Roman" pitchFamily="33" charset="0"/>
                <a:ea typeface="+mn-ea"/>
                <a:cs typeface="+mn-cs"/>
              </a:rPr>
              <a:t>Note that the steepest</a:t>
            </a:r>
          </a:p>
          <a:p>
            <a:r>
              <a:rPr kumimoji="1" lang="en-US" sz="1200" kern="1200" baseline="0" dirty="0">
                <a:solidFill>
                  <a:schemeClr val="tx1"/>
                </a:solidFill>
                <a:latin typeface="Times New Roman" pitchFamily="33" charset="0"/>
                <a:ea typeface="+mn-ea"/>
                <a:cs typeface="+mn-cs"/>
              </a:rPr>
              <a:t>part of the slope for an L1 cache of 8 Kbytes is for an L2 cache of 16 Kbytes.</a:t>
            </a:r>
          </a:p>
          <a:p>
            <a:r>
              <a:rPr kumimoji="1" lang="en-US" sz="1200" kern="1200" baseline="0" dirty="0">
                <a:solidFill>
                  <a:schemeClr val="tx1"/>
                </a:solidFill>
                <a:latin typeface="Times New Roman" pitchFamily="33" charset="0"/>
                <a:ea typeface="+mn-ea"/>
                <a:cs typeface="+mn-cs"/>
              </a:rPr>
              <a:t>Again for an L1 cache of 16 Kbytes, the steepest part of the curve is for an L2 cache</a:t>
            </a:r>
          </a:p>
          <a:p>
            <a:r>
              <a:rPr kumimoji="1" lang="en-US" sz="1200" kern="1200" baseline="0" dirty="0">
                <a:solidFill>
                  <a:schemeClr val="tx1"/>
                </a:solidFill>
                <a:latin typeface="Times New Roman" pitchFamily="33" charset="0"/>
                <a:ea typeface="+mn-ea"/>
                <a:cs typeface="+mn-cs"/>
              </a:rPr>
              <a:t>size of 32 Kbytes. Prior to that point, the L2 cache has little, if any, impact on total</a:t>
            </a:r>
          </a:p>
          <a:p>
            <a:r>
              <a:rPr kumimoji="1" lang="en-US" sz="1200" kern="1200" baseline="0" dirty="0">
                <a:solidFill>
                  <a:schemeClr val="tx1"/>
                </a:solidFill>
                <a:latin typeface="Times New Roman" pitchFamily="33" charset="0"/>
                <a:ea typeface="+mn-ea"/>
                <a:cs typeface="+mn-cs"/>
              </a:rPr>
              <a:t>cache performance. </a:t>
            </a:r>
            <a:r>
              <a:rPr kumimoji="1" lang="en-US" sz="1200" u="sng" kern="1200" baseline="0" dirty="0">
                <a:solidFill>
                  <a:schemeClr val="tx1"/>
                </a:solidFill>
                <a:latin typeface="Times New Roman" pitchFamily="33" charset="0"/>
                <a:ea typeface="+mn-ea"/>
                <a:cs typeface="+mn-cs"/>
              </a:rPr>
              <a:t>The need for the L2 cache to be larger than the L1 cache to</a:t>
            </a:r>
          </a:p>
          <a:p>
            <a:r>
              <a:rPr kumimoji="1" lang="en-US" sz="1200" u="sng" kern="1200" baseline="0" dirty="0">
                <a:solidFill>
                  <a:schemeClr val="tx1"/>
                </a:solidFill>
                <a:latin typeface="Times New Roman" pitchFamily="33" charset="0"/>
                <a:ea typeface="+mn-ea"/>
                <a:cs typeface="+mn-cs"/>
              </a:rPr>
              <a:t>affect performance makes sense. If the L2 cache has the same line size and capacity</a:t>
            </a:r>
          </a:p>
          <a:p>
            <a:r>
              <a:rPr kumimoji="1" lang="en-US" sz="1200" u="sng" kern="1200" baseline="0" dirty="0">
                <a:solidFill>
                  <a:schemeClr val="tx1"/>
                </a:solidFill>
                <a:latin typeface="Times New Roman" pitchFamily="33" charset="0"/>
                <a:ea typeface="+mn-ea"/>
                <a:cs typeface="+mn-cs"/>
              </a:rPr>
              <a:t>as the L1 cache, its contents will more or less mirror those of the L1 cache.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With the increasing availability of on-chip area available for cache, most contemporary microprocessors have moved the L2 cache onto the processor chip and</a:t>
            </a:r>
          </a:p>
          <a:p>
            <a:r>
              <a:rPr kumimoji="1" lang="en-US" sz="1200" kern="1200" baseline="0" dirty="0">
                <a:solidFill>
                  <a:schemeClr val="tx1"/>
                </a:solidFill>
                <a:latin typeface="Times New Roman" pitchFamily="33" charset="0"/>
                <a:ea typeface="+mn-ea"/>
                <a:cs typeface="+mn-cs"/>
              </a:rPr>
              <a:t>added an L3 cache. </a:t>
            </a:r>
          </a:p>
          <a:p>
            <a:r>
              <a:rPr kumimoji="1" lang="en-US" sz="1200" kern="1200" baseline="0" dirty="0">
                <a:solidFill>
                  <a:schemeClr val="tx1"/>
                </a:solidFill>
                <a:latin typeface="Times New Roman" pitchFamily="33" charset="0"/>
                <a:ea typeface="+mn-ea"/>
                <a:cs typeface="+mn-cs"/>
              </a:rPr>
              <a:t>Originally, the L3 cache was accessible over the external bus. More recently, most microprocessors have incorporated an on-chip L3 cache. </a:t>
            </a:r>
          </a:p>
          <a:p>
            <a:r>
              <a:rPr kumimoji="1" lang="en-US" sz="1200" kern="1200" baseline="0" dirty="0">
                <a:solidFill>
                  <a:schemeClr val="tx1"/>
                </a:solidFill>
                <a:latin typeface="Times New Roman" pitchFamily="33" charset="0"/>
                <a:ea typeface="+mn-ea"/>
                <a:cs typeface="+mn-cs"/>
              </a:rPr>
              <a:t>In either case, </a:t>
            </a:r>
            <a:r>
              <a:rPr kumimoji="1" lang="en-US" sz="1200" u="sng" kern="1200" baseline="0" dirty="0">
                <a:solidFill>
                  <a:schemeClr val="tx1"/>
                </a:solidFill>
                <a:latin typeface="Times New Roman" pitchFamily="33" charset="0"/>
                <a:ea typeface="+mn-ea"/>
                <a:cs typeface="+mn-cs"/>
              </a:rPr>
              <a:t>there appears to be a performance advantage to adding the third level </a:t>
            </a:r>
            <a:r>
              <a:rPr kumimoji="1" lang="en-US" sz="1200" kern="1200" baseline="0" dirty="0">
                <a:solidFill>
                  <a:schemeClr val="tx1"/>
                </a:solidFill>
                <a:latin typeface="Times New Roman" pitchFamily="33" charset="0"/>
                <a:ea typeface="+mn-ea"/>
                <a:cs typeface="+mn-cs"/>
              </a:rPr>
              <a:t>(e.g., see [GHAI98]). </a:t>
            </a:r>
          </a:p>
          <a:p>
            <a:r>
              <a:rPr kumimoji="1" lang="en-US" sz="1200" kern="1200" baseline="0" dirty="0">
                <a:solidFill>
                  <a:schemeClr val="tx1"/>
                </a:solidFill>
                <a:latin typeface="Times New Roman" pitchFamily="33" charset="0"/>
                <a:ea typeface="+mn-ea"/>
                <a:cs typeface="+mn-cs"/>
              </a:rPr>
              <a:t>Further, large systems, such as the IBM mainframe </a:t>
            </a:r>
            <a:r>
              <a:rPr kumimoji="1" lang="en-US" sz="1200" kern="1200" baseline="0" dirty="0" err="1">
                <a:solidFill>
                  <a:schemeClr val="tx1"/>
                </a:solidFill>
                <a:latin typeface="Times New Roman" pitchFamily="33" charset="0"/>
                <a:ea typeface="+mn-ea"/>
                <a:cs typeface="+mn-cs"/>
              </a:rPr>
              <a:t>zEnterprise</a:t>
            </a:r>
            <a:r>
              <a:rPr kumimoji="1" lang="en-US" sz="1200" kern="1200" baseline="0" dirty="0">
                <a:solidFill>
                  <a:schemeClr val="tx1"/>
                </a:solidFill>
                <a:latin typeface="Times New Roman" pitchFamily="33" charset="0"/>
                <a:ea typeface="+mn-ea"/>
                <a:cs typeface="+mn-cs"/>
              </a:rPr>
              <a:t> systems, now incorporate 3 on-chip cache levels and a fourth level of cache shared across multiple chips [BART15]</a:t>
            </a:r>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33</a:t>
            </a:fld>
            <a:endParaRPr lang="en-US" dirty="0"/>
          </a:p>
        </p:txBody>
      </p:sp>
    </p:spTree>
    <p:extLst>
      <p:ext uri="{BB962C8B-B14F-4D97-AF65-F5344CB8AC3E}">
        <p14:creationId xmlns:p14="http://schemas.microsoft.com/office/powerpoint/2010/main" val="7077624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a:solidFill>
                  <a:schemeClr val="tx1"/>
                </a:solidFill>
                <a:latin typeface="Times New Roman" pitchFamily="33" charset="0"/>
                <a:ea typeface="+mn-ea"/>
                <a:cs typeface="+mn-cs"/>
              </a:rPr>
              <a:t>When the on-chip cache first made an appearance, many of the designs consisted of a single cache used to store references to both data and instructions. </a:t>
            </a:r>
          </a:p>
          <a:p>
            <a:r>
              <a:rPr kumimoji="1" lang="en-US" sz="1200" kern="1200" baseline="0" dirty="0">
                <a:solidFill>
                  <a:schemeClr val="tx1"/>
                </a:solidFill>
                <a:latin typeface="Times New Roman" pitchFamily="33" charset="0"/>
                <a:ea typeface="+mn-ea"/>
                <a:cs typeface="+mn-cs"/>
              </a:rPr>
              <a:t>More recently, it has become common to split the cache into two:</a:t>
            </a:r>
          </a:p>
          <a:p>
            <a:r>
              <a:rPr kumimoji="1" lang="en-US" sz="1200" kern="1200" baseline="0" dirty="0">
                <a:solidFill>
                  <a:schemeClr val="tx1"/>
                </a:solidFill>
                <a:latin typeface="Times New Roman" pitchFamily="33" charset="0"/>
                <a:ea typeface="+mn-ea"/>
                <a:cs typeface="+mn-cs"/>
              </a:rPr>
              <a:t>one dedicated to instructions and one dedicated to data. </a:t>
            </a:r>
          </a:p>
          <a:p>
            <a:r>
              <a:rPr kumimoji="1" lang="en-US" sz="1200" kern="1200" baseline="0" dirty="0">
                <a:solidFill>
                  <a:schemeClr val="tx1"/>
                </a:solidFill>
                <a:latin typeface="Times New Roman" pitchFamily="33" charset="0"/>
                <a:ea typeface="+mn-ea"/>
                <a:cs typeface="+mn-cs"/>
              </a:rPr>
              <a:t>These two caches both exist at the same level, typically as two L1 caches. </a:t>
            </a:r>
          </a:p>
          <a:p>
            <a:r>
              <a:rPr kumimoji="1" lang="en-US" sz="1200" u="sng" kern="1200" baseline="0" dirty="0">
                <a:solidFill>
                  <a:schemeClr val="tx1"/>
                </a:solidFill>
                <a:latin typeface="Times New Roman" pitchFamily="33" charset="0"/>
                <a:ea typeface="+mn-ea"/>
                <a:cs typeface="+mn-cs"/>
              </a:rPr>
              <a:t>When the processor attempts to fetch an instruction from main memory, it first consults the instruction L1 cache, and when the processor attempts to fetch data from main memory, it first consults the data L1 cache.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There are two potential advantages of a unified cache: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For a given cache size, a unified cache has a higher hit rate than split caches </a:t>
            </a:r>
            <a:r>
              <a:rPr kumimoji="1" lang="en-US" sz="1200" u="sng" kern="1200" baseline="0" dirty="0">
                <a:solidFill>
                  <a:schemeClr val="tx1"/>
                </a:solidFill>
                <a:latin typeface="Times New Roman" pitchFamily="33" charset="0"/>
                <a:ea typeface="+mn-ea"/>
                <a:cs typeface="+mn-cs"/>
              </a:rPr>
              <a:t>because it balances the load between instruction and data fetches automatically.</a:t>
            </a:r>
          </a:p>
          <a:p>
            <a:r>
              <a:rPr kumimoji="1" lang="en-US" sz="1200" kern="1200" baseline="0" dirty="0">
                <a:solidFill>
                  <a:schemeClr val="tx1"/>
                </a:solidFill>
                <a:latin typeface="Times New Roman" pitchFamily="33" charset="0"/>
                <a:ea typeface="+mn-ea"/>
                <a:cs typeface="+mn-cs"/>
              </a:rPr>
              <a:t>That is, </a:t>
            </a:r>
            <a:r>
              <a:rPr kumimoji="1" lang="en-US" sz="1200" u="sng" kern="1200" baseline="0" dirty="0">
                <a:solidFill>
                  <a:schemeClr val="tx1"/>
                </a:solidFill>
                <a:latin typeface="Times New Roman" pitchFamily="33" charset="0"/>
                <a:ea typeface="+mn-ea"/>
                <a:cs typeface="+mn-cs"/>
              </a:rPr>
              <a:t>if an execution pattern involves many more instruction fetches than data fetches, then the cache will tend to fill up with instructions, </a:t>
            </a:r>
            <a:r>
              <a:rPr kumimoji="1" lang="en-US" sz="1200" kern="1200" baseline="0" dirty="0">
                <a:solidFill>
                  <a:schemeClr val="tx1"/>
                </a:solidFill>
                <a:latin typeface="Times New Roman" pitchFamily="33" charset="0"/>
                <a:ea typeface="+mn-ea"/>
                <a:cs typeface="+mn-cs"/>
              </a:rPr>
              <a:t>and if an execution pattern involves relatively more data fetches, the opposite will occur.</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Only one cache needs to be designed and implemented.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trend is toward split caches at the L1 and unified caches for higher levels, particularly for superscalar machines, which emphasize parallel instruction execution and the prefetching of predicted future instructions. </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key advantage of the split cache design is that </a:t>
            </a:r>
            <a:r>
              <a:rPr kumimoji="1" lang="en-US" sz="1200" u="sng" kern="1200" baseline="0" dirty="0">
                <a:solidFill>
                  <a:schemeClr val="tx1"/>
                </a:solidFill>
                <a:latin typeface="Times New Roman" pitchFamily="33" charset="0"/>
                <a:ea typeface="+mn-ea"/>
                <a:cs typeface="+mn-cs"/>
              </a:rPr>
              <a:t>it eliminates contention for the cache between the instruction fetch/decode unit and the execution unit. </a:t>
            </a:r>
          </a:p>
          <a:p>
            <a:r>
              <a:rPr kumimoji="1" lang="en-US" sz="1200" kern="1200" baseline="0" dirty="0">
                <a:solidFill>
                  <a:schemeClr val="tx1"/>
                </a:solidFill>
                <a:latin typeface="Times New Roman" pitchFamily="33" charset="0"/>
                <a:ea typeface="+mn-ea"/>
                <a:cs typeface="+mn-cs"/>
              </a:rPr>
              <a:t>This is important in any design that relies on the pipelining of instructions. </a:t>
            </a:r>
          </a:p>
          <a:p>
            <a:r>
              <a:rPr kumimoji="1" lang="en-US" sz="1200" kern="1200" baseline="0" dirty="0">
                <a:solidFill>
                  <a:schemeClr val="tx1"/>
                </a:solidFill>
                <a:latin typeface="Times New Roman" pitchFamily="33" charset="0"/>
                <a:ea typeface="+mn-ea"/>
                <a:cs typeface="+mn-cs"/>
              </a:rPr>
              <a:t>Typically, the processor will fetch instructions ahead of time and fill a buffer, or pipeline, with instructions to be executed. </a:t>
            </a:r>
          </a:p>
          <a:p>
            <a:r>
              <a:rPr kumimoji="1" lang="en-US" sz="1200" u="sng" kern="1200" baseline="0" dirty="0">
                <a:solidFill>
                  <a:schemeClr val="tx1"/>
                </a:solidFill>
                <a:latin typeface="Times New Roman" pitchFamily="33" charset="0"/>
                <a:ea typeface="+mn-ea"/>
                <a:cs typeface="+mn-cs"/>
              </a:rPr>
              <a:t>Suppose now that we have a unified instruction/data cache. </a:t>
            </a:r>
          </a:p>
          <a:p>
            <a:pPr marL="171450" indent="-171450">
              <a:buFontTx/>
              <a:buChar char="-"/>
            </a:pPr>
            <a:r>
              <a:rPr kumimoji="1" lang="en-US" sz="1200" u="sng" kern="1200" baseline="0" dirty="0">
                <a:solidFill>
                  <a:schemeClr val="tx1"/>
                </a:solidFill>
                <a:latin typeface="Times New Roman" pitchFamily="33" charset="0"/>
                <a:ea typeface="+mn-ea"/>
                <a:cs typeface="+mn-cs"/>
              </a:rPr>
              <a:t>When the execution unit performs a memory access to load and store data, the request is submitted to the unified cache.</a:t>
            </a:r>
          </a:p>
          <a:p>
            <a:pPr marL="171450" indent="-171450">
              <a:buFontTx/>
              <a:buChar char="-"/>
            </a:pPr>
            <a:r>
              <a:rPr kumimoji="1" lang="en-US" sz="1200" u="sng" kern="1200" baseline="0" dirty="0">
                <a:solidFill>
                  <a:schemeClr val="tx1"/>
                </a:solidFill>
                <a:latin typeface="Times New Roman" pitchFamily="33" charset="0"/>
                <a:ea typeface="+mn-ea"/>
                <a:cs typeface="+mn-cs"/>
              </a:rPr>
              <a:t> If, at the same time, the instruction prefetcher issues a read request to the cache for an instruction, that request will be temporarily blocked so that the cache can service the execution unit first, </a:t>
            </a:r>
            <a:r>
              <a:rPr kumimoji="1" lang="en-US" sz="1200" kern="1200" baseline="0" dirty="0">
                <a:solidFill>
                  <a:schemeClr val="tx1"/>
                </a:solidFill>
                <a:latin typeface="Times New Roman" pitchFamily="33" charset="0"/>
                <a:ea typeface="+mn-ea"/>
                <a:cs typeface="+mn-cs"/>
              </a:rPr>
              <a:t>enabling it to complete the currently executing instruction.</a:t>
            </a:r>
          </a:p>
          <a:p>
            <a:r>
              <a:rPr kumimoji="1" lang="en-US" sz="1200" kern="1200" baseline="0" dirty="0">
                <a:solidFill>
                  <a:schemeClr val="tx1"/>
                </a:solidFill>
                <a:latin typeface="Times New Roman" pitchFamily="33" charset="0"/>
                <a:ea typeface="+mn-ea"/>
                <a:cs typeface="+mn-cs"/>
              </a:rPr>
              <a:t>This cache contention can degrade performance by interfering with efficient use of the instruction pipeline. The split cache structure overcomes this difficulty.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Recall from Chapter 4 that we defined the </a:t>
            </a:r>
            <a:r>
              <a:rPr kumimoji="1" lang="en-US" sz="1200" u="sng" kern="1200" dirty="0">
                <a:solidFill>
                  <a:schemeClr val="tx1"/>
                </a:solidFill>
                <a:effectLst/>
                <a:latin typeface="Times New Roman" pitchFamily="33" charset="0"/>
                <a:ea typeface="+mn-ea"/>
                <a:cs typeface="+mn-cs"/>
              </a:rPr>
              <a:t>inclusion principle for memory hierarchies </a:t>
            </a:r>
            <a:r>
              <a:rPr kumimoji="1" lang="en-US" sz="1200" kern="1200" dirty="0">
                <a:solidFill>
                  <a:schemeClr val="tx1"/>
                </a:solidFill>
                <a:effectLst/>
                <a:latin typeface="Times New Roman" pitchFamily="33" charset="0"/>
                <a:ea typeface="+mn-ea"/>
                <a:cs typeface="+mn-cs"/>
              </a:rPr>
              <a:t>as follows: </a:t>
            </a:r>
          </a:p>
          <a:p>
            <a:r>
              <a:rPr kumimoji="1" lang="en-US" sz="1200" kern="1200" dirty="0">
                <a:solidFill>
                  <a:schemeClr val="tx1"/>
                </a:solidFill>
                <a:effectLst/>
                <a:latin typeface="Times New Roman" pitchFamily="33" charset="0"/>
                <a:ea typeface="+mn-ea"/>
                <a:cs typeface="+mn-cs"/>
              </a:rPr>
              <a:t>All information items are originally stored in level Mn , where n  is the level most remote from the processor (lowest level). </a:t>
            </a:r>
          </a:p>
          <a:p>
            <a:r>
              <a:rPr kumimoji="1" lang="en-US" sz="1200" kern="1200" dirty="0">
                <a:solidFill>
                  <a:schemeClr val="tx1"/>
                </a:solidFill>
                <a:effectLst/>
                <a:latin typeface="Times New Roman" pitchFamily="33" charset="0"/>
                <a:ea typeface="+mn-ea"/>
                <a:cs typeface="+mn-cs"/>
              </a:rPr>
              <a:t>During the processing, subsets of Mn  are copied into Mn –1. </a:t>
            </a:r>
          </a:p>
          <a:p>
            <a:r>
              <a:rPr kumimoji="1" lang="en-US" sz="1200" kern="1200" dirty="0">
                <a:solidFill>
                  <a:schemeClr val="tx1"/>
                </a:solidFill>
                <a:effectLst/>
                <a:latin typeface="Times New Roman" pitchFamily="33" charset="0"/>
                <a:ea typeface="+mn-ea"/>
                <a:cs typeface="+mn-cs"/>
              </a:rPr>
              <a:t>Similarity, subsets of Mn –1 are copied into Mn –2, and so on.</a:t>
            </a:r>
          </a:p>
          <a:p>
            <a:r>
              <a:rPr kumimoji="1" lang="en-US" sz="1200" kern="1200" dirty="0">
                <a:solidFill>
                  <a:schemeClr val="tx1"/>
                </a:solidFill>
                <a:effectLst/>
                <a:latin typeface="Times New Roman" pitchFamily="33" charset="0"/>
                <a:ea typeface="+mn-ea"/>
                <a:cs typeface="+mn-cs"/>
              </a:rPr>
              <a:t>This is expressed concisely as </a:t>
            </a:r>
            <a:r>
              <a:rPr kumimoji="1" lang="en-US" sz="1200" kern="1200" dirty="0" err="1">
                <a:solidFill>
                  <a:schemeClr val="tx1"/>
                </a:solidFill>
                <a:effectLst/>
                <a:latin typeface="Times New Roman" pitchFamily="33" charset="0"/>
                <a:ea typeface="+mn-ea"/>
                <a:cs typeface="+mn-cs"/>
              </a:rPr>
              <a:t>Mi</a:t>
            </a:r>
            <a:r>
              <a:rPr kumimoji="1" lang="en-US" sz="1200" kern="1200" dirty="0">
                <a:solidFill>
                  <a:schemeClr val="tx1"/>
                </a:solidFill>
                <a:effectLst/>
                <a:latin typeface="Times New Roman" pitchFamily="33" charset="0"/>
                <a:ea typeface="+mn-ea"/>
                <a:cs typeface="+mn-cs"/>
              </a:rPr>
              <a:t> </a:t>
            </a:r>
            <a:r>
              <a:rPr kumimoji="1" lang="en-US" sz="1200" kern="1200" dirty="0" err="1">
                <a:solidFill>
                  <a:schemeClr val="tx1"/>
                </a:solidFill>
                <a:effectLst/>
                <a:latin typeface="Times New Roman" pitchFamily="33" charset="0"/>
                <a:ea typeface="+mn-ea"/>
                <a:cs typeface="+mn-cs"/>
              </a:rPr>
              <a:t>Mi</a:t>
            </a:r>
            <a:r>
              <a:rPr kumimoji="1" lang="en-US" sz="1200" kern="1200" dirty="0">
                <a:solidFill>
                  <a:schemeClr val="tx1"/>
                </a:solidFill>
                <a:effectLst/>
                <a:latin typeface="Times New Roman" pitchFamily="33" charset="0"/>
                <a:ea typeface="+mn-ea"/>
                <a:cs typeface="+mn-cs"/>
              </a:rPr>
              <a:t> +1. </a:t>
            </a:r>
            <a:r>
              <a:rPr kumimoji="1" lang="en-US" sz="1200" u="sng" kern="1200" dirty="0">
                <a:solidFill>
                  <a:schemeClr val="tx1"/>
                </a:solidFill>
                <a:effectLst/>
                <a:latin typeface="Times New Roman" pitchFamily="33" charset="0"/>
                <a:ea typeface="+mn-ea"/>
                <a:cs typeface="+mn-cs"/>
              </a:rPr>
              <a:t>Thus, if a word is found in Mi , then copies of the same word also exist in all lower layers Mi +1, Mi +2,…, Mn . </a:t>
            </a:r>
          </a:p>
          <a:p>
            <a:r>
              <a:rPr kumimoji="1" lang="en-US" sz="1200" kern="1200" dirty="0">
                <a:solidFill>
                  <a:schemeClr val="tx1"/>
                </a:solidFill>
                <a:effectLst/>
                <a:latin typeface="Times New Roman" pitchFamily="33" charset="0"/>
                <a:ea typeface="+mn-ea"/>
                <a:cs typeface="+mn-cs"/>
              </a:rPr>
              <a:t>In a multilevel cache environment, in which there may be multiple caches at one level that share the same cache at the next lower level, inclusion between these two levels may not always be desirable. Three inclusion policies are found in contemporary cache systems:</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The </a:t>
            </a:r>
            <a:r>
              <a:rPr kumimoji="1" lang="en-US" sz="1200" b="1" kern="1200" dirty="0">
                <a:solidFill>
                  <a:schemeClr val="tx1"/>
                </a:solidFill>
                <a:effectLst/>
                <a:latin typeface="Times New Roman" pitchFamily="33" charset="0"/>
                <a:ea typeface="+mn-ea"/>
                <a:cs typeface="+mn-cs"/>
              </a:rPr>
              <a:t>inclusive policy</a:t>
            </a:r>
            <a:r>
              <a:rPr kumimoji="1" lang="en-US" sz="1200" kern="1200" dirty="0">
                <a:solidFill>
                  <a:schemeClr val="tx1"/>
                </a:solidFill>
                <a:effectLst/>
                <a:latin typeface="Times New Roman" pitchFamily="33" charset="0"/>
                <a:ea typeface="+mn-ea"/>
                <a:cs typeface="+mn-cs"/>
              </a:rPr>
              <a:t>  dictates that a piece of data in one cache is guaranteed to be also found in all lower levels of caches. </a:t>
            </a:r>
          </a:p>
          <a:p>
            <a:r>
              <a:rPr kumimoji="1" lang="en-US" sz="1200" kern="1200" dirty="0">
                <a:solidFill>
                  <a:schemeClr val="tx1"/>
                </a:solidFill>
                <a:effectLst/>
                <a:latin typeface="Times New Roman" pitchFamily="33" charset="0"/>
                <a:ea typeface="+mn-ea"/>
                <a:cs typeface="+mn-cs"/>
              </a:rPr>
              <a:t>The advantage of the inclusive policy is that it simplifies searching for data when there are multiple processors in the computing system. </a:t>
            </a:r>
          </a:p>
          <a:p>
            <a:r>
              <a:rPr kumimoji="1" lang="en-US" sz="1200" u="sng" kern="1200" dirty="0">
                <a:solidFill>
                  <a:schemeClr val="tx1"/>
                </a:solidFill>
                <a:effectLst/>
                <a:latin typeface="Times New Roman" pitchFamily="33" charset="0"/>
                <a:ea typeface="+mn-ea"/>
                <a:cs typeface="+mn-cs"/>
              </a:rPr>
              <a:t>For example, if one processor wants to know whether another processor has the data it needs, it does not need to search all levels of caches of that other processor</a:t>
            </a:r>
          </a:p>
          <a:p>
            <a:r>
              <a:rPr kumimoji="1" lang="en-US" sz="1200" u="sng" kern="1200" dirty="0">
                <a:solidFill>
                  <a:schemeClr val="tx1"/>
                </a:solidFill>
                <a:effectLst/>
                <a:latin typeface="Times New Roman" pitchFamily="33" charset="0"/>
                <a:ea typeface="+mn-ea"/>
                <a:cs typeface="+mn-cs"/>
              </a:rPr>
              <a:t>but only the lowest-level cache</a:t>
            </a:r>
            <a:r>
              <a:rPr kumimoji="1" lang="en-US" sz="1200" kern="1200" dirty="0">
                <a:solidFill>
                  <a:schemeClr val="tx1"/>
                </a:solidFill>
                <a:effectLst/>
                <a:latin typeface="Times New Roman" pitchFamily="33" charset="0"/>
                <a:ea typeface="+mn-ea"/>
                <a:cs typeface="+mn-cs"/>
              </a:rPr>
              <a:t>. This property is useful in enforcing cache coherence,  which is discussed in Chapter 20.</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The </a:t>
            </a:r>
            <a:r>
              <a:rPr kumimoji="1" lang="en-US" sz="1200" b="1" kern="1200" dirty="0">
                <a:solidFill>
                  <a:schemeClr val="tx1"/>
                </a:solidFill>
                <a:effectLst/>
                <a:latin typeface="Times New Roman" pitchFamily="33" charset="0"/>
                <a:ea typeface="+mn-ea"/>
                <a:cs typeface="+mn-cs"/>
              </a:rPr>
              <a:t>exclusive policy</a:t>
            </a:r>
            <a:r>
              <a:rPr kumimoji="1" lang="en-US" sz="1200" kern="1200" dirty="0">
                <a:solidFill>
                  <a:schemeClr val="tx1"/>
                </a:solidFill>
                <a:effectLst/>
                <a:latin typeface="Times New Roman" pitchFamily="33" charset="0"/>
                <a:ea typeface="+mn-ea"/>
                <a:cs typeface="+mn-cs"/>
              </a:rPr>
              <a:t>  dictates that a piece of data in one cache is guaranteed not to be found in all lower levels of caches. </a:t>
            </a:r>
          </a:p>
          <a:p>
            <a:r>
              <a:rPr kumimoji="1" lang="en-US" sz="1200" kern="1200" dirty="0">
                <a:solidFill>
                  <a:schemeClr val="tx1"/>
                </a:solidFill>
                <a:effectLst/>
                <a:latin typeface="Times New Roman" pitchFamily="33" charset="0"/>
                <a:ea typeface="+mn-ea"/>
                <a:cs typeface="+mn-cs"/>
              </a:rPr>
              <a:t>The advantage of the exclusive policy is </a:t>
            </a:r>
            <a:r>
              <a:rPr kumimoji="1" lang="en-US" sz="1200" u="sng" kern="1200" dirty="0">
                <a:solidFill>
                  <a:schemeClr val="tx1"/>
                </a:solidFill>
                <a:effectLst/>
                <a:latin typeface="Times New Roman" pitchFamily="33" charset="0"/>
                <a:ea typeface="+mn-ea"/>
                <a:cs typeface="+mn-cs"/>
              </a:rPr>
              <a:t>that it does not waste cache capacity since it does not store multiple copies of the same data </a:t>
            </a:r>
            <a:r>
              <a:rPr kumimoji="1" lang="en-US" sz="1200" kern="1200" dirty="0">
                <a:solidFill>
                  <a:schemeClr val="tx1"/>
                </a:solidFill>
                <a:effectLst/>
                <a:latin typeface="Times New Roman" pitchFamily="33" charset="0"/>
                <a:ea typeface="+mn-ea"/>
                <a:cs typeface="+mn-cs"/>
              </a:rPr>
              <a:t>in all of the caches. </a:t>
            </a:r>
          </a:p>
          <a:p>
            <a:r>
              <a:rPr kumimoji="1" lang="en-US" sz="1200" kern="1200" dirty="0">
                <a:solidFill>
                  <a:schemeClr val="tx1"/>
                </a:solidFill>
                <a:effectLst/>
                <a:latin typeface="Times New Roman" pitchFamily="33" charset="0"/>
                <a:ea typeface="+mn-ea"/>
                <a:cs typeface="+mn-cs"/>
              </a:rPr>
              <a:t>The </a:t>
            </a:r>
            <a:r>
              <a:rPr kumimoji="1" lang="en-US" sz="1200" u="sng" kern="1200" dirty="0">
                <a:solidFill>
                  <a:schemeClr val="tx1"/>
                </a:solidFill>
                <a:effectLst/>
                <a:latin typeface="Times New Roman" pitchFamily="33" charset="0"/>
                <a:ea typeface="+mn-ea"/>
                <a:cs typeface="+mn-cs"/>
              </a:rPr>
              <a:t>disadvantage is the need to search multiple cache levels when invalidating or updating a block.</a:t>
            </a:r>
          </a:p>
          <a:p>
            <a:r>
              <a:rPr kumimoji="1" lang="en-US" sz="1200" kern="1200" dirty="0">
                <a:solidFill>
                  <a:schemeClr val="tx1"/>
                </a:solidFill>
                <a:effectLst/>
                <a:latin typeface="Times New Roman" pitchFamily="33" charset="0"/>
                <a:ea typeface="+mn-ea"/>
                <a:cs typeface="+mn-cs"/>
              </a:rPr>
              <a:t>To minimize the search time, the higher-level tag sets are typically duplicated at the lowest cache level to centralize searching.</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With the </a:t>
            </a:r>
            <a:r>
              <a:rPr kumimoji="1" lang="en-US" sz="1200" b="1" kern="1200" dirty="0" err="1">
                <a:solidFill>
                  <a:schemeClr val="tx1"/>
                </a:solidFill>
                <a:effectLst/>
                <a:latin typeface="Times New Roman" pitchFamily="33" charset="0"/>
                <a:ea typeface="+mn-ea"/>
                <a:cs typeface="+mn-cs"/>
              </a:rPr>
              <a:t>noninclusive</a:t>
            </a:r>
            <a:r>
              <a:rPr kumimoji="1" lang="en-US" sz="1200" b="1" kern="1200" dirty="0">
                <a:solidFill>
                  <a:schemeClr val="tx1"/>
                </a:solidFill>
                <a:effectLst/>
                <a:latin typeface="Times New Roman" pitchFamily="33" charset="0"/>
                <a:ea typeface="+mn-ea"/>
                <a:cs typeface="+mn-cs"/>
              </a:rPr>
              <a:t> policy </a:t>
            </a:r>
            <a:r>
              <a:rPr kumimoji="1" lang="en-US" sz="1200" kern="1200" dirty="0">
                <a:solidFill>
                  <a:schemeClr val="tx1"/>
                </a:solidFill>
                <a:effectLst/>
                <a:latin typeface="Times New Roman" pitchFamily="33" charset="0"/>
                <a:ea typeface="+mn-ea"/>
                <a:cs typeface="+mn-cs"/>
              </a:rPr>
              <a:t>, a piece of data in one cache </a:t>
            </a:r>
            <a:r>
              <a:rPr kumimoji="1" lang="en-US" sz="1200" u="sng" kern="1200" dirty="0">
                <a:solidFill>
                  <a:schemeClr val="tx1"/>
                </a:solidFill>
                <a:effectLst/>
                <a:latin typeface="Times New Roman" pitchFamily="33" charset="0"/>
                <a:ea typeface="+mn-ea"/>
                <a:cs typeface="+mn-cs"/>
              </a:rPr>
              <a:t>may or may not be found in lower levels of caches. </a:t>
            </a:r>
          </a:p>
          <a:p>
            <a:r>
              <a:rPr kumimoji="1" lang="en-US" sz="1200" kern="1200" dirty="0">
                <a:solidFill>
                  <a:schemeClr val="tx1"/>
                </a:solidFill>
                <a:effectLst/>
                <a:latin typeface="Times New Roman" pitchFamily="33" charset="0"/>
                <a:ea typeface="+mn-ea"/>
                <a:cs typeface="+mn-cs"/>
              </a:rPr>
              <a:t>This can be contrasted with the other two policies with the following examples. </a:t>
            </a:r>
          </a:p>
          <a:p>
            <a:r>
              <a:rPr kumimoji="1" lang="en-US" sz="1200" u="sng" kern="1200" dirty="0">
                <a:solidFill>
                  <a:schemeClr val="tx1"/>
                </a:solidFill>
                <a:effectLst/>
                <a:latin typeface="Times New Roman" pitchFamily="33" charset="0"/>
                <a:ea typeface="+mn-ea"/>
                <a:cs typeface="+mn-cs"/>
              </a:rPr>
              <a:t>Suppose that the L2 line size is a multiple of the L1 line size. </a:t>
            </a:r>
          </a:p>
          <a:p>
            <a:r>
              <a:rPr kumimoji="1" lang="en-US" sz="1200" u="sng" kern="1200" dirty="0">
                <a:solidFill>
                  <a:schemeClr val="tx1"/>
                </a:solidFill>
                <a:effectLst/>
                <a:latin typeface="Times New Roman" pitchFamily="33" charset="0"/>
                <a:ea typeface="+mn-ea"/>
                <a:cs typeface="+mn-cs"/>
              </a:rPr>
              <a:t>For the inclusive policy</a:t>
            </a:r>
            <a:r>
              <a:rPr kumimoji="1" lang="en-US" sz="1200" kern="1200" dirty="0">
                <a:solidFill>
                  <a:schemeClr val="tx1"/>
                </a:solidFill>
                <a:effectLst/>
                <a:latin typeface="Times New Roman" pitchFamily="33" charset="0"/>
                <a:ea typeface="+mn-ea"/>
                <a:cs typeface="+mn-cs"/>
              </a:rPr>
              <a:t>, if a block is evicted from the L2 cache, the corresponding multiple blocks</a:t>
            </a:r>
            <a:r>
              <a:rPr kumimoji="1" lang="en-US" sz="1200" u="sng" kern="1200" dirty="0">
                <a:solidFill>
                  <a:schemeClr val="tx1"/>
                </a:solidFill>
                <a:effectLst/>
                <a:latin typeface="Times New Roman" pitchFamily="33" charset="0"/>
                <a:ea typeface="+mn-ea"/>
                <a:cs typeface="+mn-cs"/>
              </a:rPr>
              <a:t> will be evicted from the L1 cache. </a:t>
            </a:r>
          </a:p>
          <a:p>
            <a:r>
              <a:rPr kumimoji="1" lang="en-US" sz="1200" u="sng" kern="1200" dirty="0">
                <a:solidFill>
                  <a:schemeClr val="tx1"/>
                </a:solidFill>
                <a:effectLst/>
                <a:latin typeface="Times New Roman" pitchFamily="33" charset="0"/>
                <a:ea typeface="+mn-ea"/>
                <a:cs typeface="+mn-cs"/>
              </a:rPr>
              <a:t>In contrast, with a </a:t>
            </a:r>
            <a:r>
              <a:rPr kumimoji="1" lang="en-US" sz="1200" u="sng" kern="1200" dirty="0" err="1">
                <a:solidFill>
                  <a:schemeClr val="tx1"/>
                </a:solidFill>
                <a:effectLst/>
                <a:latin typeface="Times New Roman" pitchFamily="33" charset="0"/>
                <a:ea typeface="+mn-ea"/>
                <a:cs typeface="+mn-cs"/>
              </a:rPr>
              <a:t>noninclusive</a:t>
            </a:r>
            <a:r>
              <a:rPr kumimoji="1" lang="en-US" sz="1200" u="sng" kern="1200" dirty="0">
                <a:solidFill>
                  <a:schemeClr val="tx1"/>
                </a:solidFill>
                <a:effectLst/>
                <a:latin typeface="Times New Roman" pitchFamily="33" charset="0"/>
                <a:ea typeface="+mn-ea"/>
                <a:cs typeface="+mn-cs"/>
              </a:rPr>
              <a:t> policy, </a:t>
            </a:r>
            <a:r>
              <a:rPr kumimoji="1" lang="en-US" sz="1200" kern="1200" dirty="0">
                <a:solidFill>
                  <a:schemeClr val="tx1"/>
                </a:solidFill>
                <a:effectLst/>
                <a:latin typeface="Times New Roman" pitchFamily="33" charset="0"/>
                <a:ea typeface="+mn-ea"/>
                <a:cs typeface="+mn-cs"/>
              </a:rPr>
              <a:t>the L1 cache may </a:t>
            </a:r>
            <a:r>
              <a:rPr kumimoji="1" lang="en-US" sz="1200" u="sng" kern="1200" dirty="0">
                <a:solidFill>
                  <a:schemeClr val="tx1"/>
                </a:solidFill>
                <a:effectLst/>
                <a:latin typeface="Times New Roman" pitchFamily="33" charset="0"/>
                <a:ea typeface="+mn-ea"/>
                <a:cs typeface="+mn-cs"/>
              </a:rPr>
              <a:t>retain portions of a block recently evicted from the L2 cache</a:t>
            </a:r>
            <a:r>
              <a:rPr kumimoji="1" lang="en-US" sz="1200" kern="1200" dirty="0">
                <a:solidFill>
                  <a:schemeClr val="tx1"/>
                </a:solidFill>
                <a:effectLst/>
                <a:latin typeface="Times New Roman" pitchFamily="33" charset="0"/>
                <a:ea typeface="+mn-ea"/>
                <a:cs typeface="+mn-cs"/>
              </a:rPr>
              <a:t>. </a:t>
            </a:r>
          </a:p>
          <a:p>
            <a:r>
              <a:rPr kumimoji="1" lang="en-US" sz="1200" kern="1200" dirty="0">
                <a:solidFill>
                  <a:schemeClr val="tx1"/>
                </a:solidFill>
                <a:effectLst/>
                <a:latin typeface="Times New Roman" pitchFamily="33" charset="0"/>
                <a:ea typeface="+mn-ea"/>
                <a:cs typeface="+mn-cs"/>
              </a:rPr>
              <a:t>For the same difference in block size,</a:t>
            </a:r>
            <a:r>
              <a:rPr kumimoji="1" lang="en-US" sz="1200" u="sng" kern="1200" dirty="0">
                <a:solidFill>
                  <a:schemeClr val="tx1"/>
                </a:solidFill>
                <a:effectLst/>
                <a:latin typeface="Times New Roman" pitchFamily="33" charset="0"/>
                <a:ea typeface="+mn-ea"/>
                <a:cs typeface="+mn-cs"/>
              </a:rPr>
              <a:t> if a portion of a block is promoted from the L2 cache to the L1 cache, the exclusive policy requires the entire L2 block be evicted. </a:t>
            </a:r>
          </a:p>
          <a:p>
            <a:r>
              <a:rPr kumimoji="1" lang="en-US" sz="1200" u="sng" kern="1200" dirty="0">
                <a:solidFill>
                  <a:schemeClr val="tx1"/>
                </a:solidFill>
                <a:effectLst/>
                <a:latin typeface="Times New Roman" pitchFamily="33" charset="0"/>
                <a:ea typeface="+mn-ea"/>
                <a:cs typeface="+mn-cs"/>
              </a:rPr>
              <a:t>In contrast, the </a:t>
            </a:r>
            <a:r>
              <a:rPr kumimoji="1" lang="en-US" sz="1200" u="sng" kern="1200" dirty="0" err="1">
                <a:solidFill>
                  <a:schemeClr val="tx1"/>
                </a:solidFill>
                <a:effectLst/>
                <a:latin typeface="Times New Roman" pitchFamily="33" charset="0"/>
                <a:ea typeface="+mn-ea"/>
                <a:cs typeface="+mn-cs"/>
              </a:rPr>
              <a:t>noninclusive</a:t>
            </a:r>
            <a:r>
              <a:rPr kumimoji="1" lang="en-US" sz="1200" u="sng" kern="1200" dirty="0">
                <a:solidFill>
                  <a:schemeClr val="tx1"/>
                </a:solidFill>
                <a:effectLst/>
                <a:latin typeface="Times New Roman" pitchFamily="33" charset="0"/>
                <a:ea typeface="+mn-ea"/>
                <a:cs typeface="+mn-cs"/>
              </a:rPr>
              <a:t> policy does not require this eviction</a:t>
            </a:r>
            <a:r>
              <a:rPr kumimoji="1" lang="en-US" sz="1200" kern="1200" dirty="0">
                <a:solidFill>
                  <a:schemeClr val="tx1"/>
                </a:solidFill>
                <a:effectLst/>
                <a:latin typeface="Times New Roman" pitchFamily="33" charset="0"/>
                <a:ea typeface="+mn-ea"/>
                <a:cs typeface="+mn-cs"/>
              </a:rPr>
              <a:t>. </a:t>
            </a:r>
          </a:p>
          <a:p>
            <a:r>
              <a:rPr kumimoji="1" lang="en-US" sz="1200" kern="1200" dirty="0">
                <a:solidFill>
                  <a:schemeClr val="tx1"/>
                </a:solidFill>
                <a:effectLst/>
                <a:latin typeface="Times New Roman" pitchFamily="33" charset="0"/>
                <a:ea typeface="+mn-ea"/>
                <a:cs typeface="+mn-cs"/>
              </a:rPr>
              <a:t>As with the exclusive policy, a </a:t>
            </a:r>
            <a:r>
              <a:rPr kumimoji="1" lang="en-US" sz="1200" kern="1200" dirty="0" err="1">
                <a:solidFill>
                  <a:schemeClr val="tx1"/>
                </a:solidFill>
                <a:effectLst/>
                <a:latin typeface="Times New Roman" pitchFamily="33" charset="0"/>
                <a:ea typeface="+mn-ea"/>
                <a:cs typeface="+mn-cs"/>
              </a:rPr>
              <a:t>noninclusive</a:t>
            </a:r>
            <a:r>
              <a:rPr kumimoji="1" lang="en-US" sz="1200" kern="1200" dirty="0">
                <a:solidFill>
                  <a:schemeClr val="tx1"/>
                </a:solidFill>
                <a:effectLst/>
                <a:latin typeface="Times New Roman" pitchFamily="33" charset="0"/>
                <a:ea typeface="+mn-ea"/>
                <a:cs typeface="+mn-cs"/>
              </a:rPr>
              <a:t> policy will generally maintain all higher-level cache sets at the lowest cache level.</a:t>
            </a:r>
          </a:p>
          <a:p>
            <a:r>
              <a:rPr kumimoji="1" lang="en-US" sz="1200" kern="1200">
                <a:solidFill>
                  <a:schemeClr val="tx1"/>
                </a:solidFill>
                <a:effectLst/>
                <a:latin typeface="Times New Roman" pitchFamily="33" charset="0"/>
                <a:ea typeface="+mn-ea"/>
                <a:cs typeface="+mn-cs"/>
              </a:rPr>
              <a:t>https://en.wikipedia.org/wiki/Cache_inclusion_policy</a:t>
            </a:r>
            <a:endParaRPr kumimoji="1" lang="en-US" sz="1200" kern="1200" dirty="0">
              <a:solidFill>
                <a:schemeClr val="tx1"/>
              </a:solidFill>
              <a:effectLst/>
              <a:latin typeface="Times New Roman" pitchFamily="33" charset="0"/>
              <a:ea typeface="+mn-ea"/>
              <a:cs typeface="+mn-cs"/>
            </a:endParaRPr>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35</a:t>
            </a:fld>
            <a:endParaRPr lang="en-US" dirty="0"/>
          </a:p>
        </p:txBody>
      </p:sp>
    </p:spTree>
    <p:extLst>
      <p:ext uri="{BB962C8B-B14F-4D97-AF65-F5344CB8AC3E}">
        <p14:creationId xmlns:p14="http://schemas.microsoft.com/office/powerpoint/2010/main" val="12199303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The evolution of cache organization is seen clearly in the evolution of Intel microprocessors (Table 5.4). </a:t>
            </a:r>
          </a:p>
          <a:p>
            <a:r>
              <a:rPr kumimoji="1" lang="en-US" sz="1200" kern="1200" dirty="0">
                <a:solidFill>
                  <a:schemeClr val="tx1"/>
                </a:solidFill>
                <a:effectLst/>
                <a:latin typeface="Times New Roman" pitchFamily="33" charset="0"/>
                <a:ea typeface="+mn-ea"/>
                <a:cs typeface="+mn-cs"/>
              </a:rPr>
              <a:t>The 80386 does not include an on-chip</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cache. </a:t>
            </a:r>
          </a:p>
          <a:p>
            <a:r>
              <a:rPr kumimoji="1" lang="en-US" sz="1200" kern="1200" dirty="0">
                <a:solidFill>
                  <a:schemeClr val="tx1"/>
                </a:solidFill>
                <a:effectLst/>
                <a:latin typeface="Times New Roman" pitchFamily="33" charset="0"/>
                <a:ea typeface="+mn-ea"/>
                <a:cs typeface="+mn-cs"/>
              </a:rPr>
              <a:t>The 80486  </a:t>
            </a:r>
            <a:r>
              <a:rPr kumimoji="1" lang="en-US" sz="1200" kern="1200" dirty="0" err="1">
                <a:solidFill>
                  <a:schemeClr val="tx1"/>
                </a:solidFill>
                <a:effectLst/>
                <a:latin typeface="Times New Roman" pitchFamily="33" charset="0"/>
                <a:ea typeface="+mn-ea"/>
                <a:cs typeface="+mn-cs"/>
              </a:rPr>
              <a:t>ncludes</a:t>
            </a:r>
            <a:r>
              <a:rPr kumimoji="1" lang="en-US" sz="1200" kern="1200" dirty="0">
                <a:solidFill>
                  <a:schemeClr val="tx1"/>
                </a:solidFill>
                <a:effectLst/>
                <a:latin typeface="Times New Roman" pitchFamily="33" charset="0"/>
                <a:ea typeface="+mn-ea"/>
                <a:cs typeface="+mn-cs"/>
              </a:rPr>
              <a:t> a single on-chip</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cache of 8 kB, using a line size of 16 bytes and a four-way set-associative</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organization. </a:t>
            </a:r>
          </a:p>
          <a:p>
            <a:r>
              <a:rPr kumimoji="1" lang="en-US" sz="1200" kern="1200" dirty="0">
                <a:solidFill>
                  <a:schemeClr val="tx1"/>
                </a:solidFill>
                <a:effectLst/>
                <a:latin typeface="Times New Roman" pitchFamily="33" charset="0"/>
                <a:ea typeface="+mn-ea"/>
                <a:cs typeface="+mn-cs"/>
              </a:rPr>
              <a:t>All of the Pentium processors include two on-chip L1 caches, one for data and one for instructions. </a:t>
            </a:r>
          </a:p>
          <a:p>
            <a:r>
              <a:rPr kumimoji="1" lang="en-US" sz="1200" kern="1200" dirty="0">
                <a:solidFill>
                  <a:schemeClr val="tx1"/>
                </a:solidFill>
                <a:effectLst/>
                <a:latin typeface="Times New Roman" pitchFamily="33" charset="0"/>
                <a:ea typeface="+mn-ea"/>
                <a:cs typeface="+mn-cs"/>
              </a:rPr>
              <a:t>For the Pentium 4, the L1 data cache is 16 kB, using a line size of 64 bytes and a four-way</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set-associative</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organization.</a:t>
            </a:r>
          </a:p>
          <a:p>
            <a:r>
              <a:rPr kumimoji="1" lang="en-US" sz="1200" kern="1200" dirty="0">
                <a:solidFill>
                  <a:schemeClr val="tx1"/>
                </a:solidFill>
                <a:effectLst/>
                <a:latin typeface="Times New Roman" pitchFamily="33" charset="0"/>
                <a:ea typeface="+mn-ea"/>
                <a:cs typeface="+mn-cs"/>
              </a:rPr>
              <a:t>The Pentium 4 instruction cache is described subsequently. </a:t>
            </a:r>
          </a:p>
          <a:p>
            <a:r>
              <a:rPr kumimoji="1" lang="en-US" sz="1200" kern="1200" dirty="0">
                <a:solidFill>
                  <a:schemeClr val="tx1"/>
                </a:solidFill>
                <a:effectLst/>
                <a:latin typeface="Times New Roman" pitchFamily="33" charset="0"/>
                <a:ea typeface="+mn-ea"/>
                <a:cs typeface="+mn-cs"/>
              </a:rPr>
              <a:t>The Pentium II also includes an L2 cache that feeds both of the L1 caches. The L2 cache is eight-way set associative with a size of 512 kB and a line size of 128 bytes. An L3 cache was added for the Pentium III and became on-chip</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with high-end</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versions of the Pentium 4.</a:t>
            </a: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36</a:t>
            </a:fld>
            <a:endParaRPr lang="en-US" dirty="0"/>
          </a:p>
        </p:txBody>
      </p:sp>
    </p:spTree>
    <p:extLst>
      <p:ext uri="{BB962C8B-B14F-4D97-AF65-F5344CB8AC3E}">
        <p14:creationId xmlns:p14="http://schemas.microsoft.com/office/powerpoint/2010/main" val="1004680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37</a:t>
            </a:fld>
            <a:endParaRPr lang="en-US" dirty="0"/>
          </a:p>
        </p:txBody>
      </p:sp>
    </p:spTree>
    <p:extLst>
      <p:ext uri="{BB962C8B-B14F-4D97-AF65-F5344CB8AC3E}">
        <p14:creationId xmlns:p14="http://schemas.microsoft.com/office/powerpoint/2010/main" val="1691384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Figure 5.2 depicts the structure of a cache/main-memory system.</a:t>
            </a:r>
          </a:p>
          <a:p>
            <a:r>
              <a:rPr kumimoji="1" lang="en-US" sz="1200" kern="1200" dirty="0">
                <a:solidFill>
                  <a:schemeClr val="tx1"/>
                </a:solidFill>
                <a:effectLst/>
                <a:latin typeface="Times New Roman" pitchFamily="33" charset="0"/>
                <a:ea typeface="+mn-ea"/>
                <a:cs typeface="+mn-cs"/>
              </a:rPr>
              <a:t> Main memory consists of up to 2</a:t>
            </a:r>
            <a:r>
              <a:rPr kumimoji="1" lang="en-US" sz="1200" i="1" kern="1200" baseline="30000" dirty="0">
                <a:solidFill>
                  <a:schemeClr val="tx1"/>
                </a:solidFill>
                <a:effectLst/>
                <a:latin typeface="Times New Roman" pitchFamily="33" charset="0"/>
                <a:ea typeface="+mn-ea"/>
                <a:cs typeface="+mn-cs"/>
              </a:rPr>
              <a:t>n</a:t>
            </a:r>
            <a:r>
              <a:rPr kumimoji="1" lang="en-US" sz="1200" kern="1200" dirty="0">
                <a:solidFill>
                  <a:schemeClr val="tx1"/>
                </a:solidFill>
                <a:effectLst/>
                <a:latin typeface="Times New Roman" pitchFamily="33" charset="0"/>
                <a:ea typeface="+mn-ea"/>
                <a:cs typeface="+mn-cs"/>
              </a:rPr>
              <a:t>  addressable words, with each word having a unique </a:t>
            </a:r>
            <a:r>
              <a:rPr kumimoji="1" lang="en-US" sz="1200" i="1" kern="1200" dirty="0">
                <a:solidFill>
                  <a:schemeClr val="tx1"/>
                </a:solidFill>
                <a:effectLst/>
                <a:latin typeface="Times New Roman" pitchFamily="33" charset="0"/>
                <a:ea typeface="+mn-ea"/>
                <a:cs typeface="+mn-cs"/>
              </a:rPr>
              <a:t>n</a:t>
            </a:r>
            <a:r>
              <a:rPr kumimoji="1" lang="en-US" sz="1200" kern="1200" dirty="0">
                <a:solidFill>
                  <a:schemeClr val="tx1"/>
                </a:solidFill>
                <a:effectLst/>
                <a:latin typeface="Times New Roman" pitchFamily="33" charset="0"/>
                <a:ea typeface="+mn-ea"/>
                <a:cs typeface="+mn-cs"/>
              </a:rPr>
              <a:t>-bit</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address. </a:t>
            </a:r>
          </a:p>
          <a:p>
            <a:r>
              <a:rPr kumimoji="1" lang="en-US" sz="1200" kern="1200" dirty="0">
                <a:solidFill>
                  <a:schemeClr val="tx1"/>
                </a:solidFill>
                <a:effectLst/>
                <a:latin typeface="Times New Roman" pitchFamily="33" charset="0"/>
                <a:ea typeface="+mn-ea"/>
                <a:cs typeface="+mn-cs"/>
              </a:rPr>
              <a:t>For mapping purposes, this memory is considered to consist of  a number of fixed-length</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blocks of </a:t>
            </a:r>
            <a:r>
              <a:rPr kumimoji="1" lang="en-US" sz="1200" i="1" kern="1200" dirty="0">
                <a:solidFill>
                  <a:schemeClr val="tx1"/>
                </a:solidFill>
                <a:effectLst/>
                <a:latin typeface="Times New Roman" pitchFamily="33" charset="0"/>
                <a:ea typeface="+mn-ea"/>
                <a:cs typeface="+mn-cs"/>
              </a:rPr>
              <a:t>K</a:t>
            </a:r>
            <a:r>
              <a:rPr kumimoji="1" lang="en-US" sz="1200" kern="1200" dirty="0">
                <a:solidFill>
                  <a:schemeClr val="tx1"/>
                </a:solidFill>
                <a:effectLst/>
                <a:latin typeface="Times New Roman" pitchFamily="33" charset="0"/>
                <a:ea typeface="+mn-ea"/>
                <a:cs typeface="+mn-cs"/>
              </a:rPr>
              <a:t>  words each. </a:t>
            </a:r>
          </a:p>
          <a:p>
            <a:r>
              <a:rPr kumimoji="1" lang="en-US" sz="1400" kern="1200" dirty="0">
                <a:solidFill>
                  <a:schemeClr val="tx1"/>
                </a:solidFill>
                <a:effectLst/>
                <a:latin typeface="Times New Roman" pitchFamily="33" charset="0"/>
                <a:ea typeface="+mn-ea"/>
                <a:cs typeface="+mn-cs"/>
              </a:rPr>
              <a:t>That is, there are </a:t>
            </a:r>
            <a:r>
              <a:rPr kumimoji="1" lang="en-US" sz="1400" i="1" kern="1200" dirty="0">
                <a:solidFill>
                  <a:schemeClr val="tx1"/>
                </a:solidFill>
                <a:effectLst/>
                <a:latin typeface="Times New Roman" pitchFamily="33" charset="0"/>
                <a:ea typeface="+mn-ea"/>
                <a:cs typeface="+mn-cs"/>
              </a:rPr>
              <a:t>M </a:t>
            </a:r>
            <a:r>
              <a:rPr kumimoji="1" lang="en-US" sz="1400" kern="1200" dirty="0">
                <a:solidFill>
                  <a:schemeClr val="tx1"/>
                </a:solidFill>
                <a:effectLst/>
                <a:latin typeface="Times New Roman" pitchFamily="33" charset="0"/>
                <a:ea typeface="+mn-ea"/>
                <a:cs typeface="+mn-cs"/>
              </a:rPr>
              <a:t>=</a:t>
            </a:r>
            <a:r>
              <a:rPr kumimoji="1" lang="en-US" sz="1400" i="1" kern="1200" baseline="0" dirty="0">
                <a:solidFill>
                  <a:schemeClr val="tx1"/>
                </a:solidFill>
                <a:effectLst/>
                <a:latin typeface="Times New Roman" pitchFamily="33" charset="0"/>
                <a:ea typeface="+mn-ea"/>
                <a:cs typeface="+mn-cs"/>
              </a:rPr>
              <a:t>2</a:t>
            </a:r>
            <a:r>
              <a:rPr kumimoji="1" lang="en-US" sz="1400" i="1" kern="1200" baseline="30000" dirty="0">
                <a:solidFill>
                  <a:schemeClr val="tx1"/>
                </a:solidFill>
                <a:effectLst/>
                <a:latin typeface="Times New Roman" pitchFamily="33" charset="0"/>
                <a:ea typeface="+mn-ea"/>
                <a:cs typeface="+mn-cs"/>
              </a:rPr>
              <a:t>n</a:t>
            </a:r>
            <a:r>
              <a:rPr kumimoji="1" lang="en-US" sz="1400" i="1" kern="1200" baseline="0" dirty="0">
                <a:solidFill>
                  <a:schemeClr val="tx1"/>
                </a:solidFill>
                <a:effectLst/>
                <a:latin typeface="Times New Roman" pitchFamily="33" charset="0"/>
                <a:ea typeface="+mn-ea"/>
                <a:cs typeface="+mn-cs"/>
              </a:rPr>
              <a:t> </a:t>
            </a:r>
            <a:r>
              <a:rPr kumimoji="1" lang="en-US" sz="1400" i="1" kern="1200" dirty="0">
                <a:solidFill>
                  <a:schemeClr val="tx1"/>
                </a:solidFill>
                <a:effectLst/>
                <a:latin typeface="Times New Roman" pitchFamily="33" charset="0"/>
                <a:ea typeface="+mn-ea"/>
                <a:cs typeface="+mn-cs"/>
              </a:rPr>
              <a:t>/K </a:t>
            </a:r>
            <a:r>
              <a:rPr kumimoji="1" lang="en-US" sz="1400" kern="1200" dirty="0">
                <a:solidFill>
                  <a:schemeClr val="tx1"/>
                </a:solidFill>
                <a:effectLst/>
                <a:latin typeface="Times New Roman" pitchFamily="33" charset="0"/>
                <a:ea typeface="+mn-ea"/>
                <a:cs typeface="+mn-cs"/>
              </a:rPr>
              <a:t> blocks </a:t>
            </a:r>
            <a:r>
              <a:rPr kumimoji="1" lang="en-US" sz="1200" kern="1200" dirty="0">
                <a:solidFill>
                  <a:schemeClr val="tx1"/>
                </a:solidFill>
                <a:effectLst/>
                <a:latin typeface="Times New Roman" pitchFamily="33" charset="0"/>
                <a:ea typeface="+mn-ea"/>
                <a:cs typeface="+mn-cs"/>
              </a:rPr>
              <a:t>in main memory. The cache consists of m  lines. Each line contains </a:t>
            </a:r>
            <a:r>
              <a:rPr kumimoji="1" lang="en-US" sz="1200" i="1" kern="1200" dirty="0">
                <a:solidFill>
                  <a:schemeClr val="tx1"/>
                </a:solidFill>
                <a:effectLst/>
                <a:latin typeface="Times New Roman" pitchFamily="33" charset="0"/>
                <a:ea typeface="+mn-ea"/>
                <a:cs typeface="+mn-cs"/>
              </a:rPr>
              <a:t>K</a:t>
            </a:r>
            <a:r>
              <a:rPr kumimoji="1" lang="en-US" sz="1200" kern="1200" dirty="0">
                <a:solidFill>
                  <a:schemeClr val="tx1"/>
                </a:solidFill>
                <a:effectLst/>
                <a:latin typeface="Times New Roman" pitchFamily="33" charset="0"/>
                <a:ea typeface="+mn-ea"/>
                <a:cs typeface="+mn-cs"/>
              </a:rPr>
              <a:t>  words, plus a tag.</a:t>
            </a:r>
          </a:p>
          <a:p>
            <a:r>
              <a:rPr kumimoji="1" lang="en-US" sz="1200" kern="1200" dirty="0">
                <a:solidFill>
                  <a:schemeClr val="tx1"/>
                </a:solidFill>
                <a:effectLst/>
                <a:latin typeface="Times New Roman" pitchFamily="33" charset="0"/>
                <a:ea typeface="+mn-ea"/>
                <a:cs typeface="+mn-cs"/>
              </a:rPr>
              <a:t> Each line also includes control bits (not shown), such as a bit to indicate whether the line has been modified since being loaded into the cache. </a:t>
            </a:r>
          </a:p>
          <a:p>
            <a:r>
              <a:rPr kumimoji="1" lang="en-US" sz="1200" kern="1200" dirty="0">
                <a:solidFill>
                  <a:schemeClr val="tx1"/>
                </a:solidFill>
                <a:effectLst/>
                <a:latin typeface="Times New Roman" pitchFamily="33" charset="0"/>
                <a:ea typeface="+mn-ea"/>
                <a:cs typeface="+mn-cs"/>
              </a:rPr>
              <a:t>The length of a line, not including tag and control bits, is the </a:t>
            </a:r>
            <a:r>
              <a:rPr kumimoji="1" lang="en-US" sz="1200" b="1" kern="1200" dirty="0">
                <a:solidFill>
                  <a:schemeClr val="tx1"/>
                </a:solidFill>
                <a:effectLst/>
                <a:latin typeface="Times New Roman" pitchFamily="33" charset="0"/>
                <a:ea typeface="+mn-ea"/>
                <a:cs typeface="+mn-cs"/>
              </a:rPr>
              <a:t>line size </a:t>
            </a:r>
            <a:r>
              <a:rPr kumimoji="1" lang="en-US" sz="1200" kern="1200" dirty="0">
                <a:solidFill>
                  <a:schemeClr val="tx1"/>
                </a:solidFill>
                <a:effectLst/>
                <a:latin typeface="Times New Roman" pitchFamily="33" charset="0"/>
                <a:ea typeface="+mn-ea"/>
                <a:cs typeface="+mn-cs"/>
              </a:rPr>
              <a:t>. That is, the term line size refers to the number of data bytes, or block size, contained in a line. They may be as small as 32 bits, with each “word” being a single byte; in this case the line size is 4 bytes. </a:t>
            </a:r>
          </a:p>
          <a:p>
            <a:r>
              <a:rPr kumimoji="1" lang="en-US" sz="1200" kern="1200" dirty="0">
                <a:solidFill>
                  <a:schemeClr val="tx1"/>
                </a:solidFill>
                <a:effectLst/>
                <a:latin typeface="Times New Roman" pitchFamily="33" charset="0"/>
                <a:ea typeface="+mn-ea"/>
                <a:cs typeface="+mn-cs"/>
              </a:rPr>
              <a:t>The number of lines is considerably less than the number of main memory blocks (</a:t>
            </a:r>
            <a:r>
              <a:rPr kumimoji="1" lang="en-US" sz="1200" i="1" kern="1200" dirty="0">
                <a:solidFill>
                  <a:schemeClr val="tx1"/>
                </a:solidFill>
                <a:effectLst/>
                <a:latin typeface="Times New Roman" pitchFamily="33" charset="0"/>
                <a:ea typeface="+mn-ea"/>
                <a:cs typeface="+mn-cs"/>
              </a:rPr>
              <a:t>m &lt;&lt; M </a:t>
            </a:r>
            <a:r>
              <a:rPr kumimoji="1" lang="en-US" sz="1200" kern="1200" dirty="0">
                <a:solidFill>
                  <a:schemeClr val="tx1"/>
                </a:solidFill>
                <a:effectLst/>
                <a:latin typeface="Times New Roman" pitchFamily="33" charset="0"/>
                <a:ea typeface="+mn-ea"/>
                <a:cs typeface="+mn-cs"/>
              </a:rPr>
              <a:t>). </a:t>
            </a:r>
          </a:p>
          <a:p>
            <a:r>
              <a:rPr kumimoji="1" lang="en-US" sz="1200" kern="1200" dirty="0">
                <a:solidFill>
                  <a:schemeClr val="tx1"/>
                </a:solidFill>
                <a:effectLst/>
                <a:latin typeface="Times New Roman" pitchFamily="33" charset="0"/>
                <a:ea typeface="+mn-ea"/>
                <a:cs typeface="+mn-cs"/>
              </a:rPr>
              <a:t>At any time, some subset of the blocks of memory resides in lines in the cache. </a:t>
            </a:r>
          </a:p>
          <a:p>
            <a:r>
              <a:rPr kumimoji="1" lang="en-US" sz="1200" kern="1200" dirty="0">
                <a:solidFill>
                  <a:schemeClr val="tx1"/>
                </a:solidFill>
                <a:effectLst/>
                <a:latin typeface="Times New Roman" pitchFamily="33" charset="0"/>
                <a:ea typeface="+mn-ea"/>
                <a:cs typeface="+mn-cs"/>
              </a:rPr>
              <a:t>If a word in a block of memory is read, that block is transferred to one of the lines of the cache.</a:t>
            </a:r>
          </a:p>
          <a:p>
            <a:r>
              <a:rPr kumimoji="1" lang="en-US" sz="1200" kern="1200" dirty="0">
                <a:solidFill>
                  <a:schemeClr val="tx1"/>
                </a:solidFill>
                <a:effectLst/>
                <a:latin typeface="Times New Roman" pitchFamily="33" charset="0"/>
                <a:ea typeface="+mn-ea"/>
                <a:cs typeface="+mn-cs"/>
              </a:rPr>
              <a:t>Because there are more blocks than lines, an individual line cannot be uniquely and permanently dedicated to a particular block. </a:t>
            </a:r>
          </a:p>
          <a:p>
            <a:r>
              <a:rPr kumimoji="1" lang="en-US" sz="1200" kern="1200" dirty="0">
                <a:solidFill>
                  <a:schemeClr val="tx1"/>
                </a:solidFill>
                <a:effectLst/>
                <a:latin typeface="Times New Roman" pitchFamily="33" charset="0"/>
                <a:ea typeface="+mn-ea"/>
                <a:cs typeface="+mn-cs"/>
              </a:rPr>
              <a:t>Thus, each line includes a tag that identifies which particular block is currently being stored. </a:t>
            </a:r>
          </a:p>
          <a:p>
            <a:r>
              <a:rPr kumimoji="1" lang="en-US" sz="1200" kern="1200" dirty="0">
                <a:solidFill>
                  <a:schemeClr val="tx1"/>
                </a:solidFill>
                <a:effectLst/>
                <a:latin typeface="Times New Roman" pitchFamily="33" charset="0"/>
                <a:ea typeface="+mn-ea"/>
                <a:cs typeface="+mn-cs"/>
              </a:rPr>
              <a:t>The tag is usually a portion of the main memory address, as described later in this section.</a:t>
            </a:r>
          </a:p>
          <a:p>
            <a:endParaRPr lang="en-US" dirty="0"/>
          </a:p>
          <a:p>
            <a:endParaRPr kumimoji="1" lang="en-US" sz="1200" kern="1200" dirty="0">
              <a:solidFill>
                <a:schemeClr val="tx1"/>
              </a:solidFill>
              <a:effectLst/>
              <a:latin typeface="Times New Roman" pitchFamily="33" charset="0"/>
              <a:ea typeface="+mn-ea"/>
              <a:cs typeface="+mn-cs"/>
            </a:endParaRPr>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4</a:t>
            </a:fld>
            <a:endParaRPr lang="en-US" dirty="0"/>
          </a:p>
        </p:txBody>
      </p:sp>
    </p:spTree>
    <p:extLst>
      <p:ext uri="{BB962C8B-B14F-4D97-AF65-F5344CB8AC3E}">
        <p14:creationId xmlns:p14="http://schemas.microsoft.com/office/powerpoint/2010/main" val="1677249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Figure 5.3 illustrates the read operation. The processor generates the read address (RA) of a word to be read. If the word is contained in the cache (cache hit),</a:t>
            </a:r>
          </a:p>
          <a:p>
            <a:r>
              <a:rPr kumimoji="1" lang="en-US" sz="1200" kern="1200" dirty="0">
                <a:solidFill>
                  <a:schemeClr val="tx1"/>
                </a:solidFill>
                <a:effectLst/>
                <a:latin typeface="Times New Roman" pitchFamily="33" charset="0"/>
                <a:ea typeface="+mn-ea"/>
                <a:cs typeface="+mn-cs"/>
              </a:rPr>
              <a:t>it is delivered to the processor.</a:t>
            </a: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5</a:t>
            </a:fld>
            <a:endParaRPr lang="en-US" dirty="0"/>
          </a:p>
        </p:txBody>
      </p:sp>
    </p:spTree>
    <p:extLst>
      <p:ext uri="{BB962C8B-B14F-4D97-AF65-F5344CB8AC3E}">
        <p14:creationId xmlns:p14="http://schemas.microsoft.com/office/powerpoint/2010/main" val="1928061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If a cache miss occurs, two things must be accomplished: </a:t>
            </a:r>
          </a:p>
          <a:p>
            <a:pPr marL="171450" indent="-171450">
              <a:buFontTx/>
              <a:buChar char="-"/>
            </a:pPr>
            <a:r>
              <a:rPr kumimoji="1" lang="en-US" sz="1200" kern="1200" dirty="0">
                <a:solidFill>
                  <a:schemeClr val="tx1"/>
                </a:solidFill>
                <a:effectLst/>
                <a:latin typeface="Times New Roman" pitchFamily="33" charset="0"/>
                <a:ea typeface="+mn-ea"/>
                <a:cs typeface="+mn-cs"/>
              </a:rPr>
              <a:t>the block containing the word must be loaded in to the cache, and </a:t>
            </a:r>
          </a:p>
          <a:p>
            <a:pPr marL="171450" indent="-171450">
              <a:buFontTx/>
              <a:buChar char="-"/>
            </a:pPr>
            <a:r>
              <a:rPr kumimoji="1" lang="en-US" sz="1200" kern="1200" dirty="0">
                <a:solidFill>
                  <a:schemeClr val="tx1"/>
                </a:solidFill>
                <a:effectLst/>
                <a:latin typeface="Times New Roman" pitchFamily="33" charset="0"/>
                <a:ea typeface="+mn-ea"/>
                <a:cs typeface="+mn-cs"/>
              </a:rPr>
              <a:t>the word must be delivered to the processor.</a:t>
            </a:r>
          </a:p>
          <a:p>
            <a:r>
              <a:rPr kumimoji="1" lang="en-US" sz="1200" kern="1200" dirty="0">
                <a:solidFill>
                  <a:schemeClr val="tx1"/>
                </a:solidFill>
                <a:effectLst/>
                <a:latin typeface="Times New Roman" pitchFamily="33" charset="0"/>
                <a:ea typeface="+mn-ea"/>
                <a:cs typeface="+mn-cs"/>
              </a:rPr>
              <a:t>When a block is brought into a cache </a:t>
            </a:r>
            <a:r>
              <a:rPr kumimoji="1" lang="en-US" sz="1200" u="sng" kern="1200" dirty="0">
                <a:solidFill>
                  <a:schemeClr val="tx1"/>
                </a:solidFill>
                <a:effectLst/>
                <a:latin typeface="Times New Roman" pitchFamily="33" charset="0"/>
                <a:ea typeface="+mn-ea"/>
                <a:cs typeface="+mn-cs"/>
              </a:rPr>
              <a:t>in the event of a miss, the block is generally not transferred in a single event</a:t>
            </a:r>
            <a:r>
              <a:rPr kumimoji="1" lang="en-US" sz="1200" kern="1200" dirty="0">
                <a:solidFill>
                  <a:schemeClr val="tx1"/>
                </a:solidFill>
                <a:effectLst/>
                <a:latin typeface="Times New Roman" pitchFamily="33" charset="0"/>
                <a:ea typeface="+mn-ea"/>
                <a:cs typeface="+mn-cs"/>
              </a:rPr>
              <a:t>. </a:t>
            </a:r>
          </a:p>
          <a:p>
            <a:pPr marL="171450" indent="-171450">
              <a:buFontTx/>
              <a:buChar char="-"/>
            </a:pPr>
            <a:r>
              <a:rPr kumimoji="1" lang="en-US" sz="1200" kern="1200" dirty="0">
                <a:solidFill>
                  <a:schemeClr val="tx1"/>
                </a:solidFill>
                <a:effectLst/>
                <a:latin typeface="Times New Roman" pitchFamily="33" charset="0"/>
                <a:ea typeface="+mn-ea"/>
                <a:cs typeface="+mn-cs"/>
              </a:rPr>
              <a:t>Typically, the transfer size between cache and main memory is less than the line size, with 128 bytes being a typical line size and a cache main memory transfer size of 64 bits (2 bytes). </a:t>
            </a:r>
          </a:p>
          <a:p>
            <a:pPr marL="171450" indent="-171450">
              <a:buFontTx/>
              <a:buChar char="-"/>
            </a:pPr>
            <a:r>
              <a:rPr kumimoji="1" lang="en-US" sz="1200" kern="1200" dirty="0">
                <a:solidFill>
                  <a:schemeClr val="tx1"/>
                </a:solidFill>
                <a:effectLst/>
                <a:latin typeface="Times New Roman" pitchFamily="33" charset="0"/>
                <a:ea typeface="+mn-ea"/>
                <a:cs typeface="+mn-cs"/>
              </a:rPr>
              <a:t>To improve performance, the </a:t>
            </a:r>
            <a:r>
              <a:rPr kumimoji="1" lang="en-US" sz="1200" b="1" kern="1200" dirty="0">
                <a:solidFill>
                  <a:schemeClr val="tx1"/>
                </a:solidFill>
                <a:effectLst/>
                <a:latin typeface="Times New Roman" pitchFamily="33" charset="0"/>
                <a:ea typeface="+mn-ea"/>
                <a:cs typeface="+mn-cs"/>
              </a:rPr>
              <a:t>critical word first</a:t>
            </a:r>
            <a:r>
              <a:rPr kumimoji="1" lang="en-US" sz="1200" kern="1200" dirty="0">
                <a:solidFill>
                  <a:schemeClr val="tx1"/>
                </a:solidFill>
                <a:effectLst/>
                <a:latin typeface="Times New Roman" pitchFamily="33" charset="0"/>
                <a:ea typeface="+mn-ea"/>
                <a:cs typeface="+mn-cs"/>
              </a:rPr>
              <a:t>  technique is commonly used. </a:t>
            </a:r>
          </a:p>
          <a:p>
            <a:pPr marL="628650" lvl="1" indent="-171450">
              <a:buFontTx/>
              <a:buChar char="-"/>
            </a:pPr>
            <a:r>
              <a:rPr kumimoji="1" lang="en-US" sz="1200" kern="1200" dirty="0">
                <a:solidFill>
                  <a:schemeClr val="tx1"/>
                </a:solidFill>
                <a:effectLst/>
                <a:latin typeface="Times New Roman" pitchFamily="33" charset="0"/>
                <a:ea typeface="+mn-ea"/>
                <a:cs typeface="+mn-cs"/>
              </a:rPr>
              <a:t>When there is a cache miss, the hardware requests the missed word first from memory and sends it to the processor as soon as it arrives. </a:t>
            </a:r>
          </a:p>
          <a:p>
            <a:pPr marL="628650" lvl="1" indent="-171450">
              <a:buFontTx/>
              <a:buChar char="-"/>
            </a:pPr>
            <a:r>
              <a:rPr kumimoji="1" lang="en-US" sz="1200" kern="1200" dirty="0">
                <a:solidFill>
                  <a:schemeClr val="tx1"/>
                </a:solidFill>
                <a:effectLst/>
                <a:latin typeface="Times New Roman" pitchFamily="33" charset="0"/>
                <a:ea typeface="+mn-ea"/>
                <a:cs typeface="+mn-cs"/>
              </a:rPr>
              <a:t>This enables the processor to continue execution while filling the rest of the words in the block.  </a:t>
            </a:r>
          </a:p>
          <a:p>
            <a:pPr marL="628650" lvl="1" indent="-171450">
              <a:buFontTx/>
              <a:buChar char="-"/>
            </a:pPr>
            <a:r>
              <a:rPr kumimoji="1" lang="en-US" sz="1200" kern="1200" dirty="0">
                <a:solidFill>
                  <a:schemeClr val="tx1"/>
                </a:solidFill>
                <a:effectLst/>
                <a:latin typeface="Times New Roman" pitchFamily="33" charset="0"/>
                <a:ea typeface="+mn-ea"/>
                <a:cs typeface="+mn-cs"/>
              </a:rPr>
              <a:t>Figure 5.3 shows these last two operations occurring in parallel and reflects the organization shown in Figure 5.4, which is typical of contemporary cache organizations. </a:t>
            </a:r>
          </a:p>
          <a:p>
            <a:pPr marL="171450" lvl="0" indent="-171450">
              <a:buFontTx/>
              <a:buChar char="-"/>
            </a:pPr>
            <a:r>
              <a:rPr kumimoji="1" lang="en-US" sz="1200" kern="1200" dirty="0">
                <a:solidFill>
                  <a:schemeClr val="tx1"/>
                </a:solidFill>
                <a:effectLst/>
                <a:latin typeface="Times New Roman" pitchFamily="33" charset="0"/>
                <a:ea typeface="+mn-ea"/>
                <a:cs typeface="+mn-cs"/>
              </a:rPr>
              <a:t>In this organization, the cache connects to the processor via data, control, and address lines. </a:t>
            </a:r>
          </a:p>
          <a:p>
            <a:pPr marL="171450" lvl="0" indent="-171450">
              <a:buFontTx/>
              <a:buChar char="-"/>
            </a:pPr>
            <a:r>
              <a:rPr kumimoji="1" lang="en-US" sz="1200" kern="1200" dirty="0">
                <a:solidFill>
                  <a:schemeClr val="tx1"/>
                </a:solidFill>
                <a:effectLst/>
                <a:latin typeface="Times New Roman" pitchFamily="33" charset="0"/>
                <a:ea typeface="+mn-ea"/>
                <a:cs typeface="+mn-cs"/>
              </a:rPr>
              <a:t>The data and address lines also attach to data and address buffers, which attach to a system bus from which main memory is reached. </a:t>
            </a:r>
          </a:p>
          <a:p>
            <a:pPr marL="171450" lvl="0" indent="-171450">
              <a:buFontTx/>
              <a:buChar char="-"/>
            </a:pPr>
            <a:r>
              <a:rPr kumimoji="1" lang="en-US" sz="1200" u="sng" kern="1200" dirty="0">
                <a:solidFill>
                  <a:schemeClr val="tx1"/>
                </a:solidFill>
                <a:effectLst/>
                <a:latin typeface="Times New Roman" pitchFamily="33" charset="0"/>
                <a:ea typeface="+mn-ea"/>
                <a:cs typeface="+mn-cs"/>
              </a:rPr>
              <a:t>When a cache hit occurs, the data and address buffers are disabled and communication is only between processor and cache, with no system bus traffic. </a:t>
            </a:r>
          </a:p>
          <a:p>
            <a:pPr marL="171450" lvl="0" indent="-171450">
              <a:buFontTx/>
              <a:buChar char="-"/>
            </a:pPr>
            <a:r>
              <a:rPr kumimoji="1" lang="en-US" sz="1200" kern="1200" dirty="0">
                <a:solidFill>
                  <a:schemeClr val="tx1"/>
                </a:solidFill>
                <a:effectLst/>
                <a:latin typeface="Times New Roman" pitchFamily="33" charset="0"/>
                <a:ea typeface="+mn-ea"/>
                <a:cs typeface="+mn-cs"/>
              </a:rPr>
              <a:t>When a cache miss occurs, the desired address is loaded onto the system bus and the data are r</a:t>
            </a:r>
            <a:r>
              <a:rPr kumimoji="1" lang="en-US" sz="1200" u="sng" kern="1200" dirty="0">
                <a:solidFill>
                  <a:schemeClr val="tx1"/>
                </a:solidFill>
                <a:effectLst/>
                <a:latin typeface="Times New Roman" pitchFamily="33" charset="0"/>
                <a:ea typeface="+mn-ea"/>
                <a:cs typeface="+mn-cs"/>
              </a:rPr>
              <a:t>eturned through the data buffer to both the cache and the processor.</a:t>
            </a:r>
          </a:p>
          <a:p>
            <a:endParaRPr kumimoji="1" lang="en-US" sz="1200" kern="1200" dirty="0">
              <a:solidFill>
                <a:schemeClr val="tx1"/>
              </a:solidFill>
              <a:effectLst/>
              <a:latin typeface="Times New Roman" pitchFamily="33" charset="0"/>
              <a:ea typeface="+mn-ea"/>
              <a:cs typeface="+mn-cs"/>
            </a:endParaRP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6</a:t>
            </a:fld>
            <a:endParaRPr lang="en-US" dirty="0"/>
          </a:p>
        </p:txBody>
      </p:sp>
    </p:spTree>
    <p:extLst>
      <p:ext uri="{BB962C8B-B14F-4D97-AF65-F5344CB8AC3E}">
        <p14:creationId xmlns:p14="http://schemas.microsoft.com/office/powerpoint/2010/main" val="1464552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75EE1B-C934-B74D-A270-01132EE6DE65}" type="slidenum">
              <a:rPr lang="en-US"/>
              <a:pPr/>
              <a:t>7</a:t>
            </a:fld>
            <a:endParaRPr lang="en-US" dirty="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This section provides an overview of cache design parameters and reports some typical</a:t>
            </a:r>
          </a:p>
          <a:p>
            <a:r>
              <a:rPr kumimoji="1" lang="en-US" sz="1200" kern="1200" dirty="0">
                <a:solidFill>
                  <a:schemeClr val="tx1"/>
                </a:solidFill>
                <a:effectLst/>
                <a:latin typeface="Times New Roman" pitchFamily="33" charset="0"/>
                <a:ea typeface="+mn-ea"/>
                <a:cs typeface="+mn-cs"/>
              </a:rPr>
              <a:t>results. We occasionally refer to the use of caches in </a:t>
            </a:r>
            <a:r>
              <a:rPr kumimoji="1" lang="en-US" sz="1200" b="1" kern="1200" dirty="0">
                <a:solidFill>
                  <a:schemeClr val="tx1"/>
                </a:solidFill>
                <a:effectLst/>
                <a:latin typeface="Times New Roman" pitchFamily="33" charset="0"/>
                <a:ea typeface="+mn-ea"/>
                <a:cs typeface="+mn-cs"/>
              </a:rPr>
              <a:t>high-performance</a:t>
            </a:r>
            <a:r>
              <a:rPr kumimoji="1" lang="en-US" sz="1200" b="1" kern="1200" baseline="0" dirty="0">
                <a:solidFill>
                  <a:schemeClr val="tx1"/>
                </a:solidFill>
                <a:effectLst/>
                <a:latin typeface="Times New Roman" pitchFamily="33" charset="0"/>
                <a:ea typeface="+mn-ea"/>
                <a:cs typeface="+mn-cs"/>
              </a:rPr>
              <a:t> </a:t>
            </a:r>
            <a:r>
              <a:rPr kumimoji="1" lang="en-US" sz="1200" b="1" kern="1200" dirty="0">
                <a:solidFill>
                  <a:schemeClr val="tx1"/>
                </a:solidFill>
                <a:effectLst/>
                <a:latin typeface="Times New Roman" pitchFamily="33" charset="0"/>
                <a:ea typeface="+mn-ea"/>
                <a:cs typeface="+mn-cs"/>
              </a:rPr>
              <a:t>computing</a:t>
            </a:r>
          </a:p>
          <a:p>
            <a:r>
              <a:rPr kumimoji="1" lang="en-US" sz="1200" b="1" kern="1200" dirty="0">
                <a:solidFill>
                  <a:schemeClr val="tx1"/>
                </a:solidFill>
                <a:effectLst/>
                <a:latin typeface="Times New Roman" pitchFamily="33" charset="0"/>
                <a:ea typeface="+mn-ea"/>
                <a:cs typeface="+mn-cs"/>
              </a:rPr>
              <a:t>(HPC)</a:t>
            </a:r>
            <a:r>
              <a:rPr kumimoji="1" lang="en-US" sz="1200" kern="1200" dirty="0">
                <a:solidFill>
                  <a:schemeClr val="tx1"/>
                </a:solidFill>
                <a:effectLst/>
                <a:latin typeface="Times New Roman" pitchFamily="33" charset="0"/>
                <a:ea typeface="+mn-ea"/>
                <a:cs typeface="+mn-cs"/>
              </a:rPr>
              <a:t>. </a:t>
            </a:r>
            <a:r>
              <a:rPr kumimoji="1" lang="en-US" sz="1200" u="sng" kern="1200" dirty="0">
                <a:solidFill>
                  <a:schemeClr val="tx1"/>
                </a:solidFill>
                <a:effectLst/>
                <a:latin typeface="Times New Roman" pitchFamily="33" charset="0"/>
                <a:ea typeface="+mn-ea"/>
                <a:cs typeface="+mn-cs"/>
              </a:rPr>
              <a:t>HPC deals with supercomputers and their software, especially for scientific</a:t>
            </a:r>
          </a:p>
          <a:p>
            <a:r>
              <a:rPr kumimoji="1" lang="en-US" sz="1200" u="sng" kern="1200" dirty="0">
                <a:solidFill>
                  <a:schemeClr val="tx1"/>
                </a:solidFill>
                <a:effectLst/>
                <a:latin typeface="Times New Roman" pitchFamily="33" charset="0"/>
                <a:ea typeface="+mn-ea"/>
                <a:cs typeface="+mn-cs"/>
              </a:rPr>
              <a:t>applications that involve large amounts of data, vector and matrix computation, and the</a:t>
            </a:r>
          </a:p>
          <a:p>
            <a:r>
              <a:rPr kumimoji="1" lang="en-US" sz="1200" u="sng" kern="1200" dirty="0">
                <a:solidFill>
                  <a:schemeClr val="tx1"/>
                </a:solidFill>
                <a:effectLst/>
                <a:latin typeface="Times New Roman" pitchFamily="33" charset="0"/>
                <a:ea typeface="+mn-ea"/>
                <a:cs typeface="+mn-cs"/>
              </a:rPr>
              <a:t>use of parallel algorithms.</a:t>
            </a:r>
            <a:r>
              <a:rPr kumimoji="1" lang="en-US" sz="1200" kern="1200" dirty="0">
                <a:solidFill>
                  <a:schemeClr val="tx1"/>
                </a:solidFill>
                <a:effectLst/>
                <a:latin typeface="Times New Roman" pitchFamily="33" charset="0"/>
                <a:ea typeface="+mn-ea"/>
                <a:cs typeface="+mn-cs"/>
              </a:rPr>
              <a:t> Cache design for HPC is quite different than for other hardware</a:t>
            </a:r>
          </a:p>
          <a:p>
            <a:r>
              <a:rPr kumimoji="1" lang="en-US" sz="1200" kern="1200" dirty="0">
                <a:solidFill>
                  <a:schemeClr val="tx1"/>
                </a:solidFill>
                <a:effectLst/>
                <a:latin typeface="Times New Roman" pitchFamily="33" charset="0"/>
                <a:ea typeface="+mn-ea"/>
                <a:cs typeface="+mn-cs"/>
              </a:rPr>
              <a:t>platforms and applications. Indeed, many researchers have found that HPC applications</a:t>
            </a:r>
          </a:p>
          <a:p>
            <a:r>
              <a:rPr kumimoji="1" lang="en-US" sz="1200" kern="1200" dirty="0">
                <a:solidFill>
                  <a:schemeClr val="tx1"/>
                </a:solidFill>
                <a:effectLst/>
                <a:latin typeface="Times New Roman" pitchFamily="33" charset="0"/>
                <a:ea typeface="+mn-ea"/>
                <a:cs typeface="+mn-cs"/>
              </a:rPr>
              <a:t>perform poorly on computer architectures that employ caches [BAIL93]. Other</a:t>
            </a:r>
          </a:p>
          <a:p>
            <a:r>
              <a:rPr kumimoji="1" lang="en-US" sz="1200" kern="1200" dirty="0">
                <a:solidFill>
                  <a:schemeClr val="tx1"/>
                </a:solidFill>
                <a:effectLst/>
                <a:latin typeface="Times New Roman" pitchFamily="33" charset="0"/>
                <a:ea typeface="+mn-ea"/>
                <a:cs typeface="+mn-cs"/>
              </a:rPr>
              <a:t>researchers have since shown that a cache hierarchy can be useful in improving performance</a:t>
            </a:r>
          </a:p>
          <a:p>
            <a:r>
              <a:rPr kumimoji="1" lang="en-US" sz="1200" u="sng" kern="1200" dirty="0">
                <a:solidFill>
                  <a:schemeClr val="tx1"/>
                </a:solidFill>
                <a:effectLst/>
                <a:latin typeface="Times New Roman" pitchFamily="33" charset="0"/>
                <a:ea typeface="+mn-ea"/>
                <a:cs typeface="+mn-cs"/>
              </a:rPr>
              <a:t>if the application software is tuned to exploit the cache </a:t>
            </a:r>
            <a:r>
              <a:rPr kumimoji="1" lang="en-US" sz="1200" kern="1200" dirty="0">
                <a:solidFill>
                  <a:schemeClr val="tx1"/>
                </a:solidFill>
                <a:effectLst/>
                <a:latin typeface="Times New Roman" pitchFamily="33" charset="0"/>
                <a:ea typeface="+mn-ea"/>
                <a:cs typeface="+mn-cs"/>
              </a:rPr>
              <a:t>[WANG99, PRES01].</a:t>
            </a:r>
          </a:p>
          <a:p>
            <a:endParaRPr kumimoji="1" lang="en-US" sz="1200" kern="1200" dirty="0">
              <a:solidFill>
                <a:schemeClr val="tx1"/>
              </a:solidFill>
              <a:effectLst/>
              <a:latin typeface="Times New Roman" pitchFamily="33" charset="0"/>
              <a:ea typeface="+mn-ea"/>
              <a:cs typeface="+mn-cs"/>
            </a:endParaRPr>
          </a:p>
          <a:p>
            <a:r>
              <a:rPr kumimoji="1" lang="en-US" sz="1200" u="sng" kern="1200" dirty="0">
                <a:solidFill>
                  <a:schemeClr val="tx1"/>
                </a:solidFill>
                <a:effectLst/>
                <a:latin typeface="Times New Roman" pitchFamily="33" charset="0"/>
                <a:ea typeface="+mn-ea"/>
                <a:cs typeface="+mn-cs"/>
              </a:rPr>
              <a:t>Although there are a large number of cache implementations, there are a few basic design elements that serve to classify and differentiate cache architectures.</a:t>
            </a:r>
          </a:p>
          <a:p>
            <a:r>
              <a:rPr kumimoji="1" lang="en-US" sz="1200" kern="1200" dirty="0">
                <a:solidFill>
                  <a:schemeClr val="tx1"/>
                </a:solidFill>
                <a:effectLst/>
                <a:latin typeface="Times New Roman" pitchFamily="33" charset="0"/>
                <a:ea typeface="+mn-ea"/>
                <a:cs typeface="+mn-cs"/>
              </a:rPr>
              <a:t>Table 5.1 lists key elements.</a:t>
            </a:r>
          </a:p>
          <a:p>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a:solidFill>
                  <a:schemeClr val="tx1"/>
                </a:solidFill>
                <a:effectLst/>
                <a:latin typeface="Times New Roman" pitchFamily="33" charset="0"/>
                <a:ea typeface="+mn-ea"/>
                <a:cs typeface="+mn-cs"/>
              </a:rPr>
              <a:t> Almost all non-embedded processors, and many embedded processors, support virtual memory, a concept discussed in Chapter 9. </a:t>
            </a:r>
          </a:p>
          <a:p>
            <a:r>
              <a:rPr kumimoji="1" lang="en-US" sz="1200" kern="1200" dirty="0">
                <a:solidFill>
                  <a:schemeClr val="tx1"/>
                </a:solidFill>
                <a:effectLst/>
                <a:latin typeface="Times New Roman" pitchFamily="33" charset="0"/>
                <a:ea typeface="+mn-ea"/>
                <a:cs typeface="+mn-cs"/>
              </a:rPr>
              <a:t>In essence, virtual memory is a facility that allows programs to address memory from a logical point of view, without regard to the amount of main memory physically available. </a:t>
            </a:r>
          </a:p>
          <a:p>
            <a:r>
              <a:rPr kumimoji="1" lang="en-US" sz="1200" u="sng" kern="1200" dirty="0">
                <a:solidFill>
                  <a:schemeClr val="tx1"/>
                </a:solidFill>
                <a:effectLst/>
                <a:latin typeface="Times New Roman" pitchFamily="33" charset="0"/>
                <a:ea typeface="+mn-ea"/>
                <a:cs typeface="+mn-cs"/>
              </a:rPr>
              <a:t>When virtual memory is used, the address fields of machine instructions contain virtual addresses. </a:t>
            </a:r>
          </a:p>
          <a:p>
            <a:r>
              <a:rPr kumimoji="1" lang="en-US" sz="1200" kern="1200" dirty="0">
                <a:solidFill>
                  <a:schemeClr val="tx1"/>
                </a:solidFill>
                <a:effectLst/>
                <a:latin typeface="Times New Roman" pitchFamily="33" charset="0"/>
                <a:ea typeface="+mn-ea"/>
                <a:cs typeface="+mn-cs"/>
              </a:rPr>
              <a:t>For reads to and writes from main memory, a hardware memory management unit (</a:t>
            </a:r>
            <a:r>
              <a:rPr kumimoji="1" lang="en-US" sz="1200" u="sng" kern="1200" dirty="0">
                <a:solidFill>
                  <a:schemeClr val="tx1"/>
                </a:solidFill>
                <a:effectLst/>
                <a:latin typeface="Times New Roman" pitchFamily="33" charset="0"/>
                <a:ea typeface="+mn-ea"/>
                <a:cs typeface="+mn-cs"/>
              </a:rPr>
              <a:t>MMU) translates each virtual address into a physical address in main memory</a:t>
            </a:r>
            <a:r>
              <a:rPr kumimoji="1" lang="en-US" sz="1200" kern="1200" dirty="0">
                <a:solidFill>
                  <a:schemeClr val="tx1"/>
                </a:solidFill>
                <a:effectLst/>
                <a:latin typeface="Times New Roman" pitchFamily="33" charset="0"/>
                <a:ea typeface="+mn-ea"/>
                <a:cs typeface="+mn-cs"/>
              </a:rPr>
              <a:t>.</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 </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8</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Figure 5.5. Logical and Physical Caches</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When virtual addresses are used, the system designer may choose to place the cache between the processor and the MMU or between the MMU and main</a:t>
            </a:r>
          </a:p>
          <a:p>
            <a:r>
              <a:rPr kumimoji="1" lang="en-US" sz="1200" kern="1200" dirty="0">
                <a:solidFill>
                  <a:schemeClr val="tx1"/>
                </a:solidFill>
                <a:effectLst/>
                <a:latin typeface="Times New Roman" pitchFamily="33" charset="0"/>
                <a:ea typeface="+mn-ea"/>
                <a:cs typeface="+mn-cs"/>
              </a:rPr>
              <a:t>memory (Figure 5.5). </a:t>
            </a:r>
          </a:p>
          <a:p>
            <a:r>
              <a:rPr kumimoji="1" lang="en-US" sz="1200" kern="1200" dirty="0">
                <a:solidFill>
                  <a:schemeClr val="tx1"/>
                </a:solidFill>
                <a:effectLst/>
                <a:latin typeface="Times New Roman" pitchFamily="33" charset="0"/>
                <a:ea typeface="+mn-ea"/>
                <a:cs typeface="+mn-cs"/>
              </a:rPr>
              <a:t>A </a:t>
            </a:r>
            <a:r>
              <a:rPr kumimoji="1" lang="en-US" sz="1200" b="1" kern="1200" dirty="0">
                <a:solidFill>
                  <a:schemeClr val="tx1"/>
                </a:solidFill>
                <a:effectLst/>
                <a:latin typeface="Times New Roman" pitchFamily="33" charset="0"/>
                <a:ea typeface="+mn-ea"/>
                <a:cs typeface="+mn-cs"/>
              </a:rPr>
              <a:t>logical cache </a:t>
            </a:r>
            <a:r>
              <a:rPr kumimoji="1" lang="en-US" sz="1200" kern="1200" dirty="0">
                <a:solidFill>
                  <a:schemeClr val="tx1"/>
                </a:solidFill>
                <a:effectLst/>
                <a:latin typeface="Times New Roman" pitchFamily="33" charset="0"/>
                <a:ea typeface="+mn-ea"/>
                <a:cs typeface="+mn-cs"/>
              </a:rPr>
              <a:t>, also known as a </a:t>
            </a:r>
            <a:r>
              <a:rPr kumimoji="1" lang="en-US" sz="1200" b="1" kern="1200" dirty="0">
                <a:solidFill>
                  <a:schemeClr val="tx1"/>
                </a:solidFill>
                <a:effectLst/>
                <a:latin typeface="Times New Roman" pitchFamily="33" charset="0"/>
                <a:ea typeface="+mn-ea"/>
                <a:cs typeface="+mn-cs"/>
              </a:rPr>
              <a:t>virtual cache </a:t>
            </a:r>
            <a:r>
              <a:rPr kumimoji="1" lang="en-US" sz="1200" kern="1200" dirty="0">
                <a:solidFill>
                  <a:schemeClr val="tx1"/>
                </a:solidFill>
                <a:effectLst/>
                <a:latin typeface="Times New Roman" pitchFamily="33" charset="0"/>
                <a:ea typeface="+mn-ea"/>
                <a:cs typeface="+mn-cs"/>
              </a:rPr>
              <a:t>, stores data using </a:t>
            </a:r>
            <a:r>
              <a:rPr kumimoji="1" lang="en-US" sz="1200" b="1" kern="1200" dirty="0">
                <a:solidFill>
                  <a:schemeClr val="tx1"/>
                </a:solidFill>
                <a:effectLst/>
                <a:latin typeface="Times New Roman" pitchFamily="33" charset="0"/>
                <a:ea typeface="+mn-ea"/>
                <a:cs typeface="+mn-cs"/>
              </a:rPr>
              <a:t>virtual addresses </a:t>
            </a:r>
            <a:r>
              <a:rPr kumimoji="1" lang="en-US" sz="1200" kern="1200" dirty="0">
                <a:solidFill>
                  <a:schemeClr val="tx1"/>
                </a:solidFill>
                <a:effectLst/>
                <a:latin typeface="Times New Roman" pitchFamily="33" charset="0"/>
                <a:ea typeface="+mn-ea"/>
                <a:cs typeface="+mn-cs"/>
              </a:rPr>
              <a:t>. </a:t>
            </a:r>
          </a:p>
          <a:p>
            <a:r>
              <a:rPr kumimoji="1" lang="en-US" sz="1200" kern="1200" dirty="0">
                <a:solidFill>
                  <a:schemeClr val="tx1"/>
                </a:solidFill>
                <a:effectLst/>
                <a:latin typeface="Times New Roman" pitchFamily="33" charset="0"/>
                <a:ea typeface="+mn-ea"/>
                <a:cs typeface="+mn-cs"/>
              </a:rPr>
              <a:t>The processor accesses the cache directly, without going through the MMU. </a:t>
            </a:r>
          </a:p>
          <a:p>
            <a:r>
              <a:rPr kumimoji="1" lang="en-US" sz="1200" kern="1200" dirty="0">
                <a:solidFill>
                  <a:schemeClr val="tx1"/>
                </a:solidFill>
                <a:effectLst/>
                <a:latin typeface="Times New Roman" pitchFamily="33" charset="0"/>
                <a:ea typeface="+mn-ea"/>
                <a:cs typeface="+mn-cs"/>
              </a:rPr>
              <a:t>A </a:t>
            </a:r>
            <a:r>
              <a:rPr kumimoji="1" lang="en-US" sz="1200" b="1" kern="1200" dirty="0">
                <a:solidFill>
                  <a:schemeClr val="tx1"/>
                </a:solidFill>
                <a:effectLst/>
                <a:latin typeface="Times New Roman" pitchFamily="33" charset="0"/>
                <a:ea typeface="+mn-ea"/>
                <a:cs typeface="+mn-cs"/>
              </a:rPr>
              <a:t>physical cache</a:t>
            </a:r>
            <a:r>
              <a:rPr kumimoji="1" lang="en-US" sz="1200" kern="1200" dirty="0">
                <a:solidFill>
                  <a:schemeClr val="tx1"/>
                </a:solidFill>
                <a:effectLst/>
                <a:latin typeface="Times New Roman" pitchFamily="33" charset="0"/>
                <a:ea typeface="+mn-ea"/>
                <a:cs typeface="+mn-cs"/>
              </a:rPr>
              <a:t>  stores data using main memory </a:t>
            </a:r>
            <a:r>
              <a:rPr kumimoji="1" lang="en-US" sz="1200" b="1" kern="1200" dirty="0">
                <a:solidFill>
                  <a:schemeClr val="tx1"/>
                </a:solidFill>
                <a:effectLst/>
                <a:latin typeface="Times New Roman" pitchFamily="33" charset="0"/>
                <a:ea typeface="+mn-ea"/>
                <a:cs typeface="+mn-cs"/>
              </a:rPr>
              <a:t>physical addresses</a:t>
            </a:r>
            <a:r>
              <a:rPr kumimoji="1" lang="en-US" sz="1200" kern="1200" dirty="0">
                <a:solidFill>
                  <a:schemeClr val="tx1"/>
                </a:solidFill>
                <a:effectLst/>
                <a:latin typeface="Times New Roman" pitchFamily="33" charset="0"/>
                <a:ea typeface="+mn-ea"/>
                <a:cs typeface="+mn-cs"/>
              </a:rPr>
              <a:t>.</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 One obvious advantage of the logical cache is that cache access speed is faster than for a physical cache, because the cache can respond before the MMU performs an address translation. </a:t>
            </a:r>
          </a:p>
          <a:p>
            <a:r>
              <a:rPr kumimoji="1" lang="en-US" sz="1200" kern="1200" dirty="0">
                <a:solidFill>
                  <a:schemeClr val="tx1"/>
                </a:solidFill>
                <a:effectLst/>
                <a:latin typeface="Times New Roman" pitchFamily="33" charset="0"/>
                <a:ea typeface="+mn-ea"/>
                <a:cs typeface="+mn-cs"/>
              </a:rPr>
              <a:t>The </a:t>
            </a:r>
            <a:r>
              <a:rPr kumimoji="1" lang="en-US" sz="1200" b="1" u="sng" kern="1200" dirty="0">
                <a:solidFill>
                  <a:schemeClr val="tx1"/>
                </a:solidFill>
                <a:effectLst/>
                <a:latin typeface="Times New Roman" pitchFamily="33" charset="0"/>
                <a:ea typeface="+mn-ea"/>
                <a:cs typeface="+mn-cs"/>
              </a:rPr>
              <a:t>disadvantage</a:t>
            </a:r>
            <a:r>
              <a:rPr kumimoji="1" lang="en-US" sz="1200" kern="1200" dirty="0">
                <a:solidFill>
                  <a:schemeClr val="tx1"/>
                </a:solidFill>
                <a:effectLst/>
                <a:latin typeface="Times New Roman" pitchFamily="33" charset="0"/>
                <a:ea typeface="+mn-ea"/>
                <a:cs typeface="+mn-cs"/>
              </a:rPr>
              <a:t> has to do with the fact that most virtual memory systems supply each application with the same virtual memory address space. </a:t>
            </a:r>
          </a:p>
          <a:p>
            <a:pPr marL="171450" indent="-171450">
              <a:buFontTx/>
              <a:buChar char="-"/>
            </a:pPr>
            <a:r>
              <a:rPr kumimoji="1" lang="en-US" sz="1200" kern="1200" dirty="0">
                <a:solidFill>
                  <a:schemeClr val="tx1"/>
                </a:solidFill>
                <a:effectLst/>
                <a:latin typeface="Times New Roman" pitchFamily="33" charset="0"/>
                <a:ea typeface="+mn-ea"/>
                <a:cs typeface="+mn-cs"/>
              </a:rPr>
              <a:t>That is, each application sees a virtual memory that starts at address 0. </a:t>
            </a:r>
          </a:p>
          <a:p>
            <a:pPr marL="171450" indent="-171450">
              <a:buFontTx/>
              <a:buChar char="-"/>
            </a:pPr>
            <a:r>
              <a:rPr kumimoji="1" lang="en-US" sz="1200" kern="1200" dirty="0">
                <a:solidFill>
                  <a:schemeClr val="tx1"/>
                </a:solidFill>
                <a:effectLst/>
                <a:latin typeface="Times New Roman" pitchFamily="33" charset="0"/>
                <a:ea typeface="+mn-ea"/>
                <a:cs typeface="+mn-cs"/>
              </a:rPr>
              <a:t>Thus, the same virtual address in two different applications refers to two different physical addresses. </a:t>
            </a:r>
          </a:p>
          <a:p>
            <a:pPr marL="171450" indent="-171450">
              <a:buFontTx/>
              <a:buChar char="-"/>
            </a:pPr>
            <a:r>
              <a:rPr kumimoji="1" lang="en-US" sz="1200" kern="1200" dirty="0">
                <a:solidFill>
                  <a:schemeClr val="tx1"/>
                </a:solidFill>
                <a:effectLst/>
                <a:latin typeface="Times New Roman" pitchFamily="33" charset="0"/>
                <a:ea typeface="+mn-ea"/>
                <a:cs typeface="+mn-cs"/>
              </a:rPr>
              <a:t>The cache memory must therefore be completely flushed with each application context switch, or extra bits must be added to each line of the cache to identify which virtual address space this address refers to.</a:t>
            </a:r>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9</a:t>
            </a:fld>
            <a:endParaRPr lang="en-US" dirty="0"/>
          </a:p>
        </p:txBody>
      </p:sp>
    </p:spTree>
    <p:extLst>
      <p:ext uri="{BB962C8B-B14F-4D97-AF65-F5344CB8AC3E}">
        <p14:creationId xmlns:p14="http://schemas.microsoft.com/office/powerpoint/2010/main" val="32112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ヒラギノ角ゴ Pro W3" pitchFamily="1" charset="-128"/>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23"/>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BE14EDEC-0104-4E70-9686-A570F422F16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195764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988531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8" name="Shape 44"/>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33DA44F4-1B99-478F-9B55-2C5CC45829F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67982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42E91456-BDEE-4569-92BC-96FB5C01DFEB}"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821722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57"/>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58"/>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151861E3-90A7-42D4-9B7A-166EF1A614E7}"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912624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846A8B40-492E-4426-BAAD-D80E9F063A91}"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872239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B951973-C68A-429F-AA58-4C1FE6BDA16A}"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3251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60914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3" name="Shape 81"/>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82"/>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7EEADC32-B7CB-4469-A186-251F1CAA23B8}"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772591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5"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rgbClr val="FFFFFF"/>
                </a:solidFill>
                <a:latin typeface="Arial"/>
                <a:ea typeface="Arial"/>
                <a:cs typeface="Arial"/>
                <a:sym typeface="Aria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0B369858-E052-47C5-B392-6B9F20183AE0}"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pic>
        <p:nvPicPr>
          <p:cNvPr id="3079" name="Shape 15" descr="Pearson Logo"/>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Verdana" panose="020B0604030504040204" pitchFamily="34" charset="0"/>
                <a:ea typeface="ヒラギノ角ゴ Pro W3" pitchFamily="1" charset="-128"/>
                <a:cs typeface="Arial" panose="020B0604020202020204" pitchFamily="34" charset="0"/>
              </a:rPr>
              <a:t>Copyright © 2019, 2016, 2013 Pearson Education, Inc. All Rights Reserved</a:t>
            </a:r>
          </a:p>
        </p:txBody>
      </p:sp>
    </p:spTree>
    <p:extLst>
      <p:ext uri="{BB962C8B-B14F-4D97-AF65-F5344CB8AC3E}">
        <p14:creationId xmlns:p14="http://schemas.microsoft.com/office/powerpoint/2010/main" val="653651166"/>
      </p:ext>
    </p:extLst>
  </p:cSld>
  <p:clrMap bg1="lt1" tx1="dk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a:xfrm>
            <a:off x="457200" y="215899"/>
            <a:ext cx="8229600" cy="1224973"/>
          </a:xfrm>
        </p:spPr>
        <p:txBody>
          <a:bodyPr/>
          <a:lstStyle/>
          <a:p>
            <a:pPr>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Computer Organization and Architecture</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sym typeface="Times New Roman" panose="02020603050405020304" pitchFamily="18" charset="0"/>
              </a:rPr>
              <a:t>Designing for Performance</a:t>
            </a:r>
            <a:endParaRPr lang="en-IN" altLang="en-US" sz="26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3315" name="Text Placeholder 2"/>
          <p:cNvSpPr txBox="1">
            <a:spLocks noGrp="1"/>
          </p:cNvSpPr>
          <p:nvPr>
            <p:ph type="body" idx="1"/>
          </p:nvPr>
        </p:nvSpPr>
        <p:spPr>
          <a:xfrm>
            <a:off x="457200" y="1268559"/>
            <a:ext cx="8229600" cy="479425"/>
          </a:xfrm>
        </p:spPr>
        <p:txBody>
          <a:bodyPr/>
          <a:lstStyle/>
          <a:p>
            <a:pPr>
              <a:spcBef>
                <a:spcPct val="0"/>
              </a:spcBef>
              <a:buFontTx/>
              <a:buNone/>
            </a:pPr>
            <a:r>
              <a:rPr lang="en-IN" altLang="en-US" dirty="0">
                <a:latin typeface="Arial" panose="020B0604020202020204" pitchFamily="34" charset="0"/>
                <a:cs typeface="Arial" panose="020B0604020202020204" pitchFamily="34" charset="0"/>
                <a:sym typeface="Arial" panose="020B0604020202020204" pitchFamily="34" charset="0"/>
              </a:rPr>
              <a:t>11</a:t>
            </a:r>
            <a:r>
              <a:rPr lang="en-IN" altLang="en-US" baseline="30000" dirty="0">
                <a:latin typeface="Arial" panose="020B0604020202020204" pitchFamily="34" charset="0"/>
                <a:cs typeface="Arial" panose="020B0604020202020204" pitchFamily="34" charset="0"/>
                <a:sym typeface="Arial" panose="020B0604020202020204" pitchFamily="34" charset="0"/>
              </a:rPr>
              <a:t>th</a:t>
            </a:r>
            <a:r>
              <a:rPr lang="en-IN" altLang="en-US" dirty="0">
                <a:latin typeface="Arial" panose="020B0604020202020204" pitchFamily="34" charset="0"/>
                <a:cs typeface="Arial" panose="020B0604020202020204" pitchFamily="34" charset="0"/>
                <a:sym typeface="Arial" panose="020B0604020202020204" pitchFamily="34" charset="0"/>
              </a:rPr>
              <a:t> Edition</a:t>
            </a:r>
          </a:p>
        </p:txBody>
      </p:sp>
      <p:pic>
        <p:nvPicPr>
          <p:cNvPr id="7" name="Shape 197"/>
          <p:cNvPicPr preferRelativeResize="0"/>
          <p:nvPr/>
        </p:nvPicPr>
        <p:blipFill>
          <a:blip r:embed="rId3">
            <a:extLst>
              <a:ext uri="{28A0092B-C50C-407E-A947-70E740481C1C}">
                <a14:useLocalDpi xmlns:a14="http://schemas.microsoft.com/office/drawing/2010/main" val="0"/>
              </a:ext>
            </a:extLst>
          </a:blip>
          <a:stretch>
            <a:fillRect/>
          </a:stretch>
        </p:blipFill>
        <p:spPr>
          <a:xfrm>
            <a:off x="825499" y="1745673"/>
            <a:ext cx="3524827" cy="4402049"/>
          </a:xfrm>
          <a:prstGeom prst="rect">
            <a:avLst/>
          </a:prstGeom>
          <a:noFill/>
          <a:ln w="9525" cap="flat" cmpd="sng">
            <a:solidFill>
              <a:srgbClr val="7F7F7F"/>
            </a:solidFill>
            <a:prstDash val="solid"/>
            <a:round/>
            <a:headEnd type="none" w="med" len="med"/>
            <a:tailEnd type="none" w="med" len="med"/>
          </a:ln>
          <a:effectLst>
            <a:outerShdw blurRad="50799" dist="76200" dir="2700000" algn="tl" rotWithShape="0">
              <a:srgbClr val="000000">
                <a:alpha val="55686"/>
              </a:srgbClr>
            </a:outerShdw>
          </a:effectLst>
        </p:spPr>
      </p:pic>
      <p:sp>
        <p:nvSpPr>
          <p:cNvPr id="13316" name="Text Placeholder 3"/>
          <p:cNvSpPr txBox="1">
            <a:spLocks noGrp="1"/>
          </p:cNvSpPr>
          <p:nvPr>
            <p:ph type="body" idx="2"/>
          </p:nvPr>
        </p:nvSpPr>
        <p:spPr>
          <a:xfrm>
            <a:off x="5029200" y="1600200"/>
            <a:ext cx="3657600" cy="1600200"/>
          </a:xfrm>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5</a:t>
            </a:r>
          </a:p>
        </p:txBody>
      </p:sp>
      <p:sp>
        <p:nvSpPr>
          <p:cNvPr id="13317" name="Text Placeholder 4"/>
          <p:cNvSpPr txBox="1">
            <a:spLocks noGrp="1"/>
          </p:cNvSpPr>
          <p:nvPr>
            <p:ph type="body" idx="3"/>
          </p:nvPr>
        </p:nvSpPr>
        <p:spPr/>
        <p:txBody>
          <a:bodyPr/>
          <a:lstStyle/>
          <a:p>
            <a:pPr>
              <a:spcBef>
                <a:spcPct val="0"/>
              </a:spcBef>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Cache Memory </a:t>
            </a:r>
          </a:p>
        </p:txBody>
      </p:sp>
    </p:spTree>
    <p:extLst>
      <p:ext uri="{BB962C8B-B14F-4D97-AF65-F5344CB8AC3E}">
        <p14:creationId xmlns:p14="http://schemas.microsoft.com/office/powerpoint/2010/main" val="137347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Size</a:t>
            </a:r>
          </a:p>
        </p:txBody>
      </p:sp>
      <p:sp>
        <p:nvSpPr>
          <p:cNvPr id="3" name="Content Placeholder 2"/>
          <p:cNvSpPr>
            <a:spLocks noGrp="1"/>
          </p:cNvSpPr>
          <p:nvPr>
            <p:ph type="body" idx="1"/>
          </p:nvPr>
        </p:nvSpPr>
        <p:spPr>
          <a:xfrm>
            <a:off x="457200" y="1600200"/>
            <a:ext cx="8229600" cy="4853136"/>
          </a:xfrm>
        </p:spPr>
        <p:txBody>
          <a:bodyPr>
            <a:normAutofit/>
          </a:bodyPr>
          <a:lstStyle/>
          <a:p>
            <a:pPr marL="342900" indent="-342900"/>
            <a:r>
              <a:rPr lang="en-US" sz="2000" dirty="0"/>
              <a:t>Preferable for the size of the cache to be:</a:t>
            </a:r>
          </a:p>
          <a:p>
            <a:pPr marL="635000" lvl="2" indent="-292100">
              <a:buFont typeface="Arial" panose="020B0604020202020204" pitchFamily="34" charset="0"/>
              <a:buChar char="–"/>
            </a:pPr>
            <a:r>
              <a:rPr lang="en-US" sz="1800" dirty="0"/>
              <a:t>Small enough so that the overall average cost per bit is close to that of main memory alone</a:t>
            </a:r>
          </a:p>
          <a:p>
            <a:pPr marL="635000" lvl="2" indent="-292100">
              <a:buFont typeface="Arial" panose="020B0604020202020204" pitchFamily="34" charset="0"/>
              <a:buChar char="–"/>
            </a:pPr>
            <a:r>
              <a:rPr lang="en-US" sz="1800" dirty="0"/>
              <a:t>Large enough so that the overall average access time is close to that of the cache alone</a:t>
            </a:r>
          </a:p>
          <a:p>
            <a:pPr marL="342900" lvl="2" indent="-342900">
              <a:spcBef>
                <a:spcPts val="2000"/>
              </a:spcBef>
            </a:pPr>
            <a:r>
              <a:rPr lang="en-US" sz="2000" dirty="0"/>
              <a:t>Motivations for minimizing cache size:</a:t>
            </a:r>
          </a:p>
          <a:p>
            <a:pPr marL="635000" lvl="2" indent="-292100">
              <a:buFont typeface="Arial" panose="020B0604020202020204" pitchFamily="34" charset="0"/>
              <a:buChar char="–"/>
            </a:pPr>
            <a:r>
              <a:rPr lang="en-US" sz="1800" dirty="0"/>
              <a:t>The larger the cache, the larger the number of gates involved in addressing the cache resulting in large caches being slightly slower than small ones</a:t>
            </a:r>
          </a:p>
          <a:p>
            <a:pPr marL="635000" lvl="2" indent="-292100">
              <a:buFont typeface="Arial" panose="020B0604020202020204" pitchFamily="34" charset="0"/>
              <a:buChar char="–"/>
            </a:pPr>
            <a:r>
              <a:rPr lang="en-US" sz="1800" dirty="0"/>
              <a:t>The available chip and board area also limits cache size</a:t>
            </a:r>
          </a:p>
          <a:p>
            <a:pPr marL="342900" lvl="2" indent="-342900">
              <a:spcBef>
                <a:spcPts val="2000"/>
              </a:spcBef>
            </a:pPr>
            <a:r>
              <a:rPr lang="en-US" sz="2000" dirty="0"/>
              <a:t>Because the performance of the cache is very sensitive to the nature of the workload, it is impossible to arrive at a single “optimum” cache size</a:t>
            </a:r>
          </a:p>
        </p:txBody>
      </p:sp>
    </p:spTree>
    <p:extLst>
      <p:ext uri="{BB962C8B-B14F-4D97-AF65-F5344CB8AC3E}">
        <p14:creationId xmlns:p14="http://schemas.microsoft.com/office/powerpoint/2010/main" val="1740510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descr="The table has 6 columns labeled Processor, Type, Year of Introduction, L 1 Cache to the power of a, L 2 cache, L 3 Cache. The rows read as follows from left to right. Row 1. I B M 360 slash 85. Mainframe. 1968. 16 to 32 k B, blank, blank. Row 2. P D P 11 slash 70. Minicomputer. 1975. 1 k B. blank. Blank. Row 3. I B M 3033. Mainframe. 1978. 64 k B. blank. Blank. Row 4. I B M 3090. Mainframe. 1985. 128 to 256 k B, blank. blank. Row 5. Intel 80486. P C. 1989. 8 k B. blank. blank. Row 6. Pentium. P C. 1993. 8 k B slash 8 k B. 256 to 512 k B. blank. Row 7. Power P C 620. P C. 1996. 32 k B slash 32 k B. blank. blank. Row 8. I B M S slash 390 G 6. Mainframe. 1999. 256 k B. 8 M B. blank. Row 9. Pentium 4. P C slash server. 2000. 8 k b slash 8 k B. 256 k B. blank. Row 10. Itanium. P C slash server. 2001. 16 k B slash 16 k B. 96 k B. 4 M B. Row 11. Itanium 2. P C slash server. 2002. 32 k B. 256 k B. 6 M B. Row 12. I M M POWER 5. High end server. 2003 64 k B. 1 point M B. 36 M B. Row 13. CRAY X D 1. Supercomputer. 2004. 64 k B slash 64 k B. 1 M B. blank. Row 14. I B M POWER 6. P C slash server. 2007. 64 k B slash 64 k B.4 M B. 32 M B. Row 15. I B M z 10. Mainframe. 2008. 64 k B slash 128 k B. 3 M B. 24 dash 48 M B. Row 16. Intel Core i 7 E E 990. Workstation slash server. 2011. 6 times 32 k B slash 32 k B. 6 times 1 point 5 M B. 12 M B. Row 17. I B M z Enterprise 196. Mainframe slash Server. 2011. 24 times 64 k B slash 128 k B. 24 times 1 point 5 M B, 24 M B L 3 192 M B L 4. Row 18. I B M z 13. Mainframe slash server. 2015. 24 times 96 k B slash 128 k B. 24 times 2 M B slash 2 M B. 64 M B L 3 480 M B L 4. Row 19. Intel Core i 0 dash 7900 X. Workstation slash server. 2017. 8 times 32 k B slash 32 k B. 8 times 1 M B. 14 M B." title="A table titled Cache Sizes of Some processors."/>
          <p:cNvGraphicFramePr>
            <a:graphicFrameLocks noGrp="1"/>
          </p:cNvGraphicFramePr>
          <p:nvPr>
            <p:extLst>
              <p:ext uri="{D42A27DB-BD31-4B8C-83A1-F6EECF244321}">
                <p14:modId xmlns:p14="http://schemas.microsoft.com/office/powerpoint/2010/main" val="2453042388"/>
              </p:ext>
            </p:extLst>
          </p:nvPr>
        </p:nvGraphicFramePr>
        <p:xfrm>
          <a:off x="514995" y="865222"/>
          <a:ext cx="6217247" cy="5462312"/>
        </p:xfrm>
        <a:graphic>
          <a:graphicData uri="http://schemas.openxmlformats.org/drawingml/2006/table">
            <a:tbl>
              <a:tblPr firstRow="1" bandRow="1">
                <a:tableStyleId>{5C22544A-7EE6-4342-B048-85BDC9FD1C3A}</a:tableStyleId>
              </a:tblPr>
              <a:tblGrid>
                <a:gridCol w="790831">
                  <a:extLst>
                    <a:ext uri="{9D8B030D-6E8A-4147-A177-3AD203B41FA5}">
                      <a16:colId xmlns:a16="http://schemas.microsoft.com/office/drawing/2014/main" val="528802535"/>
                    </a:ext>
                  </a:extLst>
                </a:gridCol>
                <a:gridCol w="1150300">
                  <a:extLst>
                    <a:ext uri="{9D8B030D-6E8A-4147-A177-3AD203B41FA5}">
                      <a16:colId xmlns:a16="http://schemas.microsoft.com/office/drawing/2014/main" val="3102758518"/>
                    </a:ext>
                  </a:extLst>
                </a:gridCol>
                <a:gridCol w="1069029">
                  <a:extLst>
                    <a:ext uri="{9D8B030D-6E8A-4147-A177-3AD203B41FA5}">
                      <a16:colId xmlns:a16="http://schemas.microsoft.com/office/drawing/2014/main" val="2543019389"/>
                    </a:ext>
                  </a:extLst>
                </a:gridCol>
                <a:gridCol w="1069029">
                  <a:extLst>
                    <a:ext uri="{9D8B030D-6E8A-4147-A177-3AD203B41FA5}">
                      <a16:colId xmlns:a16="http://schemas.microsoft.com/office/drawing/2014/main" val="3137438068"/>
                    </a:ext>
                  </a:extLst>
                </a:gridCol>
                <a:gridCol w="1069029">
                  <a:extLst>
                    <a:ext uri="{9D8B030D-6E8A-4147-A177-3AD203B41FA5}">
                      <a16:colId xmlns:a16="http://schemas.microsoft.com/office/drawing/2014/main" val="2436645604"/>
                    </a:ext>
                  </a:extLst>
                </a:gridCol>
                <a:gridCol w="1069029">
                  <a:extLst>
                    <a:ext uri="{9D8B030D-6E8A-4147-A177-3AD203B41FA5}">
                      <a16:colId xmlns:a16="http://schemas.microsoft.com/office/drawing/2014/main" val="2177075248"/>
                    </a:ext>
                  </a:extLst>
                </a:gridCol>
              </a:tblGrid>
              <a:tr h="319452">
                <a:tc>
                  <a:txBody>
                    <a:bodyPr/>
                    <a:lstStyle/>
                    <a:p>
                      <a:pPr algn="ctr"/>
                      <a:r>
                        <a:rPr lang="en-IN" sz="700" b="1" i="0" u="none" strike="noStrike" cap="none" baseline="0" dirty="0">
                          <a:solidFill>
                            <a:schemeClr val="tx1"/>
                          </a:solidFill>
                          <a:latin typeface="+mn-lt"/>
                          <a:ea typeface="+mn-ea"/>
                          <a:cs typeface="+mn-cs"/>
                          <a:sym typeface="Arial"/>
                        </a:rPr>
                        <a:t>Processor</a:t>
                      </a:r>
                      <a:endParaRPr lang="en-IN" sz="700" b="1" dirty="0">
                        <a:solidFill>
                          <a:schemeClr val="tx1"/>
                        </a:solidFill>
                      </a:endParaRPr>
                    </a:p>
                  </a:txBody>
                  <a:tcPr marL="87124" marR="87124" marT="43561" marB="43561" anchor="b">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700" b="1" i="0" u="none" strike="noStrike" cap="none" baseline="0" dirty="0">
                          <a:solidFill>
                            <a:schemeClr val="tx1"/>
                          </a:solidFill>
                          <a:latin typeface="+mn-lt"/>
                          <a:ea typeface="+mn-ea"/>
                          <a:cs typeface="+mn-cs"/>
                          <a:sym typeface="Arial"/>
                        </a:rPr>
                        <a:t>Type</a:t>
                      </a:r>
                      <a:endParaRPr lang="en-IN" sz="700" b="1" dirty="0">
                        <a:solidFill>
                          <a:schemeClr val="tx1"/>
                        </a:solidFill>
                      </a:endParaRPr>
                    </a:p>
                  </a:txBody>
                  <a:tcPr marL="87124" marR="87124" marT="43561" marB="43561" anchor="b">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700" b="1" i="0" u="none" strike="noStrike" cap="none" baseline="0" dirty="0">
                          <a:solidFill>
                            <a:schemeClr val="tx1"/>
                          </a:solidFill>
                          <a:latin typeface="+mn-lt"/>
                          <a:ea typeface="+mn-ea"/>
                          <a:cs typeface="+mn-cs"/>
                          <a:sym typeface="Arial"/>
                        </a:rPr>
                        <a:t>Year of</a:t>
                      </a:r>
                    </a:p>
                    <a:p>
                      <a:pPr algn="ctr"/>
                      <a:r>
                        <a:rPr lang="en-IN" sz="700" b="1" i="0" u="none" strike="noStrike" cap="none" baseline="0" dirty="0">
                          <a:solidFill>
                            <a:schemeClr val="tx1"/>
                          </a:solidFill>
                          <a:latin typeface="+mn-lt"/>
                          <a:ea typeface="+mn-ea"/>
                          <a:cs typeface="+mn-cs"/>
                          <a:sym typeface="Arial"/>
                        </a:rPr>
                        <a:t>Introduction</a:t>
                      </a:r>
                      <a:endParaRPr lang="en-IN" sz="700" b="1" dirty="0">
                        <a:solidFill>
                          <a:schemeClr val="tx1"/>
                        </a:solidFill>
                      </a:endParaRPr>
                    </a:p>
                  </a:txBody>
                  <a:tcPr marL="87124" marR="87124" marT="43561" marB="43561" anchor="b">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700" b="1" dirty="0">
                          <a:solidFill>
                            <a:schemeClr val="tx1"/>
                          </a:solidFill>
                        </a:rPr>
                        <a:t>L1 </a:t>
                      </a:r>
                      <a:r>
                        <a:rPr lang="en-IN" sz="700" b="1" dirty="0" err="1">
                          <a:solidFill>
                            <a:schemeClr val="tx1"/>
                          </a:solidFill>
                        </a:rPr>
                        <a:t>Cache</a:t>
                      </a:r>
                      <a:r>
                        <a:rPr lang="en-IN" sz="700" b="1" baseline="30000" dirty="0" err="1">
                          <a:solidFill>
                            <a:schemeClr val="tx1"/>
                          </a:solidFill>
                        </a:rPr>
                        <a:t>a</a:t>
                      </a:r>
                      <a:endParaRPr lang="en-IN" sz="700" b="1" baseline="30000" dirty="0">
                        <a:solidFill>
                          <a:schemeClr val="tx1"/>
                        </a:solidFill>
                      </a:endParaRPr>
                    </a:p>
                  </a:txBody>
                  <a:tcPr marL="87124" marR="87124" marT="43561" marB="43561" anchor="b">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700" b="1" dirty="0">
                          <a:solidFill>
                            <a:schemeClr val="tx1"/>
                          </a:solidFill>
                        </a:rPr>
                        <a:t>L2 cache</a:t>
                      </a:r>
                    </a:p>
                  </a:txBody>
                  <a:tcPr marL="87124" marR="87124" marT="43561" marB="43561" anchor="b">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700" b="1" dirty="0">
                          <a:solidFill>
                            <a:schemeClr val="tx1"/>
                          </a:solidFill>
                        </a:rPr>
                        <a:t>L3 Cache</a:t>
                      </a:r>
                    </a:p>
                  </a:txBody>
                  <a:tcPr marL="87124" marR="87124" marT="43561" marB="43561" anchor="b">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9986812"/>
                  </a:ext>
                </a:extLst>
              </a:tr>
              <a:tr h="220473">
                <a:tc>
                  <a:txBody>
                    <a:bodyPr/>
                    <a:lstStyle/>
                    <a:p>
                      <a:pPr algn="ctr"/>
                      <a:r>
                        <a:rPr lang="en-IN" sz="700" b="0" i="0" u="none" strike="noStrike" cap="none" baseline="0" dirty="0">
                          <a:solidFill>
                            <a:schemeClr val="dk1"/>
                          </a:solidFill>
                          <a:latin typeface="+mn-lt"/>
                          <a:ea typeface="+mn-ea"/>
                          <a:cs typeface="+mn-cs"/>
                          <a:sym typeface="Arial"/>
                        </a:rPr>
                        <a:t>IBM 360/85</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Mainframe</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16 to 32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3717666487"/>
                  </a:ext>
                </a:extLst>
              </a:tr>
              <a:tr h="220473">
                <a:tc>
                  <a:txBody>
                    <a:bodyPr/>
                    <a:lstStyle/>
                    <a:p>
                      <a:pPr algn="ctr"/>
                      <a:r>
                        <a:rPr lang="en-IN" sz="700" b="0" i="0" u="none" strike="noStrike" cap="none" baseline="0" dirty="0">
                          <a:solidFill>
                            <a:schemeClr val="dk1"/>
                          </a:solidFill>
                          <a:latin typeface="+mn-lt"/>
                          <a:ea typeface="+mn-ea"/>
                          <a:cs typeface="+mn-cs"/>
                          <a:sym typeface="Arial"/>
                        </a:rPr>
                        <a:t>PDP-11/70</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Minicomputer</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a:t>1968</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4062764516"/>
                  </a:ext>
                </a:extLst>
              </a:tr>
              <a:tr h="220473">
                <a:tc>
                  <a:txBody>
                    <a:bodyPr/>
                    <a:lstStyle/>
                    <a:p>
                      <a:pPr algn="ctr"/>
                      <a:r>
                        <a:rPr lang="en-IN" sz="700" b="0" i="0" u="none" strike="noStrike" cap="none" baseline="0" dirty="0">
                          <a:solidFill>
                            <a:schemeClr val="dk1"/>
                          </a:solidFill>
                          <a:latin typeface="+mn-lt"/>
                          <a:ea typeface="+mn-ea"/>
                          <a:cs typeface="+mn-cs"/>
                          <a:sym typeface="Arial"/>
                        </a:rPr>
                        <a:t>IBM 3033</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Mainframe</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64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3801756320"/>
                  </a:ext>
                </a:extLst>
              </a:tr>
              <a:tr h="203288">
                <a:tc>
                  <a:txBody>
                    <a:bodyPr/>
                    <a:lstStyle/>
                    <a:p>
                      <a:pPr algn="ctr"/>
                      <a:r>
                        <a:rPr lang="en-IN" sz="700" b="0" i="0" u="none" strike="noStrike" cap="none" baseline="0" dirty="0">
                          <a:solidFill>
                            <a:schemeClr val="dk1"/>
                          </a:solidFill>
                          <a:latin typeface="+mn-lt"/>
                          <a:ea typeface="+mn-ea"/>
                          <a:cs typeface="+mn-cs"/>
                          <a:sym typeface="Arial"/>
                        </a:rPr>
                        <a:t>IBM 3090</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Mainframe</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128 to 256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1007438362"/>
                  </a:ext>
                </a:extLst>
              </a:tr>
              <a:tr h="203288">
                <a:tc>
                  <a:txBody>
                    <a:bodyPr/>
                    <a:lstStyle/>
                    <a:p>
                      <a:pPr algn="ctr"/>
                      <a:r>
                        <a:rPr lang="en-IN" sz="700" b="0" i="0" u="none" strike="noStrike" cap="none" baseline="0" dirty="0">
                          <a:solidFill>
                            <a:schemeClr val="dk1"/>
                          </a:solidFill>
                          <a:latin typeface="+mn-lt"/>
                          <a:ea typeface="+mn-ea"/>
                          <a:cs typeface="+mn-cs"/>
                          <a:sym typeface="Arial"/>
                        </a:rPr>
                        <a:t>Intel 80486</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PC</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8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794824530"/>
                  </a:ext>
                </a:extLst>
              </a:tr>
              <a:tr h="220473">
                <a:tc>
                  <a:txBody>
                    <a:bodyPr/>
                    <a:lstStyle/>
                    <a:p>
                      <a:pPr algn="ctr"/>
                      <a:r>
                        <a:rPr lang="en-IN" sz="700" b="0" i="0" u="none" strike="noStrike" cap="none" baseline="0" dirty="0">
                          <a:solidFill>
                            <a:schemeClr val="dk1"/>
                          </a:solidFill>
                          <a:latin typeface="+mn-lt"/>
                          <a:ea typeface="+mn-ea"/>
                          <a:cs typeface="+mn-cs"/>
                          <a:sym typeface="Arial"/>
                        </a:rPr>
                        <a:t>Pentium</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PC</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8 kB/8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256 to 512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4149877881"/>
                  </a:ext>
                </a:extLst>
              </a:tr>
              <a:tr h="203288">
                <a:tc>
                  <a:txBody>
                    <a:bodyPr/>
                    <a:lstStyle/>
                    <a:p>
                      <a:pPr algn="ctr"/>
                      <a:r>
                        <a:rPr lang="en-IN" sz="700" b="0" i="0" u="none" strike="noStrike" cap="none" baseline="0" dirty="0">
                          <a:solidFill>
                            <a:schemeClr val="dk1"/>
                          </a:solidFill>
                          <a:latin typeface="+mn-lt"/>
                          <a:ea typeface="+mn-ea"/>
                          <a:cs typeface="+mn-cs"/>
                          <a:sym typeface="Arial"/>
                        </a:rPr>
                        <a:t>PowerPC 620</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PC</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32 kB/32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3495417200"/>
                  </a:ext>
                </a:extLst>
              </a:tr>
              <a:tr h="220473">
                <a:tc>
                  <a:txBody>
                    <a:bodyPr/>
                    <a:lstStyle/>
                    <a:p>
                      <a:pPr algn="ctr"/>
                      <a:r>
                        <a:rPr lang="en-IN" sz="700" b="0" i="0" u="none" strike="noStrike" cap="none" baseline="0" dirty="0">
                          <a:solidFill>
                            <a:schemeClr val="dk1"/>
                          </a:solidFill>
                          <a:latin typeface="+mn-lt"/>
                          <a:ea typeface="+mn-ea"/>
                          <a:cs typeface="+mn-cs"/>
                          <a:sym typeface="Arial"/>
                        </a:rPr>
                        <a:t>IBM S/390 G6</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Mainframe</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256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8 MB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3088829845"/>
                  </a:ext>
                </a:extLst>
              </a:tr>
              <a:tr h="220473">
                <a:tc>
                  <a:txBody>
                    <a:bodyPr/>
                    <a:lstStyle/>
                    <a:p>
                      <a:pPr algn="ctr"/>
                      <a:r>
                        <a:rPr lang="en-IN" sz="700" b="0" i="0" u="none" strike="noStrike" cap="none" baseline="0" dirty="0">
                          <a:solidFill>
                            <a:schemeClr val="dk1"/>
                          </a:solidFill>
                          <a:latin typeface="+mn-lt"/>
                          <a:ea typeface="+mn-ea"/>
                          <a:cs typeface="+mn-cs"/>
                          <a:sym typeface="Arial"/>
                        </a:rPr>
                        <a:t>Pentium 4</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PC/server</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8 kB/8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256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650603847"/>
                  </a:ext>
                </a:extLst>
              </a:tr>
              <a:tr h="220473">
                <a:tc>
                  <a:txBody>
                    <a:bodyPr/>
                    <a:lstStyle/>
                    <a:p>
                      <a:pPr algn="ctr"/>
                      <a:r>
                        <a:rPr lang="en-IN" sz="700" b="0" i="0" u="none" strike="noStrike" cap="none" baseline="0" dirty="0">
                          <a:solidFill>
                            <a:schemeClr val="dk1"/>
                          </a:solidFill>
                          <a:latin typeface="+mn-lt"/>
                          <a:ea typeface="+mn-ea"/>
                          <a:cs typeface="+mn-cs"/>
                          <a:sym typeface="Arial"/>
                        </a:rPr>
                        <a:t>Itanium</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PC/server</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16 kB/16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96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4 MB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2693729218"/>
                  </a:ext>
                </a:extLst>
              </a:tr>
              <a:tr h="396853">
                <a:tc>
                  <a:txBody>
                    <a:bodyPr/>
                    <a:lstStyle/>
                    <a:p>
                      <a:pPr algn="ctr"/>
                      <a:r>
                        <a:rPr lang="en-IN" sz="700" b="0" i="0" u="none" strike="noStrike" cap="none" baseline="0" dirty="0">
                          <a:solidFill>
                            <a:schemeClr val="dk1"/>
                          </a:solidFill>
                          <a:latin typeface="+mn-lt"/>
                          <a:ea typeface="+mn-ea"/>
                          <a:cs typeface="+mn-cs"/>
                          <a:sym typeface="Arial"/>
                        </a:rPr>
                        <a:t>Itanium 2</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PC/server</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32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256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6 MB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3008297481"/>
                  </a:ext>
                </a:extLst>
              </a:tr>
              <a:tr h="319452">
                <a:tc>
                  <a:txBody>
                    <a:bodyPr/>
                    <a:lstStyle/>
                    <a:p>
                      <a:pPr algn="ctr"/>
                      <a:r>
                        <a:rPr lang="en-IN" sz="700" b="0" i="0" u="none" strike="noStrike" cap="none" baseline="0" dirty="0">
                          <a:solidFill>
                            <a:schemeClr val="dk1"/>
                          </a:solidFill>
                          <a:latin typeface="+mn-lt"/>
                          <a:ea typeface="+mn-ea"/>
                          <a:cs typeface="+mn-cs"/>
                          <a:sym typeface="Arial"/>
                        </a:rPr>
                        <a:t>IBM POWER5</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High-end</a:t>
                      </a:r>
                    </a:p>
                    <a:p>
                      <a:pPr algn="ctr"/>
                      <a:r>
                        <a:rPr lang="en-IN" sz="700" b="0" dirty="0"/>
                        <a:t>server</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64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1.9 MB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36 MB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1923169786"/>
                  </a:ext>
                </a:extLst>
              </a:tr>
              <a:tr h="203288">
                <a:tc>
                  <a:txBody>
                    <a:bodyPr/>
                    <a:lstStyle/>
                    <a:p>
                      <a:pPr algn="ctr"/>
                      <a:r>
                        <a:rPr lang="en-IN" sz="700" b="0" i="0" u="none" strike="noStrike" cap="none" baseline="0" dirty="0">
                          <a:solidFill>
                            <a:schemeClr val="dk1"/>
                          </a:solidFill>
                          <a:latin typeface="+mn-lt"/>
                          <a:ea typeface="+mn-ea"/>
                          <a:cs typeface="+mn-cs"/>
                          <a:sym typeface="Arial"/>
                        </a:rPr>
                        <a:t>CRAY XD-1</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Supercomputer</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64 kB/64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1 MB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2782820690"/>
                  </a:ext>
                </a:extLst>
              </a:tr>
              <a:tr h="319452">
                <a:tc>
                  <a:txBody>
                    <a:bodyPr/>
                    <a:lstStyle/>
                    <a:p>
                      <a:pPr algn="ctr"/>
                      <a:r>
                        <a:rPr lang="en-IN" sz="700" b="0" i="0" u="none" strike="noStrike" cap="none" baseline="0" dirty="0">
                          <a:solidFill>
                            <a:schemeClr val="dk1"/>
                          </a:solidFill>
                          <a:latin typeface="+mn-lt"/>
                          <a:ea typeface="+mn-ea"/>
                          <a:cs typeface="+mn-cs"/>
                          <a:sym typeface="Arial"/>
                        </a:rPr>
                        <a:t>IBM POWER6</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PC/server</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64 kB/64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4 MB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32 MB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1089525239"/>
                  </a:ext>
                </a:extLst>
              </a:tr>
              <a:tr h="220473">
                <a:tc>
                  <a:txBody>
                    <a:bodyPr/>
                    <a:lstStyle/>
                    <a:p>
                      <a:pPr algn="ctr"/>
                      <a:r>
                        <a:rPr lang="en-IN" sz="700" b="0" i="0" u="none" strike="noStrike" cap="none" baseline="0" dirty="0">
                          <a:solidFill>
                            <a:schemeClr val="dk1"/>
                          </a:solidFill>
                          <a:latin typeface="+mn-lt"/>
                          <a:ea typeface="+mn-ea"/>
                          <a:cs typeface="+mn-cs"/>
                          <a:sym typeface="Arial"/>
                        </a:rPr>
                        <a:t>IBM z10</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Mainframe</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64 kB/128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3 MB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24-48 MB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994967293"/>
                  </a:ext>
                </a:extLst>
              </a:tr>
              <a:tr h="455646">
                <a:tc>
                  <a:txBody>
                    <a:bodyPr/>
                    <a:lstStyle/>
                    <a:p>
                      <a:pPr algn="ctr"/>
                      <a:r>
                        <a:rPr lang="it-IT" sz="700" b="0" i="0" u="none" strike="noStrike" cap="none" baseline="0" dirty="0">
                          <a:solidFill>
                            <a:schemeClr val="dk1"/>
                          </a:solidFill>
                          <a:latin typeface="+mn-lt"/>
                          <a:ea typeface="+mn-ea"/>
                          <a:cs typeface="+mn-cs"/>
                          <a:sym typeface="Arial"/>
                        </a:rPr>
                        <a:t>Intel Core i7</a:t>
                      </a:r>
                    </a:p>
                    <a:p>
                      <a:pPr algn="ctr"/>
                      <a:r>
                        <a:rPr lang="it-IT" sz="700" b="0" i="0" u="none" strike="noStrike" cap="none" baseline="0" dirty="0">
                          <a:solidFill>
                            <a:schemeClr val="dk1"/>
                          </a:solidFill>
                          <a:latin typeface="+mn-lt"/>
                          <a:ea typeface="+mn-ea"/>
                          <a:cs typeface="+mn-cs"/>
                          <a:sym typeface="Arial"/>
                        </a:rPr>
                        <a:t>EE 990</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err="1"/>
                        <a:t>Workstaton</a:t>
                      </a:r>
                      <a:r>
                        <a:rPr lang="en-IN" sz="700" b="0" dirty="0"/>
                        <a:t>/</a:t>
                      </a:r>
                    </a:p>
                    <a:p>
                      <a:pPr algn="ctr"/>
                      <a:r>
                        <a:rPr lang="en-IN" sz="700" b="0" dirty="0"/>
                        <a:t>Server</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6 × 32 kB/32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6 × 1.5 MB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12 MB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4070334305"/>
                  </a:ext>
                </a:extLst>
              </a:tr>
              <a:tr h="435617">
                <a:tc>
                  <a:txBody>
                    <a:bodyPr/>
                    <a:lstStyle/>
                    <a:p>
                      <a:pPr algn="ctr"/>
                      <a:r>
                        <a:rPr lang="en-IN" sz="700" b="0" i="0" u="none" strike="noStrike" cap="none" baseline="0" dirty="0">
                          <a:solidFill>
                            <a:schemeClr val="dk1"/>
                          </a:solidFill>
                          <a:latin typeface="+mn-lt"/>
                          <a:ea typeface="+mn-ea"/>
                          <a:cs typeface="+mn-cs"/>
                          <a:sym typeface="Arial"/>
                        </a:rPr>
                        <a:t>IBM</a:t>
                      </a:r>
                    </a:p>
                    <a:p>
                      <a:pPr algn="ctr"/>
                      <a:r>
                        <a:rPr lang="en-IN" sz="700" b="0" i="0" u="none" strike="noStrike" cap="none" baseline="0" dirty="0" err="1">
                          <a:solidFill>
                            <a:schemeClr val="dk1"/>
                          </a:solidFill>
                          <a:latin typeface="+mn-lt"/>
                          <a:ea typeface="+mn-ea"/>
                          <a:cs typeface="+mn-cs"/>
                          <a:sym typeface="Arial"/>
                        </a:rPr>
                        <a:t>zEnterprise</a:t>
                      </a:r>
                      <a:endParaRPr lang="en-IN" sz="700" b="0" i="0" u="none" strike="noStrike" cap="none" baseline="0" dirty="0">
                        <a:solidFill>
                          <a:schemeClr val="dk1"/>
                        </a:solidFill>
                        <a:latin typeface="+mn-lt"/>
                        <a:ea typeface="+mn-ea"/>
                        <a:cs typeface="+mn-cs"/>
                        <a:sym typeface="Arial"/>
                      </a:endParaRPr>
                    </a:p>
                    <a:p>
                      <a:pPr algn="ctr"/>
                      <a:r>
                        <a:rPr lang="en-IN" sz="700" b="0" i="0" u="none" strike="noStrike" cap="none" baseline="0" dirty="0">
                          <a:solidFill>
                            <a:schemeClr val="dk1"/>
                          </a:solidFill>
                          <a:latin typeface="+mn-lt"/>
                          <a:ea typeface="+mn-ea"/>
                          <a:cs typeface="+mn-cs"/>
                          <a:sym typeface="Arial"/>
                        </a:rPr>
                        <a:t>196</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Mainframe/</a:t>
                      </a:r>
                    </a:p>
                    <a:p>
                      <a:pPr algn="ctr"/>
                      <a:r>
                        <a:rPr lang="en-IN" sz="700" b="0" dirty="0"/>
                        <a:t>Server</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24 × 64 kB/128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24 × 1.5 MB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US" sz="700" b="0" dirty="0"/>
                        <a:t>24 MB L3</a:t>
                      </a:r>
                    </a:p>
                    <a:p>
                      <a:pPr algn="ctr"/>
                      <a:r>
                        <a:rPr lang="en-US" sz="700" b="0" dirty="0"/>
                        <a:t>192 MB L4</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480675093"/>
                  </a:ext>
                </a:extLst>
              </a:tr>
              <a:tr h="319452">
                <a:tc>
                  <a:txBody>
                    <a:bodyPr/>
                    <a:lstStyle/>
                    <a:p>
                      <a:pPr algn="ctr"/>
                      <a:r>
                        <a:rPr lang="en-IN" sz="700" b="0" i="0" u="none" strike="noStrike" cap="none" baseline="0" dirty="0">
                          <a:solidFill>
                            <a:schemeClr val="dk1"/>
                          </a:solidFill>
                          <a:latin typeface="+mn-lt"/>
                          <a:ea typeface="+mn-ea"/>
                          <a:cs typeface="+mn-cs"/>
                          <a:sym typeface="Arial"/>
                        </a:rPr>
                        <a:t>IBM z13</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Mainframe/</a:t>
                      </a:r>
                    </a:p>
                    <a:p>
                      <a:pPr algn="ctr"/>
                      <a:r>
                        <a:rPr lang="en-IN" sz="700" b="0" dirty="0"/>
                        <a:t>server</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24 × 96 kB/128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24 × 2 MB/2 MB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US" sz="700" b="0" dirty="0"/>
                        <a:t>64 MB L3</a:t>
                      </a:r>
                    </a:p>
                    <a:p>
                      <a:pPr algn="ctr"/>
                      <a:r>
                        <a:rPr lang="en-US" sz="700" b="0" dirty="0"/>
                        <a:t>480 MB L4</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3020567070"/>
                  </a:ext>
                </a:extLst>
              </a:tr>
              <a:tr h="319452">
                <a:tc>
                  <a:txBody>
                    <a:bodyPr/>
                    <a:lstStyle/>
                    <a:p>
                      <a:pPr algn="ctr"/>
                      <a:r>
                        <a:rPr lang="en-IN" sz="700" b="0" dirty="0"/>
                        <a:t>Intel Core</a:t>
                      </a:r>
                    </a:p>
                    <a:p>
                      <a:pPr algn="ctr"/>
                      <a:r>
                        <a:rPr lang="en-IN" sz="700" b="0" dirty="0"/>
                        <a:t>i0-7900X</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Workstation/</a:t>
                      </a:r>
                    </a:p>
                    <a:p>
                      <a:pPr algn="ctr"/>
                      <a:r>
                        <a:rPr lang="en-IN" sz="700" b="0" dirty="0"/>
                        <a:t>server</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8 × 32 kB/32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8 × 1 MB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14 MB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730103833"/>
                  </a:ext>
                </a:extLst>
              </a:tr>
            </a:tbl>
          </a:graphicData>
        </a:graphic>
      </p:graphicFrame>
      <p:sp>
        <p:nvSpPr>
          <p:cNvPr id="6" name="Rectangle 5"/>
          <p:cNvSpPr/>
          <p:nvPr/>
        </p:nvSpPr>
        <p:spPr>
          <a:xfrm>
            <a:off x="7095942" y="4744194"/>
            <a:ext cx="1979712" cy="1446550"/>
          </a:xfrm>
          <a:prstGeom prst="rect">
            <a:avLst/>
          </a:prstGeom>
        </p:spPr>
        <p:txBody>
          <a:bodyPr wrap="square">
            <a:spAutoFit/>
          </a:bodyPr>
          <a:lstStyle/>
          <a:p>
            <a:r>
              <a:rPr lang="en-US" sz="1100" baseline="30000" dirty="0">
                <a:latin typeface="+mn-lt"/>
              </a:rPr>
              <a:t>a</a:t>
            </a:r>
            <a:r>
              <a:rPr lang="en-US" sz="1100" dirty="0">
                <a:latin typeface="+mn-lt"/>
              </a:rPr>
              <a:t> Two values separated by a slash refer to instruction and data caches.</a:t>
            </a:r>
          </a:p>
          <a:p>
            <a:endParaRPr lang="en-US" sz="1100" dirty="0">
              <a:latin typeface="+mn-lt"/>
            </a:endParaRPr>
          </a:p>
          <a:p>
            <a:endParaRPr lang="en-US" sz="1100" dirty="0">
              <a:latin typeface="+mn-lt"/>
            </a:endParaRPr>
          </a:p>
          <a:p>
            <a:endParaRPr lang="en-US" sz="1100" dirty="0">
              <a:latin typeface="+mn-lt"/>
            </a:endParaRPr>
          </a:p>
          <a:p>
            <a:r>
              <a:rPr lang="en-US" sz="1100" dirty="0">
                <a:latin typeface="+mn-lt"/>
              </a:rPr>
              <a:t>(Table can be found on page 145 in the textbook.)</a:t>
            </a:r>
          </a:p>
        </p:txBody>
      </p:sp>
      <p:sp>
        <p:nvSpPr>
          <p:cNvPr id="2" name="Title 1">
            <a:extLst>
              <a:ext uri="{FF2B5EF4-FFF2-40B4-BE49-F238E27FC236}">
                <a16:creationId xmlns:a16="http://schemas.microsoft.com/office/drawing/2014/main" id="{AD0BD098-E5DE-4222-92A0-F097995175AC}"/>
              </a:ext>
            </a:extLst>
          </p:cNvPr>
          <p:cNvSpPr>
            <a:spLocks noGrp="1"/>
          </p:cNvSpPr>
          <p:nvPr>
            <p:ph type="title"/>
          </p:nvPr>
        </p:nvSpPr>
        <p:spPr>
          <a:xfrm>
            <a:off x="179512" y="18159"/>
            <a:ext cx="8229600" cy="895801"/>
          </a:xfrm>
        </p:spPr>
        <p:txBody>
          <a:bodyPr/>
          <a:lstStyle/>
          <a:p>
            <a:r>
              <a:rPr lang="en-US" sz="2800" dirty="0">
                <a:latin typeface="Times New Roman" panose="02020603050405020304" pitchFamily="18" charset="0"/>
                <a:cs typeface="Times New Roman" panose="02020603050405020304" pitchFamily="18" charset="0"/>
              </a:rPr>
              <a:t>Table 5.2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Cache Sizes of Some Processors</a:t>
            </a:r>
            <a:endParaRPr lang="en-US" sz="2800" dirty="0"/>
          </a:p>
        </p:txBody>
      </p:sp>
    </p:spTree>
    <p:extLst>
      <p:ext uri="{BB962C8B-B14F-4D97-AF65-F5344CB8AC3E}">
        <p14:creationId xmlns:p14="http://schemas.microsoft.com/office/powerpoint/2010/main" val="392276101"/>
      </p:ext>
    </p:extLst>
  </p:cSld>
  <p:clrMapOvr>
    <a:masterClrMapping/>
  </p:clrMapOvr>
  <mc:AlternateContent xmlns:mc="http://schemas.openxmlformats.org/markup-compatibility/2006" xmlns:p14="http://schemas.microsoft.com/office/powerpoint/2010/main">
    <mc:Choice Requires="p14">
      <p:transition spd="med">
        <p14:prism dir="d"/>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descr="The table has 4 columns titled Method, Organization, Mapping of Main Memory, Access using Main Memory Address. The Rows read as follows from left to right. Row 1. Direct Mapped. Sequence of m lines. Each block of main memory can map to any line of cache. Tag portion of address used to check every line for hit on that line. Row 2. Fully Associative. Sequence of m lines. Each block of main memory can map to any line of cache. Tag portion of address used to check every line for hit on that line. Row 3. Set Associative. Sequence of m lines organized as v sets of k lines right parenthesis m equals v times k right parenthesis. Each block of main memory maps to one unique cache set. Line portion of address used to access cache set, tag portion used to check every line in that set for hit on that line. " title="A table titled Cache Access Methods."/>
          <p:cNvGraphicFramePr>
            <a:graphicFrameLocks noGrp="1"/>
          </p:cNvGraphicFramePr>
          <p:nvPr>
            <p:extLst>
              <p:ext uri="{D42A27DB-BD31-4B8C-83A1-F6EECF244321}">
                <p14:modId xmlns:p14="http://schemas.microsoft.com/office/powerpoint/2010/main" val="1214772822"/>
              </p:ext>
            </p:extLst>
          </p:nvPr>
        </p:nvGraphicFramePr>
        <p:xfrm>
          <a:off x="268199" y="1829872"/>
          <a:ext cx="8607602" cy="3198256"/>
        </p:xfrm>
        <a:graphic>
          <a:graphicData uri="http://schemas.openxmlformats.org/drawingml/2006/table">
            <a:tbl>
              <a:tblPr firstRow="1" bandRow="1">
                <a:tableStyleId>{5C22544A-7EE6-4342-B048-85BDC9FD1C3A}</a:tableStyleId>
              </a:tblPr>
              <a:tblGrid>
                <a:gridCol w="1517610">
                  <a:extLst>
                    <a:ext uri="{9D8B030D-6E8A-4147-A177-3AD203B41FA5}">
                      <a16:colId xmlns:a16="http://schemas.microsoft.com/office/drawing/2014/main" val="3102758518"/>
                    </a:ext>
                  </a:extLst>
                </a:gridCol>
                <a:gridCol w="1615252">
                  <a:extLst>
                    <a:ext uri="{9D8B030D-6E8A-4147-A177-3AD203B41FA5}">
                      <a16:colId xmlns:a16="http://schemas.microsoft.com/office/drawing/2014/main" val="2543019389"/>
                    </a:ext>
                  </a:extLst>
                </a:gridCol>
                <a:gridCol w="2288988">
                  <a:extLst>
                    <a:ext uri="{9D8B030D-6E8A-4147-A177-3AD203B41FA5}">
                      <a16:colId xmlns:a16="http://schemas.microsoft.com/office/drawing/2014/main" val="4122312373"/>
                    </a:ext>
                  </a:extLst>
                </a:gridCol>
                <a:gridCol w="3185752">
                  <a:extLst>
                    <a:ext uri="{9D8B030D-6E8A-4147-A177-3AD203B41FA5}">
                      <a16:colId xmlns:a16="http://schemas.microsoft.com/office/drawing/2014/main" val="340325420"/>
                    </a:ext>
                  </a:extLst>
                </a:gridCol>
              </a:tblGrid>
              <a:tr h="648072">
                <a:tc>
                  <a:txBody>
                    <a:bodyPr/>
                    <a:lstStyle/>
                    <a:p>
                      <a:pPr algn="ctr"/>
                      <a:r>
                        <a:rPr lang="en-IN" sz="1200" b="1" i="0" u="none" strike="noStrike" cap="none" baseline="0" dirty="0">
                          <a:solidFill>
                            <a:schemeClr val="tx1"/>
                          </a:solidFill>
                          <a:latin typeface="+mn-lt"/>
                          <a:ea typeface="+mn-ea"/>
                          <a:cs typeface="+mn-cs"/>
                          <a:sym typeface="Arial"/>
                        </a:rPr>
                        <a:t>Method</a:t>
                      </a:r>
                      <a:endParaRPr lang="en-IN" sz="1200" b="1" dirty="0">
                        <a:solidFill>
                          <a:schemeClr val="tx1"/>
                        </a:solidFill>
                      </a:endParaRPr>
                    </a:p>
                  </a:txBody>
                  <a:tcPr anchor="b">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1" i="0" u="none" strike="noStrike" cap="none" baseline="0" dirty="0">
                          <a:solidFill>
                            <a:schemeClr val="tx1"/>
                          </a:solidFill>
                          <a:latin typeface="+mn-lt"/>
                          <a:ea typeface="+mn-ea"/>
                          <a:cs typeface="+mn-cs"/>
                          <a:sym typeface="Arial"/>
                        </a:rPr>
                        <a:t>Organization</a:t>
                      </a:r>
                      <a:endParaRPr lang="en-IN" sz="1200" b="1" dirty="0">
                        <a:solidFill>
                          <a:schemeClr val="tx1"/>
                        </a:solidFill>
                      </a:endParaRPr>
                    </a:p>
                  </a:txBody>
                  <a:tcPr anchor="b">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1" dirty="0">
                          <a:solidFill>
                            <a:schemeClr val="tx1"/>
                          </a:solidFill>
                        </a:rPr>
                        <a:t>Mapping of Main Memory</a:t>
                      </a:r>
                    </a:p>
                    <a:p>
                      <a:pPr algn="ctr"/>
                      <a:r>
                        <a:rPr lang="en-US" sz="1200" b="1" dirty="0">
                          <a:solidFill>
                            <a:schemeClr val="tx1"/>
                          </a:solidFill>
                        </a:rPr>
                        <a:t>Blocks to Cache</a:t>
                      </a:r>
                      <a:endParaRPr lang="en-IN" sz="1200" b="1" dirty="0">
                        <a:solidFill>
                          <a:schemeClr val="tx1"/>
                        </a:solidFill>
                      </a:endParaRPr>
                    </a:p>
                  </a:txBody>
                  <a:tcPr anchor="b">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1" dirty="0">
                          <a:solidFill>
                            <a:schemeClr val="tx1"/>
                          </a:solidFill>
                        </a:rPr>
                        <a:t>Access using Main</a:t>
                      </a:r>
                    </a:p>
                    <a:p>
                      <a:pPr algn="ctr"/>
                      <a:r>
                        <a:rPr lang="en-US" sz="1200" b="1" dirty="0">
                          <a:solidFill>
                            <a:schemeClr val="tx1"/>
                          </a:solidFill>
                        </a:rPr>
                        <a:t>Memory Address</a:t>
                      </a:r>
                      <a:endParaRPr lang="en-IN" sz="1200" b="1" dirty="0">
                        <a:solidFill>
                          <a:schemeClr val="tx1"/>
                        </a:solidFill>
                      </a:endParaRPr>
                    </a:p>
                  </a:txBody>
                  <a:tcPr anchor="b">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718629">
                <a:tc>
                  <a:txBody>
                    <a:bodyPr/>
                    <a:lstStyle/>
                    <a:p>
                      <a:pPr algn="ctr"/>
                      <a:r>
                        <a:rPr lang="en-IN" sz="1200" b="0" i="0" u="none" strike="noStrike" cap="none" baseline="0" dirty="0">
                          <a:solidFill>
                            <a:schemeClr val="dk1"/>
                          </a:solidFill>
                          <a:latin typeface="+mn-lt"/>
                          <a:ea typeface="+mn-ea"/>
                          <a:cs typeface="+mn-cs"/>
                          <a:sym typeface="Arial"/>
                        </a:rPr>
                        <a:t>Direct Mapped</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b="0" i="0" u="none" strike="noStrike" cap="none" baseline="0" dirty="0">
                          <a:solidFill>
                            <a:schemeClr val="dk1"/>
                          </a:solidFill>
                          <a:latin typeface="+mn-lt"/>
                          <a:ea typeface="+mn-ea"/>
                          <a:cs typeface="+mn-cs"/>
                          <a:sym typeface="Arial"/>
                        </a:rPr>
                        <a:t>Sequence of </a:t>
                      </a:r>
                      <a:r>
                        <a:rPr lang="en-IN" sz="1200" b="0" i="1" u="none" strike="noStrike" cap="none" baseline="0" dirty="0">
                          <a:solidFill>
                            <a:schemeClr val="dk1"/>
                          </a:solidFill>
                          <a:latin typeface="+mn-lt"/>
                          <a:ea typeface="+mn-ea"/>
                          <a:cs typeface="+mn-cs"/>
                          <a:sym typeface="Arial"/>
                        </a:rPr>
                        <a:t>m</a:t>
                      </a:r>
                    </a:p>
                    <a:p>
                      <a:pPr algn="l"/>
                      <a:r>
                        <a:rPr lang="en-IN" sz="1200" b="0" i="0" u="none" strike="noStrike" cap="none" baseline="0" dirty="0">
                          <a:solidFill>
                            <a:schemeClr val="dk1"/>
                          </a:solidFill>
                          <a:latin typeface="+mn-lt"/>
                          <a:ea typeface="+mn-ea"/>
                          <a:cs typeface="+mn-cs"/>
                          <a:sym typeface="Arial"/>
                        </a:rPr>
                        <a:t>lines</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b="0" i="0" u="none" strike="noStrike" cap="none" baseline="0" dirty="0">
                          <a:solidFill>
                            <a:schemeClr val="dk1"/>
                          </a:solidFill>
                          <a:latin typeface="+mn-lt"/>
                          <a:ea typeface="+mn-ea"/>
                          <a:cs typeface="+mn-cs"/>
                          <a:sym typeface="Arial"/>
                        </a:rPr>
                        <a:t>Each block of main memory</a:t>
                      </a:r>
                    </a:p>
                    <a:p>
                      <a:pPr algn="l"/>
                      <a:r>
                        <a:rPr lang="en-US" sz="1200" b="0" i="0" u="none" strike="noStrike" cap="none" baseline="0" dirty="0">
                          <a:solidFill>
                            <a:schemeClr val="dk1"/>
                          </a:solidFill>
                          <a:latin typeface="+mn-lt"/>
                          <a:ea typeface="+mn-ea"/>
                          <a:cs typeface="+mn-cs"/>
                          <a:sym typeface="Arial"/>
                        </a:rPr>
                        <a:t>maps to one unique line of</a:t>
                      </a:r>
                    </a:p>
                    <a:p>
                      <a:pPr algn="l"/>
                      <a:r>
                        <a:rPr lang="en-US" sz="1200" b="0" i="0" u="none" strike="noStrike" cap="none" baseline="0" dirty="0">
                          <a:solidFill>
                            <a:schemeClr val="dk1"/>
                          </a:solidFill>
                          <a:latin typeface="+mn-lt"/>
                          <a:ea typeface="+mn-ea"/>
                          <a:cs typeface="+mn-cs"/>
                          <a:sym typeface="Arial"/>
                        </a:rPr>
                        <a:t>cache.</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b="0" i="1" u="none" strike="noStrike" cap="none" baseline="0" dirty="0">
                          <a:solidFill>
                            <a:schemeClr val="dk1"/>
                          </a:solidFill>
                          <a:latin typeface="+mn-lt"/>
                          <a:ea typeface="+mn-ea"/>
                          <a:cs typeface="+mn-cs"/>
                          <a:sym typeface="Arial"/>
                        </a:rPr>
                        <a:t>Line</a:t>
                      </a:r>
                      <a:r>
                        <a:rPr lang="en-US" sz="1200" b="0" i="0" u="none" strike="noStrike" cap="none" baseline="0" dirty="0">
                          <a:solidFill>
                            <a:schemeClr val="dk1"/>
                          </a:solidFill>
                          <a:latin typeface="+mn-lt"/>
                          <a:ea typeface="+mn-ea"/>
                          <a:cs typeface="+mn-cs"/>
                          <a:sym typeface="Arial"/>
                        </a:rPr>
                        <a:t> portion of address used</a:t>
                      </a:r>
                    </a:p>
                    <a:p>
                      <a:pPr algn="l"/>
                      <a:r>
                        <a:rPr lang="en-US" sz="1200" b="0" i="0" u="none" strike="noStrike" cap="none" baseline="0" dirty="0">
                          <a:solidFill>
                            <a:schemeClr val="dk1"/>
                          </a:solidFill>
                          <a:latin typeface="+mn-lt"/>
                          <a:ea typeface="+mn-ea"/>
                          <a:cs typeface="+mn-cs"/>
                          <a:sym typeface="Arial"/>
                        </a:rPr>
                        <a:t>to access cache line; </a:t>
                      </a:r>
                      <a:r>
                        <a:rPr lang="en-US" sz="1200" b="0" i="1" u="none" strike="noStrike" cap="none" baseline="0" dirty="0">
                          <a:solidFill>
                            <a:schemeClr val="dk1"/>
                          </a:solidFill>
                          <a:latin typeface="+mn-lt"/>
                          <a:ea typeface="+mn-ea"/>
                          <a:cs typeface="+mn-cs"/>
                          <a:sym typeface="Arial"/>
                        </a:rPr>
                        <a:t>Tag</a:t>
                      </a:r>
                    </a:p>
                    <a:p>
                      <a:pPr algn="l"/>
                      <a:r>
                        <a:rPr lang="en-US" sz="1200" b="0" i="0" u="none" strike="noStrike" cap="none" baseline="0" dirty="0">
                          <a:solidFill>
                            <a:schemeClr val="dk1"/>
                          </a:solidFill>
                          <a:latin typeface="+mn-lt"/>
                          <a:ea typeface="+mn-ea"/>
                          <a:cs typeface="+mn-cs"/>
                          <a:sym typeface="Arial"/>
                        </a:rPr>
                        <a:t>portion used to check for hit</a:t>
                      </a:r>
                    </a:p>
                    <a:p>
                      <a:pPr algn="l"/>
                      <a:r>
                        <a:rPr lang="en-US" sz="1200" b="0" i="0" u="none" strike="noStrike" cap="none" baseline="0" dirty="0">
                          <a:solidFill>
                            <a:schemeClr val="dk1"/>
                          </a:solidFill>
                          <a:latin typeface="+mn-lt"/>
                          <a:ea typeface="+mn-ea"/>
                          <a:cs typeface="+mn-cs"/>
                          <a:sym typeface="Arial"/>
                        </a:rPr>
                        <a:t>on that line.</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863612">
                <a:tc>
                  <a:txBody>
                    <a:bodyPr/>
                    <a:lstStyle/>
                    <a:p>
                      <a:pPr algn="ctr"/>
                      <a:r>
                        <a:rPr lang="en-IN" sz="1200" b="0" i="0" u="none" strike="noStrike" cap="none" baseline="0" dirty="0">
                          <a:solidFill>
                            <a:schemeClr val="dk1"/>
                          </a:solidFill>
                          <a:latin typeface="+mn-lt"/>
                          <a:ea typeface="+mn-ea"/>
                          <a:cs typeface="+mn-cs"/>
                          <a:sym typeface="Arial"/>
                        </a:rPr>
                        <a:t>Fully Associative</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mn-ea"/>
                          <a:cs typeface="+mn-cs"/>
                          <a:sym typeface="Arial"/>
                        </a:rPr>
                        <a:t>Sequence of </a:t>
                      </a:r>
                      <a:r>
                        <a:rPr lang="en-IN" sz="1200" b="0" i="1" u="none" strike="noStrike" cap="none" baseline="0" dirty="0">
                          <a:solidFill>
                            <a:schemeClr val="dk1"/>
                          </a:solidFill>
                          <a:latin typeface="+mn-lt"/>
                          <a:ea typeface="+mn-ea"/>
                          <a:cs typeface="+mn-cs"/>
                          <a:sym typeface="Arial"/>
                        </a:rPr>
                        <a:t>m</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mn-ea"/>
                          <a:cs typeface="+mn-cs"/>
                          <a:sym typeface="Arial"/>
                        </a:rPr>
                        <a:t>lines</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mn-ea"/>
                          <a:cs typeface="+mn-cs"/>
                          <a:sym typeface="Arial"/>
                        </a:rPr>
                        <a:t>Each block of main memory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mn-ea"/>
                          <a:cs typeface="+mn-cs"/>
                          <a:sym typeface="Arial"/>
                        </a:rPr>
                        <a:t>can map to any line of cache.</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1" u="none" strike="noStrike" cap="none" baseline="0" dirty="0">
                          <a:solidFill>
                            <a:schemeClr val="dk1"/>
                          </a:solidFill>
                          <a:latin typeface="+mn-lt"/>
                          <a:ea typeface="+mn-ea"/>
                          <a:cs typeface="+mn-cs"/>
                          <a:sym typeface="Arial"/>
                        </a:rPr>
                        <a:t>Tag</a:t>
                      </a:r>
                      <a:r>
                        <a:rPr lang="en-US" sz="1200" b="0" i="0" u="none" strike="noStrike" cap="none" baseline="0" dirty="0">
                          <a:solidFill>
                            <a:schemeClr val="dk1"/>
                          </a:solidFill>
                          <a:latin typeface="+mn-lt"/>
                          <a:ea typeface="+mn-ea"/>
                          <a:cs typeface="+mn-cs"/>
                          <a:sym typeface="Arial"/>
                        </a:rPr>
                        <a:t> portion of address used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mn-ea"/>
                          <a:cs typeface="+mn-cs"/>
                          <a:sym typeface="Arial"/>
                        </a:rPr>
                        <a:t>to check every line for hit 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mn-ea"/>
                          <a:cs typeface="+mn-cs"/>
                          <a:sym typeface="Arial"/>
                        </a:rPr>
                        <a:t>that line.</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863612">
                <a:tc>
                  <a:txBody>
                    <a:bodyPr/>
                    <a:lstStyle/>
                    <a:p>
                      <a:pPr algn="ctr"/>
                      <a:r>
                        <a:rPr lang="en-IN" sz="1200" b="0" i="0" u="none" strike="noStrike" cap="none" baseline="0" dirty="0">
                          <a:solidFill>
                            <a:schemeClr val="dk1"/>
                          </a:solidFill>
                          <a:latin typeface="+mn-lt"/>
                          <a:ea typeface="+mn-ea"/>
                          <a:cs typeface="+mn-cs"/>
                          <a:sym typeface="Arial"/>
                        </a:rPr>
                        <a:t>Set Associative</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b="0" i="0" u="none" strike="noStrike" cap="none" baseline="0" dirty="0">
                          <a:solidFill>
                            <a:schemeClr val="dk1"/>
                          </a:solidFill>
                          <a:latin typeface="+mn-lt"/>
                          <a:ea typeface="+mn-ea"/>
                          <a:cs typeface="+mn-cs"/>
                          <a:sym typeface="Arial"/>
                        </a:rPr>
                        <a:t>Sequence of </a:t>
                      </a:r>
                      <a:r>
                        <a:rPr lang="en-US" sz="1200" b="0" i="1" u="none" strike="noStrike" cap="none" baseline="0" dirty="0">
                          <a:solidFill>
                            <a:schemeClr val="dk1"/>
                          </a:solidFill>
                          <a:latin typeface="+mn-lt"/>
                          <a:ea typeface="+mn-ea"/>
                          <a:cs typeface="+mn-cs"/>
                          <a:sym typeface="Arial"/>
                        </a:rPr>
                        <a:t>m</a:t>
                      </a:r>
                    </a:p>
                    <a:p>
                      <a:pPr algn="l"/>
                      <a:r>
                        <a:rPr lang="en-US" sz="1200" b="0" i="0" u="none" strike="noStrike" cap="none" baseline="0" dirty="0">
                          <a:solidFill>
                            <a:schemeClr val="dk1"/>
                          </a:solidFill>
                          <a:latin typeface="+mn-lt"/>
                          <a:ea typeface="+mn-ea"/>
                          <a:cs typeface="+mn-cs"/>
                          <a:sym typeface="Arial"/>
                        </a:rPr>
                        <a:t>lines organized as </a:t>
                      </a:r>
                      <a:r>
                        <a:rPr lang="en-US" sz="1200" b="0" i="1" u="none" strike="noStrike" cap="none" baseline="0" dirty="0">
                          <a:solidFill>
                            <a:schemeClr val="dk1"/>
                          </a:solidFill>
                          <a:latin typeface="+mn-lt"/>
                          <a:ea typeface="+mn-ea"/>
                          <a:cs typeface="+mn-cs"/>
                          <a:sym typeface="Arial"/>
                        </a:rPr>
                        <a:t>v</a:t>
                      </a:r>
                      <a:r>
                        <a:rPr lang="en-US" sz="1200" b="0" i="0" u="none" strike="noStrike" cap="none" baseline="0" dirty="0">
                          <a:solidFill>
                            <a:schemeClr val="dk1"/>
                          </a:solidFill>
                          <a:latin typeface="+mn-lt"/>
                          <a:ea typeface="+mn-ea"/>
                          <a:cs typeface="+mn-cs"/>
                          <a:sym typeface="Arial"/>
                        </a:rPr>
                        <a:t> sets of </a:t>
                      </a:r>
                      <a:r>
                        <a:rPr lang="en-US" sz="1200" b="0" i="1" u="none" strike="noStrike" cap="none" baseline="0" dirty="0">
                          <a:solidFill>
                            <a:schemeClr val="dk1"/>
                          </a:solidFill>
                          <a:latin typeface="+mn-lt"/>
                          <a:ea typeface="+mn-ea"/>
                          <a:cs typeface="+mn-cs"/>
                          <a:sym typeface="Arial"/>
                        </a:rPr>
                        <a:t>k</a:t>
                      </a:r>
                      <a:r>
                        <a:rPr lang="en-US" sz="1200" b="0" i="0" u="none" strike="noStrike" cap="none" baseline="0" dirty="0">
                          <a:solidFill>
                            <a:schemeClr val="dk1"/>
                          </a:solidFill>
                          <a:latin typeface="+mn-lt"/>
                          <a:ea typeface="+mn-ea"/>
                          <a:cs typeface="+mn-cs"/>
                          <a:sym typeface="Arial"/>
                        </a:rPr>
                        <a:t> lines each</a:t>
                      </a:r>
                    </a:p>
                    <a:p>
                      <a:pPr algn="l"/>
                      <a:r>
                        <a:rPr lang="en-US" sz="1200" b="0" i="0" u="none" strike="noStrike" cap="none" baseline="0" dirty="0">
                          <a:solidFill>
                            <a:schemeClr val="dk1"/>
                          </a:solidFill>
                          <a:latin typeface="+mn-lt"/>
                          <a:ea typeface="+mn-ea"/>
                          <a:cs typeface="+mn-cs"/>
                          <a:sym typeface="Arial"/>
                        </a:rPr>
                        <a:t>(</a:t>
                      </a:r>
                      <a:r>
                        <a:rPr lang="en-US" sz="1200" b="0" i="1" u="none" strike="noStrike" cap="none" baseline="0" dirty="0">
                          <a:solidFill>
                            <a:schemeClr val="dk1"/>
                          </a:solidFill>
                          <a:latin typeface="+mn-lt"/>
                          <a:ea typeface="+mn-ea"/>
                          <a:cs typeface="+mn-cs"/>
                          <a:sym typeface="Arial"/>
                        </a:rPr>
                        <a:t>m</a:t>
                      </a:r>
                      <a:r>
                        <a:rPr lang="en-US" sz="1200" b="0" i="0" u="none" strike="noStrike" cap="none" baseline="0" dirty="0">
                          <a:solidFill>
                            <a:schemeClr val="dk1"/>
                          </a:solidFill>
                          <a:latin typeface="+mn-lt"/>
                          <a:ea typeface="+mn-ea"/>
                          <a:cs typeface="+mn-cs"/>
                          <a:sym typeface="Arial"/>
                        </a:rPr>
                        <a:t> = </a:t>
                      </a:r>
                      <a:r>
                        <a:rPr lang="en-US" sz="1200" b="0" i="1" u="none" strike="noStrike" cap="none" baseline="0" dirty="0">
                          <a:solidFill>
                            <a:schemeClr val="dk1"/>
                          </a:solidFill>
                          <a:latin typeface="+mn-lt"/>
                          <a:ea typeface="+mn-ea"/>
                          <a:cs typeface="+mn-cs"/>
                          <a:sym typeface="Arial"/>
                        </a:rPr>
                        <a:t>v</a:t>
                      </a:r>
                      <a:r>
                        <a:rPr lang="en-US" sz="1200" b="0" i="0" u="none" strike="noStrike" cap="none" baseline="0" dirty="0">
                          <a:solidFill>
                            <a:schemeClr val="dk1"/>
                          </a:solidFill>
                          <a:latin typeface="+mn-lt"/>
                          <a:ea typeface="+mn-ea"/>
                          <a:cs typeface="+mn-cs"/>
                          <a:sym typeface="Arial"/>
                        </a:rPr>
                        <a:t> × </a:t>
                      </a:r>
                      <a:r>
                        <a:rPr lang="en-US" sz="1200" b="0" i="1" u="none" strike="noStrike" cap="none" baseline="0" dirty="0">
                          <a:solidFill>
                            <a:schemeClr val="dk1"/>
                          </a:solidFill>
                          <a:latin typeface="+mn-lt"/>
                          <a:ea typeface="+mn-ea"/>
                          <a:cs typeface="+mn-cs"/>
                          <a:sym typeface="Arial"/>
                        </a:rPr>
                        <a:t>k</a:t>
                      </a:r>
                      <a:r>
                        <a:rPr lang="en-US" sz="1200" b="0" i="0" u="none" strike="noStrike" cap="none" baseline="0" dirty="0">
                          <a:solidFill>
                            <a:schemeClr val="dk1"/>
                          </a:solidFill>
                          <a:latin typeface="+mn-lt"/>
                          <a:ea typeface="+mn-ea"/>
                          <a:cs typeface="+mn-cs"/>
                          <a:sym typeface="Arial"/>
                        </a:rPr>
                        <a:t>)</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b="0" i="0" u="none" strike="noStrike" cap="none" baseline="0" dirty="0">
                          <a:solidFill>
                            <a:schemeClr val="dk1"/>
                          </a:solidFill>
                          <a:latin typeface="+mn-lt"/>
                          <a:ea typeface="+mn-ea"/>
                          <a:cs typeface="+mn-cs"/>
                          <a:sym typeface="Arial"/>
                        </a:rPr>
                        <a:t>Each block of main memory</a:t>
                      </a:r>
                    </a:p>
                    <a:p>
                      <a:pPr algn="l"/>
                      <a:r>
                        <a:rPr lang="en-US" sz="1200" b="0" i="0" u="none" strike="noStrike" cap="none" baseline="0" dirty="0">
                          <a:solidFill>
                            <a:schemeClr val="dk1"/>
                          </a:solidFill>
                          <a:latin typeface="+mn-lt"/>
                          <a:ea typeface="+mn-ea"/>
                          <a:cs typeface="+mn-cs"/>
                          <a:sym typeface="Arial"/>
                        </a:rPr>
                        <a:t>maps to one unique cache set.</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b="0" i="1" u="none" strike="noStrike" cap="none" baseline="0" dirty="0">
                          <a:solidFill>
                            <a:schemeClr val="dk1"/>
                          </a:solidFill>
                          <a:latin typeface="+mn-lt"/>
                          <a:ea typeface="+mn-ea"/>
                          <a:cs typeface="+mn-cs"/>
                          <a:sym typeface="Arial"/>
                        </a:rPr>
                        <a:t>Line</a:t>
                      </a:r>
                      <a:r>
                        <a:rPr lang="en-US" sz="1200" b="0" i="0" u="none" strike="noStrike" cap="none" baseline="0" dirty="0">
                          <a:solidFill>
                            <a:schemeClr val="dk1"/>
                          </a:solidFill>
                          <a:latin typeface="+mn-lt"/>
                          <a:ea typeface="+mn-ea"/>
                          <a:cs typeface="+mn-cs"/>
                          <a:sym typeface="Arial"/>
                        </a:rPr>
                        <a:t> portion of address used to</a:t>
                      </a:r>
                    </a:p>
                    <a:p>
                      <a:pPr algn="l"/>
                      <a:r>
                        <a:rPr lang="en-US" sz="1200" b="0" i="0" u="none" strike="noStrike" cap="none" baseline="0" dirty="0">
                          <a:solidFill>
                            <a:schemeClr val="dk1"/>
                          </a:solidFill>
                          <a:latin typeface="+mn-lt"/>
                          <a:ea typeface="+mn-ea"/>
                          <a:cs typeface="+mn-cs"/>
                          <a:sym typeface="Arial"/>
                        </a:rPr>
                        <a:t>access cache set; </a:t>
                      </a:r>
                      <a:r>
                        <a:rPr lang="en-US" sz="1200" b="0" i="1" u="none" strike="noStrike" cap="none" baseline="0" dirty="0">
                          <a:solidFill>
                            <a:schemeClr val="dk1"/>
                          </a:solidFill>
                          <a:latin typeface="+mn-lt"/>
                          <a:ea typeface="+mn-ea"/>
                          <a:cs typeface="+mn-cs"/>
                          <a:sym typeface="Arial"/>
                        </a:rPr>
                        <a:t>Tag</a:t>
                      </a:r>
                      <a:r>
                        <a:rPr lang="en-US" sz="1200" b="0" i="0" u="none" strike="noStrike" cap="none" baseline="0" dirty="0">
                          <a:solidFill>
                            <a:schemeClr val="dk1"/>
                          </a:solidFill>
                          <a:latin typeface="+mn-lt"/>
                          <a:ea typeface="+mn-ea"/>
                          <a:cs typeface="+mn-cs"/>
                          <a:sym typeface="Arial"/>
                        </a:rPr>
                        <a:t> portion</a:t>
                      </a:r>
                    </a:p>
                    <a:p>
                      <a:pPr algn="l"/>
                      <a:r>
                        <a:rPr lang="en-US" sz="1200" b="0" i="0" u="none" strike="noStrike" cap="none" baseline="0" dirty="0">
                          <a:solidFill>
                            <a:schemeClr val="dk1"/>
                          </a:solidFill>
                          <a:latin typeface="+mn-lt"/>
                          <a:ea typeface="+mn-ea"/>
                          <a:cs typeface="+mn-cs"/>
                          <a:sym typeface="Arial"/>
                        </a:rPr>
                        <a:t>used to check every line in that</a:t>
                      </a:r>
                    </a:p>
                    <a:p>
                      <a:pPr algn="l"/>
                      <a:r>
                        <a:rPr lang="en-US" sz="1200" b="0" i="0" u="none" strike="noStrike" cap="none" baseline="0" dirty="0">
                          <a:solidFill>
                            <a:schemeClr val="dk1"/>
                          </a:solidFill>
                          <a:latin typeface="+mn-lt"/>
                          <a:ea typeface="+mn-ea"/>
                          <a:cs typeface="+mn-cs"/>
                          <a:sym typeface="Arial"/>
                        </a:rPr>
                        <a:t>set for hit on that line.</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bl>
          </a:graphicData>
        </a:graphic>
      </p:graphicFrame>
      <p:sp>
        <p:nvSpPr>
          <p:cNvPr id="2" name="Title 1">
            <a:extLst>
              <a:ext uri="{FF2B5EF4-FFF2-40B4-BE49-F238E27FC236}">
                <a16:creationId xmlns:a16="http://schemas.microsoft.com/office/drawing/2014/main" id="{11D1349A-ECC0-4B64-975B-820F2491AEC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5.3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Cache Access Methods</a:t>
            </a:r>
            <a:endParaRPr lang="en-US" dirty="0"/>
          </a:p>
        </p:txBody>
      </p:sp>
    </p:spTree>
    <p:extLst>
      <p:ext uri="{BB962C8B-B14F-4D97-AF65-F5344CB8AC3E}">
        <p14:creationId xmlns:p14="http://schemas.microsoft.com/office/powerpoint/2010/main" val="2076642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 A, Direct mapping. The first m blocks of main memory are equal to the size of the cache. The cache memory contains a block and a tag attached together. The main memory contains blocks from B sub 0 to B sub m minus 1. The cache memory contains lines from L sub 0 to L minus 1. The lines are labeled as M lines. Each block of main memory maps into one unique line of cache. The length of a block in bit is represented by lowercase b. The length of a tag in bits is represented by lowercase t. Diagram B, Associative mapping. In associative mapping, one block of memory is loaded into any line of the cache. The cache contains lines from L sub 0 to L sub M minus 1." title="Two diagrams explain the direct and associative mapping from main memory to cache."/>
          <p:cNvPicPr>
            <a:picLocks noChangeAspect="1"/>
          </p:cNvPicPr>
          <p:nvPr/>
        </p:nvPicPr>
        <p:blipFill rotWithShape="1">
          <a:blip r:embed="rId3">
            <a:extLst>
              <a:ext uri="{28A0092B-C50C-407E-A947-70E740481C1C}">
                <a14:useLocalDpi xmlns:a14="http://schemas.microsoft.com/office/drawing/2010/main" val="0"/>
              </a:ext>
            </a:extLst>
          </a:blip>
          <a:srcRect l="8543" t="6186" r="4218" b="22489"/>
          <a:stretch/>
        </p:blipFill>
        <p:spPr>
          <a:xfrm>
            <a:off x="2178424" y="1316269"/>
            <a:ext cx="4787153" cy="5065059"/>
          </a:xfrm>
          <a:prstGeom prst="rect">
            <a:avLst/>
          </a:prstGeom>
        </p:spPr>
      </p:pic>
      <p:sp>
        <p:nvSpPr>
          <p:cNvPr id="6" name="Title 5">
            <a:extLst>
              <a:ext uri="{FF2B5EF4-FFF2-40B4-BE49-F238E27FC236}">
                <a16:creationId xmlns:a16="http://schemas.microsoft.com/office/drawing/2014/main" id="{12759B79-855C-4F62-AC02-ED5E264CAE31}"/>
              </a:ext>
            </a:extLst>
          </p:cNvPr>
          <p:cNvSpPr>
            <a:spLocks noGrp="1"/>
          </p:cNvSpPr>
          <p:nvPr>
            <p:ph type="title"/>
          </p:nvPr>
        </p:nvSpPr>
        <p:spPr>
          <a:xfrm>
            <a:off x="179512" y="116632"/>
            <a:ext cx="8229600" cy="1385311"/>
          </a:xfrm>
        </p:spPr>
        <p:txBody>
          <a:bodyPr/>
          <a:lstStyle/>
          <a:p>
            <a:r>
              <a:rPr lang="en-US" sz="2800" dirty="0">
                <a:latin typeface="Times New Roman" panose="02020603050405020304" pitchFamily="18" charset="0"/>
                <a:cs typeface="Times New Roman" panose="02020603050405020304" pitchFamily="18" charset="0"/>
              </a:rPr>
              <a:t>Figure 5.6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Mapping from Main Memory to Cache: Direct and Associative</a:t>
            </a:r>
            <a:endParaRPr lang="en-US" sz="2800" dirty="0"/>
          </a:p>
        </p:txBody>
      </p:sp>
    </p:spTree>
    <p:extLst>
      <p:ext uri="{BB962C8B-B14F-4D97-AF65-F5344CB8AC3E}">
        <p14:creationId xmlns:p14="http://schemas.microsoft.com/office/powerpoint/2010/main" val="791886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horizontal rectangular block address from the C P U is comprised of a tag segment on the left, a line number segment at the center, and an offset segment on the right end. The tag segment sends s minus r bits to a conditional block. If yes is enabled, it is a hit and the select block will send data to the C P U. If it is a miss, the main memory is accessed for data. The select block receives w bits from the offset segment of the C P U. The segment, line number, sends r bits to a set of two vertical horizontal blocks, labeled, lines, with the subsections tags and blocks. A set of 8 vertical lines of bits, all from the tag block, are sent to the compare block, which are ultimately sent to the select block in the case of a hit." title="A diagram depicts direct mapping cache organization."/>
          <p:cNvPicPr>
            <a:picLocks noChangeAspect="1"/>
          </p:cNvPicPr>
          <p:nvPr/>
        </p:nvPicPr>
        <p:blipFill rotWithShape="1">
          <a:blip r:embed="rId3">
            <a:extLst>
              <a:ext uri="{28A0092B-C50C-407E-A947-70E740481C1C}">
                <a14:useLocalDpi xmlns:a14="http://schemas.microsoft.com/office/drawing/2010/main" val="0"/>
              </a:ext>
            </a:extLst>
          </a:blip>
          <a:srcRect l="5764" t="16212" r="9697" b="28856"/>
          <a:stretch/>
        </p:blipFill>
        <p:spPr>
          <a:xfrm>
            <a:off x="1547664" y="1340768"/>
            <a:ext cx="6048672" cy="5086384"/>
          </a:xfrm>
          <a:prstGeom prst="rect">
            <a:avLst/>
          </a:prstGeom>
        </p:spPr>
      </p:pic>
      <p:sp>
        <p:nvSpPr>
          <p:cNvPr id="2" name="Title 1">
            <a:extLst>
              <a:ext uri="{FF2B5EF4-FFF2-40B4-BE49-F238E27FC236}">
                <a16:creationId xmlns:a16="http://schemas.microsoft.com/office/drawing/2014/main" id="{3057A706-235C-4EC7-844B-B75280C8FDE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Figure 5.7</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Direct-Mapping Cache Organization</a:t>
            </a:r>
            <a:endParaRPr lang="en-US" dirty="0"/>
          </a:p>
        </p:txBody>
      </p:sp>
    </p:spTree>
    <p:extLst>
      <p:ext uri="{BB962C8B-B14F-4D97-AF65-F5344CB8AC3E}">
        <p14:creationId xmlns:p14="http://schemas.microsoft.com/office/powerpoint/2010/main" val="118753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main memory address contains hexadecimal tags and binary memory addresses. The main memory address is made of an 8-bit tag, 14-bit line, and 2-bit word. The 16 K line cache contains an 8-bit tag section and a 32-bit data section. The hexadecimal line numbers are represented to the side of the cache data section. The following are hits in the cache in this example. Tag 0 0, data 1 3 5 7 9 2 4 6, line number, 0 0 0 0. Tag 16, data 1 1 2 3 5 5 8 1 3, line number 0 0 0 1. Tag 16, data F E D C B A 9 8, line number 0 C E 7. Tag F F, data 1 1 2 2 3 3 4 4, line number 3 F F E. Tag 16, Data 1 2 3 4 5 6 7 8, line number 3 F F F. A note beside reads, memory address values are in binary representation, other values are in hexadecimal." title="An example of a direct mapping technique."/>
          <p:cNvPicPr>
            <a:picLocks noChangeAspect="1"/>
          </p:cNvPicPr>
          <p:nvPr/>
        </p:nvPicPr>
        <p:blipFill rotWithShape="1">
          <a:blip r:embed="rId3">
            <a:extLst>
              <a:ext uri="{28A0092B-C50C-407E-A947-70E740481C1C}">
                <a14:useLocalDpi xmlns:a14="http://schemas.microsoft.com/office/drawing/2010/main" val="0"/>
              </a:ext>
            </a:extLst>
          </a:blip>
          <a:srcRect l="9512" t="8022" r="2166" b="14278"/>
          <a:stretch/>
        </p:blipFill>
        <p:spPr>
          <a:xfrm>
            <a:off x="2320750" y="1327412"/>
            <a:ext cx="4502500" cy="5125923"/>
          </a:xfrm>
          <a:prstGeom prst="rect">
            <a:avLst/>
          </a:prstGeom>
        </p:spPr>
      </p:pic>
      <p:sp>
        <p:nvSpPr>
          <p:cNvPr id="2" name="Title 1">
            <a:extLst>
              <a:ext uri="{FF2B5EF4-FFF2-40B4-BE49-F238E27FC236}">
                <a16:creationId xmlns:a16="http://schemas.microsoft.com/office/drawing/2014/main" id="{3C1FBBB3-6E01-4F71-99A8-AA6A472890F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Figure 5.8</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Direct Mapping Example</a:t>
            </a:r>
            <a:endParaRPr lang="en-US" dirty="0"/>
          </a:p>
        </p:txBody>
      </p:sp>
    </p:spTree>
    <p:extLst>
      <p:ext uri="{BB962C8B-B14F-4D97-AF65-F5344CB8AC3E}">
        <p14:creationId xmlns:p14="http://schemas.microsoft.com/office/powerpoint/2010/main" val="346589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Content-Addressable Memory (CAM)</a:t>
            </a:r>
          </a:p>
        </p:txBody>
      </p:sp>
      <p:sp>
        <p:nvSpPr>
          <p:cNvPr id="3" name="Content Placeholder 2"/>
          <p:cNvSpPr>
            <a:spLocks noGrp="1"/>
          </p:cNvSpPr>
          <p:nvPr>
            <p:ph type="body" idx="1"/>
          </p:nvPr>
        </p:nvSpPr>
        <p:spPr>
          <a:xfrm>
            <a:off x="457200" y="1562100"/>
            <a:ext cx="8229600" cy="4910286"/>
          </a:xfrm>
        </p:spPr>
        <p:txBody>
          <a:bodyPr>
            <a:normAutofit/>
          </a:bodyPr>
          <a:lstStyle/>
          <a:p>
            <a:pPr marL="361950" indent="-361950"/>
            <a:r>
              <a:rPr lang="en-US" sz="2000" dirty="0"/>
              <a:t>Also known as associative storage</a:t>
            </a:r>
          </a:p>
          <a:p>
            <a:pPr marL="361950" indent="-361950"/>
            <a:r>
              <a:rPr lang="en-US" sz="2000" dirty="0"/>
              <a:t>Content-addressable memory is constructed of static RAM (SRAM) cells but is considerably more expensive and holds much less data than regular SRAM chips</a:t>
            </a:r>
          </a:p>
          <a:p>
            <a:pPr marL="361950" indent="-361950"/>
            <a:r>
              <a:rPr lang="en-US" sz="2000" dirty="0"/>
              <a:t>A CAM with the same data capacity as a regular SRAM is about 60% larger</a:t>
            </a:r>
          </a:p>
          <a:p>
            <a:pPr marL="361950" indent="-361950"/>
            <a:r>
              <a:rPr lang="en-US" sz="2000" dirty="0"/>
              <a:t>A CAM is designed such that when a bit string is supplied, the CAM searches its entire memory in parallel for a match</a:t>
            </a:r>
          </a:p>
          <a:p>
            <a:pPr marL="638175" lvl="2" indent="-285750">
              <a:buFont typeface="Arial" panose="020B0604020202020204" pitchFamily="34" charset="0"/>
              <a:buChar char="–"/>
            </a:pPr>
            <a:r>
              <a:rPr lang="en-US" sz="1900" dirty="0"/>
              <a:t>If the content is found, the CAM returns the address where the match is found and, in some architectures, also returns the associated data word</a:t>
            </a:r>
          </a:p>
          <a:p>
            <a:pPr marL="638175" lvl="2" indent="-285750">
              <a:buFont typeface="Arial" panose="020B0604020202020204" pitchFamily="34" charset="0"/>
              <a:buChar char="–"/>
            </a:pPr>
            <a:r>
              <a:rPr lang="en-US" sz="1900" dirty="0"/>
              <a:t>This process takes only one clock cycle</a:t>
            </a:r>
          </a:p>
        </p:txBody>
      </p:sp>
    </p:spTree>
    <p:extLst>
      <p:ext uri="{BB962C8B-B14F-4D97-AF65-F5344CB8AC3E}">
        <p14:creationId xmlns:p14="http://schemas.microsoft.com/office/powerpoint/2010/main" val="744235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 A represents simplified C A M circuitry. The search, data equals 0 1 1 0 1, is sent to search line drivers, which contain a set of 4 terms with five cells connected to the corresponding connection lines for each term. The selection lines read as follows from left to right, S L sub 0, S L sub 0 bar, S L sub 1, S L sub 1 bar, S L sub 2, S L sub 2 bar, S L sub 3, S L sub 3 bar, S L sub 4, and S L sub 4 bar. The first term reads, 1 0 0 0 0 which is a mismatch that is sent through sense amplifier M L sub 0 to an encoder to 00. The second term from the left reads, 0 1 1 0 1, which is a match that is sent through sense amplifier M L sub 1 to an encoder, 0 1. The third term reads, 1 0 1 0 1, which is a mismatch that is sent through sense amplifier M L sub 2 to an encoder, 1 0. The fourth term reads, 0 0 1 1 1, which is a mismatch that is sent through sense amplifier M L sub 3 to an encoder, 1 1. The match address from the output of the encoder is 0 1. Diagram B represents logical organization of the C A M. The search data of n bits is sent to the search data register. The search data register sends data to the C A M cell array of, m words, n bits over a word, through search lines. The C A M cell array contains a set of four signals that read as follows from top to bottom. Data input, write enable, read enable and search enable. The C A M array sends the output data of n bits during a read operation and can send a series of match lines to a match detection unit or to an encoder and sense amplifiers. Then, a series of match lines output to an address encoder and the output is a match address." title="Two diagrams, a and b, illustrate content addressable memory."/>
          <p:cNvPicPr>
            <a:picLocks noChangeAspect="1"/>
          </p:cNvPicPr>
          <p:nvPr/>
        </p:nvPicPr>
        <p:blipFill rotWithShape="1">
          <a:blip r:embed="rId3">
            <a:extLst>
              <a:ext uri="{28A0092B-C50C-407E-A947-70E740481C1C}">
                <a14:useLocalDpi xmlns:a14="http://schemas.microsoft.com/office/drawing/2010/main" val="0"/>
              </a:ext>
            </a:extLst>
          </a:blip>
          <a:srcRect l="8134" t="2750" r="8298" b="15163"/>
          <a:stretch/>
        </p:blipFill>
        <p:spPr>
          <a:xfrm>
            <a:off x="2600763" y="1360813"/>
            <a:ext cx="3942474" cy="5011550"/>
          </a:xfrm>
          <a:prstGeom prst="rect">
            <a:avLst/>
          </a:prstGeom>
        </p:spPr>
      </p:pic>
      <p:sp>
        <p:nvSpPr>
          <p:cNvPr id="2" name="Title 1">
            <a:extLst>
              <a:ext uri="{FF2B5EF4-FFF2-40B4-BE49-F238E27FC236}">
                <a16:creationId xmlns:a16="http://schemas.microsoft.com/office/drawing/2014/main" id="{16CD54F0-1DF5-425E-83B3-545419F73E8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Figure 5.9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Content-Addressable Memory</a:t>
            </a:r>
            <a:endParaRPr lang="en-US" dirty="0"/>
          </a:p>
        </p:txBody>
      </p:sp>
    </p:spTree>
    <p:extLst>
      <p:ext uri="{BB962C8B-B14F-4D97-AF65-F5344CB8AC3E}">
        <p14:creationId xmlns:p14="http://schemas.microsoft.com/office/powerpoint/2010/main" val="1637192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horizontal rectangular block that represents an address from the C P U contains a set of two segments, tag and offset. The tag segment sends data, s bits, to an array of 8 boxes, each containing an equals sign and a question mark. These lead to a decision box that sends data to check for a hit and receives from the tags of the C A M block. If the result is a miss, the module that checks for a hit accesses the main memory for data. The check for hit block sends data to the select block through a line number, labeled enable. The select block receives w bits from the offset segment and s sets of 8 bits from blocks, S R A M block. The select unit then can send data to the C P U." title="A diagram illustrates fully associative cache organization."/>
          <p:cNvPicPr>
            <a:picLocks noChangeAspect="1"/>
          </p:cNvPicPr>
          <p:nvPr/>
        </p:nvPicPr>
        <p:blipFill rotWithShape="1">
          <a:blip r:embed="rId3">
            <a:extLst>
              <a:ext uri="{28A0092B-C50C-407E-A947-70E740481C1C}">
                <a14:useLocalDpi xmlns:a14="http://schemas.microsoft.com/office/drawing/2010/main" val="0"/>
              </a:ext>
            </a:extLst>
          </a:blip>
          <a:srcRect l="6156" t="16491" r="10284" b="28447"/>
          <a:stretch/>
        </p:blipFill>
        <p:spPr>
          <a:xfrm>
            <a:off x="1561327" y="1327413"/>
            <a:ext cx="6021346" cy="5134888"/>
          </a:xfrm>
          <a:prstGeom prst="rect">
            <a:avLst/>
          </a:prstGeom>
        </p:spPr>
      </p:pic>
      <p:sp>
        <p:nvSpPr>
          <p:cNvPr id="2" name="Title 1">
            <a:extLst>
              <a:ext uri="{FF2B5EF4-FFF2-40B4-BE49-F238E27FC236}">
                <a16:creationId xmlns:a16="http://schemas.microsoft.com/office/drawing/2014/main" id="{35CE5471-335D-453F-83EC-16D9F201CCE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Figure 5.10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Fully Associative Cache Organization</a:t>
            </a:r>
            <a:endParaRPr lang="en-US" dirty="0"/>
          </a:p>
        </p:txBody>
      </p:sp>
    </p:spTree>
    <p:extLst>
      <p:ext uri="{BB962C8B-B14F-4D97-AF65-F5344CB8AC3E}">
        <p14:creationId xmlns:p14="http://schemas.microsoft.com/office/powerpoint/2010/main" val="2042133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main memory address contains hexadecimal tag numbers and binary memory addresses. The memory address is made up of tag and word. The size of the memory address data section is 32 bits. The 16 K line cache is made up of a 22 bit tag section and a 32 bit data section. The following are the hits in the cache displayed in this example. Tag 3 F F F E, Data 1 1 2 2 3 3 4 4, Line number 0 0 0 0. Tag 0 5 8 C E 7, Data F E D C B A 9 8, Line number 0 0 01. Tag 3 F F F D, Line number 3 3 3 3 3 3 3 3, Line number 3 F F D. Tag 0 0 0 0 0 0, Data 1 3 5 7 9 2 4 6, Line number 3 F F E. Tag 3 F F F F, Data 2 4 6 8 2 4 6 8, Line number 3 F F F. A note beside reads, memory address values are in binary representation, other values are in hexadecimal. The main memory is made of a 22 bit tag and 2 bit word." title="An example of an associative mapping technique."/>
          <p:cNvPicPr>
            <a:picLocks noChangeAspect="1"/>
          </p:cNvPicPr>
          <p:nvPr/>
        </p:nvPicPr>
        <p:blipFill rotWithShape="1">
          <a:blip r:embed="rId3">
            <a:extLst>
              <a:ext uri="{28A0092B-C50C-407E-A947-70E740481C1C}">
                <a14:useLocalDpi xmlns:a14="http://schemas.microsoft.com/office/drawing/2010/main" val="0"/>
              </a:ext>
            </a:extLst>
          </a:blip>
          <a:srcRect l="2213" t="8758" r="1700" b="13203"/>
          <a:stretch/>
        </p:blipFill>
        <p:spPr>
          <a:xfrm>
            <a:off x="2189312" y="1372937"/>
            <a:ext cx="4765376" cy="5008680"/>
          </a:xfrm>
          <a:prstGeom prst="rect">
            <a:avLst/>
          </a:prstGeom>
        </p:spPr>
      </p:pic>
      <p:sp>
        <p:nvSpPr>
          <p:cNvPr id="2" name="Title 1">
            <a:extLst>
              <a:ext uri="{FF2B5EF4-FFF2-40B4-BE49-F238E27FC236}">
                <a16:creationId xmlns:a16="http://schemas.microsoft.com/office/drawing/2014/main" id="{0286711C-615A-4DF6-B1A6-1B5DD08B378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Figure 5.11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Associative Mapping Example</a:t>
            </a:r>
            <a:endParaRPr lang="en-US" dirty="0"/>
          </a:p>
        </p:txBody>
      </p:sp>
    </p:spTree>
    <p:extLst>
      <p:ext uri="{BB962C8B-B14F-4D97-AF65-F5344CB8AC3E}">
        <p14:creationId xmlns:p14="http://schemas.microsoft.com/office/powerpoint/2010/main" val="45303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 A corresponds to the use of a single level cache. In a single level cache, word transfer between the C P U and the cache is fast, whereas block transfer between the cache and the main memory is slow. Section B corresponds to the use of multiple level caches. In the case of three level cache organization, data transfer between the C P U and the Level 1, or L 1, cache is the fastest. Data transfer between the L 1 cache and the L 2 cache is fast. Data transfer between the L 2 cache and the L 3 cache is less fast. Data transfer between the L 3 cache and the main memory is slow." title="A diagram explains the use of a single level cache and multiple level caches."/>
          <p:cNvPicPr>
            <a:picLocks noChangeAspect="1"/>
          </p:cNvPicPr>
          <p:nvPr/>
        </p:nvPicPr>
        <p:blipFill rotWithShape="1">
          <a:blip r:embed="rId3">
            <a:extLst>
              <a:ext uri="{28A0092B-C50C-407E-A947-70E740481C1C}">
                <a14:useLocalDpi xmlns:a14="http://schemas.microsoft.com/office/drawing/2010/main" val="0"/>
              </a:ext>
            </a:extLst>
          </a:blip>
          <a:srcRect l="5517" t="3722" r="8436" b="38124"/>
          <a:stretch/>
        </p:blipFill>
        <p:spPr>
          <a:xfrm>
            <a:off x="1691680" y="1305871"/>
            <a:ext cx="5760640" cy="5038346"/>
          </a:xfrm>
          <a:prstGeom prst="rect">
            <a:avLst/>
          </a:prstGeom>
        </p:spPr>
      </p:pic>
      <p:sp>
        <p:nvSpPr>
          <p:cNvPr id="4" name="Title 3">
            <a:extLst>
              <a:ext uri="{FF2B5EF4-FFF2-40B4-BE49-F238E27FC236}">
                <a16:creationId xmlns:a16="http://schemas.microsoft.com/office/drawing/2014/main" id="{9E2C9D4E-AC0A-4F0F-84C7-6A47E1E2076E}"/>
              </a:ext>
            </a:extLst>
          </p:cNvPr>
          <p:cNvSpPr>
            <a:spLocks noGrp="1"/>
          </p:cNvSpPr>
          <p:nvPr>
            <p:ph type="title"/>
          </p:nvPr>
        </p:nvSpPr>
        <p:spPr/>
        <p:txBody>
          <a:bodyPr/>
          <a:lstStyle/>
          <a:p>
            <a:r>
              <a:rPr lang="en-US" dirty="0"/>
              <a:t>Figure 5.1 </a:t>
            </a:r>
            <a:br>
              <a:rPr lang="en-US" dirty="0"/>
            </a:br>
            <a:r>
              <a:rPr lang="en-US" dirty="0"/>
              <a:t>Cache and Main Memory</a:t>
            </a:r>
          </a:p>
        </p:txBody>
      </p:sp>
    </p:spTree>
    <p:extLst>
      <p:ext uri="{BB962C8B-B14F-4D97-AF65-F5344CB8AC3E}">
        <p14:creationId xmlns:p14="http://schemas.microsoft.com/office/powerpoint/2010/main" val="655737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a:t>Set Associative Mapping</a:t>
            </a:r>
          </a:p>
        </p:txBody>
      </p:sp>
      <p:sp>
        <p:nvSpPr>
          <p:cNvPr id="47107" name="Rectangle 3"/>
          <p:cNvSpPr>
            <a:spLocks noGrp="1" noChangeArrowheads="1"/>
          </p:cNvSpPr>
          <p:nvPr>
            <p:ph type="body" idx="1"/>
          </p:nvPr>
        </p:nvSpPr>
        <p:spPr>
          <a:xfrm>
            <a:off x="457200" y="1543050"/>
            <a:ext cx="8229600" cy="4525963"/>
          </a:xfrm>
        </p:spPr>
        <p:txBody>
          <a:bodyPr/>
          <a:lstStyle/>
          <a:p>
            <a:pPr marL="352425" indent="-352425"/>
            <a:r>
              <a:rPr lang="en-US" dirty="0"/>
              <a:t>Compromise that exhibits the strengths of both the direct and associative approaches while reducing their disadvantages</a:t>
            </a:r>
          </a:p>
          <a:p>
            <a:pPr marL="352425" indent="-352425"/>
            <a:r>
              <a:rPr lang="en-US" dirty="0"/>
              <a:t>Cache consists of a number of sets</a:t>
            </a:r>
          </a:p>
          <a:p>
            <a:pPr marL="352425" indent="-352425"/>
            <a:r>
              <a:rPr lang="en-US" dirty="0"/>
              <a:t>Each set contains a number of lines</a:t>
            </a:r>
          </a:p>
          <a:p>
            <a:pPr marL="352425" indent="-352425"/>
            <a:r>
              <a:rPr lang="en-US" dirty="0"/>
              <a:t>A given block maps to any line in a given set</a:t>
            </a:r>
          </a:p>
          <a:p>
            <a:pPr marL="352425" indent="-352425"/>
            <a:r>
              <a:rPr lang="en-US" dirty="0"/>
              <a:t>e.g. 2 lines per set</a:t>
            </a:r>
          </a:p>
          <a:p>
            <a:pPr marL="638175" lvl="1" indent="-285750"/>
            <a:r>
              <a:rPr lang="en-US" sz="2000" dirty="0"/>
              <a:t>2 way associative mapping</a:t>
            </a:r>
          </a:p>
          <a:p>
            <a:pPr marL="638175" lvl="1" indent="-285750"/>
            <a:r>
              <a:rPr lang="en-US" sz="2000" dirty="0"/>
              <a:t>A given block can be in one of 2 lines in only one set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 A. V associative mapped caches. The first v blocks of main memory are equal to the number of sets. They contain blocks from B sub 0 through B sub v minus 1. Each word from these blocks maps into multiple lines of the cache memory dash set 0 and cache memory dash set v min. The cache memory contains k lines ranging from L sub 0 to L sub k minus 1. Diagram B. The first v blocks of main memory contain blocks from B sub 0 to B sub v minus 1. The first set of caches, cache memory way 1, is directly mapped, whereas cache memory way k is mapped to the blocks of the main memory after bypassing the cache memory ways in between. The cache memory contains v lines ranging from L sub 0 to L sub v minus. In the memory, one line represents one set. " title="A diagrammatic representations of the v associative mapped caches and k direct mapped caches."/>
          <p:cNvPicPr>
            <a:picLocks noChangeAspect="1"/>
          </p:cNvPicPr>
          <p:nvPr/>
        </p:nvPicPr>
        <p:blipFill rotWithShape="1">
          <a:blip r:embed="rId3">
            <a:extLst>
              <a:ext uri="{28A0092B-C50C-407E-A947-70E740481C1C}">
                <a14:useLocalDpi xmlns:a14="http://schemas.microsoft.com/office/drawing/2010/main" val="0"/>
              </a:ext>
            </a:extLst>
          </a:blip>
          <a:srcRect l="3736" t="4851" r="3392" b="20131"/>
          <a:stretch/>
        </p:blipFill>
        <p:spPr>
          <a:xfrm>
            <a:off x="2115670" y="1308557"/>
            <a:ext cx="4921623" cy="5144779"/>
          </a:xfrm>
          <a:prstGeom prst="rect">
            <a:avLst/>
          </a:prstGeom>
        </p:spPr>
      </p:pic>
      <p:sp>
        <p:nvSpPr>
          <p:cNvPr id="2" name="Title 1">
            <a:extLst>
              <a:ext uri="{FF2B5EF4-FFF2-40B4-BE49-F238E27FC236}">
                <a16:creationId xmlns:a16="http://schemas.microsoft.com/office/drawing/2014/main" id="{53F5D622-AA29-4192-9C75-26F2FA6B3870}"/>
              </a:ext>
            </a:extLst>
          </p:cNvPr>
          <p:cNvSpPr>
            <a:spLocks noGrp="1"/>
          </p:cNvSpPr>
          <p:nvPr>
            <p:ph type="title"/>
          </p:nvPr>
        </p:nvSpPr>
        <p:spPr>
          <a:xfrm>
            <a:off x="179512" y="0"/>
            <a:ext cx="8229600" cy="1556058"/>
          </a:xfrm>
        </p:spPr>
        <p:txBody>
          <a:bodyPr/>
          <a:lstStyle/>
          <a:p>
            <a:r>
              <a:rPr lang="en-US" sz="2800" dirty="0">
                <a:latin typeface="Times New Roman" panose="02020603050405020304" pitchFamily="18" charset="0"/>
                <a:cs typeface="Times New Roman" panose="02020603050405020304" pitchFamily="18" charset="0"/>
              </a:rPr>
              <a:t>Figure 5.12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Mapping from Main Memory to Cache: k-Way Set Associative</a:t>
            </a:r>
            <a:endParaRPr lang="en-US" sz="2800" dirty="0"/>
          </a:p>
        </p:txBody>
      </p:sp>
    </p:spTree>
    <p:extLst>
      <p:ext uri="{BB962C8B-B14F-4D97-AF65-F5344CB8AC3E}">
        <p14:creationId xmlns:p14="http://schemas.microsoft.com/office/powerpoint/2010/main" val="241921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n address block from the C P U contains 3 segments. They are, the tag, set number and offset. The tag segment sends s minus d bits to a set of two compare blocks labeled, lines for way 0 and lines for way k minus 1. The set number of d bits connects to a series of lines for way 0 and lines for way k minus . The lines contain a set of 2 blocks, labeled tags and blocks. The tag blocks are connected to a compare block through 8-bit data lines, to compare with bits from the tag. If the value is missed from the compare block, then the information is sent to and AND gate, and it gives access to main memory for data. The blocks send 8-bits of lines to a select block, which receives w bits from the offset segment and sends data to C P U." title="A diagram illustrates a K way set associative cache organization."/>
          <p:cNvPicPr>
            <a:picLocks noChangeAspect="1"/>
          </p:cNvPicPr>
          <p:nvPr/>
        </p:nvPicPr>
        <p:blipFill rotWithShape="1">
          <a:blip r:embed="rId3">
            <a:extLst>
              <a:ext uri="{28A0092B-C50C-407E-A947-70E740481C1C}">
                <a14:useLocalDpi xmlns:a14="http://schemas.microsoft.com/office/drawing/2010/main" val="0"/>
              </a:ext>
            </a:extLst>
          </a:blip>
          <a:srcRect l="6355" t="9315" r="3421" b="20066"/>
          <a:stretch/>
        </p:blipFill>
        <p:spPr>
          <a:xfrm>
            <a:off x="2099520" y="1372488"/>
            <a:ext cx="4944961" cy="5008840"/>
          </a:xfrm>
          <a:prstGeom prst="rect">
            <a:avLst/>
          </a:prstGeom>
        </p:spPr>
      </p:pic>
      <p:sp>
        <p:nvSpPr>
          <p:cNvPr id="2" name="Title 1">
            <a:extLst>
              <a:ext uri="{FF2B5EF4-FFF2-40B4-BE49-F238E27FC236}">
                <a16:creationId xmlns:a16="http://schemas.microsoft.com/office/drawing/2014/main" id="{C2685497-FA26-4E94-A5CF-D1E8D2AC183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Figure 5.13 </a:t>
            </a:r>
            <a:r>
              <a:rPr lang="en-US" i="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-Way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Set Associative Cache Organization</a:t>
            </a:r>
            <a:endParaRPr lang="en-US" dirty="0"/>
          </a:p>
        </p:txBody>
      </p:sp>
    </p:spTree>
    <p:extLst>
      <p:ext uri="{BB962C8B-B14F-4D97-AF65-F5344CB8AC3E}">
        <p14:creationId xmlns:p14="http://schemas.microsoft.com/office/powerpoint/2010/main" val="1127453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main memory address contains hexadecimal tags and binary addresses. The main memory address is made of 9 bit tags, 13 bit sets, and 2 bit words. The 16 M b main memory contains a 32 bits data section. The following hexadecimal tags of cache set 1 are directly mapped to the memory address. Tag, 0 0 0, data 1 3 5 7 9 24 6 Tag 0 2 c, data 1 1 2 3 5 8 1 3. 0 2 C, F E D C B A 9 8. Tag 1 F F, Data 1 1 2 2 3 3 4 4. Tag 0 2 C, Data 1 2 3 4 5 6 7 8. The following hexadecimals tags of cache set 2 are mapped to the memory address bypassing set 1. Tag 0 2 c, data 7 7 7 7 7 7 7 7. Tag 1 F F, Data 2 4 6 8 2 4 6 8. The 16 K line cache is made of 9 bit tags and a 32 bit data section." title="A diagrammatic representation of two way set associative mapping."/>
          <p:cNvPicPr>
            <a:picLocks noChangeAspect="1"/>
          </p:cNvPicPr>
          <p:nvPr/>
        </p:nvPicPr>
        <p:blipFill rotWithShape="1">
          <a:blip r:embed="rId3">
            <a:extLst>
              <a:ext uri="{28A0092B-C50C-407E-A947-70E740481C1C}">
                <a14:useLocalDpi xmlns:a14="http://schemas.microsoft.com/office/drawing/2010/main" val="0"/>
              </a:ext>
            </a:extLst>
          </a:blip>
          <a:srcRect l="4129" t="6696" r="10885" b="9766"/>
          <a:stretch/>
        </p:blipFill>
        <p:spPr>
          <a:xfrm>
            <a:off x="1269912" y="1409870"/>
            <a:ext cx="6604176" cy="5016283"/>
          </a:xfrm>
          <a:prstGeom prst="rect">
            <a:avLst/>
          </a:prstGeom>
        </p:spPr>
      </p:pic>
      <p:sp>
        <p:nvSpPr>
          <p:cNvPr id="2" name="Title 1">
            <a:extLst>
              <a:ext uri="{FF2B5EF4-FFF2-40B4-BE49-F238E27FC236}">
                <a16:creationId xmlns:a16="http://schemas.microsoft.com/office/drawing/2014/main" id="{B3B7A424-426C-432A-AA25-A06BAC258320}"/>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Figure 5.14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Two-Way Set-Associative Mapping Example</a:t>
            </a:r>
            <a:endParaRPr lang="en-US" sz="3200" dirty="0"/>
          </a:p>
        </p:txBody>
      </p:sp>
    </p:spTree>
    <p:extLst>
      <p:ext uri="{BB962C8B-B14F-4D97-AF65-F5344CB8AC3E}">
        <p14:creationId xmlns:p14="http://schemas.microsoft.com/office/powerpoint/2010/main" val="27119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ache size in bytes is plotted against the hit ratio. The cache size contains the following attributes. Direct, Two way, Four way, eight way and sixteen way. Coordinate 1 K, 0 point 45 Direct, Lowest. Two way, Low. Four way, eight way, and sixteen way, high, equal. Coordinate 2 K, 0 point 5 to 0 point 6. Direct, Lowest. Two way, Low. Four way, eight way, and sixteen way, high, equal. 4 k, 0 point 6 to 0 point 7. Direct. lowest, two way. two way, low. four way, moderate. eight way, slightly higher. sixteen way, higher. 8 k, 0 point 7 to 0 point 8. direct, lowest. two way, low. four way, moderate. eight way, slightly higher. sixteen way, highest. 16 K, 0 point 8 to 0 point 9, higher. 8 k, 0 point 7 to 0 point 8, direct. lowest, two way. low, four way. moderate, eight way. slightly higher. sixteen way, Highest. 32 k, 0 point 8 to 0 point 9. Direct, lowest. two way, low. four way, eight way, sixteen way, highest, equal. 64 k, 0 point 8 to 0 point 9. Direct, low. two way, four way, eight way, and sixteen way, highest, equal. Direct, two way, four way, eight way and sixteen way are equal at coordinates 1 million, 0 point 9." title="A graph compares varying associativity over cache size."/>
          <p:cNvPicPr>
            <a:picLocks noChangeAspect="1"/>
          </p:cNvPicPr>
          <p:nvPr/>
        </p:nvPicPr>
        <p:blipFill rotWithShape="1">
          <a:blip r:embed="rId3">
            <a:extLst>
              <a:ext uri="{28A0092B-C50C-407E-A947-70E740481C1C}">
                <a14:useLocalDpi xmlns:a14="http://schemas.microsoft.com/office/drawing/2010/main" val="0"/>
              </a:ext>
            </a:extLst>
          </a:blip>
          <a:srcRect l="3872" t="29270" r="4993" b="22673"/>
          <a:stretch/>
        </p:blipFill>
        <p:spPr>
          <a:xfrm>
            <a:off x="1176197" y="1628800"/>
            <a:ext cx="6791606" cy="4634753"/>
          </a:xfrm>
          <a:prstGeom prst="rect">
            <a:avLst/>
          </a:prstGeom>
        </p:spPr>
      </p:pic>
      <p:sp>
        <p:nvSpPr>
          <p:cNvPr id="2" name="Title 1">
            <a:extLst>
              <a:ext uri="{FF2B5EF4-FFF2-40B4-BE49-F238E27FC236}">
                <a16:creationId xmlns:a16="http://schemas.microsoft.com/office/drawing/2014/main" id="{258F54E6-0F0C-4035-B74C-60FFC743FC6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Figure 5.15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Varying Associativity over Cache Size</a:t>
            </a:r>
            <a:endParaRPr lang="en-US" dirty="0"/>
          </a:p>
        </p:txBody>
      </p:sp>
    </p:spTree>
    <p:extLst>
      <p:ext uri="{BB962C8B-B14F-4D97-AF65-F5344CB8AC3E}">
        <p14:creationId xmlns:p14="http://schemas.microsoft.com/office/powerpoint/2010/main" val="242338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t>Replacement Algorithms</a:t>
            </a:r>
          </a:p>
        </p:txBody>
      </p:sp>
      <p:sp>
        <p:nvSpPr>
          <p:cNvPr id="52227" name="Rectangle 3"/>
          <p:cNvSpPr>
            <a:spLocks noGrp="1" noChangeArrowheads="1"/>
          </p:cNvSpPr>
          <p:nvPr>
            <p:ph type="body" idx="1"/>
          </p:nvPr>
        </p:nvSpPr>
        <p:spPr>
          <a:xfrm>
            <a:off x="457200" y="1543050"/>
            <a:ext cx="8229600" cy="4525963"/>
          </a:xfrm>
        </p:spPr>
        <p:txBody>
          <a:bodyPr/>
          <a:lstStyle/>
          <a:p>
            <a:pPr marL="352425" indent="-352425"/>
            <a:r>
              <a:rPr lang="en-US" dirty="0"/>
              <a:t>Once the cache has been filled, when a new block is brought into the cache, one of the existing blocks must be replaced</a:t>
            </a:r>
          </a:p>
          <a:p>
            <a:pPr marL="352425" indent="-352425"/>
            <a:r>
              <a:rPr lang="en-US" dirty="0"/>
              <a:t>For direct mapping there is only one possible line for any particular block and no choice is possible</a:t>
            </a:r>
          </a:p>
          <a:p>
            <a:pPr marL="352425" indent="-352425"/>
            <a:r>
              <a:rPr lang="en-US" dirty="0"/>
              <a:t>For the associative and set-associative techniques a replacement algorithm is needed</a:t>
            </a:r>
          </a:p>
          <a:p>
            <a:pPr marL="352425" indent="-352425"/>
            <a:r>
              <a:rPr lang="en-US" dirty="0"/>
              <a:t>To achieve high speed, an algorithm must be implemented in hardware</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Grp="1" noChangeArrowheads="1"/>
          </p:cNvSpPr>
          <p:nvPr>
            <p:ph type="title"/>
          </p:nvPr>
        </p:nvSpPr>
        <p:spPr/>
        <p:txBody>
          <a:bodyPr/>
          <a:lstStyle/>
          <a:p>
            <a:r>
              <a:rPr lang="en-US" dirty="0"/>
              <a:t>The most common replacement algorithms are:</a:t>
            </a:r>
          </a:p>
        </p:txBody>
      </p:sp>
      <p:sp>
        <p:nvSpPr>
          <p:cNvPr id="54277" name="Rectangle 5"/>
          <p:cNvSpPr>
            <a:spLocks noGrp="1" noChangeArrowheads="1"/>
          </p:cNvSpPr>
          <p:nvPr>
            <p:ph type="body" idx="1"/>
          </p:nvPr>
        </p:nvSpPr>
        <p:spPr>
          <a:xfrm>
            <a:off x="457200" y="1562100"/>
            <a:ext cx="8229600" cy="4525963"/>
          </a:xfrm>
        </p:spPr>
        <p:txBody>
          <a:bodyPr>
            <a:normAutofit/>
          </a:bodyPr>
          <a:lstStyle/>
          <a:p>
            <a:pPr marL="352425" indent="-352425"/>
            <a:r>
              <a:rPr lang="en-US" sz="2000" dirty="0"/>
              <a:t>Least recently used (LRU)</a:t>
            </a:r>
          </a:p>
          <a:p>
            <a:pPr marL="638175" lvl="1" indent="-276225">
              <a:tabLst>
                <a:tab pos="1619250" algn="l"/>
              </a:tabLst>
            </a:pPr>
            <a:r>
              <a:rPr lang="en-US" sz="1800" dirty="0"/>
              <a:t>Most effective</a:t>
            </a:r>
          </a:p>
          <a:p>
            <a:pPr marL="638175" lvl="1" indent="-276225">
              <a:tabLst>
                <a:tab pos="1619250" algn="l"/>
              </a:tabLst>
            </a:pPr>
            <a:r>
              <a:rPr lang="en-US" sz="1800" dirty="0"/>
              <a:t>Replace that block in the set that has been in the cache longest with no reference to it</a:t>
            </a:r>
          </a:p>
          <a:p>
            <a:pPr marL="638175" lvl="1" indent="-276225">
              <a:tabLst>
                <a:tab pos="1619250" algn="l"/>
              </a:tabLst>
            </a:pPr>
            <a:r>
              <a:rPr lang="en-US" sz="1800" dirty="0"/>
              <a:t>Because of its simplicity of implementation, LRU is the most popular replacement algorithm</a:t>
            </a:r>
          </a:p>
          <a:p>
            <a:pPr marL="352425" indent="-352425"/>
            <a:r>
              <a:rPr lang="en-US" sz="2000" dirty="0"/>
              <a:t>First-in-first-out (FIFO)</a:t>
            </a:r>
          </a:p>
          <a:p>
            <a:pPr marL="638175" lvl="1" indent="-276225">
              <a:tabLst>
                <a:tab pos="1619250" algn="l"/>
              </a:tabLst>
            </a:pPr>
            <a:r>
              <a:rPr lang="en-US" sz="1800" dirty="0"/>
              <a:t>Replace that block in the set that has been in the cache longest</a:t>
            </a:r>
          </a:p>
          <a:p>
            <a:pPr marL="638175" lvl="1" indent="-276225">
              <a:tabLst>
                <a:tab pos="1619250" algn="l"/>
              </a:tabLst>
            </a:pPr>
            <a:r>
              <a:rPr lang="en-US" sz="1800" dirty="0"/>
              <a:t>Easily implemented as a round-robin or circular buffer technique</a:t>
            </a:r>
          </a:p>
          <a:p>
            <a:pPr marL="352425" indent="-352425"/>
            <a:r>
              <a:rPr lang="en-US" sz="2000" dirty="0"/>
              <a:t>Least frequently used (LFU)</a:t>
            </a:r>
          </a:p>
          <a:p>
            <a:pPr marL="638175" lvl="1" indent="-276225">
              <a:tabLst>
                <a:tab pos="1619250" algn="l"/>
              </a:tabLst>
            </a:pPr>
            <a:r>
              <a:rPr lang="en-US" sz="1800" dirty="0"/>
              <a:t>Replace that block in the set that has experienced the fewest references</a:t>
            </a:r>
          </a:p>
          <a:p>
            <a:pPr marL="638175" lvl="1" indent="-276225">
              <a:tabLst>
                <a:tab pos="1619250" algn="l"/>
              </a:tabLst>
            </a:pPr>
            <a:r>
              <a:rPr lang="en-US" sz="1800" dirty="0"/>
              <a:t>Could be implemented by associating a counter with each line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a:t>Write Policy</a:t>
            </a:r>
          </a:p>
        </p:txBody>
      </p:sp>
      <p:graphicFrame>
        <p:nvGraphicFramePr>
          <p:cNvPr id="5" name="Content Placeholder 14"/>
          <p:cNvGraphicFramePr>
            <a:graphicFrameLocks/>
          </p:cNvGraphicFramePr>
          <p:nvPr>
            <p:extLst>
              <p:ext uri="{D42A27DB-BD31-4B8C-83A1-F6EECF244321}">
                <p14:modId xmlns:p14="http://schemas.microsoft.com/office/powerpoint/2010/main" val="50668487"/>
              </p:ext>
            </p:extLst>
          </p:nvPr>
        </p:nvGraphicFramePr>
        <p:xfrm>
          <a:off x="323528" y="332656"/>
          <a:ext cx="8663880" cy="6932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t>Write Through</a:t>
            </a:r>
            <a:br>
              <a:rPr lang="en-US" dirty="0"/>
            </a:br>
            <a:r>
              <a:rPr lang="en-US" dirty="0"/>
              <a:t>		and Write Back</a:t>
            </a:r>
          </a:p>
        </p:txBody>
      </p:sp>
      <p:sp>
        <p:nvSpPr>
          <p:cNvPr id="55299" name="Rectangle 3"/>
          <p:cNvSpPr>
            <a:spLocks noGrp="1" noChangeArrowheads="1"/>
          </p:cNvSpPr>
          <p:nvPr>
            <p:ph type="body" idx="1"/>
          </p:nvPr>
        </p:nvSpPr>
        <p:spPr>
          <a:xfrm>
            <a:off x="457200" y="1556792"/>
            <a:ext cx="8229600" cy="4525963"/>
          </a:xfrm>
        </p:spPr>
        <p:txBody>
          <a:bodyPr>
            <a:normAutofit/>
          </a:bodyPr>
          <a:lstStyle/>
          <a:p>
            <a:pPr marL="342900" indent="-342900"/>
            <a:r>
              <a:rPr lang="en-US" sz="2200" dirty="0"/>
              <a:t>Write through</a:t>
            </a:r>
          </a:p>
          <a:p>
            <a:pPr marL="647700" lvl="1" indent="-295275"/>
            <a:r>
              <a:rPr lang="en-US" sz="1800" dirty="0"/>
              <a:t>Simplest technique</a:t>
            </a:r>
          </a:p>
          <a:p>
            <a:pPr marL="647700" lvl="1" indent="-295275"/>
            <a:r>
              <a:rPr lang="en-US" sz="1800" dirty="0"/>
              <a:t>All write operations are made to main memory as well as to the cache</a:t>
            </a:r>
          </a:p>
          <a:p>
            <a:pPr marL="647700" lvl="1" indent="-295275"/>
            <a:r>
              <a:rPr lang="en-US" sz="1800" dirty="0"/>
              <a:t>The main disadvantage of this technique is that it generates substantial memory traffic and may create a bottleneck</a:t>
            </a:r>
          </a:p>
          <a:p>
            <a:pPr marL="342900" indent="-342900"/>
            <a:r>
              <a:rPr lang="en-US" sz="2200" dirty="0"/>
              <a:t>Write back</a:t>
            </a:r>
          </a:p>
          <a:p>
            <a:pPr marL="647700" lvl="1" indent="-295275"/>
            <a:r>
              <a:rPr lang="en-US" sz="1800" dirty="0"/>
              <a:t>Minimizes memory writes</a:t>
            </a:r>
          </a:p>
          <a:p>
            <a:pPr marL="647700" lvl="1" indent="-295275"/>
            <a:r>
              <a:rPr lang="en-US" sz="1800" dirty="0"/>
              <a:t>Updates are made only in the cache</a:t>
            </a:r>
          </a:p>
          <a:p>
            <a:pPr marL="647700" lvl="1" indent="-295275"/>
            <a:r>
              <a:rPr lang="en-US" sz="1800" dirty="0"/>
              <a:t>Portions of main memory are invalid and hence accesses by I/O modules can be allowed only through the cache</a:t>
            </a:r>
          </a:p>
          <a:p>
            <a:pPr marL="647700" lvl="1" indent="-295275"/>
            <a:r>
              <a:rPr lang="en-US" sz="1800" dirty="0"/>
              <a:t>This makes for complex circuitry and a potential bottleneck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Miss Alternatives</a:t>
            </a:r>
          </a:p>
        </p:txBody>
      </p:sp>
      <p:sp>
        <p:nvSpPr>
          <p:cNvPr id="3" name="Content Placeholder 2"/>
          <p:cNvSpPr>
            <a:spLocks noGrp="1"/>
          </p:cNvSpPr>
          <p:nvPr>
            <p:ph type="body" idx="1"/>
          </p:nvPr>
        </p:nvSpPr>
        <p:spPr>
          <a:xfrm>
            <a:off x="457200" y="1581150"/>
            <a:ext cx="8229600" cy="4525963"/>
          </a:xfrm>
        </p:spPr>
        <p:txBody>
          <a:bodyPr>
            <a:normAutofit fontScale="92500" lnSpcReduction="10000"/>
          </a:bodyPr>
          <a:lstStyle/>
          <a:p>
            <a:pPr marL="352425" indent="-352425"/>
            <a:r>
              <a:rPr lang="en-US" sz="2200" dirty="0"/>
              <a:t>There are two alternatives in the event of a write miss at a cache level:</a:t>
            </a:r>
          </a:p>
          <a:p>
            <a:pPr marL="647700" lvl="2" indent="-285750">
              <a:buFont typeface="Arial" panose="020B0604020202020204" pitchFamily="34" charset="0"/>
              <a:buChar char="–"/>
            </a:pPr>
            <a:r>
              <a:rPr lang="en-US" sz="1900" dirty="0"/>
              <a:t>Write allocate</a:t>
            </a:r>
          </a:p>
          <a:p>
            <a:pPr marL="952500" lvl="4" indent="-314325">
              <a:buFont typeface="Arial" panose="020B0604020202020204" pitchFamily="34" charset="0"/>
              <a:buChar char="–"/>
            </a:pPr>
            <a:r>
              <a:rPr lang="en-US" sz="1700" dirty="0"/>
              <a:t>The block containing the word to be written is fetched from main memory (or next level cache) into the cache and the processor proceeds with the write cycle</a:t>
            </a:r>
          </a:p>
          <a:p>
            <a:pPr marL="647700" lvl="2" indent="-285750">
              <a:buFont typeface="Arial" panose="020B0604020202020204" pitchFamily="34" charset="0"/>
              <a:buChar char="–"/>
            </a:pPr>
            <a:r>
              <a:rPr lang="en-US" sz="1900" dirty="0"/>
              <a:t>No write allocate</a:t>
            </a:r>
          </a:p>
          <a:p>
            <a:pPr marL="952500" lvl="4" indent="-314325">
              <a:buFont typeface="Arial" panose="020B0604020202020204" pitchFamily="34" charset="0"/>
              <a:buChar char="–"/>
            </a:pPr>
            <a:r>
              <a:rPr lang="en-US" sz="1700" dirty="0"/>
              <a:t>The block containing the word to be written is modified in the main memory and not loaded into the cache</a:t>
            </a:r>
          </a:p>
          <a:p>
            <a:pPr marL="352425" indent="-352425"/>
            <a:r>
              <a:rPr lang="en-US" sz="2200" dirty="0"/>
              <a:t>Either of these policies can be used with either write through or write back</a:t>
            </a:r>
          </a:p>
          <a:p>
            <a:pPr marL="352425" indent="-352425"/>
            <a:r>
              <a:rPr lang="en-US" sz="2200" dirty="0"/>
              <a:t>No write allocate is most commonly used with write through</a:t>
            </a:r>
          </a:p>
          <a:p>
            <a:pPr marL="352425" indent="-352425"/>
            <a:r>
              <a:rPr lang="en-US" sz="2200" dirty="0"/>
              <a:t>Write allocate is most commonly used with write back</a:t>
            </a:r>
          </a:p>
        </p:txBody>
      </p:sp>
    </p:spTree>
    <p:extLst>
      <p:ext uri="{BB962C8B-B14F-4D97-AF65-F5344CB8AC3E}">
        <p14:creationId xmlns:p14="http://schemas.microsoft.com/office/powerpoint/2010/main" val="2129296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Memory Principles</a:t>
            </a:r>
          </a:p>
        </p:txBody>
      </p:sp>
      <p:sp>
        <p:nvSpPr>
          <p:cNvPr id="3" name="Content Placeholder 2"/>
          <p:cNvSpPr>
            <a:spLocks noGrp="1"/>
          </p:cNvSpPr>
          <p:nvPr>
            <p:ph type="body" idx="1"/>
          </p:nvPr>
        </p:nvSpPr>
        <p:spPr>
          <a:xfrm>
            <a:off x="457200" y="1600200"/>
            <a:ext cx="8229600" cy="4925144"/>
          </a:xfrm>
        </p:spPr>
        <p:txBody>
          <a:bodyPr>
            <a:normAutofit fontScale="92500" lnSpcReduction="10000"/>
          </a:bodyPr>
          <a:lstStyle/>
          <a:p>
            <a:pPr marL="350838" indent="-350838"/>
            <a:r>
              <a:rPr lang="en-US" dirty="0"/>
              <a:t>Block</a:t>
            </a:r>
          </a:p>
          <a:p>
            <a:pPr marL="638175" lvl="2" indent="-287338">
              <a:buFont typeface="Arial" panose="020B0604020202020204" pitchFamily="34" charset="0"/>
              <a:buChar char="–"/>
            </a:pPr>
            <a:r>
              <a:rPr lang="en-US" sz="1900" dirty="0"/>
              <a:t>The minimum unit of transfer between cache and main memory</a:t>
            </a:r>
          </a:p>
          <a:p>
            <a:pPr marL="350838" indent="-350838"/>
            <a:r>
              <a:rPr lang="en-US" dirty="0"/>
              <a:t>Frame</a:t>
            </a:r>
          </a:p>
          <a:p>
            <a:pPr marL="638175" lvl="2" indent="-287338">
              <a:buFont typeface="Arial" panose="020B0604020202020204" pitchFamily="34" charset="0"/>
              <a:buChar char="–"/>
            </a:pPr>
            <a:r>
              <a:rPr lang="en-US" sz="1900" dirty="0"/>
              <a:t>To distinguish between the data transferred and the chunk of physical memory, the term frame, or block frame, is sometimes used with reference to caches</a:t>
            </a:r>
          </a:p>
          <a:p>
            <a:pPr marL="350838" indent="-350838"/>
            <a:r>
              <a:rPr lang="en-US" dirty="0"/>
              <a:t>Line</a:t>
            </a:r>
          </a:p>
          <a:p>
            <a:pPr marL="638175" lvl="2" indent="-287338">
              <a:buFont typeface="Arial" panose="020B0604020202020204" pitchFamily="34" charset="0"/>
              <a:buChar char="–"/>
            </a:pPr>
            <a:r>
              <a:rPr lang="en-US" sz="1900" dirty="0"/>
              <a:t>A portion of cache memory capable of holding one block, so-called because it is usually drawn as a horizontal object</a:t>
            </a:r>
          </a:p>
          <a:p>
            <a:pPr marL="350838" indent="-350838"/>
            <a:r>
              <a:rPr lang="en-US" dirty="0"/>
              <a:t>Tag</a:t>
            </a:r>
          </a:p>
          <a:p>
            <a:pPr marL="638175" lvl="2" indent="-287338">
              <a:buFont typeface="Arial" panose="020B0604020202020204" pitchFamily="34" charset="0"/>
              <a:buChar char="–"/>
            </a:pPr>
            <a:r>
              <a:rPr lang="en-US" sz="1900" dirty="0"/>
              <a:t>A portion of a cache line that is used for addressing purposes</a:t>
            </a:r>
          </a:p>
          <a:p>
            <a:pPr marL="350838" indent="-350838"/>
            <a:r>
              <a:rPr lang="en-US" dirty="0"/>
              <a:t>Line size</a:t>
            </a:r>
          </a:p>
          <a:p>
            <a:pPr marL="638175" lvl="2" indent="-287338">
              <a:buFont typeface="Arial" panose="020B0604020202020204" pitchFamily="34" charset="0"/>
              <a:buChar char="–"/>
            </a:pPr>
            <a:r>
              <a:rPr lang="en-US" sz="1900" dirty="0"/>
              <a:t>The number of data bytes, or block size, contained in a line</a:t>
            </a:r>
          </a:p>
        </p:txBody>
      </p:sp>
    </p:spTree>
    <p:extLst>
      <p:ext uri="{BB962C8B-B14F-4D97-AF65-F5344CB8AC3E}">
        <p14:creationId xmlns:p14="http://schemas.microsoft.com/office/powerpoint/2010/main" val="1158892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Coherency</a:t>
            </a:r>
          </a:p>
        </p:txBody>
      </p:sp>
      <p:sp>
        <p:nvSpPr>
          <p:cNvPr id="3" name="Content Placeholder 2"/>
          <p:cNvSpPr>
            <a:spLocks noGrp="1"/>
          </p:cNvSpPr>
          <p:nvPr>
            <p:ph type="body" idx="1"/>
          </p:nvPr>
        </p:nvSpPr>
        <p:spPr>
          <a:xfrm>
            <a:off x="457200" y="1587673"/>
            <a:ext cx="8229600" cy="4825653"/>
          </a:xfrm>
        </p:spPr>
        <p:txBody>
          <a:bodyPr>
            <a:normAutofit fontScale="70000" lnSpcReduction="20000"/>
          </a:bodyPr>
          <a:lstStyle/>
          <a:p>
            <a:pPr marL="342900" indent="-342900">
              <a:spcBef>
                <a:spcPts val="1400"/>
              </a:spcBef>
            </a:pPr>
            <a:r>
              <a:rPr lang="en-US" sz="2300" dirty="0"/>
              <a:t>A new problem is introduced in a bus organization in which more than one device has a cache and main memory is shared</a:t>
            </a:r>
          </a:p>
          <a:p>
            <a:pPr marL="342900" indent="-342900">
              <a:spcBef>
                <a:spcPts val="1400"/>
              </a:spcBef>
            </a:pPr>
            <a:r>
              <a:rPr lang="en-US" sz="2300" dirty="0"/>
              <a:t>If data in one cache are altered, this invalidates not only the corresponding word in main memory, but also that same word in other caches</a:t>
            </a:r>
          </a:p>
          <a:p>
            <a:pPr marL="342900" indent="-342900">
              <a:spcBef>
                <a:spcPts val="1400"/>
              </a:spcBef>
            </a:pPr>
            <a:r>
              <a:rPr lang="en-US" sz="2300" dirty="0"/>
              <a:t>Even if a write-through policy is used, the other caches may contain invalid data</a:t>
            </a:r>
          </a:p>
          <a:p>
            <a:pPr marL="342900" indent="-342900">
              <a:spcBef>
                <a:spcPts val="1400"/>
              </a:spcBef>
            </a:pPr>
            <a:r>
              <a:rPr lang="en-US" sz="2300" dirty="0"/>
              <a:t>Possible approaches to cache coherency include:</a:t>
            </a:r>
          </a:p>
          <a:p>
            <a:pPr marL="638175" lvl="2" indent="-285750">
              <a:buFont typeface="Arial" panose="020B0604020202020204" pitchFamily="34" charset="0"/>
              <a:buChar char="–"/>
            </a:pPr>
            <a:r>
              <a:rPr lang="en-US" sz="2000" b="1" dirty="0"/>
              <a:t>Bus watching with write through</a:t>
            </a:r>
          </a:p>
          <a:p>
            <a:pPr marL="952500" lvl="4" indent="-314325"/>
            <a:r>
              <a:rPr lang="en-US" sz="1700" dirty="0"/>
              <a:t>Each cache controller monitors the address lines to detect write operations to memory by other bus masters</a:t>
            </a:r>
          </a:p>
          <a:p>
            <a:pPr marL="952500" lvl="4" indent="-314325"/>
            <a:r>
              <a:rPr lang="en-US" sz="1700" dirty="0"/>
              <a:t>If another master writes to a location in shared memory that also resides in the cache memory, the cache controller invalidates that cache entry</a:t>
            </a:r>
          </a:p>
          <a:p>
            <a:pPr marL="952500" lvl="4" indent="-314325"/>
            <a:r>
              <a:rPr lang="en-US" sz="1700" dirty="0"/>
              <a:t>This strategy depends on the use of a write-through policy by all cache controllers</a:t>
            </a:r>
          </a:p>
          <a:p>
            <a:pPr marL="638175" lvl="2" indent="-285750">
              <a:buFont typeface="Arial" panose="020B0604020202020204" pitchFamily="34" charset="0"/>
              <a:buChar char="–"/>
            </a:pPr>
            <a:r>
              <a:rPr lang="en-US" sz="2000" b="1" dirty="0"/>
              <a:t>Hardware transparency</a:t>
            </a:r>
          </a:p>
          <a:p>
            <a:pPr marL="952500" lvl="4" indent="-314325"/>
            <a:r>
              <a:rPr lang="en-US" sz="1700" dirty="0"/>
              <a:t>Additional hardware is used to ensure that all updates to main memory via cache are reflected in all caches</a:t>
            </a:r>
          </a:p>
          <a:p>
            <a:pPr marL="952500" lvl="4" indent="-314325"/>
            <a:r>
              <a:rPr lang="en-US" sz="1700" dirty="0"/>
              <a:t>If one processor modifies a word in its cache, this update is written to main memory</a:t>
            </a:r>
          </a:p>
          <a:p>
            <a:pPr marL="638175" lvl="2" indent="-285750">
              <a:buFont typeface="Arial" panose="020B0604020202020204" pitchFamily="34" charset="0"/>
              <a:buChar char="–"/>
            </a:pPr>
            <a:r>
              <a:rPr lang="en-US" sz="2000" b="1" dirty="0" err="1"/>
              <a:t>Noncacheable</a:t>
            </a:r>
            <a:r>
              <a:rPr lang="en-US" sz="2000" b="1" dirty="0"/>
              <a:t> memory</a:t>
            </a:r>
          </a:p>
          <a:p>
            <a:pPr marL="952500" lvl="4" indent="-314325"/>
            <a:r>
              <a:rPr lang="en-US" dirty="0"/>
              <a:t>Only a portion of main memory is shared by more than one processor, and this is designated as </a:t>
            </a:r>
            <a:r>
              <a:rPr lang="en-US" dirty="0" err="1"/>
              <a:t>noncacheable</a:t>
            </a:r>
            <a:endParaRPr lang="en-US" dirty="0"/>
          </a:p>
          <a:p>
            <a:pPr marL="952500" lvl="4" indent="-314325"/>
            <a:r>
              <a:rPr lang="en-US" dirty="0"/>
              <a:t>All accesses to shared memory are cache misses, because the shared memory is never copied into the cache</a:t>
            </a:r>
          </a:p>
          <a:p>
            <a:pPr marL="952500" lvl="4" indent="-314325"/>
            <a:r>
              <a:rPr lang="en-US" dirty="0"/>
              <a:t>The </a:t>
            </a:r>
            <a:r>
              <a:rPr lang="en-US" dirty="0" err="1"/>
              <a:t>noncacheable</a:t>
            </a:r>
            <a:r>
              <a:rPr lang="en-US" dirty="0"/>
              <a:t> memory can be identified using chip-select logic or high-address bits</a:t>
            </a:r>
          </a:p>
        </p:txBody>
      </p:sp>
    </p:spTree>
    <p:extLst>
      <p:ext uri="{BB962C8B-B14F-4D97-AF65-F5344CB8AC3E}">
        <p14:creationId xmlns:p14="http://schemas.microsoft.com/office/powerpoint/2010/main" val="1420597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GB" dirty="0"/>
              <a:t>Line Size</a:t>
            </a:r>
          </a:p>
        </p:txBody>
      </p:sp>
      <p:graphicFrame>
        <p:nvGraphicFramePr>
          <p:cNvPr id="43" name="Content Placeholder 42"/>
          <p:cNvGraphicFramePr>
            <a:graphicFrameLocks noGrp="1"/>
          </p:cNvGraphicFramePr>
          <p:nvPr>
            <p:ph idx="4294967295"/>
            <p:extLst>
              <p:ext uri="{D42A27DB-BD31-4B8C-83A1-F6EECF244321}">
                <p14:modId xmlns:p14="http://schemas.microsoft.com/office/powerpoint/2010/main" val="4042352523"/>
              </p:ext>
            </p:extLst>
          </p:nvPr>
        </p:nvGraphicFramePr>
        <p:xfrm>
          <a:off x="485230" y="644168"/>
          <a:ext cx="8173540" cy="57520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GB" dirty="0"/>
              <a:t>Multilevel Caches</a:t>
            </a:r>
          </a:p>
        </p:txBody>
      </p:sp>
      <p:sp>
        <p:nvSpPr>
          <p:cNvPr id="190467" name="Rectangle 3"/>
          <p:cNvSpPr>
            <a:spLocks noGrp="1" noChangeArrowheads="1"/>
          </p:cNvSpPr>
          <p:nvPr>
            <p:ph type="body" idx="1"/>
          </p:nvPr>
        </p:nvSpPr>
        <p:spPr/>
        <p:txBody>
          <a:bodyPr>
            <a:normAutofit fontScale="92500" lnSpcReduction="20000"/>
          </a:bodyPr>
          <a:lstStyle/>
          <a:p>
            <a:pPr marL="352425" indent="-352425"/>
            <a:r>
              <a:rPr lang="en-GB" sz="1700" dirty="0"/>
              <a:t>As logic density has increased it has become possible to have a cache on the same chip as the processor</a:t>
            </a:r>
          </a:p>
          <a:p>
            <a:pPr marL="352425" indent="-352425"/>
            <a:r>
              <a:rPr lang="en-GB" sz="1700" dirty="0"/>
              <a:t>The on-chip cache reduces the processor’s external bus activity and speeds up execution time and increases overall system performance</a:t>
            </a:r>
          </a:p>
          <a:p>
            <a:pPr marL="647700" lvl="1" indent="-304800"/>
            <a:r>
              <a:rPr lang="en-GB" dirty="0"/>
              <a:t>When the requested instruction or data is found in the on-chip cache, the bus access is eliminated</a:t>
            </a:r>
          </a:p>
          <a:p>
            <a:pPr marL="647700" lvl="1" indent="-304800"/>
            <a:r>
              <a:rPr lang="en-GB" dirty="0"/>
              <a:t>On-chip cache accesses will complete appreciably faster than would even zero-wait state bus cycles</a:t>
            </a:r>
          </a:p>
          <a:p>
            <a:pPr marL="647700" lvl="1" indent="-304800"/>
            <a:r>
              <a:rPr lang="en-GB" dirty="0"/>
              <a:t>During this period the bus is free to support other transfers</a:t>
            </a:r>
          </a:p>
          <a:p>
            <a:pPr marL="352425" indent="-352425"/>
            <a:r>
              <a:rPr lang="en-GB" sz="1700" dirty="0"/>
              <a:t>Two-level cache:</a:t>
            </a:r>
          </a:p>
          <a:p>
            <a:pPr marL="647700" lvl="1" indent="-304800"/>
            <a:r>
              <a:rPr lang="en-GB" dirty="0"/>
              <a:t>Internal cache designated as level 1 (L1)</a:t>
            </a:r>
          </a:p>
          <a:p>
            <a:pPr marL="647700" lvl="1" indent="-304800"/>
            <a:r>
              <a:rPr lang="en-GB" dirty="0"/>
              <a:t>External cache designated as level 2 (L2)</a:t>
            </a:r>
          </a:p>
          <a:p>
            <a:pPr marL="352425" indent="-352425"/>
            <a:r>
              <a:rPr lang="en-GB" sz="1700" dirty="0"/>
              <a:t>Potential savings due to the use of an L2 cache depends on the hit rates in both the L1 and L2 caches</a:t>
            </a:r>
          </a:p>
          <a:p>
            <a:pPr marL="352425" indent="-352425"/>
            <a:r>
              <a:rPr lang="en-GB" sz="1700" dirty="0"/>
              <a:t>The use of multilevel caches complicates all of the design issues related to caches, including size, replacement algorithm, and write policy</a:t>
            </a:r>
          </a:p>
          <a:p>
            <a:endParaRPr lang="en-GB" dirty="0"/>
          </a:p>
          <a:p>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 point 2 Cache size in bytes is plotted against hit ratio. The two levels are represented by a line and a dotted line. Both the caches contain a slope and a curve. The steepest point of the slope for the Level 1 cache is at the approximate coordinates, (8 kilobyte B, 0 point 85), whereas for the level 2 cache, the approximate coordinates are (16 kilobyte, 0 point 95). The steepest part of the curve for the level 1 cache is at approximately (16 KB, 0 point 92). For the level 2 cache, the coordinates are approxaimately (32 kilobyte, 0 point 95)." title="A graph shows the results of a simulation study of two cache performances."/>
          <p:cNvPicPr>
            <a:picLocks noChangeAspect="1"/>
          </p:cNvPicPr>
          <p:nvPr/>
        </p:nvPicPr>
        <p:blipFill rotWithShape="1">
          <a:blip r:embed="rId3">
            <a:extLst>
              <a:ext uri="{28A0092B-C50C-407E-A947-70E740481C1C}">
                <a14:useLocalDpi xmlns:a14="http://schemas.microsoft.com/office/drawing/2010/main" val="0"/>
              </a:ext>
            </a:extLst>
          </a:blip>
          <a:srcRect l="4941" t="18787" r="4133" b="24526"/>
          <a:stretch/>
        </p:blipFill>
        <p:spPr>
          <a:xfrm>
            <a:off x="1604549" y="1682878"/>
            <a:ext cx="5934903" cy="4788388"/>
          </a:xfrm>
          <a:prstGeom prst="rect">
            <a:avLst/>
          </a:prstGeom>
        </p:spPr>
      </p:pic>
      <p:sp>
        <p:nvSpPr>
          <p:cNvPr id="2" name="Title 1">
            <a:extLst>
              <a:ext uri="{FF2B5EF4-FFF2-40B4-BE49-F238E27FC236}">
                <a16:creationId xmlns:a16="http://schemas.microsoft.com/office/drawing/2014/main" id="{9A13C540-BC41-409C-BB10-EE318DD4E38A}"/>
              </a:ext>
            </a:extLst>
          </p:cNvPr>
          <p:cNvSpPr>
            <a:spLocks noGrp="1"/>
          </p:cNvSpPr>
          <p:nvPr>
            <p:ph type="title"/>
          </p:nvPr>
        </p:nvSpPr>
        <p:spPr>
          <a:xfrm>
            <a:off x="323528" y="404664"/>
            <a:ext cx="8229600" cy="1097279"/>
          </a:xfrm>
        </p:spPr>
        <p:txBody>
          <a:bodyPr/>
          <a:lstStyle/>
          <a:p>
            <a:r>
              <a:rPr lang="en-US" sz="2800" dirty="0">
                <a:latin typeface="Times New Roman" panose="02020603050405020304" pitchFamily="18" charset="0"/>
                <a:cs typeface="Times New Roman" panose="02020603050405020304" pitchFamily="18" charset="0"/>
              </a:rPr>
              <a:t>Figure 5.16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Total Hit Ratio (L1 and L2) for 8-kB and</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16-kB L1</a:t>
            </a:r>
            <a:endParaRPr lang="en-US" sz="2800" dirty="0"/>
          </a:p>
        </p:txBody>
      </p:sp>
    </p:spTree>
    <p:extLst>
      <p:ext uri="{BB962C8B-B14F-4D97-AF65-F5344CB8AC3E}">
        <p14:creationId xmlns:p14="http://schemas.microsoft.com/office/powerpoint/2010/main" val="872988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457200" y="215371"/>
            <a:ext cx="8229600" cy="1097279"/>
          </a:xfrm>
        </p:spPr>
        <p:txBody>
          <a:bodyPr/>
          <a:lstStyle/>
          <a:p>
            <a:r>
              <a:rPr lang="en-GB" dirty="0"/>
              <a:t>Unified Versus Split Caches</a:t>
            </a:r>
          </a:p>
        </p:txBody>
      </p:sp>
      <p:sp>
        <p:nvSpPr>
          <p:cNvPr id="192515" name="Rectangle 3"/>
          <p:cNvSpPr>
            <a:spLocks noGrp="1" noChangeArrowheads="1"/>
          </p:cNvSpPr>
          <p:nvPr>
            <p:ph type="body" idx="1"/>
          </p:nvPr>
        </p:nvSpPr>
        <p:spPr/>
        <p:txBody>
          <a:bodyPr>
            <a:normAutofit fontScale="92500" lnSpcReduction="10000"/>
          </a:bodyPr>
          <a:lstStyle/>
          <a:p>
            <a:pPr marL="352425" indent="-352425"/>
            <a:r>
              <a:rPr lang="en-GB" sz="2200" dirty="0"/>
              <a:t>Has become common to split cache:</a:t>
            </a:r>
          </a:p>
          <a:p>
            <a:pPr marL="638175" lvl="1" indent="-285750">
              <a:tabLst>
                <a:tab pos="533400" algn="l"/>
              </a:tabLst>
            </a:pPr>
            <a:r>
              <a:rPr lang="en-GB" dirty="0"/>
              <a:t>One dedicated to instructions</a:t>
            </a:r>
          </a:p>
          <a:p>
            <a:pPr marL="638175" lvl="1" indent="-285750">
              <a:tabLst>
                <a:tab pos="533400" algn="l"/>
              </a:tabLst>
            </a:pPr>
            <a:r>
              <a:rPr lang="en-GB" dirty="0"/>
              <a:t>One dedicated to data</a:t>
            </a:r>
          </a:p>
          <a:p>
            <a:pPr marL="638175" lvl="1" indent="-285750">
              <a:tabLst>
                <a:tab pos="533400" algn="l"/>
              </a:tabLst>
            </a:pPr>
            <a:r>
              <a:rPr lang="en-GB" dirty="0"/>
              <a:t>Both exist at the same level, typically as two L1 caches</a:t>
            </a:r>
          </a:p>
          <a:p>
            <a:pPr marL="352425" indent="-352425"/>
            <a:r>
              <a:rPr lang="en-GB" sz="2200" dirty="0"/>
              <a:t>Advantages of unified cache:</a:t>
            </a:r>
          </a:p>
          <a:p>
            <a:pPr marL="638175" lvl="1" indent="-285750">
              <a:tabLst>
                <a:tab pos="533400" algn="l"/>
              </a:tabLst>
            </a:pPr>
            <a:r>
              <a:rPr lang="en-GB" dirty="0"/>
              <a:t>Higher hit rate</a:t>
            </a:r>
          </a:p>
          <a:p>
            <a:pPr marL="942975" lvl="2" indent="-295275"/>
            <a:r>
              <a:rPr lang="en-GB" dirty="0"/>
              <a:t>Balances load of instruction and data fetches automatically</a:t>
            </a:r>
          </a:p>
          <a:p>
            <a:pPr marL="942975" lvl="2" indent="-295275"/>
            <a:r>
              <a:rPr lang="en-GB" dirty="0"/>
              <a:t>Only one cache needs to be designed and implemented</a:t>
            </a:r>
          </a:p>
          <a:p>
            <a:pPr marL="352425" indent="-352425"/>
            <a:r>
              <a:rPr lang="en-GB" sz="2200" dirty="0"/>
              <a:t>Trend is toward split caches at the L1 and unified caches for higher levels</a:t>
            </a:r>
          </a:p>
          <a:p>
            <a:pPr marL="352425" indent="-352425"/>
            <a:r>
              <a:rPr lang="en-GB" sz="2200" dirty="0"/>
              <a:t>Advantages of split cache:</a:t>
            </a:r>
          </a:p>
          <a:p>
            <a:pPr marL="638175" lvl="1" indent="-285750">
              <a:tabLst>
                <a:tab pos="533400" algn="l"/>
              </a:tabLst>
            </a:pPr>
            <a:r>
              <a:rPr lang="en-GB" dirty="0"/>
              <a:t>Eliminates cache contention between instruction fetch/decode unit and execution unit</a:t>
            </a:r>
          </a:p>
          <a:p>
            <a:pPr marL="942975" lvl="2" indent="-295275"/>
            <a:r>
              <a:rPr lang="en-GB" dirty="0"/>
              <a:t>Important in pipelining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Inclusion Policy</a:t>
            </a:r>
          </a:p>
        </p:txBody>
      </p:sp>
      <p:sp>
        <p:nvSpPr>
          <p:cNvPr id="3" name="Content Placeholder 2"/>
          <p:cNvSpPr>
            <a:spLocks noGrp="1"/>
          </p:cNvSpPr>
          <p:nvPr>
            <p:ph type="body" idx="1"/>
          </p:nvPr>
        </p:nvSpPr>
        <p:spPr>
          <a:xfrm>
            <a:off x="457200" y="1600200"/>
            <a:ext cx="8229600" cy="4853136"/>
          </a:xfrm>
        </p:spPr>
        <p:txBody>
          <a:bodyPr>
            <a:normAutofit/>
          </a:bodyPr>
          <a:lstStyle/>
          <a:p>
            <a:pPr marL="352425" indent="-352425"/>
            <a:r>
              <a:rPr lang="en-US" sz="1400" b="1" dirty="0"/>
              <a:t>Inclusive policy</a:t>
            </a:r>
          </a:p>
          <a:p>
            <a:pPr marL="638175" lvl="2" indent="-285750">
              <a:buFont typeface="Arial" panose="020B0604020202020204" pitchFamily="34" charset="0"/>
              <a:buChar char="–"/>
            </a:pPr>
            <a:r>
              <a:rPr lang="en-US" sz="1300" dirty="0"/>
              <a:t>Dictates that a piece of data in one cache is guaranteed to be also found in all lower levels of caches</a:t>
            </a:r>
          </a:p>
          <a:p>
            <a:pPr marL="638175" lvl="2" indent="-285750">
              <a:buFont typeface="Arial" panose="020B0604020202020204" pitchFamily="34" charset="0"/>
              <a:buChar char="–"/>
            </a:pPr>
            <a:r>
              <a:rPr lang="en-US" sz="1300" dirty="0"/>
              <a:t>Advantage is that it simplifies searching for data when there are multiple processors in the computing system</a:t>
            </a:r>
          </a:p>
          <a:p>
            <a:pPr marL="638175" lvl="2" indent="-285750">
              <a:buFont typeface="Arial" panose="020B0604020202020204" pitchFamily="34" charset="0"/>
              <a:buChar char="–"/>
            </a:pPr>
            <a:r>
              <a:rPr lang="en-US" sz="1300" dirty="0"/>
              <a:t>This property is useful in enforcing cache coherence</a:t>
            </a:r>
          </a:p>
          <a:p>
            <a:pPr marL="352425" indent="-352425"/>
            <a:r>
              <a:rPr lang="en-US" sz="1400" b="1" dirty="0"/>
              <a:t>Exclusive policy</a:t>
            </a:r>
          </a:p>
          <a:p>
            <a:pPr marL="638175" lvl="2" indent="-285750">
              <a:buFont typeface="Arial" panose="020B0604020202020204" pitchFamily="34" charset="0"/>
              <a:buChar char="–"/>
            </a:pPr>
            <a:r>
              <a:rPr lang="en-US" sz="1300" dirty="0"/>
              <a:t>Dictates that a piece of data in one cache is guaranteed not to be found in all lower levels of caches</a:t>
            </a:r>
          </a:p>
          <a:p>
            <a:pPr marL="638175" lvl="2" indent="-285750">
              <a:buFont typeface="Arial" panose="020B0604020202020204" pitchFamily="34" charset="0"/>
              <a:buChar char="–"/>
            </a:pPr>
            <a:r>
              <a:rPr lang="en-US" sz="1300" dirty="0"/>
              <a:t>The advantage is that it does not waste cache capacity since it does not store multiple copies of the same data in all of the caches</a:t>
            </a:r>
          </a:p>
          <a:p>
            <a:pPr marL="638175" lvl="2" indent="-285750">
              <a:buFont typeface="Arial" panose="020B0604020202020204" pitchFamily="34" charset="0"/>
              <a:buChar char="–"/>
            </a:pPr>
            <a:r>
              <a:rPr lang="en-US" sz="1300" dirty="0"/>
              <a:t>The disadvantage is the need to search multiple cache levels when invalidating or updating a block</a:t>
            </a:r>
          </a:p>
          <a:p>
            <a:pPr marL="638175" lvl="2" indent="-285750">
              <a:buFont typeface="Arial" panose="020B0604020202020204" pitchFamily="34" charset="0"/>
              <a:buChar char="–"/>
            </a:pPr>
            <a:r>
              <a:rPr lang="en-US" sz="1300" dirty="0"/>
              <a:t>To minimize the search time, the highest-level tag sets are typically duplicated at the lowest cache level to centralize searching</a:t>
            </a:r>
          </a:p>
          <a:p>
            <a:pPr marL="352425" indent="-352425"/>
            <a:r>
              <a:rPr lang="en-US" sz="1400" b="1" dirty="0" err="1"/>
              <a:t>Noninclusive</a:t>
            </a:r>
            <a:r>
              <a:rPr lang="en-US" sz="1400" b="1" dirty="0"/>
              <a:t> policy</a:t>
            </a:r>
          </a:p>
          <a:p>
            <a:pPr marL="638175" lvl="2" indent="-285750">
              <a:buFont typeface="Arial" panose="020B0604020202020204" pitchFamily="34" charset="0"/>
              <a:buChar char="–"/>
            </a:pPr>
            <a:r>
              <a:rPr lang="en-US" sz="1300" dirty="0"/>
              <a:t>With the </a:t>
            </a:r>
            <a:r>
              <a:rPr lang="en-US" sz="1300" dirty="0" err="1"/>
              <a:t>noninclusive</a:t>
            </a:r>
            <a:r>
              <a:rPr lang="en-US" sz="1300" dirty="0"/>
              <a:t> policy a piece of data in one cache may or may not be found in lower levels of caches</a:t>
            </a:r>
          </a:p>
          <a:p>
            <a:pPr marL="638175" lvl="2" indent="-285750">
              <a:buFont typeface="Arial" panose="020B0604020202020204" pitchFamily="34" charset="0"/>
              <a:buChar char="–"/>
            </a:pPr>
            <a:r>
              <a:rPr lang="en-US" sz="1300" dirty="0"/>
              <a:t>As with the exclusive policy, this policy will generally maintain all higher-level cache sets at the lowest cache level</a:t>
            </a:r>
          </a:p>
        </p:txBody>
      </p:sp>
    </p:spTree>
    <p:extLst>
      <p:ext uri="{BB962C8B-B14F-4D97-AF65-F5344CB8AC3E}">
        <p14:creationId xmlns:p14="http://schemas.microsoft.com/office/powerpoint/2010/main" val="707177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descr="The columns are labeled Problem, Solution, Processor on Which Feature First Appears. The rows read as follows. Row 1. External memory slower than the system bus, Add external cache using faster memory technology, 386. Row 2. Increased processor speed results in external bus becoming a bottleneck for cache access, Move external cache on chip operating at the same speed as the processor, 486. Row 3. Internal cache is rather small due to limited space on chip, Add external L 2 cache using faster technology than main memory, 486. Row 4. Contention occurs when both the Instructional Prefetcher and the Execution Unit simultaneously require access to the cache In that case the Prefetcher is stalled while the Execution Unit’s data access takes place, Create separate data and instruction caches, Pentium. Row 5. Increased processor speed results in external bus becoming a bottleneck for L 2 cache access, Create separate back side bus that runs at higher speed than the main left parenthesis front side right parenthesis external bus the B S B is dedicated to the L 2 cache or Move L 2 cache on to the processor chip, Pentium Pro or Pentium 2. Row 6. Some applications deal with massive databases and must have rapid access to large amounts of data the on chip caches are too small, add external L 3 cache or Move L 3 cache on chip, Pentium 3 or Pentium 4." title="A table titled Intel Cache Evolution."/>
          <p:cNvGraphicFramePr>
            <a:graphicFrameLocks noGrp="1"/>
          </p:cNvGraphicFramePr>
          <p:nvPr>
            <p:extLst>
              <p:ext uri="{D42A27DB-BD31-4B8C-83A1-F6EECF244321}">
                <p14:modId xmlns:p14="http://schemas.microsoft.com/office/powerpoint/2010/main" val="1986601856"/>
              </p:ext>
            </p:extLst>
          </p:nvPr>
        </p:nvGraphicFramePr>
        <p:xfrm>
          <a:off x="1736751" y="1205864"/>
          <a:ext cx="5670499" cy="5247667"/>
        </p:xfrm>
        <a:graphic>
          <a:graphicData uri="http://schemas.openxmlformats.org/drawingml/2006/table">
            <a:tbl>
              <a:tblPr firstRow="1" bandRow="1">
                <a:tableStyleId>{5C22544A-7EE6-4342-B048-85BDC9FD1C3A}</a:tableStyleId>
              </a:tblPr>
              <a:tblGrid>
                <a:gridCol w="2195134">
                  <a:extLst>
                    <a:ext uri="{9D8B030D-6E8A-4147-A177-3AD203B41FA5}">
                      <a16:colId xmlns:a16="http://schemas.microsoft.com/office/drawing/2014/main" val="528802535"/>
                    </a:ext>
                  </a:extLst>
                </a:gridCol>
                <a:gridCol w="2030367">
                  <a:extLst>
                    <a:ext uri="{9D8B030D-6E8A-4147-A177-3AD203B41FA5}">
                      <a16:colId xmlns:a16="http://schemas.microsoft.com/office/drawing/2014/main" val="3102758518"/>
                    </a:ext>
                  </a:extLst>
                </a:gridCol>
                <a:gridCol w="1444998">
                  <a:extLst>
                    <a:ext uri="{9D8B030D-6E8A-4147-A177-3AD203B41FA5}">
                      <a16:colId xmlns:a16="http://schemas.microsoft.com/office/drawing/2014/main" val="2543019389"/>
                    </a:ext>
                  </a:extLst>
                </a:gridCol>
              </a:tblGrid>
              <a:tr h="366513">
                <a:tc>
                  <a:txBody>
                    <a:bodyPr/>
                    <a:lstStyle/>
                    <a:p>
                      <a:pPr algn="l"/>
                      <a:r>
                        <a:rPr lang="en-IN" sz="900" b="1" i="0" u="none" strike="noStrike" cap="none" baseline="0" dirty="0">
                          <a:solidFill>
                            <a:schemeClr val="tx1"/>
                          </a:solidFill>
                          <a:latin typeface="+mn-lt"/>
                          <a:ea typeface="+mn-ea"/>
                          <a:cs typeface="+mn-cs"/>
                          <a:sym typeface="Arial"/>
                        </a:rPr>
                        <a:t>Problem</a:t>
                      </a:r>
                      <a:endParaRPr lang="en-IN" sz="900" b="1" dirty="0">
                        <a:solidFill>
                          <a:schemeClr val="tx1"/>
                        </a:solidFill>
                      </a:endParaRPr>
                    </a:p>
                  </a:txBody>
                  <a:tcPr marL="79284" marR="79284" marT="39642" marB="39642" anchor="b">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b="1" i="0" u="none" strike="noStrike" cap="none" baseline="0" dirty="0">
                          <a:solidFill>
                            <a:schemeClr val="tx1"/>
                          </a:solidFill>
                          <a:latin typeface="+mn-lt"/>
                          <a:ea typeface="+mn-ea"/>
                          <a:cs typeface="+mn-cs"/>
                          <a:sym typeface="Arial"/>
                        </a:rPr>
                        <a:t>Solution</a:t>
                      </a:r>
                      <a:endParaRPr lang="en-IN" sz="900" b="1" dirty="0">
                        <a:solidFill>
                          <a:schemeClr val="tx1"/>
                        </a:solidFill>
                      </a:endParaRPr>
                    </a:p>
                  </a:txBody>
                  <a:tcPr marL="79284" marR="79284" marT="39642" marB="39642" anchor="b">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i="0" u="none" strike="noStrike" cap="none" baseline="0" dirty="0">
                          <a:solidFill>
                            <a:schemeClr val="tx1"/>
                          </a:solidFill>
                          <a:latin typeface="+mn-lt"/>
                          <a:ea typeface="+mn-ea"/>
                          <a:cs typeface="+mn-cs"/>
                          <a:sym typeface="Arial"/>
                        </a:rPr>
                        <a:t>Processor on Which</a:t>
                      </a:r>
                    </a:p>
                    <a:p>
                      <a:pPr algn="ctr"/>
                      <a:r>
                        <a:rPr lang="en-US" sz="900" b="1" i="0" u="none" strike="noStrike" cap="none" baseline="0" dirty="0">
                          <a:solidFill>
                            <a:schemeClr val="tx1"/>
                          </a:solidFill>
                          <a:latin typeface="+mn-lt"/>
                          <a:ea typeface="+mn-ea"/>
                          <a:cs typeface="+mn-cs"/>
                          <a:sym typeface="Arial"/>
                        </a:rPr>
                        <a:t>Feature First Appears</a:t>
                      </a:r>
                      <a:endParaRPr lang="en-IN" sz="900" b="1" dirty="0">
                        <a:solidFill>
                          <a:schemeClr val="tx1"/>
                        </a:solidFill>
                      </a:endParaRPr>
                    </a:p>
                  </a:txBody>
                  <a:tcPr marL="79284" marR="79284" marT="39642" marB="39642" anchor="b">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9986812"/>
                  </a:ext>
                </a:extLst>
              </a:tr>
              <a:tr h="470031">
                <a:tc>
                  <a:txBody>
                    <a:bodyPr/>
                    <a:lstStyle/>
                    <a:p>
                      <a:pPr algn="l"/>
                      <a:r>
                        <a:rPr lang="en-US" sz="900" b="0" i="0" u="none" strike="noStrike" cap="none" baseline="0" dirty="0">
                          <a:solidFill>
                            <a:schemeClr val="dk1"/>
                          </a:solidFill>
                          <a:latin typeface="+mn-lt"/>
                          <a:ea typeface="+mn-ea"/>
                          <a:cs typeface="+mn-cs"/>
                          <a:sym typeface="Arial"/>
                        </a:rPr>
                        <a:t>External memory slower than the system bus.</a:t>
                      </a:r>
                      <a:endParaRPr lang="en-IN" sz="900" b="0" dirty="0"/>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l"/>
                      <a:r>
                        <a:rPr lang="en-US" sz="900" b="0" dirty="0"/>
                        <a:t>Add external cache using faster</a:t>
                      </a:r>
                    </a:p>
                    <a:p>
                      <a:pPr algn="l"/>
                      <a:r>
                        <a:rPr lang="en-US" sz="900" b="0" dirty="0"/>
                        <a:t>memory technology.</a:t>
                      </a:r>
                      <a:endParaRPr lang="en-IN" sz="900" b="0" dirty="0"/>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900" b="0" dirty="0"/>
                        <a:t>386</a:t>
                      </a:r>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3717666487"/>
                  </a:ext>
                </a:extLst>
              </a:tr>
              <a:tr h="753189">
                <a:tc>
                  <a:txBody>
                    <a:bodyPr/>
                    <a:lstStyle/>
                    <a:p>
                      <a:pPr algn="l"/>
                      <a:r>
                        <a:rPr lang="en-US" sz="900" b="0" i="0" u="none" strike="noStrike" cap="none" baseline="0" dirty="0">
                          <a:solidFill>
                            <a:schemeClr val="dk1"/>
                          </a:solidFill>
                          <a:latin typeface="+mn-lt"/>
                          <a:ea typeface="+mn-ea"/>
                          <a:cs typeface="+mn-cs"/>
                          <a:sym typeface="Arial"/>
                        </a:rPr>
                        <a:t>Increased processor speed results in external bus becoming a bottleneck for cache access.</a:t>
                      </a:r>
                      <a:endParaRPr lang="en-IN" sz="900" b="0" dirty="0"/>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l"/>
                      <a:r>
                        <a:rPr lang="en-US" sz="900" b="0" dirty="0"/>
                        <a:t>Move external cache on-chip,</a:t>
                      </a:r>
                    </a:p>
                    <a:p>
                      <a:pPr algn="l"/>
                      <a:r>
                        <a:rPr lang="en-US" sz="900" b="0" dirty="0"/>
                        <a:t>operating at the same speed as the</a:t>
                      </a:r>
                    </a:p>
                    <a:p>
                      <a:pPr algn="l"/>
                      <a:r>
                        <a:rPr lang="en-US" sz="900" b="0" dirty="0"/>
                        <a:t>processor.</a:t>
                      </a:r>
                      <a:endParaRPr lang="en-IN" sz="900" b="0" dirty="0"/>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900" b="0" dirty="0"/>
                        <a:t>486</a:t>
                      </a:r>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4062764516"/>
                  </a:ext>
                </a:extLst>
              </a:tr>
              <a:tr h="600595">
                <a:tc>
                  <a:txBody>
                    <a:bodyPr/>
                    <a:lstStyle/>
                    <a:p>
                      <a:pPr algn="l"/>
                      <a:r>
                        <a:rPr lang="en-US" sz="900" b="0" i="0" u="none" strike="noStrike" cap="none" baseline="0" dirty="0">
                          <a:solidFill>
                            <a:schemeClr val="dk1"/>
                          </a:solidFill>
                          <a:latin typeface="+mn-lt"/>
                          <a:ea typeface="+mn-ea"/>
                          <a:cs typeface="+mn-cs"/>
                          <a:sym typeface="Arial"/>
                        </a:rPr>
                        <a:t>Internal cache is rather small, due to limited space on chip.</a:t>
                      </a:r>
                      <a:endParaRPr lang="en-IN" sz="900" b="0" dirty="0"/>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l"/>
                      <a:r>
                        <a:rPr lang="en-US" sz="900" b="0" dirty="0"/>
                        <a:t>Add external L2 cache using faster</a:t>
                      </a:r>
                    </a:p>
                    <a:p>
                      <a:pPr algn="l"/>
                      <a:r>
                        <a:rPr lang="en-US" sz="900" b="0" dirty="0"/>
                        <a:t>technology than main memory.</a:t>
                      </a:r>
                      <a:endParaRPr lang="en-IN" sz="900" b="0" dirty="0"/>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900" b="0" dirty="0"/>
                        <a:t>486</a:t>
                      </a:r>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3801756320"/>
                  </a:ext>
                </a:extLst>
              </a:tr>
              <a:tr h="1054913">
                <a:tc>
                  <a:txBody>
                    <a:bodyPr/>
                    <a:lstStyle/>
                    <a:p>
                      <a:pPr algn="l"/>
                      <a:r>
                        <a:rPr lang="en-US" sz="900" b="0" i="0" u="none" strike="noStrike" cap="none" baseline="0" dirty="0">
                          <a:solidFill>
                            <a:schemeClr val="dk1"/>
                          </a:solidFill>
                          <a:latin typeface="+mn-lt"/>
                          <a:ea typeface="+mn-ea"/>
                          <a:cs typeface="+mn-cs"/>
                          <a:sym typeface="Arial"/>
                        </a:rPr>
                        <a:t>Contention occurs when both the</a:t>
                      </a:r>
                    </a:p>
                    <a:p>
                      <a:pPr algn="l"/>
                      <a:r>
                        <a:rPr lang="en-US" sz="900" b="0" i="0" u="none" strike="noStrike" cap="none" baseline="0" dirty="0">
                          <a:solidFill>
                            <a:schemeClr val="dk1"/>
                          </a:solidFill>
                          <a:latin typeface="+mn-lt"/>
                          <a:ea typeface="+mn-ea"/>
                          <a:cs typeface="+mn-cs"/>
                          <a:sym typeface="Arial"/>
                        </a:rPr>
                        <a:t>Instruction </a:t>
                      </a:r>
                      <a:r>
                        <a:rPr lang="en-US" sz="900" b="0" i="0" u="none" strike="noStrike" cap="none" baseline="0" dirty="0" err="1">
                          <a:solidFill>
                            <a:schemeClr val="dk1"/>
                          </a:solidFill>
                          <a:latin typeface="+mn-lt"/>
                          <a:ea typeface="+mn-ea"/>
                          <a:cs typeface="+mn-cs"/>
                          <a:sym typeface="Arial"/>
                        </a:rPr>
                        <a:t>Prefetcher</a:t>
                      </a:r>
                      <a:r>
                        <a:rPr lang="en-US" sz="900" b="0" i="0" u="none" strike="noStrike" cap="none" baseline="0" dirty="0">
                          <a:solidFill>
                            <a:schemeClr val="dk1"/>
                          </a:solidFill>
                          <a:latin typeface="+mn-lt"/>
                          <a:ea typeface="+mn-ea"/>
                          <a:cs typeface="+mn-cs"/>
                          <a:sym typeface="Arial"/>
                        </a:rPr>
                        <a:t> and the Execution Unit simultaneously require access to the cache. In that case, the </a:t>
                      </a:r>
                      <a:r>
                        <a:rPr lang="en-US" sz="900" b="0" i="0" u="none" strike="noStrike" cap="none" baseline="0" dirty="0" err="1">
                          <a:solidFill>
                            <a:schemeClr val="dk1"/>
                          </a:solidFill>
                          <a:latin typeface="+mn-lt"/>
                          <a:ea typeface="+mn-ea"/>
                          <a:cs typeface="+mn-cs"/>
                          <a:sym typeface="Arial"/>
                        </a:rPr>
                        <a:t>Prefetcher</a:t>
                      </a:r>
                      <a:r>
                        <a:rPr lang="en-US" sz="900" b="0" i="0" u="none" strike="noStrike" cap="none" baseline="0" dirty="0">
                          <a:solidFill>
                            <a:schemeClr val="dk1"/>
                          </a:solidFill>
                          <a:latin typeface="+mn-lt"/>
                          <a:ea typeface="+mn-ea"/>
                          <a:cs typeface="+mn-cs"/>
                          <a:sym typeface="Arial"/>
                        </a:rPr>
                        <a:t> is stalled while the Execution Unit’s data access takes place.</a:t>
                      </a:r>
                      <a:endParaRPr lang="en-IN" sz="900" b="0" dirty="0"/>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l"/>
                      <a:r>
                        <a:rPr lang="en-US" sz="900" b="0" dirty="0"/>
                        <a:t>Create separate data and  instruction caches.</a:t>
                      </a:r>
                      <a:endParaRPr lang="en-IN" sz="900" b="0" dirty="0"/>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900" b="0" dirty="0"/>
                        <a:t>Pentium</a:t>
                      </a:r>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1007438362"/>
                  </a:ext>
                </a:extLst>
              </a:tr>
              <a:tr h="861724">
                <a:tc rowSpan="2">
                  <a:txBody>
                    <a:bodyPr/>
                    <a:lstStyle/>
                    <a:p>
                      <a:pPr algn="l"/>
                      <a:r>
                        <a:rPr lang="en-US" sz="900" b="0" i="0" u="none" strike="noStrike" cap="none" baseline="0" dirty="0">
                          <a:solidFill>
                            <a:schemeClr val="dk1"/>
                          </a:solidFill>
                          <a:latin typeface="+mn-lt"/>
                          <a:ea typeface="+mn-ea"/>
                          <a:cs typeface="+mn-cs"/>
                          <a:sym typeface="Arial"/>
                        </a:rPr>
                        <a:t>Increased processor speed results in</a:t>
                      </a:r>
                    </a:p>
                    <a:p>
                      <a:pPr algn="l"/>
                      <a:r>
                        <a:rPr lang="en-US" sz="900" b="0" i="0" u="none" strike="noStrike" cap="none" baseline="0" dirty="0">
                          <a:solidFill>
                            <a:schemeClr val="dk1"/>
                          </a:solidFill>
                          <a:latin typeface="+mn-lt"/>
                          <a:ea typeface="+mn-ea"/>
                          <a:cs typeface="+mn-cs"/>
                          <a:sym typeface="Arial"/>
                        </a:rPr>
                        <a:t>external bus becoming a bottleneck for L2 cache access.</a:t>
                      </a:r>
                      <a:endParaRPr lang="en-IN" sz="900" b="0" dirty="0"/>
                    </a:p>
                  </a:txBody>
                  <a:tcPr marL="79284" marR="79284"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l"/>
                      <a:r>
                        <a:rPr lang="en-US" sz="900" b="0" dirty="0"/>
                        <a:t>Create separate back-side bus that runs at higher speed than the main</a:t>
                      </a:r>
                    </a:p>
                    <a:p>
                      <a:pPr algn="l"/>
                      <a:r>
                        <a:rPr lang="en-US" sz="900" b="0" dirty="0"/>
                        <a:t>(front-side) external bus. The BSB is dedicated to the L2 cache.</a:t>
                      </a:r>
                      <a:endParaRPr lang="en-IN" sz="900" b="0" dirty="0"/>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900" b="0" dirty="0"/>
                        <a:t>Pentium Pro</a:t>
                      </a:r>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794824530"/>
                  </a:ext>
                </a:extLst>
              </a:tr>
              <a:tr h="421995">
                <a:tc vMerge="1">
                  <a:txBody>
                    <a:bodyPr/>
                    <a:lstStyle/>
                    <a:p>
                      <a:pPr algn="l"/>
                      <a:endParaRPr lang="en-IN" sz="800" b="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l"/>
                      <a:r>
                        <a:rPr lang="en-US" sz="900" b="0" dirty="0"/>
                        <a:t>Move L2 cache on to the</a:t>
                      </a:r>
                    </a:p>
                    <a:p>
                      <a:pPr algn="l"/>
                      <a:r>
                        <a:rPr lang="en-US" sz="900" b="0" dirty="0"/>
                        <a:t>processor chip.</a:t>
                      </a:r>
                      <a:endParaRPr lang="en-IN" sz="900" b="0" dirty="0"/>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900" b="0" dirty="0"/>
                        <a:t>Pentium II</a:t>
                      </a:r>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4149877881"/>
                  </a:ext>
                </a:extLst>
              </a:tr>
              <a:tr h="255726">
                <a:tc rowSpan="2">
                  <a:txBody>
                    <a:bodyPr/>
                    <a:lstStyle/>
                    <a:p>
                      <a:pPr algn="l"/>
                      <a:r>
                        <a:rPr lang="en-US" sz="900" b="0" i="0" u="none" strike="noStrike" cap="none" baseline="0" dirty="0">
                          <a:solidFill>
                            <a:schemeClr val="dk1"/>
                          </a:solidFill>
                          <a:latin typeface="+mn-lt"/>
                          <a:ea typeface="+mn-ea"/>
                          <a:cs typeface="+mn-cs"/>
                          <a:sym typeface="Arial"/>
                        </a:rPr>
                        <a:t>Some applications deal with massive</a:t>
                      </a:r>
                    </a:p>
                    <a:p>
                      <a:pPr algn="l"/>
                      <a:r>
                        <a:rPr lang="en-US" sz="900" b="0" i="0" u="none" strike="noStrike" cap="none" baseline="0" dirty="0">
                          <a:solidFill>
                            <a:schemeClr val="dk1"/>
                          </a:solidFill>
                          <a:latin typeface="+mn-lt"/>
                          <a:ea typeface="+mn-ea"/>
                          <a:cs typeface="+mn-cs"/>
                          <a:sym typeface="Arial"/>
                        </a:rPr>
                        <a:t>databases and must have rapid access to large amounts of data. The on-Chip caches are too small.</a:t>
                      </a:r>
                      <a:endParaRPr lang="en-IN" sz="900" b="0" dirty="0"/>
                    </a:p>
                  </a:txBody>
                  <a:tcPr marL="79284" marR="79284"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l"/>
                      <a:r>
                        <a:rPr lang="en-IN" sz="900" b="0" dirty="0"/>
                        <a:t>Add external L3 cache.</a:t>
                      </a:r>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900" b="0" dirty="0"/>
                        <a:t>Pentium III</a:t>
                      </a:r>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3495417200"/>
                  </a:ext>
                </a:extLst>
              </a:tr>
              <a:tr h="462981">
                <a:tc vMerge="1">
                  <a:txBody>
                    <a:bodyPr/>
                    <a:lstStyle/>
                    <a:p>
                      <a:pPr algn="l"/>
                      <a:endParaRPr lang="en-IN" sz="800" b="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l"/>
                      <a:r>
                        <a:rPr lang="en-US" sz="900" b="0" dirty="0"/>
                        <a:t>Move L3 cache on-chip.</a:t>
                      </a:r>
                      <a:endParaRPr lang="en-IN" sz="900" b="0" dirty="0"/>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900" b="0" dirty="0"/>
                        <a:t>Pentium 4</a:t>
                      </a:r>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523242424"/>
                  </a:ext>
                </a:extLst>
              </a:tr>
            </a:tbl>
          </a:graphicData>
        </a:graphic>
      </p:graphicFrame>
      <p:sp>
        <p:nvSpPr>
          <p:cNvPr id="2" name="Title 1">
            <a:extLst>
              <a:ext uri="{FF2B5EF4-FFF2-40B4-BE49-F238E27FC236}">
                <a16:creationId xmlns:a16="http://schemas.microsoft.com/office/drawing/2014/main" id="{5766D94F-465B-4315-9776-D4882B04F7C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5.4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Intel Cache Evolution</a:t>
            </a:r>
            <a:endParaRPr lang="en-US" dirty="0"/>
          </a:p>
        </p:txBody>
      </p:sp>
    </p:spTree>
    <p:extLst>
      <p:ext uri="{BB962C8B-B14F-4D97-AF65-F5344CB8AC3E}">
        <p14:creationId xmlns:p14="http://schemas.microsoft.com/office/powerpoint/2010/main" val="1076760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out of order execution logic sends information to a set of two register files, an integer register file and an F P register file connected bidirectionally to each other. The integer register file contains a set of five blocks that read as follows from left to right. Load address unit, store address unit, simple integer A L U, simple integer A L U, and complex integer A L U. The Load address unit and store address unit connects to an L 1 data cache of 16 kilobytes. A set of two simple integer block and the complex integer A L U connects back to the integer register file. The F P register file connects to a set of two blocks, the F P or M M X unit and the F P move unit. The F P over M M X unit connects back to the F P register file. The F P move unit connects back to the F P register file and connects to the L 1 data cache of 16 Kilobytes. The L 1 data cache of 16 kilobytes is connected bidirectionally to the L 2 cache of 512 kilobytes through 256 bits. The L 2 cache bit is connected bidirectionally to the L 3 cache of 1 Megabyte through 256 bits. The L 3 cache of 1 Megabyte is connected bidirectionally to a system bus." title="A diagram illustrates a block diagram of a Pentium 4 processor."/>
          <p:cNvPicPr>
            <a:picLocks noChangeAspect="1"/>
          </p:cNvPicPr>
          <p:nvPr/>
        </p:nvPicPr>
        <p:blipFill rotWithShape="1">
          <a:blip r:embed="rId3">
            <a:extLst>
              <a:ext uri="{28A0092B-C50C-407E-A947-70E740481C1C}">
                <a14:useLocalDpi xmlns:a14="http://schemas.microsoft.com/office/drawing/2010/main" val="0"/>
              </a:ext>
            </a:extLst>
          </a:blip>
          <a:srcRect l="2991" t="9051" r="2831" b="19659"/>
          <a:stretch/>
        </p:blipFill>
        <p:spPr>
          <a:xfrm>
            <a:off x="1940450" y="1282588"/>
            <a:ext cx="5263101" cy="5155814"/>
          </a:xfrm>
          <a:prstGeom prst="rect">
            <a:avLst/>
          </a:prstGeom>
        </p:spPr>
      </p:pic>
      <p:sp>
        <p:nvSpPr>
          <p:cNvPr id="2" name="Title 1">
            <a:extLst>
              <a:ext uri="{FF2B5EF4-FFF2-40B4-BE49-F238E27FC236}">
                <a16:creationId xmlns:a16="http://schemas.microsoft.com/office/drawing/2014/main" id="{DDC41933-AB58-476B-82B6-014064A1DB5D}"/>
              </a:ext>
            </a:extLst>
          </p:cNvPr>
          <p:cNvSpPr>
            <a:spLocks noGrp="1"/>
          </p:cNvSpPr>
          <p:nvPr>
            <p:ph type="title"/>
          </p:nvPr>
        </p:nvSpPr>
        <p:spPr/>
        <p:txBody>
          <a:bodyPr/>
          <a:lstStyle/>
          <a:p>
            <a:r>
              <a:rPr lang="de-DE" dirty="0">
                <a:latin typeface="Times New Roman" panose="02020603050405020304" pitchFamily="18" charset="0"/>
                <a:cs typeface="Times New Roman" panose="02020603050405020304" pitchFamily="18" charset="0"/>
              </a:rPr>
              <a:t>Figure 5.17 </a:t>
            </a:r>
            <a:br>
              <a:rPr lang="de-DE" dirty="0">
                <a:latin typeface="Times New Roman" panose="02020603050405020304" pitchFamily="18" charset="0"/>
                <a:cs typeface="Times New Roman" panose="02020603050405020304" pitchFamily="18" charset="0"/>
              </a:rPr>
            </a:br>
            <a:r>
              <a:rPr lang="de-DE" dirty="0">
                <a:latin typeface="Times New Roman" panose="02020603050405020304" pitchFamily="18" charset="0"/>
                <a:cs typeface="Times New Roman" panose="02020603050405020304" pitchFamily="18" charset="0"/>
              </a:rPr>
              <a:t>Pentium 4 Block Diagram</a:t>
            </a:r>
            <a:endParaRPr lang="en-US" dirty="0"/>
          </a:p>
        </p:txBody>
      </p:sp>
    </p:spTree>
    <p:extLst>
      <p:ext uri="{BB962C8B-B14F-4D97-AF65-F5344CB8AC3E}">
        <p14:creationId xmlns:p14="http://schemas.microsoft.com/office/powerpoint/2010/main" val="643949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4"/>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1218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2319338"/>
            <a:ext cx="824865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0" name="TextBox 6"/>
          <p:cNvSpPr txBox="1">
            <a:spLocks noChangeArrowheads="1"/>
          </p:cNvSpPr>
          <p:nvPr/>
        </p:nvSpPr>
        <p:spPr bwMode="auto">
          <a:xfrm>
            <a:off x="1430338" y="2625725"/>
            <a:ext cx="6826250"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This work is protected by United States copyright laws and is provided solely</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for the use of instructions in teaching their courses and assessing student</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learning. dissemination or sale of any part of this work (including on the</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World Wide Web) will destroy the integrity of the work and is not permit-</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ted. The work and materials from it should never be made available to</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students except by instructors using the accompanying text in their</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classes. All recipients of this work are expected to abide by these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restrictions and to honor the intended pedagogical purposes and the needs of</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other instructors who rely on these materials.</a:t>
            </a:r>
            <a:endParaRPr kumimoji="0" lang="en-IN"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endParaRPr>
          </a:p>
        </p:txBody>
      </p:sp>
    </p:spTree>
    <p:extLst>
      <p:ext uri="{BB962C8B-B14F-4D97-AF65-F5344CB8AC3E}">
        <p14:creationId xmlns:p14="http://schemas.microsoft.com/office/powerpoint/2010/main" val="3823949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ache. The cache contains a tag, a block, and lines from 0 to c minus 1. The horizontal distance of a block, excluding the tag, is labeled as the block length, k words. B, main memory. The main memory contains memory addresses from 0 to 2 to the power n, minus 1. The upper section of the main memory is labeled as Block 0, K words, and the lower section of the main memory is labeled, Block M minus 1." title="A diagrammatic representation of cache and main memory system structure. "/>
          <p:cNvPicPr>
            <a:picLocks noChangeAspect="1"/>
          </p:cNvPicPr>
          <p:nvPr/>
        </p:nvPicPr>
        <p:blipFill rotWithShape="1">
          <a:blip r:embed="rId3">
            <a:extLst>
              <a:ext uri="{28A0092B-C50C-407E-A947-70E740481C1C}">
                <a14:useLocalDpi xmlns:a14="http://schemas.microsoft.com/office/drawing/2010/main" val="0"/>
              </a:ext>
            </a:extLst>
          </a:blip>
          <a:srcRect l="6347" t="9280" r="10623" b="13595"/>
          <a:stretch/>
        </p:blipFill>
        <p:spPr>
          <a:xfrm>
            <a:off x="1043609" y="1320740"/>
            <a:ext cx="7056784" cy="5065086"/>
          </a:xfrm>
          <a:prstGeom prst="rect">
            <a:avLst/>
          </a:prstGeom>
        </p:spPr>
      </p:pic>
      <p:sp>
        <p:nvSpPr>
          <p:cNvPr id="2" name="Title 1">
            <a:extLst>
              <a:ext uri="{FF2B5EF4-FFF2-40B4-BE49-F238E27FC236}">
                <a16:creationId xmlns:a16="http://schemas.microsoft.com/office/drawing/2014/main" id="{F1B1CDEC-8617-4B49-A0FE-621A47CB21B6}"/>
              </a:ext>
            </a:extLst>
          </p:cNvPr>
          <p:cNvSpPr>
            <a:spLocks noGrp="1"/>
          </p:cNvSpPr>
          <p:nvPr>
            <p:ph type="title"/>
          </p:nvPr>
        </p:nvSpPr>
        <p:spPr/>
        <p:txBody>
          <a:bodyPr/>
          <a:lstStyle/>
          <a:p>
            <a:r>
              <a:rPr lang="en-US" dirty="0"/>
              <a:t>Figure 5.2 </a:t>
            </a:r>
            <a:br>
              <a:rPr lang="en-US" dirty="0"/>
            </a:br>
            <a:r>
              <a:rPr lang="en-US" dirty="0"/>
              <a:t>Cache/Main Memory Structure</a:t>
            </a:r>
          </a:p>
        </p:txBody>
      </p:sp>
    </p:spTree>
    <p:extLst>
      <p:ext uri="{BB962C8B-B14F-4D97-AF65-F5344CB8AC3E}">
        <p14:creationId xmlns:p14="http://schemas.microsoft.com/office/powerpoint/2010/main" val="2114490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processor receives a read address from the C P U. If the block contains the read address in the cache, it is fetched and delivered to the C P U. If not, then the read address needs to be accessed from the block containing it in the main memory. After accessing the read address, the cache line for main memory block needs to be allocated. After allocation of cache lines, the main memory block needs to be loaded into the cache line, and the read address needs to be delivered to the C P U for the purpose of program execution." title="A flowchart explains the process of a cache read operation."/>
          <p:cNvPicPr>
            <a:picLocks noChangeAspect="1"/>
          </p:cNvPicPr>
          <p:nvPr/>
        </p:nvPicPr>
        <p:blipFill rotWithShape="1">
          <a:blip r:embed="rId3">
            <a:extLst>
              <a:ext uri="{28A0092B-C50C-407E-A947-70E740481C1C}">
                <a14:useLocalDpi xmlns:a14="http://schemas.microsoft.com/office/drawing/2010/main" val="0"/>
              </a:ext>
            </a:extLst>
          </a:blip>
          <a:srcRect l="8661" t="12109" r="6215" b="21878"/>
          <a:stretch/>
        </p:blipFill>
        <p:spPr>
          <a:xfrm>
            <a:off x="2061883" y="1340768"/>
            <a:ext cx="5020235" cy="5038166"/>
          </a:xfrm>
          <a:prstGeom prst="rect">
            <a:avLst/>
          </a:prstGeom>
        </p:spPr>
      </p:pic>
      <p:sp>
        <p:nvSpPr>
          <p:cNvPr id="2" name="Title 1">
            <a:extLst>
              <a:ext uri="{FF2B5EF4-FFF2-40B4-BE49-F238E27FC236}">
                <a16:creationId xmlns:a16="http://schemas.microsoft.com/office/drawing/2014/main" id="{98FCEF80-0F27-4597-AB51-0FD03FAF94AA}"/>
              </a:ext>
            </a:extLst>
          </p:cNvPr>
          <p:cNvSpPr>
            <a:spLocks noGrp="1"/>
          </p:cNvSpPr>
          <p:nvPr>
            <p:ph type="title"/>
          </p:nvPr>
        </p:nvSpPr>
        <p:spPr/>
        <p:txBody>
          <a:bodyPr/>
          <a:lstStyle/>
          <a:p>
            <a:r>
              <a:rPr lang="en-US" dirty="0"/>
              <a:t>Figure 5.3 </a:t>
            </a:r>
            <a:br>
              <a:rPr lang="en-US" dirty="0"/>
            </a:br>
            <a:r>
              <a:rPr lang="en-US" dirty="0"/>
              <a:t>Cache Read Operation</a:t>
            </a:r>
          </a:p>
        </p:txBody>
      </p:sp>
    </p:spTree>
    <p:extLst>
      <p:ext uri="{BB962C8B-B14F-4D97-AF65-F5344CB8AC3E}">
        <p14:creationId xmlns:p14="http://schemas.microsoft.com/office/powerpoint/2010/main" val="714219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cache is connected to the processor through data, control, and address lines. The data and address lines are attached to address and data buffers, which are attached to a system bus." title="A diagrammatic representation of a typical cache organization. "/>
          <p:cNvPicPr>
            <a:picLocks noChangeAspect="1"/>
          </p:cNvPicPr>
          <p:nvPr/>
        </p:nvPicPr>
        <p:blipFill rotWithShape="1">
          <a:blip r:embed="rId3">
            <a:extLst>
              <a:ext uri="{28A0092B-C50C-407E-A947-70E740481C1C}">
                <a14:useLocalDpi xmlns:a14="http://schemas.microsoft.com/office/drawing/2010/main" val="0"/>
              </a:ext>
            </a:extLst>
          </a:blip>
          <a:srcRect l="7641" t="24495" r="7548" b="30688"/>
          <a:stretch/>
        </p:blipFill>
        <p:spPr>
          <a:xfrm>
            <a:off x="1264024" y="1628800"/>
            <a:ext cx="6615952" cy="4524473"/>
          </a:xfrm>
          <a:prstGeom prst="rect">
            <a:avLst/>
          </a:prstGeom>
        </p:spPr>
      </p:pic>
      <p:sp>
        <p:nvSpPr>
          <p:cNvPr id="2" name="Title 1">
            <a:extLst>
              <a:ext uri="{FF2B5EF4-FFF2-40B4-BE49-F238E27FC236}">
                <a16:creationId xmlns:a16="http://schemas.microsoft.com/office/drawing/2014/main" id="{308BF8C6-CFE6-4EA6-AEF6-6CCB7880FA72}"/>
              </a:ext>
            </a:extLst>
          </p:cNvPr>
          <p:cNvSpPr>
            <a:spLocks noGrp="1"/>
          </p:cNvSpPr>
          <p:nvPr>
            <p:ph type="title"/>
          </p:nvPr>
        </p:nvSpPr>
        <p:spPr/>
        <p:txBody>
          <a:bodyPr/>
          <a:lstStyle/>
          <a:p>
            <a:r>
              <a:rPr lang="en-US" dirty="0"/>
              <a:t>Figure 5.4 </a:t>
            </a:r>
            <a:br>
              <a:rPr lang="en-US" dirty="0"/>
            </a:br>
            <a:r>
              <a:rPr lang="en-US" dirty="0"/>
              <a:t>Typical Cache Organization</a:t>
            </a:r>
          </a:p>
        </p:txBody>
      </p:sp>
    </p:spTree>
    <p:extLst>
      <p:ext uri="{BB962C8B-B14F-4D97-AF65-F5344CB8AC3E}">
        <p14:creationId xmlns:p14="http://schemas.microsoft.com/office/powerpoint/2010/main" val="878910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descr="For the category Cache Addresses. Logical, Physical. For the category Cache Size. For the category mapping Function. Direct, Associative, Set associative. For the category Replacement Algorithm. Least recently used left parenthesis L R U right parenthesis, First in first out left parenthesis F I F O right parenthesis, Lest frequently used left parenthesis L F U right parenthesis, Random. For the category Write Policy. Write through, write back. For the category Line Size. For the category Number of Caches. Single or two level, Unified or split." title="A list titled Elements of Cache Design."/>
          <p:cNvGraphicFramePr>
            <a:graphicFrameLocks noGrp="1"/>
          </p:cNvGraphicFramePr>
          <p:nvPr>
            <p:extLst>
              <p:ext uri="{D42A27DB-BD31-4B8C-83A1-F6EECF244321}">
                <p14:modId xmlns:p14="http://schemas.microsoft.com/office/powerpoint/2010/main" val="4291392078"/>
              </p:ext>
            </p:extLst>
          </p:nvPr>
        </p:nvGraphicFramePr>
        <p:xfrm>
          <a:off x="647663" y="1566546"/>
          <a:ext cx="7848674" cy="4238718"/>
        </p:xfrm>
        <a:graphic>
          <a:graphicData uri="http://schemas.openxmlformats.org/drawingml/2006/table">
            <a:tbl>
              <a:tblPr firstRow="1" bandRow="1">
                <a:tableStyleId>{5C22544A-7EE6-4342-B048-85BDC9FD1C3A}</a:tableStyleId>
              </a:tblPr>
              <a:tblGrid>
                <a:gridCol w="4356385">
                  <a:extLst>
                    <a:ext uri="{9D8B030D-6E8A-4147-A177-3AD203B41FA5}">
                      <a16:colId xmlns:a16="http://schemas.microsoft.com/office/drawing/2014/main" val="340325420"/>
                    </a:ext>
                  </a:extLst>
                </a:gridCol>
                <a:gridCol w="3492289">
                  <a:extLst>
                    <a:ext uri="{9D8B030D-6E8A-4147-A177-3AD203B41FA5}">
                      <a16:colId xmlns:a16="http://schemas.microsoft.com/office/drawing/2014/main" val="933849417"/>
                    </a:ext>
                  </a:extLst>
                </a:gridCol>
              </a:tblGrid>
              <a:tr h="4238718">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1800" b="1" i="0" u="none" strike="noStrike" cap="none" baseline="0" dirty="0">
                          <a:solidFill>
                            <a:schemeClr val="dk1"/>
                          </a:solidFill>
                          <a:latin typeface="+mn-lt"/>
                          <a:ea typeface="+mn-ea"/>
                          <a:cs typeface="+mn-cs"/>
                          <a:sym typeface="Arial"/>
                        </a:rPr>
                        <a:t>Cache Addresses</a:t>
                      </a:r>
                    </a:p>
                    <a:p>
                      <a:pPr marL="315913" marR="0" indent="-315913" algn="l" defTabSz="914400" rtl="0" eaLnBrk="1" fontAlgn="auto" latinLnBrk="0" hangingPunct="1">
                        <a:lnSpc>
                          <a:spcPct val="100000"/>
                        </a:lnSpc>
                        <a:spcBef>
                          <a:spcPts val="300"/>
                        </a:spcBef>
                        <a:spcAft>
                          <a:spcPts val="0"/>
                        </a:spcAft>
                        <a:buClrTx/>
                        <a:buSzTx/>
                        <a:buFontTx/>
                        <a:buNone/>
                        <a:tabLst/>
                        <a:defRPr/>
                      </a:pPr>
                      <a:r>
                        <a:rPr lang="en-US" sz="1800" b="0" i="0" u="none" strike="noStrike" cap="none" baseline="0" dirty="0">
                          <a:solidFill>
                            <a:schemeClr val="dk1"/>
                          </a:solidFill>
                          <a:latin typeface="+mn-lt"/>
                          <a:ea typeface="+mn-ea"/>
                          <a:cs typeface="+mn-cs"/>
                          <a:sym typeface="Arial"/>
                        </a:rPr>
                        <a:t>	Logical</a:t>
                      </a:r>
                    </a:p>
                    <a:p>
                      <a:pPr marL="315913" marR="0" indent="-315913" algn="l" defTabSz="914400" rtl="0" eaLnBrk="1" fontAlgn="auto" latinLnBrk="0" hangingPunct="1">
                        <a:lnSpc>
                          <a:spcPct val="100000"/>
                        </a:lnSpc>
                        <a:spcBef>
                          <a:spcPts val="300"/>
                        </a:spcBef>
                        <a:spcAft>
                          <a:spcPts val="0"/>
                        </a:spcAft>
                        <a:buClrTx/>
                        <a:buSzTx/>
                        <a:buFontTx/>
                        <a:buNone/>
                        <a:tabLst/>
                        <a:defRPr/>
                      </a:pPr>
                      <a:r>
                        <a:rPr lang="en-US" sz="1800" b="0" i="0" u="none" strike="noStrike" cap="none" baseline="0" dirty="0">
                          <a:solidFill>
                            <a:schemeClr val="dk1"/>
                          </a:solidFill>
                          <a:latin typeface="+mn-lt"/>
                          <a:ea typeface="+mn-ea"/>
                          <a:cs typeface="+mn-cs"/>
                          <a:sym typeface="Arial"/>
                        </a:rPr>
                        <a:t>	Physical</a:t>
                      </a:r>
                    </a:p>
                    <a:p>
                      <a:pPr marL="0" marR="0" indent="0" algn="l" defTabSz="914400" rtl="0" eaLnBrk="1" fontAlgn="auto" latinLnBrk="0" hangingPunct="1">
                        <a:lnSpc>
                          <a:spcPct val="100000"/>
                        </a:lnSpc>
                        <a:spcBef>
                          <a:spcPts val="300"/>
                        </a:spcBef>
                        <a:spcAft>
                          <a:spcPts val="0"/>
                        </a:spcAft>
                        <a:buClrTx/>
                        <a:buSzTx/>
                        <a:buFontTx/>
                        <a:buNone/>
                        <a:tabLst/>
                        <a:defRPr/>
                      </a:pPr>
                      <a:r>
                        <a:rPr lang="en-US" sz="1800" b="1" i="0" u="none" strike="noStrike" cap="none" baseline="0" dirty="0">
                          <a:solidFill>
                            <a:schemeClr val="dk1"/>
                          </a:solidFill>
                          <a:latin typeface="+mn-lt"/>
                          <a:ea typeface="+mn-ea"/>
                          <a:cs typeface="+mn-cs"/>
                          <a:sym typeface="Arial"/>
                        </a:rPr>
                        <a:t>Cache Size</a:t>
                      </a:r>
                    </a:p>
                    <a:p>
                      <a:pPr marL="0" marR="0" indent="0" algn="l" defTabSz="914400" rtl="0" eaLnBrk="1" fontAlgn="auto" latinLnBrk="0" hangingPunct="1">
                        <a:lnSpc>
                          <a:spcPct val="100000"/>
                        </a:lnSpc>
                        <a:spcBef>
                          <a:spcPts val="300"/>
                        </a:spcBef>
                        <a:spcAft>
                          <a:spcPts val="0"/>
                        </a:spcAft>
                        <a:buClrTx/>
                        <a:buSzTx/>
                        <a:buFontTx/>
                        <a:buNone/>
                        <a:tabLst/>
                        <a:defRPr/>
                      </a:pPr>
                      <a:r>
                        <a:rPr lang="en-US" sz="1800" b="1" i="0" u="none" strike="noStrike" cap="none" baseline="0" dirty="0">
                          <a:solidFill>
                            <a:schemeClr val="dk1"/>
                          </a:solidFill>
                          <a:latin typeface="+mn-lt"/>
                          <a:ea typeface="+mn-ea"/>
                          <a:cs typeface="+mn-cs"/>
                          <a:sym typeface="Arial"/>
                        </a:rPr>
                        <a:t>Mapping Function</a:t>
                      </a:r>
                    </a:p>
                    <a:p>
                      <a:pPr marL="315913" marR="0" indent="-315913" algn="l" defTabSz="914400" rtl="0" eaLnBrk="1" fontAlgn="auto" latinLnBrk="0" hangingPunct="1">
                        <a:lnSpc>
                          <a:spcPct val="100000"/>
                        </a:lnSpc>
                        <a:spcBef>
                          <a:spcPts val="300"/>
                        </a:spcBef>
                        <a:spcAft>
                          <a:spcPts val="0"/>
                        </a:spcAft>
                        <a:buClrTx/>
                        <a:buSzTx/>
                        <a:buFontTx/>
                        <a:buNone/>
                        <a:tabLst/>
                        <a:defRPr/>
                      </a:pPr>
                      <a:r>
                        <a:rPr lang="en-US" sz="1800" b="0" i="0" u="none" strike="noStrike" cap="none" baseline="0" dirty="0">
                          <a:solidFill>
                            <a:schemeClr val="dk1"/>
                          </a:solidFill>
                          <a:latin typeface="+mn-lt"/>
                          <a:ea typeface="+mn-ea"/>
                          <a:cs typeface="+mn-cs"/>
                          <a:sym typeface="Arial"/>
                        </a:rPr>
                        <a:t>	Direct</a:t>
                      </a:r>
                    </a:p>
                    <a:p>
                      <a:pPr marL="315913" marR="0" indent="-315913" algn="l" defTabSz="914400" rtl="0" eaLnBrk="1" fontAlgn="auto" latinLnBrk="0" hangingPunct="1">
                        <a:lnSpc>
                          <a:spcPct val="100000"/>
                        </a:lnSpc>
                        <a:spcBef>
                          <a:spcPts val="300"/>
                        </a:spcBef>
                        <a:spcAft>
                          <a:spcPts val="0"/>
                        </a:spcAft>
                        <a:buClrTx/>
                        <a:buSzTx/>
                        <a:buFontTx/>
                        <a:buNone/>
                        <a:tabLst/>
                        <a:defRPr/>
                      </a:pPr>
                      <a:r>
                        <a:rPr lang="en-US" sz="1800" b="0" i="0" u="none" strike="noStrike" cap="none" baseline="0" dirty="0">
                          <a:solidFill>
                            <a:schemeClr val="dk1"/>
                          </a:solidFill>
                          <a:latin typeface="+mn-lt"/>
                          <a:ea typeface="+mn-ea"/>
                          <a:cs typeface="+mn-cs"/>
                          <a:sym typeface="Arial"/>
                        </a:rPr>
                        <a:t>	Associative</a:t>
                      </a:r>
                    </a:p>
                    <a:p>
                      <a:pPr marL="315913" marR="0" indent="-315913" algn="l" defTabSz="914400" rtl="0" eaLnBrk="1" fontAlgn="auto" latinLnBrk="0" hangingPunct="1">
                        <a:lnSpc>
                          <a:spcPct val="100000"/>
                        </a:lnSpc>
                        <a:spcBef>
                          <a:spcPts val="300"/>
                        </a:spcBef>
                        <a:spcAft>
                          <a:spcPts val="0"/>
                        </a:spcAft>
                        <a:buClrTx/>
                        <a:buSzTx/>
                        <a:buFontTx/>
                        <a:buNone/>
                        <a:tabLst/>
                        <a:defRPr/>
                      </a:pPr>
                      <a:r>
                        <a:rPr lang="en-US" sz="1800" b="0" i="0" u="none" strike="noStrike" cap="none" baseline="0" dirty="0">
                          <a:solidFill>
                            <a:schemeClr val="dk1"/>
                          </a:solidFill>
                          <a:latin typeface="+mn-lt"/>
                          <a:ea typeface="+mn-ea"/>
                          <a:cs typeface="+mn-cs"/>
                          <a:sym typeface="Arial"/>
                        </a:rPr>
                        <a:t>	Set associative</a:t>
                      </a:r>
                    </a:p>
                    <a:p>
                      <a:pPr marL="0" marR="0" indent="0" algn="l" defTabSz="914400" rtl="0" eaLnBrk="1" fontAlgn="auto" latinLnBrk="0" hangingPunct="1">
                        <a:lnSpc>
                          <a:spcPct val="100000"/>
                        </a:lnSpc>
                        <a:spcBef>
                          <a:spcPts val="300"/>
                        </a:spcBef>
                        <a:spcAft>
                          <a:spcPts val="0"/>
                        </a:spcAft>
                        <a:buClrTx/>
                        <a:buSzTx/>
                        <a:buFontTx/>
                        <a:buNone/>
                        <a:tabLst/>
                        <a:defRPr/>
                      </a:pPr>
                      <a:r>
                        <a:rPr lang="en-US" sz="1800" b="1" i="0" u="none" strike="noStrike" cap="none" baseline="0" dirty="0">
                          <a:solidFill>
                            <a:schemeClr val="dk1"/>
                          </a:solidFill>
                          <a:latin typeface="+mn-lt"/>
                          <a:ea typeface="+mn-ea"/>
                          <a:cs typeface="+mn-cs"/>
                          <a:sym typeface="Arial"/>
                        </a:rPr>
                        <a:t>Replacement Algorithm</a:t>
                      </a:r>
                    </a:p>
                    <a:p>
                      <a:pPr marL="315913" marR="0" indent="-315913" algn="l" defTabSz="914400" rtl="0" eaLnBrk="1" fontAlgn="auto" latinLnBrk="0" hangingPunct="1">
                        <a:lnSpc>
                          <a:spcPct val="100000"/>
                        </a:lnSpc>
                        <a:spcBef>
                          <a:spcPts val="300"/>
                        </a:spcBef>
                        <a:spcAft>
                          <a:spcPts val="0"/>
                        </a:spcAft>
                        <a:buClrTx/>
                        <a:buSzTx/>
                        <a:buFontTx/>
                        <a:buNone/>
                        <a:tabLst/>
                        <a:defRPr/>
                      </a:pPr>
                      <a:r>
                        <a:rPr lang="en-US" sz="1800" b="0" i="0" u="none" strike="noStrike" cap="none" baseline="0" dirty="0">
                          <a:solidFill>
                            <a:schemeClr val="dk1"/>
                          </a:solidFill>
                          <a:latin typeface="+mn-lt"/>
                          <a:ea typeface="+mn-ea"/>
                          <a:cs typeface="+mn-cs"/>
                          <a:sym typeface="Arial"/>
                        </a:rPr>
                        <a:t>	Least recently used (LRU)</a:t>
                      </a:r>
                    </a:p>
                    <a:p>
                      <a:pPr marL="315913" marR="0" indent="-315913" algn="l" defTabSz="914400" rtl="0" eaLnBrk="1" fontAlgn="auto" latinLnBrk="0" hangingPunct="1">
                        <a:lnSpc>
                          <a:spcPct val="100000"/>
                        </a:lnSpc>
                        <a:spcBef>
                          <a:spcPts val="300"/>
                        </a:spcBef>
                        <a:spcAft>
                          <a:spcPts val="0"/>
                        </a:spcAft>
                        <a:buClrTx/>
                        <a:buSzTx/>
                        <a:buFontTx/>
                        <a:buNone/>
                        <a:tabLst/>
                        <a:defRPr/>
                      </a:pPr>
                      <a:r>
                        <a:rPr lang="en-US" sz="1800" b="0" i="0" u="none" strike="noStrike" cap="none" baseline="0" dirty="0">
                          <a:solidFill>
                            <a:schemeClr val="dk1"/>
                          </a:solidFill>
                          <a:latin typeface="+mn-lt"/>
                          <a:ea typeface="+mn-ea"/>
                          <a:cs typeface="+mn-cs"/>
                          <a:sym typeface="Arial"/>
                        </a:rPr>
                        <a:t>	First in first out (FIFO)</a:t>
                      </a:r>
                    </a:p>
                    <a:p>
                      <a:pPr marL="315913" marR="0" indent="-315913" algn="l" defTabSz="914400" rtl="0" eaLnBrk="1" fontAlgn="auto" latinLnBrk="0" hangingPunct="1">
                        <a:lnSpc>
                          <a:spcPct val="100000"/>
                        </a:lnSpc>
                        <a:spcBef>
                          <a:spcPts val="300"/>
                        </a:spcBef>
                        <a:spcAft>
                          <a:spcPts val="0"/>
                        </a:spcAft>
                        <a:buClrTx/>
                        <a:buSzTx/>
                        <a:buFontTx/>
                        <a:buNone/>
                        <a:tabLst/>
                        <a:defRPr/>
                      </a:pPr>
                      <a:r>
                        <a:rPr lang="en-US" sz="1800" b="0" i="0" u="none" strike="noStrike" cap="none" baseline="0" dirty="0">
                          <a:solidFill>
                            <a:schemeClr val="dk1"/>
                          </a:solidFill>
                          <a:latin typeface="+mn-lt"/>
                          <a:ea typeface="+mn-ea"/>
                          <a:cs typeface="+mn-cs"/>
                          <a:sym typeface="Arial"/>
                        </a:rPr>
                        <a:t>	Least frequently used (LFU)</a:t>
                      </a:r>
                    </a:p>
                    <a:p>
                      <a:pPr marL="315913" marR="0" indent="-315913" algn="l" defTabSz="914400" rtl="0" eaLnBrk="1" fontAlgn="auto" latinLnBrk="0" hangingPunct="1">
                        <a:lnSpc>
                          <a:spcPct val="100000"/>
                        </a:lnSpc>
                        <a:spcBef>
                          <a:spcPts val="300"/>
                        </a:spcBef>
                        <a:spcAft>
                          <a:spcPts val="0"/>
                        </a:spcAft>
                        <a:buClrTx/>
                        <a:buSzTx/>
                        <a:buFontTx/>
                        <a:buNone/>
                        <a:tabLst/>
                        <a:defRPr/>
                      </a:pPr>
                      <a:r>
                        <a:rPr lang="en-US" sz="1800" b="0" i="0" u="none" strike="noStrike" cap="none" baseline="0" dirty="0">
                          <a:solidFill>
                            <a:schemeClr val="dk1"/>
                          </a:solidFill>
                          <a:latin typeface="+mn-lt"/>
                          <a:ea typeface="+mn-ea"/>
                          <a:cs typeface="+mn-cs"/>
                          <a:sym typeface="Arial"/>
                        </a:rPr>
                        <a:t>	Random</a:t>
                      </a:r>
                    </a:p>
                  </a:txBody>
                  <a:tcPr>
                    <a:lnL w="12700" cap="flat" cmpd="sng" algn="ctr">
                      <a:solidFill>
                        <a:srgbClr val="007FA3"/>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spcBef>
                          <a:spcPts val="300"/>
                        </a:spcBef>
                      </a:pPr>
                      <a:r>
                        <a:rPr lang="en-US" sz="1800" b="1" dirty="0">
                          <a:solidFill>
                            <a:schemeClr val="tx1"/>
                          </a:solidFill>
                        </a:rPr>
                        <a:t>Write Policy</a:t>
                      </a:r>
                    </a:p>
                    <a:p>
                      <a:pPr marL="273050" indent="-273050" algn="l">
                        <a:spcBef>
                          <a:spcPts val="300"/>
                        </a:spcBef>
                      </a:pPr>
                      <a:r>
                        <a:rPr lang="en-US" sz="1800" b="0" dirty="0">
                          <a:solidFill>
                            <a:schemeClr val="tx1"/>
                          </a:solidFill>
                        </a:rPr>
                        <a:t>	Write through</a:t>
                      </a:r>
                    </a:p>
                    <a:p>
                      <a:pPr marL="273050" indent="-273050" algn="l">
                        <a:spcBef>
                          <a:spcPts val="300"/>
                        </a:spcBef>
                      </a:pPr>
                      <a:r>
                        <a:rPr lang="en-US" sz="1800" b="0" dirty="0">
                          <a:solidFill>
                            <a:schemeClr val="tx1"/>
                          </a:solidFill>
                        </a:rPr>
                        <a:t>	Write back</a:t>
                      </a:r>
                    </a:p>
                    <a:p>
                      <a:pPr algn="l">
                        <a:spcBef>
                          <a:spcPts val="300"/>
                        </a:spcBef>
                      </a:pPr>
                      <a:r>
                        <a:rPr lang="en-US" sz="1800" b="1" dirty="0">
                          <a:solidFill>
                            <a:schemeClr val="tx1"/>
                          </a:solidFill>
                        </a:rPr>
                        <a:t>Line Size</a:t>
                      </a:r>
                    </a:p>
                    <a:p>
                      <a:pPr algn="l">
                        <a:spcBef>
                          <a:spcPts val="300"/>
                        </a:spcBef>
                      </a:pPr>
                      <a:r>
                        <a:rPr lang="en-US" sz="1800" b="1" dirty="0">
                          <a:solidFill>
                            <a:schemeClr val="tx1"/>
                          </a:solidFill>
                        </a:rPr>
                        <a:t>Number of Caches</a:t>
                      </a:r>
                    </a:p>
                    <a:p>
                      <a:pPr marL="273050" indent="-273050" algn="l">
                        <a:spcBef>
                          <a:spcPts val="300"/>
                        </a:spcBef>
                      </a:pPr>
                      <a:r>
                        <a:rPr lang="en-US" sz="1800" b="0" dirty="0">
                          <a:solidFill>
                            <a:schemeClr val="tx1"/>
                          </a:solidFill>
                        </a:rPr>
                        <a:t>	Single or two level</a:t>
                      </a:r>
                    </a:p>
                    <a:p>
                      <a:pPr marL="273050" indent="-273050" algn="l">
                        <a:spcBef>
                          <a:spcPts val="300"/>
                        </a:spcBef>
                      </a:pPr>
                      <a:r>
                        <a:rPr lang="en-US" sz="1800" b="0" dirty="0">
                          <a:solidFill>
                            <a:schemeClr val="tx1"/>
                          </a:solidFill>
                        </a:rPr>
                        <a:t>	Unified or split</a:t>
                      </a:r>
                      <a:endParaRPr lang="en-IN" sz="1800" b="0" dirty="0">
                        <a:solidFill>
                          <a:schemeClr val="tx1"/>
                        </a:solidFill>
                      </a:endParaRPr>
                    </a:p>
                  </a:txBody>
                  <a:tcPr>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bl>
          </a:graphicData>
        </a:graphic>
      </p:graphicFrame>
      <p:sp>
        <p:nvSpPr>
          <p:cNvPr id="2" name="Title 1">
            <a:extLst>
              <a:ext uri="{FF2B5EF4-FFF2-40B4-BE49-F238E27FC236}">
                <a16:creationId xmlns:a16="http://schemas.microsoft.com/office/drawing/2014/main" id="{62146107-F458-459C-AFCD-659E6162ABD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5.1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Elements of Cache Design </a:t>
            </a:r>
            <a:endParaRPr lang="en-US" dirty="0"/>
          </a:p>
        </p:txBody>
      </p:sp>
    </p:spTree>
  </p:cSld>
  <p:clrMapOvr>
    <a:masterClrMapping/>
  </p:clrMapOvr>
  <p:transition spd="med">
    <p:cover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98474" y="324227"/>
            <a:ext cx="7556313" cy="995082"/>
          </a:xfrm>
        </p:spPr>
        <p:txBody>
          <a:bodyPr/>
          <a:lstStyle/>
          <a:p>
            <a:r>
              <a:rPr lang="en-US" dirty="0"/>
              <a:t>Cache Addresses</a:t>
            </a:r>
          </a:p>
        </p:txBody>
      </p:sp>
      <p:sp>
        <p:nvSpPr>
          <p:cNvPr id="9" name="Text Placeholder 3"/>
          <p:cNvSpPr>
            <a:spLocks noGrp="1"/>
          </p:cNvSpPr>
          <p:nvPr>
            <p:ph type="body" sz="half" idx="4294967295"/>
          </p:nvPr>
        </p:nvSpPr>
        <p:spPr>
          <a:xfrm>
            <a:off x="2667000" y="1332756"/>
            <a:ext cx="6076278" cy="774700"/>
          </a:xfrm>
          <a:prstGeom prst="rect">
            <a:avLst/>
          </a:prstGeom>
        </p:spPr>
        <p:txBody>
          <a:bodyPr/>
          <a:lstStyle/>
          <a:p>
            <a:r>
              <a:rPr lang="en-US" sz="3400" b="1" dirty="0">
                <a:solidFill>
                  <a:srgbClr val="007FA3"/>
                </a:solidFill>
                <a:latin typeface="Times New Roman" panose="02020603050405020304" pitchFamily="18" charset="0"/>
                <a:cs typeface="Times New Roman" panose="02020603050405020304" pitchFamily="18" charset="0"/>
              </a:rPr>
              <a:t>Virtual Memory</a:t>
            </a:r>
          </a:p>
        </p:txBody>
      </p:sp>
      <p:sp>
        <p:nvSpPr>
          <p:cNvPr id="3" name="Content Placeholder 2"/>
          <p:cNvSpPr>
            <a:spLocks noGrp="1"/>
          </p:cNvSpPr>
          <p:nvPr>
            <p:ph idx="4294967295"/>
          </p:nvPr>
        </p:nvSpPr>
        <p:spPr>
          <a:xfrm>
            <a:off x="467949" y="1876325"/>
            <a:ext cx="7708386" cy="4144963"/>
          </a:xfrm>
        </p:spPr>
        <p:txBody>
          <a:bodyPr/>
          <a:lstStyle/>
          <a:p>
            <a:pPr marL="330200" indent="-330200">
              <a:buClr>
                <a:srgbClr val="007FA3"/>
              </a:buClr>
              <a:buFont typeface="Arial" panose="020B0604020202020204" pitchFamily="34" charset="0"/>
              <a:buChar char="•"/>
            </a:pPr>
            <a:r>
              <a:rPr lang="en-US" sz="2400" dirty="0"/>
              <a:t>Virtual memory</a:t>
            </a:r>
          </a:p>
          <a:p>
            <a:pPr marL="635000" lvl="1" indent="-292100">
              <a:spcBef>
                <a:spcPts val="800"/>
              </a:spcBef>
              <a:buClr>
                <a:srgbClr val="007FA3"/>
              </a:buClr>
              <a:buFont typeface="Arial" panose="020B0604020202020204" pitchFamily="34" charset="0"/>
              <a:buChar char="–"/>
            </a:pPr>
            <a:r>
              <a:rPr lang="en-US" sz="2000" dirty="0"/>
              <a:t>Facility that allows programs to address memory from a logical point of view, without regard to the amount of main memory physically available</a:t>
            </a:r>
          </a:p>
          <a:p>
            <a:pPr marL="635000" lvl="1" indent="-292100">
              <a:spcBef>
                <a:spcPts val="800"/>
              </a:spcBef>
              <a:buClr>
                <a:srgbClr val="007FA3"/>
              </a:buClr>
              <a:buFont typeface="Arial" panose="020B0604020202020204" pitchFamily="34" charset="0"/>
              <a:buChar char="–"/>
            </a:pPr>
            <a:r>
              <a:rPr lang="en-US" sz="2000" dirty="0"/>
              <a:t>When used, the address fields of machine instructions contain virtual addresses</a:t>
            </a:r>
          </a:p>
          <a:p>
            <a:pPr marL="635000" lvl="1" indent="-292100">
              <a:spcBef>
                <a:spcPts val="800"/>
              </a:spcBef>
              <a:buClr>
                <a:srgbClr val="007FA3"/>
              </a:buClr>
              <a:buFont typeface="Arial" panose="020B0604020202020204" pitchFamily="34" charset="0"/>
              <a:buChar char="–"/>
            </a:pPr>
            <a:r>
              <a:rPr lang="en-US" sz="2000" dirty="0"/>
              <a:t>For reads to and writes from main memory, a hardware memory management unit (MMU) translates each virtual address into a physical address in main memory</a:t>
            </a:r>
          </a:p>
          <a:p>
            <a:pPr lvl="1"/>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the Logical cache. A data transfer occurs between the processor and the main memory. The logical address is sent to the M M U from the processor. The physical address is sent to the main memory from the M M U. In a logical cache, the cache is placed between a cache and the M M U. The logical address can be sent to the cache. B, the physical cache. The physical cache has most of its attributes in common with the logical cache. In a physical cache, the cache is placed between the M M U and the main memory. The physical address can be sent to the cache instead of a logical address as with the logical cache." title="A diagrammatic representation of the logical and physical caches."/>
          <p:cNvPicPr>
            <a:picLocks noChangeAspect="1"/>
          </p:cNvPicPr>
          <p:nvPr/>
        </p:nvPicPr>
        <p:blipFill rotWithShape="1">
          <a:blip r:embed="rId3">
            <a:extLst>
              <a:ext uri="{28A0092B-C50C-407E-A947-70E740481C1C}">
                <a14:useLocalDpi xmlns:a14="http://schemas.microsoft.com/office/drawing/2010/main" val="0"/>
              </a:ext>
            </a:extLst>
          </a:blip>
          <a:srcRect l="6432" t="11030" r="6698" b="23552"/>
          <a:stretch/>
        </p:blipFill>
        <p:spPr>
          <a:xfrm>
            <a:off x="1940406" y="1266025"/>
            <a:ext cx="5263189" cy="5129096"/>
          </a:xfrm>
          <a:prstGeom prst="rect">
            <a:avLst/>
          </a:prstGeom>
        </p:spPr>
      </p:pic>
      <p:sp>
        <p:nvSpPr>
          <p:cNvPr id="2" name="Title 1">
            <a:extLst>
              <a:ext uri="{FF2B5EF4-FFF2-40B4-BE49-F238E27FC236}">
                <a16:creationId xmlns:a16="http://schemas.microsoft.com/office/drawing/2014/main" id="{F7FE1BA3-6661-4C02-AFA1-A77BD916102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Figure 5.5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Logical and Physical Caches</a:t>
            </a:r>
            <a:endParaRPr lang="en-US" dirty="0"/>
          </a:p>
        </p:txBody>
      </p:sp>
    </p:spTree>
    <p:extLst>
      <p:ext uri="{BB962C8B-B14F-4D97-AF65-F5344CB8AC3E}">
        <p14:creationId xmlns:p14="http://schemas.microsoft.com/office/powerpoint/2010/main" val="1178598815"/>
      </p:ext>
    </p:extLst>
  </p:cSld>
  <p:clrMapOvr>
    <a:masterClrMapping/>
  </p:clrMapOvr>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17762</TotalTime>
  <Words>11315</Words>
  <Application>Microsoft Office PowerPoint</Application>
  <PresentationFormat>On-screen Show (4:3)</PresentationFormat>
  <Paragraphs>923</Paragraphs>
  <Slides>38</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Noto Sans Symbols</vt:lpstr>
      <vt:lpstr>Rockwell</vt:lpstr>
      <vt:lpstr>Times New Roman</vt:lpstr>
      <vt:lpstr>Verdana</vt:lpstr>
      <vt:lpstr>2_508 Lecture</vt:lpstr>
      <vt:lpstr>Computer Organization and Architecture Designing for Performance</vt:lpstr>
      <vt:lpstr>Figure 5.1  Cache and Main Memory</vt:lpstr>
      <vt:lpstr>Cache Memory Principles</vt:lpstr>
      <vt:lpstr>Figure 5.2  Cache/Main Memory Structure</vt:lpstr>
      <vt:lpstr>Figure 5.3  Cache Read Operation</vt:lpstr>
      <vt:lpstr>Figure 5.4  Typical Cache Organization</vt:lpstr>
      <vt:lpstr>Table 5.1  Elements of Cache Design </vt:lpstr>
      <vt:lpstr>Cache Addresses</vt:lpstr>
      <vt:lpstr>Figure 5.5  Logical and Physical Caches</vt:lpstr>
      <vt:lpstr>Cache Size</vt:lpstr>
      <vt:lpstr>Table 5.2  Cache Sizes of Some Processors</vt:lpstr>
      <vt:lpstr>Table 5.3  Cache Access Methods</vt:lpstr>
      <vt:lpstr>Figure 5.6  Mapping from Main Memory to Cache: Direct and Associative</vt:lpstr>
      <vt:lpstr>Figure 5.7 Direct-Mapping Cache Organization</vt:lpstr>
      <vt:lpstr>Figure 5.8 Direct Mapping Example</vt:lpstr>
      <vt:lpstr>Content-Addressable Memory (CAM)</vt:lpstr>
      <vt:lpstr>Figure 5.9  Content-Addressable Memory</vt:lpstr>
      <vt:lpstr>Figure 5.10  Fully Associative Cache Organization</vt:lpstr>
      <vt:lpstr>Figure 5.11  Associative Mapping Example</vt:lpstr>
      <vt:lpstr>Set Associative Mapping</vt:lpstr>
      <vt:lpstr>Figure 5.12  Mapping from Main Memory to Cache: k-Way Set Associative</vt:lpstr>
      <vt:lpstr>Figure 5.13 k-Way Set Associative Cache Organization</vt:lpstr>
      <vt:lpstr>Figure 5.14  Two-Way Set-Associative Mapping Example</vt:lpstr>
      <vt:lpstr>Figure 5.15  Varying Associativity over Cache Size</vt:lpstr>
      <vt:lpstr>Replacement Algorithms</vt:lpstr>
      <vt:lpstr>The most common replacement algorithms are:</vt:lpstr>
      <vt:lpstr>Write Policy</vt:lpstr>
      <vt:lpstr>Write Through   and Write Back</vt:lpstr>
      <vt:lpstr>Write Miss Alternatives</vt:lpstr>
      <vt:lpstr>Cache Coherency</vt:lpstr>
      <vt:lpstr>Line Size</vt:lpstr>
      <vt:lpstr>Multilevel Caches</vt:lpstr>
      <vt:lpstr>Figure 5.16  Total Hit Ratio (L1 and L2) for 8-kB and 16-kB L1</vt:lpstr>
      <vt:lpstr>Unified Versus Split Caches</vt:lpstr>
      <vt:lpstr>Inclusion Policy</vt:lpstr>
      <vt:lpstr>Table 5.4  Intel Cache Evolution</vt:lpstr>
      <vt:lpstr>Figure 5.17  Pentium 4 Block Diagram</vt:lpstr>
      <vt:lpstr>Copyright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 Cache Memory</dc:title>
  <dc:creator>Adrian J Pullin</dc:creator>
  <cp:lastModifiedBy>Diana Ragbir</cp:lastModifiedBy>
  <cp:revision>355</cp:revision>
  <dcterms:created xsi:type="dcterms:W3CDTF">2012-06-19T17:26:14Z</dcterms:created>
  <dcterms:modified xsi:type="dcterms:W3CDTF">2022-06-27T17:54:34Z</dcterms:modified>
</cp:coreProperties>
</file>