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97812f06a3437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97812f06a3437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ea9cfaf4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a9cfaf4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ea9cfaf4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a9cfaf4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ea9cfaf4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a9cfaf4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ea9cfaf4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a9cfaf4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ea9cfaf41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a9cfaf4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ea9cfaf4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a9cfaf4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ea9cfaf4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a9cfaf4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1923d23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1923d23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97812f06a3437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97812f06a3437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e9dbff9c7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e9dbff9c7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5d9fa07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5d9fa07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6a58e42df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f6a58e42d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6a58e42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f6a58e42d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design violates the SRP. The Rectangle class has two responsibilities. </a:t>
            </a:r>
            <a:endParaRPr/>
          </a:p>
          <a:p>
            <a:pPr indent="0" lvl="0" marL="0" rtl="0" algn="l">
              <a:spcBef>
                <a:spcPts val="0"/>
              </a:spcBef>
              <a:spcAft>
                <a:spcPts val="0"/>
              </a:spcAft>
              <a:buNone/>
            </a:pPr>
            <a:r>
              <a:rPr lang="en"/>
              <a:t>The first responsibility is to provide a mathematical model of the geometry of a rectangle. </a:t>
            </a:r>
            <a:endParaRPr/>
          </a:p>
          <a:p>
            <a:pPr indent="0" lvl="0" marL="0" rtl="0" algn="l">
              <a:spcBef>
                <a:spcPts val="0"/>
              </a:spcBef>
              <a:spcAft>
                <a:spcPts val="0"/>
              </a:spcAft>
              <a:buNone/>
            </a:pPr>
            <a:r>
              <a:rPr lang="en"/>
              <a:t>The second responsibility is to render the rectangle on a graphical user interface. </a:t>
            </a:r>
            <a:endParaRPr/>
          </a:p>
          <a:p>
            <a:pPr indent="0" lvl="0" marL="0" rtl="0" algn="l">
              <a:spcBef>
                <a:spcPts val="0"/>
              </a:spcBef>
              <a:spcAft>
                <a:spcPts val="0"/>
              </a:spcAft>
              <a:buNone/>
            </a:pPr>
            <a:r>
              <a:rPr lang="en"/>
              <a:t>The violation of SRP causes several nasty problems. Firstly, we must include the GUI in the computational geometry application. </a:t>
            </a:r>
            <a:endParaRPr/>
          </a:p>
          <a:p>
            <a:pPr indent="0" lvl="0" marL="0" rtl="0" algn="l">
              <a:spcBef>
                <a:spcPts val="0"/>
              </a:spcBef>
              <a:spcAft>
                <a:spcPts val="0"/>
              </a:spcAft>
              <a:buNone/>
            </a:pPr>
            <a:r>
              <a:rPr lang="en"/>
              <a:t>In .NET the GUI assembly would have to be built and deployed with the computational geometry application. Secondly, if a change to the Graphical Application causes the Rectangle to change for some reason, that change may force us to rebuild, retest, and redeploy the ComputationalGeometryApplication. </a:t>
            </a:r>
            <a:endParaRPr/>
          </a:p>
          <a:p>
            <a:pPr indent="0" lvl="0" marL="0" rtl="0" algn="l">
              <a:spcBef>
                <a:spcPts val="0"/>
              </a:spcBef>
              <a:spcAft>
                <a:spcPts val="0"/>
              </a:spcAft>
              <a:buNone/>
            </a:pPr>
            <a:r>
              <a:rPr lang="en"/>
              <a:t>If we forget to do this, that application may break in unpredictable ways.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6a58e42df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f6a58e42d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design violates the SRP. The Rectangle class has two responsibilities. </a:t>
            </a:r>
            <a:endParaRPr/>
          </a:p>
          <a:p>
            <a:pPr indent="0" lvl="0" marL="0" rtl="0" algn="l">
              <a:spcBef>
                <a:spcPts val="0"/>
              </a:spcBef>
              <a:spcAft>
                <a:spcPts val="0"/>
              </a:spcAft>
              <a:buNone/>
            </a:pPr>
            <a:r>
              <a:rPr lang="en"/>
              <a:t>The first responsibility is to provide a mathematical model of the geometry of a rectangle. </a:t>
            </a:r>
            <a:endParaRPr/>
          </a:p>
          <a:p>
            <a:pPr indent="0" lvl="0" marL="0" rtl="0" algn="l">
              <a:spcBef>
                <a:spcPts val="0"/>
              </a:spcBef>
              <a:spcAft>
                <a:spcPts val="0"/>
              </a:spcAft>
              <a:buNone/>
            </a:pPr>
            <a:r>
              <a:rPr lang="en"/>
              <a:t>The second responsibility is to render the rectangle on a graphical user interface. </a:t>
            </a:r>
            <a:endParaRPr/>
          </a:p>
          <a:p>
            <a:pPr indent="0" lvl="0" marL="0" rtl="0" algn="l">
              <a:spcBef>
                <a:spcPts val="0"/>
              </a:spcBef>
              <a:spcAft>
                <a:spcPts val="0"/>
              </a:spcAft>
              <a:buNone/>
            </a:pPr>
            <a:r>
              <a:rPr lang="en"/>
              <a:t>The violation of SRP causes several nasty problems. Firstly, we must include the GUI in the computational geometry application. </a:t>
            </a:r>
            <a:endParaRPr/>
          </a:p>
          <a:p>
            <a:pPr indent="0" lvl="0" marL="0" rtl="0" algn="l">
              <a:spcBef>
                <a:spcPts val="0"/>
              </a:spcBef>
              <a:spcAft>
                <a:spcPts val="0"/>
              </a:spcAft>
              <a:buNone/>
            </a:pPr>
            <a:r>
              <a:rPr lang="en"/>
              <a:t>In .NET the GUI assembly would have to be built and deployed with the computational geometry application. Secondly, if a change to the GraphicalApplication causes the Rectangle to change for some reason, that change may force us to rebuild, retest, and redeploy the ComputationalGeometryApplication. </a:t>
            </a:r>
            <a:endParaRPr/>
          </a:p>
          <a:p>
            <a:pPr indent="0" lvl="0" marL="0" rtl="0" algn="l">
              <a:spcBef>
                <a:spcPts val="0"/>
              </a:spcBef>
              <a:spcAft>
                <a:spcPts val="0"/>
              </a:spcAft>
              <a:buNone/>
            </a:pPr>
            <a:r>
              <a:rPr lang="en"/>
              <a:t>If we forget to do this, that application may break in unpredictable ways.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a58e42d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f6a58e42d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6a58e42df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f6a58e42d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6a58e42d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f6a58e42d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6a58e42d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f6a58e42d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6a58e42d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f6a58e42d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6a58e42d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f6a58e42d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8eab13233bf4c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8eab13233bf4c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TLDR; the decisions made which resulted in your final implementation of a solution. Good design -&gt; </a:t>
            </a:r>
            <a:r>
              <a:rPr lang="en"/>
              <a:t>sophistication</a:t>
            </a:r>
            <a:r>
              <a:rPr lang="en"/>
              <a:t> -&gt; purpose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6a58e42d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f6a58e42d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6a58e42df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6a58e42df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6a58e42df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f6a58e42df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6a58e42df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f6a58e42df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6a58e42d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f6a58e42d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6a58e42df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f6a58e42df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6a58e42d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6a58e42d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6a58e42d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6a58e42d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6a58e42d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f6a58e42d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52b215f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52b215f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97812f06a3437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97812f06a3437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6ea9cfaf4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ea9cfaf4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97812f06a3437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97812f06a3437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97812f06a3437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97812f06a3437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97812f06a3437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97812f06a3437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ea9cfaf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ea9cfaf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97812f06a3437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97812f06a3437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6" name="Google Shape;66;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800"/>
              <a:buChar char="●"/>
              <a:defRPr/>
            </a:lvl1pPr>
            <a:lvl2pPr lvl="1" rtl="0" algn="l">
              <a:lnSpc>
                <a:spcPct val="100000"/>
              </a:lnSpc>
              <a:spcBef>
                <a:spcPts val="0"/>
              </a:spcBef>
              <a:spcAft>
                <a:spcPts val="0"/>
              </a:spcAft>
              <a:buClr>
                <a:srgbClr val="000000"/>
              </a:buClr>
              <a:buSzPts val="1800"/>
              <a:buChar char="○"/>
              <a:defRPr/>
            </a:lvl2pPr>
            <a:lvl3pPr lvl="2" rtl="0" algn="l">
              <a:lnSpc>
                <a:spcPct val="100000"/>
              </a:lnSpc>
              <a:spcBef>
                <a:spcPts val="0"/>
              </a:spcBef>
              <a:spcAft>
                <a:spcPts val="0"/>
              </a:spcAft>
              <a:buClr>
                <a:srgbClr val="000000"/>
              </a:buClr>
              <a:buSzPts val="1800"/>
              <a:buChar char="■"/>
              <a:defRPr/>
            </a:lvl3pPr>
            <a:lvl4pPr lvl="3" rtl="0" algn="l">
              <a:lnSpc>
                <a:spcPct val="100000"/>
              </a:lnSpc>
              <a:spcBef>
                <a:spcPts val="0"/>
              </a:spcBef>
              <a:spcAft>
                <a:spcPts val="0"/>
              </a:spcAft>
              <a:buClr>
                <a:srgbClr val="000000"/>
              </a:buClr>
              <a:buSzPts val="1800"/>
              <a:buChar char="●"/>
              <a:defRPr/>
            </a:lvl4pPr>
            <a:lvl5pPr lvl="4" rtl="0" algn="l">
              <a:lnSpc>
                <a:spcPct val="100000"/>
              </a:lnSpc>
              <a:spcBef>
                <a:spcPts val="0"/>
              </a:spcBef>
              <a:spcAft>
                <a:spcPts val="0"/>
              </a:spcAft>
              <a:buClr>
                <a:srgbClr val="000000"/>
              </a:buClr>
              <a:buSzPts val="1800"/>
              <a:buChar char="○"/>
              <a:defRPr/>
            </a:lvl5pPr>
            <a:lvl6pPr lvl="5" rtl="0" algn="l">
              <a:lnSpc>
                <a:spcPct val="100000"/>
              </a:lnSpc>
              <a:spcBef>
                <a:spcPts val="0"/>
              </a:spcBef>
              <a:spcAft>
                <a:spcPts val="0"/>
              </a:spcAft>
              <a:buClr>
                <a:srgbClr val="000000"/>
              </a:buClr>
              <a:buSzPts val="1800"/>
              <a:buChar char="■"/>
              <a:defRPr/>
            </a:lvl6pPr>
            <a:lvl7pPr lvl="6" rtl="0" algn="l">
              <a:lnSpc>
                <a:spcPct val="100000"/>
              </a:lnSpc>
              <a:spcBef>
                <a:spcPts val="0"/>
              </a:spcBef>
              <a:spcAft>
                <a:spcPts val="0"/>
              </a:spcAft>
              <a:buClr>
                <a:srgbClr val="000000"/>
              </a:buClr>
              <a:buSzPts val="1800"/>
              <a:buChar char="●"/>
              <a:defRPr/>
            </a:lvl7pPr>
            <a:lvl8pPr lvl="7" rtl="0" algn="l">
              <a:lnSpc>
                <a:spcPct val="100000"/>
              </a:lnSpc>
              <a:spcBef>
                <a:spcPts val="0"/>
              </a:spcBef>
              <a:spcAft>
                <a:spcPts val="0"/>
              </a:spcAft>
              <a:buClr>
                <a:srgbClr val="000000"/>
              </a:buClr>
              <a:buSzPts val="1800"/>
              <a:buChar char="○"/>
              <a:defRPr/>
            </a:lvl8pPr>
            <a:lvl9pPr lvl="8" rtl="0" algn="l">
              <a:lnSpc>
                <a:spcPct val="100000"/>
              </a:lnSpc>
              <a:spcBef>
                <a:spcPts val="0"/>
              </a:spcBef>
              <a:spcAft>
                <a:spcPts val="0"/>
              </a:spcAft>
              <a:buClr>
                <a:srgbClr val="000000"/>
              </a:buClr>
              <a:buSzPts val="1800"/>
              <a:buChar char="■"/>
              <a:defRPr/>
            </a:lvl9pPr>
          </a:lstStyle>
          <a:p/>
        </p:txBody>
      </p:sp>
      <p:sp>
        <p:nvSpPr>
          <p:cNvPr id="67" name="Google Shape;67;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rgbClr val="888888"/>
              </a:buClr>
              <a:buSzPts val="1800"/>
              <a:buChar char="●"/>
              <a:defRPr/>
            </a:lvl1pPr>
            <a:lvl2pPr lvl="1" rtl="0" algn="l">
              <a:lnSpc>
                <a:spcPct val="100000"/>
              </a:lnSpc>
              <a:spcBef>
                <a:spcPts val="0"/>
              </a:spcBef>
              <a:spcAft>
                <a:spcPts val="0"/>
              </a:spcAft>
              <a:buClr>
                <a:srgbClr val="000000"/>
              </a:buClr>
              <a:buSzPts val="1800"/>
              <a:buChar char="○"/>
              <a:defRPr/>
            </a:lvl2pPr>
            <a:lvl3pPr lvl="2" rtl="0" algn="l">
              <a:lnSpc>
                <a:spcPct val="100000"/>
              </a:lnSpc>
              <a:spcBef>
                <a:spcPts val="0"/>
              </a:spcBef>
              <a:spcAft>
                <a:spcPts val="0"/>
              </a:spcAft>
              <a:buClr>
                <a:srgbClr val="000000"/>
              </a:buClr>
              <a:buSzPts val="1800"/>
              <a:buChar char="■"/>
              <a:defRPr/>
            </a:lvl3pPr>
            <a:lvl4pPr lvl="3" rtl="0" algn="l">
              <a:lnSpc>
                <a:spcPct val="100000"/>
              </a:lnSpc>
              <a:spcBef>
                <a:spcPts val="0"/>
              </a:spcBef>
              <a:spcAft>
                <a:spcPts val="0"/>
              </a:spcAft>
              <a:buClr>
                <a:srgbClr val="000000"/>
              </a:buClr>
              <a:buSzPts val="1800"/>
              <a:buChar char="●"/>
              <a:defRPr/>
            </a:lvl4pPr>
            <a:lvl5pPr lvl="4" rtl="0" algn="l">
              <a:lnSpc>
                <a:spcPct val="100000"/>
              </a:lnSpc>
              <a:spcBef>
                <a:spcPts val="0"/>
              </a:spcBef>
              <a:spcAft>
                <a:spcPts val="0"/>
              </a:spcAft>
              <a:buClr>
                <a:srgbClr val="000000"/>
              </a:buClr>
              <a:buSzPts val="1800"/>
              <a:buChar char="○"/>
              <a:defRPr/>
            </a:lvl5pPr>
            <a:lvl6pPr lvl="5" rtl="0" algn="l">
              <a:lnSpc>
                <a:spcPct val="100000"/>
              </a:lnSpc>
              <a:spcBef>
                <a:spcPts val="0"/>
              </a:spcBef>
              <a:spcAft>
                <a:spcPts val="0"/>
              </a:spcAft>
              <a:buClr>
                <a:srgbClr val="000000"/>
              </a:buClr>
              <a:buSzPts val="1800"/>
              <a:buChar char="■"/>
              <a:defRPr/>
            </a:lvl6pPr>
            <a:lvl7pPr lvl="6" rtl="0" algn="l">
              <a:lnSpc>
                <a:spcPct val="100000"/>
              </a:lnSpc>
              <a:spcBef>
                <a:spcPts val="0"/>
              </a:spcBef>
              <a:spcAft>
                <a:spcPts val="0"/>
              </a:spcAft>
              <a:buClr>
                <a:srgbClr val="000000"/>
              </a:buClr>
              <a:buSzPts val="1800"/>
              <a:buChar char="●"/>
              <a:defRPr/>
            </a:lvl7pPr>
            <a:lvl8pPr lvl="7" rtl="0" algn="l">
              <a:lnSpc>
                <a:spcPct val="100000"/>
              </a:lnSpc>
              <a:spcBef>
                <a:spcPts val="0"/>
              </a:spcBef>
              <a:spcAft>
                <a:spcPts val="0"/>
              </a:spcAft>
              <a:buClr>
                <a:srgbClr val="000000"/>
              </a:buClr>
              <a:buSzPts val="1800"/>
              <a:buChar char="○"/>
              <a:defRPr/>
            </a:lvl8pPr>
            <a:lvl9pPr lvl="8" rtl="0" algn="l">
              <a:lnSpc>
                <a:spcPct val="100000"/>
              </a:lnSpc>
              <a:spcBef>
                <a:spcPts val="0"/>
              </a:spcBef>
              <a:spcAft>
                <a:spcPts val="0"/>
              </a:spcAft>
              <a:buClr>
                <a:srgbClr val="000000"/>
              </a:buClr>
              <a:buSzPts val="1800"/>
              <a:buChar char="■"/>
              <a:defRPr/>
            </a:lvl9pPr>
          </a:lstStyle>
          <a:p/>
        </p:txBody>
      </p:sp>
      <p:sp>
        <p:nvSpPr>
          <p:cNvPr id="68" name="Google Shape;68;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Clr>
                <a:schemeClr val="dk2"/>
              </a:buClr>
              <a:buSzPts val="1000"/>
              <a:buFont typeface="Arial"/>
              <a:buNone/>
              <a:defRPr sz="1000">
                <a:solidFill>
                  <a:schemeClr val="dk2"/>
                </a:solidFill>
              </a:defRPr>
            </a:lvl1pPr>
            <a:lvl2pPr indent="0" lvl="1" marL="0" rtl="0" algn="r">
              <a:lnSpc>
                <a:spcPct val="100000"/>
              </a:lnSpc>
              <a:spcBef>
                <a:spcPts val="0"/>
              </a:spcBef>
              <a:spcAft>
                <a:spcPts val="0"/>
              </a:spcAft>
              <a:buClr>
                <a:schemeClr val="dk2"/>
              </a:buClr>
              <a:buSzPts val="1000"/>
              <a:buFont typeface="Arial"/>
              <a:buNone/>
              <a:defRPr sz="1000">
                <a:solidFill>
                  <a:schemeClr val="dk2"/>
                </a:solidFill>
              </a:defRPr>
            </a:lvl2pPr>
            <a:lvl3pPr indent="0" lvl="2" marL="0" rtl="0" algn="r">
              <a:lnSpc>
                <a:spcPct val="100000"/>
              </a:lnSpc>
              <a:spcBef>
                <a:spcPts val="0"/>
              </a:spcBef>
              <a:spcAft>
                <a:spcPts val="0"/>
              </a:spcAft>
              <a:buClr>
                <a:schemeClr val="dk2"/>
              </a:buClr>
              <a:buSzPts val="1000"/>
              <a:buFont typeface="Arial"/>
              <a:buNone/>
              <a:defRPr sz="1000">
                <a:solidFill>
                  <a:schemeClr val="dk2"/>
                </a:solidFill>
              </a:defRPr>
            </a:lvl3pPr>
            <a:lvl4pPr indent="0" lvl="3" marL="0" rtl="0" algn="r">
              <a:lnSpc>
                <a:spcPct val="100000"/>
              </a:lnSpc>
              <a:spcBef>
                <a:spcPts val="0"/>
              </a:spcBef>
              <a:spcAft>
                <a:spcPts val="0"/>
              </a:spcAft>
              <a:buClr>
                <a:schemeClr val="dk2"/>
              </a:buClr>
              <a:buSzPts val="1000"/>
              <a:buFont typeface="Arial"/>
              <a:buNone/>
              <a:defRPr sz="1000">
                <a:solidFill>
                  <a:schemeClr val="dk2"/>
                </a:solidFill>
              </a:defRPr>
            </a:lvl4pPr>
            <a:lvl5pPr indent="0" lvl="4" marL="0" rtl="0" algn="r">
              <a:lnSpc>
                <a:spcPct val="100000"/>
              </a:lnSpc>
              <a:spcBef>
                <a:spcPts val="0"/>
              </a:spcBef>
              <a:spcAft>
                <a:spcPts val="0"/>
              </a:spcAft>
              <a:buClr>
                <a:schemeClr val="dk2"/>
              </a:buClr>
              <a:buSzPts val="1000"/>
              <a:buFont typeface="Arial"/>
              <a:buNone/>
              <a:defRPr sz="1000">
                <a:solidFill>
                  <a:schemeClr val="dk2"/>
                </a:solidFill>
              </a:defRPr>
            </a:lvl5pPr>
            <a:lvl6pPr indent="0" lvl="5" marL="0" rtl="0" algn="r">
              <a:lnSpc>
                <a:spcPct val="100000"/>
              </a:lnSpc>
              <a:spcBef>
                <a:spcPts val="0"/>
              </a:spcBef>
              <a:spcAft>
                <a:spcPts val="0"/>
              </a:spcAft>
              <a:buClr>
                <a:schemeClr val="dk2"/>
              </a:buClr>
              <a:buSzPts val="1000"/>
              <a:buFont typeface="Arial"/>
              <a:buNone/>
              <a:defRPr sz="1000">
                <a:solidFill>
                  <a:schemeClr val="dk2"/>
                </a:solidFill>
              </a:defRPr>
            </a:lvl6pPr>
            <a:lvl7pPr indent="0" lvl="6" marL="0" rtl="0" algn="r">
              <a:lnSpc>
                <a:spcPct val="100000"/>
              </a:lnSpc>
              <a:spcBef>
                <a:spcPts val="0"/>
              </a:spcBef>
              <a:spcAft>
                <a:spcPts val="0"/>
              </a:spcAft>
              <a:buClr>
                <a:schemeClr val="dk2"/>
              </a:buClr>
              <a:buSzPts val="1000"/>
              <a:buFont typeface="Arial"/>
              <a:buNone/>
              <a:defRPr sz="1000">
                <a:solidFill>
                  <a:schemeClr val="dk2"/>
                </a:solidFill>
              </a:defRPr>
            </a:lvl7pPr>
            <a:lvl8pPr indent="0" lvl="7" marL="0" rtl="0" algn="r">
              <a:lnSpc>
                <a:spcPct val="100000"/>
              </a:lnSpc>
              <a:spcBef>
                <a:spcPts val="0"/>
              </a:spcBef>
              <a:spcAft>
                <a:spcPts val="0"/>
              </a:spcAft>
              <a:buClr>
                <a:schemeClr val="dk2"/>
              </a:buClr>
              <a:buSzPts val="1000"/>
              <a:buFont typeface="Arial"/>
              <a:buNone/>
              <a:defRPr sz="1000">
                <a:solidFill>
                  <a:schemeClr val="dk2"/>
                </a:solidFill>
              </a:defRPr>
            </a:lvl8pPr>
            <a:lvl9pPr indent="0" lvl="8" marL="0" rtl="0" algn="r">
              <a:lnSpc>
                <a:spcPct val="100000"/>
              </a:lnSpc>
              <a:spcBef>
                <a:spcPts val="0"/>
              </a:spcBef>
              <a:spcAft>
                <a:spcPts val="0"/>
              </a:spcAft>
              <a:buClr>
                <a:schemeClr val="dk2"/>
              </a:buClr>
              <a:buSzPts val="1000"/>
              <a:buFont typeface="Arial"/>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1" name="Google Shape;71;p14"/>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72" name="Google Shape;72;p14"/>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73" name="Google Shape;73;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800"/>
              <a:buChar char="●"/>
              <a:defRPr/>
            </a:lvl1pPr>
            <a:lvl2pPr lvl="1" rtl="0" algn="l">
              <a:lnSpc>
                <a:spcPct val="100000"/>
              </a:lnSpc>
              <a:spcBef>
                <a:spcPts val="0"/>
              </a:spcBef>
              <a:spcAft>
                <a:spcPts val="0"/>
              </a:spcAft>
              <a:buClr>
                <a:srgbClr val="000000"/>
              </a:buClr>
              <a:buSzPts val="1800"/>
              <a:buChar char="○"/>
              <a:defRPr/>
            </a:lvl2pPr>
            <a:lvl3pPr lvl="2" rtl="0" algn="l">
              <a:lnSpc>
                <a:spcPct val="100000"/>
              </a:lnSpc>
              <a:spcBef>
                <a:spcPts val="0"/>
              </a:spcBef>
              <a:spcAft>
                <a:spcPts val="0"/>
              </a:spcAft>
              <a:buClr>
                <a:srgbClr val="000000"/>
              </a:buClr>
              <a:buSzPts val="1800"/>
              <a:buChar char="■"/>
              <a:defRPr/>
            </a:lvl3pPr>
            <a:lvl4pPr lvl="3" rtl="0" algn="l">
              <a:lnSpc>
                <a:spcPct val="100000"/>
              </a:lnSpc>
              <a:spcBef>
                <a:spcPts val="0"/>
              </a:spcBef>
              <a:spcAft>
                <a:spcPts val="0"/>
              </a:spcAft>
              <a:buClr>
                <a:srgbClr val="000000"/>
              </a:buClr>
              <a:buSzPts val="1800"/>
              <a:buChar char="●"/>
              <a:defRPr/>
            </a:lvl4pPr>
            <a:lvl5pPr lvl="4" rtl="0" algn="l">
              <a:lnSpc>
                <a:spcPct val="100000"/>
              </a:lnSpc>
              <a:spcBef>
                <a:spcPts val="0"/>
              </a:spcBef>
              <a:spcAft>
                <a:spcPts val="0"/>
              </a:spcAft>
              <a:buClr>
                <a:srgbClr val="000000"/>
              </a:buClr>
              <a:buSzPts val="1800"/>
              <a:buChar char="○"/>
              <a:defRPr/>
            </a:lvl5pPr>
            <a:lvl6pPr lvl="5" rtl="0" algn="l">
              <a:lnSpc>
                <a:spcPct val="100000"/>
              </a:lnSpc>
              <a:spcBef>
                <a:spcPts val="0"/>
              </a:spcBef>
              <a:spcAft>
                <a:spcPts val="0"/>
              </a:spcAft>
              <a:buClr>
                <a:srgbClr val="000000"/>
              </a:buClr>
              <a:buSzPts val="1800"/>
              <a:buChar char="■"/>
              <a:defRPr/>
            </a:lvl6pPr>
            <a:lvl7pPr lvl="6" rtl="0" algn="l">
              <a:lnSpc>
                <a:spcPct val="100000"/>
              </a:lnSpc>
              <a:spcBef>
                <a:spcPts val="0"/>
              </a:spcBef>
              <a:spcAft>
                <a:spcPts val="0"/>
              </a:spcAft>
              <a:buClr>
                <a:srgbClr val="000000"/>
              </a:buClr>
              <a:buSzPts val="1800"/>
              <a:buChar char="●"/>
              <a:defRPr/>
            </a:lvl7pPr>
            <a:lvl8pPr lvl="7" rtl="0" algn="l">
              <a:lnSpc>
                <a:spcPct val="100000"/>
              </a:lnSpc>
              <a:spcBef>
                <a:spcPts val="0"/>
              </a:spcBef>
              <a:spcAft>
                <a:spcPts val="0"/>
              </a:spcAft>
              <a:buClr>
                <a:srgbClr val="000000"/>
              </a:buClr>
              <a:buSzPts val="1800"/>
              <a:buChar char="○"/>
              <a:defRPr/>
            </a:lvl8pPr>
            <a:lvl9pPr lvl="8" rtl="0" algn="l">
              <a:lnSpc>
                <a:spcPct val="100000"/>
              </a:lnSpc>
              <a:spcBef>
                <a:spcPts val="0"/>
              </a:spcBef>
              <a:spcAft>
                <a:spcPts val="0"/>
              </a:spcAft>
              <a:buClr>
                <a:srgbClr val="000000"/>
              </a:buClr>
              <a:buSzPts val="1800"/>
              <a:buChar char="■"/>
              <a:defRPr/>
            </a:lvl9pPr>
          </a:lstStyle>
          <a:p/>
        </p:txBody>
      </p:sp>
      <p:sp>
        <p:nvSpPr>
          <p:cNvPr id="74" name="Google Shape;74;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rgbClr val="888888"/>
              </a:buClr>
              <a:buSzPts val="1800"/>
              <a:buChar char="●"/>
              <a:defRPr/>
            </a:lvl1pPr>
            <a:lvl2pPr lvl="1" rtl="0" algn="l">
              <a:lnSpc>
                <a:spcPct val="100000"/>
              </a:lnSpc>
              <a:spcBef>
                <a:spcPts val="0"/>
              </a:spcBef>
              <a:spcAft>
                <a:spcPts val="0"/>
              </a:spcAft>
              <a:buClr>
                <a:srgbClr val="000000"/>
              </a:buClr>
              <a:buSzPts val="1800"/>
              <a:buChar char="○"/>
              <a:defRPr/>
            </a:lvl2pPr>
            <a:lvl3pPr lvl="2" rtl="0" algn="l">
              <a:lnSpc>
                <a:spcPct val="100000"/>
              </a:lnSpc>
              <a:spcBef>
                <a:spcPts val="0"/>
              </a:spcBef>
              <a:spcAft>
                <a:spcPts val="0"/>
              </a:spcAft>
              <a:buClr>
                <a:srgbClr val="000000"/>
              </a:buClr>
              <a:buSzPts val="1800"/>
              <a:buChar char="■"/>
              <a:defRPr/>
            </a:lvl3pPr>
            <a:lvl4pPr lvl="3" rtl="0" algn="l">
              <a:lnSpc>
                <a:spcPct val="100000"/>
              </a:lnSpc>
              <a:spcBef>
                <a:spcPts val="0"/>
              </a:spcBef>
              <a:spcAft>
                <a:spcPts val="0"/>
              </a:spcAft>
              <a:buClr>
                <a:srgbClr val="000000"/>
              </a:buClr>
              <a:buSzPts val="1800"/>
              <a:buChar char="●"/>
              <a:defRPr/>
            </a:lvl4pPr>
            <a:lvl5pPr lvl="4" rtl="0" algn="l">
              <a:lnSpc>
                <a:spcPct val="100000"/>
              </a:lnSpc>
              <a:spcBef>
                <a:spcPts val="0"/>
              </a:spcBef>
              <a:spcAft>
                <a:spcPts val="0"/>
              </a:spcAft>
              <a:buClr>
                <a:srgbClr val="000000"/>
              </a:buClr>
              <a:buSzPts val="1800"/>
              <a:buChar char="○"/>
              <a:defRPr/>
            </a:lvl5pPr>
            <a:lvl6pPr lvl="5" rtl="0" algn="l">
              <a:lnSpc>
                <a:spcPct val="100000"/>
              </a:lnSpc>
              <a:spcBef>
                <a:spcPts val="0"/>
              </a:spcBef>
              <a:spcAft>
                <a:spcPts val="0"/>
              </a:spcAft>
              <a:buClr>
                <a:srgbClr val="000000"/>
              </a:buClr>
              <a:buSzPts val="1800"/>
              <a:buChar char="■"/>
              <a:defRPr/>
            </a:lvl6pPr>
            <a:lvl7pPr lvl="6" rtl="0" algn="l">
              <a:lnSpc>
                <a:spcPct val="100000"/>
              </a:lnSpc>
              <a:spcBef>
                <a:spcPts val="0"/>
              </a:spcBef>
              <a:spcAft>
                <a:spcPts val="0"/>
              </a:spcAft>
              <a:buClr>
                <a:srgbClr val="000000"/>
              </a:buClr>
              <a:buSzPts val="1800"/>
              <a:buChar char="●"/>
              <a:defRPr/>
            </a:lvl7pPr>
            <a:lvl8pPr lvl="7" rtl="0" algn="l">
              <a:lnSpc>
                <a:spcPct val="100000"/>
              </a:lnSpc>
              <a:spcBef>
                <a:spcPts val="0"/>
              </a:spcBef>
              <a:spcAft>
                <a:spcPts val="0"/>
              </a:spcAft>
              <a:buClr>
                <a:srgbClr val="000000"/>
              </a:buClr>
              <a:buSzPts val="1800"/>
              <a:buChar char="○"/>
              <a:defRPr/>
            </a:lvl8pPr>
            <a:lvl9pPr lvl="8" rtl="0" algn="l">
              <a:lnSpc>
                <a:spcPct val="100000"/>
              </a:lnSpc>
              <a:spcBef>
                <a:spcPts val="0"/>
              </a:spcBef>
              <a:spcAft>
                <a:spcPts val="0"/>
              </a:spcAft>
              <a:buClr>
                <a:srgbClr val="000000"/>
              </a:buClr>
              <a:buSzPts val="1800"/>
              <a:buChar char="■"/>
              <a:defRPr/>
            </a:lvl9pPr>
          </a:lstStyle>
          <a:p/>
        </p:txBody>
      </p:sp>
      <p:sp>
        <p:nvSpPr>
          <p:cNvPr id="75" name="Google Shape;75;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Clr>
                <a:schemeClr val="dk2"/>
              </a:buClr>
              <a:buSzPts val="1000"/>
              <a:buFont typeface="Arial"/>
              <a:buNone/>
              <a:defRPr sz="1000">
                <a:solidFill>
                  <a:schemeClr val="dk2"/>
                </a:solidFill>
              </a:defRPr>
            </a:lvl1pPr>
            <a:lvl2pPr indent="0" lvl="1" marL="0" rtl="0" algn="r">
              <a:lnSpc>
                <a:spcPct val="100000"/>
              </a:lnSpc>
              <a:spcBef>
                <a:spcPts val="0"/>
              </a:spcBef>
              <a:spcAft>
                <a:spcPts val="0"/>
              </a:spcAft>
              <a:buClr>
                <a:schemeClr val="dk2"/>
              </a:buClr>
              <a:buSzPts val="1000"/>
              <a:buFont typeface="Arial"/>
              <a:buNone/>
              <a:defRPr sz="1000">
                <a:solidFill>
                  <a:schemeClr val="dk2"/>
                </a:solidFill>
              </a:defRPr>
            </a:lvl2pPr>
            <a:lvl3pPr indent="0" lvl="2" marL="0" rtl="0" algn="r">
              <a:lnSpc>
                <a:spcPct val="100000"/>
              </a:lnSpc>
              <a:spcBef>
                <a:spcPts val="0"/>
              </a:spcBef>
              <a:spcAft>
                <a:spcPts val="0"/>
              </a:spcAft>
              <a:buClr>
                <a:schemeClr val="dk2"/>
              </a:buClr>
              <a:buSzPts val="1000"/>
              <a:buFont typeface="Arial"/>
              <a:buNone/>
              <a:defRPr sz="1000">
                <a:solidFill>
                  <a:schemeClr val="dk2"/>
                </a:solidFill>
              </a:defRPr>
            </a:lvl3pPr>
            <a:lvl4pPr indent="0" lvl="3" marL="0" rtl="0" algn="r">
              <a:lnSpc>
                <a:spcPct val="100000"/>
              </a:lnSpc>
              <a:spcBef>
                <a:spcPts val="0"/>
              </a:spcBef>
              <a:spcAft>
                <a:spcPts val="0"/>
              </a:spcAft>
              <a:buClr>
                <a:schemeClr val="dk2"/>
              </a:buClr>
              <a:buSzPts val="1000"/>
              <a:buFont typeface="Arial"/>
              <a:buNone/>
              <a:defRPr sz="1000">
                <a:solidFill>
                  <a:schemeClr val="dk2"/>
                </a:solidFill>
              </a:defRPr>
            </a:lvl4pPr>
            <a:lvl5pPr indent="0" lvl="4" marL="0" rtl="0" algn="r">
              <a:lnSpc>
                <a:spcPct val="100000"/>
              </a:lnSpc>
              <a:spcBef>
                <a:spcPts val="0"/>
              </a:spcBef>
              <a:spcAft>
                <a:spcPts val="0"/>
              </a:spcAft>
              <a:buClr>
                <a:schemeClr val="dk2"/>
              </a:buClr>
              <a:buSzPts val="1000"/>
              <a:buFont typeface="Arial"/>
              <a:buNone/>
              <a:defRPr sz="1000">
                <a:solidFill>
                  <a:schemeClr val="dk2"/>
                </a:solidFill>
              </a:defRPr>
            </a:lvl5pPr>
            <a:lvl6pPr indent="0" lvl="5" marL="0" rtl="0" algn="r">
              <a:lnSpc>
                <a:spcPct val="100000"/>
              </a:lnSpc>
              <a:spcBef>
                <a:spcPts val="0"/>
              </a:spcBef>
              <a:spcAft>
                <a:spcPts val="0"/>
              </a:spcAft>
              <a:buClr>
                <a:schemeClr val="dk2"/>
              </a:buClr>
              <a:buSzPts val="1000"/>
              <a:buFont typeface="Arial"/>
              <a:buNone/>
              <a:defRPr sz="1000">
                <a:solidFill>
                  <a:schemeClr val="dk2"/>
                </a:solidFill>
              </a:defRPr>
            </a:lvl6pPr>
            <a:lvl7pPr indent="0" lvl="6" marL="0" rtl="0" algn="r">
              <a:lnSpc>
                <a:spcPct val="100000"/>
              </a:lnSpc>
              <a:spcBef>
                <a:spcPts val="0"/>
              </a:spcBef>
              <a:spcAft>
                <a:spcPts val="0"/>
              </a:spcAft>
              <a:buClr>
                <a:schemeClr val="dk2"/>
              </a:buClr>
              <a:buSzPts val="1000"/>
              <a:buFont typeface="Arial"/>
              <a:buNone/>
              <a:defRPr sz="1000">
                <a:solidFill>
                  <a:schemeClr val="dk2"/>
                </a:solidFill>
              </a:defRPr>
            </a:lvl7pPr>
            <a:lvl8pPr indent="0" lvl="7" marL="0" rtl="0" algn="r">
              <a:lnSpc>
                <a:spcPct val="100000"/>
              </a:lnSpc>
              <a:spcBef>
                <a:spcPts val="0"/>
              </a:spcBef>
              <a:spcAft>
                <a:spcPts val="0"/>
              </a:spcAft>
              <a:buClr>
                <a:schemeClr val="dk2"/>
              </a:buClr>
              <a:buSzPts val="1000"/>
              <a:buFont typeface="Arial"/>
              <a:buNone/>
              <a:defRPr sz="1000">
                <a:solidFill>
                  <a:schemeClr val="dk2"/>
                </a:solidFill>
              </a:defRPr>
            </a:lvl8pPr>
            <a:lvl9pPr indent="0" lvl="8" marL="0" rtl="0" algn="r">
              <a:lnSpc>
                <a:spcPct val="100000"/>
              </a:lnSpc>
              <a:spcBef>
                <a:spcPts val="0"/>
              </a:spcBef>
              <a:spcAft>
                <a:spcPts val="0"/>
              </a:spcAft>
              <a:buClr>
                <a:schemeClr val="dk2"/>
              </a:buClr>
              <a:buSzPts val="1000"/>
              <a:buFont typeface="Arial"/>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refactoring.guru/refactoring/smells" TargetMode="External"/><Relationship Id="rId4" Type="http://schemas.openxmlformats.org/officeDocument/2006/relationships/hyperlink" Target="https://refactoring.guru/design-patterns/catalog" TargetMode="External"/><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refactoring.guru/refactoring/smel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replit.com/@Snickdx/Shape-Exercise#Main.java" TargetMode="External"/><Relationship Id="rId4" Type="http://schemas.openxmlformats.org/officeDocument/2006/relationships/hyperlink" Target="https://replit.com/@Snickdx/Shape-Exercise-refactor#Main.jav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replit.com/@Snickdx/rectangle-test#Main.jav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tutorialride.com/software-engineering/software-process-designing-concepts.htm" TargetMode="External"/><Relationship Id="rId4" Type="http://schemas.openxmlformats.org/officeDocument/2006/relationships/hyperlink" Target="https://www.tutorialspoint.com/software_engineering/software_design_basics.htm" TargetMode="External"/><Relationship Id="rId5" Type="http://schemas.openxmlformats.org/officeDocument/2006/relationships/hyperlink" Target="https://en.wikipedia.org/wiki/SOLI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computersciencewiki.org/index.php/Abstraction#cite_note-1"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hyperlink" Target="https://pdfs.semanticscholar.org/e82e/2f8a7d607f372534c61cb676e78989cfcfee.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medium.com/@madasamy/flux-vs-mvc-design-pattern-de134dfaa12b#:~:text=In%20Web%20Application%20development%20MVC%20is%20an%20design%20pattern%20for,focuses%20on%20unidirectional%20data%20flow.&amp;text=MV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Design</a:t>
            </a:r>
            <a:endParaRPr/>
          </a:p>
        </p:txBody>
      </p:sp>
      <p:sp>
        <p:nvSpPr>
          <p:cNvPr id="81" name="Google Shape;81;p15"/>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Instructor: Mr. Nicholas Mendez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6</a:t>
            </a:r>
            <a:r>
              <a:rPr lang="en"/>
              <a:t>. Data Structures</a:t>
            </a:r>
            <a:endParaRPr/>
          </a:p>
        </p:txBody>
      </p:sp>
      <p:sp>
        <p:nvSpPr>
          <p:cNvPr id="143" name="Google Shape;143;p24"/>
          <p:cNvSpPr txBox="1"/>
          <p:nvPr/>
        </p:nvSpPr>
        <p:spPr>
          <a:xfrm>
            <a:off x="600075" y="1285875"/>
            <a:ext cx="5336400" cy="332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The model of the logical relationship among data elements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Data structures are </a:t>
            </a:r>
            <a:r>
              <a:rPr lang="en" sz="1600">
                <a:latin typeface="Roboto"/>
                <a:ea typeface="Roboto"/>
                <a:cs typeface="Roboto"/>
                <a:sym typeface="Roboto"/>
              </a:rPr>
              <a:t>optimized</a:t>
            </a:r>
            <a:r>
              <a:rPr lang="en" sz="1600">
                <a:latin typeface="Roboto"/>
                <a:ea typeface="Roboto"/>
                <a:cs typeface="Roboto"/>
                <a:sym typeface="Roboto"/>
              </a:rPr>
              <a:t> for </a:t>
            </a:r>
            <a:r>
              <a:rPr lang="en" sz="1600">
                <a:latin typeface="Roboto"/>
                <a:ea typeface="Roboto"/>
                <a:cs typeface="Roboto"/>
                <a:sym typeface="Roboto"/>
              </a:rPr>
              <a:t>efficient</a:t>
            </a:r>
            <a:r>
              <a:rPr lang="en" sz="1600">
                <a:latin typeface="Roboto"/>
                <a:ea typeface="Roboto"/>
                <a:cs typeface="Roboto"/>
                <a:sym typeface="Roboto"/>
              </a:rPr>
              <a:t> access and modification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Crucial in the </a:t>
            </a:r>
            <a:r>
              <a:rPr lang="en" sz="1600">
                <a:latin typeface="Roboto"/>
                <a:ea typeface="Roboto"/>
                <a:cs typeface="Roboto"/>
                <a:sym typeface="Roboto"/>
              </a:rPr>
              <a:t>design</a:t>
            </a:r>
            <a:r>
              <a:rPr lang="en" sz="1600">
                <a:latin typeface="Roboto"/>
                <a:ea typeface="Roboto"/>
                <a:cs typeface="Roboto"/>
                <a:sym typeface="Roboto"/>
              </a:rPr>
              <a:t> of efficient algorithms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Single and Multi-dimensional Arrays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Object literals/ Dictionaries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Hash Tables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Binary Trees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Graphs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Stacks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Queues</a:t>
            </a:r>
            <a:endParaRPr sz="1600">
              <a:latin typeface="Roboto"/>
              <a:ea typeface="Roboto"/>
              <a:cs typeface="Roboto"/>
              <a:sym typeface="Roboto"/>
            </a:endParaRPr>
          </a:p>
        </p:txBody>
      </p:sp>
      <p:pic>
        <p:nvPicPr>
          <p:cNvPr id="144" name="Google Shape;144;p24"/>
          <p:cNvPicPr preferRelativeResize="0"/>
          <p:nvPr/>
        </p:nvPicPr>
        <p:blipFill>
          <a:blip r:embed="rId3">
            <a:alphaModFix/>
          </a:blip>
          <a:stretch>
            <a:fillRect/>
          </a:stretch>
        </p:blipFill>
        <p:spPr>
          <a:xfrm>
            <a:off x="5936475" y="1765375"/>
            <a:ext cx="2902726" cy="2120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7</a:t>
            </a:r>
            <a:r>
              <a:rPr lang="en"/>
              <a:t>. Information Hiding</a:t>
            </a:r>
            <a:endParaRPr/>
          </a:p>
        </p:txBody>
      </p:sp>
      <p:sp>
        <p:nvSpPr>
          <p:cNvPr id="150" name="Google Shape;150;p25"/>
          <p:cNvSpPr txBox="1"/>
          <p:nvPr/>
        </p:nvSpPr>
        <p:spPr>
          <a:xfrm>
            <a:off x="600075" y="1285875"/>
            <a:ext cx="4658700" cy="332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Information in one module should not be </a:t>
            </a:r>
            <a:r>
              <a:rPr lang="en" sz="1600">
                <a:latin typeface="Roboto"/>
                <a:ea typeface="Roboto"/>
                <a:cs typeface="Roboto"/>
                <a:sym typeface="Roboto"/>
              </a:rPr>
              <a:t>accessible</a:t>
            </a:r>
            <a:r>
              <a:rPr lang="en" sz="1600">
                <a:latin typeface="Roboto"/>
                <a:ea typeface="Roboto"/>
                <a:cs typeface="Roboto"/>
                <a:sym typeface="Roboto"/>
              </a:rPr>
              <a:t> to modules which do not rely on it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Reduces the likelihood of side </a:t>
            </a:r>
            <a:r>
              <a:rPr lang="en" sz="1600">
                <a:latin typeface="Roboto"/>
                <a:ea typeface="Roboto"/>
                <a:cs typeface="Roboto"/>
                <a:sym typeface="Roboto"/>
              </a:rPr>
              <a:t>effects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Enforces communication through </a:t>
            </a:r>
            <a:r>
              <a:rPr lang="en" sz="1600">
                <a:latin typeface="Roboto"/>
                <a:ea typeface="Roboto"/>
                <a:cs typeface="Roboto"/>
                <a:sym typeface="Roboto"/>
              </a:rPr>
              <a:t>controlled</a:t>
            </a:r>
            <a:r>
              <a:rPr lang="en" sz="1600">
                <a:latin typeface="Roboto"/>
                <a:ea typeface="Roboto"/>
                <a:cs typeface="Roboto"/>
                <a:sym typeface="Roboto"/>
              </a:rPr>
              <a:t> interfaces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Discourages global data</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Higher </a:t>
            </a:r>
            <a:r>
              <a:rPr lang="en" sz="1600">
                <a:latin typeface="Roboto"/>
                <a:ea typeface="Roboto"/>
                <a:cs typeface="Roboto"/>
                <a:sym typeface="Roboto"/>
              </a:rPr>
              <a:t>software</a:t>
            </a:r>
            <a:r>
              <a:rPr lang="en" sz="1600">
                <a:latin typeface="Roboto"/>
                <a:ea typeface="Roboto"/>
                <a:cs typeface="Roboto"/>
                <a:sym typeface="Roboto"/>
              </a:rPr>
              <a:t> quality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Achieves </a:t>
            </a:r>
            <a:r>
              <a:rPr lang="en" sz="1600">
                <a:latin typeface="Roboto"/>
                <a:ea typeface="Roboto"/>
                <a:cs typeface="Roboto"/>
                <a:sym typeface="Roboto"/>
              </a:rPr>
              <a:t>Encapsulation</a:t>
            </a:r>
            <a:r>
              <a:rPr lang="en" sz="1600">
                <a:latin typeface="Roboto"/>
                <a:ea typeface="Roboto"/>
                <a:cs typeface="Roboto"/>
                <a:sym typeface="Roboto"/>
              </a:rPr>
              <a:t>: Hiding of state within a class to prevent unauthorized access</a:t>
            </a:r>
            <a:endParaRPr sz="1600">
              <a:latin typeface="Roboto"/>
              <a:ea typeface="Roboto"/>
              <a:cs typeface="Roboto"/>
              <a:sym typeface="Roboto"/>
            </a:endParaRPr>
          </a:p>
        </p:txBody>
      </p:sp>
      <p:pic>
        <p:nvPicPr>
          <p:cNvPr id="151" name="Google Shape;151;p25"/>
          <p:cNvPicPr preferRelativeResize="0"/>
          <p:nvPr/>
        </p:nvPicPr>
        <p:blipFill>
          <a:blip r:embed="rId3">
            <a:alphaModFix/>
          </a:blip>
          <a:stretch>
            <a:fillRect/>
          </a:stretch>
        </p:blipFill>
        <p:spPr>
          <a:xfrm>
            <a:off x="5311775" y="1756325"/>
            <a:ext cx="3458375" cy="201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8</a:t>
            </a:r>
            <a:r>
              <a:rPr lang="en"/>
              <a:t>. Functional </a:t>
            </a:r>
            <a:r>
              <a:rPr lang="en"/>
              <a:t>Independence</a:t>
            </a:r>
            <a:endParaRPr/>
          </a:p>
        </p:txBody>
      </p:sp>
      <p:sp>
        <p:nvSpPr>
          <p:cNvPr id="157" name="Google Shape;157;p26"/>
          <p:cNvSpPr txBox="1"/>
          <p:nvPr/>
        </p:nvSpPr>
        <p:spPr>
          <a:xfrm>
            <a:off x="600075" y="1285875"/>
            <a:ext cx="8092200" cy="332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Single minded functions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Cohesion: The degree of focus a module gives to single task.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When a module performs a set of tasks which are all related to each other.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When the tasks in a module must be executed within the same timeframe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When the tasks within a module must be executed in a particular order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When the tasks of a module focus on one area of a data structure.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Coupling: refers to the interdependency between two more more modules.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Sharing global data</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Passing data between each other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Passing control flags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Using data information handled by another modules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High cohesion and low coupling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benefit of effective modular design</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9</a:t>
            </a:r>
            <a:r>
              <a:rPr lang="en"/>
              <a:t>. Refactoring</a:t>
            </a:r>
            <a:endParaRPr/>
          </a:p>
        </p:txBody>
      </p:sp>
      <p:sp>
        <p:nvSpPr>
          <p:cNvPr id="163" name="Google Shape;163;p27"/>
          <p:cNvSpPr txBox="1"/>
          <p:nvPr/>
        </p:nvSpPr>
        <p:spPr>
          <a:xfrm>
            <a:off x="600075" y="1285875"/>
            <a:ext cx="5454300" cy="2807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Reorganizing</a:t>
            </a:r>
            <a:r>
              <a:rPr lang="en" sz="1800">
                <a:latin typeface="Roboto"/>
                <a:ea typeface="Roboto"/>
                <a:cs typeface="Roboto"/>
                <a:sym typeface="Roboto"/>
              </a:rPr>
              <a:t> code to improve design but retain functionality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Aims to make code more readable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Implementation that can be changed </a:t>
            </a:r>
            <a:r>
              <a:rPr lang="en" sz="1800">
                <a:latin typeface="Roboto"/>
                <a:ea typeface="Roboto"/>
                <a:cs typeface="Roboto"/>
                <a:sym typeface="Roboto"/>
              </a:rPr>
              <a:t>easily</a:t>
            </a:r>
            <a:r>
              <a:rPr lang="en" sz="1800">
                <a:latin typeface="Roboto"/>
                <a:ea typeface="Roboto"/>
                <a:cs typeface="Roboto"/>
                <a:sym typeface="Roboto"/>
              </a:rPr>
              <a:t> without breaking is an indication of clean flexible code.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Fixing and identifying </a:t>
            </a:r>
            <a:r>
              <a:rPr lang="en" sz="1800" u="sng">
                <a:solidFill>
                  <a:schemeClr val="hlink"/>
                </a:solidFill>
                <a:latin typeface="Roboto"/>
                <a:ea typeface="Roboto"/>
                <a:cs typeface="Roboto"/>
                <a:sym typeface="Roboto"/>
                <a:hlinkClick r:id="rId3"/>
              </a:rPr>
              <a:t>code smells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Applying well established </a:t>
            </a:r>
            <a:r>
              <a:rPr lang="en" sz="1800" u="sng">
                <a:solidFill>
                  <a:schemeClr val="hlink"/>
                </a:solidFill>
                <a:latin typeface="Roboto"/>
                <a:ea typeface="Roboto"/>
                <a:cs typeface="Roboto"/>
                <a:sym typeface="Roboto"/>
                <a:hlinkClick r:id="rId4"/>
              </a:rPr>
              <a:t>design patterns</a:t>
            </a:r>
            <a:endParaRPr sz="1800">
              <a:latin typeface="Roboto"/>
              <a:ea typeface="Roboto"/>
              <a:cs typeface="Roboto"/>
              <a:sym typeface="Roboto"/>
            </a:endParaRPr>
          </a:p>
        </p:txBody>
      </p:sp>
      <p:pic>
        <p:nvPicPr>
          <p:cNvPr id="164" name="Google Shape;164;p27"/>
          <p:cNvPicPr preferRelativeResize="0"/>
          <p:nvPr/>
        </p:nvPicPr>
        <p:blipFill>
          <a:blip r:embed="rId5">
            <a:alphaModFix/>
          </a:blip>
          <a:stretch>
            <a:fillRect/>
          </a:stretch>
        </p:blipFill>
        <p:spPr>
          <a:xfrm>
            <a:off x="6315625" y="1285875"/>
            <a:ext cx="2343150" cy="243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Considerations/ Quality Metrics</a:t>
            </a:r>
            <a:endParaRPr/>
          </a:p>
        </p:txBody>
      </p:sp>
      <p:sp>
        <p:nvSpPr>
          <p:cNvPr id="175" name="Google Shape;175;p29"/>
          <p:cNvSpPr txBox="1"/>
          <p:nvPr/>
        </p:nvSpPr>
        <p:spPr>
          <a:xfrm>
            <a:off x="603150" y="4583275"/>
            <a:ext cx="86580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https://docs.google.com/presentation/d/14ST-Z5QE15uw-oprOXNgESR0XCFInILsgmAz7xxa5sI/edit?usp=sharing</a:t>
            </a:r>
            <a:endParaRPr sz="1200"/>
          </a:p>
        </p:txBody>
      </p:sp>
      <p:sp>
        <p:nvSpPr>
          <p:cNvPr id="176" name="Google Shape;176;p29"/>
          <p:cNvSpPr txBox="1"/>
          <p:nvPr/>
        </p:nvSpPr>
        <p:spPr>
          <a:xfrm>
            <a:off x="412350" y="885476"/>
            <a:ext cx="7991400" cy="369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Maintainability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Extensibility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Fault Tolerance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Modularity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Reusability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Robustness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Portability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Scalability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Privacy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Performance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Accessibility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Reli</a:t>
            </a:r>
            <a:r>
              <a:rPr lang="en">
                <a:latin typeface="Roboto"/>
                <a:ea typeface="Roboto"/>
                <a:cs typeface="Roboto"/>
                <a:sym typeface="Roboto"/>
              </a:rPr>
              <a:t>ability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Usability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Functionality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Testability</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Principles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Principles</a:t>
            </a:r>
            <a:endParaRPr/>
          </a:p>
        </p:txBody>
      </p:sp>
      <p:sp>
        <p:nvSpPr>
          <p:cNvPr id="187" name="Google Shape;187;p31"/>
          <p:cNvSpPr txBox="1"/>
          <p:nvPr/>
        </p:nvSpPr>
        <p:spPr>
          <a:xfrm>
            <a:off x="478875" y="1201725"/>
            <a:ext cx="7452300" cy="362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SOLID principles</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S - Single Responsibility</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O - Open Close</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L - Liskov Substitution</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I - Interface </a:t>
            </a:r>
            <a:r>
              <a:rPr lang="en" sz="1800">
                <a:latin typeface="Roboto"/>
                <a:ea typeface="Roboto"/>
                <a:cs typeface="Roboto"/>
                <a:sym typeface="Roboto"/>
              </a:rPr>
              <a:t>Segregation</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D - Dependency Inversion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KISS: Keep It Stupidly Simple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DRY: Don’t Repeat Yourself</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YAGNI: You ain’t gonna need it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Separation of Concerns: A system should be comprised of sparable sections where each address a concern in the solution.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u="sng">
                <a:solidFill>
                  <a:schemeClr val="accent5"/>
                </a:solidFill>
                <a:hlinkClick r:id="rId3">
                  <a:extLst>
                    <a:ext uri="{A12FA001-AC4F-418D-AE19-62706E023703}">
                      <ahyp:hlinkClr val="tx"/>
                    </a:ext>
                  </a:extLst>
                </a:hlinkClick>
              </a:rPr>
              <a:t>Code Smells</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Rot</a:t>
            </a:r>
            <a:endParaRPr/>
          </a:p>
        </p:txBody>
      </p:sp>
      <p:sp>
        <p:nvSpPr>
          <p:cNvPr id="193" name="Google Shape;193;p32"/>
          <p:cNvSpPr txBox="1"/>
          <p:nvPr/>
        </p:nvSpPr>
        <p:spPr>
          <a:xfrm>
            <a:off x="564300" y="970950"/>
            <a:ext cx="80511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As the requirements for software change, and as the software mature</a:t>
            </a:r>
            <a:endParaRPr/>
          </a:p>
          <a:p>
            <a:pPr indent="0" lvl="0" marL="457200" rtl="0" algn="l">
              <a:spcBef>
                <a:spcPts val="0"/>
              </a:spcBef>
              <a:spcAft>
                <a:spcPts val="0"/>
              </a:spcAft>
              <a:buNone/>
            </a:pPr>
            <a:r>
              <a:rPr lang="en"/>
              <a:t>without careful considerations for the design the software can begin</a:t>
            </a:r>
            <a:endParaRPr/>
          </a:p>
          <a:p>
            <a:pPr indent="0" lvl="0" marL="457200" rtl="0" algn="l">
              <a:spcBef>
                <a:spcPts val="0"/>
              </a:spcBef>
              <a:spcAft>
                <a:spcPts val="0"/>
              </a:spcAft>
              <a:buNone/>
            </a:pPr>
            <a:r>
              <a:rPr lang="en"/>
              <a:t>to “rot”. This means that developers find that the code/software is</a:t>
            </a:r>
            <a:endParaRPr/>
          </a:p>
          <a:p>
            <a:pPr indent="0" lvl="0" marL="457200" rtl="0" algn="l">
              <a:spcBef>
                <a:spcPts val="0"/>
              </a:spcBef>
              <a:spcAft>
                <a:spcPts val="0"/>
              </a:spcAft>
              <a:buNone/>
            </a:pPr>
            <a:r>
              <a:rPr lang="en"/>
              <a:t>increasingly difficult to maintain. The following properties were</a:t>
            </a:r>
            <a:endParaRPr/>
          </a:p>
          <a:p>
            <a:pPr indent="0" lvl="0" marL="457200" rtl="0" algn="l">
              <a:spcBef>
                <a:spcPts val="0"/>
              </a:spcBef>
              <a:spcAft>
                <a:spcPts val="0"/>
              </a:spcAft>
              <a:buNone/>
            </a:pPr>
            <a:r>
              <a:rPr lang="en"/>
              <a:t>described by Mr Martin in his publications “The clean coder” &amp; “Clean”</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Rigidity: Small changes cause the entire system to be refactored or</a:t>
            </a:r>
            <a:endParaRPr/>
          </a:p>
          <a:p>
            <a:pPr indent="0" lvl="0" marL="457200" rtl="0" algn="l">
              <a:spcBef>
                <a:spcPts val="0"/>
              </a:spcBef>
              <a:spcAft>
                <a:spcPts val="0"/>
              </a:spcAft>
              <a:buNone/>
            </a:pPr>
            <a:r>
              <a:rPr lang="en"/>
              <a:t>rebuilt</a:t>
            </a:r>
            <a:endParaRPr/>
          </a:p>
          <a:p>
            <a:pPr indent="-317500" lvl="0" marL="457200" rtl="0" algn="l">
              <a:spcBef>
                <a:spcPts val="0"/>
              </a:spcBef>
              <a:spcAft>
                <a:spcPts val="0"/>
              </a:spcAft>
              <a:buSzPts val="1400"/>
              <a:buAutoNum type="arabicPeriod"/>
            </a:pPr>
            <a:r>
              <a:rPr lang="en"/>
              <a:t>Fragility : Changes to one module causes other unrelated modules</a:t>
            </a:r>
            <a:endParaRPr/>
          </a:p>
          <a:p>
            <a:pPr indent="0" lvl="0" marL="457200" rtl="0" algn="l">
              <a:spcBef>
                <a:spcPts val="0"/>
              </a:spcBef>
              <a:spcAft>
                <a:spcPts val="0"/>
              </a:spcAft>
              <a:buNone/>
            </a:pPr>
            <a:r>
              <a:rPr lang="en"/>
              <a:t>to change</a:t>
            </a:r>
            <a:endParaRPr/>
          </a:p>
          <a:p>
            <a:pPr indent="-317500" lvl="0" marL="457200" rtl="0" algn="l">
              <a:spcBef>
                <a:spcPts val="0"/>
              </a:spcBef>
              <a:spcAft>
                <a:spcPts val="0"/>
              </a:spcAft>
              <a:buSzPts val="1400"/>
              <a:buAutoNum type="arabicPeriod"/>
            </a:pPr>
            <a:r>
              <a:rPr lang="en"/>
              <a:t>Immobility: Inability to reuse components in new environments</a:t>
            </a:r>
            <a:endParaRPr/>
          </a:p>
          <a:p>
            <a:pPr indent="-317500" lvl="0" marL="457200" rtl="0" algn="l">
              <a:spcBef>
                <a:spcPts val="0"/>
              </a:spcBef>
              <a:spcAft>
                <a:spcPts val="0"/>
              </a:spcAft>
              <a:buSzPts val="1400"/>
              <a:buAutoNum type="arabicPeriod"/>
            </a:pPr>
            <a:r>
              <a:rPr lang="en"/>
              <a:t>Viscosity: Software takes longer time to make changes as software</a:t>
            </a:r>
            <a:endParaRPr/>
          </a:p>
          <a:p>
            <a:pPr indent="0" lvl="0" marL="457200" rtl="0" algn="l">
              <a:spcBef>
                <a:spcPts val="0"/>
              </a:spcBef>
              <a:spcAft>
                <a:spcPts val="0"/>
              </a:spcAft>
              <a:buNone/>
            </a:pPr>
            <a:r>
              <a:rPr lang="en"/>
              <a:t>matures. (simple functionality require changes in multiple places/levels of the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3"/>
          <p:cNvPicPr preferRelativeResize="0"/>
          <p:nvPr/>
        </p:nvPicPr>
        <p:blipFill rotWithShape="1">
          <a:blip r:embed="rId3">
            <a:alphaModFix/>
          </a:blip>
          <a:srcRect b="0" l="12257" r="0" t="-1235"/>
          <a:stretch/>
        </p:blipFill>
        <p:spPr>
          <a:xfrm>
            <a:off x="0" y="0"/>
            <a:ext cx="9144000" cy="527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87" name="Google Shape;87;p16"/>
          <p:cNvSpPr txBox="1"/>
          <p:nvPr/>
        </p:nvSpPr>
        <p:spPr>
          <a:xfrm>
            <a:off x="675075" y="1200150"/>
            <a:ext cx="6172200" cy="1843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Roboto"/>
              <a:buChar char="●"/>
            </a:pPr>
            <a:r>
              <a:rPr lang="en" sz="2100">
                <a:latin typeface="Roboto"/>
                <a:ea typeface="Roboto"/>
                <a:cs typeface="Roboto"/>
                <a:sym typeface="Roboto"/>
              </a:rPr>
              <a:t>What is Software Design</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Concepts</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Considerations</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Design Principles</a:t>
            </a:r>
            <a:endParaRPr sz="21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SOLID Principles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471900" y="738725"/>
            <a:ext cx="8222100" cy="767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296"/>
              <a:buFont typeface="Arial"/>
              <a:buNone/>
            </a:pPr>
            <a:r>
              <a:rPr lang="en"/>
              <a:t>Software Design Principles - SRP</a:t>
            </a:r>
            <a:endParaRPr/>
          </a:p>
        </p:txBody>
      </p:sp>
      <p:sp>
        <p:nvSpPr>
          <p:cNvPr id="209" name="Google Shape;209;p35"/>
          <p:cNvSpPr txBox="1"/>
          <p:nvPr>
            <p:ph idx="1" type="body"/>
          </p:nvPr>
        </p:nvSpPr>
        <p:spPr>
          <a:xfrm>
            <a:off x="471900" y="1919075"/>
            <a:ext cx="4989900" cy="3143100"/>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2100"/>
              <a:buChar char="●"/>
            </a:pPr>
            <a:r>
              <a:rPr lang="en"/>
              <a:t>Single Responsibility Principle: Every software module (class, functions) should have only one reason to change (responsibility).</a:t>
            </a:r>
            <a:endParaRPr/>
          </a:p>
          <a:p>
            <a:pPr indent="-38100" lvl="0" marL="171450" rtl="0" algn="l">
              <a:lnSpc>
                <a:spcPct val="90000"/>
              </a:lnSpc>
              <a:spcBef>
                <a:spcPts val="0"/>
              </a:spcBef>
              <a:spcAft>
                <a:spcPts val="0"/>
              </a:spcAft>
              <a:buClr>
                <a:schemeClr val="dk1"/>
              </a:buClr>
              <a:buSzPts val="2100"/>
              <a:buNone/>
            </a:pPr>
            <a:r>
              <a:t/>
            </a:r>
            <a:endParaRPr/>
          </a:p>
          <a:p>
            <a:pPr indent="-171450" lvl="1" marL="514350" rtl="0" algn="l">
              <a:lnSpc>
                <a:spcPct val="90000"/>
              </a:lnSpc>
              <a:spcBef>
                <a:spcPts val="0"/>
              </a:spcBef>
              <a:spcAft>
                <a:spcPts val="0"/>
              </a:spcAft>
              <a:buClr>
                <a:schemeClr val="dk1"/>
              </a:buClr>
              <a:buSzPts val="1800"/>
              <a:buChar char="○"/>
            </a:pPr>
            <a:r>
              <a:rPr lang="en"/>
              <a:t>If a class has more than one responsibility, then the responsibilities become coupled. </a:t>
            </a:r>
            <a:endParaRPr/>
          </a:p>
          <a:p>
            <a:pPr indent="-57150" lvl="1" marL="514350" rtl="0" algn="l">
              <a:lnSpc>
                <a:spcPct val="90000"/>
              </a:lnSpc>
              <a:spcBef>
                <a:spcPts val="0"/>
              </a:spcBef>
              <a:spcAft>
                <a:spcPts val="0"/>
              </a:spcAft>
              <a:buClr>
                <a:schemeClr val="dk1"/>
              </a:buClr>
              <a:buSzPts val="1800"/>
              <a:buNone/>
            </a:pPr>
            <a:r>
              <a:t/>
            </a:r>
            <a:endParaRPr/>
          </a:p>
          <a:p>
            <a:pPr indent="-171450" lvl="1" marL="514350" rtl="0" algn="l">
              <a:lnSpc>
                <a:spcPct val="90000"/>
              </a:lnSpc>
              <a:spcBef>
                <a:spcPts val="0"/>
              </a:spcBef>
              <a:spcAft>
                <a:spcPts val="0"/>
              </a:spcAft>
              <a:buClr>
                <a:schemeClr val="dk1"/>
              </a:buClr>
              <a:buSzPts val="1800"/>
              <a:buChar char="○"/>
            </a:pPr>
            <a:r>
              <a:rPr lang="en"/>
              <a:t>Changes to one responsibility may impair or inhibit the class’ ability to meet the others. </a:t>
            </a:r>
            <a:endParaRPr/>
          </a:p>
          <a:p>
            <a:pPr indent="-57150" lvl="1" marL="514350" rtl="0" algn="l">
              <a:lnSpc>
                <a:spcPct val="90000"/>
              </a:lnSpc>
              <a:spcBef>
                <a:spcPts val="0"/>
              </a:spcBef>
              <a:spcAft>
                <a:spcPts val="0"/>
              </a:spcAft>
              <a:buClr>
                <a:schemeClr val="dk1"/>
              </a:buClr>
              <a:buSzPts val="1800"/>
              <a:buNone/>
            </a:pPr>
            <a:r>
              <a:t/>
            </a:r>
            <a:endParaRPr/>
          </a:p>
          <a:p>
            <a:pPr indent="-171450" lvl="1" marL="514350" rtl="0" algn="l">
              <a:lnSpc>
                <a:spcPct val="90000"/>
              </a:lnSpc>
              <a:spcBef>
                <a:spcPts val="0"/>
              </a:spcBef>
              <a:spcAft>
                <a:spcPts val="1600"/>
              </a:spcAft>
              <a:buClr>
                <a:schemeClr val="dk1"/>
              </a:buClr>
              <a:buSzPts val="1800"/>
              <a:buChar char="○"/>
            </a:pPr>
            <a:r>
              <a:rPr lang="en"/>
              <a:t>This kind of coupling leads to fragile designs that break in unexpected ways when changed. </a:t>
            </a:r>
            <a:endParaRPr/>
          </a:p>
        </p:txBody>
      </p:sp>
      <p:pic>
        <p:nvPicPr>
          <p:cNvPr id="210" name="Google Shape;210;p35"/>
          <p:cNvPicPr preferRelativeResize="0"/>
          <p:nvPr/>
        </p:nvPicPr>
        <p:blipFill rotWithShape="1">
          <a:blip r:embed="rId3">
            <a:alphaModFix/>
          </a:blip>
          <a:srcRect b="0" l="0" r="0" t="0"/>
          <a:stretch/>
        </p:blipFill>
        <p:spPr>
          <a:xfrm>
            <a:off x="5365574" y="2081449"/>
            <a:ext cx="3714900" cy="164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SRP</a:t>
            </a:r>
            <a:endParaRPr/>
          </a:p>
        </p:txBody>
      </p:sp>
      <p:pic>
        <p:nvPicPr>
          <p:cNvPr id="216" name="Google Shape;216;p36"/>
          <p:cNvPicPr preferRelativeResize="0"/>
          <p:nvPr>
            <p:ph idx="1" type="body"/>
          </p:nvPr>
        </p:nvPicPr>
        <p:blipFill rotWithShape="1">
          <a:blip r:embed="rId3">
            <a:alphaModFix/>
          </a:blip>
          <a:srcRect b="0" l="0" r="0" t="0"/>
          <a:stretch/>
        </p:blipFill>
        <p:spPr>
          <a:xfrm>
            <a:off x="471900" y="1919075"/>
            <a:ext cx="8222100" cy="271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SRP</a:t>
            </a:r>
            <a:endParaRPr/>
          </a:p>
        </p:txBody>
      </p:sp>
      <p:sp>
        <p:nvSpPr>
          <p:cNvPr id="222" name="Google Shape;222;p37"/>
          <p:cNvSpPr txBox="1"/>
          <p:nvPr/>
        </p:nvSpPr>
        <p:spPr>
          <a:xfrm>
            <a:off x="226800" y="2023628"/>
            <a:ext cx="8712300" cy="1976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This design violates the SRP. The Rectangle class has two responsibilities. </a:t>
            </a:r>
            <a:endParaRPr sz="1200"/>
          </a:p>
          <a:p>
            <a:pPr indent="0" lvl="0" marL="0" marR="0" rtl="0" algn="l">
              <a:lnSpc>
                <a:spcPct val="115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The first responsibility is to provide a mathematical model of the geometry of a rectangle. </a:t>
            </a:r>
            <a:endParaRPr sz="1200"/>
          </a:p>
          <a:p>
            <a:pPr indent="0" lvl="0" marL="0" marR="0" rtl="0" algn="l">
              <a:lnSpc>
                <a:spcPct val="115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The second responsibility is to render the rectangle on a graphical user interface. </a:t>
            </a:r>
            <a:endParaRPr sz="1200"/>
          </a:p>
          <a:p>
            <a:pPr indent="0" lvl="0" marL="0" marR="0" rtl="0" algn="l">
              <a:lnSpc>
                <a:spcPct val="115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The violation of SRP causes several nasty problems. </a:t>
            </a:r>
            <a:endParaRPr sz="1200"/>
          </a:p>
          <a:p>
            <a:pPr indent="-228600" lvl="0" marL="228600" marR="0" rtl="0" algn="l">
              <a:lnSpc>
                <a:spcPct val="115000"/>
              </a:lnSpc>
              <a:spcBef>
                <a:spcPts val="0"/>
              </a:spcBef>
              <a:spcAft>
                <a:spcPts val="0"/>
              </a:spcAft>
              <a:buClr>
                <a:srgbClr val="000000"/>
              </a:buClr>
              <a:buSzPts val="1200"/>
              <a:buFont typeface="Calibri"/>
              <a:buAutoNum type="arabicPeriod"/>
            </a:pPr>
            <a:r>
              <a:rPr b="0" i="0" lang="en" sz="1200" u="none" cap="none" strike="noStrike">
                <a:solidFill>
                  <a:srgbClr val="000000"/>
                </a:solidFill>
                <a:latin typeface="Arial"/>
                <a:ea typeface="Arial"/>
                <a:cs typeface="Arial"/>
                <a:sym typeface="Arial"/>
              </a:rPr>
              <a:t>Firstly, we must include the GUI in the computational geometry application. The GUI assembly would have to be built and deployed with the computational geometry application. </a:t>
            </a:r>
            <a:endParaRPr sz="1200"/>
          </a:p>
          <a:p>
            <a:pPr indent="-228600" lvl="0" marL="228600" marR="0" rtl="0" algn="l">
              <a:lnSpc>
                <a:spcPct val="115000"/>
              </a:lnSpc>
              <a:spcBef>
                <a:spcPts val="0"/>
              </a:spcBef>
              <a:spcAft>
                <a:spcPts val="0"/>
              </a:spcAft>
              <a:buClr>
                <a:srgbClr val="000000"/>
              </a:buClr>
              <a:buSzPts val="1200"/>
              <a:buFont typeface="Calibri"/>
              <a:buAutoNum type="arabicPeriod"/>
            </a:pPr>
            <a:r>
              <a:rPr b="0" i="0" lang="en" sz="1200" u="none" cap="none" strike="noStrike">
                <a:solidFill>
                  <a:srgbClr val="000000"/>
                </a:solidFill>
                <a:latin typeface="Arial"/>
                <a:ea typeface="Arial"/>
                <a:cs typeface="Arial"/>
                <a:sym typeface="Arial"/>
              </a:rPr>
              <a:t>Secondly, if a change to the GraphicalApplication causes the Rectangle to change for some reason, that change may force us to rebuild, retest, and redeploy the ComputationalGeometryApplication. </a:t>
            </a:r>
            <a:endParaRPr sz="1200"/>
          </a:p>
          <a:p>
            <a:pPr indent="0" lvl="0" marL="0" marR="0" rtl="0" algn="l">
              <a:lnSpc>
                <a:spcPct val="115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If we forget to do this, that application may break in unpredictable ways.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SRP</a:t>
            </a:r>
            <a:endParaRPr/>
          </a:p>
        </p:txBody>
      </p:sp>
      <p:pic>
        <p:nvPicPr>
          <p:cNvPr id="228" name="Google Shape;228;p38"/>
          <p:cNvPicPr preferRelativeResize="0"/>
          <p:nvPr>
            <p:ph idx="1" type="body"/>
          </p:nvPr>
        </p:nvPicPr>
        <p:blipFill rotWithShape="1">
          <a:blip r:embed="rId3">
            <a:alphaModFix/>
          </a:blip>
          <a:srcRect b="0" l="0" r="0" t="0"/>
          <a:stretch/>
        </p:blipFill>
        <p:spPr>
          <a:xfrm>
            <a:off x="6254000" y="1941300"/>
            <a:ext cx="2484300" cy="1618500"/>
          </a:xfrm>
          <a:prstGeom prst="rect">
            <a:avLst/>
          </a:prstGeom>
          <a:noFill/>
          <a:ln>
            <a:noFill/>
          </a:ln>
        </p:spPr>
      </p:pic>
      <p:sp>
        <p:nvSpPr>
          <p:cNvPr id="229" name="Google Shape;229;p38"/>
          <p:cNvSpPr txBox="1"/>
          <p:nvPr/>
        </p:nvSpPr>
        <p:spPr>
          <a:xfrm>
            <a:off x="281225" y="1941300"/>
            <a:ext cx="5439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on the other hand, the application is not changing in ways that cause the two responsibilities to change at different times, then there is no need to separate them. Indeed, separating them would smell of Needless Complexity. There is a corollary here. An axis of change is only an axis of change if the changes actually occur. It is not wise to apply the SRP, or any other principle for that matter, if there is no symptom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471900" y="738725"/>
            <a:ext cx="8222100" cy="767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OCP</a:t>
            </a:r>
            <a:endParaRPr/>
          </a:p>
        </p:txBody>
      </p:sp>
      <p:sp>
        <p:nvSpPr>
          <p:cNvPr id="235" name="Google Shape;235;p3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1600"/>
              </a:spcAft>
              <a:buClr>
                <a:schemeClr val="dk1"/>
              </a:buClr>
              <a:buSzPts val="2100"/>
              <a:buNone/>
            </a:pPr>
            <a:r>
              <a:rPr lang="en"/>
              <a:t>Open Close Principle: Software entities should be open for extension but closed for modifications.</a:t>
            </a:r>
            <a:endParaRPr/>
          </a:p>
        </p:txBody>
      </p:sp>
      <p:sp>
        <p:nvSpPr>
          <p:cNvPr id="236" name="Google Shape;236;p39"/>
          <p:cNvSpPr txBox="1"/>
          <p:nvPr/>
        </p:nvSpPr>
        <p:spPr>
          <a:xfrm>
            <a:off x="1649511" y="2880329"/>
            <a:ext cx="58449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When a single change to a program results in a cascade of changes to dependent modules, that program exhibits the undesirable attributes that we have come to associate with “bad” design. The program becomes fragile, rigid, unpredictable and </a:t>
            </a:r>
            <a:r>
              <a:rPr lang="en"/>
              <a:t>non reusable</a:t>
            </a:r>
            <a:r>
              <a:rPr b="0" i="0" lang="en" sz="1400" u="none" cap="none" strike="noStrike">
                <a:solidFill>
                  <a:srgbClr val="000000"/>
                </a:solidFill>
                <a:latin typeface="Arial"/>
                <a:ea typeface="Arial"/>
                <a:cs typeface="Arial"/>
                <a:sym typeface="Arial"/>
              </a:rPr>
              <a:t>. The open-closed principle attacks this in a very straightforward way. It says that you should design modules that  never change. When requirements change, you extend the behavior of such modules by adding new code, not by changing old code that already works.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OCP</a:t>
            </a:r>
            <a:endParaRPr/>
          </a:p>
        </p:txBody>
      </p:sp>
      <p:pic>
        <p:nvPicPr>
          <p:cNvPr id="242" name="Google Shape;242;p40"/>
          <p:cNvPicPr preferRelativeResize="0"/>
          <p:nvPr>
            <p:ph idx="1" type="body"/>
          </p:nvPr>
        </p:nvPicPr>
        <p:blipFill rotWithShape="1">
          <a:blip r:embed="rId3">
            <a:alphaModFix/>
          </a:blip>
          <a:srcRect b="56944" l="7485" r="21019" t="4643"/>
          <a:stretch/>
        </p:blipFill>
        <p:spPr>
          <a:xfrm>
            <a:off x="205475" y="1898075"/>
            <a:ext cx="4502400" cy="1484100"/>
          </a:xfrm>
          <a:prstGeom prst="rect">
            <a:avLst/>
          </a:prstGeom>
          <a:noFill/>
          <a:ln>
            <a:noFill/>
          </a:ln>
          <a:effectLst>
            <a:outerShdw blurRad="63500" sx="102000" rotWithShape="0" algn="ctr" sy="102000">
              <a:srgbClr val="000000">
                <a:alpha val="40000"/>
              </a:srgbClr>
            </a:outerShdw>
          </a:effectLst>
        </p:spPr>
      </p:pic>
      <p:pic>
        <p:nvPicPr>
          <p:cNvPr id="243" name="Google Shape;243;p40"/>
          <p:cNvPicPr preferRelativeResize="0"/>
          <p:nvPr/>
        </p:nvPicPr>
        <p:blipFill rotWithShape="1">
          <a:blip r:embed="rId3">
            <a:alphaModFix/>
          </a:blip>
          <a:srcRect b="0" l="7491" r="13985" t="48775"/>
          <a:stretch/>
        </p:blipFill>
        <p:spPr>
          <a:xfrm>
            <a:off x="4869150" y="2042575"/>
            <a:ext cx="3824851" cy="2495226"/>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OCP</a:t>
            </a:r>
            <a:endParaRPr/>
          </a:p>
        </p:txBody>
      </p:sp>
      <p:pic>
        <p:nvPicPr>
          <p:cNvPr id="249" name="Google Shape;249;p41"/>
          <p:cNvPicPr preferRelativeResize="0"/>
          <p:nvPr>
            <p:ph idx="1" type="body"/>
          </p:nvPr>
        </p:nvPicPr>
        <p:blipFill rotWithShape="1">
          <a:blip r:embed="rId3">
            <a:alphaModFix/>
          </a:blip>
          <a:srcRect b="0" l="7749" r="0" t="0"/>
          <a:stretch/>
        </p:blipFill>
        <p:spPr>
          <a:xfrm>
            <a:off x="204900" y="1978300"/>
            <a:ext cx="4367100" cy="2810100"/>
          </a:xfrm>
          <a:prstGeom prst="rect">
            <a:avLst/>
          </a:prstGeom>
          <a:noFill/>
          <a:ln>
            <a:noFill/>
          </a:ln>
        </p:spPr>
      </p:pic>
      <p:sp>
        <p:nvSpPr>
          <p:cNvPr id="250" name="Google Shape;250;p41"/>
          <p:cNvSpPr txBox="1"/>
          <p:nvPr/>
        </p:nvSpPr>
        <p:spPr>
          <a:xfrm>
            <a:off x="4839037" y="2306230"/>
            <a:ext cx="42483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Note that if we want to extend the behavior of the  DrawAllShapes function in to draw a new kind of shape, all we need do is add a new derivative of the Shape class. The DrawAllShapes function does not need to change. Thus DrawAllShapes  conforms to the open-closed principle. Its behavior can be extended without modifying it.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OCP</a:t>
            </a:r>
            <a:endParaRPr/>
          </a:p>
        </p:txBody>
      </p:sp>
      <p:sp>
        <p:nvSpPr>
          <p:cNvPr id="256" name="Google Shape;256;p42"/>
          <p:cNvSpPr txBox="1"/>
          <p:nvPr>
            <p:ph idx="1" type="body"/>
          </p:nvPr>
        </p:nvSpPr>
        <p:spPr>
          <a:xfrm>
            <a:off x="471900" y="1919075"/>
            <a:ext cx="8222100" cy="27102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
              <a:t>Since closure cannot be complete, it must be strategic. That is, the designer must choose the kinds of changes against which to close his design. This takes a certain amount of prescience derived from experience. The experienced designer knows the users and the industry well enough to judge the probability of different kinds of changes. He then makes sure that the open-closed principle is invoked for the most probable changes.</a:t>
            </a:r>
            <a:endParaRPr/>
          </a:p>
          <a:p>
            <a:pPr indent="-38100" lvl="0" marL="171450" rtl="0" algn="l">
              <a:lnSpc>
                <a:spcPct val="90000"/>
              </a:lnSpc>
              <a:spcBef>
                <a:spcPts val="750"/>
              </a:spcBef>
              <a:spcAft>
                <a:spcPts val="1600"/>
              </a:spcAft>
              <a:buClr>
                <a:schemeClr val="dk1"/>
              </a:buClr>
              <a:buSzPts val="2100"/>
              <a:buNone/>
            </a:pPr>
            <a:r>
              <a:t/>
            </a:r>
            <a:endParaRPr/>
          </a:p>
        </p:txBody>
      </p:sp>
      <p:sp>
        <p:nvSpPr>
          <p:cNvPr id="257" name="Google Shape;257;p42"/>
          <p:cNvSpPr txBox="1"/>
          <p:nvPr/>
        </p:nvSpPr>
        <p:spPr>
          <a:xfrm>
            <a:off x="0" y="4702072"/>
            <a:ext cx="41712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NB: Take note of the following sections in the handout provided:</a:t>
            </a:r>
            <a:endParaRPr/>
          </a:p>
          <a:p>
            <a:pPr indent="-342900" lvl="0" marL="342900" marR="0" rtl="0" algn="l">
              <a:lnSpc>
                <a:spcPct val="100000"/>
              </a:lnSpc>
              <a:spcBef>
                <a:spcPts val="0"/>
              </a:spcBef>
              <a:spcAft>
                <a:spcPts val="0"/>
              </a:spcAft>
              <a:buClr>
                <a:srgbClr val="000000"/>
              </a:buClr>
              <a:buSzPts val="1100"/>
              <a:buFont typeface="Calibri"/>
              <a:buAutoNum type="arabicPeriod"/>
            </a:pPr>
            <a:r>
              <a:rPr b="0" i="0" lang="en" sz="1100" u="none" cap="none" strike="noStrike">
                <a:solidFill>
                  <a:srgbClr val="000000"/>
                </a:solidFill>
                <a:latin typeface="Arial"/>
                <a:ea typeface="Arial"/>
                <a:cs typeface="Arial"/>
                <a:sym typeface="Arial"/>
              </a:rPr>
              <a:t>Heuristics and conventions</a:t>
            </a:r>
            <a:endParaRPr b="0" i="0" sz="1100" u="none" cap="none" strike="noStrike">
              <a:solidFill>
                <a:srgbClr val="000000"/>
              </a:solidFill>
              <a:latin typeface="Arial"/>
              <a:ea typeface="Arial"/>
              <a:cs typeface="Arial"/>
              <a:sym typeface="Arial"/>
            </a:endParaRPr>
          </a:p>
        </p:txBody>
      </p:sp>
      <p:sp>
        <p:nvSpPr>
          <p:cNvPr id="258" name="Google Shape;258;p42"/>
          <p:cNvSpPr txBox="1"/>
          <p:nvPr/>
        </p:nvSpPr>
        <p:spPr>
          <a:xfrm>
            <a:off x="137625" y="4145775"/>
            <a:ext cx="26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Example</a:t>
            </a:r>
            <a:r>
              <a:rPr lang="en"/>
              <a:t> </a:t>
            </a:r>
            <a:r>
              <a:rPr lang="en" u="sng">
                <a:solidFill>
                  <a:schemeClr val="hlink"/>
                </a:solidFill>
                <a:hlinkClick r:id="rId4"/>
              </a:rPr>
              <a:t>Example Refactor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The Liskov Substitution Principle (LSP)</a:t>
            </a:r>
            <a:endParaRPr/>
          </a:p>
        </p:txBody>
      </p:sp>
      <p:sp>
        <p:nvSpPr>
          <p:cNvPr id="264" name="Google Shape;264;p43"/>
          <p:cNvSpPr txBox="1"/>
          <p:nvPr>
            <p:ph idx="1" type="body"/>
          </p:nvPr>
        </p:nvSpPr>
        <p:spPr>
          <a:xfrm>
            <a:off x="471900" y="1919075"/>
            <a:ext cx="8222100" cy="2710200"/>
          </a:xfrm>
          <a:prstGeom prst="rect">
            <a:avLst/>
          </a:prstGeom>
          <a:noFill/>
          <a:ln>
            <a:noFill/>
          </a:ln>
        </p:spPr>
        <p:txBody>
          <a:bodyPr anchorCtr="0" anchor="t" bIns="45700" lIns="91425" spcFirstLastPara="1" rIns="91425" wrap="square" tIns="45700">
            <a:normAutofit fontScale="77500" lnSpcReduction="10000"/>
          </a:bodyPr>
          <a:lstStyle/>
          <a:p>
            <a:pPr indent="-317182" lvl="0" marL="457200" rtl="0" algn="l">
              <a:lnSpc>
                <a:spcPct val="150000"/>
              </a:lnSpc>
              <a:spcBef>
                <a:spcPts val="0"/>
              </a:spcBef>
              <a:spcAft>
                <a:spcPts val="0"/>
              </a:spcAft>
              <a:buSzPct val="100000"/>
              <a:buChar char="●"/>
            </a:pPr>
            <a:r>
              <a:rPr lang="en"/>
              <a:t>Liskov's Substitution Principle states that if a program module is using a Base class, then the reference to the Base class can be replaced with a Derived class without affecting the functionality of the program module.</a:t>
            </a:r>
            <a:endParaRPr/>
          </a:p>
          <a:p>
            <a:pPr indent="-317182" lvl="0" marL="457200" rtl="0" algn="l">
              <a:lnSpc>
                <a:spcPct val="150000"/>
              </a:lnSpc>
              <a:spcBef>
                <a:spcPts val="0"/>
              </a:spcBef>
              <a:spcAft>
                <a:spcPts val="0"/>
              </a:spcAft>
              <a:buSzPct val="100000"/>
              <a:buChar char="●"/>
            </a:pPr>
            <a:r>
              <a:rPr lang="en"/>
              <a:t>DrawShape is badly formed because it must know about every possible derivative of the shape class.</a:t>
            </a:r>
            <a:endParaRPr/>
          </a:p>
          <a:p>
            <a:pPr indent="-317182" lvl="0" marL="457200" rtl="0" algn="l">
              <a:lnSpc>
                <a:spcPct val="150000"/>
              </a:lnSpc>
              <a:spcBef>
                <a:spcPts val="0"/>
              </a:spcBef>
              <a:spcAft>
                <a:spcPts val="0"/>
              </a:spcAft>
              <a:buSzPct val="100000"/>
              <a:buChar char="●"/>
            </a:pPr>
            <a:r>
              <a:rPr lang="en"/>
              <a:t>Imagine that this application works well, and is installed in many sites. As is the case with all successful software, as its users’ needs change, new functions are needed. Imagine that one day the users demand the ability to manipulate squares in addition to rectangles.</a:t>
            </a:r>
            <a:endParaRPr/>
          </a:p>
          <a:p>
            <a:pPr indent="0" lvl="0" marL="0" rtl="0" algn="l">
              <a:lnSpc>
                <a:spcPct val="90000"/>
              </a:lnSpc>
              <a:spcBef>
                <a:spcPts val="0"/>
              </a:spcBef>
              <a:spcAft>
                <a:spcPts val="1600"/>
              </a:spcAft>
              <a:buNone/>
            </a:pPr>
            <a:r>
              <a:t/>
            </a:r>
            <a:endParaRPr/>
          </a:p>
        </p:txBody>
      </p:sp>
      <p:sp>
        <p:nvSpPr>
          <p:cNvPr id="265" name="Google Shape;265;p43"/>
          <p:cNvSpPr txBox="1"/>
          <p:nvPr/>
        </p:nvSpPr>
        <p:spPr>
          <a:xfrm>
            <a:off x="232250" y="4507025"/>
            <a:ext cx="8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90250" y="488250"/>
            <a:ext cx="8168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“Software design is both a process of defining, the architecture, components, interfaces, and other characteristics of a system or component and the result of that process.”</a:t>
            </a:r>
            <a:endParaRPr sz="3000"/>
          </a:p>
          <a:p>
            <a:pPr indent="0" lvl="0" marL="0" rtl="0" algn="l">
              <a:spcBef>
                <a:spcPts val="0"/>
              </a:spcBef>
              <a:spcAft>
                <a:spcPts val="0"/>
              </a:spcAft>
              <a:buNone/>
            </a:pPr>
            <a:r>
              <a:rPr lang="en" sz="3000"/>
              <a:t>									                   -IEEE</a:t>
            </a:r>
            <a:endParaRPr sz="3000"/>
          </a:p>
          <a:p>
            <a:pPr indent="0" lvl="0" marL="0" rtl="0" algn="l">
              <a:spcBef>
                <a:spcPts val="0"/>
              </a:spcBef>
              <a:spcAft>
                <a:spcPts val="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The Liskov Substitution Principle (LSP)</a:t>
            </a:r>
            <a:endParaRPr/>
          </a:p>
        </p:txBody>
      </p:sp>
      <p:sp>
        <p:nvSpPr>
          <p:cNvPr id="271" name="Google Shape;271;p44"/>
          <p:cNvSpPr txBox="1"/>
          <p:nvPr>
            <p:ph idx="1" type="body"/>
          </p:nvPr>
        </p:nvSpPr>
        <p:spPr>
          <a:xfrm>
            <a:off x="471900" y="1919075"/>
            <a:ext cx="5337600" cy="2610300"/>
          </a:xfrm>
          <a:prstGeom prst="rect">
            <a:avLst/>
          </a:prstGeom>
          <a:noFill/>
          <a:ln>
            <a:noFill/>
          </a:ln>
        </p:spPr>
        <p:txBody>
          <a:bodyPr anchorCtr="0" anchor="t" bIns="45700" lIns="91425" spcFirstLastPara="1" rIns="91425" wrap="square" tIns="45700">
            <a:normAutofit fontScale="85000" lnSpcReduction="20000"/>
          </a:bodyPr>
          <a:lstStyle/>
          <a:p>
            <a:pPr indent="-171450" lvl="0" marL="171450" rtl="0" algn="l">
              <a:lnSpc>
                <a:spcPct val="90000"/>
              </a:lnSpc>
              <a:spcBef>
                <a:spcPts val="0"/>
              </a:spcBef>
              <a:spcAft>
                <a:spcPts val="0"/>
              </a:spcAft>
              <a:buClr>
                <a:schemeClr val="dk1"/>
              </a:buClr>
              <a:buSzPct val="116666"/>
              <a:buChar char="●"/>
            </a:pPr>
            <a:r>
              <a:rPr lang="en"/>
              <a:t>Clearly, the programmer made this very reasonable assumption. Passing a Square to functions whose programmers made this assumption will result in problems.</a:t>
            </a:r>
            <a:endParaRPr/>
          </a:p>
          <a:p>
            <a:pPr indent="-171450" lvl="0" marL="171450" rtl="0" algn="l">
              <a:lnSpc>
                <a:spcPct val="90000"/>
              </a:lnSpc>
              <a:spcBef>
                <a:spcPts val="750"/>
              </a:spcBef>
              <a:spcAft>
                <a:spcPts val="0"/>
              </a:spcAft>
              <a:buClr>
                <a:schemeClr val="dk1"/>
              </a:buClr>
              <a:buSzPct val="116666"/>
              <a:buChar char="●"/>
            </a:pPr>
            <a:r>
              <a:rPr lang="en"/>
              <a:t>Therefore, there exist functions that take pointers or references to  Rectangle objects but cannot operate properly upon Square objects. These functions expose a violation of the LSP. The addition of the  Square derivative of Rectangle has broken these function; and so the Open-Closed principle has been violated</a:t>
            </a:r>
            <a:endParaRPr/>
          </a:p>
          <a:p>
            <a:pPr indent="-58102" lvl="0" marL="171450" rtl="0" algn="l">
              <a:lnSpc>
                <a:spcPct val="90000"/>
              </a:lnSpc>
              <a:spcBef>
                <a:spcPts val="750"/>
              </a:spcBef>
              <a:spcAft>
                <a:spcPts val="0"/>
              </a:spcAft>
              <a:buClr>
                <a:schemeClr val="dk1"/>
              </a:buClr>
              <a:buSzPct val="116666"/>
              <a:buNone/>
            </a:pPr>
            <a:r>
              <a:t/>
            </a:r>
            <a:endParaRPr/>
          </a:p>
          <a:p>
            <a:pPr indent="-58102" lvl="0" marL="171450" rtl="0" algn="l">
              <a:lnSpc>
                <a:spcPct val="90000"/>
              </a:lnSpc>
              <a:spcBef>
                <a:spcPts val="750"/>
              </a:spcBef>
              <a:spcAft>
                <a:spcPts val="1600"/>
              </a:spcAft>
              <a:buClr>
                <a:schemeClr val="dk1"/>
              </a:buClr>
              <a:buSzPct val="116666"/>
              <a:buNone/>
            </a:pPr>
            <a:r>
              <a:t/>
            </a:r>
            <a:endParaRPr/>
          </a:p>
        </p:txBody>
      </p:sp>
      <p:pic>
        <p:nvPicPr>
          <p:cNvPr id="272" name="Google Shape;272;p44"/>
          <p:cNvPicPr preferRelativeResize="0"/>
          <p:nvPr>
            <p:ph idx="1" type="body"/>
          </p:nvPr>
        </p:nvPicPr>
        <p:blipFill rotWithShape="1">
          <a:blip r:embed="rId3">
            <a:alphaModFix/>
          </a:blip>
          <a:srcRect b="0" l="0" r="0" t="0"/>
          <a:stretch/>
        </p:blipFill>
        <p:spPr>
          <a:xfrm>
            <a:off x="5809500" y="1833350"/>
            <a:ext cx="2658900" cy="3020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471900" y="738725"/>
            <a:ext cx="8222100" cy="767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ISP</a:t>
            </a:r>
            <a:endParaRPr/>
          </a:p>
        </p:txBody>
      </p:sp>
      <p:sp>
        <p:nvSpPr>
          <p:cNvPr id="278" name="Google Shape;278;p4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t>Interface Segregation Principle: Clients should not be forced to implement interfaces they don’t use. Furthermore many specific interfaces are better than one general purpose interface.</a:t>
            </a:r>
            <a:endParaRPr sz="1400"/>
          </a:p>
          <a:p>
            <a:pPr indent="-317500" lvl="0" marL="457200" rtl="0" algn="l">
              <a:lnSpc>
                <a:spcPct val="150000"/>
              </a:lnSpc>
              <a:spcBef>
                <a:spcPts val="1600"/>
              </a:spcBef>
              <a:spcAft>
                <a:spcPts val="0"/>
              </a:spcAft>
              <a:buClr>
                <a:schemeClr val="dk1"/>
              </a:buClr>
              <a:buSzPts val="1400"/>
              <a:buChar char="●"/>
            </a:pPr>
            <a:r>
              <a:rPr lang="en" sz="1400"/>
              <a:t>This principle deals with the disadvantage of fat interfaces.</a:t>
            </a:r>
            <a:endParaRPr sz="1400"/>
          </a:p>
          <a:p>
            <a:pPr indent="-317500" lvl="0" marL="457200" rtl="0" algn="l">
              <a:lnSpc>
                <a:spcPct val="150000"/>
              </a:lnSpc>
              <a:spcBef>
                <a:spcPts val="1600"/>
              </a:spcBef>
              <a:spcAft>
                <a:spcPts val="1600"/>
              </a:spcAft>
              <a:buClr>
                <a:schemeClr val="dk1"/>
              </a:buClr>
              <a:buSzPts val="1400"/>
              <a:buChar char="●"/>
            </a:pPr>
            <a:r>
              <a:rPr lang="en" sz="1400"/>
              <a:t>The ISP acknowledges that there are objects that require non-cohesive interfaces; however it suggests that clients should not know about them as a single class. Instead, clients should know about abstract base classes that have cohesive interfaces. Some languages refer to these abstract base classes as “interfaces”, “protocols” or “signatures”.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471900" y="738725"/>
            <a:ext cx="8222100" cy="767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ISP</a:t>
            </a:r>
            <a:endParaRPr/>
          </a:p>
        </p:txBody>
      </p:sp>
      <p:sp>
        <p:nvSpPr>
          <p:cNvPr id="284" name="Google Shape;284;p46"/>
          <p:cNvSpPr txBox="1"/>
          <p:nvPr>
            <p:ph idx="1" type="body"/>
          </p:nvPr>
        </p:nvSpPr>
        <p:spPr>
          <a:xfrm>
            <a:off x="471900" y="1919075"/>
            <a:ext cx="4679100" cy="2765700"/>
          </a:xfrm>
          <a:prstGeom prst="rect">
            <a:avLst/>
          </a:prstGeom>
          <a:noFill/>
          <a:ln>
            <a:noFill/>
          </a:ln>
        </p:spPr>
        <p:txBody>
          <a:bodyPr anchorCtr="0" anchor="t" bIns="45700" lIns="91425" spcFirstLastPara="1" rIns="91425" wrap="square" tIns="45700">
            <a:normAutofit/>
          </a:bodyPr>
          <a:lstStyle/>
          <a:p>
            <a:pPr indent="-181483" lvl="0" marL="171450" rtl="0" algn="l">
              <a:lnSpc>
                <a:spcPct val="90000"/>
              </a:lnSpc>
              <a:spcBef>
                <a:spcPts val="0"/>
              </a:spcBef>
              <a:spcAft>
                <a:spcPts val="0"/>
              </a:spcAft>
              <a:buClr>
                <a:schemeClr val="dk1"/>
              </a:buClr>
              <a:buSzPts val="2100"/>
              <a:buChar char="●"/>
            </a:pPr>
            <a:r>
              <a:rPr lang="en"/>
              <a:t>How can we get the TimerClient class to communicate with the TimedDoor class so that the code in the TimedDoor can be notified of the timeout? </a:t>
            </a:r>
            <a:endParaRPr/>
          </a:p>
          <a:p>
            <a:pPr indent="-181483" lvl="0" marL="171450" rtl="0" algn="l">
              <a:lnSpc>
                <a:spcPct val="90000"/>
              </a:lnSpc>
              <a:spcBef>
                <a:spcPts val="750"/>
              </a:spcBef>
              <a:spcAft>
                <a:spcPts val="1600"/>
              </a:spcAft>
              <a:buClr>
                <a:schemeClr val="dk1"/>
              </a:buClr>
              <a:buSzPts val="2100"/>
              <a:buChar char="●"/>
            </a:pPr>
            <a:r>
              <a:rPr lang="en"/>
              <a:t>There are several alternatives. Figure 1 shows a common solution. We force Door, and therefore TimedDoor, to inherit from TimerClient. This ensures that TimerClient can register itself with the Timer and receive the TimeOut message</a:t>
            </a:r>
            <a:endParaRPr/>
          </a:p>
        </p:txBody>
      </p:sp>
      <p:pic>
        <p:nvPicPr>
          <p:cNvPr id="285" name="Google Shape;285;p46"/>
          <p:cNvPicPr preferRelativeResize="0"/>
          <p:nvPr/>
        </p:nvPicPr>
        <p:blipFill rotWithShape="1">
          <a:blip r:embed="rId3">
            <a:alphaModFix/>
          </a:blip>
          <a:srcRect b="0" l="0" r="0" t="0"/>
          <a:stretch/>
        </p:blipFill>
        <p:spPr>
          <a:xfrm>
            <a:off x="5685350" y="1936624"/>
            <a:ext cx="3009000" cy="231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471900" y="738725"/>
            <a:ext cx="8222100" cy="767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ISP</a:t>
            </a:r>
            <a:endParaRPr/>
          </a:p>
        </p:txBody>
      </p:sp>
      <p:sp>
        <p:nvSpPr>
          <p:cNvPr id="291" name="Google Shape;291;p47"/>
          <p:cNvSpPr txBox="1"/>
          <p:nvPr>
            <p:ph idx="1" type="body"/>
          </p:nvPr>
        </p:nvSpPr>
        <p:spPr>
          <a:xfrm>
            <a:off x="471900" y="1919075"/>
            <a:ext cx="8222100" cy="27102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1900"/>
              <a:buChar char="●"/>
            </a:pPr>
            <a:r>
              <a:rPr lang="en" sz="1900"/>
              <a:t>Although this solution is common, it is not without problems. Chief among these is that the Door class now depends upon TimerClient. Not all varieties of Door need timing. </a:t>
            </a:r>
            <a:endParaRPr/>
          </a:p>
          <a:p>
            <a:pPr indent="-171450" lvl="0" marL="171450" rtl="0" algn="l">
              <a:lnSpc>
                <a:spcPct val="90000"/>
              </a:lnSpc>
              <a:spcBef>
                <a:spcPts val="750"/>
              </a:spcBef>
              <a:spcAft>
                <a:spcPts val="0"/>
              </a:spcAft>
              <a:buClr>
                <a:schemeClr val="dk1"/>
              </a:buClr>
              <a:buSzPts val="1900"/>
              <a:buChar char="●"/>
            </a:pPr>
            <a:r>
              <a:rPr lang="en" sz="1900"/>
              <a:t>Indeed, the original Door abstraction had nothing whatever to do with timing. If timing free derivatives of Door are created, those derivatives will have to provide nil implementations for the TimeOut method. </a:t>
            </a:r>
            <a:endParaRPr/>
          </a:p>
          <a:p>
            <a:pPr indent="-171450" lvl="0" marL="171450" rtl="0" algn="l">
              <a:lnSpc>
                <a:spcPct val="90000"/>
              </a:lnSpc>
              <a:spcBef>
                <a:spcPts val="750"/>
              </a:spcBef>
              <a:spcAft>
                <a:spcPts val="1600"/>
              </a:spcAft>
              <a:buClr>
                <a:schemeClr val="dk1"/>
              </a:buClr>
              <a:buSzPts val="1900"/>
              <a:buChar char="●"/>
            </a:pPr>
            <a:r>
              <a:rPr lang="en" sz="1900"/>
              <a:t>Moreover, the applications that use those derivatives will have to include the definition of the TimerClient class, even though it is not used.</a:t>
            </a: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ISP</a:t>
            </a:r>
            <a:endParaRPr/>
          </a:p>
        </p:txBody>
      </p:sp>
      <p:sp>
        <p:nvSpPr>
          <p:cNvPr id="297" name="Google Shape;297;p48"/>
          <p:cNvSpPr txBox="1"/>
          <p:nvPr>
            <p:ph idx="1" type="body"/>
          </p:nvPr>
        </p:nvSpPr>
        <p:spPr>
          <a:xfrm>
            <a:off x="471900" y="1919075"/>
            <a:ext cx="8222100" cy="2710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
              <a:t>Some possible solutions for the archiving ISP includes:</a:t>
            </a:r>
            <a:endParaRPr/>
          </a:p>
          <a:p>
            <a:pPr indent="-171450" lvl="1" marL="514350" rtl="0" algn="l">
              <a:lnSpc>
                <a:spcPct val="90000"/>
              </a:lnSpc>
              <a:spcBef>
                <a:spcPts val="375"/>
              </a:spcBef>
              <a:spcAft>
                <a:spcPts val="1600"/>
              </a:spcAft>
              <a:buClr>
                <a:schemeClr val="dk1"/>
              </a:buClr>
              <a:buSzPts val="1800"/>
              <a:buChar char="○"/>
            </a:pPr>
            <a:r>
              <a:rPr lang="en"/>
              <a:t>Separation through delegation Separation through multiple inheritance</a:t>
            </a:r>
            <a:endParaRPr/>
          </a:p>
        </p:txBody>
      </p:sp>
      <p:pic>
        <p:nvPicPr>
          <p:cNvPr id="298" name="Google Shape;298;p48"/>
          <p:cNvPicPr preferRelativeResize="0"/>
          <p:nvPr/>
        </p:nvPicPr>
        <p:blipFill rotWithShape="1">
          <a:blip r:embed="rId3">
            <a:alphaModFix/>
          </a:blip>
          <a:srcRect b="0" l="0" r="0" t="0"/>
          <a:stretch/>
        </p:blipFill>
        <p:spPr>
          <a:xfrm>
            <a:off x="1466775" y="2716075"/>
            <a:ext cx="2674950" cy="2286825"/>
          </a:xfrm>
          <a:prstGeom prst="rect">
            <a:avLst/>
          </a:prstGeom>
          <a:noFill/>
          <a:ln>
            <a:noFill/>
          </a:ln>
        </p:spPr>
      </p:pic>
      <p:pic>
        <p:nvPicPr>
          <p:cNvPr id="299" name="Google Shape;299;p48"/>
          <p:cNvPicPr preferRelativeResize="0"/>
          <p:nvPr/>
        </p:nvPicPr>
        <p:blipFill rotWithShape="1">
          <a:blip r:embed="rId4">
            <a:alphaModFix/>
          </a:blip>
          <a:srcRect b="0" l="0" r="0" t="0"/>
          <a:stretch/>
        </p:blipFill>
        <p:spPr>
          <a:xfrm>
            <a:off x="6309643" y="2753487"/>
            <a:ext cx="2494431" cy="239001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471900" y="738725"/>
            <a:ext cx="8222100" cy="767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DIP</a:t>
            </a:r>
            <a:endParaRPr/>
          </a:p>
        </p:txBody>
      </p:sp>
      <p:sp>
        <p:nvSpPr>
          <p:cNvPr id="305" name="Google Shape;305;p4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2100"/>
              <a:buNone/>
            </a:pPr>
            <a:r>
              <a:rPr lang="en"/>
              <a:t>Dependency Inversion Principle: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rPr lang="en"/>
              <a:t>a) High level modules should not depend on lower level modules. Rather both should depend on abstractions</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rPr lang="en"/>
              <a:t>Or</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1600"/>
              </a:spcAft>
              <a:buClr>
                <a:schemeClr val="dk1"/>
              </a:buClr>
              <a:buSzPts val="2100"/>
              <a:buNone/>
            </a:pPr>
            <a:r>
              <a:rPr lang="en"/>
              <a:t>b) Abstractions should not depend upon details. Details should depend upon abstractions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a:t>Software Design Principles - DIP</a:t>
            </a:r>
            <a:endParaRPr/>
          </a:p>
        </p:txBody>
      </p:sp>
      <p:sp>
        <p:nvSpPr>
          <p:cNvPr id="311" name="Google Shape;311;p50"/>
          <p:cNvSpPr txBox="1"/>
          <p:nvPr>
            <p:ph idx="1" type="body"/>
          </p:nvPr>
        </p:nvSpPr>
        <p:spPr>
          <a:xfrm>
            <a:off x="222025" y="1894575"/>
            <a:ext cx="5580300" cy="288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Consider a simple program that is charged with the task of copying characters typed on a keyboard to a printer.</a:t>
            </a:r>
            <a:endParaRPr sz="1400"/>
          </a:p>
          <a:p>
            <a:pPr indent="-317500" lvl="0" marL="457200" rtl="0" algn="l">
              <a:spcBef>
                <a:spcPts val="0"/>
              </a:spcBef>
              <a:spcAft>
                <a:spcPts val="0"/>
              </a:spcAft>
              <a:buSzPts val="1400"/>
              <a:buChar char="●"/>
            </a:pPr>
            <a:r>
              <a:rPr lang="en" sz="1400"/>
              <a:t>The body of that loop calls the “Read Keyboard” module to fetch a character from the keyboard, it then sends that character to the “Write Printer” module which prints the character.</a:t>
            </a:r>
            <a:endParaRPr sz="1400"/>
          </a:p>
          <a:p>
            <a:pPr indent="-317500" lvl="0" marL="457200" rtl="0" algn="l">
              <a:spcBef>
                <a:spcPts val="0"/>
              </a:spcBef>
              <a:spcAft>
                <a:spcPts val="0"/>
              </a:spcAft>
              <a:buSzPts val="1400"/>
              <a:buChar char="●"/>
            </a:pPr>
            <a:r>
              <a:rPr lang="en" sz="1400"/>
              <a:t>However, the “Copy” module is not reusable in any context which does not involve a keyboard or a printer. This is a shame since the intelligence of the system is maintained in this module. It is the “Copy” module that encapsulates a very interesting policy that we would like to reuse.</a:t>
            </a:r>
            <a:endParaRPr sz="1400"/>
          </a:p>
        </p:txBody>
      </p:sp>
      <p:pic>
        <p:nvPicPr>
          <p:cNvPr id="312" name="Google Shape;312;p50"/>
          <p:cNvPicPr preferRelativeResize="0"/>
          <p:nvPr/>
        </p:nvPicPr>
        <p:blipFill>
          <a:blip r:embed="rId3">
            <a:alphaModFix/>
          </a:blip>
          <a:stretch>
            <a:fillRect/>
          </a:stretch>
        </p:blipFill>
        <p:spPr>
          <a:xfrm>
            <a:off x="5769300" y="1851250"/>
            <a:ext cx="3223275" cy="1899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a:t>Software Design Principles - DIP</a:t>
            </a:r>
            <a:endParaRPr/>
          </a:p>
        </p:txBody>
      </p:sp>
      <p:sp>
        <p:nvSpPr>
          <p:cNvPr id="318" name="Google Shape;318;p51"/>
          <p:cNvSpPr txBox="1"/>
          <p:nvPr>
            <p:ph idx="1" type="body"/>
          </p:nvPr>
        </p:nvSpPr>
        <p:spPr>
          <a:xfrm>
            <a:off x="471900" y="1919075"/>
            <a:ext cx="48567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could add an ‘if’ statement to its policy and have it select between the “Write Printer” module and the “Write Disk” module depending upon some kind of flag. However this adds new interdependencies to the system. </a:t>
            </a:r>
            <a:endParaRPr sz="1400"/>
          </a:p>
          <a:p>
            <a:pPr indent="-317500" lvl="0" marL="457200" rtl="0" algn="l">
              <a:spcBef>
                <a:spcPts val="0"/>
              </a:spcBef>
              <a:spcAft>
                <a:spcPts val="0"/>
              </a:spcAft>
              <a:buSzPts val="1400"/>
              <a:buChar char="●"/>
            </a:pPr>
            <a:r>
              <a:rPr lang="en" sz="1400"/>
              <a:t>As time goes on, and more and more devices must participate in the copy program, the “Copy” module will be littered with if/else statements and will be dependent upon many lower level modules. It will eventually become rigid and fragile</a:t>
            </a:r>
            <a:endParaRPr sz="1400"/>
          </a:p>
          <a:p>
            <a:pPr indent="0" lvl="0" marL="0" rtl="0" algn="l">
              <a:spcBef>
                <a:spcPts val="1600"/>
              </a:spcBef>
              <a:spcAft>
                <a:spcPts val="1600"/>
              </a:spcAft>
              <a:buNone/>
            </a:pPr>
            <a:r>
              <a:t/>
            </a:r>
            <a:endParaRPr/>
          </a:p>
        </p:txBody>
      </p:sp>
      <p:pic>
        <p:nvPicPr>
          <p:cNvPr id="319" name="Google Shape;319;p51"/>
          <p:cNvPicPr preferRelativeResize="0"/>
          <p:nvPr/>
        </p:nvPicPr>
        <p:blipFill>
          <a:blip r:embed="rId3">
            <a:alphaModFix/>
          </a:blip>
          <a:stretch>
            <a:fillRect/>
          </a:stretch>
        </p:blipFill>
        <p:spPr>
          <a:xfrm>
            <a:off x="5436600" y="2028850"/>
            <a:ext cx="3314700" cy="1657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2"/>
          <p:cNvPicPr preferRelativeResize="0"/>
          <p:nvPr/>
        </p:nvPicPr>
        <p:blipFill rotWithShape="1">
          <a:blip r:embed="rId3">
            <a:alphaModFix/>
          </a:blip>
          <a:srcRect b="0" l="3984" r="9949" t="12510"/>
          <a:stretch/>
        </p:blipFill>
        <p:spPr>
          <a:xfrm>
            <a:off x="4329426" y="2050049"/>
            <a:ext cx="2141050" cy="2116550"/>
          </a:xfrm>
          <a:prstGeom prst="rect">
            <a:avLst/>
          </a:prstGeom>
          <a:noFill/>
          <a:ln>
            <a:noFill/>
          </a:ln>
        </p:spPr>
      </p:pic>
      <p:sp>
        <p:nvSpPr>
          <p:cNvPr id="325" name="Google Shape;325;p52"/>
          <p:cNvSpPr txBox="1"/>
          <p:nvPr>
            <p:ph type="title"/>
          </p:nvPr>
        </p:nvSpPr>
        <p:spPr>
          <a:xfrm>
            <a:off x="471900" y="738725"/>
            <a:ext cx="8222100" cy="7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Software Design Principles - DIP</a:t>
            </a:r>
            <a:endParaRPr/>
          </a:p>
        </p:txBody>
      </p:sp>
      <p:sp>
        <p:nvSpPr>
          <p:cNvPr id="326" name="Google Shape;326;p52"/>
          <p:cNvSpPr txBox="1"/>
          <p:nvPr>
            <p:ph idx="1" type="body"/>
          </p:nvPr>
        </p:nvSpPr>
        <p:spPr>
          <a:xfrm>
            <a:off x="471900" y="1919075"/>
            <a:ext cx="3679800" cy="2778300"/>
          </a:xfrm>
          <a:prstGeom prst="rect">
            <a:avLst/>
          </a:prstGeom>
          <a:noFill/>
          <a:ln>
            <a:noFill/>
          </a:ln>
        </p:spPr>
        <p:txBody>
          <a:bodyPr anchorCtr="0" anchor="t" bIns="45700" lIns="91425" spcFirstLastPara="1" rIns="91425" wrap="square" tIns="45700">
            <a:normAutofit lnSpcReduction="10000"/>
          </a:bodyPr>
          <a:lstStyle/>
          <a:p>
            <a:pPr indent="-168783" lvl="0" marL="171450" rtl="0" algn="l">
              <a:lnSpc>
                <a:spcPct val="100000"/>
              </a:lnSpc>
              <a:spcBef>
                <a:spcPts val="0"/>
              </a:spcBef>
              <a:spcAft>
                <a:spcPts val="0"/>
              </a:spcAft>
              <a:buClr>
                <a:schemeClr val="dk1"/>
              </a:buClr>
              <a:buSzPts val="1900"/>
              <a:buChar char="●"/>
            </a:pPr>
            <a:r>
              <a:rPr lang="en" sz="1600"/>
              <a:t>the dependencies have been inverted; the “Copy” class depends upon abstractions, and the detailed readers and writers depend upon the same abstractions.</a:t>
            </a:r>
            <a:endParaRPr sz="1600"/>
          </a:p>
          <a:p>
            <a:pPr indent="-168783" lvl="0" marL="171450" rtl="0" algn="l">
              <a:lnSpc>
                <a:spcPct val="100000"/>
              </a:lnSpc>
              <a:spcBef>
                <a:spcPts val="750"/>
              </a:spcBef>
              <a:spcAft>
                <a:spcPts val="1600"/>
              </a:spcAft>
              <a:buClr>
                <a:schemeClr val="dk1"/>
              </a:buClr>
              <a:buSzPts val="1900"/>
              <a:buChar char="●"/>
            </a:pPr>
            <a:r>
              <a:rPr lang="en" sz="1600"/>
              <a:t>Now we can reuse the “Copy” class, independently of the “Keyboard Reader” and the “PrinterWriter”. We can invent new kinds of “Reader” and “Writer” derivatives that we can supply to the “Copy” class.</a:t>
            </a:r>
            <a:endParaRPr sz="1600"/>
          </a:p>
        </p:txBody>
      </p:sp>
      <p:pic>
        <p:nvPicPr>
          <p:cNvPr id="327" name="Google Shape;327;p52"/>
          <p:cNvPicPr preferRelativeResize="0"/>
          <p:nvPr/>
        </p:nvPicPr>
        <p:blipFill>
          <a:blip r:embed="rId4">
            <a:alphaModFix/>
          </a:blip>
          <a:stretch>
            <a:fillRect/>
          </a:stretch>
        </p:blipFill>
        <p:spPr>
          <a:xfrm>
            <a:off x="6548850" y="2125075"/>
            <a:ext cx="2368725" cy="22217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Write better code</a:t>
            </a:r>
            <a:endParaRPr/>
          </a:p>
        </p:txBody>
      </p:sp>
      <p:pic>
        <p:nvPicPr>
          <p:cNvPr id="333" name="Google Shape;333;p53"/>
          <p:cNvPicPr preferRelativeResize="0"/>
          <p:nvPr/>
        </p:nvPicPr>
        <p:blipFill>
          <a:blip r:embed="rId3">
            <a:alphaModFix/>
          </a:blip>
          <a:stretch>
            <a:fillRect/>
          </a:stretch>
        </p:blipFill>
        <p:spPr>
          <a:xfrm>
            <a:off x="1158725" y="737050"/>
            <a:ext cx="7254006" cy="4219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Design Concepts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39" name="Google Shape;339;p5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u="sng">
                <a:solidFill>
                  <a:schemeClr val="accent5"/>
                </a:solidFill>
                <a:latin typeface="Arial"/>
                <a:ea typeface="Arial"/>
                <a:cs typeface="Arial"/>
                <a:sym typeface="Arial"/>
                <a:hlinkClick r:id="rId3">
                  <a:extLst>
                    <a:ext uri="{A12FA001-AC4F-418D-AE19-62706E023703}">
                      <ahyp:hlinkClr val="tx"/>
                    </a:ext>
                  </a:extLst>
                </a:hlinkClick>
              </a:rPr>
              <a:t>https://www.tutorialride.com/software-engineering/software-process-designing-concepts.htm</a:t>
            </a:r>
            <a:endParaRPr sz="1600">
              <a:solidFill>
                <a:srgbClr val="000000"/>
              </a:solidFill>
            </a:endParaRPr>
          </a:p>
          <a:p>
            <a:pPr indent="-330200" lvl="0" marL="457200" rtl="0" algn="l">
              <a:spcBef>
                <a:spcPts val="0"/>
              </a:spcBef>
              <a:spcAft>
                <a:spcPts val="0"/>
              </a:spcAft>
              <a:buSzPts val="1600"/>
              <a:buChar char="●"/>
            </a:pPr>
            <a:r>
              <a:rPr lang="en" sz="1600" u="sng">
                <a:solidFill>
                  <a:schemeClr val="hlink"/>
                </a:solidFill>
                <a:latin typeface="Arial"/>
                <a:ea typeface="Arial"/>
                <a:cs typeface="Arial"/>
                <a:sym typeface="Arial"/>
                <a:hlinkClick r:id="rId4"/>
              </a:rPr>
              <a:t>https://www.tutorialspoint.com/software_engineering/software_design_basics.htm</a:t>
            </a:r>
            <a:endParaRPr sz="1600"/>
          </a:p>
          <a:p>
            <a:pPr indent="-330200" lvl="0" marL="457200" rtl="0" algn="l">
              <a:spcBef>
                <a:spcPts val="0"/>
              </a:spcBef>
              <a:spcAft>
                <a:spcPts val="0"/>
              </a:spcAft>
              <a:buSzPts val="1600"/>
              <a:buChar char="●"/>
            </a:pPr>
            <a:r>
              <a:rPr lang="en" sz="1600" u="sng">
                <a:solidFill>
                  <a:schemeClr val="hlink"/>
                </a:solidFill>
                <a:hlinkClick r:id="rId5"/>
              </a:rPr>
              <a:t>https://en.wikipedia.org/wiki/SOLID</a:t>
            </a:r>
            <a:r>
              <a:rPr lang="en" sz="1600"/>
              <a:t>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Abstraction</a:t>
            </a:r>
            <a:endParaRPr/>
          </a:p>
        </p:txBody>
      </p:sp>
      <p:sp>
        <p:nvSpPr>
          <p:cNvPr id="103" name="Google Shape;103;p19"/>
          <p:cNvSpPr txBox="1"/>
          <p:nvPr/>
        </p:nvSpPr>
        <p:spPr>
          <a:xfrm>
            <a:off x="203600" y="921550"/>
            <a:ext cx="4811100" cy="368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In software engineering and computer science, abstraction is a technique for arranging complexity of computer systems. It works by establishing a level of complexity on which a person interacts with the system, suppressing the more complex details below the current level.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Generalization: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Removing details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from Specific to General</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Grizzly Bear  -&gt;</a:t>
            </a:r>
            <a:br>
              <a:rPr lang="en">
                <a:latin typeface="Roboto"/>
                <a:ea typeface="Roboto"/>
                <a:cs typeface="Roboto"/>
                <a:sym typeface="Roboto"/>
              </a:rPr>
            </a:br>
            <a:r>
              <a:rPr lang="en">
                <a:latin typeface="Roboto"/>
                <a:ea typeface="Roboto"/>
                <a:cs typeface="Roboto"/>
                <a:sym typeface="Roboto"/>
              </a:rPr>
              <a:t>-&gt; Mammals -&gt; Vertebrates -&gt; Animals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De-duplicating Code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Creating an interface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moving common details to parent class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Moving redundant code into function</a:t>
            </a:r>
            <a:endParaRPr>
              <a:latin typeface="Roboto"/>
              <a:ea typeface="Roboto"/>
              <a:cs typeface="Roboto"/>
              <a:sym typeface="Roboto"/>
            </a:endParaRPr>
          </a:p>
        </p:txBody>
      </p:sp>
      <p:sp>
        <p:nvSpPr>
          <p:cNvPr id="104" name="Google Shape;104;p19"/>
          <p:cNvSpPr txBox="1"/>
          <p:nvPr/>
        </p:nvSpPr>
        <p:spPr>
          <a:xfrm>
            <a:off x="98250" y="4811300"/>
            <a:ext cx="54204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accent1"/>
                </a:solidFill>
                <a:hlinkClick r:id="rId3">
                  <a:extLst>
                    <a:ext uri="{A12FA001-AC4F-418D-AE19-62706E023703}">
                      <ahyp:hlinkClr val="tx"/>
                    </a:ext>
                  </a:extLst>
                </a:hlinkClick>
              </a:rPr>
              <a:t>https://computersciencewiki.org/index.php/Abstraction#cite_note-1</a:t>
            </a:r>
            <a:endParaRPr>
              <a:solidFill>
                <a:schemeClr val="accent1"/>
              </a:solidFill>
            </a:endParaRPr>
          </a:p>
        </p:txBody>
      </p:sp>
      <p:pic>
        <p:nvPicPr>
          <p:cNvPr id="105" name="Google Shape;105;p19"/>
          <p:cNvPicPr preferRelativeResize="0"/>
          <p:nvPr/>
        </p:nvPicPr>
        <p:blipFill>
          <a:blip r:embed="rId4">
            <a:alphaModFix/>
          </a:blip>
          <a:stretch>
            <a:fillRect/>
          </a:stretch>
        </p:blipFill>
        <p:spPr>
          <a:xfrm>
            <a:off x="5143225" y="1535975"/>
            <a:ext cx="3824499" cy="24572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a:t>. Refinement</a:t>
            </a:r>
            <a:endParaRPr/>
          </a:p>
        </p:txBody>
      </p:sp>
      <p:sp>
        <p:nvSpPr>
          <p:cNvPr id="111" name="Google Shape;111;p20"/>
          <p:cNvSpPr txBox="1"/>
          <p:nvPr/>
        </p:nvSpPr>
        <p:spPr>
          <a:xfrm>
            <a:off x="278600" y="975125"/>
            <a:ext cx="4176900" cy="363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opposite of abstraction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Specialization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Adding Detail</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From general to specific</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Animal -&gt; vertebrates -&gt; Mammals</a:t>
            </a:r>
            <a:endParaRPr>
              <a:latin typeface="Roboto"/>
              <a:ea typeface="Roboto"/>
              <a:cs typeface="Roboto"/>
              <a:sym typeface="Roboto"/>
            </a:endParaRPr>
          </a:p>
          <a:p>
            <a:pPr indent="0" lvl="0" marL="914400" rtl="0" algn="l">
              <a:spcBef>
                <a:spcPts val="0"/>
              </a:spcBef>
              <a:spcAft>
                <a:spcPts val="0"/>
              </a:spcAft>
              <a:buNone/>
            </a:pPr>
            <a:r>
              <a:rPr lang="en">
                <a:latin typeface="Roboto"/>
                <a:ea typeface="Roboto"/>
                <a:cs typeface="Roboto"/>
                <a:sym typeface="Roboto"/>
              </a:rPr>
              <a:t>-&gt; Ursidae -&gt; Grizzly Bear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Extending class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overriding a parent method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Creating a function to fit a more specific use case</a:t>
            </a:r>
            <a:endParaRPr>
              <a:latin typeface="Roboto"/>
              <a:ea typeface="Roboto"/>
              <a:cs typeface="Roboto"/>
              <a:sym typeface="Roboto"/>
            </a:endParaRPr>
          </a:p>
        </p:txBody>
      </p:sp>
      <p:pic>
        <p:nvPicPr>
          <p:cNvPr id="112" name="Google Shape;112;p20"/>
          <p:cNvPicPr preferRelativeResize="0"/>
          <p:nvPr/>
        </p:nvPicPr>
        <p:blipFill rotWithShape="1">
          <a:blip r:embed="rId3">
            <a:alphaModFix/>
          </a:blip>
          <a:srcRect b="3843" l="9957" r="9611" t="14202"/>
          <a:stretch/>
        </p:blipFill>
        <p:spPr>
          <a:xfrm>
            <a:off x="4455470" y="1071550"/>
            <a:ext cx="4342056" cy="3321900"/>
          </a:xfrm>
          <a:prstGeom prst="rect">
            <a:avLst/>
          </a:prstGeom>
          <a:noFill/>
          <a:ln>
            <a:noFill/>
          </a:ln>
        </p:spPr>
      </p:pic>
      <p:sp>
        <p:nvSpPr>
          <p:cNvPr id="113" name="Google Shape;113;p20"/>
          <p:cNvSpPr txBox="1"/>
          <p:nvPr/>
        </p:nvSpPr>
        <p:spPr>
          <a:xfrm>
            <a:off x="150325" y="4607775"/>
            <a:ext cx="59811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https://pdfs.semanticscholar.org/e82e/2f8a7d607f372534c61cb676e78989cfcfee.pdf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a:t>. Modularity</a:t>
            </a:r>
            <a:endParaRPr/>
          </a:p>
        </p:txBody>
      </p:sp>
      <p:sp>
        <p:nvSpPr>
          <p:cNvPr id="119" name="Google Shape;119;p21"/>
          <p:cNvSpPr txBox="1"/>
          <p:nvPr/>
        </p:nvSpPr>
        <p:spPr>
          <a:xfrm>
            <a:off x="278600" y="1007275"/>
            <a:ext cx="4709100" cy="3600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Splitting up an implementation into logically separate components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Components should be independent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Modular code bases are easier to manage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Reduces coupling between functionalities</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20" name="Google Shape;120;p21"/>
          <p:cNvPicPr preferRelativeResize="0"/>
          <p:nvPr/>
        </p:nvPicPr>
        <p:blipFill rotWithShape="1">
          <a:blip r:embed="rId3">
            <a:alphaModFix/>
          </a:blip>
          <a:srcRect b="0" l="1710" r="2742" t="0"/>
          <a:stretch/>
        </p:blipFill>
        <p:spPr>
          <a:xfrm>
            <a:off x="5132175" y="927100"/>
            <a:ext cx="3541949" cy="2439975"/>
          </a:xfrm>
          <a:prstGeom prst="rect">
            <a:avLst/>
          </a:prstGeom>
          <a:noFill/>
          <a:ln>
            <a:noFill/>
          </a:ln>
        </p:spPr>
      </p:pic>
      <p:pic>
        <p:nvPicPr>
          <p:cNvPr id="121" name="Google Shape;121;p21"/>
          <p:cNvPicPr preferRelativeResize="0"/>
          <p:nvPr/>
        </p:nvPicPr>
        <p:blipFill>
          <a:blip r:embed="rId4">
            <a:alphaModFix/>
          </a:blip>
          <a:stretch>
            <a:fillRect/>
          </a:stretch>
        </p:blipFill>
        <p:spPr>
          <a:xfrm>
            <a:off x="5284575" y="3519475"/>
            <a:ext cx="3381375" cy="135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a:t>
            </a:r>
            <a:r>
              <a:rPr lang="en"/>
              <a:t>. Patterns</a:t>
            </a:r>
            <a:endParaRPr/>
          </a:p>
        </p:txBody>
      </p:sp>
      <p:sp>
        <p:nvSpPr>
          <p:cNvPr id="127" name="Google Shape;127;p22"/>
          <p:cNvSpPr txBox="1"/>
          <p:nvPr/>
        </p:nvSpPr>
        <p:spPr>
          <a:xfrm>
            <a:off x="600075" y="1285875"/>
            <a:ext cx="4279200" cy="3321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lang="en" sz="1500"/>
              <a:t>Patterns are typical solutions to common problems</a:t>
            </a:r>
            <a:endParaRPr sz="1500"/>
          </a:p>
          <a:p>
            <a:pPr indent="-323850" lvl="0" marL="457200" rtl="0" algn="l">
              <a:spcBef>
                <a:spcPts val="0"/>
              </a:spcBef>
              <a:spcAft>
                <a:spcPts val="0"/>
              </a:spcAft>
              <a:buSzPts val="1500"/>
              <a:buFont typeface="Roboto"/>
              <a:buChar char="●"/>
            </a:pPr>
            <a:r>
              <a:rPr lang="en" sz="1500"/>
              <a:t>Each pattern is like a blueprint that you can customize to address a problem in your code</a:t>
            </a:r>
            <a:endParaRPr sz="1500"/>
          </a:p>
          <a:p>
            <a:pPr indent="-323850" lvl="0" marL="457200" rtl="0" algn="l">
              <a:spcBef>
                <a:spcPts val="0"/>
              </a:spcBef>
              <a:spcAft>
                <a:spcPts val="0"/>
              </a:spcAft>
              <a:buSzPts val="1500"/>
              <a:buFont typeface="Roboto"/>
              <a:buChar char="●"/>
            </a:pPr>
            <a:r>
              <a:rPr lang="en" sz="1500"/>
              <a:t>Types</a:t>
            </a:r>
            <a:endParaRPr sz="1500"/>
          </a:p>
          <a:p>
            <a:pPr indent="-323850" lvl="1" marL="914400" rtl="0" algn="l">
              <a:spcBef>
                <a:spcPts val="0"/>
              </a:spcBef>
              <a:spcAft>
                <a:spcPts val="0"/>
              </a:spcAft>
              <a:buSzPts val="1500"/>
              <a:buChar char="○"/>
            </a:pPr>
            <a:r>
              <a:rPr lang="en" sz="1500"/>
              <a:t>Code Patterns</a:t>
            </a:r>
            <a:endParaRPr sz="1500"/>
          </a:p>
          <a:p>
            <a:pPr indent="-323850" lvl="1" marL="914400" rtl="0" algn="l">
              <a:spcBef>
                <a:spcPts val="0"/>
              </a:spcBef>
              <a:spcAft>
                <a:spcPts val="0"/>
              </a:spcAft>
              <a:buSzPts val="1500"/>
              <a:buChar char="○"/>
            </a:pPr>
            <a:r>
              <a:rPr lang="en" sz="1500"/>
              <a:t>Design Patterns</a:t>
            </a:r>
            <a:endParaRPr sz="1500"/>
          </a:p>
          <a:p>
            <a:pPr indent="-323850" lvl="1" marL="914400" rtl="0" algn="l">
              <a:spcBef>
                <a:spcPts val="0"/>
              </a:spcBef>
              <a:spcAft>
                <a:spcPts val="0"/>
              </a:spcAft>
              <a:buSzPts val="1500"/>
              <a:buChar char="○"/>
            </a:pPr>
            <a:r>
              <a:rPr lang="en" sz="1500"/>
              <a:t>Architectural</a:t>
            </a:r>
            <a:r>
              <a:rPr lang="en" sz="1500"/>
              <a:t> Patterns</a:t>
            </a:r>
            <a:endParaRPr sz="1500"/>
          </a:p>
          <a:p>
            <a:pPr indent="-323850" lvl="1" marL="914400" rtl="0" algn="l">
              <a:spcBef>
                <a:spcPts val="0"/>
              </a:spcBef>
              <a:spcAft>
                <a:spcPts val="0"/>
              </a:spcAft>
              <a:buSzPts val="1500"/>
              <a:buChar char="○"/>
            </a:pPr>
            <a:r>
              <a:rPr lang="en" sz="1500"/>
              <a:t>Cloud Patterns</a:t>
            </a:r>
            <a:endParaRPr sz="1500"/>
          </a:p>
          <a:p>
            <a:pPr indent="-323850" lvl="0" marL="457200" rtl="0" algn="l">
              <a:spcBef>
                <a:spcPts val="0"/>
              </a:spcBef>
              <a:spcAft>
                <a:spcPts val="0"/>
              </a:spcAft>
              <a:buSzPts val="1500"/>
              <a:buChar char="●"/>
            </a:pPr>
            <a:r>
              <a:rPr lang="en" sz="1500"/>
              <a:t>Patterns convey the </a:t>
            </a:r>
            <a:r>
              <a:rPr lang="en" sz="1500"/>
              <a:t>essence</a:t>
            </a:r>
            <a:r>
              <a:rPr lang="en" sz="1500"/>
              <a:t> of a proven design solution</a:t>
            </a:r>
            <a:endParaRPr sz="1500"/>
          </a:p>
        </p:txBody>
      </p:sp>
      <p:pic>
        <p:nvPicPr>
          <p:cNvPr id="128" name="Google Shape;128;p22"/>
          <p:cNvPicPr preferRelativeResize="0"/>
          <p:nvPr/>
        </p:nvPicPr>
        <p:blipFill>
          <a:blip r:embed="rId3">
            <a:alphaModFix/>
          </a:blip>
          <a:stretch>
            <a:fillRect/>
          </a:stretch>
        </p:blipFill>
        <p:spPr>
          <a:xfrm>
            <a:off x="5114100" y="1472900"/>
            <a:ext cx="3671200" cy="246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r>
              <a:rPr lang="en"/>
              <a:t>. Software Architecture Patterns</a:t>
            </a:r>
            <a:endParaRPr/>
          </a:p>
        </p:txBody>
      </p:sp>
      <p:sp>
        <p:nvSpPr>
          <p:cNvPr id="134" name="Google Shape;134;p23"/>
          <p:cNvSpPr txBox="1"/>
          <p:nvPr/>
        </p:nvSpPr>
        <p:spPr>
          <a:xfrm>
            <a:off x="225025" y="728675"/>
            <a:ext cx="4983000" cy="3662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The high level structural patterns of software components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Examples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Model View </a:t>
            </a:r>
            <a:r>
              <a:rPr lang="en" sz="1600">
                <a:latin typeface="Roboto"/>
                <a:ea typeface="Roboto"/>
                <a:cs typeface="Roboto"/>
                <a:sym typeface="Roboto"/>
              </a:rPr>
              <a:t>Controller</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Flux</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Layered</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Monolithic</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Peer to Peer</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Event Driven</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Microservices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Pipes and Filters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Service Oriented</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REST</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Client Server</a:t>
            </a:r>
            <a:endParaRPr sz="1600">
              <a:latin typeface="Roboto"/>
              <a:ea typeface="Roboto"/>
              <a:cs typeface="Roboto"/>
              <a:sym typeface="Roboto"/>
            </a:endParaRPr>
          </a:p>
        </p:txBody>
      </p:sp>
      <p:pic>
        <p:nvPicPr>
          <p:cNvPr id="135" name="Google Shape;135;p23"/>
          <p:cNvPicPr preferRelativeResize="0"/>
          <p:nvPr/>
        </p:nvPicPr>
        <p:blipFill>
          <a:blip r:embed="rId3">
            <a:alphaModFix/>
          </a:blip>
          <a:stretch>
            <a:fillRect/>
          </a:stretch>
        </p:blipFill>
        <p:spPr>
          <a:xfrm>
            <a:off x="5130999" y="1006570"/>
            <a:ext cx="3526201" cy="1565174"/>
          </a:xfrm>
          <a:prstGeom prst="rect">
            <a:avLst/>
          </a:prstGeom>
          <a:noFill/>
          <a:ln>
            <a:noFill/>
          </a:ln>
        </p:spPr>
      </p:pic>
      <p:pic>
        <p:nvPicPr>
          <p:cNvPr id="136" name="Google Shape;136;p23"/>
          <p:cNvPicPr preferRelativeResize="0"/>
          <p:nvPr/>
        </p:nvPicPr>
        <p:blipFill>
          <a:blip r:embed="rId4">
            <a:alphaModFix/>
          </a:blip>
          <a:stretch>
            <a:fillRect/>
          </a:stretch>
        </p:blipFill>
        <p:spPr>
          <a:xfrm>
            <a:off x="5257488" y="2693400"/>
            <a:ext cx="2843661" cy="1873024"/>
          </a:xfrm>
          <a:prstGeom prst="rect">
            <a:avLst/>
          </a:prstGeom>
          <a:noFill/>
          <a:ln>
            <a:noFill/>
          </a:ln>
        </p:spPr>
      </p:pic>
      <p:sp>
        <p:nvSpPr>
          <p:cNvPr id="137" name="Google Shape;137;p23"/>
          <p:cNvSpPr txBox="1"/>
          <p:nvPr/>
        </p:nvSpPr>
        <p:spPr>
          <a:xfrm>
            <a:off x="180700" y="4391300"/>
            <a:ext cx="519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5"/>
              </a:rPr>
              <a:t>https://medium.com/@madasamy/flux-vs-mvc-design-pattern-de134dfaa12b#:~:text=In%20Web%20Application%20development%20MVC%20is%20an%20design%20pattern%20for,focuses%20on%20unidirectional%20data%20flow.&amp;text=MVC.</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