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68" r:id="rId4"/>
    <p:sldId id="371" r:id="rId5"/>
    <p:sldId id="370" r:id="rId6"/>
    <p:sldId id="369" r:id="rId7"/>
    <p:sldId id="372" r:id="rId8"/>
    <p:sldId id="3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autoAdjust="0"/>
    <p:restoredTop sz="94694" autoAdjust="0"/>
  </p:normalViewPr>
  <p:slideViewPr>
    <p:cSldViewPr>
      <p:cViewPr varScale="1">
        <p:scale>
          <a:sx n="121" d="100"/>
          <a:sy n="121" d="100"/>
        </p:scale>
        <p:origin x="512" y="1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12/12/22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12/12/22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12/12/22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12/12/22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12/12/22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12/12/22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12/12/22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12/12/22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12/12/22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12/12/22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hackster.io/yongsaancern/fantastic-card-82cf4f?f=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dafruit.com/product/3777" TargetMode="External"/><Relationship Id="rId2" Type="http://schemas.openxmlformats.org/officeDocument/2006/relationships/hyperlink" Target="https://www.adafruit.com/product/324" TargetMode="External"/><Relationship Id="rId1" Type="http://schemas.openxmlformats.org/officeDocument/2006/relationships/slideLayout" Target="../slideLayouts/slideLayout2.xml"/><Relationship Id="rId6" Type="http://schemas.openxmlformats.org/officeDocument/2006/relationships/hyperlink" Target="https://learn.adafruit.com/adafruit-drv8833-dc-stepper-motor-driver-breakout-board" TargetMode="External"/><Relationship Id="rId5" Type="http://schemas.openxmlformats.org/officeDocument/2006/relationships/hyperlink" Target="https://www.adafruit.com/product/3763" TargetMode="External"/><Relationship Id="rId4" Type="http://schemas.openxmlformats.org/officeDocument/2006/relationships/hyperlink" Target="https://www.digikey.com/en/products/detail/adafruit-industries-llc/3297/6419360?s=N4IgjCBcoLQBxVAYygMwIYBsDOBTANCAPZQDa4ArAEwIC6AvvYVWSAMxUCcA7CA0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adafruit.com/product/4210" TargetMode="External"/><Relationship Id="rId7" Type="http://schemas.openxmlformats.org/officeDocument/2006/relationships/hyperlink" Target="https://www.amazon.com/TalentCell-Rechargeable-3000mAh-Lithium-External/dp/B01M7Z9Z1N/" TargetMode="External"/><Relationship Id="rId2" Type="http://schemas.openxmlformats.org/officeDocument/2006/relationships/hyperlink" Target="https://www.adafruit.com/product/4681" TargetMode="External"/><Relationship Id="rId1" Type="http://schemas.openxmlformats.org/officeDocument/2006/relationships/slideLayout" Target="../slideLayouts/slideLayout2.xml"/><Relationship Id="rId6" Type="http://schemas.openxmlformats.org/officeDocument/2006/relationships/hyperlink" Target="https://www.adafruit.com/product/4827" TargetMode="External"/><Relationship Id="rId5" Type="http://schemas.openxmlformats.org/officeDocument/2006/relationships/hyperlink" Target="https://www.adafruit.com/product/5423" TargetMode="External"/><Relationship Id="rId4" Type="http://schemas.openxmlformats.org/officeDocument/2006/relationships/hyperlink" Target="https://www.adafruit.com/product/177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1253" TargetMode="External"/><Relationship Id="rId7" Type="http://schemas.openxmlformats.org/officeDocument/2006/relationships/hyperlink" Target="https://www.adafruit.com/product/1861" TargetMode="External"/><Relationship Id="rId2" Type="http://schemas.openxmlformats.org/officeDocument/2006/relationships/hyperlink" Target="https://learn.adafruit.com/bluetooth-motorized-camera-slider" TargetMode="External"/><Relationship Id="rId1" Type="http://schemas.openxmlformats.org/officeDocument/2006/relationships/slideLayout" Target="../slideLayouts/slideLayout2.xml"/><Relationship Id="rId6" Type="http://schemas.openxmlformats.org/officeDocument/2006/relationships/hyperlink" Target="https://www.adafruit.com/product/1866" TargetMode="External"/><Relationship Id="rId5" Type="http://schemas.openxmlformats.org/officeDocument/2006/relationships/hyperlink" Target="https://www.adafruit.com/product/1178" TargetMode="External"/><Relationship Id="rId4" Type="http://schemas.openxmlformats.org/officeDocument/2006/relationships/hyperlink" Target="https://www.adafruit.com/product/11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Poker Card Dealer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September 25, 2022</a:t>
            </a:r>
          </a:p>
          <a:p>
            <a:r>
              <a:rPr lang="en-US" dirty="0"/>
              <a:t>Jonathan Lloyd</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fontScale="85000" lnSpcReduction="10000"/>
          </a:bodyPr>
          <a:lstStyle/>
          <a:p>
            <a:r>
              <a:rPr lang="en-US" dirty="0"/>
              <a:t>I initially wanted to make this a combo shuffler-dealer, but after doing further research, implementing both would be a significant design challenge and would be unlikely to be completed over the course of this class</a:t>
            </a:r>
          </a:p>
          <a:p>
            <a:r>
              <a:rPr lang="en-US" dirty="0"/>
              <a:t>Between these two subsystems, I decided that the auto-dealer component would be a better design challenge because poker deck shufflers are commercially available devices and constitute a multi-billion dollar industry. Dealing machines are uncommon if in existence, as casinos generally stick to human dealers at their tables</a:t>
            </a:r>
          </a:p>
          <a:p>
            <a:r>
              <a:rPr lang="en-US" dirty="0"/>
              <a:t>I propose an auto-dealing robot that can, at the press of a button, deal a given number of players a starting hand and continue to deal cards on the table at future prompting. Stretch goals are to add Ok Google/Google Home integration and mechanical functionality to flip cards</a:t>
            </a:r>
          </a:p>
          <a:p>
            <a:r>
              <a:rPr lang="en-US" dirty="0">
                <a:hlinkClick r:id="rId2"/>
              </a:rPr>
              <a:t>Existing solution: https://www.hackster.io/yongsaancern/fantastic-card-82cf4f?f=1#</a:t>
            </a:r>
            <a:r>
              <a:rPr lang="en-US" dirty="0"/>
              <a:t> </a:t>
            </a:r>
          </a:p>
          <a:p>
            <a:pPr lvl="1"/>
            <a:r>
              <a:rPr lang="en-US" dirty="0"/>
              <a:t>Inefficient shuffle</a:t>
            </a:r>
          </a:p>
          <a:p>
            <a:pPr lvl="1"/>
            <a:r>
              <a:rPr lang="en-US" dirty="0"/>
              <a:t>Clunky in size</a:t>
            </a:r>
          </a:p>
          <a:p>
            <a:pPr lvl="1"/>
            <a:r>
              <a:rPr lang="en-US" dirty="0"/>
              <a:t>Dealing has too many voice prompts and does not place cards on the table, cards are visible when dealing</a:t>
            </a:r>
          </a:p>
          <a:p>
            <a:pPr lvl="1"/>
            <a:r>
              <a:rPr lang="en-US" dirty="0"/>
              <a:t>Does not dispense cards during gameplay, only to start</a:t>
            </a:r>
          </a:p>
          <a:p>
            <a:pPr lvl="1"/>
            <a:r>
              <a:rPr lang="en-US" dirty="0"/>
              <a:t>Uses LEGO HW/SW instead of </a:t>
            </a:r>
            <a:r>
              <a:rPr lang="en-US" dirty="0" err="1"/>
              <a:t>PocketBeagle</a:t>
            </a:r>
            <a:r>
              <a:rPr lang="en-US" dirty="0"/>
              <a:t>, but has Python code available for reference</a:t>
            </a:r>
          </a:p>
          <a:p>
            <a:pPr lvl="1"/>
            <a:r>
              <a:rPr lang="en-US" dirty="0"/>
              <a:t>PROS – voice activated, mobile</a:t>
            </a:r>
          </a:p>
          <a:p>
            <a:pPr lvl="1"/>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I am unsure which pins would be best suited for my parts as I have not selected any at this time. Would like to discuss further at project meeting for specific recommendations. I have treated this slide instead as a workflow diagram. </a:t>
            </a:r>
          </a:p>
          <a:p>
            <a:r>
              <a:rPr lang="en-US" dirty="0"/>
              <a:t>Diagram on next page, horizontal for better zoom/resolution</a:t>
            </a:r>
          </a:p>
          <a:p>
            <a:r>
              <a:rPr lang="en-US" dirty="0"/>
              <a:t>The manual card deal button, although not explicitly mentioned in system diagram, exists for debugging purposes as well as fulfilling a real time game play for “running it twice.” This case arises if, for example, two players go all in with 4 cards on the table and decide to split the pot into two hands. Two 5th cards are played instead of one, and half the pot goes to the winner of each hand’s iteration. Although not officially allowed in legitimate competition, it is used in casual play when players have a low probability high reward hand that could be won on the 5</a:t>
            </a:r>
            <a:r>
              <a:rPr lang="en-US" baseline="30000" dirty="0"/>
              <a:t>th</a:t>
            </a:r>
            <a:r>
              <a:rPr lang="en-US" dirty="0"/>
              <a:t> card. It can also be done as “running it three times” or more, although these cases are much less common. </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5100-F1FF-0AD1-43B7-27FB8DAF53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0C85E-6461-1026-908B-0AC8F47E1F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5B6F253-7C02-376A-FD0B-995322FFA92A}"/>
              </a:ext>
            </a:extLst>
          </p:cNvPr>
          <p:cNvPicPr>
            <a:picLocks noChangeAspect="1"/>
          </p:cNvPicPr>
          <p:nvPr/>
        </p:nvPicPr>
        <p:blipFill>
          <a:blip r:embed="rId2"/>
          <a:stretch>
            <a:fillRect/>
          </a:stretch>
        </p:blipFill>
        <p:spPr>
          <a:xfrm rot="16200000">
            <a:off x="2591751" y="-1937017"/>
            <a:ext cx="6627498" cy="10972800"/>
          </a:xfrm>
          <a:prstGeom prst="rect">
            <a:avLst/>
          </a:prstGeom>
        </p:spPr>
      </p:pic>
    </p:spTree>
    <p:extLst>
      <p:ext uri="{BB962C8B-B14F-4D97-AF65-F5344CB8AC3E}">
        <p14:creationId xmlns:p14="http://schemas.microsoft.com/office/powerpoint/2010/main" val="237807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TextBox 4">
            <a:extLst>
              <a:ext uri="{FF2B5EF4-FFF2-40B4-BE49-F238E27FC236}">
                <a16:creationId xmlns:a16="http://schemas.microsoft.com/office/drawing/2014/main" id="{B8D02D1F-D41A-4BC0-BAB8-698D40B5DBD5}"/>
              </a:ext>
            </a:extLst>
          </p:cNvPr>
          <p:cNvSpPr txBox="1"/>
          <p:nvPr/>
        </p:nvSpPr>
        <p:spPr>
          <a:xfrm>
            <a:off x="7924800" y="734352"/>
            <a:ext cx="3344185" cy="338554"/>
          </a:xfrm>
          <a:prstGeom prst="rect">
            <a:avLst/>
          </a:prstGeom>
          <a:noFill/>
        </p:spPr>
        <p:txBody>
          <a:bodyPr wrap="none" rtlCol="0">
            <a:spAutoFit/>
          </a:bodyPr>
          <a:lstStyle/>
          <a:p>
            <a:r>
              <a:rPr lang="en-US" sz="1600" dirty="0" err="1"/>
              <a:t>PocketBeagle</a:t>
            </a:r>
            <a:r>
              <a:rPr lang="en-US" sz="1600" dirty="0"/>
              <a:t> GPIO pins are 3.3 V</a:t>
            </a:r>
          </a:p>
        </p:txBody>
      </p:sp>
      <p:pic>
        <p:nvPicPr>
          <p:cNvPr id="4" name="Picture 3">
            <a:extLst>
              <a:ext uri="{FF2B5EF4-FFF2-40B4-BE49-F238E27FC236}">
                <a16:creationId xmlns:a16="http://schemas.microsoft.com/office/drawing/2014/main" id="{1BDF981F-4E39-CD83-825F-050967B719DF}"/>
              </a:ext>
            </a:extLst>
          </p:cNvPr>
          <p:cNvPicPr>
            <a:picLocks noChangeAspect="1"/>
          </p:cNvPicPr>
          <p:nvPr/>
        </p:nvPicPr>
        <p:blipFill>
          <a:blip r:embed="rId2"/>
          <a:stretch>
            <a:fillRect/>
          </a:stretch>
        </p:blipFill>
        <p:spPr>
          <a:xfrm>
            <a:off x="2209800" y="1068457"/>
            <a:ext cx="7772400" cy="4721086"/>
          </a:xfrm>
          <a:prstGeom prst="rect">
            <a:avLst/>
          </a:prstGeom>
        </p:spPr>
      </p:pic>
      <p:sp>
        <p:nvSpPr>
          <p:cNvPr id="8" name="Content Placeholder 7">
            <a:extLst>
              <a:ext uri="{FF2B5EF4-FFF2-40B4-BE49-F238E27FC236}">
                <a16:creationId xmlns:a16="http://schemas.microsoft.com/office/drawing/2014/main" id="{882E2E90-98BB-9FEB-81BC-935F01D1A9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991948606"/>
              </p:ext>
            </p:extLst>
          </p:nvPr>
        </p:nvGraphicFramePr>
        <p:xfrm>
          <a:off x="609600" y="1295400"/>
          <a:ext cx="10972800" cy="37795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Wood/3D Print for body</a:t>
                      </a:r>
                    </a:p>
                  </a:txBody>
                  <a:tcPr/>
                </a:tc>
                <a:tc>
                  <a:txBody>
                    <a:bodyPr/>
                    <a:lstStyle/>
                    <a:p>
                      <a:r>
                        <a:rPr lang="en-US" dirty="0"/>
                        <a:t>FROM OEDK</a:t>
                      </a:r>
                    </a:p>
                  </a:txBody>
                  <a:tcPr/>
                </a:tc>
                <a:tc>
                  <a:txBody>
                    <a:bodyPr/>
                    <a:lstStyle/>
                    <a:p>
                      <a:r>
                        <a:rPr lang="en-US" dirty="0"/>
                        <a:t>$0</a:t>
                      </a:r>
                    </a:p>
                  </a:txBody>
                  <a:tcPr/>
                </a:tc>
                <a:extLst>
                  <a:ext uri="{0D108BD9-81ED-4DB2-BD59-A6C34878D82A}">
                    <a16:rowId xmlns:a16="http://schemas.microsoft.com/office/drawing/2014/main" val="33313506"/>
                  </a:ext>
                </a:extLst>
              </a:tr>
              <a:tr h="370840">
                <a:tc>
                  <a:txBody>
                    <a:bodyPr/>
                    <a:lstStyle/>
                    <a:p>
                      <a:r>
                        <a:rPr lang="en-US" dirty="0"/>
                        <a:t>MOTORS: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95126612"/>
                  </a:ext>
                </a:extLst>
              </a:tr>
              <a:tr h="370840">
                <a:tc>
                  <a:txBody>
                    <a:bodyPr/>
                    <a:lstStyle/>
                    <a:p>
                      <a:r>
                        <a:rPr lang="en-US" dirty="0"/>
                        <a:t>Stepper motor </a:t>
                      </a:r>
                      <a:r>
                        <a:rPr lang="en-US" sz="1800" b="0" i="0" u="sng" strike="noStrike" kern="1200" dirty="0">
                          <a:solidFill>
                            <a:schemeClr val="tx1"/>
                          </a:solidFill>
                          <a:effectLst/>
                          <a:latin typeface="+mn-lt"/>
                          <a:ea typeface="+mn-ea"/>
                          <a:cs typeface="+mn-cs"/>
                          <a:hlinkClick r:id="rId2"/>
                        </a:rPr>
                        <a:t>https://www.adafruit.com/product/324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1757493575"/>
                  </a:ext>
                </a:extLst>
              </a:tr>
              <a:tr h="370840">
                <a:tc>
                  <a:txBody>
                    <a:bodyPr/>
                    <a:lstStyle/>
                    <a:p>
                      <a:r>
                        <a:rPr lang="en-US" dirty="0"/>
                        <a:t>DC motor </a:t>
                      </a:r>
                      <a:r>
                        <a:rPr lang="en-US" sz="1800" b="0" i="0" u="sng" strike="noStrike" kern="1200" dirty="0">
                          <a:solidFill>
                            <a:schemeClr val="tx1"/>
                          </a:solidFill>
                          <a:effectLst/>
                          <a:latin typeface="+mn-lt"/>
                          <a:ea typeface="+mn-ea"/>
                          <a:cs typeface="+mn-cs"/>
                          <a:hlinkClick r:id="rId3"/>
                        </a:rPr>
                        <a:t>https://www.adafruit.com/product/3777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$2.95</a:t>
                      </a:r>
                    </a:p>
                  </a:txBody>
                  <a:tcPr/>
                </a:tc>
                <a:extLst>
                  <a:ext uri="{0D108BD9-81ED-4DB2-BD59-A6C34878D82A}">
                    <a16:rowId xmlns:a16="http://schemas.microsoft.com/office/drawing/2014/main" val="3862840897"/>
                  </a:ext>
                </a:extLst>
              </a:tr>
              <a:tr h="370840">
                <a:tc>
                  <a:txBody>
                    <a:bodyPr/>
                    <a:lstStyle/>
                    <a:p>
                      <a:r>
                        <a:rPr lang="en-US" dirty="0"/>
                        <a:t>Motor controller </a:t>
                      </a:r>
                      <a:r>
                        <a:rPr lang="en-US" sz="1800" b="0" i="0" u="sng" strike="noStrike" kern="1200" dirty="0">
                          <a:solidFill>
                            <a:schemeClr val="tx1"/>
                          </a:solidFill>
                          <a:effectLst/>
                          <a:latin typeface="+mn-lt"/>
                          <a:ea typeface="+mn-ea"/>
                          <a:cs typeface="+mn-cs"/>
                          <a:hlinkClick r:id="rId4"/>
                        </a:rPr>
                        <a:t>https://www.digikey.com/en/products/detail/adafruit-industries-llc/3297/6419360?s=N4IgjCBcoLQBxVAYygMwIYBsDOBTANCAPZQDa4ArAEwIC6AvvYVWSAMxUCcA7CA0A</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a:t>DC motor wheel </a:t>
                      </a:r>
                      <a:r>
                        <a:rPr lang="en-US" sz="1800" b="0" i="0" u="sng" strike="noStrike" kern="1200" dirty="0">
                          <a:solidFill>
                            <a:schemeClr val="tx1"/>
                          </a:solidFill>
                          <a:effectLst/>
                          <a:latin typeface="+mn-lt"/>
                          <a:ea typeface="+mn-ea"/>
                          <a:cs typeface="+mn-cs"/>
                          <a:hlinkClick r:id="rId5"/>
                        </a:rPr>
                        <a:t>https://www.adafruit.com/product/3763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$1.50</a:t>
                      </a:r>
                    </a:p>
                  </a:txBody>
                  <a:tcPr/>
                </a:tc>
                <a:extLst>
                  <a:ext uri="{0D108BD9-81ED-4DB2-BD59-A6C34878D82A}">
                    <a16:rowId xmlns:a16="http://schemas.microsoft.com/office/drawing/2014/main" val="1364489299"/>
                  </a:ext>
                </a:extLst>
              </a:tr>
              <a:tr h="297180">
                <a:tc>
                  <a:txBody>
                    <a:bodyPr/>
                    <a:lstStyle/>
                    <a:p>
                      <a:r>
                        <a:rPr lang="en-US" dirty="0"/>
                        <a:t>Servo Motor (From Parts Kit)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
        <p:nvSpPr>
          <p:cNvPr id="6" name="TextBox 5">
            <a:extLst>
              <a:ext uri="{FF2B5EF4-FFF2-40B4-BE49-F238E27FC236}">
                <a16:creationId xmlns:a16="http://schemas.microsoft.com/office/drawing/2014/main" id="{0A6EEB5B-7882-F85F-7362-A4F94C2A932A}"/>
              </a:ext>
            </a:extLst>
          </p:cNvPr>
          <p:cNvSpPr txBox="1"/>
          <p:nvPr/>
        </p:nvSpPr>
        <p:spPr>
          <a:xfrm>
            <a:off x="596382" y="5395644"/>
            <a:ext cx="6102220" cy="646331"/>
          </a:xfrm>
          <a:prstGeom prst="rect">
            <a:avLst/>
          </a:prstGeom>
          <a:noFill/>
        </p:spPr>
        <p:txBody>
          <a:bodyPr wrap="square">
            <a:spAutoFit/>
          </a:bodyPr>
          <a:lstStyle/>
          <a:p>
            <a:r>
              <a:rPr lang="en-US" sz="1800" b="0" i="0" u="sng" strike="noStrike" dirty="0">
                <a:solidFill>
                  <a:srgbClr val="1155CC"/>
                </a:solidFill>
                <a:effectLst/>
                <a:latin typeface="Arial" panose="020B0604020202020204" pitchFamily="34" charset="0"/>
                <a:hlinkClick r:id="rId6"/>
              </a:rPr>
              <a:t>https://learn.adafruit.com/adafruit-drv8833-dc-stepper-motor-driver-breakout-board</a:t>
            </a:r>
            <a:r>
              <a:rPr lang="en-US" sz="1800" b="0" i="0" u="none" strike="noStrike" dirty="0">
                <a:solidFill>
                  <a:srgbClr val="000000"/>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886967298"/>
              </p:ext>
            </p:extLst>
          </p:nvPr>
        </p:nvGraphicFramePr>
        <p:xfrm>
          <a:off x="609600" y="1295400"/>
          <a:ext cx="10972800" cy="3601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SENSORS: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Light sensor </a:t>
                      </a:r>
                      <a:r>
                        <a:rPr lang="en-US" sz="1800" b="0" i="0" u="sng" strike="noStrike" kern="1200" dirty="0">
                          <a:solidFill>
                            <a:schemeClr val="tx1"/>
                          </a:solidFill>
                          <a:effectLst/>
                          <a:latin typeface="+mn-lt"/>
                          <a:ea typeface="+mn-ea"/>
                          <a:cs typeface="+mn-cs"/>
                          <a:hlinkClick r:id="rId2"/>
                        </a:rPr>
                        <a:t>https://www.adafruit.com/product/4681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$4.50</a:t>
                      </a:r>
                    </a:p>
                  </a:txBody>
                  <a:tcPr/>
                </a:tc>
                <a:extLst>
                  <a:ext uri="{0D108BD9-81ED-4DB2-BD59-A6C34878D82A}">
                    <a16:rowId xmlns:a16="http://schemas.microsoft.com/office/drawing/2014/main" val="2595126612"/>
                  </a:ext>
                </a:extLst>
              </a:tr>
              <a:tr h="370840">
                <a:tc>
                  <a:txBody>
                    <a:bodyPr/>
                    <a:lstStyle/>
                    <a:p>
                      <a:r>
                        <a:rPr lang="en-US" dirty="0"/>
                        <a:t>4-wire cable </a:t>
                      </a:r>
                      <a:r>
                        <a:rPr lang="en-US" sz="1800" b="0" i="0" u="sng" strike="noStrike" kern="1200" dirty="0">
                          <a:solidFill>
                            <a:schemeClr val="tx1"/>
                          </a:solidFill>
                          <a:effectLst/>
                          <a:latin typeface="+mn-lt"/>
                          <a:ea typeface="+mn-ea"/>
                          <a:cs typeface="+mn-cs"/>
                          <a:hlinkClick r:id="rId3"/>
                        </a:rPr>
                        <a:t>https://www.adafruit.com/product/4210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$0.95</a:t>
                      </a:r>
                    </a:p>
                  </a:txBody>
                  <a:tcPr/>
                </a:tc>
                <a:extLst>
                  <a:ext uri="{0D108BD9-81ED-4DB2-BD59-A6C34878D82A}">
                    <a16:rowId xmlns:a16="http://schemas.microsoft.com/office/drawing/2014/main" val="1757493575"/>
                  </a:ext>
                </a:extLst>
              </a:tr>
              <a:tr h="370840">
                <a:tc>
                  <a:txBody>
                    <a:bodyPr/>
                    <a:lstStyle/>
                    <a:p>
                      <a:r>
                        <a:rPr lang="en-US" dirty="0"/>
                        <a:t>Touchscreen </a:t>
                      </a:r>
                      <a:r>
                        <a:rPr lang="en-US" sz="1800" b="0" i="0" u="sng" strike="noStrike" kern="1200" dirty="0">
                          <a:solidFill>
                            <a:schemeClr val="tx1"/>
                          </a:solidFill>
                          <a:effectLst/>
                          <a:latin typeface="+mn-lt"/>
                          <a:ea typeface="+mn-ea"/>
                          <a:cs typeface="+mn-cs"/>
                          <a:hlinkClick r:id="rId4"/>
                        </a:rPr>
                        <a:t>https://www.adafruit.com/product/1770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3862840897"/>
                  </a:ext>
                </a:extLst>
              </a:tr>
              <a:tr h="370840">
                <a:tc>
                  <a:txBody>
                    <a:bodyPr/>
                    <a:lstStyle/>
                    <a:p>
                      <a:r>
                        <a:rPr lang="en-US" dirty="0"/>
                        <a:t>Touchscreen controller </a:t>
                      </a:r>
                      <a:r>
                        <a:rPr lang="en-US" sz="1800" b="0" i="0" u="none" strike="noStrike" kern="1200" dirty="0">
                          <a:solidFill>
                            <a:schemeClr val="tx1"/>
                          </a:solidFill>
                          <a:effectLst/>
                          <a:latin typeface="+mn-lt"/>
                          <a:ea typeface="+mn-ea"/>
                          <a:cs typeface="+mn-cs"/>
                          <a:hlinkClick r:id="rId5"/>
                        </a:rPr>
                        <a:t>https://www.adafruit.com/product/5423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err="1"/>
                        <a:t>WiFi</a:t>
                      </a:r>
                      <a:r>
                        <a:rPr lang="en-US" dirty="0"/>
                        <a:t> Dongle </a:t>
                      </a:r>
                      <a:r>
                        <a:rPr lang="en-US" sz="1800" b="0" i="0" u="sng" strike="noStrike" kern="1200" dirty="0">
                          <a:solidFill>
                            <a:schemeClr val="tx1"/>
                          </a:solidFill>
                          <a:effectLst/>
                          <a:latin typeface="+mn-lt"/>
                          <a:ea typeface="+mn-ea"/>
                          <a:cs typeface="+mn-cs"/>
                          <a:hlinkClick r:id="rId6"/>
                        </a:rPr>
                        <a:t>https://www.adafruit.com/product/4827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$14.95</a:t>
                      </a:r>
                    </a:p>
                  </a:txBody>
                  <a:tcPr/>
                </a:tc>
                <a:extLst>
                  <a:ext uri="{0D108BD9-81ED-4DB2-BD59-A6C34878D82A}">
                    <a16:rowId xmlns:a16="http://schemas.microsoft.com/office/drawing/2014/main" val="1364489299"/>
                  </a:ext>
                </a:extLst>
              </a:tr>
              <a:tr h="297180">
                <a:tc>
                  <a:txBody>
                    <a:bodyPr/>
                    <a:lstStyle/>
                    <a:p>
                      <a:r>
                        <a:rPr lang="en-US" dirty="0"/>
                        <a:t>POWER: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r h="297180">
                <a:tc>
                  <a:txBody>
                    <a:bodyPr/>
                    <a:lstStyle/>
                    <a:p>
                      <a:r>
                        <a:rPr lang="en-US" dirty="0"/>
                        <a:t>Rechargeable power bank </a:t>
                      </a:r>
                      <a:r>
                        <a:rPr lang="en-US" sz="1800" b="0" i="0" u="sng" kern="1200" dirty="0">
                          <a:solidFill>
                            <a:schemeClr val="tx1"/>
                          </a:solidFill>
                          <a:effectLst/>
                          <a:latin typeface="+mn-lt"/>
                          <a:ea typeface="+mn-ea"/>
                          <a:cs typeface="+mn-cs"/>
                          <a:hlinkClick r:id="rId7"/>
                        </a:rPr>
                        <a:t>https://www.amazon.com/TalentCell-Rechargeable-3000mAh-Lithium-External/dp/B01M7Z9Z1N/</a:t>
                      </a:r>
                      <a:endParaRPr lang="en-US" dirty="0"/>
                    </a:p>
                  </a:txBody>
                  <a:tcPr/>
                </a:tc>
                <a:tc>
                  <a:txBody>
                    <a:bodyPr/>
                    <a:lstStyle/>
                    <a:p>
                      <a:r>
                        <a:rPr lang="en-US" dirty="0"/>
                        <a:t>1</a:t>
                      </a:r>
                    </a:p>
                  </a:txBody>
                  <a:tcPr/>
                </a:tc>
                <a:tc>
                  <a:txBody>
                    <a:bodyPr/>
                    <a:lstStyle/>
                    <a:p>
                      <a:r>
                        <a:rPr lang="en-US" dirty="0"/>
                        <a:t>$28.79</a:t>
                      </a:r>
                    </a:p>
                  </a:txBody>
                  <a:tcPr/>
                </a:tc>
                <a:extLst>
                  <a:ext uri="{0D108BD9-81ED-4DB2-BD59-A6C34878D82A}">
                    <a16:rowId xmlns:a16="http://schemas.microsoft.com/office/drawing/2014/main" val="50592776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22212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52008927"/>
              </p:ext>
            </p:extLst>
          </p:nvPr>
        </p:nvGraphicFramePr>
        <p:xfrm>
          <a:off x="609600" y="1295400"/>
          <a:ext cx="10972800" cy="4236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SLIDE RAIL SYSTEM: </a:t>
                      </a:r>
                      <a:r>
                        <a:rPr lang="en-US" dirty="0">
                          <a:hlinkClick r:id="rId2"/>
                        </a:rPr>
                        <a:t>Overview | Bluetooth Controlled Motorized Camera Slider | Adafruit Learning System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Stepper Pulley </a:t>
                      </a:r>
                      <a:r>
                        <a:rPr lang="en-US" sz="1800" b="0" i="0" u="sng" strike="noStrike" kern="1200" dirty="0">
                          <a:solidFill>
                            <a:schemeClr val="tx1"/>
                          </a:solidFill>
                          <a:effectLst/>
                          <a:latin typeface="+mn-lt"/>
                          <a:ea typeface="+mn-ea"/>
                          <a:cs typeface="+mn-cs"/>
                          <a:hlinkClick r:id="rId3"/>
                        </a:rPr>
                        <a:t>https://www.adafruit.com/product/1253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$11.95</a:t>
                      </a:r>
                    </a:p>
                  </a:txBody>
                  <a:tcPr/>
                </a:tc>
                <a:extLst>
                  <a:ext uri="{0D108BD9-81ED-4DB2-BD59-A6C34878D82A}">
                    <a16:rowId xmlns:a16="http://schemas.microsoft.com/office/drawing/2014/main" val="2595126612"/>
                  </a:ext>
                </a:extLst>
              </a:tr>
              <a:tr h="370840">
                <a:tc>
                  <a:txBody>
                    <a:bodyPr/>
                    <a:lstStyle/>
                    <a:p>
                      <a:r>
                        <a:rPr lang="en-US" dirty="0"/>
                        <a:t>Pulley Belt </a:t>
                      </a:r>
                      <a:r>
                        <a:rPr lang="en-US" sz="1800" b="0" i="0" u="sng" strike="noStrike" kern="1200" dirty="0">
                          <a:solidFill>
                            <a:schemeClr val="tx1"/>
                          </a:solidFill>
                          <a:effectLst/>
                          <a:latin typeface="+mn-lt"/>
                          <a:ea typeface="+mn-ea"/>
                          <a:cs typeface="+mn-cs"/>
                          <a:hlinkClick r:id="rId4"/>
                        </a:rPr>
                        <a:t>https://www.adafruit.com/product/1184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1757493575"/>
                  </a:ext>
                </a:extLst>
              </a:tr>
              <a:tr h="370840">
                <a:tc>
                  <a:txBody>
                    <a:bodyPr/>
                    <a:lstStyle/>
                    <a:p>
                      <a:r>
                        <a:rPr lang="en-US" dirty="0"/>
                        <a:t>Ball Bearings </a:t>
                      </a:r>
                      <a:r>
                        <a:rPr lang="en-US" sz="1800" b="0" i="0" u="sng" strike="noStrike" kern="1200" dirty="0">
                          <a:solidFill>
                            <a:schemeClr val="tx1"/>
                          </a:solidFill>
                          <a:effectLst/>
                          <a:latin typeface="+mn-lt"/>
                          <a:ea typeface="+mn-ea"/>
                          <a:cs typeface="+mn-cs"/>
                          <a:hlinkClick r:id="rId5"/>
                        </a:rPr>
                        <a:t>https://www.adafruit.com/product/1178</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$6.95</a:t>
                      </a:r>
                    </a:p>
                  </a:txBody>
                  <a:tcPr/>
                </a:tc>
                <a:extLst>
                  <a:ext uri="{0D108BD9-81ED-4DB2-BD59-A6C34878D82A}">
                    <a16:rowId xmlns:a16="http://schemas.microsoft.com/office/drawing/2014/main" val="3862840897"/>
                  </a:ext>
                </a:extLst>
              </a:tr>
              <a:tr h="370840">
                <a:tc>
                  <a:txBody>
                    <a:bodyPr/>
                    <a:lstStyle/>
                    <a:p>
                      <a:r>
                        <a:rPr lang="en-US" dirty="0"/>
                        <a:t>Sliding Pillow Block </a:t>
                      </a:r>
                      <a:r>
                        <a:rPr lang="en-US" sz="1800" b="0" i="0" u="sng" strike="noStrike" kern="1200" dirty="0">
                          <a:solidFill>
                            <a:schemeClr val="tx1"/>
                          </a:solidFill>
                          <a:effectLst/>
                          <a:latin typeface="+mn-lt"/>
                          <a:ea typeface="+mn-ea"/>
                          <a:cs typeface="+mn-cs"/>
                          <a:hlinkClick r:id="rId6"/>
                        </a:rPr>
                        <a:t>https://www.adafruit.com/product/1866</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$24.95</a:t>
                      </a:r>
                    </a:p>
                  </a:txBody>
                  <a:tcPr/>
                </a:tc>
                <a:extLst>
                  <a:ext uri="{0D108BD9-81ED-4DB2-BD59-A6C34878D82A}">
                    <a16:rowId xmlns:a16="http://schemas.microsoft.com/office/drawing/2014/main" val="1698356184"/>
                  </a:ext>
                </a:extLst>
              </a:tr>
              <a:tr h="370840">
                <a:tc>
                  <a:txBody>
                    <a:bodyPr/>
                    <a:lstStyle/>
                    <a:p>
                      <a:r>
                        <a:rPr lang="en-US" dirty="0"/>
                        <a:t>Slide Rail </a:t>
                      </a:r>
                      <a:r>
                        <a:rPr lang="en-US" sz="1800" b="0" i="0" u="sng" strike="noStrike" kern="1200" dirty="0">
                          <a:solidFill>
                            <a:schemeClr val="tx1"/>
                          </a:solidFill>
                          <a:effectLst/>
                          <a:latin typeface="+mn-lt"/>
                          <a:ea typeface="+mn-ea"/>
                          <a:cs typeface="+mn-cs"/>
                          <a:hlinkClick r:id="rId7"/>
                        </a:rPr>
                        <a:t>https://www.adafruit.com/product/1861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1364489299"/>
                  </a:ext>
                </a:extLst>
              </a:tr>
              <a:tr h="297180">
                <a:tc>
                  <a:txBody>
                    <a:bodyPr/>
                    <a:lstStyle/>
                    <a:p>
                      <a:r>
                        <a:rPr lang="en-US" dirty="0"/>
                        <a:t>Plus 3D printed parts</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r h="297180">
                <a:tc>
                  <a:txBody>
                    <a:bodyPr/>
                    <a:lstStyle/>
                    <a:p>
                      <a:r>
                        <a:rPr lang="en-US" dirty="0"/>
                        <a:t>PROJECT GRAND TOTAL</a:t>
                      </a:r>
                    </a:p>
                  </a:txBody>
                  <a:tcPr/>
                </a:tc>
                <a:tc>
                  <a:txBody>
                    <a:bodyPr/>
                    <a:lstStyle/>
                    <a:p>
                      <a:endParaRPr lang="en-US" dirty="0"/>
                    </a:p>
                  </a:txBody>
                  <a:tcPr/>
                </a:tc>
                <a:tc>
                  <a:txBody>
                    <a:bodyPr/>
                    <a:lstStyle/>
                    <a:p>
                      <a:r>
                        <a:rPr lang="en-US" dirty="0"/>
                        <a:t>$176.79</a:t>
                      </a:r>
                    </a:p>
                  </a:txBody>
                  <a:tcPr/>
                </a:tc>
                <a:extLst>
                  <a:ext uri="{0D108BD9-81ED-4DB2-BD59-A6C34878D82A}">
                    <a16:rowId xmlns:a16="http://schemas.microsoft.com/office/drawing/2014/main" val="505927766"/>
                  </a:ext>
                </a:extLst>
              </a:tr>
              <a:tr h="297180">
                <a:tc>
                  <a:txBody>
                    <a:bodyPr/>
                    <a:lstStyle/>
                    <a:p>
                      <a:r>
                        <a:rPr lang="en-US" dirty="0"/>
                        <a:t>OTHER NEEDED PART: an adapter to go from 12V output cable to bare wire to power multiple motors</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590420527"/>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31337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9921</TotalTime>
  <Words>851</Words>
  <Application>Microsoft Macintosh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Poker Card Dealer Proposal</vt:lpstr>
      <vt:lpstr>Background Information</vt:lpstr>
      <vt:lpstr>System Block Diagram</vt:lpstr>
      <vt:lpstr>PowerPoint Presentation</vt:lpstr>
      <vt:lpstr>Power Block Diagram</vt:lpstr>
      <vt:lpstr>Components / Budget</vt:lpstr>
      <vt:lpstr>Components / Budget</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Jonathan Lloyd</cp:lastModifiedBy>
  <cp:revision>419</cp:revision>
  <dcterms:created xsi:type="dcterms:W3CDTF">2018-01-09T20:24:50Z</dcterms:created>
  <dcterms:modified xsi:type="dcterms:W3CDTF">2022-12-12T11:05:51Z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