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A3F15-977F-4A38-A4B4-09A3F8579BA6}">
  <a:tblStyle styleId="{A38A3F15-977F-4A38-A4B4-09A3F8579B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17fa79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317fa7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317fa79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317fa79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317fa7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317fa7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317fa795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317fa79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317fa76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317fa76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17fa767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17fa767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17fa767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17fa76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17fa767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17fa767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17fa76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17fa76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17fa7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17fa7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17fa79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17fa79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317fa79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317fa79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YouTube Data Analysis as a Content Creator</a:t>
            </a:r>
            <a:endParaRPr/>
          </a:p>
        </p:txBody>
      </p:sp>
      <p:sp>
        <p:nvSpPr>
          <p:cNvPr id="135" name="Google Shape;135;p13"/>
          <p:cNvSpPr txBox="1"/>
          <p:nvPr>
            <p:ph idx="1" type="subTitle"/>
          </p:nvPr>
        </p:nvSpPr>
        <p:spPr>
          <a:xfrm>
            <a:off x="5083950" y="3924925"/>
            <a:ext cx="34707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J.P. McKenney(Junior CIT) and </a:t>
            </a:r>
            <a:endParaRPr/>
          </a:p>
          <a:p>
            <a:pPr indent="0" lvl="0" marL="0" rtl="0" algn="l">
              <a:spcBef>
                <a:spcPts val="0"/>
              </a:spcBef>
              <a:spcAft>
                <a:spcPts val="0"/>
              </a:spcAft>
              <a:buNone/>
            </a:pPr>
            <a:r>
              <a:rPr lang="en"/>
              <a:t>Owen Pifer (Senior CIT)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Dataset by Answering Questions</a:t>
            </a:r>
            <a:endParaRPr/>
          </a:p>
        </p:txBody>
      </p:sp>
      <p:sp>
        <p:nvSpPr>
          <p:cNvPr id="193" name="Google Shape;193;p2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Which youtuber has the highest monthly earnings?</a:t>
            </a:r>
            <a:endParaRPr/>
          </a:p>
          <a:p>
            <a:pPr indent="0" lvl="0" marL="0" rtl="0" algn="l">
              <a:spcBef>
                <a:spcPts val="1200"/>
              </a:spcBef>
              <a:spcAft>
                <a:spcPts val="1200"/>
              </a:spcAft>
              <a:buNone/>
            </a:pPr>
            <a:r>
              <a:rPr lang="en"/>
              <a:t>Insights: Identifying the youtuber with the highest monthly earnings could also provide inspiration to what a successful channel is     </a:t>
            </a:r>
            <a:endParaRPr/>
          </a:p>
        </p:txBody>
      </p:sp>
      <p:pic>
        <p:nvPicPr>
          <p:cNvPr id="194" name="Google Shape;194;p22"/>
          <p:cNvPicPr preferRelativeResize="0"/>
          <p:nvPr/>
        </p:nvPicPr>
        <p:blipFill>
          <a:blip r:embed="rId3">
            <a:alphaModFix/>
          </a:blip>
          <a:stretch>
            <a:fillRect/>
          </a:stretch>
        </p:blipFill>
        <p:spPr>
          <a:xfrm>
            <a:off x="1672975" y="2125276"/>
            <a:ext cx="5798052" cy="1576900"/>
          </a:xfrm>
          <a:prstGeom prst="rect">
            <a:avLst/>
          </a:prstGeom>
          <a:noFill/>
          <a:ln>
            <a:noFill/>
          </a:ln>
        </p:spPr>
      </p:pic>
      <p:pic>
        <p:nvPicPr>
          <p:cNvPr id="195" name="Google Shape;195;p22"/>
          <p:cNvPicPr preferRelativeResize="0"/>
          <p:nvPr/>
        </p:nvPicPr>
        <p:blipFill>
          <a:blip r:embed="rId4">
            <a:alphaModFix/>
          </a:blip>
          <a:stretch>
            <a:fillRect/>
          </a:stretch>
        </p:blipFill>
        <p:spPr>
          <a:xfrm>
            <a:off x="1672975" y="3773326"/>
            <a:ext cx="5798050" cy="124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Dataset by Answering Questions</a:t>
            </a:r>
            <a:endParaRPr/>
          </a:p>
        </p:txBody>
      </p:sp>
      <p:sp>
        <p:nvSpPr>
          <p:cNvPr id="201" name="Google Shape;201;p23"/>
          <p:cNvSpPr txBox="1"/>
          <p:nvPr>
            <p:ph idx="1" type="body"/>
          </p:nvPr>
        </p:nvSpPr>
        <p:spPr>
          <a:xfrm>
            <a:off x="1297500" y="1538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What Youtuber has the top video views rank having been created in a given year?</a:t>
            </a:r>
            <a:endParaRPr/>
          </a:p>
          <a:p>
            <a:pPr indent="0" lvl="0" marL="0" rtl="0" algn="l">
              <a:spcBef>
                <a:spcPts val="1200"/>
              </a:spcBef>
              <a:spcAft>
                <a:spcPts val="1200"/>
              </a:spcAft>
              <a:buNone/>
            </a:pPr>
            <a:r>
              <a:rPr lang="en"/>
              <a:t>Insights: Finding older Youtubers that have success could offer inspiration for how to maintain longevity of a channel while finding successful newer youtubers could provide insights into newer trends</a:t>
            </a:r>
            <a:endParaRPr/>
          </a:p>
        </p:txBody>
      </p:sp>
      <p:pic>
        <p:nvPicPr>
          <p:cNvPr id="202" name="Google Shape;202;p23"/>
          <p:cNvPicPr preferRelativeResize="0"/>
          <p:nvPr/>
        </p:nvPicPr>
        <p:blipFill>
          <a:blip r:embed="rId3">
            <a:alphaModFix/>
          </a:blip>
          <a:stretch>
            <a:fillRect/>
          </a:stretch>
        </p:blipFill>
        <p:spPr>
          <a:xfrm>
            <a:off x="381175" y="2984188"/>
            <a:ext cx="4831877" cy="1808099"/>
          </a:xfrm>
          <a:prstGeom prst="rect">
            <a:avLst/>
          </a:prstGeom>
          <a:noFill/>
          <a:ln>
            <a:noFill/>
          </a:ln>
        </p:spPr>
      </p:pic>
      <p:pic>
        <p:nvPicPr>
          <p:cNvPr id="203" name="Google Shape;203;p23"/>
          <p:cNvPicPr preferRelativeResize="0"/>
          <p:nvPr/>
        </p:nvPicPr>
        <p:blipFill>
          <a:blip r:embed="rId4">
            <a:alphaModFix/>
          </a:blip>
          <a:stretch>
            <a:fillRect/>
          </a:stretch>
        </p:blipFill>
        <p:spPr>
          <a:xfrm>
            <a:off x="5377525" y="3365612"/>
            <a:ext cx="3548549" cy="104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Dataset by Answering Questions</a:t>
            </a:r>
            <a:endParaRPr/>
          </a:p>
        </p:txBody>
      </p:sp>
      <p:sp>
        <p:nvSpPr>
          <p:cNvPr id="209" name="Google Shape;209;p24"/>
          <p:cNvSpPr txBox="1"/>
          <p:nvPr>
            <p:ph idx="1" type="body"/>
          </p:nvPr>
        </p:nvSpPr>
        <p:spPr>
          <a:xfrm>
            <a:off x="1297500" y="1634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What is some of the key information about the top youtubers provided by the previous questions?</a:t>
            </a:r>
            <a:endParaRPr/>
          </a:p>
          <a:p>
            <a:pPr indent="0" lvl="0" marL="0" rtl="0" algn="l">
              <a:spcBef>
                <a:spcPts val="1200"/>
              </a:spcBef>
              <a:spcAft>
                <a:spcPts val="1200"/>
              </a:spcAft>
              <a:buNone/>
            </a:pPr>
            <a:r>
              <a:rPr lang="en"/>
              <a:t>Insights: Provides detailed information about successful channels identified in the previous question</a:t>
            </a:r>
            <a:endParaRPr/>
          </a:p>
        </p:txBody>
      </p:sp>
      <p:pic>
        <p:nvPicPr>
          <p:cNvPr id="210" name="Google Shape;210;p24"/>
          <p:cNvPicPr preferRelativeResize="0"/>
          <p:nvPr/>
        </p:nvPicPr>
        <p:blipFill>
          <a:blip r:embed="rId3">
            <a:alphaModFix/>
          </a:blip>
          <a:stretch>
            <a:fillRect/>
          </a:stretch>
        </p:blipFill>
        <p:spPr>
          <a:xfrm>
            <a:off x="100500" y="3314808"/>
            <a:ext cx="4471500" cy="1439893"/>
          </a:xfrm>
          <a:prstGeom prst="rect">
            <a:avLst/>
          </a:prstGeom>
          <a:noFill/>
          <a:ln>
            <a:noFill/>
          </a:ln>
        </p:spPr>
      </p:pic>
      <p:pic>
        <p:nvPicPr>
          <p:cNvPr id="211" name="Google Shape;211;p24"/>
          <p:cNvPicPr preferRelativeResize="0"/>
          <p:nvPr/>
        </p:nvPicPr>
        <p:blipFill>
          <a:blip r:embed="rId4">
            <a:alphaModFix/>
          </a:blip>
          <a:stretch>
            <a:fillRect/>
          </a:stretch>
        </p:blipFill>
        <p:spPr>
          <a:xfrm>
            <a:off x="4649325" y="3577700"/>
            <a:ext cx="4418207" cy="91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59275"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Motivation</a:t>
            </a:r>
            <a:endParaRPr/>
          </a:p>
        </p:txBody>
      </p:sp>
      <p:sp>
        <p:nvSpPr>
          <p:cNvPr id="141" name="Google Shape;141;p14"/>
          <p:cNvSpPr txBox="1"/>
          <p:nvPr>
            <p:ph idx="1" type="body"/>
          </p:nvPr>
        </p:nvSpPr>
        <p:spPr>
          <a:xfrm>
            <a:off x="1297500" y="1412225"/>
            <a:ext cx="7038900" cy="318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chose the option of Content Analysis as a Content Creator. We chose the Global Youtube Statistics data set because we wanted to see the data elements that relate to the different Youtubers from around the world. With the given data set, we were able to see the Youtubers Uploads, Subscribers, Country and Country Rank, and many other attributes that are meaningful to content creators.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chose to approach this topic as people who have not yet started a Youtube Channel, but have the possible interest in starting one, to see the </a:t>
            </a:r>
            <a:r>
              <a:rPr lang="en"/>
              <a:t>possible</a:t>
            </a:r>
            <a:r>
              <a:rPr lang="en"/>
              <a:t> market trends that are occurring in today’s world.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From this data set, we were able to analyze the statistics of Youtubers from around the world to see what trends best fit the top Youtubers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 and Tables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Tables created:</a:t>
            </a:r>
            <a:endParaRPr sz="1800"/>
          </a:p>
          <a:p>
            <a:pPr indent="-342900" lvl="0" marL="457200" rtl="0" algn="l">
              <a:spcBef>
                <a:spcPts val="1200"/>
              </a:spcBef>
              <a:spcAft>
                <a:spcPts val="0"/>
              </a:spcAft>
              <a:buSzPts val="1800"/>
              <a:buChar char="-"/>
            </a:pPr>
            <a:r>
              <a:rPr lang="en" sz="1800"/>
              <a:t>Country</a:t>
            </a:r>
            <a:endParaRPr sz="1800"/>
          </a:p>
          <a:p>
            <a:pPr indent="-342900" lvl="0" marL="457200" rtl="0" algn="l">
              <a:spcBef>
                <a:spcPts val="0"/>
              </a:spcBef>
              <a:spcAft>
                <a:spcPts val="0"/>
              </a:spcAft>
              <a:buSzPts val="1800"/>
              <a:buChar char="-"/>
            </a:pPr>
            <a:r>
              <a:rPr lang="en" sz="1800"/>
              <a:t>Creator</a:t>
            </a:r>
            <a:endParaRPr sz="1800"/>
          </a:p>
          <a:p>
            <a:pPr indent="-342900" lvl="0" marL="457200" rtl="0" algn="l">
              <a:spcBef>
                <a:spcPts val="0"/>
              </a:spcBef>
              <a:spcAft>
                <a:spcPts val="0"/>
              </a:spcAft>
              <a:buSzPts val="1800"/>
              <a:buChar char="-"/>
            </a:pPr>
            <a:r>
              <a:rPr lang="en" sz="1800"/>
              <a:t>Subscribers</a:t>
            </a:r>
            <a:endParaRPr sz="1800"/>
          </a:p>
          <a:p>
            <a:pPr indent="-342900" lvl="0" marL="457200" rtl="0" algn="l">
              <a:spcBef>
                <a:spcPts val="0"/>
              </a:spcBef>
              <a:spcAft>
                <a:spcPts val="0"/>
              </a:spcAft>
              <a:buSzPts val="1800"/>
              <a:buChar char="-"/>
            </a:pPr>
            <a:r>
              <a:rPr lang="en" sz="1800"/>
              <a:t>Content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 Table</a:t>
            </a:r>
            <a:endParaRPr/>
          </a:p>
        </p:txBody>
      </p:sp>
      <p:graphicFrame>
        <p:nvGraphicFramePr>
          <p:cNvPr id="153" name="Google Shape;153;p16"/>
          <p:cNvGraphicFramePr/>
          <p:nvPr/>
        </p:nvGraphicFramePr>
        <p:xfrm>
          <a:off x="952500" y="1419575"/>
          <a:ext cx="3000000" cy="3000000"/>
        </p:xfrm>
        <a:graphic>
          <a:graphicData uri="http://schemas.openxmlformats.org/drawingml/2006/table">
            <a:tbl>
              <a:tblPr>
                <a:noFill/>
                <a:tableStyleId>{A38A3F15-977F-4A38-A4B4-09A3F8579BA6}</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Data Element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Data 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Country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Primary Key</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Population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Gross_Tertiary_Education_Enrollment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Decimal(4, 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This means that the value can be 4 digits long and it will be rounded to the nearest tenth</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Unemployment_Rate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Decimal(4, 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This means that the value can be 4 digits long and it will be rounded to the nearest </a:t>
                      </a:r>
                      <a:r>
                        <a:rPr lang="en">
                          <a:solidFill>
                            <a:schemeClr val="lt1"/>
                          </a:solidFill>
                        </a:rPr>
                        <a:t>hundredth</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Urban_Population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66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Creator</a:t>
            </a:r>
            <a:r>
              <a:rPr lang="en"/>
              <a:t> Table</a:t>
            </a:r>
            <a:endParaRPr/>
          </a:p>
        </p:txBody>
      </p:sp>
      <p:graphicFrame>
        <p:nvGraphicFramePr>
          <p:cNvPr id="159" name="Google Shape;159;p17"/>
          <p:cNvGraphicFramePr/>
          <p:nvPr/>
        </p:nvGraphicFramePr>
        <p:xfrm>
          <a:off x="302700" y="1410450"/>
          <a:ext cx="3000000" cy="3000000"/>
        </p:xfrm>
        <a:graphic>
          <a:graphicData uri="http://schemas.openxmlformats.org/drawingml/2006/table">
            <a:tbl>
              <a:tblPr>
                <a:noFill/>
                <a:tableStyleId>{A38A3F15-977F-4A38-A4B4-09A3F8579BA6}</a:tableStyleId>
              </a:tblPr>
              <a:tblGrid>
                <a:gridCol w="2846200"/>
                <a:gridCol w="2846200"/>
                <a:gridCol w="2846200"/>
              </a:tblGrid>
              <a:tr h="381000">
                <a:tc>
                  <a:txBody>
                    <a:bodyPr/>
                    <a:lstStyle/>
                    <a:p>
                      <a:pPr indent="0" lvl="0" marL="0" rtl="0" algn="l">
                        <a:spcBef>
                          <a:spcPts val="0"/>
                        </a:spcBef>
                        <a:spcAft>
                          <a:spcPts val="0"/>
                        </a:spcAft>
                        <a:buNone/>
                      </a:pPr>
                      <a:r>
                        <a:rPr lang="en">
                          <a:solidFill>
                            <a:schemeClr val="lt1"/>
                          </a:solidFill>
                        </a:rPr>
                        <a:t>Data Element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Data 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Youtuber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Varchar2(50)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Primary Key</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Rank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7050">
                <a:tc>
                  <a:txBody>
                    <a:bodyPr/>
                    <a:lstStyle/>
                    <a:p>
                      <a:pPr indent="0" lvl="0" marL="0" rtl="0" algn="l">
                        <a:spcBef>
                          <a:spcPts val="0"/>
                        </a:spcBef>
                        <a:spcAft>
                          <a:spcPts val="0"/>
                        </a:spcAft>
                        <a:buNone/>
                      </a:pPr>
                      <a:r>
                        <a:rPr lang="en">
                          <a:solidFill>
                            <a:schemeClr val="lt1"/>
                          </a:solidFill>
                        </a:rPr>
                        <a:t>Category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Varchar2(40)</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Country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Foreign Key to Country Table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Country_Rank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Lowest_Monthly_Earnings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Decimal(10, 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 digits long rounded to the nearest hundredth</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Highest_Monthly_Earnings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Decimal(10, 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 digits long rounded to the nearest hundredth</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Subscribers</a:t>
            </a:r>
            <a:r>
              <a:rPr lang="en"/>
              <a:t> Table</a:t>
            </a:r>
            <a:endParaRPr/>
          </a:p>
        </p:txBody>
      </p:sp>
      <p:graphicFrame>
        <p:nvGraphicFramePr>
          <p:cNvPr id="165" name="Google Shape;165;p18"/>
          <p:cNvGraphicFramePr/>
          <p:nvPr/>
        </p:nvGraphicFramePr>
        <p:xfrm>
          <a:off x="500250" y="1870775"/>
          <a:ext cx="3000000" cy="3000000"/>
        </p:xfrm>
        <a:graphic>
          <a:graphicData uri="http://schemas.openxmlformats.org/drawingml/2006/table">
            <a:tbl>
              <a:tblPr>
                <a:noFill/>
                <a:tableStyleId>{A38A3F15-977F-4A38-A4B4-09A3F8579BA6}</a:tableStyleId>
              </a:tblPr>
              <a:tblGrid>
                <a:gridCol w="2714500"/>
                <a:gridCol w="2714500"/>
                <a:gridCol w="2714500"/>
              </a:tblGrid>
              <a:tr h="381000">
                <a:tc>
                  <a:txBody>
                    <a:bodyPr/>
                    <a:lstStyle/>
                    <a:p>
                      <a:pPr indent="0" lvl="0" marL="0" rtl="0" algn="l">
                        <a:spcBef>
                          <a:spcPts val="0"/>
                        </a:spcBef>
                        <a:spcAft>
                          <a:spcPts val="0"/>
                        </a:spcAft>
                        <a:buNone/>
                      </a:pPr>
                      <a:r>
                        <a:rPr lang="en">
                          <a:solidFill>
                            <a:schemeClr val="lt1"/>
                          </a:solidFill>
                        </a:rPr>
                        <a:t>Data Element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Data 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Youtuber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Varchar2(50)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Primary Foreign Key to Creator Table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Subscriber_Amount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r>
              <a:rPr lang="en"/>
              <a:t> Table</a:t>
            </a:r>
            <a:endParaRPr/>
          </a:p>
        </p:txBody>
      </p:sp>
      <p:graphicFrame>
        <p:nvGraphicFramePr>
          <p:cNvPr id="171" name="Google Shape;171;p19"/>
          <p:cNvGraphicFramePr/>
          <p:nvPr/>
        </p:nvGraphicFramePr>
        <p:xfrm>
          <a:off x="500250" y="1733750"/>
          <a:ext cx="3000000" cy="3000000"/>
        </p:xfrm>
        <a:graphic>
          <a:graphicData uri="http://schemas.openxmlformats.org/drawingml/2006/table">
            <a:tbl>
              <a:tblPr>
                <a:noFill/>
                <a:tableStyleId>{A38A3F15-977F-4A38-A4B4-09A3F8579BA6}</a:tableStyleId>
              </a:tblPr>
              <a:tblGrid>
                <a:gridCol w="2714500"/>
                <a:gridCol w="2714500"/>
                <a:gridCol w="2714500"/>
              </a:tblGrid>
              <a:tr h="381000">
                <a:tc>
                  <a:txBody>
                    <a:bodyPr/>
                    <a:lstStyle/>
                    <a:p>
                      <a:pPr indent="0" lvl="0" marL="0" rtl="0" algn="l">
                        <a:spcBef>
                          <a:spcPts val="0"/>
                        </a:spcBef>
                        <a:spcAft>
                          <a:spcPts val="0"/>
                        </a:spcAft>
                        <a:buNone/>
                      </a:pPr>
                      <a:r>
                        <a:rPr lang="en">
                          <a:solidFill>
                            <a:schemeClr val="lt1"/>
                          </a:solidFill>
                        </a:rPr>
                        <a:t>Data Element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Data 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Youtuber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Varchar2(50)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Primary Foreign Key to Creator Table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Uploads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Videos_Views_Rank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Channel_Type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Varchar2(40)</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Created_Year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Number</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Dataset by Answering Questions</a:t>
            </a:r>
            <a:endParaRPr/>
          </a:p>
        </p:txBody>
      </p:sp>
      <p:sp>
        <p:nvSpPr>
          <p:cNvPr id="177" name="Google Shape;177;p20"/>
          <p:cNvSpPr txBox="1"/>
          <p:nvPr>
            <p:ph idx="1" type="body"/>
          </p:nvPr>
        </p:nvSpPr>
        <p:spPr>
          <a:xfrm>
            <a:off x="1297500" y="1183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Which countries have the highest population, and which have the highest urban population?</a:t>
            </a:r>
            <a:endParaRPr/>
          </a:p>
          <a:p>
            <a:pPr indent="0" lvl="0" marL="0" rtl="0" algn="l">
              <a:spcBef>
                <a:spcPts val="1200"/>
              </a:spcBef>
              <a:spcAft>
                <a:spcPts val="0"/>
              </a:spcAft>
              <a:buNone/>
            </a:pPr>
            <a:r>
              <a:rPr lang="en"/>
              <a:t>Insights: Identifying the country with the highest population could help the prospective youtuber identify the largest potential market for their content.</a:t>
            </a:r>
            <a:endParaRPr/>
          </a:p>
          <a:p>
            <a:pPr indent="0" lvl="0" marL="0" rtl="0" algn="l">
              <a:spcBef>
                <a:spcPts val="120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320250" y="3209125"/>
            <a:ext cx="4251761" cy="1457375"/>
          </a:xfrm>
          <a:prstGeom prst="rect">
            <a:avLst/>
          </a:prstGeom>
          <a:noFill/>
          <a:ln>
            <a:noFill/>
          </a:ln>
        </p:spPr>
      </p:pic>
      <p:pic>
        <p:nvPicPr>
          <p:cNvPr id="179" name="Google Shape;179;p20"/>
          <p:cNvPicPr preferRelativeResize="0"/>
          <p:nvPr/>
        </p:nvPicPr>
        <p:blipFill>
          <a:blip r:embed="rId4">
            <a:alphaModFix/>
          </a:blip>
          <a:stretch>
            <a:fillRect/>
          </a:stretch>
        </p:blipFill>
        <p:spPr>
          <a:xfrm>
            <a:off x="4909550" y="3209125"/>
            <a:ext cx="4051551" cy="14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Dataset by Answering Questions</a:t>
            </a:r>
            <a:endParaRPr/>
          </a:p>
        </p:txBody>
      </p:sp>
      <p:sp>
        <p:nvSpPr>
          <p:cNvPr id="185" name="Google Shape;185;p21"/>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What Youtuber is number 1 in the inputted Country based off of subscribers?</a:t>
            </a:r>
            <a:endParaRPr/>
          </a:p>
          <a:p>
            <a:pPr indent="0" lvl="0" marL="0" rtl="0" algn="l">
              <a:spcBef>
                <a:spcPts val="1200"/>
              </a:spcBef>
              <a:spcAft>
                <a:spcPts val="0"/>
              </a:spcAft>
              <a:buNone/>
            </a:pPr>
            <a:r>
              <a:rPr lang="en"/>
              <a:t>Insights: Finding a youtuber with proven success in gaining subscribers could provide inspiration to an aspiring youtuber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690575" y="2352500"/>
            <a:ext cx="5762850" cy="1253650"/>
          </a:xfrm>
          <a:prstGeom prst="rect">
            <a:avLst/>
          </a:prstGeom>
          <a:noFill/>
          <a:ln>
            <a:noFill/>
          </a:ln>
        </p:spPr>
      </p:pic>
      <p:pic>
        <p:nvPicPr>
          <p:cNvPr id="187" name="Google Shape;187;p21"/>
          <p:cNvPicPr preferRelativeResize="0"/>
          <p:nvPr/>
        </p:nvPicPr>
        <p:blipFill>
          <a:blip r:embed="rId4">
            <a:alphaModFix/>
          </a:blip>
          <a:stretch>
            <a:fillRect/>
          </a:stretch>
        </p:blipFill>
        <p:spPr>
          <a:xfrm>
            <a:off x="1629513" y="3801173"/>
            <a:ext cx="5884973" cy="104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