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2" r:id="rId3"/>
    <p:sldId id="257" r:id="rId4"/>
    <p:sldId id="275" r:id="rId5"/>
    <p:sldId id="258" r:id="rId6"/>
    <p:sldId id="276" r:id="rId7"/>
    <p:sldId id="267" r:id="rId8"/>
    <p:sldId id="264" r:id="rId9"/>
    <p:sldId id="263" r:id="rId10"/>
    <p:sldId id="265" r:id="rId11"/>
    <p:sldId id="266" r:id="rId12"/>
    <p:sldId id="271" r:id="rId13"/>
    <p:sldId id="278" r:id="rId14"/>
    <p:sldId id="26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B890D4-DB19-094F-82C1-F9BDFC7CB45B}">
          <p14:sldIdLst>
            <p14:sldId id="256"/>
            <p14:sldId id="272"/>
            <p14:sldId id="257"/>
            <p14:sldId id="275"/>
            <p14:sldId id="258"/>
            <p14:sldId id="276"/>
            <p14:sldId id="267"/>
            <p14:sldId id="264"/>
            <p14:sldId id="263"/>
            <p14:sldId id="265"/>
            <p14:sldId id="266"/>
            <p14:sldId id="271"/>
            <p14:sldId id="278"/>
            <p14:sldId id="26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00"/>
    <p:restoredTop sz="94684"/>
  </p:normalViewPr>
  <p:slideViewPr>
    <p:cSldViewPr snapToGrid="0">
      <p:cViewPr varScale="1">
        <p:scale>
          <a:sx n="101" d="100"/>
          <a:sy n="101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6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7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4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5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0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300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2B29-3669-B7CC-1903-DF2BDD6C1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Football teams database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08C6A-E4A1-E1D0-8ED1-8CBF9FDC6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Query wizards</a:t>
            </a:r>
          </a:p>
          <a:p>
            <a:r>
              <a:rPr lang="en-US" dirty="0"/>
              <a:t>Zero Nelson, Jabin Wade, </a:t>
            </a:r>
            <a:r>
              <a:rPr lang="en-US" dirty="0" err="1"/>
              <a:t>kolade</a:t>
            </a:r>
            <a:r>
              <a:rPr lang="en-US" dirty="0"/>
              <a:t> </a:t>
            </a:r>
            <a:r>
              <a:rPr lang="en-US" dirty="0" err="1"/>
              <a:t>Shofoluwe</a:t>
            </a:r>
            <a:r>
              <a:rPr lang="en-US" dirty="0"/>
              <a:t>, RAKSHITH </a:t>
            </a:r>
            <a:r>
              <a:rPr lang="en-US" dirty="0" err="1"/>
              <a:t>Puligundla</a:t>
            </a:r>
            <a:r>
              <a:rPr lang="en-US" dirty="0"/>
              <a:t> Venugopal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5C426-2089-403F-06AD-A031D7E00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19" y="3085767"/>
            <a:ext cx="5522261" cy="331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6FFA-C189-516E-C960-3C09963E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F8AB-17E2-C9A8-12F4-5685A8375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 err="1"/>
              <a:t>GameID</a:t>
            </a:r>
            <a:r>
              <a:rPr lang="en-US" dirty="0"/>
              <a:t> (PK)</a:t>
            </a:r>
          </a:p>
          <a:p>
            <a:pPr lvl="1"/>
            <a:r>
              <a:rPr lang="en-US" dirty="0" err="1"/>
              <a:t>HomeTeamID</a:t>
            </a:r>
            <a:r>
              <a:rPr lang="en-US" dirty="0"/>
              <a:t> (FK)</a:t>
            </a:r>
          </a:p>
          <a:p>
            <a:pPr lvl="1"/>
            <a:r>
              <a:rPr lang="en-US" dirty="0" err="1"/>
              <a:t>AwayTeamID</a:t>
            </a:r>
            <a:r>
              <a:rPr lang="en-US" dirty="0"/>
              <a:t> (FK)</a:t>
            </a:r>
          </a:p>
          <a:p>
            <a:pPr lvl="1"/>
            <a:r>
              <a:rPr lang="en-US" dirty="0" err="1"/>
              <a:t>DatePlayed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53AB3-062A-4708-034C-E06F074900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TABLE `Games` (</a:t>
            </a:r>
          </a:p>
          <a:p>
            <a:r>
              <a:rPr lang="en-US" dirty="0"/>
              <a:t>  `</a:t>
            </a:r>
            <a:r>
              <a:rPr lang="en-US" dirty="0" err="1"/>
              <a:t>GameID</a:t>
            </a:r>
            <a:r>
              <a:rPr lang="en-US" dirty="0"/>
              <a:t>` int(10) NOT NULL AUTO_INCREMENT,</a:t>
            </a:r>
          </a:p>
          <a:p>
            <a:r>
              <a:rPr lang="en-US" dirty="0"/>
              <a:t>  `</a:t>
            </a:r>
            <a:r>
              <a:rPr lang="en-US" dirty="0" err="1"/>
              <a:t>HomeTeamID</a:t>
            </a:r>
            <a:r>
              <a:rPr lang="en-US" dirty="0"/>
              <a:t>` int(10) DEFAULT NULL,</a:t>
            </a:r>
          </a:p>
          <a:p>
            <a:r>
              <a:rPr lang="en-US" dirty="0"/>
              <a:t>  `</a:t>
            </a:r>
            <a:r>
              <a:rPr lang="en-US" dirty="0" err="1"/>
              <a:t>AwayTeamID</a:t>
            </a:r>
            <a:r>
              <a:rPr lang="en-US" dirty="0"/>
              <a:t>` int(10) DEFAULT NULL,</a:t>
            </a:r>
          </a:p>
          <a:p>
            <a:r>
              <a:rPr lang="en-US" dirty="0"/>
              <a:t>  `</a:t>
            </a:r>
            <a:r>
              <a:rPr lang="en-US" dirty="0" err="1"/>
              <a:t>DatePlayed</a:t>
            </a:r>
            <a:r>
              <a:rPr lang="en-US" dirty="0"/>
              <a:t>` date NOT NULL,</a:t>
            </a:r>
          </a:p>
          <a:p>
            <a:r>
              <a:rPr lang="en-US" dirty="0"/>
              <a:t>  PRIMARY KEY (`</a:t>
            </a:r>
            <a:r>
              <a:rPr lang="en-US" dirty="0" err="1"/>
              <a:t>GameID</a:t>
            </a:r>
            <a:r>
              <a:rPr lang="en-US" dirty="0"/>
              <a:t>`),</a:t>
            </a:r>
          </a:p>
          <a:p>
            <a:r>
              <a:rPr lang="en-US" dirty="0"/>
              <a:t>  CONSTRAINT `</a:t>
            </a:r>
            <a:r>
              <a:rPr lang="en-US" dirty="0" err="1"/>
              <a:t>fk_AwayTeam</a:t>
            </a:r>
            <a:r>
              <a:rPr lang="en-US" dirty="0"/>
              <a:t>` FOREIGN KEY (`</a:t>
            </a:r>
            <a:r>
              <a:rPr lang="en-US" dirty="0" err="1"/>
              <a:t>AwayTeamID</a:t>
            </a:r>
            <a:r>
              <a:rPr lang="en-US" dirty="0"/>
              <a:t>`) REFERENCES `</a:t>
            </a:r>
            <a:r>
              <a:rPr lang="en-US" dirty="0" err="1"/>
              <a:t>SwacTeams</a:t>
            </a:r>
            <a:r>
              <a:rPr lang="en-US" dirty="0"/>
              <a:t>` (`</a:t>
            </a:r>
            <a:r>
              <a:rPr lang="en-US" dirty="0" err="1"/>
              <a:t>TeamID</a:t>
            </a:r>
            <a:r>
              <a:rPr lang="en-US" dirty="0"/>
              <a:t>`)</a:t>
            </a:r>
          </a:p>
          <a:p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5760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251C-0843-F7E0-022E-719C4BD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statistics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3D6D-CD70-D3BC-FD58-A65F7DE65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900" dirty="0"/>
              <a:t>Attributes</a:t>
            </a:r>
            <a:endParaRPr lang="en-US" dirty="0"/>
          </a:p>
          <a:p>
            <a:pPr lvl="1"/>
            <a:r>
              <a:rPr lang="en-US" dirty="0" err="1"/>
              <a:t>StatID</a:t>
            </a:r>
            <a:endParaRPr lang="en-US" dirty="0"/>
          </a:p>
          <a:p>
            <a:pPr lvl="1"/>
            <a:r>
              <a:rPr lang="en-US" dirty="0" err="1"/>
              <a:t>TeamID</a:t>
            </a:r>
            <a:endParaRPr lang="en-US" dirty="0"/>
          </a:p>
          <a:p>
            <a:pPr lvl="1"/>
            <a:r>
              <a:rPr lang="en-US" dirty="0" err="1"/>
              <a:t>Off_YardsGained</a:t>
            </a:r>
            <a:endParaRPr lang="en-US" dirty="0"/>
          </a:p>
          <a:p>
            <a:pPr lvl="1"/>
            <a:r>
              <a:rPr lang="en-US" dirty="0" err="1"/>
              <a:t>Off_Touchdowns</a:t>
            </a:r>
            <a:endParaRPr lang="en-US" dirty="0"/>
          </a:p>
          <a:p>
            <a:pPr lvl="1"/>
            <a:r>
              <a:rPr lang="en-US" dirty="0" err="1"/>
              <a:t>Def_Sacks</a:t>
            </a:r>
            <a:endParaRPr lang="en-US" dirty="0"/>
          </a:p>
          <a:p>
            <a:pPr lvl="1"/>
            <a:r>
              <a:rPr lang="en-US" dirty="0" err="1"/>
              <a:t>Def_Intercepts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B663-978B-1551-4CC7-3DACE7EA26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TABLE `</a:t>
            </a:r>
            <a:r>
              <a:rPr lang="en-US" dirty="0" err="1"/>
              <a:t>TeamStatistics</a:t>
            </a:r>
            <a:r>
              <a:rPr lang="en-US" dirty="0"/>
              <a:t>` (</a:t>
            </a:r>
          </a:p>
          <a:p>
            <a:r>
              <a:rPr lang="en-US" dirty="0"/>
              <a:t>  `</a:t>
            </a:r>
            <a:r>
              <a:rPr lang="en-US" dirty="0" err="1"/>
              <a:t>StatID</a:t>
            </a:r>
            <a:r>
              <a:rPr lang="en-US" dirty="0"/>
              <a:t>` int(10) NOT NULL,</a:t>
            </a:r>
          </a:p>
          <a:p>
            <a:r>
              <a:rPr lang="en-US" dirty="0"/>
              <a:t>  `</a:t>
            </a:r>
            <a:r>
              <a:rPr lang="en-US" dirty="0" err="1"/>
              <a:t>TeamID</a:t>
            </a:r>
            <a:r>
              <a:rPr lang="en-US" dirty="0"/>
              <a:t>` int(10) DEFAULT NULL,</a:t>
            </a:r>
          </a:p>
          <a:p>
            <a:r>
              <a:rPr lang="en-US" dirty="0"/>
              <a:t>  `</a:t>
            </a:r>
            <a:r>
              <a:rPr lang="en-US" dirty="0" err="1"/>
              <a:t>Off_YardsGained</a:t>
            </a:r>
            <a:r>
              <a:rPr lang="en-US" dirty="0"/>
              <a:t>` int(4) DEFAULT NULL,</a:t>
            </a:r>
          </a:p>
          <a:p>
            <a:r>
              <a:rPr lang="en-US" dirty="0"/>
              <a:t>  `</a:t>
            </a:r>
            <a:r>
              <a:rPr lang="en-US" dirty="0" err="1"/>
              <a:t>Off_Touchdowns</a:t>
            </a:r>
            <a:r>
              <a:rPr lang="en-US" dirty="0"/>
              <a:t>` int(4) DEFAULT NULL,</a:t>
            </a:r>
          </a:p>
          <a:p>
            <a:r>
              <a:rPr lang="en-US" dirty="0"/>
              <a:t>  `</a:t>
            </a:r>
            <a:r>
              <a:rPr lang="en-US" dirty="0" err="1"/>
              <a:t>Def_Sacks</a:t>
            </a:r>
            <a:r>
              <a:rPr lang="en-US" dirty="0"/>
              <a:t>` int(4) DEFAULT NULL,</a:t>
            </a:r>
          </a:p>
          <a:p>
            <a:r>
              <a:rPr lang="en-US" dirty="0"/>
              <a:t>  `</a:t>
            </a:r>
            <a:r>
              <a:rPr lang="en-US" dirty="0" err="1"/>
              <a:t>Def_Intercepts</a:t>
            </a:r>
            <a:r>
              <a:rPr lang="en-US" dirty="0"/>
              <a:t>` int(11) DEFAULT NULL,</a:t>
            </a:r>
          </a:p>
          <a:p>
            <a:r>
              <a:rPr lang="en-US" dirty="0"/>
              <a:t>  PRIMARY KEY (`</a:t>
            </a:r>
            <a:r>
              <a:rPr lang="en-US" dirty="0" err="1"/>
              <a:t>StatID</a:t>
            </a:r>
            <a:r>
              <a:rPr lang="en-US" dirty="0"/>
              <a:t>`),</a:t>
            </a:r>
          </a:p>
          <a:p>
            <a:r>
              <a:rPr lang="en-US" dirty="0"/>
              <a:t>  KEY `</a:t>
            </a:r>
            <a:r>
              <a:rPr lang="en-US" dirty="0" err="1"/>
              <a:t>TeamID</a:t>
            </a:r>
            <a:r>
              <a:rPr lang="en-US" dirty="0"/>
              <a:t>` (`</a:t>
            </a:r>
            <a:r>
              <a:rPr lang="en-US" dirty="0" err="1"/>
              <a:t>TeamID</a:t>
            </a:r>
            <a:r>
              <a:rPr lang="en-US" dirty="0"/>
              <a:t>`),</a:t>
            </a:r>
          </a:p>
          <a:p>
            <a:r>
              <a:rPr lang="en-US" dirty="0"/>
              <a:t>  CONSTRAINT `</a:t>
            </a:r>
            <a:r>
              <a:rPr lang="en-US" dirty="0" err="1"/>
              <a:t>fk_TeamStatistics</a:t>
            </a:r>
            <a:r>
              <a:rPr lang="en-US" dirty="0"/>
              <a:t>`</a:t>
            </a:r>
          </a:p>
          <a:p>
            <a:r>
              <a:rPr lang="en-US" dirty="0"/>
              <a:t>    FOREIGN KEY (`</a:t>
            </a:r>
            <a:r>
              <a:rPr lang="en-US" dirty="0" err="1"/>
              <a:t>TeamID</a:t>
            </a:r>
            <a:r>
              <a:rPr lang="en-US" dirty="0"/>
              <a:t>`)</a:t>
            </a:r>
          </a:p>
          <a:p>
            <a:r>
              <a:rPr lang="en-US" dirty="0"/>
              <a:t>    REFERENCES `</a:t>
            </a:r>
            <a:r>
              <a:rPr lang="en-US" dirty="0" err="1"/>
              <a:t>SwacTeams</a:t>
            </a:r>
            <a:r>
              <a:rPr lang="en-US" dirty="0"/>
              <a:t>` (`</a:t>
            </a:r>
            <a:r>
              <a:rPr lang="en-US" dirty="0" err="1"/>
              <a:t>TeamID</a:t>
            </a:r>
            <a:r>
              <a:rPr lang="en-US" dirty="0"/>
              <a:t>`)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356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40B6-97E8-8260-CFCE-3990F67C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0907-6DD0-55F1-2AA5-1721CA95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SWAC Teams to Team Statistics (</a:t>
            </a:r>
            <a:r>
              <a:rPr lang="en-US" b="1" u="sng" dirty="0"/>
              <a:t>One-to-Many</a:t>
            </a:r>
            <a:r>
              <a:rPr lang="en-US" u="sng" dirty="0"/>
              <a:t>):</a:t>
            </a:r>
          </a:p>
          <a:p>
            <a:pPr lvl="1"/>
            <a:r>
              <a:rPr lang="en-US" dirty="0"/>
              <a:t>   - Each college in the `Colleges` table can have multiple records in the `</a:t>
            </a:r>
            <a:r>
              <a:rPr lang="en-US" dirty="0" err="1"/>
              <a:t>TeamStatistics</a:t>
            </a:r>
            <a:r>
              <a:rPr lang="en-US" dirty="0"/>
              <a:t>` table. This relationship is established through the `</a:t>
            </a:r>
            <a:r>
              <a:rPr lang="en-US" dirty="0" err="1"/>
              <a:t>PlayerID</a:t>
            </a:r>
            <a:r>
              <a:rPr lang="en-US" dirty="0"/>
              <a:t>` foreign key in the `</a:t>
            </a:r>
            <a:r>
              <a:rPr lang="en-US" dirty="0" err="1"/>
              <a:t>PlayerStats</a:t>
            </a:r>
            <a:r>
              <a:rPr lang="en-US" dirty="0"/>
              <a:t>` table, which references the `</a:t>
            </a:r>
            <a:r>
              <a:rPr lang="en-US" dirty="0" err="1"/>
              <a:t>PlayerID</a:t>
            </a:r>
            <a:r>
              <a:rPr lang="en-US" dirty="0"/>
              <a:t>` primary key in the `Players` table.</a:t>
            </a:r>
          </a:p>
          <a:p>
            <a:endParaRPr lang="en-US" dirty="0"/>
          </a:p>
          <a:p>
            <a:r>
              <a:rPr lang="en-US" u="sng" dirty="0"/>
              <a:t>SWAC Teams to Games (</a:t>
            </a:r>
            <a:r>
              <a:rPr lang="en-US" b="1" u="sng" dirty="0"/>
              <a:t>One-to-Many</a:t>
            </a:r>
            <a:r>
              <a:rPr lang="en-US" u="sng" dirty="0"/>
              <a:t>):</a:t>
            </a:r>
          </a:p>
          <a:p>
            <a:pPr lvl="1"/>
            <a:r>
              <a:rPr lang="en-US" dirty="0"/>
              <a:t>   - Each team in the `Teams` table can have multiple associated games in the `Games` table. This relationship is established through the `</a:t>
            </a:r>
            <a:r>
              <a:rPr lang="en-US" dirty="0" err="1"/>
              <a:t>TeamID</a:t>
            </a:r>
            <a:r>
              <a:rPr lang="en-US" dirty="0"/>
              <a:t>` foreign key in the `Games` table, which references the `</a:t>
            </a:r>
            <a:r>
              <a:rPr lang="en-US" dirty="0" err="1"/>
              <a:t>TeamID</a:t>
            </a:r>
            <a:r>
              <a:rPr lang="en-US" dirty="0"/>
              <a:t>` primary key in the `Teams` table for both the home and away teams.</a:t>
            </a:r>
          </a:p>
          <a:p>
            <a:endParaRPr lang="en-US" dirty="0"/>
          </a:p>
          <a:p>
            <a:r>
              <a:rPr lang="en-US" u="sng" dirty="0"/>
              <a:t>Games to Team Stats (</a:t>
            </a:r>
            <a:r>
              <a:rPr lang="en-US" b="1" u="sng" dirty="0"/>
              <a:t>One-to-Many</a:t>
            </a:r>
            <a:r>
              <a:rPr lang="en-US" u="sng" dirty="0"/>
              <a:t>):</a:t>
            </a:r>
          </a:p>
          <a:p>
            <a:r>
              <a:rPr lang="en-US" dirty="0"/>
              <a:t>   - Each game in the `Games` table can have multiple associated statistical records in the `</a:t>
            </a:r>
            <a:r>
              <a:rPr lang="en-US" dirty="0" err="1"/>
              <a:t>TeamStatistics</a:t>
            </a:r>
            <a:r>
              <a:rPr lang="en-US" dirty="0"/>
              <a:t>` table. This relationship is established through the `</a:t>
            </a:r>
            <a:r>
              <a:rPr lang="en-US" dirty="0" err="1"/>
              <a:t>GameID</a:t>
            </a:r>
            <a:r>
              <a:rPr lang="en-US" dirty="0"/>
              <a:t>` foreign key in the `</a:t>
            </a:r>
            <a:r>
              <a:rPr lang="en-US" dirty="0" err="1"/>
              <a:t>PlayerStats</a:t>
            </a:r>
            <a:r>
              <a:rPr lang="en-US" dirty="0"/>
              <a:t>` table, which references the `</a:t>
            </a:r>
            <a:r>
              <a:rPr lang="en-US" dirty="0" err="1"/>
              <a:t>GameID</a:t>
            </a:r>
            <a:r>
              <a:rPr lang="en-US" dirty="0"/>
              <a:t>` primary key in the `Games` table.</a:t>
            </a:r>
          </a:p>
          <a:p>
            <a:endParaRPr lang="en-US" dirty="0"/>
          </a:p>
          <a:p>
            <a:r>
              <a:rPr lang="en-US" u="sng" dirty="0"/>
              <a:t>Players to SWAC Teams (</a:t>
            </a:r>
            <a:r>
              <a:rPr lang="en-US" b="1" u="sng" dirty="0"/>
              <a:t>Many-to-Many</a:t>
            </a:r>
            <a:r>
              <a:rPr lang="en-US" u="sng" dirty="0"/>
              <a:t>):</a:t>
            </a:r>
          </a:p>
          <a:p>
            <a:r>
              <a:rPr lang="en-US" dirty="0"/>
              <a:t>   - While not explicitly defined in the table structures provided, there's an implicit many-to-many relationship between players and teams. A player can be associated with multiple teams over their career, and a team can have multiple players. </a:t>
            </a:r>
          </a:p>
        </p:txBody>
      </p:sp>
    </p:spTree>
    <p:extLst>
      <p:ext uri="{BB962C8B-B14F-4D97-AF65-F5344CB8AC3E}">
        <p14:creationId xmlns:p14="http://schemas.microsoft.com/office/powerpoint/2010/main" val="208538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2606-2BFA-95FB-04ED-28DAE2F3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/ Business questions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0AB8-348F-FCF0-FCF1-158FB42B0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5246"/>
            <a:ext cx="11029615" cy="4525104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2200" b="1" i="0" u="sng" dirty="0">
                <a:solidFill>
                  <a:srgbClr val="222222"/>
                </a:solidFill>
                <a:effectLst/>
                <a:latin typeface="Helvetica Neue"/>
              </a:rPr>
              <a:t>Select players who play the ‘QB’ position and retrieve their personal information along with team name</a:t>
            </a:r>
            <a:r>
              <a:rPr lang="en-US" b="1" i="0" dirty="0">
                <a:solidFill>
                  <a:srgbClr val="222222"/>
                </a:solidFill>
                <a:effectLst/>
                <a:latin typeface="Helvetica Neue"/>
              </a:rPr>
              <a:t>. </a:t>
            </a:r>
          </a:p>
          <a:p>
            <a:pPr marL="0" indent="0" algn="l">
              <a:buNone/>
            </a:pPr>
            <a:r>
              <a:rPr lang="en-US" b="1" u="sng" dirty="0">
                <a:solidFill>
                  <a:srgbClr val="222222"/>
                </a:solidFill>
                <a:latin typeface="Helvetica Neue"/>
              </a:rPr>
              <a:t>Retrieve College Information for Player</a:t>
            </a:r>
          </a:p>
          <a:p>
            <a:pPr marL="0" indent="0" algn="l">
              <a:buNone/>
            </a:pPr>
            <a:endParaRPr lang="en-US" b="1" dirty="0">
              <a:solidFill>
                <a:srgbClr val="222222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222222"/>
                </a:solidFill>
                <a:latin typeface="Helvetica Neue"/>
              </a:rPr>
              <a:t>SELECT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222222"/>
                </a:solidFill>
                <a:latin typeface="Helvetica Neue"/>
              </a:rPr>
              <a:t>        </a:t>
            </a:r>
            <a:r>
              <a:rPr lang="en-US" b="1" dirty="0" err="1">
                <a:solidFill>
                  <a:srgbClr val="222222"/>
                </a:solidFill>
                <a:latin typeface="Helvetica Neue"/>
              </a:rPr>
              <a:t>Players.FirstName</a:t>
            </a:r>
            <a:r>
              <a:rPr lang="en-US" b="1" dirty="0">
                <a:solidFill>
                  <a:srgbClr val="222222"/>
                </a:solidFill>
                <a:latin typeface="Helvetica Neue"/>
              </a:rPr>
              <a:t>,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222222"/>
                </a:solidFill>
                <a:latin typeface="Helvetica Neue"/>
              </a:rPr>
              <a:t>        </a:t>
            </a:r>
            <a:r>
              <a:rPr lang="en-US" b="1" dirty="0" err="1">
                <a:solidFill>
                  <a:srgbClr val="222222"/>
                </a:solidFill>
                <a:latin typeface="Helvetica Neue"/>
              </a:rPr>
              <a:t>Players.LastName</a:t>
            </a:r>
            <a:r>
              <a:rPr lang="en-US" b="1" dirty="0">
                <a:solidFill>
                  <a:srgbClr val="222222"/>
                </a:solidFill>
                <a:latin typeface="Helvetica Neue"/>
              </a:rPr>
              <a:t>,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222222"/>
                </a:solidFill>
                <a:latin typeface="Helvetica Neue"/>
              </a:rPr>
              <a:t>         </a:t>
            </a:r>
            <a:r>
              <a:rPr lang="en-US" b="1" dirty="0" err="1">
                <a:solidFill>
                  <a:srgbClr val="222222"/>
                </a:solidFill>
                <a:latin typeface="Helvetica Neue"/>
              </a:rPr>
              <a:t>Players.Position</a:t>
            </a:r>
            <a:r>
              <a:rPr lang="en-US" b="1" dirty="0">
                <a:solidFill>
                  <a:srgbClr val="222222"/>
                </a:solidFill>
                <a:latin typeface="Helvetica Neue"/>
              </a:rPr>
              <a:t>,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222222"/>
                </a:solidFill>
                <a:latin typeface="Helvetica Neue"/>
              </a:rPr>
              <a:t>         </a:t>
            </a:r>
            <a:r>
              <a:rPr lang="en-US" b="1" dirty="0" err="1">
                <a:solidFill>
                  <a:srgbClr val="222222"/>
                </a:solidFill>
                <a:latin typeface="Helvetica Neue"/>
              </a:rPr>
              <a:t>SwacTeams.TeamName</a:t>
            </a:r>
            <a:r>
              <a:rPr lang="en-US" b="1" dirty="0">
                <a:solidFill>
                  <a:srgbClr val="222222"/>
                </a:solidFill>
                <a:latin typeface="Helvetica Neue"/>
              </a:rPr>
              <a:t>,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222222"/>
                </a:solidFill>
                <a:latin typeface="Helvetica Neue"/>
              </a:rPr>
              <a:t>         </a:t>
            </a:r>
            <a:r>
              <a:rPr lang="en-US" b="1" dirty="0" err="1">
                <a:solidFill>
                  <a:srgbClr val="222222"/>
                </a:solidFill>
                <a:latin typeface="Helvetica Neue"/>
              </a:rPr>
              <a:t>SwacTeams.Record</a:t>
            </a:r>
            <a:endParaRPr lang="en-US" b="1" dirty="0">
              <a:solidFill>
                <a:srgbClr val="222222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222222"/>
                </a:solidFill>
                <a:latin typeface="Helvetica Neue"/>
              </a:rPr>
              <a:t>     FROM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222222"/>
                </a:solidFill>
                <a:latin typeface="Helvetica Neue"/>
              </a:rPr>
              <a:t>        Players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222222"/>
                </a:solidFill>
                <a:latin typeface="Helvetica Neue"/>
              </a:rPr>
              <a:t>    JOIN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222222"/>
                </a:solidFill>
                <a:latin typeface="Helvetica Neue"/>
              </a:rPr>
              <a:t>         </a:t>
            </a:r>
            <a:r>
              <a:rPr lang="en-US" b="1" dirty="0" err="1">
                <a:solidFill>
                  <a:srgbClr val="222222"/>
                </a:solidFill>
                <a:latin typeface="Helvetica Neue"/>
              </a:rPr>
              <a:t>SwacTeams</a:t>
            </a:r>
            <a:r>
              <a:rPr lang="en-US" b="1" dirty="0">
                <a:solidFill>
                  <a:srgbClr val="222222"/>
                </a:solidFill>
                <a:latin typeface="Helvetica Neue"/>
              </a:rPr>
              <a:t> ON </a:t>
            </a:r>
            <a:r>
              <a:rPr lang="en-US" b="1" dirty="0" err="1">
                <a:solidFill>
                  <a:srgbClr val="222222"/>
                </a:solidFill>
                <a:latin typeface="Helvetica Neue"/>
              </a:rPr>
              <a:t>Players.TeamID</a:t>
            </a:r>
            <a:r>
              <a:rPr lang="en-US" b="1" dirty="0">
                <a:solidFill>
                  <a:srgbClr val="222222"/>
                </a:solidFill>
                <a:latin typeface="Helvetica Neue"/>
              </a:rPr>
              <a:t> = </a:t>
            </a:r>
            <a:r>
              <a:rPr lang="en-US" b="1" dirty="0" err="1">
                <a:solidFill>
                  <a:srgbClr val="222222"/>
                </a:solidFill>
                <a:latin typeface="Helvetica Neue"/>
              </a:rPr>
              <a:t>SwacTeams.TeamID</a:t>
            </a:r>
            <a:endParaRPr lang="en-US" b="1" dirty="0">
              <a:solidFill>
                <a:srgbClr val="222222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222222"/>
                </a:solidFill>
                <a:latin typeface="Helvetica Neue"/>
              </a:rPr>
              <a:t>     WHERE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222222"/>
                </a:solidFill>
                <a:latin typeface="Helvetica Neue"/>
              </a:rPr>
              <a:t>        </a:t>
            </a:r>
            <a:r>
              <a:rPr lang="en-US" b="1" dirty="0" err="1">
                <a:solidFill>
                  <a:srgbClr val="222222"/>
                </a:solidFill>
                <a:latin typeface="Helvetica Neue"/>
              </a:rPr>
              <a:t>Players.Position</a:t>
            </a:r>
            <a:r>
              <a:rPr lang="en-US" b="1" dirty="0">
                <a:solidFill>
                  <a:srgbClr val="222222"/>
                </a:solidFill>
                <a:latin typeface="Helvetica Neue"/>
              </a:rPr>
              <a:t> = 'QB';</a:t>
            </a:r>
          </a:p>
          <a:p>
            <a:pPr marL="0" indent="0" algn="l">
              <a:buNone/>
            </a:pPr>
            <a:b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</a:br>
            <a:endParaRPr lang="en-US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marL="324000" lvl="1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0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2606-2BFA-95FB-04ED-28DAE2F3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Queries/Business questions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0AB8-348F-FCF0-FCF1-158FB42B0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2024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u="sng" dirty="0">
                <a:solidFill>
                  <a:srgbClr val="222222"/>
                </a:solidFill>
                <a:latin typeface="Helvetica Neue"/>
              </a:rPr>
              <a:t>Retrieve College Information for Player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p.FirstName</a:t>
            </a:r>
            <a:r>
              <a:rPr lang="en-US" dirty="0"/>
              <a:t>, </a:t>
            </a:r>
            <a:r>
              <a:rPr lang="en-US" dirty="0" err="1"/>
              <a:t>p.LastName</a:t>
            </a:r>
            <a:r>
              <a:rPr lang="en-US" dirty="0"/>
              <a:t>, </a:t>
            </a:r>
            <a:r>
              <a:rPr lang="en-US" dirty="0" err="1"/>
              <a:t>p.Position</a:t>
            </a:r>
            <a:r>
              <a:rPr lang="en-US" dirty="0"/>
              <a:t>, </a:t>
            </a:r>
            <a:r>
              <a:rPr lang="en-US" dirty="0" err="1"/>
              <a:t>c.TeamName</a:t>
            </a:r>
            <a:r>
              <a:rPr lang="en-US" dirty="0"/>
              <a:t>, </a:t>
            </a:r>
            <a:r>
              <a:rPr lang="en-US" dirty="0" err="1"/>
              <a:t>c.Conference</a:t>
            </a:r>
            <a:r>
              <a:rPr lang="en-US" dirty="0"/>
              <a:t>, </a:t>
            </a:r>
            <a:r>
              <a:rPr lang="en-US" dirty="0" err="1"/>
              <a:t>c.Coach</a:t>
            </a:r>
            <a:r>
              <a:rPr lang="en-US" dirty="0"/>
              <a:t>, </a:t>
            </a:r>
            <a:r>
              <a:rPr lang="en-US" dirty="0" err="1"/>
              <a:t>c.HomeStadium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Players p</a:t>
            </a:r>
          </a:p>
          <a:p>
            <a:pPr marL="0" indent="0">
              <a:buNone/>
            </a:pPr>
            <a:r>
              <a:rPr lang="en-US" dirty="0"/>
              <a:t>JOIN Colleges c ON </a:t>
            </a:r>
            <a:r>
              <a:rPr lang="en-US" dirty="0" err="1"/>
              <a:t>p.CollegeID</a:t>
            </a:r>
            <a:r>
              <a:rPr lang="en-US" dirty="0"/>
              <a:t> = </a:t>
            </a:r>
            <a:r>
              <a:rPr lang="en-US" dirty="0" err="1"/>
              <a:t>c.CollegeID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p.PlayerID</a:t>
            </a:r>
            <a:r>
              <a:rPr lang="en-US" dirty="0"/>
              <a:t> = [</a:t>
            </a:r>
            <a:r>
              <a:rPr lang="en-US" dirty="0" err="1"/>
              <a:t>PlayerID</a:t>
            </a:r>
            <a:r>
              <a:rPr lang="en-US" dirty="0"/>
              <a:t>];</a:t>
            </a:r>
          </a:p>
          <a:p>
            <a:pPr marL="0" indent="0" algn="l">
              <a:buNone/>
            </a:pPr>
            <a:r>
              <a:rPr lang="en-US" b="1" u="sng" dirty="0">
                <a:solidFill>
                  <a:srgbClr val="222222"/>
                </a:solidFill>
                <a:latin typeface="Helvetica Neue"/>
              </a:rPr>
              <a:t>Find All Games Played at a Specific Location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GameID</a:t>
            </a:r>
            <a:r>
              <a:rPr lang="en-US" dirty="0"/>
              <a:t>, </a:t>
            </a:r>
            <a:r>
              <a:rPr lang="en-US" dirty="0" err="1"/>
              <a:t>DatePlayed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Games</a:t>
            </a:r>
          </a:p>
          <a:p>
            <a:pPr marL="0" indent="0">
              <a:buNone/>
            </a:pPr>
            <a:r>
              <a:rPr lang="en-US" dirty="0"/>
              <a:t>WHERE Location = '[Location]’;</a:t>
            </a:r>
          </a:p>
          <a:p>
            <a:pPr marL="0" indent="0" algn="l">
              <a:buNone/>
            </a:pPr>
            <a:r>
              <a:rPr lang="en-US" b="1" u="sng" dirty="0">
                <a:solidFill>
                  <a:srgbClr val="222222"/>
                </a:solidFill>
                <a:latin typeface="Helvetica Neue"/>
              </a:rPr>
              <a:t>Retrieve Player’s Height and Weight</a:t>
            </a:r>
          </a:p>
          <a:p>
            <a:pPr marL="0" indent="0">
              <a:buNone/>
            </a:pPr>
            <a:r>
              <a:rPr lang="en-US" dirty="0"/>
              <a:t>SELECT Height, Weight</a:t>
            </a:r>
          </a:p>
          <a:p>
            <a:pPr marL="0" indent="0">
              <a:buNone/>
            </a:pPr>
            <a:r>
              <a:rPr lang="en-US" dirty="0"/>
              <a:t>FROM Players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PlayerID</a:t>
            </a:r>
            <a:r>
              <a:rPr lang="en-US" dirty="0"/>
              <a:t> = [</a:t>
            </a:r>
            <a:r>
              <a:rPr lang="en-US" dirty="0" err="1"/>
              <a:t>PlayerID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40B6-97E8-8260-CFCE-3990F67C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19" y="704361"/>
            <a:ext cx="4968489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0907-6DD0-55F1-2AA5-1721CA95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cap="all" dirty="0">
                <a:solidFill>
                  <a:schemeClr val="tx1"/>
                </a:solidFill>
              </a:rPr>
              <a:t>Spearheaded by Lone Wolf, </a:t>
            </a:r>
          </a:p>
          <a:p>
            <a:pPr marL="0" indent="0">
              <a:buNone/>
            </a:pPr>
            <a:r>
              <a:rPr lang="en-US" b="1" cap="all" dirty="0">
                <a:solidFill>
                  <a:schemeClr val="tx1"/>
                </a:solidFill>
              </a:rPr>
              <a:t>Mr. </a:t>
            </a:r>
            <a:r>
              <a:rPr lang="en-US" b="1" cap="all" dirty="0" err="1">
                <a:solidFill>
                  <a:schemeClr val="tx1"/>
                </a:solidFill>
              </a:rPr>
              <a:t>coe</a:t>
            </a:r>
            <a:r>
              <a:rPr lang="en-US" b="1" cap="all" dirty="0">
                <a:solidFill>
                  <a:schemeClr val="tx1"/>
                </a:solidFill>
              </a:rPr>
              <a:t>,  Jabin Wade</a:t>
            </a:r>
          </a:p>
        </p:txBody>
      </p:sp>
      <p:pic>
        <p:nvPicPr>
          <p:cNvPr id="5" name="Picture 4" descr="A group of people standing on a road&#10;&#10;Description automatically generated">
            <a:extLst>
              <a:ext uri="{FF2B5EF4-FFF2-40B4-BE49-F238E27FC236}">
                <a16:creationId xmlns:a16="http://schemas.microsoft.com/office/drawing/2014/main" id="{C9DF181D-BCCF-AA5F-CD58-2D1FB5221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36" r="-1" b="22284"/>
          <a:stretch/>
        </p:blipFill>
        <p:spPr>
          <a:xfrm>
            <a:off x="6144318" y="614407"/>
            <a:ext cx="5635823" cy="56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DA9FB6BF-1735-46E5-A593-AE054203B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1DD6C36-0AD1-4E0E-BD39-4D2814BCD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A1C63B-9081-4DEE-B772-EBC458CE1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2FF1C4-4ECD-4E87-9900-69F54EBAE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E13362A-F425-4424-B315-C43E28CAA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5B83552-780F-49D2-BC3A-72AAD887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033" y="4020816"/>
            <a:ext cx="7082623" cy="229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9EB87-B66F-9583-99DA-C8048AB8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20816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Team Introduction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738B456-9BC9-42FA-BF0E-B82A117AD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199"/>
            <a:ext cx="7088122" cy="94997"/>
          </a:xfrm>
          <a:prstGeom prst="rect">
            <a:avLst/>
          </a:prstGeom>
          <a:solidFill>
            <a:srgbClr val="FFD0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717309-930A-42CC-ABF3-4DF42151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1620" y="453643"/>
            <a:ext cx="4083847" cy="9855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person with dreadlocks smiling&#10;&#10;Description automatically generated">
            <a:extLst>
              <a:ext uri="{FF2B5EF4-FFF2-40B4-BE49-F238E27FC236}">
                <a16:creationId xmlns:a16="http://schemas.microsoft.com/office/drawing/2014/main" id="{15708256-D709-9FB6-B1EA-3FA3CD2E0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21"/>
          <a:stretch/>
        </p:blipFill>
        <p:spPr>
          <a:xfrm>
            <a:off x="2861354" y="636396"/>
            <a:ext cx="2256867" cy="3279644"/>
          </a:xfrm>
          <a:prstGeom prst="rect">
            <a:avLst/>
          </a:prstGeom>
        </p:spPr>
      </p:pic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C15894ED-A6DB-B360-6600-D2C7A68C0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469"/>
          <a:stretch/>
        </p:blipFill>
        <p:spPr>
          <a:xfrm>
            <a:off x="5221746" y="636396"/>
            <a:ext cx="2312910" cy="3279644"/>
          </a:xfrm>
          <a:prstGeom prst="rect">
            <a:avLst/>
          </a:prstGeom>
        </p:spPr>
      </p:pic>
      <p:pic>
        <p:nvPicPr>
          <p:cNvPr id="7" name="Picture 6" descr="A person in a white shirt&#10;&#10;Description automatically generated">
            <a:extLst>
              <a:ext uri="{FF2B5EF4-FFF2-40B4-BE49-F238E27FC236}">
                <a16:creationId xmlns:a16="http://schemas.microsoft.com/office/drawing/2014/main" id="{ACF47E32-B3E9-6804-ADCB-CF02DC02A9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74" b="1"/>
          <a:stretch/>
        </p:blipFill>
        <p:spPr>
          <a:xfrm>
            <a:off x="448896" y="636396"/>
            <a:ext cx="2310896" cy="3250022"/>
          </a:xfrm>
          <a:prstGeom prst="rect">
            <a:avLst/>
          </a:prstGeom>
        </p:spPr>
      </p:pic>
      <p:pic>
        <p:nvPicPr>
          <p:cNvPr id="3" name="Picture 2" descr="A person in a suit&#10;&#10;Description automatically generated">
            <a:extLst>
              <a:ext uri="{FF2B5EF4-FFF2-40B4-BE49-F238E27FC236}">
                <a16:creationId xmlns:a16="http://schemas.microsoft.com/office/drawing/2014/main" id="{836D6D66-40C8-D07A-061F-6A17CC19FF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" t="6731" r="245" b="-240"/>
          <a:stretch/>
        </p:blipFill>
        <p:spPr>
          <a:xfrm>
            <a:off x="7657097" y="637650"/>
            <a:ext cx="3965293" cy="56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0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C86B-EE69-28E5-D993-1DCFEF09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B1A6-077B-7DCB-6F72-903AF54F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Our mission is to develop and maintain a Football Database, a comprehensive and innovative database system, with a primary focus on the Southwestern Athletic Conference (SWAC) division. This database is designed to be a valuable resource for both the improvement of existing services and the development of new services within football analytics. </a:t>
            </a:r>
          </a:p>
          <a:p>
            <a:r>
              <a:rPr lang="en-US"/>
              <a:t>We aim to provide a centralized repository for SWAC Division football data. </a:t>
            </a:r>
          </a:p>
          <a:p>
            <a:pPr lvl="1"/>
            <a:r>
              <a:rPr lang="en-US"/>
              <a:t>Enhancing Player Performance</a:t>
            </a:r>
          </a:p>
          <a:p>
            <a:pPr lvl="1"/>
            <a:r>
              <a:rPr lang="en-US"/>
              <a:t>Enriching Fan Engagement</a:t>
            </a:r>
          </a:p>
          <a:p>
            <a:pPr lvl="1"/>
            <a:r>
              <a:rPr lang="en-US"/>
              <a:t>Informing Strategy and Decision-Making </a:t>
            </a:r>
          </a:p>
          <a:p>
            <a:pPr lvl="1"/>
            <a:r>
              <a:rPr lang="en-US"/>
              <a:t>Encouraging Innovation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5A62F-08E0-7CB5-36F5-F0743FD5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728" y="3743514"/>
            <a:ext cx="5545079" cy="31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C86B-EE69-28E5-D993-1DCFEF09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B1A6-077B-7DCB-6F72-903AF54F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DC6D6"/>
              </a:buClr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>
              <a:buClr>
                <a:srgbClr val="6DC6D6"/>
              </a:buClr>
            </a:pPr>
            <a:r>
              <a:rPr lang="en-US" dirty="0">
                <a:solidFill>
                  <a:schemeClr val="tx1"/>
                </a:solidFill>
              </a:rPr>
              <a:t>Who are the Who’s?</a:t>
            </a:r>
          </a:p>
          <a:p>
            <a:pPr>
              <a:buClr>
                <a:srgbClr val="6DC6D6"/>
              </a:buClr>
            </a:pPr>
            <a:r>
              <a:rPr lang="en-US" dirty="0">
                <a:solidFill>
                  <a:schemeClr val="tx1"/>
                </a:solidFill>
              </a:rPr>
              <a:t>ER Model and Architecture</a:t>
            </a:r>
          </a:p>
          <a:p>
            <a:pPr>
              <a:buClr>
                <a:srgbClr val="6DC6D6"/>
              </a:buClr>
            </a:pPr>
            <a:r>
              <a:rPr lang="en-US" dirty="0">
                <a:solidFill>
                  <a:schemeClr val="tx1"/>
                </a:solidFill>
              </a:rPr>
              <a:t>Relations</a:t>
            </a:r>
          </a:p>
          <a:p>
            <a:pPr>
              <a:buClr>
                <a:srgbClr val="6DC6D6"/>
              </a:buClr>
            </a:pPr>
            <a:r>
              <a:rPr lang="en-US" dirty="0">
                <a:solidFill>
                  <a:schemeClr val="tx1"/>
                </a:solidFill>
              </a:rPr>
              <a:t>Common Questions and Queries</a:t>
            </a:r>
          </a:p>
          <a:p>
            <a:pPr>
              <a:buClr>
                <a:srgbClr val="6DC6D6"/>
              </a:buClr>
            </a:pPr>
            <a:r>
              <a:rPr lang="en-US" dirty="0">
                <a:solidFill>
                  <a:schemeClr val="tx1"/>
                </a:solidFill>
              </a:rPr>
              <a:t>Live Demonstration</a:t>
            </a:r>
          </a:p>
          <a:p>
            <a:pPr lvl="1">
              <a:buClr>
                <a:srgbClr val="6DC6D6"/>
              </a:buClr>
            </a:pPr>
            <a:r>
              <a:rPr lang="en-US" dirty="0">
                <a:solidFill>
                  <a:schemeClr val="tx1"/>
                </a:solidFill>
              </a:rPr>
              <a:t>Execution of Queries, triggers, webpage etc... </a:t>
            </a:r>
          </a:p>
        </p:txBody>
      </p:sp>
    </p:spTree>
    <p:extLst>
      <p:ext uri="{BB962C8B-B14F-4D97-AF65-F5344CB8AC3E}">
        <p14:creationId xmlns:p14="http://schemas.microsoft.com/office/powerpoint/2010/main" val="33956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A206-6A5B-FCA3-74FD-B628D991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</a:t>
            </a:r>
            <a:r>
              <a:rPr lang="en-US" dirty="0" err="1"/>
              <a:t>CLients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E6CD-4F83-75B5-384E-1A24464578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Colleges and Team Staff</a:t>
            </a:r>
          </a:p>
          <a:p>
            <a:r>
              <a:rPr lang="en-US"/>
              <a:t>Players</a:t>
            </a:r>
          </a:p>
          <a:p>
            <a:r>
              <a:rPr lang="en-US"/>
              <a:t>Sports Analysts and Journalists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A36FF-A113-2C3A-2DF8-EADB18FFE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Enthusiasts and Fans</a:t>
            </a:r>
          </a:p>
          <a:p>
            <a:r>
              <a:rPr lang="en-US"/>
              <a:t>Colleges and Scouts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1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51B5-114D-1F0E-A137-7A180724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Entity-relational Diagram and Architecture</a:t>
            </a:r>
          </a:p>
        </p:txBody>
      </p:sp>
      <p:pic>
        <p:nvPicPr>
          <p:cNvPr id="10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EB45477-D711-AE75-B3CC-072E787C6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807847" y="2104229"/>
            <a:ext cx="8572229" cy="411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6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51B5-114D-1F0E-A137-7A180724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Entity-relational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F7333-B393-0E67-B28F-9E5600E48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464" y="2181224"/>
            <a:ext cx="6423071" cy="4676776"/>
          </a:xfrm>
        </p:spPr>
      </p:pic>
    </p:spTree>
    <p:extLst>
      <p:ext uri="{BB962C8B-B14F-4D97-AF65-F5344CB8AC3E}">
        <p14:creationId xmlns:p14="http://schemas.microsoft.com/office/powerpoint/2010/main" val="208810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4011-ADC1-25F7-7DE7-836D3D7F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SWAC TEAMS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32DC-248C-B0FE-0817-01AE85D534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 err="1"/>
              <a:t>TeamID</a:t>
            </a:r>
            <a:r>
              <a:rPr lang="en-US" dirty="0"/>
              <a:t> (PK)</a:t>
            </a:r>
          </a:p>
          <a:p>
            <a:pPr lvl="1"/>
            <a:r>
              <a:rPr lang="en-US" dirty="0" err="1"/>
              <a:t>TeamName</a:t>
            </a:r>
            <a:endParaRPr lang="en-US" dirty="0"/>
          </a:p>
          <a:p>
            <a:pPr lvl="1"/>
            <a:r>
              <a:rPr lang="en-US" dirty="0"/>
              <a:t>Mascot</a:t>
            </a:r>
          </a:p>
          <a:p>
            <a:pPr lvl="1"/>
            <a:r>
              <a:rPr lang="en-US" dirty="0" err="1"/>
              <a:t>CoachName</a:t>
            </a:r>
            <a:endParaRPr lang="en-US" dirty="0"/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 err="1"/>
              <a:t>StadiumName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C32C2-AEA7-8B2F-9B5E-F8F14C950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TABLE `</a:t>
            </a:r>
            <a:r>
              <a:rPr lang="en-US" dirty="0" err="1"/>
              <a:t>SwacTeams</a:t>
            </a:r>
            <a:r>
              <a:rPr lang="en-US" dirty="0"/>
              <a:t>` (</a:t>
            </a:r>
          </a:p>
          <a:p>
            <a:r>
              <a:rPr lang="en-US" dirty="0"/>
              <a:t>  `</a:t>
            </a:r>
            <a:r>
              <a:rPr lang="en-US" dirty="0" err="1"/>
              <a:t>TeamID</a:t>
            </a:r>
            <a:r>
              <a:rPr lang="en-US" dirty="0"/>
              <a:t>` int(11) NOT NULL AUTO_INCREMENT,</a:t>
            </a:r>
          </a:p>
          <a:p>
            <a:r>
              <a:rPr lang="en-US" dirty="0"/>
              <a:t>  `</a:t>
            </a:r>
            <a:r>
              <a:rPr lang="en-US" dirty="0" err="1"/>
              <a:t>TeamName</a:t>
            </a:r>
            <a:r>
              <a:rPr lang="en-US" dirty="0"/>
              <a:t>` varchar(100) DEFAULT NULL,</a:t>
            </a:r>
          </a:p>
          <a:p>
            <a:r>
              <a:rPr lang="en-US" dirty="0"/>
              <a:t>  `Mascot` varchar(100) DEFAULT NULL,</a:t>
            </a:r>
          </a:p>
          <a:p>
            <a:r>
              <a:rPr lang="en-US" dirty="0"/>
              <a:t>  `</a:t>
            </a:r>
            <a:r>
              <a:rPr lang="en-US" dirty="0" err="1"/>
              <a:t>CoachName</a:t>
            </a:r>
            <a:r>
              <a:rPr lang="en-US" dirty="0"/>
              <a:t>` varchar(100) DEFAULT NULL,</a:t>
            </a:r>
          </a:p>
          <a:p>
            <a:r>
              <a:rPr lang="en-US" dirty="0"/>
              <a:t>  `Record` varchar(10) DEFAULT NULL,</a:t>
            </a:r>
          </a:p>
          <a:p>
            <a:r>
              <a:rPr lang="en-US" dirty="0"/>
              <a:t>  `City` varchar(100) DEFAULT NULL,</a:t>
            </a:r>
          </a:p>
          <a:p>
            <a:r>
              <a:rPr lang="en-US" dirty="0"/>
              <a:t>  `</a:t>
            </a:r>
            <a:r>
              <a:rPr lang="en-US" dirty="0" err="1"/>
              <a:t>StadiumName</a:t>
            </a:r>
            <a:r>
              <a:rPr lang="en-US" dirty="0"/>
              <a:t>` varchar(100) DEFAULT NULL,</a:t>
            </a:r>
          </a:p>
          <a:p>
            <a:r>
              <a:rPr lang="en-US" dirty="0"/>
              <a:t>  PRIMARY KEY (`</a:t>
            </a:r>
            <a:r>
              <a:rPr lang="en-US" dirty="0" err="1"/>
              <a:t>TeamID</a:t>
            </a:r>
            <a:r>
              <a:rPr lang="en-US" dirty="0"/>
              <a:t>`)</a:t>
            </a:r>
          </a:p>
          <a:p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851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8FEF-37D3-20A6-AA85-E1282786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Players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620C-39DA-B5CC-DC92-22FCEFBF22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 err="1"/>
              <a:t>PlayerID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FirstName</a:t>
            </a:r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Weight</a:t>
            </a:r>
          </a:p>
          <a:p>
            <a:pPr lvl="1"/>
            <a:r>
              <a:rPr lang="en-US" dirty="0" err="1"/>
              <a:t>TeamID</a:t>
            </a:r>
            <a:r>
              <a:rPr lang="en-US" dirty="0"/>
              <a:t> (FK)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841D5-8560-CD0D-262B-C5026610C4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TABLE `Players` (</a:t>
            </a:r>
          </a:p>
          <a:p>
            <a:r>
              <a:rPr lang="en-US" dirty="0"/>
              <a:t>  `</a:t>
            </a:r>
            <a:r>
              <a:rPr lang="en-US" dirty="0" err="1"/>
              <a:t>PlayerID</a:t>
            </a:r>
            <a:r>
              <a:rPr lang="en-US" dirty="0"/>
              <a:t>` int(11) NOT NULL AUTO_INCREMENT,</a:t>
            </a:r>
          </a:p>
          <a:p>
            <a:r>
              <a:rPr lang="en-US" dirty="0"/>
              <a:t>  `FirstName` varchar(100) DEFAULT NULL,</a:t>
            </a:r>
          </a:p>
          <a:p>
            <a:r>
              <a:rPr lang="en-US" dirty="0"/>
              <a:t>  `</a:t>
            </a:r>
            <a:r>
              <a:rPr lang="en-US" dirty="0" err="1"/>
              <a:t>LastName</a:t>
            </a:r>
            <a:r>
              <a:rPr lang="en-US" dirty="0"/>
              <a:t>` varchar(100) DEFAULT NULL,</a:t>
            </a:r>
          </a:p>
          <a:p>
            <a:r>
              <a:rPr lang="en-US" dirty="0"/>
              <a:t>  `Position` varchar(50) DEFAULT NULL,</a:t>
            </a:r>
          </a:p>
          <a:p>
            <a:r>
              <a:rPr lang="en-US" dirty="0"/>
              <a:t>  `Height` varchar(10) DEFAULT NULL,</a:t>
            </a:r>
          </a:p>
          <a:p>
            <a:r>
              <a:rPr lang="en-US" dirty="0"/>
              <a:t>  `Weight` int(10) DEFAULT NULL,</a:t>
            </a:r>
          </a:p>
          <a:p>
            <a:r>
              <a:rPr lang="en-US" dirty="0"/>
              <a:t>  `</a:t>
            </a:r>
            <a:r>
              <a:rPr lang="en-US" dirty="0" err="1"/>
              <a:t>TeamID</a:t>
            </a:r>
            <a:r>
              <a:rPr lang="en-US" dirty="0"/>
              <a:t>` int(11) DEFAULT NULL,</a:t>
            </a:r>
          </a:p>
          <a:p>
            <a:r>
              <a:rPr lang="en-US" dirty="0"/>
              <a:t>  PRIMARY KEY (`</a:t>
            </a:r>
            <a:r>
              <a:rPr lang="en-US" dirty="0" err="1"/>
              <a:t>PlayerID</a:t>
            </a:r>
            <a:r>
              <a:rPr lang="en-US" dirty="0"/>
              <a:t>`),</a:t>
            </a:r>
          </a:p>
          <a:p>
            <a:r>
              <a:rPr lang="en-US" dirty="0"/>
              <a:t>  KEY `</a:t>
            </a:r>
            <a:r>
              <a:rPr lang="en-US" dirty="0" err="1"/>
              <a:t>TeamID</a:t>
            </a:r>
            <a:r>
              <a:rPr lang="en-US" dirty="0"/>
              <a:t>` (`</a:t>
            </a:r>
            <a:r>
              <a:rPr lang="en-US" dirty="0" err="1"/>
              <a:t>TeamID</a:t>
            </a:r>
            <a:r>
              <a:rPr lang="en-US" dirty="0"/>
              <a:t>`),</a:t>
            </a:r>
          </a:p>
          <a:p>
            <a:r>
              <a:rPr lang="en-US" dirty="0"/>
              <a:t>  CONSTRAINT `</a:t>
            </a:r>
            <a:r>
              <a:rPr lang="en-US" dirty="0" err="1"/>
              <a:t>fk_Team</a:t>
            </a:r>
            <a:r>
              <a:rPr lang="en-US" dirty="0"/>
              <a:t>`</a:t>
            </a:r>
          </a:p>
          <a:p>
            <a:r>
              <a:rPr lang="en-US" dirty="0"/>
              <a:t>    FOREIGN KEY (`</a:t>
            </a:r>
            <a:r>
              <a:rPr lang="en-US" dirty="0" err="1"/>
              <a:t>TeamID</a:t>
            </a:r>
            <a:r>
              <a:rPr lang="en-US" dirty="0"/>
              <a:t>`)</a:t>
            </a:r>
          </a:p>
          <a:p>
            <a:r>
              <a:rPr lang="en-US" dirty="0"/>
              <a:t>    REFERENCES `</a:t>
            </a:r>
            <a:r>
              <a:rPr lang="en-US" dirty="0" err="1"/>
              <a:t>SwacTeams</a:t>
            </a:r>
            <a:r>
              <a:rPr lang="en-US" dirty="0"/>
              <a:t>` (`</a:t>
            </a:r>
            <a:r>
              <a:rPr lang="en-US" dirty="0" err="1"/>
              <a:t>TeamID</a:t>
            </a:r>
            <a:r>
              <a:rPr lang="en-US" dirty="0"/>
              <a:t>`)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07386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655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1118"/>
      </a:accent1>
      <a:accent2>
        <a:srgbClr val="000000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{ED2F9DC7-37EE-494F-A7D5-86DE3E10CC2C}tf10001123</Template>
  <TotalTime>102</TotalTime>
  <Words>1066</Words>
  <Application>Microsoft Macintosh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Gill Sans MT</vt:lpstr>
      <vt:lpstr>Helvetica Neue</vt:lpstr>
      <vt:lpstr>Wingdings 2</vt:lpstr>
      <vt:lpstr>Dividend</vt:lpstr>
      <vt:lpstr>Football teams database </vt:lpstr>
      <vt:lpstr>Team Introduction</vt:lpstr>
      <vt:lpstr>Mission statement</vt:lpstr>
      <vt:lpstr>Agenda</vt:lpstr>
      <vt:lpstr>Users / CLients </vt:lpstr>
      <vt:lpstr>Entity-relational Diagram and Architecture</vt:lpstr>
      <vt:lpstr>Entity-relational Model</vt:lpstr>
      <vt:lpstr>SWAC TEAMS table</vt:lpstr>
      <vt:lpstr>Players table</vt:lpstr>
      <vt:lpstr>GAMES TABLE</vt:lpstr>
      <vt:lpstr>Team statistics table</vt:lpstr>
      <vt:lpstr>Database relations</vt:lpstr>
      <vt:lpstr>Queries / Business questions pt. 1</vt:lpstr>
      <vt:lpstr>Queries/Business questions pt. 2</vt:lpstr>
      <vt:lpstr>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zeronelson13@gmail.com</dc:creator>
  <cp:lastModifiedBy>Jabin Keirmitchell Wade, II</cp:lastModifiedBy>
  <cp:revision>3</cp:revision>
  <dcterms:created xsi:type="dcterms:W3CDTF">2023-10-19T01:38:14Z</dcterms:created>
  <dcterms:modified xsi:type="dcterms:W3CDTF">2023-11-16T18:49:06Z</dcterms:modified>
</cp:coreProperties>
</file>