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5CE5-9D8C-DB1E-31BA-D452A611E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B969C7-5713-7102-725B-BAF19ADC8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912907-6653-D3DD-2A02-A9E236801A76}"/>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5" name="Footer Placeholder 4">
            <a:extLst>
              <a:ext uri="{FF2B5EF4-FFF2-40B4-BE49-F238E27FC236}">
                <a16:creationId xmlns:a16="http://schemas.microsoft.com/office/drawing/2014/main" id="{C9681C03-2F30-F548-8328-4FACBEEA3F3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CD907D6-5734-1680-C3D2-14BCA43FA3BF}"/>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pic>
        <p:nvPicPr>
          <p:cNvPr id="11" name="Picture 6">
            <a:extLst>
              <a:ext uri="{FF2B5EF4-FFF2-40B4-BE49-F238E27FC236}">
                <a16:creationId xmlns:a16="http://schemas.microsoft.com/office/drawing/2014/main" id="{64062F98-68D2-9C7A-6A8E-94F31F3361DC}"/>
              </a:ext>
            </a:extLst>
          </p:cNvPr>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9950719" y="155488"/>
            <a:ext cx="1127270" cy="3566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37">
            <a:extLst>
              <a:ext uri="{FF2B5EF4-FFF2-40B4-BE49-F238E27FC236}">
                <a16:creationId xmlns:a16="http://schemas.microsoft.com/office/drawing/2014/main" id="{3EAB5ED8-5951-2C2E-CB18-A63B79E1D603}"/>
              </a:ext>
            </a:extLst>
          </p:cNvPr>
          <p:cNvGrpSpPr/>
          <p:nvPr userDrawn="1"/>
        </p:nvGrpSpPr>
        <p:grpSpPr>
          <a:xfrm>
            <a:off x="11504130" y="173534"/>
            <a:ext cx="418487" cy="387209"/>
            <a:chOff x="5481638" y="2859088"/>
            <a:chExt cx="1231900" cy="1139825"/>
          </a:xfrm>
          <a:solidFill>
            <a:srgbClr val="FFFFFF"/>
          </a:solidFill>
        </p:grpSpPr>
        <p:sp>
          <p:nvSpPr>
            <p:cNvPr id="13" name="Freeform 320">
              <a:extLst>
                <a:ext uri="{FF2B5EF4-FFF2-40B4-BE49-F238E27FC236}">
                  <a16:creationId xmlns:a16="http://schemas.microsoft.com/office/drawing/2014/main" id="{08FC55D6-44A6-A79B-68F2-2F2040C001B7}"/>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Ubuntu"/>
              </a:endParaRPr>
            </a:p>
          </p:txBody>
        </p:sp>
        <p:sp>
          <p:nvSpPr>
            <p:cNvPr id="14" name="Freeform 321">
              <a:extLst>
                <a:ext uri="{FF2B5EF4-FFF2-40B4-BE49-F238E27FC236}">
                  <a16:creationId xmlns:a16="http://schemas.microsoft.com/office/drawing/2014/main" id="{B6E0B78F-573E-6F2B-DAD8-5BC15177555B}"/>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Ubuntu"/>
              </a:endParaRPr>
            </a:p>
          </p:txBody>
        </p:sp>
      </p:grpSp>
    </p:spTree>
    <p:extLst>
      <p:ext uri="{BB962C8B-B14F-4D97-AF65-F5344CB8AC3E}">
        <p14:creationId xmlns:p14="http://schemas.microsoft.com/office/powerpoint/2010/main" val="104523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B7C6-90AE-2726-FA2F-012DD8115F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1DA15-58F6-10D8-EF93-F8D0321B6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F9127-7550-DD60-0CFC-D81C774E888E}"/>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5" name="Footer Placeholder 4">
            <a:extLst>
              <a:ext uri="{FF2B5EF4-FFF2-40B4-BE49-F238E27FC236}">
                <a16:creationId xmlns:a16="http://schemas.microsoft.com/office/drawing/2014/main" id="{9A6E884C-E246-68DE-C636-8374BC14690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B38F28D-5DE0-53F3-E221-5E0BF35BF3CA}"/>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264004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D2BB3-C861-0440-300D-499F0E1EB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B9992-EFDA-9F75-DFC1-7331F54B3B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09590-11D4-1FBB-2B9E-753481EEB8D7}"/>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5" name="Footer Placeholder 4">
            <a:extLst>
              <a:ext uri="{FF2B5EF4-FFF2-40B4-BE49-F238E27FC236}">
                <a16:creationId xmlns:a16="http://schemas.microsoft.com/office/drawing/2014/main" id="{DFDF5D17-C6D5-2CF3-4627-22E2FB1BB15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51E0247-893F-DFCD-7184-AF31B2E71E6B}"/>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40399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12B-EE76-6603-0674-299D37AA86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444F6-768D-1ED2-9EF6-AEF9BCA93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ADFCA-64BD-AD0B-69A9-10FBAB4380F4}"/>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5" name="Footer Placeholder 4">
            <a:extLst>
              <a:ext uri="{FF2B5EF4-FFF2-40B4-BE49-F238E27FC236}">
                <a16:creationId xmlns:a16="http://schemas.microsoft.com/office/drawing/2014/main" id="{C8E70F0D-13B1-765E-D27E-6BE6CF08C2C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655320A-B932-9311-952A-5A30272433ED}"/>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66585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E928-FD5C-23F7-7D53-C5C3CF5C7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AE8171-24C6-7D3F-BA21-4BA0CC74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B28C3-FE54-9722-1DBA-519EF64E1815}"/>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5" name="Footer Placeholder 4">
            <a:extLst>
              <a:ext uri="{FF2B5EF4-FFF2-40B4-BE49-F238E27FC236}">
                <a16:creationId xmlns:a16="http://schemas.microsoft.com/office/drawing/2014/main" id="{9EED90C2-CC37-AD0C-FB68-493FDC3DA09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187F376-1F5C-70D1-3A2A-6AD1A949B2A8}"/>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50432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2E2A-B211-D915-6954-911A4E3D89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7F6109-596E-6CA6-FD32-6FD5E801D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13D611-E680-72E1-5CAD-17ECD49C7B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CB7B96-6888-F798-EAF9-CE72548027D9}"/>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6" name="Footer Placeholder 5">
            <a:extLst>
              <a:ext uri="{FF2B5EF4-FFF2-40B4-BE49-F238E27FC236}">
                <a16:creationId xmlns:a16="http://schemas.microsoft.com/office/drawing/2014/main" id="{C9A0450D-754F-F023-D07A-39AA325698C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4120F2C-35DE-2861-9BF5-84FA2009409C}"/>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73021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AFEE-D238-7A16-B2FF-8B55D4B3ED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A58432-3C80-27D5-5797-45B6971C8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1396B-E4CD-FF68-B52F-88A899C3B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5B2FC-8528-54EA-5E49-B8D1DF7BB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7512C-1EC1-30A6-401A-6C4ECA6F2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DB0CD0-EF2B-C9BC-1A2E-352DE7BC6AA9}"/>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8" name="Footer Placeholder 7">
            <a:extLst>
              <a:ext uri="{FF2B5EF4-FFF2-40B4-BE49-F238E27FC236}">
                <a16:creationId xmlns:a16="http://schemas.microsoft.com/office/drawing/2014/main" id="{4E5BC512-7634-F6CE-27EA-8FA57C36976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73CFDC8-F5C2-7553-707E-3C0756EA76A9}"/>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2590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3F46-4809-3EA4-FC70-4F7EEA3CE6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BC5B9B-A902-790C-90BD-F533C0BC77A8}"/>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4" name="Footer Placeholder 3">
            <a:extLst>
              <a:ext uri="{FF2B5EF4-FFF2-40B4-BE49-F238E27FC236}">
                <a16:creationId xmlns:a16="http://schemas.microsoft.com/office/drawing/2014/main" id="{BBB1722F-DC7D-AA23-DF91-F7E2FF74B18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F24EC670-0D69-9921-A9AB-73341DD9C0E8}"/>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1138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C24251-D35B-2EFF-3F1A-F26B1C5C3616}"/>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3" name="Footer Placeholder 2">
            <a:extLst>
              <a:ext uri="{FF2B5EF4-FFF2-40B4-BE49-F238E27FC236}">
                <a16:creationId xmlns:a16="http://schemas.microsoft.com/office/drawing/2014/main" id="{EA4B416E-9CC1-E05D-6B2A-DAC010F7497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C5383018-9055-6B89-6860-859883EA4F6E}"/>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3854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332E-E5B5-EF78-134D-EE6FCA667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92C80-254F-1479-D9CC-14E6784F1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E87A9D-9D68-4E64-A9A3-29D2BF23B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316889-2663-326C-AB36-662131ECCE3D}"/>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6" name="Footer Placeholder 5">
            <a:extLst>
              <a:ext uri="{FF2B5EF4-FFF2-40B4-BE49-F238E27FC236}">
                <a16:creationId xmlns:a16="http://schemas.microsoft.com/office/drawing/2014/main" id="{ED023970-5839-98E4-6A1E-66C31261F81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8A10142-F186-4D00-E111-3A477F44671D}"/>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97507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5016-D778-C782-C480-910BE68C4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CE9525-54A3-D8EA-393F-13AF5E15E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8C5A86-D999-0ACC-FCC3-F26D06BAB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22607-AC78-C0B2-DD68-5A99646D7914}"/>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17-05-2024</a:t>
            </a:fld>
            <a:endParaRPr lang="en-IN"/>
          </a:p>
        </p:txBody>
      </p:sp>
      <p:sp>
        <p:nvSpPr>
          <p:cNvPr id="6" name="Footer Placeholder 5">
            <a:extLst>
              <a:ext uri="{FF2B5EF4-FFF2-40B4-BE49-F238E27FC236}">
                <a16:creationId xmlns:a16="http://schemas.microsoft.com/office/drawing/2014/main" id="{B78130F1-837C-3E74-1F4D-10B3CB4F727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0628671-F833-38A9-AAB7-A70B264E7FAE}"/>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65897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68F30-C5A3-38DB-8A9C-3FE7DE710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2907E0-5BA0-3315-DA35-F23E6D578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Rectangle 27">
            <a:extLst>
              <a:ext uri="{FF2B5EF4-FFF2-40B4-BE49-F238E27FC236}">
                <a16:creationId xmlns:a16="http://schemas.microsoft.com/office/drawing/2014/main" id="{CFC0C4B2-ECF3-E57A-6A54-F187EAB1DE1A}"/>
              </a:ext>
            </a:extLst>
          </p:cNvPr>
          <p:cNvSpPr/>
          <p:nvPr userDrawn="1"/>
        </p:nvSpPr>
        <p:spPr>
          <a:xfrm>
            <a:off x="406833" y="65686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ITSA - Managed Testing Services Proposal | March 2024</a:t>
            </a:r>
          </a:p>
        </p:txBody>
      </p:sp>
      <p:sp>
        <p:nvSpPr>
          <p:cNvPr id="11" name="Rectangle 27">
            <a:extLst>
              <a:ext uri="{FF2B5EF4-FFF2-40B4-BE49-F238E27FC236}">
                <a16:creationId xmlns:a16="http://schemas.microsoft.com/office/drawing/2014/main" id="{2E2D76F0-CBD6-D614-A5B1-0BD5DC16665C}"/>
              </a:ext>
            </a:extLst>
          </p:cNvPr>
          <p:cNvSpPr/>
          <p:nvPr userDrawn="1"/>
        </p:nvSpPr>
        <p:spPr>
          <a:xfrm>
            <a:off x="7131820" y="65686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chemeClr val="bg1">
                    <a:lumMod val="65000"/>
                  </a:schemeClr>
                </a:solidFill>
                <a:latin typeface="+mn-lt"/>
                <a:cs typeface="Arial" panose="020B0604020202020204" pitchFamily="34" charset="0"/>
              </a:rPr>
              <a:t>Company Confidential © Capgemini 2024. All rights reserved  |</a:t>
            </a:r>
          </a:p>
        </p:txBody>
      </p:sp>
      <p:sp>
        <p:nvSpPr>
          <p:cNvPr id="12" name="Rectangle 43">
            <a:extLst>
              <a:ext uri="{FF2B5EF4-FFF2-40B4-BE49-F238E27FC236}">
                <a16:creationId xmlns:a16="http://schemas.microsoft.com/office/drawing/2014/main" id="{CB85DBFE-D3F3-A84B-9F34-D4CB31A43A26}"/>
              </a:ext>
            </a:extLst>
          </p:cNvPr>
          <p:cNvSpPr/>
          <p:nvPr userDrawn="1"/>
        </p:nvSpPr>
        <p:spPr>
          <a:xfrm>
            <a:off x="11648878" y="65684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333939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mailto:Tadoju.harikrishna@capgemini.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ound Same Side Corner Rectangle 164">
            <a:extLst>
              <a:ext uri="{FF2B5EF4-FFF2-40B4-BE49-F238E27FC236}">
                <a16:creationId xmlns:a16="http://schemas.microsoft.com/office/drawing/2014/main" id="{AE28564F-7F67-2A33-FB3E-BE9983822CE7}"/>
              </a:ext>
            </a:extLst>
          </p:cNvPr>
          <p:cNvSpPr/>
          <p:nvPr/>
        </p:nvSpPr>
        <p:spPr bwMode="auto">
          <a:xfrm>
            <a:off x="3380820" y="450670"/>
            <a:ext cx="4343400" cy="337724"/>
          </a:xfrm>
          <a:prstGeom prst="roundRect">
            <a:avLst>
              <a:gd name="adj" fmla="val 50000"/>
            </a:avLst>
          </a:prstGeom>
          <a:solidFill>
            <a:srgbClr val="12ABDB"/>
          </a:solidFill>
          <a:ln w="6350" cap="flat" cmpd="sng" algn="ctr">
            <a:noFill/>
            <a:prstDash val="solid"/>
            <a:round/>
            <a:headEnd type="none" w="med" len="med"/>
            <a:tailEnd type="none" w="med" len="med"/>
          </a:ln>
          <a:effectLst/>
        </p:spPr>
        <p:txBody>
          <a:bodyPr vert="horz" wrap="square" lIns="365760" tIns="46737" rIns="45720" bIns="91440" numCol="1" rtlCol="0" anchor="ctr" anchorCtr="0" compatLnSpc="1">
            <a:prstTxWarp prst="textNoShape">
              <a:avLst/>
            </a:prstTxWarp>
            <a:noAutofit/>
          </a:bodyPr>
          <a:lstStyle/>
          <a:p>
            <a:pPr marL="0" marR="0" lvl="0" indent="0" defTabSz="685800" eaLnBrk="1" fontAlgn="auto" latinLnBrk="0" hangingPunct="1">
              <a:lnSpc>
                <a:spcPct val="100000"/>
              </a:lnSpc>
              <a:spcBef>
                <a:spcPts val="0"/>
              </a:spcBef>
              <a:spcAft>
                <a:spcPts val="226"/>
              </a:spcAft>
              <a:buClrTx/>
              <a:buSzTx/>
              <a:buFontTx/>
              <a:buNone/>
              <a:tabLst/>
              <a:defRPr/>
            </a:pPr>
            <a:r>
              <a:rPr kumimoji="0" lang="en-IN" altLang="de-DE" sz="900" b="1" i="0" u="none" strike="noStrike" kern="0" cap="none" spc="0" normalizeH="0" baseline="0" noProof="0">
                <a:ln>
                  <a:noFill/>
                </a:ln>
                <a:solidFill>
                  <a:srgbClr val="FFFFFF"/>
                </a:solidFill>
                <a:effectLst/>
                <a:uLnTx/>
                <a:uFillTx/>
                <a:latin typeface="Ubuntu"/>
                <a:ea typeface="Verdana" panose="020B0604030504040204" pitchFamily="34" charset="0"/>
                <a:cs typeface="Verdana" panose="020B0604030504040204" pitchFamily="34" charset="0"/>
              </a:rPr>
              <a:t>Summary</a:t>
            </a:r>
          </a:p>
        </p:txBody>
      </p:sp>
      <p:sp>
        <p:nvSpPr>
          <p:cNvPr id="13" name="Round Same Side Corner Rectangle 164">
            <a:extLst>
              <a:ext uri="{FF2B5EF4-FFF2-40B4-BE49-F238E27FC236}">
                <a16:creationId xmlns:a16="http://schemas.microsoft.com/office/drawing/2014/main" id="{FE4B76B6-ECDA-F1D3-F98F-02FB191EC49B}"/>
              </a:ext>
            </a:extLst>
          </p:cNvPr>
          <p:cNvSpPr/>
          <p:nvPr/>
        </p:nvSpPr>
        <p:spPr bwMode="auto">
          <a:xfrm>
            <a:off x="3380820" y="1991539"/>
            <a:ext cx="4343400" cy="337724"/>
          </a:xfrm>
          <a:prstGeom prst="roundRect">
            <a:avLst>
              <a:gd name="adj" fmla="val 50000"/>
            </a:avLst>
          </a:prstGeom>
          <a:solidFill>
            <a:srgbClr val="12ABDB"/>
          </a:solidFill>
          <a:ln w="6350" cap="flat" cmpd="sng" algn="ctr">
            <a:noFill/>
            <a:prstDash val="solid"/>
            <a:round/>
            <a:headEnd type="none" w="med" len="med"/>
            <a:tailEnd type="none" w="med" len="med"/>
          </a:ln>
          <a:effectLst/>
        </p:spPr>
        <p:txBody>
          <a:bodyPr vert="horz" wrap="square" lIns="365760" tIns="46737" rIns="45720" bIns="91440" numCol="1" rtlCol="0" anchor="ctr" anchorCtr="0" compatLnSpc="1">
            <a:prstTxWarp prst="textNoShape">
              <a:avLst/>
            </a:prstTxWarp>
            <a:noAutofit/>
          </a:bodyPr>
          <a:lstStyle/>
          <a:p>
            <a:pPr marL="0" marR="0" lvl="0" indent="0" defTabSz="685800" eaLnBrk="1" fontAlgn="auto" latinLnBrk="0" hangingPunct="1">
              <a:lnSpc>
                <a:spcPct val="100000"/>
              </a:lnSpc>
              <a:spcBef>
                <a:spcPts val="0"/>
              </a:spcBef>
              <a:spcAft>
                <a:spcPts val="226"/>
              </a:spcAft>
              <a:buClrTx/>
              <a:buSzTx/>
              <a:buFontTx/>
              <a:buNone/>
              <a:tabLst/>
              <a:defRPr/>
            </a:pPr>
            <a:r>
              <a:rPr kumimoji="0" lang="en-IN" altLang="de-DE" sz="900" b="1" i="0" u="none" strike="noStrike" kern="0" cap="none" spc="0" normalizeH="0" baseline="0" noProof="0">
                <a:ln>
                  <a:noFill/>
                </a:ln>
                <a:solidFill>
                  <a:srgbClr val="FFFFFF"/>
                </a:solidFill>
                <a:effectLst/>
                <a:uLnTx/>
                <a:uFillTx/>
                <a:latin typeface="Ubuntu"/>
                <a:ea typeface="Verdana" panose="020B0604030504040204" pitchFamily="34" charset="0"/>
                <a:cs typeface="Verdana" panose="020B0604030504040204" pitchFamily="34" charset="0"/>
              </a:rPr>
              <a:t>Professional Experience &amp; Key Projects</a:t>
            </a:r>
          </a:p>
        </p:txBody>
      </p:sp>
      <p:sp>
        <p:nvSpPr>
          <p:cNvPr id="14" name="Rectangle 13">
            <a:extLst>
              <a:ext uri="{FF2B5EF4-FFF2-40B4-BE49-F238E27FC236}">
                <a16:creationId xmlns:a16="http://schemas.microsoft.com/office/drawing/2014/main" id="{FD3BBE70-1FB6-462D-A97C-DC1A750475D6}"/>
              </a:ext>
            </a:extLst>
          </p:cNvPr>
          <p:cNvSpPr/>
          <p:nvPr/>
        </p:nvSpPr>
        <p:spPr>
          <a:xfrm>
            <a:off x="0" y="0"/>
            <a:ext cx="3565133" cy="6858000"/>
          </a:xfrm>
          <a:prstGeom prst="rect">
            <a:avLst/>
          </a:prstGeom>
          <a:solidFill>
            <a:srgbClr val="272936">
              <a:lumMod val="90000"/>
              <a:lumOff val="10000"/>
            </a:srgbClr>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900" b="0" i="0" u="none" strike="noStrike" kern="0" cap="none" spc="0" normalizeH="0" baseline="0" noProof="0" err="1">
              <a:ln>
                <a:noFill/>
              </a:ln>
              <a:solidFill>
                <a:prstClr val="black"/>
              </a:solidFill>
              <a:effectLst/>
              <a:uLnTx/>
              <a:uFillTx/>
              <a:latin typeface="Ubuntu"/>
              <a:ea typeface="+mn-ea"/>
              <a:cs typeface="+mn-cs"/>
            </a:endParaRPr>
          </a:p>
        </p:txBody>
      </p:sp>
      <p:sp>
        <p:nvSpPr>
          <p:cNvPr id="15" name="TextBox 14">
            <a:extLst>
              <a:ext uri="{FF2B5EF4-FFF2-40B4-BE49-F238E27FC236}">
                <a16:creationId xmlns:a16="http://schemas.microsoft.com/office/drawing/2014/main" id="{BCC4AE0C-E7A4-4074-0BB7-FC17CA7BAD67}"/>
              </a:ext>
            </a:extLst>
          </p:cNvPr>
          <p:cNvSpPr txBox="1"/>
          <p:nvPr/>
        </p:nvSpPr>
        <p:spPr>
          <a:xfrm>
            <a:off x="153555" y="3135667"/>
            <a:ext cx="3250753" cy="2281691"/>
          </a:xfrm>
          <a:prstGeom prst="rect">
            <a:avLst/>
          </a:prstGeom>
          <a:noFill/>
        </p:spPr>
        <p:txBody>
          <a:bodyPr wrap="square" lIns="0" tIns="0" rIns="0" bIns="0">
            <a:noAutofit/>
          </a:bodyPr>
          <a:lstStyle/>
          <a:p>
            <a:pPr>
              <a:spcBef>
                <a:spcPts val="600"/>
              </a:spcBef>
              <a:spcAft>
                <a:spcPts val="600"/>
              </a:spcAft>
              <a:tabLst>
                <a:tab pos="2743200" algn="ctr"/>
                <a:tab pos="5486400" algn="r"/>
              </a:tabLst>
              <a:defRPr/>
            </a:pPr>
            <a:r>
              <a:rPr lang="en-US" sz="1200" b="1" dirty="0">
                <a:solidFill>
                  <a:srgbClr val="0070AD">
                    <a:lumMod val="60000"/>
                    <a:lumOff val="40000"/>
                  </a:srgbClr>
                </a:solidFill>
                <a:latin typeface="Ubuntu"/>
                <a:ea typeface="Times New Roman" panose="02020603050405020304" pitchFamily="18" charset="0"/>
                <a:cs typeface="Times New Roman" panose="02020603050405020304" pitchFamily="18" charset="0"/>
              </a:rPr>
              <a:t>Harikrishna Tadoju</a:t>
            </a:r>
          </a:p>
          <a:p>
            <a:pPr>
              <a:spcBef>
                <a:spcPts val="600"/>
              </a:spcBef>
              <a:spcAft>
                <a:spcPts val="600"/>
              </a:spcAft>
              <a:tabLst>
                <a:tab pos="2743200" algn="ctr"/>
                <a:tab pos="5486400" algn="r"/>
              </a:tabLst>
              <a:defRPr/>
            </a:pPr>
            <a:r>
              <a:rPr lang="en-US" sz="1200" dirty="0">
                <a:solidFill>
                  <a:srgbClr val="FFFFFF"/>
                </a:solidFill>
                <a:latin typeface="Ubuntu"/>
                <a:ea typeface="Times New Roman" panose="02020603050405020304" pitchFamily="18" charset="0"/>
                <a:cs typeface="Times New Roman" panose="02020603050405020304" pitchFamily="18" charset="0"/>
              </a:rPr>
              <a:t>DevOps Engineer(Sr. Consultant)</a:t>
            </a:r>
          </a:p>
          <a:p>
            <a:pPr>
              <a:spcBef>
                <a:spcPts val="600"/>
              </a:spcBef>
              <a:spcAft>
                <a:spcPts val="600"/>
              </a:spcAft>
              <a:tabLst>
                <a:tab pos="2743200" algn="ctr"/>
                <a:tab pos="5486400" algn="r"/>
              </a:tabLst>
              <a:defRPr/>
            </a:pPr>
            <a:r>
              <a:rPr lang="en-US" sz="1200" dirty="0">
                <a:solidFill>
                  <a:srgbClr val="FFFFFF"/>
                </a:solidFill>
                <a:latin typeface="Ubuntu"/>
                <a:ea typeface="Times New Roman" panose="02020603050405020304" pitchFamily="18" charset="0"/>
                <a:cs typeface="Times New Roman" panose="02020603050405020304" pitchFamily="18" charset="0"/>
                <a:hlinkClick r:id="rId2"/>
              </a:rPr>
              <a:t>Tadoju.harikrishna@capgemini.com</a:t>
            </a:r>
            <a:endParaRPr lang="en-US" sz="1200" dirty="0">
              <a:solidFill>
                <a:srgbClr val="FFFFFF"/>
              </a:solidFill>
              <a:latin typeface="Ubuntu"/>
              <a:ea typeface="Times New Roman" panose="02020603050405020304" pitchFamily="18" charset="0"/>
              <a:cs typeface="Times New Roman" panose="02020603050405020304" pitchFamily="18" charset="0"/>
            </a:endParaRPr>
          </a:p>
          <a:p>
            <a:pPr>
              <a:spcBef>
                <a:spcPts val="600"/>
              </a:spcBef>
              <a:spcAft>
                <a:spcPts val="600"/>
              </a:spcAft>
              <a:tabLst>
                <a:tab pos="2743200" algn="ctr"/>
                <a:tab pos="5486400" algn="r"/>
              </a:tabLst>
              <a:defRPr/>
            </a:pPr>
            <a:r>
              <a:rPr lang="en-US" sz="1200" dirty="0">
                <a:solidFill>
                  <a:srgbClr val="FFFFFF"/>
                </a:solidFill>
                <a:latin typeface="Ubuntu"/>
                <a:ea typeface="Times New Roman" panose="02020603050405020304" pitchFamily="18" charset="0"/>
                <a:cs typeface="Times New Roman" panose="02020603050405020304" pitchFamily="18" charset="0"/>
              </a:rPr>
              <a:t>+91 9154040740</a:t>
            </a:r>
          </a:p>
          <a:p>
            <a:pPr>
              <a:spcBef>
                <a:spcPts val="600"/>
              </a:spcBef>
              <a:spcAft>
                <a:spcPts val="600"/>
              </a:spcAft>
              <a:buFont typeface="Arial" panose="020B0604020202020204" pitchFamily="34" charset="0"/>
              <a:buNone/>
              <a:defRPr/>
            </a:pPr>
            <a:r>
              <a:rPr lang="en-GB" sz="1200" b="1" dirty="0">
                <a:solidFill>
                  <a:srgbClr val="0070AD">
                    <a:lumMod val="60000"/>
                    <a:lumOff val="40000"/>
                  </a:srgbClr>
                </a:solidFill>
                <a:latin typeface="Ubuntu"/>
              </a:rPr>
              <a:t>Education:</a:t>
            </a:r>
          </a:p>
          <a:p>
            <a:pPr>
              <a:spcBef>
                <a:spcPts val="600"/>
              </a:spcBef>
              <a:spcAft>
                <a:spcPts val="600"/>
              </a:spcAft>
              <a:buFont typeface="Arial" panose="020B0604020202020204" pitchFamily="34" charset="0"/>
              <a:buNone/>
              <a:defRPr/>
            </a:pPr>
            <a:r>
              <a:rPr lang="en-US" sz="1200" b="1" dirty="0">
                <a:solidFill>
                  <a:srgbClr val="FFFFFF"/>
                </a:solidFill>
                <a:latin typeface="Ubuntu"/>
                <a:ea typeface="Verdana"/>
              </a:rPr>
              <a:t>Bachelor of Technology in Electronics and Communication Engineering from JNTUH</a:t>
            </a:r>
            <a:endParaRPr lang="en-GB" sz="1200" b="1" dirty="0">
              <a:solidFill>
                <a:srgbClr val="FFFFFF"/>
              </a:solidFill>
              <a:latin typeface="Ubuntu"/>
              <a:ea typeface="Verdana"/>
            </a:endParaRPr>
          </a:p>
        </p:txBody>
      </p:sp>
      <p:sp>
        <p:nvSpPr>
          <p:cNvPr id="16" name="TextBox 15">
            <a:extLst>
              <a:ext uri="{FF2B5EF4-FFF2-40B4-BE49-F238E27FC236}">
                <a16:creationId xmlns:a16="http://schemas.microsoft.com/office/drawing/2014/main" id="{33BBB0DA-D497-D5AC-35AB-1283FC0CE8DF}"/>
              </a:ext>
            </a:extLst>
          </p:cNvPr>
          <p:cNvSpPr txBox="1"/>
          <p:nvPr/>
        </p:nvSpPr>
        <p:spPr>
          <a:xfrm>
            <a:off x="3674869" y="912593"/>
            <a:ext cx="7881545" cy="850451"/>
          </a:xfrm>
          <a:prstGeom prst="rect">
            <a:avLst/>
          </a:prstGeom>
          <a:noFill/>
        </p:spPr>
        <p:txBody>
          <a:bodyPr wrap="square" lIns="0" tIns="0" rIns="0" bIns="0">
            <a:noAutofit/>
          </a:bodyPr>
          <a:lstStyle/>
          <a:p>
            <a:pPr>
              <a:spcBef>
                <a:spcPts val="600"/>
              </a:spcBef>
              <a:defRPr/>
            </a:pPr>
            <a:r>
              <a:rPr lang="en-US" sz="900" dirty="0">
                <a:solidFill>
                  <a:srgbClr val="FFFFFF"/>
                </a:solidFill>
                <a:latin typeface="Ubuntu"/>
              </a:rPr>
              <a:t>Having 6+ years of hands-on involvement in IT industry comprising of LINUX, System Administration, Software Configuration Management (SCM), Build, Deployment and Release Management, Software Advancement Environment set up and DevOps Automation Engineering with AWS Cloud Implementations, And migrations of VM based applications to k8s.</a:t>
            </a:r>
          </a:p>
          <a:p>
            <a:pPr>
              <a:spcBef>
                <a:spcPts val="600"/>
              </a:spcBef>
              <a:defRPr/>
            </a:pPr>
            <a:endParaRPr lang="en-US" sz="900" dirty="0">
              <a:solidFill>
                <a:srgbClr val="FFFFFF"/>
              </a:solidFill>
              <a:latin typeface="Ubuntu"/>
            </a:endParaRPr>
          </a:p>
          <a:p>
            <a:pPr>
              <a:spcBef>
                <a:spcPts val="600"/>
              </a:spcBef>
              <a:defRPr/>
            </a:pPr>
            <a:r>
              <a:rPr lang="en-IN" sz="900" b="1" dirty="0">
                <a:solidFill>
                  <a:srgbClr val="0070AD">
                    <a:lumMod val="60000"/>
                    <a:lumOff val="40000"/>
                  </a:srgbClr>
                </a:solidFill>
                <a:latin typeface="Ubuntu"/>
              </a:rPr>
              <a:t>Technical</a:t>
            </a:r>
            <a:r>
              <a:rPr lang="en-IN" sz="900" b="1" dirty="0">
                <a:solidFill>
                  <a:srgbClr val="FFFFFF"/>
                </a:solidFill>
                <a:latin typeface="Ubuntu"/>
              </a:rPr>
              <a:t>: </a:t>
            </a:r>
            <a:r>
              <a:rPr lang="en-IN" sz="900" dirty="0">
                <a:solidFill>
                  <a:srgbClr val="FFFFFF"/>
                </a:solidFill>
                <a:latin typeface="Ubuntu"/>
              </a:rPr>
              <a:t>Jenkins, Code Pipeline, Amazon Web Services. (AWS), Linux, Git, Centrify, docker, Maven, Ansible, Terraform, Sonar, Docker, Kubernetes, ECS, EKS, Grafana, Jira, </a:t>
            </a:r>
            <a:r>
              <a:rPr lang="en-IN" sz="900" dirty="0" err="1">
                <a:solidFill>
                  <a:srgbClr val="FFFFFF"/>
                </a:solidFill>
                <a:latin typeface="Ubuntu"/>
              </a:rPr>
              <a:t>Hareness</a:t>
            </a:r>
            <a:r>
              <a:rPr lang="en-IN" sz="900" dirty="0">
                <a:solidFill>
                  <a:srgbClr val="FFFFFF"/>
                </a:solidFill>
                <a:latin typeface="Ubuntu"/>
              </a:rPr>
              <a:t>, ARA, Splunk, </a:t>
            </a:r>
            <a:r>
              <a:rPr lang="en-IN" sz="900" dirty="0" err="1">
                <a:solidFill>
                  <a:srgbClr val="FFFFFF"/>
                </a:solidFill>
                <a:latin typeface="Ubuntu"/>
              </a:rPr>
              <a:t>DataDog</a:t>
            </a:r>
            <a:r>
              <a:rPr lang="en-IN" sz="900" dirty="0">
                <a:solidFill>
                  <a:srgbClr val="FFFFFF"/>
                </a:solidFill>
                <a:latin typeface="Ubuntu"/>
              </a:rPr>
              <a:t>.</a:t>
            </a:r>
          </a:p>
          <a:p>
            <a:pPr>
              <a:spcBef>
                <a:spcPts val="600"/>
              </a:spcBef>
              <a:defRPr/>
            </a:pPr>
            <a:endParaRPr lang="en-IN" sz="900" dirty="0">
              <a:solidFill>
                <a:srgbClr val="FFFFFF"/>
              </a:solidFill>
              <a:latin typeface="Ubuntu"/>
            </a:endParaRPr>
          </a:p>
        </p:txBody>
      </p:sp>
      <p:sp>
        <p:nvSpPr>
          <p:cNvPr id="17" name="TextBox 16">
            <a:extLst>
              <a:ext uri="{FF2B5EF4-FFF2-40B4-BE49-F238E27FC236}">
                <a16:creationId xmlns:a16="http://schemas.microsoft.com/office/drawing/2014/main" id="{C60BBF40-0A61-33EB-19CA-BDF9F27219CB}"/>
              </a:ext>
            </a:extLst>
          </p:cNvPr>
          <p:cNvSpPr txBox="1"/>
          <p:nvPr/>
        </p:nvSpPr>
        <p:spPr>
          <a:xfrm>
            <a:off x="7958272" y="2354840"/>
            <a:ext cx="4049351" cy="4369597"/>
          </a:xfrm>
          <a:prstGeom prst="rect">
            <a:avLst/>
          </a:prstGeom>
          <a:noFill/>
        </p:spPr>
        <p:txBody>
          <a:bodyPr wrap="square" lIns="0" tIns="0" rIns="0" bIns="0">
            <a:noAutofit/>
          </a:bodyPr>
          <a:lstStyle/>
          <a:p>
            <a:pPr>
              <a:spcBef>
                <a:spcPts val="600"/>
              </a:spcBef>
              <a:buClr>
                <a:srgbClr val="0070AD"/>
              </a:buClr>
              <a:defRPr/>
            </a:pPr>
            <a:r>
              <a:rPr lang="en-IN" sz="800" b="1" dirty="0">
                <a:solidFill>
                  <a:srgbClr val="0070AD">
                    <a:lumMod val="40000"/>
                    <a:lumOff val="60000"/>
                  </a:srgbClr>
                </a:solidFill>
                <a:latin typeface="Ubuntu" panose="020B0504030602030204" pitchFamily="34" charset="0"/>
              </a:rPr>
              <a:t>Previous Projects:</a:t>
            </a:r>
          </a:p>
          <a:p>
            <a:pPr>
              <a:spcBef>
                <a:spcPts val="600"/>
              </a:spcBef>
              <a:buClr>
                <a:srgbClr val="0070AD"/>
              </a:buClr>
              <a:defRPr/>
            </a:pPr>
            <a:r>
              <a:rPr lang="en-IN" sz="800" b="1" dirty="0">
                <a:solidFill>
                  <a:srgbClr val="0070AD">
                    <a:lumMod val="40000"/>
                    <a:lumOff val="60000"/>
                  </a:srgbClr>
                </a:solidFill>
                <a:latin typeface="Ubuntu" panose="020B0504030602030204" pitchFamily="34" charset="0"/>
              </a:rPr>
              <a:t>Client: IBM India</a:t>
            </a:r>
            <a:r>
              <a:rPr lang="en-IN" sz="800" b="1" dirty="0">
                <a:solidFill>
                  <a:srgbClr val="0070AD">
                    <a:lumMod val="40000"/>
                    <a:lumOff val="60000"/>
                  </a:srgbClr>
                </a:solidFill>
                <a:latin typeface="Ubuntu" panose="020B0504030602030204" pitchFamily="34" charset="0"/>
                <a:sym typeface="Wingdings" panose="05000000000000000000" pitchFamily="2" charset="2"/>
              </a:rPr>
              <a:t>: Sr. Software Engineer</a:t>
            </a:r>
            <a:endParaRPr lang="en-IN" sz="800" b="1" dirty="0">
              <a:solidFill>
                <a:srgbClr val="0070AD">
                  <a:lumMod val="40000"/>
                  <a:lumOff val="60000"/>
                </a:srgbClr>
              </a:solidFill>
              <a:latin typeface="Ubuntu" panose="020B0504030602030204" pitchFamily="34" charset="0"/>
            </a:endParaRPr>
          </a:p>
          <a:p>
            <a:pPr marL="171450" indent="-171450">
              <a:spcBef>
                <a:spcPts val="600"/>
              </a:spcBef>
              <a:buClr>
                <a:srgbClr val="0070AD"/>
              </a:buClr>
              <a:buFont typeface="Arial" panose="020B0604020202020204" pitchFamily="34" charset="0"/>
              <a:buChar char="•"/>
              <a:defRPr/>
            </a:pPr>
            <a:r>
              <a:rPr lang="en-IN" sz="800" dirty="0">
                <a:solidFill>
                  <a:srgbClr val="FFFFFF"/>
                </a:solidFill>
                <a:latin typeface="Ubuntu" panose="020B0504030602030204" pitchFamily="34" charset="0"/>
              </a:rPr>
              <a:t>Developed </a:t>
            </a:r>
            <a:r>
              <a:rPr lang="en-US" sz="800" dirty="0">
                <a:solidFill>
                  <a:srgbClr val="FFFFFF"/>
                </a:solidFill>
                <a:latin typeface="Ubuntu" panose="020B0504030602030204" pitchFamily="34" charset="0"/>
              </a:rPr>
              <a:t>Terraform scripts to build on demand EC2 instance formation.</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Creating AMIs for mission critical production servers as backups.</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Using Server migration service as migration tool to move servers to AWS cloud form on-prem</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Deploying builds to production and working with the teams to identify and troubleshoot any issues.</a:t>
            </a:r>
          </a:p>
          <a:p>
            <a:pPr>
              <a:spcBef>
                <a:spcPts val="600"/>
              </a:spcBef>
              <a:buClr>
                <a:srgbClr val="0070AD"/>
              </a:buClr>
              <a:defRPr/>
            </a:pPr>
            <a:r>
              <a:rPr lang="en-US" sz="800" b="1" dirty="0">
                <a:solidFill>
                  <a:srgbClr val="0070AD">
                    <a:lumMod val="40000"/>
                    <a:lumOff val="60000"/>
                  </a:srgbClr>
                </a:solidFill>
                <a:latin typeface="Ubuntu" panose="020B0504030602030204" pitchFamily="34" charset="0"/>
              </a:rPr>
              <a:t>Client: PGS, India</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Involved in master and slave creation in Jenkins, create/enhance/automate build and deployment processes for each release and backup, restore and upgrade.</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Used Kubernetes to deploy scale, load balance, scale and manage docker containers with multiple namespace versions</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Utilized Docker and set AWS Container Registry with Docker and Docker- compose and actively involved in deployments on Docker using Kubernetes</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Implemented a Continuous Integration and Continuous Delivery (CI/CD) pipeline with Docker, Jenkins Git Hub &amp; Kubernetes.</a:t>
            </a:r>
          </a:p>
          <a:p>
            <a:pPr>
              <a:spcBef>
                <a:spcPts val="600"/>
              </a:spcBef>
              <a:buClr>
                <a:srgbClr val="0070AD"/>
              </a:buClr>
              <a:defRPr/>
            </a:pPr>
            <a:r>
              <a:rPr lang="en-US" sz="800" b="1" dirty="0">
                <a:solidFill>
                  <a:srgbClr val="0070AD">
                    <a:lumMod val="40000"/>
                    <a:lumOff val="60000"/>
                  </a:srgbClr>
                </a:solidFill>
                <a:latin typeface="Ubuntu" panose="020B0504030602030204" pitchFamily="34" charset="0"/>
              </a:rPr>
              <a:t>Client: Ebates Online Shopping Portal, India</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Troubleshooted CPU, memory, disk space issues, user login, shell issues, daily basis verifying system and application logs to prevent issues.</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Solved many issues in tomcat when some deployments failed by checking logs, connectivity issues to servers by checking and adding relevant source and destination Ips</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Configured admin logs, system logs, application logs and web logs in sumo logic</a:t>
            </a:r>
          </a:p>
          <a:p>
            <a:pPr marL="171450" indent="-171450">
              <a:spcBef>
                <a:spcPts val="600"/>
              </a:spcBef>
              <a:buClr>
                <a:srgbClr val="0070AD"/>
              </a:buClr>
              <a:buFont typeface="Arial" panose="020B0604020202020204" pitchFamily="34" charset="0"/>
              <a:buChar char="•"/>
              <a:defRPr/>
            </a:pPr>
            <a:r>
              <a:rPr lang="en-US" sz="800" dirty="0">
                <a:solidFill>
                  <a:srgbClr val="FFFFFF"/>
                </a:solidFill>
                <a:latin typeface="Ubuntu" panose="020B0504030602030204" pitchFamily="34" charset="0"/>
              </a:rPr>
              <a:t>Facilitated creating EBS volumes and attaching to instances and creating partitions and drives.</a:t>
            </a:r>
          </a:p>
        </p:txBody>
      </p:sp>
      <p:sp>
        <p:nvSpPr>
          <p:cNvPr id="18" name="TextBox 17">
            <a:extLst>
              <a:ext uri="{FF2B5EF4-FFF2-40B4-BE49-F238E27FC236}">
                <a16:creationId xmlns:a16="http://schemas.microsoft.com/office/drawing/2014/main" id="{A06E71AA-C603-404B-C055-A7171C6BC344}"/>
              </a:ext>
            </a:extLst>
          </p:cNvPr>
          <p:cNvSpPr txBox="1"/>
          <p:nvPr/>
        </p:nvSpPr>
        <p:spPr>
          <a:xfrm>
            <a:off x="3674869" y="2434464"/>
            <a:ext cx="4049351" cy="4289974"/>
          </a:xfrm>
          <a:prstGeom prst="rect">
            <a:avLst/>
          </a:prstGeom>
          <a:noFill/>
        </p:spPr>
        <p:txBody>
          <a:bodyPr wrap="square" lIns="0" tIns="0" rIns="0" bIns="0">
            <a:noAutofit/>
          </a:bodyPr>
          <a:lstStyle/>
          <a:p>
            <a:pPr>
              <a:spcBef>
                <a:spcPts val="600"/>
              </a:spcBef>
              <a:buClr>
                <a:srgbClr val="0070AD"/>
              </a:buClr>
              <a:defRPr/>
            </a:pPr>
            <a:r>
              <a:rPr lang="en-IN" sz="900" b="1" dirty="0">
                <a:solidFill>
                  <a:srgbClr val="12ABDB"/>
                </a:solidFill>
                <a:latin typeface="Ubuntu"/>
              </a:rPr>
              <a:t>Charter Communications – Mobile-IT-K8s team -DevOps engineer</a:t>
            </a:r>
            <a:endParaRPr lang="en-US" sz="900" dirty="0">
              <a:solidFill>
                <a:srgbClr val="FFFFFF"/>
              </a:solidFill>
              <a:latin typeface="Ubuntu"/>
            </a:endParaRP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Taken 100% ownership on Production deployment on primary(NCW) and secondary (NCE) environments. And validating the changes post deployment. </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Migrated  200+ services from VM to Kubernetes platform.</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Implemented a solution which involves deploying the existing spring boot applications to  both VMs and K8s with minimal code changes(common build).</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Implemented basic swagger authorization for all services. and implemented probe changes.</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Taken care of service of on-boarding new services and creating Infrastructure definitions on </a:t>
            </a:r>
            <a:r>
              <a:rPr lang="en-US" sz="900" dirty="0" err="1">
                <a:solidFill>
                  <a:srgbClr val="FFFFFF"/>
                </a:solidFill>
                <a:latin typeface="Ubuntu"/>
              </a:rPr>
              <a:t>Hareness</a:t>
            </a:r>
            <a:r>
              <a:rPr lang="en-US" sz="900" dirty="0">
                <a:solidFill>
                  <a:srgbClr val="FFFFFF"/>
                </a:solidFill>
                <a:latin typeface="Ubuntu"/>
              </a:rPr>
              <a:t> tool.</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Worked on the canary deployment for critical microservices to migrate from JDK8 to JDK17 using canary Argo rollouts.</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Updated the resource k8s resource limits like pods and CPU and Memory based on the usage.</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Implemented the dashboards to monitor the services in various environments on Datadog.</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Continuous monitoring of migrated microservices to reduce latency and business impact.</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Updating the chalk-page on the latest updates and prod deployments status on communication platform (like a Confluence page, chalk-page, or similar).</a:t>
            </a:r>
          </a:p>
          <a:p>
            <a:pPr marL="285750" indent="-285750">
              <a:spcBef>
                <a:spcPts val="600"/>
              </a:spcBef>
              <a:buClr>
                <a:srgbClr val="0070AD"/>
              </a:buClr>
              <a:buFont typeface="Arial" panose="020B0604020202020204" pitchFamily="34" charset="0"/>
              <a:buChar char="•"/>
              <a:defRPr/>
            </a:pPr>
            <a:r>
              <a:rPr lang="en-US" sz="900" dirty="0">
                <a:solidFill>
                  <a:srgbClr val="FFFFFF"/>
                </a:solidFill>
                <a:latin typeface="Ubuntu"/>
              </a:rPr>
              <a:t>Implemented common config changes across all environments.</a:t>
            </a:r>
          </a:p>
        </p:txBody>
      </p:sp>
      <p:pic>
        <p:nvPicPr>
          <p:cNvPr id="19" name="Picture 18">
            <a:extLst>
              <a:ext uri="{FF2B5EF4-FFF2-40B4-BE49-F238E27FC236}">
                <a16:creationId xmlns:a16="http://schemas.microsoft.com/office/drawing/2014/main" id="{7A0BD879-156C-7AC3-3DAB-C0F71C8C2C5B}"/>
              </a:ext>
            </a:extLst>
          </p:cNvPr>
          <p:cNvPicPr>
            <a:picLocks noChangeAspect="1"/>
          </p:cNvPicPr>
          <p:nvPr/>
        </p:nvPicPr>
        <p:blipFill>
          <a:blip r:embed="rId3"/>
          <a:stretch>
            <a:fillRect/>
          </a:stretch>
        </p:blipFill>
        <p:spPr>
          <a:xfrm>
            <a:off x="153555" y="247806"/>
            <a:ext cx="3250753" cy="2649506"/>
          </a:xfrm>
          <a:prstGeom prst="rect">
            <a:avLst/>
          </a:prstGeom>
        </p:spPr>
      </p:pic>
    </p:spTree>
    <p:extLst>
      <p:ext uri="{BB962C8B-B14F-4D97-AF65-F5344CB8AC3E}">
        <p14:creationId xmlns:p14="http://schemas.microsoft.com/office/powerpoint/2010/main" val="240932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578</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Ubuntu</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Babu</dc:creator>
  <cp:lastModifiedBy>A, Babu</cp:lastModifiedBy>
  <cp:revision>2</cp:revision>
  <dcterms:created xsi:type="dcterms:W3CDTF">2024-05-17T06:46:49Z</dcterms:created>
  <dcterms:modified xsi:type="dcterms:W3CDTF">2024-05-17T06:50:57Z</dcterms:modified>
</cp:coreProperties>
</file>