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3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sh Sarate, Hrishikesh" userId="f6547f18-de2c-41c1-aca7-31bf51e1a004" providerId="ADAL" clId="{F79FC35E-214E-495B-8A23-4032359E95F1}"/>
    <pc:docChg chg="undo custSel modSld">
      <pc:chgData name="Prakash Sarate, Hrishikesh" userId="f6547f18-de2c-41c1-aca7-31bf51e1a004" providerId="ADAL" clId="{F79FC35E-214E-495B-8A23-4032359E95F1}" dt="2024-12-10T07:00:54.139" v="23" actId="20577"/>
      <pc:docMkLst>
        <pc:docMk/>
      </pc:docMkLst>
      <pc:sldChg chg="modSp mod">
        <pc:chgData name="Prakash Sarate, Hrishikesh" userId="f6547f18-de2c-41c1-aca7-31bf51e1a004" providerId="ADAL" clId="{F79FC35E-214E-495B-8A23-4032359E95F1}" dt="2024-12-10T07:00:54.139" v="23" actId="20577"/>
        <pc:sldMkLst>
          <pc:docMk/>
          <pc:sldMk cId="2409327928" sldId="256"/>
        </pc:sldMkLst>
        <pc:spChg chg="mod">
          <ac:chgData name="Prakash Sarate, Hrishikesh" userId="f6547f18-de2c-41c1-aca7-31bf51e1a004" providerId="ADAL" clId="{F79FC35E-214E-495B-8A23-4032359E95F1}" dt="2024-12-10T07:00:54.139" v="23" actId="20577"/>
          <ac:spMkLst>
            <pc:docMk/>
            <pc:sldMk cId="2409327928" sldId="256"/>
            <ac:spMk id="16" creationId="{33BBB0DA-D497-D5AC-35AB-1283FC0CE8DF}"/>
          </ac:spMkLst>
        </pc:spChg>
        <pc:spChg chg="mod">
          <ac:chgData name="Prakash Sarate, Hrishikesh" userId="f6547f18-de2c-41c1-aca7-31bf51e1a004" providerId="ADAL" clId="{F79FC35E-214E-495B-8A23-4032359E95F1}" dt="2024-12-10T06:57:55.091" v="21" actId="20577"/>
          <ac:spMkLst>
            <pc:docMk/>
            <pc:sldMk cId="2409327928" sldId="256"/>
            <ac:spMk id="17" creationId="{C60BBF40-0A61-33EB-19CA-BDF9F27219C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5CE5-9D8C-DB1E-31BA-D452A611E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B969C7-5713-7102-725B-BAF19ADC80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912907-6653-D3DD-2A02-A9E236801A76}"/>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10-12-2024</a:t>
            </a:fld>
            <a:endParaRPr lang="en-IN"/>
          </a:p>
        </p:txBody>
      </p:sp>
      <p:sp>
        <p:nvSpPr>
          <p:cNvPr id="5" name="Footer Placeholder 4">
            <a:extLst>
              <a:ext uri="{FF2B5EF4-FFF2-40B4-BE49-F238E27FC236}">
                <a16:creationId xmlns:a16="http://schemas.microsoft.com/office/drawing/2014/main" id="{C9681C03-2F30-F548-8328-4FACBEEA3F3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4CD907D6-5734-1680-C3D2-14BCA43FA3BF}"/>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pic>
        <p:nvPicPr>
          <p:cNvPr id="11" name="Picture 6">
            <a:extLst>
              <a:ext uri="{FF2B5EF4-FFF2-40B4-BE49-F238E27FC236}">
                <a16:creationId xmlns:a16="http://schemas.microsoft.com/office/drawing/2014/main" id="{64062F98-68D2-9C7A-6A8E-94F31F3361DC}"/>
              </a:ext>
            </a:extLst>
          </p:cNvPr>
          <p:cNvPicPr>
            <a:picLocks noChangeAspect="1" noChangeArrowheads="1"/>
          </p:cNvPicPr>
          <p:nvPr userDrawn="1"/>
        </p:nvPicPr>
        <p:blipFill>
          <a:blip r:embed="rId2">
            <a:biLevel thresh="25000"/>
            <a:extLst>
              <a:ext uri="{28A0092B-C50C-407E-A947-70E740481C1C}">
                <a14:useLocalDpi xmlns:a14="http://schemas.microsoft.com/office/drawing/2010/main" val="0"/>
              </a:ext>
            </a:extLst>
          </a:blip>
          <a:srcRect/>
          <a:stretch>
            <a:fillRect/>
          </a:stretch>
        </p:blipFill>
        <p:spPr bwMode="auto">
          <a:xfrm>
            <a:off x="9950719" y="155488"/>
            <a:ext cx="1127270" cy="35667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37">
            <a:extLst>
              <a:ext uri="{FF2B5EF4-FFF2-40B4-BE49-F238E27FC236}">
                <a16:creationId xmlns:a16="http://schemas.microsoft.com/office/drawing/2014/main" id="{3EAB5ED8-5951-2C2E-CB18-A63B79E1D603}"/>
              </a:ext>
            </a:extLst>
          </p:cNvPr>
          <p:cNvGrpSpPr/>
          <p:nvPr userDrawn="1"/>
        </p:nvGrpSpPr>
        <p:grpSpPr>
          <a:xfrm>
            <a:off x="11504130" y="173534"/>
            <a:ext cx="418487" cy="387209"/>
            <a:chOff x="5481638" y="2859088"/>
            <a:chExt cx="1231900" cy="1139825"/>
          </a:xfrm>
          <a:solidFill>
            <a:srgbClr val="FFFFFF"/>
          </a:solidFill>
        </p:grpSpPr>
        <p:sp>
          <p:nvSpPr>
            <p:cNvPr id="13" name="Freeform 320">
              <a:extLst>
                <a:ext uri="{FF2B5EF4-FFF2-40B4-BE49-F238E27FC236}">
                  <a16:creationId xmlns:a16="http://schemas.microsoft.com/office/drawing/2014/main" id="{08FC55D6-44A6-A79B-68F2-2F2040C001B7}"/>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Ubuntu"/>
              </a:endParaRPr>
            </a:p>
          </p:txBody>
        </p:sp>
        <p:sp>
          <p:nvSpPr>
            <p:cNvPr id="14" name="Freeform 321">
              <a:extLst>
                <a:ext uri="{FF2B5EF4-FFF2-40B4-BE49-F238E27FC236}">
                  <a16:creationId xmlns:a16="http://schemas.microsoft.com/office/drawing/2014/main" id="{B6E0B78F-573E-6F2B-DAD8-5BC15177555B}"/>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Ubuntu"/>
              </a:endParaRPr>
            </a:p>
          </p:txBody>
        </p:sp>
      </p:grpSp>
    </p:spTree>
    <p:extLst>
      <p:ext uri="{BB962C8B-B14F-4D97-AF65-F5344CB8AC3E}">
        <p14:creationId xmlns:p14="http://schemas.microsoft.com/office/powerpoint/2010/main" val="104523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B7C6-90AE-2726-FA2F-012DD8115F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91DA15-58F6-10D8-EF93-F8D0321B6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DF9127-7550-DD60-0CFC-D81C774E888E}"/>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10-12-2024</a:t>
            </a:fld>
            <a:endParaRPr lang="en-IN"/>
          </a:p>
        </p:txBody>
      </p:sp>
      <p:sp>
        <p:nvSpPr>
          <p:cNvPr id="5" name="Footer Placeholder 4">
            <a:extLst>
              <a:ext uri="{FF2B5EF4-FFF2-40B4-BE49-F238E27FC236}">
                <a16:creationId xmlns:a16="http://schemas.microsoft.com/office/drawing/2014/main" id="{9A6E884C-E246-68DE-C636-8374BC14690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8B38F28D-5DE0-53F3-E221-5E0BF35BF3CA}"/>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2640040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9D2BB3-C861-0440-300D-499F0E1EBB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9B9992-EFDA-9F75-DFC1-7331F54B3B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009590-11D4-1FBB-2B9E-753481EEB8D7}"/>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10-12-2024</a:t>
            </a:fld>
            <a:endParaRPr lang="en-IN"/>
          </a:p>
        </p:txBody>
      </p:sp>
      <p:sp>
        <p:nvSpPr>
          <p:cNvPr id="5" name="Footer Placeholder 4">
            <a:extLst>
              <a:ext uri="{FF2B5EF4-FFF2-40B4-BE49-F238E27FC236}">
                <a16:creationId xmlns:a16="http://schemas.microsoft.com/office/drawing/2014/main" id="{DFDF5D17-C6D5-2CF3-4627-22E2FB1BB15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51E0247-893F-DFCD-7184-AF31B2E71E6B}"/>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40399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12B-EE76-6603-0674-299D37AA86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0444F6-768D-1ED2-9EF6-AEF9BCA93A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0ADFCA-64BD-AD0B-69A9-10FBAB4380F4}"/>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10-12-2024</a:t>
            </a:fld>
            <a:endParaRPr lang="en-IN"/>
          </a:p>
        </p:txBody>
      </p:sp>
      <p:sp>
        <p:nvSpPr>
          <p:cNvPr id="5" name="Footer Placeholder 4">
            <a:extLst>
              <a:ext uri="{FF2B5EF4-FFF2-40B4-BE49-F238E27FC236}">
                <a16:creationId xmlns:a16="http://schemas.microsoft.com/office/drawing/2014/main" id="{C8E70F0D-13B1-765E-D27E-6BE6CF08C2C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3655320A-B932-9311-952A-5A30272433ED}"/>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166585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E928-FD5C-23F7-7D53-C5C3CF5C7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AE8171-24C6-7D3F-BA21-4BA0CC74B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BB28C3-FE54-9722-1DBA-519EF64E1815}"/>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10-12-2024</a:t>
            </a:fld>
            <a:endParaRPr lang="en-IN"/>
          </a:p>
        </p:txBody>
      </p:sp>
      <p:sp>
        <p:nvSpPr>
          <p:cNvPr id="5" name="Footer Placeholder 4">
            <a:extLst>
              <a:ext uri="{FF2B5EF4-FFF2-40B4-BE49-F238E27FC236}">
                <a16:creationId xmlns:a16="http://schemas.microsoft.com/office/drawing/2014/main" id="{9EED90C2-CC37-AD0C-FB68-493FDC3DA09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C187F376-1F5C-70D1-3A2A-6AD1A949B2A8}"/>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150432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2E2A-B211-D915-6954-911A4E3D89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7F6109-596E-6CA6-FD32-6FD5E801DC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13D611-E680-72E1-5CAD-17ECD49C7B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CB7B96-6888-F798-EAF9-CE72548027D9}"/>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10-12-2024</a:t>
            </a:fld>
            <a:endParaRPr lang="en-IN"/>
          </a:p>
        </p:txBody>
      </p:sp>
      <p:sp>
        <p:nvSpPr>
          <p:cNvPr id="6" name="Footer Placeholder 5">
            <a:extLst>
              <a:ext uri="{FF2B5EF4-FFF2-40B4-BE49-F238E27FC236}">
                <a16:creationId xmlns:a16="http://schemas.microsoft.com/office/drawing/2014/main" id="{C9A0450D-754F-F023-D07A-39AA325698C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4120F2C-35DE-2861-9BF5-84FA2009409C}"/>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173021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AFEE-D238-7A16-B2FF-8B55D4B3ED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A58432-3C80-27D5-5797-45B6971C8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1396B-E4CD-FF68-B52F-88A899C3B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E5B2FC-8528-54EA-5E49-B8D1DF7BB3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77512C-1EC1-30A6-401A-6C4ECA6F23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DB0CD0-EF2B-C9BC-1A2E-352DE7BC6AA9}"/>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10-12-2024</a:t>
            </a:fld>
            <a:endParaRPr lang="en-IN"/>
          </a:p>
        </p:txBody>
      </p:sp>
      <p:sp>
        <p:nvSpPr>
          <p:cNvPr id="8" name="Footer Placeholder 7">
            <a:extLst>
              <a:ext uri="{FF2B5EF4-FFF2-40B4-BE49-F238E27FC236}">
                <a16:creationId xmlns:a16="http://schemas.microsoft.com/office/drawing/2014/main" id="{4E5BC512-7634-F6CE-27EA-8FA57C36976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473CFDC8-F5C2-7553-707E-3C0756EA76A9}"/>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125903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3F46-4809-3EA4-FC70-4F7EEA3CE6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BC5B9B-A902-790C-90BD-F533C0BC77A8}"/>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10-12-2024</a:t>
            </a:fld>
            <a:endParaRPr lang="en-IN"/>
          </a:p>
        </p:txBody>
      </p:sp>
      <p:sp>
        <p:nvSpPr>
          <p:cNvPr id="4" name="Footer Placeholder 3">
            <a:extLst>
              <a:ext uri="{FF2B5EF4-FFF2-40B4-BE49-F238E27FC236}">
                <a16:creationId xmlns:a16="http://schemas.microsoft.com/office/drawing/2014/main" id="{BBB1722F-DC7D-AA23-DF91-F7E2FF74B18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F24EC670-0D69-9921-A9AB-73341DD9C0E8}"/>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311384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C24251-D35B-2EFF-3F1A-F26B1C5C3616}"/>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10-12-2024</a:t>
            </a:fld>
            <a:endParaRPr lang="en-IN"/>
          </a:p>
        </p:txBody>
      </p:sp>
      <p:sp>
        <p:nvSpPr>
          <p:cNvPr id="3" name="Footer Placeholder 2">
            <a:extLst>
              <a:ext uri="{FF2B5EF4-FFF2-40B4-BE49-F238E27FC236}">
                <a16:creationId xmlns:a16="http://schemas.microsoft.com/office/drawing/2014/main" id="{EA4B416E-9CC1-E05D-6B2A-DAC010F7497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C5383018-9055-6B89-6860-859883EA4F6E}"/>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33854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332E-E5B5-EF78-134D-EE6FCA667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E92C80-254F-1479-D9CC-14E6784F1F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E87A9D-9D68-4E64-A9A3-29D2BF23B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316889-2663-326C-AB36-662131ECCE3D}"/>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10-12-2024</a:t>
            </a:fld>
            <a:endParaRPr lang="en-IN"/>
          </a:p>
        </p:txBody>
      </p:sp>
      <p:sp>
        <p:nvSpPr>
          <p:cNvPr id="6" name="Footer Placeholder 5">
            <a:extLst>
              <a:ext uri="{FF2B5EF4-FFF2-40B4-BE49-F238E27FC236}">
                <a16:creationId xmlns:a16="http://schemas.microsoft.com/office/drawing/2014/main" id="{ED023970-5839-98E4-6A1E-66C31261F81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8A10142-F186-4D00-E111-3A477F44671D}"/>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397507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5016-D778-C782-C480-910BE68C4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CE9525-54A3-D8EA-393F-13AF5E15E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8C5A86-D999-0ACC-FCC3-F26D06BAB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22607-AC78-C0B2-DD68-5A99646D7914}"/>
              </a:ext>
            </a:extLst>
          </p:cNvPr>
          <p:cNvSpPr>
            <a:spLocks noGrp="1"/>
          </p:cNvSpPr>
          <p:nvPr>
            <p:ph type="dt" sz="half" idx="10"/>
          </p:nvPr>
        </p:nvSpPr>
        <p:spPr>
          <a:xfrm>
            <a:off x="838200" y="6356350"/>
            <a:ext cx="2743200" cy="365125"/>
          </a:xfrm>
          <a:prstGeom prst="rect">
            <a:avLst/>
          </a:prstGeom>
        </p:spPr>
        <p:txBody>
          <a:bodyPr/>
          <a:lstStyle/>
          <a:p>
            <a:fld id="{DCD5C8B3-B752-421F-9A88-64DB244173F4}" type="datetimeFigureOut">
              <a:rPr lang="en-IN" smtClean="0"/>
              <a:t>10-12-2024</a:t>
            </a:fld>
            <a:endParaRPr lang="en-IN"/>
          </a:p>
        </p:txBody>
      </p:sp>
      <p:sp>
        <p:nvSpPr>
          <p:cNvPr id="6" name="Footer Placeholder 5">
            <a:extLst>
              <a:ext uri="{FF2B5EF4-FFF2-40B4-BE49-F238E27FC236}">
                <a16:creationId xmlns:a16="http://schemas.microsoft.com/office/drawing/2014/main" id="{B78130F1-837C-3E74-1F4D-10B3CB4F727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0628671-F833-38A9-AAB7-A70B264E7FAE}"/>
              </a:ext>
            </a:extLst>
          </p:cNvPr>
          <p:cNvSpPr>
            <a:spLocks noGrp="1"/>
          </p:cNvSpPr>
          <p:nvPr>
            <p:ph type="sldNum" sz="quarter" idx="12"/>
          </p:nvPr>
        </p:nvSpPr>
        <p:spPr>
          <a:xfrm>
            <a:off x="8610600" y="6356350"/>
            <a:ext cx="2743200" cy="365125"/>
          </a:xfrm>
          <a:prstGeom prst="rect">
            <a:avLst/>
          </a:prstGeom>
        </p:spPr>
        <p:txBody>
          <a:bodyPr/>
          <a:lstStyle/>
          <a:p>
            <a:fld id="{2B15C230-E3B8-40EB-8BA0-79D7F09505FD}" type="slidenum">
              <a:rPr lang="en-IN" smtClean="0"/>
              <a:t>‹#›</a:t>
            </a:fld>
            <a:endParaRPr lang="en-IN"/>
          </a:p>
        </p:txBody>
      </p:sp>
    </p:spTree>
    <p:extLst>
      <p:ext uri="{BB962C8B-B14F-4D97-AF65-F5344CB8AC3E}">
        <p14:creationId xmlns:p14="http://schemas.microsoft.com/office/powerpoint/2010/main" val="3658977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868F30-C5A3-38DB-8A9C-3FE7DE710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2907E0-5BA0-3315-DA35-F23E6D578C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Rectangle 27">
            <a:extLst>
              <a:ext uri="{FF2B5EF4-FFF2-40B4-BE49-F238E27FC236}">
                <a16:creationId xmlns:a16="http://schemas.microsoft.com/office/drawing/2014/main" id="{CFC0C4B2-ECF3-E57A-6A54-F187EAB1DE1A}"/>
              </a:ext>
            </a:extLst>
          </p:cNvPr>
          <p:cNvSpPr/>
          <p:nvPr userDrawn="1"/>
        </p:nvSpPr>
        <p:spPr>
          <a:xfrm>
            <a:off x="406833" y="65686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chemeClr val="bg1">
                    <a:lumMod val="65000"/>
                  </a:schemeClr>
                </a:solidFill>
                <a:latin typeface="+mn-lt"/>
                <a:cs typeface="Arial" panose="020B0604020202020204" pitchFamily="34" charset="0"/>
              </a:rPr>
              <a:t>ITSA - Managed Testing Services Proposal | March 2024</a:t>
            </a:r>
          </a:p>
        </p:txBody>
      </p:sp>
      <p:sp>
        <p:nvSpPr>
          <p:cNvPr id="11" name="Rectangle 27">
            <a:extLst>
              <a:ext uri="{FF2B5EF4-FFF2-40B4-BE49-F238E27FC236}">
                <a16:creationId xmlns:a16="http://schemas.microsoft.com/office/drawing/2014/main" id="{2E2D76F0-CBD6-D614-A5B1-0BD5DC16665C}"/>
              </a:ext>
            </a:extLst>
          </p:cNvPr>
          <p:cNvSpPr/>
          <p:nvPr userDrawn="1"/>
        </p:nvSpPr>
        <p:spPr>
          <a:xfrm>
            <a:off x="7131820" y="65686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chemeClr val="bg1">
                    <a:lumMod val="65000"/>
                  </a:schemeClr>
                </a:solidFill>
                <a:latin typeface="+mn-lt"/>
                <a:cs typeface="Arial" panose="020B0604020202020204" pitchFamily="34" charset="0"/>
              </a:rPr>
              <a:t>Company Confidential © Capgemini 2024. All rights reserved  |</a:t>
            </a:r>
          </a:p>
        </p:txBody>
      </p:sp>
      <p:sp>
        <p:nvSpPr>
          <p:cNvPr id="12" name="Rectangle 43">
            <a:extLst>
              <a:ext uri="{FF2B5EF4-FFF2-40B4-BE49-F238E27FC236}">
                <a16:creationId xmlns:a16="http://schemas.microsoft.com/office/drawing/2014/main" id="{CB85DBFE-D3F3-A84B-9F34-D4CB31A43A26}"/>
              </a:ext>
            </a:extLst>
          </p:cNvPr>
          <p:cNvSpPr/>
          <p:nvPr userDrawn="1"/>
        </p:nvSpPr>
        <p:spPr>
          <a:xfrm>
            <a:off x="11648878" y="65684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3339390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ound Same Side Corner Rectangle 164">
            <a:extLst>
              <a:ext uri="{FF2B5EF4-FFF2-40B4-BE49-F238E27FC236}">
                <a16:creationId xmlns:a16="http://schemas.microsoft.com/office/drawing/2014/main" id="{AE28564F-7F67-2A33-FB3E-BE9983822CE7}"/>
              </a:ext>
            </a:extLst>
          </p:cNvPr>
          <p:cNvSpPr/>
          <p:nvPr/>
        </p:nvSpPr>
        <p:spPr bwMode="auto">
          <a:xfrm>
            <a:off x="3380820" y="341589"/>
            <a:ext cx="4343400" cy="253737"/>
          </a:xfrm>
          <a:prstGeom prst="roundRect">
            <a:avLst>
              <a:gd name="adj" fmla="val 50000"/>
            </a:avLst>
          </a:prstGeom>
          <a:solidFill>
            <a:srgbClr val="12ABDB"/>
          </a:solidFill>
          <a:ln w="6350" cap="flat" cmpd="sng" algn="ctr">
            <a:noFill/>
            <a:prstDash val="solid"/>
            <a:round/>
            <a:headEnd type="none" w="med" len="med"/>
            <a:tailEnd type="none" w="med" len="med"/>
          </a:ln>
          <a:effectLst/>
        </p:spPr>
        <p:txBody>
          <a:bodyPr vert="horz" wrap="square" lIns="365760" tIns="46737" rIns="45720" bIns="46800" numCol="1" rtlCol="0" anchor="ctr" anchorCtr="0" compatLnSpc="1">
            <a:prstTxWarp prst="textNoShape">
              <a:avLst/>
            </a:prstTxWarp>
            <a:noAutofit/>
          </a:bodyPr>
          <a:lstStyle/>
          <a:p>
            <a:pPr marL="0" marR="0" lvl="0" indent="0" defTabSz="685800" eaLnBrk="1" fontAlgn="auto" latinLnBrk="0" hangingPunct="1">
              <a:lnSpc>
                <a:spcPct val="100000"/>
              </a:lnSpc>
              <a:spcBef>
                <a:spcPts val="600"/>
              </a:spcBef>
              <a:buClrTx/>
              <a:buSzTx/>
              <a:buFontTx/>
              <a:buNone/>
              <a:tabLst/>
              <a:defRPr/>
            </a:pPr>
            <a:r>
              <a:rPr kumimoji="0" lang="en-IN" altLang="de-DE" sz="1000" b="1" i="0" u="none" strike="noStrike" kern="0" cap="none" spc="0" normalizeH="0" baseline="0" noProof="0">
                <a:ln>
                  <a:noFill/>
                </a:ln>
                <a:solidFill>
                  <a:srgbClr val="FFFFFF"/>
                </a:solidFill>
                <a:effectLst/>
                <a:uLnTx/>
                <a:uFillTx/>
                <a:latin typeface="Ubuntu" panose="020B0504030602030204" pitchFamily="34" charset="0"/>
                <a:ea typeface="Verdana" panose="020B0604030504040204" pitchFamily="34" charset="0"/>
                <a:cs typeface="Verdana" panose="020B0604030504040204" pitchFamily="34" charset="0"/>
              </a:rPr>
              <a:t>Summary</a:t>
            </a:r>
          </a:p>
        </p:txBody>
      </p:sp>
      <p:sp>
        <p:nvSpPr>
          <p:cNvPr id="13" name="Round Same Side Corner Rectangle 164">
            <a:extLst>
              <a:ext uri="{FF2B5EF4-FFF2-40B4-BE49-F238E27FC236}">
                <a16:creationId xmlns:a16="http://schemas.microsoft.com/office/drawing/2014/main" id="{FE4B76B6-ECDA-F1D3-F98F-02FB191EC49B}"/>
              </a:ext>
            </a:extLst>
          </p:cNvPr>
          <p:cNvSpPr/>
          <p:nvPr/>
        </p:nvSpPr>
        <p:spPr bwMode="auto">
          <a:xfrm>
            <a:off x="3411020" y="1501847"/>
            <a:ext cx="4313200" cy="260219"/>
          </a:xfrm>
          <a:prstGeom prst="roundRect">
            <a:avLst>
              <a:gd name="adj" fmla="val 50000"/>
            </a:avLst>
          </a:prstGeom>
          <a:solidFill>
            <a:srgbClr val="12ABDB"/>
          </a:solidFill>
          <a:ln w="6350" cap="flat" cmpd="sng" algn="ctr">
            <a:noFill/>
            <a:prstDash val="solid"/>
            <a:round/>
            <a:headEnd type="none" w="med" len="med"/>
            <a:tailEnd type="none" w="med" len="med"/>
          </a:ln>
          <a:effectLst/>
        </p:spPr>
        <p:txBody>
          <a:bodyPr vert="horz" wrap="square" lIns="365760" tIns="46737" rIns="45720" bIns="46800" numCol="1" rtlCol="0" anchor="ctr" anchorCtr="0" compatLnSpc="1">
            <a:prstTxWarp prst="textNoShape">
              <a:avLst/>
            </a:prstTxWarp>
            <a:noAutofit/>
          </a:bodyPr>
          <a:lstStyle/>
          <a:p>
            <a:pPr marL="0" marR="0" lvl="0" indent="0" defTabSz="685800" eaLnBrk="1" fontAlgn="auto" latinLnBrk="0" hangingPunct="1">
              <a:lnSpc>
                <a:spcPct val="100000"/>
              </a:lnSpc>
              <a:spcBef>
                <a:spcPts val="600"/>
              </a:spcBef>
              <a:buClrTx/>
              <a:buSzTx/>
              <a:buFontTx/>
              <a:buNone/>
              <a:tabLst/>
              <a:defRPr/>
            </a:pPr>
            <a:r>
              <a:rPr kumimoji="0" lang="en-IN" altLang="de-DE" sz="1000" b="1" i="0" u="none" strike="noStrike" kern="0" cap="none" spc="0" normalizeH="0" baseline="0" noProof="0" dirty="0">
                <a:ln>
                  <a:noFill/>
                </a:ln>
                <a:solidFill>
                  <a:srgbClr val="FFFFFF"/>
                </a:solidFill>
                <a:effectLst/>
                <a:uLnTx/>
                <a:uFillTx/>
                <a:latin typeface="Ubuntu" panose="020B0504030602030204" pitchFamily="34" charset="0"/>
                <a:ea typeface="Verdana" panose="020B0604030504040204" pitchFamily="34" charset="0"/>
                <a:cs typeface="Verdana" panose="020B0604030504040204" pitchFamily="34" charset="0"/>
              </a:rPr>
              <a:t>Professional Experience &amp; Key Projects</a:t>
            </a:r>
          </a:p>
        </p:txBody>
      </p:sp>
      <p:sp>
        <p:nvSpPr>
          <p:cNvPr id="14" name="Rectangle 13">
            <a:extLst>
              <a:ext uri="{FF2B5EF4-FFF2-40B4-BE49-F238E27FC236}">
                <a16:creationId xmlns:a16="http://schemas.microsoft.com/office/drawing/2014/main" id="{FD3BBE70-1FB6-462D-A97C-DC1A750475D6}"/>
              </a:ext>
            </a:extLst>
          </p:cNvPr>
          <p:cNvSpPr/>
          <p:nvPr/>
        </p:nvSpPr>
        <p:spPr>
          <a:xfrm>
            <a:off x="-25545" y="0"/>
            <a:ext cx="3565133" cy="6858000"/>
          </a:xfrm>
          <a:prstGeom prst="rect">
            <a:avLst/>
          </a:prstGeom>
          <a:solidFill>
            <a:srgbClr val="272936">
              <a:lumMod val="90000"/>
              <a:lumOff val="10000"/>
            </a:srgbClr>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600"/>
              </a:spcBef>
              <a:buClrTx/>
              <a:buSzTx/>
              <a:buFontTx/>
              <a:buNone/>
              <a:tabLst/>
              <a:defRPr/>
            </a:pPr>
            <a:endParaRPr kumimoji="0" lang="en-IN" sz="1000" b="0" i="0" u="none" strike="noStrike" kern="0" cap="none" spc="0" normalizeH="0" baseline="0" noProof="0" err="1">
              <a:ln>
                <a:noFill/>
              </a:ln>
              <a:solidFill>
                <a:prstClr val="black"/>
              </a:solidFill>
              <a:effectLst/>
              <a:uLnTx/>
              <a:uFillTx/>
              <a:latin typeface="Ubuntu" panose="020B0504030602030204" pitchFamily="34" charset="0"/>
            </a:endParaRPr>
          </a:p>
        </p:txBody>
      </p:sp>
      <p:sp>
        <p:nvSpPr>
          <p:cNvPr id="15" name="TextBox 14">
            <a:extLst>
              <a:ext uri="{FF2B5EF4-FFF2-40B4-BE49-F238E27FC236}">
                <a16:creationId xmlns:a16="http://schemas.microsoft.com/office/drawing/2014/main" id="{BCC4AE0C-E7A4-4074-0BB7-FC17CA7BAD67}"/>
              </a:ext>
            </a:extLst>
          </p:cNvPr>
          <p:cNvSpPr txBox="1"/>
          <p:nvPr/>
        </p:nvSpPr>
        <p:spPr>
          <a:xfrm>
            <a:off x="153555" y="3135667"/>
            <a:ext cx="3250753" cy="2281691"/>
          </a:xfrm>
          <a:prstGeom prst="rect">
            <a:avLst/>
          </a:prstGeom>
          <a:noFill/>
        </p:spPr>
        <p:txBody>
          <a:bodyPr wrap="square" lIns="0" tIns="0" rIns="0" bIns="0">
            <a:noAutofit/>
          </a:bodyPr>
          <a:lstStyle/>
          <a:p>
            <a:pPr>
              <a:spcBef>
                <a:spcPts val="600"/>
              </a:spcBef>
              <a:tabLst>
                <a:tab pos="2743200" algn="ctr"/>
                <a:tab pos="5486400" algn="r"/>
              </a:tabLst>
              <a:defRPr/>
            </a:pPr>
            <a:endParaRPr lang="en-US" sz="1000" b="1" dirty="0">
              <a:solidFill>
                <a:srgbClr val="0070AD">
                  <a:lumMod val="60000"/>
                  <a:lumOff val="40000"/>
                </a:srgbClr>
              </a:solidFill>
              <a:latin typeface="Ubuntu" panose="020B0504030602030204" pitchFamily="34" charset="0"/>
              <a:ea typeface="Times New Roman" panose="02020603050405020304" pitchFamily="18" charset="0"/>
              <a:cs typeface="Times New Roman" panose="02020603050405020304" pitchFamily="18" charset="0"/>
            </a:endParaRPr>
          </a:p>
          <a:p>
            <a:pPr>
              <a:spcBef>
                <a:spcPts val="600"/>
              </a:spcBef>
              <a:tabLst>
                <a:tab pos="2743200" algn="ctr"/>
                <a:tab pos="5486400" algn="r"/>
              </a:tabLst>
              <a:defRPr/>
            </a:pPr>
            <a:r>
              <a:rPr lang="en-US" sz="1000" b="1" dirty="0">
                <a:solidFill>
                  <a:srgbClr val="0070AD">
                    <a:lumMod val="60000"/>
                    <a:lumOff val="40000"/>
                  </a:srgbClr>
                </a:solidFill>
                <a:latin typeface="Ubuntu" panose="020B0504030602030204" pitchFamily="34" charset="0"/>
                <a:ea typeface="Times New Roman" panose="02020603050405020304" pitchFamily="18" charset="0"/>
                <a:cs typeface="Times New Roman" panose="02020603050405020304" pitchFamily="18" charset="0"/>
              </a:rPr>
              <a:t>Hrishikesh Prakash Sarate</a:t>
            </a:r>
          </a:p>
          <a:p>
            <a:pPr>
              <a:spcBef>
                <a:spcPts val="600"/>
              </a:spcBef>
              <a:tabLst>
                <a:tab pos="2743200" algn="ctr"/>
                <a:tab pos="5486400" algn="r"/>
              </a:tabLst>
              <a:defRPr/>
            </a:pPr>
            <a:endParaRPr lang="en-US" sz="1000" dirty="0">
              <a:solidFill>
                <a:srgbClr val="FFFFFF"/>
              </a:solidFill>
              <a:latin typeface="Ubuntu" panose="020B0504030602030204" pitchFamily="34" charset="0"/>
              <a:ea typeface="Times New Roman" panose="02020603050405020304" pitchFamily="18" charset="0"/>
              <a:cs typeface="Times New Roman" panose="02020603050405020304" pitchFamily="18" charset="0"/>
            </a:endParaRPr>
          </a:p>
          <a:p>
            <a:pPr>
              <a:spcBef>
                <a:spcPts val="600"/>
              </a:spcBef>
              <a:tabLst>
                <a:tab pos="2743200" algn="ctr"/>
                <a:tab pos="5486400" algn="r"/>
              </a:tabLst>
              <a:defRPr/>
            </a:pPr>
            <a:r>
              <a:rPr lang="en-US" sz="1000" dirty="0">
                <a:solidFill>
                  <a:srgbClr val="00B0F0"/>
                </a:solidFill>
                <a:latin typeface="Ubuntu" panose="020B0504030602030204" pitchFamily="34" charset="0"/>
                <a:ea typeface="Times New Roman" panose="02020603050405020304" pitchFamily="18" charset="0"/>
                <a:cs typeface="Times New Roman" panose="02020603050405020304" pitchFamily="18" charset="0"/>
              </a:rPr>
              <a:t>hrishikesh.prakash-sarate@capgemini.com</a:t>
            </a:r>
          </a:p>
          <a:p>
            <a:pPr>
              <a:spcBef>
                <a:spcPts val="600"/>
              </a:spcBef>
              <a:tabLst>
                <a:tab pos="2743200" algn="ctr"/>
                <a:tab pos="5486400" algn="r"/>
              </a:tabLst>
              <a:defRPr/>
            </a:pPr>
            <a:r>
              <a:rPr lang="en-US" sz="1000" dirty="0">
                <a:solidFill>
                  <a:srgbClr val="FFFFFF"/>
                </a:solidFill>
                <a:latin typeface="Ubuntu" panose="020B0504030602030204" pitchFamily="34" charset="0"/>
                <a:ea typeface="Times New Roman" panose="02020603050405020304" pitchFamily="18" charset="0"/>
                <a:cs typeface="Times New Roman" panose="02020603050405020304" pitchFamily="18" charset="0"/>
              </a:rPr>
              <a:t>+91 9702905375</a:t>
            </a:r>
          </a:p>
          <a:p>
            <a:pPr>
              <a:spcBef>
                <a:spcPts val="600"/>
              </a:spcBef>
              <a:tabLst>
                <a:tab pos="2743200" algn="ctr"/>
                <a:tab pos="5486400" algn="r"/>
              </a:tabLst>
              <a:defRPr/>
            </a:pPr>
            <a:endParaRPr lang="en-US" sz="1000" dirty="0">
              <a:solidFill>
                <a:srgbClr val="FFFFFF"/>
              </a:solidFill>
              <a:latin typeface="Ubuntu" panose="020B0504030602030204" pitchFamily="34" charset="0"/>
              <a:ea typeface="Times New Roman" panose="02020603050405020304" pitchFamily="18" charset="0"/>
              <a:cs typeface="Times New Roman" panose="02020603050405020304" pitchFamily="18" charset="0"/>
            </a:endParaRPr>
          </a:p>
          <a:p>
            <a:pPr>
              <a:spcBef>
                <a:spcPts val="600"/>
              </a:spcBef>
              <a:buFont typeface="Arial" panose="020B0604020202020204" pitchFamily="34" charset="0"/>
              <a:buNone/>
              <a:defRPr/>
            </a:pPr>
            <a:r>
              <a:rPr lang="en-GB" sz="1000" b="1" dirty="0">
                <a:solidFill>
                  <a:srgbClr val="0070AD">
                    <a:lumMod val="60000"/>
                    <a:lumOff val="40000"/>
                  </a:srgbClr>
                </a:solidFill>
                <a:latin typeface="Ubuntu" panose="020B0504030602030204" pitchFamily="34" charset="0"/>
              </a:rPr>
              <a:t>Education:</a:t>
            </a:r>
          </a:p>
          <a:p>
            <a:pPr>
              <a:spcBef>
                <a:spcPts val="600"/>
              </a:spcBef>
              <a:buFont typeface="Arial" panose="020B0604020202020204" pitchFamily="34" charset="0"/>
              <a:buNone/>
              <a:defRPr/>
            </a:pPr>
            <a:r>
              <a:rPr lang="en-US" sz="1000" b="1" dirty="0">
                <a:solidFill>
                  <a:srgbClr val="FFFFFF"/>
                </a:solidFill>
                <a:latin typeface="Ubuntu" panose="020B0504030602030204" pitchFamily="34" charset="0"/>
                <a:ea typeface="Verdana"/>
              </a:rPr>
              <a:t>Master of Computer Applications (MCA) from Pune</a:t>
            </a:r>
          </a:p>
          <a:p>
            <a:pPr>
              <a:spcBef>
                <a:spcPts val="600"/>
              </a:spcBef>
              <a:buFont typeface="Arial" panose="020B0604020202020204" pitchFamily="34" charset="0"/>
              <a:buNone/>
              <a:defRPr/>
            </a:pPr>
            <a:endParaRPr lang="en-US" sz="1000" b="1" dirty="0">
              <a:solidFill>
                <a:srgbClr val="FFFFFF"/>
              </a:solidFill>
              <a:latin typeface="Ubuntu" panose="020B0504030602030204" pitchFamily="34" charset="0"/>
              <a:ea typeface="Verdana"/>
            </a:endParaRPr>
          </a:p>
          <a:p>
            <a:pPr>
              <a:spcBef>
                <a:spcPts val="600"/>
              </a:spcBef>
              <a:buFont typeface="Arial" panose="020B0604020202020204" pitchFamily="34" charset="0"/>
              <a:buNone/>
              <a:defRPr/>
            </a:pPr>
            <a:r>
              <a:rPr lang="en-US" sz="1000" b="1" dirty="0">
                <a:solidFill>
                  <a:srgbClr val="0070AD">
                    <a:lumMod val="60000"/>
                    <a:lumOff val="40000"/>
                  </a:srgbClr>
                </a:solidFill>
                <a:latin typeface="Ubuntu" panose="020B0504030602030204" pitchFamily="34" charset="0"/>
              </a:rPr>
              <a:t>Skills:  </a:t>
            </a:r>
            <a:r>
              <a:rPr lang="en-US" sz="1000" b="1" dirty="0">
                <a:solidFill>
                  <a:schemeClr val="bg1"/>
                </a:solidFill>
                <a:latin typeface="Ubuntu" panose="020B0504030602030204" pitchFamily="34" charset="0"/>
              </a:rPr>
              <a:t>J</a:t>
            </a:r>
            <a:r>
              <a:rPr lang="en-US" sz="1000" dirty="0">
                <a:solidFill>
                  <a:srgbClr val="FFFFFF"/>
                </a:solidFill>
                <a:latin typeface="Ubuntu" panose="020B0504030602030204" pitchFamily="34" charset="0"/>
                <a:ea typeface="Verdana"/>
              </a:rPr>
              <a:t>ava 8 /17, Spring REST, SpringBoot, MicroServices, Swagger, Spring Cloud, Git, GitHub, MongoDB, Basic SQL</a:t>
            </a:r>
          </a:p>
          <a:p>
            <a:pPr>
              <a:spcBef>
                <a:spcPts val="600"/>
              </a:spcBef>
              <a:buFont typeface="Arial" panose="020B0604020202020204" pitchFamily="34" charset="0"/>
              <a:buNone/>
              <a:defRPr/>
            </a:pPr>
            <a:r>
              <a:rPr lang="en-US" sz="1000" b="1" dirty="0">
                <a:solidFill>
                  <a:srgbClr val="FFFFFF"/>
                </a:solidFill>
                <a:latin typeface="Ubuntu" panose="020B0504030602030204" pitchFamily="34" charset="0"/>
                <a:ea typeface="Verdana"/>
              </a:rPr>
              <a:t>UI: </a:t>
            </a:r>
            <a:r>
              <a:rPr lang="en-US" sz="1000" dirty="0">
                <a:solidFill>
                  <a:srgbClr val="FFFFFF"/>
                </a:solidFill>
                <a:latin typeface="Ubuntu" panose="020B0504030602030204" pitchFamily="34" charset="0"/>
                <a:ea typeface="Verdana"/>
              </a:rPr>
              <a:t>Angular 16, HTML5, CSS3, Bootstrap, Angular material</a:t>
            </a:r>
          </a:p>
          <a:p>
            <a:pPr>
              <a:spcBef>
                <a:spcPts val="600"/>
              </a:spcBef>
              <a:buFont typeface="Arial" panose="020B0604020202020204" pitchFamily="34" charset="0"/>
              <a:buNone/>
              <a:defRPr/>
            </a:pPr>
            <a:r>
              <a:rPr lang="en-US" sz="1000" b="1" dirty="0">
                <a:solidFill>
                  <a:srgbClr val="FFFFFF"/>
                </a:solidFill>
                <a:latin typeface="Ubuntu" panose="020B0504030602030204" pitchFamily="34" charset="0"/>
                <a:ea typeface="Verdana"/>
              </a:rPr>
              <a:t>DevOps Tools: </a:t>
            </a:r>
            <a:r>
              <a:rPr lang="en-US" sz="1000" dirty="0">
                <a:solidFill>
                  <a:srgbClr val="FFFFFF"/>
                </a:solidFill>
                <a:latin typeface="Ubuntu" panose="020B0504030602030204" pitchFamily="34" charset="0"/>
                <a:ea typeface="Verdana"/>
              </a:rPr>
              <a:t>Kubernetes, Jenkins</a:t>
            </a:r>
          </a:p>
          <a:p>
            <a:pPr>
              <a:spcBef>
                <a:spcPts val="600"/>
              </a:spcBef>
              <a:buFont typeface="Arial" panose="020B0604020202020204" pitchFamily="34" charset="0"/>
              <a:buNone/>
              <a:defRPr/>
            </a:pPr>
            <a:r>
              <a:rPr lang="en-US" sz="1000" b="1" dirty="0">
                <a:solidFill>
                  <a:srgbClr val="FFFFFF"/>
                </a:solidFill>
                <a:latin typeface="Ubuntu" panose="020B0504030602030204" pitchFamily="34" charset="0"/>
                <a:ea typeface="Verdana"/>
              </a:rPr>
              <a:t>Other Tools: </a:t>
            </a:r>
            <a:r>
              <a:rPr lang="en-US" sz="1000" dirty="0">
                <a:solidFill>
                  <a:srgbClr val="FFFFFF"/>
                </a:solidFill>
                <a:latin typeface="Ubuntu" panose="020B0504030602030204" pitchFamily="34" charset="0"/>
                <a:ea typeface="Verdana"/>
              </a:rPr>
              <a:t>STS, Maven, Postman, Jira, DataDog, Bitbucket, Chalk</a:t>
            </a:r>
          </a:p>
        </p:txBody>
      </p:sp>
      <p:sp>
        <p:nvSpPr>
          <p:cNvPr id="16" name="TextBox 15">
            <a:extLst>
              <a:ext uri="{FF2B5EF4-FFF2-40B4-BE49-F238E27FC236}">
                <a16:creationId xmlns:a16="http://schemas.microsoft.com/office/drawing/2014/main" id="{33BBB0DA-D497-D5AC-35AB-1283FC0CE8DF}"/>
              </a:ext>
            </a:extLst>
          </p:cNvPr>
          <p:cNvSpPr txBox="1"/>
          <p:nvPr/>
        </p:nvSpPr>
        <p:spPr>
          <a:xfrm>
            <a:off x="3674869" y="689961"/>
            <a:ext cx="7881545" cy="743235"/>
          </a:xfrm>
          <a:prstGeom prst="rect">
            <a:avLst/>
          </a:prstGeom>
          <a:noFill/>
        </p:spPr>
        <p:txBody>
          <a:bodyPr wrap="square" lIns="0" tIns="0" rIns="0" bIns="0">
            <a:noAutofit/>
          </a:bodyPr>
          <a:lstStyle/>
          <a:p>
            <a:pPr>
              <a:spcBef>
                <a:spcPts val="600"/>
              </a:spcBef>
              <a:defRPr/>
            </a:pPr>
            <a:r>
              <a:rPr lang="en-US" sz="1000" dirty="0">
                <a:solidFill>
                  <a:srgbClr val="FFFFFF"/>
                </a:solidFill>
                <a:latin typeface="Ubuntu" panose="020B0504030602030204" pitchFamily="34" charset="0"/>
              </a:rPr>
              <a:t>Dedicated Java Full Stack developer with 1.9 years of hands-on experience in software development in Capgemini. Proficient in Java programming, Spring Boot, RESTful APIs and Angular. Proficient in building Java </a:t>
            </a:r>
            <a:r>
              <a:rPr lang="en-US" sz="1000" dirty="0" err="1">
                <a:solidFill>
                  <a:srgbClr val="FFFFFF"/>
                </a:solidFill>
                <a:latin typeface="Ubuntu" panose="020B0504030602030204" pitchFamily="34" charset="0"/>
              </a:rPr>
              <a:t>FullStack</a:t>
            </a:r>
            <a:r>
              <a:rPr lang="en-US" sz="1000" dirty="0">
                <a:solidFill>
                  <a:srgbClr val="FFFFFF"/>
                </a:solidFill>
                <a:latin typeface="Ubuntu" panose="020B0504030602030204" pitchFamily="34" charset="0"/>
              </a:rPr>
              <a:t> Microservice Architecture with SpringBoot +MongoDB(Backend) and Angular(Frontend); Proven ability to thrive in fast-paced environments and collaborate effectively in cross-functional teams.</a:t>
            </a:r>
          </a:p>
        </p:txBody>
      </p:sp>
      <p:sp>
        <p:nvSpPr>
          <p:cNvPr id="17" name="TextBox 16">
            <a:extLst>
              <a:ext uri="{FF2B5EF4-FFF2-40B4-BE49-F238E27FC236}">
                <a16:creationId xmlns:a16="http://schemas.microsoft.com/office/drawing/2014/main" id="{C60BBF40-0A61-33EB-19CA-BDF9F27219CB}"/>
              </a:ext>
            </a:extLst>
          </p:cNvPr>
          <p:cNvSpPr txBox="1"/>
          <p:nvPr/>
        </p:nvSpPr>
        <p:spPr>
          <a:xfrm>
            <a:off x="8013929" y="1830718"/>
            <a:ext cx="4049351" cy="5027282"/>
          </a:xfrm>
          <a:prstGeom prst="rect">
            <a:avLst/>
          </a:prstGeom>
          <a:noFill/>
        </p:spPr>
        <p:txBody>
          <a:bodyPr wrap="square" lIns="0" tIns="0" rIns="0" bIns="0">
            <a:noAutofit/>
          </a:bodyPr>
          <a:lstStyle/>
          <a:p>
            <a:pPr>
              <a:spcBef>
                <a:spcPts val="600"/>
              </a:spcBef>
              <a:buClr>
                <a:srgbClr val="0070AD"/>
              </a:buClr>
              <a:defRPr/>
            </a:pPr>
            <a:r>
              <a:rPr lang="en-US" sz="900" b="1" dirty="0">
                <a:solidFill>
                  <a:srgbClr val="0070AD">
                    <a:lumMod val="40000"/>
                    <a:lumOff val="60000"/>
                  </a:srgbClr>
                </a:solidFill>
                <a:latin typeface="Ubuntu" panose="020B0504030602030204" pitchFamily="34" charset="0"/>
              </a:rPr>
              <a:t>Charter: SDP (Sales Delivery Platform) Fusion Application:</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Project Description:-</a:t>
            </a:r>
            <a:r>
              <a:rPr lang="en-IN" sz="900" dirty="0">
                <a:solidFill>
                  <a:srgbClr val="FFFFFF"/>
                </a:solidFill>
                <a:latin typeface="Ubuntu" panose="020B0504030602030204" pitchFamily="34" charset="0"/>
              </a:rPr>
              <a:t>This project focuses on managing fallout resolution through automated and manual processes, ensuring all fallouts are identified, categorized, and monitored. Key principles include resolving fallouts early, at the origin, and prioritizing automated workflows</a:t>
            </a:r>
            <a:endParaRPr lang="en-US" sz="900" dirty="0">
              <a:solidFill>
                <a:srgbClr val="FFFFFF"/>
              </a:solidFill>
              <a:latin typeface="Ubuntu" panose="020B0504030602030204" pitchFamily="34" charset="0"/>
            </a:endParaRP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Microservice architecture was followed while building this application.</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Took complete ownership of the UI (Angular) and added multiple new features to the legacy code.</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Resolved more than 20 tickets with hands on experience using Bootstrap &amp; Angular-  Material.</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Developed Microservices using Core java 17, Spring boot, Swagger and testing data through API URLs in postman.</a:t>
            </a:r>
          </a:p>
          <a:p>
            <a:pPr>
              <a:spcBef>
                <a:spcPts val="600"/>
              </a:spcBef>
              <a:buClr>
                <a:srgbClr val="0070AD"/>
              </a:buClr>
              <a:defRPr/>
            </a:pPr>
            <a:endParaRPr lang="en-US" sz="900" b="1" dirty="0">
              <a:solidFill>
                <a:srgbClr val="0070AD">
                  <a:lumMod val="40000"/>
                  <a:lumOff val="60000"/>
                </a:srgbClr>
              </a:solidFill>
              <a:latin typeface="Ubuntu" panose="020B0504030602030204" pitchFamily="34" charset="0"/>
            </a:endParaRPr>
          </a:p>
          <a:p>
            <a:pPr>
              <a:spcBef>
                <a:spcPts val="600"/>
              </a:spcBef>
              <a:buClr>
                <a:srgbClr val="0070AD"/>
              </a:buClr>
              <a:defRPr/>
            </a:pPr>
            <a:r>
              <a:rPr lang="en-US" sz="900" b="1" dirty="0">
                <a:solidFill>
                  <a:srgbClr val="0070AD">
                    <a:lumMod val="40000"/>
                    <a:lumOff val="60000"/>
                  </a:srgbClr>
                </a:solidFill>
                <a:latin typeface="Ubuntu" panose="020B0504030602030204" pitchFamily="34" charset="0"/>
              </a:rPr>
              <a:t>Accomplishments: </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Capgemini’s Falcon Innovation Challenge (2023) - 3</a:t>
            </a:r>
            <a:r>
              <a:rPr lang="en-US" sz="900" baseline="30000" dirty="0">
                <a:solidFill>
                  <a:srgbClr val="FFFFFF"/>
                </a:solidFill>
                <a:latin typeface="Ubuntu" panose="020B0504030602030204" pitchFamily="34" charset="0"/>
              </a:rPr>
              <a:t>rd</a:t>
            </a:r>
            <a:r>
              <a:rPr lang="en-US" sz="900" dirty="0">
                <a:solidFill>
                  <a:srgbClr val="FFFFFF"/>
                </a:solidFill>
                <a:latin typeface="Ubuntu" panose="020B0504030602030204" pitchFamily="34" charset="0"/>
              </a:rPr>
              <a:t> Position</a:t>
            </a:r>
          </a:p>
          <a:p>
            <a:pPr marL="171450" indent="-171450">
              <a:spcBef>
                <a:spcPts val="600"/>
              </a:spcBef>
              <a:buClr>
                <a:srgbClr val="0070AD"/>
              </a:buClr>
              <a:buFont typeface="Arial" panose="020B0604020202020204" pitchFamily="34" charset="0"/>
              <a:buChar char="•"/>
              <a:defRPr/>
            </a:pPr>
            <a:r>
              <a:rPr lang="en-IN" sz="1000" dirty="0">
                <a:solidFill>
                  <a:schemeClr val="bg1"/>
                </a:solidFill>
              </a:rPr>
              <a:t>AWS Certified Solutions Architect SAA-C03 (10/2024)</a:t>
            </a:r>
          </a:p>
          <a:p>
            <a:pPr marL="171450" indent="-171450">
              <a:spcBef>
                <a:spcPts val="600"/>
              </a:spcBef>
              <a:buClr>
                <a:srgbClr val="0070AD"/>
              </a:buClr>
              <a:buFont typeface="Arial" panose="020B0604020202020204" pitchFamily="34" charset="0"/>
              <a:buChar char="•"/>
              <a:defRPr/>
            </a:pPr>
            <a:r>
              <a:rPr lang="en-IN" sz="1000" dirty="0">
                <a:solidFill>
                  <a:schemeClr val="bg1"/>
                </a:solidFill>
              </a:rPr>
              <a:t>AWS Certified Cloud Practitioner CLF-C01 (09/2023)</a:t>
            </a:r>
          </a:p>
          <a:p>
            <a:pPr marL="171450" indent="-171450">
              <a:spcBef>
                <a:spcPts val="600"/>
              </a:spcBef>
              <a:buClr>
                <a:srgbClr val="0070AD"/>
              </a:buClr>
              <a:buFont typeface="Arial" panose="020B0604020202020204" pitchFamily="34" charset="0"/>
              <a:buChar char="•"/>
              <a:defRPr/>
            </a:pPr>
            <a:r>
              <a:rPr lang="en-IN" sz="1000" dirty="0">
                <a:solidFill>
                  <a:schemeClr val="bg1"/>
                </a:solidFill>
              </a:rPr>
              <a:t>Microsoft Certified: Azure Fundamentals AZ-900 (11/2023)</a:t>
            </a:r>
            <a:endParaRPr lang="en-US" sz="1000" dirty="0">
              <a:solidFill>
                <a:schemeClr val="bg1"/>
              </a:solidFill>
              <a:latin typeface="Ubuntu" panose="020B0504030602030204" pitchFamily="34" charset="0"/>
            </a:endParaRP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Level 1 (Beginner) / Level 2 (Practitioner) certified in J2EE- OCEAN cloud and custom APPS</a:t>
            </a:r>
          </a:p>
        </p:txBody>
      </p:sp>
      <p:sp>
        <p:nvSpPr>
          <p:cNvPr id="18" name="TextBox 17">
            <a:extLst>
              <a:ext uri="{FF2B5EF4-FFF2-40B4-BE49-F238E27FC236}">
                <a16:creationId xmlns:a16="http://schemas.microsoft.com/office/drawing/2014/main" id="{A06E71AA-C603-404B-C055-A7171C6BC344}"/>
              </a:ext>
            </a:extLst>
          </p:cNvPr>
          <p:cNvSpPr txBox="1"/>
          <p:nvPr/>
        </p:nvSpPr>
        <p:spPr>
          <a:xfrm>
            <a:off x="3674869" y="1830717"/>
            <a:ext cx="4101507" cy="4951745"/>
          </a:xfrm>
          <a:prstGeom prst="rect">
            <a:avLst/>
          </a:prstGeom>
          <a:noFill/>
        </p:spPr>
        <p:txBody>
          <a:bodyPr wrap="square" lIns="0" tIns="0" rIns="0" bIns="0">
            <a:noAutofit/>
          </a:bodyPr>
          <a:lstStyle/>
          <a:p>
            <a:pPr>
              <a:spcBef>
                <a:spcPts val="600"/>
              </a:spcBef>
              <a:buClr>
                <a:srgbClr val="0070AD"/>
              </a:buClr>
              <a:defRPr/>
            </a:pPr>
            <a:r>
              <a:rPr lang="en-IN" sz="900" b="1" dirty="0">
                <a:solidFill>
                  <a:srgbClr val="12ABDB"/>
                </a:solidFill>
                <a:latin typeface="Ubuntu" panose="020B0504030602030204" pitchFamily="34" charset="0"/>
              </a:rPr>
              <a:t>Charter: Mobile IT (K8s) Migration:</a:t>
            </a:r>
            <a:endParaRPr lang="en-US" sz="900" dirty="0">
              <a:solidFill>
                <a:srgbClr val="FFFFFF"/>
              </a:solidFill>
              <a:latin typeface="Ubuntu" panose="020B0504030602030204" pitchFamily="34" charset="0"/>
            </a:endParaRP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Hands-on experience on Core Java, Java 8, SpringBoot, Spring Cloud, MicroServices, Junit, OOPS Concepts, Collections.</a:t>
            </a:r>
          </a:p>
          <a:p>
            <a:pPr marL="171450" indent="-171450">
              <a:spcBef>
                <a:spcPts val="600"/>
              </a:spcBef>
              <a:buClr>
                <a:srgbClr val="0070AD"/>
              </a:buClr>
              <a:buFont typeface="Arial" panose="020B0604020202020204" pitchFamily="34" charset="0"/>
              <a:buChar char="•"/>
              <a:defRPr/>
            </a:pPr>
            <a:r>
              <a:rPr lang="en-US" sz="900" dirty="0">
                <a:solidFill>
                  <a:schemeClr val="bg1"/>
                </a:solidFill>
                <a:latin typeface="Ubuntu" panose="020B0504030602030204" pitchFamily="34" charset="0"/>
              </a:rPr>
              <a:t>Ability to deliver high-quality code, troubleshoot complex problems, and collaborate effectively within agile teams</a:t>
            </a:r>
            <a:endParaRPr lang="en-US" sz="900" dirty="0">
              <a:solidFill>
                <a:srgbClr val="FFFFFF"/>
              </a:solidFill>
              <a:latin typeface="Ubuntu" panose="020B0504030602030204" pitchFamily="34" charset="0"/>
            </a:endParaRP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Working experience Swagger, JMeter, Postman. </a:t>
            </a:r>
            <a:r>
              <a:rPr lang="en-US" sz="900" dirty="0">
                <a:solidFill>
                  <a:schemeClr val="bg1"/>
                </a:solidFill>
                <a:latin typeface="Ubuntu" panose="020B0504030602030204" pitchFamily="34" charset="0"/>
                <a:ea typeface="Verdana" panose="020B0604030504040204" pitchFamily="34" charset="0"/>
                <a:cs typeface="Arial" panose="020B0604020202020204" pitchFamily="34" charset="0"/>
              </a:rPr>
              <a:t>GIT Hub</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Developed and maintained applications using core Java, SpringBoot, and  MicroServices architecture, ensuring robust and scalable solutions</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Working on containerizing the legacy code and developing   backend REST APIs, microservices in Spring boot to deliver  it to client on time using Core java 8, Spring boot, Swagger, Security and data ,REST API, and hands on experience on Jenkins  and tools like Bitbucket, STS, VScode and testing data through API URLs in postman</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Took complete ownership of the complex UI module migration from Virtual Machine to Kubernetes platform across 15 environments - includes 7 UI applications Configuration changes, Deployments along with basic validations using Server links</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Also worked on Configurations changes, Deployments of backend modules along with basic validations using CURLs, Swagger &amp; Postman</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Implemented a solution which involves deploying the existing spring boot applications to  both VMs and K8s with minimal code changes (k8s common build)</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Implemented basic swagger authorization for all services. and implemented probe changes</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Continuous monitoring migrated microservices deployed in various environments on Datadog</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Updating the chalk-page on the latest updates and prod deployments status on communication platform</a:t>
            </a:r>
          </a:p>
          <a:p>
            <a:pPr marL="171450" indent="-171450">
              <a:spcBef>
                <a:spcPts val="600"/>
              </a:spcBef>
              <a:buClr>
                <a:srgbClr val="0070AD"/>
              </a:buClr>
              <a:buFont typeface="Arial" panose="020B0604020202020204" pitchFamily="34" charset="0"/>
              <a:buChar char="•"/>
              <a:defRPr/>
            </a:pPr>
            <a:r>
              <a:rPr lang="en-US" sz="900" dirty="0">
                <a:solidFill>
                  <a:srgbClr val="FFFFFF"/>
                </a:solidFill>
                <a:latin typeface="Ubuntu" panose="020B0504030602030204" pitchFamily="34" charset="0"/>
              </a:rPr>
              <a:t>Implemented common config changes across all environment</a:t>
            </a:r>
          </a:p>
        </p:txBody>
      </p:sp>
      <p:pic>
        <p:nvPicPr>
          <p:cNvPr id="2" name="Picture 1">
            <a:extLst>
              <a:ext uri="{FF2B5EF4-FFF2-40B4-BE49-F238E27FC236}">
                <a16:creationId xmlns:a16="http://schemas.microsoft.com/office/drawing/2014/main" id="{19941780-48A7-8B01-943C-02DB27D37B93}"/>
              </a:ext>
            </a:extLst>
          </p:cNvPr>
          <p:cNvPicPr>
            <a:picLocks noChangeAspect="1"/>
          </p:cNvPicPr>
          <p:nvPr/>
        </p:nvPicPr>
        <p:blipFill rotWithShape="1">
          <a:blip r:embed="rId2">
            <a:extLst>
              <a:ext uri="{28A0092B-C50C-407E-A947-70E740481C1C}">
                <a14:useLocalDpi xmlns:a14="http://schemas.microsoft.com/office/drawing/2010/main" val="0"/>
              </a:ext>
            </a:extLst>
          </a:blip>
          <a:srcRect l="7348" t="2982" r="7919" b="8402"/>
          <a:stretch/>
        </p:blipFill>
        <p:spPr>
          <a:xfrm>
            <a:off x="635586" y="595326"/>
            <a:ext cx="1915876" cy="2281691"/>
          </a:xfrm>
          <a:prstGeom prst="rect">
            <a:avLst/>
          </a:prstGeom>
          <a:ln>
            <a:noFill/>
          </a:ln>
          <a:effectLst/>
        </p:spPr>
      </p:pic>
    </p:spTree>
    <p:extLst>
      <p:ext uri="{BB962C8B-B14F-4D97-AF65-F5344CB8AC3E}">
        <p14:creationId xmlns:p14="http://schemas.microsoft.com/office/powerpoint/2010/main" val="2409327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otalTime>528</TotalTime>
  <Words>588</Words>
  <Application>Microsoft Office PowerPoint</Application>
  <PresentationFormat>Widescreen</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Ubuntu</vt:lpstr>
      <vt:lpstr>Office Theme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Babu</dc:creator>
  <cp:lastModifiedBy>Prakash Sarate, Hrishikesh</cp:lastModifiedBy>
  <cp:revision>21</cp:revision>
  <dcterms:created xsi:type="dcterms:W3CDTF">2024-05-17T06:46:49Z</dcterms:created>
  <dcterms:modified xsi:type="dcterms:W3CDTF">2024-12-10T07:01:01Z</dcterms:modified>
</cp:coreProperties>
</file>