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13716000" cx="2437765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Roboto Medium"/>
      <p:regular r:id="rId50"/>
      <p:bold r:id="rId51"/>
      <p:italic r:id="rId52"/>
      <p:boldItalic r:id="rId53"/>
    </p:embeddedFont>
    <p:embeddedFont>
      <p:font typeface="Lato Light"/>
      <p:regular r:id="rId54"/>
      <p:bold r:id="rId55"/>
      <p:italic r:id="rId56"/>
      <p:boldItalic r:id="rId57"/>
    </p:embeddedFont>
    <p:embeddedFont>
      <p:font typeface="Roboto Light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58">
          <p15:clr>
            <a:srgbClr val="A4A3A4"/>
          </p15:clr>
        </p15:guide>
        <p15:guide id="2" orient="horz" pos="8160">
          <p15:clr>
            <a:srgbClr val="A4A3A4"/>
          </p15:clr>
        </p15:guide>
        <p15:guide id="3" orient="horz" pos="480">
          <p15:clr>
            <a:srgbClr val="A4A3A4"/>
          </p15:clr>
        </p15:guide>
        <p15:guide id="4" pos="14398">
          <p15:clr>
            <a:srgbClr val="A4A3A4"/>
          </p15:clr>
        </p15:guide>
        <p15:guide id="5" orient="horz" pos="30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747731-CAF5-47BC-8823-EED070AC9418}">
  <a:tblStyle styleId="{47747731-CAF5-47BC-8823-EED070AC94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8"/>
        <p:guide pos="8160" orient="horz"/>
        <p:guide pos="480" orient="horz"/>
        <p:guide pos="14398"/>
        <p:guide pos="309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RobotoLigh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Light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edium-bold.fntdata"/><Relationship Id="rId50" Type="http://schemas.openxmlformats.org/officeDocument/2006/relationships/font" Target="fonts/RobotoMedium-regular.fntdata"/><Relationship Id="rId53" Type="http://schemas.openxmlformats.org/officeDocument/2006/relationships/font" Target="fonts/RobotoMedium-boldItalic.fntdata"/><Relationship Id="rId52" Type="http://schemas.openxmlformats.org/officeDocument/2006/relationships/font" Target="fonts/RobotoMedium-italic.fntdata"/><Relationship Id="rId11" Type="http://schemas.openxmlformats.org/officeDocument/2006/relationships/slide" Target="slides/slide5.xml"/><Relationship Id="rId55" Type="http://schemas.openxmlformats.org/officeDocument/2006/relationships/font" Target="fonts/LatoLight-bold.fntdata"/><Relationship Id="rId10" Type="http://schemas.openxmlformats.org/officeDocument/2006/relationships/slide" Target="slides/slide4.xml"/><Relationship Id="rId54" Type="http://schemas.openxmlformats.org/officeDocument/2006/relationships/font" Target="fonts/LatoLight-regular.fntdata"/><Relationship Id="rId13" Type="http://schemas.openxmlformats.org/officeDocument/2006/relationships/slide" Target="slides/slide7.xml"/><Relationship Id="rId57" Type="http://schemas.openxmlformats.org/officeDocument/2006/relationships/font" Target="fonts/Lato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LatoLight-italic.fntdata"/><Relationship Id="rId15" Type="http://schemas.openxmlformats.org/officeDocument/2006/relationships/slide" Target="slides/slide9.xml"/><Relationship Id="rId59" Type="http://schemas.openxmlformats.org/officeDocument/2006/relationships/font" Target="fonts/RobotoLight-bold.fntdata"/><Relationship Id="rId14" Type="http://schemas.openxmlformats.org/officeDocument/2006/relationships/slide" Target="slides/slide8.xml"/><Relationship Id="rId58" Type="http://schemas.openxmlformats.org/officeDocument/2006/relationships/font" Target="fonts/RobotoLigh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0a814dc5_0_53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0a814dc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dacafa26d_0_12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dacafa2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bd883d690_0_12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bd883d6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f70f178a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0f70f178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0f70f178aa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c0fbd2860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c0fbd28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ec0fbd2860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f70f178a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0f70f178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0f70f178aa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c0fbd2860_0_50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c0fbd28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de77d5ba8_0_1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de77d5b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ccc78a4db_0_0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ccc78a4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dc1495bd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dc1495b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1dc1495bd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dc1495bdb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dc1495b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1dc1495bdb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d883d690_5_4119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bd883d690_5_4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0fcb52d5ba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0fcb52d5b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0fcb52d5ba_4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acafa26d_0_19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acafa26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dacafa26d_0_26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dacafa2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dacafa26d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dacafa26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edacafa26d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de77d5ba8_0_17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de77d5b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ccc78a4db_0_8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ccc78a4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dc1495bdb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dc1495bd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11dc1495bdb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0f6cb92408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0f6cb9240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0f6cb92408_0_1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0f6cb92408_0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0f6cb9240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20f6cb92408_0_1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bd883d690_5_5135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bd883d690_5_5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bd883d690_0_28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bd883d6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c0fbd2860_0_7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c0fbd28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de77d5ba8_0_52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ede77d5b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de77d5ba8_0_46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ede77d5ba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dacafa26d_0_83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dacafa26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dacafa26d_0_68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edacafa26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de77d5ba8_0_64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ede77d5ba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de77d5ba8_0_58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de77d5b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acafa26d_0_95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dacafa26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bd883d690_5_5142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8bd883d690_5_5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edacafa26d_0_101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edacafa26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09e24a58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09e24a5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e09e24a58b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077ada377_1_0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077ada3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077ada377_1_7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077ada37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077ada377_1_13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077ada37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077ada377_1_19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077ada37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c0fbd2860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c0fbd28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ec0fbd2860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16258276" y="13"/>
            <a:ext cx="8119636" cy="5414922"/>
            <a:chOff x="6098378" y="5"/>
            <a:chExt cx="3045625" cy="2030570"/>
          </a:xfrm>
        </p:grpSpPr>
        <p:sp>
          <p:nvSpPr>
            <p:cNvPr id="15" name="Google Shape;15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1594518" y="4733926"/>
            <a:ext cx="21919800" cy="22368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594486" y="7242434"/>
            <a:ext cx="21919800" cy="11544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6258276" y="13"/>
            <a:ext cx="8119636" cy="5414922"/>
            <a:chOff x="6098378" y="5"/>
            <a:chExt cx="3045625" cy="2030570"/>
          </a:xfrm>
        </p:grpSpPr>
        <p:sp>
          <p:nvSpPr>
            <p:cNvPr id="75" name="Google Shape;75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1"/>
          <p:cNvSpPr txBox="1"/>
          <p:nvPr>
            <p:ph hasCustomPrompt="1" type="title"/>
          </p:nvPr>
        </p:nvSpPr>
        <p:spPr>
          <a:xfrm>
            <a:off x="830984" y="3349467"/>
            <a:ext cx="22715700" cy="54153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830984" y="8984600"/>
            <a:ext cx="22715700" cy="34185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indent="-5334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  <a:defRPr>
                <a:solidFill>
                  <a:schemeClr val="lt1"/>
                </a:solidFill>
              </a:defRPr>
            </a:lvl1pPr>
            <a:lvl2pPr indent="-4635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2pPr>
            <a:lvl3pPr indent="-4635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3pPr>
            <a:lvl4pPr indent="-4635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4pPr>
            <a:lvl5pPr indent="-4635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5pPr>
            <a:lvl6pPr indent="-4635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6pPr>
            <a:lvl7pPr indent="-4635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7pPr>
            <a:lvl8pPr indent="-4635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8pPr>
            <a:lvl9pPr indent="-4635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Transition Slide">
  <p:cSld name="CUSTOM_17_2_1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731329" y="733016"/>
            <a:ext cx="22914989" cy="1224997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632102" y="5569267"/>
            <a:ext cx="22914900" cy="2112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6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700"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>
            <a:lvl1pPr lvl="0" rtl="0">
              <a:buNone/>
              <a:defRPr sz="1600">
                <a:solidFill>
                  <a:srgbClr val="000000"/>
                </a:solidFill>
              </a:defRPr>
            </a:lvl1pPr>
            <a:lvl2pPr lvl="1" rtl="0">
              <a:buNone/>
              <a:defRPr sz="1600">
                <a:solidFill>
                  <a:srgbClr val="000000"/>
                </a:solidFill>
              </a:defRPr>
            </a:lvl2pPr>
            <a:lvl3pPr lvl="2" rtl="0">
              <a:buNone/>
              <a:defRPr sz="1600">
                <a:solidFill>
                  <a:srgbClr val="000000"/>
                </a:solidFill>
              </a:defRPr>
            </a:lvl3pPr>
            <a:lvl4pPr lvl="3" rtl="0">
              <a:buNone/>
              <a:defRPr sz="1600">
                <a:solidFill>
                  <a:srgbClr val="000000"/>
                </a:solidFill>
              </a:defRPr>
            </a:lvl4pPr>
            <a:lvl5pPr lvl="4" rtl="0">
              <a:buNone/>
              <a:defRPr sz="1600">
                <a:solidFill>
                  <a:srgbClr val="000000"/>
                </a:solidFill>
              </a:defRPr>
            </a:lvl5pPr>
            <a:lvl6pPr lvl="5" rtl="0">
              <a:buNone/>
              <a:defRPr sz="1600">
                <a:solidFill>
                  <a:srgbClr val="000000"/>
                </a:solidFill>
              </a:defRPr>
            </a:lvl6pPr>
            <a:lvl7pPr lvl="6" rtl="0">
              <a:buNone/>
              <a:defRPr sz="1600">
                <a:solidFill>
                  <a:srgbClr val="000000"/>
                </a:solidFill>
              </a:defRPr>
            </a:lvl7pPr>
            <a:lvl8pPr lvl="7" rtl="0">
              <a:buNone/>
              <a:defRPr sz="1600">
                <a:solidFill>
                  <a:srgbClr val="000000"/>
                </a:solidFill>
              </a:defRPr>
            </a:lvl8pPr>
            <a:lvl9pPr lvl="8" rtl="0"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. Numbered 1–3 (Green)">
  <p:cSld name="CUSTOM_2_7_1_5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7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cxnSp>
        <p:nvCxnSpPr>
          <p:cNvPr id="93" name="Google Shape;93;p14"/>
          <p:cNvCxnSpPr/>
          <p:nvPr/>
        </p:nvCxnSpPr>
        <p:spPr>
          <a:xfrm>
            <a:off x="731476" y="1706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>
            <a:lvl1pPr lvl="0" rtl="0">
              <a:buNone/>
              <a:defRPr sz="1600">
                <a:solidFill>
                  <a:srgbClr val="000000"/>
                </a:solidFill>
              </a:defRPr>
            </a:lvl1pPr>
            <a:lvl2pPr lvl="1" rtl="0">
              <a:buNone/>
              <a:defRPr sz="1600">
                <a:solidFill>
                  <a:srgbClr val="000000"/>
                </a:solidFill>
              </a:defRPr>
            </a:lvl2pPr>
            <a:lvl3pPr lvl="2" rtl="0">
              <a:buNone/>
              <a:defRPr sz="1600">
                <a:solidFill>
                  <a:srgbClr val="000000"/>
                </a:solidFill>
              </a:defRPr>
            </a:lvl3pPr>
            <a:lvl4pPr lvl="3" rtl="0">
              <a:buNone/>
              <a:defRPr sz="1600">
                <a:solidFill>
                  <a:srgbClr val="000000"/>
                </a:solidFill>
              </a:defRPr>
            </a:lvl4pPr>
            <a:lvl5pPr lvl="4" rtl="0">
              <a:buNone/>
              <a:defRPr sz="1600">
                <a:solidFill>
                  <a:srgbClr val="000000"/>
                </a:solidFill>
              </a:defRPr>
            </a:lvl5pPr>
            <a:lvl6pPr lvl="5" rtl="0">
              <a:buNone/>
              <a:defRPr sz="1600">
                <a:solidFill>
                  <a:srgbClr val="000000"/>
                </a:solidFill>
              </a:defRPr>
            </a:lvl6pPr>
            <a:lvl7pPr lvl="6" rtl="0">
              <a:buNone/>
              <a:defRPr sz="1600">
                <a:solidFill>
                  <a:srgbClr val="000000"/>
                </a:solidFill>
              </a:defRPr>
            </a:lvl7pPr>
            <a:lvl8pPr lvl="7" rtl="0">
              <a:buNone/>
              <a:defRPr sz="1600">
                <a:solidFill>
                  <a:srgbClr val="000000"/>
                </a:solidFill>
              </a:defRPr>
            </a:lvl8pPr>
            <a:lvl9pPr lvl="8" rtl="0"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4"/>
          <p:cNvCxnSpPr/>
          <p:nvPr/>
        </p:nvCxnSpPr>
        <p:spPr>
          <a:xfrm>
            <a:off x="731329" y="13083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sp>
        <p:nvSpPr>
          <p:cNvPr id="97" name="Google Shape;97;p14"/>
          <p:cNvSpPr/>
          <p:nvPr/>
        </p:nvSpPr>
        <p:spPr>
          <a:xfrm flipH="1">
            <a:off x="1930911" y="5167400"/>
            <a:ext cx="6474300" cy="7100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1930897" y="5167539"/>
            <a:ext cx="6322500" cy="5911200"/>
          </a:xfrm>
          <a:prstGeom prst="rect">
            <a:avLst/>
          </a:prstGeom>
        </p:spPr>
        <p:txBody>
          <a:bodyPr anchorCtr="0" anchor="t" bIns="487575" lIns="487575" spcFirstLastPara="1" rIns="487575" wrap="square" tIns="48757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grpSp>
        <p:nvGrpSpPr>
          <p:cNvPr id="99" name="Google Shape;99;p14"/>
          <p:cNvGrpSpPr/>
          <p:nvPr/>
        </p:nvGrpSpPr>
        <p:grpSpPr>
          <a:xfrm>
            <a:off x="1218833" y="3586941"/>
            <a:ext cx="1421954" cy="1422613"/>
            <a:chOff x="457200" y="1378813"/>
            <a:chExt cx="695400" cy="695450"/>
          </a:xfrm>
        </p:grpSpPr>
        <p:sp>
          <p:nvSpPr>
            <p:cNvPr id="100" name="Google Shape;100;p1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F7EF6A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56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F7EF6A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8608308" y="3586941"/>
            <a:ext cx="1421954" cy="1422613"/>
            <a:chOff x="457200" y="1378813"/>
            <a:chExt cx="695400" cy="695450"/>
          </a:xfrm>
        </p:grpSpPr>
        <p:sp>
          <p:nvSpPr>
            <p:cNvPr id="103" name="Google Shape;103;p1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AFCA54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56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AFCA54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/>
          <p:nvPr/>
        </p:nvSpPr>
        <p:spPr>
          <a:xfrm flipH="1">
            <a:off x="9320386" y="5167400"/>
            <a:ext cx="6474300" cy="7100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idx="4" type="subTitle"/>
          </p:nvPr>
        </p:nvSpPr>
        <p:spPr>
          <a:xfrm>
            <a:off x="9320372" y="5167565"/>
            <a:ext cx="6322500" cy="7100700"/>
          </a:xfrm>
          <a:prstGeom prst="rect">
            <a:avLst/>
          </a:prstGeom>
        </p:spPr>
        <p:txBody>
          <a:bodyPr anchorCtr="0" anchor="t" bIns="487575" lIns="487575" spcFirstLastPara="1" rIns="487575" wrap="square" tIns="48757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grpSp>
        <p:nvGrpSpPr>
          <p:cNvPr id="107" name="Google Shape;107;p14"/>
          <p:cNvGrpSpPr/>
          <p:nvPr/>
        </p:nvGrpSpPr>
        <p:grpSpPr>
          <a:xfrm>
            <a:off x="16353290" y="3588941"/>
            <a:ext cx="1421954" cy="1422613"/>
            <a:chOff x="457200" y="1378813"/>
            <a:chExt cx="695400" cy="695450"/>
          </a:xfrm>
        </p:grpSpPr>
        <p:sp>
          <p:nvSpPr>
            <p:cNvPr id="108" name="Google Shape;108;p1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4FA78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56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4FA78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4"/>
          <p:cNvSpPr/>
          <p:nvPr/>
        </p:nvSpPr>
        <p:spPr>
          <a:xfrm flipH="1">
            <a:off x="17065368" y="5169400"/>
            <a:ext cx="6474300" cy="7100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>
            <p:ph idx="5" type="subTitle"/>
          </p:nvPr>
        </p:nvSpPr>
        <p:spPr>
          <a:xfrm>
            <a:off x="17065355" y="5169565"/>
            <a:ext cx="6322500" cy="7100700"/>
          </a:xfrm>
          <a:prstGeom prst="rect">
            <a:avLst/>
          </a:prstGeom>
        </p:spPr>
        <p:txBody>
          <a:bodyPr anchorCtr="0" anchor="t" bIns="487575" lIns="487575" spcFirstLastPara="1" rIns="487575" wrap="square" tIns="48757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68">
          <p15:clr>
            <a:srgbClr val="F9AD4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Subsection Slide">
  <p:cSld name="CUSTOM_17_2_1_1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731329" y="733016"/>
            <a:ext cx="22914989" cy="1224997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>
            <p:ph type="title"/>
          </p:nvPr>
        </p:nvSpPr>
        <p:spPr>
          <a:xfrm>
            <a:off x="731343" y="5569267"/>
            <a:ext cx="22914900" cy="2112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700"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22812148" y="12666269"/>
            <a:ext cx="1462800" cy="10497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lnSpcReduction="10000"/>
          </a:bodyPr>
          <a:lstStyle>
            <a:lvl1pPr lvl="0" rtl="0">
              <a:buNone/>
              <a:defRPr sz="3700">
                <a:solidFill>
                  <a:srgbClr val="FFFFFF"/>
                </a:solidFill>
              </a:defRPr>
            </a:lvl1pPr>
            <a:lvl2pPr lvl="1" rtl="0">
              <a:buNone/>
              <a:defRPr sz="3700">
                <a:solidFill>
                  <a:srgbClr val="FFFFFF"/>
                </a:solidFill>
              </a:defRPr>
            </a:lvl2pPr>
            <a:lvl3pPr lvl="2" rtl="0">
              <a:buNone/>
              <a:defRPr sz="3700">
                <a:solidFill>
                  <a:srgbClr val="FFFFFF"/>
                </a:solidFill>
              </a:defRPr>
            </a:lvl3pPr>
            <a:lvl4pPr lvl="3" rtl="0">
              <a:buNone/>
              <a:defRPr sz="3700">
                <a:solidFill>
                  <a:srgbClr val="FFFFFF"/>
                </a:solidFill>
              </a:defRPr>
            </a:lvl4pPr>
            <a:lvl5pPr lvl="4" rtl="0">
              <a:buNone/>
              <a:defRPr sz="3700">
                <a:solidFill>
                  <a:srgbClr val="FFFFFF"/>
                </a:solidFill>
              </a:defRPr>
            </a:lvl5pPr>
            <a:lvl6pPr lvl="5" rtl="0">
              <a:buNone/>
              <a:defRPr sz="3700">
                <a:solidFill>
                  <a:srgbClr val="FFFFFF"/>
                </a:solidFill>
              </a:defRPr>
            </a:lvl6pPr>
            <a:lvl7pPr lvl="6" rtl="0">
              <a:buNone/>
              <a:defRPr sz="3700">
                <a:solidFill>
                  <a:srgbClr val="FFFFFF"/>
                </a:solidFill>
              </a:defRPr>
            </a:lvl7pPr>
            <a:lvl8pPr lvl="7" rtl="0">
              <a:buNone/>
              <a:defRPr sz="3700">
                <a:solidFill>
                  <a:srgbClr val="FFFFFF"/>
                </a:solidFill>
              </a:defRPr>
            </a:lvl8pPr>
            <a:lvl9pPr lvl="8" rtl="0">
              <a:buNone/>
              <a:defRPr sz="37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5"/>
          <p:cNvSpPr txBox="1"/>
          <p:nvPr>
            <p:ph idx="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>
            <a:lvl1pPr lvl="0" rtl="0">
              <a:buNone/>
              <a:defRPr sz="1600">
                <a:solidFill>
                  <a:srgbClr val="000000"/>
                </a:solidFill>
              </a:defRPr>
            </a:lvl1pPr>
            <a:lvl2pPr lvl="1" rtl="0">
              <a:buNone/>
              <a:defRPr sz="1600">
                <a:solidFill>
                  <a:srgbClr val="000000"/>
                </a:solidFill>
              </a:defRPr>
            </a:lvl2pPr>
            <a:lvl3pPr lvl="2" rtl="0">
              <a:buNone/>
              <a:defRPr sz="1600">
                <a:solidFill>
                  <a:srgbClr val="000000"/>
                </a:solidFill>
              </a:defRPr>
            </a:lvl3pPr>
            <a:lvl4pPr lvl="3" rtl="0">
              <a:buNone/>
              <a:defRPr sz="1600">
                <a:solidFill>
                  <a:srgbClr val="000000"/>
                </a:solidFill>
              </a:defRPr>
            </a:lvl4pPr>
            <a:lvl5pPr lvl="4" rtl="0">
              <a:buNone/>
              <a:defRPr sz="1600">
                <a:solidFill>
                  <a:srgbClr val="000000"/>
                </a:solidFill>
              </a:defRPr>
            </a:lvl5pPr>
            <a:lvl6pPr lvl="5" rtl="0">
              <a:buNone/>
              <a:defRPr sz="1600">
                <a:solidFill>
                  <a:srgbClr val="000000"/>
                </a:solidFill>
              </a:defRPr>
            </a:lvl6pPr>
            <a:lvl7pPr lvl="6" rtl="0">
              <a:buNone/>
              <a:defRPr sz="1600">
                <a:solidFill>
                  <a:srgbClr val="000000"/>
                </a:solidFill>
              </a:defRPr>
            </a:lvl7pPr>
            <a:lvl8pPr lvl="7" rtl="0">
              <a:buNone/>
              <a:defRPr sz="1600">
                <a:solidFill>
                  <a:srgbClr val="000000"/>
                </a:solidFill>
              </a:defRPr>
            </a:lvl8pPr>
            <a:lvl9pPr lvl="8" rtl="0"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1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Text Only">
  <p:cSld name="CUSTOM_2_7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700"/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731476" y="1706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>
            <a:lvl1pPr lvl="0" rtl="0">
              <a:buNone/>
              <a:defRPr sz="1600">
                <a:solidFill>
                  <a:srgbClr val="000000"/>
                </a:solidFill>
              </a:defRPr>
            </a:lvl1pPr>
            <a:lvl2pPr lvl="1" rtl="0">
              <a:buNone/>
              <a:defRPr sz="1600">
                <a:solidFill>
                  <a:srgbClr val="000000"/>
                </a:solidFill>
              </a:defRPr>
            </a:lvl2pPr>
            <a:lvl3pPr lvl="2" rtl="0">
              <a:buNone/>
              <a:defRPr sz="1600">
                <a:solidFill>
                  <a:srgbClr val="000000"/>
                </a:solidFill>
              </a:defRPr>
            </a:lvl3pPr>
            <a:lvl4pPr lvl="3" rtl="0">
              <a:buNone/>
              <a:defRPr sz="1600">
                <a:solidFill>
                  <a:srgbClr val="000000"/>
                </a:solidFill>
              </a:defRPr>
            </a:lvl4pPr>
            <a:lvl5pPr lvl="4" rtl="0">
              <a:buNone/>
              <a:defRPr sz="1600">
                <a:solidFill>
                  <a:srgbClr val="000000"/>
                </a:solidFill>
              </a:defRPr>
            </a:lvl5pPr>
            <a:lvl6pPr lvl="5" rtl="0">
              <a:buNone/>
              <a:defRPr sz="1600">
                <a:solidFill>
                  <a:srgbClr val="000000"/>
                </a:solidFill>
              </a:defRPr>
            </a:lvl6pPr>
            <a:lvl7pPr lvl="6" rtl="0">
              <a:buNone/>
              <a:defRPr sz="1600">
                <a:solidFill>
                  <a:srgbClr val="000000"/>
                </a:solidFill>
              </a:defRPr>
            </a:lvl7pPr>
            <a:lvl8pPr lvl="7" rtl="0">
              <a:buNone/>
              <a:defRPr sz="1600">
                <a:solidFill>
                  <a:srgbClr val="000000"/>
                </a:solidFill>
              </a:defRPr>
            </a:lvl8pPr>
            <a:lvl9pPr lvl="8" rtl="0"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3" name="Google Shape;123;p16"/>
          <p:cNvCxnSpPr/>
          <p:nvPr/>
        </p:nvCxnSpPr>
        <p:spPr>
          <a:xfrm>
            <a:off x="731329" y="13083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6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sp>
        <p:nvSpPr>
          <p:cNvPr id="125" name="Google Shape;125;p16"/>
          <p:cNvSpPr txBox="1"/>
          <p:nvPr>
            <p:ph idx="3" type="body"/>
          </p:nvPr>
        </p:nvSpPr>
        <p:spPr>
          <a:xfrm>
            <a:off x="467" y="3424667"/>
            <a:ext cx="24377700" cy="96591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>
            <a:lvl1pPr indent="-463550" lvl="0" marL="457200" rtl="0">
              <a:spcBef>
                <a:spcPts val="0"/>
              </a:spcBef>
              <a:spcAft>
                <a:spcPts val="0"/>
              </a:spcAft>
              <a:buSzPts val="3700"/>
              <a:buFont typeface="Roboto"/>
              <a:buChar char="●"/>
              <a:defRPr sz="3700">
                <a:latin typeface="Roboto"/>
                <a:ea typeface="Roboto"/>
                <a:cs typeface="Roboto"/>
                <a:sym typeface="Roboto"/>
              </a:defRPr>
            </a:lvl1pPr>
            <a:lvl2pPr indent="-463550" lvl="1" marL="9144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○"/>
              <a:defRPr sz="3700">
                <a:latin typeface="Roboto"/>
                <a:ea typeface="Roboto"/>
                <a:cs typeface="Roboto"/>
                <a:sym typeface="Roboto"/>
              </a:defRPr>
            </a:lvl2pPr>
            <a:lvl3pPr indent="-463550" lvl="2" marL="13716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■"/>
              <a:defRPr sz="3700">
                <a:latin typeface="Roboto"/>
                <a:ea typeface="Roboto"/>
                <a:cs typeface="Roboto"/>
                <a:sym typeface="Roboto"/>
              </a:defRPr>
            </a:lvl3pPr>
            <a:lvl4pPr indent="-463550" lvl="3" marL="18288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●"/>
              <a:defRPr sz="3700">
                <a:latin typeface="Roboto"/>
                <a:ea typeface="Roboto"/>
                <a:cs typeface="Roboto"/>
                <a:sym typeface="Roboto"/>
              </a:defRPr>
            </a:lvl4pPr>
            <a:lvl5pPr indent="-463550" lvl="4" marL="22860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○"/>
              <a:defRPr sz="3700">
                <a:latin typeface="Roboto"/>
                <a:ea typeface="Roboto"/>
                <a:cs typeface="Roboto"/>
                <a:sym typeface="Roboto"/>
              </a:defRPr>
            </a:lvl5pPr>
            <a:lvl6pPr indent="-463550" lvl="5" marL="27432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■"/>
              <a:defRPr sz="3700">
                <a:latin typeface="Roboto"/>
                <a:ea typeface="Roboto"/>
                <a:cs typeface="Roboto"/>
                <a:sym typeface="Roboto"/>
              </a:defRPr>
            </a:lvl6pPr>
            <a:lvl7pPr indent="-463550" lvl="6" marL="32004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●"/>
              <a:defRPr sz="3700">
                <a:latin typeface="Roboto"/>
                <a:ea typeface="Roboto"/>
                <a:cs typeface="Roboto"/>
                <a:sym typeface="Roboto"/>
              </a:defRPr>
            </a:lvl7pPr>
            <a:lvl8pPr indent="-463550" lvl="7" marL="36576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○"/>
              <a:defRPr sz="3700">
                <a:latin typeface="Roboto"/>
                <a:ea typeface="Roboto"/>
                <a:cs typeface="Roboto"/>
                <a:sym typeface="Roboto"/>
              </a:defRPr>
            </a:lvl8pPr>
            <a:lvl9pPr indent="-463550" lvl="8" marL="4114800" rtl="0">
              <a:spcBef>
                <a:spcPts val="2100"/>
              </a:spcBef>
              <a:spcAft>
                <a:spcPts val="2100"/>
              </a:spcAft>
              <a:buSzPts val="3700"/>
              <a:buFont typeface="Roboto"/>
              <a:buChar char="■"/>
              <a:defRPr sz="3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. Numbered 1–2 (Blue)">
  <p:cSld name="CUSTOM_2_7_1_5_2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27057" y="3154800"/>
            <a:ext cx="2206013" cy="976432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2869453" y="3796133"/>
            <a:ext cx="8379300" cy="1269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700"/>
            </a:lvl9pPr>
          </a:lstStyle>
          <a:p/>
        </p:txBody>
      </p:sp>
      <p:sp>
        <p:nvSpPr>
          <p:cNvPr id="130" name="Google Shape;130;p17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cxnSp>
        <p:nvCxnSpPr>
          <p:cNvPr id="131" name="Google Shape;131;p17"/>
          <p:cNvCxnSpPr/>
          <p:nvPr/>
        </p:nvCxnSpPr>
        <p:spPr>
          <a:xfrm>
            <a:off x="731476" y="1706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>
            <a:lvl1pPr lvl="0" rtl="0">
              <a:buNone/>
              <a:defRPr sz="1600">
                <a:solidFill>
                  <a:srgbClr val="000000"/>
                </a:solidFill>
              </a:defRPr>
            </a:lvl1pPr>
            <a:lvl2pPr lvl="1" rtl="0">
              <a:buNone/>
              <a:defRPr sz="1600">
                <a:solidFill>
                  <a:srgbClr val="000000"/>
                </a:solidFill>
              </a:defRPr>
            </a:lvl2pPr>
            <a:lvl3pPr lvl="2" rtl="0">
              <a:buNone/>
              <a:defRPr sz="1600">
                <a:solidFill>
                  <a:srgbClr val="000000"/>
                </a:solidFill>
              </a:defRPr>
            </a:lvl3pPr>
            <a:lvl4pPr lvl="3" rtl="0">
              <a:buNone/>
              <a:defRPr sz="1600">
                <a:solidFill>
                  <a:srgbClr val="000000"/>
                </a:solidFill>
              </a:defRPr>
            </a:lvl4pPr>
            <a:lvl5pPr lvl="4" rtl="0">
              <a:buNone/>
              <a:defRPr sz="1600">
                <a:solidFill>
                  <a:srgbClr val="000000"/>
                </a:solidFill>
              </a:defRPr>
            </a:lvl5pPr>
            <a:lvl6pPr lvl="5" rtl="0">
              <a:buNone/>
              <a:defRPr sz="1600">
                <a:solidFill>
                  <a:srgbClr val="000000"/>
                </a:solidFill>
              </a:defRPr>
            </a:lvl6pPr>
            <a:lvl7pPr lvl="6" rtl="0">
              <a:buNone/>
              <a:defRPr sz="1600">
                <a:solidFill>
                  <a:srgbClr val="000000"/>
                </a:solidFill>
              </a:defRPr>
            </a:lvl7pPr>
            <a:lvl8pPr lvl="7" rtl="0">
              <a:buNone/>
              <a:defRPr sz="1600">
                <a:solidFill>
                  <a:srgbClr val="000000"/>
                </a:solidFill>
              </a:defRPr>
            </a:lvl8pPr>
            <a:lvl9pPr lvl="8" rtl="0"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3" name="Google Shape;133;p17"/>
          <p:cNvCxnSpPr/>
          <p:nvPr/>
        </p:nvCxnSpPr>
        <p:spPr>
          <a:xfrm>
            <a:off x="731329" y="13083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7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sp>
        <p:nvSpPr>
          <p:cNvPr id="135" name="Google Shape;135;p17"/>
          <p:cNvSpPr/>
          <p:nvPr/>
        </p:nvSpPr>
        <p:spPr>
          <a:xfrm>
            <a:off x="1218900" y="3790141"/>
            <a:ext cx="1422000" cy="1271100"/>
          </a:xfrm>
          <a:prstGeom prst="roundRect">
            <a:avLst>
              <a:gd fmla="val 16667" name="adj"/>
            </a:avLst>
          </a:prstGeom>
          <a:solidFill>
            <a:srgbClr val="AFC0DC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6" name="Google Shape;136;p17"/>
          <p:cNvSpPr/>
          <p:nvPr/>
        </p:nvSpPr>
        <p:spPr>
          <a:xfrm rot="10800000">
            <a:off x="1581906" y="4826902"/>
            <a:ext cx="695897" cy="385851"/>
          </a:xfrm>
          <a:prstGeom prst="flowChartExtract">
            <a:avLst/>
          </a:prstGeom>
          <a:solidFill>
            <a:srgbClr val="AFC0DC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3" type="subTitle"/>
          </p:nvPr>
        </p:nvSpPr>
        <p:spPr>
          <a:xfrm>
            <a:off x="-32791" y="5695600"/>
            <a:ext cx="11459400" cy="6785700"/>
          </a:xfrm>
          <a:prstGeom prst="rect">
            <a:avLst/>
          </a:prstGeom>
        </p:spPr>
        <p:txBody>
          <a:bodyPr anchorCtr="0" anchor="t" bIns="0" lIns="1219000" spcFirstLastPara="1" rIns="1219000" wrap="square" tIns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sp>
        <p:nvSpPr>
          <p:cNvPr id="138" name="Google Shape;138;p17"/>
          <p:cNvSpPr txBox="1"/>
          <p:nvPr>
            <p:ph idx="4" type="subTitle"/>
          </p:nvPr>
        </p:nvSpPr>
        <p:spPr>
          <a:xfrm>
            <a:off x="2869453" y="3795933"/>
            <a:ext cx="8151600" cy="1269600"/>
          </a:xfrm>
          <a:prstGeom prst="rect">
            <a:avLst/>
          </a:prstGeom>
        </p:spPr>
        <p:txBody>
          <a:bodyPr anchorCtr="0" anchor="ctr" bIns="0" lIns="487575" spcFirstLastPara="1" rIns="1219000" wrap="square" tIns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sp>
        <p:nvSpPr>
          <p:cNvPr id="139" name="Google Shape;139;p17"/>
          <p:cNvSpPr/>
          <p:nvPr/>
        </p:nvSpPr>
        <p:spPr>
          <a:xfrm>
            <a:off x="14810609" y="3802133"/>
            <a:ext cx="8379300" cy="1269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7"/>
          <p:cNvGrpSpPr/>
          <p:nvPr/>
        </p:nvGrpSpPr>
        <p:grpSpPr>
          <a:xfrm>
            <a:off x="13160055" y="3796141"/>
            <a:ext cx="1421954" cy="1422613"/>
            <a:chOff x="457200" y="1378813"/>
            <a:chExt cx="695400" cy="695450"/>
          </a:xfrm>
        </p:grpSpPr>
        <p:sp>
          <p:nvSpPr>
            <p:cNvPr id="141" name="Google Shape;141;p17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365C8B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365C8B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7"/>
          <p:cNvSpPr txBox="1"/>
          <p:nvPr>
            <p:ph idx="5" type="subTitle"/>
          </p:nvPr>
        </p:nvSpPr>
        <p:spPr>
          <a:xfrm>
            <a:off x="11908365" y="5701600"/>
            <a:ext cx="11459400" cy="6785700"/>
          </a:xfrm>
          <a:prstGeom prst="rect">
            <a:avLst/>
          </a:prstGeom>
        </p:spPr>
        <p:txBody>
          <a:bodyPr anchorCtr="0" anchor="t" bIns="0" lIns="1219000" spcFirstLastPara="1" rIns="1219000" wrap="square" tIns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sp>
        <p:nvSpPr>
          <p:cNvPr id="144" name="Google Shape;144;p17"/>
          <p:cNvSpPr txBox="1"/>
          <p:nvPr>
            <p:ph idx="6" type="subTitle"/>
          </p:nvPr>
        </p:nvSpPr>
        <p:spPr>
          <a:xfrm>
            <a:off x="14810609" y="3801933"/>
            <a:ext cx="8151600" cy="1269600"/>
          </a:xfrm>
          <a:prstGeom prst="rect">
            <a:avLst/>
          </a:prstGeom>
        </p:spPr>
        <p:txBody>
          <a:bodyPr anchorCtr="0" anchor="ctr" bIns="0" lIns="487575" spcFirstLastPara="1" rIns="1219000" wrap="square" tIns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sp>
        <p:nvSpPr>
          <p:cNvPr id="145" name="Google Shape;145;p17"/>
          <p:cNvSpPr txBox="1"/>
          <p:nvPr>
            <p:ph idx="7" type="subTitle"/>
          </p:nvPr>
        </p:nvSpPr>
        <p:spPr>
          <a:xfrm>
            <a:off x="1218882" y="3730752"/>
            <a:ext cx="1422000" cy="1271100"/>
          </a:xfrm>
          <a:prstGeom prst="rect">
            <a:avLst/>
          </a:prstGeom>
        </p:spPr>
        <p:txBody>
          <a:bodyPr anchorCtr="0" anchor="t" bIns="0" lIns="0" spcFirstLastPara="1" rIns="0" wrap="square" tIns="2437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5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 algn="ctr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sp>
        <p:nvSpPr>
          <p:cNvPr id="146" name="Google Shape;146;p17"/>
          <p:cNvSpPr txBox="1"/>
          <p:nvPr>
            <p:ph idx="8" type="subTitle"/>
          </p:nvPr>
        </p:nvSpPr>
        <p:spPr>
          <a:xfrm>
            <a:off x="13159972" y="3730752"/>
            <a:ext cx="1422000" cy="1422300"/>
          </a:xfrm>
          <a:prstGeom prst="rect">
            <a:avLst/>
          </a:prstGeom>
        </p:spPr>
        <p:txBody>
          <a:bodyPr anchorCtr="0" anchor="t" bIns="0" lIns="0" spcFirstLastPara="1" rIns="0" wrap="square" tIns="2437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 algn="ctr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68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16258276" y="13"/>
            <a:ext cx="8119636" cy="5414922"/>
            <a:chOff x="6098378" y="5"/>
            <a:chExt cx="3045625" cy="2030570"/>
          </a:xfrm>
        </p:grpSpPr>
        <p:sp>
          <p:nvSpPr>
            <p:cNvPr id="25" name="Google Shape;25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1594518" y="5739593"/>
            <a:ext cx="21919800" cy="22368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0" y="10409914"/>
            <a:ext cx="24377904" cy="3306508"/>
            <a:chOff x="0" y="3903669"/>
            <a:chExt cx="9144000" cy="1239925"/>
          </a:xfrm>
        </p:grpSpPr>
        <p:sp>
          <p:nvSpPr>
            <p:cNvPr id="34" name="Google Shape;34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830984" y="1093333"/>
            <a:ext cx="22715700" cy="1620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830984" y="3279667"/>
            <a:ext cx="22715700" cy="89040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indent="-533400" lvl="0" marL="45720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830984" y="1093333"/>
            <a:ext cx="22715700" cy="1620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830984" y="3279933"/>
            <a:ext cx="10663500" cy="89040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12883044" y="3279933"/>
            <a:ext cx="10663500" cy="89040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830984" y="1093333"/>
            <a:ext cx="22715700" cy="1620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0984" y="1481600"/>
            <a:ext cx="7485900" cy="20151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830984" y="3908811"/>
            <a:ext cx="7485900" cy="82752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16258276" y="13"/>
            <a:ext cx="8119636" cy="5414922"/>
            <a:chOff x="6098378" y="5"/>
            <a:chExt cx="3045625" cy="2030570"/>
          </a:xfrm>
        </p:grpSpPr>
        <p:sp>
          <p:nvSpPr>
            <p:cNvPr id="56" name="Google Shape;56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1306993" y="1403600"/>
            <a:ext cx="14979300" cy="109089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12188825" y="-467"/>
            <a:ext cx="121887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9"/>
          <p:cNvCxnSpPr/>
          <p:nvPr/>
        </p:nvCxnSpPr>
        <p:spPr>
          <a:xfrm>
            <a:off x="13408974" y="11988000"/>
            <a:ext cx="1248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9"/>
          <p:cNvSpPr txBox="1"/>
          <p:nvPr>
            <p:ph type="title"/>
          </p:nvPr>
        </p:nvSpPr>
        <p:spPr>
          <a:xfrm>
            <a:off x="707816" y="3069600"/>
            <a:ext cx="10784400" cy="41721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07816" y="7384003"/>
            <a:ext cx="10784400" cy="3384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3168570" y="1931200"/>
            <a:ext cx="10229400" cy="98535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indent="-533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  <a:defRPr>
                <a:solidFill>
                  <a:schemeClr val="lt1"/>
                </a:solidFill>
              </a:defRPr>
            </a:lvl1pPr>
            <a:lvl2pPr indent="-463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2pPr>
            <a:lvl3pPr indent="-463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3pPr>
            <a:lvl4pPr indent="-463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4pPr>
            <a:lvl5pPr indent="-463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5pPr>
            <a:lvl6pPr indent="-463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6pPr>
            <a:lvl7pPr indent="-463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7pPr>
            <a:lvl8pPr indent="-463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8pPr>
            <a:lvl9pPr indent="-463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51778" y="11281533"/>
            <a:ext cx="15992700" cy="15969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0984" y="1093333"/>
            <a:ext cx="227157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0984" y="3279667"/>
            <a:ext cx="22715700" cy="8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rmAutofit/>
          </a:bodyPr>
          <a:lstStyle>
            <a:lvl1pPr indent="-533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63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oboto"/>
              <a:buChar char="○"/>
              <a:defRPr sz="3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63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oboto"/>
              <a:buChar char="■"/>
              <a:defRPr sz="3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63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oboto"/>
              <a:buChar char="●"/>
              <a:defRPr sz="3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63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oboto"/>
              <a:buChar char="○"/>
              <a:defRPr sz="3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63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oboto"/>
              <a:buChar char="■"/>
              <a:defRPr sz="3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63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oboto"/>
              <a:buChar char="●"/>
              <a:defRPr sz="3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63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oboto"/>
              <a:buChar char="○"/>
              <a:defRPr sz="3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63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oboto"/>
              <a:buChar char="■"/>
              <a:defRPr sz="3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731377" y="5060867"/>
            <a:ext cx="22914900" cy="2112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Defensive Security Project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by: [Jase, Oscar, Jason, Jake]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8"/>
          <p:cNvSpPr txBox="1"/>
          <p:nvPr>
            <p:ph idx="1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34" y="773067"/>
            <a:ext cx="22914823" cy="1224644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22948089" y="132192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35" name="Google Shape;235;p27"/>
          <p:cNvSpPr txBox="1"/>
          <p:nvPr>
            <p:ph type="title"/>
          </p:nvPr>
        </p:nvSpPr>
        <p:spPr>
          <a:xfrm>
            <a:off x="731343" y="4936267"/>
            <a:ext cx="22914900" cy="27456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Windows Logs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6" name="Google Shape;236;p27"/>
          <p:cNvSpPr txBox="1"/>
          <p:nvPr>
            <p:ph idx="1" type="subTitle"/>
          </p:nvPr>
        </p:nvSpPr>
        <p:spPr>
          <a:xfrm>
            <a:off x="-87421" y="34962844"/>
            <a:ext cx="56659500" cy="1612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Reports—Windows</a:t>
            </a:r>
            <a:endParaRPr/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8"/>
          <p:cNvSpPr txBox="1"/>
          <p:nvPr>
            <p:ph idx="3" type="body"/>
          </p:nvPr>
        </p:nvSpPr>
        <p:spPr>
          <a:xfrm>
            <a:off x="717350" y="212205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Designed the following Reports: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graphicFrame>
        <p:nvGraphicFramePr>
          <p:cNvPr id="244" name="Google Shape;244;p28"/>
          <p:cNvGraphicFramePr/>
          <p:nvPr/>
        </p:nvGraphicFramePr>
        <p:xfrm>
          <a:off x="1190988" y="375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{47747731-CAF5-47BC-8823-EED070AC9418}</a:tableStyleId>
              </a:tblPr>
              <a:tblGrid>
                <a:gridCol w="10878550"/>
                <a:gridCol w="10878550"/>
              </a:tblGrid>
              <a:tr h="178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Report Name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Report 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78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Success and Failure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report showing whether or not there is a  suspicious level of failed activities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 Number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Report showing the ID number associated with specific signatures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Severity</a:t>
                      </a: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Report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report showing the severity levels of logs being analyzed.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of Reports-Windows</a:t>
            </a:r>
            <a:endParaRPr/>
          </a:p>
        </p:txBody>
      </p:sp>
      <p:sp>
        <p:nvSpPr>
          <p:cNvPr id="251" name="Google Shape;251;p29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-US"/>
              <a:t>Windows Failure and Success Events</a:t>
            </a:r>
            <a:endParaRPr/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9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550" y="2927900"/>
            <a:ext cx="21538662" cy="995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Images of Reports—Windows</a:t>
            </a:r>
            <a:endParaRPr/>
          </a:p>
        </p:txBody>
      </p:sp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0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b="0" l="0" r="0" t="22209"/>
          <a:stretch/>
        </p:blipFill>
        <p:spPr>
          <a:xfrm>
            <a:off x="152400" y="3531925"/>
            <a:ext cx="24072850" cy="85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of Reports - Windows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1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04" y="1736302"/>
            <a:ext cx="22856824" cy="1197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Alerts—Windows</a:t>
            </a:r>
            <a:endParaRPr/>
          </a:p>
        </p:txBody>
      </p:sp>
      <p:sp>
        <p:nvSpPr>
          <p:cNvPr id="278" name="Google Shape;278;p32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2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Designed the following alerts: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graphicFrame>
        <p:nvGraphicFramePr>
          <p:cNvPr id="280" name="Google Shape;280;p32"/>
          <p:cNvGraphicFramePr/>
          <p:nvPr/>
        </p:nvGraphicFramePr>
        <p:xfrm>
          <a:off x="1296213" y="38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{47747731-CAF5-47BC-8823-EED070AC9418}</a:tableStyleId>
              </a:tblPr>
              <a:tblGrid>
                <a:gridCol w="5439275"/>
                <a:gridCol w="5439275"/>
                <a:gridCol w="5439275"/>
                <a:gridCol w="543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Name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Baseline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Threshold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Windows Failed Activity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Threshold for Windows Failed activity was reached.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32"/>
          <p:cNvSpPr txBox="1"/>
          <p:nvPr/>
        </p:nvSpPr>
        <p:spPr>
          <a:xfrm>
            <a:off x="2796500" y="8626975"/>
            <a:ext cx="16564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JUSTIFICATION: The baseline is the average for failed windows </a:t>
            </a:r>
            <a:r>
              <a:rPr b="1" lang="en-US" sz="4200"/>
              <a:t>activities. The threshold is well above the baseline limiting false alerts. If the threshold is surpassed it will be an indicator of possible malicious activity.  </a:t>
            </a:r>
            <a:endParaRPr b="1" sz="4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Alerts—Windows</a:t>
            </a:r>
            <a:endParaRPr/>
          </a:p>
        </p:txBody>
      </p:sp>
      <p:sp>
        <p:nvSpPr>
          <p:cNvPr id="287" name="Google Shape;287;p33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3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Designed the following alerts: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graphicFrame>
        <p:nvGraphicFramePr>
          <p:cNvPr id="289" name="Google Shape;289;p33"/>
          <p:cNvGraphicFramePr/>
          <p:nvPr/>
        </p:nvGraphicFramePr>
        <p:xfrm>
          <a:off x="1296213" y="38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{47747731-CAF5-47BC-8823-EED070AC9418}</a:tableStyleId>
              </a:tblPr>
              <a:tblGrid>
                <a:gridCol w="5439275"/>
                <a:gridCol w="5687175"/>
                <a:gridCol w="5191375"/>
                <a:gridCol w="543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Name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Baseline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Threshold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VSI Account Successfully Logged on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Threshold of Successful Logged on by Account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0" name="Google Shape;290;p33"/>
          <p:cNvSpPr txBox="1"/>
          <p:nvPr/>
        </p:nvSpPr>
        <p:spPr>
          <a:xfrm>
            <a:off x="2796500" y="8626975"/>
            <a:ext cx="16564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JUSTIFICATION:  The average amount of successful logins rounded a little high, was 14.  Our threshold was set higher after noting that we never saw activity that high.  More activity than 28 would indicate malicious activity.</a:t>
            </a:r>
            <a:endParaRPr b="1" sz="4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Alerts—Windows</a:t>
            </a:r>
            <a:endParaRPr/>
          </a:p>
        </p:txBody>
      </p:sp>
      <p:sp>
        <p:nvSpPr>
          <p:cNvPr id="296" name="Google Shape;296;p34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4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Designed the following alerts: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graphicFrame>
        <p:nvGraphicFramePr>
          <p:cNvPr id="298" name="Google Shape;298;p34"/>
          <p:cNvGraphicFramePr/>
          <p:nvPr/>
        </p:nvGraphicFramePr>
        <p:xfrm>
          <a:off x="1296213" y="38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{47747731-CAF5-47BC-8823-EED070AC9418}</a:tableStyleId>
              </a:tblPr>
              <a:tblGrid>
                <a:gridCol w="5439275"/>
                <a:gridCol w="5439275"/>
                <a:gridCol w="5439275"/>
                <a:gridCol w="543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Name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Baseline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Threshold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Deleted User Accounts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Threshold for Deleted User Accounts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9" name="Google Shape;299;p34"/>
          <p:cNvSpPr txBox="1"/>
          <p:nvPr/>
        </p:nvSpPr>
        <p:spPr>
          <a:xfrm>
            <a:off x="2796500" y="8626975"/>
            <a:ext cx="1656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JUSTIFICATION: We saw an average of 14 as our baseline per hour.  Doubling that number would indicate malicious activity and indicate a problem.</a:t>
            </a:r>
            <a:endParaRPr b="1" sz="4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Dashboards</a:t>
            </a:r>
            <a:r>
              <a:rPr lang="en-US"/>
              <a:t>—Windows</a:t>
            </a:r>
            <a:endParaRPr/>
          </a:p>
        </p:txBody>
      </p:sp>
      <p:sp>
        <p:nvSpPr>
          <p:cNvPr id="306" name="Google Shape;306;p35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5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5"/>
          <p:cNvSpPr/>
          <p:nvPr/>
        </p:nvSpPr>
        <p:spPr>
          <a:xfrm>
            <a:off x="1520825" y="2876775"/>
            <a:ext cx="10745100" cy="47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"/>
          <p:cNvSpPr/>
          <p:nvPr/>
        </p:nvSpPr>
        <p:spPr>
          <a:xfrm>
            <a:off x="1520825" y="8172675"/>
            <a:ext cx="10745100" cy="47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13407275" y="2711500"/>
            <a:ext cx="10299000" cy="47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13347275" y="8222475"/>
            <a:ext cx="10419000" cy="464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 txBox="1"/>
          <p:nvPr/>
        </p:nvSpPr>
        <p:spPr>
          <a:xfrm>
            <a:off x="3746075" y="5066075"/>
            <a:ext cx="151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4553375" y="4850475"/>
            <a:ext cx="429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Place i</a:t>
            </a:r>
            <a:r>
              <a:rPr lang="en-US" sz="4000"/>
              <a:t>mage here</a:t>
            </a:r>
            <a:endParaRPr sz="4000"/>
          </a:p>
        </p:txBody>
      </p:sp>
      <p:sp>
        <p:nvSpPr>
          <p:cNvPr id="314" name="Google Shape;314;p35"/>
          <p:cNvSpPr txBox="1"/>
          <p:nvPr/>
        </p:nvSpPr>
        <p:spPr>
          <a:xfrm>
            <a:off x="16536725" y="4865975"/>
            <a:ext cx="420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Place image here</a:t>
            </a:r>
            <a:endParaRPr sz="4000"/>
          </a:p>
        </p:txBody>
      </p:sp>
      <p:sp>
        <p:nvSpPr>
          <p:cNvPr id="315" name="Google Shape;315;p35"/>
          <p:cNvSpPr txBox="1"/>
          <p:nvPr/>
        </p:nvSpPr>
        <p:spPr>
          <a:xfrm>
            <a:off x="4498025" y="10146375"/>
            <a:ext cx="440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Place image here</a:t>
            </a:r>
            <a:endParaRPr sz="4000"/>
          </a:p>
        </p:txBody>
      </p:sp>
      <p:sp>
        <p:nvSpPr>
          <p:cNvPr id="316" name="Google Shape;316;p35"/>
          <p:cNvSpPr txBox="1"/>
          <p:nvPr/>
        </p:nvSpPr>
        <p:spPr>
          <a:xfrm>
            <a:off x="16398875" y="10430650"/>
            <a:ext cx="448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Place image here</a:t>
            </a:r>
            <a:endParaRPr sz="4000"/>
          </a:p>
        </p:txBody>
      </p:sp>
      <p:pic>
        <p:nvPicPr>
          <p:cNvPr id="317" name="Google Shape;3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825" y="2446750"/>
            <a:ext cx="22162352" cy="5277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825" y="7941075"/>
            <a:ext cx="22162349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Dashboards—Windows</a:t>
            </a:r>
            <a:endParaRPr/>
          </a:p>
        </p:txBody>
      </p:sp>
      <p:sp>
        <p:nvSpPr>
          <p:cNvPr id="325" name="Google Shape;325;p36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6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1520825" y="2876775"/>
            <a:ext cx="10745100" cy="47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1520825" y="8172675"/>
            <a:ext cx="10745100" cy="47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13347275" y="2876775"/>
            <a:ext cx="10299000" cy="47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"/>
          <p:cNvSpPr/>
          <p:nvPr/>
        </p:nvSpPr>
        <p:spPr>
          <a:xfrm>
            <a:off x="13347275" y="8222475"/>
            <a:ext cx="10419000" cy="464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"/>
          <p:cNvSpPr txBox="1"/>
          <p:nvPr/>
        </p:nvSpPr>
        <p:spPr>
          <a:xfrm>
            <a:off x="3746075" y="5066075"/>
            <a:ext cx="151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 txBox="1"/>
          <p:nvPr/>
        </p:nvSpPr>
        <p:spPr>
          <a:xfrm>
            <a:off x="4553375" y="4850475"/>
            <a:ext cx="429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Place image here</a:t>
            </a:r>
            <a:endParaRPr sz="4000"/>
          </a:p>
        </p:txBody>
      </p:sp>
      <p:sp>
        <p:nvSpPr>
          <p:cNvPr id="333" name="Google Shape;333;p36"/>
          <p:cNvSpPr txBox="1"/>
          <p:nvPr/>
        </p:nvSpPr>
        <p:spPr>
          <a:xfrm>
            <a:off x="16536725" y="4865975"/>
            <a:ext cx="420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Place image here</a:t>
            </a:r>
            <a:endParaRPr sz="4000"/>
          </a:p>
        </p:txBody>
      </p:sp>
      <p:sp>
        <p:nvSpPr>
          <p:cNvPr id="334" name="Google Shape;334;p36"/>
          <p:cNvSpPr txBox="1"/>
          <p:nvPr/>
        </p:nvSpPr>
        <p:spPr>
          <a:xfrm>
            <a:off x="4498025" y="10146375"/>
            <a:ext cx="440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Place image here</a:t>
            </a:r>
            <a:endParaRPr sz="4000"/>
          </a:p>
        </p:txBody>
      </p:sp>
      <p:sp>
        <p:nvSpPr>
          <p:cNvPr id="335" name="Google Shape;335;p36"/>
          <p:cNvSpPr txBox="1"/>
          <p:nvPr/>
        </p:nvSpPr>
        <p:spPr>
          <a:xfrm>
            <a:off x="16398875" y="10430650"/>
            <a:ext cx="448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Place image here</a:t>
            </a:r>
            <a:endParaRPr sz="4000"/>
          </a:p>
        </p:txBody>
      </p:sp>
      <p:pic>
        <p:nvPicPr>
          <p:cNvPr id="336" name="Google Shape;3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825" y="8287675"/>
            <a:ext cx="22125375" cy="50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825" y="2343275"/>
            <a:ext cx="22245449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34" y="773067"/>
            <a:ext cx="22914823" cy="1224644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22948089" y="132192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731343" y="4936267"/>
            <a:ext cx="22914900" cy="27456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Monitoring Environment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1" name="Google Shape;161;p19"/>
          <p:cNvSpPr txBox="1"/>
          <p:nvPr>
            <p:ph idx="1" type="subTitle"/>
          </p:nvPr>
        </p:nvSpPr>
        <p:spPr>
          <a:xfrm>
            <a:off x="-87421" y="34962844"/>
            <a:ext cx="56659500" cy="1612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Dashboards-Windows</a:t>
            </a:r>
            <a:endParaRPr/>
          </a:p>
        </p:txBody>
      </p:sp>
      <p:sp>
        <p:nvSpPr>
          <p:cNvPr id="344" name="Google Shape;344;p37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37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"/>
          <p:cNvSpPr txBox="1"/>
          <p:nvPr>
            <p:ph idx="3" type="body"/>
          </p:nvPr>
        </p:nvSpPr>
        <p:spPr>
          <a:xfrm>
            <a:off x="467" y="3424667"/>
            <a:ext cx="24377700" cy="96591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25" y="1802605"/>
            <a:ext cx="24129325" cy="727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34" y="773067"/>
            <a:ext cx="22914823" cy="1224644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8"/>
          <p:cNvSpPr txBox="1"/>
          <p:nvPr/>
        </p:nvSpPr>
        <p:spPr>
          <a:xfrm>
            <a:off x="22948089" y="132192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55" name="Google Shape;355;p38"/>
          <p:cNvSpPr txBox="1"/>
          <p:nvPr>
            <p:ph type="title"/>
          </p:nvPr>
        </p:nvSpPr>
        <p:spPr>
          <a:xfrm>
            <a:off x="731343" y="4936267"/>
            <a:ext cx="22914900" cy="27456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Apache</a:t>
            </a:r>
            <a:r>
              <a:rPr lang="en-US">
                <a:solidFill>
                  <a:schemeClr val="lt1"/>
                </a:solidFill>
              </a:rPr>
              <a:t> Logs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8"/>
          <p:cNvSpPr txBox="1"/>
          <p:nvPr>
            <p:ph idx="1" type="subTitle"/>
          </p:nvPr>
        </p:nvSpPr>
        <p:spPr>
          <a:xfrm>
            <a:off x="-87421" y="34962844"/>
            <a:ext cx="56659500" cy="1612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Reports—Apache</a:t>
            </a:r>
            <a:endParaRPr/>
          </a:p>
        </p:txBody>
      </p:sp>
      <p:sp>
        <p:nvSpPr>
          <p:cNvPr id="362" name="Google Shape;362;p39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9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Designed the following reports: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graphicFrame>
        <p:nvGraphicFramePr>
          <p:cNvPr id="364" name="Google Shape;364;p39"/>
          <p:cNvGraphicFramePr/>
          <p:nvPr/>
        </p:nvGraphicFramePr>
        <p:xfrm>
          <a:off x="1191013" y="509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{47747731-CAF5-47BC-8823-EED070AC9418}</a:tableStyleId>
              </a:tblPr>
              <a:tblGrid>
                <a:gridCol w="10878550"/>
                <a:gridCol w="1087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Report Name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Report 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Methods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Shows the count of HTTP methods.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 of HTTP Response Codes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Shows the count of HTTP response codes.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Referrer Domain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Top 10 domains referring to VSI website.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Images of Reports—Apache</a:t>
            </a:r>
            <a:endParaRPr/>
          </a:p>
        </p:txBody>
      </p:sp>
      <p:sp>
        <p:nvSpPr>
          <p:cNvPr id="371" name="Google Shape;371;p40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40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725" y="1728000"/>
            <a:ext cx="17535525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050" y="5234925"/>
            <a:ext cx="17602200" cy="42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0725" y="8869000"/>
            <a:ext cx="17846599" cy="4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Alerts—Apache</a:t>
            </a:r>
            <a:endParaRPr/>
          </a:p>
        </p:txBody>
      </p:sp>
      <p:sp>
        <p:nvSpPr>
          <p:cNvPr id="381" name="Google Shape;381;p41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41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Designed the following alerts: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graphicFrame>
        <p:nvGraphicFramePr>
          <p:cNvPr id="383" name="Google Shape;383;p41"/>
          <p:cNvGraphicFramePr/>
          <p:nvPr/>
        </p:nvGraphicFramePr>
        <p:xfrm>
          <a:off x="1296213" y="38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{47747731-CAF5-47BC-8823-EED070AC9418}</a:tableStyleId>
              </a:tblPr>
              <a:tblGrid>
                <a:gridCol w="5439275"/>
                <a:gridCol w="5439275"/>
                <a:gridCol w="5439275"/>
                <a:gridCol w="543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Name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Baseline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Threshold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Post Count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Alerts if hourly HTTP POST method count passes the threshold. 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4" name="Google Shape;384;p41"/>
          <p:cNvSpPr txBox="1"/>
          <p:nvPr/>
        </p:nvSpPr>
        <p:spPr>
          <a:xfrm>
            <a:off x="2796500" y="8626975"/>
            <a:ext cx="16564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JUSTIFICATION: On average, there were between 1 and 4 events per hour, and the highest recorded was 7. Setting the threshold to 10 should ensure that there are no false alerts while still being able to detect malicious activity.</a:t>
            </a:r>
            <a:endParaRPr b="1" sz="4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Alerts—Apache</a:t>
            </a:r>
            <a:endParaRPr/>
          </a:p>
        </p:txBody>
      </p:sp>
      <p:sp>
        <p:nvSpPr>
          <p:cNvPr id="390" name="Google Shape;390;p42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42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Designed the following alerts: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graphicFrame>
        <p:nvGraphicFramePr>
          <p:cNvPr id="392" name="Google Shape;392;p42"/>
          <p:cNvGraphicFramePr/>
          <p:nvPr/>
        </p:nvGraphicFramePr>
        <p:xfrm>
          <a:off x="1296213" y="38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{47747731-CAF5-47BC-8823-EED070AC9418}</a:tableStyleId>
              </a:tblPr>
              <a:tblGrid>
                <a:gridCol w="5439275"/>
                <a:gridCol w="5439275"/>
                <a:gridCol w="5439275"/>
                <a:gridCol w="543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Name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Baseline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Threshold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International VSI Activity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Will alert if international activity exceeds the threshold.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120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175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3" name="Google Shape;393;p42"/>
          <p:cNvSpPr txBox="1"/>
          <p:nvPr/>
        </p:nvSpPr>
        <p:spPr>
          <a:xfrm>
            <a:off x="2796500" y="8626975"/>
            <a:ext cx="1656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JUSTIFICATION: The average count of events in one hour was around 120, but never exceeded 175.</a:t>
            </a:r>
            <a:endParaRPr b="1" sz="4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Dashboards—Apache</a:t>
            </a:r>
            <a:endParaRPr/>
          </a:p>
        </p:txBody>
      </p:sp>
      <p:sp>
        <p:nvSpPr>
          <p:cNvPr id="400" name="Google Shape;400;p43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43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3"/>
          <p:cNvSpPr txBox="1"/>
          <p:nvPr/>
        </p:nvSpPr>
        <p:spPr>
          <a:xfrm>
            <a:off x="3746075" y="5066075"/>
            <a:ext cx="151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00" y="2184975"/>
            <a:ext cx="23470648" cy="5099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00" y="7454775"/>
            <a:ext cx="23193600" cy="392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Dashboards—Apache</a:t>
            </a:r>
            <a:endParaRPr/>
          </a:p>
        </p:txBody>
      </p:sp>
      <p:sp>
        <p:nvSpPr>
          <p:cNvPr id="411" name="Google Shape;411;p44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44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50" y="2401175"/>
            <a:ext cx="22949648" cy="462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550" y="7260641"/>
            <a:ext cx="22737729" cy="5004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Dashboards—Apache</a:t>
            </a:r>
            <a:endParaRPr/>
          </a:p>
        </p:txBody>
      </p:sp>
      <p:sp>
        <p:nvSpPr>
          <p:cNvPr id="421" name="Google Shape;421;p45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45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25" y="1575600"/>
            <a:ext cx="23695200" cy="58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25" y="7545150"/>
            <a:ext cx="23695201" cy="52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34" y="773067"/>
            <a:ext cx="22914823" cy="12246448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 txBox="1"/>
          <p:nvPr/>
        </p:nvSpPr>
        <p:spPr>
          <a:xfrm>
            <a:off x="22948089" y="132192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31" name="Google Shape;431;p46"/>
          <p:cNvSpPr txBox="1"/>
          <p:nvPr>
            <p:ph type="title"/>
          </p:nvPr>
        </p:nvSpPr>
        <p:spPr>
          <a:xfrm>
            <a:off x="731343" y="4936267"/>
            <a:ext cx="22914900" cy="27456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Attack Analysis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2" name="Google Shape;432;p46"/>
          <p:cNvSpPr txBox="1"/>
          <p:nvPr>
            <p:ph idx="1" type="subTitle"/>
          </p:nvPr>
        </p:nvSpPr>
        <p:spPr>
          <a:xfrm>
            <a:off x="-87421" y="34962844"/>
            <a:ext cx="56659500" cy="1612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830984" y="521008"/>
            <a:ext cx="22715700" cy="1620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Scenario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830984" y="2050767"/>
            <a:ext cx="22715700" cy="89040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/>
          <a:p>
            <a:pPr indent="-584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●"/>
            </a:pPr>
            <a:r>
              <a:rPr lang="en-US" sz="5600">
                <a:solidFill>
                  <a:schemeClr val="dk1"/>
                </a:solidFill>
              </a:rPr>
              <a:t>We will be playing the role of an SOC analyst at a company called Virtual Space Industries (VSI), which </a:t>
            </a:r>
            <a:r>
              <a:rPr lang="en-US" sz="5600">
                <a:solidFill>
                  <a:schemeClr val="dk1"/>
                </a:solidFill>
              </a:rPr>
              <a:t>designs</a:t>
            </a:r>
            <a:r>
              <a:rPr lang="en-US" sz="5600">
                <a:solidFill>
                  <a:schemeClr val="dk1"/>
                </a:solidFill>
              </a:rPr>
              <a:t> VR programs for other businesses.</a:t>
            </a:r>
            <a:endParaRPr sz="5600">
              <a:solidFill>
                <a:schemeClr val="dk1"/>
              </a:solidFill>
            </a:endParaRPr>
          </a:p>
          <a:p>
            <a:pPr indent="-584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●"/>
            </a:pPr>
            <a:r>
              <a:rPr lang="en-US" sz="5600">
                <a:solidFill>
                  <a:schemeClr val="dk1"/>
                </a:solidFill>
              </a:rPr>
              <a:t>JobeCorp is a competitor that is rumored to disrupt VSI by launching cyberattacks to slow down business .</a:t>
            </a:r>
            <a:endParaRPr sz="5600">
              <a:solidFill>
                <a:schemeClr val="dk1"/>
              </a:solidFill>
            </a:endParaRPr>
          </a:p>
          <a:p>
            <a:pPr indent="-584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5600"/>
              <a:buChar char="●"/>
            </a:pPr>
            <a:r>
              <a:rPr lang="en-US" sz="5600">
                <a:solidFill>
                  <a:schemeClr val="dk1"/>
                </a:solidFill>
              </a:rPr>
              <a:t>While working as an SOC analyst, we were tasked with using Splunk to monitor and gauge potential attacks on our system and applications.</a:t>
            </a:r>
            <a:endParaRPr sz="5600">
              <a:solidFill>
                <a:schemeClr val="dk1"/>
              </a:solidFill>
            </a:endParaRPr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 Summary—Windows</a:t>
            </a:r>
            <a:endParaRPr/>
          </a:p>
        </p:txBody>
      </p:sp>
      <p:sp>
        <p:nvSpPr>
          <p:cNvPr id="438" name="Google Shape;438;p47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47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Summarize </a:t>
            </a:r>
            <a:r>
              <a:rPr lang="en-US" sz="4400">
                <a:solidFill>
                  <a:schemeClr val="dk1"/>
                </a:solidFill>
              </a:rPr>
              <a:t>your findings from your reports when analyzing the attack logs.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487044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The Windows attack system contained a multitude of levels in the “high” category compared to the “informational” which had only had around 5%  seen before the attack. We had more success than we had failure after the attack was concluded. Alert analysis designated a lot of suspicious volume that had failed.</a:t>
            </a:r>
            <a:endParaRPr sz="4400">
              <a:solidFill>
                <a:schemeClr val="dk1"/>
              </a:solidFill>
            </a:endParaRPr>
          </a:p>
          <a:p>
            <a:pPr indent="-487044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We detected 35 failed logins in that one hour that occurred on March 25, 2020 at 3:00am. Do not change the threshold. However, might consider having less alerts.</a:t>
            </a:r>
            <a:endParaRPr sz="4400">
              <a:solidFill>
                <a:schemeClr val="dk1"/>
              </a:solidFill>
            </a:endParaRPr>
          </a:p>
          <a:p>
            <a:pPr indent="-487044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We detected 196 successful logins in that one hour that occurred March 25, 2020 at 6:00am. Do not change threshold because it would cause too many alerts.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 Summary—Windows</a:t>
            </a:r>
            <a:endParaRPr/>
          </a:p>
        </p:txBody>
      </p:sp>
      <p:sp>
        <p:nvSpPr>
          <p:cNvPr id="445" name="Google Shape;445;p48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48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Summarize </a:t>
            </a:r>
            <a:r>
              <a:rPr lang="en-US" sz="4400">
                <a:solidFill>
                  <a:schemeClr val="dk1"/>
                </a:solidFill>
              </a:rPr>
              <a:t>your findings from your alerts when analyzing the attack logs. Were the thresholds correct?</a:t>
            </a:r>
            <a:endParaRPr sz="4400">
              <a:solidFill>
                <a:schemeClr val="dk1"/>
              </a:solidFill>
            </a:endParaRPr>
          </a:p>
          <a:p>
            <a:pPr indent="-44513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Alert analysis </a:t>
            </a:r>
            <a:r>
              <a:rPr lang="en-US" sz="4400">
                <a:solidFill>
                  <a:schemeClr val="dk1"/>
                </a:solidFill>
              </a:rPr>
              <a:t>allotted</a:t>
            </a:r>
            <a:r>
              <a:rPr lang="en-US" sz="4400">
                <a:solidFill>
                  <a:schemeClr val="dk1"/>
                </a:solidFill>
              </a:rPr>
              <a:t> to a high volume of failed activity.</a:t>
            </a:r>
            <a:endParaRPr sz="4400">
              <a:solidFill>
                <a:schemeClr val="dk1"/>
              </a:solidFill>
            </a:endParaRPr>
          </a:p>
          <a:p>
            <a:pPr indent="-4451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Deleted Accounts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	-Threshold was set to &gt;10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	-No suspicious volumes of deleted accounts 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	-Somethings suspicious that stood out was “A user account was locked out” and “An attempt was made to reset accounts password”</a:t>
            </a:r>
            <a:endParaRPr sz="4400">
              <a:solidFill>
                <a:schemeClr val="dk1"/>
              </a:solidFill>
            </a:endParaRPr>
          </a:p>
          <a:p>
            <a:pPr indent="-44513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Counts for different signatures</a:t>
            </a:r>
            <a:endParaRPr sz="4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-A user account -785</a:t>
            </a:r>
            <a:endParaRPr sz="4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-An attempt -397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 Summary—Windows</a:t>
            </a:r>
            <a:endParaRPr/>
          </a:p>
        </p:txBody>
      </p:sp>
      <p:sp>
        <p:nvSpPr>
          <p:cNvPr id="452" name="Google Shape;452;p49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9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Summarize </a:t>
            </a:r>
            <a:r>
              <a:rPr lang="en-US" sz="4400">
                <a:solidFill>
                  <a:schemeClr val="dk1"/>
                </a:solidFill>
              </a:rPr>
              <a:t>your findings from your dashboards when analyzing the attack logs.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5080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●"/>
            </a:pPr>
            <a:r>
              <a:rPr lang="en-US" sz="4400">
                <a:solidFill>
                  <a:schemeClr val="dk1"/>
                </a:solidFill>
              </a:rPr>
              <a:t>Had encountered a lot of suspicious activity by two users. User_A and User_K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	-User_A started at 1:40 am and stopped at 2:40 am  |  Peak users: 785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	-User_K started at 9:10 am and stopped at 11:00 am  |  Peak users: 397</a:t>
            </a:r>
            <a:endParaRPr sz="4400">
              <a:solidFill>
                <a:schemeClr val="dk1"/>
              </a:solidFill>
            </a:endParaRPr>
          </a:p>
          <a:p>
            <a:pPr indent="-508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●"/>
            </a:pPr>
            <a:r>
              <a:rPr lang="en-US" sz="4400">
                <a:solidFill>
                  <a:schemeClr val="dk1"/>
                </a:solidFill>
              </a:rPr>
              <a:t>Some suspicious activity that we had taken interest into was “An </a:t>
            </a:r>
            <a:r>
              <a:rPr lang="en-US" sz="4400">
                <a:solidFill>
                  <a:schemeClr val="dk1"/>
                </a:solidFill>
              </a:rPr>
              <a:t>attempt</a:t>
            </a:r>
            <a:r>
              <a:rPr lang="en-US" sz="4400">
                <a:solidFill>
                  <a:schemeClr val="dk1"/>
                </a:solidFill>
              </a:rPr>
              <a:t> was made to reset an accounts password” and “A user account was locked out.” High volumes of both activities were quickly noted.</a:t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Screenshots of Attack Logs</a:t>
            </a:r>
            <a:endParaRPr/>
          </a:p>
        </p:txBody>
      </p:sp>
      <p:sp>
        <p:nvSpPr>
          <p:cNvPr id="459" name="Google Shape;459;p50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0" name="Google Shape;4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50" y="1717925"/>
            <a:ext cx="23163250" cy="56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50" y="7471025"/>
            <a:ext cx="23163251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 Summary—Apache</a:t>
            </a:r>
            <a:endParaRPr/>
          </a:p>
        </p:txBody>
      </p:sp>
      <p:sp>
        <p:nvSpPr>
          <p:cNvPr id="467" name="Google Shape;467;p51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51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Summarize </a:t>
            </a:r>
            <a:r>
              <a:rPr lang="en-US" sz="4400">
                <a:solidFill>
                  <a:schemeClr val="dk1"/>
                </a:solidFill>
              </a:rPr>
              <a:t>your findings from your reports when analyzing the attack logs.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5080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Char char="●"/>
            </a:pPr>
            <a:r>
              <a:rPr lang="en-US" sz="4400">
                <a:solidFill>
                  <a:schemeClr val="dk1"/>
                </a:solidFill>
              </a:rPr>
              <a:t>We did not detect any unknown activity in </a:t>
            </a:r>
            <a:r>
              <a:rPr lang="en-US" sz="4400">
                <a:solidFill>
                  <a:schemeClr val="dk1"/>
                </a:solidFill>
              </a:rPr>
              <a:t>referrer</a:t>
            </a:r>
            <a:r>
              <a:rPr lang="en-US" sz="4400">
                <a:solidFill>
                  <a:schemeClr val="dk1"/>
                </a:solidFill>
              </a:rPr>
              <a:t> domains.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-it’s possible that the report didn’t catch it</a:t>
            </a:r>
            <a:endParaRPr sz="4400">
              <a:solidFill>
                <a:schemeClr val="dk1"/>
              </a:solidFill>
            </a:endParaRPr>
          </a:p>
          <a:p>
            <a:pPr indent="-5080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●"/>
            </a:pPr>
            <a:r>
              <a:rPr lang="en-US" sz="4400">
                <a:solidFill>
                  <a:schemeClr val="dk1"/>
                </a:solidFill>
              </a:rPr>
              <a:t>Had a severe increase in HTTP, POST methods</a:t>
            </a:r>
            <a:endParaRPr sz="4400">
              <a:solidFill>
                <a:schemeClr val="dk1"/>
              </a:solidFill>
            </a:endParaRPr>
          </a:p>
          <a:p>
            <a:pPr indent="-508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●"/>
            </a:pPr>
            <a:r>
              <a:rPr lang="en-US" sz="4400">
                <a:solidFill>
                  <a:schemeClr val="dk1"/>
                </a:solidFill>
              </a:rPr>
              <a:t>The HTTP response codes report had signified that code 404 jumped from 3% to 15%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 Summary—Apache</a:t>
            </a:r>
            <a:endParaRPr/>
          </a:p>
        </p:txBody>
      </p:sp>
      <p:sp>
        <p:nvSpPr>
          <p:cNvPr id="474" name="Google Shape;474;p52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52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Summarize </a:t>
            </a:r>
            <a:r>
              <a:rPr lang="en-US" sz="4400">
                <a:solidFill>
                  <a:schemeClr val="dk1"/>
                </a:solidFill>
              </a:rPr>
              <a:t>your findings from your alerts when analyzing the attack logs. Were the thresholds correct?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487044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We had detected a suspicious volume of international activity on March 25th at 8:00pm the count was 939.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-We wouldn’t want to change threshold, and the alert would have been triggered. </a:t>
            </a:r>
            <a:endParaRPr sz="4400">
              <a:solidFill>
                <a:schemeClr val="dk1"/>
              </a:solidFill>
            </a:endParaRPr>
          </a:p>
          <a:p>
            <a:pPr indent="-487044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We detected more suspicious volume of international activity on March 25th at 9:00pm which hit our peak count which was 1296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 		-We had set the threshold to 15 which should be perfect.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3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 Summary—Apache</a:t>
            </a:r>
            <a:endParaRPr/>
          </a:p>
        </p:txBody>
      </p:sp>
      <p:sp>
        <p:nvSpPr>
          <p:cNvPr id="481" name="Google Shape;481;p53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53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Summarize </a:t>
            </a:r>
            <a:r>
              <a:rPr lang="en-US" sz="4400">
                <a:solidFill>
                  <a:schemeClr val="dk1"/>
                </a:solidFill>
              </a:rPr>
              <a:t>your findings from your dashboards when analyzing the attack logs.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5080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●"/>
            </a:pPr>
            <a:r>
              <a:rPr lang="en-US" sz="4400">
                <a:solidFill>
                  <a:schemeClr val="dk1"/>
                </a:solidFill>
              </a:rPr>
              <a:t>The time chart of HTTP methods signified a large amount of suspicious behavior of GET and POST methods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-GET attack peaked with a count of 729 from the hours of 5:00pm-7:00pm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-POST attack peaked with a count of 1,296 from the hours of 7:00pm-9:00pm</a:t>
            </a:r>
            <a:endParaRPr sz="4400">
              <a:solidFill>
                <a:schemeClr val="dk1"/>
              </a:solidFill>
            </a:endParaRPr>
          </a:p>
          <a:p>
            <a:pPr indent="-5080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●"/>
            </a:pPr>
            <a:r>
              <a:rPr lang="en-US" sz="4400">
                <a:solidFill>
                  <a:schemeClr val="dk1"/>
                </a:solidFill>
              </a:rPr>
              <a:t>The cluster map proclaimed suspicious activity in cities </a:t>
            </a:r>
            <a:r>
              <a:rPr lang="en-US" sz="4400">
                <a:solidFill>
                  <a:schemeClr val="dk1"/>
                </a:solidFill>
              </a:rPr>
              <a:t>around</a:t>
            </a:r>
            <a:r>
              <a:rPr lang="en-US" sz="4400">
                <a:solidFill>
                  <a:schemeClr val="dk1"/>
                </a:solidFill>
              </a:rPr>
              <a:t> </a:t>
            </a:r>
            <a:r>
              <a:rPr lang="en-US" sz="4400">
                <a:solidFill>
                  <a:schemeClr val="dk1"/>
                </a:solidFill>
              </a:rPr>
              <a:t>the</a:t>
            </a:r>
            <a:r>
              <a:rPr lang="en-US" sz="4400">
                <a:solidFill>
                  <a:schemeClr val="dk1"/>
                </a:solidFill>
              </a:rPr>
              <a:t> world.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		-Some cities included D.C.-714, NYC-549, Kharkiv-433, Kiev-439</a:t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4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Screenshots of Attack Logs</a:t>
            </a:r>
            <a:endParaRPr/>
          </a:p>
        </p:txBody>
      </p:sp>
      <p:sp>
        <p:nvSpPr>
          <p:cNvPr id="488" name="Google Shape;488;p54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800" y="1788725"/>
            <a:ext cx="19474052" cy="55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800" y="7317700"/>
            <a:ext cx="19847973" cy="56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34" y="773067"/>
            <a:ext cx="22914823" cy="12246448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5"/>
          <p:cNvSpPr txBox="1"/>
          <p:nvPr/>
        </p:nvSpPr>
        <p:spPr>
          <a:xfrm>
            <a:off x="22948089" y="132192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97" name="Google Shape;497;p55"/>
          <p:cNvSpPr txBox="1"/>
          <p:nvPr>
            <p:ph type="title"/>
          </p:nvPr>
        </p:nvSpPr>
        <p:spPr>
          <a:xfrm>
            <a:off x="731343" y="4936267"/>
            <a:ext cx="22914900" cy="27456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Summary and Future Mitigations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8" name="Google Shape;498;p55"/>
          <p:cNvSpPr txBox="1"/>
          <p:nvPr>
            <p:ph idx="1" type="subTitle"/>
          </p:nvPr>
        </p:nvSpPr>
        <p:spPr>
          <a:xfrm>
            <a:off x="-87421" y="34962844"/>
            <a:ext cx="56659500" cy="1612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6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 fontScale="92500" lnSpcReduction="10000"/>
          </a:bodyPr>
          <a:lstStyle/>
          <a:p>
            <a:pPr indent="-487044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What were your overall findings from the attack that took place?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		Our group found that VSI had been the </a:t>
            </a:r>
            <a:r>
              <a:rPr lang="en-US" sz="4400">
                <a:solidFill>
                  <a:schemeClr val="dk1"/>
                </a:solidFill>
              </a:rPr>
              <a:t>target of multiple attacks on their windows and apache servers. A majority of the attacks were found to be brute force attacks coming from many different places across the world.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487044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To protect VSI from future attacks, what future mitigations would you recommend?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	In order to protect VSI from future attacks, there are a couple changes that need to be implemented immediately. First, users should be locked out of their accounts after 3 failed login </a:t>
            </a:r>
            <a:r>
              <a:rPr lang="en-US" sz="4400">
                <a:solidFill>
                  <a:schemeClr val="dk1"/>
                </a:solidFill>
              </a:rPr>
              <a:t>attempts, and second, two-factor authentication should be added to prove that the user is the owner of the account.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504" name="Google Shape;504;p56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3 Summary</a:t>
            </a:r>
            <a:endParaRPr/>
          </a:p>
        </p:txBody>
      </p:sp>
      <p:sp>
        <p:nvSpPr>
          <p:cNvPr id="505" name="Google Shape;505;p56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-US"/>
              <a:t>This document contains the following resources: </a:t>
            </a:r>
            <a:endParaRPr/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1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3" type="subTitle"/>
          </p:nvPr>
        </p:nvSpPr>
        <p:spPr>
          <a:xfrm>
            <a:off x="1930897" y="5167539"/>
            <a:ext cx="6322500" cy="5911200"/>
          </a:xfrm>
          <a:prstGeom prst="rect">
            <a:avLst/>
          </a:prstGeom>
        </p:spPr>
        <p:txBody>
          <a:bodyPr anchorCtr="0" anchor="t" bIns="487575" lIns="487575" spcFirstLastPara="1" rIns="487575" wrap="square" tIns="487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/>
              <a:t>Monitoring Environment </a:t>
            </a:r>
            <a:endParaRPr b="1" sz="4900"/>
          </a:p>
          <a:p>
            <a:pPr indent="0" lvl="0" marL="0" rtl="0" algn="l">
              <a:spcBef>
                <a:spcPts val="3200"/>
              </a:spcBef>
              <a:spcAft>
                <a:spcPts val="3200"/>
              </a:spcAft>
              <a:buNone/>
            </a:pPr>
            <a:r>
              <a:t/>
            </a:r>
            <a:endParaRPr b="1"/>
          </a:p>
        </p:txBody>
      </p:sp>
      <p:sp>
        <p:nvSpPr>
          <p:cNvPr id="179" name="Google Shape;179;p21"/>
          <p:cNvSpPr txBox="1"/>
          <p:nvPr>
            <p:ph idx="4" type="subTitle"/>
          </p:nvPr>
        </p:nvSpPr>
        <p:spPr>
          <a:xfrm>
            <a:off x="9320372" y="5167565"/>
            <a:ext cx="6322500" cy="7100700"/>
          </a:xfrm>
          <a:prstGeom prst="rect">
            <a:avLst/>
          </a:prstGeom>
        </p:spPr>
        <p:txBody>
          <a:bodyPr anchorCtr="0" anchor="t" bIns="487575" lIns="487575" spcFirstLastPara="1" rIns="487575" wrap="square" tIns="487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b="1" lang="en-US" sz="4900"/>
              <a:t>Attack Analysis</a:t>
            </a:r>
            <a:endParaRPr b="1" sz="4900"/>
          </a:p>
        </p:txBody>
      </p:sp>
      <p:sp>
        <p:nvSpPr>
          <p:cNvPr id="180" name="Google Shape;180;p21"/>
          <p:cNvSpPr txBox="1"/>
          <p:nvPr>
            <p:ph idx="5" type="subTitle"/>
          </p:nvPr>
        </p:nvSpPr>
        <p:spPr>
          <a:xfrm>
            <a:off x="17065355" y="5169565"/>
            <a:ext cx="6322500" cy="7100700"/>
          </a:xfrm>
          <a:prstGeom prst="rect">
            <a:avLst/>
          </a:prstGeom>
        </p:spPr>
        <p:txBody>
          <a:bodyPr anchorCtr="0" anchor="t" bIns="487575" lIns="487575" spcFirstLastPara="1" rIns="487575" wrap="square" tIns="487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b="1" lang="en-US" sz="4900"/>
              <a:t>Project Summary &amp; Future Mitigations</a:t>
            </a:r>
            <a:endParaRPr b="1" sz="4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34" y="773067"/>
            <a:ext cx="22914823" cy="1224644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22948089" y="132192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731343" y="4936267"/>
            <a:ext cx="22914900" cy="27456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[“Add-On” App]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8" name="Google Shape;188;p22"/>
          <p:cNvSpPr txBox="1"/>
          <p:nvPr>
            <p:ph idx="1" type="subTitle"/>
          </p:nvPr>
        </p:nvSpPr>
        <p:spPr>
          <a:xfrm>
            <a:off x="-87421" y="34962844"/>
            <a:ext cx="56659500" cy="1612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30984" y="1093333"/>
            <a:ext cx="22715700" cy="1620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 Monitoring</a:t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1867350" y="2333050"/>
            <a:ext cx="1763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/>
              <a:t>[Summary of add-on app chosen.]</a:t>
            </a:r>
            <a:endParaRPr b="1" sz="3900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30984" y="3279667"/>
            <a:ext cx="22715700" cy="89040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add-on app detects performance issues and downtimes.  </a:t>
            </a:r>
            <a:endParaRPr/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rPr lang="en-US"/>
              <a:t>Features of this app include:</a:t>
            </a:r>
            <a:endParaRPr/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rPr lang="en-US"/>
              <a:t>Status Monitoring Dashboard that shows response time of the monitored website and can show a history of data collected.</a:t>
            </a:r>
            <a:endParaRPr/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rPr lang="en-US"/>
              <a:t>Change History Dashboard that shows changes in monitored website</a:t>
            </a:r>
            <a:endParaRPr/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rPr lang="en-US"/>
              <a:t>Health menu that can help analyze both logs and status</a:t>
            </a:r>
            <a:endParaRPr/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rPr lang="en-US"/>
              <a:t>Can be configured to have further visualizations and send an email alert if the </a:t>
            </a:r>
            <a:r>
              <a:rPr lang="en-US"/>
              <a:t>website</a:t>
            </a:r>
            <a:r>
              <a:rPr lang="en-US"/>
              <a:t> goes down</a:t>
            </a:r>
            <a:endParaRPr/>
          </a:p>
          <a:p>
            <a:pPr indent="0" lvl="0" marL="0" rtl="0" algn="l">
              <a:spcBef>
                <a:spcPts val="320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30984" y="1237083"/>
            <a:ext cx="22715700" cy="1620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 Monitoring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1285475" y="2246675"/>
            <a:ext cx="1763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/>
              <a:t>[Scenario that illustrates benefit of add-on app.]</a:t>
            </a:r>
            <a:endParaRPr b="1" sz="3900"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30984" y="3279667"/>
            <a:ext cx="22715700" cy="89040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75" y="3031775"/>
            <a:ext cx="22715699" cy="1045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830984" y="1093333"/>
            <a:ext cx="22715700" cy="1620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 Monitoring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1867350" y="2333050"/>
            <a:ext cx="1763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830984" y="3279667"/>
            <a:ext cx="22715700" cy="89040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75" y="3118150"/>
            <a:ext cx="22715701" cy="890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Logs Analyzed</a:t>
            </a:r>
            <a:endParaRPr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6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 txBox="1"/>
          <p:nvPr>
            <p:ph idx="3" type="subTitle"/>
          </p:nvPr>
        </p:nvSpPr>
        <p:spPr>
          <a:xfrm>
            <a:off x="-32791" y="5695600"/>
            <a:ext cx="11459400" cy="6785700"/>
          </a:xfrm>
          <a:prstGeom prst="rect">
            <a:avLst/>
          </a:prstGeom>
        </p:spPr>
        <p:txBody>
          <a:bodyPr anchorCtr="0" anchor="t" bIns="0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-US"/>
              <a:t>These logs contain a lot of user login data and actions performed by users.  </a:t>
            </a:r>
            <a:endParaRPr/>
          </a:p>
        </p:txBody>
      </p:sp>
      <p:sp>
        <p:nvSpPr>
          <p:cNvPr id="224" name="Google Shape;224;p26"/>
          <p:cNvSpPr txBox="1"/>
          <p:nvPr>
            <p:ph idx="4" type="subTitle"/>
          </p:nvPr>
        </p:nvSpPr>
        <p:spPr>
          <a:xfrm>
            <a:off x="2869453" y="3795933"/>
            <a:ext cx="8151600" cy="1269600"/>
          </a:xfrm>
          <a:prstGeom prst="rect">
            <a:avLst/>
          </a:prstGeom>
        </p:spPr>
        <p:txBody>
          <a:bodyPr anchorCtr="0" anchor="ctr" bIns="0" lIns="487575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b="1" lang="en-US" sz="4300"/>
              <a:t>Windows Logs</a:t>
            </a:r>
            <a:endParaRPr b="1" sz="4300"/>
          </a:p>
        </p:txBody>
      </p:sp>
      <p:sp>
        <p:nvSpPr>
          <p:cNvPr id="225" name="Google Shape;225;p26"/>
          <p:cNvSpPr txBox="1"/>
          <p:nvPr>
            <p:ph idx="5" type="subTitle"/>
          </p:nvPr>
        </p:nvSpPr>
        <p:spPr>
          <a:xfrm>
            <a:off x="11908365" y="5701600"/>
            <a:ext cx="11459400" cy="6785700"/>
          </a:xfrm>
          <a:prstGeom prst="rect">
            <a:avLst/>
          </a:prstGeom>
        </p:spPr>
        <p:txBody>
          <a:bodyPr anchorCtr="0" anchor="t" bIns="0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Logs for VSI’s main website vsi-company.com</a:t>
            </a:r>
            <a:endParaRPr/>
          </a:p>
        </p:txBody>
      </p:sp>
      <p:sp>
        <p:nvSpPr>
          <p:cNvPr id="226" name="Google Shape;226;p26"/>
          <p:cNvSpPr txBox="1"/>
          <p:nvPr>
            <p:ph idx="6" type="subTitle"/>
          </p:nvPr>
        </p:nvSpPr>
        <p:spPr>
          <a:xfrm>
            <a:off x="14810609" y="3801933"/>
            <a:ext cx="8151600" cy="1269600"/>
          </a:xfrm>
          <a:prstGeom prst="rect">
            <a:avLst/>
          </a:prstGeom>
        </p:spPr>
        <p:txBody>
          <a:bodyPr anchorCtr="0" anchor="ctr" bIns="0" lIns="487575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b="1" lang="en-US" sz="4000"/>
              <a:t>Apache Logs</a:t>
            </a:r>
            <a:endParaRPr b="1" sz="4000"/>
          </a:p>
        </p:txBody>
      </p:sp>
      <p:sp>
        <p:nvSpPr>
          <p:cNvPr id="227" name="Google Shape;227;p26"/>
          <p:cNvSpPr txBox="1"/>
          <p:nvPr/>
        </p:nvSpPr>
        <p:spPr>
          <a:xfrm>
            <a:off x="1520825" y="3999775"/>
            <a:ext cx="15193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1</a:t>
            </a:r>
            <a:endParaRPr b="1" sz="4400"/>
          </a:p>
        </p:txBody>
      </p:sp>
      <p:sp>
        <p:nvSpPr>
          <p:cNvPr id="228" name="Google Shape;228;p26"/>
          <p:cNvSpPr txBox="1"/>
          <p:nvPr/>
        </p:nvSpPr>
        <p:spPr>
          <a:xfrm>
            <a:off x="13558300" y="3999775"/>
            <a:ext cx="15193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2</a:t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