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79" r:id="rId4"/>
    <p:sldId id="257" r:id="rId5"/>
    <p:sldId id="280" r:id="rId6"/>
    <p:sldId id="259" r:id="rId7"/>
    <p:sldId id="272" r:id="rId8"/>
    <p:sldId id="281" r:id="rId9"/>
    <p:sldId id="273" r:id="rId10"/>
    <p:sldId id="274" r:id="rId11"/>
    <p:sldId id="275" r:id="rId12"/>
    <p:sldId id="276" r:id="rId13"/>
    <p:sldId id="277" r:id="rId14"/>
    <p:sldId id="278" r:id="rId15"/>
    <p:sldId id="269" r:id="rId16"/>
    <p:sldId id="258" r:id="rId17"/>
    <p:sldId id="283" r:id="rId18"/>
    <p:sldId id="271" r:id="rId19"/>
    <p:sldId id="282" r:id="rId20"/>
    <p:sldId id="260" r:id="rId21"/>
    <p:sldId id="26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F2A0"/>
    <a:srgbClr val="10FCC4"/>
    <a:srgbClr val="15F77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0"/>
  <c:chart>
    <c:title>
      <c:tx>
        <c:rich>
          <a:bodyPr/>
          <a:lstStyle/>
          <a:p>
            <a:pPr>
              <a:defRPr/>
            </a:pPr>
            <a:r>
              <a:rPr lang="ko-KR" sz="3200" dirty="0">
                <a:latin typeface="210 맨발의청춘 L" pitchFamily="18" charset="-127"/>
                <a:ea typeface="210 맨발의청춘 L" pitchFamily="18" charset="-127"/>
              </a:rPr>
              <a:t>대중교통 이용 불만족 이유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대중교통 이용 불만족 이유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대중교통 수단이 부족</c:v>
                </c:pt>
                <c:pt idx="1">
                  <c:v>대중교통 이용이 불편</c:v>
                </c:pt>
                <c:pt idx="2">
                  <c:v>운영자의 불친절</c:v>
                </c:pt>
                <c:pt idx="3">
                  <c:v>대중교통 수단이 위험</c:v>
                </c:pt>
                <c:pt idx="4">
                  <c:v>타인의 도움 필요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20.6</c:v>
                </c:pt>
                <c:pt idx="1">
                  <c:v>44.7</c:v>
                </c:pt>
                <c:pt idx="2">
                  <c:v>17.600000000000001</c:v>
                </c:pt>
                <c:pt idx="3">
                  <c:v>6.3</c:v>
                </c:pt>
                <c:pt idx="4">
                  <c:v>4</c:v>
                </c:pt>
                <c:pt idx="5">
                  <c:v>6.8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>
        <c:manualLayout>
          <c:layoutTarget val="inner"/>
          <c:xMode val="edge"/>
          <c:yMode val="edge"/>
          <c:x val="5.6427204766184083E-2"/>
          <c:y val="5.0301425495278718E-2"/>
          <c:w val="0.77137846578633384"/>
          <c:h val="0.7373147779691000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지체장애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장애인관련 편의시설 부족</c:v>
                </c:pt>
                <c:pt idx="1">
                  <c:v>외출시 동반자가 없음</c:v>
                </c:pt>
                <c:pt idx="2">
                  <c:v>주위 사람들의 시선</c:v>
                </c:pt>
                <c:pt idx="3">
                  <c:v>의사소통의 어려움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68.599999999999994</c:v>
                </c:pt>
                <c:pt idx="1">
                  <c:v>19.8</c:v>
                </c:pt>
                <c:pt idx="2">
                  <c:v>10</c:v>
                </c:pt>
                <c:pt idx="3">
                  <c:v>0.7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시각장애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장애인관련 편의시설 부족</c:v>
                </c:pt>
                <c:pt idx="1">
                  <c:v>외출시 동반자가 없음</c:v>
                </c:pt>
                <c:pt idx="2">
                  <c:v>주위 사람들의 시선</c:v>
                </c:pt>
                <c:pt idx="3">
                  <c:v>의사소통의 어려움</c:v>
                </c:pt>
                <c:pt idx="4">
                  <c:v>기타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40.6</c:v>
                </c:pt>
                <c:pt idx="1">
                  <c:v>50.5</c:v>
                </c:pt>
                <c:pt idx="2">
                  <c:v>6.2</c:v>
                </c:pt>
                <c:pt idx="3">
                  <c:v>1.1000000000000001</c:v>
                </c:pt>
                <c:pt idx="4">
                  <c:v>1.6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청각장애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장애인관련 편의시설 부족</c:v>
                </c:pt>
                <c:pt idx="1">
                  <c:v>외출시 동반자가 없음</c:v>
                </c:pt>
                <c:pt idx="2">
                  <c:v>주위 사람들의 시선</c:v>
                </c:pt>
                <c:pt idx="3">
                  <c:v>의사소통의 어려움</c:v>
                </c:pt>
                <c:pt idx="4">
                  <c:v>기타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15.1</c:v>
                </c:pt>
                <c:pt idx="1">
                  <c:v>22.5</c:v>
                </c:pt>
                <c:pt idx="2">
                  <c:v>1.4</c:v>
                </c:pt>
                <c:pt idx="3">
                  <c:v>60.7</c:v>
                </c:pt>
                <c:pt idx="4">
                  <c:v>0.3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언어장애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장애인관련 편의시설 부족</c:v>
                </c:pt>
                <c:pt idx="1">
                  <c:v>외출시 동반자가 없음</c:v>
                </c:pt>
                <c:pt idx="2">
                  <c:v>주위 사람들의 시선</c:v>
                </c:pt>
                <c:pt idx="3">
                  <c:v>의사소통의 어려움</c:v>
                </c:pt>
                <c:pt idx="4">
                  <c:v>기타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6</c:v>
                </c:pt>
                <c:pt idx="1">
                  <c:v>11.3</c:v>
                </c:pt>
                <c:pt idx="2">
                  <c:v>12.3</c:v>
                </c:pt>
                <c:pt idx="3">
                  <c:v>70.400000000000006</c:v>
                </c:pt>
                <c:pt idx="4">
                  <c:v>0</c:v>
                </c:pt>
              </c:numCache>
            </c:numRef>
          </c:val>
        </c:ser>
        <c:axId val="111647744"/>
        <c:axId val="111659264"/>
      </c:barChart>
      <c:catAx>
        <c:axId val="111647744"/>
        <c:scaling>
          <c:orientation val="minMax"/>
        </c:scaling>
        <c:axPos val="b"/>
        <c:tickLblPos val="nextTo"/>
        <c:crossAx val="111659264"/>
        <c:crosses val="autoZero"/>
        <c:auto val="1"/>
        <c:lblAlgn val="ctr"/>
        <c:lblOffset val="100"/>
      </c:catAx>
      <c:valAx>
        <c:axId val="111659264"/>
        <c:scaling>
          <c:orientation val="minMax"/>
        </c:scaling>
        <c:axPos val="l"/>
        <c:majorGridlines/>
        <c:numFmt formatCode="General" sourceLinked="1"/>
        <c:tickLblPos val="nextTo"/>
        <c:crossAx val="11164774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7116A-487F-4185-AFAA-C35182C52C2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9A1F0-95C5-432C-96E0-BCDE390BA6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안녕하십니까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발표를 맡게 된 컴퓨터 학부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학번 박찬석입니다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조 발표를 시작하겠습니다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(1_2)	</a:t>
            </a:r>
            <a:r>
              <a:rPr lang="ko-KR" altLang="en-US" baseline="0" dirty="0" smtClean="0"/>
              <a:t>이에 저희는 자체적으로 </a:t>
            </a:r>
            <a:r>
              <a:rPr lang="ko-KR" altLang="en-US" sz="1800" b="1" baseline="0" dirty="0" smtClean="0"/>
              <a:t>경로추적</a:t>
            </a:r>
            <a:r>
              <a:rPr lang="ko-KR" altLang="en-US" baseline="0" dirty="0" smtClean="0"/>
              <a:t> 할 수 있는 알고리즘을 개발하여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시각장애인이 어디에서 어디로 위치하고 있고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때문에 어느 경로로 이동 중임을 파악할 수 있게 되므로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그 상황에 맞는 음성 </a:t>
            </a:r>
            <a:r>
              <a:rPr lang="ko-KR" altLang="en-US" baseline="0" dirty="0" err="1" smtClean="0"/>
              <a:t>메세지를</a:t>
            </a:r>
            <a:r>
              <a:rPr lang="ko-KR" altLang="en-US" baseline="0" dirty="0" smtClean="0"/>
              <a:t> 제공할 수 있게 되는 것입니다</a:t>
            </a:r>
            <a:r>
              <a:rPr lang="en-US" altLang="ko-KR" baseline="0" dirty="0" smtClean="0"/>
              <a:t>.	</a:t>
            </a:r>
          </a:p>
          <a:p>
            <a:r>
              <a:rPr lang="en-US" altLang="ko-KR" baseline="0" dirty="0" smtClean="0"/>
              <a:t>	( </a:t>
            </a:r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이때 경로추적의 기준이 되는 것은 시각장애인을 위해 설치된  </a:t>
            </a:r>
            <a:r>
              <a:rPr lang="ko-KR" altLang="en-US" b="1" baseline="0" dirty="0" smtClean="0"/>
              <a:t>점자블록</a:t>
            </a:r>
            <a:r>
              <a:rPr lang="ko-KR" altLang="en-US" baseline="0" dirty="0" smtClean="0"/>
              <a:t>으로서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경로추적은 점자 블록을 바탕으로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설계할 예정입니다</a:t>
            </a:r>
            <a:r>
              <a:rPr lang="en-US" altLang="ko-KR" baseline="0" dirty="0" smtClean="0"/>
              <a:t>.)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다음으로는 보호자용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보완하는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저희 조의 가장 약점이 </a:t>
            </a:r>
            <a:r>
              <a:rPr lang="en-US" altLang="ko-KR" dirty="0" smtClean="0"/>
              <a:t>UI</a:t>
            </a:r>
            <a:r>
              <a:rPr lang="en-US" altLang="ko-KR" baseline="0" dirty="0" smtClean="0"/>
              <a:t> &amp; UX</a:t>
            </a:r>
            <a:r>
              <a:rPr lang="ko-KR" altLang="en-US" baseline="0" dirty="0" smtClean="0"/>
              <a:t>라고 여겨졌는데요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마침 이번 </a:t>
            </a: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연계전공과의 융합프로젝트를 통해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기획 및 디자인 부를 신설하였습니다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덕분에 </a:t>
            </a:r>
            <a:r>
              <a:rPr lang="ko-KR" altLang="en-US" baseline="0" dirty="0" err="1" smtClean="0"/>
              <a:t>안냅은</a:t>
            </a:r>
            <a:r>
              <a:rPr lang="ko-KR" altLang="en-US" baseline="0" dirty="0" smtClean="0"/>
              <a:t> 시각장애인의 지하철 이용 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이용과정의 처음부터 끝까지의 경로 및 실시간 위치를 </a:t>
            </a:r>
            <a:endParaRPr lang="en-US" altLang="ko-KR" baseline="0" dirty="0" smtClean="0"/>
          </a:p>
          <a:p>
            <a:r>
              <a:rPr lang="en-US" altLang="ko-KR" baseline="0" dirty="0" smtClean="0"/>
              <a:t>	DB</a:t>
            </a:r>
            <a:r>
              <a:rPr lang="ko-KR" altLang="en-US" baseline="0" dirty="0" smtClean="0"/>
              <a:t>와 서버를 통해</a:t>
            </a:r>
            <a:r>
              <a:rPr lang="en-US" altLang="ko-KR" baseline="0" dirty="0" smtClean="0"/>
              <a:t> </a:t>
            </a:r>
            <a:r>
              <a:rPr lang="ko-KR" altLang="en-US" b="1" baseline="0" dirty="0" smtClean="0"/>
              <a:t>보호자의 휴대폰으로 </a:t>
            </a:r>
            <a:r>
              <a:rPr lang="ko-KR" altLang="en-US" baseline="0" dirty="0" smtClean="0"/>
              <a:t>전송되고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 모드로 로그인한 보호자는 해당 정보를 안내 받을 수 있게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때문에 이 부분과 관련한 시각적인 부분을 연계전공 두 분께서 주도적으로 담당하여 주실 계획으로 회의 중에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또한 저희는 시각장애인들이 일반적인 이용상황 이외에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	</a:t>
            </a:r>
            <a:r>
              <a:rPr lang="ko-KR" altLang="en-US" dirty="0" smtClean="0"/>
              <a:t>실제로 발생할 수 있는 위험상황에 처해 있을 때에</a:t>
            </a:r>
            <a:r>
              <a:rPr lang="ko-KR" altLang="en-US" baseline="0" dirty="0" smtClean="0"/>
              <a:t> 기여할 수 있는 부분에 대한 고민을 해보았는데요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예를 들면 화재상황 발생시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역사에서 망 내에 위치한 시각장애인 위치를 파악하여 </a:t>
            </a:r>
            <a:endParaRPr lang="en-US" altLang="ko-KR" baseline="0" dirty="0" smtClean="0"/>
          </a:p>
          <a:p>
            <a:r>
              <a:rPr lang="en-US" altLang="ko-KR" baseline="0" dirty="0" smtClean="0"/>
              <a:t>		</a:t>
            </a:r>
            <a:r>
              <a:rPr lang="ko-KR" altLang="en-US" baseline="0" dirty="0" smtClean="0"/>
              <a:t>해당 조치를 취할 수 있는 등의 기능을 담을 수 있을 것으로 기대하고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저희 최종 목표가 앞서 말씀 드렸듯 대구시도시철도공사에 저희 플랫폼을 직접 제안을 하는 것이며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 만약 그 것이 성공을 한다면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운영 주체 역시 도시철도공사가 되어야 하기 때문에 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추가적으로 관리자 모드를 개발할 계획으로 회의 중에 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조에서 이번 학기 간 진행할 프로젝트는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안냅의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상용 서비스입니다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저희가 처음 </a:t>
            </a:r>
            <a:r>
              <a:rPr lang="ko-KR" altLang="en-US" dirty="0" err="1" smtClean="0"/>
              <a:t>안냅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시각장애인을 위한 지하철 음성안내서비스를 기획하게 된 이유는 다음과 같은데요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	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기대효과 슬라이드 </a:t>
            </a:r>
            <a:r>
              <a:rPr lang="en-US" altLang="ko-KR" baseline="0" dirty="0" smtClean="0"/>
              <a:t>2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1, 2	</a:t>
            </a:r>
            <a:r>
              <a:rPr lang="ko-KR" altLang="en-US" baseline="0" dirty="0" smtClean="0"/>
              <a:t>성공적인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호선 개설과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또 올해 신설된 대구시 야구장으로 인해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  여느 해보다 대구시 지하철 이용률이 높을 것으로 예상되는 가운데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대구시 지하철 이용과 관련한 모범사례로 남겨질 수 있는 성공적인 프로젝트가 되기를 기대할 수 있습니다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조원 소개 및 역할에 대하여 안내 해드린 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저희 프로젝트 소개와 그 선정 배경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 과제를 통해 달성코자 하는 목표에 대해 설명 드리고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상세기능 설명과 함께 기대효과를 끝으로 발표를 진행하겠습니다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저희 조는 조장 장호영 학우를 필두로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저와 서민영 학우가 기술부를</a:t>
            </a:r>
            <a:r>
              <a:rPr lang="en-US" altLang="ko-KR" dirty="0" smtClean="0"/>
              <a:t>,</a:t>
            </a:r>
          </a:p>
          <a:p>
            <a:r>
              <a:rPr lang="en-US" altLang="ko-KR" baseline="0" dirty="0" smtClean="0"/>
              <a:t>	 </a:t>
            </a:r>
            <a:r>
              <a:rPr lang="ko-KR" altLang="en-US" baseline="0" dirty="0" smtClean="0"/>
              <a:t>또 김하경 학우와 </a:t>
            </a:r>
            <a:r>
              <a:rPr lang="ko-KR" altLang="en-US" baseline="0" dirty="0" err="1" smtClean="0"/>
              <a:t>김은채</a:t>
            </a:r>
            <a:r>
              <a:rPr lang="ko-KR" altLang="en-US" baseline="0" dirty="0" smtClean="0"/>
              <a:t> 학우가 디자인 부를 맡아 각 역할 수행하게 되겠습니다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조에서 이번 학기 간 진행할 프로젝트는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안냅의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상용 서비스입니다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저희가 처음 </a:t>
            </a:r>
            <a:r>
              <a:rPr lang="ko-KR" altLang="en-US" dirty="0" err="1" smtClean="0"/>
              <a:t>안냅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시각장애인을 위한 지하철 음성안내서비스를 기획하게 된 이유는 다음과 같은데요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	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대구시에서 직접 설문한 통계에 따르면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	</a:t>
            </a:r>
            <a:r>
              <a:rPr lang="ko-KR" altLang="en-US" baseline="0" dirty="0" smtClean="0"/>
              <a:t>장애인분들이 대중교통을 이용하는 불편사항 가운데 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대중교통이 불편 또는 위험하다는 답변이 과반을 넘는 다는 것을 알 수 있습니다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이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불편 이유 별 항목으로 들어가면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시각장애인분들의 대중교통 이용 시에는 </a:t>
            </a:r>
            <a:endParaRPr lang="en-US" altLang="ko-KR" baseline="0" dirty="0" smtClean="0"/>
          </a:p>
          <a:p>
            <a:r>
              <a:rPr lang="en-US" altLang="ko-KR" baseline="0" dirty="0" smtClean="0"/>
              <a:t>		</a:t>
            </a:r>
            <a:r>
              <a:rPr lang="ko-KR" altLang="en-US" baseline="0" dirty="0" smtClean="0"/>
              <a:t>동반자가 있느냐 없느냐가 다른 구성원에 비해 매우 높다는 것에 저희는 주목하였습니다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	</a:t>
            </a:r>
            <a:r>
              <a:rPr lang="ko-KR" altLang="en-US" dirty="0" smtClean="0"/>
              <a:t>이에 저희가 설정한 궁극적인 목표는</a:t>
            </a:r>
            <a:r>
              <a:rPr lang="ko-KR" altLang="en-US" baseline="0" dirty="0" smtClean="0"/>
              <a:t> 시각장애인들이 보호자 없이도 안전하고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	</a:t>
            </a:r>
            <a:r>
              <a:rPr lang="ko-KR" altLang="en-US" baseline="0" dirty="0" smtClean="0"/>
              <a:t>편리한 지하철이용을  지향하고자 하는 것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1, 2		</a:t>
            </a:r>
            <a:r>
              <a:rPr lang="ko-KR" altLang="en-US" baseline="0" dirty="0" smtClean="0"/>
              <a:t>적용 대상으로서 지하철을 이용하는 시각장애인과 그 가족 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보호자를</a:t>
            </a:r>
            <a:endParaRPr lang="en-US" altLang="ko-KR" baseline="0" dirty="0" smtClean="0"/>
          </a:p>
          <a:p>
            <a:r>
              <a:rPr lang="en-US" altLang="ko-KR" baseline="0" dirty="0" smtClean="0"/>
              <a:t>3		</a:t>
            </a:r>
            <a:r>
              <a:rPr lang="ko-KR" altLang="en-US" baseline="0" dirty="0" smtClean="0"/>
              <a:t>적용 범위로 대구시 지하철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 노선으로 선정하였습니다</a:t>
            </a:r>
            <a:r>
              <a:rPr lang="en-US" altLang="ko-KR" baseline="0" dirty="0" smtClean="0"/>
              <a:t>.	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때문에 이번 한 학기 동안 저희가 진행할 과제는</a:t>
            </a:r>
            <a:endParaRPr lang="en-US" altLang="ko-KR" dirty="0" smtClean="0"/>
          </a:p>
          <a:p>
            <a:r>
              <a:rPr lang="en-US" altLang="ko-KR" baseline="0" dirty="0" smtClean="0"/>
              <a:t>		</a:t>
            </a:r>
            <a:r>
              <a:rPr lang="ko-KR" altLang="en-US" b="1" baseline="0" dirty="0" err="1" smtClean="0"/>
              <a:t>안냅</a:t>
            </a:r>
            <a:r>
              <a:rPr lang="ko-KR" altLang="en-US" b="1" baseline="0" dirty="0" smtClean="0"/>
              <a:t> 어플리케이</a:t>
            </a:r>
            <a:r>
              <a:rPr lang="ko-KR" altLang="en-US" baseline="0" dirty="0" smtClean="0"/>
              <a:t>션 제작하여  대구시 지하철 </a:t>
            </a:r>
            <a:r>
              <a:rPr lang="en-US" altLang="ko-KR" b="1" baseline="0" dirty="0" smtClean="0"/>
              <a:t>2</a:t>
            </a:r>
            <a:r>
              <a:rPr lang="ko-KR" altLang="en-US" b="1" baseline="0" dirty="0" smtClean="0"/>
              <a:t>개 역사를 선정하여 </a:t>
            </a:r>
            <a:r>
              <a:rPr lang="ko-KR" altLang="en-US" baseline="0" dirty="0" smtClean="0"/>
              <a:t>모델링 한 후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		</a:t>
            </a:r>
            <a:r>
              <a:rPr lang="ko-KR" altLang="en-US" baseline="0" dirty="0" smtClean="0"/>
              <a:t>실험한 결과를 바탕으로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대구시 도시철도공사에 </a:t>
            </a:r>
            <a:r>
              <a:rPr lang="ko-KR" altLang="en-US" b="1" baseline="0" dirty="0" smtClean="0"/>
              <a:t>직접 제안서</a:t>
            </a:r>
            <a:r>
              <a:rPr lang="ko-KR" altLang="en-US" baseline="0" dirty="0" smtClean="0"/>
              <a:t>를 제출하는 것까지가 되겠습니다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 최종발표 때는 저희가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 역사를 직접 사용하는 시연 영상을 제작하여 상영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또는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비콘을</a:t>
            </a:r>
            <a:r>
              <a:rPr lang="ko-KR" altLang="en-US" baseline="0" dirty="0" smtClean="0"/>
              <a:t> 이 곳에 직접 설치하여 간단하게 구동시켜 보일 수 있도록 하겠습니다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(1_1)</a:t>
            </a:r>
            <a:r>
              <a:rPr lang="ko-KR" altLang="en-US" dirty="0" smtClean="0"/>
              <a:t>이제 </a:t>
            </a:r>
            <a:r>
              <a:rPr lang="ko-KR" altLang="en-US" dirty="0" err="1" smtClean="0"/>
              <a:t>안냅의</a:t>
            </a:r>
            <a:r>
              <a:rPr lang="ko-KR" altLang="en-US" dirty="0" smtClean="0"/>
              <a:t> 개발에 대한 설명을 드리겠습니다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저희가 최초에 구상한 어플리케이션 동작 모드에는 시각장애인모드와</a:t>
            </a:r>
            <a:r>
              <a:rPr lang="ko-KR" altLang="en-US" baseline="0" dirty="0" smtClean="0"/>
              <a:t> 그 보호자를 위한 모드가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이 때 시각장애인 에게는 비콘이 위치한 장소에 도달했을 때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그 위치를 인식하고 그에 맞는 음성 안내를 서비스하는 것 이였습니다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예를 들면 다음과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음성메세지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와 같은데요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하지만 이 것은 시각 장애인에게 그 위치를 인지 시켜주는 것 외에는 그 한계가 명확하다는 피드백이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(1_2)	</a:t>
            </a:r>
            <a:r>
              <a:rPr lang="ko-KR" altLang="en-US" baseline="0" dirty="0" smtClean="0"/>
              <a:t>이에 저희는 자체적으로 경로추적 할 수 있는 알고리즘을 개발하여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시각장애인이 어디에서 어디로 위치하고 있고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때문에 어느 경로로 이동 중임을 파악할 수 있게 되므로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그 상황에 맞는 음성 </a:t>
            </a:r>
            <a:r>
              <a:rPr lang="ko-KR" altLang="en-US" baseline="0" dirty="0" err="1" smtClean="0"/>
              <a:t>메세지를</a:t>
            </a:r>
            <a:r>
              <a:rPr lang="ko-KR" altLang="en-US" baseline="0" dirty="0" smtClean="0"/>
              <a:t> 제공할 수 있게 되는 것입니다</a:t>
            </a:r>
            <a:r>
              <a:rPr lang="en-US" altLang="ko-KR" baseline="0" dirty="0" smtClean="0"/>
              <a:t>.	</a:t>
            </a:r>
          </a:p>
          <a:p>
            <a:r>
              <a:rPr lang="en-US" altLang="ko-KR" baseline="0" dirty="0" smtClean="0"/>
              <a:t>	( </a:t>
            </a:r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이때 경로추적의 기준이 되는 것은 시각장애인을 위해 설치된  점자블록으로서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경로추적은 점자 블록을 바탕으로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설계할 예정입니다</a:t>
            </a:r>
            <a:r>
              <a:rPr lang="en-US" altLang="ko-KR" baseline="0" dirty="0" smtClean="0"/>
              <a:t>.)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9A1F0-95C5-432C-96E0-BCDE390BA6DC}" type="slidenum">
              <a:rPr lang="ko-KR" altLang="en-US" smtClean="0"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C0AAF-7AE9-49DA-A31E-DB70845642E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6FB32-5E15-4272-B4BB-DA9D3110D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user\Desktop\2&#51452;&#52264;%20&#48156;&#54364;%20_&#52488;&#50504;\m0.m4a" TargetMode="Externa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31640" y="980728"/>
            <a:ext cx="6552728" cy="4968552"/>
          </a:xfrm>
          <a:prstGeom prst="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3284984"/>
            <a:ext cx="9144000" cy="72008"/>
          </a:xfrm>
          <a:prstGeom prst="line">
            <a:avLst/>
          </a:prstGeom>
          <a:ln>
            <a:solidFill>
              <a:srgbClr val="1AF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13738670011440487125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7664" y="1124744"/>
            <a:ext cx="6120680" cy="459051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67944" y="548680"/>
            <a:ext cx="720080" cy="720080"/>
          </a:xfrm>
          <a:prstGeom prst="rect">
            <a:avLst/>
          </a:prstGeom>
          <a:noFill/>
          <a:ln w="38100">
            <a:solidFill>
              <a:srgbClr val="1AF2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67944" y="6926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AF2A0"/>
                </a:solidFill>
                <a:latin typeface="210 맨발의청춘 R" pitchFamily="18" charset="-127"/>
                <a:ea typeface="210 맨발의청춘 R" pitchFamily="18" charset="-127"/>
              </a:rPr>
              <a:t>2   </a:t>
            </a:r>
            <a:r>
              <a:rPr lang="ko-KR" altLang="en-US" dirty="0" smtClean="0">
                <a:solidFill>
                  <a:srgbClr val="1AF2A0"/>
                </a:solidFill>
                <a:latin typeface="210 맨발의청춘 R" pitchFamily="18" charset="-127"/>
                <a:ea typeface="210 맨발의청춘 R" pitchFamily="18" charset="-127"/>
              </a:rPr>
              <a:t>조</a:t>
            </a:r>
            <a:endParaRPr lang="ko-KR" altLang="en-US" dirty="0">
              <a:solidFill>
                <a:srgbClr val="1AF2A0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1556792"/>
            <a:ext cx="7416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0" dirty="0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시각장애인을 위한 </a:t>
            </a:r>
            <a:endParaRPr lang="en-US" altLang="ko-KR" sz="6000" dirty="0" smtClean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r"/>
            <a:r>
              <a:rPr lang="ko-KR" altLang="en-US" sz="6000" dirty="0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안내 </a:t>
            </a:r>
            <a:r>
              <a:rPr lang="ko-KR" altLang="en-US" sz="6000" dirty="0" err="1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앱</a:t>
            </a:r>
            <a:r>
              <a:rPr lang="ko-KR" altLang="en-US" sz="6000" dirty="0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 </a:t>
            </a:r>
            <a:endParaRPr lang="en-US" altLang="ko-KR" sz="6000" dirty="0" smtClean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r"/>
            <a:r>
              <a:rPr lang="en-US" altLang="ko-KR" sz="8000" dirty="0" smtClean="0">
                <a:solidFill>
                  <a:schemeClr val="bg1"/>
                </a:solidFill>
                <a:latin typeface="210 맨발의청춘 B" pitchFamily="18" charset="-127"/>
                <a:ea typeface="210 맨발의청춘 B" pitchFamily="18" charset="-127"/>
              </a:rPr>
              <a:t>: </a:t>
            </a:r>
            <a:r>
              <a:rPr lang="ko-KR" altLang="en-US" sz="8000" dirty="0" err="1" smtClean="0">
                <a:solidFill>
                  <a:schemeClr val="bg1"/>
                </a:solidFill>
                <a:latin typeface="210 맨발의청춘 B" pitchFamily="18" charset="-127"/>
                <a:ea typeface="210 맨발의청춘 B" pitchFamily="18" charset="-127"/>
              </a:rPr>
              <a:t>안냅</a:t>
            </a:r>
            <a:endParaRPr lang="ko-KR" altLang="en-US" sz="8000" dirty="0">
              <a:solidFill>
                <a:schemeClr val="bg1"/>
              </a:solidFill>
              <a:latin typeface="210 맨발의청춘 B" pitchFamily="18" charset="-127"/>
              <a:ea typeface="210 맨발의청춘 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5696" y="3933056"/>
            <a:ext cx="6336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조선일보명조" panose="02030304000000000000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조선일보명조" panose="02030304000000000000" pitchFamily="18" charset="-127"/>
              </a:rPr>
              <a:t>2010105090 </a:t>
            </a:r>
            <a:r>
              <a:rPr lang="ko-KR" altLang="en-US" b="1" dirty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조선일보명조" panose="02030304000000000000" pitchFamily="18" charset="-127"/>
              </a:rPr>
              <a:t>장호영</a:t>
            </a:r>
            <a:endParaRPr lang="en-US" altLang="ko-KR" b="1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조선일보명조" panose="02030304000000000000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조선일보명조" panose="02030304000000000000" pitchFamily="18" charset="-127"/>
              </a:rPr>
              <a:t>2010105044 </a:t>
            </a:r>
            <a:r>
              <a:rPr lang="ko-KR" altLang="en-US" b="1" dirty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조선일보명조" panose="02030304000000000000" pitchFamily="18" charset="-127"/>
              </a:rPr>
              <a:t>박찬석</a:t>
            </a:r>
            <a:endParaRPr lang="en-US" altLang="ko-KR" b="1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조선일보명조" panose="02030304000000000000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조선일보명조" panose="02030304000000000000" pitchFamily="18" charset="-127"/>
              </a:rPr>
              <a:t>2013105112 </a:t>
            </a:r>
            <a:r>
              <a:rPr lang="ko-KR" altLang="en-US" b="1" dirty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조선일보명조" panose="02030304000000000000" pitchFamily="18" charset="-127"/>
              </a:rPr>
              <a:t>서민영</a:t>
            </a:r>
            <a:endParaRPr lang="en-US" altLang="ko-KR" b="1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조선일보명조" panose="02030304000000000000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조선일보명조" panose="02030304000000000000" pitchFamily="18" charset="-127"/>
              </a:rPr>
              <a:t>2014064010 </a:t>
            </a:r>
            <a:r>
              <a:rPr lang="ko-KR" altLang="en-US" b="1" dirty="0" err="1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조선일보명조" panose="02030304000000000000" pitchFamily="18" charset="-127"/>
              </a:rPr>
              <a:t>김은채</a:t>
            </a:r>
            <a:endParaRPr lang="en-US" altLang="ko-KR" b="1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조선일보명조" panose="02030304000000000000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조선일보명조" panose="02030304000000000000" pitchFamily="18" charset="-127"/>
              </a:rPr>
              <a:t>2014064013 </a:t>
            </a:r>
            <a:r>
              <a:rPr lang="ko-KR" altLang="en-US" b="1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조선일보명조" panose="02030304000000000000" pitchFamily="18" charset="-127"/>
              </a:rPr>
              <a:t>김하경</a:t>
            </a:r>
            <a:endParaRPr lang="en-US" altLang="ko-KR" b="1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조선일보명조" panose="0203030400000000000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79512" y="260648"/>
            <a:ext cx="8820472" cy="6336704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91880" y="548680"/>
            <a:ext cx="5040560" cy="584422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683568" y="1700808"/>
            <a:ext cx="3456384" cy="1152128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3568" y="3068960"/>
            <a:ext cx="3456384" cy="1152128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3568" y="4509120"/>
            <a:ext cx="3456384" cy="1152128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ㅇ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80528" y="620688"/>
            <a:ext cx="2009770" cy="18556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3608" y="3212976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210 맨발의청춘 L" pitchFamily="18" charset="-127"/>
                <a:ea typeface="210 맨발의청춘 L" pitchFamily="18" charset="-127"/>
              </a:rPr>
              <a:t>2</a:t>
            </a:r>
            <a:r>
              <a:rPr lang="ko-KR" altLang="en-US" sz="2400" dirty="0" smtClean="0">
                <a:latin typeface="210 맨발의청춘 L" pitchFamily="18" charset="-127"/>
                <a:ea typeface="210 맨발의청춘 L" pitchFamily="18" charset="-127"/>
              </a:rPr>
              <a:t>개 역사를 선정하여 모델링</a:t>
            </a:r>
            <a:endParaRPr lang="ko-KR" altLang="en-US" sz="24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576" y="465313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210 맨발의청춘 L" pitchFamily="18" charset="-127"/>
                <a:ea typeface="210 맨발의청춘 L" pitchFamily="18" charset="-127"/>
              </a:rPr>
              <a:t>대구도시철도공사에</a:t>
            </a:r>
            <a:endParaRPr lang="en-US" altLang="ko-KR" sz="24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 algn="ctr"/>
            <a:r>
              <a:rPr lang="ko-KR" altLang="en-US" sz="2400" dirty="0" smtClean="0">
                <a:latin typeface="210 맨발의청춘 L" pitchFamily="18" charset="-127"/>
                <a:ea typeface="210 맨발의청춘 L" pitchFamily="18" charset="-127"/>
              </a:rPr>
              <a:t>직접 제안서 제출</a:t>
            </a:r>
            <a:endParaRPr lang="ko-KR" altLang="en-US" sz="24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600" y="1916832"/>
            <a:ext cx="284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210 맨발의청춘 L" pitchFamily="18" charset="-127"/>
                <a:ea typeface="210 맨발의청춘 L" pitchFamily="18" charset="-127"/>
              </a:rPr>
              <a:t>안냅</a:t>
            </a:r>
            <a:r>
              <a:rPr lang="ko-KR" altLang="en-US" sz="2400" dirty="0" smtClean="0">
                <a:latin typeface="210 맨발의청춘 L" pitchFamily="18" charset="-127"/>
                <a:ea typeface="210 맨발의청춘 L" pitchFamily="18" charset="-127"/>
              </a:rPr>
              <a:t> 어플리케이션 </a:t>
            </a:r>
            <a:endParaRPr lang="en-US" altLang="ko-KR" sz="24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 algn="ctr"/>
            <a:r>
              <a:rPr lang="ko-KR" altLang="en-US" sz="2400" dirty="0" smtClean="0">
                <a:latin typeface="210 맨발의청춘 L" pitchFamily="18" charset="-127"/>
                <a:ea typeface="210 맨발의청춘 L" pitchFamily="18" charset="-127"/>
              </a:rPr>
              <a:t>제작</a:t>
            </a:r>
            <a:endParaRPr lang="ko-KR" altLang="en-US" sz="2400" dirty="0">
              <a:latin typeface="210 맨발의청춘 L" pitchFamily="18" charset="-127"/>
              <a:ea typeface="210 맨발의청춘 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17" grpId="0"/>
      <p:bldP spid="18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251520" y="332656"/>
            <a:ext cx="8712968" cy="6192688"/>
          </a:xfrm>
          <a:prstGeom prst="round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5856" y="620688"/>
            <a:ext cx="5412621" cy="25407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9712" y="3501008"/>
            <a:ext cx="4559749" cy="26977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직사각형 11"/>
          <p:cNvSpPr/>
          <p:nvPr/>
        </p:nvSpPr>
        <p:spPr>
          <a:xfrm>
            <a:off x="251520" y="748474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Bluetooth 4.0 (BLE)	</a:t>
            </a:r>
          </a:p>
          <a:p>
            <a:pPr fontAlgn="base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32-bit ARM® Cortex®-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M0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pPr fontAlgn="base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Firmware Version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v1.1.0801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pPr fontAlgn="base"/>
            <a:r>
              <a:rPr lang="en-US" altLang="ko-KR" sz="2000" dirty="0" err="1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Tx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 Power –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9db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pPr fontAlgn="base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Interval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546.25ms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15816" y="4869160"/>
            <a:ext cx="2900153" cy="9371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latin typeface="210 맨발의청춘 L" pitchFamily="18" charset="-127"/>
                <a:ea typeface="210 맨발의청춘 L" pitchFamily="18" charset="-127"/>
              </a:rPr>
              <a:t>MySQL</a:t>
            </a:r>
            <a:r>
              <a:rPr lang="en-US" altLang="ko-KR" kern="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 :	</a:t>
            </a:r>
            <a:endParaRPr lang="en-US" altLang="ko-KR" kern="0" dirty="0" smtClean="0">
              <a:solidFill>
                <a:schemeClr val="bg2">
                  <a:lumMod val="50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 err="1" smtClean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Ver</a:t>
            </a:r>
            <a:r>
              <a:rPr lang="en-US" altLang="ko-KR" kern="0" dirty="0" smtClean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kern="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12.12 </a:t>
            </a:r>
            <a:r>
              <a:rPr lang="en-US" altLang="ko-KR" kern="0" dirty="0" err="1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Distrib</a:t>
            </a:r>
            <a:r>
              <a:rPr lang="en-US" altLang="ko-KR" kern="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 5.0.77</a:t>
            </a:r>
            <a:endParaRPr lang="ko-KR" altLang="en-US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52120" y="1412776"/>
            <a:ext cx="4572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sz="1700" dirty="0" err="1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안드로이드</a:t>
            </a:r>
            <a:r>
              <a:rPr lang="ko-KR" altLang="en-US" sz="17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SDK 4.3 (</a:t>
            </a:r>
            <a:r>
              <a:rPr lang="en-US" altLang="ko-KR" sz="1700" dirty="0" err="1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JellyBean</a:t>
            </a:r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) </a:t>
            </a:r>
          </a:p>
          <a:p>
            <a:pPr fontAlgn="base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API LEVEL : 17</a:t>
            </a:r>
          </a:p>
          <a:p>
            <a:pPr fontAlgn="base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ADT : 21 </a:t>
            </a:r>
          </a:p>
          <a:p>
            <a:pPr fontAlgn="base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Java Compiler Level : 1.6</a:t>
            </a:r>
          </a:p>
          <a:p>
            <a:pPr fontAlgn="base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Text file encoding : UTF-8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vxcvbs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251520" y="332656"/>
            <a:ext cx="8712968" cy="6192688"/>
          </a:xfrm>
          <a:prstGeom prst="round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ㅇㄹㄴ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67944" y="980728"/>
            <a:ext cx="4679221" cy="4320480"/>
          </a:xfrm>
          <a:prstGeom prst="rect">
            <a:avLst/>
          </a:prstGeom>
        </p:spPr>
      </p:pic>
      <p:pic>
        <p:nvPicPr>
          <p:cNvPr id="12" name="m0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6" cstate="print"/>
          <a:stretch>
            <a:fillRect/>
          </a:stretch>
        </p:blipFill>
        <p:spPr>
          <a:xfrm>
            <a:off x="2339752" y="5229200"/>
            <a:ext cx="304800" cy="304800"/>
          </a:xfrm>
          <a:prstGeom prst="rect">
            <a:avLst/>
          </a:prstGeom>
        </p:spPr>
      </p:pic>
      <p:pic>
        <p:nvPicPr>
          <p:cNvPr id="13" name="그림 12" descr="ㅇ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5536" y="980728"/>
            <a:ext cx="4668302" cy="4310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796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>
                <p:cTn id="2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79512" y="260648"/>
            <a:ext cx="8820472" cy="6336704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2276872"/>
            <a:ext cx="3599987" cy="35999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4208" y="1196752"/>
            <a:ext cx="1609725" cy="4419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그림 14" descr="비콘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16016" y="5229200"/>
            <a:ext cx="1004818" cy="1186244"/>
          </a:xfrm>
          <a:prstGeom prst="rect">
            <a:avLst/>
          </a:prstGeom>
        </p:spPr>
      </p:pic>
      <p:pic>
        <p:nvPicPr>
          <p:cNvPr id="16" name="그림 15" descr="비콘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3528" y="1150746"/>
            <a:ext cx="1043787" cy="12322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27784" y="1196752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R" pitchFamily="18" charset="-127"/>
                <a:ea typeface="210 맨발의청춘 R" pitchFamily="18" charset="-127"/>
              </a:rPr>
              <a:t>경로추적 </a:t>
            </a:r>
            <a:endParaRPr lang="en-US" altLang="ko-KR" sz="2800" dirty="0" smtClean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ko-KR" altLang="en-US" sz="2800" dirty="0" smtClean="0">
                <a:latin typeface="210 맨발의청춘 R" pitchFamily="18" charset="-127"/>
                <a:ea typeface="210 맨발의청춘 R" pitchFamily="18" charset="-127"/>
              </a:rPr>
              <a:t>알고리즘 개발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6216" y="580526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R" pitchFamily="18" charset="-127"/>
                <a:ea typeface="210 맨발의청춘 R" pitchFamily="18" charset="-127"/>
              </a:rPr>
              <a:t>점자블록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179512" y="260648"/>
            <a:ext cx="8820472" cy="6336704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1556792"/>
            <a:ext cx="6480720" cy="39431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827584" y="836712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R" pitchFamily="18" charset="-127"/>
                <a:ea typeface="210 맨발의청춘 R" pitchFamily="18" charset="-127"/>
              </a:rPr>
              <a:t>보호자용 </a:t>
            </a:r>
            <a:r>
              <a:rPr lang="en-US" altLang="ko-KR" sz="2800" dirty="0" smtClean="0">
                <a:latin typeface="210 맨발의청춘 R" pitchFamily="18" charset="-127"/>
                <a:ea typeface="210 맨발의청춘 R" pitchFamily="18" charset="-127"/>
              </a:rPr>
              <a:t>UI</a:t>
            </a:r>
            <a:r>
              <a:rPr lang="ko-KR" altLang="en-US" sz="2800" dirty="0" smtClean="0">
                <a:latin typeface="210 맨발의청춘 R" pitchFamily="18" charset="-127"/>
                <a:ea typeface="210 맨발의청춘 R" pitchFamily="18" charset="-127"/>
              </a:rPr>
              <a:t> 보완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4788024" y="1124744"/>
            <a:ext cx="458503" cy="7679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2123728" y="3212976"/>
            <a:ext cx="458503" cy="7679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 2 9"/>
          <p:cNvSpPr/>
          <p:nvPr/>
        </p:nvSpPr>
        <p:spPr>
          <a:xfrm>
            <a:off x="6084168" y="908720"/>
            <a:ext cx="2232248" cy="864096"/>
          </a:xfrm>
          <a:prstGeom prst="borderCallout2">
            <a:avLst/>
          </a:prstGeom>
          <a:solidFill>
            <a:srgbClr val="1AF2A0"/>
          </a:solidFill>
          <a:ln>
            <a:solidFill>
              <a:srgbClr val="1AF2A0"/>
            </a:solidFill>
          </a:ln>
          <a:effectLst>
            <a:outerShdw blurRad="50800" dist="50800" dir="5400000" algn="ctr" rotWithShape="0">
              <a:srgbClr val="1AF2A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84168" y="980728"/>
            <a:ext cx="23762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>
                <a:latin typeface="210 맨발의청춘 L" pitchFamily="18" charset="-127"/>
                <a:ea typeface="210 맨발의청춘 L" pitchFamily="18" charset="-127"/>
              </a:rPr>
              <a:t>보호자의 </a:t>
            </a:r>
            <a:endParaRPr lang="en-US" altLang="ko-KR" sz="23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2300" dirty="0" smtClean="0">
                <a:latin typeface="210 맨발의청춘 L" pitchFamily="18" charset="-127"/>
                <a:ea typeface="210 맨발의청춘 L" pitchFamily="18" charset="-127"/>
              </a:rPr>
              <a:t>휴대폰으로 전송</a:t>
            </a:r>
            <a:endParaRPr lang="ko-KR" altLang="en-US" sz="23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6" name="그림 5" descr="KakaoTalk_20160314_20412944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616" y="1196752"/>
            <a:ext cx="7452320" cy="47098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1680" y="4725144"/>
            <a:ext cx="3731863" cy="810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8" grpId="0" animBg="1"/>
      <p:bldP spid="8" grpId="1" animBg="1"/>
      <p:bldP spid="9" grpId="0" animBg="1"/>
      <p:bldP spid="9" grpId="1" animBg="1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1520" y="332656"/>
            <a:ext cx="8712968" cy="6192688"/>
          </a:xfrm>
          <a:prstGeom prst="round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c_0_00062015033113372920875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1844824"/>
            <a:ext cx="6914902" cy="29343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그림 4" descr="관리자모드.png[2]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3768" y="1772816"/>
            <a:ext cx="3378246" cy="3119247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934391">
            <a:off x="5013377" y="3955978"/>
            <a:ext cx="1872208" cy="576064"/>
          </a:xfrm>
          <a:prstGeom prst="rightArrow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7560016">
            <a:off x="1682845" y="4355624"/>
            <a:ext cx="1872208" cy="576064"/>
          </a:xfrm>
          <a:prstGeom prst="rightArrow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3347864" y="5085184"/>
            <a:ext cx="1872208" cy="576064"/>
          </a:xfrm>
          <a:prstGeom prst="rightArrow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1052201">
            <a:off x="1350234" y="2560735"/>
            <a:ext cx="1872208" cy="576064"/>
          </a:xfrm>
          <a:prstGeom prst="rightArrow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20056728">
            <a:off x="4964291" y="2078532"/>
            <a:ext cx="1872208" cy="576064"/>
          </a:xfrm>
          <a:prstGeom prst="rightArrow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5166986">
            <a:off x="2990963" y="929037"/>
            <a:ext cx="1872208" cy="576064"/>
          </a:xfrm>
          <a:prstGeom prst="rightArrow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폭발 1 15"/>
          <p:cNvSpPr/>
          <p:nvPr/>
        </p:nvSpPr>
        <p:spPr>
          <a:xfrm>
            <a:off x="5940152" y="1988840"/>
            <a:ext cx="2520280" cy="2448272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372200" y="2924944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B" pitchFamily="18" charset="-127"/>
                <a:ea typeface="210 맨발의청춘 B" pitchFamily="18" charset="-127"/>
              </a:rPr>
              <a:t>화재 발생</a:t>
            </a:r>
            <a:endParaRPr lang="ko-KR" altLang="en-US" sz="2800" dirty="0">
              <a:latin typeface="210 맨발의청춘 B" pitchFamily="18" charset="-127"/>
              <a:ea typeface="210 맨발의청춘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160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916832"/>
            <a:ext cx="9144000" cy="3096344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91272" y="2780928"/>
            <a:ext cx="6552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latin typeface="210 맨발의청춘 R" pitchFamily="18" charset="-127"/>
                <a:ea typeface="210 맨발의청춘 R" pitchFamily="18" charset="-127"/>
              </a:rPr>
              <a:t>기대 효과</a:t>
            </a:r>
            <a:endParaRPr lang="ko-KR" altLang="en-US" sz="6600" dirty="0">
              <a:latin typeface="210 맨발의청춘 R" pitchFamily="18" charset="-127"/>
              <a:ea typeface="210 맨발의청춘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179512" y="260648"/>
            <a:ext cx="8820472" cy="6336704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484784"/>
            <a:ext cx="2160240" cy="35958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그림 19" descr="대구도시철도공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2852936"/>
            <a:ext cx="2810517" cy="1320289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6084168" y="1340768"/>
            <a:ext cx="2304256" cy="936104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84168" y="2852936"/>
            <a:ext cx="2304256" cy="936104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084168" y="4365104"/>
            <a:ext cx="2304256" cy="936104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00192" y="153762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R" pitchFamily="18" charset="-127"/>
                <a:ea typeface="210 맨발의청춘 R" pitchFamily="18" charset="-127"/>
              </a:rPr>
              <a:t>시각 장애인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88224" y="306896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R" pitchFamily="18" charset="-127"/>
                <a:ea typeface="210 맨발의청춘 R" pitchFamily="18" charset="-127"/>
              </a:rPr>
              <a:t>보호자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88224" y="458112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R" pitchFamily="18" charset="-127"/>
                <a:ea typeface="210 맨발의청춘 R" pitchFamily="18" charset="-127"/>
              </a:rPr>
              <a:t>관리자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30" name="그림 29" descr="noun_2163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64088" y="476672"/>
            <a:ext cx="1556792" cy="1556792"/>
          </a:xfrm>
          <a:prstGeom prst="rect">
            <a:avLst/>
          </a:prstGeom>
        </p:spPr>
      </p:pic>
      <p:sp>
        <p:nvSpPr>
          <p:cNvPr id="31" name="왼쪽/오른쪽 화살표 30"/>
          <p:cNvSpPr/>
          <p:nvPr/>
        </p:nvSpPr>
        <p:spPr>
          <a:xfrm>
            <a:off x="2411760" y="3212976"/>
            <a:ext cx="792088" cy="2880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/오른쪽 화살표 31"/>
          <p:cNvSpPr/>
          <p:nvPr/>
        </p:nvSpPr>
        <p:spPr>
          <a:xfrm rot="19529352">
            <a:off x="5592010" y="2259888"/>
            <a:ext cx="792088" cy="2880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/오른쪽 화살표 32"/>
          <p:cNvSpPr/>
          <p:nvPr/>
        </p:nvSpPr>
        <p:spPr>
          <a:xfrm>
            <a:off x="5652120" y="3212976"/>
            <a:ext cx="792088" cy="2880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/오른쪽 화살표 33"/>
          <p:cNvSpPr/>
          <p:nvPr/>
        </p:nvSpPr>
        <p:spPr>
          <a:xfrm rot="1957972">
            <a:off x="5595255" y="4195899"/>
            <a:ext cx="792088" cy="2880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1520" y="332656"/>
            <a:ext cx="8712968" cy="6192688"/>
          </a:xfrm>
          <a:prstGeom prst="round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3212976"/>
            <a:ext cx="5076588" cy="30103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548680"/>
            <a:ext cx="5425210" cy="26374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68864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916832"/>
            <a:ext cx="9144000" cy="3096344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7784" y="2780928"/>
            <a:ext cx="4933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latin typeface="210 맨발의청춘 R" pitchFamily="18" charset="-127"/>
                <a:ea typeface="210 맨발의청춘 R" pitchFamily="18" charset="-127"/>
              </a:rPr>
              <a:t>개발 일정</a:t>
            </a:r>
            <a:endParaRPr lang="ko-KR" altLang="en-US" sz="6600" dirty="0">
              <a:latin typeface="210 맨발의청춘 R" pitchFamily="18" charset="-127"/>
              <a:ea typeface="210 맨발의청춘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1520" y="332656"/>
            <a:ext cx="8712968" cy="6192688"/>
          </a:xfrm>
          <a:prstGeom prst="round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87624" y="692696"/>
            <a:ext cx="1728192" cy="864096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764704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210 맨발의청춘 B" pitchFamily="18" charset="-127"/>
                <a:ea typeface="210 맨발의청춘 B" pitchFamily="18" charset="-127"/>
              </a:rPr>
              <a:t>목</a:t>
            </a:r>
            <a:r>
              <a:rPr lang="ko-KR" altLang="en-US" sz="4400" dirty="0" smtClean="0">
                <a:solidFill>
                  <a:schemeClr val="bg1"/>
                </a:solidFill>
                <a:latin typeface="210 맨발의청춘 B" pitchFamily="18" charset="-127"/>
                <a:ea typeface="210 맨발의청춘 B" pitchFamily="18" charset="-127"/>
              </a:rPr>
              <a:t>차</a:t>
            </a:r>
            <a:endParaRPr lang="ko-KR" altLang="en-US" sz="4400" dirty="0">
              <a:solidFill>
                <a:schemeClr val="bg1"/>
              </a:solidFill>
              <a:latin typeface="210 맨발의청춘 B" pitchFamily="18" charset="-127"/>
              <a:ea typeface="210 맨발의청춘 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844824"/>
            <a:ext cx="5328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조원 소개 및 </a:t>
            </a:r>
            <a:r>
              <a:rPr lang="ko-KR" altLang="en-US" sz="2800" dirty="0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역할 분담</a:t>
            </a:r>
            <a:endParaRPr lang="en-US" altLang="ko-KR" sz="2800" dirty="0" smtClean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just"/>
            <a:endParaRPr lang="en-US" altLang="ko-KR" sz="2800" dirty="0" smtClean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just"/>
            <a:r>
              <a:rPr lang="ko-KR" altLang="en-US" sz="2800" dirty="0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프로젝트 소개와 선정 배경</a:t>
            </a:r>
            <a:endParaRPr lang="en-US" altLang="ko-KR" sz="2800" dirty="0" smtClean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just"/>
            <a:endParaRPr lang="en-US" altLang="ko-KR" sz="2800" dirty="0" smtClean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just"/>
            <a:r>
              <a:rPr lang="ko-KR" altLang="en-US" sz="2800" dirty="0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달성목표</a:t>
            </a:r>
            <a:endParaRPr lang="en-US" altLang="ko-KR" sz="2800" dirty="0" smtClean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just"/>
            <a:endParaRPr lang="en-US" altLang="ko-KR" sz="2800" dirty="0" smtClean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just"/>
            <a:r>
              <a:rPr lang="ko-KR" altLang="en-US" sz="2800" dirty="0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상세기능 설명</a:t>
            </a:r>
            <a:endParaRPr lang="en-US" altLang="ko-KR" sz="2800" dirty="0" smtClean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just"/>
            <a:endParaRPr lang="en-US" altLang="ko-KR" sz="2800" dirty="0" smtClean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just"/>
            <a:r>
              <a:rPr lang="ko-KR" altLang="en-US" sz="2800" dirty="0" smtClean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기대효과</a:t>
            </a:r>
            <a:endParaRPr lang="ko-KR" altLang="en-US" sz="2800" dirty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9" name="그림 8" descr="noun_7557_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7984" y="2852936"/>
            <a:ext cx="4437112" cy="44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16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1520" y="332656"/>
            <a:ext cx="8712968" cy="6192688"/>
          </a:xfrm>
          <a:prstGeom prst="round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520" y="1340768"/>
            <a:ext cx="8927976" cy="43095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3648" y="1412776"/>
            <a:ext cx="1892424" cy="1892424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2555776" y="1916832"/>
            <a:ext cx="5904656" cy="3959225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B" pitchFamily="18" charset="-127"/>
                <a:ea typeface="210 맨발의청춘 B" pitchFamily="18" charset="-127"/>
                <a:cs typeface="+mj-cs"/>
              </a:rPr>
              <a:t>uestions</a:t>
            </a:r>
            <a:r>
              <a:rPr kumimoji="0" lang="en-US" altLang="ko-KR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B" pitchFamily="18" charset="-127"/>
                <a:ea typeface="210 맨발의청춘 B" pitchFamily="18" charset="-127"/>
                <a:cs typeface="+mj-cs"/>
              </a:rPr>
              <a:t/>
            </a:r>
            <a:br>
              <a:rPr kumimoji="0" lang="en-US" altLang="ko-KR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B" pitchFamily="18" charset="-127"/>
                <a:ea typeface="210 맨발의청춘 B" pitchFamily="18" charset="-127"/>
                <a:cs typeface="+mj-cs"/>
              </a:rPr>
            </a:br>
            <a:r>
              <a:rPr kumimoji="0" lang="en-US" altLang="ko-KR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B" pitchFamily="18" charset="-127"/>
                <a:ea typeface="210 맨발의청춘 B" pitchFamily="18" charset="-127"/>
                <a:cs typeface="+mj-cs"/>
              </a:rPr>
              <a:t>	&amp;</a:t>
            </a:r>
            <a:br>
              <a:rPr kumimoji="0" lang="en-US" altLang="ko-KR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B" pitchFamily="18" charset="-127"/>
                <a:ea typeface="210 맨발의청춘 B" pitchFamily="18" charset="-127"/>
                <a:cs typeface="+mj-cs"/>
              </a:rPr>
            </a:br>
            <a:r>
              <a:rPr kumimoji="0" lang="en-US" altLang="ko-KR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B" pitchFamily="18" charset="-127"/>
                <a:ea typeface="210 맨발의청춘 B" pitchFamily="18" charset="-127"/>
                <a:cs typeface="+mj-cs"/>
              </a:rPr>
              <a:t>	answers</a:t>
            </a: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210 맨발의청춘 B" pitchFamily="18" charset="-127"/>
              <a:ea typeface="210 맨발의청춘 B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514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916832"/>
            <a:ext cx="9144000" cy="3096344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9144" y="2276872"/>
            <a:ext cx="77048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latin typeface="210 맨발의청춘 R" pitchFamily="18" charset="-127"/>
                <a:ea typeface="210 맨발의청춘 R" pitchFamily="18" charset="-127"/>
              </a:rPr>
              <a:t>조원 </a:t>
            </a:r>
            <a:r>
              <a:rPr lang="ko-KR" altLang="en-US" sz="6600" dirty="0" smtClean="0">
                <a:latin typeface="210 맨발의청춘 R" pitchFamily="18" charset="-127"/>
                <a:ea typeface="210 맨발의청춘 R" pitchFamily="18" charset="-127"/>
              </a:rPr>
              <a:t>소개 </a:t>
            </a:r>
            <a:endParaRPr lang="en-US" altLang="ko-KR" sz="6600" dirty="0" smtClean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en-US" altLang="ko-KR" sz="6600" dirty="0" smtClean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en-US" altLang="ko-KR" sz="6600" dirty="0" smtClean="0">
                <a:latin typeface="210 맨발의청춘 R" pitchFamily="18" charset="-127"/>
                <a:ea typeface="210 맨발의청춘 R" pitchFamily="18" charset="-127"/>
              </a:rPr>
              <a:t>     &amp;  </a:t>
            </a:r>
            <a:r>
              <a:rPr lang="ko-KR" altLang="en-US" sz="6600" dirty="0" smtClean="0">
                <a:latin typeface="210 맨발의청춘 R" pitchFamily="18" charset="-127"/>
                <a:ea typeface="210 맨발의청춘 R" pitchFamily="18" charset="-127"/>
              </a:rPr>
              <a:t>역할 </a:t>
            </a:r>
            <a:r>
              <a:rPr lang="ko-KR" altLang="en-US" sz="6600" dirty="0" smtClean="0">
                <a:latin typeface="210 맨발의청춘 R" pitchFamily="18" charset="-127"/>
                <a:ea typeface="210 맨발의청춘 R" pitchFamily="18" charset="-127"/>
              </a:rPr>
              <a:t>분담</a:t>
            </a:r>
            <a:endParaRPr lang="en-US" altLang="ko-KR" sz="6600" dirty="0" smtClean="0">
              <a:latin typeface="210 맨발의청춘 R" pitchFamily="18" charset="-127"/>
              <a:ea typeface="210 맨발의청춘 R" pitchFamily="18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179512" y="260648"/>
            <a:ext cx="8820472" cy="6336704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31840" y="1196752"/>
            <a:ext cx="2664296" cy="1656184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3648" y="3429000"/>
            <a:ext cx="2664296" cy="1656184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60032" y="3429000"/>
            <a:ext cx="2664296" cy="1656184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491880" y="1412776"/>
            <a:ext cx="19442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210 맨발의청춘 B" pitchFamily="18" charset="-127"/>
                <a:ea typeface="210 맨발의청춘 B" pitchFamily="18" charset="-127"/>
              </a:rPr>
              <a:t>조장</a:t>
            </a:r>
            <a:endParaRPr lang="en-US" altLang="ko-KR" sz="4000" dirty="0" smtClean="0">
              <a:latin typeface="210 맨발의청춘 B" pitchFamily="18" charset="-127"/>
              <a:ea typeface="210 맨발의청춘 B" pitchFamily="18" charset="-127"/>
            </a:endParaRPr>
          </a:p>
          <a:p>
            <a:pPr algn="ctr"/>
            <a:r>
              <a:rPr lang="ko-KR" altLang="en-US" sz="2800" dirty="0" smtClean="0">
                <a:latin typeface="210 맨발의청춘 B" pitchFamily="18" charset="-127"/>
                <a:ea typeface="210 맨발의청춘 B" pitchFamily="18" charset="-127"/>
              </a:rPr>
              <a:t>장호</a:t>
            </a:r>
            <a:r>
              <a:rPr lang="ko-KR" altLang="en-US" sz="2800" dirty="0" smtClean="0">
                <a:latin typeface="210 맨발의청춘 B" pitchFamily="18" charset="-127"/>
                <a:ea typeface="210 맨발의청춘 B" pitchFamily="18" charset="-127"/>
              </a:rPr>
              <a:t>영</a:t>
            </a:r>
            <a:endParaRPr lang="ko-KR" altLang="en-US" sz="2800" dirty="0">
              <a:latin typeface="210 맨발의청춘 B" pitchFamily="18" charset="-127"/>
              <a:ea typeface="210 맨발의청춘 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3648" y="3645024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210 맨발의청춘 B" pitchFamily="18" charset="-127"/>
                <a:ea typeface="210 맨발의청춘 B" pitchFamily="18" charset="-127"/>
              </a:rPr>
              <a:t>기술부</a:t>
            </a:r>
            <a:endParaRPr lang="en-US" altLang="ko-KR" sz="4000" dirty="0" smtClean="0">
              <a:latin typeface="210 맨발의청춘 B" pitchFamily="18" charset="-127"/>
              <a:ea typeface="210 맨발의청춘 B" pitchFamily="18" charset="-127"/>
            </a:endParaRPr>
          </a:p>
          <a:p>
            <a:pPr algn="ctr"/>
            <a:r>
              <a:rPr lang="ko-KR" altLang="en-US" sz="2800" dirty="0" smtClean="0">
                <a:latin typeface="210 맨발의청춘 B" pitchFamily="18" charset="-127"/>
                <a:ea typeface="210 맨발의청춘 B" pitchFamily="18" charset="-127"/>
              </a:rPr>
              <a:t>박찬석</a:t>
            </a:r>
            <a:r>
              <a:rPr lang="en-US" altLang="ko-KR" sz="2800" dirty="0" smtClean="0">
                <a:latin typeface="210 맨발의청춘 B" pitchFamily="18" charset="-127"/>
                <a:ea typeface="210 맨발의청춘 B" pitchFamily="18" charset="-127"/>
              </a:rPr>
              <a:t>, </a:t>
            </a:r>
            <a:r>
              <a:rPr lang="ko-KR" altLang="en-US" sz="2800" dirty="0" smtClean="0">
                <a:latin typeface="210 맨발의청춘 B" pitchFamily="18" charset="-127"/>
                <a:ea typeface="210 맨발의청춘 B" pitchFamily="18" charset="-127"/>
              </a:rPr>
              <a:t>서민영</a:t>
            </a:r>
            <a:endParaRPr lang="ko-KR" altLang="en-US" sz="2800" dirty="0">
              <a:latin typeface="210 맨발의청춘 B" pitchFamily="18" charset="-127"/>
              <a:ea typeface="210 맨발의청춘 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4048" y="3645024"/>
            <a:ext cx="25202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210 맨발의청춘 B" pitchFamily="18" charset="-127"/>
                <a:ea typeface="210 맨발의청춘 B" pitchFamily="18" charset="-127"/>
              </a:rPr>
              <a:t>디자인부</a:t>
            </a:r>
            <a:endParaRPr lang="en-US" altLang="ko-KR" sz="4000" dirty="0" smtClean="0">
              <a:latin typeface="210 맨발의청춘 B" pitchFamily="18" charset="-127"/>
              <a:ea typeface="210 맨발의청춘 B" pitchFamily="18" charset="-127"/>
            </a:endParaRPr>
          </a:p>
          <a:p>
            <a:pPr algn="ctr"/>
            <a:r>
              <a:rPr lang="ko-KR" altLang="en-US" sz="2800" dirty="0" smtClean="0">
                <a:latin typeface="210 맨발의청춘 B" pitchFamily="18" charset="-127"/>
                <a:ea typeface="210 맨발의청춘 B" pitchFamily="18" charset="-127"/>
              </a:rPr>
              <a:t>김하경</a:t>
            </a:r>
            <a:r>
              <a:rPr lang="en-US" altLang="ko-KR" sz="2800" dirty="0" smtClean="0">
                <a:latin typeface="210 맨발의청춘 B" pitchFamily="18" charset="-127"/>
                <a:ea typeface="210 맨발의청춘 B" pitchFamily="18" charset="-127"/>
              </a:rPr>
              <a:t>, </a:t>
            </a:r>
            <a:r>
              <a:rPr lang="ko-KR" altLang="en-US" sz="2800" dirty="0" err="1" smtClean="0">
                <a:latin typeface="210 맨발의청춘 B" pitchFamily="18" charset="-127"/>
                <a:ea typeface="210 맨발의청춘 B" pitchFamily="18" charset="-127"/>
              </a:rPr>
              <a:t>김은채</a:t>
            </a:r>
            <a:endParaRPr lang="ko-KR" altLang="en-US" sz="2800" dirty="0">
              <a:latin typeface="210 맨발의청춘 B" pitchFamily="18" charset="-127"/>
              <a:ea typeface="210 맨발의청춘 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916832"/>
            <a:ext cx="9144000" cy="3096344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2924944"/>
            <a:ext cx="5616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latin typeface="210 맨발의청춘 R" pitchFamily="18" charset="-127"/>
                <a:ea typeface="210 맨발의청춘 R" pitchFamily="18" charset="-127"/>
              </a:rPr>
              <a:t>프로젝트 소개</a:t>
            </a:r>
            <a:endParaRPr lang="ko-KR" altLang="en-US" sz="6600" dirty="0">
              <a:latin typeface="210 맨발의청춘 R" pitchFamily="18" charset="-127"/>
              <a:ea typeface="210 맨발의청춘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179512" y="260648"/>
            <a:ext cx="8820472" cy="6336704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484784"/>
            <a:ext cx="2160240" cy="35958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그림 19" descr="대구도시철도공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2852936"/>
            <a:ext cx="2810517" cy="1320289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6084168" y="1340768"/>
            <a:ext cx="2304256" cy="936104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84168" y="2852936"/>
            <a:ext cx="2304256" cy="936104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084168" y="4365104"/>
            <a:ext cx="2304256" cy="936104"/>
          </a:xfrm>
          <a:prstGeom prst="roundRect">
            <a:avLst/>
          </a:prstGeom>
          <a:solidFill>
            <a:srgbClr val="1AF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00192" y="153762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R" pitchFamily="18" charset="-127"/>
                <a:ea typeface="210 맨발의청춘 R" pitchFamily="18" charset="-127"/>
              </a:rPr>
              <a:t>시각 장애인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88224" y="306896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R" pitchFamily="18" charset="-127"/>
                <a:ea typeface="210 맨발의청춘 R" pitchFamily="18" charset="-127"/>
              </a:rPr>
              <a:t>보호자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88224" y="458112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210 맨발의청춘 R" pitchFamily="18" charset="-127"/>
                <a:ea typeface="210 맨발의청춘 R" pitchFamily="18" charset="-127"/>
              </a:rPr>
              <a:t>관리자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30" name="그림 29" descr="noun_2163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64088" y="476672"/>
            <a:ext cx="1556792" cy="1556792"/>
          </a:xfrm>
          <a:prstGeom prst="rect">
            <a:avLst/>
          </a:prstGeom>
        </p:spPr>
      </p:pic>
      <p:sp>
        <p:nvSpPr>
          <p:cNvPr id="31" name="왼쪽/오른쪽 화살표 30"/>
          <p:cNvSpPr/>
          <p:nvPr/>
        </p:nvSpPr>
        <p:spPr>
          <a:xfrm>
            <a:off x="2411760" y="3212976"/>
            <a:ext cx="792088" cy="2880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/오른쪽 화살표 31"/>
          <p:cNvSpPr/>
          <p:nvPr/>
        </p:nvSpPr>
        <p:spPr>
          <a:xfrm rot="19529352">
            <a:off x="5592010" y="2259888"/>
            <a:ext cx="792088" cy="2880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/오른쪽 화살표 32"/>
          <p:cNvSpPr/>
          <p:nvPr/>
        </p:nvSpPr>
        <p:spPr>
          <a:xfrm>
            <a:off x="5652120" y="3212976"/>
            <a:ext cx="792088" cy="2880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/오른쪽 화살표 33"/>
          <p:cNvSpPr/>
          <p:nvPr/>
        </p:nvSpPr>
        <p:spPr>
          <a:xfrm rot="1957972">
            <a:off x="5595255" y="4195899"/>
            <a:ext cx="792088" cy="2880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179512" y="260648"/>
            <a:ext cx="8820472" cy="6336704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차트 21"/>
          <p:cNvGraphicFramePr/>
          <p:nvPr/>
        </p:nvGraphicFramePr>
        <p:xfrm>
          <a:off x="611560" y="980728"/>
          <a:ext cx="8064896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79512" y="260648"/>
            <a:ext cx="8820472" cy="6336704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차트 7"/>
          <p:cNvGraphicFramePr/>
          <p:nvPr/>
        </p:nvGraphicFramePr>
        <p:xfrm>
          <a:off x="179512" y="188640"/>
          <a:ext cx="8964488" cy="6453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액자 8"/>
          <p:cNvSpPr/>
          <p:nvPr/>
        </p:nvSpPr>
        <p:spPr>
          <a:xfrm>
            <a:off x="2051720" y="1628800"/>
            <a:ext cx="1728192" cy="5157192"/>
          </a:xfrm>
          <a:prstGeom prst="frame">
            <a:avLst>
              <a:gd name="adj1" fmla="val 64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액자 9"/>
          <p:cNvSpPr/>
          <p:nvPr/>
        </p:nvSpPr>
        <p:spPr>
          <a:xfrm>
            <a:off x="7668344" y="3068960"/>
            <a:ext cx="1475656" cy="36004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vxcvbs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179512" y="260648"/>
            <a:ext cx="8820472" cy="6336704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unna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3356992"/>
            <a:ext cx="1140718" cy="11407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3888" y="493210"/>
            <a:ext cx="2600688" cy="36771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58324" y="493210"/>
            <a:ext cx="2210108" cy="36676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그림 9" descr="noun_2163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9592" y="1844824"/>
            <a:ext cx="2825400" cy="28254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3419872" y="4221088"/>
            <a:ext cx="5050128" cy="2348880"/>
          </a:xfrm>
          <a:prstGeom prst="round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228</Words>
  <Application>Microsoft Office PowerPoint</Application>
  <PresentationFormat>화면 슬라이드 쇼(4:3)</PresentationFormat>
  <Paragraphs>148</Paragraphs>
  <Slides>21</Slides>
  <Notes>14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김은채</dc:creator>
  <cp:lastModifiedBy>user</cp:lastModifiedBy>
  <cp:revision>67</cp:revision>
  <dcterms:created xsi:type="dcterms:W3CDTF">2016-03-11T04:02:09Z</dcterms:created>
  <dcterms:modified xsi:type="dcterms:W3CDTF">2016-03-15T08:49:27Z</dcterms:modified>
</cp:coreProperties>
</file>