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210 맨발의청춘 L" panose="02020603020101020101" pitchFamily="18" charset="-127"/>
      <p:regular r:id="rId11"/>
    </p:embeddedFont>
    <p:embeddedFont>
      <p:font typeface="210 맨발의청춘 B" panose="02020603020101020101" pitchFamily="18" charset="-127"/>
      <p:regular r:id="rId12"/>
    </p:embeddedFont>
    <p:embeddedFont>
      <p:font typeface="210 맨발의청춘 R" panose="02020603020101020101" pitchFamily="18" charset="-127"/>
      <p:regular r:id="rId13"/>
    </p:embeddedFont>
    <p:embeddedFont>
      <p:font typeface="맑은 고딕" panose="020B0503020000020004" pitchFamily="50" charset="-127"/>
      <p:regular r:id="rId14"/>
      <p:bold r:id="rId1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p:restoredTop sz="77025"/>
  </p:normalViewPr>
  <p:slideViewPr>
    <p:cSldViewPr>
      <p:cViewPr varScale="1">
        <p:scale>
          <a:sx n="68" d="100"/>
          <a:sy n="68" d="100"/>
        </p:scale>
        <p:origin x="1325" y="67"/>
      </p:cViewPr>
      <p:guideLst>
        <p:guide orient="horz" pos="2157"/>
        <p:guide pos="2878"/>
      </p:guideLst>
    </p:cSldViewPr>
  </p:slideViewPr>
  <p:notesTextViewPr>
    <p:cViewPr>
      <p:scale>
        <a:sx n="150" d="100"/>
        <a:sy n="15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453266CC-C2E0-4B56-9EF2-08E82B1CCA92}" type="datetime1">
              <a:rPr lang="ko-KR" altLang="en-US"/>
              <a:pPr lvl="0">
                <a:defRPr lang="ko-KR" altLang="en-US"/>
              </a:pPr>
              <a:t>2016-04-24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4FC884B3-F800-4E2A-B70E-566890870BF3}" type="slidenum">
              <a:rPr lang="ko-KR" altLang="en-US"/>
              <a:pPr lvl="0">
                <a:defRPr lang="ko-KR" altLang="en-US"/>
              </a:pPr>
              <a:t>‹#›</a:t>
            </a:fld>
            <a:endParaRPr lang="ko-KR" altLang="en-US"/>
          </a:p>
        </p:txBody>
      </p:sp>
    </p:spTree>
    <p:extLst>
      <p:ext uri="{BB962C8B-B14F-4D97-AF65-F5344CB8AC3E}">
        <p14:creationId xmlns:p14="http://schemas.microsoft.com/office/powerpoint/2010/main" val="3632024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안녕하세요 2조 발표를 맡게 된 컴퓨터과 서민영 입니다.</a:t>
            </a:r>
          </a:p>
          <a:p>
            <a:pPr>
              <a:defRPr lang="ko-KR" altLang="en-US"/>
            </a:pPr>
            <a:r>
              <a:rPr lang="ko-KR" altLang="en-US"/>
              <a:t>저희 조는 드론에 설치된 비콘을 통한 실시간 위치추적 시스템을 제작하고 있습니다.</a:t>
            </a:r>
          </a:p>
          <a:p>
            <a:pPr>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1</a:t>
            </a:fld>
            <a:endParaRPr lang="ko-KR" altLang="en-US"/>
          </a:p>
        </p:txBody>
      </p:sp>
    </p:spTree>
    <p:extLst>
      <p:ext uri="{BB962C8B-B14F-4D97-AF65-F5344CB8AC3E}">
        <p14:creationId xmlns:p14="http://schemas.microsoft.com/office/powerpoint/2010/main" val="129271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발표 순서는 개념도 진생상황 향후계획 순으로 발표 하겠습니다.</a:t>
            </a:r>
          </a:p>
          <a:p>
            <a:pPr>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2</a:t>
            </a:fld>
            <a:endParaRPr lang="ko-KR" altLang="en-US"/>
          </a:p>
        </p:txBody>
      </p:sp>
    </p:spTree>
    <p:extLst>
      <p:ext uri="{BB962C8B-B14F-4D97-AF65-F5344CB8AC3E}">
        <p14:creationId xmlns:p14="http://schemas.microsoft.com/office/powerpoint/2010/main" val="175606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프로그램이 실행되는 첫번째 컨샙에 대해 설명해 드리겠습니다. 저희앱을 사용하는 사용자가 위험상황에 처하거나 혹은 사람이 직접 찾기 힘든 지역에 조난을 당했을 경우 관리자측에서 드론을 사용해 사용자를 찾게 되고, 드론에 부착된 비콘과 연결된 사용자의 앱이 자신의 위치정보를 서버로 보내면 그 정보를 토대로 사용자 위치를 파악해 구조에 도움이 되고자 하는게 저희의 첫번째 컨셉입니다.</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3</a:t>
            </a:fld>
            <a:endParaRPr lang="ko-KR" altLang="en-US"/>
          </a:p>
        </p:txBody>
      </p:sp>
    </p:spTree>
    <p:extLst>
      <p:ext uri="{BB962C8B-B14F-4D97-AF65-F5344CB8AC3E}">
        <p14:creationId xmlns:p14="http://schemas.microsoft.com/office/powerpoint/2010/main" val="397692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두번째 설정으로는 사용자가 위험 지역을 가게 되면 휴대폰이 비콘과 인식이 되어 해당 지역이 위험지역이라는 것을 알람과 푸시 메세지로 확인 할수 있습니다.</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4</a:t>
            </a:fld>
            <a:endParaRPr lang="ko-KR" altLang="en-US"/>
          </a:p>
        </p:txBody>
      </p:sp>
    </p:spTree>
    <p:extLst>
      <p:ext uri="{BB962C8B-B14F-4D97-AF65-F5344CB8AC3E}">
        <p14:creationId xmlns:p14="http://schemas.microsoft.com/office/powerpoint/2010/main" val="5560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다음으로는 실제 어플리케이션이 실행되는 과정을 설명해 드리도록 하겠습니다.</a:t>
            </a:r>
          </a:p>
          <a:p>
            <a:pPr>
              <a:defRPr lang="ko-KR" altLang="en-US"/>
            </a:pPr>
            <a:r>
              <a:rPr lang="ko-KR" altLang="en-US"/>
              <a:t>첫번째로는 어플리케이션을 실행하면 블루 투스 연결을 설정하고 합니다. 연결이 되어 있지 않다면 화면 터치를 통해 블루투스랑 연결이 가능 합니다.</a:t>
            </a:r>
          </a:p>
          <a:p>
            <a:pPr>
              <a:defRPr lang="ko-KR" altLang="en-US"/>
            </a:pPr>
            <a:endParaRPr lang="ko-KR" altLang="en-US"/>
          </a:p>
          <a:p>
            <a:pPr>
              <a:defRPr lang="ko-KR" altLang="en-US"/>
            </a:pPr>
            <a:r>
              <a:rPr lang="ko-KR" altLang="en-US"/>
              <a:t>블루 투스 연결후 다음으로는 위치정보를 받기 위한 지피에스 설정을 합니다.</a:t>
            </a:r>
          </a:p>
          <a:p>
            <a:pPr>
              <a:defRPr lang="ko-KR" altLang="en-US"/>
            </a:pPr>
            <a:endParaRPr lang="ko-KR" altLang="en-US"/>
          </a:p>
          <a:p>
            <a:pPr>
              <a:defRPr lang="ko-KR" altLang="en-US"/>
            </a:pPr>
            <a:r>
              <a:rPr lang="ko-KR" altLang="en-US"/>
              <a:t>모든 설정이 끝나고 나면 로그인 화면으로 넘어가게 됩니다. </a:t>
            </a:r>
          </a:p>
          <a:p>
            <a:pPr>
              <a:defRPr lang="ko-KR" altLang="en-US"/>
            </a:pPr>
            <a:endParaRPr lang="ko-KR" altLang="en-US"/>
          </a:p>
          <a:p>
            <a:pPr>
              <a:defRPr lang="ko-KR" altLang="en-US"/>
            </a:pPr>
            <a:r>
              <a:rPr lang="ko-KR" altLang="en-US"/>
              <a:t>로그인까지 다 끝나고 나면 비콘을 연결할수 있는 화면으로 넘어가게 되어 </a:t>
            </a:r>
          </a:p>
          <a:p>
            <a:pPr>
              <a:defRPr lang="ko-KR" altLang="en-US"/>
            </a:pPr>
            <a:r>
              <a:rPr lang="ko-KR" altLang="en-US"/>
              <a:t>비콘과 설정이 되면 미리 짜여진 action 을 수행하게 됩니다.</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5</a:t>
            </a:fld>
            <a:endParaRPr lang="ko-KR" altLang="en-US"/>
          </a:p>
        </p:txBody>
      </p:sp>
    </p:spTree>
    <p:extLst>
      <p:ext uri="{BB962C8B-B14F-4D97-AF65-F5344CB8AC3E}">
        <p14:creationId xmlns:p14="http://schemas.microsoft.com/office/powerpoint/2010/main" val="153435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저희조는 또한 앱을 foreground 에서 실행 되는게 아니라 background 에서도 실행이 되도록 만들어 실제 사용에 있어 좀더 편리하게 이용할수 있게끔 만들었습니다.</a:t>
            </a:r>
          </a:p>
          <a:p>
            <a:pPr>
              <a:defRPr lang="ko-KR" altLang="en-US"/>
            </a:pPr>
            <a:endParaRPr lang="ko-KR" altLang="en-US"/>
          </a:p>
          <a:p>
            <a:pPr>
              <a:defRPr lang="ko-KR" altLang="en-US"/>
            </a:pPr>
            <a:r>
              <a:rPr lang="ko-KR" altLang="en-US"/>
              <a:t>해당 사진은 어플이 background 에서 실행되고 있는 도중 비콘과 연결이 되었을때 토스트 메세지를 띄어주는 화면 입니다.</a:t>
            </a:r>
          </a:p>
          <a:p>
            <a:pPr>
              <a:defRPr lang="ko-KR" altLang="en-US"/>
            </a:pPr>
            <a:endParaRPr lang="ko-KR" altLang="en-US"/>
          </a:p>
          <a:p>
            <a:pPr>
              <a:defRPr lang="ko-KR" altLang="en-US"/>
            </a:pPr>
            <a:r>
              <a:rPr lang="ko-KR" altLang="en-US"/>
              <a:t>마지막으로 관리자 어플리케이션 입니다. 관리자 앱에서는 드론을 날려 서버로 들어온 사용자들을 위치를 지도상에 표시할수 있으며 또한 비콘을 등록을 하여 비콘 관리도 할수 있습니다.</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6</a:t>
            </a:fld>
            <a:endParaRPr lang="ko-KR" altLang="en-US"/>
          </a:p>
        </p:txBody>
      </p:sp>
    </p:spTree>
    <p:extLst>
      <p:ext uri="{BB962C8B-B14F-4D97-AF65-F5344CB8AC3E}">
        <p14:creationId xmlns:p14="http://schemas.microsoft.com/office/powerpoint/2010/main" val="360207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위 3가지 말하기.</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7</a:t>
            </a:fld>
            <a:endParaRPr lang="ko-KR" altLang="en-US"/>
          </a:p>
        </p:txBody>
      </p:sp>
    </p:spTree>
    <p:extLst>
      <p:ext uri="{BB962C8B-B14F-4D97-AF65-F5344CB8AC3E}">
        <p14:creationId xmlns:p14="http://schemas.microsoft.com/office/powerpoint/2010/main" val="189944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a:defRPr lang="ko-KR" altLang="en-US"/>
            </a:pPr>
            <a:r>
              <a:rPr lang="ko-KR" altLang="en-US"/>
              <a:t>이상으로 발표를 마치겠습니다. 질문 있으시면 질문 해주시기 바랍니다.</a:t>
            </a:r>
          </a:p>
          <a:p>
            <a:pPr>
              <a:defRPr lang="ko-KR" altLang="en-US"/>
            </a:pPr>
            <a:endParaRPr lang="ko-KR" altLang="en-US"/>
          </a:p>
          <a:p>
            <a:pPr>
              <a:defRPr lang="ko-KR" altLang="en-US"/>
            </a:pPr>
            <a:r>
              <a:rPr lang="ko-KR" altLang="en-US"/>
              <a:t>감사합니다 ~~~ </a:t>
            </a:r>
          </a:p>
        </p:txBody>
      </p:sp>
      <p:sp>
        <p:nvSpPr>
          <p:cNvPr id="4" name="슬라이드 번호 개체 틀 3"/>
          <p:cNvSpPr>
            <a:spLocks noGrp="1"/>
          </p:cNvSpPr>
          <p:nvPr>
            <p:ph type="sldNum" sz="quarter" idx="10"/>
          </p:nvPr>
        </p:nvSpPr>
        <p:spPr/>
        <p:txBody>
          <a:bodyPr/>
          <a:lstStyle/>
          <a:p>
            <a:pPr lvl="0">
              <a:defRPr lang="ko-KR" altLang="en-US"/>
            </a:pPr>
            <a:fld id="{4FC884B3-F800-4E2A-B70E-566890870BF3}" type="slidenum">
              <a:rPr lang="ko-KR" altLang="en-US"/>
              <a:pPr lvl="0">
                <a:defRPr lang="ko-KR" altLang="en-US"/>
              </a:pPr>
              <a:t>8</a:t>
            </a:fld>
            <a:endParaRPr lang="ko-KR" altLang="en-US"/>
          </a:p>
        </p:txBody>
      </p:sp>
    </p:spTree>
    <p:extLst>
      <p:ext uri="{BB962C8B-B14F-4D97-AF65-F5344CB8AC3E}">
        <p14:creationId xmlns:p14="http://schemas.microsoft.com/office/powerpoint/2010/main" val="169073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9E3D2DA-A6B5-4CB6-B092-8C822DCD60D0}" type="datetimeFigureOut">
              <a:rPr lang="ko-KR" altLang="en-US" smtClean="0"/>
              <a:pPr/>
              <a:t>2016-04-24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CCFC18E-4BA2-451A-9A28-415CE47F08FF}"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3D2DA-A6B5-4CB6-B092-8C822DCD60D0}" type="datetimeFigureOut">
              <a:rPr lang="ko-KR" altLang="en-US" smtClean="0"/>
              <a:pPr/>
              <a:t>2016-04-24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FC18E-4BA2-451A-9A28-415CE47F08FF}"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김성수\Desktop\새 폴더\그림1.png"/>
          <p:cNvPicPr>
            <a:picLocks noChangeAspect="1" noChangeArrowheads="1"/>
          </p:cNvPicPr>
          <p:nvPr/>
        </p:nvPicPr>
        <p:blipFill>
          <a:blip r:embed="rId3" cstate="print">
            <a:lum bright="-10000"/>
          </a:blip>
          <a:srcRect/>
          <a:stretch>
            <a:fillRect/>
          </a:stretch>
        </p:blipFill>
        <p:spPr bwMode="auto">
          <a:xfrm>
            <a:off x="-22225" y="-9525"/>
            <a:ext cx="9190038" cy="6878638"/>
          </a:xfrm>
          <a:prstGeom prst="rect">
            <a:avLst/>
          </a:prstGeom>
          <a:noFill/>
        </p:spPr>
      </p:pic>
      <p:pic>
        <p:nvPicPr>
          <p:cNvPr id="1027" name="Picture 3" descr="C:\Users\김성수\Desktop\새 폴더\noun_105122_cc.png"/>
          <p:cNvPicPr>
            <a:picLocks noChangeAspect="1" noChangeArrowheads="1"/>
          </p:cNvPicPr>
          <p:nvPr/>
        </p:nvPicPr>
        <p:blipFill>
          <a:blip r:embed="rId4" cstate="print">
            <a:grayscl/>
            <a:lum bright="-10000"/>
          </a:blip>
          <a:srcRect/>
          <a:stretch>
            <a:fillRect/>
          </a:stretch>
        </p:blipFill>
        <p:spPr bwMode="auto">
          <a:xfrm>
            <a:off x="1835696" y="0"/>
            <a:ext cx="5832648" cy="5832648"/>
          </a:xfrm>
          <a:prstGeom prst="rect">
            <a:avLst/>
          </a:prstGeom>
          <a:noFill/>
        </p:spPr>
      </p:pic>
      <p:pic>
        <p:nvPicPr>
          <p:cNvPr id="1028" name="Picture 4" descr="C:\Users\김성수\Desktop\새 폴더\SDFS.png"/>
          <p:cNvPicPr>
            <a:picLocks noChangeAspect="1" noChangeArrowheads="1"/>
          </p:cNvPicPr>
          <p:nvPr/>
        </p:nvPicPr>
        <p:blipFill>
          <a:blip r:embed="rId5" cstate="print"/>
          <a:srcRect/>
          <a:stretch>
            <a:fillRect/>
          </a:stretch>
        </p:blipFill>
        <p:spPr bwMode="auto">
          <a:xfrm>
            <a:off x="2771800" y="5778500"/>
            <a:ext cx="3263900" cy="1079500"/>
          </a:xfrm>
          <a:prstGeom prst="rect">
            <a:avLst/>
          </a:prstGeom>
          <a:noFill/>
        </p:spPr>
      </p:pic>
      <p:pic>
        <p:nvPicPr>
          <p:cNvPr id="1029" name="Picture 5" descr="C:\Users\김성수\Desktop\새 폴더\noun_221653_cc.png"/>
          <p:cNvPicPr>
            <a:picLocks noChangeAspect="1" noChangeArrowheads="1"/>
          </p:cNvPicPr>
          <p:nvPr/>
        </p:nvPicPr>
        <p:blipFill>
          <a:blip r:embed="rId6" cstate="print">
            <a:lum bright="100000"/>
          </a:blip>
          <a:srcRect/>
          <a:stretch>
            <a:fillRect/>
          </a:stretch>
        </p:blipFill>
        <p:spPr bwMode="auto">
          <a:xfrm>
            <a:off x="5436096" y="5877272"/>
            <a:ext cx="822002" cy="822002"/>
          </a:xfrm>
          <a:prstGeom prst="rect">
            <a:avLst/>
          </a:prstGeom>
          <a:noFill/>
        </p:spPr>
      </p:pic>
      <p:sp>
        <p:nvSpPr>
          <p:cNvPr id="7" name="직사각형 6"/>
          <p:cNvSpPr/>
          <p:nvPr/>
        </p:nvSpPr>
        <p:spPr>
          <a:xfrm>
            <a:off x="1773273" y="2105561"/>
            <a:ext cx="5814412" cy="1323439"/>
          </a:xfrm>
          <a:prstGeom prst="rect">
            <a:avLst/>
          </a:prstGeom>
          <a:solidFill>
            <a:schemeClr val="tx1">
              <a:lumMod val="85000"/>
              <a:lumOff val="15000"/>
              <a:alpha val="54000"/>
            </a:schemeClr>
          </a:solidFill>
        </p:spPr>
        <p:txBody>
          <a:bodyPr wrap="none" lIns="91440" tIns="45720" rIns="91440" bIns="45720">
            <a:spAutoFit/>
          </a:bodyPr>
          <a:lstStyle/>
          <a:p>
            <a:pPr algn="ctr"/>
            <a:r>
              <a:rPr lang="ko-KR" altLang="en-US" sz="4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rPr>
              <a:t>드론에</a:t>
            </a:r>
            <a:r>
              <a:rPr lang="ko-KR" alt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rPr>
              <a:t> 설치된 </a:t>
            </a:r>
            <a:r>
              <a:rPr lang="ko-KR" altLang="en-US" sz="4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rPr>
              <a:t>비콘을</a:t>
            </a:r>
            <a:r>
              <a:rPr lang="ko-KR" alt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rPr>
              <a:t> 통한 </a:t>
            </a:r>
            <a:endParaRPr lang="en-US" altLang="ko-KR"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endParaRPr>
          </a:p>
          <a:p>
            <a:pPr algn="ctr"/>
            <a:r>
              <a:rPr lang="ko-KR" alt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rPr>
              <a:t>실시간 위치추적 시스템</a:t>
            </a:r>
            <a:endParaRPr lang="ko-KR" alt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210 맨발의청춘 L" pitchFamily="18" charset="-127"/>
              <a:ea typeface="210 맨발의청춘 L" pitchFamily="18"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김성수\Desktop\새 폴더\zbfg.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pic>
        <p:nvPicPr>
          <p:cNvPr id="2051" name="Picture 3" descr="C:\Users\김성수\Desktop\새 폴더\dfsfs.png"/>
          <p:cNvPicPr>
            <a:picLocks noChangeAspect="1" noChangeArrowheads="1"/>
          </p:cNvPicPr>
          <p:nvPr/>
        </p:nvPicPr>
        <p:blipFill>
          <a:blip r:embed="rId4" cstate="print"/>
          <a:srcRect/>
          <a:stretch>
            <a:fillRect/>
          </a:stretch>
        </p:blipFill>
        <p:spPr bwMode="auto">
          <a:xfrm>
            <a:off x="0" y="0"/>
            <a:ext cx="9144000" cy="6858000"/>
          </a:xfrm>
          <a:prstGeom prst="rect">
            <a:avLst/>
          </a:prstGeom>
          <a:noFill/>
        </p:spPr>
      </p:pic>
      <p:sp>
        <p:nvSpPr>
          <p:cNvPr id="4" name="이등변 삼각형 3"/>
          <p:cNvSpPr/>
          <p:nvPr/>
        </p:nvSpPr>
        <p:spPr>
          <a:xfrm>
            <a:off x="3923928" y="1908121"/>
            <a:ext cx="432048" cy="360040"/>
          </a:xfrm>
          <a:prstGeom prst="triangle">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이등변 삼각형 4"/>
          <p:cNvSpPr/>
          <p:nvPr/>
        </p:nvSpPr>
        <p:spPr>
          <a:xfrm>
            <a:off x="4427984" y="2844225"/>
            <a:ext cx="432048" cy="360040"/>
          </a:xfrm>
          <a:prstGeom prst="triangle">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이등변 삼각형 5"/>
          <p:cNvSpPr/>
          <p:nvPr/>
        </p:nvSpPr>
        <p:spPr>
          <a:xfrm>
            <a:off x="4932040" y="3780329"/>
            <a:ext cx="432048" cy="360040"/>
          </a:xfrm>
          <a:prstGeom prst="triangle">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4572000" y="1692097"/>
            <a:ext cx="4824536" cy="584775"/>
          </a:xfrm>
          <a:prstGeom prst="rect">
            <a:avLst/>
          </a:prstGeom>
          <a:noFill/>
        </p:spPr>
        <p:txBody>
          <a:bodyPr wrap="square" rtlCol="0">
            <a:spAutoFit/>
          </a:bodyPr>
          <a:lstStyle/>
          <a:p>
            <a:r>
              <a:rPr lang="ko-KR" altLang="en-US" sz="3200" dirty="0" smtClean="0">
                <a:latin typeface="210 맨발의청춘 R" pitchFamily="18" charset="-127"/>
                <a:ea typeface="210 맨발의청춘 R" pitchFamily="18" charset="-127"/>
              </a:rPr>
              <a:t>개념도</a:t>
            </a:r>
            <a:endParaRPr lang="ko-KR" altLang="en-US" sz="3200" dirty="0">
              <a:latin typeface="210 맨발의청춘 R" pitchFamily="18" charset="-127"/>
              <a:ea typeface="210 맨발의청춘 R" pitchFamily="18" charset="-127"/>
            </a:endParaRPr>
          </a:p>
        </p:txBody>
      </p:sp>
      <p:sp>
        <p:nvSpPr>
          <p:cNvPr id="10" name="TextBox 9"/>
          <p:cNvSpPr txBox="1"/>
          <p:nvPr/>
        </p:nvSpPr>
        <p:spPr>
          <a:xfrm>
            <a:off x="5004048" y="2700209"/>
            <a:ext cx="2520280" cy="584775"/>
          </a:xfrm>
          <a:prstGeom prst="rect">
            <a:avLst/>
          </a:prstGeom>
          <a:noFill/>
        </p:spPr>
        <p:txBody>
          <a:bodyPr wrap="square" rtlCol="0">
            <a:spAutoFit/>
          </a:bodyPr>
          <a:lstStyle/>
          <a:p>
            <a:r>
              <a:rPr lang="ko-KR" altLang="en-US" sz="3200" dirty="0" smtClean="0">
                <a:latin typeface="210 맨발의청춘 R" pitchFamily="18" charset="-127"/>
                <a:ea typeface="210 맨발의청춘 R" pitchFamily="18" charset="-127"/>
              </a:rPr>
              <a:t>진행 상황</a:t>
            </a:r>
            <a:endParaRPr lang="ko-KR" altLang="en-US" sz="3200" dirty="0">
              <a:latin typeface="210 맨발의청춘 R" pitchFamily="18" charset="-127"/>
              <a:ea typeface="210 맨발의청춘 R" pitchFamily="18" charset="-127"/>
            </a:endParaRPr>
          </a:p>
        </p:txBody>
      </p:sp>
      <p:sp>
        <p:nvSpPr>
          <p:cNvPr id="11" name="TextBox 10"/>
          <p:cNvSpPr txBox="1"/>
          <p:nvPr/>
        </p:nvSpPr>
        <p:spPr>
          <a:xfrm>
            <a:off x="5508104" y="3780329"/>
            <a:ext cx="2376264" cy="584775"/>
          </a:xfrm>
          <a:prstGeom prst="rect">
            <a:avLst/>
          </a:prstGeom>
          <a:noFill/>
        </p:spPr>
        <p:txBody>
          <a:bodyPr wrap="square" rtlCol="0">
            <a:spAutoFit/>
          </a:bodyPr>
          <a:lstStyle/>
          <a:p>
            <a:r>
              <a:rPr lang="ko-KR" altLang="en-US" sz="3200" dirty="0" smtClean="0">
                <a:latin typeface="210 맨발의청춘 R" pitchFamily="18" charset="-127"/>
                <a:ea typeface="210 맨발의청춘 R" pitchFamily="18" charset="-127"/>
              </a:rPr>
              <a:t>향후 계획</a:t>
            </a:r>
            <a:endParaRPr lang="ko-KR" altLang="en-US" sz="3200" dirty="0">
              <a:latin typeface="210 맨발의청춘 R" pitchFamily="18" charset="-127"/>
              <a:ea typeface="210 맨발의청춘 R" pitchFamily="18"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91000"/>
          </a:schemeClr>
        </a:solidFill>
        <a:effectLst/>
      </p:bgPr>
    </p:bg>
    <p:spTree>
      <p:nvGrpSpPr>
        <p:cNvPr id="1" name=""/>
        <p:cNvGrpSpPr/>
        <p:nvPr/>
      </p:nvGrpSpPr>
      <p:grpSpPr>
        <a:xfrm>
          <a:off x="0" y="0"/>
          <a:ext cx="0" cy="0"/>
          <a:chOff x="0" y="0"/>
          <a:chExt cx="0" cy="0"/>
        </a:xfrm>
      </p:grpSpPr>
      <p:pic>
        <p:nvPicPr>
          <p:cNvPr id="2" name="Picture 2" descr="C:\Users\김성수\Desktop\새 폴더\그림1.png"/>
          <p:cNvPicPr>
            <a:picLocks noChangeAspect="1" noChangeArrowheads="1"/>
          </p:cNvPicPr>
          <p:nvPr/>
        </p:nvPicPr>
        <p:blipFill>
          <a:blip r:embed="rId3" cstate="print">
            <a:lum/>
          </a:blip>
          <a:srcRect b="88970"/>
          <a:stretch>
            <a:fillRect/>
          </a:stretch>
        </p:blipFill>
        <p:spPr bwMode="auto">
          <a:xfrm>
            <a:off x="-22225" y="-9525"/>
            <a:ext cx="9190038" cy="758478"/>
          </a:xfrm>
          <a:prstGeom prst="rect">
            <a:avLst/>
          </a:prstGeom>
          <a:noFill/>
        </p:spPr>
      </p:pic>
      <p:pic>
        <p:nvPicPr>
          <p:cNvPr id="3" name="Picture 2" descr="C:\Users\김성수\Desktop\새 폴더\그림1.png"/>
          <p:cNvPicPr>
            <a:picLocks noChangeAspect="1" noChangeArrowheads="1"/>
          </p:cNvPicPr>
          <p:nvPr/>
        </p:nvPicPr>
        <p:blipFill>
          <a:blip r:embed="rId3" cstate="print">
            <a:lum/>
          </a:blip>
          <a:srcRect t="88970"/>
          <a:stretch>
            <a:fillRect/>
          </a:stretch>
        </p:blipFill>
        <p:spPr bwMode="auto">
          <a:xfrm>
            <a:off x="-22225" y="6110585"/>
            <a:ext cx="9190038" cy="758528"/>
          </a:xfrm>
          <a:prstGeom prst="rect">
            <a:avLst/>
          </a:prstGeom>
          <a:noFill/>
        </p:spPr>
      </p:pic>
      <p:pic>
        <p:nvPicPr>
          <p:cNvPr id="4" name="Picture 2" descr="C:\Users\김성수\Desktop\새 폴더\noun_317065_cc.png"/>
          <p:cNvPicPr>
            <a:picLocks noChangeAspect="1" noChangeArrowheads="1"/>
          </p:cNvPicPr>
          <p:nvPr/>
        </p:nvPicPr>
        <p:blipFill>
          <a:blip r:embed="rId4" cstate="print"/>
          <a:srcRect/>
          <a:stretch>
            <a:fillRect/>
          </a:stretch>
        </p:blipFill>
        <p:spPr bwMode="auto">
          <a:xfrm>
            <a:off x="5004048" y="1772816"/>
            <a:ext cx="3675434" cy="3675434"/>
          </a:xfrm>
          <a:prstGeom prst="rect">
            <a:avLst/>
          </a:prstGeom>
          <a:noFill/>
        </p:spPr>
      </p:pic>
      <p:grpSp>
        <p:nvGrpSpPr>
          <p:cNvPr id="18" name="그룹 17"/>
          <p:cNvGrpSpPr/>
          <p:nvPr/>
        </p:nvGrpSpPr>
        <p:grpSpPr>
          <a:xfrm flipH="1">
            <a:off x="6804247" y="3789040"/>
            <a:ext cx="2030895" cy="2246919"/>
            <a:chOff x="2195736" y="4077072"/>
            <a:chExt cx="1886879" cy="1886879"/>
          </a:xfrm>
        </p:grpSpPr>
        <p:pic>
          <p:nvPicPr>
            <p:cNvPr id="12" name="그림 11" descr="people!.png"/>
            <p:cNvPicPr>
              <a:picLocks noChangeAspect="1"/>
            </p:cNvPicPr>
            <p:nvPr/>
          </p:nvPicPr>
          <p:blipFill>
            <a:blip r:embed="rId5" cstate="print"/>
            <a:stretch>
              <a:fillRect/>
            </a:stretch>
          </p:blipFill>
          <p:spPr>
            <a:xfrm>
              <a:off x="2195736" y="4077072"/>
              <a:ext cx="1886879" cy="1886879"/>
            </a:xfrm>
            <a:prstGeom prst="rect">
              <a:avLst/>
            </a:prstGeom>
          </p:spPr>
        </p:pic>
        <p:pic>
          <p:nvPicPr>
            <p:cNvPr id="13" name="그림 12" descr="joystick!.png"/>
            <p:cNvPicPr>
              <a:picLocks noChangeAspect="1"/>
            </p:cNvPicPr>
            <p:nvPr/>
          </p:nvPicPr>
          <p:blipFill>
            <a:blip r:embed="rId6" cstate="print"/>
            <a:stretch>
              <a:fillRect/>
            </a:stretch>
          </p:blipFill>
          <p:spPr>
            <a:xfrm>
              <a:off x="3131840" y="4509120"/>
              <a:ext cx="643216" cy="643216"/>
            </a:xfrm>
            <a:prstGeom prst="rect">
              <a:avLst/>
            </a:prstGeom>
          </p:spPr>
        </p:pic>
      </p:grpSp>
      <p:pic>
        <p:nvPicPr>
          <p:cNvPr id="14" name="그림 13" descr="black.png"/>
          <p:cNvPicPr>
            <a:picLocks noChangeAspect="1"/>
          </p:cNvPicPr>
          <p:nvPr/>
        </p:nvPicPr>
        <p:blipFill>
          <a:blip r:embed="rId7" cstate="print"/>
          <a:stretch>
            <a:fillRect/>
          </a:stretch>
        </p:blipFill>
        <p:spPr>
          <a:xfrm>
            <a:off x="-108520" y="1844824"/>
            <a:ext cx="4292483" cy="4292483"/>
          </a:xfrm>
          <a:prstGeom prst="rect">
            <a:avLst/>
          </a:prstGeom>
        </p:spPr>
      </p:pic>
      <p:pic>
        <p:nvPicPr>
          <p:cNvPr id="15" name="그림 14" descr="people.png"/>
          <p:cNvPicPr>
            <a:picLocks noChangeAspect="1"/>
          </p:cNvPicPr>
          <p:nvPr/>
        </p:nvPicPr>
        <p:blipFill>
          <a:blip r:embed="rId8" cstate="print"/>
          <a:stretch>
            <a:fillRect/>
          </a:stretch>
        </p:blipFill>
        <p:spPr>
          <a:xfrm>
            <a:off x="251520" y="1052736"/>
            <a:ext cx="1522823" cy="1522823"/>
          </a:xfrm>
          <a:prstGeom prst="rect">
            <a:avLst/>
          </a:prstGeom>
        </p:spPr>
      </p:pic>
      <p:pic>
        <p:nvPicPr>
          <p:cNvPr id="16" name="그림 15" descr="telephone.png"/>
          <p:cNvPicPr>
            <a:picLocks noChangeAspect="1"/>
          </p:cNvPicPr>
          <p:nvPr/>
        </p:nvPicPr>
        <p:blipFill>
          <a:blip r:embed="rId9" cstate="print"/>
          <a:stretch>
            <a:fillRect/>
          </a:stretch>
        </p:blipFill>
        <p:spPr>
          <a:xfrm>
            <a:off x="3779912" y="4653136"/>
            <a:ext cx="864096" cy="864096"/>
          </a:xfrm>
          <a:prstGeom prst="rect">
            <a:avLst/>
          </a:prstGeom>
        </p:spPr>
      </p:pic>
      <p:sp>
        <p:nvSpPr>
          <p:cNvPr id="17" name="TextBox 16"/>
          <p:cNvSpPr txBox="1"/>
          <p:nvPr/>
        </p:nvSpPr>
        <p:spPr>
          <a:xfrm>
            <a:off x="323528" y="190381"/>
            <a:ext cx="2592288" cy="646331"/>
          </a:xfrm>
          <a:prstGeom prst="rect">
            <a:avLst/>
          </a:prstGeom>
          <a:noFill/>
        </p:spPr>
        <p:txBody>
          <a:bodyPr wrap="square" rtlCol="0">
            <a:spAutoFit/>
          </a:bodyPr>
          <a:lstStyle/>
          <a:p>
            <a:r>
              <a:rPr lang="ko-KR" altLang="en-US" sz="3600" dirty="0" smtClean="0">
                <a:solidFill>
                  <a:schemeClr val="bg1"/>
                </a:solidFill>
                <a:latin typeface="210 맨발의청춘 L" pitchFamily="18" charset="-127"/>
                <a:ea typeface="210 맨발의청춘 L" pitchFamily="18" charset="-127"/>
              </a:rPr>
              <a:t>개념도</a:t>
            </a:r>
            <a:r>
              <a:rPr lang="en-US" altLang="ko-KR" sz="3600" dirty="0" smtClean="0">
                <a:solidFill>
                  <a:schemeClr val="bg1"/>
                </a:solidFill>
                <a:latin typeface="210 맨발의청춘 L" pitchFamily="18" charset="-127"/>
                <a:ea typeface="210 맨발의청춘 L" pitchFamily="18" charset="-127"/>
              </a:rPr>
              <a:t>1</a:t>
            </a:r>
            <a:endParaRPr lang="ko-KR" altLang="en-US" sz="3600" dirty="0">
              <a:solidFill>
                <a:schemeClr val="bg1"/>
              </a:solidFill>
              <a:latin typeface="210 맨발의청춘 L" pitchFamily="18" charset="-127"/>
              <a:ea typeface="210 맨발의청춘 L" pitchFamily="18" charset="-127"/>
            </a:endParaRPr>
          </a:p>
        </p:txBody>
      </p:sp>
      <p:pic>
        <p:nvPicPr>
          <p:cNvPr id="21" name="그림 20" descr="computer.png"/>
          <p:cNvPicPr>
            <a:picLocks noChangeAspect="1"/>
          </p:cNvPicPr>
          <p:nvPr/>
        </p:nvPicPr>
        <p:blipFill>
          <a:blip r:embed="rId10" cstate="print"/>
          <a:stretch>
            <a:fillRect/>
          </a:stretch>
        </p:blipFill>
        <p:spPr>
          <a:xfrm>
            <a:off x="5508104" y="4869160"/>
            <a:ext cx="1170968" cy="1170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88889E-6 3.75723E-6 L 0.25539 0.48716 " pathEditMode="relative" rAng="0" ptsTypes="AA">
                                      <p:cBhvr>
                                        <p:cTn id="6" dur="2000" fill="hold"/>
                                        <p:tgtEl>
                                          <p:spTgt spid="15"/>
                                        </p:tgtEl>
                                        <p:attrNameLst>
                                          <p:attrName>ppt_x</p:attrName>
                                          <p:attrName>ppt_y</p:attrName>
                                        </p:attrNameLst>
                                      </p:cBhvr>
                                      <p:rCtr x="12800" y="24300"/>
                                    </p:animMotion>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6"/>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amond(i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1.6185E-6 L -0.17309 -0.30404 " pathEditMode="relative" ptsTypes="AA">
                                      <p:cBhvr>
                                        <p:cTn id="38"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김성수\Desktop\새 폴더\그림1.png"/>
          <p:cNvPicPr>
            <a:picLocks noChangeAspect="1" noChangeArrowheads="1"/>
          </p:cNvPicPr>
          <p:nvPr/>
        </p:nvPicPr>
        <p:blipFill>
          <a:blip r:embed="rId3" cstate="print">
            <a:lum/>
          </a:blip>
          <a:srcRect b="88970"/>
          <a:stretch>
            <a:fillRect/>
          </a:stretch>
        </p:blipFill>
        <p:spPr bwMode="auto">
          <a:xfrm>
            <a:off x="-22225" y="-9525"/>
            <a:ext cx="9190038" cy="758478"/>
          </a:xfrm>
          <a:prstGeom prst="rect">
            <a:avLst/>
          </a:prstGeom>
          <a:noFill/>
        </p:spPr>
      </p:pic>
      <p:pic>
        <p:nvPicPr>
          <p:cNvPr id="3" name="Picture 2" descr="C:\Users\김성수\Desktop\새 폴더\그림1.png"/>
          <p:cNvPicPr>
            <a:picLocks noChangeAspect="1" noChangeArrowheads="1"/>
          </p:cNvPicPr>
          <p:nvPr/>
        </p:nvPicPr>
        <p:blipFill>
          <a:blip r:embed="rId3" cstate="print">
            <a:lum/>
          </a:blip>
          <a:srcRect t="88970"/>
          <a:stretch>
            <a:fillRect/>
          </a:stretch>
        </p:blipFill>
        <p:spPr bwMode="auto">
          <a:xfrm>
            <a:off x="-22225" y="6110585"/>
            <a:ext cx="9190038" cy="758528"/>
          </a:xfrm>
          <a:prstGeom prst="rect">
            <a:avLst/>
          </a:prstGeom>
          <a:noFill/>
        </p:spPr>
      </p:pic>
      <p:pic>
        <p:nvPicPr>
          <p:cNvPr id="15" name="그림 14" descr="people.png"/>
          <p:cNvPicPr>
            <a:picLocks noChangeAspect="1"/>
          </p:cNvPicPr>
          <p:nvPr/>
        </p:nvPicPr>
        <p:blipFill>
          <a:blip r:embed="rId4" cstate="print"/>
          <a:stretch>
            <a:fillRect/>
          </a:stretch>
        </p:blipFill>
        <p:spPr>
          <a:xfrm rot="2447560">
            <a:off x="1061341" y="4670868"/>
            <a:ext cx="1522823" cy="1522823"/>
          </a:xfrm>
          <a:prstGeom prst="rect">
            <a:avLst/>
          </a:prstGeom>
        </p:spPr>
      </p:pic>
      <p:pic>
        <p:nvPicPr>
          <p:cNvPr id="16" name="그림 15" descr="telephone.png"/>
          <p:cNvPicPr>
            <a:picLocks noChangeAspect="1"/>
          </p:cNvPicPr>
          <p:nvPr/>
        </p:nvPicPr>
        <p:blipFill>
          <a:blip r:embed="rId5" cstate="print"/>
          <a:stretch>
            <a:fillRect/>
          </a:stretch>
        </p:blipFill>
        <p:spPr>
          <a:xfrm>
            <a:off x="4644008" y="4437112"/>
            <a:ext cx="864096" cy="864096"/>
          </a:xfrm>
          <a:prstGeom prst="rect">
            <a:avLst/>
          </a:prstGeom>
        </p:spPr>
      </p:pic>
      <p:sp>
        <p:nvSpPr>
          <p:cNvPr id="17" name="TextBox 16"/>
          <p:cNvSpPr txBox="1"/>
          <p:nvPr/>
        </p:nvSpPr>
        <p:spPr>
          <a:xfrm>
            <a:off x="323528" y="190381"/>
            <a:ext cx="2592288" cy="646331"/>
          </a:xfrm>
          <a:prstGeom prst="rect">
            <a:avLst/>
          </a:prstGeom>
          <a:noFill/>
        </p:spPr>
        <p:txBody>
          <a:bodyPr wrap="square" rtlCol="0">
            <a:spAutoFit/>
          </a:bodyPr>
          <a:lstStyle/>
          <a:p>
            <a:r>
              <a:rPr lang="ko-KR" altLang="en-US" sz="3600" dirty="0" smtClean="0">
                <a:solidFill>
                  <a:schemeClr val="bg1"/>
                </a:solidFill>
                <a:latin typeface="210 맨발의청춘 L" pitchFamily="18" charset="-127"/>
                <a:ea typeface="210 맨발의청춘 L" pitchFamily="18" charset="-127"/>
              </a:rPr>
              <a:t>개념도</a:t>
            </a:r>
            <a:r>
              <a:rPr lang="en-US" altLang="ko-KR" sz="3600" dirty="0" smtClean="0">
                <a:solidFill>
                  <a:schemeClr val="bg1"/>
                </a:solidFill>
                <a:latin typeface="210 맨발의청춘 L" pitchFamily="18" charset="-127"/>
                <a:ea typeface="210 맨발의청춘 L" pitchFamily="18" charset="-127"/>
              </a:rPr>
              <a:t>2</a:t>
            </a:r>
            <a:endParaRPr lang="ko-KR" altLang="en-US" sz="3600" dirty="0">
              <a:solidFill>
                <a:schemeClr val="bg1"/>
              </a:solidFill>
              <a:latin typeface="210 맨발의청춘 L" pitchFamily="18" charset="-127"/>
              <a:ea typeface="210 맨발의청춘 L" pitchFamily="18" charset="-127"/>
            </a:endParaRPr>
          </a:p>
        </p:txBody>
      </p:sp>
      <p:pic>
        <p:nvPicPr>
          <p:cNvPr id="1027" name="Picture 3" descr="C:\Users\mycom\Downloads\1461418543_dialog-warning.png"/>
          <p:cNvPicPr>
            <a:picLocks noChangeAspect="1" noChangeArrowheads="1"/>
          </p:cNvPicPr>
          <p:nvPr/>
        </p:nvPicPr>
        <p:blipFill>
          <a:blip r:embed="rId6" cstate="print"/>
          <a:srcRect/>
          <a:stretch>
            <a:fillRect/>
          </a:stretch>
        </p:blipFill>
        <p:spPr bwMode="auto">
          <a:xfrm>
            <a:off x="6012160" y="4581128"/>
            <a:ext cx="1625600" cy="1625600"/>
          </a:xfrm>
          <a:prstGeom prst="rect">
            <a:avLst/>
          </a:prstGeom>
          <a:noFill/>
        </p:spPr>
      </p:pic>
      <p:pic>
        <p:nvPicPr>
          <p:cNvPr id="1028" name="Picture 4" descr="C:\Users\mycom\Downloads\1461418763_electronics-12.png"/>
          <p:cNvPicPr>
            <a:picLocks noChangeAspect="1" noChangeArrowheads="1"/>
          </p:cNvPicPr>
          <p:nvPr/>
        </p:nvPicPr>
        <p:blipFill>
          <a:blip r:embed="rId7" cstate="print"/>
          <a:srcRect/>
          <a:stretch>
            <a:fillRect/>
          </a:stretch>
        </p:blipFill>
        <p:spPr bwMode="auto">
          <a:xfrm>
            <a:off x="6444208" y="3861048"/>
            <a:ext cx="720080" cy="7200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44444E-6 -3.87283E-6 L 0.24548 -0.00855 " pathEditMode="relative" rAng="0" ptsTypes="AA">
                                      <p:cBhvr>
                                        <p:cTn id="6" dur="2000" fill="hold"/>
                                        <p:tgtEl>
                                          <p:spTgt spid="15"/>
                                        </p:tgtEl>
                                        <p:attrNameLst>
                                          <p:attrName>ppt_x</p:attrName>
                                          <p:attrName>ppt_y</p:attrName>
                                        </p:attrNameLst>
                                      </p:cBhvr>
                                      <p:rCtr x="12300" y="-400"/>
                                    </p:animMotion>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diamond(in)">
                                      <p:cBhvr>
                                        <p:cTn id="11" dur="20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p:cNvSpPr/>
          <p:nvPr/>
        </p:nvSpPr>
        <p:spPr>
          <a:xfrm>
            <a:off x="2519772" y="1619837"/>
            <a:ext cx="4104456" cy="4914470"/>
          </a:xfrm>
          <a:prstGeom prst="roundRect">
            <a:avLst>
              <a:gd name="adj"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lang="ko-KR" altLang="en-US"/>
            </a:pPr>
            <a:endParaRPr lang="ko-KR" altLang="en-US"/>
          </a:p>
        </p:txBody>
      </p:sp>
      <p:pic>
        <p:nvPicPr>
          <p:cNvPr id="2" name="Picture 2" descr="C:\Users\김성수\Desktop\새 폴더\그림1.png"/>
          <p:cNvPicPr>
            <a:picLocks noChangeAspect="1" noChangeArrowheads="1"/>
          </p:cNvPicPr>
          <p:nvPr/>
        </p:nvPicPr>
        <p:blipFill rotWithShape="1">
          <a:blip r:embed="rId3">
            <a:lum bright="-4000"/>
          </a:blip>
          <a:srcRect b="52340"/>
          <a:stretch>
            <a:fillRect/>
          </a:stretch>
        </p:blipFill>
        <p:spPr>
          <a:xfrm>
            <a:off x="-22225" y="-9525"/>
            <a:ext cx="9190038" cy="1494309"/>
          </a:xfrm>
          <a:prstGeom prst="rect">
            <a:avLst/>
          </a:prstGeom>
          <a:noFill/>
        </p:spPr>
      </p:pic>
      <p:sp>
        <p:nvSpPr>
          <p:cNvPr id="6" name="TextBox 5"/>
          <p:cNvSpPr txBox="1"/>
          <p:nvPr/>
        </p:nvSpPr>
        <p:spPr>
          <a:xfrm>
            <a:off x="323527" y="476672"/>
            <a:ext cx="4104457" cy="445348"/>
          </a:xfrm>
          <a:prstGeom prst="rect">
            <a:avLst/>
          </a:prstGeom>
          <a:noFill/>
        </p:spPr>
        <p:txBody>
          <a:bodyPr wrap="square">
            <a:spAutoFit/>
          </a:bodyPr>
          <a:lstStyle/>
          <a:p>
            <a:pPr lvl="0">
              <a:defRPr lang="ko-KR" altLang="en-US"/>
            </a:pPr>
            <a:r>
              <a:rPr lang="ko-KR" altLang="en-US" sz="2400">
                <a:solidFill>
                  <a:schemeClr val="bg1"/>
                </a:solidFill>
                <a:latin typeface="210 맨발의청춘 R"/>
                <a:ea typeface="210 맨발의청춘 R"/>
              </a:rPr>
              <a:t>실행화면</a:t>
            </a:r>
          </a:p>
        </p:txBody>
      </p:sp>
      <p:pic>
        <p:nvPicPr>
          <p:cNvPr id="7" name="그림 6"/>
          <p:cNvPicPr>
            <a:picLocks/>
          </p:cNvPicPr>
          <p:nvPr/>
        </p:nvPicPr>
        <p:blipFill rotWithShape="1">
          <a:blip r:embed="rId4"/>
          <a:stretch>
            <a:fillRect/>
          </a:stretch>
        </p:blipFill>
        <p:spPr>
          <a:xfrm>
            <a:off x="3023828" y="2097072"/>
            <a:ext cx="3060000" cy="3960000"/>
          </a:xfrm>
          <a:prstGeom prst="rect">
            <a:avLst/>
          </a:prstGeom>
        </p:spPr>
      </p:pic>
      <p:pic>
        <p:nvPicPr>
          <p:cNvPr id="10" name="그림 9"/>
          <p:cNvPicPr/>
          <p:nvPr/>
        </p:nvPicPr>
        <p:blipFill rotWithShape="1">
          <a:blip r:embed="rId5"/>
          <a:stretch>
            <a:fillRect/>
          </a:stretch>
        </p:blipFill>
        <p:spPr>
          <a:xfrm>
            <a:off x="3023828" y="2097072"/>
            <a:ext cx="3060000" cy="3960000"/>
          </a:xfrm>
          <a:prstGeom prst="rect">
            <a:avLst/>
          </a:prstGeom>
        </p:spPr>
      </p:pic>
      <p:pic>
        <p:nvPicPr>
          <p:cNvPr id="9" name="그림 8"/>
          <p:cNvPicPr>
            <a:picLocks/>
          </p:cNvPicPr>
          <p:nvPr/>
        </p:nvPicPr>
        <p:blipFill rotWithShape="1">
          <a:blip r:embed="rId6"/>
          <a:stretch>
            <a:fillRect/>
          </a:stretch>
        </p:blipFill>
        <p:spPr>
          <a:xfrm>
            <a:off x="3052461" y="2105598"/>
            <a:ext cx="3060000" cy="3960000"/>
          </a:xfrm>
          <a:prstGeom prst="rect">
            <a:avLst/>
          </a:prstGeom>
        </p:spPr>
      </p:pic>
      <p:pic>
        <p:nvPicPr>
          <p:cNvPr id="4" name="그림 3"/>
          <p:cNvPicPr>
            <a:picLocks/>
          </p:cNvPicPr>
          <p:nvPr/>
        </p:nvPicPr>
        <p:blipFill rotWithShape="1">
          <a:blip r:embed="rId7"/>
          <a:stretch>
            <a:fillRect/>
          </a:stretch>
        </p:blipFill>
        <p:spPr>
          <a:xfrm>
            <a:off x="3042000" y="2097072"/>
            <a:ext cx="3060000" cy="3960000"/>
          </a:xfrm>
          <a:prstGeom prst="rect">
            <a:avLst/>
          </a:prstGeom>
        </p:spPr>
      </p:pic>
      <p:grpSp>
        <p:nvGrpSpPr>
          <p:cNvPr id="11" name="그룹 10"/>
          <p:cNvGrpSpPr/>
          <p:nvPr/>
        </p:nvGrpSpPr>
        <p:grpSpPr>
          <a:xfrm>
            <a:off x="4427984" y="6129300"/>
            <a:ext cx="396044" cy="369003"/>
            <a:chOff x="4427984" y="6129300"/>
            <a:chExt cx="396044" cy="369003"/>
          </a:xfrm>
        </p:grpSpPr>
        <p:sp>
          <p:nvSpPr>
            <p:cNvPr id="12" name="타원 11"/>
            <p:cNvSpPr/>
            <p:nvPr/>
          </p:nvSpPr>
          <p:spPr>
            <a:xfrm>
              <a:off x="4427984" y="6129300"/>
              <a:ext cx="396044" cy="369003"/>
            </a:xfrm>
            <a:prstGeom prst="ellipse">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4550861" y="6252177"/>
              <a:ext cx="129151" cy="129151"/>
            </a:xfrm>
            <a:prstGeom prst="roundRect">
              <a:avLst/>
            </a:pr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모서리가 둥근 직사각형 10"/>
          <p:cNvSpPr/>
          <p:nvPr/>
        </p:nvSpPr>
        <p:spPr>
          <a:xfrm>
            <a:off x="2519772" y="1619837"/>
            <a:ext cx="4104456" cy="4914470"/>
          </a:xfrm>
          <a:prstGeom prst="roundRect">
            <a:avLst>
              <a:gd name="adj"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lang="ko-KR" altLang="en-US"/>
            </a:pPr>
            <a:endParaRPr lang="ko-KR" altLang="en-US"/>
          </a:p>
        </p:txBody>
      </p:sp>
      <p:pic>
        <p:nvPicPr>
          <p:cNvPr id="2" name="Picture 2" descr="C:\Users\김성수\Desktop\새 폴더\그림1.png"/>
          <p:cNvPicPr>
            <a:picLocks noChangeAspect="1" noChangeArrowheads="1"/>
          </p:cNvPicPr>
          <p:nvPr/>
        </p:nvPicPr>
        <p:blipFill rotWithShape="1">
          <a:blip r:embed="rId3">
            <a:lum bright="-4000"/>
          </a:blip>
          <a:srcRect b="52340"/>
          <a:stretch>
            <a:fillRect/>
          </a:stretch>
        </p:blipFill>
        <p:spPr>
          <a:xfrm>
            <a:off x="-22225" y="-9525"/>
            <a:ext cx="9190038" cy="1494309"/>
          </a:xfrm>
          <a:prstGeom prst="rect">
            <a:avLst/>
          </a:prstGeom>
          <a:noFill/>
        </p:spPr>
      </p:pic>
      <p:sp>
        <p:nvSpPr>
          <p:cNvPr id="6" name="TextBox 5"/>
          <p:cNvSpPr txBox="1"/>
          <p:nvPr/>
        </p:nvSpPr>
        <p:spPr>
          <a:xfrm>
            <a:off x="323527" y="476672"/>
            <a:ext cx="4104457" cy="445348"/>
          </a:xfrm>
          <a:prstGeom prst="rect">
            <a:avLst/>
          </a:prstGeom>
          <a:noFill/>
        </p:spPr>
        <p:txBody>
          <a:bodyPr wrap="square">
            <a:spAutoFit/>
          </a:bodyPr>
          <a:lstStyle/>
          <a:p>
            <a:pPr lvl="0">
              <a:defRPr lang="ko-KR" altLang="en-US"/>
            </a:pPr>
            <a:r>
              <a:rPr lang="ko-KR" altLang="en-US" sz="2400">
                <a:solidFill>
                  <a:schemeClr val="bg1"/>
                </a:solidFill>
                <a:latin typeface="210 맨발의청춘 R"/>
                <a:ea typeface="210 맨발의청춘 R"/>
              </a:rPr>
              <a:t>실행화면</a:t>
            </a:r>
          </a:p>
        </p:txBody>
      </p:sp>
      <p:pic>
        <p:nvPicPr>
          <p:cNvPr id="8" name="그림 7"/>
          <p:cNvPicPr/>
          <p:nvPr/>
        </p:nvPicPr>
        <p:blipFill rotWithShape="1">
          <a:blip r:embed="rId4"/>
          <a:stretch>
            <a:fillRect/>
          </a:stretch>
        </p:blipFill>
        <p:spPr>
          <a:xfrm>
            <a:off x="3028978" y="2093648"/>
            <a:ext cx="3060000" cy="3960000"/>
          </a:xfrm>
          <a:prstGeom prst="rect">
            <a:avLst/>
          </a:prstGeom>
        </p:spPr>
      </p:pic>
      <p:pic>
        <p:nvPicPr>
          <p:cNvPr id="10" name="그림 9"/>
          <p:cNvPicPr/>
          <p:nvPr/>
        </p:nvPicPr>
        <p:blipFill rotWithShape="1">
          <a:blip r:embed="rId5"/>
          <a:stretch>
            <a:fillRect/>
          </a:stretch>
        </p:blipFill>
        <p:spPr>
          <a:xfrm>
            <a:off x="3042794" y="2097072"/>
            <a:ext cx="3060000" cy="3960000"/>
          </a:xfrm>
          <a:prstGeom prst="rect">
            <a:avLst/>
          </a:prstGeom>
        </p:spPr>
      </p:pic>
      <p:pic>
        <p:nvPicPr>
          <p:cNvPr id="3" name="그림 2"/>
          <p:cNvPicPr/>
          <p:nvPr/>
        </p:nvPicPr>
        <p:blipFill rotWithShape="1">
          <a:blip r:embed="rId6"/>
          <a:stretch>
            <a:fillRect/>
          </a:stretch>
        </p:blipFill>
        <p:spPr>
          <a:xfrm>
            <a:off x="3015162" y="2090224"/>
            <a:ext cx="3087632" cy="3960000"/>
          </a:xfrm>
          <a:prstGeom prst="rect">
            <a:avLst/>
          </a:prstGeom>
        </p:spPr>
      </p:pic>
      <p:grpSp>
        <p:nvGrpSpPr>
          <p:cNvPr id="7" name="그룹 6"/>
          <p:cNvGrpSpPr/>
          <p:nvPr/>
        </p:nvGrpSpPr>
        <p:grpSpPr>
          <a:xfrm>
            <a:off x="4427984" y="6129300"/>
            <a:ext cx="396044" cy="369003"/>
            <a:chOff x="4427984" y="6129300"/>
            <a:chExt cx="396044" cy="369003"/>
          </a:xfrm>
        </p:grpSpPr>
        <p:sp>
          <p:nvSpPr>
            <p:cNvPr id="4" name="타원 3"/>
            <p:cNvSpPr/>
            <p:nvPr/>
          </p:nvSpPr>
          <p:spPr>
            <a:xfrm>
              <a:off x="4427984" y="6129300"/>
              <a:ext cx="396044" cy="369003"/>
            </a:xfrm>
            <a:prstGeom prst="ellipse">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4550861" y="6252177"/>
              <a:ext cx="129151" cy="129151"/>
            </a:xfrm>
            <a:prstGeom prst="roundRect">
              <a:avLst/>
            </a:pr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김성수\Desktop\새 폴더\aetrtyr.png"/>
          <p:cNvPicPr>
            <a:picLocks noChangeAspect="1" noChangeArrowheads="1"/>
          </p:cNvPicPr>
          <p:nvPr/>
        </p:nvPicPr>
        <p:blipFill>
          <a:blip r:embed="rId3" cstate="print"/>
          <a:srcRect/>
          <a:stretch>
            <a:fillRect/>
          </a:stretch>
        </p:blipFill>
        <p:spPr bwMode="auto">
          <a:xfrm>
            <a:off x="0" y="-27384"/>
            <a:ext cx="9144000" cy="6885384"/>
          </a:xfrm>
          <a:prstGeom prst="rect">
            <a:avLst/>
          </a:prstGeom>
          <a:noFill/>
        </p:spPr>
      </p:pic>
      <p:pic>
        <p:nvPicPr>
          <p:cNvPr id="3" name="그림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592" y="2708920"/>
            <a:ext cx="4770163" cy="4770163"/>
          </a:xfrm>
          <a:prstGeom prst="rect">
            <a:avLst/>
          </a:prstGeom>
        </p:spPr>
      </p:pic>
      <p:grpSp>
        <p:nvGrpSpPr>
          <p:cNvPr id="4" name="그룹 3"/>
          <p:cNvGrpSpPr/>
          <p:nvPr/>
        </p:nvGrpSpPr>
        <p:grpSpPr>
          <a:xfrm>
            <a:off x="3131840" y="1772816"/>
            <a:ext cx="1728192" cy="1440160"/>
            <a:chOff x="3779912" y="116632"/>
            <a:chExt cx="2666771" cy="2377802"/>
          </a:xfrm>
        </p:grpSpPr>
        <p:sp>
          <p:nvSpPr>
            <p:cNvPr id="5" name="이등변 삼각형 4"/>
            <p:cNvSpPr/>
            <p:nvPr/>
          </p:nvSpPr>
          <p:spPr>
            <a:xfrm>
              <a:off x="4427984" y="404664"/>
              <a:ext cx="1296144" cy="122413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이등변 삼각형 5"/>
            <p:cNvSpPr/>
            <p:nvPr/>
          </p:nvSpPr>
          <p:spPr>
            <a:xfrm>
              <a:off x="4644008" y="548680"/>
              <a:ext cx="1296144" cy="122413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6" descr="C:\Users\김성수\Desktop\새 폴더\Untitled-1SDSD.png"/>
            <p:cNvPicPr>
              <a:picLocks noChangeAspect="1" noChangeArrowheads="1"/>
            </p:cNvPicPr>
            <p:nvPr/>
          </p:nvPicPr>
          <p:blipFill>
            <a:blip r:embed="rId5" cstate="print"/>
            <a:srcRect/>
            <a:stretch>
              <a:fillRect/>
            </a:stretch>
          </p:blipFill>
          <p:spPr bwMode="auto">
            <a:xfrm>
              <a:off x="3779912" y="116632"/>
              <a:ext cx="2666771" cy="2377802"/>
            </a:xfrm>
            <a:prstGeom prst="rect">
              <a:avLst/>
            </a:prstGeom>
            <a:noFill/>
          </p:spPr>
        </p:pic>
      </p:grpSp>
      <p:grpSp>
        <p:nvGrpSpPr>
          <p:cNvPr id="8" name="그룹 7"/>
          <p:cNvGrpSpPr/>
          <p:nvPr/>
        </p:nvGrpSpPr>
        <p:grpSpPr>
          <a:xfrm>
            <a:off x="3779912" y="2924944"/>
            <a:ext cx="1728192" cy="1440160"/>
            <a:chOff x="3779912" y="116632"/>
            <a:chExt cx="2666771" cy="2377802"/>
          </a:xfrm>
        </p:grpSpPr>
        <p:sp>
          <p:nvSpPr>
            <p:cNvPr id="9" name="이등변 삼각형 8"/>
            <p:cNvSpPr/>
            <p:nvPr/>
          </p:nvSpPr>
          <p:spPr>
            <a:xfrm>
              <a:off x="4427984" y="404664"/>
              <a:ext cx="1296144" cy="122413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p:nvSpPr>
          <p:spPr>
            <a:xfrm>
              <a:off x="4644008" y="548680"/>
              <a:ext cx="1296144" cy="122413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6" descr="C:\Users\김성수\Desktop\새 폴더\Untitled-1SDSD.png"/>
            <p:cNvPicPr>
              <a:picLocks noChangeAspect="1" noChangeArrowheads="1"/>
            </p:cNvPicPr>
            <p:nvPr/>
          </p:nvPicPr>
          <p:blipFill>
            <a:blip r:embed="rId5" cstate="print"/>
            <a:srcRect/>
            <a:stretch>
              <a:fillRect/>
            </a:stretch>
          </p:blipFill>
          <p:spPr bwMode="auto">
            <a:xfrm>
              <a:off x="3779912" y="116632"/>
              <a:ext cx="2666771" cy="2377802"/>
            </a:xfrm>
            <a:prstGeom prst="rect">
              <a:avLst/>
            </a:prstGeom>
            <a:noFill/>
          </p:spPr>
        </p:pic>
      </p:grpSp>
      <p:grpSp>
        <p:nvGrpSpPr>
          <p:cNvPr id="12" name="그룹 11"/>
          <p:cNvGrpSpPr/>
          <p:nvPr/>
        </p:nvGrpSpPr>
        <p:grpSpPr>
          <a:xfrm>
            <a:off x="4427984" y="4149080"/>
            <a:ext cx="1728192" cy="1440160"/>
            <a:chOff x="3779912" y="116632"/>
            <a:chExt cx="2666771" cy="2377802"/>
          </a:xfrm>
        </p:grpSpPr>
        <p:sp>
          <p:nvSpPr>
            <p:cNvPr id="13" name="이등변 삼각형 12"/>
            <p:cNvSpPr/>
            <p:nvPr/>
          </p:nvSpPr>
          <p:spPr>
            <a:xfrm>
              <a:off x="4427984" y="404664"/>
              <a:ext cx="1296144" cy="122413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이등변 삼각형 13"/>
            <p:cNvSpPr/>
            <p:nvPr/>
          </p:nvSpPr>
          <p:spPr>
            <a:xfrm>
              <a:off x="4644008" y="548680"/>
              <a:ext cx="1296144" cy="122413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6" descr="C:\Users\김성수\Desktop\새 폴더\Untitled-1SDSD.png"/>
            <p:cNvPicPr>
              <a:picLocks noChangeAspect="1" noChangeArrowheads="1"/>
            </p:cNvPicPr>
            <p:nvPr/>
          </p:nvPicPr>
          <p:blipFill>
            <a:blip r:embed="rId5" cstate="print"/>
            <a:srcRect/>
            <a:stretch>
              <a:fillRect/>
            </a:stretch>
          </p:blipFill>
          <p:spPr bwMode="auto">
            <a:xfrm>
              <a:off x="3779912" y="116632"/>
              <a:ext cx="2666771" cy="2377802"/>
            </a:xfrm>
            <a:prstGeom prst="rect">
              <a:avLst/>
            </a:prstGeom>
            <a:noFill/>
          </p:spPr>
        </p:pic>
      </p:grpSp>
      <p:sp>
        <p:nvSpPr>
          <p:cNvPr id="16" name="TextBox 15"/>
          <p:cNvSpPr txBox="1"/>
          <p:nvPr/>
        </p:nvSpPr>
        <p:spPr>
          <a:xfrm>
            <a:off x="4572000" y="2060848"/>
            <a:ext cx="3312368" cy="461665"/>
          </a:xfrm>
          <a:prstGeom prst="rect">
            <a:avLst/>
          </a:prstGeom>
          <a:noFill/>
        </p:spPr>
        <p:txBody>
          <a:bodyPr wrap="square" rtlCol="0">
            <a:spAutoFit/>
          </a:bodyPr>
          <a:lstStyle/>
          <a:p>
            <a:r>
              <a:rPr lang="ko-KR" altLang="en-US" sz="2400" dirty="0" err="1" smtClean="0">
                <a:solidFill>
                  <a:schemeClr val="bg1"/>
                </a:solidFill>
                <a:latin typeface="210 맨발의청춘 R" pitchFamily="18" charset="-127"/>
                <a:ea typeface="210 맨발의청춘 R" pitchFamily="18" charset="-127"/>
              </a:rPr>
              <a:t>드론</a:t>
            </a:r>
            <a:r>
              <a:rPr lang="ko-KR" altLang="en-US" sz="2400" dirty="0" smtClean="0">
                <a:solidFill>
                  <a:schemeClr val="bg1"/>
                </a:solidFill>
                <a:latin typeface="210 맨발의청춘 R" pitchFamily="18" charset="-127"/>
                <a:ea typeface="210 맨발의청춘 R" pitchFamily="18" charset="-127"/>
              </a:rPr>
              <a:t> </a:t>
            </a:r>
            <a:r>
              <a:rPr lang="en-US" altLang="ko-KR" sz="2400" dirty="0" smtClean="0">
                <a:solidFill>
                  <a:schemeClr val="bg1"/>
                </a:solidFill>
                <a:latin typeface="210 맨발의청춘 R" pitchFamily="18" charset="-127"/>
                <a:ea typeface="210 맨발의청춘 R" pitchFamily="18" charset="-127"/>
              </a:rPr>
              <a:t>SDK</a:t>
            </a:r>
            <a:r>
              <a:rPr lang="ko-KR" altLang="en-US" sz="2400" dirty="0" smtClean="0">
                <a:solidFill>
                  <a:schemeClr val="bg1"/>
                </a:solidFill>
                <a:latin typeface="210 맨발의청춘 R" pitchFamily="18" charset="-127"/>
                <a:ea typeface="210 맨발의청춘 R" pitchFamily="18" charset="-127"/>
              </a:rPr>
              <a:t>관련 연구</a:t>
            </a:r>
            <a:endParaRPr lang="ko-KR" altLang="en-US" sz="2400" dirty="0">
              <a:solidFill>
                <a:schemeClr val="bg1"/>
              </a:solidFill>
              <a:latin typeface="210 맨발의청춘 R" pitchFamily="18" charset="-127"/>
              <a:ea typeface="210 맨발의청춘 R" pitchFamily="18" charset="-127"/>
            </a:endParaRPr>
          </a:p>
        </p:txBody>
      </p:sp>
      <p:sp>
        <p:nvSpPr>
          <p:cNvPr id="17" name="TextBox 16"/>
          <p:cNvSpPr txBox="1"/>
          <p:nvPr/>
        </p:nvSpPr>
        <p:spPr>
          <a:xfrm>
            <a:off x="5508104" y="2996952"/>
            <a:ext cx="3131840" cy="830997"/>
          </a:xfrm>
          <a:prstGeom prst="rect">
            <a:avLst/>
          </a:prstGeom>
          <a:noFill/>
        </p:spPr>
        <p:txBody>
          <a:bodyPr wrap="square" rtlCol="0">
            <a:spAutoFit/>
          </a:bodyPr>
          <a:lstStyle/>
          <a:p>
            <a:r>
              <a:rPr lang="ko-KR" altLang="en-US" sz="2400" dirty="0" smtClean="0">
                <a:solidFill>
                  <a:schemeClr val="bg1"/>
                </a:solidFill>
                <a:latin typeface="210 맨발의청춘 R" pitchFamily="18" charset="-127"/>
                <a:ea typeface="210 맨발의청춘 R" pitchFamily="18" charset="-127"/>
              </a:rPr>
              <a:t>사용자 </a:t>
            </a:r>
            <a:r>
              <a:rPr lang="en-US" altLang="ko-KR" sz="2400" dirty="0" smtClean="0">
                <a:solidFill>
                  <a:schemeClr val="bg1"/>
                </a:solidFill>
                <a:latin typeface="210 맨발의청춘 R" pitchFamily="18" charset="-127"/>
                <a:ea typeface="210 맨발의청춘 R" pitchFamily="18" charset="-127"/>
              </a:rPr>
              <a:t>, </a:t>
            </a:r>
            <a:r>
              <a:rPr lang="ko-KR" altLang="en-US" sz="2400" dirty="0" smtClean="0">
                <a:solidFill>
                  <a:schemeClr val="bg1"/>
                </a:solidFill>
                <a:latin typeface="210 맨발의청춘 R" pitchFamily="18" charset="-127"/>
                <a:ea typeface="210 맨발의청춘 R" pitchFamily="18" charset="-127"/>
              </a:rPr>
              <a:t>관리지</a:t>
            </a:r>
            <a:r>
              <a:rPr lang="en-US" altLang="ko-KR" sz="2400" dirty="0" smtClean="0">
                <a:solidFill>
                  <a:schemeClr val="bg1"/>
                </a:solidFill>
                <a:latin typeface="210 맨발의청춘 R" pitchFamily="18" charset="-127"/>
                <a:ea typeface="210 맨발의청춘 R" pitchFamily="18" charset="-127"/>
              </a:rPr>
              <a:t>App </a:t>
            </a:r>
          </a:p>
          <a:p>
            <a:r>
              <a:rPr lang="ko-KR" altLang="en-US" sz="2400" dirty="0" smtClean="0">
                <a:solidFill>
                  <a:schemeClr val="bg1"/>
                </a:solidFill>
                <a:latin typeface="210 맨발의청춘 R" pitchFamily="18" charset="-127"/>
                <a:ea typeface="210 맨발의청춘 R" pitchFamily="18" charset="-127"/>
              </a:rPr>
              <a:t>서버 연동</a:t>
            </a:r>
            <a:endParaRPr lang="en-US" altLang="ko-KR" sz="2400" dirty="0" smtClean="0">
              <a:solidFill>
                <a:schemeClr val="bg1"/>
              </a:solidFill>
              <a:latin typeface="210 맨발의청춘 R" pitchFamily="18" charset="-127"/>
              <a:ea typeface="210 맨발의청춘 R" pitchFamily="18" charset="-127"/>
            </a:endParaRPr>
          </a:p>
        </p:txBody>
      </p:sp>
      <p:sp>
        <p:nvSpPr>
          <p:cNvPr id="18" name="TextBox 17"/>
          <p:cNvSpPr txBox="1"/>
          <p:nvPr/>
        </p:nvSpPr>
        <p:spPr>
          <a:xfrm>
            <a:off x="5975648" y="4293096"/>
            <a:ext cx="3168352" cy="461665"/>
          </a:xfrm>
          <a:prstGeom prst="rect">
            <a:avLst/>
          </a:prstGeom>
          <a:noFill/>
        </p:spPr>
        <p:txBody>
          <a:bodyPr wrap="square" rtlCol="0">
            <a:spAutoFit/>
          </a:bodyPr>
          <a:lstStyle/>
          <a:p>
            <a:r>
              <a:rPr lang="en-US" altLang="ko-KR" sz="2400" dirty="0" smtClean="0">
                <a:solidFill>
                  <a:schemeClr val="bg1"/>
                </a:solidFill>
                <a:latin typeface="210 맨발의청춘 R" pitchFamily="18" charset="-127"/>
                <a:ea typeface="210 맨발의청춘 R" pitchFamily="18" charset="-127"/>
              </a:rPr>
              <a:t>UI design</a:t>
            </a:r>
            <a:endParaRPr lang="ko-KR" altLang="en-US" sz="2400" dirty="0">
              <a:solidFill>
                <a:schemeClr val="bg1"/>
              </a:solidFill>
              <a:latin typeface="210 맨발의청춘 R" pitchFamily="18" charset="-127"/>
              <a:ea typeface="210 맨발의청춘 R" pitchFamily="18" charset="-127"/>
            </a:endParaRPr>
          </a:p>
        </p:txBody>
      </p:sp>
      <p:sp>
        <p:nvSpPr>
          <p:cNvPr id="20" name="TextBox 19"/>
          <p:cNvSpPr txBox="1"/>
          <p:nvPr/>
        </p:nvSpPr>
        <p:spPr>
          <a:xfrm>
            <a:off x="683568" y="560874"/>
            <a:ext cx="3168352" cy="707886"/>
          </a:xfrm>
          <a:prstGeom prst="rect">
            <a:avLst/>
          </a:prstGeom>
          <a:noFill/>
        </p:spPr>
        <p:txBody>
          <a:bodyPr wrap="square" rtlCol="0">
            <a:spAutoFit/>
          </a:bodyPr>
          <a:lstStyle/>
          <a:p>
            <a:r>
              <a:rPr lang="ko-KR" altLang="en-US" sz="4000" dirty="0" smtClean="0">
                <a:latin typeface="210 맨발의청춘 B" pitchFamily="18" charset="-127"/>
                <a:ea typeface="210 맨발의청춘 B" pitchFamily="18" charset="-127"/>
              </a:rPr>
              <a:t>향후 계획</a:t>
            </a:r>
            <a:endParaRPr lang="ko-KR" altLang="en-US" sz="4000" dirty="0">
              <a:latin typeface="210 맨발의청춘 B" pitchFamily="18" charset="-127"/>
              <a:ea typeface="210 맨발의청춘 B" pitchFamily="18"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김성수\Desktop\새 폴더\그림1.png"/>
          <p:cNvPicPr>
            <a:picLocks noChangeAspect="1" noChangeArrowheads="1"/>
          </p:cNvPicPr>
          <p:nvPr/>
        </p:nvPicPr>
        <p:blipFill>
          <a:blip r:embed="rId3" cstate="print">
            <a:grayscl/>
            <a:lum bright="-22000"/>
          </a:blip>
          <a:srcRect/>
          <a:stretch>
            <a:fillRect/>
          </a:stretch>
        </p:blipFill>
        <p:spPr bwMode="auto">
          <a:xfrm>
            <a:off x="-22225" y="-9525"/>
            <a:ext cx="9190038" cy="6878638"/>
          </a:xfrm>
          <a:prstGeom prst="rect">
            <a:avLst/>
          </a:prstGeom>
          <a:noFill/>
        </p:spPr>
      </p:pic>
      <p:pic>
        <p:nvPicPr>
          <p:cNvPr id="4099" name="Picture 3" descr="C:\Users\김성수\Desktop\새 폴더\dsfds.png"/>
          <p:cNvPicPr>
            <a:picLocks noChangeAspect="1" noChangeArrowheads="1"/>
          </p:cNvPicPr>
          <p:nvPr/>
        </p:nvPicPr>
        <p:blipFill>
          <a:blip r:embed="rId4" cstate="print"/>
          <a:srcRect/>
          <a:stretch>
            <a:fillRect/>
          </a:stretch>
        </p:blipFill>
        <p:spPr bwMode="auto">
          <a:xfrm>
            <a:off x="2555776" y="1916832"/>
            <a:ext cx="4200467" cy="2520280"/>
          </a:xfrm>
          <a:prstGeom prst="rect">
            <a:avLst/>
          </a:prstGeom>
          <a:noFill/>
        </p:spPr>
      </p:pic>
      <p:cxnSp>
        <p:nvCxnSpPr>
          <p:cNvPr id="5" name="직선 연결선 4"/>
          <p:cNvCxnSpPr/>
          <p:nvPr/>
        </p:nvCxnSpPr>
        <p:spPr>
          <a:xfrm>
            <a:off x="3275856" y="1772816"/>
            <a:ext cx="295232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3275856" y="4653136"/>
            <a:ext cx="295232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297</Words>
  <Application>Microsoft Office PowerPoint</Application>
  <PresentationFormat>화면 슬라이드 쇼(4:3)</PresentationFormat>
  <Paragraphs>45</Paragraphs>
  <Slides>8</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210 맨발의청춘 L</vt:lpstr>
      <vt:lpstr>210 맨발의청춘 B</vt:lpstr>
      <vt:lpstr>210 맨발의청춘 R</vt:lpstr>
      <vt:lpstr>Arial</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김은채</dc:creator>
  <cp:lastModifiedBy>HoYoung Jang</cp:lastModifiedBy>
  <cp:revision>47</cp:revision>
  <dcterms:created xsi:type="dcterms:W3CDTF">2016-03-26T16:55:57Z</dcterms:created>
  <dcterms:modified xsi:type="dcterms:W3CDTF">2016-04-24T08:18:59Z</dcterms:modified>
</cp:coreProperties>
</file>