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7" r:id="rId2"/>
    <p:sldId id="259" r:id="rId3"/>
    <p:sldId id="304" r:id="rId4"/>
    <p:sldId id="321" r:id="rId5"/>
    <p:sldId id="326" r:id="rId6"/>
    <p:sldId id="292" r:id="rId7"/>
    <p:sldId id="323" r:id="rId8"/>
    <p:sldId id="324" r:id="rId9"/>
    <p:sldId id="325" r:id="rId10"/>
    <p:sldId id="327" r:id="rId11"/>
    <p:sldId id="317" r:id="rId12"/>
  </p:sldIdLst>
  <p:sldSz cx="12192000" cy="6858000"/>
  <p:notesSz cx="6858000" cy="9144000"/>
  <p:embeddedFontLst>
    <p:embeddedFont>
      <p:font typeface="맑은 고딕" panose="020B0503020000020004" pitchFamily="50" charset="-127"/>
      <p:regular r:id="rId13"/>
      <p:bold r:id="rId14"/>
    </p:embeddedFont>
    <p:embeddedFont>
      <p:font typeface="KoPubWorld돋움체 Medium" panose="020B0600000101010101" charset="-127"/>
      <p:regular r:id="rId15"/>
    </p:embeddedFont>
    <p:embeddedFont>
      <p:font typeface="Agency FB" panose="020B0503020202020204" pitchFamily="34" charset="0"/>
      <p:regular r:id="rId16"/>
      <p:bold r:id="rId1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95959"/>
    <a:srgbClr val="00B4D5"/>
    <a:srgbClr val="EAEAEA"/>
    <a:srgbClr val="6F6F6F"/>
    <a:srgbClr val="E4A114"/>
    <a:srgbClr val="4472C4"/>
    <a:srgbClr val="2F5597"/>
    <a:srgbClr val="ACAAAA"/>
    <a:srgbClr val="FF5D5D"/>
    <a:srgbClr val="6161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2" autoAdjust="0"/>
    <p:restoredTop sz="94660"/>
  </p:normalViewPr>
  <p:slideViewPr>
    <p:cSldViewPr snapToGrid="0" showGuides="1">
      <p:cViewPr varScale="1">
        <p:scale>
          <a:sx n="101" d="100"/>
          <a:sy n="101" d="100"/>
        </p:scale>
        <p:origin x="392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4B5CBD-BA87-BB5C-8E2D-DAC3577AE9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7D5E389-C1D9-06DE-94BC-BBDA9E7DF2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0E705D-D220-2233-EF9E-FE234FBC7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868C4-0632-4DE0-88E6-A8DEC026FFF9}" type="datetimeFigureOut">
              <a:rPr lang="ko-KR" altLang="en-US" smtClean="0"/>
              <a:t>2023-05-13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5A33F7-80A3-D635-BB9A-200134CB1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1147A2-88B4-94E2-913C-61B32AAA2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17E67-A210-4F6F-9789-C840F68CEB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2880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D0A7BD-C459-1535-F7B1-EAB8FE6D5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87EDF73-39BE-9DBA-C0FC-0AEDAF6426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5F5C45-3EEF-2F0A-2437-19AEB2FCD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868C4-0632-4DE0-88E6-A8DEC026FFF9}" type="datetimeFigureOut">
              <a:rPr lang="ko-KR" altLang="en-US" smtClean="0"/>
              <a:t>2023-05-13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0B899B-55CC-4B21-8CBA-71C6C9E57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418ED1-63E5-DD01-F8E7-5CA9EF4E2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17E67-A210-4F6F-9789-C840F68CEB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9874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CFC6F62-1F68-FA14-4BD6-6926316E40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DB5A5AE-DF5C-FAFE-49A3-CCB0FB6498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776ABB-C493-C0B6-630F-F5A855FD2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868C4-0632-4DE0-88E6-A8DEC026FFF9}" type="datetimeFigureOut">
              <a:rPr lang="ko-KR" altLang="en-US" smtClean="0"/>
              <a:t>2023-05-13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CC03CD-538C-8BD9-1FAB-C15C1BDD2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BC6C56-2228-6D06-2967-50E92B922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17E67-A210-4F6F-9789-C840F68CEB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117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6F4956-EEB1-D50A-C500-D12DA230E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F86598-71C8-3703-3E8C-7DF4EEC195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4E951D-8770-681C-C750-4633C05B2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868C4-0632-4DE0-88E6-A8DEC026FFF9}" type="datetimeFigureOut">
              <a:rPr lang="ko-KR" altLang="en-US" smtClean="0"/>
              <a:t>2023-05-13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FA4EBB-D90A-477B-64CF-7EE3A35DA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757BC5-2494-8F6C-67E6-BA062A3D7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17E67-A210-4F6F-9789-C840F68CEB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6115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A26D91-F6B3-518D-1D24-EFF3BA354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10AC1B1-0635-7E42-F219-21828558BC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21E05D-2D04-C3F8-22BF-DB6EA03D7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868C4-0632-4DE0-88E6-A8DEC026FFF9}" type="datetimeFigureOut">
              <a:rPr lang="ko-KR" altLang="en-US" smtClean="0"/>
              <a:t>2023-05-13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416A79-22A9-B061-2150-725718C4D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01EA57-DB24-F259-A61B-33EBA114B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17E67-A210-4F6F-9789-C840F68CEB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4728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8F4DAF-77FE-73EE-5DB2-6E66687DD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3BB263-3D18-C72E-9141-A549734D05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C17C34F-FBBC-1503-A9AC-7B5DB3CFA7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CA8B81A-D9C7-B940-BDB5-44371BC78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868C4-0632-4DE0-88E6-A8DEC026FFF9}" type="datetimeFigureOut">
              <a:rPr lang="ko-KR" altLang="en-US" smtClean="0"/>
              <a:t>2023-05-13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C1DF799-2185-FD4C-507F-6F8600E70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F03FAB7-19CA-43AD-7F97-784E247B7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17E67-A210-4F6F-9789-C840F68CEB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815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C722BE-06E0-6BDC-C76C-CB50D7077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00312DB-9D63-BFE7-95A8-76FE9D0F5B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DC51C07-6657-8A99-41A3-0AF7AEADA3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FBF3C3C-4B15-2C93-552E-2D801016FC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BB1F6CF-EE91-4A5A-D101-CE7CAA2E42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C64A4CA-20CE-AA66-288F-503EB18EF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868C4-0632-4DE0-88E6-A8DEC026FFF9}" type="datetimeFigureOut">
              <a:rPr lang="ko-KR" altLang="en-US" smtClean="0"/>
              <a:t>2023-05-13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A31CE96-5ADF-2389-FF0F-E7E7557AB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B41D691-52BD-3E04-A26A-8263C1C67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17E67-A210-4F6F-9789-C840F68CEB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4326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B66D72-E9E8-1BAD-AB60-7BF5469CC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DBE4449-BE16-AA5E-698A-FC5DF7964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868C4-0632-4DE0-88E6-A8DEC026FFF9}" type="datetimeFigureOut">
              <a:rPr lang="ko-KR" altLang="en-US" smtClean="0"/>
              <a:t>2023-05-13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6BF2FA4-6749-2790-63D3-7AF5F66FA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D54E9FF-7D74-3072-5A0A-41E180D6C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17E67-A210-4F6F-9789-C840F68CEB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5151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E0BE2CD-3B81-B5B1-1418-3F3B7139B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868C4-0632-4DE0-88E6-A8DEC026FFF9}" type="datetimeFigureOut">
              <a:rPr lang="ko-KR" altLang="en-US" smtClean="0"/>
              <a:t>2023-05-13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073DAA7-D609-3369-9775-E4F239036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EEBE6D8-B978-1E2D-B7F4-7F76D78D3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17E67-A210-4F6F-9789-C840F68CEB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1799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D49DD1-B403-F822-4EAD-B9584DA6F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60FD62-27DA-C637-AAE7-D8F8697218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FD1C073-BAAB-2650-7738-F6E11B0616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5E0AEE0-6951-537E-831C-C8652530D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868C4-0632-4DE0-88E6-A8DEC026FFF9}" type="datetimeFigureOut">
              <a:rPr lang="ko-KR" altLang="en-US" smtClean="0"/>
              <a:t>2023-05-13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1F1A1A4-4FB7-D3EB-936D-3E82FA69D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D4F107-E2B3-B900-7AEE-349836828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17E67-A210-4F6F-9789-C840F68CEB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3766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095361-DA1F-9B5B-BC3B-E82BAF8E0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42F1637-D599-2BB0-3311-4510CA8962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9534179-53B3-5144-E032-EE47C7D121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5E770C9-B84F-2046-BCB4-237264142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868C4-0632-4DE0-88E6-A8DEC026FFF9}" type="datetimeFigureOut">
              <a:rPr lang="ko-KR" altLang="en-US" smtClean="0"/>
              <a:t>2023-05-13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5676F83-DEBA-94E1-EF7D-F3331172D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CD7517A-EE7B-C25B-28B0-C618DECCD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17E67-A210-4F6F-9789-C840F68CEB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4786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3CCEB58-75C1-109A-32B9-E63EA54D5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C9E5E0D-78D5-E9F3-F973-B0EF59A0D5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5B0692-5DC1-3A07-9F7E-3352173CBB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9868C4-0632-4DE0-88E6-A8DEC026FFF9}" type="datetimeFigureOut">
              <a:rPr lang="ko-KR" altLang="en-US" smtClean="0"/>
              <a:t>2023-05-13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45D535-4909-E9EC-BB64-1F3B311EB3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7F605C-AA4A-BCA0-8BAE-40F12A7D88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417E67-A210-4F6F-9789-C840F68CEB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1241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97A4025D-B6D1-F530-D05A-8F5E7F33FA9A}"/>
              </a:ext>
            </a:extLst>
          </p:cNvPr>
          <p:cNvSpPr/>
          <p:nvPr/>
        </p:nvSpPr>
        <p:spPr>
          <a:xfrm>
            <a:off x="349768" y="1836941"/>
            <a:ext cx="4241150" cy="1972008"/>
          </a:xfrm>
          <a:prstGeom prst="rect">
            <a:avLst/>
          </a:prstGeom>
          <a:solidFill>
            <a:srgbClr val="ECECEC">
              <a:alpha val="93725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7D67DD9-0141-BC5B-96DD-CD8863BC52A1}"/>
              </a:ext>
            </a:extLst>
          </p:cNvPr>
          <p:cNvSpPr/>
          <p:nvPr/>
        </p:nvSpPr>
        <p:spPr>
          <a:xfrm>
            <a:off x="0" y="5617"/>
            <a:ext cx="12210013" cy="6857999"/>
          </a:xfrm>
          <a:prstGeom prst="rect">
            <a:avLst/>
          </a:prstGeom>
          <a:solidFill>
            <a:srgbClr val="787272">
              <a:alpha val="93725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ADDFF65C-F68C-3B46-70CB-54C3587DE3EF}"/>
              </a:ext>
            </a:extLst>
          </p:cNvPr>
          <p:cNvCxnSpPr>
            <a:cxnSpLocks/>
          </p:cNvCxnSpPr>
          <p:nvPr/>
        </p:nvCxnSpPr>
        <p:spPr>
          <a:xfrm>
            <a:off x="145376" y="2277036"/>
            <a:ext cx="43927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37BE2B1-3C9B-A88B-D3F3-B40CAC1E7F41}"/>
              </a:ext>
            </a:extLst>
          </p:cNvPr>
          <p:cNvSpPr txBox="1"/>
          <p:nvPr/>
        </p:nvSpPr>
        <p:spPr>
          <a:xfrm>
            <a:off x="1545583" y="2301616"/>
            <a:ext cx="40329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atin typeface="Times New Roman" panose="02020603050405020304" pitchFamily="18" charset="0"/>
                <a:ea typeface="KoPub돋움체 Bold" panose="02020603020101020101" pitchFamily="18" charset="-127"/>
                <a:cs typeface="Times New Roman" panose="02020603050405020304" pitchFamily="18" charset="0"/>
              </a:rPr>
              <a:t>Portfolio Optimization </a:t>
            </a:r>
            <a:endParaRPr lang="ko-KR" altLang="en-US" sz="2800" dirty="0">
              <a:latin typeface="Times New Roman" panose="02020603050405020304" pitchFamily="18" charset="0"/>
              <a:ea typeface="KoPub돋움체 Bold" panose="0202060302010102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7BE2B1-3C9B-A88B-D3F3-B40CAC1E7F41}"/>
              </a:ext>
            </a:extLst>
          </p:cNvPr>
          <p:cNvSpPr txBox="1"/>
          <p:nvPr/>
        </p:nvSpPr>
        <p:spPr>
          <a:xfrm>
            <a:off x="66124" y="97877"/>
            <a:ext cx="403291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dirty="0" smtClean="0">
                <a:latin typeface="+mj-ea"/>
                <a:ea typeface="+mj-ea"/>
              </a:rPr>
              <a:t>2023 1</a:t>
            </a:r>
            <a:r>
              <a:rPr lang="ko-KR" altLang="en-US" sz="1900" dirty="0" smtClean="0">
                <a:latin typeface="+mj-ea"/>
                <a:ea typeface="+mj-ea"/>
              </a:rPr>
              <a:t>학기 </a:t>
            </a:r>
            <a:r>
              <a:rPr lang="en-US" altLang="ko-KR" sz="1900" dirty="0" smtClean="0">
                <a:latin typeface="+mj-ea"/>
                <a:ea typeface="+mj-ea"/>
              </a:rPr>
              <a:t>FR </a:t>
            </a:r>
            <a:r>
              <a:rPr lang="ko-KR" altLang="en-US" sz="1900" dirty="0" smtClean="0">
                <a:latin typeface="+mj-ea"/>
                <a:ea typeface="+mj-ea"/>
              </a:rPr>
              <a:t>프로젝트</a:t>
            </a:r>
            <a:endParaRPr lang="ko-KR" altLang="en-US" sz="1900" dirty="0">
              <a:latin typeface="+mj-ea"/>
              <a:ea typeface="+mj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37BE2B1-3C9B-A88B-D3F3-B40CAC1E7F41}"/>
              </a:ext>
            </a:extLst>
          </p:cNvPr>
          <p:cNvSpPr txBox="1"/>
          <p:nvPr/>
        </p:nvSpPr>
        <p:spPr>
          <a:xfrm>
            <a:off x="1545583" y="3242273"/>
            <a:ext cx="403291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dirty="0" smtClean="0">
                <a:latin typeface="+mj-ea"/>
                <a:ea typeface="+mj-ea"/>
              </a:rPr>
              <a:t>35</a:t>
            </a:r>
            <a:r>
              <a:rPr lang="ko-KR" altLang="en-US" sz="1900" dirty="0" smtClean="0">
                <a:latin typeface="+mj-ea"/>
                <a:ea typeface="+mj-ea"/>
              </a:rPr>
              <a:t>기</a:t>
            </a:r>
            <a:r>
              <a:rPr lang="en-US" altLang="ko-KR" sz="1900" dirty="0" smtClean="0">
                <a:latin typeface="+mj-ea"/>
                <a:ea typeface="+mj-ea"/>
              </a:rPr>
              <a:t>: </a:t>
            </a:r>
            <a:r>
              <a:rPr lang="ko-KR" altLang="en-US" sz="1900" dirty="0" err="1" smtClean="0">
                <a:latin typeface="+mj-ea"/>
                <a:ea typeface="+mj-ea"/>
              </a:rPr>
              <a:t>류제현</a:t>
            </a:r>
            <a:r>
              <a:rPr lang="ko-KR" altLang="en-US" sz="1900" dirty="0" smtClean="0">
                <a:latin typeface="+mj-ea"/>
                <a:ea typeface="+mj-ea"/>
              </a:rPr>
              <a:t> 박민규 </a:t>
            </a:r>
            <a:r>
              <a:rPr lang="ko-KR" altLang="en-US" sz="1900" dirty="0" err="1" smtClean="0">
                <a:latin typeface="+mj-ea"/>
                <a:ea typeface="+mj-ea"/>
              </a:rPr>
              <a:t>황인준</a:t>
            </a:r>
            <a:endParaRPr lang="en-US" altLang="ko-KR" sz="1900" dirty="0" smtClean="0">
              <a:latin typeface="+mj-ea"/>
              <a:ea typeface="+mj-ea"/>
            </a:endParaRPr>
          </a:p>
          <a:p>
            <a:r>
              <a:rPr lang="en-US" altLang="ko-KR" sz="1900" dirty="0" smtClean="0">
                <a:latin typeface="+mj-ea"/>
                <a:ea typeface="+mj-ea"/>
              </a:rPr>
              <a:t>36</a:t>
            </a:r>
            <a:r>
              <a:rPr lang="ko-KR" altLang="en-US" sz="1900" dirty="0" smtClean="0">
                <a:latin typeface="+mj-ea"/>
                <a:ea typeface="+mj-ea"/>
              </a:rPr>
              <a:t>기</a:t>
            </a:r>
            <a:r>
              <a:rPr lang="en-US" altLang="ko-KR" sz="1900" dirty="0" smtClean="0">
                <a:latin typeface="+mj-ea"/>
                <a:ea typeface="+mj-ea"/>
              </a:rPr>
              <a:t>: </a:t>
            </a:r>
            <a:r>
              <a:rPr lang="ko-KR" altLang="en-US" sz="1900" dirty="0" smtClean="0">
                <a:latin typeface="+mj-ea"/>
                <a:ea typeface="+mj-ea"/>
              </a:rPr>
              <a:t>이대원 장은경 </a:t>
            </a:r>
            <a:r>
              <a:rPr lang="ko-KR" altLang="en-US" sz="1900" dirty="0" err="1" smtClean="0">
                <a:latin typeface="+mj-ea"/>
                <a:ea typeface="+mj-ea"/>
              </a:rPr>
              <a:t>전호연</a:t>
            </a:r>
            <a:endParaRPr lang="ko-KR" altLang="en-US" sz="1900" dirty="0">
              <a:latin typeface="+mj-ea"/>
              <a:ea typeface="+mj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764696" y="6432331"/>
            <a:ext cx="2692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PPT: </a:t>
            </a:r>
            <a:r>
              <a:rPr lang="ko-KR" altLang="en-US" dirty="0" err="1" smtClean="0">
                <a:cs typeface="Times New Roman" panose="02020603050405020304" pitchFamily="18" charset="0"/>
              </a:rPr>
              <a:t>류제현</a:t>
            </a:r>
            <a:endParaRPr lang="ko-KR" altLang="en-US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6040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5701" y="1472081"/>
            <a:ext cx="472334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∙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100% Object Oriented Programming (OOP)</a:t>
            </a:r>
          </a:p>
          <a:p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ko-KR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∙ 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Ray : Python Multi Processing Library</a:t>
            </a:r>
          </a:p>
          <a:p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ko-KR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∙ 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More Accurate Back-Testing </a:t>
            </a:r>
          </a:p>
          <a:p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ko-K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F6CC05E-4A33-5627-2C20-AF7381A2A455}"/>
              </a:ext>
            </a:extLst>
          </p:cNvPr>
          <p:cNvSpPr/>
          <p:nvPr/>
        </p:nvSpPr>
        <p:spPr>
          <a:xfrm>
            <a:off x="-1" y="6715437"/>
            <a:ext cx="12192000" cy="145518"/>
          </a:xfrm>
          <a:prstGeom prst="rect">
            <a:avLst/>
          </a:prstGeom>
          <a:solidFill>
            <a:srgbClr val="787272">
              <a:alpha val="93725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35840D0-B421-8A55-DF68-C3345DBE3F36}"/>
              </a:ext>
            </a:extLst>
          </p:cNvPr>
          <p:cNvCxnSpPr>
            <a:cxnSpLocks/>
          </p:cNvCxnSpPr>
          <p:nvPr/>
        </p:nvCxnSpPr>
        <p:spPr>
          <a:xfrm>
            <a:off x="0" y="1102659"/>
            <a:ext cx="12192000" cy="0"/>
          </a:xfrm>
          <a:prstGeom prst="line">
            <a:avLst/>
          </a:prstGeom>
          <a:ln w="19050">
            <a:solidFill>
              <a:srgbClr val="7872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28D2697A-0D69-4C96-FC47-E3398DA1D295}"/>
              </a:ext>
            </a:extLst>
          </p:cNvPr>
          <p:cNvSpPr/>
          <p:nvPr/>
        </p:nvSpPr>
        <p:spPr>
          <a:xfrm>
            <a:off x="11530629" y="6715439"/>
            <a:ext cx="421341" cy="142561"/>
          </a:xfrm>
          <a:prstGeom prst="rect">
            <a:avLst/>
          </a:prstGeom>
          <a:solidFill>
            <a:srgbClr val="E4A1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D2612890-567F-B0DC-CE68-D49D1A81FDD5}"/>
              </a:ext>
            </a:extLst>
          </p:cNvPr>
          <p:cNvSpPr/>
          <p:nvPr/>
        </p:nvSpPr>
        <p:spPr>
          <a:xfrm>
            <a:off x="11770659" y="6715439"/>
            <a:ext cx="421341" cy="142561"/>
          </a:xfrm>
          <a:prstGeom prst="rect">
            <a:avLst/>
          </a:prstGeom>
          <a:solidFill>
            <a:srgbClr val="00B4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37BE2B1-3C9B-A88B-D3F3-B40CAC1E7F41}"/>
              </a:ext>
            </a:extLst>
          </p:cNvPr>
          <p:cNvSpPr txBox="1"/>
          <p:nvPr/>
        </p:nvSpPr>
        <p:spPr>
          <a:xfrm>
            <a:off x="217204" y="569548"/>
            <a:ext cx="64989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Times New Roman" panose="02020603050405020304" pitchFamily="18" charset="0"/>
                <a:ea typeface="KoPub돋움체 Bold" panose="02020603020101020101" pitchFamily="18" charset="-127"/>
                <a:cs typeface="Times New Roman" panose="02020603050405020304" pitchFamily="18" charset="0"/>
              </a:rPr>
              <a:t>Ⅳ. Personal Achievement</a:t>
            </a:r>
            <a:endParaRPr lang="ko-KR" altLang="en-US" sz="2800" dirty="0">
              <a:latin typeface="Times New Roman" panose="02020603050405020304" pitchFamily="18" charset="0"/>
              <a:ea typeface="KoPub돋움체 Bold" panose="02020603020101020101" pitchFamily="18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6378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656B872-1C23-9D79-D2C4-34CD105958AC}"/>
              </a:ext>
            </a:extLst>
          </p:cNvPr>
          <p:cNvSpPr/>
          <p:nvPr/>
        </p:nvSpPr>
        <p:spPr>
          <a:xfrm>
            <a:off x="7220885" y="3599361"/>
            <a:ext cx="251632" cy="2632587"/>
          </a:xfrm>
          <a:prstGeom prst="rect">
            <a:avLst/>
          </a:prstGeom>
          <a:solidFill>
            <a:srgbClr val="00B4D5">
              <a:alpha val="7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D19B775-0007-5891-A61D-2013AA709348}"/>
              </a:ext>
            </a:extLst>
          </p:cNvPr>
          <p:cNvSpPr/>
          <p:nvPr/>
        </p:nvSpPr>
        <p:spPr>
          <a:xfrm>
            <a:off x="7220885" y="3599359"/>
            <a:ext cx="261464" cy="400110"/>
          </a:xfrm>
          <a:prstGeom prst="rect">
            <a:avLst/>
          </a:prstGeom>
          <a:solidFill>
            <a:srgbClr val="E4A114">
              <a:alpha val="8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7D67DD9-0141-BC5B-96DD-CD8863BC52A1}"/>
              </a:ext>
            </a:extLst>
          </p:cNvPr>
          <p:cNvSpPr/>
          <p:nvPr/>
        </p:nvSpPr>
        <p:spPr>
          <a:xfrm>
            <a:off x="7472517" y="3599360"/>
            <a:ext cx="4719483" cy="2632588"/>
          </a:xfrm>
          <a:prstGeom prst="rect">
            <a:avLst/>
          </a:prstGeom>
          <a:solidFill>
            <a:srgbClr val="787272">
              <a:alpha val="93725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0512447" y="5612523"/>
            <a:ext cx="2194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ko-KR" alt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2612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8727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97A4025D-B6D1-F530-D05A-8F5E7F33FA9A}"/>
              </a:ext>
            </a:extLst>
          </p:cNvPr>
          <p:cNvSpPr/>
          <p:nvPr/>
        </p:nvSpPr>
        <p:spPr>
          <a:xfrm>
            <a:off x="0" y="557483"/>
            <a:ext cx="3876675" cy="1719239"/>
          </a:xfrm>
          <a:prstGeom prst="rect">
            <a:avLst/>
          </a:prstGeom>
          <a:solidFill>
            <a:srgbClr val="ECECEC">
              <a:alpha val="93725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C7856BB-0D6C-26FD-93EE-B2D5A56B6F2D}"/>
              </a:ext>
            </a:extLst>
          </p:cNvPr>
          <p:cNvSpPr/>
          <p:nvPr/>
        </p:nvSpPr>
        <p:spPr>
          <a:xfrm>
            <a:off x="-1" y="557482"/>
            <a:ext cx="180975" cy="1719239"/>
          </a:xfrm>
          <a:prstGeom prst="rect">
            <a:avLst/>
          </a:prstGeom>
          <a:solidFill>
            <a:srgbClr val="E4A1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1837B4D-94F0-BEA1-7249-FA82218FBAF0}"/>
              </a:ext>
            </a:extLst>
          </p:cNvPr>
          <p:cNvSpPr/>
          <p:nvPr/>
        </p:nvSpPr>
        <p:spPr>
          <a:xfrm>
            <a:off x="-1" y="1981200"/>
            <a:ext cx="180975" cy="295521"/>
          </a:xfrm>
          <a:prstGeom prst="rect">
            <a:avLst/>
          </a:prstGeom>
          <a:solidFill>
            <a:srgbClr val="00B4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37BE2B1-3C9B-A88B-D3F3-B40CAC1E7F41}"/>
              </a:ext>
            </a:extLst>
          </p:cNvPr>
          <p:cNvSpPr txBox="1"/>
          <p:nvPr/>
        </p:nvSpPr>
        <p:spPr>
          <a:xfrm>
            <a:off x="8534399" y="3492206"/>
            <a:ext cx="324970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dirty="0" smtClean="0">
                <a:solidFill>
                  <a:srgbClr val="ECECEC"/>
                </a:solidFill>
                <a:latin typeface="Times New Roman" panose="02020603050405020304" pitchFamily="18" charset="0"/>
                <a:ea typeface="KoPub돋움체 Bold" panose="02020603020101020101" pitchFamily="18" charset="-127"/>
                <a:cs typeface="Times New Roman" panose="02020603050405020304" pitchFamily="18" charset="0"/>
              </a:rPr>
              <a:t>Ⅰ. </a:t>
            </a:r>
            <a:r>
              <a:rPr lang="en-US" altLang="ko-KR" sz="1900" dirty="0">
                <a:solidFill>
                  <a:srgbClr val="ECECEC"/>
                </a:solidFill>
                <a:latin typeface="Times New Roman" panose="02020603050405020304" pitchFamily="18" charset="0"/>
                <a:ea typeface="KoPub돋움체 Bold" panose="02020603020101020101" pitchFamily="18" charset="-127"/>
                <a:cs typeface="Times New Roman" panose="02020603050405020304" pitchFamily="18" charset="0"/>
              </a:rPr>
              <a:t>Project Description</a:t>
            </a:r>
            <a:endParaRPr lang="ko-KR" altLang="en-US" sz="1900" dirty="0">
              <a:solidFill>
                <a:srgbClr val="ECECEC"/>
              </a:solidFill>
              <a:latin typeface="Times New Roman" panose="02020603050405020304" pitchFamily="18" charset="0"/>
              <a:ea typeface="KoPub돋움체 Bold" panose="0202060302010102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4C692C4-6A3F-5F40-765D-50ECF67F5301}"/>
              </a:ext>
            </a:extLst>
          </p:cNvPr>
          <p:cNvSpPr txBox="1"/>
          <p:nvPr/>
        </p:nvSpPr>
        <p:spPr>
          <a:xfrm>
            <a:off x="8534399" y="3969896"/>
            <a:ext cx="280045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dirty="0" smtClean="0">
                <a:solidFill>
                  <a:srgbClr val="ECECEC"/>
                </a:solidFill>
                <a:latin typeface="Times New Roman" panose="02020603050405020304" pitchFamily="18" charset="0"/>
                <a:ea typeface="KoPub돋움체 Bold" panose="02020603020101020101" pitchFamily="18" charset="-127"/>
                <a:cs typeface="Times New Roman" panose="02020603050405020304" pitchFamily="18" charset="0"/>
              </a:rPr>
              <a:t>Ⅱ. Data </a:t>
            </a:r>
            <a:endParaRPr lang="ko-KR" altLang="en-US" sz="1900" dirty="0">
              <a:solidFill>
                <a:srgbClr val="ECECEC"/>
              </a:solidFill>
              <a:latin typeface="Times New Roman" panose="02020603050405020304" pitchFamily="18" charset="0"/>
              <a:ea typeface="KoPub돋움체 Bold" panose="0202060302010102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01FF59-6D2E-D7DE-D5D5-2B6ACB5FE702}"/>
              </a:ext>
            </a:extLst>
          </p:cNvPr>
          <p:cNvSpPr txBox="1"/>
          <p:nvPr/>
        </p:nvSpPr>
        <p:spPr>
          <a:xfrm>
            <a:off x="8540704" y="4478637"/>
            <a:ext cx="280045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dirty="0" smtClean="0">
                <a:solidFill>
                  <a:srgbClr val="ECECEC"/>
                </a:solidFill>
                <a:latin typeface="Times New Roman" panose="02020603050405020304" pitchFamily="18" charset="0"/>
                <a:ea typeface="KoPub돋움체 Bold" panose="02020603020101020101" pitchFamily="18" charset="-127"/>
                <a:cs typeface="Times New Roman" panose="02020603050405020304" pitchFamily="18" charset="0"/>
              </a:rPr>
              <a:t>Ⅲ. Code</a:t>
            </a:r>
            <a:endParaRPr lang="ko-KR" altLang="en-US" sz="1900" dirty="0">
              <a:solidFill>
                <a:srgbClr val="ECECEC"/>
              </a:solidFill>
              <a:latin typeface="Times New Roman" panose="02020603050405020304" pitchFamily="18" charset="0"/>
              <a:ea typeface="KoPub돋움체 Bold" panose="02020603020101020101" pitchFamily="18" charset="-127"/>
              <a:cs typeface="Times New Roman" panose="02020603050405020304" pitchFamily="18" charset="0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635B5E9-8C79-30B1-003A-C0E1D4DA21E7}"/>
              </a:ext>
            </a:extLst>
          </p:cNvPr>
          <p:cNvCxnSpPr>
            <a:cxnSpLocks/>
          </p:cNvCxnSpPr>
          <p:nvPr/>
        </p:nvCxnSpPr>
        <p:spPr>
          <a:xfrm>
            <a:off x="8534399" y="3205307"/>
            <a:ext cx="3115236" cy="0"/>
          </a:xfrm>
          <a:prstGeom prst="line">
            <a:avLst/>
          </a:prstGeom>
          <a:ln w="12700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E0B7194-34C2-D647-4ED7-DE354E995C7B}"/>
              </a:ext>
            </a:extLst>
          </p:cNvPr>
          <p:cNvSpPr txBox="1"/>
          <p:nvPr/>
        </p:nvSpPr>
        <p:spPr>
          <a:xfrm>
            <a:off x="8534399" y="4973821"/>
            <a:ext cx="316565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dirty="0" smtClean="0">
                <a:solidFill>
                  <a:srgbClr val="ECECEC"/>
                </a:solidFill>
                <a:latin typeface="Times New Roman" panose="02020603050405020304" pitchFamily="18" charset="0"/>
                <a:ea typeface="KoPub돋움체 Bold" panose="02020603020101020101" pitchFamily="18" charset="-127"/>
                <a:cs typeface="Times New Roman" panose="02020603050405020304" pitchFamily="18" charset="0"/>
              </a:rPr>
              <a:t>Ⅳ. Personal Achievement</a:t>
            </a:r>
            <a:endParaRPr lang="ko-KR" altLang="en-US" sz="1900" dirty="0">
              <a:solidFill>
                <a:srgbClr val="ECECEC"/>
              </a:solidFill>
              <a:latin typeface="Times New Roman" panose="02020603050405020304" pitchFamily="18" charset="0"/>
              <a:ea typeface="KoPub돋움체 Bold" panose="02020603020101020101" pitchFamily="18" charset="-127"/>
              <a:cs typeface="Times New Roman" panose="02020603050405020304" pitchFamily="18" charset="0"/>
            </a:endParaRPr>
          </a:p>
          <a:p>
            <a:endParaRPr lang="ko-KR" altLang="en-US" sz="1900" dirty="0">
              <a:solidFill>
                <a:srgbClr val="ECECEC"/>
              </a:solidFill>
              <a:latin typeface="Times New Roman" panose="02020603050405020304" pitchFamily="18" charset="0"/>
              <a:ea typeface="KoPub돋움체 Bold" panose="0202060302010102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37BE2B1-3C9B-A88B-D3F3-B40CAC1E7F41}"/>
              </a:ext>
            </a:extLst>
          </p:cNvPr>
          <p:cNvSpPr txBox="1"/>
          <p:nvPr/>
        </p:nvSpPr>
        <p:spPr>
          <a:xfrm>
            <a:off x="2422146" y="1753501"/>
            <a:ext cx="40329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atin typeface="Times New Roman" panose="02020603050405020304" pitchFamily="18" charset="0"/>
                <a:ea typeface="KoPub돋움체 Bold" panose="02020603020101020101" pitchFamily="18" charset="-127"/>
                <a:cs typeface="Times New Roman" panose="02020603050405020304" pitchFamily="18" charset="0"/>
              </a:rPr>
              <a:t>Contents</a:t>
            </a:r>
            <a:endParaRPr lang="ko-KR" altLang="en-US" sz="2800" dirty="0">
              <a:latin typeface="Times New Roman" panose="02020603050405020304" pitchFamily="18" charset="0"/>
              <a:ea typeface="KoPub돋움체 Bold" panose="02020603020101020101" pitchFamily="18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2764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TextBox 225"/>
          <p:cNvSpPr txBox="1"/>
          <p:nvPr/>
        </p:nvSpPr>
        <p:spPr>
          <a:xfrm>
            <a:off x="271167" y="4240205"/>
            <a:ext cx="8002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맑은 고딕" panose="020B0503020000020004" pitchFamily="50" charset="-127"/>
              </a:rPr>
              <a:t>∙ 최적화 방법 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(Optimization Method) : How to Find Optimal Solution?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평행 사변형 69">
            <a:extLst>
              <a:ext uri="{FF2B5EF4-FFF2-40B4-BE49-F238E27FC236}">
                <a16:creationId xmlns:a16="http://schemas.microsoft.com/office/drawing/2014/main" id="{34639A50-B944-FC2D-D72A-8EC768B44A45}"/>
              </a:ext>
            </a:extLst>
          </p:cNvPr>
          <p:cNvSpPr/>
          <p:nvPr/>
        </p:nvSpPr>
        <p:spPr>
          <a:xfrm>
            <a:off x="517913" y="1656747"/>
            <a:ext cx="1884752" cy="121603"/>
          </a:xfrm>
          <a:prstGeom prst="parallelogram">
            <a:avLst/>
          </a:prstGeom>
          <a:solidFill>
            <a:srgbClr val="E4A114">
              <a:alpha val="4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71167" y="1490485"/>
            <a:ext cx="4723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맑은 고딕" panose="020B0503020000020004" pitchFamily="50" charset="-127"/>
              </a:rPr>
              <a:t>∙ </a:t>
            </a:r>
            <a:r>
              <a:rPr lang="ko-KR" altLang="en-US" dirty="0" smtClean="0"/>
              <a:t>포트폴리오 최적화 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(Portfolio Optimization) 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F6CC05E-4A33-5627-2C20-AF7381A2A455}"/>
              </a:ext>
            </a:extLst>
          </p:cNvPr>
          <p:cNvSpPr/>
          <p:nvPr/>
        </p:nvSpPr>
        <p:spPr>
          <a:xfrm>
            <a:off x="-1" y="6715437"/>
            <a:ext cx="12192000" cy="145518"/>
          </a:xfrm>
          <a:prstGeom prst="rect">
            <a:avLst/>
          </a:prstGeom>
          <a:solidFill>
            <a:srgbClr val="787272">
              <a:alpha val="93725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35840D0-B421-8A55-DF68-C3345DBE3F36}"/>
              </a:ext>
            </a:extLst>
          </p:cNvPr>
          <p:cNvCxnSpPr>
            <a:cxnSpLocks/>
          </p:cNvCxnSpPr>
          <p:nvPr/>
        </p:nvCxnSpPr>
        <p:spPr>
          <a:xfrm>
            <a:off x="0" y="1102659"/>
            <a:ext cx="12192000" cy="0"/>
          </a:xfrm>
          <a:prstGeom prst="line">
            <a:avLst/>
          </a:prstGeom>
          <a:ln w="19050">
            <a:solidFill>
              <a:srgbClr val="7872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28D2697A-0D69-4C96-FC47-E3398DA1D295}"/>
              </a:ext>
            </a:extLst>
          </p:cNvPr>
          <p:cNvSpPr/>
          <p:nvPr/>
        </p:nvSpPr>
        <p:spPr>
          <a:xfrm>
            <a:off x="11530629" y="6715439"/>
            <a:ext cx="421341" cy="142561"/>
          </a:xfrm>
          <a:prstGeom prst="rect">
            <a:avLst/>
          </a:prstGeom>
          <a:solidFill>
            <a:srgbClr val="E4A1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D2612890-567F-B0DC-CE68-D49D1A81FDD5}"/>
              </a:ext>
            </a:extLst>
          </p:cNvPr>
          <p:cNvSpPr/>
          <p:nvPr/>
        </p:nvSpPr>
        <p:spPr>
          <a:xfrm>
            <a:off x="11770659" y="6715439"/>
            <a:ext cx="421341" cy="142561"/>
          </a:xfrm>
          <a:prstGeom prst="rect">
            <a:avLst/>
          </a:prstGeom>
          <a:solidFill>
            <a:srgbClr val="00B4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cxnSp>
        <p:nvCxnSpPr>
          <p:cNvPr id="22" name="직선 화살표 연결선 21"/>
          <p:cNvCxnSpPr/>
          <p:nvPr/>
        </p:nvCxnSpPr>
        <p:spPr>
          <a:xfrm flipV="1">
            <a:off x="5105926" y="1700289"/>
            <a:ext cx="1101483" cy="12614"/>
          </a:xfrm>
          <a:prstGeom prst="straightConnector1">
            <a:avLst/>
          </a:prstGeom>
          <a:ln w="9525" cap="flat" cmpd="sng" algn="ctr">
            <a:solidFill>
              <a:srgbClr val="00B4D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318819" y="1494572"/>
            <a:ext cx="5543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자산 배분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(Asset Allocation) / Long-Only Portfolio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5" name="TextBox 224"/>
          <p:cNvSpPr txBox="1"/>
          <p:nvPr/>
        </p:nvSpPr>
        <p:spPr>
          <a:xfrm>
            <a:off x="674413" y="1905377"/>
            <a:ext cx="658998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Define Object Function</a:t>
            </a:r>
          </a:p>
          <a:p>
            <a:endParaRPr lang="en-US" altLang="ko-KR" dirty="0">
              <a:latin typeface="+mn-ea"/>
            </a:endParaRPr>
          </a:p>
          <a:p>
            <a:r>
              <a:rPr lang="en-US" altLang="ko-KR" dirty="0" smtClean="0">
                <a:latin typeface="+mn-ea"/>
              </a:rPr>
              <a:t>2. 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Estimate Expected Return and Covariance Matrix</a:t>
            </a:r>
          </a:p>
          <a:p>
            <a:endParaRPr lang="en-US" altLang="ko-KR" dirty="0" smtClean="0">
              <a:latin typeface="+mn-ea"/>
            </a:endParaRPr>
          </a:p>
          <a:p>
            <a:r>
              <a:rPr lang="en-US" altLang="ko-KR" dirty="0" smtClean="0">
                <a:latin typeface="+mn-ea"/>
              </a:rPr>
              <a:t>3. 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Find Weight Vector that Maximize the Object Function</a:t>
            </a:r>
          </a:p>
          <a:p>
            <a:endParaRPr lang="en-US" altLang="ko-KR" dirty="0">
              <a:latin typeface="+mn-ea"/>
            </a:endParaRPr>
          </a:p>
        </p:txBody>
      </p: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F06E3BD2-3FC4-BAD9-A5B5-6AD268D48045}"/>
              </a:ext>
            </a:extLst>
          </p:cNvPr>
          <p:cNvCxnSpPr>
            <a:cxnSpLocks/>
          </p:cNvCxnSpPr>
          <p:nvPr/>
        </p:nvCxnSpPr>
        <p:spPr>
          <a:xfrm flipH="1">
            <a:off x="271167" y="4034466"/>
            <a:ext cx="7396480" cy="18990"/>
          </a:xfrm>
          <a:prstGeom prst="line">
            <a:avLst/>
          </a:prstGeom>
          <a:ln w="12700">
            <a:solidFill>
              <a:srgbClr val="00B4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평행 사변형 70">
            <a:extLst>
              <a:ext uri="{FF2B5EF4-FFF2-40B4-BE49-F238E27FC236}">
                <a16:creationId xmlns:a16="http://schemas.microsoft.com/office/drawing/2014/main" id="{34639A50-B944-FC2D-D72A-8EC768B44A45}"/>
              </a:ext>
            </a:extLst>
          </p:cNvPr>
          <p:cNvSpPr/>
          <p:nvPr/>
        </p:nvSpPr>
        <p:spPr>
          <a:xfrm>
            <a:off x="517913" y="4461564"/>
            <a:ext cx="1216294" cy="82530"/>
          </a:xfrm>
          <a:prstGeom prst="parallelogram">
            <a:avLst/>
          </a:prstGeom>
          <a:solidFill>
            <a:srgbClr val="E4A114">
              <a:alpha val="4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7" name="TextBox 236"/>
          <p:cNvSpPr txBox="1"/>
          <p:nvPr/>
        </p:nvSpPr>
        <p:spPr>
          <a:xfrm>
            <a:off x="674413" y="4669090"/>
            <a:ext cx="36260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SLSQP </a:t>
            </a:r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endParaRPr lang="en-US" altLang="ko-K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Deep Learning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7" name="Picture 2" descr="https://i.stack.imgur.com/km5u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9922" y="3870468"/>
            <a:ext cx="2886928" cy="1853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ADD94AA-D0FA-9C96-6A69-9E3F7F6C0B9F}"/>
              </a:ext>
            </a:extLst>
          </p:cNvPr>
          <p:cNvSpPr txBox="1"/>
          <p:nvPr/>
        </p:nvSpPr>
        <p:spPr>
          <a:xfrm>
            <a:off x="7847572" y="3445077"/>
            <a:ext cx="39116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KoPub돋움체 Medium" panose="02020603020101020101" pitchFamily="18" charset="-127"/>
                <a:cs typeface="Times New Roman" panose="02020603050405020304" pitchFamily="18" charset="0"/>
              </a:rPr>
              <a:t>Target:  Maximize Sharpe Ratio</a:t>
            </a:r>
            <a:endParaRPr lang="ko-KR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KoPub돋움체 Medium" panose="0202060302010102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37BE2B1-3C9B-A88B-D3F3-B40CAC1E7F41}"/>
              </a:ext>
            </a:extLst>
          </p:cNvPr>
          <p:cNvSpPr txBox="1"/>
          <p:nvPr/>
        </p:nvSpPr>
        <p:spPr>
          <a:xfrm>
            <a:off x="154145" y="548075"/>
            <a:ext cx="61646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atin typeface="Times New Roman" panose="02020603050405020304" pitchFamily="18" charset="0"/>
                <a:ea typeface="KoPub돋움체 Bold" panose="02020603020101020101" pitchFamily="18" charset="-127"/>
                <a:cs typeface="Times New Roman" panose="02020603050405020304" pitchFamily="18" charset="0"/>
              </a:rPr>
              <a:t>Ⅰ</a:t>
            </a:r>
            <a:r>
              <a:rPr lang="en-US" altLang="ko-KR" sz="2800" dirty="0" smtClean="0">
                <a:latin typeface="+mj-lt"/>
                <a:ea typeface="KoPub돋움체 Bold" panose="02020603020101020101" pitchFamily="18" charset="-127"/>
              </a:rPr>
              <a:t>. </a:t>
            </a:r>
            <a:r>
              <a:rPr lang="en-US" altLang="ko-KR" sz="2800" dirty="0">
                <a:latin typeface="Times New Roman" panose="02020603050405020304" pitchFamily="18" charset="0"/>
                <a:ea typeface="KoPub돋움체 Bold" panose="02020603020101020101" pitchFamily="18" charset="-127"/>
                <a:cs typeface="Times New Roman" panose="02020603050405020304" pitchFamily="18" charset="0"/>
              </a:rPr>
              <a:t>Project </a:t>
            </a:r>
            <a:r>
              <a:rPr lang="en-US" altLang="ko-KR" sz="2800" dirty="0" smtClean="0">
                <a:latin typeface="Times New Roman" panose="02020603050405020304" pitchFamily="18" charset="0"/>
                <a:ea typeface="KoPub돋움체 Bold" panose="02020603020101020101" pitchFamily="18" charset="-127"/>
                <a:cs typeface="Times New Roman" panose="02020603050405020304" pitchFamily="18" charset="0"/>
              </a:rPr>
              <a:t>Description : Blueprint</a:t>
            </a:r>
            <a:endParaRPr lang="ko-KR" altLang="en-US" sz="2800" dirty="0">
              <a:latin typeface="Times New Roman" panose="02020603050405020304" pitchFamily="18" charset="0"/>
              <a:ea typeface="KoPub돋움체 Bold" panose="02020603020101020101" pitchFamily="18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0672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평행 사변형 70">
            <a:extLst>
              <a:ext uri="{FF2B5EF4-FFF2-40B4-BE49-F238E27FC236}">
                <a16:creationId xmlns:a16="http://schemas.microsoft.com/office/drawing/2014/main" id="{34639A50-B944-FC2D-D72A-8EC768B44A45}"/>
              </a:ext>
            </a:extLst>
          </p:cNvPr>
          <p:cNvSpPr/>
          <p:nvPr/>
        </p:nvSpPr>
        <p:spPr>
          <a:xfrm>
            <a:off x="580572" y="4113786"/>
            <a:ext cx="1500074" cy="100653"/>
          </a:xfrm>
          <a:prstGeom prst="parallelogram">
            <a:avLst/>
          </a:prstGeom>
          <a:solidFill>
            <a:srgbClr val="E4A114">
              <a:alpha val="4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6" name="TextBox 225"/>
          <p:cNvSpPr txBox="1"/>
          <p:nvPr/>
        </p:nvSpPr>
        <p:spPr>
          <a:xfrm>
            <a:off x="405700" y="3931303"/>
            <a:ext cx="4017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맑은 고딕" panose="020B0503020000020004" pitchFamily="50" charset="-127"/>
              </a:rPr>
              <a:t>∙ 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Deep Learning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평행 사변형 69">
            <a:extLst>
              <a:ext uri="{FF2B5EF4-FFF2-40B4-BE49-F238E27FC236}">
                <a16:creationId xmlns:a16="http://schemas.microsoft.com/office/drawing/2014/main" id="{34639A50-B944-FC2D-D72A-8EC768B44A45}"/>
              </a:ext>
            </a:extLst>
          </p:cNvPr>
          <p:cNvSpPr/>
          <p:nvPr/>
        </p:nvSpPr>
        <p:spPr>
          <a:xfrm>
            <a:off x="625118" y="1671145"/>
            <a:ext cx="705491" cy="75674"/>
          </a:xfrm>
          <a:prstGeom prst="parallelogram">
            <a:avLst/>
          </a:prstGeom>
          <a:solidFill>
            <a:srgbClr val="E4A114">
              <a:alpha val="4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5700" y="1472081"/>
            <a:ext cx="4723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맑은 고딕" panose="020B0503020000020004" pitchFamily="50" charset="-127"/>
              </a:rPr>
              <a:t>∙ 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SLSQP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F6CC05E-4A33-5627-2C20-AF7381A2A455}"/>
              </a:ext>
            </a:extLst>
          </p:cNvPr>
          <p:cNvSpPr/>
          <p:nvPr/>
        </p:nvSpPr>
        <p:spPr>
          <a:xfrm>
            <a:off x="-1" y="6715437"/>
            <a:ext cx="12192000" cy="145518"/>
          </a:xfrm>
          <a:prstGeom prst="rect">
            <a:avLst/>
          </a:prstGeom>
          <a:solidFill>
            <a:srgbClr val="787272">
              <a:alpha val="93725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35840D0-B421-8A55-DF68-C3345DBE3F36}"/>
              </a:ext>
            </a:extLst>
          </p:cNvPr>
          <p:cNvCxnSpPr>
            <a:cxnSpLocks/>
          </p:cNvCxnSpPr>
          <p:nvPr/>
        </p:nvCxnSpPr>
        <p:spPr>
          <a:xfrm>
            <a:off x="0" y="1102659"/>
            <a:ext cx="12192000" cy="0"/>
          </a:xfrm>
          <a:prstGeom prst="line">
            <a:avLst/>
          </a:prstGeom>
          <a:ln w="19050">
            <a:solidFill>
              <a:srgbClr val="7872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28D2697A-0D69-4C96-FC47-E3398DA1D295}"/>
              </a:ext>
            </a:extLst>
          </p:cNvPr>
          <p:cNvSpPr/>
          <p:nvPr/>
        </p:nvSpPr>
        <p:spPr>
          <a:xfrm>
            <a:off x="11530629" y="6715439"/>
            <a:ext cx="421341" cy="142561"/>
          </a:xfrm>
          <a:prstGeom prst="rect">
            <a:avLst/>
          </a:prstGeom>
          <a:solidFill>
            <a:srgbClr val="E4A1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D2612890-567F-B0DC-CE68-D49D1A81FDD5}"/>
              </a:ext>
            </a:extLst>
          </p:cNvPr>
          <p:cNvSpPr/>
          <p:nvPr/>
        </p:nvSpPr>
        <p:spPr>
          <a:xfrm>
            <a:off x="11770659" y="6715439"/>
            <a:ext cx="421341" cy="142561"/>
          </a:xfrm>
          <a:prstGeom prst="rect">
            <a:avLst/>
          </a:prstGeom>
          <a:solidFill>
            <a:srgbClr val="00B4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225" name="TextBox 224"/>
          <p:cNvSpPr txBox="1"/>
          <p:nvPr/>
        </p:nvSpPr>
        <p:spPr>
          <a:xfrm>
            <a:off x="819806" y="1894201"/>
            <a:ext cx="102349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∙ 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Optimization Under Constraint and Bounds / Approximate Using a Second Order Equation</a:t>
            </a:r>
          </a:p>
          <a:p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∙ 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Assets Universe : S&amp;P500 / ETF</a:t>
            </a:r>
          </a:p>
          <a:p>
            <a:endParaRPr lang="en-US" altLang="ko-K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ko-KR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∙ 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Sharpe Ratio Maximization / Variance Minimization</a:t>
            </a:r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F06E3BD2-3FC4-BAD9-A5B5-6AD268D48045}"/>
              </a:ext>
            </a:extLst>
          </p:cNvPr>
          <p:cNvCxnSpPr>
            <a:cxnSpLocks/>
          </p:cNvCxnSpPr>
          <p:nvPr/>
        </p:nvCxnSpPr>
        <p:spPr>
          <a:xfrm flipH="1">
            <a:off x="223779" y="3653956"/>
            <a:ext cx="7396480" cy="18990"/>
          </a:xfrm>
          <a:prstGeom prst="line">
            <a:avLst/>
          </a:prstGeom>
          <a:ln w="12700">
            <a:solidFill>
              <a:srgbClr val="00B4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19806" y="4352063"/>
            <a:ext cx="658998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∙ 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LSTM: Long Short Term Memory</a:t>
            </a:r>
          </a:p>
          <a:p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ko-KR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∙ 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Assets Universe : ETF</a:t>
            </a:r>
          </a:p>
          <a:p>
            <a:endParaRPr lang="en-US" altLang="ko-K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ko-KR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∙ 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Sharpe Ratio Maximization</a:t>
            </a:r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37BE2B1-3C9B-A88B-D3F3-B40CAC1E7F41}"/>
              </a:ext>
            </a:extLst>
          </p:cNvPr>
          <p:cNvSpPr txBox="1"/>
          <p:nvPr/>
        </p:nvSpPr>
        <p:spPr>
          <a:xfrm>
            <a:off x="154144" y="548075"/>
            <a:ext cx="58935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atin typeface="Times New Roman" panose="02020603050405020304" pitchFamily="18" charset="0"/>
                <a:ea typeface="KoPub돋움체 Bold" panose="02020603020101020101" pitchFamily="18" charset="-127"/>
                <a:cs typeface="Times New Roman" panose="02020603050405020304" pitchFamily="18" charset="0"/>
              </a:rPr>
              <a:t>Ⅰ</a:t>
            </a:r>
            <a:r>
              <a:rPr lang="en-US" altLang="ko-KR" sz="2800" dirty="0" smtClean="0">
                <a:latin typeface="+mj-lt"/>
                <a:ea typeface="KoPub돋움체 Bold" panose="02020603020101020101" pitchFamily="18" charset="-127"/>
              </a:rPr>
              <a:t>. </a:t>
            </a:r>
            <a:r>
              <a:rPr lang="en-US" altLang="ko-KR" sz="2800" dirty="0">
                <a:latin typeface="Times New Roman" panose="02020603050405020304" pitchFamily="18" charset="0"/>
                <a:ea typeface="KoPub돋움체 Bold" panose="02020603020101020101" pitchFamily="18" charset="-127"/>
                <a:cs typeface="Times New Roman" panose="02020603050405020304" pitchFamily="18" charset="0"/>
              </a:rPr>
              <a:t>Project </a:t>
            </a:r>
            <a:r>
              <a:rPr lang="en-US" altLang="ko-KR" sz="2800" dirty="0" smtClean="0">
                <a:latin typeface="Times New Roman" panose="02020603050405020304" pitchFamily="18" charset="0"/>
                <a:ea typeface="KoPub돋움체 Bold" panose="02020603020101020101" pitchFamily="18" charset="-127"/>
                <a:cs typeface="Times New Roman" panose="02020603050405020304" pitchFamily="18" charset="0"/>
              </a:rPr>
              <a:t>Description : Algorithm</a:t>
            </a:r>
            <a:endParaRPr lang="ko-KR" altLang="en-US" sz="2800" dirty="0">
              <a:latin typeface="Times New Roman" panose="02020603050405020304" pitchFamily="18" charset="0"/>
              <a:ea typeface="KoPub돋움체 Bold" panose="02020603020101020101" pitchFamily="18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2171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평행 사변형 70">
            <a:extLst>
              <a:ext uri="{FF2B5EF4-FFF2-40B4-BE49-F238E27FC236}">
                <a16:creationId xmlns:a16="http://schemas.microsoft.com/office/drawing/2014/main" id="{34639A50-B944-FC2D-D72A-8EC768B44A45}"/>
              </a:ext>
            </a:extLst>
          </p:cNvPr>
          <p:cNvSpPr/>
          <p:nvPr/>
        </p:nvSpPr>
        <p:spPr>
          <a:xfrm>
            <a:off x="631424" y="4294555"/>
            <a:ext cx="1827996" cy="70711"/>
          </a:xfrm>
          <a:prstGeom prst="parallelogram">
            <a:avLst/>
          </a:prstGeom>
          <a:solidFill>
            <a:srgbClr val="E4A114">
              <a:alpha val="4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평행 사변형 69">
            <a:extLst>
              <a:ext uri="{FF2B5EF4-FFF2-40B4-BE49-F238E27FC236}">
                <a16:creationId xmlns:a16="http://schemas.microsoft.com/office/drawing/2014/main" id="{34639A50-B944-FC2D-D72A-8EC768B44A45}"/>
              </a:ext>
            </a:extLst>
          </p:cNvPr>
          <p:cNvSpPr/>
          <p:nvPr/>
        </p:nvSpPr>
        <p:spPr>
          <a:xfrm>
            <a:off x="549177" y="1664964"/>
            <a:ext cx="3637878" cy="69368"/>
          </a:xfrm>
          <a:prstGeom prst="parallelogram">
            <a:avLst/>
          </a:prstGeom>
          <a:solidFill>
            <a:srgbClr val="E4A114">
              <a:alpha val="4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5700" y="1472081"/>
            <a:ext cx="4723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∙ 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Shrinkage Estimated Covariance Matrix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F6CC05E-4A33-5627-2C20-AF7381A2A455}"/>
              </a:ext>
            </a:extLst>
          </p:cNvPr>
          <p:cNvSpPr/>
          <p:nvPr/>
        </p:nvSpPr>
        <p:spPr>
          <a:xfrm>
            <a:off x="-1" y="6715437"/>
            <a:ext cx="12192000" cy="145518"/>
          </a:xfrm>
          <a:prstGeom prst="rect">
            <a:avLst/>
          </a:prstGeom>
          <a:solidFill>
            <a:srgbClr val="787272">
              <a:alpha val="93725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35840D0-B421-8A55-DF68-C3345DBE3F36}"/>
              </a:ext>
            </a:extLst>
          </p:cNvPr>
          <p:cNvCxnSpPr>
            <a:cxnSpLocks/>
          </p:cNvCxnSpPr>
          <p:nvPr/>
        </p:nvCxnSpPr>
        <p:spPr>
          <a:xfrm>
            <a:off x="0" y="1102659"/>
            <a:ext cx="12192000" cy="0"/>
          </a:xfrm>
          <a:prstGeom prst="line">
            <a:avLst/>
          </a:prstGeom>
          <a:ln w="19050">
            <a:solidFill>
              <a:srgbClr val="7872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28D2697A-0D69-4C96-FC47-E3398DA1D295}"/>
              </a:ext>
            </a:extLst>
          </p:cNvPr>
          <p:cNvSpPr/>
          <p:nvPr/>
        </p:nvSpPr>
        <p:spPr>
          <a:xfrm>
            <a:off x="11530629" y="6715439"/>
            <a:ext cx="421341" cy="142561"/>
          </a:xfrm>
          <a:prstGeom prst="rect">
            <a:avLst/>
          </a:prstGeom>
          <a:solidFill>
            <a:srgbClr val="E4A1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D2612890-567F-B0DC-CE68-D49D1A81FDD5}"/>
              </a:ext>
            </a:extLst>
          </p:cNvPr>
          <p:cNvSpPr/>
          <p:nvPr/>
        </p:nvSpPr>
        <p:spPr>
          <a:xfrm>
            <a:off x="11770659" y="6715439"/>
            <a:ext cx="421341" cy="142561"/>
          </a:xfrm>
          <a:prstGeom prst="rect">
            <a:avLst/>
          </a:prstGeom>
          <a:solidFill>
            <a:srgbClr val="00B4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225" name="TextBox 224"/>
          <p:cNvSpPr txBox="1"/>
          <p:nvPr/>
        </p:nvSpPr>
        <p:spPr>
          <a:xfrm>
            <a:off x="819806" y="1788154"/>
            <a:ext cx="102349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∙ 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ength 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ime 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eries  </a:t>
            </a:r>
            <a:r>
              <a:rPr lang="en-US" altLang="ko-KR" b="1" dirty="0">
                <a:latin typeface="Agency FB" panose="020B0503020202020204" pitchFamily="34" charset="0"/>
                <a:cs typeface="Times New Roman" panose="02020603050405020304" pitchFamily="18" charset="0"/>
              </a:rPr>
              <a:t>&lt;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The 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umber 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A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sset </a:t>
            </a:r>
          </a:p>
          <a:p>
            <a:endParaRPr lang="en-US" altLang="ko-KR" dirty="0"/>
          </a:p>
          <a:p>
            <a:r>
              <a:rPr lang="ko-KR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∙ 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J. Bun, J. P. </a:t>
            </a:r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Bouchaud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M. 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Potters (2017)</a:t>
            </a:r>
          </a:p>
          <a:p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“The 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errors in the covariance matrix estimates 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further propagate 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portfolio optimization problems, leading to poor out-of-sample performance of 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portfolios optimized 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noisy 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estimates”</a:t>
            </a:r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F06E3BD2-3FC4-BAD9-A5B5-6AD268D48045}"/>
              </a:ext>
            </a:extLst>
          </p:cNvPr>
          <p:cNvCxnSpPr>
            <a:cxnSpLocks/>
          </p:cNvCxnSpPr>
          <p:nvPr/>
        </p:nvCxnSpPr>
        <p:spPr>
          <a:xfrm flipH="1" flipV="1">
            <a:off x="382577" y="3774396"/>
            <a:ext cx="7310995" cy="21941"/>
          </a:xfrm>
          <a:prstGeom prst="line">
            <a:avLst/>
          </a:prstGeom>
          <a:ln w="12700">
            <a:solidFill>
              <a:srgbClr val="00B4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19806" y="4600033"/>
            <a:ext cx="65899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∙ 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Regularization of Neural Networks </a:t>
            </a:r>
          </a:p>
          <a:p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ko-KR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∙ 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Robustness Test</a:t>
            </a:r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37BE2B1-3C9B-A88B-D3F3-B40CAC1E7F41}"/>
              </a:ext>
            </a:extLst>
          </p:cNvPr>
          <p:cNvSpPr txBox="1"/>
          <p:nvPr/>
        </p:nvSpPr>
        <p:spPr>
          <a:xfrm>
            <a:off x="154143" y="410730"/>
            <a:ext cx="64989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atin typeface="Times New Roman" panose="02020603050405020304" pitchFamily="18" charset="0"/>
                <a:ea typeface="KoPub돋움체 Bold" panose="02020603020101020101" pitchFamily="18" charset="-127"/>
                <a:cs typeface="Times New Roman" panose="02020603050405020304" pitchFamily="18" charset="0"/>
              </a:rPr>
              <a:t>Ⅰ</a:t>
            </a:r>
            <a:r>
              <a:rPr lang="en-US" altLang="ko-KR" sz="2800" dirty="0" smtClean="0">
                <a:latin typeface="+mj-lt"/>
                <a:ea typeface="KoPub돋움체 Bold" panose="02020603020101020101" pitchFamily="18" charset="-127"/>
              </a:rPr>
              <a:t>. </a:t>
            </a:r>
            <a:r>
              <a:rPr lang="en-US" altLang="ko-KR" sz="2800" dirty="0">
                <a:latin typeface="Times New Roman" panose="02020603050405020304" pitchFamily="18" charset="0"/>
                <a:ea typeface="KoPub돋움체 Bold" panose="02020603020101020101" pitchFamily="18" charset="-127"/>
                <a:cs typeface="Times New Roman" panose="02020603050405020304" pitchFamily="18" charset="0"/>
              </a:rPr>
              <a:t>Project </a:t>
            </a:r>
            <a:r>
              <a:rPr lang="en-US" altLang="ko-KR" sz="2800" dirty="0" smtClean="0">
                <a:latin typeface="Times New Roman" panose="02020603050405020304" pitchFamily="18" charset="0"/>
                <a:ea typeface="KoPub돋움체 Bold" panose="02020603020101020101" pitchFamily="18" charset="-127"/>
                <a:cs typeface="Times New Roman" panose="02020603050405020304" pitchFamily="18" charset="0"/>
              </a:rPr>
              <a:t>Description : </a:t>
            </a:r>
            <a:r>
              <a:rPr lang="en-US" altLang="ko-K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ko-K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ovel </a:t>
            </a:r>
            <a:r>
              <a:rPr lang="en-US" altLang="ko-K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ko-K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pproach</a:t>
            </a:r>
            <a:r>
              <a:rPr lang="en-US" altLang="ko-KR" sz="4000" dirty="0" smtClean="0">
                <a:latin typeface="Times New Roman" panose="02020603050405020304" pitchFamily="18" charset="0"/>
                <a:ea typeface="KoPub돋움체 Bold" panose="02020603020101020101" pitchFamily="18" charset="-127"/>
                <a:cs typeface="Times New Roman" panose="02020603050405020304" pitchFamily="18" charset="0"/>
              </a:rPr>
              <a:t> </a:t>
            </a:r>
            <a:endParaRPr lang="ko-KR" altLang="en-US" sz="3200" dirty="0">
              <a:latin typeface="Times New Roman" panose="02020603050405020304" pitchFamily="18" charset="0"/>
              <a:ea typeface="KoPub돋움체 Bold" panose="02020603020101020101" pitchFamily="18" charset="-127"/>
              <a:cs typeface="Times New Roman" panose="02020603050405020304" pitchFamily="18" charset="0"/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 flipV="1">
            <a:off x="5937294" y="1970767"/>
            <a:ext cx="1143525" cy="3921"/>
          </a:xfrm>
          <a:prstGeom prst="straightConnector1">
            <a:avLst/>
          </a:prstGeom>
          <a:ln w="9525" cap="flat" cmpd="sng" algn="ctr">
            <a:solidFill>
              <a:srgbClr val="00B4D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242679" y="1784486"/>
            <a:ext cx="3947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Estimation Issues Arise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6" name="TextBox 225"/>
          <p:cNvSpPr txBox="1"/>
          <p:nvPr/>
        </p:nvSpPr>
        <p:spPr>
          <a:xfrm>
            <a:off x="405700" y="4091119"/>
            <a:ext cx="4017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맑은 고딕" panose="020B0503020000020004" pitchFamily="50" charset="-127"/>
              </a:rPr>
              <a:t>∙ 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Prevent Overfitting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3462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F6CC05E-4A33-5627-2C20-AF7381A2A455}"/>
              </a:ext>
            </a:extLst>
          </p:cNvPr>
          <p:cNvSpPr/>
          <p:nvPr/>
        </p:nvSpPr>
        <p:spPr>
          <a:xfrm>
            <a:off x="-1" y="6715437"/>
            <a:ext cx="12192000" cy="145518"/>
          </a:xfrm>
          <a:prstGeom prst="rect">
            <a:avLst/>
          </a:prstGeom>
          <a:solidFill>
            <a:srgbClr val="787272">
              <a:alpha val="93725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F56111-C200-DD04-8883-B36B92F59DDE}"/>
              </a:ext>
            </a:extLst>
          </p:cNvPr>
          <p:cNvSpPr txBox="1"/>
          <p:nvPr/>
        </p:nvSpPr>
        <p:spPr>
          <a:xfrm>
            <a:off x="291352" y="567163"/>
            <a:ext cx="22278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atin typeface="Times New Roman" panose="02020603050405020304" pitchFamily="18" charset="0"/>
                <a:ea typeface="KoPub돋움체 Bold" panose="02020603020101020101" pitchFamily="18" charset="-127"/>
                <a:cs typeface="Times New Roman" panose="02020603050405020304" pitchFamily="18" charset="0"/>
              </a:rPr>
              <a:t>Ⅱ. Data</a:t>
            </a:r>
            <a:r>
              <a:rPr lang="ko-KR" altLang="en-US" sz="2800" dirty="0" smtClean="0">
                <a:latin typeface="Times New Roman" panose="02020603050405020304" pitchFamily="18" charset="0"/>
                <a:ea typeface="KoPub돋움체 Bold" panose="02020603020101020101" pitchFamily="18" charset="-127"/>
                <a:cs typeface="Times New Roman" panose="02020603050405020304" pitchFamily="18" charset="0"/>
              </a:rPr>
              <a:t> </a:t>
            </a:r>
            <a:endParaRPr lang="ko-KR" altLang="en-US" sz="2800" dirty="0">
              <a:latin typeface="Times New Roman" panose="02020603050405020304" pitchFamily="18" charset="0"/>
              <a:ea typeface="KoPub돋움체 Bold" panose="02020603020101020101" pitchFamily="18" charset="-127"/>
              <a:cs typeface="Times New Roman" panose="02020603050405020304" pitchFamily="18" charset="0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35840D0-B421-8A55-DF68-C3345DBE3F36}"/>
              </a:ext>
            </a:extLst>
          </p:cNvPr>
          <p:cNvCxnSpPr>
            <a:cxnSpLocks/>
          </p:cNvCxnSpPr>
          <p:nvPr/>
        </p:nvCxnSpPr>
        <p:spPr>
          <a:xfrm>
            <a:off x="0" y="1102659"/>
            <a:ext cx="12192000" cy="0"/>
          </a:xfrm>
          <a:prstGeom prst="line">
            <a:avLst/>
          </a:prstGeom>
          <a:ln w="19050">
            <a:solidFill>
              <a:srgbClr val="7872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24417C4D-1844-88FB-B241-E6D2F149125D}"/>
              </a:ext>
            </a:extLst>
          </p:cNvPr>
          <p:cNvGrpSpPr/>
          <p:nvPr/>
        </p:nvGrpSpPr>
        <p:grpSpPr>
          <a:xfrm>
            <a:off x="340149" y="3672977"/>
            <a:ext cx="2057559" cy="446276"/>
            <a:chOff x="373200" y="2155503"/>
            <a:chExt cx="2057559" cy="446276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494542B0-0866-8C02-2F9E-E87227FA6046}"/>
                </a:ext>
              </a:extLst>
            </p:cNvPr>
            <p:cNvSpPr/>
            <p:nvPr/>
          </p:nvSpPr>
          <p:spPr>
            <a:xfrm>
              <a:off x="373200" y="2155503"/>
              <a:ext cx="2057559" cy="446276"/>
            </a:xfrm>
            <a:prstGeom prst="rect">
              <a:avLst/>
            </a:prstGeom>
            <a:solidFill>
              <a:srgbClr val="E2E2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10CA809E-3B51-2048-9644-714DC628F933}"/>
                </a:ext>
              </a:extLst>
            </p:cNvPr>
            <p:cNvCxnSpPr>
              <a:cxnSpLocks/>
            </p:cNvCxnSpPr>
            <p:nvPr/>
          </p:nvCxnSpPr>
          <p:spPr>
            <a:xfrm>
              <a:off x="373200" y="2165977"/>
              <a:ext cx="2057559" cy="0"/>
            </a:xfrm>
            <a:prstGeom prst="line">
              <a:avLst/>
            </a:prstGeom>
            <a:ln w="6350">
              <a:solidFill>
                <a:srgbClr val="7872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F8382FC2-A0CF-1A33-9354-C83E27E0491C}"/>
                </a:ext>
              </a:extLst>
            </p:cNvPr>
            <p:cNvCxnSpPr>
              <a:cxnSpLocks/>
            </p:cNvCxnSpPr>
            <p:nvPr/>
          </p:nvCxnSpPr>
          <p:spPr>
            <a:xfrm>
              <a:off x="373200" y="2601779"/>
              <a:ext cx="2057559" cy="0"/>
            </a:xfrm>
            <a:prstGeom prst="line">
              <a:avLst/>
            </a:prstGeom>
            <a:ln w="6350">
              <a:solidFill>
                <a:srgbClr val="7872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2FD13310-4598-6FEF-73A1-FEE19281C19D}"/>
              </a:ext>
            </a:extLst>
          </p:cNvPr>
          <p:cNvSpPr txBox="1"/>
          <p:nvPr/>
        </p:nvSpPr>
        <p:spPr>
          <a:xfrm>
            <a:off x="426986" y="3711449"/>
            <a:ext cx="1956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Times New Roman" panose="02020603050405020304" pitchFamily="18" charset="0"/>
                <a:ea typeface="KoPub돋움체 Medium" panose="02020603020101020101" pitchFamily="18" charset="-127"/>
                <a:cs typeface="Times New Roman" panose="02020603050405020304" pitchFamily="18" charset="0"/>
              </a:rPr>
              <a:t>Preprocessing</a:t>
            </a:r>
            <a:endParaRPr lang="ko-KR" altLang="en-US" sz="1500" dirty="0">
              <a:latin typeface="Times New Roman" panose="02020603050405020304" pitchFamily="18" charset="0"/>
              <a:ea typeface="KoPub돋움체 Medium" panose="02020603020101020101" pitchFamily="18" charset="-127"/>
              <a:cs typeface="Times New Roman" panose="02020603050405020304" pitchFamily="18" charset="0"/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AF386E21-DD79-461A-EA71-D668AB6650B7}"/>
              </a:ext>
            </a:extLst>
          </p:cNvPr>
          <p:cNvGrpSpPr/>
          <p:nvPr/>
        </p:nvGrpSpPr>
        <p:grpSpPr>
          <a:xfrm>
            <a:off x="291352" y="1394560"/>
            <a:ext cx="2057559" cy="446276"/>
            <a:chOff x="373200" y="2155503"/>
            <a:chExt cx="2057559" cy="446276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EA2E826E-7D87-516A-7E3A-7AB83FCACE3C}"/>
                </a:ext>
              </a:extLst>
            </p:cNvPr>
            <p:cNvSpPr/>
            <p:nvPr/>
          </p:nvSpPr>
          <p:spPr>
            <a:xfrm>
              <a:off x="373200" y="2155503"/>
              <a:ext cx="2057559" cy="446276"/>
            </a:xfrm>
            <a:prstGeom prst="rect">
              <a:avLst/>
            </a:prstGeom>
            <a:solidFill>
              <a:srgbClr val="E2E2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0E17FDC6-D672-D6D3-34A5-27053F8798BA}"/>
                </a:ext>
              </a:extLst>
            </p:cNvPr>
            <p:cNvCxnSpPr>
              <a:cxnSpLocks/>
            </p:cNvCxnSpPr>
            <p:nvPr/>
          </p:nvCxnSpPr>
          <p:spPr>
            <a:xfrm>
              <a:off x="373200" y="2165977"/>
              <a:ext cx="2057559" cy="0"/>
            </a:xfrm>
            <a:prstGeom prst="line">
              <a:avLst/>
            </a:prstGeom>
            <a:ln w="6350">
              <a:solidFill>
                <a:srgbClr val="7872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9DE4A11F-F931-76B2-1E83-11F872A3A47C}"/>
                </a:ext>
              </a:extLst>
            </p:cNvPr>
            <p:cNvCxnSpPr>
              <a:cxnSpLocks/>
            </p:cNvCxnSpPr>
            <p:nvPr/>
          </p:nvCxnSpPr>
          <p:spPr>
            <a:xfrm>
              <a:off x="373200" y="2601779"/>
              <a:ext cx="2057559" cy="0"/>
            </a:xfrm>
            <a:prstGeom prst="line">
              <a:avLst/>
            </a:prstGeom>
            <a:ln w="6350">
              <a:solidFill>
                <a:srgbClr val="7872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EFCE1160-1C86-1971-22FD-A6174775EA73}"/>
              </a:ext>
            </a:extLst>
          </p:cNvPr>
          <p:cNvSpPr txBox="1"/>
          <p:nvPr/>
        </p:nvSpPr>
        <p:spPr>
          <a:xfrm>
            <a:off x="340149" y="1434298"/>
            <a:ext cx="1956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Times New Roman" panose="02020603050405020304" pitchFamily="18" charset="0"/>
                <a:ea typeface="KoPub돋움체 Medium" panose="02020603020101020101" pitchFamily="18" charset="-127"/>
                <a:cs typeface="Times New Roman" panose="02020603050405020304" pitchFamily="18" charset="0"/>
              </a:rPr>
              <a:t>Vender </a:t>
            </a:r>
            <a:endParaRPr lang="ko-KR" altLang="en-US" dirty="0">
              <a:latin typeface="Times New Roman" panose="02020603050405020304" pitchFamily="18" charset="0"/>
              <a:ea typeface="KoPub돋움체 Medium" panose="0202060302010102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F2C7046-E79B-8CE8-E1E2-E75066767A52}"/>
              </a:ext>
            </a:extLst>
          </p:cNvPr>
          <p:cNvSpPr/>
          <p:nvPr/>
        </p:nvSpPr>
        <p:spPr>
          <a:xfrm>
            <a:off x="11530629" y="6715439"/>
            <a:ext cx="421341" cy="142561"/>
          </a:xfrm>
          <a:prstGeom prst="rect">
            <a:avLst/>
          </a:prstGeom>
          <a:solidFill>
            <a:srgbClr val="E4A1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D2612890-567F-B0DC-CE68-D49D1A81FDD5}"/>
              </a:ext>
            </a:extLst>
          </p:cNvPr>
          <p:cNvSpPr/>
          <p:nvPr/>
        </p:nvSpPr>
        <p:spPr>
          <a:xfrm>
            <a:off x="11770659" y="6715439"/>
            <a:ext cx="421341" cy="142561"/>
          </a:xfrm>
          <a:prstGeom prst="rect">
            <a:avLst/>
          </a:prstGeom>
          <a:solidFill>
            <a:srgbClr val="00B4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462485" y="1948458"/>
            <a:ext cx="77561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맑은 고딕" panose="020B0503020000020004" pitchFamily="50" charset="-127"/>
              </a:rPr>
              <a:t>∙ 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Daily Security Price: The Center for Research in Security Prices </a:t>
            </a:r>
          </a:p>
          <a:p>
            <a:endParaRPr lang="en-US" altLang="ko-K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ko-KR" altLang="en-US" dirty="0">
                <a:latin typeface="맑은 고딕" panose="020B0503020000020004" pitchFamily="50" charset="-127"/>
              </a:rPr>
              <a:t>∙ 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Daily S&amp;P500 Constitute: 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Center for Research in Security Prices 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7AC17BD2-4FA8-660F-3446-7015F8D775E3}"/>
              </a:ext>
            </a:extLst>
          </p:cNvPr>
          <p:cNvCxnSpPr>
            <a:cxnSpLocks/>
          </p:cNvCxnSpPr>
          <p:nvPr/>
        </p:nvCxnSpPr>
        <p:spPr>
          <a:xfrm>
            <a:off x="340149" y="3357447"/>
            <a:ext cx="10892627" cy="0"/>
          </a:xfrm>
          <a:prstGeom prst="line">
            <a:avLst/>
          </a:prstGeom>
          <a:ln w="6350">
            <a:solidFill>
              <a:srgbClr val="7872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462485" y="4203245"/>
            <a:ext cx="77561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맑은 고딕" panose="020B0503020000020004" pitchFamily="50" charset="-127"/>
              </a:rPr>
              <a:t>∙ 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Prevention of Survivorship Bias: Using Daily S&amp;P500 Constitute Data </a:t>
            </a:r>
          </a:p>
          <a:p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ko-KR" altLang="en-US" dirty="0" smtClean="0">
                <a:latin typeface="맑은 고딕" panose="020B0503020000020004" pitchFamily="50" charset="-127"/>
              </a:rPr>
              <a:t>∙ 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Using Adjusted Close Price</a:t>
            </a:r>
            <a:r>
              <a:rPr lang="en-US" altLang="ko-KR" dirty="0" smtClean="0">
                <a:latin typeface="맑은 고딕" panose="020B0503020000020004" pitchFamily="50" charset="-127"/>
              </a:rPr>
              <a:t>: 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Deal with Merger and Acquisition, Stock Split</a:t>
            </a:r>
          </a:p>
        </p:txBody>
      </p:sp>
    </p:spTree>
    <p:extLst>
      <p:ext uri="{BB962C8B-B14F-4D97-AF65-F5344CB8AC3E}">
        <p14:creationId xmlns:p14="http://schemas.microsoft.com/office/powerpoint/2010/main" val="4114567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화살표: 오각형 20">
            <a:extLst>
              <a:ext uri="{FF2B5EF4-FFF2-40B4-BE49-F238E27FC236}">
                <a16:creationId xmlns:a16="http://schemas.microsoft.com/office/drawing/2014/main" id="{B19DA3CD-FE11-263B-05C9-027DB698A3FF}"/>
              </a:ext>
            </a:extLst>
          </p:cNvPr>
          <p:cNvSpPr/>
          <p:nvPr/>
        </p:nvSpPr>
        <p:spPr>
          <a:xfrm>
            <a:off x="287069" y="2119208"/>
            <a:ext cx="2479040" cy="585994"/>
          </a:xfrm>
          <a:prstGeom prst="homePlate">
            <a:avLst/>
          </a:prstGeom>
          <a:solidFill>
            <a:srgbClr val="00B4D5"/>
          </a:solidFill>
          <a:ln w="19050">
            <a:solidFill>
              <a:srgbClr val="00B4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F6CC05E-4A33-5627-2C20-AF7381A2A455}"/>
              </a:ext>
            </a:extLst>
          </p:cNvPr>
          <p:cNvSpPr/>
          <p:nvPr/>
        </p:nvSpPr>
        <p:spPr>
          <a:xfrm>
            <a:off x="-1" y="6715437"/>
            <a:ext cx="12192000" cy="145518"/>
          </a:xfrm>
          <a:prstGeom prst="rect">
            <a:avLst/>
          </a:prstGeom>
          <a:solidFill>
            <a:srgbClr val="787272">
              <a:alpha val="93725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F56111-C200-DD04-8883-B36B92F59DDE}"/>
              </a:ext>
            </a:extLst>
          </p:cNvPr>
          <p:cNvSpPr txBox="1"/>
          <p:nvPr/>
        </p:nvSpPr>
        <p:spPr>
          <a:xfrm>
            <a:off x="206188" y="579439"/>
            <a:ext cx="40000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atin typeface="Times New Roman" panose="02020603050405020304" pitchFamily="18" charset="0"/>
                <a:ea typeface="KoPub돋움체 Bold" panose="02020603020101020101" pitchFamily="18" charset="-127"/>
                <a:cs typeface="Times New Roman" panose="02020603050405020304" pitchFamily="18" charset="0"/>
              </a:rPr>
              <a:t>Ⅲ. CODE : Optimizer.py</a:t>
            </a:r>
            <a:endParaRPr lang="ko-KR" altLang="en-US" sz="2800" dirty="0">
              <a:latin typeface="Times New Roman" panose="02020603050405020304" pitchFamily="18" charset="0"/>
              <a:ea typeface="KoPub돋움체 Bold" panose="02020603020101020101" pitchFamily="18" charset="-127"/>
              <a:cs typeface="Times New Roman" panose="02020603050405020304" pitchFamily="18" charset="0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35840D0-B421-8A55-DF68-C3345DBE3F36}"/>
              </a:ext>
            </a:extLst>
          </p:cNvPr>
          <p:cNvCxnSpPr>
            <a:cxnSpLocks/>
          </p:cNvCxnSpPr>
          <p:nvPr/>
        </p:nvCxnSpPr>
        <p:spPr>
          <a:xfrm>
            <a:off x="0" y="1102659"/>
            <a:ext cx="12192000" cy="0"/>
          </a:xfrm>
          <a:prstGeom prst="line">
            <a:avLst/>
          </a:prstGeom>
          <a:ln w="19050">
            <a:solidFill>
              <a:srgbClr val="7872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28D2697A-0D69-4C96-FC47-E3398DA1D295}"/>
              </a:ext>
            </a:extLst>
          </p:cNvPr>
          <p:cNvSpPr/>
          <p:nvPr/>
        </p:nvSpPr>
        <p:spPr>
          <a:xfrm>
            <a:off x="11530629" y="6715439"/>
            <a:ext cx="421341" cy="142561"/>
          </a:xfrm>
          <a:prstGeom prst="rect">
            <a:avLst/>
          </a:prstGeom>
          <a:solidFill>
            <a:srgbClr val="E4A1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D2612890-567F-B0DC-CE68-D49D1A81FDD5}"/>
              </a:ext>
            </a:extLst>
          </p:cNvPr>
          <p:cNvSpPr/>
          <p:nvPr/>
        </p:nvSpPr>
        <p:spPr>
          <a:xfrm>
            <a:off x="11770659" y="6715439"/>
            <a:ext cx="421341" cy="142561"/>
          </a:xfrm>
          <a:prstGeom prst="rect">
            <a:avLst/>
          </a:prstGeom>
          <a:solidFill>
            <a:srgbClr val="00B4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화살표: 갈매기형 수장 14">
            <a:extLst>
              <a:ext uri="{FF2B5EF4-FFF2-40B4-BE49-F238E27FC236}">
                <a16:creationId xmlns:a16="http://schemas.microsoft.com/office/drawing/2014/main" id="{FABA9CA1-8AA7-D7BB-598E-42E552CF6131}"/>
              </a:ext>
            </a:extLst>
          </p:cNvPr>
          <p:cNvSpPr/>
          <p:nvPr/>
        </p:nvSpPr>
        <p:spPr>
          <a:xfrm>
            <a:off x="2830597" y="2116602"/>
            <a:ext cx="2479040" cy="585994"/>
          </a:xfrm>
          <a:prstGeom prst="chevron">
            <a:avLst/>
          </a:prstGeom>
          <a:noFill/>
          <a:ln w="19050">
            <a:solidFill>
              <a:srgbClr val="00B4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화살표: 갈매기형 수장 15">
            <a:extLst>
              <a:ext uri="{FF2B5EF4-FFF2-40B4-BE49-F238E27FC236}">
                <a16:creationId xmlns:a16="http://schemas.microsoft.com/office/drawing/2014/main" id="{54056F53-FEB5-6E9B-6677-54180A14ADFA}"/>
              </a:ext>
            </a:extLst>
          </p:cNvPr>
          <p:cNvSpPr/>
          <p:nvPr/>
        </p:nvSpPr>
        <p:spPr>
          <a:xfrm>
            <a:off x="5309637" y="2116602"/>
            <a:ext cx="2479040" cy="585994"/>
          </a:xfrm>
          <a:prstGeom prst="chevron">
            <a:avLst/>
          </a:prstGeom>
          <a:noFill/>
          <a:ln w="19050">
            <a:solidFill>
              <a:srgbClr val="00B4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F56404E-F0DB-5D9E-1397-D6967CE4AA64}"/>
              </a:ext>
            </a:extLst>
          </p:cNvPr>
          <p:cNvSpPr txBox="1"/>
          <p:nvPr/>
        </p:nvSpPr>
        <p:spPr>
          <a:xfrm>
            <a:off x="5709594" y="2244435"/>
            <a:ext cx="19566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Times New Roman" panose="02020603050405020304" pitchFamily="18" charset="0"/>
                <a:ea typeface="KoPubWorld돋움체 Medium" panose="00000600000000000000" pitchFamily="2" charset="-127"/>
                <a:cs typeface="Times New Roman" panose="02020603050405020304" pitchFamily="18" charset="0"/>
              </a:rPr>
              <a:t>Back_Testing.py</a:t>
            </a:r>
            <a:endParaRPr lang="ko-KR" altLang="en-US" sz="1600" dirty="0">
              <a:latin typeface="Times New Roman" panose="02020603050405020304" pitchFamily="18" charset="0"/>
              <a:ea typeface="KoPubWorld돋움체 Medium" panose="00000600000000000000" pitchFamily="2" charset="-127"/>
              <a:cs typeface="Times New Roman" panose="02020603050405020304" pitchFamily="18" charset="0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FE28DE8A-B4EE-CECC-0183-24A0428A7790}"/>
              </a:ext>
            </a:extLst>
          </p:cNvPr>
          <p:cNvCxnSpPr>
            <a:cxnSpLocks/>
          </p:cNvCxnSpPr>
          <p:nvPr/>
        </p:nvCxnSpPr>
        <p:spPr>
          <a:xfrm>
            <a:off x="1424507" y="2807910"/>
            <a:ext cx="0" cy="411480"/>
          </a:xfrm>
          <a:prstGeom prst="line">
            <a:avLst/>
          </a:prstGeom>
          <a:ln w="22225">
            <a:solidFill>
              <a:srgbClr val="00B4D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F06E3BD2-3FC4-BAD9-A5B5-6AD268D48045}"/>
              </a:ext>
            </a:extLst>
          </p:cNvPr>
          <p:cNvCxnSpPr>
            <a:cxnSpLocks/>
          </p:cNvCxnSpPr>
          <p:nvPr/>
        </p:nvCxnSpPr>
        <p:spPr>
          <a:xfrm flipH="1">
            <a:off x="392197" y="3200400"/>
            <a:ext cx="7396480" cy="18990"/>
          </a:xfrm>
          <a:prstGeom prst="line">
            <a:avLst/>
          </a:prstGeom>
          <a:ln w="12700">
            <a:solidFill>
              <a:srgbClr val="00B4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F56404E-F0DB-5D9E-1397-D6967CE4AA64}"/>
              </a:ext>
            </a:extLst>
          </p:cNvPr>
          <p:cNvSpPr txBox="1"/>
          <p:nvPr/>
        </p:nvSpPr>
        <p:spPr>
          <a:xfrm>
            <a:off x="835684" y="2223775"/>
            <a:ext cx="19566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Times New Roman" panose="02020603050405020304" pitchFamily="18" charset="0"/>
                <a:ea typeface="KoPubWorld돋움체 Medium" panose="00000600000000000000" pitchFamily="2" charset="-127"/>
                <a:cs typeface="Times New Roman" panose="02020603050405020304" pitchFamily="18" charset="0"/>
              </a:rPr>
              <a:t>Optimizer.py</a:t>
            </a:r>
            <a:endParaRPr lang="ko-KR" altLang="en-US" sz="1600" dirty="0">
              <a:latin typeface="Times New Roman" panose="02020603050405020304" pitchFamily="18" charset="0"/>
              <a:ea typeface="KoPubWorld돋움체 Medium" panose="00000600000000000000" pitchFamily="2" charset="-127"/>
              <a:cs typeface="Times New Roman" panose="020206030504050203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F56404E-F0DB-5D9E-1397-D6967CE4AA64}"/>
              </a:ext>
            </a:extLst>
          </p:cNvPr>
          <p:cNvSpPr txBox="1"/>
          <p:nvPr/>
        </p:nvSpPr>
        <p:spPr>
          <a:xfrm>
            <a:off x="3095064" y="2224933"/>
            <a:ext cx="23500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Times New Roman" panose="02020603050405020304" pitchFamily="18" charset="0"/>
                <a:ea typeface="KoPubWorld돋움체 Medium" panose="00000600000000000000" pitchFamily="2" charset="-127"/>
                <a:cs typeface="Times New Roman" panose="02020603050405020304" pitchFamily="18" charset="0"/>
              </a:rPr>
              <a:t>Shrinkage_Method.py</a:t>
            </a:r>
            <a:endParaRPr lang="ko-KR" altLang="en-US" sz="1600" dirty="0">
              <a:latin typeface="Times New Roman" panose="02020603050405020304" pitchFamily="18" charset="0"/>
              <a:ea typeface="KoPubWorld돋움체 Medium" panose="00000600000000000000" pitchFamily="2" charset="-127"/>
              <a:cs typeface="Times New Roman" panose="02020603050405020304" pitchFamily="18" charset="0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2673" y="1629033"/>
            <a:ext cx="3675129" cy="4896019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392005" y="3447382"/>
            <a:ext cx="77561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∙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Estimates Expected Return and Covariance Matrix </a:t>
            </a:r>
          </a:p>
          <a:p>
            <a:endParaRPr lang="en-US" altLang="ko-KR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r>
              <a:rPr lang="ko-KR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∙ 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Returns Weight 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Vector that Maximize the Object 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</a:p>
        </p:txBody>
      </p:sp>
    </p:spTree>
    <p:extLst>
      <p:ext uri="{BB962C8B-B14F-4D97-AF65-F5344CB8AC3E}">
        <p14:creationId xmlns:p14="http://schemas.microsoft.com/office/powerpoint/2010/main" val="1446968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9F56404E-F0DB-5D9E-1397-D6967CE4AA64}"/>
              </a:ext>
            </a:extLst>
          </p:cNvPr>
          <p:cNvSpPr txBox="1"/>
          <p:nvPr/>
        </p:nvSpPr>
        <p:spPr>
          <a:xfrm>
            <a:off x="92380" y="3570493"/>
            <a:ext cx="26058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∙ </a:t>
            </a:r>
            <a:r>
              <a:rPr lang="en-US" altLang="ko-KR" sz="1600" dirty="0" smtClean="0">
                <a:latin typeface="Times New Roman" panose="02020603050405020304" pitchFamily="18" charset="0"/>
                <a:ea typeface="KoPubWorld돋움체 Medium" panose="00000600000000000000" pitchFamily="2" charset="-127"/>
                <a:cs typeface="Times New Roman" panose="02020603050405020304" pitchFamily="18" charset="0"/>
              </a:rPr>
              <a:t>Basic Linear Shrinkage</a:t>
            </a:r>
            <a:endParaRPr lang="ko-KR" altLang="en-US" sz="1600" dirty="0">
              <a:latin typeface="Times New Roman" panose="02020603050405020304" pitchFamily="18" charset="0"/>
              <a:ea typeface="KoPubWorld돋움체 Medium" panose="00000600000000000000" pitchFamily="2" charset="-127"/>
              <a:cs typeface="Times New Roman" panose="020206030504050203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F56404E-F0DB-5D9E-1397-D6967CE4AA64}"/>
              </a:ext>
            </a:extLst>
          </p:cNvPr>
          <p:cNvSpPr txBox="1"/>
          <p:nvPr/>
        </p:nvSpPr>
        <p:spPr>
          <a:xfrm>
            <a:off x="68226" y="4579839"/>
            <a:ext cx="26058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∙ </a:t>
            </a:r>
            <a:r>
              <a:rPr lang="en-US" altLang="ko-KR" sz="1600" dirty="0" smtClean="0">
                <a:latin typeface="Times New Roman" panose="02020603050405020304" pitchFamily="18" charset="0"/>
                <a:ea typeface="KoPubWorld돋움체 Medium" panose="00000600000000000000" pitchFamily="2" charset="-127"/>
                <a:cs typeface="Times New Roman" panose="02020603050405020304" pitchFamily="18" charset="0"/>
              </a:rPr>
              <a:t>Constant Correlation Model</a:t>
            </a:r>
            <a:endParaRPr lang="ko-KR" altLang="en-US" sz="1600" dirty="0">
              <a:latin typeface="Times New Roman" panose="02020603050405020304" pitchFamily="18" charset="0"/>
              <a:ea typeface="KoPubWorld돋움체 Medium" panose="00000600000000000000" pitchFamily="2" charset="-127"/>
              <a:cs typeface="Times New Roman" panose="02020603050405020304" pitchFamily="18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F56404E-F0DB-5D9E-1397-D6967CE4AA64}"/>
              </a:ext>
            </a:extLst>
          </p:cNvPr>
          <p:cNvSpPr txBox="1"/>
          <p:nvPr/>
        </p:nvSpPr>
        <p:spPr>
          <a:xfrm>
            <a:off x="68226" y="5665355"/>
            <a:ext cx="26058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∙ </a:t>
            </a:r>
            <a:r>
              <a:rPr lang="en-US" altLang="ko-KR" sz="1600" dirty="0" smtClean="0">
                <a:latin typeface="Times New Roman" panose="02020603050405020304" pitchFamily="18" charset="0"/>
                <a:ea typeface="KoPubWorld돋움체 Medium" panose="00000600000000000000" pitchFamily="2" charset="-127"/>
                <a:cs typeface="Times New Roman" panose="02020603050405020304" pitchFamily="18" charset="0"/>
              </a:rPr>
              <a:t>Eigen Value Clipping</a:t>
            </a:r>
            <a:endParaRPr lang="ko-KR" altLang="en-US" sz="1600" dirty="0">
              <a:latin typeface="Times New Roman" panose="02020603050405020304" pitchFamily="18" charset="0"/>
              <a:ea typeface="KoPubWorld돋움체 Medium" panose="00000600000000000000" pitchFamily="2" charset="-127"/>
              <a:cs typeface="Times New Roman" panose="02020603050405020304" pitchFamily="18" charset="0"/>
            </a:endParaRPr>
          </a:p>
        </p:txBody>
      </p:sp>
      <p:sp>
        <p:nvSpPr>
          <p:cNvPr id="21" name="화살표: 오각형 20">
            <a:extLst>
              <a:ext uri="{FF2B5EF4-FFF2-40B4-BE49-F238E27FC236}">
                <a16:creationId xmlns:a16="http://schemas.microsoft.com/office/drawing/2014/main" id="{B19DA3CD-FE11-263B-05C9-027DB698A3FF}"/>
              </a:ext>
            </a:extLst>
          </p:cNvPr>
          <p:cNvSpPr/>
          <p:nvPr/>
        </p:nvSpPr>
        <p:spPr>
          <a:xfrm>
            <a:off x="287069" y="2119208"/>
            <a:ext cx="2479040" cy="585994"/>
          </a:xfrm>
          <a:prstGeom prst="homePlate">
            <a:avLst/>
          </a:prstGeom>
          <a:noFill/>
          <a:ln w="19050">
            <a:solidFill>
              <a:srgbClr val="00B4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F6CC05E-4A33-5627-2C20-AF7381A2A455}"/>
              </a:ext>
            </a:extLst>
          </p:cNvPr>
          <p:cNvSpPr/>
          <p:nvPr/>
        </p:nvSpPr>
        <p:spPr>
          <a:xfrm>
            <a:off x="-1" y="6715437"/>
            <a:ext cx="12192000" cy="145518"/>
          </a:xfrm>
          <a:prstGeom prst="rect">
            <a:avLst/>
          </a:prstGeom>
          <a:solidFill>
            <a:srgbClr val="787272">
              <a:alpha val="93725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F56111-C200-DD04-8883-B36B92F59DDE}"/>
              </a:ext>
            </a:extLst>
          </p:cNvPr>
          <p:cNvSpPr txBox="1"/>
          <p:nvPr/>
        </p:nvSpPr>
        <p:spPr>
          <a:xfrm>
            <a:off x="206188" y="579439"/>
            <a:ext cx="58982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atin typeface="Times New Roman" panose="02020603050405020304" pitchFamily="18" charset="0"/>
                <a:ea typeface="KoPub돋움체 Bold" panose="02020603020101020101" pitchFamily="18" charset="-127"/>
                <a:cs typeface="Times New Roman" panose="02020603050405020304" pitchFamily="18" charset="0"/>
              </a:rPr>
              <a:t>Ⅲ. CODE : Shrinkage_Method.py  </a:t>
            </a:r>
            <a:endParaRPr lang="ko-KR" altLang="en-US" sz="2800" dirty="0">
              <a:latin typeface="Times New Roman" panose="02020603050405020304" pitchFamily="18" charset="0"/>
              <a:ea typeface="KoPub돋움체 Bold" panose="02020603020101020101" pitchFamily="18" charset="-127"/>
              <a:cs typeface="Times New Roman" panose="02020603050405020304" pitchFamily="18" charset="0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35840D0-B421-8A55-DF68-C3345DBE3F36}"/>
              </a:ext>
            </a:extLst>
          </p:cNvPr>
          <p:cNvCxnSpPr>
            <a:cxnSpLocks/>
          </p:cNvCxnSpPr>
          <p:nvPr/>
        </p:nvCxnSpPr>
        <p:spPr>
          <a:xfrm>
            <a:off x="0" y="1102659"/>
            <a:ext cx="12192000" cy="0"/>
          </a:xfrm>
          <a:prstGeom prst="line">
            <a:avLst/>
          </a:prstGeom>
          <a:ln w="19050">
            <a:solidFill>
              <a:srgbClr val="7872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28D2697A-0D69-4C96-FC47-E3398DA1D295}"/>
              </a:ext>
            </a:extLst>
          </p:cNvPr>
          <p:cNvSpPr/>
          <p:nvPr/>
        </p:nvSpPr>
        <p:spPr>
          <a:xfrm>
            <a:off x="11530629" y="6715439"/>
            <a:ext cx="421341" cy="142561"/>
          </a:xfrm>
          <a:prstGeom prst="rect">
            <a:avLst/>
          </a:prstGeom>
          <a:solidFill>
            <a:srgbClr val="E4A1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D2612890-567F-B0DC-CE68-D49D1A81FDD5}"/>
              </a:ext>
            </a:extLst>
          </p:cNvPr>
          <p:cNvSpPr/>
          <p:nvPr/>
        </p:nvSpPr>
        <p:spPr>
          <a:xfrm>
            <a:off x="11770659" y="6715439"/>
            <a:ext cx="421341" cy="142561"/>
          </a:xfrm>
          <a:prstGeom prst="rect">
            <a:avLst/>
          </a:prstGeom>
          <a:solidFill>
            <a:srgbClr val="00B4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화살표: 갈매기형 수장 14">
            <a:extLst>
              <a:ext uri="{FF2B5EF4-FFF2-40B4-BE49-F238E27FC236}">
                <a16:creationId xmlns:a16="http://schemas.microsoft.com/office/drawing/2014/main" id="{FABA9CA1-8AA7-D7BB-598E-42E552CF6131}"/>
              </a:ext>
            </a:extLst>
          </p:cNvPr>
          <p:cNvSpPr/>
          <p:nvPr/>
        </p:nvSpPr>
        <p:spPr>
          <a:xfrm>
            <a:off x="2830597" y="2116602"/>
            <a:ext cx="2479040" cy="585994"/>
          </a:xfrm>
          <a:prstGeom prst="chevron">
            <a:avLst/>
          </a:prstGeom>
          <a:solidFill>
            <a:srgbClr val="00B4D5"/>
          </a:solidFill>
          <a:ln w="19050">
            <a:solidFill>
              <a:srgbClr val="00B4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화살표: 갈매기형 수장 15">
            <a:extLst>
              <a:ext uri="{FF2B5EF4-FFF2-40B4-BE49-F238E27FC236}">
                <a16:creationId xmlns:a16="http://schemas.microsoft.com/office/drawing/2014/main" id="{54056F53-FEB5-6E9B-6677-54180A14ADFA}"/>
              </a:ext>
            </a:extLst>
          </p:cNvPr>
          <p:cNvSpPr/>
          <p:nvPr/>
        </p:nvSpPr>
        <p:spPr>
          <a:xfrm>
            <a:off x="5309637" y="2116602"/>
            <a:ext cx="2479040" cy="585994"/>
          </a:xfrm>
          <a:prstGeom prst="chevron">
            <a:avLst/>
          </a:prstGeom>
          <a:noFill/>
          <a:ln w="19050">
            <a:solidFill>
              <a:srgbClr val="00B4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F56404E-F0DB-5D9E-1397-D6967CE4AA64}"/>
              </a:ext>
            </a:extLst>
          </p:cNvPr>
          <p:cNvSpPr txBox="1"/>
          <p:nvPr/>
        </p:nvSpPr>
        <p:spPr>
          <a:xfrm>
            <a:off x="5700069" y="2223775"/>
            <a:ext cx="19566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Times New Roman" panose="02020603050405020304" pitchFamily="18" charset="0"/>
                <a:ea typeface="KoPubWorld돋움체 Medium" panose="00000600000000000000" pitchFamily="2" charset="-127"/>
                <a:cs typeface="Times New Roman" panose="02020603050405020304" pitchFamily="18" charset="0"/>
              </a:rPr>
              <a:t>Back_Testing.py</a:t>
            </a:r>
            <a:endParaRPr lang="ko-KR" altLang="en-US" sz="1600" dirty="0">
              <a:latin typeface="Times New Roman" panose="02020603050405020304" pitchFamily="18" charset="0"/>
              <a:ea typeface="KoPubWorld돋움체 Medium" panose="00000600000000000000" pitchFamily="2" charset="-127"/>
              <a:cs typeface="Times New Roman" panose="02020603050405020304" pitchFamily="18" charset="0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FE28DE8A-B4EE-CECC-0183-24A0428A7790}"/>
              </a:ext>
            </a:extLst>
          </p:cNvPr>
          <p:cNvCxnSpPr>
            <a:cxnSpLocks/>
          </p:cNvCxnSpPr>
          <p:nvPr/>
        </p:nvCxnSpPr>
        <p:spPr>
          <a:xfrm>
            <a:off x="3977366" y="2807910"/>
            <a:ext cx="0" cy="411480"/>
          </a:xfrm>
          <a:prstGeom prst="line">
            <a:avLst/>
          </a:prstGeom>
          <a:ln w="22225">
            <a:solidFill>
              <a:srgbClr val="00B4D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F06E3BD2-3FC4-BAD9-A5B5-6AD268D48045}"/>
              </a:ext>
            </a:extLst>
          </p:cNvPr>
          <p:cNvCxnSpPr>
            <a:cxnSpLocks/>
          </p:cNvCxnSpPr>
          <p:nvPr/>
        </p:nvCxnSpPr>
        <p:spPr>
          <a:xfrm flipH="1">
            <a:off x="392197" y="3200400"/>
            <a:ext cx="7396480" cy="18990"/>
          </a:xfrm>
          <a:prstGeom prst="line">
            <a:avLst/>
          </a:prstGeom>
          <a:ln w="12700">
            <a:solidFill>
              <a:srgbClr val="00B4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F56404E-F0DB-5D9E-1397-D6967CE4AA64}"/>
              </a:ext>
            </a:extLst>
          </p:cNvPr>
          <p:cNvSpPr txBox="1"/>
          <p:nvPr/>
        </p:nvSpPr>
        <p:spPr>
          <a:xfrm>
            <a:off x="835684" y="2223775"/>
            <a:ext cx="19566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Times New Roman" panose="02020603050405020304" pitchFamily="18" charset="0"/>
                <a:ea typeface="KoPubWorld돋움체 Medium" panose="00000600000000000000" pitchFamily="2" charset="-127"/>
                <a:cs typeface="Times New Roman" panose="02020603050405020304" pitchFamily="18" charset="0"/>
              </a:rPr>
              <a:t>Optimizer.py</a:t>
            </a:r>
            <a:endParaRPr lang="ko-KR" altLang="en-US" sz="1600" dirty="0">
              <a:latin typeface="Times New Roman" panose="02020603050405020304" pitchFamily="18" charset="0"/>
              <a:ea typeface="KoPubWorld돋움체 Medium" panose="00000600000000000000" pitchFamily="2" charset="-127"/>
              <a:cs typeface="Times New Roman" panose="020206030504050203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F56404E-F0DB-5D9E-1397-D6967CE4AA64}"/>
              </a:ext>
            </a:extLst>
          </p:cNvPr>
          <p:cNvSpPr txBox="1"/>
          <p:nvPr/>
        </p:nvSpPr>
        <p:spPr>
          <a:xfrm>
            <a:off x="3095064" y="2224933"/>
            <a:ext cx="23500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Times New Roman" panose="02020603050405020304" pitchFamily="18" charset="0"/>
                <a:ea typeface="KoPubWorld돋움체 Medium" panose="00000600000000000000" pitchFamily="2" charset="-127"/>
                <a:cs typeface="Times New Roman" panose="02020603050405020304" pitchFamily="18" charset="0"/>
              </a:rPr>
              <a:t>Shrinkage_Method.py</a:t>
            </a:r>
            <a:endParaRPr lang="ko-KR" altLang="en-US" sz="1600" dirty="0">
              <a:latin typeface="Times New Roman" panose="02020603050405020304" pitchFamily="18" charset="0"/>
              <a:ea typeface="KoPubWorld돋움체 Medium" panose="00000600000000000000" pitchFamily="2" charset="-127"/>
              <a:cs typeface="Times New Roman" panose="02020603050405020304" pitchFamily="18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6270" y="1848925"/>
            <a:ext cx="3985059" cy="3498749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6757" y="5409252"/>
            <a:ext cx="5829826" cy="88088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6757" y="4244100"/>
            <a:ext cx="4772025" cy="9525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86757" y="3438543"/>
            <a:ext cx="4233143" cy="604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080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화살표: 오각형 20">
            <a:extLst>
              <a:ext uri="{FF2B5EF4-FFF2-40B4-BE49-F238E27FC236}">
                <a16:creationId xmlns:a16="http://schemas.microsoft.com/office/drawing/2014/main" id="{B19DA3CD-FE11-263B-05C9-027DB698A3FF}"/>
              </a:ext>
            </a:extLst>
          </p:cNvPr>
          <p:cNvSpPr/>
          <p:nvPr/>
        </p:nvSpPr>
        <p:spPr>
          <a:xfrm>
            <a:off x="287069" y="2119208"/>
            <a:ext cx="2479040" cy="585994"/>
          </a:xfrm>
          <a:prstGeom prst="homePlate">
            <a:avLst/>
          </a:prstGeom>
          <a:noFill/>
          <a:ln w="19050">
            <a:solidFill>
              <a:srgbClr val="00B4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F6CC05E-4A33-5627-2C20-AF7381A2A455}"/>
              </a:ext>
            </a:extLst>
          </p:cNvPr>
          <p:cNvSpPr/>
          <p:nvPr/>
        </p:nvSpPr>
        <p:spPr>
          <a:xfrm>
            <a:off x="-1" y="6715437"/>
            <a:ext cx="12192000" cy="145518"/>
          </a:xfrm>
          <a:prstGeom prst="rect">
            <a:avLst/>
          </a:prstGeom>
          <a:solidFill>
            <a:srgbClr val="787272">
              <a:alpha val="93725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F56111-C200-DD04-8883-B36B92F59DDE}"/>
              </a:ext>
            </a:extLst>
          </p:cNvPr>
          <p:cNvSpPr txBox="1"/>
          <p:nvPr/>
        </p:nvSpPr>
        <p:spPr>
          <a:xfrm>
            <a:off x="206188" y="579439"/>
            <a:ext cx="53306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atin typeface="Times New Roman" panose="02020603050405020304" pitchFamily="18" charset="0"/>
                <a:ea typeface="KoPub돋움체 Bold" panose="02020603020101020101" pitchFamily="18" charset="-127"/>
                <a:cs typeface="Times New Roman" panose="02020603050405020304" pitchFamily="18" charset="0"/>
              </a:rPr>
              <a:t>Ⅲ. CODE : Back_Testing.py</a:t>
            </a:r>
          </a:p>
          <a:p>
            <a:r>
              <a:rPr lang="en-US" altLang="ko-KR" sz="2800" dirty="0" smtClean="0">
                <a:latin typeface="Times New Roman" panose="02020603050405020304" pitchFamily="18" charset="0"/>
                <a:ea typeface="KoPub돋움체 Bold" panose="02020603020101020101" pitchFamily="18" charset="-127"/>
                <a:cs typeface="Times New Roman" panose="02020603050405020304" pitchFamily="18" charset="0"/>
              </a:rPr>
              <a:t> </a:t>
            </a:r>
            <a:endParaRPr lang="ko-KR" altLang="en-US" sz="2800" dirty="0">
              <a:latin typeface="Times New Roman" panose="02020603050405020304" pitchFamily="18" charset="0"/>
              <a:ea typeface="KoPub돋움체 Bold" panose="02020603020101020101" pitchFamily="18" charset="-127"/>
              <a:cs typeface="Times New Roman" panose="02020603050405020304" pitchFamily="18" charset="0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35840D0-B421-8A55-DF68-C3345DBE3F36}"/>
              </a:ext>
            </a:extLst>
          </p:cNvPr>
          <p:cNvCxnSpPr>
            <a:cxnSpLocks/>
          </p:cNvCxnSpPr>
          <p:nvPr/>
        </p:nvCxnSpPr>
        <p:spPr>
          <a:xfrm>
            <a:off x="0" y="1102659"/>
            <a:ext cx="12192000" cy="0"/>
          </a:xfrm>
          <a:prstGeom prst="line">
            <a:avLst/>
          </a:prstGeom>
          <a:ln w="19050">
            <a:solidFill>
              <a:srgbClr val="7872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28D2697A-0D69-4C96-FC47-E3398DA1D295}"/>
              </a:ext>
            </a:extLst>
          </p:cNvPr>
          <p:cNvSpPr/>
          <p:nvPr/>
        </p:nvSpPr>
        <p:spPr>
          <a:xfrm>
            <a:off x="11530629" y="6715439"/>
            <a:ext cx="421341" cy="142561"/>
          </a:xfrm>
          <a:prstGeom prst="rect">
            <a:avLst/>
          </a:prstGeom>
          <a:solidFill>
            <a:srgbClr val="E4A1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D2612890-567F-B0DC-CE68-D49D1A81FDD5}"/>
              </a:ext>
            </a:extLst>
          </p:cNvPr>
          <p:cNvSpPr/>
          <p:nvPr/>
        </p:nvSpPr>
        <p:spPr>
          <a:xfrm>
            <a:off x="11770659" y="6715439"/>
            <a:ext cx="421341" cy="142561"/>
          </a:xfrm>
          <a:prstGeom prst="rect">
            <a:avLst/>
          </a:prstGeom>
          <a:solidFill>
            <a:srgbClr val="00B4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화살표: 갈매기형 수장 14">
            <a:extLst>
              <a:ext uri="{FF2B5EF4-FFF2-40B4-BE49-F238E27FC236}">
                <a16:creationId xmlns:a16="http://schemas.microsoft.com/office/drawing/2014/main" id="{FABA9CA1-8AA7-D7BB-598E-42E552CF6131}"/>
              </a:ext>
            </a:extLst>
          </p:cNvPr>
          <p:cNvSpPr/>
          <p:nvPr/>
        </p:nvSpPr>
        <p:spPr>
          <a:xfrm>
            <a:off x="2830597" y="2116602"/>
            <a:ext cx="2479040" cy="585994"/>
          </a:xfrm>
          <a:prstGeom prst="chevron">
            <a:avLst/>
          </a:prstGeom>
          <a:noFill/>
          <a:ln w="19050">
            <a:solidFill>
              <a:srgbClr val="00B4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화살표: 갈매기형 수장 15">
            <a:extLst>
              <a:ext uri="{FF2B5EF4-FFF2-40B4-BE49-F238E27FC236}">
                <a16:creationId xmlns:a16="http://schemas.microsoft.com/office/drawing/2014/main" id="{54056F53-FEB5-6E9B-6677-54180A14ADFA}"/>
              </a:ext>
            </a:extLst>
          </p:cNvPr>
          <p:cNvSpPr/>
          <p:nvPr/>
        </p:nvSpPr>
        <p:spPr>
          <a:xfrm>
            <a:off x="5309637" y="2116602"/>
            <a:ext cx="2479040" cy="585994"/>
          </a:xfrm>
          <a:prstGeom prst="chevron">
            <a:avLst/>
          </a:prstGeom>
          <a:solidFill>
            <a:srgbClr val="00B4D5"/>
          </a:solidFill>
          <a:ln w="19050">
            <a:solidFill>
              <a:srgbClr val="00B4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F56404E-F0DB-5D9E-1397-D6967CE4AA64}"/>
              </a:ext>
            </a:extLst>
          </p:cNvPr>
          <p:cNvSpPr txBox="1"/>
          <p:nvPr/>
        </p:nvSpPr>
        <p:spPr>
          <a:xfrm>
            <a:off x="5709594" y="2244435"/>
            <a:ext cx="19566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Times New Roman" panose="02020603050405020304" pitchFamily="18" charset="0"/>
                <a:ea typeface="KoPubWorld돋움체 Medium" panose="00000600000000000000" pitchFamily="2" charset="-127"/>
                <a:cs typeface="Times New Roman" panose="02020603050405020304" pitchFamily="18" charset="0"/>
              </a:rPr>
              <a:t>Back_Testing.py</a:t>
            </a:r>
            <a:endParaRPr lang="ko-KR" altLang="en-US" sz="1600" dirty="0">
              <a:latin typeface="Times New Roman" panose="02020603050405020304" pitchFamily="18" charset="0"/>
              <a:ea typeface="KoPubWorld돋움체 Medium" panose="00000600000000000000" pitchFamily="2" charset="-127"/>
              <a:cs typeface="Times New Roman" panose="02020603050405020304" pitchFamily="18" charset="0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FE28DE8A-B4EE-CECC-0183-24A0428A7790}"/>
              </a:ext>
            </a:extLst>
          </p:cNvPr>
          <p:cNvCxnSpPr>
            <a:cxnSpLocks/>
          </p:cNvCxnSpPr>
          <p:nvPr/>
        </p:nvCxnSpPr>
        <p:spPr>
          <a:xfrm>
            <a:off x="6550298" y="2788920"/>
            <a:ext cx="0" cy="411480"/>
          </a:xfrm>
          <a:prstGeom prst="line">
            <a:avLst/>
          </a:prstGeom>
          <a:ln w="22225">
            <a:solidFill>
              <a:srgbClr val="00B4D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F06E3BD2-3FC4-BAD9-A5B5-6AD268D48045}"/>
              </a:ext>
            </a:extLst>
          </p:cNvPr>
          <p:cNvCxnSpPr>
            <a:cxnSpLocks/>
          </p:cNvCxnSpPr>
          <p:nvPr/>
        </p:nvCxnSpPr>
        <p:spPr>
          <a:xfrm flipH="1">
            <a:off x="392197" y="3200400"/>
            <a:ext cx="7396480" cy="18990"/>
          </a:xfrm>
          <a:prstGeom prst="line">
            <a:avLst/>
          </a:prstGeom>
          <a:ln w="12700">
            <a:solidFill>
              <a:srgbClr val="00B4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F56404E-F0DB-5D9E-1397-D6967CE4AA64}"/>
              </a:ext>
            </a:extLst>
          </p:cNvPr>
          <p:cNvSpPr txBox="1"/>
          <p:nvPr/>
        </p:nvSpPr>
        <p:spPr>
          <a:xfrm>
            <a:off x="835684" y="2223775"/>
            <a:ext cx="19566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Times New Roman" panose="02020603050405020304" pitchFamily="18" charset="0"/>
                <a:ea typeface="KoPubWorld돋움체 Medium" panose="00000600000000000000" pitchFamily="2" charset="-127"/>
                <a:cs typeface="Times New Roman" panose="02020603050405020304" pitchFamily="18" charset="0"/>
              </a:rPr>
              <a:t>Optimizer.py</a:t>
            </a:r>
            <a:endParaRPr lang="ko-KR" altLang="en-US" sz="1600" dirty="0">
              <a:latin typeface="Times New Roman" panose="02020603050405020304" pitchFamily="18" charset="0"/>
              <a:ea typeface="KoPubWorld돋움체 Medium" panose="00000600000000000000" pitchFamily="2" charset="-127"/>
              <a:cs typeface="Times New Roman" panose="020206030504050203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F56404E-F0DB-5D9E-1397-D6967CE4AA64}"/>
              </a:ext>
            </a:extLst>
          </p:cNvPr>
          <p:cNvSpPr txBox="1"/>
          <p:nvPr/>
        </p:nvSpPr>
        <p:spPr>
          <a:xfrm>
            <a:off x="3095064" y="2224933"/>
            <a:ext cx="23500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Times New Roman" panose="02020603050405020304" pitchFamily="18" charset="0"/>
                <a:ea typeface="KoPubWorld돋움체 Medium" panose="00000600000000000000" pitchFamily="2" charset="-127"/>
                <a:cs typeface="Times New Roman" panose="02020603050405020304" pitchFamily="18" charset="0"/>
              </a:rPr>
              <a:t>Shrinkage_Method.py</a:t>
            </a:r>
            <a:endParaRPr lang="ko-KR" altLang="en-US" sz="1600" dirty="0">
              <a:latin typeface="Times New Roman" panose="02020603050405020304" pitchFamily="18" charset="0"/>
              <a:ea typeface="KoPubWorld돋움체 Medium" panose="00000600000000000000" pitchFamily="2" charset="-127"/>
              <a:cs typeface="Times New Roman" panose="02020603050405020304" pitchFamily="18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5473" y="1810694"/>
            <a:ext cx="4175199" cy="4772986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392005" y="3447382"/>
            <a:ext cx="77561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∙ 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Most Important: Avoid Forward Looking Bias</a:t>
            </a:r>
          </a:p>
          <a:p>
            <a:endParaRPr lang="en-US" altLang="ko-KR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r>
              <a:rPr lang="ko-KR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∙ 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Back-Testing Should Operate Like a Market Simulator</a:t>
            </a:r>
          </a:p>
          <a:p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ko-KR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∙ 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Consider Transaction Fees</a:t>
            </a:r>
          </a:p>
        </p:txBody>
      </p:sp>
    </p:spTree>
    <p:extLst>
      <p:ext uri="{BB962C8B-B14F-4D97-AF65-F5344CB8AC3E}">
        <p14:creationId xmlns:p14="http://schemas.microsoft.com/office/powerpoint/2010/main" val="166779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1726</TotalTime>
  <Words>399</Words>
  <Application>Microsoft Office PowerPoint</Application>
  <PresentationFormat>와이드스크린</PresentationFormat>
  <Paragraphs>89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9" baseType="lpstr">
      <vt:lpstr>맑은 고딕</vt:lpstr>
      <vt:lpstr>Arial</vt:lpstr>
      <vt:lpstr>Times New Roman</vt:lpstr>
      <vt:lpstr>KoPubWorld돋움체 Medium</vt:lpstr>
      <vt:lpstr>Agency FB</vt:lpstr>
      <vt:lpstr>KoPub돋움체 Medium</vt:lpstr>
      <vt:lpstr>KoPub돋움체 Bold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상범</dc:creator>
  <cp:lastModifiedBy>user</cp:lastModifiedBy>
  <cp:revision>505</cp:revision>
  <cp:lastPrinted>2023-05-12T14:16:29Z</cp:lastPrinted>
  <dcterms:created xsi:type="dcterms:W3CDTF">2023-01-15T06:52:31Z</dcterms:created>
  <dcterms:modified xsi:type="dcterms:W3CDTF">2023-05-12T15:23:41Z</dcterms:modified>
</cp:coreProperties>
</file>