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323" r:id="rId6"/>
    <p:sldId id="329" r:id="rId7"/>
    <p:sldId id="330" r:id="rId8"/>
    <p:sldId id="331" r:id="rId9"/>
    <p:sldId id="316" r:id="rId10"/>
    <p:sldId id="319" r:id="rId11"/>
    <p:sldId id="317" r:id="rId12"/>
    <p:sldId id="326" r:id="rId13"/>
    <p:sldId id="320" r:id="rId14"/>
    <p:sldId id="327" r:id="rId15"/>
    <p:sldId id="299" r:id="rId16"/>
    <p:sldId id="318" r:id="rId17"/>
    <p:sldId id="325"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403" autoAdjust="0"/>
  </p:normalViewPr>
  <p:slideViewPr>
    <p:cSldViewPr snapToGrid="0">
      <p:cViewPr varScale="1">
        <p:scale>
          <a:sx n="44" d="100"/>
          <a:sy n="44" d="100"/>
        </p:scale>
        <p:origin x="44" y="4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MVC Integration</a:t>
            </a:r>
          </a:p>
          <a:p>
            <a:pPr lvl="0" fontAlgn="ctr"/>
            <a:r>
              <a:rPr lang="en-US" sz="1200" kern="1200" baseline="0" dirty="0" smtClean="0">
                <a:solidFill>
                  <a:schemeClr val="tx1"/>
                </a:solidFill>
                <a:effectLst/>
                <a:latin typeface="+mn-lt"/>
                <a:ea typeface="+mn-ea"/>
                <a:cs typeface="+mn-cs"/>
              </a:rPr>
              <a:t>  Scaffolding</a:t>
            </a:r>
          </a:p>
          <a:p>
            <a:pPr lvl="0" fontAlgn="ct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Validation classes</a:t>
            </a:r>
          </a:p>
          <a:p>
            <a:pPr lvl="0" fontAlgn="ctr"/>
            <a:r>
              <a:rPr lang="en-US" sz="1200" kern="1200" dirty="0" smtClean="0">
                <a:solidFill>
                  <a:schemeClr val="tx1"/>
                </a:solidFill>
                <a:effectLst/>
                <a:latin typeface="+mn-lt"/>
                <a:ea typeface="+mn-ea"/>
                <a:cs typeface="+mn-cs"/>
              </a:rPr>
              <a:t>  Classes with HTML helpers</a:t>
            </a:r>
          </a:p>
          <a:p>
            <a:pPr lvl="0" fontAlgn="ctr"/>
            <a:r>
              <a:rPr lang="en-US" sz="1200" kern="1200" dirty="0" smtClean="0">
                <a:solidFill>
                  <a:schemeClr val="tx1"/>
                </a:solidFill>
                <a:effectLst/>
                <a:latin typeface="+mn-lt"/>
                <a:ea typeface="+mn-ea"/>
                <a:cs typeface="+mn-cs"/>
              </a:rPr>
              <a:t>  LESS integrated project</a:t>
            </a:r>
          </a:p>
          <a:p>
            <a:pPr lvl="0" fontAlgn="ctr"/>
            <a:r>
              <a:rPr lang="en-US" sz="1200" kern="1200" dirty="0" smtClean="0">
                <a:solidFill>
                  <a:schemeClr val="tx1"/>
                </a:solidFill>
                <a:effectLst/>
                <a:latin typeface="+mn-lt"/>
                <a:ea typeface="+mn-ea"/>
                <a:cs typeface="+mn-cs"/>
              </a:rPr>
              <a:t>Examples - we'll both come up with examples</a:t>
            </a:r>
          </a:p>
          <a:p>
            <a:pPr lvl="1" fontAlgn="ctr"/>
            <a:r>
              <a:rPr lang="en-US" sz="1200" kern="1200" dirty="0" err="1" smtClean="0">
                <a:solidFill>
                  <a:schemeClr val="tx1"/>
                </a:solidFill>
                <a:effectLst/>
                <a:latin typeface="+mn-lt"/>
                <a:ea typeface="+mn-ea"/>
                <a:cs typeface="+mn-cs"/>
              </a:rPr>
              <a:t>eCommerce</a:t>
            </a:r>
            <a:endParaRPr lang="en-US" sz="12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CMS</a:t>
            </a:r>
          </a:p>
          <a:p>
            <a:pPr lvl="1" fontAlgn="ctr"/>
            <a:r>
              <a:rPr lang="en-US" sz="1200" kern="1200" dirty="0" smtClean="0">
                <a:solidFill>
                  <a:schemeClr val="tx1"/>
                </a:solidFill>
                <a:effectLst/>
                <a:latin typeface="+mn-lt"/>
                <a:ea typeface="+mn-ea"/>
                <a:cs typeface="+mn-cs"/>
              </a:rPr>
              <a:t>Blog</a:t>
            </a:r>
          </a:p>
          <a:p>
            <a:pPr lvl="0" fontAlgn="ctr"/>
            <a:r>
              <a:rPr lang="en-US" sz="1200" kern="1200" dirty="0" smtClean="0">
                <a:solidFill>
                  <a:schemeClr val="tx1"/>
                </a:solidFill>
                <a:effectLst/>
                <a:latin typeface="+mn-lt"/>
                <a:ea typeface="+mn-ea"/>
                <a:cs typeface="+mn-cs"/>
              </a:rPr>
              <a:t>Bootstrap, but not Bootstrap</a:t>
            </a:r>
          </a:p>
          <a:p>
            <a:pPr lvl="0" fontAlgn="ctr"/>
            <a:r>
              <a:rPr lang="en-US" sz="1200" kern="1200" dirty="0" smtClean="0">
                <a:solidFill>
                  <a:schemeClr val="tx1"/>
                </a:solidFill>
                <a:effectLst/>
                <a:latin typeface="+mn-lt"/>
                <a:ea typeface="+mn-ea"/>
                <a:cs typeface="+mn-cs"/>
              </a:rPr>
              <a:t>Reading view</a:t>
            </a:r>
          </a:p>
          <a:p>
            <a:pPr lvl="0" fontAlgn="ctr"/>
            <a:r>
              <a:rPr lang="en-US" sz="1200" kern="1200" dirty="0" smtClean="0">
                <a:solidFill>
                  <a:schemeClr val="tx1"/>
                </a:solidFill>
                <a:effectLst/>
                <a:latin typeface="+mn-lt"/>
                <a:ea typeface="+mn-ea"/>
                <a:cs typeface="+mn-cs"/>
              </a:rPr>
              <a:t>Optimization &amp; CDN</a:t>
            </a:r>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198703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89957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966045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39980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16055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46456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MVC </a:t>
            </a:r>
            <a:r>
              <a:rPr lang="en-US" dirty="0" err="1" smtClean="0"/>
              <a:t>TempData</a:t>
            </a:r>
            <a:endParaRPr lang="en-US" dirty="0" smtClean="0"/>
          </a:p>
          <a:p>
            <a:r>
              <a:rPr lang="en-US" dirty="0" smtClean="0"/>
              <a:t>JavaScript</a:t>
            </a:r>
            <a:r>
              <a:rPr lang="en-US" baseline="0" dirty="0" smtClean="0"/>
              <a:t> Function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628006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JSON Syntax</a:t>
            </a:r>
            <a:endParaRPr lang="en-US" dirty="0"/>
          </a:p>
        </p:txBody>
      </p:sp>
      <p:sp>
        <p:nvSpPr>
          <p:cNvPr id="4" name="Subtitle 3"/>
          <p:cNvSpPr>
            <a:spLocks noGrp="1"/>
          </p:cNvSpPr>
          <p:nvPr>
            <p:ph type="subTitle" idx="1"/>
          </p:nvPr>
        </p:nvSpPr>
        <p:spPr/>
        <p:txBody>
          <a:bodyPr/>
          <a:lstStyle/>
          <a:p>
            <a:r>
              <a:rPr lang="en-US" smtClean="0"/>
              <a:t>Benjamin </a:t>
            </a:r>
            <a:r>
              <a:rPr lang="en-US" smtClean="0"/>
              <a:t>Lin | </a:t>
            </a:r>
            <a:r>
              <a:rPr lang="en-US" dirty="0" smtClean="0"/>
              <a:t>Program Manager Intern</a:t>
            </a:r>
            <a:endParaRPr lang="en-US" dirty="0"/>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Arrays</a:t>
            </a:r>
            <a:endParaRPr lang="en-US" dirty="0"/>
          </a:p>
        </p:txBody>
      </p:sp>
      <p:sp>
        <p:nvSpPr>
          <p:cNvPr id="3" name="Content Placeholder 2"/>
          <p:cNvSpPr>
            <a:spLocks noGrp="1"/>
          </p:cNvSpPr>
          <p:nvPr>
            <p:ph sz="quarter" idx="10"/>
          </p:nvPr>
        </p:nvSpPr>
        <p:spPr/>
        <p:txBody>
          <a:bodyPr/>
          <a:lstStyle/>
          <a:p>
            <a:r>
              <a:rPr lang="en-US" dirty="0" smtClean="0"/>
              <a:t>Values enclosed </a:t>
            </a:r>
            <a:r>
              <a:rPr lang="en-US" smtClean="0"/>
              <a:t>by brackets </a:t>
            </a:r>
            <a:endParaRPr lang="en-US" dirty="0"/>
          </a:p>
          <a:p>
            <a:r>
              <a:rPr lang="en-US" dirty="0" smtClean="0"/>
              <a:t>Separated by commas</a:t>
            </a:r>
          </a:p>
          <a:p>
            <a:endParaRPr lang="en-US" dirty="0"/>
          </a:p>
          <a:p>
            <a:pPr marL="0" indent="0">
              <a:buNone/>
            </a:pPr>
            <a:r>
              <a:rPr lang="en-US" dirty="0" smtClean="0"/>
              <a:t>			[</a:t>
            </a:r>
            <a:r>
              <a:rPr lang="en-US" dirty="0" err="1" smtClean="0"/>
              <a:t>value,value,value,value,value</a:t>
            </a:r>
            <a:r>
              <a:rPr lang="en-US" dirty="0" smtClean="0"/>
              <a:t>] </a:t>
            </a:r>
          </a:p>
          <a:p>
            <a:endParaRPr lang="en-US" dirty="0"/>
          </a:p>
        </p:txBody>
      </p:sp>
    </p:spTree>
    <p:extLst>
      <p:ext uri="{BB962C8B-B14F-4D97-AF65-F5344CB8AC3E}">
        <p14:creationId xmlns:p14="http://schemas.microsoft.com/office/powerpoint/2010/main" val="1432109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Arrays</a:t>
            </a:r>
            <a:endParaRPr lang="en-US" dirty="0"/>
          </a:p>
        </p:txBody>
      </p:sp>
    </p:spTree>
    <p:extLst>
      <p:ext uri="{BB962C8B-B14F-4D97-AF65-F5344CB8AC3E}">
        <p14:creationId xmlns:p14="http://schemas.microsoft.com/office/powerpoint/2010/main" val="587641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Putting it all together</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fontAlgn="ctr"/>
            <a:r>
              <a:rPr lang="en-US" dirty="0" smtClean="0"/>
              <a:t>JSON values can also be objects or arrays</a:t>
            </a:r>
          </a:p>
          <a:p>
            <a:pPr fontAlgn="ctr"/>
            <a:r>
              <a:rPr lang="en-US" dirty="0" smtClean="0"/>
              <a:t>JSON objects and arrays can be nested</a:t>
            </a:r>
          </a:p>
          <a:p>
            <a:pPr marL="0" indent="0" fontAlgn="ctr">
              <a:buNone/>
            </a:pPr>
            <a:endParaRPr lang="en-US" dirty="0" smtClean="0"/>
          </a:p>
        </p:txBody>
      </p:sp>
      <p:sp>
        <p:nvSpPr>
          <p:cNvPr id="2" name="Title 1"/>
          <p:cNvSpPr>
            <a:spLocks noGrp="1"/>
          </p:cNvSpPr>
          <p:nvPr>
            <p:ph type="title"/>
          </p:nvPr>
        </p:nvSpPr>
        <p:spPr/>
        <p:txBody>
          <a:bodyPr/>
          <a:lstStyle/>
          <a:p>
            <a:r>
              <a:rPr lang="en-US" dirty="0" smtClean="0"/>
              <a:t>Putting it all together</a:t>
            </a:r>
            <a:endParaRPr lang="en-US" dirty="0"/>
          </a:p>
        </p:txBody>
      </p:sp>
    </p:spTree>
    <p:extLst>
      <p:ext uri="{BB962C8B-B14F-4D97-AF65-F5344CB8AC3E}">
        <p14:creationId xmlns:p14="http://schemas.microsoft.com/office/powerpoint/2010/main" val="352778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Putting it all together</a:t>
            </a:r>
            <a:endParaRPr lang="en-US" dirty="0"/>
          </a:p>
        </p:txBody>
      </p:sp>
    </p:spTree>
    <p:extLst>
      <p:ext uri="{BB962C8B-B14F-4D97-AF65-F5344CB8AC3E}">
        <p14:creationId xmlns:p14="http://schemas.microsoft.com/office/powerpoint/2010/main" val="938073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sz="quarter" idx="10"/>
          </p:nvPr>
        </p:nvSpPr>
        <p:spPr/>
        <p:txBody>
          <a:bodyPr/>
          <a:lstStyle/>
          <a:p>
            <a:r>
              <a:rPr lang="en-US" dirty="0" smtClean="0"/>
              <a:t>Values</a:t>
            </a:r>
          </a:p>
          <a:p>
            <a:r>
              <a:rPr lang="en-US" dirty="0" smtClean="0"/>
              <a:t>Objects</a:t>
            </a:r>
          </a:p>
          <a:p>
            <a:r>
              <a:rPr lang="en-US" dirty="0" smtClean="0"/>
              <a:t>Arrays</a:t>
            </a:r>
            <a:endParaRPr lang="en-US" dirty="0"/>
          </a:p>
          <a:p>
            <a:r>
              <a:rPr lang="en-US" dirty="0" smtClean="0"/>
              <a:t>Putting it all together</a:t>
            </a:r>
          </a:p>
        </p:txBody>
      </p:sp>
    </p:spTree>
    <p:extLst>
      <p:ext uri="{BB962C8B-B14F-4D97-AF65-F5344CB8AC3E}">
        <p14:creationId xmlns:p14="http://schemas.microsoft.com/office/powerpoint/2010/main" val="103964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JSON Values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5920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31" y="182215"/>
            <a:ext cx="11524432" cy="1063487"/>
          </a:xfrm>
        </p:spPr>
        <p:txBody>
          <a:bodyPr/>
          <a:lstStyle/>
          <a:p>
            <a:r>
              <a:rPr lang="en-US" dirty="0" smtClean="0"/>
              <a:t>JSON Values</a:t>
            </a:r>
            <a:endParaRPr lang="en-US" dirty="0"/>
          </a:p>
        </p:txBody>
      </p:sp>
      <p:sp>
        <p:nvSpPr>
          <p:cNvPr id="3" name="Content Placeholder 2"/>
          <p:cNvSpPr>
            <a:spLocks noGrp="1"/>
          </p:cNvSpPr>
          <p:nvPr>
            <p:ph sz="quarter" idx="10"/>
          </p:nvPr>
        </p:nvSpPr>
        <p:spPr/>
        <p:txBody>
          <a:bodyPr/>
          <a:lstStyle/>
          <a:p>
            <a:r>
              <a:rPr lang="en-US" dirty="0" smtClean="0"/>
              <a:t>Strings</a:t>
            </a:r>
          </a:p>
          <a:p>
            <a:r>
              <a:rPr lang="en-US" dirty="0" smtClean="0"/>
              <a:t>Numbers</a:t>
            </a:r>
          </a:p>
          <a:p>
            <a:r>
              <a:rPr lang="en-US" dirty="0" smtClean="0"/>
              <a:t>True</a:t>
            </a:r>
          </a:p>
          <a:p>
            <a:r>
              <a:rPr lang="en-US" dirty="0" smtClean="0"/>
              <a:t>False</a:t>
            </a:r>
          </a:p>
          <a:p>
            <a:r>
              <a:rPr lang="en-US" dirty="0" smtClean="0"/>
              <a:t>Null</a:t>
            </a:r>
          </a:p>
          <a:p>
            <a:r>
              <a:rPr lang="en-US" dirty="0"/>
              <a:t>Objects</a:t>
            </a:r>
          </a:p>
          <a:p>
            <a:r>
              <a:rPr lang="en-US" dirty="0"/>
              <a:t>Arrays</a:t>
            </a:r>
          </a:p>
          <a:p>
            <a:endParaRPr lang="en-US" dirty="0" smtClean="0"/>
          </a:p>
          <a:p>
            <a:endParaRPr lang="en-US" dirty="0"/>
          </a:p>
        </p:txBody>
      </p:sp>
    </p:spTree>
    <p:extLst>
      <p:ext uri="{BB962C8B-B14F-4D97-AF65-F5344CB8AC3E}">
        <p14:creationId xmlns:p14="http://schemas.microsoft.com/office/powerpoint/2010/main" val="2800100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Values</a:t>
            </a:r>
            <a:r>
              <a:rPr lang="en-US" dirty="0"/>
              <a:t/>
            </a:r>
            <a:br>
              <a:rPr lang="en-US" dirty="0"/>
            </a:br>
            <a:endParaRPr lang="en-US" dirty="0"/>
          </a:p>
        </p:txBody>
      </p:sp>
    </p:spTree>
    <p:extLst>
      <p:ext uri="{BB962C8B-B14F-4D97-AF65-F5344CB8AC3E}">
        <p14:creationId xmlns:p14="http://schemas.microsoft.com/office/powerpoint/2010/main" val="4007791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JSON Objects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54388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JSON Objects</a:t>
            </a:r>
            <a:endParaRPr lang="en-US" dirty="0"/>
          </a:p>
        </p:txBody>
      </p:sp>
      <p:sp>
        <p:nvSpPr>
          <p:cNvPr id="5" name="Content Placeholder 4"/>
          <p:cNvSpPr>
            <a:spLocks noGrp="1"/>
          </p:cNvSpPr>
          <p:nvPr>
            <p:ph sz="quarter" idx="10"/>
          </p:nvPr>
        </p:nvSpPr>
        <p:spPr/>
        <p:txBody>
          <a:bodyPr/>
          <a:lstStyle/>
          <a:p>
            <a:r>
              <a:rPr lang="en-US" dirty="0" smtClean="0"/>
              <a:t>Name/value pairs using colons</a:t>
            </a:r>
          </a:p>
          <a:p>
            <a:r>
              <a:rPr lang="en-US" dirty="0" smtClean="0"/>
              <a:t>Enclosed by curly braces </a:t>
            </a:r>
          </a:p>
          <a:p>
            <a:r>
              <a:rPr lang="en-US" dirty="0" smtClean="0"/>
              <a:t>Pairs separated by commas</a:t>
            </a:r>
            <a:endParaRPr lang="en-US" dirty="0"/>
          </a:p>
          <a:p>
            <a:pPr marL="0" indent="0">
              <a:buNone/>
            </a:pPr>
            <a:r>
              <a:rPr lang="en-US" dirty="0" smtClean="0"/>
              <a:t>			{	</a:t>
            </a:r>
          </a:p>
          <a:p>
            <a:pPr marL="0" indent="0">
              <a:buNone/>
            </a:pPr>
            <a:r>
              <a:rPr lang="en-US" dirty="0"/>
              <a:t>	</a:t>
            </a:r>
            <a:r>
              <a:rPr lang="en-US" dirty="0" smtClean="0"/>
              <a:t>			</a:t>
            </a:r>
            <a:r>
              <a:rPr lang="en-US" dirty="0" err="1" smtClean="0"/>
              <a:t>name:value</a:t>
            </a:r>
            <a:r>
              <a:rPr lang="en-US" dirty="0" smtClean="0"/>
              <a:t>,</a:t>
            </a:r>
          </a:p>
          <a:p>
            <a:pPr marL="0" indent="0">
              <a:buNone/>
            </a:pPr>
            <a:r>
              <a:rPr lang="en-US" dirty="0"/>
              <a:t>	</a:t>
            </a:r>
            <a:r>
              <a:rPr lang="en-US" dirty="0" smtClean="0"/>
              <a:t>			</a:t>
            </a:r>
            <a:r>
              <a:rPr lang="en-US" dirty="0" err="1" smtClean="0"/>
              <a:t>name:value</a:t>
            </a:r>
            <a:endParaRPr lang="en-US" dirty="0" smtClean="0"/>
          </a:p>
          <a:p>
            <a:pPr marL="0" indent="0">
              <a:buNone/>
            </a:pPr>
            <a:r>
              <a:rPr lang="en-US" dirty="0"/>
              <a:t>	</a:t>
            </a:r>
            <a:r>
              <a:rPr lang="en-US" dirty="0" smtClean="0"/>
              <a:t>		}</a:t>
            </a:r>
            <a:endParaRPr lang="en-US" dirty="0"/>
          </a:p>
          <a:p>
            <a:endParaRPr lang="en-US" dirty="0" smtClean="0"/>
          </a:p>
        </p:txBody>
      </p:sp>
    </p:spTree>
    <p:extLst>
      <p:ext uri="{BB962C8B-B14F-4D97-AF65-F5344CB8AC3E}">
        <p14:creationId xmlns:p14="http://schemas.microsoft.com/office/powerpoint/2010/main" val="1875909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Objects</a:t>
            </a:r>
            <a:endParaRPr lang="en-US" dirty="0"/>
          </a:p>
        </p:txBody>
      </p:sp>
    </p:spTree>
    <p:extLst>
      <p:ext uri="{BB962C8B-B14F-4D97-AF65-F5344CB8AC3E}">
        <p14:creationId xmlns:p14="http://schemas.microsoft.com/office/powerpoint/2010/main" val="133689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JSON Arrays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30805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239b4775-11ac-4188-ac69-b5b775bb2155"/>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4740</TotalTime>
  <Words>145</Words>
  <Application>Microsoft Office PowerPoint</Application>
  <PresentationFormat>Widescreen</PresentationFormat>
  <Paragraphs>64</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PowerPoint Presentation</vt:lpstr>
      <vt:lpstr>Outline</vt:lpstr>
      <vt:lpstr>PowerPoint Presentation</vt:lpstr>
      <vt:lpstr>JSON Values</vt:lpstr>
      <vt:lpstr>JSON Values </vt:lpstr>
      <vt:lpstr>PowerPoint Presentation</vt:lpstr>
      <vt:lpstr>JSON Objects</vt:lpstr>
      <vt:lpstr>JSON Objects</vt:lpstr>
      <vt:lpstr>PowerPoint Presentation</vt:lpstr>
      <vt:lpstr>JSON Arrays</vt:lpstr>
      <vt:lpstr>JSON Arrays</vt:lpstr>
      <vt:lpstr>PowerPoint Presentation</vt:lpstr>
      <vt:lpstr>Putting it all together</vt:lpstr>
      <vt:lpstr>Putting it all together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BENJAMIN LIN</cp:lastModifiedBy>
  <cp:revision>88</cp:revision>
  <dcterms:created xsi:type="dcterms:W3CDTF">2013-02-15T23:12:42Z</dcterms:created>
  <dcterms:modified xsi:type="dcterms:W3CDTF">2015-09-09T18:52:13Z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