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tif" ContentType="image/tiff"/>
  <Override PartName="/ppt/media/image2.tif" ContentType="image/tiff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dt" idx="3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ftr" idx="3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6"/>
          <p:cNvSpPr>
            <a:spLocks noGrp="1"/>
          </p:cNvSpPr>
          <p:nvPr>
            <p:ph type="sldNum" idx="3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3EA32FD-6CEC-45AC-8573-475A1778CB21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240" cy="307512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1A003F0-4DDE-435B-A2A3-754F098E09EA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240" cy="307512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78F5B79-E32F-4CE8-8FC9-44728BAB47F3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240" cy="307512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546DED-2820-4173-807C-34E963CA538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75240" cy="307512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5240" cy="358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0640" cy="447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196D7F0-643C-435F-9DAE-C32EBDFF667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34CFF5-A1D6-4A8D-8B92-4720FC3B4F6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F0980B0-2B0A-4116-9317-D38C089673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D891278-4A5C-4853-9D15-8DAA9C5679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7651753C-B9FB-440C-BEC6-5EFFAD0A18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1900BB-0FC1-40A1-A7C6-5C9C4159DA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858413D-65C6-4BCA-A28C-E9CBAE9CE1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A0DEAE8-6ED9-4A78-882C-D17CA6AA3D1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6562A05-7CDE-4998-98DC-40BB46476D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B48A2D0-FD53-44AD-8BD2-651F1116E8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296D91A-8860-40DC-AFBD-7D78AB6302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5C86ED24-CFF0-4A61-B920-EAE8CEB82B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D0F05D0-C95E-4130-A308-3ABD0FE20E7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tif"/><Relationship Id="rId3" Type="http://schemas.openxmlformats.org/officeDocument/2006/relationships/image" Target="../media/image2.tif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6199200" y="6162840"/>
            <a:ext cx="5981760" cy="684000"/>
            <a:chOff x="6199200" y="6162840"/>
            <a:chExt cx="5981760" cy="684000"/>
          </a:xfrm>
        </p:grpSpPr>
        <p:pic>
          <p:nvPicPr>
            <p:cNvPr id="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320" cy="684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880" cy="600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036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36FF58-D22C-4501-B5AA-14F7D7E8AE7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6"/>
          <p:cNvGrpSpPr/>
          <p:nvPr/>
        </p:nvGrpSpPr>
        <p:grpSpPr>
          <a:xfrm>
            <a:off x="6199200" y="6162840"/>
            <a:ext cx="5981760" cy="684000"/>
            <a:chOff x="6199200" y="6162840"/>
            <a:chExt cx="5981760" cy="684000"/>
          </a:xfrm>
        </p:grpSpPr>
        <p:pic>
          <p:nvPicPr>
            <p:cNvPr id="10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320" cy="684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880" cy="600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036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5C4B73-AAD5-4B3E-9F7C-37509DBDEFA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oup 6"/>
          <p:cNvGrpSpPr/>
          <p:nvPr/>
        </p:nvGrpSpPr>
        <p:grpSpPr>
          <a:xfrm>
            <a:off x="6199200" y="6162840"/>
            <a:ext cx="5981760" cy="684000"/>
            <a:chOff x="6199200" y="6162840"/>
            <a:chExt cx="5981760" cy="684000"/>
          </a:xfrm>
        </p:grpSpPr>
        <p:pic>
          <p:nvPicPr>
            <p:cNvPr id="11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320" cy="684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1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880" cy="600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036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DE41E3-FE6F-4E0D-AD65-45D58D4FD42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roup 6"/>
          <p:cNvGrpSpPr/>
          <p:nvPr/>
        </p:nvGrpSpPr>
        <p:grpSpPr>
          <a:xfrm>
            <a:off x="6199200" y="6162840"/>
            <a:ext cx="5981760" cy="684000"/>
            <a:chOff x="6199200" y="6162840"/>
            <a:chExt cx="5981760" cy="684000"/>
          </a:xfrm>
        </p:grpSpPr>
        <p:pic>
          <p:nvPicPr>
            <p:cNvPr id="12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320" cy="684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880" cy="600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27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036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5FC5835-7411-4F00-9B13-F870D60FCDE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6"/>
          <p:cNvGrpSpPr/>
          <p:nvPr/>
        </p:nvGrpSpPr>
        <p:grpSpPr>
          <a:xfrm>
            <a:off x="6199200" y="6162840"/>
            <a:ext cx="5981760" cy="684000"/>
            <a:chOff x="6199200" y="6162840"/>
            <a:chExt cx="5981760" cy="684000"/>
          </a:xfrm>
        </p:grpSpPr>
        <p:pic>
          <p:nvPicPr>
            <p:cNvPr id="1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320" cy="684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880" cy="600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036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6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4EF5C7F-DDC7-418D-8E92-6581FD79236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7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6"/>
          <p:cNvGrpSpPr/>
          <p:nvPr/>
        </p:nvGrpSpPr>
        <p:grpSpPr>
          <a:xfrm>
            <a:off x="6199200" y="6162840"/>
            <a:ext cx="5981760" cy="684000"/>
            <a:chOff x="6199200" y="6162840"/>
            <a:chExt cx="5981760" cy="684000"/>
          </a:xfrm>
        </p:grpSpPr>
        <p:pic>
          <p:nvPicPr>
            <p:cNvPr id="29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320" cy="684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0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880" cy="600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036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16FA36-D545-4CD7-A3D0-9074D5228D4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6"/>
          <p:cNvGrpSpPr/>
          <p:nvPr/>
        </p:nvGrpSpPr>
        <p:grpSpPr>
          <a:xfrm>
            <a:off x="6199200" y="6162840"/>
            <a:ext cx="5981760" cy="684000"/>
            <a:chOff x="6199200" y="6162840"/>
            <a:chExt cx="5981760" cy="684000"/>
          </a:xfrm>
        </p:grpSpPr>
        <p:pic>
          <p:nvPicPr>
            <p:cNvPr id="43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320" cy="684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880" cy="600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036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1CDBA3-51EC-40F6-96AE-E0C5C0694E3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6"/>
          <p:cNvGrpSpPr/>
          <p:nvPr/>
        </p:nvGrpSpPr>
        <p:grpSpPr>
          <a:xfrm>
            <a:off x="6199200" y="6162840"/>
            <a:ext cx="5981760" cy="684000"/>
            <a:chOff x="6199200" y="6162840"/>
            <a:chExt cx="5981760" cy="684000"/>
          </a:xfrm>
        </p:grpSpPr>
        <p:pic>
          <p:nvPicPr>
            <p:cNvPr id="5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320" cy="684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880" cy="600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036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7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E782E8B-8BCA-4B10-A970-C3B91863A0A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8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"/>
          <p:cNvGrpSpPr/>
          <p:nvPr/>
        </p:nvGrpSpPr>
        <p:grpSpPr>
          <a:xfrm>
            <a:off x="6199200" y="6162840"/>
            <a:ext cx="5981760" cy="684000"/>
            <a:chOff x="6199200" y="6162840"/>
            <a:chExt cx="5981760" cy="684000"/>
          </a:xfrm>
        </p:grpSpPr>
        <p:pic>
          <p:nvPicPr>
            <p:cNvPr id="71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320" cy="684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880" cy="600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3" name="PlaceHolder 1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036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8946041-9916-433A-8F93-1B2FBB9D614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6"/>
          <p:cNvGrpSpPr/>
          <p:nvPr/>
        </p:nvGrpSpPr>
        <p:grpSpPr>
          <a:xfrm>
            <a:off x="6199200" y="6162840"/>
            <a:ext cx="5981760" cy="684000"/>
            <a:chOff x="6199200" y="6162840"/>
            <a:chExt cx="5981760" cy="684000"/>
          </a:xfrm>
        </p:grpSpPr>
        <p:pic>
          <p:nvPicPr>
            <p:cNvPr id="77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320" cy="684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8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880" cy="600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9" name="PlaceHolder 1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036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2E0CB1-3520-4BA0-B26E-D8144444F16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"/>
          <p:cNvGrpSpPr/>
          <p:nvPr/>
        </p:nvGrpSpPr>
        <p:grpSpPr>
          <a:xfrm>
            <a:off x="6199200" y="6162840"/>
            <a:ext cx="5981760" cy="684000"/>
            <a:chOff x="6199200" y="6162840"/>
            <a:chExt cx="5981760" cy="684000"/>
          </a:xfrm>
        </p:grpSpPr>
        <p:pic>
          <p:nvPicPr>
            <p:cNvPr id="8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320" cy="684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880" cy="600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036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580AC3-0719-4A8E-802F-7B806A34871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6199200" y="6162840"/>
            <a:ext cx="5981760" cy="684000"/>
            <a:chOff x="6199200" y="6162840"/>
            <a:chExt cx="5981760" cy="684000"/>
          </a:xfrm>
        </p:grpSpPr>
        <p:pic>
          <p:nvPicPr>
            <p:cNvPr id="95" name="Picture 7" descr=""/>
            <p:cNvPicPr/>
            <p:nvPr/>
          </p:nvPicPr>
          <p:blipFill>
            <a:blip r:embed="rId2"/>
            <a:stretch/>
          </p:blipFill>
          <p:spPr>
            <a:xfrm>
              <a:off x="6199200" y="6162840"/>
              <a:ext cx="4045320" cy="684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6" name="Picture 8" descr=""/>
            <p:cNvPicPr/>
            <p:nvPr/>
          </p:nvPicPr>
          <p:blipFill>
            <a:blip r:embed="rId3"/>
            <a:stretch/>
          </p:blipFill>
          <p:spPr>
            <a:xfrm>
              <a:off x="10270080" y="6162840"/>
              <a:ext cx="1910880" cy="60048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036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D183681-B016-4B22-8ADA-8C5B4C16026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2040" cy="3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Straight Arrow Connector 19"/>
          <p:cNvCxnSpPr/>
          <p:nvPr/>
        </p:nvCxnSpPr>
        <p:spPr>
          <a:xfrm flipH="1">
            <a:off x="0" y="3073320"/>
            <a:ext cx="1839960" cy="111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137" name="Straight Arrow Connector 20"/>
          <p:cNvCxnSpPr/>
          <p:nvPr/>
        </p:nvCxnSpPr>
        <p:spPr>
          <a:xfrm>
            <a:off x="0" y="2489400"/>
            <a:ext cx="1839960" cy="11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38" name="Straight Arrow Connector 21"/>
          <p:cNvCxnSpPr/>
          <p:nvPr/>
        </p:nvCxnSpPr>
        <p:spPr>
          <a:xfrm>
            <a:off x="0" y="2781360"/>
            <a:ext cx="1839960" cy="111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139" name="Straight Arrow Connector 22"/>
          <p:cNvCxnSpPr/>
          <p:nvPr/>
        </p:nvCxnSpPr>
        <p:spPr>
          <a:xfrm flipH="1">
            <a:off x="0" y="3657600"/>
            <a:ext cx="1839960" cy="11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40" name="Diamond 23"/>
          <p:cNvSpPr/>
          <p:nvPr/>
        </p:nvSpPr>
        <p:spPr>
          <a:xfrm>
            <a:off x="128520" y="6134040"/>
            <a:ext cx="156060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Oval 24"/>
          <p:cNvSpPr/>
          <p:nvPr/>
        </p:nvSpPr>
        <p:spPr>
          <a:xfrm>
            <a:off x="302760" y="5454000"/>
            <a:ext cx="1212120" cy="376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TextBox 26"/>
          <p:cNvSpPr/>
          <p:nvPr/>
        </p:nvSpPr>
        <p:spPr>
          <a:xfrm>
            <a:off x="101160" y="33624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TextBox 27"/>
          <p:cNvSpPr/>
          <p:nvPr/>
        </p:nvSpPr>
        <p:spPr>
          <a:xfrm>
            <a:off x="101160" y="597600"/>
            <a:ext cx="16153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TextBox 9"/>
          <p:cNvSpPr/>
          <p:nvPr/>
        </p:nvSpPr>
        <p:spPr>
          <a:xfrm>
            <a:off x="101160" y="33624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TextBox 10"/>
          <p:cNvSpPr/>
          <p:nvPr/>
        </p:nvSpPr>
        <p:spPr>
          <a:xfrm>
            <a:off x="101160" y="597600"/>
            <a:ext cx="16153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Box 11"/>
          <p:cNvSpPr/>
          <p:nvPr/>
        </p:nvSpPr>
        <p:spPr>
          <a:xfrm>
            <a:off x="2541600" y="22860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2541600" y="489960"/>
            <a:ext cx="161532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Gems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XP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Logout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Box 13"/>
          <p:cNvSpPr/>
          <p:nvPr/>
        </p:nvSpPr>
        <p:spPr>
          <a:xfrm>
            <a:off x="6656400" y="22860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TextBox 16"/>
          <p:cNvSpPr/>
          <p:nvPr/>
        </p:nvSpPr>
        <p:spPr>
          <a:xfrm>
            <a:off x="6656400" y="489960"/>
            <a:ext cx="16153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TextBox 17"/>
          <p:cNvSpPr/>
          <p:nvPr/>
        </p:nvSpPr>
        <p:spPr>
          <a:xfrm>
            <a:off x="6656400" y="22860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Settlement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Box 18"/>
          <p:cNvSpPr/>
          <p:nvPr/>
        </p:nvSpPr>
        <p:spPr>
          <a:xfrm>
            <a:off x="6656400" y="489960"/>
            <a:ext cx="16153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Map: X &amp; 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Diamond 28"/>
          <p:cNvSpPr/>
          <p:nvPr/>
        </p:nvSpPr>
        <p:spPr>
          <a:xfrm>
            <a:off x="128520" y="4629600"/>
            <a:ext cx="1560600" cy="5212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Straight Arrow Connector 29"/>
          <p:cNvCxnSpPr/>
          <p:nvPr/>
        </p:nvCxnSpPr>
        <p:spPr>
          <a:xfrm>
            <a:off x="0" y="3365640"/>
            <a:ext cx="1839960" cy="11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154" name="Isosceles Triangle 30"/>
          <p:cNvSpPr/>
          <p:nvPr/>
        </p:nvSpPr>
        <p:spPr>
          <a:xfrm>
            <a:off x="673200" y="3949920"/>
            <a:ext cx="471600" cy="376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55" name="Group 13"/>
          <p:cNvGrpSpPr/>
          <p:nvPr/>
        </p:nvGrpSpPr>
        <p:grpSpPr>
          <a:xfrm>
            <a:off x="101160" y="1413000"/>
            <a:ext cx="1615320" cy="777960"/>
            <a:chOff x="101160" y="1413000"/>
            <a:chExt cx="1615320" cy="777960"/>
          </a:xfrm>
        </p:grpSpPr>
        <p:sp>
          <p:nvSpPr>
            <p:cNvPr id="156" name="TextBox 14"/>
            <p:cNvSpPr/>
            <p:nvPr/>
          </p:nvSpPr>
          <p:spPr>
            <a:xfrm>
              <a:off x="101160" y="1413000"/>
              <a:ext cx="16153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7" name="TextBox 15"/>
            <p:cNvSpPr/>
            <p:nvPr/>
          </p:nvSpPr>
          <p:spPr>
            <a:xfrm>
              <a:off x="101160" y="1674360"/>
              <a:ext cx="16153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Diamond 5"/>
          <p:cNvSpPr/>
          <p:nvPr/>
        </p:nvSpPr>
        <p:spPr>
          <a:xfrm>
            <a:off x="4426920" y="914400"/>
            <a:ext cx="156060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9" name="Straight Arrow Connector 11"/>
          <p:cNvCxnSpPr>
            <a:stCxn id="151" idx="1"/>
            <a:endCxn id="158" idx="3"/>
          </p:cNvCxnSpPr>
          <p:nvPr/>
        </p:nvCxnSpPr>
        <p:spPr>
          <a:xfrm flipH="1">
            <a:off x="5987520" y="855000"/>
            <a:ext cx="669240" cy="248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0" name="Diamond 6"/>
          <p:cNvSpPr/>
          <p:nvPr/>
        </p:nvSpPr>
        <p:spPr>
          <a:xfrm>
            <a:off x="6255720" y="1828800"/>
            <a:ext cx="178920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1" name="Straight Arrow Connector 13"/>
          <p:cNvCxnSpPr>
            <a:stCxn id="160" idx="0"/>
            <a:endCxn id="151" idx="2"/>
          </p:cNvCxnSpPr>
          <p:nvPr/>
        </p:nvCxnSpPr>
        <p:spPr>
          <a:xfrm flipV="1">
            <a:off x="7150320" y="1220040"/>
            <a:ext cx="313920" cy="609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62" name="Straight Arrow Connector 14"/>
          <p:cNvCxnSpPr>
            <a:endCxn id="160" idx="2"/>
          </p:cNvCxnSpPr>
          <p:nvPr/>
        </p:nvCxnSpPr>
        <p:spPr>
          <a:xfrm flipH="1" flipV="1">
            <a:off x="7150320" y="2205360"/>
            <a:ext cx="466920" cy="546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163" name="Diamond 7"/>
          <p:cNvSpPr/>
          <p:nvPr/>
        </p:nvSpPr>
        <p:spPr>
          <a:xfrm>
            <a:off x="128520" y="6134400"/>
            <a:ext cx="156060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4" name="Group 8"/>
          <p:cNvGrpSpPr/>
          <p:nvPr/>
        </p:nvGrpSpPr>
        <p:grpSpPr>
          <a:xfrm>
            <a:off x="6681960" y="2743200"/>
            <a:ext cx="1843920" cy="1216440"/>
            <a:chOff x="6681960" y="2743200"/>
            <a:chExt cx="1843920" cy="1216440"/>
          </a:xfrm>
        </p:grpSpPr>
        <p:sp>
          <p:nvSpPr>
            <p:cNvPr id="165" name="TextBox 33"/>
            <p:cNvSpPr/>
            <p:nvPr/>
          </p:nvSpPr>
          <p:spPr>
            <a:xfrm>
              <a:off x="6681960" y="2743200"/>
              <a:ext cx="18439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Building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TextBox 34"/>
            <p:cNvSpPr/>
            <p:nvPr/>
          </p:nvSpPr>
          <p:spPr>
            <a:xfrm>
              <a:off x="6681960" y="3016080"/>
              <a:ext cx="1843920" cy="94356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Level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  <a:ea typeface="Noto Sans CJK SC"/>
                </a:rPr>
                <a:t>Grid: X + 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67" name="Isosceles Triangle 3"/>
          <p:cNvSpPr/>
          <p:nvPr/>
        </p:nvSpPr>
        <p:spPr>
          <a:xfrm>
            <a:off x="9173520" y="3501000"/>
            <a:ext cx="471600" cy="376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25"/>
          <p:cNvSpPr/>
          <p:nvPr/>
        </p:nvSpPr>
        <p:spPr>
          <a:xfrm>
            <a:off x="10287000" y="3126240"/>
            <a:ext cx="18979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Buildable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28"/>
          <p:cNvSpPr/>
          <p:nvPr/>
        </p:nvSpPr>
        <p:spPr>
          <a:xfrm>
            <a:off x="10287000" y="3429360"/>
            <a:ext cx="1897920" cy="15840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Function: </a:t>
            </a:r>
            <a:br>
              <a:rPr sz="1400"/>
            </a:b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Bread = f(t*level)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Storage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UpgradeFunction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  <a:ea typeface="JetBrains Mono"/>
              </a:rPr>
              <a:t>-      upgradeResource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0" name="Straight Arrow Connector 15"/>
          <p:cNvCxnSpPr>
            <a:stCxn id="167" idx="5"/>
            <a:endCxn id="169" idx="1"/>
          </p:cNvCxnSpPr>
          <p:nvPr/>
        </p:nvCxnSpPr>
        <p:spPr>
          <a:xfrm>
            <a:off x="9527400" y="3689280"/>
            <a:ext cx="759960" cy="532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1" name="Straight Arrow Connector 16"/>
          <p:cNvCxnSpPr>
            <a:stCxn id="167" idx="1"/>
            <a:endCxn id="164" idx="3"/>
          </p:cNvCxnSpPr>
          <p:nvPr/>
        </p:nvCxnSpPr>
        <p:spPr>
          <a:xfrm flipH="1" flipV="1">
            <a:off x="8525880" y="3351240"/>
            <a:ext cx="765720" cy="3384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72" name="TextBox 35"/>
          <p:cNvSpPr/>
          <p:nvPr/>
        </p:nvSpPr>
        <p:spPr>
          <a:xfrm>
            <a:off x="2086200" y="333684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Box 36"/>
          <p:cNvSpPr/>
          <p:nvPr/>
        </p:nvSpPr>
        <p:spPr>
          <a:xfrm>
            <a:off x="2086200" y="3598200"/>
            <a:ext cx="16153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Box 37"/>
          <p:cNvSpPr/>
          <p:nvPr/>
        </p:nvSpPr>
        <p:spPr>
          <a:xfrm>
            <a:off x="2086200" y="333684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Achievement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38"/>
          <p:cNvSpPr/>
          <p:nvPr/>
        </p:nvSpPr>
        <p:spPr>
          <a:xfrm>
            <a:off x="2086200" y="3598200"/>
            <a:ext cx="16153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Task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Diamond 8"/>
          <p:cNvSpPr/>
          <p:nvPr/>
        </p:nvSpPr>
        <p:spPr>
          <a:xfrm>
            <a:off x="1883160" y="2514600"/>
            <a:ext cx="181836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Achieved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Oval 3"/>
          <p:cNvSpPr/>
          <p:nvPr/>
        </p:nvSpPr>
        <p:spPr>
          <a:xfrm>
            <a:off x="3481560" y="2899800"/>
            <a:ext cx="1589760" cy="376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Moment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8" name="Straight Arrow Connector 36"/>
          <p:cNvCxnSpPr>
            <a:stCxn id="176" idx="3"/>
            <a:endCxn id="177" idx="0"/>
          </p:cNvCxnSpPr>
          <p:nvPr/>
        </p:nvCxnSpPr>
        <p:spPr>
          <a:xfrm>
            <a:off x="3701520" y="2702880"/>
            <a:ext cx="575280" cy="197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79" name="Straight Arrow Connector 37"/>
          <p:cNvCxnSpPr>
            <a:stCxn id="174" idx="-1"/>
            <a:endCxn id="176" idx="2"/>
          </p:cNvCxnSpPr>
          <p:nvPr/>
        </p:nvCxnSpPr>
        <p:spPr>
          <a:xfrm flipH="1" flipV="1">
            <a:off x="2792520" y="2891160"/>
            <a:ext cx="101520" cy="4460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0" name="Straight Arrow Connector 38"/>
          <p:cNvCxnSpPr>
            <a:stCxn id="176" idx="0"/>
            <a:endCxn id="147" idx="2"/>
          </p:cNvCxnSpPr>
          <p:nvPr/>
        </p:nvCxnSpPr>
        <p:spPr>
          <a:xfrm flipV="1">
            <a:off x="2792520" y="2073960"/>
            <a:ext cx="556920" cy="441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1" name="TextBox 43"/>
          <p:cNvSpPr/>
          <p:nvPr/>
        </p:nvSpPr>
        <p:spPr>
          <a:xfrm>
            <a:off x="10543680" y="45720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TextBox 44"/>
          <p:cNvSpPr/>
          <p:nvPr/>
        </p:nvSpPr>
        <p:spPr>
          <a:xfrm>
            <a:off x="10543680" y="718560"/>
            <a:ext cx="16153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45"/>
          <p:cNvSpPr/>
          <p:nvPr/>
        </p:nvSpPr>
        <p:spPr>
          <a:xfrm>
            <a:off x="10287000" y="45720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TextBox 46"/>
          <p:cNvSpPr/>
          <p:nvPr/>
        </p:nvSpPr>
        <p:spPr>
          <a:xfrm>
            <a:off x="10287000" y="718560"/>
            <a:ext cx="1872000" cy="26514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ID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Type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Health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Damage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Capacity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Consumption/uur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stealth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Travel Speed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trainingTime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Diamond 20"/>
          <p:cNvSpPr/>
          <p:nvPr/>
        </p:nvSpPr>
        <p:spPr>
          <a:xfrm>
            <a:off x="8007120" y="1448280"/>
            <a:ext cx="204732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Unlocked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Straight Arrow Connector 35"/>
          <p:cNvCxnSpPr>
            <a:stCxn id="185" idx="2"/>
            <a:endCxn id="169" idx="1"/>
          </p:cNvCxnSpPr>
          <p:nvPr/>
        </p:nvCxnSpPr>
        <p:spPr>
          <a:xfrm>
            <a:off x="9030960" y="1824840"/>
            <a:ext cx="1256400" cy="239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7" name="Straight Arrow Connector 43"/>
          <p:cNvCxnSpPr>
            <a:stCxn id="184" idx="1"/>
            <a:endCxn id="185" idx="3"/>
          </p:cNvCxnSpPr>
          <p:nvPr/>
        </p:nvCxnSpPr>
        <p:spPr>
          <a:xfrm flipH="1" flipV="1">
            <a:off x="10054440" y="1636560"/>
            <a:ext cx="232920" cy="407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88" name="Straight Arrow Connector 49"/>
          <p:cNvCxnSpPr>
            <a:stCxn id="185" idx="0"/>
            <a:endCxn id="151" idx="2"/>
          </p:cNvCxnSpPr>
          <p:nvPr/>
        </p:nvCxnSpPr>
        <p:spPr>
          <a:xfrm flipH="1" flipV="1">
            <a:off x="7463880" y="1220040"/>
            <a:ext cx="1567440" cy="2286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89" name="TextBox 74"/>
          <p:cNvSpPr/>
          <p:nvPr/>
        </p:nvSpPr>
        <p:spPr>
          <a:xfrm>
            <a:off x="5412240" y="502920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Diamond 22"/>
          <p:cNvSpPr/>
          <p:nvPr/>
        </p:nvSpPr>
        <p:spPr>
          <a:xfrm>
            <a:off x="3710160" y="4343400"/>
            <a:ext cx="181872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1" name="Straight Arrow Connector 59"/>
          <p:cNvCxnSpPr>
            <a:stCxn id="175" idx="2"/>
            <a:endCxn id="190" idx="1"/>
          </p:cNvCxnSpPr>
          <p:nvPr/>
        </p:nvCxnSpPr>
        <p:spPr>
          <a:xfrm>
            <a:off x="2893680" y="4114800"/>
            <a:ext cx="816840" cy="4172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192" name="Straight Arrow Connector 60"/>
          <p:cNvCxnSpPr>
            <a:stCxn id="190" idx="2"/>
            <a:endCxn id="189" idx="1"/>
          </p:cNvCxnSpPr>
          <p:nvPr/>
        </p:nvCxnSpPr>
        <p:spPr>
          <a:xfrm>
            <a:off x="4619520" y="4719960"/>
            <a:ext cx="793080" cy="461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193" name="Straight Arrow Connector 61"/>
          <p:cNvCxnSpPr>
            <a:stCxn id="194" idx="0"/>
            <a:endCxn id="147" idx="2"/>
          </p:cNvCxnSpPr>
          <p:nvPr/>
        </p:nvCxnSpPr>
        <p:spPr>
          <a:xfrm flipH="1" flipV="1">
            <a:off x="3349080" y="2073960"/>
            <a:ext cx="2187000" cy="1126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4" name="Diamond 24"/>
          <p:cNvSpPr/>
          <p:nvPr/>
        </p:nvSpPr>
        <p:spPr>
          <a:xfrm>
            <a:off x="4626720" y="3200400"/>
            <a:ext cx="1818000" cy="67572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Wheel of Fortune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5" name="Straight Arrow Connector 62"/>
          <p:cNvCxnSpPr>
            <a:stCxn id="189" idx="0"/>
            <a:endCxn id="194" idx="2"/>
          </p:cNvCxnSpPr>
          <p:nvPr/>
        </p:nvCxnSpPr>
        <p:spPr>
          <a:xfrm flipH="1" flipV="1">
            <a:off x="5535720" y="3876120"/>
            <a:ext cx="684360" cy="1153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6" name="Isosceles Triangle 4"/>
          <p:cNvSpPr/>
          <p:nvPr/>
        </p:nvSpPr>
        <p:spPr>
          <a:xfrm>
            <a:off x="2693880" y="4415400"/>
            <a:ext cx="471600" cy="376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7" name="Straight Arrow Connector 74"/>
          <p:cNvCxnSpPr>
            <a:stCxn id="196" idx="0"/>
            <a:endCxn id="175" idx="2"/>
          </p:cNvCxnSpPr>
          <p:nvPr/>
        </p:nvCxnSpPr>
        <p:spPr>
          <a:xfrm flipH="1" flipV="1">
            <a:off x="2893680" y="4114800"/>
            <a:ext cx="36360" cy="300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198" name="TextBox 39"/>
          <p:cNvSpPr/>
          <p:nvPr/>
        </p:nvSpPr>
        <p:spPr>
          <a:xfrm>
            <a:off x="2109960" y="516348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TextBox 41"/>
          <p:cNvSpPr/>
          <p:nvPr/>
        </p:nvSpPr>
        <p:spPr>
          <a:xfrm>
            <a:off x="2109960" y="516348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Quest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TextBox 42"/>
          <p:cNvSpPr/>
          <p:nvPr/>
        </p:nvSpPr>
        <p:spPr>
          <a:xfrm>
            <a:off x="2109960" y="5424840"/>
            <a:ext cx="1615320" cy="36396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Arial"/>
              </a:rPr>
              <a:t>Deadline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1" name="Straight Arrow Connector 75"/>
          <p:cNvCxnSpPr>
            <a:stCxn id="196" idx="3"/>
            <a:endCxn id="199" idx="0"/>
          </p:cNvCxnSpPr>
          <p:nvPr/>
        </p:nvCxnSpPr>
        <p:spPr>
          <a:xfrm flipH="1">
            <a:off x="2917440" y="4791960"/>
            <a:ext cx="12600" cy="371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2" name="Straight Arrow Connector 12"/>
          <p:cNvCxnSpPr>
            <a:stCxn id="158" idx="1"/>
            <a:endCxn id="147" idx="3"/>
          </p:cNvCxnSpPr>
          <p:nvPr/>
        </p:nvCxnSpPr>
        <p:spPr>
          <a:xfrm flipH="1">
            <a:off x="4156920" y="1102680"/>
            <a:ext cx="270360" cy="1796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03" name="Straight Arrow Connector 87"/>
          <p:cNvCxnSpPr/>
          <p:nvPr/>
        </p:nvCxnSpPr>
        <p:spPr>
          <a:xfrm flipH="1">
            <a:off x="0" y="3657600"/>
            <a:ext cx="1839960" cy="11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04" name="Oval 10"/>
          <p:cNvSpPr/>
          <p:nvPr/>
        </p:nvSpPr>
        <p:spPr>
          <a:xfrm>
            <a:off x="8686800" y="532800"/>
            <a:ext cx="1366560" cy="376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Max Number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5" name="Straight Arrow Connector 88"/>
          <p:cNvCxnSpPr>
            <a:stCxn id="204" idx="4"/>
            <a:endCxn id="185" idx="0"/>
          </p:cNvCxnSpPr>
          <p:nvPr/>
        </p:nvCxnSpPr>
        <p:spPr>
          <a:xfrm flipH="1">
            <a:off x="9030960" y="909360"/>
            <a:ext cx="339480" cy="5392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" name="Straight Arrow Connector 1"/>
          <p:cNvCxnSpPr/>
          <p:nvPr/>
        </p:nvCxnSpPr>
        <p:spPr>
          <a:xfrm flipH="1">
            <a:off x="0" y="3073320"/>
            <a:ext cx="1839960" cy="111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07" name="Straight Arrow Connector 2"/>
          <p:cNvCxnSpPr/>
          <p:nvPr/>
        </p:nvCxnSpPr>
        <p:spPr>
          <a:xfrm>
            <a:off x="0" y="2489400"/>
            <a:ext cx="1839960" cy="11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08" name="Straight Arrow Connector 3"/>
          <p:cNvCxnSpPr/>
          <p:nvPr/>
        </p:nvCxnSpPr>
        <p:spPr>
          <a:xfrm>
            <a:off x="0" y="2781360"/>
            <a:ext cx="1839960" cy="111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09" name="Straight Arrow Connector 4"/>
          <p:cNvCxnSpPr/>
          <p:nvPr/>
        </p:nvCxnSpPr>
        <p:spPr>
          <a:xfrm flipH="1">
            <a:off x="0" y="3657600"/>
            <a:ext cx="1839960" cy="11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10" name="Diamond 1"/>
          <p:cNvSpPr/>
          <p:nvPr/>
        </p:nvSpPr>
        <p:spPr>
          <a:xfrm>
            <a:off x="128520" y="6134040"/>
            <a:ext cx="156060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Oval 1"/>
          <p:cNvSpPr/>
          <p:nvPr/>
        </p:nvSpPr>
        <p:spPr>
          <a:xfrm>
            <a:off x="302760" y="5454000"/>
            <a:ext cx="1212120" cy="376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2" name="Group 1"/>
          <p:cNvGrpSpPr/>
          <p:nvPr/>
        </p:nvGrpSpPr>
        <p:grpSpPr>
          <a:xfrm>
            <a:off x="101160" y="336240"/>
            <a:ext cx="1615320" cy="777960"/>
            <a:chOff x="101160" y="336240"/>
            <a:chExt cx="1615320" cy="777960"/>
          </a:xfrm>
        </p:grpSpPr>
        <p:sp>
          <p:nvSpPr>
            <p:cNvPr id="213" name="TextBox 1"/>
            <p:cNvSpPr/>
            <p:nvPr/>
          </p:nvSpPr>
          <p:spPr>
            <a:xfrm>
              <a:off x="101160" y="33624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4" name="TextBox 2"/>
            <p:cNvSpPr/>
            <p:nvPr/>
          </p:nvSpPr>
          <p:spPr>
            <a:xfrm>
              <a:off x="101160" y="597600"/>
              <a:ext cx="16153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5" name="Diamond 2"/>
          <p:cNvSpPr/>
          <p:nvPr/>
        </p:nvSpPr>
        <p:spPr>
          <a:xfrm>
            <a:off x="128520" y="4629600"/>
            <a:ext cx="1560600" cy="5212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16" name="Straight Arrow Connector 5"/>
          <p:cNvCxnSpPr/>
          <p:nvPr/>
        </p:nvCxnSpPr>
        <p:spPr>
          <a:xfrm>
            <a:off x="0" y="3365640"/>
            <a:ext cx="1839960" cy="11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17" name="Isosceles Triangle 1"/>
          <p:cNvSpPr/>
          <p:nvPr/>
        </p:nvSpPr>
        <p:spPr>
          <a:xfrm>
            <a:off x="673200" y="3949920"/>
            <a:ext cx="471600" cy="376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8" name="Group 2"/>
          <p:cNvGrpSpPr/>
          <p:nvPr/>
        </p:nvGrpSpPr>
        <p:grpSpPr>
          <a:xfrm>
            <a:off x="101160" y="1413000"/>
            <a:ext cx="1615320" cy="777960"/>
            <a:chOff x="101160" y="1413000"/>
            <a:chExt cx="1615320" cy="777960"/>
          </a:xfrm>
        </p:grpSpPr>
        <p:sp>
          <p:nvSpPr>
            <p:cNvPr id="219" name="TextBox 3"/>
            <p:cNvSpPr/>
            <p:nvPr/>
          </p:nvSpPr>
          <p:spPr>
            <a:xfrm>
              <a:off x="101160" y="1413000"/>
              <a:ext cx="16153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0" name="TextBox 4"/>
            <p:cNvSpPr/>
            <p:nvPr/>
          </p:nvSpPr>
          <p:spPr>
            <a:xfrm>
              <a:off x="101160" y="1674360"/>
              <a:ext cx="16153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1" name="TextBox 19"/>
          <p:cNvSpPr/>
          <p:nvPr/>
        </p:nvSpPr>
        <p:spPr>
          <a:xfrm>
            <a:off x="4775040" y="45720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TextBox 20"/>
          <p:cNvSpPr/>
          <p:nvPr/>
        </p:nvSpPr>
        <p:spPr>
          <a:xfrm>
            <a:off x="4775040" y="718560"/>
            <a:ext cx="1615320" cy="73008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Username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Password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Avatar path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3" name="Group 6"/>
          <p:cNvGrpSpPr/>
          <p:nvPr/>
        </p:nvGrpSpPr>
        <p:grpSpPr>
          <a:xfrm>
            <a:off x="4572000" y="4274280"/>
            <a:ext cx="1615320" cy="991440"/>
            <a:chOff x="4572000" y="4274280"/>
            <a:chExt cx="1615320" cy="991440"/>
          </a:xfrm>
        </p:grpSpPr>
        <p:sp>
          <p:nvSpPr>
            <p:cNvPr id="224" name="TextBox 21"/>
            <p:cNvSpPr/>
            <p:nvPr/>
          </p:nvSpPr>
          <p:spPr>
            <a:xfrm>
              <a:off x="4572000" y="427428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5" name="TextBox 30"/>
            <p:cNvSpPr/>
            <p:nvPr/>
          </p:nvSpPr>
          <p:spPr>
            <a:xfrm>
              <a:off x="4572000" y="4535640"/>
              <a:ext cx="161532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Name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Status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Description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26" name="Diamond 9"/>
          <p:cNvSpPr/>
          <p:nvPr/>
        </p:nvSpPr>
        <p:spPr>
          <a:xfrm>
            <a:off x="3231360" y="2899800"/>
            <a:ext cx="156060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Leader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Diamond 10"/>
          <p:cNvSpPr/>
          <p:nvPr/>
        </p:nvSpPr>
        <p:spPr>
          <a:xfrm>
            <a:off x="4602960" y="2585160"/>
            <a:ext cx="1789200" cy="37800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Member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28" name="Straight Arrow Connector 24"/>
          <p:cNvCxnSpPr>
            <a:stCxn id="223" idx="0"/>
            <a:endCxn id="226" idx="2"/>
          </p:cNvCxnSpPr>
          <p:nvPr/>
        </p:nvCxnSpPr>
        <p:spPr>
          <a:xfrm flipH="1" flipV="1">
            <a:off x="4011840" y="3276360"/>
            <a:ext cx="1368000" cy="9982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29" name="Straight Arrow Connector 18"/>
          <p:cNvCxnSpPr>
            <a:stCxn id="227" idx="0"/>
            <a:endCxn id="222" idx="2"/>
          </p:cNvCxnSpPr>
          <p:nvPr/>
        </p:nvCxnSpPr>
        <p:spPr>
          <a:xfrm flipV="1">
            <a:off x="5497560" y="1448640"/>
            <a:ext cx="85320" cy="11368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30" name="Straight Arrow Connector 17"/>
          <p:cNvCxnSpPr>
            <a:stCxn id="223" idx="0"/>
            <a:endCxn id="227" idx="2"/>
          </p:cNvCxnSpPr>
          <p:nvPr/>
        </p:nvCxnSpPr>
        <p:spPr>
          <a:xfrm flipV="1">
            <a:off x="5379480" y="2963160"/>
            <a:ext cx="118440" cy="1311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1" name="Straight Arrow Connector 23"/>
          <p:cNvCxnSpPr>
            <a:stCxn id="222" idx="2"/>
            <a:endCxn id="226" idx="0"/>
          </p:cNvCxnSpPr>
          <p:nvPr/>
        </p:nvCxnSpPr>
        <p:spPr>
          <a:xfrm flipH="1">
            <a:off x="4011840" y="1448640"/>
            <a:ext cx="1571040" cy="1451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32" name="Diamond 11"/>
          <p:cNvSpPr/>
          <p:nvPr/>
        </p:nvSpPr>
        <p:spPr>
          <a:xfrm>
            <a:off x="2743200" y="457200"/>
            <a:ext cx="156060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Friend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Straight Arrow Connector 25"/>
          <p:cNvCxnSpPr>
            <a:stCxn id="222" idx="1"/>
            <a:endCxn id="232" idx="3"/>
          </p:cNvCxnSpPr>
          <p:nvPr/>
        </p:nvCxnSpPr>
        <p:spPr>
          <a:xfrm flipH="1" flipV="1">
            <a:off x="4303800" y="645480"/>
            <a:ext cx="471600" cy="43848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34" name="Straight Arrow Connector 26"/>
          <p:cNvCxnSpPr>
            <a:stCxn id="222" idx="1"/>
            <a:endCxn id="232" idx="2"/>
          </p:cNvCxnSpPr>
          <p:nvPr/>
        </p:nvCxnSpPr>
        <p:spPr>
          <a:xfrm flipH="1" flipV="1">
            <a:off x="3523680" y="833760"/>
            <a:ext cx="1251720" cy="250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grpSp>
        <p:nvGrpSpPr>
          <p:cNvPr id="235" name="Group 7"/>
          <p:cNvGrpSpPr/>
          <p:nvPr/>
        </p:nvGrpSpPr>
        <p:grpSpPr>
          <a:xfrm>
            <a:off x="8686800" y="837360"/>
            <a:ext cx="1615320" cy="991440"/>
            <a:chOff x="8686800" y="837360"/>
            <a:chExt cx="1615320" cy="991440"/>
          </a:xfrm>
        </p:grpSpPr>
        <p:sp>
          <p:nvSpPr>
            <p:cNvPr id="236" name="TextBox 31"/>
            <p:cNvSpPr/>
            <p:nvPr/>
          </p:nvSpPr>
          <p:spPr>
            <a:xfrm>
              <a:off x="8686800" y="83736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7" name="TextBox 32"/>
            <p:cNvSpPr/>
            <p:nvPr/>
          </p:nvSpPr>
          <p:spPr>
            <a:xfrm>
              <a:off x="8686800" y="1098720"/>
              <a:ext cx="1615320" cy="730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Moment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Content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8" name="Diamond 12"/>
          <p:cNvSpPr/>
          <p:nvPr/>
        </p:nvSpPr>
        <p:spPr>
          <a:xfrm>
            <a:off x="128880" y="6134040"/>
            <a:ext cx="156060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Diamond 13"/>
          <p:cNvSpPr/>
          <p:nvPr/>
        </p:nvSpPr>
        <p:spPr>
          <a:xfrm>
            <a:off x="7315200" y="228600"/>
            <a:ext cx="156060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Send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0" name="Straight Arrow Connector 27"/>
          <p:cNvCxnSpPr/>
          <p:nvPr/>
        </p:nvCxnSpPr>
        <p:spPr>
          <a:xfrm>
            <a:off x="360" y="3366000"/>
            <a:ext cx="1839960" cy="11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cxnSp>
        <p:nvCxnSpPr>
          <p:cNvPr id="241" name="Straight Arrow Connector 28"/>
          <p:cNvCxnSpPr>
            <a:stCxn id="239" idx="1"/>
            <a:endCxn id="222" idx="3"/>
          </p:cNvCxnSpPr>
          <p:nvPr/>
        </p:nvCxnSpPr>
        <p:spPr>
          <a:xfrm flipH="1">
            <a:off x="6390360" y="416880"/>
            <a:ext cx="925200" cy="6670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42" name="Diamond 14"/>
          <p:cNvSpPr/>
          <p:nvPr/>
        </p:nvSpPr>
        <p:spPr>
          <a:xfrm>
            <a:off x="6629400" y="1442160"/>
            <a:ext cx="1819800" cy="60624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Retrieved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Straight Arrow Connector 30"/>
          <p:cNvCxnSpPr>
            <a:stCxn id="235" idx="0"/>
            <a:endCxn id="239" idx="3"/>
          </p:cNvCxnSpPr>
          <p:nvPr/>
        </p:nvCxnSpPr>
        <p:spPr>
          <a:xfrm flipH="1" flipV="1">
            <a:off x="8875800" y="416880"/>
            <a:ext cx="618840" cy="4208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sp>
        <p:nvSpPr>
          <p:cNvPr id="244" name="Diamond 15"/>
          <p:cNvSpPr/>
          <p:nvPr/>
        </p:nvSpPr>
        <p:spPr>
          <a:xfrm>
            <a:off x="6629400" y="2514600"/>
            <a:ext cx="156060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Shared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5" name="Straight Arrow Connector 32"/>
          <p:cNvCxnSpPr>
            <a:stCxn id="235" idx="2"/>
            <a:endCxn id="244" idx="3"/>
          </p:cNvCxnSpPr>
          <p:nvPr/>
        </p:nvCxnSpPr>
        <p:spPr>
          <a:xfrm flipH="1">
            <a:off x="8190000" y="1828800"/>
            <a:ext cx="1304640" cy="87444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6" name="Straight Arrow Connector 33"/>
          <p:cNvCxnSpPr>
            <a:stCxn id="244" idx="1"/>
            <a:endCxn id="223" idx="3"/>
          </p:cNvCxnSpPr>
          <p:nvPr/>
        </p:nvCxnSpPr>
        <p:spPr>
          <a:xfrm flipH="1">
            <a:off x="6187320" y="2702880"/>
            <a:ext cx="442440" cy="2067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7" name="Straight Arrow Connector 34"/>
          <p:cNvCxnSpPr>
            <a:stCxn id="235" idx="1"/>
            <a:endCxn id="242" idx="3"/>
          </p:cNvCxnSpPr>
          <p:nvPr/>
        </p:nvCxnSpPr>
        <p:spPr>
          <a:xfrm flipH="1">
            <a:off x="8449200" y="1333080"/>
            <a:ext cx="237960" cy="412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48" name="Straight Arrow Connector 31"/>
          <p:cNvCxnSpPr>
            <a:stCxn id="242" idx="1"/>
            <a:endCxn id="222" idx="2"/>
          </p:cNvCxnSpPr>
          <p:nvPr/>
        </p:nvCxnSpPr>
        <p:spPr>
          <a:xfrm flipH="1" flipV="1">
            <a:off x="5582520" y="1448640"/>
            <a:ext cx="1047240" cy="2970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49" name="Group 11"/>
          <p:cNvGrpSpPr/>
          <p:nvPr/>
        </p:nvGrpSpPr>
        <p:grpSpPr>
          <a:xfrm>
            <a:off x="101160" y="336240"/>
            <a:ext cx="1615320" cy="777960"/>
            <a:chOff x="101160" y="336240"/>
            <a:chExt cx="1615320" cy="777960"/>
          </a:xfrm>
        </p:grpSpPr>
        <p:sp>
          <p:nvSpPr>
            <p:cNvPr id="250" name="TextBox 51"/>
            <p:cNvSpPr/>
            <p:nvPr/>
          </p:nvSpPr>
          <p:spPr>
            <a:xfrm>
              <a:off x="101160" y="33624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1" name="TextBox 52"/>
            <p:cNvSpPr/>
            <p:nvPr/>
          </p:nvSpPr>
          <p:spPr>
            <a:xfrm>
              <a:off x="101160" y="597600"/>
              <a:ext cx="16153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52" name="Group 14"/>
          <p:cNvGrpSpPr/>
          <p:nvPr/>
        </p:nvGrpSpPr>
        <p:grpSpPr>
          <a:xfrm>
            <a:off x="6760440" y="4359960"/>
            <a:ext cx="1615320" cy="555480"/>
            <a:chOff x="6760440" y="4359960"/>
            <a:chExt cx="1615320" cy="555480"/>
          </a:xfrm>
        </p:grpSpPr>
        <p:sp>
          <p:nvSpPr>
            <p:cNvPr id="253" name="TextBox 55"/>
            <p:cNvSpPr/>
            <p:nvPr/>
          </p:nvSpPr>
          <p:spPr>
            <a:xfrm>
              <a:off x="6760440" y="435996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4" name="TextBox 56"/>
            <p:cNvSpPr/>
            <p:nvPr/>
          </p:nvSpPr>
          <p:spPr>
            <a:xfrm>
              <a:off x="6760440" y="4621320"/>
              <a:ext cx="1615320" cy="294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5" name="Isosceles Triangle 6"/>
          <p:cNvSpPr/>
          <p:nvPr/>
        </p:nvSpPr>
        <p:spPr>
          <a:xfrm>
            <a:off x="9144000" y="2057400"/>
            <a:ext cx="471600" cy="376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6" name="Straight Arrow Connector 51"/>
          <p:cNvCxnSpPr>
            <a:stCxn id="257" idx="3"/>
          </p:cNvCxnSpPr>
          <p:nvPr/>
        </p:nvCxnSpPr>
        <p:spPr>
          <a:xfrm flipH="1">
            <a:off x="8026200" y="4105800"/>
            <a:ext cx="1431360" cy="263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8" name="Straight Arrow Connector 53"/>
          <p:cNvCxnSpPr>
            <a:endCxn id="257" idx="3"/>
          </p:cNvCxnSpPr>
          <p:nvPr/>
        </p:nvCxnSpPr>
        <p:spPr>
          <a:xfrm flipH="1" flipV="1">
            <a:off x="9457200" y="4105800"/>
            <a:ext cx="483120" cy="2448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59" name="Straight Arrow Connector 54"/>
          <p:cNvCxnSpPr>
            <a:stCxn id="255" idx="3"/>
          </p:cNvCxnSpPr>
          <p:nvPr/>
        </p:nvCxnSpPr>
        <p:spPr>
          <a:xfrm flipH="1">
            <a:off x="9346320" y="2433960"/>
            <a:ext cx="33840" cy="454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60" name="Straight Arrow Connector 55"/>
          <p:cNvCxnSpPr>
            <a:stCxn id="235" idx="2"/>
            <a:endCxn id="255" idx="0"/>
          </p:cNvCxnSpPr>
          <p:nvPr/>
        </p:nvCxnSpPr>
        <p:spPr>
          <a:xfrm flipH="1">
            <a:off x="9379800" y="1828800"/>
            <a:ext cx="114840" cy="2289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61" name="TextBox 73"/>
          <p:cNvSpPr/>
          <p:nvPr/>
        </p:nvSpPr>
        <p:spPr>
          <a:xfrm>
            <a:off x="7089840" y="571500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Package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Diamond 21"/>
          <p:cNvSpPr/>
          <p:nvPr/>
        </p:nvSpPr>
        <p:spPr>
          <a:xfrm>
            <a:off x="6760440" y="5183280"/>
            <a:ext cx="181872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63" name="Straight Arrow Connector 56"/>
          <p:cNvCxnSpPr/>
          <p:nvPr/>
        </p:nvCxnSpPr>
        <p:spPr>
          <a:xfrm flipH="1">
            <a:off x="0" y="3657600"/>
            <a:ext cx="1839960" cy="11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64" name="Group 12"/>
          <p:cNvGrpSpPr/>
          <p:nvPr/>
        </p:nvGrpSpPr>
        <p:grpSpPr>
          <a:xfrm>
            <a:off x="8534520" y="2879640"/>
            <a:ext cx="1615320" cy="556200"/>
            <a:chOff x="8534520" y="2879640"/>
            <a:chExt cx="1615320" cy="556200"/>
          </a:xfrm>
        </p:grpSpPr>
        <p:sp>
          <p:nvSpPr>
            <p:cNvPr id="265" name="TextBox 23"/>
            <p:cNvSpPr/>
            <p:nvPr/>
          </p:nvSpPr>
          <p:spPr>
            <a:xfrm>
              <a:off x="8534520" y="287964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6" name="TextBox 24"/>
            <p:cNvSpPr/>
            <p:nvPr/>
          </p:nvSpPr>
          <p:spPr>
            <a:xfrm>
              <a:off x="8534520" y="3141000"/>
              <a:ext cx="1615320" cy="29484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267" name="Group 16"/>
          <p:cNvGrpSpPr/>
          <p:nvPr/>
        </p:nvGrpSpPr>
        <p:grpSpPr>
          <a:xfrm>
            <a:off x="8534520" y="2879640"/>
            <a:ext cx="1615320" cy="564480"/>
            <a:chOff x="8534520" y="2879640"/>
            <a:chExt cx="1615320" cy="564480"/>
          </a:xfrm>
        </p:grpSpPr>
        <p:sp>
          <p:nvSpPr>
            <p:cNvPr id="268" name="TextBox 40"/>
            <p:cNvSpPr/>
            <p:nvPr/>
          </p:nvSpPr>
          <p:spPr>
            <a:xfrm>
              <a:off x="8534520" y="287964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TextBox 59"/>
            <p:cNvSpPr/>
            <p:nvPr/>
          </p:nvSpPr>
          <p:spPr>
            <a:xfrm>
              <a:off x="8534520" y="314100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Accept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7" name="Isosceles Triangle 7"/>
          <p:cNvSpPr/>
          <p:nvPr/>
        </p:nvSpPr>
        <p:spPr>
          <a:xfrm>
            <a:off x="9221400" y="3729240"/>
            <a:ext cx="471600" cy="376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0" name="Straight Arrow Connector 80"/>
          <p:cNvCxnSpPr>
            <a:stCxn id="267" idx="2"/>
            <a:endCxn id="257" idx="0"/>
          </p:cNvCxnSpPr>
          <p:nvPr/>
        </p:nvCxnSpPr>
        <p:spPr>
          <a:xfrm>
            <a:off x="9342000" y="3444120"/>
            <a:ext cx="115560" cy="2854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271" name="Straight Arrow Connector 52"/>
          <p:cNvCxnSpPr/>
          <p:nvPr/>
        </p:nvCxnSpPr>
        <p:spPr>
          <a:xfrm>
            <a:off x="8556840" y="3657600"/>
            <a:ext cx="1839960" cy="111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sp>
        <p:nvSpPr>
          <p:cNvPr id="272" name=""/>
          <p:cNvSpPr/>
          <p:nvPr/>
        </p:nvSpPr>
        <p:spPr>
          <a:xfrm>
            <a:off x="9601200" y="3382920"/>
            <a:ext cx="905400" cy="33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Total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3" name="Straight Arrow Connector 83"/>
          <p:cNvCxnSpPr>
            <a:stCxn id="252" idx="2"/>
            <a:endCxn id="262" idx="0"/>
          </p:cNvCxnSpPr>
          <p:nvPr/>
        </p:nvCxnSpPr>
        <p:spPr>
          <a:xfrm>
            <a:off x="7567920" y="4915440"/>
            <a:ext cx="102240" cy="26820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74" name="Straight Arrow Connector 57"/>
          <p:cNvCxnSpPr>
            <a:stCxn id="262" idx="2"/>
            <a:endCxn id="261" idx="0"/>
          </p:cNvCxnSpPr>
          <p:nvPr/>
        </p:nvCxnSpPr>
        <p:spPr>
          <a:xfrm>
            <a:off x="7669800" y="5559840"/>
            <a:ext cx="227880" cy="1555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75" name="Group 5"/>
          <p:cNvGrpSpPr/>
          <p:nvPr/>
        </p:nvGrpSpPr>
        <p:grpSpPr>
          <a:xfrm>
            <a:off x="10265040" y="5029200"/>
            <a:ext cx="1615320" cy="555840"/>
            <a:chOff x="10265040" y="5029200"/>
            <a:chExt cx="1615320" cy="555840"/>
          </a:xfrm>
        </p:grpSpPr>
        <p:sp>
          <p:nvSpPr>
            <p:cNvPr id="276" name="TextBox 22"/>
            <p:cNvSpPr/>
            <p:nvPr/>
          </p:nvSpPr>
          <p:spPr>
            <a:xfrm>
              <a:off x="10265040" y="502920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Friend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77" name="TextBox 29"/>
            <p:cNvSpPr/>
            <p:nvPr/>
          </p:nvSpPr>
          <p:spPr>
            <a:xfrm>
              <a:off x="10265040" y="5290560"/>
              <a:ext cx="1615320" cy="2944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78" name="Straight Arrow Connector 84"/>
          <p:cNvCxnSpPr>
            <a:stCxn id="275" idx="0"/>
            <a:endCxn id="257" idx="4"/>
          </p:cNvCxnSpPr>
          <p:nvPr/>
        </p:nvCxnSpPr>
        <p:spPr>
          <a:xfrm flipH="1" flipV="1">
            <a:off x="9693000" y="4105800"/>
            <a:ext cx="1379880" cy="9237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79" name="Group 9"/>
          <p:cNvGrpSpPr/>
          <p:nvPr/>
        </p:nvGrpSpPr>
        <p:grpSpPr>
          <a:xfrm>
            <a:off x="9122040" y="4343400"/>
            <a:ext cx="1615320" cy="555840"/>
            <a:chOff x="9122040" y="4343400"/>
            <a:chExt cx="1615320" cy="555840"/>
          </a:xfrm>
        </p:grpSpPr>
        <p:sp>
          <p:nvSpPr>
            <p:cNvPr id="280" name="TextBox 47"/>
            <p:cNvSpPr/>
            <p:nvPr/>
          </p:nvSpPr>
          <p:spPr>
            <a:xfrm>
              <a:off x="9122040" y="434340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Clan Request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1" name="TextBox 48"/>
            <p:cNvSpPr/>
            <p:nvPr/>
          </p:nvSpPr>
          <p:spPr>
            <a:xfrm>
              <a:off x="9122040" y="4604760"/>
              <a:ext cx="1615320" cy="2944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82" name="Isosceles Triangle 9"/>
          <p:cNvSpPr/>
          <p:nvPr/>
        </p:nvSpPr>
        <p:spPr>
          <a:xfrm>
            <a:off x="10037520" y="2131560"/>
            <a:ext cx="471600" cy="376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83" name="Straight Arrow Connector 85"/>
          <p:cNvCxnSpPr>
            <a:stCxn id="235" idx="2"/>
            <a:endCxn id="282" idx="0"/>
          </p:cNvCxnSpPr>
          <p:nvPr/>
        </p:nvCxnSpPr>
        <p:spPr>
          <a:xfrm>
            <a:off x="9494280" y="1828800"/>
            <a:ext cx="779400" cy="303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grpSp>
        <p:nvGrpSpPr>
          <p:cNvPr id="284" name="Group 10"/>
          <p:cNvGrpSpPr/>
          <p:nvPr/>
        </p:nvGrpSpPr>
        <p:grpSpPr>
          <a:xfrm>
            <a:off x="10494000" y="2866680"/>
            <a:ext cx="1615320" cy="555840"/>
            <a:chOff x="10494000" y="2866680"/>
            <a:chExt cx="1615320" cy="555840"/>
          </a:xfrm>
        </p:grpSpPr>
        <p:sp>
          <p:nvSpPr>
            <p:cNvPr id="285" name="TextBox 60"/>
            <p:cNvSpPr/>
            <p:nvPr/>
          </p:nvSpPr>
          <p:spPr>
            <a:xfrm>
              <a:off x="10494000" y="286668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Message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86" name="TextBox 71"/>
            <p:cNvSpPr/>
            <p:nvPr/>
          </p:nvSpPr>
          <p:spPr>
            <a:xfrm>
              <a:off x="10494000" y="3128040"/>
              <a:ext cx="1615320" cy="2944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287" name="Straight Arrow Connector 86"/>
          <p:cNvCxnSpPr>
            <a:stCxn id="282" idx="3"/>
            <a:endCxn id="284" idx="0"/>
          </p:cNvCxnSpPr>
          <p:nvPr/>
        </p:nvCxnSpPr>
        <p:spPr>
          <a:xfrm>
            <a:off x="10273320" y="2508120"/>
            <a:ext cx="1028520" cy="3589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8" name="Straight Arrow Connector 44"/>
          <p:cNvCxnSpPr/>
          <p:nvPr/>
        </p:nvCxnSpPr>
        <p:spPr>
          <a:xfrm flipH="1">
            <a:off x="0" y="3073320"/>
            <a:ext cx="1839960" cy="111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289" name="Straight Arrow Connector 45"/>
          <p:cNvCxnSpPr/>
          <p:nvPr/>
        </p:nvCxnSpPr>
        <p:spPr>
          <a:xfrm>
            <a:off x="0" y="2489400"/>
            <a:ext cx="1839960" cy="11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290" name="Straight Arrow Connector 46"/>
          <p:cNvCxnSpPr/>
          <p:nvPr/>
        </p:nvCxnSpPr>
        <p:spPr>
          <a:xfrm>
            <a:off x="0" y="2781360"/>
            <a:ext cx="1839960" cy="111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291" name="Straight Arrow Connector 47"/>
          <p:cNvCxnSpPr/>
          <p:nvPr/>
        </p:nvCxnSpPr>
        <p:spPr>
          <a:xfrm flipH="1">
            <a:off x="0" y="3657600"/>
            <a:ext cx="1839960" cy="11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292" name="Diamond 17"/>
          <p:cNvSpPr/>
          <p:nvPr/>
        </p:nvSpPr>
        <p:spPr>
          <a:xfrm>
            <a:off x="128520" y="6134040"/>
            <a:ext cx="156060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Oval 4"/>
          <p:cNvSpPr/>
          <p:nvPr/>
        </p:nvSpPr>
        <p:spPr>
          <a:xfrm>
            <a:off x="302760" y="5454000"/>
            <a:ext cx="1212120" cy="376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TextBox 53"/>
          <p:cNvSpPr/>
          <p:nvPr/>
        </p:nvSpPr>
        <p:spPr>
          <a:xfrm>
            <a:off x="101160" y="33624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Entity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TextBox 54"/>
          <p:cNvSpPr/>
          <p:nvPr/>
        </p:nvSpPr>
        <p:spPr>
          <a:xfrm>
            <a:off x="101160" y="597600"/>
            <a:ext cx="1615320" cy="51660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 u="sng">
                <a:solidFill>
                  <a:schemeClr val="dk1"/>
                </a:solidFill>
                <a:uFillTx/>
                <a:latin typeface="Calibri"/>
              </a:rPr>
              <a:t>Key 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04920" indent="-304920" defTabSz="91440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TextBox 72"/>
          <p:cNvSpPr/>
          <p:nvPr/>
        </p:nvSpPr>
        <p:spPr>
          <a:xfrm>
            <a:off x="8458200" y="548640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Soldier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Diamond 18"/>
          <p:cNvSpPr/>
          <p:nvPr/>
        </p:nvSpPr>
        <p:spPr>
          <a:xfrm>
            <a:off x="128520" y="4629600"/>
            <a:ext cx="1560600" cy="5212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98" name="Straight Arrow Connector 48"/>
          <p:cNvCxnSpPr/>
          <p:nvPr/>
        </p:nvCxnSpPr>
        <p:spPr>
          <a:xfrm>
            <a:off x="0" y="3365640"/>
            <a:ext cx="1839960" cy="11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299" name="Isosceles Triangle 5"/>
          <p:cNvSpPr/>
          <p:nvPr/>
        </p:nvSpPr>
        <p:spPr>
          <a:xfrm>
            <a:off x="673200" y="3949920"/>
            <a:ext cx="471600" cy="376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0" name="Group 15"/>
          <p:cNvGrpSpPr/>
          <p:nvPr/>
        </p:nvGrpSpPr>
        <p:grpSpPr>
          <a:xfrm>
            <a:off x="101160" y="1413000"/>
            <a:ext cx="1615320" cy="777960"/>
            <a:chOff x="101160" y="1413000"/>
            <a:chExt cx="1615320" cy="777960"/>
          </a:xfrm>
        </p:grpSpPr>
        <p:sp>
          <p:nvSpPr>
            <p:cNvPr id="301" name="TextBox 57"/>
            <p:cNvSpPr/>
            <p:nvPr/>
          </p:nvSpPr>
          <p:spPr>
            <a:xfrm>
              <a:off x="101160" y="1413000"/>
              <a:ext cx="16153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2" name="TextBox 58"/>
            <p:cNvSpPr/>
            <p:nvPr/>
          </p:nvSpPr>
          <p:spPr>
            <a:xfrm>
              <a:off x="101160" y="1674360"/>
              <a:ext cx="16153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3" name="Group 17"/>
          <p:cNvGrpSpPr/>
          <p:nvPr/>
        </p:nvGrpSpPr>
        <p:grpSpPr>
          <a:xfrm>
            <a:off x="4296600" y="4022640"/>
            <a:ext cx="1615320" cy="1846440"/>
            <a:chOff x="4296600" y="4022640"/>
            <a:chExt cx="1615320" cy="1846440"/>
          </a:xfrm>
        </p:grpSpPr>
        <p:sp>
          <p:nvSpPr>
            <p:cNvPr id="304" name="TextBox 61"/>
            <p:cNvSpPr/>
            <p:nvPr/>
          </p:nvSpPr>
          <p:spPr>
            <a:xfrm>
              <a:off x="4296600" y="402264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Transfer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5" name="TextBox 63"/>
            <p:cNvSpPr/>
            <p:nvPr/>
          </p:nvSpPr>
          <p:spPr>
            <a:xfrm>
              <a:off x="4296600" y="4284000"/>
              <a:ext cx="1615320" cy="158508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10" spc="-1" strike="noStrike">
                  <a:solidFill>
                    <a:schemeClr val="dk1"/>
                  </a:solidFill>
                  <a:latin typeface="Calibri"/>
                </a:rPr>
                <a:t>Discovered</a:t>
              </a:r>
              <a:endParaRPr b="0" lang="en-US" sz="141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IdTo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ToType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IdFrom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FromType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Discovered 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06" name="Group 18"/>
          <p:cNvGrpSpPr/>
          <p:nvPr/>
        </p:nvGrpSpPr>
        <p:grpSpPr>
          <a:xfrm>
            <a:off x="9348840" y="2254320"/>
            <a:ext cx="1615320" cy="1631880"/>
            <a:chOff x="9348840" y="2254320"/>
            <a:chExt cx="1615320" cy="1631880"/>
          </a:xfrm>
        </p:grpSpPr>
        <p:sp>
          <p:nvSpPr>
            <p:cNvPr id="307" name="TextBox 64"/>
            <p:cNvSpPr/>
            <p:nvPr/>
          </p:nvSpPr>
          <p:spPr>
            <a:xfrm>
              <a:off x="9348840" y="225432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8" name="TextBox 66"/>
            <p:cNvSpPr/>
            <p:nvPr/>
          </p:nvSpPr>
          <p:spPr>
            <a:xfrm>
              <a:off x="9348840" y="2515680"/>
              <a:ext cx="16153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09" name="Diamond 19"/>
          <p:cNvSpPr/>
          <p:nvPr/>
        </p:nvSpPr>
        <p:spPr>
          <a:xfrm>
            <a:off x="9402120" y="4572000"/>
            <a:ext cx="156060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Troops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Oval 5"/>
          <p:cNvSpPr/>
          <p:nvPr/>
        </p:nvSpPr>
        <p:spPr>
          <a:xfrm>
            <a:off x="7007400" y="4572000"/>
            <a:ext cx="1669320" cy="376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Transferable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1" name="Group 19"/>
          <p:cNvGrpSpPr/>
          <p:nvPr/>
        </p:nvGrpSpPr>
        <p:grpSpPr>
          <a:xfrm>
            <a:off x="9348840" y="2254320"/>
            <a:ext cx="1615320" cy="1631880"/>
            <a:chOff x="9348840" y="2254320"/>
            <a:chExt cx="1615320" cy="1631880"/>
          </a:xfrm>
        </p:grpSpPr>
        <p:sp>
          <p:nvSpPr>
            <p:cNvPr id="312" name="TextBox 67"/>
            <p:cNvSpPr/>
            <p:nvPr/>
          </p:nvSpPr>
          <p:spPr>
            <a:xfrm>
              <a:off x="9348840" y="225432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3" name="TextBox 68"/>
            <p:cNvSpPr/>
            <p:nvPr/>
          </p:nvSpPr>
          <p:spPr>
            <a:xfrm>
              <a:off x="9348840" y="2515680"/>
              <a:ext cx="1615320" cy="13705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14" name="Group 20"/>
          <p:cNvGrpSpPr/>
          <p:nvPr/>
        </p:nvGrpSpPr>
        <p:grpSpPr>
          <a:xfrm>
            <a:off x="9348840" y="2254320"/>
            <a:ext cx="1615320" cy="1845360"/>
            <a:chOff x="9348840" y="2254320"/>
            <a:chExt cx="1615320" cy="1845360"/>
          </a:xfrm>
        </p:grpSpPr>
        <p:sp>
          <p:nvSpPr>
            <p:cNvPr id="315" name="TextBox 69"/>
            <p:cNvSpPr/>
            <p:nvPr/>
          </p:nvSpPr>
          <p:spPr>
            <a:xfrm>
              <a:off x="9348840" y="225432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Package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6" name="TextBox 70"/>
            <p:cNvSpPr/>
            <p:nvPr/>
          </p:nvSpPr>
          <p:spPr>
            <a:xfrm>
              <a:off x="9348840" y="2515680"/>
              <a:ext cx="161532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Food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Steel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Gems=0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XP=0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17" name="Diamond 25"/>
          <p:cNvSpPr/>
          <p:nvPr/>
        </p:nvSpPr>
        <p:spPr>
          <a:xfrm>
            <a:off x="7086600" y="3501720"/>
            <a:ext cx="181872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Contains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8" name="Straight Arrow Connector 40"/>
          <p:cNvCxnSpPr>
            <a:stCxn id="309" idx="2"/>
            <a:endCxn id="296" idx="0"/>
          </p:cNvCxnSpPr>
          <p:nvPr/>
        </p:nvCxnSpPr>
        <p:spPr>
          <a:xfrm flipH="1">
            <a:off x="9265680" y="4948560"/>
            <a:ext cx="917280" cy="538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19" name="Straight Arrow Connector 41"/>
          <p:cNvCxnSpPr>
            <a:stCxn id="314" idx="2"/>
            <a:endCxn id="309" idx="0"/>
          </p:cNvCxnSpPr>
          <p:nvPr/>
        </p:nvCxnSpPr>
        <p:spPr>
          <a:xfrm>
            <a:off x="10156320" y="4099680"/>
            <a:ext cx="26640" cy="47268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0" name="Straight Arrow Connector 42"/>
          <p:cNvCxnSpPr>
            <a:stCxn id="309" idx="1"/>
            <a:endCxn id="310" idx="6"/>
          </p:cNvCxnSpPr>
          <p:nvPr/>
        </p:nvCxnSpPr>
        <p:spPr>
          <a:xfrm flipH="1">
            <a:off x="8676720" y="4760280"/>
            <a:ext cx="725760" cy="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21" name="Oval 7"/>
          <p:cNvSpPr/>
          <p:nvPr/>
        </p:nvSpPr>
        <p:spPr>
          <a:xfrm>
            <a:off x="6629400" y="5099760"/>
            <a:ext cx="1590120" cy="376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Discovered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2" name="Straight Arrow Connector 66"/>
          <p:cNvCxnSpPr>
            <a:stCxn id="309" idx="1"/>
            <a:endCxn id="321" idx="6"/>
          </p:cNvCxnSpPr>
          <p:nvPr/>
        </p:nvCxnSpPr>
        <p:spPr>
          <a:xfrm flipH="1">
            <a:off x="8219520" y="4760280"/>
            <a:ext cx="1182960" cy="52812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cxnSp>
        <p:nvCxnSpPr>
          <p:cNvPr id="323" name="Straight Arrow Connector 64"/>
          <p:cNvCxnSpPr>
            <a:stCxn id="303" idx="3"/>
            <a:endCxn id="317" idx="1"/>
          </p:cNvCxnSpPr>
          <p:nvPr/>
        </p:nvCxnSpPr>
        <p:spPr>
          <a:xfrm flipV="1">
            <a:off x="5911920" y="3690000"/>
            <a:ext cx="1175040" cy="125604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24" name="Straight Arrow Connector 63"/>
          <p:cNvCxnSpPr>
            <a:stCxn id="314" idx="1"/>
            <a:endCxn id="317" idx="3"/>
          </p:cNvCxnSpPr>
          <p:nvPr/>
        </p:nvCxnSpPr>
        <p:spPr>
          <a:xfrm flipH="1">
            <a:off x="8905320" y="3177000"/>
            <a:ext cx="443880" cy="5133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25" name="Oval 9"/>
          <p:cNvSpPr/>
          <p:nvPr/>
        </p:nvSpPr>
        <p:spPr>
          <a:xfrm>
            <a:off x="7315200" y="4114800"/>
            <a:ext cx="1669320" cy="376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Amount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6" name="Straight Arrow Connector 58"/>
          <p:cNvCxnSpPr>
            <a:stCxn id="309" idx="1"/>
            <a:endCxn id="325" idx="6"/>
          </p:cNvCxnSpPr>
          <p:nvPr/>
        </p:nvCxnSpPr>
        <p:spPr>
          <a:xfrm flipH="1" flipV="1">
            <a:off x="8984520" y="4303080"/>
            <a:ext cx="417960" cy="4575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27" name="TextBox 62"/>
          <p:cNvSpPr/>
          <p:nvPr/>
        </p:nvSpPr>
        <p:spPr>
          <a:xfrm>
            <a:off x="2727720" y="1982880"/>
            <a:ext cx="1615320" cy="303120"/>
          </a:xfrm>
          <a:prstGeom prst="rect">
            <a:avLst/>
          </a:prstGeom>
          <a:solidFill>
            <a:schemeClr val="bg1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Player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Diamond 16"/>
          <p:cNvSpPr/>
          <p:nvPr/>
        </p:nvSpPr>
        <p:spPr>
          <a:xfrm rot="21559200">
            <a:off x="2295720" y="3255120"/>
            <a:ext cx="2045160" cy="38988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Owned by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29" name="Straight Arrow Connector 39"/>
          <p:cNvCxnSpPr>
            <a:stCxn id="303" idx="1"/>
            <a:endCxn id="328" idx="2"/>
          </p:cNvCxnSpPr>
          <p:nvPr/>
        </p:nvCxnSpPr>
        <p:spPr>
          <a:xfrm flipH="1" flipV="1">
            <a:off x="3320640" y="3646080"/>
            <a:ext cx="976320" cy="12999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0" name="Straight Arrow Connector 50"/>
          <p:cNvCxnSpPr>
            <a:stCxn id="327" idx="2"/>
            <a:endCxn id="328" idx="0"/>
          </p:cNvCxnSpPr>
          <p:nvPr/>
        </p:nvCxnSpPr>
        <p:spPr>
          <a:xfrm flipH="1">
            <a:off x="3316320" y="2286000"/>
            <a:ext cx="219240" cy="97020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1" name="Straight Arrow Connector 6"/>
          <p:cNvCxnSpPr/>
          <p:nvPr/>
        </p:nvCxnSpPr>
        <p:spPr>
          <a:xfrm flipH="1">
            <a:off x="0" y="3073320"/>
            <a:ext cx="1839960" cy="11160"/>
          </a:xfrm>
          <a:prstGeom prst="straightConnector1">
            <a:avLst/>
          </a:prstGeom>
          <a:ln w="25400">
            <a:solidFill>
              <a:srgbClr val="000000"/>
            </a:solidFill>
            <a:round/>
            <a:headEnd len="lg" type="triangle" w="lg"/>
          </a:ln>
        </p:spPr>
      </p:cxnSp>
      <p:cxnSp>
        <p:nvCxnSpPr>
          <p:cNvPr id="332" name="Straight Arrow Connector 7"/>
          <p:cNvCxnSpPr/>
          <p:nvPr/>
        </p:nvCxnSpPr>
        <p:spPr>
          <a:xfrm>
            <a:off x="0" y="2489400"/>
            <a:ext cx="1839960" cy="11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  <a:tailEnd len="sm" type="triangle" w="sm"/>
          </a:ln>
        </p:spPr>
      </p:cxnSp>
      <p:cxnSp>
        <p:nvCxnSpPr>
          <p:cNvPr id="333" name="Straight Arrow Connector 8"/>
          <p:cNvCxnSpPr/>
          <p:nvPr/>
        </p:nvCxnSpPr>
        <p:spPr>
          <a:xfrm>
            <a:off x="0" y="2781360"/>
            <a:ext cx="1839960" cy="11160"/>
          </a:xfrm>
          <a:prstGeom prst="straightConnector1">
            <a:avLst/>
          </a:prstGeom>
          <a:ln w="25400">
            <a:solidFill>
              <a:srgbClr val="000000"/>
            </a:solidFill>
            <a:prstDash val="sysDot"/>
            <a:round/>
          </a:ln>
        </p:spPr>
      </p:cxnSp>
      <p:cxnSp>
        <p:nvCxnSpPr>
          <p:cNvPr id="334" name="Straight Arrow Connector 9"/>
          <p:cNvCxnSpPr/>
          <p:nvPr/>
        </p:nvCxnSpPr>
        <p:spPr>
          <a:xfrm flipH="1">
            <a:off x="0" y="3657600"/>
            <a:ext cx="1839960" cy="11160"/>
          </a:xfrm>
          <a:prstGeom prst="straightConnector1">
            <a:avLst/>
          </a:prstGeom>
          <a:ln w="25400">
            <a:solidFill>
              <a:srgbClr val="000000"/>
            </a:solidFill>
            <a:round/>
          </a:ln>
        </p:spPr>
      </p:cxnSp>
      <p:sp>
        <p:nvSpPr>
          <p:cNvPr id="335" name="Diamond 3"/>
          <p:cNvSpPr/>
          <p:nvPr/>
        </p:nvSpPr>
        <p:spPr>
          <a:xfrm>
            <a:off x="128520" y="6134040"/>
            <a:ext cx="1560600" cy="376560"/>
          </a:xfrm>
          <a:prstGeom prst="diamond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Oval 2"/>
          <p:cNvSpPr/>
          <p:nvPr/>
        </p:nvSpPr>
        <p:spPr>
          <a:xfrm>
            <a:off x="302760" y="5454000"/>
            <a:ext cx="1212120" cy="376560"/>
          </a:xfrm>
          <a:prstGeom prst="ellipse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10" spc="-1" strike="noStrike">
                <a:solidFill>
                  <a:schemeClr val="dk1"/>
                </a:solidFill>
                <a:latin typeface="Calibri"/>
              </a:rPr>
              <a:t>Attribute</a:t>
            </a:r>
            <a:endParaRPr b="0" lang="en-US" sz="141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37" name="Group 3"/>
          <p:cNvGrpSpPr/>
          <p:nvPr/>
        </p:nvGrpSpPr>
        <p:grpSpPr>
          <a:xfrm>
            <a:off x="101160" y="336240"/>
            <a:ext cx="1615320" cy="777960"/>
            <a:chOff x="101160" y="336240"/>
            <a:chExt cx="1615320" cy="777960"/>
          </a:xfrm>
        </p:grpSpPr>
        <p:sp>
          <p:nvSpPr>
            <p:cNvPr id="338" name="TextBox 5"/>
            <p:cNvSpPr/>
            <p:nvPr/>
          </p:nvSpPr>
          <p:spPr>
            <a:xfrm>
              <a:off x="101160" y="33624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9" name="TextBox 6"/>
            <p:cNvSpPr/>
            <p:nvPr/>
          </p:nvSpPr>
          <p:spPr>
            <a:xfrm>
              <a:off x="101160" y="597600"/>
              <a:ext cx="1615320" cy="5166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Key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40" name="Diamond 4"/>
          <p:cNvSpPr/>
          <p:nvPr/>
        </p:nvSpPr>
        <p:spPr>
          <a:xfrm>
            <a:off x="128520" y="4629600"/>
            <a:ext cx="1560600" cy="521280"/>
          </a:xfrm>
          <a:prstGeom prst="diamond">
            <a:avLst/>
          </a:prstGeom>
          <a:solidFill>
            <a:schemeClr val="bg1"/>
          </a:solidFill>
          <a:ln w="50800"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Weak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Relation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1" name="Straight Arrow Connector 10"/>
          <p:cNvCxnSpPr/>
          <p:nvPr/>
        </p:nvCxnSpPr>
        <p:spPr>
          <a:xfrm>
            <a:off x="0" y="3365640"/>
            <a:ext cx="1839960" cy="11160"/>
          </a:xfrm>
          <a:prstGeom prst="straightConnector1">
            <a:avLst/>
          </a:prstGeom>
          <a:ln cap="sq" w="76200">
            <a:solidFill>
              <a:srgbClr val="000000"/>
            </a:solidFill>
            <a:round/>
          </a:ln>
        </p:spPr>
      </p:cxnSp>
      <p:sp>
        <p:nvSpPr>
          <p:cNvPr id="342" name="Isosceles Triangle 2"/>
          <p:cNvSpPr/>
          <p:nvPr/>
        </p:nvSpPr>
        <p:spPr>
          <a:xfrm>
            <a:off x="673200" y="3949920"/>
            <a:ext cx="471600" cy="3765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wrap="none" lIns="0" rIns="0" tIns="0" bIns="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ISA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43" name="Group 4"/>
          <p:cNvGrpSpPr/>
          <p:nvPr/>
        </p:nvGrpSpPr>
        <p:grpSpPr>
          <a:xfrm>
            <a:off x="101160" y="1413000"/>
            <a:ext cx="1615320" cy="777960"/>
            <a:chOff x="101160" y="1413000"/>
            <a:chExt cx="1615320" cy="777960"/>
          </a:xfrm>
        </p:grpSpPr>
        <p:sp>
          <p:nvSpPr>
            <p:cNvPr id="344" name="TextBox 7"/>
            <p:cNvSpPr/>
            <p:nvPr/>
          </p:nvSpPr>
          <p:spPr>
            <a:xfrm>
              <a:off x="101160" y="1413000"/>
              <a:ext cx="1615320" cy="30312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Weak Entity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5" name="TextBox 8"/>
            <p:cNvSpPr/>
            <p:nvPr/>
          </p:nvSpPr>
          <p:spPr>
            <a:xfrm>
              <a:off x="101160" y="1674360"/>
              <a:ext cx="1615320" cy="5166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dashLong">
                  <a:solidFill>
                    <a:schemeClr val="dk1"/>
                  </a:solidFill>
                  <a:uFillTx/>
                  <a:latin typeface="Calibri"/>
                </a:rPr>
                <a:t>Weak 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Attribute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46" name="Group 21"/>
          <p:cNvGrpSpPr/>
          <p:nvPr/>
        </p:nvGrpSpPr>
        <p:grpSpPr>
          <a:xfrm>
            <a:off x="3886200" y="2286000"/>
            <a:ext cx="1615320" cy="1845360"/>
            <a:chOff x="3886200" y="2286000"/>
            <a:chExt cx="1615320" cy="1845360"/>
          </a:xfrm>
        </p:grpSpPr>
        <p:sp>
          <p:nvSpPr>
            <p:cNvPr id="347" name="TextBox 75"/>
            <p:cNvSpPr/>
            <p:nvPr/>
          </p:nvSpPr>
          <p:spPr>
            <a:xfrm>
              <a:off x="3886200" y="2286000"/>
              <a:ext cx="1615320" cy="30312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Timer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8" name="TextBox 76"/>
            <p:cNvSpPr/>
            <p:nvPr/>
          </p:nvSpPr>
          <p:spPr>
            <a:xfrm>
              <a:off x="3886200" y="2547360"/>
              <a:ext cx="1615320" cy="158400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 u="sng">
                  <a:solidFill>
                    <a:schemeClr val="dk1"/>
                  </a:solidFill>
                  <a:uFillTx/>
                  <a:latin typeface="Calibri"/>
                </a:rPr>
                <a:t>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OID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Type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Start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Done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Duration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marL="304920" indent="-304920" defTabSz="914400">
                <a:lnSpc>
                  <a:spcPct val="100000"/>
                </a:lnSpc>
                <a:buClr>
                  <a:srgbClr val="000000"/>
                </a:buClr>
                <a:buFont typeface="OpenSymbol"/>
                <a:buChar char="-"/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sid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</TotalTime>
  <Application>LibreOffice/24.2.2.2$Linux_X86_64 LibreOffice_project/420$Build-2</Application>
  <AppVersion>15.0000</AppVersion>
  <Words>15</Words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2016-09-27T13:37:05Z</dcterms:created>
  <dc:creator>Microsoft Office User</dc:creator>
  <dc:description/>
  <dc:language>en-US</dc:language>
  <cp:lastModifiedBy/>
  <cp:lastPrinted>2019-10-16T17:52:17Z</cp:lastPrinted>
  <dcterms:modified xsi:type="dcterms:W3CDTF">2024-04-14T19:27:12Z</dcterms:modified>
  <cp:revision>364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</vt:i4>
  </property>
</Properties>
</file>