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0" r:id="rId6"/>
    <p:sldId id="261" r:id="rId7"/>
    <p:sldId id="263" r:id="rId8"/>
    <p:sldId id="264" r:id="rId9"/>
    <p:sldId id="269" r:id="rId10"/>
    <p:sldId id="265" r:id="rId11"/>
    <p:sldId id="266" r:id="rId12"/>
    <p:sldId id="270" r:id="rId13"/>
    <p:sldId id="268" r:id="rId14"/>
    <p:sldId id="272"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6068"/>
    <a:srgbClr val="76B7B2"/>
    <a:srgbClr val="BD273F"/>
    <a:srgbClr val="98CFD8"/>
    <a:srgbClr val="429DAC"/>
    <a:srgbClr val="FDB935"/>
    <a:srgbClr val="353537"/>
    <a:srgbClr val="FEF3C6"/>
    <a:srgbClr val="FBDA52"/>
    <a:srgbClr val="F0D2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19" autoAdjust="0"/>
    <p:restoredTop sz="94660"/>
  </p:normalViewPr>
  <p:slideViewPr>
    <p:cSldViewPr snapToGrid="0">
      <p:cViewPr varScale="1">
        <p:scale>
          <a:sx n="58" d="100"/>
          <a:sy n="58" d="100"/>
        </p:scale>
        <p:origin x="47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C4AB2BD-51AC-41E3-9FBB-061ED9413E93}" type="datetimeFigureOut">
              <a:rPr lang="en-US" smtClean="0"/>
              <a:t>2/11/2019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CFE891E-D65D-483B-904D-D20B3EE16E7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27762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B2BD-51AC-41E3-9FBB-061ED9413E93}"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E891E-D65D-483B-904D-D20B3EE16E76}" type="slidenum">
              <a:rPr lang="en-US" smtClean="0"/>
              <a:t>‹#›</a:t>
            </a:fld>
            <a:endParaRPr lang="en-US"/>
          </a:p>
        </p:txBody>
      </p:sp>
    </p:spTree>
    <p:extLst>
      <p:ext uri="{BB962C8B-B14F-4D97-AF65-F5344CB8AC3E}">
        <p14:creationId xmlns:p14="http://schemas.microsoft.com/office/powerpoint/2010/main" val="240818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B2BD-51AC-41E3-9FBB-061ED9413E93}"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E891E-D65D-483B-904D-D20B3EE16E76}" type="slidenum">
              <a:rPr lang="en-US" smtClean="0"/>
              <a:t>‹#›</a:t>
            </a:fld>
            <a:endParaRPr lang="en-US"/>
          </a:p>
        </p:txBody>
      </p:sp>
    </p:spTree>
    <p:extLst>
      <p:ext uri="{BB962C8B-B14F-4D97-AF65-F5344CB8AC3E}">
        <p14:creationId xmlns:p14="http://schemas.microsoft.com/office/powerpoint/2010/main" val="173638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B2BD-51AC-41E3-9FBB-061ED9413E93}"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E891E-D65D-483B-904D-D20B3EE16E76}" type="slidenum">
              <a:rPr lang="en-US" smtClean="0"/>
              <a:t>‹#›</a:t>
            </a:fld>
            <a:endParaRPr lang="en-US"/>
          </a:p>
        </p:txBody>
      </p:sp>
    </p:spTree>
    <p:extLst>
      <p:ext uri="{BB962C8B-B14F-4D97-AF65-F5344CB8AC3E}">
        <p14:creationId xmlns:p14="http://schemas.microsoft.com/office/powerpoint/2010/main" val="2795421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4AB2BD-51AC-41E3-9FBB-061ED9413E93}" type="datetimeFigureOut">
              <a:rPr lang="en-US" smtClean="0"/>
              <a:t>2/11/2019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FE891E-D65D-483B-904D-D20B3EE16E7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70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4AB2BD-51AC-41E3-9FBB-061ED9413E93}"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FE891E-D65D-483B-904D-D20B3EE16E76}" type="slidenum">
              <a:rPr lang="en-US" smtClean="0"/>
              <a:t>‹#›</a:t>
            </a:fld>
            <a:endParaRPr lang="en-US"/>
          </a:p>
        </p:txBody>
      </p:sp>
    </p:spTree>
    <p:extLst>
      <p:ext uri="{BB962C8B-B14F-4D97-AF65-F5344CB8AC3E}">
        <p14:creationId xmlns:p14="http://schemas.microsoft.com/office/powerpoint/2010/main" val="3825822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4AB2BD-51AC-41E3-9FBB-061ED9413E93}" type="datetimeFigureOut">
              <a:rPr lang="en-US" smtClean="0"/>
              <a:t>2/11/2019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FE891E-D65D-483B-904D-D20B3EE16E76}" type="slidenum">
              <a:rPr lang="en-US" smtClean="0"/>
              <a:t>‹#›</a:t>
            </a:fld>
            <a:endParaRPr lang="en-US"/>
          </a:p>
        </p:txBody>
      </p:sp>
    </p:spTree>
    <p:extLst>
      <p:ext uri="{BB962C8B-B14F-4D97-AF65-F5344CB8AC3E}">
        <p14:creationId xmlns:p14="http://schemas.microsoft.com/office/powerpoint/2010/main" val="171009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4AB2BD-51AC-41E3-9FBB-061ED9413E93}" type="datetimeFigureOut">
              <a:rPr lang="en-US" smtClean="0"/>
              <a:t>2/11/2019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FE891E-D65D-483B-904D-D20B3EE16E76}" type="slidenum">
              <a:rPr lang="en-US" smtClean="0"/>
              <a:t>‹#›</a:t>
            </a:fld>
            <a:endParaRPr lang="en-US"/>
          </a:p>
        </p:txBody>
      </p:sp>
    </p:spTree>
    <p:extLst>
      <p:ext uri="{BB962C8B-B14F-4D97-AF65-F5344CB8AC3E}">
        <p14:creationId xmlns:p14="http://schemas.microsoft.com/office/powerpoint/2010/main" val="3789323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4AB2BD-51AC-41E3-9FBB-061ED9413E93}" type="datetimeFigureOut">
              <a:rPr lang="en-US" smtClean="0"/>
              <a:t>2/11/2019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FE891E-D65D-483B-904D-D20B3EE16E76}" type="slidenum">
              <a:rPr lang="en-US" smtClean="0"/>
              <a:t>‹#›</a:t>
            </a:fld>
            <a:endParaRPr lang="en-US"/>
          </a:p>
        </p:txBody>
      </p:sp>
    </p:spTree>
    <p:extLst>
      <p:ext uri="{BB962C8B-B14F-4D97-AF65-F5344CB8AC3E}">
        <p14:creationId xmlns:p14="http://schemas.microsoft.com/office/powerpoint/2010/main" val="317420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4AB2BD-51AC-41E3-9FBB-061ED9413E93}"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FE891E-D65D-483B-904D-D20B3EE16E76}" type="slidenum">
              <a:rPr lang="en-US" smtClean="0"/>
              <a:t>‹#›</a:t>
            </a:fld>
            <a:endParaRPr lang="en-US"/>
          </a:p>
        </p:txBody>
      </p:sp>
    </p:spTree>
    <p:extLst>
      <p:ext uri="{BB962C8B-B14F-4D97-AF65-F5344CB8AC3E}">
        <p14:creationId xmlns:p14="http://schemas.microsoft.com/office/powerpoint/2010/main" val="255581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4AB2BD-51AC-41E3-9FBB-061ED9413E93}" type="datetimeFigureOut">
              <a:rPr lang="en-US" smtClean="0"/>
              <a:t>2/11/2019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FE891E-D65D-483B-904D-D20B3EE16E76}" type="slidenum">
              <a:rPr lang="en-US" smtClean="0"/>
              <a:t>‹#›</a:t>
            </a:fld>
            <a:endParaRPr lang="en-US"/>
          </a:p>
        </p:txBody>
      </p:sp>
    </p:spTree>
    <p:extLst>
      <p:ext uri="{BB962C8B-B14F-4D97-AF65-F5344CB8AC3E}">
        <p14:creationId xmlns:p14="http://schemas.microsoft.com/office/powerpoint/2010/main" val="223411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C4AB2BD-51AC-41E3-9FBB-061ED9413E93}" type="datetimeFigureOut">
              <a:rPr lang="en-US" smtClean="0"/>
              <a:t>2/11/2019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CFE891E-D65D-483B-904D-D20B3EE16E76}" type="slidenum">
              <a:rPr lang="en-US" smtClean="0"/>
              <a:t>‹#›</a:t>
            </a:fld>
            <a:endParaRPr lang="en-US"/>
          </a:p>
        </p:txBody>
      </p:sp>
    </p:spTree>
    <p:extLst>
      <p:ext uri="{BB962C8B-B14F-4D97-AF65-F5344CB8AC3E}">
        <p14:creationId xmlns:p14="http://schemas.microsoft.com/office/powerpoint/2010/main" val="317094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78EAC0C-25F9-43C2-AD3B-7337C4FBA7BC}"/>
              </a:ext>
            </a:extLst>
          </p:cNvPr>
          <p:cNvSpPr/>
          <p:nvPr/>
        </p:nvSpPr>
        <p:spPr>
          <a:xfrm>
            <a:off x="378143" y="3398290"/>
            <a:ext cx="5646012" cy="2188742"/>
          </a:xfrm>
          <a:prstGeom prst="roundRect">
            <a:avLst/>
          </a:prstGeom>
          <a:gradFill flip="none" rotWithShape="1">
            <a:gsLst>
              <a:gs pos="0">
                <a:srgbClr val="A1D482">
                  <a:tint val="66000"/>
                  <a:satMod val="160000"/>
                </a:srgbClr>
              </a:gs>
              <a:gs pos="50000">
                <a:srgbClr val="A1D482">
                  <a:tint val="44500"/>
                  <a:satMod val="160000"/>
                </a:srgbClr>
              </a:gs>
              <a:gs pos="100000">
                <a:srgbClr val="A1D482">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56D05DE-0BC7-4EE2-91F7-85CB21CFEA64}"/>
              </a:ext>
            </a:extLst>
          </p:cNvPr>
          <p:cNvSpPr>
            <a:spLocks noGrp="1"/>
          </p:cNvSpPr>
          <p:nvPr>
            <p:ph type="title"/>
          </p:nvPr>
        </p:nvSpPr>
        <p:spPr>
          <a:xfrm>
            <a:off x="378143" y="251601"/>
            <a:ext cx="5429292" cy="1372483"/>
          </a:xfrm>
        </p:spPr>
        <p:txBody>
          <a:bodyPr vert="horz" lIns="91440" tIns="45720" rIns="91440" bIns="45720" rtlCol="0" anchor="ctr">
            <a:normAutofit/>
          </a:bodyPr>
          <a:lstStyle/>
          <a:p>
            <a:r>
              <a:rPr lang="en-US" sz="3600" b="1" dirty="0">
                <a:latin typeface="Franklin Gothic Demi" panose="020B0703020102020204" pitchFamily="34" charset="0"/>
              </a:rPr>
              <a:t>Collaborative Filtering</a:t>
            </a:r>
            <a:br>
              <a:rPr lang="en-US" sz="4100" b="1" dirty="0"/>
            </a:br>
            <a:endParaRPr lang="en-US" sz="4100" dirty="0"/>
          </a:p>
        </p:txBody>
      </p:sp>
      <p:pic>
        <p:nvPicPr>
          <p:cNvPr id="1026" name="Picture 2" descr="Image result for collaborative filtering cartoon">
            <a:extLst>
              <a:ext uri="{FF2B5EF4-FFF2-40B4-BE49-F238E27FC236}">
                <a16:creationId xmlns:a16="http://schemas.microsoft.com/office/drawing/2014/main" id="{B0F0F4EE-157F-40CA-A810-B2833D05759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40" r="17115"/>
          <a:stretch/>
        </p:blipFill>
        <p:spPr bwMode="auto">
          <a:xfrm>
            <a:off x="6167846" y="10"/>
            <a:ext cx="6024154" cy="685799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82FCF0A-29F8-4903-8D2D-EE7CD927DDF7}"/>
              </a:ext>
            </a:extLst>
          </p:cNvPr>
          <p:cNvSpPr txBox="1"/>
          <p:nvPr/>
        </p:nvSpPr>
        <p:spPr>
          <a:xfrm>
            <a:off x="400496" y="1050879"/>
            <a:ext cx="5065228" cy="2630618"/>
          </a:xfrm>
          <a:prstGeom prst="rect">
            <a:avLst/>
          </a:prstGeom>
        </p:spPr>
        <p:txBody>
          <a:bodyPr vert="horz" lIns="91440" tIns="45720" rIns="91440" bIns="45720" rtlCol="0" anchor="t">
            <a:normAutofit/>
          </a:bodyPr>
          <a:lstStyle/>
          <a:p>
            <a:pPr>
              <a:lnSpc>
                <a:spcPct val="90000"/>
              </a:lnSpc>
              <a:spcAft>
                <a:spcPts val="600"/>
              </a:spcAft>
            </a:pPr>
            <a:r>
              <a:rPr lang="en-US" sz="2200" b="1" dirty="0">
                <a:latin typeface="Arial Nova" panose="020B0504020202020204" pitchFamily="34" charset="0"/>
              </a:rPr>
              <a:t>Collaborative filtering </a:t>
            </a:r>
            <a:r>
              <a:rPr lang="en-US" sz="2200" dirty="0">
                <a:latin typeface="Arial Nova" panose="020B0504020202020204" pitchFamily="34" charset="0"/>
              </a:rPr>
              <a:t>filters information by using the recommendations of other people. It is based on the idea that people who agreed in their evaluation of certain items in the past are likely to agree again in the future.</a:t>
            </a:r>
            <a:br>
              <a:rPr lang="en-US" b="1" dirty="0"/>
            </a:br>
            <a:endParaRPr lang="en-US" dirty="0"/>
          </a:p>
        </p:txBody>
      </p:sp>
      <p:sp>
        <p:nvSpPr>
          <p:cNvPr id="6" name="TextBox 5">
            <a:extLst>
              <a:ext uri="{FF2B5EF4-FFF2-40B4-BE49-F238E27FC236}">
                <a16:creationId xmlns:a16="http://schemas.microsoft.com/office/drawing/2014/main" id="{E8940DB4-59A9-4D23-98B3-307214ACFBDC}"/>
              </a:ext>
            </a:extLst>
          </p:cNvPr>
          <p:cNvSpPr txBox="1"/>
          <p:nvPr/>
        </p:nvSpPr>
        <p:spPr>
          <a:xfrm>
            <a:off x="5636525" y="2695433"/>
            <a:ext cx="914400" cy="9144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49D13159-325A-4A36-9733-4CF98BB9B648}"/>
              </a:ext>
            </a:extLst>
          </p:cNvPr>
          <p:cNvSpPr txBox="1"/>
          <p:nvPr/>
        </p:nvSpPr>
        <p:spPr>
          <a:xfrm>
            <a:off x="411930" y="3517724"/>
            <a:ext cx="5961609" cy="1892826"/>
          </a:xfrm>
          <a:prstGeom prst="rect">
            <a:avLst/>
          </a:prstGeom>
          <a:noFill/>
        </p:spPr>
        <p:txBody>
          <a:bodyPr wrap="square" rtlCol="0">
            <a:spAutoFit/>
          </a:bodyPr>
          <a:lstStyle/>
          <a:p>
            <a:pPr lvl="1">
              <a:spcAft>
                <a:spcPts val="600"/>
              </a:spcAft>
            </a:pPr>
            <a:r>
              <a:rPr lang="en-US" sz="2800" b="1" dirty="0">
                <a:solidFill>
                  <a:schemeClr val="bg1">
                    <a:lumMod val="85000"/>
                    <a:lumOff val="15000"/>
                  </a:schemeClr>
                </a:solidFill>
                <a:latin typeface="Franklin Gothic Demi" panose="020B0604020202020204" pitchFamily="34" charset="0"/>
                <a:cs typeface="Aharoni" panose="020B0604020202020204" pitchFamily="2" charset="-79"/>
              </a:rPr>
              <a:t>Uses Include:</a:t>
            </a:r>
          </a:p>
          <a:p>
            <a:pPr marL="742950" lvl="1" indent="-285750">
              <a:buFont typeface="Arial" panose="020B0604020202020204" pitchFamily="34" charset="0"/>
              <a:buChar char="•"/>
            </a:pPr>
            <a:r>
              <a:rPr lang="en-US" sz="2000" dirty="0">
                <a:solidFill>
                  <a:schemeClr val="bg1">
                    <a:lumMod val="85000"/>
                    <a:lumOff val="15000"/>
                  </a:schemeClr>
                </a:solidFill>
                <a:latin typeface="Arial Nova" panose="020B0504020202020204" pitchFamily="34" charset="0"/>
              </a:rPr>
              <a:t>Product recommendation</a:t>
            </a:r>
          </a:p>
          <a:p>
            <a:pPr marL="742950" lvl="1" indent="-285750">
              <a:buFont typeface="Arial" panose="020B0604020202020204" pitchFamily="34" charset="0"/>
              <a:buChar char="•"/>
            </a:pPr>
            <a:r>
              <a:rPr lang="en-US" sz="2000" dirty="0">
                <a:solidFill>
                  <a:schemeClr val="bg1">
                    <a:lumMod val="85000"/>
                    <a:lumOff val="15000"/>
                  </a:schemeClr>
                </a:solidFill>
                <a:latin typeface="Arial Nova" panose="020B0504020202020204" pitchFamily="34" charset="0"/>
              </a:rPr>
              <a:t>News content recommendation</a:t>
            </a:r>
          </a:p>
          <a:p>
            <a:pPr marL="742950" lvl="1" indent="-285750">
              <a:buFont typeface="Arial" panose="020B0604020202020204" pitchFamily="34" charset="0"/>
              <a:buChar char="•"/>
            </a:pPr>
            <a:r>
              <a:rPr lang="en-US" sz="2000" dirty="0">
                <a:solidFill>
                  <a:schemeClr val="bg1">
                    <a:lumMod val="85000"/>
                    <a:lumOff val="15000"/>
                  </a:schemeClr>
                </a:solidFill>
                <a:latin typeface="Arial Nova" panose="020B0504020202020204" pitchFamily="34" charset="0"/>
              </a:rPr>
              <a:t>Movie/TV recommendation</a:t>
            </a:r>
          </a:p>
          <a:p>
            <a:pPr marL="742950" lvl="1" indent="-285750">
              <a:buFont typeface="Arial" panose="020B0604020202020204" pitchFamily="34" charset="0"/>
              <a:buChar char="•"/>
            </a:pPr>
            <a:r>
              <a:rPr lang="en-US" sz="2000" dirty="0">
                <a:solidFill>
                  <a:schemeClr val="bg1">
                    <a:lumMod val="85000"/>
                    <a:lumOff val="15000"/>
                  </a:schemeClr>
                </a:solidFill>
                <a:latin typeface="Arial Nova" panose="020B0504020202020204" pitchFamily="34" charset="0"/>
              </a:rPr>
              <a:t>Social Network recommendation</a:t>
            </a:r>
          </a:p>
        </p:txBody>
      </p:sp>
      <p:sp>
        <p:nvSpPr>
          <p:cNvPr id="10" name="Rectangle 9">
            <a:extLst>
              <a:ext uri="{FF2B5EF4-FFF2-40B4-BE49-F238E27FC236}">
                <a16:creationId xmlns:a16="http://schemas.microsoft.com/office/drawing/2014/main" id="{BDCC1A93-CFD0-4595-8B54-EE55804AE5FB}"/>
              </a:ext>
            </a:extLst>
          </p:cNvPr>
          <p:cNvSpPr/>
          <p:nvPr/>
        </p:nvSpPr>
        <p:spPr>
          <a:xfrm>
            <a:off x="411929" y="5837795"/>
            <a:ext cx="8240751" cy="769441"/>
          </a:xfrm>
          <a:prstGeom prst="rect">
            <a:avLst/>
          </a:prstGeom>
        </p:spPr>
        <p:txBody>
          <a:bodyPr wrap="square">
            <a:spAutoFit/>
          </a:bodyPr>
          <a:lstStyle/>
          <a:p>
            <a:r>
              <a:rPr lang="en-US" sz="2200" dirty="0">
                <a:latin typeface="Arial Nova" panose="020B0504020202020204" pitchFamily="34" charset="0"/>
                <a:cs typeface="Arial" panose="020B0604020202020204" pitchFamily="34" charset="0"/>
              </a:rPr>
              <a:t>Methods explored in this analysis include </a:t>
            </a:r>
            <a:r>
              <a:rPr lang="en-US" sz="2200" b="1" dirty="0">
                <a:solidFill>
                  <a:srgbClr val="E6B56D"/>
                </a:solidFill>
                <a:latin typeface="Arial Nova" panose="020B0504020202020204" pitchFamily="34" charset="0"/>
              </a:rPr>
              <a:t>SVD Matrix Factorization</a:t>
            </a:r>
            <a:r>
              <a:rPr lang="en-US" sz="2200" dirty="0">
                <a:latin typeface="Arial Nova" panose="020B0504020202020204" pitchFamily="34" charset="0"/>
              </a:rPr>
              <a:t> and  </a:t>
            </a:r>
            <a:r>
              <a:rPr lang="en-US" sz="2200" b="1" dirty="0">
                <a:solidFill>
                  <a:srgbClr val="E6B56D"/>
                </a:solidFill>
                <a:latin typeface="Arial Nova" panose="020B0504020202020204" pitchFamily="34" charset="0"/>
              </a:rPr>
              <a:t>k-Nearest Neighbors</a:t>
            </a:r>
            <a:r>
              <a:rPr lang="en-US" sz="2200" dirty="0">
                <a:latin typeface="Arial Nova" panose="020B0504020202020204" pitchFamily="34" charset="0"/>
              </a:rPr>
              <a:t>.</a:t>
            </a:r>
            <a:endParaRPr lang="en-US" sz="2200" dirty="0">
              <a:latin typeface="Arial Nova" panose="020B0504020202020204" pitchFamily="34" charset="0"/>
              <a:cs typeface="Arial" panose="020B0604020202020204" pitchFamily="34" charset="0"/>
            </a:endParaRPr>
          </a:p>
        </p:txBody>
      </p:sp>
    </p:spTree>
    <p:extLst>
      <p:ext uri="{BB962C8B-B14F-4D97-AF65-F5344CB8AC3E}">
        <p14:creationId xmlns:p14="http://schemas.microsoft.com/office/powerpoint/2010/main" val="19210445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03BC77-CD09-4BC0-9CF4-2527427F982B}"/>
              </a:ext>
            </a:extLst>
          </p:cNvPr>
          <p:cNvSpPr>
            <a:spLocks noGrp="1"/>
          </p:cNvSpPr>
          <p:nvPr>
            <p:ph type="title"/>
          </p:nvPr>
        </p:nvSpPr>
        <p:spPr>
          <a:xfrm>
            <a:off x="11277600" y="0"/>
            <a:ext cx="914400" cy="6858000"/>
          </a:xfrm>
        </p:spPr>
        <p:txBody>
          <a:bodyPr vert="vert270" anchor="ctr" anchorCtr="1">
            <a:normAutofit/>
          </a:bodyPr>
          <a:lstStyle/>
          <a:p>
            <a:r>
              <a:rPr lang="en-US" sz="4000" dirty="0">
                <a:solidFill>
                  <a:schemeClr val="bg1"/>
                </a:solidFill>
                <a:latin typeface="Franklin Gothic Demi" panose="020B0703020102020204" pitchFamily="34" charset="0"/>
              </a:rPr>
              <a:t>k-Nearest Neighbors </a:t>
            </a:r>
          </a:p>
        </p:txBody>
      </p:sp>
      <p:sp>
        <p:nvSpPr>
          <p:cNvPr id="4" name="Rectangle 3">
            <a:extLst>
              <a:ext uri="{FF2B5EF4-FFF2-40B4-BE49-F238E27FC236}">
                <a16:creationId xmlns:a16="http://schemas.microsoft.com/office/drawing/2014/main" id="{B798562D-A173-4983-BD06-CE10173C7F78}"/>
              </a:ext>
            </a:extLst>
          </p:cNvPr>
          <p:cNvSpPr/>
          <p:nvPr/>
        </p:nvSpPr>
        <p:spPr>
          <a:xfrm>
            <a:off x="-12878" y="0"/>
            <a:ext cx="11341277" cy="454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69C995AC-F584-429C-BDA5-97F067283139}"/>
              </a:ext>
            </a:extLst>
          </p:cNvPr>
          <p:cNvSpPr/>
          <p:nvPr/>
        </p:nvSpPr>
        <p:spPr>
          <a:xfrm>
            <a:off x="373039" y="224135"/>
            <a:ext cx="4608394" cy="2308324"/>
          </a:xfrm>
          <a:prstGeom prst="rect">
            <a:avLst/>
          </a:prstGeom>
        </p:spPr>
        <p:txBody>
          <a:bodyPr wrap="square">
            <a:spAutoFit/>
          </a:bodyPr>
          <a:lstStyle/>
          <a:p>
            <a:r>
              <a:rPr lang="en-US" dirty="0">
                <a:solidFill>
                  <a:schemeClr val="bg1"/>
                </a:solidFill>
                <a:latin typeface="Arial Nova" panose="020B0504020202020204" pitchFamily="34" charset="0"/>
              </a:rPr>
              <a:t>The second </a:t>
            </a:r>
            <a:r>
              <a:rPr lang="en-US" dirty="0" err="1">
                <a:solidFill>
                  <a:schemeClr val="bg1"/>
                </a:solidFill>
                <a:latin typeface="Arial Nova" panose="020B0504020202020204" pitchFamily="34" charset="0"/>
              </a:rPr>
              <a:t>Colaborative</a:t>
            </a:r>
            <a:r>
              <a:rPr lang="en-US" dirty="0">
                <a:solidFill>
                  <a:schemeClr val="bg1"/>
                </a:solidFill>
                <a:latin typeface="Arial Nova" panose="020B0504020202020204" pitchFamily="34" charset="0"/>
              </a:rPr>
              <a:t> filtering method I tried was </a:t>
            </a:r>
            <a:r>
              <a:rPr lang="en-US" b="1" dirty="0">
                <a:solidFill>
                  <a:schemeClr val="bg1"/>
                </a:solidFill>
                <a:latin typeface="Arial Nova" panose="020B0504020202020204" pitchFamily="34" charset="0"/>
              </a:rPr>
              <a:t>k-Nearest Neighbors</a:t>
            </a:r>
            <a:r>
              <a:rPr lang="en-US" dirty="0">
                <a:solidFill>
                  <a:schemeClr val="bg1"/>
                </a:solidFill>
                <a:latin typeface="Arial Nova" panose="020B0504020202020204" pitchFamily="34" charset="0"/>
              </a:rPr>
              <a:t>.</a:t>
            </a:r>
          </a:p>
          <a:p>
            <a:endParaRPr lang="en-US" dirty="0">
              <a:solidFill>
                <a:schemeClr val="bg1"/>
              </a:solidFill>
              <a:latin typeface="Arial Nova" panose="020B0504020202020204" pitchFamily="34" charset="0"/>
            </a:endParaRPr>
          </a:p>
          <a:p>
            <a:r>
              <a:rPr lang="en-US" b="1" dirty="0" err="1">
                <a:solidFill>
                  <a:schemeClr val="bg1"/>
                </a:solidFill>
                <a:latin typeface="Arial Nova" panose="020B0504020202020204" pitchFamily="34" charset="0"/>
              </a:rPr>
              <a:t>kNN</a:t>
            </a:r>
            <a:r>
              <a:rPr lang="en-US" dirty="0">
                <a:solidFill>
                  <a:schemeClr val="bg1"/>
                </a:solidFill>
                <a:latin typeface="Arial Nova" panose="020B0504020202020204" pitchFamily="34" charset="0"/>
              </a:rPr>
              <a:t> is a machine learning algorithm used to find clusters of similar users based on common item (movie) ratings, and make predictions using the average rating of top-k nearest neighbors.</a:t>
            </a:r>
          </a:p>
        </p:txBody>
      </p:sp>
      <p:pic>
        <p:nvPicPr>
          <p:cNvPr id="3074" name="Picture 2" descr="Image result for k-Nearest Neighbors">
            <a:extLst>
              <a:ext uri="{FF2B5EF4-FFF2-40B4-BE49-F238E27FC236}">
                <a16:creationId xmlns:a16="http://schemas.microsoft.com/office/drawing/2014/main" id="{002DB60E-FDCB-4A60-9E1C-1EBBB8557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832" y="224135"/>
            <a:ext cx="4608394" cy="345629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59D0F75-C901-4CCF-AA44-440CE260D834}"/>
              </a:ext>
            </a:extLst>
          </p:cNvPr>
          <p:cNvPicPr>
            <a:picLocks noChangeAspect="1"/>
          </p:cNvPicPr>
          <p:nvPr/>
        </p:nvPicPr>
        <p:blipFill>
          <a:blip r:embed="rId3"/>
          <a:stretch>
            <a:fillRect/>
          </a:stretch>
        </p:blipFill>
        <p:spPr>
          <a:xfrm>
            <a:off x="-12878" y="4086760"/>
            <a:ext cx="11341276" cy="2771240"/>
          </a:xfrm>
          <a:prstGeom prst="rect">
            <a:avLst/>
          </a:prstGeom>
        </p:spPr>
      </p:pic>
      <p:sp>
        <p:nvSpPr>
          <p:cNvPr id="8" name="Arrow: Pentagon 7">
            <a:extLst>
              <a:ext uri="{FF2B5EF4-FFF2-40B4-BE49-F238E27FC236}">
                <a16:creationId xmlns:a16="http://schemas.microsoft.com/office/drawing/2014/main" id="{294886C9-FEA6-4E20-BE4A-BD6C420018E4}"/>
              </a:ext>
            </a:extLst>
          </p:cNvPr>
          <p:cNvSpPr/>
          <p:nvPr/>
        </p:nvSpPr>
        <p:spPr>
          <a:xfrm rot="5400000">
            <a:off x="2241497" y="790999"/>
            <a:ext cx="1279177" cy="5239657"/>
          </a:xfrm>
          <a:prstGeom prst="homePlate">
            <a:avLst>
              <a:gd name="adj" fmla="val 31144"/>
            </a:avLst>
          </a:prstGeom>
          <a:solidFill>
            <a:srgbClr val="FDE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Nova Light" panose="020B0304020202020204" pitchFamily="34" charset="0"/>
            </a:endParaRPr>
          </a:p>
        </p:txBody>
      </p:sp>
      <p:sp>
        <p:nvSpPr>
          <p:cNvPr id="6" name="TextBox 5">
            <a:extLst>
              <a:ext uri="{FF2B5EF4-FFF2-40B4-BE49-F238E27FC236}">
                <a16:creationId xmlns:a16="http://schemas.microsoft.com/office/drawing/2014/main" id="{481FB5F3-0307-49BF-8AB1-969B66FB78E4}"/>
              </a:ext>
            </a:extLst>
          </p:cNvPr>
          <p:cNvSpPr txBox="1"/>
          <p:nvPr/>
        </p:nvSpPr>
        <p:spPr>
          <a:xfrm>
            <a:off x="465977" y="2765346"/>
            <a:ext cx="5239657" cy="923330"/>
          </a:xfrm>
          <a:prstGeom prst="rect">
            <a:avLst/>
          </a:prstGeom>
          <a:noFill/>
        </p:spPr>
        <p:txBody>
          <a:bodyPr wrap="square" rtlCol="0">
            <a:spAutoFit/>
          </a:bodyPr>
          <a:lstStyle/>
          <a:p>
            <a:r>
              <a:rPr lang="en-US" dirty="0">
                <a:latin typeface="Franklin Gothic Demi" panose="020B0703020102020204" pitchFamily="34" charset="0"/>
              </a:rPr>
              <a:t>For comparison I have started with the same pandas data frame that was used in the SVD Matrix Factorization method.</a:t>
            </a:r>
          </a:p>
        </p:txBody>
      </p:sp>
    </p:spTree>
    <p:extLst>
      <p:ext uri="{BB962C8B-B14F-4D97-AF65-F5344CB8AC3E}">
        <p14:creationId xmlns:p14="http://schemas.microsoft.com/office/powerpoint/2010/main" val="2455886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03BC77-CD09-4BC0-9CF4-2527427F982B}"/>
              </a:ext>
            </a:extLst>
          </p:cNvPr>
          <p:cNvSpPr>
            <a:spLocks noGrp="1"/>
          </p:cNvSpPr>
          <p:nvPr>
            <p:ph type="title"/>
          </p:nvPr>
        </p:nvSpPr>
        <p:spPr>
          <a:xfrm>
            <a:off x="11277600" y="0"/>
            <a:ext cx="914400" cy="6858000"/>
          </a:xfrm>
        </p:spPr>
        <p:txBody>
          <a:bodyPr vert="vert270" anchor="ctr" anchorCtr="1">
            <a:normAutofit/>
          </a:bodyPr>
          <a:lstStyle/>
          <a:p>
            <a:r>
              <a:rPr lang="en-US" sz="4000" dirty="0">
                <a:solidFill>
                  <a:schemeClr val="bg1"/>
                </a:solidFill>
                <a:latin typeface="Franklin Gothic Demi" panose="020B0703020102020204" pitchFamily="34" charset="0"/>
              </a:rPr>
              <a:t>k-Nearest Neighbors </a:t>
            </a:r>
          </a:p>
        </p:txBody>
      </p:sp>
      <p:pic>
        <p:nvPicPr>
          <p:cNvPr id="2" name="Picture 1">
            <a:extLst>
              <a:ext uri="{FF2B5EF4-FFF2-40B4-BE49-F238E27FC236}">
                <a16:creationId xmlns:a16="http://schemas.microsoft.com/office/drawing/2014/main" id="{962A08B9-C2C6-43AD-8B54-82C7D1697A60}"/>
              </a:ext>
            </a:extLst>
          </p:cNvPr>
          <p:cNvPicPr>
            <a:picLocks noChangeAspect="1"/>
          </p:cNvPicPr>
          <p:nvPr/>
        </p:nvPicPr>
        <p:blipFill>
          <a:blip r:embed="rId2"/>
          <a:stretch>
            <a:fillRect/>
          </a:stretch>
        </p:blipFill>
        <p:spPr>
          <a:xfrm>
            <a:off x="223837" y="1"/>
            <a:ext cx="11053763" cy="5049672"/>
          </a:xfrm>
          <a:prstGeom prst="rect">
            <a:avLst/>
          </a:prstGeom>
          <a:ln>
            <a:noFill/>
          </a:ln>
          <a:effectLst>
            <a:softEdge rad="112500"/>
          </a:effectLst>
        </p:spPr>
      </p:pic>
      <p:sp>
        <p:nvSpPr>
          <p:cNvPr id="11" name="Rectangle 10">
            <a:extLst>
              <a:ext uri="{FF2B5EF4-FFF2-40B4-BE49-F238E27FC236}">
                <a16:creationId xmlns:a16="http://schemas.microsoft.com/office/drawing/2014/main" id="{9825AF86-B2A2-4435-B868-5D415B0FEB0E}"/>
              </a:ext>
            </a:extLst>
          </p:cNvPr>
          <p:cNvSpPr/>
          <p:nvPr/>
        </p:nvSpPr>
        <p:spPr>
          <a:xfrm>
            <a:off x="0" y="5044449"/>
            <a:ext cx="11423176" cy="1813551"/>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 name="Isosceles Triangle 11">
            <a:extLst>
              <a:ext uri="{FF2B5EF4-FFF2-40B4-BE49-F238E27FC236}">
                <a16:creationId xmlns:a16="http://schemas.microsoft.com/office/drawing/2014/main" id="{23487847-379A-46E7-933C-2D53C1F9847C}"/>
              </a:ext>
            </a:extLst>
          </p:cNvPr>
          <p:cNvSpPr/>
          <p:nvPr/>
        </p:nvSpPr>
        <p:spPr>
          <a:xfrm rot="10800000">
            <a:off x="0" y="4926842"/>
            <a:ext cx="11199339" cy="532258"/>
          </a:xfrm>
          <a:prstGeom prst="triangle">
            <a:avLst>
              <a:gd name="adj" fmla="val 498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40470D02-7314-4288-8865-47BD544B10E3}"/>
              </a:ext>
            </a:extLst>
          </p:cNvPr>
          <p:cNvSpPr/>
          <p:nvPr/>
        </p:nvSpPr>
        <p:spPr>
          <a:xfrm>
            <a:off x="5786652" y="1446663"/>
            <a:ext cx="5117910" cy="2552131"/>
          </a:xfrm>
          <a:prstGeom prst="roundRect">
            <a:avLst/>
          </a:prstGeom>
          <a:solidFill>
            <a:srgbClr val="429DA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bg1"/>
                </a:solidFill>
                <a:latin typeface="Arial Nova" panose="020B0504020202020204" pitchFamily="34" charset="0"/>
              </a:rPr>
              <a:t>Implementing kNN</a:t>
            </a:r>
          </a:p>
          <a:p>
            <a:r>
              <a:rPr lang="en-US">
                <a:solidFill>
                  <a:schemeClr val="bg1"/>
                </a:solidFill>
                <a:latin typeface="Arial Nova" panose="020B0504020202020204" pitchFamily="34" charset="0"/>
              </a:rPr>
              <a:t>The filtered matrix input table is converted to a 2D matrix, and missing values are filled with 0 so that the distances between rating vectors can be calculated. the values(ratings) of the matrix data frame are then transformed into a scipy sparse matrix for more efficient calculations</a:t>
            </a:r>
            <a:endParaRPr lang="en-US"/>
          </a:p>
        </p:txBody>
      </p:sp>
      <p:sp>
        <p:nvSpPr>
          <p:cNvPr id="14" name="Rectangle 13">
            <a:extLst>
              <a:ext uri="{FF2B5EF4-FFF2-40B4-BE49-F238E27FC236}">
                <a16:creationId xmlns:a16="http://schemas.microsoft.com/office/drawing/2014/main" id="{FF5CD515-4D34-4F32-9A45-16674E9F0B72}"/>
              </a:ext>
            </a:extLst>
          </p:cNvPr>
          <p:cNvSpPr/>
          <p:nvPr/>
        </p:nvSpPr>
        <p:spPr>
          <a:xfrm>
            <a:off x="223836" y="5369257"/>
            <a:ext cx="11199339" cy="1365630"/>
          </a:xfrm>
          <a:prstGeom prst="rect">
            <a:avLst/>
          </a:prstGeom>
        </p:spPr>
        <p:txBody>
          <a:bodyPr wrap="square">
            <a:spAutoFit/>
          </a:bodyPr>
          <a:lstStyle/>
          <a:p>
            <a:pPr>
              <a:lnSpc>
                <a:spcPct val="107000"/>
              </a:lnSpc>
              <a:spcAft>
                <a:spcPts val="800"/>
              </a:spcAft>
            </a:pPr>
            <a:r>
              <a:rPr lang="en-US" b="1" spc="-5" dirty="0">
                <a:solidFill>
                  <a:schemeClr val="bg1"/>
                </a:solidFill>
                <a:latin typeface="Arial Nova" panose="020B0504020202020204" pitchFamily="34" charset="0"/>
                <a:ea typeface="Calibri" panose="020F0502020204030204" pitchFamily="34" charset="0"/>
                <a:cs typeface="Times New Roman" panose="02020603050405020304" pitchFamily="18" charset="0"/>
              </a:rPr>
              <a:t>Finding the Nearest Neighbors</a:t>
            </a:r>
            <a:endParaRPr lang="en-US" sz="1200" dirty="0">
              <a:solidFill>
                <a:schemeClr val="bg1"/>
              </a:solidFill>
              <a:latin typeface="Arial Nova" panose="020B05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pc="-5" dirty="0">
                <a:solidFill>
                  <a:schemeClr val="bg1"/>
                </a:solidFill>
                <a:latin typeface="Arial Nova" panose="020B0504020202020204" pitchFamily="34" charset="0"/>
                <a:ea typeface="Calibri" panose="020F0502020204030204" pitchFamily="34" charset="0"/>
                <a:cs typeface="Times New Roman" panose="02020603050405020304" pitchFamily="18" charset="0"/>
              </a:rPr>
              <a:t>The algorithm used to compute the nearest neighbors is called “brute”. “metric=cosine” is specified so that the algorithm will calculate the cosine similarity between rating vectors. Finally the model is fit with the </a:t>
            </a:r>
            <a:r>
              <a:rPr lang="en-US" spc="-5" dirty="0" err="1">
                <a:solidFill>
                  <a:schemeClr val="bg1"/>
                </a:solidFill>
                <a:latin typeface="Arial Nova" panose="020B0504020202020204" pitchFamily="34" charset="0"/>
                <a:ea typeface="Calibri" panose="020F0502020204030204" pitchFamily="34" charset="0"/>
                <a:cs typeface="Times New Roman" panose="02020603050405020304" pitchFamily="18" charset="0"/>
              </a:rPr>
              <a:t>ratings_matrix</a:t>
            </a:r>
            <a:r>
              <a:rPr lang="en-US" spc="-5" dirty="0">
                <a:solidFill>
                  <a:schemeClr val="bg1"/>
                </a:solidFill>
                <a:latin typeface="Arial Nova" panose="020B0504020202020204" pitchFamily="34" charset="0"/>
                <a:ea typeface="Calibri" panose="020F0502020204030204" pitchFamily="34" charset="0"/>
                <a:cs typeface="Times New Roman" panose="02020603050405020304" pitchFamily="18" charset="0"/>
              </a:rPr>
              <a:t>.</a:t>
            </a:r>
            <a:endParaRPr lang="en-US" sz="1200" dirty="0">
              <a:solidFill>
                <a:schemeClr val="bg1"/>
              </a:solidFill>
              <a:effectLst/>
              <a:latin typeface="Arial Nova" panose="020B05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6848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03BC77-CD09-4BC0-9CF4-2527427F982B}"/>
              </a:ext>
            </a:extLst>
          </p:cNvPr>
          <p:cNvSpPr>
            <a:spLocks noGrp="1"/>
          </p:cNvSpPr>
          <p:nvPr>
            <p:ph type="title"/>
          </p:nvPr>
        </p:nvSpPr>
        <p:spPr>
          <a:xfrm>
            <a:off x="11277600" y="0"/>
            <a:ext cx="914400" cy="6858000"/>
          </a:xfrm>
        </p:spPr>
        <p:txBody>
          <a:bodyPr vert="vert270" anchor="ctr" anchorCtr="1">
            <a:normAutofit/>
          </a:bodyPr>
          <a:lstStyle/>
          <a:p>
            <a:r>
              <a:rPr lang="en-US" sz="4000" dirty="0">
                <a:solidFill>
                  <a:schemeClr val="bg1"/>
                </a:solidFill>
                <a:latin typeface="Franklin Gothic Demi" panose="020B0703020102020204" pitchFamily="34" charset="0"/>
              </a:rPr>
              <a:t>k-Nearest Neighbors </a:t>
            </a:r>
          </a:p>
        </p:txBody>
      </p:sp>
      <p:pic>
        <p:nvPicPr>
          <p:cNvPr id="6" name="Picture 5">
            <a:extLst>
              <a:ext uri="{FF2B5EF4-FFF2-40B4-BE49-F238E27FC236}">
                <a16:creationId xmlns:a16="http://schemas.microsoft.com/office/drawing/2014/main" id="{C87DD136-8BBB-4040-8421-F7CB72D50CF4}"/>
              </a:ext>
            </a:extLst>
          </p:cNvPr>
          <p:cNvPicPr>
            <a:picLocks noChangeAspect="1"/>
          </p:cNvPicPr>
          <p:nvPr/>
        </p:nvPicPr>
        <p:blipFill rotWithShape="1">
          <a:blip r:embed="rId2"/>
          <a:srcRect l="3181"/>
          <a:stretch/>
        </p:blipFill>
        <p:spPr>
          <a:xfrm>
            <a:off x="-1" y="0"/>
            <a:ext cx="9467707" cy="6858000"/>
          </a:xfrm>
          <a:prstGeom prst="rect">
            <a:avLst/>
          </a:prstGeom>
          <a:ln>
            <a:noFill/>
          </a:ln>
          <a:effectLst>
            <a:softEdge rad="112500"/>
          </a:effectLst>
        </p:spPr>
      </p:pic>
      <p:sp>
        <p:nvSpPr>
          <p:cNvPr id="9" name="Arrow: Left 8">
            <a:extLst>
              <a:ext uri="{FF2B5EF4-FFF2-40B4-BE49-F238E27FC236}">
                <a16:creationId xmlns:a16="http://schemas.microsoft.com/office/drawing/2014/main" id="{2DC2BEE2-4904-4E20-9C70-0C4186BE8414}"/>
              </a:ext>
            </a:extLst>
          </p:cNvPr>
          <p:cNvSpPr/>
          <p:nvPr/>
        </p:nvSpPr>
        <p:spPr>
          <a:xfrm>
            <a:off x="9266830" y="2224582"/>
            <a:ext cx="2010770" cy="23303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Nova" panose="020B0504020202020204" pitchFamily="34" charset="0"/>
              </a:rPr>
              <a:t>kNN</a:t>
            </a:r>
            <a:r>
              <a:rPr lang="en-US" dirty="0">
                <a:latin typeface="Arial Nova" panose="020B0504020202020204" pitchFamily="34" charset="0"/>
              </a:rPr>
              <a:t> Calculation attempted</a:t>
            </a:r>
          </a:p>
        </p:txBody>
      </p:sp>
      <p:sp>
        <p:nvSpPr>
          <p:cNvPr id="10" name="Arrow: Left 9">
            <a:extLst>
              <a:ext uri="{FF2B5EF4-FFF2-40B4-BE49-F238E27FC236}">
                <a16:creationId xmlns:a16="http://schemas.microsoft.com/office/drawing/2014/main" id="{D743052E-9140-42BC-881F-6BC985331A77}"/>
              </a:ext>
            </a:extLst>
          </p:cNvPr>
          <p:cNvSpPr/>
          <p:nvPr/>
        </p:nvSpPr>
        <p:spPr>
          <a:xfrm>
            <a:off x="6905766" y="4937078"/>
            <a:ext cx="4371833" cy="140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Nova" panose="020B0504020202020204" pitchFamily="34" charset="0"/>
              </a:rPr>
              <a:t>Input loop added for better user experience.  </a:t>
            </a:r>
            <a:endParaRPr lang="en-US" dirty="0">
              <a:latin typeface="Arial Nova" panose="020B0504020202020204" pitchFamily="34" charset="0"/>
            </a:endParaRPr>
          </a:p>
        </p:txBody>
      </p:sp>
      <p:sp>
        <p:nvSpPr>
          <p:cNvPr id="11" name="Arrow: Left 10">
            <a:extLst>
              <a:ext uri="{FF2B5EF4-FFF2-40B4-BE49-F238E27FC236}">
                <a16:creationId xmlns:a16="http://schemas.microsoft.com/office/drawing/2014/main" id="{A16B2B14-79A5-4E8A-BC21-5DCA34B504A9}"/>
              </a:ext>
            </a:extLst>
          </p:cNvPr>
          <p:cNvSpPr/>
          <p:nvPr/>
        </p:nvSpPr>
        <p:spPr>
          <a:xfrm>
            <a:off x="6127846" y="330960"/>
            <a:ext cx="5149753" cy="15421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Nova" panose="020B0504020202020204" pitchFamily="34" charset="0"/>
              </a:rPr>
              <a:t>Fuzzywuzzy</a:t>
            </a:r>
            <a:r>
              <a:rPr lang="en-US" dirty="0">
                <a:latin typeface="Arial Nova" panose="020B0504020202020204" pitchFamily="34" charset="0"/>
              </a:rPr>
              <a:t> used for string matching when user inputs a movie title. </a:t>
            </a:r>
          </a:p>
        </p:txBody>
      </p:sp>
    </p:spTree>
    <p:extLst>
      <p:ext uri="{BB962C8B-B14F-4D97-AF65-F5344CB8AC3E}">
        <p14:creationId xmlns:p14="http://schemas.microsoft.com/office/powerpoint/2010/main" val="3463135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03BC77-CD09-4BC0-9CF4-2527427F982B}"/>
              </a:ext>
            </a:extLst>
          </p:cNvPr>
          <p:cNvSpPr>
            <a:spLocks noGrp="1"/>
          </p:cNvSpPr>
          <p:nvPr>
            <p:ph type="title"/>
          </p:nvPr>
        </p:nvSpPr>
        <p:spPr>
          <a:xfrm>
            <a:off x="11277600" y="0"/>
            <a:ext cx="914400" cy="6858000"/>
          </a:xfrm>
        </p:spPr>
        <p:txBody>
          <a:bodyPr vert="vert270" anchor="ctr" anchorCtr="1">
            <a:normAutofit/>
          </a:bodyPr>
          <a:lstStyle/>
          <a:p>
            <a:r>
              <a:rPr lang="en-US" sz="4000" dirty="0">
                <a:solidFill>
                  <a:schemeClr val="bg1"/>
                </a:solidFill>
                <a:latin typeface="Franklin Gothic Demi" panose="020B0703020102020204" pitchFamily="34" charset="0"/>
              </a:rPr>
              <a:t>Compare Methods</a:t>
            </a:r>
          </a:p>
        </p:txBody>
      </p:sp>
      <p:pic>
        <p:nvPicPr>
          <p:cNvPr id="2" name="Picture 1">
            <a:extLst>
              <a:ext uri="{FF2B5EF4-FFF2-40B4-BE49-F238E27FC236}">
                <a16:creationId xmlns:a16="http://schemas.microsoft.com/office/drawing/2014/main" id="{6BB499A3-87B8-48D8-B51D-1742E183A3D6}"/>
              </a:ext>
            </a:extLst>
          </p:cNvPr>
          <p:cNvPicPr>
            <a:picLocks noChangeAspect="1"/>
          </p:cNvPicPr>
          <p:nvPr/>
        </p:nvPicPr>
        <p:blipFill>
          <a:blip r:embed="rId2"/>
          <a:stretch>
            <a:fillRect/>
          </a:stretch>
        </p:blipFill>
        <p:spPr>
          <a:xfrm>
            <a:off x="361167" y="3466104"/>
            <a:ext cx="5000625" cy="3219450"/>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E5E9915F-0E92-4A19-8592-8D699B4081EE}"/>
              </a:ext>
            </a:extLst>
          </p:cNvPr>
          <p:cNvPicPr>
            <a:picLocks noChangeAspect="1"/>
          </p:cNvPicPr>
          <p:nvPr/>
        </p:nvPicPr>
        <p:blipFill>
          <a:blip r:embed="rId3"/>
          <a:stretch>
            <a:fillRect/>
          </a:stretch>
        </p:blipFill>
        <p:spPr>
          <a:xfrm>
            <a:off x="5882219" y="175002"/>
            <a:ext cx="5038725" cy="3076575"/>
          </a:xfrm>
          <a:prstGeom prst="rect">
            <a:avLst/>
          </a:prstGeom>
          <a:ln>
            <a:noFill/>
          </a:ln>
          <a:effectLst>
            <a:outerShdw blurRad="292100" dist="139700" dir="2700000" algn="tl" rotWithShape="0">
              <a:srgbClr val="333333">
                <a:alpha val="65000"/>
              </a:srgbClr>
            </a:outerShdw>
          </a:effectLst>
        </p:spPr>
      </p:pic>
      <p:sp>
        <p:nvSpPr>
          <p:cNvPr id="6" name="Arrow: Pentagon 5">
            <a:extLst>
              <a:ext uri="{FF2B5EF4-FFF2-40B4-BE49-F238E27FC236}">
                <a16:creationId xmlns:a16="http://schemas.microsoft.com/office/drawing/2014/main" id="{C6AA1394-0D0C-472F-A4E2-9673C81E8ECF}"/>
              </a:ext>
            </a:extLst>
          </p:cNvPr>
          <p:cNvSpPr/>
          <p:nvPr/>
        </p:nvSpPr>
        <p:spPr>
          <a:xfrm>
            <a:off x="0" y="286602"/>
            <a:ext cx="5786651" cy="2811438"/>
          </a:xfrm>
          <a:prstGeom prst="homePlate">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rrow: Pentagon 6">
            <a:extLst>
              <a:ext uri="{FF2B5EF4-FFF2-40B4-BE49-F238E27FC236}">
                <a16:creationId xmlns:a16="http://schemas.microsoft.com/office/drawing/2014/main" id="{074D9BA6-0FEB-4AFD-8BE9-97600790D770}"/>
              </a:ext>
            </a:extLst>
          </p:cNvPr>
          <p:cNvSpPr/>
          <p:nvPr/>
        </p:nvSpPr>
        <p:spPr>
          <a:xfrm rot="10800000">
            <a:off x="5508255" y="3778580"/>
            <a:ext cx="5786651" cy="2811438"/>
          </a:xfrm>
          <a:prstGeom prst="homePlate">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8" name="TextBox 7">
            <a:extLst>
              <a:ext uri="{FF2B5EF4-FFF2-40B4-BE49-F238E27FC236}">
                <a16:creationId xmlns:a16="http://schemas.microsoft.com/office/drawing/2014/main" id="{AFF5E49D-B04F-4AFC-8C2D-C4D96D6A47DC}"/>
              </a:ext>
            </a:extLst>
          </p:cNvPr>
          <p:cNvSpPr txBox="1"/>
          <p:nvPr/>
        </p:nvSpPr>
        <p:spPr>
          <a:xfrm>
            <a:off x="6974006" y="4010596"/>
            <a:ext cx="4320900" cy="2031325"/>
          </a:xfrm>
          <a:prstGeom prst="rect">
            <a:avLst/>
          </a:prstGeom>
          <a:noFill/>
        </p:spPr>
        <p:txBody>
          <a:bodyPr wrap="square" rtlCol="0">
            <a:spAutoFit/>
          </a:bodyPr>
          <a:lstStyle/>
          <a:p>
            <a:r>
              <a:rPr lang="en-US" sz="2800" dirty="0">
                <a:solidFill>
                  <a:srgbClr val="FBDA52"/>
                </a:solidFill>
                <a:latin typeface="Franklin Gothic Demi" panose="020B0703020102020204" pitchFamily="34" charset="0"/>
              </a:rPr>
              <a:t>SVD Matrix Factorization</a:t>
            </a:r>
          </a:p>
          <a:p>
            <a:endParaRPr lang="en-US" sz="2000" dirty="0">
              <a:solidFill>
                <a:schemeClr val="bg1"/>
              </a:solidFill>
              <a:latin typeface="Franklin Gothic Demi" panose="020B0703020102020204" pitchFamily="34" charset="0"/>
            </a:endParaRPr>
          </a:p>
          <a:p>
            <a:r>
              <a:rPr lang="en-US" sz="2000" dirty="0">
                <a:solidFill>
                  <a:schemeClr val="bg1"/>
                </a:solidFill>
                <a:latin typeface="Arial Nova" panose="020B0504020202020204" pitchFamily="34" charset="0"/>
              </a:rPr>
              <a:t>The closer to 1 the correlation number is, the closer the relation of items (movies) are.  </a:t>
            </a:r>
            <a:endParaRPr lang="en-US" sz="2000" dirty="0">
              <a:latin typeface="Arial Nova" panose="020B0504020202020204" pitchFamily="34" charset="0"/>
            </a:endParaRPr>
          </a:p>
          <a:p>
            <a:endParaRPr lang="en-US" dirty="0"/>
          </a:p>
        </p:txBody>
      </p:sp>
      <p:sp>
        <p:nvSpPr>
          <p:cNvPr id="9" name="TextBox 8">
            <a:extLst>
              <a:ext uri="{FF2B5EF4-FFF2-40B4-BE49-F238E27FC236}">
                <a16:creationId xmlns:a16="http://schemas.microsoft.com/office/drawing/2014/main" id="{B15717B5-6702-44CC-A57A-06EDFC404EAD}"/>
              </a:ext>
            </a:extLst>
          </p:cNvPr>
          <p:cNvSpPr txBox="1"/>
          <p:nvPr/>
        </p:nvSpPr>
        <p:spPr>
          <a:xfrm>
            <a:off x="163773" y="518616"/>
            <a:ext cx="4217158" cy="2154436"/>
          </a:xfrm>
          <a:prstGeom prst="rect">
            <a:avLst/>
          </a:prstGeom>
          <a:noFill/>
        </p:spPr>
        <p:txBody>
          <a:bodyPr wrap="square" rtlCol="0">
            <a:spAutoFit/>
          </a:bodyPr>
          <a:lstStyle/>
          <a:p>
            <a:r>
              <a:rPr lang="en-US" sz="2800" dirty="0">
                <a:solidFill>
                  <a:srgbClr val="FBDA52"/>
                </a:solidFill>
                <a:latin typeface="Franklin Gothic Demi" panose="020B0703020102020204" pitchFamily="34" charset="0"/>
              </a:rPr>
              <a:t>k-Nearest Neighbors</a:t>
            </a:r>
          </a:p>
          <a:p>
            <a:endParaRPr lang="en-US" sz="2800" dirty="0">
              <a:solidFill>
                <a:schemeClr val="bg1"/>
              </a:solidFill>
              <a:latin typeface="Franklin Gothic Demi" panose="020B0703020102020204" pitchFamily="34" charset="0"/>
            </a:endParaRPr>
          </a:p>
          <a:p>
            <a:r>
              <a:rPr lang="en-US" sz="2000" dirty="0">
                <a:solidFill>
                  <a:schemeClr val="bg1"/>
                </a:solidFill>
                <a:latin typeface="Arial Nova" panose="020B0504020202020204" pitchFamily="34" charset="0"/>
                <a:cs typeface="Arial" panose="020B0604020202020204" pitchFamily="34" charset="0"/>
              </a:rPr>
              <a:t>The smaller the distance number, the closer the relation of items (movies) are.</a:t>
            </a:r>
            <a:r>
              <a:rPr lang="en-US" sz="2000" dirty="0">
                <a:solidFill>
                  <a:schemeClr val="bg1"/>
                </a:solidFill>
                <a:latin typeface="Arial Nova" panose="020B0504020202020204" pitchFamily="34" charset="0"/>
              </a:rPr>
              <a:t> </a:t>
            </a:r>
            <a:endParaRPr lang="en-US" sz="2000" dirty="0">
              <a:latin typeface="Arial Nova" panose="020B0504020202020204" pitchFamily="34" charset="0"/>
            </a:endParaRPr>
          </a:p>
          <a:p>
            <a:endParaRPr lang="en-US" dirty="0"/>
          </a:p>
        </p:txBody>
      </p:sp>
    </p:spTree>
    <p:extLst>
      <p:ext uri="{BB962C8B-B14F-4D97-AF65-F5344CB8AC3E}">
        <p14:creationId xmlns:p14="http://schemas.microsoft.com/office/powerpoint/2010/main" val="2361761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03BC77-CD09-4BC0-9CF4-2527427F982B}"/>
              </a:ext>
            </a:extLst>
          </p:cNvPr>
          <p:cNvSpPr>
            <a:spLocks noGrp="1"/>
          </p:cNvSpPr>
          <p:nvPr>
            <p:ph type="title"/>
          </p:nvPr>
        </p:nvSpPr>
        <p:spPr>
          <a:xfrm>
            <a:off x="11277600" y="0"/>
            <a:ext cx="914400" cy="6858000"/>
          </a:xfrm>
        </p:spPr>
        <p:txBody>
          <a:bodyPr vert="vert270" anchor="ctr" anchorCtr="1">
            <a:normAutofit/>
          </a:bodyPr>
          <a:lstStyle/>
          <a:p>
            <a:r>
              <a:rPr lang="en-US" sz="4000" dirty="0">
                <a:solidFill>
                  <a:schemeClr val="bg1"/>
                </a:solidFill>
                <a:latin typeface="Franklin Gothic Demi" panose="020B0703020102020204" pitchFamily="34" charset="0"/>
              </a:rPr>
              <a:t>Compare Methods</a:t>
            </a:r>
          </a:p>
        </p:txBody>
      </p:sp>
      <p:sp>
        <p:nvSpPr>
          <p:cNvPr id="6" name="Arrow: Pentagon 5">
            <a:extLst>
              <a:ext uri="{FF2B5EF4-FFF2-40B4-BE49-F238E27FC236}">
                <a16:creationId xmlns:a16="http://schemas.microsoft.com/office/drawing/2014/main" id="{C6AA1394-0D0C-472F-A4E2-9673C81E8ECF}"/>
              </a:ext>
            </a:extLst>
          </p:cNvPr>
          <p:cNvSpPr/>
          <p:nvPr/>
        </p:nvSpPr>
        <p:spPr>
          <a:xfrm>
            <a:off x="0" y="1178970"/>
            <a:ext cx="5786651" cy="1035422"/>
          </a:xfrm>
          <a:prstGeom prst="homePlate">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rrow: Pentagon 6">
            <a:extLst>
              <a:ext uri="{FF2B5EF4-FFF2-40B4-BE49-F238E27FC236}">
                <a16:creationId xmlns:a16="http://schemas.microsoft.com/office/drawing/2014/main" id="{074D9BA6-0FEB-4AFD-8BE9-97600790D770}"/>
              </a:ext>
            </a:extLst>
          </p:cNvPr>
          <p:cNvSpPr/>
          <p:nvPr/>
        </p:nvSpPr>
        <p:spPr>
          <a:xfrm rot="10800000">
            <a:off x="5786650" y="1178970"/>
            <a:ext cx="5786651" cy="1035422"/>
          </a:xfrm>
          <a:prstGeom prst="homePlate">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8" name="TextBox 7">
            <a:extLst>
              <a:ext uri="{FF2B5EF4-FFF2-40B4-BE49-F238E27FC236}">
                <a16:creationId xmlns:a16="http://schemas.microsoft.com/office/drawing/2014/main" id="{AFF5E49D-B04F-4AFC-8C2D-C4D96D6A47DC}"/>
              </a:ext>
            </a:extLst>
          </p:cNvPr>
          <p:cNvSpPr txBox="1"/>
          <p:nvPr/>
        </p:nvSpPr>
        <p:spPr>
          <a:xfrm>
            <a:off x="6323682" y="1212678"/>
            <a:ext cx="5103427" cy="954107"/>
          </a:xfrm>
          <a:prstGeom prst="rect">
            <a:avLst/>
          </a:prstGeom>
          <a:noFill/>
        </p:spPr>
        <p:txBody>
          <a:bodyPr wrap="square" rtlCol="0">
            <a:spAutoFit/>
          </a:bodyPr>
          <a:lstStyle/>
          <a:p>
            <a:r>
              <a:rPr lang="en-US" sz="2800" dirty="0">
                <a:solidFill>
                  <a:srgbClr val="A1D482"/>
                </a:solidFill>
                <a:latin typeface="Franklin Gothic Demi" panose="020B0703020102020204" pitchFamily="34" charset="0"/>
              </a:rPr>
              <a:t>SVD Matrix Factorization</a:t>
            </a:r>
          </a:p>
          <a:p>
            <a:r>
              <a:rPr lang="en-US" sz="2800" dirty="0">
                <a:solidFill>
                  <a:schemeClr val="bg1"/>
                </a:solidFill>
                <a:latin typeface="Arial Nova" panose="020B0504020202020204" pitchFamily="34" charset="0"/>
              </a:rPr>
              <a:t>Mean RSME : 0.8960</a:t>
            </a:r>
          </a:p>
        </p:txBody>
      </p:sp>
      <p:sp>
        <p:nvSpPr>
          <p:cNvPr id="9" name="TextBox 8">
            <a:extLst>
              <a:ext uri="{FF2B5EF4-FFF2-40B4-BE49-F238E27FC236}">
                <a16:creationId xmlns:a16="http://schemas.microsoft.com/office/drawing/2014/main" id="{B15717B5-6702-44CC-A57A-06EDFC404EAD}"/>
              </a:ext>
            </a:extLst>
          </p:cNvPr>
          <p:cNvSpPr txBox="1"/>
          <p:nvPr/>
        </p:nvSpPr>
        <p:spPr>
          <a:xfrm>
            <a:off x="163773" y="1223695"/>
            <a:ext cx="5085846" cy="954107"/>
          </a:xfrm>
          <a:prstGeom prst="rect">
            <a:avLst/>
          </a:prstGeom>
          <a:noFill/>
        </p:spPr>
        <p:txBody>
          <a:bodyPr wrap="square" rtlCol="0">
            <a:spAutoFit/>
          </a:bodyPr>
          <a:lstStyle/>
          <a:p>
            <a:pPr algn="r"/>
            <a:r>
              <a:rPr lang="en-US" sz="2800" dirty="0">
                <a:solidFill>
                  <a:srgbClr val="A1D482"/>
                </a:solidFill>
                <a:latin typeface="Franklin Gothic Demi" panose="020B0703020102020204" pitchFamily="34" charset="0"/>
              </a:rPr>
              <a:t>k-Nearest Neighbors</a:t>
            </a:r>
          </a:p>
          <a:p>
            <a:pPr algn="r"/>
            <a:r>
              <a:rPr lang="en-US" sz="2800" dirty="0">
                <a:solidFill>
                  <a:schemeClr val="bg1"/>
                </a:solidFill>
                <a:latin typeface="Arial Nova" panose="020B0504020202020204" pitchFamily="34" charset="0"/>
              </a:rPr>
              <a:t>Mean RSME : 0.9679</a:t>
            </a:r>
          </a:p>
        </p:txBody>
      </p:sp>
      <p:sp>
        <p:nvSpPr>
          <p:cNvPr id="4" name="Rectangle 3">
            <a:extLst>
              <a:ext uri="{FF2B5EF4-FFF2-40B4-BE49-F238E27FC236}">
                <a16:creationId xmlns:a16="http://schemas.microsoft.com/office/drawing/2014/main" id="{A1B1B8C2-A3DD-493A-8D78-4F4C02BE28FF}"/>
              </a:ext>
            </a:extLst>
          </p:cNvPr>
          <p:cNvSpPr/>
          <p:nvPr/>
        </p:nvSpPr>
        <p:spPr>
          <a:xfrm>
            <a:off x="282237" y="82835"/>
            <a:ext cx="10907226" cy="923330"/>
          </a:xfrm>
          <a:prstGeom prst="rect">
            <a:avLst/>
          </a:prstGeom>
        </p:spPr>
        <p:txBody>
          <a:bodyPr wrap="square">
            <a:spAutoFit/>
          </a:bodyPr>
          <a:lstStyle/>
          <a:p>
            <a:r>
              <a:rPr lang="en-US" b="1" dirty="0">
                <a:solidFill>
                  <a:schemeClr val="tx1">
                    <a:lumMod val="65000"/>
                    <a:lumOff val="35000"/>
                  </a:schemeClr>
                </a:solidFill>
                <a:latin typeface="Arial Nova" panose="020B0504020202020204" pitchFamily="34" charset="0"/>
              </a:rPr>
              <a:t>Root Mean Square Error (RMSE) </a:t>
            </a:r>
            <a:r>
              <a:rPr lang="en-US" dirty="0">
                <a:solidFill>
                  <a:schemeClr val="tx1">
                    <a:lumMod val="65000"/>
                    <a:lumOff val="35000"/>
                  </a:schemeClr>
                </a:solidFill>
                <a:latin typeface="Arial Nova" panose="020B0504020202020204" pitchFamily="34" charset="0"/>
              </a:rPr>
              <a:t>is the standard deviation of the </a:t>
            </a:r>
            <a:r>
              <a:rPr lang="en-US" b="1" dirty="0">
                <a:solidFill>
                  <a:schemeClr val="tx1">
                    <a:lumMod val="65000"/>
                    <a:lumOff val="35000"/>
                  </a:schemeClr>
                </a:solidFill>
                <a:latin typeface="Arial Nova" panose="020B0504020202020204" pitchFamily="34" charset="0"/>
              </a:rPr>
              <a:t>residuals</a:t>
            </a:r>
            <a:r>
              <a:rPr lang="en-US" dirty="0">
                <a:solidFill>
                  <a:schemeClr val="tx1">
                    <a:lumMod val="65000"/>
                    <a:lumOff val="35000"/>
                  </a:schemeClr>
                </a:solidFill>
                <a:latin typeface="Arial Nova" panose="020B0504020202020204" pitchFamily="34" charset="0"/>
              </a:rPr>
              <a:t> (prediction errors). Residuals are a measure of how far from the regression line data points are; RMSE is a measure of how spread out these residuals are. In other words, it tells you how concentrated the data is around the </a:t>
            </a:r>
            <a:r>
              <a:rPr lang="en-US" b="1" dirty="0">
                <a:solidFill>
                  <a:schemeClr val="tx1">
                    <a:lumMod val="65000"/>
                    <a:lumOff val="35000"/>
                  </a:schemeClr>
                </a:solidFill>
                <a:latin typeface="Arial Nova" panose="020B0504020202020204" pitchFamily="34" charset="0"/>
              </a:rPr>
              <a:t>line of best fit.</a:t>
            </a:r>
            <a:r>
              <a:rPr lang="en-US" dirty="0">
                <a:solidFill>
                  <a:schemeClr val="tx1">
                    <a:lumMod val="65000"/>
                    <a:lumOff val="35000"/>
                  </a:schemeClr>
                </a:solidFill>
                <a:latin typeface="Arial Nova" panose="020B0504020202020204" pitchFamily="34" charset="0"/>
              </a:rPr>
              <a:t> </a:t>
            </a:r>
          </a:p>
        </p:txBody>
      </p:sp>
      <p:pic>
        <p:nvPicPr>
          <p:cNvPr id="10" name="Picture 9">
            <a:extLst>
              <a:ext uri="{FF2B5EF4-FFF2-40B4-BE49-F238E27FC236}">
                <a16:creationId xmlns:a16="http://schemas.microsoft.com/office/drawing/2014/main" id="{AC0DAA03-7A5C-42C5-B12D-670D5E426AAA}"/>
              </a:ext>
            </a:extLst>
          </p:cNvPr>
          <p:cNvPicPr>
            <a:picLocks noChangeAspect="1"/>
          </p:cNvPicPr>
          <p:nvPr/>
        </p:nvPicPr>
        <p:blipFill>
          <a:blip r:embed="rId2"/>
          <a:stretch>
            <a:fillRect/>
          </a:stretch>
        </p:blipFill>
        <p:spPr>
          <a:xfrm>
            <a:off x="8190001" y="2387197"/>
            <a:ext cx="2914650" cy="3629025"/>
          </a:xfrm>
          <a:prstGeom prst="rect">
            <a:avLst/>
          </a:prstGeom>
        </p:spPr>
      </p:pic>
      <p:pic>
        <p:nvPicPr>
          <p:cNvPr id="11" name="Picture 10">
            <a:extLst>
              <a:ext uri="{FF2B5EF4-FFF2-40B4-BE49-F238E27FC236}">
                <a16:creationId xmlns:a16="http://schemas.microsoft.com/office/drawing/2014/main" id="{169156A8-D411-4004-8BC2-EF702DD243F0}"/>
              </a:ext>
            </a:extLst>
          </p:cNvPr>
          <p:cNvPicPr>
            <a:picLocks noChangeAspect="1"/>
          </p:cNvPicPr>
          <p:nvPr/>
        </p:nvPicPr>
        <p:blipFill>
          <a:blip r:embed="rId3"/>
          <a:stretch>
            <a:fillRect/>
          </a:stretch>
        </p:blipFill>
        <p:spPr>
          <a:xfrm>
            <a:off x="4901026" y="2387197"/>
            <a:ext cx="3116027" cy="4407644"/>
          </a:xfrm>
          <a:prstGeom prst="rect">
            <a:avLst/>
          </a:prstGeom>
        </p:spPr>
      </p:pic>
      <p:pic>
        <p:nvPicPr>
          <p:cNvPr id="12" name="Picture 11">
            <a:extLst>
              <a:ext uri="{FF2B5EF4-FFF2-40B4-BE49-F238E27FC236}">
                <a16:creationId xmlns:a16="http://schemas.microsoft.com/office/drawing/2014/main" id="{508483C5-7569-4E4C-8830-1CAAEC3357B7}"/>
              </a:ext>
            </a:extLst>
          </p:cNvPr>
          <p:cNvPicPr>
            <a:picLocks noChangeAspect="1"/>
          </p:cNvPicPr>
          <p:nvPr/>
        </p:nvPicPr>
        <p:blipFill>
          <a:blip r:embed="rId4"/>
          <a:stretch>
            <a:fillRect/>
          </a:stretch>
        </p:blipFill>
        <p:spPr>
          <a:xfrm>
            <a:off x="282237" y="2968221"/>
            <a:ext cx="4086225" cy="2466975"/>
          </a:xfrm>
          <a:prstGeom prst="rect">
            <a:avLst/>
          </a:prstGeom>
        </p:spPr>
      </p:pic>
    </p:spTree>
    <p:extLst>
      <p:ext uri="{BB962C8B-B14F-4D97-AF65-F5344CB8AC3E}">
        <p14:creationId xmlns:p14="http://schemas.microsoft.com/office/powerpoint/2010/main" val="130954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8000000" scaled="0"/>
          <a:tileRect/>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450BC-98E2-4E29-AA36-359024F87501}"/>
              </a:ext>
            </a:extLst>
          </p:cNvPr>
          <p:cNvSpPr>
            <a:spLocks noGrp="1"/>
          </p:cNvSpPr>
          <p:nvPr>
            <p:ph sz="half" idx="1"/>
          </p:nvPr>
        </p:nvSpPr>
        <p:spPr>
          <a:xfrm>
            <a:off x="385572" y="1485900"/>
            <a:ext cx="5356860" cy="5621357"/>
          </a:xfrm>
        </p:spPr>
        <p:txBody>
          <a:bodyPr>
            <a:normAutofit/>
          </a:bodyPr>
          <a:lstStyle/>
          <a:p>
            <a:pPr marL="0" indent="0">
              <a:buNone/>
            </a:pPr>
            <a:r>
              <a:rPr lang="en-US" sz="2400" b="1" dirty="0">
                <a:solidFill>
                  <a:schemeClr val="bg1"/>
                </a:solidFill>
                <a:latin typeface="Franklin Gothic Demi" panose="020B0703020102020204" pitchFamily="34" charset="0"/>
              </a:rPr>
              <a:t>Key Takeaways:</a:t>
            </a:r>
          </a:p>
          <a:p>
            <a:pPr>
              <a:buClr>
                <a:schemeClr val="bg1"/>
              </a:buClr>
              <a:buFont typeface="Wingdings" panose="05000000000000000000" pitchFamily="2" charset="2"/>
              <a:buChar char="ü"/>
            </a:pPr>
            <a:r>
              <a:rPr lang="en-US" dirty="0">
                <a:solidFill>
                  <a:schemeClr val="bg1"/>
                </a:solidFill>
                <a:latin typeface="Arial Nova" panose="020B0504020202020204" pitchFamily="34" charset="0"/>
              </a:rPr>
              <a:t>Intuitive recommendations can be made using the 2 simple python methods reviewed in this presentation.</a:t>
            </a:r>
          </a:p>
          <a:p>
            <a:pPr>
              <a:buClr>
                <a:schemeClr val="bg1"/>
              </a:buClr>
              <a:buFont typeface="Wingdings" panose="05000000000000000000" pitchFamily="2" charset="2"/>
              <a:buChar char="ü"/>
            </a:pPr>
            <a:r>
              <a:rPr lang="en-US" dirty="0" err="1">
                <a:solidFill>
                  <a:schemeClr val="bg1"/>
                </a:solidFill>
                <a:latin typeface="Arial Nova" panose="020B0504020202020204" pitchFamily="34" charset="0"/>
              </a:rPr>
              <a:t>kNN</a:t>
            </a:r>
            <a:r>
              <a:rPr lang="en-US" dirty="0">
                <a:solidFill>
                  <a:schemeClr val="bg1"/>
                </a:solidFill>
                <a:latin typeface="Arial Nova" panose="020B0504020202020204" pitchFamily="34" charset="0"/>
              </a:rPr>
              <a:t> and SVD Matrix Factorization methods produce similar results which is a good sign that the models are working as expected. </a:t>
            </a:r>
          </a:p>
          <a:p>
            <a:pPr>
              <a:buClr>
                <a:schemeClr val="bg1"/>
              </a:buClr>
              <a:buFont typeface="Wingdings" panose="05000000000000000000" pitchFamily="2" charset="2"/>
              <a:buChar char="ü"/>
            </a:pPr>
            <a:r>
              <a:rPr lang="en-US" dirty="0">
                <a:solidFill>
                  <a:schemeClr val="bg1"/>
                </a:solidFill>
                <a:latin typeface="Arial Nova" panose="020B0504020202020204" pitchFamily="34" charset="0"/>
              </a:rPr>
              <a:t>Recommendation systems implemented in most real world scenarios would require a big data approach.</a:t>
            </a:r>
          </a:p>
          <a:p>
            <a:pPr>
              <a:buClr>
                <a:schemeClr val="bg1"/>
              </a:buClr>
              <a:buFont typeface="Wingdings" panose="05000000000000000000" pitchFamily="2" charset="2"/>
              <a:buChar char="ü"/>
            </a:pPr>
            <a:r>
              <a:rPr lang="en-US" dirty="0">
                <a:solidFill>
                  <a:schemeClr val="bg1"/>
                </a:solidFill>
                <a:latin typeface="Arial Nova" panose="020B0504020202020204" pitchFamily="34" charset="0"/>
              </a:rPr>
              <a:t>There are many more ways to achieve Collaborative filtering besides what I have discussed here. I have barely scratched the surface. </a:t>
            </a:r>
          </a:p>
          <a:p>
            <a:pPr>
              <a:buClr>
                <a:schemeClr val="bg1"/>
              </a:buClr>
              <a:buFont typeface="Wingdings" panose="05000000000000000000" pitchFamily="2" charset="2"/>
              <a:buChar char="ü"/>
            </a:pPr>
            <a:r>
              <a:rPr lang="en-US" dirty="0">
                <a:solidFill>
                  <a:schemeClr val="bg1"/>
                </a:solidFill>
                <a:latin typeface="Arial Nova" panose="020B0504020202020204" pitchFamily="34" charset="0"/>
              </a:rPr>
              <a:t>Collaborative filtering is used EVERYWHERE!</a:t>
            </a:r>
          </a:p>
          <a:p>
            <a:pPr marL="0" indent="0">
              <a:buNone/>
            </a:pPr>
            <a:endParaRPr lang="en-US" dirty="0"/>
          </a:p>
        </p:txBody>
      </p:sp>
      <p:sp>
        <p:nvSpPr>
          <p:cNvPr id="6" name="Rectangle 5">
            <a:extLst>
              <a:ext uri="{FF2B5EF4-FFF2-40B4-BE49-F238E27FC236}">
                <a16:creationId xmlns:a16="http://schemas.microsoft.com/office/drawing/2014/main" id="{541EA181-2EB4-4048-AE54-E5EDD6F6D043}"/>
              </a:ext>
            </a:extLst>
          </p:cNvPr>
          <p:cNvSpPr/>
          <p:nvPr/>
        </p:nvSpPr>
        <p:spPr>
          <a:xfrm>
            <a:off x="0" y="0"/>
            <a:ext cx="7543800" cy="1384300"/>
          </a:xfrm>
          <a:prstGeom prst="rect">
            <a:avLst/>
          </a:prstGeom>
          <a:solidFill>
            <a:srgbClr val="3535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000" dirty="0">
                <a:solidFill>
                  <a:schemeClr val="bg1"/>
                </a:solidFill>
                <a:latin typeface="Franklin Gothic Demi" panose="020B0703020102020204" pitchFamily="34" charset="0"/>
              </a:rPr>
              <a:t>Collaborative</a:t>
            </a:r>
            <a:r>
              <a:rPr lang="en-US" sz="3000" dirty="0">
                <a:latin typeface="Franklin Gothic Demi" panose="020B0703020102020204" pitchFamily="34" charset="0"/>
              </a:rPr>
              <a:t> </a:t>
            </a:r>
            <a:r>
              <a:rPr lang="en-US" sz="3000" dirty="0">
                <a:solidFill>
                  <a:schemeClr val="bg1"/>
                </a:solidFill>
                <a:latin typeface="Franklin Gothic Demi" panose="020B0703020102020204" pitchFamily="34" charset="0"/>
              </a:rPr>
              <a:t>Filtering:</a:t>
            </a:r>
          </a:p>
          <a:p>
            <a:pPr lvl="1"/>
            <a:r>
              <a:rPr lang="en-US" sz="3200" dirty="0">
                <a:solidFill>
                  <a:srgbClr val="FDB935"/>
                </a:solidFill>
                <a:latin typeface="Arial Nova" panose="020B0504020202020204" pitchFamily="34" charset="0"/>
              </a:rPr>
              <a:t>The Conclusion</a:t>
            </a:r>
          </a:p>
        </p:txBody>
      </p:sp>
      <p:sp>
        <p:nvSpPr>
          <p:cNvPr id="5" name="Flowchart: Document 4">
            <a:extLst>
              <a:ext uri="{FF2B5EF4-FFF2-40B4-BE49-F238E27FC236}">
                <a16:creationId xmlns:a16="http://schemas.microsoft.com/office/drawing/2014/main" id="{CB026ADD-2B6F-4C84-8F6C-3C759168F69E}"/>
              </a:ext>
            </a:extLst>
          </p:cNvPr>
          <p:cNvSpPr/>
          <p:nvPr/>
        </p:nvSpPr>
        <p:spPr>
          <a:xfrm rot="5400000">
            <a:off x="5822949" y="488954"/>
            <a:ext cx="6858002" cy="5880100"/>
          </a:xfrm>
          <a:prstGeom prst="flowChartDocument">
            <a:avLst/>
          </a:prstGeom>
          <a:solidFill>
            <a:srgbClr val="98CFD8"/>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934DC7FA-42C9-4282-9425-9125214A63DA}"/>
              </a:ext>
            </a:extLst>
          </p:cNvPr>
          <p:cNvSpPr>
            <a:spLocks noGrp="1"/>
          </p:cNvSpPr>
          <p:nvPr>
            <p:ph sz="half" idx="2"/>
          </p:nvPr>
        </p:nvSpPr>
        <p:spPr>
          <a:xfrm>
            <a:off x="7848600" y="330200"/>
            <a:ext cx="4038600" cy="4825999"/>
          </a:xfrm>
        </p:spPr>
        <p:txBody>
          <a:bodyPr>
            <a:normAutofit/>
          </a:bodyPr>
          <a:lstStyle/>
          <a:p>
            <a:pPr marL="0" indent="0">
              <a:buNone/>
            </a:pPr>
            <a:r>
              <a:rPr lang="en-US" sz="2400" b="1" dirty="0">
                <a:latin typeface="Franklin Gothic Demi" panose="020B0703020102020204" pitchFamily="34" charset="0"/>
              </a:rPr>
              <a:t>Future Exploration:</a:t>
            </a:r>
          </a:p>
          <a:p>
            <a:pPr marL="0" indent="0">
              <a:buNone/>
            </a:pPr>
            <a:r>
              <a:rPr lang="en-US" dirty="0">
                <a:latin typeface="Arial Nova" panose="020B0504020202020204" pitchFamily="34" charset="0"/>
              </a:rPr>
              <a:t>The scope of this project covered the exploration of creating a collaborative Filtering movie recommendation system, using a small subset of data. I would like to take this idea and apply what I have learned to the entire movie and ratings dataset. In order to do this I would leverage </a:t>
            </a:r>
            <a:r>
              <a:rPr lang="en-US" dirty="0" err="1">
                <a:latin typeface="Arial Nova" panose="020B0504020202020204" pitchFamily="34" charset="0"/>
              </a:rPr>
              <a:t>PySpark</a:t>
            </a:r>
            <a:r>
              <a:rPr lang="en-US" dirty="0">
                <a:latin typeface="Arial Nova" panose="020B0504020202020204" pitchFamily="34" charset="0"/>
              </a:rPr>
              <a:t> for parallel computation.</a:t>
            </a:r>
          </a:p>
          <a:p>
            <a:pPr marL="0" indent="0">
              <a:buNone/>
            </a:pPr>
            <a:r>
              <a:rPr lang="en-US" dirty="0">
                <a:latin typeface="Arial Nova" panose="020B0504020202020204" pitchFamily="34" charset="0"/>
              </a:rPr>
              <a:t>I would also like to look in to the different Deep Learning approaches that exist for collaborative filtering models as well as hybrid models. </a:t>
            </a:r>
          </a:p>
        </p:txBody>
      </p:sp>
      <p:pic>
        <p:nvPicPr>
          <p:cNvPr id="5124" name="Picture 4" descr="Image result for deep learning recommendation system">
            <a:extLst>
              <a:ext uri="{FF2B5EF4-FFF2-40B4-BE49-F238E27FC236}">
                <a16:creationId xmlns:a16="http://schemas.microsoft.com/office/drawing/2014/main" id="{8C53F1D1-09FA-42A1-8076-6F34886697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4586284"/>
            <a:ext cx="4038600" cy="227171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04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2C13F04-FED9-4FCA-A788-DF92E60D2DFC}"/>
              </a:ext>
            </a:extLst>
          </p:cNvPr>
          <p:cNvSpPr/>
          <p:nvPr/>
        </p:nvSpPr>
        <p:spPr>
          <a:xfrm>
            <a:off x="8228998" y="1"/>
            <a:ext cx="3396620" cy="5481089"/>
          </a:xfrm>
          <a:prstGeom prst="flowChartDocumen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3B1A695-711F-4BEC-9948-5318A09A59AB}"/>
              </a:ext>
            </a:extLst>
          </p:cNvPr>
          <p:cNvSpPr>
            <a:spLocks noGrp="1"/>
          </p:cNvSpPr>
          <p:nvPr>
            <p:ph type="title"/>
          </p:nvPr>
        </p:nvSpPr>
        <p:spPr>
          <a:xfrm>
            <a:off x="723305" y="272957"/>
            <a:ext cx="6441758" cy="1221471"/>
          </a:xfrm>
        </p:spPr>
        <p:txBody>
          <a:bodyPr anchor="t">
            <a:normAutofit/>
          </a:bodyPr>
          <a:lstStyle/>
          <a:p>
            <a:pPr>
              <a:spcAft>
                <a:spcPts val="1200"/>
              </a:spcAft>
            </a:pPr>
            <a:r>
              <a:rPr lang="en-US" sz="2400" dirty="0">
                <a:solidFill>
                  <a:schemeClr val="bg1"/>
                </a:solidFill>
                <a:latin typeface="Arial Nova" panose="020B0504020202020204" pitchFamily="34" charset="0"/>
                <a:cs typeface="Arial" panose="020B0604020202020204" pitchFamily="34" charset="0"/>
              </a:rPr>
              <a:t>There are 2 types of Collaborative Filtering, user based and item based. Both work in a similar way but with a slightly different focus.</a:t>
            </a:r>
            <a:endParaRPr lang="en-US" sz="2400" dirty="0">
              <a:latin typeface="Arial Nova" panose="020B0504020202020204" pitchFamily="34" charset="0"/>
              <a:cs typeface="Arial" panose="020B0604020202020204" pitchFamily="34" charset="0"/>
            </a:endParaRPr>
          </a:p>
        </p:txBody>
      </p:sp>
      <p:pic>
        <p:nvPicPr>
          <p:cNvPr id="1026" name="Picture 2" descr="https://cdn-images-1.medium.com/max/1500/1*QvhetbRjCr1vryTch_2HZQ.jpeg">
            <a:extLst>
              <a:ext uri="{FF2B5EF4-FFF2-40B4-BE49-F238E27FC236}">
                <a16:creationId xmlns:a16="http://schemas.microsoft.com/office/drawing/2014/main" id="{F20D14A3-4C59-46D8-BD4B-C2C2C0EFDB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23305" y="1635352"/>
            <a:ext cx="6455414" cy="3952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6" name="Text Placeholder 5">
            <a:extLst>
              <a:ext uri="{FF2B5EF4-FFF2-40B4-BE49-F238E27FC236}">
                <a16:creationId xmlns:a16="http://schemas.microsoft.com/office/drawing/2014/main" id="{808C8F32-E9CD-4F0C-B42C-2D793867DEB3}"/>
              </a:ext>
            </a:extLst>
          </p:cNvPr>
          <p:cNvSpPr>
            <a:spLocks noGrp="1"/>
          </p:cNvSpPr>
          <p:nvPr>
            <p:ph type="body" sz="half" idx="2"/>
          </p:nvPr>
        </p:nvSpPr>
        <p:spPr>
          <a:xfrm>
            <a:off x="8352938" y="1376910"/>
            <a:ext cx="3135086" cy="3113203"/>
          </a:xfrm>
        </p:spPr>
        <p:txBody>
          <a:bodyPr>
            <a:noAutofit/>
          </a:bodyPr>
          <a:lstStyle/>
          <a:p>
            <a:r>
              <a:rPr lang="en-US" sz="1800" dirty="0">
                <a:solidFill>
                  <a:srgbClr val="FBDA52"/>
                </a:solidFill>
                <a:latin typeface="Arial Nova" panose="020B0504020202020204" pitchFamily="34" charset="0"/>
              </a:rPr>
              <a:t>For user-user collaborative filtering, the </a:t>
            </a:r>
            <a:r>
              <a:rPr lang="en-US" sz="1800" b="1" dirty="0">
                <a:solidFill>
                  <a:schemeClr val="bg1"/>
                </a:solidFill>
                <a:latin typeface="Arial Nova" panose="020B0504020202020204" pitchFamily="34" charset="0"/>
              </a:rPr>
              <a:t>user-similarity matrix</a:t>
            </a:r>
            <a:r>
              <a:rPr lang="en-US" sz="1800" b="1" dirty="0">
                <a:solidFill>
                  <a:srgbClr val="FBDA52"/>
                </a:solidFill>
                <a:latin typeface="Arial Nova" panose="020B0504020202020204" pitchFamily="34" charset="0"/>
              </a:rPr>
              <a:t> </a:t>
            </a:r>
            <a:r>
              <a:rPr lang="en-US" sz="1800" dirty="0">
                <a:solidFill>
                  <a:srgbClr val="FBDA52"/>
                </a:solidFill>
                <a:latin typeface="Arial Nova" panose="020B0504020202020204" pitchFamily="34" charset="0"/>
              </a:rPr>
              <a:t>measures the similarity between any two pairs of users. </a:t>
            </a:r>
          </a:p>
          <a:p>
            <a:r>
              <a:rPr lang="en-US" sz="1800" dirty="0">
                <a:solidFill>
                  <a:srgbClr val="FBDA52"/>
                </a:solidFill>
                <a:latin typeface="Arial Nova" panose="020B0504020202020204" pitchFamily="34" charset="0"/>
              </a:rPr>
              <a:t>Likewise, the</a:t>
            </a:r>
            <a:r>
              <a:rPr lang="en-US" sz="1800" dirty="0">
                <a:solidFill>
                  <a:schemeClr val="bg1"/>
                </a:solidFill>
                <a:latin typeface="Arial Nova" panose="020B0504020202020204" pitchFamily="34" charset="0"/>
              </a:rPr>
              <a:t> </a:t>
            </a:r>
            <a:r>
              <a:rPr lang="en-US" sz="1800" b="1" dirty="0">
                <a:solidFill>
                  <a:schemeClr val="bg1"/>
                </a:solidFill>
                <a:latin typeface="Arial Nova" panose="020B0504020202020204" pitchFamily="34" charset="0"/>
              </a:rPr>
              <a:t>item-similarity matrix</a:t>
            </a:r>
            <a:r>
              <a:rPr lang="en-US" sz="1800" dirty="0">
                <a:solidFill>
                  <a:srgbClr val="FBDA52"/>
                </a:solidFill>
                <a:latin typeface="Arial Nova" panose="020B0504020202020204" pitchFamily="34" charset="0"/>
              </a:rPr>
              <a:t> measures the similarity between any two pairs of items.</a:t>
            </a:r>
          </a:p>
          <a:p>
            <a:endParaRPr lang="en-US" sz="1800" dirty="0">
              <a:solidFill>
                <a:srgbClr val="FBDA52"/>
              </a:solidFill>
              <a:latin typeface="Arial Nova" panose="020B0504020202020204" pitchFamily="34" charset="0"/>
            </a:endParaRPr>
          </a:p>
        </p:txBody>
      </p:sp>
      <p:sp>
        <p:nvSpPr>
          <p:cNvPr id="8" name="Rectangle 7">
            <a:extLst>
              <a:ext uri="{FF2B5EF4-FFF2-40B4-BE49-F238E27FC236}">
                <a16:creationId xmlns:a16="http://schemas.microsoft.com/office/drawing/2014/main" id="{A44E17A0-D557-4162-B140-4978CD0AEA16}"/>
              </a:ext>
            </a:extLst>
          </p:cNvPr>
          <p:cNvSpPr/>
          <p:nvPr/>
        </p:nvSpPr>
        <p:spPr>
          <a:xfrm>
            <a:off x="8352937" y="272957"/>
            <a:ext cx="3272681" cy="830997"/>
          </a:xfrm>
          <a:prstGeom prst="rect">
            <a:avLst/>
          </a:prstGeom>
        </p:spPr>
        <p:txBody>
          <a:bodyPr wrap="square">
            <a:spAutoFit/>
          </a:bodyPr>
          <a:lstStyle/>
          <a:p>
            <a:pPr>
              <a:spcAft>
                <a:spcPts val="600"/>
              </a:spcAft>
            </a:pPr>
            <a:r>
              <a:rPr lang="en-US" sz="2400" b="1" dirty="0">
                <a:solidFill>
                  <a:srgbClr val="FBDA52"/>
                </a:solidFill>
                <a:latin typeface="Arial Nova" panose="020B0504020202020204" pitchFamily="34" charset="0"/>
              </a:rPr>
              <a:t>Both scenarios use a similarity matrix. </a:t>
            </a:r>
          </a:p>
        </p:txBody>
      </p:sp>
      <p:sp>
        <p:nvSpPr>
          <p:cNvPr id="10" name="Rectangle 9">
            <a:extLst>
              <a:ext uri="{FF2B5EF4-FFF2-40B4-BE49-F238E27FC236}">
                <a16:creationId xmlns:a16="http://schemas.microsoft.com/office/drawing/2014/main" id="{B432E4FE-0EC8-45DE-9A26-ECEC43B6E133}"/>
              </a:ext>
            </a:extLst>
          </p:cNvPr>
          <p:cNvSpPr/>
          <p:nvPr/>
        </p:nvSpPr>
        <p:spPr>
          <a:xfrm>
            <a:off x="5133257" y="6143141"/>
            <a:ext cx="7041608" cy="400110"/>
          </a:xfrm>
          <a:prstGeom prst="rect">
            <a:avLst/>
          </a:prstGeom>
        </p:spPr>
        <p:txBody>
          <a:bodyPr wrap="none">
            <a:spAutoFit/>
          </a:bodyPr>
          <a:lstStyle/>
          <a:p>
            <a:r>
              <a:rPr lang="en-US" sz="2000" b="1" dirty="0">
                <a:solidFill>
                  <a:schemeClr val="bg1"/>
                </a:solidFill>
                <a:latin typeface="Arial Nova" panose="020B0504020202020204" pitchFamily="34" charset="0"/>
                <a:cs typeface="Arial" panose="020B0604020202020204" pitchFamily="34" charset="0"/>
              </a:rPr>
              <a:t>For this analysis I will focus on the Item based approach. </a:t>
            </a:r>
          </a:p>
        </p:txBody>
      </p:sp>
    </p:spTree>
    <p:extLst>
      <p:ext uri="{BB962C8B-B14F-4D97-AF65-F5344CB8AC3E}">
        <p14:creationId xmlns:p14="http://schemas.microsoft.com/office/powerpoint/2010/main" val="9142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03BC77-CD09-4BC0-9CF4-2527427F982B}"/>
              </a:ext>
            </a:extLst>
          </p:cNvPr>
          <p:cNvSpPr>
            <a:spLocks noGrp="1"/>
          </p:cNvSpPr>
          <p:nvPr>
            <p:ph type="title"/>
          </p:nvPr>
        </p:nvSpPr>
        <p:spPr>
          <a:xfrm>
            <a:off x="11277600" y="0"/>
            <a:ext cx="914400" cy="6858000"/>
          </a:xfrm>
        </p:spPr>
        <p:txBody>
          <a:bodyPr vert="vert270" anchor="ctr" anchorCtr="1">
            <a:normAutofit/>
          </a:bodyPr>
          <a:lstStyle/>
          <a:p>
            <a:r>
              <a:rPr lang="en-US" sz="4000" dirty="0">
                <a:solidFill>
                  <a:schemeClr val="bg1"/>
                </a:solidFill>
                <a:latin typeface="Franklin Gothic Demi" panose="020B0703020102020204" pitchFamily="34" charset="0"/>
              </a:rPr>
              <a:t>Data Cleansing &amp; Exploration</a:t>
            </a:r>
          </a:p>
        </p:txBody>
      </p:sp>
      <p:sp>
        <p:nvSpPr>
          <p:cNvPr id="6" name="TextBox 5">
            <a:extLst>
              <a:ext uri="{FF2B5EF4-FFF2-40B4-BE49-F238E27FC236}">
                <a16:creationId xmlns:a16="http://schemas.microsoft.com/office/drawing/2014/main" id="{FE398865-6405-4448-AA6E-7DA6BF7D0AA7}"/>
              </a:ext>
            </a:extLst>
          </p:cNvPr>
          <p:cNvSpPr txBox="1"/>
          <p:nvPr/>
        </p:nvSpPr>
        <p:spPr>
          <a:xfrm>
            <a:off x="377371" y="4867856"/>
            <a:ext cx="9506858" cy="2292935"/>
          </a:xfrm>
          <a:prstGeom prst="rect">
            <a:avLst/>
          </a:prstGeom>
          <a:noFill/>
        </p:spPr>
        <p:txBody>
          <a:bodyPr wrap="square" rtlCol="0">
            <a:spAutoFit/>
          </a:bodyPr>
          <a:lstStyle/>
          <a:p>
            <a:r>
              <a:rPr lang="en-US" sz="2800" dirty="0">
                <a:solidFill>
                  <a:srgbClr val="A1D482"/>
                </a:solidFill>
                <a:latin typeface="Franklin Gothic Demi" panose="020B0703020102020204" pitchFamily="34" charset="0"/>
              </a:rPr>
              <a:t>About the Data</a:t>
            </a:r>
          </a:p>
          <a:p>
            <a:pPr>
              <a:lnSpc>
                <a:spcPct val="150000"/>
              </a:lnSpc>
            </a:pPr>
            <a:r>
              <a:rPr lang="en-US" sz="2600" dirty="0">
                <a:solidFill>
                  <a:srgbClr val="A1D482"/>
                </a:solidFill>
                <a:latin typeface="Arial Nova" panose="020B0504020202020204" pitchFamily="34" charset="0"/>
              </a:rPr>
              <a:t>The data used for this analysis came from </a:t>
            </a:r>
            <a:r>
              <a:rPr lang="en-US" sz="2600" b="1" dirty="0">
                <a:solidFill>
                  <a:srgbClr val="A1D482"/>
                </a:solidFill>
                <a:latin typeface="Arial Nova" panose="020B0504020202020204" pitchFamily="34" charset="0"/>
              </a:rPr>
              <a:t>grouplens.org</a:t>
            </a:r>
          </a:p>
          <a:p>
            <a:pPr marL="742950" lvl="1" indent="-285750">
              <a:buFont typeface="Wingdings" panose="05000000000000000000" pitchFamily="2" charset="2"/>
              <a:buChar char="ü"/>
            </a:pPr>
            <a:r>
              <a:rPr lang="en-US" sz="2000" dirty="0">
                <a:solidFill>
                  <a:schemeClr val="bg1"/>
                </a:solidFill>
                <a:latin typeface="Arial Nova" panose="020B0504020202020204" pitchFamily="34" charset="0"/>
              </a:rPr>
              <a:t>movies.csv (58,000 movies with genre and date information)</a:t>
            </a:r>
          </a:p>
          <a:p>
            <a:pPr marL="742950" lvl="1" indent="-285750">
              <a:buFont typeface="Wingdings" panose="05000000000000000000" pitchFamily="2" charset="2"/>
              <a:buChar char="ü"/>
            </a:pPr>
            <a:r>
              <a:rPr lang="en-US" sz="2000" dirty="0">
                <a:solidFill>
                  <a:schemeClr val="bg1"/>
                </a:solidFill>
                <a:latin typeface="Arial Nova" panose="020B0504020202020204" pitchFamily="34" charset="0"/>
              </a:rPr>
              <a:t>ratings.csv (Over 20M ratings from  28K users)</a:t>
            </a:r>
          </a:p>
          <a:p>
            <a:endParaRPr lang="en-US" dirty="0"/>
          </a:p>
          <a:p>
            <a:endParaRPr lang="en-US" dirty="0"/>
          </a:p>
        </p:txBody>
      </p:sp>
      <p:sp>
        <p:nvSpPr>
          <p:cNvPr id="12" name="Flowchart: Document 11">
            <a:extLst>
              <a:ext uri="{FF2B5EF4-FFF2-40B4-BE49-F238E27FC236}">
                <a16:creationId xmlns:a16="http://schemas.microsoft.com/office/drawing/2014/main" id="{5DF03662-131B-4160-8F9B-614AAF80DF49}"/>
              </a:ext>
            </a:extLst>
          </p:cNvPr>
          <p:cNvSpPr/>
          <p:nvPr/>
        </p:nvSpPr>
        <p:spPr>
          <a:xfrm rot="21600000">
            <a:off x="0" y="0"/>
            <a:ext cx="11277600" cy="4753429"/>
          </a:xfrm>
          <a:prstGeom prst="flowChartDocumen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BDF9992-45C2-4D6C-8075-163057CF33A6}"/>
              </a:ext>
            </a:extLst>
          </p:cNvPr>
          <p:cNvSpPr/>
          <p:nvPr/>
        </p:nvSpPr>
        <p:spPr>
          <a:xfrm>
            <a:off x="8026400" y="240331"/>
            <a:ext cx="2670628" cy="2256127"/>
          </a:xfrm>
          <a:prstGeom prst="roundRect">
            <a:avLst/>
          </a:prstGeom>
          <a:solidFill>
            <a:srgbClr val="595959"/>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Nova" panose="020B0504020202020204" pitchFamily="34" charset="0"/>
              </a:rPr>
              <a:t>Excel formulas were used to cleanse the movie title column to improve the quality of movie title queries in the Python code. </a:t>
            </a:r>
          </a:p>
        </p:txBody>
      </p:sp>
    </p:spTree>
    <p:extLst>
      <p:ext uri="{BB962C8B-B14F-4D97-AF65-F5344CB8AC3E}">
        <p14:creationId xmlns:p14="http://schemas.microsoft.com/office/powerpoint/2010/main" val="298723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03BC77-CD09-4BC0-9CF4-2527427F982B}"/>
              </a:ext>
            </a:extLst>
          </p:cNvPr>
          <p:cNvSpPr>
            <a:spLocks noGrp="1"/>
          </p:cNvSpPr>
          <p:nvPr>
            <p:ph type="title"/>
          </p:nvPr>
        </p:nvSpPr>
        <p:spPr>
          <a:xfrm>
            <a:off x="11277600" y="0"/>
            <a:ext cx="914400" cy="6858000"/>
          </a:xfrm>
        </p:spPr>
        <p:txBody>
          <a:bodyPr vert="vert270" anchor="ctr" anchorCtr="1">
            <a:normAutofit/>
          </a:bodyPr>
          <a:lstStyle/>
          <a:p>
            <a:r>
              <a:rPr lang="en-US" sz="4000" dirty="0">
                <a:solidFill>
                  <a:schemeClr val="bg1"/>
                </a:solidFill>
                <a:latin typeface="Franklin Gothic Demi" panose="020B0703020102020204" pitchFamily="34" charset="0"/>
              </a:rPr>
              <a:t>Data Cleansing &amp; Exploration</a:t>
            </a:r>
          </a:p>
        </p:txBody>
      </p:sp>
      <p:sp>
        <p:nvSpPr>
          <p:cNvPr id="2" name="Rectangle 1">
            <a:extLst>
              <a:ext uri="{FF2B5EF4-FFF2-40B4-BE49-F238E27FC236}">
                <a16:creationId xmlns:a16="http://schemas.microsoft.com/office/drawing/2014/main" id="{199A0CBF-2FDE-4719-92A6-D3FAFDFE6355}"/>
              </a:ext>
            </a:extLst>
          </p:cNvPr>
          <p:cNvSpPr/>
          <p:nvPr/>
        </p:nvSpPr>
        <p:spPr>
          <a:xfrm>
            <a:off x="4943761" y="3244334"/>
            <a:ext cx="2304477" cy="369332"/>
          </a:xfrm>
          <a:prstGeom prst="rect">
            <a:avLst/>
          </a:prstGeom>
        </p:spPr>
        <p:txBody>
          <a:bodyPr wrap="none">
            <a:spAutoFit/>
          </a:bodyPr>
          <a:lstStyle/>
          <a:p>
            <a:pPr algn="ctr"/>
            <a:r>
              <a:rPr lang="en-US" dirty="0">
                <a:solidFill>
                  <a:schemeClr val="bg1"/>
                </a:solidFill>
                <a:latin typeface="Franklin Gothic Demi" panose="020B0703020102020204" pitchFamily="34" charset="0"/>
              </a:rPr>
              <a:t>k-Nearest Neighbors </a:t>
            </a:r>
            <a:endParaRPr lang="en-US" dirty="0"/>
          </a:p>
        </p:txBody>
      </p:sp>
      <p:pic>
        <p:nvPicPr>
          <p:cNvPr id="4098" name="Picture 2" descr="Movies, Reddit, and Nope: DO YOU LIKE&#10; SCARY MOVIES?&#10; NOPE&#10; MAN&#10; HAD A&#10; WHOLE THING&#10; PLANNED">
            <a:extLst>
              <a:ext uri="{FF2B5EF4-FFF2-40B4-BE49-F238E27FC236}">
                <a16:creationId xmlns:a16="http://schemas.microsoft.com/office/drawing/2014/main" id="{C58C4728-C934-4B2F-8554-76A0B6674D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866"/>
          <a:stretch/>
        </p:blipFill>
        <p:spPr bwMode="auto">
          <a:xfrm>
            <a:off x="0" y="235424"/>
            <a:ext cx="3590925" cy="63871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C859113-4049-4EEC-9E11-40BB10A1A24F}"/>
              </a:ext>
            </a:extLst>
          </p:cNvPr>
          <p:cNvSpPr/>
          <p:nvPr/>
        </p:nvSpPr>
        <p:spPr>
          <a:xfrm>
            <a:off x="-1" y="0"/>
            <a:ext cx="11437257" cy="235424"/>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21516BD-D797-4C13-A29E-E54FA6D7FCC2}"/>
              </a:ext>
            </a:extLst>
          </p:cNvPr>
          <p:cNvSpPr/>
          <p:nvPr/>
        </p:nvSpPr>
        <p:spPr>
          <a:xfrm>
            <a:off x="0" y="6622576"/>
            <a:ext cx="11437256" cy="235424"/>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171750C-5BD2-4230-9F77-1B5FBB45A039}"/>
              </a:ext>
            </a:extLst>
          </p:cNvPr>
          <p:cNvPicPr>
            <a:picLocks noChangeAspect="1"/>
          </p:cNvPicPr>
          <p:nvPr/>
        </p:nvPicPr>
        <p:blipFill rotWithShape="1">
          <a:blip r:embed="rId3"/>
          <a:srcRect r="30374"/>
          <a:stretch/>
        </p:blipFill>
        <p:spPr>
          <a:xfrm>
            <a:off x="3829843" y="2711425"/>
            <a:ext cx="7208838" cy="3838575"/>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558B3B84-CD90-451E-BA44-2DAC4ECD2AD9}"/>
              </a:ext>
            </a:extLst>
          </p:cNvPr>
          <p:cNvSpPr txBox="1"/>
          <p:nvPr/>
        </p:nvSpPr>
        <p:spPr>
          <a:xfrm>
            <a:off x="3745735" y="816074"/>
            <a:ext cx="7425369" cy="1785104"/>
          </a:xfrm>
          <a:prstGeom prst="rect">
            <a:avLst/>
          </a:prstGeom>
          <a:noFill/>
        </p:spPr>
        <p:txBody>
          <a:bodyPr wrap="square" rtlCol="0">
            <a:spAutoFit/>
          </a:bodyPr>
          <a:lstStyle/>
          <a:p>
            <a:r>
              <a:rPr lang="en-US" dirty="0">
                <a:latin typeface="Arial Nova" panose="020B0504020202020204" pitchFamily="34" charset="0"/>
              </a:rPr>
              <a:t>In order to test and explore the different Collaborative Filtering methods, I limited my movie data size by breaking it out into genre. I then saved the data to separate CSV files so that I could easily switch between genres. </a:t>
            </a:r>
          </a:p>
          <a:p>
            <a:endParaRPr lang="en-US" dirty="0">
              <a:latin typeface="Arial Nova" panose="020B0504020202020204" pitchFamily="34" charset="0"/>
            </a:endParaRPr>
          </a:p>
          <a:p>
            <a:r>
              <a:rPr lang="en-US" dirty="0">
                <a:latin typeface="Arial Nova" panose="020B0504020202020204" pitchFamily="34" charset="0"/>
              </a:rPr>
              <a:t>For the purpose of this demonstration I will focus on the </a:t>
            </a:r>
            <a:r>
              <a:rPr lang="en-US" sz="2000" b="1" dirty="0">
                <a:solidFill>
                  <a:srgbClr val="C00000"/>
                </a:solidFill>
                <a:latin typeface="Ink Free" panose="03080402000500000000" pitchFamily="66" charset="0"/>
              </a:rPr>
              <a:t>Horror</a:t>
            </a:r>
            <a:r>
              <a:rPr lang="en-US" dirty="0">
                <a:latin typeface="Arial Nova" panose="020B0504020202020204" pitchFamily="34" charset="0"/>
              </a:rPr>
              <a:t> genre. </a:t>
            </a:r>
          </a:p>
        </p:txBody>
      </p:sp>
      <p:sp>
        <p:nvSpPr>
          <p:cNvPr id="12" name="TextBox 11">
            <a:extLst>
              <a:ext uri="{FF2B5EF4-FFF2-40B4-BE49-F238E27FC236}">
                <a16:creationId xmlns:a16="http://schemas.microsoft.com/office/drawing/2014/main" id="{99E3E51D-878A-4369-A185-F798210E6ADB}"/>
              </a:ext>
            </a:extLst>
          </p:cNvPr>
          <p:cNvSpPr txBox="1"/>
          <p:nvPr/>
        </p:nvSpPr>
        <p:spPr>
          <a:xfrm>
            <a:off x="3745735" y="308000"/>
            <a:ext cx="7061812" cy="461665"/>
          </a:xfrm>
          <a:prstGeom prst="rect">
            <a:avLst/>
          </a:prstGeom>
          <a:noFill/>
        </p:spPr>
        <p:txBody>
          <a:bodyPr wrap="square" rtlCol="0">
            <a:spAutoFit/>
          </a:bodyPr>
          <a:lstStyle/>
          <a:p>
            <a:r>
              <a:rPr lang="en-US" sz="2400" dirty="0">
                <a:solidFill>
                  <a:srgbClr val="429DAC"/>
                </a:solidFill>
                <a:latin typeface="Franklin Gothic Demi" panose="020B0703020102020204" pitchFamily="34" charset="0"/>
              </a:rPr>
              <a:t>Dealing With Data Size</a:t>
            </a:r>
          </a:p>
        </p:txBody>
      </p:sp>
    </p:spTree>
    <p:extLst>
      <p:ext uri="{BB962C8B-B14F-4D97-AF65-F5344CB8AC3E}">
        <p14:creationId xmlns:p14="http://schemas.microsoft.com/office/powerpoint/2010/main" val="3639195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03BC77-CD09-4BC0-9CF4-2527427F982B}"/>
              </a:ext>
            </a:extLst>
          </p:cNvPr>
          <p:cNvSpPr>
            <a:spLocks noGrp="1"/>
          </p:cNvSpPr>
          <p:nvPr>
            <p:ph type="title"/>
          </p:nvPr>
        </p:nvSpPr>
        <p:spPr>
          <a:xfrm>
            <a:off x="11277600" y="0"/>
            <a:ext cx="914400" cy="6858000"/>
          </a:xfrm>
        </p:spPr>
        <p:txBody>
          <a:bodyPr vert="vert270" anchor="ctr" anchorCtr="1">
            <a:normAutofit/>
          </a:bodyPr>
          <a:lstStyle/>
          <a:p>
            <a:r>
              <a:rPr lang="en-US" sz="4000" dirty="0">
                <a:solidFill>
                  <a:schemeClr val="bg1"/>
                </a:solidFill>
                <a:latin typeface="Franklin Gothic Demi" panose="020B0703020102020204" pitchFamily="34" charset="0"/>
              </a:rPr>
              <a:t>Data Cleansing &amp; Exploration</a:t>
            </a:r>
          </a:p>
        </p:txBody>
      </p:sp>
      <p:pic>
        <p:nvPicPr>
          <p:cNvPr id="4" name="Picture 3">
            <a:extLst>
              <a:ext uri="{FF2B5EF4-FFF2-40B4-BE49-F238E27FC236}">
                <a16:creationId xmlns:a16="http://schemas.microsoft.com/office/drawing/2014/main" id="{57011795-5E04-4901-B63F-1AEECEE6F1EB}"/>
              </a:ext>
            </a:extLst>
          </p:cNvPr>
          <p:cNvPicPr>
            <a:picLocks noChangeAspect="1"/>
          </p:cNvPicPr>
          <p:nvPr/>
        </p:nvPicPr>
        <p:blipFill rotWithShape="1">
          <a:blip r:embed="rId2">
            <a:extLst>
              <a:ext uri="{28A0092B-C50C-407E-A947-70E740481C1C}">
                <a14:useLocalDpi xmlns:a14="http://schemas.microsoft.com/office/drawing/2010/main" val="0"/>
              </a:ext>
            </a:extLst>
          </a:blip>
          <a:srcRect l="1" t="1" r="18616" b="5072"/>
          <a:stretch/>
        </p:blipFill>
        <p:spPr>
          <a:xfrm>
            <a:off x="837378" y="757625"/>
            <a:ext cx="8753556" cy="5743383"/>
          </a:xfrm>
          <a:prstGeom prst="rect">
            <a:avLst/>
          </a:prstGeom>
        </p:spPr>
      </p:pic>
      <p:sp>
        <p:nvSpPr>
          <p:cNvPr id="10" name="Callout: Double Bent Line 9">
            <a:extLst>
              <a:ext uri="{FF2B5EF4-FFF2-40B4-BE49-F238E27FC236}">
                <a16:creationId xmlns:a16="http://schemas.microsoft.com/office/drawing/2014/main" id="{CB3DD6E2-79D6-4ACD-A61B-3288F3A615F4}"/>
              </a:ext>
            </a:extLst>
          </p:cNvPr>
          <p:cNvSpPr/>
          <p:nvPr/>
        </p:nvSpPr>
        <p:spPr>
          <a:xfrm rot="10800000">
            <a:off x="8116861" y="4108537"/>
            <a:ext cx="2156565" cy="576197"/>
          </a:xfrm>
          <a:prstGeom prst="borderCallout3">
            <a:avLst>
              <a:gd name="adj1" fmla="val 18750"/>
              <a:gd name="adj2" fmla="val -8333"/>
              <a:gd name="adj3" fmla="val 18750"/>
              <a:gd name="adj4" fmla="val -16667"/>
              <a:gd name="adj5" fmla="val 100000"/>
              <a:gd name="adj6" fmla="val -16667"/>
              <a:gd name="adj7" fmla="val 248379"/>
              <a:gd name="adj8" fmla="val 570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allout: Double Bent Line 8">
            <a:extLst>
              <a:ext uri="{FF2B5EF4-FFF2-40B4-BE49-F238E27FC236}">
                <a16:creationId xmlns:a16="http://schemas.microsoft.com/office/drawing/2014/main" id="{029BBEC5-D969-4496-9CEE-B7B933152C9B}"/>
              </a:ext>
            </a:extLst>
          </p:cNvPr>
          <p:cNvSpPr/>
          <p:nvPr/>
        </p:nvSpPr>
        <p:spPr>
          <a:xfrm>
            <a:off x="1077237" y="300625"/>
            <a:ext cx="1691014" cy="551146"/>
          </a:xfrm>
          <a:prstGeom prst="borderCallout3">
            <a:avLst>
              <a:gd name="adj1" fmla="val 18750"/>
              <a:gd name="adj2" fmla="val -8333"/>
              <a:gd name="adj3" fmla="val 18750"/>
              <a:gd name="adj4" fmla="val -16667"/>
              <a:gd name="adj5" fmla="val 100000"/>
              <a:gd name="adj6" fmla="val -16667"/>
              <a:gd name="adj7" fmla="val 305364"/>
              <a:gd name="adj8" fmla="val 257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Nova" panose="020B0504020202020204" pitchFamily="34" charset="0"/>
              </a:rPr>
              <a:t>ALL MOVIES</a:t>
            </a:r>
          </a:p>
        </p:txBody>
      </p:sp>
      <p:sp>
        <p:nvSpPr>
          <p:cNvPr id="12" name="TextBox 11">
            <a:extLst>
              <a:ext uri="{FF2B5EF4-FFF2-40B4-BE49-F238E27FC236}">
                <a16:creationId xmlns:a16="http://schemas.microsoft.com/office/drawing/2014/main" id="{C6CCC92E-8FC9-4626-A460-BC3C1350A03E}"/>
              </a:ext>
            </a:extLst>
          </p:cNvPr>
          <p:cNvSpPr txBox="1"/>
          <p:nvPr/>
        </p:nvSpPr>
        <p:spPr>
          <a:xfrm>
            <a:off x="8116864" y="4196219"/>
            <a:ext cx="2118987" cy="369332"/>
          </a:xfrm>
          <a:prstGeom prst="rect">
            <a:avLst/>
          </a:prstGeom>
          <a:noFill/>
        </p:spPr>
        <p:txBody>
          <a:bodyPr wrap="square" rtlCol="0">
            <a:spAutoFit/>
          </a:bodyPr>
          <a:lstStyle/>
          <a:p>
            <a:r>
              <a:rPr lang="en-US" b="1" dirty="0">
                <a:solidFill>
                  <a:schemeClr val="bg1"/>
                </a:solidFill>
                <a:latin typeface="Arial Nova" panose="020B0504020202020204" pitchFamily="34" charset="0"/>
              </a:rPr>
              <a:t>HORROR MOVIES</a:t>
            </a:r>
          </a:p>
        </p:txBody>
      </p:sp>
      <p:pic>
        <p:nvPicPr>
          <p:cNvPr id="20" name="Picture 19">
            <a:extLst>
              <a:ext uri="{FF2B5EF4-FFF2-40B4-BE49-F238E27FC236}">
                <a16:creationId xmlns:a16="http://schemas.microsoft.com/office/drawing/2014/main" id="{EB85FBDA-40BD-490A-9296-3E707F23C017}"/>
              </a:ext>
            </a:extLst>
          </p:cNvPr>
          <p:cNvPicPr>
            <a:picLocks noChangeAspect="1"/>
          </p:cNvPicPr>
          <p:nvPr/>
        </p:nvPicPr>
        <p:blipFill rotWithShape="1">
          <a:blip r:embed="rId2">
            <a:extLst>
              <a:ext uri="{28A0092B-C50C-407E-A947-70E740481C1C}">
                <a14:useLocalDpi xmlns:a14="http://schemas.microsoft.com/office/drawing/2010/main" val="0"/>
              </a:ext>
            </a:extLst>
          </a:blip>
          <a:srcRect l="85203" t="-87581" r="-82396" b="90029"/>
          <a:stretch/>
        </p:blipFill>
        <p:spPr>
          <a:xfrm>
            <a:off x="8830850" y="-6789393"/>
            <a:ext cx="14133535" cy="7979366"/>
          </a:xfrm>
          <a:prstGeom prst="rect">
            <a:avLst/>
          </a:prstGeom>
        </p:spPr>
      </p:pic>
      <p:pic>
        <p:nvPicPr>
          <p:cNvPr id="22" name="Picture 21">
            <a:extLst>
              <a:ext uri="{FF2B5EF4-FFF2-40B4-BE49-F238E27FC236}">
                <a16:creationId xmlns:a16="http://schemas.microsoft.com/office/drawing/2014/main" id="{F7E0CAD8-D5E2-4426-A57E-6A182775CC1B}"/>
              </a:ext>
            </a:extLst>
          </p:cNvPr>
          <p:cNvPicPr>
            <a:picLocks noChangeAspect="1"/>
          </p:cNvPicPr>
          <p:nvPr/>
        </p:nvPicPr>
        <p:blipFill rotWithShape="1">
          <a:blip r:embed="rId2">
            <a:extLst>
              <a:ext uri="{28A0092B-C50C-407E-A947-70E740481C1C}">
                <a14:useLocalDpi xmlns:a14="http://schemas.microsoft.com/office/drawing/2010/main" val="0"/>
              </a:ext>
            </a:extLst>
          </a:blip>
          <a:srcRect l="82413" t="14998" r="9316" b="70962"/>
          <a:stretch/>
        </p:blipFill>
        <p:spPr>
          <a:xfrm>
            <a:off x="0" y="4972832"/>
            <a:ext cx="1348240" cy="1287257"/>
          </a:xfrm>
          <a:prstGeom prst="rect">
            <a:avLst/>
          </a:prstGeom>
        </p:spPr>
      </p:pic>
      <p:cxnSp>
        <p:nvCxnSpPr>
          <p:cNvPr id="24" name="Straight Connector 23">
            <a:extLst>
              <a:ext uri="{FF2B5EF4-FFF2-40B4-BE49-F238E27FC236}">
                <a16:creationId xmlns:a16="http://schemas.microsoft.com/office/drawing/2014/main" id="{A0A0F261-AE31-420C-B94F-B68167F0548E}"/>
              </a:ext>
            </a:extLst>
          </p:cNvPr>
          <p:cNvCxnSpPr/>
          <p:nvPr/>
        </p:nvCxnSpPr>
        <p:spPr>
          <a:xfrm>
            <a:off x="4359058" y="851771"/>
            <a:ext cx="3051781" cy="338202"/>
          </a:xfrm>
          <a:prstGeom prst="line">
            <a:avLst/>
          </a:prstGeom>
          <a:ln w="28575">
            <a:prstDash val="dashDot"/>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E9F85C7-3A2E-4DD1-8C9F-0E50B9B3BC63}"/>
              </a:ext>
            </a:extLst>
          </p:cNvPr>
          <p:cNvCxnSpPr>
            <a:cxnSpLocks/>
          </p:cNvCxnSpPr>
          <p:nvPr/>
        </p:nvCxnSpPr>
        <p:spPr>
          <a:xfrm flipV="1">
            <a:off x="5724395" y="3842460"/>
            <a:ext cx="2392466" cy="1643940"/>
          </a:xfrm>
          <a:prstGeom prst="line">
            <a:avLst/>
          </a:prstGeom>
          <a:ln w="28575">
            <a:prstDash val="dash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4716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4B5D9F-9507-473F-85A2-87C3B46B6B7E}"/>
              </a:ext>
            </a:extLst>
          </p:cNvPr>
          <p:cNvSpPr/>
          <p:nvPr/>
        </p:nvSpPr>
        <p:spPr>
          <a:xfrm>
            <a:off x="-12878" y="0"/>
            <a:ext cx="11341277" cy="454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C03BC77-CD09-4BC0-9CF4-2527427F982B}"/>
              </a:ext>
            </a:extLst>
          </p:cNvPr>
          <p:cNvSpPr>
            <a:spLocks noGrp="1"/>
          </p:cNvSpPr>
          <p:nvPr>
            <p:ph type="title"/>
          </p:nvPr>
        </p:nvSpPr>
        <p:spPr>
          <a:xfrm>
            <a:off x="11277600" y="0"/>
            <a:ext cx="914400" cy="6858000"/>
          </a:xfrm>
        </p:spPr>
        <p:txBody>
          <a:bodyPr vert="vert270" anchor="ctr" anchorCtr="1">
            <a:normAutofit/>
          </a:bodyPr>
          <a:lstStyle/>
          <a:p>
            <a:r>
              <a:rPr lang="en-US" sz="4000" dirty="0">
                <a:solidFill>
                  <a:schemeClr val="bg1"/>
                </a:solidFill>
                <a:latin typeface="Franklin Gothic Demi" panose="020B0703020102020204" pitchFamily="34" charset="0"/>
              </a:rPr>
              <a:t>SVD Matrix Factorization </a:t>
            </a:r>
          </a:p>
        </p:txBody>
      </p:sp>
      <p:sp>
        <p:nvSpPr>
          <p:cNvPr id="4" name="TextBox 3">
            <a:extLst>
              <a:ext uri="{FF2B5EF4-FFF2-40B4-BE49-F238E27FC236}">
                <a16:creationId xmlns:a16="http://schemas.microsoft.com/office/drawing/2014/main" id="{1E2F1E5E-7D3E-4C57-A61F-2DB23B8AD2BA}"/>
              </a:ext>
            </a:extLst>
          </p:cNvPr>
          <p:cNvSpPr txBox="1"/>
          <p:nvPr/>
        </p:nvSpPr>
        <p:spPr>
          <a:xfrm>
            <a:off x="159658" y="174171"/>
            <a:ext cx="5593174" cy="2215991"/>
          </a:xfrm>
          <a:prstGeom prst="rect">
            <a:avLst/>
          </a:prstGeom>
          <a:noFill/>
        </p:spPr>
        <p:txBody>
          <a:bodyPr wrap="square" rtlCol="0">
            <a:spAutoFit/>
          </a:bodyPr>
          <a:lstStyle/>
          <a:p>
            <a:r>
              <a:rPr lang="en-US" sz="2000" dirty="0">
                <a:solidFill>
                  <a:schemeClr val="bg1"/>
                </a:solidFill>
                <a:latin typeface="Arial Nova" panose="020B0504020202020204" pitchFamily="34" charset="0"/>
              </a:rPr>
              <a:t>The first Collaborative Filtering method that I tested was </a:t>
            </a:r>
            <a:r>
              <a:rPr lang="en-US" sz="2000" b="1" dirty="0">
                <a:solidFill>
                  <a:schemeClr val="bg1"/>
                </a:solidFill>
                <a:latin typeface="Arial Nova" panose="020B0504020202020204" pitchFamily="34" charset="0"/>
              </a:rPr>
              <a:t>SVD</a:t>
            </a:r>
            <a:r>
              <a:rPr lang="en-US" sz="2000" dirty="0">
                <a:solidFill>
                  <a:schemeClr val="bg1"/>
                </a:solidFill>
                <a:latin typeface="Arial Nova" panose="020B0504020202020204" pitchFamily="34" charset="0"/>
              </a:rPr>
              <a:t> (singular value decomposition) </a:t>
            </a:r>
            <a:r>
              <a:rPr lang="en-US" sz="2000" b="1" dirty="0">
                <a:solidFill>
                  <a:schemeClr val="bg1"/>
                </a:solidFill>
                <a:latin typeface="Arial Nova" panose="020B0504020202020204" pitchFamily="34" charset="0"/>
              </a:rPr>
              <a:t>Matrix Factorization</a:t>
            </a:r>
            <a:r>
              <a:rPr lang="en-US" sz="2000" dirty="0">
                <a:solidFill>
                  <a:schemeClr val="bg1"/>
                </a:solidFill>
                <a:latin typeface="Arial Nova" panose="020B0504020202020204" pitchFamily="34" charset="0"/>
              </a:rPr>
              <a:t>. Matrix Factorization works by decomposing a user-item interaction matrix into the product of two lower dimensionality rectangular matrices.</a:t>
            </a:r>
            <a:endParaRPr lang="en-US" dirty="0"/>
          </a:p>
          <a:p>
            <a:endParaRPr lang="en-US" dirty="0"/>
          </a:p>
        </p:txBody>
      </p:sp>
      <p:pic>
        <p:nvPicPr>
          <p:cNvPr id="2050" name="Picture 2" descr="https://cdn-images-1.medium.com/max/1320/1*IgyFUxfVIm7YblpmgMWzOA.png">
            <a:extLst>
              <a:ext uri="{FF2B5EF4-FFF2-40B4-BE49-F238E27FC236}">
                <a16:creationId xmlns:a16="http://schemas.microsoft.com/office/drawing/2014/main" id="{E27BB215-1CD9-42AD-8574-A16694018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04496"/>
            <a:ext cx="4838431" cy="327776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2" name="Arrow: Pentagon 11">
            <a:extLst>
              <a:ext uri="{FF2B5EF4-FFF2-40B4-BE49-F238E27FC236}">
                <a16:creationId xmlns:a16="http://schemas.microsoft.com/office/drawing/2014/main" id="{DE9BA328-64E9-426B-A011-7EF59143E8CC}"/>
              </a:ext>
            </a:extLst>
          </p:cNvPr>
          <p:cNvSpPr/>
          <p:nvPr/>
        </p:nvSpPr>
        <p:spPr>
          <a:xfrm rot="5400000">
            <a:off x="2025577" y="575079"/>
            <a:ext cx="1711018" cy="5239657"/>
          </a:xfrm>
          <a:prstGeom prst="homePlate">
            <a:avLst>
              <a:gd name="adj" fmla="val 31144"/>
            </a:avLst>
          </a:prstGeom>
          <a:solidFill>
            <a:srgbClr val="F4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6AE5B2D-8F3F-4E7B-83AD-183D93926F30}"/>
              </a:ext>
            </a:extLst>
          </p:cNvPr>
          <p:cNvSpPr txBox="1"/>
          <p:nvPr/>
        </p:nvSpPr>
        <p:spPr>
          <a:xfrm>
            <a:off x="420914" y="2481943"/>
            <a:ext cx="4949372" cy="923330"/>
          </a:xfrm>
          <a:prstGeom prst="rect">
            <a:avLst/>
          </a:prstGeom>
          <a:noFill/>
        </p:spPr>
        <p:txBody>
          <a:bodyPr wrap="square" rtlCol="0">
            <a:spAutoFit/>
          </a:bodyPr>
          <a:lstStyle/>
          <a:p>
            <a:r>
              <a:rPr lang="en-US" dirty="0">
                <a:latin typeface="Franklin Gothic Demi" panose="020B0703020102020204" pitchFamily="34" charset="0"/>
              </a:rPr>
              <a:t>To begin the process of testing this model, I decided to concentrate on the top 500 rated movies in a specific genre. </a:t>
            </a:r>
          </a:p>
        </p:txBody>
      </p:sp>
      <p:pic>
        <p:nvPicPr>
          <p:cNvPr id="13" name="Picture 12">
            <a:extLst>
              <a:ext uri="{FF2B5EF4-FFF2-40B4-BE49-F238E27FC236}">
                <a16:creationId xmlns:a16="http://schemas.microsoft.com/office/drawing/2014/main" id="{E5888F52-62B4-43DA-9555-4BA67361CECF}"/>
              </a:ext>
            </a:extLst>
          </p:cNvPr>
          <p:cNvPicPr>
            <a:picLocks noChangeAspect="1"/>
          </p:cNvPicPr>
          <p:nvPr/>
        </p:nvPicPr>
        <p:blipFill>
          <a:blip r:embed="rId3"/>
          <a:stretch>
            <a:fillRect/>
          </a:stretch>
        </p:blipFill>
        <p:spPr>
          <a:xfrm>
            <a:off x="-12878" y="4086760"/>
            <a:ext cx="11341276" cy="2771240"/>
          </a:xfrm>
          <a:prstGeom prst="rect">
            <a:avLst/>
          </a:prstGeom>
        </p:spPr>
      </p:pic>
    </p:spTree>
    <p:extLst>
      <p:ext uri="{BB962C8B-B14F-4D97-AF65-F5344CB8AC3E}">
        <p14:creationId xmlns:p14="http://schemas.microsoft.com/office/powerpoint/2010/main" val="46796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03BC77-CD09-4BC0-9CF4-2527427F982B}"/>
              </a:ext>
            </a:extLst>
          </p:cNvPr>
          <p:cNvSpPr>
            <a:spLocks noGrp="1"/>
          </p:cNvSpPr>
          <p:nvPr>
            <p:ph type="title"/>
          </p:nvPr>
        </p:nvSpPr>
        <p:spPr>
          <a:xfrm>
            <a:off x="11277600" y="0"/>
            <a:ext cx="914400" cy="6858000"/>
          </a:xfrm>
        </p:spPr>
        <p:txBody>
          <a:bodyPr vert="vert270" anchor="ctr" anchorCtr="1">
            <a:normAutofit/>
          </a:bodyPr>
          <a:lstStyle/>
          <a:p>
            <a:r>
              <a:rPr lang="en-US" sz="4000" dirty="0">
                <a:solidFill>
                  <a:schemeClr val="bg1"/>
                </a:solidFill>
                <a:latin typeface="Franklin Gothic Demi" panose="020B0703020102020204" pitchFamily="34" charset="0"/>
              </a:rPr>
              <a:t>SVD Matrix Factorization </a:t>
            </a:r>
          </a:p>
        </p:txBody>
      </p:sp>
      <p:pic>
        <p:nvPicPr>
          <p:cNvPr id="2" name="Picture 1">
            <a:extLst>
              <a:ext uri="{FF2B5EF4-FFF2-40B4-BE49-F238E27FC236}">
                <a16:creationId xmlns:a16="http://schemas.microsoft.com/office/drawing/2014/main" id="{45394BDA-85DF-41C5-82B3-6816D0195F59}"/>
              </a:ext>
            </a:extLst>
          </p:cNvPr>
          <p:cNvPicPr>
            <a:picLocks noChangeAspect="1"/>
          </p:cNvPicPr>
          <p:nvPr/>
        </p:nvPicPr>
        <p:blipFill>
          <a:blip r:embed="rId2"/>
          <a:stretch>
            <a:fillRect/>
          </a:stretch>
        </p:blipFill>
        <p:spPr>
          <a:xfrm>
            <a:off x="0" y="130626"/>
            <a:ext cx="11277600" cy="4607957"/>
          </a:xfrm>
          <a:prstGeom prst="rect">
            <a:avLst/>
          </a:prstGeom>
        </p:spPr>
      </p:pic>
      <p:pic>
        <p:nvPicPr>
          <p:cNvPr id="4" name="Picture 3">
            <a:extLst>
              <a:ext uri="{FF2B5EF4-FFF2-40B4-BE49-F238E27FC236}">
                <a16:creationId xmlns:a16="http://schemas.microsoft.com/office/drawing/2014/main" id="{0A3D3C3B-5B0B-425C-ACC0-30669008DC9C}"/>
              </a:ext>
            </a:extLst>
          </p:cNvPr>
          <p:cNvPicPr>
            <a:picLocks noChangeAspect="1"/>
          </p:cNvPicPr>
          <p:nvPr/>
        </p:nvPicPr>
        <p:blipFill>
          <a:blip r:embed="rId3"/>
          <a:stretch>
            <a:fillRect/>
          </a:stretch>
        </p:blipFill>
        <p:spPr>
          <a:xfrm>
            <a:off x="0" y="4738583"/>
            <a:ext cx="11277600" cy="2015976"/>
          </a:xfrm>
          <a:prstGeom prst="rect">
            <a:avLst/>
          </a:prstGeom>
        </p:spPr>
      </p:pic>
      <p:sp>
        <p:nvSpPr>
          <p:cNvPr id="6" name="Rectangle: Rounded Corners 5">
            <a:extLst>
              <a:ext uri="{FF2B5EF4-FFF2-40B4-BE49-F238E27FC236}">
                <a16:creationId xmlns:a16="http://schemas.microsoft.com/office/drawing/2014/main" id="{43BFB86E-8866-4CF7-92A5-B5C9182B6B39}"/>
              </a:ext>
            </a:extLst>
          </p:cNvPr>
          <p:cNvSpPr/>
          <p:nvPr/>
        </p:nvSpPr>
        <p:spPr>
          <a:xfrm>
            <a:off x="6096000" y="3213993"/>
            <a:ext cx="4702629" cy="2394858"/>
          </a:xfrm>
          <a:prstGeom prst="roundRect">
            <a:avLst/>
          </a:prstGeom>
          <a:solidFill>
            <a:srgbClr val="429DA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900" dirty="0">
                <a:solidFill>
                  <a:schemeClr val="bg1"/>
                </a:solidFill>
                <a:latin typeface="Arial Nova Light" panose="020B0304020202020204" pitchFamily="34" charset="0"/>
              </a:rPr>
              <a:t>A matrix is created using the </a:t>
            </a:r>
            <a:r>
              <a:rPr lang="en-US" sz="1900" dirty="0" err="1">
                <a:solidFill>
                  <a:schemeClr val="bg1"/>
                </a:solidFill>
                <a:latin typeface="Arial Nova Light" panose="020B0304020202020204" pitchFamily="34" charset="0"/>
              </a:rPr>
              <a:t>pivot_table</a:t>
            </a:r>
            <a:r>
              <a:rPr lang="en-US" sz="1900" dirty="0">
                <a:solidFill>
                  <a:schemeClr val="bg1"/>
                </a:solidFill>
                <a:latin typeface="Arial Nova Light" panose="020B0304020202020204" pitchFamily="34" charset="0"/>
              </a:rPr>
              <a:t> function, with user Id  as the index and movie title as columns. The matrix is transposed to flip the axis and </a:t>
            </a:r>
            <a:r>
              <a:rPr lang="en-US" sz="1900" dirty="0" err="1">
                <a:solidFill>
                  <a:schemeClr val="bg1"/>
                </a:solidFill>
                <a:latin typeface="Arial Nova Light" panose="020B0304020202020204" pitchFamily="34" charset="0"/>
              </a:rPr>
              <a:t>TruncatedSVD</a:t>
            </a:r>
            <a:r>
              <a:rPr lang="en-US" sz="1900" dirty="0">
                <a:solidFill>
                  <a:schemeClr val="bg1"/>
                </a:solidFill>
                <a:latin typeface="Arial Nova Light" panose="020B0304020202020204" pitchFamily="34" charset="0"/>
              </a:rPr>
              <a:t> is used to decompose it. The decomposed matrix is then fit into the model for dimensionality reduction</a:t>
            </a:r>
          </a:p>
        </p:txBody>
      </p:sp>
    </p:spTree>
    <p:extLst>
      <p:ext uri="{BB962C8B-B14F-4D97-AF65-F5344CB8AC3E}">
        <p14:creationId xmlns:p14="http://schemas.microsoft.com/office/powerpoint/2010/main" val="46025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03BC77-CD09-4BC0-9CF4-2527427F982B}"/>
              </a:ext>
            </a:extLst>
          </p:cNvPr>
          <p:cNvSpPr>
            <a:spLocks noGrp="1"/>
          </p:cNvSpPr>
          <p:nvPr>
            <p:ph type="title"/>
          </p:nvPr>
        </p:nvSpPr>
        <p:spPr>
          <a:xfrm>
            <a:off x="11277600" y="0"/>
            <a:ext cx="914400" cy="6858000"/>
          </a:xfrm>
        </p:spPr>
        <p:txBody>
          <a:bodyPr vert="vert270" anchor="ctr" anchorCtr="1">
            <a:normAutofit/>
          </a:bodyPr>
          <a:lstStyle/>
          <a:p>
            <a:r>
              <a:rPr lang="en-US" sz="4000" dirty="0">
                <a:solidFill>
                  <a:schemeClr val="bg1"/>
                </a:solidFill>
                <a:latin typeface="Franklin Gothic Demi" panose="020B0703020102020204" pitchFamily="34" charset="0"/>
              </a:rPr>
              <a:t>SVD Matrix Factorization </a:t>
            </a:r>
          </a:p>
        </p:txBody>
      </p:sp>
      <p:pic>
        <p:nvPicPr>
          <p:cNvPr id="3" name="Picture 2">
            <a:extLst>
              <a:ext uri="{FF2B5EF4-FFF2-40B4-BE49-F238E27FC236}">
                <a16:creationId xmlns:a16="http://schemas.microsoft.com/office/drawing/2014/main" id="{9150AB80-D512-4971-B21B-F8958967511F}"/>
              </a:ext>
            </a:extLst>
          </p:cNvPr>
          <p:cNvPicPr>
            <a:picLocks noChangeAspect="1"/>
          </p:cNvPicPr>
          <p:nvPr/>
        </p:nvPicPr>
        <p:blipFill>
          <a:blip r:embed="rId2"/>
          <a:stretch>
            <a:fillRect/>
          </a:stretch>
        </p:blipFill>
        <p:spPr>
          <a:xfrm>
            <a:off x="87146" y="0"/>
            <a:ext cx="10956054" cy="6505950"/>
          </a:xfrm>
          <a:prstGeom prst="rect">
            <a:avLst/>
          </a:prstGeom>
          <a:ln>
            <a:noFill/>
          </a:ln>
          <a:effectLst>
            <a:softEdge rad="112500"/>
          </a:effectLst>
        </p:spPr>
      </p:pic>
      <p:sp>
        <p:nvSpPr>
          <p:cNvPr id="4" name="Flowchart: Document 3">
            <a:extLst>
              <a:ext uri="{FF2B5EF4-FFF2-40B4-BE49-F238E27FC236}">
                <a16:creationId xmlns:a16="http://schemas.microsoft.com/office/drawing/2014/main" id="{108EA012-EDB5-46B3-A347-33CB8B7D4C5B}"/>
              </a:ext>
            </a:extLst>
          </p:cNvPr>
          <p:cNvSpPr/>
          <p:nvPr/>
        </p:nvSpPr>
        <p:spPr>
          <a:xfrm rot="10800000">
            <a:off x="7489370" y="4557483"/>
            <a:ext cx="3802742" cy="2300516"/>
          </a:xfrm>
          <a:prstGeom prst="flowChartDocumen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7D912C8-A09D-4A3A-B05B-1F9432AA5911}"/>
              </a:ext>
            </a:extLst>
          </p:cNvPr>
          <p:cNvSpPr/>
          <p:nvPr/>
        </p:nvSpPr>
        <p:spPr>
          <a:xfrm>
            <a:off x="7808686" y="5079998"/>
            <a:ext cx="3468914" cy="1714508"/>
          </a:xfrm>
          <a:prstGeom prst="rect">
            <a:avLst/>
          </a:prstGeom>
        </p:spPr>
        <p:txBody>
          <a:bodyPr wrap="square">
            <a:spAutoFit/>
          </a:bodyPr>
          <a:lstStyle/>
          <a:p>
            <a:pPr>
              <a:lnSpc>
                <a:spcPct val="107000"/>
              </a:lnSpc>
              <a:spcAft>
                <a:spcPts val="800"/>
              </a:spcAft>
            </a:pPr>
            <a:r>
              <a:rPr lang="en-US" sz="2000" spc="-5" dirty="0">
                <a:solidFill>
                  <a:srgbClr val="FBDA52"/>
                </a:solidFill>
                <a:latin typeface="Arial Nova" panose="020B0504020202020204" pitchFamily="34" charset="0"/>
                <a:ea typeface="Calibri" panose="020F0502020204030204" pitchFamily="34" charset="0"/>
                <a:cs typeface="Arial" panose="020B0604020202020204" pitchFamily="34" charset="0"/>
              </a:rPr>
              <a:t>The Pearson’s R correlation coefficient is calculated for every movie pair and a final matrix is created to hold the data.</a:t>
            </a:r>
            <a:endParaRPr lang="en-US" sz="2000" dirty="0">
              <a:solidFill>
                <a:srgbClr val="FBDA52"/>
              </a:solidFill>
              <a:effectLst/>
              <a:latin typeface="Arial Nova" panose="020B0504020202020204" pitchFamily="34" charset="0"/>
              <a:ea typeface="Calibri" panose="020F0502020204030204" pitchFamily="34" charset="0"/>
              <a:cs typeface="Arial" panose="020B0604020202020204" pitchFamily="34" charset="0"/>
            </a:endParaRPr>
          </a:p>
        </p:txBody>
      </p:sp>
      <p:sp>
        <p:nvSpPr>
          <p:cNvPr id="8" name="Arrow: Left 7">
            <a:extLst>
              <a:ext uri="{FF2B5EF4-FFF2-40B4-BE49-F238E27FC236}">
                <a16:creationId xmlns:a16="http://schemas.microsoft.com/office/drawing/2014/main" id="{9D8B3FCB-0571-4931-8F3A-29112E659405}"/>
              </a:ext>
            </a:extLst>
          </p:cNvPr>
          <p:cNvSpPr/>
          <p:nvPr/>
        </p:nvSpPr>
        <p:spPr>
          <a:xfrm>
            <a:off x="4286798" y="5313137"/>
            <a:ext cx="1620515" cy="1248229"/>
          </a:xfrm>
          <a:prstGeom prst="leftArrow">
            <a:avLst/>
          </a:prstGeom>
          <a:solidFill>
            <a:srgbClr val="FDB93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Franklin Gothic Demi" panose="020B0703020102020204" pitchFamily="34" charset="0"/>
              </a:rPr>
              <a:t>Test Run</a:t>
            </a:r>
          </a:p>
        </p:txBody>
      </p:sp>
    </p:spTree>
    <p:extLst>
      <p:ext uri="{BB962C8B-B14F-4D97-AF65-F5344CB8AC3E}">
        <p14:creationId xmlns:p14="http://schemas.microsoft.com/office/powerpoint/2010/main" val="3974710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03BC77-CD09-4BC0-9CF4-2527427F982B}"/>
              </a:ext>
            </a:extLst>
          </p:cNvPr>
          <p:cNvSpPr>
            <a:spLocks noGrp="1"/>
          </p:cNvSpPr>
          <p:nvPr>
            <p:ph type="title"/>
          </p:nvPr>
        </p:nvSpPr>
        <p:spPr>
          <a:xfrm>
            <a:off x="11277600" y="0"/>
            <a:ext cx="914400" cy="6858000"/>
          </a:xfrm>
        </p:spPr>
        <p:txBody>
          <a:bodyPr vert="vert270" anchor="ctr" anchorCtr="1">
            <a:normAutofit/>
          </a:bodyPr>
          <a:lstStyle/>
          <a:p>
            <a:r>
              <a:rPr lang="en-US" sz="4000" dirty="0">
                <a:solidFill>
                  <a:schemeClr val="bg1"/>
                </a:solidFill>
                <a:latin typeface="Franklin Gothic Demi" panose="020B0703020102020204" pitchFamily="34" charset="0"/>
              </a:rPr>
              <a:t>SVD Matrix Factorization </a:t>
            </a:r>
          </a:p>
        </p:txBody>
      </p:sp>
      <p:pic>
        <p:nvPicPr>
          <p:cNvPr id="2" name="Picture 1">
            <a:extLst>
              <a:ext uri="{FF2B5EF4-FFF2-40B4-BE49-F238E27FC236}">
                <a16:creationId xmlns:a16="http://schemas.microsoft.com/office/drawing/2014/main" id="{58C2BF94-D694-4561-AE7B-20F307A36E36}"/>
              </a:ext>
            </a:extLst>
          </p:cNvPr>
          <p:cNvPicPr>
            <a:picLocks noChangeAspect="1"/>
          </p:cNvPicPr>
          <p:nvPr/>
        </p:nvPicPr>
        <p:blipFill>
          <a:blip r:embed="rId2"/>
          <a:stretch>
            <a:fillRect/>
          </a:stretch>
        </p:blipFill>
        <p:spPr>
          <a:xfrm>
            <a:off x="-125126" y="0"/>
            <a:ext cx="10722634" cy="6858000"/>
          </a:xfrm>
          <a:prstGeom prst="rect">
            <a:avLst/>
          </a:prstGeom>
        </p:spPr>
      </p:pic>
      <p:sp>
        <p:nvSpPr>
          <p:cNvPr id="7" name="Rectangle 6">
            <a:extLst>
              <a:ext uri="{FF2B5EF4-FFF2-40B4-BE49-F238E27FC236}">
                <a16:creationId xmlns:a16="http://schemas.microsoft.com/office/drawing/2014/main" id="{9F8BC6D0-E8B5-4E41-BF77-1016A8AFC1D1}"/>
              </a:ext>
            </a:extLst>
          </p:cNvPr>
          <p:cNvSpPr/>
          <p:nvPr/>
        </p:nvSpPr>
        <p:spPr>
          <a:xfrm>
            <a:off x="7042246" y="0"/>
            <a:ext cx="4235354" cy="6858000"/>
          </a:xfrm>
          <a:prstGeom prst="rect">
            <a:avLst/>
          </a:prstGeom>
          <a:gradFill>
            <a:gsLst>
              <a:gs pos="0">
                <a:schemeClr val="bg1">
                  <a:alpha val="0"/>
                </a:schemeClr>
              </a:gs>
              <a:gs pos="50000">
                <a:schemeClr val="bg1"/>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3B81E71E-FCDF-4067-9303-B21FEA3D7371}"/>
              </a:ext>
            </a:extLst>
          </p:cNvPr>
          <p:cNvSpPr/>
          <p:nvPr/>
        </p:nvSpPr>
        <p:spPr>
          <a:xfrm>
            <a:off x="6127846" y="112594"/>
            <a:ext cx="5149753" cy="15421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Nova" panose="020B0504020202020204" pitchFamily="34" charset="0"/>
              </a:rPr>
              <a:t>Fuzzywuzzy</a:t>
            </a:r>
            <a:r>
              <a:rPr lang="en-US" dirty="0">
                <a:latin typeface="Arial Nova" panose="020B0504020202020204" pitchFamily="34" charset="0"/>
              </a:rPr>
              <a:t> used for string matching when user inputs a movie title. </a:t>
            </a:r>
          </a:p>
        </p:txBody>
      </p:sp>
      <p:sp>
        <p:nvSpPr>
          <p:cNvPr id="15" name="Arrow: Left 14">
            <a:extLst>
              <a:ext uri="{FF2B5EF4-FFF2-40B4-BE49-F238E27FC236}">
                <a16:creationId xmlns:a16="http://schemas.microsoft.com/office/drawing/2014/main" id="{CF2EC79C-D705-4436-AEA8-4780C2572996}"/>
              </a:ext>
            </a:extLst>
          </p:cNvPr>
          <p:cNvSpPr/>
          <p:nvPr/>
        </p:nvSpPr>
        <p:spPr>
          <a:xfrm>
            <a:off x="7328848" y="2033516"/>
            <a:ext cx="3948751" cy="189703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Nova" panose="020B0504020202020204" pitchFamily="34" charset="0"/>
              </a:rPr>
              <a:t>Pearson’s R Correlation is attempted based off results of fuzzy search.</a:t>
            </a:r>
          </a:p>
        </p:txBody>
      </p:sp>
      <p:sp>
        <p:nvSpPr>
          <p:cNvPr id="17" name="Arrow: Left 16">
            <a:extLst>
              <a:ext uri="{FF2B5EF4-FFF2-40B4-BE49-F238E27FC236}">
                <a16:creationId xmlns:a16="http://schemas.microsoft.com/office/drawing/2014/main" id="{E9933758-13B7-4E5D-BA24-E6677698A035}"/>
              </a:ext>
            </a:extLst>
          </p:cNvPr>
          <p:cNvSpPr/>
          <p:nvPr/>
        </p:nvSpPr>
        <p:spPr>
          <a:xfrm>
            <a:off x="7042246" y="4688005"/>
            <a:ext cx="4235353" cy="15421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Nova" panose="020B0504020202020204" pitchFamily="34" charset="0"/>
              </a:rPr>
              <a:t>Input loop added for better user experience.  </a:t>
            </a:r>
          </a:p>
        </p:txBody>
      </p:sp>
    </p:spTree>
    <p:extLst>
      <p:ext uri="{BB962C8B-B14F-4D97-AF65-F5344CB8AC3E}">
        <p14:creationId xmlns:p14="http://schemas.microsoft.com/office/powerpoint/2010/main" val="20686361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0</TotalTime>
  <Words>886</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Nova</vt:lpstr>
      <vt:lpstr>Arial Nova Light</vt:lpstr>
      <vt:lpstr>Century Schoolbook</vt:lpstr>
      <vt:lpstr>Franklin Gothic Demi</vt:lpstr>
      <vt:lpstr>Ink Free</vt:lpstr>
      <vt:lpstr>Wingdings</vt:lpstr>
      <vt:lpstr>Wingdings 2</vt:lpstr>
      <vt:lpstr>View</vt:lpstr>
      <vt:lpstr>Collaborative Filtering </vt:lpstr>
      <vt:lpstr>There are 2 types of Collaborative Filtering, user based and item based. Both work in a similar way but with a slightly different focus.</vt:lpstr>
      <vt:lpstr>Data Cleansing &amp; Exploration</vt:lpstr>
      <vt:lpstr>Data Cleansing &amp; Exploration</vt:lpstr>
      <vt:lpstr>Data Cleansing &amp; Exploration</vt:lpstr>
      <vt:lpstr>SVD Matrix Factorization </vt:lpstr>
      <vt:lpstr>SVD Matrix Factorization </vt:lpstr>
      <vt:lpstr>SVD Matrix Factorization </vt:lpstr>
      <vt:lpstr>SVD Matrix Factorization </vt:lpstr>
      <vt:lpstr>k-Nearest Neighbors </vt:lpstr>
      <vt:lpstr>k-Nearest Neighbors </vt:lpstr>
      <vt:lpstr>k-Nearest Neighbors </vt:lpstr>
      <vt:lpstr>Compare Methods</vt:lpstr>
      <vt:lpstr>Compare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Filtering</dc:title>
  <dc:creator>Jennifer Clarke</dc:creator>
  <cp:lastModifiedBy>Jennifer Clarke</cp:lastModifiedBy>
  <cp:revision>72</cp:revision>
  <dcterms:created xsi:type="dcterms:W3CDTF">2019-02-10T06:46:37Z</dcterms:created>
  <dcterms:modified xsi:type="dcterms:W3CDTF">2019-02-11T18:33:34Z</dcterms:modified>
</cp:coreProperties>
</file>