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4">
  <p:sldMasterIdLst>
    <p:sldMasterId id="2147483687" r:id="rId1"/>
  </p:sldMasterIdLst>
  <p:notesMasterIdLst>
    <p:notesMasterId r:id="rId26"/>
  </p:notesMasterIdLst>
  <p:handoutMasterIdLst>
    <p:handoutMasterId r:id="rId27"/>
  </p:handoutMasterIdLst>
  <p:sldIdLst>
    <p:sldId id="256" r:id="rId2"/>
    <p:sldId id="257" r:id="rId3"/>
    <p:sldId id="258" r:id="rId4"/>
    <p:sldId id="279"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0" r:id="rId18"/>
    <p:sldId id="272" r:id="rId19"/>
    <p:sldId id="273" r:id="rId20"/>
    <p:sldId id="274" r:id="rId21"/>
    <p:sldId id="275" r:id="rId22"/>
    <p:sldId id="276" r:id="rId23"/>
    <p:sldId id="277"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Светлый стиль 2 — акцент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Светлый стиль 1 — акцент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404" autoAdjust="0"/>
  </p:normalViewPr>
  <p:slideViewPr>
    <p:cSldViewPr snapToGrid="0">
      <p:cViewPr varScale="1">
        <p:scale>
          <a:sx n="104" d="100"/>
          <a:sy n="104" d="100"/>
        </p:scale>
        <p:origin x="1806" y="114"/>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99B90F-73E3-4909-9606-6B787BFE89B5}" type="datetimeFigureOut">
              <a:rPr lang="ru-RU" smtClean="0"/>
              <a:t>31.01.2022</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D76056-9BAD-425F-99BE-CDCA79F74ABC}" type="slidenum">
              <a:rPr lang="ru-RU" smtClean="0"/>
              <a:t>‹#›</a:t>
            </a:fld>
            <a:endParaRPr lang="ru-RU"/>
          </a:p>
        </p:txBody>
      </p:sp>
    </p:spTree>
    <p:extLst>
      <p:ext uri="{BB962C8B-B14F-4D97-AF65-F5344CB8AC3E}">
        <p14:creationId xmlns:p14="http://schemas.microsoft.com/office/powerpoint/2010/main" val="4150138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FB6FC-A98C-4DC8-8EDF-D55FDCC602F4}" type="datetimeFigureOut">
              <a:rPr lang="ru-RU" smtClean="0"/>
              <a:t>31.01.2022</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4BF51-7514-46EB-9FC6-E0B8DC99769B}" type="slidenum">
              <a:rPr lang="ru-RU" smtClean="0"/>
              <a:t>‹#›</a:t>
            </a:fld>
            <a:endParaRPr lang="ru-RU"/>
          </a:p>
        </p:txBody>
      </p:sp>
    </p:spTree>
    <p:extLst>
      <p:ext uri="{BB962C8B-B14F-4D97-AF65-F5344CB8AC3E}">
        <p14:creationId xmlns:p14="http://schemas.microsoft.com/office/powerpoint/2010/main" val="3423860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В программировании, как виде человеческой деятельности, выделяют основные направления для решения задачи преодоления сложности предметной области</a:t>
            </a:r>
            <a:endParaRPr lang="ru-RU" dirty="0"/>
          </a:p>
        </p:txBody>
      </p:sp>
      <p:sp>
        <p:nvSpPr>
          <p:cNvPr id="4" name="Номер слайда 3"/>
          <p:cNvSpPr>
            <a:spLocks noGrp="1"/>
          </p:cNvSpPr>
          <p:nvPr>
            <p:ph type="sldNum" sz="quarter" idx="10"/>
          </p:nvPr>
        </p:nvSpPr>
        <p:spPr/>
        <p:txBody>
          <a:bodyPr/>
          <a:lstStyle/>
          <a:p>
            <a:fld id="{5A14BF51-7514-46EB-9FC6-E0B8DC99769B}" type="slidenum">
              <a:rPr lang="ru-RU" smtClean="0"/>
              <a:t>2</a:t>
            </a:fld>
            <a:endParaRPr lang="ru-RU"/>
          </a:p>
        </p:txBody>
      </p:sp>
    </p:spTree>
    <p:extLst>
      <p:ext uri="{BB962C8B-B14F-4D97-AF65-F5344CB8AC3E}">
        <p14:creationId xmlns:p14="http://schemas.microsoft.com/office/powerpoint/2010/main" val="3463955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Множество существующих языков программирования предназначены для формального описания решения разнообразных задач. Популярность конкретных языков программирования связана в основном с потребностью решения некоторого круга задач с помощью наиболее подходящего инструментария, которым выступает как сам язык программирования, так и среда разработки программ для данного языка.</a:t>
            </a:r>
            <a:endParaRPr lang="ru-RU" dirty="0"/>
          </a:p>
        </p:txBody>
      </p:sp>
      <p:sp>
        <p:nvSpPr>
          <p:cNvPr id="4" name="Номер слайда 3"/>
          <p:cNvSpPr>
            <a:spLocks noGrp="1"/>
          </p:cNvSpPr>
          <p:nvPr>
            <p:ph type="sldNum" sz="quarter" idx="10"/>
          </p:nvPr>
        </p:nvSpPr>
        <p:spPr/>
        <p:txBody>
          <a:bodyPr/>
          <a:lstStyle/>
          <a:p>
            <a:fld id="{5A14BF51-7514-46EB-9FC6-E0B8DC99769B}" type="slidenum">
              <a:rPr lang="ru-RU" smtClean="0"/>
              <a:t>3</a:t>
            </a:fld>
            <a:endParaRPr lang="ru-RU"/>
          </a:p>
        </p:txBody>
      </p:sp>
    </p:spTree>
    <p:extLst>
      <p:ext uri="{BB962C8B-B14F-4D97-AF65-F5344CB8AC3E}">
        <p14:creationId xmlns:p14="http://schemas.microsoft.com/office/powerpoint/2010/main" val="4172439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2700" marR="12700" indent="469900" algn="just">
              <a:lnSpc>
                <a:spcPts val="1465"/>
              </a:lnSpc>
              <a:spcAft>
                <a:spcPts val="0"/>
              </a:spcAft>
            </a:pPr>
            <a:r>
              <a:rPr lang="ru-RU" sz="1200" dirty="0">
                <a:solidFill>
                  <a:srgbClr val="000000"/>
                </a:solidFill>
                <a:effectLst/>
                <a:latin typeface="Times New Roman" panose="02020603050405020304" pitchFamily="18" charset="0"/>
                <a:ea typeface="Times New Roman" panose="02020603050405020304" pitchFamily="18" charset="0"/>
              </a:rPr>
              <a:t>Первые программы создавались посредством ключевых переключателей на передней панели компьютера. Очевидно, что такой способ подходит только для очень небольших программ. Затем был изобретен язык ассемблера, который позволял писать более длинные программы. Следующий шаг был сделан в 1950 году, когда был создан первый язык высокого уровня Фортран.</a:t>
            </a:r>
            <a:endParaRPr lang="ru-RU" sz="1200" dirty="0">
              <a:effectLst/>
              <a:latin typeface="Times New Roman" panose="02020603050405020304" pitchFamily="18" charset="0"/>
              <a:ea typeface="Times New Roman" panose="02020603050405020304" pitchFamily="18" charset="0"/>
            </a:endParaRPr>
          </a:p>
          <a:p>
            <a:r>
              <a:rPr lang="ru-RU" sz="1200" dirty="0">
                <a:solidFill>
                  <a:srgbClr val="000000"/>
                </a:solidFill>
                <a:effectLst/>
                <a:latin typeface="Times New Roman" panose="02020603050405020304" pitchFamily="18" charset="0"/>
                <a:ea typeface="Times New Roman" panose="02020603050405020304" pitchFamily="18" charset="0"/>
              </a:rPr>
              <a:t>Используя язык высокого уровня, программисты могли писать программы до нескольких тысяч строк длиной. Для того времени указанный подход к программированию был наиболее перспективным. Однако язык программирования, легко понимаемый в коротких программах, когда дело касалось больших программ, становился нечитабельным (и неуправляемым). Избавление от таких неструктурированных программ пришло после изобретения в 1960 году языков структурного программирования. К ним относятся языки Бейсик, Паскаль, C++ и многие другие. </a:t>
            </a:r>
            <a:endParaRPr lang="ru-RU" dirty="0"/>
          </a:p>
        </p:txBody>
      </p:sp>
      <p:sp>
        <p:nvSpPr>
          <p:cNvPr id="4" name="Номер слайда 3"/>
          <p:cNvSpPr>
            <a:spLocks noGrp="1"/>
          </p:cNvSpPr>
          <p:nvPr>
            <p:ph type="sldNum" sz="quarter" idx="10"/>
          </p:nvPr>
        </p:nvSpPr>
        <p:spPr/>
        <p:txBody>
          <a:bodyPr/>
          <a:lstStyle/>
          <a:p>
            <a:fld id="{5A14BF51-7514-46EB-9FC6-E0B8DC99769B}" type="slidenum">
              <a:rPr lang="ru-RU" smtClean="0"/>
              <a:t>6</a:t>
            </a:fld>
            <a:endParaRPr lang="ru-RU"/>
          </a:p>
        </p:txBody>
      </p:sp>
    </p:spTree>
    <p:extLst>
      <p:ext uri="{BB962C8B-B14F-4D97-AF65-F5344CB8AC3E}">
        <p14:creationId xmlns:p14="http://schemas.microsoft.com/office/powerpoint/2010/main" val="716068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2700" marR="12700" indent="469900" algn="just">
              <a:lnSpc>
                <a:spcPts val="1465"/>
              </a:lnSpc>
              <a:spcAft>
                <a:spcPts val="0"/>
              </a:spcAft>
            </a:pPr>
            <a:endParaRPr lang="ru-RU" dirty="0"/>
          </a:p>
        </p:txBody>
      </p:sp>
      <p:sp>
        <p:nvSpPr>
          <p:cNvPr id="4" name="Номер слайда 3"/>
          <p:cNvSpPr>
            <a:spLocks noGrp="1"/>
          </p:cNvSpPr>
          <p:nvPr>
            <p:ph type="sldNum" sz="quarter" idx="10"/>
          </p:nvPr>
        </p:nvSpPr>
        <p:spPr/>
        <p:txBody>
          <a:bodyPr/>
          <a:lstStyle/>
          <a:p>
            <a:fld id="{5A14BF51-7514-46EB-9FC6-E0B8DC99769B}" type="slidenum">
              <a:rPr lang="ru-RU" smtClean="0"/>
              <a:t>7</a:t>
            </a:fld>
            <a:endParaRPr lang="ru-RU"/>
          </a:p>
        </p:txBody>
      </p:sp>
    </p:spTree>
    <p:extLst>
      <p:ext uri="{BB962C8B-B14F-4D97-AF65-F5344CB8AC3E}">
        <p14:creationId xmlns:p14="http://schemas.microsoft.com/office/powerpoint/2010/main" val="3404340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a:solidFill>
                  <a:srgbClr val="000000"/>
                </a:solidFill>
                <a:effectLst/>
                <a:latin typeface="Times New Roman" panose="02020603050405020304" pitchFamily="18" charset="0"/>
                <a:ea typeface="Times New Roman" panose="02020603050405020304" pitchFamily="18" charset="0"/>
              </a:rPr>
              <a:t>ООП аккумулирует лучшие идеи, воплощенные в структурном программировании, и сочетает их с мощными новыми концепциями, которые позволяют оптимально организовывать ваши программы.</a:t>
            </a:r>
            <a:endParaRPr lang="ru-RU" dirty="0"/>
          </a:p>
        </p:txBody>
      </p:sp>
      <p:sp>
        <p:nvSpPr>
          <p:cNvPr id="4" name="Номер слайда 3"/>
          <p:cNvSpPr>
            <a:spLocks noGrp="1"/>
          </p:cNvSpPr>
          <p:nvPr>
            <p:ph type="sldNum" sz="quarter" idx="10"/>
          </p:nvPr>
        </p:nvSpPr>
        <p:spPr/>
        <p:txBody>
          <a:bodyPr/>
          <a:lstStyle/>
          <a:p>
            <a:fld id="{5A14BF51-7514-46EB-9FC6-E0B8DC99769B}" type="slidenum">
              <a:rPr lang="ru-RU" smtClean="0"/>
              <a:t>8</a:t>
            </a:fld>
            <a:endParaRPr lang="ru-RU"/>
          </a:p>
        </p:txBody>
      </p:sp>
    </p:spTree>
    <p:extLst>
      <p:ext uri="{BB962C8B-B14F-4D97-AF65-F5344CB8AC3E}">
        <p14:creationId xmlns:p14="http://schemas.microsoft.com/office/powerpoint/2010/main" val="103027732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Прямоугольник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dirty="0"/>
          </a:p>
        </p:txBody>
      </p:sp>
      <p:sp>
        <p:nvSpPr>
          <p:cNvPr id="8" name="Прямоугольник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dirty="0"/>
          </a:p>
        </p:txBody>
      </p:sp>
      <p:sp>
        <p:nvSpPr>
          <p:cNvPr id="2" name="Заголовок 1"/>
          <p:cNvSpPr>
            <a:spLocks noGrp="1"/>
          </p:cNvSpPr>
          <p:nvPr>
            <p:ph type="ctrTitle"/>
          </p:nvPr>
        </p:nvSpPr>
        <p:spPr>
          <a:xfrm>
            <a:off x="828677" y="2292101"/>
            <a:ext cx="7572375" cy="2219691"/>
          </a:xfrm>
        </p:spPr>
        <p:txBody>
          <a:bodyPr anchor="ctr">
            <a:normAutofit/>
          </a:bodyPr>
          <a:lstStyle>
            <a:lvl1pPr algn="l">
              <a:defRPr sz="3300" cap="all" baseline="0"/>
            </a:lvl1pPr>
          </a:lstStyle>
          <a:p>
            <a:r>
              <a:rPr lang="ru-RU"/>
              <a:t>Образец заголовка</a:t>
            </a:r>
            <a:endParaRPr lang="ru-RU" dirty="0"/>
          </a:p>
        </p:txBody>
      </p:sp>
      <p:sp>
        <p:nvSpPr>
          <p:cNvPr id="3" name="Подзаголовок 2"/>
          <p:cNvSpPr>
            <a:spLocks noGrp="1"/>
          </p:cNvSpPr>
          <p:nvPr>
            <p:ph type="subTitle" idx="1"/>
          </p:nvPr>
        </p:nvSpPr>
        <p:spPr>
          <a:xfrm>
            <a:off x="828675" y="4511791"/>
            <a:ext cx="7572376" cy="955565"/>
          </a:xfrm>
        </p:spPr>
        <p:txBody>
          <a:bodyPr>
            <a:normAutofit/>
          </a:bodyPr>
          <a:lstStyle>
            <a:lvl1pPr marL="0" indent="0" algn="l">
              <a:spcBef>
                <a:spcPts val="0"/>
              </a:spcBef>
              <a:buNone/>
              <a:defRPr sz="135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ru-RU"/>
              <a:t>Образец подзаголовка</a:t>
            </a:r>
            <a:endParaRPr lang="ru-RU" dirty="0"/>
          </a:p>
        </p:txBody>
      </p:sp>
      <p:sp>
        <p:nvSpPr>
          <p:cNvPr id="4" name="Дата 3"/>
          <p:cNvSpPr>
            <a:spLocks noGrp="1"/>
          </p:cNvSpPr>
          <p:nvPr>
            <p:ph type="dt" sz="half" idx="10"/>
          </p:nvPr>
        </p:nvSpPr>
        <p:spPr/>
        <p:txBody>
          <a:bodyPr/>
          <a:lstStyle/>
          <a:p>
            <a:fld id="{48A87A34-81AB-432B-8DAE-1953F412C126}" type="datetimeFigureOut">
              <a:rPr lang="en-US" smtClean="0"/>
              <a:t>1/31/2022</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6D22F896-40B5-4ADD-8801-0D06FADFA095}" type="slidenum">
              <a:rPr lang="en-US" smtClean="0"/>
              <a:t>‹#›</a:t>
            </a:fld>
            <a:endParaRPr lang="en-US" dirty="0"/>
          </a:p>
        </p:txBody>
      </p:sp>
      <p:pic>
        <p:nvPicPr>
          <p:cNvPr id="11" name="Рисунок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3335" y="0"/>
            <a:ext cx="1310643" cy="2292094"/>
          </a:xfrm>
          <a:prstGeom prst="rect">
            <a:avLst/>
          </a:prstGeom>
        </p:spPr>
      </p:pic>
    </p:spTree>
    <p:extLst>
      <p:ext uri="{BB962C8B-B14F-4D97-AF65-F5344CB8AC3E}">
        <p14:creationId xmlns:p14="http://schemas.microsoft.com/office/powerpoint/2010/main" val="10700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chor="b"/>
          <a:lstStyle>
            <a:lvl1pPr>
              <a:defRPr sz="2400"/>
            </a:lvl1pPr>
          </a:lstStyle>
          <a:p>
            <a:r>
              <a:rPr lang="ru-RU"/>
              <a:t>Образец заголовка</a:t>
            </a:r>
            <a:endParaRPr lang="ru-RU" dirty="0"/>
          </a:p>
        </p:txBody>
      </p:sp>
      <p:sp>
        <p:nvSpPr>
          <p:cNvPr id="3" name="Рисунок 2"/>
          <p:cNvSpPr>
            <a:spLocks noGrp="1"/>
          </p:cNvSpPr>
          <p:nvPr>
            <p:ph type="pic" idx="1"/>
          </p:nvPr>
        </p:nvSpPr>
        <p:spPr>
          <a:xfrm>
            <a:off x="3491003" y="1600201"/>
            <a:ext cx="4823184" cy="4572001"/>
          </a:xfrm>
        </p:spPr>
        <p:txBody>
          <a:bodyPr tIns="1188720">
            <a:normAutofit/>
          </a:bodyPr>
          <a:lstStyle>
            <a:lvl1pPr marL="0" indent="0" algn="ctr">
              <a:buNone/>
              <a:defRPr sz="15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ru-RU"/>
              <a:t>Вставка рисунка</a:t>
            </a:r>
            <a:endParaRPr lang="ru-RU" dirty="0"/>
          </a:p>
        </p:txBody>
      </p:sp>
      <p:sp>
        <p:nvSpPr>
          <p:cNvPr id="4" name="Текст 3"/>
          <p:cNvSpPr>
            <a:spLocks noGrp="1"/>
          </p:cNvSpPr>
          <p:nvPr>
            <p:ph type="body" sz="half" idx="2"/>
          </p:nvPr>
        </p:nvSpPr>
        <p:spPr>
          <a:xfrm>
            <a:off x="828677" y="1600200"/>
            <a:ext cx="2547747" cy="4572000"/>
          </a:xfrm>
        </p:spPr>
        <p:txBody>
          <a:bodyPr>
            <a:normAutofit/>
          </a:bodyPr>
          <a:lstStyle>
            <a:lvl1pPr marL="0" indent="0">
              <a:spcBef>
                <a:spcPts val="900"/>
              </a:spcBef>
              <a:buNone/>
              <a:defRPr sz="135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ru-RU"/>
              <a:t>Образец текста</a:t>
            </a:r>
          </a:p>
        </p:txBody>
      </p:sp>
      <p:sp>
        <p:nvSpPr>
          <p:cNvPr id="5" name="Дата 4"/>
          <p:cNvSpPr>
            <a:spLocks noGrp="1"/>
          </p:cNvSpPr>
          <p:nvPr>
            <p:ph type="dt" sz="half" idx="10"/>
          </p:nvPr>
        </p:nvSpPr>
        <p:spPr/>
        <p:txBody>
          <a:bodyPr/>
          <a:lstStyle/>
          <a:p>
            <a:fld id="{48A87A34-81AB-432B-8DAE-1953F412C126}" type="datetimeFigureOut">
              <a:rPr lang="en-US" smtClean="0"/>
              <a:t>1/31/2022</a:t>
            </a:fld>
            <a:endParaRPr lang="en-US" dirty="0"/>
          </a:p>
        </p:txBody>
      </p:sp>
      <p:sp>
        <p:nvSpPr>
          <p:cNvPr id="6" name="Нижний колонтитул 5"/>
          <p:cNvSpPr>
            <a:spLocks noGrp="1"/>
          </p:cNvSpPr>
          <p:nvPr>
            <p:ph type="ftr" sz="quarter" idx="11"/>
          </p:nvPr>
        </p:nvSpPr>
        <p:spPr/>
        <p:txBody>
          <a:bodyPr/>
          <a:lstStyle/>
          <a:p>
            <a:endParaRPr lang="en-US" dirty="0"/>
          </a:p>
        </p:txBody>
      </p:sp>
      <p:sp>
        <p:nvSpPr>
          <p:cNvPr id="7" name="Номер слайда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325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dirty="0"/>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4" name="Дата 3"/>
          <p:cNvSpPr>
            <a:spLocks noGrp="1"/>
          </p:cNvSpPr>
          <p:nvPr>
            <p:ph type="dt" sz="half" idx="10"/>
          </p:nvPr>
        </p:nvSpPr>
        <p:spPr/>
        <p:txBody>
          <a:bodyPr/>
          <a:lstStyle/>
          <a:p>
            <a:fld id="{48A87A34-81AB-432B-8DAE-1953F412C126}" type="datetimeFigureOut">
              <a:rPr lang="en-US" smtClean="0"/>
              <a:t>1/31/2022</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183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29451" y="365125"/>
            <a:ext cx="1285875" cy="5811838"/>
          </a:xfrm>
        </p:spPr>
        <p:txBody>
          <a:bodyPr vert="eaVert"/>
          <a:lstStyle/>
          <a:p>
            <a:r>
              <a:rPr lang="ru-RU"/>
              <a:t>Образец заголовка</a:t>
            </a:r>
            <a:endParaRPr lang="ru-RU" dirty="0"/>
          </a:p>
        </p:txBody>
      </p:sp>
      <p:sp>
        <p:nvSpPr>
          <p:cNvPr id="3" name="Вертикальный текст 2"/>
          <p:cNvSpPr>
            <a:spLocks noGrp="1"/>
          </p:cNvSpPr>
          <p:nvPr>
            <p:ph type="body" orient="vert" idx="1"/>
          </p:nvPr>
        </p:nvSpPr>
        <p:spPr>
          <a:xfrm>
            <a:off x="828675" y="365125"/>
            <a:ext cx="6074172"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4" name="Дата 3"/>
          <p:cNvSpPr>
            <a:spLocks noGrp="1"/>
          </p:cNvSpPr>
          <p:nvPr>
            <p:ph type="dt" sz="half" idx="10"/>
          </p:nvPr>
        </p:nvSpPr>
        <p:spPr/>
        <p:txBody>
          <a:bodyPr/>
          <a:lstStyle/>
          <a:p>
            <a:fld id="{48A87A34-81AB-432B-8DAE-1953F412C126}" type="datetimeFigureOut">
              <a:rPr lang="en-US" smtClean="0"/>
              <a:t>1/31/2022</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6D22F896-40B5-4ADD-8801-0D06FADFA095}" type="slidenum">
              <a:rPr lang="en-US" smtClean="0"/>
              <a:t>‹#›</a:t>
            </a:fld>
            <a:endParaRPr lang="en-US" dirty="0"/>
          </a:p>
        </p:txBody>
      </p:sp>
      <p:grpSp>
        <p:nvGrpSpPr>
          <p:cNvPr id="7" name="Группа 6"/>
          <p:cNvGrpSpPr/>
          <p:nvPr/>
        </p:nvGrpSpPr>
        <p:grpSpPr>
          <a:xfrm rot="5400000">
            <a:off x="4181447" y="3239397"/>
            <a:ext cx="5632704" cy="63302"/>
            <a:chOff x="1073150" y="1219201"/>
            <a:chExt cx="10058400" cy="63125"/>
          </a:xfrm>
        </p:grpSpPr>
        <p:cxnSp>
          <p:nvCxnSpPr>
            <p:cNvPr id="8" name="Прямая соединительная линия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6277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dirty="0"/>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4" name="Дата 3"/>
          <p:cNvSpPr>
            <a:spLocks noGrp="1"/>
          </p:cNvSpPr>
          <p:nvPr>
            <p:ph type="dt" sz="half" idx="10"/>
          </p:nvPr>
        </p:nvSpPr>
        <p:spPr/>
        <p:txBody>
          <a:bodyPr/>
          <a:lstStyle/>
          <a:p>
            <a:fld id="{48A87A34-81AB-432B-8DAE-1953F412C126}" type="datetimeFigureOut">
              <a:rPr lang="en-US" smtClean="0"/>
              <a:t>1/31/2022</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9307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Титульный слайд с рисунком">
    <p:spTree>
      <p:nvGrpSpPr>
        <p:cNvPr id="1" name=""/>
        <p:cNvGrpSpPr/>
        <p:nvPr/>
      </p:nvGrpSpPr>
      <p:grpSpPr>
        <a:xfrm>
          <a:off x="0" y="0"/>
          <a:ext cx="0" cy="0"/>
          <a:chOff x="0" y="0"/>
          <a:chExt cx="0" cy="0"/>
        </a:xfrm>
      </p:grpSpPr>
      <p:grpSp>
        <p:nvGrpSpPr>
          <p:cNvPr id="13" name="Группа 12"/>
          <p:cNvGrpSpPr/>
          <p:nvPr/>
        </p:nvGrpSpPr>
        <p:grpSpPr>
          <a:xfrm rot="10800000">
            <a:off x="0" y="5645517"/>
            <a:ext cx="9144000" cy="63125"/>
            <a:chOff x="507492" y="1501519"/>
            <a:chExt cx="8129016" cy="63125"/>
          </a:xfrm>
        </p:grpSpPr>
        <p:cxnSp>
          <p:nvCxnSpPr>
            <p:cNvPr id="17" name="Прямая соединительная линия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Группа 13"/>
          <p:cNvGrpSpPr/>
          <p:nvPr/>
        </p:nvGrpSpPr>
        <p:grpSpPr>
          <a:xfrm>
            <a:off x="0" y="1143007"/>
            <a:ext cx="9144000" cy="63125"/>
            <a:chOff x="507492" y="1501519"/>
            <a:chExt cx="8129016" cy="63125"/>
          </a:xfrm>
        </p:grpSpPr>
        <p:cxnSp>
          <p:nvCxnSpPr>
            <p:cNvPr id="15" name="Прямая соединительная линия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Прямоугольник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dirty="0"/>
          </a:p>
        </p:txBody>
      </p:sp>
      <p:sp>
        <p:nvSpPr>
          <p:cNvPr id="8" name="Прямоугольник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dirty="0"/>
          </a:p>
        </p:txBody>
      </p:sp>
      <p:sp>
        <p:nvSpPr>
          <p:cNvPr id="2" name="Заголовок 1"/>
          <p:cNvSpPr>
            <a:spLocks noGrp="1"/>
          </p:cNvSpPr>
          <p:nvPr>
            <p:ph type="ctrTitle"/>
          </p:nvPr>
        </p:nvSpPr>
        <p:spPr>
          <a:xfrm>
            <a:off x="828675" y="2292101"/>
            <a:ext cx="4300538" cy="2219691"/>
          </a:xfrm>
        </p:spPr>
        <p:txBody>
          <a:bodyPr anchor="ctr">
            <a:normAutofit/>
          </a:bodyPr>
          <a:lstStyle>
            <a:lvl1pPr algn="l">
              <a:defRPr sz="3300" cap="all" baseline="0"/>
            </a:lvl1pPr>
          </a:lstStyle>
          <a:p>
            <a:r>
              <a:rPr lang="ru-RU"/>
              <a:t>Образец заголовка</a:t>
            </a:r>
            <a:endParaRPr lang="ru-RU" dirty="0"/>
          </a:p>
        </p:txBody>
      </p:sp>
      <p:sp>
        <p:nvSpPr>
          <p:cNvPr id="3" name="Подзаголовок 2"/>
          <p:cNvSpPr>
            <a:spLocks noGrp="1"/>
          </p:cNvSpPr>
          <p:nvPr>
            <p:ph type="subTitle" idx="1"/>
          </p:nvPr>
        </p:nvSpPr>
        <p:spPr>
          <a:xfrm>
            <a:off x="828675" y="4511791"/>
            <a:ext cx="4300538" cy="955565"/>
          </a:xfrm>
        </p:spPr>
        <p:txBody>
          <a:bodyPr>
            <a:normAutofit/>
          </a:bodyPr>
          <a:lstStyle>
            <a:lvl1pPr marL="0" indent="0" algn="l">
              <a:spcBef>
                <a:spcPts val="0"/>
              </a:spcBef>
              <a:buNone/>
              <a:defRPr sz="135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ru-RU"/>
              <a:t>Образец подзаголовка</a:t>
            </a:r>
            <a:endParaRPr lang="ru-RU" dirty="0"/>
          </a:p>
        </p:txBody>
      </p:sp>
      <p:pic>
        <p:nvPicPr>
          <p:cNvPr id="10" name="Рисунок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4412" y="0"/>
            <a:ext cx="1310643" cy="2292094"/>
          </a:xfrm>
          <a:prstGeom prst="rect">
            <a:avLst/>
          </a:prstGeom>
        </p:spPr>
      </p:pic>
      <p:sp>
        <p:nvSpPr>
          <p:cNvPr id="11" name="Рисунок 10"/>
          <p:cNvSpPr>
            <a:spLocks noGrp="1"/>
          </p:cNvSpPr>
          <p:nvPr>
            <p:ph type="pic" sz="quarter" idx="13"/>
          </p:nvPr>
        </p:nvSpPr>
        <p:spPr>
          <a:xfrm>
            <a:off x="5235801" y="1310656"/>
            <a:ext cx="3908203" cy="4208604"/>
          </a:xfrm>
          <a:solidFill>
            <a:schemeClr val="tx1">
              <a:lumMod val="20000"/>
              <a:lumOff val="80000"/>
            </a:schemeClr>
          </a:solidFill>
        </p:spPr>
        <p:txBody>
          <a:bodyPr tIns="1005840"/>
          <a:lstStyle>
            <a:lvl1pPr marL="0" indent="0" algn="ctr">
              <a:buNone/>
              <a:defRPr/>
            </a:lvl1pPr>
          </a:lstStyle>
          <a:p>
            <a:r>
              <a:rPr lang="ru-RU"/>
              <a:t>Вставка рисунка</a:t>
            </a:r>
            <a:endParaRPr lang="ru-RU" dirty="0"/>
          </a:p>
        </p:txBody>
      </p:sp>
      <p:sp>
        <p:nvSpPr>
          <p:cNvPr id="19" name="Инструкции"/>
          <p:cNvSpPr/>
          <p:nvPr/>
        </p:nvSpPr>
        <p:spPr>
          <a:xfrm>
            <a:off x="9258300" y="0"/>
            <a:ext cx="97155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defTabSz="685783">
              <a:buNone/>
            </a:pPr>
            <a:r>
              <a:rPr lang="ru-RU" sz="900" b="1" i="1" dirty="0">
                <a:solidFill>
                  <a:schemeClr val="lt1"/>
                </a:solidFill>
                <a:latin typeface="Arial"/>
                <a:ea typeface="+mn-ea"/>
                <a:cs typeface="Arial"/>
              </a:rPr>
              <a:t>ПРИМЕЧАНИЕ.</a:t>
            </a:r>
          </a:p>
          <a:p>
            <a:pPr algn="l" defTabSz="685783">
              <a:buNone/>
            </a:pPr>
            <a:r>
              <a:rPr lang="ru-RU" sz="900" b="0" i="1" dirty="0">
                <a:solidFill>
                  <a:schemeClr val="lt1"/>
                </a:solidFill>
                <a:latin typeface="Arial"/>
                <a:ea typeface="+mn-ea"/>
                <a:cs typeface="Arial"/>
              </a:rPr>
              <a:t>Чтобы изменить изображение на этом слайде, выделите рисунок и удалите его. Затем щелкните значок "Рисунки" в заполнителе и вставьте свое изображение.</a:t>
            </a:r>
          </a:p>
        </p:txBody>
      </p:sp>
    </p:spTree>
    <p:extLst>
      <p:ext uri="{BB962C8B-B14F-4D97-AF65-F5344CB8AC3E}">
        <p14:creationId xmlns:p14="http://schemas.microsoft.com/office/powerpoint/2010/main" val="76900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grpSp>
        <p:nvGrpSpPr>
          <p:cNvPr id="8" name="Группа 7"/>
          <p:cNvGrpSpPr/>
          <p:nvPr/>
        </p:nvGrpSpPr>
        <p:grpSpPr>
          <a:xfrm>
            <a:off x="0" y="2514605"/>
            <a:ext cx="9144000" cy="3194035"/>
            <a:chOff x="647402" y="2514600"/>
            <a:chExt cx="10838688" cy="3194035"/>
          </a:xfrm>
        </p:grpSpPr>
        <p:grpSp>
          <p:nvGrpSpPr>
            <p:cNvPr id="9" name="Группа 8"/>
            <p:cNvGrpSpPr/>
            <p:nvPr/>
          </p:nvGrpSpPr>
          <p:grpSpPr>
            <a:xfrm>
              <a:off x="647402" y="2514600"/>
              <a:ext cx="10838688" cy="63125"/>
              <a:chOff x="507492" y="1501519"/>
              <a:chExt cx="8129016" cy="63125"/>
            </a:xfrm>
          </p:grpSpPr>
          <p:cxnSp>
            <p:nvCxnSpPr>
              <p:cNvPr id="14" name="Прямая соединительная линия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Прямоугольник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dirty="0"/>
            </a:p>
          </p:txBody>
        </p:sp>
        <p:grpSp>
          <p:nvGrpSpPr>
            <p:cNvPr id="11" name="Группа 10"/>
            <p:cNvGrpSpPr/>
            <p:nvPr/>
          </p:nvGrpSpPr>
          <p:grpSpPr>
            <a:xfrm rot="10800000">
              <a:off x="647402" y="5645510"/>
              <a:ext cx="10838688" cy="63125"/>
              <a:chOff x="507492" y="1501519"/>
              <a:chExt cx="8129016" cy="63125"/>
            </a:xfrm>
          </p:grpSpPr>
          <p:cxnSp>
            <p:nvCxnSpPr>
              <p:cNvPr id="12" name="Прямая соединительная линия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Заголовок 1"/>
          <p:cNvSpPr>
            <a:spLocks noGrp="1"/>
          </p:cNvSpPr>
          <p:nvPr>
            <p:ph type="title"/>
          </p:nvPr>
        </p:nvSpPr>
        <p:spPr>
          <a:xfrm>
            <a:off x="828676" y="2971806"/>
            <a:ext cx="7553324" cy="1684150"/>
          </a:xfrm>
        </p:spPr>
        <p:txBody>
          <a:bodyPr anchor="ctr">
            <a:normAutofit/>
          </a:bodyPr>
          <a:lstStyle>
            <a:lvl1pPr>
              <a:defRPr sz="3300" cap="all" baseline="0">
                <a:solidFill>
                  <a:schemeClr val="bg1"/>
                </a:solidFill>
              </a:defRPr>
            </a:lvl1pPr>
          </a:lstStyle>
          <a:p>
            <a:r>
              <a:rPr lang="ru-RU"/>
              <a:t>Образец заголовка</a:t>
            </a:r>
            <a:endParaRPr lang="ru-RU" dirty="0"/>
          </a:p>
        </p:txBody>
      </p:sp>
      <p:sp>
        <p:nvSpPr>
          <p:cNvPr id="3" name="Текст 2"/>
          <p:cNvSpPr>
            <a:spLocks noGrp="1"/>
          </p:cNvSpPr>
          <p:nvPr>
            <p:ph type="body" idx="1"/>
          </p:nvPr>
        </p:nvSpPr>
        <p:spPr>
          <a:xfrm>
            <a:off x="828676" y="4655956"/>
            <a:ext cx="7553324" cy="509750"/>
          </a:xfrm>
        </p:spPr>
        <p:txBody>
          <a:bodyPr>
            <a:normAutofit/>
          </a:bodyPr>
          <a:lstStyle>
            <a:lvl1pPr marL="0" indent="0">
              <a:spcBef>
                <a:spcPts val="0"/>
              </a:spcBef>
              <a:buNone/>
              <a:defRPr sz="1200">
                <a:solidFill>
                  <a:schemeClr val="bg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48A87A34-81AB-432B-8DAE-1953F412C126}" type="datetimeFigureOut">
              <a:rPr lang="en-US" smtClean="0"/>
              <a:t>1/31/2022</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6D22F896-40B5-4ADD-8801-0D06FADFA095}" type="slidenum">
              <a:rPr lang="en-US" smtClean="0"/>
              <a:t>‹#›</a:t>
            </a:fld>
            <a:endParaRPr lang="en-US" dirty="0"/>
          </a:p>
        </p:txBody>
      </p:sp>
      <p:pic>
        <p:nvPicPr>
          <p:cNvPr id="7" name="Рисунок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4411" y="0"/>
            <a:ext cx="1337391" cy="2971806"/>
          </a:xfrm>
          <a:prstGeom prst="rect">
            <a:avLst/>
          </a:prstGeom>
        </p:spPr>
      </p:pic>
    </p:spTree>
    <p:extLst>
      <p:ext uri="{BB962C8B-B14F-4D97-AF65-F5344CB8AC3E}">
        <p14:creationId xmlns:p14="http://schemas.microsoft.com/office/powerpoint/2010/main" val="141956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dirty="0"/>
          </a:p>
        </p:txBody>
      </p:sp>
      <p:sp>
        <p:nvSpPr>
          <p:cNvPr id="3" name="Объект 2"/>
          <p:cNvSpPr>
            <a:spLocks noGrp="1"/>
          </p:cNvSpPr>
          <p:nvPr>
            <p:ph sz="half" idx="1"/>
          </p:nvPr>
        </p:nvSpPr>
        <p:spPr>
          <a:xfrm>
            <a:off x="828677" y="1600202"/>
            <a:ext cx="3686175" cy="4571999"/>
          </a:xfrm>
        </p:spPr>
        <p:txBody>
          <a:bodyPr/>
          <a:lstStyle>
            <a:lvl5pPr>
              <a:defRPr/>
            </a:lvl5pPr>
            <a:lvl6pPr>
              <a:defRPr/>
            </a:lvl6pPr>
            <a:lvl7pPr>
              <a:defRPr/>
            </a:lvl7pPr>
            <a:lvl8pPr>
              <a:defRPr/>
            </a:lvl8pPr>
            <a:lvl9pPr>
              <a:defRPr/>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4" name="Объект 3"/>
          <p:cNvSpPr>
            <a:spLocks noGrp="1"/>
          </p:cNvSpPr>
          <p:nvPr>
            <p:ph sz="half" idx="2"/>
          </p:nvPr>
        </p:nvSpPr>
        <p:spPr>
          <a:xfrm>
            <a:off x="4629152" y="1600202"/>
            <a:ext cx="3686175" cy="4571999"/>
          </a:xfrm>
        </p:spPr>
        <p:txBody>
          <a:bodyPr/>
          <a:lstStyle>
            <a:lvl5pPr>
              <a:defRPr/>
            </a:lvl5pPr>
            <a:lvl6pPr>
              <a:defRPr/>
            </a:lvl6pPr>
            <a:lvl7pPr>
              <a:defRPr/>
            </a:lvl7pPr>
            <a:lvl8pPr>
              <a:defRPr/>
            </a:lvl8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5" name="Дата 4"/>
          <p:cNvSpPr>
            <a:spLocks noGrp="1"/>
          </p:cNvSpPr>
          <p:nvPr>
            <p:ph type="dt" sz="half" idx="10"/>
          </p:nvPr>
        </p:nvSpPr>
        <p:spPr/>
        <p:txBody>
          <a:bodyPr/>
          <a:lstStyle/>
          <a:p>
            <a:fld id="{48A87A34-81AB-432B-8DAE-1953F412C126}" type="datetimeFigureOut">
              <a:rPr lang="en-US" smtClean="0"/>
              <a:t>1/31/2022</a:t>
            </a:fld>
            <a:endParaRPr lang="en-US" dirty="0"/>
          </a:p>
        </p:txBody>
      </p:sp>
      <p:sp>
        <p:nvSpPr>
          <p:cNvPr id="6" name="Нижний колонтитул 5"/>
          <p:cNvSpPr>
            <a:spLocks noGrp="1"/>
          </p:cNvSpPr>
          <p:nvPr>
            <p:ph type="ftr" sz="quarter" idx="11"/>
          </p:nvPr>
        </p:nvSpPr>
        <p:spPr/>
        <p:txBody>
          <a:bodyPr/>
          <a:lstStyle/>
          <a:p>
            <a:endParaRPr lang="en-US" dirty="0"/>
          </a:p>
        </p:txBody>
      </p:sp>
      <p:sp>
        <p:nvSpPr>
          <p:cNvPr id="7" name="Номер слайда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518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dirty="0"/>
          </a:p>
        </p:txBody>
      </p:sp>
      <p:sp>
        <p:nvSpPr>
          <p:cNvPr id="3" name="Текст 2"/>
          <p:cNvSpPr>
            <a:spLocks noGrp="1"/>
          </p:cNvSpPr>
          <p:nvPr>
            <p:ph type="body" idx="1"/>
          </p:nvPr>
        </p:nvSpPr>
        <p:spPr>
          <a:xfrm>
            <a:off x="828675" y="1600200"/>
            <a:ext cx="3689604" cy="823912"/>
          </a:xfrm>
        </p:spPr>
        <p:txBody>
          <a:bodyPr anchor="b"/>
          <a:lstStyle>
            <a:lvl1pPr marL="0" indent="0">
              <a:spcBef>
                <a:spcPts val="0"/>
              </a:spcBef>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ru-RU"/>
              <a:t>Образец текста</a:t>
            </a:r>
          </a:p>
        </p:txBody>
      </p:sp>
      <p:sp>
        <p:nvSpPr>
          <p:cNvPr id="4" name="Объект 3"/>
          <p:cNvSpPr>
            <a:spLocks noGrp="1"/>
          </p:cNvSpPr>
          <p:nvPr>
            <p:ph sz="half" idx="2"/>
          </p:nvPr>
        </p:nvSpPr>
        <p:spPr>
          <a:xfrm>
            <a:off x="828675" y="2424112"/>
            <a:ext cx="3689604" cy="37480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5" name="Текст 4"/>
          <p:cNvSpPr>
            <a:spLocks noGrp="1"/>
          </p:cNvSpPr>
          <p:nvPr>
            <p:ph type="body" sz="quarter" idx="3"/>
          </p:nvPr>
        </p:nvSpPr>
        <p:spPr>
          <a:xfrm>
            <a:off x="4624583" y="1600200"/>
            <a:ext cx="3689604" cy="823912"/>
          </a:xfrm>
        </p:spPr>
        <p:txBody>
          <a:bodyPr anchor="b"/>
          <a:lstStyle>
            <a:lvl1pPr marL="0" indent="0">
              <a:spcBef>
                <a:spcPts val="0"/>
              </a:spcBef>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ru-RU"/>
              <a:t>Образец текста</a:t>
            </a:r>
          </a:p>
        </p:txBody>
      </p:sp>
      <p:sp>
        <p:nvSpPr>
          <p:cNvPr id="6" name="Объект 5"/>
          <p:cNvSpPr>
            <a:spLocks noGrp="1"/>
          </p:cNvSpPr>
          <p:nvPr>
            <p:ph sz="quarter" idx="4"/>
          </p:nvPr>
        </p:nvSpPr>
        <p:spPr>
          <a:xfrm>
            <a:off x="4624583" y="2424112"/>
            <a:ext cx="3689604" cy="37480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7" name="Дата 6"/>
          <p:cNvSpPr>
            <a:spLocks noGrp="1"/>
          </p:cNvSpPr>
          <p:nvPr>
            <p:ph type="dt" sz="half" idx="10"/>
          </p:nvPr>
        </p:nvSpPr>
        <p:spPr/>
        <p:txBody>
          <a:bodyPr/>
          <a:lstStyle/>
          <a:p>
            <a:fld id="{48A87A34-81AB-432B-8DAE-1953F412C126}" type="datetimeFigureOut">
              <a:rPr lang="en-US" smtClean="0"/>
              <a:t>1/31/2022</a:t>
            </a:fld>
            <a:endParaRPr lang="en-US" dirty="0"/>
          </a:p>
        </p:txBody>
      </p:sp>
      <p:sp>
        <p:nvSpPr>
          <p:cNvPr id="8" name="Нижний колонтитул 7"/>
          <p:cNvSpPr>
            <a:spLocks noGrp="1"/>
          </p:cNvSpPr>
          <p:nvPr>
            <p:ph type="ftr" sz="quarter" idx="11"/>
          </p:nvPr>
        </p:nvSpPr>
        <p:spPr/>
        <p:txBody>
          <a:bodyPr/>
          <a:lstStyle/>
          <a:p>
            <a:endParaRPr lang="en-US" dirty="0"/>
          </a:p>
        </p:txBody>
      </p:sp>
      <p:sp>
        <p:nvSpPr>
          <p:cNvPr id="9" name="Номер слайда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126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dirty="0"/>
          </a:p>
        </p:txBody>
      </p:sp>
      <p:sp>
        <p:nvSpPr>
          <p:cNvPr id="3" name="Дата 2"/>
          <p:cNvSpPr>
            <a:spLocks noGrp="1"/>
          </p:cNvSpPr>
          <p:nvPr>
            <p:ph type="dt" sz="half" idx="10"/>
          </p:nvPr>
        </p:nvSpPr>
        <p:spPr/>
        <p:txBody>
          <a:bodyPr/>
          <a:lstStyle/>
          <a:p>
            <a:fld id="{48A87A34-81AB-432B-8DAE-1953F412C126}" type="datetimeFigureOut">
              <a:rPr lang="en-US" smtClean="0"/>
              <a:t>1/31/2022</a:t>
            </a:fld>
            <a:endParaRPr lang="en-US" dirty="0"/>
          </a:p>
        </p:txBody>
      </p:sp>
      <p:sp>
        <p:nvSpPr>
          <p:cNvPr id="4" name="Нижний колонтитул 3"/>
          <p:cNvSpPr>
            <a:spLocks noGrp="1"/>
          </p:cNvSpPr>
          <p:nvPr>
            <p:ph type="ftr" sz="quarter" idx="11"/>
          </p:nvPr>
        </p:nvSpPr>
        <p:spPr/>
        <p:txBody>
          <a:bodyPr/>
          <a:lstStyle/>
          <a:p>
            <a:endParaRPr lang="en-US" dirty="0"/>
          </a:p>
        </p:txBody>
      </p:sp>
      <p:sp>
        <p:nvSpPr>
          <p:cNvPr id="5" name="Номер слайда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341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8A87A34-81AB-432B-8DAE-1953F412C126}" type="datetimeFigureOut">
              <a:rPr lang="en-US" smtClean="0"/>
              <a:t>1/31/2022</a:t>
            </a:fld>
            <a:endParaRPr lang="en-US" dirty="0"/>
          </a:p>
        </p:txBody>
      </p:sp>
      <p:sp>
        <p:nvSpPr>
          <p:cNvPr id="3" name="Нижний колонтитул 2"/>
          <p:cNvSpPr>
            <a:spLocks noGrp="1"/>
          </p:cNvSpPr>
          <p:nvPr>
            <p:ph type="ftr" sz="quarter" idx="11"/>
          </p:nvPr>
        </p:nvSpPr>
        <p:spPr/>
        <p:txBody>
          <a:bodyPr/>
          <a:lstStyle/>
          <a:p>
            <a:endParaRPr lang="en-US" dirty="0"/>
          </a:p>
        </p:txBody>
      </p:sp>
      <p:sp>
        <p:nvSpPr>
          <p:cNvPr id="4" name="Номер слайда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338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chor="b"/>
          <a:lstStyle>
            <a:lvl1pPr>
              <a:defRPr sz="2400"/>
            </a:lvl1pPr>
          </a:lstStyle>
          <a:p>
            <a:r>
              <a:rPr lang="ru-RU"/>
              <a:t>Образец заголовка</a:t>
            </a:r>
            <a:endParaRPr lang="ru-RU" dirty="0"/>
          </a:p>
        </p:txBody>
      </p:sp>
      <p:sp>
        <p:nvSpPr>
          <p:cNvPr id="3" name="Объект 2"/>
          <p:cNvSpPr>
            <a:spLocks noGrp="1"/>
          </p:cNvSpPr>
          <p:nvPr>
            <p:ph idx="1"/>
          </p:nvPr>
        </p:nvSpPr>
        <p:spPr>
          <a:xfrm>
            <a:off x="4231388" y="1600201"/>
            <a:ext cx="4083939" cy="4572001"/>
          </a:xfrm>
        </p:spPr>
        <p:txBody>
          <a:bodyPr>
            <a:normAutofit/>
          </a:bodyPr>
          <a:lstStyle>
            <a:lvl1pPr>
              <a:defRPr sz="1500"/>
            </a:lvl1pPr>
            <a:lvl2pPr>
              <a:defRPr sz="1200"/>
            </a:lvl2pPr>
            <a:lvl3pPr>
              <a:defRPr sz="1200"/>
            </a:lvl3pPr>
            <a:lvl4pPr>
              <a:defRPr sz="1050"/>
            </a:lvl4pPr>
            <a:lvl5pPr>
              <a:defRPr sz="1050"/>
            </a:lvl5pPr>
            <a:lvl6pPr>
              <a:defRPr sz="1050"/>
            </a:lvl6pPr>
            <a:lvl7pPr>
              <a:defRPr sz="1050"/>
            </a:lvl7pPr>
            <a:lvl8pPr>
              <a:defRPr sz="1050"/>
            </a:lvl8pPr>
            <a:lvl9pPr>
              <a:defRPr sz="105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4" name="Текст 3"/>
          <p:cNvSpPr>
            <a:spLocks noGrp="1"/>
          </p:cNvSpPr>
          <p:nvPr>
            <p:ph type="body" sz="half" idx="2"/>
          </p:nvPr>
        </p:nvSpPr>
        <p:spPr>
          <a:xfrm>
            <a:off x="828677" y="1600200"/>
            <a:ext cx="3288411" cy="4572000"/>
          </a:xfrm>
        </p:spPr>
        <p:txBody>
          <a:bodyPr>
            <a:normAutofit/>
          </a:bodyPr>
          <a:lstStyle>
            <a:lvl1pPr marL="0" indent="0">
              <a:spcBef>
                <a:spcPts val="900"/>
              </a:spcBef>
              <a:buNone/>
              <a:defRPr sz="135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ru-RU"/>
              <a:t>Образец текста</a:t>
            </a:r>
          </a:p>
        </p:txBody>
      </p:sp>
      <p:sp>
        <p:nvSpPr>
          <p:cNvPr id="5" name="Дата 4"/>
          <p:cNvSpPr>
            <a:spLocks noGrp="1"/>
          </p:cNvSpPr>
          <p:nvPr>
            <p:ph type="dt" sz="half" idx="10"/>
          </p:nvPr>
        </p:nvSpPr>
        <p:spPr/>
        <p:txBody>
          <a:bodyPr/>
          <a:lstStyle/>
          <a:p>
            <a:fld id="{48A87A34-81AB-432B-8DAE-1953F412C126}" type="datetimeFigureOut">
              <a:rPr lang="en-US" smtClean="0"/>
              <a:t>1/31/2022</a:t>
            </a:fld>
            <a:endParaRPr lang="en-US" dirty="0"/>
          </a:p>
        </p:txBody>
      </p:sp>
      <p:sp>
        <p:nvSpPr>
          <p:cNvPr id="6" name="Нижний колонтитул 5"/>
          <p:cNvSpPr>
            <a:spLocks noGrp="1"/>
          </p:cNvSpPr>
          <p:nvPr>
            <p:ph type="ftr" sz="quarter" idx="11"/>
          </p:nvPr>
        </p:nvSpPr>
        <p:spPr/>
        <p:txBody>
          <a:bodyPr/>
          <a:lstStyle/>
          <a:p>
            <a:endParaRPr lang="en-US" dirty="0"/>
          </a:p>
        </p:txBody>
      </p:sp>
      <p:sp>
        <p:nvSpPr>
          <p:cNvPr id="7" name="Номер слайда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333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8676" y="76200"/>
            <a:ext cx="7485512" cy="1096962"/>
          </a:xfrm>
          <a:prstGeom prst="rect">
            <a:avLst/>
          </a:prstGeom>
        </p:spPr>
        <p:txBody>
          <a:bodyPr vert="horz" lIns="0" tIns="45720" rIns="0" bIns="45720" rtlCol="0" anchor="b">
            <a:normAutofit/>
          </a:bodyPr>
          <a:lstStyle/>
          <a:p>
            <a:r>
              <a:rPr lang="ru-RU" dirty="0"/>
              <a:t>Образец заголовка</a:t>
            </a:r>
          </a:p>
        </p:txBody>
      </p:sp>
      <p:sp>
        <p:nvSpPr>
          <p:cNvPr id="3" name="Текст 2"/>
          <p:cNvSpPr>
            <a:spLocks noGrp="1"/>
          </p:cNvSpPr>
          <p:nvPr>
            <p:ph type="body" idx="1"/>
          </p:nvPr>
        </p:nvSpPr>
        <p:spPr>
          <a:xfrm>
            <a:off x="828675" y="1600200"/>
            <a:ext cx="7486650" cy="4572000"/>
          </a:xfrm>
          <a:prstGeom prst="rect">
            <a:avLst/>
          </a:prstGeom>
        </p:spPr>
        <p:txBody>
          <a:bodyPr vert="horz" lIns="0" tIns="45720" rIns="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a:p>
            <a:pPr lvl="5"/>
            <a:r>
              <a:rPr lang="ru-RU" dirty="0"/>
              <a:t>Шестой уровень</a:t>
            </a:r>
          </a:p>
          <a:p>
            <a:pPr lvl="6"/>
            <a:r>
              <a:rPr lang="ru-RU" dirty="0"/>
              <a:t>Седьмой уровень</a:t>
            </a:r>
          </a:p>
          <a:p>
            <a:pPr lvl="7"/>
            <a:r>
              <a:rPr lang="ru-RU" dirty="0"/>
              <a:t>Восьмой уровень</a:t>
            </a:r>
          </a:p>
          <a:p>
            <a:pPr lvl="8"/>
            <a:r>
              <a:rPr lang="ru-RU" dirty="0"/>
              <a:t>Девятый уровень</a:t>
            </a:r>
          </a:p>
        </p:txBody>
      </p:sp>
      <p:sp>
        <p:nvSpPr>
          <p:cNvPr id="4" name="Дата 3"/>
          <p:cNvSpPr>
            <a:spLocks noGrp="1"/>
          </p:cNvSpPr>
          <p:nvPr>
            <p:ph type="dt" sz="half" idx="2"/>
          </p:nvPr>
        </p:nvSpPr>
        <p:spPr>
          <a:xfrm>
            <a:off x="828678" y="6356358"/>
            <a:ext cx="1372169" cy="365125"/>
          </a:xfrm>
          <a:prstGeom prst="rect">
            <a:avLst/>
          </a:prstGeom>
        </p:spPr>
        <p:txBody>
          <a:bodyPr vert="horz" lIns="0" tIns="45720" rIns="0" bIns="45720" rtlCol="0" anchor="ctr"/>
          <a:lstStyle>
            <a:lvl1pPr algn="l">
              <a:defRPr sz="900">
                <a:solidFill>
                  <a:schemeClr val="tx1">
                    <a:lumMod val="60000"/>
                    <a:lumOff val="40000"/>
                  </a:schemeClr>
                </a:solidFill>
              </a:defRPr>
            </a:lvl1pPr>
          </a:lstStyle>
          <a:p>
            <a:fld id="{48A87A34-81AB-432B-8DAE-1953F412C126}" type="datetimeFigureOut">
              <a:rPr lang="en-US" smtClean="0"/>
              <a:pPr/>
              <a:t>1/31/2022</a:t>
            </a:fld>
            <a:endParaRPr lang="en-US" dirty="0"/>
          </a:p>
        </p:txBody>
      </p:sp>
      <p:sp>
        <p:nvSpPr>
          <p:cNvPr id="5" name="Нижний колонтитул 4"/>
          <p:cNvSpPr>
            <a:spLocks noGrp="1"/>
          </p:cNvSpPr>
          <p:nvPr>
            <p:ph type="ftr" sz="quarter" idx="3"/>
          </p:nvPr>
        </p:nvSpPr>
        <p:spPr>
          <a:xfrm>
            <a:off x="2200846" y="6356350"/>
            <a:ext cx="4742312" cy="365126"/>
          </a:xfrm>
          <a:prstGeom prst="rect">
            <a:avLst/>
          </a:prstGeom>
        </p:spPr>
        <p:txBody>
          <a:bodyPr vert="horz" lIns="0" tIns="45720" rIns="0" bIns="45720" rtlCol="0" anchor="ctr"/>
          <a:lstStyle>
            <a:lvl1pPr algn="ctr">
              <a:defRPr sz="900">
                <a:solidFill>
                  <a:schemeClr val="tx1">
                    <a:lumMod val="60000"/>
                    <a:lumOff val="40000"/>
                  </a:schemeClr>
                </a:solidFill>
              </a:defRPr>
            </a:lvl1pPr>
          </a:lstStyle>
          <a:p>
            <a:endParaRPr lang="en-US" dirty="0"/>
          </a:p>
        </p:txBody>
      </p:sp>
      <p:sp>
        <p:nvSpPr>
          <p:cNvPr id="6" name="Номер слайда 5"/>
          <p:cNvSpPr>
            <a:spLocks noGrp="1"/>
          </p:cNvSpPr>
          <p:nvPr>
            <p:ph type="sldNum" sz="quarter" idx="4"/>
          </p:nvPr>
        </p:nvSpPr>
        <p:spPr>
          <a:xfrm>
            <a:off x="6942587" y="6356358"/>
            <a:ext cx="1371600" cy="365125"/>
          </a:xfrm>
          <a:prstGeom prst="rect">
            <a:avLst/>
          </a:prstGeom>
        </p:spPr>
        <p:txBody>
          <a:bodyPr vert="horz" lIns="0" tIns="45720" rIns="0" bIns="45720" rtlCol="0" anchor="ctr"/>
          <a:lstStyle>
            <a:lvl1pPr algn="r">
              <a:defRPr sz="900">
                <a:solidFill>
                  <a:schemeClr val="tx1">
                    <a:lumMod val="60000"/>
                    <a:lumOff val="40000"/>
                  </a:schemeClr>
                </a:solidFill>
              </a:defRPr>
            </a:lvl1pPr>
          </a:lstStyle>
          <a:p>
            <a:fld id="{6D22F896-40B5-4ADD-8801-0D06FADFA095}" type="slidenum">
              <a:rPr lang="en-US" smtClean="0"/>
              <a:pPr/>
              <a:t>‹#›</a:t>
            </a:fld>
            <a:endParaRPr lang="en-US" dirty="0"/>
          </a:p>
        </p:txBody>
      </p:sp>
      <p:grpSp>
        <p:nvGrpSpPr>
          <p:cNvPr id="15" name="Группа 14"/>
          <p:cNvGrpSpPr/>
          <p:nvPr/>
        </p:nvGrpSpPr>
        <p:grpSpPr>
          <a:xfrm>
            <a:off x="827532" y="1219208"/>
            <a:ext cx="7488936" cy="84403"/>
            <a:chOff x="1073150" y="1219201"/>
            <a:chExt cx="10058400" cy="63125"/>
          </a:xfrm>
        </p:grpSpPr>
        <p:cxnSp>
          <p:nvCxnSpPr>
            <p:cNvPr id="13" name="Прямая соединительная линия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5365273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783" rtl="0" eaLnBrk="1" latinLnBrk="0" hangingPunct="1">
        <a:lnSpc>
          <a:spcPct val="90000"/>
        </a:lnSpc>
        <a:spcBef>
          <a:spcPct val="0"/>
        </a:spcBef>
        <a:buNone/>
        <a:defRPr sz="21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1350"/>
        </a:spcBef>
        <a:buFont typeface="Wingdings" panose="05000000000000000000" pitchFamily="2" charset="2"/>
        <a:buChar char="§"/>
        <a:defRPr sz="1500" kern="1200">
          <a:solidFill>
            <a:schemeClr val="tx1"/>
          </a:solidFill>
          <a:latin typeface="+mn-lt"/>
          <a:ea typeface="+mn-ea"/>
          <a:cs typeface="+mn-cs"/>
        </a:defRPr>
      </a:lvl1pPr>
      <a:lvl2pPr marL="514337" indent="-171446" algn="l" defTabSz="685783" rtl="0" eaLnBrk="1" latinLnBrk="0" hangingPunct="1">
        <a:lnSpc>
          <a:spcPct val="90000"/>
        </a:lnSpc>
        <a:spcBef>
          <a:spcPts val="450"/>
        </a:spcBef>
        <a:buFont typeface="Wingdings" panose="05000000000000000000" pitchFamily="2" charset="2"/>
        <a:buChar char="§"/>
        <a:defRPr sz="1200" kern="1200">
          <a:solidFill>
            <a:schemeClr val="tx1"/>
          </a:solidFill>
          <a:latin typeface="+mn-lt"/>
          <a:ea typeface="+mn-ea"/>
          <a:cs typeface="+mn-cs"/>
        </a:defRPr>
      </a:lvl2pPr>
      <a:lvl3pPr marL="857228" indent="-171446" algn="l" defTabSz="685783" rtl="0" eaLnBrk="1" latinLnBrk="0" hangingPunct="1">
        <a:lnSpc>
          <a:spcPct val="90000"/>
        </a:lnSpc>
        <a:spcBef>
          <a:spcPts val="450"/>
        </a:spcBef>
        <a:buFont typeface="Wingdings" panose="05000000000000000000" pitchFamily="2" charset="2"/>
        <a:buChar char="§"/>
        <a:defRPr sz="1050" kern="1200">
          <a:solidFill>
            <a:schemeClr val="tx1"/>
          </a:solidFill>
          <a:latin typeface="+mn-lt"/>
          <a:ea typeface="+mn-ea"/>
          <a:cs typeface="+mn-cs"/>
        </a:defRPr>
      </a:lvl3pPr>
      <a:lvl4pPr marL="1200120" indent="-171446" algn="l" defTabSz="685783" rtl="0" eaLnBrk="1" latinLnBrk="0" hangingPunct="1">
        <a:lnSpc>
          <a:spcPct val="90000"/>
        </a:lnSpc>
        <a:spcBef>
          <a:spcPts val="450"/>
        </a:spcBef>
        <a:buFont typeface="Wingdings" panose="05000000000000000000" pitchFamily="2" charset="2"/>
        <a:buChar char="§"/>
        <a:defRPr sz="1050" kern="1200">
          <a:solidFill>
            <a:schemeClr val="tx1"/>
          </a:solidFill>
          <a:latin typeface="+mn-lt"/>
          <a:ea typeface="+mn-ea"/>
          <a:cs typeface="+mn-cs"/>
        </a:defRPr>
      </a:lvl4pPr>
      <a:lvl5pPr marL="1543012" indent="-171446" algn="l" defTabSz="685783" rtl="0" eaLnBrk="1" latinLnBrk="0" hangingPunct="1">
        <a:lnSpc>
          <a:spcPct val="90000"/>
        </a:lnSpc>
        <a:spcBef>
          <a:spcPts val="450"/>
        </a:spcBef>
        <a:buFont typeface="Wingdings" panose="05000000000000000000" pitchFamily="2" charset="2"/>
        <a:buChar char="§"/>
        <a:defRPr sz="10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9pPr>
    </p:bodyStyle>
    <p:otherStyle>
      <a:defPPr>
        <a:defRPr/>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2">
          <p15:clr>
            <a:srgbClr val="F26B43"/>
          </p15:clr>
        </p15:guide>
        <p15:guide id="2" pos="5238">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donnu.ru/phys/kt/bondarenko" TargetMode="External"/><Relationship Id="rId1" Type="http://schemas.openxmlformats.org/officeDocument/2006/relationships/slideLayout" Target="../slideLayouts/slideLayout3.xml"/><Relationship Id="rId5" Type="http://schemas.openxmlformats.org/officeDocument/2006/relationships/hyperlink" Target="https://disk.yandex.ru/d/31XAbsw6j1svlA" TargetMode="External"/><Relationship Id="rId4" Type="http://schemas.openxmlformats.org/officeDocument/2006/relationships/hyperlink" Target="http://ib4java.t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hyperlink" Target="http://www.oracle.com/technetwork/java/javase/download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www.jetbrains.com/idea/download/" TargetMode="External"/><Relationship Id="rId5" Type="http://schemas.openxmlformats.org/officeDocument/2006/relationships/image" Target="../media/image9.gif"/><Relationship Id="rId4" Type="http://schemas.openxmlformats.org/officeDocument/2006/relationships/hyperlink" Target="https://eclipse.org/downloads/eclipse-packag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tiobe.com/index.php/content/paperinfo/tpci/"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dirty="0"/>
              <a:t>Введение в объектно-ориентированное программирование (ООП)</a:t>
            </a:r>
          </a:p>
        </p:txBody>
      </p:sp>
      <p:sp>
        <p:nvSpPr>
          <p:cNvPr id="3" name="Подзаголовок 2"/>
          <p:cNvSpPr>
            <a:spLocks noGrp="1"/>
          </p:cNvSpPr>
          <p:nvPr>
            <p:ph type="subTitle" idx="1"/>
          </p:nvPr>
        </p:nvSpPr>
        <p:spPr>
          <a:xfrm>
            <a:off x="722088" y="4908956"/>
            <a:ext cx="4300538" cy="706754"/>
          </a:xfrm>
        </p:spPr>
        <p:txBody>
          <a:bodyPr>
            <a:normAutofit/>
          </a:bodyPr>
          <a:lstStyle/>
          <a:p>
            <a:pPr>
              <a:lnSpc>
                <a:spcPct val="150000"/>
              </a:lnSpc>
            </a:pPr>
            <a:r>
              <a:rPr lang="ru-RU" dirty="0"/>
              <a:t>Бондаренко Виталий Иванович</a:t>
            </a:r>
          </a:p>
          <a:p>
            <a:pPr>
              <a:lnSpc>
                <a:spcPct val="150000"/>
              </a:lnSpc>
            </a:pPr>
            <a:r>
              <a:rPr lang="ru-RU" dirty="0"/>
              <a:t>Комната </a:t>
            </a:r>
            <a:r>
              <a:rPr lang="en-US" dirty="0"/>
              <a:t>404.</a:t>
            </a:r>
            <a:r>
              <a:rPr lang="ru-RU" dirty="0"/>
              <a:t> </a:t>
            </a:r>
            <a:r>
              <a:rPr lang="en-US" dirty="0">
                <a:hlinkClick r:id="rId2"/>
              </a:rPr>
              <a:t>http://donnu.ru/phys/kt/bondarenko</a:t>
            </a:r>
            <a:endParaRPr lang="en-US" dirty="0"/>
          </a:p>
        </p:txBody>
      </p:sp>
      <p:pic>
        <p:nvPicPr>
          <p:cNvPr id="9" name="Рисунок 8" descr="Atualizando &lt;strong&gt;Java&lt;/strong&gt; no Ubuntu 13.04 | Cachorro Surtado!"/>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5174" r="15174"/>
          <a:stretch>
            <a:fillRect/>
          </a:stretch>
        </p:blipFill>
        <p:spPr/>
      </p:pic>
      <p:sp>
        <p:nvSpPr>
          <p:cNvPr id="6" name="TextBox 5">
            <a:extLst>
              <a:ext uri="{FF2B5EF4-FFF2-40B4-BE49-F238E27FC236}">
                <a16:creationId xmlns:a16="http://schemas.microsoft.com/office/drawing/2014/main" id="{1D4E24F6-A58B-4907-8318-BB9C3D7CCA76}"/>
              </a:ext>
            </a:extLst>
          </p:cNvPr>
          <p:cNvSpPr txBox="1"/>
          <p:nvPr/>
        </p:nvSpPr>
        <p:spPr>
          <a:xfrm>
            <a:off x="722088" y="4448764"/>
            <a:ext cx="3849912" cy="523220"/>
          </a:xfrm>
          <a:prstGeom prst="rect">
            <a:avLst/>
          </a:prstGeom>
          <a:noFill/>
        </p:spPr>
        <p:txBody>
          <a:bodyPr wrap="square">
            <a:spAutoFit/>
          </a:bodyPr>
          <a:lstStyle/>
          <a:p>
            <a:r>
              <a:rPr lang="en-US" sz="1400" dirty="0">
                <a:hlinkClick r:id="rId4"/>
              </a:rPr>
              <a:t>http://ib4java.tk</a:t>
            </a:r>
            <a:endParaRPr lang="en-US" sz="1400" dirty="0"/>
          </a:p>
          <a:p>
            <a:r>
              <a:rPr lang="en-US" sz="1400" dirty="0">
                <a:hlinkClick r:id="rId5"/>
              </a:rPr>
              <a:t>https://disk.yandex.ru/d/31XAbsw6j1svlA</a:t>
            </a:r>
            <a:endParaRPr lang="ru-RU" sz="1400" dirty="0"/>
          </a:p>
        </p:txBody>
      </p:sp>
    </p:spTree>
    <p:extLst>
      <p:ext uri="{BB962C8B-B14F-4D97-AF65-F5344CB8AC3E}">
        <p14:creationId xmlns:p14="http://schemas.microsoft.com/office/powerpoint/2010/main" val="2100246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ООП. Наследование</a:t>
            </a:r>
          </a:p>
        </p:txBody>
      </p:sp>
      <p:sp>
        <p:nvSpPr>
          <p:cNvPr id="3" name="Объект 2"/>
          <p:cNvSpPr>
            <a:spLocks noGrp="1"/>
          </p:cNvSpPr>
          <p:nvPr>
            <p:ph idx="1"/>
          </p:nvPr>
        </p:nvSpPr>
        <p:spPr/>
        <p:txBody>
          <a:bodyPr/>
          <a:lstStyle/>
          <a:p>
            <a:r>
              <a:rPr lang="ru-RU" dirty="0"/>
              <a:t>Класс, как независимый объект, можно НАСЛЕДОВАТЬ - то есть, на его основе создавать другой класс - производный - который может использовать свойства базового класса, добавляя к ним свои новые данные и методы (функции обработки данных). </a:t>
            </a:r>
          </a:p>
          <a:p>
            <a:r>
              <a:rPr lang="ru-RU" dirty="0"/>
              <a:t>Таким образом создается ИЕРАРХИЯ КЛАССОВ.</a:t>
            </a:r>
          </a:p>
          <a:p>
            <a:endParaRPr lang="ru-RU" dirty="0"/>
          </a:p>
        </p:txBody>
      </p:sp>
    </p:spTree>
    <p:extLst>
      <p:ext uri="{BB962C8B-B14F-4D97-AF65-F5344CB8AC3E}">
        <p14:creationId xmlns:p14="http://schemas.microsoft.com/office/powerpoint/2010/main" val="322534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ООП. Полиморфизм</a:t>
            </a:r>
          </a:p>
        </p:txBody>
      </p:sp>
      <p:sp>
        <p:nvSpPr>
          <p:cNvPr id="3" name="Объект 2"/>
          <p:cNvSpPr>
            <a:spLocks noGrp="1"/>
          </p:cNvSpPr>
          <p:nvPr>
            <p:ph idx="1"/>
          </p:nvPr>
        </p:nvSpPr>
        <p:spPr/>
        <p:txBody>
          <a:bodyPr>
            <a:normAutofit lnSpcReduction="10000"/>
          </a:bodyPr>
          <a:lstStyle/>
          <a:p>
            <a:r>
              <a:rPr lang="ru-RU" dirty="0"/>
              <a:t>Третья основа ООП - ПОЛИМОРФИЗМ (</a:t>
            </a:r>
            <a:r>
              <a:rPr lang="ru-RU" dirty="0" err="1"/>
              <a:t>многоформенность</a:t>
            </a:r>
            <a:r>
              <a:rPr lang="ru-RU" dirty="0"/>
              <a:t>) - разрешает использовать одно и то же имя для задания единого класса действий. Идея: один интерфейс - множество методов. </a:t>
            </a:r>
          </a:p>
          <a:p>
            <a:pPr lvl="1"/>
            <a:r>
              <a:rPr lang="ru-RU" dirty="0"/>
              <a:t>Например, несколько функций могут иметь одно и то же имя, но выполнять различные действия. Функции различаются только количеством и типом параметров. Выбор же конкретного действия возлагается на программу, которая выбирает нужную функцию, исходя из анализа параметров. Это не значит, что в классе объявляются несколько функций с одним именем, но с различным количеством параметров - это обыкновенная перегрузка функции. </a:t>
            </a:r>
          </a:p>
          <a:p>
            <a:r>
              <a:rPr lang="ru-RU" dirty="0"/>
              <a:t>В классе некоторая функция, в будущем определяющая полиморфизм объекта класса, объявляется виртуальной. Затем создаются производные классы, переопределяющие данную виртуальную функцию для каждого конкретного случая. Все эти функции имеют одно и то же имя. И изменение формы полиморфного объекта происходит при изменении "направления" указателя на объект производного класса. Указали на объект базового класса - одна форма объекта, указали на объект производного класса - другая форма объекта и так далее.</a:t>
            </a:r>
          </a:p>
          <a:p>
            <a:r>
              <a:rPr lang="ru-RU" dirty="0"/>
              <a:t>В зависимости от программы иногда не имеет смысла определять виртуальную функцию в базовом классе. Например, объекты производных типов могут настолько сильно отличаться, что им не нужно будет использовать виртуальный метод базового класса. В таком случае в базовом классе создается чисто виртуальная абстрактная функция или функция без тела. Здесь каждый производный класс должен определить свою функцию вместо абстрактной функции базового класса.</a:t>
            </a:r>
          </a:p>
          <a:p>
            <a:endParaRPr lang="ru-RU" dirty="0"/>
          </a:p>
        </p:txBody>
      </p:sp>
    </p:spTree>
    <p:extLst>
      <p:ext uri="{BB962C8B-B14F-4D97-AF65-F5344CB8AC3E}">
        <p14:creationId xmlns:p14="http://schemas.microsoft.com/office/powerpoint/2010/main" val="4067156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ООП. Повторное использование программного кода</a:t>
            </a:r>
          </a:p>
        </p:txBody>
      </p:sp>
      <p:sp>
        <p:nvSpPr>
          <p:cNvPr id="3" name="Объект 2"/>
          <p:cNvSpPr>
            <a:spLocks noGrp="1"/>
          </p:cNvSpPr>
          <p:nvPr>
            <p:ph idx="1"/>
          </p:nvPr>
        </p:nvSpPr>
        <p:spPr/>
        <p:txBody>
          <a:bodyPr/>
          <a:lstStyle/>
          <a:p>
            <a:r>
              <a:rPr lang="ru-RU" dirty="0"/>
              <a:t>Концепция классов позволяет реализовать идею повторного использования программного кода. </a:t>
            </a:r>
          </a:p>
          <a:p>
            <a:r>
              <a:rPr lang="ru-RU" dirty="0"/>
              <a:t>То есть однажды созданный класс можно использовать во многих программах. </a:t>
            </a:r>
          </a:p>
          <a:p>
            <a:r>
              <a:rPr lang="ru-RU" dirty="0"/>
              <a:t>А при написании программы создаются объекты - переменные этого класса, которые обладают всеми возможностями класса (данными и методами). </a:t>
            </a:r>
          </a:p>
          <a:p>
            <a:r>
              <a:rPr lang="ru-RU" dirty="0"/>
              <a:t>Таких переменных класса может быть множество.</a:t>
            </a:r>
          </a:p>
          <a:p>
            <a:endParaRPr lang="ru-RU" dirty="0"/>
          </a:p>
        </p:txBody>
      </p:sp>
    </p:spTree>
    <p:extLst>
      <p:ext uri="{BB962C8B-B14F-4D97-AF65-F5344CB8AC3E}">
        <p14:creationId xmlns:p14="http://schemas.microsoft.com/office/powerpoint/2010/main" val="276476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ООП. Преимущества</a:t>
            </a:r>
            <a:endParaRPr lang="ru-RU" dirty="0"/>
          </a:p>
        </p:txBody>
      </p:sp>
      <p:sp>
        <p:nvSpPr>
          <p:cNvPr id="3" name="Объект 2"/>
          <p:cNvSpPr>
            <a:spLocks noGrp="1"/>
          </p:cNvSpPr>
          <p:nvPr>
            <p:ph idx="1"/>
          </p:nvPr>
        </p:nvSpPr>
        <p:spPr/>
        <p:txBody>
          <a:bodyPr/>
          <a:lstStyle/>
          <a:p>
            <a:pPr marL="342900" indent="-342900">
              <a:buFont typeface="+mj-lt"/>
              <a:buAutoNum type="arabicPeriod"/>
            </a:pPr>
            <a:r>
              <a:rPr lang="ru-RU" dirty="0"/>
              <a:t>Интуитивно понятное выделение в предметной области решаемой задачи объектов обработки; при этом защита данных и методов объектов может быть многоуровневой.</a:t>
            </a:r>
          </a:p>
          <a:p>
            <a:pPr marL="342900" indent="-342900">
              <a:buFont typeface="+mj-lt"/>
              <a:buAutoNum type="arabicPeriod"/>
            </a:pPr>
            <a:r>
              <a:rPr lang="ru-RU" dirty="0"/>
              <a:t>Повторное использование кода реализовано путем наследования, что обеспечивает гибкое распределение доступа к данным и методам.</a:t>
            </a:r>
          </a:p>
          <a:p>
            <a:pPr marL="342900" indent="-342900">
              <a:buFont typeface="+mj-lt"/>
              <a:buAutoNum type="arabicPeriod"/>
            </a:pPr>
            <a:r>
              <a:rPr lang="ru-RU" dirty="0"/>
              <a:t>Доступ к данным может меняться в зависимости как от самих данных, так и зависимости от условий использования данных.</a:t>
            </a:r>
          </a:p>
          <a:p>
            <a:pPr marL="342900" indent="-342900">
              <a:buFont typeface="+mj-lt"/>
              <a:buAutoNum type="arabicPeriod"/>
            </a:pPr>
            <a:r>
              <a:rPr lang="ru-RU" dirty="0"/>
              <a:t>ООП реализует разнообразные приемы эффективного создания больших проектов коллективом разработчиков.</a:t>
            </a:r>
          </a:p>
          <a:p>
            <a:endParaRPr lang="ru-RU" dirty="0"/>
          </a:p>
        </p:txBody>
      </p:sp>
    </p:spTree>
    <p:extLst>
      <p:ext uri="{BB962C8B-B14F-4D97-AF65-F5344CB8AC3E}">
        <p14:creationId xmlns:p14="http://schemas.microsoft.com/office/powerpoint/2010/main" val="1908539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Событийно-управляемое программирование</a:t>
            </a:r>
            <a:endParaRPr lang="ru-RU" dirty="0"/>
          </a:p>
        </p:txBody>
      </p:sp>
      <p:sp>
        <p:nvSpPr>
          <p:cNvPr id="3" name="Объект 2"/>
          <p:cNvSpPr>
            <a:spLocks noGrp="1"/>
          </p:cNvSpPr>
          <p:nvPr>
            <p:ph idx="1"/>
          </p:nvPr>
        </p:nvSpPr>
        <p:spPr/>
        <p:txBody>
          <a:bodyPr/>
          <a:lstStyle/>
          <a:p>
            <a:r>
              <a:rPr lang="ru-RU" dirty="0"/>
              <a:t>Ошибочно считается, что программирование на языках типа </a:t>
            </a:r>
            <a:r>
              <a:rPr lang="ru-RU" dirty="0" err="1"/>
              <a:t>Visual</a:t>
            </a:r>
            <a:r>
              <a:rPr lang="ru-RU" dirty="0"/>
              <a:t> </a:t>
            </a:r>
            <a:r>
              <a:rPr lang="ru-RU" dirty="0" err="1"/>
              <a:t>Basic</a:t>
            </a:r>
            <a:r>
              <a:rPr lang="ru-RU" dirty="0"/>
              <a:t>, </a:t>
            </a:r>
            <a:r>
              <a:rPr lang="ru-RU" dirty="0" err="1"/>
              <a:t>Delphi</a:t>
            </a:r>
            <a:r>
              <a:rPr lang="ru-RU" dirty="0"/>
              <a:t>, C++ </a:t>
            </a:r>
            <a:r>
              <a:rPr lang="ru-RU" dirty="0" err="1"/>
              <a:t>Builder</a:t>
            </a:r>
            <a:r>
              <a:rPr lang="ru-RU" dirty="0"/>
              <a:t> и других, имеющих интерфейс типа "поводи мышью и создай объект" является объектно-ориентированным. Это не так. В подобных языках при написании программ создаются и используются объекты готовых классов, что облегчает создание приложения.</a:t>
            </a:r>
          </a:p>
          <a:p>
            <a:r>
              <a:rPr lang="ru-RU" dirty="0"/>
              <a:t>Вся работа </a:t>
            </a:r>
            <a:r>
              <a:rPr lang="ru-RU" dirty="0" err="1"/>
              <a:t>Windows</a:t>
            </a:r>
            <a:r>
              <a:rPr lang="ru-RU" dirty="0"/>
              <a:t> и аналогичных современных ОС основана на сообщениях, которые она посылает программе в результате произошедшего события. И программа должна отреагировать на сообщение (произошедшее событие) - выполнить какое-то действие.</a:t>
            </a:r>
          </a:p>
          <a:p>
            <a:r>
              <a:rPr lang="ru-RU" dirty="0"/>
              <a:t>Таким образом, программа управляется с помощью сообщений </a:t>
            </a:r>
            <a:r>
              <a:rPr lang="ru-RU" dirty="0" err="1"/>
              <a:t>Windows</a:t>
            </a:r>
            <a:r>
              <a:rPr lang="ru-RU" dirty="0"/>
              <a:t>. И программирование на </a:t>
            </a:r>
            <a:r>
              <a:rPr lang="ru-RU" dirty="0" err="1"/>
              <a:t>Visual</a:t>
            </a:r>
            <a:r>
              <a:rPr lang="ru-RU" dirty="0"/>
              <a:t> </a:t>
            </a:r>
            <a:r>
              <a:rPr lang="ru-RU" dirty="0" err="1"/>
              <a:t>Basic</a:t>
            </a:r>
            <a:r>
              <a:rPr lang="ru-RU" dirty="0"/>
              <a:t>, </a:t>
            </a:r>
            <a:r>
              <a:rPr lang="ru-RU" dirty="0" err="1"/>
              <a:t>Delphi</a:t>
            </a:r>
            <a:r>
              <a:rPr lang="ru-RU" dirty="0"/>
              <a:t> и других подобных языках - большей частью СОБЫТИЙНО-УПРАВЛЯЕМОЕ. ООП поддерживается этими языками.</a:t>
            </a:r>
          </a:p>
          <a:p>
            <a:r>
              <a:rPr lang="ru-RU" dirty="0"/>
              <a:t>Программирование только тогда становится объектно-ориентированным, когда начинается разбиение проблемы на отдельные объекты и разработка этих объектов как классов для многократного использования.</a:t>
            </a:r>
          </a:p>
        </p:txBody>
      </p:sp>
    </p:spTree>
    <p:extLst>
      <p:ext uri="{BB962C8B-B14F-4D97-AF65-F5344CB8AC3E}">
        <p14:creationId xmlns:p14="http://schemas.microsoft.com/office/powerpoint/2010/main" val="981751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Особенности языка </a:t>
            </a:r>
            <a:r>
              <a:rPr lang="en-US"/>
              <a:t>Java</a:t>
            </a:r>
            <a:endParaRPr lang="ru-RU" dirty="0"/>
          </a:p>
        </p:txBody>
      </p:sp>
      <p:sp>
        <p:nvSpPr>
          <p:cNvPr id="3" name="Объект 2"/>
          <p:cNvSpPr>
            <a:spLocks noGrp="1"/>
          </p:cNvSpPr>
          <p:nvPr>
            <p:ph idx="1"/>
          </p:nvPr>
        </p:nvSpPr>
        <p:spPr/>
        <p:txBody>
          <a:bodyPr/>
          <a:lstStyle/>
          <a:p>
            <a:pPr lvl="0"/>
            <a:r>
              <a:rPr lang="en-US"/>
              <a:t>Java</a:t>
            </a:r>
            <a:r>
              <a:rPr lang="ru-RU"/>
              <a:t> - современный язык программирования, отражающий все мировые тенденции в информационных технологий.</a:t>
            </a:r>
          </a:p>
          <a:p>
            <a:pPr lvl="0"/>
            <a:r>
              <a:rPr lang="ru-RU"/>
              <a:t>Особенностью языка является кроссплатформенность. Эффективность и корректность написанных на </a:t>
            </a:r>
            <a:r>
              <a:rPr lang="en-US"/>
              <a:t>Java</a:t>
            </a:r>
            <a:r>
              <a:rPr lang="ru-RU"/>
              <a:t> программ не зависит (или почти не зависит) от типа процессора или операционной системы.</a:t>
            </a:r>
          </a:p>
          <a:p>
            <a:pPr lvl="0"/>
            <a:r>
              <a:rPr lang="ru-RU"/>
              <a:t>Концепция языка логична и понятна.</a:t>
            </a:r>
          </a:p>
          <a:p>
            <a:pPr lvl="0"/>
            <a:r>
              <a:rPr lang="ru-RU"/>
              <a:t>Язык </a:t>
            </a:r>
            <a:r>
              <a:rPr lang="en-US"/>
              <a:t>Java</a:t>
            </a:r>
            <a:r>
              <a:rPr lang="ru-RU"/>
              <a:t> - строго типизированный язык, для которого проверки соответствия типов выполняются как на этапе компиляции, так и на этапе выполнения.</a:t>
            </a:r>
          </a:p>
          <a:p>
            <a:pPr lvl="0"/>
            <a:r>
              <a:rPr lang="ru-RU"/>
              <a:t>Язык </a:t>
            </a:r>
            <a:r>
              <a:rPr lang="en-US"/>
              <a:t>Java</a:t>
            </a:r>
            <a:r>
              <a:rPr lang="ru-RU"/>
              <a:t> реализует в полной мере все возможности ООП - инкапсуляцию, наследование, полиморфизм. </a:t>
            </a:r>
          </a:p>
          <a:p>
            <a:pPr lvl="0"/>
            <a:r>
              <a:rPr lang="ru-RU"/>
              <a:t>Современные среды создания программ на </a:t>
            </a:r>
            <a:r>
              <a:rPr lang="en-US"/>
              <a:t>Java</a:t>
            </a:r>
            <a:r>
              <a:rPr lang="ru-RU"/>
              <a:t> содержат все необходимые инструменты для реализации объектно- ориентированных технологий создания ПО.</a:t>
            </a:r>
          </a:p>
          <a:p>
            <a:pPr lvl="0"/>
            <a:r>
              <a:rPr lang="ru-RU"/>
              <a:t>И много другое…</a:t>
            </a:r>
          </a:p>
          <a:p>
            <a:endParaRPr lang="ru-RU" dirty="0"/>
          </a:p>
        </p:txBody>
      </p:sp>
    </p:spTree>
    <p:extLst>
      <p:ext uri="{BB962C8B-B14F-4D97-AF65-F5344CB8AC3E}">
        <p14:creationId xmlns:p14="http://schemas.microsoft.com/office/powerpoint/2010/main" val="1248511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Концепция виртуальной машины </a:t>
            </a:r>
            <a:r>
              <a:rPr lang="en-US" dirty="0"/>
              <a:t>java</a:t>
            </a:r>
            <a:endParaRPr lang="ru-RU" dirty="0"/>
          </a:p>
        </p:txBody>
      </p:sp>
      <p:sp>
        <p:nvSpPr>
          <p:cNvPr id="5" name="Текст 4"/>
          <p:cNvSpPr>
            <a:spLocks noGrp="1"/>
          </p:cNvSpPr>
          <p:nvPr>
            <p:ph type="body" sz="half" idx="2"/>
          </p:nvPr>
        </p:nvSpPr>
        <p:spPr>
          <a:xfrm>
            <a:off x="828677" y="1600200"/>
            <a:ext cx="4877179" cy="4572000"/>
          </a:xfrm>
        </p:spPr>
        <p:txBody>
          <a:bodyPr/>
          <a:lstStyle/>
          <a:p>
            <a:pPr marL="285750" indent="-285750">
              <a:buFont typeface="Arial" panose="020B0604020202020204" pitchFamily="34" charset="0"/>
              <a:buChar char="•"/>
            </a:pPr>
            <a:r>
              <a:rPr lang="ru-RU" dirty="0"/>
              <a:t>Программы </a:t>
            </a:r>
            <a:r>
              <a:rPr lang="ru-RU" dirty="0" err="1"/>
              <a:t>Java</a:t>
            </a:r>
            <a:r>
              <a:rPr lang="ru-RU" dirty="0"/>
              <a:t> используют концепцию виртуальной </a:t>
            </a:r>
            <a:r>
              <a:rPr lang="ru-RU" dirty="0" err="1"/>
              <a:t>Java</a:t>
            </a:r>
            <a:r>
              <a:rPr lang="ru-RU" dirty="0"/>
              <a:t>-машины. </a:t>
            </a:r>
          </a:p>
          <a:p>
            <a:pPr marL="285750" indent="-285750">
              <a:buFont typeface="Arial" panose="020B0604020202020204" pitchFamily="34" charset="0"/>
              <a:buChar char="•"/>
            </a:pPr>
            <a:r>
              <a:rPr lang="ru-RU" dirty="0"/>
              <a:t>Если обычно при компиляции программы на выходе мы получаем исполнительный машинный код, то в результате компиляции </a:t>
            </a:r>
            <a:r>
              <a:rPr lang="ru-RU" dirty="0" err="1"/>
              <a:t>Java</a:t>
            </a:r>
            <a:r>
              <a:rPr lang="ru-RU" dirty="0"/>
              <a:t>-программы получают промежуточный байт-код, который выполняется не операционной системой, а виртуальной </a:t>
            </a:r>
            <a:r>
              <a:rPr lang="ru-RU" dirty="0" err="1"/>
              <a:t>Java</a:t>
            </a:r>
            <a:r>
              <a:rPr lang="ru-RU" dirty="0"/>
              <a:t>-машиной (</a:t>
            </a:r>
            <a:r>
              <a:rPr lang="ru-RU" dirty="0" err="1"/>
              <a:t>Java</a:t>
            </a:r>
            <a:r>
              <a:rPr lang="ru-RU" dirty="0"/>
              <a:t> </a:t>
            </a:r>
            <a:r>
              <a:rPr lang="ru-RU" dirty="0" err="1"/>
              <a:t>Virtual</a:t>
            </a:r>
            <a:r>
              <a:rPr lang="ru-RU" dirty="0"/>
              <a:t> </a:t>
            </a:r>
            <a:r>
              <a:rPr lang="ru-RU" dirty="0" err="1"/>
              <a:t>Machine</a:t>
            </a:r>
            <a:r>
              <a:rPr lang="ru-RU" dirty="0"/>
              <a:t>, JVM).</a:t>
            </a:r>
            <a:endParaRPr lang="en-US" dirty="0"/>
          </a:p>
          <a:p>
            <a:pPr marL="285750" indent="-285750">
              <a:buFont typeface="Arial" panose="020B0604020202020204" pitchFamily="34" charset="0"/>
              <a:buChar char="•"/>
            </a:pPr>
            <a:r>
              <a:rPr lang="ru-RU" dirty="0"/>
              <a:t>Предварительно виртуальная </a:t>
            </a:r>
            <a:r>
              <a:rPr lang="ru-RU" dirty="0" err="1"/>
              <a:t>Java</a:t>
            </a:r>
            <a:r>
              <a:rPr lang="ru-RU" dirty="0"/>
              <a:t>-машина должна быть установлена на компьютер пользователя. </a:t>
            </a:r>
          </a:p>
          <a:p>
            <a:pPr marL="285750" indent="-285750">
              <a:buFont typeface="Arial" panose="020B0604020202020204" pitchFamily="34" charset="0"/>
              <a:buChar char="•"/>
            </a:pPr>
            <a:r>
              <a:rPr lang="ru-RU" dirty="0"/>
              <a:t>С одной стороны, это позволяет создавать достаточно универсальные программы (в том смысле, что они могут использоваться с разными операционными системами). </a:t>
            </a:r>
          </a:p>
          <a:p>
            <a:pPr marL="285750" indent="-285750">
              <a:buFont typeface="Arial" panose="020B0604020202020204" pitchFamily="34" charset="0"/>
              <a:buChar char="•"/>
            </a:pPr>
            <a:r>
              <a:rPr lang="ru-RU" dirty="0"/>
              <a:t>Однако, с другой стороны, платой за такую «универсальность» является снижение скорости выполнения программ.</a:t>
            </a:r>
          </a:p>
          <a:p>
            <a:endParaRPr lang="ru-RU" dirty="0"/>
          </a:p>
        </p:txBody>
      </p:sp>
      <p:pic>
        <p:nvPicPr>
          <p:cNvPr id="2052" name="Picture 4" descr="Архитектура виртуальной машины Java (JVM)."/>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5798742" y="1362456"/>
            <a:ext cx="2515446" cy="5181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75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Инструментальные средства </a:t>
            </a:r>
            <a:r>
              <a:rPr lang="ru-RU" dirty="0" err="1"/>
              <a:t>Java</a:t>
            </a:r>
            <a:r>
              <a:rPr lang="ru-RU" dirty="0"/>
              <a:t> </a:t>
            </a:r>
            <a:r>
              <a:rPr lang="ru-RU" dirty="0" err="1"/>
              <a:t>Development</a:t>
            </a:r>
            <a:r>
              <a:rPr lang="ru-RU" dirty="0"/>
              <a:t> </a:t>
            </a:r>
            <a:r>
              <a:rPr lang="ru-RU" dirty="0" err="1"/>
              <a:t>Kit</a:t>
            </a:r>
            <a:endParaRPr lang="ru-RU" dirty="0"/>
          </a:p>
        </p:txBody>
      </p:sp>
      <p:sp>
        <p:nvSpPr>
          <p:cNvPr id="5" name="Объект 4"/>
          <p:cNvSpPr>
            <a:spLocks noGrp="1"/>
          </p:cNvSpPr>
          <p:nvPr>
            <p:ph idx="1"/>
          </p:nvPr>
        </p:nvSpPr>
        <p:spPr/>
        <p:txBody>
          <a:bodyPr/>
          <a:lstStyle/>
          <a:p>
            <a:r>
              <a:rPr lang="ru-RU" dirty="0"/>
              <a:t>Для того чтобы программировать в </a:t>
            </a:r>
            <a:r>
              <a:rPr lang="ru-RU" dirty="0" err="1"/>
              <a:t>Java</a:t>
            </a:r>
            <a:r>
              <a:rPr lang="ru-RU" dirty="0"/>
              <a:t>, необходимо установить среды JDK (</a:t>
            </a:r>
            <a:r>
              <a:rPr lang="ru-RU" dirty="0" err="1"/>
              <a:t>Java</a:t>
            </a:r>
            <a:r>
              <a:rPr lang="ru-RU" dirty="0"/>
              <a:t> </a:t>
            </a:r>
            <a:r>
              <a:rPr lang="ru-RU" dirty="0" err="1"/>
              <a:t>Development</a:t>
            </a:r>
            <a:r>
              <a:rPr lang="ru-RU" dirty="0"/>
              <a:t> </a:t>
            </a:r>
            <a:r>
              <a:rPr lang="ru-RU" dirty="0" err="1"/>
              <a:t>Kit</a:t>
            </a:r>
            <a:r>
              <a:rPr lang="ru-RU" dirty="0"/>
              <a:t> — среда разработки </a:t>
            </a:r>
            <a:r>
              <a:rPr lang="ru-RU" dirty="0" err="1"/>
              <a:t>Java</a:t>
            </a:r>
            <a:r>
              <a:rPr lang="ru-RU" dirty="0"/>
              <a:t>) и JRE (</a:t>
            </a:r>
            <a:r>
              <a:rPr lang="ru-RU" dirty="0" err="1"/>
              <a:t>Java</a:t>
            </a:r>
            <a:r>
              <a:rPr lang="ru-RU" dirty="0"/>
              <a:t> </a:t>
            </a:r>
            <a:r>
              <a:rPr lang="ru-RU" dirty="0" err="1"/>
              <a:t>Runtime</a:t>
            </a:r>
            <a:r>
              <a:rPr lang="ru-RU" dirty="0"/>
              <a:t> </a:t>
            </a:r>
            <a:r>
              <a:rPr lang="ru-RU" dirty="0" err="1"/>
              <a:t>Environment</a:t>
            </a:r>
            <a:r>
              <a:rPr lang="ru-RU" dirty="0"/>
              <a:t> — среда выполнения </a:t>
            </a:r>
            <a:r>
              <a:rPr lang="ru-RU" dirty="0" err="1"/>
              <a:t>Java</a:t>
            </a:r>
            <a:r>
              <a:rPr lang="ru-RU" dirty="0"/>
              <a:t>).</a:t>
            </a:r>
          </a:p>
          <a:p>
            <a:r>
              <a:rPr lang="ru-RU" dirty="0"/>
              <a:t>JDK долгое время был базовым средством разработки приложений. Он не содержит никаких текстовых редакторов, а оперирует только с уже существующими </a:t>
            </a:r>
            <a:r>
              <a:rPr lang="ru-RU" dirty="0" err="1"/>
              <a:t>java</a:t>
            </a:r>
            <a:r>
              <a:rPr lang="ru-RU" dirty="0"/>
              <a:t>-файлами. Компилятор представлен утилитой </a:t>
            </a:r>
            <a:r>
              <a:rPr lang="ru-RU" dirty="0" err="1"/>
              <a:t>javac</a:t>
            </a:r>
            <a:r>
              <a:rPr lang="ru-RU" dirty="0"/>
              <a:t> (</a:t>
            </a:r>
            <a:r>
              <a:rPr lang="ru-RU" dirty="0" err="1"/>
              <a:t>java</a:t>
            </a:r>
            <a:r>
              <a:rPr lang="ru-RU" dirty="0"/>
              <a:t> </a:t>
            </a:r>
            <a:r>
              <a:rPr lang="ru-RU" dirty="0" err="1"/>
              <a:t>compiler</a:t>
            </a:r>
            <a:r>
              <a:rPr lang="ru-RU" dirty="0"/>
              <a:t>), виртуальная машина реализована программой </a:t>
            </a:r>
            <a:r>
              <a:rPr lang="ru-RU" dirty="0" err="1"/>
              <a:t>java</a:t>
            </a:r>
            <a:r>
              <a:rPr lang="ru-RU" dirty="0"/>
              <a:t>. </a:t>
            </a:r>
          </a:p>
          <a:p>
            <a:r>
              <a:rPr lang="ru-RU" dirty="0"/>
              <a:t>Пакет </a:t>
            </a:r>
            <a:r>
              <a:rPr lang="ru-RU" dirty="0" err="1"/>
              <a:t>Java</a:t>
            </a:r>
            <a:r>
              <a:rPr lang="ru-RU" dirty="0"/>
              <a:t> </a:t>
            </a:r>
            <a:r>
              <a:rPr lang="ru-RU" dirty="0" err="1"/>
              <a:t>Development</a:t>
            </a:r>
            <a:r>
              <a:rPr lang="ru-RU" dirty="0"/>
              <a:t> </a:t>
            </a:r>
            <a:r>
              <a:rPr lang="ru-RU" dirty="0" err="1"/>
              <a:t>Kit</a:t>
            </a:r>
            <a:r>
              <a:rPr lang="ru-RU" dirty="0"/>
              <a:t> можно загрузить с </a:t>
            </a:r>
            <a:r>
              <a:rPr lang="ru-RU" dirty="0" err="1"/>
              <a:t>web</a:t>
            </a:r>
            <a:r>
              <a:rPr lang="ru-RU" dirty="0"/>
              <a:t>-страницы </a:t>
            </a:r>
            <a:r>
              <a:rPr lang="ru-RU" u="sng" dirty="0">
                <a:hlinkClick r:id="rId2"/>
              </a:rPr>
              <a:t>http://www.oracle.com/technetwork/java/javase/downloads</a:t>
            </a:r>
            <a:r>
              <a:rPr lang="ru-RU" dirty="0"/>
              <a:t>. </a:t>
            </a:r>
          </a:p>
          <a:p>
            <a:r>
              <a:rPr lang="ru-RU" dirty="0"/>
              <a:t>После инсталляции пакета JSDK нужно добавить имя каталога </a:t>
            </a:r>
            <a:r>
              <a:rPr lang="ru-RU" dirty="0" err="1"/>
              <a:t>jdk</a:t>
            </a:r>
            <a:r>
              <a:rPr lang="ru-RU" dirty="0"/>
              <a:t>\</a:t>
            </a:r>
            <a:r>
              <a:rPr lang="ru-RU" dirty="0" err="1"/>
              <a:t>bin</a:t>
            </a:r>
            <a:r>
              <a:rPr lang="ru-RU" dirty="0"/>
              <a:t> в список путей (</a:t>
            </a:r>
            <a:r>
              <a:rPr lang="en-US" dirty="0"/>
              <a:t>path)</a:t>
            </a:r>
            <a:r>
              <a:rPr lang="ru-RU" dirty="0"/>
              <a:t>, по которым операционная система может найти выполняемые файлы. Правильность установки пакета можно проверить, набрав команду </a:t>
            </a:r>
            <a:r>
              <a:rPr lang="ru-RU" dirty="0" err="1"/>
              <a:t>java</a:t>
            </a:r>
            <a:r>
              <a:rPr lang="ru-RU" dirty="0"/>
              <a:t> –</a:t>
            </a:r>
            <a:r>
              <a:rPr lang="ru-RU" dirty="0" err="1"/>
              <a:t>version</a:t>
            </a:r>
            <a:r>
              <a:rPr lang="ru-RU" dirty="0"/>
              <a:t>. На экране должно появиться, примерно, следующее:</a:t>
            </a:r>
          </a:p>
          <a:p>
            <a:pPr marL="342891" lvl="1" indent="0">
              <a:buNone/>
            </a:pPr>
            <a:r>
              <a:rPr lang="en-US" b="1" dirty="0"/>
              <a:t>java version "1.8.0_71"</a:t>
            </a:r>
            <a:endParaRPr lang="ru-RU" dirty="0"/>
          </a:p>
          <a:p>
            <a:pPr marL="342891" lvl="1" indent="0">
              <a:buNone/>
            </a:pPr>
            <a:r>
              <a:rPr lang="en-US" b="1" dirty="0"/>
              <a:t>Java(TM) SE Runtime Environment (build 1.8.0_71-b15)</a:t>
            </a:r>
            <a:endParaRPr lang="ru-RU" dirty="0"/>
          </a:p>
          <a:p>
            <a:pPr marL="342891" lvl="1" indent="0">
              <a:buNone/>
            </a:pPr>
            <a:r>
              <a:rPr lang="en-US" b="1" dirty="0"/>
              <a:t>Java </a:t>
            </a:r>
            <a:r>
              <a:rPr lang="en-US" b="1" dirty="0" err="1"/>
              <a:t>HotSpot</a:t>
            </a:r>
            <a:r>
              <a:rPr lang="en-US" b="1" dirty="0"/>
              <a:t>(TM) 64-Bit Server VM (build 25.71-b15, mixed mode) </a:t>
            </a:r>
            <a:endParaRPr lang="ru-RU" dirty="0"/>
          </a:p>
          <a:p>
            <a:endParaRPr lang="ru-RU" dirty="0"/>
          </a:p>
        </p:txBody>
      </p:sp>
    </p:spTree>
    <p:extLst>
      <p:ext uri="{BB962C8B-B14F-4D97-AF65-F5344CB8AC3E}">
        <p14:creationId xmlns:p14="http://schemas.microsoft.com/office/powerpoint/2010/main" val="3287197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Разработка программ на </a:t>
            </a:r>
            <a:r>
              <a:rPr lang="en-US" dirty="0"/>
              <a:t>java </a:t>
            </a:r>
            <a:r>
              <a:rPr lang="ru-RU" dirty="0"/>
              <a:t>средствами </a:t>
            </a:r>
            <a:r>
              <a:rPr lang="en-US" dirty="0" err="1"/>
              <a:t>jdk</a:t>
            </a:r>
            <a:endParaRPr lang="ru-RU" dirty="0"/>
          </a:p>
        </p:txBody>
      </p:sp>
      <p:sp>
        <p:nvSpPr>
          <p:cNvPr id="3" name="Объект 2"/>
          <p:cNvSpPr>
            <a:spLocks noGrp="1"/>
          </p:cNvSpPr>
          <p:nvPr>
            <p:ph idx="1"/>
          </p:nvPr>
        </p:nvSpPr>
        <p:spPr/>
        <p:txBody>
          <a:bodyPr/>
          <a:lstStyle/>
          <a:p>
            <a:r>
              <a:rPr lang="ru-RU" dirty="0"/>
              <a:t>Для компиляции программы из командной строки необходимо вызвать компилятор, набрав команду </a:t>
            </a:r>
            <a:r>
              <a:rPr lang="ru-RU" dirty="0" err="1"/>
              <a:t>javac</a:t>
            </a:r>
            <a:r>
              <a:rPr lang="ru-RU" dirty="0"/>
              <a:t> и указав через пробел имена компилируемых файлов:</a:t>
            </a:r>
          </a:p>
          <a:p>
            <a:pPr marL="342891" lvl="1" indent="0">
              <a:buNone/>
            </a:pPr>
            <a:r>
              <a:rPr lang="en-US" b="1" dirty="0" err="1"/>
              <a:t>javac</a:t>
            </a:r>
            <a:r>
              <a:rPr lang="en-US" b="1" dirty="0"/>
              <a:t> file1.java file2.java file3.java</a:t>
            </a:r>
            <a:endParaRPr lang="ru-RU" dirty="0"/>
          </a:p>
          <a:p>
            <a:r>
              <a:rPr lang="ru-RU" dirty="0"/>
              <a:t>При успешном выполнении этапа компиляции в директории с исходными кодами появятся файлы с расширением .</a:t>
            </a:r>
            <a:r>
              <a:rPr lang="ru-RU" dirty="0" err="1"/>
              <a:t>class</a:t>
            </a:r>
            <a:r>
              <a:rPr lang="ru-RU" dirty="0"/>
              <a:t>, которые являются </a:t>
            </a:r>
            <a:r>
              <a:rPr lang="ru-RU" dirty="0" err="1"/>
              <a:t>java</a:t>
            </a:r>
            <a:r>
              <a:rPr lang="ru-RU" dirty="0"/>
              <a:t> байт-кодом. Виртуальная </a:t>
            </a:r>
            <a:r>
              <a:rPr lang="ru-RU" dirty="0" err="1"/>
              <a:t>Java</a:t>
            </a:r>
            <a:r>
              <a:rPr lang="ru-RU" dirty="0"/>
              <a:t>-машина (JVM) интерпретирует байт-код и выполняет программу. </a:t>
            </a:r>
            <a:endParaRPr lang="en-US" dirty="0"/>
          </a:p>
          <a:p>
            <a:r>
              <a:rPr lang="ru-RU" dirty="0"/>
              <a:t>Для запуска программы необходимо в JVM загрузить основной класс, т.е. класс, который содержит функцию </a:t>
            </a:r>
            <a:r>
              <a:rPr lang="ru-RU" dirty="0" err="1"/>
              <a:t>main</a:t>
            </a:r>
            <a:r>
              <a:rPr lang="ru-RU" dirty="0"/>
              <a:t>(</a:t>
            </a:r>
            <a:r>
              <a:rPr lang="ru-RU" dirty="0" err="1"/>
              <a:t>String</a:t>
            </a:r>
            <a:r>
              <a:rPr lang="ru-RU" dirty="0"/>
              <a:t> </a:t>
            </a:r>
            <a:r>
              <a:rPr lang="en-US" dirty="0" err="1"/>
              <a:t>args</a:t>
            </a:r>
            <a:r>
              <a:rPr lang="ru-RU" dirty="0"/>
              <a:t>[]).</a:t>
            </a:r>
          </a:p>
          <a:p>
            <a:r>
              <a:rPr lang="ru-RU" dirty="0"/>
              <a:t>Например, если в файле file1.java есть функция </a:t>
            </a:r>
            <a:r>
              <a:rPr lang="ru-RU" dirty="0" err="1"/>
              <a:t>main</a:t>
            </a:r>
            <a:r>
              <a:rPr lang="ru-RU" dirty="0"/>
              <a:t>(), которая располагается в классе file1, то для запуска программы после этапа компиляции необходимо набрать следующее:</a:t>
            </a:r>
          </a:p>
          <a:p>
            <a:pPr marL="342891" lvl="1" indent="0">
              <a:buNone/>
            </a:pPr>
            <a:r>
              <a:rPr lang="en-US" b="1" dirty="0"/>
              <a:t>java file</a:t>
            </a:r>
            <a:r>
              <a:rPr lang="ru-RU" b="1" dirty="0"/>
              <a:t>1</a:t>
            </a:r>
            <a:endParaRPr lang="ru-RU" dirty="0"/>
          </a:p>
          <a:p>
            <a:endParaRPr lang="ru-RU" dirty="0"/>
          </a:p>
        </p:txBody>
      </p:sp>
    </p:spTree>
    <p:extLst>
      <p:ext uri="{BB962C8B-B14F-4D97-AF65-F5344CB8AC3E}">
        <p14:creationId xmlns:p14="http://schemas.microsoft.com/office/powerpoint/2010/main" val="282709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Объект 13">
            <a:extLst>
              <a:ext uri="{FF2B5EF4-FFF2-40B4-BE49-F238E27FC236}">
                <a16:creationId xmlns:a16="http://schemas.microsoft.com/office/drawing/2014/main" id="{5D12BDE8-A74A-4714-B4E3-BB9A1ABE2927}"/>
              </a:ext>
            </a:extLst>
          </p:cNvPr>
          <p:cNvPicPr>
            <a:picLocks noGrp="1" noChangeAspect="1"/>
          </p:cNvPicPr>
          <p:nvPr>
            <p:ph idx="1"/>
          </p:nvPr>
        </p:nvPicPr>
        <p:blipFill>
          <a:blip r:embed="rId2"/>
          <a:stretch>
            <a:fillRect/>
          </a:stretch>
        </p:blipFill>
        <p:spPr>
          <a:xfrm>
            <a:off x="303589" y="1541756"/>
            <a:ext cx="3405181" cy="1087978"/>
          </a:xfrm>
          <a:prstGeom prst="rect">
            <a:avLst/>
          </a:prstGeom>
        </p:spPr>
      </p:pic>
      <p:sp>
        <p:nvSpPr>
          <p:cNvPr id="2" name="Заголовок 1"/>
          <p:cNvSpPr>
            <a:spLocks noGrp="1"/>
          </p:cNvSpPr>
          <p:nvPr>
            <p:ph type="title"/>
          </p:nvPr>
        </p:nvSpPr>
        <p:spPr/>
        <p:txBody>
          <a:bodyPr/>
          <a:lstStyle/>
          <a:p>
            <a:r>
              <a:rPr lang="ru-RU" dirty="0"/>
              <a:t>Среды разработки программ </a:t>
            </a:r>
            <a:r>
              <a:rPr lang="en-US" dirty="0"/>
              <a:t>(IDE)</a:t>
            </a:r>
            <a:endParaRPr lang="ru-RU" dirty="0"/>
          </a:p>
        </p:txBody>
      </p:sp>
      <p:sp>
        <p:nvSpPr>
          <p:cNvPr id="5" name="Прямоугольник 4"/>
          <p:cNvSpPr/>
          <p:nvPr/>
        </p:nvSpPr>
        <p:spPr>
          <a:xfrm>
            <a:off x="3708770" y="1869688"/>
            <a:ext cx="5037524" cy="369332"/>
          </a:xfrm>
          <a:prstGeom prst="rect">
            <a:avLst/>
          </a:prstGeom>
        </p:spPr>
        <p:txBody>
          <a:bodyPr wrap="square">
            <a:spAutoFit/>
          </a:bodyPr>
          <a:lstStyle/>
          <a:p>
            <a:pPr>
              <a:spcAft>
                <a:spcPts val="600"/>
              </a:spcAft>
            </a:pPr>
            <a:r>
              <a:rPr lang="en-US" dirty="0"/>
              <a:t>https://netbeans.apache.org/download/</a:t>
            </a:r>
          </a:p>
        </p:txBody>
      </p:sp>
      <p:pic>
        <p:nvPicPr>
          <p:cNvPr id="6" name="Рисунок 5" descr="File:&lt;strong&gt;Eclipse-logo&lt;/strong&gt;-2014.svg - Wikipedia, the free encyclopedi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913" y="3047372"/>
            <a:ext cx="2677239" cy="627478"/>
          </a:xfrm>
          <a:prstGeom prst="rect">
            <a:avLst/>
          </a:prstGeom>
        </p:spPr>
      </p:pic>
      <p:sp>
        <p:nvSpPr>
          <p:cNvPr id="7" name="Прямоугольник 6"/>
          <p:cNvSpPr/>
          <p:nvPr/>
        </p:nvSpPr>
        <p:spPr>
          <a:xfrm>
            <a:off x="3712528" y="2998328"/>
            <a:ext cx="5037524" cy="646331"/>
          </a:xfrm>
          <a:prstGeom prst="rect">
            <a:avLst/>
          </a:prstGeom>
        </p:spPr>
        <p:txBody>
          <a:bodyPr wrap="square">
            <a:spAutoFit/>
          </a:bodyPr>
          <a:lstStyle/>
          <a:p>
            <a:r>
              <a:rPr lang="en-US" dirty="0">
                <a:hlinkClick r:id="rId4"/>
              </a:rPr>
              <a:t>https://eclipse.org/downloads/eclipse-packages/</a:t>
            </a:r>
            <a:endParaRPr lang="en-US" dirty="0"/>
          </a:p>
          <a:p>
            <a:endParaRPr lang="ru-RU" dirty="0"/>
          </a:p>
        </p:txBody>
      </p:sp>
      <p:pic>
        <p:nvPicPr>
          <p:cNvPr id="8" name="Рисунок 7" descr="File:&lt;strong&gt;Logo&lt;/strong&gt; &lt;strong&gt;intellij&lt;/strong&gt; &lt;strong&gt;idea&lt;/strong&gt;.gif - Wikimedia Common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676" y="4120419"/>
            <a:ext cx="2883852" cy="555180"/>
          </a:xfrm>
          <a:prstGeom prst="rect">
            <a:avLst/>
          </a:prstGeom>
        </p:spPr>
      </p:pic>
      <p:sp>
        <p:nvSpPr>
          <p:cNvPr id="9" name="Прямоугольник 8"/>
          <p:cNvSpPr/>
          <p:nvPr/>
        </p:nvSpPr>
        <p:spPr>
          <a:xfrm>
            <a:off x="3712527" y="4224293"/>
            <a:ext cx="4886527" cy="646331"/>
          </a:xfrm>
          <a:prstGeom prst="rect">
            <a:avLst/>
          </a:prstGeom>
        </p:spPr>
        <p:txBody>
          <a:bodyPr wrap="square">
            <a:spAutoFit/>
          </a:bodyPr>
          <a:lstStyle/>
          <a:p>
            <a:r>
              <a:rPr lang="en-US" b="1" dirty="0">
                <a:hlinkClick r:id="rId6"/>
              </a:rPr>
              <a:t>https://www.jetbrains.com/idea/download/</a:t>
            </a:r>
            <a:endParaRPr lang="en-US" b="1" dirty="0"/>
          </a:p>
          <a:p>
            <a:endParaRPr lang="ru-RU" b="1" dirty="0"/>
          </a:p>
        </p:txBody>
      </p:sp>
      <p:pic>
        <p:nvPicPr>
          <p:cNvPr id="3" name="Рисунок 2">
            <a:extLst>
              <a:ext uri="{FF2B5EF4-FFF2-40B4-BE49-F238E27FC236}">
                <a16:creationId xmlns:a16="http://schemas.microsoft.com/office/drawing/2014/main" id="{CB0B942E-882D-4C04-BC5D-ACBF166D7A98}"/>
              </a:ext>
            </a:extLst>
          </p:cNvPr>
          <p:cNvPicPr>
            <a:picLocks noChangeAspect="1"/>
          </p:cNvPicPr>
          <p:nvPr/>
        </p:nvPicPr>
        <p:blipFill>
          <a:blip r:embed="rId7"/>
          <a:stretch>
            <a:fillRect/>
          </a:stretch>
        </p:blipFill>
        <p:spPr>
          <a:xfrm>
            <a:off x="824914" y="5121168"/>
            <a:ext cx="2883856" cy="810377"/>
          </a:xfrm>
          <a:prstGeom prst="rect">
            <a:avLst/>
          </a:prstGeom>
        </p:spPr>
      </p:pic>
      <p:sp>
        <p:nvSpPr>
          <p:cNvPr id="11" name="TextBox 10">
            <a:extLst>
              <a:ext uri="{FF2B5EF4-FFF2-40B4-BE49-F238E27FC236}">
                <a16:creationId xmlns:a16="http://schemas.microsoft.com/office/drawing/2014/main" id="{83C92DFE-6228-4925-99E2-9A8CB1352FEE}"/>
              </a:ext>
            </a:extLst>
          </p:cNvPr>
          <p:cNvSpPr txBox="1"/>
          <p:nvPr/>
        </p:nvSpPr>
        <p:spPr>
          <a:xfrm>
            <a:off x="3742188" y="5341690"/>
            <a:ext cx="4572000" cy="369332"/>
          </a:xfrm>
          <a:prstGeom prst="rect">
            <a:avLst/>
          </a:prstGeom>
        </p:spPr>
        <p:txBody>
          <a:bodyPr wrap="square">
            <a:spAutoFit/>
          </a:bodyPr>
          <a:lstStyle>
            <a:defPPr>
              <a:defRPr lang="en-US"/>
            </a:defPPr>
          </a:lstStyle>
          <a:p>
            <a:r>
              <a:rPr lang="en-US" b="1" dirty="0"/>
              <a:t>https://code.visualstudio.com/</a:t>
            </a:r>
            <a:endParaRPr lang="ru-RU" b="1" dirty="0"/>
          </a:p>
        </p:txBody>
      </p:sp>
    </p:spTree>
    <p:extLst>
      <p:ext uri="{BB962C8B-B14F-4D97-AF65-F5344CB8AC3E}">
        <p14:creationId xmlns:p14="http://schemas.microsoft.com/office/powerpoint/2010/main" val="97957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a:t>Направления программирования</a:t>
            </a:r>
            <a:endParaRPr lang="ru-RU" dirty="0"/>
          </a:p>
        </p:txBody>
      </p:sp>
      <p:sp>
        <p:nvSpPr>
          <p:cNvPr id="5" name="Объект 4"/>
          <p:cNvSpPr>
            <a:spLocks noGrp="1"/>
          </p:cNvSpPr>
          <p:nvPr>
            <p:ph idx="1"/>
          </p:nvPr>
        </p:nvSpPr>
        <p:spPr/>
        <p:txBody>
          <a:bodyPr/>
          <a:lstStyle/>
          <a:p>
            <a:r>
              <a:rPr lang="ru-RU" dirty="0"/>
              <a:t>Декомпозиция (разделение сложной задачи на более простые) - основной подход преодоления сложности во всех науках. При использовании декомпозиции задача делится на подзадачи на основании какого-либо критерия. В программировании в качестве критерия разделения выступают обычно:</a:t>
            </a:r>
          </a:p>
          <a:p>
            <a:pPr marL="342900" lvl="0" indent="-342900">
              <a:buFont typeface="+mj-lt"/>
              <a:buAutoNum type="arabicPeriod"/>
            </a:pPr>
            <a:r>
              <a:rPr lang="ru-RU" dirty="0"/>
              <a:t>Действия, выполняемые при решении задачи (этот критерий используют императивные (процедурные) языки - </a:t>
            </a:r>
            <a:r>
              <a:rPr lang="en-US" dirty="0"/>
              <a:t>Fortran</a:t>
            </a:r>
            <a:r>
              <a:rPr lang="ru-RU" dirty="0"/>
              <a:t>, </a:t>
            </a:r>
            <a:r>
              <a:rPr lang="en-US" dirty="0"/>
              <a:t>Cobol</a:t>
            </a:r>
            <a:r>
              <a:rPr lang="ru-RU" dirty="0"/>
              <a:t>, </a:t>
            </a:r>
            <a:r>
              <a:rPr lang="en-US" dirty="0"/>
              <a:t>Algol</a:t>
            </a:r>
            <a:r>
              <a:rPr lang="ru-RU" dirty="0"/>
              <a:t>, </a:t>
            </a:r>
            <a:r>
              <a:rPr lang="en-US" dirty="0"/>
              <a:t>Pascal</a:t>
            </a:r>
            <a:r>
              <a:rPr lang="ru-RU" dirty="0"/>
              <a:t>, </a:t>
            </a:r>
            <a:r>
              <a:rPr lang="en-US" dirty="0"/>
              <a:t>Basic</a:t>
            </a:r>
            <a:r>
              <a:rPr lang="ru-RU" dirty="0"/>
              <a:t>, </a:t>
            </a:r>
            <a:r>
              <a:rPr lang="en-US" dirty="0"/>
              <a:t>Ada</a:t>
            </a:r>
            <a:r>
              <a:rPr lang="ru-RU" dirty="0"/>
              <a:t>, </a:t>
            </a:r>
            <a:r>
              <a:rPr lang="en-US" dirty="0"/>
              <a:t>C</a:t>
            </a:r>
            <a:r>
              <a:rPr lang="ru-RU" dirty="0"/>
              <a:t>);</a:t>
            </a:r>
          </a:p>
          <a:p>
            <a:pPr marL="342900" lvl="0" indent="-342900">
              <a:buFont typeface="+mj-lt"/>
              <a:buAutoNum type="arabicPeriod"/>
            </a:pPr>
            <a:r>
              <a:rPr lang="ru-RU" dirty="0"/>
              <a:t>Данные и правила перебора вариантов, используемые при решении задачи (этот критерий используют логические языки - </a:t>
            </a:r>
            <a:r>
              <a:rPr lang="en-US" dirty="0"/>
              <a:t>Prolog</a:t>
            </a:r>
            <a:r>
              <a:rPr lang="ru-RU" dirty="0"/>
              <a:t>);</a:t>
            </a:r>
          </a:p>
          <a:p>
            <a:pPr marL="342900" lvl="0" indent="-342900">
              <a:buFont typeface="+mj-lt"/>
              <a:buAutoNum type="arabicPeriod"/>
            </a:pPr>
            <a:r>
              <a:rPr lang="ru-RU" dirty="0"/>
              <a:t>Действия и данные, используемые при решении задачи (этот критерий используют объектные и объектно-ориентированные языки - </a:t>
            </a:r>
            <a:r>
              <a:rPr lang="en-US" dirty="0"/>
              <a:t>Smalltalk</a:t>
            </a:r>
            <a:r>
              <a:rPr lang="ru-RU" dirty="0"/>
              <a:t>, C++, </a:t>
            </a:r>
            <a:r>
              <a:rPr lang="en-US" dirty="0"/>
              <a:t>C</a:t>
            </a:r>
            <a:r>
              <a:rPr lang="ru-RU" dirty="0"/>
              <a:t>#, </a:t>
            </a:r>
            <a:r>
              <a:rPr lang="en-US" dirty="0"/>
              <a:t>Java</a:t>
            </a:r>
            <a:r>
              <a:rPr lang="ru-RU" dirty="0"/>
              <a:t>, </a:t>
            </a:r>
            <a:r>
              <a:rPr lang="en-US" dirty="0"/>
              <a:t>Ruby</a:t>
            </a:r>
            <a:r>
              <a:rPr lang="ru-RU" dirty="0"/>
              <a:t>, </a:t>
            </a:r>
            <a:r>
              <a:rPr lang="en-US" dirty="0"/>
              <a:t>Delphi</a:t>
            </a:r>
            <a:r>
              <a:rPr lang="ru-RU" dirty="0"/>
              <a:t>);</a:t>
            </a:r>
          </a:p>
          <a:p>
            <a:pPr marL="342900" lvl="0" indent="-342900">
              <a:buFont typeface="+mj-lt"/>
              <a:buAutoNum type="arabicPeriod"/>
            </a:pPr>
            <a:r>
              <a:rPr lang="ru-RU" dirty="0"/>
              <a:t>Действия, представляемые как функциональные вычисления (этот критерий используют функциональные языки - </a:t>
            </a:r>
            <a:r>
              <a:rPr lang="en-US" dirty="0"/>
              <a:t>Haskell</a:t>
            </a:r>
            <a:r>
              <a:rPr lang="ru-RU" dirty="0"/>
              <a:t>, </a:t>
            </a:r>
            <a:r>
              <a:rPr lang="en-US" dirty="0"/>
              <a:t>Lisp</a:t>
            </a:r>
            <a:r>
              <a:rPr lang="ru-RU" dirty="0"/>
              <a:t>, </a:t>
            </a:r>
            <a:r>
              <a:rPr lang="en-US" dirty="0"/>
              <a:t>F</a:t>
            </a:r>
            <a:r>
              <a:rPr lang="ru-RU" dirty="0"/>
              <a:t>#)</a:t>
            </a:r>
          </a:p>
          <a:p>
            <a:endParaRPr lang="ru-RU" dirty="0"/>
          </a:p>
        </p:txBody>
      </p:sp>
    </p:spTree>
    <p:extLst>
      <p:ext uri="{BB962C8B-B14F-4D97-AF65-F5344CB8AC3E}">
        <p14:creationId xmlns:p14="http://schemas.microsoft.com/office/powerpoint/2010/main" val="2156118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Этапы разработки</a:t>
            </a:r>
            <a:r>
              <a:rPr lang="en-US"/>
              <a:t> </a:t>
            </a:r>
            <a:r>
              <a:rPr lang="ru-RU"/>
              <a:t>консольного приложения</a:t>
            </a:r>
            <a:endParaRPr lang="ru-RU" dirty="0"/>
          </a:p>
        </p:txBody>
      </p:sp>
      <p:sp>
        <p:nvSpPr>
          <p:cNvPr id="5" name="Объект 4"/>
          <p:cNvSpPr>
            <a:spLocks noGrp="1"/>
          </p:cNvSpPr>
          <p:nvPr>
            <p:ph idx="1"/>
          </p:nvPr>
        </p:nvSpPr>
        <p:spPr/>
        <p:txBody>
          <a:bodyPr/>
          <a:lstStyle/>
          <a:p>
            <a:r>
              <a:rPr lang="ru-RU" dirty="0"/>
              <a:t>Консольное приложение использует три вида функций для работы с консолью - ввод, вывод, а также управление параметрами консоли. </a:t>
            </a:r>
          </a:p>
          <a:p>
            <a:r>
              <a:rPr lang="ru-RU" dirty="0"/>
              <a:t>Для ввода данных используется класс </a:t>
            </a:r>
            <a:r>
              <a:rPr lang="ru-RU" dirty="0" err="1"/>
              <a:t>Scanner</a:t>
            </a:r>
            <a:r>
              <a:rPr lang="ru-RU" dirty="0"/>
              <a:t> из библиотеки пакетов </a:t>
            </a:r>
            <a:r>
              <a:rPr lang="ru-RU" dirty="0" err="1"/>
              <a:t>Java</a:t>
            </a:r>
            <a:r>
              <a:rPr lang="ru-RU" dirty="0"/>
              <a:t>. Этот класс надо импортировать в той программе, где он будет использоваться. Это делается до начала открытого класса в коде программы.</a:t>
            </a:r>
          </a:p>
          <a:p>
            <a:r>
              <a:rPr lang="ru-RU" dirty="0"/>
              <a:t>В классе есть методы для чтения очередного символа заданного типа со стандартного потока ввода, а также для проверки существования такого символа.</a:t>
            </a:r>
          </a:p>
          <a:p>
            <a:r>
              <a:rPr lang="ru-RU" dirty="0"/>
              <a:t>Для работы с потоком ввода необходимо создать объект класса </a:t>
            </a:r>
            <a:r>
              <a:rPr lang="ru-RU" dirty="0" err="1"/>
              <a:t>Scanner</a:t>
            </a:r>
            <a:r>
              <a:rPr lang="ru-RU" dirty="0"/>
              <a:t>, при создании указав, с каким потоком ввода он будет связан. </a:t>
            </a:r>
          </a:p>
          <a:p>
            <a:r>
              <a:rPr lang="ru-RU" dirty="0"/>
              <a:t>Стандартный поток ввода (клавиатура) в </a:t>
            </a:r>
            <a:r>
              <a:rPr lang="ru-RU" dirty="0" err="1"/>
              <a:t>Java</a:t>
            </a:r>
            <a:r>
              <a:rPr lang="ru-RU" dirty="0"/>
              <a:t> представлен объектом — System.in. </a:t>
            </a:r>
          </a:p>
          <a:p>
            <a:r>
              <a:rPr lang="ru-RU" dirty="0"/>
              <a:t>Стандартный поток вывода (дисплей) — объектом </a:t>
            </a:r>
            <a:r>
              <a:rPr lang="ru-RU" dirty="0" err="1"/>
              <a:t>System.out</a:t>
            </a:r>
            <a:r>
              <a:rPr lang="ru-RU" dirty="0"/>
              <a:t>.</a:t>
            </a:r>
          </a:p>
          <a:p>
            <a:endParaRPr lang="ru-RU" dirty="0"/>
          </a:p>
        </p:txBody>
      </p:sp>
    </p:spTree>
    <p:extLst>
      <p:ext uri="{BB962C8B-B14F-4D97-AF65-F5344CB8AC3E}">
        <p14:creationId xmlns:p14="http://schemas.microsoft.com/office/powerpoint/2010/main" val="123609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Пример простой программы “Hello, world!”</a:t>
            </a:r>
            <a:endParaRPr lang="ru-RU" dirty="0"/>
          </a:p>
        </p:txBody>
      </p:sp>
      <p:sp>
        <p:nvSpPr>
          <p:cNvPr id="5" name="Объект 4"/>
          <p:cNvSpPr>
            <a:spLocks noGrp="1"/>
          </p:cNvSpPr>
          <p:nvPr>
            <p:ph idx="1"/>
          </p:nvPr>
        </p:nvSpPr>
        <p:spPr/>
        <p:txBody>
          <a:bodyPr/>
          <a:lstStyle/>
          <a:p>
            <a:pPr marL="0" indent="0">
              <a:spcBef>
                <a:spcPts val="60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600" b="1" dirty="0" err="1">
                <a:solidFill>
                  <a:srgbClr val="800000"/>
                </a:solidFill>
                <a:latin typeface="Courier New" panose="02070309020205020404" pitchFamily="49" charset="0"/>
                <a:ea typeface="Times New Roman" panose="02020603050405020304" pitchFamily="18" charset="0"/>
              </a:rPr>
              <a:t>public</a:t>
            </a:r>
            <a:r>
              <a:rPr lang="ru-RU" sz="1600" dirty="0">
                <a:solidFill>
                  <a:srgbClr val="000000"/>
                </a:solidFill>
                <a:latin typeface="Courier New" panose="02070309020205020404" pitchFamily="49" charset="0"/>
                <a:ea typeface="Times New Roman" panose="02020603050405020304" pitchFamily="18" charset="0"/>
              </a:rPr>
              <a:t> </a:t>
            </a:r>
            <a:r>
              <a:rPr lang="ru-RU" sz="1600" b="1" dirty="0" err="1">
                <a:solidFill>
                  <a:srgbClr val="800000"/>
                </a:solidFill>
                <a:latin typeface="Courier New" panose="02070309020205020404" pitchFamily="49" charset="0"/>
                <a:ea typeface="Times New Roman" panose="02020603050405020304" pitchFamily="18" charset="0"/>
              </a:rPr>
              <a:t>class</a:t>
            </a:r>
            <a:r>
              <a:rPr lang="ru-RU" sz="1600" dirty="0">
                <a:solidFill>
                  <a:srgbClr val="000000"/>
                </a:solidFill>
                <a:latin typeface="Courier New" panose="02070309020205020404" pitchFamily="49" charset="0"/>
                <a:ea typeface="Times New Roman" panose="02020603050405020304" pitchFamily="18" charset="0"/>
              </a:rPr>
              <a:t> app1 </a:t>
            </a:r>
            <a:r>
              <a:rPr lang="ru-RU" sz="1600" dirty="0">
                <a:solidFill>
                  <a:srgbClr val="800080"/>
                </a:solidFill>
                <a:latin typeface="Courier New" panose="02070309020205020404" pitchFamily="49" charset="0"/>
                <a:ea typeface="Times New Roman" panose="02020603050405020304" pitchFamily="18" charset="0"/>
              </a:rPr>
              <a:t>{</a:t>
            </a:r>
            <a:endParaRPr lang="ru-RU" sz="1600" dirty="0">
              <a:solidFill>
                <a:srgbClr val="000000"/>
              </a:solidFill>
              <a:latin typeface="Times New Roman" panose="02020603050405020304" pitchFamily="18" charset="0"/>
              <a:ea typeface="Times New Roman" panose="02020603050405020304" pitchFamily="18" charset="0"/>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600" dirty="0">
                <a:solidFill>
                  <a:srgbClr val="3F5FBF"/>
                </a:solidFill>
                <a:latin typeface="Courier New" panose="02070309020205020404" pitchFamily="49" charset="0"/>
                <a:ea typeface="Times New Roman" panose="02020603050405020304" pitchFamily="18" charset="0"/>
              </a:rPr>
              <a:t>/*</a:t>
            </a:r>
            <a:endParaRPr lang="ru-RU" sz="1600" dirty="0">
              <a:solidFill>
                <a:srgbClr val="000000"/>
              </a:solidFill>
              <a:latin typeface="Times New Roman" panose="02020603050405020304" pitchFamily="18" charset="0"/>
              <a:ea typeface="Times New Roman" panose="02020603050405020304" pitchFamily="18" charset="0"/>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600" dirty="0">
                <a:solidFill>
                  <a:srgbClr val="3F5FBF"/>
                </a:solidFill>
                <a:latin typeface="Courier New" panose="02070309020205020404" pitchFamily="49" charset="0"/>
                <a:ea typeface="Times New Roman" panose="02020603050405020304" pitchFamily="18" charset="0"/>
              </a:rPr>
              <a:t> Основной метод</a:t>
            </a:r>
            <a:r>
              <a:rPr lang="ru-RU" sz="1600" b="1" dirty="0">
                <a:solidFill>
                  <a:srgbClr val="7F9FBF"/>
                </a:solidFill>
                <a:latin typeface="Courier New" panose="02070309020205020404" pitchFamily="49" charset="0"/>
                <a:ea typeface="Times New Roman" panose="02020603050405020304" pitchFamily="18" charset="0"/>
              </a:rPr>
              <a:t>,</a:t>
            </a:r>
            <a:r>
              <a:rPr lang="ru-RU" sz="1600" dirty="0">
                <a:solidFill>
                  <a:srgbClr val="3F5FBF"/>
                </a:solidFill>
                <a:latin typeface="Courier New" panose="02070309020205020404" pitchFamily="49" charset="0"/>
                <a:ea typeface="Times New Roman" panose="02020603050405020304" pitchFamily="18" charset="0"/>
              </a:rPr>
              <a:t> с которого начинается выполнение любой </a:t>
            </a:r>
            <a:r>
              <a:rPr lang="en-US" sz="1600" dirty="0">
                <a:solidFill>
                  <a:srgbClr val="3F5FBF"/>
                </a:solidFill>
                <a:latin typeface="Courier New" panose="02070309020205020404" pitchFamily="49" charset="0"/>
                <a:ea typeface="Times New Roman" panose="02020603050405020304" pitchFamily="18" charset="0"/>
              </a:rPr>
              <a:t>Java</a:t>
            </a:r>
            <a:r>
              <a:rPr lang="ru-RU" sz="1600" dirty="0">
                <a:solidFill>
                  <a:srgbClr val="3F5FBF"/>
                </a:solidFill>
                <a:latin typeface="Courier New" panose="02070309020205020404" pitchFamily="49" charset="0"/>
                <a:ea typeface="Times New Roman" panose="02020603050405020304" pitchFamily="18" charset="0"/>
              </a:rPr>
              <a:t> программы.</a:t>
            </a:r>
            <a:endParaRPr lang="ru-RU" sz="1600" dirty="0">
              <a:solidFill>
                <a:srgbClr val="000000"/>
              </a:solidFill>
              <a:latin typeface="Times New Roman" panose="02020603050405020304" pitchFamily="18" charset="0"/>
              <a:ea typeface="Times New Roman" panose="02020603050405020304" pitchFamily="18" charset="0"/>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F5FBF"/>
                </a:solidFill>
                <a:latin typeface="Courier New" panose="02070309020205020404" pitchFamily="49" charset="0"/>
                <a:ea typeface="Times New Roman" panose="02020603050405020304" pitchFamily="18" charset="0"/>
              </a:rPr>
              <a:t>*/</a:t>
            </a:r>
            <a:endParaRPr lang="ru-RU" sz="1600" dirty="0">
              <a:solidFill>
                <a:srgbClr val="000000"/>
              </a:solidFill>
              <a:latin typeface="Times New Roman" panose="02020603050405020304" pitchFamily="18" charset="0"/>
              <a:ea typeface="Times New Roman" panose="02020603050405020304" pitchFamily="18" charset="0"/>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600" b="1" dirty="0">
                <a:solidFill>
                  <a:srgbClr val="800000"/>
                </a:solidFill>
                <a:latin typeface="Courier New" panose="02070309020205020404" pitchFamily="49" charset="0"/>
                <a:ea typeface="Times New Roman" panose="02020603050405020304" pitchFamily="18" charset="0"/>
              </a:rPr>
              <a:t>  </a:t>
            </a:r>
            <a:r>
              <a:rPr lang="en-US" sz="1600" b="1" dirty="0">
                <a:solidFill>
                  <a:srgbClr val="800000"/>
                </a:solidFill>
                <a:latin typeface="Courier New" panose="02070309020205020404" pitchFamily="49" charset="0"/>
                <a:ea typeface="Times New Roman" panose="02020603050405020304" pitchFamily="18" charset="0"/>
              </a:rPr>
              <a:t>public</a:t>
            </a:r>
            <a:r>
              <a:rPr lang="en-US" sz="1600" dirty="0">
                <a:solidFill>
                  <a:srgbClr val="000000"/>
                </a:solidFill>
                <a:latin typeface="Courier New" panose="02070309020205020404" pitchFamily="49" charset="0"/>
                <a:ea typeface="Times New Roman" panose="02020603050405020304" pitchFamily="18" charset="0"/>
              </a:rPr>
              <a:t> </a:t>
            </a:r>
            <a:r>
              <a:rPr lang="en-US" sz="1600" b="1" dirty="0">
                <a:solidFill>
                  <a:srgbClr val="800000"/>
                </a:solidFill>
                <a:latin typeface="Courier New" panose="02070309020205020404" pitchFamily="49" charset="0"/>
                <a:ea typeface="Times New Roman" panose="02020603050405020304" pitchFamily="18" charset="0"/>
              </a:rPr>
              <a:t>static</a:t>
            </a:r>
            <a:r>
              <a:rPr lang="en-US" sz="1600" dirty="0">
                <a:solidFill>
                  <a:srgbClr val="000000"/>
                </a:solidFill>
                <a:latin typeface="Courier New" panose="02070309020205020404" pitchFamily="49" charset="0"/>
                <a:ea typeface="Times New Roman" panose="02020603050405020304" pitchFamily="18" charset="0"/>
              </a:rPr>
              <a:t> </a:t>
            </a:r>
            <a:r>
              <a:rPr lang="en-US" sz="1600" dirty="0">
                <a:solidFill>
                  <a:srgbClr val="BB7977"/>
                </a:solidFill>
                <a:latin typeface="Courier New" panose="02070309020205020404" pitchFamily="49" charset="0"/>
                <a:ea typeface="Times New Roman" panose="02020603050405020304" pitchFamily="18" charset="0"/>
              </a:rPr>
              <a:t>void</a:t>
            </a:r>
            <a:r>
              <a:rPr lang="en-US" sz="1600" dirty="0">
                <a:solidFill>
                  <a:srgbClr val="000000"/>
                </a:solidFill>
                <a:latin typeface="Courier New" panose="02070309020205020404" pitchFamily="49" charset="0"/>
                <a:ea typeface="Times New Roman" panose="02020603050405020304" pitchFamily="18" charset="0"/>
              </a:rPr>
              <a:t> main </a:t>
            </a:r>
            <a:r>
              <a:rPr lang="en-US" sz="1600" dirty="0">
                <a:solidFill>
                  <a:srgbClr val="808030"/>
                </a:solidFill>
                <a:latin typeface="Courier New" panose="02070309020205020404" pitchFamily="49" charset="0"/>
                <a:ea typeface="Times New Roman" panose="02020603050405020304" pitchFamily="18" charset="0"/>
              </a:rPr>
              <a:t>(</a:t>
            </a:r>
            <a:r>
              <a:rPr lang="en-US" sz="1600" b="1" dirty="0">
                <a:solidFill>
                  <a:srgbClr val="BB7977"/>
                </a:solidFill>
                <a:latin typeface="Courier New" panose="02070309020205020404" pitchFamily="49" charset="0"/>
                <a:ea typeface="Times New Roman" panose="02020603050405020304" pitchFamily="18" charset="0"/>
              </a:rPr>
              <a:t>String</a:t>
            </a:r>
            <a:r>
              <a:rPr lang="en-US" sz="1600" dirty="0">
                <a:solidFill>
                  <a:srgbClr val="000000"/>
                </a:solidFill>
                <a:latin typeface="Courier New" panose="02070309020205020404" pitchFamily="49" charset="0"/>
                <a:ea typeface="Times New Roman" panose="02020603050405020304" pitchFamily="18" charset="0"/>
              </a:rPr>
              <a:t> </a:t>
            </a:r>
            <a:r>
              <a:rPr lang="en-US" sz="1600" dirty="0" err="1">
                <a:solidFill>
                  <a:srgbClr val="000000"/>
                </a:solidFill>
                <a:latin typeface="Courier New" panose="02070309020205020404" pitchFamily="49" charset="0"/>
                <a:ea typeface="Times New Roman" panose="02020603050405020304" pitchFamily="18" charset="0"/>
              </a:rPr>
              <a:t>args</a:t>
            </a:r>
            <a:r>
              <a:rPr lang="en-US" sz="1600" dirty="0">
                <a:solidFill>
                  <a:srgbClr val="808030"/>
                </a:solidFill>
                <a:latin typeface="Courier New" panose="02070309020205020404" pitchFamily="49" charset="0"/>
                <a:ea typeface="Times New Roman" panose="02020603050405020304" pitchFamily="18" charset="0"/>
              </a:rPr>
              <a:t>[])</a:t>
            </a:r>
            <a:endParaRPr lang="ru-RU" sz="1600" dirty="0">
              <a:solidFill>
                <a:srgbClr val="000000"/>
              </a:solidFill>
              <a:latin typeface="Times New Roman" panose="02020603050405020304" pitchFamily="18" charset="0"/>
              <a:ea typeface="Times New Roman" panose="02020603050405020304" pitchFamily="18" charset="0"/>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600" dirty="0">
                <a:solidFill>
                  <a:srgbClr val="800080"/>
                </a:solidFill>
                <a:latin typeface="Courier New" panose="02070309020205020404" pitchFamily="49" charset="0"/>
                <a:ea typeface="Times New Roman" panose="02020603050405020304" pitchFamily="18" charset="0"/>
              </a:rPr>
              <a:t>  </a:t>
            </a:r>
            <a:r>
              <a:rPr lang="en-US" sz="1600" dirty="0">
                <a:solidFill>
                  <a:srgbClr val="800080"/>
                </a:solidFill>
                <a:latin typeface="Courier New" panose="02070309020205020404" pitchFamily="49" charset="0"/>
                <a:ea typeface="Times New Roman" panose="02020603050405020304" pitchFamily="18" charset="0"/>
              </a:rPr>
              <a:t>{</a:t>
            </a:r>
            <a:endParaRPr lang="ru-RU" sz="1600" dirty="0">
              <a:solidFill>
                <a:srgbClr val="000000"/>
              </a:solidFill>
              <a:latin typeface="Times New Roman" panose="02020603050405020304" pitchFamily="18" charset="0"/>
              <a:ea typeface="Times New Roman" panose="02020603050405020304" pitchFamily="18" charset="0"/>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600" b="1" dirty="0">
                <a:solidFill>
                  <a:srgbClr val="BB7977"/>
                </a:solidFill>
                <a:latin typeface="Courier New" panose="02070309020205020404" pitchFamily="49" charset="0"/>
                <a:ea typeface="Times New Roman" panose="02020603050405020304" pitchFamily="18" charset="0"/>
              </a:rPr>
              <a:t>    </a:t>
            </a:r>
            <a:r>
              <a:rPr lang="en-US" sz="1600" b="1" dirty="0" err="1">
                <a:solidFill>
                  <a:srgbClr val="BB7977"/>
                </a:solidFill>
                <a:latin typeface="Courier New" panose="02070309020205020404" pitchFamily="49" charset="0"/>
                <a:ea typeface="Times New Roman" panose="02020603050405020304" pitchFamily="18" charset="0"/>
              </a:rPr>
              <a:t>System</a:t>
            </a:r>
            <a:r>
              <a:rPr lang="en-US" sz="1600" dirty="0" err="1">
                <a:solidFill>
                  <a:srgbClr val="808030"/>
                </a:solidFill>
                <a:latin typeface="Courier New" panose="02070309020205020404" pitchFamily="49" charset="0"/>
                <a:ea typeface="Times New Roman" panose="02020603050405020304" pitchFamily="18" charset="0"/>
              </a:rPr>
              <a:t>.</a:t>
            </a:r>
            <a:r>
              <a:rPr lang="en-US" sz="1600" dirty="0" err="1">
                <a:solidFill>
                  <a:srgbClr val="000000"/>
                </a:solidFill>
                <a:latin typeface="Courier New" panose="02070309020205020404" pitchFamily="49" charset="0"/>
                <a:ea typeface="Times New Roman" panose="02020603050405020304" pitchFamily="18" charset="0"/>
              </a:rPr>
              <a:t>out</a:t>
            </a:r>
            <a:r>
              <a:rPr lang="en-US" sz="1600" dirty="0" err="1">
                <a:solidFill>
                  <a:srgbClr val="808030"/>
                </a:solidFill>
                <a:latin typeface="Courier New" panose="02070309020205020404" pitchFamily="49" charset="0"/>
                <a:ea typeface="Times New Roman" panose="02020603050405020304" pitchFamily="18" charset="0"/>
              </a:rPr>
              <a:t>.</a:t>
            </a:r>
            <a:r>
              <a:rPr lang="en-US" sz="1600" dirty="0" err="1">
                <a:solidFill>
                  <a:srgbClr val="000000"/>
                </a:solidFill>
                <a:latin typeface="Courier New" panose="02070309020205020404" pitchFamily="49" charset="0"/>
                <a:ea typeface="Times New Roman" panose="02020603050405020304" pitchFamily="18" charset="0"/>
              </a:rPr>
              <a:t>println</a:t>
            </a:r>
            <a:r>
              <a:rPr lang="en-US" sz="1600" dirty="0">
                <a:solidFill>
                  <a:srgbClr val="808030"/>
                </a:solidFill>
                <a:latin typeface="Courier New" panose="02070309020205020404" pitchFamily="49" charset="0"/>
                <a:ea typeface="Times New Roman" panose="02020603050405020304" pitchFamily="18" charset="0"/>
              </a:rPr>
              <a:t>(</a:t>
            </a:r>
            <a:r>
              <a:rPr lang="en-US" sz="1600" dirty="0">
                <a:solidFill>
                  <a:srgbClr val="0000E6"/>
                </a:solidFill>
                <a:latin typeface="Courier New" panose="02070309020205020404" pitchFamily="49" charset="0"/>
                <a:ea typeface="Times New Roman" panose="02020603050405020304" pitchFamily="18" charset="0"/>
              </a:rPr>
              <a:t>"Hello, world!"</a:t>
            </a:r>
            <a:r>
              <a:rPr lang="en-US" sz="1600" dirty="0">
                <a:solidFill>
                  <a:srgbClr val="808030"/>
                </a:solidFill>
                <a:latin typeface="Courier New" panose="02070309020205020404" pitchFamily="49" charset="0"/>
                <a:ea typeface="Times New Roman" panose="02020603050405020304" pitchFamily="18" charset="0"/>
              </a:rPr>
              <a:t>)</a:t>
            </a:r>
            <a:r>
              <a:rPr lang="en-US" sz="1600" dirty="0">
                <a:solidFill>
                  <a:srgbClr val="800080"/>
                </a:solidFill>
                <a:latin typeface="Courier New" panose="02070309020205020404" pitchFamily="49" charset="0"/>
                <a:ea typeface="Times New Roman" panose="02020603050405020304" pitchFamily="18" charset="0"/>
              </a:rPr>
              <a:t>;</a:t>
            </a:r>
            <a:endParaRPr lang="ru-RU" sz="1600" dirty="0">
              <a:solidFill>
                <a:srgbClr val="000000"/>
              </a:solidFill>
              <a:latin typeface="Times New Roman" panose="02020603050405020304" pitchFamily="18" charset="0"/>
              <a:ea typeface="Times New Roman" panose="02020603050405020304" pitchFamily="18" charset="0"/>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600" dirty="0">
                <a:solidFill>
                  <a:srgbClr val="800080"/>
                </a:solidFill>
                <a:latin typeface="Courier New" panose="02070309020205020404" pitchFamily="49" charset="0"/>
                <a:ea typeface="Times New Roman" panose="02020603050405020304" pitchFamily="18" charset="0"/>
              </a:rPr>
              <a:t>  }</a:t>
            </a:r>
            <a:endParaRPr lang="ru-RU" sz="1600" dirty="0">
              <a:solidFill>
                <a:srgbClr val="000000"/>
              </a:solidFill>
              <a:latin typeface="Times New Roman" panose="02020603050405020304" pitchFamily="18" charset="0"/>
              <a:ea typeface="Times New Roman" panose="02020603050405020304" pitchFamily="18" charset="0"/>
            </a:endParaRPr>
          </a:p>
          <a:p>
            <a:pPr marL="0" indent="0">
              <a:spcBef>
                <a:spcPts val="60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600" dirty="0">
                <a:solidFill>
                  <a:srgbClr val="800080"/>
                </a:solidFill>
                <a:latin typeface="Courier New" panose="02070309020205020404" pitchFamily="49" charset="0"/>
                <a:ea typeface="Times New Roman" panose="02020603050405020304" pitchFamily="18" charset="0"/>
              </a:rPr>
              <a:t>}</a:t>
            </a:r>
            <a:endParaRPr lang="ru-RU" sz="1600" dirty="0">
              <a:solidFill>
                <a:srgbClr val="000000"/>
              </a:solidFill>
              <a:latin typeface="Times New Roman" panose="02020603050405020304" pitchFamily="18" charset="0"/>
              <a:ea typeface="Times New Roman" panose="02020603050405020304" pitchFamily="18" charset="0"/>
            </a:endParaRPr>
          </a:p>
          <a:p>
            <a:endParaRPr lang="ru-RU" dirty="0"/>
          </a:p>
        </p:txBody>
      </p:sp>
    </p:spTree>
    <p:extLst>
      <p:ext uri="{BB962C8B-B14F-4D97-AF65-F5344CB8AC3E}">
        <p14:creationId xmlns:p14="http://schemas.microsoft.com/office/powerpoint/2010/main" val="3958650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Пример программы с вводом с клавиатуры</a:t>
            </a:r>
            <a:endParaRPr lang="ru-RU" dirty="0"/>
          </a:p>
        </p:txBody>
      </p:sp>
      <p:sp>
        <p:nvSpPr>
          <p:cNvPr id="8" name="Rectangle 3"/>
          <p:cNvSpPr>
            <a:spLocks noGrp="1" noChangeArrowheads="1"/>
          </p:cNvSpPr>
          <p:nvPr>
            <p:ph idx="1"/>
          </p:nvPr>
        </p:nvSpPr>
        <p:spPr bwMode="auto">
          <a:xfrm>
            <a:off x="828675" y="1854879"/>
            <a:ext cx="7485513" cy="40626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u-RU" altLang="ru-RU" sz="1600" b="1" i="0" u="none" strike="noStrike" cap="none" normalizeH="0" baseline="0" dirty="0" err="1">
                <a:ln>
                  <a:noFill/>
                </a:ln>
                <a:solidFill>
                  <a:srgbClr val="800000"/>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ru-RU" altLang="ru-RU" sz="1600" b="1" i="0" u="none" strike="noStrike" cap="none" normalizeH="0" baseline="0" dirty="0" err="1" bmk="">
                <a:ln>
                  <a:noFill/>
                </a:ln>
                <a:solidFill>
                  <a:srgbClr val="800000"/>
                </a:solidFill>
                <a:effectLst/>
                <a:latin typeface="Courier New" panose="02070309020205020404" pitchFamily="49" charset="0"/>
                <a:ea typeface="Times New Roman" panose="02020603050405020304" pitchFamily="18" charset="0"/>
                <a:cs typeface="Courier New" panose="02070309020205020404" pitchFamily="49" charset="0"/>
              </a:rPr>
              <a:t>mport</a:t>
            </a:r>
            <a:r>
              <a:rPr kumimoji="0" lang="ru-RU" altLang="ru-RU" sz="1600" b="0" i="0" u="none" strike="noStrike" cap="none" normalizeH="0" baseline="0" dirty="0" bmk="">
                <a:ln>
                  <a:noFill/>
                </a:ln>
                <a:solidFill>
                  <a:srgbClr val="004A43"/>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ru-RU" altLang="ru-RU" sz="1600" b="0" i="0" u="none" strike="noStrike" cap="none" normalizeH="0" baseline="0" dirty="0" err="1" bmk="">
                <a:ln>
                  <a:noFill/>
                </a:ln>
                <a:solidFill>
                  <a:srgbClr val="004A43"/>
                </a:solidFill>
                <a:effectLst/>
                <a:latin typeface="Courier New" panose="02070309020205020404" pitchFamily="49" charset="0"/>
                <a:ea typeface="Times New Roman" panose="02020603050405020304" pitchFamily="18" charset="0"/>
                <a:cs typeface="Courier New" panose="02070309020205020404" pitchFamily="49" charset="0"/>
              </a:rPr>
              <a:t>java</a:t>
            </a:r>
            <a:r>
              <a:rPr kumimoji="0" lang="ru-RU" altLang="ru-RU" sz="1600" b="0" i="0" u="none" strike="noStrike" cap="none" normalizeH="0" baseline="0" dirty="0" err="1" bmk="">
                <a:ln>
                  <a:noFill/>
                </a:ln>
                <a:solidFill>
                  <a:srgbClr val="80803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ru-RU" altLang="ru-RU" sz="1600" b="0" i="0" u="none" strike="noStrike" cap="none" normalizeH="0" baseline="0" dirty="0" err="1" bmk="">
                <a:ln>
                  <a:noFill/>
                </a:ln>
                <a:solidFill>
                  <a:srgbClr val="004A43"/>
                </a:solidFill>
                <a:effectLst/>
                <a:latin typeface="Courier New" panose="02070309020205020404" pitchFamily="49" charset="0"/>
                <a:ea typeface="Times New Roman" panose="02020603050405020304" pitchFamily="18" charset="0"/>
                <a:cs typeface="Courier New" panose="02070309020205020404" pitchFamily="49" charset="0"/>
              </a:rPr>
              <a:t>util</a:t>
            </a:r>
            <a:r>
              <a:rPr kumimoji="0" lang="ru-RU" altLang="ru-RU" sz="1600" b="0" i="0" u="none" strike="noStrike" cap="none" normalizeH="0" baseline="0" dirty="0" err="1" bmk="">
                <a:ln>
                  <a:noFill/>
                </a:ln>
                <a:solidFill>
                  <a:srgbClr val="80803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ru-RU" altLang="ru-RU" sz="1600" b="0" i="0" u="none" strike="noStrike" cap="none" normalizeH="0" baseline="0" dirty="0" err="1" bmk="">
                <a:ln>
                  <a:noFill/>
                </a:ln>
                <a:solidFill>
                  <a:srgbClr val="004A43"/>
                </a:solidFill>
                <a:effectLst/>
                <a:latin typeface="Courier New" panose="02070309020205020404" pitchFamily="49" charset="0"/>
                <a:ea typeface="Times New Roman" panose="02020603050405020304" pitchFamily="18" charset="0"/>
                <a:cs typeface="Courier New" panose="02070309020205020404" pitchFamily="49" charset="0"/>
              </a:rPr>
              <a:t>Scanner</a:t>
            </a:r>
            <a:r>
              <a:rPr kumimoji="0" lang="ru-RU" altLang="ru-RU" sz="1600" b="0" i="0" u="none" strike="noStrike" cap="none" normalizeH="0" baseline="0" dirty="0" bmk="">
                <a:ln>
                  <a:noFill/>
                </a:ln>
                <a:solidFill>
                  <a:srgbClr val="80008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ru-RU" altLang="ru-RU" sz="1600" b="0" i="0" u="none" strike="noStrike" cap="none" normalizeH="0" baseline="0" dirty="0" bmk="">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ru-RU" altLang="ru-RU" sz="1600" b="0" i="0" u="none" strike="noStrike" cap="none" normalizeH="0" baseline="0" dirty="0" bmk="">
                <a:ln>
                  <a:noFill/>
                </a:ln>
                <a:solidFill>
                  <a:srgbClr val="696969"/>
                </a:solidFill>
                <a:effectLst/>
                <a:latin typeface="Courier New" panose="02070309020205020404" pitchFamily="49" charset="0"/>
                <a:ea typeface="Times New Roman" panose="02020603050405020304" pitchFamily="18" charset="0"/>
                <a:cs typeface="Courier New" panose="02070309020205020404" pitchFamily="49" charset="0"/>
              </a:rPr>
              <a:t>// импортируем класс</a:t>
            </a:r>
            <a:endParaRPr kumimoji="0" lang="ru-RU" altLang="ru-RU" sz="800" b="0" i="0" u="none" strike="noStrike" cap="none" normalizeH="0" baseline="0" dirty="0" bmk="">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ru-RU" sz="1600" b="1" i="0" u="none" strike="noStrike" cap="none" normalizeH="0" baseline="0" dirty="0" bmk="">
                <a:ln>
                  <a:noFill/>
                </a:ln>
                <a:solidFill>
                  <a:srgbClr val="800000"/>
                </a:solidFill>
                <a:effectLst/>
                <a:latin typeface="Courier New" panose="02070309020205020404" pitchFamily="49" charset="0"/>
                <a:ea typeface="Times New Roman" panose="02020603050405020304" pitchFamily="18" charset="0"/>
                <a:cs typeface="Courier New" panose="02070309020205020404" pitchFamily="49" charset="0"/>
              </a:rPr>
              <a:t>public</a:t>
            </a:r>
            <a:r>
              <a:rPr kumimoji="0" lang="en-US" altLang="ru-RU" sz="1600" b="0" i="0" u="none" strike="noStrike" cap="none" normalizeH="0" baseline="0" dirty="0" bmk="">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ru-RU" sz="1600" b="1" i="0" u="none" strike="noStrike" cap="none" normalizeH="0" baseline="0" dirty="0" bmk="">
                <a:ln>
                  <a:noFill/>
                </a:ln>
                <a:solidFill>
                  <a:srgbClr val="800000"/>
                </a:solidFill>
                <a:effectLst/>
                <a:latin typeface="Courier New" panose="02070309020205020404" pitchFamily="49" charset="0"/>
                <a:ea typeface="Times New Roman" panose="02020603050405020304" pitchFamily="18" charset="0"/>
                <a:cs typeface="Courier New" panose="02070309020205020404" pitchFamily="49" charset="0"/>
              </a:rPr>
              <a:t>class</a:t>
            </a:r>
            <a:r>
              <a:rPr kumimoji="0" lang="en-US" altLang="ru-RU" sz="1600" b="0" i="0" u="none" strike="noStrike" cap="none" normalizeH="0" baseline="0" dirty="0" bmk="">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lang="ru-RU" altLang="ru-RU" sz="1600" dirty="0" err="1" bmk="">
                <a:solidFill>
                  <a:srgbClr val="000000"/>
                </a:solidFill>
                <a:latin typeface="Courier New" panose="02070309020205020404" pitchFamily="49" charset="0"/>
                <a:ea typeface="Times New Roman" panose="02020603050405020304" pitchFamily="18" charset="0"/>
                <a:cs typeface="Courier New" panose="02070309020205020404" pitchFamily="49" charset="0"/>
              </a:rPr>
              <a:t>app</a:t>
            </a:r>
            <a:r>
              <a:rPr kumimoji="0" lang="en-US" altLang="ru-RU" sz="1600" b="0" i="0" u="none" strike="noStrike" cap="none" normalizeH="0" baseline="0" dirty="0" bmk="">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2 </a:t>
            </a:r>
            <a:r>
              <a:rPr kumimoji="0" lang="en-US" altLang="ru-RU" sz="1600" b="0" i="0" u="none" strike="noStrike" cap="none" normalizeH="0" baseline="0" dirty="0" bmk="">
                <a:ln>
                  <a:noFill/>
                </a:ln>
                <a:solidFill>
                  <a:srgbClr val="800080"/>
                </a:solidFill>
                <a:effectLst/>
                <a:latin typeface="Courier New" panose="02070309020205020404" pitchFamily="49" charset="0"/>
                <a:ea typeface="Times New Roman" panose="02020603050405020304" pitchFamily="18" charset="0"/>
                <a:cs typeface="Courier New" panose="02070309020205020404" pitchFamily="49" charset="0"/>
              </a:rPr>
              <a:t>{</a:t>
            </a:r>
            <a:endParaRPr kumimoji="0" lang="ru-RU" altLang="ru-RU" sz="800" b="0" i="0" u="none" strike="noStrike" cap="none" normalizeH="0" baseline="0" dirty="0" bmk="">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ru-RU" sz="1600" b="0" i="0" u="none" strike="noStrike" cap="none" normalizeH="0" baseline="0" dirty="0" bmk="">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ru-RU" sz="1600" b="1" i="0" u="none" strike="noStrike" cap="none" normalizeH="0" baseline="0" dirty="0" bmk="">
                <a:ln>
                  <a:noFill/>
                </a:ln>
                <a:solidFill>
                  <a:srgbClr val="800000"/>
                </a:solidFill>
                <a:effectLst/>
                <a:latin typeface="Courier New" panose="02070309020205020404" pitchFamily="49" charset="0"/>
                <a:ea typeface="Times New Roman" panose="02020603050405020304" pitchFamily="18" charset="0"/>
                <a:cs typeface="Courier New" panose="02070309020205020404" pitchFamily="49" charset="0"/>
              </a:rPr>
              <a:t>public</a:t>
            </a:r>
            <a:r>
              <a:rPr kumimoji="0" lang="en-US" altLang="ru-RU" sz="1600" b="0" i="0" u="none" strike="noStrike" cap="none" normalizeH="0" baseline="0" dirty="0" bmk="">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ru-RU" sz="1600" b="1" i="0" u="none" strike="noStrike" cap="none" normalizeH="0" baseline="0" dirty="0" bmk="">
                <a:ln>
                  <a:noFill/>
                </a:ln>
                <a:solidFill>
                  <a:srgbClr val="800000"/>
                </a:solidFill>
                <a:effectLst/>
                <a:latin typeface="Courier New" panose="02070309020205020404" pitchFamily="49" charset="0"/>
                <a:ea typeface="Times New Roman" panose="02020603050405020304" pitchFamily="18" charset="0"/>
                <a:cs typeface="Courier New" panose="02070309020205020404" pitchFamily="49" charset="0"/>
              </a:rPr>
              <a:t>static</a:t>
            </a:r>
            <a:r>
              <a:rPr kumimoji="0" lang="en-US" altLang="ru-RU" sz="1600" b="0" i="0" u="none" strike="noStrike" cap="none" normalizeH="0" baseline="0" dirty="0" bmk="">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ru-RU" sz="1600" b="0" i="0" u="none" strike="noStrike" cap="none" normalizeH="0" baseline="0" dirty="0" bmk="">
                <a:ln>
                  <a:noFill/>
                </a:ln>
                <a:solidFill>
                  <a:srgbClr val="BB7977"/>
                </a:solidFill>
                <a:effectLst/>
                <a:latin typeface="Courier New" panose="02070309020205020404" pitchFamily="49" charset="0"/>
                <a:ea typeface="Times New Roman" panose="02020603050405020304" pitchFamily="18" charset="0"/>
                <a:cs typeface="Courier New" panose="02070309020205020404" pitchFamily="49" charset="0"/>
              </a:rPr>
              <a:t>void</a:t>
            </a:r>
            <a:r>
              <a:rPr kumimoji="0" lang="en-US" altLang="ru-RU" sz="1600" b="0" i="0" u="none" strike="noStrike" cap="none" normalizeH="0" baseline="0" dirty="0" bmk="">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main</a:t>
            </a:r>
            <a:r>
              <a:rPr kumimoji="0" lang="en-US" altLang="ru-RU" sz="1600" b="0" i="0" u="none" strike="noStrike" cap="none" normalizeH="0" baseline="0" dirty="0" bmk="">
                <a:ln>
                  <a:noFill/>
                </a:ln>
                <a:solidFill>
                  <a:srgbClr val="80803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ru-RU" sz="1600" b="1" i="0" u="none" strike="noStrike" cap="none" normalizeH="0" baseline="0" dirty="0" bmk="">
                <a:ln>
                  <a:noFill/>
                </a:ln>
                <a:solidFill>
                  <a:srgbClr val="BB7977"/>
                </a:solidFill>
                <a:effectLst/>
                <a:latin typeface="Courier New" panose="02070309020205020404" pitchFamily="49" charset="0"/>
                <a:ea typeface="Times New Roman" panose="02020603050405020304" pitchFamily="18" charset="0"/>
                <a:cs typeface="Courier New" panose="02070309020205020404" pitchFamily="49" charset="0"/>
              </a:rPr>
              <a:t>String</a:t>
            </a:r>
            <a:r>
              <a:rPr kumimoji="0" lang="en-US" altLang="ru-RU" sz="1600" b="0" i="0" u="none" strike="noStrike" cap="none" normalizeH="0" baseline="0" dirty="0" bmk="">
                <a:ln>
                  <a:noFill/>
                </a:ln>
                <a:solidFill>
                  <a:srgbClr val="80803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ru-RU" sz="1600" b="0" i="0" u="none" strike="noStrike" cap="none" normalizeH="0" baseline="0" dirty="0" bmk="">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ru-RU" sz="1600" b="0" i="0" u="none" strike="noStrike" cap="none" normalizeH="0" baseline="0" dirty="0" err="1" bmk="">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args</a:t>
            </a:r>
            <a:r>
              <a:rPr kumimoji="0" lang="en-US" altLang="ru-RU" sz="1600" b="0" i="0" u="none" strike="noStrike" cap="none" normalizeH="0" baseline="0" dirty="0" bmk="">
                <a:ln>
                  <a:noFill/>
                </a:ln>
                <a:solidFill>
                  <a:srgbClr val="80803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ru-RU" sz="1600" b="0" i="0" u="none" strike="noStrike" cap="none" normalizeH="0" baseline="0" dirty="0" bmk="">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ru-RU" sz="1600" b="0" i="0" u="none" strike="noStrike" cap="none" normalizeH="0" baseline="0" dirty="0" bmk="">
                <a:ln>
                  <a:noFill/>
                </a:ln>
                <a:solidFill>
                  <a:srgbClr val="800080"/>
                </a:solidFill>
                <a:effectLst/>
                <a:latin typeface="Courier New" panose="02070309020205020404" pitchFamily="49" charset="0"/>
                <a:ea typeface="Times New Roman" panose="02020603050405020304" pitchFamily="18" charset="0"/>
                <a:cs typeface="Courier New" panose="02070309020205020404" pitchFamily="49" charset="0"/>
              </a:rPr>
              <a:t>{</a:t>
            </a:r>
            <a:endParaRPr kumimoji="0" lang="ru-RU" altLang="ru-RU" sz="800" b="0" i="0" u="none" strike="noStrike" cap="none" normalizeH="0" baseline="0" dirty="0" bmk="">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ru-RU" sz="1600" b="0" i="0" u="none" strike="noStrike" cap="none" normalizeH="0" baseline="0" dirty="0" bmk="">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Scanner </a:t>
            </a:r>
            <a:r>
              <a:rPr kumimoji="0" lang="en-US" altLang="ru-RU" sz="1600" b="0" i="0" u="none" strike="noStrike" cap="none" normalizeH="0" baseline="0" dirty="0" err="1" bmk="">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sc</a:t>
            </a:r>
            <a:r>
              <a:rPr kumimoji="0" lang="en-US" altLang="ru-RU" sz="1600" b="0" i="0" u="none" strike="noStrike" cap="none" normalizeH="0" baseline="0" dirty="0" bmk="">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ru-RU" sz="1600" b="0" i="0" u="none" strike="noStrike" cap="none" normalizeH="0" baseline="0" dirty="0" bmk="">
                <a:ln>
                  <a:noFill/>
                </a:ln>
                <a:solidFill>
                  <a:srgbClr val="80803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ru-RU" sz="1600" b="0" i="0" u="none" strike="noStrike" cap="none" normalizeH="0" baseline="0" dirty="0" bmk="">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ru-RU" sz="1600" b="1" i="0" u="none" strike="noStrike" cap="none" normalizeH="0" baseline="0" dirty="0" bmk="">
                <a:ln>
                  <a:noFill/>
                </a:ln>
                <a:solidFill>
                  <a:srgbClr val="800000"/>
                </a:solidFill>
                <a:effectLst/>
                <a:latin typeface="Courier New" panose="02070309020205020404" pitchFamily="49" charset="0"/>
                <a:ea typeface="Times New Roman" panose="02020603050405020304" pitchFamily="18" charset="0"/>
                <a:cs typeface="Courier New" panose="02070309020205020404" pitchFamily="49" charset="0"/>
              </a:rPr>
              <a:t>new</a:t>
            </a:r>
            <a:r>
              <a:rPr kumimoji="0" lang="en-US" altLang="ru-RU" sz="1600" b="0" i="0" u="none" strike="noStrike" cap="none" normalizeH="0" baseline="0" dirty="0" bmk="">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Scanner</a:t>
            </a:r>
            <a:r>
              <a:rPr kumimoji="0" lang="en-US" altLang="ru-RU" sz="1600" b="0" i="0" u="none" strike="noStrike" cap="none" normalizeH="0" baseline="0" dirty="0" bmk="">
                <a:ln>
                  <a:noFill/>
                </a:ln>
                <a:solidFill>
                  <a:srgbClr val="80803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ru-RU" sz="1600" b="1" i="0" u="none" strike="noStrike" cap="none" normalizeH="0" baseline="0" dirty="0" bmk="">
                <a:ln>
                  <a:noFill/>
                </a:ln>
                <a:solidFill>
                  <a:srgbClr val="BB7977"/>
                </a:solidFill>
                <a:effectLst/>
                <a:latin typeface="Courier New" panose="02070309020205020404" pitchFamily="49" charset="0"/>
                <a:ea typeface="Times New Roman" panose="02020603050405020304" pitchFamily="18" charset="0"/>
                <a:cs typeface="Courier New" panose="02070309020205020404" pitchFamily="49" charset="0"/>
              </a:rPr>
              <a:t>System</a:t>
            </a:r>
            <a:r>
              <a:rPr kumimoji="0" lang="en-US" altLang="ru-RU" sz="1600" b="0" i="0" u="none" strike="noStrike" cap="none" normalizeH="0" baseline="0" dirty="0" bmk="">
                <a:ln>
                  <a:noFill/>
                </a:ln>
                <a:solidFill>
                  <a:srgbClr val="80803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ru-RU" sz="1600" b="0" i="0" u="none" strike="noStrike" cap="none" normalizeH="0" baseline="0" dirty="0" bmk="">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in</a:t>
            </a:r>
            <a:r>
              <a:rPr kumimoji="0" lang="en-US" altLang="ru-RU" sz="1600" b="0" i="0" u="none" strike="noStrike" cap="none" normalizeH="0" baseline="0" dirty="0" bmk="">
                <a:ln>
                  <a:noFill/>
                </a:ln>
                <a:solidFill>
                  <a:srgbClr val="80803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ru-RU" sz="1600" b="0" i="0" u="none" strike="noStrike" cap="none" normalizeH="0" baseline="0" dirty="0" bmk="">
                <a:ln>
                  <a:noFill/>
                </a:ln>
                <a:solidFill>
                  <a:srgbClr val="80008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ru-RU" sz="1600" b="0" i="0" u="none" strike="noStrike" cap="none" normalizeH="0" baseline="0" dirty="0" bmk="">
                <a:ln>
                  <a:noFill/>
                </a:ln>
                <a:solidFill>
                  <a:srgbClr val="696969"/>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ru-RU" altLang="ru-RU" sz="1400" b="0" i="0" u="none" strike="noStrike" cap="none" normalizeH="0" baseline="0" dirty="0" bmk="">
                <a:ln>
                  <a:noFill/>
                </a:ln>
                <a:solidFill>
                  <a:srgbClr val="696969"/>
                </a:solidFill>
                <a:effectLst/>
                <a:latin typeface="Courier New" panose="02070309020205020404" pitchFamily="49" charset="0"/>
                <a:ea typeface="Times New Roman" panose="02020603050405020304" pitchFamily="18" charset="0"/>
                <a:cs typeface="Courier New" panose="02070309020205020404" pitchFamily="49" charset="0"/>
              </a:rPr>
              <a:t>создаём</a:t>
            </a:r>
            <a:r>
              <a:rPr kumimoji="0" lang="en-US" altLang="ru-RU" sz="1400" b="0" i="0" u="none" strike="noStrike" cap="none" normalizeH="0" baseline="0" dirty="0" bmk="">
                <a:ln>
                  <a:noFill/>
                </a:ln>
                <a:solidFill>
                  <a:srgbClr val="696969"/>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ru-RU" altLang="ru-RU" sz="1400" b="0" i="0" u="none" strike="noStrike" cap="none" normalizeH="0" baseline="0" dirty="0" bmk="">
                <a:ln>
                  <a:noFill/>
                </a:ln>
                <a:solidFill>
                  <a:srgbClr val="696969"/>
                </a:solidFill>
                <a:effectLst/>
                <a:latin typeface="Courier New" panose="02070309020205020404" pitchFamily="49" charset="0"/>
                <a:ea typeface="Times New Roman" panose="02020603050405020304" pitchFamily="18" charset="0"/>
                <a:cs typeface="Courier New" panose="02070309020205020404" pitchFamily="49" charset="0"/>
              </a:rPr>
              <a:t>объект</a:t>
            </a:r>
            <a:r>
              <a:rPr kumimoji="0" lang="en-US" altLang="ru-RU" sz="1400" b="0" i="0" u="none" strike="noStrike" cap="none" normalizeH="0" baseline="0" dirty="0" bmk="">
                <a:ln>
                  <a:noFill/>
                </a:ln>
                <a:solidFill>
                  <a:srgbClr val="696969"/>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ru-RU" altLang="ru-RU" sz="1400" b="0" i="0" u="none" strike="noStrike" cap="none" normalizeH="0" baseline="0" dirty="0" bmk="">
                <a:ln>
                  <a:noFill/>
                </a:ln>
                <a:solidFill>
                  <a:srgbClr val="696969"/>
                </a:solidFill>
                <a:effectLst/>
                <a:latin typeface="Courier New" panose="02070309020205020404" pitchFamily="49" charset="0"/>
                <a:ea typeface="Times New Roman" panose="02020603050405020304" pitchFamily="18" charset="0"/>
                <a:cs typeface="Courier New" panose="02070309020205020404" pitchFamily="49" charset="0"/>
              </a:rPr>
              <a:t>класса</a:t>
            </a:r>
            <a:r>
              <a:rPr kumimoji="0" lang="en-US" altLang="ru-RU" sz="1400" b="0" i="0" u="none" strike="noStrike" cap="none" normalizeH="0" baseline="0" dirty="0" bmk="">
                <a:ln>
                  <a:noFill/>
                </a:ln>
                <a:solidFill>
                  <a:srgbClr val="696969"/>
                </a:solidFill>
                <a:effectLst/>
                <a:latin typeface="Courier New" panose="02070309020205020404" pitchFamily="49" charset="0"/>
                <a:ea typeface="Times New Roman" panose="02020603050405020304" pitchFamily="18" charset="0"/>
                <a:cs typeface="Courier New" panose="02070309020205020404" pitchFamily="49" charset="0"/>
              </a:rPr>
              <a:t> Scanner</a:t>
            </a:r>
            <a:endParaRPr kumimoji="0" lang="ru-RU" altLang="ru-RU" sz="800" b="0" i="0" u="none" strike="noStrike" cap="none" normalizeH="0" baseline="0" dirty="0" bmk="">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ru-RU" sz="1600" b="0" i="0" u="none" strike="noStrike" cap="none" normalizeH="0" baseline="0" dirty="0" bmk="">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ru-RU" altLang="ru-RU" sz="1600" b="1" i="0" u="none" strike="noStrike" cap="none" normalizeH="0" baseline="0" dirty="0" err="1" bmk="">
                <a:ln>
                  <a:noFill/>
                </a:ln>
                <a:solidFill>
                  <a:srgbClr val="BB7977"/>
                </a:solidFill>
                <a:effectLst/>
                <a:latin typeface="Courier New" panose="02070309020205020404" pitchFamily="49" charset="0"/>
                <a:ea typeface="Times New Roman" panose="02020603050405020304" pitchFamily="18" charset="0"/>
                <a:cs typeface="Courier New" panose="02070309020205020404" pitchFamily="49" charset="0"/>
              </a:rPr>
              <a:t>System</a:t>
            </a:r>
            <a:r>
              <a:rPr kumimoji="0" lang="ru-RU" altLang="ru-RU" sz="1600" b="0" i="0" u="none" strike="noStrike" cap="none" normalizeH="0" baseline="0" dirty="0" err="1" bmk="">
                <a:ln>
                  <a:noFill/>
                </a:ln>
                <a:solidFill>
                  <a:srgbClr val="80803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ru-RU" altLang="ru-RU" sz="1600" b="0" i="0" u="none" strike="noStrike" cap="none" normalizeH="0" baseline="0" dirty="0" err="1" bmk="">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out</a:t>
            </a:r>
            <a:r>
              <a:rPr kumimoji="0" lang="ru-RU" altLang="ru-RU" sz="1600" b="0" i="0" u="none" strike="noStrike" cap="none" normalizeH="0" baseline="0" dirty="0" err="1" bmk="">
                <a:ln>
                  <a:noFill/>
                </a:ln>
                <a:solidFill>
                  <a:srgbClr val="80803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ru-RU" altLang="ru-RU" sz="1600" b="0" i="0" u="none" strike="noStrike" cap="none" normalizeH="0" baseline="0" dirty="0" err="1" bmk="">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print</a:t>
            </a:r>
            <a:r>
              <a:rPr kumimoji="0" lang="ru-RU" altLang="ru-RU" sz="1600" b="0" i="0" u="none" strike="noStrike" cap="none" normalizeH="0" baseline="0" dirty="0" bmk="">
                <a:ln>
                  <a:noFill/>
                </a:ln>
                <a:solidFill>
                  <a:srgbClr val="80803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ru-RU" altLang="ru-RU" sz="1600" b="0" i="0" u="none" strike="noStrike" cap="none" normalizeH="0" baseline="0" dirty="0" bmk="">
                <a:ln>
                  <a:noFill/>
                </a:ln>
                <a:solidFill>
                  <a:srgbClr val="0000E6"/>
                </a:solidFill>
                <a:effectLst/>
                <a:latin typeface="Courier New" panose="02070309020205020404" pitchFamily="49" charset="0"/>
                <a:ea typeface="Times New Roman" panose="02020603050405020304" pitchFamily="18" charset="0"/>
                <a:cs typeface="Courier New" panose="02070309020205020404" pitchFamily="49" charset="0"/>
              </a:rPr>
              <a:t>"Введите целое число: "</a:t>
            </a:r>
            <a:r>
              <a:rPr kumimoji="0" lang="ru-RU" altLang="ru-RU" sz="1600" b="0" i="0" u="none" strike="noStrike" cap="none" normalizeH="0" baseline="0" dirty="0" bmk="">
                <a:ln>
                  <a:noFill/>
                </a:ln>
                <a:solidFill>
                  <a:srgbClr val="80803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ru-RU" altLang="ru-RU" sz="1600" b="0" i="0" u="none" strike="noStrike" cap="none" normalizeH="0" baseline="0" dirty="0" bmk="">
                <a:ln>
                  <a:noFill/>
                </a:ln>
                <a:solidFill>
                  <a:srgbClr val="800080"/>
                </a:solidFill>
                <a:effectLst/>
                <a:latin typeface="Courier New" panose="02070309020205020404" pitchFamily="49" charset="0"/>
                <a:ea typeface="Times New Roman" panose="02020603050405020304" pitchFamily="18" charset="0"/>
                <a:cs typeface="Courier New" panose="02070309020205020404" pitchFamily="49" charset="0"/>
              </a:rPr>
              <a:t>;</a:t>
            </a:r>
            <a:endParaRPr kumimoji="0" lang="ru-RU" altLang="ru-RU" sz="800" b="0" i="0" u="none" strike="noStrike" cap="none" normalizeH="0" baseline="0" dirty="0" bmk="">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u-RU" altLang="ru-RU" sz="1600" b="0" i="0" u="none" strike="noStrike" cap="none" normalizeH="0" baseline="0" dirty="0" bmk="">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ru-RU" altLang="ru-RU" sz="1600" b="0" i="0" u="none" strike="noStrike" cap="none" normalizeH="0" baseline="0" dirty="0" err="1" bmk="">
                <a:ln>
                  <a:noFill/>
                </a:ln>
                <a:solidFill>
                  <a:srgbClr val="BB7977"/>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ru-RU" altLang="ru-RU" sz="1600" b="0" i="0" u="none" strike="noStrike" cap="none" normalizeH="0" baseline="0" dirty="0" bmk="">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i </a:t>
            </a:r>
            <a:r>
              <a:rPr kumimoji="0" lang="ru-RU" altLang="ru-RU" sz="1600" b="0" i="0" u="none" strike="noStrike" cap="none" normalizeH="0" baseline="0" dirty="0" bmk="">
                <a:ln>
                  <a:noFill/>
                </a:ln>
                <a:solidFill>
                  <a:srgbClr val="80803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ru-RU" altLang="ru-RU" sz="1600" b="0" i="0" u="none" strike="noStrike" cap="none" normalizeH="0" baseline="0" dirty="0" bmk="">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ru-RU" altLang="ru-RU" sz="1600" b="0" i="0" u="none" strike="noStrike" cap="none" normalizeH="0" baseline="0" dirty="0" err="1" bmk="">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sc</a:t>
            </a:r>
            <a:r>
              <a:rPr kumimoji="0" lang="ru-RU" altLang="ru-RU" sz="1600" b="0" i="0" u="none" strike="noStrike" cap="none" normalizeH="0" baseline="0" dirty="0" err="1" bmk="">
                <a:ln>
                  <a:noFill/>
                </a:ln>
                <a:solidFill>
                  <a:srgbClr val="80803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ru-RU" altLang="ru-RU" sz="1600" b="0" i="0" u="none" strike="noStrike" cap="none" normalizeH="0" baseline="0" dirty="0" err="1" bmk="">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nextInt</a:t>
            </a:r>
            <a:r>
              <a:rPr kumimoji="0" lang="ru-RU" altLang="ru-RU" sz="1600" b="0" i="0" u="none" strike="noStrike" cap="none" normalizeH="0" baseline="0" dirty="0" bmk="">
                <a:ln>
                  <a:noFill/>
                </a:ln>
                <a:solidFill>
                  <a:srgbClr val="80803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ru-RU" altLang="ru-RU" sz="1600" b="0" i="0" u="none" strike="noStrike" cap="none" normalizeH="0" baseline="0" dirty="0" bmk="">
                <a:ln>
                  <a:noFill/>
                </a:ln>
                <a:solidFill>
                  <a:srgbClr val="80008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ru-RU" altLang="ru-RU" sz="1600" b="0" i="0" u="none" strike="noStrike" cap="none" normalizeH="0" baseline="0" dirty="0" bmk="">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ru-RU" altLang="ru-RU" sz="1600" b="0" i="0" u="none" strike="noStrike" cap="none" normalizeH="0" baseline="0" dirty="0" bmk="">
                <a:ln>
                  <a:noFill/>
                </a:ln>
                <a:solidFill>
                  <a:srgbClr val="696969"/>
                </a:solidFill>
                <a:effectLst/>
                <a:latin typeface="Courier New" panose="02070309020205020404" pitchFamily="49" charset="0"/>
                <a:ea typeface="Times New Roman" panose="02020603050405020304" pitchFamily="18" charset="0"/>
                <a:cs typeface="Courier New" panose="02070309020205020404" pitchFamily="49" charset="0"/>
              </a:rPr>
              <a:t>// считываем целое число с потока ввода и сохраняем в переменную</a:t>
            </a:r>
            <a:endParaRPr kumimoji="0" lang="en-US" altLang="ru-RU" sz="1600" b="0" i="0" u="none" strike="noStrike" cap="none" normalizeH="0" baseline="0" dirty="0" bmk="">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ru-RU" sz="1600" b="0" i="0" u="none" strike="noStrike" cap="none" normalizeH="0" baseline="0" dirty="0" bmk="">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ru-RU" sz="1600" b="1" i="0" u="none" strike="noStrike" cap="none" normalizeH="0" baseline="0" dirty="0" err="1" bmk="">
                <a:ln>
                  <a:noFill/>
                </a:ln>
                <a:solidFill>
                  <a:srgbClr val="BB7977"/>
                </a:solidFill>
                <a:effectLst/>
                <a:latin typeface="Courier New" panose="02070309020205020404" pitchFamily="49" charset="0"/>
                <a:ea typeface="Times New Roman" panose="02020603050405020304" pitchFamily="18" charset="0"/>
                <a:cs typeface="Courier New" panose="02070309020205020404" pitchFamily="49" charset="0"/>
              </a:rPr>
              <a:t>System</a:t>
            </a:r>
            <a:r>
              <a:rPr kumimoji="0" lang="en-US" altLang="ru-RU" sz="1600" b="0" i="0" u="none" strike="noStrike" cap="none" normalizeH="0" baseline="0" dirty="0" err="1" bmk="_Hlk473477438">
                <a:ln>
                  <a:noFill/>
                </a:ln>
                <a:solidFill>
                  <a:srgbClr val="80803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ru-RU" sz="1600" b="0" i="0" u="none" strike="noStrike" cap="none" normalizeH="0" baseline="0" dirty="0" err="1" bmk="_Hlk473477438">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out</a:t>
            </a:r>
            <a:r>
              <a:rPr kumimoji="0" lang="en-US" altLang="ru-RU" sz="1600" b="0" i="0" u="none" strike="noStrike" cap="none" normalizeH="0" baseline="0" dirty="0" err="1" bmk="_Hlk473477438">
                <a:ln>
                  <a:noFill/>
                </a:ln>
                <a:solidFill>
                  <a:srgbClr val="80803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ru-RU" sz="1600" b="0" i="0" u="none" strike="noStrike" cap="none" normalizeH="0" baseline="0" dirty="0" err="1" bmk="_Hlk473477438">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println</a:t>
            </a:r>
            <a:r>
              <a:rPr kumimoji="0" lang="en-US" altLang="ru-RU" sz="1600" b="0" i="0" u="none" strike="noStrike" cap="none" normalizeH="0" baseline="0" dirty="0" bmk="_Hlk473477438">
                <a:ln>
                  <a:noFill/>
                </a:ln>
                <a:solidFill>
                  <a:srgbClr val="80803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ru-RU" sz="1600" b="0" i="0" u="none" strike="noStrike" cap="none" normalizeH="0" baseline="0" dirty="0" bmk="_Hlk473477438">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ru-RU" altLang="ru-RU" sz="1600" b="0" i="0" u="none" strike="noStrike" cap="none" normalizeH="0" baseline="0" dirty="0" bmk="_Hlk473477438">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Вы</a:t>
            </a:r>
            <a:r>
              <a:rPr kumimoji="0" lang="en-US" altLang="ru-RU" sz="1600" b="0" i="0" u="none" strike="noStrike" cap="none" normalizeH="0" baseline="0" dirty="0" bmk="_Hlk473477438">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ru-RU" altLang="ru-RU" sz="1600" b="0" i="0" u="none" strike="noStrike" cap="none" normalizeH="0" baseline="0" dirty="0" bmk="_Hlk473477438">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ввели</a:t>
            </a:r>
            <a:r>
              <a:rPr kumimoji="0" lang="en-US" altLang="ru-RU" sz="1600" b="0" i="0" u="none" strike="noStrike" cap="none" normalizeH="0" baseline="0" dirty="0" bmk="_Hlk473477438">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ru-RU" sz="1100" b="0" i="0" u="none" strike="noStrike" cap="none" normalizeH="0" baseline="0" dirty="0" bmk="_Hlk473477438">
                <a:ln>
                  <a:noFill/>
                </a:ln>
                <a:solidFill>
                  <a:srgbClr val="808030"/>
                </a:solidFill>
                <a:effectLst/>
                <a:latin typeface="Courier New" panose="02070309020205020404" pitchFamily="49" charset="0"/>
                <a:ea typeface="Times New Roman" panose="02020603050405020304" pitchFamily="18" charset="0"/>
                <a:cs typeface="Courier New" panose="02070309020205020404" pitchFamily="49" charset="0"/>
              </a:rPr>
              <a:t> + </a:t>
            </a:r>
            <a:r>
              <a:rPr kumimoji="0" lang="en-US" altLang="ru-RU" sz="1600" b="0" i="0" u="none" strike="noStrike" cap="none" normalizeH="0" baseline="0" dirty="0" err="1" bmk="_Hlk473477438">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altLang="ru-RU" sz="1600" b="0" i="0" u="none" strike="noStrike" cap="none" normalizeH="0" baseline="0" dirty="0" bmk="_Hlk473477438">
                <a:ln>
                  <a:noFill/>
                </a:ln>
                <a:solidFill>
                  <a:srgbClr val="80803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ru-RU" sz="1600" b="0" i="0" u="none" strike="noStrike" cap="none" normalizeH="0" baseline="0" dirty="0" bmk="_Hlk473477438">
                <a:ln>
                  <a:noFill/>
                </a:ln>
                <a:solidFill>
                  <a:srgbClr val="80008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ru-RU" altLang="ru-RU" sz="800" b="0" i="0" u="none" strike="noStrike" cap="none" normalizeH="0" baseline="0" dirty="0">
                <a:ln>
                  <a:noFill/>
                </a:ln>
                <a:solidFill>
                  <a:schemeClr val="tx1"/>
                </a:solidFill>
                <a:effectLst/>
              </a:rPr>
              <a:t> </a:t>
            </a:r>
            <a:endParaRPr kumimoji="0" lang="ru-RU" altLang="ru-RU"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ru-RU" sz="16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ru-RU" altLang="ru-RU" sz="1600" b="0" i="0" u="none" strike="noStrike" cap="none" normalizeH="0" baseline="0" dirty="0">
                <a:ln>
                  <a:noFill/>
                </a:ln>
                <a:solidFill>
                  <a:srgbClr val="800080"/>
                </a:solidFill>
                <a:effectLst/>
                <a:latin typeface="Courier New" panose="02070309020205020404" pitchFamily="49" charset="0"/>
                <a:ea typeface="Times New Roman" panose="02020603050405020304" pitchFamily="18" charset="0"/>
                <a:cs typeface="Courier New" panose="02070309020205020404" pitchFamily="49" charset="0"/>
              </a:rPr>
              <a:t>}</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u-RU" altLang="ru-RU" sz="1600" b="0" i="0" u="none" strike="noStrike" cap="none" normalizeH="0" baseline="0" dirty="0">
                <a:ln>
                  <a:noFill/>
                </a:ln>
                <a:solidFill>
                  <a:srgbClr val="800080"/>
                </a:solidFill>
                <a:effectLst/>
                <a:latin typeface="Courier New" panose="02070309020205020404" pitchFamily="49" charset="0"/>
                <a:ea typeface="Times New Roman" panose="02020603050405020304" pitchFamily="18" charset="0"/>
                <a:cs typeface="Courier New" panose="02070309020205020404" pitchFamily="49" charset="0"/>
              </a:rPr>
              <a:t>}</a:t>
            </a:r>
            <a:endParaRPr kumimoji="0" lang="ru-RU" altLang="ru-RU"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504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приложения</a:t>
            </a:r>
            <a:r>
              <a:rPr lang="en-US" dirty="0"/>
              <a:t>, </a:t>
            </a:r>
            <a:r>
              <a:rPr lang="ru-RU" dirty="0"/>
              <a:t>которое выводит таблицу значений синуса угла</a:t>
            </a:r>
          </a:p>
        </p:txBody>
      </p:sp>
      <p:sp>
        <p:nvSpPr>
          <p:cNvPr id="3" name="Объект 2"/>
          <p:cNvSpPr>
            <a:spLocks noGrp="1"/>
          </p:cNvSpPr>
          <p:nvPr>
            <p:ph idx="1"/>
          </p:nvPr>
        </p:nvSpPr>
        <p:spPr/>
        <p:txBody>
          <a:bodyPr>
            <a:normAutofit/>
          </a:bodyPr>
          <a:lstStyle/>
          <a:p>
            <a:pPr marL="0" indent="0">
              <a:spcBef>
                <a:spcPts val="60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800000"/>
                </a:solidFill>
                <a:latin typeface="Courier New" panose="02070309020205020404" pitchFamily="49" charset="0"/>
                <a:ea typeface="Times New Roman" panose="02020603050405020304" pitchFamily="18" charset="0"/>
              </a:rPr>
              <a:t>import</a:t>
            </a:r>
            <a:r>
              <a:rPr lang="en-US" sz="1400" dirty="0">
                <a:solidFill>
                  <a:srgbClr val="004A43"/>
                </a:solidFill>
                <a:latin typeface="Courier New" panose="02070309020205020404" pitchFamily="49" charset="0"/>
                <a:ea typeface="Times New Roman" panose="02020603050405020304" pitchFamily="18" charset="0"/>
              </a:rPr>
              <a:t> </a:t>
            </a:r>
            <a:r>
              <a:rPr lang="en-US" sz="1400" dirty="0" err="1">
                <a:solidFill>
                  <a:srgbClr val="004A43"/>
                </a:solidFill>
                <a:latin typeface="Courier New" panose="02070309020205020404" pitchFamily="49" charset="0"/>
                <a:ea typeface="Times New Roman" panose="02020603050405020304" pitchFamily="18" charset="0"/>
              </a:rPr>
              <a:t>java</a:t>
            </a:r>
            <a:r>
              <a:rPr lang="en-US" sz="1400" dirty="0" err="1">
                <a:solidFill>
                  <a:srgbClr val="808030"/>
                </a:solidFill>
                <a:latin typeface="Courier New" panose="02070309020205020404" pitchFamily="49" charset="0"/>
                <a:ea typeface="Times New Roman" panose="02020603050405020304" pitchFamily="18" charset="0"/>
              </a:rPr>
              <a:t>.</a:t>
            </a:r>
            <a:r>
              <a:rPr lang="en-US" sz="1400" dirty="0" err="1">
                <a:solidFill>
                  <a:srgbClr val="004A43"/>
                </a:solidFill>
                <a:latin typeface="Courier New" panose="02070309020205020404" pitchFamily="49" charset="0"/>
                <a:ea typeface="Times New Roman" panose="02020603050405020304" pitchFamily="18" charset="0"/>
              </a:rPr>
              <a:t>util</a:t>
            </a:r>
            <a:r>
              <a:rPr lang="en-US" sz="1400" dirty="0" err="1">
                <a:solidFill>
                  <a:srgbClr val="808030"/>
                </a:solidFill>
                <a:latin typeface="Courier New" panose="02070309020205020404" pitchFamily="49" charset="0"/>
                <a:ea typeface="Times New Roman" panose="02020603050405020304" pitchFamily="18" charset="0"/>
              </a:rPr>
              <a:t>.</a:t>
            </a:r>
            <a:r>
              <a:rPr lang="en-US" sz="1400" dirty="0" err="1">
                <a:solidFill>
                  <a:srgbClr val="004A43"/>
                </a:solidFill>
                <a:latin typeface="Courier New" panose="02070309020205020404" pitchFamily="49" charset="0"/>
                <a:ea typeface="Times New Roman" panose="02020603050405020304" pitchFamily="18" charset="0"/>
              </a:rPr>
              <a:t>Scanner</a:t>
            </a:r>
            <a:r>
              <a:rPr lang="en-US" sz="1400" dirty="0">
                <a:solidFill>
                  <a:srgbClr val="800080"/>
                </a:solidFill>
                <a:latin typeface="Courier New" panose="02070309020205020404" pitchFamily="49" charset="0"/>
                <a:ea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rPr>
              <a:t> </a:t>
            </a:r>
            <a:r>
              <a:rPr lang="en-US" sz="1400" dirty="0">
                <a:solidFill>
                  <a:srgbClr val="696969"/>
                </a:solidFill>
                <a:latin typeface="Courier New" panose="02070309020205020404" pitchFamily="49" charset="0"/>
                <a:ea typeface="Times New Roman" panose="02020603050405020304" pitchFamily="18" charset="0"/>
              </a:rPr>
              <a:t>// </a:t>
            </a:r>
            <a:r>
              <a:rPr lang="ru-RU" sz="1400" dirty="0">
                <a:solidFill>
                  <a:srgbClr val="696969"/>
                </a:solidFill>
                <a:latin typeface="Courier New" panose="02070309020205020404" pitchFamily="49" charset="0"/>
                <a:ea typeface="Times New Roman" panose="02020603050405020304" pitchFamily="18" charset="0"/>
              </a:rPr>
              <a:t>импортируем класс ввода данных</a:t>
            </a:r>
            <a:endParaRPr lang="ru-RU" sz="1400" dirty="0">
              <a:solidFill>
                <a:srgbClr val="000000"/>
              </a:solidFill>
              <a:latin typeface="Times New Roman" panose="02020603050405020304" pitchFamily="18" charset="0"/>
              <a:ea typeface="Times New Roman" panose="02020603050405020304" pitchFamily="18" charset="0"/>
            </a:endParaRPr>
          </a:p>
          <a:p>
            <a:pPr marL="0" indent="0">
              <a:spcBef>
                <a:spcPts val="60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800000"/>
                </a:solidFill>
                <a:latin typeface="Courier New" panose="02070309020205020404" pitchFamily="49" charset="0"/>
                <a:ea typeface="Times New Roman" panose="02020603050405020304" pitchFamily="18" charset="0"/>
              </a:rPr>
              <a:t>public</a:t>
            </a:r>
            <a:r>
              <a:rPr lang="en-US" sz="1400" dirty="0">
                <a:solidFill>
                  <a:srgbClr val="000000"/>
                </a:solidFill>
                <a:latin typeface="Courier New" panose="02070309020205020404" pitchFamily="49" charset="0"/>
                <a:ea typeface="Times New Roman" panose="02020603050405020304" pitchFamily="18" charset="0"/>
              </a:rPr>
              <a:t> </a:t>
            </a:r>
            <a:r>
              <a:rPr lang="en-US" sz="1400" b="1" dirty="0">
                <a:solidFill>
                  <a:srgbClr val="800000"/>
                </a:solidFill>
                <a:latin typeface="Courier New" panose="02070309020205020404" pitchFamily="49" charset="0"/>
                <a:ea typeface="Times New Roman" panose="02020603050405020304" pitchFamily="18" charset="0"/>
              </a:rPr>
              <a:t>class</a:t>
            </a:r>
            <a:r>
              <a:rPr lang="en-US" sz="1400" dirty="0">
                <a:solidFill>
                  <a:srgbClr val="000000"/>
                </a:solidFill>
                <a:latin typeface="Courier New" panose="02070309020205020404" pitchFamily="49" charset="0"/>
                <a:ea typeface="Times New Roman" panose="02020603050405020304" pitchFamily="18" charset="0"/>
              </a:rPr>
              <a:t> </a:t>
            </a:r>
            <a:r>
              <a:rPr lang="ru-RU" sz="1400" dirty="0">
                <a:solidFill>
                  <a:srgbClr val="000000"/>
                </a:solidFill>
                <a:latin typeface="Courier New" panose="02070309020205020404" pitchFamily="49" charset="0"/>
                <a:ea typeface="Times New Roman" panose="02020603050405020304" pitchFamily="18" charset="0"/>
              </a:rPr>
              <a:t>app3</a:t>
            </a:r>
            <a:r>
              <a:rPr lang="en-US" sz="1400" dirty="0">
                <a:solidFill>
                  <a:srgbClr val="000000"/>
                </a:solidFill>
                <a:latin typeface="Courier New" panose="02070309020205020404" pitchFamily="49" charset="0"/>
                <a:ea typeface="Times New Roman" panose="02020603050405020304" pitchFamily="18" charset="0"/>
              </a:rPr>
              <a:t> </a:t>
            </a:r>
            <a:r>
              <a:rPr lang="en-US" sz="1400" dirty="0">
                <a:solidFill>
                  <a:srgbClr val="800080"/>
                </a:solidFill>
                <a:latin typeface="Courier New" panose="02070309020205020404" pitchFamily="49" charset="0"/>
                <a:ea typeface="Times New Roman" panose="02020603050405020304" pitchFamily="18" charset="0"/>
              </a:rPr>
              <a:t>{</a:t>
            </a:r>
            <a:endParaRPr lang="ru-RU" sz="1400" dirty="0">
              <a:solidFill>
                <a:srgbClr val="000000"/>
              </a:solidFill>
              <a:latin typeface="Times New Roman" panose="02020603050405020304" pitchFamily="18" charset="0"/>
              <a:ea typeface="Times New Roman" panose="02020603050405020304" pitchFamily="18" charset="0"/>
            </a:endParaRPr>
          </a:p>
          <a:p>
            <a:pPr marL="0" indent="0">
              <a:spcBef>
                <a:spcPts val="60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urier New" panose="02070309020205020404" pitchFamily="49" charset="0"/>
                <a:ea typeface="Times New Roman" panose="02020603050405020304" pitchFamily="18" charset="0"/>
              </a:rPr>
              <a:t> </a:t>
            </a:r>
            <a:r>
              <a:rPr lang="en-US" sz="1400" b="1" dirty="0">
                <a:solidFill>
                  <a:srgbClr val="800000"/>
                </a:solidFill>
                <a:latin typeface="Courier New" panose="02070309020205020404" pitchFamily="49" charset="0"/>
                <a:ea typeface="Times New Roman" panose="02020603050405020304" pitchFamily="18" charset="0"/>
              </a:rPr>
              <a:t>public</a:t>
            </a:r>
            <a:r>
              <a:rPr lang="en-US" sz="1400" dirty="0">
                <a:solidFill>
                  <a:srgbClr val="000000"/>
                </a:solidFill>
                <a:latin typeface="Courier New" panose="02070309020205020404" pitchFamily="49" charset="0"/>
                <a:ea typeface="Times New Roman" panose="02020603050405020304" pitchFamily="18" charset="0"/>
              </a:rPr>
              <a:t> </a:t>
            </a:r>
            <a:r>
              <a:rPr lang="en-US" sz="1400" b="1" dirty="0">
                <a:solidFill>
                  <a:srgbClr val="800000"/>
                </a:solidFill>
                <a:latin typeface="Courier New" panose="02070309020205020404" pitchFamily="49" charset="0"/>
                <a:ea typeface="Times New Roman" panose="02020603050405020304" pitchFamily="18" charset="0"/>
              </a:rPr>
              <a:t>static</a:t>
            </a:r>
            <a:r>
              <a:rPr lang="en-US" sz="1400" dirty="0">
                <a:solidFill>
                  <a:srgbClr val="000000"/>
                </a:solidFill>
                <a:latin typeface="Courier New" panose="02070309020205020404" pitchFamily="49" charset="0"/>
                <a:ea typeface="Times New Roman" panose="02020603050405020304" pitchFamily="18" charset="0"/>
              </a:rPr>
              <a:t> </a:t>
            </a:r>
            <a:r>
              <a:rPr lang="en-US" sz="1400" dirty="0">
                <a:solidFill>
                  <a:srgbClr val="BB7977"/>
                </a:solidFill>
                <a:latin typeface="Courier New" panose="02070309020205020404" pitchFamily="49" charset="0"/>
                <a:ea typeface="Times New Roman" panose="02020603050405020304" pitchFamily="18" charset="0"/>
              </a:rPr>
              <a:t>void</a:t>
            </a:r>
            <a:r>
              <a:rPr lang="en-US" sz="1400" dirty="0">
                <a:solidFill>
                  <a:srgbClr val="000000"/>
                </a:solidFill>
                <a:latin typeface="Courier New" panose="02070309020205020404" pitchFamily="49" charset="0"/>
                <a:ea typeface="Times New Roman" panose="02020603050405020304" pitchFamily="18" charset="0"/>
              </a:rPr>
              <a:t> main</a:t>
            </a:r>
            <a:r>
              <a:rPr lang="en-US" sz="1400" dirty="0">
                <a:solidFill>
                  <a:srgbClr val="808030"/>
                </a:solidFill>
                <a:latin typeface="Courier New" panose="02070309020205020404" pitchFamily="49" charset="0"/>
                <a:ea typeface="Times New Roman" panose="02020603050405020304" pitchFamily="18" charset="0"/>
              </a:rPr>
              <a:t>(</a:t>
            </a:r>
            <a:r>
              <a:rPr lang="en-US" sz="1400" b="1" dirty="0">
                <a:solidFill>
                  <a:srgbClr val="BB7977"/>
                </a:solidFill>
                <a:latin typeface="Courier New" panose="02070309020205020404" pitchFamily="49" charset="0"/>
                <a:ea typeface="Times New Roman" panose="02020603050405020304" pitchFamily="18" charset="0"/>
              </a:rPr>
              <a:t>String</a:t>
            </a:r>
            <a:r>
              <a:rPr lang="en-US" sz="1400" dirty="0">
                <a:solidFill>
                  <a:srgbClr val="808030"/>
                </a:solidFill>
                <a:latin typeface="Courier New" panose="02070309020205020404" pitchFamily="49" charset="0"/>
                <a:ea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rPr>
              <a:t> </a:t>
            </a:r>
            <a:r>
              <a:rPr lang="en-US" sz="1400" dirty="0" err="1">
                <a:solidFill>
                  <a:srgbClr val="000000"/>
                </a:solidFill>
                <a:latin typeface="Courier New" panose="02070309020205020404" pitchFamily="49" charset="0"/>
                <a:ea typeface="Times New Roman" panose="02020603050405020304" pitchFamily="18" charset="0"/>
              </a:rPr>
              <a:t>args</a:t>
            </a:r>
            <a:r>
              <a:rPr lang="en-US" sz="1400" dirty="0">
                <a:solidFill>
                  <a:srgbClr val="808030"/>
                </a:solidFill>
                <a:latin typeface="Courier New" panose="02070309020205020404" pitchFamily="49" charset="0"/>
                <a:ea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rPr>
              <a:t> </a:t>
            </a:r>
            <a:r>
              <a:rPr lang="en-US" sz="1400" dirty="0">
                <a:solidFill>
                  <a:srgbClr val="800080"/>
                </a:solidFill>
                <a:latin typeface="Courier New" panose="02070309020205020404" pitchFamily="49" charset="0"/>
                <a:ea typeface="Times New Roman" panose="02020603050405020304" pitchFamily="18" charset="0"/>
              </a:rPr>
              <a:t>{</a:t>
            </a:r>
            <a:endParaRPr lang="ru-RU" sz="1400" dirty="0">
              <a:solidFill>
                <a:srgbClr val="000000"/>
              </a:solidFill>
              <a:latin typeface="Times New Roman" panose="02020603050405020304" pitchFamily="18" charset="0"/>
              <a:ea typeface="Times New Roman" panose="02020603050405020304" pitchFamily="18" charset="0"/>
            </a:endParaRPr>
          </a:p>
          <a:p>
            <a:pPr marL="0" indent="0">
              <a:spcBef>
                <a:spcPts val="60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urier New" panose="02070309020205020404" pitchFamily="49" charset="0"/>
                <a:ea typeface="Times New Roman" panose="02020603050405020304" pitchFamily="18" charset="0"/>
              </a:rPr>
              <a:t>     Scanner </a:t>
            </a:r>
            <a:r>
              <a:rPr lang="en-US" sz="1400" dirty="0" err="1">
                <a:solidFill>
                  <a:srgbClr val="000000"/>
                </a:solidFill>
                <a:latin typeface="Courier New" panose="02070309020205020404" pitchFamily="49" charset="0"/>
                <a:ea typeface="Times New Roman" panose="02020603050405020304" pitchFamily="18" charset="0"/>
              </a:rPr>
              <a:t>sc</a:t>
            </a:r>
            <a:r>
              <a:rPr lang="en-US" sz="1400" dirty="0">
                <a:solidFill>
                  <a:srgbClr val="000000"/>
                </a:solidFill>
                <a:latin typeface="Courier New" panose="02070309020205020404" pitchFamily="49" charset="0"/>
                <a:ea typeface="Times New Roman" panose="02020603050405020304" pitchFamily="18" charset="0"/>
              </a:rPr>
              <a:t> </a:t>
            </a:r>
            <a:r>
              <a:rPr lang="en-US" sz="1400" dirty="0">
                <a:solidFill>
                  <a:srgbClr val="808030"/>
                </a:solidFill>
                <a:latin typeface="Courier New" panose="02070309020205020404" pitchFamily="49" charset="0"/>
                <a:ea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rPr>
              <a:t> </a:t>
            </a:r>
            <a:r>
              <a:rPr lang="en-US" sz="1400" b="1" dirty="0">
                <a:solidFill>
                  <a:srgbClr val="800000"/>
                </a:solidFill>
                <a:latin typeface="Courier New" panose="02070309020205020404" pitchFamily="49" charset="0"/>
                <a:ea typeface="Times New Roman" panose="02020603050405020304" pitchFamily="18" charset="0"/>
              </a:rPr>
              <a:t>new</a:t>
            </a:r>
            <a:r>
              <a:rPr lang="en-US" sz="1400" dirty="0">
                <a:solidFill>
                  <a:srgbClr val="000000"/>
                </a:solidFill>
                <a:latin typeface="Courier New" panose="02070309020205020404" pitchFamily="49" charset="0"/>
                <a:ea typeface="Times New Roman" panose="02020603050405020304" pitchFamily="18" charset="0"/>
              </a:rPr>
              <a:t> Scanner</a:t>
            </a:r>
            <a:r>
              <a:rPr lang="en-US" sz="1400" dirty="0">
                <a:solidFill>
                  <a:srgbClr val="808030"/>
                </a:solidFill>
                <a:latin typeface="Courier New" panose="02070309020205020404" pitchFamily="49" charset="0"/>
                <a:ea typeface="Times New Roman" panose="02020603050405020304" pitchFamily="18" charset="0"/>
              </a:rPr>
              <a:t>(</a:t>
            </a:r>
            <a:r>
              <a:rPr lang="en-US" sz="1400" b="1" dirty="0">
                <a:solidFill>
                  <a:srgbClr val="BB7977"/>
                </a:solidFill>
                <a:latin typeface="Courier New" panose="02070309020205020404" pitchFamily="49" charset="0"/>
                <a:ea typeface="Times New Roman" panose="02020603050405020304" pitchFamily="18" charset="0"/>
              </a:rPr>
              <a:t>System</a:t>
            </a:r>
            <a:r>
              <a:rPr lang="en-US" sz="1400" dirty="0">
                <a:solidFill>
                  <a:srgbClr val="808030"/>
                </a:solidFill>
                <a:latin typeface="Courier New" panose="02070309020205020404" pitchFamily="49" charset="0"/>
                <a:ea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rPr>
              <a:t>in</a:t>
            </a:r>
            <a:r>
              <a:rPr lang="en-US" sz="1400" dirty="0">
                <a:solidFill>
                  <a:srgbClr val="808030"/>
                </a:solidFill>
                <a:latin typeface="Courier New" panose="02070309020205020404" pitchFamily="49" charset="0"/>
                <a:ea typeface="Times New Roman" panose="02020603050405020304" pitchFamily="18" charset="0"/>
              </a:rPr>
              <a:t>)</a:t>
            </a:r>
            <a:r>
              <a:rPr lang="en-US" sz="1400" dirty="0">
                <a:solidFill>
                  <a:srgbClr val="800080"/>
                </a:solidFill>
                <a:latin typeface="Courier New" panose="02070309020205020404" pitchFamily="49" charset="0"/>
                <a:ea typeface="Times New Roman" panose="02020603050405020304" pitchFamily="18" charset="0"/>
              </a:rPr>
              <a:t>;</a:t>
            </a:r>
            <a:endParaRPr lang="ru-RU" sz="1400" dirty="0">
              <a:solidFill>
                <a:srgbClr val="000000"/>
              </a:solidFill>
              <a:latin typeface="Times New Roman" panose="02020603050405020304" pitchFamily="18" charset="0"/>
              <a:ea typeface="Times New Roman" panose="02020603050405020304" pitchFamily="18" charset="0"/>
            </a:endParaRPr>
          </a:p>
          <a:p>
            <a:pPr marL="0" indent="0">
              <a:spcBef>
                <a:spcPts val="60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urier New" panose="02070309020205020404" pitchFamily="49" charset="0"/>
                <a:ea typeface="Times New Roman" panose="02020603050405020304" pitchFamily="18" charset="0"/>
              </a:rPr>
              <a:t>     </a:t>
            </a:r>
            <a:r>
              <a:rPr lang="en-US" sz="1400" b="1" dirty="0" err="1">
                <a:solidFill>
                  <a:srgbClr val="BB7977"/>
                </a:solidFill>
                <a:latin typeface="Courier New" panose="02070309020205020404" pitchFamily="49" charset="0"/>
                <a:ea typeface="Times New Roman" panose="02020603050405020304" pitchFamily="18" charset="0"/>
              </a:rPr>
              <a:t>System</a:t>
            </a:r>
            <a:r>
              <a:rPr lang="en-US" sz="1400" dirty="0" err="1">
                <a:solidFill>
                  <a:srgbClr val="808030"/>
                </a:solidFill>
                <a:latin typeface="Courier New" panose="02070309020205020404" pitchFamily="49" charset="0"/>
                <a:ea typeface="Times New Roman" panose="02020603050405020304" pitchFamily="18" charset="0"/>
              </a:rPr>
              <a:t>.</a:t>
            </a:r>
            <a:r>
              <a:rPr lang="en-US" sz="1400" dirty="0" err="1">
                <a:solidFill>
                  <a:srgbClr val="000000"/>
                </a:solidFill>
                <a:latin typeface="Courier New" panose="02070309020205020404" pitchFamily="49" charset="0"/>
                <a:ea typeface="Times New Roman" panose="02020603050405020304" pitchFamily="18" charset="0"/>
              </a:rPr>
              <a:t>out</a:t>
            </a:r>
            <a:r>
              <a:rPr lang="en-US" sz="1400" dirty="0" err="1">
                <a:solidFill>
                  <a:srgbClr val="808030"/>
                </a:solidFill>
                <a:latin typeface="Courier New" panose="02070309020205020404" pitchFamily="49" charset="0"/>
                <a:ea typeface="Times New Roman" panose="02020603050405020304" pitchFamily="18" charset="0"/>
              </a:rPr>
              <a:t>.</a:t>
            </a:r>
            <a:r>
              <a:rPr lang="en-US" sz="1400" dirty="0" err="1">
                <a:solidFill>
                  <a:srgbClr val="000000"/>
                </a:solidFill>
                <a:latin typeface="Courier New" panose="02070309020205020404" pitchFamily="49" charset="0"/>
                <a:ea typeface="Times New Roman" panose="02020603050405020304" pitchFamily="18" charset="0"/>
              </a:rPr>
              <a:t>print</a:t>
            </a:r>
            <a:r>
              <a:rPr lang="en-US" sz="1400" dirty="0">
                <a:solidFill>
                  <a:srgbClr val="808030"/>
                </a:solidFill>
                <a:latin typeface="Courier New" panose="02070309020205020404" pitchFamily="49" charset="0"/>
                <a:ea typeface="Times New Roman" panose="02020603050405020304" pitchFamily="18" charset="0"/>
              </a:rPr>
              <a:t>(</a:t>
            </a:r>
            <a:r>
              <a:rPr lang="en-US" sz="1400" dirty="0">
                <a:solidFill>
                  <a:srgbClr val="0000E6"/>
                </a:solidFill>
                <a:latin typeface="Courier New" panose="02070309020205020404" pitchFamily="49" charset="0"/>
                <a:ea typeface="Times New Roman" panose="02020603050405020304" pitchFamily="18" charset="0"/>
              </a:rPr>
              <a:t>"X = "</a:t>
            </a:r>
            <a:r>
              <a:rPr lang="en-US" sz="1400" dirty="0">
                <a:solidFill>
                  <a:srgbClr val="808030"/>
                </a:solidFill>
                <a:latin typeface="Courier New" panose="02070309020205020404" pitchFamily="49" charset="0"/>
                <a:ea typeface="Times New Roman" panose="02020603050405020304" pitchFamily="18" charset="0"/>
              </a:rPr>
              <a:t>)</a:t>
            </a:r>
            <a:r>
              <a:rPr lang="en-US" sz="1400" dirty="0">
                <a:solidFill>
                  <a:srgbClr val="800080"/>
                </a:solidFill>
                <a:latin typeface="Courier New" panose="02070309020205020404" pitchFamily="49" charset="0"/>
                <a:ea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rPr>
              <a:t> </a:t>
            </a:r>
            <a:r>
              <a:rPr lang="en-US" sz="1400" dirty="0">
                <a:solidFill>
                  <a:srgbClr val="BB7977"/>
                </a:solidFill>
                <a:latin typeface="Courier New" panose="02070309020205020404" pitchFamily="49" charset="0"/>
                <a:ea typeface="Times New Roman" panose="02020603050405020304" pitchFamily="18" charset="0"/>
              </a:rPr>
              <a:t>double</a:t>
            </a:r>
            <a:r>
              <a:rPr lang="en-US" sz="1400" dirty="0">
                <a:solidFill>
                  <a:srgbClr val="000000"/>
                </a:solidFill>
                <a:latin typeface="Courier New" panose="02070309020205020404" pitchFamily="49" charset="0"/>
                <a:ea typeface="Times New Roman" panose="02020603050405020304" pitchFamily="18" charset="0"/>
              </a:rPr>
              <a:t> X </a:t>
            </a:r>
            <a:r>
              <a:rPr lang="en-US" sz="1400" dirty="0">
                <a:solidFill>
                  <a:srgbClr val="808030"/>
                </a:solidFill>
                <a:latin typeface="Courier New" panose="02070309020205020404" pitchFamily="49" charset="0"/>
                <a:ea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rPr>
              <a:t> </a:t>
            </a:r>
            <a:r>
              <a:rPr lang="en-US" sz="1400" dirty="0" err="1">
                <a:solidFill>
                  <a:srgbClr val="000000"/>
                </a:solidFill>
                <a:latin typeface="Courier New" panose="02070309020205020404" pitchFamily="49" charset="0"/>
                <a:ea typeface="Times New Roman" panose="02020603050405020304" pitchFamily="18" charset="0"/>
              </a:rPr>
              <a:t>sc</a:t>
            </a:r>
            <a:r>
              <a:rPr lang="en-US" sz="1400" dirty="0" err="1">
                <a:solidFill>
                  <a:srgbClr val="808030"/>
                </a:solidFill>
                <a:latin typeface="Courier New" panose="02070309020205020404" pitchFamily="49" charset="0"/>
                <a:ea typeface="Times New Roman" panose="02020603050405020304" pitchFamily="18" charset="0"/>
              </a:rPr>
              <a:t>.</a:t>
            </a:r>
            <a:r>
              <a:rPr lang="en-US" sz="1400" dirty="0" err="1">
                <a:solidFill>
                  <a:srgbClr val="000000"/>
                </a:solidFill>
                <a:latin typeface="Courier New" panose="02070309020205020404" pitchFamily="49" charset="0"/>
                <a:ea typeface="Times New Roman" panose="02020603050405020304" pitchFamily="18" charset="0"/>
              </a:rPr>
              <a:t>nextDouble</a:t>
            </a:r>
            <a:r>
              <a:rPr lang="en-US" sz="1400" dirty="0">
                <a:solidFill>
                  <a:srgbClr val="808030"/>
                </a:solidFill>
                <a:latin typeface="Courier New" panose="02070309020205020404" pitchFamily="49" charset="0"/>
                <a:ea typeface="Times New Roman" panose="02020603050405020304" pitchFamily="18" charset="0"/>
              </a:rPr>
              <a:t>()</a:t>
            </a:r>
            <a:r>
              <a:rPr lang="en-US" sz="1400" dirty="0">
                <a:solidFill>
                  <a:srgbClr val="800080"/>
                </a:solidFill>
                <a:latin typeface="Courier New" panose="02070309020205020404" pitchFamily="49" charset="0"/>
                <a:ea typeface="Times New Roman" panose="02020603050405020304" pitchFamily="18" charset="0"/>
              </a:rPr>
              <a:t>;</a:t>
            </a:r>
            <a:endParaRPr lang="ru-RU" sz="1400" dirty="0">
              <a:solidFill>
                <a:srgbClr val="000000"/>
              </a:solidFill>
              <a:latin typeface="Times New Roman" panose="02020603050405020304" pitchFamily="18" charset="0"/>
              <a:ea typeface="Times New Roman" panose="02020603050405020304" pitchFamily="18" charset="0"/>
            </a:endParaRPr>
          </a:p>
          <a:p>
            <a:pPr marL="0" indent="0">
              <a:spcBef>
                <a:spcPts val="60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urier New" panose="02070309020205020404" pitchFamily="49" charset="0"/>
                <a:ea typeface="Times New Roman" panose="02020603050405020304" pitchFamily="18" charset="0"/>
              </a:rPr>
              <a:t>     </a:t>
            </a:r>
            <a:r>
              <a:rPr lang="en-US" sz="1400" b="1" dirty="0" err="1">
                <a:solidFill>
                  <a:srgbClr val="BB7977"/>
                </a:solidFill>
                <a:latin typeface="Courier New" panose="02070309020205020404" pitchFamily="49" charset="0"/>
                <a:ea typeface="Times New Roman" panose="02020603050405020304" pitchFamily="18" charset="0"/>
              </a:rPr>
              <a:t>System</a:t>
            </a:r>
            <a:r>
              <a:rPr lang="en-US" sz="1400" dirty="0" err="1">
                <a:solidFill>
                  <a:srgbClr val="808030"/>
                </a:solidFill>
                <a:latin typeface="Courier New" panose="02070309020205020404" pitchFamily="49" charset="0"/>
                <a:ea typeface="Times New Roman" panose="02020603050405020304" pitchFamily="18" charset="0"/>
              </a:rPr>
              <a:t>.</a:t>
            </a:r>
            <a:r>
              <a:rPr lang="en-US" sz="1400" dirty="0" err="1">
                <a:solidFill>
                  <a:srgbClr val="000000"/>
                </a:solidFill>
                <a:latin typeface="Courier New" panose="02070309020205020404" pitchFamily="49" charset="0"/>
                <a:ea typeface="Times New Roman" panose="02020603050405020304" pitchFamily="18" charset="0"/>
              </a:rPr>
              <a:t>out</a:t>
            </a:r>
            <a:r>
              <a:rPr lang="en-US" sz="1400" dirty="0" err="1">
                <a:solidFill>
                  <a:srgbClr val="808030"/>
                </a:solidFill>
                <a:latin typeface="Courier New" panose="02070309020205020404" pitchFamily="49" charset="0"/>
                <a:ea typeface="Times New Roman" panose="02020603050405020304" pitchFamily="18" charset="0"/>
              </a:rPr>
              <a:t>.</a:t>
            </a:r>
            <a:r>
              <a:rPr lang="en-US" sz="1400" dirty="0" err="1">
                <a:solidFill>
                  <a:srgbClr val="000000"/>
                </a:solidFill>
                <a:latin typeface="Courier New" panose="02070309020205020404" pitchFamily="49" charset="0"/>
                <a:ea typeface="Times New Roman" panose="02020603050405020304" pitchFamily="18" charset="0"/>
              </a:rPr>
              <a:t>print</a:t>
            </a:r>
            <a:r>
              <a:rPr lang="en-US" sz="1400" dirty="0">
                <a:solidFill>
                  <a:srgbClr val="808030"/>
                </a:solidFill>
                <a:latin typeface="Courier New" panose="02070309020205020404" pitchFamily="49" charset="0"/>
                <a:ea typeface="Times New Roman" panose="02020603050405020304" pitchFamily="18" charset="0"/>
              </a:rPr>
              <a:t>(</a:t>
            </a:r>
            <a:r>
              <a:rPr lang="en-US" sz="1400" dirty="0">
                <a:solidFill>
                  <a:srgbClr val="0000E6"/>
                </a:solidFill>
                <a:latin typeface="Courier New" panose="02070309020205020404" pitchFamily="49" charset="0"/>
                <a:ea typeface="Times New Roman" panose="02020603050405020304" pitchFamily="18" charset="0"/>
              </a:rPr>
              <a:t>"</a:t>
            </a:r>
            <a:r>
              <a:rPr lang="en-US" sz="1400" dirty="0" err="1">
                <a:solidFill>
                  <a:srgbClr val="0000E6"/>
                </a:solidFill>
                <a:latin typeface="Courier New" panose="02070309020205020404" pitchFamily="49" charset="0"/>
                <a:ea typeface="Times New Roman" panose="02020603050405020304" pitchFamily="18" charset="0"/>
              </a:rPr>
              <a:t>dX</a:t>
            </a:r>
            <a:r>
              <a:rPr lang="en-US" sz="1400" dirty="0">
                <a:solidFill>
                  <a:srgbClr val="0000E6"/>
                </a:solidFill>
                <a:latin typeface="Courier New" panose="02070309020205020404" pitchFamily="49" charset="0"/>
                <a:ea typeface="Times New Roman" panose="02020603050405020304" pitchFamily="18" charset="0"/>
              </a:rPr>
              <a:t> = "</a:t>
            </a:r>
            <a:r>
              <a:rPr lang="en-US" sz="1400" dirty="0">
                <a:solidFill>
                  <a:srgbClr val="808030"/>
                </a:solidFill>
                <a:latin typeface="Courier New" panose="02070309020205020404" pitchFamily="49" charset="0"/>
                <a:ea typeface="Times New Roman" panose="02020603050405020304" pitchFamily="18" charset="0"/>
              </a:rPr>
              <a:t>)</a:t>
            </a:r>
            <a:r>
              <a:rPr lang="en-US" sz="1400" dirty="0">
                <a:solidFill>
                  <a:srgbClr val="800080"/>
                </a:solidFill>
                <a:latin typeface="Courier New" panose="02070309020205020404" pitchFamily="49" charset="0"/>
                <a:ea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rPr>
              <a:t> </a:t>
            </a:r>
            <a:r>
              <a:rPr lang="en-US" sz="1400" dirty="0">
                <a:solidFill>
                  <a:srgbClr val="BB7977"/>
                </a:solidFill>
                <a:latin typeface="Courier New" panose="02070309020205020404" pitchFamily="49" charset="0"/>
                <a:ea typeface="Times New Roman" panose="02020603050405020304" pitchFamily="18" charset="0"/>
              </a:rPr>
              <a:t>double</a:t>
            </a:r>
            <a:r>
              <a:rPr lang="en-US" sz="1400" dirty="0">
                <a:solidFill>
                  <a:srgbClr val="000000"/>
                </a:solidFill>
                <a:latin typeface="Courier New" panose="02070309020205020404" pitchFamily="49" charset="0"/>
                <a:ea typeface="Times New Roman" panose="02020603050405020304" pitchFamily="18" charset="0"/>
              </a:rPr>
              <a:t> </a:t>
            </a:r>
            <a:r>
              <a:rPr lang="en-US" sz="1400" dirty="0" err="1">
                <a:solidFill>
                  <a:srgbClr val="000000"/>
                </a:solidFill>
                <a:latin typeface="Courier New" panose="02070309020205020404" pitchFamily="49" charset="0"/>
                <a:ea typeface="Times New Roman" panose="02020603050405020304" pitchFamily="18" charset="0"/>
              </a:rPr>
              <a:t>dX</a:t>
            </a:r>
            <a:r>
              <a:rPr lang="en-US" sz="1400" dirty="0">
                <a:solidFill>
                  <a:srgbClr val="000000"/>
                </a:solidFill>
                <a:latin typeface="Courier New" panose="02070309020205020404" pitchFamily="49" charset="0"/>
                <a:ea typeface="Times New Roman" panose="02020603050405020304" pitchFamily="18" charset="0"/>
              </a:rPr>
              <a:t> </a:t>
            </a:r>
            <a:r>
              <a:rPr lang="en-US" sz="1400" dirty="0">
                <a:solidFill>
                  <a:srgbClr val="808030"/>
                </a:solidFill>
                <a:latin typeface="Courier New" panose="02070309020205020404" pitchFamily="49" charset="0"/>
                <a:ea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rPr>
              <a:t> </a:t>
            </a:r>
            <a:r>
              <a:rPr lang="en-US" sz="1400" dirty="0" err="1">
                <a:solidFill>
                  <a:srgbClr val="000000"/>
                </a:solidFill>
                <a:latin typeface="Courier New" panose="02070309020205020404" pitchFamily="49" charset="0"/>
                <a:ea typeface="Times New Roman" panose="02020603050405020304" pitchFamily="18" charset="0"/>
              </a:rPr>
              <a:t>sc</a:t>
            </a:r>
            <a:r>
              <a:rPr lang="en-US" sz="1400" dirty="0" err="1">
                <a:solidFill>
                  <a:srgbClr val="808030"/>
                </a:solidFill>
                <a:latin typeface="Courier New" panose="02070309020205020404" pitchFamily="49" charset="0"/>
                <a:ea typeface="Times New Roman" panose="02020603050405020304" pitchFamily="18" charset="0"/>
              </a:rPr>
              <a:t>.</a:t>
            </a:r>
            <a:r>
              <a:rPr lang="en-US" sz="1400" dirty="0" err="1">
                <a:solidFill>
                  <a:srgbClr val="000000"/>
                </a:solidFill>
                <a:latin typeface="Courier New" panose="02070309020205020404" pitchFamily="49" charset="0"/>
                <a:ea typeface="Times New Roman" panose="02020603050405020304" pitchFamily="18" charset="0"/>
              </a:rPr>
              <a:t>nextDouble</a:t>
            </a:r>
            <a:r>
              <a:rPr lang="en-US" sz="1400" dirty="0">
                <a:solidFill>
                  <a:srgbClr val="808030"/>
                </a:solidFill>
                <a:latin typeface="Courier New" panose="02070309020205020404" pitchFamily="49" charset="0"/>
                <a:ea typeface="Times New Roman" panose="02020603050405020304" pitchFamily="18" charset="0"/>
              </a:rPr>
              <a:t>()</a:t>
            </a:r>
            <a:r>
              <a:rPr lang="en-US" sz="1400" dirty="0">
                <a:solidFill>
                  <a:srgbClr val="800080"/>
                </a:solidFill>
                <a:latin typeface="Courier New" panose="02070309020205020404" pitchFamily="49" charset="0"/>
                <a:ea typeface="Times New Roman" panose="02020603050405020304" pitchFamily="18" charset="0"/>
              </a:rPr>
              <a:t>;</a:t>
            </a:r>
            <a:endParaRPr lang="ru-RU" sz="1400" dirty="0">
              <a:solidFill>
                <a:srgbClr val="000000"/>
              </a:solidFill>
              <a:latin typeface="Times New Roman" panose="02020603050405020304" pitchFamily="18" charset="0"/>
              <a:ea typeface="Times New Roman" panose="02020603050405020304" pitchFamily="18" charset="0"/>
            </a:endParaRPr>
          </a:p>
          <a:p>
            <a:pPr marL="0" indent="0">
              <a:spcBef>
                <a:spcPts val="60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urier New" panose="02070309020205020404" pitchFamily="49" charset="0"/>
                <a:ea typeface="Times New Roman" panose="02020603050405020304" pitchFamily="18" charset="0"/>
              </a:rPr>
              <a:t>     </a:t>
            </a:r>
            <a:r>
              <a:rPr lang="en-US" sz="1400" b="1" dirty="0" err="1">
                <a:solidFill>
                  <a:srgbClr val="BB7977"/>
                </a:solidFill>
                <a:latin typeface="Courier New" panose="02070309020205020404" pitchFamily="49" charset="0"/>
                <a:ea typeface="Times New Roman" panose="02020603050405020304" pitchFamily="18" charset="0"/>
              </a:rPr>
              <a:t>System</a:t>
            </a:r>
            <a:r>
              <a:rPr lang="en-US" sz="1400" dirty="0" err="1">
                <a:solidFill>
                  <a:srgbClr val="808030"/>
                </a:solidFill>
                <a:latin typeface="Courier New" panose="02070309020205020404" pitchFamily="49" charset="0"/>
                <a:ea typeface="Times New Roman" panose="02020603050405020304" pitchFamily="18" charset="0"/>
              </a:rPr>
              <a:t>.</a:t>
            </a:r>
            <a:r>
              <a:rPr lang="en-US" sz="1400" dirty="0" err="1">
                <a:solidFill>
                  <a:srgbClr val="000000"/>
                </a:solidFill>
                <a:latin typeface="Courier New" panose="02070309020205020404" pitchFamily="49" charset="0"/>
                <a:ea typeface="Times New Roman" panose="02020603050405020304" pitchFamily="18" charset="0"/>
              </a:rPr>
              <a:t>out</a:t>
            </a:r>
            <a:r>
              <a:rPr lang="en-US" sz="1400" dirty="0" err="1">
                <a:solidFill>
                  <a:srgbClr val="808030"/>
                </a:solidFill>
                <a:latin typeface="Courier New" panose="02070309020205020404" pitchFamily="49" charset="0"/>
                <a:ea typeface="Times New Roman" panose="02020603050405020304" pitchFamily="18" charset="0"/>
              </a:rPr>
              <a:t>.</a:t>
            </a:r>
            <a:r>
              <a:rPr lang="en-US" sz="1400" dirty="0" err="1">
                <a:solidFill>
                  <a:srgbClr val="000000"/>
                </a:solidFill>
                <a:latin typeface="Courier New" panose="02070309020205020404" pitchFamily="49" charset="0"/>
                <a:ea typeface="Times New Roman" panose="02020603050405020304" pitchFamily="18" charset="0"/>
              </a:rPr>
              <a:t>print</a:t>
            </a:r>
            <a:r>
              <a:rPr lang="en-US" sz="1400" dirty="0">
                <a:solidFill>
                  <a:srgbClr val="808030"/>
                </a:solidFill>
                <a:latin typeface="Courier New" panose="02070309020205020404" pitchFamily="49" charset="0"/>
                <a:ea typeface="Times New Roman" panose="02020603050405020304" pitchFamily="18" charset="0"/>
              </a:rPr>
              <a:t>(</a:t>
            </a:r>
            <a:r>
              <a:rPr lang="en-US" sz="1400" dirty="0">
                <a:solidFill>
                  <a:srgbClr val="0000E6"/>
                </a:solidFill>
                <a:latin typeface="Courier New" panose="02070309020205020404" pitchFamily="49" charset="0"/>
                <a:ea typeface="Times New Roman" panose="02020603050405020304" pitchFamily="18" charset="0"/>
              </a:rPr>
              <a:t>"N = "</a:t>
            </a:r>
            <a:r>
              <a:rPr lang="en-US" sz="1400" dirty="0">
                <a:solidFill>
                  <a:srgbClr val="808030"/>
                </a:solidFill>
                <a:latin typeface="Courier New" panose="02070309020205020404" pitchFamily="49" charset="0"/>
                <a:ea typeface="Times New Roman" panose="02020603050405020304" pitchFamily="18" charset="0"/>
              </a:rPr>
              <a:t>)</a:t>
            </a:r>
            <a:r>
              <a:rPr lang="en-US" sz="1400" dirty="0">
                <a:solidFill>
                  <a:srgbClr val="800080"/>
                </a:solidFill>
                <a:latin typeface="Courier New" panose="02070309020205020404" pitchFamily="49" charset="0"/>
                <a:ea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rPr>
              <a:t> </a:t>
            </a:r>
            <a:r>
              <a:rPr lang="en-US" sz="1400" dirty="0" err="1">
                <a:solidFill>
                  <a:srgbClr val="BB7977"/>
                </a:solidFill>
                <a:latin typeface="Courier New" panose="02070309020205020404" pitchFamily="49" charset="0"/>
                <a:ea typeface="Times New Roman" panose="02020603050405020304" pitchFamily="18" charset="0"/>
              </a:rPr>
              <a:t>int</a:t>
            </a:r>
            <a:r>
              <a:rPr lang="en-US" sz="1400" dirty="0">
                <a:solidFill>
                  <a:srgbClr val="000000"/>
                </a:solidFill>
                <a:latin typeface="Courier New" panose="02070309020205020404" pitchFamily="49" charset="0"/>
                <a:ea typeface="Times New Roman" panose="02020603050405020304" pitchFamily="18" charset="0"/>
              </a:rPr>
              <a:t> N </a:t>
            </a:r>
            <a:r>
              <a:rPr lang="en-US" sz="1400" dirty="0">
                <a:solidFill>
                  <a:srgbClr val="808030"/>
                </a:solidFill>
                <a:latin typeface="Courier New" panose="02070309020205020404" pitchFamily="49" charset="0"/>
                <a:ea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rPr>
              <a:t> </a:t>
            </a:r>
            <a:r>
              <a:rPr lang="en-US" sz="1400" dirty="0" err="1">
                <a:solidFill>
                  <a:srgbClr val="000000"/>
                </a:solidFill>
                <a:latin typeface="Courier New" panose="02070309020205020404" pitchFamily="49" charset="0"/>
                <a:ea typeface="Times New Roman" panose="02020603050405020304" pitchFamily="18" charset="0"/>
              </a:rPr>
              <a:t>sc</a:t>
            </a:r>
            <a:r>
              <a:rPr lang="en-US" sz="1400" dirty="0" err="1">
                <a:solidFill>
                  <a:srgbClr val="808030"/>
                </a:solidFill>
                <a:latin typeface="Courier New" panose="02070309020205020404" pitchFamily="49" charset="0"/>
                <a:ea typeface="Times New Roman" panose="02020603050405020304" pitchFamily="18" charset="0"/>
              </a:rPr>
              <a:t>.</a:t>
            </a:r>
            <a:r>
              <a:rPr lang="en-US" sz="1400" dirty="0" err="1">
                <a:solidFill>
                  <a:srgbClr val="000000"/>
                </a:solidFill>
                <a:latin typeface="Courier New" panose="02070309020205020404" pitchFamily="49" charset="0"/>
                <a:ea typeface="Times New Roman" panose="02020603050405020304" pitchFamily="18" charset="0"/>
              </a:rPr>
              <a:t>nextInt</a:t>
            </a:r>
            <a:r>
              <a:rPr lang="en-US" sz="1400" dirty="0">
                <a:solidFill>
                  <a:srgbClr val="808030"/>
                </a:solidFill>
                <a:latin typeface="Courier New" panose="02070309020205020404" pitchFamily="49" charset="0"/>
                <a:ea typeface="Times New Roman" panose="02020603050405020304" pitchFamily="18" charset="0"/>
              </a:rPr>
              <a:t>()</a:t>
            </a:r>
            <a:r>
              <a:rPr lang="en-US" sz="1400" dirty="0">
                <a:solidFill>
                  <a:srgbClr val="800080"/>
                </a:solidFill>
                <a:latin typeface="Courier New" panose="02070309020205020404" pitchFamily="49" charset="0"/>
                <a:ea typeface="Times New Roman" panose="02020603050405020304" pitchFamily="18" charset="0"/>
              </a:rPr>
              <a:t>;</a:t>
            </a:r>
            <a:endParaRPr lang="ru-RU" sz="1400" dirty="0">
              <a:solidFill>
                <a:srgbClr val="000000"/>
              </a:solidFill>
              <a:latin typeface="Times New Roman" panose="02020603050405020304" pitchFamily="18" charset="0"/>
              <a:ea typeface="Times New Roman" panose="02020603050405020304" pitchFamily="18" charset="0"/>
            </a:endParaRPr>
          </a:p>
          <a:p>
            <a:pPr marL="0" indent="0">
              <a:spcBef>
                <a:spcPts val="60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urier New" panose="02070309020205020404" pitchFamily="49" charset="0"/>
                <a:ea typeface="Times New Roman" panose="02020603050405020304" pitchFamily="18" charset="0"/>
              </a:rPr>
              <a:t>     </a:t>
            </a:r>
            <a:r>
              <a:rPr lang="en-US" sz="1400" b="1" dirty="0" err="1">
                <a:solidFill>
                  <a:srgbClr val="BB7977"/>
                </a:solidFill>
                <a:latin typeface="Courier New" panose="02070309020205020404" pitchFamily="49" charset="0"/>
                <a:ea typeface="Times New Roman" panose="02020603050405020304" pitchFamily="18" charset="0"/>
              </a:rPr>
              <a:t>System</a:t>
            </a:r>
            <a:r>
              <a:rPr lang="en-US" sz="1400" dirty="0" err="1">
                <a:solidFill>
                  <a:srgbClr val="808030"/>
                </a:solidFill>
                <a:latin typeface="Courier New" panose="02070309020205020404" pitchFamily="49" charset="0"/>
                <a:ea typeface="Times New Roman" panose="02020603050405020304" pitchFamily="18" charset="0"/>
              </a:rPr>
              <a:t>.</a:t>
            </a:r>
            <a:r>
              <a:rPr lang="en-US" sz="1400" dirty="0" err="1">
                <a:solidFill>
                  <a:srgbClr val="000000"/>
                </a:solidFill>
                <a:latin typeface="Courier New" panose="02070309020205020404" pitchFamily="49" charset="0"/>
                <a:ea typeface="Times New Roman" panose="02020603050405020304" pitchFamily="18" charset="0"/>
              </a:rPr>
              <a:t>out</a:t>
            </a:r>
            <a:r>
              <a:rPr lang="en-US" sz="1400" dirty="0" err="1">
                <a:solidFill>
                  <a:srgbClr val="808030"/>
                </a:solidFill>
                <a:latin typeface="Courier New" panose="02070309020205020404" pitchFamily="49" charset="0"/>
                <a:ea typeface="Times New Roman" panose="02020603050405020304" pitchFamily="18" charset="0"/>
              </a:rPr>
              <a:t>.</a:t>
            </a:r>
            <a:r>
              <a:rPr lang="en-US" sz="1400" dirty="0" err="1">
                <a:solidFill>
                  <a:srgbClr val="000000"/>
                </a:solidFill>
                <a:latin typeface="Courier New" panose="02070309020205020404" pitchFamily="49" charset="0"/>
                <a:ea typeface="Times New Roman" panose="02020603050405020304" pitchFamily="18" charset="0"/>
              </a:rPr>
              <a:t>println</a:t>
            </a:r>
            <a:r>
              <a:rPr lang="en-US" sz="1400" dirty="0">
                <a:solidFill>
                  <a:srgbClr val="808030"/>
                </a:solidFill>
                <a:latin typeface="Courier New" panose="02070309020205020404" pitchFamily="49" charset="0"/>
                <a:ea typeface="Times New Roman" panose="02020603050405020304" pitchFamily="18" charset="0"/>
              </a:rPr>
              <a:t>()</a:t>
            </a:r>
            <a:r>
              <a:rPr lang="en-US" sz="1400" dirty="0">
                <a:solidFill>
                  <a:srgbClr val="800080"/>
                </a:solidFill>
                <a:latin typeface="Courier New" panose="02070309020205020404" pitchFamily="49" charset="0"/>
                <a:ea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rPr>
              <a:t> </a:t>
            </a:r>
            <a:endParaRPr lang="ru-RU" sz="1400" dirty="0">
              <a:solidFill>
                <a:srgbClr val="000000"/>
              </a:solidFill>
              <a:latin typeface="Times New Roman" panose="02020603050405020304" pitchFamily="18" charset="0"/>
              <a:ea typeface="Times New Roman" panose="02020603050405020304" pitchFamily="18" charset="0"/>
            </a:endParaRPr>
          </a:p>
          <a:p>
            <a:pPr marL="0" indent="0">
              <a:spcBef>
                <a:spcPts val="60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urier New" panose="02070309020205020404" pitchFamily="49" charset="0"/>
                <a:ea typeface="Times New Roman" panose="02020603050405020304" pitchFamily="18" charset="0"/>
              </a:rPr>
              <a:t>     </a:t>
            </a:r>
            <a:r>
              <a:rPr lang="en-US" sz="1400" b="1" dirty="0" err="1">
                <a:solidFill>
                  <a:srgbClr val="BB7977"/>
                </a:solidFill>
                <a:latin typeface="Courier New" panose="02070309020205020404" pitchFamily="49" charset="0"/>
                <a:ea typeface="Times New Roman" panose="02020603050405020304" pitchFamily="18" charset="0"/>
              </a:rPr>
              <a:t>System</a:t>
            </a:r>
            <a:r>
              <a:rPr lang="en-US" sz="1400" dirty="0" err="1">
                <a:solidFill>
                  <a:srgbClr val="808030"/>
                </a:solidFill>
                <a:latin typeface="Courier New" panose="02070309020205020404" pitchFamily="49" charset="0"/>
                <a:ea typeface="Times New Roman" panose="02020603050405020304" pitchFamily="18" charset="0"/>
              </a:rPr>
              <a:t>.</a:t>
            </a:r>
            <a:r>
              <a:rPr lang="en-US" sz="1400" dirty="0" err="1">
                <a:solidFill>
                  <a:srgbClr val="000000"/>
                </a:solidFill>
                <a:latin typeface="Courier New" panose="02070309020205020404" pitchFamily="49" charset="0"/>
                <a:ea typeface="Times New Roman" panose="02020603050405020304" pitchFamily="18" charset="0"/>
              </a:rPr>
              <a:t>out</a:t>
            </a:r>
            <a:r>
              <a:rPr lang="en-US" sz="1400" dirty="0" err="1">
                <a:solidFill>
                  <a:srgbClr val="808030"/>
                </a:solidFill>
                <a:latin typeface="Courier New" panose="02070309020205020404" pitchFamily="49" charset="0"/>
                <a:ea typeface="Times New Roman" panose="02020603050405020304" pitchFamily="18" charset="0"/>
              </a:rPr>
              <a:t>.</a:t>
            </a:r>
            <a:r>
              <a:rPr lang="en-US" sz="1400" dirty="0" err="1">
                <a:solidFill>
                  <a:srgbClr val="000000"/>
                </a:solidFill>
                <a:latin typeface="Courier New" panose="02070309020205020404" pitchFamily="49" charset="0"/>
                <a:ea typeface="Times New Roman" panose="02020603050405020304" pitchFamily="18" charset="0"/>
              </a:rPr>
              <a:t>println</a:t>
            </a:r>
            <a:r>
              <a:rPr lang="en-US" sz="1400" dirty="0">
                <a:solidFill>
                  <a:srgbClr val="808030"/>
                </a:solidFill>
                <a:latin typeface="Courier New" panose="02070309020205020404" pitchFamily="49" charset="0"/>
                <a:ea typeface="Times New Roman" panose="02020603050405020304" pitchFamily="18" charset="0"/>
              </a:rPr>
              <a:t>(</a:t>
            </a:r>
            <a:r>
              <a:rPr lang="en-US" sz="1400" dirty="0">
                <a:solidFill>
                  <a:srgbClr val="0000E6"/>
                </a:solidFill>
                <a:latin typeface="Courier New" panose="02070309020205020404" pitchFamily="49" charset="0"/>
                <a:ea typeface="Times New Roman" panose="02020603050405020304" pitchFamily="18" charset="0"/>
              </a:rPr>
              <a:t>"    X    |   sin(X)"</a:t>
            </a:r>
            <a:r>
              <a:rPr lang="en-US" sz="1400" dirty="0">
                <a:solidFill>
                  <a:srgbClr val="808030"/>
                </a:solidFill>
                <a:latin typeface="Courier New" panose="02070309020205020404" pitchFamily="49" charset="0"/>
                <a:ea typeface="Times New Roman" panose="02020603050405020304" pitchFamily="18" charset="0"/>
              </a:rPr>
              <a:t>)</a:t>
            </a:r>
            <a:r>
              <a:rPr lang="en-US" sz="1400" dirty="0">
                <a:solidFill>
                  <a:srgbClr val="800080"/>
                </a:solidFill>
                <a:latin typeface="Courier New" panose="02070309020205020404" pitchFamily="49" charset="0"/>
                <a:ea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rPr>
              <a:t> </a:t>
            </a:r>
            <a:endParaRPr lang="ru-RU" sz="1400" dirty="0">
              <a:solidFill>
                <a:srgbClr val="000000"/>
              </a:solidFill>
              <a:latin typeface="Times New Roman" panose="02020603050405020304" pitchFamily="18" charset="0"/>
              <a:ea typeface="Times New Roman" panose="02020603050405020304" pitchFamily="18" charset="0"/>
            </a:endParaRPr>
          </a:p>
          <a:p>
            <a:pPr marL="0" indent="0">
              <a:spcBef>
                <a:spcPts val="60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urier New" panose="02070309020205020404" pitchFamily="49" charset="0"/>
                <a:ea typeface="Times New Roman" panose="02020603050405020304" pitchFamily="18" charset="0"/>
              </a:rPr>
              <a:t>  </a:t>
            </a:r>
            <a:r>
              <a:rPr lang="ru-RU" sz="1400" dirty="0">
                <a:solidFill>
                  <a:srgbClr val="000000"/>
                </a:solidFill>
                <a:latin typeface="Courier New" panose="02070309020205020404" pitchFamily="49" charset="0"/>
                <a:ea typeface="Times New Roman" panose="02020603050405020304" pitchFamily="18" charset="0"/>
              </a:rPr>
              <a:t>   </a:t>
            </a:r>
            <a:r>
              <a:rPr lang="en-US" sz="1400" b="1" dirty="0" err="1">
                <a:solidFill>
                  <a:srgbClr val="BB7977"/>
                </a:solidFill>
                <a:latin typeface="Courier New" panose="02070309020205020404" pitchFamily="49" charset="0"/>
                <a:ea typeface="Times New Roman" panose="02020603050405020304" pitchFamily="18" charset="0"/>
              </a:rPr>
              <a:t>System</a:t>
            </a:r>
            <a:r>
              <a:rPr lang="en-US" sz="1400" dirty="0" err="1">
                <a:solidFill>
                  <a:srgbClr val="808030"/>
                </a:solidFill>
                <a:latin typeface="Courier New" panose="02070309020205020404" pitchFamily="49" charset="0"/>
                <a:ea typeface="Times New Roman" panose="02020603050405020304" pitchFamily="18" charset="0"/>
              </a:rPr>
              <a:t>.</a:t>
            </a:r>
            <a:r>
              <a:rPr lang="en-US" sz="1400" dirty="0" err="1">
                <a:solidFill>
                  <a:srgbClr val="000000"/>
                </a:solidFill>
                <a:latin typeface="Courier New" panose="02070309020205020404" pitchFamily="49" charset="0"/>
                <a:ea typeface="Times New Roman" panose="02020603050405020304" pitchFamily="18" charset="0"/>
              </a:rPr>
              <a:t>out</a:t>
            </a:r>
            <a:r>
              <a:rPr lang="en-US" sz="1400" dirty="0" err="1">
                <a:solidFill>
                  <a:srgbClr val="808030"/>
                </a:solidFill>
                <a:latin typeface="Courier New" panose="02070309020205020404" pitchFamily="49" charset="0"/>
                <a:ea typeface="Times New Roman" panose="02020603050405020304" pitchFamily="18" charset="0"/>
              </a:rPr>
              <a:t>.</a:t>
            </a:r>
            <a:r>
              <a:rPr lang="en-US" sz="1400" dirty="0" err="1">
                <a:solidFill>
                  <a:srgbClr val="000000"/>
                </a:solidFill>
                <a:latin typeface="Courier New" panose="02070309020205020404" pitchFamily="49" charset="0"/>
                <a:ea typeface="Times New Roman" panose="02020603050405020304" pitchFamily="18" charset="0"/>
              </a:rPr>
              <a:t>println</a:t>
            </a:r>
            <a:r>
              <a:rPr lang="en-US" sz="1400" dirty="0">
                <a:solidFill>
                  <a:srgbClr val="808030"/>
                </a:solidFill>
                <a:latin typeface="Courier New" panose="02070309020205020404" pitchFamily="49" charset="0"/>
                <a:ea typeface="Times New Roman" panose="02020603050405020304" pitchFamily="18" charset="0"/>
              </a:rPr>
              <a:t>(</a:t>
            </a:r>
            <a:r>
              <a:rPr lang="en-US" sz="1400" dirty="0">
                <a:solidFill>
                  <a:srgbClr val="0000E6"/>
                </a:solidFill>
                <a:latin typeface="Courier New" panose="02070309020205020404" pitchFamily="49" charset="0"/>
                <a:ea typeface="Times New Roman" panose="02020603050405020304" pitchFamily="18" charset="0"/>
              </a:rPr>
              <a:t>"---------+------------"</a:t>
            </a:r>
            <a:r>
              <a:rPr lang="en-US" sz="1400" dirty="0">
                <a:solidFill>
                  <a:srgbClr val="808030"/>
                </a:solidFill>
                <a:latin typeface="Courier New" panose="02070309020205020404" pitchFamily="49" charset="0"/>
                <a:ea typeface="Times New Roman" panose="02020603050405020304" pitchFamily="18" charset="0"/>
              </a:rPr>
              <a:t>)</a:t>
            </a:r>
            <a:r>
              <a:rPr lang="en-US" sz="1400" dirty="0">
                <a:solidFill>
                  <a:srgbClr val="800080"/>
                </a:solidFill>
                <a:latin typeface="Courier New" panose="02070309020205020404" pitchFamily="49" charset="0"/>
                <a:ea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rPr>
              <a:t> </a:t>
            </a:r>
            <a:endParaRPr lang="ru-RU" sz="1400" dirty="0">
              <a:solidFill>
                <a:srgbClr val="000000"/>
              </a:solidFill>
              <a:latin typeface="Times New Roman" panose="02020603050405020304" pitchFamily="18" charset="0"/>
              <a:ea typeface="Times New Roman" panose="02020603050405020304" pitchFamily="18" charset="0"/>
            </a:endParaRPr>
          </a:p>
          <a:p>
            <a:pPr marL="0" indent="0">
              <a:spcBef>
                <a:spcPts val="60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urier New" panose="02070309020205020404" pitchFamily="49" charset="0"/>
                <a:ea typeface="Times New Roman" panose="02020603050405020304" pitchFamily="18" charset="0"/>
              </a:rPr>
              <a:t>  </a:t>
            </a:r>
            <a:r>
              <a:rPr lang="en-US" sz="1400" b="1" dirty="0">
                <a:solidFill>
                  <a:srgbClr val="800000"/>
                </a:solidFill>
                <a:latin typeface="Courier New" panose="02070309020205020404" pitchFamily="49" charset="0"/>
                <a:ea typeface="Times New Roman" panose="02020603050405020304" pitchFamily="18" charset="0"/>
              </a:rPr>
              <a:t>for</a:t>
            </a:r>
            <a:r>
              <a:rPr lang="en-US" sz="1400" dirty="0">
                <a:solidFill>
                  <a:srgbClr val="808030"/>
                </a:solidFill>
                <a:latin typeface="Courier New" panose="02070309020205020404" pitchFamily="49" charset="0"/>
                <a:ea typeface="Times New Roman" panose="02020603050405020304" pitchFamily="18" charset="0"/>
              </a:rPr>
              <a:t>(</a:t>
            </a:r>
            <a:r>
              <a:rPr lang="en-US" sz="1400" dirty="0" err="1">
                <a:solidFill>
                  <a:srgbClr val="BB7977"/>
                </a:solidFill>
                <a:latin typeface="Courier New" panose="02070309020205020404" pitchFamily="49" charset="0"/>
                <a:ea typeface="Times New Roman" panose="02020603050405020304" pitchFamily="18" charset="0"/>
              </a:rPr>
              <a:t>int</a:t>
            </a:r>
            <a:r>
              <a:rPr lang="en-US" sz="1400" dirty="0">
                <a:solidFill>
                  <a:srgbClr val="000000"/>
                </a:solidFill>
                <a:latin typeface="Courier New" panose="02070309020205020404" pitchFamily="49" charset="0"/>
                <a:ea typeface="Times New Roman" panose="02020603050405020304" pitchFamily="18" charset="0"/>
              </a:rPr>
              <a:t> </a:t>
            </a:r>
            <a:r>
              <a:rPr lang="en-US" sz="1400" dirty="0" err="1">
                <a:solidFill>
                  <a:srgbClr val="000000"/>
                </a:solidFill>
                <a:latin typeface="Courier New" panose="02070309020205020404" pitchFamily="49" charset="0"/>
                <a:ea typeface="Times New Roman" panose="02020603050405020304" pitchFamily="18" charset="0"/>
              </a:rPr>
              <a:t>i</a:t>
            </a:r>
            <a:r>
              <a:rPr lang="en-US" sz="1400" dirty="0">
                <a:solidFill>
                  <a:srgbClr val="808030"/>
                </a:solidFill>
                <a:latin typeface="Courier New" panose="02070309020205020404" pitchFamily="49" charset="0"/>
                <a:ea typeface="Times New Roman" panose="02020603050405020304" pitchFamily="18" charset="0"/>
              </a:rPr>
              <a:t>=</a:t>
            </a:r>
            <a:r>
              <a:rPr lang="en-US" sz="1400" dirty="0">
                <a:solidFill>
                  <a:srgbClr val="008C00"/>
                </a:solidFill>
                <a:latin typeface="Courier New" panose="02070309020205020404" pitchFamily="49" charset="0"/>
                <a:ea typeface="Times New Roman" panose="02020603050405020304" pitchFamily="18" charset="0"/>
              </a:rPr>
              <a:t>0</a:t>
            </a:r>
            <a:r>
              <a:rPr lang="en-US" sz="1400" dirty="0">
                <a:solidFill>
                  <a:srgbClr val="800080"/>
                </a:solidFill>
                <a:latin typeface="Courier New" panose="02070309020205020404" pitchFamily="49" charset="0"/>
                <a:ea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rPr>
              <a:t> </a:t>
            </a:r>
            <a:r>
              <a:rPr lang="en-US" sz="1400" dirty="0" err="1">
                <a:solidFill>
                  <a:srgbClr val="000000"/>
                </a:solidFill>
                <a:latin typeface="Courier New" panose="02070309020205020404" pitchFamily="49" charset="0"/>
                <a:ea typeface="Times New Roman" panose="02020603050405020304" pitchFamily="18" charset="0"/>
              </a:rPr>
              <a:t>i</a:t>
            </a:r>
            <a:r>
              <a:rPr lang="en-US" sz="1400" dirty="0">
                <a:solidFill>
                  <a:srgbClr val="000000"/>
                </a:solidFill>
                <a:latin typeface="Courier New" panose="02070309020205020404" pitchFamily="49" charset="0"/>
                <a:ea typeface="Times New Roman" panose="02020603050405020304" pitchFamily="18" charset="0"/>
              </a:rPr>
              <a:t> </a:t>
            </a:r>
            <a:r>
              <a:rPr lang="en-US" sz="1400" dirty="0">
                <a:solidFill>
                  <a:srgbClr val="808030"/>
                </a:solidFill>
                <a:latin typeface="Courier New" panose="02070309020205020404" pitchFamily="49" charset="0"/>
                <a:ea typeface="Times New Roman" panose="02020603050405020304" pitchFamily="18" charset="0"/>
              </a:rPr>
              <a:t>&lt;=</a:t>
            </a:r>
            <a:r>
              <a:rPr lang="en-US" sz="1400" dirty="0">
                <a:solidFill>
                  <a:srgbClr val="000000"/>
                </a:solidFill>
                <a:latin typeface="Courier New" panose="02070309020205020404" pitchFamily="49" charset="0"/>
                <a:ea typeface="Times New Roman" panose="02020603050405020304" pitchFamily="18" charset="0"/>
              </a:rPr>
              <a:t> N</a:t>
            </a:r>
            <a:r>
              <a:rPr lang="en-US" sz="1400" dirty="0">
                <a:solidFill>
                  <a:srgbClr val="800080"/>
                </a:solidFill>
                <a:latin typeface="Courier New" panose="02070309020205020404" pitchFamily="49" charset="0"/>
                <a:ea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rPr>
              <a:t> </a:t>
            </a:r>
            <a:r>
              <a:rPr lang="en-US" sz="1400" dirty="0" err="1">
                <a:solidFill>
                  <a:srgbClr val="000000"/>
                </a:solidFill>
                <a:latin typeface="Courier New" panose="02070309020205020404" pitchFamily="49" charset="0"/>
                <a:ea typeface="Times New Roman" panose="02020603050405020304" pitchFamily="18" charset="0"/>
              </a:rPr>
              <a:t>i</a:t>
            </a:r>
            <a:r>
              <a:rPr lang="en-US" sz="1400" dirty="0">
                <a:solidFill>
                  <a:srgbClr val="808030"/>
                </a:solidFill>
                <a:latin typeface="Courier New" panose="02070309020205020404" pitchFamily="49" charset="0"/>
                <a:ea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rPr>
              <a:t> </a:t>
            </a:r>
            <a:r>
              <a:rPr lang="en-US" sz="1400" dirty="0">
                <a:solidFill>
                  <a:srgbClr val="800080"/>
                </a:solidFill>
                <a:latin typeface="Courier New" panose="02070309020205020404" pitchFamily="49" charset="0"/>
                <a:ea typeface="Times New Roman" panose="02020603050405020304" pitchFamily="18" charset="0"/>
              </a:rPr>
              <a:t>{</a:t>
            </a:r>
            <a:endParaRPr lang="ru-RU" sz="1400" dirty="0">
              <a:solidFill>
                <a:srgbClr val="000000"/>
              </a:solidFill>
              <a:latin typeface="Times New Roman" panose="02020603050405020304" pitchFamily="18" charset="0"/>
              <a:ea typeface="Times New Roman" panose="02020603050405020304" pitchFamily="18" charset="0"/>
            </a:endParaRPr>
          </a:p>
          <a:p>
            <a:pPr marL="0" indent="0">
              <a:spcBef>
                <a:spcPts val="60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urier New" panose="02070309020205020404" pitchFamily="49" charset="0"/>
                <a:ea typeface="Times New Roman" panose="02020603050405020304" pitchFamily="18" charset="0"/>
              </a:rPr>
              <a:t>    </a:t>
            </a:r>
            <a:r>
              <a:rPr lang="en-US" sz="1400" dirty="0">
                <a:solidFill>
                  <a:srgbClr val="BB7977"/>
                </a:solidFill>
                <a:latin typeface="Courier New" panose="02070309020205020404" pitchFamily="49" charset="0"/>
                <a:ea typeface="Times New Roman" panose="02020603050405020304" pitchFamily="18" charset="0"/>
              </a:rPr>
              <a:t>double</a:t>
            </a:r>
            <a:r>
              <a:rPr lang="en-US" sz="1400" dirty="0">
                <a:solidFill>
                  <a:srgbClr val="000000"/>
                </a:solidFill>
                <a:latin typeface="Courier New" panose="02070309020205020404" pitchFamily="49" charset="0"/>
                <a:ea typeface="Times New Roman" panose="02020603050405020304" pitchFamily="18" charset="0"/>
              </a:rPr>
              <a:t> A </a:t>
            </a:r>
            <a:r>
              <a:rPr lang="en-US" sz="1400" dirty="0">
                <a:solidFill>
                  <a:srgbClr val="808030"/>
                </a:solidFill>
                <a:latin typeface="Courier New" panose="02070309020205020404" pitchFamily="49" charset="0"/>
                <a:ea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rPr>
              <a:t> X </a:t>
            </a:r>
            <a:r>
              <a:rPr lang="en-US" sz="1400" dirty="0">
                <a:solidFill>
                  <a:srgbClr val="808030"/>
                </a:solidFill>
                <a:latin typeface="Courier New" panose="02070309020205020404" pitchFamily="49" charset="0"/>
                <a:ea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rPr>
              <a:t> </a:t>
            </a:r>
            <a:r>
              <a:rPr lang="en-US" sz="1400" dirty="0" err="1">
                <a:solidFill>
                  <a:srgbClr val="000000"/>
                </a:solidFill>
                <a:latin typeface="Courier New" panose="02070309020205020404" pitchFamily="49" charset="0"/>
                <a:ea typeface="Times New Roman" panose="02020603050405020304" pitchFamily="18" charset="0"/>
              </a:rPr>
              <a:t>dX</a:t>
            </a:r>
            <a:r>
              <a:rPr lang="en-US" sz="1400" dirty="0">
                <a:solidFill>
                  <a:srgbClr val="000000"/>
                </a:solidFill>
                <a:latin typeface="Courier New" panose="02070309020205020404" pitchFamily="49" charset="0"/>
                <a:ea typeface="Times New Roman" panose="02020603050405020304" pitchFamily="18" charset="0"/>
              </a:rPr>
              <a:t> </a:t>
            </a:r>
            <a:r>
              <a:rPr lang="en-US" sz="1400" dirty="0">
                <a:solidFill>
                  <a:srgbClr val="808030"/>
                </a:solidFill>
                <a:latin typeface="Courier New" panose="02070309020205020404" pitchFamily="49" charset="0"/>
                <a:ea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rPr>
              <a:t> </a:t>
            </a:r>
            <a:r>
              <a:rPr lang="en-US" sz="1400" dirty="0" err="1">
                <a:solidFill>
                  <a:srgbClr val="000000"/>
                </a:solidFill>
                <a:latin typeface="Courier New" panose="02070309020205020404" pitchFamily="49" charset="0"/>
                <a:ea typeface="Times New Roman" panose="02020603050405020304" pitchFamily="18" charset="0"/>
              </a:rPr>
              <a:t>i</a:t>
            </a:r>
            <a:r>
              <a:rPr lang="en-US" sz="1400" dirty="0">
                <a:solidFill>
                  <a:srgbClr val="800080"/>
                </a:solidFill>
                <a:latin typeface="Courier New" panose="02070309020205020404" pitchFamily="49" charset="0"/>
                <a:ea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rPr>
              <a:t> </a:t>
            </a:r>
            <a:endParaRPr lang="ru-RU" sz="1400" dirty="0">
              <a:solidFill>
                <a:srgbClr val="000000"/>
              </a:solidFill>
              <a:latin typeface="Times New Roman" panose="02020603050405020304" pitchFamily="18" charset="0"/>
              <a:ea typeface="Times New Roman" panose="02020603050405020304" pitchFamily="18" charset="0"/>
            </a:endParaRPr>
          </a:p>
          <a:p>
            <a:pPr marL="0" indent="0">
              <a:spcBef>
                <a:spcPts val="60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urier New" panose="02070309020205020404" pitchFamily="49" charset="0"/>
                <a:ea typeface="Times New Roman" panose="02020603050405020304" pitchFamily="18" charset="0"/>
              </a:rPr>
              <a:t>    </a:t>
            </a:r>
            <a:r>
              <a:rPr lang="en-US" sz="1400" b="1" dirty="0" err="1">
                <a:solidFill>
                  <a:srgbClr val="BB7977"/>
                </a:solidFill>
                <a:latin typeface="Courier New" panose="02070309020205020404" pitchFamily="49" charset="0"/>
                <a:ea typeface="Times New Roman" panose="02020603050405020304" pitchFamily="18" charset="0"/>
              </a:rPr>
              <a:t>System</a:t>
            </a:r>
            <a:r>
              <a:rPr lang="en-US" sz="1400" dirty="0" err="1">
                <a:solidFill>
                  <a:srgbClr val="808030"/>
                </a:solidFill>
                <a:latin typeface="Courier New" panose="02070309020205020404" pitchFamily="49" charset="0"/>
                <a:ea typeface="Times New Roman" panose="02020603050405020304" pitchFamily="18" charset="0"/>
              </a:rPr>
              <a:t>.</a:t>
            </a:r>
            <a:r>
              <a:rPr lang="en-US" sz="1400" dirty="0" err="1">
                <a:solidFill>
                  <a:srgbClr val="000000"/>
                </a:solidFill>
                <a:latin typeface="Courier New" panose="02070309020205020404" pitchFamily="49" charset="0"/>
                <a:ea typeface="Times New Roman" panose="02020603050405020304" pitchFamily="18" charset="0"/>
              </a:rPr>
              <a:t>out</a:t>
            </a:r>
            <a:r>
              <a:rPr lang="en-US" sz="1400" dirty="0" err="1">
                <a:solidFill>
                  <a:srgbClr val="808030"/>
                </a:solidFill>
                <a:latin typeface="Courier New" panose="02070309020205020404" pitchFamily="49" charset="0"/>
                <a:ea typeface="Times New Roman" panose="02020603050405020304" pitchFamily="18" charset="0"/>
              </a:rPr>
              <a:t>.</a:t>
            </a:r>
            <a:r>
              <a:rPr lang="en-US" sz="1400" dirty="0" err="1">
                <a:solidFill>
                  <a:srgbClr val="000000"/>
                </a:solidFill>
                <a:latin typeface="Courier New" panose="02070309020205020404" pitchFamily="49" charset="0"/>
                <a:ea typeface="Times New Roman" panose="02020603050405020304" pitchFamily="18" charset="0"/>
              </a:rPr>
              <a:t>println</a:t>
            </a:r>
            <a:r>
              <a:rPr lang="en-US" sz="1400" dirty="0">
                <a:solidFill>
                  <a:srgbClr val="808030"/>
                </a:solidFill>
                <a:latin typeface="Courier New" panose="02070309020205020404" pitchFamily="49" charset="0"/>
                <a:ea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rPr>
              <a:t> A</a:t>
            </a:r>
            <a:r>
              <a:rPr lang="en-US" sz="1400" dirty="0">
                <a:solidFill>
                  <a:srgbClr val="808030"/>
                </a:solidFill>
                <a:latin typeface="Courier New" panose="02070309020205020404" pitchFamily="49" charset="0"/>
                <a:ea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rPr>
              <a:t> </a:t>
            </a:r>
            <a:r>
              <a:rPr lang="en-US" sz="1400" dirty="0">
                <a:solidFill>
                  <a:srgbClr val="0000E6"/>
                </a:solidFill>
                <a:latin typeface="Courier New" panose="02070309020205020404" pitchFamily="49" charset="0"/>
                <a:ea typeface="Times New Roman" panose="02020603050405020304" pitchFamily="18" charset="0"/>
              </a:rPr>
              <a:t>" |"</a:t>
            </a:r>
            <a:r>
              <a:rPr lang="en-US" sz="1400" dirty="0">
                <a:solidFill>
                  <a:srgbClr val="808030"/>
                </a:solidFill>
                <a:latin typeface="Courier New" panose="02070309020205020404" pitchFamily="49" charset="0"/>
                <a:ea typeface="Times New Roman" panose="02020603050405020304" pitchFamily="18" charset="0"/>
              </a:rPr>
              <a:t>+</a:t>
            </a:r>
            <a:r>
              <a:rPr lang="en-US" sz="1400" b="1" dirty="0" err="1">
                <a:solidFill>
                  <a:srgbClr val="BB7977"/>
                </a:solidFill>
                <a:latin typeface="Courier New" panose="02070309020205020404" pitchFamily="49" charset="0"/>
                <a:ea typeface="Times New Roman" panose="02020603050405020304" pitchFamily="18" charset="0"/>
              </a:rPr>
              <a:t>Math</a:t>
            </a:r>
            <a:r>
              <a:rPr lang="en-US" sz="1400" dirty="0" err="1">
                <a:solidFill>
                  <a:srgbClr val="808030"/>
                </a:solidFill>
                <a:latin typeface="Courier New" panose="02070309020205020404" pitchFamily="49" charset="0"/>
                <a:ea typeface="Times New Roman" panose="02020603050405020304" pitchFamily="18" charset="0"/>
              </a:rPr>
              <a:t>.</a:t>
            </a:r>
            <a:r>
              <a:rPr lang="en-US" sz="1400" dirty="0" err="1">
                <a:solidFill>
                  <a:srgbClr val="000000"/>
                </a:solidFill>
                <a:latin typeface="Courier New" panose="02070309020205020404" pitchFamily="49" charset="0"/>
                <a:ea typeface="Times New Roman" panose="02020603050405020304" pitchFamily="18" charset="0"/>
              </a:rPr>
              <a:t>sin</a:t>
            </a:r>
            <a:r>
              <a:rPr lang="en-US" sz="1400" dirty="0">
                <a:solidFill>
                  <a:srgbClr val="808030"/>
                </a:solidFill>
                <a:latin typeface="Courier New" panose="02070309020205020404" pitchFamily="49" charset="0"/>
                <a:ea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rPr>
              <a:t>A</a:t>
            </a:r>
            <a:r>
              <a:rPr lang="en-US" sz="1400" dirty="0">
                <a:solidFill>
                  <a:srgbClr val="808030"/>
                </a:solidFill>
                <a:latin typeface="Courier New" panose="02070309020205020404" pitchFamily="49" charset="0"/>
                <a:ea typeface="Times New Roman" panose="02020603050405020304" pitchFamily="18" charset="0"/>
              </a:rPr>
              <a:t>/</a:t>
            </a:r>
            <a:r>
              <a:rPr lang="en-US" sz="1400" dirty="0">
                <a:solidFill>
                  <a:srgbClr val="008C00"/>
                </a:solidFill>
                <a:latin typeface="Courier New" panose="02070309020205020404" pitchFamily="49" charset="0"/>
                <a:ea typeface="Times New Roman" panose="02020603050405020304" pitchFamily="18" charset="0"/>
              </a:rPr>
              <a:t>180</a:t>
            </a:r>
            <a:r>
              <a:rPr lang="en-US" sz="1400" dirty="0">
                <a:solidFill>
                  <a:srgbClr val="808030"/>
                </a:solidFill>
                <a:latin typeface="Courier New" panose="02070309020205020404" pitchFamily="49" charset="0"/>
                <a:ea typeface="Times New Roman" panose="02020603050405020304" pitchFamily="18" charset="0"/>
              </a:rPr>
              <a:t>*</a:t>
            </a:r>
            <a:r>
              <a:rPr lang="en-US" sz="1400" b="1" dirty="0" err="1">
                <a:solidFill>
                  <a:srgbClr val="BB7977"/>
                </a:solidFill>
                <a:latin typeface="Courier New" panose="02070309020205020404" pitchFamily="49" charset="0"/>
                <a:ea typeface="Times New Roman" panose="02020603050405020304" pitchFamily="18" charset="0"/>
              </a:rPr>
              <a:t>Math</a:t>
            </a:r>
            <a:r>
              <a:rPr lang="en-US" sz="1400" dirty="0" err="1">
                <a:solidFill>
                  <a:srgbClr val="808030"/>
                </a:solidFill>
                <a:latin typeface="Courier New" panose="02070309020205020404" pitchFamily="49" charset="0"/>
                <a:ea typeface="Times New Roman" panose="02020603050405020304" pitchFamily="18" charset="0"/>
              </a:rPr>
              <a:t>.</a:t>
            </a:r>
            <a:r>
              <a:rPr lang="en-US" sz="1400" dirty="0" err="1">
                <a:solidFill>
                  <a:srgbClr val="000000"/>
                </a:solidFill>
                <a:latin typeface="Courier New" panose="02070309020205020404" pitchFamily="49" charset="0"/>
                <a:ea typeface="Times New Roman" panose="02020603050405020304" pitchFamily="18" charset="0"/>
              </a:rPr>
              <a:t>PI</a:t>
            </a:r>
            <a:r>
              <a:rPr lang="en-US" sz="1400" dirty="0">
                <a:solidFill>
                  <a:srgbClr val="808030"/>
                </a:solidFill>
                <a:latin typeface="Courier New" panose="02070309020205020404" pitchFamily="49" charset="0"/>
                <a:ea typeface="Times New Roman" panose="02020603050405020304" pitchFamily="18" charset="0"/>
              </a:rPr>
              <a:t>))</a:t>
            </a:r>
            <a:r>
              <a:rPr lang="en-US" sz="1400" dirty="0">
                <a:solidFill>
                  <a:srgbClr val="800080"/>
                </a:solidFill>
                <a:latin typeface="Courier New" panose="02070309020205020404" pitchFamily="49" charset="0"/>
                <a:ea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rPr>
              <a:t> </a:t>
            </a:r>
            <a:endParaRPr lang="ru-RU" sz="1400" dirty="0">
              <a:solidFill>
                <a:srgbClr val="000000"/>
              </a:solidFill>
              <a:latin typeface="Times New Roman" panose="02020603050405020304" pitchFamily="18" charset="0"/>
              <a:ea typeface="Times New Roman" panose="02020603050405020304" pitchFamily="18" charset="0"/>
            </a:endParaRPr>
          </a:p>
          <a:p>
            <a:pPr marL="0" indent="0">
              <a:spcBef>
                <a:spcPts val="60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urier New" panose="02070309020205020404" pitchFamily="49" charset="0"/>
                <a:ea typeface="Times New Roman" panose="02020603050405020304" pitchFamily="18" charset="0"/>
              </a:rPr>
              <a:t> </a:t>
            </a:r>
            <a:r>
              <a:rPr lang="ru-RU" sz="1400" dirty="0">
                <a:solidFill>
                  <a:srgbClr val="800080"/>
                </a:solidFill>
                <a:latin typeface="Courier New" panose="02070309020205020404" pitchFamily="49" charset="0"/>
                <a:ea typeface="Times New Roman" panose="02020603050405020304" pitchFamily="18" charset="0"/>
              </a:rPr>
              <a:t>}</a:t>
            </a:r>
            <a:r>
              <a:rPr lang="ru-RU" sz="1400" dirty="0">
                <a:solidFill>
                  <a:srgbClr val="000000"/>
                </a:solidFill>
                <a:latin typeface="Courier New" panose="02070309020205020404" pitchFamily="49" charset="0"/>
                <a:ea typeface="Times New Roman" panose="02020603050405020304" pitchFamily="18" charset="0"/>
              </a:rPr>
              <a:t> </a:t>
            </a:r>
            <a:endParaRPr lang="ru-RU" sz="1400" dirty="0">
              <a:solidFill>
                <a:srgbClr val="000000"/>
              </a:solidFill>
              <a:latin typeface="Times New Roman" panose="02020603050405020304" pitchFamily="18" charset="0"/>
              <a:ea typeface="Times New Roman" panose="02020603050405020304" pitchFamily="18" charset="0"/>
            </a:endParaRPr>
          </a:p>
          <a:p>
            <a:pPr marL="0" indent="0">
              <a:spcBef>
                <a:spcPts val="60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400" dirty="0">
                <a:solidFill>
                  <a:srgbClr val="800080"/>
                </a:solidFill>
                <a:latin typeface="Courier New" panose="02070309020205020404" pitchFamily="49" charset="0"/>
                <a:ea typeface="Times New Roman" panose="02020603050405020304" pitchFamily="18" charset="0"/>
              </a:rPr>
              <a:t>}</a:t>
            </a:r>
            <a:endParaRPr lang="ru-RU" sz="1400" dirty="0">
              <a:solidFill>
                <a:srgbClr val="000000"/>
              </a:solidFill>
              <a:latin typeface="Times New Roman" panose="02020603050405020304" pitchFamily="18" charset="0"/>
              <a:ea typeface="Times New Roman" panose="02020603050405020304" pitchFamily="18" charset="0"/>
            </a:endParaRPr>
          </a:p>
          <a:p>
            <a:pPr marL="0" indent="0">
              <a:spcBef>
                <a:spcPts val="60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400" dirty="0">
                <a:solidFill>
                  <a:srgbClr val="800080"/>
                </a:solidFill>
                <a:latin typeface="Courier New" panose="02070309020205020404" pitchFamily="49" charset="0"/>
                <a:ea typeface="Times New Roman" panose="02020603050405020304" pitchFamily="18" charset="0"/>
              </a:rPr>
              <a:t>}</a:t>
            </a:r>
            <a:endParaRPr lang="ru-RU" sz="1400" dirty="0">
              <a:solidFill>
                <a:srgbClr val="000000"/>
              </a:solidFill>
              <a:latin typeface="Times New Roman" panose="02020603050405020304" pitchFamily="18" charset="0"/>
              <a:ea typeface="Times New Roman" panose="02020603050405020304" pitchFamily="18" charset="0"/>
            </a:endParaRPr>
          </a:p>
          <a:p>
            <a:pPr marL="0" indent="0">
              <a:spcBef>
                <a:spcPts val="600"/>
              </a:spcBef>
              <a:buNone/>
            </a:pPr>
            <a:endParaRPr lang="ru-RU" sz="1400" dirty="0"/>
          </a:p>
        </p:txBody>
      </p:sp>
    </p:spTree>
    <p:extLst>
      <p:ext uri="{BB962C8B-B14F-4D97-AF65-F5344CB8AC3E}">
        <p14:creationId xmlns:p14="http://schemas.microsoft.com/office/powerpoint/2010/main" val="308151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Результат работы приложения</a:t>
            </a:r>
            <a:r>
              <a:rPr lang="en-US" dirty="0"/>
              <a:t>, </a:t>
            </a:r>
            <a:r>
              <a:rPr lang="ru-RU" dirty="0"/>
              <a:t>которое выводит таблицу значений синуса угла</a:t>
            </a:r>
          </a:p>
        </p:txBody>
      </p:sp>
      <p:sp>
        <p:nvSpPr>
          <p:cNvPr id="3" name="Объект 2"/>
          <p:cNvSpPr>
            <a:spLocks noGrp="1"/>
          </p:cNvSpPr>
          <p:nvPr>
            <p:ph idx="1"/>
          </p:nvPr>
        </p:nvSpPr>
        <p:spPr>
          <a:xfrm>
            <a:off x="1225295" y="1600200"/>
            <a:ext cx="7090029" cy="4572000"/>
          </a:xfrm>
        </p:spPr>
        <p:txBody>
          <a:bodyPr>
            <a:normAutofit fontScale="92500" lnSpcReduction="10000"/>
          </a:bodyPr>
          <a:lstStyle/>
          <a:p>
            <a:pPr marL="0" indent="0">
              <a:spcBef>
                <a:spcPts val="0"/>
              </a:spcBef>
              <a:buNone/>
            </a:pPr>
            <a:r>
              <a:rPr lang="ru-RU" dirty="0"/>
              <a:t>X = 90</a:t>
            </a:r>
          </a:p>
          <a:p>
            <a:pPr marL="0" indent="0">
              <a:spcBef>
                <a:spcPts val="0"/>
              </a:spcBef>
              <a:buNone/>
            </a:pPr>
            <a:r>
              <a:rPr lang="ru-RU" dirty="0" err="1"/>
              <a:t>dX</a:t>
            </a:r>
            <a:r>
              <a:rPr lang="ru-RU" dirty="0"/>
              <a:t> = 10</a:t>
            </a:r>
          </a:p>
          <a:p>
            <a:pPr marL="0" indent="0">
              <a:spcBef>
                <a:spcPts val="0"/>
              </a:spcBef>
              <a:buNone/>
            </a:pPr>
            <a:r>
              <a:rPr lang="ru-RU" dirty="0"/>
              <a:t>N = 18</a:t>
            </a:r>
          </a:p>
          <a:p>
            <a:pPr marL="0" indent="0">
              <a:spcBef>
                <a:spcPts val="0"/>
              </a:spcBef>
              <a:buNone/>
            </a:pPr>
            <a:r>
              <a:rPr lang="ru-RU" dirty="0"/>
              <a:t>    X    |   </a:t>
            </a:r>
            <a:r>
              <a:rPr lang="ru-RU" dirty="0" err="1"/>
              <a:t>sin</a:t>
            </a:r>
            <a:r>
              <a:rPr lang="ru-RU" dirty="0"/>
              <a:t>(X)</a:t>
            </a:r>
          </a:p>
          <a:p>
            <a:pPr marL="0" indent="0">
              <a:spcBef>
                <a:spcPts val="0"/>
              </a:spcBef>
              <a:buNone/>
            </a:pPr>
            <a:r>
              <a:rPr lang="ru-RU" dirty="0"/>
              <a:t>---------+------------</a:t>
            </a:r>
          </a:p>
          <a:p>
            <a:pPr marL="0" indent="0">
              <a:spcBef>
                <a:spcPts val="0"/>
              </a:spcBef>
              <a:buNone/>
            </a:pPr>
            <a:r>
              <a:rPr lang="ru-RU" dirty="0"/>
              <a:t>90.0 |1.0</a:t>
            </a:r>
          </a:p>
          <a:p>
            <a:pPr marL="0" indent="0">
              <a:spcBef>
                <a:spcPts val="0"/>
              </a:spcBef>
              <a:buNone/>
            </a:pPr>
            <a:r>
              <a:rPr lang="ru-RU" dirty="0"/>
              <a:t>100.0 |0.984807753012208</a:t>
            </a:r>
          </a:p>
          <a:p>
            <a:pPr marL="0" indent="0">
              <a:spcBef>
                <a:spcPts val="0"/>
              </a:spcBef>
              <a:buNone/>
            </a:pPr>
            <a:r>
              <a:rPr lang="ru-RU" dirty="0"/>
              <a:t>110.0 |0.9396926207859084</a:t>
            </a:r>
          </a:p>
          <a:p>
            <a:pPr marL="0" indent="0">
              <a:spcBef>
                <a:spcPts val="0"/>
              </a:spcBef>
              <a:buNone/>
            </a:pPr>
            <a:r>
              <a:rPr lang="ru-RU" dirty="0"/>
              <a:t>120.0 |0.8660254037844387</a:t>
            </a:r>
          </a:p>
          <a:p>
            <a:pPr marL="0" indent="0">
              <a:spcBef>
                <a:spcPts val="0"/>
              </a:spcBef>
              <a:buNone/>
            </a:pPr>
            <a:r>
              <a:rPr lang="ru-RU" dirty="0"/>
              <a:t>130.0 |0.766044443118978</a:t>
            </a:r>
          </a:p>
          <a:p>
            <a:pPr marL="0" indent="0">
              <a:spcBef>
                <a:spcPts val="0"/>
              </a:spcBef>
              <a:buNone/>
            </a:pPr>
            <a:r>
              <a:rPr lang="ru-RU" dirty="0"/>
              <a:t>140.0 |0.6427876096865395</a:t>
            </a:r>
          </a:p>
          <a:p>
            <a:pPr marL="0" indent="0">
              <a:spcBef>
                <a:spcPts val="0"/>
              </a:spcBef>
              <a:buNone/>
            </a:pPr>
            <a:r>
              <a:rPr lang="ru-RU" dirty="0"/>
              <a:t>150.0 |0.49999999999999994</a:t>
            </a:r>
          </a:p>
          <a:p>
            <a:pPr marL="0" indent="0">
              <a:spcBef>
                <a:spcPts val="0"/>
              </a:spcBef>
              <a:buNone/>
            </a:pPr>
            <a:r>
              <a:rPr lang="ru-RU" dirty="0"/>
              <a:t>160.0 |0.3420201433256689</a:t>
            </a:r>
          </a:p>
          <a:p>
            <a:pPr marL="0" indent="0">
              <a:spcBef>
                <a:spcPts val="0"/>
              </a:spcBef>
              <a:buNone/>
            </a:pPr>
            <a:r>
              <a:rPr lang="ru-RU" dirty="0"/>
              <a:t>170.0 |0.17364817766693072</a:t>
            </a:r>
          </a:p>
          <a:p>
            <a:pPr marL="0" indent="0">
              <a:spcBef>
                <a:spcPts val="0"/>
              </a:spcBef>
              <a:buNone/>
            </a:pPr>
            <a:r>
              <a:rPr lang="ru-RU" dirty="0"/>
              <a:t>180.0 |1.2246467991473532E-16</a:t>
            </a:r>
          </a:p>
          <a:p>
            <a:pPr marL="0" indent="0">
              <a:spcBef>
                <a:spcPts val="0"/>
              </a:spcBef>
              <a:buNone/>
            </a:pPr>
            <a:r>
              <a:rPr lang="ru-RU" dirty="0"/>
              <a:t>190.0 |-0.17364817766693047</a:t>
            </a:r>
          </a:p>
          <a:p>
            <a:pPr marL="0" indent="0">
              <a:spcBef>
                <a:spcPts val="0"/>
              </a:spcBef>
              <a:buNone/>
            </a:pPr>
            <a:r>
              <a:rPr lang="ru-RU" dirty="0"/>
              <a:t>200.0 |-0.34202014332566866</a:t>
            </a:r>
          </a:p>
          <a:p>
            <a:pPr marL="0" indent="0">
              <a:spcBef>
                <a:spcPts val="0"/>
              </a:spcBef>
              <a:buNone/>
            </a:pPr>
            <a:r>
              <a:rPr lang="ru-RU" dirty="0"/>
              <a:t>210.0 |-0.5000000000000001</a:t>
            </a:r>
          </a:p>
          <a:p>
            <a:pPr marL="0" indent="0">
              <a:spcBef>
                <a:spcPts val="0"/>
              </a:spcBef>
              <a:buNone/>
            </a:pPr>
            <a:r>
              <a:rPr lang="ru-RU" dirty="0"/>
              <a:t>220.0 |-0.6427876096865393</a:t>
            </a:r>
          </a:p>
          <a:p>
            <a:pPr marL="0" indent="0">
              <a:spcBef>
                <a:spcPts val="0"/>
              </a:spcBef>
              <a:buNone/>
            </a:pPr>
            <a:r>
              <a:rPr lang="ru-RU" dirty="0"/>
              <a:t>230.0 |-0.7660444431189779</a:t>
            </a:r>
          </a:p>
          <a:p>
            <a:pPr marL="0" indent="0">
              <a:spcBef>
                <a:spcPts val="0"/>
              </a:spcBef>
              <a:buNone/>
            </a:pPr>
            <a:r>
              <a:rPr lang="ru-RU" dirty="0"/>
              <a:t>240.0 |-0.8660254037844385</a:t>
            </a:r>
          </a:p>
          <a:p>
            <a:pPr marL="0" indent="0">
              <a:spcBef>
                <a:spcPts val="0"/>
              </a:spcBef>
              <a:buNone/>
            </a:pPr>
            <a:r>
              <a:rPr lang="ru-RU" dirty="0"/>
              <a:t>250.0 |-0.9396926207859082</a:t>
            </a:r>
          </a:p>
          <a:p>
            <a:pPr marL="0" indent="0">
              <a:spcBef>
                <a:spcPts val="0"/>
              </a:spcBef>
              <a:buNone/>
            </a:pPr>
            <a:r>
              <a:rPr lang="ru-RU" dirty="0"/>
              <a:t>260.0 |-0.984807753012208</a:t>
            </a:r>
          </a:p>
          <a:p>
            <a:pPr marL="0" indent="0">
              <a:spcBef>
                <a:spcPts val="0"/>
              </a:spcBef>
              <a:buNone/>
            </a:pPr>
            <a:r>
              <a:rPr lang="ru-RU" dirty="0"/>
              <a:t>270.0 |-1.0</a:t>
            </a:r>
          </a:p>
          <a:p>
            <a:pPr marL="0" indent="0">
              <a:spcBef>
                <a:spcPts val="0"/>
              </a:spcBef>
              <a:buNone/>
            </a:pPr>
            <a:endParaRPr lang="ru-RU" dirty="0"/>
          </a:p>
        </p:txBody>
      </p:sp>
    </p:spTree>
    <p:extLst>
      <p:ext uri="{BB962C8B-B14F-4D97-AF65-F5344CB8AC3E}">
        <p14:creationId xmlns:p14="http://schemas.microsoft.com/office/powerpoint/2010/main" val="2071370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Рейтинг языков программирования</a:t>
            </a:r>
            <a:r>
              <a:rPr lang="en-US" dirty="0"/>
              <a:t> </a:t>
            </a:r>
            <a:r>
              <a:rPr lang="ru-RU" dirty="0"/>
              <a:t>на январь 20</a:t>
            </a:r>
            <a:r>
              <a:rPr lang="en-US" dirty="0"/>
              <a:t>20</a:t>
            </a:r>
            <a:r>
              <a:rPr lang="ru-RU" dirty="0"/>
              <a:t> (</a:t>
            </a:r>
            <a:r>
              <a:rPr lang="ru-RU" u="sng" dirty="0">
                <a:hlinkClick r:id="rId3"/>
              </a:rPr>
              <a:t>http://www.tiobe.com/index.php/content/paperinfo/tpci/</a:t>
            </a:r>
            <a:r>
              <a:rPr lang="en-US" u="sng" dirty="0"/>
              <a:t>)</a:t>
            </a:r>
            <a:endParaRPr lang="ru-RU" dirty="0"/>
          </a:p>
        </p:txBody>
      </p:sp>
      <p:sp>
        <p:nvSpPr>
          <p:cNvPr id="9" name="Объект 8">
            <a:extLst>
              <a:ext uri="{FF2B5EF4-FFF2-40B4-BE49-F238E27FC236}">
                <a16:creationId xmlns:a16="http://schemas.microsoft.com/office/drawing/2014/main" id="{A2D22462-8460-4DF7-9691-1947B6A874C9}"/>
              </a:ext>
            </a:extLst>
          </p:cNvPr>
          <p:cNvSpPr>
            <a:spLocks noGrp="1"/>
          </p:cNvSpPr>
          <p:nvPr>
            <p:ph idx="1"/>
          </p:nvPr>
        </p:nvSpPr>
        <p:spPr/>
        <p:txBody>
          <a:bodyPr/>
          <a:lstStyle/>
          <a:p>
            <a:endParaRPr lang="ru-RU"/>
          </a:p>
        </p:txBody>
      </p:sp>
      <p:pic>
        <p:nvPicPr>
          <p:cNvPr id="11" name="Рисунок 10">
            <a:extLst>
              <a:ext uri="{FF2B5EF4-FFF2-40B4-BE49-F238E27FC236}">
                <a16:creationId xmlns:a16="http://schemas.microsoft.com/office/drawing/2014/main" id="{034AEE26-58A0-4469-A20B-5127CA7E6034}"/>
              </a:ext>
            </a:extLst>
          </p:cNvPr>
          <p:cNvPicPr>
            <a:picLocks noChangeAspect="1"/>
          </p:cNvPicPr>
          <p:nvPr/>
        </p:nvPicPr>
        <p:blipFill>
          <a:blip r:embed="rId4"/>
          <a:stretch>
            <a:fillRect/>
          </a:stretch>
        </p:blipFill>
        <p:spPr>
          <a:xfrm>
            <a:off x="1152755" y="1239694"/>
            <a:ext cx="6611014" cy="5618306"/>
          </a:xfrm>
          <a:prstGeom prst="rect">
            <a:avLst/>
          </a:prstGeom>
        </p:spPr>
      </p:pic>
    </p:spTree>
    <p:extLst>
      <p:ext uri="{BB962C8B-B14F-4D97-AF65-F5344CB8AC3E}">
        <p14:creationId xmlns:p14="http://schemas.microsoft.com/office/powerpoint/2010/main" val="3264219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18501468-1688-4E37-AA7E-A4CC03E75A89}"/>
              </a:ext>
            </a:extLst>
          </p:cNvPr>
          <p:cNvPicPr>
            <a:picLocks noChangeAspect="1"/>
          </p:cNvPicPr>
          <p:nvPr/>
        </p:nvPicPr>
        <p:blipFill>
          <a:blip r:embed="rId2"/>
          <a:stretch>
            <a:fillRect/>
          </a:stretch>
        </p:blipFill>
        <p:spPr>
          <a:xfrm>
            <a:off x="181524" y="1305190"/>
            <a:ext cx="8780952" cy="4247619"/>
          </a:xfrm>
          <a:prstGeom prst="rect">
            <a:avLst/>
          </a:prstGeom>
        </p:spPr>
      </p:pic>
    </p:spTree>
    <p:extLst>
      <p:ext uri="{BB962C8B-B14F-4D97-AF65-F5344CB8AC3E}">
        <p14:creationId xmlns:p14="http://schemas.microsoft.com/office/powerpoint/2010/main" val="243025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Кризис ПО</a:t>
            </a:r>
            <a:endParaRPr lang="ru-RU" dirty="0"/>
          </a:p>
        </p:txBody>
      </p:sp>
      <p:sp>
        <p:nvSpPr>
          <p:cNvPr id="3" name="Объект 2"/>
          <p:cNvSpPr>
            <a:spLocks noGrp="1"/>
          </p:cNvSpPr>
          <p:nvPr>
            <p:ph idx="1"/>
          </p:nvPr>
        </p:nvSpPr>
        <p:spPr/>
        <p:txBody>
          <a:bodyPr/>
          <a:lstStyle/>
          <a:p>
            <a:r>
              <a:rPr lang="ru-RU"/>
              <a:t>В 70-х годах 20 века понятие «кризис программного обеспечения» означал невозможность средствами процедурных языков решить задачу декомпозиции и объяснял причину неуспешности создания 70% программных проектов в те годы.</a:t>
            </a:r>
            <a:endParaRPr lang="en-US"/>
          </a:p>
          <a:p>
            <a:r>
              <a:rPr lang="ru-RU"/>
              <a:t> Устранение причины кризиса было найдено в создании объектных и объектно-ориентированных языков. </a:t>
            </a:r>
          </a:p>
          <a:p>
            <a:r>
              <a:rPr lang="ru-RU"/>
              <a:t>Такие языки вводили понятие класс как группы объектов с близкими свойствами. </a:t>
            </a:r>
          </a:p>
          <a:p>
            <a:r>
              <a:rPr lang="ru-RU"/>
              <a:t>Объект - совокупность данных и методов их обработки. Объект описывает некоторую физическую или логическую сущность. </a:t>
            </a:r>
          </a:p>
          <a:p>
            <a:pPr lvl="1"/>
            <a:r>
              <a:rPr lang="ru-RU"/>
              <a:t>Например, класс «Студент» описывает группу объектов - студентов (физических лиц), задача которых - обучение по некоторым образовательным планам с целью получения некоторой квалификации. </a:t>
            </a:r>
          </a:p>
          <a:p>
            <a:pPr lvl="1"/>
            <a:r>
              <a:rPr lang="ru-RU"/>
              <a:t>Пример данных объекта «Студент» - номер зачетной книжки, оценки по предметам, пример метода обработки данных - подсчет рейтинга студента. </a:t>
            </a:r>
          </a:p>
          <a:p>
            <a:pPr lvl="1"/>
            <a:r>
              <a:rPr lang="ru-RU"/>
              <a:t>Такое разделение при автоматизации процесса учета студентов естественно, интуитивно понятно и ведет к более понятной логике создаваемого ПО, а значит к более быстрому решению с меньшими ошибками.</a:t>
            </a:r>
            <a:endParaRPr lang="ru-RU" dirty="0"/>
          </a:p>
        </p:txBody>
      </p:sp>
    </p:spTree>
    <p:extLst>
      <p:ext uri="{BB962C8B-B14F-4D97-AF65-F5344CB8AC3E}">
        <p14:creationId xmlns:p14="http://schemas.microsoft.com/office/powerpoint/2010/main" val="353043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Неструктурированное и структурное программирование</a:t>
            </a:r>
          </a:p>
        </p:txBody>
      </p:sp>
      <p:sp>
        <p:nvSpPr>
          <p:cNvPr id="5" name="Объект 4"/>
          <p:cNvSpPr>
            <a:spLocks noGrp="1"/>
          </p:cNvSpPr>
          <p:nvPr>
            <p:ph idx="1"/>
          </p:nvPr>
        </p:nvSpPr>
        <p:spPr/>
        <p:txBody>
          <a:bodyPr>
            <a:normAutofit/>
          </a:bodyPr>
          <a:lstStyle/>
          <a:p>
            <a:pPr marL="0" indent="0">
              <a:buNone/>
            </a:pPr>
            <a:r>
              <a:rPr lang="ru-RU" dirty="0"/>
              <a:t>По мере развития вычислительной техники возникали разные методики программирования. На каждом этапе создавался новый подход, который помогал программистам справляться с растущим усложнением программ. </a:t>
            </a:r>
            <a:endParaRPr lang="en-US" dirty="0"/>
          </a:p>
          <a:p>
            <a:pPr marL="342900" indent="-342900">
              <a:buFont typeface="+mj-lt"/>
              <a:buAutoNum type="arabicPeriod"/>
            </a:pPr>
            <a:r>
              <a:rPr lang="ru-RU" dirty="0"/>
              <a:t>Первые программы создавались посредством ключевых переключателей на передней панели компьютера.</a:t>
            </a:r>
          </a:p>
          <a:p>
            <a:pPr marL="342900" indent="-342900">
              <a:buFont typeface="+mj-lt"/>
              <a:buAutoNum type="arabicPeriod"/>
            </a:pPr>
            <a:r>
              <a:rPr lang="ru-RU" dirty="0"/>
              <a:t>Язык ассемблера позволял писать более длинные программы.</a:t>
            </a:r>
          </a:p>
          <a:p>
            <a:pPr marL="342900" indent="-342900">
              <a:buFont typeface="+mj-lt"/>
              <a:buAutoNum type="arabicPeriod"/>
            </a:pPr>
            <a:r>
              <a:rPr lang="ru-RU" dirty="0"/>
              <a:t>В 1950 году создан первый язык высокого уровня Фортран, позволяющий писать программы до нескольких тысяч строк длиной. </a:t>
            </a:r>
          </a:p>
          <a:p>
            <a:pPr lvl="1"/>
            <a:r>
              <a:rPr lang="ru-RU" dirty="0"/>
              <a:t>Когда дело касалось больших программ, язык становился нечитабельным (и неуправляемым). </a:t>
            </a:r>
            <a:endParaRPr lang="en-US" dirty="0"/>
          </a:p>
          <a:p>
            <a:pPr marL="342900" indent="-342900">
              <a:buFont typeface="+mj-lt"/>
              <a:buAutoNum type="arabicPeriod"/>
            </a:pPr>
            <a:r>
              <a:rPr lang="ru-RU" dirty="0"/>
              <a:t>Структурное программирование (с 1960г. - Бейсик, Паскаль, C++ и др.)  подразумевает точно обозначенные управляющие структуры, программные блоки, отсутствие (минимальное использование) инструкций GOTO, автономные подпрограммы, в которых поддерживается рекурсия и локальные переменные. Сутью структурного программирования является возможность разбиения программы на составляющие ее элементы.</a:t>
            </a:r>
          </a:p>
          <a:p>
            <a:pPr lvl="1"/>
            <a:r>
              <a:rPr lang="ru-RU" dirty="0"/>
              <a:t>оказывалось несостоятельным тогда, когда программа достигала определенной длины (в несколько сотен тысяч строк).</a:t>
            </a:r>
            <a:endParaRPr lang="en-US" dirty="0"/>
          </a:p>
          <a:p>
            <a:endParaRPr lang="ru-RU" dirty="0"/>
          </a:p>
          <a:p>
            <a:endParaRPr lang="en-US" dirty="0"/>
          </a:p>
          <a:p>
            <a:endParaRPr lang="ru-RU" dirty="0"/>
          </a:p>
        </p:txBody>
      </p:sp>
    </p:spTree>
    <p:extLst>
      <p:ext uri="{BB962C8B-B14F-4D97-AF65-F5344CB8AC3E}">
        <p14:creationId xmlns:p14="http://schemas.microsoft.com/office/powerpoint/2010/main" val="38676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Процедурное программирование</a:t>
            </a:r>
          </a:p>
        </p:txBody>
      </p:sp>
      <p:sp>
        <p:nvSpPr>
          <p:cNvPr id="5" name="Объект 4"/>
          <p:cNvSpPr>
            <a:spLocks noGrp="1"/>
          </p:cNvSpPr>
          <p:nvPr>
            <p:ph idx="1"/>
          </p:nvPr>
        </p:nvSpPr>
        <p:spPr/>
        <p:txBody>
          <a:bodyPr>
            <a:normAutofit/>
          </a:bodyPr>
          <a:lstStyle/>
          <a:p>
            <a:pPr marL="342900" indent="-342900">
              <a:buFont typeface="+mj-lt"/>
              <a:buAutoNum type="arabicPeriod" startAt="5"/>
            </a:pPr>
            <a:r>
              <a:rPr lang="ru-RU" sz="1800" dirty="0"/>
              <a:t>Процедурные языки предлагают деление всего процесса обработки информации в программе на участки (подпрограммы), которые реализуют некоторые действия, при этом данные, которые обрабатывают подпрограммы, могут быть заданы совсем в другой области определения. </a:t>
            </a:r>
            <a:endParaRPr lang="en-US" sz="1800" dirty="0"/>
          </a:p>
          <a:p>
            <a:pPr lvl="1"/>
            <a:r>
              <a:rPr lang="ru-RU" sz="1600" dirty="0"/>
              <a:t>Разделение данных и подпрограмм их обработки приводит к ошибкам как на этапах создания ПО, так и на этапе эксплуатации. </a:t>
            </a:r>
            <a:endParaRPr lang="en-US" sz="1600" dirty="0"/>
          </a:p>
          <a:p>
            <a:pPr lvl="1"/>
            <a:r>
              <a:rPr lang="ru-RU" sz="1600" dirty="0"/>
              <a:t>Повторное использование такого кода возможно или путем копирования кода, или путем создания библиотек. </a:t>
            </a:r>
            <a:endParaRPr lang="en-US" sz="1600" dirty="0"/>
          </a:p>
          <a:p>
            <a:pPr lvl="1"/>
            <a:r>
              <a:rPr lang="ru-RU" sz="1600" dirty="0"/>
              <a:t>Защищенность данных при использовании процедурных языков низкая как на этапе создания, так и на этапе выполнения программы. </a:t>
            </a:r>
            <a:endParaRPr lang="en-US" sz="1600" dirty="0"/>
          </a:p>
          <a:p>
            <a:pPr lvl="1"/>
            <a:r>
              <a:rPr lang="ru-RU" sz="1600" dirty="0"/>
              <a:t>Так как данные и подпрограммы связываются в процедурных языках на этапе компиляции, то гибкость программ, созданных с помощью процедурных языков, низкая. </a:t>
            </a:r>
            <a:endParaRPr lang="en-US" sz="1600" dirty="0"/>
          </a:p>
          <a:p>
            <a:r>
              <a:rPr lang="ru-RU" sz="1800" dirty="0"/>
              <a:t>Недостатки процедурного программирования не позволяют создавать большие программные продукты коллективом разработчиков.</a:t>
            </a:r>
          </a:p>
          <a:p>
            <a:endParaRPr lang="ru-RU" sz="1800" dirty="0"/>
          </a:p>
          <a:p>
            <a:endParaRPr lang="en-US" sz="1800" dirty="0"/>
          </a:p>
          <a:p>
            <a:endParaRPr lang="ru-RU" sz="1800" dirty="0"/>
          </a:p>
        </p:txBody>
      </p:sp>
    </p:spTree>
    <p:extLst>
      <p:ext uri="{BB962C8B-B14F-4D97-AF65-F5344CB8AC3E}">
        <p14:creationId xmlns:p14="http://schemas.microsoft.com/office/powerpoint/2010/main" val="979468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ООП. Инкапсуляция</a:t>
            </a:r>
          </a:p>
        </p:txBody>
      </p:sp>
      <p:sp>
        <p:nvSpPr>
          <p:cNvPr id="5" name="Объект 4"/>
          <p:cNvSpPr>
            <a:spLocks noGrp="1"/>
          </p:cNvSpPr>
          <p:nvPr>
            <p:ph idx="1"/>
          </p:nvPr>
        </p:nvSpPr>
        <p:spPr/>
        <p:txBody>
          <a:bodyPr>
            <a:normAutofit/>
          </a:bodyPr>
          <a:lstStyle/>
          <a:p>
            <a:r>
              <a:rPr lang="ru-RU" dirty="0"/>
              <a:t>Объектно-ориентированное программирование позволяет разложить задачу на составные части. </a:t>
            </a:r>
          </a:p>
          <a:p>
            <a:r>
              <a:rPr lang="ru-RU" dirty="0"/>
              <a:t>Каждая составляющая становится самостоятельным объектом, содержащим данные и коды их обработки. </a:t>
            </a:r>
          </a:p>
          <a:p>
            <a:r>
              <a:rPr lang="ru-RU" dirty="0"/>
              <a:t>Такой механизм объединения данных с кодами называется ИНКАПСУЛЯЦИЕЙ. </a:t>
            </a:r>
          </a:p>
          <a:p>
            <a:r>
              <a:rPr lang="ru-RU" dirty="0"/>
              <a:t>В языках, поддерживающих ООП, эта концепция реализуется с помощью классов.</a:t>
            </a:r>
          </a:p>
          <a:p>
            <a:endParaRPr lang="ru-RU" dirty="0"/>
          </a:p>
        </p:txBody>
      </p:sp>
    </p:spTree>
    <p:extLst>
      <p:ext uri="{BB962C8B-B14F-4D97-AF65-F5344CB8AC3E}">
        <p14:creationId xmlns:p14="http://schemas.microsoft.com/office/powerpoint/2010/main" val="1514537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ООП. Классы и объекты</a:t>
            </a:r>
          </a:p>
        </p:txBody>
      </p:sp>
      <p:sp>
        <p:nvSpPr>
          <p:cNvPr id="3" name="Объект 2"/>
          <p:cNvSpPr>
            <a:spLocks noGrp="1"/>
          </p:cNvSpPr>
          <p:nvPr>
            <p:ph idx="1"/>
          </p:nvPr>
        </p:nvSpPr>
        <p:spPr/>
        <p:txBody>
          <a:bodyPr>
            <a:normAutofit lnSpcReduction="10000"/>
          </a:bodyPr>
          <a:lstStyle/>
          <a:p>
            <a:r>
              <a:rPr lang="ru-RU" dirty="0"/>
              <a:t>Класс - это механизм для создания объектов. </a:t>
            </a:r>
          </a:p>
          <a:p>
            <a:r>
              <a:rPr lang="ru-RU" dirty="0"/>
              <a:t>Объект представляет собой некоторую сущность. </a:t>
            </a:r>
          </a:p>
          <a:p>
            <a:pPr lvl="1"/>
            <a:r>
              <a:rPr lang="ru-RU" sz="1400" dirty="0"/>
              <a:t>Возьмем, к примеру, телефон. Класс позволяет определять все атрибуты объекта. В нашем случае класс может содержать такие элементы данных, как номер и тип телефона и функции, работающие с телефоном, например </a:t>
            </a:r>
            <a:r>
              <a:rPr lang="ru-RU" sz="1400" dirty="0" err="1"/>
              <a:t>dial</a:t>
            </a:r>
            <a:r>
              <a:rPr lang="ru-RU" sz="1400" dirty="0"/>
              <a:t>, </a:t>
            </a:r>
            <a:r>
              <a:rPr lang="ru-RU" sz="1400" dirty="0" err="1"/>
              <a:t>answer</a:t>
            </a:r>
            <a:r>
              <a:rPr lang="ru-RU" sz="1400" dirty="0"/>
              <a:t>, и </a:t>
            </a:r>
            <a:r>
              <a:rPr lang="ru-RU" sz="1400" dirty="0" err="1"/>
              <a:t>flash</a:t>
            </a:r>
            <a:r>
              <a:rPr lang="ru-RU" sz="1400" dirty="0"/>
              <a:t>. Группируя данные об объекте и кодируя их в одной переменной, вы упрощаете процесс программирования и увеличиваете возможность повторного использования своего кода. </a:t>
            </a:r>
          </a:p>
          <a:p>
            <a:pPr lvl="1"/>
            <a:r>
              <a:rPr lang="ru-RU" sz="1400" dirty="0"/>
              <a:t>Более понятным примером класса может служить проект постройки дома. Проект - это класс, а построенный по проекту дом - объект класса. </a:t>
            </a:r>
          </a:p>
          <a:p>
            <a:r>
              <a:rPr lang="ru-RU" dirty="0"/>
              <a:t>Суть класса можно выразить словом  </a:t>
            </a:r>
            <a:r>
              <a:rPr lang="ru-RU" b="1" dirty="0"/>
              <a:t>шаблон</a:t>
            </a:r>
            <a:r>
              <a:rPr lang="ru-RU" dirty="0"/>
              <a:t>.</a:t>
            </a:r>
          </a:p>
          <a:p>
            <a:r>
              <a:rPr lang="ru-RU" dirty="0"/>
              <a:t>Поэтому, объявление класса является логической абстракцией, которая задает новый тип данных. </a:t>
            </a:r>
          </a:p>
          <a:p>
            <a:r>
              <a:rPr lang="ru-RU" dirty="0"/>
              <a:t>Объявление же объекта создает физическую сущность объекта такого типа. </a:t>
            </a:r>
          </a:p>
          <a:p>
            <a:r>
              <a:rPr lang="ru-RU" dirty="0"/>
              <a:t>То есть, объект занимает память, а задание типа - нет. </a:t>
            </a:r>
          </a:p>
          <a:p>
            <a:r>
              <a:rPr lang="ru-RU" dirty="0"/>
              <a:t>Так же каждый объект класса имеет собственную копию всех переменных, объявленных внутри класса.</a:t>
            </a:r>
          </a:p>
        </p:txBody>
      </p:sp>
    </p:spTree>
    <p:extLst>
      <p:ext uri="{BB962C8B-B14F-4D97-AF65-F5344CB8AC3E}">
        <p14:creationId xmlns:p14="http://schemas.microsoft.com/office/powerpoint/2010/main" val="418000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Тема1">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Тема1" id="{9A362562-DFE6-4E74-8767-9BAE4FBE73D6}" vid="{2DFE1179-0228-460C-9CE0-7006E4C33FE7}"/>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Тема1</Template>
  <TotalTime>377</TotalTime>
  <Words>2759</Words>
  <Application>Microsoft Office PowerPoint</Application>
  <PresentationFormat>Экран (4:3)</PresentationFormat>
  <Paragraphs>188</Paragraphs>
  <Slides>24</Slides>
  <Notes>5</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24</vt:i4>
      </vt:variant>
    </vt:vector>
  </HeadingPairs>
  <TitlesOfParts>
    <vt:vector size="32" baseType="lpstr">
      <vt:lpstr>Arial</vt:lpstr>
      <vt:lpstr>Calibri</vt:lpstr>
      <vt:lpstr>Courier New</vt:lpstr>
      <vt:lpstr>Euphemia</vt:lpstr>
      <vt:lpstr>Plantagenet Cherokee</vt:lpstr>
      <vt:lpstr>Times New Roman</vt:lpstr>
      <vt:lpstr>Wingdings</vt:lpstr>
      <vt:lpstr>Тема1</vt:lpstr>
      <vt:lpstr>Введение в объектно-ориентированное программирование (ООП)</vt:lpstr>
      <vt:lpstr>Направления программирования</vt:lpstr>
      <vt:lpstr>Рейтинг языков программирования на январь 2020 (http://www.tiobe.com/index.php/content/paperinfo/tpci/)</vt:lpstr>
      <vt:lpstr>Презентация PowerPoint</vt:lpstr>
      <vt:lpstr>Кризис ПО</vt:lpstr>
      <vt:lpstr>Неструктурированное и структурное программирование</vt:lpstr>
      <vt:lpstr>Процедурное программирование</vt:lpstr>
      <vt:lpstr>ООП. Инкапсуляция</vt:lpstr>
      <vt:lpstr>ООП. Классы и объекты</vt:lpstr>
      <vt:lpstr>ООП. Наследование</vt:lpstr>
      <vt:lpstr>ООП. Полиморфизм</vt:lpstr>
      <vt:lpstr>ООП. Повторное использование программного кода</vt:lpstr>
      <vt:lpstr>ООП. Преимущества</vt:lpstr>
      <vt:lpstr>Событийно-управляемое программирование</vt:lpstr>
      <vt:lpstr>Особенности языка Java</vt:lpstr>
      <vt:lpstr>Концепция виртуальной машины java</vt:lpstr>
      <vt:lpstr>Инструментальные средства Java Development Kit</vt:lpstr>
      <vt:lpstr>Разработка программ на java средствами jdk</vt:lpstr>
      <vt:lpstr>Среды разработки программ (IDE)</vt:lpstr>
      <vt:lpstr>Этапы разработки консольного приложения</vt:lpstr>
      <vt:lpstr>Пример простой программы “Hello, world!”</vt:lpstr>
      <vt:lpstr>Пример программы с вводом с клавиатуры</vt:lpstr>
      <vt:lpstr>Пример приложения, которое выводит таблицу значений синуса угла</vt:lpstr>
      <vt:lpstr>Результат работы приложения, которое выводит таблицу значений синуса угла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объектно-ориентированное программирование (ООП)</dc:title>
  <dc:creator>Виталий Бондаренко</dc:creator>
  <cp:lastModifiedBy>Виталий Бондаренко</cp:lastModifiedBy>
  <cp:revision>30</cp:revision>
  <dcterms:created xsi:type="dcterms:W3CDTF">2017-01-29T15:51:18Z</dcterms:created>
  <dcterms:modified xsi:type="dcterms:W3CDTF">2022-01-31T18:35:53Z</dcterms:modified>
</cp:coreProperties>
</file>