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87"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94444" autoAdjust="0"/>
  </p:normalViewPr>
  <p:slideViewPr>
    <p:cSldViewPr snapToGrid="0">
      <p:cViewPr varScale="1">
        <p:scale>
          <a:sx n="105" d="100"/>
          <a:sy n="105" d="100"/>
        </p:scale>
        <p:origin x="1824" y="20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99B90F-73E3-4909-9606-6B787BFE89B5}" type="datetimeFigureOut">
              <a:rPr lang="ru-RU" smtClean="0"/>
              <a:t>12.03.2020</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D76056-9BAD-425F-99BE-CDCA79F74ABC}" type="slidenum">
              <a:rPr lang="ru-RU" smtClean="0"/>
              <a:t>‹#›</a:t>
            </a:fld>
            <a:endParaRPr lang="ru-RU"/>
          </a:p>
        </p:txBody>
      </p:sp>
    </p:spTree>
    <p:extLst>
      <p:ext uri="{BB962C8B-B14F-4D97-AF65-F5344CB8AC3E}">
        <p14:creationId xmlns:p14="http://schemas.microsoft.com/office/powerpoint/2010/main" val="4150138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B6FC-A98C-4DC8-8EDF-D55FDCC602F4}" type="datetimeFigureOut">
              <a:rPr lang="ru-RU" smtClean="0"/>
              <a:t>12.03.2020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BF51-7514-46EB-9FC6-E0B8DC99769B}" type="slidenum">
              <a:rPr lang="ru-RU" smtClean="0"/>
              <a:t>‹#›</a:t>
            </a:fld>
            <a:endParaRPr lang="ru-RU"/>
          </a:p>
        </p:txBody>
      </p:sp>
    </p:spTree>
    <p:extLst>
      <p:ext uri="{BB962C8B-B14F-4D97-AF65-F5344CB8AC3E}">
        <p14:creationId xmlns:p14="http://schemas.microsoft.com/office/powerpoint/2010/main" val="342386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Технология </a:t>
            </a:r>
            <a:r>
              <a:rPr lang="ru-RU" sz="1200" i="1" kern="1200" dirty="0" err="1">
                <a:solidFill>
                  <a:schemeClr val="tx1"/>
                </a:solidFill>
                <a:effectLst/>
                <a:latin typeface="+mn-lt"/>
                <a:ea typeface="+mn-ea"/>
                <a:cs typeface="+mn-cs"/>
              </a:rPr>
              <a:t>Java</a:t>
            </a:r>
            <a:r>
              <a:rPr lang="ru-RU" sz="1200" kern="1200" dirty="0">
                <a:solidFill>
                  <a:schemeClr val="tx1"/>
                </a:solidFill>
                <a:effectLst/>
                <a:latin typeface="+mn-lt"/>
                <a:ea typeface="+mn-ea"/>
                <a:cs typeface="+mn-cs"/>
              </a:rPr>
              <a:t> как платформа, изначально спроектированная для Глобальной сети </a:t>
            </a:r>
            <a:r>
              <a:rPr lang="ru-RU" sz="1200" i="1" kern="1200" dirty="0" err="1">
                <a:solidFill>
                  <a:schemeClr val="tx1"/>
                </a:solidFill>
                <a:effectLst/>
                <a:latin typeface="+mn-lt"/>
                <a:ea typeface="+mn-ea"/>
                <a:cs typeface="+mn-cs"/>
              </a:rPr>
              <a:t>Internet</a:t>
            </a:r>
            <a:r>
              <a:rPr lang="ru-RU" sz="1200" kern="1200" dirty="0">
                <a:solidFill>
                  <a:schemeClr val="tx1"/>
                </a:solidFill>
                <a:effectLst/>
                <a:latin typeface="+mn-lt"/>
                <a:ea typeface="+mn-ea"/>
                <a:cs typeface="+mn-cs"/>
              </a:rPr>
              <a:t>, должна быть многоязыковой, а значит, обычный набор символов </a:t>
            </a:r>
            <a:r>
              <a:rPr lang="ru-RU" sz="1200" b="1" i="1" kern="1200" dirty="0">
                <a:solidFill>
                  <a:schemeClr val="tx1"/>
                </a:solidFill>
                <a:effectLst/>
                <a:latin typeface="+mn-lt"/>
                <a:ea typeface="+mn-ea"/>
                <a:cs typeface="+mn-cs"/>
              </a:rPr>
              <a:t>ASCII</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American</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Standard</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Code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for</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Information</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Interchange</a:t>
            </a:r>
            <a:r>
              <a:rPr lang="ru-RU" sz="1200" kern="1200" dirty="0">
                <a:solidFill>
                  <a:schemeClr val="tx1"/>
                </a:solidFill>
                <a:effectLst/>
                <a:latin typeface="+mn-lt"/>
                <a:ea typeface="+mn-ea"/>
                <a:cs typeface="+mn-cs"/>
              </a:rPr>
              <a:t>, Американский стандартный код обмена информацией), включающий в себя лишь латинский алфавит, цифры и простейшие специальные знаки (скобки, знаки препинания, арифметические операции и т.д.), недостаточен. Поэтому для записи текста программы применяется более универсальная </a:t>
            </a:r>
            <a:r>
              <a:rPr lang="ru-RU" sz="1200" i="1" kern="1200" dirty="0">
                <a:solidFill>
                  <a:schemeClr val="tx1"/>
                </a:solidFill>
                <a:effectLst/>
                <a:latin typeface="+mn-lt"/>
                <a:ea typeface="+mn-ea"/>
                <a:cs typeface="+mn-cs"/>
              </a:rPr>
              <a:t>кодировка</a:t>
            </a:r>
            <a:r>
              <a:rPr lang="ru-RU" sz="1200"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Unicode</a:t>
            </a:r>
            <a:r>
              <a:rPr lang="ru-RU" sz="1200" i="1" kern="1200" dirty="0">
                <a:solidFill>
                  <a:schemeClr val="tx1"/>
                </a:solidFill>
                <a:effectLst/>
                <a:latin typeface="+mn-lt"/>
                <a:ea typeface="+mn-ea"/>
                <a:cs typeface="+mn-cs"/>
              </a:rPr>
              <a:t> UTF-16</a:t>
            </a:r>
            <a:r>
              <a:rPr lang="ru-RU" sz="1200" kern="120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2</a:t>
            </a:fld>
            <a:endParaRPr lang="ru-RU"/>
          </a:p>
        </p:txBody>
      </p:sp>
    </p:spTree>
    <p:extLst>
      <p:ext uri="{BB962C8B-B14F-4D97-AF65-F5344CB8AC3E}">
        <p14:creationId xmlns:p14="http://schemas.microsoft.com/office/powerpoint/2010/main" val="34639556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8" name="Прямоугольник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2" name="Заголовок 1"/>
          <p:cNvSpPr>
            <a:spLocks noGrp="1"/>
          </p:cNvSpPr>
          <p:nvPr>
            <p:ph type="ctrTitle"/>
          </p:nvPr>
        </p:nvSpPr>
        <p:spPr>
          <a:xfrm>
            <a:off x="828677" y="2292101"/>
            <a:ext cx="7572375" cy="2219691"/>
          </a:xfrm>
        </p:spPr>
        <p:txBody>
          <a:bodyPr anchor="ctr">
            <a:normAutofit/>
          </a:bodyPr>
          <a:lstStyle>
            <a:lvl1pPr algn="l">
              <a:defRPr sz="3300" cap="all" baseline="0"/>
            </a:lvl1pPr>
          </a:lstStyle>
          <a:p>
            <a:r>
              <a:rPr lang="ru-RU"/>
              <a:t>Образец заголовка</a:t>
            </a:r>
            <a:endParaRPr lang="ru-RU" dirty="0"/>
          </a:p>
        </p:txBody>
      </p:sp>
      <p:sp>
        <p:nvSpPr>
          <p:cNvPr id="3" name="Подзаголовок 2"/>
          <p:cNvSpPr>
            <a:spLocks noGrp="1"/>
          </p:cNvSpPr>
          <p:nvPr>
            <p:ph type="subTitle" idx="1"/>
          </p:nvPr>
        </p:nvSpPr>
        <p:spPr>
          <a:xfrm>
            <a:off x="828675" y="4511791"/>
            <a:ext cx="7572376" cy="955565"/>
          </a:xfrm>
        </p:spPr>
        <p:txBody>
          <a:bodyPr>
            <a:normAutofit/>
          </a:bodyPr>
          <a:lstStyle>
            <a:lvl1pPr marL="0" indent="0" algn="l">
              <a:spcBef>
                <a:spcPts val="0"/>
              </a:spcBef>
              <a:buNone/>
              <a:defRPr sz="135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ru-RU"/>
              <a:t>Образец подзаголовка</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3/12/20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pic>
        <p:nvPicPr>
          <p:cNvPr id="11" name="Рисунок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5" y="0"/>
            <a:ext cx="1310643" cy="2292094"/>
          </a:xfrm>
          <a:prstGeom prst="rect">
            <a:avLst/>
          </a:prstGeom>
        </p:spPr>
      </p:pic>
    </p:spTree>
    <p:extLst>
      <p:ext uri="{BB962C8B-B14F-4D97-AF65-F5344CB8AC3E}">
        <p14:creationId xmlns:p14="http://schemas.microsoft.com/office/powerpoint/2010/main" val="10700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lvl1pPr>
              <a:defRPr sz="2400"/>
            </a:lvl1pPr>
          </a:lstStyle>
          <a:p>
            <a:r>
              <a:rPr lang="ru-RU"/>
              <a:t>Образец заголовка</a:t>
            </a:r>
            <a:endParaRPr lang="ru-RU" dirty="0"/>
          </a:p>
        </p:txBody>
      </p:sp>
      <p:sp>
        <p:nvSpPr>
          <p:cNvPr id="3" name="Рисунок 2"/>
          <p:cNvSpPr>
            <a:spLocks noGrp="1"/>
          </p:cNvSpPr>
          <p:nvPr>
            <p:ph type="pic" idx="1"/>
          </p:nvPr>
        </p:nvSpPr>
        <p:spPr>
          <a:xfrm>
            <a:off x="3491003" y="1600201"/>
            <a:ext cx="4823184" cy="4572001"/>
          </a:xfrm>
        </p:spPr>
        <p:txBody>
          <a:bodyPr tIns="1188720">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ru-RU"/>
              <a:t>Вставка рисунка</a:t>
            </a:r>
            <a:endParaRPr lang="ru-RU" dirty="0"/>
          </a:p>
        </p:txBody>
      </p:sp>
      <p:sp>
        <p:nvSpPr>
          <p:cNvPr id="4" name="Текст 3"/>
          <p:cNvSpPr>
            <a:spLocks noGrp="1"/>
          </p:cNvSpPr>
          <p:nvPr>
            <p:ph type="body" sz="half" idx="2"/>
          </p:nvPr>
        </p:nvSpPr>
        <p:spPr>
          <a:xfrm>
            <a:off x="828677" y="1600200"/>
            <a:ext cx="2547747" cy="4572000"/>
          </a:xfrm>
        </p:spPr>
        <p:txBody>
          <a:bodyPr>
            <a:normAutofit/>
          </a:bodyPr>
          <a:lstStyle>
            <a:lvl1pPr marL="0" indent="0">
              <a:spcBef>
                <a:spcPts val="900"/>
              </a:spcBef>
              <a:buNone/>
              <a:defRPr sz="13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48A87A34-81AB-432B-8DAE-1953F412C126}" type="datetimeFigureOut">
              <a:rPr lang="en-US" smtClean="0"/>
              <a:t>3/12/20</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32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3/12/20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83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29451" y="365125"/>
            <a:ext cx="1285875" cy="5811838"/>
          </a:xfrm>
        </p:spPr>
        <p:txBody>
          <a:bodyPr vert="eaVert"/>
          <a:lstStyle/>
          <a:p>
            <a:r>
              <a:rPr lang="ru-RU"/>
              <a:t>Образец заголовка</a:t>
            </a:r>
            <a:endParaRPr lang="ru-RU" dirty="0"/>
          </a:p>
        </p:txBody>
      </p:sp>
      <p:sp>
        <p:nvSpPr>
          <p:cNvPr id="3" name="Вертикальный текст 2"/>
          <p:cNvSpPr>
            <a:spLocks noGrp="1"/>
          </p:cNvSpPr>
          <p:nvPr>
            <p:ph type="body" orient="vert" idx="1"/>
          </p:nvPr>
        </p:nvSpPr>
        <p:spPr>
          <a:xfrm>
            <a:off x="828675" y="365125"/>
            <a:ext cx="6074172"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3/12/20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grpSp>
        <p:nvGrpSpPr>
          <p:cNvPr id="7" name="Группа 6"/>
          <p:cNvGrpSpPr/>
          <p:nvPr/>
        </p:nvGrpSpPr>
        <p:grpSpPr>
          <a:xfrm rot="5400000">
            <a:off x="4181447" y="3239397"/>
            <a:ext cx="5632704" cy="63302"/>
            <a:chOff x="1073150" y="1219201"/>
            <a:chExt cx="10058400" cy="63125"/>
          </a:xfrm>
        </p:grpSpPr>
        <p:cxnSp>
          <p:nvCxnSpPr>
            <p:cNvPr id="8" name="Прямая соединительная линия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277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3/12/20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930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 слайд с рисунком">
    <p:spTree>
      <p:nvGrpSpPr>
        <p:cNvPr id="1" name=""/>
        <p:cNvGrpSpPr/>
        <p:nvPr/>
      </p:nvGrpSpPr>
      <p:grpSpPr>
        <a:xfrm>
          <a:off x="0" y="0"/>
          <a:ext cx="0" cy="0"/>
          <a:chOff x="0" y="0"/>
          <a:chExt cx="0" cy="0"/>
        </a:xfrm>
      </p:grpSpPr>
      <p:grpSp>
        <p:nvGrpSpPr>
          <p:cNvPr id="13" name="Группа 12"/>
          <p:cNvGrpSpPr/>
          <p:nvPr/>
        </p:nvGrpSpPr>
        <p:grpSpPr>
          <a:xfrm rot="10800000">
            <a:off x="0" y="5645517"/>
            <a:ext cx="9144000" cy="63125"/>
            <a:chOff x="507492" y="1501519"/>
            <a:chExt cx="8129016" cy="63125"/>
          </a:xfrm>
        </p:grpSpPr>
        <p:cxnSp>
          <p:nvCxnSpPr>
            <p:cNvPr id="17" name="Прямая соединительная линия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Группа 13"/>
          <p:cNvGrpSpPr/>
          <p:nvPr/>
        </p:nvGrpSpPr>
        <p:grpSpPr>
          <a:xfrm>
            <a:off x="0" y="1143007"/>
            <a:ext cx="9144000" cy="63125"/>
            <a:chOff x="507492" y="1501519"/>
            <a:chExt cx="8129016" cy="63125"/>
          </a:xfrm>
        </p:grpSpPr>
        <p:cxnSp>
          <p:nvCxnSpPr>
            <p:cNvPr id="15" name="Прямая соединительная линия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Прямоугольник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8" name="Прямоугольник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2" name="Заголовок 1"/>
          <p:cNvSpPr>
            <a:spLocks noGrp="1"/>
          </p:cNvSpPr>
          <p:nvPr>
            <p:ph type="ctrTitle"/>
          </p:nvPr>
        </p:nvSpPr>
        <p:spPr>
          <a:xfrm>
            <a:off x="828675" y="2292101"/>
            <a:ext cx="4300538" cy="2219691"/>
          </a:xfrm>
        </p:spPr>
        <p:txBody>
          <a:bodyPr anchor="ctr">
            <a:normAutofit/>
          </a:bodyPr>
          <a:lstStyle>
            <a:lvl1pPr algn="l">
              <a:defRPr sz="3300" cap="all" baseline="0"/>
            </a:lvl1pPr>
          </a:lstStyle>
          <a:p>
            <a:r>
              <a:rPr lang="ru-RU"/>
              <a:t>Образец заголовка</a:t>
            </a:r>
            <a:endParaRPr lang="ru-RU" dirty="0"/>
          </a:p>
        </p:txBody>
      </p:sp>
      <p:sp>
        <p:nvSpPr>
          <p:cNvPr id="3" name="Подзаголовок 2"/>
          <p:cNvSpPr>
            <a:spLocks noGrp="1"/>
          </p:cNvSpPr>
          <p:nvPr>
            <p:ph type="subTitle" idx="1"/>
          </p:nvPr>
        </p:nvSpPr>
        <p:spPr>
          <a:xfrm>
            <a:off x="828675" y="4511791"/>
            <a:ext cx="4300538" cy="955565"/>
          </a:xfrm>
        </p:spPr>
        <p:txBody>
          <a:bodyPr>
            <a:normAutofit/>
          </a:bodyPr>
          <a:lstStyle>
            <a:lvl1pPr marL="0" indent="0" algn="l">
              <a:spcBef>
                <a:spcPts val="0"/>
              </a:spcBef>
              <a:buNone/>
              <a:defRPr sz="135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ru-RU"/>
              <a:t>Образец подзаголовка</a:t>
            </a:r>
            <a:endParaRPr lang="ru-RU" dirty="0"/>
          </a:p>
        </p:txBody>
      </p:sp>
      <p:pic>
        <p:nvPicPr>
          <p:cNvPr id="10" name="Рисунок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2" y="0"/>
            <a:ext cx="1310643" cy="2292094"/>
          </a:xfrm>
          <a:prstGeom prst="rect">
            <a:avLst/>
          </a:prstGeom>
        </p:spPr>
      </p:pic>
      <p:sp>
        <p:nvSpPr>
          <p:cNvPr id="11" name="Рисунок 10"/>
          <p:cNvSpPr>
            <a:spLocks noGrp="1"/>
          </p:cNvSpPr>
          <p:nvPr>
            <p:ph type="pic" sz="quarter" idx="13"/>
          </p:nvPr>
        </p:nvSpPr>
        <p:spPr>
          <a:xfrm>
            <a:off x="5235801" y="1310656"/>
            <a:ext cx="3908203" cy="4208604"/>
          </a:xfrm>
          <a:solidFill>
            <a:schemeClr val="tx1">
              <a:lumMod val="20000"/>
              <a:lumOff val="80000"/>
            </a:schemeClr>
          </a:solidFill>
        </p:spPr>
        <p:txBody>
          <a:bodyPr tIns="1005840"/>
          <a:lstStyle>
            <a:lvl1pPr marL="0" indent="0" algn="ctr">
              <a:buNone/>
              <a:defRPr/>
            </a:lvl1pPr>
          </a:lstStyle>
          <a:p>
            <a:r>
              <a:rPr lang="ru-RU"/>
              <a:t>Вставка рисунка</a:t>
            </a:r>
            <a:endParaRPr lang="ru-RU" dirty="0"/>
          </a:p>
        </p:txBody>
      </p:sp>
      <p:sp>
        <p:nvSpPr>
          <p:cNvPr id="19" name="Инструкции"/>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defTabSz="685783">
              <a:buNone/>
            </a:pPr>
            <a:r>
              <a:rPr lang="ru-RU" sz="900" b="1" i="1" dirty="0">
                <a:solidFill>
                  <a:schemeClr val="lt1"/>
                </a:solidFill>
                <a:latin typeface="Arial"/>
                <a:ea typeface="+mn-ea"/>
                <a:cs typeface="Arial"/>
              </a:rPr>
              <a:t>ПРИМЕЧАНИЕ.</a:t>
            </a:r>
          </a:p>
          <a:p>
            <a:pPr algn="l" defTabSz="685783">
              <a:buNone/>
            </a:pPr>
            <a:r>
              <a:rPr lang="ru-RU" sz="900" b="0" i="1" dirty="0">
                <a:solidFill>
                  <a:schemeClr val="lt1"/>
                </a:solidFill>
                <a:latin typeface="Arial"/>
                <a:ea typeface="+mn-ea"/>
                <a:cs typeface="Arial"/>
              </a:rPr>
              <a:t>Чтобы изменить изображение на этом слайде, выделите рисунок и удалите его. Затем щелкните значок "Рисунки" в заполнителе и вставьте свое изображение.</a:t>
            </a:r>
          </a:p>
        </p:txBody>
      </p:sp>
    </p:spTree>
    <p:extLst>
      <p:ext uri="{BB962C8B-B14F-4D97-AF65-F5344CB8AC3E}">
        <p14:creationId xmlns:p14="http://schemas.microsoft.com/office/powerpoint/2010/main" val="7690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Группа 7"/>
          <p:cNvGrpSpPr/>
          <p:nvPr/>
        </p:nvGrpSpPr>
        <p:grpSpPr>
          <a:xfrm>
            <a:off x="0" y="2514605"/>
            <a:ext cx="9144000" cy="3194035"/>
            <a:chOff x="647402" y="2514600"/>
            <a:chExt cx="10838688" cy="3194035"/>
          </a:xfrm>
        </p:grpSpPr>
        <p:grpSp>
          <p:nvGrpSpPr>
            <p:cNvPr id="9" name="Группа 8"/>
            <p:cNvGrpSpPr/>
            <p:nvPr/>
          </p:nvGrpSpPr>
          <p:grpSpPr>
            <a:xfrm>
              <a:off x="647402" y="2514600"/>
              <a:ext cx="10838688" cy="63125"/>
              <a:chOff x="507492" y="1501519"/>
              <a:chExt cx="8129016" cy="63125"/>
            </a:xfrm>
          </p:grpSpPr>
          <p:cxnSp>
            <p:nvCxnSpPr>
              <p:cNvPr id="14" name="Прямая соединительная линия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Прямоугольник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grpSp>
          <p:nvGrpSpPr>
            <p:cNvPr id="11" name="Группа 10"/>
            <p:cNvGrpSpPr/>
            <p:nvPr/>
          </p:nvGrpSpPr>
          <p:grpSpPr>
            <a:xfrm rot="10800000">
              <a:off x="647402" y="5645510"/>
              <a:ext cx="10838688" cy="63125"/>
              <a:chOff x="507492" y="1501519"/>
              <a:chExt cx="8129016" cy="63125"/>
            </a:xfrm>
          </p:grpSpPr>
          <p:cxnSp>
            <p:nvCxnSpPr>
              <p:cNvPr id="12" name="Прямая соединительная линия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828676" y="2971806"/>
            <a:ext cx="7553324" cy="1684150"/>
          </a:xfrm>
        </p:spPr>
        <p:txBody>
          <a:bodyPr anchor="ctr">
            <a:normAutofit/>
          </a:bodyPr>
          <a:lstStyle>
            <a:lvl1pPr>
              <a:defRPr sz="3300" cap="all" baseline="0">
                <a:solidFill>
                  <a:schemeClr val="bg1"/>
                </a:solidFill>
              </a:defRPr>
            </a:lvl1pPr>
          </a:lstStyle>
          <a:p>
            <a:r>
              <a:rPr lang="ru-RU"/>
              <a:t>Образец заголовка</a:t>
            </a:r>
            <a:endParaRPr lang="ru-RU" dirty="0"/>
          </a:p>
        </p:txBody>
      </p:sp>
      <p:sp>
        <p:nvSpPr>
          <p:cNvPr id="3" name="Текст 2"/>
          <p:cNvSpPr>
            <a:spLocks noGrp="1"/>
          </p:cNvSpPr>
          <p:nvPr>
            <p:ph type="body" idx="1"/>
          </p:nvPr>
        </p:nvSpPr>
        <p:spPr>
          <a:xfrm>
            <a:off x="828676" y="4655956"/>
            <a:ext cx="7553324" cy="509750"/>
          </a:xfrm>
        </p:spPr>
        <p:txBody>
          <a:bodyPr>
            <a:normAutofit/>
          </a:bodyPr>
          <a:lstStyle>
            <a:lvl1pPr marL="0" indent="0">
              <a:spcBef>
                <a:spcPts val="0"/>
              </a:spcBef>
              <a:buNone/>
              <a:defRPr sz="12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8A87A34-81AB-432B-8DAE-1953F412C126}" type="datetimeFigureOut">
              <a:rPr lang="en-US" smtClean="0"/>
              <a:t>3/12/20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Рисунок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1" y="0"/>
            <a:ext cx="1337391" cy="2971806"/>
          </a:xfrm>
          <a:prstGeom prst="rect">
            <a:avLst/>
          </a:prstGeom>
        </p:spPr>
      </p:pic>
    </p:spTree>
    <p:extLst>
      <p:ext uri="{BB962C8B-B14F-4D97-AF65-F5344CB8AC3E}">
        <p14:creationId xmlns:p14="http://schemas.microsoft.com/office/powerpoint/2010/main" val="141956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Объект 2"/>
          <p:cNvSpPr>
            <a:spLocks noGrp="1"/>
          </p:cNvSpPr>
          <p:nvPr>
            <p:ph sz="half" idx="1"/>
          </p:nvPr>
        </p:nvSpPr>
        <p:spPr>
          <a:xfrm>
            <a:off x="828677" y="1600202"/>
            <a:ext cx="3686175" cy="4571999"/>
          </a:xfrm>
        </p:spPr>
        <p:txBody>
          <a:bodyPr/>
          <a:lstStyle>
            <a:lvl5pPr>
              <a:defRPr/>
            </a:lvl5pPr>
            <a:lvl6pPr>
              <a:defRPr/>
            </a:lvl6pPr>
            <a:lvl7pPr>
              <a:defRPr/>
            </a:lvl7pPr>
            <a:lvl8pPr>
              <a:defRPr/>
            </a:lvl8pPr>
            <a:lvl9pP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Объект 3"/>
          <p:cNvSpPr>
            <a:spLocks noGrp="1"/>
          </p:cNvSpPr>
          <p:nvPr>
            <p:ph sz="half" idx="2"/>
          </p:nvPr>
        </p:nvSpPr>
        <p:spPr>
          <a:xfrm>
            <a:off x="4629152" y="1600202"/>
            <a:ext cx="3686175" cy="4571999"/>
          </a:xfrm>
        </p:spPr>
        <p:txBody>
          <a:bodyPr/>
          <a:lstStyle>
            <a:lvl5pPr>
              <a:defRPr/>
            </a:lvl5pPr>
            <a:lvl6pPr>
              <a:defRPr/>
            </a:lvl6pPr>
            <a:lvl7pPr>
              <a:defRPr/>
            </a:lvl7pPr>
            <a:lvl8pPr>
              <a:defRPr/>
            </a:lvl8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Дата 4"/>
          <p:cNvSpPr>
            <a:spLocks noGrp="1"/>
          </p:cNvSpPr>
          <p:nvPr>
            <p:ph type="dt" sz="half" idx="10"/>
          </p:nvPr>
        </p:nvSpPr>
        <p:spPr/>
        <p:txBody>
          <a:bodyPr/>
          <a:lstStyle/>
          <a:p>
            <a:fld id="{48A87A34-81AB-432B-8DAE-1953F412C126}" type="datetimeFigureOut">
              <a:rPr lang="en-US" smtClean="0"/>
              <a:t>3/12/20</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51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Текст 2"/>
          <p:cNvSpPr>
            <a:spLocks noGrp="1"/>
          </p:cNvSpPr>
          <p:nvPr>
            <p:ph type="body" idx="1"/>
          </p:nvPr>
        </p:nvSpPr>
        <p:spPr>
          <a:xfrm>
            <a:off x="828675" y="1600200"/>
            <a:ext cx="3689604" cy="823912"/>
          </a:xfrm>
        </p:spPr>
        <p:txBody>
          <a:bodyPr anchor="b"/>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ru-RU"/>
              <a:t>Образец текста</a:t>
            </a:r>
          </a:p>
        </p:txBody>
      </p:sp>
      <p:sp>
        <p:nvSpPr>
          <p:cNvPr id="4" name="Объект 3"/>
          <p:cNvSpPr>
            <a:spLocks noGrp="1"/>
          </p:cNvSpPr>
          <p:nvPr>
            <p:ph sz="half" idx="2"/>
          </p:nvPr>
        </p:nvSpPr>
        <p:spPr>
          <a:xfrm>
            <a:off x="828675" y="2424112"/>
            <a:ext cx="3689604" cy="37480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Текст 4"/>
          <p:cNvSpPr>
            <a:spLocks noGrp="1"/>
          </p:cNvSpPr>
          <p:nvPr>
            <p:ph type="body" sz="quarter" idx="3"/>
          </p:nvPr>
        </p:nvSpPr>
        <p:spPr>
          <a:xfrm>
            <a:off x="4624583" y="1600200"/>
            <a:ext cx="3689604" cy="823912"/>
          </a:xfrm>
        </p:spPr>
        <p:txBody>
          <a:bodyPr anchor="b"/>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ru-RU"/>
              <a:t>Образец текста</a:t>
            </a:r>
          </a:p>
        </p:txBody>
      </p:sp>
      <p:sp>
        <p:nvSpPr>
          <p:cNvPr id="6" name="Объект 5"/>
          <p:cNvSpPr>
            <a:spLocks noGrp="1"/>
          </p:cNvSpPr>
          <p:nvPr>
            <p:ph sz="quarter" idx="4"/>
          </p:nvPr>
        </p:nvSpPr>
        <p:spPr>
          <a:xfrm>
            <a:off x="4624583" y="2424112"/>
            <a:ext cx="3689604" cy="37480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7" name="Дата 6"/>
          <p:cNvSpPr>
            <a:spLocks noGrp="1"/>
          </p:cNvSpPr>
          <p:nvPr>
            <p:ph type="dt" sz="half" idx="10"/>
          </p:nvPr>
        </p:nvSpPr>
        <p:spPr/>
        <p:txBody>
          <a:bodyPr/>
          <a:lstStyle/>
          <a:p>
            <a:fld id="{48A87A34-81AB-432B-8DAE-1953F412C126}" type="datetimeFigureOut">
              <a:rPr lang="en-US" smtClean="0"/>
              <a:t>3/12/20</a:t>
            </a:fld>
            <a:endParaRPr lang="en-US" dirty="0"/>
          </a:p>
        </p:txBody>
      </p:sp>
      <p:sp>
        <p:nvSpPr>
          <p:cNvPr id="8" name="Нижний колонтитул 7"/>
          <p:cNvSpPr>
            <a:spLocks noGrp="1"/>
          </p:cNvSpPr>
          <p:nvPr>
            <p:ph type="ftr" sz="quarter" idx="11"/>
          </p:nvPr>
        </p:nvSpPr>
        <p:spPr/>
        <p:txBody>
          <a:bodyPr/>
          <a:lstStyle/>
          <a:p>
            <a:endParaRPr lang="en-US" dirty="0"/>
          </a:p>
        </p:txBody>
      </p:sp>
      <p:sp>
        <p:nvSpPr>
          <p:cNvPr id="9" name="Номер слайда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126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Дата 2"/>
          <p:cNvSpPr>
            <a:spLocks noGrp="1"/>
          </p:cNvSpPr>
          <p:nvPr>
            <p:ph type="dt" sz="half" idx="10"/>
          </p:nvPr>
        </p:nvSpPr>
        <p:spPr/>
        <p:txBody>
          <a:bodyPr/>
          <a:lstStyle/>
          <a:p>
            <a:fld id="{48A87A34-81AB-432B-8DAE-1953F412C126}" type="datetimeFigureOut">
              <a:rPr lang="en-US" smtClean="0"/>
              <a:t>3/12/20</a:t>
            </a:fld>
            <a:endParaRPr lang="en-US" dirty="0"/>
          </a:p>
        </p:txBody>
      </p:sp>
      <p:sp>
        <p:nvSpPr>
          <p:cNvPr id="4" name="Нижний колонтитул 3"/>
          <p:cNvSpPr>
            <a:spLocks noGrp="1"/>
          </p:cNvSpPr>
          <p:nvPr>
            <p:ph type="ftr" sz="quarter" idx="11"/>
          </p:nvPr>
        </p:nvSpPr>
        <p:spPr/>
        <p:txBody>
          <a:bodyPr/>
          <a:lstStyle/>
          <a:p>
            <a:endParaRPr lang="en-US" dirty="0"/>
          </a:p>
        </p:txBody>
      </p:sp>
      <p:sp>
        <p:nvSpPr>
          <p:cNvPr id="5" name="Номер слайда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34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8A87A34-81AB-432B-8DAE-1953F412C126}" type="datetimeFigureOut">
              <a:rPr lang="en-US" smtClean="0"/>
              <a:t>3/12/20</a:t>
            </a:fld>
            <a:endParaRPr lang="en-US" dirty="0"/>
          </a:p>
        </p:txBody>
      </p:sp>
      <p:sp>
        <p:nvSpPr>
          <p:cNvPr id="3" name="Нижний колонтитул 2"/>
          <p:cNvSpPr>
            <a:spLocks noGrp="1"/>
          </p:cNvSpPr>
          <p:nvPr>
            <p:ph type="ftr" sz="quarter" idx="11"/>
          </p:nvPr>
        </p:nvSpPr>
        <p:spPr/>
        <p:txBody>
          <a:bodyPr/>
          <a:lstStyle/>
          <a:p>
            <a:endParaRPr lang="en-US" dirty="0"/>
          </a:p>
        </p:txBody>
      </p:sp>
      <p:sp>
        <p:nvSpPr>
          <p:cNvPr id="4" name="Номер слайда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38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lvl1pPr>
              <a:defRPr sz="2400"/>
            </a:lvl1pPr>
          </a:lstStyle>
          <a:p>
            <a:r>
              <a:rPr lang="ru-RU"/>
              <a:t>Образец заголовка</a:t>
            </a:r>
            <a:endParaRPr lang="ru-RU" dirty="0"/>
          </a:p>
        </p:txBody>
      </p:sp>
      <p:sp>
        <p:nvSpPr>
          <p:cNvPr id="3" name="Объект 2"/>
          <p:cNvSpPr>
            <a:spLocks noGrp="1"/>
          </p:cNvSpPr>
          <p:nvPr>
            <p:ph idx="1"/>
          </p:nvPr>
        </p:nvSpPr>
        <p:spPr>
          <a:xfrm>
            <a:off x="4231388" y="1600201"/>
            <a:ext cx="4083939" cy="4572001"/>
          </a:xfrm>
        </p:spPr>
        <p:txBody>
          <a:bodyPr>
            <a:normAutofit/>
          </a:bodyPr>
          <a:lstStyle>
            <a:lvl1pPr>
              <a:defRPr sz="1500"/>
            </a:lvl1pPr>
            <a:lvl2pPr>
              <a:defRPr sz="1200"/>
            </a:lvl2pPr>
            <a:lvl3pPr>
              <a:defRPr sz="1200"/>
            </a:lvl3pPr>
            <a:lvl4pPr>
              <a:defRPr sz="1050"/>
            </a:lvl4pPr>
            <a:lvl5pPr>
              <a:defRPr sz="1050"/>
            </a:lvl5pPr>
            <a:lvl6pPr>
              <a:defRPr sz="1050"/>
            </a:lvl6pPr>
            <a:lvl7pPr>
              <a:defRPr sz="1050"/>
            </a:lvl7pPr>
            <a:lvl8pPr>
              <a:defRPr sz="1050"/>
            </a:lvl8pPr>
            <a:lvl9pPr>
              <a:defRPr sz="105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Текст 3"/>
          <p:cNvSpPr>
            <a:spLocks noGrp="1"/>
          </p:cNvSpPr>
          <p:nvPr>
            <p:ph type="body" sz="half" idx="2"/>
          </p:nvPr>
        </p:nvSpPr>
        <p:spPr>
          <a:xfrm>
            <a:off x="828677" y="1600200"/>
            <a:ext cx="3288411" cy="4572000"/>
          </a:xfrm>
        </p:spPr>
        <p:txBody>
          <a:bodyPr>
            <a:normAutofit/>
          </a:bodyPr>
          <a:lstStyle>
            <a:lvl1pPr marL="0" indent="0">
              <a:spcBef>
                <a:spcPts val="900"/>
              </a:spcBef>
              <a:buNone/>
              <a:defRPr sz="13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48A87A34-81AB-432B-8DAE-1953F412C126}" type="datetimeFigureOut">
              <a:rPr lang="en-US" smtClean="0"/>
              <a:t>3/12/20</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33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8676" y="76200"/>
            <a:ext cx="7485512" cy="1096962"/>
          </a:xfrm>
          <a:prstGeom prst="rect">
            <a:avLst/>
          </a:prstGeom>
        </p:spPr>
        <p:txBody>
          <a:bodyPr vert="horz" lIns="0" tIns="45720" rIns="0" bIns="45720" rtlCol="0" anchor="b">
            <a:normAutofit/>
          </a:bodyPr>
          <a:lstStyle/>
          <a:p>
            <a:r>
              <a:rPr lang="ru-RU" dirty="0"/>
              <a:t>Образец заголовка</a:t>
            </a:r>
          </a:p>
        </p:txBody>
      </p:sp>
      <p:sp>
        <p:nvSpPr>
          <p:cNvPr id="3" name="Текст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a:p>
            <a:pPr lvl="5"/>
            <a:r>
              <a:rPr lang="ru-RU" dirty="0"/>
              <a:t>Шестой уровень</a:t>
            </a:r>
          </a:p>
          <a:p>
            <a:pPr lvl="6"/>
            <a:r>
              <a:rPr lang="ru-RU" dirty="0"/>
              <a:t>Седьмой уровень</a:t>
            </a:r>
          </a:p>
          <a:p>
            <a:pPr lvl="7"/>
            <a:r>
              <a:rPr lang="ru-RU" dirty="0"/>
              <a:t>Восьмой уровень</a:t>
            </a:r>
          </a:p>
          <a:p>
            <a:pPr lvl="8"/>
            <a:r>
              <a:rPr lang="ru-RU" dirty="0"/>
              <a:t>Девятый уровень</a:t>
            </a:r>
          </a:p>
        </p:txBody>
      </p:sp>
      <p:sp>
        <p:nvSpPr>
          <p:cNvPr id="4" name="Дата 3"/>
          <p:cNvSpPr>
            <a:spLocks noGrp="1"/>
          </p:cNvSpPr>
          <p:nvPr>
            <p:ph type="dt" sz="half" idx="2"/>
          </p:nvPr>
        </p:nvSpPr>
        <p:spPr>
          <a:xfrm>
            <a:off x="828678" y="6356358"/>
            <a:ext cx="1372169" cy="365125"/>
          </a:xfrm>
          <a:prstGeom prst="rect">
            <a:avLst/>
          </a:prstGeom>
        </p:spPr>
        <p:txBody>
          <a:bodyPr vert="horz" lIns="0" tIns="45720" rIns="0" bIns="45720" rtlCol="0" anchor="ctr"/>
          <a:lstStyle>
            <a:lvl1pPr algn="l">
              <a:defRPr sz="900">
                <a:solidFill>
                  <a:schemeClr val="tx1">
                    <a:lumMod val="60000"/>
                    <a:lumOff val="40000"/>
                  </a:schemeClr>
                </a:solidFill>
              </a:defRPr>
            </a:lvl1pPr>
          </a:lstStyle>
          <a:p>
            <a:fld id="{48A87A34-81AB-432B-8DAE-1953F412C126}" type="datetimeFigureOut">
              <a:rPr lang="en-US" smtClean="0"/>
              <a:pPr/>
              <a:t>3/12/20</a:t>
            </a:fld>
            <a:endParaRPr lang="en-US" dirty="0"/>
          </a:p>
        </p:txBody>
      </p:sp>
      <p:sp>
        <p:nvSpPr>
          <p:cNvPr id="5" name="Нижний колонтитул 4"/>
          <p:cNvSpPr>
            <a:spLocks noGrp="1"/>
          </p:cNvSpPr>
          <p:nvPr>
            <p:ph type="ftr" sz="quarter" idx="3"/>
          </p:nvPr>
        </p:nvSpPr>
        <p:spPr>
          <a:xfrm>
            <a:off x="2200846" y="6356350"/>
            <a:ext cx="4742312" cy="365126"/>
          </a:xfrm>
          <a:prstGeom prst="rect">
            <a:avLst/>
          </a:prstGeom>
        </p:spPr>
        <p:txBody>
          <a:bodyPr vert="horz" lIns="0" tIns="45720" rIns="0" bIns="45720" rtlCol="0" anchor="ctr"/>
          <a:lstStyle>
            <a:lvl1pPr algn="ctr">
              <a:defRPr sz="900">
                <a:solidFill>
                  <a:schemeClr val="tx1">
                    <a:lumMod val="60000"/>
                    <a:lumOff val="40000"/>
                  </a:schemeClr>
                </a:solidFill>
              </a:defRPr>
            </a:lvl1pPr>
          </a:lstStyle>
          <a:p>
            <a:endParaRPr lang="en-US" dirty="0"/>
          </a:p>
        </p:txBody>
      </p:sp>
      <p:sp>
        <p:nvSpPr>
          <p:cNvPr id="6" name="Номер слайда 5"/>
          <p:cNvSpPr>
            <a:spLocks noGrp="1"/>
          </p:cNvSpPr>
          <p:nvPr>
            <p:ph type="sldNum" sz="quarter" idx="4"/>
          </p:nvPr>
        </p:nvSpPr>
        <p:spPr>
          <a:xfrm>
            <a:off x="6942587" y="6356358"/>
            <a:ext cx="1371600" cy="365125"/>
          </a:xfrm>
          <a:prstGeom prst="rect">
            <a:avLst/>
          </a:prstGeom>
        </p:spPr>
        <p:txBody>
          <a:bodyPr vert="horz" lIns="0" tIns="45720" rIns="0" bIns="45720" rtlCol="0" anchor="ctr"/>
          <a:lstStyle>
            <a:lvl1pPr algn="r">
              <a:defRPr sz="900">
                <a:solidFill>
                  <a:schemeClr val="tx1">
                    <a:lumMod val="60000"/>
                    <a:lumOff val="40000"/>
                  </a:schemeClr>
                </a:solidFill>
              </a:defRPr>
            </a:lvl1pPr>
          </a:lstStyle>
          <a:p>
            <a:fld id="{6D22F896-40B5-4ADD-8801-0D06FADFA095}" type="slidenum">
              <a:rPr lang="en-US" smtClean="0"/>
              <a:pPr/>
              <a:t>‹#›</a:t>
            </a:fld>
            <a:endParaRPr lang="en-US" dirty="0"/>
          </a:p>
        </p:txBody>
      </p:sp>
      <p:grpSp>
        <p:nvGrpSpPr>
          <p:cNvPr id="15" name="Группа 14"/>
          <p:cNvGrpSpPr/>
          <p:nvPr/>
        </p:nvGrpSpPr>
        <p:grpSpPr>
          <a:xfrm>
            <a:off x="827532" y="1219208"/>
            <a:ext cx="7488936" cy="84403"/>
            <a:chOff x="1073150" y="1219201"/>
            <a:chExt cx="10058400" cy="63125"/>
          </a:xfrm>
        </p:grpSpPr>
        <p:cxnSp>
          <p:nvCxnSpPr>
            <p:cNvPr id="13" name="Прямая соединительная линия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365273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783"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1350"/>
        </a:spcBef>
        <a:buFont typeface="Wingdings" panose="05000000000000000000" pitchFamily="2" charset="2"/>
        <a:buChar char="§"/>
        <a:defRPr sz="1500" kern="1200">
          <a:solidFill>
            <a:schemeClr val="tx1"/>
          </a:solidFill>
          <a:latin typeface="+mn-lt"/>
          <a:ea typeface="+mn-ea"/>
          <a:cs typeface="+mn-cs"/>
        </a:defRPr>
      </a:lvl1pPr>
      <a:lvl2pPr marL="514337" indent="-171446" algn="l" defTabSz="685783" rtl="0" eaLnBrk="1" latinLnBrk="0" hangingPunct="1">
        <a:lnSpc>
          <a:spcPct val="90000"/>
        </a:lnSpc>
        <a:spcBef>
          <a:spcPts val="450"/>
        </a:spcBef>
        <a:buFont typeface="Wingdings" panose="05000000000000000000" pitchFamily="2" charset="2"/>
        <a:buChar char="§"/>
        <a:defRPr sz="1200" kern="1200">
          <a:solidFill>
            <a:schemeClr val="tx1"/>
          </a:solidFill>
          <a:latin typeface="+mn-lt"/>
          <a:ea typeface="+mn-ea"/>
          <a:cs typeface="+mn-cs"/>
        </a:defRPr>
      </a:lvl2pPr>
      <a:lvl3pPr marL="857228"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3pPr>
      <a:lvl4pPr marL="1200120"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4pPr>
      <a:lvl5pPr marL="1543012"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p15:clr>
            <a:srgbClr val="F26B43"/>
          </p15:clr>
        </p15:guide>
        <p15:guide id="2" pos="5238">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Лексика языка</a:t>
            </a:r>
          </a:p>
        </p:txBody>
      </p:sp>
      <p:sp>
        <p:nvSpPr>
          <p:cNvPr id="3" name="Подзаголовок 2"/>
          <p:cNvSpPr>
            <a:spLocks noGrp="1"/>
          </p:cNvSpPr>
          <p:nvPr>
            <p:ph type="subTitle" idx="1"/>
          </p:nvPr>
        </p:nvSpPr>
        <p:spPr>
          <a:xfrm>
            <a:off x="828675" y="4511791"/>
            <a:ext cx="4300538" cy="1130057"/>
          </a:xfrm>
        </p:spPr>
        <p:txBody>
          <a:bodyPr>
            <a:normAutofit/>
          </a:bodyPr>
          <a:lstStyle/>
          <a:p>
            <a:pPr>
              <a:lnSpc>
                <a:spcPct val="150000"/>
              </a:lnSpc>
            </a:pPr>
            <a:r>
              <a:rPr lang="ru-RU" dirty="0"/>
              <a:t>Тема </a:t>
            </a:r>
            <a:r>
              <a:rPr lang="ru-RU"/>
              <a:t>2.</a:t>
            </a:r>
            <a:endParaRPr lang="en-US" dirty="0"/>
          </a:p>
        </p:txBody>
      </p:sp>
      <p:pic>
        <p:nvPicPr>
          <p:cNvPr id="9" name="Рисунок 8" descr="Atualizando &lt;strong&gt;Java&lt;/strong&gt; no Ubuntu 13.04 | Cachorro Surtado!"/>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174" r="15174"/>
          <a:stretch>
            <a:fillRect/>
          </a:stretch>
        </p:blipFill>
        <p:spPr/>
      </p:pic>
    </p:spTree>
    <p:extLst>
      <p:ext uri="{BB962C8B-B14F-4D97-AF65-F5344CB8AC3E}">
        <p14:creationId xmlns:p14="http://schemas.microsoft.com/office/powerpoint/2010/main" val="210024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Комментарий разработчика. Правила размещения</a:t>
            </a:r>
          </a:p>
        </p:txBody>
      </p:sp>
      <p:sp>
        <p:nvSpPr>
          <p:cNvPr id="3" name="Объект 2"/>
          <p:cNvSpPr>
            <a:spLocks noGrp="1"/>
          </p:cNvSpPr>
          <p:nvPr>
            <p:ph idx="1"/>
          </p:nvPr>
        </p:nvSpPr>
        <p:spPr/>
        <p:txBody>
          <a:bodyPr/>
          <a:lstStyle/>
          <a:p>
            <a:r>
              <a:rPr lang="ru-RU" dirty="0"/>
              <a:t>Комментарии разработчика могут быть записаны перед объявлением классов, интерфейсов, полей, методов и конструкторов. </a:t>
            </a:r>
            <a:endParaRPr lang="en-US" dirty="0"/>
          </a:p>
          <a:p>
            <a:r>
              <a:rPr lang="ru-RU" dirty="0"/>
              <a:t>Если записать комментарий /** … */ в другой части кода, то ошибки не будет, но он не попадет в документацию, генерируемую </a:t>
            </a:r>
            <a:r>
              <a:rPr lang="ru-RU" i="1" dirty="0" err="1"/>
              <a:t>javadoc</a:t>
            </a:r>
            <a:r>
              <a:rPr lang="ru-RU" dirty="0"/>
              <a:t>. </a:t>
            </a:r>
            <a:endParaRPr lang="en-US" dirty="0"/>
          </a:p>
          <a:p>
            <a:r>
              <a:rPr lang="ru-RU" dirty="0"/>
              <a:t>Кроме того, можно описать пакет (так называются библиотеки, или модули, в </a:t>
            </a:r>
            <a:r>
              <a:rPr lang="ru-RU" dirty="0" err="1"/>
              <a:t>Java</a:t>
            </a:r>
            <a:r>
              <a:rPr lang="ru-RU" dirty="0"/>
              <a:t>). </a:t>
            </a:r>
            <a:endParaRPr lang="en-US" dirty="0"/>
          </a:p>
          <a:p>
            <a:r>
              <a:rPr lang="ru-RU" dirty="0"/>
              <a:t>Для этого необходимо создать специальный файл package.html, сохранить в нем комментарий и поместить его в каталог пакета. </a:t>
            </a:r>
            <a:endParaRPr lang="en-US" dirty="0"/>
          </a:p>
          <a:p>
            <a:r>
              <a:rPr lang="ru-RU" dirty="0"/>
              <a:t>HTML-текст, содержащийся между тегами &lt;</a:t>
            </a:r>
            <a:r>
              <a:rPr lang="ru-RU" dirty="0" err="1"/>
              <a:t>body</a:t>
            </a:r>
            <a:r>
              <a:rPr lang="ru-RU" dirty="0"/>
              <a:t>&gt; и &lt;/</a:t>
            </a:r>
            <a:r>
              <a:rPr lang="ru-RU" dirty="0" err="1"/>
              <a:t>body</a:t>
            </a:r>
            <a:r>
              <a:rPr lang="ru-RU" dirty="0"/>
              <a:t>&gt;, будет помещен в документацию, а первое предложение будет использоваться для краткой характеристики этого пакета.</a:t>
            </a:r>
          </a:p>
          <a:p>
            <a:endParaRPr lang="ru-RU" dirty="0"/>
          </a:p>
        </p:txBody>
      </p:sp>
    </p:spTree>
    <p:extLst>
      <p:ext uri="{BB962C8B-B14F-4D97-AF65-F5344CB8AC3E}">
        <p14:creationId xmlns:p14="http://schemas.microsoft.com/office/powerpoint/2010/main" val="262706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Лексемы</a:t>
            </a:r>
          </a:p>
        </p:txBody>
      </p:sp>
      <p:sp>
        <p:nvSpPr>
          <p:cNvPr id="3" name="Объект 2"/>
          <p:cNvSpPr>
            <a:spLocks noGrp="1"/>
          </p:cNvSpPr>
          <p:nvPr>
            <p:ph idx="1"/>
          </p:nvPr>
        </p:nvSpPr>
        <p:spPr/>
        <p:txBody>
          <a:bodyPr>
            <a:normAutofit/>
          </a:bodyPr>
          <a:lstStyle/>
          <a:p>
            <a:pPr lvl="0"/>
            <a:r>
              <a:rPr lang="ru-RU" sz="2400" i="1" dirty="0"/>
              <a:t>идентификаторы</a:t>
            </a:r>
            <a:r>
              <a:rPr lang="ru-RU" sz="2400" dirty="0"/>
              <a:t> (</a:t>
            </a:r>
            <a:r>
              <a:rPr lang="ru-RU" sz="2400" dirty="0" err="1"/>
              <a:t>identifiers</a:t>
            </a:r>
            <a:r>
              <a:rPr lang="ru-RU" sz="2400" dirty="0"/>
              <a:t>);</a:t>
            </a:r>
          </a:p>
          <a:p>
            <a:pPr lvl="0"/>
            <a:r>
              <a:rPr lang="ru-RU" sz="2400" dirty="0"/>
              <a:t>ключевые слова (</a:t>
            </a:r>
            <a:r>
              <a:rPr lang="ru-RU" sz="2400" dirty="0" err="1"/>
              <a:t>key</a:t>
            </a:r>
            <a:r>
              <a:rPr lang="ru-RU" sz="2400" dirty="0"/>
              <a:t> </a:t>
            </a:r>
            <a:r>
              <a:rPr lang="ru-RU" sz="2400" dirty="0" err="1"/>
              <a:t>words</a:t>
            </a:r>
            <a:r>
              <a:rPr lang="ru-RU" sz="2400" dirty="0"/>
              <a:t>);</a:t>
            </a:r>
          </a:p>
          <a:p>
            <a:pPr lvl="0"/>
            <a:r>
              <a:rPr lang="ru-RU" sz="2400" i="1" dirty="0"/>
              <a:t>литералы</a:t>
            </a:r>
            <a:r>
              <a:rPr lang="ru-RU" sz="2400" dirty="0"/>
              <a:t> (</a:t>
            </a:r>
            <a:r>
              <a:rPr lang="ru-RU" sz="2400" dirty="0" err="1"/>
              <a:t>literals</a:t>
            </a:r>
            <a:r>
              <a:rPr lang="ru-RU" sz="2400" dirty="0"/>
              <a:t>);</a:t>
            </a:r>
          </a:p>
          <a:p>
            <a:pPr lvl="0"/>
            <a:r>
              <a:rPr lang="ru-RU" sz="2400" dirty="0"/>
              <a:t>разделители (</a:t>
            </a:r>
            <a:r>
              <a:rPr lang="ru-RU" sz="2400" dirty="0" err="1"/>
              <a:t>separators</a:t>
            </a:r>
            <a:r>
              <a:rPr lang="ru-RU" sz="2400" dirty="0"/>
              <a:t>);</a:t>
            </a:r>
          </a:p>
          <a:p>
            <a:pPr lvl="0"/>
            <a:r>
              <a:rPr lang="ru-RU" sz="2400" dirty="0"/>
              <a:t>операторы (</a:t>
            </a:r>
            <a:r>
              <a:rPr lang="ru-RU" sz="2400" dirty="0" err="1"/>
              <a:t>operators</a:t>
            </a:r>
            <a:r>
              <a:rPr lang="ru-RU" sz="2400" dirty="0"/>
              <a:t>).</a:t>
            </a:r>
          </a:p>
          <a:p>
            <a:endParaRPr lang="ru-RU" sz="2400" dirty="0"/>
          </a:p>
        </p:txBody>
      </p:sp>
    </p:spTree>
    <p:extLst>
      <p:ext uri="{BB962C8B-B14F-4D97-AF65-F5344CB8AC3E}">
        <p14:creationId xmlns:p14="http://schemas.microsoft.com/office/powerpoint/2010/main" val="279936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Идентификаторы</a:t>
            </a:r>
          </a:p>
        </p:txBody>
      </p:sp>
      <p:sp>
        <p:nvSpPr>
          <p:cNvPr id="3" name="Объект 2"/>
          <p:cNvSpPr>
            <a:spLocks noGrp="1"/>
          </p:cNvSpPr>
          <p:nvPr>
            <p:ph idx="1"/>
          </p:nvPr>
        </p:nvSpPr>
        <p:spPr>
          <a:xfrm>
            <a:off x="828675" y="1481328"/>
            <a:ext cx="7486650" cy="5093208"/>
          </a:xfrm>
        </p:spPr>
        <p:txBody>
          <a:bodyPr>
            <a:normAutofit/>
          </a:bodyPr>
          <a:lstStyle/>
          <a:p>
            <a:r>
              <a:rPr lang="ru-RU" b="1" i="1" dirty="0"/>
              <a:t>Идентификаторы</a:t>
            </a:r>
            <a:r>
              <a:rPr lang="ru-RU" dirty="0"/>
              <a:t> – это имена, которые даются различным элементам языка для упрощения доступа к ним. </a:t>
            </a:r>
          </a:p>
          <a:p>
            <a:r>
              <a:rPr lang="ru-RU" dirty="0"/>
              <a:t>Имена имеют пакеты, классы, интерфейсы, поля, методы, аргументы и локальные переменные. </a:t>
            </a:r>
          </a:p>
          <a:p>
            <a:r>
              <a:rPr lang="ru-RU" i="1" dirty="0"/>
              <a:t>Идентификаторы</a:t>
            </a:r>
            <a:r>
              <a:rPr lang="ru-RU" dirty="0"/>
              <a:t> можно записывать символами </a:t>
            </a:r>
            <a:r>
              <a:rPr lang="ru-RU" i="1" dirty="0" err="1"/>
              <a:t>Unicode</a:t>
            </a:r>
            <a:r>
              <a:rPr lang="ru-RU" i="1" dirty="0"/>
              <a:t>. </a:t>
            </a:r>
            <a:r>
              <a:rPr lang="ru-RU" dirty="0"/>
              <a:t>Длина имени не ограничена.</a:t>
            </a:r>
          </a:p>
          <a:p>
            <a:r>
              <a:rPr lang="ru-RU" dirty="0"/>
              <a:t>Идентификатор состоит из букв и цифр. </a:t>
            </a:r>
          </a:p>
          <a:p>
            <a:r>
              <a:rPr lang="ru-RU" dirty="0"/>
              <a:t>Имя не может начинаться с цифры. </a:t>
            </a:r>
          </a:p>
          <a:p>
            <a:r>
              <a:rPr lang="ru-RU" dirty="0" err="1"/>
              <a:t>Java</a:t>
            </a:r>
            <a:r>
              <a:rPr lang="ru-RU" dirty="0"/>
              <a:t>-буквы, используемые в идентификаторах, включают в себя </a:t>
            </a:r>
            <a:r>
              <a:rPr lang="ru-RU" i="1" dirty="0"/>
              <a:t>ASCII</a:t>
            </a:r>
            <a:r>
              <a:rPr lang="ru-RU" dirty="0"/>
              <a:t> -символы A-Z ( \u0041 - \u005a ), a-z ( \u0061 - \u007a), а также знаки подчеркивания _ ( </a:t>
            </a:r>
            <a:r>
              <a:rPr lang="ru-RU" i="1" dirty="0"/>
              <a:t>ASCII</a:t>
            </a:r>
            <a:r>
              <a:rPr lang="ru-RU" dirty="0"/>
              <a:t> </a:t>
            </a:r>
            <a:r>
              <a:rPr lang="ru-RU" i="1" dirty="0" err="1"/>
              <a:t>underscore</a:t>
            </a:r>
            <a:r>
              <a:rPr lang="ru-RU" dirty="0"/>
              <a:t>, \u005f ) и доллара $ ( \u0024 ). </a:t>
            </a:r>
          </a:p>
          <a:p>
            <a:r>
              <a:rPr lang="ru-RU" dirty="0"/>
              <a:t>Знак доллара используется только при автоматической генерации кода (чтобы исключить случайное совпадение имен), либо при использовании каких-либо старых библиотек, в которых допускались имена с этим символом. </a:t>
            </a:r>
          </a:p>
          <a:p>
            <a:r>
              <a:rPr lang="ru-RU" dirty="0" err="1"/>
              <a:t>Java</a:t>
            </a:r>
            <a:r>
              <a:rPr lang="ru-RU" dirty="0"/>
              <a:t>-цифры включают в себя обычные </a:t>
            </a:r>
            <a:r>
              <a:rPr lang="ru-RU" i="1" dirty="0"/>
              <a:t>ASCII</a:t>
            </a:r>
            <a:r>
              <a:rPr lang="ru-RU" dirty="0"/>
              <a:t> -цифры 0-9 ( \u0030 - \u0039 ).</a:t>
            </a:r>
          </a:p>
          <a:p>
            <a:r>
              <a:rPr lang="ru-RU" dirty="0"/>
              <a:t>Для идентификаторов не допускаются совпадения с зарезервированными словами (это ключевые слова, булевские </a:t>
            </a:r>
            <a:r>
              <a:rPr lang="ru-RU" i="1" dirty="0"/>
              <a:t>литералы</a:t>
            </a:r>
            <a:r>
              <a:rPr lang="ru-RU" dirty="0"/>
              <a:t> </a:t>
            </a:r>
            <a:r>
              <a:rPr lang="ru-RU" dirty="0" err="1"/>
              <a:t>true</a:t>
            </a:r>
            <a:r>
              <a:rPr lang="ru-RU" dirty="0"/>
              <a:t> и </a:t>
            </a:r>
            <a:r>
              <a:rPr lang="ru-RU" dirty="0" err="1"/>
              <a:t>false</a:t>
            </a:r>
            <a:r>
              <a:rPr lang="ru-RU" dirty="0"/>
              <a:t> и </a:t>
            </a:r>
            <a:r>
              <a:rPr lang="ru-RU" dirty="0" err="1"/>
              <a:t>null</a:t>
            </a:r>
            <a:r>
              <a:rPr lang="ru-RU" dirty="0"/>
              <a:t>- </a:t>
            </a:r>
            <a:r>
              <a:rPr lang="ru-RU" i="1" dirty="0"/>
              <a:t>литерал</a:t>
            </a:r>
            <a:r>
              <a:rPr lang="ru-RU" dirty="0"/>
              <a:t>).</a:t>
            </a:r>
          </a:p>
        </p:txBody>
      </p:sp>
    </p:spTree>
    <p:extLst>
      <p:ext uri="{BB962C8B-B14F-4D97-AF65-F5344CB8AC3E}">
        <p14:creationId xmlns:p14="http://schemas.microsoft.com/office/powerpoint/2010/main" val="341306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Ключевые слова</a:t>
            </a:r>
          </a:p>
        </p:txBody>
      </p:sp>
      <p:sp>
        <p:nvSpPr>
          <p:cNvPr id="3" name="Объект 2"/>
          <p:cNvSpPr>
            <a:spLocks noGrp="1"/>
          </p:cNvSpPr>
          <p:nvPr>
            <p:ph idx="1"/>
          </p:nvPr>
        </p:nvSpPr>
        <p:spPr>
          <a:xfrm>
            <a:off x="827538" y="1271016"/>
            <a:ext cx="7486650" cy="5458968"/>
          </a:xfrm>
        </p:spPr>
        <p:txBody>
          <a:bodyPr>
            <a:noAutofit/>
          </a:bodyPr>
          <a:lstStyle/>
          <a:p>
            <a:pPr>
              <a:lnSpc>
                <a:spcPct val="107000"/>
              </a:lnSpc>
              <a:spcBef>
                <a:spcPts val="600"/>
              </a:spcBef>
              <a:spcAft>
                <a:spcPts val="800"/>
              </a:spcAf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Ключевые слова – это зарезервированные слова, состоящие из </a:t>
            </a:r>
            <a:r>
              <a:rPr lang="ru-RU" sz="1600" i="1"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ASCII</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-символов и выполняющие различные задачи языка. </a:t>
            </a:r>
          </a:p>
          <a:p>
            <a:pPr>
              <a:lnSpc>
                <a:spcPct val="107000"/>
              </a:lnSpc>
              <a:spcBef>
                <a:spcPts val="600"/>
              </a:spcBef>
              <a:spcAft>
                <a:spcPts val="800"/>
              </a:spcAf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Полный список </a:t>
            </a:r>
            <a:r>
              <a:rPr lang="en-US"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(48 </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ключевых слов</a:t>
            </a:r>
            <a:r>
              <a:rPr lang="en-US"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abstract  double      </a:t>
            </a:r>
            <a:r>
              <a:rPr lang="en-US" sz="12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strictfp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Boolean</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else        interface  super</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break     extends     long       switch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byte      final       native     synchronized</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case      finally     new        this</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catch     float       package    throw</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char      for         private    throws</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class     </a:t>
            </a:r>
            <a:r>
              <a:rPr lang="en-US" sz="12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goto</a:t>
            </a: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protected  transient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if          public     try</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continue  implements  return     void</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default   import      short      volatile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539750" indent="0">
              <a:lnSpc>
                <a:spcPct val="17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do</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instanceof</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static</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while</a:t>
            </a:r>
            <a:endPar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7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2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Ключевые слова </a:t>
            </a:r>
            <a:r>
              <a:rPr lang="ru-RU" sz="1200" dirty="0" err="1">
                <a:solidFill>
                  <a:srgbClr val="C00000"/>
                </a:solidFill>
                <a:latin typeface="Times New Roman" panose="02020603050405020304" pitchFamily="18" charset="0"/>
                <a:ea typeface="Times New Roman" panose="02020603050405020304" pitchFamily="18" charset="0"/>
                <a:cs typeface="Tahoma" panose="020B0604030504040204" pitchFamily="34" charset="0"/>
              </a:rPr>
              <a:t>goto</a:t>
            </a:r>
            <a:r>
              <a:rPr lang="ru-RU" sz="12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 </a:t>
            </a:r>
            <a:r>
              <a:rPr lang="ru-RU" sz="1200" dirty="0" err="1">
                <a:solidFill>
                  <a:srgbClr val="C00000"/>
                </a:solidFill>
                <a:latin typeface="Times New Roman" panose="02020603050405020304" pitchFamily="18" charset="0"/>
                <a:ea typeface="Times New Roman" panose="02020603050405020304" pitchFamily="18" charset="0"/>
                <a:cs typeface="Tahoma" panose="020B0604030504040204" pitchFamily="34" charset="0"/>
              </a:rPr>
              <a:t>const</a:t>
            </a:r>
            <a:r>
              <a:rPr lang="ru-RU" sz="12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зарезервированы, но не используются.</a:t>
            </a:r>
          </a:p>
          <a:p>
            <a:pPr>
              <a:lnSpc>
                <a:spcPct val="12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2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Булевские </a:t>
            </a:r>
            <a:r>
              <a:rPr lang="ru-RU" sz="1200" i="1"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литералы</a:t>
            </a:r>
            <a:r>
              <a:rPr lang="ru-RU" sz="12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a:t>
            </a:r>
            <a:r>
              <a:rPr lang="ru-RU" sz="1050" dirty="0" err="1">
                <a:solidFill>
                  <a:srgbClr val="8B0000"/>
                </a:solidFill>
                <a:latin typeface="Courier New" panose="02070309020205020404" pitchFamily="49" charset="0"/>
                <a:ea typeface="Times New Roman" panose="02020603050405020304" pitchFamily="18" charset="0"/>
              </a:rPr>
              <a:t>true</a:t>
            </a:r>
            <a:r>
              <a:rPr lang="ru-RU" sz="12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a:t>
            </a:r>
            <a:r>
              <a:rPr lang="ru-RU" sz="1050" dirty="0" err="1">
                <a:solidFill>
                  <a:srgbClr val="8B0000"/>
                </a:solidFill>
                <a:latin typeface="Courier New" panose="02070309020205020404" pitchFamily="49" charset="0"/>
                <a:ea typeface="Times New Roman" panose="02020603050405020304" pitchFamily="18" charset="0"/>
              </a:rPr>
              <a:t>false</a:t>
            </a:r>
            <a:r>
              <a:rPr lang="ru-RU" sz="12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 </a:t>
            </a:r>
            <a:r>
              <a:rPr lang="ru-RU" sz="1200" i="1"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литерал</a:t>
            </a:r>
            <a:r>
              <a:rPr lang="ru-RU" sz="12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a:t>
            </a:r>
            <a:r>
              <a:rPr lang="ru-RU" sz="1050" dirty="0" err="1">
                <a:solidFill>
                  <a:srgbClr val="8B0000"/>
                </a:solidFill>
                <a:latin typeface="Courier New" panose="02070309020205020404" pitchFamily="49" charset="0"/>
                <a:ea typeface="Times New Roman" panose="02020603050405020304" pitchFamily="18" charset="0"/>
              </a:rPr>
              <a:t>null</a:t>
            </a:r>
            <a:r>
              <a:rPr lang="ru-RU" sz="12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часто ошибочно считают ключевыми словами</a:t>
            </a:r>
            <a:endParaRPr lang="ru-RU" sz="11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endParaRPr>
          </a:p>
          <a:p>
            <a:endParaRPr lang="ru-RU" sz="1200" dirty="0"/>
          </a:p>
        </p:txBody>
      </p:sp>
    </p:spTree>
    <p:extLst>
      <p:ext uri="{BB962C8B-B14F-4D97-AF65-F5344CB8AC3E}">
        <p14:creationId xmlns:p14="http://schemas.microsoft.com/office/powerpoint/2010/main" val="278982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Литералы</a:t>
            </a:r>
          </a:p>
        </p:txBody>
      </p:sp>
      <p:sp>
        <p:nvSpPr>
          <p:cNvPr id="3" name="Объект 2"/>
          <p:cNvSpPr>
            <a:spLocks noGrp="1"/>
          </p:cNvSpPr>
          <p:nvPr>
            <p:ph idx="1"/>
          </p:nvPr>
        </p:nvSpPr>
        <p:spPr/>
        <p:txBody>
          <a:bodyPr/>
          <a:lstStyle/>
          <a:p>
            <a:r>
              <a:rPr lang="ru-RU" b="1" i="1" dirty="0"/>
              <a:t>Литералы</a:t>
            </a:r>
            <a:r>
              <a:rPr lang="ru-RU" dirty="0"/>
              <a:t> позволяют задать в программе значения для числовых, символьных и строковых выражений, а также </a:t>
            </a:r>
            <a:r>
              <a:rPr lang="ru-RU" dirty="0" err="1"/>
              <a:t>null</a:t>
            </a:r>
            <a:r>
              <a:rPr lang="ru-RU" dirty="0"/>
              <a:t>- </a:t>
            </a:r>
            <a:r>
              <a:rPr lang="ru-RU" i="1" dirty="0"/>
              <a:t>литералов</a:t>
            </a:r>
            <a:r>
              <a:rPr lang="ru-RU" dirty="0"/>
              <a:t>.</a:t>
            </a:r>
          </a:p>
          <a:p>
            <a:r>
              <a:rPr lang="ru-RU" dirty="0"/>
              <a:t>	целочисленный (</a:t>
            </a:r>
            <a:r>
              <a:rPr lang="en-US" dirty="0"/>
              <a:t>integer);</a:t>
            </a:r>
          </a:p>
          <a:p>
            <a:r>
              <a:rPr lang="en-US" dirty="0"/>
              <a:t>	</a:t>
            </a:r>
            <a:r>
              <a:rPr lang="ru-RU" dirty="0"/>
              <a:t>дробный (</a:t>
            </a:r>
            <a:r>
              <a:rPr lang="en-US" dirty="0"/>
              <a:t>floating-point);</a:t>
            </a:r>
          </a:p>
          <a:p>
            <a:r>
              <a:rPr lang="en-US" dirty="0"/>
              <a:t>	</a:t>
            </a:r>
            <a:r>
              <a:rPr lang="ru-RU" dirty="0"/>
              <a:t>булевский (</a:t>
            </a:r>
            <a:r>
              <a:rPr lang="en-US" dirty="0" err="1"/>
              <a:t>boolean</a:t>
            </a:r>
            <a:r>
              <a:rPr lang="en-US" dirty="0"/>
              <a:t>);</a:t>
            </a:r>
          </a:p>
          <a:p>
            <a:r>
              <a:rPr lang="en-US" dirty="0"/>
              <a:t>	</a:t>
            </a:r>
            <a:r>
              <a:rPr lang="ru-RU" dirty="0"/>
              <a:t>символьный (</a:t>
            </a:r>
            <a:r>
              <a:rPr lang="en-US" dirty="0"/>
              <a:t>character);</a:t>
            </a:r>
          </a:p>
          <a:p>
            <a:r>
              <a:rPr lang="en-US" dirty="0"/>
              <a:t>	</a:t>
            </a:r>
            <a:r>
              <a:rPr lang="ru-RU" dirty="0"/>
              <a:t>строковый (</a:t>
            </a:r>
            <a:r>
              <a:rPr lang="en-US" dirty="0"/>
              <a:t>string);</a:t>
            </a:r>
          </a:p>
          <a:p>
            <a:r>
              <a:rPr lang="en-US" dirty="0"/>
              <a:t>	null- </a:t>
            </a:r>
            <a:r>
              <a:rPr lang="ru-RU" dirty="0"/>
              <a:t>литерал (</a:t>
            </a:r>
            <a:r>
              <a:rPr lang="en-US" dirty="0"/>
              <a:t>null-literal).</a:t>
            </a:r>
          </a:p>
          <a:p>
            <a:endParaRPr lang="ru-RU" dirty="0"/>
          </a:p>
        </p:txBody>
      </p:sp>
    </p:spTree>
    <p:extLst>
      <p:ext uri="{BB962C8B-B14F-4D97-AF65-F5344CB8AC3E}">
        <p14:creationId xmlns:p14="http://schemas.microsoft.com/office/powerpoint/2010/main" val="417764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Целочисленные литералы</a:t>
            </a:r>
          </a:p>
        </p:txBody>
      </p:sp>
      <p:sp>
        <p:nvSpPr>
          <p:cNvPr id="3" name="Объект 2"/>
          <p:cNvSpPr>
            <a:spLocks noGrp="1"/>
          </p:cNvSpPr>
          <p:nvPr>
            <p:ph idx="1"/>
          </p:nvPr>
        </p:nvSpPr>
        <p:spPr/>
        <p:txBody>
          <a:bodyPr/>
          <a:lstStyle/>
          <a:p>
            <a:r>
              <a:rPr lang="ru-RU" dirty="0"/>
              <a:t>Целочисленные литералы позволяют задавать целочисленные значения в десятичном, восьмеричном и шестнадцатеричном виде.</a:t>
            </a:r>
          </a:p>
          <a:p>
            <a:r>
              <a:rPr lang="ru-RU" dirty="0"/>
              <a:t>Значения в восьмеричном виде начинаются с нуля. Например, </a:t>
            </a:r>
            <a:r>
              <a:rPr lang="ru-RU" dirty="0">
                <a:solidFill>
                  <a:srgbClr val="C00000"/>
                </a:solidFill>
              </a:rPr>
              <a:t>0177</a:t>
            </a:r>
          </a:p>
          <a:p>
            <a:r>
              <a:rPr lang="ru-RU" dirty="0"/>
              <a:t>Запись шестнадцатеричных чисел начинается с 0x или 0X. Для записи цифр 10 - 15 в шестнадцатеричном формате используются буквы A, B, C, D, E, F, прописные или строчные. Например, </a:t>
            </a:r>
            <a:r>
              <a:rPr lang="ru-RU" dirty="0">
                <a:solidFill>
                  <a:srgbClr val="C00000"/>
                </a:solidFill>
              </a:rPr>
              <a:t>0xaBcDeF</a:t>
            </a:r>
          </a:p>
          <a:p>
            <a:r>
              <a:rPr lang="ru-RU" dirty="0"/>
              <a:t>По умолчанию целочисленный </a:t>
            </a:r>
            <a:r>
              <a:rPr lang="ru-RU" i="1" dirty="0"/>
              <a:t>литерал</a:t>
            </a:r>
            <a:r>
              <a:rPr lang="ru-RU" dirty="0"/>
              <a:t> имеет тип </a:t>
            </a:r>
            <a:r>
              <a:rPr lang="ru-RU" dirty="0" err="1"/>
              <a:t>int</a:t>
            </a:r>
            <a:r>
              <a:rPr lang="ru-RU" dirty="0"/>
              <a:t> (32 бита), т.е., в программе допустимо использовать </a:t>
            </a:r>
            <a:r>
              <a:rPr lang="ru-RU" i="1" dirty="0"/>
              <a:t>литералы </a:t>
            </a:r>
            <a:r>
              <a:rPr lang="ru-RU" dirty="0"/>
              <a:t>только от 0 до 2147483648</a:t>
            </a:r>
          </a:p>
          <a:p>
            <a:r>
              <a:rPr lang="ru-RU" dirty="0"/>
              <a:t>Тип </a:t>
            </a:r>
            <a:r>
              <a:rPr lang="ru-RU" dirty="0" err="1"/>
              <a:t>long</a:t>
            </a:r>
            <a:r>
              <a:rPr lang="ru-RU" dirty="0"/>
              <a:t> имеет длину 64 бита, а значит, позволяет хранить значения от -2</a:t>
            </a:r>
            <a:r>
              <a:rPr lang="ru-RU" baseline="30000" dirty="0"/>
              <a:t>63</a:t>
            </a:r>
            <a:r>
              <a:rPr lang="ru-RU" dirty="0"/>
              <a:t> до 2</a:t>
            </a:r>
            <a:r>
              <a:rPr lang="ru-RU" baseline="30000" dirty="0"/>
              <a:t>63</a:t>
            </a:r>
            <a:r>
              <a:rPr lang="ru-RU" dirty="0"/>
              <a:t>-1. </a:t>
            </a:r>
          </a:p>
          <a:p>
            <a:r>
              <a:rPr lang="ru-RU" dirty="0"/>
              <a:t>Чтобы ввести такой </a:t>
            </a:r>
            <a:r>
              <a:rPr lang="ru-RU" i="1" dirty="0"/>
              <a:t>литерал </a:t>
            </a:r>
            <a:r>
              <a:rPr lang="en-US" dirty="0"/>
              <a:t>long</a:t>
            </a:r>
            <a:r>
              <a:rPr lang="ru-RU" dirty="0"/>
              <a:t>, необходимо в конце поставить латинскую букву L или l, тогда все значение будет трактоваться как </a:t>
            </a:r>
            <a:r>
              <a:rPr lang="ru-RU" dirty="0" err="1"/>
              <a:t>long</a:t>
            </a:r>
            <a:r>
              <a:rPr lang="ru-RU" dirty="0"/>
              <a:t>. </a:t>
            </a:r>
            <a:endParaRPr lang="en-US" dirty="0"/>
          </a:p>
          <a:p>
            <a:r>
              <a:rPr lang="ru-RU" dirty="0"/>
              <a:t>Примеры</a:t>
            </a:r>
            <a:r>
              <a:rPr lang="en-US" dirty="0"/>
              <a:t> long</a:t>
            </a:r>
            <a:r>
              <a:rPr lang="ru-RU" dirty="0"/>
              <a:t>: </a:t>
            </a:r>
            <a:r>
              <a:rPr lang="ru-RU" dirty="0">
                <a:solidFill>
                  <a:srgbClr val="C00000"/>
                </a:solidFill>
              </a:rPr>
              <a:t>0L, 123l, 0xC0B0L</a:t>
            </a:r>
          </a:p>
          <a:p>
            <a:pPr marL="0" indent="0">
              <a:buNone/>
            </a:pPr>
            <a:endParaRPr lang="ru-RU" dirty="0"/>
          </a:p>
        </p:txBody>
      </p:sp>
    </p:spTree>
    <p:extLst>
      <p:ext uri="{BB962C8B-B14F-4D97-AF65-F5344CB8AC3E}">
        <p14:creationId xmlns:p14="http://schemas.microsoft.com/office/powerpoint/2010/main" val="273356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Дробные литералы</a:t>
            </a:r>
          </a:p>
        </p:txBody>
      </p:sp>
      <p:sp>
        <p:nvSpPr>
          <p:cNvPr id="3" name="Объект 2"/>
          <p:cNvSpPr>
            <a:spLocks noGrp="1"/>
          </p:cNvSpPr>
          <p:nvPr>
            <p:ph idx="1"/>
          </p:nvPr>
        </p:nvSpPr>
        <p:spPr/>
        <p:txBody>
          <a:bodyPr/>
          <a:lstStyle/>
          <a:p>
            <a:r>
              <a:rPr lang="ru-RU" dirty="0"/>
              <a:t>Дробные </a:t>
            </a:r>
            <a:r>
              <a:rPr lang="ru-RU" i="1" dirty="0"/>
              <a:t>литералы</a:t>
            </a:r>
            <a:r>
              <a:rPr lang="ru-RU" dirty="0"/>
              <a:t> представляют собой числа с плавающей десятичной точкой.</a:t>
            </a:r>
            <a:endParaRPr lang="en-US" dirty="0"/>
          </a:p>
          <a:p>
            <a:r>
              <a:rPr lang="ru-RU" dirty="0"/>
              <a:t>Дробный </a:t>
            </a:r>
            <a:r>
              <a:rPr lang="ru-RU" i="1" dirty="0"/>
              <a:t>литерал</a:t>
            </a:r>
            <a:r>
              <a:rPr lang="ru-RU" dirty="0"/>
              <a:t> состоит из следующих составных частей:</a:t>
            </a:r>
          </a:p>
          <a:p>
            <a:pPr lvl="1"/>
            <a:r>
              <a:rPr lang="ru-RU" sz="1400" dirty="0"/>
              <a:t>целая часть;</a:t>
            </a:r>
          </a:p>
          <a:p>
            <a:pPr lvl="1"/>
            <a:r>
              <a:rPr lang="ru-RU" sz="1400" dirty="0"/>
              <a:t>десятичная точка (используется </a:t>
            </a:r>
            <a:r>
              <a:rPr lang="ru-RU" sz="1400" i="1" dirty="0"/>
              <a:t>ASCII</a:t>
            </a:r>
            <a:r>
              <a:rPr lang="ru-RU" sz="1400" dirty="0"/>
              <a:t> -символ точка);</a:t>
            </a:r>
          </a:p>
          <a:p>
            <a:pPr lvl="1"/>
            <a:r>
              <a:rPr lang="ru-RU" sz="1400" dirty="0"/>
              <a:t>дробная часть;</a:t>
            </a:r>
          </a:p>
          <a:p>
            <a:pPr lvl="1"/>
            <a:r>
              <a:rPr lang="ru-RU" sz="1400" dirty="0"/>
              <a:t>порядок (состоит из латинской </a:t>
            </a:r>
            <a:r>
              <a:rPr lang="ru-RU" sz="1400" i="1" dirty="0"/>
              <a:t>ASCII</a:t>
            </a:r>
            <a:r>
              <a:rPr lang="ru-RU" sz="1400" dirty="0"/>
              <a:t> -буквы E в произвольном регистре и целого числа с опциональным знаком + или - );</a:t>
            </a:r>
          </a:p>
          <a:p>
            <a:pPr lvl="1"/>
            <a:r>
              <a:rPr lang="ru-RU" sz="1400" dirty="0"/>
              <a:t>окончание-указатель типа.</a:t>
            </a:r>
          </a:p>
          <a:p>
            <a:r>
              <a:rPr lang="ru-RU" dirty="0"/>
              <a:t>Указатель типа (аналог указателя L или l для целочисленных </a:t>
            </a:r>
            <a:r>
              <a:rPr lang="ru-RU" i="1" dirty="0"/>
              <a:t>литералов</a:t>
            </a:r>
            <a:r>
              <a:rPr lang="ru-RU" dirty="0"/>
              <a:t> типа </a:t>
            </a:r>
            <a:r>
              <a:rPr lang="ru-RU" dirty="0" err="1"/>
              <a:t>long</a:t>
            </a:r>
            <a:r>
              <a:rPr lang="ru-RU" dirty="0"/>
              <a:t> ) имеет два возможных значения в произвольном регистре:</a:t>
            </a:r>
          </a:p>
          <a:p>
            <a:pPr marL="685791" lvl="1" indent="-342900">
              <a:buFont typeface="+mj-lt"/>
              <a:buAutoNum type="arabicPeriod"/>
            </a:pPr>
            <a:r>
              <a:rPr lang="ru-RU" sz="1400" dirty="0"/>
              <a:t>D(для типа </a:t>
            </a:r>
            <a:r>
              <a:rPr lang="ru-RU" sz="1400" dirty="0" err="1"/>
              <a:t>double</a:t>
            </a:r>
            <a:r>
              <a:rPr lang="ru-RU" sz="1400" dirty="0"/>
              <a:t> (64 бита).</a:t>
            </a:r>
            <a:r>
              <a:rPr lang="en-US" sz="1400" dirty="0"/>
              <a:t> </a:t>
            </a:r>
            <a:r>
              <a:rPr lang="ru-RU" sz="1400" i="1" dirty="0"/>
              <a:t>Указывать букву необязательно, т.к. дробный литерал имеет</a:t>
            </a:r>
            <a:r>
              <a:rPr lang="en-US" sz="1400" i="1" dirty="0"/>
              <a:t> </a:t>
            </a:r>
            <a:r>
              <a:rPr lang="ru-RU" sz="1400" i="1" dirty="0"/>
              <a:t>значения типа </a:t>
            </a:r>
            <a:r>
              <a:rPr lang="en-US" sz="1400" i="1" dirty="0"/>
              <a:t>double </a:t>
            </a:r>
            <a:r>
              <a:rPr lang="ru-RU" sz="1400" i="1" dirty="0"/>
              <a:t>по умолчанию</a:t>
            </a:r>
          </a:p>
          <a:p>
            <a:pPr marL="685791" lvl="1" indent="-342900">
              <a:buFont typeface="+mj-lt"/>
              <a:buAutoNum type="arabicPeriod"/>
            </a:pPr>
            <a:r>
              <a:rPr lang="ru-RU" sz="1400" dirty="0"/>
              <a:t>F (для типа </a:t>
            </a:r>
            <a:r>
              <a:rPr lang="ru-RU" sz="1400" dirty="0" err="1"/>
              <a:t>float</a:t>
            </a:r>
            <a:r>
              <a:rPr lang="ru-RU" sz="1400" dirty="0"/>
              <a:t> (32 бита)</a:t>
            </a:r>
          </a:p>
        </p:txBody>
      </p:sp>
    </p:spTree>
    <p:extLst>
      <p:ext uri="{BB962C8B-B14F-4D97-AF65-F5344CB8AC3E}">
        <p14:creationId xmlns:p14="http://schemas.microsoft.com/office/powerpoint/2010/main" val="134432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Дробные литералы</a:t>
            </a:r>
          </a:p>
        </p:txBody>
      </p:sp>
      <p:sp>
        <p:nvSpPr>
          <p:cNvPr id="3" name="Объект 2"/>
          <p:cNvSpPr>
            <a:spLocks noGrp="1"/>
          </p:cNvSpPr>
          <p:nvPr>
            <p:ph idx="1"/>
          </p:nvPr>
        </p:nvSpPr>
        <p:spPr/>
        <p:txBody>
          <a:bodyPr/>
          <a:lstStyle/>
          <a:p>
            <a:r>
              <a:rPr lang="ru-RU" dirty="0"/>
              <a:t>В </a:t>
            </a:r>
            <a:r>
              <a:rPr lang="ru-RU" dirty="0" err="1"/>
              <a:t>Java</a:t>
            </a:r>
            <a:r>
              <a:rPr lang="ru-RU" dirty="0"/>
              <a:t> дробные числа 32-битного типа </a:t>
            </a:r>
            <a:r>
              <a:rPr lang="ru-RU" dirty="0" err="1"/>
              <a:t>float</a:t>
            </a:r>
            <a:r>
              <a:rPr lang="ru-RU" dirty="0"/>
              <a:t> и 64-битного типа </a:t>
            </a:r>
            <a:r>
              <a:rPr lang="ru-RU" dirty="0" err="1"/>
              <a:t>double</a:t>
            </a:r>
            <a:r>
              <a:rPr lang="ru-RU" dirty="0"/>
              <a:t> хранятся в памяти в бинарном виде в формате, стандартизированном спецификацией </a:t>
            </a:r>
            <a:r>
              <a:rPr lang="ru-RU" i="1" dirty="0"/>
              <a:t>IEEE 754</a:t>
            </a:r>
            <a:r>
              <a:rPr lang="ru-RU" dirty="0"/>
              <a:t> (полное название – </a:t>
            </a:r>
            <a:r>
              <a:rPr lang="ru-RU" i="1" dirty="0"/>
              <a:t>IEEE </a:t>
            </a:r>
            <a:r>
              <a:rPr lang="ru-RU" i="1" dirty="0" err="1"/>
              <a:t>Standard</a:t>
            </a:r>
            <a:r>
              <a:rPr lang="ru-RU" i="1" dirty="0"/>
              <a:t> </a:t>
            </a:r>
            <a:r>
              <a:rPr lang="ru-RU" i="1" dirty="0" err="1"/>
              <a:t>for</a:t>
            </a:r>
            <a:r>
              <a:rPr lang="ru-RU" i="1" dirty="0"/>
              <a:t> </a:t>
            </a:r>
            <a:r>
              <a:rPr lang="ru-RU" i="1" dirty="0" err="1"/>
              <a:t>Binary</a:t>
            </a:r>
            <a:r>
              <a:rPr lang="ru-RU" i="1" dirty="0"/>
              <a:t> </a:t>
            </a:r>
            <a:r>
              <a:rPr lang="ru-RU" i="1" dirty="0" err="1"/>
              <a:t>Floating-Point</a:t>
            </a:r>
            <a:r>
              <a:rPr lang="ru-RU" i="1" dirty="0"/>
              <a:t> </a:t>
            </a:r>
            <a:r>
              <a:rPr lang="ru-RU" i="1" dirty="0" err="1"/>
              <a:t>Arithmetic</a:t>
            </a:r>
            <a:r>
              <a:rPr lang="ru-RU" i="1" dirty="0"/>
              <a:t>, ANSI/IEEE </a:t>
            </a:r>
            <a:r>
              <a:rPr lang="ru-RU" i="1" dirty="0" err="1"/>
              <a:t>Standard</a:t>
            </a:r>
            <a:r>
              <a:rPr lang="ru-RU" i="1" dirty="0"/>
              <a:t> 754-1985 (IEEE, </a:t>
            </a:r>
            <a:r>
              <a:rPr lang="ru-RU" i="1" dirty="0" err="1"/>
              <a:t>New</a:t>
            </a:r>
            <a:r>
              <a:rPr lang="ru-RU" i="1" dirty="0"/>
              <a:t> </a:t>
            </a:r>
            <a:r>
              <a:rPr lang="ru-RU" i="1" dirty="0" err="1"/>
              <a:t>York</a:t>
            </a:r>
            <a:r>
              <a:rPr lang="ru-RU" dirty="0"/>
              <a:t>)). В этой спецификации описаны не только конечные дробные величины, но и еще несколько особых значений, а именно:</a:t>
            </a:r>
          </a:p>
          <a:p>
            <a:pPr marL="342900" lvl="0" indent="-342900">
              <a:buFont typeface="+mj-lt"/>
              <a:buAutoNum type="arabicPeriod"/>
            </a:pPr>
            <a:r>
              <a:rPr lang="ru-RU" dirty="0"/>
              <a:t>положительная и отрицательная бесконечности (</a:t>
            </a:r>
            <a:r>
              <a:rPr lang="ru-RU" dirty="0" err="1"/>
              <a:t>positive</a:t>
            </a:r>
            <a:r>
              <a:rPr lang="ru-RU" dirty="0"/>
              <a:t>/</a:t>
            </a:r>
            <a:r>
              <a:rPr lang="ru-RU" dirty="0" err="1"/>
              <a:t>negative</a:t>
            </a:r>
            <a:r>
              <a:rPr lang="ru-RU" dirty="0"/>
              <a:t> </a:t>
            </a:r>
            <a:r>
              <a:rPr lang="ru-RU" dirty="0" err="1"/>
              <a:t>infinity</a:t>
            </a:r>
            <a:r>
              <a:rPr lang="ru-RU" dirty="0"/>
              <a:t>);</a:t>
            </a:r>
          </a:p>
          <a:p>
            <a:pPr marL="342900" lvl="0" indent="-342900">
              <a:buFont typeface="+mj-lt"/>
              <a:buAutoNum type="arabicPeriod"/>
            </a:pPr>
            <a:r>
              <a:rPr lang="ru-RU" dirty="0"/>
              <a:t>значение "не число", </a:t>
            </a:r>
            <a:r>
              <a:rPr lang="ru-RU" dirty="0" err="1"/>
              <a:t>Not</a:t>
            </a:r>
            <a:r>
              <a:rPr lang="ru-RU" dirty="0"/>
              <a:t>-a-</a:t>
            </a:r>
            <a:r>
              <a:rPr lang="ru-RU" dirty="0" err="1"/>
              <a:t>Number</a:t>
            </a:r>
            <a:r>
              <a:rPr lang="ru-RU" dirty="0"/>
              <a:t>, сокращенно </a:t>
            </a:r>
            <a:r>
              <a:rPr lang="ru-RU" dirty="0" err="1"/>
              <a:t>NaN</a:t>
            </a:r>
            <a:r>
              <a:rPr lang="ru-RU" dirty="0"/>
              <a:t>;</a:t>
            </a:r>
          </a:p>
          <a:p>
            <a:pPr marL="342900" lvl="0" indent="-342900">
              <a:buFont typeface="+mj-lt"/>
              <a:buAutoNum type="arabicPeriod"/>
            </a:pPr>
            <a:r>
              <a:rPr lang="ru-RU" dirty="0"/>
              <a:t>положительный и отрицательный нули.</a:t>
            </a:r>
          </a:p>
          <a:p>
            <a:r>
              <a:rPr lang="ru-RU" dirty="0"/>
              <a:t>Для этих значений нет специальных обозначений. Чтобы получить такие величины, необходимо либо произвести арифметическую операцию (например, результатом деления ноль на ноль 0.0/0.0 является </a:t>
            </a:r>
            <a:r>
              <a:rPr lang="ru-RU" dirty="0" err="1"/>
              <a:t>NaN</a:t>
            </a:r>
            <a:r>
              <a:rPr lang="ru-RU" dirty="0"/>
              <a:t> ), либо обратиться к константам в классах </a:t>
            </a:r>
            <a:r>
              <a:rPr lang="ru-RU" dirty="0" err="1"/>
              <a:t>Float</a:t>
            </a:r>
            <a:r>
              <a:rPr lang="ru-RU" dirty="0"/>
              <a:t> и </a:t>
            </a:r>
            <a:r>
              <a:rPr lang="ru-RU" dirty="0" err="1"/>
              <a:t>Double</a:t>
            </a:r>
            <a:r>
              <a:rPr lang="ru-RU" dirty="0"/>
              <a:t>, а именно POSITIVE_INFINITY, NEGATIVE_INFINITY и </a:t>
            </a:r>
            <a:r>
              <a:rPr lang="ru-RU" dirty="0" err="1"/>
              <a:t>NaN</a:t>
            </a:r>
            <a:r>
              <a:rPr lang="ru-RU" dirty="0"/>
              <a:t>.</a:t>
            </a:r>
          </a:p>
          <a:p>
            <a:r>
              <a:rPr lang="ru-RU" dirty="0"/>
              <a:t>Не существует стандартных возможностей </a:t>
            </a:r>
            <a:r>
              <a:rPr lang="en-US" dirty="0"/>
              <a:t>Java</a:t>
            </a:r>
            <a:r>
              <a:rPr lang="ru-RU" dirty="0"/>
              <a:t> вводить дробные значения не в десятичной системе, однако классы </a:t>
            </a:r>
            <a:r>
              <a:rPr lang="ru-RU" dirty="0" err="1"/>
              <a:t>Float</a:t>
            </a:r>
            <a:r>
              <a:rPr lang="ru-RU" dirty="0"/>
              <a:t> и </a:t>
            </a:r>
            <a:r>
              <a:rPr lang="ru-RU" dirty="0" err="1"/>
              <a:t>Double</a:t>
            </a:r>
            <a:r>
              <a:rPr lang="ru-RU" dirty="0"/>
              <a:t> предоставляют много вспомогательных методов, в том числе и для такой задачи.</a:t>
            </a:r>
          </a:p>
        </p:txBody>
      </p:sp>
    </p:spTree>
    <p:extLst>
      <p:ext uri="{BB962C8B-B14F-4D97-AF65-F5344CB8AC3E}">
        <p14:creationId xmlns:p14="http://schemas.microsoft.com/office/powerpoint/2010/main" val="160463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литералы</a:t>
            </a:r>
          </a:p>
        </p:txBody>
      </p:sp>
      <p:sp>
        <p:nvSpPr>
          <p:cNvPr id="3" name="Объект 2"/>
          <p:cNvSpPr>
            <a:spLocks noGrp="1"/>
          </p:cNvSpPr>
          <p:nvPr>
            <p:ph idx="1"/>
          </p:nvPr>
        </p:nvSpPr>
        <p:spPr/>
        <p:txBody>
          <a:bodyPr/>
          <a:lstStyle/>
          <a:p>
            <a:r>
              <a:rPr lang="ru-RU" dirty="0"/>
              <a:t>Логические </a:t>
            </a:r>
            <a:r>
              <a:rPr lang="ru-RU" i="1" dirty="0"/>
              <a:t>литералы</a:t>
            </a:r>
            <a:r>
              <a:rPr lang="ru-RU" dirty="0"/>
              <a:t> имеют два возможных значения </a:t>
            </a:r>
          </a:p>
          <a:p>
            <a:pPr marL="342900" indent="-342900">
              <a:buFont typeface="+mj-lt"/>
              <a:buAutoNum type="arabicPeriod"/>
            </a:pPr>
            <a:r>
              <a:rPr lang="ru-RU" dirty="0" err="1"/>
              <a:t>true</a:t>
            </a:r>
            <a:r>
              <a:rPr lang="ru-RU" dirty="0"/>
              <a:t> </a:t>
            </a:r>
          </a:p>
          <a:p>
            <a:pPr marL="342900" indent="-342900">
              <a:buFont typeface="+mj-lt"/>
              <a:buAutoNum type="arabicPeriod"/>
            </a:pPr>
            <a:r>
              <a:rPr lang="ru-RU" dirty="0" err="1"/>
              <a:t>false</a:t>
            </a:r>
            <a:r>
              <a:rPr lang="ru-RU" dirty="0"/>
              <a:t>. </a:t>
            </a:r>
          </a:p>
          <a:p>
            <a:r>
              <a:rPr lang="ru-RU" dirty="0"/>
              <a:t>Эти два зарезервированных слова не являются ключевыми, но также не могут использоваться в качестве идентификатора.</a:t>
            </a:r>
          </a:p>
          <a:p>
            <a:endParaRPr lang="ru-RU" dirty="0"/>
          </a:p>
        </p:txBody>
      </p:sp>
    </p:spTree>
    <p:extLst>
      <p:ext uri="{BB962C8B-B14F-4D97-AF65-F5344CB8AC3E}">
        <p14:creationId xmlns:p14="http://schemas.microsoft.com/office/powerpoint/2010/main" val="10196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Символьные литералы</a:t>
            </a:r>
          </a:p>
        </p:txBody>
      </p:sp>
      <p:sp>
        <p:nvSpPr>
          <p:cNvPr id="3" name="Объект 2"/>
          <p:cNvSpPr>
            <a:spLocks noGrp="1"/>
          </p:cNvSpPr>
          <p:nvPr>
            <p:ph idx="1"/>
          </p:nvPr>
        </p:nvSpPr>
        <p:spPr>
          <a:xfrm>
            <a:off x="828675" y="1600199"/>
            <a:ext cx="7486650" cy="5162342"/>
          </a:xfrm>
        </p:spPr>
        <p:txBody>
          <a:bodyPr>
            <a:normAutofit/>
          </a:bodyPr>
          <a:lstStyle/>
          <a:p>
            <a:r>
              <a:rPr lang="ru-RU" dirty="0"/>
              <a:t>Символьные </a:t>
            </a:r>
            <a:r>
              <a:rPr lang="ru-RU" i="1" dirty="0"/>
              <a:t>литералы</a:t>
            </a:r>
            <a:r>
              <a:rPr lang="ru-RU" dirty="0"/>
              <a:t> описывают один символ из набора </a:t>
            </a:r>
            <a:r>
              <a:rPr lang="ru-RU" i="1" dirty="0" err="1"/>
              <a:t>Unicode</a:t>
            </a:r>
            <a:r>
              <a:rPr lang="ru-RU" dirty="0"/>
              <a:t>, заключенный в одиночные кавычки, или апострофы (</a:t>
            </a:r>
            <a:r>
              <a:rPr lang="ru-RU" i="1" dirty="0"/>
              <a:t>ASCII</a:t>
            </a:r>
            <a:r>
              <a:rPr lang="ru-RU" dirty="0"/>
              <a:t> -символ </a:t>
            </a:r>
            <a:r>
              <a:rPr lang="ru-RU" i="1" dirty="0" err="1"/>
              <a:t>single</a:t>
            </a:r>
            <a:r>
              <a:rPr lang="ru-RU" i="1" dirty="0"/>
              <a:t> </a:t>
            </a:r>
            <a:r>
              <a:rPr lang="ru-RU" i="1" dirty="0" err="1"/>
              <a:t>quote</a:t>
            </a:r>
            <a:r>
              <a:rPr lang="ru-RU" dirty="0"/>
              <a:t>, \u0027). </a:t>
            </a:r>
            <a:endParaRPr lang="en-US" dirty="0"/>
          </a:p>
          <a:p>
            <a:r>
              <a:rPr lang="ru-RU" dirty="0"/>
              <a:t>Символьный </a:t>
            </a:r>
            <a:r>
              <a:rPr lang="ru-RU" i="1" dirty="0"/>
              <a:t>литерал</a:t>
            </a:r>
            <a:r>
              <a:rPr lang="ru-RU" dirty="0"/>
              <a:t> должен содержать строго один символ, или специальную последовательность, начинающуюся с \. </a:t>
            </a:r>
            <a:endParaRPr lang="en-US" dirty="0"/>
          </a:p>
          <a:p>
            <a:r>
              <a:rPr lang="ru-RU" dirty="0"/>
              <a:t>Для записи специальных символов (неотображаемых и служебных, таких как ", ', \ ) используются следующие обозначения:</a:t>
            </a:r>
          </a:p>
          <a:p>
            <a:pPr marL="342891" lvl="1"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\b  \u0008  backspace BS –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забой</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\t  \u0009  horizontal tab HT –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табуляция</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\n  \u000a  linefeed LF –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конец строки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\f  \u000c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form</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feed</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FF – конец страницы</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\r  \u000d  carriage return CR –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возврат каретки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\u0022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double</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quote</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 – двойная кавычка</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\u0027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single</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quote</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 – одинарная кавычка</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\u005c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backslash</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 – обратная косая черта</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2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\шестнадцатеричный код  от \u0000 до \u00ff символа</a:t>
            </a: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в шестнадцатеричном формате.</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697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a:t>Кодировка</a:t>
            </a:r>
            <a:endParaRPr lang="ru-RU" dirty="0"/>
          </a:p>
        </p:txBody>
      </p:sp>
      <p:sp>
        <p:nvSpPr>
          <p:cNvPr id="7" name="Объект 6"/>
          <p:cNvSpPr>
            <a:spLocks noGrp="1"/>
          </p:cNvSpPr>
          <p:nvPr>
            <p:ph idx="1"/>
          </p:nvPr>
        </p:nvSpPr>
        <p:spPr/>
        <p:txBody>
          <a:bodyPr>
            <a:normAutofit/>
          </a:bodyPr>
          <a:lstStyle/>
          <a:p>
            <a:r>
              <a:rPr lang="ru-RU" sz="1600" dirty="0"/>
              <a:t>Для записи текста программы применяется универсальная кодировка </a:t>
            </a:r>
            <a:r>
              <a:rPr lang="ru-RU" sz="1600" i="1" dirty="0" err="1"/>
              <a:t>Unicode</a:t>
            </a:r>
            <a:r>
              <a:rPr lang="ru-RU" sz="1600" i="1" dirty="0"/>
              <a:t> UTF-16</a:t>
            </a:r>
          </a:p>
          <a:p>
            <a:r>
              <a:rPr lang="ru-RU" sz="1600" i="1" dirty="0" err="1"/>
              <a:t>Unicode</a:t>
            </a:r>
            <a:r>
              <a:rPr lang="ru-RU" sz="1600" i="1" dirty="0"/>
              <a:t> UTF-16 </a:t>
            </a:r>
            <a:r>
              <a:rPr lang="ru-RU" sz="1600" dirty="0"/>
              <a:t>представляет символы кодом из 2 байт, описывая, таким образом, 65535 символов. </a:t>
            </a:r>
          </a:p>
          <a:p>
            <a:r>
              <a:rPr lang="ru-RU" sz="1600" dirty="0"/>
              <a:t>Конструкция для представления символов </a:t>
            </a:r>
            <a:r>
              <a:rPr lang="en-US" sz="1600" dirty="0"/>
              <a:t>Unicode </a:t>
            </a:r>
            <a:r>
              <a:rPr lang="ru-RU" sz="1600" dirty="0"/>
              <a:t>через символы </a:t>
            </a:r>
            <a:r>
              <a:rPr lang="en-US" sz="1600" dirty="0"/>
              <a:t>ASCII:</a:t>
            </a:r>
          </a:p>
          <a:p>
            <a:pPr marL="342891" lvl="1" indent="0">
              <a:buNone/>
            </a:pPr>
            <a:r>
              <a:rPr lang="en-US" sz="1800" dirty="0"/>
              <a:t>\u</a:t>
            </a:r>
            <a:r>
              <a:rPr lang="en-US" sz="1800" i="1" dirty="0"/>
              <a:t>16-</a:t>
            </a:r>
            <a:r>
              <a:rPr lang="ru-RU" sz="1800" i="1" dirty="0" err="1"/>
              <a:t>ричный</a:t>
            </a:r>
            <a:r>
              <a:rPr lang="ru-RU" sz="1800" i="1" dirty="0"/>
              <a:t> код</a:t>
            </a:r>
          </a:p>
          <a:p>
            <a:pPr marL="342891" lvl="1" indent="0">
              <a:buNone/>
            </a:pPr>
            <a:r>
              <a:rPr lang="ru-RU" sz="1800" dirty="0"/>
              <a:t>Например, буква А в кодировке </a:t>
            </a:r>
            <a:r>
              <a:rPr lang="en-US" sz="1800" dirty="0"/>
              <a:t>Unicode - </a:t>
            </a:r>
            <a:r>
              <a:rPr lang="en-US" sz="1800" dirty="0">
                <a:solidFill>
                  <a:srgbClr val="FF0000"/>
                </a:solidFill>
              </a:rPr>
              <a:t>\u</a:t>
            </a:r>
            <a:r>
              <a:rPr lang="ru-RU" sz="1800" dirty="0">
                <a:solidFill>
                  <a:srgbClr val="FF0000"/>
                </a:solidFill>
              </a:rPr>
              <a:t>0410</a:t>
            </a:r>
            <a:endParaRPr lang="en-US" sz="1800" dirty="0">
              <a:solidFill>
                <a:srgbClr val="FF0000"/>
              </a:solidFill>
            </a:endParaRPr>
          </a:p>
          <a:p>
            <a:r>
              <a:rPr lang="ru-RU" sz="1600" i="1" dirty="0" err="1"/>
              <a:t>Unicode</a:t>
            </a:r>
            <a:r>
              <a:rPr lang="ru-RU" sz="1600" dirty="0"/>
              <a:t> используется не для всех лексем, а только для тех, для которых важна </a:t>
            </a:r>
            <a:r>
              <a:rPr lang="ru-RU" sz="1600" i="1" dirty="0"/>
              <a:t>поддержка</a:t>
            </a:r>
            <a:r>
              <a:rPr lang="ru-RU" sz="1600" dirty="0"/>
              <a:t> многих языков, а именно: комментарии, </a:t>
            </a:r>
            <a:r>
              <a:rPr lang="ru-RU" sz="1600" i="1" dirty="0"/>
              <a:t>идентификаторы</a:t>
            </a:r>
            <a:r>
              <a:rPr lang="ru-RU" sz="1600" dirty="0"/>
              <a:t>, символьные и строковые </a:t>
            </a:r>
            <a:r>
              <a:rPr lang="ru-RU" sz="1600" i="1" dirty="0"/>
              <a:t>литералы</a:t>
            </a:r>
            <a:r>
              <a:rPr lang="ru-RU" sz="1600" dirty="0"/>
              <a:t>. </a:t>
            </a:r>
            <a:endParaRPr lang="en-US" sz="1600" dirty="0"/>
          </a:p>
          <a:p>
            <a:r>
              <a:rPr lang="ru-RU" sz="1600" dirty="0"/>
              <a:t>Для записи остальных лексем вполне достаточно </a:t>
            </a:r>
            <a:r>
              <a:rPr lang="ru-RU" sz="1600" i="1" dirty="0"/>
              <a:t>ASCII</a:t>
            </a:r>
            <a:r>
              <a:rPr lang="ru-RU" sz="1600" dirty="0"/>
              <a:t> -символов.</a:t>
            </a:r>
          </a:p>
          <a:p>
            <a:pPr marL="342891" lvl="1" indent="0">
              <a:buNone/>
            </a:pPr>
            <a:endParaRPr lang="ru-RU" sz="1800" dirty="0">
              <a:solidFill>
                <a:srgbClr val="FF0000"/>
              </a:solidFill>
            </a:endParaRPr>
          </a:p>
        </p:txBody>
      </p:sp>
    </p:spTree>
    <p:extLst>
      <p:ext uri="{BB962C8B-B14F-4D97-AF65-F5344CB8AC3E}">
        <p14:creationId xmlns:p14="http://schemas.microsoft.com/office/powerpoint/2010/main" val="215611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Строковые литералы</a:t>
            </a:r>
          </a:p>
        </p:txBody>
      </p:sp>
      <p:sp>
        <p:nvSpPr>
          <p:cNvPr id="3" name="Объект 2"/>
          <p:cNvSpPr>
            <a:spLocks noGrp="1"/>
          </p:cNvSpPr>
          <p:nvPr>
            <p:ph idx="1"/>
          </p:nvPr>
        </p:nvSpPr>
        <p:spPr/>
        <p:txBody>
          <a:bodyPr/>
          <a:lstStyle/>
          <a:p>
            <a:r>
              <a:rPr lang="ru-RU" dirty="0"/>
              <a:t>Строковые </a:t>
            </a:r>
            <a:r>
              <a:rPr lang="ru-RU" i="1" dirty="0"/>
              <a:t>литералы</a:t>
            </a:r>
            <a:r>
              <a:rPr lang="ru-RU" dirty="0"/>
              <a:t> состоят из набора символов и записываются в двойных кавычках. Длина может быть нулевой или сколь угодно большой. Любой символ может быть представлен специальной последовательностью, начинающейся с \</a:t>
            </a:r>
            <a:endParaRPr lang="en-US" dirty="0"/>
          </a:p>
          <a:p>
            <a:r>
              <a:rPr lang="ru-RU" dirty="0"/>
              <a:t>Строковый </a:t>
            </a:r>
            <a:r>
              <a:rPr lang="ru-RU" i="1" dirty="0"/>
              <a:t>литерал</a:t>
            </a:r>
            <a:r>
              <a:rPr lang="ru-RU" dirty="0"/>
              <a:t> нельзя разбивать на несколько строк в коде программы. Если требуется текстовое значение, состоящее из нескольких строк, то необходимо воспользоваться специальными символами \n или \r. Если же текст просто слишком длинный, чтобы уместиться на одной строке кода, можно использовать оператор конкатенации строк +. </a:t>
            </a:r>
            <a:endParaRPr lang="en-US" dirty="0"/>
          </a:p>
          <a:p>
            <a:r>
              <a:rPr lang="ru-RU" dirty="0"/>
              <a:t>Примеры строковых </a:t>
            </a:r>
            <a:r>
              <a:rPr lang="ru-RU" i="1" dirty="0"/>
              <a:t>литералов</a:t>
            </a:r>
            <a:r>
              <a:rPr lang="ru-RU" dirty="0"/>
              <a:t>:</a:t>
            </a:r>
            <a:endParaRPr lang="en-US" dirty="0"/>
          </a:p>
          <a:p>
            <a:pPr marL="685791" lvl="1" indent="-342900">
              <a:lnSpc>
                <a:spcPts val="153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"Длинный текст " + </a:t>
            </a: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"с переносом"</a:t>
            </a: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endParaRPr>
          </a:p>
          <a:p>
            <a:pPr marL="685791" lvl="1" indent="-342900">
              <a:lnSpc>
                <a:spcPts val="1530"/>
              </a:lnSpc>
              <a:buFont typeface="+mj-lt"/>
              <a:buAutoNum type="arabicPeriod" startAt="2"/>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Hello</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world</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r</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nHello</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ru-RU" dirty="0"/>
              <a:t>Каждый строковый </a:t>
            </a:r>
            <a:r>
              <a:rPr lang="ru-RU" i="1" dirty="0"/>
              <a:t>литерал</a:t>
            </a:r>
            <a:r>
              <a:rPr lang="ru-RU" dirty="0"/>
              <a:t> является экземпляром класса </a:t>
            </a:r>
            <a:r>
              <a:rPr lang="ru-RU" sz="16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String</a:t>
            </a:r>
            <a:r>
              <a:rPr lang="ru-RU" dirty="0"/>
              <a:t>. Это определяет некоторые необычные свойства строковых </a:t>
            </a:r>
            <a:r>
              <a:rPr lang="ru-RU" i="1" dirty="0"/>
              <a:t>литералов</a:t>
            </a:r>
            <a:r>
              <a:rPr lang="en-US" i="1" dirty="0"/>
              <a:t>.</a:t>
            </a:r>
            <a:endParaRPr lang="ru-RU" dirty="0"/>
          </a:p>
        </p:txBody>
      </p:sp>
    </p:spTree>
    <p:extLst>
      <p:ext uri="{BB962C8B-B14F-4D97-AF65-F5344CB8AC3E}">
        <p14:creationId xmlns:p14="http://schemas.microsoft.com/office/powerpoint/2010/main" val="377737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Разделители</a:t>
            </a:r>
          </a:p>
        </p:txBody>
      </p:sp>
      <p:sp>
        <p:nvSpPr>
          <p:cNvPr id="3" name="Объект 2"/>
          <p:cNvSpPr>
            <a:spLocks noGrp="1"/>
          </p:cNvSpPr>
          <p:nvPr>
            <p:ph idx="1"/>
          </p:nvPr>
        </p:nvSpPr>
        <p:spPr/>
        <p:txBody>
          <a:bodyPr/>
          <a:lstStyle/>
          <a:p>
            <a:r>
              <a:rPr lang="ru-RU" dirty="0"/>
              <a:t>Разделители – это специальные символы, которые используются в служебных целях языка. </a:t>
            </a:r>
            <a:endParaRPr lang="en-US" dirty="0"/>
          </a:p>
          <a:p>
            <a:r>
              <a:rPr lang="ru-RU" dirty="0"/>
              <a:t>Полный список:</a:t>
            </a:r>
          </a:p>
          <a:p>
            <a:pPr marL="0" indent="0">
              <a:lnSpc>
                <a:spcPts val="153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 ) [ ] { } ;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94683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Операторы</a:t>
            </a:r>
          </a:p>
        </p:txBody>
      </p:sp>
      <p:sp>
        <p:nvSpPr>
          <p:cNvPr id="3" name="Объект 2"/>
          <p:cNvSpPr>
            <a:spLocks noGrp="1"/>
          </p:cNvSpPr>
          <p:nvPr>
            <p:ph idx="1"/>
          </p:nvPr>
        </p:nvSpPr>
        <p:spPr/>
        <p:txBody>
          <a:bodyPr/>
          <a:lstStyle/>
          <a:p>
            <a:r>
              <a:rPr lang="ru-RU" dirty="0"/>
              <a:t>Операторы используются в различных операциях – арифметических, логических, битовых, операциях сравнения и присваивания. </a:t>
            </a:r>
          </a:p>
          <a:p>
            <a:r>
              <a:rPr lang="ru-RU" dirty="0"/>
              <a:t>Следующие 37 лексем (все состоят только из </a:t>
            </a:r>
            <a:r>
              <a:rPr lang="ru-RU" i="1" dirty="0"/>
              <a:t>ASCII</a:t>
            </a:r>
            <a:r>
              <a:rPr lang="ru-RU" dirty="0"/>
              <a:t> -символов) являются операторами языка </a:t>
            </a:r>
            <a:r>
              <a:rPr lang="ru-RU" dirty="0" err="1"/>
              <a:t>Java</a:t>
            </a:r>
            <a:r>
              <a:rPr lang="ru-RU" dirty="0"/>
              <a:t>:</a:t>
            </a:r>
          </a:p>
          <a:p>
            <a:endParaRPr lang="ru-RU" dirty="0"/>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&gt;   &lt;   !   ~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&lt;=  &gt;=  !=  &amp;&amp;  ||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   *   /   &amp;   |   ^   %   &lt;&lt;   &gt;&gt;   &gt;&gt;&gt;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  *=  /=  &amp;=  |=  ^=  %=  &lt;&lt;=  &gt;&gt;=  &gt;&gt;&gt;=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ru-RU" dirty="0"/>
          </a:p>
          <a:p>
            <a:endParaRPr lang="ru-RU" dirty="0"/>
          </a:p>
        </p:txBody>
      </p:sp>
    </p:spTree>
    <p:extLst>
      <p:ext uri="{BB962C8B-B14F-4D97-AF65-F5344CB8AC3E}">
        <p14:creationId xmlns:p14="http://schemas.microsoft.com/office/powerpoint/2010/main" val="29606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Операторы присваивания и сравнения</a:t>
            </a:r>
          </a:p>
        </p:txBody>
      </p:sp>
      <p:sp>
        <p:nvSpPr>
          <p:cNvPr id="3" name="Объект 2"/>
          <p:cNvSpPr>
            <a:spLocks noGrp="1"/>
          </p:cNvSpPr>
          <p:nvPr>
            <p:ph idx="1"/>
          </p:nvPr>
        </p:nvSpPr>
        <p:spPr/>
        <p:txBody>
          <a:bodyPr/>
          <a:lstStyle/>
          <a:p>
            <a:r>
              <a:rPr lang="ru-RU" dirty="0"/>
              <a:t>Различаются оператор присваивания </a:t>
            </a:r>
            <a:r>
              <a:rPr lang="ru-RU" dirty="0">
                <a:solidFill>
                  <a:srgbClr val="FF0000"/>
                </a:solidFill>
              </a:rPr>
              <a:t>=</a:t>
            </a:r>
            <a:r>
              <a:rPr lang="ru-RU" dirty="0"/>
              <a:t> и оператор сравнения </a:t>
            </a:r>
            <a:r>
              <a:rPr lang="ru-RU" dirty="0">
                <a:solidFill>
                  <a:srgbClr val="FF0000"/>
                </a:solidFill>
              </a:rPr>
              <a:t>==</a:t>
            </a:r>
          </a:p>
          <a:p>
            <a:r>
              <a:rPr lang="ru-RU" dirty="0"/>
              <a:t>Условие "не равно" записывается как </a:t>
            </a:r>
            <a:r>
              <a:rPr lang="ru-RU" dirty="0">
                <a:solidFill>
                  <a:srgbClr val="FF0000"/>
                </a:solidFill>
              </a:rPr>
              <a:t>!=</a:t>
            </a:r>
          </a:p>
          <a:p>
            <a:r>
              <a:rPr lang="ru-RU" dirty="0"/>
              <a:t>Сочетание какого-либо оператора с оператором присваивания </a:t>
            </a:r>
            <a:r>
              <a:rPr lang="ru-RU" dirty="0">
                <a:solidFill>
                  <a:srgbClr val="FF0000"/>
                </a:solidFill>
              </a:rPr>
              <a:t>=</a:t>
            </a:r>
            <a:r>
              <a:rPr lang="ru-RU" dirty="0"/>
              <a:t> используется при изменении значения переменной. Например, следующие две строки эквивалентны:</a:t>
            </a:r>
          </a:p>
          <a:p>
            <a:pPr marL="685791" lvl="1" indent="-342900">
              <a:lnSpc>
                <a:spcPts val="153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x = x + 1;</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685791" lvl="1" indent="-342900">
              <a:lnSpc>
                <a:spcPts val="153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x += 1;</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ru-RU" dirty="0">
              <a:solidFill>
                <a:srgbClr val="FF0000"/>
              </a:solidFill>
            </a:endParaRPr>
          </a:p>
        </p:txBody>
      </p:sp>
    </p:spTree>
    <p:extLst>
      <p:ext uri="{BB962C8B-B14F-4D97-AF65-F5344CB8AC3E}">
        <p14:creationId xmlns:p14="http://schemas.microsoft.com/office/powerpoint/2010/main" val="6952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Арифметические операции</a:t>
            </a:r>
            <a:endParaRPr lang="ru-RU" dirty="0"/>
          </a:p>
        </p:txBody>
      </p:sp>
      <p:sp>
        <p:nvSpPr>
          <p:cNvPr id="3" name="Объект 2"/>
          <p:cNvSpPr>
            <a:spLocks noGrp="1"/>
          </p:cNvSpPr>
          <p:nvPr>
            <p:ph idx="1"/>
          </p:nvPr>
        </p:nvSpPr>
        <p:spPr/>
        <p:txBody>
          <a:bodyPr>
            <a:normAutofit lnSpcReduction="10000"/>
          </a:bodyPr>
          <a:lstStyle/>
          <a:p>
            <a:r>
              <a:rPr lang="ru-RU" dirty="0"/>
              <a:t>4 арифметические операции </a:t>
            </a:r>
            <a:r>
              <a:rPr lang="ru-RU" dirty="0">
                <a:solidFill>
                  <a:srgbClr val="FF0000"/>
                </a:solidFill>
              </a:rPr>
              <a:t>+, -, *, /</a:t>
            </a:r>
          </a:p>
          <a:p>
            <a:r>
              <a:rPr lang="ru-RU" dirty="0"/>
              <a:t>Оператор получения остатка от деления </a:t>
            </a:r>
            <a:r>
              <a:rPr lang="ru-RU" dirty="0">
                <a:solidFill>
                  <a:srgbClr val="FF0000"/>
                </a:solidFill>
              </a:rPr>
              <a:t>% </a:t>
            </a:r>
            <a:r>
              <a:rPr lang="ru-RU" dirty="0"/>
              <a:t>для целочисленных и дробных аргументам</a:t>
            </a:r>
          </a:p>
          <a:p>
            <a:r>
              <a:rPr lang="ru-RU" dirty="0"/>
              <a:t>Работа с целочисленными аргументами подчиняется простым правилам. Если делится значение a на значение b, то выражение (a/b)*b+(</a:t>
            </a:r>
            <a:r>
              <a:rPr lang="ru-RU" dirty="0" err="1"/>
              <a:t>a%b</a:t>
            </a:r>
            <a:r>
              <a:rPr lang="ru-RU" dirty="0"/>
              <a:t>) должно в точности равняться a. Оператор деления целых чисел / всегда возвращает целое число. Например:</a:t>
            </a:r>
          </a:p>
          <a:p>
            <a:pPr marL="685791" lvl="1" indent="-342900">
              <a:buFont typeface="+mj-lt"/>
              <a:buAutoNum type="arabicPeriod"/>
            </a:pPr>
            <a:r>
              <a:rPr lang="ru-RU" sz="1300" dirty="0"/>
              <a:t>9/5 возвращает </a:t>
            </a:r>
          </a:p>
          <a:p>
            <a:pPr marL="685791" lvl="1" indent="-342900">
              <a:buFont typeface="+mj-lt"/>
              <a:buAutoNum type="arabicPeriod"/>
            </a:pPr>
            <a:r>
              <a:rPr lang="ru-RU" sz="1300" dirty="0"/>
              <a:t>9/(-5) возвращает </a:t>
            </a:r>
          </a:p>
          <a:p>
            <a:pPr marL="685791" lvl="1" indent="-342900">
              <a:buFont typeface="+mj-lt"/>
              <a:buAutoNum type="arabicPeriod"/>
            </a:pPr>
            <a:r>
              <a:rPr lang="ru-RU" sz="1300" dirty="0"/>
              <a:t>(-9)/5 возвращает </a:t>
            </a:r>
          </a:p>
          <a:p>
            <a:pPr marL="685791" lvl="1" indent="-342900">
              <a:buFont typeface="+mj-lt"/>
              <a:buAutoNum type="arabicPeriod"/>
            </a:pPr>
            <a:r>
              <a:rPr lang="ru-RU" sz="1300" dirty="0"/>
              <a:t>(-9)/(-5) возвращает </a:t>
            </a:r>
          </a:p>
          <a:p>
            <a:r>
              <a:rPr lang="ru-RU" dirty="0"/>
              <a:t>Остаток может быть положительным, только если делимое было положительным. Соответственно, остаток может быть отрицательным только в случае отрицательного делимого.</a:t>
            </a:r>
            <a:endParaRPr lang="en-US" dirty="0"/>
          </a:p>
          <a:p>
            <a:pPr lvl="1"/>
            <a:r>
              <a:rPr lang="ru-RU" sz="1300" dirty="0"/>
              <a:t>9%5 возвращает </a:t>
            </a:r>
          </a:p>
          <a:p>
            <a:pPr lvl="1"/>
            <a:r>
              <a:rPr lang="ru-RU" sz="1300" dirty="0"/>
              <a:t>9%(-5) возвращает</a:t>
            </a:r>
          </a:p>
          <a:p>
            <a:pPr lvl="1"/>
            <a:r>
              <a:rPr lang="ru-RU" sz="1300" dirty="0"/>
              <a:t>(-9)%5 возвращает </a:t>
            </a:r>
          </a:p>
          <a:p>
            <a:pPr lvl="1"/>
            <a:r>
              <a:rPr lang="ru-RU" sz="1300" dirty="0"/>
              <a:t>(-9)%(-5) возвращает </a:t>
            </a:r>
          </a:p>
          <a:p>
            <a:pPr lvl="1"/>
            <a:endParaRPr lang="ru-RU" dirty="0"/>
          </a:p>
          <a:p>
            <a:endParaRPr lang="ru-RU" dirty="0"/>
          </a:p>
          <a:p>
            <a:pPr lvl="1"/>
            <a:endParaRPr lang="ru-RU" dirty="0"/>
          </a:p>
          <a:p>
            <a:endParaRPr lang="ru-RU" dirty="0">
              <a:solidFill>
                <a:srgbClr val="FF0000"/>
              </a:solidFill>
            </a:endParaRPr>
          </a:p>
        </p:txBody>
      </p:sp>
      <p:sp>
        <p:nvSpPr>
          <p:cNvPr id="6" name="Прямоугольник 5"/>
          <p:cNvSpPr/>
          <p:nvPr/>
        </p:nvSpPr>
        <p:spPr>
          <a:xfrm>
            <a:off x="2702518" y="3274483"/>
            <a:ext cx="301939" cy="307777"/>
          </a:xfrm>
          <a:prstGeom prst="rect">
            <a:avLst/>
          </a:prstGeom>
        </p:spPr>
        <p:txBody>
          <a:bodyPr wrap="square">
            <a:spAutoFit/>
          </a:bodyPr>
          <a:lstStyle/>
          <a:p>
            <a:r>
              <a:rPr lang="ru-RU" sz="1400" b="1" dirty="0">
                <a:solidFill>
                  <a:srgbClr val="8B0000"/>
                </a:solidFill>
                <a:latin typeface="Courier New" panose="02070309020205020404" pitchFamily="49" charset="0"/>
                <a:ea typeface="Times New Roman" panose="02020603050405020304" pitchFamily="18" charset="0"/>
              </a:rPr>
              <a:t>1</a:t>
            </a:r>
            <a:endParaRPr lang="ru-RU" sz="1400" b="1" dirty="0"/>
          </a:p>
        </p:txBody>
      </p:sp>
      <p:sp>
        <p:nvSpPr>
          <p:cNvPr id="7" name="Прямоугольник 6"/>
          <p:cNvSpPr/>
          <p:nvPr/>
        </p:nvSpPr>
        <p:spPr>
          <a:xfrm>
            <a:off x="2853487" y="3485947"/>
            <a:ext cx="420065" cy="307777"/>
          </a:xfrm>
          <a:prstGeom prst="rect">
            <a:avLst/>
          </a:prstGeom>
        </p:spPr>
        <p:txBody>
          <a:bodyPr wrap="square">
            <a:spAutoFit/>
          </a:bodyPr>
          <a:lstStyle/>
          <a:p>
            <a:r>
              <a:rPr lang="ru-RU" sz="1400" b="1" dirty="0">
                <a:solidFill>
                  <a:srgbClr val="8B0000"/>
                </a:solidFill>
                <a:latin typeface="Courier New" panose="02070309020205020404" pitchFamily="49" charset="0"/>
                <a:ea typeface="Times New Roman" panose="02020603050405020304" pitchFamily="18" charset="0"/>
              </a:rPr>
              <a:t>-1</a:t>
            </a:r>
            <a:endParaRPr lang="ru-RU" sz="1400" b="1" dirty="0"/>
          </a:p>
        </p:txBody>
      </p:sp>
      <p:sp>
        <p:nvSpPr>
          <p:cNvPr id="8" name="Прямоугольник 7"/>
          <p:cNvSpPr/>
          <p:nvPr/>
        </p:nvSpPr>
        <p:spPr>
          <a:xfrm>
            <a:off x="2862631" y="3698486"/>
            <a:ext cx="410921" cy="307777"/>
          </a:xfrm>
          <a:prstGeom prst="rect">
            <a:avLst/>
          </a:prstGeom>
        </p:spPr>
        <p:txBody>
          <a:bodyPr wrap="square">
            <a:spAutoFit/>
          </a:bodyPr>
          <a:lstStyle/>
          <a:p>
            <a:r>
              <a:rPr lang="ru-RU" sz="1400" b="1" dirty="0">
                <a:solidFill>
                  <a:srgbClr val="8B0000"/>
                </a:solidFill>
                <a:latin typeface="Courier New" panose="02070309020205020404" pitchFamily="49" charset="0"/>
                <a:ea typeface="Times New Roman" panose="02020603050405020304" pitchFamily="18" charset="0"/>
              </a:rPr>
              <a:t>-1</a:t>
            </a:r>
            <a:endParaRPr lang="ru-RU" sz="1400" b="1" dirty="0"/>
          </a:p>
        </p:txBody>
      </p:sp>
      <p:sp>
        <p:nvSpPr>
          <p:cNvPr id="9" name="Прямоугольник 8"/>
          <p:cNvSpPr/>
          <p:nvPr/>
        </p:nvSpPr>
        <p:spPr>
          <a:xfrm>
            <a:off x="2973790" y="3932411"/>
            <a:ext cx="301939" cy="307777"/>
          </a:xfrm>
          <a:prstGeom prst="rect">
            <a:avLst/>
          </a:prstGeom>
        </p:spPr>
        <p:txBody>
          <a:bodyPr wrap="square">
            <a:spAutoFit/>
          </a:bodyPr>
          <a:lstStyle/>
          <a:p>
            <a:r>
              <a:rPr lang="ru-RU" sz="1400" b="1" dirty="0">
                <a:solidFill>
                  <a:srgbClr val="8B0000"/>
                </a:solidFill>
                <a:latin typeface="Courier New" panose="02070309020205020404" pitchFamily="49" charset="0"/>
                <a:ea typeface="Times New Roman" panose="02020603050405020304" pitchFamily="18" charset="0"/>
              </a:rPr>
              <a:t>1</a:t>
            </a:r>
            <a:endParaRPr lang="ru-RU" sz="1400" b="1" dirty="0"/>
          </a:p>
        </p:txBody>
      </p:sp>
      <p:sp>
        <p:nvSpPr>
          <p:cNvPr id="10" name="Прямоугольник 9"/>
          <p:cNvSpPr/>
          <p:nvPr/>
        </p:nvSpPr>
        <p:spPr>
          <a:xfrm>
            <a:off x="2602383" y="4878320"/>
            <a:ext cx="420065" cy="307777"/>
          </a:xfrm>
          <a:prstGeom prst="rect">
            <a:avLst/>
          </a:prstGeom>
        </p:spPr>
        <p:txBody>
          <a:bodyPr wrap="square">
            <a:spAutoFit/>
          </a:bodyPr>
          <a:lstStyle/>
          <a:p>
            <a:r>
              <a:rPr lang="en-US" sz="1400" b="1" dirty="0">
                <a:solidFill>
                  <a:srgbClr val="8B0000"/>
                </a:solidFill>
                <a:latin typeface="Courier New" panose="02070309020205020404" pitchFamily="49" charset="0"/>
              </a:rPr>
              <a:t>4</a:t>
            </a:r>
            <a:endParaRPr lang="ru-RU" sz="1400" b="1" dirty="0"/>
          </a:p>
        </p:txBody>
      </p:sp>
      <p:sp>
        <p:nvSpPr>
          <p:cNvPr id="11" name="Прямоугольник 10"/>
          <p:cNvSpPr/>
          <p:nvPr/>
        </p:nvSpPr>
        <p:spPr>
          <a:xfrm>
            <a:off x="2792295" y="5089784"/>
            <a:ext cx="420065" cy="307777"/>
          </a:xfrm>
          <a:prstGeom prst="rect">
            <a:avLst/>
          </a:prstGeom>
        </p:spPr>
        <p:txBody>
          <a:bodyPr wrap="square">
            <a:spAutoFit/>
          </a:bodyPr>
          <a:lstStyle/>
          <a:p>
            <a:r>
              <a:rPr lang="en-US" sz="1400" b="1" dirty="0">
                <a:solidFill>
                  <a:srgbClr val="8B0000"/>
                </a:solidFill>
                <a:latin typeface="Courier New" panose="02070309020205020404" pitchFamily="49" charset="0"/>
              </a:rPr>
              <a:t>4</a:t>
            </a:r>
            <a:endParaRPr lang="ru-RU" sz="1400" b="1" dirty="0"/>
          </a:p>
        </p:txBody>
      </p:sp>
      <p:sp>
        <p:nvSpPr>
          <p:cNvPr id="12" name="Прямоугольник 11"/>
          <p:cNvSpPr/>
          <p:nvPr/>
        </p:nvSpPr>
        <p:spPr>
          <a:xfrm>
            <a:off x="2793975" y="5312520"/>
            <a:ext cx="420065" cy="307777"/>
          </a:xfrm>
          <a:prstGeom prst="rect">
            <a:avLst/>
          </a:prstGeom>
        </p:spPr>
        <p:txBody>
          <a:bodyPr wrap="square">
            <a:spAutoFit/>
          </a:bodyPr>
          <a:lstStyle/>
          <a:p>
            <a:r>
              <a:rPr lang="en-US" sz="1400" b="1" dirty="0">
                <a:solidFill>
                  <a:srgbClr val="8B0000"/>
                </a:solidFill>
                <a:latin typeface="Courier New" panose="02070309020205020404" pitchFamily="49" charset="0"/>
              </a:rPr>
              <a:t>-4</a:t>
            </a:r>
            <a:endParaRPr lang="ru-RU" sz="1400" b="1" dirty="0"/>
          </a:p>
        </p:txBody>
      </p:sp>
      <p:sp>
        <p:nvSpPr>
          <p:cNvPr id="13" name="Прямоугольник 12"/>
          <p:cNvSpPr/>
          <p:nvPr/>
        </p:nvSpPr>
        <p:spPr>
          <a:xfrm>
            <a:off x="2914551" y="5543641"/>
            <a:ext cx="420065" cy="307777"/>
          </a:xfrm>
          <a:prstGeom prst="rect">
            <a:avLst/>
          </a:prstGeom>
        </p:spPr>
        <p:txBody>
          <a:bodyPr wrap="square">
            <a:spAutoFit/>
          </a:bodyPr>
          <a:lstStyle/>
          <a:p>
            <a:r>
              <a:rPr lang="en-US" sz="1400" b="1" dirty="0">
                <a:solidFill>
                  <a:srgbClr val="8B0000"/>
                </a:solidFill>
                <a:latin typeface="Courier New" panose="02070309020205020404" pitchFamily="49" charset="0"/>
              </a:rPr>
              <a:t>-4</a:t>
            </a:r>
            <a:endParaRPr lang="ru-RU" sz="1400" b="1" dirty="0"/>
          </a:p>
        </p:txBody>
      </p:sp>
    </p:spTree>
    <p:extLst>
      <p:ext uri="{BB962C8B-B14F-4D97-AF65-F5344CB8AC3E}">
        <p14:creationId xmlns:p14="http://schemas.microsoft.com/office/powerpoint/2010/main" val="7432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Унарные операторы </a:t>
            </a:r>
            <a:endParaRPr lang="ru-RU" dirty="0"/>
          </a:p>
        </p:txBody>
      </p:sp>
      <p:sp>
        <p:nvSpPr>
          <p:cNvPr id="3" name="Объект 2"/>
          <p:cNvSpPr>
            <a:spLocks noGrp="1"/>
          </p:cNvSpPr>
          <p:nvPr>
            <p:ph idx="1"/>
          </p:nvPr>
        </p:nvSpPr>
        <p:spPr/>
        <p:txBody>
          <a:bodyPr/>
          <a:lstStyle/>
          <a:p>
            <a:r>
              <a:rPr lang="ru-RU" dirty="0"/>
              <a:t>Унарные операторы инкрементации ++ и декрементации -- можно использовать как справа, так и слева.</a:t>
            </a:r>
          </a:p>
          <a:p>
            <a:pPr marL="342891" lvl="1" indent="0">
              <a:buNone/>
            </a:pPr>
            <a:r>
              <a:rPr lang="ru-RU" sz="1400" dirty="0" err="1">
                <a:solidFill>
                  <a:srgbClr val="FF0000"/>
                </a:solidFill>
              </a:rPr>
              <a:t>int</a:t>
            </a:r>
            <a:r>
              <a:rPr lang="ru-RU" sz="1400" dirty="0">
                <a:solidFill>
                  <a:srgbClr val="FF0000"/>
                </a:solidFill>
              </a:rPr>
              <a:t> x=1;</a:t>
            </a:r>
          </a:p>
          <a:p>
            <a:pPr marL="342891" lvl="1" indent="0">
              <a:buNone/>
            </a:pPr>
            <a:r>
              <a:rPr lang="ru-RU" sz="1400" dirty="0" err="1">
                <a:solidFill>
                  <a:srgbClr val="FF0000"/>
                </a:solidFill>
              </a:rPr>
              <a:t>int</a:t>
            </a:r>
            <a:r>
              <a:rPr lang="ru-RU" sz="1400" dirty="0">
                <a:solidFill>
                  <a:srgbClr val="FF0000"/>
                </a:solidFill>
              </a:rPr>
              <a:t> y=++x;</a:t>
            </a:r>
          </a:p>
          <a:p>
            <a:pPr lvl="1"/>
            <a:r>
              <a:rPr lang="ru-RU" sz="1400" dirty="0"/>
              <a:t>В этом примере оператор ++ стоит перед переменной x, это означает, что сначала произойдет инкрементация, а затем значение x будет использовано для инициализации y. В результате после выполнения этих строк значения </a:t>
            </a:r>
            <a:r>
              <a:rPr lang="ru-RU" sz="1400" b="1" dirty="0"/>
              <a:t>x</a:t>
            </a:r>
            <a:r>
              <a:rPr lang="ru-RU" sz="1400" dirty="0"/>
              <a:t> и </a:t>
            </a:r>
            <a:r>
              <a:rPr lang="ru-RU" sz="1400" b="1" dirty="0"/>
              <a:t>y</a:t>
            </a:r>
            <a:r>
              <a:rPr lang="ru-RU" sz="1400" dirty="0"/>
              <a:t> будут равны </a:t>
            </a:r>
            <a:r>
              <a:rPr lang="ru-RU" sz="1400" b="1" dirty="0"/>
              <a:t>2</a:t>
            </a:r>
            <a:r>
              <a:rPr lang="ru-RU" sz="1400" dirty="0"/>
              <a:t>.</a:t>
            </a:r>
          </a:p>
          <a:p>
            <a:pPr lvl="1"/>
            <a:endParaRPr lang="ru-RU" sz="1400" dirty="0"/>
          </a:p>
          <a:p>
            <a:pPr marL="342891" lvl="1" indent="0">
              <a:buNone/>
            </a:pPr>
            <a:r>
              <a:rPr lang="ru-RU" sz="1400" dirty="0" err="1">
                <a:solidFill>
                  <a:srgbClr val="FF0000"/>
                </a:solidFill>
              </a:rPr>
              <a:t>int</a:t>
            </a:r>
            <a:r>
              <a:rPr lang="ru-RU" sz="1400" dirty="0">
                <a:solidFill>
                  <a:srgbClr val="FF0000"/>
                </a:solidFill>
              </a:rPr>
              <a:t> x=1;</a:t>
            </a:r>
          </a:p>
          <a:p>
            <a:pPr marL="342891" lvl="1" indent="0">
              <a:buNone/>
            </a:pPr>
            <a:r>
              <a:rPr lang="ru-RU" sz="1400" dirty="0" err="1">
                <a:solidFill>
                  <a:srgbClr val="FF0000"/>
                </a:solidFill>
              </a:rPr>
              <a:t>int</a:t>
            </a:r>
            <a:r>
              <a:rPr lang="ru-RU" sz="1400" dirty="0">
                <a:solidFill>
                  <a:srgbClr val="FF0000"/>
                </a:solidFill>
              </a:rPr>
              <a:t> y=x++;</a:t>
            </a:r>
          </a:p>
          <a:p>
            <a:pPr lvl="1"/>
            <a:r>
              <a:rPr lang="ru-RU" sz="1400" dirty="0"/>
              <a:t>А в этом примере сначала значение x будет использовано для инициализации y, и лишь затем произойдет инкрементация. В результате значения будут </a:t>
            </a:r>
            <a:r>
              <a:rPr lang="ru-RU" sz="1400" b="1" dirty="0"/>
              <a:t>x = 2</a:t>
            </a:r>
            <a:r>
              <a:rPr lang="ru-RU" sz="1400" dirty="0"/>
              <a:t>, </a:t>
            </a:r>
            <a:r>
              <a:rPr lang="en-US" sz="1400" b="1" dirty="0"/>
              <a:t>y =</a:t>
            </a:r>
            <a:r>
              <a:rPr lang="ru-RU" sz="1400" b="1" dirty="0"/>
              <a:t> 1</a:t>
            </a:r>
            <a:r>
              <a:rPr lang="ru-RU" sz="1400" dirty="0"/>
              <a:t>.</a:t>
            </a:r>
          </a:p>
          <a:p>
            <a:pPr lvl="1"/>
            <a:endParaRPr lang="ru-RU" dirty="0"/>
          </a:p>
        </p:txBody>
      </p:sp>
    </p:spTree>
    <p:extLst>
      <p:ext uri="{BB962C8B-B14F-4D97-AF65-F5344CB8AC3E}">
        <p14:creationId xmlns:p14="http://schemas.microsoft.com/office/powerpoint/2010/main" val="396832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операторы</a:t>
            </a:r>
          </a:p>
        </p:txBody>
      </p:sp>
      <p:sp>
        <p:nvSpPr>
          <p:cNvPr id="3" name="Объект 2"/>
          <p:cNvSpPr>
            <a:spLocks noGrp="1"/>
          </p:cNvSpPr>
          <p:nvPr>
            <p:ph idx="1"/>
          </p:nvPr>
        </p:nvSpPr>
        <p:spPr>
          <a:xfrm>
            <a:off x="828675" y="1600199"/>
            <a:ext cx="7486650" cy="5162341"/>
          </a:xfrm>
        </p:spPr>
        <p:txBody>
          <a:bodyPr>
            <a:normAutofit/>
          </a:bodyPr>
          <a:lstStyle/>
          <a:p>
            <a:r>
              <a:rPr lang="ru-RU" dirty="0"/>
              <a:t>Логические операторы "и" и "или" ( </a:t>
            </a:r>
            <a:r>
              <a:rPr lang="ru-RU" dirty="0">
                <a:solidFill>
                  <a:srgbClr val="FF0000"/>
                </a:solidFill>
              </a:rPr>
              <a:t>&amp;</a:t>
            </a:r>
            <a:r>
              <a:rPr lang="ru-RU" dirty="0"/>
              <a:t> и </a:t>
            </a:r>
            <a:r>
              <a:rPr lang="ru-RU" dirty="0">
                <a:solidFill>
                  <a:srgbClr val="FF0000"/>
                </a:solidFill>
              </a:rPr>
              <a:t>|</a:t>
            </a:r>
            <a:r>
              <a:rPr lang="ru-RU" dirty="0"/>
              <a:t> ) можно использовать в двух вариантах. Это связано с тем, что для каждого оператора возможны случаи, когда значение первого операнда сразу определяет значение всего логического выражения. Если вторым операндом является значение некоторой функции, то появляется выбор – вызывать ее или нет, причем это решение может сказаться как на скорости, так и на функциональности программы.</a:t>
            </a:r>
            <a:endParaRPr lang="en-US" dirty="0"/>
          </a:p>
          <a:p>
            <a:r>
              <a:rPr lang="ru-RU" dirty="0"/>
              <a:t>Первый вариант операторов ( </a:t>
            </a:r>
            <a:r>
              <a:rPr lang="ru-RU" dirty="0">
                <a:solidFill>
                  <a:srgbClr val="FF0000"/>
                </a:solidFill>
              </a:rPr>
              <a:t>&amp;, | </a:t>
            </a:r>
            <a:r>
              <a:rPr lang="ru-RU" dirty="0"/>
              <a:t>) всегда вычисляет оба операнда, второй ( </a:t>
            </a:r>
            <a:r>
              <a:rPr lang="ru-RU" dirty="0">
                <a:solidFill>
                  <a:srgbClr val="FF0000"/>
                </a:solidFill>
              </a:rPr>
              <a:t>&amp;&amp;,</a:t>
            </a:r>
            <a:r>
              <a:rPr lang="ru-RU" dirty="0"/>
              <a:t> </a:t>
            </a:r>
            <a:r>
              <a:rPr lang="ru-RU" dirty="0">
                <a:solidFill>
                  <a:srgbClr val="FF0000"/>
                </a:solidFill>
              </a:rPr>
              <a:t>|| </a:t>
            </a:r>
            <a:r>
              <a:rPr lang="ru-RU" dirty="0"/>
              <a:t>) не будет продолжать вычисления, если значение выражения уже очевидно. Например:</a:t>
            </a:r>
            <a:endParaRPr lang="en-US" dirty="0"/>
          </a:p>
          <a:p>
            <a:endParaRPr lang="en-US" dirty="0"/>
          </a:p>
          <a:p>
            <a:endParaRPr lang="en-US" dirty="0"/>
          </a:p>
          <a:p>
            <a:r>
              <a:rPr lang="ru-RU" dirty="0"/>
              <a:t>Логический </a:t>
            </a:r>
            <a:r>
              <a:rPr lang="ru-RU" i="1" dirty="0"/>
              <a:t>оператор отрицания</a:t>
            </a:r>
            <a:r>
              <a:rPr lang="ru-RU" dirty="0"/>
              <a:t> "не" записывается как </a:t>
            </a:r>
            <a:r>
              <a:rPr lang="ru-RU" dirty="0">
                <a:solidFill>
                  <a:srgbClr val="FF0000"/>
                </a:solidFill>
              </a:rPr>
              <a:t>!</a:t>
            </a:r>
            <a:r>
              <a:rPr lang="ru-RU" dirty="0"/>
              <a:t> и меняет булевское значение на противоположное.</a:t>
            </a:r>
          </a:p>
          <a:p>
            <a:r>
              <a:rPr lang="ru-RU" dirty="0"/>
              <a:t>Оператор с условием </a:t>
            </a:r>
            <a:r>
              <a:rPr lang="ru-RU" dirty="0">
                <a:solidFill>
                  <a:srgbClr val="FF0000"/>
                </a:solidFill>
              </a:rPr>
              <a:t>?: </a:t>
            </a:r>
            <a:r>
              <a:rPr lang="ru-RU" dirty="0"/>
              <a:t>состоит из трех частей – условия и двух выражений. Сначала вычисляется условие (булевское выражение), а на основании результата значение всего оператора определяется первым выражением в случае получения истины и вторым – если условие ложно. Например, так можно вычислить модуль числа x:</a:t>
            </a:r>
          </a:p>
          <a:p>
            <a:endParaRPr lang="en-US" dirty="0"/>
          </a:p>
          <a:p>
            <a:endParaRPr lang="ru-RU" dirty="0"/>
          </a:p>
          <a:p>
            <a:endParaRPr lang="ru-RU" dirty="0"/>
          </a:p>
        </p:txBody>
      </p:sp>
      <p:sp>
        <p:nvSpPr>
          <p:cNvPr id="4" name="Rectangle 1"/>
          <p:cNvSpPr>
            <a:spLocks noChangeArrowheads="1"/>
          </p:cNvSpPr>
          <p:nvPr/>
        </p:nvSpPr>
        <p:spPr bwMode="auto">
          <a:xfrm>
            <a:off x="1266092" y="3774050"/>
            <a:ext cx="7048096" cy="646331"/>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err="1">
                <a:ln>
                  <a:noFill/>
                </a:ln>
                <a:solidFill>
                  <a:srgbClr val="006600"/>
                </a:solidFill>
                <a:effectLst/>
                <a:latin typeface="Courier New" panose="02070309020205020404" pitchFamily="49" charset="0"/>
                <a:cs typeface="Courier New" panose="02070309020205020404" pitchFamily="49" charset="0"/>
              </a:rPr>
              <a:t>int</a:t>
            </a:r>
            <a:r>
              <a:rPr kumimoji="0" lang="ru-RU"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x=</a:t>
            </a:r>
            <a:r>
              <a:rPr kumimoji="0" lang="ru-RU" altLang="ru-RU" sz="12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1</a:t>
            </a:r>
            <a:r>
              <a:rPr kumimoji="0" lang="ru-RU" altLang="ru-RU"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endParaRPr kumimoji="0" lang="en-US" altLang="ru-RU"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x</a:t>
            </a:r>
            <a:r>
              <a:rPr kumimoji="0" lang="ru-RU" altLang="ru-RU"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ru-RU" altLang="ru-RU" sz="12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0</a:t>
            </a:r>
            <a:r>
              <a:rPr kumimoji="0" lang="ru-RU" altLang="ru-RU"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 </a:t>
            </a:r>
            <a:r>
              <a:rPr kumimoji="0" lang="ru-RU" altLang="ru-RU" sz="12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calculate</a:t>
            </a:r>
            <a:r>
              <a:rPr kumimoji="0" lang="ru-RU" altLang="ru-RU"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x</a:t>
            </a:r>
            <a:r>
              <a:rPr kumimoji="0" lang="ru-RU" altLang="ru-RU"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в таком выражении произойдет вызов</a:t>
            </a:r>
            <a:r>
              <a:rPr kumimoji="0" lang="en-US" altLang="ru-RU" sz="12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calculate</a:t>
            </a:r>
            <a:r>
              <a:rPr kumimoji="0" lang="ru-RU"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endParaRPr kumimoji="0" lang="en-US"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x</a:t>
            </a:r>
            <a:r>
              <a:rPr kumimoji="0" lang="ru-RU" altLang="ru-RU"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ru-RU" altLang="ru-RU" sz="12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0</a:t>
            </a:r>
            <a:r>
              <a:rPr kumimoji="0" lang="ru-RU" altLang="ru-RU"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 </a:t>
            </a:r>
            <a:r>
              <a:rPr kumimoji="0" lang="ru-RU" altLang="ru-RU" sz="12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calculate</a:t>
            </a:r>
            <a:r>
              <a:rPr kumimoji="0" lang="ru-RU" altLang="ru-RU"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x</a:t>
            </a:r>
            <a:r>
              <a:rPr kumimoji="0" lang="ru-RU" altLang="ru-RU"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2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2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а в этом - нет</a:t>
            </a:r>
            <a:r>
              <a:rPr kumimoji="0" lang="ru-RU" altLang="ru-RU" sz="700" b="0" i="0" u="none" strike="noStrike" cap="none" normalizeH="0" baseline="0" dirty="0">
                <a:ln>
                  <a:noFill/>
                </a:ln>
                <a:solidFill>
                  <a:schemeClr val="tx1"/>
                </a:solidFill>
                <a:effectLst/>
              </a:rPr>
              <a:t> </a:t>
            </a: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66092" y="6286455"/>
            <a:ext cx="1477108" cy="307777"/>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x</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ru-RU" altLang="ru-RU" sz="14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0</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x : -x</a:t>
            </a:r>
            <a:r>
              <a:rPr kumimoji="0" lang="ru-RU" altLang="ru-RU" sz="800" b="0" i="0" u="none" strike="noStrike" cap="none" normalizeH="0" baseline="0" dirty="0">
                <a:ln>
                  <a:noFill/>
                </a:ln>
                <a:solidFill>
                  <a:schemeClr val="tx1"/>
                </a:solidFill>
                <a:effectLst/>
              </a:rPr>
              <a:t> </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329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Битовые операции</a:t>
            </a:r>
          </a:p>
        </p:txBody>
      </p:sp>
      <p:sp>
        <p:nvSpPr>
          <p:cNvPr id="3" name="Объект 2"/>
          <p:cNvSpPr>
            <a:spLocks noGrp="1"/>
          </p:cNvSpPr>
          <p:nvPr>
            <p:ph idx="1"/>
          </p:nvPr>
        </p:nvSpPr>
        <p:spPr/>
        <p:txBody>
          <a:bodyPr/>
          <a:lstStyle/>
          <a:p>
            <a:r>
              <a:rPr lang="ru-RU" i="1" dirty="0"/>
              <a:t>Битовые операции</a:t>
            </a:r>
            <a:r>
              <a:rPr lang="ru-RU" dirty="0"/>
              <a:t> "и", "или", "исключающее или" принимают два аргумента и выполняют логическое действие попарно над соответствующими битами аргументов. При этом используются те же обозначения, что и для логических операторов, но только в первом (одиночном) варианте. Например, вычислим выражение </a:t>
            </a:r>
            <a:r>
              <a:rPr lang="ru-RU" dirty="0">
                <a:solidFill>
                  <a:srgbClr val="FF0000"/>
                </a:solidFill>
              </a:rPr>
              <a:t>5&amp;6</a:t>
            </a:r>
            <a:r>
              <a:rPr lang="ru-RU" dirty="0"/>
              <a:t>:</a:t>
            </a:r>
          </a:p>
          <a:p>
            <a:pPr marL="685782" lvl="2" indent="0">
              <a:lnSpc>
                <a:spcPct val="100000"/>
              </a:lnSpc>
              <a:spcBef>
                <a:spcPts val="0"/>
              </a:spcBef>
              <a:buNone/>
            </a:pPr>
            <a:r>
              <a:rPr lang="ru-RU" sz="1400" dirty="0"/>
              <a:t>   00000101</a:t>
            </a:r>
          </a:p>
          <a:p>
            <a:pPr marL="685782" lvl="2" indent="0">
              <a:lnSpc>
                <a:spcPct val="100000"/>
              </a:lnSpc>
              <a:spcBef>
                <a:spcPts val="0"/>
              </a:spcBef>
              <a:buNone/>
            </a:pPr>
            <a:r>
              <a:rPr lang="ru-RU" sz="1400" dirty="0"/>
              <a:t>&amp; 00000110</a:t>
            </a:r>
          </a:p>
          <a:p>
            <a:pPr marL="685782" lvl="2" indent="0">
              <a:lnSpc>
                <a:spcPct val="100000"/>
              </a:lnSpc>
              <a:spcBef>
                <a:spcPts val="0"/>
              </a:spcBef>
              <a:buNone/>
            </a:pPr>
            <a:r>
              <a:rPr lang="ru-RU" sz="1400" dirty="0"/>
              <a:t>   -------------</a:t>
            </a:r>
          </a:p>
          <a:p>
            <a:pPr marL="685782" lvl="2" indent="0">
              <a:lnSpc>
                <a:spcPct val="100000"/>
              </a:lnSpc>
              <a:spcBef>
                <a:spcPts val="0"/>
              </a:spcBef>
              <a:buNone/>
            </a:pPr>
            <a:r>
              <a:rPr lang="ru-RU" sz="1400" dirty="0"/>
              <a:t>   00000100</a:t>
            </a:r>
          </a:p>
          <a:p>
            <a:pPr lvl="1"/>
            <a:r>
              <a:rPr lang="ru-RU" sz="1400" dirty="0"/>
              <a:t>То есть выражение </a:t>
            </a:r>
            <a:r>
              <a:rPr lang="ru-RU" sz="1400" b="1" dirty="0"/>
              <a:t>5&amp;6</a:t>
            </a:r>
            <a:r>
              <a:rPr lang="ru-RU" sz="1400" dirty="0"/>
              <a:t> равно </a:t>
            </a:r>
            <a:r>
              <a:rPr lang="ru-RU" sz="1400" b="1" dirty="0"/>
              <a:t>4</a:t>
            </a:r>
          </a:p>
          <a:p>
            <a:r>
              <a:rPr lang="ru-RU" dirty="0"/>
              <a:t>Оператор "не" или "NOT« для побитовых операций записывается как </a:t>
            </a:r>
            <a:r>
              <a:rPr lang="ru-RU" dirty="0">
                <a:solidFill>
                  <a:srgbClr val="FF0000"/>
                </a:solidFill>
              </a:rPr>
              <a:t>~</a:t>
            </a:r>
            <a:r>
              <a:rPr lang="ru-RU" dirty="0"/>
              <a:t>. Этот оператор меняет каждый бит в числе на противоположный. Например, </a:t>
            </a:r>
            <a:r>
              <a:rPr lang="ru-RU" dirty="0">
                <a:solidFill>
                  <a:srgbClr val="FF0000"/>
                </a:solidFill>
              </a:rPr>
              <a:t>~(-1)=0</a:t>
            </a:r>
            <a:r>
              <a:rPr lang="ru-RU" dirty="0"/>
              <a:t>. Можно установить общее правило для получения битового представления отрицательных чисел:</a:t>
            </a:r>
          </a:p>
          <a:p>
            <a:pPr lvl="1"/>
            <a:r>
              <a:rPr lang="ru-RU" sz="1400" dirty="0"/>
              <a:t>Если </a:t>
            </a:r>
            <a:r>
              <a:rPr lang="ru-RU" sz="1400" b="1" dirty="0"/>
              <a:t>n</a:t>
            </a:r>
            <a:r>
              <a:rPr lang="ru-RU" sz="1400" dirty="0"/>
              <a:t> – целое положительное число, то </a:t>
            </a:r>
            <a:r>
              <a:rPr lang="ru-RU" sz="1400" b="1" dirty="0"/>
              <a:t>-n </a:t>
            </a:r>
            <a:r>
              <a:rPr lang="ru-RU" sz="1400" dirty="0"/>
              <a:t>в битовом представлении равняется </a:t>
            </a:r>
            <a:r>
              <a:rPr lang="ru-RU" sz="1400" b="1" dirty="0"/>
              <a:t>~(n-1).</a:t>
            </a:r>
          </a:p>
        </p:txBody>
      </p:sp>
    </p:spTree>
    <p:extLst>
      <p:ext uri="{BB962C8B-B14F-4D97-AF65-F5344CB8AC3E}">
        <p14:creationId xmlns:p14="http://schemas.microsoft.com/office/powerpoint/2010/main" val="224374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Операторы побитового сдвига</a:t>
            </a:r>
          </a:p>
        </p:txBody>
      </p:sp>
      <p:sp>
        <p:nvSpPr>
          <p:cNvPr id="3" name="Объект 2"/>
          <p:cNvSpPr>
            <a:spLocks noGrp="1"/>
          </p:cNvSpPr>
          <p:nvPr>
            <p:ph idx="1"/>
          </p:nvPr>
        </p:nvSpPr>
        <p:spPr>
          <a:xfrm>
            <a:off x="828675" y="1406769"/>
            <a:ext cx="7486650" cy="5215095"/>
          </a:xfrm>
        </p:spPr>
        <p:txBody>
          <a:bodyPr>
            <a:normAutofit/>
          </a:bodyPr>
          <a:lstStyle/>
          <a:p>
            <a:r>
              <a:rPr lang="ru-RU" dirty="0"/>
              <a:t>При сдвиге влево оператором </a:t>
            </a:r>
            <a:r>
              <a:rPr lang="ru-RU" dirty="0">
                <a:solidFill>
                  <a:srgbClr val="FF0000"/>
                </a:solidFill>
              </a:rPr>
              <a:t>&lt;&lt;</a:t>
            </a:r>
            <a:r>
              <a:rPr lang="ru-RU" dirty="0"/>
              <a:t> все биты числа смещаются на указанное количество позиций влево, причем освободившиеся справа позиции заполняются нулями. Эта операция аналогична умножению на 2</a:t>
            </a:r>
            <a:r>
              <a:rPr lang="ru-RU" baseline="30000" dirty="0"/>
              <a:t>n</a:t>
            </a:r>
            <a:r>
              <a:rPr lang="ru-RU" dirty="0"/>
              <a:t> </a:t>
            </a:r>
          </a:p>
          <a:p>
            <a:pPr marL="342891" lvl="1" indent="0">
              <a:buNone/>
            </a:pPr>
            <a:r>
              <a:rPr lang="ru-RU" sz="1300" dirty="0"/>
              <a:t>Сдвиг влево для положительного числа 20</a:t>
            </a:r>
          </a:p>
          <a:p>
            <a:pPr marL="342891" lvl="1" indent="0">
              <a:buNone/>
            </a:pPr>
            <a:r>
              <a:rPr lang="ru-RU" dirty="0"/>
              <a:t>20 &lt;&lt; 00 = 000000000000000000000000000</a:t>
            </a:r>
            <a:r>
              <a:rPr lang="ru-RU" b="1" dirty="0"/>
              <a:t>1</a:t>
            </a:r>
            <a:r>
              <a:rPr lang="ru-RU" dirty="0"/>
              <a:t>0</a:t>
            </a:r>
            <a:r>
              <a:rPr lang="ru-RU" b="1" dirty="0"/>
              <a:t>1</a:t>
            </a:r>
            <a:r>
              <a:rPr lang="ru-RU" dirty="0"/>
              <a:t>00 = 20</a:t>
            </a:r>
          </a:p>
          <a:p>
            <a:pPr marL="342891" lvl="1" indent="0">
              <a:buNone/>
            </a:pPr>
            <a:r>
              <a:rPr lang="ru-RU" dirty="0"/>
              <a:t>20 &lt;&lt; 01 = 00000000000000000000000000</a:t>
            </a:r>
            <a:r>
              <a:rPr lang="ru-RU" b="1" dirty="0"/>
              <a:t>1</a:t>
            </a:r>
            <a:r>
              <a:rPr lang="ru-RU" dirty="0"/>
              <a:t>0</a:t>
            </a:r>
            <a:r>
              <a:rPr lang="ru-RU" b="1" dirty="0"/>
              <a:t>1</a:t>
            </a:r>
            <a:r>
              <a:rPr lang="ru-RU" dirty="0"/>
              <a:t>000 = 40</a:t>
            </a:r>
          </a:p>
          <a:p>
            <a:pPr marL="342891" lvl="1" indent="0">
              <a:buNone/>
            </a:pPr>
            <a:r>
              <a:rPr lang="ru-RU" dirty="0"/>
              <a:t>20 &lt;&lt; 02 = 0000000000000000000000000</a:t>
            </a:r>
            <a:r>
              <a:rPr lang="ru-RU" b="1" dirty="0"/>
              <a:t>1</a:t>
            </a:r>
            <a:r>
              <a:rPr lang="ru-RU" dirty="0"/>
              <a:t>0</a:t>
            </a:r>
            <a:r>
              <a:rPr lang="ru-RU" b="1" dirty="0"/>
              <a:t>1</a:t>
            </a:r>
            <a:r>
              <a:rPr lang="ru-RU" dirty="0"/>
              <a:t>0000 = 80</a:t>
            </a:r>
          </a:p>
          <a:p>
            <a:r>
              <a:rPr lang="ru-RU" dirty="0"/>
              <a:t>При сдвиге вправо все биты аргумента смещаются на указанное количество позиций вправо. </a:t>
            </a:r>
          </a:p>
          <a:p>
            <a:r>
              <a:rPr lang="ru-RU" dirty="0"/>
              <a:t>Однако встает вопрос – каким значением заполнять освобождающиеся позиции слева, в том числе и отвечающую за знак</a:t>
            </a:r>
            <a:r>
              <a:rPr lang="en-US" dirty="0"/>
              <a:t>?</a:t>
            </a:r>
            <a:r>
              <a:rPr lang="ru-RU" dirty="0"/>
              <a:t> </a:t>
            </a:r>
          </a:p>
          <a:p>
            <a:r>
              <a:rPr lang="ru-RU" dirty="0"/>
              <a:t>Оператор </a:t>
            </a:r>
            <a:r>
              <a:rPr lang="ru-RU" dirty="0">
                <a:solidFill>
                  <a:srgbClr val="FF0000"/>
                </a:solidFill>
              </a:rPr>
              <a:t>&gt;&gt;</a:t>
            </a:r>
            <a:r>
              <a:rPr lang="ru-RU" dirty="0"/>
              <a:t> использует для заполнения этих позиций значение </a:t>
            </a:r>
            <a:r>
              <a:rPr lang="ru-RU" i="1" dirty="0"/>
              <a:t>знакового бита</a:t>
            </a:r>
            <a:r>
              <a:rPr lang="ru-RU" dirty="0"/>
              <a:t>, то есть результат всегда имеет тот же знак, что и начальное значение.</a:t>
            </a:r>
          </a:p>
          <a:p>
            <a:pPr marL="342891" lvl="1" indent="0">
              <a:buNone/>
            </a:pPr>
            <a:r>
              <a:rPr lang="ru-RU" dirty="0"/>
              <a:t>-21 &gt;&gt; 00 = 11111111111111111111111111101011 = -21</a:t>
            </a:r>
          </a:p>
          <a:p>
            <a:pPr marL="342891" lvl="1" indent="0">
              <a:buNone/>
            </a:pPr>
            <a:r>
              <a:rPr lang="ru-RU" dirty="0"/>
              <a:t>-21 &gt;&gt; 01 = 11111111111111111111111111110101 = -11</a:t>
            </a:r>
          </a:p>
          <a:p>
            <a:r>
              <a:rPr lang="ru-RU" dirty="0"/>
              <a:t>Оператор </a:t>
            </a:r>
            <a:r>
              <a:rPr lang="ru-RU" dirty="0">
                <a:solidFill>
                  <a:srgbClr val="FF0000"/>
                </a:solidFill>
              </a:rPr>
              <a:t>&gt;&gt;&gt;</a:t>
            </a:r>
            <a:r>
              <a:rPr lang="ru-RU" dirty="0"/>
              <a:t> заполняет их нулями, то есть результат всегда положительный</a:t>
            </a:r>
          </a:p>
          <a:p>
            <a:pPr marL="342891" lvl="1" indent="0">
              <a:buNone/>
            </a:pPr>
            <a:r>
              <a:rPr lang="ru-RU" dirty="0"/>
              <a:t>-21 &gt;&gt;&gt; 24 = 00000000000000000000000011111111 = 255</a:t>
            </a:r>
          </a:p>
          <a:p>
            <a:pPr marL="342891" lvl="1" indent="0">
              <a:buNone/>
            </a:pPr>
            <a:r>
              <a:rPr lang="ru-RU" dirty="0"/>
              <a:t>-21 &gt;&gt;&gt; 25 = 00000000000000000000000001111111 = 127</a:t>
            </a:r>
          </a:p>
          <a:p>
            <a:r>
              <a:rPr lang="ru-RU" dirty="0"/>
              <a:t>эти операции аналогичны делению на 2</a:t>
            </a:r>
            <a:r>
              <a:rPr lang="ru-RU" baseline="30000" dirty="0"/>
              <a:t>n</a:t>
            </a:r>
            <a:endParaRPr lang="ru-RU" dirty="0"/>
          </a:p>
        </p:txBody>
      </p:sp>
    </p:spTree>
    <p:extLst>
      <p:ext uri="{BB962C8B-B14F-4D97-AF65-F5344CB8AC3E}">
        <p14:creationId xmlns:p14="http://schemas.microsoft.com/office/powerpoint/2010/main" val="184988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 программы</a:t>
            </a:r>
          </a:p>
        </p:txBody>
      </p:sp>
      <p:sp>
        <p:nvSpPr>
          <p:cNvPr id="3" name="Объект 2"/>
          <p:cNvSpPr>
            <a:spLocks noGrp="1"/>
          </p:cNvSpPr>
          <p:nvPr>
            <p:ph idx="1"/>
          </p:nvPr>
        </p:nvSpPr>
        <p:spPr/>
        <p:txBody>
          <a:bodyPr>
            <a:normAutofit/>
          </a:bodyPr>
          <a:lstStyle/>
          <a:p>
            <a:pPr marL="0" indent="0">
              <a:buNone/>
            </a:pPr>
            <a:r>
              <a:rPr lang="ru-RU" sz="2000" dirty="0"/>
              <a:t>Компилятор, анализируя программу, сразу разделяет ее на:</a:t>
            </a:r>
          </a:p>
          <a:p>
            <a:r>
              <a:rPr lang="ru-RU" sz="2000" dirty="0"/>
              <a:t>пробелы (</a:t>
            </a:r>
            <a:r>
              <a:rPr lang="ru-RU" sz="2000" dirty="0" err="1"/>
              <a:t>white</a:t>
            </a:r>
            <a:r>
              <a:rPr lang="ru-RU" sz="2000" dirty="0"/>
              <a:t> </a:t>
            </a:r>
            <a:r>
              <a:rPr lang="ru-RU" sz="2000" dirty="0" err="1"/>
              <a:t>spaces</a:t>
            </a:r>
            <a:r>
              <a:rPr lang="ru-RU" sz="2000" dirty="0"/>
              <a:t>);</a:t>
            </a:r>
          </a:p>
          <a:p>
            <a:r>
              <a:rPr lang="ru-RU" sz="2000" dirty="0"/>
              <a:t>комментарии (</a:t>
            </a:r>
            <a:r>
              <a:rPr lang="ru-RU" sz="2000" dirty="0" err="1"/>
              <a:t>comments</a:t>
            </a:r>
            <a:r>
              <a:rPr lang="ru-RU" sz="2000" dirty="0"/>
              <a:t>);</a:t>
            </a:r>
          </a:p>
          <a:p>
            <a:r>
              <a:rPr lang="ru-RU" sz="2000" dirty="0"/>
              <a:t>основные лексемы (</a:t>
            </a:r>
            <a:r>
              <a:rPr lang="ru-RU" sz="2000" dirty="0" err="1"/>
              <a:t>tokens</a:t>
            </a:r>
            <a:r>
              <a:rPr lang="ru-RU" sz="2000" dirty="0"/>
              <a:t>).</a:t>
            </a:r>
          </a:p>
          <a:p>
            <a:endParaRPr lang="ru-RU" sz="2000" dirty="0"/>
          </a:p>
        </p:txBody>
      </p:sp>
    </p:spTree>
    <p:extLst>
      <p:ext uri="{BB962C8B-B14F-4D97-AF65-F5344CB8AC3E}">
        <p14:creationId xmlns:p14="http://schemas.microsoft.com/office/powerpoint/2010/main" val="364310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Пробелы</a:t>
            </a:r>
            <a:endParaRPr lang="ru-RU" dirty="0"/>
          </a:p>
        </p:txBody>
      </p:sp>
      <p:sp>
        <p:nvSpPr>
          <p:cNvPr id="5" name="Объект 4"/>
          <p:cNvSpPr>
            <a:spLocks noGrp="1"/>
          </p:cNvSpPr>
          <p:nvPr>
            <p:ph idx="1"/>
          </p:nvPr>
        </p:nvSpPr>
        <p:spPr>
          <a:xfrm>
            <a:off x="828675" y="1444752"/>
            <a:ext cx="7486650" cy="5340096"/>
          </a:xfrm>
        </p:spPr>
        <p:txBody>
          <a:bodyPr>
            <a:normAutofit lnSpcReduction="10000"/>
          </a:bodyPr>
          <a:lstStyle/>
          <a:p>
            <a:r>
              <a:rPr lang="ru-RU" b="1" i="1" dirty="0"/>
              <a:t>Пробелами</a:t>
            </a:r>
            <a:r>
              <a:rPr lang="ru-RU" dirty="0"/>
              <a:t> в данном случае называют все символы, разбивающие текст программы на лексемы. Это как сам символ пробела (</a:t>
            </a:r>
            <a:r>
              <a:rPr lang="ru-RU" dirty="0" err="1"/>
              <a:t>space</a:t>
            </a:r>
            <a:r>
              <a:rPr lang="ru-RU" dirty="0"/>
              <a:t>, \u0020, десятичный код 32), так и знаки табуляции и перевода строки. Они используются для разделения лексем, а также для оформления кода, чтобы его было легче читать. </a:t>
            </a:r>
          </a:p>
          <a:p>
            <a:pPr lvl="1"/>
            <a:r>
              <a:rPr lang="ru-RU" dirty="0"/>
              <a:t>Например, следующие программы вычисления корней квадратного уравнения эквивалентны:</a:t>
            </a:r>
          </a:p>
          <a:p>
            <a:endParaRPr lang="ru-RU" dirty="0"/>
          </a:p>
          <a:p>
            <a:endParaRPr lang="ru-RU" dirty="0"/>
          </a:p>
          <a:p>
            <a:endParaRPr lang="ru-RU" dirty="0"/>
          </a:p>
          <a:p>
            <a:endParaRPr lang="ru-RU" dirty="0"/>
          </a:p>
          <a:p>
            <a:r>
              <a:rPr lang="ru-RU" dirty="0"/>
              <a:t>В обоих случаях компилятор сгенерирует абсолютно одинаковый код. </a:t>
            </a:r>
          </a:p>
          <a:p>
            <a:pPr marL="0" indent="0">
              <a:buNone/>
            </a:pPr>
            <a:r>
              <a:rPr lang="ru-RU" b="1" dirty="0"/>
              <a:t>Итак, </a:t>
            </a:r>
            <a:r>
              <a:rPr lang="ru-RU" b="1" i="1" dirty="0"/>
              <a:t>пробелами</a:t>
            </a:r>
            <a:r>
              <a:rPr lang="ru-RU" b="1" dirty="0"/>
              <a:t> в </a:t>
            </a:r>
            <a:r>
              <a:rPr lang="ru-RU" b="1" dirty="0" err="1"/>
              <a:t>Java</a:t>
            </a:r>
            <a:r>
              <a:rPr lang="ru-RU" b="1" dirty="0"/>
              <a:t> считаются:</a:t>
            </a:r>
          </a:p>
          <a:p>
            <a:pPr lvl="0"/>
            <a:r>
              <a:rPr lang="ru-RU" i="1" dirty="0"/>
              <a:t>ASCII</a:t>
            </a:r>
            <a:r>
              <a:rPr lang="ru-RU" dirty="0"/>
              <a:t> -символ SP, </a:t>
            </a:r>
            <a:r>
              <a:rPr lang="ru-RU" dirty="0" err="1"/>
              <a:t>space</a:t>
            </a:r>
            <a:r>
              <a:rPr lang="ru-RU" dirty="0"/>
              <a:t>, пробел, \u0020, десятичный код 32;</a:t>
            </a:r>
          </a:p>
          <a:p>
            <a:pPr lvl="0"/>
            <a:r>
              <a:rPr lang="ru-RU" i="1" dirty="0"/>
              <a:t>ASCII</a:t>
            </a:r>
            <a:r>
              <a:rPr lang="ru-RU" dirty="0"/>
              <a:t> -символ HT, </a:t>
            </a:r>
            <a:r>
              <a:rPr lang="ru-RU" dirty="0" err="1"/>
              <a:t>horizontal</a:t>
            </a:r>
            <a:r>
              <a:rPr lang="ru-RU" dirty="0"/>
              <a:t> </a:t>
            </a:r>
            <a:r>
              <a:rPr lang="ru-RU" dirty="0" err="1"/>
              <a:t>tab</a:t>
            </a:r>
            <a:r>
              <a:rPr lang="ru-RU" dirty="0"/>
              <a:t>, символ горизонтальной табуляции, \u0009, десятичный код 9;</a:t>
            </a:r>
          </a:p>
          <a:p>
            <a:pPr lvl="0"/>
            <a:r>
              <a:rPr lang="ru-RU" i="1" dirty="0"/>
              <a:t>ASCII</a:t>
            </a:r>
            <a:r>
              <a:rPr lang="ru-RU" dirty="0"/>
              <a:t> -символ FF, </a:t>
            </a:r>
            <a:r>
              <a:rPr lang="ru-RU" i="1" dirty="0" err="1"/>
              <a:t>form</a:t>
            </a:r>
            <a:r>
              <a:rPr lang="ru-RU" i="1" dirty="0"/>
              <a:t> </a:t>
            </a:r>
            <a:r>
              <a:rPr lang="ru-RU" i="1" dirty="0" err="1"/>
              <a:t>feed</a:t>
            </a:r>
            <a:r>
              <a:rPr lang="ru-RU" dirty="0"/>
              <a:t>, символ перевода страницы (был введен для работы с принтером), \u000c, десятичный код 12;</a:t>
            </a:r>
          </a:p>
          <a:p>
            <a:pPr lvl="0"/>
            <a:r>
              <a:rPr lang="ru-RU" dirty="0"/>
              <a:t>завершение строки.</a:t>
            </a:r>
          </a:p>
        </p:txBody>
      </p:sp>
      <p:sp>
        <p:nvSpPr>
          <p:cNvPr id="6" name="Rectangle 1"/>
          <p:cNvSpPr>
            <a:spLocks noChangeArrowheads="1"/>
          </p:cNvSpPr>
          <p:nvPr/>
        </p:nvSpPr>
        <p:spPr bwMode="auto">
          <a:xfrm>
            <a:off x="1199010" y="2440990"/>
            <a:ext cx="7115178"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0000"/>
                </a:solidFill>
                <a:effectLst/>
                <a:latin typeface="Arial Unicode MS"/>
              </a:rPr>
              <a:t>double</a:t>
            </a:r>
            <a:r>
              <a:rPr kumimoji="0" lang="ru-RU" altLang="ru-RU" sz="1100" b="0" i="0" u="none" strike="noStrike" cap="none" normalizeH="0" baseline="0" dirty="0">
                <a:ln>
                  <a:noFill/>
                </a:ln>
                <a:solidFill>
                  <a:srgbClr val="000000"/>
                </a:solidFill>
                <a:effectLst/>
                <a:latin typeface="Arial Unicode MS"/>
              </a:rPr>
              <a:t> a = 1, b = 1, c = 6</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endParaRPr kumimoji="0" lang="en-US" altLang="ru-RU" sz="11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0000"/>
                </a:solidFill>
                <a:effectLst/>
                <a:latin typeface="Arial Unicode MS"/>
              </a:rPr>
              <a:t>double</a:t>
            </a:r>
            <a:r>
              <a:rPr kumimoji="0" lang="ru-RU" altLang="ru-RU" sz="1100" b="0" i="0" u="none" strike="noStrike" cap="none" normalizeH="0" baseline="0" dirty="0">
                <a:ln>
                  <a:noFill/>
                </a:ln>
                <a:solidFill>
                  <a:srgbClr val="000000"/>
                </a:solidFill>
                <a:effectLst/>
                <a:latin typeface="Arial Unicode MS"/>
              </a:rPr>
              <a:t> D = b * b - 4 * a * c</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endParaRPr kumimoji="0" lang="en-US" altLang="ru-RU" sz="11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0000"/>
                </a:solidFill>
                <a:effectLst/>
                <a:latin typeface="Arial Unicode MS"/>
              </a:rPr>
              <a:t>if</a:t>
            </a:r>
            <a:r>
              <a:rPr kumimoji="0" lang="ru-RU" altLang="ru-RU" sz="1100" b="0" i="0" u="none" strike="noStrike" cap="none" normalizeH="0" baseline="0" dirty="0">
                <a:ln>
                  <a:noFill/>
                </a:ln>
                <a:solidFill>
                  <a:srgbClr val="000000"/>
                </a:solidFill>
                <a:effectLst/>
                <a:latin typeface="Arial Unicode MS"/>
              </a:rPr>
              <a:t> (D &gt;= 0) </a:t>
            </a:r>
            <a:r>
              <a:rPr kumimoji="0" lang="ru-RU" altLang="ru-RU" sz="1100" b="0" i="0" u="none" strike="noStrike" cap="none" normalizeH="0" baseline="0" dirty="0">
                <a:ln>
                  <a:noFill/>
                </a:ln>
                <a:solidFill>
                  <a:srgbClr val="80008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endParaRPr kumimoji="0" lang="en-US" altLang="ru-RU" sz="11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100" dirty="0">
                <a:solidFill>
                  <a:srgbClr val="000000"/>
                </a:solidFill>
                <a:latin typeface="Arial Unicode MS"/>
              </a:rPr>
              <a:t>  </a:t>
            </a:r>
            <a:r>
              <a:rPr kumimoji="0" lang="ru-RU" altLang="ru-RU" sz="1100" b="0" i="0" u="none" strike="noStrike" cap="none" normalizeH="0" baseline="0" dirty="0" err="1">
                <a:ln>
                  <a:noFill/>
                </a:ln>
                <a:solidFill>
                  <a:srgbClr val="BB7977"/>
                </a:solidFill>
                <a:effectLst/>
                <a:latin typeface="Arial Unicode MS"/>
              </a:rPr>
              <a:t>double</a:t>
            </a:r>
            <a:r>
              <a:rPr kumimoji="0" lang="ru-RU" altLang="ru-RU" sz="1100" b="0" i="0" u="none" strike="noStrike" cap="none" normalizeH="0" baseline="0" dirty="0">
                <a:ln>
                  <a:noFill/>
                </a:ln>
                <a:solidFill>
                  <a:srgbClr val="000000"/>
                </a:solidFill>
                <a:effectLst/>
                <a:latin typeface="Arial Unicode MS"/>
              </a:rPr>
              <a:t> x1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b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r>
              <a:rPr kumimoji="0" lang="ru-RU" altLang="ru-RU" sz="1100" b="1" i="0" u="none" strike="noStrike" cap="none" normalizeH="0" baseline="0" dirty="0" err="1">
                <a:ln>
                  <a:noFill/>
                </a:ln>
                <a:solidFill>
                  <a:srgbClr val="BB7977"/>
                </a:solidFill>
                <a:effectLst/>
                <a:latin typeface="Arial Unicode MS"/>
              </a:rPr>
              <a:t>Math</a:t>
            </a:r>
            <a:r>
              <a:rPr kumimoji="0" lang="ru-RU" altLang="ru-RU" sz="1100" b="0" i="0" u="none" strike="noStrike" cap="none" normalizeH="0" baseline="0" dirty="0" err="1">
                <a:ln>
                  <a:noFill/>
                </a:ln>
                <a:solidFill>
                  <a:srgbClr val="808030"/>
                </a:solidFill>
                <a:effectLst/>
                <a:latin typeface="Arial Unicode MS"/>
              </a:rPr>
              <a:t>.</a:t>
            </a:r>
            <a:r>
              <a:rPr kumimoji="0" lang="ru-RU" altLang="ru-RU" sz="1100" b="0" i="0" u="none" strike="noStrike" cap="none" normalizeH="0" baseline="0" dirty="0" err="1">
                <a:ln>
                  <a:noFill/>
                </a:ln>
                <a:solidFill>
                  <a:srgbClr val="000000"/>
                </a:solidFill>
                <a:effectLst/>
                <a:latin typeface="Arial Unicode MS"/>
              </a:rPr>
              <a:t>sqrt</a:t>
            </a:r>
            <a:r>
              <a:rPr kumimoji="0" lang="ru-RU" altLang="ru-RU" sz="1100" b="0" i="0" u="none" strike="noStrike" cap="none" normalizeH="0" baseline="0" dirty="0">
                <a:ln>
                  <a:noFill/>
                </a:ln>
                <a:solidFill>
                  <a:srgbClr val="000000"/>
                </a:solidFill>
                <a:effectLst/>
                <a:latin typeface="Arial Unicode MS"/>
              </a:rPr>
              <a:t>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D</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8C00"/>
                </a:solidFill>
                <a:effectLst/>
                <a:latin typeface="Arial Unicode MS"/>
              </a:rPr>
              <a:t>2</a:t>
            </a:r>
            <a:r>
              <a:rPr kumimoji="0" lang="ru-RU" altLang="ru-RU" sz="1100" b="0" i="0" u="none" strike="noStrike" cap="none" normalizeH="0" baseline="0" dirty="0">
                <a:ln>
                  <a:noFill/>
                </a:ln>
                <a:solidFill>
                  <a:srgbClr val="000000"/>
                </a:solidFill>
                <a:effectLst/>
                <a:latin typeface="Arial Unicode MS"/>
              </a:rPr>
              <a:t>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80008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endParaRPr kumimoji="0" lang="en-US" altLang="ru-RU" sz="11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100" dirty="0">
                <a:solidFill>
                  <a:srgbClr val="000000"/>
                </a:solidFill>
                <a:latin typeface="Arial Unicode MS"/>
              </a:rPr>
              <a:t>  </a:t>
            </a:r>
            <a:r>
              <a:rPr kumimoji="0" lang="ru-RU" altLang="ru-RU" sz="1100" b="0" i="0" u="none" strike="noStrike" cap="none" normalizeH="0" baseline="0" dirty="0" err="1">
                <a:ln>
                  <a:noFill/>
                </a:ln>
                <a:solidFill>
                  <a:srgbClr val="BB7977"/>
                </a:solidFill>
                <a:effectLst/>
                <a:latin typeface="Arial Unicode MS"/>
              </a:rPr>
              <a:t>double</a:t>
            </a:r>
            <a:r>
              <a:rPr kumimoji="0" lang="ru-RU" altLang="ru-RU" sz="1100" b="0" i="0" u="none" strike="noStrike" cap="none" normalizeH="0" baseline="0" dirty="0">
                <a:ln>
                  <a:noFill/>
                </a:ln>
                <a:solidFill>
                  <a:srgbClr val="000000"/>
                </a:solidFill>
                <a:effectLst/>
                <a:latin typeface="Arial Unicode MS"/>
              </a:rPr>
              <a:t> x2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b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r>
              <a:rPr kumimoji="0" lang="ru-RU" altLang="ru-RU" sz="1100" b="1" i="0" u="none" strike="noStrike" cap="none" normalizeH="0" baseline="0" dirty="0" err="1">
                <a:ln>
                  <a:noFill/>
                </a:ln>
                <a:solidFill>
                  <a:srgbClr val="BB7977"/>
                </a:solidFill>
                <a:effectLst/>
                <a:latin typeface="Arial Unicode MS"/>
              </a:rPr>
              <a:t>Math</a:t>
            </a:r>
            <a:r>
              <a:rPr kumimoji="0" lang="ru-RU" altLang="ru-RU" sz="1100" b="0" i="0" u="none" strike="noStrike" cap="none" normalizeH="0" baseline="0" dirty="0" err="1">
                <a:ln>
                  <a:noFill/>
                </a:ln>
                <a:solidFill>
                  <a:srgbClr val="808030"/>
                </a:solidFill>
                <a:effectLst/>
                <a:latin typeface="Arial Unicode MS"/>
              </a:rPr>
              <a:t>.</a:t>
            </a:r>
            <a:r>
              <a:rPr kumimoji="0" lang="ru-RU" altLang="ru-RU" sz="1100" b="0" i="0" u="none" strike="noStrike" cap="none" normalizeH="0" baseline="0" dirty="0" err="1">
                <a:ln>
                  <a:noFill/>
                </a:ln>
                <a:solidFill>
                  <a:srgbClr val="000000"/>
                </a:solidFill>
                <a:effectLst/>
                <a:latin typeface="Arial Unicode MS"/>
              </a:rPr>
              <a:t>sqrt</a:t>
            </a:r>
            <a:r>
              <a:rPr kumimoji="0" lang="ru-RU" altLang="ru-RU" sz="1100" b="0" i="0" u="none" strike="noStrike" cap="none" normalizeH="0" baseline="0" dirty="0">
                <a:ln>
                  <a:noFill/>
                </a:ln>
                <a:solidFill>
                  <a:srgbClr val="000000"/>
                </a:solidFill>
                <a:effectLst/>
                <a:latin typeface="Arial Unicode MS"/>
              </a:rPr>
              <a:t>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D</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8C00"/>
                </a:solidFill>
                <a:effectLst/>
                <a:latin typeface="Arial Unicode MS"/>
              </a:rPr>
              <a:t>2</a:t>
            </a:r>
            <a:r>
              <a:rPr kumimoji="0" lang="ru-RU" altLang="ru-RU" sz="1100" b="0" i="0" u="none" strike="noStrike" cap="none" normalizeH="0" baseline="0" dirty="0">
                <a:ln>
                  <a:noFill/>
                </a:ln>
                <a:solidFill>
                  <a:srgbClr val="000000"/>
                </a:solidFill>
                <a:effectLst/>
                <a:latin typeface="Arial Unicode MS"/>
              </a:rPr>
              <a:t> </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a:t>
            </a:r>
            <a:r>
              <a:rPr kumimoji="0" lang="ru-RU" altLang="ru-RU" sz="1100" b="0" i="0" u="none" strike="noStrike" cap="none" normalizeH="0" baseline="0" dirty="0">
                <a:ln>
                  <a:noFill/>
                </a:ln>
                <a:solidFill>
                  <a:srgbClr val="808030"/>
                </a:solidFill>
                <a:effectLst/>
                <a:latin typeface="Arial Unicode MS"/>
              </a:rPr>
              <a:t>)</a:t>
            </a:r>
            <a:r>
              <a:rPr kumimoji="0" lang="ru-RU" altLang="ru-RU" sz="1100" b="0" i="0" u="none" strike="noStrike" cap="none" normalizeH="0" baseline="0" dirty="0">
                <a:ln>
                  <a:noFill/>
                </a:ln>
                <a:solidFill>
                  <a:srgbClr val="800080"/>
                </a:solidFill>
                <a:effectLst/>
                <a:latin typeface="Arial Unicode MS"/>
              </a:rPr>
              <a:t>;</a:t>
            </a:r>
            <a:r>
              <a:rPr kumimoji="0" lang="ru-RU" altLang="ru-RU" sz="1100" b="0" i="0" u="none" strike="noStrike" cap="none" normalizeH="0" baseline="0" dirty="0">
                <a:ln>
                  <a:noFill/>
                </a:ln>
                <a:solidFill>
                  <a:srgbClr val="000000"/>
                </a:solidFill>
                <a:effectLst/>
                <a:latin typeface="Arial Unicode MS"/>
              </a:rPr>
              <a:t> </a:t>
            </a:r>
            <a:endParaRPr kumimoji="0" lang="en-US" altLang="ru-RU" sz="11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rgbClr val="800080"/>
                </a:solidFill>
                <a:effectLst/>
                <a:latin typeface="Arial Unicode MS"/>
              </a:rPr>
              <a:t>}</a:t>
            </a:r>
            <a:r>
              <a:rPr kumimoji="0" lang="ru-RU" altLang="ru-RU" sz="800" b="0" i="0" u="none" strike="noStrike" cap="none" normalizeH="0" baseline="0" dirty="0">
                <a:ln>
                  <a:noFill/>
                </a:ln>
                <a:solidFill>
                  <a:schemeClr val="tx1"/>
                </a:solidFill>
                <a:effectLst/>
              </a:rPr>
              <a:t> </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093281" y="3574355"/>
            <a:ext cx="7326636"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err="1">
                <a:ln>
                  <a:noFill/>
                </a:ln>
                <a:solidFill>
                  <a:srgbClr val="000000"/>
                </a:solidFill>
                <a:effectLst/>
                <a:latin typeface="Arial Unicode MS"/>
              </a:rPr>
              <a:t>double</a:t>
            </a:r>
            <a:r>
              <a:rPr kumimoji="0" lang="ru-RU" altLang="ru-RU" sz="1000" b="0" i="0" u="none" strike="noStrike" cap="none" normalizeH="0" baseline="0" dirty="0">
                <a:ln>
                  <a:noFill/>
                </a:ln>
                <a:solidFill>
                  <a:srgbClr val="000000"/>
                </a:solidFill>
                <a:effectLst/>
                <a:latin typeface="Arial Unicode MS"/>
              </a:rPr>
              <a:t> a=1,b=1,c=6</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a:ln>
                  <a:noFill/>
                </a:ln>
                <a:solidFill>
                  <a:srgbClr val="000000"/>
                </a:solidFill>
                <a:effectLst/>
                <a:latin typeface="Arial Unicode MS"/>
              </a:rPr>
              <a:t>double D=b*b-4*a*</a:t>
            </a:r>
            <a:r>
              <a:rPr kumimoji="0" lang="ru-RU" altLang="ru-RU" sz="1000" b="0" i="0" u="none" strike="noStrike" cap="none" normalizeH="0" baseline="0" dirty="0" err="1">
                <a:ln>
                  <a:noFill/>
                </a:ln>
                <a:solidFill>
                  <a:srgbClr val="000000"/>
                </a:solidFill>
                <a:effectLst/>
                <a:latin typeface="Arial Unicode MS"/>
              </a:rPr>
              <a:t>c</a:t>
            </a:r>
            <a:r>
              <a:rPr kumimoji="0" lang="ru-RU" altLang="ru-RU" sz="1000" b="0" i="0" u="none" strike="noStrike" cap="none" normalizeH="0" baseline="0" dirty="0" err="1">
                <a:ln>
                  <a:noFill/>
                </a:ln>
                <a:solidFill>
                  <a:srgbClr val="808030"/>
                </a:solidFill>
                <a:effectLst/>
                <a:latin typeface="Arial Unicode MS"/>
              </a:rPr>
              <a:t>;</a:t>
            </a:r>
            <a:r>
              <a:rPr kumimoji="0" lang="ru-RU" altLang="ru-RU" sz="1000" b="0" i="0" u="none" strike="noStrike" cap="none" normalizeH="0" baseline="0" dirty="0" err="1">
                <a:ln>
                  <a:noFill/>
                </a:ln>
                <a:solidFill>
                  <a:srgbClr val="000000"/>
                </a:solidFill>
                <a:effectLst/>
                <a:latin typeface="Arial Unicode MS"/>
              </a:rPr>
              <a:t>if</a:t>
            </a:r>
            <a:r>
              <a:rPr kumimoji="0" lang="ru-RU" altLang="ru-RU" sz="1000" b="0" i="0" u="none" strike="noStrike" cap="none" normalizeH="0" baseline="0" dirty="0">
                <a:ln>
                  <a:noFill/>
                </a:ln>
                <a:solidFill>
                  <a:srgbClr val="000000"/>
                </a:solidFill>
                <a:effectLst/>
                <a:latin typeface="Arial Unicode MS"/>
              </a:rPr>
              <a:t>(D&gt;= 0)</a:t>
            </a:r>
            <a:r>
              <a:rPr kumimoji="0" lang="ru-RU" altLang="ru-RU" sz="1000" b="0" i="0" u="none" strike="noStrike" cap="none" normalizeH="0" baseline="0" dirty="0">
                <a:ln>
                  <a:noFill/>
                </a:ln>
                <a:solidFill>
                  <a:srgbClr val="800080"/>
                </a:solidFill>
                <a:effectLst/>
                <a:latin typeface="Arial Unicode MS"/>
              </a:rPr>
              <a:t>{</a:t>
            </a:r>
            <a:r>
              <a:rPr kumimoji="0" lang="ru-RU" altLang="ru-RU" sz="1000" b="0" i="0" u="none" strike="noStrike" cap="none" normalizeH="0" baseline="0" dirty="0" err="1">
                <a:ln>
                  <a:noFill/>
                </a:ln>
                <a:solidFill>
                  <a:srgbClr val="BB7977"/>
                </a:solidFill>
                <a:effectLst/>
                <a:latin typeface="Arial Unicode MS"/>
              </a:rPr>
              <a:t>double</a:t>
            </a:r>
            <a:r>
              <a:rPr kumimoji="0" lang="ru-RU" altLang="ru-RU" sz="1000" b="0" i="0" u="none" strike="noStrike" cap="none" normalizeH="0" baseline="0" dirty="0">
                <a:ln>
                  <a:noFill/>
                </a:ln>
                <a:solidFill>
                  <a:srgbClr val="000000"/>
                </a:solidFill>
                <a:effectLst/>
                <a:latin typeface="Arial Unicode MS"/>
              </a:rPr>
              <a:t> x1</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err="1">
                <a:ln>
                  <a:noFill/>
                </a:ln>
                <a:solidFill>
                  <a:srgbClr val="000000"/>
                </a:solidFill>
                <a:effectLst/>
                <a:latin typeface="Arial Unicode MS"/>
              </a:rPr>
              <a:t>b</a:t>
            </a:r>
            <a:r>
              <a:rPr kumimoji="0" lang="ru-RU" altLang="ru-RU" sz="1000" b="0" i="0" u="none" strike="noStrike" cap="none" normalizeH="0" baseline="0" dirty="0" err="1">
                <a:ln>
                  <a:noFill/>
                </a:ln>
                <a:solidFill>
                  <a:srgbClr val="808030"/>
                </a:solidFill>
                <a:effectLst/>
                <a:latin typeface="Arial Unicode MS"/>
              </a:rPr>
              <a:t>+</a:t>
            </a:r>
            <a:r>
              <a:rPr kumimoji="0" lang="ru-RU" altLang="ru-RU" sz="1000" b="1" i="0" u="none" strike="noStrike" cap="none" normalizeH="0" baseline="0" dirty="0" err="1">
                <a:ln>
                  <a:noFill/>
                </a:ln>
                <a:solidFill>
                  <a:srgbClr val="BB7977"/>
                </a:solidFill>
                <a:effectLst/>
                <a:latin typeface="Arial Unicode MS"/>
              </a:rPr>
              <a:t>Math</a:t>
            </a:r>
            <a:r>
              <a:rPr kumimoji="0" lang="ru-RU" altLang="ru-RU" sz="1000" b="0" i="0" u="none" strike="noStrike" cap="none" normalizeH="0" baseline="0" dirty="0" err="1">
                <a:ln>
                  <a:noFill/>
                </a:ln>
                <a:solidFill>
                  <a:srgbClr val="808030"/>
                </a:solidFill>
                <a:effectLst/>
                <a:latin typeface="Arial Unicode MS"/>
              </a:rPr>
              <a:t>.</a:t>
            </a:r>
            <a:r>
              <a:rPr kumimoji="0" lang="ru-RU" altLang="ru-RU" sz="1000" b="0" i="0" u="none" strike="noStrike" cap="none" normalizeH="0" baseline="0" dirty="0" err="1">
                <a:ln>
                  <a:noFill/>
                </a:ln>
                <a:solidFill>
                  <a:srgbClr val="000000"/>
                </a:solidFill>
                <a:effectLst/>
                <a:latin typeface="Arial Unicode MS"/>
              </a:rPr>
              <a:t>sqrt</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a:ln>
                  <a:noFill/>
                </a:ln>
                <a:solidFill>
                  <a:srgbClr val="000000"/>
                </a:solidFill>
                <a:effectLst/>
                <a:latin typeface="Arial Unicode MS"/>
              </a:rPr>
              <a:t>D</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a:ln>
                  <a:noFill/>
                </a:ln>
                <a:solidFill>
                  <a:srgbClr val="008C00"/>
                </a:solidFill>
                <a:effectLst/>
                <a:latin typeface="Arial Unicode MS"/>
              </a:rPr>
              <a:t>2</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a:ln>
                  <a:noFill/>
                </a:ln>
                <a:solidFill>
                  <a:srgbClr val="000000"/>
                </a:solidFill>
                <a:effectLst/>
                <a:latin typeface="Arial Unicode MS"/>
              </a:rPr>
              <a:t>a</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a:ln>
                  <a:noFill/>
                </a:ln>
                <a:solidFill>
                  <a:srgbClr val="800080"/>
                </a:solidFill>
                <a:effectLst/>
                <a:latin typeface="Arial Unicode MS"/>
              </a:rPr>
              <a:t>;</a:t>
            </a:r>
            <a:r>
              <a:rPr kumimoji="0" lang="ru-RU" altLang="ru-RU" sz="1000" b="0" i="0" u="none" strike="noStrike" cap="none" normalizeH="0" baseline="0" dirty="0" err="1">
                <a:ln>
                  <a:noFill/>
                </a:ln>
                <a:solidFill>
                  <a:srgbClr val="BB7977"/>
                </a:solidFill>
                <a:effectLst/>
                <a:latin typeface="Arial Unicode MS"/>
              </a:rPr>
              <a:t>double</a:t>
            </a:r>
            <a:r>
              <a:rPr kumimoji="0" lang="ru-RU" altLang="ru-RU" sz="1000" b="0" i="0" u="none" strike="noStrike" cap="none" normalizeH="0" baseline="0" dirty="0">
                <a:ln>
                  <a:noFill/>
                </a:ln>
                <a:solidFill>
                  <a:srgbClr val="000000"/>
                </a:solidFill>
                <a:effectLst/>
                <a:latin typeface="Arial Unicode MS"/>
              </a:rPr>
              <a:t> x2</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a:ln>
                  <a:noFill/>
                </a:ln>
                <a:solidFill>
                  <a:srgbClr val="000000"/>
                </a:solidFill>
                <a:effectLst/>
                <a:latin typeface="Arial Unicode MS"/>
              </a:rPr>
              <a:t>b</a:t>
            </a:r>
            <a:r>
              <a:rPr kumimoji="0" lang="ru-RU" altLang="ru-RU" sz="1000" b="0" i="0" u="none" strike="noStrike" cap="none" normalizeH="0" baseline="0" dirty="0">
                <a:ln>
                  <a:noFill/>
                </a:ln>
                <a:solidFill>
                  <a:srgbClr val="808030"/>
                </a:solidFill>
                <a:effectLst/>
                <a:latin typeface="Arial Unicode MS"/>
              </a:rPr>
              <a:t>-</a:t>
            </a:r>
            <a:r>
              <a:rPr kumimoji="0" lang="ru-RU" altLang="ru-RU" sz="1000" b="1" i="0" u="none" strike="noStrike" cap="none" normalizeH="0" baseline="0" dirty="0" err="1">
                <a:ln>
                  <a:noFill/>
                </a:ln>
                <a:solidFill>
                  <a:srgbClr val="BB7977"/>
                </a:solidFill>
                <a:effectLst/>
                <a:latin typeface="Arial Unicode MS"/>
              </a:rPr>
              <a:t>Math</a:t>
            </a:r>
            <a:r>
              <a:rPr kumimoji="0" lang="ru-RU" altLang="ru-RU" sz="1000" b="0" i="0" u="none" strike="noStrike" cap="none" normalizeH="0" baseline="0" dirty="0" err="1">
                <a:ln>
                  <a:noFill/>
                </a:ln>
                <a:solidFill>
                  <a:srgbClr val="808030"/>
                </a:solidFill>
                <a:effectLst/>
                <a:latin typeface="Arial Unicode MS"/>
              </a:rPr>
              <a:t>.</a:t>
            </a:r>
            <a:r>
              <a:rPr kumimoji="0" lang="ru-RU" altLang="ru-RU" sz="1000" b="0" i="0" u="none" strike="noStrike" cap="none" normalizeH="0" baseline="0" dirty="0" err="1">
                <a:ln>
                  <a:noFill/>
                </a:ln>
                <a:solidFill>
                  <a:srgbClr val="000000"/>
                </a:solidFill>
                <a:effectLst/>
                <a:latin typeface="Arial Unicode MS"/>
              </a:rPr>
              <a:t>sqrt</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a:ln>
                  <a:noFill/>
                </a:ln>
                <a:solidFill>
                  <a:srgbClr val="000000"/>
                </a:solidFill>
                <a:effectLst/>
                <a:latin typeface="Arial Unicode MS"/>
              </a:rPr>
              <a:t>D</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a:ln>
                  <a:noFill/>
                </a:ln>
                <a:solidFill>
                  <a:srgbClr val="008C00"/>
                </a:solidFill>
                <a:effectLst/>
                <a:latin typeface="Arial Unicode MS"/>
              </a:rPr>
              <a:t>2</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a:ln>
                  <a:noFill/>
                </a:ln>
                <a:solidFill>
                  <a:srgbClr val="000000"/>
                </a:solidFill>
                <a:effectLst/>
                <a:latin typeface="Arial Unicode MS"/>
              </a:rPr>
              <a:t>a</a:t>
            </a:r>
            <a:r>
              <a:rPr kumimoji="0" lang="ru-RU" altLang="ru-RU" sz="1000" b="0" i="0" u="none" strike="noStrike" cap="none" normalizeH="0" baseline="0" dirty="0">
                <a:ln>
                  <a:noFill/>
                </a:ln>
                <a:solidFill>
                  <a:srgbClr val="808030"/>
                </a:solidFill>
                <a:effectLst/>
                <a:latin typeface="Arial Unicode MS"/>
              </a:rPr>
              <a:t>)</a:t>
            </a:r>
            <a:r>
              <a:rPr kumimoji="0" lang="ru-RU" altLang="ru-RU" sz="1000" b="0" i="0" u="none" strike="noStrike" cap="none" normalizeH="0" baseline="0" dirty="0">
                <a:ln>
                  <a:noFill/>
                </a:ln>
                <a:solidFill>
                  <a:srgbClr val="800080"/>
                </a:solidFill>
                <a:effectLst/>
                <a:latin typeface="Arial Unicode MS"/>
              </a:rPr>
              <a:t>;}</a:t>
            </a:r>
            <a:r>
              <a:rPr kumimoji="0" lang="ru-RU" altLang="ru-RU" sz="6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182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Комментарии</a:t>
            </a:r>
          </a:p>
        </p:txBody>
      </p:sp>
      <p:sp>
        <p:nvSpPr>
          <p:cNvPr id="5" name="Объект 4"/>
          <p:cNvSpPr>
            <a:spLocks noGrp="1"/>
          </p:cNvSpPr>
          <p:nvPr>
            <p:ph idx="1"/>
          </p:nvPr>
        </p:nvSpPr>
        <p:spPr/>
        <p:txBody>
          <a:bodyPr/>
          <a:lstStyle/>
          <a:p>
            <a:pPr marL="342900" indent="-342900">
              <a:buFont typeface="+mj-lt"/>
              <a:buAutoNum type="arabicPeriod"/>
            </a:pPr>
            <a:r>
              <a:rPr lang="ru-RU" dirty="0"/>
              <a:t>Строчные: </a:t>
            </a:r>
            <a:endParaRPr lang="ru-RU" sz="1600" dirty="0">
              <a:solidFill>
                <a:srgbClr val="8B0000"/>
              </a:solidFill>
              <a:latin typeface="Courier New" panose="02070309020205020404" pitchFamily="49" charset="0"/>
              <a:ea typeface="Times New Roman" panose="02020603050405020304" pitchFamily="18" charset="0"/>
            </a:endParaRPr>
          </a:p>
          <a:p>
            <a:pPr marL="342900" indent="-342900">
              <a:buFont typeface="+mj-lt"/>
              <a:buAutoNum type="arabicPeriod"/>
            </a:pPr>
            <a:r>
              <a:rPr lang="ru-RU" dirty="0"/>
              <a:t>Блочные:</a:t>
            </a:r>
          </a:p>
          <a:p>
            <a:pPr marL="342900" indent="-342900">
              <a:buFont typeface="+mj-lt"/>
              <a:buAutoNum type="arabicPeriod"/>
            </a:pPr>
            <a:endParaRPr lang="ru-RU" dirty="0"/>
          </a:p>
          <a:p>
            <a:pPr marL="342900" indent="-342900">
              <a:buFont typeface="+mj-lt"/>
              <a:buAutoNum type="arabicPeriod"/>
            </a:pPr>
            <a:endParaRPr lang="ru-RU" dirty="0"/>
          </a:p>
          <a:p>
            <a:pPr marL="0"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dirty="0"/>
          </a:p>
          <a:p>
            <a:pPr marL="0"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t>Комментарии не могут находиться в символьных и строковых </a:t>
            </a:r>
            <a:r>
              <a:rPr lang="ru-RU" i="1" dirty="0"/>
              <a:t>литералах</a:t>
            </a:r>
            <a:r>
              <a:rPr lang="ru-RU" dirty="0"/>
              <a:t>, идентификаторах. </a:t>
            </a:r>
          </a:p>
          <a:p>
            <a:pPr marL="342891" lvl="1"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t>Примеры неправильного применения:</a:t>
            </a:r>
            <a:endParaRPr lang="en-US" dirty="0"/>
          </a:p>
          <a:p>
            <a:pPr marL="342891" lvl="1"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p>
          <a:p>
            <a:pPr marL="342891" lvl="1"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p>
          <a:p>
            <a:pPr marL="342891" lvl="1"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p>
          <a:p>
            <a:pPr marL="342891" lvl="1"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p>
          <a:p>
            <a:pPr marL="342891" lvl="1"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p>
          <a:p>
            <a:pPr marL="0"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dirty="0"/>
          </a:p>
          <a:p>
            <a:pPr marL="0"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dirty="0"/>
          </a:p>
          <a:p>
            <a:pPr marL="0"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t>Такой код допустим:</a:t>
            </a:r>
          </a:p>
          <a:p>
            <a:pPr marL="342891" lvl="1" indent="0">
              <a:lnSpc>
                <a:spcPct val="100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lvl="1"/>
            <a:endParaRPr lang="ru-RU" dirty="0"/>
          </a:p>
        </p:txBody>
      </p:sp>
      <p:sp>
        <p:nvSpPr>
          <p:cNvPr id="6" name="Rectangle 1"/>
          <p:cNvSpPr>
            <a:spLocks noChangeArrowheads="1"/>
          </p:cNvSpPr>
          <p:nvPr/>
        </p:nvSpPr>
        <p:spPr bwMode="auto">
          <a:xfrm>
            <a:off x="1106424" y="3960153"/>
            <a:ext cx="7207764" cy="1107996"/>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В этом примере текст /*…*/ станет просто</a:t>
            </a:r>
            <a:r>
              <a:rPr kumimoji="0" lang="en-US" altLang="ru-RU" sz="1100" b="0" i="1" u="none" strike="noStrike" cap="none" normalizeH="0" dirty="0">
                <a:ln>
                  <a:noFill/>
                </a:ln>
                <a:solidFill>
                  <a:srgbClr val="666666"/>
                </a:solidFill>
                <a:effectLst/>
                <a:latin typeface="Courier New" panose="02070309020205020404" pitchFamily="49" charset="0"/>
                <a:cs typeface="Courier New" panose="02070309020205020404" pitchFamily="49" charset="0"/>
              </a:rPr>
              <a:t> </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частью строки s</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endParaRPr kumimoji="0" lang="en-US"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String</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s </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ru-RU" altLang="ru-RU"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just</a:t>
            </a:r>
            <a:r>
              <a:rPr kumimoji="0" lang="ru-RU" altLang="ru-RU"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ru-RU" altLang="ru-RU" sz="11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en-US"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Следующая строка станет причиной ошибки при компиляции, так как комментарий разбил имя метода </a:t>
            </a:r>
            <a:r>
              <a:rPr kumimoji="0" lang="ru-RU" altLang="ru-RU" sz="1100" b="0" i="1"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getRadius</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en-US" altLang="ru-RU" sz="1100" b="0" i="1" u="none" strike="noStrike" cap="none" normalizeH="0" dirty="0">
                <a:ln>
                  <a:noFill/>
                </a:ln>
                <a:solidFill>
                  <a:srgbClr val="666666"/>
                </a:solidFill>
                <a:effectLst/>
                <a:latin typeface="Courier New" panose="02070309020205020404" pitchFamily="49" charset="0"/>
                <a:cs typeface="Courier New" panose="02070309020205020404" pitchFamily="49" charset="0"/>
              </a:rPr>
              <a:t> </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endParaRPr kumimoji="0" lang="en-US"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circle.</a:t>
            </a:r>
            <a:r>
              <a:rPr kumimoji="0" lang="ru-RU" altLang="ru-RU" sz="11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get</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ru-RU" altLang="ru-RU" sz="1100" b="0" i="1"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comment</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Radius</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6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106424" y="5594952"/>
            <a:ext cx="7207764" cy="938719"/>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Комментарий может разделять вызовы функций:</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circle</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ru-RU" altLang="ru-RU" sz="1100" b="0" i="1"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comment</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getRadius</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Комментарий может заменять пробелы:</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int</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ru-RU" altLang="ru-RU" sz="1100" b="0" i="1"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comment</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x</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1</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6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106424" y="2246862"/>
            <a:ext cx="7207764" cy="938719"/>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Этот цикл не может начинаться с нуля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из-за особенностей алгоритма */</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i</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1</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i</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10</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i</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6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2176272" y="1623781"/>
            <a:ext cx="2551176" cy="261610"/>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int</a:t>
            </a:r>
            <a:r>
              <a:rPr kumimoji="0" lang="ru-RU" altLang="ru-RU" sz="1100" b="0" i="0" u="none" strike="noStrike" cap="none" normalizeH="0" baseline="0">
                <a:ln>
                  <a:noFill/>
                </a:ln>
                <a:solidFill>
                  <a:srgbClr val="0F0F0F"/>
                </a:solidFill>
                <a:effectLst/>
                <a:latin typeface="Courier New" panose="02070309020205020404" pitchFamily="49" charset="0"/>
                <a:cs typeface="Courier New" panose="02070309020205020404" pitchFamily="49" charset="0"/>
              </a:rPr>
              <a:t> y</a:t>
            </a:r>
            <a:r>
              <a:rPr kumimoji="0" lang="ru-RU" altLang="ru-RU" sz="1100" b="0" i="0" u="none" strike="noStrike" cap="none" normalizeH="0" baseline="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a:ln>
                  <a:noFill/>
                </a:ln>
                <a:solidFill>
                  <a:srgbClr val="CC66CC"/>
                </a:solidFill>
                <a:effectLst/>
                <a:latin typeface="Courier New" panose="02070309020205020404" pitchFamily="49" charset="0"/>
                <a:cs typeface="Courier New" panose="02070309020205020404" pitchFamily="49" charset="0"/>
              </a:rPr>
              <a:t>1970</a:t>
            </a:r>
            <a:r>
              <a:rPr kumimoji="0" lang="ru-RU" altLang="ru-RU" sz="1100" b="0" i="0" u="none" strike="noStrike" cap="none" normalizeH="0" baseline="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1" u="none" strike="noStrike" cap="none" normalizeH="0" baseline="0">
                <a:ln>
                  <a:noFill/>
                </a:ln>
                <a:solidFill>
                  <a:srgbClr val="666666"/>
                </a:solidFill>
                <a:effectLst/>
                <a:latin typeface="Courier New" panose="02070309020205020404" pitchFamily="49" charset="0"/>
                <a:cs typeface="Courier New" panose="02070309020205020404" pitchFamily="49" charset="0"/>
              </a:rPr>
              <a:t>// год рождения</a:t>
            </a:r>
            <a:r>
              <a:rPr kumimoji="0" lang="ru-RU" altLang="ru-RU" sz="600" b="0" i="0" u="none" strike="noStrike" cap="none" normalizeH="0" baseline="0">
                <a:ln>
                  <a:noFill/>
                </a:ln>
                <a:solidFill>
                  <a:schemeClr val="tx1"/>
                </a:solidFill>
                <a:effectLst/>
              </a:rPr>
              <a:t> </a:t>
            </a: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406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Комментарий разработчика</a:t>
            </a:r>
          </a:p>
        </p:txBody>
      </p:sp>
      <p:sp>
        <p:nvSpPr>
          <p:cNvPr id="3" name="Объект 2"/>
          <p:cNvSpPr>
            <a:spLocks noGrp="1"/>
          </p:cNvSpPr>
          <p:nvPr>
            <p:ph idx="1"/>
          </p:nvPr>
        </p:nvSpPr>
        <p:spPr/>
        <p:txBody>
          <a:bodyPr>
            <a:normAutofit lnSpcReduction="10000"/>
          </a:bodyPr>
          <a:lstStyle/>
          <a:p>
            <a:r>
              <a:rPr lang="ru-RU" dirty="0"/>
              <a:t>Применяется для автоматического создания документации кода. </a:t>
            </a:r>
          </a:p>
          <a:p>
            <a:r>
              <a:rPr lang="ru-RU" dirty="0"/>
              <a:t>В стандартную поставку JDK входит специальная утилита </a:t>
            </a:r>
            <a:r>
              <a:rPr lang="ru-RU" i="1" dirty="0" err="1"/>
              <a:t>javadoc</a:t>
            </a:r>
            <a:r>
              <a:rPr lang="ru-RU" dirty="0"/>
              <a:t>. На вход ей подается исходный код классов, а на выходе получается удобная документация в HTML-формате, которая описывает все классы, все их поля и методы.</a:t>
            </a:r>
          </a:p>
          <a:p>
            <a:r>
              <a:rPr lang="ru-RU" dirty="0"/>
              <a:t>Комментарий разработчика записывается так же, как и блочный. Единственное различие в начальной комбинации символов – для документации комментарий необходимо начинать с /**.</a:t>
            </a:r>
          </a:p>
          <a:p>
            <a:r>
              <a:rPr lang="ru-RU" dirty="0"/>
              <a:t>Первое предложение должно содержать краткое резюме всего комментария. В дальнейшем оно будет использовано как пояснение этой функции в списке всех методов класса (ниже будут описаны все конструкции языка, для которых применяется комментарий разработчика).</a:t>
            </a:r>
          </a:p>
          <a:p>
            <a:r>
              <a:rPr lang="ru-RU" dirty="0"/>
              <a:t>Комментарий необходимо писать по правилам HTML. Допускается применение тегов, таких как &lt;b&gt; и &lt;p&gt;. Однако теги заголовков с &lt;h1&gt; по &lt;h6&gt;и &lt;</a:t>
            </a:r>
            <a:r>
              <a:rPr lang="ru-RU" dirty="0" err="1"/>
              <a:t>hr</a:t>
            </a:r>
            <a:r>
              <a:rPr lang="ru-RU" dirty="0"/>
              <a:t>&gt; использовать нельзя, так как они активно применяются </a:t>
            </a:r>
            <a:r>
              <a:rPr lang="ru-RU" i="1" dirty="0" err="1"/>
              <a:t>javadoc</a:t>
            </a:r>
            <a:r>
              <a:rPr lang="ru-RU" dirty="0"/>
              <a:t> для создания структуры документации.</a:t>
            </a:r>
          </a:p>
          <a:p>
            <a:r>
              <a:rPr lang="ru-RU" dirty="0"/>
              <a:t>Символ * в начале каждой строки и предшествующие ему пробелы и знаки табуляции игнорируются. Их можно не использовать вообще, но они удобны, когда необходимо форматирование, скажем, в примерах кода.</a:t>
            </a:r>
          </a:p>
          <a:p>
            <a:endParaRPr lang="ru-RU" dirty="0"/>
          </a:p>
        </p:txBody>
      </p:sp>
    </p:spTree>
    <p:extLst>
      <p:ext uri="{BB962C8B-B14F-4D97-AF65-F5344CB8AC3E}">
        <p14:creationId xmlns:p14="http://schemas.microsoft.com/office/powerpoint/2010/main" val="143368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Комментарий разработчика. Пример</a:t>
            </a:r>
          </a:p>
        </p:txBody>
      </p:sp>
      <p:sp>
        <p:nvSpPr>
          <p:cNvPr id="4" name="Rectangle 1"/>
          <p:cNvSpPr>
            <a:spLocks noChangeArrowheads="1"/>
          </p:cNvSpPr>
          <p:nvPr/>
        </p:nvSpPr>
        <p:spPr bwMode="auto">
          <a:xfrm>
            <a:off x="828676" y="1528571"/>
            <a:ext cx="7485512" cy="4832092"/>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Первое предложение - краткое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описание метода.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&lt;p&gt;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Так оформляется пример кода: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&lt;</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blockquote</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&lt;</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pre</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if</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condition</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true</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x = </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getWidth</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y = </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x.getHeight</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&lt;/</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pre</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&gt;&lt;/</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blockquote</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А так описывается HTML-список: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&lt;</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ul</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&lt;</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li</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&gt;Можно использовать наклонный шрифт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&lt;i&gt;курсив&lt;/i&gt;,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&lt;</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li</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&gt;или жирный &lt;b&gt;жирный&lt;/b&gt;.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&lt;/</a:t>
            </a:r>
            <a:r>
              <a:rPr kumimoji="0" lang="ru-RU" altLang="ru-RU" sz="14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ul</a:t>
            </a: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&gt; </a:t>
            </a:r>
          </a:p>
          <a:p>
            <a:pPr marR="0" lvl="0" algn="l" defTabSz="914400" rtl="0" eaLnBrk="0" fontAlgn="base" latinLnBrk="0" hangingPunct="0">
              <a:lnSpc>
                <a:spcPct val="100000"/>
              </a:lnSpc>
              <a:spcBef>
                <a:spcPct val="0"/>
              </a:spcBef>
              <a:spcAft>
                <a:spcPct val="0"/>
              </a:spcAft>
              <a:buClrTx/>
              <a:buSzTx/>
              <a:tabLst/>
            </a:pPr>
            <a:r>
              <a:rPr kumimoji="0" lang="ru-RU" altLang="ru-RU" sz="14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r>
              <a:rPr kumimoji="0" lang="ru-RU" altLang="ru-RU"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void</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calculate</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int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x, </a:t>
            </a:r>
            <a:r>
              <a:rPr kumimoji="0" lang="ru-RU" altLang="ru-RU" sz="14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int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y</a:t>
            </a: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 </a:t>
            </a:r>
          </a:p>
          <a:p>
            <a:pPr marR="0" lvl="0" algn="l" defTabSz="914400" rtl="0" eaLnBrk="0" fontAlgn="base" latinLnBrk="0" hangingPunct="0">
              <a:lnSpc>
                <a:spcPct val="100000"/>
              </a:lnSpc>
              <a:spcBef>
                <a:spcPct val="0"/>
              </a:spcBef>
              <a:spcAft>
                <a:spcPct val="0"/>
              </a:spcAft>
              <a:buClrTx/>
              <a:buSzTx/>
              <a:tabLst/>
            </a:pP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800" b="0" i="0" u="none" strike="noStrike" cap="none" normalizeH="0" baseline="0" dirty="0">
                <a:ln>
                  <a:noFill/>
                </a:ln>
                <a:solidFill>
                  <a:schemeClr val="tx1"/>
                </a:solidFill>
                <a:effectLst/>
              </a:rPr>
              <a:t> </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396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Комментарий разработчика. Результат в документации</a:t>
            </a:r>
          </a:p>
        </p:txBody>
      </p:sp>
      <p:pic>
        <p:nvPicPr>
          <p:cNvPr id="4" name="Объект 3"/>
          <p:cNvPicPr>
            <a:picLocks noGrp="1" noChangeAspect="1"/>
          </p:cNvPicPr>
          <p:nvPr>
            <p:ph idx="1"/>
          </p:nvPr>
        </p:nvPicPr>
        <p:blipFill>
          <a:blip r:embed="rId2"/>
          <a:stretch>
            <a:fillRect/>
          </a:stretch>
        </p:blipFill>
        <p:spPr>
          <a:xfrm>
            <a:off x="828676" y="1519770"/>
            <a:ext cx="4488759" cy="2942502"/>
          </a:xfrm>
          <a:prstGeom prst="rect">
            <a:avLst/>
          </a:prstGeom>
        </p:spPr>
      </p:pic>
    </p:spTree>
    <p:extLst>
      <p:ext uri="{BB962C8B-B14F-4D97-AF65-F5344CB8AC3E}">
        <p14:creationId xmlns:p14="http://schemas.microsoft.com/office/powerpoint/2010/main" val="175404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Комментарий разработчика. Специальные теги </a:t>
            </a:r>
            <a:r>
              <a:rPr lang="en-US" dirty="0"/>
              <a:t>@</a:t>
            </a:r>
            <a:endParaRPr lang="ru-RU" dirty="0"/>
          </a:p>
        </p:txBody>
      </p:sp>
      <p:sp>
        <p:nvSpPr>
          <p:cNvPr id="3" name="Объект 2"/>
          <p:cNvSpPr>
            <a:spLocks noGrp="1"/>
          </p:cNvSpPr>
          <p:nvPr>
            <p:ph idx="1"/>
          </p:nvPr>
        </p:nvSpPr>
        <p:spPr/>
        <p:txBody>
          <a:bodyPr/>
          <a:lstStyle/>
          <a:p>
            <a:r>
              <a:rPr lang="ru-RU" dirty="0"/>
              <a:t>Например, можно использовать тег @</a:t>
            </a:r>
            <a:r>
              <a:rPr lang="ru-RU" dirty="0" err="1"/>
              <a:t>see</a:t>
            </a:r>
            <a:r>
              <a:rPr lang="ru-RU" dirty="0"/>
              <a:t>, чтобы сослаться на другой класс, поле или метод, или на другой </a:t>
            </a:r>
            <a:r>
              <a:rPr lang="ru-RU" dirty="0" err="1"/>
              <a:t>Internet</a:t>
            </a:r>
            <a:r>
              <a:rPr lang="ru-RU" dirty="0"/>
              <a:t>-сайт.</a:t>
            </a:r>
            <a:endParaRPr lang="en-US" dirty="0"/>
          </a:p>
          <a:p>
            <a:endParaRPr lang="en-US" dirty="0"/>
          </a:p>
          <a:p>
            <a:endParaRPr lang="en-US" dirty="0"/>
          </a:p>
          <a:p>
            <a:endParaRPr lang="en-US" dirty="0"/>
          </a:p>
          <a:p>
            <a:endParaRPr lang="en-US" dirty="0"/>
          </a:p>
          <a:p>
            <a:endParaRPr lang="en-US"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endParaRPr>
          </a:p>
          <a:p>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Первая ссылка указывает на класс </a:t>
            </a:r>
            <a:r>
              <a:rPr lang="ru-RU" sz="1200" dirty="0" err="1">
                <a:solidFill>
                  <a:srgbClr val="8B0000"/>
                </a:solidFill>
                <a:latin typeface="Courier New" panose="02070309020205020404" pitchFamily="49" charset="0"/>
                <a:ea typeface="Times New Roman" panose="02020603050405020304" pitchFamily="18" charset="0"/>
              </a:rPr>
              <a:t>String</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 </a:t>
            </a:r>
            <a:r>
              <a:rPr lang="ru-RU" sz="1200" dirty="0" err="1">
                <a:solidFill>
                  <a:srgbClr val="8B0000"/>
                </a:solidFill>
                <a:latin typeface="Courier New" panose="02070309020205020404" pitchFamily="49" charset="0"/>
                <a:ea typeface="Times New Roman" panose="02020603050405020304" pitchFamily="18" charset="0"/>
              </a:rPr>
              <a:t>java.lang</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 название библиотеки, в которой находится этот класс), </a:t>
            </a:r>
            <a:endParaRPr lang="en-US"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endParaRPr>
          </a:p>
          <a:p>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вторая – на поле </a:t>
            </a:r>
            <a:r>
              <a:rPr lang="ru-RU" sz="1200" dirty="0">
                <a:solidFill>
                  <a:srgbClr val="8B0000"/>
                </a:solidFill>
                <a:latin typeface="Courier New" panose="02070309020205020404" pitchFamily="49" charset="0"/>
                <a:ea typeface="Times New Roman" panose="02020603050405020304" pitchFamily="18" charset="0"/>
              </a:rPr>
              <a:t>PI</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класса </a:t>
            </a:r>
            <a:r>
              <a:rPr lang="ru-RU" sz="1200" dirty="0" err="1">
                <a:solidFill>
                  <a:srgbClr val="8B0000"/>
                </a:solidFill>
                <a:latin typeface="Courier New" panose="02070309020205020404" pitchFamily="49" charset="0"/>
                <a:ea typeface="Times New Roman" panose="02020603050405020304" pitchFamily="18" charset="0"/>
              </a:rPr>
              <a:t>Math</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(символ </a:t>
            </a:r>
            <a:r>
              <a:rPr lang="ru-RU" sz="1200" dirty="0">
                <a:solidFill>
                  <a:srgbClr val="8B0000"/>
                </a:solidFill>
                <a:latin typeface="Courier New" panose="02070309020205020404" pitchFamily="49" charset="0"/>
                <a:ea typeface="Times New Roman" panose="02020603050405020304" pitchFamily="18" charset="0"/>
              </a:rPr>
              <a:t>#</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разделяет название класса и его полей или методов), </a:t>
            </a:r>
            <a:endParaRPr lang="en-US"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endParaRPr>
          </a:p>
          <a:p>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третья ссылается на официальный сайт </a:t>
            </a:r>
            <a:r>
              <a:rPr lang="ru-RU" sz="1600" dirty="0" err="1">
                <a:solidFill>
                  <a:srgbClr val="000000"/>
                </a:solidFill>
                <a:latin typeface="Times New Roman" panose="02020603050405020304" pitchFamily="18" charset="0"/>
                <a:ea typeface="Times New Roman" panose="02020603050405020304" pitchFamily="18" charset="0"/>
                <a:cs typeface="Tahoma" panose="020B0604030504040204" pitchFamily="34" charset="0"/>
              </a:rPr>
              <a:t>Java</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a:t>
            </a:r>
            <a:endParaRPr lang="en-US" dirty="0"/>
          </a:p>
          <a:p>
            <a:endParaRPr lang="ru-RU" dirty="0"/>
          </a:p>
        </p:txBody>
      </p:sp>
      <p:sp>
        <p:nvSpPr>
          <p:cNvPr id="4" name="Rectangle 1"/>
          <p:cNvSpPr>
            <a:spLocks noChangeArrowheads="1"/>
          </p:cNvSpPr>
          <p:nvPr/>
        </p:nvSpPr>
        <p:spPr bwMode="auto">
          <a:xfrm>
            <a:off x="828675" y="2127313"/>
            <a:ext cx="7485513" cy="1615827"/>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endParaRPr kumimoji="0" lang="en-US"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Краткое описание. </a:t>
            </a:r>
            <a:endParaRPr kumimoji="0" lang="en-US"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endParaRPr kumimoji="0" lang="en-US"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Развернутый комментарий. </a:t>
            </a:r>
            <a:endParaRPr kumimoji="0" lang="en-US"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endParaRPr kumimoji="0" lang="en-US"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1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see</a:t>
            </a: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1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java.lang.String</a:t>
            </a: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endParaRPr kumimoji="0" lang="en-US"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1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see</a:t>
            </a: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1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java.lang.Math#PI</a:t>
            </a: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endParaRPr kumimoji="0" lang="en-US"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pPr marL="171450" lvl="0" indent="-171450" eaLnBrk="0" fontAlgn="base" hangingPunct="0">
              <a:spcBef>
                <a:spcPct val="0"/>
              </a:spcBef>
              <a:spcAft>
                <a:spcPct val="0"/>
              </a:spcAft>
              <a:buFont typeface="Arial" panose="020B0604020202020204" pitchFamily="34" charset="0"/>
              <a:buChar char="•"/>
            </a:pP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ru-RU" altLang="ru-RU" sz="11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see</a:t>
            </a: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&lt;a </a:t>
            </a:r>
            <a:r>
              <a:rPr kumimoji="0" lang="ru-RU" altLang="ru-RU" sz="1100" b="1" i="1"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href</a:t>
            </a: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lang="en-US" altLang="ru-RU" sz="1100" b="1" i="1" dirty="0">
                <a:solidFill>
                  <a:srgbClr val="008000"/>
                </a:solidFill>
                <a:latin typeface="Courier New" panose="02070309020205020404" pitchFamily="49" charset="0"/>
                <a:cs typeface="Courier New" panose="02070309020205020404" pitchFamily="49" charset="0"/>
              </a:rPr>
              <a:t>https://java.com/ru/</a:t>
            </a: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"&gt;Официальный</a:t>
            </a:r>
            <a:r>
              <a:rPr kumimoji="0" lang="ru-RU" altLang="ru-RU" sz="1100" b="1" i="1" u="none" strike="noStrike" cap="none" normalizeH="0" dirty="0">
                <a:ln>
                  <a:noFill/>
                </a:ln>
                <a:solidFill>
                  <a:srgbClr val="008000"/>
                </a:solidFill>
                <a:effectLst/>
                <a:latin typeface="Courier New" panose="02070309020205020404" pitchFamily="49" charset="0"/>
                <a:cs typeface="Courier New" panose="02070309020205020404" pitchFamily="49" charset="0"/>
              </a:rPr>
              <a:t> сай</a:t>
            </a:r>
            <a:r>
              <a:rPr lang="ru-RU" altLang="ru-RU" sz="1100" b="1" i="1" dirty="0">
                <a:solidFill>
                  <a:srgbClr val="008000"/>
                </a:solidFill>
                <a:latin typeface="Courier New" panose="02070309020205020404" pitchFamily="49" charset="0"/>
                <a:cs typeface="Courier New" panose="02070309020205020404" pitchFamily="49" charset="0"/>
              </a:rPr>
              <a:t>т </a:t>
            </a:r>
            <a:r>
              <a:rPr lang="en-US" altLang="ru-RU" sz="1100" b="1" i="1" dirty="0">
                <a:solidFill>
                  <a:srgbClr val="008000"/>
                </a:solidFill>
                <a:latin typeface="Courier New" panose="02070309020205020404" pitchFamily="49" charset="0"/>
                <a:cs typeface="Courier New" panose="02070309020205020404" pitchFamily="49" charset="0"/>
              </a:rPr>
              <a:t>Java</a:t>
            </a: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&lt;/a&gt; </a:t>
            </a:r>
            <a:endParaRPr kumimoji="0" lang="en-US"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1100" b="1" i="1"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6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927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ма1">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Тема1" id="{9A362562-DFE6-4E74-8767-9BAE4FBE73D6}" vid="{2DFE1179-0228-460C-9CE0-7006E4C33FE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Тема1</Template>
  <TotalTime>739</TotalTime>
  <Words>3092</Words>
  <Application>Microsoft Macintosh PowerPoint</Application>
  <PresentationFormat>Экран (4:3)</PresentationFormat>
  <Paragraphs>306</Paragraphs>
  <Slides>28</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28</vt:i4>
      </vt:variant>
    </vt:vector>
  </HeadingPairs>
  <TitlesOfParts>
    <vt:vector size="38" baseType="lpstr">
      <vt:lpstr>Arial Unicode MS</vt:lpstr>
      <vt:lpstr>Arial</vt:lpstr>
      <vt:lpstr>Calibri</vt:lpstr>
      <vt:lpstr>Courier New</vt:lpstr>
      <vt:lpstr>Euphemia</vt:lpstr>
      <vt:lpstr>Plantagenet Cherokee</vt:lpstr>
      <vt:lpstr>Tahoma</vt:lpstr>
      <vt:lpstr>Times New Roman</vt:lpstr>
      <vt:lpstr>Wingdings</vt:lpstr>
      <vt:lpstr>Тема1</vt:lpstr>
      <vt:lpstr>Лексика языка</vt:lpstr>
      <vt:lpstr>Кодировка</vt:lpstr>
      <vt:lpstr>Анализ программы</vt:lpstr>
      <vt:lpstr>Пробелы</vt:lpstr>
      <vt:lpstr>Комментарии</vt:lpstr>
      <vt:lpstr>Комментарий разработчика</vt:lpstr>
      <vt:lpstr>Комментарий разработчика. Пример</vt:lpstr>
      <vt:lpstr>Комментарий разработчика. Результат в документации</vt:lpstr>
      <vt:lpstr>Комментарий разработчика. Специальные теги @</vt:lpstr>
      <vt:lpstr>Комментарий разработчика. Правила размещения</vt:lpstr>
      <vt:lpstr>Лексемы</vt:lpstr>
      <vt:lpstr>Идентификаторы</vt:lpstr>
      <vt:lpstr>Ключевые слова</vt:lpstr>
      <vt:lpstr>Литералы</vt:lpstr>
      <vt:lpstr>Целочисленные литералы</vt:lpstr>
      <vt:lpstr>Дробные литералы</vt:lpstr>
      <vt:lpstr>Дробные литералы</vt:lpstr>
      <vt:lpstr>Логические литералы</vt:lpstr>
      <vt:lpstr>Символьные литералы</vt:lpstr>
      <vt:lpstr>Строковые литералы</vt:lpstr>
      <vt:lpstr>Разделители</vt:lpstr>
      <vt:lpstr>Операторы</vt:lpstr>
      <vt:lpstr>Операторы присваивания и сравнения</vt:lpstr>
      <vt:lpstr>Арифметические операции</vt:lpstr>
      <vt:lpstr>Унарные операторы </vt:lpstr>
      <vt:lpstr>Логические операторы</vt:lpstr>
      <vt:lpstr>Битовые операции</vt:lpstr>
      <vt:lpstr>Операторы побитового сдвига</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объектно-ориентированное программирование (ООП)</dc:title>
  <dc:creator>Виталий Бондаренко</dc:creator>
  <cp:lastModifiedBy>Виталий Бондаренко</cp:lastModifiedBy>
  <cp:revision>65</cp:revision>
  <dcterms:created xsi:type="dcterms:W3CDTF">2017-01-29T15:51:18Z</dcterms:created>
  <dcterms:modified xsi:type="dcterms:W3CDTF">2020-03-12T19:19:01Z</dcterms:modified>
</cp:coreProperties>
</file>