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87"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4444" autoAdjust="0"/>
  </p:normalViewPr>
  <p:slideViewPr>
    <p:cSldViewPr snapToGrid="0">
      <p:cViewPr varScale="1">
        <p:scale>
          <a:sx n="105" d="100"/>
          <a:sy n="105" d="100"/>
        </p:scale>
        <p:origin x="1824" y="20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99B90F-73E3-4909-9606-6B787BFE89B5}" type="datetimeFigureOut">
              <a:rPr lang="ru-RU" smtClean="0"/>
              <a:t>12.03.2020</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D76056-9BAD-425F-99BE-CDCA79F74ABC}" type="slidenum">
              <a:rPr lang="ru-RU" smtClean="0"/>
              <a:t>‹#›</a:t>
            </a:fld>
            <a:endParaRPr lang="ru-RU"/>
          </a:p>
        </p:txBody>
      </p:sp>
    </p:spTree>
    <p:extLst>
      <p:ext uri="{BB962C8B-B14F-4D97-AF65-F5344CB8AC3E}">
        <p14:creationId xmlns:p14="http://schemas.microsoft.com/office/powerpoint/2010/main" val="4150138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B6FC-A98C-4DC8-8EDF-D55FDCC602F4}" type="datetimeFigureOut">
              <a:rPr lang="ru-RU" smtClean="0"/>
              <a:t>12.03.2020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BF51-7514-46EB-9FC6-E0B8DC99769B}" type="slidenum">
              <a:rPr lang="ru-RU" smtClean="0"/>
              <a:t>‹#›</a:t>
            </a:fld>
            <a:endParaRPr lang="ru-RU"/>
          </a:p>
        </p:txBody>
      </p:sp>
    </p:spTree>
    <p:extLst>
      <p:ext uri="{BB962C8B-B14F-4D97-AF65-F5344CB8AC3E}">
        <p14:creationId xmlns:p14="http://schemas.microsoft.com/office/powerpoint/2010/main" val="342386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i="1" dirty="0" err="1">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Java</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является строго типизированным языком. Это означает, что любая </a:t>
            </a:r>
            <a:r>
              <a:rPr lang="ru-RU" sz="1200" i="1"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переменная</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и любое </a:t>
            </a:r>
            <a:r>
              <a:rPr lang="ru-RU" sz="1200" i="1"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выражение</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имеют известный тип еще на момент компиляции. Такое строгое правило позволяет выявлять многие ошибки уже во </a:t>
            </a:r>
            <a:r>
              <a:rPr lang="ru-RU" sz="1200" i="1"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время компиляции</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a:t>
            </a:r>
            <a:r>
              <a:rPr lang="ru-RU" sz="1200" i="1"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Компилятор</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найдя ошибку, указывает точное </a:t>
            </a:r>
            <a:r>
              <a:rPr lang="ru-RU" sz="1200" i="1"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место</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(строку) и причину ее возникновения, а динамические "баги" (от английского </a:t>
            </a:r>
            <a:r>
              <a:rPr lang="ru-RU" sz="1200" dirty="0" err="1">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bugs</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необходимо сначала выявить с помощью тестирования (что может потребовать значительных усилий), а затем найти </a:t>
            </a:r>
            <a:r>
              <a:rPr lang="ru-RU" sz="1200" i="1"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место</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в коде, которое их породило. Поэтому четкое понимание модели типов данных в </a:t>
            </a:r>
            <a:r>
              <a:rPr lang="ru-RU" sz="1200" i="1" dirty="0" err="1">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Java</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очень помогает в написании качественных программ.</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2</a:t>
            </a:fld>
            <a:endParaRPr lang="ru-RU"/>
          </a:p>
        </p:txBody>
      </p:sp>
    </p:spTree>
    <p:extLst>
      <p:ext uri="{BB962C8B-B14F-4D97-AF65-F5344CB8AC3E}">
        <p14:creationId xmlns:p14="http://schemas.microsoft.com/office/powerpoint/2010/main" val="346395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Из примеров видно, что инициализатором может быть не только константа, но и арифметическое </a:t>
            </a:r>
            <a:r>
              <a:rPr lang="ru-RU" sz="1200" i="1" kern="1200" dirty="0">
                <a:solidFill>
                  <a:schemeClr val="tx1"/>
                </a:solidFill>
                <a:effectLst/>
                <a:latin typeface="+mn-lt"/>
                <a:ea typeface="+mn-ea"/>
                <a:cs typeface="+mn-cs"/>
              </a:rPr>
              <a:t>выражение</a:t>
            </a:r>
            <a:r>
              <a:rPr lang="ru-RU" sz="1200" kern="1200" dirty="0">
                <a:solidFill>
                  <a:schemeClr val="tx1"/>
                </a:solidFill>
                <a:effectLst/>
                <a:latin typeface="+mn-lt"/>
                <a:ea typeface="+mn-ea"/>
                <a:cs typeface="+mn-cs"/>
              </a:rPr>
              <a:t>. Иногда это </a:t>
            </a:r>
            <a:r>
              <a:rPr lang="ru-RU" sz="1200" i="1" kern="1200" dirty="0">
                <a:solidFill>
                  <a:schemeClr val="tx1"/>
                </a:solidFill>
                <a:effectLst/>
                <a:latin typeface="+mn-lt"/>
                <a:ea typeface="+mn-ea"/>
                <a:cs typeface="+mn-cs"/>
              </a:rPr>
              <a:t>выражение</a:t>
            </a:r>
            <a:r>
              <a:rPr lang="ru-RU" sz="1200" kern="1200" dirty="0">
                <a:solidFill>
                  <a:schemeClr val="tx1"/>
                </a:solidFill>
                <a:effectLst/>
                <a:latin typeface="+mn-lt"/>
                <a:ea typeface="+mn-ea"/>
                <a:cs typeface="+mn-cs"/>
              </a:rPr>
              <a:t> может быть вычислено во </a:t>
            </a:r>
            <a:r>
              <a:rPr lang="ru-RU" sz="1200" i="1" kern="1200" dirty="0">
                <a:solidFill>
                  <a:schemeClr val="tx1"/>
                </a:solidFill>
                <a:effectLst/>
                <a:latin typeface="+mn-lt"/>
                <a:ea typeface="+mn-ea"/>
                <a:cs typeface="+mn-cs"/>
              </a:rPr>
              <a:t>время компиляции</a:t>
            </a:r>
            <a:r>
              <a:rPr lang="ru-RU" sz="1200" kern="1200" dirty="0">
                <a:solidFill>
                  <a:schemeClr val="tx1"/>
                </a:solidFill>
                <a:effectLst/>
                <a:latin typeface="+mn-lt"/>
                <a:ea typeface="+mn-ea"/>
                <a:cs typeface="+mn-cs"/>
              </a:rPr>
              <a:t> (такое как 3+2 ), </a:t>
            </a:r>
            <a:r>
              <a:rPr lang="ru-RU" sz="1200" kern="1200" dirty="0" err="1">
                <a:solidFill>
                  <a:schemeClr val="tx1"/>
                </a:solidFill>
                <a:effectLst/>
                <a:latin typeface="+mn-lt"/>
                <a:ea typeface="+mn-ea"/>
                <a:cs typeface="+mn-cs"/>
              </a:rPr>
              <a:t>тогда</a:t>
            </a:r>
            <a:r>
              <a:rPr lang="ru-RU" sz="1200" i="1" kern="1200" dirty="0" err="1">
                <a:solidFill>
                  <a:schemeClr val="tx1"/>
                </a:solidFill>
                <a:effectLst/>
                <a:latin typeface="+mn-lt"/>
                <a:ea typeface="+mn-ea"/>
                <a:cs typeface="+mn-cs"/>
              </a:rPr>
              <a:t>компилятор</a:t>
            </a:r>
            <a:r>
              <a:rPr lang="ru-RU" sz="1200" kern="1200" dirty="0">
                <a:solidFill>
                  <a:schemeClr val="tx1"/>
                </a:solidFill>
                <a:effectLst/>
                <a:latin typeface="+mn-lt"/>
                <a:ea typeface="+mn-ea"/>
                <a:cs typeface="+mn-cs"/>
              </a:rPr>
              <a:t> сразу записывает результат. Иногда это действие откладывается на момент выполнения программы (например, </a:t>
            </a:r>
            <a:r>
              <a:rPr lang="ru-RU" sz="1200" kern="1200" dirty="0" err="1">
                <a:solidFill>
                  <a:schemeClr val="tx1"/>
                </a:solidFill>
                <a:effectLst/>
                <a:latin typeface="+mn-lt"/>
                <a:ea typeface="+mn-ea"/>
                <a:cs typeface="+mn-cs"/>
              </a:rPr>
              <a:t>b+c</a:t>
            </a:r>
            <a:r>
              <a:rPr lang="ru-RU" sz="1200" kern="1200" dirty="0">
                <a:solidFill>
                  <a:schemeClr val="tx1"/>
                </a:solidFill>
                <a:effectLst/>
                <a:latin typeface="+mn-lt"/>
                <a:ea typeface="+mn-ea"/>
                <a:cs typeface="+mn-cs"/>
              </a:rPr>
              <a:t> ). В последнем случае нескольким переменным присваивается одно и то </a:t>
            </a:r>
            <a:r>
              <a:rPr lang="ru-RU" sz="1200" kern="1200" dirty="0" err="1">
                <a:solidFill>
                  <a:schemeClr val="tx1"/>
                </a:solidFill>
                <a:effectLst/>
                <a:latin typeface="+mn-lt"/>
                <a:ea typeface="+mn-ea"/>
                <a:cs typeface="+mn-cs"/>
              </a:rPr>
              <a:t>же</a:t>
            </a:r>
            <a:r>
              <a:rPr lang="ru-RU" sz="1200" i="1" kern="1200" dirty="0" err="1">
                <a:solidFill>
                  <a:schemeClr val="tx1"/>
                </a:solidFill>
                <a:effectLst/>
                <a:latin typeface="+mn-lt"/>
                <a:ea typeface="+mn-ea"/>
                <a:cs typeface="+mn-cs"/>
              </a:rPr>
              <a:t>значение</a:t>
            </a:r>
            <a:r>
              <a:rPr lang="ru-RU" sz="1200" kern="1200" dirty="0">
                <a:solidFill>
                  <a:schemeClr val="tx1"/>
                </a:solidFill>
                <a:effectLst/>
                <a:latin typeface="+mn-lt"/>
                <a:ea typeface="+mn-ea"/>
                <a:cs typeface="+mn-cs"/>
              </a:rPr>
              <a:t>, однако объявляется лишь первая из них (в данном примере е ), остальные уже должны существовать.</a:t>
            </a:r>
          </a:p>
          <a:p>
            <a:r>
              <a:rPr lang="ru-RU" sz="1200" kern="1200" dirty="0">
                <a:solidFill>
                  <a:schemeClr val="tx1"/>
                </a:solidFill>
                <a:effectLst/>
                <a:latin typeface="+mn-lt"/>
                <a:ea typeface="+mn-ea"/>
                <a:cs typeface="+mn-cs"/>
              </a:rPr>
              <a:t>Резюмируем: </a:t>
            </a:r>
            <a:r>
              <a:rPr lang="ru-RU" sz="1200" b="1" i="1" kern="1200" dirty="0">
                <a:solidFill>
                  <a:schemeClr val="tx1"/>
                </a:solidFill>
                <a:effectLst/>
                <a:latin typeface="+mn-lt"/>
                <a:ea typeface="+mn-ea"/>
                <a:cs typeface="+mn-cs"/>
              </a:rPr>
              <a:t>объявление</a:t>
            </a:r>
            <a:r>
              <a:rPr lang="ru-RU" sz="1200" kern="1200" dirty="0">
                <a:solidFill>
                  <a:schemeClr val="tx1"/>
                </a:solidFill>
                <a:effectLst/>
                <a:latin typeface="+mn-lt"/>
                <a:ea typeface="+mn-ea"/>
                <a:cs typeface="+mn-cs"/>
              </a:rPr>
              <a:t> переменных и возможная инициализация при объявлении описываются следующим образом. Сначала указывается тип переменной, затем ее имя и, если необходимо, инициализатор, который может быть константой или выражением, вычисляемым во время компиляции или исполнения программы. В частности, можно пользоваться уже объявленными переменными. Далее можно поставить запятую и объявить новую переменную точно такого же типа.</a:t>
            </a:r>
          </a:p>
          <a:p>
            <a:r>
              <a:rPr lang="ru-RU" sz="1200" kern="1200" dirty="0">
                <a:solidFill>
                  <a:schemeClr val="tx1"/>
                </a:solidFill>
                <a:effectLst/>
                <a:latin typeface="+mn-lt"/>
                <a:ea typeface="+mn-ea"/>
                <a:cs typeface="+mn-cs"/>
              </a:rPr>
              <a:t>После объявления </a:t>
            </a:r>
            <a:r>
              <a:rPr lang="ru-RU" sz="1200" i="1" kern="1200" dirty="0">
                <a:solidFill>
                  <a:schemeClr val="tx1"/>
                </a:solidFill>
                <a:effectLst/>
                <a:latin typeface="+mn-lt"/>
                <a:ea typeface="+mn-ea"/>
                <a:cs typeface="+mn-cs"/>
              </a:rPr>
              <a:t>переменная</a:t>
            </a:r>
            <a:r>
              <a:rPr lang="ru-RU" sz="1200" kern="1200" dirty="0">
                <a:solidFill>
                  <a:schemeClr val="tx1"/>
                </a:solidFill>
                <a:effectLst/>
                <a:latin typeface="+mn-lt"/>
                <a:ea typeface="+mn-ea"/>
                <a:cs typeface="+mn-cs"/>
              </a:rPr>
              <a:t> может применяться в различных выражениях, в которых будет браться ее текущее </a:t>
            </a:r>
            <a:r>
              <a:rPr lang="ru-RU" sz="1200" i="1" kern="1200" dirty="0">
                <a:solidFill>
                  <a:schemeClr val="tx1"/>
                </a:solidFill>
                <a:effectLst/>
                <a:latin typeface="+mn-lt"/>
                <a:ea typeface="+mn-ea"/>
                <a:cs typeface="+mn-cs"/>
              </a:rPr>
              <a:t>значение</a:t>
            </a:r>
            <a:r>
              <a:rPr lang="ru-RU" sz="1200" kern="1200" dirty="0">
                <a:solidFill>
                  <a:schemeClr val="tx1"/>
                </a:solidFill>
                <a:effectLst/>
                <a:latin typeface="+mn-lt"/>
                <a:ea typeface="+mn-ea"/>
                <a:cs typeface="+mn-cs"/>
              </a:rPr>
              <a:t>. Также в любой момент можно изменить </a:t>
            </a:r>
            <a:r>
              <a:rPr lang="ru-RU" sz="1200" i="1" kern="1200" dirty="0">
                <a:solidFill>
                  <a:schemeClr val="tx1"/>
                </a:solidFill>
                <a:effectLst/>
                <a:latin typeface="+mn-lt"/>
                <a:ea typeface="+mn-ea"/>
                <a:cs typeface="+mn-cs"/>
              </a:rPr>
              <a:t>значение</a:t>
            </a:r>
            <a:r>
              <a:rPr lang="ru-RU" sz="1200" kern="1200" dirty="0">
                <a:solidFill>
                  <a:schemeClr val="tx1"/>
                </a:solidFill>
                <a:effectLst/>
                <a:latin typeface="+mn-lt"/>
                <a:ea typeface="+mn-ea"/>
                <a:cs typeface="+mn-cs"/>
              </a:rPr>
              <a:t>, используя </a:t>
            </a:r>
            <a:r>
              <a:rPr lang="ru-RU" sz="1200" i="1" kern="1200" dirty="0">
                <a:solidFill>
                  <a:schemeClr val="tx1"/>
                </a:solidFill>
                <a:effectLst/>
                <a:latin typeface="+mn-lt"/>
                <a:ea typeface="+mn-ea"/>
                <a:cs typeface="+mn-cs"/>
              </a:rPr>
              <a:t>оператор присваивания</a:t>
            </a:r>
            <a:r>
              <a:rPr lang="ru-RU" sz="1200" kern="1200" dirty="0">
                <a:solidFill>
                  <a:schemeClr val="tx1"/>
                </a:solidFill>
                <a:effectLst/>
                <a:latin typeface="+mn-lt"/>
                <a:ea typeface="+mn-ea"/>
                <a:cs typeface="+mn-cs"/>
              </a:rPr>
              <a:t>, примерно так же, как это делалось в инициализаторах.</a:t>
            </a:r>
          </a:p>
          <a:p>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3</a:t>
            </a:fld>
            <a:endParaRPr lang="ru-RU"/>
          </a:p>
        </p:txBody>
      </p:sp>
    </p:spTree>
    <p:extLst>
      <p:ext uri="{BB962C8B-B14F-4D97-AF65-F5344CB8AC3E}">
        <p14:creationId xmlns:p14="http://schemas.microsoft.com/office/powerpoint/2010/main" val="281523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Теперь на примере переменных можно проиллюстрировать различие между </a:t>
            </a:r>
            <a:r>
              <a:rPr lang="ru-RU" sz="1200" i="1"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примитивными</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и </a:t>
            </a:r>
            <a:r>
              <a:rPr lang="ru-RU" sz="1200" i="1"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ссылочными</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типами данных. </a:t>
            </a:r>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4</a:t>
            </a:fld>
            <a:endParaRPr lang="ru-RU"/>
          </a:p>
        </p:txBody>
      </p:sp>
    </p:spTree>
    <p:extLst>
      <p:ext uri="{BB962C8B-B14F-4D97-AF65-F5344CB8AC3E}">
        <p14:creationId xmlns:p14="http://schemas.microsoft.com/office/powerpoint/2010/main" val="4002802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здесь хотелось бы отметить несколько примеров, которые не столь очевидны и могут создать проблемы при написании программ.</a:t>
            </a:r>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8</a:t>
            </a:fld>
            <a:endParaRPr lang="ru-RU"/>
          </a:p>
        </p:txBody>
      </p:sp>
    </p:spTree>
    <p:extLst>
      <p:ext uri="{BB962C8B-B14F-4D97-AF65-F5344CB8AC3E}">
        <p14:creationId xmlns:p14="http://schemas.microsoft.com/office/powerpoint/2010/main" val="393476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здесь хотелось бы отметить несколько примеров, которые не столь очевидны и могут создать проблемы при написании программ.</a:t>
            </a:r>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9</a:t>
            </a:fld>
            <a:endParaRPr lang="ru-RU"/>
          </a:p>
        </p:txBody>
      </p:sp>
    </p:spTree>
    <p:extLst>
      <p:ext uri="{BB962C8B-B14F-4D97-AF65-F5344CB8AC3E}">
        <p14:creationId xmlns:p14="http://schemas.microsoft.com/office/powerpoint/2010/main" val="128722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Итак, все числовые операторы возвращают результат типа </a:t>
            </a:r>
            <a:r>
              <a:rPr lang="ru-RU" sz="1200" dirty="0" err="1">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или </a:t>
            </a:r>
            <a:r>
              <a:rPr lang="ru-RU" sz="1200" dirty="0" err="1">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long</a:t>
            </a:r>
            <a:r>
              <a:rPr lang="ru-RU" sz="1200" dirty="0">
                <a:solidFill>
                  <a:srgbClr val="000000"/>
                </a:solidFill>
                <a:effectLst/>
                <a:latin typeface="Times New Roman" panose="02020603050405020304" pitchFamily="18" charset="0"/>
                <a:ea typeface="Times New Roman" panose="02020603050405020304" pitchFamily="18" charset="0"/>
                <a:cs typeface="Tahoma" panose="020B0604030504040204" pitchFamily="34" charset="0"/>
              </a:rPr>
              <a:t>. Однако существует два исключения.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10"/>
          </p:nvPr>
        </p:nvSpPr>
        <p:spPr/>
        <p:txBody>
          <a:bodyPr/>
          <a:lstStyle/>
          <a:p>
            <a:fld id="{5A14BF51-7514-46EB-9FC6-E0B8DC99769B}" type="slidenum">
              <a:rPr lang="ru-RU" smtClean="0"/>
              <a:t>10</a:t>
            </a:fld>
            <a:endParaRPr lang="ru-RU"/>
          </a:p>
        </p:txBody>
      </p:sp>
    </p:spTree>
    <p:extLst>
      <p:ext uri="{BB962C8B-B14F-4D97-AF65-F5344CB8AC3E}">
        <p14:creationId xmlns:p14="http://schemas.microsoft.com/office/powerpoint/2010/main" val="31564007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8" name="Прямоугольник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2" name="Заголовок 1"/>
          <p:cNvSpPr>
            <a:spLocks noGrp="1"/>
          </p:cNvSpPr>
          <p:nvPr>
            <p:ph type="ctrTitle"/>
          </p:nvPr>
        </p:nvSpPr>
        <p:spPr>
          <a:xfrm>
            <a:off x="828677" y="2292101"/>
            <a:ext cx="7572375" cy="2219691"/>
          </a:xfrm>
        </p:spPr>
        <p:txBody>
          <a:bodyPr anchor="ctr">
            <a:normAutofit/>
          </a:bodyPr>
          <a:lstStyle>
            <a:lvl1pPr algn="l">
              <a:defRPr sz="3300" cap="all" baseline="0"/>
            </a:lvl1pPr>
          </a:lstStyle>
          <a:p>
            <a:r>
              <a:rPr lang="ru-RU"/>
              <a:t>Образец заголовка</a:t>
            </a:r>
            <a:endParaRPr lang="ru-RU" dirty="0"/>
          </a:p>
        </p:txBody>
      </p:sp>
      <p:sp>
        <p:nvSpPr>
          <p:cNvPr id="3" name="Подзаголовок 2"/>
          <p:cNvSpPr>
            <a:spLocks noGrp="1"/>
          </p:cNvSpPr>
          <p:nvPr>
            <p:ph type="subTitle" idx="1"/>
          </p:nvPr>
        </p:nvSpPr>
        <p:spPr>
          <a:xfrm>
            <a:off x="828675" y="4511791"/>
            <a:ext cx="7572376" cy="955565"/>
          </a:xfrm>
        </p:spPr>
        <p:txBody>
          <a:bodyPr>
            <a:normAutofit/>
          </a:bodyPr>
          <a:lstStyle>
            <a:lvl1pPr marL="0" indent="0" algn="l">
              <a:spcBef>
                <a:spcPts val="0"/>
              </a:spcBef>
              <a:buNone/>
              <a:defRPr sz="135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ru-RU"/>
              <a:t>Образец подзаголовка</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pic>
        <p:nvPicPr>
          <p:cNvPr id="11" name="Рисунок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5" y="0"/>
            <a:ext cx="1310643" cy="2292094"/>
          </a:xfrm>
          <a:prstGeom prst="rect">
            <a:avLst/>
          </a:prstGeom>
        </p:spPr>
      </p:pic>
    </p:spTree>
    <p:extLst>
      <p:ext uri="{BB962C8B-B14F-4D97-AF65-F5344CB8AC3E}">
        <p14:creationId xmlns:p14="http://schemas.microsoft.com/office/powerpoint/2010/main" val="10700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lvl1pPr>
              <a:defRPr sz="2400"/>
            </a:lvl1pPr>
          </a:lstStyle>
          <a:p>
            <a:r>
              <a:rPr lang="ru-RU"/>
              <a:t>Образец заголовка</a:t>
            </a:r>
            <a:endParaRPr lang="ru-RU" dirty="0"/>
          </a:p>
        </p:txBody>
      </p:sp>
      <p:sp>
        <p:nvSpPr>
          <p:cNvPr id="3" name="Рисунок 2"/>
          <p:cNvSpPr>
            <a:spLocks noGrp="1"/>
          </p:cNvSpPr>
          <p:nvPr>
            <p:ph type="pic" idx="1"/>
          </p:nvPr>
        </p:nvSpPr>
        <p:spPr>
          <a:xfrm>
            <a:off x="3491003" y="1600201"/>
            <a:ext cx="4823184" cy="4572001"/>
          </a:xfrm>
        </p:spPr>
        <p:txBody>
          <a:bodyPr tIns="1188720">
            <a:normAutofit/>
          </a:bodyPr>
          <a:lstStyle>
            <a:lvl1pPr marL="0" indent="0" algn="ctr">
              <a:buNone/>
              <a:defRPr sz="15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ru-RU"/>
              <a:t>Вставка рисунка</a:t>
            </a:r>
            <a:endParaRPr lang="ru-RU" dirty="0"/>
          </a:p>
        </p:txBody>
      </p:sp>
      <p:sp>
        <p:nvSpPr>
          <p:cNvPr id="4" name="Текст 3"/>
          <p:cNvSpPr>
            <a:spLocks noGrp="1"/>
          </p:cNvSpPr>
          <p:nvPr>
            <p:ph type="body" sz="half" idx="2"/>
          </p:nvPr>
        </p:nvSpPr>
        <p:spPr>
          <a:xfrm>
            <a:off x="828677" y="1600200"/>
            <a:ext cx="2547747" cy="4572000"/>
          </a:xfrm>
        </p:spPr>
        <p:txBody>
          <a:bodyPr>
            <a:normAutofit/>
          </a:bodyPr>
          <a:lstStyle>
            <a:lvl1pPr marL="0" indent="0">
              <a:spcBef>
                <a:spcPts val="900"/>
              </a:spcBef>
              <a:buNone/>
              <a:defRPr sz="13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48A87A34-81AB-432B-8DAE-1953F412C126}" type="datetimeFigureOut">
              <a:rPr lang="en-US" smtClean="0"/>
              <a:t>3/12/20</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2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83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29451" y="365125"/>
            <a:ext cx="1285875" cy="5811838"/>
          </a:xfrm>
        </p:spPr>
        <p:txBody>
          <a:bodyPr vert="eaVert"/>
          <a:lstStyle/>
          <a:p>
            <a:r>
              <a:rPr lang="ru-RU"/>
              <a:t>Образец заголовка</a:t>
            </a:r>
            <a:endParaRPr lang="ru-RU" dirty="0"/>
          </a:p>
        </p:txBody>
      </p:sp>
      <p:sp>
        <p:nvSpPr>
          <p:cNvPr id="3" name="Вертикальный текст 2"/>
          <p:cNvSpPr>
            <a:spLocks noGrp="1"/>
          </p:cNvSpPr>
          <p:nvPr>
            <p:ph type="body" orient="vert" idx="1"/>
          </p:nvPr>
        </p:nvSpPr>
        <p:spPr>
          <a:xfrm>
            <a:off x="828675" y="365125"/>
            <a:ext cx="6074172"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grpSp>
        <p:nvGrpSpPr>
          <p:cNvPr id="7" name="Группа 6"/>
          <p:cNvGrpSpPr/>
          <p:nvPr/>
        </p:nvGrpSpPr>
        <p:grpSpPr>
          <a:xfrm rot="5400000">
            <a:off x="4181447" y="3239397"/>
            <a:ext cx="5632704" cy="63302"/>
            <a:chOff x="1073150" y="1219201"/>
            <a:chExt cx="10058400" cy="63125"/>
          </a:xfrm>
        </p:grpSpPr>
        <p:cxnSp>
          <p:nvCxnSpPr>
            <p:cNvPr id="8" name="Прямая соединительная линия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277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930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 слайд с рисунком">
    <p:spTree>
      <p:nvGrpSpPr>
        <p:cNvPr id="1" name=""/>
        <p:cNvGrpSpPr/>
        <p:nvPr/>
      </p:nvGrpSpPr>
      <p:grpSpPr>
        <a:xfrm>
          <a:off x="0" y="0"/>
          <a:ext cx="0" cy="0"/>
          <a:chOff x="0" y="0"/>
          <a:chExt cx="0" cy="0"/>
        </a:xfrm>
      </p:grpSpPr>
      <p:grpSp>
        <p:nvGrpSpPr>
          <p:cNvPr id="13" name="Группа 12"/>
          <p:cNvGrpSpPr/>
          <p:nvPr/>
        </p:nvGrpSpPr>
        <p:grpSpPr>
          <a:xfrm rot="10800000">
            <a:off x="0" y="5645517"/>
            <a:ext cx="9144000" cy="63125"/>
            <a:chOff x="507492" y="1501519"/>
            <a:chExt cx="8129016" cy="63125"/>
          </a:xfrm>
        </p:grpSpPr>
        <p:cxnSp>
          <p:nvCxnSpPr>
            <p:cNvPr id="17" name="Прямая соединительная линия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Группа 13"/>
          <p:cNvGrpSpPr/>
          <p:nvPr/>
        </p:nvGrpSpPr>
        <p:grpSpPr>
          <a:xfrm>
            <a:off x="0" y="1143007"/>
            <a:ext cx="9144000" cy="63125"/>
            <a:chOff x="507492" y="1501519"/>
            <a:chExt cx="8129016" cy="63125"/>
          </a:xfrm>
        </p:grpSpPr>
        <p:cxnSp>
          <p:nvCxnSpPr>
            <p:cNvPr id="15" name="Прямая соединительная линия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Прямоугольник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8" name="Прямоугольник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sp>
        <p:nvSpPr>
          <p:cNvPr id="2" name="Заголовок 1"/>
          <p:cNvSpPr>
            <a:spLocks noGrp="1"/>
          </p:cNvSpPr>
          <p:nvPr>
            <p:ph type="ctrTitle"/>
          </p:nvPr>
        </p:nvSpPr>
        <p:spPr>
          <a:xfrm>
            <a:off x="828675" y="2292101"/>
            <a:ext cx="4300538" cy="2219691"/>
          </a:xfrm>
        </p:spPr>
        <p:txBody>
          <a:bodyPr anchor="ctr">
            <a:normAutofit/>
          </a:bodyPr>
          <a:lstStyle>
            <a:lvl1pPr algn="l">
              <a:defRPr sz="3300" cap="all" baseline="0"/>
            </a:lvl1pPr>
          </a:lstStyle>
          <a:p>
            <a:r>
              <a:rPr lang="ru-RU"/>
              <a:t>Образец заголовка</a:t>
            </a:r>
            <a:endParaRPr lang="ru-RU" dirty="0"/>
          </a:p>
        </p:txBody>
      </p:sp>
      <p:sp>
        <p:nvSpPr>
          <p:cNvPr id="3" name="Подзаголовок 2"/>
          <p:cNvSpPr>
            <a:spLocks noGrp="1"/>
          </p:cNvSpPr>
          <p:nvPr>
            <p:ph type="subTitle" idx="1"/>
          </p:nvPr>
        </p:nvSpPr>
        <p:spPr>
          <a:xfrm>
            <a:off x="828675" y="4511791"/>
            <a:ext cx="4300538" cy="955565"/>
          </a:xfrm>
        </p:spPr>
        <p:txBody>
          <a:bodyPr>
            <a:normAutofit/>
          </a:bodyPr>
          <a:lstStyle>
            <a:lvl1pPr marL="0" indent="0" algn="l">
              <a:spcBef>
                <a:spcPts val="0"/>
              </a:spcBef>
              <a:buNone/>
              <a:defRPr sz="135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ru-RU"/>
              <a:t>Образец подзаголовка</a:t>
            </a:r>
            <a:endParaRPr lang="ru-RU" dirty="0"/>
          </a:p>
        </p:txBody>
      </p:sp>
      <p:pic>
        <p:nvPicPr>
          <p:cNvPr id="10" name="Рисунок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2" y="0"/>
            <a:ext cx="1310643" cy="2292094"/>
          </a:xfrm>
          <a:prstGeom prst="rect">
            <a:avLst/>
          </a:prstGeom>
        </p:spPr>
      </p:pic>
      <p:sp>
        <p:nvSpPr>
          <p:cNvPr id="11" name="Рисунок 10"/>
          <p:cNvSpPr>
            <a:spLocks noGrp="1"/>
          </p:cNvSpPr>
          <p:nvPr>
            <p:ph type="pic" sz="quarter" idx="13"/>
          </p:nvPr>
        </p:nvSpPr>
        <p:spPr>
          <a:xfrm>
            <a:off x="5235801" y="1310656"/>
            <a:ext cx="3908203" cy="4208604"/>
          </a:xfrm>
          <a:solidFill>
            <a:schemeClr val="tx1">
              <a:lumMod val="20000"/>
              <a:lumOff val="80000"/>
            </a:schemeClr>
          </a:solidFill>
        </p:spPr>
        <p:txBody>
          <a:bodyPr tIns="1005840"/>
          <a:lstStyle>
            <a:lvl1pPr marL="0" indent="0" algn="ctr">
              <a:buNone/>
              <a:defRPr/>
            </a:lvl1pPr>
          </a:lstStyle>
          <a:p>
            <a:r>
              <a:rPr lang="ru-RU"/>
              <a:t>Вставка рисунка</a:t>
            </a:r>
            <a:endParaRPr lang="ru-RU" dirty="0"/>
          </a:p>
        </p:txBody>
      </p:sp>
      <p:sp>
        <p:nvSpPr>
          <p:cNvPr id="19" name="Инструкции"/>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defTabSz="685783">
              <a:buNone/>
            </a:pPr>
            <a:r>
              <a:rPr lang="ru-RU" sz="900" b="1" i="1" dirty="0">
                <a:solidFill>
                  <a:schemeClr val="lt1"/>
                </a:solidFill>
                <a:latin typeface="Arial"/>
                <a:ea typeface="+mn-ea"/>
                <a:cs typeface="Arial"/>
              </a:rPr>
              <a:t>ПРИМЕЧАНИЕ.</a:t>
            </a:r>
          </a:p>
          <a:p>
            <a:pPr algn="l" defTabSz="685783">
              <a:buNone/>
            </a:pPr>
            <a:r>
              <a:rPr lang="ru-RU" sz="900" b="0" i="1" dirty="0">
                <a:solidFill>
                  <a:schemeClr val="lt1"/>
                </a:solidFill>
                <a:latin typeface="Arial"/>
                <a:ea typeface="+mn-ea"/>
                <a:cs typeface="Arial"/>
              </a:rPr>
              <a:t>Чтобы изменить изображение на этом слайде, выделите рисунок и удалите его. Затем щелкните значок "Рисунки" в заполнителе и вставьте свое изображение.</a:t>
            </a:r>
          </a:p>
        </p:txBody>
      </p:sp>
    </p:spTree>
    <p:extLst>
      <p:ext uri="{BB962C8B-B14F-4D97-AF65-F5344CB8AC3E}">
        <p14:creationId xmlns:p14="http://schemas.microsoft.com/office/powerpoint/2010/main" val="7690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Группа 7"/>
          <p:cNvGrpSpPr/>
          <p:nvPr/>
        </p:nvGrpSpPr>
        <p:grpSpPr>
          <a:xfrm>
            <a:off x="0" y="2514605"/>
            <a:ext cx="9144000" cy="3194035"/>
            <a:chOff x="647402" y="2514600"/>
            <a:chExt cx="10838688" cy="3194035"/>
          </a:xfrm>
        </p:grpSpPr>
        <p:grpSp>
          <p:nvGrpSpPr>
            <p:cNvPr id="9" name="Группа 8"/>
            <p:cNvGrpSpPr/>
            <p:nvPr/>
          </p:nvGrpSpPr>
          <p:grpSpPr>
            <a:xfrm>
              <a:off x="647402" y="2514600"/>
              <a:ext cx="10838688" cy="63125"/>
              <a:chOff x="507492" y="1501519"/>
              <a:chExt cx="8129016" cy="63125"/>
            </a:xfrm>
          </p:grpSpPr>
          <p:cxnSp>
            <p:nvCxnSpPr>
              <p:cNvPr id="14" name="Прямая соединительная линия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Прямоугольник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p>
          </p:txBody>
        </p:sp>
        <p:grpSp>
          <p:nvGrpSpPr>
            <p:cNvPr id="11" name="Группа 10"/>
            <p:cNvGrpSpPr/>
            <p:nvPr/>
          </p:nvGrpSpPr>
          <p:grpSpPr>
            <a:xfrm rot="10800000">
              <a:off x="647402" y="5645510"/>
              <a:ext cx="10838688" cy="63125"/>
              <a:chOff x="507492" y="1501519"/>
              <a:chExt cx="8129016" cy="63125"/>
            </a:xfrm>
          </p:grpSpPr>
          <p:cxnSp>
            <p:nvCxnSpPr>
              <p:cNvPr id="12" name="Прямая соединительная линия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828676" y="2971806"/>
            <a:ext cx="7553324" cy="1684150"/>
          </a:xfrm>
        </p:spPr>
        <p:txBody>
          <a:bodyPr anchor="ctr">
            <a:normAutofit/>
          </a:bodyPr>
          <a:lstStyle>
            <a:lvl1pPr>
              <a:defRPr sz="3300" cap="all" baseline="0">
                <a:solidFill>
                  <a:schemeClr val="bg1"/>
                </a:solidFill>
              </a:defRPr>
            </a:lvl1pPr>
          </a:lstStyle>
          <a:p>
            <a:r>
              <a:rPr lang="ru-RU"/>
              <a:t>Образец заголовка</a:t>
            </a:r>
            <a:endParaRPr lang="ru-RU" dirty="0"/>
          </a:p>
        </p:txBody>
      </p:sp>
      <p:sp>
        <p:nvSpPr>
          <p:cNvPr id="3" name="Текст 2"/>
          <p:cNvSpPr>
            <a:spLocks noGrp="1"/>
          </p:cNvSpPr>
          <p:nvPr>
            <p:ph type="body" idx="1"/>
          </p:nvPr>
        </p:nvSpPr>
        <p:spPr>
          <a:xfrm>
            <a:off x="828676" y="4655956"/>
            <a:ext cx="7553324" cy="509750"/>
          </a:xfrm>
        </p:spPr>
        <p:txBody>
          <a:bodyPr>
            <a:normAutofit/>
          </a:bodyPr>
          <a:lstStyle>
            <a:lvl1pPr marL="0" indent="0">
              <a:spcBef>
                <a:spcPts val="0"/>
              </a:spcBef>
              <a:buNone/>
              <a:defRPr sz="12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8A87A34-81AB-432B-8DAE-1953F412C126}" type="datetimeFigureOut">
              <a:rPr lang="en-US" smtClean="0"/>
              <a:t>3/12/20</a:t>
            </a:fld>
            <a:endParaRPr lang="en-US" dirty="0"/>
          </a:p>
        </p:txBody>
      </p:sp>
      <p:sp>
        <p:nvSpPr>
          <p:cNvPr id="5" name="Нижний колонтитул 4"/>
          <p:cNvSpPr>
            <a:spLocks noGrp="1"/>
          </p:cNvSpPr>
          <p:nvPr>
            <p:ph type="ftr" sz="quarter" idx="11"/>
          </p:nvPr>
        </p:nvSpPr>
        <p:spPr/>
        <p:txBody>
          <a:bodyPr/>
          <a:lstStyle/>
          <a:p>
            <a:endParaRPr lang="en-US" dirty="0"/>
          </a:p>
        </p:txBody>
      </p:sp>
      <p:sp>
        <p:nvSpPr>
          <p:cNvPr id="6" name="Номер слайда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Рисунок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1" y="0"/>
            <a:ext cx="1337391" cy="2971806"/>
          </a:xfrm>
          <a:prstGeom prst="rect">
            <a:avLst/>
          </a:prstGeom>
        </p:spPr>
      </p:pic>
    </p:spTree>
    <p:extLst>
      <p:ext uri="{BB962C8B-B14F-4D97-AF65-F5344CB8AC3E}">
        <p14:creationId xmlns:p14="http://schemas.microsoft.com/office/powerpoint/2010/main" val="141956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sz="half" idx="1"/>
          </p:nvPr>
        </p:nvSpPr>
        <p:spPr>
          <a:xfrm>
            <a:off x="828677" y="1600202"/>
            <a:ext cx="3686175" cy="4571999"/>
          </a:xfrm>
        </p:spPr>
        <p:txBody>
          <a:bodyPr/>
          <a:lstStyle>
            <a:lvl5pPr>
              <a:defRPr/>
            </a:lvl5pPr>
            <a:lvl6pPr>
              <a:defRPr/>
            </a:lvl6pPr>
            <a:lvl7pPr>
              <a:defRPr/>
            </a:lvl7pPr>
            <a:lvl8pPr>
              <a:defRPr/>
            </a:lvl8pPr>
            <a:lvl9pP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Объект 3"/>
          <p:cNvSpPr>
            <a:spLocks noGrp="1"/>
          </p:cNvSpPr>
          <p:nvPr>
            <p:ph sz="half" idx="2"/>
          </p:nvPr>
        </p:nvSpPr>
        <p:spPr>
          <a:xfrm>
            <a:off x="4629152" y="1600202"/>
            <a:ext cx="3686175" cy="4571999"/>
          </a:xfrm>
        </p:spPr>
        <p:txBody>
          <a:bodyPr/>
          <a:lstStyle>
            <a:lvl5pPr>
              <a:defRPr/>
            </a:lvl5pPr>
            <a:lvl6pPr>
              <a:defRPr/>
            </a:lvl6pPr>
            <a:lvl7pPr>
              <a:defRPr/>
            </a:lvl7pPr>
            <a:lvl8pPr>
              <a:defRPr/>
            </a:lvl8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Дата 4"/>
          <p:cNvSpPr>
            <a:spLocks noGrp="1"/>
          </p:cNvSpPr>
          <p:nvPr>
            <p:ph type="dt" sz="half" idx="10"/>
          </p:nvPr>
        </p:nvSpPr>
        <p:spPr/>
        <p:txBody>
          <a:bodyPr/>
          <a:lstStyle/>
          <a:p>
            <a:fld id="{48A87A34-81AB-432B-8DAE-1953F412C126}" type="datetimeFigureOut">
              <a:rPr lang="en-US" smtClean="0"/>
              <a:t>3/12/20</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51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Текст 2"/>
          <p:cNvSpPr>
            <a:spLocks noGrp="1"/>
          </p:cNvSpPr>
          <p:nvPr>
            <p:ph type="body" idx="1"/>
          </p:nvPr>
        </p:nvSpPr>
        <p:spPr>
          <a:xfrm>
            <a:off x="828675" y="1600200"/>
            <a:ext cx="3689604" cy="823912"/>
          </a:xfrm>
        </p:spPr>
        <p:txBody>
          <a:bodyPr anchor="b"/>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ru-RU"/>
              <a:t>Образец текста</a:t>
            </a:r>
          </a:p>
        </p:txBody>
      </p:sp>
      <p:sp>
        <p:nvSpPr>
          <p:cNvPr id="4" name="Объект 3"/>
          <p:cNvSpPr>
            <a:spLocks noGrp="1"/>
          </p:cNvSpPr>
          <p:nvPr>
            <p:ph sz="half" idx="2"/>
          </p:nvPr>
        </p:nvSpPr>
        <p:spPr>
          <a:xfrm>
            <a:off x="828675" y="2424112"/>
            <a:ext cx="3689604" cy="37480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Текст 4"/>
          <p:cNvSpPr>
            <a:spLocks noGrp="1"/>
          </p:cNvSpPr>
          <p:nvPr>
            <p:ph type="body" sz="quarter" idx="3"/>
          </p:nvPr>
        </p:nvSpPr>
        <p:spPr>
          <a:xfrm>
            <a:off x="4624583" y="1600200"/>
            <a:ext cx="3689604" cy="823912"/>
          </a:xfrm>
        </p:spPr>
        <p:txBody>
          <a:bodyPr anchor="b"/>
          <a:lstStyle>
            <a:lvl1pPr marL="0" indent="0">
              <a:spcBef>
                <a:spcPts val="0"/>
              </a:spcBef>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ru-RU"/>
              <a:t>Образец текста</a:t>
            </a:r>
          </a:p>
        </p:txBody>
      </p:sp>
      <p:sp>
        <p:nvSpPr>
          <p:cNvPr id="6" name="Объект 5"/>
          <p:cNvSpPr>
            <a:spLocks noGrp="1"/>
          </p:cNvSpPr>
          <p:nvPr>
            <p:ph sz="quarter" idx="4"/>
          </p:nvPr>
        </p:nvSpPr>
        <p:spPr>
          <a:xfrm>
            <a:off x="4624583" y="2424112"/>
            <a:ext cx="3689604" cy="37480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7" name="Дата 6"/>
          <p:cNvSpPr>
            <a:spLocks noGrp="1"/>
          </p:cNvSpPr>
          <p:nvPr>
            <p:ph type="dt" sz="half" idx="10"/>
          </p:nvPr>
        </p:nvSpPr>
        <p:spPr/>
        <p:txBody>
          <a:bodyPr/>
          <a:lstStyle/>
          <a:p>
            <a:fld id="{48A87A34-81AB-432B-8DAE-1953F412C126}" type="datetimeFigureOut">
              <a:rPr lang="en-US" smtClean="0"/>
              <a:t>3/12/20</a:t>
            </a:fld>
            <a:endParaRPr lang="en-US" dirty="0"/>
          </a:p>
        </p:txBody>
      </p:sp>
      <p:sp>
        <p:nvSpPr>
          <p:cNvPr id="8" name="Нижний колонтитул 7"/>
          <p:cNvSpPr>
            <a:spLocks noGrp="1"/>
          </p:cNvSpPr>
          <p:nvPr>
            <p:ph type="ftr" sz="quarter" idx="11"/>
          </p:nvPr>
        </p:nvSpPr>
        <p:spPr/>
        <p:txBody>
          <a:bodyPr/>
          <a:lstStyle/>
          <a:p>
            <a:endParaRPr lang="en-US" dirty="0"/>
          </a:p>
        </p:txBody>
      </p:sp>
      <p:sp>
        <p:nvSpPr>
          <p:cNvPr id="9" name="Номер слайда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26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Дата 2"/>
          <p:cNvSpPr>
            <a:spLocks noGrp="1"/>
          </p:cNvSpPr>
          <p:nvPr>
            <p:ph type="dt" sz="half" idx="10"/>
          </p:nvPr>
        </p:nvSpPr>
        <p:spPr/>
        <p:txBody>
          <a:bodyPr/>
          <a:lstStyle/>
          <a:p>
            <a:fld id="{48A87A34-81AB-432B-8DAE-1953F412C126}" type="datetimeFigureOut">
              <a:rPr lang="en-US" smtClean="0"/>
              <a:t>3/12/20</a:t>
            </a:fld>
            <a:endParaRPr lang="en-US" dirty="0"/>
          </a:p>
        </p:txBody>
      </p:sp>
      <p:sp>
        <p:nvSpPr>
          <p:cNvPr id="4" name="Нижний колонтитул 3"/>
          <p:cNvSpPr>
            <a:spLocks noGrp="1"/>
          </p:cNvSpPr>
          <p:nvPr>
            <p:ph type="ftr" sz="quarter" idx="11"/>
          </p:nvPr>
        </p:nvSpPr>
        <p:spPr/>
        <p:txBody>
          <a:bodyPr/>
          <a:lstStyle/>
          <a:p>
            <a:endParaRPr lang="en-US" dirty="0"/>
          </a:p>
        </p:txBody>
      </p:sp>
      <p:sp>
        <p:nvSpPr>
          <p:cNvPr id="5" name="Номер слайда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4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8A87A34-81AB-432B-8DAE-1953F412C126}" type="datetimeFigureOut">
              <a:rPr lang="en-US" smtClean="0"/>
              <a:t>3/12/20</a:t>
            </a:fld>
            <a:endParaRPr lang="en-US" dirty="0"/>
          </a:p>
        </p:txBody>
      </p:sp>
      <p:sp>
        <p:nvSpPr>
          <p:cNvPr id="3" name="Нижний колонтитул 2"/>
          <p:cNvSpPr>
            <a:spLocks noGrp="1"/>
          </p:cNvSpPr>
          <p:nvPr>
            <p:ph type="ftr" sz="quarter" idx="11"/>
          </p:nvPr>
        </p:nvSpPr>
        <p:spPr/>
        <p:txBody>
          <a:bodyPr/>
          <a:lstStyle/>
          <a:p>
            <a:endParaRPr lang="en-US" dirty="0"/>
          </a:p>
        </p:txBody>
      </p:sp>
      <p:sp>
        <p:nvSpPr>
          <p:cNvPr id="4" name="Номер слайда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38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lvl1pPr>
              <a:defRPr sz="2400"/>
            </a:lvl1pPr>
          </a:lstStyle>
          <a:p>
            <a:r>
              <a:rPr lang="ru-RU"/>
              <a:t>Образец заголовка</a:t>
            </a:r>
            <a:endParaRPr lang="ru-RU" dirty="0"/>
          </a:p>
        </p:txBody>
      </p:sp>
      <p:sp>
        <p:nvSpPr>
          <p:cNvPr id="3" name="Объект 2"/>
          <p:cNvSpPr>
            <a:spLocks noGrp="1"/>
          </p:cNvSpPr>
          <p:nvPr>
            <p:ph idx="1"/>
          </p:nvPr>
        </p:nvSpPr>
        <p:spPr>
          <a:xfrm>
            <a:off x="4231388" y="1600201"/>
            <a:ext cx="4083939" cy="4572001"/>
          </a:xfrm>
        </p:spPr>
        <p:txBody>
          <a:bodyPr>
            <a:normAutofit/>
          </a:bodyPr>
          <a:lstStyle>
            <a:lvl1pPr>
              <a:defRPr sz="1500"/>
            </a:lvl1pPr>
            <a:lvl2pPr>
              <a:defRPr sz="1200"/>
            </a:lvl2pPr>
            <a:lvl3pPr>
              <a:defRPr sz="1200"/>
            </a:lvl3pPr>
            <a:lvl4pPr>
              <a:defRPr sz="1050"/>
            </a:lvl4pPr>
            <a:lvl5pPr>
              <a:defRPr sz="1050"/>
            </a:lvl5pPr>
            <a:lvl6pPr>
              <a:defRPr sz="1050"/>
            </a:lvl6pPr>
            <a:lvl7pPr>
              <a:defRPr sz="1050"/>
            </a:lvl7pPr>
            <a:lvl8pPr>
              <a:defRPr sz="1050"/>
            </a:lvl8pPr>
            <a:lvl9pPr>
              <a:defRPr sz="105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Текст 3"/>
          <p:cNvSpPr>
            <a:spLocks noGrp="1"/>
          </p:cNvSpPr>
          <p:nvPr>
            <p:ph type="body" sz="half" idx="2"/>
          </p:nvPr>
        </p:nvSpPr>
        <p:spPr>
          <a:xfrm>
            <a:off x="828677" y="1600200"/>
            <a:ext cx="3288411" cy="4572000"/>
          </a:xfrm>
        </p:spPr>
        <p:txBody>
          <a:bodyPr>
            <a:normAutofit/>
          </a:bodyPr>
          <a:lstStyle>
            <a:lvl1pPr marL="0" indent="0">
              <a:spcBef>
                <a:spcPts val="900"/>
              </a:spcBef>
              <a:buNone/>
              <a:defRPr sz="135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48A87A34-81AB-432B-8DAE-1953F412C126}" type="datetimeFigureOut">
              <a:rPr lang="en-US" smtClean="0"/>
              <a:t>3/12/20</a:t>
            </a:fld>
            <a:endParaRPr lang="en-US" dirty="0"/>
          </a:p>
        </p:txBody>
      </p:sp>
      <p:sp>
        <p:nvSpPr>
          <p:cNvPr id="6" name="Нижний колонтитул 5"/>
          <p:cNvSpPr>
            <a:spLocks noGrp="1"/>
          </p:cNvSpPr>
          <p:nvPr>
            <p:ph type="ftr" sz="quarter" idx="11"/>
          </p:nvPr>
        </p:nvSpPr>
        <p:spPr/>
        <p:txBody>
          <a:bodyPr/>
          <a:lstStyle/>
          <a:p>
            <a:endParaRPr lang="en-US" dirty="0"/>
          </a:p>
        </p:txBody>
      </p:sp>
      <p:sp>
        <p:nvSpPr>
          <p:cNvPr id="7" name="Номер слайда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33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8676" y="76200"/>
            <a:ext cx="7485512" cy="1096962"/>
          </a:xfrm>
          <a:prstGeom prst="rect">
            <a:avLst/>
          </a:prstGeom>
        </p:spPr>
        <p:txBody>
          <a:bodyPr vert="horz" lIns="0" tIns="45720" rIns="0" bIns="45720" rtlCol="0" anchor="b">
            <a:normAutofit/>
          </a:bodyPr>
          <a:lstStyle/>
          <a:p>
            <a:r>
              <a:rPr lang="ru-RU" dirty="0"/>
              <a:t>Образец заголовка</a:t>
            </a:r>
          </a:p>
        </p:txBody>
      </p:sp>
      <p:sp>
        <p:nvSpPr>
          <p:cNvPr id="3" name="Текст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a:p>
            <a:pPr lvl="5"/>
            <a:r>
              <a:rPr lang="ru-RU" dirty="0"/>
              <a:t>Шестой уровень</a:t>
            </a:r>
          </a:p>
          <a:p>
            <a:pPr lvl="6"/>
            <a:r>
              <a:rPr lang="ru-RU" dirty="0"/>
              <a:t>Седьмой уровень</a:t>
            </a:r>
          </a:p>
          <a:p>
            <a:pPr lvl="7"/>
            <a:r>
              <a:rPr lang="ru-RU" dirty="0"/>
              <a:t>Восьмой уровень</a:t>
            </a:r>
          </a:p>
          <a:p>
            <a:pPr lvl="8"/>
            <a:r>
              <a:rPr lang="ru-RU" dirty="0"/>
              <a:t>Девятый уровень</a:t>
            </a:r>
          </a:p>
        </p:txBody>
      </p:sp>
      <p:sp>
        <p:nvSpPr>
          <p:cNvPr id="4" name="Дата 3"/>
          <p:cNvSpPr>
            <a:spLocks noGrp="1"/>
          </p:cNvSpPr>
          <p:nvPr>
            <p:ph type="dt" sz="half" idx="2"/>
          </p:nvPr>
        </p:nvSpPr>
        <p:spPr>
          <a:xfrm>
            <a:off x="828678" y="6356358"/>
            <a:ext cx="1372169" cy="365125"/>
          </a:xfrm>
          <a:prstGeom prst="rect">
            <a:avLst/>
          </a:prstGeom>
        </p:spPr>
        <p:txBody>
          <a:bodyPr vert="horz" lIns="0" tIns="45720" rIns="0" bIns="45720" rtlCol="0" anchor="ctr"/>
          <a:lstStyle>
            <a:lvl1pPr algn="l">
              <a:defRPr sz="900">
                <a:solidFill>
                  <a:schemeClr val="tx1">
                    <a:lumMod val="60000"/>
                    <a:lumOff val="40000"/>
                  </a:schemeClr>
                </a:solidFill>
              </a:defRPr>
            </a:lvl1pPr>
          </a:lstStyle>
          <a:p>
            <a:fld id="{48A87A34-81AB-432B-8DAE-1953F412C126}" type="datetimeFigureOut">
              <a:rPr lang="en-US" smtClean="0"/>
              <a:pPr/>
              <a:t>3/12/20</a:t>
            </a:fld>
            <a:endParaRPr lang="en-US" dirty="0"/>
          </a:p>
        </p:txBody>
      </p:sp>
      <p:sp>
        <p:nvSpPr>
          <p:cNvPr id="5" name="Нижний колонтитул 4"/>
          <p:cNvSpPr>
            <a:spLocks noGrp="1"/>
          </p:cNvSpPr>
          <p:nvPr>
            <p:ph type="ftr" sz="quarter" idx="3"/>
          </p:nvPr>
        </p:nvSpPr>
        <p:spPr>
          <a:xfrm>
            <a:off x="2200846" y="6356350"/>
            <a:ext cx="4742312" cy="365126"/>
          </a:xfrm>
          <a:prstGeom prst="rect">
            <a:avLst/>
          </a:prstGeom>
        </p:spPr>
        <p:txBody>
          <a:bodyPr vert="horz" lIns="0" tIns="45720" rIns="0" bIns="45720" rtlCol="0" anchor="ctr"/>
          <a:lstStyle>
            <a:lvl1pPr algn="ctr">
              <a:defRPr sz="900">
                <a:solidFill>
                  <a:schemeClr val="tx1">
                    <a:lumMod val="60000"/>
                    <a:lumOff val="40000"/>
                  </a:schemeClr>
                </a:solidFill>
              </a:defRPr>
            </a:lvl1pPr>
          </a:lstStyle>
          <a:p>
            <a:endParaRPr lang="en-US" dirty="0"/>
          </a:p>
        </p:txBody>
      </p:sp>
      <p:sp>
        <p:nvSpPr>
          <p:cNvPr id="6" name="Номер слайда 5"/>
          <p:cNvSpPr>
            <a:spLocks noGrp="1"/>
          </p:cNvSpPr>
          <p:nvPr>
            <p:ph type="sldNum" sz="quarter" idx="4"/>
          </p:nvPr>
        </p:nvSpPr>
        <p:spPr>
          <a:xfrm>
            <a:off x="6942587" y="6356358"/>
            <a:ext cx="1371600" cy="365125"/>
          </a:xfrm>
          <a:prstGeom prst="rect">
            <a:avLst/>
          </a:prstGeom>
        </p:spPr>
        <p:txBody>
          <a:bodyPr vert="horz" lIns="0" tIns="45720" rIns="0" bIns="45720" rtlCol="0" anchor="ctr"/>
          <a:lstStyle>
            <a:lvl1pPr algn="r">
              <a:defRPr sz="900">
                <a:solidFill>
                  <a:schemeClr val="tx1">
                    <a:lumMod val="60000"/>
                    <a:lumOff val="40000"/>
                  </a:schemeClr>
                </a:solidFill>
              </a:defRPr>
            </a:lvl1pPr>
          </a:lstStyle>
          <a:p>
            <a:fld id="{6D22F896-40B5-4ADD-8801-0D06FADFA095}" type="slidenum">
              <a:rPr lang="en-US" smtClean="0"/>
              <a:pPr/>
              <a:t>‹#›</a:t>
            </a:fld>
            <a:endParaRPr lang="en-US" dirty="0"/>
          </a:p>
        </p:txBody>
      </p:sp>
      <p:grpSp>
        <p:nvGrpSpPr>
          <p:cNvPr id="15" name="Группа 14"/>
          <p:cNvGrpSpPr/>
          <p:nvPr/>
        </p:nvGrpSpPr>
        <p:grpSpPr>
          <a:xfrm>
            <a:off x="827532" y="1219208"/>
            <a:ext cx="7488936" cy="84403"/>
            <a:chOff x="1073150" y="1219201"/>
            <a:chExt cx="10058400" cy="63125"/>
          </a:xfrm>
        </p:grpSpPr>
        <p:cxnSp>
          <p:nvCxnSpPr>
            <p:cNvPr id="13" name="Прямая соединительная линия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365273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783"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1350"/>
        </a:spcBef>
        <a:buFont typeface="Wingdings" panose="05000000000000000000" pitchFamily="2" charset="2"/>
        <a:buChar char="§"/>
        <a:defRPr sz="1500" kern="1200">
          <a:solidFill>
            <a:schemeClr val="tx1"/>
          </a:solidFill>
          <a:latin typeface="+mn-lt"/>
          <a:ea typeface="+mn-ea"/>
          <a:cs typeface="+mn-cs"/>
        </a:defRPr>
      </a:lvl1pPr>
      <a:lvl2pPr marL="514337" indent="-171446" algn="l" defTabSz="685783" rtl="0" eaLnBrk="1" latinLnBrk="0" hangingPunct="1">
        <a:lnSpc>
          <a:spcPct val="90000"/>
        </a:lnSpc>
        <a:spcBef>
          <a:spcPts val="450"/>
        </a:spcBef>
        <a:buFont typeface="Wingdings" panose="05000000000000000000" pitchFamily="2" charset="2"/>
        <a:buChar char="§"/>
        <a:defRPr sz="1200" kern="1200">
          <a:solidFill>
            <a:schemeClr val="tx1"/>
          </a:solidFill>
          <a:latin typeface="+mn-lt"/>
          <a:ea typeface="+mn-ea"/>
          <a:cs typeface="+mn-cs"/>
        </a:defRPr>
      </a:lvl2pPr>
      <a:lvl3pPr marL="857228"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3pPr>
      <a:lvl4pPr marL="1200120"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4pPr>
      <a:lvl5pPr marL="1543012" indent="-171446" algn="l" defTabSz="685783" rtl="0" eaLnBrk="1" latinLnBrk="0" hangingPunct="1">
        <a:lnSpc>
          <a:spcPct val="90000"/>
        </a:lnSpc>
        <a:spcBef>
          <a:spcPts val="450"/>
        </a:spcBef>
        <a:buFont typeface="Wingdings" panose="05000000000000000000" pitchFamily="2" charset="2"/>
        <a:buChar char="§"/>
        <a:defRPr sz="10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p15:clr>
            <a:srgbClr val="F26B43"/>
          </p15:clr>
        </p15:guide>
        <p15:guide id="2" pos="5238">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Типы данных</a:t>
            </a:r>
          </a:p>
        </p:txBody>
      </p:sp>
      <p:sp>
        <p:nvSpPr>
          <p:cNvPr id="3" name="Подзаголовок 2"/>
          <p:cNvSpPr>
            <a:spLocks noGrp="1"/>
          </p:cNvSpPr>
          <p:nvPr>
            <p:ph type="subTitle" idx="1"/>
          </p:nvPr>
        </p:nvSpPr>
        <p:spPr>
          <a:xfrm>
            <a:off x="828675" y="4511791"/>
            <a:ext cx="4300538" cy="1130057"/>
          </a:xfrm>
        </p:spPr>
        <p:txBody>
          <a:bodyPr>
            <a:normAutofit/>
          </a:bodyPr>
          <a:lstStyle/>
          <a:p>
            <a:pPr>
              <a:lnSpc>
                <a:spcPct val="150000"/>
              </a:lnSpc>
            </a:pPr>
            <a:r>
              <a:rPr lang="ru-RU" dirty="0"/>
              <a:t>Тема 3.</a:t>
            </a:r>
            <a:endParaRPr lang="en-US" dirty="0"/>
          </a:p>
        </p:txBody>
      </p:sp>
      <p:pic>
        <p:nvPicPr>
          <p:cNvPr id="9" name="Рисунок 8" descr="Atualizando &lt;strong&gt;Java&lt;/strong&gt; no Ubuntu 13.04 | Cachorro Surtado!"/>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174" r="15174"/>
          <a:stretch>
            <a:fillRect/>
          </a:stretch>
        </p:blipFill>
        <p:spPr/>
      </p:pic>
    </p:spTree>
    <p:extLst>
      <p:ext uri="{BB962C8B-B14F-4D97-AF65-F5344CB8AC3E}">
        <p14:creationId xmlns:p14="http://schemas.microsoft.com/office/powerpoint/2010/main" val="210024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Исключения возвращения результата для числовых операторов</a:t>
            </a:r>
          </a:p>
        </p:txBody>
      </p:sp>
      <p:sp>
        <p:nvSpPr>
          <p:cNvPr id="3" name="Объект 2"/>
          <p:cNvSpPr>
            <a:spLocks noGrp="1"/>
          </p:cNvSpPr>
          <p:nvPr>
            <p:ph idx="1"/>
          </p:nvPr>
        </p:nvSpPr>
        <p:spPr/>
        <p:txBody>
          <a:bodyPr>
            <a:normAutofit/>
          </a:bodyPr>
          <a:lstStyle/>
          <a:p>
            <a:pPr marL="342900" indent="-342900">
              <a:buFont typeface="+mj-lt"/>
              <a:buAutoNum type="arabicPeriod"/>
            </a:pPr>
            <a:r>
              <a:rPr lang="ru-RU" dirty="0"/>
              <a:t>Операторы инкрементации и декрементации</a:t>
            </a:r>
          </a:p>
          <a:p>
            <a:pPr lvl="1"/>
            <a:r>
              <a:rPr lang="ru-RU" dirty="0"/>
              <a:t>Действие заключается в прибавлении или вычитании единицы из значения переменной, после чего результат сохраняется в этой переменной и значение всей операции равно значению переменной. </a:t>
            </a:r>
          </a:p>
          <a:p>
            <a:pPr lvl="1"/>
            <a:r>
              <a:rPr lang="ru-RU" dirty="0"/>
              <a:t>А значит, и тип значения совпадает с типом переменной. (На самом деле, вычисления все равно производятся с точностью минимум 32 бита, однако при присвоении переменной результата его тип понижается)</a:t>
            </a:r>
          </a:p>
          <a:p>
            <a:pPr marL="342900" indent="-342900">
              <a:buFont typeface="+mj-lt"/>
              <a:buAutoNum type="arabicPeriod"/>
            </a:pPr>
            <a:r>
              <a:rPr lang="ru-RU" dirty="0"/>
              <a:t>Оператор с условием </a:t>
            </a:r>
            <a:r>
              <a:rPr lang="ru-RU" dirty="0">
                <a:solidFill>
                  <a:srgbClr val="C00000"/>
                </a:solidFill>
              </a:rPr>
              <a:t>?:</a:t>
            </a:r>
            <a:endParaRPr lang="ru-RU" dirty="0"/>
          </a:p>
          <a:p>
            <a:pPr lvl="1"/>
            <a:r>
              <a:rPr lang="ru-RU" dirty="0"/>
              <a:t>Если второй и третий операнды имеют одинаковый тип, то и результат операции будет такого же типа.</a:t>
            </a:r>
          </a:p>
          <a:p>
            <a:pPr marL="685782" lvl="2" indent="0">
              <a:buNone/>
            </a:pPr>
            <a:r>
              <a:rPr lang="en-US" sz="1400" dirty="0">
                <a:solidFill>
                  <a:srgbClr val="C00000"/>
                </a:solidFill>
              </a:rPr>
              <a:t>byte x=2;</a:t>
            </a:r>
            <a:endParaRPr lang="ru-RU" dirty="0">
              <a:solidFill>
                <a:srgbClr val="C00000"/>
              </a:solidFill>
            </a:endParaRPr>
          </a:p>
          <a:p>
            <a:pPr marL="685782" lvl="2" indent="0">
              <a:buNone/>
            </a:pPr>
            <a:r>
              <a:rPr lang="en-US" sz="1400" dirty="0">
                <a:solidFill>
                  <a:srgbClr val="C00000"/>
                </a:solidFill>
              </a:rPr>
              <a:t>byte y=3;</a:t>
            </a:r>
            <a:endParaRPr lang="ru-RU" dirty="0">
              <a:solidFill>
                <a:srgbClr val="C00000"/>
              </a:solidFill>
            </a:endParaRPr>
          </a:p>
          <a:p>
            <a:pPr marL="685782" lvl="2" indent="0">
              <a:buNone/>
            </a:pPr>
            <a:r>
              <a:rPr lang="en-US" sz="1400" dirty="0">
                <a:solidFill>
                  <a:srgbClr val="C00000"/>
                </a:solidFill>
              </a:rPr>
              <a:t>byte z=(x&gt;y) ? x : y;  </a:t>
            </a:r>
            <a:r>
              <a:rPr lang="en-US" sz="1400" dirty="0">
                <a:solidFill>
                  <a:srgbClr val="00B050"/>
                </a:solidFill>
              </a:rPr>
              <a:t>//</a:t>
            </a:r>
            <a:r>
              <a:rPr lang="ru-RU" sz="1400" dirty="0">
                <a:solidFill>
                  <a:srgbClr val="00B050"/>
                </a:solidFill>
              </a:rPr>
              <a:t>Верно ли?</a:t>
            </a:r>
            <a:r>
              <a:rPr lang="en-US" sz="1400" dirty="0">
                <a:solidFill>
                  <a:srgbClr val="00B050"/>
                </a:solidFill>
              </a:rPr>
              <a:t>    </a:t>
            </a:r>
            <a:endParaRPr lang="ru-RU" dirty="0">
              <a:solidFill>
                <a:srgbClr val="00B050"/>
              </a:solidFill>
            </a:endParaRPr>
          </a:p>
          <a:p>
            <a:pPr marL="685782" lvl="2" indent="0">
              <a:buNone/>
            </a:pPr>
            <a:r>
              <a:rPr lang="en-US" sz="1400" dirty="0"/>
              <a:t>   </a:t>
            </a:r>
            <a:r>
              <a:rPr lang="ru-RU" sz="1400" dirty="0"/>
              <a:t>// верно, x и y одинакового типа</a:t>
            </a:r>
            <a:endParaRPr lang="ru-RU" dirty="0"/>
          </a:p>
          <a:p>
            <a:pPr marL="685782" lvl="2" indent="0">
              <a:buNone/>
            </a:pPr>
            <a:r>
              <a:rPr lang="en-US" sz="1400" dirty="0">
                <a:solidFill>
                  <a:srgbClr val="C00000"/>
                </a:solidFill>
              </a:rPr>
              <a:t>byte abs=(x&gt;0) ? x : -x;  </a:t>
            </a:r>
            <a:r>
              <a:rPr lang="en-US" sz="1400" dirty="0">
                <a:solidFill>
                  <a:srgbClr val="00B050"/>
                </a:solidFill>
              </a:rPr>
              <a:t>//</a:t>
            </a:r>
            <a:r>
              <a:rPr lang="ru-RU" sz="1400" dirty="0">
                <a:solidFill>
                  <a:srgbClr val="00B050"/>
                </a:solidFill>
              </a:rPr>
              <a:t>Верно ли?</a:t>
            </a:r>
            <a:endParaRPr lang="ru-RU" dirty="0">
              <a:solidFill>
                <a:srgbClr val="00B050"/>
              </a:solidFill>
            </a:endParaRPr>
          </a:p>
          <a:p>
            <a:pPr marL="685782" lvl="2" indent="0">
              <a:buNone/>
            </a:pPr>
            <a:r>
              <a:rPr lang="en-US" sz="1400" dirty="0"/>
              <a:t>   </a:t>
            </a:r>
            <a:r>
              <a:rPr lang="ru-RU" sz="1400" dirty="0"/>
              <a:t>// неверно! третий аргумент содержит числовую операцию, стало быть, его тип </a:t>
            </a:r>
            <a:r>
              <a:rPr lang="ru-RU" sz="1400" dirty="0" err="1"/>
              <a:t>int</a:t>
            </a:r>
            <a:r>
              <a:rPr lang="ru-RU" sz="1400" dirty="0"/>
              <a:t>, а значит, и тип всей операции будет </a:t>
            </a:r>
            <a:r>
              <a:rPr lang="ru-RU" sz="1400" dirty="0" err="1"/>
              <a:t>int</a:t>
            </a:r>
            <a:r>
              <a:rPr lang="ru-RU" sz="1400" dirty="0"/>
              <a:t>, и присвоение некорректно. </a:t>
            </a:r>
          </a:p>
          <a:p>
            <a:pPr marL="342891" lvl="1" indent="0">
              <a:buNone/>
            </a:pPr>
            <a:endParaRPr lang="ru-RU" dirty="0"/>
          </a:p>
          <a:p>
            <a:pPr marL="342900" indent="-342900">
              <a:buFont typeface="+mj-lt"/>
              <a:buAutoNum type="arabicPeriod"/>
            </a:pPr>
            <a:endParaRPr lang="ru-RU" dirty="0"/>
          </a:p>
        </p:txBody>
      </p:sp>
    </p:spTree>
    <p:extLst>
      <p:ext uri="{BB962C8B-B14F-4D97-AF65-F5344CB8AC3E}">
        <p14:creationId xmlns:p14="http://schemas.microsoft.com/office/powerpoint/2010/main" val="230689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конкатенации со строкой</a:t>
            </a:r>
          </a:p>
        </p:txBody>
      </p:sp>
      <p:sp>
        <p:nvSpPr>
          <p:cNvPr id="3" name="Объект 2"/>
          <p:cNvSpPr>
            <a:spLocks noGrp="1"/>
          </p:cNvSpPr>
          <p:nvPr>
            <p:ph idx="1"/>
          </p:nvPr>
        </p:nvSpPr>
        <p:spPr/>
        <p:txBody>
          <a:bodyPr/>
          <a:lstStyle/>
          <a:p>
            <a:r>
              <a:rPr lang="ru-RU" dirty="0"/>
              <a:t>Оператор + может принимать в качестве аргумента строковые величины. Если одним из аргументов является строка, а вторым – целое число, то число будет преобразовано в текст и строки объединятся.</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x=1;</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buNone/>
            </a:pPr>
            <a:r>
              <a:rPr lang="en-US" sz="1300" dirty="0">
                <a:solidFill>
                  <a:srgbClr val="8B0000"/>
                </a:solidFill>
                <a:latin typeface="Courier New" panose="02070309020205020404" pitchFamily="49" charset="0"/>
                <a:ea typeface="Times New Roman" panose="02020603050405020304" pitchFamily="18" charset="0"/>
              </a:rPr>
              <a:t>print("x="+x);</a:t>
            </a:r>
            <a:endParaRPr lang="ru-RU" sz="1300" dirty="0">
              <a:solidFill>
                <a:srgbClr val="8B0000"/>
              </a:solidFill>
              <a:latin typeface="Courier New" panose="02070309020205020404" pitchFamily="49" charset="0"/>
              <a:ea typeface="Times New Roman" panose="02020603050405020304" pitchFamily="18" charset="0"/>
            </a:endParaRPr>
          </a:p>
          <a:p>
            <a:pPr marL="342891" lvl="1" indent="0">
              <a:buNone/>
            </a:pPr>
            <a:r>
              <a:rPr lang="ru-RU" dirty="0"/>
              <a:t>Результатом будет: </a:t>
            </a:r>
            <a:r>
              <a:rPr lang="en-US" b="1" dirty="0"/>
              <a:t>x=1</a:t>
            </a:r>
          </a:p>
          <a:p>
            <a:pPr marL="342891" lvl="1" indent="0">
              <a:buNone/>
            </a:pPr>
            <a:endParaRPr lang="en-US" b="1" dirty="0"/>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print(1+2+"text");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print("text"+1+2);</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100" dirty="0"/>
              <a:t>Результатом будет: </a:t>
            </a:r>
            <a:endParaRPr lang="en-US" sz="1100" dirty="0"/>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t>  3text </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t>  text12</a:t>
            </a:r>
            <a:endParaRPr lang="ru-RU" sz="1100" b="1" dirty="0">
              <a:latin typeface="Calibri" panose="020F0502020204030204" pitchFamily="34" charset="0"/>
              <a:ea typeface="Calibri" panose="020F0502020204030204" pitchFamily="34" charset="0"/>
              <a:cs typeface="Times New Roman" panose="02020603050405020304" pitchFamily="18" charset="0"/>
            </a:endParaRPr>
          </a:p>
          <a:p>
            <a:pPr marL="342891" lvl="1" indent="0">
              <a:buNone/>
            </a:pPr>
            <a:endParaRPr lang="ru-RU" b="1" dirty="0"/>
          </a:p>
          <a:p>
            <a:pPr marL="342891" lvl="1" indent="0">
              <a:buNone/>
            </a:pPr>
            <a:endParaRPr lang="ru-RU" dirty="0"/>
          </a:p>
        </p:txBody>
      </p:sp>
    </p:spTree>
    <p:extLst>
      <p:ext uri="{BB962C8B-B14F-4D97-AF65-F5344CB8AC3E}">
        <p14:creationId xmlns:p14="http://schemas.microsoft.com/office/powerpoint/2010/main" val="279441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 </a:t>
            </a:r>
            <a:r>
              <a:rPr lang="en-US" dirty="0"/>
              <a:t>Char</a:t>
            </a:r>
            <a:endParaRPr lang="ru-RU" dirty="0"/>
          </a:p>
        </p:txBody>
      </p:sp>
      <p:sp>
        <p:nvSpPr>
          <p:cNvPr id="3" name="Объект 2"/>
          <p:cNvSpPr>
            <a:spLocks noGrp="1"/>
          </p:cNvSpPr>
          <p:nvPr>
            <p:ph idx="1"/>
          </p:nvPr>
        </p:nvSpPr>
        <p:spPr/>
        <p:txBody>
          <a:bodyPr>
            <a:normAutofit/>
          </a:bodyPr>
          <a:lstStyle/>
          <a:p>
            <a:r>
              <a:rPr lang="ru-RU" dirty="0"/>
              <a:t>Значения этого типа могут полноценно участвовать в числовых операциях:</a:t>
            </a:r>
            <a:endParaRPr lang="en-US" dirty="0"/>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char c1=10;</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char c2='A'; </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латинская буква A (\u0041, код 65)</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int</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i=c1+c2-'B';</a:t>
            </a:r>
            <a:endPar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endParaRPr>
          </a:p>
          <a:p>
            <a:pPr marL="342891" lvl="1" indent="0">
              <a:lnSpc>
                <a:spcPct val="107000"/>
              </a:lnSpc>
              <a:spcAft>
                <a:spcPts val="800"/>
              </a:spcAft>
              <a:buNone/>
            </a:pPr>
            <a:r>
              <a:rPr lang="ru-RU" sz="13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Переменная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i</a:t>
            </a:r>
            <a:r>
              <a:rPr lang="ru-RU" sz="13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получит значение </a:t>
            </a:r>
            <a:r>
              <a:rPr lang="ru-RU" sz="1400" b="1"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9</a:t>
            </a:r>
            <a:r>
              <a:rPr lang="ru-RU" sz="13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a:t>
            </a:r>
            <a:endParaRPr lang="ru-RU" sz="9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char</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c='A';</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print(c);</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print(c+1);</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print("c="+c);</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print('c'+'='+</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с</a:t>
            </a: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ct val="107000"/>
              </a:lnSpc>
              <a:spcAft>
                <a:spcPts val="800"/>
              </a:spcAft>
              <a:buNone/>
            </a:pPr>
            <a:r>
              <a:rPr lang="ru-RU" sz="13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Результатом будет:</a:t>
            </a:r>
            <a:endParaRPr lang="ru-RU" sz="9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66</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c=A</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225</a:t>
            </a:r>
            <a:endParaRPr lang="ru-RU"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15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animEffect transition="in" filter="fade">
                                      <p:cBhvr>
                                        <p:cTn id="18" dur="500"/>
                                        <p:tgtEl>
                                          <p:spTgt spid="3">
                                            <p:txEl>
                                              <p:pRg st="12" end="1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500"/>
                                        <p:tgtEl>
                                          <p:spTgt spid="3">
                                            <p:txEl>
                                              <p:pRg st="13" end="1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Для каждого примитивного типа существуют специальные вспомогательные </a:t>
            </a:r>
            <a:r>
              <a:rPr lang="ru-RU" i="1" dirty="0"/>
              <a:t>классы-обертки</a:t>
            </a:r>
            <a:r>
              <a:rPr lang="ru-RU" dirty="0"/>
              <a:t> (</a:t>
            </a:r>
            <a:r>
              <a:rPr lang="ru-RU" dirty="0" err="1"/>
              <a:t>wrapper</a:t>
            </a:r>
            <a:r>
              <a:rPr lang="ru-RU" dirty="0"/>
              <a:t> </a:t>
            </a:r>
            <a:r>
              <a:rPr lang="ru-RU" dirty="0" err="1"/>
              <a:t>classes</a:t>
            </a:r>
            <a:r>
              <a:rPr lang="ru-RU" dirty="0"/>
              <a:t>). </a:t>
            </a:r>
          </a:p>
          <a:p>
            <a:r>
              <a:rPr lang="ru-RU" dirty="0"/>
              <a:t>Для типов </a:t>
            </a:r>
            <a:r>
              <a:rPr lang="en-US" dirty="0"/>
              <a:t>byte, short, </a:t>
            </a:r>
            <a:r>
              <a:rPr lang="en-US" dirty="0" err="1"/>
              <a:t>int</a:t>
            </a:r>
            <a:r>
              <a:rPr lang="en-US" dirty="0"/>
              <a:t>, long, char </a:t>
            </a:r>
            <a:r>
              <a:rPr lang="ru-RU" dirty="0"/>
              <a:t>это </a:t>
            </a:r>
            <a:r>
              <a:rPr lang="en-US" dirty="0"/>
              <a:t>Byte, Short, Integer, Long, Character. </a:t>
            </a:r>
            <a:endParaRPr lang="ru-RU" dirty="0"/>
          </a:p>
          <a:p>
            <a:r>
              <a:rPr lang="ru-RU" dirty="0"/>
              <a:t>Эти классы содержат многие полезные методы для работы с целочисленными значениями. Например, преобразование из текста в число. </a:t>
            </a:r>
          </a:p>
          <a:p>
            <a:r>
              <a:rPr lang="ru-RU" dirty="0"/>
              <a:t>Кроме того, есть класс </a:t>
            </a:r>
            <a:r>
              <a:rPr lang="ru-RU" dirty="0" err="1"/>
              <a:t>Math</a:t>
            </a:r>
            <a:r>
              <a:rPr lang="ru-RU" dirty="0"/>
              <a:t>, который хоть и предназначен в основном для работы с дробными числами, но также предоставляет некоторые возможности и для целых.</a:t>
            </a:r>
          </a:p>
          <a:p>
            <a:endParaRPr lang="ru-RU" dirty="0"/>
          </a:p>
        </p:txBody>
      </p:sp>
    </p:spTree>
    <p:extLst>
      <p:ext uri="{BB962C8B-B14F-4D97-AF65-F5344CB8AC3E}">
        <p14:creationId xmlns:p14="http://schemas.microsoft.com/office/powerpoint/2010/main" val="212589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Дробные типы</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156205608"/>
              </p:ext>
            </p:extLst>
          </p:nvPr>
        </p:nvGraphicFramePr>
        <p:xfrm>
          <a:off x="828676" y="1605835"/>
          <a:ext cx="7486650" cy="701421"/>
        </p:xfrm>
        <a:graphic>
          <a:graphicData uri="http://schemas.openxmlformats.org/drawingml/2006/table">
            <a:tbl>
              <a:tblPr firstRow="1" firstCol="1" bandRow="1"/>
              <a:tblGrid>
                <a:gridCol w="1077126">
                  <a:extLst>
                    <a:ext uri="{9D8B030D-6E8A-4147-A177-3AD203B41FA5}">
                      <a16:colId xmlns:a16="http://schemas.microsoft.com/office/drawing/2014/main" val="430187002"/>
                    </a:ext>
                  </a:extLst>
                </a:gridCol>
                <a:gridCol w="1212783">
                  <a:extLst>
                    <a:ext uri="{9D8B030D-6E8A-4147-A177-3AD203B41FA5}">
                      <a16:colId xmlns:a16="http://schemas.microsoft.com/office/drawing/2014/main" val="2829161126"/>
                    </a:ext>
                  </a:extLst>
                </a:gridCol>
                <a:gridCol w="5196741">
                  <a:extLst>
                    <a:ext uri="{9D8B030D-6E8A-4147-A177-3AD203B41FA5}">
                      <a16:colId xmlns:a16="http://schemas.microsoft.com/office/drawing/2014/main" val="59294376"/>
                    </a:ext>
                  </a:extLst>
                </a:gridCol>
              </a:tblGrid>
              <a:tr h="0">
                <a:tc>
                  <a:txBody>
                    <a:bodyPr/>
                    <a:lstStyle/>
                    <a:p>
                      <a:pPr algn="ctr">
                        <a:lnSpc>
                          <a:spcPct val="107000"/>
                        </a:lnSpc>
                        <a:spcBef>
                          <a:spcPts val="1200"/>
                        </a:spcBef>
                        <a:spcAft>
                          <a:spcPts val="1200"/>
                        </a:spcAft>
                      </a:pPr>
                      <a:r>
                        <a:rPr lang="ru-RU" sz="1200" b="1" dirty="0">
                          <a:effectLst/>
                          <a:latin typeface="Times New Roman" panose="02020603050405020304" pitchFamily="18" charset="0"/>
                          <a:ea typeface="Times New Roman" panose="02020603050405020304" pitchFamily="18" charset="0"/>
                          <a:cs typeface="Times New Roman" panose="02020603050405020304" pitchFamily="18" charset="0"/>
                        </a:rPr>
                        <a:t>Название типа</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lnL>
                      <a:noFill/>
                    </a:lnL>
                    <a:lnR>
                      <a:noFill/>
                    </a:lnR>
                    <a:lnT>
                      <a:noFill/>
                    </a:lnT>
                    <a:lnB>
                      <a:noFill/>
                    </a:lnB>
                    <a:solidFill>
                      <a:srgbClr val="D8D8D8"/>
                    </a:solidFill>
                  </a:tcPr>
                </a:tc>
                <a:tc>
                  <a:txBody>
                    <a:bodyPr/>
                    <a:lstStyle/>
                    <a:p>
                      <a:pPr algn="ctr">
                        <a:lnSpc>
                          <a:spcPct val="107000"/>
                        </a:lnSpc>
                        <a:spcBef>
                          <a:spcPts val="1200"/>
                        </a:spcBef>
                        <a:spcAft>
                          <a:spcPts val="1200"/>
                        </a:spcAft>
                      </a:pPr>
                      <a:r>
                        <a:rPr lang="ru-RU" sz="1200" b="1">
                          <a:effectLst/>
                          <a:latin typeface="Times New Roman" panose="02020603050405020304" pitchFamily="18" charset="0"/>
                          <a:ea typeface="Times New Roman" panose="02020603050405020304" pitchFamily="18" charset="0"/>
                          <a:cs typeface="Times New Roman" panose="02020603050405020304" pitchFamily="18" charset="0"/>
                        </a:rPr>
                        <a:t>Длина (байты)</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lnL>
                      <a:noFill/>
                    </a:lnL>
                    <a:lnR>
                      <a:noFill/>
                    </a:lnR>
                    <a:lnT>
                      <a:noFill/>
                    </a:lnT>
                    <a:lnB>
                      <a:noFill/>
                    </a:lnB>
                    <a:solidFill>
                      <a:srgbClr val="D8D8D8"/>
                    </a:solidFill>
                  </a:tcPr>
                </a:tc>
                <a:tc>
                  <a:txBody>
                    <a:bodyPr/>
                    <a:lstStyle/>
                    <a:p>
                      <a:pPr algn="ctr">
                        <a:lnSpc>
                          <a:spcPct val="107000"/>
                        </a:lnSpc>
                        <a:spcBef>
                          <a:spcPts val="1200"/>
                        </a:spcBef>
                        <a:spcAft>
                          <a:spcPts val="1200"/>
                        </a:spcAft>
                      </a:pPr>
                      <a:r>
                        <a:rPr lang="ru-RU" sz="1200" b="1">
                          <a:effectLst/>
                          <a:latin typeface="Times New Roman" panose="02020603050405020304" pitchFamily="18" charset="0"/>
                          <a:ea typeface="Times New Roman" panose="02020603050405020304" pitchFamily="18" charset="0"/>
                          <a:cs typeface="Times New Roman" panose="02020603050405020304" pitchFamily="18" charset="0"/>
                        </a:rPr>
                        <a:t>Область значений</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lnL>
                      <a:noFill/>
                    </a:lnL>
                    <a:lnR>
                      <a:noFill/>
                    </a:lnR>
                    <a:lnT>
                      <a:noFill/>
                    </a:lnT>
                    <a:lnB>
                      <a:noFill/>
                    </a:lnB>
                    <a:solidFill>
                      <a:srgbClr val="D8D8D8"/>
                    </a:solidFill>
                  </a:tcPr>
                </a:tc>
                <a:extLst>
                  <a:ext uri="{0D108BD9-81ED-4DB2-BD59-A6C34878D82A}">
                    <a16:rowId xmlns:a16="http://schemas.microsoft.com/office/drawing/2014/main" val="1985822146"/>
                  </a:ext>
                </a:extLst>
              </a:tr>
              <a:tr h="0">
                <a:tc>
                  <a:txBody>
                    <a:bodyPr/>
                    <a:lstStyle/>
                    <a:p>
                      <a:pPr algn="ct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float</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gn="ctr">
                        <a:lnSpc>
                          <a:spcPct val="107000"/>
                        </a:lnSpc>
                        <a:spcBef>
                          <a:spcPts val="1200"/>
                        </a:spcBef>
                        <a:spcAft>
                          <a:spcPts val="120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3.40282347e+38f ; 1.40239846e-45f</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extLst>
                  <a:ext uri="{0D108BD9-81ED-4DB2-BD59-A6C34878D82A}">
                    <a16:rowId xmlns:a16="http://schemas.microsoft.com/office/drawing/2014/main" val="3674368098"/>
                  </a:ext>
                </a:extLst>
              </a:tr>
              <a:tr h="0">
                <a:tc>
                  <a:txBody>
                    <a:bodyPr/>
                    <a:lstStyle/>
                    <a:p>
                      <a:pPr algn="ct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double</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gn="ctr">
                        <a:lnSpc>
                          <a:spcPct val="107000"/>
                        </a:lnSpc>
                        <a:spcBef>
                          <a:spcPts val="1200"/>
                        </a:spcBef>
                        <a:spcAft>
                          <a:spcPts val="1200"/>
                        </a:spcAft>
                      </a:pPr>
                      <a:r>
                        <a:rPr lang="ru-RU" sz="120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nSpc>
                          <a:spcPct val="107000"/>
                        </a:lnSpc>
                        <a:spcBef>
                          <a:spcPts val="1200"/>
                        </a:spcBef>
                        <a:spcAft>
                          <a:spcPts val="1200"/>
                        </a:spcAft>
                      </a:pPr>
                      <a:r>
                        <a:rPr lang="ru-RU" sz="1200" dirty="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1.79769313486231570e+308 ; 4.94065645841246544e-324</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extLst>
                  <a:ext uri="{0D108BD9-81ED-4DB2-BD59-A6C34878D82A}">
                    <a16:rowId xmlns:a16="http://schemas.microsoft.com/office/drawing/2014/main" val="2033823685"/>
                  </a:ext>
                </a:extLst>
              </a:tr>
            </a:tbl>
          </a:graphicData>
        </a:graphic>
      </p:graphicFrame>
      <p:sp>
        <p:nvSpPr>
          <p:cNvPr id="6" name="Прямоугольник 5"/>
          <p:cNvSpPr/>
          <p:nvPr/>
        </p:nvSpPr>
        <p:spPr>
          <a:xfrm>
            <a:off x="828676" y="2416949"/>
            <a:ext cx="7485512" cy="3064622"/>
          </a:xfrm>
          <a:prstGeom prst="rect">
            <a:avLst/>
          </a:prstGeom>
        </p:spPr>
        <p:txBody>
          <a:bodyPr wrap="square">
            <a:spAutoFit/>
          </a:bodyPr>
          <a:lstStyle/>
          <a:p>
            <a:pPr>
              <a:lnSpc>
                <a:spcPct val="107000"/>
              </a:lnSpc>
              <a:spcAft>
                <a:spcPts val="800"/>
              </a:spcAf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Над дробными аргументами можно производить следующие операции:</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операции сравнения (возвращают булево значение)</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200"/>
              </a:lnSpc>
              <a:spcBef>
                <a:spcPts val="180"/>
              </a:spcBef>
              <a:spcAft>
                <a:spcPts val="180"/>
              </a:spcAft>
              <a:buSzPts val="1000"/>
              <a:buFont typeface="Courier New" panose="02070309020205020404" pitchFamily="49" charset="0"/>
              <a:buChar char="o"/>
              <a:tabLst>
                <a:tab pos="914400" algn="l"/>
              </a:tabLst>
            </a:pP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&lt;, &lt;=, &gt;, &gt;=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200"/>
              </a:lnSpc>
              <a:spcBef>
                <a:spcPts val="180"/>
              </a:spcBef>
              <a:spcAft>
                <a:spcPts val="180"/>
              </a:spcAft>
              <a:buSzPts val="1000"/>
              <a:buFont typeface="Courier New" panose="02070309020205020404" pitchFamily="49" charset="0"/>
              <a:buChar char="o"/>
              <a:tabLst>
                <a:tab pos="914400" algn="l"/>
              </a:tabLst>
            </a:pP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числовые операции (возвращают числовое значение)</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180"/>
              </a:spcBef>
              <a:spcAft>
                <a:spcPts val="180"/>
              </a:spcAft>
              <a:buSzPts val="1000"/>
              <a:buFont typeface="Courier New" panose="02070309020205020404" pitchFamily="49" charset="0"/>
              <a:buChar char="o"/>
              <a:tabLst>
                <a:tab pos="9144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унарные операции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180"/>
              </a:spcBef>
              <a:spcAft>
                <a:spcPts val="180"/>
              </a:spcAft>
              <a:buSzPts val="1000"/>
              <a:buFont typeface="Courier New" panose="02070309020205020404" pitchFamily="49" charset="0"/>
              <a:buChar char="o"/>
              <a:tabLst>
                <a:tab pos="9144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арифметические операции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 *, /,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180"/>
              </a:spcBef>
              <a:spcAft>
                <a:spcPts val="180"/>
              </a:spcAft>
              <a:buSzPts val="1000"/>
              <a:buFont typeface="Courier New" panose="02070309020205020404" pitchFamily="49" charset="0"/>
              <a:buChar char="o"/>
              <a:tabLst>
                <a:tab pos="9144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операции инкремента и декремента (в префиксной и постфиксной форме):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оператор с условием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оператор приведения типов</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оператор конкатенации со строкой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Прямоугольник 6"/>
          <p:cNvSpPr/>
          <p:nvPr/>
        </p:nvSpPr>
        <p:spPr>
          <a:xfrm>
            <a:off x="828676" y="5607202"/>
            <a:ext cx="7400924" cy="1077218"/>
          </a:xfrm>
          <a:prstGeom prst="rect">
            <a:avLst/>
          </a:prstGeom>
        </p:spPr>
        <p:txBody>
          <a:bodyPr wrap="square">
            <a:spAutoFit/>
          </a:bodyPr>
          <a:lstStyle/>
          <a:p>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Для каждого примитивного типа существуют специальные вспомогательные </a:t>
            </a:r>
            <a:r>
              <a:rPr lang="ru-RU" sz="1600" i="1"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классы-обертки</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a:t>
            </a:r>
            <a:r>
              <a:rPr lang="ru-RU" sz="1600" dirty="0" err="1">
                <a:solidFill>
                  <a:srgbClr val="000000"/>
                </a:solidFill>
                <a:latin typeface="Times New Roman" panose="02020603050405020304" pitchFamily="18" charset="0"/>
                <a:ea typeface="Times New Roman" panose="02020603050405020304" pitchFamily="18" charset="0"/>
                <a:cs typeface="Tahoma" panose="020B0604030504040204" pitchFamily="34" charset="0"/>
              </a:rPr>
              <a:t>wrapper</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a:t>
            </a:r>
            <a:r>
              <a:rPr lang="ru-RU" sz="1600" dirty="0" err="1">
                <a:solidFill>
                  <a:srgbClr val="000000"/>
                </a:solidFill>
                <a:latin typeface="Times New Roman" panose="02020603050405020304" pitchFamily="18" charset="0"/>
                <a:ea typeface="Times New Roman" panose="02020603050405020304" pitchFamily="18" charset="0"/>
                <a:cs typeface="Tahoma" panose="020B0604030504040204" pitchFamily="34" charset="0"/>
              </a:rPr>
              <a:t>classes</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Для типов </a:t>
            </a:r>
            <a:r>
              <a:rPr lang="ru-RU" sz="1400" dirty="0" err="1">
                <a:solidFill>
                  <a:srgbClr val="8B0000"/>
                </a:solidFill>
                <a:latin typeface="Courier New" panose="02070309020205020404" pitchFamily="49" charset="0"/>
                <a:ea typeface="Times New Roman" panose="02020603050405020304" pitchFamily="18" charset="0"/>
              </a:rPr>
              <a:t>float</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a:t>
            </a:r>
            <a:r>
              <a:rPr lang="ru-RU" sz="1400" dirty="0" err="1">
                <a:solidFill>
                  <a:srgbClr val="8B0000"/>
                </a:solidFill>
                <a:latin typeface="Courier New" panose="02070309020205020404" pitchFamily="49" charset="0"/>
                <a:ea typeface="Times New Roman" panose="02020603050405020304" pitchFamily="18" charset="0"/>
              </a:rPr>
              <a:t>double</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это </a:t>
            </a:r>
            <a:r>
              <a:rPr lang="ru-RU" sz="1400" dirty="0" err="1">
                <a:solidFill>
                  <a:srgbClr val="8B0000"/>
                </a:solidFill>
                <a:latin typeface="Courier New" panose="02070309020205020404" pitchFamily="49" charset="0"/>
                <a:ea typeface="Times New Roman" panose="02020603050405020304" pitchFamily="18" charset="0"/>
              </a:rPr>
              <a:t>Float</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a:t>
            </a:r>
            <a:r>
              <a:rPr lang="ru-RU" sz="1400" dirty="0" err="1">
                <a:solidFill>
                  <a:srgbClr val="8B0000"/>
                </a:solidFill>
                <a:latin typeface="Courier New" panose="02070309020205020404" pitchFamily="49" charset="0"/>
                <a:ea typeface="Times New Roman" panose="02020603050405020304" pitchFamily="18" charset="0"/>
              </a:rPr>
              <a:t>Double</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Эти классы содержат многие полезные методы для работы с дробными значениями. Например, преобразование из текста в число.</a:t>
            </a:r>
            <a:endParaRPr lang="ru-RU" sz="1600" dirty="0"/>
          </a:p>
        </p:txBody>
      </p:sp>
    </p:spTree>
    <p:extLst>
      <p:ext uri="{BB962C8B-B14F-4D97-AF65-F5344CB8AC3E}">
        <p14:creationId xmlns:p14="http://schemas.microsoft.com/office/powerpoint/2010/main" val="116765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Булев тип</a:t>
            </a:r>
          </a:p>
        </p:txBody>
      </p:sp>
      <p:sp>
        <p:nvSpPr>
          <p:cNvPr id="3" name="Объект 2"/>
          <p:cNvSpPr>
            <a:spLocks noGrp="1"/>
          </p:cNvSpPr>
          <p:nvPr>
            <p:ph idx="1"/>
          </p:nvPr>
        </p:nvSpPr>
        <p:spPr>
          <a:xfrm>
            <a:off x="828675" y="1424539"/>
            <a:ext cx="7486650" cy="5236143"/>
          </a:xfrm>
        </p:spPr>
        <p:txBody>
          <a:bodyPr>
            <a:normAutofit fontScale="92500" lnSpcReduction="20000"/>
          </a:bodyPr>
          <a:lstStyle/>
          <a:p>
            <a:pPr>
              <a:lnSpc>
                <a:spcPct val="107000"/>
              </a:lnSpc>
              <a:spcAft>
                <a:spcPts val="800"/>
              </a:spcAft>
            </a:pPr>
            <a:r>
              <a:rPr lang="ru-RU" sz="1600" b="1" i="1"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Булев</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тип представлен всего одним типом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boolean</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который может хранить всего два возможных значения –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true</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false</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 Величины именно этого типа получаются в результате операций сравнения.</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Над булевыми аргументами можно производить следующие операции: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buSzPts val="1000"/>
              <a:buFont typeface="Symbol" panose="05050102010706020507" pitchFamily="18" charset="2"/>
              <a:buChar char=""/>
              <a:tabLst>
                <a:tab pos="457200" algn="l"/>
              </a:tabLs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операции сравнения (возвращают булево значение)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ts val="1200"/>
              </a:lnSpc>
              <a:spcBef>
                <a:spcPts val="180"/>
              </a:spcBef>
              <a:spcAft>
                <a:spcPts val="180"/>
              </a:spcAft>
              <a:buSzPts val="1000"/>
              <a:tabLst>
                <a:tab pos="914400" algn="l"/>
              </a:tabLst>
            </a:pPr>
            <a:r>
              <a:rPr lang="ru-RU"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buSzPts val="1000"/>
              <a:buFont typeface="Symbol" panose="05050102010706020507" pitchFamily="18" charset="2"/>
              <a:buChar char=""/>
              <a:tabLst>
                <a:tab pos="457200" algn="l"/>
              </a:tabLs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логические операции (возвращают булево значение)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ct val="107000"/>
              </a:lnSpc>
              <a:spcBef>
                <a:spcPts val="180"/>
              </a:spcBef>
              <a:spcAft>
                <a:spcPts val="180"/>
              </a:spcAft>
              <a:buSzPts val="1000"/>
              <a:tabLst>
                <a:tab pos="914400" algn="l"/>
              </a:tabLst>
            </a:pPr>
            <a:r>
              <a:rPr lang="ru-RU"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a:t>
            </a:r>
            <a:endParaRPr lang="ru-RU" sz="105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ts val="1200"/>
              </a:lnSpc>
              <a:spcBef>
                <a:spcPts val="180"/>
              </a:spcBef>
              <a:spcAft>
                <a:spcPts val="180"/>
              </a:spcAft>
              <a:buSzPts val="1000"/>
              <a:tabLst>
                <a:tab pos="914400" algn="l"/>
              </a:tabLst>
            </a:pPr>
            <a:r>
              <a:rPr lang="ru-RU"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&amp;, |,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628650" lvl="1" indent="-171450">
              <a:lnSpc>
                <a:spcPts val="1200"/>
              </a:lnSpc>
              <a:spcBef>
                <a:spcPts val="180"/>
              </a:spcBef>
              <a:spcAft>
                <a:spcPts val="180"/>
              </a:spcAft>
              <a:buSzPts val="1000"/>
              <a:tabLst>
                <a:tab pos="914400" algn="l"/>
              </a:tabLst>
            </a:pPr>
            <a:r>
              <a:rPr lang="ru-RU"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&amp;&amp;,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buSzPts val="1000"/>
              <a:buFont typeface="Symbol" panose="05050102010706020507" pitchFamily="18" charset="2"/>
              <a:buChar char=""/>
              <a:tabLst>
                <a:tab pos="457200" algn="l"/>
              </a:tabLs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оператор с условием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buSzPts val="1000"/>
              <a:buFont typeface="Symbol" panose="05050102010706020507" pitchFamily="18" charset="2"/>
              <a:buChar char=""/>
              <a:tabLst>
                <a:tab pos="457200" algn="l"/>
              </a:tabLs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оператор конкатенации со строкой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В операторе с условием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первым аргументом может быть только значение типа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boolean</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Также допускается, чтобы второй и третий аргументы одновременно имели булев тип.</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Операция конкатенации со строкой превращает булеву величину в текст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true</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или </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false</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в зависимости от значения.</a:t>
            </a:r>
          </a:p>
          <a:p>
            <a:pPr>
              <a:lnSpc>
                <a:spcPct val="107000"/>
              </a:lnSpc>
              <a:spcAft>
                <a:spcPts val="800"/>
              </a:spcAft>
            </a:pPr>
            <a:r>
              <a:rPr lang="ru-RU" dirty="0"/>
              <a:t>Ссылочные величины можно преобразовывать в </a:t>
            </a:r>
            <a:r>
              <a:rPr lang="ru-RU" dirty="0" err="1"/>
              <a:t>boolean</a:t>
            </a:r>
            <a:r>
              <a:rPr lang="ru-RU" dirty="0"/>
              <a:t> выражением </a:t>
            </a:r>
            <a:r>
              <a:rPr lang="ru-RU" dirty="0" err="1">
                <a:solidFill>
                  <a:srgbClr val="C00000"/>
                </a:solidFill>
              </a:rPr>
              <a:t>ref</a:t>
            </a:r>
            <a:r>
              <a:rPr lang="ru-RU" dirty="0">
                <a:solidFill>
                  <a:srgbClr val="C00000"/>
                </a:solidFill>
              </a:rPr>
              <a:t>!=</a:t>
            </a:r>
            <a:r>
              <a:rPr lang="ru-RU" dirty="0" err="1">
                <a:solidFill>
                  <a:srgbClr val="C00000"/>
                </a:solidFill>
              </a:rPr>
              <a:t>null</a:t>
            </a:r>
            <a:endParaRPr lang="ru-RU" sz="12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893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Объекты и правила работы с ними</a:t>
            </a:r>
          </a:p>
        </p:txBody>
      </p:sp>
      <p:sp>
        <p:nvSpPr>
          <p:cNvPr id="3" name="Объект 2"/>
          <p:cNvSpPr>
            <a:spLocks noGrp="1"/>
          </p:cNvSpPr>
          <p:nvPr>
            <p:ph idx="1"/>
          </p:nvPr>
        </p:nvSpPr>
        <p:spPr>
          <a:xfrm>
            <a:off x="828675" y="1357163"/>
            <a:ext cx="7486650" cy="5390146"/>
          </a:xfrm>
        </p:spPr>
        <p:txBody>
          <a:bodyPr>
            <a:normAutofit fontScale="92500"/>
          </a:bodyPr>
          <a:lstStyle/>
          <a:p>
            <a:r>
              <a:rPr lang="ru-RU" i="1" dirty="0"/>
              <a:t>Выражение</a:t>
            </a:r>
            <a:r>
              <a:rPr lang="ru-RU" dirty="0"/>
              <a:t> ссылочного типа имеет </a:t>
            </a:r>
            <a:r>
              <a:rPr lang="ru-RU" i="1" dirty="0"/>
              <a:t>значение</a:t>
            </a:r>
            <a:r>
              <a:rPr lang="ru-RU" dirty="0"/>
              <a:t> либо </a:t>
            </a:r>
            <a:r>
              <a:rPr lang="ru-RU" dirty="0" err="1"/>
              <a:t>null</a:t>
            </a:r>
            <a:r>
              <a:rPr lang="ru-RU" dirty="0"/>
              <a:t>, либо ссылку, указывающую на некоторый </a:t>
            </a:r>
            <a:r>
              <a:rPr lang="ru-RU" i="1" dirty="0"/>
              <a:t>объект</a:t>
            </a:r>
            <a:r>
              <a:rPr lang="ru-RU" dirty="0"/>
              <a:t> в виртуальной памяти </a:t>
            </a:r>
            <a:r>
              <a:rPr lang="ru-RU" i="1" dirty="0"/>
              <a:t>JVM</a:t>
            </a:r>
          </a:p>
          <a:p>
            <a:r>
              <a:rPr lang="ru-RU" dirty="0"/>
              <a:t>Объект (</a:t>
            </a:r>
            <a:r>
              <a:rPr lang="ru-RU" dirty="0" err="1"/>
              <a:t>object</a:t>
            </a:r>
            <a:r>
              <a:rPr lang="ru-RU" dirty="0"/>
              <a:t>) – это экземпляр некоторого класса, или экземпляр массива. </a:t>
            </a:r>
          </a:p>
          <a:p>
            <a:r>
              <a:rPr lang="ru-RU" dirty="0"/>
              <a:t>Класс – это описание объектов одинаковой структуры, и если в программе такой класс используется, то описание присутствует в единственном экземпляре. </a:t>
            </a:r>
          </a:p>
          <a:p>
            <a:r>
              <a:rPr lang="ru-RU" dirty="0"/>
              <a:t>Объектов этого класса может не быть вовсе, а может быть создано сколь угодно много.</a:t>
            </a:r>
          </a:p>
          <a:p>
            <a:r>
              <a:rPr lang="ru-RU" dirty="0"/>
              <a:t>Объекты всегда создаются с использованием ключевого слова </a:t>
            </a:r>
            <a:r>
              <a:rPr lang="ru-RU" dirty="0" err="1">
                <a:solidFill>
                  <a:srgbClr val="C00000"/>
                </a:solidFill>
              </a:rPr>
              <a:t>new</a:t>
            </a:r>
            <a:r>
              <a:rPr lang="ru-RU" dirty="0"/>
              <a:t>, причем одно слово </a:t>
            </a:r>
            <a:r>
              <a:rPr lang="ru-RU" dirty="0" err="1"/>
              <a:t>new</a:t>
            </a:r>
            <a:r>
              <a:rPr lang="ru-RU" dirty="0"/>
              <a:t> порождает строго один объект (или вовсе ни одного, если происходит ошибка). </a:t>
            </a:r>
          </a:p>
          <a:p>
            <a:r>
              <a:rPr lang="ru-RU" dirty="0"/>
              <a:t>После ключевого слова указывается имя класса, от которого мы собираемся породить объект. </a:t>
            </a:r>
          </a:p>
          <a:p>
            <a:r>
              <a:rPr lang="ru-RU" dirty="0"/>
              <a:t>Создание объекта всегда происходит через вызов одного из конструкторов класса (их может быть несколько), поэтому в заключение ставятся скобки, в которых перечислены значения аргументов, передаваемых выбранному конструктору.</a:t>
            </a:r>
          </a:p>
          <a:p>
            <a:r>
              <a:rPr lang="ru-RU" dirty="0"/>
              <a:t>Если конструктор отработал успешно, то выражение </a:t>
            </a:r>
            <a:r>
              <a:rPr lang="ru-RU" dirty="0" err="1">
                <a:solidFill>
                  <a:srgbClr val="C00000"/>
                </a:solidFill>
              </a:rPr>
              <a:t>new</a:t>
            </a:r>
            <a:r>
              <a:rPr lang="ru-RU" dirty="0"/>
              <a:t> возвращает ссылку на созданный объект. Эту ссылку можно сохранить в переменной, передать в качестве аргумента в какой-либо метод или использовать другим способом. </a:t>
            </a:r>
          </a:p>
          <a:p>
            <a:r>
              <a:rPr lang="ru-RU" dirty="0"/>
              <a:t>JVM всегда занимается подсчетом хранимых ссылок на каждый объект. Как только обнаруживается, что ссылок больше нет, такой объект предназначается для уничтожения сборщиком мусора (</a:t>
            </a:r>
            <a:r>
              <a:rPr lang="ru-RU" i="1" dirty="0" err="1"/>
              <a:t>garbage</a:t>
            </a:r>
            <a:r>
              <a:rPr lang="ru-RU" i="1" dirty="0"/>
              <a:t> </a:t>
            </a:r>
            <a:r>
              <a:rPr lang="ru-RU" i="1" dirty="0" err="1"/>
              <a:t>collector</a:t>
            </a:r>
            <a:r>
              <a:rPr lang="ru-RU" dirty="0"/>
              <a:t>). </a:t>
            </a:r>
          </a:p>
        </p:txBody>
      </p:sp>
    </p:spTree>
    <p:extLst>
      <p:ext uri="{BB962C8B-B14F-4D97-AF65-F5344CB8AC3E}">
        <p14:creationId xmlns:p14="http://schemas.microsoft.com/office/powerpoint/2010/main" val="51499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Объекты и правила работы с ними. Особенности строк</a:t>
            </a:r>
          </a:p>
        </p:txBody>
      </p:sp>
      <p:sp>
        <p:nvSpPr>
          <p:cNvPr id="4" name="Объект 3"/>
          <p:cNvSpPr>
            <a:spLocks noGrp="1"/>
          </p:cNvSpPr>
          <p:nvPr>
            <p:ph idx="1"/>
          </p:nvPr>
        </p:nvSpPr>
        <p:spPr>
          <a:xfrm>
            <a:off x="828675" y="1600199"/>
            <a:ext cx="7486650" cy="5021981"/>
          </a:xfrm>
        </p:spPr>
        <p:txBody>
          <a:bodyPr/>
          <a:lstStyle/>
          <a:p>
            <a:r>
              <a:rPr lang="ru-RU" dirty="0"/>
              <a:t>Любой объект порождается только с применением ключевого слова </a:t>
            </a:r>
            <a:r>
              <a:rPr lang="ru-RU" dirty="0" err="1">
                <a:solidFill>
                  <a:srgbClr val="C00000"/>
                </a:solidFill>
              </a:rPr>
              <a:t>new</a:t>
            </a:r>
            <a:r>
              <a:rPr lang="ru-RU" dirty="0"/>
              <a:t>. Единственное исключение – экземпляры класса </a:t>
            </a:r>
            <a:r>
              <a:rPr lang="ru-RU" dirty="0" err="1">
                <a:solidFill>
                  <a:srgbClr val="C00000"/>
                </a:solidFill>
              </a:rPr>
              <a:t>String</a:t>
            </a:r>
            <a:r>
              <a:rPr lang="ru-RU" dirty="0"/>
              <a:t>. </a:t>
            </a:r>
          </a:p>
          <a:p>
            <a:r>
              <a:rPr lang="ru-RU" dirty="0"/>
              <a:t>Записывая любой строковый литерал, мы автоматически порождаем объект этого класса. </a:t>
            </a:r>
          </a:p>
          <a:p>
            <a:r>
              <a:rPr lang="ru-RU" dirty="0"/>
              <a:t>Оператор конкатенации </a:t>
            </a:r>
            <a:r>
              <a:rPr lang="ru-RU" dirty="0">
                <a:solidFill>
                  <a:srgbClr val="C00000"/>
                </a:solidFill>
              </a:rPr>
              <a:t>+</a:t>
            </a:r>
            <a:r>
              <a:rPr lang="ru-RU" dirty="0"/>
              <a:t>, результатом которого является строка, также неявно порождает объекты без использования ключевого слова </a:t>
            </a:r>
            <a:r>
              <a:rPr lang="ru-RU" dirty="0" err="1">
                <a:solidFill>
                  <a:srgbClr val="C00000"/>
                </a:solidFill>
              </a:rPr>
              <a:t>new</a:t>
            </a:r>
            <a:r>
              <a:rPr lang="ru-RU" dirty="0"/>
              <a:t>.</a:t>
            </a:r>
          </a:p>
          <a:p>
            <a:r>
              <a:rPr lang="ru-RU" dirty="0"/>
              <a:t>Рассмотрим пример:</a:t>
            </a:r>
          </a:p>
          <a:p>
            <a:pPr marL="342891" lvl="1" indent="0">
              <a:buNone/>
            </a:pPr>
            <a:r>
              <a:rPr lang="ru-RU" sz="1600" dirty="0">
                <a:solidFill>
                  <a:srgbClr val="C00000"/>
                </a:solidFill>
              </a:rPr>
              <a:t>"</a:t>
            </a:r>
            <a:r>
              <a:rPr lang="ru-RU" sz="1600" dirty="0" err="1">
                <a:solidFill>
                  <a:srgbClr val="C00000"/>
                </a:solidFill>
              </a:rPr>
              <a:t>abc</a:t>
            </a:r>
            <a:r>
              <a:rPr lang="ru-RU" sz="1600" dirty="0">
                <a:solidFill>
                  <a:srgbClr val="C00000"/>
                </a:solidFill>
              </a:rPr>
              <a:t>"+"</a:t>
            </a:r>
            <a:r>
              <a:rPr lang="ru-RU" sz="1600" dirty="0" err="1">
                <a:solidFill>
                  <a:srgbClr val="C00000"/>
                </a:solidFill>
              </a:rPr>
              <a:t>def</a:t>
            </a:r>
            <a:r>
              <a:rPr lang="ru-RU" sz="1600" dirty="0">
                <a:solidFill>
                  <a:srgbClr val="C00000"/>
                </a:solidFill>
              </a:rPr>
              <a:t>"</a:t>
            </a:r>
          </a:p>
          <a:p>
            <a:r>
              <a:rPr lang="ru-RU" dirty="0"/>
              <a:t>При выполнении этого выражения будет создано три объекта класса </a:t>
            </a:r>
            <a:r>
              <a:rPr lang="ru-RU" dirty="0" err="1">
                <a:solidFill>
                  <a:srgbClr val="C00000"/>
                </a:solidFill>
              </a:rPr>
              <a:t>String</a:t>
            </a:r>
            <a:r>
              <a:rPr lang="ru-RU" dirty="0"/>
              <a:t>. Два объекта порождаются строковыми литералами, третий будет представлять результат конкатенации.</a:t>
            </a:r>
          </a:p>
          <a:p>
            <a:r>
              <a:rPr lang="ru-RU" dirty="0"/>
              <a:t>Операция создания объекта – одна из самых ресурсоемких в </a:t>
            </a:r>
            <a:r>
              <a:rPr lang="ru-RU" dirty="0" err="1"/>
              <a:t>Java</a:t>
            </a:r>
            <a:r>
              <a:rPr lang="ru-RU" dirty="0"/>
              <a:t>. Поэтому следует избегать ненужных порождений. Поскольку при работе со строками их может создаваться довольно много, компилятор, как правило, пытается оптимизировать такие выражения. В рассмотренном примере, поскольку все операнды являются константами времени компиляции, компилятор сам осуществит конкатенацию и вставит в код уже результат, сократив таким образом количество создаваемых объектов до одного.</a:t>
            </a:r>
          </a:p>
          <a:p>
            <a:endParaRPr lang="ru-RU" dirty="0"/>
          </a:p>
        </p:txBody>
      </p:sp>
    </p:spTree>
    <p:extLst>
      <p:ext uri="{BB962C8B-B14F-4D97-AF65-F5344CB8AC3E}">
        <p14:creationId xmlns:p14="http://schemas.microsoft.com/office/powerpoint/2010/main" val="113653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Объекты и правила работы с ними</a:t>
            </a:r>
          </a:p>
        </p:txBody>
      </p:sp>
      <p:sp>
        <p:nvSpPr>
          <p:cNvPr id="3" name="Объект 2"/>
          <p:cNvSpPr>
            <a:spLocks noGrp="1"/>
          </p:cNvSpPr>
          <p:nvPr>
            <p:ph idx="1"/>
          </p:nvPr>
        </p:nvSpPr>
        <p:spPr/>
        <p:txBody>
          <a:bodyPr/>
          <a:lstStyle/>
          <a:p>
            <a:r>
              <a:rPr lang="ru-RU" dirty="0"/>
              <a:t>Объект всегда "помнит", от какого класса он был порожден. </a:t>
            </a:r>
          </a:p>
          <a:p>
            <a:r>
              <a:rPr lang="ru-RU" dirty="0"/>
              <a:t>С другой стороны можно ссылаться на объект, используя ссылку другого типа. </a:t>
            </a:r>
          </a:p>
          <a:p>
            <a:pPr lvl="1"/>
            <a:r>
              <a:rPr lang="ru-RU" dirty="0"/>
              <a:t>Приведем пример, который будем еще много раз использовать. Сначала опишем два класса, </a:t>
            </a:r>
            <a:r>
              <a:rPr lang="ru-RU" dirty="0" err="1"/>
              <a:t>Parent</a:t>
            </a:r>
            <a:r>
              <a:rPr lang="ru-RU" dirty="0"/>
              <a:t> и его наследник </a:t>
            </a:r>
            <a:r>
              <a:rPr lang="ru-RU" dirty="0" err="1"/>
              <a:t>Child</a:t>
            </a:r>
            <a:r>
              <a:rPr lang="ru-RU" dirty="0"/>
              <a:t>:</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class Parent {</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class</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Child</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extends</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Parent</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lvl="1"/>
            <a:r>
              <a:rPr lang="ru-RU" dirty="0"/>
              <a:t>Пока нам не нужно определять какие-либо поля или методы. Далее объявим переменную одного типа и проинициализируем ее значением другого типа:</a:t>
            </a:r>
          </a:p>
          <a:p>
            <a:pPr marL="342891" lvl="1" indent="0">
              <a:buNone/>
            </a:pPr>
            <a:r>
              <a:rPr lang="ru-RU" dirty="0" err="1">
                <a:solidFill>
                  <a:srgbClr val="C00000"/>
                </a:solidFill>
              </a:rPr>
              <a:t>Parent</a:t>
            </a:r>
            <a:r>
              <a:rPr lang="ru-RU" dirty="0">
                <a:solidFill>
                  <a:srgbClr val="C00000"/>
                </a:solidFill>
              </a:rPr>
              <a:t> p = </a:t>
            </a:r>
            <a:r>
              <a:rPr lang="ru-RU" dirty="0" err="1">
                <a:solidFill>
                  <a:srgbClr val="C00000"/>
                </a:solidFill>
              </a:rPr>
              <a:t>new</a:t>
            </a:r>
            <a:r>
              <a:rPr lang="ru-RU" dirty="0">
                <a:solidFill>
                  <a:srgbClr val="C00000"/>
                </a:solidFill>
              </a:rPr>
              <a:t> </a:t>
            </a:r>
            <a:r>
              <a:rPr lang="ru-RU" dirty="0" err="1">
                <a:solidFill>
                  <a:srgbClr val="C00000"/>
                </a:solidFill>
              </a:rPr>
              <a:t>Child</a:t>
            </a:r>
            <a:r>
              <a:rPr lang="ru-RU" dirty="0">
                <a:solidFill>
                  <a:srgbClr val="C00000"/>
                </a:solidFill>
              </a:rPr>
              <a:t>();</a:t>
            </a:r>
          </a:p>
          <a:p>
            <a:pPr lvl="1"/>
            <a:r>
              <a:rPr lang="ru-RU" dirty="0"/>
              <a:t>Теперь переменная типа </a:t>
            </a:r>
            <a:r>
              <a:rPr lang="ru-RU" dirty="0" err="1">
                <a:solidFill>
                  <a:srgbClr val="C00000"/>
                </a:solidFill>
              </a:rPr>
              <a:t>Parent</a:t>
            </a:r>
            <a:r>
              <a:rPr lang="ru-RU" dirty="0"/>
              <a:t> указывает на объект, порожденный от класса </a:t>
            </a:r>
            <a:r>
              <a:rPr lang="ru-RU" dirty="0" err="1">
                <a:solidFill>
                  <a:srgbClr val="C00000"/>
                </a:solidFill>
              </a:rPr>
              <a:t>Child</a:t>
            </a:r>
            <a:r>
              <a:rPr lang="ru-RU" dirty="0"/>
              <a:t>.</a:t>
            </a:r>
          </a:p>
          <a:p>
            <a:pPr lvl="1"/>
            <a:endParaRPr lang="ru-RU" dirty="0"/>
          </a:p>
        </p:txBody>
      </p:sp>
    </p:spTree>
    <p:extLst>
      <p:ext uri="{BB962C8B-B14F-4D97-AF65-F5344CB8AC3E}">
        <p14:creationId xmlns:p14="http://schemas.microsoft.com/office/powerpoint/2010/main" val="289507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Объекты и правила работы с ними</a:t>
            </a:r>
          </a:p>
        </p:txBody>
      </p:sp>
      <p:sp>
        <p:nvSpPr>
          <p:cNvPr id="4" name="Объект 3"/>
          <p:cNvSpPr>
            <a:spLocks noGrp="1"/>
          </p:cNvSpPr>
          <p:nvPr>
            <p:ph idx="1"/>
          </p:nvPr>
        </p:nvSpPr>
        <p:spPr/>
        <p:txBody>
          <a:bodyPr/>
          <a:lstStyle/>
          <a:p>
            <a:pPr marL="0" indent="0">
              <a:buNone/>
            </a:pPr>
            <a:r>
              <a:rPr lang="ru-RU" dirty="0"/>
              <a:t>Над </a:t>
            </a:r>
            <a:r>
              <a:rPr lang="ru-RU" i="1" dirty="0"/>
              <a:t>ссылочными значениями</a:t>
            </a:r>
            <a:r>
              <a:rPr lang="ru-RU" dirty="0"/>
              <a:t> можно производить следующие операции:</a:t>
            </a:r>
          </a:p>
          <a:p>
            <a:pPr lvl="1"/>
            <a:r>
              <a:rPr lang="ru-RU" sz="1400" dirty="0"/>
              <a:t>обращение к полям и методам объекта</a:t>
            </a:r>
          </a:p>
          <a:p>
            <a:pPr lvl="2"/>
            <a:r>
              <a:rPr lang="ru-RU" sz="1200" dirty="0"/>
              <a:t>Обращение к полям и методам объекта можно назвать основной операцией над ссылочными величинами. Осуществляется она с помощью символа </a:t>
            </a:r>
            <a:r>
              <a:rPr lang="ru-RU" sz="1200" dirty="0">
                <a:solidFill>
                  <a:srgbClr val="C00000"/>
                </a:solidFill>
              </a:rPr>
              <a:t>точка</a:t>
            </a:r>
            <a:endParaRPr lang="ru-RU" sz="1600" dirty="0">
              <a:solidFill>
                <a:srgbClr val="C00000"/>
              </a:solidFill>
            </a:endParaRPr>
          </a:p>
          <a:p>
            <a:pPr lvl="1"/>
            <a:r>
              <a:rPr lang="ru-RU" sz="1400" dirty="0"/>
              <a:t>оператор </a:t>
            </a:r>
            <a:r>
              <a:rPr lang="ru-RU" sz="1400" dirty="0" err="1"/>
              <a:t>instanceof</a:t>
            </a:r>
            <a:r>
              <a:rPr lang="ru-RU" sz="1400" dirty="0"/>
              <a:t> (возвращает булево значение)</a:t>
            </a:r>
          </a:p>
          <a:p>
            <a:pPr lvl="1"/>
            <a:r>
              <a:rPr lang="ru-RU" sz="1400" dirty="0"/>
              <a:t>операции сравнения </a:t>
            </a:r>
            <a:r>
              <a:rPr lang="ru-RU" sz="1400" dirty="0">
                <a:solidFill>
                  <a:srgbClr val="C00000"/>
                </a:solidFill>
              </a:rPr>
              <a:t>==</a:t>
            </a:r>
            <a:r>
              <a:rPr lang="ru-RU" sz="1400" dirty="0"/>
              <a:t> и </a:t>
            </a:r>
            <a:r>
              <a:rPr lang="ru-RU" sz="1400" dirty="0">
                <a:solidFill>
                  <a:srgbClr val="C00000"/>
                </a:solidFill>
              </a:rPr>
              <a:t>!=</a:t>
            </a:r>
            <a:r>
              <a:rPr lang="ru-RU" sz="1400" dirty="0"/>
              <a:t> (возвращают булево значение)</a:t>
            </a:r>
          </a:p>
          <a:p>
            <a:pPr lvl="2"/>
            <a:r>
              <a:rPr lang="ru-RU" sz="1200" dirty="0"/>
              <a:t>Операторы сравнения == и != проверяют равенство (или неравенство) объектных величин именно по ссылке.</a:t>
            </a:r>
            <a:endParaRPr lang="ru-RU" sz="1600" dirty="0"/>
          </a:p>
          <a:p>
            <a:pPr lvl="1"/>
            <a:r>
              <a:rPr lang="ru-RU" sz="1400" dirty="0"/>
              <a:t>оператор приведения типов</a:t>
            </a:r>
          </a:p>
          <a:p>
            <a:pPr lvl="1"/>
            <a:r>
              <a:rPr lang="ru-RU" sz="1400" dirty="0"/>
              <a:t>оператор с условием </a:t>
            </a:r>
            <a:r>
              <a:rPr lang="ru-RU" sz="1400" dirty="0">
                <a:solidFill>
                  <a:srgbClr val="C00000"/>
                </a:solidFill>
              </a:rPr>
              <a:t>?:</a:t>
            </a:r>
          </a:p>
          <a:p>
            <a:pPr lvl="2"/>
            <a:r>
              <a:rPr lang="ru-RU" sz="1200" dirty="0"/>
              <a:t>Операция с условием ?: работает как обычно и может принимать второй и третий аргументы, если они оба одновременно ссылочного типа. Результат такого оператора также будет иметь объектный тип.</a:t>
            </a:r>
          </a:p>
          <a:p>
            <a:pPr lvl="1"/>
            <a:r>
              <a:rPr lang="ru-RU" sz="1400" dirty="0"/>
              <a:t>оператор конкатенации со строкой </a:t>
            </a:r>
            <a:r>
              <a:rPr lang="ru-RU" sz="1400" dirty="0">
                <a:solidFill>
                  <a:srgbClr val="C00000"/>
                </a:solidFill>
              </a:rPr>
              <a:t>+</a:t>
            </a:r>
          </a:p>
          <a:p>
            <a:pPr lvl="2"/>
            <a:r>
              <a:rPr lang="ru-RU" sz="1200" dirty="0"/>
              <a:t>Как и простые типы, ссылочные величины можно складывать со строкой. </a:t>
            </a:r>
          </a:p>
          <a:p>
            <a:pPr lvl="2"/>
            <a:r>
              <a:rPr lang="ru-RU" sz="1200" dirty="0"/>
              <a:t>Если ссылка равна </a:t>
            </a:r>
            <a:r>
              <a:rPr lang="ru-RU" sz="1200" dirty="0" err="1">
                <a:solidFill>
                  <a:srgbClr val="C00000"/>
                </a:solidFill>
              </a:rPr>
              <a:t>null</a:t>
            </a:r>
            <a:r>
              <a:rPr lang="ru-RU" sz="1200" dirty="0"/>
              <a:t>, то к строке добавляется текст "</a:t>
            </a:r>
            <a:r>
              <a:rPr lang="ru-RU" sz="1200" dirty="0" err="1">
                <a:solidFill>
                  <a:srgbClr val="0070C0"/>
                </a:solidFill>
              </a:rPr>
              <a:t>null</a:t>
            </a:r>
            <a:r>
              <a:rPr lang="ru-RU" sz="1200" dirty="0"/>
              <a:t>". </a:t>
            </a:r>
          </a:p>
          <a:p>
            <a:pPr lvl="2"/>
            <a:r>
              <a:rPr lang="ru-RU" sz="1200" dirty="0"/>
              <a:t>Если же ссылка указывает на объект, то у него вызывается специальный метод </a:t>
            </a:r>
            <a:r>
              <a:rPr lang="ru-RU" sz="1200" dirty="0" err="1">
                <a:solidFill>
                  <a:srgbClr val="C00000"/>
                </a:solidFill>
              </a:rPr>
              <a:t>toString</a:t>
            </a:r>
            <a:r>
              <a:rPr lang="ru-RU" sz="1200" dirty="0">
                <a:solidFill>
                  <a:srgbClr val="C00000"/>
                </a:solidFill>
              </a:rPr>
              <a:t>()</a:t>
            </a:r>
            <a:r>
              <a:rPr lang="ru-RU" sz="1200" dirty="0"/>
              <a:t> и текст, который он вернет, будет добавлен к строке.</a:t>
            </a:r>
          </a:p>
          <a:p>
            <a:pPr marL="342891" lvl="1" indent="0">
              <a:buNone/>
            </a:pPr>
            <a:endParaRPr lang="ru-RU" sz="1400" dirty="0">
              <a:solidFill>
                <a:srgbClr val="C00000"/>
              </a:solidFill>
            </a:endParaRPr>
          </a:p>
          <a:p>
            <a:endParaRPr lang="ru-RU" dirty="0"/>
          </a:p>
        </p:txBody>
      </p:sp>
    </p:spTree>
    <p:extLst>
      <p:ext uri="{BB962C8B-B14F-4D97-AF65-F5344CB8AC3E}">
        <p14:creationId xmlns:p14="http://schemas.microsoft.com/office/powerpoint/2010/main" val="49191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Группы типов данных </a:t>
            </a:r>
            <a:r>
              <a:rPr lang="en-US" dirty="0"/>
              <a:t>java</a:t>
            </a:r>
            <a:endParaRPr lang="ru-RU" dirty="0"/>
          </a:p>
        </p:txBody>
      </p:sp>
      <p:sp>
        <p:nvSpPr>
          <p:cNvPr id="2" name="Объект 1"/>
          <p:cNvSpPr>
            <a:spLocks noGrp="1"/>
          </p:cNvSpPr>
          <p:nvPr>
            <p:ph idx="1"/>
          </p:nvPr>
        </p:nvSpPr>
        <p:spPr>
          <a:xfrm>
            <a:off x="828675" y="1559293"/>
            <a:ext cx="7486650" cy="5130265"/>
          </a:xfrm>
        </p:spPr>
        <p:txBody>
          <a:bodyPr>
            <a:normAutofit lnSpcReduction="10000"/>
          </a:bodyPr>
          <a:lstStyle/>
          <a:p>
            <a:r>
              <a:rPr lang="ru-RU" sz="1600" dirty="0"/>
              <a:t>Все типы данных разделяются на две группы. </a:t>
            </a:r>
            <a:endParaRPr lang="en-US" sz="1600" dirty="0"/>
          </a:p>
          <a:p>
            <a:r>
              <a:rPr lang="ru-RU" sz="1600" b="1" dirty="0"/>
              <a:t>Первую</a:t>
            </a:r>
            <a:r>
              <a:rPr lang="ru-RU" sz="1600" dirty="0"/>
              <a:t> составляют 8 </a:t>
            </a:r>
            <a:r>
              <a:rPr lang="ru-RU" sz="1600" i="1" dirty="0"/>
              <a:t>простых</a:t>
            </a:r>
            <a:r>
              <a:rPr lang="ru-RU" sz="1600" dirty="0"/>
              <a:t>, или </a:t>
            </a:r>
            <a:r>
              <a:rPr lang="ru-RU" sz="1600" i="1" dirty="0"/>
              <a:t>примитивных</a:t>
            </a:r>
            <a:r>
              <a:rPr lang="ru-RU" sz="1600" dirty="0"/>
              <a:t> (</a:t>
            </a:r>
            <a:r>
              <a:rPr lang="ru-RU" sz="1600" i="1" dirty="0" err="1"/>
              <a:t>primitive</a:t>
            </a:r>
            <a:r>
              <a:rPr lang="ru-RU" sz="1600" dirty="0"/>
              <a:t>), типов данных. Они подразделяются на три подгруппы:</a:t>
            </a:r>
            <a:endParaRPr lang="ru-RU" sz="1200" dirty="0"/>
          </a:p>
          <a:p>
            <a:pPr marL="342900" lvl="0" indent="-342900">
              <a:buFont typeface="+mj-lt"/>
              <a:buAutoNum type="arabicPeriod"/>
            </a:pPr>
            <a:r>
              <a:rPr lang="ru-RU" sz="1600" i="1" dirty="0"/>
              <a:t>целочисленные</a:t>
            </a:r>
            <a:endParaRPr lang="ru-RU" sz="1200" dirty="0"/>
          </a:p>
          <a:p>
            <a:pPr lvl="1"/>
            <a:r>
              <a:rPr lang="ru-RU" dirty="0" err="1"/>
              <a:t>byte</a:t>
            </a:r>
            <a:endParaRPr lang="ru-RU" sz="1050" dirty="0"/>
          </a:p>
          <a:p>
            <a:pPr lvl="1"/>
            <a:r>
              <a:rPr lang="ru-RU" dirty="0" err="1"/>
              <a:t>short</a:t>
            </a:r>
            <a:endParaRPr lang="ru-RU" sz="1050" dirty="0"/>
          </a:p>
          <a:p>
            <a:pPr lvl="1"/>
            <a:r>
              <a:rPr lang="ru-RU" dirty="0" err="1"/>
              <a:t>int</a:t>
            </a:r>
            <a:endParaRPr lang="ru-RU" sz="1050" dirty="0"/>
          </a:p>
          <a:p>
            <a:pPr lvl="1"/>
            <a:r>
              <a:rPr lang="ru-RU" dirty="0" err="1"/>
              <a:t>long</a:t>
            </a:r>
            <a:endParaRPr lang="ru-RU" sz="1050" dirty="0"/>
          </a:p>
          <a:p>
            <a:pPr lvl="1"/>
            <a:r>
              <a:rPr lang="ru-RU" dirty="0" err="1"/>
              <a:t>char</a:t>
            </a:r>
            <a:r>
              <a:rPr lang="ru-RU" dirty="0"/>
              <a:t> (также является целочисленным типом)</a:t>
            </a:r>
            <a:endParaRPr lang="ru-RU" sz="1050" dirty="0"/>
          </a:p>
          <a:p>
            <a:pPr marL="342900" lvl="0" indent="-342900">
              <a:buFont typeface="+mj-lt"/>
              <a:buAutoNum type="arabicPeriod"/>
            </a:pPr>
            <a:r>
              <a:rPr lang="ru-RU" sz="1600" i="1" dirty="0"/>
              <a:t>дробные</a:t>
            </a:r>
            <a:endParaRPr lang="ru-RU" sz="1200" dirty="0"/>
          </a:p>
          <a:p>
            <a:pPr lvl="1"/>
            <a:r>
              <a:rPr lang="ru-RU" dirty="0" err="1"/>
              <a:t>float</a:t>
            </a:r>
            <a:endParaRPr lang="ru-RU" sz="1050" dirty="0"/>
          </a:p>
          <a:p>
            <a:pPr lvl="1"/>
            <a:r>
              <a:rPr lang="ru-RU" dirty="0" err="1"/>
              <a:t>double</a:t>
            </a:r>
            <a:endParaRPr lang="ru-RU" sz="1050" dirty="0"/>
          </a:p>
          <a:p>
            <a:pPr marL="342900" lvl="0" indent="-342900">
              <a:buFont typeface="+mj-lt"/>
              <a:buAutoNum type="arabicPeriod"/>
            </a:pPr>
            <a:r>
              <a:rPr lang="ru-RU" sz="1600" i="1" dirty="0" err="1"/>
              <a:t>булевые</a:t>
            </a:r>
            <a:endParaRPr lang="ru-RU" sz="1200" dirty="0"/>
          </a:p>
          <a:p>
            <a:pPr lvl="1"/>
            <a:r>
              <a:rPr lang="ru-RU" dirty="0" err="1"/>
              <a:t>boolean</a:t>
            </a:r>
            <a:endParaRPr lang="ru-RU" sz="1050" dirty="0"/>
          </a:p>
          <a:p>
            <a:r>
              <a:rPr lang="ru-RU" sz="1600" b="1" dirty="0"/>
              <a:t>Вторую</a:t>
            </a:r>
            <a:r>
              <a:rPr lang="ru-RU" sz="1600" dirty="0"/>
              <a:t> группу составляют </a:t>
            </a:r>
            <a:r>
              <a:rPr lang="ru-RU" sz="1600" i="1" dirty="0"/>
              <a:t>объектные</a:t>
            </a:r>
            <a:r>
              <a:rPr lang="ru-RU" sz="1600" dirty="0"/>
              <a:t>, или </a:t>
            </a:r>
            <a:r>
              <a:rPr lang="ru-RU" sz="1600" i="1" dirty="0"/>
              <a:t>ссылочные</a:t>
            </a:r>
            <a:r>
              <a:rPr lang="ru-RU" sz="1600" dirty="0"/>
              <a:t> (</a:t>
            </a:r>
            <a:r>
              <a:rPr lang="ru-RU" sz="1600" dirty="0" err="1"/>
              <a:t>reference</a:t>
            </a:r>
            <a:r>
              <a:rPr lang="ru-RU" sz="1600" dirty="0"/>
              <a:t>), типы данных. Это все классы, интерфейсы и массивы. </a:t>
            </a:r>
            <a:endParaRPr lang="en-US" sz="1600" dirty="0"/>
          </a:p>
          <a:p>
            <a:r>
              <a:rPr lang="ru-RU" sz="1600" dirty="0"/>
              <a:t>Кроме стандартных, написаны многие и многие классы и интерфейсы, составляющие любую </a:t>
            </a:r>
            <a:r>
              <a:rPr lang="ru-RU" sz="1600" i="1" dirty="0" err="1"/>
              <a:t>Java</a:t>
            </a:r>
            <a:r>
              <a:rPr lang="ru-RU" sz="1600" dirty="0"/>
              <a:t>-программу.</a:t>
            </a:r>
            <a:endParaRPr lang="ru-RU" sz="1200" dirty="0"/>
          </a:p>
        </p:txBody>
      </p:sp>
    </p:spTree>
    <p:extLst>
      <p:ext uri="{BB962C8B-B14F-4D97-AF65-F5344CB8AC3E}">
        <p14:creationId xmlns:p14="http://schemas.microsoft.com/office/powerpoint/2010/main" val="215611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Класс </a:t>
            </a:r>
            <a:r>
              <a:rPr lang="en-US"/>
              <a:t>Object</a:t>
            </a:r>
            <a:endParaRPr lang="ru-RU" dirty="0"/>
          </a:p>
        </p:txBody>
      </p:sp>
      <p:sp>
        <p:nvSpPr>
          <p:cNvPr id="3" name="Объект 2"/>
          <p:cNvSpPr>
            <a:spLocks noGrp="1"/>
          </p:cNvSpPr>
          <p:nvPr>
            <p:ph idx="1"/>
          </p:nvPr>
        </p:nvSpPr>
        <p:spPr/>
        <p:txBody>
          <a:bodyPr/>
          <a:lstStyle/>
          <a:p>
            <a:r>
              <a:rPr lang="ru-RU" dirty="0"/>
              <a:t>В </a:t>
            </a:r>
            <a:r>
              <a:rPr lang="ru-RU" dirty="0" err="1"/>
              <a:t>Java</a:t>
            </a:r>
            <a:r>
              <a:rPr lang="ru-RU" dirty="0"/>
              <a:t> множественное наследование отсутствует. </a:t>
            </a:r>
          </a:p>
          <a:p>
            <a:r>
              <a:rPr lang="ru-RU" dirty="0"/>
              <a:t>Каждый класс может иметь только одного родителя. </a:t>
            </a:r>
          </a:p>
          <a:p>
            <a:r>
              <a:rPr lang="ru-RU" dirty="0"/>
              <a:t>Таким образом, мы можем проследить цепочку наследования от любого класса, поднимаясь все выше. </a:t>
            </a:r>
          </a:p>
          <a:p>
            <a:r>
              <a:rPr lang="ru-RU" dirty="0"/>
              <a:t>Существует класс, на котором такая цепочка всегда заканчивается, это класс </a:t>
            </a:r>
            <a:r>
              <a:rPr lang="ru-RU" dirty="0" err="1">
                <a:solidFill>
                  <a:srgbClr val="C00000"/>
                </a:solidFill>
              </a:rPr>
              <a:t>Object</a:t>
            </a:r>
            <a:r>
              <a:rPr lang="ru-RU" dirty="0"/>
              <a:t>. </a:t>
            </a:r>
          </a:p>
          <a:p>
            <a:r>
              <a:rPr lang="ru-RU" dirty="0"/>
              <a:t>Именно от него наследуются все классы, в объявлении которых явно не указан другой родительский класс. </a:t>
            </a:r>
          </a:p>
          <a:p>
            <a:r>
              <a:rPr lang="ru-RU" dirty="0"/>
              <a:t>А значит, любой класс напрямую, или через своих родителей, является наследником </a:t>
            </a:r>
            <a:r>
              <a:rPr lang="ru-RU" dirty="0" err="1"/>
              <a:t>Object</a:t>
            </a:r>
            <a:r>
              <a:rPr lang="ru-RU" dirty="0"/>
              <a:t>. </a:t>
            </a:r>
          </a:p>
          <a:p>
            <a:r>
              <a:rPr lang="ru-RU" dirty="0"/>
              <a:t>Отсюда следует, что методы этого класса есть у любого объекта (поля в </a:t>
            </a:r>
            <a:r>
              <a:rPr lang="ru-RU" dirty="0" err="1"/>
              <a:t>Object</a:t>
            </a:r>
            <a:r>
              <a:rPr lang="ru-RU" dirty="0"/>
              <a:t> отсутствуют), а потому они представляют особый интерес.</a:t>
            </a:r>
          </a:p>
          <a:p>
            <a:endParaRPr lang="ru-RU" dirty="0"/>
          </a:p>
        </p:txBody>
      </p:sp>
    </p:spTree>
    <p:extLst>
      <p:ext uri="{BB962C8B-B14F-4D97-AF65-F5344CB8AC3E}">
        <p14:creationId xmlns:p14="http://schemas.microsoft.com/office/powerpoint/2010/main" val="254706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a:t>
            </a:r>
            <a:r>
              <a:rPr lang="en-US" dirty="0" err="1"/>
              <a:t>Object.getClass</a:t>
            </a:r>
            <a:r>
              <a:rPr lang="en-US" dirty="0"/>
              <a:t>()</a:t>
            </a:r>
            <a:endParaRPr lang="ru-RU" dirty="0"/>
          </a:p>
        </p:txBody>
      </p:sp>
      <p:sp>
        <p:nvSpPr>
          <p:cNvPr id="3" name="Объект 2"/>
          <p:cNvSpPr>
            <a:spLocks noGrp="1"/>
          </p:cNvSpPr>
          <p:nvPr>
            <p:ph idx="1"/>
          </p:nvPr>
        </p:nvSpPr>
        <p:spPr/>
        <p:txBody>
          <a:bodyPr/>
          <a:lstStyle/>
          <a:p>
            <a:pPr>
              <a:lnSpc>
                <a:spcPct val="107000"/>
              </a:lnSpc>
              <a:spcAft>
                <a:spcPts val="800"/>
              </a:spcAf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Этот метод возвращает объект класса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Class</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который описывает класс, от которого был порожден этот объект. У него есть метод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getName</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возвращающий имя класса: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String s = "</a:t>
            </a:r>
            <a:r>
              <a:rPr lang="en-US"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abc</a:t>
            </a: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05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Class cl=</a:t>
            </a:r>
            <a:r>
              <a:rPr lang="en-US"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s.getClass</a:t>
            </a: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05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cl.getName</a:t>
            </a:r>
            <a:r>
              <a:rPr lang="en-US"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Результатом будет строка: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java.lang.String</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В отличие от оператора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instanceof</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метод </a:t>
            </a:r>
            <a:r>
              <a:rPr lang="ru-RU" sz="14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getClass</a:t>
            </a:r>
            <a:r>
              <a:rPr lang="ru-RU" sz="14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всегда возвращает точно тот класс, от которого был порожден объект.</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308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a:t>
            </a:r>
            <a:r>
              <a:rPr lang="en-US" dirty="0" err="1"/>
              <a:t>Object.equals</a:t>
            </a:r>
            <a:r>
              <a:rPr lang="en-US" dirty="0"/>
              <a:t>()</a:t>
            </a:r>
            <a:endParaRPr lang="ru-RU" dirty="0"/>
          </a:p>
        </p:txBody>
      </p:sp>
      <p:sp>
        <p:nvSpPr>
          <p:cNvPr id="3" name="Объект 2"/>
          <p:cNvSpPr>
            <a:spLocks noGrp="1"/>
          </p:cNvSpPr>
          <p:nvPr>
            <p:ph idx="1"/>
          </p:nvPr>
        </p:nvSpPr>
        <p:spPr>
          <a:xfrm>
            <a:off x="828675" y="1463040"/>
            <a:ext cx="7486650" cy="4709160"/>
          </a:xfrm>
        </p:spPr>
        <p:txBody>
          <a:bodyPr/>
          <a:lstStyle/>
          <a:p>
            <a:r>
              <a:rPr lang="ru-RU" dirty="0"/>
              <a:t>Этот метод имеет один аргумент типа </a:t>
            </a:r>
            <a:r>
              <a:rPr lang="ru-RU" dirty="0" err="1"/>
              <a:t>Object</a:t>
            </a:r>
            <a:r>
              <a:rPr lang="ru-RU" dirty="0"/>
              <a:t> и возвращает </a:t>
            </a:r>
            <a:r>
              <a:rPr lang="ru-RU" dirty="0" err="1"/>
              <a:t>boolean</a:t>
            </a:r>
            <a:r>
              <a:rPr lang="ru-RU" dirty="0"/>
              <a:t>. Метод </a:t>
            </a:r>
            <a:r>
              <a:rPr lang="ru-RU" dirty="0" err="1">
                <a:solidFill>
                  <a:srgbClr val="C00000"/>
                </a:solidFill>
              </a:rPr>
              <a:t>equals</a:t>
            </a:r>
            <a:r>
              <a:rPr lang="ru-RU" dirty="0">
                <a:solidFill>
                  <a:srgbClr val="C00000"/>
                </a:solidFill>
              </a:rPr>
              <a:t>() </a:t>
            </a:r>
            <a:r>
              <a:rPr lang="ru-RU" dirty="0"/>
              <a:t>служит для сравнения объектов по значению, а не по ссылке. Сравнивается состояние объекта, у которого вызывается этот метод, с передаваемым аргументом.</a:t>
            </a:r>
          </a:p>
          <a:p>
            <a:pPr marL="342891" lvl="1" indent="0">
              <a:buNone/>
            </a:pPr>
            <a:r>
              <a:rPr lang="en-US" dirty="0">
                <a:solidFill>
                  <a:srgbClr val="C00000"/>
                </a:solidFill>
              </a:rPr>
              <a:t>Point p1=new Point(2,3);</a:t>
            </a:r>
            <a:endParaRPr lang="ru-RU" dirty="0">
              <a:solidFill>
                <a:srgbClr val="C00000"/>
              </a:solidFill>
            </a:endParaRPr>
          </a:p>
          <a:p>
            <a:pPr marL="342891" lvl="1" indent="0">
              <a:buNone/>
            </a:pPr>
            <a:r>
              <a:rPr lang="en-US" dirty="0">
                <a:solidFill>
                  <a:srgbClr val="C00000"/>
                </a:solidFill>
              </a:rPr>
              <a:t>Point p2=new Point(2,3);</a:t>
            </a:r>
            <a:endParaRPr lang="ru-RU" dirty="0">
              <a:solidFill>
                <a:srgbClr val="C00000"/>
              </a:solidFill>
            </a:endParaRPr>
          </a:p>
          <a:p>
            <a:pPr marL="342891" lvl="1" indent="0">
              <a:buNone/>
            </a:pPr>
            <a:r>
              <a:rPr lang="ru-RU" dirty="0" err="1">
                <a:solidFill>
                  <a:srgbClr val="C00000"/>
                </a:solidFill>
              </a:rPr>
              <a:t>print</a:t>
            </a:r>
            <a:r>
              <a:rPr lang="ru-RU" dirty="0">
                <a:solidFill>
                  <a:srgbClr val="C00000"/>
                </a:solidFill>
              </a:rPr>
              <a:t>(p1.equals(p2));</a:t>
            </a:r>
          </a:p>
          <a:p>
            <a:r>
              <a:rPr lang="ru-RU" dirty="0"/>
              <a:t>Результатом будет </a:t>
            </a:r>
            <a:r>
              <a:rPr lang="ru-RU" dirty="0" err="1">
                <a:solidFill>
                  <a:srgbClr val="C00000"/>
                </a:solidFill>
              </a:rPr>
              <a:t>false</a:t>
            </a:r>
            <a:r>
              <a:rPr lang="ru-RU" dirty="0"/>
              <a:t>.</a:t>
            </a:r>
          </a:p>
          <a:p>
            <a:r>
              <a:rPr lang="ru-RU" dirty="0"/>
              <a:t>Поскольку сам </a:t>
            </a:r>
            <a:r>
              <a:rPr lang="ru-RU" dirty="0" err="1"/>
              <a:t>Object</a:t>
            </a:r>
            <a:r>
              <a:rPr lang="ru-RU" dirty="0"/>
              <a:t> не имеет полей, а значит, и состояния, в этом классе метод </a:t>
            </a:r>
            <a:r>
              <a:rPr lang="ru-RU" dirty="0" err="1"/>
              <a:t>equals</a:t>
            </a:r>
            <a:r>
              <a:rPr lang="ru-RU" dirty="0"/>
              <a:t> возвращает результат сравнения по ссылке. </a:t>
            </a:r>
          </a:p>
          <a:p>
            <a:r>
              <a:rPr lang="ru-RU" dirty="0"/>
              <a:t>Однако при написании нового класса можно переопределить этот метод и описать правильный алгоритм сравнения по значению (что и сделано в большинстве стандартных классов). Соответственно, в класс </a:t>
            </a:r>
            <a:r>
              <a:rPr lang="ru-RU" dirty="0" err="1"/>
              <a:t>Point</a:t>
            </a:r>
            <a:r>
              <a:rPr lang="ru-RU" dirty="0"/>
              <a:t> также необходимо добавить переопределенный метод сравнения:</a:t>
            </a:r>
          </a:p>
          <a:p>
            <a:endParaRPr lang="ru-RU" dirty="0"/>
          </a:p>
        </p:txBody>
      </p:sp>
      <p:sp>
        <p:nvSpPr>
          <p:cNvPr id="4" name="Rectangle 1"/>
          <p:cNvSpPr>
            <a:spLocks noChangeArrowheads="1"/>
          </p:cNvSpPr>
          <p:nvPr/>
        </p:nvSpPr>
        <p:spPr bwMode="auto">
          <a:xfrm>
            <a:off x="828675" y="5070039"/>
            <a:ext cx="7485513" cy="1785104"/>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boolean</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equals</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Object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o</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Сначала необходимо убедиться, что переданный объект совместим с типом </a:t>
            </a:r>
            <a:r>
              <a:rPr kumimoji="0" lang="ru-RU" altLang="ru-RU" sz="11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o </a:t>
            </a: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instanceof</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Типы совместимы, можно провести преобразование</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p </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o</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Возвращаем результат сравнения координат</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return</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p.</a:t>
            </a:r>
            <a:r>
              <a:rPr kumimoji="0" lang="ru-RU" altLang="ru-RU" sz="11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x</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x </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&amp;&amp;</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p.</a:t>
            </a:r>
            <a:r>
              <a:rPr kumimoji="0" lang="ru-RU" altLang="ru-RU" sz="11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y</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y</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Если объект не совместим с </a:t>
            </a:r>
            <a:r>
              <a:rPr kumimoji="0" lang="ru-RU" altLang="ru-RU" sz="11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Point</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возвращаем </a:t>
            </a:r>
            <a:r>
              <a:rPr kumimoji="0" lang="ru-RU" altLang="ru-RU" sz="11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false</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return</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false</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978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a:t>
            </a:r>
            <a:r>
              <a:rPr lang="en-US" dirty="0" err="1"/>
              <a:t>Object.hashCode</a:t>
            </a:r>
            <a:r>
              <a:rPr lang="en-US" dirty="0"/>
              <a:t>()</a:t>
            </a:r>
            <a:endParaRPr lang="ru-RU" dirty="0"/>
          </a:p>
        </p:txBody>
      </p:sp>
      <p:sp>
        <p:nvSpPr>
          <p:cNvPr id="3" name="Объект 2"/>
          <p:cNvSpPr>
            <a:spLocks noGrp="1"/>
          </p:cNvSpPr>
          <p:nvPr>
            <p:ph idx="1"/>
          </p:nvPr>
        </p:nvSpPr>
        <p:spPr/>
        <p:txBody>
          <a:bodyPr/>
          <a:lstStyle/>
          <a:p>
            <a:r>
              <a:rPr lang="ru-RU" dirty="0"/>
              <a:t>Данный метод возвращает значение </a:t>
            </a:r>
            <a:r>
              <a:rPr lang="ru-RU" dirty="0" err="1">
                <a:solidFill>
                  <a:srgbClr val="C00000"/>
                </a:solidFill>
              </a:rPr>
              <a:t>int</a:t>
            </a:r>
            <a:r>
              <a:rPr lang="ru-RU" dirty="0"/>
              <a:t>. </a:t>
            </a:r>
          </a:p>
          <a:p>
            <a:r>
              <a:rPr lang="ru-RU" dirty="0"/>
              <a:t>Цель </a:t>
            </a:r>
            <a:r>
              <a:rPr lang="ru-RU" dirty="0" err="1">
                <a:solidFill>
                  <a:srgbClr val="C00000"/>
                </a:solidFill>
              </a:rPr>
              <a:t>hashCode</a:t>
            </a:r>
            <a:r>
              <a:rPr lang="ru-RU" dirty="0">
                <a:solidFill>
                  <a:srgbClr val="C00000"/>
                </a:solidFill>
              </a:rPr>
              <a:t>() </a:t>
            </a:r>
            <a:r>
              <a:rPr lang="ru-RU" dirty="0"/>
              <a:t>– представить любой объект целым числом. </a:t>
            </a:r>
          </a:p>
          <a:p>
            <a:r>
              <a:rPr lang="ru-RU" dirty="0"/>
              <a:t>Особенно эффективно это используется в хэш-таблицах (в </a:t>
            </a:r>
            <a:r>
              <a:rPr lang="ru-RU" dirty="0" err="1"/>
              <a:t>Java</a:t>
            </a:r>
            <a:r>
              <a:rPr lang="ru-RU" dirty="0"/>
              <a:t> есть стандартная реализация такого хранения данных). </a:t>
            </a:r>
          </a:p>
          <a:p>
            <a:r>
              <a:rPr lang="ru-RU" dirty="0"/>
              <a:t>Конечно, нельзя потребовать, чтобы различные объекты возвращали различные хэш-коды, но, по крайней мере, необходимо, чтобы объекты, равные по значению (метод </a:t>
            </a:r>
            <a:r>
              <a:rPr lang="ru-RU" dirty="0" err="1">
                <a:solidFill>
                  <a:srgbClr val="C00000"/>
                </a:solidFill>
              </a:rPr>
              <a:t>equals</a:t>
            </a:r>
            <a:r>
              <a:rPr lang="ru-RU" dirty="0">
                <a:solidFill>
                  <a:srgbClr val="C00000"/>
                </a:solidFill>
              </a:rPr>
              <a:t>() </a:t>
            </a:r>
            <a:r>
              <a:rPr lang="ru-RU" dirty="0"/>
              <a:t>возвращает </a:t>
            </a:r>
            <a:r>
              <a:rPr lang="ru-RU" dirty="0" err="1">
                <a:solidFill>
                  <a:srgbClr val="C00000"/>
                </a:solidFill>
              </a:rPr>
              <a:t>true</a:t>
            </a:r>
            <a:r>
              <a:rPr lang="ru-RU" dirty="0"/>
              <a:t>), возвращали одинаковые хэш-коды.</a:t>
            </a:r>
          </a:p>
          <a:p>
            <a:r>
              <a:rPr lang="ru-RU" dirty="0"/>
              <a:t>В классе </a:t>
            </a:r>
            <a:r>
              <a:rPr lang="ru-RU" dirty="0" err="1">
                <a:solidFill>
                  <a:srgbClr val="C00000"/>
                </a:solidFill>
              </a:rPr>
              <a:t>Object</a:t>
            </a:r>
            <a:r>
              <a:rPr lang="ru-RU" dirty="0"/>
              <a:t> этот метод реализован на уровне JVM. </a:t>
            </a:r>
          </a:p>
          <a:p>
            <a:r>
              <a:rPr lang="ru-RU" dirty="0"/>
              <a:t>Сама виртуальная машина генерирует число </a:t>
            </a:r>
            <a:r>
              <a:rPr lang="ru-RU" dirty="0" err="1"/>
              <a:t>хеш</a:t>
            </a:r>
            <a:r>
              <a:rPr lang="ru-RU" dirty="0"/>
              <a:t>-кодов, основываясь на расположении объекта в памяти.</a:t>
            </a:r>
          </a:p>
          <a:p>
            <a:endParaRPr lang="ru-RU" dirty="0"/>
          </a:p>
        </p:txBody>
      </p:sp>
    </p:spTree>
    <p:extLst>
      <p:ext uri="{BB962C8B-B14F-4D97-AF65-F5344CB8AC3E}">
        <p14:creationId xmlns:p14="http://schemas.microsoft.com/office/powerpoint/2010/main" val="25581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a:t>
            </a:r>
            <a:r>
              <a:rPr lang="en-US" dirty="0" err="1"/>
              <a:t>Object.toString</a:t>
            </a:r>
            <a:r>
              <a:rPr lang="en-US" dirty="0"/>
              <a:t>()</a:t>
            </a:r>
            <a:endParaRPr lang="ru-RU" dirty="0"/>
          </a:p>
        </p:txBody>
      </p:sp>
      <p:sp>
        <p:nvSpPr>
          <p:cNvPr id="3" name="Объект 2"/>
          <p:cNvSpPr>
            <a:spLocks noGrp="1"/>
          </p:cNvSpPr>
          <p:nvPr>
            <p:ph idx="1"/>
          </p:nvPr>
        </p:nvSpPr>
        <p:spPr>
          <a:xfrm>
            <a:off x="828675" y="1600199"/>
            <a:ext cx="7486650" cy="5098983"/>
          </a:xfrm>
        </p:spPr>
        <p:txBody>
          <a:bodyPr>
            <a:normAutofit/>
          </a:bodyPr>
          <a:lstStyle/>
          <a:p>
            <a:r>
              <a:rPr lang="ru-RU" dirty="0"/>
              <a:t>Этот метод позволяет получить текстовое описание любого объекта. </a:t>
            </a:r>
          </a:p>
          <a:p>
            <a:r>
              <a:rPr lang="ru-RU" dirty="0"/>
              <a:t>Создавая новый класс, данный метод можно переопределить и возвращать более подробное описание. Для класса </a:t>
            </a:r>
            <a:r>
              <a:rPr lang="ru-RU" dirty="0" err="1">
                <a:solidFill>
                  <a:srgbClr val="C00000"/>
                </a:solidFill>
              </a:rPr>
              <a:t>Object</a:t>
            </a:r>
            <a:r>
              <a:rPr lang="ru-RU" dirty="0"/>
              <a:t> и его наследников, не переопределивших </a:t>
            </a:r>
            <a:r>
              <a:rPr lang="ru-RU" dirty="0" err="1">
                <a:solidFill>
                  <a:srgbClr val="C00000"/>
                </a:solidFill>
              </a:rPr>
              <a:t>toString</a:t>
            </a:r>
            <a:r>
              <a:rPr lang="ru-RU" dirty="0">
                <a:solidFill>
                  <a:srgbClr val="C00000"/>
                </a:solidFill>
              </a:rPr>
              <a:t>()</a:t>
            </a:r>
            <a:r>
              <a:rPr lang="ru-RU" dirty="0"/>
              <a:t>, метод возвращает следующее выражение:</a:t>
            </a:r>
          </a:p>
          <a:p>
            <a:pPr marL="342891" lvl="1" indent="0">
              <a:buNone/>
            </a:pPr>
            <a:r>
              <a:rPr lang="ru-RU" sz="1400" dirty="0" err="1">
                <a:solidFill>
                  <a:srgbClr val="C00000"/>
                </a:solidFill>
              </a:rPr>
              <a:t>getClass</a:t>
            </a:r>
            <a:r>
              <a:rPr lang="ru-RU" sz="1400" dirty="0">
                <a:solidFill>
                  <a:srgbClr val="C00000"/>
                </a:solidFill>
              </a:rPr>
              <a:t>().</a:t>
            </a:r>
            <a:r>
              <a:rPr lang="ru-RU" sz="1400" dirty="0" err="1">
                <a:solidFill>
                  <a:srgbClr val="C00000"/>
                </a:solidFill>
              </a:rPr>
              <a:t>getName</a:t>
            </a:r>
            <a:r>
              <a:rPr lang="ru-RU" sz="1400" dirty="0">
                <a:solidFill>
                  <a:srgbClr val="C00000"/>
                </a:solidFill>
              </a:rPr>
              <a:t>()+"@"+</a:t>
            </a:r>
            <a:r>
              <a:rPr lang="ru-RU" sz="1400" dirty="0" err="1">
                <a:solidFill>
                  <a:srgbClr val="C00000"/>
                </a:solidFill>
              </a:rPr>
              <a:t>hashCode</a:t>
            </a:r>
            <a:r>
              <a:rPr lang="ru-RU" sz="1400" dirty="0">
                <a:solidFill>
                  <a:srgbClr val="C00000"/>
                </a:solidFill>
              </a:rPr>
              <a:t>()</a:t>
            </a:r>
          </a:p>
          <a:p>
            <a:r>
              <a:rPr lang="ru-RU" dirty="0"/>
              <a:t>Метод </a:t>
            </a:r>
            <a:r>
              <a:rPr lang="ru-RU" dirty="0" err="1">
                <a:solidFill>
                  <a:srgbClr val="C00000"/>
                </a:solidFill>
              </a:rPr>
              <a:t>getName</a:t>
            </a:r>
            <a:r>
              <a:rPr lang="ru-RU" dirty="0">
                <a:solidFill>
                  <a:srgbClr val="C00000"/>
                </a:solidFill>
              </a:rPr>
              <a:t>() </a:t>
            </a:r>
            <a:r>
              <a:rPr lang="ru-RU" dirty="0"/>
              <a:t>класса </a:t>
            </a:r>
            <a:r>
              <a:rPr lang="ru-RU" dirty="0" err="1">
                <a:solidFill>
                  <a:srgbClr val="C00000"/>
                </a:solidFill>
              </a:rPr>
              <a:t>Class</a:t>
            </a:r>
            <a:r>
              <a:rPr lang="ru-RU" dirty="0"/>
              <a:t> уже приводился в пример, а хэш-код еще дополнительно обрабатывается специальной функцией для представления в шестнадцатеричном формате.</a:t>
            </a:r>
          </a:p>
          <a:p>
            <a:r>
              <a:rPr lang="ru-RU" dirty="0"/>
              <a:t>Например:</a:t>
            </a:r>
          </a:p>
          <a:p>
            <a:pPr marL="342891" lvl="1" indent="0">
              <a:buNone/>
            </a:pPr>
            <a:r>
              <a:rPr lang="ru-RU" sz="1400" dirty="0" err="1">
                <a:solidFill>
                  <a:srgbClr val="C00000"/>
                </a:solidFill>
              </a:rPr>
              <a:t>print</a:t>
            </a:r>
            <a:r>
              <a:rPr lang="ru-RU" sz="1400" dirty="0">
                <a:solidFill>
                  <a:srgbClr val="C00000"/>
                </a:solidFill>
              </a:rPr>
              <a:t>(</a:t>
            </a:r>
            <a:r>
              <a:rPr lang="ru-RU" sz="1400" dirty="0" err="1">
                <a:solidFill>
                  <a:srgbClr val="C00000"/>
                </a:solidFill>
              </a:rPr>
              <a:t>new</a:t>
            </a:r>
            <a:r>
              <a:rPr lang="ru-RU" sz="1400" dirty="0">
                <a:solidFill>
                  <a:srgbClr val="C00000"/>
                </a:solidFill>
              </a:rPr>
              <a:t> </a:t>
            </a:r>
            <a:r>
              <a:rPr lang="ru-RU" sz="1400" dirty="0" err="1">
                <a:solidFill>
                  <a:srgbClr val="C00000"/>
                </a:solidFill>
              </a:rPr>
              <a:t>Object</a:t>
            </a:r>
            <a:r>
              <a:rPr lang="ru-RU" sz="1400" dirty="0">
                <a:solidFill>
                  <a:srgbClr val="C00000"/>
                </a:solidFill>
              </a:rPr>
              <a:t>());</a:t>
            </a:r>
          </a:p>
          <a:p>
            <a:r>
              <a:rPr lang="ru-RU" dirty="0"/>
              <a:t>Результатом будет:</a:t>
            </a:r>
          </a:p>
          <a:p>
            <a:pPr marL="342891" lvl="1" indent="0">
              <a:buNone/>
            </a:pPr>
            <a:r>
              <a:rPr lang="ru-RU" sz="1400" dirty="0">
                <a:solidFill>
                  <a:srgbClr val="C00000"/>
                </a:solidFill>
              </a:rPr>
              <a:t>java.lang.Object@92d342</a:t>
            </a:r>
          </a:p>
          <a:p>
            <a:r>
              <a:rPr lang="ru-RU" dirty="0"/>
              <a:t>В результате этот метод позволяет по текстовому описанию понять, от какого класса был порожден объект и, благодаря </a:t>
            </a:r>
            <a:r>
              <a:rPr lang="ru-RU" dirty="0" err="1"/>
              <a:t>хеш</a:t>
            </a:r>
            <a:r>
              <a:rPr lang="ru-RU" dirty="0"/>
              <a:t>-коду, различать разные объекты, созданные от одного класса.</a:t>
            </a:r>
          </a:p>
          <a:p>
            <a:r>
              <a:rPr lang="ru-RU" dirty="0"/>
              <a:t>Именно этот метод вызывается при конвертации объекта в текст, когда он передается в качестве аргумента оператору конкатенации строк.</a:t>
            </a:r>
          </a:p>
        </p:txBody>
      </p:sp>
    </p:spTree>
    <p:extLst>
      <p:ext uri="{BB962C8B-B14F-4D97-AF65-F5344CB8AC3E}">
        <p14:creationId xmlns:p14="http://schemas.microsoft.com/office/powerpoint/2010/main" val="12642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a:t>
            </a:r>
            <a:r>
              <a:rPr lang="en-US" dirty="0" err="1"/>
              <a:t>Object.finalize</a:t>
            </a:r>
            <a:r>
              <a:rPr lang="en-US" dirty="0"/>
              <a:t>()</a:t>
            </a:r>
            <a:endParaRPr lang="ru-RU" dirty="0"/>
          </a:p>
        </p:txBody>
      </p:sp>
      <p:sp>
        <p:nvSpPr>
          <p:cNvPr id="3" name="Объект 2"/>
          <p:cNvSpPr>
            <a:spLocks noGrp="1"/>
          </p:cNvSpPr>
          <p:nvPr>
            <p:ph idx="1"/>
          </p:nvPr>
        </p:nvSpPr>
        <p:spPr/>
        <p:txBody>
          <a:bodyPr/>
          <a:lstStyle/>
          <a:p>
            <a:r>
              <a:rPr lang="ru-RU" dirty="0"/>
              <a:t>Данный метод вызывается при уничтожении объекта автоматическим сборщиком мусора (</a:t>
            </a:r>
            <a:r>
              <a:rPr lang="ru-RU" i="1" dirty="0" err="1"/>
              <a:t>garbage</a:t>
            </a:r>
            <a:r>
              <a:rPr lang="ru-RU" i="1" dirty="0"/>
              <a:t> </a:t>
            </a:r>
            <a:r>
              <a:rPr lang="ru-RU" i="1" dirty="0" err="1"/>
              <a:t>collector</a:t>
            </a:r>
            <a:r>
              <a:rPr lang="ru-RU" dirty="0"/>
              <a:t>). </a:t>
            </a:r>
          </a:p>
          <a:p>
            <a:r>
              <a:rPr lang="ru-RU" dirty="0"/>
              <a:t>В классе </a:t>
            </a:r>
            <a:r>
              <a:rPr lang="ru-RU" dirty="0" err="1">
                <a:solidFill>
                  <a:srgbClr val="C00000"/>
                </a:solidFill>
              </a:rPr>
              <a:t>Object</a:t>
            </a:r>
            <a:r>
              <a:rPr lang="ru-RU" dirty="0"/>
              <a:t> он ничего не делает, однако в классе-наследнике позволяет описать все действия, необходимые для корректного удаления объекта, такие как закрытие соединений с БД, сетевых соединений, снятие блокировок на файлы и т.д. </a:t>
            </a:r>
          </a:p>
          <a:p>
            <a:r>
              <a:rPr lang="ru-RU" dirty="0"/>
              <a:t>В обычном режиме напрямую этот метод вызывать не нужно, он отработает автоматически. </a:t>
            </a:r>
          </a:p>
          <a:p>
            <a:r>
              <a:rPr lang="ru-RU" dirty="0"/>
              <a:t>Если необходимо, можно обратиться к нему явным образом.</a:t>
            </a:r>
          </a:p>
          <a:p>
            <a:r>
              <a:rPr lang="ru-RU" dirty="0"/>
              <a:t>В методе </a:t>
            </a:r>
            <a:r>
              <a:rPr lang="ru-RU" dirty="0" err="1">
                <a:solidFill>
                  <a:srgbClr val="C00000"/>
                </a:solidFill>
              </a:rPr>
              <a:t>finalize</a:t>
            </a:r>
            <a:r>
              <a:rPr lang="ru-RU" dirty="0">
                <a:solidFill>
                  <a:srgbClr val="C00000"/>
                </a:solidFill>
              </a:rPr>
              <a:t>() </a:t>
            </a:r>
            <a:r>
              <a:rPr lang="ru-RU" dirty="0"/>
              <a:t>нужно описывать только дополнительные действия, связанные с логикой работы программы.</a:t>
            </a:r>
          </a:p>
          <a:p>
            <a:r>
              <a:rPr lang="ru-RU" dirty="0"/>
              <a:t>Все необходимое для удаления объекта JVM сделает сама.</a:t>
            </a:r>
          </a:p>
          <a:p>
            <a:endParaRPr lang="ru-RU" dirty="0"/>
          </a:p>
        </p:txBody>
      </p:sp>
    </p:spTree>
    <p:extLst>
      <p:ext uri="{BB962C8B-B14F-4D97-AF65-F5344CB8AC3E}">
        <p14:creationId xmlns:p14="http://schemas.microsoft.com/office/powerpoint/2010/main" val="53580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 </a:t>
            </a:r>
            <a:r>
              <a:rPr lang="en-US" dirty="0"/>
              <a:t>String</a:t>
            </a:r>
            <a:endParaRPr lang="ru-RU" dirty="0"/>
          </a:p>
        </p:txBody>
      </p:sp>
      <p:sp>
        <p:nvSpPr>
          <p:cNvPr id="3" name="Объект 2"/>
          <p:cNvSpPr>
            <a:spLocks noGrp="1"/>
          </p:cNvSpPr>
          <p:nvPr>
            <p:ph idx="1"/>
          </p:nvPr>
        </p:nvSpPr>
        <p:spPr>
          <a:xfrm>
            <a:off x="828675" y="1600200"/>
            <a:ext cx="7486650" cy="4858352"/>
          </a:xfrm>
        </p:spPr>
        <p:txBody>
          <a:bodyPr>
            <a:normAutofit/>
          </a:bodyPr>
          <a:lstStyle/>
          <a:p>
            <a:r>
              <a:rPr lang="ru-RU" dirty="0"/>
              <a:t>Класс </a:t>
            </a:r>
            <a:r>
              <a:rPr lang="ru-RU" dirty="0" err="1">
                <a:solidFill>
                  <a:srgbClr val="C00000"/>
                </a:solidFill>
              </a:rPr>
              <a:t>String</a:t>
            </a:r>
            <a:r>
              <a:rPr lang="ru-RU" dirty="0"/>
              <a:t> занимает в </a:t>
            </a:r>
            <a:r>
              <a:rPr lang="ru-RU" dirty="0" err="1"/>
              <a:t>Java</a:t>
            </a:r>
            <a:r>
              <a:rPr lang="ru-RU" dirty="0"/>
              <a:t> особое положение. </a:t>
            </a:r>
          </a:p>
          <a:p>
            <a:r>
              <a:rPr lang="ru-RU" dirty="0"/>
              <a:t>Экземпляры только этого класса можно создавать без использования ключевого слова </a:t>
            </a:r>
            <a:r>
              <a:rPr lang="ru-RU" dirty="0" err="1"/>
              <a:t>new</a:t>
            </a:r>
            <a:r>
              <a:rPr lang="ru-RU" dirty="0"/>
              <a:t>. Каждый строковый литерал порождает экземпляр </a:t>
            </a:r>
            <a:r>
              <a:rPr lang="ru-RU" dirty="0" err="1"/>
              <a:t>String</a:t>
            </a:r>
            <a:r>
              <a:rPr lang="ru-RU" dirty="0"/>
              <a:t>, и это единственный литерал (кроме </a:t>
            </a:r>
            <a:r>
              <a:rPr lang="ru-RU" dirty="0" err="1"/>
              <a:t>null</a:t>
            </a:r>
            <a:r>
              <a:rPr lang="ru-RU" dirty="0"/>
              <a:t> ), имеющий объектный тип.</a:t>
            </a:r>
          </a:p>
          <a:p>
            <a:r>
              <a:rPr lang="ru-RU" dirty="0"/>
              <a:t>Затем значение любого типа может быть приведено к строке с помощью оператора конкатенации строк, который был рассмотрен для каждого типа, как примитивного, так и объектного.</a:t>
            </a:r>
          </a:p>
          <a:p>
            <a:r>
              <a:rPr lang="ru-RU" dirty="0"/>
              <a:t>Еще одним важным свойством данного класса является неизменяемость. Это означает, что, породив объект, содержащий некое значение-строку, мы уже не можем изменить данное значение – необходимо создать новый объект.</a:t>
            </a:r>
          </a:p>
          <a:p>
            <a:pPr marL="685782" lvl="2" indent="0">
              <a:buNone/>
            </a:pPr>
            <a:r>
              <a:rPr lang="en-US" sz="1500" dirty="0">
                <a:solidFill>
                  <a:srgbClr val="C00000"/>
                </a:solidFill>
              </a:rPr>
              <a:t>String s="a";</a:t>
            </a:r>
            <a:endParaRPr lang="ru-RU" sz="1500" dirty="0">
              <a:solidFill>
                <a:srgbClr val="C00000"/>
              </a:solidFill>
            </a:endParaRPr>
          </a:p>
          <a:p>
            <a:pPr marL="685782" lvl="2" indent="0">
              <a:buNone/>
            </a:pPr>
            <a:r>
              <a:rPr lang="en-US" sz="1500" dirty="0">
                <a:solidFill>
                  <a:srgbClr val="C00000"/>
                </a:solidFill>
              </a:rPr>
              <a:t>s="b";</a:t>
            </a:r>
            <a:endParaRPr lang="ru-RU" sz="1500" dirty="0">
              <a:solidFill>
                <a:srgbClr val="C00000"/>
              </a:solidFill>
            </a:endParaRPr>
          </a:p>
          <a:p>
            <a:r>
              <a:rPr lang="ru-RU" dirty="0"/>
              <a:t>Во второй строке переменная сменила свое значение, но только создав новый объект класса </a:t>
            </a:r>
            <a:r>
              <a:rPr lang="ru-RU" dirty="0" err="1">
                <a:solidFill>
                  <a:srgbClr val="C00000"/>
                </a:solidFill>
              </a:rPr>
              <a:t>String</a:t>
            </a:r>
            <a:r>
              <a:rPr lang="ru-RU" dirty="0"/>
              <a:t>.</a:t>
            </a:r>
          </a:p>
          <a:p>
            <a:r>
              <a:rPr lang="ru-RU" dirty="0"/>
              <a:t>Поскольку каждый строковый литерал порождает новый объект, что есть очень ресурсоемкая операция в </a:t>
            </a:r>
            <a:r>
              <a:rPr lang="ru-RU" dirty="0" err="1"/>
              <a:t>Java</a:t>
            </a:r>
            <a:r>
              <a:rPr lang="ru-RU" dirty="0"/>
              <a:t>, зачастую компилятор стремится оптимизировать эту работу.</a:t>
            </a:r>
          </a:p>
          <a:p>
            <a:endParaRPr lang="ru-RU" dirty="0"/>
          </a:p>
        </p:txBody>
      </p:sp>
    </p:spTree>
    <p:extLst>
      <p:ext uri="{BB962C8B-B14F-4D97-AF65-F5344CB8AC3E}">
        <p14:creationId xmlns:p14="http://schemas.microsoft.com/office/powerpoint/2010/main" val="38118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Класс </a:t>
            </a:r>
            <a:r>
              <a:rPr lang="en-US"/>
              <a:t>String</a:t>
            </a:r>
            <a:endParaRPr lang="ru-RU" dirty="0"/>
          </a:p>
        </p:txBody>
      </p:sp>
      <p:sp>
        <p:nvSpPr>
          <p:cNvPr id="6" name="Объект 5"/>
          <p:cNvSpPr>
            <a:spLocks noGrp="1"/>
          </p:cNvSpPr>
          <p:nvPr>
            <p:ph idx="1"/>
          </p:nvPr>
        </p:nvSpPr>
        <p:spPr/>
        <p:txBody>
          <a:bodyPr>
            <a:normAutofit lnSpcReduction="10000"/>
          </a:bodyPr>
          <a:lstStyle/>
          <a:p>
            <a:r>
              <a:rPr lang="ru-RU" dirty="0"/>
              <a:t>Если используется несколько литералов с одинаковым значением, для них будет создан один и тот же объект.</a:t>
            </a:r>
          </a:p>
          <a:p>
            <a:pPr marL="342891" lvl="1" indent="0">
              <a:buNone/>
            </a:pPr>
            <a:r>
              <a:rPr lang="en-US" dirty="0">
                <a:solidFill>
                  <a:srgbClr val="C00000"/>
                </a:solidFill>
              </a:rPr>
              <a:t>String s1 = "</a:t>
            </a:r>
            <a:r>
              <a:rPr lang="en-US" dirty="0" err="1">
                <a:solidFill>
                  <a:srgbClr val="C00000"/>
                </a:solidFill>
              </a:rPr>
              <a:t>abc</a:t>
            </a:r>
            <a:r>
              <a:rPr lang="en-US" dirty="0">
                <a:solidFill>
                  <a:srgbClr val="C00000"/>
                </a:solidFill>
              </a:rPr>
              <a:t>";</a:t>
            </a:r>
            <a:endParaRPr lang="ru-RU" dirty="0">
              <a:solidFill>
                <a:srgbClr val="C00000"/>
              </a:solidFill>
            </a:endParaRPr>
          </a:p>
          <a:p>
            <a:pPr marL="342891" lvl="1" indent="0">
              <a:buNone/>
            </a:pPr>
            <a:r>
              <a:rPr lang="en-US" dirty="0">
                <a:solidFill>
                  <a:srgbClr val="C00000"/>
                </a:solidFill>
              </a:rPr>
              <a:t>String s2 = "</a:t>
            </a:r>
            <a:r>
              <a:rPr lang="en-US" dirty="0" err="1">
                <a:solidFill>
                  <a:srgbClr val="C00000"/>
                </a:solidFill>
              </a:rPr>
              <a:t>abc</a:t>
            </a:r>
            <a:r>
              <a:rPr lang="en-US" dirty="0">
                <a:solidFill>
                  <a:srgbClr val="C00000"/>
                </a:solidFill>
              </a:rPr>
              <a:t>";</a:t>
            </a:r>
            <a:endParaRPr lang="ru-RU" dirty="0">
              <a:solidFill>
                <a:srgbClr val="C00000"/>
              </a:solidFill>
            </a:endParaRPr>
          </a:p>
          <a:p>
            <a:pPr marL="342891" lvl="1" indent="0">
              <a:buNone/>
            </a:pPr>
            <a:r>
              <a:rPr lang="en-US" dirty="0">
                <a:solidFill>
                  <a:srgbClr val="C00000"/>
                </a:solidFill>
              </a:rPr>
              <a:t>String s3 = "a"+"</a:t>
            </a:r>
            <a:r>
              <a:rPr lang="en-US" dirty="0" err="1">
                <a:solidFill>
                  <a:srgbClr val="C00000"/>
                </a:solidFill>
              </a:rPr>
              <a:t>bc</a:t>
            </a:r>
            <a:r>
              <a:rPr lang="en-US" dirty="0">
                <a:solidFill>
                  <a:srgbClr val="C00000"/>
                </a:solidFill>
              </a:rPr>
              <a:t>";</a:t>
            </a:r>
            <a:endParaRPr lang="ru-RU" dirty="0">
              <a:solidFill>
                <a:srgbClr val="C00000"/>
              </a:solidFill>
            </a:endParaRPr>
          </a:p>
          <a:p>
            <a:pPr marL="342891" lvl="1" indent="0">
              <a:buNone/>
            </a:pPr>
            <a:r>
              <a:rPr lang="en-US" dirty="0">
                <a:solidFill>
                  <a:srgbClr val="C00000"/>
                </a:solidFill>
              </a:rPr>
              <a:t>print(s1==s2);</a:t>
            </a:r>
            <a:endParaRPr lang="ru-RU" dirty="0">
              <a:solidFill>
                <a:srgbClr val="C00000"/>
              </a:solidFill>
            </a:endParaRPr>
          </a:p>
          <a:p>
            <a:pPr marL="342891" lvl="1" indent="0">
              <a:buNone/>
            </a:pPr>
            <a:r>
              <a:rPr lang="ru-RU" dirty="0" err="1">
                <a:solidFill>
                  <a:srgbClr val="C00000"/>
                </a:solidFill>
              </a:rPr>
              <a:t>print</a:t>
            </a:r>
            <a:r>
              <a:rPr lang="ru-RU" dirty="0">
                <a:solidFill>
                  <a:srgbClr val="C00000"/>
                </a:solidFill>
              </a:rPr>
              <a:t>(s1==s3);</a:t>
            </a:r>
          </a:p>
          <a:p>
            <a:r>
              <a:rPr lang="ru-RU" dirty="0"/>
              <a:t>Результатом будет:</a:t>
            </a:r>
          </a:p>
          <a:p>
            <a:pPr lvl="1"/>
            <a:r>
              <a:rPr lang="ru-RU" dirty="0" err="1">
                <a:solidFill>
                  <a:srgbClr val="C00000"/>
                </a:solidFill>
              </a:rPr>
              <a:t>true</a:t>
            </a:r>
            <a:endParaRPr lang="ru-RU" dirty="0">
              <a:solidFill>
                <a:srgbClr val="C00000"/>
              </a:solidFill>
            </a:endParaRPr>
          </a:p>
          <a:p>
            <a:pPr lvl="1"/>
            <a:r>
              <a:rPr lang="en-US" dirty="0">
                <a:solidFill>
                  <a:srgbClr val="C00000"/>
                </a:solidFill>
              </a:rPr>
              <a:t>T</a:t>
            </a:r>
            <a:r>
              <a:rPr lang="ru-RU" dirty="0" err="1">
                <a:solidFill>
                  <a:srgbClr val="C00000"/>
                </a:solidFill>
              </a:rPr>
              <a:t>rue</a:t>
            </a:r>
            <a:endParaRPr lang="ru-RU" dirty="0">
              <a:solidFill>
                <a:srgbClr val="C00000"/>
              </a:solidFill>
            </a:endParaRPr>
          </a:p>
          <a:p>
            <a:r>
              <a:rPr lang="ru-RU" sz="1600" dirty="0"/>
              <a:t>Если же строка создается выражением, которое может быть вычислено только во время исполнения программы, то оно будет порождать новый объект:</a:t>
            </a:r>
            <a:endParaRPr lang="ru-RU" sz="1200" dirty="0"/>
          </a:p>
          <a:p>
            <a:pPr marL="342891" lvl="1" indent="0">
              <a:buNone/>
            </a:pPr>
            <a:r>
              <a:rPr lang="en-US" sz="1300" dirty="0">
                <a:solidFill>
                  <a:srgbClr val="C00000"/>
                </a:solidFill>
              </a:rPr>
              <a:t>String s1="</a:t>
            </a:r>
            <a:r>
              <a:rPr lang="en-US" sz="1300" dirty="0" err="1">
                <a:solidFill>
                  <a:srgbClr val="C00000"/>
                </a:solidFill>
              </a:rPr>
              <a:t>abc</a:t>
            </a:r>
            <a:r>
              <a:rPr lang="en-US" sz="1300" dirty="0">
                <a:solidFill>
                  <a:srgbClr val="C00000"/>
                </a:solidFill>
              </a:rPr>
              <a:t>";</a:t>
            </a:r>
            <a:endParaRPr lang="ru-RU" sz="1100" dirty="0">
              <a:solidFill>
                <a:srgbClr val="C00000"/>
              </a:solidFill>
            </a:endParaRPr>
          </a:p>
          <a:p>
            <a:pPr marL="342891" lvl="1" indent="0">
              <a:buNone/>
            </a:pPr>
            <a:r>
              <a:rPr lang="en-US" sz="1300" dirty="0">
                <a:solidFill>
                  <a:srgbClr val="C00000"/>
                </a:solidFill>
              </a:rPr>
              <a:t>String s2="ab";</a:t>
            </a:r>
            <a:endParaRPr lang="ru-RU" sz="1100" dirty="0">
              <a:solidFill>
                <a:srgbClr val="C00000"/>
              </a:solidFill>
            </a:endParaRPr>
          </a:p>
          <a:p>
            <a:pPr marL="342891" lvl="1" indent="0">
              <a:buNone/>
            </a:pPr>
            <a:r>
              <a:rPr lang="ru-RU" sz="1300" dirty="0" err="1">
                <a:solidFill>
                  <a:srgbClr val="C00000"/>
                </a:solidFill>
              </a:rPr>
              <a:t>print</a:t>
            </a:r>
            <a:r>
              <a:rPr lang="ru-RU" sz="1300" dirty="0">
                <a:solidFill>
                  <a:srgbClr val="C00000"/>
                </a:solidFill>
              </a:rPr>
              <a:t>(s1==(s2+"c"));</a:t>
            </a:r>
            <a:endParaRPr lang="ru-RU" sz="1100" dirty="0">
              <a:solidFill>
                <a:srgbClr val="C00000"/>
              </a:solidFill>
            </a:endParaRPr>
          </a:p>
          <a:p>
            <a:r>
              <a:rPr lang="ru-RU" sz="1600" dirty="0"/>
              <a:t>Результатом будет </a:t>
            </a:r>
            <a:r>
              <a:rPr lang="ru-RU" sz="1400" dirty="0" err="1">
                <a:solidFill>
                  <a:srgbClr val="C00000"/>
                </a:solidFill>
              </a:rPr>
              <a:t>false</a:t>
            </a:r>
            <a:r>
              <a:rPr lang="ru-RU" sz="1600" dirty="0"/>
              <a:t>, так как компилятор не может предсказать результат сложения значения переменной с константой.</a:t>
            </a:r>
            <a:endParaRPr lang="ru-RU" sz="1200" dirty="0"/>
          </a:p>
          <a:p>
            <a:pPr lvl="1"/>
            <a:endParaRPr lang="ru-RU" dirty="0">
              <a:solidFill>
                <a:srgbClr val="C00000"/>
              </a:solidFill>
            </a:endParaRPr>
          </a:p>
          <a:p>
            <a:endParaRPr lang="ru-RU" dirty="0"/>
          </a:p>
        </p:txBody>
      </p:sp>
    </p:spTree>
    <p:extLst>
      <p:ext uri="{BB962C8B-B14F-4D97-AF65-F5344CB8AC3E}">
        <p14:creationId xmlns:p14="http://schemas.microsoft.com/office/powerpoint/2010/main" val="192859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Класс </a:t>
            </a:r>
            <a:r>
              <a:rPr lang="en-US"/>
              <a:t>String</a:t>
            </a:r>
            <a:endParaRPr lang="ru-RU" dirty="0"/>
          </a:p>
        </p:txBody>
      </p:sp>
      <p:sp>
        <p:nvSpPr>
          <p:cNvPr id="3" name="Объект 2"/>
          <p:cNvSpPr>
            <a:spLocks noGrp="1"/>
          </p:cNvSpPr>
          <p:nvPr>
            <p:ph idx="1"/>
          </p:nvPr>
        </p:nvSpPr>
        <p:spPr/>
        <p:txBody>
          <a:bodyPr/>
          <a:lstStyle/>
          <a:p>
            <a:r>
              <a:rPr lang="ru-RU" dirty="0"/>
              <a:t>В классе </a:t>
            </a:r>
            <a:r>
              <a:rPr lang="ru-RU" dirty="0" err="1">
                <a:solidFill>
                  <a:srgbClr val="C00000"/>
                </a:solidFill>
              </a:rPr>
              <a:t>String</a:t>
            </a:r>
            <a:r>
              <a:rPr lang="ru-RU" dirty="0"/>
              <a:t> определен метод </a:t>
            </a:r>
            <a:r>
              <a:rPr lang="ru-RU" dirty="0" err="1">
                <a:solidFill>
                  <a:srgbClr val="C00000"/>
                </a:solidFill>
              </a:rPr>
              <a:t>intern</a:t>
            </a:r>
            <a:r>
              <a:rPr lang="ru-RU" dirty="0">
                <a:solidFill>
                  <a:srgbClr val="C00000"/>
                </a:solidFill>
              </a:rPr>
              <a:t>(), </a:t>
            </a:r>
            <a:r>
              <a:rPr lang="ru-RU" dirty="0"/>
              <a:t>который возвращает один и тот же объект-строку для всех экземпляров, равных по значению. </a:t>
            </a:r>
          </a:p>
          <a:p>
            <a:r>
              <a:rPr lang="ru-RU" dirty="0"/>
              <a:t>То есть, если для ссылок </a:t>
            </a:r>
            <a:r>
              <a:rPr lang="ru-RU" dirty="0">
                <a:solidFill>
                  <a:srgbClr val="C00000"/>
                </a:solidFill>
              </a:rPr>
              <a:t>s1</a:t>
            </a:r>
            <a:r>
              <a:rPr lang="ru-RU" dirty="0"/>
              <a:t> и </a:t>
            </a:r>
            <a:r>
              <a:rPr lang="ru-RU" dirty="0">
                <a:solidFill>
                  <a:srgbClr val="C00000"/>
                </a:solidFill>
              </a:rPr>
              <a:t>s2</a:t>
            </a:r>
            <a:r>
              <a:rPr lang="ru-RU" dirty="0"/>
              <a:t> верно выражение </a:t>
            </a:r>
            <a:r>
              <a:rPr lang="ru-RU" dirty="0">
                <a:solidFill>
                  <a:srgbClr val="C00000"/>
                </a:solidFill>
              </a:rPr>
              <a:t>s1.equals(s2)</a:t>
            </a:r>
            <a:r>
              <a:rPr lang="ru-RU" dirty="0"/>
              <a:t>, то верно и </a:t>
            </a:r>
            <a:r>
              <a:rPr lang="ru-RU" dirty="0">
                <a:solidFill>
                  <a:srgbClr val="C00000"/>
                </a:solidFill>
              </a:rPr>
              <a:t>s1.intern()==s2.intern().</a:t>
            </a:r>
          </a:p>
          <a:p>
            <a:r>
              <a:rPr lang="ru-RU" dirty="0"/>
              <a:t>В классе переопределены методы </a:t>
            </a:r>
            <a:r>
              <a:rPr lang="ru-RU" dirty="0" err="1">
                <a:solidFill>
                  <a:srgbClr val="C00000"/>
                </a:solidFill>
              </a:rPr>
              <a:t>equals</a:t>
            </a:r>
            <a:r>
              <a:rPr lang="ru-RU" dirty="0">
                <a:solidFill>
                  <a:srgbClr val="C00000"/>
                </a:solidFill>
              </a:rPr>
              <a:t>() </a:t>
            </a:r>
            <a:r>
              <a:rPr lang="ru-RU" dirty="0"/>
              <a:t>и </a:t>
            </a:r>
            <a:r>
              <a:rPr lang="ru-RU" dirty="0" err="1">
                <a:solidFill>
                  <a:srgbClr val="C00000"/>
                </a:solidFill>
              </a:rPr>
              <a:t>hashCode</a:t>
            </a:r>
            <a:r>
              <a:rPr lang="ru-RU" dirty="0">
                <a:solidFill>
                  <a:srgbClr val="C00000"/>
                </a:solidFill>
              </a:rPr>
              <a:t>()</a:t>
            </a:r>
            <a:r>
              <a:rPr lang="ru-RU" dirty="0"/>
              <a:t>. </a:t>
            </a:r>
          </a:p>
          <a:p>
            <a:r>
              <a:rPr lang="ru-RU" dirty="0"/>
              <a:t>Метод </a:t>
            </a:r>
            <a:r>
              <a:rPr lang="ru-RU" dirty="0" err="1">
                <a:solidFill>
                  <a:srgbClr val="C00000"/>
                </a:solidFill>
              </a:rPr>
              <a:t>toString</a:t>
            </a:r>
            <a:r>
              <a:rPr lang="ru-RU" dirty="0">
                <a:solidFill>
                  <a:srgbClr val="C00000"/>
                </a:solidFill>
              </a:rPr>
              <a:t>() </a:t>
            </a:r>
            <a:r>
              <a:rPr lang="ru-RU" dirty="0"/>
              <a:t>также переопределен и возвращает он сам объект-строку, то есть для любой ссылки s типа </a:t>
            </a:r>
            <a:r>
              <a:rPr lang="ru-RU" dirty="0" err="1"/>
              <a:t>String</a:t>
            </a:r>
            <a:r>
              <a:rPr lang="ru-RU" dirty="0"/>
              <a:t>, не равной </a:t>
            </a:r>
            <a:r>
              <a:rPr lang="ru-RU" dirty="0" err="1">
                <a:solidFill>
                  <a:srgbClr val="C00000"/>
                </a:solidFill>
              </a:rPr>
              <a:t>null</a:t>
            </a:r>
            <a:r>
              <a:rPr lang="ru-RU" dirty="0"/>
              <a:t>, верно выражение </a:t>
            </a:r>
            <a:r>
              <a:rPr lang="ru-RU" dirty="0">
                <a:solidFill>
                  <a:srgbClr val="C00000"/>
                </a:solidFill>
              </a:rPr>
              <a:t>s==</a:t>
            </a:r>
            <a:r>
              <a:rPr lang="ru-RU" dirty="0" err="1">
                <a:solidFill>
                  <a:srgbClr val="C00000"/>
                </a:solidFill>
              </a:rPr>
              <a:t>s.toString</a:t>
            </a:r>
            <a:r>
              <a:rPr lang="ru-RU" dirty="0">
                <a:solidFill>
                  <a:srgbClr val="C00000"/>
                </a:solidFill>
              </a:rPr>
              <a:t>().</a:t>
            </a:r>
          </a:p>
          <a:p>
            <a:endParaRPr lang="ru-RU" dirty="0"/>
          </a:p>
        </p:txBody>
      </p:sp>
    </p:spTree>
    <p:extLst>
      <p:ext uri="{BB962C8B-B14F-4D97-AF65-F5344CB8AC3E}">
        <p14:creationId xmlns:p14="http://schemas.microsoft.com/office/powerpoint/2010/main" val="42868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 </a:t>
            </a:r>
            <a:r>
              <a:rPr lang="en-US" dirty="0"/>
              <a:t>Class</a:t>
            </a:r>
            <a:endParaRPr lang="ru-RU" dirty="0"/>
          </a:p>
        </p:txBody>
      </p:sp>
      <p:sp>
        <p:nvSpPr>
          <p:cNvPr id="3" name="Объект 2"/>
          <p:cNvSpPr>
            <a:spLocks noGrp="1"/>
          </p:cNvSpPr>
          <p:nvPr>
            <p:ph idx="1"/>
          </p:nvPr>
        </p:nvSpPr>
        <p:spPr>
          <a:xfrm>
            <a:off x="828675" y="1600199"/>
            <a:ext cx="7486650" cy="4993105"/>
          </a:xfrm>
        </p:spPr>
        <p:txBody>
          <a:bodyPr>
            <a:normAutofit/>
          </a:bodyPr>
          <a:lstStyle/>
          <a:p>
            <a:r>
              <a:rPr lang="ru-RU" dirty="0"/>
              <a:t>Класс </a:t>
            </a:r>
            <a:r>
              <a:rPr lang="ru-RU" dirty="0" err="1">
                <a:solidFill>
                  <a:srgbClr val="C00000"/>
                </a:solidFill>
              </a:rPr>
              <a:t>Class</a:t>
            </a:r>
            <a:r>
              <a:rPr lang="ru-RU" dirty="0"/>
              <a:t> является </a:t>
            </a:r>
            <a:r>
              <a:rPr lang="ru-RU" dirty="0" err="1"/>
              <a:t>метаклассом</a:t>
            </a:r>
            <a:r>
              <a:rPr lang="ru-RU" dirty="0"/>
              <a:t> для всех классов </a:t>
            </a:r>
            <a:r>
              <a:rPr lang="ru-RU" dirty="0" err="1"/>
              <a:t>Java</a:t>
            </a:r>
            <a:r>
              <a:rPr lang="ru-RU" dirty="0"/>
              <a:t>. Когда JVM загружает файл </a:t>
            </a:r>
            <a:r>
              <a:rPr lang="ru-RU" dirty="0">
                <a:solidFill>
                  <a:srgbClr val="C00000"/>
                </a:solidFill>
              </a:rPr>
              <a:t>.</a:t>
            </a:r>
            <a:r>
              <a:rPr lang="ru-RU" dirty="0" err="1">
                <a:solidFill>
                  <a:srgbClr val="C00000"/>
                </a:solidFill>
              </a:rPr>
              <a:t>class</a:t>
            </a:r>
            <a:r>
              <a:rPr lang="ru-RU" dirty="0"/>
              <a:t>, который описывает некоторый тип, в памяти создается объект класса </a:t>
            </a:r>
            <a:r>
              <a:rPr lang="ru-RU" dirty="0" err="1">
                <a:solidFill>
                  <a:srgbClr val="C00000"/>
                </a:solidFill>
              </a:rPr>
              <a:t>Class</a:t>
            </a:r>
            <a:r>
              <a:rPr lang="ru-RU" dirty="0"/>
              <a:t>, который будет хранить это описание.</a:t>
            </a:r>
          </a:p>
          <a:p>
            <a:r>
              <a:rPr lang="ru-RU" dirty="0"/>
              <a:t>Например, если в программе есть строка</a:t>
            </a:r>
          </a:p>
          <a:p>
            <a:pPr marL="342891" lvl="1" indent="0">
              <a:buNone/>
            </a:pPr>
            <a:r>
              <a:rPr lang="ru-RU" sz="1400" dirty="0" err="1">
                <a:solidFill>
                  <a:srgbClr val="C00000"/>
                </a:solidFill>
              </a:rPr>
              <a:t>Point</a:t>
            </a:r>
            <a:r>
              <a:rPr lang="ru-RU" sz="1400" dirty="0">
                <a:solidFill>
                  <a:srgbClr val="C00000"/>
                </a:solidFill>
              </a:rPr>
              <a:t> p=</a:t>
            </a:r>
            <a:r>
              <a:rPr lang="ru-RU" sz="1400" dirty="0" err="1">
                <a:solidFill>
                  <a:srgbClr val="C00000"/>
                </a:solidFill>
              </a:rPr>
              <a:t>new</a:t>
            </a:r>
            <a:r>
              <a:rPr lang="ru-RU" sz="1400" dirty="0">
                <a:solidFill>
                  <a:srgbClr val="C00000"/>
                </a:solidFill>
              </a:rPr>
              <a:t> </a:t>
            </a:r>
            <a:r>
              <a:rPr lang="ru-RU" sz="1400" dirty="0" err="1">
                <a:solidFill>
                  <a:srgbClr val="C00000"/>
                </a:solidFill>
              </a:rPr>
              <a:t>Point</a:t>
            </a:r>
            <a:r>
              <a:rPr lang="ru-RU" sz="1400" dirty="0">
                <a:solidFill>
                  <a:srgbClr val="C00000"/>
                </a:solidFill>
              </a:rPr>
              <a:t>(1,2);</a:t>
            </a:r>
          </a:p>
          <a:p>
            <a:pPr marL="0" indent="0">
              <a:buNone/>
            </a:pPr>
            <a:r>
              <a:rPr lang="ru-RU" dirty="0"/>
              <a:t>   то это означает, что в системе созданы следующие объекты:</a:t>
            </a:r>
          </a:p>
          <a:p>
            <a:pPr marL="342900" lvl="0" indent="-342900">
              <a:buFont typeface="+mj-lt"/>
              <a:buAutoNum type="arabicPeriod"/>
            </a:pPr>
            <a:r>
              <a:rPr lang="ru-RU" dirty="0"/>
              <a:t>объект типа </a:t>
            </a:r>
            <a:r>
              <a:rPr lang="ru-RU" dirty="0" err="1">
                <a:solidFill>
                  <a:srgbClr val="C00000"/>
                </a:solidFill>
              </a:rPr>
              <a:t>Point</a:t>
            </a:r>
            <a:r>
              <a:rPr lang="ru-RU" dirty="0"/>
              <a:t>, описывающий точку (1,2) ;</a:t>
            </a:r>
          </a:p>
          <a:p>
            <a:pPr marL="342900" lvl="0" indent="-342900">
              <a:buFont typeface="+mj-lt"/>
              <a:buAutoNum type="arabicPeriod"/>
            </a:pPr>
            <a:r>
              <a:rPr lang="ru-RU" dirty="0"/>
              <a:t>объект класса </a:t>
            </a:r>
            <a:r>
              <a:rPr lang="ru-RU" dirty="0" err="1">
                <a:solidFill>
                  <a:srgbClr val="C00000"/>
                </a:solidFill>
              </a:rPr>
              <a:t>Class</a:t>
            </a:r>
            <a:r>
              <a:rPr lang="ru-RU" dirty="0"/>
              <a:t>, описывающий класс </a:t>
            </a:r>
            <a:r>
              <a:rPr lang="ru-RU" dirty="0" err="1">
                <a:solidFill>
                  <a:srgbClr val="C00000"/>
                </a:solidFill>
              </a:rPr>
              <a:t>Point</a:t>
            </a:r>
            <a:r>
              <a:rPr lang="ru-RU" dirty="0"/>
              <a:t> ;</a:t>
            </a:r>
          </a:p>
          <a:p>
            <a:pPr marL="342900" lvl="0" indent="-342900">
              <a:buFont typeface="+mj-lt"/>
              <a:buAutoNum type="arabicPeriod"/>
            </a:pPr>
            <a:r>
              <a:rPr lang="ru-RU" dirty="0"/>
              <a:t>объект класса </a:t>
            </a:r>
            <a:r>
              <a:rPr lang="ru-RU" dirty="0" err="1">
                <a:solidFill>
                  <a:srgbClr val="C00000"/>
                </a:solidFill>
              </a:rPr>
              <a:t>Class</a:t>
            </a:r>
            <a:r>
              <a:rPr lang="ru-RU" dirty="0"/>
              <a:t>, описывающий класс </a:t>
            </a:r>
            <a:r>
              <a:rPr lang="ru-RU" dirty="0" err="1"/>
              <a:t>Object</a:t>
            </a:r>
            <a:r>
              <a:rPr lang="ru-RU" dirty="0"/>
              <a:t>. Поскольку класс </a:t>
            </a:r>
            <a:r>
              <a:rPr lang="ru-RU" dirty="0" err="1">
                <a:solidFill>
                  <a:srgbClr val="C00000"/>
                </a:solidFill>
              </a:rPr>
              <a:t>Point</a:t>
            </a:r>
            <a:r>
              <a:rPr lang="ru-RU" dirty="0"/>
              <a:t> наследуется от </a:t>
            </a:r>
            <a:r>
              <a:rPr lang="ru-RU" dirty="0" err="1">
                <a:solidFill>
                  <a:srgbClr val="C00000"/>
                </a:solidFill>
              </a:rPr>
              <a:t>Object</a:t>
            </a:r>
            <a:r>
              <a:rPr lang="ru-RU" dirty="0"/>
              <a:t>, его описание также необходимо;</a:t>
            </a:r>
          </a:p>
          <a:p>
            <a:pPr marL="342900" lvl="0" indent="-342900">
              <a:buFont typeface="+mj-lt"/>
              <a:buAutoNum type="arabicPeriod"/>
            </a:pPr>
            <a:r>
              <a:rPr lang="ru-RU" dirty="0"/>
              <a:t>объект класса </a:t>
            </a:r>
            <a:r>
              <a:rPr lang="ru-RU" dirty="0" err="1">
                <a:solidFill>
                  <a:srgbClr val="C00000"/>
                </a:solidFill>
              </a:rPr>
              <a:t>Class</a:t>
            </a:r>
            <a:r>
              <a:rPr lang="ru-RU" dirty="0"/>
              <a:t>, описывающий класс </a:t>
            </a:r>
            <a:r>
              <a:rPr lang="ru-RU" dirty="0" err="1">
                <a:solidFill>
                  <a:srgbClr val="C00000"/>
                </a:solidFill>
              </a:rPr>
              <a:t>Class</a:t>
            </a:r>
            <a:r>
              <a:rPr lang="ru-RU" dirty="0"/>
              <a:t>. Это обычный </a:t>
            </a:r>
            <a:r>
              <a:rPr lang="ru-RU" dirty="0" err="1"/>
              <a:t>Java</a:t>
            </a:r>
            <a:r>
              <a:rPr lang="ru-RU" dirty="0"/>
              <a:t>-класс, который должен быть загружен по общим правилам.</a:t>
            </a:r>
          </a:p>
          <a:p>
            <a:r>
              <a:rPr lang="ru-RU" dirty="0"/>
              <a:t>Кроме прямого использования </a:t>
            </a:r>
            <a:r>
              <a:rPr lang="ru-RU" i="1" dirty="0" err="1"/>
              <a:t>метакласса</a:t>
            </a:r>
            <a:r>
              <a:rPr lang="ru-RU" dirty="0"/>
              <a:t> для хранения в памяти описания классов, </a:t>
            </a:r>
            <a:r>
              <a:rPr lang="ru-RU" dirty="0" err="1"/>
              <a:t>Java</a:t>
            </a:r>
            <a:r>
              <a:rPr lang="ru-RU" dirty="0"/>
              <a:t> использует эти объекты и для других целей (статические переменные, синхронизация статических методов и т.д.).</a:t>
            </a:r>
          </a:p>
          <a:p>
            <a:endParaRPr lang="ru-RU" dirty="0"/>
          </a:p>
        </p:txBody>
      </p:sp>
    </p:spTree>
    <p:extLst>
      <p:ext uri="{BB962C8B-B14F-4D97-AF65-F5344CB8AC3E}">
        <p14:creationId xmlns:p14="http://schemas.microsoft.com/office/powerpoint/2010/main" val="357857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Переменные</a:t>
            </a:r>
            <a:endParaRPr lang="ru-RU" dirty="0"/>
          </a:p>
        </p:txBody>
      </p:sp>
      <p:sp>
        <p:nvSpPr>
          <p:cNvPr id="3" name="Объект 2"/>
          <p:cNvSpPr>
            <a:spLocks noGrp="1"/>
          </p:cNvSpPr>
          <p:nvPr>
            <p:ph idx="1"/>
          </p:nvPr>
        </p:nvSpPr>
        <p:spPr>
          <a:xfrm>
            <a:off x="828675" y="1600199"/>
            <a:ext cx="7486650" cy="5050857"/>
          </a:xfrm>
        </p:spPr>
        <p:txBody>
          <a:bodyPr/>
          <a:lstStyle/>
          <a:p>
            <a:r>
              <a:rPr lang="ru-RU" dirty="0"/>
              <a:t>Переменные используются в программе для хранения данных. Любая переменная имеет три базовые характеристики:</a:t>
            </a:r>
          </a:p>
          <a:p>
            <a:pPr lvl="1"/>
            <a:r>
              <a:rPr lang="ru-RU" dirty="0"/>
              <a:t>Имя - уникально идентифицирует переменную и позволяет обращаться к ней в программе;</a:t>
            </a:r>
          </a:p>
          <a:p>
            <a:pPr lvl="1"/>
            <a:r>
              <a:rPr lang="ru-RU" dirty="0"/>
              <a:t>Тип - описывает, какие величины может хранить переменная;</a:t>
            </a:r>
          </a:p>
          <a:p>
            <a:pPr lvl="1"/>
            <a:r>
              <a:rPr lang="ru-RU" dirty="0"/>
              <a:t>Значение - текущая величина, хранящаяся в переменной на данный момент.</a:t>
            </a:r>
          </a:p>
          <a:p>
            <a:r>
              <a:rPr lang="ru-RU" dirty="0"/>
              <a:t>Работа с переменной всегда начинается с ее объявления (</a:t>
            </a:r>
            <a:r>
              <a:rPr lang="ru-RU" dirty="0" err="1"/>
              <a:t>declaration</a:t>
            </a:r>
            <a:r>
              <a:rPr lang="ru-RU" dirty="0"/>
              <a:t>). В </a:t>
            </a:r>
            <a:r>
              <a:rPr lang="ru-RU" dirty="0" err="1"/>
              <a:t>Java</a:t>
            </a:r>
            <a:r>
              <a:rPr lang="ru-RU" dirty="0"/>
              <a:t> любая переменная имеет строгий тип, который также задается при объявлении и никогда не меняется. Значение может быть указано сразу (это называется инициализацией), а в большинстве случаев задание начальной величины можно и отложить.</a:t>
            </a:r>
          </a:p>
          <a:p>
            <a:pPr lvl="1"/>
            <a:r>
              <a:rPr lang="ru-RU" dirty="0"/>
              <a:t>Некоторые примеры объявления переменных примитивного типа </a:t>
            </a:r>
            <a:r>
              <a:rPr lang="ru-RU" dirty="0" err="1"/>
              <a:t>int</a:t>
            </a:r>
            <a:r>
              <a:rPr lang="ru-RU" dirty="0"/>
              <a:t>:</a:t>
            </a:r>
          </a:p>
          <a:p>
            <a:endParaRPr lang="ru-RU" dirty="0"/>
          </a:p>
          <a:p>
            <a:endParaRPr lang="ru-RU" dirty="0"/>
          </a:p>
          <a:p>
            <a:r>
              <a:rPr lang="ru-RU" dirty="0"/>
              <a:t>Ключевое слово </a:t>
            </a:r>
            <a:r>
              <a:rPr lang="ru-RU" b="1" dirty="0" err="1"/>
              <a:t>final</a:t>
            </a:r>
            <a:r>
              <a:rPr lang="ru-RU" dirty="0"/>
              <a:t> указывают перед типом переменной, и тогда ее необходимо сразу инициализировать и уже больше никогда не менять ее значение.</a:t>
            </a:r>
          </a:p>
          <a:p>
            <a:pPr lvl="1"/>
            <a:r>
              <a:rPr lang="ru-RU" dirty="0"/>
              <a:t>Таким образом, </a:t>
            </a:r>
            <a:r>
              <a:rPr lang="ru-RU" dirty="0" err="1"/>
              <a:t>final</a:t>
            </a:r>
            <a:r>
              <a:rPr lang="ru-RU" dirty="0"/>
              <a:t> -переменные становятся чем-то вроде констант, но на самом деле некоторые инициализаторы могут вычисляться только во время исполнения программы, генерируя различные значения.</a:t>
            </a:r>
          </a:p>
          <a:p>
            <a:pPr lvl="1"/>
            <a:r>
              <a:rPr lang="ru-RU" dirty="0" err="1">
                <a:solidFill>
                  <a:srgbClr val="009900"/>
                </a:solidFill>
              </a:rPr>
              <a:t>final</a:t>
            </a:r>
            <a:r>
              <a:rPr lang="ru-RU" dirty="0">
                <a:solidFill>
                  <a:srgbClr val="009900"/>
                </a:solidFill>
              </a:rPr>
              <a:t> </a:t>
            </a:r>
            <a:r>
              <a:rPr lang="ru-RU" dirty="0" err="1">
                <a:solidFill>
                  <a:srgbClr val="009900"/>
                </a:solidFill>
              </a:rPr>
              <a:t>double</a:t>
            </a:r>
            <a:r>
              <a:rPr lang="ru-RU" dirty="0">
                <a:solidFill>
                  <a:srgbClr val="009900"/>
                </a:solidFill>
              </a:rPr>
              <a:t> </a:t>
            </a:r>
            <a:r>
              <a:rPr lang="ru-RU" dirty="0" err="1"/>
              <a:t>pi</a:t>
            </a:r>
            <a:r>
              <a:rPr lang="ru-RU" dirty="0"/>
              <a:t>=3.1415;</a:t>
            </a:r>
          </a:p>
          <a:p>
            <a:pPr marL="342891" lvl="1" indent="0">
              <a:buNone/>
            </a:pPr>
            <a:endParaRPr lang="ru-RU" dirty="0"/>
          </a:p>
        </p:txBody>
      </p:sp>
      <p:sp>
        <p:nvSpPr>
          <p:cNvPr id="6" name="Rectangle 1"/>
          <p:cNvSpPr>
            <a:spLocks noChangeArrowheads="1"/>
          </p:cNvSpPr>
          <p:nvPr/>
        </p:nvSpPr>
        <p:spPr bwMode="auto">
          <a:xfrm>
            <a:off x="1256548" y="4215866"/>
            <a:ext cx="5923898" cy="769441"/>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6600"/>
                </a:solidFill>
                <a:effectLst/>
                <a:latin typeface="Courier New" panose="02070309020205020404" pitchFamily="49" charset="0"/>
              </a:rPr>
              <a:t>int</a:t>
            </a:r>
            <a:r>
              <a:rPr kumimoji="0" lang="ru-RU" altLang="ru-RU" sz="1100" b="0" i="0" u="none" strike="noStrike" cap="none" normalizeH="0" baseline="0" dirty="0">
                <a:ln>
                  <a:noFill/>
                </a:ln>
                <a:solidFill>
                  <a:srgbClr val="0F0F0F"/>
                </a:solidFill>
                <a:effectLst/>
                <a:latin typeface="Courier New" panose="02070309020205020404" pitchFamily="49" charset="0"/>
              </a:rPr>
              <a:t> a</a:t>
            </a:r>
            <a:r>
              <a:rPr kumimoji="0" lang="ru-RU" altLang="ru-RU" sz="1100" b="0" i="0" u="none" strike="noStrike" cap="none" normalizeH="0" baseline="0" dirty="0">
                <a:ln>
                  <a:noFill/>
                </a:ln>
                <a:solidFill>
                  <a:srgbClr val="339933"/>
                </a:solidFill>
                <a:effectLst/>
                <a:latin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6600"/>
                </a:solidFill>
                <a:effectLst/>
                <a:latin typeface="Courier New" panose="02070309020205020404" pitchFamily="49" charset="0"/>
              </a:rPr>
              <a:t>int</a:t>
            </a:r>
            <a:r>
              <a:rPr kumimoji="0" lang="ru-RU" altLang="ru-RU" sz="1100" b="0" i="0" u="none" strike="noStrike" cap="none" normalizeH="0" baseline="0" dirty="0">
                <a:ln>
                  <a:noFill/>
                </a:ln>
                <a:solidFill>
                  <a:srgbClr val="0F0F0F"/>
                </a:solidFill>
                <a:effectLst/>
                <a:latin typeface="Courier New" panose="02070309020205020404" pitchFamily="49" charset="0"/>
              </a:rPr>
              <a:t> b = </a:t>
            </a:r>
            <a:r>
              <a:rPr kumimoji="0" lang="ru-RU" altLang="ru-RU" sz="1100" b="0" i="0" u="none" strike="noStrike" cap="none" normalizeH="0" baseline="0" dirty="0">
                <a:ln>
                  <a:noFill/>
                </a:ln>
                <a:solidFill>
                  <a:srgbClr val="CC66CC"/>
                </a:solidFill>
                <a:effectLst/>
                <a:latin typeface="Courier New" panose="02070309020205020404" pitchFamily="49" charset="0"/>
              </a:rPr>
              <a:t>0</a:t>
            </a:r>
            <a:r>
              <a:rPr kumimoji="0" lang="ru-RU" altLang="ru-RU" sz="1100" b="0" i="0" u="none" strike="noStrike" cap="none" normalizeH="0" baseline="0" dirty="0">
                <a:ln>
                  <a:noFill/>
                </a:ln>
                <a:solidFill>
                  <a:srgbClr val="0F0F0F"/>
                </a:solidFill>
                <a:effectLst/>
                <a:latin typeface="Courier New" panose="02070309020205020404" pitchFamily="49" charset="0"/>
              </a:rPr>
              <a:t>, c = </a:t>
            </a:r>
            <a:r>
              <a:rPr kumimoji="0" lang="ru-RU" altLang="ru-RU" sz="1100" b="0" i="0" u="none" strike="noStrike" cap="none" normalizeH="0" baseline="0" dirty="0">
                <a:ln>
                  <a:noFill/>
                </a:ln>
                <a:solidFill>
                  <a:srgbClr val="CC66CC"/>
                </a:solidFill>
                <a:effectLst/>
                <a:latin typeface="Courier New" panose="02070309020205020404" pitchFamily="49" charset="0"/>
              </a:rPr>
              <a:t>3</a:t>
            </a:r>
            <a:r>
              <a:rPr kumimoji="0" lang="ru-RU" altLang="ru-RU" sz="1100" b="0" i="0" u="none" strike="noStrike" cap="none" normalizeH="0" baseline="0" dirty="0">
                <a:ln>
                  <a:noFill/>
                </a:ln>
                <a:solidFill>
                  <a:srgbClr val="0F0F0F"/>
                </a:solidFill>
                <a:effectLst/>
                <a:latin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rPr>
              <a:t>2</a:t>
            </a:r>
            <a:r>
              <a:rPr kumimoji="0" lang="ru-RU" altLang="ru-RU" sz="1100" b="0" i="0" u="none" strike="noStrike" cap="none" normalizeH="0" baseline="0" dirty="0">
                <a:ln>
                  <a:noFill/>
                </a:ln>
                <a:solidFill>
                  <a:srgbClr val="339933"/>
                </a:solidFill>
                <a:effectLst/>
                <a:latin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rPr>
              <a:t> </a:t>
            </a:r>
            <a:endParaRPr kumimoji="0" lang="en-US" altLang="ru-RU" sz="1100" b="0" i="0" u="none" strike="noStrike" cap="none" normalizeH="0" baseline="0" dirty="0">
              <a:ln>
                <a:noFill/>
              </a:ln>
              <a:solidFill>
                <a:srgbClr val="0F0F0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6600"/>
                </a:solidFill>
                <a:effectLst/>
                <a:latin typeface="Courier New" panose="02070309020205020404" pitchFamily="49" charset="0"/>
              </a:rPr>
              <a:t>int</a:t>
            </a:r>
            <a:r>
              <a:rPr kumimoji="0" lang="ru-RU" altLang="ru-RU" sz="1100" b="0" i="0" u="none" strike="noStrike" cap="none" normalizeH="0" baseline="0" dirty="0">
                <a:ln>
                  <a:noFill/>
                </a:ln>
                <a:solidFill>
                  <a:srgbClr val="0F0F0F"/>
                </a:solidFill>
                <a:effectLst/>
                <a:latin typeface="Courier New" panose="02070309020205020404" pitchFamily="49" charset="0"/>
              </a:rPr>
              <a:t> d = </a:t>
            </a:r>
            <a:r>
              <a:rPr kumimoji="0" lang="ru-RU" altLang="ru-RU" sz="1100" b="0" i="0" u="none" strike="noStrike" cap="none" normalizeH="0" baseline="0" dirty="0" err="1">
                <a:ln>
                  <a:noFill/>
                </a:ln>
                <a:solidFill>
                  <a:srgbClr val="0F0F0F"/>
                </a:solidFill>
                <a:effectLst/>
                <a:latin typeface="Courier New" panose="02070309020205020404" pitchFamily="49" charset="0"/>
              </a:rPr>
              <a:t>b+c</a:t>
            </a:r>
            <a:r>
              <a:rPr kumimoji="0" lang="ru-RU" altLang="ru-RU" sz="1100" b="0" i="0" u="none" strike="noStrike" cap="none" normalizeH="0" baseline="0" dirty="0">
                <a:ln>
                  <a:noFill/>
                </a:ln>
                <a:solidFill>
                  <a:srgbClr val="339933"/>
                </a:solidFill>
                <a:effectLst/>
                <a:latin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rPr>
              <a:t> </a:t>
            </a:r>
            <a:endParaRPr kumimoji="0" lang="en-US" altLang="ru-RU" sz="1100" b="0" i="0" u="none" strike="noStrike" cap="none" normalizeH="0" baseline="0" dirty="0">
              <a:ln>
                <a:noFill/>
              </a:ln>
              <a:solidFill>
                <a:srgbClr val="0F0F0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6600"/>
                </a:solidFill>
                <a:effectLst/>
                <a:latin typeface="Courier New" panose="02070309020205020404" pitchFamily="49" charset="0"/>
              </a:rPr>
              <a:t>int</a:t>
            </a:r>
            <a:r>
              <a:rPr kumimoji="0" lang="ru-RU" altLang="ru-RU" sz="1100" b="0" i="0" u="none" strike="noStrike" cap="none" normalizeH="0" baseline="0" dirty="0">
                <a:ln>
                  <a:noFill/>
                </a:ln>
                <a:solidFill>
                  <a:srgbClr val="0F0F0F"/>
                </a:solidFill>
                <a:effectLst/>
                <a:latin typeface="Courier New" panose="02070309020205020404" pitchFamily="49" charset="0"/>
              </a:rPr>
              <a:t> e = a = </a:t>
            </a:r>
            <a:r>
              <a:rPr kumimoji="0" lang="ru-RU" altLang="ru-RU" sz="1100" b="0" i="0" u="none" strike="noStrike" cap="none" normalizeH="0" baseline="0" dirty="0">
                <a:ln>
                  <a:noFill/>
                </a:ln>
                <a:solidFill>
                  <a:srgbClr val="CC66CC"/>
                </a:solidFill>
                <a:effectLst/>
                <a:latin typeface="Courier New" panose="02070309020205020404" pitchFamily="49" charset="0"/>
              </a:rPr>
              <a:t>5</a:t>
            </a:r>
            <a:r>
              <a:rPr kumimoji="0" lang="ru-RU" altLang="ru-RU" sz="1100" b="0" i="0" u="none" strike="noStrike" cap="none" normalizeH="0" baseline="0" dirty="0">
                <a:ln>
                  <a:noFill/>
                </a:ln>
                <a:solidFill>
                  <a:srgbClr val="339933"/>
                </a:solidFill>
                <a:effectLst/>
                <a:latin typeface="Courier New" panose="02070309020205020404" pitchFamily="49" charset="0"/>
              </a:rPr>
              <a:t>;</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0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Примитивные и ссылочные типы данных</a:t>
            </a:r>
            <a:endParaRPr lang="ru-RU" dirty="0"/>
          </a:p>
        </p:txBody>
      </p:sp>
      <p:sp>
        <p:nvSpPr>
          <p:cNvPr id="5" name="Объект 4"/>
          <p:cNvSpPr>
            <a:spLocks noGrp="1"/>
          </p:cNvSpPr>
          <p:nvPr>
            <p:ph idx="1"/>
          </p:nvPr>
        </p:nvSpPr>
        <p:spPr>
          <a:xfrm>
            <a:off x="828675" y="1600199"/>
            <a:ext cx="7486650" cy="5070107"/>
          </a:xfrm>
        </p:spPr>
        <p:txBody>
          <a:bodyPr/>
          <a:lstStyle/>
          <a:p>
            <a:r>
              <a:rPr lang="ru-RU" dirty="0"/>
              <a:t>Рассмотрим пример, когда объявляются две переменные одного типа, приравниваются друг другу, а затем </a:t>
            </a:r>
            <a:r>
              <a:rPr lang="ru-RU" i="1" dirty="0"/>
              <a:t>значение</a:t>
            </a:r>
            <a:r>
              <a:rPr lang="ru-RU" dirty="0"/>
              <a:t> одной из них изменяется.</a:t>
            </a:r>
          </a:p>
          <a:p>
            <a:endParaRPr lang="ru-RU" dirty="0"/>
          </a:p>
          <a:p>
            <a:endParaRPr lang="ru-RU" dirty="0"/>
          </a:p>
          <a:p>
            <a:pPr lvl="1"/>
            <a:r>
              <a:rPr lang="ru-RU" dirty="0"/>
              <a:t>В результате мы увидим, что </a:t>
            </a:r>
            <a:r>
              <a:rPr lang="ru-RU" i="1" dirty="0"/>
              <a:t>значение</a:t>
            </a:r>
            <a:r>
              <a:rPr lang="ru-RU" dirty="0"/>
              <a:t> переменной b не изменилось, оно осталось равным 5</a:t>
            </a:r>
          </a:p>
          <a:p>
            <a:pPr lvl="1"/>
            <a:endParaRPr lang="ru-RU" dirty="0"/>
          </a:p>
          <a:p>
            <a:pPr lvl="1"/>
            <a:endParaRPr lang="ru-RU" dirty="0"/>
          </a:p>
          <a:p>
            <a:pPr lvl="1"/>
            <a:endParaRPr lang="ru-RU" dirty="0"/>
          </a:p>
          <a:p>
            <a:pPr lvl="1"/>
            <a:endParaRPr lang="ru-RU" dirty="0"/>
          </a:p>
          <a:p>
            <a:pPr lvl="1"/>
            <a:endParaRPr lang="ru-RU" dirty="0"/>
          </a:p>
          <a:p>
            <a:pPr lvl="1"/>
            <a:r>
              <a:rPr lang="ru-RU" dirty="0"/>
              <a:t>В результате мы увидим, что </a:t>
            </a:r>
            <a:r>
              <a:rPr lang="ru-RU" i="1" dirty="0"/>
              <a:t>значение</a:t>
            </a:r>
            <a:r>
              <a:rPr lang="ru-RU" dirty="0"/>
              <a:t> переменной </a:t>
            </a:r>
            <a:r>
              <a:rPr lang="en-US" dirty="0"/>
              <a:t>p2.x</a:t>
            </a:r>
            <a:r>
              <a:rPr lang="ru-RU" dirty="0"/>
              <a:t> изменилось, стало равным </a:t>
            </a:r>
            <a:r>
              <a:rPr lang="en-US" dirty="0"/>
              <a:t>7</a:t>
            </a:r>
          </a:p>
          <a:p>
            <a:r>
              <a:rPr lang="ru-RU" dirty="0"/>
              <a:t>Ссылочные переменные хранят лишь ссылки на объекты, причем различные переменные могут ссылаться на один и тот же </a:t>
            </a:r>
            <a:r>
              <a:rPr lang="ru-RU" i="1" dirty="0"/>
              <a:t>объект</a:t>
            </a:r>
            <a:endParaRPr lang="ru-RU" dirty="0"/>
          </a:p>
          <a:p>
            <a:pPr lvl="1"/>
            <a:endParaRPr lang="en-US" dirty="0"/>
          </a:p>
          <a:p>
            <a:pPr lvl="1"/>
            <a:endParaRPr lang="en-US" dirty="0"/>
          </a:p>
          <a:p>
            <a:pPr lvl="1"/>
            <a:endParaRPr lang="en-US" dirty="0"/>
          </a:p>
          <a:p>
            <a:pPr lvl="1"/>
            <a:endParaRPr lang="en-US" dirty="0"/>
          </a:p>
          <a:p>
            <a:pPr lvl="1"/>
            <a:r>
              <a:rPr lang="ru-RU" dirty="0"/>
              <a:t>В результате получим 3, то есть после третьей строки переменные p1 и p2 ссылаются на различные объекты и поэтому имеют разные значения.</a:t>
            </a:r>
          </a:p>
        </p:txBody>
      </p:sp>
      <p:sp>
        <p:nvSpPr>
          <p:cNvPr id="6" name="Rectangle 1"/>
          <p:cNvSpPr>
            <a:spLocks noChangeArrowheads="1"/>
          </p:cNvSpPr>
          <p:nvPr/>
        </p:nvSpPr>
        <p:spPr bwMode="auto">
          <a:xfrm>
            <a:off x="952901" y="2105818"/>
            <a:ext cx="7361287" cy="769441"/>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5</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объявляем первую переменную и инициализируем ее</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b</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a</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объявляем вторую переменную и приравниваем ее к первой</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a</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3</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меняем значение первой</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ru-RU" sz="1100" dirty="0" err="1">
                <a:solidFill>
                  <a:srgbClr val="0F0F0F"/>
                </a:solidFill>
                <a:latin typeface="Courier New" panose="02070309020205020404" pitchFamily="49" charset="0"/>
                <a:cs typeface="Courier New" panose="02070309020205020404" pitchFamily="49" charset="0"/>
              </a:rPr>
              <a:t>System.out.println</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b</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проверяем значение второй</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952902" y="3115651"/>
            <a:ext cx="7361286" cy="938719"/>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x, y</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p1 </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3</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5</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p2</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p1</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p1.</a:t>
            </a:r>
            <a:r>
              <a:rPr kumimoji="0" lang="ru-RU" altLang="ru-RU" sz="1100" b="0" i="0" u="none" strike="noStrike" cap="none" normalizeH="0" baseline="0" dirty="0">
                <a:ln>
                  <a:noFill/>
                </a:ln>
                <a:solidFill>
                  <a:srgbClr val="006633"/>
                </a:solidFill>
                <a:effectLst/>
                <a:latin typeface="Courier New" panose="02070309020205020404" pitchFamily="49" charset="0"/>
                <a:cs typeface="Courier New" panose="02070309020205020404" pitchFamily="49" charset="0"/>
              </a:rPr>
              <a:t>x</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7</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System</a:t>
            </a: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out</a:t>
            </a: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println</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p2.</a:t>
            </a:r>
            <a:r>
              <a:rPr kumimoji="0" lang="ru-RU" altLang="ru-RU" sz="1100" b="0" i="0" u="none" strike="noStrike" cap="none" normalizeH="0" baseline="0" dirty="0">
                <a:ln>
                  <a:noFill/>
                </a:ln>
                <a:solidFill>
                  <a:srgbClr val="006633"/>
                </a:solidFill>
                <a:effectLst/>
                <a:latin typeface="Courier New" panose="02070309020205020404" pitchFamily="49" charset="0"/>
                <a:cs typeface="Courier New" panose="02070309020205020404" pitchFamily="49" charset="0"/>
              </a:rPr>
              <a:t>x</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890788" y="5012647"/>
            <a:ext cx="7361287" cy="769441"/>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p1 </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3</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5</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endParaRPr kumimoji="0" lang="en-US"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p2</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p1</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endParaRPr kumimoji="0" lang="en-US"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p1 </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Point</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7</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9</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endParaRPr kumimoji="0" lang="en-US"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a:ln>
                  <a:noFill/>
                </a:ln>
                <a:solidFill>
                  <a:srgbClr val="003399"/>
                </a:solidFill>
                <a:effectLst/>
                <a:latin typeface="Courier New" panose="02070309020205020404" pitchFamily="49" charset="0"/>
                <a:cs typeface="Courier New" panose="02070309020205020404" pitchFamily="49" charset="0"/>
              </a:rPr>
              <a:t>System</a:t>
            </a: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out</a:t>
            </a:r>
            <a:r>
              <a:rPr kumimoji="0" lang="ru-RU" altLang="ru-RU" sz="11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a:ln>
                  <a:noFill/>
                </a:ln>
                <a:solidFill>
                  <a:srgbClr val="006633"/>
                </a:solidFill>
                <a:effectLst/>
                <a:latin typeface="Courier New" panose="02070309020205020404" pitchFamily="49" charset="0"/>
                <a:cs typeface="Courier New" panose="02070309020205020404" pitchFamily="49" charset="0"/>
              </a:rPr>
              <a:t>println</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p2.</a:t>
            </a:r>
            <a:r>
              <a:rPr kumimoji="0" lang="ru-RU" altLang="ru-RU" sz="1100" b="0" i="0" u="none" strike="noStrike" cap="none" normalizeH="0" baseline="0" dirty="0">
                <a:ln>
                  <a:noFill/>
                </a:ln>
                <a:solidFill>
                  <a:srgbClr val="006633"/>
                </a:solidFill>
                <a:effectLst/>
                <a:latin typeface="Courier New" panose="02070309020205020404" pitchFamily="49" charset="0"/>
                <a:cs typeface="Courier New" panose="02070309020205020404" pitchFamily="49" charset="0"/>
              </a:rPr>
              <a:t>x</a:t>
            </a:r>
            <a:r>
              <a:rPr kumimoji="0" lang="ru-RU" altLang="ru-RU"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6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553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fade">
                                      <p:cBhvr>
                                        <p:cTn id="17" dur="500"/>
                                        <p:tgtEl>
                                          <p:spTgt spid="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fade">
                                      <p:cBhvr>
                                        <p:cTn id="22" dur="500"/>
                                        <p:tgtEl>
                                          <p:spTgt spid="5">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15" end="15"/>
                                            </p:txEl>
                                          </p:spTgt>
                                        </p:tgtEl>
                                        <p:attrNameLst>
                                          <p:attrName>style.visibility</p:attrName>
                                        </p:attrNameLst>
                                      </p:cBhvr>
                                      <p:to>
                                        <p:strVal val="visible"/>
                                      </p:to>
                                    </p:set>
                                    <p:animEffect transition="in" filter="fade">
                                      <p:cBhvr>
                                        <p:cTn id="32"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Ссылочные типы данных</a:t>
            </a:r>
          </a:p>
        </p:txBody>
      </p:sp>
      <p:sp>
        <p:nvSpPr>
          <p:cNvPr id="3" name="Объект 2"/>
          <p:cNvSpPr>
            <a:spLocks noGrp="1"/>
          </p:cNvSpPr>
          <p:nvPr>
            <p:ph idx="1"/>
          </p:nvPr>
        </p:nvSpPr>
        <p:spPr>
          <a:xfrm>
            <a:off x="828675" y="1600200"/>
            <a:ext cx="7486650" cy="4675472"/>
          </a:xfrm>
        </p:spPr>
        <p:txBody>
          <a:bodyPr/>
          <a:lstStyle/>
          <a:p>
            <a:r>
              <a:rPr lang="ru-RU" i="1" dirty="0"/>
              <a:t>Значение </a:t>
            </a:r>
            <a:r>
              <a:rPr lang="en-US" i="1" dirty="0">
                <a:solidFill>
                  <a:srgbClr val="C00000"/>
                </a:solidFill>
              </a:rPr>
              <a:t>null</a:t>
            </a:r>
            <a:r>
              <a:rPr lang="ru-RU" dirty="0"/>
              <a:t> может принять </a:t>
            </a:r>
            <a:r>
              <a:rPr lang="ru-RU" i="1" dirty="0"/>
              <a:t>переменная</a:t>
            </a:r>
            <a:r>
              <a:rPr lang="ru-RU" dirty="0"/>
              <a:t> любого ссылочного типа. Это означает, что ее </a:t>
            </a:r>
            <a:r>
              <a:rPr lang="ru-RU" i="1" dirty="0"/>
              <a:t>ссылка</a:t>
            </a:r>
            <a:r>
              <a:rPr lang="ru-RU" dirty="0"/>
              <a:t> никуда не указывает, </a:t>
            </a:r>
            <a:r>
              <a:rPr lang="ru-RU" i="1" dirty="0"/>
              <a:t>объект</a:t>
            </a:r>
            <a:r>
              <a:rPr lang="ru-RU" dirty="0"/>
              <a:t> отсутствует. Соответственно, любая попытка обратиться к объекту через такую переменную (например, вызвать метод или взять </a:t>
            </a:r>
            <a:r>
              <a:rPr lang="ru-RU" i="1" dirty="0"/>
              <a:t>значение</a:t>
            </a:r>
            <a:r>
              <a:rPr lang="ru-RU" dirty="0"/>
              <a:t> поля) приведет к ошибке.</a:t>
            </a:r>
          </a:p>
          <a:p>
            <a:pPr lvl="1"/>
            <a:r>
              <a:rPr lang="ru-RU" dirty="0"/>
              <a:t>Также </a:t>
            </a:r>
            <a:r>
              <a:rPr lang="ru-RU" i="1" dirty="0"/>
              <a:t>значение</a:t>
            </a:r>
            <a:r>
              <a:rPr lang="ru-RU" dirty="0"/>
              <a:t> </a:t>
            </a:r>
            <a:r>
              <a:rPr lang="ru-RU" dirty="0" err="1">
                <a:solidFill>
                  <a:srgbClr val="C00000"/>
                </a:solidFill>
              </a:rPr>
              <a:t>null</a:t>
            </a:r>
            <a:r>
              <a:rPr lang="ru-RU" dirty="0"/>
              <a:t> можно передать в качестве любого объектного аргумента при вызове функций (хотя на практике многие методы считают такое </a:t>
            </a:r>
            <a:r>
              <a:rPr lang="ru-RU" i="1" dirty="0"/>
              <a:t>значение</a:t>
            </a:r>
            <a:r>
              <a:rPr lang="ru-RU" dirty="0"/>
              <a:t> некорректным).</a:t>
            </a:r>
          </a:p>
          <a:p>
            <a:r>
              <a:rPr lang="ru-RU" i="1" dirty="0"/>
              <a:t>Память</a:t>
            </a:r>
            <a:r>
              <a:rPr lang="ru-RU" dirty="0"/>
              <a:t> в </a:t>
            </a:r>
            <a:r>
              <a:rPr lang="ru-RU" i="1" dirty="0" err="1"/>
              <a:t>Java</a:t>
            </a:r>
            <a:r>
              <a:rPr lang="ru-RU" dirty="0"/>
              <a:t> с точки зрения программиста представляется как некое </a:t>
            </a:r>
            <a:r>
              <a:rPr lang="ru-RU" i="1" dirty="0"/>
              <a:t>виртуальное</a:t>
            </a:r>
            <a:r>
              <a:rPr lang="ru-RU" dirty="0"/>
              <a:t> </a:t>
            </a:r>
            <a:r>
              <a:rPr lang="ru-RU" i="1" dirty="0"/>
              <a:t>пространство</a:t>
            </a:r>
            <a:r>
              <a:rPr lang="ru-RU" dirty="0"/>
              <a:t>, в котором существуют объекты. </a:t>
            </a:r>
            <a:endParaRPr lang="en-US" dirty="0"/>
          </a:p>
          <a:p>
            <a:r>
              <a:rPr lang="ru-RU" dirty="0"/>
              <a:t>И </a:t>
            </a:r>
            <a:r>
              <a:rPr lang="ru-RU" i="1" dirty="0"/>
              <a:t>доступ</a:t>
            </a:r>
            <a:r>
              <a:rPr lang="ru-RU" dirty="0"/>
              <a:t> к памяти осуществляется не по физическому адресу или указателю, а лишь через ссылки на</a:t>
            </a:r>
            <a:r>
              <a:rPr lang="en-US" dirty="0"/>
              <a:t> </a:t>
            </a:r>
            <a:r>
              <a:rPr lang="ru-RU" dirty="0"/>
              <a:t>эти объекты. </a:t>
            </a:r>
          </a:p>
          <a:p>
            <a:r>
              <a:rPr lang="ru-RU" dirty="0"/>
              <a:t>Допускается наличие нескольких ссылок на один </a:t>
            </a:r>
            <a:r>
              <a:rPr lang="ru-RU" i="1" dirty="0"/>
              <a:t>объект</a:t>
            </a:r>
            <a:r>
              <a:rPr lang="ru-RU" dirty="0"/>
              <a:t>.</a:t>
            </a:r>
          </a:p>
          <a:p>
            <a:r>
              <a:rPr lang="ru-RU" dirty="0"/>
              <a:t>Возможна противоположная ситуация – когда на какой-то </a:t>
            </a:r>
            <a:r>
              <a:rPr lang="ru-RU" i="1" dirty="0"/>
              <a:t>объект</a:t>
            </a:r>
            <a:r>
              <a:rPr lang="ru-RU" dirty="0"/>
              <a:t> не существует ни одной ссылки. Такой </a:t>
            </a:r>
            <a:r>
              <a:rPr lang="ru-RU" i="1" dirty="0"/>
              <a:t>объект</a:t>
            </a:r>
            <a:r>
              <a:rPr lang="ru-RU" dirty="0"/>
              <a:t> уже недоступен программе и является "мусором", то есть зря занимает аппаратные ресурсы. </a:t>
            </a:r>
          </a:p>
          <a:p>
            <a:r>
              <a:rPr lang="ru-RU" dirty="0"/>
              <a:t>В состав любой виртуальной машины обязательно входит автоматический сборщик мусора </a:t>
            </a:r>
            <a:r>
              <a:rPr lang="ru-RU" i="1" dirty="0" err="1"/>
              <a:t>garbage</a:t>
            </a:r>
            <a:r>
              <a:rPr lang="ru-RU" i="1" dirty="0"/>
              <a:t> </a:t>
            </a:r>
            <a:r>
              <a:rPr lang="ru-RU" i="1" dirty="0" err="1"/>
              <a:t>collector</a:t>
            </a:r>
            <a:r>
              <a:rPr lang="ru-RU" dirty="0"/>
              <a:t> – </a:t>
            </a:r>
            <a:r>
              <a:rPr lang="ru-RU" i="1" dirty="0"/>
              <a:t>фоновый процесс</a:t>
            </a:r>
            <a:r>
              <a:rPr lang="ru-RU" dirty="0"/>
              <a:t>, который занимается уничтожением ненужных объектов.</a:t>
            </a:r>
          </a:p>
          <a:p>
            <a:endParaRPr lang="ru-RU" dirty="0"/>
          </a:p>
        </p:txBody>
      </p:sp>
    </p:spTree>
    <p:extLst>
      <p:ext uri="{BB962C8B-B14F-4D97-AF65-F5344CB8AC3E}">
        <p14:creationId xmlns:p14="http://schemas.microsoft.com/office/powerpoint/2010/main" val="159889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Целочисленные типы</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691731191"/>
              </p:ext>
            </p:extLst>
          </p:nvPr>
        </p:nvGraphicFramePr>
        <p:xfrm>
          <a:off x="828675" y="1600200"/>
          <a:ext cx="7486650" cy="1598549"/>
        </p:xfrm>
        <a:graphic>
          <a:graphicData uri="http://schemas.openxmlformats.org/drawingml/2006/table">
            <a:tbl>
              <a:tblPr firstRow="1" firstCol="1" bandRow="1"/>
              <a:tblGrid>
                <a:gridCol w="1203393">
                  <a:extLst>
                    <a:ext uri="{9D8B030D-6E8A-4147-A177-3AD203B41FA5}">
                      <a16:colId xmlns:a16="http://schemas.microsoft.com/office/drawing/2014/main" val="628680272"/>
                    </a:ext>
                  </a:extLst>
                </a:gridCol>
                <a:gridCol w="1097280">
                  <a:extLst>
                    <a:ext uri="{9D8B030D-6E8A-4147-A177-3AD203B41FA5}">
                      <a16:colId xmlns:a16="http://schemas.microsoft.com/office/drawing/2014/main" val="2072495301"/>
                    </a:ext>
                  </a:extLst>
                </a:gridCol>
                <a:gridCol w="5185977">
                  <a:extLst>
                    <a:ext uri="{9D8B030D-6E8A-4147-A177-3AD203B41FA5}">
                      <a16:colId xmlns:a16="http://schemas.microsoft.com/office/drawing/2014/main" val="109150260"/>
                    </a:ext>
                  </a:extLst>
                </a:gridCol>
              </a:tblGrid>
              <a:tr h="0">
                <a:tc>
                  <a:txBody>
                    <a:bodyPr/>
                    <a:lstStyle/>
                    <a:p>
                      <a:pPr algn="ctr">
                        <a:lnSpc>
                          <a:spcPct val="107000"/>
                        </a:lnSpc>
                        <a:spcBef>
                          <a:spcPts val="1200"/>
                        </a:spcBef>
                        <a:spcAft>
                          <a:spcPts val="1200"/>
                        </a:spcAft>
                      </a:pPr>
                      <a:r>
                        <a:rPr lang="ru-RU" sz="1200" b="1" dirty="0">
                          <a:effectLst/>
                          <a:latin typeface="Times New Roman" panose="02020603050405020304" pitchFamily="18" charset="0"/>
                          <a:ea typeface="Times New Roman" panose="02020603050405020304" pitchFamily="18" charset="0"/>
                          <a:cs typeface="Times New Roman" panose="02020603050405020304" pitchFamily="18" charset="0"/>
                        </a:rPr>
                        <a:t>Название типа</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lnL>
                      <a:noFill/>
                    </a:lnL>
                    <a:lnR>
                      <a:noFill/>
                    </a:lnR>
                    <a:lnT>
                      <a:noFill/>
                    </a:lnT>
                    <a:lnB>
                      <a:noFill/>
                    </a:lnB>
                    <a:solidFill>
                      <a:srgbClr val="D8D8D8"/>
                    </a:solidFill>
                  </a:tcPr>
                </a:tc>
                <a:tc>
                  <a:txBody>
                    <a:bodyPr/>
                    <a:lstStyle/>
                    <a:p>
                      <a:pPr algn="ctr">
                        <a:lnSpc>
                          <a:spcPct val="107000"/>
                        </a:lnSpc>
                        <a:spcBef>
                          <a:spcPts val="1200"/>
                        </a:spcBef>
                        <a:spcAft>
                          <a:spcPts val="1200"/>
                        </a:spcAft>
                      </a:pPr>
                      <a:r>
                        <a:rPr lang="ru-RU" sz="1200" b="1">
                          <a:effectLst/>
                          <a:latin typeface="Times New Roman" panose="02020603050405020304" pitchFamily="18" charset="0"/>
                          <a:ea typeface="Times New Roman" panose="02020603050405020304" pitchFamily="18" charset="0"/>
                          <a:cs typeface="Times New Roman" panose="02020603050405020304" pitchFamily="18" charset="0"/>
                        </a:rPr>
                        <a:t>Длина (байты)</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lnL>
                      <a:noFill/>
                    </a:lnL>
                    <a:lnR>
                      <a:noFill/>
                    </a:lnR>
                    <a:lnT>
                      <a:noFill/>
                    </a:lnT>
                    <a:lnB>
                      <a:noFill/>
                    </a:lnB>
                    <a:solidFill>
                      <a:srgbClr val="D8D8D8"/>
                    </a:solidFill>
                  </a:tcPr>
                </a:tc>
                <a:tc>
                  <a:txBody>
                    <a:bodyPr/>
                    <a:lstStyle/>
                    <a:p>
                      <a:pPr algn="ctr">
                        <a:lnSpc>
                          <a:spcPct val="107000"/>
                        </a:lnSpc>
                        <a:spcBef>
                          <a:spcPts val="1200"/>
                        </a:spcBef>
                        <a:spcAft>
                          <a:spcPts val="1200"/>
                        </a:spcAft>
                      </a:pPr>
                      <a:r>
                        <a:rPr lang="ru-RU" sz="1200" b="1">
                          <a:effectLst/>
                          <a:latin typeface="Times New Roman" panose="02020603050405020304" pitchFamily="18" charset="0"/>
                          <a:ea typeface="Times New Roman" panose="02020603050405020304" pitchFamily="18" charset="0"/>
                          <a:cs typeface="Times New Roman" panose="02020603050405020304" pitchFamily="18" charset="0"/>
                        </a:rPr>
                        <a:t>Область значений</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lnL>
                      <a:noFill/>
                    </a:lnL>
                    <a:lnR>
                      <a:noFill/>
                    </a:lnR>
                    <a:lnT>
                      <a:noFill/>
                    </a:lnT>
                    <a:lnB>
                      <a:noFill/>
                    </a:lnB>
                    <a:solidFill>
                      <a:srgbClr val="D8D8D8"/>
                    </a:solidFill>
                  </a:tcPr>
                </a:tc>
                <a:extLst>
                  <a:ext uri="{0D108BD9-81ED-4DB2-BD59-A6C34878D82A}">
                    <a16:rowId xmlns:a16="http://schemas.microsoft.com/office/drawing/2014/main" val="1491952355"/>
                  </a:ext>
                </a:extLst>
              </a:tr>
              <a:tr h="0">
                <a:tc>
                  <a:txBody>
                    <a:bodyPr/>
                    <a:lstStyle/>
                    <a:p>
                      <a:pPr algn="ct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byte</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gn="ctr">
                        <a:lnSpc>
                          <a:spcPct val="107000"/>
                        </a:lnSpc>
                        <a:spcBef>
                          <a:spcPts val="1200"/>
                        </a:spcBef>
                        <a:spcAft>
                          <a:spcPts val="1200"/>
                        </a:spcAft>
                      </a:pPr>
                      <a:r>
                        <a:rPr lang="ru-RU"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nSpc>
                          <a:spcPct val="107000"/>
                        </a:lnSpc>
                        <a:spcBef>
                          <a:spcPts val="1200"/>
                        </a:spcBef>
                        <a:spcAft>
                          <a:spcPts val="1200"/>
                        </a:spcAft>
                      </a:pPr>
                      <a:r>
                        <a:rPr lang="ru-RU" sz="1200" dirty="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-128 .. 127</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extLst>
                  <a:ext uri="{0D108BD9-81ED-4DB2-BD59-A6C34878D82A}">
                    <a16:rowId xmlns:a16="http://schemas.microsoft.com/office/drawing/2014/main" val="2798910160"/>
                  </a:ext>
                </a:extLst>
              </a:tr>
              <a:tr h="0">
                <a:tc>
                  <a:txBody>
                    <a:bodyPr/>
                    <a:lstStyle/>
                    <a:p>
                      <a:pPr algn="ct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short</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gn="ctr">
                        <a:lnSpc>
                          <a:spcPct val="107000"/>
                        </a:lnSpc>
                        <a:spcBef>
                          <a:spcPts val="1200"/>
                        </a:spcBef>
                        <a:spcAft>
                          <a:spcPts val="120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-32.768 .. 32.767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extLst>
                  <a:ext uri="{0D108BD9-81ED-4DB2-BD59-A6C34878D82A}">
                    <a16:rowId xmlns:a16="http://schemas.microsoft.com/office/drawing/2014/main" val="1033361533"/>
                  </a:ext>
                </a:extLst>
              </a:tr>
              <a:tr h="0">
                <a:tc>
                  <a:txBody>
                    <a:bodyPr/>
                    <a:lstStyle/>
                    <a:p>
                      <a:pPr algn="ct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int</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gn="ctr">
                        <a:lnSpc>
                          <a:spcPct val="107000"/>
                        </a:lnSpc>
                        <a:spcBef>
                          <a:spcPts val="1200"/>
                        </a:spcBef>
                        <a:spcAft>
                          <a:spcPts val="120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-2.147.483.648 .. 2.147.483.647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extLst>
                  <a:ext uri="{0D108BD9-81ED-4DB2-BD59-A6C34878D82A}">
                    <a16:rowId xmlns:a16="http://schemas.microsoft.com/office/drawing/2014/main" val="1337211432"/>
                  </a:ext>
                </a:extLst>
              </a:tr>
              <a:tr h="0">
                <a:tc>
                  <a:txBody>
                    <a:bodyPr/>
                    <a:lstStyle/>
                    <a:p>
                      <a:pPr algn="ct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long</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gn="ctr">
                        <a:lnSpc>
                          <a:spcPct val="107000"/>
                        </a:lnSpc>
                        <a:spcBef>
                          <a:spcPts val="1200"/>
                        </a:spcBef>
                        <a:spcAft>
                          <a:spcPts val="1200"/>
                        </a:spcAft>
                      </a:pP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nSpc>
                          <a:spcPct val="107000"/>
                        </a:lnSpc>
                        <a:spcBef>
                          <a:spcPts val="1200"/>
                        </a:spcBef>
                        <a:spcAft>
                          <a:spcPts val="1200"/>
                        </a:spcAft>
                      </a:pPr>
                      <a:r>
                        <a:rPr lang="ru-RU" sz="120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-9.223.372.036.854.775.808 .. 9.223.372.036.854.775.807</a:t>
                      </a: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 (примерно 10</a:t>
                      </a:r>
                      <a:r>
                        <a:rPr lang="ru-RU" sz="1200" baseline="30000">
                          <a:effectLst/>
                          <a:latin typeface="Times New Roman" panose="02020603050405020304" pitchFamily="18" charset="0"/>
                          <a:ea typeface="Times New Roman" panose="02020603050405020304" pitchFamily="18" charset="0"/>
                          <a:cs typeface="Times New Roman" panose="02020603050405020304" pitchFamily="18" charset="0"/>
                        </a:rPr>
                        <a:t>19</a:t>
                      </a:r>
                      <a:r>
                        <a:rPr lang="ru-RU" sz="12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extLst>
                  <a:ext uri="{0D108BD9-81ED-4DB2-BD59-A6C34878D82A}">
                    <a16:rowId xmlns:a16="http://schemas.microsoft.com/office/drawing/2014/main" val="453489190"/>
                  </a:ext>
                </a:extLst>
              </a:tr>
              <a:tr h="0">
                <a:tc>
                  <a:txBody>
                    <a:bodyPr/>
                    <a:lstStyle/>
                    <a:p>
                      <a:pPr algn="ctr">
                        <a:lnSpc>
                          <a:spcPct val="107000"/>
                        </a:lnSpc>
                        <a:spcBef>
                          <a:spcPts val="1200"/>
                        </a:spcBef>
                        <a:spcAft>
                          <a:spcPts val="1200"/>
                        </a:spcAft>
                      </a:pPr>
                      <a:r>
                        <a:rPr lang="ru-RU" sz="1200" dirty="0" err="1">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char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gn="ctr">
                        <a:lnSpc>
                          <a:spcPct val="107000"/>
                        </a:lnSpc>
                        <a:spcBef>
                          <a:spcPts val="1200"/>
                        </a:spcBef>
                        <a:spcAft>
                          <a:spcPts val="1200"/>
                        </a:spcAft>
                      </a:pPr>
                      <a:r>
                        <a:rPr lang="ru-RU" sz="12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tc>
                  <a:txBody>
                    <a:bodyPr/>
                    <a:lstStyle/>
                    <a:p>
                      <a:pPr>
                        <a:lnSpc>
                          <a:spcPct val="107000"/>
                        </a:lnSpc>
                        <a:spcBef>
                          <a:spcPts val="1200"/>
                        </a:spcBef>
                        <a:spcAft>
                          <a:spcPts val="1200"/>
                        </a:spcAft>
                      </a:pPr>
                      <a:r>
                        <a:rPr lang="ru-RU" sz="1200" dirty="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'\u0000' .. '\</a:t>
                      </a:r>
                      <a:r>
                        <a:rPr lang="ru-RU" sz="1200" dirty="0" err="1">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uffff</a:t>
                      </a:r>
                      <a:r>
                        <a:rPr lang="ru-RU" sz="1200" dirty="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ru-RU" sz="1200" dirty="0">
                          <a:effectLst/>
                          <a:latin typeface="Times New Roman" panose="02020603050405020304" pitchFamily="18" charset="0"/>
                          <a:ea typeface="Times New Roman" panose="02020603050405020304" pitchFamily="18" charset="0"/>
                          <a:cs typeface="Times New Roman" panose="02020603050405020304" pitchFamily="18" charset="0"/>
                        </a:rPr>
                        <a:t>, или </a:t>
                      </a:r>
                      <a:r>
                        <a:rPr lang="ru-RU" sz="1200" dirty="0">
                          <a:solidFill>
                            <a:srgbClr val="8B0000"/>
                          </a:solidFill>
                          <a:effectLst/>
                          <a:latin typeface="Courier New" panose="02070309020205020404" pitchFamily="49" charset="0"/>
                          <a:ea typeface="Times New Roman" panose="02020603050405020304" pitchFamily="18" charset="0"/>
                          <a:cs typeface="Times New Roman" panose="02020603050405020304" pitchFamily="18" charset="0"/>
                        </a:rPr>
                        <a:t>0 .. 65.535</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lnL>
                      <a:noFill/>
                    </a:lnL>
                    <a:lnR>
                      <a:noFill/>
                    </a:lnR>
                    <a:lnT>
                      <a:noFill/>
                    </a:lnT>
                    <a:lnB>
                      <a:noFill/>
                    </a:lnB>
                    <a:solidFill>
                      <a:srgbClr val="EAEAEA"/>
                    </a:solidFill>
                  </a:tcPr>
                </a:tc>
                <a:extLst>
                  <a:ext uri="{0D108BD9-81ED-4DB2-BD59-A6C34878D82A}">
                    <a16:rowId xmlns:a16="http://schemas.microsoft.com/office/drawing/2014/main" val="2943893392"/>
                  </a:ext>
                </a:extLst>
              </a:tr>
            </a:tbl>
          </a:graphicData>
        </a:graphic>
      </p:graphicFrame>
      <p:sp>
        <p:nvSpPr>
          <p:cNvPr id="9" name="Прямоугольник 8"/>
          <p:cNvSpPr/>
          <p:nvPr/>
        </p:nvSpPr>
        <p:spPr>
          <a:xfrm>
            <a:off x="828674" y="3283257"/>
            <a:ext cx="7485513" cy="342786"/>
          </a:xfrm>
          <a:prstGeom prst="rect">
            <a:avLst/>
          </a:prstGeom>
        </p:spPr>
        <p:txBody>
          <a:bodyPr wrap="square">
            <a:spAutoFit/>
          </a:bodyPr>
          <a:lstStyle/>
          <a:p>
            <a:pPr>
              <a:lnSpc>
                <a:spcPct val="107000"/>
              </a:lnSpc>
              <a:spcAft>
                <a:spcPts val="800"/>
              </a:spcAft>
            </a:pPr>
            <a:r>
              <a:rPr lang="ru-RU" sz="16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Над целочисленными аргументами можно производить следующие операции:</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Прямоугольник 9"/>
          <p:cNvSpPr/>
          <p:nvPr/>
        </p:nvSpPr>
        <p:spPr>
          <a:xfrm>
            <a:off x="828673" y="3623926"/>
            <a:ext cx="7485513" cy="2977225"/>
          </a:xfrm>
          <a:prstGeom prst="rect">
            <a:avLst/>
          </a:prstGeom>
        </p:spPr>
        <p:txBody>
          <a:bodyPr wrap="square">
            <a:spAutoFit/>
          </a:bodyPr>
          <a:lstStyle/>
          <a:p>
            <a:pPr marL="342900" lvl="0" indent="-342900">
              <a:lnSpc>
                <a:spcPct val="107000"/>
              </a:lnSpc>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операции сравнения (возвращают булево значение)</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200"/>
              </a:lnSpc>
              <a:spcAft>
                <a:spcPts val="180"/>
              </a:spcAft>
              <a:buSzPts val="1000"/>
              <a:buFont typeface="Courier New" panose="02070309020205020404" pitchFamily="49" charset="0"/>
              <a:buChar char="o"/>
              <a:tabLst>
                <a:tab pos="914400" algn="l"/>
              </a:tabLst>
            </a:pP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&lt;, &lt;=, &gt;, &gt;=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200"/>
              </a:lnSpc>
              <a:spcAft>
                <a:spcPts val="180"/>
              </a:spcAft>
              <a:buSzPts val="1000"/>
              <a:buFont typeface="Courier New" panose="02070309020205020404" pitchFamily="49" charset="0"/>
              <a:buChar char="o"/>
              <a:tabLst>
                <a:tab pos="914400" algn="l"/>
              </a:tabLst>
            </a:pP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числовые операции (возвращают числовое значение)</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80"/>
              </a:spcAft>
              <a:buSzPts val="1000"/>
              <a:buFont typeface="Courier New" panose="02070309020205020404" pitchFamily="49" charset="0"/>
              <a:buChar char="o"/>
              <a:tabLst>
                <a:tab pos="9144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унарные операции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80"/>
              </a:spcAft>
              <a:buSzPts val="1000"/>
              <a:buFont typeface="Courier New" panose="02070309020205020404" pitchFamily="49" charset="0"/>
              <a:buChar char="o"/>
              <a:tabLst>
                <a:tab pos="9144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арифметические операции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 *, /,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80"/>
              </a:spcAft>
              <a:buSzPts val="1000"/>
              <a:buFont typeface="Courier New" panose="02070309020205020404" pitchFamily="49" charset="0"/>
              <a:buChar char="o"/>
              <a:tabLst>
                <a:tab pos="9144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операции инкремента и декремента (в префиксной и постфиксной форме):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80"/>
              </a:spcAft>
              <a:buSzPts val="1000"/>
              <a:buFont typeface="Courier New" panose="02070309020205020404" pitchFamily="49" charset="0"/>
              <a:buChar char="o"/>
              <a:tabLst>
                <a:tab pos="9144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операции битового сдвига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&lt;&lt;, &gt;&gt;, &gt;&gt;&gt;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80"/>
              </a:spcAft>
              <a:buSzPts val="1000"/>
              <a:buFont typeface="Courier New" panose="02070309020205020404" pitchFamily="49" charset="0"/>
              <a:buChar char="o"/>
              <a:tabLst>
                <a:tab pos="914400" algn="l"/>
              </a:tabLst>
            </a:pPr>
            <a:r>
              <a:rPr lang="ru-RU" sz="1400" i="1"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битовые операции</a:t>
            </a: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&amp;, |, ^</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оператор с условием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оператор приведения типов</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80"/>
              </a:spcAft>
              <a:buSzPts val="1000"/>
              <a:buFont typeface="Symbol" panose="05050102010706020507" pitchFamily="18" charset="2"/>
              <a:buChar char=""/>
              <a:tabLst>
                <a:tab pos="457200" algn="l"/>
              </a:tabLst>
            </a:pPr>
            <a:r>
              <a:rPr lang="ru-RU" sz="1400"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оператор конкатенации со строкой </a:t>
            </a:r>
            <a:r>
              <a:rPr lang="ru-RU" sz="12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2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Целочисленные типы</a:t>
            </a:r>
          </a:p>
        </p:txBody>
      </p:sp>
      <p:sp>
        <p:nvSpPr>
          <p:cNvPr id="3" name="Объект 2"/>
          <p:cNvSpPr>
            <a:spLocks noGrp="1"/>
          </p:cNvSpPr>
          <p:nvPr>
            <p:ph idx="1"/>
          </p:nvPr>
        </p:nvSpPr>
        <p:spPr/>
        <p:txBody>
          <a:bodyPr>
            <a:normAutofit/>
          </a:bodyPr>
          <a:lstStyle/>
          <a:p>
            <a:r>
              <a:rPr lang="ru-RU" dirty="0"/>
              <a:t>Если при выполнении числовых операций над целыми числами возникает переполнение и результат не может быть сохранен в данном примитивном типе, то </a:t>
            </a:r>
            <a:r>
              <a:rPr lang="ru-RU" dirty="0" err="1"/>
              <a:t>Java</a:t>
            </a:r>
            <a:r>
              <a:rPr lang="ru-RU" dirty="0"/>
              <a:t> не создает никаких ошибок. Вместо этого все старшие биты, которые превышают вместимость типа, просто отбрасываются.</a:t>
            </a:r>
          </a:p>
          <a:p>
            <a:pPr lvl="1"/>
            <a:r>
              <a:rPr lang="ru-RU" dirty="0"/>
              <a:t>Это может привести не только к потере точной абсолютной величины результата, но даже к искажению его знака, если на месте знакового бита окажется противоположное значение.</a:t>
            </a:r>
          </a:p>
          <a:p>
            <a:pPr marL="685782" lvl="2" indent="0">
              <a:lnSpc>
                <a:spcPts val="153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5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15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x= 300000;</a:t>
            </a:r>
            <a:endParaRPr lang="ru-RU" sz="950" dirty="0">
              <a:latin typeface="Calibri" panose="020F0502020204030204" pitchFamily="34" charset="0"/>
              <a:ea typeface="Calibri" panose="020F0502020204030204" pitchFamily="34" charset="0"/>
              <a:cs typeface="Times New Roman" panose="02020603050405020304" pitchFamily="18" charset="0"/>
            </a:endParaRPr>
          </a:p>
          <a:p>
            <a:pPr marL="685782" lvl="2" indent="0">
              <a:lnSpc>
                <a:spcPts val="153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5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print(x*x);</a:t>
            </a:r>
            <a:endParaRPr lang="ru-RU" sz="115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endParaRPr>
          </a:p>
          <a:p>
            <a:pPr marL="685782" lvl="2" indent="0">
              <a:lnSpc>
                <a:spcPts val="153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100" dirty="0">
                <a:latin typeface="Calibri" panose="020F0502020204030204" pitchFamily="34" charset="0"/>
                <a:ea typeface="Calibri" panose="020F0502020204030204" pitchFamily="34" charset="0"/>
                <a:cs typeface="Times New Roman" panose="02020603050405020304" pitchFamily="18" charset="0"/>
              </a:rPr>
              <a:t>Результатом такого примера будет: </a:t>
            </a:r>
            <a:r>
              <a:rPr lang="ru-RU" sz="115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-194313216</a:t>
            </a:r>
          </a:p>
          <a:p>
            <a:pPr marL="685782" lvl="2" indent="0">
              <a:lnSpc>
                <a:spcPts val="153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sz="115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ts val="153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t>Числовые операции в </a:t>
            </a:r>
            <a:r>
              <a:rPr lang="ru-RU" dirty="0" err="1"/>
              <a:t>Java</a:t>
            </a:r>
            <a:r>
              <a:rPr lang="ru-RU" dirty="0"/>
              <a:t> обладают еще одной особенностью. Хотя целочисленные типы имеют длину 8, 16, 32 и 64 бита, вычисления проводятся только с 32-х и 64-х битной точностью. А это значит, что перед вычислениями может потребоваться преобразовать тип одного или нескольких операндов.</a:t>
            </a:r>
          </a:p>
          <a:p>
            <a:pPr lvl="1"/>
            <a:r>
              <a:rPr lang="ru-RU" sz="1300" dirty="0"/>
              <a:t>Если хотя бы один </a:t>
            </a:r>
            <a:r>
              <a:rPr lang="ru-RU" sz="1300" i="1" dirty="0"/>
              <a:t>аргумент операции</a:t>
            </a:r>
            <a:r>
              <a:rPr lang="ru-RU" sz="1300" dirty="0"/>
              <a:t> имеет тип </a:t>
            </a:r>
            <a:r>
              <a:rPr lang="ru-RU" sz="1100" dirty="0" err="1"/>
              <a:t>long</a:t>
            </a:r>
            <a:r>
              <a:rPr lang="ru-RU" sz="1300" dirty="0"/>
              <a:t>, то все аргументы приводятся к этому типу, и результат операции также будет типа </a:t>
            </a:r>
            <a:r>
              <a:rPr lang="ru-RU" sz="1100" dirty="0" err="1"/>
              <a:t>long</a:t>
            </a:r>
            <a:r>
              <a:rPr lang="ru-RU" sz="1300" dirty="0"/>
              <a:t>. </a:t>
            </a:r>
            <a:endParaRPr lang="ru-RU" sz="900" dirty="0"/>
          </a:p>
          <a:p>
            <a:pPr lvl="1"/>
            <a:r>
              <a:rPr lang="ru-RU" sz="1300" dirty="0"/>
              <a:t>Если же аргументов типа </a:t>
            </a:r>
            <a:r>
              <a:rPr lang="ru-RU" sz="1100" dirty="0" err="1"/>
              <a:t>long</a:t>
            </a:r>
            <a:r>
              <a:rPr lang="ru-RU" sz="1300" dirty="0"/>
              <a:t> нет, то вычисление производится с точностью в 32 бита, и все аргументы преобразуются в </a:t>
            </a:r>
            <a:r>
              <a:rPr lang="ru-RU" sz="1100" dirty="0" err="1"/>
              <a:t>int</a:t>
            </a:r>
            <a:r>
              <a:rPr lang="ru-RU" sz="1300" dirty="0"/>
              <a:t> (это относится к </a:t>
            </a:r>
            <a:r>
              <a:rPr lang="ru-RU" sz="1100" dirty="0" err="1"/>
              <a:t>byte</a:t>
            </a:r>
            <a:r>
              <a:rPr lang="ru-RU" sz="1100" dirty="0"/>
              <a:t>, </a:t>
            </a:r>
            <a:r>
              <a:rPr lang="ru-RU" sz="1100" dirty="0" err="1"/>
              <a:t>short</a:t>
            </a:r>
            <a:r>
              <a:rPr lang="ru-RU" sz="1100" dirty="0"/>
              <a:t>, </a:t>
            </a:r>
            <a:r>
              <a:rPr lang="ru-RU" sz="1100" dirty="0" err="1"/>
              <a:t>char</a:t>
            </a:r>
            <a:r>
              <a:rPr lang="ru-RU" sz="1300" dirty="0"/>
              <a:t> ). Результат также имеет тип </a:t>
            </a:r>
            <a:r>
              <a:rPr lang="ru-RU" sz="1100" dirty="0" err="1"/>
              <a:t>int</a:t>
            </a:r>
            <a:r>
              <a:rPr lang="ru-RU" sz="1300" dirty="0"/>
              <a:t>. Все биты старше 32-го игнорируются.</a:t>
            </a:r>
            <a:endParaRPr lang="ru-RU" sz="900" dirty="0"/>
          </a:p>
          <a:p>
            <a:pPr lvl="1"/>
            <a:r>
              <a:rPr lang="ru-RU" sz="1300" b="1" dirty="0"/>
              <a:t>Никакого способа узнать, произошло ли переполнение, нет.</a:t>
            </a:r>
            <a:endParaRPr lang="ru-RU" b="1" dirty="0"/>
          </a:p>
          <a:p>
            <a:pPr marL="0" indent="0">
              <a:lnSpc>
                <a:spcPts val="153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lvl="1"/>
            <a:endParaRPr lang="ru-RU" dirty="0"/>
          </a:p>
        </p:txBody>
      </p:sp>
    </p:spTree>
    <p:extLst>
      <p:ext uri="{BB962C8B-B14F-4D97-AF65-F5344CB8AC3E}">
        <p14:creationId xmlns:p14="http://schemas.microsoft.com/office/powerpoint/2010/main" val="324426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Целочисленные типы</a:t>
            </a:r>
          </a:p>
        </p:txBody>
      </p:sp>
      <p:sp>
        <p:nvSpPr>
          <p:cNvPr id="3" name="Объект 2"/>
          <p:cNvSpPr>
            <a:spLocks noGrp="1"/>
          </p:cNvSpPr>
          <p:nvPr>
            <p:ph idx="1"/>
          </p:nvPr>
        </p:nvSpPr>
        <p:spPr/>
        <p:txBody>
          <a:bodyPr>
            <a:normAutofit/>
          </a:bodyPr>
          <a:lstStyle/>
          <a:p>
            <a:r>
              <a:rPr lang="ru-RU" sz="1800" dirty="0"/>
              <a:t>Расширим рассмотренный пример:</a:t>
            </a:r>
          </a:p>
          <a:p>
            <a:endParaRPr lang="ru-RU" sz="1800" dirty="0"/>
          </a:p>
          <a:p>
            <a:endParaRPr lang="ru-RU" sz="1800" dirty="0"/>
          </a:p>
          <a:p>
            <a:pPr lvl="1"/>
            <a:endParaRPr lang="ru-RU" sz="1600" dirty="0"/>
          </a:p>
          <a:p>
            <a:pPr lvl="1"/>
            <a:r>
              <a:rPr lang="ru-RU" sz="1600" dirty="0"/>
              <a:t>Результатом будет:</a:t>
            </a:r>
          </a:p>
          <a:p>
            <a:pPr marL="342891" lvl="1" indent="0">
              <a:buNone/>
            </a:pPr>
            <a:r>
              <a:rPr lang="ru-RU" sz="1600" dirty="0">
                <a:solidFill>
                  <a:srgbClr val="C00000"/>
                </a:solidFill>
              </a:rPr>
              <a:t>     -194313216</a:t>
            </a:r>
          </a:p>
          <a:p>
            <a:pPr marL="342891" lvl="1" indent="0">
              <a:buNone/>
            </a:pPr>
            <a:r>
              <a:rPr lang="ru-RU" sz="1600" dirty="0">
                <a:solidFill>
                  <a:srgbClr val="C00000"/>
                </a:solidFill>
              </a:rPr>
              <a:t>     90000000000</a:t>
            </a:r>
          </a:p>
          <a:p>
            <a:pPr marL="342891" lvl="1" indent="0">
              <a:buNone/>
            </a:pPr>
            <a:r>
              <a:rPr lang="ru-RU" sz="1600" dirty="0"/>
              <a:t>затем мы получим ошибку деления на ноль, поскольку переменные i и m хоть и разных типов, но хранят одинаковое математическое значение и их разность равна нулю. </a:t>
            </a:r>
          </a:p>
          <a:p>
            <a:pPr lvl="1"/>
            <a:endParaRPr lang="ru-RU" sz="1600" dirty="0"/>
          </a:p>
        </p:txBody>
      </p:sp>
      <p:sp>
        <p:nvSpPr>
          <p:cNvPr id="4" name="Rectangle 1"/>
          <p:cNvSpPr>
            <a:spLocks noChangeArrowheads="1"/>
          </p:cNvSpPr>
          <p:nvPr/>
        </p:nvSpPr>
        <p:spPr bwMode="auto">
          <a:xfrm>
            <a:off x="828675" y="1936482"/>
            <a:ext cx="7485513" cy="954107"/>
          </a:xfrm>
          <a:prstGeom prst="rect">
            <a:avLst/>
          </a:prstGeom>
          <a:solidFill>
            <a:srgbClr val="F4F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int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i</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300000</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print</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i</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i</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умножение с точностью 32 бита</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m</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i</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print</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m</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m</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умножение с точностью 64 бита</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err="1">
                <a:ln>
                  <a:noFill/>
                </a:ln>
                <a:solidFill>
                  <a:srgbClr val="0F0F0F"/>
                </a:solidFill>
                <a:effectLst/>
                <a:latin typeface="Courier New" panose="02070309020205020404" pitchFamily="49" charset="0"/>
                <a:cs typeface="Courier New" panose="02070309020205020404" pitchFamily="49" charset="0"/>
              </a:rPr>
              <a:t>print</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CC66CC"/>
                </a:solidFill>
                <a:effectLst/>
                <a:latin typeface="Courier New" panose="02070309020205020404" pitchFamily="49" charset="0"/>
                <a:cs typeface="Courier New" panose="02070309020205020404" pitchFamily="49" charset="0"/>
              </a:rPr>
              <a:t>1</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m</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i</a:t>
            </a:r>
            <a:r>
              <a:rPr kumimoji="0" lang="ru-RU" altLang="ru-RU" sz="1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339933"/>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a:ln>
                  <a:noFill/>
                </a:ln>
                <a:solidFill>
                  <a:srgbClr val="0F0F0F"/>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попробуем получить разность значений </a:t>
            </a:r>
            <a:r>
              <a:rPr kumimoji="0" lang="ru-RU" altLang="ru-RU" sz="14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int</a:t>
            </a:r>
            <a:r>
              <a:rPr kumimoji="0" lang="ru-RU" altLang="ru-RU" sz="1400" b="0" i="1"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и </a:t>
            </a:r>
            <a:r>
              <a:rPr kumimoji="0" lang="ru-RU" altLang="ru-RU" sz="1400" b="0" i="1"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long</a:t>
            </a:r>
            <a:r>
              <a:rPr kumimoji="0" lang="ru-RU" altLang="ru-RU" sz="800" b="0" i="0" u="none" strike="noStrike" cap="none" normalizeH="0" baseline="0" dirty="0">
                <a:ln>
                  <a:noFill/>
                </a:ln>
                <a:solidFill>
                  <a:schemeClr val="tx1"/>
                </a:solidFill>
                <a:effectLst/>
              </a:rPr>
              <a:t> </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002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Целочисленные типы</a:t>
            </a:r>
          </a:p>
        </p:txBody>
      </p:sp>
      <p:sp>
        <p:nvSpPr>
          <p:cNvPr id="3" name="Объект 2"/>
          <p:cNvSpPr>
            <a:spLocks noGrp="1"/>
          </p:cNvSpPr>
          <p:nvPr>
            <p:ph idx="1"/>
          </p:nvPr>
        </p:nvSpPr>
        <p:spPr/>
        <p:txBody>
          <a:bodyPr/>
          <a:lstStyle/>
          <a:p>
            <a:r>
              <a:rPr lang="ru-RU" dirty="0"/>
              <a:t>Результатом операции с целочисленными аргументами всегда является целое число. </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a:t>
            </a: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double</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x = </a:t>
            </a:r>
            <a:r>
              <a:rPr lang="en-US"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5</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/2;</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t>переменной x будет присвоено значение </a:t>
            </a:r>
            <a:r>
              <a:rPr lang="en-US" b="1" dirty="0"/>
              <a:t>2.0</a:t>
            </a:r>
            <a:r>
              <a:rPr lang="ru-RU" dirty="0"/>
              <a:t>, а не </a:t>
            </a:r>
            <a:r>
              <a:rPr lang="en-US" dirty="0"/>
              <a:t>2</a:t>
            </a:r>
            <a:r>
              <a:rPr lang="ru-RU" dirty="0"/>
              <a:t>.5</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r>
              <a:rPr lang="ru-RU" dirty="0"/>
              <a:t>Объемные вычисления разумно переводить на 64-битную точность не на последней операции, а заранее, чтобы избежать переполнения.</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print</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(1000*60*60*24*30L);// вычисление для месяца</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r>
              <a:rPr lang="ru-RU" dirty="0"/>
              <a:t>Типы большей длины могут хранить больший спектр значений, а потому </a:t>
            </a:r>
            <a:r>
              <a:rPr lang="ru-RU" dirty="0" err="1"/>
              <a:t>Java</a:t>
            </a:r>
            <a:r>
              <a:rPr lang="ru-RU" dirty="0"/>
              <a:t> не позволяет присвоить переменной меньшего типа значение большего типа</a:t>
            </a: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int</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x=1;</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byte</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b=x;</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lvl="1"/>
            <a:r>
              <a:rPr lang="ru-RU"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Пример вызовет ошибку компиляции. Хотя для программиста и очевидно, что переменная </a:t>
            </a:r>
            <a:r>
              <a:rPr lang="ru-RU" sz="1100" dirty="0">
                <a:solidFill>
                  <a:srgbClr val="8B0000"/>
                </a:solidFill>
                <a:latin typeface="Courier New" panose="02070309020205020404" pitchFamily="49" charset="0"/>
                <a:ea typeface="Times New Roman" panose="02020603050405020304" pitchFamily="18" charset="0"/>
              </a:rPr>
              <a:t>b</a:t>
            </a:r>
            <a:r>
              <a:rPr lang="ru-RU"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должна получить значение </a:t>
            </a:r>
            <a:r>
              <a:rPr lang="ru-RU" sz="1100" dirty="0">
                <a:solidFill>
                  <a:srgbClr val="8B0000"/>
                </a:solidFill>
                <a:latin typeface="Courier New" panose="02070309020205020404" pitchFamily="49" charset="0"/>
                <a:ea typeface="Times New Roman" panose="02020603050405020304" pitchFamily="18" charset="0"/>
              </a:rPr>
              <a:t>1</a:t>
            </a:r>
            <a:r>
              <a:rPr lang="ru-RU"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что легко укладывается в тип </a:t>
            </a:r>
            <a:r>
              <a:rPr lang="ru-RU" sz="1100" dirty="0" err="1">
                <a:solidFill>
                  <a:srgbClr val="8B0000"/>
                </a:solidFill>
                <a:latin typeface="Courier New" panose="02070309020205020404" pitchFamily="49" charset="0"/>
                <a:ea typeface="Times New Roman" panose="02020603050405020304" pitchFamily="18" charset="0"/>
              </a:rPr>
              <a:t>byte</a:t>
            </a:r>
            <a:r>
              <a:rPr lang="ru-RU"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однако компилятор не может вычислять значение переменной </a:t>
            </a:r>
            <a:r>
              <a:rPr lang="ru-RU" sz="1100" dirty="0">
                <a:solidFill>
                  <a:srgbClr val="8B0000"/>
                </a:solidFill>
                <a:latin typeface="Courier New" panose="02070309020205020404" pitchFamily="49" charset="0"/>
                <a:ea typeface="Times New Roman" panose="02020603050405020304" pitchFamily="18" charset="0"/>
              </a:rPr>
              <a:t>x</a:t>
            </a:r>
            <a:r>
              <a:rPr lang="ru-RU"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при обработке второй строки, он знает лишь, что ее тип – </a:t>
            </a:r>
            <a:r>
              <a:rPr lang="ru-RU" sz="1100" dirty="0" err="1">
                <a:solidFill>
                  <a:srgbClr val="8B0000"/>
                </a:solidFill>
                <a:latin typeface="Courier New" panose="02070309020205020404" pitchFamily="49" charset="0"/>
                <a:ea typeface="Times New Roman" panose="02020603050405020304" pitchFamily="18" charset="0"/>
              </a:rPr>
              <a:t>int</a:t>
            </a:r>
            <a:endParaRPr lang="ru-RU" sz="1100" dirty="0">
              <a:solidFill>
                <a:srgbClr val="8B0000"/>
              </a:solidFill>
              <a:latin typeface="Courier New" panose="02070309020205020404" pitchFamily="49" charset="0"/>
              <a:ea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byte</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b=1;</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marL="342891" lvl="1" indent="0">
              <a:lnSpc>
                <a:spcPts val="153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300" dirty="0" err="1">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byte</a:t>
            </a:r>
            <a:r>
              <a:rPr lang="ru-RU" sz="1300" dirty="0">
                <a:solidFill>
                  <a:srgbClr val="8B0000"/>
                </a:solidFill>
                <a:latin typeface="Courier New" panose="02070309020205020404" pitchFamily="49" charset="0"/>
                <a:ea typeface="Times New Roman" panose="02020603050405020304" pitchFamily="18" charset="0"/>
                <a:cs typeface="Times New Roman" panose="02020603050405020304" pitchFamily="18" charset="0"/>
              </a:rPr>
              <a:t> c=b+1;</a:t>
            </a:r>
            <a:endParaRPr lang="ru-RU" sz="1100" dirty="0">
              <a:latin typeface="Calibri" panose="020F0502020204030204" pitchFamily="34" charset="0"/>
              <a:ea typeface="Calibri" panose="020F0502020204030204" pitchFamily="34" charset="0"/>
              <a:cs typeface="Times New Roman" panose="02020603050405020304" pitchFamily="18" charset="0"/>
            </a:endParaRPr>
          </a:p>
          <a:p>
            <a:pPr lvl="1"/>
            <a:r>
              <a:rPr lang="ru-RU"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При операции сложения значение переменной b будет преобразовано в тип </a:t>
            </a:r>
            <a:r>
              <a:rPr lang="ru-RU" dirty="0" err="1">
                <a:solidFill>
                  <a:srgbClr val="000000"/>
                </a:solidFill>
                <a:latin typeface="Times New Roman" panose="02020603050405020304" pitchFamily="18" charset="0"/>
                <a:ea typeface="Times New Roman" panose="02020603050405020304" pitchFamily="18" charset="0"/>
                <a:cs typeface="Tahoma" panose="020B0604030504040204" pitchFamily="34" charset="0"/>
              </a:rPr>
              <a:t>int</a:t>
            </a:r>
            <a:r>
              <a:rPr lang="ru-RU"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 и таким же будет результат сложения, а значит, его нельзя так просто присвоить переменной типа </a:t>
            </a:r>
            <a:r>
              <a:rPr lang="ru-RU" dirty="0" err="1">
                <a:solidFill>
                  <a:srgbClr val="000000"/>
                </a:solidFill>
                <a:latin typeface="Times New Roman" panose="02020603050405020304" pitchFamily="18" charset="0"/>
                <a:ea typeface="Times New Roman" panose="02020603050405020304" pitchFamily="18" charset="0"/>
                <a:cs typeface="Tahoma" panose="020B0604030504040204" pitchFamily="34" charset="0"/>
              </a:rPr>
              <a:t>byte</a:t>
            </a:r>
            <a:r>
              <a:rPr lang="ru-RU" dirty="0">
                <a:solidFill>
                  <a:srgbClr val="000000"/>
                </a:solidFill>
                <a:latin typeface="Times New Roman" panose="02020603050405020304" pitchFamily="18" charset="0"/>
                <a:ea typeface="Times New Roman" panose="02020603050405020304" pitchFamily="18" charset="0"/>
                <a:cs typeface="Tahoma" panose="020B0604030504040204" pitchFamily="34" charset="0"/>
              </a:rPr>
              <a:t>.</a:t>
            </a:r>
          </a:p>
        </p:txBody>
      </p:sp>
    </p:spTree>
    <p:extLst>
      <p:ext uri="{BB962C8B-B14F-4D97-AF65-F5344CB8AC3E}">
        <p14:creationId xmlns:p14="http://schemas.microsoft.com/office/powerpoint/2010/main" val="299608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Тема1" id="{9A362562-DFE6-4E74-8767-9BAE4FBE73D6}" vid="{2DFE1179-0228-460C-9CE0-7006E4C33FE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Тема1</Template>
  <TotalTime>1261</TotalTime>
  <Words>3716</Words>
  <Application>Microsoft Macintosh PowerPoint</Application>
  <PresentationFormat>Экран (4:3)</PresentationFormat>
  <Paragraphs>373</Paragraphs>
  <Slides>29</Slides>
  <Notes>6</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29</vt:i4>
      </vt:variant>
    </vt:vector>
  </HeadingPairs>
  <TitlesOfParts>
    <vt:vector size="39" baseType="lpstr">
      <vt:lpstr>Arial</vt:lpstr>
      <vt:lpstr>Calibri</vt:lpstr>
      <vt:lpstr>Courier New</vt:lpstr>
      <vt:lpstr>Euphemia</vt:lpstr>
      <vt:lpstr>Plantagenet Cherokee</vt:lpstr>
      <vt:lpstr>Symbol</vt:lpstr>
      <vt:lpstr>Tahoma</vt:lpstr>
      <vt:lpstr>Times New Roman</vt:lpstr>
      <vt:lpstr>Wingdings</vt:lpstr>
      <vt:lpstr>Тема1</vt:lpstr>
      <vt:lpstr>Типы данных</vt:lpstr>
      <vt:lpstr>Группы типов данных java</vt:lpstr>
      <vt:lpstr>Переменные</vt:lpstr>
      <vt:lpstr>Примитивные и ссылочные типы данных</vt:lpstr>
      <vt:lpstr>Ссылочные типы данных</vt:lpstr>
      <vt:lpstr>Целочисленные типы</vt:lpstr>
      <vt:lpstr>Целочисленные типы</vt:lpstr>
      <vt:lpstr>Целочисленные типы</vt:lpstr>
      <vt:lpstr>Целочисленные типы</vt:lpstr>
      <vt:lpstr>Исключения возвращения результата для числовых операторов</vt:lpstr>
      <vt:lpstr>Оператор конкатенации со строкой</vt:lpstr>
      <vt:lpstr>Тип Char</vt:lpstr>
      <vt:lpstr>Презентация PowerPoint</vt:lpstr>
      <vt:lpstr>Дробные типы</vt:lpstr>
      <vt:lpstr>Булев тип</vt:lpstr>
      <vt:lpstr>Объекты и правила работы с ними</vt:lpstr>
      <vt:lpstr>Объекты и правила работы с ними. Особенности строк</vt:lpstr>
      <vt:lpstr>Объекты и правила работы с ними</vt:lpstr>
      <vt:lpstr>Объекты и правила работы с ними</vt:lpstr>
      <vt:lpstr>Класс Object</vt:lpstr>
      <vt:lpstr>Метод Object.getClass()</vt:lpstr>
      <vt:lpstr>Метод Object.equals()</vt:lpstr>
      <vt:lpstr>Метод Object.hashCode()</vt:lpstr>
      <vt:lpstr>Метод Object.toString()</vt:lpstr>
      <vt:lpstr>Метод Object.finalize()</vt:lpstr>
      <vt:lpstr>Класс String</vt:lpstr>
      <vt:lpstr>Класс String</vt:lpstr>
      <vt:lpstr>Класс String</vt:lpstr>
      <vt:lpstr>Класс Class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объектно-ориентированное программирование (ООП)</dc:title>
  <dc:creator>Виталий Бондаренко</dc:creator>
  <cp:lastModifiedBy>Виталий Бондаренко</cp:lastModifiedBy>
  <cp:revision>99</cp:revision>
  <dcterms:created xsi:type="dcterms:W3CDTF">2017-01-29T15:51:18Z</dcterms:created>
  <dcterms:modified xsi:type="dcterms:W3CDTF">2020-03-12T19:14:58Z</dcterms:modified>
</cp:coreProperties>
</file>