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87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6" autoAdjust="0"/>
    <p:restoredTop sz="89815" autoAdjust="0"/>
  </p:normalViewPr>
  <p:slideViewPr>
    <p:cSldViewPr snapToGrid="0">
      <p:cViewPr varScale="1">
        <p:scale>
          <a:sx n="100" d="100"/>
          <a:sy n="100" d="100"/>
        </p:scale>
        <p:origin x="23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9B90F-73E3-4909-9606-6B787BFE89B5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6056-9BAD-425F-99BE-CDCA79F74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13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B6FC-A98C-4DC8-8EDF-D55FDCC602F4}" type="datetimeFigureOut">
              <a:rPr lang="ru-RU" smtClean="0"/>
              <a:t>12.03.2020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BF51-7514-46EB-9FC6-E0B8DC9976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860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Традиционно использование меток не рекомендуется, особенно в объектно-ориентированных языках, поскольку серьезно усложняет понимание порядка выполнения кода, а значит, и его тестирование и отладку. Для </a:t>
            </a:r>
            <a:r>
              <a:rPr lang="ru-RU" dirty="0" err="1"/>
              <a:t>Java</a:t>
            </a:r>
            <a:r>
              <a:rPr lang="ru-RU" dirty="0"/>
              <a:t> этот запрет можно считать не столь строгим, поскольку самый опасный оператор </a:t>
            </a:r>
            <a:r>
              <a:rPr lang="ru-RU" dirty="0" err="1"/>
              <a:t>goto</a:t>
            </a:r>
            <a:r>
              <a:rPr lang="ru-RU" dirty="0"/>
              <a:t> отсутствует. В некоторых ситуациях (как в рассмотренном примере с вложенными циклами) использование меток вполне оправданно, но, конечно, их применение следует ограничивать лишь самыми необходимыми случаями.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4BF51-7514-46EB-9FC6-E0B8DC99769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78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dirty="0" err="1"/>
              <a:t>switch</a:t>
            </a:r>
            <a:r>
              <a:rPr lang="ru-RU" dirty="0"/>
              <a:t>() удобно использовать в случае необходимости множественного выбора. Выбор осуществляется на основе целочисленного значения.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4BF51-7514-46EB-9FC6-E0B8DC99769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59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не могут применяться выражения и переменные, если они не являются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4BF51-7514-46EB-9FC6-E0B8DC99769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0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т.е. при выполнении условия </a:t>
            </a:r>
            <a:r>
              <a:rPr lang="ru-RU" dirty="0" err="1"/>
              <a:t>if</a:t>
            </a:r>
            <a:r>
              <a:rPr lang="ru-RU" dirty="0"/>
              <a:t>(x % 2 == 0) </a:t>
            </a:r>
            <a:r>
              <a:rPr lang="ru-RU" dirty="0" err="1"/>
              <a:t>continue</a:t>
            </a:r>
            <a:r>
              <a:rPr lang="ru-RU" dirty="0"/>
              <a:t> </a:t>
            </a:r>
            <a:r>
              <a:rPr lang="ru-RU" dirty="0" err="1"/>
              <a:t>lbl</a:t>
            </a:r>
            <a:r>
              <a:rPr lang="ru-RU" dirty="0"/>
              <a:t>; цикл по переменной x будет прерван, а цикл по переменной y начнет новую итерацию.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4BF51-7514-46EB-9FC6-E0B8DC99769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81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Довольно часто бывает необходимо изменять значение какой-либо переменной в заданном диапазоне и выполнять повторяющуюся последовательность операторов с использованием этой переменной. Для выполнения такой последовательности действий как нельзя лучше подходит конструкция цикла </a:t>
            </a:r>
            <a:r>
              <a:rPr lang="ru-RU" dirty="0" err="1"/>
              <a:t>for</a:t>
            </a:r>
            <a:r>
              <a:rPr lang="ru-R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Ключевыми элементами данной языковой конструкции являются предложения, заключенные в круглые скобки и разделенные точкой с запятой.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4BF51-7514-46EB-9FC6-E0B8DC99769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87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выполнении условия в строке 7 нормальная последовательность выполнения операторов будет прервана и управление будет передано на начало цикла. Таким образом, на консоль будут выводиться только нечетные значения.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4BF51-7514-46EB-9FC6-E0B8DC99769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857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этом ошибки, связанной с делением на ноль, не произойдет, т.к. если значение элемента массива будет равно 0, то будет выполнено условие в строке 9 и выполнение цикла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будет прервано.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аргумента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может быть указана метка. Как и в случае с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нельзя указывать в качестве аргумента метки блоков, в которых оператор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содержится.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4BF51-7514-46EB-9FC6-E0B8DC99769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05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Допускается создание собственных классов исключительных ситуаций. Осуществляется это с помощью механизма наследования, то есть класс пользовательской исключительной ситуации должен быть унаследован от класса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Throwable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или его потомков.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4BF51-7514-46EB-9FC6-E0B8DC99769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207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4BF51-7514-46EB-9FC6-E0B8DC99769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98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8677" y="2292101"/>
            <a:ext cx="7572375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7572376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5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491003" y="1600201"/>
            <a:ext cx="4823184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15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2547747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29451" y="365125"/>
            <a:ext cx="12858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4181447" y="3239397"/>
            <a:ext cx="5632704" cy="63302"/>
            <a:chOff x="1073150" y="1219201"/>
            <a:chExt cx="10058400" cy="6312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27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 rot="10800000">
            <a:off x="0" y="5645517"/>
            <a:ext cx="9144000" cy="63125"/>
            <a:chOff x="507492" y="1501519"/>
            <a:chExt cx="8129016" cy="63125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0" y="1143007"/>
            <a:ext cx="9144000" cy="63125"/>
            <a:chOff x="507492" y="1501519"/>
            <a:chExt cx="8129016" cy="6312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8675" y="2292101"/>
            <a:ext cx="4300538" cy="2219691"/>
          </a:xfrm>
        </p:spPr>
        <p:txBody>
          <a:bodyPr anchor="ctr">
            <a:normAutofit/>
          </a:bodyPr>
          <a:lstStyle>
            <a:lvl1pPr algn="l">
              <a:defRPr sz="33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4300538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2" y="0"/>
            <a:ext cx="1310643" cy="2292094"/>
          </a:xfrm>
          <a:prstGeom prst="rect">
            <a:avLst/>
          </a:prstGeom>
        </p:spPr>
      </p:pic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xfrm>
            <a:off x="5235801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Инструкции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85783">
              <a:buNone/>
            </a:pPr>
            <a:r>
              <a:rPr lang="ru-RU" sz="900" b="1" i="1" dirty="0">
                <a:solidFill>
                  <a:schemeClr val="lt1"/>
                </a:solidFill>
                <a:latin typeface="Arial"/>
                <a:ea typeface="+mn-ea"/>
                <a:cs typeface="Arial"/>
              </a:rPr>
              <a:t>ПРИМЕЧАНИЕ.</a:t>
            </a:r>
          </a:p>
          <a:p>
            <a:pPr algn="l" defTabSz="685783">
              <a:buNone/>
            </a:pPr>
            <a:r>
              <a:rPr lang="ru-RU" sz="900" b="0" i="1" dirty="0">
                <a:solidFill>
                  <a:schemeClr val="lt1"/>
                </a:solidFill>
                <a:latin typeface="Arial"/>
                <a:ea typeface="+mn-ea"/>
                <a:cs typeface="Arial"/>
              </a:rPr>
              <a:t>Чтобы изменить изображение на этом слайде, выделите рисунок и удалите его. Затем щелкните значок "Рисунки" в заполнителе и вставьте свое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76900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2514605"/>
            <a:ext cx="9144000" cy="3194035"/>
            <a:chOff x="647402" y="2514600"/>
            <a:chExt cx="10838688" cy="319403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ямоугольник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50" dirty="0"/>
            </a:p>
          </p:txBody>
        </p:sp>
        <p:grpSp>
          <p:nvGrpSpPr>
            <p:cNvPr id="11" name="Группа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676" y="2971806"/>
            <a:ext cx="7553324" cy="1684150"/>
          </a:xfrm>
        </p:spPr>
        <p:txBody>
          <a:bodyPr anchor="ctr">
            <a:normAutofit/>
          </a:bodyPr>
          <a:lstStyle>
            <a:lvl1pPr>
              <a:defRPr sz="33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8676" y="4655956"/>
            <a:ext cx="7553324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1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28677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2" y="1600202"/>
            <a:ext cx="3686175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4583" y="1600200"/>
            <a:ext cx="3689604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6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8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1388" y="1600201"/>
            <a:ext cx="4083939" cy="457200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8677" y="1600200"/>
            <a:ext cx="3288411" cy="4572000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35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3/12/20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3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676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  <a:p>
            <a:pPr lvl="5"/>
            <a:r>
              <a:rPr lang="ru-RU" dirty="0"/>
              <a:t>Шестой уровень</a:t>
            </a:r>
          </a:p>
          <a:p>
            <a:pPr lvl="6"/>
            <a:r>
              <a:rPr lang="ru-RU" dirty="0"/>
              <a:t>Седьмой уровень</a:t>
            </a:r>
          </a:p>
          <a:p>
            <a:pPr lvl="7"/>
            <a:r>
              <a:rPr lang="ru-RU" dirty="0"/>
              <a:t>Восьмой уровень</a:t>
            </a:r>
          </a:p>
          <a:p>
            <a:pPr lvl="8"/>
            <a:r>
              <a:rPr lang="ru-RU" dirty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8678" y="6356358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3/12/20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00846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42587" y="6356358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827532" y="1219208"/>
            <a:ext cx="7488936" cy="84403"/>
            <a:chOff x="1073150" y="1219201"/>
            <a:chExt cx="10058400" cy="6312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365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>
          <p15:clr>
            <a:srgbClr val="F26B43"/>
          </p15:clr>
        </p15:guide>
        <p15:guide id="2" pos="5238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Операторы</a:t>
            </a:r>
            <a:br>
              <a:rPr lang="ru-RU" dirty="0"/>
            </a:br>
            <a:r>
              <a:rPr lang="ru-RU" dirty="0"/>
              <a:t>структура кода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8675" y="4511791"/>
            <a:ext cx="4300538" cy="1130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Тема 4.</a:t>
            </a:r>
            <a:endParaRPr lang="en-US" dirty="0"/>
          </a:p>
        </p:txBody>
      </p:sp>
      <p:pic>
        <p:nvPicPr>
          <p:cNvPr id="9" name="Рисунок 8" descr="Atualizando &lt;strong&gt;Java&lt;/strong&gt; no Ubuntu 13.04 | Cachorro Surtado!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r="151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02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else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729154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ru-RU" dirty="0" err="1"/>
              <a:t>else</a:t>
            </a:r>
            <a:r>
              <a:rPr lang="ru-RU" dirty="0"/>
              <a:t> относится к ближайшему к нему оператору </a:t>
            </a:r>
            <a:r>
              <a:rPr lang="ru-RU" dirty="0" err="1"/>
              <a:t>if</a:t>
            </a:r>
            <a:r>
              <a:rPr lang="ru-RU" dirty="0"/>
              <a:t>. </a:t>
            </a:r>
          </a:p>
          <a:p>
            <a:r>
              <a:rPr lang="ru-RU" dirty="0"/>
              <a:t>Заключительная конструкция </a:t>
            </a:r>
            <a:r>
              <a:rPr lang="ru-RU" dirty="0" err="1"/>
              <a:t>else</a:t>
            </a:r>
            <a:r>
              <a:rPr lang="ru-RU" dirty="0"/>
              <a:t> относится к самому последнему условию </a:t>
            </a:r>
            <a:r>
              <a:rPr lang="ru-RU" dirty="0" err="1"/>
              <a:t>if</a:t>
            </a:r>
            <a:r>
              <a:rPr lang="ru-RU" dirty="0"/>
              <a:t> и будет выполнена только в том случае, если ни одно из вышеперечисленных условий не будет истинным. </a:t>
            </a:r>
          </a:p>
          <a:p>
            <a:r>
              <a:rPr lang="ru-RU" dirty="0"/>
              <a:t>Если хотя бы одно из условий выполнено, то все последующие выполняться не будут.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8186" y="3450152"/>
            <a:ext cx="4572000" cy="20653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 x &lt; 4)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Меньше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4");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(x &gt; 4)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Больше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4");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(x == 5)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Равно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5");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Другое значение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08186" y="5647206"/>
            <a:ext cx="730600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Предложение "Равно 5" в данном случае напечатано не будет.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600199"/>
            <a:ext cx="7486650" cy="498816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dirty="0"/>
              <a:t>Структура оператора:</a:t>
            </a:r>
          </a:p>
          <a:p>
            <a:pPr marL="7143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err="1"/>
              <a:t>switch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) {</a:t>
            </a:r>
          </a:p>
          <a:p>
            <a:pPr marL="7143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   </a:t>
            </a:r>
            <a:r>
              <a:rPr lang="en-US" dirty="0"/>
              <a:t>case const1:</a:t>
            </a:r>
            <a:endParaRPr lang="ru-RU" dirty="0"/>
          </a:p>
          <a:p>
            <a:pPr marL="7143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ru-RU" dirty="0"/>
              <a:t>выражение или блок</a:t>
            </a:r>
          </a:p>
          <a:p>
            <a:pPr marL="7143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case const2:</a:t>
            </a:r>
            <a:endParaRPr lang="ru-RU" dirty="0"/>
          </a:p>
          <a:p>
            <a:pPr marL="7143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ru-RU" dirty="0"/>
              <a:t>выражение или блок</a:t>
            </a:r>
          </a:p>
          <a:p>
            <a:pPr marL="7143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  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/>
              <a:t>constn</a:t>
            </a:r>
            <a:r>
              <a:rPr lang="ru-RU" dirty="0"/>
              <a:t>:</a:t>
            </a:r>
          </a:p>
          <a:p>
            <a:pPr marL="7143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      выражение или блок</a:t>
            </a:r>
          </a:p>
          <a:p>
            <a:pPr marL="7143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   </a:t>
            </a:r>
            <a:r>
              <a:rPr lang="ru-RU" dirty="0" err="1"/>
              <a:t>default</a:t>
            </a:r>
            <a:r>
              <a:rPr lang="ru-RU" dirty="0"/>
              <a:t>:</a:t>
            </a:r>
          </a:p>
          <a:p>
            <a:pPr marL="7143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      выражение или блок</a:t>
            </a:r>
          </a:p>
          <a:p>
            <a:pPr marL="7143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}</a:t>
            </a:r>
          </a:p>
          <a:p>
            <a:r>
              <a:rPr lang="ru-RU" dirty="0" err="1"/>
              <a:t>default</a:t>
            </a:r>
            <a:r>
              <a:rPr lang="ru-RU" dirty="0"/>
              <a:t> не является обязательной.</a:t>
            </a:r>
          </a:p>
          <a:p>
            <a:r>
              <a:rPr lang="ru-RU" dirty="0"/>
              <a:t>В качестве параметра </a:t>
            </a:r>
            <a:r>
              <a:rPr lang="ru-RU" dirty="0" err="1"/>
              <a:t>switch</a:t>
            </a:r>
            <a:r>
              <a:rPr lang="ru-RU" dirty="0"/>
              <a:t> может использоваться переменная типа </a:t>
            </a:r>
            <a:r>
              <a:rPr lang="ru-RU" dirty="0" err="1"/>
              <a:t>byte</a:t>
            </a:r>
            <a:r>
              <a:rPr lang="ru-RU" dirty="0"/>
              <a:t>, </a:t>
            </a:r>
            <a:r>
              <a:rPr lang="ru-RU" dirty="0" err="1"/>
              <a:t>short</a:t>
            </a:r>
            <a:r>
              <a:rPr lang="ru-RU" dirty="0"/>
              <a:t>, </a:t>
            </a:r>
            <a:r>
              <a:rPr lang="ru-RU" dirty="0" err="1"/>
              <a:t>int</a:t>
            </a:r>
            <a:r>
              <a:rPr lang="ru-RU" dirty="0"/>
              <a:t>, </a:t>
            </a:r>
            <a:r>
              <a:rPr lang="ru-RU" dirty="0" err="1"/>
              <a:t>char</a:t>
            </a:r>
            <a:r>
              <a:rPr lang="ru-RU" dirty="0"/>
              <a:t> или выражение. </a:t>
            </a:r>
          </a:p>
          <a:p>
            <a:r>
              <a:rPr lang="ru-RU" dirty="0"/>
              <a:t>Выражение должно в конечном итоге возвращать параметр одного из указанных ранее типов. </a:t>
            </a:r>
          </a:p>
          <a:p>
            <a:r>
              <a:rPr lang="ru-RU" dirty="0"/>
              <a:t>В операторе </a:t>
            </a:r>
            <a:r>
              <a:rPr lang="ru-RU" dirty="0" err="1"/>
              <a:t>switch</a:t>
            </a:r>
            <a:r>
              <a:rPr lang="ru-RU" dirty="0"/>
              <a:t> не могут применяться значения примитивного типа </a:t>
            </a:r>
            <a:r>
              <a:rPr lang="ru-RU" dirty="0" err="1"/>
              <a:t>long</a:t>
            </a:r>
            <a:r>
              <a:rPr lang="ru-RU" dirty="0"/>
              <a:t> и ссылочных типов </a:t>
            </a:r>
            <a:r>
              <a:rPr lang="ru-RU" dirty="0" err="1"/>
              <a:t>Long</a:t>
            </a:r>
            <a:r>
              <a:rPr lang="ru-RU" dirty="0"/>
              <a:t>, </a:t>
            </a:r>
            <a:r>
              <a:rPr lang="ru-RU" dirty="0" err="1"/>
              <a:t>String</a:t>
            </a:r>
            <a:r>
              <a:rPr lang="ru-RU" dirty="0"/>
              <a:t>, </a:t>
            </a:r>
            <a:r>
              <a:rPr lang="ru-RU" dirty="0" err="1"/>
              <a:t>Integer</a:t>
            </a:r>
            <a:r>
              <a:rPr lang="ru-RU" dirty="0"/>
              <a:t>, </a:t>
            </a:r>
            <a:r>
              <a:rPr lang="ru-RU" dirty="0" err="1"/>
              <a:t>Byte</a:t>
            </a:r>
            <a:r>
              <a:rPr lang="ru-RU" dirty="0"/>
              <a:t> и т.д.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21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500555"/>
            <a:ext cx="7486650" cy="5146430"/>
          </a:xfrm>
        </p:spPr>
        <p:txBody>
          <a:bodyPr/>
          <a:lstStyle/>
          <a:p>
            <a:r>
              <a:rPr lang="ru-RU" dirty="0"/>
              <a:t>При выполнении оператора </a:t>
            </a:r>
            <a:r>
              <a:rPr lang="ru-RU" dirty="0" err="1"/>
              <a:t>switch</a:t>
            </a:r>
            <a:r>
              <a:rPr lang="ru-RU" dirty="0"/>
              <a:t> производится последовательное сравнение значения x с константами, указанными после </a:t>
            </a:r>
            <a:r>
              <a:rPr lang="ru-RU" dirty="0" err="1"/>
              <a:t>case</a:t>
            </a:r>
            <a:r>
              <a:rPr lang="ru-RU" dirty="0"/>
              <a:t>, и в случае совпадения выполняется выражение следующее за этим условием.</a:t>
            </a:r>
          </a:p>
          <a:p>
            <a:r>
              <a:rPr lang="ru-RU" dirty="0"/>
              <a:t>Если выражение выполнено нормально и нет преждевременного его завершения, то производится выполнение для последующих </a:t>
            </a:r>
            <a:r>
              <a:rPr lang="ru-RU" dirty="0" err="1"/>
              <a:t>case</a:t>
            </a:r>
            <a:r>
              <a:rPr lang="ru-RU" dirty="0"/>
              <a:t>. </a:t>
            </a:r>
          </a:p>
          <a:p>
            <a:r>
              <a:rPr lang="ru-RU" dirty="0"/>
              <a:t>Если же выражение, следующее за </a:t>
            </a:r>
            <a:r>
              <a:rPr lang="ru-RU" dirty="0" err="1"/>
              <a:t>case</a:t>
            </a:r>
            <a:r>
              <a:rPr lang="ru-RU" dirty="0"/>
              <a:t>, завершилось ненормально, то будет прекращено выполнение всего оператора </a:t>
            </a:r>
            <a:r>
              <a:rPr lang="ru-RU" dirty="0" err="1"/>
              <a:t>switch</a:t>
            </a:r>
            <a:r>
              <a:rPr lang="ru-RU" dirty="0"/>
              <a:t>.</a:t>
            </a:r>
          </a:p>
          <a:p>
            <a:r>
              <a:rPr lang="ru-RU" dirty="0"/>
              <a:t>Если не выполнен ни один оператор </a:t>
            </a:r>
            <a:r>
              <a:rPr lang="ru-RU" dirty="0" err="1"/>
              <a:t>case</a:t>
            </a:r>
            <a:r>
              <a:rPr lang="ru-RU" dirty="0"/>
              <a:t>, то выполнится оператор </a:t>
            </a:r>
            <a:r>
              <a:rPr lang="ru-RU" dirty="0" err="1"/>
              <a:t>default</a:t>
            </a:r>
            <a:r>
              <a:rPr lang="ru-RU" dirty="0"/>
              <a:t>, если он имеется в данном </a:t>
            </a:r>
            <a:r>
              <a:rPr lang="ru-RU" dirty="0" err="1"/>
              <a:t>switch</a:t>
            </a:r>
            <a:r>
              <a:rPr lang="ru-RU" dirty="0"/>
              <a:t>. </a:t>
            </a:r>
          </a:p>
          <a:p>
            <a:r>
              <a:rPr lang="ru-RU" dirty="0"/>
              <a:t>Если оператора </a:t>
            </a:r>
            <a:r>
              <a:rPr lang="ru-RU" dirty="0" err="1"/>
              <a:t>default</a:t>
            </a:r>
            <a:r>
              <a:rPr lang="ru-RU" dirty="0"/>
              <a:t> нет и ни одно из условий </a:t>
            </a:r>
            <a:r>
              <a:rPr lang="ru-RU" dirty="0" err="1"/>
              <a:t>case</a:t>
            </a:r>
            <a:r>
              <a:rPr lang="ru-RU" dirty="0"/>
              <a:t> не выполнено, то ни одно из выражений </a:t>
            </a:r>
            <a:r>
              <a:rPr lang="ru-RU" dirty="0" err="1"/>
              <a:t>switch</a:t>
            </a:r>
            <a:r>
              <a:rPr lang="ru-RU" dirty="0"/>
              <a:t> также выполнено не будет.</a:t>
            </a:r>
          </a:p>
          <a:p>
            <a:r>
              <a:rPr lang="ru-RU" dirty="0"/>
              <a:t>Если какое-либо условие </a:t>
            </a:r>
            <a:r>
              <a:rPr lang="ru-RU" dirty="0" err="1"/>
              <a:t>case</a:t>
            </a:r>
            <a:r>
              <a:rPr lang="ru-RU" dirty="0"/>
              <a:t> выполнено, то выполнение </a:t>
            </a:r>
            <a:r>
              <a:rPr lang="ru-RU" dirty="0" err="1"/>
              <a:t>switch</a:t>
            </a:r>
            <a:r>
              <a:rPr lang="ru-RU" dirty="0"/>
              <a:t> не прекратится, а будут выполняться следующие за ним выражения. </a:t>
            </a:r>
          </a:p>
          <a:p>
            <a:r>
              <a:rPr lang="ru-RU" dirty="0"/>
              <a:t>Если этого необходимо избежать, то после кода следующего за оператором </a:t>
            </a:r>
            <a:r>
              <a:rPr lang="ru-RU" dirty="0" err="1"/>
              <a:t>case</a:t>
            </a:r>
            <a:r>
              <a:rPr lang="ru-RU" dirty="0"/>
              <a:t> используется оператор </a:t>
            </a:r>
            <a:r>
              <a:rPr lang="ru-RU" dirty="0" err="1"/>
              <a:t>break</a:t>
            </a:r>
            <a:r>
              <a:rPr lang="ru-RU" dirty="0"/>
              <a:t>, прерывающий дальнейшее выполнение оператора </a:t>
            </a:r>
            <a:r>
              <a:rPr lang="ru-RU" dirty="0" err="1"/>
              <a:t>switch</a:t>
            </a:r>
            <a:r>
              <a:rPr lang="ru-RU" dirty="0"/>
              <a:t>.</a:t>
            </a:r>
          </a:p>
          <a:p>
            <a:r>
              <a:rPr lang="ru-RU" dirty="0"/>
              <a:t>После оператора </a:t>
            </a:r>
            <a:r>
              <a:rPr lang="ru-RU" dirty="0" err="1"/>
              <a:t>case</a:t>
            </a:r>
            <a:r>
              <a:rPr lang="ru-RU" dirty="0"/>
              <a:t> должен следовать литерал, который может быть интерпретирован как 32-битовое целое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353882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34108"/>
          </a:xfrm>
        </p:spPr>
        <p:txBody>
          <a:bodyPr/>
          <a:lstStyle/>
          <a:p>
            <a:r>
              <a:rPr lang="ru-RU" dirty="0"/>
              <a:t>Рассмотрим пример: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8675" y="2032796"/>
            <a:ext cx="5021140" cy="3319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2;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case 2: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Равно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2");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break;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case 3: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case 4: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Равно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4");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break;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default: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"Значение не определено");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8674" y="5450782"/>
            <a:ext cx="748551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данном случае на консоль будет выведен результат "Равно 1 или 2". Если же убрать операторы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будут выведены все три строки.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switch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8676" y="1479539"/>
            <a:ext cx="4572000" cy="14716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5;	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y: 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...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8676" y="2866404"/>
            <a:ext cx="3742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case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допустимы только константы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28676" y="3292652"/>
            <a:ext cx="4572000" cy="26242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("One");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break;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case 1: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("Two");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break;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case 3: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("Tree or other value");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8676" y="5993022"/>
            <a:ext cx="7377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операторе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switch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не может быть двух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одинаковыми значениями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7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циклами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языке </a:t>
            </a:r>
            <a:r>
              <a:rPr lang="ru-RU" sz="2000" dirty="0" err="1"/>
              <a:t>Java</a:t>
            </a:r>
            <a:r>
              <a:rPr lang="ru-RU" sz="2000" dirty="0"/>
              <a:t> имеется три основных конструкции управления циклами:</a:t>
            </a:r>
          </a:p>
          <a:p>
            <a:pPr marL="1077913" lvl="0" indent="-169863"/>
            <a:r>
              <a:rPr lang="ru-RU" sz="2000" dirty="0"/>
              <a:t>цикл </a:t>
            </a:r>
            <a:r>
              <a:rPr lang="ru-RU" sz="2000" b="1" dirty="0" err="1"/>
              <a:t>while</a:t>
            </a:r>
            <a:r>
              <a:rPr lang="ru-RU" sz="2000" dirty="0"/>
              <a:t> ;</a:t>
            </a:r>
          </a:p>
          <a:p>
            <a:pPr marL="1077913" lvl="0" indent="-169863"/>
            <a:r>
              <a:rPr lang="ru-RU" sz="2000" dirty="0"/>
              <a:t>цикл </a:t>
            </a:r>
            <a:r>
              <a:rPr lang="ru-RU" sz="2000" b="1" dirty="0" err="1"/>
              <a:t>do</a:t>
            </a:r>
            <a:r>
              <a:rPr lang="ru-RU" sz="2000" dirty="0"/>
              <a:t> ;</a:t>
            </a:r>
          </a:p>
          <a:p>
            <a:pPr marL="1077913" lvl="0" indent="-169863"/>
            <a:r>
              <a:rPr lang="ru-RU" sz="2000" dirty="0"/>
              <a:t>цикл </a:t>
            </a:r>
            <a:r>
              <a:rPr lang="ru-RU" sz="2000" b="1" dirty="0" err="1"/>
              <a:t>for</a:t>
            </a:r>
            <a:r>
              <a:rPr lang="ru-RU" sz="2000" dirty="0"/>
              <a:t>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546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Основная форма цикла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может быть представлена так: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(логическое выражение)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повторяющееся выражение, или блок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тело цикла;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Если в теле цикла встретился оператор </a:t>
            </a:r>
            <a:r>
              <a:rPr lang="ru-RU" dirty="0" err="1"/>
              <a:t>continue</a:t>
            </a:r>
            <a:r>
              <a:rPr lang="ru-RU" dirty="0"/>
              <a:t>, то операторы, следующие за ним, будут пропущены и выполнение цикла начнется сначала. </a:t>
            </a:r>
          </a:p>
          <a:p>
            <a:r>
              <a:rPr lang="ru-RU" dirty="0"/>
              <a:t>Если </a:t>
            </a:r>
            <a:r>
              <a:rPr lang="ru-RU" dirty="0" err="1"/>
              <a:t>continue</a:t>
            </a:r>
            <a:r>
              <a:rPr lang="ru-RU" dirty="0"/>
              <a:t> используется с меткой и метка принадлежит к данному </a:t>
            </a:r>
            <a:r>
              <a:rPr lang="ru-RU" dirty="0" err="1"/>
              <a:t>while</a:t>
            </a:r>
            <a:r>
              <a:rPr lang="ru-RU" dirty="0"/>
              <a:t>, то выполнение его будет аналогичным. </a:t>
            </a:r>
          </a:p>
          <a:p>
            <a:r>
              <a:rPr lang="ru-RU" dirty="0"/>
              <a:t>Если метка не относится к данному </a:t>
            </a:r>
            <a:r>
              <a:rPr lang="ru-RU" dirty="0" err="1"/>
              <a:t>while</a:t>
            </a:r>
            <a:r>
              <a:rPr lang="ru-RU" dirty="0"/>
              <a:t>, его выполнение будет прекращено и управление будет передано на оператор, или блок, к которому относится метка.</a:t>
            </a:r>
          </a:p>
          <a:p>
            <a:r>
              <a:rPr lang="ru-RU" dirty="0"/>
              <a:t>Если встретился оператор </a:t>
            </a:r>
            <a:r>
              <a:rPr lang="ru-RU" dirty="0" err="1"/>
              <a:t>break</a:t>
            </a:r>
            <a:r>
              <a:rPr lang="ru-RU" dirty="0"/>
              <a:t>, то выполнение цикла будет прекращено.</a:t>
            </a:r>
          </a:p>
          <a:p>
            <a:r>
              <a:rPr lang="ru-RU" dirty="0"/>
              <a:t>Если выполнение блока было прекращено по какой-то другой причине (возникла исключительная ситуация), то выполнение всего цикла будет прекращено по той же причине.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65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  <a:r>
              <a:rPr lang="ru-RU" dirty="0"/>
              <a:t>. Пример 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8676" y="1610766"/>
            <a:ext cx="4572000" cy="32496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Test t = new Test();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while(x &lt; 5)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x++;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if(x % 2 == 0) continue;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 + x);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19908" y="5014132"/>
            <a:ext cx="4572000" cy="7218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консоль будет выведено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1   3   5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while. </a:t>
            </a:r>
            <a:r>
              <a:rPr lang="ru-RU" dirty="0"/>
              <a:t>Пример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8675" y="1491457"/>
            <a:ext cx="6498247" cy="4044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Test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Test t = new Test();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while(y  &lt; 3)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y++;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while(x &lt; 5)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x++;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if(x % 2 == 0) continue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lbl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("x=" + x + " y="+y);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1798" y="5369772"/>
            <a:ext cx="4572000" cy="11828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консоль будет выведено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x=1 y=1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x=3 y=2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x=5 y=3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do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441939"/>
            <a:ext cx="7486650" cy="50995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Основная форма цикла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имеет следующий вид: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повторяющееся выражение или блок;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(логическое выражение)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будет выполняться до тех пор, пока логическое выражение будет истинным. В отличие от цикла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этот цикл будет выполнен, как минимум, один раз.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Типичная конструкция цикла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counter ++;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("Counter is "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14375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остальном выполнение цикла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аналогично выполнению цикла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включая использование операторов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ходом программы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Управление потоком вычислений является фундаментальной основой всего языка программирования. </a:t>
            </a:r>
          </a:p>
          <a:p>
            <a:r>
              <a:rPr lang="ru-RU" dirty="0"/>
              <a:t>Порядок выполнения программы определяется операторами. </a:t>
            </a:r>
          </a:p>
          <a:p>
            <a:r>
              <a:rPr lang="ru-RU" dirty="0"/>
              <a:t>Операторы могут содержать другие операторы или выражения.</a:t>
            </a:r>
          </a:p>
          <a:p>
            <a:r>
              <a:rPr lang="ru-RU" dirty="0"/>
              <a:t>Последовательность выполнения операторов может быть непрерывной, а может и прерываться (при возникновении определенных условий). Выполнение оператора может быть прервано, если в потоке вычислений будут обнаружены операторы</a:t>
            </a:r>
          </a:p>
          <a:p>
            <a:pPr lvl="1"/>
            <a:r>
              <a:rPr lang="ru-RU" b="1" dirty="0" err="1"/>
              <a:t>break</a:t>
            </a:r>
            <a:endParaRPr lang="ru-RU" b="1" dirty="0"/>
          </a:p>
          <a:p>
            <a:pPr lvl="1"/>
            <a:r>
              <a:rPr lang="ru-RU" b="1" dirty="0" err="1"/>
              <a:t>continue</a:t>
            </a:r>
            <a:endParaRPr lang="ru-RU" b="1" dirty="0"/>
          </a:p>
          <a:p>
            <a:pPr lvl="1"/>
            <a:r>
              <a:rPr lang="ru-RU" b="1" dirty="0" err="1"/>
              <a:t>return</a:t>
            </a:r>
            <a:endParaRPr lang="ru-RU" b="1" dirty="0"/>
          </a:p>
          <a:p>
            <a:r>
              <a:rPr lang="ru-RU" dirty="0"/>
              <a:t>Нормальное выполнение оператора может быть прервано также при возникновении исключительных ситуаций. </a:t>
            </a:r>
          </a:p>
          <a:p>
            <a:r>
              <a:rPr lang="ru-RU" dirty="0"/>
              <a:t>Явное возбуждение исключительной ситуации с помощью оператора </a:t>
            </a:r>
            <a:r>
              <a:rPr lang="ru-RU" b="1" dirty="0" err="1"/>
              <a:t>throw</a:t>
            </a:r>
            <a:r>
              <a:rPr lang="ru-RU" dirty="0"/>
              <a:t> также прерывает нормальное выполнение оператора и передает управление выполнением программы в другое место.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011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2464517"/>
            <a:ext cx="7485513" cy="3707683"/>
          </a:xfrm>
        </p:spPr>
        <p:txBody>
          <a:bodyPr/>
          <a:lstStyle/>
          <a:p>
            <a:r>
              <a:rPr lang="ru-RU" dirty="0"/>
              <a:t>Выражение </a:t>
            </a:r>
            <a:r>
              <a:rPr lang="ru-RU" b="1" dirty="0"/>
              <a:t>инициализации</a:t>
            </a:r>
            <a:r>
              <a:rPr lang="ru-RU" dirty="0"/>
              <a:t> выполняется до начала выполнения тела цикла. Чаще всего используется как некое стартовое условие (инициализация, или объявление переменной).</a:t>
            </a:r>
          </a:p>
          <a:p>
            <a:r>
              <a:rPr lang="ru-RU" b="1" dirty="0"/>
              <a:t>Условие</a:t>
            </a:r>
            <a:r>
              <a:rPr lang="ru-RU" dirty="0"/>
              <a:t> должно быть логическим выражением и трактуется точно так же, как логическое выражение в цикле </a:t>
            </a:r>
            <a:r>
              <a:rPr lang="ru-RU" dirty="0" err="1"/>
              <a:t>while</a:t>
            </a:r>
            <a:r>
              <a:rPr lang="ru-RU" dirty="0"/>
              <a:t>(). </a:t>
            </a:r>
          </a:p>
          <a:p>
            <a:r>
              <a:rPr lang="ru-RU" dirty="0"/>
              <a:t>Тело цикла выполняется до тех пор, пока логическое выражение истинно. </a:t>
            </a:r>
          </a:p>
          <a:p>
            <a:r>
              <a:rPr lang="ru-RU" dirty="0"/>
              <a:t>Как и в случае с циклом </a:t>
            </a:r>
            <a:r>
              <a:rPr lang="ru-RU" dirty="0" err="1"/>
              <a:t>while</a:t>
            </a:r>
            <a:r>
              <a:rPr lang="ru-RU" dirty="0"/>
              <a:t>(), тело цикла может не исполниться ни разу. Это происходит, если логическое выражение принимает значение "ложь" до начала выполнения цикла.</a:t>
            </a:r>
          </a:p>
          <a:p>
            <a:r>
              <a:rPr lang="ru-RU" dirty="0"/>
              <a:t>Выражение </a:t>
            </a:r>
            <a:r>
              <a:rPr lang="ru-RU" b="1" dirty="0"/>
              <a:t>обновления</a:t>
            </a:r>
            <a:r>
              <a:rPr lang="ru-RU" dirty="0"/>
              <a:t> выполняется сразу после исполнения тела цикла и до того, как проверено условие продолжения выполнения цикла. </a:t>
            </a:r>
          </a:p>
          <a:p>
            <a:r>
              <a:rPr lang="ru-RU" dirty="0"/>
              <a:t>Обычно здесь используется выражение инкрементации, но может быть применено и любое другое выражение.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8674" y="1511351"/>
            <a:ext cx="7485514" cy="61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(выражение инициализации; условие; выражение обновления)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повторяющееся выражение или блок;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цикла </a:t>
            </a:r>
            <a:r>
              <a:rPr lang="en-US" dirty="0"/>
              <a:t>for()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2925813"/>
            <a:ext cx="7486650" cy="3246386"/>
          </a:xfrm>
        </p:spPr>
        <p:txBody>
          <a:bodyPr/>
          <a:lstStyle/>
          <a:p>
            <a:r>
              <a:rPr lang="ru-RU" dirty="0"/>
              <a:t>Цикл будет выполнен 10 раз и будут напечатаны значения счетчика от 0 до 9.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8674" y="1520428"/>
            <a:ext cx="7485513" cy="882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counter=0;counter&lt;10;counter++)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("Counter is " 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1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Любая часть конструкции </a:t>
            </a:r>
            <a:r>
              <a:rPr lang="ru-RU" dirty="0" err="1"/>
              <a:t>for</a:t>
            </a:r>
            <a:r>
              <a:rPr lang="ru-RU" dirty="0"/>
              <a:t>() может быть опущена. </a:t>
            </a:r>
            <a:endParaRPr lang="en-US" dirty="0"/>
          </a:p>
          <a:p>
            <a:r>
              <a:rPr lang="ru-RU" dirty="0"/>
              <a:t>В вырожденном случае мы получим оператор </a:t>
            </a:r>
            <a:r>
              <a:rPr lang="ru-RU" dirty="0" err="1"/>
              <a:t>for</a:t>
            </a:r>
            <a:r>
              <a:rPr lang="ru-RU" dirty="0"/>
              <a:t> с пустыми значениями</a:t>
            </a:r>
          </a:p>
          <a:p>
            <a:pPr marL="9080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 err="1"/>
              <a:t>for</a:t>
            </a:r>
            <a:r>
              <a:rPr lang="ru-RU" sz="1800" dirty="0"/>
              <a:t>(;;) {</a:t>
            </a:r>
          </a:p>
          <a:p>
            <a:pPr marL="9080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   ...</a:t>
            </a:r>
          </a:p>
          <a:p>
            <a:pPr marL="9080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}</a:t>
            </a:r>
          </a:p>
          <a:p>
            <a:r>
              <a:rPr lang="ru-RU" dirty="0"/>
              <a:t>В данном случае цикл будет выполняться бесконечно. Эта конструкция аналогична конструкции </a:t>
            </a:r>
            <a:r>
              <a:rPr lang="ru-RU" dirty="0" err="1"/>
              <a:t>while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){}. </a:t>
            </a:r>
          </a:p>
          <a:p>
            <a:r>
              <a:rPr lang="ru-RU" dirty="0"/>
              <a:t>Возможно также расширенное использование синтаксиса оператора </a:t>
            </a:r>
            <a:r>
              <a:rPr lang="ru-RU" dirty="0" err="1"/>
              <a:t>for</a:t>
            </a:r>
            <a:r>
              <a:rPr lang="ru-RU" dirty="0"/>
              <a:t>(). Предложение и выражение могут состоять из нескольких частей, разделенных запятыми.</a:t>
            </a:r>
          </a:p>
          <a:p>
            <a:pPr marL="9032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 err="1"/>
              <a:t>for</a:t>
            </a:r>
            <a:r>
              <a:rPr lang="ru-RU" sz="1800" dirty="0"/>
              <a:t>(i = 0, j = 0; i&lt;5;i++, j+=2) {</a:t>
            </a:r>
          </a:p>
          <a:p>
            <a:pPr marL="9032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   ...</a:t>
            </a:r>
          </a:p>
          <a:p>
            <a:pPr marL="90328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14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2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4800600"/>
          </a:xfrm>
        </p:spPr>
        <p:txBody>
          <a:bodyPr>
            <a:normAutofit/>
          </a:bodyPr>
          <a:lstStyle/>
          <a:p>
            <a:r>
              <a:rPr lang="ru-RU" dirty="0"/>
              <a:t>Оператор </a:t>
            </a:r>
            <a:r>
              <a:rPr lang="ru-RU" dirty="0" err="1"/>
              <a:t>continue</a:t>
            </a:r>
            <a:r>
              <a:rPr lang="ru-RU" dirty="0"/>
              <a:t> может использоваться в циклах </a:t>
            </a:r>
            <a:r>
              <a:rPr lang="ru-RU" dirty="0" err="1"/>
              <a:t>while</a:t>
            </a:r>
            <a:r>
              <a:rPr lang="ru-RU" dirty="0"/>
              <a:t>, </a:t>
            </a:r>
            <a:r>
              <a:rPr lang="ru-RU" dirty="0" err="1"/>
              <a:t>do</a:t>
            </a:r>
            <a:r>
              <a:rPr lang="ru-RU" dirty="0"/>
              <a:t>, </a:t>
            </a:r>
            <a:r>
              <a:rPr lang="ru-RU" dirty="0" err="1"/>
              <a:t>for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Если в потоке вычислений встречается оператор </a:t>
            </a:r>
            <a:r>
              <a:rPr lang="ru-RU" dirty="0" err="1"/>
              <a:t>continue</a:t>
            </a:r>
            <a:r>
              <a:rPr lang="ru-RU" dirty="0"/>
              <a:t>, то выполнение текущей последовательности операторов (выражений) должно быть прекращено и управление будет передано на начало блока, содержащего этот оператор.</a:t>
            </a:r>
          </a:p>
          <a:p>
            <a:pPr marL="809625" indent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9625" indent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Math.random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()*10);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9625" indent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 = {....}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9625" indent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=0;cnt&lt;10;cnt++)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9625" indent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if(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== x) continue;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9625" indent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9625" indent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/>
              <a:t>В данном случае, если в массиве </a:t>
            </a:r>
            <a:r>
              <a:rPr lang="ru-RU" dirty="0" err="1"/>
              <a:t>arr</a:t>
            </a:r>
            <a:r>
              <a:rPr lang="ru-RU" dirty="0"/>
              <a:t> встретится значение, равное x, то выполнится оператор </a:t>
            </a:r>
            <a:r>
              <a:rPr lang="ru-RU" dirty="0" err="1"/>
              <a:t>continue</a:t>
            </a:r>
            <a:r>
              <a:rPr lang="ru-RU" dirty="0"/>
              <a:t> и все операторы до конца блока будут пропущены, а управление будет передано на начало цикла.</a:t>
            </a:r>
          </a:p>
          <a:p>
            <a:r>
              <a:rPr lang="ru-RU" dirty="0"/>
              <a:t>Если оператор </a:t>
            </a:r>
            <a:r>
              <a:rPr lang="ru-RU" dirty="0" err="1"/>
              <a:t>continue</a:t>
            </a:r>
            <a:r>
              <a:rPr lang="ru-RU" dirty="0"/>
              <a:t> будет применен вне контекста оператора цикла, то будет выдана ошибка времени компиляции. В случае использования вложенных циклов оператору </a:t>
            </a:r>
            <a:r>
              <a:rPr lang="ru-RU" dirty="0" err="1"/>
              <a:t>continue</a:t>
            </a:r>
            <a:r>
              <a:rPr lang="ru-RU" dirty="0"/>
              <a:t>, в качестве адреса перехода, может быть указана метка, относящаяся к одному из этих операторов.</a:t>
            </a:r>
          </a:p>
        </p:txBody>
      </p:sp>
    </p:spTree>
    <p:extLst>
      <p:ext uri="{BB962C8B-B14F-4D97-AF65-F5344CB8AC3E}">
        <p14:creationId xmlns:p14="http://schemas.microsoft.com/office/powerpoint/2010/main" val="420579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continue. </a:t>
            </a:r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4970584"/>
            <a:ext cx="7486650" cy="1201615"/>
          </a:xfrm>
        </p:spPr>
        <p:txBody>
          <a:bodyPr/>
          <a:lstStyle/>
          <a:p>
            <a:r>
              <a:rPr lang="ru-RU" dirty="0"/>
              <a:t>В результате работы на консоль будет выведено:</a:t>
            </a:r>
          </a:p>
          <a:p>
            <a:pPr marL="0" indent="0">
              <a:buNone/>
            </a:pPr>
            <a:r>
              <a:rPr lang="ru-RU" dirty="0"/>
              <a:t>i=1 i=3 i=5 i=7 i=9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8674" y="1718351"/>
            <a:ext cx="7485513" cy="246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Test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Test t = new Test();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10;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if(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2 == 0) continue;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 +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2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break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849923"/>
          </a:xfrm>
        </p:spPr>
        <p:txBody>
          <a:bodyPr/>
          <a:lstStyle/>
          <a:p>
            <a:r>
              <a:rPr lang="ru-RU" dirty="0"/>
              <a:t>Этот оператор, как и оператор </a:t>
            </a:r>
            <a:r>
              <a:rPr lang="ru-RU" dirty="0" err="1"/>
              <a:t>continue</a:t>
            </a:r>
            <a:r>
              <a:rPr lang="ru-RU" dirty="0"/>
              <a:t>, изменяет последовательность выполнения, но не возвращает исполнение к началу цикла, а прерывает его.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8674" y="2158536"/>
            <a:ext cx="7485514" cy="2986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Test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Test t = new Test();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[] x = {1,2,4,0,8};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 = 8;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=0;cnt &lt;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x.length;cnt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if(0 == x[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break;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("y/x = " + y/x[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cnt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414828" y="5299435"/>
            <a:ext cx="4572000" cy="11828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консоль будет выведено: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y/x = 8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y/x = 4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y/x = 2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Именованные блоки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2678723"/>
          </a:xfrm>
        </p:spPr>
        <p:txBody>
          <a:bodyPr/>
          <a:lstStyle/>
          <a:p>
            <a:r>
              <a:rPr lang="ru-RU" dirty="0"/>
              <a:t>В реальной практике достаточно часто используются вложенные циклы. </a:t>
            </a:r>
          </a:p>
          <a:p>
            <a:r>
              <a:rPr lang="ru-RU" dirty="0"/>
              <a:t>Соответственно, может возникнуть ситуация, когда из вложенного цикла нужно прервать внешний. </a:t>
            </a:r>
          </a:p>
          <a:p>
            <a:r>
              <a:rPr lang="ru-RU" dirty="0"/>
              <a:t>Простое использование </a:t>
            </a:r>
            <a:r>
              <a:rPr lang="ru-RU" dirty="0" err="1"/>
              <a:t>break</a:t>
            </a:r>
            <a:r>
              <a:rPr lang="ru-RU" dirty="0"/>
              <a:t> или </a:t>
            </a:r>
            <a:r>
              <a:rPr lang="ru-RU" dirty="0" err="1"/>
              <a:t>continue</a:t>
            </a:r>
            <a:r>
              <a:rPr lang="ru-RU" dirty="0"/>
              <a:t> не решает этой задачи, однако в </a:t>
            </a:r>
            <a:r>
              <a:rPr lang="ru-RU" dirty="0" err="1"/>
              <a:t>Java</a:t>
            </a:r>
            <a:r>
              <a:rPr lang="ru-RU" dirty="0"/>
              <a:t> можно именовать блок кода и явно указать операторам, к какому из них относится выполняемое действие. </a:t>
            </a:r>
          </a:p>
          <a:p>
            <a:r>
              <a:rPr lang="ru-RU" dirty="0"/>
              <a:t>Делается это путем присвоения метки операторам </a:t>
            </a:r>
            <a:r>
              <a:rPr lang="ru-RU" dirty="0" err="1"/>
              <a:t>do</a:t>
            </a:r>
            <a:r>
              <a:rPr lang="ru-RU" dirty="0"/>
              <a:t>, </a:t>
            </a:r>
            <a:r>
              <a:rPr lang="ru-RU" dirty="0" err="1"/>
              <a:t>while</a:t>
            </a:r>
            <a:r>
              <a:rPr lang="ru-RU" dirty="0"/>
              <a:t>, </a:t>
            </a:r>
            <a:r>
              <a:rPr lang="ru-RU" dirty="0" err="1"/>
              <a:t>for</a:t>
            </a:r>
            <a:r>
              <a:rPr lang="ru-RU" dirty="0"/>
              <a:t>.</a:t>
            </a:r>
          </a:p>
          <a:p>
            <a:r>
              <a:rPr lang="ru-RU" dirty="0"/>
              <a:t>Метка - это любая допустимая в данном контексте лексема, оканчивающаяся двоеточием.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8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Метки. 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38" y="3630676"/>
            <a:ext cx="7486650" cy="84406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данном случае при выполнении условия будет прервано выполнение цикла по j, цикл по i продолжится со следующего значения. Для того, чтобы прервать выполнение обоих циклов, используется метка: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4031" y="1437352"/>
            <a:ext cx="4572000" cy="193270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array[][] = {...};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=0;i&lt;5;i++)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for(j=0;j&lt;4;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...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if(array[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][j] ==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caseValue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break;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4031" y="4474736"/>
            <a:ext cx="5990492" cy="1932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array[][] = {:..};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outerLoop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for(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=0;i&lt;5;i++)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for(j=0;j&lt;4;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...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if(array[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][j] ==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caseValue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outerLoop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...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1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Между операторами </a:t>
            </a:r>
            <a:r>
              <a:rPr lang="ru-RU" dirty="0" err="1"/>
              <a:t>break</a:t>
            </a:r>
            <a:r>
              <a:rPr lang="ru-RU" dirty="0"/>
              <a:t> и </a:t>
            </a:r>
            <a:r>
              <a:rPr lang="ru-RU" dirty="0" err="1"/>
              <a:t>continue</a:t>
            </a:r>
            <a:r>
              <a:rPr lang="ru-RU" dirty="0"/>
              <a:t> есть еще одно существенное отличие. </a:t>
            </a:r>
            <a:endParaRPr lang="en-US" dirty="0"/>
          </a:p>
          <a:p>
            <a:r>
              <a:rPr lang="ru-RU" dirty="0"/>
              <a:t>Оператор </a:t>
            </a:r>
            <a:r>
              <a:rPr lang="ru-RU" dirty="0" err="1"/>
              <a:t>break</a:t>
            </a:r>
            <a:r>
              <a:rPr lang="ru-RU" dirty="0"/>
              <a:t> может использоваться с любым именованным блоком, в этом случае его действие в чем-то похоже на действие </a:t>
            </a:r>
            <a:r>
              <a:rPr lang="ru-RU" dirty="0" err="1"/>
              <a:t>goto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Оператор </a:t>
            </a:r>
            <a:r>
              <a:rPr lang="ru-RU" dirty="0" err="1"/>
              <a:t>continue</a:t>
            </a:r>
            <a:r>
              <a:rPr lang="ru-RU" dirty="0"/>
              <a:t> может быть использован только в теле цикла. </a:t>
            </a:r>
            <a:endParaRPr lang="en-US" dirty="0"/>
          </a:p>
          <a:p>
            <a:r>
              <a:rPr lang="ru-RU" dirty="0"/>
              <a:t>Для составления меток применяются те же синтаксические правила, что и для переменных, за тем исключением, что метки всегда оканчиваются двоеточием.</a:t>
            </a:r>
            <a:endParaRPr lang="en-US" dirty="0"/>
          </a:p>
          <a:p>
            <a:r>
              <a:rPr lang="ru-RU" dirty="0"/>
              <a:t>Метки всегда должны быть привязаны к какому-либо блоку кода. </a:t>
            </a:r>
            <a:endParaRPr lang="en-US" dirty="0"/>
          </a:p>
          <a:p>
            <a:r>
              <a:rPr lang="ru-RU" dirty="0"/>
              <a:t>Допускается использование меток с одинаковыми именами, но нельзя применять одинаковые имена в пределах видимости блока. </a:t>
            </a:r>
          </a:p>
        </p:txBody>
      </p:sp>
    </p:spTree>
    <p:extLst>
      <p:ext uri="{BB962C8B-B14F-4D97-AF65-F5344CB8AC3E}">
        <p14:creationId xmlns:p14="http://schemas.microsoft.com/office/powerpoint/2010/main" val="38335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 и локальные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Блок - это последовательность операторов, объявлений локальных классов или локальных переменных, заключенных в скобки </a:t>
            </a:r>
            <a:r>
              <a:rPr lang="en-US" dirty="0"/>
              <a:t>{}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Область видимости локальных переменных и классов ограничена блоком, в котором они определены.</a:t>
            </a:r>
            <a:endParaRPr lang="en-US" dirty="0"/>
          </a:p>
          <a:p>
            <a:r>
              <a:rPr lang="ru-RU" dirty="0"/>
              <a:t>Если какой-либо оператор (выражение) завершается ненормально, то и весь блок завершается ненормально.</a:t>
            </a:r>
            <a:endParaRPr lang="en-US" dirty="0"/>
          </a:p>
          <a:p>
            <a:r>
              <a:rPr lang="ru-RU" dirty="0"/>
              <a:t>Нельзя объявлять несколько локальных переменных с одинаковыми именами в пределах видимости блока.</a:t>
            </a:r>
            <a:endParaRPr lang="en-US" dirty="0"/>
          </a:p>
          <a:p>
            <a:r>
              <a:rPr lang="ru-RU" dirty="0"/>
              <a:t>Найдите ошибку:</a:t>
            </a:r>
            <a:endParaRPr lang="en-US" dirty="0"/>
          </a:p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8674" y="4282718"/>
            <a:ext cx="7485514" cy="2123658"/>
          </a:xfrm>
          <a:prstGeom prst="rect">
            <a:avLst/>
          </a:prstGeom>
          <a:solidFill>
            <a:srgbClr val="F4F4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0F0F0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lbl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1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0F0F0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solidFill>
                  <a:srgbClr val="0F0F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"x = 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0F0F0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solidFill>
                  <a:srgbClr val="0F0F0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0F0F0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rgbClr val="0F0F0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453663"/>
            <a:ext cx="7486650" cy="5064368"/>
          </a:xfrm>
        </p:spPr>
        <p:txBody>
          <a:bodyPr>
            <a:normAutofit/>
          </a:bodyPr>
          <a:lstStyle/>
          <a:p>
            <a:r>
              <a:rPr lang="ru-RU" dirty="0"/>
              <a:t>Этот оператор предназначен для возврата управления из вызываемого метода в вызывающий. </a:t>
            </a:r>
            <a:endParaRPr lang="en-US" dirty="0"/>
          </a:p>
          <a:p>
            <a:r>
              <a:rPr lang="ru-RU" dirty="0"/>
              <a:t>Если в последовательности операторов выполняется </a:t>
            </a:r>
            <a:r>
              <a:rPr lang="ru-RU" dirty="0" err="1"/>
              <a:t>return</a:t>
            </a:r>
            <a:r>
              <a:rPr lang="ru-RU" dirty="0"/>
              <a:t>, то управление немедленно (если это не оговорено особо) передается в вызывающий метод. </a:t>
            </a:r>
            <a:endParaRPr lang="en-US" dirty="0"/>
          </a:p>
          <a:p>
            <a:r>
              <a:rPr lang="ru-RU" dirty="0"/>
              <a:t>Оператор </a:t>
            </a:r>
            <a:r>
              <a:rPr lang="ru-RU" dirty="0" err="1"/>
              <a:t>return</a:t>
            </a:r>
            <a:r>
              <a:rPr lang="ru-RU" dirty="0"/>
              <a:t> может иметь, а может и не иметь аргументов. Если метод не возвращает значений (объявлен как </a:t>
            </a:r>
            <a:r>
              <a:rPr lang="ru-RU" dirty="0" err="1"/>
              <a:t>void</a:t>
            </a:r>
            <a:r>
              <a:rPr lang="ru-RU" dirty="0"/>
              <a:t> ), то в этом и только этом случае выражение </a:t>
            </a:r>
            <a:r>
              <a:rPr lang="ru-RU" dirty="0" err="1"/>
              <a:t>return</a:t>
            </a:r>
            <a:r>
              <a:rPr lang="ru-RU" dirty="0"/>
              <a:t> применяется без аргументов. </a:t>
            </a:r>
            <a:endParaRPr lang="en-US" dirty="0"/>
          </a:p>
          <a:p>
            <a:r>
              <a:rPr lang="ru-RU" dirty="0"/>
              <a:t>Если возвращаемое значение есть, то </a:t>
            </a:r>
            <a:r>
              <a:rPr lang="ru-RU" dirty="0" err="1"/>
              <a:t>return</a:t>
            </a:r>
            <a:r>
              <a:rPr lang="ru-RU" dirty="0"/>
              <a:t> обязательно должен применяться с аргументом, чье значение и будет возвращено.</a:t>
            </a:r>
          </a:p>
          <a:p>
            <a:r>
              <a:rPr lang="ru-RU" dirty="0"/>
              <a:t>В качестве аргумента </a:t>
            </a:r>
            <a:r>
              <a:rPr lang="ru-RU" dirty="0" err="1"/>
              <a:t>return</a:t>
            </a:r>
            <a:r>
              <a:rPr lang="ru-RU" dirty="0"/>
              <a:t> может использоваться выражение</a:t>
            </a:r>
          </a:p>
          <a:p>
            <a:pPr marL="342891" lvl="1" indent="0">
              <a:buNone/>
            </a:pPr>
            <a:r>
              <a:rPr lang="ru-RU" sz="1600" dirty="0" err="1"/>
              <a:t>return</a:t>
            </a:r>
            <a:r>
              <a:rPr lang="ru-RU" sz="1600" dirty="0"/>
              <a:t> (x*y +10) /11;</a:t>
            </a:r>
          </a:p>
          <a:p>
            <a:r>
              <a:rPr lang="ru-RU" dirty="0"/>
              <a:t>В этом случае сначала будет выполнено выражение, а затем результат его выполнения будет передан в вызывающий метод. Если выражение будет завершено ненормально, то и оператор </a:t>
            </a:r>
            <a:r>
              <a:rPr lang="ru-RU" dirty="0" err="1"/>
              <a:t>return</a:t>
            </a:r>
            <a:r>
              <a:rPr lang="ru-RU" dirty="0"/>
              <a:t> будет завершен ненормально. Например, если во время выполнения выражения в операторе </a:t>
            </a:r>
            <a:r>
              <a:rPr lang="ru-RU" dirty="0" err="1"/>
              <a:t>return</a:t>
            </a:r>
            <a:r>
              <a:rPr lang="ru-RU" dirty="0"/>
              <a:t> возникнет исключение, то никакого значения метод не вернет, будет обрабатываться ошибка.</a:t>
            </a:r>
          </a:p>
          <a:p>
            <a:r>
              <a:rPr lang="ru-RU" dirty="0"/>
              <a:t>В методе может быть более одного оператора </a:t>
            </a:r>
            <a:r>
              <a:rPr lang="ru-RU" dirty="0" err="1"/>
              <a:t>return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3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при работе программы. Причины возникновения ошибок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ru-RU" dirty="0"/>
              <a:t>Попытка выполнить некорректное выражение. Например, деление на ноль, или обращение к объекту по ссылке, равной </a:t>
            </a:r>
            <a:r>
              <a:rPr lang="ru-RU" dirty="0" err="1"/>
              <a:t>null</a:t>
            </a:r>
            <a:r>
              <a:rPr lang="ru-RU" dirty="0"/>
              <a:t>, попытка использовать класс, описание которого (</a:t>
            </a:r>
            <a:r>
              <a:rPr lang="ru-RU" dirty="0" err="1"/>
              <a:t>class</a:t>
            </a:r>
            <a:r>
              <a:rPr lang="ru-RU" dirty="0"/>
              <a:t> -файл) отсутствует, и т.д. В таких случаях всегда можно точно указать, в каком месте произошла ошибка, - именно в некорректном выражении.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Выполнение оператора </a:t>
            </a:r>
            <a:r>
              <a:rPr lang="ru-RU" dirty="0" err="1"/>
              <a:t>throw</a:t>
            </a:r>
            <a:r>
              <a:rPr lang="ru-RU" dirty="0"/>
              <a:t> Этот оператор применяется для явного порождения ошибки. Очевидно, что и здесь можно указать место возникновения исключительной ситуации.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Асинхронные ошибки во время исполнения программы.</a:t>
            </a:r>
            <a:endParaRPr lang="en-US" dirty="0"/>
          </a:p>
          <a:p>
            <a:pPr lvl="1"/>
            <a:r>
              <a:rPr lang="ru-RU" sz="1400" dirty="0"/>
              <a:t>Причиной таких ошибок могут быть сбои внутри самой виртуальной машины (ведь она также является программой), или вызов метода </a:t>
            </a:r>
            <a:r>
              <a:rPr lang="ru-RU" sz="1400" dirty="0" err="1"/>
              <a:t>stop</a:t>
            </a:r>
            <a:r>
              <a:rPr lang="ru-RU" sz="1400" dirty="0"/>
              <a:t>() у потока выполнения </a:t>
            </a:r>
            <a:r>
              <a:rPr lang="ru-RU" sz="1400" dirty="0" err="1"/>
              <a:t>Thread</a:t>
            </a:r>
            <a:r>
              <a:rPr lang="ru-RU" sz="1400" dirty="0"/>
              <a:t>.</a:t>
            </a:r>
          </a:p>
          <a:p>
            <a:pPr lvl="1"/>
            <a:r>
              <a:rPr lang="ru-RU" sz="1400" dirty="0"/>
              <a:t>В этом случае невозможно указать точное место программы, где происходит исключительная ситуация. Если мы попытаемся остановить поток выполнения (вызвав метод </a:t>
            </a:r>
            <a:r>
              <a:rPr lang="ru-RU" sz="1400" dirty="0" err="1"/>
              <a:t>stop</a:t>
            </a:r>
            <a:r>
              <a:rPr lang="ru-RU" sz="1400" dirty="0"/>
              <a:t>() ), нам не удастся предсказать, при выполнении какого именно выражения этот поток остановится.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6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при работе программы. Причины возникновения ошибок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Таким образом, все ошибки в </a:t>
            </a:r>
            <a:r>
              <a:rPr lang="ru-RU" dirty="0" err="1"/>
              <a:t>Java</a:t>
            </a:r>
            <a:r>
              <a:rPr lang="ru-RU" dirty="0"/>
              <a:t> делятся на синхронные и асинхронные.</a:t>
            </a:r>
            <a:endParaRPr lang="en-US" dirty="0"/>
          </a:p>
          <a:p>
            <a:r>
              <a:rPr lang="ru-RU" dirty="0"/>
              <a:t>С первыми сравнительно проще работать, так как принципиально возможно найти точное место в коде, которое является причиной возникновения исключительной ситуации. </a:t>
            </a:r>
            <a:endParaRPr lang="en-US" dirty="0"/>
          </a:p>
          <a:p>
            <a:r>
              <a:rPr lang="ru-RU" dirty="0" err="1"/>
              <a:t>Java</a:t>
            </a:r>
            <a:r>
              <a:rPr lang="ru-RU" dirty="0"/>
              <a:t> является строгим языком в том смысле, что все выражения до точки сбоя обязательно будут выполнены, и в то же время ни одно последующее выражение никогда выполнено не будет. </a:t>
            </a:r>
            <a:endParaRPr lang="en-US" dirty="0"/>
          </a:p>
          <a:p>
            <a:r>
              <a:rPr lang="ru-RU" dirty="0"/>
              <a:t>Ошибки могут возникать как по причине недостаточной внимательности программиста (отсутствует нужный класс, или индекс массива вышел за допустимые границы), так и по независящим от него причинам (произошел разрыв сетевого соединения, сбой аппаратного обеспечения, например, жесткого диска и др.).</a:t>
            </a:r>
          </a:p>
          <a:p>
            <a:r>
              <a:rPr lang="ru-RU" dirty="0"/>
              <a:t>Асинхронные ошибки гораздо сложнее в обнаружении и исправлении. </a:t>
            </a:r>
          </a:p>
          <a:p>
            <a:r>
              <a:rPr lang="ru-RU" dirty="0"/>
              <a:t>Обычному разработчику очень трудно выявить причины сбоев в виртуальной машине. </a:t>
            </a:r>
          </a:p>
          <a:p>
            <a:r>
              <a:rPr lang="ru-RU" dirty="0"/>
              <a:t>Это могут быть ошибки создателей JVM, несовместимость с операционной системой, аппаратный сбой и многое другое. </a:t>
            </a:r>
          </a:p>
        </p:txBody>
      </p:sp>
    </p:spTree>
    <p:extLst>
      <p:ext uri="{BB962C8B-B14F-4D97-AF65-F5344CB8AC3E}">
        <p14:creationId xmlns:p14="http://schemas.microsoft.com/office/powerpoint/2010/main" val="26207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при работе программы. Исключения (</a:t>
            </a:r>
            <a:r>
              <a:rPr lang="ru-RU" dirty="0" err="1"/>
              <a:t>Exceptions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2916055"/>
            <a:ext cx="7486650" cy="3578529"/>
          </a:xfrm>
        </p:spPr>
        <p:txBody>
          <a:bodyPr>
            <a:normAutofit/>
          </a:bodyPr>
          <a:lstStyle/>
          <a:p>
            <a:r>
              <a:rPr lang="ru-RU" dirty="0"/>
              <a:t>При возникновении исключительной ситуации управление передается от кода, вызвавшего исключительную ситуацию, на ближайший блок </a:t>
            </a:r>
            <a:r>
              <a:rPr lang="ru-RU" dirty="0" err="1"/>
              <a:t>catch</a:t>
            </a:r>
            <a:r>
              <a:rPr lang="ru-RU" dirty="0"/>
              <a:t> (или вверх по стеку) и создается объект, унаследованный от класса </a:t>
            </a:r>
            <a:r>
              <a:rPr lang="ru-RU" dirty="0" err="1"/>
              <a:t>Throwable</a:t>
            </a:r>
            <a:r>
              <a:rPr lang="ru-RU" dirty="0"/>
              <a:t>, или его потомков), который содержит информацию об исключительной ситуации и используется при ее обработке. </a:t>
            </a:r>
          </a:p>
          <a:p>
            <a:r>
              <a:rPr lang="ru-RU" dirty="0"/>
              <a:t>В блоке </a:t>
            </a:r>
            <a:r>
              <a:rPr lang="ru-RU" dirty="0" err="1"/>
              <a:t>catch</a:t>
            </a:r>
            <a:r>
              <a:rPr lang="ru-RU" dirty="0"/>
              <a:t> указывается именно класс обрабатываемой ситуации.</a:t>
            </a:r>
          </a:p>
          <a:p>
            <a:r>
              <a:rPr lang="ru-RU" dirty="0"/>
              <a:t>Иерархия, по которой передается информация об исключительной ситуации, зависит от того, где эта исключительная ситуация возникла. Если это</a:t>
            </a:r>
          </a:p>
          <a:p>
            <a:pPr lvl="1"/>
            <a:r>
              <a:rPr lang="ru-RU" sz="1400" dirty="0"/>
              <a:t>метод, то управление будет передаваться в то место, где данный метод был вызван;</a:t>
            </a:r>
          </a:p>
          <a:p>
            <a:pPr lvl="1"/>
            <a:r>
              <a:rPr lang="ru-RU" sz="1400" dirty="0"/>
              <a:t>конструктор, то управление будет передаваться туда, где попытались создать объект (как правило, применяя оператор </a:t>
            </a:r>
            <a:r>
              <a:rPr lang="ru-RU" sz="1400" dirty="0" err="1"/>
              <a:t>new</a:t>
            </a:r>
            <a:r>
              <a:rPr lang="ru-RU" sz="1400" dirty="0"/>
              <a:t> );</a:t>
            </a:r>
          </a:p>
          <a:p>
            <a:pPr lvl="1"/>
            <a:r>
              <a:rPr lang="ru-RU" sz="1400" dirty="0"/>
              <a:t>статический инициализатор, то управление будет передано туда, где произошло первое обращение к классу, потребовавшее его инициализации.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8675" y="1444370"/>
            <a:ext cx="4572000" cy="14716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someAction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anotherAction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catch(Exception e)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обработка исключительной ситуации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9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исключительных ситуаций.</a:t>
            </a:r>
            <a:br>
              <a:rPr lang="ru-RU" dirty="0"/>
            </a:br>
            <a:r>
              <a:rPr lang="ru-RU" dirty="0"/>
              <a:t>Конструкция </a:t>
            </a:r>
            <a:r>
              <a:rPr lang="ru-RU" dirty="0" err="1"/>
              <a:t>try-catch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2919045"/>
            <a:ext cx="7486650" cy="369276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Сначала выполняется код, заключенный в фигурные скобки оператора </a:t>
            </a:r>
            <a:r>
              <a:rPr lang="ru-RU" dirty="0" err="1"/>
              <a:t>try</a:t>
            </a:r>
            <a:r>
              <a:rPr lang="ru-RU" dirty="0"/>
              <a:t>. Если во время его выполнения не происходит никаких нештатных ситуаций, то далее управление передается за закрывающую фигурную скобку последнего оператора </a:t>
            </a:r>
            <a:r>
              <a:rPr lang="ru-RU" dirty="0" err="1"/>
              <a:t>catch</a:t>
            </a:r>
            <a:r>
              <a:rPr lang="ru-RU" dirty="0"/>
              <a:t>, ассоциированного с данным оператором </a:t>
            </a:r>
            <a:r>
              <a:rPr lang="ru-RU" dirty="0" err="1"/>
              <a:t>try</a:t>
            </a:r>
            <a:r>
              <a:rPr lang="ru-RU" dirty="0"/>
              <a:t>.</a:t>
            </a:r>
          </a:p>
          <a:p>
            <a:r>
              <a:rPr lang="ru-RU" dirty="0"/>
              <a:t>Если в пределах </a:t>
            </a:r>
            <a:r>
              <a:rPr lang="ru-RU" dirty="0" err="1"/>
              <a:t>try</a:t>
            </a:r>
            <a:r>
              <a:rPr lang="ru-RU" dirty="0"/>
              <a:t> возникает исключительная ситуация, то далее выполнение кода производится по одному из перечисленных ниже сценариев.</a:t>
            </a:r>
          </a:p>
          <a:p>
            <a:r>
              <a:rPr lang="ru-RU" dirty="0"/>
              <a:t>Возникла исключительная ситуация, класс которой указан в качестве параметра одного из блоков </a:t>
            </a:r>
            <a:r>
              <a:rPr lang="ru-RU" dirty="0" err="1"/>
              <a:t>catch</a:t>
            </a:r>
            <a:r>
              <a:rPr lang="ru-RU" dirty="0"/>
              <a:t>. В этом случае производится выполнение блока кода, ассоциированного с данным </a:t>
            </a:r>
            <a:r>
              <a:rPr lang="ru-RU" dirty="0" err="1"/>
              <a:t>catch</a:t>
            </a:r>
            <a:r>
              <a:rPr lang="ru-RU" dirty="0"/>
              <a:t> (заключенного в фигурные скобки). Далее, если код в этом блоке завершается нормально, то и весь оператор </a:t>
            </a:r>
            <a:r>
              <a:rPr lang="ru-RU" dirty="0" err="1"/>
              <a:t>try</a:t>
            </a:r>
            <a:r>
              <a:rPr lang="ru-RU" dirty="0"/>
              <a:t> завершается нормально и управление передается на оператор (выражение), следующий за закрывающей фигурной скобкой последнего </a:t>
            </a:r>
            <a:r>
              <a:rPr lang="ru-RU" dirty="0" err="1"/>
              <a:t>catch</a:t>
            </a:r>
            <a:r>
              <a:rPr lang="ru-RU" dirty="0"/>
              <a:t>. Если код в </a:t>
            </a:r>
            <a:r>
              <a:rPr lang="ru-RU" dirty="0" err="1"/>
              <a:t>catch</a:t>
            </a:r>
            <a:r>
              <a:rPr lang="ru-RU" dirty="0"/>
              <a:t> завершается не штатно, то и весь </a:t>
            </a:r>
            <a:r>
              <a:rPr lang="ru-RU" dirty="0" err="1"/>
              <a:t>try</a:t>
            </a:r>
            <a:r>
              <a:rPr lang="ru-RU" dirty="0"/>
              <a:t> завершается </a:t>
            </a:r>
            <a:r>
              <a:rPr lang="ru-RU" dirty="0" err="1"/>
              <a:t>нештатно</a:t>
            </a:r>
            <a:r>
              <a:rPr lang="ru-RU" dirty="0"/>
              <a:t> по той же причине.</a:t>
            </a:r>
          </a:p>
          <a:p>
            <a:r>
              <a:rPr lang="ru-RU" dirty="0"/>
              <a:t>Если возникла исключительная ситуация, класс которой не указан в качестве аргумента ни в одном </a:t>
            </a:r>
            <a:r>
              <a:rPr lang="ru-RU" dirty="0" err="1"/>
              <a:t>catch</a:t>
            </a:r>
            <a:r>
              <a:rPr lang="ru-RU" dirty="0"/>
              <a:t>, то выполнение всего </a:t>
            </a:r>
            <a:r>
              <a:rPr lang="ru-RU" dirty="0" err="1"/>
              <a:t>try</a:t>
            </a:r>
            <a:r>
              <a:rPr lang="ru-RU" dirty="0"/>
              <a:t> завершается </a:t>
            </a:r>
            <a:r>
              <a:rPr lang="ru-RU" dirty="0" err="1"/>
              <a:t>нештатно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8675" y="1365949"/>
            <a:ext cx="4572000" cy="14724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...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catch(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SomeExceptionClass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...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catch(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AnotherExceptionClass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...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try-catch-finally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38" y="1471246"/>
            <a:ext cx="7486650" cy="5257800"/>
          </a:xfrm>
        </p:spPr>
        <p:txBody>
          <a:bodyPr>
            <a:normAutofit/>
          </a:bodyPr>
          <a:lstStyle/>
          <a:p>
            <a:r>
              <a:rPr lang="ru-RU" dirty="0"/>
              <a:t>Оператор </a:t>
            </a:r>
            <a:r>
              <a:rPr lang="ru-RU" dirty="0" err="1"/>
              <a:t>finally</a:t>
            </a:r>
            <a:r>
              <a:rPr lang="ru-RU" dirty="0"/>
              <a:t> предназначен для того, чтобы обеспечить гарантированное выполнение какого-либо фрагмента кода. Вне зависимости от того, возникла ли исключительная ситуация в блоке </a:t>
            </a:r>
            <a:r>
              <a:rPr lang="ru-RU" dirty="0" err="1"/>
              <a:t>try</a:t>
            </a:r>
            <a:r>
              <a:rPr lang="ru-RU" dirty="0"/>
              <a:t>, задан ли подходящий блок </a:t>
            </a:r>
            <a:r>
              <a:rPr lang="ru-RU" dirty="0" err="1"/>
              <a:t>catch</a:t>
            </a:r>
            <a:r>
              <a:rPr lang="ru-RU" dirty="0"/>
              <a:t>, не возникла ли ошибка в самом блоке </a:t>
            </a:r>
            <a:r>
              <a:rPr lang="ru-RU" dirty="0" err="1"/>
              <a:t>catch</a:t>
            </a:r>
            <a:r>
              <a:rPr lang="ru-RU" dirty="0"/>
              <a:t>,- все равно блок </a:t>
            </a:r>
            <a:r>
              <a:rPr lang="ru-RU" dirty="0" err="1"/>
              <a:t>finally</a:t>
            </a:r>
            <a:r>
              <a:rPr lang="ru-RU" dirty="0"/>
              <a:t> будет в конце концов исполнен.</a:t>
            </a:r>
          </a:p>
          <a:p>
            <a:r>
              <a:rPr lang="ru-RU" dirty="0"/>
              <a:t>Последовательность выполнения такой конструкции следующая: если оператор </a:t>
            </a:r>
            <a:r>
              <a:rPr lang="ru-RU" dirty="0" err="1"/>
              <a:t>try</a:t>
            </a:r>
            <a:r>
              <a:rPr lang="ru-RU" dirty="0"/>
              <a:t> выполнен нормально, то будет выполнен блок </a:t>
            </a:r>
            <a:r>
              <a:rPr lang="ru-RU" dirty="0" err="1"/>
              <a:t>finally</a:t>
            </a:r>
            <a:r>
              <a:rPr lang="ru-RU" dirty="0"/>
              <a:t>. В свою очередь, если оператор </a:t>
            </a:r>
            <a:r>
              <a:rPr lang="ru-RU" dirty="0" err="1"/>
              <a:t>finally</a:t>
            </a:r>
            <a:r>
              <a:rPr lang="ru-RU" dirty="0"/>
              <a:t> выполняется нормально, то и весь оператор </a:t>
            </a:r>
            <a:r>
              <a:rPr lang="ru-RU" dirty="0" err="1"/>
              <a:t>try</a:t>
            </a:r>
            <a:r>
              <a:rPr lang="ru-RU" dirty="0"/>
              <a:t> выполняется нормально.</a:t>
            </a:r>
          </a:p>
          <a:p>
            <a:r>
              <a:rPr lang="ru-RU" dirty="0"/>
              <a:t>Если во время выполнения блока </a:t>
            </a:r>
            <a:r>
              <a:rPr lang="ru-RU" dirty="0" err="1"/>
              <a:t>try</a:t>
            </a:r>
            <a:r>
              <a:rPr lang="ru-RU" dirty="0"/>
              <a:t> возникает исключение и существует оператор </a:t>
            </a:r>
            <a:r>
              <a:rPr lang="ru-RU" dirty="0" err="1"/>
              <a:t>catch</a:t>
            </a:r>
            <a:r>
              <a:rPr lang="ru-RU" dirty="0"/>
              <a:t>, который перехватывает данный тип исключения, происходит выполнение связанного с </a:t>
            </a:r>
            <a:r>
              <a:rPr lang="ru-RU" dirty="0" err="1"/>
              <a:t>catch</a:t>
            </a:r>
            <a:r>
              <a:rPr lang="ru-RU" dirty="0"/>
              <a:t> блока. Если блок </a:t>
            </a:r>
            <a:r>
              <a:rPr lang="ru-RU" dirty="0" err="1"/>
              <a:t>catch</a:t>
            </a:r>
            <a:r>
              <a:rPr lang="ru-RU" dirty="0"/>
              <a:t> выполняется нормально, либо ненормально, все равно затем выполняется блок </a:t>
            </a:r>
            <a:r>
              <a:rPr lang="ru-RU" dirty="0" err="1"/>
              <a:t>finally</a:t>
            </a:r>
            <a:r>
              <a:rPr lang="ru-RU" dirty="0"/>
              <a:t>. Если блок </a:t>
            </a:r>
            <a:r>
              <a:rPr lang="ru-RU" dirty="0" err="1"/>
              <a:t>finally</a:t>
            </a:r>
            <a:r>
              <a:rPr lang="ru-RU" dirty="0"/>
              <a:t> завершается нормально, то оператор </a:t>
            </a:r>
            <a:r>
              <a:rPr lang="ru-RU" dirty="0" err="1"/>
              <a:t>try</a:t>
            </a:r>
            <a:r>
              <a:rPr lang="ru-RU" dirty="0"/>
              <a:t> завершается так же, как завершился блок </a:t>
            </a:r>
            <a:r>
              <a:rPr lang="ru-RU" dirty="0" err="1"/>
              <a:t>catch</a:t>
            </a:r>
            <a:r>
              <a:rPr lang="ru-RU" dirty="0"/>
              <a:t>.</a:t>
            </a:r>
          </a:p>
          <a:p>
            <a:r>
              <a:rPr lang="ru-RU" dirty="0"/>
              <a:t>Если в списке операторов </a:t>
            </a:r>
            <a:r>
              <a:rPr lang="ru-RU" dirty="0" err="1"/>
              <a:t>catch</a:t>
            </a:r>
            <a:r>
              <a:rPr lang="ru-RU" dirty="0"/>
              <a:t> не находится такого, который обработал бы возникшее исключение, то все равно выполняется блок </a:t>
            </a:r>
            <a:r>
              <a:rPr lang="ru-RU" dirty="0" err="1"/>
              <a:t>finally</a:t>
            </a:r>
            <a:r>
              <a:rPr lang="ru-RU" dirty="0"/>
              <a:t>. В этом случае, если </a:t>
            </a:r>
            <a:r>
              <a:rPr lang="ru-RU" dirty="0" err="1"/>
              <a:t>finally</a:t>
            </a:r>
            <a:r>
              <a:rPr lang="ru-RU" dirty="0"/>
              <a:t> завершится нормально, весь </a:t>
            </a:r>
            <a:r>
              <a:rPr lang="ru-RU" dirty="0" err="1"/>
              <a:t>try</a:t>
            </a:r>
            <a:r>
              <a:rPr lang="ru-RU" dirty="0"/>
              <a:t> завершится ненормально по той же причине, по которой было нарушено исполнение </a:t>
            </a:r>
            <a:r>
              <a:rPr lang="ru-RU" dirty="0" err="1"/>
              <a:t>try</a:t>
            </a:r>
            <a:r>
              <a:rPr lang="ru-RU" dirty="0"/>
              <a:t>.</a:t>
            </a:r>
          </a:p>
          <a:p>
            <a:r>
              <a:rPr lang="ru-RU" dirty="0"/>
              <a:t>Во всех случаях, если блок </a:t>
            </a:r>
            <a:r>
              <a:rPr lang="ru-RU" dirty="0" err="1"/>
              <a:t>finally</a:t>
            </a:r>
            <a:r>
              <a:rPr lang="ru-RU" dirty="0"/>
              <a:t> завершается ненормально, то весь </a:t>
            </a:r>
            <a:r>
              <a:rPr lang="ru-RU" dirty="0" err="1"/>
              <a:t>try</a:t>
            </a:r>
            <a:r>
              <a:rPr lang="ru-RU" dirty="0"/>
              <a:t> завершится ненормально по той же причине.</a:t>
            </a:r>
          </a:p>
        </p:txBody>
      </p:sp>
    </p:spTree>
    <p:extLst>
      <p:ext uri="{BB962C8B-B14F-4D97-AF65-F5344CB8AC3E}">
        <p14:creationId xmlns:p14="http://schemas.microsoft.com/office/powerpoint/2010/main" val="360943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конструкции </a:t>
            </a:r>
            <a:r>
              <a:rPr lang="en-US" dirty="0"/>
              <a:t>try-catch-finally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4747846"/>
            <a:ext cx="7486650" cy="1424353"/>
          </a:xfrm>
        </p:spPr>
        <p:txBody>
          <a:bodyPr/>
          <a:lstStyle/>
          <a:p>
            <a:r>
              <a:rPr lang="ru-RU" dirty="0"/>
              <a:t>Если в данном примере поместить операторы очистки буфера и закрытия файла сразу после окончания обработки данных, то при возникновении ошибки ввода/вывода корректного закрытия файла не произойдет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10737" y="1421469"/>
            <a:ext cx="4572000" cy="30852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byte [] buffer = new byte[128];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new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("file.txt");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while(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fis.read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(buffer) &gt; 0)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... 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обработка данных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catch(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... 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обработка исключения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finally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fis.flush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fis.close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6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обработка исключительной ситуации в коде не предусмотрена, то при ее возникновении выполнение метода будет прекращено и исключительная ситуация будет передана для обработки коду более высокого уровня. </a:t>
            </a:r>
          </a:p>
          <a:p>
            <a:r>
              <a:rPr lang="ru-RU" dirty="0"/>
              <a:t>Таким образом, если исключительная ситуация произойдет в вызываемом методе, то управление будет передано вызывающему методу и обработку исключительной ситуации должен произвести он. </a:t>
            </a:r>
          </a:p>
          <a:p>
            <a:r>
              <a:rPr lang="ru-RU" dirty="0"/>
              <a:t>Если исключительная ситуация возникла в коде самого высокого уровня (например, методе </a:t>
            </a:r>
            <a:r>
              <a:rPr lang="ru-RU" dirty="0" err="1"/>
              <a:t>main</a:t>
            </a:r>
            <a:r>
              <a:rPr lang="ru-RU" dirty="0"/>
              <a:t>() ), то управление будет передано исполняющей системе </a:t>
            </a:r>
            <a:r>
              <a:rPr lang="ru-RU" dirty="0" err="1"/>
              <a:t>Java</a:t>
            </a:r>
            <a:r>
              <a:rPr lang="ru-RU" dirty="0"/>
              <a:t> и выполнение программы будет прекращено (более точно - будет остановлен поток исполнения, в котором произошла такая ошибка).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22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оператора </a:t>
            </a:r>
            <a:r>
              <a:rPr lang="en-US" dirty="0"/>
              <a:t>throw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248508"/>
          </a:xfrm>
        </p:spPr>
        <p:txBody>
          <a:bodyPr/>
          <a:lstStyle/>
          <a:p>
            <a:r>
              <a:rPr lang="ru-RU" dirty="0"/>
              <a:t>Помимо того, что предопределенная исключительная ситуация может быть возбуждена исполняющей системой </a:t>
            </a:r>
            <a:r>
              <a:rPr lang="ru-RU" dirty="0" err="1"/>
              <a:t>Java</a:t>
            </a:r>
            <a:r>
              <a:rPr lang="ru-RU" dirty="0"/>
              <a:t>, программист сам может явно породить ошибку. Делается это с помощью оператора </a:t>
            </a:r>
            <a:r>
              <a:rPr lang="ru-RU" dirty="0" err="1"/>
              <a:t>throw</a:t>
            </a:r>
            <a:r>
              <a:rPr lang="ru-RU" dirty="0"/>
              <a:t>.</a:t>
            </a:r>
          </a:p>
          <a:p>
            <a:r>
              <a:rPr lang="ru-RU" dirty="0"/>
              <a:t>Например: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8675" y="2754923"/>
            <a:ext cx="4572000" cy="17021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calculate(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theValue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if(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theValue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throw new Exception(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"Параметр для вычисления не должен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быть отрицательным");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8674" y="4603375"/>
            <a:ext cx="7485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данном случае предполагается, что в качестве параметра методу может быть передано только неотрицательное значение; если это условие не выполнено, то с помощью оператора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throw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порождается исключительная ситуация.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оператора </a:t>
            </a:r>
            <a:r>
              <a:rPr lang="en-US" dirty="0"/>
              <a:t>throw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201615"/>
          </a:xfrm>
        </p:spPr>
        <p:txBody>
          <a:bodyPr/>
          <a:lstStyle/>
          <a:p>
            <a:r>
              <a:rPr lang="ru-RU" dirty="0"/>
              <a:t>Метод должен делегировать обработку исключительной ситуации вызвавшему его коду. Для этого в сигнатуре метода применяется ключевое слово </a:t>
            </a:r>
            <a:r>
              <a:rPr lang="ru-RU" dirty="0" err="1"/>
              <a:t>throws</a:t>
            </a:r>
            <a:r>
              <a:rPr lang="ru-RU" dirty="0"/>
              <a:t>, после которого должны быть перечислены через запятую все исключительные ситуации, которые может вызывать данный метод. То есть приведенный выше пример должен быть приведен к следующему виду: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14400" y="2801815"/>
            <a:ext cx="4572000" cy="17021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calculate(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theValue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Exception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theValue</a:t>
            </a: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throw new Exception(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descriptive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71538" y="4869311"/>
            <a:ext cx="7399788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Таким образом, создание исключительной ситуации в программе выполняется с помощью оператора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аргументом, значение которого может быть приведено к типу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Throwable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4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локальных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Локальные переменные перекрывают видимость переменных-членов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Что будет выведено на консоль?</a:t>
            </a:r>
          </a:p>
          <a:p>
            <a:r>
              <a:rPr lang="ru-RU" dirty="0"/>
              <a:t>На консоль будет выведено x = 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84" y="2306146"/>
            <a:ext cx="7833647" cy="18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9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видимости локальных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521677"/>
          </a:xfrm>
        </p:spPr>
        <p:txBody>
          <a:bodyPr/>
          <a:lstStyle/>
          <a:p>
            <a:r>
              <a:rPr lang="ru-RU" dirty="0"/>
              <a:t>Область видимости локальной переменной ограничена областью видимости блока, или оператора, в пределах которого данная переменная объявлена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7628" y="2121877"/>
            <a:ext cx="6005880" cy="3715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Test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static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Test()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static void main(String[]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Test t = new Test();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1;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("First block x = "+ x);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2;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("Second block x ="+ x);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("For cycle x = ");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=0;x&lt;5;x++) {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 + x);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1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57628" y="5923567"/>
            <a:ext cx="4572000" cy="6819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block x = 1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block x =2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0 1 2 3 4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365738"/>
          </a:xfrm>
        </p:spPr>
        <p:txBody>
          <a:bodyPr/>
          <a:lstStyle/>
          <a:p>
            <a:r>
              <a:rPr lang="ru-RU" dirty="0"/>
              <a:t>Определение локальной переменной есть исполняемый оператор. Если задана инициализация переменной, то выражение исполняется слева направо и его результат присваивается локальной переменной. </a:t>
            </a:r>
          </a:p>
          <a:p>
            <a:r>
              <a:rPr lang="ru-RU" dirty="0"/>
              <a:t>Использование неинициализированных локальных переменных запрещено и вызывает ошибку компиляции.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8675" y="2965938"/>
            <a:ext cx="4572000" cy="2460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Test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static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Test()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static void main(String[]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Test t = new Test();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= 5;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if( y &gt; 3) x = 1;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8674" y="5238599"/>
            <a:ext cx="7485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вызовет ошибку времени компиляции, т.к. возможны условия, при которых переменная x может быть не инициализирована до ее использования (несмотря на то, что в данном случае оператор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(y &gt; 3) и следующее за ним выражение x = 1; будут выполняться всегда)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87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002323"/>
          </a:xfrm>
        </p:spPr>
        <p:txBody>
          <a:bodyPr>
            <a:normAutofit/>
          </a:bodyPr>
          <a:lstStyle/>
          <a:p>
            <a:r>
              <a:rPr lang="ru-RU" dirty="0"/>
              <a:t>Любой оператор, или блок, может иметь метку. Метку можно указывать в качестве параметра для операторов </a:t>
            </a:r>
            <a:r>
              <a:rPr lang="ru-RU" dirty="0" err="1"/>
              <a:t>break</a:t>
            </a:r>
            <a:r>
              <a:rPr lang="ru-RU" dirty="0"/>
              <a:t> и </a:t>
            </a:r>
            <a:r>
              <a:rPr lang="ru-RU" dirty="0" err="1"/>
              <a:t>continue</a:t>
            </a:r>
            <a:r>
              <a:rPr lang="ru-RU" dirty="0"/>
              <a:t>. Область видимости метки ограничивается оператором, или блоком, к которому она относится. Так, в следующем примере мы получим ошибку компиляции: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22460" y="2696307"/>
            <a:ext cx="5021140" cy="3646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static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Test()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static void main(String[]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Test t = new Test();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1;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Lbl1: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if(x == 0) break Lbl1;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Lbl2:{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if(x &gt; 0) break Lbl1;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931985"/>
          </a:xfrm>
        </p:spPr>
        <p:txBody>
          <a:bodyPr/>
          <a:lstStyle/>
          <a:p>
            <a:r>
              <a:rPr lang="ru-RU" dirty="0"/>
              <a:t>В случае, если имеется несколько вложенных блоков и операторов, допускается обращение из внутренних блоков к меткам, относящимся к внешним.</a:t>
            </a:r>
          </a:p>
          <a:p>
            <a:r>
              <a:rPr lang="ru-RU" dirty="0"/>
              <a:t>Этот пример является вполне корректным: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3016" y="2532185"/>
            <a:ext cx="4572000" cy="40414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Test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static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static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Test()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public static void main(String[]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Test t = new Test();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L2 = 0;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Test: for(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10;i++)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test: for(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= 0; j&lt; 10;j++)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if( </a:t>
            </a:r>
            <a:r>
              <a:rPr lang="en-US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*j &gt; 50) break Test;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2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if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(логическое выражение) выражение или блок 1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u-RU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выражение или блок 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6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/>
              <a:t>Логическое выражение может быть любой языковой конструкцией, которая возвращает булевский результат. 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/>
              <a:t>Отметим отличие от языка C, в котором в качестве логического выражения могут использоваться различные типы данных, где отличное от нуля выражение трактуется как истинное значение, а ноль - как ложное. В </a:t>
            </a:r>
            <a:r>
              <a:rPr lang="ru-RU" dirty="0" err="1"/>
              <a:t>Java</a:t>
            </a:r>
            <a:r>
              <a:rPr lang="ru-RU" dirty="0"/>
              <a:t> возможно использование только логических выражений.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/>
              <a:t>Если логическое выражение принимает значение "истина", то выполняется выражение или блок 1, в противном случае - выражение или блок 2.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30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Тема1" id="{9A362562-DFE6-4E74-8767-9BAE4FBE73D6}" vid="{2DFE1179-0228-460C-9CE0-7006E4C33FE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1519</TotalTime>
  <Words>4587</Words>
  <Application>Microsoft Macintosh PowerPoint</Application>
  <PresentationFormat>Экран (4:3)</PresentationFormat>
  <Paragraphs>475</Paragraphs>
  <Slides>39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Calibri</vt:lpstr>
      <vt:lpstr>Courier New</vt:lpstr>
      <vt:lpstr>Euphemia</vt:lpstr>
      <vt:lpstr>Plantagenet Cherokee</vt:lpstr>
      <vt:lpstr>Times New Roman</vt:lpstr>
      <vt:lpstr>Wingdings</vt:lpstr>
      <vt:lpstr>Тема1</vt:lpstr>
      <vt:lpstr>Операторы структура кода</vt:lpstr>
      <vt:lpstr>Управление ходом программы</vt:lpstr>
      <vt:lpstr>Блоки и локальные переменные</vt:lpstr>
      <vt:lpstr>Область видимости локальных переменных</vt:lpstr>
      <vt:lpstr>Область видимости локальных переменных</vt:lpstr>
      <vt:lpstr>Локальные переменные</vt:lpstr>
      <vt:lpstr>Метки</vt:lpstr>
      <vt:lpstr>Метки</vt:lpstr>
      <vt:lpstr>Оператор if</vt:lpstr>
      <vt:lpstr>оператор else </vt:lpstr>
      <vt:lpstr>Оператор switch</vt:lpstr>
      <vt:lpstr>Оператор switch</vt:lpstr>
      <vt:lpstr>Оператор switch</vt:lpstr>
      <vt:lpstr>Оператор switch</vt:lpstr>
      <vt:lpstr>Управление циклами</vt:lpstr>
      <vt:lpstr>Цикл while</vt:lpstr>
      <vt:lpstr>Цикл while. Пример 1</vt:lpstr>
      <vt:lpstr>Цикл while. Пример 2</vt:lpstr>
      <vt:lpstr>Цикл do</vt:lpstr>
      <vt:lpstr>Цикл for</vt:lpstr>
      <vt:lpstr>Пример использования цикла for()</vt:lpstr>
      <vt:lpstr>Презентация PowerPoint</vt:lpstr>
      <vt:lpstr>Презентация PowerPoint</vt:lpstr>
      <vt:lpstr>Оператор continue</vt:lpstr>
      <vt:lpstr>Оператор continue. Пример</vt:lpstr>
      <vt:lpstr>Оператор break</vt:lpstr>
      <vt:lpstr>Именованные блоки</vt:lpstr>
      <vt:lpstr>Метки. Пример</vt:lpstr>
      <vt:lpstr>Презентация PowerPoint</vt:lpstr>
      <vt:lpstr>Оператор return</vt:lpstr>
      <vt:lpstr>Ошибки при работе программы. Причины возникновения ошибок</vt:lpstr>
      <vt:lpstr>Ошибки при работе программы. Причины возникновения ошибок</vt:lpstr>
      <vt:lpstr>Ошибки при работе программы. Исключения (Exceptions)</vt:lpstr>
      <vt:lpstr>Обработка исключительных ситуаций. Конструкция try-catch</vt:lpstr>
      <vt:lpstr>Конструкция try-catch-finally</vt:lpstr>
      <vt:lpstr>Пример применения конструкции try-catch-finally</vt:lpstr>
      <vt:lpstr>Презентация PowerPoint</vt:lpstr>
      <vt:lpstr>Использование оператора throw</vt:lpstr>
      <vt:lpstr>Использование оператора throw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объектно-ориентированное программирование (ООП)</dc:title>
  <dc:creator>Виталий Бондаренко</dc:creator>
  <cp:lastModifiedBy>Виталий Бондаренко</cp:lastModifiedBy>
  <cp:revision>125</cp:revision>
  <dcterms:created xsi:type="dcterms:W3CDTF">2017-01-29T15:51:18Z</dcterms:created>
  <dcterms:modified xsi:type="dcterms:W3CDTF">2020-03-12T19:20:36Z</dcterms:modified>
</cp:coreProperties>
</file>