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Светлый стиль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snapToGrid="0">
      <p:cViewPr varScale="1">
        <p:scale>
          <a:sx n="92" d="100"/>
          <a:sy n="92" d="100"/>
        </p:scale>
        <p:origin x="84" y="3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A36C57-EB32-4896-A7AD-19642F25C1A8}" type="datetimeFigureOut">
              <a:rPr lang="ru-RU" smtClean="0"/>
              <a:t>13.03.2017</a:t>
            </a:fld>
            <a:endParaRPr lang="ru-RU"/>
          </a:p>
        </p:txBody>
      </p:sp>
      <p:sp>
        <p:nvSpPr>
          <p:cNvPr id="4" name="Образ слайда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4BAF41-27C2-4321-A011-C399F31B6E81}" type="slidenum">
              <a:rPr lang="ru-RU" smtClean="0"/>
              <a:t>‹#›</a:t>
            </a:fld>
            <a:endParaRPr lang="ru-RU"/>
          </a:p>
        </p:txBody>
      </p:sp>
    </p:spTree>
    <p:extLst>
      <p:ext uri="{BB962C8B-B14F-4D97-AF65-F5344CB8AC3E}">
        <p14:creationId xmlns:p14="http://schemas.microsoft.com/office/powerpoint/2010/main" val="40440432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dirty="0" smtClean="0">
                <a:effectLst/>
                <a:latin typeface="Times New Roman" panose="02020603050405020304" pitchFamily="18" charset="0"/>
                <a:ea typeface="Times New Roman" panose="02020603050405020304" pitchFamily="18" charset="0"/>
              </a:rPr>
              <a:t>Как мы видим, сначала указывается базовый тип. Затем идет имя переменной, а пара квадратных скобок указывает на то, что используемый тип является именно массивом.</a:t>
            </a:r>
            <a:endParaRPr lang="ru-RU" dirty="0"/>
          </a:p>
        </p:txBody>
      </p:sp>
      <p:sp>
        <p:nvSpPr>
          <p:cNvPr id="4" name="Номер слайда 3"/>
          <p:cNvSpPr>
            <a:spLocks noGrp="1"/>
          </p:cNvSpPr>
          <p:nvPr>
            <p:ph type="sldNum" sz="quarter" idx="10"/>
          </p:nvPr>
        </p:nvSpPr>
        <p:spPr/>
        <p:txBody>
          <a:bodyPr/>
          <a:lstStyle/>
          <a:p>
            <a:fld id="{294BAF41-27C2-4321-A011-C399F31B6E81}" type="slidenum">
              <a:rPr lang="ru-RU" smtClean="0"/>
              <a:t>3</a:t>
            </a:fld>
            <a:endParaRPr lang="ru-RU"/>
          </a:p>
        </p:txBody>
      </p:sp>
    </p:spTree>
    <p:extLst>
      <p:ext uri="{BB962C8B-B14F-4D97-AF65-F5344CB8AC3E}">
        <p14:creationId xmlns:p14="http://schemas.microsoft.com/office/powerpoint/2010/main" val="28723062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dirty="0" smtClean="0">
                <a:effectLst/>
                <a:latin typeface="Times New Roman" panose="02020603050405020304" pitchFamily="18" charset="0"/>
                <a:ea typeface="Times New Roman" panose="02020603050405020304" pitchFamily="18" charset="0"/>
              </a:rPr>
              <a:t>Создание переменной типа массив еще не создает экземпляры этого массива. Такие переменные имеют объектный тип и хранят ссылки на объекты, однако изначально имеют значение </a:t>
            </a:r>
            <a:r>
              <a:rPr lang="ru-RU" sz="1200" dirty="0" err="1" smtClean="0">
                <a:effectLst/>
                <a:latin typeface="Times New Roman" panose="02020603050405020304" pitchFamily="18" charset="0"/>
                <a:ea typeface="Times New Roman" panose="02020603050405020304" pitchFamily="18" charset="0"/>
              </a:rPr>
              <a:t>null</a:t>
            </a:r>
            <a:r>
              <a:rPr lang="ru-RU" sz="1200" dirty="0" smtClean="0">
                <a:effectLst/>
                <a:latin typeface="Times New Roman" panose="02020603050405020304" pitchFamily="18" charset="0"/>
                <a:ea typeface="Times New Roman" panose="02020603050405020304" pitchFamily="18" charset="0"/>
              </a:rPr>
              <a:t> </a:t>
            </a:r>
            <a:endParaRPr lang="ru-RU" dirty="0"/>
          </a:p>
        </p:txBody>
      </p:sp>
      <p:sp>
        <p:nvSpPr>
          <p:cNvPr id="4" name="Номер слайда 3"/>
          <p:cNvSpPr>
            <a:spLocks noGrp="1"/>
          </p:cNvSpPr>
          <p:nvPr>
            <p:ph type="sldNum" sz="quarter" idx="10"/>
          </p:nvPr>
        </p:nvSpPr>
        <p:spPr/>
        <p:txBody>
          <a:bodyPr/>
          <a:lstStyle/>
          <a:p>
            <a:fld id="{294BAF41-27C2-4321-A011-C399F31B6E81}" type="slidenum">
              <a:rPr lang="ru-RU" smtClean="0"/>
              <a:t>4</a:t>
            </a:fld>
            <a:endParaRPr lang="ru-RU"/>
          </a:p>
        </p:txBody>
      </p:sp>
    </p:spTree>
    <p:extLst>
      <p:ext uri="{BB962C8B-B14F-4D97-AF65-F5344CB8AC3E}">
        <p14:creationId xmlns:p14="http://schemas.microsoft.com/office/powerpoint/2010/main" val="184274546"/>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sp>
        <p:nvSpPr>
          <p:cNvPr id="7" name="Прямоугольник 6"/>
          <p:cNvSpPr/>
          <p:nvPr/>
        </p:nvSpPr>
        <p:spPr>
          <a:xfrm>
            <a:off x="0" y="5778124"/>
            <a:ext cx="9144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350" dirty="0"/>
          </a:p>
        </p:txBody>
      </p:sp>
      <p:sp>
        <p:nvSpPr>
          <p:cNvPr id="8" name="Прямоугольник 7"/>
          <p:cNvSpPr/>
          <p:nvPr/>
        </p:nvSpPr>
        <p:spPr>
          <a:xfrm>
            <a:off x="0" y="0"/>
            <a:ext cx="9144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350" dirty="0"/>
          </a:p>
        </p:txBody>
      </p:sp>
      <p:sp>
        <p:nvSpPr>
          <p:cNvPr id="2" name="Заголовок 1"/>
          <p:cNvSpPr>
            <a:spLocks noGrp="1"/>
          </p:cNvSpPr>
          <p:nvPr>
            <p:ph type="ctrTitle"/>
          </p:nvPr>
        </p:nvSpPr>
        <p:spPr>
          <a:xfrm>
            <a:off x="828677" y="2292101"/>
            <a:ext cx="7572375" cy="2219691"/>
          </a:xfrm>
        </p:spPr>
        <p:txBody>
          <a:bodyPr anchor="ctr">
            <a:normAutofit/>
          </a:bodyPr>
          <a:lstStyle>
            <a:lvl1pPr algn="l">
              <a:defRPr sz="3300" cap="all" baseline="0"/>
            </a:lvl1pPr>
          </a:lstStyle>
          <a:p>
            <a:r>
              <a:rPr lang="ru-RU" smtClean="0"/>
              <a:t>Образец заголовка</a:t>
            </a:r>
            <a:endParaRPr lang="ru-RU" dirty="0"/>
          </a:p>
        </p:txBody>
      </p:sp>
      <p:sp>
        <p:nvSpPr>
          <p:cNvPr id="3" name="Подзаголовок 2"/>
          <p:cNvSpPr>
            <a:spLocks noGrp="1"/>
          </p:cNvSpPr>
          <p:nvPr>
            <p:ph type="subTitle" idx="1"/>
          </p:nvPr>
        </p:nvSpPr>
        <p:spPr>
          <a:xfrm>
            <a:off x="828675" y="4511791"/>
            <a:ext cx="7572376" cy="955565"/>
          </a:xfrm>
        </p:spPr>
        <p:txBody>
          <a:bodyPr>
            <a:normAutofit/>
          </a:bodyPr>
          <a:lstStyle>
            <a:lvl1pPr marL="0" indent="0" algn="l">
              <a:spcBef>
                <a:spcPts val="0"/>
              </a:spcBef>
              <a:buNone/>
              <a:defRPr sz="1350"/>
            </a:lvl1pPr>
            <a:lvl2pPr marL="342892" indent="0" algn="ctr">
              <a:buNone/>
              <a:defRPr sz="1500"/>
            </a:lvl2pPr>
            <a:lvl3pPr marL="685783" indent="0" algn="ctr">
              <a:buNone/>
              <a:defRPr sz="1350"/>
            </a:lvl3pPr>
            <a:lvl4pPr marL="1028675" indent="0" algn="ctr">
              <a:buNone/>
              <a:defRPr sz="1200"/>
            </a:lvl4pPr>
            <a:lvl5pPr marL="1371566" indent="0" algn="ctr">
              <a:buNone/>
              <a:defRPr sz="1200"/>
            </a:lvl5pPr>
            <a:lvl6pPr marL="1714457" indent="0" algn="ctr">
              <a:buNone/>
              <a:defRPr sz="1200"/>
            </a:lvl6pPr>
            <a:lvl7pPr marL="2057348" indent="0" algn="ctr">
              <a:buNone/>
              <a:defRPr sz="1200"/>
            </a:lvl7pPr>
            <a:lvl8pPr marL="2400240" indent="0" algn="ctr">
              <a:buNone/>
              <a:defRPr sz="1200"/>
            </a:lvl8pPr>
            <a:lvl9pPr marL="2743132" indent="0" algn="ctr">
              <a:buNone/>
              <a:defRPr sz="1200"/>
            </a:lvl9pPr>
          </a:lstStyle>
          <a:p>
            <a:r>
              <a:rPr lang="ru-RU" smtClean="0"/>
              <a:t>Образец подзаголовка</a:t>
            </a:r>
            <a:endParaRPr lang="ru-RU" dirty="0"/>
          </a:p>
        </p:txBody>
      </p:sp>
      <p:sp>
        <p:nvSpPr>
          <p:cNvPr id="4" name="Дата 3"/>
          <p:cNvSpPr>
            <a:spLocks noGrp="1"/>
          </p:cNvSpPr>
          <p:nvPr>
            <p:ph type="dt" sz="half" idx="10"/>
          </p:nvPr>
        </p:nvSpPr>
        <p:spPr/>
        <p:txBody>
          <a:bodyPr/>
          <a:lstStyle/>
          <a:p>
            <a:fld id="{31966064-C03D-4293-8909-F063DB8067E5}" type="datetimeFigureOut">
              <a:rPr lang="ru-RU" smtClean="0"/>
              <a:t>13.03.2017</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E807C28B-18FD-485B-A1C7-52120AD8C0BD}" type="slidenum">
              <a:rPr lang="ru-RU" smtClean="0"/>
              <a:t>‹#›</a:t>
            </a:fld>
            <a:endParaRPr lang="ru-RU"/>
          </a:p>
        </p:txBody>
      </p:sp>
      <p:pic>
        <p:nvPicPr>
          <p:cNvPr id="11" name="Рисунок 10"/>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993335" y="0"/>
            <a:ext cx="1310643" cy="2292094"/>
          </a:xfrm>
          <a:prstGeom prst="rect">
            <a:avLst/>
          </a:prstGeom>
        </p:spPr>
      </p:pic>
    </p:spTree>
    <p:extLst>
      <p:ext uri="{BB962C8B-B14F-4D97-AF65-F5344CB8AC3E}">
        <p14:creationId xmlns:p14="http://schemas.microsoft.com/office/powerpoint/2010/main" val="303118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chor="b"/>
          <a:lstStyle>
            <a:lvl1pPr>
              <a:defRPr sz="2400"/>
            </a:lvl1pPr>
          </a:lstStyle>
          <a:p>
            <a:r>
              <a:rPr lang="ru-RU" smtClean="0"/>
              <a:t>Образец заголовка</a:t>
            </a:r>
            <a:endParaRPr lang="ru-RU" dirty="0"/>
          </a:p>
        </p:txBody>
      </p:sp>
      <p:sp>
        <p:nvSpPr>
          <p:cNvPr id="3" name="Рисунок 2"/>
          <p:cNvSpPr>
            <a:spLocks noGrp="1"/>
          </p:cNvSpPr>
          <p:nvPr>
            <p:ph type="pic" idx="1"/>
          </p:nvPr>
        </p:nvSpPr>
        <p:spPr>
          <a:xfrm>
            <a:off x="3491003" y="1600201"/>
            <a:ext cx="4823184" cy="4572001"/>
          </a:xfrm>
        </p:spPr>
        <p:txBody>
          <a:bodyPr tIns="1188720">
            <a:normAutofit/>
          </a:bodyPr>
          <a:lstStyle>
            <a:lvl1pPr marL="0" indent="0" algn="ctr">
              <a:buNone/>
              <a:defRPr sz="1500"/>
            </a:lvl1pPr>
            <a:lvl2pPr marL="342892" indent="0">
              <a:buNone/>
              <a:defRPr sz="2100"/>
            </a:lvl2pPr>
            <a:lvl3pPr marL="685783" indent="0">
              <a:buNone/>
              <a:defRPr sz="1800"/>
            </a:lvl3pPr>
            <a:lvl4pPr marL="1028675" indent="0">
              <a:buNone/>
              <a:defRPr sz="1500"/>
            </a:lvl4pPr>
            <a:lvl5pPr marL="1371566" indent="0">
              <a:buNone/>
              <a:defRPr sz="1500"/>
            </a:lvl5pPr>
            <a:lvl6pPr marL="1714457" indent="0">
              <a:buNone/>
              <a:defRPr sz="1500"/>
            </a:lvl6pPr>
            <a:lvl7pPr marL="2057348" indent="0">
              <a:buNone/>
              <a:defRPr sz="1500"/>
            </a:lvl7pPr>
            <a:lvl8pPr marL="2400240" indent="0">
              <a:buNone/>
              <a:defRPr sz="1500"/>
            </a:lvl8pPr>
            <a:lvl9pPr marL="2743132" indent="0">
              <a:buNone/>
              <a:defRPr sz="1500"/>
            </a:lvl9pPr>
          </a:lstStyle>
          <a:p>
            <a:r>
              <a:rPr lang="ru-RU" smtClean="0"/>
              <a:t>Вставка рисунка</a:t>
            </a:r>
            <a:endParaRPr lang="ru-RU" dirty="0"/>
          </a:p>
        </p:txBody>
      </p:sp>
      <p:sp>
        <p:nvSpPr>
          <p:cNvPr id="4" name="Текст 3"/>
          <p:cNvSpPr>
            <a:spLocks noGrp="1"/>
          </p:cNvSpPr>
          <p:nvPr>
            <p:ph type="body" sz="half" idx="2"/>
          </p:nvPr>
        </p:nvSpPr>
        <p:spPr>
          <a:xfrm>
            <a:off x="828677" y="1600200"/>
            <a:ext cx="2547747" cy="4572000"/>
          </a:xfrm>
        </p:spPr>
        <p:txBody>
          <a:bodyPr>
            <a:normAutofit/>
          </a:bodyPr>
          <a:lstStyle>
            <a:lvl1pPr marL="0" indent="0">
              <a:spcBef>
                <a:spcPts val="900"/>
              </a:spcBef>
              <a:buNone/>
              <a:defRPr sz="1350"/>
            </a:lvl1pPr>
            <a:lvl2pPr marL="342892" indent="0">
              <a:buNone/>
              <a:defRPr sz="1050"/>
            </a:lvl2pPr>
            <a:lvl3pPr marL="685783" indent="0">
              <a:buNone/>
              <a:defRPr sz="900"/>
            </a:lvl3pPr>
            <a:lvl4pPr marL="1028675" indent="0">
              <a:buNone/>
              <a:defRPr sz="750"/>
            </a:lvl4pPr>
            <a:lvl5pPr marL="1371566" indent="0">
              <a:buNone/>
              <a:defRPr sz="750"/>
            </a:lvl5pPr>
            <a:lvl6pPr marL="1714457" indent="0">
              <a:buNone/>
              <a:defRPr sz="750"/>
            </a:lvl6pPr>
            <a:lvl7pPr marL="2057348" indent="0">
              <a:buNone/>
              <a:defRPr sz="750"/>
            </a:lvl7pPr>
            <a:lvl8pPr marL="2400240" indent="0">
              <a:buNone/>
              <a:defRPr sz="750"/>
            </a:lvl8pPr>
            <a:lvl9pPr marL="2743132" indent="0">
              <a:buNone/>
              <a:defRPr sz="750"/>
            </a:lvl9pPr>
          </a:lstStyle>
          <a:p>
            <a:pPr lvl="0"/>
            <a:r>
              <a:rPr lang="ru-RU" smtClean="0"/>
              <a:t>Образец текста</a:t>
            </a:r>
          </a:p>
        </p:txBody>
      </p:sp>
      <p:sp>
        <p:nvSpPr>
          <p:cNvPr id="5" name="Дата 4"/>
          <p:cNvSpPr>
            <a:spLocks noGrp="1"/>
          </p:cNvSpPr>
          <p:nvPr>
            <p:ph type="dt" sz="half" idx="10"/>
          </p:nvPr>
        </p:nvSpPr>
        <p:spPr/>
        <p:txBody>
          <a:bodyPr/>
          <a:lstStyle/>
          <a:p>
            <a:fld id="{31966064-C03D-4293-8909-F063DB8067E5}" type="datetimeFigureOut">
              <a:rPr lang="ru-RU" smtClean="0"/>
              <a:t>13.03.2017</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E807C28B-18FD-485B-A1C7-52120AD8C0BD}" type="slidenum">
              <a:rPr lang="ru-RU" smtClean="0"/>
              <a:t>‹#›</a:t>
            </a:fld>
            <a:endParaRPr lang="ru-RU"/>
          </a:p>
        </p:txBody>
      </p:sp>
    </p:spTree>
    <p:extLst>
      <p:ext uri="{BB962C8B-B14F-4D97-AF65-F5344CB8AC3E}">
        <p14:creationId xmlns:p14="http://schemas.microsoft.com/office/powerpoint/2010/main" val="32981730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dirty="0"/>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dirty="0"/>
          </a:p>
        </p:txBody>
      </p:sp>
      <p:sp>
        <p:nvSpPr>
          <p:cNvPr id="4" name="Дата 3"/>
          <p:cNvSpPr>
            <a:spLocks noGrp="1"/>
          </p:cNvSpPr>
          <p:nvPr>
            <p:ph type="dt" sz="half" idx="10"/>
          </p:nvPr>
        </p:nvSpPr>
        <p:spPr/>
        <p:txBody>
          <a:bodyPr/>
          <a:lstStyle/>
          <a:p>
            <a:fld id="{31966064-C03D-4293-8909-F063DB8067E5}" type="datetimeFigureOut">
              <a:rPr lang="ru-RU" smtClean="0"/>
              <a:t>13.03.2017</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E807C28B-18FD-485B-A1C7-52120AD8C0BD}" type="slidenum">
              <a:rPr lang="ru-RU" smtClean="0"/>
              <a:t>‹#›</a:t>
            </a:fld>
            <a:endParaRPr lang="ru-RU"/>
          </a:p>
        </p:txBody>
      </p:sp>
    </p:spTree>
    <p:extLst>
      <p:ext uri="{BB962C8B-B14F-4D97-AF65-F5344CB8AC3E}">
        <p14:creationId xmlns:p14="http://schemas.microsoft.com/office/powerpoint/2010/main" val="33014363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7029451" y="365125"/>
            <a:ext cx="1285875" cy="5811838"/>
          </a:xfrm>
        </p:spPr>
        <p:txBody>
          <a:bodyPr vert="eaVert"/>
          <a:lstStyle/>
          <a:p>
            <a:r>
              <a:rPr lang="ru-RU" smtClean="0"/>
              <a:t>Образец заголовка</a:t>
            </a:r>
            <a:endParaRPr lang="ru-RU" dirty="0"/>
          </a:p>
        </p:txBody>
      </p:sp>
      <p:sp>
        <p:nvSpPr>
          <p:cNvPr id="3" name="Вертикальный текст 2"/>
          <p:cNvSpPr>
            <a:spLocks noGrp="1"/>
          </p:cNvSpPr>
          <p:nvPr>
            <p:ph type="body" orient="vert" idx="1"/>
          </p:nvPr>
        </p:nvSpPr>
        <p:spPr>
          <a:xfrm>
            <a:off x="828675" y="365125"/>
            <a:ext cx="6074172" cy="5811838"/>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dirty="0"/>
          </a:p>
        </p:txBody>
      </p:sp>
      <p:sp>
        <p:nvSpPr>
          <p:cNvPr id="4" name="Дата 3"/>
          <p:cNvSpPr>
            <a:spLocks noGrp="1"/>
          </p:cNvSpPr>
          <p:nvPr>
            <p:ph type="dt" sz="half" idx="10"/>
          </p:nvPr>
        </p:nvSpPr>
        <p:spPr/>
        <p:txBody>
          <a:bodyPr/>
          <a:lstStyle/>
          <a:p>
            <a:fld id="{31966064-C03D-4293-8909-F063DB8067E5}" type="datetimeFigureOut">
              <a:rPr lang="ru-RU" smtClean="0"/>
              <a:t>13.03.2017</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E807C28B-18FD-485B-A1C7-52120AD8C0BD}" type="slidenum">
              <a:rPr lang="ru-RU" smtClean="0"/>
              <a:t>‹#›</a:t>
            </a:fld>
            <a:endParaRPr lang="ru-RU"/>
          </a:p>
        </p:txBody>
      </p:sp>
      <p:grpSp>
        <p:nvGrpSpPr>
          <p:cNvPr id="7" name="Группа 6"/>
          <p:cNvGrpSpPr/>
          <p:nvPr/>
        </p:nvGrpSpPr>
        <p:grpSpPr>
          <a:xfrm rot="5400000">
            <a:off x="4181447" y="3239397"/>
            <a:ext cx="5632704" cy="63302"/>
            <a:chOff x="1073150" y="1219201"/>
            <a:chExt cx="10058400" cy="63125"/>
          </a:xfrm>
        </p:grpSpPr>
        <p:cxnSp>
          <p:nvCxnSpPr>
            <p:cNvPr id="8" name="Прямая соединительная линия 7"/>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9" name="Прямая соединительная линия 8"/>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524237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dirty="0"/>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dirty="0"/>
          </a:p>
        </p:txBody>
      </p:sp>
      <p:sp>
        <p:nvSpPr>
          <p:cNvPr id="4" name="Дата 3"/>
          <p:cNvSpPr>
            <a:spLocks noGrp="1"/>
          </p:cNvSpPr>
          <p:nvPr>
            <p:ph type="dt" sz="half" idx="10"/>
          </p:nvPr>
        </p:nvSpPr>
        <p:spPr/>
        <p:txBody>
          <a:bodyPr/>
          <a:lstStyle/>
          <a:p>
            <a:fld id="{31966064-C03D-4293-8909-F063DB8067E5}" type="datetimeFigureOut">
              <a:rPr lang="ru-RU" smtClean="0"/>
              <a:t>13.03.2017</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E807C28B-18FD-485B-A1C7-52120AD8C0BD}" type="slidenum">
              <a:rPr lang="ru-RU" smtClean="0"/>
              <a:t>‹#›</a:t>
            </a:fld>
            <a:endParaRPr lang="ru-RU"/>
          </a:p>
        </p:txBody>
      </p:sp>
    </p:spTree>
    <p:extLst>
      <p:ext uri="{BB962C8B-B14F-4D97-AF65-F5344CB8AC3E}">
        <p14:creationId xmlns:p14="http://schemas.microsoft.com/office/powerpoint/2010/main" val="26303877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Титульный слайд с рисунком">
    <p:spTree>
      <p:nvGrpSpPr>
        <p:cNvPr id="1" name=""/>
        <p:cNvGrpSpPr/>
        <p:nvPr/>
      </p:nvGrpSpPr>
      <p:grpSpPr>
        <a:xfrm>
          <a:off x="0" y="0"/>
          <a:ext cx="0" cy="0"/>
          <a:chOff x="0" y="0"/>
          <a:chExt cx="0" cy="0"/>
        </a:xfrm>
      </p:grpSpPr>
      <p:grpSp>
        <p:nvGrpSpPr>
          <p:cNvPr id="13" name="Группа 12"/>
          <p:cNvGrpSpPr/>
          <p:nvPr/>
        </p:nvGrpSpPr>
        <p:grpSpPr>
          <a:xfrm rot="10800000">
            <a:off x="0" y="5645517"/>
            <a:ext cx="9144000" cy="63125"/>
            <a:chOff x="507492" y="1501519"/>
            <a:chExt cx="8129016" cy="63125"/>
          </a:xfrm>
        </p:grpSpPr>
        <p:cxnSp>
          <p:nvCxnSpPr>
            <p:cNvPr id="17" name="Прямая соединительная линия 16"/>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Прямая соединительная линия 17"/>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nvGrpSpPr>
          <p:cNvPr id="14" name="Группа 13"/>
          <p:cNvGrpSpPr/>
          <p:nvPr/>
        </p:nvGrpSpPr>
        <p:grpSpPr>
          <a:xfrm>
            <a:off x="0" y="1143007"/>
            <a:ext cx="9144000" cy="63125"/>
            <a:chOff x="507492" y="1501519"/>
            <a:chExt cx="8129016" cy="63125"/>
          </a:xfrm>
        </p:grpSpPr>
        <p:cxnSp>
          <p:nvCxnSpPr>
            <p:cNvPr id="15" name="Прямая соединительная линия 14"/>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6" name="Прямая соединительная линия 15"/>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7" name="Прямоугольник 6"/>
          <p:cNvSpPr/>
          <p:nvPr/>
        </p:nvSpPr>
        <p:spPr>
          <a:xfrm>
            <a:off x="0" y="5778124"/>
            <a:ext cx="9144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350" dirty="0"/>
          </a:p>
        </p:txBody>
      </p:sp>
      <p:sp>
        <p:nvSpPr>
          <p:cNvPr id="8" name="Прямоугольник 7"/>
          <p:cNvSpPr/>
          <p:nvPr/>
        </p:nvSpPr>
        <p:spPr>
          <a:xfrm>
            <a:off x="0" y="0"/>
            <a:ext cx="9144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350" dirty="0"/>
          </a:p>
        </p:txBody>
      </p:sp>
      <p:sp>
        <p:nvSpPr>
          <p:cNvPr id="2" name="Заголовок 1"/>
          <p:cNvSpPr>
            <a:spLocks noGrp="1"/>
          </p:cNvSpPr>
          <p:nvPr>
            <p:ph type="ctrTitle"/>
          </p:nvPr>
        </p:nvSpPr>
        <p:spPr>
          <a:xfrm>
            <a:off x="828675" y="2292101"/>
            <a:ext cx="4300538" cy="2219691"/>
          </a:xfrm>
        </p:spPr>
        <p:txBody>
          <a:bodyPr anchor="ctr">
            <a:normAutofit/>
          </a:bodyPr>
          <a:lstStyle>
            <a:lvl1pPr algn="l">
              <a:defRPr sz="3300" cap="all" baseline="0"/>
            </a:lvl1pPr>
          </a:lstStyle>
          <a:p>
            <a:r>
              <a:rPr lang="ru-RU" smtClean="0"/>
              <a:t>Образец заголовка</a:t>
            </a:r>
            <a:endParaRPr lang="ru-RU" dirty="0"/>
          </a:p>
        </p:txBody>
      </p:sp>
      <p:sp>
        <p:nvSpPr>
          <p:cNvPr id="3" name="Подзаголовок 2"/>
          <p:cNvSpPr>
            <a:spLocks noGrp="1"/>
          </p:cNvSpPr>
          <p:nvPr>
            <p:ph type="subTitle" idx="1"/>
          </p:nvPr>
        </p:nvSpPr>
        <p:spPr>
          <a:xfrm>
            <a:off x="828675" y="4511791"/>
            <a:ext cx="4300538" cy="955565"/>
          </a:xfrm>
        </p:spPr>
        <p:txBody>
          <a:bodyPr>
            <a:normAutofit/>
          </a:bodyPr>
          <a:lstStyle>
            <a:lvl1pPr marL="0" indent="0" algn="l">
              <a:spcBef>
                <a:spcPts val="0"/>
              </a:spcBef>
              <a:buNone/>
              <a:defRPr sz="1350"/>
            </a:lvl1pPr>
            <a:lvl2pPr marL="342892" indent="0" algn="ctr">
              <a:buNone/>
              <a:defRPr sz="1500"/>
            </a:lvl2pPr>
            <a:lvl3pPr marL="685783" indent="0" algn="ctr">
              <a:buNone/>
              <a:defRPr sz="1350"/>
            </a:lvl3pPr>
            <a:lvl4pPr marL="1028675" indent="0" algn="ctr">
              <a:buNone/>
              <a:defRPr sz="1200"/>
            </a:lvl4pPr>
            <a:lvl5pPr marL="1371566" indent="0" algn="ctr">
              <a:buNone/>
              <a:defRPr sz="1200"/>
            </a:lvl5pPr>
            <a:lvl6pPr marL="1714457" indent="0" algn="ctr">
              <a:buNone/>
              <a:defRPr sz="1200"/>
            </a:lvl6pPr>
            <a:lvl7pPr marL="2057348" indent="0" algn="ctr">
              <a:buNone/>
              <a:defRPr sz="1200"/>
            </a:lvl7pPr>
            <a:lvl8pPr marL="2400240" indent="0" algn="ctr">
              <a:buNone/>
              <a:defRPr sz="1200"/>
            </a:lvl8pPr>
            <a:lvl9pPr marL="2743132" indent="0" algn="ctr">
              <a:buNone/>
              <a:defRPr sz="1200"/>
            </a:lvl9pPr>
          </a:lstStyle>
          <a:p>
            <a:r>
              <a:rPr lang="ru-RU" smtClean="0"/>
              <a:t>Образец подзаголовка</a:t>
            </a:r>
            <a:endParaRPr lang="ru-RU" dirty="0"/>
          </a:p>
        </p:txBody>
      </p:sp>
      <p:pic>
        <p:nvPicPr>
          <p:cNvPr id="10" name="Рисунок 9"/>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994412" y="0"/>
            <a:ext cx="1310643" cy="2292094"/>
          </a:xfrm>
          <a:prstGeom prst="rect">
            <a:avLst/>
          </a:prstGeom>
        </p:spPr>
      </p:pic>
      <p:sp>
        <p:nvSpPr>
          <p:cNvPr id="11" name="Рисунок 10"/>
          <p:cNvSpPr>
            <a:spLocks noGrp="1"/>
          </p:cNvSpPr>
          <p:nvPr>
            <p:ph type="pic" sz="quarter" idx="13"/>
          </p:nvPr>
        </p:nvSpPr>
        <p:spPr>
          <a:xfrm>
            <a:off x="5235801" y="1310656"/>
            <a:ext cx="3908203" cy="4208604"/>
          </a:xfrm>
          <a:solidFill>
            <a:schemeClr val="tx1">
              <a:lumMod val="20000"/>
              <a:lumOff val="80000"/>
            </a:schemeClr>
          </a:solidFill>
        </p:spPr>
        <p:txBody>
          <a:bodyPr tIns="1005840"/>
          <a:lstStyle>
            <a:lvl1pPr marL="0" indent="0" algn="ctr">
              <a:buNone/>
              <a:defRPr/>
            </a:lvl1pPr>
          </a:lstStyle>
          <a:p>
            <a:r>
              <a:rPr lang="ru-RU" smtClean="0"/>
              <a:t>Вставка рисунка</a:t>
            </a:r>
            <a:endParaRPr lang="ru-RU" dirty="0"/>
          </a:p>
        </p:txBody>
      </p:sp>
      <p:sp>
        <p:nvSpPr>
          <p:cNvPr id="19" name="Инструкции"/>
          <p:cNvSpPr/>
          <p:nvPr/>
        </p:nvSpPr>
        <p:spPr>
          <a:xfrm>
            <a:off x="9258300" y="0"/>
            <a:ext cx="971550" cy="6858000"/>
          </a:xfrm>
          <a:prstGeom prst="roundRect">
            <a:avLst>
              <a:gd name="adj" fmla="val 9717"/>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t" anchorCtr="0" forceAA="0" compatLnSpc="1">
            <a:prstTxWarp prst="textNoShape">
              <a:avLst/>
            </a:prstTxWarp>
            <a:noAutofit/>
          </a:bodyPr>
          <a:lstStyle/>
          <a:p>
            <a:pPr algn="l" defTabSz="685783">
              <a:buNone/>
            </a:pPr>
            <a:r>
              <a:rPr lang="ru-RU" sz="900" b="1" i="1" dirty="0" smtClean="0">
                <a:solidFill>
                  <a:schemeClr val="lt1"/>
                </a:solidFill>
                <a:latin typeface="Arial"/>
                <a:ea typeface="+mn-ea"/>
                <a:cs typeface="Arial"/>
              </a:rPr>
              <a:t>ПРИМЕЧАНИЕ.</a:t>
            </a:r>
          </a:p>
          <a:p>
            <a:pPr algn="l" defTabSz="685783">
              <a:buNone/>
            </a:pPr>
            <a:r>
              <a:rPr lang="ru-RU" sz="900" b="0" i="1" dirty="0" smtClean="0">
                <a:solidFill>
                  <a:schemeClr val="lt1"/>
                </a:solidFill>
                <a:latin typeface="Arial"/>
                <a:ea typeface="+mn-ea"/>
                <a:cs typeface="Arial"/>
              </a:rPr>
              <a:t>Чтобы изменить изображение на этом слайде, выделите рисунок и удалите его. Затем щелкните значок "Рисунки" в заполнителе и вставьте свое изображение.</a:t>
            </a:r>
            <a:endParaRPr lang="ru-RU" sz="900" b="0" i="1" dirty="0">
              <a:solidFill>
                <a:schemeClr val="lt1"/>
              </a:solidFill>
              <a:latin typeface="Arial"/>
              <a:ea typeface="+mn-ea"/>
              <a:cs typeface="Arial"/>
            </a:endParaRPr>
          </a:p>
        </p:txBody>
      </p:sp>
    </p:spTree>
    <p:extLst>
      <p:ext uri="{BB962C8B-B14F-4D97-AF65-F5344CB8AC3E}">
        <p14:creationId xmlns:p14="http://schemas.microsoft.com/office/powerpoint/2010/main" val="3990436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Заголовок раздела">
    <p:spTree>
      <p:nvGrpSpPr>
        <p:cNvPr id="1" name=""/>
        <p:cNvGrpSpPr/>
        <p:nvPr/>
      </p:nvGrpSpPr>
      <p:grpSpPr>
        <a:xfrm>
          <a:off x="0" y="0"/>
          <a:ext cx="0" cy="0"/>
          <a:chOff x="0" y="0"/>
          <a:chExt cx="0" cy="0"/>
        </a:xfrm>
      </p:grpSpPr>
      <p:grpSp>
        <p:nvGrpSpPr>
          <p:cNvPr id="8" name="Группа 7"/>
          <p:cNvGrpSpPr/>
          <p:nvPr/>
        </p:nvGrpSpPr>
        <p:grpSpPr>
          <a:xfrm>
            <a:off x="0" y="2514605"/>
            <a:ext cx="9144000" cy="3194035"/>
            <a:chOff x="647402" y="2514600"/>
            <a:chExt cx="10838688" cy="3194035"/>
          </a:xfrm>
        </p:grpSpPr>
        <p:grpSp>
          <p:nvGrpSpPr>
            <p:cNvPr id="9" name="Группа 8"/>
            <p:cNvGrpSpPr/>
            <p:nvPr/>
          </p:nvGrpSpPr>
          <p:grpSpPr>
            <a:xfrm>
              <a:off x="647402" y="2514600"/>
              <a:ext cx="10838688" cy="63125"/>
              <a:chOff x="507492" y="1501519"/>
              <a:chExt cx="8129016" cy="63125"/>
            </a:xfrm>
          </p:grpSpPr>
          <p:cxnSp>
            <p:nvCxnSpPr>
              <p:cNvPr id="14" name="Прямая соединительная линия 13"/>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5" name="Прямая соединительная линия 14"/>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10" name="Прямоугольник 9"/>
            <p:cNvSpPr/>
            <p:nvPr/>
          </p:nvSpPr>
          <p:spPr>
            <a:xfrm>
              <a:off x="647402" y="2640850"/>
              <a:ext cx="10838688" cy="294153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350" dirty="0"/>
            </a:p>
          </p:txBody>
        </p:sp>
        <p:grpSp>
          <p:nvGrpSpPr>
            <p:cNvPr id="11" name="Группа 10"/>
            <p:cNvGrpSpPr/>
            <p:nvPr/>
          </p:nvGrpSpPr>
          <p:grpSpPr>
            <a:xfrm rot="10800000">
              <a:off x="647402" y="5645510"/>
              <a:ext cx="10838688" cy="63125"/>
              <a:chOff x="507492" y="1501519"/>
              <a:chExt cx="8129016" cy="63125"/>
            </a:xfrm>
          </p:grpSpPr>
          <p:cxnSp>
            <p:nvCxnSpPr>
              <p:cNvPr id="12" name="Прямая соединительная линия 11"/>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3" name="Прямая соединительная линия 12"/>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sp>
        <p:nvSpPr>
          <p:cNvPr id="2" name="Заголовок 1"/>
          <p:cNvSpPr>
            <a:spLocks noGrp="1"/>
          </p:cNvSpPr>
          <p:nvPr>
            <p:ph type="title"/>
          </p:nvPr>
        </p:nvSpPr>
        <p:spPr>
          <a:xfrm>
            <a:off x="828676" y="2971806"/>
            <a:ext cx="7553324" cy="1684150"/>
          </a:xfrm>
        </p:spPr>
        <p:txBody>
          <a:bodyPr anchor="ctr">
            <a:normAutofit/>
          </a:bodyPr>
          <a:lstStyle>
            <a:lvl1pPr>
              <a:defRPr sz="3300" cap="all" baseline="0">
                <a:solidFill>
                  <a:schemeClr val="bg1"/>
                </a:solidFill>
              </a:defRPr>
            </a:lvl1pPr>
          </a:lstStyle>
          <a:p>
            <a:r>
              <a:rPr lang="ru-RU" smtClean="0"/>
              <a:t>Образец заголовка</a:t>
            </a:r>
            <a:endParaRPr lang="ru-RU" dirty="0"/>
          </a:p>
        </p:txBody>
      </p:sp>
      <p:sp>
        <p:nvSpPr>
          <p:cNvPr id="3" name="Текст 2"/>
          <p:cNvSpPr>
            <a:spLocks noGrp="1"/>
          </p:cNvSpPr>
          <p:nvPr>
            <p:ph type="body" idx="1"/>
          </p:nvPr>
        </p:nvSpPr>
        <p:spPr>
          <a:xfrm>
            <a:off x="828676" y="4655956"/>
            <a:ext cx="7553324" cy="509750"/>
          </a:xfrm>
        </p:spPr>
        <p:txBody>
          <a:bodyPr>
            <a:normAutofit/>
          </a:bodyPr>
          <a:lstStyle>
            <a:lvl1pPr marL="0" indent="0">
              <a:spcBef>
                <a:spcPts val="0"/>
              </a:spcBef>
              <a:buNone/>
              <a:defRPr sz="1200">
                <a:solidFill>
                  <a:schemeClr val="bg1"/>
                </a:solidFill>
              </a:defRPr>
            </a:lvl1pPr>
            <a:lvl2pPr marL="342892" indent="0">
              <a:buNone/>
              <a:defRPr sz="1500">
                <a:solidFill>
                  <a:schemeClr val="tx1">
                    <a:tint val="75000"/>
                  </a:schemeClr>
                </a:solidFill>
              </a:defRPr>
            </a:lvl2pPr>
            <a:lvl3pPr marL="685783" indent="0">
              <a:buNone/>
              <a:defRPr sz="1350">
                <a:solidFill>
                  <a:schemeClr val="tx1">
                    <a:tint val="75000"/>
                  </a:schemeClr>
                </a:solidFill>
              </a:defRPr>
            </a:lvl3pPr>
            <a:lvl4pPr marL="1028675" indent="0">
              <a:buNone/>
              <a:defRPr sz="1200">
                <a:solidFill>
                  <a:schemeClr val="tx1">
                    <a:tint val="75000"/>
                  </a:schemeClr>
                </a:solidFill>
              </a:defRPr>
            </a:lvl4pPr>
            <a:lvl5pPr marL="1371566" indent="0">
              <a:buNone/>
              <a:defRPr sz="1200">
                <a:solidFill>
                  <a:schemeClr val="tx1">
                    <a:tint val="75000"/>
                  </a:schemeClr>
                </a:solidFill>
              </a:defRPr>
            </a:lvl5pPr>
            <a:lvl6pPr marL="1714457" indent="0">
              <a:buNone/>
              <a:defRPr sz="1200">
                <a:solidFill>
                  <a:schemeClr val="tx1">
                    <a:tint val="75000"/>
                  </a:schemeClr>
                </a:solidFill>
              </a:defRPr>
            </a:lvl6pPr>
            <a:lvl7pPr marL="2057348" indent="0">
              <a:buNone/>
              <a:defRPr sz="1200">
                <a:solidFill>
                  <a:schemeClr val="tx1">
                    <a:tint val="75000"/>
                  </a:schemeClr>
                </a:solidFill>
              </a:defRPr>
            </a:lvl7pPr>
            <a:lvl8pPr marL="2400240" indent="0">
              <a:buNone/>
              <a:defRPr sz="1200">
                <a:solidFill>
                  <a:schemeClr val="tx1">
                    <a:tint val="75000"/>
                  </a:schemeClr>
                </a:solidFill>
              </a:defRPr>
            </a:lvl8pPr>
            <a:lvl9pPr marL="2743132" indent="0">
              <a:buNone/>
              <a:defRPr sz="12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31966064-C03D-4293-8909-F063DB8067E5}" type="datetimeFigureOut">
              <a:rPr lang="ru-RU" smtClean="0"/>
              <a:t>13.03.2017</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E807C28B-18FD-485B-A1C7-52120AD8C0BD}" type="slidenum">
              <a:rPr lang="ru-RU" smtClean="0"/>
              <a:t>‹#›</a:t>
            </a:fld>
            <a:endParaRPr lang="ru-RU"/>
          </a:p>
        </p:txBody>
      </p:sp>
      <p:pic>
        <p:nvPicPr>
          <p:cNvPr id="7" name="Рисунок 6"/>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994411" y="0"/>
            <a:ext cx="1337391" cy="2971806"/>
          </a:xfrm>
          <a:prstGeom prst="rect">
            <a:avLst/>
          </a:prstGeom>
        </p:spPr>
      </p:pic>
    </p:spTree>
    <p:extLst>
      <p:ext uri="{BB962C8B-B14F-4D97-AF65-F5344CB8AC3E}">
        <p14:creationId xmlns:p14="http://schemas.microsoft.com/office/powerpoint/2010/main" val="7601591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dirty="0"/>
          </a:p>
        </p:txBody>
      </p:sp>
      <p:sp>
        <p:nvSpPr>
          <p:cNvPr id="3" name="Объект 2"/>
          <p:cNvSpPr>
            <a:spLocks noGrp="1"/>
          </p:cNvSpPr>
          <p:nvPr>
            <p:ph sz="half" idx="1"/>
          </p:nvPr>
        </p:nvSpPr>
        <p:spPr>
          <a:xfrm>
            <a:off x="828677" y="1600202"/>
            <a:ext cx="3686175" cy="4571999"/>
          </a:xfrm>
        </p:spPr>
        <p:txBody>
          <a:bodyPr/>
          <a:lstStyle>
            <a:lvl5pPr>
              <a:defRPr/>
            </a:lvl5pPr>
            <a:lvl6pPr>
              <a:defRPr/>
            </a:lvl6pPr>
            <a:lvl7pPr>
              <a:defRPr/>
            </a:lvl7pPr>
            <a:lvl8pPr>
              <a:defRPr/>
            </a:lvl8pPr>
            <a:lvl9pPr>
              <a:defRPr/>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dirty="0"/>
          </a:p>
        </p:txBody>
      </p:sp>
      <p:sp>
        <p:nvSpPr>
          <p:cNvPr id="4" name="Объект 3"/>
          <p:cNvSpPr>
            <a:spLocks noGrp="1"/>
          </p:cNvSpPr>
          <p:nvPr>
            <p:ph sz="half" idx="2"/>
          </p:nvPr>
        </p:nvSpPr>
        <p:spPr>
          <a:xfrm>
            <a:off x="4629152" y="1600202"/>
            <a:ext cx="3686175" cy="4571999"/>
          </a:xfrm>
        </p:spPr>
        <p:txBody>
          <a:bodyPr/>
          <a:lstStyle>
            <a:lvl5pPr>
              <a:defRPr/>
            </a:lvl5pPr>
            <a:lvl6pPr>
              <a:defRPr/>
            </a:lvl6pPr>
            <a:lvl7pPr>
              <a:defRPr/>
            </a:lvl7pPr>
            <a:lvl8pPr>
              <a:defRPr/>
            </a:lvl8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dirty="0"/>
          </a:p>
        </p:txBody>
      </p:sp>
      <p:sp>
        <p:nvSpPr>
          <p:cNvPr id="5" name="Дата 4"/>
          <p:cNvSpPr>
            <a:spLocks noGrp="1"/>
          </p:cNvSpPr>
          <p:nvPr>
            <p:ph type="dt" sz="half" idx="10"/>
          </p:nvPr>
        </p:nvSpPr>
        <p:spPr/>
        <p:txBody>
          <a:bodyPr/>
          <a:lstStyle/>
          <a:p>
            <a:fld id="{31966064-C03D-4293-8909-F063DB8067E5}" type="datetimeFigureOut">
              <a:rPr lang="ru-RU" smtClean="0"/>
              <a:t>13.03.2017</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E807C28B-18FD-485B-A1C7-52120AD8C0BD}" type="slidenum">
              <a:rPr lang="ru-RU" smtClean="0"/>
              <a:t>‹#›</a:t>
            </a:fld>
            <a:endParaRPr lang="ru-RU"/>
          </a:p>
        </p:txBody>
      </p:sp>
    </p:spTree>
    <p:extLst>
      <p:ext uri="{BB962C8B-B14F-4D97-AF65-F5344CB8AC3E}">
        <p14:creationId xmlns:p14="http://schemas.microsoft.com/office/powerpoint/2010/main" val="16348866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dirty="0"/>
          </a:p>
        </p:txBody>
      </p:sp>
      <p:sp>
        <p:nvSpPr>
          <p:cNvPr id="3" name="Текст 2"/>
          <p:cNvSpPr>
            <a:spLocks noGrp="1"/>
          </p:cNvSpPr>
          <p:nvPr>
            <p:ph type="body" idx="1"/>
          </p:nvPr>
        </p:nvSpPr>
        <p:spPr>
          <a:xfrm>
            <a:off x="828675" y="1600200"/>
            <a:ext cx="3689604" cy="823912"/>
          </a:xfrm>
        </p:spPr>
        <p:txBody>
          <a:bodyPr anchor="b"/>
          <a:lstStyle>
            <a:lvl1pPr marL="0" indent="0">
              <a:spcBef>
                <a:spcPts val="0"/>
              </a:spcBef>
              <a:buNone/>
              <a:defRPr sz="1800" b="1"/>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ru-RU" smtClean="0"/>
              <a:t>Образец текста</a:t>
            </a:r>
          </a:p>
        </p:txBody>
      </p:sp>
      <p:sp>
        <p:nvSpPr>
          <p:cNvPr id="4" name="Объект 3"/>
          <p:cNvSpPr>
            <a:spLocks noGrp="1"/>
          </p:cNvSpPr>
          <p:nvPr>
            <p:ph sz="half" idx="2"/>
          </p:nvPr>
        </p:nvSpPr>
        <p:spPr>
          <a:xfrm>
            <a:off x="828675" y="2424112"/>
            <a:ext cx="3689604" cy="37480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dirty="0"/>
          </a:p>
        </p:txBody>
      </p:sp>
      <p:sp>
        <p:nvSpPr>
          <p:cNvPr id="5" name="Текст 4"/>
          <p:cNvSpPr>
            <a:spLocks noGrp="1"/>
          </p:cNvSpPr>
          <p:nvPr>
            <p:ph type="body" sz="quarter" idx="3"/>
          </p:nvPr>
        </p:nvSpPr>
        <p:spPr>
          <a:xfrm>
            <a:off x="4624583" y="1600200"/>
            <a:ext cx="3689604" cy="823912"/>
          </a:xfrm>
        </p:spPr>
        <p:txBody>
          <a:bodyPr anchor="b"/>
          <a:lstStyle>
            <a:lvl1pPr marL="0" indent="0">
              <a:spcBef>
                <a:spcPts val="0"/>
              </a:spcBef>
              <a:buNone/>
              <a:defRPr sz="1800" b="1"/>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ru-RU" smtClean="0"/>
              <a:t>Образец текста</a:t>
            </a:r>
          </a:p>
        </p:txBody>
      </p:sp>
      <p:sp>
        <p:nvSpPr>
          <p:cNvPr id="6" name="Объект 5"/>
          <p:cNvSpPr>
            <a:spLocks noGrp="1"/>
          </p:cNvSpPr>
          <p:nvPr>
            <p:ph sz="quarter" idx="4"/>
          </p:nvPr>
        </p:nvSpPr>
        <p:spPr>
          <a:xfrm>
            <a:off x="4624583" y="2424112"/>
            <a:ext cx="3689604" cy="37480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dirty="0"/>
          </a:p>
        </p:txBody>
      </p:sp>
      <p:sp>
        <p:nvSpPr>
          <p:cNvPr id="7" name="Дата 6"/>
          <p:cNvSpPr>
            <a:spLocks noGrp="1"/>
          </p:cNvSpPr>
          <p:nvPr>
            <p:ph type="dt" sz="half" idx="10"/>
          </p:nvPr>
        </p:nvSpPr>
        <p:spPr/>
        <p:txBody>
          <a:bodyPr/>
          <a:lstStyle/>
          <a:p>
            <a:fld id="{31966064-C03D-4293-8909-F063DB8067E5}" type="datetimeFigureOut">
              <a:rPr lang="ru-RU" smtClean="0"/>
              <a:t>13.03.2017</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E807C28B-18FD-485B-A1C7-52120AD8C0BD}" type="slidenum">
              <a:rPr lang="ru-RU" smtClean="0"/>
              <a:t>‹#›</a:t>
            </a:fld>
            <a:endParaRPr lang="ru-RU"/>
          </a:p>
        </p:txBody>
      </p:sp>
    </p:spTree>
    <p:extLst>
      <p:ext uri="{BB962C8B-B14F-4D97-AF65-F5344CB8AC3E}">
        <p14:creationId xmlns:p14="http://schemas.microsoft.com/office/powerpoint/2010/main" val="976633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dirty="0"/>
          </a:p>
        </p:txBody>
      </p:sp>
      <p:sp>
        <p:nvSpPr>
          <p:cNvPr id="3" name="Дата 2"/>
          <p:cNvSpPr>
            <a:spLocks noGrp="1"/>
          </p:cNvSpPr>
          <p:nvPr>
            <p:ph type="dt" sz="half" idx="10"/>
          </p:nvPr>
        </p:nvSpPr>
        <p:spPr/>
        <p:txBody>
          <a:bodyPr/>
          <a:lstStyle/>
          <a:p>
            <a:fld id="{31966064-C03D-4293-8909-F063DB8067E5}" type="datetimeFigureOut">
              <a:rPr lang="ru-RU" smtClean="0"/>
              <a:t>13.03.2017</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E807C28B-18FD-485B-A1C7-52120AD8C0BD}" type="slidenum">
              <a:rPr lang="ru-RU" smtClean="0"/>
              <a:t>‹#›</a:t>
            </a:fld>
            <a:endParaRPr lang="ru-RU"/>
          </a:p>
        </p:txBody>
      </p:sp>
    </p:spTree>
    <p:extLst>
      <p:ext uri="{BB962C8B-B14F-4D97-AF65-F5344CB8AC3E}">
        <p14:creationId xmlns:p14="http://schemas.microsoft.com/office/powerpoint/2010/main" val="5450480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31966064-C03D-4293-8909-F063DB8067E5}" type="datetimeFigureOut">
              <a:rPr lang="ru-RU" smtClean="0"/>
              <a:t>13.03.2017</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E807C28B-18FD-485B-A1C7-52120AD8C0BD}" type="slidenum">
              <a:rPr lang="ru-RU" smtClean="0"/>
              <a:t>‹#›</a:t>
            </a:fld>
            <a:endParaRPr lang="ru-RU"/>
          </a:p>
        </p:txBody>
      </p:sp>
    </p:spTree>
    <p:extLst>
      <p:ext uri="{BB962C8B-B14F-4D97-AF65-F5344CB8AC3E}">
        <p14:creationId xmlns:p14="http://schemas.microsoft.com/office/powerpoint/2010/main" val="29021827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chor="b"/>
          <a:lstStyle>
            <a:lvl1pPr>
              <a:defRPr sz="2400"/>
            </a:lvl1pPr>
          </a:lstStyle>
          <a:p>
            <a:r>
              <a:rPr lang="ru-RU" smtClean="0"/>
              <a:t>Образец заголовка</a:t>
            </a:r>
            <a:endParaRPr lang="ru-RU" dirty="0"/>
          </a:p>
        </p:txBody>
      </p:sp>
      <p:sp>
        <p:nvSpPr>
          <p:cNvPr id="3" name="Объект 2"/>
          <p:cNvSpPr>
            <a:spLocks noGrp="1"/>
          </p:cNvSpPr>
          <p:nvPr>
            <p:ph idx="1"/>
          </p:nvPr>
        </p:nvSpPr>
        <p:spPr>
          <a:xfrm>
            <a:off x="4231388" y="1600201"/>
            <a:ext cx="4083939" cy="4572001"/>
          </a:xfrm>
        </p:spPr>
        <p:txBody>
          <a:bodyPr>
            <a:normAutofit/>
          </a:bodyPr>
          <a:lstStyle>
            <a:lvl1pPr>
              <a:defRPr sz="1500"/>
            </a:lvl1pPr>
            <a:lvl2pPr>
              <a:defRPr sz="1200"/>
            </a:lvl2pPr>
            <a:lvl3pPr>
              <a:defRPr sz="1200"/>
            </a:lvl3pPr>
            <a:lvl4pPr>
              <a:defRPr sz="1050"/>
            </a:lvl4pPr>
            <a:lvl5pPr>
              <a:defRPr sz="1050"/>
            </a:lvl5pPr>
            <a:lvl6pPr>
              <a:defRPr sz="1050"/>
            </a:lvl6pPr>
            <a:lvl7pPr>
              <a:defRPr sz="1050"/>
            </a:lvl7pPr>
            <a:lvl8pPr>
              <a:defRPr sz="1050"/>
            </a:lvl8pPr>
            <a:lvl9pPr>
              <a:defRPr sz="105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dirty="0"/>
          </a:p>
        </p:txBody>
      </p:sp>
      <p:sp>
        <p:nvSpPr>
          <p:cNvPr id="4" name="Текст 3"/>
          <p:cNvSpPr>
            <a:spLocks noGrp="1"/>
          </p:cNvSpPr>
          <p:nvPr>
            <p:ph type="body" sz="half" idx="2"/>
          </p:nvPr>
        </p:nvSpPr>
        <p:spPr>
          <a:xfrm>
            <a:off x="828677" y="1600200"/>
            <a:ext cx="3288411" cy="4572000"/>
          </a:xfrm>
        </p:spPr>
        <p:txBody>
          <a:bodyPr>
            <a:normAutofit/>
          </a:bodyPr>
          <a:lstStyle>
            <a:lvl1pPr marL="0" indent="0">
              <a:spcBef>
                <a:spcPts val="900"/>
              </a:spcBef>
              <a:buNone/>
              <a:defRPr sz="1350"/>
            </a:lvl1pPr>
            <a:lvl2pPr marL="342892" indent="0">
              <a:buNone/>
              <a:defRPr sz="1050"/>
            </a:lvl2pPr>
            <a:lvl3pPr marL="685783" indent="0">
              <a:buNone/>
              <a:defRPr sz="900"/>
            </a:lvl3pPr>
            <a:lvl4pPr marL="1028675" indent="0">
              <a:buNone/>
              <a:defRPr sz="750"/>
            </a:lvl4pPr>
            <a:lvl5pPr marL="1371566" indent="0">
              <a:buNone/>
              <a:defRPr sz="750"/>
            </a:lvl5pPr>
            <a:lvl6pPr marL="1714457" indent="0">
              <a:buNone/>
              <a:defRPr sz="750"/>
            </a:lvl6pPr>
            <a:lvl7pPr marL="2057348" indent="0">
              <a:buNone/>
              <a:defRPr sz="750"/>
            </a:lvl7pPr>
            <a:lvl8pPr marL="2400240" indent="0">
              <a:buNone/>
              <a:defRPr sz="750"/>
            </a:lvl8pPr>
            <a:lvl9pPr marL="2743132" indent="0">
              <a:buNone/>
              <a:defRPr sz="750"/>
            </a:lvl9pPr>
          </a:lstStyle>
          <a:p>
            <a:pPr lvl="0"/>
            <a:r>
              <a:rPr lang="ru-RU" smtClean="0"/>
              <a:t>Образец текста</a:t>
            </a:r>
          </a:p>
        </p:txBody>
      </p:sp>
      <p:sp>
        <p:nvSpPr>
          <p:cNvPr id="5" name="Дата 4"/>
          <p:cNvSpPr>
            <a:spLocks noGrp="1"/>
          </p:cNvSpPr>
          <p:nvPr>
            <p:ph type="dt" sz="half" idx="10"/>
          </p:nvPr>
        </p:nvSpPr>
        <p:spPr/>
        <p:txBody>
          <a:bodyPr/>
          <a:lstStyle/>
          <a:p>
            <a:fld id="{31966064-C03D-4293-8909-F063DB8067E5}" type="datetimeFigureOut">
              <a:rPr lang="ru-RU" smtClean="0"/>
              <a:t>13.03.2017</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E807C28B-18FD-485B-A1C7-52120AD8C0BD}" type="slidenum">
              <a:rPr lang="ru-RU" smtClean="0"/>
              <a:t>‹#›</a:t>
            </a:fld>
            <a:endParaRPr lang="ru-RU"/>
          </a:p>
        </p:txBody>
      </p:sp>
    </p:spTree>
    <p:extLst>
      <p:ext uri="{BB962C8B-B14F-4D97-AF65-F5344CB8AC3E}">
        <p14:creationId xmlns:p14="http://schemas.microsoft.com/office/powerpoint/2010/main" val="3339026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28676" y="76200"/>
            <a:ext cx="7485512" cy="1096962"/>
          </a:xfrm>
          <a:prstGeom prst="rect">
            <a:avLst/>
          </a:prstGeom>
        </p:spPr>
        <p:txBody>
          <a:bodyPr vert="horz" lIns="0" tIns="45720" rIns="0" bIns="45720" rtlCol="0" anchor="b">
            <a:normAutofit/>
          </a:bodyPr>
          <a:lstStyle/>
          <a:p>
            <a:r>
              <a:rPr lang="ru-RU" dirty="0" smtClean="0"/>
              <a:t>Образец заголовка</a:t>
            </a:r>
            <a:endParaRPr lang="ru-RU" dirty="0"/>
          </a:p>
        </p:txBody>
      </p:sp>
      <p:sp>
        <p:nvSpPr>
          <p:cNvPr id="3" name="Текст 2"/>
          <p:cNvSpPr>
            <a:spLocks noGrp="1"/>
          </p:cNvSpPr>
          <p:nvPr>
            <p:ph type="body" idx="1"/>
          </p:nvPr>
        </p:nvSpPr>
        <p:spPr>
          <a:xfrm>
            <a:off x="828675" y="1600200"/>
            <a:ext cx="7486650" cy="4572000"/>
          </a:xfrm>
          <a:prstGeom prst="rect">
            <a:avLst/>
          </a:prstGeom>
        </p:spPr>
        <p:txBody>
          <a:bodyPr vert="horz" lIns="0" tIns="45720" rIns="0" bIns="45720" rtlCol="0">
            <a:normAutofit/>
          </a:bodyPr>
          <a:lstStyle/>
          <a:p>
            <a:pPr lvl="0"/>
            <a:r>
              <a:rPr lang="ru-RU" dirty="0" smtClean="0"/>
              <a:t>Образец текста</a:t>
            </a:r>
          </a:p>
          <a:p>
            <a:pPr lvl="1"/>
            <a:r>
              <a:rPr lang="ru-RU" dirty="0" smtClean="0"/>
              <a:t>Второй уровень</a:t>
            </a:r>
          </a:p>
          <a:p>
            <a:pPr lvl="2"/>
            <a:r>
              <a:rPr lang="ru-RU" dirty="0" smtClean="0"/>
              <a:t>Третий уровень</a:t>
            </a:r>
          </a:p>
          <a:p>
            <a:pPr lvl="3"/>
            <a:r>
              <a:rPr lang="ru-RU" dirty="0" smtClean="0"/>
              <a:t>Четвертый уровень</a:t>
            </a:r>
          </a:p>
          <a:p>
            <a:pPr lvl="4"/>
            <a:r>
              <a:rPr lang="ru-RU" dirty="0" smtClean="0"/>
              <a:t>Пятый уровень</a:t>
            </a:r>
          </a:p>
          <a:p>
            <a:pPr lvl="5"/>
            <a:r>
              <a:rPr lang="ru-RU" dirty="0" smtClean="0"/>
              <a:t>Шестой уровень</a:t>
            </a:r>
          </a:p>
          <a:p>
            <a:pPr lvl="6"/>
            <a:r>
              <a:rPr lang="ru-RU" dirty="0" smtClean="0"/>
              <a:t>Седьмой уровень</a:t>
            </a:r>
          </a:p>
          <a:p>
            <a:pPr lvl="7"/>
            <a:r>
              <a:rPr lang="ru-RU" dirty="0" smtClean="0"/>
              <a:t>Восьмой уровень</a:t>
            </a:r>
          </a:p>
          <a:p>
            <a:pPr lvl="8"/>
            <a:r>
              <a:rPr lang="ru-RU" dirty="0" smtClean="0"/>
              <a:t>Девятый уровень</a:t>
            </a:r>
            <a:endParaRPr lang="ru-RU" dirty="0"/>
          </a:p>
        </p:txBody>
      </p:sp>
      <p:sp>
        <p:nvSpPr>
          <p:cNvPr id="4" name="Дата 3"/>
          <p:cNvSpPr>
            <a:spLocks noGrp="1"/>
          </p:cNvSpPr>
          <p:nvPr>
            <p:ph type="dt" sz="half" idx="2"/>
          </p:nvPr>
        </p:nvSpPr>
        <p:spPr>
          <a:xfrm>
            <a:off x="828678" y="6356358"/>
            <a:ext cx="1372169" cy="365125"/>
          </a:xfrm>
          <a:prstGeom prst="rect">
            <a:avLst/>
          </a:prstGeom>
        </p:spPr>
        <p:txBody>
          <a:bodyPr vert="horz" lIns="0" tIns="45720" rIns="0" bIns="45720" rtlCol="0" anchor="ctr"/>
          <a:lstStyle>
            <a:lvl1pPr algn="l">
              <a:defRPr sz="900">
                <a:solidFill>
                  <a:schemeClr val="tx1">
                    <a:lumMod val="60000"/>
                    <a:lumOff val="40000"/>
                  </a:schemeClr>
                </a:solidFill>
              </a:defRPr>
            </a:lvl1pPr>
          </a:lstStyle>
          <a:p>
            <a:fld id="{31966064-C03D-4293-8909-F063DB8067E5}" type="datetimeFigureOut">
              <a:rPr lang="ru-RU" smtClean="0"/>
              <a:t>13.03.2017</a:t>
            </a:fld>
            <a:endParaRPr lang="ru-RU"/>
          </a:p>
        </p:txBody>
      </p:sp>
      <p:sp>
        <p:nvSpPr>
          <p:cNvPr id="5" name="Нижний колонтитул 4"/>
          <p:cNvSpPr>
            <a:spLocks noGrp="1"/>
          </p:cNvSpPr>
          <p:nvPr>
            <p:ph type="ftr" sz="quarter" idx="3"/>
          </p:nvPr>
        </p:nvSpPr>
        <p:spPr>
          <a:xfrm>
            <a:off x="2200846" y="6356350"/>
            <a:ext cx="4742312" cy="365126"/>
          </a:xfrm>
          <a:prstGeom prst="rect">
            <a:avLst/>
          </a:prstGeom>
        </p:spPr>
        <p:txBody>
          <a:bodyPr vert="horz" lIns="0" tIns="45720" rIns="0" bIns="45720" rtlCol="0" anchor="ctr"/>
          <a:lstStyle>
            <a:lvl1pPr algn="ctr">
              <a:defRPr sz="900">
                <a:solidFill>
                  <a:schemeClr val="tx1">
                    <a:lumMod val="60000"/>
                    <a:lumOff val="40000"/>
                  </a:schemeClr>
                </a:solidFill>
              </a:defRPr>
            </a:lvl1pPr>
          </a:lstStyle>
          <a:p>
            <a:endParaRPr lang="ru-RU"/>
          </a:p>
        </p:txBody>
      </p:sp>
      <p:sp>
        <p:nvSpPr>
          <p:cNvPr id="6" name="Номер слайда 5"/>
          <p:cNvSpPr>
            <a:spLocks noGrp="1"/>
          </p:cNvSpPr>
          <p:nvPr>
            <p:ph type="sldNum" sz="quarter" idx="4"/>
          </p:nvPr>
        </p:nvSpPr>
        <p:spPr>
          <a:xfrm>
            <a:off x="6942587" y="6356358"/>
            <a:ext cx="1371600" cy="365125"/>
          </a:xfrm>
          <a:prstGeom prst="rect">
            <a:avLst/>
          </a:prstGeom>
        </p:spPr>
        <p:txBody>
          <a:bodyPr vert="horz" lIns="0" tIns="45720" rIns="0" bIns="45720" rtlCol="0" anchor="ctr"/>
          <a:lstStyle>
            <a:lvl1pPr algn="r">
              <a:defRPr sz="900">
                <a:solidFill>
                  <a:schemeClr val="tx1">
                    <a:lumMod val="60000"/>
                    <a:lumOff val="40000"/>
                  </a:schemeClr>
                </a:solidFill>
              </a:defRPr>
            </a:lvl1pPr>
          </a:lstStyle>
          <a:p>
            <a:fld id="{E807C28B-18FD-485B-A1C7-52120AD8C0BD}" type="slidenum">
              <a:rPr lang="ru-RU" smtClean="0"/>
              <a:t>‹#›</a:t>
            </a:fld>
            <a:endParaRPr lang="ru-RU"/>
          </a:p>
        </p:txBody>
      </p:sp>
      <p:grpSp>
        <p:nvGrpSpPr>
          <p:cNvPr id="15" name="Группа 14"/>
          <p:cNvGrpSpPr/>
          <p:nvPr/>
        </p:nvGrpSpPr>
        <p:grpSpPr>
          <a:xfrm>
            <a:off x="827532" y="1219208"/>
            <a:ext cx="7488936" cy="84403"/>
            <a:chOff x="1073150" y="1219201"/>
            <a:chExt cx="10058400" cy="63125"/>
          </a:xfrm>
        </p:grpSpPr>
        <p:cxnSp>
          <p:nvCxnSpPr>
            <p:cNvPr id="13" name="Прямая соединительная линия 12"/>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4" name="Прямая соединительная линия 13"/>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383391776"/>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685783" rtl="0" eaLnBrk="1" latinLnBrk="0" hangingPunct="1">
        <a:lnSpc>
          <a:spcPct val="90000"/>
        </a:lnSpc>
        <a:spcBef>
          <a:spcPct val="0"/>
        </a:spcBef>
        <a:buNone/>
        <a:defRPr sz="2100" kern="1200">
          <a:solidFill>
            <a:schemeClr val="tx1"/>
          </a:solidFill>
          <a:latin typeface="+mj-lt"/>
          <a:ea typeface="+mj-ea"/>
          <a:cs typeface="+mj-cs"/>
        </a:defRPr>
      </a:lvl1pPr>
    </p:titleStyle>
    <p:bodyStyle>
      <a:lvl1pPr marL="171446" indent="-171446" algn="l" defTabSz="685783" rtl="0" eaLnBrk="1" latinLnBrk="0" hangingPunct="1">
        <a:lnSpc>
          <a:spcPct val="90000"/>
        </a:lnSpc>
        <a:spcBef>
          <a:spcPts val="1350"/>
        </a:spcBef>
        <a:buFont typeface="Wingdings" panose="05000000000000000000" pitchFamily="2" charset="2"/>
        <a:buChar char="§"/>
        <a:defRPr sz="1500" kern="1200">
          <a:solidFill>
            <a:schemeClr val="tx1"/>
          </a:solidFill>
          <a:latin typeface="+mn-lt"/>
          <a:ea typeface="+mn-ea"/>
          <a:cs typeface="+mn-cs"/>
        </a:defRPr>
      </a:lvl1pPr>
      <a:lvl2pPr marL="514337" indent="-171446" algn="l" defTabSz="685783" rtl="0" eaLnBrk="1" latinLnBrk="0" hangingPunct="1">
        <a:lnSpc>
          <a:spcPct val="90000"/>
        </a:lnSpc>
        <a:spcBef>
          <a:spcPts val="450"/>
        </a:spcBef>
        <a:buFont typeface="Wingdings" panose="05000000000000000000" pitchFamily="2" charset="2"/>
        <a:buChar char="§"/>
        <a:defRPr sz="1200" kern="1200">
          <a:solidFill>
            <a:schemeClr val="tx1"/>
          </a:solidFill>
          <a:latin typeface="+mn-lt"/>
          <a:ea typeface="+mn-ea"/>
          <a:cs typeface="+mn-cs"/>
        </a:defRPr>
      </a:lvl2pPr>
      <a:lvl3pPr marL="857228" indent="-171446" algn="l" defTabSz="685783" rtl="0" eaLnBrk="1" latinLnBrk="0" hangingPunct="1">
        <a:lnSpc>
          <a:spcPct val="90000"/>
        </a:lnSpc>
        <a:spcBef>
          <a:spcPts val="450"/>
        </a:spcBef>
        <a:buFont typeface="Wingdings" panose="05000000000000000000" pitchFamily="2" charset="2"/>
        <a:buChar char="§"/>
        <a:defRPr sz="1050" kern="1200">
          <a:solidFill>
            <a:schemeClr val="tx1"/>
          </a:solidFill>
          <a:latin typeface="+mn-lt"/>
          <a:ea typeface="+mn-ea"/>
          <a:cs typeface="+mn-cs"/>
        </a:defRPr>
      </a:lvl3pPr>
      <a:lvl4pPr marL="1200120" indent="-171446" algn="l" defTabSz="685783" rtl="0" eaLnBrk="1" latinLnBrk="0" hangingPunct="1">
        <a:lnSpc>
          <a:spcPct val="90000"/>
        </a:lnSpc>
        <a:spcBef>
          <a:spcPts val="450"/>
        </a:spcBef>
        <a:buFont typeface="Wingdings" panose="05000000000000000000" pitchFamily="2" charset="2"/>
        <a:buChar char="§"/>
        <a:defRPr sz="1050" kern="1200">
          <a:solidFill>
            <a:schemeClr val="tx1"/>
          </a:solidFill>
          <a:latin typeface="+mn-lt"/>
          <a:ea typeface="+mn-ea"/>
          <a:cs typeface="+mn-cs"/>
        </a:defRPr>
      </a:lvl4pPr>
      <a:lvl5pPr marL="1543012" indent="-171446" algn="l" defTabSz="685783" rtl="0" eaLnBrk="1" latinLnBrk="0" hangingPunct="1">
        <a:lnSpc>
          <a:spcPct val="90000"/>
        </a:lnSpc>
        <a:spcBef>
          <a:spcPts val="450"/>
        </a:spcBef>
        <a:buFont typeface="Wingdings" panose="05000000000000000000" pitchFamily="2" charset="2"/>
        <a:buChar char="§"/>
        <a:defRPr sz="1050" kern="1200">
          <a:solidFill>
            <a:schemeClr val="tx1"/>
          </a:solidFill>
          <a:latin typeface="+mn-lt"/>
          <a:ea typeface="+mn-ea"/>
          <a:cs typeface="+mn-cs"/>
        </a:defRPr>
      </a:lvl5pPr>
      <a:lvl6pPr marL="1885903" indent="-171446" algn="l" defTabSz="685783" rtl="0" eaLnBrk="1" latinLnBrk="0" hangingPunct="1">
        <a:lnSpc>
          <a:spcPct val="90000"/>
        </a:lnSpc>
        <a:spcBef>
          <a:spcPts val="375"/>
        </a:spcBef>
        <a:buFont typeface="Wingdings" panose="05000000000000000000" pitchFamily="2" charset="2"/>
        <a:buChar char="§"/>
        <a:defRPr sz="10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Wingdings" panose="05000000000000000000" pitchFamily="2" charset="2"/>
        <a:buChar char="§"/>
        <a:defRPr sz="10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Wingdings" panose="05000000000000000000" pitchFamily="2" charset="2"/>
        <a:buChar char="§"/>
        <a:defRPr sz="10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Wingdings" panose="05000000000000000000" pitchFamily="2" charset="2"/>
        <a:buChar char="§"/>
        <a:defRPr sz="1050" kern="1200">
          <a:solidFill>
            <a:schemeClr val="tx1"/>
          </a:solidFill>
          <a:latin typeface="+mn-lt"/>
          <a:ea typeface="+mn-ea"/>
          <a:cs typeface="+mn-cs"/>
        </a:defRPr>
      </a:lvl9pPr>
    </p:bodyStyle>
    <p:otherStyle>
      <a:defPPr>
        <a:defRPr/>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522">
          <p15:clr>
            <a:srgbClr val="F26B43"/>
          </p15:clr>
        </p15:guide>
        <p15:guide id="2" pos="5238">
          <p15:clr>
            <a:srgbClr val="F26B43"/>
          </p15:clr>
        </p15:guide>
        <p15:guide id="5" pos="392" userDrawn="1">
          <p15:clr>
            <a:srgbClr val="F26B43"/>
          </p15:clr>
        </p15:guide>
        <p15:guide id="6" pos="3929" userDrawn="1">
          <p15:clr>
            <a:srgbClr val="F26B43"/>
          </p15:clr>
        </p15:guide>
        <p15:guide id="7" orient="horz" pos="1008" userDrawn="1">
          <p15:clr>
            <a:srgbClr val="F26B43"/>
          </p15:clr>
        </p15:guide>
        <p15:guide id="8" orient="horz" pos="3888"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ctrTitle"/>
          </p:nvPr>
        </p:nvSpPr>
        <p:spPr/>
        <p:txBody>
          <a:bodyPr/>
          <a:lstStyle/>
          <a:p>
            <a:r>
              <a:rPr lang="ru-RU" dirty="0" smtClean="0"/>
              <a:t>ООП (</a:t>
            </a:r>
            <a:r>
              <a:rPr lang="en-US" dirty="0" smtClean="0"/>
              <a:t>JAVA)</a:t>
            </a:r>
            <a:br>
              <a:rPr lang="en-US" dirty="0" smtClean="0"/>
            </a:br>
            <a:r>
              <a:rPr lang="ru-RU" dirty="0" smtClean="0"/>
              <a:t>Массивы</a:t>
            </a:r>
            <a:endParaRPr lang="ru-RU" dirty="0"/>
          </a:p>
        </p:txBody>
      </p:sp>
      <p:sp>
        <p:nvSpPr>
          <p:cNvPr id="5" name="Подзаголовок 4"/>
          <p:cNvSpPr>
            <a:spLocks noGrp="1"/>
          </p:cNvSpPr>
          <p:nvPr>
            <p:ph type="subTitle" idx="1"/>
          </p:nvPr>
        </p:nvSpPr>
        <p:spPr/>
        <p:txBody>
          <a:bodyPr/>
          <a:lstStyle/>
          <a:p>
            <a:endParaRPr lang="ru-RU"/>
          </a:p>
        </p:txBody>
      </p:sp>
      <p:pic>
        <p:nvPicPr>
          <p:cNvPr id="7" name="Рисунок 6" descr="&lt;strong&gt;Arrays&lt;/strong&gt; in &lt;strong&gt;Java&lt;/strong&gt; | JAVA9S.com - YouTube"/>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23880" r="23880"/>
          <a:stretch>
            <a:fillRect/>
          </a:stretch>
        </p:blipFill>
        <p:spPr/>
      </p:pic>
    </p:spTree>
    <p:extLst>
      <p:ext uri="{BB962C8B-B14F-4D97-AF65-F5344CB8AC3E}">
        <p14:creationId xmlns:p14="http://schemas.microsoft.com/office/powerpoint/2010/main" val="15769258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Многомерные массивы</a:t>
            </a:r>
          </a:p>
        </p:txBody>
      </p:sp>
      <p:sp>
        <p:nvSpPr>
          <p:cNvPr id="3" name="Объект 2"/>
          <p:cNvSpPr>
            <a:spLocks noGrp="1"/>
          </p:cNvSpPr>
          <p:nvPr>
            <p:ph idx="1"/>
          </p:nvPr>
        </p:nvSpPr>
        <p:spPr/>
        <p:txBody>
          <a:bodyPr>
            <a:normAutofit/>
          </a:bodyPr>
          <a:lstStyle/>
          <a:p>
            <a:pPr marL="342891" lvl="1" indent="0">
              <a:buNone/>
            </a:pPr>
            <a:r>
              <a:rPr lang="ru-RU" sz="1600" dirty="0" err="1">
                <a:solidFill>
                  <a:srgbClr val="FF0000"/>
                </a:solidFill>
              </a:rPr>
              <a:t>int</a:t>
            </a:r>
            <a:r>
              <a:rPr lang="ru-RU" sz="1600" dirty="0">
                <a:solidFill>
                  <a:srgbClr val="FF0000"/>
                </a:solidFill>
              </a:rPr>
              <a:t> i[][]=</a:t>
            </a:r>
            <a:r>
              <a:rPr lang="ru-RU" sz="1600" dirty="0" err="1">
                <a:solidFill>
                  <a:srgbClr val="FF0000"/>
                </a:solidFill>
              </a:rPr>
              <a:t>new</a:t>
            </a:r>
            <a:r>
              <a:rPr lang="ru-RU" sz="1600" dirty="0">
                <a:solidFill>
                  <a:srgbClr val="FF0000"/>
                </a:solidFill>
              </a:rPr>
              <a:t> </a:t>
            </a:r>
            <a:r>
              <a:rPr lang="ru-RU" sz="1600" dirty="0" err="1">
                <a:solidFill>
                  <a:srgbClr val="FF0000"/>
                </a:solidFill>
              </a:rPr>
              <a:t>int</a:t>
            </a:r>
            <a:r>
              <a:rPr lang="ru-RU" sz="1600" dirty="0">
                <a:solidFill>
                  <a:srgbClr val="FF0000"/>
                </a:solidFill>
              </a:rPr>
              <a:t>[3][5];</a:t>
            </a:r>
          </a:p>
          <a:p>
            <a:r>
              <a:rPr lang="ru-RU" dirty="0"/>
              <a:t>переменная i ссылается на двумерный массив, который можно представить себе в виде таблицы 3х5. Суммарно в таком массиве содержится 15 элементов, к которым можно обращаться через комбинацию индексов от (0, 0) до (2, 4). </a:t>
            </a:r>
            <a:endParaRPr lang="ru-RU" dirty="0" smtClean="0"/>
          </a:p>
          <a:p>
            <a:r>
              <a:rPr lang="ru-RU" dirty="0" smtClean="0"/>
              <a:t>Пример </a:t>
            </a:r>
            <a:r>
              <a:rPr lang="ru-RU" dirty="0"/>
              <a:t>заполнения двумерного массива через цикл:</a:t>
            </a:r>
          </a:p>
          <a:p>
            <a:pPr marL="342891" lvl="1" indent="0">
              <a:buNone/>
            </a:pPr>
            <a:r>
              <a:rPr lang="en-US" sz="1600" dirty="0" err="1">
                <a:solidFill>
                  <a:srgbClr val="FF0000"/>
                </a:solidFill>
              </a:rPr>
              <a:t>int</a:t>
            </a:r>
            <a:r>
              <a:rPr lang="en-US" sz="1600" dirty="0">
                <a:solidFill>
                  <a:srgbClr val="FF0000"/>
                </a:solidFill>
              </a:rPr>
              <a:t> </a:t>
            </a:r>
            <a:r>
              <a:rPr lang="en-US" sz="1600" dirty="0" err="1">
                <a:solidFill>
                  <a:srgbClr val="FF0000"/>
                </a:solidFill>
              </a:rPr>
              <a:t>pithagor_table</a:t>
            </a:r>
            <a:r>
              <a:rPr lang="en-US" sz="1600" dirty="0">
                <a:solidFill>
                  <a:srgbClr val="FF0000"/>
                </a:solidFill>
              </a:rPr>
              <a:t>[][]=new </a:t>
            </a:r>
            <a:r>
              <a:rPr lang="en-US" sz="1600" dirty="0" err="1">
                <a:solidFill>
                  <a:srgbClr val="FF0000"/>
                </a:solidFill>
              </a:rPr>
              <a:t>int</a:t>
            </a:r>
            <a:r>
              <a:rPr lang="en-US" sz="1600" dirty="0">
                <a:solidFill>
                  <a:srgbClr val="FF0000"/>
                </a:solidFill>
              </a:rPr>
              <a:t>[10][10];</a:t>
            </a:r>
          </a:p>
          <a:p>
            <a:pPr marL="342891" lvl="1" indent="0">
              <a:buNone/>
            </a:pPr>
            <a:r>
              <a:rPr lang="en-US" sz="1600" dirty="0">
                <a:solidFill>
                  <a:srgbClr val="FF0000"/>
                </a:solidFill>
              </a:rPr>
              <a:t>for (</a:t>
            </a:r>
            <a:r>
              <a:rPr lang="en-US" sz="1600" dirty="0" err="1">
                <a:solidFill>
                  <a:srgbClr val="FF0000"/>
                </a:solidFill>
              </a:rPr>
              <a:t>int</a:t>
            </a:r>
            <a:r>
              <a:rPr lang="en-US" sz="1600" dirty="0">
                <a:solidFill>
                  <a:srgbClr val="FF0000"/>
                </a:solidFill>
              </a:rPr>
              <a:t> </a:t>
            </a:r>
            <a:r>
              <a:rPr lang="en-US" sz="1600" dirty="0" err="1">
                <a:solidFill>
                  <a:srgbClr val="FF0000"/>
                </a:solidFill>
              </a:rPr>
              <a:t>i</a:t>
            </a:r>
            <a:r>
              <a:rPr lang="en-US" sz="1600" dirty="0">
                <a:solidFill>
                  <a:srgbClr val="FF0000"/>
                </a:solidFill>
              </a:rPr>
              <a:t>=1; </a:t>
            </a:r>
            <a:r>
              <a:rPr lang="en-US" sz="1600" dirty="0" err="1">
                <a:solidFill>
                  <a:srgbClr val="FF0000"/>
                </a:solidFill>
              </a:rPr>
              <a:t>i</a:t>
            </a:r>
            <a:r>
              <a:rPr lang="en-US" sz="1600" dirty="0">
                <a:solidFill>
                  <a:srgbClr val="FF0000"/>
                </a:solidFill>
              </a:rPr>
              <a:t>&lt;10; </a:t>
            </a:r>
            <a:r>
              <a:rPr lang="en-US" sz="1600" dirty="0" err="1">
                <a:solidFill>
                  <a:srgbClr val="FF0000"/>
                </a:solidFill>
              </a:rPr>
              <a:t>i</a:t>
            </a:r>
            <a:r>
              <a:rPr lang="en-US" sz="1600" dirty="0">
                <a:solidFill>
                  <a:srgbClr val="FF0000"/>
                </a:solidFill>
              </a:rPr>
              <a:t>++) {</a:t>
            </a:r>
          </a:p>
          <a:p>
            <a:pPr marL="342891" lvl="1" indent="0">
              <a:buNone/>
            </a:pPr>
            <a:r>
              <a:rPr lang="en-US" sz="1600" dirty="0">
                <a:solidFill>
                  <a:srgbClr val="FF0000"/>
                </a:solidFill>
              </a:rPr>
              <a:t>   for (</a:t>
            </a:r>
            <a:r>
              <a:rPr lang="en-US" sz="1600" dirty="0" err="1">
                <a:solidFill>
                  <a:srgbClr val="FF0000"/>
                </a:solidFill>
              </a:rPr>
              <a:t>int</a:t>
            </a:r>
            <a:r>
              <a:rPr lang="en-US" sz="1600" dirty="0">
                <a:solidFill>
                  <a:srgbClr val="FF0000"/>
                </a:solidFill>
              </a:rPr>
              <a:t> j=1; j&lt;10; </a:t>
            </a:r>
            <a:r>
              <a:rPr lang="en-US" sz="1600" dirty="0" err="1">
                <a:solidFill>
                  <a:srgbClr val="FF0000"/>
                </a:solidFill>
              </a:rPr>
              <a:t>j++</a:t>
            </a:r>
            <a:r>
              <a:rPr lang="en-US" sz="1600" dirty="0">
                <a:solidFill>
                  <a:srgbClr val="FF0000"/>
                </a:solidFill>
              </a:rPr>
              <a:t>) {</a:t>
            </a:r>
          </a:p>
          <a:p>
            <a:pPr marL="342891" lvl="1" indent="0">
              <a:buNone/>
            </a:pPr>
            <a:r>
              <a:rPr lang="en-US" sz="1600" dirty="0">
                <a:solidFill>
                  <a:srgbClr val="FF0000"/>
                </a:solidFill>
              </a:rPr>
              <a:t>      </a:t>
            </a:r>
            <a:r>
              <a:rPr lang="en-US" sz="1600" dirty="0" err="1">
                <a:solidFill>
                  <a:srgbClr val="FF0000"/>
                </a:solidFill>
              </a:rPr>
              <a:t>pithagor_table</a:t>
            </a:r>
            <a:r>
              <a:rPr lang="en-US" sz="1600" dirty="0">
                <a:solidFill>
                  <a:srgbClr val="FF0000"/>
                </a:solidFill>
              </a:rPr>
              <a:t>[</a:t>
            </a:r>
            <a:r>
              <a:rPr lang="en-US" sz="1600" dirty="0" err="1">
                <a:solidFill>
                  <a:srgbClr val="FF0000"/>
                </a:solidFill>
              </a:rPr>
              <a:t>i</a:t>
            </a:r>
            <a:r>
              <a:rPr lang="en-US" sz="1600" dirty="0">
                <a:solidFill>
                  <a:srgbClr val="FF0000"/>
                </a:solidFill>
              </a:rPr>
              <a:t>][j]=</a:t>
            </a:r>
            <a:r>
              <a:rPr lang="en-US" sz="1600" dirty="0" err="1">
                <a:solidFill>
                  <a:srgbClr val="FF0000"/>
                </a:solidFill>
              </a:rPr>
              <a:t>i</a:t>
            </a:r>
            <a:r>
              <a:rPr lang="en-US" sz="1600" dirty="0">
                <a:solidFill>
                  <a:srgbClr val="FF0000"/>
                </a:solidFill>
              </a:rPr>
              <a:t>*j;</a:t>
            </a:r>
          </a:p>
          <a:p>
            <a:pPr marL="342891" lvl="1" indent="0">
              <a:buNone/>
            </a:pPr>
            <a:r>
              <a:rPr lang="en-US" sz="1600" dirty="0">
                <a:solidFill>
                  <a:srgbClr val="FF0000"/>
                </a:solidFill>
              </a:rPr>
              <a:t>      </a:t>
            </a:r>
            <a:r>
              <a:rPr lang="en-US" sz="1600" dirty="0" err="1">
                <a:solidFill>
                  <a:srgbClr val="FF0000"/>
                </a:solidFill>
              </a:rPr>
              <a:t>System.out.print</a:t>
            </a:r>
            <a:r>
              <a:rPr lang="en-US" sz="1600" dirty="0">
                <a:solidFill>
                  <a:srgbClr val="FF0000"/>
                </a:solidFill>
              </a:rPr>
              <a:t>(</a:t>
            </a:r>
            <a:r>
              <a:rPr lang="en-US" sz="1600" dirty="0" err="1">
                <a:solidFill>
                  <a:srgbClr val="FF0000"/>
                </a:solidFill>
              </a:rPr>
              <a:t>pithagor_table</a:t>
            </a:r>
            <a:r>
              <a:rPr lang="en-US" sz="1600" dirty="0">
                <a:solidFill>
                  <a:srgbClr val="FF0000"/>
                </a:solidFill>
              </a:rPr>
              <a:t>[</a:t>
            </a:r>
            <a:r>
              <a:rPr lang="en-US" sz="1600" dirty="0" err="1">
                <a:solidFill>
                  <a:srgbClr val="FF0000"/>
                </a:solidFill>
              </a:rPr>
              <a:t>i</a:t>
            </a:r>
            <a:r>
              <a:rPr lang="en-US" sz="1600" dirty="0">
                <a:solidFill>
                  <a:srgbClr val="FF0000"/>
                </a:solidFill>
              </a:rPr>
              <a:t>][j] +</a:t>
            </a:r>
          </a:p>
          <a:p>
            <a:pPr marL="342891" lvl="1" indent="0">
              <a:buNone/>
            </a:pPr>
            <a:r>
              <a:rPr lang="en-US" sz="1600" dirty="0">
                <a:solidFill>
                  <a:srgbClr val="FF0000"/>
                </a:solidFill>
              </a:rPr>
              <a:t>        "\t");</a:t>
            </a:r>
          </a:p>
          <a:p>
            <a:pPr marL="342891" lvl="1" indent="0">
              <a:buNone/>
            </a:pPr>
            <a:r>
              <a:rPr lang="en-US" sz="1600" dirty="0">
                <a:solidFill>
                  <a:srgbClr val="FF0000"/>
                </a:solidFill>
              </a:rPr>
              <a:t>   }</a:t>
            </a:r>
          </a:p>
          <a:p>
            <a:pPr marL="342891" lvl="1" indent="0">
              <a:buNone/>
            </a:pPr>
            <a:r>
              <a:rPr lang="en-US" sz="1600" dirty="0">
                <a:solidFill>
                  <a:srgbClr val="FF0000"/>
                </a:solidFill>
              </a:rPr>
              <a:t>   </a:t>
            </a:r>
            <a:r>
              <a:rPr lang="en-US" sz="1600" dirty="0" err="1">
                <a:solidFill>
                  <a:srgbClr val="FF0000"/>
                </a:solidFill>
              </a:rPr>
              <a:t>System.out.println</a:t>
            </a:r>
            <a:r>
              <a:rPr lang="en-US" sz="1600" dirty="0">
                <a:solidFill>
                  <a:srgbClr val="FF0000"/>
                </a:solidFill>
              </a:rPr>
              <a:t>();</a:t>
            </a:r>
          </a:p>
          <a:p>
            <a:pPr marL="342891" lvl="1" indent="0">
              <a:buNone/>
            </a:pPr>
            <a:r>
              <a:rPr lang="en-US" sz="1600" dirty="0">
                <a:solidFill>
                  <a:srgbClr val="FF0000"/>
                </a:solidFill>
              </a:rPr>
              <a:t>}</a:t>
            </a:r>
            <a:endParaRPr lang="ru-RU" sz="1600" dirty="0">
              <a:solidFill>
                <a:srgbClr val="FF0000"/>
              </a:solidFill>
            </a:endParaRPr>
          </a:p>
        </p:txBody>
      </p:sp>
    </p:spTree>
    <p:extLst>
      <p:ext uri="{BB962C8B-B14F-4D97-AF65-F5344CB8AC3E}">
        <p14:creationId xmlns:p14="http://schemas.microsoft.com/office/powerpoint/2010/main" val="20645308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Многомерные массивы</a:t>
            </a:r>
          </a:p>
        </p:txBody>
      </p:sp>
      <p:sp>
        <p:nvSpPr>
          <p:cNvPr id="3" name="Объект 2"/>
          <p:cNvSpPr>
            <a:spLocks noGrp="1"/>
          </p:cNvSpPr>
          <p:nvPr>
            <p:ph idx="1"/>
          </p:nvPr>
        </p:nvSpPr>
        <p:spPr/>
        <p:txBody>
          <a:bodyPr/>
          <a:lstStyle/>
          <a:p>
            <a:r>
              <a:rPr lang="ru-RU" dirty="0"/>
              <a:t>Однако такой взгляд на двумерные и многомерные массивы является неполным. </a:t>
            </a:r>
            <a:endParaRPr lang="en-US" dirty="0" smtClean="0"/>
          </a:p>
          <a:p>
            <a:r>
              <a:rPr lang="ru-RU" dirty="0" smtClean="0"/>
              <a:t>Более </a:t>
            </a:r>
            <a:r>
              <a:rPr lang="ru-RU" dirty="0"/>
              <a:t>точный подход заключается в том, что в </a:t>
            </a:r>
            <a:r>
              <a:rPr lang="ru-RU" dirty="0" err="1"/>
              <a:t>Java</a:t>
            </a:r>
            <a:r>
              <a:rPr lang="ru-RU" dirty="0"/>
              <a:t> нет двумерных, и вообще многомерных массивов, а есть массивы, базовыми типами которых являются также массивы. </a:t>
            </a:r>
            <a:endParaRPr lang="en-US" dirty="0" smtClean="0"/>
          </a:p>
          <a:p>
            <a:r>
              <a:rPr lang="ru-RU" dirty="0" smtClean="0"/>
              <a:t>Например</a:t>
            </a:r>
            <a:r>
              <a:rPr lang="ru-RU" dirty="0"/>
              <a:t>, тип </a:t>
            </a:r>
            <a:r>
              <a:rPr lang="ru-RU" dirty="0" err="1"/>
              <a:t>int</a:t>
            </a:r>
            <a:r>
              <a:rPr lang="ru-RU" dirty="0"/>
              <a:t>[] означает "массив чисел", а </a:t>
            </a:r>
            <a:r>
              <a:rPr lang="ru-RU" dirty="0" err="1"/>
              <a:t>int</a:t>
            </a:r>
            <a:r>
              <a:rPr lang="ru-RU" dirty="0"/>
              <a:t>[][] означает "массив массивов </a:t>
            </a:r>
            <a:r>
              <a:rPr lang="ru-RU" dirty="0" smtClean="0"/>
              <a:t>чисел".</a:t>
            </a:r>
            <a:endParaRPr lang="en-US" dirty="0" smtClean="0"/>
          </a:p>
          <a:p>
            <a:r>
              <a:rPr lang="ru-RU" dirty="0"/>
              <a:t>Если создать двумерный массив и определить переменную x, которая на него ссылается, то, используя x и два числа в паре квадратных скобок каждое (например, x[0][0] ), можно обратиться к любому элементу двумерного массива</a:t>
            </a:r>
            <a:r>
              <a:rPr lang="ru-RU" dirty="0" smtClean="0"/>
              <a:t>.</a:t>
            </a:r>
            <a:endParaRPr lang="en-US" dirty="0" smtClean="0"/>
          </a:p>
          <a:p>
            <a:r>
              <a:rPr lang="ru-RU" dirty="0" smtClean="0"/>
              <a:t> </a:t>
            </a:r>
            <a:r>
              <a:rPr lang="ru-RU" dirty="0"/>
              <a:t>Но в то же время, используя x и одно число в паре квадратных скобок, можно обратиться к одномерному массиву, который является элементом двумерного массива. </a:t>
            </a:r>
            <a:endParaRPr lang="en-US" dirty="0" smtClean="0"/>
          </a:p>
          <a:p>
            <a:r>
              <a:rPr lang="ru-RU" dirty="0" smtClean="0"/>
              <a:t>Его </a:t>
            </a:r>
            <a:r>
              <a:rPr lang="ru-RU" dirty="0"/>
              <a:t>можно проинициализировать новым массивом с некоторой другой длиной и таблица перестанет быть прямоугольной – она примет произвольную форму. </a:t>
            </a:r>
            <a:endParaRPr lang="en-US" dirty="0" smtClean="0"/>
          </a:p>
          <a:p>
            <a:r>
              <a:rPr lang="ru-RU" dirty="0" smtClean="0"/>
              <a:t>В </a:t>
            </a:r>
            <a:r>
              <a:rPr lang="ru-RU" dirty="0"/>
              <a:t>частности, можно одному из одномерных массивов присвоить даже значение </a:t>
            </a:r>
            <a:r>
              <a:rPr lang="ru-RU" dirty="0" err="1"/>
              <a:t>null</a:t>
            </a:r>
            <a:r>
              <a:rPr lang="ru-RU" dirty="0"/>
              <a:t>.</a:t>
            </a:r>
            <a:endParaRPr lang="ru-RU" dirty="0"/>
          </a:p>
        </p:txBody>
      </p:sp>
    </p:spTree>
    <p:extLst>
      <p:ext uri="{BB962C8B-B14F-4D97-AF65-F5344CB8AC3E}">
        <p14:creationId xmlns:p14="http://schemas.microsoft.com/office/powerpoint/2010/main" val="4035231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Многомерные массивы</a:t>
            </a:r>
          </a:p>
        </p:txBody>
      </p:sp>
      <p:sp>
        <p:nvSpPr>
          <p:cNvPr id="3" name="Объект 2"/>
          <p:cNvSpPr>
            <a:spLocks noGrp="1"/>
          </p:cNvSpPr>
          <p:nvPr>
            <p:ph idx="1"/>
          </p:nvPr>
        </p:nvSpPr>
        <p:spPr>
          <a:xfrm>
            <a:off x="828675" y="1600200"/>
            <a:ext cx="7486650" cy="4842164"/>
          </a:xfrm>
        </p:spPr>
        <p:txBody>
          <a:bodyPr>
            <a:noAutofit/>
          </a:bodyPr>
          <a:lstStyle/>
          <a:p>
            <a:pPr marL="342891" lvl="1" indent="0">
              <a:buNone/>
            </a:pPr>
            <a:r>
              <a:rPr lang="ru-RU" sz="1600" dirty="0" err="1">
                <a:solidFill>
                  <a:srgbClr val="FF0000"/>
                </a:solidFill>
              </a:rPr>
              <a:t>int</a:t>
            </a:r>
            <a:r>
              <a:rPr lang="ru-RU" sz="1600" dirty="0">
                <a:solidFill>
                  <a:srgbClr val="FF0000"/>
                </a:solidFill>
              </a:rPr>
              <a:t> x[][]=</a:t>
            </a:r>
            <a:r>
              <a:rPr lang="ru-RU" sz="1600" dirty="0" err="1">
                <a:solidFill>
                  <a:srgbClr val="FF0000"/>
                </a:solidFill>
              </a:rPr>
              <a:t>new</a:t>
            </a:r>
            <a:r>
              <a:rPr lang="ru-RU" sz="1600" dirty="0">
                <a:solidFill>
                  <a:srgbClr val="FF0000"/>
                </a:solidFill>
              </a:rPr>
              <a:t> </a:t>
            </a:r>
            <a:r>
              <a:rPr lang="ru-RU" sz="1600" dirty="0" err="1">
                <a:solidFill>
                  <a:srgbClr val="FF0000"/>
                </a:solidFill>
              </a:rPr>
              <a:t>int</a:t>
            </a:r>
            <a:r>
              <a:rPr lang="ru-RU" sz="1600" dirty="0">
                <a:solidFill>
                  <a:srgbClr val="FF0000"/>
                </a:solidFill>
              </a:rPr>
              <a:t>[3][5];   </a:t>
            </a:r>
          </a:p>
          <a:p>
            <a:pPr marL="342891" lvl="1" indent="0">
              <a:buNone/>
            </a:pPr>
            <a:r>
              <a:rPr lang="ru-RU" sz="1600" dirty="0">
                <a:solidFill>
                  <a:srgbClr val="FF0000"/>
                </a:solidFill>
              </a:rPr>
              <a:t>   // прямоугольная таблица</a:t>
            </a:r>
          </a:p>
          <a:p>
            <a:pPr marL="342891" lvl="1" indent="0">
              <a:buNone/>
            </a:pPr>
            <a:r>
              <a:rPr lang="en-US" sz="1600" dirty="0">
                <a:solidFill>
                  <a:srgbClr val="FF0000"/>
                </a:solidFill>
              </a:rPr>
              <a:t>x[0]=new </a:t>
            </a:r>
            <a:r>
              <a:rPr lang="en-US" sz="1600" dirty="0" err="1">
                <a:solidFill>
                  <a:srgbClr val="FF0000"/>
                </a:solidFill>
              </a:rPr>
              <a:t>int</a:t>
            </a:r>
            <a:r>
              <a:rPr lang="en-US" sz="1600" dirty="0">
                <a:solidFill>
                  <a:srgbClr val="FF0000"/>
                </a:solidFill>
              </a:rPr>
              <a:t>[7];</a:t>
            </a:r>
            <a:endParaRPr lang="ru-RU" sz="1600" dirty="0">
              <a:solidFill>
                <a:srgbClr val="FF0000"/>
              </a:solidFill>
            </a:endParaRPr>
          </a:p>
          <a:p>
            <a:pPr marL="342891" lvl="1" indent="0">
              <a:buNone/>
            </a:pPr>
            <a:r>
              <a:rPr lang="en-US" sz="1600" dirty="0">
                <a:solidFill>
                  <a:srgbClr val="FF0000"/>
                </a:solidFill>
              </a:rPr>
              <a:t>x[1]=new </a:t>
            </a:r>
            <a:r>
              <a:rPr lang="en-US" sz="1600" dirty="0" err="1">
                <a:solidFill>
                  <a:srgbClr val="FF0000"/>
                </a:solidFill>
              </a:rPr>
              <a:t>int</a:t>
            </a:r>
            <a:r>
              <a:rPr lang="en-US" sz="1600" dirty="0">
                <a:solidFill>
                  <a:srgbClr val="FF0000"/>
                </a:solidFill>
              </a:rPr>
              <a:t>[0];</a:t>
            </a:r>
            <a:endParaRPr lang="ru-RU" sz="1600" dirty="0">
              <a:solidFill>
                <a:srgbClr val="FF0000"/>
              </a:solidFill>
            </a:endParaRPr>
          </a:p>
          <a:p>
            <a:pPr marL="342891" lvl="1" indent="0">
              <a:buNone/>
            </a:pPr>
            <a:r>
              <a:rPr lang="ru-RU" sz="1600" dirty="0">
                <a:solidFill>
                  <a:srgbClr val="FF0000"/>
                </a:solidFill>
              </a:rPr>
              <a:t>x[2]=</a:t>
            </a:r>
            <a:r>
              <a:rPr lang="ru-RU" sz="1600" dirty="0" err="1">
                <a:solidFill>
                  <a:srgbClr val="FF0000"/>
                </a:solidFill>
              </a:rPr>
              <a:t>null</a:t>
            </a:r>
            <a:r>
              <a:rPr lang="ru-RU" sz="1600" dirty="0" smtClean="0">
                <a:solidFill>
                  <a:srgbClr val="FF0000"/>
                </a:solidFill>
              </a:rPr>
              <a:t>;</a:t>
            </a:r>
            <a:endParaRPr lang="en-US" sz="1600" dirty="0" smtClean="0">
              <a:solidFill>
                <a:srgbClr val="FF0000"/>
              </a:solidFill>
            </a:endParaRPr>
          </a:p>
          <a:p>
            <a:r>
              <a:rPr lang="ru-RU" sz="1400" dirty="0" smtClean="0"/>
              <a:t>Если </a:t>
            </a:r>
            <a:r>
              <a:rPr lang="ru-RU" sz="1400" dirty="0"/>
              <a:t>создать двумерный массив и определить переменную x, которая на него ссылается, то, используя x и два числа в паре квадратных скобок каждое (например, x[0][0] ), можно обратиться к любому элементу двумерного массива</a:t>
            </a:r>
            <a:r>
              <a:rPr lang="ru-RU" sz="1400" dirty="0" smtClean="0"/>
              <a:t>.</a:t>
            </a:r>
            <a:endParaRPr lang="en-US" sz="1400" dirty="0" smtClean="0"/>
          </a:p>
          <a:p>
            <a:r>
              <a:rPr lang="ru-RU" sz="1400" dirty="0" smtClean="0"/>
              <a:t> </a:t>
            </a:r>
            <a:r>
              <a:rPr lang="ru-RU" sz="1400" dirty="0"/>
              <a:t>Но в то же время, используя x и одно число в паре квадратных скобок, можно обратиться к одномерному массиву, который является элементом двумерного массива. </a:t>
            </a:r>
            <a:endParaRPr lang="en-US" sz="1400" dirty="0" smtClean="0"/>
          </a:p>
          <a:p>
            <a:r>
              <a:rPr lang="ru-RU" sz="1400" dirty="0" smtClean="0"/>
              <a:t>Его </a:t>
            </a:r>
            <a:r>
              <a:rPr lang="ru-RU" sz="1400" dirty="0"/>
              <a:t>можно проинициализировать новым массивом с некоторой другой длиной и таблица перестанет быть прямоугольной – она примет произвольную форму. </a:t>
            </a:r>
            <a:endParaRPr lang="en-US" sz="1400" dirty="0" smtClean="0"/>
          </a:p>
          <a:p>
            <a:r>
              <a:rPr lang="ru-RU" sz="1400" dirty="0" smtClean="0"/>
              <a:t>В </a:t>
            </a:r>
            <a:r>
              <a:rPr lang="ru-RU" sz="1400" dirty="0"/>
              <a:t>частности, можно одному из одномерных массивов присвоить даже значение </a:t>
            </a:r>
            <a:r>
              <a:rPr lang="ru-RU" sz="1400" dirty="0" err="1"/>
              <a:t>null</a:t>
            </a:r>
            <a:r>
              <a:rPr lang="ru-RU" sz="1400" dirty="0" smtClean="0"/>
              <a:t>.</a:t>
            </a:r>
            <a:endParaRPr lang="en-US" sz="1400" dirty="0" smtClean="0"/>
          </a:p>
          <a:p>
            <a:r>
              <a:rPr lang="ru-RU" dirty="0" smtClean="0">
                <a:solidFill>
                  <a:srgbClr val="0070C0"/>
                </a:solidFill>
              </a:rPr>
              <a:t>Задание. Сколько </a:t>
            </a:r>
            <a:r>
              <a:rPr lang="ru-RU" dirty="0">
                <a:solidFill>
                  <a:srgbClr val="0070C0"/>
                </a:solidFill>
              </a:rPr>
              <a:t>объектов порождается выражением </a:t>
            </a:r>
            <a:r>
              <a:rPr lang="ru-RU" dirty="0" err="1">
                <a:solidFill>
                  <a:srgbClr val="0070C0"/>
                </a:solidFill>
              </a:rPr>
              <a:t>new</a:t>
            </a:r>
            <a:r>
              <a:rPr lang="ru-RU" dirty="0">
                <a:solidFill>
                  <a:srgbClr val="0070C0"/>
                </a:solidFill>
              </a:rPr>
              <a:t> </a:t>
            </a:r>
            <a:r>
              <a:rPr lang="ru-RU" dirty="0" err="1">
                <a:solidFill>
                  <a:srgbClr val="0070C0"/>
                </a:solidFill>
              </a:rPr>
              <a:t>int</a:t>
            </a:r>
            <a:r>
              <a:rPr lang="ru-RU" dirty="0">
                <a:solidFill>
                  <a:srgbClr val="0070C0"/>
                </a:solidFill>
              </a:rPr>
              <a:t>[3][5</a:t>
            </a:r>
            <a:r>
              <a:rPr lang="ru-RU" dirty="0" smtClean="0">
                <a:solidFill>
                  <a:srgbClr val="0070C0"/>
                </a:solidFill>
              </a:rPr>
              <a:t>]</a:t>
            </a:r>
            <a:r>
              <a:rPr lang="en-US" dirty="0" smtClean="0">
                <a:solidFill>
                  <a:srgbClr val="0070C0"/>
                </a:solidFill>
              </a:rPr>
              <a:t>?</a:t>
            </a:r>
            <a:endParaRPr lang="ru-RU" dirty="0" smtClean="0">
              <a:solidFill>
                <a:srgbClr val="0070C0"/>
              </a:solidFill>
            </a:endParaRPr>
          </a:p>
          <a:p>
            <a:pPr lvl="1"/>
            <a:r>
              <a:rPr lang="ru-RU" sz="1600" dirty="0"/>
              <a:t>создается один массив массивов (один объект) и три массива чисел, каждый длиной 5 (три объекта). Итого, четыре объекта.</a:t>
            </a:r>
            <a:endParaRPr lang="ru-RU" sz="1400" dirty="0"/>
          </a:p>
        </p:txBody>
      </p:sp>
    </p:spTree>
    <p:extLst>
      <p:ext uri="{BB962C8B-B14F-4D97-AF65-F5344CB8AC3E}">
        <p14:creationId xmlns:p14="http://schemas.microsoft.com/office/powerpoint/2010/main" val="37735414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0" end="10"/>
                                            </p:txEl>
                                          </p:spTgt>
                                        </p:tgtEl>
                                        <p:attrNameLst>
                                          <p:attrName>style.visibility</p:attrName>
                                        </p:attrNameLst>
                                      </p:cBhvr>
                                      <p:to>
                                        <p:strVal val="visible"/>
                                      </p:to>
                                    </p:set>
                                    <p:animEffect transition="in" filter="fade">
                                      <p:cBhvr>
                                        <p:cTn id="7"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Многомерные массивы</a:t>
            </a:r>
          </a:p>
        </p:txBody>
      </p:sp>
      <p:sp>
        <p:nvSpPr>
          <p:cNvPr id="3" name="Объект 2"/>
          <p:cNvSpPr>
            <a:spLocks noGrp="1"/>
          </p:cNvSpPr>
          <p:nvPr>
            <p:ph idx="1"/>
          </p:nvPr>
        </p:nvSpPr>
        <p:spPr>
          <a:xfrm>
            <a:off x="828675" y="1600199"/>
            <a:ext cx="7486650" cy="5091545"/>
          </a:xfrm>
        </p:spPr>
        <p:txBody>
          <a:bodyPr>
            <a:noAutofit/>
          </a:bodyPr>
          <a:lstStyle/>
          <a:p>
            <a:r>
              <a:rPr lang="ru-RU" dirty="0"/>
              <a:t>В рассмотренном примере три из них (массивы чисел) были тут же переопределены новыми значениями. Для таких случаев полезно использовать упрощенную форму выражения создания массивов:</a:t>
            </a:r>
          </a:p>
          <a:p>
            <a:pPr lvl="1"/>
            <a:r>
              <a:rPr lang="ru-RU" sz="1500" dirty="0" err="1">
                <a:solidFill>
                  <a:srgbClr val="FF0000"/>
                </a:solidFill>
              </a:rPr>
              <a:t>int</a:t>
            </a:r>
            <a:r>
              <a:rPr lang="ru-RU" sz="1500" dirty="0">
                <a:solidFill>
                  <a:srgbClr val="FF0000"/>
                </a:solidFill>
              </a:rPr>
              <a:t> x[][]=</a:t>
            </a:r>
            <a:r>
              <a:rPr lang="ru-RU" sz="1500" dirty="0" err="1">
                <a:solidFill>
                  <a:srgbClr val="FF0000"/>
                </a:solidFill>
              </a:rPr>
              <a:t>new</a:t>
            </a:r>
            <a:r>
              <a:rPr lang="ru-RU" sz="1500" dirty="0">
                <a:solidFill>
                  <a:srgbClr val="FF0000"/>
                </a:solidFill>
              </a:rPr>
              <a:t> </a:t>
            </a:r>
            <a:r>
              <a:rPr lang="ru-RU" sz="1500" dirty="0" err="1">
                <a:solidFill>
                  <a:srgbClr val="FF0000"/>
                </a:solidFill>
              </a:rPr>
              <a:t>int</a:t>
            </a:r>
            <a:r>
              <a:rPr lang="ru-RU" sz="1500" dirty="0">
                <a:solidFill>
                  <a:srgbClr val="FF0000"/>
                </a:solidFill>
              </a:rPr>
              <a:t>[3][];</a:t>
            </a:r>
          </a:p>
          <a:p>
            <a:r>
              <a:rPr lang="ru-RU" dirty="0"/>
              <a:t>Такая запись порождает один объект – массив массивов – и заполняет его значениями </a:t>
            </a:r>
            <a:r>
              <a:rPr lang="ru-RU" dirty="0" err="1"/>
              <a:t>null</a:t>
            </a:r>
            <a:r>
              <a:rPr lang="ru-RU" dirty="0"/>
              <a:t>. </a:t>
            </a:r>
            <a:endParaRPr lang="ru-RU" dirty="0" smtClean="0"/>
          </a:p>
          <a:p>
            <a:r>
              <a:rPr lang="ru-RU" dirty="0" smtClean="0"/>
              <a:t>Выражение </a:t>
            </a:r>
            <a:r>
              <a:rPr lang="ru-RU" dirty="0" err="1"/>
              <a:t>x.length</a:t>
            </a:r>
            <a:r>
              <a:rPr lang="ru-RU" dirty="0"/>
              <a:t> возвращает значение 3 – длину массива массивов. </a:t>
            </a:r>
            <a:endParaRPr lang="ru-RU" dirty="0" smtClean="0"/>
          </a:p>
          <a:p>
            <a:r>
              <a:rPr lang="ru-RU" dirty="0" smtClean="0"/>
              <a:t>Далее </a:t>
            </a:r>
            <a:r>
              <a:rPr lang="ru-RU" dirty="0"/>
              <a:t>можно с помощью выражений x[i].</a:t>
            </a:r>
            <a:r>
              <a:rPr lang="ru-RU" dirty="0" err="1"/>
              <a:t>length</a:t>
            </a:r>
            <a:r>
              <a:rPr lang="ru-RU" dirty="0"/>
              <a:t> узнать длину каждого вложенного массива чисел, при условии, что i неотрицательно и меньше </a:t>
            </a:r>
            <a:r>
              <a:rPr lang="ru-RU" dirty="0" err="1"/>
              <a:t>x.length</a:t>
            </a:r>
            <a:r>
              <a:rPr lang="ru-RU" dirty="0"/>
              <a:t>, а также x[i] не равно </a:t>
            </a:r>
            <a:r>
              <a:rPr lang="ru-RU" dirty="0" err="1"/>
              <a:t>null</a:t>
            </a:r>
            <a:r>
              <a:rPr lang="ru-RU" dirty="0"/>
              <a:t>. Иначе будут возникать ошибки во время выполнения программы</a:t>
            </a:r>
            <a:r>
              <a:rPr lang="ru-RU" dirty="0" smtClean="0"/>
              <a:t>.</a:t>
            </a:r>
          </a:p>
          <a:p>
            <a:pPr marL="342900" indent="-342900">
              <a:buFont typeface="+mj-lt"/>
              <a:buAutoNum type="arabicPeriod"/>
            </a:pPr>
            <a:r>
              <a:rPr lang="ru-RU" dirty="0"/>
              <a:t>П</a:t>
            </a:r>
            <a:r>
              <a:rPr lang="ru-RU" dirty="0" smtClean="0"/>
              <a:t>ри </a:t>
            </a:r>
            <a:r>
              <a:rPr lang="ru-RU" dirty="0"/>
              <a:t>создании многомерных массивов с помощью </a:t>
            </a:r>
            <a:r>
              <a:rPr lang="ru-RU" dirty="0" err="1"/>
              <a:t>new</a:t>
            </a:r>
            <a:r>
              <a:rPr lang="ru-RU" dirty="0"/>
              <a:t> необходимо указывать все пары квадратных скобок, соответственно количеству измерений. </a:t>
            </a:r>
            <a:endParaRPr lang="ru-RU" dirty="0" smtClean="0"/>
          </a:p>
          <a:p>
            <a:pPr marL="342900" indent="-342900">
              <a:buFont typeface="+mj-lt"/>
              <a:buAutoNum type="arabicPeriod"/>
            </a:pPr>
            <a:r>
              <a:rPr lang="ru-RU" dirty="0" smtClean="0"/>
              <a:t>Но </a:t>
            </a:r>
            <a:r>
              <a:rPr lang="ru-RU" dirty="0"/>
              <a:t>заполненной обязательно должна быть лишь крайняя левая пара, это значение задаст длину верхнего массива массивов. </a:t>
            </a:r>
            <a:endParaRPr lang="ru-RU" dirty="0" smtClean="0"/>
          </a:p>
          <a:p>
            <a:pPr marL="342900" indent="-342900">
              <a:buFont typeface="+mj-lt"/>
              <a:buAutoNum type="arabicPeriod"/>
            </a:pPr>
            <a:r>
              <a:rPr lang="ru-RU" dirty="0" smtClean="0"/>
              <a:t>Если </a:t>
            </a:r>
            <a:r>
              <a:rPr lang="ru-RU" dirty="0"/>
              <a:t>заполнить следующую пару, то этот массив заполнится не значениями по умолчанию </a:t>
            </a:r>
            <a:r>
              <a:rPr lang="ru-RU" dirty="0" err="1"/>
              <a:t>null</a:t>
            </a:r>
            <a:r>
              <a:rPr lang="ru-RU" dirty="0"/>
              <a:t>, а новыми созданными массивами с меньшей на единицу размерностью. </a:t>
            </a:r>
            <a:endParaRPr lang="ru-RU" dirty="0" smtClean="0"/>
          </a:p>
          <a:p>
            <a:pPr marL="342900" indent="-342900">
              <a:buFont typeface="+mj-lt"/>
              <a:buAutoNum type="arabicPeriod"/>
            </a:pPr>
            <a:r>
              <a:rPr lang="ru-RU" dirty="0" smtClean="0"/>
              <a:t>Если </a:t>
            </a:r>
            <a:r>
              <a:rPr lang="ru-RU" dirty="0"/>
              <a:t>заполнена вторая пара скобок, то можно заполнить третью, и так далее</a:t>
            </a:r>
            <a:r>
              <a:rPr lang="ru-RU" dirty="0" smtClean="0"/>
              <a:t>.</a:t>
            </a:r>
            <a:endParaRPr lang="ru-RU" dirty="0"/>
          </a:p>
        </p:txBody>
      </p:sp>
    </p:spTree>
    <p:extLst>
      <p:ext uri="{BB962C8B-B14F-4D97-AF65-F5344CB8AC3E}">
        <p14:creationId xmlns:p14="http://schemas.microsoft.com/office/powerpoint/2010/main" val="31987442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Многомерные массивы</a:t>
            </a:r>
          </a:p>
        </p:txBody>
      </p:sp>
      <p:sp>
        <p:nvSpPr>
          <p:cNvPr id="3" name="Объект 2"/>
          <p:cNvSpPr>
            <a:spLocks noGrp="1"/>
          </p:cNvSpPr>
          <p:nvPr>
            <p:ph idx="1"/>
          </p:nvPr>
        </p:nvSpPr>
        <p:spPr/>
        <p:txBody>
          <a:bodyPr>
            <a:normAutofit/>
          </a:bodyPr>
          <a:lstStyle/>
          <a:p>
            <a:r>
              <a:rPr lang="ru-RU" sz="1800" dirty="0"/>
              <a:t>Аналогично, для создания многомерных массивов можно использовать инициализаторы. В этом случае применяется столько вложенных фигурных скобок, сколько требуется:</a:t>
            </a:r>
          </a:p>
          <a:p>
            <a:pPr marL="342891" lvl="1" indent="0">
              <a:buNone/>
            </a:pPr>
            <a:r>
              <a:rPr lang="ru-RU" sz="2000" dirty="0" err="1">
                <a:solidFill>
                  <a:srgbClr val="FF0000"/>
                </a:solidFill>
              </a:rPr>
              <a:t>int</a:t>
            </a:r>
            <a:r>
              <a:rPr lang="ru-RU" sz="2000" dirty="0">
                <a:solidFill>
                  <a:srgbClr val="FF0000"/>
                </a:solidFill>
              </a:rPr>
              <a:t> i[][] = {{1,2}, </a:t>
            </a:r>
            <a:r>
              <a:rPr lang="ru-RU" sz="2000" dirty="0" err="1">
                <a:solidFill>
                  <a:srgbClr val="FF0000"/>
                </a:solidFill>
              </a:rPr>
              <a:t>null</a:t>
            </a:r>
            <a:r>
              <a:rPr lang="ru-RU" sz="2000" dirty="0">
                <a:solidFill>
                  <a:srgbClr val="FF0000"/>
                </a:solidFill>
              </a:rPr>
              <a:t>, {3}, {}};</a:t>
            </a:r>
          </a:p>
          <a:p>
            <a:r>
              <a:rPr lang="ru-RU" sz="1800" dirty="0"/>
              <a:t>В этом примере порождается четыре объекта. Это, во-первых, массив массивов длиной 4, а во-вторых, три массива чисел с длинами 2, 1, 0, соответственно.</a:t>
            </a:r>
          </a:p>
          <a:p>
            <a:r>
              <a:rPr lang="ru-RU" sz="1800" dirty="0"/>
              <a:t>Все рассмотренные примеры и утверждения одинаково верны для многомерных массивов, основанных как на примитивных, так и на ссылочных типах.</a:t>
            </a:r>
          </a:p>
          <a:p>
            <a:endParaRPr lang="ru-RU" sz="1800" dirty="0"/>
          </a:p>
        </p:txBody>
      </p:sp>
    </p:spTree>
    <p:extLst>
      <p:ext uri="{BB962C8B-B14F-4D97-AF65-F5344CB8AC3E}">
        <p14:creationId xmlns:p14="http://schemas.microsoft.com/office/powerpoint/2010/main" val="41115816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Класс массива</a:t>
            </a:r>
          </a:p>
        </p:txBody>
      </p:sp>
      <p:sp>
        <p:nvSpPr>
          <p:cNvPr id="3" name="Объект 2"/>
          <p:cNvSpPr>
            <a:spLocks noGrp="1"/>
          </p:cNvSpPr>
          <p:nvPr>
            <p:ph idx="1"/>
          </p:nvPr>
        </p:nvSpPr>
        <p:spPr/>
        <p:txBody>
          <a:bodyPr>
            <a:normAutofit/>
          </a:bodyPr>
          <a:lstStyle/>
          <a:p>
            <a:r>
              <a:rPr lang="ru-RU" sz="1600" dirty="0" smtClean="0"/>
              <a:t>Массив является </a:t>
            </a:r>
            <a:r>
              <a:rPr lang="ru-RU" sz="1600" dirty="0"/>
              <a:t>объектным типом </a:t>
            </a:r>
            <a:r>
              <a:rPr lang="ru-RU" sz="1600" dirty="0" smtClean="0"/>
              <a:t>данных.</a:t>
            </a:r>
          </a:p>
          <a:p>
            <a:r>
              <a:rPr lang="ru-RU" sz="1600" dirty="0" smtClean="0"/>
              <a:t>Во время </a:t>
            </a:r>
            <a:r>
              <a:rPr lang="ru-RU" sz="1600" dirty="0"/>
              <a:t>выполнения приложения виртуальная машина генерирует </a:t>
            </a:r>
            <a:r>
              <a:rPr lang="ru-RU" sz="1600" dirty="0" smtClean="0"/>
              <a:t>объявления класса массива динамически </a:t>
            </a:r>
            <a:r>
              <a:rPr lang="ru-RU" sz="1600" dirty="0"/>
              <a:t>на основе базового типа и размерности, а затем они хранятся в памяти в виде таких же экземпляров класса </a:t>
            </a:r>
            <a:r>
              <a:rPr lang="ru-RU" sz="1600" dirty="0" err="1"/>
              <a:t>Class</a:t>
            </a:r>
            <a:r>
              <a:rPr lang="ru-RU" sz="1600" dirty="0"/>
              <a:t>, как и для любых других типов</a:t>
            </a:r>
            <a:r>
              <a:rPr lang="ru-RU" sz="1600" dirty="0" smtClean="0"/>
              <a:t>.</a:t>
            </a:r>
          </a:p>
          <a:p>
            <a:r>
              <a:rPr lang="ru-RU" sz="1600" dirty="0"/>
              <a:t>Таким образом, экземпляр типа массив является полноценным объектом, который, в частности, наследует все методы, определенные в классе </a:t>
            </a:r>
            <a:r>
              <a:rPr lang="ru-RU" sz="1600" dirty="0" err="1"/>
              <a:t>Object</a:t>
            </a:r>
            <a:r>
              <a:rPr lang="ru-RU" sz="1600" dirty="0"/>
              <a:t>, например, </a:t>
            </a:r>
            <a:r>
              <a:rPr lang="ru-RU" sz="1600" dirty="0" err="1"/>
              <a:t>toString</a:t>
            </a:r>
            <a:r>
              <a:rPr lang="ru-RU" sz="1600" dirty="0"/>
              <a:t>(), </a:t>
            </a:r>
            <a:r>
              <a:rPr lang="ru-RU" sz="1600" dirty="0" err="1"/>
              <a:t>hashCode</a:t>
            </a:r>
            <a:r>
              <a:rPr lang="ru-RU" sz="1600" dirty="0"/>
              <a:t>() и остальные.</a:t>
            </a:r>
          </a:p>
          <a:p>
            <a:pPr marL="342891" lvl="1" indent="0">
              <a:buNone/>
            </a:pPr>
            <a:endParaRPr lang="en-US" sz="1600" dirty="0" smtClean="0">
              <a:solidFill>
                <a:srgbClr val="FF0000"/>
              </a:solidFill>
            </a:endParaRPr>
          </a:p>
          <a:p>
            <a:pPr marL="342891" lvl="1" indent="0">
              <a:buNone/>
            </a:pPr>
            <a:r>
              <a:rPr lang="ru-RU" sz="1600" dirty="0" smtClean="0">
                <a:solidFill>
                  <a:srgbClr val="FF0000"/>
                </a:solidFill>
              </a:rPr>
              <a:t>// </a:t>
            </a:r>
            <a:r>
              <a:rPr lang="ru-RU" sz="1600" dirty="0">
                <a:solidFill>
                  <a:srgbClr val="FF0000"/>
                </a:solidFill>
              </a:rPr>
              <a:t>результат работы метода </a:t>
            </a:r>
            <a:r>
              <a:rPr lang="ru-RU" sz="1600" dirty="0" err="1">
                <a:solidFill>
                  <a:srgbClr val="FF0000"/>
                </a:solidFill>
              </a:rPr>
              <a:t>toString</a:t>
            </a:r>
            <a:r>
              <a:rPr lang="ru-RU" sz="1600" dirty="0">
                <a:solidFill>
                  <a:srgbClr val="FF0000"/>
                </a:solidFill>
              </a:rPr>
              <a:t>()</a:t>
            </a:r>
          </a:p>
          <a:p>
            <a:pPr marL="342891" lvl="1" indent="0">
              <a:buNone/>
            </a:pPr>
            <a:r>
              <a:rPr lang="en-US" sz="1600" dirty="0" err="1">
                <a:solidFill>
                  <a:srgbClr val="FF0000"/>
                </a:solidFill>
              </a:rPr>
              <a:t>System.out.println</a:t>
            </a:r>
            <a:r>
              <a:rPr lang="en-US" sz="1600" dirty="0">
                <a:solidFill>
                  <a:srgbClr val="FF0000"/>
                </a:solidFill>
              </a:rPr>
              <a:t>(new </a:t>
            </a:r>
            <a:r>
              <a:rPr lang="en-US" sz="1600" dirty="0" err="1">
                <a:solidFill>
                  <a:srgbClr val="FF0000"/>
                </a:solidFill>
              </a:rPr>
              <a:t>int</a:t>
            </a:r>
            <a:r>
              <a:rPr lang="en-US" sz="1600" dirty="0">
                <a:solidFill>
                  <a:srgbClr val="FF0000"/>
                </a:solidFill>
              </a:rPr>
              <a:t>[3]);</a:t>
            </a:r>
            <a:endParaRPr lang="ru-RU" sz="1600" dirty="0">
              <a:solidFill>
                <a:srgbClr val="FF0000"/>
              </a:solidFill>
            </a:endParaRPr>
          </a:p>
          <a:p>
            <a:pPr marL="342891" lvl="1" indent="0">
              <a:buNone/>
            </a:pPr>
            <a:r>
              <a:rPr lang="en-US" sz="1600" dirty="0" err="1">
                <a:solidFill>
                  <a:srgbClr val="FF0000"/>
                </a:solidFill>
              </a:rPr>
              <a:t>System.out.println</a:t>
            </a:r>
            <a:r>
              <a:rPr lang="en-US" sz="1600" dirty="0">
                <a:solidFill>
                  <a:srgbClr val="FF0000"/>
                </a:solidFill>
              </a:rPr>
              <a:t>(new </a:t>
            </a:r>
            <a:r>
              <a:rPr lang="en-US" sz="1600" dirty="0" err="1">
                <a:solidFill>
                  <a:srgbClr val="FF0000"/>
                </a:solidFill>
              </a:rPr>
              <a:t>int</a:t>
            </a:r>
            <a:r>
              <a:rPr lang="en-US" sz="1600" dirty="0">
                <a:solidFill>
                  <a:srgbClr val="FF0000"/>
                </a:solidFill>
              </a:rPr>
              <a:t>[3][5]);</a:t>
            </a:r>
            <a:endParaRPr lang="ru-RU" sz="1600" dirty="0">
              <a:solidFill>
                <a:srgbClr val="FF0000"/>
              </a:solidFill>
            </a:endParaRPr>
          </a:p>
          <a:p>
            <a:pPr marL="342891" lvl="1" indent="0">
              <a:buNone/>
            </a:pPr>
            <a:r>
              <a:rPr lang="en-US" sz="1600" dirty="0" err="1">
                <a:solidFill>
                  <a:srgbClr val="FF0000"/>
                </a:solidFill>
              </a:rPr>
              <a:t>System.out.println</a:t>
            </a:r>
            <a:r>
              <a:rPr lang="en-US" sz="1600" dirty="0">
                <a:solidFill>
                  <a:srgbClr val="FF0000"/>
                </a:solidFill>
              </a:rPr>
              <a:t>(new String[2]);</a:t>
            </a:r>
            <a:endParaRPr lang="ru-RU" sz="1600" dirty="0">
              <a:solidFill>
                <a:srgbClr val="FF0000"/>
              </a:solidFill>
            </a:endParaRPr>
          </a:p>
          <a:p>
            <a:pPr marL="342891" lvl="1" indent="0">
              <a:buNone/>
            </a:pPr>
            <a:r>
              <a:rPr lang="en-US" sz="1600" dirty="0">
                <a:solidFill>
                  <a:srgbClr val="FF0000"/>
                </a:solidFill>
              </a:rPr>
              <a:t> </a:t>
            </a:r>
            <a:endParaRPr lang="ru-RU" sz="1600" dirty="0">
              <a:solidFill>
                <a:srgbClr val="FF0000"/>
              </a:solidFill>
            </a:endParaRPr>
          </a:p>
          <a:p>
            <a:pPr marL="342891" lvl="1" indent="0">
              <a:buNone/>
            </a:pPr>
            <a:r>
              <a:rPr lang="en-US" sz="1600" dirty="0">
                <a:solidFill>
                  <a:srgbClr val="FF0000"/>
                </a:solidFill>
              </a:rPr>
              <a:t>// </a:t>
            </a:r>
            <a:r>
              <a:rPr lang="ru-RU" sz="1600" dirty="0">
                <a:solidFill>
                  <a:srgbClr val="FF0000"/>
                </a:solidFill>
              </a:rPr>
              <a:t>результат работы метода</a:t>
            </a:r>
            <a:r>
              <a:rPr lang="en-US" sz="1600" dirty="0">
                <a:solidFill>
                  <a:srgbClr val="FF0000"/>
                </a:solidFill>
              </a:rPr>
              <a:t> </a:t>
            </a:r>
            <a:r>
              <a:rPr lang="en-US" sz="1600" dirty="0" err="1">
                <a:solidFill>
                  <a:srgbClr val="FF0000"/>
                </a:solidFill>
              </a:rPr>
              <a:t>hashCode</a:t>
            </a:r>
            <a:r>
              <a:rPr lang="en-US" sz="1600" dirty="0">
                <a:solidFill>
                  <a:srgbClr val="FF0000"/>
                </a:solidFill>
              </a:rPr>
              <a:t>()</a:t>
            </a:r>
            <a:endParaRPr lang="ru-RU" sz="1600" dirty="0">
              <a:solidFill>
                <a:srgbClr val="FF0000"/>
              </a:solidFill>
            </a:endParaRPr>
          </a:p>
          <a:p>
            <a:pPr marL="342891" lvl="1" indent="0">
              <a:buNone/>
            </a:pPr>
            <a:r>
              <a:rPr lang="en-US" sz="1600" dirty="0" err="1">
                <a:solidFill>
                  <a:srgbClr val="FF0000"/>
                </a:solidFill>
              </a:rPr>
              <a:t>System.out.println</a:t>
            </a:r>
            <a:r>
              <a:rPr lang="en-US" sz="1600" dirty="0">
                <a:solidFill>
                  <a:srgbClr val="FF0000"/>
                </a:solidFill>
              </a:rPr>
              <a:t>(new float[2].</a:t>
            </a:r>
            <a:r>
              <a:rPr lang="en-US" sz="1600" dirty="0" err="1">
                <a:solidFill>
                  <a:srgbClr val="FF0000"/>
                </a:solidFill>
              </a:rPr>
              <a:t>hashCode</a:t>
            </a:r>
            <a:r>
              <a:rPr lang="en-US" sz="1600" dirty="0">
                <a:solidFill>
                  <a:srgbClr val="FF0000"/>
                </a:solidFill>
              </a:rPr>
              <a:t>());</a:t>
            </a:r>
            <a:endParaRPr lang="ru-RU" sz="1600" dirty="0">
              <a:solidFill>
                <a:srgbClr val="FF0000"/>
              </a:solidFill>
            </a:endParaRPr>
          </a:p>
          <a:p>
            <a:pPr marL="0" indent="0">
              <a:buNone/>
            </a:pPr>
            <a:endParaRPr lang="ru-RU" sz="1600" dirty="0"/>
          </a:p>
        </p:txBody>
      </p:sp>
    </p:spTree>
    <p:extLst>
      <p:ext uri="{BB962C8B-B14F-4D97-AF65-F5344CB8AC3E}">
        <p14:creationId xmlns:p14="http://schemas.microsoft.com/office/powerpoint/2010/main" val="32264899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Преобразование типов для массивов</a:t>
            </a:r>
          </a:p>
        </p:txBody>
      </p:sp>
      <p:sp>
        <p:nvSpPr>
          <p:cNvPr id="3" name="Объект 2"/>
          <p:cNvSpPr>
            <a:spLocks noGrp="1"/>
          </p:cNvSpPr>
          <p:nvPr>
            <p:ph idx="1"/>
          </p:nvPr>
        </p:nvSpPr>
        <p:spPr>
          <a:xfrm>
            <a:off x="828675" y="1600199"/>
            <a:ext cx="7486650" cy="4998027"/>
          </a:xfrm>
        </p:spPr>
        <p:txBody>
          <a:bodyPr>
            <a:normAutofit/>
          </a:bodyPr>
          <a:lstStyle/>
          <a:p>
            <a:r>
              <a:rPr lang="ru-RU" dirty="0" smtClean="0"/>
              <a:t>Переходы между </a:t>
            </a:r>
            <a:r>
              <a:rPr lang="ru-RU" dirty="0"/>
              <a:t>массивами и примитивными типами являются запрещенными</a:t>
            </a:r>
            <a:r>
              <a:rPr lang="ru-RU" dirty="0" smtClean="0"/>
              <a:t>.</a:t>
            </a:r>
            <a:endParaRPr lang="en-US" dirty="0" smtClean="0"/>
          </a:p>
          <a:p>
            <a:r>
              <a:rPr lang="ru-RU" dirty="0" smtClean="0"/>
              <a:t>Преобразования </a:t>
            </a:r>
            <a:r>
              <a:rPr lang="ru-RU" dirty="0"/>
              <a:t>между массивами и другими объектными типами возможны только для класса </a:t>
            </a:r>
            <a:r>
              <a:rPr lang="ru-RU" dirty="0" err="1"/>
              <a:t>Object</a:t>
            </a:r>
            <a:r>
              <a:rPr lang="ru-RU" dirty="0"/>
              <a:t> и интерфейсов </a:t>
            </a:r>
            <a:r>
              <a:rPr lang="ru-RU" dirty="0" err="1"/>
              <a:t>Cloneable</a:t>
            </a:r>
            <a:r>
              <a:rPr lang="ru-RU" dirty="0"/>
              <a:t> и </a:t>
            </a:r>
            <a:r>
              <a:rPr lang="ru-RU" dirty="0" err="1"/>
              <a:t>Serializable</a:t>
            </a:r>
            <a:r>
              <a:rPr lang="ru-RU" dirty="0"/>
              <a:t>. </a:t>
            </a:r>
            <a:endParaRPr lang="en-US" dirty="0" smtClean="0"/>
          </a:p>
          <a:p>
            <a:r>
              <a:rPr lang="ru-RU" dirty="0" smtClean="0"/>
              <a:t>Массив </a:t>
            </a:r>
            <a:r>
              <a:rPr lang="ru-RU" dirty="0"/>
              <a:t>всегда можно привести к этим трем типам, обратный же переход является сужением и должен производиться явным образом по усмотрению разработчика. </a:t>
            </a:r>
            <a:endParaRPr lang="en-US" dirty="0" smtClean="0"/>
          </a:p>
          <a:p>
            <a:r>
              <a:rPr lang="ru-RU" dirty="0"/>
              <a:t>Таким образом, интерес представляют только переходы между разными типами массивов. Очевидно, что массив, основанный на примитивном типе, принципиально нельзя преобразовать к типу массива, основанному на ссылочном типе, и наоборот.</a:t>
            </a:r>
          </a:p>
          <a:p>
            <a:r>
              <a:rPr lang="ru-RU" dirty="0" smtClean="0"/>
              <a:t>Преобразования между </a:t>
            </a:r>
            <a:r>
              <a:rPr lang="ru-RU" dirty="0"/>
              <a:t>типами массивов, основанных на различных примитивных типах, невозможны ни при каких условиях</a:t>
            </a:r>
            <a:r>
              <a:rPr lang="ru-RU" dirty="0" smtClean="0"/>
              <a:t>.</a:t>
            </a:r>
            <a:endParaRPr lang="en-US" dirty="0" smtClean="0"/>
          </a:p>
          <a:p>
            <a:r>
              <a:rPr lang="ru-RU" dirty="0" smtClean="0"/>
              <a:t>Существует универсальное </a:t>
            </a:r>
            <a:r>
              <a:rPr lang="ru-RU" dirty="0"/>
              <a:t>правило: массив, основанный на типе A, можно привести к массиву, основанному на типе B, если сам тип A приводится к типу B</a:t>
            </a:r>
            <a:r>
              <a:rPr lang="ru-RU" dirty="0" smtClean="0"/>
              <a:t>.</a:t>
            </a:r>
            <a:endParaRPr lang="en-US" dirty="0" smtClean="0"/>
          </a:p>
          <a:p>
            <a:pPr marL="342891" lvl="1" indent="0">
              <a:lnSpc>
                <a:spcPct val="107000"/>
              </a:lnSpc>
              <a:spcBef>
                <a:spcPts val="0"/>
              </a:spcBef>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ru-RU" sz="14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если допустимо такое приведение:</a:t>
            </a:r>
            <a:endParaRPr lang="ru-RU" sz="1400" dirty="0">
              <a:solidFill>
                <a:srgbClr val="FF0000"/>
              </a:solidFill>
              <a:latin typeface="Calibri" panose="020F0502020204030204" pitchFamily="34" charset="0"/>
              <a:ea typeface="Calibri" panose="020F0502020204030204" pitchFamily="34" charset="0"/>
              <a:cs typeface="Times New Roman" panose="02020603050405020304" pitchFamily="18" charset="0"/>
            </a:endParaRPr>
          </a:p>
          <a:p>
            <a:pPr marL="342891" lvl="1" indent="0">
              <a:lnSpc>
                <a:spcPct val="107000"/>
              </a:lnSpc>
              <a:spcBef>
                <a:spcPts val="0"/>
              </a:spcBef>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ru-RU" sz="14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B </a:t>
            </a:r>
            <a:r>
              <a:rPr lang="ru-RU" sz="1400" dirty="0" err="1">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b</a:t>
            </a:r>
            <a:r>
              <a:rPr lang="ru-RU" sz="14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 (B) </a:t>
            </a:r>
            <a:r>
              <a:rPr lang="ru-RU" sz="1400" dirty="0" err="1">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new</a:t>
            </a:r>
            <a:r>
              <a:rPr lang="ru-RU" sz="14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a:t>
            </a:r>
            <a:endParaRPr lang="ru-RU" sz="1400" dirty="0">
              <a:solidFill>
                <a:srgbClr val="FF0000"/>
              </a:solidFill>
              <a:latin typeface="Calibri" panose="020F0502020204030204" pitchFamily="34" charset="0"/>
              <a:ea typeface="Calibri" panose="020F0502020204030204" pitchFamily="34" charset="0"/>
              <a:cs typeface="Times New Roman" panose="02020603050405020304" pitchFamily="18" charset="0"/>
            </a:endParaRPr>
          </a:p>
          <a:p>
            <a:pPr marL="342891" lvl="1" indent="0">
              <a:lnSpc>
                <a:spcPct val="107000"/>
              </a:lnSpc>
              <a:spcBef>
                <a:spcPts val="0"/>
              </a:spcBef>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ru-RU" sz="14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то допустимо и приведение массивов:</a:t>
            </a:r>
            <a:endParaRPr lang="ru-RU" sz="1400" dirty="0">
              <a:solidFill>
                <a:srgbClr val="FF0000"/>
              </a:solidFill>
              <a:latin typeface="Calibri" panose="020F0502020204030204" pitchFamily="34" charset="0"/>
              <a:ea typeface="Calibri" panose="020F0502020204030204" pitchFamily="34" charset="0"/>
              <a:cs typeface="Times New Roman" panose="02020603050405020304" pitchFamily="18" charset="0"/>
            </a:endParaRPr>
          </a:p>
          <a:p>
            <a:pPr marL="342891" lvl="1" indent="0">
              <a:lnSpc>
                <a:spcPct val="107000"/>
              </a:lnSpc>
              <a:spcBef>
                <a:spcPts val="0"/>
              </a:spcBef>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ru-RU" sz="14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B b[]=(B[]) </a:t>
            </a:r>
            <a:r>
              <a:rPr lang="ru-RU" sz="1400" dirty="0" err="1">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new</a:t>
            </a:r>
            <a:r>
              <a:rPr lang="ru-RU" sz="14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A[3];</a:t>
            </a:r>
            <a:endParaRPr lang="ru-RU" sz="1400" dirty="0">
              <a:solidFill>
                <a:srgbClr val="FF0000"/>
              </a:solidFill>
              <a:latin typeface="Calibri" panose="020F0502020204030204" pitchFamily="34" charset="0"/>
              <a:ea typeface="Calibri" panose="020F0502020204030204" pitchFamily="34" charset="0"/>
              <a:cs typeface="Times New Roman" panose="02020603050405020304" pitchFamily="18" charset="0"/>
            </a:endParaRPr>
          </a:p>
          <a:p>
            <a:endParaRPr lang="ru-RU" dirty="0"/>
          </a:p>
        </p:txBody>
      </p:sp>
    </p:spTree>
    <p:extLst>
      <p:ext uri="{BB962C8B-B14F-4D97-AF65-F5344CB8AC3E}">
        <p14:creationId xmlns:p14="http://schemas.microsoft.com/office/powerpoint/2010/main" val="35739456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Ошибка </a:t>
            </a:r>
            <a:r>
              <a:rPr lang="en-US" dirty="0" err="1"/>
              <a:t>ArrayStoreException</a:t>
            </a:r>
            <a:endParaRPr lang="ru-RU" dirty="0"/>
          </a:p>
        </p:txBody>
      </p:sp>
      <p:sp>
        <p:nvSpPr>
          <p:cNvPr id="3" name="Объект 2"/>
          <p:cNvSpPr>
            <a:spLocks noGrp="1"/>
          </p:cNvSpPr>
          <p:nvPr>
            <p:ph idx="1"/>
          </p:nvPr>
        </p:nvSpPr>
        <p:spPr/>
        <p:txBody>
          <a:bodyPr/>
          <a:lstStyle/>
          <a:p>
            <a:pPr marL="342891" lvl="1" indent="0">
              <a:buNone/>
            </a:pPr>
            <a:r>
              <a:rPr lang="en-US" sz="1600" dirty="0">
                <a:solidFill>
                  <a:srgbClr val="FF0000"/>
                </a:solidFill>
              </a:rPr>
              <a:t>Child c[] = new Child[5];</a:t>
            </a:r>
            <a:endParaRPr lang="ru-RU" sz="1600" dirty="0">
              <a:solidFill>
                <a:srgbClr val="FF0000"/>
              </a:solidFill>
            </a:endParaRPr>
          </a:p>
          <a:p>
            <a:pPr marL="342891" lvl="1" indent="0">
              <a:buNone/>
            </a:pPr>
            <a:r>
              <a:rPr lang="en-US" sz="1600" dirty="0">
                <a:solidFill>
                  <a:srgbClr val="FF0000"/>
                </a:solidFill>
              </a:rPr>
              <a:t>Parent p[]=c;</a:t>
            </a:r>
            <a:endParaRPr lang="ru-RU" sz="1600" dirty="0">
              <a:solidFill>
                <a:srgbClr val="FF0000"/>
              </a:solidFill>
            </a:endParaRPr>
          </a:p>
          <a:p>
            <a:pPr marL="342891" lvl="1" indent="0">
              <a:buNone/>
            </a:pPr>
            <a:r>
              <a:rPr lang="ru-RU" sz="1600" dirty="0">
                <a:solidFill>
                  <a:srgbClr val="FF0000"/>
                </a:solidFill>
              </a:rPr>
              <a:t>p[0]=</a:t>
            </a:r>
            <a:r>
              <a:rPr lang="ru-RU" sz="1600" dirty="0" err="1">
                <a:solidFill>
                  <a:srgbClr val="FF0000"/>
                </a:solidFill>
              </a:rPr>
              <a:t>new</a:t>
            </a:r>
            <a:r>
              <a:rPr lang="ru-RU" sz="1600" dirty="0">
                <a:solidFill>
                  <a:srgbClr val="FF0000"/>
                </a:solidFill>
              </a:rPr>
              <a:t> </a:t>
            </a:r>
            <a:r>
              <a:rPr lang="ru-RU" sz="1600" dirty="0" err="1">
                <a:solidFill>
                  <a:srgbClr val="FF0000"/>
                </a:solidFill>
              </a:rPr>
              <a:t>Parent</a:t>
            </a:r>
            <a:r>
              <a:rPr lang="ru-RU" sz="1600" dirty="0">
                <a:solidFill>
                  <a:srgbClr val="FF0000"/>
                </a:solidFill>
              </a:rPr>
              <a:t>();</a:t>
            </a:r>
          </a:p>
          <a:p>
            <a:r>
              <a:rPr lang="ru-RU" dirty="0"/>
              <a:t>С точки зрения компилятора код совершенно корректен. Преобразование во второй строке допустимо. В третьей строке элементу массива типа </a:t>
            </a:r>
            <a:r>
              <a:rPr lang="ru-RU" dirty="0" err="1"/>
              <a:t>Parent</a:t>
            </a:r>
            <a:r>
              <a:rPr lang="ru-RU" dirty="0"/>
              <a:t> присваивается значение того же типа.</a:t>
            </a:r>
          </a:p>
          <a:p>
            <a:r>
              <a:rPr lang="ru-RU" dirty="0"/>
              <a:t>Однако при выполнении такой программы возникнет ошибка. </a:t>
            </a:r>
            <a:r>
              <a:rPr lang="ru-RU" dirty="0" smtClean="0"/>
              <a:t>Преобразование не </a:t>
            </a:r>
            <a:r>
              <a:rPr lang="ru-RU" dirty="0"/>
              <a:t>меняет объект, изменяется лишь способ доступа к нему. В свою очередь, объект всегда "помнит", от какого типа он был порожден. </a:t>
            </a:r>
            <a:endParaRPr lang="en-US" dirty="0" smtClean="0"/>
          </a:p>
          <a:p>
            <a:r>
              <a:rPr lang="ru-RU" dirty="0" smtClean="0"/>
              <a:t>С </a:t>
            </a:r>
            <a:r>
              <a:rPr lang="ru-RU" dirty="0"/>
              <a:t>учетом этих замечаний становится ясно, что в третьей строке делается попытка добавить в массив </a:t>
            </a:r>
            <a:r>
              <a:rPr lang="ru-RU" dirty="0" err="1"/>
              <a:t>Child</a:t>
            </a:r>
            <a:r>
              <a:rPr lang="ru-RU" dirty="0"/>
              <a:t> значение типа </a:t>
            </a:r>
            <a:r>
              <a:rPr lang="ru-RU" dirty="0" err="1"/>
              <a:t>Parent</a:t>
            </a:r>
            <a:r>
              <a:rPr lang="ru-RU" dirty="0"/>
              <a:t>, что некорректно.</a:t>
            </a:r>
          </a:p>
          <a:p>
            <a:r>
              <a:rPr lang="ru-RU" dirty="0"/>
              <a:t>Таким образом, несмотря на отсутствие ошибок компиляции, виртуальная машина при выполнении программы всегда осуществляет дополнительную проверку перед присвоением значения элементу массива. Необходимо удостовериться, что реальный массив, существующий на момент исполнения, действительно может хранить присваиваемое значение. Если это условие нарушается, то возникает ошибка, которая называется </a:t>
            </a:r>
            <a:r>
              <a:rPr lang="ru-RU" dirty="0" err="1"/>
              <a:t>ArrayStoreException</a:t>
            </a:r>
            <a:r>
              <a:rPr lang="ru-RU" dirty="0" smtClean="0"/>
              <a:t>.</a:t>
            </a:r>
            <a:endParaRPr lang="ru-RU" dirty="0"/>
          </a:p>
        </p:txBody>
      </p:sp>
    </p:spTree>
    <p:extLst>
      <p:ext uri="{BB962C8B-B14F-4D97-AF65-F5344CB8AC3E}">
        <p14:creationId xmlns:p14="http://schemas.microsoft.com/office/powerpoint/2010/main" val="3037560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Переменные типа массив и их значения</a:t>
            </a:r>
          </a:p>
        </p:txBody>
      </p:sp>
      <p:graphicFrame>
        <p:nvGraphicFramePr>
          <p:cNvPr id="5" name="Объект 4"/>
          <p:cNvGraphicFramePr>
            <a:graphicFrameLocks noGrp="1"/>
          </p:cNvGraphicFramePr>
          <p:nvPr>
            <p:ph idx="1"/>
            <p:extLst>
              <p:ext uri="{D42A27DB-BD31-4B8C-83A1-F6EECF244321}">
                <p14:modId xmlns:p14="http://schemas.microsoft.com/office/powerpoint/2010/main" val="1818953133"/>
              </p:ext>
            </p:extLst>
          </p:nvPr>
        </p:nvGraphicFramePr>
        <p:xfrm>
          <a:off x="827538" y="1615857"/>
          <a:ext cx="7486650" cy="4961255"/>
        </p:xfrm>
        <a:graphic>
          <a:graphicData uri="http://schemas.openxmlformats.org/drawingml/2006/table">
            <a:tbl>
              <a:tblPr firstRow="1" firstCol="1" bandRow="1">
                <a:tableStyleId>{9D7B26C5-4107-4FEC-AEDC-1716B250A1EF}</a:tableStyleId>
              </a:tblPr>
              <a:tblGrid>
                <a:gridCol w="2746935">
                  <a:extLst>
                    <a:ext uri="{9D8B030D-6E8A-4147-A177-3AD203B41FA5}">
                      <a16:colId xmlns:a16="http://schemas.microsoft.com/office/drawing/2014/main" val="42121029"/>
                    </a:ext>
                  </a:extLst>
                </a:gridCol>
                <a:gridCol w="4739715">
                  <a:extLst>
                    <a:ext uri="{9D8B030D-6E8A-4147-A177-3AD203B41FA5}">
                      <a16:colId xmlns:a16="http://schemas.microsoft.com/office/drawing/2014/main" val="2545922827"/>
                    </a:ext>
                  </a:extLst>
                </a:gridCol>
              </a:tblGrid>
              <a:tr h="0">
                <a:tc>
                  <a:txBody>
                    <a:bodyPr/>
                    <a:lstStyle/>
                    <a:p>
                      <a:pPr algn="ctr">
                        <a:lnSpc>
                          <a:spcPct val="107000"/>
                        </a:lnSpc>
                        <a:spcAft>
                          <a:spcPts val="0"/>
                        </a:spcAft>
                      </a:pPr>
                      <a:r>
                        <a:rPr lang="ru-RU" sz="1800" dirty="0">
                          <a:effectLst/>
                        </a:rPr>
                        <a:t>Тип переменной</a:t>
                      </a:r>
                      <a:endParaRPr lang="ru-RU"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19050" marR="19050" marT="19050" marB="19050" anchor="ctr"/>
                </a:tc>
                <a:tc>
                  <a:txBody>
                    <a:bodyPr/>
                    <a:lstStyle/>
                    <a:p>
                      <a:pPr algn="ctr">
                        <a:lnSpc>
                          <a:spcPct val="107000"/>
                        </a:lnSpc>
                        <a:spcAft>
                          <a:spcPts val="0"/>
                        </a:spcAft>
                      </a:pPr>
                      <a:r>
                        <a:rPr lang="ru-RU" sz="1800">
                          <a:effectLst/>
                        </a:rPr>
                        <a:t>Допустимые типы ее значения</a:t>
                      </a:r>
                      <a:endParaRPr lang="ru-RU" sz="1400">
                        <a:effectLst/>
                        <a:latin typeface="Calibri" panose="020F0502020204030204" pitchFamily="34" charset="0"/>
                        <a:ea typeface="Calibri" panose="020F0502020204030204" pitchFamily="34" charset="0"/>
                        <a:cs typeface="Times New Roman" panose="02020603050405020304" pitchFamily="18" charset="0"/>
                      </a:endParaRPr>
                    </a:p>
                  </a:txBody>
                  <a:tcPr marL="19050" marR="19050" marT="19050" marB="19050" anchor="ctr"/>
                </a:tc>
                <a:extLst>
                  <a:ext uri="{0D108BD9-81ED-4DB2-BD59-A6C34878D82A}">
                    <a16:rowId xmlns:a16="http://schemas.microsoft.com/office/drawing/2014/main" val="2119902587"/>
                  </a:ext>
                </a:extLst>
              </a:tr>
              <a:tr h="0">
                <a:tc>
                  <a:txBody>
                    <a:bodyPr/>
                    <a:lstStyle/>
                    <a:p>
                      <a:pPr>
                        <a:lnSpc>
                          <a:spcPct val="107000"/>
                        </a:lnSpc>
                        <a:spcAft>
                          <a:spcPts val="0"/>
                        </a:spcAft>
                      </a:pPr>
                      <a:r>
                        <a:rPr lang="ru-RU" sz="1800">
                          <a:effectLst/>
                        </a:rPr>
                        <a:t>Массив простых чисел</a:t>
                      </a:r>
                      <a:endParaRPr lang="ru-RU" sz="1400">
                        <a:effectLst/>
                        <a:latin typeface="Calibri" panose="020F0502020204030204" pitchFamily="34" charset="0"/>
                        <a:ea typeface="Calibri" panose="020F0502020204030204" pitchFamily="34" charset="0"/>
                        <a:cs typeface="Times New Roman" panose="02020603050405020304" pitchFamily="18" charset="0"/>
                      </a:endParaRPr>
                    </a:p>
                  </a:txBody>
                  <a:tcPr marL="19050" marR="19050" marT="19050" marB="19050"/>
                </a:tc>
                <a:tc>
                  <a:txBody>
                    <a:bodyPr/>
                    <a:lstStyle/>
                    <a:p>
                      <a:pPr marL="342900" lvl="0" indent="-342900">
                        <a:lnSpc>
                          <a:spcPct val="107000"/>
                        </a:lnSpc>
                        <a:spcAft>
                          <a:spcPts val="800"/>
                        </a:spcAft>
                        <a:buSzPts val="1000"/>
                        <a:buFont typeface="+mj-lt"/>
                        <a:buAutoNum type="arabicPeriod"/>
                        <a:tabLst>
                          <a:tab pos="457200" algn="l"/>
                        </a:tabLst>
                      </a:pPr>
                      <a:r>
                        <a:rPr lang="ru-RU" sz="1800" dirty="0" err="1">
                          <a:effectLst/>
                        </a:rPr>
                        <a:t>null</a:t>
                      </a:r>
                      <a:endParaRPr lang="ru-RU" sz="1400" dirty="0">
                        <a:effectLst/>
                      </a:endParaRPr>
                    </a:p>
                    <a:p>
                      <a:pPr marL="342900" lvl="0" indent="-342900">
                        <a:lnSpc>
                          <a:spcPct val="107000"/>
                        </a:lnSpc>
                        <a:spcAft>
                          <a:spcPts val="800"/>
                        </a:spcAft>
                        <a:buSzPts val="1000"/>
                        <a:buFont typeface="+mj-lt"/>
                        <a:buAutoNum type="arabicPeriod"/>
                        <a:tabLst>
                          <a:tab pos="457200" algn="l"/>
                        </a:tabLst>
                      </a:pPr>
                      <a:r>
                        <a:rPr lang="ru-RU" sz="1800" dirty="0">
                          <a:effectLst/>
                        </a:rPr>
                        <a:t>в точности совпадающий с типом переменной</a:t>
                      </a:r>
                      <a:endParaRPr lang="ru-RU"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19050" marR="19050" marT="19050" marB="19050"/>
                </a:tc>
                <a:extLst>
                  <a:ext uri="{0D108BD9-81ED-4DB2-BD59-A6C34878D82A}">
                    <a16:rowId xmlns:a16="http://schemas.microsoft.com/office/drawing/2014/main" val="1870793632"/>
                  </a:ext>
                </a:extLst>
              </a:tr>
              <a:tr h="0">
                <a:tc>
                  <a:txBody>
                    <a:bodyPr/>
                    <a:lstStyle/>
                    <a:p>
                      <a:pPr>
                        <a:lnSpc>
                          <a:spcPct val="107000"/>
                        </a:lnSpc>
                        <a:spcAft>
                          <a:spcPts val="0"/>
                        </a:spcAft>
                      </a:pPr>
                      <a:r>
                        <a:rPr lang="ru-RU" sz="1800" dirty="0">
                          <a:effectLst/>
                        </a:rPr>
                        <a:t>Массив ссылочных значений </a:t>
                      </a:r>
                      <a:endParaRPr lang="ru-RU"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19050" marR="19050" marT="19050" marB="19050"/>
                </a:tc>
                <a:tc>
                  <a:txBody>
                    <a:bodyPr/>
                    <a:lstStyle/>
                    <a:p>
                      <a:pPr marL="342900" lvl="0" indent="-342900">
                        <a:lnSpc>
                          <a:spcPct val="107000"/>
                        </a:lnSpc>
                        <a:spcAft>
                          <a:spcPts val="800"/>
                        </a:spcAft>
                        <a:buSzPts val="1000"/>
                        <a:buFont typeface="+mj-lt"/>
                        <a:buAutoNum type="arabicPeriod"/>
                        <a:tabLst>
                          <a:tab pos="457200" algn="l"/>
                        </a:tabLst>
                      </a:pPr>
                      <a:r>
                        <a:rPr lang="ru-RU" sz="1800" dirty="0" err="1">
                          <a:effectLst/>
                        </a:rPr>
                        <a:t>null</a:t>
                      </a:r>
                      <a:endParaRPr lang="ru-RU" sz="1400" dirty="0">
                        <a:effectLst/>
                      </a:endParaRPr>
                    </a:p>
                    <a:p>
                      <a:pPr marL="342900" lvl="0" indent="-342900">
                        <a:lnSpc>
                          <a:spcPct val="107000"/>
                        </a:lnSpc>
                        <a:spcAft>
                          <a:spcPts val="800"/>
                        </a:spcAft>
                        <a:buSzPts val="1000"/>
                        <a:buFont typeface="+mj-lt"/>
                        <a:buAutoNum type="arabicPeriod"/>
                        <a:tabLst>
                          <a:tab pos="457200" algn="l"/>
                        </a:tabLst>
                      </a:pPr>
                      <a:r>
                        <a:rPr lang="ru-RU" sz="1800" dirty="0">
                          <a:effectLst/>
                        </a:rPr>
                        <a:t>совпадающий с типом переменной</a:t>
                      </a:r>
                      <a:endParaRPr lang="ru-RU" sz="1400" dirty="0">
                        <a:effectLst/>
                      </a:endParaRPr>
                    </a:p>
                    <a:p>
                      <a:pPr marL="342900" lvl="0" indent="-342900">
                        <a:lnSpc>
                          <a:spcPct val="107000"/>
                        </a:lnSpc>
                        <a:spcAft>
                          <a:spcPts val="800"/>
                        </a:spcAft>
                        <a:buSzPts val="1000"/>
                        <a:buFont typeface="+mj-lt"/>
                        <a:buAutoNum type="arabicPeriod"/>
                        <a:tabLst>
                          <a:tab pos="457200" algn="l"/>
                        </a:tabLst>
                      </a:pPr>
                      <a:r>
                        <a:rPr lang="ru-RU" sz="1800" dirty="0">
                          <a:effectLst/>
                        </a:rPr>
                        <a:t>массивы ссылочных значений, удовлетворяющих следующему условию: если тип переменной – массив на основе типа A, то значение типа массив на основе типа B допустимо тогда и только тогда, когда B приводимо к A </a:t>
                      </a:r>
                      <a:endParaRPr lang="ru-RU"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19050" marR="19050" marT="19050" marB="19050"/>
                </a:tc>
                <a:extLst>
                  <a:ext uri="{0D108BD9-81ED-4DB2-BD59-A6C34878D82A}">
                    <a16:rowId xmlns:a16="http://schemas.microsoft.com/office/drawing/2014/main" val="320922244"/>
                  </a:ext>
                </a:extLst>
              </a:tr>
              <a:tr h="0">
                <a:tc>
                  <a:txBody>
                    <a:bodyPr/>
                    <a:lstStyle/>
                    <a:p>
                      <a:pPr>
                        <a:lnSpc>
                          <a:spcPct val="107000"/>
                        </a:lnSpc>
                        <a:spcAft>
                          <a:spcPts val="0"/>
                        </a:spcAft>
                      </a:pPr>
                      <a:r>
                        <a:rPr lang="ru-RU" sz="1800">
                          <a:effectLst/>
                        </a:rPr>
                        <a:t>Object</a:t>
                      </a:r>
                      <a:endParaRPr lang="ru-RU" sz="1400">
                        <a:effectLst/>
                        <a:latin typeface="Calibri" panose="020F0502020204030204" pitchFamily="34" charset="0"/>
                        <a:ea typeface="Calibri" panose="020F0502020204030204" pitchFamily="34" charset="0"/>
                        <a:cs typeface="Times New Roman" panose="02020603050405020304" pitchFamily="18" charset="0"/>
                      </a:endParaRPr>
                    </a:p>
                  </a:txBody>
                  <a:tcPr marL="19050" marR="19050" marT="19050" marB="19050"/>
                </a:tc>
                <a:tc>
                  <a:txBody>
                    <a:bodyPr/>
                    <a:lstStyle/>
                    <a:p>
                      <a:pPr marL="342900" lvl="0" indent="-342900">
                        <a:lnSpc>
                          <a:spcPct val="107000"/>
                        </a:lnSpc>
                        <a:spcAft>
                          <a:spcPts val="800"/>
                        </a:spcAft>
                        <a:buSzPts val="1000"/>
                        <a:buFont typeface="+mj-lt"/>
                        <a:buAutoNum type="arabicPeriod"/>
                        <a:tabLst>
                          <a:tab pos="457200" algn="l"/>
                        </a:tabLst>
                      </a:pPr>
                      <a:r>
                        <a:rPr lang="ru-RU" sz="1800" dirty="0" err="1">
                          <a:effectLst/>
                        </a:rPr>
                        <a:t>null</a:t>
                      </a:r>
                      <a:endParaRPr lang="ru-RU" sz="1400" dirty="0">
                        <a:effectLst/>
                      </a:endParaRPr>
                    </a:p>
                    <a:p>
                      <a:pPr marL="342900" lvl="0" indent="-342900">
                        <a:lnSpc>
                          <a:spcPct val="107000"/>
                        </a:lnSpc>
                        <a:spcAft>
                          <a:spcPts val="800"/>
                        </a:spcAft>
                        <a:buSzPts val="1000"/>
                        <a:buFont typeface="+mj-lt"/>
                        <a:buAutoNum type="arabicPeriod"/>
                        <a:tabLst>
                          <a:tab pos="457200" algn="l"/>
                        </a:tabLst>
                      </a:pPr>
                      <a:r>
                        <a:rPr lang="ru-RU" sz="1800" dirty="0">
                          <a:effectLst/>
                        </a:rPr>
                        <a:t>любой ссылочный, включая массивы</a:t>
                      </a:r>
                      <a:endParaRPr lang="ru-RU"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19050" marR="19050" marT="19050" marB="19050"/>
                </a:tc>
                <a:extLst>
                  <a:ext uri="{0D108BD9-81ED-4DB2-BD59-A6C34878D82A}">
                    <a16:rowId xmlns:a16="http://schemas.microsoft.com/office/drawing/2014/main" val="1004367530"/>
                  </a:ext>
                </a:extLst>
              </a:tr>
            </a:tbl>
          </a:graphicData>
        </a:graphic>
      </p:graphicFrame>
    </p:spTree>
    <p:extLst>
      <p:ext uri="{BB962C8B-B14F-4D97-AF65-F5344CB8AC3E}">
        <p14:creationId xmlns:p14="http://schemas.microsoft.com/office/powerpoint/2010/main" val="4979157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Клонирование</a:t>
            </a:r>
            <a:r>
              <a:rPr lang="en-US" dirty="0" smtClean="0"/>
              <a:t> </a:t>
            </a:r>
            <a:r>
              <a:rPr lang="ru-RU" dirty="0" smtClean="0"/>
              <a:t>массивов</a:t>
            </a:r>
            <a:endParaRPr lang="ru-RU" dirty="0"/>
          </a:p>
        </p:txBody>
      </p:sp>
      <p:sp>
        <p:nvSpPr>
          <p:cNvPr id="3" name="Объект 2"/>
          <p:cNvSpPr>
            <a:spLocks noGrp="1"/>
          </p:cNvSpPr>
          <p:nvPr>
            <p:ph idx="1"/>
          </p:nvPr>
        </p:nvSpPr>
        <p:spPr/>
        <p:txBody>
          <a:bodyPr/>
          <a:lstStyle/>
          <a:p>
            <a:r>
              <a:rPr lang="ru-RU" sz="1600" dirty="0"/>
              <a:t>Механизм </a:t>
            </a:r>
            <a:r>
              <a:rPr lang="ru-RU" sz="1600" dirty="0" smtClean="0"/>
              <a:t>клонирования позволяет </a:t>
            </a:r>
            <a:r>
              <a:rPr lang="ru-RU" sz="1600" dirty="0"/>
              <a:t>порождать новые объекты на основе существующего, которые обладали бы точно таким же состоянием, что и исходный. </a:t>
            </a:r>
          </a:p>
          <a:p>
            <a:r>
              <a:rPr lang="ru-RU" sz="1600" dirty="0" smtClean="0"/>
              <a:t>Реализация </a:t>
            </a:r>
            <a:r>
              <a:rPr lang="ru-RU" sz="1600" dirty="0"/>
              <a:t>такого метода </a:t>
            </a:r>
            <a:r>
              <a:rPr lang="ru-RU" sz="1600" dirty="0" err="1"/>
              <a:t>clone</a:t>
            </a:r>
            <a:r>
              <a:rPr lang="ru-RU" sz="1600" dirty="0"/>
              <a:t>() осложняется целым рядом потенциальных проблем, например:</a:t>
            </a:r>
          </a:p>
          <a:p>
            <a:pPr lvl="1"/>
            <a:r>
              <a:rPr lang="ru-RU" sz="1600" dirty="0"/>
              <a:t>класс, от которого порожден объект, может иметь разнообразные конструкторы, которые к тому же могут быть недоступны (например, модификатор доступа </a:t>
            </a:r>
            <a:r>
              <a:rPr lang="ru-RU" sz="1600" dirty="0" err="1"/>
              <a:t>private</a:t>
            </a:r>
            <a:r>
              <a:rPr lang="ru-RU" sz="1600" dirty="0"/>
              <a:t> );</a:t>
            </a:r>
          </a:p>
          <a:p>
            <a:pPr lvl="1"/>
            <a:r>
              <a:rPr lang="ru-RU" sz="1600" dirty="0"/>
              <a:t>цепочка наследования, которой принадлежит исходный класс, может быть довольно длинной, и каждый родительский класс может иметь свои поля – недоступные, но важные для воссоздания состояния исходного объекта;</a:t>
            </a:r>
          </a:p>
          <a:p>
            <a:pPr lvl="1"/>
            <a:r>
              <a:rPr lang="ru-RU" sz="1600" dirty="0"/>
              <a:t>в зависимости от логики реализации возможна ситуация, когда не все поля должны копироваться для корректного клонирования; одни могут оказаться лишними, другие потребуют дополнительных вычислений или преобразований;</a:t>
            </a:r>
          </a:p>
          <a:p>
            <a:pPr lvl="1"/>
            <a:r>
              <a:rPr lang="ru-RU" sz="1600" dirty="0"/>
              <a:t>возможна ситуация, когда объект нельзя клонировать, дабы не нарушить целостность системы.</a:t>
            </a:r>
          </a:p>
          <a:p>
            <a:endParaRPr lang="ru-RU" dirty="0"/>
          </a:p>
        </p:txBody>
      </p:sp>
    </p:spTree>
    <p:extLst>
      <p:ext uri="{BB962C8B-B14F-4D97-AF65-F5344CB8AC3E}">
        <p14:creationId xmlns:p14="http://schemas.microsoft.com/office/powerpoint/2010/main" val="3220094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4"/>
          <p:cNvSpPr>
            <a:spLocks noGrp="1"/>
          </p:cNvSpPr>
          <p:nvPr>
            <p:ph type="title"/>
          </p:nvPr>
        </p:nvSpPr>
        <p:spPr/>
        <p:txBody>
          <a:bodyPr/>
          <a:lstStyle/>
          <a:p>
            <a:r>
              <a:rPr lang="ru-RU" smtClean="0"/>
              <a:t>Массивы как тип данных в Java</a:t>
            </a:r>
            <a:endParaRPr lang="ru-RU" dirty="0"/>
          </a:p>
        </p:txBody>
      </p:sp>
      <p:sp>
        <p:nvSpPr>
          <p:cNvPr id="13" name="Объект 12"/>
          <p:cNvSpPr>
            <a:spLocks noGrp="1"/>
          </p:cNvSpPr>
          <p:nvPr>
            <p:ph idx="1"/>
          </p:nvPr>
        </p:nvSpPr>
        <p:spPr/>
        <p:txBody>
          <a:bodyPr>
            <a:noAutofit/>
          </a:bodyPr>
          <a:lstStyle/>
          <a:p>
            <a:r>
              <a:rPr lang="ru-RU" sz="1400" dirty="0"/>
              <a:t>Массивы (</a:t>
            </a:r>
            <a:r>
              <a:rPr lang="ru-RU" sz="1400" dirty="0" err="1"/>
              <a:t>arrays</a:t>
            </a:r>
            <a:r>
              <a:rPr lang="ru-RU" sz="1400" dirty="0"/>
              <a:t>) используются для хранения набора значений. </a:t>
            </a:r>
          </a:p>
          <a:p>
            <a:r>
              <a:rPr lang="ru-RU" sz="1400" dirty="0"/>
              <a:t>Количество значений в массиве называется его длиной, </a:t>
            </a:r>
          </a:p>
          <a:p>
            <a:r>
              <a:rPr lang="ru-RU" sz="1400" dirty="0"/>
              <a:t>сами значения – элементами массива. </a:t>
            </a:r>
          </a:p>
          <a:p>
            <a:r>
              <a:rPr lang="ru-RU" sz="1400" dirty="0"/>
              <a:t>Значений может не быть вовсе, в этом случае массив считается пустым, а его длина равной нулю</a:t>
            </a:r>
            <a:r>
              <a:rPr lang="ru-RU" sz="1400" dirty="0" smtClean="0"/>
              <a:t>.</a:t>
            </a:r>
          </a:p>
          <a:p>
            <a:r>
              <a:rPr lang="ru-RU" sz="1400" dirty="0"/>
              <a:t>Элементы не имеют имен, доступ к ним осуществляется по номеру индекса. </a:t>
            </a:r>
            <a:endParaRPr lang="ru-RU" sz="1400" dirty="0" smtClean="0"/>
          </a:p>
          <a:p>
            <a:r>
              <a:rPr lang="ru-RU" sz="1400" dirty="0" smtClean="0"/>
              <a:t>Если </a:t>
            </a:r>
            <a:r>
              <a:rPr lang="ru-RU" sz="1400" dirty="0"/>
              <a:t>массив имеет длину n, отличную от нуля, то корректными значениями индекса являются числа от 0 до n-1. </a:t>
            </a:r>
            <a:endParaRPr lang="ru-RU" sz="1400" dirty="0" smtClean="0"/>
          </a:p>
          <a:p>
            <a:r>
              <a:rPr lang="ru-RU" sz="1400" dirty="0" smtClean="0"/>
              <a:t>Все </a:t>
            </a:r>
            <a:r>
              <a:rPr lang="ru-RU" sz="1400" dirty="0"/>
              <a:t>значения имеют одинаковый тип и говорится, что массив основан на этом базовом типе. </a:t>
            </a:r>
            <a:endParaRPr lang="ru-RU" sz="1400" dirty="0" smtClean="0"/>
          </a:p>
          <a:p>
            <a:r>
              <a:rPr lang="ru-RU" sz="1400" dirty="0" smtClean="0"/>
              <a:t>Массивы </a:t>
            </a:r>
            <a:r>
              <a:rPr lang="ru-RU" sz="1400" dirty="0"/>
              <a:t>могут быть основаны как на примитивных </a:t>
            </a:r>
            <a:r>
              <a:rPr lang="ru-RU" sz="1400" dirty="0" smtClean="0"/>
              <a:t>типах, </a:t>
            </a:r>
            <a:r>
              <a:rPr lang="ru-RU" sz="1400" dirty="0"/>
              <a:t>так и на ссылочных </a:t>
            </a:r>
            <a:endParaRPr lang="ru-RU" sz="1400" dirty="0"/>
          </a:p>
          <a:p>
            <a:r>
              <a:rPr lang="ru-RU" sz="1400" dirty="0" smtClean="0"/>
              <a:t>Массивы </a:t>
            </a:r>
            <a:r>
              <a:rPr lang="ru-RU" sz="1400" dirty="0"/>
              <a:t>в </a:t>
            </a:r>
            <a:r>
              <a:rPr lang="ru-RU" sz="1400" dirty="0" err="1"/>
              <a:t>Java</a:t>
            </a:r>
            <a:r>
              <a:rPr lang="ru-RU" sz="1400" dirty="0"/>
              <a:t> являются </a:t>
            </a:r>
            <a:r>
              <a:rPr lang="ru-RU" sz="1400" dirty="0" smtClean="0"/>
              <a:t>объектами, </a:t>
            </a:r>
            <a:r>
              <a:rPr lang="ru-RU" sz="1400" dirty="0"/>
              <a:t>их тип напрямую наследуется от класса </a:t>
            </a:r>
            <a:r>
              <a:rPr lang="ru-RU" sz="1400" dirty="0" err="1"/>
              <a:t>Object</a:t>
            </a:r>
            <a:r>
              <a:rPr lang="ru-RU" sz="1400" dirty="0"/>
              <a:t>, поэтому все элементы данного класса доступны у объектов-массивов.</a:t>
            </a:r>
          </a:p>
          <a:p>
            <a:r>
              <a:rPr lang="ru-RU" sz="1400" dirty="0"/>
              <a:t>Базовый тип также может быть массивом. Таким образом конструируется массив массивов, или многомерный массив.</a:t>
            </a:r>
          </a:p>
          <a:p>
            <a:r>
              <a:rPr lang="ru-RU" sz="1400" dirty="0"/>
              <a:t>Работа с любым массивом включает обычные </a:t>
            </a:r>
            <a:r>
              <a:rPr lang="ru-RU" sz="1400" dirty="0" smtClean="0"/>
              <a:t>операции </a:t>
            </a:r>
            <a:r>
              <a:rPr lang="ru-RU" sz="1400" dirty="0"/>
              <a:t>- объявление, инициализация и т.д.</a:t>
            </a:r>
          </a:p>
        </p:txBody>
      </p:sp>
    </p:spTree>
    <p:extLst>
      <p:ext uri="{BB962C8B-B14F-4D97-AF65-F5344CB8AC3E}">
        <p14:creationId xmlns:p14="http://schemas.microsoft.com/office/powerpoint/2010/main" val="42033976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Клонирование</a:t>
            </a:r>
            <a:r>
              <a:rPr lang="en-US" dirty="0" smtClean="0"/>
              <a:t> </a:t>
            </a:r>
            <a:r>
              <a:rPr lang="ru-RU" dirty="0" smtClean="0"/>
              <a:t>массивов</a:t>
            </a:r>
            <a:endParaRPr lang="ru-RU" dirty="0"/>
          </a:p>
        </p:txBody>
      </p:sp>
      <p:sp>
        <p:nvSpPr>
          <p:cNvPr id="3" name="Объект 2"/>
          <p:cNvSpPr>
            <a:spLocks noGrp="1"/>
          </p:cNvSpPr>
          <p:nvPr>
            <p:ph idx="1"/>
          </p:nvPr>
        </p:nvSpPr>
        <p:spPr>
          <a:xfrm>
            <a:off x="828675" y="1496291"/>
            <a:ext cx="7486650" cy="5143499"/>
          </a:xfrm>
        </p:spPr>
        <p:txBody>
          <a:bodyPr>
            <a:normAutofit/>
          </a:bodyPr>
          <a:lstStyle/>
          <a:p>
            <a:pPr marL="0" indent="0">
              <a:buNone/>
            </a:pPr>
            <a:r>
              <a:rPr lang="ru-RU" dirty="0" smtClean="0"/>
              <a:t>Было реализовано </a:t>
            </a:r>
            <a:r>
              <a:rPr lang="ru-RU" dirty="0"/>
              <a:t>следующее </a:t>
            </a:r>
            <a:r>
              <a:rPr lang="ru-RU" dirty="0" smtClean="0"/>
              <a:t>решение:</a:t>
            </a:r>
            <a:endParaRPr lang="ru-RU" dirty="0"/>
          </a:p>
          <a:p>
            <a:r>
              <a:rPr lang="ru-RU" dirty="0" smtClean="0"/>
              <a:t>Класс </a:t>
            </a:r>
            <a:r>
              <a:rPr lang="ru-RU" dirty="0" err="1"/>
              <a:t>Object</a:t>
            </a:r>
            <a:r>
              <a:rPr lang="ru-RU" dirty="0"/>
              <a:t> содержит метод </a:t>
            </a:r>
            <a:r>
              <a:rPr lang="ru-RU" dirty="0" err="1"/>
              <a:t>clone</a:t>
            </a:r>
            <a:r>
              <a:rPr lang="ru-RU" dirty="0"/>
              <a:t>(). </a:t>
            </a:r>
            <a:endParaRPr lang="ru-RU" dirty="0" smtClean="0"/>
          </a:p>
          <a:p>
            <a:r>
              <a:rPr lang="ru-RU" dirty="0" smtClean="0"/>
              <a:t>Именно </a:t>
            </a:r>
            <a:r>
              <a:rPr lang="ru-RU" dirty="0"/>
              <a:t>он используется для клонирования. Далее возможны два варианта</a:t>
            </a:r>
            <a:r>
              <a:rPr lang="ru-RU" dirty="0" smtClean="0"/>
              <a:t>.</a:t>
            </a:r>
          </a:p>
          <a:p>
            <a:pPr marL="342900" indent="-342900">
              <a:buFont typeface="+mj-lt"/>
              <a:buAutoNum type="arabicPeriod"/>
            </a:pPr>
            <a:r>
              <a:rPr lang="ru-RU" dirty="0" smtClean="0"/>
              <a:t>Разработчик может </a:t>
            </a:r>
            <a:r>
              <a:rPr lang="ru-RU" dirty="0"/>
              <a:t>в своем классе переопределить этот метод и реализовать его по своему усмотрению, решая перечисленные проблемы так, как того требует логика разрабатываемой системы. Упомянутые условия, которые должны быть истинными для клонированного объекта, не являются обязательными и программист может им не следовать, если это требуется для его класса.</a:t>
            </a:r>
          </a:p>
          <a:p>
            <a:pPr marL="342900" indent="-342900">
              <a:buFont typeface="+mj-lt"/>
              <a:buAutoNum type="arabicPeriod"/>
            </a:pPr>
            <a:r>
              <a:rPr lang="ru-RU" dirty="0" smtClean="0"/>
              <a:t>Использование реализации </a:t>
            </a:r>
            <a:r>
              <a:rPr lang="ru-RU" dirty="0"/>
              <a:t>метода </a:t>
            </a:r>
            <a:r>
              <a:rPr lang="ru-RU" dirty="0" err="1"/>
              <a:t>clone</a:t>
            </a:r>
            <a:r>
              <a:rPr lang="ru-RU" dirty="0"/>
              <a:t>() в самом классе </a:t>
            </a:r>
            <a:r>
              <a:rPr lang="ru-RU" dirty="0" err="1"/>
              <a:t>Object</a:t>
            </a:r>
            <a:r>
              <a:rPr lang="ru-RU" dirty="0"/>
              <a:t>. </a:t>
            </a:r>
            <a:r>
              <a:rPr lang="ru-RU" dirty="0" smtClean="0"/>
              <a:t>Он </a:t>
            </a:r>
            <a:r>
              <a:rPr lang="ru-RU" dirty="0"/>
              <a:t>объявлен как </a:t>
            </a:r>
            <a:r>
              <a:rPr lang="ru-RU" dirty="0" err="1"/>
              <a:t>native</a:t>
            </a:r>
            <a:r>
              <a:rPr lang="ru-RU" dirty="0"/>
              <a:t>, </a:t>
            </a:r>
            <a:r>
              <a:rPr lang="ru-RU" dirty="0" smtClean="0"/>
              <a:t>его </a:t>
            </a:r>
            <a:r>
              <a:rPr lang="ru-RU" dirty="0"/>
              <a:t>реализация предоставляется виртуальной машиной. Естественно, перечисленные трудности легко могут быть преодолены самой JVM, ведь она хранит в памяти все свойства объектов.</a:t>
            </a:r>
          </a:p>
          <a:p>
            <a:r>
              <a:rPr lang="ru-RU" dirty="0"/>
              <a:t>При выполнении метода </a:t>
            </a:r>
            <a:r>
              <a:rPr lang="ru-RU" dirty="0" err="1"/>
              <a:t>clone</a:t>
            </a:r>
            <a:r>
              <a:rPr lang="ru-RU" dirty="0"/>
              <a:t>() сначала проверяется, можно ли клонировать исходный объект. Если разработчик хочет сделать объекты своего класса доступными для клонирования через </a:t>
            </a:r>
            <a:r>
              <a:rPr lang="ru-RU" dirty="0" err="1"/>
              <a:t>Object.clone</a:t>
            </a:r>
            <a:r>
              <a:rPr lang="ru-RU" dirty="0"/>
              <a:t>(), то он должен реализовать в своем классе интерфейс </a:t>
            </a:r>
            <a:r>
              <a:rPr lang="ru-RU" dirty="0" err="1"/>
              <a:t>Cloneable</a:t>
            </a:r>
            <a:r>
              <a:rPr lang="ru-RU" dirty="0"/>
              <a:t>. </a:t>
            </a:r>
            <a:endParaRPr lang="ru-RU" dirty="0" smtClean="0"/>
          </a:p>
          <a:p>
            <a:pPr lvl="1"/>
            <a:r>
              <a:rPr lang="ru-RU" dirty="0" smtClean="0"/>
              <a:t>В </a:t>
            </a:r>
            <a:r>
              <a:rPr lang="ru-RU" dirty="0"/>
              <a:t>этом интерфейсе нет ни одного элемента, он служит лишь признаком для виртуальной машины, что объекты могут быть клонированы. Если проверка не выполняется успешно, метод порождает ошибку </a:t>
            </a:r>
            <a:r>
              <a:rPr lang="ru-RU" dirty="0" err="1"/>
              <a:t>CloneNotSupportedException</a:t>
            </a:r>
            <a:r>
              <a:rPr lang="ru-RU" dirty="0" smtClean="0"/>
              <a:t>.</a:t>
            </a:r>
            <a:endParaRPr lang="ru-RU" dirty="0"/>
          </a:p>
        </p:txBody>
      </p:sp>
    </p:spTree>
    <p:extLst>
      <p:ext uri="{BB962C8B-B14F-4D97-AF65-F5344CB8AC3E}">
        <p14:creationId xmlns:p14="http://schemas.microsoft.com/office/powerpoint/2010/main" val="4534506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Клонирование</a:t>
            </a:r>
            <a:r>
              <a:rPr lang="en-US" dirty="0"/>
              <a:t> </a:t>
            </a:r>
            <a:r>
              <a:rPr lang="ru-RU" dirty="0"/>
              <a:t>массивов</a:t>
            </a:r>
          </a:p>
        </p:txBody>
      </p:sp>
      <p:sp>
        <p:nvSpPr>
          <p:cNvPr id="3" name="Объект 2"/>
          <p:cNvSpPr>
            <a:spLocks noGrp="1"/>
          </p:cNvSpPr>
          <p:nvPr>
            <p:ph idx="1"/>
          </p:nvPr>
        </p:nvSpPr>
        <p:spPr/>
        <p:txBody>
          <a:bodyPr/>
          <a:lstStyle/>
          <a:p>
            <a:r>
              <a:rPr lang="ru-RU" dirty="0" smtClean="0"/>
              <a:t>Все массивы </a:t>
            </a:r>
            <a:r>
              <a:rPr lang="ru-RU" dirty="0"/>
              <a:t>реализуют интерфейс </a:t>
            </a:r>
            <a:r>
              <a:rPr lang="ru-RU" dirty="0" err="1"/>
              <a:t>Cloneable</a:t>
            </a:r>
            <a:r>
              <a:rPr lang="ru-RU" dirty="0"/>
              <a:t> </a:t>
            </a:r>
            <a:r>
              <a:rPr lang="ru-RU" dirty="0" smtClean="0"/>
              <a:t>и доступны </a:t>
            </a:r>
            <a:r>
              <a:rPr lang="ru-RU" dirty="0"/>
              <a:t>для клонирования.</a:t>
            </a:r>
          </a:p>
          <a:p>
            <a:r>
              <a:rPr lang="ru-RU" dirty="0"/>
              <a:t>Важно помнить, что все поля клонированного объекта приравниваются, их значения никогда не клонируются. Рассмотрим пример:</a:t>
            </a:r>
          </a:p>
          <a:p>
            <a:endParaRPr lang="ru-RU" dirty="0"/>
          </a:p>
        </p:txBody>
      </p:sp>
      <p:sp>
        <p:nvSpPr>
          <p:cNvPr id="4" name="Rectangle 1"/>
          <p:cNvSpPr>
            <a:spLocks noChangeArrowheads="1"/>
          </p:cNvSpPr>
          <p:nvPr/>
        </p:nvSpPr>
        <p:spPr bwMode="auto">
          <a:xfrm>
            <a:off x="828675" y="2413477"/>
            <a:ext cx="7485513" cy="418576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400" b="1" i="0" u="none" strike="noStrike" cap="none" normalizeH="0" baseline="0" dirty="0" err="1" smtClean="0">
                <a:ln>
                  <a:noFill/>
                </a:ln>
                <a:solidFill>
                  <a:srgbClr val="800000"/>
                </a:solidFill>
                <a:effectLst/>
                <a:latin typeface="Arial Unicode MS"/>
              </a:rPr>
              <a:t>public</a:t>
            </a:r>
            <a:r>
              <a:rPr kumimoji="0" lang="ru-RU" altLang="ru-RU" sz="1400" b="0" i="0" u="none" strike="noStrike" cap="none" normalizeH="0" baseline="0" dirty="0" smtClean="0">
                <a:ln>
                  <a:noFill/>
                </a:ln>
                <a:solidFill>
                  <a:srgbClr val="000000"/>
                </a:solidFill>
                <a:effectLst/>
                <a:latin typeface="Arial Unicode MS"/>
              </a:rPr>
              <a:t> </a:t>
            </a:r>
            <a:r>
              <a:rPr kumimoji="0" lang="ru-RU" altLang="ru-RU" sz="1400" b="1" i="0" u="none" strike="noStrike" cap="none" normalizeH="0" baseline="0" dirty="0" err="1" smtClean="0">
                <a:ln>
                  <a:noFill/>
                </a:ln>
                <a:solidFill>
                  <a:srgbClr val="800000"/>
                </a:solidFill>
                <a:effectLst/>
                <a:latin typeface="Arial Unicode MS"/>
              </a:rPr>
              <a:t>class</a:t>
            </a:r>
            <a:r>
              <a:rPr kumimoji="0" lang="ru-RU" altLang="ru-RU" sz="1400" b="0" i="0" u="none" strike="noStrike" cap="none" normalizeH="0" baseline="0" dirty="0" smtClean="0">
                <a:ln>
                  <a:noFill/>
                </a:ln>
                <a:solidFill>
                  <a:srgbClr val="000000"/>
                </a:solidFill>
                <a:effectLst/>
                <a:latin typeface="Arial Unicode MS"/>
              </a:rPr>
              <a:t> </a:t>
            </a:r>
            <a:r>
              <a:rPr kumimoji="0" lang="ru-RU" altLang="ru-RU" sz="1400" b="0" i="0" u="none" strike="noStrike" cap="none" normalizeH="0" baseline="0" dirty="0" err="1" smtClean="0">
                <a:ln>
                  <a:noFill/>
                </a:ln>
                <a:solidFill>
                  <a:srgbClr val="000000"/>
                </a:solidFill>
                <a:effectLst/>
                <a:latin typeface="Arial Unicode MS"/>
              </a:rPr>
              <a:t>Test</a:t>
            </a:r>
            <a:r>
              <a:rPr kumimoji="0" lang="ru-RU" altLang="ru-RU" sz="1400" b="0" i="0" u="none" strike="noStrike" cap="none" normalizeH="0" baseline="0" dirty="0" smtClean="0">
                <a:ln>
                  <a:noFill/>
                </a:ln>
                <a:solidFill>
                  <a:srgbClr val="000000"/>
                </a:solidFill>
                <a:effectLst/>
                <a:latin typeface="Arial Unicode MS"/>
              </a:rPr>
              <a:t> </a:t>
            </a:r>
            <a:r>
              <a:rPr kumimoji="0" lang="ru-RU" altLang="ru-RU" sz="1400" b="1" i="0" u="none" strike="noStrike" cap="none" normalizeH="0" baseline="0" dirty="0" err="1" smtClean="0">
                <a:ln>
                  <a:noFill/>
                </a:ln>
                <a:solidFill>
                  <a:srgbClr val="800000"/>
                </a:solidFill>
                <a:effectLst/>
                <a:latin typeface="Arial Unicode MS"/>
              </a:rPr>
              <a:t>implements</a:t>
            </a:r>
            <a:r>
              <a:rPr kumimoji="0" lang="ru-RU" altLang="ru-RU" sz="1400" b="0" i="0" u="none" strike="noStrike" cap="none" normalizeH="0" baseline="0" dirty="0" smtClean="0">
                <a:ln>
                  <a:noFill/>
                </a:ln>
                <a:solidFill>
                  <a:srgbClr val="000000"/>
                </a:solidFill>
                <a:effectLst/>
                <a:latin typeface="Arial Unicode MS"/>
              </a:rPr>
              <a:t> </a:t>
            </a:r>
            <a:r>
              <a:rPr kumimoji="0" lang="ru-RU" altLang="ru-RU" sz="1400" b="0" i="0" u="none" strike="noStrike" cap="none" normalizeH="0" baseline="0" dirty="0" err="1" smtClean="0">
                <a:ln>
                  <a:noFill/>
                </a:ln>
                <a:solidFill>
                  <a:srgbClr val="000000"/>
                </a:solidFill>
                <a:effectLst/>
                <a:latin typeface="Arial Unicode MS"/>
              </a:rPr>
              <a:t>Cloneable</a:t>
            </a:r>
            <a:r>
              <a:rPr kumimoji="0" lang="ru-RU" altLang="ru-RU" sz="1400" b="0" i="0" u="none" strike="noStrike" cap="none" normalizeH="0" baseline="0" dirty="0" smtClean="0">
                <a:ln>
                  <a:noFill/>
                </a:ln>
                <a:solidFill>
                  <a:srgbClr val="000000"/>
                </a:solidFill>
                <a:effectLst/>
                <a:latin typeface="Arial Unicode MS"/>
              </a:rPr>
              <a:t> </a:t>
            </a:r>
            <a:r>
              <a:rPr kumimoji="0" lang="ru-RU" altLang="ru-RU" sz="1400" b="0" i="0" u="none" strike="noStrike" cap="none" normalizeH="0" baseline="0" dirty="0" smtClean="0">
                <a:ln>
                  <a:noFill/>
                </a:ln>
                <a:solidFill>
                  <a:srgbClr val="800080"/>
                </a:solidFill>
                <a:effectLst/>
                <a:latin typeface="Arial Unicode MS"/>
              </a:rPr>
              <a:t>{</a:t>
            </a:r>
            <a:r>
              <a:rPr kumimoji="0" lang="ru-RU" altLang="ru-RU" sz="1400" b="0" i="0" u="none" strike="noStrike" cap="none" normalizeH="0" baseline="0" dirty="0" smtClean="0">
                <a:ln>
                  <a:noFill/>
                </a:ln>
                <a:solidFill>
                  <a:srgbClr val="000000"/>
                </a:solidFill>
                <a:effectLst/>
                <a:latin typeface="Arial Unicode MS"/>
              </a:rPr>
              <a:t> </a:t>
            </a:r>
            <a:endParaRPr kumimoji="0" lang="en-US" altLang="ru-RU" sz="1400" b="0" i="0" u="none" strike="noStrike" cap="none" normalizeH="0" baseline="0" dirty="0" smtClean="0">
              <a:ln>
                <a:noFill/>
              </a:ln>
              <a:solidFill>
                <a:srgbClr val="000000"/>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ru-RU" sz="1400" dirty="0">
                <a:solidFill>
                  <a:srgbClr val="000000"/>
                </a:solidFill>
                <a:latin typeface="Arial Unicode MS"/>
              </a:rPr>
              <a:t> </a:t>
            </a:r>
            <a:r>
              <a:rPr lang="en-US" altLang="ru-RU" sz="1400" dirty="0" smtClean="0">
                <a:solidFill>
                  <a:srgbClr val="000000"/>
                </a:solidFill>
                <a:latin typeface="Arial Unicode MS"/>
              </a:rPr>
              <a:t> </a:t>
            </a:r>
            <a:r>
              <a:rPr kumimoji="0" lang="ru-RU" altLang="ru-RU" sz="1400" b="1" i="0" u="none" strike="noStrike" cap="none" normalizeH="0" baseline="0" dirty="0" err="1" smtClean="0">
                <a:ln>
                  <a:noFill/>
                </a:ln>
                <a:solidFill>
                  <a:srgbClr val="BB7977"/>
                </a:solidFill>
                <a:effectLst/>
                <a:latin typeface="Arial Unicode MS"/>
              </a:rPr>
              <a:t>Point</a:t>
            </a:r>
            <a:r>
              <a:rPr kumimoji="0" lang="ru-RU" altLang="ru-RU" sz="1400" b="0" i="0" u="none" strike="noStrike" cap="none" normalizeH="0" baseline="0" dirty="0" smtClean="0">
                <a:ln>
                  <a:noFill/>
                </a:ln>
                <a:solidFill>
                  <a:srgbClr val="000000"/>
                </a:solidFill>
                <a:effectLst/>
                <a:latin typeface="Arial Unicode MS"/>
              </a:rPr>
              <a:t> p</a:t>
            </a:r>
            <a:r>
              <a:rPr kumimoji="0" lang="ru-RU" altLang="ru-RU" sz="1400" b="0" i="0" u="none" strike="noStrike" cap="none" normalizeH="0" baseline="0" dirty="0" smtClean="0">
                <a:ln>
                  <a:noFill/>
                </a:ln>
                <a:solidFill>
                  <a:srgbClr val="800080"/>
                </a:solidFill>
                <a:effectLst/>
                <a:latin typeface="Arial Unicode MS"/>
              </a:rPr>
              <a:t>;</a:t>
            </a:r>
            <a:r>
              <a:rPr kumimoji="0" lang="ru-RU" altLang="ru-RU" sz="1400" b="0" i="0" u="none" strike="noStrike" cap="none" normalizeH="0" baseline="0" dirty="0" smtClean="0">
                <a:ln>
                  <a:noFill/>
                </a:ln>
                <a:solidFill>
                  <a:srgbClr val="000000"/>
                </a:solidFill>
                <a:effectLst/>
                <a:latin typeface="Arial Unicode MS"/>
              </a:rPr>
              <a:t> </a:t>
            </a:r>
            <a:endParaRPr kumimoji="0" lang="en-US" altLang="ru-RU" sz="1400" b="0" i="0" u="none" strike="noStrike" cap="none" normalizeH="0" baseline="0" dirty="0" smtClean="0">
              <a:ln>
                <a:noFill/>
              </a:ln>
              <a:solidFill>
                <a:srgbClr val="000000"/>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ru-RU" sz="1400" dirty="0">
                <a:solidFill>
                  <a:srgbClr val="000000"/>
                </a:solidFill>
                <a:latin typeface="Arial Unicode MS"/>
              </a:rPr>
              <a:t> </a:t>
            </a:r>
            <a:r>
              <a:rPr lang="en-US" altLang="ru-RU" sz="1400" dirty="0" smtClean="0">
                <a:solidFill>
                  <a:srgbClr val="000000"/>
                </a:solidFill>
                <a:latin typeface="Arial Unicode MS"/>
              </a:rPr>
              <a:t> </a:t>
            </a:r>
            <a:r>
              <a:rPr kumimoji="0" lang="ru-RU" altLang="ru-RU" sz="1400" b="0" i="0" u="none" strike="noStrike" cap="none" normalizeH="0" baseline="0" dirty="0" err="1" smtClean="0">
                <a:ln>
                  <a:noFill/>
                </a:ln>
                <a:solidFill>
                  <a:srgbClr val="BB7977"/>
                </a:solidFill>
                <a:effectLst/>
                <a:latin typeface="Arial Unicode MS"/>
              </a:rPr>
              <a:t>int</a:t>
            </a:r>
            <a:r>
              <a:rPr kumimoji="0" lang="ru-RU" altLang="ru-RU" sz="1400" b="0" i="0" u="none" strike="noStrike" cap="none" normalizeH="0" baseline="0" dirty="0" smtClean="0">
                <a:ln>
                  <a:noFill/>
                </a:ln>
                <a:solidFill>
                  <a:srgbClr val="000000"/>
                </a:solidFill>
                <a:effectLst/>
                <a:latin typeface="Arial Unicode MS"/>
              </a:rPr>
              <a:t> </a:t>
            </a:r>
            <a:r>
              <a:rPr kumimoji="0" lang="ru-RU" altLang="ru-RU" sz="1400" b="0" i="0" u="none" strike="noStrike" cap="none" normalizeH="0" baseline="0" dirty="0" err="1" smtClean="0">
                <a:ln>
                  <a:noFill/>
                </a:ln>
                <a:solidFill>
                  <a:srgbClr val="000000"/>
                </a:solidFill>
                <a:effectLst/>
                <a:latin typeface="Arial Unicode MS"/>
              </a:rPr>
              <a:t>height</a:t>
            </a:r>
            <a:r>
              <a:rPr kumimoji="0" lang="ru-RU" altLang="ru-RU" sz="1400" b="0" i="0" u="none" strike="noStrike" cap="none" normalizeH="0" baseline="0" dirty="0" smtClean="0">
                <a:ln>
                  <a:noFill/>
                </a:ln>
                <a:solidFill>
                  <a:srgbClr val="800080"/>
                </a:solidFill>
                <a:effectLst/>
                <a:latin typeface="Arial Unicode MS"/>
              </a:rPr>
              <a:t>;</a:t>
            </a:r>
            <a:r>
              <a:rPr kumimoji="0" lang="ru-RU" altLang="ru-RU" sz="1400" b="0" i="0" u="none" strike="noStrike" cap="none" normalizeH="0" baseline="0" dirty="0" smtClean="0">
                <a:ln>
                  <a:noFill/>
                </a:ln>
                <a:solidFill>
                  <a:srgbClr val="000000"/>
                </a:solidFill>
                <a:effectLst/>
                <a:latin typeface="Arial Unicode MS"/>
              </a:rPr>
              <a:t> </a:t>
            </a:r>
            <a:endParaRPr kumimoji="0" lang="en-US" altLang="ru-RU" sz="1400" b="0" i="0" u="none" strike="noStrike" cap="none" normalizeH="0" baseline="0" dirty="0" smtClean="0">
              <a:ln>
                <a:noFill/>
              </a:ln>
              <a:solidFill>
                <a:srgbClr val="000000"/>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ru-RU" sz="1400" b="1" i="0" u="none" strike="noStrike" cap="none" normalizeH="0" baseline="0" dirty="0" smtClean="0">
              <a:ln>
                <a:noFill/>
              </a:ln>
              <a:solidFill>
                <a:srgbClr val="000000"/>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ru-RU" sz="1400" b="1" i="0" u="none" strike="noStrike" cap="none" normalizeH="0" baseline="0" dirty="0" smtClean="0">
                <a:ln>
                  <a:noFill/>
                </a:ln>
                <a:solidFill>
                  <a:srgbClr val="000000"/>
                </a:solidFill>
                <a:effectLst/>
                <a:latin typeface="Arial Unicode MS"/>
              </a:rPr>
              <a:t>  </a:t>
            </a:r>
            <a:r>
              <a:rPr kumimoji="0" lang="ru-RU" altLang="ru-RU" sz="1400" b="1" i="0" u="none" strike="noStrike" cap="none" normalizeH="0" baseline="0" dirty="0" err="1" smtClean="0">
                <a:ln>
                  <a:noFill/>
                </a:ln>
                <a:solidFill>
                  <a:srgbClr val="800000"/>
                </a:solidFill>
                <a:effectLst/>
                <a:latin typeface="Arial Unicode MS"/>
              </a:rPr>
              <a:t>public</a:t>
            </a:r>
            <a:r>
              <a:rPr kumimoji="0" lang="ru-RU" altLang="ru-RU" sz="1400" b="0" i="0" u="none" strike="noStrike" cap="none" normalizeH="0" baseline="0" dirty="0" smtClean="0">
                <a:ln>
                  <a:noFill/>
                </a:ln>
                <a:solidFill>
                  <a:srgbClr val="000000"/>
                </a:solidFill>
                <a:effectLst/>
                <a:latin typeface="Arial Unicode MS"/>
              </a:rPr>
              <a:t> </a:t>
            </a:r>
            <a:r>
              <a:rPr kumimoji="0" lang="ru-RU" altLang="ru-RU" sz="1400" b="0" i="0" u="none" strike="noStrike" cap="none" normalizeH="0" baseline="0" dirty="0" err="1" smtClean="0">
                <a:ln>
                  <a:noFill/>
                </a:ln>
                <a:solidFill>
                  <a:srgbClr val="000000"/>
                </a:solidFill>
                <a:effectLst/>
                <a:latin typeface="Arial Unicode MS"/>
              </a:rPr>
              <a:t>Test</a:t>
            </a:r>
            <a:r>
              <a:rPr kumimoji="0" lang="ru-RU" altLang="ru-RU" sz="1400" b="0" i="0" u="none" strike="noStrike" cap="none" normalizeH="0" baseline="0" dirty="0" smtClean="0">
                <a:ln>
                  <a:noFill/>
                </a:ln>
                <a:solidFill>
                  <a:srgbClr val="808030"/>
                </a:solidFill>
                <a:effectLst/>
                <a:latin typeface="Arial Unicode MS"/>
              </a:rPr>
              <a:t>(</a:t>
            </a:r>
            <a:r>
              <a:rPr kumimoji="0" lang="ru-RU" altLang="ru-RU" sz="1400" b="0" i="0" u="none" strike="noStrike" cap="none" normalizeH="0" baseline="0" dirty="0" err="1" smtClean="0">
                <a:ln>
                  <a:noFill/>
                </a:ln>
                <a:solidFill>
                  <a:srgbClr val="BB7977"/>
                </a:solidFill>
                <a:effectLst/>
                <a:latin typeface="Arial Unicode MS"/>
              </a:rPr>
              <a:t>int</a:t>
            </a:r>
            <a:r>
              <a:rPr kumimoji="0" lang="ru-RU" altLang="ru-RU" sz="1400" b="0" i="0" u="none" strike="noStrike" cap="none" normalizeH="0" baseline="0" dirty="0" smtClean="0">
                <a:ln>
                  <a:noFill/>
                </a:ln>
                <a:solidFill>
                  <a:srgbClr val="000000"/>
                </a:solidFill>
                <a:effectLst/>
                <a:latin typeface="Arial Unicode MS"/>
              </a:rPr>
              <a:t> x</a:t>
            </a:r>
            <a:r>
              <a:rPr kumimoji="0" lang="ru-RU" altLang="ru-RU" sz="1400" b="0" i="0" u="none" strike="noStrike" cap="none" normalizeH="0" baseline="0" dirty="0" smtClean="0">
                <a:ln>
                  <a:noFill/>
                </a:ln>
                <a:solidFill>
                  <a:srgbClr val="808030"/>
                </a:solidFill>
                <a:effectLst/>
                <a:latin typeface="Arial Unicode MS"/>
              </a:rPr>
              <a:t>,</a:t>
            </a:r>
            <a:r>
              <a:rPr kumimoji="0" lang="ru-RU" altLang="ru-RU" sz="1400" b="0" i="0" u="none" strike="noStrike" cap="none" normalizeH="0" baseline="0" dirty="0" smtClean="0">
                <a:ln>
                  <a:noFill/>
                </a:ln>
                <a:solidFill>
                  <a:srgbClr val="000000"/>
                </a:solidFill>
                <a:effectLst/>
                <a:latin typeface="Arial Unicode MS"/>
              </a:rPr>
              <a:t> </a:t>
            </a:r>
            <a:r>
              <a:rPr kumimoji="0" lang="ru-RU" altLang="ru-RU" sz="1400" b="0" i="0" u="none" strike="noStrike" cap="none" normalizeH="0" baseline="0" dirty="0" err="1" smtClean="0">
                <a:ln>
                  <a:noFill/>
                </a:ln>
                <a:solidFill>
                  <a:srgbClr val="BB7977"/>
                </a:solidFill>
                <a:effectLst/>
                <a:latin typeface="Arial Unicode MS"/>
              </a:rPr>
              <a:t>int</a:t>
            </a:r>
            <a:r>
              <a:rPr kumimoji="0" lang="ru-RU" altLang="ru-RU" sz="1400" b="0" i="0" u="none" strike="noStrike" cap="none" normalizeH="0" baseline="0" dirty="0" smtClean="0">
                <a:ln>
                  <a:noFill/>
                </a:ln>
                <a:solidFill>
                  <a:srgbClr val="000000"/>
                </a:solidFill>
                <a:effectLst/>
                <a:latin typeface="Arial Unicode MS"/>
              </a:rPr>
              <a:t> y</a:t>
            </a:r>
            <a:r>
              <a:rPr kumimoji="0" lang="ru-RU" altLang="ru-RU" sz="1400" b="0" i="0" u="none" strike="noStrike" cap="none" normalizeH="0" baseline="0" dirty="0" smtClean="0">
                <a:ln>
                  <a:noFill/>
                </a:ln>
                <a:solidFill>
                  <a:srgbClr val="808030"/>
                </a:solidFill>
                <a:effectLst/>
                <a:latin typeface="Arial Unicode MS"/>
              </a:rPr>
              <a:t>,</a:t>
            </a:r>
            <a:r>
              <a:rPr kumimoji="0" lang="ru-RU" altLang="ru-RU" sz="1400" b="0" i="0" u="none" strike="noStrike" cap="none" normalizeH="0" baseline="0" dirty="0" smtClean="0">
                <a:ln>
                  <a:noFill/>
                </a:ln>
                <a:solidFill>
                  <a:srgbClr val="000000"/>
                </a:solidFill>
                <a:effectLst/>
                <a:latin typeface="Arial Unicode MS"/>
              </a:rPr>
              <a:t> </a:t>
            </a:r>
            <a:r>
              <a:rPr kumimoji="0" lang="ru-RU" altLang="ru-RU" sz="1400" b="0" i="0" u="none" strike="noStrike" cap="none" normalizeH="0" baseline="0" dirty="0" err="1" smtClean="0">
                <a:ln>
                  <a:noFill/>
                </a:ln>
                <a:solidFill>
                  <a:srgbClr val="BB7977"/>
                </a:solidFill>
                <a:effectLst/>
                <a:latin typeface="Arial Unicode MS"/>
              </a:rPr>
              <a:t>int</a:t>
            </a:r>
            <a:r>
              <a:rPr kumimoji="0" lang="ru-RU" altLang="ru-RU" sz="1400" b="0" i="0" u="none" strike="noStrike" cap="none" normalizeH="0" baseline="0" dirty="0" smtClean="0">
                <a:ln>
                  <a:noFill/>
                </a:ln>
                <a:solidFill>
                  <a:srgbClr val="000000"/>
                </a:solidFill>
                <a:effectLst/>
                <a:latin typeface="Arial Unicode MS"/>
              </a:rPr>
              <a:t> z</a:t>
            </a:r>
            <a:r>
              <a:rPr kumimoji="0" lang="ru-RU" altLang="ru-RU" sz="1400" b="0" i="0" u="none" strike="noStrike" cap="none" normalizeH="0" baseline="0" dirty="0" smtClean="0">
                <a:ln>
                  <a:noFill/>
                </a:ln>
                <a:solidFill>
                  <a:srgbClr val="808030"/>
                </a:solidFill>
                <a:effectLst/>
                <a:latin typeface="Arial Unicode MS"/>
              </a:rPr>
              <a:t>)</a:t>
            </a:r>
            <a:r>
              <a:rPr kumimoji="0" lang="ru-RU" altLang="ru-RU" sz="1400" b="0" i="0" u="none" strike="noStrike" cap="none" normalizeH="0" baseline="0" dirty="0" smtClean="0">
                <a:ln>
                  <a:noFill/>
                </a:ln>
                <a:solidFill>
                  <a:srgbClr val="000000"/>
                </a:solidFill>
                <a:effectLst/>
                <a:latin typeface="Arial Unicode MS"/>
              </a:rPr>
              <a:t> </a:t>
            </a:r>
            <a:r>
              <a:rPr kumimoji="0" lang="ru-RU" altLang="ru-RU" sz="1400" b="0" i="0" u="none" strike="noStrike" cap="none" normalizeH="0" baseline="0" dirty="0" smtClean="0">
                <a:ln>
                  <a:noFill/>
                </a:ln>
                <a:solidFill>
                  <a:srgbClr val="800080"/>
                </a:solidFill>
                <a:effectLst/>
                <a:latin typeface="Arial Unicode MS"/>
              </a:rPr>
              <a:t>{</a:t>
            </a:r>
            <a:r>
              <a:rPr kumimoji="0" lang="ru-RU" altLang="ru-RU" sz="1400" b="0" i="0" u="none" strike="noStrike" cap="none" normalizeH="0" baseline="0" dirty="0" smtClean="0">
                <a:ln>
                  <a:noFill/>
                </a:ln>
                <a:solidFill>
                  <a:srgbClr val="000000"/>
                </a:solidFill>
                <a:effectLst/>
                <a:latin typeface="Arial Unicode MS"/>
              </a:rPr>
              <a:t> </a:t>
            </a:r>
            <a:endParaRPr kumimoji="0" lang="en-US" altLang="ru-RU" sz="1400" b="0" i="0" u="none" strike="noStrike" cap="none" normalizeH="0" baseline="0" dirty="0" smtClean="0">
              <a:ln>
                <a:noFill/>
              </a:ln>
              <a:solidFill>
                <a:srgbClr val="000000"/>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ru-RU" sz="1400" dirty="0">
                <a:solidFill>
                  <a:srgbClr val="000000"/>
                </a:solidFill>
                <a:latin typeface="Arial Unicode MS"/>
              </a:rPr>
              <a:t> </a:t>
            </a:r>
            <a:r>
              <a:rPr lang="en-US" altLang="ru-RU" sz="1400" dirty="0" smtClean="0">
                <a:solidFill>
                  <a:srgbClr val="000000"/>
                </a:solidFill>
                <a:latin typeface="Arial Unicode MS"/>
              </a:rPr>
              <a:t>    </a:t>
            </a:r>
            <a:r>
              <a:rPr kumimoji="0" lang="ru-RU" altLang="ru-RU" sz="1400" b="0" i="0" u="none" strike="noStrike" cap="none" normalizeH="0" baseline="0" dirty="0" smtClean="0">
                <a:ln>
                  <a:noFill/>
                </a:ln>
                <a:solidFill>
                  <a:srgbClr val="000000"/>
                </a:solidFill>
                <a:effectLst/>
                <a:latin typeface="Arial Unicode MS"/>
              </a:rPr>
              <a:t>p</a:t>
            </a:r>
            <a:r>
              <a:rPr kumimoji="0" lang="ru-RU" altLang="ru-RU" sz="1400" b="0" i="0" u="none" strike="noStrike" cap="none" normalizeH="0" baseline="0" dirty="0" smtClean="0">
                <a:ln>
                  <a:noFill/>
                </a:ln>
                <a:solidFill>
                  <a:srgbClr val="808030"/>
                </a:solidFill>
                <a:effectLst/>
                <a:latin typeface="Arial Unicode MS"/>
              </a:rPr>
              <a:t>=</a:t>
            </a:r>
            <a:r>
              <a:rPr kumimoji="0" lang="ru-RU" altLang="ru-RU" sz="1400" b="1" i="0" u="none" strike="noStrike" cap="none" normalizeH="0" baseline="0" dirty="0" err="1" smtClean="0">
                <a:ln>
                  <a:noFill/>
                </a:ln>
                <a:solidFill>
                  <a:srgbClr val="800000"/>
                </a:solidFill>
                <a:effectLst/>
                <a:latin typeface="Arial Unicode MS"/>
              </a:rPr>
              <a:t>new</a:t>
            </a:r>
            <a:r>
              <a:rPr kumimoji="0" lang="ru-RU" altLang="ru-RU" sz="1400" b="0" i="0" u="none" strike="noStrike" cap="none" normalizeH="0" baseline="0" dirty="0" smtClean="0">
                <a:ln>
                  <a:noFill/>
                </a:ln>
                <a:solidFill>
                  <a:srgbClr val="000000"/>
                </a:solidFill>
                <a:effectLst/>
                <a:latin typeface="Arial Unicode MS"/>
              </a:rPr>
              <a:t> </a:t>
            </a:r>
            <a:r>
              <a:rPr kumimoji="0" lang="ru-RU" altLang="ru-RU" sz="1400" b="1" i="0" u="none" strike="noStrike" cap="none" normalizeH="0" baseline="0" dirty="0" err="1" smtClean="0">
                <a:ln>
                  <a:noFill/>
                </a:ln>
                <a:solidFill>
                  <a:srgbClr val="BB7977"/>
                </a:solidFill>
                <a:effectLst/>
                <a:latin typeface="Arial Unicode MS"/>
              </a:rPr>
              <a:t>Point</a:t>
            </a:r>
            <a:r>
              <a:rPr kumimoji="0" lang="ru-RU" altLang="ru-RU" sz="1400" b="0" i="0" u="none" strike="noStrike" cap="none" normalizeH="0" baseline="0" dirty="0" smtClean="0">
                <a:ln>
                  <a:noFill/>
                </a:ln>
                <a:solidFill>
                  <a:srgbClr val="808030"/>
                </a:solidFill>
                <a:effectLst/>
                <a:latin typeface="Arial Unicode MS"/>
              </a:rPr>
              <a:t>(</a:t>
            </a:r>
            <a:r>
              <a:rPr kumimoji="0" lang="ru-RU" altLang="ru-RU" sz="1400" b="0" i="0" u="none" strike="noStrike" cap="none" normalizeH="0" baseline="0" dirty="0" smtClean="0">
                <a:ln>
                  <a:noFill/>
                </a:ln>
                <a:solidFill>
                  <a:srgbClr val="000000"/>
                </a:solidFill>
                <a:effectLst/>
                <a:latin typeface="Arial Unicode MS"/>
              </a:rPr>
              <a:t>x</a:t>
            </a:r>
            <a:r>
              <a:rPr kumimoji="0" lang="ru-RU" altLang="ru-RU" sz="1400" b="0" i="0" u="none" strike="noStrike" cap="none" normalizeH="0" baseline="0" dirty="0" smtClean="0">
                <a:ln>
                  <a:noFill/>
                </a:ln>
                <a:solidFill>
                  <a:srgbClr val="808030"/>
                </a:solidFill>
                <a:effectLst/>
                <a:latin typeface="Arial Unicode MS"/>
              </a:rPr>
              <a:t>,</a:t>
            </a:r>
            <a:r>
              <a:rPr kumimoji="0" lang="ru-RU" altLang="ru-RU" sz="1400" b="0" i="0" u="none" strike="noStrike" cap="none" normalizeH="0" baseline="0" dirty="0" smtClean="0">
                <a:ln>
                  <a:noFill/>
                </a:ln>
                <a:solidFill>
                  <a:srgbClr val="000000"/>
                </a:solidFill>
                <a:effectLst/>
                <a:latin typeface="Arial Unicode MS"/>
              </a:rPr>
              <a:t> y</a:t>
            </a:r>
            <a:r>
              <a:rPr kumimoji="0" lang="ru-RU" altLang="ru-RU" sz="1400" b="0" i="0" u="none" strike="noStrike" cap="none" normalizeH="0" baseline="0" dirty="0" smtClean="0">
                <a:ln>
                  <a:noFill/>
                </a:ln>
                <a:solidFill>
                  <a:srgbClr val="808030"/>
                </a:solidFill>
                <a:effectLst/>
                <a:latin typeface="Arial Unicode MS"/>
              </a:rPr>
              <a:t>)</a:t>
            </a:r>
            <a:r>
              <a:rPr kumimoji="0" lang="ru-RU" altLang="ru-RU" sz="1400" b="0" i="0" u="none" strike="noStrike" cap="none" normalizeH="0" baseline="0" dirty="0" smtClean="0">
                <a:ln>
                  <a:noFill/>
                </a:ln>
                <a:solidFill>
                  <a:srgbClr val="800080"/>
                </a:solidFill>
                <a:effectLst/>
                <a:latin typeface="Arial Unicode MS"/>
              </a:rPr>
              <a:t>;</a:t>
            </a:r>
            <a:r>
              <a:rPr kumimoji="0" lang="ru-RU" altLang="ru-RU" sz="1400" b="0" i="0" u="none" strike="noStrike" cap="none" normalizeH="0" baseline="0" dirty="0" smtClean="0">
                <a:ln>
                  <a:noFill/>
                </a:ln>
                <a:solidFill>
                  <a:srgbClr val="000000"/>
                </a:solidFill>
                <a:effectLst/>
                <a:latin typeface="Arial Unicode MS"/>
              </a:rPr>
              <a:t> </a:t>
            </a:r>
            <a:endParaRPr kumimoji="0" lang="en-US" altLang="ru-RU" sz="1400" b="0" i="0" u="none" strike="noStrike" cap="none" normalizeH="0" baseline="0" dirty="0" smtClean="0">
              <a:ln>
                <a:noFill/>
              </a:ln>
              <a:solidFill>
                <a:srgbClr val="000000"/>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ru-RU" sz="1400" dirty="0">
                <a:solidFill>
                  <a:srgbClr val="000000"/>
                </a:solidFill>
                <a:latin typeface="Arial Unicode MS"/>
              </a:rPr>
              <a:t> </a:t>
            </a:r>
            <a:r>
              <a:rPr lang="en-US" altLang="ru-RU" sz="1400" dirty="0" smtClean="0">
                <a:solidFill>
                  <a:srgbClr val="000000"/>
                </a:solidFill>
                <a:latin typeface="Arial Unicode MS"/>
              </a:rPr>
              <a:t>    </a:t>
            </a:r>
            <a:r>
              <a:rPr kumimoji="0" lang="ru-RU" altLang="ru-RU" sz="1400" b="0" i="0" u="none" strike="noStrike" cap="none" normalizeH="0" baseline="0" dirty="0" err="1" smtClean="0">
                <a:ln>
                  <a:noFill/>
                </a:ln>
                <a:solidFill>
                  <a:srgbClr val="000000"/>
                </a:solidFill>
                <a:effectLst/>
                <a:latin typeface="Arial Unicode MS"/>
              </a:rPr>
              <a:t>height</a:t>
            </a:r>
            <a:r>
              <a:rPr kumimoji="0" lang="ru-RU" altLang="ru-RU" sz="1400" b="0" i="0" u="none" strike="noStrike" cap="none" normalizeH="0" baseline="0" dirty="0" smtClean="0">
                <a:ln>
                  <a:noFill/>
                </a:ln>
                <a:solidFill>
                  <a:srgbClr val="808030"/>
                </a:solidFill>
                <a:effectLst/>
                <a:latin typeface="Arial Unicode MS"/>
              </a:rPr>
              <a:t>=</a:t>
            </a:r>
            <a:r>
              <a:rPr kumimoji="0" lang="ru-RU" altLang="ru-RU" sz="1400" b="0" i="0" u="none" strike="noStrike" cap="none" normalizeH="0" baseline="0" dirty="0" smtClean="0">
                <a:ln>
                  <a:noFill/>
                </a:ln>
                <a:solidFill>
                  <a:srgbClr val="000000"/>
                </a:solidFill>
                <a:effectLst/>
                <a:latin typeface="Arial Unicode MS"/>
              </a:rPr>
              <a:t>z</a:t>
            </a:r>
            <a:r>
              <a:rPr kumimoji="0" lang="ru-RU" altLang="ru-RU" sz="1400" b="0" i="0" u="none" strike="noStrike" cap="none" normalizeH="0" baseline="0" dirty="0" smtClean="0">
                <a:ln>
                  <a:noFill/>
                </a:ln>
                <a:solidFill>
                  <a:srgbClr val="800080"/>
                </a:solidFill>
                <a:effectLst/>
                <a:latin typeface="Arial Unicode MS"/>
              </a:rPr>
              <a:t>;</a:t>
            </a:r>
            <a:r>
              <a:rPr kumimoji="0" lang="ru-RU" altLang="ru-RU" sz="1400" b="0" i="0" u="none" strike="noStrike" cap="none" normalizeH="0" baseline="0" dirty="0" smtClean="0">
                <a:ln>
                  <a:noFill/>
                </a:ln>
                <a:solidFill>
                  <a:srgbClr val="000000"/>
                </a:solidFill>
                <a:effectLst/>
                <a:latin typeface="Arial Unicode MS"/>
              </a:rPr>
              <a:t> </a:t>
            </a:r>
            <a:endParaRPr kumimoji="0" lang="en-US" altLang="ru-RU" sz="1400" b="0" i="0" u="none" strike="noStrike" cap="none" normalizeH="0" baseline="0" dirty="0" smtClean="0">
              <a:ln>
                <a:noFill/>
              </a:ln>
              <a:solidFill>
                <a:srgbClr val="000000"/>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ru-RU" sz="1400" dirty="0">
                <a:solidFill>
                  <a:srgbClr val="000000"/>
                </a:solidFill>
                <a:latin typeface="Arial Unicode MS"/>
              </a:rPr>
              <a:t> </a:t>
            </a:r>
            <a:r>
              <a:rPr lang="en-US" altLang="ru-RU" sz="1400" dirty="0" smtClean="0">
                <a:solidFill>
                  <a:srgbClr val="000000"/>
                </a:solidFill>
                <a:latin typeface="Arial Unicode MS"/>
              </a:rPr>
              <a:t> </a:t>
            </a:r>
            <a:r>
              <a:rPr kumimoji="0" lang="ru-RU" altLang="ru-RU" sz="1400" b="0" i="0" u="none" strike="noStrike" cap="none" normalizeH="0" baseline="0" dirty="0" smtClean="0">
                <a:ln>
                  <a:noFill/>
                </a:ln>
                <a:solidFill>
                  <a:srgbClr val="800080"/>
                </a:solidFill>
                <a:effectLst/>
                <a:latin typeface="Arial Unicode MS"/>
              </a:rPr>
              <a:t>}</a:t>
            </a:r>
            <a:r>
              <a:rPr kumimoji="0" lang="ru-RU" altLang="ru-RU" sz="1400" b="0" i="0" u="none" strike="noStrike" cap="none" normalizeH="0" baseline="0" dirty="0" smtClean="0">
                <a:ln>
                  <a:noFill/>
                </a:ln>
                <a:solidFill>
                  <a:srgbClr val="000000"/>
                </a:solidFill>
                <a:effectLst/>
                <a:latin typeface="Arial Unicode MS"/>
              </a:rPr>
              <a:t> </a:t>
            </a:r>
            <a:endParaRPr kumimoji="0" lang="en-US" altLang="ru-RU" sz="1400" b="0" i="0" u="none" strike="noStrike" cap="none" normalizeH="0" baseline="0" dirty="0" smtClean="0">
              <a:ln>
                <a:noFill/>
              </a:ln>
              <a:solidFill>
                <a:srgbClr val="000000"/>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ru-RU" sz="1400" dirty="0">
              <a:solidFill>
                <a:srgbClr val="000000"/>
              </a:solidFill>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ru-RU" sz="1400" b="1" i="0" u="none" strike="noStrike" cap="none" normalizeH="0" baseline="0" dirty="0" smtClean="0">
                <a:ln>
                  <a:noFill/>
                </a:ln>
                <a:solidFill>
                  <a:srgbClr val="000000"/>
                </a:solidFill>
                <a:effectLst/>
                <a:latin typeface="Arial Unicode MS"/>
              </a:rPr>
              <a:t>  </a:t>
            </a:r>
            <a:r>
              <a:rPr kumimoji="0" lang="ru-RU" altLang="ru-RU" sz="1400" b="1" i="0" u="none" strike="noStrike" cap="none" normalizeH="0" baseline="0" dirty="0" err="1" smtClean="0">
                <a:ln>
                  <a:noFill/>
                </a:ln>
                <a:solidFill>
                  <a:srgbClr val="800000"/>
                </a:solidFill>
                <a:effectLst/>
                <a:latin typeface="Arial Unicode MS"/>
              </a:rPr>
              <a:t>public</a:t>
            </a:r>
            <a:r>
              <a:rPr kumimoji="0" lang="ru-RU" altLang="ru-RU" sz="1400" b="0" i="0" u="none" strike="noStrike" cap="none" normalizeH="0" baseline="0" dirty="0" smtClean="0">
                <a:ln>
                  <a:noFill/>
                </a:ln>
                <a:solidFill>
                  <a:srgbClr val="000000"/>
                </a:solidFill>
                <a:effectLst/>
                <a:latin typeface="Arial Unicode MS"/>
              </a:rPr>
              <a:t> </a:t>
            </a:r>
            <a:r>
              <a:rPr kumimoji="0" lang="ru-RU" altLang="ru-RU" sz="1400" b="1" i="0" u="none" strike="noStrike" cap="none" normalizeH="0" baseline="0" dirty="0" err="1" smtClean="0">
                <a:ln>
                  <a:noFill/>
                </a:ln>
                <a:solidFill>
                  <a:srgbClr val="800000"/>
                </a:solidFill>
                <a:effectLst/>
                <a:latin typeface="Arial Unicode MS"/>
              </a:rPr>
              <a:t>static</a:t>
            </a:r>
            <a:r>
              <a:rPr kumimoji="0" lang="ru-RU" altLang="ru-RU" sz="1400" b="0" i="0" u="none" strike="noStrike" cap="none" normalizeH="0" baseline="0" dirty="0" smtClean="0">
                <a:ln>
                  <a:noFill/>
                </a:ln>
                <a:solidFill>
                  <a:srgbClr val="000000"/>
                </a:solidFill>
                <a:effectLst/>
                <a:latin typeface="Arial Unicode MS"/>
              </a:rPr>
              <a:t> </a:t>
            </a:r>
            <a:r>
              <a:rPr kumimoji="0" lang="ru-RU" altLang="ru-RU" sz="1400" b="0" i="0" u="none" strike="noStrike" cap="none" normalizeH="0" baseline="0" dirty="0" err="1" smtClean="0">
                <a:ln>
                  <a:noFill/>
                </a:ln>
                <a:solidFill>
                  <a:srgbClr val="BB7977"/>
                </a:solidFill>
                <a:effectLst/>
                <a:latin typeface="Arial Unicode MS"/>
              </a:rPr>
              <a:t>void</a:t>
            </a:r>
            <a:r>
              <a:rPr kumimoji="0" lang="ru-RU" altLang="ru-RU" sz="1400" b="0" i="0" u="none" strike="noStrike" cap="none" normalizeH="0" baseline="0" dirty="0" smtClean="0">
                <a:ln>
                  <a:noFill/>
                </a:ln>
                <a:solidFill>
                  <a:srgbClr val="000000"/>
                </a:solidFill>
                <a:effectLst/>
                <a:latin typeface="Arial Unicode MS"/>
              </a:rPr>
              <a:t> </a:t>
            </a:r>
            <a:r>
              <a:rPr kumimoji="0" lang="ru-RU" altLang="ru-RU" sz="1400" b="0" i="0" u="none" strike="noStrike" cap="none" normalizeH="0" baseline="0" dirty="0" err="1" smtClean="0">
                <a:ln>
                  <a:noFill/>
                </a:ln>
                <a:solidFill>
                  <a:srgbClr val="000000"/>
                </a:solidFill>
                <a:effectLst/>
                <a:latin typeface="Arial Unicode MS"/>
              </a:rPr>
              <a:t>main</a:t>
            </a:r>
            <a:r>
              <a:rPr kumimoji="0" lang="ru-RU" altLang="ru-RU" sz="1400" b="0" i="0" u="none" strike="noStrike" cap="none" normalizeH="0" baseline="0" dirty="0" smtClean="0">
                <a:ln>
                  <a:noFill/>
                </a:ln>
                <a:solidFill>
                  <a:srgbClr val="808030"/>
                </a:solidFill>
                <a:effectLst/>
                <a:latin typeface="Arial Unicode MS"/>
              </a:rPr>
              <a:t>(</a:t>
            </a:r>
            <a:r>
              <a:rPr kumimoji="0" lang="ru-RU" altLang="ru-RU" sz="1400" b="1" i="0" u="none" strike="noStrike" cap="none" normalizeH="0" baseline="0" dirty="0" err="1" smtClean="0">
                <a:ln>
                  <a:noFill/>
                </a:ln>
                <a:solidFill>
                  <a:srgbClr val="BB7977"/>
                </a:solidFill>
                <a:effectLst/>
                <a:latin typeface="Arial Unicode MS"/>
              </a:rPr>
              <a:t>String</a:t>
            </a:r>
            <a:r>
              <a:rPr kumimoji="0" lang="ru-RU" altLang="ru-RU" sz="1400" b="0" i="0" u="none" strike="noStrike" cap="none" normalizeH="0" baseline="0" dirty="0" smtClean="0">
                <a:ln>
                  <a:noFill/>
                </a:ln>
                <a:solidFill>
                  <a:srgbClr val="000000"/>
                </a:solidFill>
                <a:effectLst/>
                <a:latin typeface="Arial Unicode MS"/>
              </a:rPr>
              <a:t> s</a:t>
            </a:r>
            <a:r>
              <a:rPr kumimoji="0" lang="ru-RU" altLang="ru-RU" sz="1400" b="0" i="0" u="none" strike="noStrike" cap="none" normalizeH="0" baseline="0" dirty="0" smtClean="0">
                <a:ln>
                  <a:noFill/>
                </a:ln>
                <a:solidFill>
                  <a:srgbClr val="808030"/>
                </a:solidFill>
                <a:effectLst/>
                <a:latin typeface="Arial Unicode MS"/>
              </a:rPr>
              <a:t>[])</a:t>
            </a:r>
            <a:r>
              <a:rPr kumimoji="0" lang="ru-RU" altLang="ru-RU" sz="1400" b="0" i="0" u="none" strike="noStrike" cap="none" normalizeH="0" baseline="0" dirty="0" smtClean="0">
                <a:ln>
                  <a:noFill/>
                </a:ln>
                <a:solidFill>
                  <a:srgbClr val="000000"/>
                </a:solidFill>
                <a:effectLst/>
                <a:latin typeface="Arial Unicode MS"/>
              </a:rPr>
              <a:t> </a:t>
            </a:r>
            <a:r>
              <a:rPr kumimoji="0" lang="ru-RU" altLang="ru-RU" sz="1400" b="0" i="0" u="none" strike="noStrike" cap="none" normalizeH="0" baseline="0" dirty="0" smtClean="0">
                <a:ln>
                  <a:noFill/>
                </a:ln>
                <a:solidFill>
                  <a:srgbClr val="800080"/>
                </a:solidFill>
                <a:effectLst/>
                <a:latin typeface="Arial Unicode MS"/>
              </a:rPr>
              <a:t>{</a:t>
            </a:r>
            <a:endParaRPr kumimoji="0" lang="en-US" altLang="ru-RU" sz="1400" b="0" i="0" u="none" strike="noStrike" cap="none" normalizeH="0" baseline="0" dirty="0" smtClean="0">
              <a:ln>
                <a:noFill/>
              </a:ln>
              <a:solidFill>
                <a:srgbClr val="800080"/>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ru-RU" sz="1400" dirty="0">
                <a:solidFill>
                  <a:srgbClr val="800080"/>
                </a:solidFill>
                <a:latin typeface="Arial Unicode MS"/>
              </a:rPr>
              <a:t> </a:t>
            </a:r>
            <a:r>
              <a:rPr lang="en-US" altLang="ru-RU" sz="1400" dirty="0" smtClean="0">
                <a:solidFill>
                  <a:srgbClr val="800080"/>
                </a:solidFill>
                <a:latin typeface="Arial Unicode MS"/>
              </a:rPr>
              <a:t>  </a:t>
            </a:r>
            <a:r>
              <a:rPr kumimoji="0" lang="ru-RU" altLang="ru-RU" sz="1400" b="0" i="0" u="none" strike="noStrike" cap="none" normalizeH="0" baseline="0" dirty="0" smtClean="0">
                <a:ln>
                  <a:noFill/>
                </a:ln>
                <a:solidFill>
                  <a:srgbClr val="000000"/>
                </a:solidFill>
                <a:effectLst/>
                <a:latin typeface="Arial Unicode MS"/>
              </a:rPr>
              <a:t> </a:t>
            </a:r>
            <a:r>
              <a:rPr kumimoji="0" lang="ru-RU" altLang="ru-RU" sz="1400" b="0" i="0" u="none" strike="noStrike" cap="none" normalizeH="0" baseline="0" dirty="0" err="1" smtClean="0">
                <a:ln>
                  <a:noFill/>
                </a:ln>
                <a:solidFill>
                  <a:srgbClr val="000000"/>
                </a:solidFill>
                <a:effectLst/>
                <a:latin typeface="Arial Unicode MS"/>
              </a:rPr>
              <a:t>Test</a:t>
            </a:r>
            <a:r>
              <a:rPr kumimoji="0" lang="ru-RU" altLang="ru-RU" sz="1400" b="0" i="0" u="none" strike="noStrike" cap="none" normalizeH="0" baseline="0" dirty="0" smtClean="0">
                <a:ln>
                  <a:noFill/>
                </a:ln>
                <a:solidFill>
                  <a:srgbClr val="000000"/>
                </a:solidFill>
                <a:effectLst/>
                <a:latin typeface="Arial Unicode MS"/>
              </a:rPr>
              <a:t> t1</a:t>
            </a:r>
            <a:r>
              <a:rPr kumimoji="0" lang="ru-RU" altLang="ru-RU" sz="1400" b="0" i="0" u="none" strike="noStrike" cap="none" normalizeH="0" baseline="0" dirty="0" smtClean="0">
                <a:ln>
                  <a:noFill/>
                </a:ln>
                <a:solidFill>
                  <a:srgbClr val="808030"/>
                </a:solidFill>
                <a:effectLst/>
                <a:latin typeface="Arial Unicode MS"/>
              </a:rPr>
              <a:t>=</a:t>
            </a:r>
            <a:r>
              <a:rPr kumimoji="0" lang="ru-RU" altLang="ru-RU" sz="1400" b="1" i="0" u="none" strike="noStrike" cap="none" normalizeH="0" baseline="0" dirty="0" err="1" smtClean="0">
                <a:ln>
                  <a:noFill/>
                </a:ln>
                <a:solidFill>
                  <a:srgbClr val="800000"/>
                </a:solidFill>
                <a:effectLst/>
                <a:latin typeface="Arial Unicode MS"/>
              </a:rPr>
              <a:t>new</a:t>
            </a:r>
            <a:r>
              <a:rPr kumimoji="0" lang="ru-RU" altLang="ru-RU" sz="1400" b="0" i="0" u="none" strike="noStrike" cap="none" normalizeH="0" baseline="0" dirty="0" smtClean="0">
                <a:ln>
                  <a:noFill/>
                </a:ln>
                <a:solidFill>
                  <a:srgbClr val="000000"/>
                </a:solidFill>
                <a:effectLst/>
                <a:latin typeface="Arial Unicode MS"/>
              </a:rPr>
              <a:t> </a:t>
            </a:r>
            <a:r>
              <a:rPr kumimoji="0" lang="ru-RU" altLang="ru-RU" sz="1400" b="0" i="0" u="none" strike="noStrike" cap="none" normalizeH="0" baseline="0" dirty="0" err="1" smtClean="0">
                <a:ln>
                  <a:noFill/>
                </a:ln>
                <a:solidFill>
                  <a:srgbClr val="000000"/>
                </a:solidFill>
                <a:effectLst/>
                <a:latin typeface="Arial Unicode MS"/>
              </a:rPr>
              <a:t>Test</a:t>
            </a:r>
            <a:r>
              <a:rPr kumimoji="0" lang="ru-RU" altLang="ru-RU" sz="1400" b="0" i="0" u="none" strike="noStrike" cap="none" normalizeH="0" baseline="0" dirty="0" smtClean="0">
                <a:ln>
                  <a:noFill/>
                </a:ln>
                <a:solidFill>
                  <a:srgbClr val="808030"/>
                </a:solidFill>
                <a:effectLst/>
                <a:latin typeface="Arial Unicode MS"/>
              </a:rPr>
              <a:t>(</a:t>
            </a:r>
            <a:r>
              <a:rPr kumimoji="0" lang="ru-RU" altLang="ru-RU" sz="1400" b="0" i="0" u="none" strike="noStrike" cap="none" normalizeH="0" baseline="0" dirty="0" smtClean="0">
                <a:ln>
                  <a:noFill/>
                </a:ln>
                <a:solidFill>
                  <a:srgbClr val="008C00"/>
                </a:solidFill>
                <a:effectLst/>
                <a:latin typeface="Arial Unicode MS"/>
              </a:rPr>
              <a:t>1</a:t>
            </a:r>
            <a:r>
              <a:rPr kumimoji="0" lang="ru-RU" altLang="ru-RU" sz="1400" b="0" i="0" u="none" strike="noStrike" cap="none" normalizeH="0" baseline="0" dirty="0" smtClean="0">
                <a:ln>
                  <a:noFill/>
                </a:ln>
                <a:solidFill>
                  <a:srgbClr val="808030"/>
                </a:solidFill>
                <a:effectLst/>
                <a:latin typeface="Arial Unicode MS"/>
              </a:rPr>
              <a:t>,</a:t>
            </a:r>
            <a:r>
              <a:rPr kumimoji="0" lang="ru-RU" altLang="ru-RU" sz="1400" b="0" i="0" u="none" strike="noStrike" cap="none" normalizeH="0" baseline="0" dirty="0" smtClean="0">
                <a:ln>
                  <a:noFill/>
                </a:ln>
                <a:solidFill>
                  <a:srgbClr val="000000"/>
                </a:solidFill>
                <a:effectLst/>
                <a:latin typeface="Arial Unicode MS"/>
              </a:rPr>
              <a:t> </a:t>
            </a:r>
            <a:r>
              <a:rPr kumimoji="0" lang="ru-RU" altLang="ru-RU" sz="1400" b="0" i="0" u="none" strike="noStrike" cap="none" normalizeH="0" baseline="0" dirty="0" smtClean="0">
                <a:ln>
                  <a:noFill/>
                </a:ln>
                <a:solidFill>
                  <a:srgbClr val="008C00"/>
                </a:solidFill>
                <a:effectLst/>
                <a:latin typeface="Arial Unicode MS"/>
              </a:rPr>
              <a:t>2</a:t>
            </a:r>
            <a:r>
              <a:rPr kumimoji="0" lang="ru-RU" altLang="ru-RU" sz="1400" b="0" i="0" u="none" strike="noStrike" cap="none" normalizeH="0" baseline="0" dirty="0" smtClean="0">
                <a:ln>
                  <a:noFill/>
                </a:ln>
                <a:solidFill>
                  <a:srgbClr val="808030"/>
                </a:solidFill>
                <a:effectLst/>
                <a:latin typeface="Arial Unicode MS"/>
              </a:rPr>
              <a:t>,</a:t>
            </a:r>
            <a:r>
              <a:rPr kumimoji="0" lang="ru-RU" altLang="ru-RU" sz="1400" b="0" i="0" u="none" strike="noStrike" cap="none" normalizeH="0" baseline="0" dirty="0" smtClean="0">
                <a:ln>
                  <a:noFill/>
                </a:ln>
                <a:solidFill>
                  <a:srgbClr val="000000"/>
                </a:solidFill>
                <a:effectLst/>
                <a:latin typeface="Arial Unicode MS"/>
              </a:rPr>
              <a:t> </a:t>
            </a:r>
            <a:r>
              <a:rPr kumimoji="0" lang="ru-RU" altLang="ru-RU" sz="1400" b="0" i="0" u="none" strike="noStrike" cap="none" normalizeH="0" baseline="0" dirty="0" smtClean="0">
                <a:ln>
                  <a:noFill/>
                </a:ln>
                <a:solidFill>
                  <a:srgbClr val="008C00"/>
                </a:solidFill>
                <a:effectLst/>
                <a:latin typeface="Arial Unicode MS"/>
              </a:rPr>
              <a:t>3</a:t>
            </a:r>
            <a:r>
              <a:rPr kumimoji="0" lang="ru-RU" altLang="ru-RU" sz="1400" b="0" i="0" u="none" strike="noStrike" cap="none" normalizeH="0" baseline="0" dirty="0" smtClean="0">
                <a:ln>
                  <a:noFill/>
                </a:ln>
                <a:solidFill>
                  <a:srgbClr val="808030"/>
                </a:solidFill>
                <a:effectLst/>
                <a:latin typeface="Arial Unicode MS"/>
              </a:rPr>
              <a:t>),</a:t>
            </a:r>
            <a:r>
              <a:rPr kumimoji="0" lang="ru-RU" altLang="ru-RU" sz="1400" b="0" i="0" u="none" strike="noStrike" cap="none" normalizeH="0" baseline="0" dirty="0" smtClean="0">
                <a:ln>
                  <a:noFill/>
                </a:ln>
                <a:solidFill>
                  <a:srgbClr val="000000"/>
                </a:solidFill>
                <a:effectLst/>
                <a:latin typeface="Arial Unicode MS"/>
              </a:rPr>
              <a:t> t2</a:t>
            </a:r>
            <a:r>
              <a:rPr kumimoji="0" lang="ru-RU" altLang="ru-RU" sz="1400" b="0" i="0" u="none" strike="noStrike" cap="none" normalizeH="0" baseline="0" dirty="0" smtClean="0">
                <a:ln>
                  <a:noFill/>
                </a:ln>
                <a:solidFill>
                  <a:srgbClr val="808030"/>
                </a:solidFill>
                <a:effectLst/>
                <a:latin typeface="Arial Unicode MS"/>
              </a:rPr>
              <a:t>=</a:t>
            </a:r>
            <a:r>
              <a:rPr kumimoji="0" lang="ru-RU" altLang="ru-RU" sz="1400" b="1" i="0" u="none" strike="noStrike" cap="none" normalizeH="0" baseline="0" dirty="0" err="1" smtClean="0">
                <a:ln>
                  <a:noFill/>
                </a:ln>
                <a:solidFill>
                  <a:srgbClr val="800000"/>
                </a:solidFill>
                <a:effectLst/>
                <a:latin typeface="Arial Unicode MS"/>
              </a:rPr>
              <a:t>null</a:t>
            </a:r>
            <a:r>
              <a:rPr kumimoji="0" lang="ru-RU" altLang="ru-RU" sz="1400" b="0" i="0" u="none" strike="noStrike" cap="none" normalizeH="0" baseline="0" dirty="0" smtClean="0">
                <a:ln>
                  <a:noFill/>
                </a:ln>
                <a:solidFill>
                  <a:srgbClr val="800080"/>
                </a:solidFill>
                <a:effectLst/>
                <a:latin typeface="Arial Unicode MS"/>
              </a:rPr>
              <a:t>;</a:t>
            </a:r>
            <a:r>
              <a:rPr kumimoji="0" lang="ru-RU" altLang="ru-RU" sz="1400" b="0" i="0" u="none" strike="noStrike" cap="none" normalizeH="0" baseline="0" dirty="0" smtClean="0">
                <a:ln>
                  <a:noFill/>
                </a:ln>
                <a:solidFill>
                  <a:srgbClr val="000000"/>
                </a:solidFill>
                <a:effectLst/>
                <a:latin typeface="Arial Unicode MS"/>
              </a:rPr>
              <a:t> </a:t>
            </a:r>
            <a:endParaRPr kumimoji="0" lang="en-US" altLang="ru-RU" sz="1400" b="0" i="0" u="none" strike="noStrike" cap="none" normalizeH="0" baseline="0" dirty="0" smtClean="0">
              <a:ln>
                <a:noFill/>
              </a:ln>
              <a:solidFill>
                <a:srgbClr val="000000"/>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ru-RU" sz="1400" dirty="0">
                <a:solidFill>
                  <a:srgbClr val="000000"/>
                </a:solidFill>
                <a:latin typeface="Arial Unicode MS"/>
              </a:rPr>
              <a:t> </a:t>
            </a:r>
            <a:r>
              <a:rPr lang="en-US" altLang="ru-RU" sz="1400" dirty="0" smtClean="0">
                <a:solidFill>
                  <a:srgbClr val="000000"/>
                </a:solidFill>
                <a:latin typeface="Arial Unicode MS"/>
              </a:rPr>
              <a:t>   </a:t>
            </a:r>
            <a:r>
              <a:rPr kumimoji="0" lang="ru-RU" altLang="ru-RU" sz="1400" b="1" i="0" u="none" strike="noStrike" cap="none" normalizeH="0" baseline="0" dirty="0" err="1" smtClean="0">
                <a:ln>
                  <a:noFill/>
                </a:ln>
                <a:solidFill>
                  <a:srgbClr val="800000"/>
                </a:solidFill>
                <a:effectLst/>
                <a:latin typeface="Arial Unicode MS"/>
              </a:rPr>
              <a:t>try</a:t>
            </a:r>
            <a:r>
              <a:rPr kumimoji="0" lang="ru-RU" altLang="ru-RU" sz="1400" b="0" i="0" u="none" strike="noStrike" cap="none" normalizeH="0" baseline="0" dirty="0" smtClean="0">
                <a:ln>
                  <a:noFill/>
                </a:ln>
                <a:solidFill>
                  <a:srgbClr val="000000"/>
                </a:solidFill>
                <a:effectLst/>
                <a:latin typeface="Arial Unicode MS"/>
              </a:rPr>
              <a:t> </a:t>
            </a:r>
            <a:r>
              <a:rPr kumimoji="0" lang="ru-RU" altLang="ru-RU" sz="1400" b="0" i="0" u="none" strike="noStrike" cap="none" normalizeH="0" baseline="0" dirty="0" smtClean="0">
                <a:ln>
                  <a:noFill/>
                </a:ln>
                <a:solidFill>
                  <a:srgbClr val="800080"/>
                </a:solidFill>
                <a:effectLst/>
                <a:latin typeface="Arial Unicode MS"/>
              </a:rPr>
              <a:t>{</a:t>
            </a:r>
            <a:r>
              <a:rPr kumimoji="0" lang="ru-RU" altLang="ru-RU" sz="1400" b="0" i="0" u="none" strike="noStrike" cap="none" normalizeH="0" baseline="0" dirty="0" smtClean="0">
                <a:ln>
                  <a:noFill/>
                </a:ln>
                <a:solidFill>
                  <a:srgbClr val="000000"/>
                </a:solidFill>
                <a:effectLst/>
                <a:latin typeface="Arial Unicode MS"/>
              </a:rPr>
              <a:t> </a:t>
            </a:r>
            <a:endParaRPr kumimoji="0" lang="en-US" altLang="ru-RU" sz="1400" b="0" i="0" u="none" strike="noStrike" cap="none" normalizeH="0" baseline="0" dirty="0" smtClean="0">
              <a:ln>
                <a:noFill/>
              </a:ln>
              <a:solidFill>
                <a:srgbClr val="000000"/>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ru-RU" sz="1400" dirty="0">
                <a:solidFill>
                  <a:srgbClr val="000000"/>
                </a:solidFill>
                <a:latin typeface="Arial Unicode MS"/>
              </a:rPr>
              <a:t> </a:t>
            </a:r>
            <a:r>
              <a:rPr lang="en-US" altLang="ru-RU" sz="1400" dirty="0" smtClean="0">
                <a:solidFill>
                  <a:srgbClr val="000000"/>
                </a:solidFill>
                <a:latin typeface="Arial Unicode MS"/>
              </a:rPr>
              <a:t>    </a:t>
            </a:r>
            <a:r>
              <a:rPr kumimoji="0" lang="ru-RU" altLang="ru-RU" sz="1400" b="0" i="0" u="none" strike="noStrike" cap="none" normalizeH="0" baseline="0" dirty="0" smtClean="0">
                <a:ln>
                  <a:noFill/>
                </a:ln>
                <a:solidFill>
                  <a:srgbClr val="000000"/>
                </a:solidFill>
                <a:effectLst/>
                <a:latin typeface="Arial Unicode MS"/>
              </a:rPr>
              <a:t>t2</a:t>
            </a:r>
            <a:r>
              <a:rPr kumimoji="0" lang="ru-RU" altLang="ru-RU" sz="1400" b="0" i="0" u="none" strike="noStrike" cap="none" normalizeH="0" baseline="0" dirty="0" smtClean="0">
                <a:ln>
                  <a:noFill/>
                </a:ln>
                <a:solidFill>
                  <a:srgbClr val="808030"/>
                </a:solidFill>
                <a:effectLst/>
                <a:latin typeface="Arial Unicode MS"/>
              </a:rPr>
              <a:t>=(</a:t>
            </a:r>
            <a:r>
              <a:rPr kumimoji="0" lang="ru-RU" altLang="ru-RU" sz="1400" b="0" i="0" u="none" strike="noStrike" cap="none" normalizeH="0" baseline="0" dirty="0" err="1" smtClean="0">
                <a:ln>
                  <a:noFill/>
                </a:ln>
                <a:solidFill>
                  <a:srgbClr val="000000"/>
                </a:solidFill>
                <a:effectLst/>
                <a:latin typeface="Arial Unicode MS"/>
              </a:rPr>
              <a:t>Test</a:t>
            </a:r>
            <a:r>
              <a:rPr kumimoji="0" lang="ru-RU" altLang="ru-RU" sz="1400" b="0" i="0" u="none" strike="noStrike" cap="none" normalizeH="0" baseline="0" dirty="0" smtClean="0">
                <a:ln>
                  <a:noFill/>
                </a:ln>
                <a:solidFill>
                  <a:srgbClr val="808030"/>
                </a:solidFill>
                <a:effectLst/>
                <a:latin typeface="Arial Unicode MS"/>
              </a:rPr>
              <a:t>)</a:t>
            </a:r>
            <a:r>
              <a:rPr kumimoji="0" lang="ru-RU" altLang="ru-RU" sz="1400" b="0" i="0" u="none" strike="noStrike" cap="none" normalizeH="0" baseline="0" dirty="0" smtClean="0">
                <a:ln>
                  <a:noFill/>
                </a:ln>
                <a:solidFill>
                  <a:srgbClr val="000000"/>
                </a:solidFill>
                <a:effectLst/>
                <a:latin typeface="Arial Unicode MS"/>
              </a:rPr>
              <a:t> t1</a:t>
            </a:r>
            <a:r>
              <a:rPr kumimoji="0" lang="ru-RU" altLang="ru-RU" sz="1400" b="0" i="0" u="none" strike="noStrike" cap="none" normalizeH="0" baseline="0" dirty="0" smtClean="0">
                <a:ln>
                  <a:noFill/>
                </a:ln>
                <a:solidFill>
                  <a:srgbClr val="808030"/>
                </a:solidFill>
                <a:effectLst/>
                <a:latin typeface="Arial Unicode MS"/>
              </a:rPr>
              <a:t>.</a:t>
            </a:r>
            <a:r>
              <a:rPr kumimoji="0" lang="ru-RU" altLang="ru-RU" sz="1400" b="0" i="0" u="none" strike="noStrike" cap="none" normalizeH="0" baseline="0" dirty="0" smtClean="0">
                <a:ln>
                  <a:noFill/>
                </a:ln>
                <a:solidFill>
                  <a:srgbClr val="000000"/>
                </a:solidFill>
                <a:effectLst/>
                <a:latin typeface="Arial Unicode MS"/>
              </a:rPr>
              <a:t>clone</a:t>
            </a:r>
            <a:r>
              <a:rPr kumimoji="0" lang="ru-RU" altLang="ru-RU" sz="1400" b="0" i="0" u="none" strike="noStrike" cap="none" normalizeH="0" baseline="0" dirty="0" smtClean="0">
                <a:ln>
                  <a:noFill/>
                </a:ln>
                <a:solidFill>
                  <a:srgbClr val="808030"/>
                </a:solidFill>
                <a:effectLst/>
                <a:latin typeface="Arial Unicode MS"/>
              </a:rPr>
              <a:t>()</a:t>
            </a:r>
            <a:r>
              <a:rPr kumimoji="0" lang="ru-RU" altLang="ru-RU" sz="1400" b="0" i="0" u="none" strike="noStrike" cap="none" normalizeH="0" baseline="0" dirty="0" smtClean="0">
                <a:ln>
                  <a:noFill/>
                </a:ln>
                <a:solidFill>
                  <a:srgbClr val="800080"/>
                </a:solidFill>
                <a:effectLst/>
                <a:latin typeface="Arial Unicode MS"/>
              </a:rPr>
              <a:t>;</a:t>
            </a:r>
            <a:r>
              <a:rPr kumimoji="0" lang="ru-RU" altLang="ru-RU" sz="1400" b="0" i="0" u="none" strike="noStrike" cap="none" normalizeH="0" baseline="0" dirty="0" smtClean="0">
                <a:ln>
                  <a:noFill/>
                </a:ln>
                <a:solidFill>
                  <a:srgbClr val="000000"/>
                </a:solidFill>
                <a:effectLst/>
                <a:latin typeface="Arial Unicode MS"/>
              </a:rPr>
              <a:t> </a:t>
            </a:r>
            <a:endParaRPr kumimoji="0" lang="en-US" altLang="ru-RU" sz="1400" b="0" i="0" u="none" strike="noStrike" cap="none" normalizeH="0" baseline="0" dirty="0" smtClean="0">
              <a:ln>
                <a:noFill/>
              </a:ln>
              <a:solidFill>
                <a:srgbClr val="000000"/>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ru-RU" sz="1400" dirty="0">
                <a:solidFill>
                  <a:srgbClr val="000000"/>
                </a:solidFill>
                <a:latin typeface="Arial Unicode MS"/>
              </a:rPr>
              <a:t> </a:t>
            </a:r>
            <a:r>
              <a:rPr lang="en-US" altLang="ru-RU" sz="1400" dirty="0" smtClean="0">
                <a:solidFill>
                  <a:srgbClr val="000000"/>
                </a:solidFill>
                <a:latin typeface="Arial Unicode MS"/>
              </a:rPr>
              <a:t>   </a:t>
            </a:r>
            <a:r>
              <a:rPr kumimoji="0" lang="ru-RU" altLang="ru-RU" sz="1400" b="0" i="0" u="none" strike="noStrike" cap="none" normalizeH="0" baseline="0" dirty="0" smtClean="0">
                <a:ln>
                  <a:noFill/>
                </a:ln>
                <a:solidFill>
                  <a:srgbClr val="800080"/>
                </a:solidFill>
                <a:effectLst/>
                <a:latin typeface="Arial Unicode MS"/>
              </a:rPr>
              <a:t>}</a:t>
            </a:r>
            <a:r>
              <a:rPr kumimoji="0" lang="ru-RU" altLang="ru-RU" sz="1400" b="0" i="0" u="none" strike="noStrike" cap="none" normalizeH="0" baseline="0" dirty="0" smtClean="0">
                <a:ln>
                  <a:noFill/>
                </a:ln>
                <a:solidFill>
                  <a:srgbClr val="000000"/>
                </a:solidFill>
                <a:effectLst/>
                <a:latin typeface="Arial Unicode MS"/>
              </a:rPr>
              <a:t> </a:t>
            </a:r>
            <a:r>
              <a:rPr kumimoji="0" lang="ru-RU" altLang="ru-RU" sz="1400" b="1" i="0" u="none" strike="noStrike" cap="none" normalizeH="0" baseline="0" dirty="0" err="1" smtClean="0">
                <a:ln>
                  <a:noFill/>
                </a:ln>
                <a:solidFill>
                  <a:srgbClr val="800000"/>
                </a:solidFill>
                <a:effectLst/>
                <a:latin typeface="Arial Unicode MS"/>
              </a:rPr>
              <a:t>catch</a:t>
            </a:r>
            <a:r>
              <a:rPr kumimoji="0" lang="ru-RU" altLang="ru-RU" sz="1400" b="0" i="0" u="none" strike="noStrike" cap="none" normalizeH="0" baseline="0" dirty="0" smtClean="0">
                <a:ln>
                  <a:noFill/>
                </a:ln>
                <a:solidFill>
                  <a:srgbClr val="000000"/>
                </a:solidFill>
                <a:effectLst/>
                <a:latin typeface="Arial Unicode MS"/>
              </a:rPr>
              <a:t> </a:t>
            </a:r>
            <a:r>
              <a:rPr kumimoji="0" lang="ru-RU" altLang="ru-RU" sz="1400" b="0" i="0" u="none" strike="noStrike" cap="none" normalizeH="0" baseline="0" dirty="0" smtClean="0">
                <a:ln>
                  <a:noFill/>
                </a:ln>
                <a:solidFill>
                  <a:srgbClr val="808030"/>
                </a:solidFill>
                <a:effectLst/>
                <a:latin typeface="Arial Unicode MS"/>
              </a:rPr>
              <a:t>(</a:t>
            </a:r>
            <a:r>
              <a:rPr kumimoji="0" lang="ru-RU" altLang="ru-RU" sz="1400" b="1" i="0" u="none" strike="noStrike" cap="none" normalizeH="0" baseline="0" dirty="0" err="1" smtClean="0">
                <a:ln>
                  <a:noFill/>
                </a:ln>
                <a:solidFill>
                  <a:srgbClr val="BB7977"/>
                </a:solidFill>
                <a:effectLst/>
                <a:latin typeface="Arial Unicode MS"/>
              </a:rPr>
              <a:t>CloneNotSupportedException</a:t>
            </a:r>
            <a:r>
              <a:rPr kumimoji="0" lang="ru-RU" altLang="ru-RU" sz="1400" b="0" i="0" u="none" strike="noStrike" cap="none" normalizeH="0" baseline="0" dirty="0" smtClean="0">
                <a:ln>
                  <a:noFill/>
                </a:ln>
                <a:solidFill>
                  <a:srgbClr val="000000"/>
                </a:solidFill>
                <a:effectLst/>
                <a:latin typeface="Arial Unicode MS"/>
              </a:rPr>
              <a:t> e</a:t>
            </a:r>
            <a:r>
              <a:rPr kumimoji="0" lang="ru-RU" altLang="ru-RU" sz="1400" b="0" i="0" u="none" strike="noStrike" cap="none" normalizeH="0" baseline="0" dirty="0" smtClean="0">
                <a:ln>
                  <a:noFill/>
                </a:ln>
                <a:solidFill>
                  <a:srgbClr val="808030"/>
                </a:solidFill>
                <a:effectLst/>
                <a:latin typeface="Arial Unicode MS"/>
              </a:rPr>
              <a:t>)</a:t>
            </a:r>
            <a:r>
              <a:rPr kumimoji="0" lang="ru-RU" altLang="ru-RU" sz="1400" b="0" i="0" u="none" strike="noStrike" cap="none" normalizeH="0" baseline="0" dirty="0" smtClean="0">
                <a:ln>
                  <a:noFill/>
                </a:ln>
                <a:solidFill>
                  <a:srgbClr val="000000"/>
                </a:solidFill>
                <a:effectLst/>
                <a:latin typeface="Arial Unicode MS"/>
              </a:rPr>
              <a:t> </a:t>
            </a:r>
            <a:r>
              <a:rPr kumimoji="0" lang="ru-RU" altLang="ru-RU" sz="1400" b="0" i="0" u="none" strike="noStrike" cap="none" normalizeH="0" baseline="0" dirty="0" smtClean="0">
                <a:ln>
                  <a:noFill/>
                </a:ln>
                <a:solidFill>
                  <a:srgbClr val="800080"/>
                </a:solidFill>
                <a:effectLst/>
                <a:latin typeface="Arial Unicode MS"/>
              </a:rPr>
              <a:t>{}</a:t>
            </a:r>
            <a:r>
              <a:rPr kumimoji="0" lang="ru-RU" altLang="ru-RU" sz="1400" b="0" i="0" u="none" strike="noStrike" cap="none" normalizeH="0" baseline="0" dirty="0" smtClean="0">
                <a:ln>
                  <a:noFill/>
                </a:ln>
                <a:solidFill>
                  <a:srgbClr val="000000"/>
                </a:solidFill>
                <a:effectLst/>
                <a:latin typeface="Arial Unicode MS"/>
              </a:rPr>
              <a:t> </a:t>
            </a:r>
            <a:endParaRPr kumimoji="0" lang="en-US" altLang="ru-RU" sz="1400" b="0" i="0" u="none" strike="noStrike" cap="none" normalizeH="0" baseline="0" dirty="0" smtClean="0">
              <a:ln>
                <a:noFill/>
              </a:ln>
              <a:solidFill>
                <a:srgbClr val="000000"/>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ru-RU" sz="1400" dirty="0">
                <a:solidFill>
                  <a:srgbClr val="000000"/>
                </a:solidFill>
                <a:latin typeface="Arial Unicode MS"/>
              </a:rPr>
              <a:t> </a:t>
            </a:r>
            <a:r>
              <a:rPr lang="en-US" altLang="ru-RU" sz="1400" dirty="0" smtClean="0">
                <a:solidFill>
                  <a:srgbClr val="000000"/>
                </a:solidFill>
                <a:latin typeface="Arial Unicode MS"/>
              </a:rPr>
              <a:t>   </a:t>
            </a:r>
            <a:r>
              <a:rPr kumimoji="0" lang="ru-RU" altLang="ru-RU" sz="1400" b="0" i="0" u="none" strike="noStrike" cap="none" normalizeH="0" baseline="0" dirty="0" smtClean="0">
                <a:ln>
                  <a:noFill/>
                </a:ln>
                <a:solidFill>
                  <a:srgbClr val="000000"/>
                </a:solidFill>
                <a:effectLst/>
                <a:latin typeface="Arial Unicode MS"/>
              </a:rPr>
              <a:t>t1</a:t>
            </a:r>
            <a:r>
              <a:rPr kumimoji="0" lang="ru-RU" altLang="ru-RU" sz="1400" b="0" i="0" u="none" strike="noStrike" cap="none" normalizeH="0" baseline="0" dirty="0" smtClean="0">
                <a:ln>
                  <a:noFill/>
                </a:ln>
                <a:solidFill>
                  <a:srgbClr val="808030"/>
                </a:solidFill>
                <a:effectLst/>
                <a:latin typeface="Arial Unicode MS"/>
              </a:rPr>
              <a:t>.</a:t>
            </a:r>
            <a:r>
              <a:rPr kumimoji="0" lang="ru-RU" altLang="ru-RU" sz="1400" b="0" i="0" u="none" strike="noStrike" cap="none" normalizeH="0" baseline="0" dirty="0" smtClean="0">
                <a:ln>
                  <a:noFill/>
                </a:ln>
                <a:solidFill>
                  <a:srgbClr val="000000"/>
                </a:solidFill>
                <a:effectLst/>
                <a:latin typeface="Arial Unicode MS"/>
              </a:rPr>
              <a:t>p</a:t>
            </a:r>
            <a:r>
              <a:rPr kumimoji="0" lang="ru-RU" altLang="ru-RU" sz="1400" b="0" i="0" u="none" strike="noStrike" cap="none" normalizeH="0" baseline="0" dirty="0" smtClean="0">
                <a:ln>
                  <a:noFill/>
                </a:ln>
                <a:solidFill>
                  <a:srgbClr val="808030"/>
                </a:solidFill>
                <a:effectLst/>
                <a:latin typeface="Arial Unicode MS"/>
              </a:rPr>
              <a:t>.</a:t>
            </a:r>
            <a:r>
              <a:rPr kumimoji="0" lang="ru-RU" altLang="ru-RU" sz="1400" b="0" i="0" u="none" strike="noStrike" cap="none" normalizeH="0" baseline="0" dirty="0" smtClean="0">
                <a:ln>
                  <a:noFill/>
                </a:ln>
                <a:solidFill>
                  <a:srgbClr val="000000"/>
                </a:solidFill>
                <a:effectLst/>
                <a:latin typeface="Arial Unicode MS"/>
              </a:rPr>
              <a:t>x</a:t>
            </a:r>
            <a:r>
              <a:rPr kumimoji="0" lang="ru-RU" altLang="ru-RU" sz="1400" b="0" i="0" u="none" strike="noStrike" cap="none" normalizeH="0" baseline="0" dirty="0" smtClean="0">
                <a:ln>
                  <a:noFill/>
                </a:ln>
                <a:solidFill>
                  <a:srgbClr val="808030"/>
                </a:solidFill>
                <a:effectLst/>
                <a:latin typeface="Arial Unicode MS"/>
              </a:rPr>
              <a:t>=-</a:t>
            </a:r>
            <a:r>
              <a:rPr kumimoji="0" lang="ru-RU" altLang="ru-RU" sz="1400" b="0" i="0" u="none" strike="noStrike" cap="none" normalizeH="0" baseline="0" dirty="0" smtClean="0">
                <a:ln>
                  <a:noFill/>
                </a:ln>
                <a:solidFill>
                  <a:srgbClr val="008C00"/>
                </a:solidFill>
                <a:effectLst/>
                <a:latin typeface="Arial Unicode MS"/>
              </a:rPr>
              <a:t>1</a:t>
            </a:r>
            <a:r>
              <a:rPr kumimoji="0" lang="ru-RU" altLang="ru-RU" sz="1400" b="0" i="0" u="none" strike="noStrike" cap="none" normalizeH="0" baseline="0" dirty="0" smtClean="0">
                <a:ln>
                  <a:noFill/>
                </a:ln>
                <a:solidFill>
                  <a:srgbClr val="800080"/>
                </a:solidFill>
                <a:effectLst/>
                <a:latin typeface="Arial Unicode MS"/>
              </a:rPr>
              <a:t>;</a:t>
            </a:r>
            <a:r>
              <a:rPr kumimoji="0" lang="ru-RU" altLang="ru-RU" sz="1400" b="0" i="0" u="none" strike="noStrike" cap="none" normalizeH="0" baseline="0" dirty="0" smtClean="0">
                <a:ln>
                  <a:noFill/>
                </a:ln>
                <a:solidFill>
                  <a:srgbClr val="000000"/>
                </a:solidFill>
                <a:effectLst/>
                <a:latin typeface="Arial Unicode MS"/>
              </a:rPr>
              <a:t> </a:t>
            </a:r>
            <a:endParaRPr kumimoji="0" lang="en-US" altLang="ru-RU" sz="1400" b="0" i="0" u="none" strike="noStrike" cap="none" normalizeH="0" baseline="0" dirty="0" smtClean="0">
              <a:ln>
                <a:noFill/>
              </a:ln>
              <a:solidFill>
                <a:srgbClr val="000000"/>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ru-RU" sz="1400" dirty="0">
                <a:solidFill>
                  <a:srgbClr val="000000"/>
                </a:solidFill>
                <a:latin typeface="Arial Unicode MS"/>
              </a:rPr>
              <a:t> </a:t>
            </a:r>
            <a:r>
              <a:rPr lang="en-US" altLang="ru-RU" sz="1400" dirty="0" smtClean="0">
                <a:solidFill>
                  <a:srgbClr val="000000"/>
                </a:solidFill>
                <a:latin typeface="Arial Unicode MS"/>
              </a:rPr>
              <a:t>   </a:t>
            </a:r>
            <a:r>
              <a:rPr kumimoji="0" lang="ru-RU" altLang="ru-RU" sz="1400" b="0" i="0" u="none" strike="noStrike" cap="none" normalizeH="0" baseline="0" dirty="0" smtClean="0">
                <a:ln>
                  <a:noFill/>
                </a:ln>
                <a:solidFill>
                  <a:srgbClr val="000000"/>
                </a:solidFill>
                <a:effectLst/>
                <a:latin typeface="Arial Unicode MS"/>
              </a:rPr>
              <a:t>t1</a:t>
            </a:r>
            <a:r>
              <a:rPr kumimoji="0" lang="ru-RU" altLang="ru-RU" sz="1400" b="0" i="0" u="none" strike="noStrike" cap="none" normalizeH="0" baseline="0" dirty="0" smtClean="0">
                <a:ln>
                  <a:noFill/>
                </a:ln>
                <a:solidFill>
                  <a:srgbClr val="808030"/>
                </a:solidFill>
                <a:effectLst/>
                <a:latin typeface="Arial Unicode MS"/>
              </a:rPr>
              <a:t>.</a:t>
            </a:r>
            <a:r>
              <a:rPr kumimoji="0" lang="ru-RU" altLang="ru-RU" sz="1400" b="0" i="0" u="none" strike="noStrike" cap="none" normalizeH="0" baseline="0" dirty="0" smtClean="0">
                <a:ln>
                  <a:noFill/>
                </a:ln>
                <a:solidFill>
                  <a:srgbClr val="000000"/>
                </a:solidFill>
                <a:effectLst/>
                <a:latin typeface="Arial Unicode MS"/>
              </a:rPr>
              <a:t>height</a:t>
            </a:r>
            <a:r>
              <a:rPr kumimoji="0" lang="ru-RU" altLang="ru-RU" sz="1400" b="0" i="0" u="none" strike="noStrike" cap="none" normalizeH="0" baseline="0" dirty="0" smtClean="0">
                <a:ln>
                  <a:noFill/>
                </a:ln>
                <a:solidFill>
                  <a:srgbClr val="808030"/>
                </a:solidFill>
                <a:effectLst/>
                <a:latin typeface="Arial Unicode MS"/>
              </a:rPr>
              <a:t>=-</a:t>
            </a:r>
            <a:r>
              <a:rPr kumimoji="0" lang="ru-RU" altLang="ru-RU" sz="1400" b="0" i="0" u="none" strike="noStrike" cap="none" normalizeH="0" baseline="0" dirty="0" smtClean="0">
                <a:ln>
                  <a:noFill/>
                </a:ln>
                <a:solidFill>
                  <a:srgbClr val="008C00"/>
                </a:solidFill>
                <a:effectLst/>
                <a:latin typeface="Arial Unicode MS"/>
              </a:rPr>
              <a:t>1</a:t>
            </a:r>
            <a:r>
              <a:rPr kumimoji="0" lang="ru-RU" altLang="ru-RU" sz="1400" b="0" i="0" u="none" strike="noStrike" cap="none" normalizeH="0" baseline="0" dirty="0" smtClean="0">
                <a:ln>
                  <a:noFill/>
                </a:ln>
                <a:solidFill>
                  <a:srgbClr val="800080"/>
                </a:solidFill>
                <a:effectLst/>
                <a:latin typeface="Arial Unicode MS"/>
              </a:rPr>
              <a:t>;</a:t>
            </a:r>
            <a:r>
              <a:rPr kumimoji="0" lang="ru-RU" altLang="ru-RU" sz="1400" b="0" i="0" u="none" strike="noStrike" cap="none" normalizeH="0" baseline="0" dirty="0" smtClean="0">
                <a:ln>
                  <a:noFill/>
                </a:ln>
                <a:solidFill>
                  <a:srgbClr val="000000"/>
                </a:solidFill>
                <a:effectLst/>
                <a:latin typeface="Arial Unicode MS"/>
              </a:rPr>
              <a:t> </a:t>
            </a:r>
            <a:endParaRPr kumimoji="0" lang="en-US" altLang="ru-RU" sz="1400" b="0" i="0" u="none" strike="noStrike" cap="none" normalizeH="0" baseline="0" dirty="0" smtClean="0">
              <a:ln>
                <a:noFill/>
              </a:ln>
              <a:solidFill>
                <a:srgbClr val="000000"/>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ru-RU" sz="1400" dirty="0">
                <a:solidFill>
                  <a:srgbClr val="000000"/>
                </a:solidFill>
                <a:latin typeface="Arial Unicode MS"/>
              </a:rPr>
              <a:t> </a:t>
            </a:r>
            <a:r>
              <a:rPr lang="en-US" altLang="ru-RU" sz="1400" dirty="0" smtClean="0">
                <a:solidFill>
                  <a:srgbClr val="000000"/>
                </a:solidFill>
                <a:latin typeface="Arial Unicode MS"/>
              </a:rPr>
              <a:t>  </a:t>
            </a:r>
            <a:r>
              <a:rPr kumimoji="0" lang="ru-RU" altLang="ru-RU" sz="1400" b="1" i="0" u="none" strike="noStrike" cap="none" normalizeH="0" baseline="0" dirty="0" err="1" smtClean="0">
                <a:ln>
                  <a:noFill/>
                </a:ln>
                <a:solidFill>
                  <a:srgbClr val="BB7977"/>
                </a:solidFill>
                <a:effectLst/>
                <a:latin typeface="Arial Unicode MS"/>
              </a:rPr>
              <a:t>System</a:t>
            </a:r>
            <a:r>
              <a:rPr kumimoji="0" lang="ru-RU" altLang="ru-RU" sz="1400" b="0" i="0" u="none" strike="noStrike" cap="none" normalizeH="0" baseline="0" dirty="0" err="1" smtClean="0">
                <a:ln>
                  <a:noFill/>
                </a:ln>
                <a:solidFill>
                  <a:srgbClr val="808030"/>
                </a:solidFill>
                <a:effectLst/>
                <a:latin typeface="Arial Unicode MS"/>
              </a:rPr>
              <a:t>.</a:t>
            </a:r>
            <a:r>
              <a:rPr kumimoji="0" lang="ru-RU" altLang="ru-RU" sz="1400" b="0" i="0" u="none" strike="noStrike" cap="none" normalizeH="0" baseline="0" dirty="0" err="1" smtClean="0">
                <a:ln>
                  <a:noFill/>
                </a:ln>
                <a:solidFill>
                  <a:srgbClr val="000000"/>
                </a:solidFill>
                <a:effectLst/>
                <a:latin typeface="Arial Unicode MS"/>
              </a:rPr>
              <a:t>out</a:t>
            </a:r>
            <a:r>
              <a:rPr kumimoji="0" lang="ru-RU" altLang="ru-RU" sz="1400" b="0" i="0" u="none" strike="noStrike" cap="none" normalizeH="0" baseline="0" dirty="0" err="1" smtClean="0">
                <a:ln>
                  <a:noFill/>
                </a:ln>
                <a:solidFill>
                  <a:srgbClr val="808030"/>
                </a:solidFill>
                <a:effectLst/>
                <a:latin typeface="Arial Unicode MS"/>
              </a:rPr>
              <a:t>.</a:t>
            </a:r>
            <a:r>
              <a:rPr kumimoji="0" lang="ru-RU" altLang="ru-RU" sz="1400" b="0" i="0" u="none" strike="noStrike" cap="none" normalizeH="0" baseline="0" dirty="0" err="1" smtClean="0">
                <a:ln>
                  <a:noFill/>
                </a:ln>
                <a:solidFill>
                  <a:srgbClr val="000000"/>
                </a:solidFill>
                <a:effectLst/>
                <a:latin typeface="Arial Unicode MS"/>
              </a:rPr>
              <a:t>println</a:t>
            </a:r>
            <a:r>
              <a:rPr kumimoji="0" lang="ru-RU" altLang="ru-RU" sz="1400" b="0" i="0" u="none" strike="noStrike" cap="none" normalizeH="0" baseline="0" dirty="0" smtClean="0">
                <a:ln>
                  <a:noFill/>
                </a:ln>
                <a:solidFill>
                  <a:srgbClr val="808030"/>
                </a:solidFill>
                <a:effectLst/>
                <a:latin typeface="Arial Unicode MS"/>
              </a:rPr>
              <a:t>(</a:t>
            </a:r>
            <a:r>
              <a:rPr kumimoji="0" lang="ru-RU" altLang="ru-RU" sz="1400" b="0" i="0" u="none" strike="noStrike" cap="none" normalizeH="0" baseline="0" dirty="0" smtClean="0">
                <a:ln>
                  <a:noFill/>
                </a:ln>
                <a:solidFill>
                  <a:srgbClr val="0000E6"/>
                </a:solidFill>
                <a:effectLst/>
                <a:latin typeface="Arial Unicode MS"/>
              </a:rPr>
              <a:t>"t2.p.x="</a:t>
            </a:r>
            <a:r>
              <a:rPr kumimoji="0" lang="ru-RU" altLang="ru-RU" sz="1400" b="0" i="0" u="none" strike="noStrike" cap="none" normalizeH="0" baseline="0" dirty="0" smtClean="0">
                <a:ln>
                  <a:noFill/>
                </a:ln>
                <a:solidFill>
                  <a:srgbClr val="000000"/>
                </a:solidFill>
                <a:effectLst/>
                <a:latin typeface="Arial Unicode MS"/>
              </a:rPr>
              <a:t> </a:t>
            </a:r>
            <a:r>
              <a:rPr kumimoji="0" lang="ru-RU" altLang="ru-RU" sz="1400" b="0" i="0" u="none" strike="noStrike" cap="none" normalizeH="0" baseline="0" dirty="0" smtClean="0">
                <a:ln>
                  <a:noFill/>
                </a:ln>
                <a:solidFill>
                  <a:srgbClr val="808030"/>
                </a:solidFill>
                <a:effectLst/>
                <a:latin typeface="Arial Unicode MS"/>
              </a:rPr>
              <a:t>+</a:t>
            </a:r>
            <a:r>
              <a:rPr kumimoji="0" lang="ru-RU" altLang="ru-RU" sz="1400" b="0" i="0" u="none" strike="noStrike" cap="none" normalizeH="0" baseline="0" dirty="0" smtClean="0">
                <a:ln>
                  <a:noFill/>
                </a:ln>
                <a:solidFill>
                  <a:srgbClr val="000000"/>
                </a:solidFill>
                <a:effectLst/>
                <a:latin typeface="Arial Unicode MS"/>
              </a:rPr>
              <a:t> t2</a:t>
            </a:r>
            <a:r>
              <a:rPr kumimoji="0" lang="ru-RU" altLang="ru-RU" sz="1400" b="0" i="0" u="none" strike="noStrike" cap="none" normalizeH="0" baseline="0" dirty="0" smtClean="0">
                <a:ln>
                  <a:noFill/>
                </a:ln>
                <a:solidFill>
                  <a:srgbClr val="808030"/>
                </a:solidFill>
                <a:effectLst/>
                <a:latin typeface="Arial Unicode MS"/>
              </a:rPr>
              <a:t>.</a:t>
            </a:r>
            <a:r>
              <a:rPr kumimoji="0" lang="ru-RU" altLang="ru-RU" sz="1400" b="0" i="0" u="none" strike="noStrike" cap="none" normalizeH="0" baseline="0" dirty="0" smtClean="0">
                <a:ln>
                  <a:noFill/>
                </a:ln>
                <a:solidFill>
                  <a:srgbClr val="000000"/>
                </a:solidFill>
                <a:effectLst/>
                <a:latin typeface="Arial Unicode MS"/>
              </a:rPr>
              <a:t>p</a:t>
            </a:r>
            <a:r>
              <a:rPr kumimoji="0" lang="ru-RU" altLang="ru-RU" sz="1400" b="0" i="0" u="none" strike="noStrike" cap="none" normalizeH="0" baseline="0" dirty="0" smtClean="0">
                <a:ln>
                  <a:noFill/>
                </a:ln>
                <a:solidFill>
                  <a:srgbClr val="808030"/>
                </a:solidFill>
                <a:effectLst/>
                <a:latin typeface="Arial Unicode MS"/>
              </a:rPr>
              <a:t>.</a:t>
            </a:r>
            <a:r>
              <a:rPr kumimoji="0" lang="ru-RU" altLang="ru-RU" sz="1400" b="0" i="0" u="none" strike="noStrike" cap="none" normalizeH="0" baseline="0" dirty="0" smtClean="0">
                <a:ln>
                  <a:noFill/>
                </a:ln>
                <a:solidFill>
                  <a:srgbClr val="000000"/>
                </a:solidFill>
                <a:effectLst/>
                <a:latin typeface="Arial Unicode MS"/>
              </a:rPr>
              <a:t>x </a:t>
            </a:r>
            <a:r>
              <a:rPr kumimoji="0" lang="ru-RU" altLang="ru-RU" sz="1400" b="0" i="0" u="none" strike="noStrike" cap="none" normalizeH="0" baseline="0" dirty="0" smtClean="0">
                <a:ln>
                  <a:noFill/>
                </a:ln>
                <a:solidFill>
                  <a:srgbClr val="808030"/>
                </a:solidFill>
                <a:effectLst/>
                <a:latin typeface="Arial Unicode MS"/>
              </a:rPr>
              <a:t>+</a:t>
            </a:r>
            <a:r>
              <a:rPr kumimoji="0" lang="ru-RU" altLang="ru-RU" sz="1400" b="0" i="0" u="none" strike="noStrike" cap="none" normalizeH="0" baseline="0" dirty="0" smtClean="0">
                <a:ln>
                  <a:noFill/>
                </a:ln>
                <a:solidFill>
                  <a:srgbClr val="000000"/>
                </a:solidFill>
                <a:effectLst/>
                <a:latin typeface="Arial Unicode MS"/>
              </a:rPr>
              <a:t> </a:t>
            </a:r>
            <a:r>
              <a:rPr kumimoji="0" lang="ru-RU" altLang="ru-RU" sz="1400" b="0" i="0" u="none" strike="noStrike" cap="none" normalizeH="0" baseline="0" dirty="0" smtClean="0">
                <a:ln>
                  <a:noFill/>
                </a:ln>
                <a:solidFill>
                  <a:srgbClr val="0000E6"/>
                </a:solidFill>
                <a:effectLst/>
                <a:latin typeface="Arial Unicode MS"/>
              </a:rPr>
              <a:t>", t2.height="</a:t>
            </a:r>
            <a:r>
              <a:rPr kumimoji="0" lang="ru-RU" altLang="ru-RU" sz="1400" b="0" i="0" u="none" strike="noStrike" cap="none" normalizeH="0" baseline="0" dirty="0" smtClean="0">
                <a:ln>
                  <a:noFill/>
                </a:ln>
                <a:solidFill>
                  <a:srgbClr val="000000"/>
                </a:solidFill>
                <a:effectLst/>
                <a:latin typeface="Arial Unicode MS"/>
              </a:rPr>
              <a:t> </a:t>
            </a:r>
            <a:r>
              <a:rPr kumimoji="0" lang="ru-RU" altLang="ru-RU" sz="1400" b="0" i="0" u="none" strike="noStrike" cap="none" normalizeH="0" baseline="0" dirty="0" smtClean="0">
                <a:ln>
                  <a:noFill/>
                </a:ln>
                <a:solidFill>
                  <a:srgbClr val="808030"/>
                </a:solidFill>
                <a:effectLst/>
                <a:latin typeface="Arial Unicode MS"/>
              </a:rPr>
              <a:t>+</a:t>
            </a:r>
            <a:r>
              <a:rPr kumimoji="0" lang="ru-RU" altLang="ru-RU" sz="1400" b="0" i="0" u="none" strike="noStrike" cap="none" normalizeH="0" baseline="0" dirty="0" smtClean="0">
                <a:ln>
                  <a:noFill/>
                </a:ln>
                <a:solidFill>
                  <a:srgbClr val="000000"/>
                </a:solidFill>
                <a:effectLst/>
                <a:latin typeface="Arial Unicode MS"/>
              </a:rPr>
              <a:t> t2</a:t>
            </a:r>
            <a:r>
              <a:rPr kumimoji="0" lang="ru-RU" altLang="ru-RU" sz="1400" b="0" i="0" u="none" strike="noStrike" cap="none" normalizeH="0" baseline="0" dirty="0" smtClean="0">
                <a:ln>
                  <a:noFill/>
                </a:ln>
                <a:solidFill>
                  <a:srgbClr val="808030"/>
                </a:solidFill>
                <a:effectLst/>
                <a:latin typeface="Arial Unicode MS"/>
              </a:rPr>
              <a:t>.</a:t>
            </a:r>
            <a:r>
              <a:rPr kumimoji="0" lang="ru-RU" altLang="ru-RU" sz="1400" b="0" i="0" u="none" strike="noStrike" cap="none" normalizeH="0" baseline="0" dirty="0" smtClean="0">
                <a:ln>
                  <a:noFill/>
                </a:ln>
                <a:solidFill>
                  <a:srgbClr val="000000"/>
                </a:solidFill>
                <a:effectLst/>
                <a:latin typeface="Arial Unicode MS"/>
              </a:rPr>
              <a:t>height</a:t>
            </a:r>
            <a:r>
              <a:rPr kumimoji="0" lang="ru-RU" altLang="ru-RU" sz="1400" b="0" i="0" u="none" strike="noStrike" cap="none" normalizeH="0" baseline="0" dirty="0" smtClean="0">
                <a:ln>
                  <a:noFill/>
                </a:ln>
                <a:solidFill>
                  <a:srgbClr val="808030"/>
                </a:solidFill>
                <a:effectLst/>
                <a:latin typeface="Arial Unicode MS"/>
              </a:rPr>
              <a:t>)</a:t>
            </a:r>
            <a:r>
              <a:rPr kumimoji="0" lang="ru-RU" altLang="ru-RU" sz="1400" b="0" i="0" u="none" strike="noStrike" cap="none" normalizeH="0" baseline="0" dirty="0" smtClean="0">
                <a:ln>
                  <a:noFill/>
                </a:ln>
                <a:solidFill>
                  <a:srgbClr val="800080"/>
                </a:solidFill>
                <a:effectLst/>
                <a:latin typeface="Arial Unicode MS"/>
              </a:rPr>
              <a:t>;</a:t>
            </a:r>
            <a:r>
              <a:rPr kumimoji="0" lang="ru-RU" altLang="ru-RU" sz="1400" b="0" i="0" u="none" strike="noStrike" cap="none" normalizeH="0" baseline="0" dirty="0" smtClean="0">
                <a:ln>
                  <a:noFill/>
                </a:ln>
                <a:solidFill>
                  <a:srgbClr val="000000"/>
                </a:solidFill>
                <a:effectLst/>
                <a:latin typeface="Arial Unicode MS"/>
              </a:rPr>
              <a:t> </a:t>
            </a:r>
            <a:endParaRPr kumimoji="0" lang="en-US" altLang="ru-RU" sz="1400" b="0" i="0" u="none" strike="noStrike" cap="none" normalizeH="0" baseline="0" dirty="0" smtClean="0">
              <a:ln>
                <a:noFill/>
              </a:ln>
              <a:solidFill>
                <a:srgbClr val="000000"/>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ru-RU" sz="1400" dirty="0">
                <a:solidFill>
                  <a:srgbClr val="000000"/>
                </a:solidFill>
                <a:latin typeface="Arial Unicode MS"/>
              </a:rPr>
              <a:t> </a:t>
            </a:r>
            <a:r>
              <a:rPr lang="en-US" altLang="ru-RU" sz="1400" dirty="0" smtClean="0">
                <a:solidFill>
                  <a:srgbClr val="000000"/>
                </a:solidFill>
                <a:latin typeface="Arial Unicode MS"/>
              </a:rPr>
              <a:t>  </a:t>
            </a:r>
            <a:r>
              <a:rPr kumimoji="0" lang="ru-RU" altLang="ru-RU" sz="1400" b="0" i="0" u="none" strike="noStrike" cap="none" normalizeH="0" baseline="0" dirty="0" smtClean="0">
                <a:ln>
                  <a:noFill/>
                </a:ln>
                <a:solidFill>
                  <a:srgbClr val="800080"/>
                </a:solidFill>
                <a:effectLst/>
                <a:latin typeface="Arial Unicode MS"/>
              </a:rPr>
              <a:t>}</a:t>
            </a:r>
            <a:r>
              <a:rPr kumimoji="0" lang="ru-RU" altLang="ru-RU" sz="1400" b="0" i="0" u="none" strike="noStrike" cap="none" normalizeH="0" baseline="0" dirty="0" smtClean="0">
                <a:ln>
                  <a:noFill/>
                </a:ln>
                <a:solidFill>
                  <a:srgbClr val="000000"/>
                </a:solidFill>
                <a:effectLst/>
                <a:latin typeface="Arial Unicode MS"/>
              </a:rPr>
              <a:t> </a:t>
            </a:r>
            <a:endParaRPr kumimoji="0" lang="en-US" altLang="ru-RU" sz="1400" b="0" i="0" u="none" strike="noStrike" cap="none" normalizeH="0" baseline="0" dirty="0" smtClean="0">
              <a:ln>
                <a:noFill/>
              </a:ln>
              <a:solidFill>
                <a:srgbClr val="000000"/>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ru-RU" sz="1400" dirty="0">
                <a:solidFill>
                  <a:srgbClr val="000000"/>
                </a:solidFill>
                <a:latin typeface="Arial Unicode MS"/>
              </a:rPr>
              <a:t> </a:t>
            </a:r>
            <a:r>
              <a:rPr kumimoji="0" lang="ru-RU" altLang="ru-RU" sz="1400" b="0" i="0" u="none" strike="noStrike" cap="none" normalizeH="0" baseline="0" dirty="0" smtClean="0">
                <a:ln>
                  <a:noFill/>
                </a:ln>
                <a:solidFill>
                  <a:srgbClr val="800080"/>
                </a:solidFill>
                <a:effectLst/>
                <a:latin typeface="Arial Unicode MS"/>
              </a:rPr>
              <a:t>}</a:t>
            </a:r>
            <a:r>
              <a:rPr kumimoji="0" lang="ru-RU" altLang="ru-RU" sz="1000" b="0" i="0" u="none" strike="noStrike" cap="none" normalizeH="0" baseline="0" dirty="0" smtClean="0">
                <a:ln>
                  <a:noFill/>
                </a:ln>
                <a:solidFill>
                  <a:schemeClr val="tx1"/>
                </a:solidFill>
                <a:effectLst/>
              </a:rPr>
              <a:t> </a:t>
            </a:r>
            <a:endParaRPr kumimoji="0" lang="ru-RU" altLang="ru-RU" sz="3200" b="0" i="0" u="none" strike="noStrike" cap="none" normalizeH="0" baseline="0" dirty="0" smtClean="0">
              <a:ln>
                <a:noFill/>
              </a:ln>
              <a:solidFill>
                <a:schemeClr val="tx1"/>
              </a:solidFill>
              <a:effectLst/>
              <a:latin typeface="Arial" panose="020B0604020202020204" pitchFamily="34" charset="0"/>
            </a:endParaRPr>
          </a:p>
        </p:txBody>
      </p:sp>
      <p:sp>
        <p:nvSpPr>
          <p:cNvPr id="5" name="Прямоугольник 4"/>
          <p:cNvSpPr/>
          <p:nvPr/>
        </p:nvSpPr>
        <p:spPr>
          <a:xfrm>
            <a:off x="5414035" y="6247732"/>
            <a:ext cx="2900153" cy="351506"/>
          </a:xfrm>
          <a:prstGeom prst="rect">
            <a:avLst/>
          </a:prstGeom>
        </p:spPr>
        <p:txBody>
          <a:bodyPr wrap="none">
            <a:spAutoFit/>
          </a:bodyPr>
          <a:lstStyle/>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ru-RU" sz="1600" dirty="0">
                <a:latin typeface="Courier New" panose="02070309020205020404" pitchFamily="49" charset="0"/>
                <a:ea typeface="Times New Roman" panose="02020603050405020304" pitchFamily="18" charset="0"/>
                <a:cs typeface="Times New Roman" panose="02020603050405020304" pitchFamily="18" charset="0"/>
              </a:rPr>
              <a:t>t2.p.x=-1, t2.height=3</a:t>
            </a:r>
            <a:endParaRPr lang="ru-RU" sz="16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4895295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Клонирование</a:t>
            </a:r>
            <a:r>
              <a:rPr lang="en-US" dirty="0"/>
              <a:t> </a:t>
            </a:r>
            <a:r>
              <a:rPr lang="ru-RU" dirty="0"/>
              <a:t>массивов</a:t>
            </a:r>
          </a:p>
        </p:txBody>
      </p:sp>
      <p:sp>
        <p:nvSpPr>
          <p:cNvPr id="3" name="Объект 2"/>
          <p:cNvSpPr>
            <a:spLocks noGrp="1"/>
          </p:cNvSpPr>
          <p:nvPr>
            <p:ph idx="1"/>
          </p:nvPr>
        </p:nvSpPr>
        <p:spPr/>
        <p:txBody>
          <a:bodyPr/>
          <a:lstStyle/>
          <a:p>
            <a:r>
              <a:rPr lang="ru-RU" dirty="0"/>
              <a:t>Из примера видно, что примитивное поле было скопировано и далее существует независимо в исходном и клонированном объектах. Изменение одного не сказывается на другом.</a:t>
            </a:r>
          </a:p>
          <a:p>
            <a:r>
              <a:rPr lang="ru-RU" dirty="0"/>
              <a:t>А вот ссылочное поле было скопировано по ссылке, оба объекта ссылаются на один и тот же экземпляр класса </a:t>
            </a:r>
            <a:r>
              <a:rPr lang="ru-RU" dirty="0" err="1"/>
              <a:t>Point</a:t>
            </a:r>
            <a:r>
              <a:rPr lang="ru-RU" dirty="0"/>
              <a:t>. Поэтому изменения, происходящие с исходным объектом, сказываются на клонированном.</a:t>
            </a:r>
          </a:p>
          <a:p>
            <a:r>
              <a:rPr lang="ru-RU" dirty="0"/>
              <a:t>Реализация такого "неглубокого" клонирования в методе </a:t>
            </a:r>
            <a:r>
              <a:rPr lang="ru-RU" dirty="0" err="1"/>
              <a:t>Object.clone</a:t>
            </a:r>
            <a:r>
              <a:rPr lang="ru-RU" dirty="0"/>
              <a:t>() необходима, так как в противном случае клонирование второстепенного объекта могло бы привести к огромным затратам ресурсов, ведь этот объект может содержать ссылки на более значимые объекты, а те при клонировании также начали бы копировать свои поля, и так далее. </a:t>
            </a:r>
            <a:endParaRPr lang="en-US" dirty="0" smtClean="0"/>
          </a:p>
          <a:p>
            <a:r>
              <a:rPr lang="ru-RU" dirty="0" smtClean="0"/>
              <a:t>Кроме </a:t>
            </a:r>
            <a:r>
              <a:rPr lang="ru-RU" dirty="0"/>
              <a:t>того, типом поля клонируемого объекта может быть класс, не реализующий </a:t>
            </a:r>
            <a:r>
              <a:rPr lang="ru-RU" dirty="0" err="1"/>
              <a:t>Cloneable</a:t>
            </a:r>
            <a:r>
              <a:rPr lang="ru-RU" dirty="0"/>
              <a:t>, что приводило бы к дополнительным проблемам. </a:t>
            </a:r>
            <a:endParaRPr lang="en-US" dirty="0" smtClean="0"/>
          </a:p>
          <a:p>
            <a:r>
              <a:rPr lang="ru-RU" dirty="0" smtClean="0"/>
              <a:t>Как </a:t>
            </a:r>
            <a:r>
              <a:rPr lang="ru-RU" dirty="0"/>
              <a:t>показано в примере, при необходимости дополнительное копирование можно добавить самостоятельно.</a:t>
            </a:r>
          </a:p>
          <a:p>
            <a:endParaRPr lang="ru-RU" dirty="0"/>
          </a:p>
        </p:txBody>
      </p:sp>
    </p:spTree>
    <p:extLst>
      <p:ext uri="{BB962C8B-B14F-4D97-AF65-F5344CB8AC3E}">
        <p14:creationId xmlns:p14="http://schemas.microsoft.com/office/powerpoint/2010/main" val="31616052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Объявление массивов</a:t>
            </a:r>
            <a:endParaRPr lang="ru-RU" dirty="0"/>
          </a:p>
        </p:txBody>
      </p:sp>
      <p:sp>
        <p:nvSpPr>
          <p:cNvPr id="5" name="Объект 4"/>
          <p:cNvSpPr>
            <a:spLocks noGrp="1"/>
          </p:cNvSpPr>
          <p:nvPr>
            <p:ph idx="1"/>
          </p:nvPr>
        </p:nvSpPr>
        <p:spPr/>
        <p:txBody>
          <a:bodyPr>
            <a:normAutofit/>
          </a:bodyPr>
          <a:lstStyle/>
          <a:p>
            <a:pPr marL="0" indent="0">
              <a:buNone/>
            </a:pPr>
            <a:r>
              <a:rPr lang="ru-RU" sz="1600" dirty="0" smtClean="0"/>
              <a:t>Рассмотрим объявление переменной типа "массив, основанный на примитивном типе </a:t>
            </a:r>
            <a:r>
              <a:rPr lang="ru-RU" sz="1600" dirty="0" err="1" smtClean="0"/>
              <a:t>int</a:t>
            </a:r>
            <a:r>
              <a:rPr lang="ru-RU" sz="1600" dirty="0" smtClean="0"/>
              <a:t> ":</a:t>
            </a:r>
          </a:p>
          <a:p>
            <a:pPr marL="363538" indent="-127000"/>
            <a:r>
              <a:rPr lang="ru-RU" sz="1600" dirty="0" err="1" smtClean="0">
                <a:solidFill>
                  <a:srgbClr val="C00000"/>
                </a:solidFill>
              </a:rPr>
              <a:t>int</a:t>
            </a:r>
            <a:r>
              <a:rPr lang="ru-RU" sz="1600" dirty="0" smtClean="0">
                <a:solidFill>
                  <a:srgbClr val="C00000"/>
                </a:solidFill>
              </a:rPr>
              <a:t> a[];</a:t>
            </a:r>
          </a:p>
          <a:p>
            <a:pPr marL="0" indent="0">
              <a:buNone/>
            </a:pPr>
            <a:r>
              <a:rPr lang="ru-RU" sz="1600" dirty="0" smtClean="0"/>
              <a:t>Также допустима запись:</a:t>
            </a:r>
          </a:p>
          <a:p>
            <a:pPr marL="363538" indent="-127000"/>
            <a:r>
              <a:rPr lang="ru-RU" sz="1600" dirty="0" err="1" smtClean="0">
                <a:solidFill>
                  <a:srgbClr val="C00000"/>
                </a:solidFill>
              </a:rPr>
              <a:t>int</a:t>
            </a:r>
            <a:r>
              <a:rPr lang="ru-RU" sz="1600" dirty="0" smtClean="0">
                <a:solidFill>
                  <a:srgbClr val="C00000"/>
                </a:solidFill>
              </a:rPr>
              <a:t>[] a;</a:t>
            </a:r>
          </a:p>
          <a:p>
            <a:pPr marL="0" indent="0">
              <a:buNone/>
            </a:pPr>
            <a:r>
              <a:rPr lang="ru-RU" sz="1600" dirty="0"/>
              <a:t>Количество пар квадратных скобок указывает на размерность массива. Для многомерных массивов допускается смешанная запись:</a:t>
            </a:r>
          </a:p>
          <a:p>
            <a:pPr marL="363538" indent="-127000"/>
            <a:r>
              <a:rPr lang="ru-RU" sz="1600" dirty="0" err="1">
                <a:solidFill>
                  <a:srgbClr val="C00000"/>
                </a:solidFill>
              </a:rPr>
              <a:t>int</a:t>
            </a:r>
            <a:r>
              <a:rPr lang="ru-RU" sz="1600" dirty="0">
                <a:solidFill>
                  <a:srgbClr val="C00000"/>
                </a:solidFill>
              </a:rPr>
              <a:t>[] a[];</a:t>
            </a:r>
            <a:endParaRPr lang="ru-RU" sz="1600" dirty="0">
              <a:solidFill>
                <a:srgbClr val="C00000"/>
              </a:solidFill>
            </a:endParaRPr>
          </a:p>
          <a:p>
            <a:pPr marL="0" indent="0">
              <a:buNone/>
            </a:pPr>
            <a:r>
              <a:rPr lang="ru-RU" sz="1600" dirty="0"/>
              <a:t>Аналогично объявляются массивы с базовым объектным типом:</a:t>
            </a:r>
          </a:p>
          <a:p>
            <a:pPr marL="363538" indent="-127000"/>
            <a:r>
              <a:rPr lang="ru-RU" sz="1600" dirty="0" err="1">
                <a:solidFill>
                  <a:srgbClr val="C00000"/>
                </a:solidFill>
              </a:rPr>
              <a:t>Point</a:t>
            </a:r>
            <a:r>
              <a:rPr lang="ru-RU" sz="1600" dirty="0">
                <a:solidFill>
                  <a:srgbClr val="C00000"/>
                </a:solidFill>
              </a:rPr>
              <a:t> p, p1[], p2[][];</a:t>
            </a:r>
          </a:p>
          <a:p>
            <a:endParaRPr lang="ru-RU" sz="1600" dirty="0"/>
          </a:p>
        </p:txBody>
      </p:sp>
    </p:spTree>
    <p:extLst>
      <p:ext uri="{BB962C8B-B14F-4D97-AF65-F5344CB8AC3E}">
        <p14:creationId xmlns:p14="http://schemas.microsoft.com/office/powerpoint/2010/main" val="40623092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Создание экземпляра массива</a:t>
            </a:r>
            <a:endParaRPr lang="ru-RU" dirty="0"/>
          </a:p>
        </p:txBody>
      </p:sp>
      <p:sp>
        <p:nvSpPr>
          <p:cNvPr id="3" name="Объект 2"/>
          <p:cNvSpPr>
            <a:spLocks noGrp="1"/>
          </p:cNvSpPr>
          <p:nvPr>
            <p:ph idx="1"/>
          </p:nvPr>
        </p:nvSpPr>
        <p:spPr>
          <a:xfrm>
            <a:off x="828675" y="1600199"/>
            <a:ext cx="7486650" cy="4831773"/>
          </a:xfrm>
        </p:spPr>
        <p:txBody>
          <a:bodyPr>
            <a:noAutofit/>
          </a:bodyPr>
          <a:lstStyle/>
          <a:p>
            <a:r>
              <a:rPr lang="ru-RU" sz="1600" dirty="0"/>
              <a:t>Чтобы создать экземпляр массива, нужно воспользоваться ключевым словом </a:t>
            </a:r>
            <a:r>
              <a:rPr lang="ru-RU" sz="1600" dirty="0" err="1"/>
              <a:t>new</a:t>
            </a:r>
            <a:r>
              <a:rPr lang="ru-RU" sz="1600" dirty="0"/>
              <a:t>, после чего указывается тип массива и в квадратных скобках – длина массива.</a:t>
            </a:r>
          </a:p>
          <a:p>
            <a:pPr marL="257168" lvl="1" indent="0">
              <a:buNone/>
            </a:pPr>
            <a:r>
              <a:rPr lang="en-US" sz="1600" dirty="0" err="1">
                <a:solidFill>
                  <a:srgbClr val="C00000"/>
                </a:solidFill>
              </a:rPr>
              <a:t>int</a:t>
            </a:r>
            <a:r>
              <a:rPr lang="en-US" sz="1600" dirty="0">
                <a:solidFill>
                  <a:srgbClr val="C00000"/>
                </a:solidFill>
              </a:rPr>
              <a:t> a[]=new </a:t>
            </a:r>
            <a:r>
              <a:rPr lang="en-US" sz="1600" dirty="0" err="1">
                <a:solidFill>
                  <a:srgbClr val="C00000"/>
                </a:solidFill>
              </a:rPr>
              <a:t>int</a:t>
            </a:r>
            <a:r>
              <a:rPr lang="en-US" sz="1600" dirty="0">
                <a:solidFill>
                  <a:srgbClr val="C00000"/>
                </a:solidFill>
              </a:rPr>
              <a:t>[5];</a:t>
            </a:r>
            <a:endParaRPr lang="ru-RU" sz="1600" dirty="0">
              <a:solidFill>
                <a:srgbClr val="C00000"/>
              </a:solidFill>
            </a:endParaRPr>
          </a:p>
          <a:p>
            <a:pPr marL="257168" lvl="1" indent="0">
              <a:buNone/>
            </a:pPr>
            <a:r>
              <a:rPr lang="en-US" sz="1600" dirty="0">
                <a:solidFill>
                  <a:srgbClr val="C00000"/>
                </a:solidFill>
              </a:rPr>
              <a:t>Point[] p = new Point[10];</a:t>
            </a:r>
            <a:endParaRPr lang="ru-RU" sz="1600" dirty="0">
              <a:solidFill>
                <a:srgbClr val="C00000"/>
              </a:solidFill>
            </a:endParaRPr>
          </a:p>
          <a:p>
            <a:r>
              <a:rPr lang="ru-RU" sz="1600" dirty="0"/>
              <a:t>Переменная инициализируется ссылкой, указывающей на только что созданный массив. </a:t>
            </a:r>
            <a:endParaRPr lang="ru-RU" sz="1600" dirty="0" smtClean="0"/>
          </a:p>
          <a:p>
            <a:r>
              <a:rPr lang="ru-RU" sz="1600" dirty="0" smtClean="0"/>
              <a:t>После </a:t>
            </a:r>
            <a:r>
              <a:rPr lang="ru-RU" sz="1600" dirty="0"/>
              <a:t>его создания можно обращаться к элементам, используя ссылку на массив, далее в квадратных скобках указывается индекс элемента. </a:t>
            </a:r>
            <a:endParaRPr lang="ru-RU" sz="1600" dirty="0" smtClean="0"/>
          </a:p>
          <a:p>
            <a:r>
              <a:rPr lang="ru-RU" sz="1600" dirty="0" smtClean="0"/>
              <a:t>Индекс </a:t>
            </a:r>
            <a:r>
              <a:rPr lang="ru-RU" sz="1600" dirty="0"/>
              <a:t>меняется от нуля, пробегая всю длину массива, до максимально допустимого значения, на единицу меньшего длины массива.</a:t>
            </a:r>
          </a:p>
          <a:p>
            <a:pPr marL="257168" lvl="1" indent="0">
              <a:buNone/>
            </a:pPr>
            <a:r>
              <a:rPr lang="en-US" sz="1600" dirty="0" err="1">
                <a:solidFill>
                  <a:srgbClr val="C00000"/>
                </a:solidFill>
              </a:rPr>
              <a:t>int</a:t>
            </a:r>
            <a:r>
              <a:rPr lang="en-US" sz="1600" dirty="0">
                <a:solidFill>
                  <a:srgbClr val="C00000"/>
                </a:solidFill>
              </a:rPr>
              <a:t> array[]=new </a:t>
            </a:r>
            <a:r>
              <a:rPr lang="en-US" sz="1600" dirty="0" err="1">
                <a:solidFill>
                  <a:srgbClr val="C00000"/>
                </a:solidFill>
              </a:rPr>
              <a:t>int</a:t>
            </a:r>
            <a:r>
              <a:rPr lang="en-US" sz="1600" dirty="0">
                <a:solidFill>
                  <a:srgbClr val="C00000"/>
                </a:solidFill>
              </a:rPr>
              <a:t>[5];</a:t>
            </a:r>
            <a:endParaRPr lang="ru-RU" sz="1600" dirty="0">
              <a:solidFill>
                <a:srgbClr val="C00000"/>
              </a:solidFill>
            </a:endParaRPr>
          </a:p>
          <a:p>
            <a:pPr marL="257168" lvl="1" indent="0">
              <a:buNone/>
            </a:pPr>
            <a:r>
              <a:rPr lang="en-US" sz="1600" dirty="0">
                <a:solidFill>
                  <a:srgbClr val="C00000"/>
                </a:solidFill>
              </a:rPr>
              <a:t>   for (</a:t>
            </a:r>
            <a:r>
              <a:rPr lang="en-US" sz="1600" dirty="0" err="1">
                <a:solidFill>
                  <a:srgbClr val="C00000"/>
                </a:solidFill>
              </a:rPr>
              <a:t>int</a:t>
            </a:r>
            <a:r>
              <a:rPr lang="en-US" sz="1600" dirty="0">
                <a:solidFill>
                  <a:srgbClr val="C00000"/>
                </a:solidFill>
              </a:rPr>
              <a:t> </a:t>
            </a:r>
            <a:r>
              <a:rPr lang="en-US" sz="1600" dirty="0" err="1">
                <a:solidFill>
                  <a:srgbClr val="C00000"/>
                </a:solidFill>
              </a:rPr>
              <a:t>i</a:t>
            </a:r>
            <a:r>
              <a:rPr lang="en-US" sz="1600" dirty="0">
                <a:solidFill>
                  <a:srgbClr val="C00000"/>
                </a:solidFill>
              </a:rPr>
              <a:t>=0; </a:t>
            </a:r>
            <a:r>
              <a:rPr lang="en-US" sz="1600" dirty="0" err="1">
                <a:solidFill>
                  <a:srgbClr val="C00000"/>
                </a:solidFill>
              </a:rPr>
              <a:t>i</a:t>
            </a:r>
            <a:r>
              <a:rPr lang="en-US" sz="1600" dirty="0">
                <a:solidFill>
                  <a:srgbClr val="C00000"/>
                </a:solidFill>
              </a:rPr>
              <a:t>&lt;5; </a:t>
            </a:r>
            <a:r>
              <a:rPr lang="en-US" sz="1600" dirty="0" err="1">
                <a:solidFill>
                  <a:srgbClr val="C00000"/>
                </a:solidFill>
              </a:rPr>
              <a:t>i</a:t>
            </a:r>
            <a:r>
              <a:rPr lang="en-US" sz="1600" dirty="0">
                <a:solidFill>
                  <a:srgbClr val="C00000"/>
                </a:solidFill>
              </a:rPr>
              <a:t>++) {</a:t>
            </a:r>
            <a:endParaRPr lang="ru-RU" sz="1600" dirty="0">
              <a:solidFill>
                <a:srgbClr val="C00000"/>
              </a:solidFill>
            </a:endParaRPr>
          </a:p>
          <a:p>
            <a:pPr marL="257168" lvl="1" indent="0">
              <a:buNone/>
            </a:pPr>
            <a:r>
              <a:rPr lang="en-US" sz="1600" dirty="0">
                <a:solidFill>
                  <a:srgbClr val="C00000"/>
                </a:solidFill>
              </a:rPr>
              <a:t>     array[</a:t>
            </a:r>
            <a:r>
              <a:rPr lang="en-US" sz="1600" dirty="0" err="1">
                <a:solidFill>
                  <a:srgbClr val="C00000"/>
                </a:solidFill>
              </a:rPr>
              <a:t>i</a:t>
            </a:r>
            <a:r>
              <a:rPr lang="en-US" sz="1600" dirty="0">
                <a:solidFill>
                  <a:srgbClr val="C00000"/>
                </a:solidFill>
              </a:rPr>
              <a:t>]=</a:t>
            </a:r>
            <a:r>
              <a:rPr lang="en-US" sz="1600" dirty="0" err="1">
                <a:solidFill>
                  <a:srgbClr val="C00000"/>
                </a:solidFill>
              </a:rPr>
              <a:t>i</a:t>
            </a:r>
            <a:r>
              <a:rPr lang="en-US" sz="1600" dirty="0">
                <a:solidFill>
                  <a:srgbClr val="C00000"/>
                </a:solidFill>
              </a:rPr>
              <a:t>*</a:t>
            </a:r>
            <a:r>
              <a:rPr lang="en-US" sz="1600" dirty="0" err="1">
                <a:solidFill>
                  <a:srgbClr val="C00000"/>
                </a:solidFill>
              </a:rPr>
              <a:t>i</a:t>
            </a:r>
            <a:r>
              <a:rPr lang="en-US" sz="1600" dirty="0">
                <a:solidFill>
                  <a:srgbClr val="C00000"/>
                </a:solidFill>
              </a:rPr>
              <a:t>;</a:t>
            </a:r>
            <a:endParaRPr lang="ru-RU" sz="1600" dirty="0">
              <a:solidFill>
                <a:srgbClr val="C00000"/>
              </a:solidFill>
            </a:endParaRPr>
          </a:p>
          <a:p>
            <a:pPr marL="257168" lvl="1" indent="0">
              <a:buNone/>
            </a:pPr>
            <a:r>
              <a:rPr lang="en-US" sz="1600" dirty="0">
                <a:solidFill>
                  <a:srgbClr val="C00000"/>
                </a:solidFill>
              </a:rPr>
              <a:t>}</a:t>
            </a:r>
            <a:endParaRPr lang="ru-RU" sz="1600" dirty="0">
              <a:solidFill>
                <a:srgbClr val="C00000"/>
              </a:solidFill>
            </a:endParaRPr>
          </a:p>
          <a:p>
            <a:pPr marL="257168" lvl="1" indent="0">
              <a:buNone/>
            </a:pPr>
            <a:r>
              <a:rPr lang="en-US" sz="1600" dirty="0">
                <a:solidFill>
                  <a:srgbClr val="C00000"/>
                </a:solidFill>
              </a:rPr>
              <a:t>for (</a:t>
            </a:r>
            <a:r>
              <a:rPr lang="en-US" sz="1600" dirty="0" err="1">
                <a:solidFill>
                  <a:srgbClr val="C00000"/>
                </a:solidFill>
              </a:rPr>
              <a:t>int</a:t>
            </a:r>
            <a:r>
              <a:rPr lang="en-US" sz="1600" dirty="0">
                <a:solidFill>
                  <a:srgbClr val="C00000"/>
                </a:solidFill>
              </a:rPr>
              <a:t> j=0; j&lt;5; </a:t>
            </a:r>
            <a:r>
              <a:rPr lang="en-US" sz="1600" dirty="0" err="1">
                <a:solidFill>
                  <a:srgbClr val="C00000"/>
                </a:solidFill>
              </a:rPr>
              <a:t>j++</a:t>
            </a:r>
            <a:r>
              <a:rPr lang="en-US" sz="1600" dirty="0">
                <a:solidFill>
                  <a:srgbClr val="C00000"/>
                </a:solidFill>
              </a:rPr>
              <a:t>) {</a:t>
            </a:r>
            <a:endParaRPr lang="ru-RU" sz="1600" dirty="0">
              <a:solidFill>
                <a:srgbClr val="C00000"/>
              </a:solidFill>
            </a:endParaRPr>
          </a:p>
          <a:p>
            <a:pPr marL="257168" lvl="1" indent="0">
              <a:buNone/>
            </a:pPr>
            <a:r>
              <a:rPr lang="en-US" sz="1600" dirty="0">
                <a:solidFill>
                  <a:srgbClr val="C00000"/>
                </a:solidFill>
              </a:rPr>
              <a:t>   </a:t>
            </a:r>
            <a:r>
              <a:rPr lang="en-US" sz="1600" dirty="0" err="1">
                <a:solidFill>
                  <a:srgbClr val="C00000"/>
                </a:solidFill>
              </a:rPr>
              <a:t>System.out.println</a:t>
            </a:r>
            <a:r>
              <a:rPr lang="en-US" sz="1600" dirty="0">
                <a:solidFill>
                  <a:srgbClr val="C00000"/>
                </a:solidFill>
              </a:rPr>
              <a:t>(j+"*"+j+"="+array[j]);</a:t>
            </a:r>
            <a:endParaRPr lang="ru-RU" sz="1600" dirty="0">
              <a:solidFill>
                <a:srgbClr val="C00000"/>
              </a:solidFill>
            </a:endParaRPr>
          </a:p>
          <a:p>
            <a:pPr marL="257168" lvl="1" indent="0">
              <a:buNone/>
            </a:pPr>
            <a:r>
              <a:rPr lang="ru-RU" sz="1600" dirty="0">
                <a:solidFill>
                  <a:srgbClr val="C00000"/>
                </a:solidFill>
              </a:rPr>
              <a:t>}</a:t>
            </a:r>
          </a:p>
          <a:p>
            <a:pPr lvl="1"/>
            <a:endParaRPr lang="ru-RU" sz="1100" dirty="0"/>
          </a:p>
        </p:txBody>
      </p:sp>
      <p:sp>
        <p:nvSpPr>
          <p:cNvPr id="4" name="Прямоугольник 3"/>
          <p:cNvSpPr/>
          <p:nvPr/>
        </p:nvSpPr>
        <p:spPr>
          <a:xfrm>
            <a:off x="5663045" y="4857823"/>
            <a:ext cx="1402773" cy="1574149"/>
          </a:xfrm>
          <a:prstGeom prst="rect">
            <a:avLst/>
          </a:prstGeom>
        </p:spPr>
        <p:txBody>
          <a:bodyPr wrap="square">
            <a:spAutoFit/>
          </a:bodyPr>
          <a:lstStyle/>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ru-RU" dirty="0">
                <a:solidFill>
                  <a:srgbClr val="002060"/>
                </a:solidFill>
                <a:latin typeface="Courier New" panose="02070309020205020404" pitchFamily="49" charset="0"/>
                <a:ea typeface="Times New Roman" panose="02020603050405020304" pitchFamily="18" charset="0"/>
                <a:cs typeface="Times New Roman" panose="02020603050405020304" pitchFamily="18" charset="0"/>
              </a:rPr>
              <a:t>0*0=0</a:t>
            </a:r>
            <a:endParaRPr lang="ru-RU" dirty="0">
              <a:solidFill>
                <a:srgbClr val="002060"/>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ru-RU" dirty="0">
                <a:solidFill>
                  <a:srgbClr val="002060"/>
                </a:solidFill>
                <a:latin typeface="Courier New" panose="02070309020205020404" pitchFamily="49" charset="0"/>
                <a:ea typeface="Times New Roman" panose="02020603050405020304" pitchFamily="18" charset="0"/>
                <a:cs typeface="Times New Roman" panose="02020603050405020304" pitchFamily="18" charset="0"/>
              </a:rPr>
              <a:t>1*1=1</a:t>
            </a:r>
            <a:endParaRPr lang="ru-RU" dirty="0">
              <a:solidFill>
                <a:srgbClr val="002060"/>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ru-RU" dirty="0">
                <a:solidFill>
                  <a:srgbClr val="002060"/>
                </a:solidFill>
                <a:latin typeface="Courier New" panose="02070309020205020404" pitchFamily="49" charset="0"/>
                <a:ea typeface="Times New Roman" panose="02020603050405020304" pitchFamily="18" charset="0"/>
                <a:cs typeface="Times New Roman" panose="02020603050405020304" pitchFamily="18" charset="0"/>
              </a:rPr>
              <a:t>2*2=4</a:t>
            </a:r>
            <a:endParaRPr lang="ru-RU" dirty="0">
              <a:solidFill>
                <a:srgbClr val="002060"/>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ru-RU" dirty="0">
                <a:solidFill>
                  <a:srgbClr val="002060"/>
                </a:solidFill>
                <a:latin typeface="Courier New" panose="02070309020205020404" pitchFamily="49" charset="0"/>
                <a:ea typeface="Times New Roman" panose="02020603050405020304" pitchFamily="18" charset="0"/>
                <a:cs typeface="Times New Roman" panose="02020603050405020304" pitchFamily="18" charset="0"/>
              </a:rPr>
              <a:t>3*3=9</a:t>
            </a:r>
            <a:endParaRPr lang="ru-RU" dirty="0">
              <a:solidFill>
                <a:srgbClr val="002060"/>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ru-RU" dirty="0">
                <a:solidFill>
                  <a:srgbClr val="002060"/>
                </a:solidFill>
                <a:latin typeface="Courier New" panose="02070309020205020404" pitchFamily="49" charset="0"/>
                <a:ea typeface="Times New Roman" panose="02020603050405020304" pitchFamily="18" charset="0"/>
                <a:cs typeface="Times New Roman" panose="02020603050405020304" pitchFamily="18" charset="0"/>
              </a:rPr>
              <a:t>4*4=16</a:t>
            </a:r>
            <a:endParaRPr lang="ru-RU" dirty="0">
              <a:solidFill>
                <a:srgbClr val="002060"/>
              </a:solidFill>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04133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Создание экземпляра массива</a:t>
            </a:r>
          </a:p>
        </p:txBody>
      </p:sp>
      <p:sp>
        <p:nvSpPr>
          <p:cNvPr id="3" name="Объект 2"/>
          <p:cNvSpPr>
            <a:spLocks noGrp="1"/>
          </p:cNvSpPr>
          <p:nvPr>
            <p:ph idx="1"/>
          </p:nvPr>
        </p:nvSpPr>
        <p:spPr/>
        <p:txBody>
          <a:bodyPr>
            <a:normAutofit/>
          </a:bodyPr>
          <a:lstStyle/>
          <a:p>
            <a:r>
              <a:rPr lang="ru-RU" sz="1800" dirty="0"/>
              <a:t>Проверка, не выходит ли индекс за допустимые пределы, происходит только во время исполнения программы, т.е. компилятор не пытается выявить эту ошибку даже в таких явных </a:t>
            </a:r>
            <a:r>
              <a:rPr lang="ru-RU" sz="1800" dirty="0" smtClean="0"/>
              <a:t>случаях</a:t>
            </a:r>
          </a:p>
          <a:p>
            <a:pPr marL="342891" lvl="1" indent="0">
              <a:buNone/>
            </a:pPr>
            <a:r>
              <a:rPr lang="ru-RU" sz="2000" dirty="0" err="1">
                <a:solidFill>
                  <a:srgbClr val="FF0000"/>
                </a:solidFill>
              </a:rPr>
              <a:t>int</a:t>
            </a:r>
            <a:r>
              <a:rPr lang="ru-RU" sz="2000" dirty="0">
                <a:solidFill>
                  <a:srgbClr val="FF0000"/>
                </a:solidFill>
              </a:rPr>
              <a:t> i[]=</a:t>
            </a:r>
            <a:r>
              <a:rPr lang="ru-RU" sz="2000" dirty="0" err="1">
                <a:solidFill>
                  <a:srgbClr val="FF0000"/>
                </a:solidFill>
              </a:rPr>
              <a:t>new</a:t>
            </a:r>
            <a:r>
              <a:rPr lang="ru-RU" sz="2000" dirty="0">
                <a:solidFill>
                  <a:srgbClr val="FF0000"/>
                </a:solidFill>
              </a:rPr>
              <a:t> </a:t>
            </a:r>
            <a:r>
              <a:rPr lang="ru-RU" sz="2000" dirty="0" err="1">
                <a:solidFill>
                  <a:srgbClr val="FF0000"/>
                </a:solidFill>
              </a:rPr>
              <a:t>int</a:t>
            </a:r>
            <a:r>
              <a:rPr lang="ru-RU" sz="2000" dirty="0">
                <a:solidFill>
                  <a:srgbClr val="FF0000"/>
                </a:solidFill>
              </a:rPr>
              <a:t>[5];</a:t>
            </a:r>
          </a:p>
          <a:p>
            <a:pPr marL="342891" lvl="1" indent="0">
              <a:buNone/>
            </a:pPr>
            <a:r>
              <a:rPr lang="ru-RU" sz="2000" dirty="0">
                <a:solidFill>
                  <a:srgbClr val="FF0000"/>
                </a:solidFill>
              </a:rPr>
              <a:t>i[-2]=0;   // ошибка! индекс не может </a:t>
            </a:r>
            <a:r>
              <a:rPr lang="ru-RU" sz="2000" dirty="0" smtClean="0">
                <a:solidFill>
                  <a:srgbClr val="FF0000"/>
                </a:solidFill>
              </a:rPr>
              <a:t>быть </a:t>
            </a:r>
            <a:r>
              <a:rPr lang="ru-RU" sz="2000" dirty="0">
                <a:solidFill>
                  <a:srgbClr val="FF0000"/>
                </a:solidFill>
              </a:rPr>
              <a:t>отрицательным</a:t>
            </a:r>
          </a:p>
          <a:p>
            <a:r>
              <a:rPr lang="ru-RU" sz="1800" dirty="0"/>
              <a:t>Хотя при создании массива необходимо указывать его длину, это значение не входит в определение типа массива, важна лишь размерность. Таким образом, одна переменная может ссылаться на массивы разной длины:</a:t>
            </a:r>
          </a:p>
          <a:p>
            <a:pPr marL="342891" lvl="1" indent="0">
              <a:buNone/>
            </a:pPr>
            <a:r>
              <a:rPr lang="en-US" sz="2000" dirty="0" err="1">
                <a:solidFill>
                  <a:srgbClr val="FF0000"/>
                </a:solidFill>
              </a:rPr>
              <a:t>int</a:t>
            </a:r>
            <a:r>
              <a:rPr lang="en-US" sz="2000" dirty="0">
                <a:solidFill>
                  <a:srgbClr val="FF0000"/>
                </a:solidFill>
              </a:rPr>
              <a:t> </a:t>
            </a:r>
            <a:r>
              <a:rPr lang="en-US" sz="2000" dirty="0" err="1">
                <a:solidFill>
                  <a:srgbClr val="FF0000"/>
                </a:solidFill>
              </a:rPr>
              <a:t>i</a:t>
            </a:r>
            <a:r>
              <a:rPr lang="en-US" sz="2000" dirty="0">
                <a:solidFill>
                  <a:srgbClr val="FF0000"/>
                </a:solidFill>
              </a:rPr>
              <a:t>[]=new </a:t>
            </a:r>
            <a:r>
              <a:rPr lang="en-US" sz="2000" dirty="0" err="1">
                <a:solidFill>
                  <a:srgbClr val="FF0000"/>
                </a:solidFill>
              </a:rPr>
              <a:t>int</a:t>
            </a:r>
            <a:r>
              <a:rPr lang="en-US" sz="2000" dirty="0">
                <a:solidFill>
                  <a:srgbClr val="FF0000"/>
                </a:solidFill>
              </a:rPr>
              <a:t>[5];</a:t>
            </a:r>
            <a:endParaRPr lang="ru-RU" sz="2000" dirty="0">
              <a:solidFill>
                <a:srgbClr val="FF0000"/>
              </a:solidFill>
            </a:endParaRPr>
          </a:p>
          <a:p>
            <a:pPr marL="342891" lvl="1" indent="0">
              <a:buNone/>
            </a:pPr>
            <a:r>
              <a:rPr lang="en-US" sz="2000" dirty="0">
                <a:solidFill>
                  <a:srgbClr val="FF0000"/>
                </a:solidFill>
              </a:rPr>
              <a:t>...</a:t>
            </a:r>
            <a:endParaRPr lang="ru-RU" sz="2000" dirty="0">
              <a:solidFill>
                <a:srgbClr val="FF0000"/>
              </a:solidFill>
            </a:endParaRPr>
          </a:p>
          <a:p>
            <a:pPr marL="342891" lvl="1" indent="0">
              <a:buNone/>
            </a:pPr>
            <a:r>
              <a:rPr lang="en-US" sz="2000" dirty="0" err="1">
                <a:solidFill>
                  <a:srgbClr val="FF0000"/>
                </a:solidFill>
              </a:rPr>
              <a:t>i</a:t>
            </a:r>
            <a:r>
              <a:rPr lang="ru-RU" sz="2000" dirty="0">
                <a:solidFill>
                  <a:srgbClr val="FF0000"/>
                </a:solidFill>
              </a:rPr>
              <a:t>=</a:t>
            </a:r>
            <a:r>
              <a:rPr lang="en-US" sz="2000" dirty="0">
                <a:solidFill>
                  <a:srgbClr val="FF0000"/>
                </a:solidFill>
              </a:rPr>
              <a:t>new </a:t>
            </a:r>
            <a:r>
              <a:rPr lang="en-US" sz="2000" dirty="0" err="1">
                <a:solidFill>
                  <a:srgbClr val="FF0000"/>
                </a:solidFill>
              </a:rPr>
              <a:t>int</a:t>
            </a:r>
            <a:r>
              <a:rPr lang="ru-RU" sz="2000" dirty="0">
                <a:solidFill>
                  <a:srgbClr val="FF0000"/>
                </a:solidFill>
              </a:rPr>
              <a:t>[7];   // переменная та же, длина </a:t>
            </a:r>
            <a:r>
              <a:rPr lang="ru-RU" sz="2000" dirty="0">
                <a:solidFill>
                  <a:srgbClr val="FF0000"/>
                </a:solidFill>
              </a:rPr>
              <a:t>массива </a:t>
            </a:r>
            <a:r>
              <a:rPr lang="ru-RU" sz="2000" dirty="0">
                <a:solidFill>
                  <a:srgbClr val="FF0000"/>
                </a:solidFill>
              </a:rPr>
              <a:t>другая</a:t>
            </a:r>
          </a:p>
          <a:p>
            <a:endParaRPr lang="ru-RU" sz="1800" dirty="0" smtClean="0"/>
          </a:p>
          <a:p>
            <a:endParaRPr lang="ru-RU" sz="1800" dirty="0"/>
          </a:p>
        </p:txBody>
      </p:sp>
    </p:spTree>
    <p:extLst>
      <p:ext uri="{BB962C8B-B14F-4D97-AF65-F5344CB8AC3E}">
        <p14:creationId xmlns:p14="http://schemas.microsoft.com/office/powerpoint/2010/main" val="9283838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Длина массива</a:t>
            </a:r>
            <a:endParaRPr lang="ru-RU" dirty="0"/>
          </a:p>
        </p:txBody>
      </p:sp>
      <p:sp>
        <p:nvSpPr>
          <p:cNvPr id="3" name="Объект 2"/>
          <p:cNvSpPr>
            <a:spLocks noGrp="1"/>
          </p:cNvSpPr>
          <p:nvPr>
            <p:ph idx="1"/>
          </p:nvPr>
        </p:nvSpPr>
        <p:spPr/>
        <p:txBody>
          <a:bodyPr>
            <a:normAutofit/>
          </a:bodyPr>
          <a:lstStyle/>
          <a:p>
            <a:r>
              <a:rPr lang="ru-RU" sz="1800" dirty="0"/>
              <a:t>Значение индекса массива всегда имеет тип </a:t>
            </a:r>
            <a:r>
              <a:rPr lang="ru-RU" sz="1800" dirty="0" err="1"/>
              <a:t>int</a:t>
            </a:r>
            <a:r>
              <a:rPr lang="ru-RU" sz="1800" dirty="0"/>
              <a:t>. </a:t>
            </a:r>
          </a:p>
          <a:p>
            <a:r>
              <a:rPr lang="ru-RU" sz="1800" dirty="0"/>
              <a:t>При обращении к элементу можно также использовать </a:t>
            </a:r>
            <a:r>
              <a:rPr lang="ru-RU" sz="1800" dirty="0" err="1"/>
              <a:t>byte</a:t>
            </a:r>
            <a:r>
              <a:rPr lang="ru-RU" sz="1800" dirty="0"/>
              <a:t>, </a:t>
            </a:r>
            <a:r>
              <a:rPr lang="ru-RU" sz="1800" dirty="0" err="1"/>
              <a:t>short</a:t>
            </a:r>
            <a:r>
              <a:rPr lang="ru-RU" sz="1800" dirty="0"/>
              <a:t> или </a:t>
            </a:r>
            <a:r>
              <a:rPr lang="ru-RU" sz="1800" dirty="0" err="1"/>
              <a:t>char</a:t>
            </a:r>
            <a:r>
              <a:rPr lang="ru-RU" sz="1800" dirty="0"/>
              <a:t>, поскольку эти типы автоматически расширяются до </a:t>
            </a:r>
            <a:r>
              <a:rPr lang="ru-RU" sz="1800" dirty="0" err="1"/>
              <a:t>int</a:t>
            </a:r>
            <a:r>
              <a:rPr lang="ru-RU" sz="1800" dirty="0"/>
              <a:t>. </a:t>
            </a:r>
          </a:p>
          <a:p>
            <a:r>
              <a:rPr lang="ru-RU" sz="1800" dirty="0"/>
              <a:t>Попытка задействовать </a:t>
            </a:r>
            <a:r>
              <a:rPr lang="ru-RU" sz="1800" dirty="0" err="1"/>
              <a:t>long</a:t>
            </a:r>
            <a:r>
              <a:rPr lang="ru-RU" sz="1800" dirty="0"/>
              <a:t> приведет к ошибке компиляции.</a:t>
            </a:r>
          </a:p>
          <a:p>
            <a:r>
              <a:rPr lang="ru-RU" sz="1800" dirty="0" smtClean="0"/>
              <a:t>Поскольку </a:t>
            </a:r>
            <a:r>
              <a:rPr lang="ru-RU" sz="1800" dirty="0"/>
              <a:t>для экземпляра массива длина является постоянной характеристикой, для всех массивов существует специальное поле </a:t>
            </a:r>
            <a:r>
              <a:rPr lang="ru-RU" sz="1800" dirty="0" err="1"/>
              <a:t>length</a:t>
            </a:r>
            <a:r>
              <a:rPr lang="ru-RU" sz="1800" dirty="0"/>
              <a:t>, позволяющее узнать ее значение. </a:t>
            </a:r>
            <a:endParaRPr lang="ru-RU" sz="1800" dirty="0" smtClean="0"/>
          </a:p>
          <a:p>
            <a:pPr marL="342891" lvl="1" indent="0">
              <a:buNone/>
            </a:pPr>
            <a:r>
              <a:rPr lang="en-US" sz="2000" dirty="0">
                <a:solidFill>
                  <a:srgbClr val="FF0000"/>
                </a:solidFill>
              </a:rPr>
              <a:t>Point p[]=new Point[5];</a:t>
            </a:r>
            <a:endParaRPr lang="ru-RU" sz="2000" dirty="0">
              <a:solidFill>
                <a:srgbClr val="FF0000"/>
              </a:solidFill>
            </a:endParaRPr>
          </a:p>
          <a:p>
            <a:pPr marL="342891" lvl="1" indent="0">
              <a:buNone/>
            </a:pPr>
            <a:r>
              <a:rPr lang="en-US" sz="2000" dirty="0">
                <a:solidFill>
                  <a:srgbClr val="FF0000"/>
                </a:solidFill>
              </a:rPr>
              <a:t>for (</a:t>
            </a:r>
            <a:r>
              <a:rPr lang="en-US" sz="2000" dirty="0" err="1">
                <a:solidFill>
                  <a:srgbClr val="FF0000"/>
                </a:solidFill>
              </a:rPr>
              <a:t>int</a:t>
            </a:r>
            <a:r>
              <a:rPr lang="en-US" sz="2000" dirty="0">
                <a:solidFill>
                  <a:srgbClr val="FF0000"/>
                </a:solidFill>
              </a:rPr>
              <a:t> </a:t>
            </a:r>
            <a:r>
              <a:rPr lang="en-US" sz="2000" dirty="0" err="1">
                <a:solidFill>
                  <a:srgbClr val="FF0000"/>
                </a:solidFill>
              </a:rPr>
              <a:t>i</a:t>
            </a:r>
            <a:r>
              <a:rPr lang="en-US" sz="2000" dirty="0">
                <a:solidFill>
                  <a:srgbClr val="FF0000"/>
                </a:solidFill>
              </a:rPr>
              <a:t>=0; </a:t>
            </a:r>
            <a:r>
              <a:rPr lang="en-US" sz="2000" dirty="0" err="1">
                <a:solidFill>
                  <a:srgbClr val="FF0000"/>
                </a:solidFill>
              </a:rPr>
              <a:t>i</a:t>
            </a:r>
            <a:r>
              <a:rPr lang="en-US" sz="2000" dirty="0">
                <a:solidFill>
                  <a:srgbClr val="FF0000"/>
                </a:solidFill>
              </a:rPr>
              <a:t>&lt;</a:t>
            </a:r>
            <a:r>
              <a:rPr lang="en-US" sz="2000" dirty="0" err="1">
                <a:solidFill>
                  <a:srgbClr val="FF0000"/>
                </a:solidFill>
              </a:rPr>
              <a:t>p.length</a:t>
            </a:r>
            <a:r>
              <a:rPr lang="en-US" sz="2000" dirty="0">
                <a:solidFill>
                  <a:srgbClr val="FF0000"/>
                </a:solidFill>
              </a:rPr>
              <a:t>; </a:t>
            </a:r>
            <a:r>
              <a:rPr lang="en-US" sz="2000" dirty="0" err="1">
                <a:solidFill>
                  <a:srgbClr val="FF0000"/>
                </a:solidFill>
              </a:rPr>
              <a:t>i</a:t>
            </a:r>
            <a:r>
              <a:rPr lang="en-US" sz="2000" dirty="0">
                <a:solidFill>
                  <a:srgbClr val="FF0000"/>
                </a:solidFill>
              </a:rPr>
              <a:t>++) {</a:t>
            </a:r>
            <a:endParaRPr lang="ru-RU" sz="2000" dirty="0">
              <a:solidFill>
                <a:srgbClr val="FF0000"/>
              </a:solidFill>
            </a:endParaRPr>
          </a:p>
          <a:p>
            <a:pPr marL="342891" lvl="1" indent="0">
              <a:buNone/>
            </a:pPr>
            <a:r>
              <a:rPr lang="en-US" sz="2000" dirty="0">
                <a:solidFill>
                  <a:srgbClr val="FF0000"/>
                </a:solidFill>
              </a:rPr>
              <a:t>   p[</a:t>
            </a:r>
            <a:r>
              <a:rPr lang="en-US" sz="2000" dirty="0" err="1">
                <a:solidFill>
                  <a:srgbClr val="FF0000"/>
                </a:solidFill>
              </a:rPr>
              <a:t>i</a:t>
            </a:r>
            <a:r>
              <a:rPr lang="en-US" sz="2000" dirty="0">
                <a:solidFill>
                  <a:srgbClr val="FF0000"/>
                </a:solidFill>
              </a:rPr>
              <a:t>]=new Point(</a:t>
            </a:r>
            <a:r>
              <a:rPr lang="en-US" sz="2000" dirty="0" err="1">
                <a:solidFill>
                  <a:srgbClr val="FF0000"/>
                </a:solidFill>
              </a:rPr>
              <a:t>i</a:t>
            </a:r>
            <a:r>
              <a:rPr lang="en-US" sz="2000" dirty="0">
                <a:solidFill>
                  <a:srgbClr val="FF0000"/>
                </a:solidFill>
              </a:rPr>
              <a:t>, </a:t>
            </a:r>
            <a:r>
              <a:rPr lang="en-US" sz="2000" dirty="0" err="1">
                <a:solidFill>
                  <a:srgbClr val="FF0000"/>
                </a:solidFill>
              </a:rPr>
              <a:t>i</a:t>
            </a:r>
            <a:r>
              <a:rPr lang="en-US" sz="2000" dirty="0">
                <a:solidFill>
                  <a:srgbClr val="FF0000"/>
                </a:solidFill>
              </a:rPr>
              <a:t>);</a:t>
            </a:r>
            <a:endParaRPr lang="ru-RU" sz="2000" dirty="0">
              <a:solidFill>
                <a:srgbClr val="FF0000"/>
              </a:solidFill>
            </a:endParaRPr>
          </a:p>
          <a:p>
            <a:pPr marL="342891" lvl="1" indent="0">
              <a:buNone/>
            </a:pPr>
            <a:r>
              <a:rPr lang="ru-RU" sz="2000" dirty="0" smtClean="0">
                <a:solidFill>
                  <a:srgbClr val="FF0000"/>
                </a:solidFill>
              </a:rPr>
              <a:t>}</a:t>
            </a:r>
          </a:p>
          <a:p>
            <a:r>
              <a:rPr lang="ru-RU" sz="1800" dirty="0"/>
              <a:t>П</a:t>
            </a:r>
            <a:r>
              <a:rPr lang="ru-RU" sz="1800" dirty="0" smtClean="0"/>
              <a:t>оле </a:t>
            </a:r>
            <a:r>
              <a:rPr lang="ru-RU" sz="1800" dirty="0" err="1"/>
              <a:t>length</a:t>
            </a:r>
            <a:r>
              <a:rPr lang="ru-RU" sz="1800" dirty="0"/>
              <a:t> имеет тип </a:t>
            </a:r>
            <a:r>
              <a:rPr lang="ru-RU" sz="1800" dirty="0" err="1"/>
              <a:t>int</a:t>
            </a:r>
            <a:r>
              <a:rPr lang="ru-RU" sz="1800" dirty="0"/>
              <a:t>, а теоретическая максимально возможная длина массива равняется 2</a:t>
            </a:r>
            <a:r>
              <a:rPr lang="ru-RU" sz="1800" baseline="30000" dirty="0"/>
              <a:t>31</a:t>
            </a:r>
            <a:r>
              <a:rPr lang="ru-RU" sz="1800" dirty="0"/>
              <a:t>-1, то есть немногим больше 2 млрд</a:t>
            </a:r>
            <a:r>
              <a:rPr lang="ru-RU" sz="1800" dirty="0" smtClean="0"/>
              <a:t>.</a:t>
            </a:r>
            <a:endParaRPr lang="ru-RU" sz="2400" dirty="0">
              <a:solidFill>
                <a:srgbClr val="FF0000"/>
              </a:solidFill>
            </a:endParaRPr>
          </a:p>
        </p:txBody>
      </p:sp>
    </p:spTree>
    <p:extLst>
      <p:ext uri="{BB962C8B-B14F-4D97-AF65-F5344CB8AC3E}">
        <p14:creationId xmlns:p14="http://schemas.microsoft.com/office/powerpoint/2010/main" val="30796102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Базовые типы массива</a:t>
            </a:r>
            <a:endParaRPr lang="ru-RU" dirty="0"/>
          </a:p>
        </p:txBody>
      </p:sp>
      <p:sp>
        <p:nvSpPr>
          <p:cNvPr id="3" name="Объект 2"/>
          <p:cNvSpPr>
            <a:spLocks noGrp="1"/>
          </p:cNvSpPr>
          <p:nvPr>
            <p:ph idx="1"/>
          </p:nvPr>
        </p:nvSpPr>
        <p:spPr/>
        <p:txBody>
          <a:bodyPr>
            <a:normAutofit/>
          </a:bodyPr>
          <a:lstStyle/>
          <a:p>
            <a:pPr marL="0" indent="0">
              <a:buNone/>
            </a:pPr>
            <a:r>
              <a:rPr lang="ru-RU" sz="1600" dirty="0" smtClean="0"/>
              <a:t>В качестве </a:t>
            </a:r>
            <a:r>
              <a:rPr lang="ru-RU" sz="1600" dirty="0"/>
              <a:t>базового типа может использоваться любой тип </a:t>
            </a:r>
            <a:r>
              <a:rPr lang="ru-RU" sz="1600" dirty="0" err="1"/>
              <a:t>Java</a:t>
            </a:r>
            <a:r>
              <a:rPr lang="ru-RU" sz="1600" dirty="0"/>
              <a:t>, в том числе:</a:t>
            </a:r>
          </a:p>
          <a:p>
            <a:r>
              <a:rPr lang="ru-RU" sz="1600" dirty="0" smtClean="0"/>
              <a:t>интерфейсы</a:t>
            </a:r>
            <a:r>
              <a:rPr lang="ru-RU" sz="1600" dirty="0"/>
              <a:t>. В таком случае элементы массива могут иметь значение </a:t>
            </a:r>
            <a:r>
              <a:rPr lang="ru-RU" sz="1600" dirty="0" err="1"/>
              <a:t>null</a:t>
            </a:r>
            <a:r>
              <a:rPr lang="ru-RU" sz="1600" dirty="0"/>
              <a:t> или ссылаться на объекты любого класса, реализующего этот интерфейс;</a:t>
            </a:r>
          </a:p>
          <a:p>
            <a:r>
              <a:rPr lang="ru-RU" sz="1600" dirty="0" smtClean="0"/>
              <a:t>абстрактные </a:t>
            </a:r>
            <a:r>
              <a:rPr lang="ru-RU" sz="1600" dirty="0"/>
              <a:t>классы. В этом случае элементы массива могут иметь значение </a:t>
            </a:r>
            <a:r>
              <a:rPr lang="ru-RU" sz="1600" dirty="0" err="1"/>
              <a:t>null</a:t>
            </a:r>
            <a:r>
              <a:rPr lang="ru-RU" sz="1600" dirty="0"/>
              <a:t> или ссылаться на объекты любого неабстрактного класса-наследника</a:t>
            </a:r>
            <a:r>
              <a:rPr lang="ru-RU" sz="1600" dirty="0" smtClean="0"/>
              <a:t>.</a:t>
            </a:r>
          </a:p>
          <a:p>
            <a:r>
              <a:rPr lang="ru-RU" sz="1600" dirty="0"/>
              <a:t>Поскольку массив является объектным типом данных, его значения могут быть приведены к типу </a:t>
            </a:r>
            <a:r>
              <a:rPr lang="ru-RU" sz="1600" dirty="0" err="1" smtClean="0"/>
              <a:t>Object</a:t>
            </a:r>
            <a:endParaRPr lang="ru-RU" sz="1600" dirty="0" smtClean="0"/>
          </a:p>
          <a:p>
            <a:pPr marL="342891" lvl="1" indent="0">
              <a:buNone/>
            </a:pPr>
            <a:r>
              <a:rPr lang="ru-RU" sz="1800" dirty="0" err="1">
                <a:solidFill>
                  <a:srgbClr val="FF0000"/>
                </a:solidFill>
              </a:rPr>
              <a:t>Object</a:t>
            </a:r>
            <a:r>
              <a:rPr lang="ru-RU" sz="1800" dirty="0">
                <a:solidFill>
                  <a:srgbClr val="FF0000"/>
                </a:solidFill>
              </a:rPr>
              <a:t> o = </a:t>
            </a:r>
            <a:r>
              <a:rPr lang="ru-RU" sz="1800" dirty="0" err="1">
                <a:solidFill>
                  <a:srgbClr val="FF0000"/>
                </a:solidFill>
              </a:rPr>
              <a:t>new</a:t>
            </a:r>
            <a:r>
              <a:rPr lang="ru-RU" sz="1800" dirty="0">
                <a:solidFill>
                  <a:srgbClr val="FF0000"/>
                </a:solidFill>
              </a:rPr>
              <a:t> </a:t>
            </a:r>
            <a:r>
              <a:rPr lang="ru-RU" sz="1800" dirty="0" err="1">
                <a:solidFill>
                  <a:srgbClr val="FF0000"/>
                </a:solidFill>
              </a:rPr>
              <a:t>int</a:t>
            </a:r>
            <a:r>
              <a:rPr lang="ru-RU" sz="1800" dirty="0">
                <a:solidFill>
                  <a:srgbClr val="FF0000"/>
                </a:solidFill>
              </a:rPr>
              <a:t>[4];</a:t>
            </a:r>
          </a:p>
          <a:p>
            <a:r>
              <a:rPr lang="ru-RU" sz="1600" dirty="0"/>
              <a:t>Это дает </a:t>
            </a:r>
            <a:r>
              <a:rPr lang="ru-RU" sz="1600" dirty="0" smtClean="0"/>
              <a:t>возможность </a:t>
            </a:r>
            <a:r>
              <a:rPr lang="ru-RU" sz="1600" dirty="0"/>
              <a:t>для массивов, основанных на типе </a:t>
            </a:r>
            <a:r>
              <a:rPr lang="ru-RU" sz="1600" dirty="0" err="1"/>
              <a:t>Object</a:t>
            </a:r>
            <a:r>
              <a:rPr lang="ru-RU" sz="1600" dirty="0"/>
              <a:t>, хранить в качестве элемента ссылку на самого себя</a:t>
            </a:r>
            <a:r>
              <a:rPr lang="ru-RU" sz="1600" dirty="0" smtClean="0"/>
              <a:t>:</a:t>
            </a:r>
          </a:p>
          <a:p>
            <a:pPr marL="342891" lvl="1" indent="0">
              <a:buNone/>
            </a:pPr>
            <a:r>
              <a:rPr lang="en-US" sz="1800" dirty="0">
                <a:solidFill>
                  <a:srgbClr val="FF0000"/>
                </a:solidFill>
              </a:rPr>
              <a:t>Object </a:t>
            </a:r>
            <a:r>
              <a:rPr lang="en-US" sz="1800" dirty="0" err="1">
                <a:solidFill>
                  <a:srgbClr val="FF0000"/>
                </a:solidFill>
              </a:rPr>
              <a:t>arr</a:t>
            </a:r>
            <a:r>
              <a:rPr lang="en-US" sz="1800" dirty="0">
                <a:solidFill>
                  <a:srgbClr val="FF0000"/>
                </a:solidFill>
              </a:rPr>
              <a:t>[] = new Object[3];</a:t>
            </a:r>
          </a:p>
          <a:p>
            <a:pPr marL="342891" lvl="1" indent="0">
              <a:buNone/>
            </a:pPr>
            <a:r>
              <a:rPr lang="en-US" sz="1800" dirty="0" err="1">
                <a:solidFill>
                  <a:srgbClr val="FF0000"/>
                </a:solidFill>
              </a:rPr>
              <a:t>arr</a:t>
            </a:r>
            <a:r>
              <a:rPr lang="en-US" sz="1800" dirty="0">
                <a:solidFill>
                  <a:srgbClr val="FF0000"/>
                </a:solidFill>
              </a:rPr>
              <a:t>[0]=new Object();</a:t>
            </a:r>
          </a:p>
          <a:p>
            <a:pPr marL="342891" lvl="1" indent="0">
              <a:buNone/>
            </a:pPr>
            <a:r>
              <a:rPr lang="en-US" sz="1800" dirty="0" err="1">
                <a:solidFill>
                  <a:srgbClr val="FF0000"/>
                </a:solidFill>
              </a:rPr>
              <a:t>arr</a:t>
            </a:r>
            <a:r>
              <a:rPr lang="en-US" sz="1800" dirty="0">
                <a:solidFill>
                  <a:srgbClr val="FF0000"/>
                </a:solidFill>
              </a:rPr>
              <a:t>[1]=null;</a:t>
            </a:r>
          </a:p>
          <a:p>
            <a:pPr marL="342891" lvl="1" indent="0">
              <a:buNone/>
            </a:pPr>
            <a:r>
              <a:rPr lang="en-US" sz="1800" dirty="0" err="1">
                <a:solidFill>
                  <a:srgbClr val="FF0000"/>
                </a:solidFill>
              </a:rPr>
              <a:t>arr</a:t>
            </a:r>
            <a:r>
              <a:rPr lang="en-US" sz="1800" dirty="0">
                <a:solidFill>
                  <a:srgbClr val="FF0000"/>
                </a:solidFill>
              </a:rPr>
              <a:t>[2]=</a:t>
            </a:r>
            <a:r>
              <a:rPr lang="en-US" sz="1800" dirty="0" err="1">
                <a:solidFill>
                  <a:srgbClr val="FF0000"/>
                </a:solidFill>
              </a:rPr>
              <a:t>arr</a:t>
            </a:r>
            <a:r>
              <a:rPr lang="en-US" sz="1800" dirty="0">
                <a:solidFill>
                  <a:srgbClr val="FF0000"/>
                </a:solidFill>
              </a:rPr>
              <a:t>;   // </a:t>
            </a:r>
            <a:r>
              <a:rPr lang="en-US" sz="1800" dirty="0" err="1">
                <a:solidFill>
                  <a:srgbClr val="FF0000"/>
                </a:solidFill>
              </a:rPr>
              <a:t>Элемент</a:t>
            </a:r>
            <a:r>
              <a:rPr lang="en-US" sz="1800" dirty="0">
                <a:solidFill>
                  <a:srgbClr val="FF0000"/>
                </a:solidFill>
              </a:rPr>
              <a:t> </a:t>
            </a:r>
            <a:r>
              <a:rPr lang="en-US" sz="1800" dirty="0" err="1">
                <a:solidFill>
                  <a:srgbClr val="FF0000"/>
                </a:solidFill>
              </a:rPr>
              <a:t>ссылается</a:t>
            </a:r>
            <a:r>
              <a:rPr lang="en-US" sz="1800" dirty="0">
                <a:solidFill>
                  <a:srgbClr val="FF0000"/>
                </a:solidFill>
              </a:rPr>
              <a:t> </a:t>
            </a:r>
            <a:r>
              <a:rPr lang="en-US" sz="1800" dirty="0" err="1" smtClean="0">
                <a:solidFill>
                  <a:srgbClr val="FF0000"/>
                </a:solidFill>
              </a:rPr>
              <a:t>на</a:t>
            </a:r>
            <a:r>
              <a:rPr lang="en-US" sz="1800" dirty="0" smtClean="0">
                <a:solidFill>
                  <a:srgbClr val="FF0000"/>
                </a:solidFill>
              </a:rPr>
              <a:t> </a:t>
            </a:r>
            <a:r>
              <a:rPr lang="en-US" sz="1800" dirty="0" err="1">
                <a:solidFill>
                  <a:srgbClr val="FF0000"/>
                </a:solidFill>
              </a:rPr>
              <a:t>весь</a:t>
            </a:r>
            <a:r>
              <a:rPr lang="en-US" sz="1800" dirty="0">
                <a:solidFill>
                  <a:srgbClr val="FF0000"/>
                </a:solidFill>
              </a:rPr>
              <a:t> </a:t>
            </a:r>
            <a:r>
              <a:rPr lang="en-US" sz="1800" dirty="0" err="1">
                <a:solidFill>
                  <a:srgbClr val="FF0000"/>
                </a:solidFill>
              </a:rPr>
              <a:t>массив</a:t>
            </a:r>
            <a:r>
              <a:rPr lang="en-US" sz="1800" dirty="0" smtClean="0">
                <a:solidFill>
                  <a:srgbClr val="FF0000"/>
                </a:solidFill>
              </a:rPr>
              <a:t>!</a:t>
            </a:r>
            <a:endParaRPr lang="ru-RU" sz="1600" dirty="0"/>
          </a:p>
          <a:p>
            <a:endParaRPr lang="ru-RU" sz="1600" dirty="0"/>
          </a:p>
        </p:txBody>
      </p:sp>
    </p:spTree>
    <p:extLst>
      <p:ext uri="{BB962C8B-B14F-4D97-AF65-F5344CB8AC3E}">
        <p14:creationId xmlns:p14="http://schemas.microsoft.com/office/powerpoint/2010/main" val="12151807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Инициализация массивов</a:t>
            </a:r>
          </a:p>
        </p:txBody>
      </p:sp>
      <p:sp>
        <p:nvSpPr>
          <p:cNvPr id="3" name="Объект 2"/>
          <p:cNvSpPr>
            <a:spLocks noGrp="1"/>
          </p:cNvSpPr>
          <p:nvPr>
            <p:ph idx="1"/>
          </p:nvPr>
        </p:nvSpPr>
        <p:spPr/>
        <p:txBody>
          <a:bodyPr>
            <a:normAutofit/>
          </a:bodyPr>
          <a:lstStyle/>
          <a:p>
            <a:pPr marL="0" indent="0">
              <a:buNone/>
            </a:pPr>
            <a:r>
              <a:rPr lang="ru-RU" sz="1800" dirty="0"/>
              <a:t>Рассмотрим создание массива на основе ссылочного типа. </a:t>
            </a:r>
            <a:endParaRPr lang="ru-RU" sz="1800" dirty="0" smtClean="0"/>
          </a:p>
          <a:p>
            <a:r>
              <a:rPr lang="ru-RU" sz="1800" dirty="0" smtClean="0"/>
              <a:t>При </a:t>
            </a:r>
            <a:r>
              <a:rPr lang="ru-RU" sz="1800" dirty="0"/>
              <a:t>создании экземпляра массива с применением ключевого слова </a:t>
            </a:r>
            <a:r>
              <a:rPr lang="ru-RU" sz="1800" dirty="0" err="1"/>
              <a:t>new</a:t>
            </a:r>
            <a:r>
              <a:rPr lang="ru-RU" sz="1800" dirty="0"/>
              <a:t> не создается ни один объект </a:t>
            </a:r>
            <a:r>
              <a:rPr lang="ru-RU" sz="1800" dirty="0" smtClean="0"/>
              <a:t>класса, </a:t>
            </a:r>
            <a:r>
              <a:rPr lang="ru-RU" sz="1800" dirty="0"/>
              <a:t>создается лишь один объект массива. </a:t>
            </a:r>
            <a:endParaRPr lang="ru-RU" sz="1800" dirty="0" smtClean="0"/>
          </a:p>
          <a:p>
            <a:r>
              <a:rPr lang="ru-RU" sz="1800" dirty="0" smtClean="0"/>
              <a:t>Каждый </a:t>
            </a:r>
            <a:r>
              <a:rPr lang="ru-RU" sz="1800" dirty="0"/>
              <a:t>элемент массива будет иметь пустое значение </a:t>
            </a:r>
            <a:r>
              <a:rPr lang="ru-RU" sz="1800" dirty="0" err="1"/>
              <a:t>null</a:t>
            </a:r>
            <a:r>
              <a:rPr lang="ru-RU" sz="1800" dirty="0" smtClean="0"/>
              <a:t>.</a:t>
            </a:r>
          </a:p>
          <a:p>
            <a:r>
              <a:rPr lang="ru-RU" sz="1800" dirty="0"/>
              <a:t>Далее нужно инициализировать элементы массива по отдельности, например, в цикле. </a:t>
            </a:r>
            <a:endParaRPr lang="ru-RU" sz="1800" dirty="0" smtClean="0"/>
          </a:p>
          <a:p>
            <a:r>
              <a:rPr lang="ru-RU" sz="1800" dirty="0" smtClean="0"/>
              <a:t>Создание </a:t>
            </a:r>
            <a:r>
              <a:rPr lang="ru-RU" sz="1800" dirty="0"/>
              <a:t>массива длиной n можно рассматривать как заведение n переменных и работать с элементами массива </a:t>
            </a:r>
            <a:r>
              <a:rPr lang="ru-RU" sz="1800" dirty="0" smtClean="0"/>
              <a:t>по </a:t>
            </a:r>
            <a:r>
              <a:rPr lang="ru-RU" sz="1800" dirty="0"/>
              <a:t>правилам </a:t>
            </a:r>
            <a:r>
              <a:rPr lang="ru-RU" sz="1800" dirty="0" smtClean="0"/>
              <a:t>обычных </a:t>
            </a:r>
            <a:r>
              <a:rPr lang="ru-RU" sz="1800" dirty="0"/>
              <a:t>переменных</a:t>
            </a:r>
            <a:r>
              <a:rPr lang="ru-RU" sz="1800" dirty="0" smtClean="0"/>
              <a:t>.</a:t>
            </a:r>
          </a:p>
          <a:p>
            <a:pPr marL="342891" lvl="1" indent="0">
              <a:buNone/>
            </a:pPr>
            <a:r>
              <a:rPr lang="en-US" sz="1600" dirty="0">
                <a:solidFill>
                  <a:srgbClr val="FF0000"/>
                </a:solidFill>
              </a:rPr>
              <a:t>Point p[]=new Point[5];</a:t>
            </a:r>
            <a:endParaRPr lang="ru-RU" sz="1600" dirty="0">
              <a:solidFill>
                <a:srgbClr val="FF0000"/>
              </a:solidFill>
            </a:endParaRPr>
          </a:p>
          <a:p>
            <a:pPr marL="342891" lvl="1" indent="0">
              <a:buNone/>
            </a:pPr>
            <a:r>
              <a:rPr lang="en-US" sz="1600" dirty="0">
                <a:solidFill>
                  <a:srgbClr val="FF0000"/>
                </a:solidFill>
              </a:rPr>
              <a:t>for (</a:t>
            </a:r>
            <a:r>
              <a:rPr lang="en-US" sz="1600" dirty="0" err="1">
                <a:solidFill>
                  <a:srgbClr val="FF0000"/>
                </a:solidFill>
              </a:rPr>
              <a:t>int</a:t>
            </a:r>
            <a:r>
              <a:rPr lang="en-US" sz="1600" dirty="0">
                <a:solidFill>
                  <a:srgbClr val="FF0000"/>
                </a:solidFill>
              </a:rPr>
              <a:t> </a:t>
            </a:r>
            <a:r>
              <a:rPr lang="en-US" sz="1600" dirty="0" err="1">
                <a:solidFill>
                  <a:srgbClr val="FF0000"/>
                </a:solidFill>
              </a:rPr>
              <a:t>i</a:t>
            </a:r>
            <a:r>
              <a:rPr lang="en-US" sz="1600" dirty="0">
                <a:solidFill>
                  <a:srgbClr val="FF0000"/>
                </a:solidFill>
              </a:rPr>
              <a:t>=0; </a:t>
            </a:r>
            <a:r>
              <a:rPr lang="en-US" sz="1600" dirty="0" err="1">
                <a:solidFill>
                  <a:srgbClr val="FF0000"/>
                </a:solidFill>
              </a:rPr>
              <a:t>i</a:t>
            </a:r>
            <a:r>
              <a:rPr lang="en-US" sz="1600" dirty="0">
                <a:solidFill>
                  <a:srgbClr val="FF0000"/>
                </a:solidFill>
              </a:rPr>
              <a:t>&lt;</a:t>
            </a:r>
            <a:r>
              <a:rPr lang="en-US" sz="1600" dirty="0" err="1">
                <a:solidFill>
                  <a:srgbClr val="FF0000"/>
                </a:solidFill>
              </a:rPr>
              <a:t>p.length</a:t>
            </a:r>
            <a:r>
              <a:rPr lang="en-US" sz="1600" dirty="0">
                <a:solidFill>
                  <a:srgbClr val="FF0000"/>
                </a:solidFill>
              </a:rPr>
              <a:t>; </a:t>
            </a:r>
            <a:r>
              <a:rPr lang="en-US" sz="1600" dirty="0" err="1">
                <a:solidFill>
                  <a:srgbClr val="FF0000"/>
                </a:solidFill>
              </a:rPr>
              <a:t>i</a:t>
            </a:r>
            <a:r>
              <a:rPr lang="en-US" sz="1600" dirty="0">
                <a:solidFill>
                  <a:srgbClr val="FF0000"/>
                </a:solidFill>
              </a:rPr>
              <a:t>++) {</a:t>
            </a:r>
            <a:endParaRPr lang="ru-RU" sz="1600" dirty="0">
              <a:solidFill>
                <a:srgbClr val="FF0000"/>
              </a:solidFill>
            </a:endParaRPr>
          </a:p>
          <a:p>
            <a:pPr marL="342891" lvl="1" indent="0">
              <a:buNone/>
            </a:pPr>
            <a:r>
              <a:rPr lang="en-US" sz="1600" dirty="0">
                <a:solidFill>
                  <a:srgbClr val="FF0000"/>
                </a:solidFill>
              </a:rPr>
              <a:t>   </a:t>
            </a:r>
            <a:r>
              <a:rPr lang="en-US" sz="1600" dirty="0" smtClean="0">
                <a:solidFill>
                  <a:srgbClr val="FF0000"/>
                </a:solidFill>
              </a:rPr>
              <a:t>p[</a:t>
            </a:r>
            <a:r>
              <a:rPr lang="en-US" sz="1600" dirty="0" err="1" smtClean="0">
                <a:solidFill>
                  <a:srgbClr val="FF0000"/>
                </a:solidFill>
              </a:rPr>
              <a:t>i</a:t>
            </a:r>
            <a:r>
              <a:rPr lang="en-US" sz="1600" dirty="0" smtClean="0">
                <a:solidFill>
                  <a:srgbClr val="FF0000"/>
                </a:solidFill>
              </a:rPr>
              <a:t>]</a:t>
            </a:r>
            <a:r>
              <a:rPr lang="ru-RU" sz="1600" dirty="0" smtClean="0">
                <a:solidFill>
                  <a:srgbClr val="FF0000"/>
                </a:solidFill>
              </a:rPr>
              <a:t> </a:t>
            </a:r>
            <a:r>
              <a:rPr lang="en-US" sz="1600" dirty="0" smtClean="0">
                <a:solidFill>
                  <a:srgbClr val="FF0000"/>
                </a:solidFill>
              </a:rPr>
              <a:t>= new Point(</a:t>
            </a:r>
            <a:r>
              <a:rPr lang="en-US" sz="1600" dirty="0" err="1" smtClean="0">
                <a:solidFill>
                  <a:srgbClr val="FF0000"/>
                </a:solidFill>
              </a:rPr>
              <a:t>i</a:t>
            </a:r>
            <a:r>
              <a:rPr lang="en-US" sz="1600" dirty="0" smtClean="0">
                <a:solidFill>
                  <a:srgbClr val="FF0000"/>
                </a:solidFill>
              </a:rPr>
              <a:t>, </a:t>
            </a:r>
            <a:r>
              <a:rPr lang="en-US" sz="1600" dirty="0" err="1" smtClean="0">
                <a:solidFill>
                  <a:srgbClr val="FF0000"/>
                </a:solidFill>
              </a:rPr>
              <a:t>i</a:t>
            </a:r>
            <a:r>
              <a:rPr lang="en-US" sz="1600" dirty="0" smtClean="0">
                <a:solidFill>
                  <a:srgbClr val="FF0000"/>
                </a:solidFill>
              </a:rPr>
              <a:t>*2);</a:t>
            </a:r>
            <a:endParaRPr lang="ru-RU" sz="1600" dirty="0">
              <a:solidFill>
                <a:srgbClr val="FF0000"/>
              </a:solidFill>
            </a:endParaRPr>
          </a:p>
          <a:p>
            <a:pPr marL="342891" lvl="1" indent="0">
              <a:buNone/>
            </a:pPr>
            <a:r>
              <a:rPr lang="ru-RU" sz="1600" dirty="0">
                <a:solidFill>
                  <a:srgbClr val="FF0000"/>
                </a:solidFill>
              </a:rPr>
              <a:t>}</a:t>
            </a:r>
          </a:p>
          <a:p>
            <a:endParaRPr lang="ru-RU" sz="1800" dirty="0"/>
          </a:p>
        </p:txBody>
      </p:sp>
    </p:spTree>
    <p:extLst>
      <p:ext uri="{BB962C8B-B14F-4D97-AF65-F5344CB8AC3E}">
        <p14:creationId xmlns:p14="http://schemas.microsoft.com/office/powerpoint/2010/main" val="23195983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Инициализаторы </a:t>
            </a:r>
            <a:r>
              <a:rPr lang="ru-RU" dirty="0"/>
              <a:t>массивов</a:t>
            </a:r>
          </a:p>
        </p:txBody>
      </p:sp>
      <p:sp>
        <p:nvSpPr>
          <p:cNvPr id="3" name="Объект 2"/>
          <p:cNvSpPr>
            <a:spLocks noGrp="1"/>
          </p:cNvSpPr>
          <p:nvPr>
            <p:ph idx="1"/>
          </p:nvPr>
        </p:nvSpPr>
        <p:spPr/>
        <p:txBody>
          <a:bodyPr/>
          <a:lstStyle/>
          <a:p>
            <a:r>
              <a:rPr lang="ru-RU" dirty="0"/>
              <a:t>В этом случае ключевое слово </a:t>
            </a:r>
            <a:r>
              <a:rPr lang="ru-RU" dirty="0" err="1"/>
              <a:t>new</a:t>
            </a:r>
            <a:r>
              <a:rPr lang="ru-RU" dirty="0"/>
              <a:t> не используется, а ставятся фигурные скобки, и в </a:t>
            </a:r>
            <a:r>
              <a:rPr lang="ru-RU" dirty="0" smtClean="0"/>
              <a:t>них </a:t>
            </a:r>
            <a:r>
              <a:rPr lang="ru-RU" dirty="0"/>
              <a:t>через запятую перечисляются значения всех элементов массива. </a:t>
            </a:r>
            <a:endParaRPr lang="ru-RU" dirty="0" smtClean="0"/>
          </a:p>
          <a:p>
            <a:pPr marL="342891" lvl="1" indent="0">
              <a:buNone/>
            </a:pPr>
            <a:r>
              <a:rPr lang="en-US" sz="1600" dirty="0" err="1">
                <a:solidFill>
                  <a:srgbClr val="FF0000"/>
                </a:solidFill>
              </a:rPr>
              <a:t>int</a:t>
            </a:r>
            <a:r>
              <a:rPr lang="en-US" sz="1600" dirty="0">
                <a:solidFill>
                  <a:srgbClr val="FF0000"/>
                </a:solidFill>
              </a:rPr>
              <a:t> </a:t>
            </a:r>
            <a:r>
              <a:rPr lang="en-US" sz="1600" dirty="0" err="1">
                <a:solidFill>
                  <a:srgbClr val="FF0000"/>
                </a:solidFill>
              </a:rPr>
              <a:t>i</a:t>
            </a:r>
            <a:r>
              <a:rPr lang="en-US" sz="1600" dirty="0">
                <a:solidFill>
                  <a:srgbClr val="FF0000"/>
                </a:solidFill>
              </a:rPr>
              <a:t>[]={1, 3, 5};</a:t>
            </a:r>
            <a:endParaRPr lang="ru-RU" sz="1600" dirty="0">
              <a:solidFill>
                <a:srgbClr val="FF0000"/>
              </a:solidFill>
            </a:endParaRPr>
          </a:p>
          <a:p>
            <a:pPr marL="342891" lvl="1" indent="0">
              <a:buNone/>
            </a:pPr>
            <a:r>
              <a:rPr lang="en-US" sz="1600" dirty="0" err="1">
                <a:solidFill>
                  <a:srgbClr val="FF0000"/>
                </a:solidFill>
              </a:rPr>
              <a:t>int</a:t>
            </a:r>
            <a:r>
              <a:rPr lang="en-US" sz="1600" dirty="0">
                <a:solidFill>
                  <a:srgbClr val="FF0000"/>
                </a:solidFill>
              </a:rPr>
              <a:t> j[]={};   // </a:t>
            </a:r>
            <a:r>
              <a:rPr lang="ru-RU" sz="1600" dirty="0">
                <a:solidFill>
                  <a:srgbClr val="FF0000"/>
                </a:solidFill>
              </a:rPr>
              <a:t>эквивалентно</a:t>
            </a:r>
            <a:r>
              <a:rPr lang="en-US" sz="1600" dirty="0">
                <a:solidFill>
                  <a:srgbClr val="FF0000"/>
                </a:solidFill>
              </a:rPr>
              <a:t> new </a:t>
            </a:r>
            <a:r>
              <a:rPr lang="en-US" sz="1600" dirty="0" err="1">
                <a:solidFill>
                  <a:srgbClr val="FF0000"/>
                </a:solidFill>
              </a:rPr>
              <a:t>int</a:t>
            </a:r>
            <a:r>
              <a:rPr lang="en-US" sz="1600" dirty="0">
                <a:solidFill>
                  <a:srgbClr val="FF0000"/>
                </a:solidFill>
              </a:rPr>
              <a:t>[0</a:t>
            </a:r>
            <a:r>
              <a:rPr lang="en-US" sz="1600" dirty="0" smtClean="0">
                <a:solidFill>
                  <a:srgbClr val="FF0000"/>
                </a:solidFill>
              </a:rPr>
              <a:t>]</a:t>
            </a:r>
            <a:endParaRPr lang="ru-RU" sz="1600" dirty="0">
              <a:solidFill>
                <a:srgbClr val="FF0000"/>
              </a:solidFill>
            </a:endParaRPr>
          </a:p>
          <a:p>
            <a:r>
              <a:rPr lang="ru-RU" dirty="0"/>
              <a:t>Длина массива вычисляется автоматически, исходя из количества введенных значений. Далее создается массив такой длины и каждому его элементу присваивается указанное значение</a:t>
            </a:r>
            <a:r>
              <a:rPr lang="ru-RU" dirty="0" smtClean="0"/>
              <a:t>.</a:t>
            </a:r>
          </a:p>
          <a:p>
            <a:r>
              <a:rPr lang="ru-RU" dirty="0"/>
              <a:t>Аналогично можно порождать массивы на основе объектных </a:t>
            </a:r>
            <a:r>
              <a:rPr lang="ru-RU" dirty="0" smtClean="0"/>
              <a:t>типов</a:t>
            </a:r>
          </a:p>
          <a:p>
            <a:pPr marL="342891" lvl="1" indent="0">
              <a:buNone/>
            </a:pPr>
            <a:r>
              <a:rPr lang="en-US" sz="1600" dirty="0">
                <a:solidFill>
                  <a:srgbClr val="FF0000"/>
                </a:solidFill>
              </a:rPr>
              <a:t>Point p=new Point(1,3);</a:t>
            </a:r>
            <a:endParaRPr lang="ru-RU" sz="1600" dirty="0">
              <a:solidFill>
                <a:srgbClr val="FF0000"/>
              </a:solidFill>
            </a:endParaRPr>
          </a:p>
          <a:p>
            <a:pPr marL="342891" lvl="1" indent="0">
              <a:buNone/>
            </a:pPr>
            <a:r>
              <a:rPr lang="en-US" sz="1600" dirty="0">
                <a:solidFill>
                  <a:srgbClr val="FF0000"/>
                </a:solidFill>
              </a:rPr>
              <a:t>Point </a:t>
            </a:r>
            <a:r>
              <a:rPr lang="en-US" sz="1600" dirty="0" err="1">
                <a:solidFill>
                  <a:srgbClr val="FF0000"/>
                </a:solidFill>
              </a:rPr>
              <a:t>arr</a:t>
            </a:r>
            <a:r>
              <a:rPr lang="en-US" sz="1600" dirty="0">
                <a:solidFill>
                  <a:srgbClr val="FF0000"/>
                </a:solidFill>
              </a:rPr>
              <a:t>[]={p, new Point(2,2), null, p};</a:t>
            </a:r>
            <a:endParaRPr lang="ru-RU" sz="1600" dirty="0">
              <a:solidFill>
                <a:srgbClr val="FF0000"/>
              </a:solidFill>
            </a:endParaRPr>
          </a:p>
          <a:p>
            <a:pPr marL="342891" lvl="1" indent="0">
              <a:buNone/>
            </a:pPr>
            <a:endParaRPr lang="ru-RU" sz="1600" dirty="0" smtClean="0">
              <a:solidFill>
                <a:srgbClr val="FF0000"/>
              </a:solidFill>
            </a:endParaRPr>
          </a:p>
          <a:p>
            <a:pPr marL="342891" lvl="1" indent="0">
              <a:buNone/>
            </a:pPr>
            <a:r>
              <a:rPr lang="en-US" sz="1600" dirty="0" smtClean="0">
                <a:solidFill>
                  <a:srgbClr val="FF0000"/>
                </a:solidFill>
              </a:rPr>
              <a:t>String </a:t>
            </a:r>
            <a:r>
              <a:rPr lang="en-US" sz="1600" dirty="0" err="1">
                <a:solidFill>
                  <a:srgbClr val="FF0000"/>
                </a:solidFill>
              </a:rPr>
              <a:t>sarr</a:t>
            </a:r>
            <a:r>
              <a:rPr lang="en-US" sz="1600" dirty="0">
                <a:solidFill>
                  <a:srgbClr val="FF0000"/>
                </a:solidFill>
              </a:rPr>
              <a:t>[]={"</a:t>
            </a:r>
            <a:r>
              <a:rPr lang="en-US" sz="1600" dirty="0" err="1">
                <a:solidFill>
                  <a:srgbClr val="FF0000"/>
                </a:solidFill>
              </a:rPr>
              <a:t>aaa</a:t>
            </a:r>
            <a:r>
              <a:rPr lang="en-US" sz="1600" dirty="0">
                <a:solidFill>
                  <a:srgbClr val="FF0000"/>
                </a:solidFill>
              </a:rPr>
              <a:t>", "</a:t>
            </a:r>
            <a:r>
              <a:rPr lang="en-US" sz="1600" dirty="0" err="1">
                <a:solidFill>
                  <a:srgbClr val="FF0000"/>
                </a:solidFill>
              </a:rPr>
              <a:t>bbb</a:t>
            </a:r>
            <a:r>
              <a:rPr lang="en-US" sz="1600" dirty="0">
                <a:solidFill>
                  <a:srgbClr val="FF0000"/>
                </a:solidFill>
              </a:rPr>
              <a:t>", "</a:t>
            </a:r>
            <a:r>
              <a:rPr lang="en-US" sz="1600" dirty="0" err="1">
                <a:solidFill>
                  <a:srgbClr val="FF0000"/>
                </a:solidFill>
              </a:rPr>
              <a:t>cde</a:t>
            </a:r>
            <a:r>
              <a:rPr lang="en-US" sz="1600" dirty="0">
                <a:solidFill>
                  <a:srgbClr val="FF0000"/>
                </a:solidFill>
              </a:rPr>
              <a:t>"+"xyz"};</a:t>
            </a:r>
            <a:endParaRPr lang="ru-RU" sz="1600" dirty="0">
              <a:solidFill>
                <a:srgbClr val="FF0000"/>
              </a:solidFill>
            </a:endParaRPr>
          </a:p>
          <a:p>
            <a:r>
              <a:rPr lang="ru-RU" dirty="0"/>
              <a:t>И</a:t>
            </a:r>
            <a:r>
              <a:rPr lang="ru-RU" dirty="0" smtClean="0"/>
              <a:t>нициализатор </a:t>
            </a:r>
            <a:r>
              <a:rPr lang="ru-RU" dirty="0"/>
              <a:t>нельзя использовать для анонимного создания экземпляров массива, то есть не для инициализации переменной, а, например, для передачи параметров метода или конструктора.</a:t>
            </a:r>
          </a:p>
          <a:p>
            <a:pPr marL="0" indent="0">
              <a:buNone/>
            </a:pPr>
            <a:endParaRPr lang="ru-RU" sz="1700" dirty="0">
              <a:solidFill>
                <a:srgbClr val="FF0000"/>
              </a:solidFill>
            </a:endParaRPr>
          </a:p>
          <a:p>
            <a:pPr lvl="1"/>
            <a:endParaRPr lang="ru-RU" dirty="0"/>
          </a:p>
        </p:txBody>
      </p:sp>
    </p:spTree>
    <p:extLst>
      <p:ext uri="{BB962C8B-B14F-4D97-AF65-F5344CB8AC3E}">
        <p14:creationId xmlns:p14="http://schemas.microsoft.com/office/powerpoint/2010/main" val="2599064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Тема1">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Тема1" id="{9A362562-DFE6-4E74-8767-9BAE4FBE73D6}" vid="{2DFE1179-0228-460C-9CE0-7006E4C33FE7}"/>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Тема1</Template>
  <TotalTime>175</TotalTime>
  <Words>2836</Words>
  <Application>Microsoft Office PowerPoint</Application>
  <PresentationFormat>Экран (4:3)</PresentationFormat>
  <Paragraphs>231</Paragraphs>
  <Slides>22</Slides>
  <Notes>2</Notes>
  <HiddenSlides>0</HiddenSlides>
  <MMClips>0</MMClips>
  <ScaleCrop>false</ScaleCrop>
  <HeadingPairs>
    <vt:vector size="6" baseType="variant">
      <vt:variant>
        <vt:lpstr>Использованные шрифты</vt:lpstr>
      </vt:variant>
      <vt:variant>
        <vt:i4>8</vt:i4>
      </vt:variant>
      <vt:variant>
        <vt:lpstr>Тема</vt:lpstr>
      </vt:variant>
      <vt:variant>
        <vt:i4>1</vt:i4>
      </vt:variant>
      <vt:variant>
        <vt:lpstr>Заголовки слайдов</vt:lpstr>
      </vt:variant>
      <vt:variant>
        <vt:i4>22</vt:i4>
      </vt:variant>
    </vt:vector>
  </HeadingPairs>
  <TitlesOfParts>
    <vt:vector size="31" baseType="lpstr">
      <vt:lpstr>Arial</vt:lpstr>
      <vt:lpstr>Arial Unicode MS</vt:lpstr>
      <vt:lpstr>Calibri</vt:lpstr>
      <vt:lpstr>Courier New</vt:lpstr>
      <vt:lpstr>Euphemia</vt:lpstr>
      <vt:lpstr>Plantagenet Cherokee</vt:lpstr>
      <vt:lpstr>Times New Roman</vt:lpstr>
      <vt:lpstr>Wingdings</vt:lpstr>
      <vt:lpstr>Тема1</vt:lpstr>
      <vt:lpstr>ООП (JAVA) Массивы</vt:lpstr>
      <vt:lpstr>Массивы как тип данных в Java</vt:lpstr>
      <vt:lpstr>Объявление массивов</vt:lpstr>
      <vt:lpstr>Создание экземпляра массива</vt:lpstr>
      <vt:lpstr>Создание экземпляра массива</vt:lpstr>
      <vt:lpstr>Длина массива</vt:lpstr>
      <vt:lpstr>Базовые типы массива</vt:lpstr>
      <vt:lpstr>Инициализация массивов</vt:lpstr>
      <vt:lpstr>Инициализаторы массивов</vt:lpstr>
      <vt:lpstr>Многомерные массивы</vt:lpstr>
      <vt:lpstr>Многомерные массивы</vt:lpstr>
      <vt:lpstr>Многомерные массивы</vt:lpstr>
      <vt:lpstr>Многомерные массивы</vt:lpstr>
      <vt:lpstr>Многомерные массивы</vt:lpstr>
      <vt:lpstr>Класс массива</vt:lpstr>
      <vt:lpstr>Преобразование типов для массивов</vt:lpstr>
      <vt:lpstr>Ошибка ArrayStoreException</vt:lpstr>
      <vt:lpstr>Переменные типа массив и их значения</vt:lpstr>
      <vt:lpstr>Клонирование массивов</vt:lpstr>
      <vt:lpstr>Клонирование массивов</vt:lpstr>
      <vt:lpstr>Клонирование массивов</vt:lpstr>
      <vt:lpstr>Клонирование массивов</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ООП (JAVA) Массивы</dc:title>
  <dc:creator>Виталий Бондаренко</dc:creator>
  <cp:lastModifiedBy>Виталий Бондаренко</cp:lastModifiedBy>
  <cp:revision>18</cp:revision>
  <dcterms:created xsi:type="dcterms:W3CDTF">2017-03-13T17:42:36Z</dcterms:created>
  <dcterms:modified xsi:type="dcterms:W3CDTF">2017-03-13T20:38:34Z</dcterms:modified>
</cp:coreProperties>
</file>