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  <p:sldMasterId id="2147483730" r:id="rId3"/>
  </p:sldMasterIdLst>
  <p:notesMasterIdLst>
    <p:notesMasterId r:id="rId85"/>
  </p:notesMasterIdLst>
  <p:handoutMasterIdLst>
    <p:handoutMasterId r:id="rId86"/>
  </p:handoutMasterIdLst>
  <p:sldIdLst>
    <p:sldId id="257" r:id="rId4"/>
    <p:sldId id="258" r:id="rId5"/>
    <p:sldId id="408" r:id="rId6"/>
    <p:sldId id="326" r:id="rId7"/>
    <p:sldId id="406" r:id="rId8"/>
    <p:sldId id="407" r:id="rId9"/>
    <p:sldId id="361" r:id="rId10"/>
    <p:sldId id="321" r:id="rId11"/>
    <p:sldId id="324" r:id="rId12"/>
    <p:sldId id="323" r:id="rId13"/>
    <p:sldId id="393" r:id="rId14"/>
    <p:sldId id="325" r:id="rId15"/>
    <p:sldId id="328" r:id="rId16"/>
    <p:sldId id="327" r:id="rId17"/>
    <p:sldId id="394" r:id="rId18"/>
    <p:sldId id="329" r:id="rId19"/>
    <p:sldId id="374" r:id="rId20"/>
    <p:sldId id="363" r:id="rId21"/>
    <p:sldId id="340" r:id="rId22"/>
    <p:sldId id="378" r:id="rId23"/>
    <p:sldId id="373" r:id="rId24"/>
    <p:sldId id="341" r:id="rId25"/>
    <p:sldId id="359" r:id="rId26"/>
    <p:sldId id="379" r:id="rId27"/>
    <p:sldId id="397" r:id="rId28"/>
    <p:sldId id="377" r:id="rId29"/>
    <p:sldId id="362" r:id="rId30"/>
    <p:sldId id="330" r:id="rId31"/>
    <p:sldId id="331" r:id="rId32"/>
    <p:sldId id="332" r:id="rId33"/>
    <p:sldId id="333" r:id="rId34"/>
    <p:sldId id="334" r:id="rId35"/>
    <p:sldId id="337" r:id="rId36"/>
    <p:sldId id="357" r:id="rId37"/>
    <p:sldId id="338" r:id="rId38"/>
    <p:sldId id="395" r:id="rId39"/>
    <p:sldId id="335" r:id="rId40"/>
    <p:sldId id="358" r:id="rId41"/>
    <p:sldId id="339" r:id="rId42"/>
    <p:sldId id="396" r:id="rId43"/>
    <p:sldId id="375" r:id="rId44"/>
    <p:sldId id="376" r:id="rId45"/>
    <p:sldId id="369" r:id="rId46"/>
    <p:sldId id="370" r:id="rId47"/>
    <p:sldId id="371" r:id="rId48"/>
    <p:sldId id="372" r:id="rId49"/>
    <p:sldId id="381" r:id="rId50"/>
    <p:sldId id="403" r:id="rId51"/>
    <p:sldId id="364" r:id="rId52"/>
    <p:sldId id="342" r:id="rId53"/>
    <p:sldId id="343" r:id="rId54"/>
    <p:sldId id="344" r:id="rId55"/>
    <p:sldId id="345" r:id="rId56"/>
    <p:sldId id="346" r:id="rId57"/>
    <p:sldId id="360" r:id="rId58"/>
    <p:sldId id="382" r:id="rId59"/>
    <p:sldId id="398" r:id="rId60"/>
    <p:sldId id="399" r:id="rId61"/>
    <p:sldId id="365" r:id="rId62"/>
    <p:sldId id="347" r:id="rId63"/>
    <p:sldId id="356" r:id="rId64"/>
    <p:sldId id="383" r:id="rId65"/>
    <p:sldId id="404" r:id="rId66"/>
    <p:sldId id="384" r:id="rId67"/>
    <p:sldId id="405" r:id="rId68"/>
    <p:sldId id="392" r:id="rId69"/>
    <p:sldId id="400" r:id="rId70"/>
    <p:sldId id="366" r:id="rId71"/>
    <p:sldId id="349" r:id="rId72"/>
    <p:sldId id="387" r:id="rId73"/>
    <p:sldId id="388" r:id="rId74"/>
    <p:sldId id="389" r:id="rId75"/>
    <p:sldId id="390" r:id="rId76"/>
    <p:sldId id="391" r:id="rId77"/>
    <p:sldId id="401" r:id="rId78"/>
    <p:sldId id="385" r:id="rId79"/>
    <p:sldId id="386" r:id="rId80"/>
    <p:sldId id="350" r:id="rId81"/>
    <p:sldId id="367" r:id="rId82"/>
    <p:sldId id="351" r:id="rId83"/>
    <p:sldId id="352" r:id="rId84"/>
  </p:sldIdLst>
  <p:sldSz cx="9144000" cy="6858000" type="screen4x3"/>
  <p:notesSz cx="6858000" cy="9236075"/>
  <p:defaultTextStyle>
    <a:defPPr>
      <a:defRPr lang="ru-RU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1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08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578" y="-108"/>
      </p:cViewPr>
      <p:guideLst>
        <p:guide orient="horz" pos="34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>
              <a:defRPr sz="1200" b="0"/>
            </a:lvl1pPr>
          </a:lstStyle>
          <a:p>
            <a:fld id="{135CF0BF-5BE0-4849-9BDD-F5F9DF19E4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22800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6263"/>
            <a:ext cx="54864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defTabSz="917575">
              <a:defRPr sz="1200" b="0"/>
            </a:lvl1pPr>
          </a:lstStyle>
          <a:p>
            <a:fld id="{502F2297-0720-4DB7-8034-D50BFB365C7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9625" cy="346551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9625" cy="346551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2819400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281988" cy="2133600"/>
          </a:xfrm>
        </p:spPr>
        <p:txBody>
          <a:bodyPr anchor="b"/>
          <a:lstStyle>
            <a:lvl1pPr algn="r">
              <a:defRPr sz="48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BED90851-AF9F-4868-9E31-AD00883C7CA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4565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40801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96075" y="122238"/>
            <a:ext cx="2124075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219825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78441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71393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4800" y="2819400"/>
            <a:ext cx="8443913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2852738"/>
            <a:ext cx="8281988" cy="2447925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412875"/>
            <a:ext cx="6248400" cy="1439863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0943E7BC-1FBC-4FCB-B0EE-E4193EB945C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51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59544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78024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13019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40300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382833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3639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759131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06947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13423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997782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38963" y="122238"/>
            <a:ext cx="2205037" cy="63309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122238"/>
            <a:ext cx="6462713" cy="63309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809603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628823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E7BC-1FBC-4FCB-B0EE-E4193EB945C8}" type="slidenum">
              <a:rPr lang="ru-RU" altLang="en-US" smtClean="0"/>
              <a:pPr/>
              <a:t>‹#›</a:t>
            </a:fld>
            <a:endParaRPr lang="ru-RU" altLang="en-US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66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Инструкции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783">
              <a:buNone/>
            </a:pPr>
            <a:r>
              <a:rPr lang="ru-RU" sz="900" b="1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685783">
              <a:buNone/>
            </a:pPr>
            <a:r>
              <a:rPr lang="ru-RU" sz="900" b="0" i="1" dirty="0" smtClean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  <a:endParaRPr lang="ru-RU" sz="900" b="0" i="1" dirty="0">
              <a:solidFill>
                <a:schemeClr val="lt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9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0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2379752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0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8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5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4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ru-RU" smtClean="0"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820150" cy="642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587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53762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1068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982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344141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20763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0718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4480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828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16913" y="6524625"/>
            <a:ext cx="827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2A2F60-20F5-4324-83ED-2B9F916E0B40}" type="slidenum">
              <a:rPr lang="ru-RU" altLang="en-US" sz="1400" b="0">
                <a:solidFill>
                  <a:schemeClr val="bg1"/>
                </a:solidFill>
              </a:rPr>
              <a:pPr eaLnBrk="1" hangingPunct="1"/>
              <a:t>‹#›</a:t>
            </a:fld>
            <a:endParaRPr lang="ru-RU" altLang="en-US" sz="1400" b="0">
              <a:solidFill>
                <a:schemeClr val="bg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24625"/>
            <a:ext cx="367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chemeClr val="bg1"/>
                </a:solidFill>
              </a:rPr>
              <a:t>Georgiy Korneev</a:t>
            </a:r>
            <a:endParaRPr lang="ru-RU" altLang="en-US" sz="1400" b="0" u="sng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8201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524625"/>
            <a:ext cx="8280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ru-RU" altLang="en-US"/>
              <a:t>Java Advanced / Collections Framework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8316913" y="6524625"/>
            <a:ext cx="8270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58F202-8037-452C-98FD-192F54D6E783}" type="slidenum">
              <a:rPr lang="ru-RU" altLang="en-US" sz="1400" b="0">
                <a:solidFill>
                  <a:schemeClr val="bg1"/>
                </a:solidFill>
              </a:rPr>
              <a:pPr eaLnBrk="1" hangingPunct="1"/>
              <a:t>‹#›</a:t>
            </a:fld>
            <a:endParaRPr lang="ru-RU" altLang="en-US" sz="1400" b="0">
              <a:solidFill>
                <a:schemeClr val="bg1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6524625"/>
            <a:ext cx="367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chemeClr val="bg1"/>
                </a:solidFill>
              </a:rPr>
              <a:t>Georgiy Korneev</a:t>
            </a:r>
            <a:endParaRPr lang="ru-RU" altLang="en-US" sz="1400" b="0" u="sng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F2EC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F2EC00"/>
        </a:buClr>
        <a:buSzPct val="8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  <a:p>
            <a:pPr lvl="5"/>
            <a:r>
              <a:rPr lang="ru-RU" dirty="0" smtClean="0"/>
              <a:t>Шестой уровень</a:t>
            </a:r>
          </a:p>
          <a:p>
            <a:pPr lvl="6"/>
            <a:r>
              <a:rPr lang="ru-RU" dirty="0" smtClean="0"/>
              <a:t>Седьмой уровень</a:t>
            </a:r>
          </a:p>
          <a:p>
            <a:pPr lvl="7"/>
            <a:r>
              <a:rPr lang="ru-RU" dirty="0" smtClean="0"/>
              <a:t>Восьмой уровень</a:t>
            </a:r>
          </a:p>
          <a:p>
            <a:pPr lvl="8"/>
            <a:r>
              <a:rPr lang="ru-RU" dirty="0" smtClean="0"/>
              <a:t>Девятый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ru-RU" smtClean="0"/>
              <a:pPr/>
              <a:t>03.04.2017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 altLang="en-US" smtClean="0"/>
              <a:t>Java Advanced / Collections Framework</a:t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9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pos="523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253208"/>
            <a:ext cx="4300538" cy="2219691"/>
          </a:xfrm>
        </p:spPr>
        <p:txBody>
          <a:bodyPr/>
          <a:lstStyle/>
          <a:p>
            <a:pPr algn="ctr" eaLnBrk="1" hangingPunct="1"/>
            <a:r>
              <a:rPr lang="en-US" altLang="ru-RU" dirty="0" smtClean="0"/>
              <a:t>JAVA Collections Framework</a:t>
            </a:r>
            <a:endParaRPr lang="ru-RU" altLang="ru-RU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ru-RU" altLang="ru-RU" sz="4800" b="1" dirty="0" smtClean="0"/>
              <a:t>Тема 10</a:t>
            </a:r>
            <a:endParaRPr lang="en-US" altLang="ru-RU" sz="4800" b="1" dirty="0" smtClean="0"/>
          </a:p>
        </p:txBody>
      </p:sp>
      <p:pic>
        <p:nvPicPr>
          <p:cNvPr id="7" name="Рисунок 6" descr="close validation messages success message fail message check your bulk ..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r="17175"/>
          <a:stretch>
            <a:fillRect/>
          </a:stretch>
        </p:blipFill>
        <p:spPr>
          <a:xfrm>
            <a:off x="4768253" y="1340768"/>
            <a:ext cx="3908203" cy="42086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Модифицирующие операции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mtClean="0"/>
              <a:t>Добавление элементов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</a:rPr>
              <a:t>add(Object e)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одного элемента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addAll(Collection c)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элементов коллекции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>
                <a:cs typeface="Arial" panose="020B0604020202020204" pitchFamily="34" charset="0"/>
              </a:rPr>
              <a:t>Удаление элементов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remove(Object e)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одного элемента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removeAll(Collection</a:t>
            </a:r>
            <a:r>
              <a:rPr lang="ru-RU" altLang="ru-RU" smtClean="0">
                <a:solidFill>
                  <a:srgbClr val="0000CC"/>
                </a:solidFill>
                <a:cs typeface="Arial" panose="020B0604020202020204" pitchFamily="34" charset="0"/>
              </a:rPr>
              <a:t> с)</a:t>
            </a:r>
            <a:r>
              <a:rPr lang="ru-RU" altLang="ru-RU" smtClean="0">
                <a:cs typeface="Arial" panose="020B0604020202020204" pitchFamily="34" charset="0"/>
              </a:rPr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элементов коллекции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retainAll(Collection</a:t>
            </a:r>
            <a:r>
              <a:rPr lang="ru-RU" altLang="ru-RU" smtClean="0">
                <a:solidFill>
                  <a:srgbClr val="0000CC"/>
                </a:solidFill>
                <a:cs typeface="Arial" panose="020B0604020202020204" pitchFamily="34" charset="0"/>
              </a:rPr>
              <a:t> с)</a:t>
            </a:r>
            <a:r>
              <a:rPr lang="ru-RU" altLang="ru-RU" smtClean="0">
                <a:cs typeface="Arial" panose="020B0604020202020204" pitchFamily="34" charset="0"/>
              </a:rPr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удаление элементов не из коллекции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clear()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удаление всех элементов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mtClean="0">
                <a:cs typeface="Arial" panose="020B0604020202020204" pitchFamily="34" charset="0"/>
              </a:rPr>
              <a:t>Исключения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UnsupportedOperationException</a:t>
            </a:r>
            <a:endParaRPr lang="ru-RU" altLang="ru-RU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sp>
        <p:nvSpPr>
          <p:cNvPr id="1126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Чтение в коллекцию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public int read(String file) throws IOException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Scanner scanner = new Scanner(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    new File(file), "Cp1251");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ru-RU" sz="26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int read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while (scanner.hasNext())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    read++;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    c.add(scanner.next());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ru-RU" sz="26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    return read;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ru-RU" sz="2600" smtClean="0">
                <a:solidFill>
                  <a:srgbClr val="0000CC"/>
                </a:solidFill>
              </a:rPr>
              <a:t>}</a:t>
            </a:r>
            <a:endParaRPr lang="ru-RU" altLang="ru-RU" sz="2600" smtClean="0">
              <a:solidFill>
                <a:srgbClr val="0000CC"/>
              </a:solidFill>
            </a:endParaRPr>
          </a:p>
        </p:txBody>
      </p:sp>
      <p:sp>
        <p:nvSpPr>
          <p:cNvPr id="1229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8316416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Итераторы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434431"/>
            <a:ext cx="7859216" cy="2581275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Итератор </a:t>
            </a:r>
            <a:r>
              <a:rPr lang="en-US" altLang="ru-RU" sz="2600" dirty="0" smtClean="0">
                <a:cs typeface="Arial" panose="020B0604020202020204" pitchFamily="34" charset="0"/>
              </a:rPr>
              <a:t>─ </a:t>
            </a:r>
            <a:r>
              <a:rPr lang="ru-RU" altLang="ru-RU" sz="2600" dirty="0" smtClean="0">
                <a:cs typeface="Arial" panose="020B0604020202020204" pitchFamily="34" charset="0"/>
              </a:rPr>
              <a:t>обход коллекции</a:t>
            </a:r>
          </a:p>
          <a:p>
            <a:pPr eaLnBrk="1" hangingPunct="1"/>
            <a:r>
              <a:rPr lang="ru-RU" altLang="ru-RU" sz="2600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Iterator</a:t>
            </a:r>
            <a:endParaRPr lang="en-US" altLang="ru-RU" sz="2600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z="2600" dirty="0" smtClean="0">
                <a:cs typeface="Arial" panose="020B0604020202020204" pitchFamily="34" charset="0"/>
              </a:rPr>
              <a:t>Метод 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Iterator</a:t>
            </a:r>
            <a:r>
              <a:rPr lang="ru-RU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altLang="ru-RU" sz="2600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Collection.iterator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()</a:t>
            </a:r>
            <a:endParaRPr lang="ru-RU" altLang="ru-RU" sz="2600" dirty="0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0605107"/>
              </p:ext>
            </p:extLst>
          </p:nvPr>
        </p:nvGraphicFramePr>
        <p:xfrm>
          <a:off x="1662112" y="3027561"/>
          <a:ext cx="5819775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Visio" r:id="rId3" imgW="2191512" imgH="1327785" progId="Visio.Drawing.11">
                  <p:embed/>
                </p:oleObj>
              </mc:Choice>
              <mc:Fallback>
                <p:oleObj name="Visio" r:id="rId3" imgW="2191512" imgH="13277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2" y="3027561"/>
                        <a:ext cx="5819775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Методы итераторов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hasNext()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определение наличия следующего элемента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next()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взятие следующего элемента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remove()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─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удаление элемента</a:t>
            </a:r>
          </a:p>
          <a:p>
            <a:pPr eaLnBrk="1" hangingPunct="1"/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Исключения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NoSuchElementException </a:t>
            </a:r>
            <a:r>
              <a:rPr lang="ru-RU" altLang="ru-RU" smtClean="0">
                <a:cs typeface="Arial" panose="020B0604020202020204" pitchFamily="34" charset="0"/>
              </a:rPr>
              <a:t>─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бросается при достижении конца коллекции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ConcurrentModificationException </a:t>
            </a:r>
            <a:r>
              <a:rPr lang="ru-RU" altLang="ru-RU" smtClean="0">
                <a:cs typeface="Arial" panose="020B0604020202020204" pitchFamily="34" charset="0"/>
              </a:rPr>
              <a:t>─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бросается при изменении коллекции</a:t>
            </a:r>
            <a:endParaRPr lang="en-US" altLang="ru-RU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sp>
        <p:nvSpPr>
          <p:cNvPr id="1433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Применение итераторов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Обход коллекции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for(Iterator i = c.iterator(); i.hasNext(); 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Object element = i.next();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Фильтрование коллекции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for(Iterator i = c.iterator(); i.hasNext(); 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    if (!p(i.next()) i.remove();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536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Вывод коллекции на экран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public void dump()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for (Iterator i = c.iterator(); i.hasNext(); 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    String word = (String) i.next();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    System.out.print(word + ", 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System.out.println();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}</a:t>
            </a:r>
          </a:p>
          <a:p>
            <a:pPr eaLnBrk="1" hangingPunct="1"/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1638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Преобразование в массив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Object[] toArray()</a:t>
            </a:r>
            <a:r>
              <a:rPr lang="en-US" altLang="ru-RU" smtClean="0"/>
              <a:t> </a:t>
            </a:r>
            <a:r>
              <a:rPr lang="ru-RU" altLang="ru-RU" smtClean="0">
                <a:cs typeface="Arial" panose="020B0604020202020204" pitchFamily="34" charset="0"/>
              </a:rPr>
              <a:t>─ создает новый массив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Object[] toArray(Object[] a)</a:t>
            </a:r>
            <a:r>
              <a:rPr lang="ru-RU" altLang="ru-RU" smtClean="0"/>
              <a:t> </a:t>
            </a:r>
            <a:r>
              <a:rPr lang="ru-RU" altLang="ru-RU" smtClean="0">
                <a:cs typeface="Arial" panose="020B0604020202020204" pitchFamily="34" charset="0"/>
              </a:rPr>
              <a:t>─ использует переданный массив</a:t>
            </a:r>
          </a:p>
          <a:p>
            <a:pPr eaLnBrk="1" hangingPunct="1"/>
            <a:endParaRPr lang="ru-RU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Пример использования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String[] i = (String[])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    c.toArray(new String[c.size()]);</a:t>
            </a:r>
            <a:endParaRPr lang="ru-RU" altLang="ru-RU" smtClean="0">
              <a:cs typeface="Arial" panose="020B0604020202020204" pitchFamily="34" charset="0"/>
            </a:endParaRPr>
          </a:p>
        </p:txBody>
      </p:sp>
      <p:sp>
        <p:nvSpPr>
          <p:cNvPr id="1741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AbstractCollection</a:t>
            </a:r>
            <a:endParaRPr lang="ru-RU" altLang="ru-RU" sz="35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коллекции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Реализация неизменяемых коллекций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iterator()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Реализация изменяемых коллекций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add(Object o)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iterator.remove()</a:t>
            </a:r>
            <a:endParaRPr lang="ru-RU" altLang="ru-RU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Множества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</a:t>
            </a:r>
            <a:r>
              <a:rPr lang="en-US" altLang="ru-RU" smtClean="0"/>
              <a:t>2</a:t>
            </a:r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48680"/>
            <a:ext cx="8316416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Множества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484784"/>
            <a:ext cx="7797552" cy="2159446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Множество </a:t>
            </a:r>
            <a:r>
              <a:rPr lang="ru-RU" altLang="ru-RU" sz="2600" dirty="0" smtClean="0">
                <a:cs typeface="Arial" panose="020B0604020202020204" pitchFamily="34" charset="0"/>
              </a:rPr>
              <a:t>─ коллекция без повторяющихся элементов</a:t>
            </a:r>
            <a:endParaRPr lang="en-US" altLang="ru-RU" sz="2600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z="2600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Set</a:t>
            </a:r>
            <a:endParaRPr lang="ru-RU" altLang="ru-RU" sz="2600" dirty="0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0485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55763" y="2797175"/>
          <a:ext cx="5832475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Visio" r:id="rId3" imgW="2191512" imgH="1327785" progId="Visio.Drawing.11">
                  <p:embed/>
                </p:oleObj>
              </mc:Choice>
              <mc:Fallback>
                <p:oleObj name="Visio" r:id="rId3" imgW="2191512" imgH="132778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97175"/>
                        <a:ext cx="5832475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Содержание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Коллекции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Множества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Списки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Очереди и деки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Отображения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Упорядоченные коллекции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Алгоритмы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Устаревшие коллекции</a:t>
            </a:r>
          </a:p>
          <a:p>
            <a:pPr marL="571500" indent="-5715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ru-RU" altLang="ru-RU" smtClean="0"/>
              <a:t>Заключение</a:t>
            </a:r>
          </a:p>
        </p:txBody>
      </p:sp>
      <p:sp>
        <p:nvSpPr>
          <p:cNvPr id="614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Сравнение элементов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sz="2600" smtClean="0"/>
              <a:t>Метод </a:t>
            </a:r>
            <a:r>
              <a:rPr lang="en-US" altLang="ru-RU" sz="2600" smtClean="0">
                <a:solidFill>
                  <a:srgbClr val="0000CC"/>
                </a:solidFill>
              </a:rPr>
              <a:t>Object.equals(Object object)</a:t>
            </a:r>
            <a:r>
              <a:rPr lang="en-US" altLang="ru-RU" sz="2600" smtClean="0"/>
              <a:t> </a:t>
            </a:r>
          </a:p>
          <a:p>
            <a:pPr eaLnBrk="1" hangingPunct="1"/>
            <a:r>
              <a:rPr lang="ru-RU" altLang="ru-RU" sz="2600" smtClean="0"/>
              <a:t>Рефлексивность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z="2200" smtClean="0">
                <a:solidFill>
                  <a:srgbClr val="0000CC"/>
                </a:solidFill>
              </a:rPr>
              <a:t>o1.equals(o1)</a:t>
            </a:r>
            <a:endParaRPr lang="ru-RU" altLang="ru-RU" sz="2200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z="2600" smtClean="0"/>
              <a:t>Симметричность</a:t>
            </a:r>
            <a:endParaRPr lang="en-US" altLang="ru-RU" sz="26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z="2200" smtClean="0">
                <a:solidFill>
                  <a:srgbClr val="0000CC"/>
                </a:solidFill>
              </a:rPr>
              <a:t>o1.equals(o2) == e2.equals(o1)</a:t>
            </a:r>
            <a:endParaRPr lang="ru-RU" altLang="ru-RU" sz="2200" smtClean="0"/>
          </a:p>
          <a:p>
            <a:pPr eaLnBrk="1" hangingPunct="1"/>
            <a:r>
              <a:rPr lang="ru-RU" altLang="ru-RU" sz="2600" smtClean="0"/>
              <a:t>Транзитивность</a:t>
            </a:r>
            <a:endParaRPr lang="en-US" altLang="ru-RU" sz="26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z="2200" smtClean="0">
                <a:solidFill>
                  <a:srgbClr val="0000CC"/>
                </a:solidFill>
              </a:rPr>
              <a:t>o1.equals(o2) &amp;&amp; o2.equals(o3)</a:t>
            </a:r>
            <a:r>
              <a:rPr lang="en-US" altLang="ru-RU" sz="2200" smtClean="0"/>
              <a:t> =&gt; </a:t>
            </a:r>
            <a:r>
              <a:rPr lang="en-US" altLang="ru-RU" sz="2200" smtClean="0">
                <a:solidFill>
                  <a:srgbClr val="0000CC"/>
                </a:solidFill>
              </a:rPr>
              <a:t>o1.equals(o3)</a:t>
            </a:r>
            <a:endParaRPr lang="ru-RU" altLang="ru-RU" sz="2200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z="2600" smtClean="0"/>
              <a:t>Устойчивость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z="2200" smtClean="0">
                <a:solidFill>
                  <a:srgbClr val="0000CC"/>
                </a:solidFill>
              </a:rPr>
              <a:t>o1.equals(o2)</a:t>
            </a:r>
            <a:r>
              <a:rPr lang="en-US" altLang="ru-RU" sz="2200" smtClean="0"/>
              <a:t> </a:t>
            </a:r>
            <a:r>
              <a:rPr lang="ru-RU" altLang="ru-RU" sz="2200" smtClean="0"/>
              <a:t>не изменяется, если </a:t>
            </a:r>
            <a:r>
              <a:rPr lang="en-US" altLang="ru-RU" sz="2200" smtClean="0"/>
              <a:t>o1 </a:t>
            </a:r>
            <a:r>
              <a:rPr lang="ru-RU" altLang="ru-RU" sz="2200" smtClean="0"/>
              <a:t>и </a:t>
            </a:r>
            <a:r>
              <a:rPr lang="en-US" altLang="ru-RU" sz="2200" smtClean="0"/>
              <a:t>o2 </a:t>
            </a:r>
            <a:r>
              <a:rPr lang="ru-RU" altLang="ru-RU" sz="2200" smtClean="0"/>
              <a:t>не изменяются</a:t>
            </a:r>
            <a:endParaRPr lang="en-US" altLang="ru-RU" sz="2200" smtClean="0"/>
          </a:p>
          <a:p>
            <a:pPr eaLnBrk="1" hangingPunct="1"/>
            <a:r>
              <a:rPr lang="ru-RU" altLang="ru-RU" sz="2600" smtClean="0"/>
              <a:t>Обработка </a:t>
            </a:r>
            <a:r>
              <a:rPr lang="en-US" altLang="ru-RU" sz="2600" smtClean="0">
                <a:solidFill>
                  <a:srgbClr val="0000CC"/>
                </a:solidFill>
              </a:rPr>
              <a:t>null</a:t>
            </a:r>
            <a:endParaRPr lang="ru-RU" altLang="ru-RU" sz="260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z="2200" smtClean="0">
                <a:solidFill>
                  <a:srgbClr val="0000CC"/>
                </a:solidFill>
              </a:rPr>
              <a:t>o1.equals(null) == false</a:t>
            </a:r>
            <a:endParaRPr lang="ru-RU" altLang="ru-RU" sz="2200" smtClean="0">
              <a:solidFill>
                <a:srgbClr val="0000CC"/>
              </a:solidFill>
            </a:endParaRPr>
          </a:p>
        </p:txBody>
      </p:sp>
      <p:sp>
        <p:nvSpPr>
          <p:cNvPr id="2150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Операции над множествами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addAll(Collection c)</a:t>
            </a:r>
            <a:r>
              <a:rPr lang="en-US" altLang="ru-RU" smtClean="0"/>
              <a:t> – </a:t>
            </a:r>
            <a:r>
              <a:rPr lang="ru-RU" altLang="ru-RU" smtClean="0"/>
              <a:t>объединение множеств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retainAll(Collection c)</a:t>
            </a:r>
            <a:r>
              <a:rPr lang="en-US" altLang="ru-RU" smtClean="0"/>
              <a:t> – </a:t>
            </a:r>
            <a:r>
              <a:rPr lang="ru-RU" altLang="ru-RU" smtClean="0"/>
              <a:t>пересечение множеств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containsAll(Collection c)</a:t>
            </a:r>
            <a:r>
              <a:rPr lang="en-US" altLang="ru-RU" smtClean="0"/>
              <a:t> – </a:t>
            </a:r>
            <a:r>
              <a:rPr lang="ru-RU" altLang="ru-RU" smtClean="0"/>
              <a:t>проверка вхождения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removeAll(Collection c)</a:t>
            </a:r>
            <a:r>
              <a:rPr lang="en-US" altLang="ru-RU" smtClean="0"/>
              <a:t> – </a:t>
            </a:r>
            <a:r>
              <a:rPr lang="ru-RU" altLang="ru-RU" smtClean="0"/>
              <a:t>разность множеств</a:t>
            </a:r>
          </a:p>
        </p:txBody>
      </p:sp>
      <p:sp>
        <p:nvSpPr>
          <p:cNvPr id="2253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Классы </a:t>
            </a:r>
            <a:r>
              <a:rPr lang="en-US" altLang="ru-RU" sz="3500" smtClean="0"/>
              <a:t>HashSet</a:t>
            </a:r>
            <a:r>
              <a:rPr lang="ru-RU" altLang="ru-RU" sz="3500" smtClean="0"/>
              <a:t> и </a:t>
            </a:r>
            <a:r>
              <a:rPr lang="en-US" altLang="ru-RU" sz="3500" smtClean="0"/>
              <a:t>LinkedHashSet</a:t>
            </a:r>
            <a:endParaRPr lang="ru-RU" altLang="ru-RU" sz="3500" smtClean="0">
              <a:cs typeface="Arial" panose="020B0604020202020204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HashSet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множество на основе хэша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LinkedHashSet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множество на основе хэша </a:t>
            </a:r>
            <a:r>
              <a:rPr lang="en-US" altLang="ru-RU" smtClean="0">
                <a:cs typeface="Arial" panose="020B0604020202020204" pitchFamily="34" charset="0"/>
              </a:rPr>
              <a:t>c</a:t>
            </a:r>
            <a:r>
              <a:rPr lang="ru-RU" altLang="ru-RU" smtClean="0">
                <a:cs typeface="Arial" panose="020B0604020202020204" pitchFamily="34" charset="0"/>
              </a:rPr>
              <a:t> сохранение порядка обхода</a:t>
            </a:r>
          </a:p>
        </p:txBody>
      </p:sp>
      <p:sp>
        <p:nvSpPr>
          <p:cNvPr id="2355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Конструкторы </a:t>
            </a:r>
            <a:r>
              <a:rPr lang="en-US" altLang="ru-RU" sz="3500" smtClean="0"/>
              <a:t>HashSet</a:t>
            </a:r>
            <a:endParaRPr lang="ru-RU" altLang="ru-RU" sz="35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HashSet()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пустое множество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HashSet(Collection c)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элементы коллекции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HashSet(int initialCapacity)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начальная вместимость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HashSet(int initialCapacity, double loadFactor)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начальная вместимость и степень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заполнения</a:t>
            </a:r>
            <a:endParaRPr lang="en-US" altLang="ru-RU" smtClean="0"/>
          </a:p>
          <a:p>
            <a:pPr eaLnBrk="1" hangingPunct="1"/>
            <a:endParaRPr lang="en-US" altLang="ru-RU" smtClean="0"/>
          </a:p>
          <a:p>
            <a:pPr eaLnBrk="1" hangingPunct="1"/>
            <a:endParaRPr lang="ru-RU" altLang="ru-RU" smtClean="0"/>
          </a:p>
        </p:txBody>
      </p:sp>
      <p:sp>
        <p:nvSpPr>
          <p:cNvPr id="2457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Вычисление хэшей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Метод</a:t>
            </a:r>
            <a:r>
              <a:rPr lang="en-US" altLang="ru-RU" smtClean="0"/>
              <a:t> </a:t>
            </a:r>
            <a:r>
              <a:rPr lang="en-US" altLang="ru-RU" smtClean="0">
                <a:solidFill>
                  <a:srgbClr val="0000CC"/>
                </a:solidFill>
              </a:rPr>
              <a:t>Object.hashCode()</a:t>
            </a:r>
          </a:p>
          <a:p>
            <a:pPr eaLnBrk="1" hangingPunct="1"/>
            <a:r>
              <a:rPr lang="ru-RU" altLang="ru-RU" smtClean="0"/>
              <a:t>Устойчивость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hashCode</a:t>
            </a:r>
            <a:r>
              <a:rPr lang="ru-RU" altLang="ru-RU" smtClean="0">
                <a:solidFill>
                  <a:srgbClr val="0000CC"/>
                </a:solidFill>
              </a:rPr>
              <a:t>()</a:t>
            </a:r>
            <a:r>
              <a:rPr lang="en-US" altLang="ru-RU" smtClean="0"/>
              <a:t> </a:t>
            </a:r>
            <a:r>
              <a:rPr lang="ru-RU" altLang="ru-RU" smtClean="0"/>
              <a:t>не изменяется, если объект не изменяется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Согласованность с </a:t>
            </a:r>
            <a:r>
              <a:rPr lang="en-US" altLang="ru-RU" smtClean="0">
                <a:solidFill>
                  <a:srgbClr val="0000CC"/>
                </a:solidFill>
              </a:rPr>
              <a:t>equals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o1.equals(o2)</a:t>
            </a:r>
            <a:r>
              <a:rPr lang="en-US" altLang="ru-RU" smtClean="0"/>
              <a:t> =&gt; </a:t>
            </a:r>
            <a:r>
              <a:rPr lang="en-US" altLang="ru-RU" smtClean="0">
                <a:solidFill>
                  <a:srgbClr val="0000CC"/>
                </a:solidFill>
              </a:rPr>
              <a:t>o1.hashCode() == o2.hashCode()</a:t>
            </a:r>
          </a:p>
        </p:txBody>
      </p:sp>
      <p:sp>
        <p:nvSpPr>
          <p:cNvPr id="2560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Поиск уникальных слов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CollectionExample c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new CollectionExample(new HashSet());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int words = c.read(args[0]);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System.out.println("Words total: " + words);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System.out.println("Unique words: " 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c.getCollection().size());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c.dump();</a:t>
            </a:r>
          </a:p>
        </p:txBody>
      </p:sp>
      <p:sp>
        <p:nvSpPr>
          <p:cNvPr id="2662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AbstractSet</a:t>
            </a:r>
            <a:endParaRPr lang="ru-RU" altLang="ru-RU" sz="35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множества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Неизменяемые множества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iterator()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Изменяемые множества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add(Object o)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iterator.remove()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2765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Списки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</a:t>
            </a:r>
            <a:r>
              <a:rPr lang="en-US" altLang="ru-RU" smtClean="0"/>
              <a:t>3</a:t>
            </a:r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18963"/>
            <a:ext cx="7704856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Списки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535013"/>
            <a:ext cx="8229600" cy="258127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Список </a:t>
            </a:r>
            <a:r>
              <a:rPr lang="ru-RU" altLang="ru-RU" dirty="0" smtClean="0">
                <a:cs typeface="Arial" panose="020B0604020202020204" pitchFamily="34" charset="0"/>
              </a:rPr>
              <a:t>─ коллекция с индексированными элементами</a:t>
            </a:r>
          </a:p>
          <a:p>
            <a:pPr eaLnBrk="1" hangingPunct="1"/>
            <a:r>
              <a:rPr lang="ru-RU" altLang="ru-RU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List</a:t>
            </a:r>
            <a:endParaRPr lang="ru-RU" altLang="ru-RU" dirty="0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70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9206967"/>
              </p:ext>
            </p:extLst>
          </p:nvPr>
        </p:nvGraphicFramePr>
        <p:xfrm>
          <a:off x="1331640" y="4089201"/>
          <a:ext cx="5757487" cy="13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Visio" r:id="rId3" imgW="2551557" imgH="594360" progId="Visio.Drawing.11">
                  <p:embed/>
                </p:oleObj>
              </mc:Choice>
              <mc:Fallback>
                <p:oleObj name="Visio" r:id="rId3" imgW="2551557" imgH="5943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89201"/>
                        <a:ext cx="5757487" cy="13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Операции со списками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Доступ по индексу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get(int i)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чтение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set(int I, Object e)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запись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add(int i, Object e)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добавление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remove(int i)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удаление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Поиск элементов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indexOf(Object e)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поиск с начала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lastIndexOf(Object e)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поиск с конца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Взятие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вида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List subList(int from, int to)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3072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коллекции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ru-RU" sz="2000" spc="-45" dirty="0">
                <a:latin typeface="Tahoma"/>
                <a:cs typeface="Tahoma"/>
              </a:rPr>
              <a:t>Разнообразные </a:t>
            </a:r>
            <a:r>
              <a:rPr lang="ru-RU" sz="2000" spc="-60" dirty="0">
                <a:latin typeface="Tahoma"/>
                <a:cs typeface="Tahoma"/>
              </a:rPr>
              <a:t>контейнеры </a:t>
            </a:r>
            <a:r>
              <a:rPr lang="ru-RU" sz="2000" spc="-35" dirty="0">
                <a:latin typeface="Tahoma"/>
                <a:cs typeface="Tahoma"/>
              </a:rPr>
              <a:t>для </a:t>
            </a:r>
            <a:r>
              <a:rPr lang="ru-RU" sz="2000" spc="-55" dirty="0">
                <a:latin typeface="Tahoma"/>
                <a:cs typeface="Tahoma"/>
              </a:rPr>
              <a:t>хранения </a:t>
            </a:r>
            <a:r>
              <a:rPr lang="ru-RU" sz="2000" spc="-60" dirty="0">
                <a:latin typeface="Tahoma"/>
                <a:cs typeface="Tahoma"/>
              </a:rPr>
              <a:t>наборов </a:t>
            </a:r>
            <a:r>
              <a:rPr lang="ru-RU" sz="2000" spc="95" dirty="0">
                <a:latin typeface="Tahoma"/>
                <a:cs typeface="Tahoma"/>
              </a:rPr>
              <a:t> </a:t>
            </a:r>
            <a:r>
              <a:rPr lang="ru-RU" sz="2000" spc="-50" dirty="0">
                <a:latin typeface="Tahoma"/>
                <a:cs typeface="Tahoma"/>
              </a:rPr>
              <a:t>объектов</a:t>
            </a:r>
            <a:endParaRPr lang="ru-RU"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ru-RU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2000" spc="-40" dirty="0">
                <a:latin typeface="Tahoma"/>
                <a:cs typeface="Tahoma"/>
              </a:rPr>
              <a:t>Предоставляют </a:t>
            </a:r>
            <a:r>
              <a:rPr lang="ru-RU" sz="2000" spc="-50" dirty="0">
                <a:latin typeface="Tahoma"/>
                <a:cs typeface="Tahoma"/>
              </a:rPr>
              <a:t>значительно </a:t>
            </a:r>
            <a:r>
              <a:rPr lang="ru-RU" sz="2000" spc="-55" dirty="0">
                <a:latin typeface="Tahoma"/>
                <a:cs typeface="Tahoma"/>
              </a:rPr>
              <a:t>больше </a:t>
            </a:r>
            <a:r>
              <a:rPr lang="ru-RU" sz="2000" spc="-40" dirty="0">
                <a:latin typeface="Tahoma"/>
                <a:cs typeface="Tahoma"/>
              </a:rPr>
              <a:t>возможностей, </a:t>
            </a:r>
            <a:r>
              <a:rPr lang="ru-RU" sz="2000" spc="-35" dirty="0">
                <a:latin typeface="Tahoma"/>
                <a:cs typeface="Tahoma"/>
              </a:rPr>
              <a:t>чем </a:t>
            </a:r>
            <a:r>
              <a:rPr lang="ru-RU" sz="2000" spc="15" dirty="0">
                <a:latin typeface="Tahoma"/>
                <a:cs typeface="Tahoma"/>
              </a:rPr>
              <a:t> </a:t>
            </a:r>
            <a:r>
              <a:rPr lang="ru-RU" sz="2000" spc="-30" dirty="0">
                <a:latin typeface="Tahoma"/>
                <a:cs typeface="Tahoma"/>
              </a:rPr>
              <a:t>массивы</a:t>
            </a:r>
            <a:endParaRPr lang="ru-RU"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ru-RU"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</a:pPr>
            <a:r>
              <a:rPr lang="ru-RU" sz="2000" spc="65" dirty="0">
                <a:latin typeface="Tahoma"/>
                <a:cs typeface="Tahoma"/>
              </a:rPr>
              <a:t>В </a:t>
            </a:r>
            <a:r>
              <a:rPr lang="ru-RU" sz="2000" spc="-65" dirty="0">
                <a:latin typeface="Tahoma"/>
                <a:cs typeface="Tahoma"/>
              </a:rPr>
              <a:t>первую </a:t>
            </a:r>
            <a:r>
              <a:rPr lang="ru-RU" sz="2000" spc="-55" dirty="0">
                <a:latin typeface="Tahoma"/>
                <a:cs typeface="Tahoma"/>
              </a:rPr>
              <a:t>очередь, </a:t>
            </a:r>
            <a:r>
              <a:rPr lang="ru-RU" sz="2000" spc="-35" dirty="0">
                <a:latin typeface="Tahoma"/>
                <a:cs typeface="Tahoma"/>
              </a:rPr>
              <a:t>возможность </a:t>
            </a:r>
            <a:r>
              <a:rPr lang="ru-RU" sz="2000" spc="-55" dirty="0">
                <a:latin typeface="Tahoma"/>
                <a:cs typeface="Tahoma"/>
              </a:rPr>
              <a:t>добавления </a:t>
            </a:r>
            <a:r>
              <a:rPr lang="ru-RU" sz="2000" spc="-40" dirty="0">
                <a:latin typeface="Tahoma"/>
                <a:cs typeface="Tahoma"/>
              </a:rPr>
              <a:t>и </a:t>
            </a:r>
            <a:r>
              <a:rPr lang="ru-RU" sz="2000" spc="-60" dirty="0">
                <a:latin typeface="Tahoma"/>
                <a:cs typeface="Tahoma"/>
              </a:rPr>
              <a:t>удаления </a:t>
            </a:r>
            <a:r>
              <a:rPr lang="ru-RU" sz="2000" spc="-55" dirty="0">
                <a:latin typeface="Tahoma"/>
                <a:cs typeface="Tahoma"/>
              </a:rPr>
              <a:t>элементов  </a:t>
            </a:r>
            <a:r>
              <a:rPr lang="ru-RU" sz="2000" spc="-25" dirty="0">
                <a:latin typeface="Tahoma"/>
                <a:cs typeface="Tahoma"/>
              </a:rPr>
              <a:t>с </a:t>
            </a:r>
            <a:r>
              <a:rPr lang="ru-RU" sz="2000" spc="-35" dirty="0">
                <a:latin typeface="Tahoma"/>
                <a:cs typeface="Tahoma"/>
              </a:rPr>
              <a:t>динамическим </a:t>
            </a:r>
            <a:r>
              <a:rPr lang="ru-RU" sz="2000" spc="-50" dirty="0">
                <a:latin typeface="Tahoma"/>
                <a:cs typeface="Tahoma"/>
              </a:rPr>
              <a:t>изменением размера </a:t>
            </a:r>
            <a:r>
              <a:rPr lang="ru-RU" sz="2000" spc="-25" dirty="0">
                <a:latin typeface="Tahoma"/>
                <a:cs typeface="Tahoma"/>
              </a:rPr>
              <a:t> </a:t>
            </a:r>
            <a:r>
              <a:rPr lang="ru-RU" sz="2000" spc="-55" dirty="0">
                <a:latin typeface="Tahoma"/>
                <a:cs typeface="Tahoma"/>
              </a:rPr>
              <a:t>коллекции</a:t>
            </a:r>
            <a:endParaRPr lang="ru-RU"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ru-RU" sz="3200" dirty="0">
              <a:latin typeface="Times New Roman"/>
              <a:cs typeface="Times New Roman"/>
            </a:endParaRPr>
          </a:p>
          <a:p>
            <a:pPr marL="12700" marR="62865">
              <a:lnSpc>
                <a:spcPct val="102600"/>
              </a:lnSpc>
            </a:pPr>
            <a:r>
              <a:rPr lang="ru-RU" sz="2000" spc="65" dirty="0">
                <a:latin typeface="Tahoma"/>
                <a:cs typeface="Tahoma"/>
              </a:rPr>
              <a:t>В </a:t>
            </a:r>
            <a:r>
              <a:rPr lang="ru-RU" sz="2000" spc="-50" dirty="0">
                <a:latin typeface="Tahoma"/>
                <a:cs typeface="Tahoma"/>
              </a:rPr>
              <a:t>отличие </a:t>
            </a:r>
            <a:r>
              <a:rPr lang="ru-RU" sz="2000" spc="-40" dirty="0">
                <a:latin typeface="Tahoma"/>
                <a:cs typeface="Tahoma"/>
              </a:rPr>
              <a:t>от массивов, </a:t>
            </a:r>
            <a:r>
              <a:rPr lang="ru-RU" sz="2000" spc="-25" dirty="0">
                <a:latin typeface="Tahoma"/>
                <a:cs typeface="Tahoma"/>
              </a:rPr>
              <a:t>могут </a:t>
            </a:r>
            <a:r>
              <a:rPr lang="ru-RU" sz="2000" spc="-45" dirty="0">
                <a:latin typeface="Tahoma"/>
                <a:cs typeface="Tahoma"/>
              </a:rPr>
              <a:t>хранить только </a:t>
            </a:r>
            <a:r>
              <a:rPr lang="ru-RU" sz="2000" spc="-40" dirty="0">
                <a:latin typeface="Tahoma"/>
                <a:cs typeface="Tahoma"/>
              </a:rPr>
              <a:t>объекты, </a:t>
            </a:r>
            <a:r>
              <a:rPr lang="ru-RU" sz="2000" spc="-60" dirty="0">
                <a:latin typeface="Tahoma"/>
                <a:cs typeface="Tahoma"/>
              </a:rPr>
              <a:t>но </a:t>
            </a:r>
            <a:r>
              <a:rPr lang="ru-RU" sz="2000" spc="-85" dirty="0">
                <a:latin typeface="Tahoma"/>
                <a:cs typeface="Tahoma"/>
              </a:rPr>
              <a:t>не  </a:t>
            </a:r>
            <a:r>
              <a:rPr lang="ru-RU" sz="2000" spc="-50" dirty="0">
                <a:latin typeface="Tahoma"/>
                <a:cs typeface="Tahoma"/>
              </a:rPr>
              <a:t>примитивные </a:t>
            </a:r>
            <a:r>
              <a:rPr lang="ru-RU" sz="2000" spc="-40" dirty="0">
                <a:latin typeface="Tahoma"/>
                <a:cs typeface="Tahoma"/>
              </a:rPr>
              <a:t>типы </a:t>
            </a:r>
            <a:r>
              <a:rPr lang="ru-RU" sz="2000" spc="-50" dirty="0">
                <a:latin typeface="Tahoma"/>
                <a:cs typeface="Tahoma"/>
              </a:rPr>
              <a:t>(однако </a:t>
            </a:r>
            <a:r>
              <a:rPr lang="ru-RU" sz="2000" spc="-40" dirty="0">
                <a:latin typeface="Tahoma"/>
                <a:cs typeface="Tahoma"/>
              </a:rPr>
              <a:t>можно использовать </a:t>
            </a:r>
            <a:r>
              <a:rPr lang="ru-RU" sz="2000" spc="85" dirty="0">
                <a:latin typeface="Tahoma"/>
                <a:cs typeface="Tahoma"/>
              </a:rPr>
              <a:t> </a:t>
            </a:r>
            <a:r>
              <a:rPr lang="ru-RU" sz="2000" spc="-40" dirty="0">
                <a:latin typeface="Tahoma"/>
                <a:cs typeface="Tahoma"/>
              </a:rPr>
              <a:t>классы-обертки)</a:t>
            </a:r>
            <a:endParaRPr lang="ru-RU" sz="2000" dirty="0">
              <a:latin typeface="Tahoma"/>
              <a:cs typeface="Tahoma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1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3165" y="562175"/>
            <a:ext cx="8297862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Итератор по списку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164" y="1556792"/>
            <a:ext cx="7853635" cy="2150021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Интерфейс </a:t>
            </a:r>
            <a:r>
              <a:rPr lang="en-US" altLang="ru-RU" dirty="0" err="1" smtClean="0">
                <a:solidFill>
                  <a:srgbClr val="0000CC"/>
                </a:solidFill>
              </a:rPr>
              <a:t>ListIterator</a:t>
            </a:r>
            <a:r>
              <a:rPr lang="en-US" altLang="ru-RU" dirty="0" smtClean="0">
                <a:solidFill>
                  <a:srgbClr val="0000CC"/>
                </a:solidFill>
              </a:rPr>
              <a:t> extends Iterator</a:t>
            </a:r>
          </a:p>
          <a:p>
            <a:pPr eaLnBrk="1" hangingPunct="1"/>
            <a:r>
              <a:rPr lang="ru-RU" altLang="ru-RU" dirty="0" smtClean="0"/>
              <a:t>Метод </a:t>
            </a:r>
            <a:r>
              <a:rPr lang="en-US" altLang="ru-RU" dirty="0" err="1" smtClean="0">
                <a:solidFill>
                  <a:srgbClr val="0000CC"/>
                </a:solidFill>
              </a:rPr>
              <a:t>listIterator</a:t>
            </a:r>
            <a:r>
              <a:rPr lang="en-US" altLang="ru-RU" dirty="0" smtClean="0">
                <a:solidFill>
                  <a:srgbClr val="0000CC"/>
                </a:solidFill>
              </a:rPr>
              <a:t>()</a:t>
            </a:r>
            <a:endParaRPr lang="ru-RU" altLang="ru-RU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dirty="0" smtClean="0"/>
              <a:t>Предыдущий / Следующий элементы</a:t>
            </a:r>
            <a:endParaRPr lang="en-US" altLang="ru-RU" dirty="0" smtClean="0">
              <a:solidFill>
                <a:srgbClr val="0000CC"/>
              </a:solidFill>
            </a:endParaRPr>
          </a:p>
        </p:txBody>
      </p:sp>
      <p:graphicFrame>
        <p:nvGraphicFramePr>
          <p:cNvPr id="3174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46138" y="3429000"/>
          <a:ext cx="7450137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Visio" r:id="rId3" imgW="2911602" imgH="1134237" progId="Visio.Drawing.11">
                  <p:embed/>
                </p:oleObj>
              </mc:Choice>
              <mc:Fallback>
                <p:oleObj name="Visio" r:id="rId3" imgW="2911602" imgH="1134237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429000"/>
                        <a:ext cx="7450137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Операции итератора по списку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Передвижение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hasNext()</a:t>
            </a:r>
            <a:r>
              <a:rPr lang="en-US" altLang="ru-RU" smtClean="0"/>
              <a:t> / </a:t>
            </a:r>
            <a:r>
              <a:rPr lang="en-US" altLang="ru-RU" smtClean="0">
                <a:solidFill>
                  <a:srgbClr val="0000CC"/>
                </a:solidFill>
              </a:rPr>
              <a:t>hasPrevious()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проверка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next()</a:t>
            </a:r>
            <a:r>
              <a:rPr lang="en-US" altLang="ru-RU" smtClean="0"/>
              <a:t> / </a:t>
            </a:r>
            <a:r>
              <a:rPr lang="en-US" altLang="ru-RU" smtClean="0">
                <a:solidFill>
                  <a:srgbClr val="0000CC"/>
                </a:solidFill>
              </a:rPr>
              <a:t>previous()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взятие элемента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nextIndex()</a:t>
            </a:r>
            <a:r>
              <a:rPr lang="en-US" altLang="ru-RU" smtClean="0"/>
              <a:t> / </a:t>
            </a:r>
            <a:r>
              <a:rPr lang="en-US" altLang="ru-RU" smtClean="0">
                <a:solidFill>
                  <a:srgbClr val="0000CC"/>
                </a:solidFill>
              </a:rPr>
              <a:t>previousIndex()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определение индекса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Изменение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remove()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удаление элемента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set(Object e)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изменение элемента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add(Object e)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добавление элемента</a:t>
            </a:r>
            <a:endParaRPr lang="en-US" altLang="ru-RU" smtClean="0"/>
          </a:p>
          <a:p>
            <a:pPr lvl="1" eaLnBrk="1" hangingPunct="1"/>
            <a:endParaRPr lang="ru-RU" altLang="ru-RU" smtClean="0"/>
          </a:p>
        </p:txBody>
      </p:sp>
      <p:sp>
        <p:nvSpPr>
          <p:cNvPr id="3277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ArrayList</a:t>
            </a:r>
            <a:endParaRPr lang="ru-RU" altLang="ru-RU" sz="3500" smtClean="0">
              <a:cs typeface="Arial" panose="020B0604020202020204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ArrayList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список на базе массива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Плюсы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Быстрый доступ по индексу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Быстрая вставка и удаление элементов с конца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Минусы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Медленная вставка и удаление элементов</a:t>
            </a:r>
          </a:p>
        </p:txBody>
      </p:sp>
      <p:sp>
        <p:nvSpPr>
          <p:cNvPr id="3379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Вместимость </a:t>
            </a:r>
            <a:r>
              <a:rPr lang="en-US" altLang="ru-RU" sz="3500" smtClean="0"/>
              <a:t>ArrayList</a:t>
            </a:r>
            <a:endParaRPr lang="ru-RU" altLang="ru-RU" sz="3500" smtClean="0">
              <a:cs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Вместимость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реальное количество элементов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Дополнительные 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ensureCapacity(int c)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определение вместимости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trimToSize()</a:t>
            </a:r>
            <a:r>
              <a:rPr lang="en-US" altLang="ru-RU" b="1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“</a:t>
            </a:r>
            <a:r>
              <a:rPr lang="ru-RU" altLang="ru-RU" smtClean="0">
                <a:cs typeface="Arial" panose="020B0604020202020204" pitchFamily="34" charset="0"/>
              </a:rPr>
              <a:t>подгонка</a:t>
            </a:r>
            <a:r>
              <a:rPr lang="en-US" altLang="ru-RU" smtClean="0">
                <a:cs typeface="Arial" panose="020B0604020202020204" pitchFamily="34" charset="0"/>
              </a:rPr>
              <a:t>”</a:t>
            </a:r>
            <a:r>
              <a:rPr lang="ru-RU" altLang="ru-RU" smtClean="0">
                <a:cs typeface="Arial" panose="020B0604020202020204" pitchFamily="34" charset="0"/>
              </a:rPr>
              <a:t> вместимости</a:t>
            </a:r>
          </a:p>
          <a:p>
            <a:pPr lvl="1" eaLnBrk="1" hangingPunct="1"/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3481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Конструкторы </a:t>
            </a:r>
            <a:r>
              <a:rPr lang="en-US" altLang="ru-RU" sz="3500" smtClean="0"/>
              <a:t>ArrayList</a:t>
            </a:r>
            <a:endParaRPr lang="ru-RU" altLang="ru-RU" sz="3500" smtClean="0">
              <a:cs typeface="Arial" panose="020B0604020202020204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ArrayList()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пустой список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ArrayList(Collection c)</a:t>
            </a:r>
            <a:r>
              <a:rPr lang="ru-RU" altLang="ru-RU" smtClean="0">
                <a:cs typeface="Arial" panose="020B0604020202020204" pitchFamily="34" charset="0"/>
              </a:rPr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копия коллекции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ArrayList(int initialCapacity)</a:t>
            </a:r>
            <a:r>
              <a:rPr lang="ru-RU" altLang="ru-RU" smtClean="0">
                <a:cs typeface="Arial" panose="020B0604020202020204" pitchFamily="34" charset="0"/>
              </a:rPr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пустой список заданной вместимости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3584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Применения </a:t>
            </a:r>
            <a:r>
              <a:rPr lang="en-US" altLang="ru-RU" sz="3500" smtClean="0"/>
              <a:t>ArrayList</a:t>
            </a:r>
            <a:endParaRPr lang="ru-RU" altLang="ru-RU" sz="35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“</a:t>
            </a:r>
            <a:r>
              <a:rPr lang="ru-RU" altLang="ru-RU" smtClean="0"/>
              <a:t>Бесконечный</a:t>
            </a:r>
            <a:r>
              <a:rPr lang="en-US" altLang="ru-RU" smtClean="0"/>
              <a:t>”</a:t>
            </a:r>
            <a:r>
              <a:rPr lang="ru-RU" altLang="ru-RU" smtClean="0"/>
              <a:t> массив</a:t>
            </a:r>
          </a:p>
          <a:p>
            <a:pPr eaLnBrk="1" hangingPunct="1"/>
            <a:r>
              <a:rPr lang="ru-RU" altLang="ru-RU" smtClean="0"/>
              <a:t>Стек</a:t>
            </a:r>
          </a:p>
        </p:txBody>
      </p:sp>
      <p:sp>
        <p:nvSpPr>
          <p:cNvPr id="3686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Вывод </a:t>
            </a:r>
            <a:r>
              <a:rPr lang="en-US" altLang="ru-RU" sz="3500" smtClean="0"/>
              <a:t>ArrayList </a:t>
            </a:r>
            <a:r>
              <a:rPr lang="ru-RU" altLang="ru-RU" sz="3500" smtClean="0"/>
              <a:t>на экран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List list = new ArrayList();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…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for (int i = list.size() - 1; i &gt;= 0; i--)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System.out.println(list.get(i));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3789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LinkedList</a:t>
            </a:r>
            <a:endParaRPr lang="en-US" altLang="ru-RU" sz="3500" smtClean="0">
              <a:cs typeface="Arial" panose="020B0604020202020204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LinkedList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двусвязный список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Плюсы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Быстрое добавление и удаление элементов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Минусы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Медленный доступ по индексу</a:t>
            </a:r>
          </a:p>
        </p:txBody>
      </p:sp>
      <p:sp>
        <p:nvSpPr>
          <p:cNvPr id="3891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Возможности </a:t>
            </a:r>
            <a:r>
              <a:rPr lang="en-US" altLang="ru-RU" sz="3500" smtClean="0"/>
              <a:t>LinkedList</a:t>
            </a:r>
            <a:endParaRPr lang="ru-RU" altLang="ru-RU" sz="3500" smtClean="0">
              <a:cs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Конструкторы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LinkedList()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пустой список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LinkedList(Collection c)</a:t>
            </a:r>
            <a:r>
              <a:rPr lang="ru-RU" altLang="ru-RU" smtClean="0">
                <a:cs typeface="Arial" panose="020B0604020202020204" pitchFamily="34" charset="0"/>
              </a:rPr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копия коллекции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addFirst(Object o)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– добавить в начало списка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addLast(Object o)</a:t>
            </a:r>
            <a:r>
              <a:rPr lang="en-US" altLang="ru-RU" smtClean="0">
                <a:cs typeface="Arial" panose="020B0604020202020204" pitchFamily="34" charset="0"/>
              </a:rPr>
              <a:t> – </a:t>
            </a:r>
            <a:r>
              <a:rPr lang="ru-RU" altLang="ru-RU" smtClean="0">
                <a:cs typeface="Arial" panose="020B0604020202020204" pitchFamily="34" charset="0"/>
              </a:rPr>
              <a:t>добавить в конец списка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removeFirst()</a:t>
            </a:r>
            <a:r>
              <a:rPr lang="en-US" altLang="ru-RU" smtClean="0">
                <a:cs typeface="Arial" panose="020B0604020202020204" pitchFamily="34" charset="0"/>
              </a:rPr>
              <a:t> – </a:t>
            </a:r>
            <a:r>
              <a:rPr lang="ru-RU" altLang="ru-RU" smtClean="0">
                <a:cs typeface="Arial" panose="020B0604020202020204" pitchFamily="34" charset="0"/>
              </a:rPr>
              <a:t>удалить первый элемент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removeLast()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– удалить последний элемент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3993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Применения </a:t>
            </a:r>
            <a:r>
              <a:rPr lang="en-US" altLang="ru-RU" sz="3500" smtClean="0"/>
              <a:t>LinkedList</a:t>
            </a:r>
            <a:endParaRPr lang="ru-RU" altLang="ru-RU" sz="35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Стек</a:t>
            </a:r>
          </a:p>
          <a:p>
            <a:pPr eaLnBrk="1" hangingPunct="1"/>
            <a:r>
              <a:rPr lang="ru-RU" altLang="ru-RU" smtClean="0"/>
              <a:t>Очередь</a:t>
            </a:r>
          </a:p>
          <a:p>
            <a:pPr eaLnBrk="1" hangingPunct="1"/>
            <a:r>
              <a:rPr lang="ru-RU" altLang="ru-RU" smtClean="0"/>
              <a:t>Дек</a:t>
            </a:r>
          </a:p>
        </p:txBody>
      </p:sp>
      <p:sp>
        <p:nvSpPr>
          <p:cNvPr id="4096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500" smtClean="0"/>
              <a:t>Collections Framework</a:t>
            </a:r>
            <a:endParaRPr lang="ru-RU" altLang="ru-RU" sz="35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Набор стандартных контейнеров (коллекций) и правил их использования</a:t>
            </a:r>
          </a:p>
          <a:p>
            <a:pPr lvl="1" eaLnBrk="1" hangingPunct="1"/>
            <a:r>
              <a:rPr lang="ru-RU" altLang="ru-RU" smtClean="0"/>
              <a:t>Интерфейсы</a:t>
            </a:r>
          </a:p>
          <a:p>
            <a:pPr lvl="1" eaLnBrk="1" hangingPunct="1"/>
            <a:r>
              <a:rPr lang="ru-RU" altLang="ru-RU" smtClean="0"/>
              <a:t>Реализации</a:t>
            </a:r>
          </a:p>
          <a:p>
            <a:pPr lvl="1" eaLnBrk="1" hangingPunct="1"/>
            <a:r>
              <a:rPr lang="ru-RU" altLang="ru-RU" smtClean="0"/>
              <a:t>Алгоритмы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/>
          </a:p>
          <a:p>
            <a:pPr eaLnBrk="1" hangingPunct="1"/>
            <a:r>
              <a:rPr lang="ru-RU" altLang="ru-RU" smtClean="0"/>
              <a:t>Пакет </a:t>
            </a:r>
            <a:r>
              <a:rPr lang="en-US" altLang="ru-RU" smtClean="0">
                <a:solidFill>
                  <a:srgbClr val="0000CC"/>
                </a:solidFill>
              </a:rPr>
              <a:t>java.util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717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Вывод </a:t>
            </a:r>
            <a:r>
              <a:rPr lang="en-US" altLang="ru-RU" sz="3500" smtClean="0"/>
              <a:t>LinkedList </a:t>
            </a:r>
            <a:r>
              <a:rPr lang="ru-RU" altLang="ru-RU" sz="3500" smtClean="0"/>
              <a:t>на экран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List list = new LinkedList();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for (ListIterator li = list.listIterator(list.size());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li.hasPrevious(); 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System.out.println(li.previous());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}</a:t>
            </a:r>
          </a:p>
          <a:p>
            <a:pPr eaLnBrk="1" hangingPunct="1"/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4198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AbstractList</a:t>
            </a:r>
            <a:endParaRPr lang="ru-RU" altLang="ru-RU" sz="350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списки с произвольным доступом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Неизменяемые списки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get(index)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Изменяемые списки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set(index, element)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Списки переменной длины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add(index, element)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remove(index)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4301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AbstractSequentialList</a:t>
            </a:r>
            <a:endParaRPr lang="ru-RU" altLang="ru-RU" sz="35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списки с последовательным доступом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Неизменяемые списки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listIterator() </a:t>
            </a:r>
            <a:r>
              <a:rPr lang="en-US" altLang="ru-RU" smtClean="0"/>
              <a:t>(</a:t>
            </a:r>
            <a:r>
              <a:rPr lang="ru-RU" altLang="ru-RU" smtClean="0"/>
              <a:t>методы перемещения)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Изменяемые списки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ListIterator.set(index, element)</a:t>
            </a:r>
          </a:p>
          <a:p>
            <a:pPr eaLnBrk="1" hangingPunct="1"/>
            <a:r>
              <a:rPr lang="ru-RU" altLang="ru-RU" smtClean="0"/>
              <a:t>Списки переменной длины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ListIterator.add(element)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ListIterator.remove(element)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4403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Очереди</a:t>
            </a:r>
            <a:r>
              <a:rPr lang="en-US" altLang="ru-RU" smtClean="0"/>
              <a:t> </a:t>
            </a:r>
            <a:r>
              <a:rPr lang="ru-RU" altLang="ru-RU" smtClean="0"/>
              <a:t>и деки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Очередь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Очередь – хранилище элементов для обработки</a:t>
            </a:r>
          </a:p>
          <a:p>
            <a:pPr eaLnBrk="1" hangingPunct="1"/>
            <a:r>
              <a:rPr lang="ru-RU" altLang="ru-RU" smtClean="0"/>
              <a:t>Интерфейс </a:t>
            </a:r>
            <a:r>
              <a:rPr lang="en-US" altLang="ru-RU" smtClean="0">
                <a:solidFill>
                  <a:srgbClr val="0000CC"/>
                </a:solidFill>
              </a:rPr>
              <a:t>Queue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Свойства очередей</a:t>
            </a:r>
          </a:p>
          <a:p>
            <a:pPr lvl="1" eaLnBrk="1" hangingPunct="1"/>
            <a:r>
              <a:rPr lang="ru-RU" altLang="ru-RU" smtClean="0"/>
              <a:t>Порядок выдачи элементов определяется конкретной реализацией</a:t>
            </a:r>
          </a:p>
          <a:p>
            <a:pPr lvl="1" eaLnBrk="1" hangingPunct="1"/>
            <a:r>
              <a:rPr lang="ru-RU" altLang="ru-RU" smtClean="0"/>
              <a:t>Очереди не могут хранить </a:t>
            </a:r>
            <a:r>
              <a:rPr lang="en-US" altLang="ru-RU" smtClean="0">
                <a:solidFill>
                  <a:srgbClr val="0000CC"/>
                </a:solidFill>
              </a:rPr>
              <a:t>null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ru-RU" altLang="ru-RU" smtClean="0"/>
              <a:t>У очереди может быть ограничен размер</a:t>
            </a:r>
            <a:endParaRPr lang="en-US" altLang="ru-RU" smtClean="0"/>
          </a:p>
        </p:txBody>
      </p:sp>
      <p:sp>
        <p:nvSpPr>
          <p:cNvPr id="4608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Методы очередей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Обычные 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add(Object o)</a:t>
            </a:r>
            <a:r>
              <a:rPr lang="en-US" altLang="ru-RU" smtClean="0"/>
              <a:t> – </a:t>
            </a:r>
            <a:r>
              <a:rPr lang="ru-RU" altLang="ru-RU" smtClean="0"/>
              <a:t>добавить элемент</a:t>
            </a:r>
            <a:endParaRPr lang="en-US" altLang="ru-RU" smtClean="0"/>
          </a:p>
          <a:p>
            <a:pPr lvl="2" eaLnBrk="1" hangingPunct="1"/>
            <a:r>
              <a:rPr lang="ru-RU" altLang="ru-RU" smtClean="0"/>
              <a:t>Бросает </a:t>
            </a:r>
            <a:r>
              <a:rPr lang="en-US" altLang="ru-RU" smtClean="0">
                <a:solidFill>
                  <a:srgbClr val="0000CC"/>
                </a:solidFill>
              </a:rPr>
              <a:t>UnsupportedOperationException</a:t>
            </a:r>
            <a:r>
              <a:rPr lang="ru-RU" altLang="ru-RU" smtClean="0"/>
              <a:t> 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Object element()</a:t>
            </a:r>
            <a:r>
              <a:rPr lang="en-US" altLang="ru-RU" smtClean="0"/>
              <a:t> – </a:t>
            </a:r>
            <a:r>
              <a:rPr lang="ru-RU" altLang="ru-RU" smtClean="0"/>
              <a:t>вершина очереди</a:t>
            </a:r>
            <a:endParaRPr lang="en-US" altLang="ru-RU" smtClean="0"/>
          </a:p>
          <a:p>
            <a:pPr lvl="2" eaLnBrk="1" hangingPunct="1"/>
            <a:r>
              <a:rPr lang="ru-RU" altLang="ru-RU" smtClean="0"/>
              <a:t>Бросает </a:t>
            </a:r>
            <a:r>
              <a:rPr lang="en-US" altLang="ru-RU" smtClean="0">
                <a:solidFill>
                  <a:srgbClr val="0000CC"/>
                </a:solidFill>
              </a:rPr>
              <a:t>NoSuchElementException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Object remove()</a:t>
            </a:r>
            <a:r>
              <a:rPr lang="en-US" altLang="ru-RU" smtClean="0"/>
              <a:t> – </a:t>
            </a:r>
            <a:r>
              <a:rPr lang="ru-RU" altLang="ru-RU" smtClean="0"/>
              <a:t>удалить элемент из вершины</a:t>
            </a:r>
            <a:endParaRPr lang="en-US" altLang="ru-RU" smtClean="0"/>
          </a:p>
          <a:p>
            <a:pPr lvl="2" eaLnBrk="1" hangingPunct="1"/>
            <a:r>
              <a:rPr lang="ru-RU" altLang="ru-RU" smtClean="0"/>
              <a:t>Бросает </a:t>
            </a:r>
            <a:r>
              <a:rPr lang="en-US" altLang="ru-RU" smtClean="0">
                <a:solidFill>
                  <a:srgbClr val="0000CC"/>
                </a:solidFill>
              </a:rPr>
              <a:t>NoSuchElementException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Методы, не бросающие исключений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offer(Object o)</a:t>
            </a:r>
            <a:r>
              <a:rPr lang="en-US" altLang="ru-RU" smtClean="0"/>
              <a:t> – </a:t>
            </a:r>
            <a:r>
              <a:rPr lang="ru-RU" altLang="ru-RU" smtClean="0"/>
              <a:t>добавить элемент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Object peek()</a:t>
            </a:r>
            <a:r>
              <a:rPr lang="en-US" altLang="ru-RU" smtClean="0"/>
              <a:t> – </a:t>
            </a:r>
            <a:r>
              <a:rPr lang="ru-RU" altLang="ru-RU" smtClean="0"/>
              <a:t>вершина очереди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Object poll()</a:t>
            </a:r>
            <a:r>
              <a:rPr lang="en-US" altLang="ru-RU" smtClean="0"/>
              <a:t> – </a:t>
            </a:r>
            <a:r>
              <a:rPr lang="ru-RU" altLang="ru-RU" smtClean="0"/>
              <a:t>удалить элемент из вершины</a:t>
            </a:r>
          </a:p>
        </p:txBody>
      </p:sp>
      <p:sp>
        <p:nvSpPr>
          <p:cNvPr id="4710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LinkedList</a:t>
            </a:r>
            <a:endParaRPr lang="ru-RU" altLang="ru-RU" sz="350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Очередь на двусвязном списке</a:t>
            </a:r>
          </a:p>
        </p:txBody>
      </p:sp>
      <p:sp>
        <p:nvSpPr>
          <p:cNvPr id="4813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AbstractQueue</a:t>
            </a:r>
            <a:endParaRPr lang="ru-RU" altLang="ru-RU" sz="350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очереди</a:t>
            </a:r>
          </a:p>
          <a:p>
            <a:pPr eaLnBrk="1" hangingPunct="1"/>
            <a:r>
              <a:rPr lang="ru-RU" altLang="ru-RU" smtClean="0"/>
              <a:t>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offer(Object o)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peek()</a:t>
            </a:r>
            <a:endParaRPr lang="ru-RU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poll()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iterator()</a:t>
            </a:r>
          </a:p>
        </p:txBody>
      </p:sp>
      <p:sp>
        <p:nvSpPr>
          <p:cNvPr id="4915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827583" y="587738"/>
            <a:ext cx="8344991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Деки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27582" y="1556792"/>
            <a:ext cx="7859219" cy="1798637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Интерфейс </a:t>
            </a:r>
            <a:r>
              <a:rPr lang="en-US" altLang="ru-RU" sz="2600" dirty="0" err="1" smtClean="0">
                <a:solidFill>
                  <a:srgbClr val="0000CC"/>
                </a:solidFill>
              </a:rPr>
              <a:t>Deque</a:t>
            </a:r>
            <a:endParaRPr lang="en-US" altLang="ru-RU" sz="2600" dirty="0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z="2600" dirty="0" smtClean="0"/>
              <a:t>Класс </a:t>
            </a:r>
            <a:r>
              <a:rPr lang="en-US" altLang="ru-RU" sz="2600" dirty="0" err="1" smtClean="0">
                <a:solidFill>
                  <a:srgbClr val="0000CC"/>
                </a:solidFill>
              </a:rPr>
              <a:t>ArrayDeque</a:t>
            </a:r>
            <a:r>
              <a:rPr lang="en-US" altLang="ru-RU" sz="2600" dirty="0" smtClean="0"/>
              <a:t> –</a:t>
            </a:r>
            <a:r>
              <a:rPr lang="ru-RU" altLang="ru-RU" sz="2600" dirty="0" smtClean="0"/>
              <a:t>циклическая очередь</a:t>
            </a:r>
          </a:p>
          <a:p>
            <a:pPr eaLnBrk="1" hangingPunct="1"/>
            <a:r>
              <a:rPr lang="ru-RU" altLang="ru-RU" sz="2600" dirty="0" smtClean="0"/>
              <a:t>Класс</a:t>
            </a:r>
            <a:r>
              <a:rPr lang="ru-RU" altLang="ru-RU" sz="2600" dirty="0" smtClean="0">
                <a:solidFill>
                  <a:srgbClr val="0000CC"/>
                </a:solidFill>
              </a:rPr>
              <a:t> </a:t>
            </a:r>
            <a:r>
              <a:rPr lang="en-US" altLang="ru-RU" sz="2600" dirty="0" err="1" smtClean="0">
                <a:solidFill>
                  <a:srgbClr val="0000CC"/>
                </a:solidFill>
              </a:rPr>
              <a:t>LinkedList</a:t>
            </a:r>
            <a:r>
              <a:rPr lang="en-US" altLang="ru-RU" sz="2600" dirty="0" smtClean="0"/>
              <a:t> – </a:t>
            </a:r>
            <a:r>
              <a:rPr lang="ru-RU" altLang="ru-RU" sz="2600" dirty="0" smtClean="0"/>
              <a:t>двусвязный список</a:t>
            </a:r>
          </a:p>
        </p:txBody>
      </p:sp>
      <p:graphicFrame>
        <p:nvGraphicFramePr>
          <p:cNvPr id="305199" name="Group 47"/>
          <p:cNvGraphicFramePr>
            <a:graphicFrameLocks noGrp="1"/>
          </p:cNvGraphicFramePr>
          <p:nvPr>
            <p:ph sz="half" idx="2"/>
          </p:nvPr>
        </p:nvGraphicFramePr>
        <p:xfrm>
          <a:off x="250825" y="3573463"/>
          <a:ext cx="8651875" cy="2773590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Действие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Голова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Хвост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7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Исключение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возврата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Исключение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Код возврата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Вставка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addFirst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offerFirst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addLast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offerLast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getFirst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peekFirst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getLast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peekLast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Удаление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removeFirst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pollFirst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removeLast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polLast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178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Отображения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</a:t>
            </a:r>
            <a:r>
              <a:rPr lang="en-US" altLang="ru-RU" smtClean="0"/>
              <a:t>5</a:t>
            </a:r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Структура </a:t>
            </a:r>
            <a:r>
              <a:rPr lang="en-US" altLang="ru-RU" sz="3500" smtClean="0"/>
              <a:t>Collections Framework (1)</a:t>
            </a:r>
            <a:endParaRPr lang="ru-RU" altLang="ru-RU" sz="3500" smtClean="0"/>
          </a:p>
        </p:txBody>
      </p:sp>
      <p:graphicFrame>
        <p:nvGraphicFramePr>
          <p:cNvPr id="84996" name="Object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28676" y="1676771"/>
          <a:ext cx="7481107" cy="44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Visio" r:id="rId3" imgW="4576191" imgH="2701671" progId="Visio.Drawing.11">
                  <p:embed/>
                </p:oleObj>
              </mc:Choice>
              <mc:Fallback>
                <p:oleObj name="Visio" r:id="rId3" imgW="4576191" imgH="2701671" progId="Visio.Drawing.11">
                  <p:embed/>
                  <p:pic>
                    <p:nvPicPr>
                      <p:cNvPr id="849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6" y="1676771"/>
                        <a:ext cx="7481107" cy="44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24413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813420" y="543844"/>
            <a:ext cx="7859217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Отображение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317" y="1340768"/>
            <a:ext cx="7859216" cy="2087438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Отображение </a:t>
            </a:r>
            <a:r>
              <a:rPr lang="ru-RU" altLang="ru-RU" sz="2600" dirty="0" smtClean="0">
                <a:cs typeface="Arial" panose="020B0604020202020204" pitchFamily="34" charset="0"/>
              </a:rPr>
              <a:t>─ множество пар ключ-значение при уникальности ключа</a:t>
            </a:r>
          </a:p>
          <a:p>
            <a:pPr eaLnBrk="1" hangingPunct="1"/>
            <a:r>
              <a:rPr lang="ru-RU" altLang="ru-RU" sz="2600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Map</a:t>
            </a:r>
            <a:endParaRPr lang="ru-RU" altLang="ru-RU" sz="2600" dirty="0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222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9775" y="2781300"/>
          <a:ext cx="2582863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Visio" r:id="rId3" imgW="1111758" imgH="1471803" progId="Visio.Drawing.11">
                  <p:embed/>
                </p:oleObj>
              </mc:Choice>
              <mc:Fallback>
                <p:oleObj name="Visio" r:id="rId3" imgW="1111758" imgH="14718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781300"/>
                        <a:ext cx="2582863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Методы отображений (1)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Доступ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get(Object k)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получение значение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put(Object k, Object v)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запись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remove(Object k)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удаление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/>
              <a:t>Проверки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containsKey(Object k)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наличие ключа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containsValue(Object v)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наличие значения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Определения размера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size()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размер отображения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isEmpty()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проверка на пустоту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5325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Методы отображений (</a:t>
            </a:r>
            <a:r>
              <a:rPr lang="en-US" altLang="ru-RU" sz="3500" smtClean="0"/>
              <a:t>2</a:t>
            </a:r>
            <a:r>
              <a:rPr lang="ru-RU" altLang="ru-RU" sz="3500" smtClean="0"/>
              <a:t>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Взятие видов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entrySet()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множество пар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values()</a:t>
            </a:r>
            <a:r>
              <a:rPr lang="ru-RU" altLang="ru-RU" smtClean="0"/>
              <a:t> </a:t>
            </a:r>
            <a:r>
              <a:rPr lang="ru-RU" altLang="ru-RU" smtClean="0">
                <a:cs typeface="Arial" panose="020B0604020202020204" pitchFamily="34" charset="0"/>
              </a:rPr>
              <a:t>─ коллекция значений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keySet()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</a:t>
            </a:r>
            <a:r>
              <a:rPr lang="ru-RU" altLang="ru-RU" smtClean="0">
                <a:cs typeface="Arial" panose="020B0604020202020204" pitchFamily="34" charset="0"/>
              </a:rPr>
              <a:t> множество ключей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Массовые операции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putAll(Map map)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добавление всех пар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5427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Пары</a:t>
            </a:r>
          </a:p>
        </p:txBody>
      </p:sp>
      <p:graphicFrame>
        <p:nvGraphicFramePr>
          <p:cNvPr id="5530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016375" y="3589338"/>
          <a:ext cx="1111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Visio" r:id="rId3" imgW="1111758" imgH="594360" progId="Visio.Drawing.11">
                  <p:embed/>
                </p:oleObj>
              </mc:Choice>
              <mc:Fallback>
                <p:oleObj name="Visio" r:id="rId3" imgW="1111758" imgH="5943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589338"/>
                        <a:ext cx="11112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6" y="1412776"/>
            <a:ext cx="7400924" cy="5040412"/>
          </a:xfrm>
        </p:spPr>
        <p:txBody>
          <a:bodyPr/>
          <a:lstStyle/>
          <a:p>
            <a:pPr eaLnBrk="1" hangingPunct="1"/>
            <a:r>
              <a:rPr lang="ru-RU" altLang="ru-RU" smtClean="0"/>
              <a:t>Пара </a:t>
            </a:r>
            <a:r>
              <a:rPr lang="ru-RU" altLang="ru-RU" smtClean="0">
                <a:cs typeface="Arial" panose="020B0604020202020204" pitchFamily="34" charset="0"/>
              </a:rPr>
              <a:t>─ ключ + значение</a:t>
            </a:r>
          </a:p>
          <a:p>
            <a:pPr eaLnBrk="1" hangingPunct="1"/>
            <a:r>
              <a:rPr lang="ru-RU" altLang="ru-RU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Map.Entry</a:t>
            </a:r>
            <a:endParaRPr lang="en-US" altLang="ru-RU" dirty="0" smtClean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ru-RU" altLang="ru-RU" dirty="0" smtClean="0">
                <a:cs typeface="Arial" panose="020B0604020202020204" pitchFamily="34" charset="0"/>
              </a:rPr>
              <a:t>Методы</a:t>
            </a:r>
            <a:endParaRPr lang="en-US" altLang="ru-RU" dirty="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Object </a:t>
            </a:r>
            <a:r>
              <a:rPr lang="en-US" altLang="ru-RU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getKey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()</a:t>
            </a:r>
          </a:p>
          <a:p>
            <a:pPr lvl="1" eaLnBrk="1" hangingPunct="1"/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Object </a:t>
            </a:r>
            <a:r>
              <a:rPr lang="en-US" altLang="ru-RU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getValue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()</a:t>
            </a:r>
          </a:p>
          <a:p>
            <a:pPr lvl="1" eaLnBrk="1" hangingPunct="1"/>
            <a:r>
              <a:rPr lang="en-US" altLang="ru-RU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setValue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(Object v)</a:t>
            </a:r>
            <a:endParaRPr lang="ru-RU" altLang="ru-RU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Классы </a:t>
            </a:r>
            <a:r>
              <a:rPr lang="en-US" altLang="ru-RU" sz="3500" smtClean="0"/>
              <a:t>HashMap</a:t>
            </a:r>
            <a:r>
              <a:rPr lang="ru-RU" altLang="ru-RU" sz="3500" smtClean="0"/>
              <a:t> и </a:t>
            </a:r>
            <a:r>
              <a:rPr lang="en-US" altLang="ru-RU" sz="3500" smtClean="0"/>
              <a:t>LinkedHashMap</a:t>
            </a:r>
            <a:endParaRPr lang="ru-RU" altLang="ru-RU" sz="35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HashMap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отображение на основе хэшей</a:t>
            </a:r>
            <a:endParaRPr lang="en-US" altLang="ru-RU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LinkedHashMap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отображение на основе хэшей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с сохранением порядка обхода</a:t>
            </a:r>
            <a:endParaRPr lang="en-US" altLang="ru-RU" smtClean="0">
              <a:cs typeface="Arial" panose="020B0604020202020204" pitchFamily="34" charset="0"/>
            </a:endParaRPr>
          </a:p>
        </p:txBody>
      </p:sp>
      <p:sp>
        <p:nvSpPr>
          <p:cNvPr id="5632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Конструкторы </a:t>
            </a:r>
            <a:r>
              <a:rPr lang="en-US" altLang="ru-RU" sz="3500" smtClean="0"/>
              <a:t>HashMap</a:t>
            </a:r>
            <a:endParaRPr lang="ru-RU" altLang="ru-RU" sz="350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HashMap()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пустое отображение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HashMap(Map m)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копия отображения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HashMap(int initialCapacity)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начальная вместимость</a:t>
            </a:r>
            <a:endParaRPr lang="en-US" altLang="ru-RU" smtClean="0"/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HashMap (int initialCapacity, int loadFactor)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начальная вместимость и степень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заполнения</a:t>
            </a:r>
            <a:endParaRPr lang="ru-RU" altLang="ru-RU" smtClean="0"/>
          </a:p>
        </p:txBody>
      </p:sp>
      <p:sp>
        <p:nvSpPr>
          <p:cNvPr id="5734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AbstractMap</a:t>
            </a:r>
            <a:endParaRPr lang="ru-RU" altLang="ru-RU" sz="350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Позволяет быстро реализовывать множества</a:t>
            </a:r>
          </a:p>
          <a:p>
            <a:pPr eaLnBrk="1" hangingPunct="1"/>
            <a:r>
              <a:rPr lang="ru-RU" altLang="ru-RU" smtClean="0"/>
              <a:t>Метод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entrySet()</a:t>
            </a:r>
            <a:endParaRPr lang="ru-RU" altLang="ru-RU" smtClean="0"/>
          </a:p>
        </p:txBody>
      </p:sp>
      <p:sp>
        <p:nvSpPr>
          <p:cNvPr id="5837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Подсчет слов в тексте (1)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while (scanner.hasNext())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String word = scanner.next();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Integer count = (Integer) map.get(word);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int value = (count == null)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     ? 0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     : count.intValue();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map.put(word, new Integer(value + 1));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5939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Подсчет слов в тексте (2)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for 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Iterator i = map.entrySet().iterator(); i.hasNext();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Map.Entry entry = (Map.Entry) i.next();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System.out.println(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     entry.getKey() + " " + entry.getValue());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}</a:t>
            </a:r>
          </a:p>
          <a:p>
            <a:pPr eaLnBrk="1" hangingPunct="1"/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041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Упорядоченные </a:t>
            </a:r>
            <a:br>
              <a:rPr lang="ru-RU" altLang="ru-RU" smtClean="0"/>
            </a:br>
            <a:r>
              <a:rPr lang="ru-RU" altLang="ru-RU" smtClean="0"/>
              <a:t>коллекции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</a:t>
            </a:r>
            <a:r>
              <a:rPr lang="en-US" altLang="ru-RU" smtClean="0"/>
              <a:t>6</a:t>
            </a:r>
            <a:endParaRPr lang="ru-RU" altLang="ru-RU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Структура </a:t>
            </a:r>
            <a:r>
              <a:rPr lang="en-US" altLang="ru-RU" sz="3500" smtClean="0"/>
              <a:t>Collections Framework (2)</a:t>
            </a:r>
            <a:endParaRPr lang="ru-RU" altLang="ru-RU" sz="3500" smtClean="0"/>
          </a:p>
        </p:txBody>
      </p:sp>
      <p:graphicFrame>
        <p:nvGraphicFramePr>
          <p:cNvPr id="86020" name="Object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01297" y="2132856"/>
          <a:ext cx="7184009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Visio" r:id="rId3" imgW="4033647" imgH="1981581" progId="Visio.Drawing.11">
                  <p:embed/>
                </p:oleObj>
              </mc:Choice>
              <mc:Fallback>
                <p:oleObj name="Visio" r:id="rId3" imgW="4033647" imgH="1981581" progId="Visio.Drawing.11">
                  <p:embed/>
                  <p:pic>
                    <p:nvPicPr>
                      <p:cNvPr id="860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97" y="2132856"/>
                        <a:ext cx="7184009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  <p:extLst>
      <p:ext uri="{BB962C8B-B14F-4D97-AF65-F5344CB8AC3E}">
        <p14:creationId xmlns:p14="http://schemas.microsoft.com/office/powerpoint/2010/main" val="16622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Сравнение элементов</a:t>
            </a:r>
          </a:p>
        </p:txBody>
      </p:sp>
      <p:graphicFrame>
        <p:nvGraphicFramePr>
          <p:cNvPr id="62469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3951288" y="3536950"/>
          <a:ext cx="12414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Visio" r:id="rId3" imgW="1242060" imgH="697230" progId="Visio.Drawing.11">
                  <p:embed/>
                </p:oleObj>
              </mc:Choice>
              <mc:Fallback>
                <p:oleObj name="Visio" r:id="rId3" imgW="1242060" imgH="69723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3536950"/>
                        <a:ext cx="12414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8676" y="1484784"/>
            <a:ext cx="7400924" cy="4968404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Интерфейс </a:t>
            </a:r>
            <a:r>
              <a:rPr lang="en-US" altLang="ru-RU" dirty="0" smtClean="0">
                <a:solidFill>
                  <a:srgbClr val="0000CC"/>
                </a:solidFill>
              </a:rPr>
              <a:t>Comparable</a:t>
            </a:r>
          </a:p>
          <a:p>
            <a:pPr lvl="1" eaLnBrk="1" hangingPunct="1"/>
            <a:r>
              <a:rPr lang="en-US" altLang="ru-RU" dirty="0" err="1" smtClean="0">
                <a:solidFill>
                  <a:srgbClr val="0000CC"/>
                </a:solidFill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</a:rPr>
              <a:t> </a:t>
            </a:r>
            <a:r>
              <a:rPr lang="en-US" altLang="ru-RU" dirty="0" err="1" smtClean="0">
                <a:solidFill>
                  <a:srgbClr val="0000CC"/>
                </a:solidFill>
              </a:rPr>
              <a:t>compareTo</a:t>
            </a:r>
            <a:r>
              <a:rPr lang="en-US" altLang="ru-RU" dirty="0" smtClean="0">
                <a:solidFill>
                  <a:srgbClr val="0000CC"/>
                </a:solidFill>
              </a:rPr>
              <a:t>(Object o)</a:t>
            </a:r>
            <a:r>
              <a:rPr lang="en-US" altLang="ru-RU" dirty="0" smtClean="0"/>
              <a:t> </a:t>
            </a:r>
            <a:r>
              <a:rPr lang="en-US" altLang="ru-RU" dirty="0" smtClean="0">
                <a:cs typeface="Arial" panose="020B0604020202020204" pitchFamily="34" charset="0"/>
              </a:rPr>
              <a:t>─ </a:t>
            </a:r>
            <a:r>
              <a:rPr lang="ru-RU" altLang="ru-RU" dirty="0" smtClean="0">
                <a:cs typeface="Arial" panose="020B0604020202020204" pitchFamily="34" charset="0"/>
              </a:rPr>
              <a:t>естественный порядок</a:t>
            </a:r>
          </a:p>
          <a:p>
            <a:pPr eaLnBrk="1" hangingPunct="1"/>
            <a:r>
              <a:rPr lang="ru-RU" altLang="ru-RU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Comparator</a:t>
            </a:r>
          </a:p>
          <a:p>
            <a:pPr lvl="1" eaLnBrk="1" hangingPunct="1"/>
            <a:r>
              <a:rPr lang="en-US" altLang="ru-RU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int</a:t>
            </a:r>
            <a:r>
              <a:rPr lang="en-US" altLang="ru-RU" dirty="0" smtClean="0">
                <a:solidFill>
                  <a:srgbClr val="0000CC"/>
                </a:solidFill>
                <a:cs typeface="Arial" panose="020B0604020202020204" pitchFamily="34" charset="0"/>
              </a:rPr>
              <a:t> compare(Object o1, Object o2)</a:t>
            </a:r>
            <a:r>
              <a:rPr lang="en-US" altLang="ru-RU" dirty="0" smtClean="0"/>
              <a:t> </a:t>
            </a:r>
            <a:r>
              <a:rPr lang="en-US" altLang="ru-RU" dirty="0" smtClean="0">
                <a:cs typeface="Arial" panose="020B0604020202020204" pitchFamily="34" charset="0"/>
              </a:rPr>
              <a:t>─ </a:t>
            </a:r>
            <a:r>
              <a:rPr lang="ru-RU" altLang="ru-RU" dirty="0" smtClean="0">
                <a:cs typeface="Arial" panose="020B0604020202020204" pitchFamily="34" charset="0"/>
              </a:rPr>
              <a:t>сравнение элементов</a:t>
            </a:r>
          </a:p>
          <a:p>
            <a:pPr lvl="1" eaLnBrk="1" hangingPunct="1"/>
            <a:endParaRPr lang="en-US" altLang="ru-RU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Сравнение элементов (контракт)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Транзитивность</a:t>
            </a:r>
          </a:p>
          <a:p>
            <a:pPr eaLnBrk="1" hangingPunct="1"/>
            <a:r>
              <a:rPr lang="ru-RU" altLang="ru-RU" smtClean="0"/>
              <a:t>Антисимметричность</a:t>
            </a:r>
            <a:endParaRPr lang="ru-RU" altLang="ru-RU" smtClean="0">
              <a:solidFill>
                <a:srgbClr val="0000CC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sgn(o1.compareTo(o2)) ==</a:t>
            </a:r>
            <a:r>
              <a:rPr lang="ru-RU" altLang="ru-RU" smtClean="0">
                <a:solidFill>
                  <a:srgbClr val="0000CC"/>
                </a:solidFill>
              </a:rPr>
              <a:t> </a:t>
            </a:r>
            <a:r>
              <a:rPr lang="en-US" altLang="ru-RU" smtClean="0">
                <a:solidFill>
                  <a:srgbClr val="0000CC"/>
                </a:solidFill>
              </a:rPr>
              <a:t>-sgn(o2.compareTo(o1))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Согласованность с равенством</a:t>
            </a:r>
            <a:endParaRPr lang="ru-RU" altLang="ru-RU" smtClean="0">
              <a:solidFill>
                <a:srgbClr val="0000CC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o1.compareTo(o2)</a:t>
            </a:r>
            <a:r>
              <a:rPr lang="ru-RU" altLang="ru-RU" smtClean="0">
                <a:solidFill>
                  <a:srgbClr val="0000CC"/>
                </a:solidFill>
              </a:rPr>
              <a:t> == 0</a:t>
            </a:r>
            <a:r>
              <a:rPr lang="ru-RU" altLang="ru-RU" smtClean="0"/>
              <a:t> =</a:t>
            </a:r>
            <a:r>
              <a:rPr lang="en-US" altLang="ru-RU" smtClean="0"/>
              <a:t>&gt;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sgn(o1.compareTo(o3)) == sgn(o2.compareTo(o3))</a:t>
            </a:r>
            <a:endParaRPr lang="ru-RU" altLang="ru-RU" smtClean="0"/>
          </a:p>
          <a:p>
            <a:pPr eaLnBrk="1" hangingPunct="1"/>
            <a:r>
              <a:rPr lang="ru-RU" altLang="ru-RU" smtClean="0"/>
              <a:t>Согласованность с </a:t>
            </a:r>
            <a:r>
              <a:rPr lang="en-US" altLang="ru-RU" smtClean="0">
                <a:solidFill>
                  <a:srgbClr val="0000CC"/>
                </a:solidFill>
              </a:rPr>
              <a:t>equals()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o1.equals(o2) == (o1.compareTo(o2) == 0)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349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Упорядоченные множества (1)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Интерфейс </a:t>
            </a:r>
            <a:r>
              <a:rPr lang="en-US" altLang="ru-RU" smtClean="0">
                <a:solidFill>
                  <a:srgbClr val="0000CC"/>
                </a:solidFill>
              </a:rPr>
              <a:t>SortedSet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first()</a:t>
            </a:r>
            <a:r>
              <a:rPr lang="en-US" altLang="ru-RU" smtClean="0"/>
              <a:t> – </a:t>
            </a:r>
            <a:r>
              <a:rPr lang="ru-RU" altLang="ru-RU" smtClean="0"/>
              <a:t>минимальный элемент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last()</a:t>
            </a:r>
            <a:r>
              <a:rPr lang="en-US" altLang="ru-RU" smtClean="0"/>
              <a:t> – </a:t>
            </a:r>
            <a:r>
              <a:rPr lang="ru-RU" altLang="ru-RU" smtClean="0"/>
              <a:t>максимальный элемент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headSet(Object o)</a:t>
            </a:r>
            <a:r>
              <a:rPr lang="en-US" altLang="ru-RU" smtClean="0"/>
              <a:t> </a:t>
            </a:r>
            <a:r>
              <a:rPr lang="ru-RU" altLang="ru-RU" smtClean="0"/>
              <a:t>– подмножество элементов меньших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tailSet(Object o)</a:t>
            </a:r>
            <a:r>
              <a:rPr lang="en-US" altLang="ru-RU" smtClean="0"/>
              <a:t> </a:t>
            </a:r>
            <a:r>
              <a:rPr lang="ru-RU" altLang="ru-RU" smtClean="0"/>
              <a:t>– подмножество элементов больших либо равных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subSet(Object o1, Object o2)</a:t>
            </a:r>
            <a:r>
              <a:rPr lang="en-US" altLang="ru-RU" smtClean="0"/>
              <a:t> </a:t>
            </a:r>
            <a:r>
              <a:rPr lang="ru-RU" altLang="ru-RU" smtClean="0"/>
              <a:t>– подмножество элементов меньших </a:t>
            </a:r>
            <a:r>
              <a:rPr lang="en-US" altLang="ru-RU" smtClean="0">
                <a:solidFill>
                  <a:srgbClr val="0000CC"/>
                </a:solidFill>
              </a:rPr>
              <a:t>o2</a:t>
            </a:r>
            <a:r>
              <a:rPr lang="en-US" altLang="ru-RU" smtClean="0"/>
              <a:t> </a:t>
            </a:r>
            <a:r>
              <a:rPr lang="ru-RU" altLang="ru-RU" smtClean="0"/>
              <a:t>и больше либо равных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r>
              <a:rPr lang="ru-RU" altLang="ru-RU" smtClean="0">
                <a:solidFill>
                  <a:srgbClr val="0000CC"/>
                </a:solidFill>
              </a:rPr>
              <a:t>2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>
                <a:solidFill>
                  <a:srgbClr val="0000CC"/>
                </a:solidFill>
              </a:rPr>
              <a:t>TreeSet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451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Упорядоченные множества (2)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243138" algn="l"/>
                <a:tab pos="4933950" algn="l"/>
              </a:tabLst>
            </a:pPr>
            <a:r>
              <a:rPr lang="ru-RU" altLang="ru-RU" smtClean="0"/>
              <a:t>Интерфейс </a:t>
            </a:r>
            <a:r>
              <a:rPr lang="en-US" altLang="ru-RU" smtClean="0">
                <a:solidFill>
                  <a:srgbClr val="0000CC"/>
                </a:solidFill>
              </a:rPr>
              <a:t>NavigableSet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pollLast</a:t>
            </a:r>
            <a:r>
              <a:rPr lang="ru-RU" altLang="ru-RU" smtClean="0">
                <a:solidFill>
                  <a:srgbClr val="0000CC"/>
                </a:solidFill>
              </a:rPr>
              <a:t>()	</a:t>
            </a:r>
            <a:r>
              <a:rPr lang="ru-RU" altLang="ru-RU" smtClean="0"/>
              <a:t>– максимальный 	элемент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lower(o)</a:t>
            </a:r>
            <a:r>
              <a:rPr lang="en-US" altLang="ru-RU" smtClean="0"/>
              <a:t> 	– </a:t>
            </a:r>
            <a:r>
              <a:rPr lang="ru-RU" altLang="ru-RU" smtClean="0"/>
              <a:t>максимальный 	элемент </a:t>
            </a:r>
            <a:r>
              <a:rPr lang="en-US" altLang="ru-RU" smtClean="0">
                <a:solidFill>
                  <a:srgbClr val="0000CC"/>
                </a:solidFill>
              </a:rPr>
              <a:t>&lt;</a:t>
            </a:r>
            <a:r>
              <a:rPr lang="ru-RU" altLang="ru-RU" smtClean="0"/>
              <a:t> данного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floor(o)</a:t>
            </a:r>
            <a:r>
              <a:rPr lang="en-US" altLang="ru-RU" smtClean="0"/>
              <a:t> 	– </a:t>
            </a:r>
            <a:r>
              <a:rPr lang="ru-RU" altLang="ru-RU" smtClean="0"/>
              <a:t>максимальный</a:t>
            </a:r>
            <a:r>
              <a:rPr lang="en-US" altLang="ru-RU" smtClean="0"/>
              <a:t> </a:t>
            </a:r>
            <a:r>
              <a:rPr lang="ru-RU" altLang="ru-RU" smtClean="0"/>
              <a:t>	элемент </a:t>
            </a:r>
            <a:r>
              <a:rPr lang="ru-RU" altLang="ru-RU" smtClean="0">
                <a:solidFill>
                  <a:srgbClr val="0000CC"/>
                </a:solidFill>
              </a:rPr>
              <a:t>≤</a:t>
            </a:r>
            <a:r>
              <a:rPr lang="ru-RU" altLang="ru-RU" smtClean="0"/>
              <a:t>  данного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pollFirst</a:t>
            </a:r>
            <a:r>
              <a:rPr lang="ru-RU" altLang="ru-RU" smtClean="0">
                <a:solidFill>
                  <a:srgbClr val="0000CC"/>
                </a:solidFill>
              </a:rPr>
              <a:t>()</a:t>
            </a:r>
            <a:r>
              <a:rPr lang="en-US" altLang="ru-RU" smtClean="0"/>
              <a:t> </a:t>
            </a:r>
            <a:r>
              <a:rPr lang="ru-RU" altLang="ru-RU" smtClean="0"/>
              <a:t>	– минимальный 	элемент</a:t>
            </a:r>
            <a:endParaRPr lang="en-US" altLang="ru-RU" smtClean="0"/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higher(o)</a:t>
            </a:r>
            <a:r>
              <a:rPr lang="en-US" altLang="ru-RU" smtClean="0"/>
              <a:t> 	</a:t>
            </a:r>
            <a:r>
              <a:rPr lang="ru-RU" altLang="ru-RU" smtClean="0"/>
              <a:t>– минимальный</a:t>
            </a:r>
            <a:r>
              <a:rPr lang="en-US" altLang="ru-RU" smtClean="0"/>
              <a:t> </a:t>
            </a:r>
            <a:r>
              <a:rPr lang="ru-RU" altLang="ru-RU" smtClean="0"/>
              <a:t>	элемент </a:t>
            </a:r>
            <a:r>
              <a:rPr lang="en-US" altLang="ru-RU" smtClean="0">
                <a:solidFill>
                  <a:srgbClr val="0000CC"/>
                </a:solidFill>
              </a:rPr>
              <a:t>&gt;</a:t>
            </a:r>
            <a:r>
              <a:rPr lang="en-US" altLang="ru-RU" smtClean="0"/>
              <a:t> </a:t>
            </a:r>
            <a:r>
              <a:rPr lang="ru-RU" altLang="ru-RU" smtClean="0"/>
              <a:t>данного</a:t>
            </a:r>
            <a:endParaRPr lang="en-US" altLang="ru-RU" smtClean="0">
              <a:solidFill>
                <a:srgbClr val="0000CC"/>
              </a:solidFill>
            </a:endParaRP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ceiling(o)</a:t>
            </a:r>
            <a:r>
              <a:rPr lang="en-US" altLang="ru-RU" smtClean="0"/>
              <a:t> 	</a:t>
            </a:r>
            <a:r>
              <a:rPr lang="ru-RU" altLang="ru-RU" smtClean="0"/>
              <a:t>– минимальный 	элемент </a:t>
            </a:r>
            <a:r>
              <a:rPr lang="ru-RU" altLang="ru-RU" smtClean="0">
                <a:solidFill>
                  <a:srgbClr val="0000CC"/>
                </a:solidFill>
              </a:rPr>
              <a:t>≥</a:t>
            </a:r>
            <a:r>
              <a:rPr lang="ru-RU" altLang="ru-RU" smtClean="0"/>
              <a:t> данного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descendingSet</a:t>
            </a:r>
            <a:r>
              <a:rPr lang="ru-RU" altLang="ru-RU" smtClean="0">
                <a:solidFill>
                  <a:srgbClr val="0000CC"/>
                </a:solidFill>
              </a:rPr>
              <a:t>()</a:t>
            </a:r>
            <a:r>
              <a:rPr lang="en-US" altLang="ru-RU" smtClean="0"/>
              <a:t> </a:t>
            </a:r>
            <a:r>
              <a:rPr lang="ru-RU" altLang="ru-RU" smtClean="0"/>
              <a:t>– вид с обратным порядком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>
              <a:tabLst>
                <a:tab pos="2243138" algn="l"/>
                <a:tab pos="4933950" algn="l"/>
              </a:tabLst>
            </a:pPr>
            <a:r>
              <a:rPr lang="ru-RU" altLang="ru-RU" smtClean="0"/>
              <a:t>Класс </a:t>
            </a:r>
            <a:r>
              <a:rPr lang="en-US" altLang="ru-RU" smtClean="0">
                <a:solidFill>
                  <a:srgbClr val="0000CC"/>
                </a:solidFill>
              </a:rPr>
              <a:t>TreeSet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553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Упорядоченные отображения (1)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Интерфейс </a:t>
            </a:r>
            <a:r>
              <a:rPr lang="en-US" altLang="ru-RU" smtClean="0">
                <a:solidFill>
                  <a:srgbClr val="0000CC"/>
                </a:solidFill>
              </a:rPr>
              <a:t>SortedMap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firstKey()</a:t>
            </a:r>
            <a:r>
              <a:rPr lang="en-US" altLang="ru-RU" smtClean="0"/>
              <a:t> – </a:t>
            </a:r>
            <a:r>
              <a:rPr lang="ru-RU" altLang="ru-RU" smtClean="0"/>
              <a:t>минимальный ключ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lastKey()</a:t>
            </a:r>
            <a:r>
              <a:rPr lang="en-US" altLang="ru-RU" smtClean="0"/>
              <a:t> – </a:t>
            </a:r>
            <a:r>
              <a:rPr lang="ru-RU" altLang="ru-RU" smtClean="0"/>
              <a:t>максимальный ключ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headMap(Object o)</a:t>
            </a:r>
            <a:r>
              <a:rPr lang="en-US" altLang="ru-RU" smtClean="0"/>
              <a:t> </a:t>
            </a:r>
            <a:r>
              <a:rPr lang="ru-RU" altLang="ru-RU" smtClean="0"/>
              <a:t>– отображение ключей меньших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tailMap(Object o)</a:t>
            </a:r>
            <a:r>
              <a:rPr lang="en-US" altLang="ru-RU" smtClean="0"/>
              <a:t> </a:t>
            </a:r>
            <a:r>
              <a:rPr lang="ru-RU" altLang="ru-RU" smtClean="0"/>
              <a:t>– отображение ключей больших либо равных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endParaRPr lang="ru-RU" altLang="ru-RU" smtClean="0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subMap(Object o1, Object o2)</a:t>
            </a:r>
            <a:r>
              <a:rPr lang="en-US" altLang="ru-RU" smtClean="0"/>
              <a:t> </a:t>
            </a:r>
            <a:r>
              <a:rPr lang="ru-RU" altLang="ru-RU" smtClean="0"/>
              <a:t>– отображение ключей меньших </a:t>
            </a:r>
            <a:r>
              <a:rPr lang="en-US" altLang="ru-RU" smtClean="0">
                <a:solidFill>
                  <a:srgbClr val="0000CC"/>
                </a:solidFill>
              </a:rPr>
              <a:t>o2</a:t>
            </a:r>
            <a:r>
              <a:rPr lang="en-US" altLang="ru-RU" smtClean="0"/>
              <a:t> </a:t>
            </a:r>
            <a:r>
              <a:rPr lang="ru-RU" altLang="ru-RU" smtClean="0"/>
              <a:t>и больше либо равных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r>
              <a:rPr lang="ru-RU" altLang="ru-RU" smtClean="0">
                <a:solidFill>
                  <a:srgbClr val="0000CC"/>
                </a:solidFill>
              </a:rPr>
              <a:t>1</a:t>
            </a:r>
            <a:endParaRPr lang="en-US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Класс </a:t>
            </a:r>
            <a:r>
              <a:rPr lang="en-US" altLang="ru-RU" smtClean="0">
                <a:solidFill>
                  <a:srgbClr val="0000CC"/>
                </a:solidFill>
              </a:rPr>
              <a:t>TreeMap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endParaRPr lang="ru-RU" altLang="ru-RU" smtClean="0"/>
          </a:p>
        </p:txBody>
      </p:sp>
      <p:sp>
        <p:nvSpPr>
          <p:cNvPr id="6656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Упорядоченные отображения (2)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243138" algn="l"/>
                <a:tab pos="4933950" algn="l"/>
              </a:tabLst>
            </a:pPr>
            <a:r>
              <a:rPr lang="ru-RU" altLang="ru-RU" smtClean="0"/>
              <a:t>Интерфейс </a:t>
            </a:r>
            <a:r>
              <a:rPr lang="en-US" altLang="ru-RU" smtClean="0">
                <a:solidFill>
                  <a:srgbClr val="0000CC"/>
                </a:solidFill>
              </a:rPr>
              <a:t>NavigableMap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{pollLast|lower|floor|first|higher| ceiling}Key</a:t>
            </a:r>
            <a:r>
              <a:rPr lang="en-US" altLang="ru-RU" smtClean="0"/>
              <a:t> – </a:t>
            </a:r>
            <a:r>
              <a:rPr lang="ru-RU" altLang="ru-RU" smtClean="0"/>
              <a:t>поиск ключа</a:t>
            </a:r>
            <a:endParaRPr lang="en-US" altLang="ru-RU" smtClean="0"/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{pollLast|lower|floor|first|higher|ceiling}Entry</a:t>
            </a:r>
            <a:r>
              <a:rPr lang="ru-RU" altLang="ru-RU" smtClean="0"/>
              <a:t> – поиск пары</a:t>
            </a:r>
          </a:p>
          <a:p>
            <a:pPr lvl="1" eaLnBrk="1" hangingPunct="1">
              <a:tabLst>
                <a:tab pos="2243138" algn="l"/>
                <a:tab pos="4933950" algn="l"/>
              </a:tabLst>
            </a:pPr>
            <a:r>
              <a:rPr lang="en-US" altLang="ru-RU" smtClean="0">
                <a:solidFill>
                  <a:srgbClr val="0000CC"/>
                </a:solidFill>
              </a:rPr>
              <a:t>descendingMap</a:t>
            </a:r>
            <a:r>
              <a:rPr lang="ru-RU" altLang="ru-RU" smtClean="0">
                <a:solidFill>
                  <a:srgbClr val="0000CC"/>
                </a:solidFill>
              </a:rPr>
              <a:t>()</a:t>
            </a:r>
            <a:r>
              <a:rPr lang="en-US" altLang="ru-RU" smtClean="0"/>
              <a:t> </a:t>
            </a:r>
            <a:r>
              <a:rPr lang="ru-RU" altLang="ru-RU" smtClean="0"/>
              <a:t>– вид с обратным порядком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758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PriorityQueue</a:t>
            </a:r>
            <a:endParaRPr lang="ru-RU" altLang="ru-RU" sz="3500" smtClean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Очередь с приоритетами</a:t>
            </a:r>
          </a:p>
          <a:p>
            <a:pPr eaLnBrk="1" hangingPunct="1"/>
            <a:r>
              <a:rPr lang="ru-RU" altLang="ru-RU" smtClean="0"/>
              <a:t>Реализована на основе двоичной кучи</a:t>
            </a:r>
          </a:p>
        </p:txBody>
      </p:sp>
      <p:sp>
        <p:nvSpPr>
          <p:cNvPr id="6861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Применение </a:t>
            </a:r>
            <a:r>
              <a:rPr lang="en-US" altLang="ru-RU" sz="3500" smtClean="0"/>
              <a:t>TreeSet</a:t>
            </a:r>
            <a:endParaRPr lang="ru-RU" altLang="ru-RU" sz="3500" smtClean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Естественный порядок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CollectionExample c = new CollectionExample(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    new TreeSet());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c.read(args[0]);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ru-RU" altLang="ru-RU" smtClean="0">
                <a:solidFill>
                  <a:srgbClr val="0000CC"/>
                </a:solidFill>
              </a:rPr>
              <a:t>c.dump();</a:t>
            </a:r>
          </a:p>
          <a:p>
            <a:pPr eaLnBrk="1" hangingPunct="1"/>
            <a:r>
              <a:rPr lang="ru-RU" altLang="ru-RU" smtClean="0"/>
              <a:t>Порядок без учета регистра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CollectionExample c = new CollectionExample(new TreeSet(String.CASE_INSENSITIVE_ORDER));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int words = c.read(args[0]);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ru-RU" smtClean="0">
                <a:solidFill>
                  <a:srgbClr val="0000CC"/>
                </a:solidFill>
              </a:rPr>
              <a:t>c.dump();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6963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Алгоритмы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Collections</a:t>
            </a:r>
            <a:endParaRPr lang="ru-RU" altLang="ru-RU" sz="35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Алгоритмы для работы с коллекциями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Простые операции</a:t>
            </a:r>
            <a:endParaRPr lang="en-US" altLang="ru-RU" smtClean="0">
              <a:cs typeface="Arial" panose="020B0604020202020204" pitchFamily="34" charset="0"/>
            </a:endParaRP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Перемешивание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Сортировка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Двоичный поиск</a:t>
            </a:r>
          </a:p>
          <a:p>
            <a:pPr lvl="1" eaLnBrk="1" hangingPunct="1"/>
            <a:r>
              <a:rPr lang="ru-RU" altLang="ru-RU" smtClean="0">
                <a:cs typeface="Arial" panose="020B0604020202020204" pitchFamily="34" charset="0"/>
              </a:rPr>
              <a:t>Поиск минимума и максимума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Специальные коллекции</a:t>
            </a:r>
          </a:p>
          <a:p>
            <a:pPr eaLnBrk="1" hangingPunct="1"/>
            <a:r>
              <a:rPr lang="ru-RU" altLang="ru-RU" smtClean="0">
                <a:cs typeface="Arial" panose="020B0604020202020204" pitchFamily="34" charset="0"/>
              </a:rPr>
              <a:t>Оболочки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коллекций</a:t>
            </a:r>
          </a:p>
        </p:txBody>
      </p:sp>
      <p:sp>
        <p:nvSpPr>
          <p:cNvPr id="7168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Коллекции</a:t>
            </a:r>
          </a:p>
        </p:txBody>
      </p:sp>
      <p:sp>
        <p:nvSpPr>
          <p:cNvPr id="8195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Простые операции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Заполнение списка указанным значением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fill(List l, Object v)</a:t>
            </a:r>
            <a:endParaRPr lang="ru-RU" altLang="ru-RU" smtClean="0">
              <a:solidFill>
                <a:srgbClr val="0000CC"/>
              </a:solidFill>
            </a:endParaRPr>
          </a:p>
          <a:p>
            <a:pPr eaLnBrk="1" hangingPunct="1"/>
            <a:r>
              <a:rPr lang="ru-RU" altLang="ru-RU" smtClean="0"/>
              <a:t>Переворачивание списка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reverse(List l)</a:t>
            </a:r>
          </a:p>
          <a:p>
            <a:pPr eaLnBrk="1" hangingPunct="1"/>
            <a:r>
              <a:rPr lang="ru-RU" altLang="ru-RU" smtClean="0"/>
              <a:t>Копирование из списка в список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copy(List l1, List l2)</a:t>
            </a:r>
          </a:p>
        </p:txBody>
      </p:sp>
      <p:sp>
        <p:nvSpPr>
          <p:cNvPr id="7270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Перемешивание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Генерирует случайную перестановку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shuffle(List l)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shuffle(List l, Random r)</a:t>
            </a:r>
            <a:endParaRPr lang="en-US" altLang="ru-RU" smtClean="0"/>
          </a:p>
        </p:txBody>
      </p:sp>
      <p:sp>
        <p:nvSpPr>
          <p:cNvPr id="7373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Сортировки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Устойчивая сортировка</a:t>
            </a:r>
          </a:p>
          <a:p>
            <a:pPr eaLnBrk="1" hangingPunct="1"/>
            <a:r>
              <a:rPr lang="ru-RU" altLang="ru-RU" smtClean="0"/>
              <a:t>Алгоритм – </a:t>
            </a:r>
            <a:r>
              <a:rPr lang="en-US" altLang="ru-RU" smtClean="0"/>
              <a:t>Merge Sort</a:t>
            </a:r>
          </a:p>
          <a:p>
            <a:pPr eaLnBrk="1" hangingPunct="1"/>
            <a:r>
              <a:rPr lang="ru-RU" altLang="ru-RU" smtClean="0"/>
              <a:t>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sort(List l)</a:t>
            </a:r>
            <a:r>
              <a:rPr lang="en-US" altLang="ru-RU" smtClean="0"/>
              <a:t> – </a:t>
            </a:r>
            <a:r>
              <a:rPr lang="ru-RU" altLang="ru-RU" smtClean="0"/>
              <a:t>сортировка списка</a:t>
            </a:r>
            <a:r>
              <a:rPr lang="en-US" altLang="ru-RU" smtClean="0"/>
              <a:t> (</a:t>
            </a:r>
            <a:r>
              <a:rPr lang="ru-RU" altLang="ru-RU" smtClean="0"/>
              <a:t>естественный порядок)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sort(List l, Comparator c)</a:t>
            </a:r>
            <a:r>
              <a:rPr lang="en-US" altLang="ru-RU" smtClean="0"/>
              <a:t> – </a:t>
            </a:r>
            <a:r>
              <a:rPr lang="ru-RU" altLang="ru-RU" smtClean="0"/>
              <a:t>сортировка списка</a:t>
            </a:r>
            <a:r>
              <a:rPr lang="en-US" altLang="ru-RU" smtClean="0"/>
              <a:t> (</a:t>
            </a:r>
            <a:r>
              <a:rPr lang="ru-RU" altLang="ru-RU" smtClean="0"/>
              <a:t>указанный порядок)</a:t>
            </a:r>
          </a:p>
        </p:txBody>
      </p:sp>
      <p:sp>
        <p:nvSpPr>
          <p:cNvPr id="7475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Двоичный поиск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Осуществляет двоичный поиск в списке</a:t>
            </a:r>
            <a:endParaRPr lang="en-US" altLang="ru-RU" smtClean="0"/>
          </a:p>
          <a:p>
            <a:pPr eaLnBrk="1" hangingPunct="1"/>
            <a:r>
              <a:rPr lang="ru-RU" altLang="ru-RU" smtClean="0"/>
              <a:t>Методы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binarySearch(List l, Object o)</a:t>
            </a:r>
            <a:r>
              <a:rPr lang="en-US" altLang="ru-RU" smtClean="0"/>
              <a:t> –</a:t>
            </a:r>
            <a:r>
              <a:rPr lang="ru-RU" altLang="ru-RU" smtClean="0"/>
              <a:t> ищет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r>
              <a:rPr lang="en-US" altLang="ru-RU" smtClean="0"/>
              <a:t> </a:t>
            </a:r>
            <a:r>
              <a:rPr lang="ru-RU" altLang="ru-RU" smtClean="0"/>
              <a:t>в списке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binarySearch(List l, Object o, Comparator c)</a:t>
            </a:r>
            <a:r>
              <a:rPr lang="en-US" altLang="ru-RU" smtClean="0"/>
              <a:t> –</a:t>
            </a:r>
            <a:r>
              <a:rPr lang="ru-RU" altLang="ru-RU" smtClean="0"/>
              <a:t> ищет </a:t>
            </a:r>
            <a:r>
              <a:rPr lang="en-US" altLang="ru-RU" smtClean="0">
                <a:solidFill>
                  <a:srgbClr val="0000CC"/>
                </a:solidFill>
              </a:rPr>
              <a:t>o</a:t>
            </a:r>
            <a:r>
              <a:rPr lang="en-US" altLang="ru-RU" smtClean="0"/>
              <a:t> </a:t>
            </a:r>
            <a:r>
              <a:rPr lang="ru-RU" altLang="ru-RU" smtClean="0"/>
              <a:t>в списке</a:t>
            </a:r>
            <a:endParaRPr lang="en-US" altLang="ru-RU" smtClean="0"/>
          </a:p>
          <a:p>
            <a:pPr lvl="1" eaLnBrk="1" hangingPunct="1"/>
            <a:endParaRPr lang="en-US" altLang="ru-RU" smtClean="0"/>
          </a:p>
          <a:p>
            <a:pPr eaLnBrk="1" hangingPunct="1"/>
            <a:endParaRPr lang="ru-RU" altLang="ru-RU" smtClean="0"/>
          </a:p>
        </p:txBody>
      </p:sp>
      <p:sp>
        <p:nvSpPr>
          <p:cNvPr id="7577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Поиск минимума и максимума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Поиск минимума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min</a:t>
            </a:r>
            <a:r>
              <a:rPr lang="ru-RU" altLang="ru-RU" smtClean="0">
                <a:solidFill>
                  <a:srgbClr val="0000CC"/>
                </a:solidFill>
              </a:rPr>
              <a:t>(</a:t>
            </a:r>
            <a:r>
              <a:rPr lang="en-US" altLang="ru-RU" smtClean="0">
                <a:solidFill>
                  <a:srgbClr val="0000CC"/>
                </a:solidFill>
              </a:rPr>
              <a:t>Collection c)</a:t>
            </a:r>
            <a:r>
              <a:rPr lang="en-US" altLang="ru-RU" smtClean="0"/>
              <a:t> </a:t>
            </a:r>
            <a:r>
              <a:rPr lang="ru-RU" altLang="ru-RU" smtClean="0"/>
              <a:t>– минимальный элемент (естественный порядок)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min</a:t>
            </a:r>
            <a:r>
              <a:rPr lang="ru-RU" altLang="ru-RU" smtClean="0">
                <a:solidFill>
                  <a:srgbClr val="0000CC"/>
                </a:solidFill>
              </a:rPr>
              <a:t>(</a:t>
            </a:r>
            <a:r>
              <a:rPr lang="en-US" altLang="ru-RU" smtClean="0">
                <a:solidFill>
                  <a:srgbClr val="0000CC"/>
                </a:solidFill>
              </a:rPr>
              <a:t>Collection c</a:t>
            </a:r>
            <a:r>
              <a:rPr lang="ru-RU" altLang="ru-RU" smtClean="0">
                <a:solidFill>
                  <a:srgbClr val="0000CC"/>
                </a:solidFill>
              </a:rPr>
              <a:t>, </a:t>
            </a:r>
            <a:r>
              <a:rPr lang="en-US" altLang="ru-RU" smtClean="0">
                <a:solidFill>
                  <a:srgbClr val="0000CC"/>
                </a:solidFill>
              </a:rPr>
              <a:t>Comparator cmp)</a:t>
            </a:r>
            <a:r>
              <a:rPr lang="en-US" altLang="ru-RU" smtClean="0"/>
              <a:t> –</a:t>
            </a:r>
            <a:r>
              <a:rPr lang="ru-RU" altLang="ru-RU" smtClean="0"/>
              <a:t> минимальный элемент (указанный порядок)</a:t>
            </a:r>
          </a:p>
          <a:p>
            <a:pPr eaLnBrk="1" hangingPunct="1"/>
            <a:r>
              <a:rPr lang="ru-RU" altLang="ru-RU" smtClean="0"/>
              <a:t>Поиск максимума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max</a:t>
            </a:r>
            <a:r>
              <a:rPr lang="ru-RU" altLang="ru-RU" smtClean="0">
                <a:solidFill>
                  <a:srgbClr val="0000CC"/>
                </a:solidFill>
              </a:rPr>
              <a:t>(</a:t>
            </a:r>
            <a:r>
              <a:rPr lang="en-US" altLang="ru-RU" smtClean="0">
                <a:solidFill>
                  <a:srgbClr val="0000CC"/>
                </a:solidFill>
              </a:rPr>
              <a:t>Collection c)</a:t>
            </a:r>
            <a:r>
              <a:rPr lang="en-US" altLang="ru-RU" smtClean="0"/>
              <a:t> </a:t>
            </a:r>
            <a:r>
              <a:rPr lang="ru-RU" altLang="ru-RU" smtClean="0"/>
              <a:t>– максимальный элемент (естественный порядок)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max</a:t>
            </a:r>
            <a:r>
              <a:rPr lang="ru-RU" altLang="ru-RU" smtClean="0">
                <a:solidFill>
                  <a:srgbClr val="0000CC"/>
                </a:solidFill>
              </a:rPr>
              <a:t>(</a:t>
            </a:r>
            <a:r>
              <a:rPr lang="en-US" altLang="ru-RU" smtClean="0">
                <a:solidFill>
                  <a:srgbClr val="0000CC"/>
                </a:solidFill>
              </a:rPr>
              <a:t>Collection c</a:t>
            </a:r>
            <a:r>
              <a:rPr lang="ru-RU" altLang="ru-RU" smtClean="0">
                <a:solidFill>
                  <a:srgbClr val="0000CC"/>
                </a:solidFill>
              </a:rPr>
              <a:t>, </a:t>
            </a:r>
            <a:r>
              <a:rPr lang="en-US" altLang="ru-RU" smtClean="0">
                <a:solidFill>
                  <a:srgbClr val="0000CC"/>
                </a:solidFill>
              </a:rPr>
              <a:t>Comparator cmp)</a:t>
            </a:r>
            <a:r>
              <a:rPr lang="en-US" altLang="ru-RU" smtClean="0"/>
              <a:t> –</a:t>
            </a:r>
            <a:r>
              <a:rPr lang="ru-RU" altLang="ru-RU" smtClean="0"/>
              <a:t> максимальный элемент (указанный порядок)</a:t>
            </a:r>
          </a:p>
        </p:txBody>
      </p:sp>
      <p:sp>
        <p:nvSpPr>
          <p:cNvPr id="7680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Пример. Алгоритмы на списках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 =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new</a:t>
            </a:r>
            <a:r>
              <a:rPr lang="ru-RU" altLang="ru-RU" sz="2600" dirty="0" smtClean="0">
                <a:solidFill>
                  <a:srgbClr val="0000CC"/>
                </a:solidFill>
              </a:rPr>
              <a:t>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ArrayList</a:t>
            </a:r>
            <a:r>
              <a:rPr lang="ru-RU" altLang="ru-RU" sz="2600" dirty="0" smtClean="0">
                <a:solidFill>
                  <a:srgbClr val="0000CC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CollectionExample</a:t>
            </a:r>
            <a:r>
              <a:rPr lang="ru-RU" altLang="ru-RU" sz="2600" dirty="0" smtClean="0">
                <a:solidFill>
                  <a:srgbClr val="0000CC"/>
                </a:solidFill>
              </a:rPr>
              <a:t> c =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new</a:t>
            </a:r>
            <a:r>
              <a:rPr lang="ru-RU" altLang="ru-RU" sz="2600" dirty="0" smtClean="0">
                <a:solidFill>
                  <a:srgbClr val="0000CC"/>
                </a:solidFill>
              </a:rPr>
              <a:t>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CollectionExample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c.read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args</a:t>
            </a:r>
            <a:r>
              <a:rPr lang="ru-RU" altLang="ru-RU" sz="2600" dirty="0" smtClean="0">
                <a:solidFill>
                  <a:srgbClr val="0000CC"/>
                </a:solidFill>
              </a:rPr>
              <a:t>[0]);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6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Collections.reverse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Collections.shuffle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Collections.sort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Collections.sort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, 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String.CASE_INSENSITIVE_ORDER</a:t>
            </a:r>
            <a:r>
              <a:rPr lang="ru-RU" altLang="ru-RU" sz="2600" dirty="0" smtClean="0">
                <a:solidFill>
                  <a:srgbClr val="0000CC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Collections.fill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, "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temp</a:t>
            </a:r>
            <a:r>
              <a:rPr lang="ru-RU" altLang="ru-RU" sz="2600" dirty="0" smtClean="0">
                <a:solidFill>
                  <a:srgbClr val="0000CC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System.out.println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Collections.min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System.out.println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Collections.min</a:t>
            </a:r>
            <a:r>
              <a:rPr lang="ru-RU" altLang="ru-RU" sz="2600" dirty="0" smtClean="0">
                <a:solidFill>
                  <a:srgbClr val="0000CC"/>
                </a:solidFill>
              </a:rPr>
              <a:t>(</a:t>
            </a:r>
            <a:r>
              <a:rPr lang="ru-RU" altLang="ru-RU" sz="2600" dirty="0" err="1" smtClean="0">
                <a:solidFill>
                  <a:srgbClr val="0000CC"/>
                </a:solidFill>
              </a:rPr>
              <a:t>list</a:t>
            </a:r>
            <a:r>
              <a:rPr lang="ru-RU" altLang="ru-RU" sz="2600" dirty="0" smtClean="0">
                <a:solidFill>
                  <a:srgbClr val="0000CC"/>
                </a:solidFill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600" dirty="0" err="1" smtClean="0">
                <a:solidFill>
                  <a:srgbClr val="0000CC"/>
                </a:solidFill>
              </a:rPr>
              <a:t>String.CASE_INSENSITIVE_ORDER</a:t>
            </a:r>
            <a:r>
              <a:rPr lang="ru-RU" altLang="ru-RU" sz="2600" dirty="0" smtClean="0">
                <a:solidFill>
                  <a:srgbClr val="0000CC"/>
                </a:solidFill>
              </a:rPr>
              <a:t>));</a:t>
            </a:r>
          </a:p>
        </p:txBody>
      </p:sp>
      <p:sp>
        <p:nvSpPr>
          <p:cNvPr id="7782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Специальные коллекции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Пустые коллекции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emptySet()</a:t>
            </a:r>
            <a:r>
              <a:rPr lang="en-US" altLang="ru-RU" smtClean="0"/>
              <a:t> –</a:t>
            </a:r>
            <a:r>
              <a:rPr lang="ru-RU" altLang="ru-RU" smtClean="0"/>
              <a:t> пустое множество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emptyList()</a:t>
            </a:r>
            <a:r>
              <a:rPr lang="en-US" altLang="ru-RU" smtClean="0"/>
              <a:t> – </a:t>
            </a:r>
            <a:r>
              <a:rPr lang="ru-RU" altLang="ru-RU" smtClean="0"/>
              <a:t>пустой список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emptyMap()</a:t>
            </a:r>
            <a:r>
              <a:rPr lang="en-US" altLang="ru-RU" smtClean="0"/>
              <a:t> – </a:t>
            </a:r>
            <a:r>
              <a:rPr lang="ru-RU" altLang="ru-RU" smtClean="0"/>
              <a:t>пустое отображение</a:t>
            </a:r>
          </a:p>
          <a:p>
            <a:pPr eaLnBrk="1" hangingPunct="1"/>
            <a:r>
              <a:rPr lang="ru-RU" altLang="ru-RU" smtClean="0"/>
              <a:t>Коллекции из одного элемента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singleton(Object o)</a:t>
            </a:r>
            <a:r>
              <a:rPr lang="en-US" altLang="ru-RU" smtClean="0"/>
              <a:t> – </a:t>
            </a:r>
            <a:r>
              <a:rPr lang="ru-RU" altLang="ru-RU" smtClean="0"/>
              <a:t>множество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singletonList(Object o)</a:t>
            </a:r>
            <a:r>
              <a:rPr lang="en-US" altLang="ru-RU" smtClean="0"/>
              <a:t> – </a:t>
            </a:r>
            <a:r>
              <a:rPr lang="ru-RU" altLang="ru-RU" smtClean="0"/>
              <a:t>список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singletonMap(Object key, Object value)</a:t>
            </a:r>
            <a:r>
              <a:rPr lang="en-US" altLang="ru-RU" smtClean="0"/>
              <a:t> – </a:t>
            </a:r>
            <a:r>
              <a:rPr lang="ru-RU" altLang="ru-RU" smtClean="0"/>
              <a:t>отображение</a:t>
            </a:r>
          </a:p>
        </p:txBody>
      </p:sp>
      <p:sp>
        <p:nvSpPr>
          <p:cNvPr id="78850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Оболочки коллекций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Неизменяемые виды на коллекции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unmodifiableSet(Set s) </a:t>
            </a:r>
            <a:r>
              <a:rPr lang="en-US" altLang="ru-RU" smtClean="0"/>
              <a:t>– </a:t>
            </a:r>
            <a:r>
              <a:rPr lang="ru-RU" altLang="ru-RU" smtClean="0"/>
              <a:t>неизменяемое множество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unmodifiableSortedSet(SortedSet s)</a:t>
            </a:r>
            <a:r>
              <a:rPr lang="en-US" altLang="ru-RU" smtClean="0"/>
              <a:t> – </a:t>
            </a:r>
            <a:r>
              <a:rPr lang="ru-RU" altLang="ru-RU" smtClean="0"/>
              <a:t>неизменяемое упорядоченное множество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unmodifiableList(List l)</a:t>
            </a:r>
            <a:r>
              <a:rPr lang="en-US" altLang="ru-RU" smtClean="0"/>
              <a:t> – </a:t>
            </a:r>
            <a:r>
              <a:rPr lang="ru-RU" altLang="ru-RU" smtClean="0"/>
              <a:t>неизменяемый список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unmodifiableMap(Map m)</a:t>
            </a:r>
            <a:r>
              <a:rPr lang="en-US" altLang="ru-RU" smtClean="0"/>
              <a:t> – </a:t>
            </a:r>
            <a:r>
              <a:rPr lang="ru-RU" altLang="ru-RU" smtClean="0"/>
              <a:t>неизменяемое отображение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unmodifiableSortedMap(SortedMap m)</a:t>
            </a:r>
            <a:r>
              <a:rPr lang="en-US" altLang="ru-RU" smtClean="0"/>
              <a:t> – </a:t>
            </a:r>
            <a:r>
              <a:rPr lang="ru-RU" altLang="ru-RU" smtClean="0"/>
              <a:t>неизменяемое упорядоченное отображени</a:t>
            </a:r>
          </a:p>
        </p:txBody>
      </p:sp>
      <p:sp>
        <p:nvSpPr>
          <p:cNvPr id="7987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Класс </a:t>
            </a:r>
            <a:r>
              <a:rPr lang="en-US" altLang="ru-RU" sz="3500" smtClean="0"/>
              <a:t>Arrays</a:t>
            </a:r>
            <a:endParaRPr lang="ru-RU" altLang="ru-RU" sz="350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Операции с массивами</a:t>
            </a:r>
          </a:p>
          <a:p>
            <a:pPr lvl="1" eaLnBrk="1" hangingPunct="1"/>
            <a:r>
              <a:rPr lang="ru-RU" altLang="ru-RU" smtClean="0"/>
              <a:t>Сортировка</a:t>
            </a:r>
          </a:p>
          <a:p>
            <a:pPr lvl="1" eaLnBrk="1" hangingPunct="1"/>
            <a:r>
              <a:rPr lang="ru-RU" altLang="ru-RU" smtClean="0"/>
              <a:t>Двоичный поиск</a:t>
            </a:r>
          </a:p>
          <a:p>
            <a:pPr lvl="1" eaLnBrk="1" hangingPunct="1"/>
            <a:r>
              <a:rPr lang="ru-RU" altLang="ru-RU" smtClean="0"/>
              <a:t>Поиск минимума и максимума</a:t>
            </a:r>
          </a:p>
          <a:p>
            <a:pPr lvl="1" eaLnBrk="1" hangingPunct="1"/>
            <a:r>
              <a:rPr lang="ru-RU" altLang="ru-RU" smtClean="0"/>
              <a:t>Заполнение</a:t>
            </a:r>
          </a:p>
          <a:p>
            <a:pPr eaLnBrk="1" hangingPunct="1"/>
            <a:r>
              <a:rPr lang="ru-RU" altLang="ru-RU" smtClean="0"/>
              <a:t>Вид массива как списка</a:t>
            </a:r>
            <a:endParaRPr lang="en-US" altLang="ru-RU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List asList()</a:t>
            </a:r>
            <a:endParaRPr lang="ru-RU" altLang="ru-RU" smtClean="0">
              <a:solidFill>
                <a:srgbClr val="0000CC"/>
              </a:solidFill>
            </a:endParaRPr>
          </a:p>
        </p:txBody>
      </p:sp>
      <p:sp>
        <p:nvSpPr>
          <p:cNvPr id="80898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Устаревшие коллекции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Часть 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58714"/>
            <a:ext cx="8388424" cy="642937"/>
          </a:xfrm>
        </p:spPr>
        <p:txBody>
          <a:bodyPr/>
          <a:lstStyle/>
          <a:p>
            <a:pPr eaLnBrk="1" hangingPunct="1"/>
            <a:r>
              <a:rPr lang="ru-RU" altLang="ru-RU" sz="3500" dirty="0" smtClean="0"/>
              <a:t>Коллекции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1484784"/>
            <a:ext cx="8229600" cy="2581275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Коллекция </a:t>
            </a:r>
            <a:r>
              <a:rPr lang="ru-RU" altLang="ru-RU" sz="2600" dirty="0" smtClean="0">
                <a:cs typeface="Arial" panose="020B0604020202020204" pitchFamily="34" charset="0"/>
              </a:rPr>
              <a:t>─ неупорядоченный набор элементов</a:t>
            </a:r>
          </a:p>
          <a:p>
            <a:pPr eaLnBrk="1" hangingPunct="1"/>
            <a:r>
              <a:rPr lang="ru-RU" altLang="ru-RU" sz="2600" dirty="0" smtClean="0">
                <a:cs typeface="Arial" panose="020B0604020202020204" pitchFamily="34" charset="0"/>
              </a:rPr>
              <a:t>Интерфейс </a:t>
            </a:r>
            <a:r>
              <a:rPr lang="en-US" altLang="ru-RU" sz="2600" dirty="0" smtClean="0">
                <a:solidFill>
                  <a:srgbClr val="0000CC"/>
                </a:solidFill>
                <a:cs typeface="Arial" panose="020B0604020202020204" pitchFamily="34" charset="0"/>
              </a:rPr>
              <a:t>Collection</a:t>
            </a:r>
            <a:endParaRPr lang="ru-RU" altLang="ru-RU" sz="2600" dirty="0" smtClean="0">
              <a:solidFill>
                <a:srgbClr val="0000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221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1625600" y="2693988"/>
          <a:ext cx="5891213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2191512" imgH="1327785" progId="Visio.Drawing.11">
                  <p:embed/>
                </p:oleObj>
              </mc:Choice>
              <mc:Fallback>
                <p:oleObj name="Visio" r:id="rId3" imgW="2191512" imgH="132778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93988"/>
                        <a:ext cx="5891213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Нижний колонтитул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Устаревшие коллекции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Устаревшие коллекции являются синхронизированными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Vector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rgbClr val="0000CC"/>
                </a:solidFill>
              </a:rPr>
              <a:t>ArrayList</a:t>
            </a:r>
            <a:r>
              <a:rPr lang="en-US" altLang="ru-RU" smtClean="0"/>
              <a:t>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Stack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rgbClr val="0000CC"/>
                </a:solidFill>
              </a:rPr>
              <a:t>ArrayList</a:t>
            </a:r>
            <a:r>
              <a:rPr lang="en-US" altLang="ru-RU" smtClean="0"/>
              <a:t>)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Dictionary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rgbClr val="0000CC"/>
                </a:solidFill>
              </a:rPr>
              <a:t>Map</a:t>
            </a:r>
            <a:r>
              <a:rPr lang="en-US" altLang="ru-RU" smtClean="0"/>
              <a:t>)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Hashtable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rgbClr val="0000CC"/>
                </a:solidFill>
              </a:rPr>
              <a:t>HashMap</a:t>
            </a:r>
            <a:r>
              <a:rPr lang="en-US" altLang="ru-RU" smtClean="0"/>
              <a:t>)</a:t>
            </a:r>
          </a:p>
          <a:p>
            <a:pPr eaLnBrk="1" hangingPunct="1"/>
            <a:r>
              <a:rPr lang="en-US" altLang="ru-RU" smtClean="0">
                <a:solidFill>
                  <a:srgbClr val="0000CC"/>
                </a:solidFill>
              </a:rPr>
              <a:t>Enumeration </a:t>
            </a:r>
            <a:r>
              <a:rPr lang="en-US" altLang="ru-RU" smtClean="0"/>
              <a:t>(</a:t>
            </a:r>
            <a:r>
              <a:rPr lang="en-US" altLang="ru-RU" smtClean="0">
                <a:solidFill>
                  <a:srgbClr val="0000CC"/>
                </a:solidFill>
              </a:rPr>
              <a:t>Iterator</a:t>
            </a:r>
            <a:r>
              <a:rPr lang="en-US" altLang="ru-RU" smtClean="0"/>
              <a:t>)</a:t>
            </a:r>
            <a:endParaRPr lang="ru-RU" altLang="ru-RU" smtClean="0"/>
          </a:p>
        </p:txBody>
      </p:sp>
      <p:sp>
        <p:nvSpPr>
          <p:cNvPr id="8294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Вопросы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88066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500" smtClean="0"/>
              <a:t>Немодифицирующие операции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Определение размера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size()</a:t>
            </a:r>
            <a:r>
              <a:rPr lang="ru-RU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количество элементов</a:t>
            </a:r>
            <a:endParaRPr lang="ru-RU" altLang="ru-RU" b="1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isEmpty()</a:t>
            </a:r>
            <a:r>
              <a:rPr lang="en-US" altLang="ru-RU" smtClean="0">
                <a:cs typeface="Arial" panose="020B0604020202020204" pitchFamily="34" charset="0"/>
              </a:rPr>
              <a:t> ─ </a:t>
            </a:r>
            <a:r>
              <a:rPr lang="ru-RU" altLang="ru-RU" smtClean="0">
                <a:cs typeface="Arial" panose="020B0604020202020204" pitchFamily="34" charset="0"/>
              </a:rPr>
              <a:t>проверка на пустоту</a:t>
            </a:r>
          </a:p>
          <a:p>
            <a:pPr eaLnBrk="1" hangingPunct="1"/>
            <a:r>
              <a:rPr lang="ru-RU" altLang="ru-RU" smtClean="0"/>
              <a:t>Проверки на вхождение</a:t>
            </a:r>
            <a:endParaRPr lang="ru-RU" altLang="ru-RU" b="1" smtClean="0"/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contains</a:t>
            </a:r>
            <a:r>
              <a:rPr lang="ru-RU" altLang="ru-RU" smtClean="0">
                <a:solidFill>
                  <a:srgbClr val="0000CC"/>
                </a:solidFill>
              </a:rPr>
              <a:t>(</a:t>
            </a:r>
            <a:r>
              <a:rPr lang="en-US" altLang="ru-RU" smtClean="0">
                <a:solidFill>
                  <a:srgbClr val="0000CC"/>
                </a:solidFill>
              </a:rPr>
              <a:t>Object</a:t>
            </a:r>
            <a:r>
              <a:rPr lang="ru-RU" altLang="ru-RU" smtClean="0">
                <a:solidFill>
                  <a:srgbClr val="0000CC"/>
                </a:solidFill>
              </a:rPr>
              <a:t> o)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одного элемента</a:t>
            </a:r>
          </a:p>
          <a:p>
            <a:pPr lvl="1" eaLnBrk="1" hangingPunct="1"/>
            <a:r>
              <a:rPr lang="en-US" altLang="ru-RU" smtClean="0">
                <a:solidFill>
                  <a:srgbClr val="0000CC"/>
                </a:solidFill>
              </a:rPr>
              <a:t>containsAll(Collection c)</a:t>
            </a:r>
            <a:r>
              <a:rPr lang="en-US" altLang="ru-RU" smtClean="0"/>
              <a:t> </a:t>
            </a:r>
            <a:r>
              <a:rPr lang="en-US" altLang="ru-RU" smtClean="0">
                <a:cs typeface="Arial" panose="020B0604020202020204" pitchFamily="34" charset="0"/>
              </a:rPr>
              <a:t>─ </a:t>
            </a:r>
            <a:r>
              <a:rPr lang="ru-RU" altLang="ru-RU" smtClean="0">
                <a:cs typeface="Arial" panose="020B0604020202020204" pitchFamily="34" charset="0"/>
              </a:rPr>
              <a:t>всех элементов</a:t>
            </a:r>
            <a:r>
              <a:rPr lang="en-US" altLang="ru-RU" smtClean="0">
                <a:cs typeface="Arial" panose="020B0604020202020204" pitchFamily="34" charset="0"/>
              </a:rPr>
              <a:t> </a:t>
            </a:r>
            <a:r>
              <a:rPr lang="ru-RU" altLang="ru-RU" smtClean="0">
                <a:cs typeface="Arial" panose="020B0604020202020204" pitchFamily="34" charset="0"/>
              </a:rPr>
              <a:t>коллекции </a:t>
            </a:r>
            <a:r>
              <a:rPr lang="en-US" altLang="ru-RU" smtClean="0">
                <a:solidFill>
                  <a:srgbClr val="0000CC"/>
                </a:solidFill>
                <a:cs typeface="Arial" panose="020B0604020202020204" pitchFamily="34" charset="0"/>
              </a:rPr>
              <a:t>c</a:t>
            </a:r>
            <a:endParaRPr lang="ru-RU" altLang="ru-RU" smtClean="0">
              <a:cs typeface="Arial" panose="020B0604020202020204" pitchFamily="34" charset="0"/>
            </a:endParaRPr>
          </a:p>
        </p:txBody>
      </p:sp>
      <p:sp>
        <p:nvSpPr>
          <p:cNvPr id="10242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b="0" smtClean="0">
                <a:solidFill>
                  <a:schemeClr val="bg1"/>
                </a:solidFill>
              </a:rPr>
              <a:t>Java Advanced / Collections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">
  <a:themeElements>
    <a:clrScheme name="2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">
  <a:themeElements>
    <a:clrScheme name="3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3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9A362562-DFE6-4E74-8767-9BAE4FBE73D6}" vid="{2DFE1179-0228-460C-9CE0-7006E4C33FE7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2419</Words>
  <Application>Microsoft Office PowerPoint</Application>
  <PresentationFormat>Экран (4:3)</PresentationFormat>
  <Paragraphs>599</Paragraphs>
  <Slides>81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1" baseType="lpstr">
      <vt:lpstr>Arial</vt:lpstr>
      <vt:lpstr>Euphemia</vt:lpstr>
      <vt:lpstr>Plantagenet Cherokee</vt:lpstr>
      <vt:lpstr>Tahoma</vt:lpstr>
      <vt:lpstr>Times New Roman</vt:lpstr>
      <vt:lpstr>Wingdings</vt:lpstr>
      <vt:lpstr>2_Network</vt:lpstr>
      <vt:lpstr>3_Network</vt:lpstr>
      <vt:lpstr>Тема1</vt:lpstr>
      <vt:lpstr>Visio</vt:lpstr>
      <vt:lpstr>JAVA Collections Framework</vt:lpstr>
      <vt:lpstr>Содержание</vt:lpstr>
      <vt:lpstr>Что такое коллекции</vt:lpstr>
      <vt:lpstr>Collections Framework</vt:lpstr>
      <vt:lpstr>Структура Collections Framework (1)</vt:lpstr>
      <vt:lpstr>Структура Collections Framework (2)</vt:lpstr>
      <vt:lpstr>Коллекции</vt:lpstr>
      <vt:lpstr>Коллекции</vt:lpstr>
      <vt:lpstr>Немодифицирующие операции</vt:lpstr>
      <vt:lpstr>Модифицирующие операции</vt:lpstr>
      <vt:lpstr>Пример. Чтение в коллекцию</vt:lpstr>
      <vt:lpstr>Итераторы</vt:lpstr>
      <vt:lpstr>Методы итераторов</vt:lpstr>
      <vt:lpstr>Применение итераторов</vt:lpstr>
      <vt:lpstr>Пример. Вывод коллекции на экран</vt:lpstr>
      <vt:lpstr>Преобразование в массив</vt:lpstr>
      <vt:lpstr>Класс AbstractCollection</vt:lpstr>
      <vt:lpstr>Множества</vt:lpstr>
      <vt:lpstr>Множества</vt:lpstr>
      <vt:lpstr>Сравнение элементов</vt:lpstr>
      <vt:lpstr>Операции над множествами</vt:lpstr>
      <vt:lpstr>Классы HashSet и LinkedHashSet</vt:lpstr>
      <vt:lpstr>Конструкторы HashSet</vt:lpstr>
      <vt:lpstr>Вычисление хэшей</vt:lpstr>
      <vt:lpstr>Пример. Поиск уникальных слов</vt:lpstr>
      <vt:lpstr>Класс AbstractSet</vt:lpstr>
      <vt:lpstr>Списки</vt:lpstr>
      <vt:lpstr>Списки</vt:lpstr>
      <vt:lpstr>Операции со списками</vt:lpstr>
      <vt:lpstr>Итератор по списку</vt:lpstr>
      <vt:lpstr>Операции итератора по списку</vt:lpstr>
      <vt:lpstr>Класс ArrayList</vt:lpstr>
      <vt:lpstr>Вместимость ArrayList</vt:lpstr>
      <vt:lpstr>Конструкторы ArrayList</vt:lpstr>
      <vt:lpstr>Применения ArrayList</vt:lpstr>
      <vt:lpstr>Пример. Вывод ArrayList на экран</vt:lpstr>
      <vt:lpstr>Класс LinkedList</vt:lpstr>
      <vt:lpstr>Возможности LinkedList</vt:lpstr>
      <vt:lpstr>Применения LinkedList</vt:lpstr>
      <vt:lpstr>Пример. Вывод LinkedList на экран</vt:lpstr>
      <vt:lpstr>Класс AbstractList</vt:lpstr>
      <vt:lpstr>Класс AbstractSequentialList</vt:lpstr>
      <vt:lpstr>Очереди и деки</vt:lpstr>
      <vt:lpstr>Очередь</vt:lpstr>
      <vt:lpstr>Методы очередей</vt:lpstr>
      <vt:lpstr>Класс LinkedList</vt:lpstr>
      <vt:lpstr>Класс AbstractQueue</vt:lpstr>
      <vt:lpstr>Деки</vt:lpstr>
      <vt:lpstr>Отображения</vt:lpstr>
      <vt:lpstr>Отображение</vt:lpstr>
      <vt:lpstr>Методы отображений (1)</vt:lpstr>
      <vt:lpstr>Методы отображений (2)</vt:lpstr>
      <vt:lpstr>Пары</vt:lpstr>
      <vt:lpstr>Классы HashMap и LinkedHashMap</vt:lpstr>
      <vt:lpstr>Конструкторы HashMap</vt:lpstr>
      <vt:lpstr>Класс AbstractMap</vt:lpstr>
      <vt:lpstr>Пример. Подсчет слов в тексте (1)</vt:lpstr>
      <vt:lpstr>Пример. Подсчет слов в тексте (2)</vt:lpstr>
      <vt:lpstr>Упорядоченные  коллекции</vt:lpstr>
      <vt:lpstr>Сравнение элементов</vt:lpstr>
      <vt:lpstr>Сравнение элементов (контракт)</vt:lpstr>
      <vt:lpstr>Упорядоченные множества (1)</vt:lpstr>
      <vt:lpstr>Упорядоченные множества (2)</vt:lpstr>
      <vt:lpstr>Упорядоченные отображения (1)</vt:lpstr>
      <vt:lpstr>Упорядоченные отображения (2)</vt:lpstr>
      <vt:lpstr>Класс PriorityQueue</vt:lpstr>
      <vt:lpstr>Пример. Применение TreeSet</vt:lpstr>
      <vt:lpstr>Алгоритмы</vt:lpstr>
      <vt:lpstr>Класс Collections</vt:lpstr>
      <vt:lpstr>Простые операции</vt:lpstr>
      <vt:lpstr>Перемешивание</vt:lpstr>
      <vt:lpstr>Сортировки</vt:lpstr>
      <vt:lpstr>Двоичный поиск</vt:lpstr>
      <vt:lpstr>Поиск минимума и максимума</vt:lpstr>
      <vt:lpstr>Пример. Алгоритмы на списках</vt:lpstr>
      <vt:lpstr>Специальные коллекции</vt:lpstr>
      <vt:lpstr>Оболочки коллекций</vt:lpstr>
      <vt:lpstr>Класс Arrays</vt:lpstr>
      <vt:lpstr>Устаревшие коллекции</vt:lpstr>
      <vt:lpstr>Устаревшие коллекции</vt:lpstr>
      <vt:lpstr>Вопросы</vt:lpstr>
    </vt:vector>
  </TitlesOfParts>
  <Company>IFMO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Виталий Бондаренко</cp:lastModifiedBy>
  <cp:revision>347</cp:revision>
  <dcterms:created xsi:type="dcterms:W3CDTF">2004-03-29T21:00:12Z</dcterms:created>
  <dcterms:modified xsi:type="dcterms:W3CDTF">2017-04-03T19:18:56Z</dcterms:modified>
</cp:coreProperties>
</file>