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  <p:sldMasterId id="2147483730" r:id="rId3"/>
    <p:sldMasterId id="2147483744" r:id="rId4"/>
    <p:sldMasterId id="2147483756" r:id="rId5"/>
    <p:sldMasterId id="2147483768" r:id="rId6"/>
    <p:sldMasterId id="2147483780" r:id="rId7"/>
    <p:sldMasterId id="2147483792" r:id="rId8"/>
    <p:sldMasterId id="2147483804" r:id="rId9"/>
  </p:sldMasterIdLst>
  <p:notesMasterIdLst>
    <p:notesMasterId r:id="rId44"/>
  </p:notesMasterIdLst>
  <p:handoutMasterIdLst>
    <p:handoutMasterId r:id="rId45"/>
  </p:handoutMasterIdLst>
  <p:sldIdLst>
    <p:sldId id="257" r:id="rId10"/>
    <p:sldId id="264" r:id="rId11"/>
    <p:sldId id="263" r:id="rId12"/>
    <p:sldId id="258" r:id="rId13"/>
    <p:sldId id="259" r:id="rId14"/>
    <p:sldId id="260" r:id="rId15"/>
    <p:sldId id="261" r:id="rId16"/>
    <p:sldId id="265" r:id="rId17"/>
    <p:sldId id="266" r:id="rId18"/>
    <p:sldId id="267" r:id="rId19"/>
    <p:sldId id="268" r:id="rId20"/>
    <p:sldId id="270" r:id="rId21"/>
    <p:sldId id="271" r:id="rId22"/>
    <p:sldId id="274" r:id="rId23"/>
    <p:sldId id="272" r:id="rId24"/>
    <p:sldId id="273" r:id="rId25"/>
    <p:sldId id="280" r:id="rId26"/>
    <p:sldId id="269" r:id="rId27"/>
    <p:sldId id="275" r:id="rId28"/>
    <p:sldId id="279" r:id="rId29"/>
    <p:sldId id="276" r:id="rId30"/>
    <p:sldId id="281" r:id="rId31"/>
    <p:sldId id="282" r:id="rId32"/>
    <p:sldId id="283" r:id="rId33"/>
    <p:sldId id="292" r:id="rId34"/>
    <p:sldId id="285" r:id="rId35"/>
    <p:sldId id="286" r:id="rId36"/>
    <p:sldId id="293" r:id="rId37"/>
    <p:sldId id="288" r:id="rId38"/>
    <p:sldId id="294" r:id="rId39"/>
    <p:sldId id="290" r:id="rId40"/>
    <p:sldId id="295" r:id="rId41"/>
    <p:sldId id="296" r:id="rId42"/>
    <p:sldId id="297" r:id="rId43"/>
  </p:sldIdLst>
  <p:sldSz cx="9144000" cy="6858000" type="screen4x3"/>
  <p:notesSz cx="6858000" cy="9236075"/>
  <p:defaultTextStyle>
    <a:defPPr>
      <a:defRPr lang="ru-RU"/>
    </a:defPPr>
    <a:lvl1pPr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41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2" autoAdjust="0"/>
    <p:restoredTop sz="86408" autoAdjust="0"/>
  </p:normalViewPr>
  <p:slideViewPr>
    <p:cSldViewPr>
      <p:cViewPr varScale="1">
        <p:scale>
          <a:sx n="91" d="100"/>
          <a:sy n="91" d="100"/>
        </p:scale>
        <p:origin x="90" y="126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578" y="-108"/>
      </p:cViewPr>
      <p:guideLst>
        <p:guide orient="horz" pos="341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presProps" Target="pres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defTabSz="91757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72525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defTabSz="917575">
              <a:defRPr sz="1200" b="0"/>
            </a:lvl1pPr>
          </a:lstStyle>
          <a:p>
            <a:fld id="{135CF0BF-5BE0-4849-9BDD-F5F9DF19E4C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defTabSz="91757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22800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6263"/>
            <a:ext cx="54864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72525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defTabSz="917575">
              <a:defRPr sz="1200" b="0"/>
            </a:lvl1pPr>
          </a:lstStyle>
          <a:p>
            <a:fld id="{502F2297-0720-4DB7-8034-D50BFB365C7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9625" cy="346551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Пользовательский интерфейс на </a:t>
            </a:r>
            <a:r>
              <a:rPr lang="ru-RU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Java</a:t>
            </a:r>
            <a:r>
              <a:rPr lang="ru-RU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прошел весьма тернистый путь становления и развития. Долгое время его обвиняли в медленной работе, жадности к ресурсам системы, ограниченной функциональности. Появление .NET с более быстрыми графическими компонентами еще больше пошатнуло позиции </a:t>
            </a:r>
            <a:r>
              <a:rPr lang="ru-RU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Java</a:t>
            </a:r>
            <a:r>
              <a:rPr lang="ru-RU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Но нет худа без добра — все это подстегивало разработчиков </a:t>
            </a:r>
            <a:r>
              <a:rPr lang="ru-RU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Java</a:t>
            </a:r>
            <a:r>
              <a:rPr lang="ru-RU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к развитию и улучшению графических библиотек.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692150"/>
            <a:ext cx="4619625" cy="3465513"/>
          </a:xfrm>
          <a:ln/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3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9625" cy="3465513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 dirty="0" smtClean="0">
                <a:latin typeface="Arial" panose="020B0604020202020204" pitchFamily="34" charset="0"/>
              </a:rPr>
              <a:t>AWT была первой попыткой </a:t>
            </a:r>
            <a:r>
              <a:rPr lang="ru-RU" altLang="ru-RU" dirty="0" err="1" smtClean="0">
                <a:latin typeface="Arial" panose="020B0604020202020204" pitchFamily="34" charset="0"/>
              </a:rPr>
              <a:t>Sun</a:t>
            </a:r>
            <a:r>
              <a:rPr lang="ru-RU" altLang="ru-RU" dirty="0" smtClean="0">
                <a:latin typeface="Arial" panose="020B0604020202020204" pitchFamily="34" charset="0"/>
              </a:rPr>
              <a:t> создать графический интерфейс для </a:t>
            </a:r>
            <a:r>
              <a:rPr lang="ru-RU" altLang="ru-RU" dirty="0" err="1" smtClean="0">
                <a:latin typeface="Arial" panose="020B0604020202020204" pitchFamily="34" charset="0"/>
              </a:rPr>
              <a:t>Java</a:t>
            </a:r>
            <a:r>
              <a:rPr lang="ru-RU" altLang="ru-RU" dirty="0" smtClean="0">
                <a:latin typeface="Arial" panose="020B0604020202020204" pitchFamily="34" charset="0"/>
              </a:rPr>
              <a:t>. Они пошли легким путем и просто сделали прослойку на </a:t>
            </a:r>
            <a:r>
              <a:rPr lang="ru-RU" altLang="ru-RU" dirty="0" err="1" smtClean="0">
                <a:latin typeface="Arial" panose="020B0604020202020204" pitchFamily="34" charset="0"/>
              </a:rPr>
              <a:t>Java</a:t>
            </a:r>
            <a:r>
              <a:rPr lang="ru-RU" altLang="ru-RU" dirty="0" smtClean="0">
                <a:latin typeface="Arial" panose="020B0604020202020204" pitchFamily="34" charset="0"/>
              </a:rPr>
              <a:t>, которая вызывает методы из библиотек, написанных на С. Библиотечные методы создают и используют графические компоненты операционной среды. С одной стороны, это хорошо, так как программа на </a:t>
            </a:r>
            <a:r>
              <a:rPr lang="ru-RU" altLang="ru-RU" dirty="0" err="1" smtClean="0">
                <a:latin typeface="Arial" panose="020B0604020202020204" pitchFamily="34" charset="0"/>
              </a:rPr>
              <a:t>Java</a:t>
            </a:r>
            <a:r>
              <a:rPr lang="ru-RU" altLang="ru-RU" dirty="0" smtClean="0">
                <a:latin typeface="Arial" panose="020B0604020202020204" pitchFamily="34" charset="0"/>
              </a:rPr>
              <a:t> похожа на остальные программы в рамках данной ОС. Но с другой стороны, нет никакой гарантии, что различия в размерах компонентов и шрифтах не испортят внешний вид программы при запуске ее на другой платформе. Кроме того, чтобы обеспечить </a:t>
            </a:r>
            <a:r>
              <a:rPr lang="ru-RU" altLang="ru-RU" dirty="0" err="1" smtClean="0">
                <a:latin typeface="Arial" panose="020B0604020202020204" pitchFamily="34" charset="0"/>
              </a:rPr>
              <a:t>мультиплатформенность</a:t>
            </a:r>
            <a:r>
              <a:rPr lang="ru-RU" altLang="ru-RU" dirty="0" smtClean="0">
                <a:latin typeface="Arial" panose="020B0604020202020204" pitchFamily="34" charset="0"/>
              </a:rPr>
              <a:t>, пришлось унифицировать интерфейсы вызовов компонентов, из-за чего их функциональность получилась немного урезанной. Да и набор компонентов получился довольно небольшой. К примеру, в AWT нет таблиц, а в кнопках не поддерживается отображение иконок.</a:t>
            </a:r>
          </a:p>
          <a:p>
            <a:pPr eaLnBrk="1" hangingPunct="1"/>
            <a:r>
              <a:rPr lang="ru-RU" altLang="ru-RU" dirty="0" smtClean="0">
                <a:latin typeface="Arial" panose="020B0604020202020204" pitchFamily="34" charset="0"/>
              </a:rPr>
              <a:t>Использованные ресурсы AWT старается освобождать автоматически. Это немного усложняет архитектуру и влияет на производительность. Освоить AWT довольно просто, но написать что-то сложное будет несколько затруднительно.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22363" y="692150"/>
            <a:ext cx="4619625" cy="34655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r>
              <a:rPr lang="ru-RU" dirty="0" err="1" smtClean="0"/>
              <a:t>Swing</a:t>
            </a:r>
            <a:r>
              <a:rPr lang="ru-RU" dirty="0" smtClean="0"/>
              <a:t> полностью написаны на </a:t>
            </a:r>
            <a:r>
              <a:rPr lang="ru-RU" dirty="0" err="1" smtClean="0"/>
              <a:t>Java</a:t>
            </a:r>
            <a:r>
              <a:rPr lang="ru-RU" dirty="0" smtClean="0"/>
              <a:t>. Для </a:t>
            </a:r>
            <a:r>
              <a:rPr lang="ru-RU" dirty="0" err="1" smtClean="0"/>
              <a:t>отрисовки</a:t>
            </a:r>
            <a:r>
              <a:rPr lang="ru-RU" dirty="0" smtClean="0"/>
              <a:t> используется 2D, что принесло с собой сразу несколько преимуществ. Набор стандартных компонентов значительно превосходит AWT по разнообразию и функциональности. Стало легко создавать новые компоненты, наследуясь от существующих и рисуя все, что душе угодно. Стала возможной поддержка различных стилей и </a:t>
            </a:r>
            <a:r>
              <a:rPr lang="ru-RU" dirty="0" err="1" smtClean="0"/>
              <a:t>скинов</a:t>
            </a:r>
            <a:r>
              <a:rPr lang="ru-RU" dirty="0" smtClean="0"/>
              <a:t>. Вместе с тем скорость работы первых версий </a:t>
            </a:r>
            <a:r>
              <a:rPr lang="ru-RU" dirty="0" err="1" smtClean="0"/>
              <a:t>Swing</a:t>
            </a:r>
            <a:r>
              <a:rPr lang="ru-RU" dirty="0" smtClean="0"/>
              <a:t> оставляла желать лучшего. Некорректно написанная программа и вовсе могла повесить ОС намертво.</a:t>
            </a:r>
          </a:p>
          <a:p>
            <a:r>
              <a:rPr lang="ru-RU" dirty="0" smtClean="0"/>
              <a:t>Тем не менее благодаря простоте использования, богатой документации и гибкости компонентов </a:t>
            </a:r>
            <a:r>
              <a:rPr lang="ru-RU" dirty="0" err="1" smtClean="0"/>
              <a:t>Swing</a:t>
            </a:r>
            <a:r>
              <a:rPr lang="ru-RU" dirty="0" smtClean="0"/>
              <a:t> стал, пожалуй, самым популярным графическим </a:t>
            </a:r>
            <a:r>
              <a:rPr lang="ru-RU" dirty="0" err="1" smtClean="0"/>
              <a:t>фреймворком</a:t>
            </a:r>
            <a:r>
              <a:rPr lang="ru-RU" dirty="0" smtClean="0"/>
              <a:t> в </a:t>
            </a:r>
            <a:r>
              <a:rPr lang="ru-RU" dirty="0" err="1" smtClean="0"/>
              <a:t>Java</a:t>
            </a:r>
            <a:r>
              <a:rPr lang="ru-RU" dirty="0" smtClean="0"/>
              <a:t>. На его базе появилось много расширений, таких как </a:t>
            </a:r>
            <a:r>
              <a:rPr lang="ru-RU" dirty="0" err="1" smtClean="0"/>
              <a:t>SwingX</a:t>
            </a:r>
            <a:r>
              <a:rPr lang="ru-RU" dirty="0" smtClean="0"/>
              <a:t>, </a:t>
            </a:r>
            <a:r>
              <a:rPr lang="ru-RU" dirty="0" err="1" smtClean="0"/>
              <a:t>JGoodies</a:t>
            </a:r>
            <a:r>
              <a:rPr lang="ru-RU" dirty="0" smtClean="0"/>
              <a:t>, которые значительно упрощают создание сложных пользовательских интерфейсов. Практически все популярные среды программирования </a:t>
            </a:r>
            <a:r>
              <a:rPr lang="ru-RU" dirty="0" err="1" smtClean="0"/>
              <a:t>Java</a:t>
            </a:r>
            <a:r>
              <a:rPr lang="ru-RU" dirty="0" smtClean="0"/>
              <a:t> включают графические редакторы для </a:t>
            </a:r>
            <a:r>
              <a:rPr lang="ru-RU" dirty="0" err="1" smtClean="0"/>
              <a:t>Swing</a:t>
            </a:r>
            <a:r>
              <a:rPr lang="ru-RU" dirty="0" smtClean="0"/>
              <a:t>-форм. Поэтому разобраться и начать использовать </a:t>
            </a:r>
            <a:r>
              <a:rPr lang="ru-RU" dirty="0" err="1" smtClean="0"/>
              <a:t>Swing</a:t>
            </a:r>
            <a:r>
              <a:rPr lang="ru-RU" dirty="0" smtClean="0"/>
              <a:t> не составит особого труда.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28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22363" y="692150"/>
            <a:ext cx="4619625" cy="34655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SWT был разработан в компании IBM в те времена, когда </a:t>
            </a:r>
            <a:r>
              <a:rPr lang="ru-RU" dirty="0" err="1" smtClean="0"/>
              <a:t>Swing</a:t>
            </a:r>
            <a:r>
              <a:rPr lang="ru-RU" dirty="0" smtClean="0"/>
              <a:t> еще был медленным, и сделано это было в основном для продвижения среды программирования </a:t>
            </a:r>
            <a:r>
              <a:rPr lang="ru-RU" dirty="0" err="1" smtClean="0"/>
              <a:t>Eclipse</a:t>
            </a:r>
            <a:r>
              <a:rPr lang="ru-RU" dirty="0" smtClean="0"/>
              <a:t>. SWT, как и AWT, использует компоненты операционной системы, но для каждой платформы у него созданы свои интерфейсы взаимодействия. Так что для каждой новой системы придется поставлять отдельную JAR-библиотеку с подходящей версией SWT. Это позволило более полно использовать существующие функции компонентов на каждой оси. Недостающие функции и компоненты были реализованы с помощью 2D, как в </a:t>
            </a:r>
            <a:r>
              <a:rPr lang="ru-RU" dirty="0" err="1" smtClean="0"/>
              <a:t>Swing</a:t>
            </a:r>
            <a:r>
              <a:rPr lang="ru-RU" dirty="0" smtClean="0"/>
              <a:t>. У SWT есть много приверженцев, но нельзя не согласиться, что получилось не так все просто, как хотелось бы. Новичку придется затратить на изучение SWT намного больше времени, чем на знакомство с </a:t>
            </a:r>
            <a:r>
              <a:rPr lang="ru-RU" dirty="0" err="1" smtClean="0"/>
              <a:t>Swing</a:t>
            </a:r>
            <a:r>
              <a:rPr lang="ru-RU" dirty="0" smtClean="0"/>
              <a:t>. Кроме того, SWT возлагает задачу освобождения ресурсов на программиста, в связи с чем ему нужно быть особенно внимательным при написании кода, чтобы случайное исключение не привело к утечкам памяти.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1497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22363" y="692150"/>
            <a:ext cx="4619625" cy="34655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JavaFX 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можно без преувеличения назвать прорывом. Для </a:t>
            </a:r>
            <a:r>
              <a:rPr lang="ru-RU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отрисовки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используется графический конвейер, что значительно ускоряет работу приложения. Набор встроенных компонентов обширен, есть даже отдельные компоненты для </a:t>
            </a:r>
            <a:r>
              <a:rPr lang="ru-RU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отрисовки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графиков. Реализована поддержка мультимедийного контента, множества эффектов отображения, анимации и даже </a:t>
            </a:r>
            <a:r>
              <a:rPr lang="ru-RU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мультитач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Внешний вид всех компонентов можно легко изменить с помощью CSS-стилей. В </a:t>
            </a:r>
            <a:r>
              <a:rPr lang="ru-RU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JavaFX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входит набор утилит, которые позволяют сделать родной инсталлятор для самых популярных платформ: </a:t>
            </a:r>
            <a:r>
              <a:rPr lang="ru-RU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exe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или </a:t>
            </a:r>
            <a:r>
              <a:rPr lang="ru-RU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msi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для </a:t>
            </a:r>
            <a:r>
              <a:rPr lang="ru-RU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Windows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deb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или </a:t>
            </a:r>
            <a:r>
              <a:rPr lang="ru-RU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rpm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для </a:t>
            </a:r>
            <a:r>
              <a:rPr lang="ru-RU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Linux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dmg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для </a:t>
            </a:r>
            <a:r>
              <a:rPr lang="ru-RU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Mac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На сайте </a:t>
            </a:r>
            <a:r>
              <a:rPr lang="ru-RU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Oracle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можно найти подробную документацию и огромное количество готовых примеров. Это превращает программирование с </a:t>
            </a:r>
            <a:r>
              <a:rPr lang="ru-RU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JavaFX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в легкое и приятное занятие.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077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22363" y="692150"/>
            <a:ext cx="4619625" cy="34655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Кроме </a:t>
            </a:r>
            <a:r>
              <a:rPr lang="ru-RU" dirty="0" err="1" smtClean="0"/>
              <a:t>paint</a:t>
            </a:r>
            <a:r>
              <a:rPr lang="ru-RU" dirty="0" smtClean="0"/>
              <a:t> в классе </a:t>
            </a:r>
            <a:r>
              <a:rPr lang="ru-RU" dirty="0" err="1" smtClean="0"/>
              <a:t>Component</a:t>
            </a:r>
            <a:r>
              <a:rPr lang="ru-RU" dirty="0" smtClean="0"/>
              <a:t> объявлены еще два метода, отвечающие за прорисовку компонента. Как было рассмотрено, вызов </a:t>
            </a:r>
            <a:r>
              <a:rPr lang="ru-RU" dirty="0" err="1" smtClean="0"/>
              <a:t>paint</a:t>
            </a:r>
            <a:r>
              <a:rPr lang="ru-RU" dirty="0" smtClean="0"/>
              <a:t> инициируется операционной системой, если возникает необходимость перерисовать окно приложения, или часть его. Однако может потребоваться обновить внешний вид, руководствуясь программной логикой. Например, отобразить результат операции вычисления, или работы с сетью. Можно изменить состояние компонента (значение его полей), но операционная система не отследит такое изменение и не инициирует перерисовку.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36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04800" y="2819400"/>
            <a:ext cx="8443913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825" y="549275"/>
            <a:ext cx="8281988" cy="2133600"/>
          </a:xfrm>
        </p:spPr>
        <p:txBody>
          <a:bodyPr anchor="b"/>
          <a:lstStyle>
            <a:lvl1pPr algn="r">
              <a:defRPr sz="4800"/>
            </a:lvl1pPr>
          </a:lstStyle>
          <a:p>
            <a:r>
              <a:rPr lang="ru-RU" altLang="en-US"/>
              <a:t>Click to edit Master title style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ru-RU" alt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2FCC282-6FD1-4C94-A074-1622553805F5}" type="datetime1">
              <a:rPr lang="ru-RU" altLang="en-US" smtClean="0"/>
              <a:t>18.04.2017</a:t>
            </a:fld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BED90851-AF9F-4868-9E31-AD00883C7CA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4565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340801955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3B2D48-9AB7-4CB0-9940-E07207E920A4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9200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D764FB-AF09-4902-AD36-A143C22CA0CA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814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338C87-81FB-44EA-A338-E4DD9B7815DF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621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2F9308-C26B-4217-9B4E-2154F483F377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19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96075" y="122238"/>
            <a:ext cx="2124075" cy="60086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122238"/>
            <a:ext cx="6219825" cy="60086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378441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820150" cy="642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8229600" cy="2587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865563"/>
            <a:ext cx="8229600" cy="2587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371393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04800" y="2819400"/>
            <a:ext cx="8443913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2852738"/>
            <a:ext cx="8281988" cy="2447925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ru-RU" altLang="en-US"/>
              <a:t>Click to edit Master title style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412875"/>
            <a:ext cx="6248400" cy="1439863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6210BE6A-C7BA-49A1-95EC-B2F6ED914D36}" type="datetime1">
              <a:rPr lang="ru-RU" altLang="en-US" smtClean="0"/>
              <a:t>18.04.2017</a:t>
            </a:fld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0943E7BC-1FBC-4FCB-B0EE-E4193EB945C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551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59544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2780240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213019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403008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2382833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33639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759131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069471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13423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997782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38963" y="122238"/>
            <a:ext cx="2205037" cy="63309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122238"/>
            <a:ext cx="6462713" cy="63309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809603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820150" cy="642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8229600" cy="2587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865563"/>
            <a:ext cx="8229600" cy="2587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6288231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8677" y="2292101"/>
            <a:ext cx="7572375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8675" y="4511791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002C1-9C64-424E-8EC4-A67CFDEBA9E9}" type="datetime1">
              <a:rPr lang="ru-RU" altLang="en-US" smtClean="0"/>
              <a:t>18.04.2017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Collections Framework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E7BC-1FBC-4FCB-B0EE-E4193EB945C8}" type="slidenum">
              <a:rPr lang="ru-RU" altLang="en-US" smtClean="0"/>
              <a:pPr/>
              <a:t>‹#›</a:t>
            </a:fld>
            <a:endParaRPr lang="ru-RU" altLang="en-US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5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4042-6D3B-4388-855A-4125CE1E9B9C}" type="datetime1">
              <a:rPr lang="ru-RU" smtClean="0"/>
              <a:t>18.04.2017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66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 rot="10800000">
            <a:off x="0" y="5645517"/>
            <a:ext cx="9144000" cy="63125"/>
            <a:chOff x="507492" y="1501519"/>
            <a:chExt cx="8129016" cy="63125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0" y="1143007"/>
            <a:ext cx="9144000" cy="63125"/>
            <a:chOff x="507492" y="1501519"/>
            <a:chExt cx="8129016" cy="63125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8675" y="2292101"/>
            <a:ext cx="4300538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8675" y="4511791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2" y="0"/>
            <a:ext cx="1310643" cy="2292094"/>
          </a:xfrm>
          <a:prstGeom prst="rect">
            <a:avLst/>
          </a:prstGeom>
        </p:spPr>
      </p:pic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xfrm>
            <a:off x="5235801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9" name="Инструкции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85783">
              <a:buNone/>
            </a:pPr>
            <a:r>
              <a:rPr lang="ru-RU" sz="900" b="1" i="1" dirty="0" smtClean="0">
                <a:solidFill>
                  <a:schemeClr val="lt1"/>
                </a:solidFill>
                <a:latin typeface="Arial"/>
                <a:ea typeface="+mn-ea"/>
                <a:cs typeface="Arial"/>
              </a:rPr>
              <a:t>ПРИМЕЧАНИЕ.</a:t>
            </a:r>
          </a:p>
          <a:p>
            <a:pPr algn="l" defTabSz="685783">
              <a:buNone/>
            </a:pPr>
            <a:r>
              <a:rPr lang="ru-RU" sz="900" b="0" i="1" dirty="0" smtClean="0">
                <a:solidFill>
                  <a:schemeClr val="lt1"/>
                </a:solidFill>
                <a:latin typeface="Arial"/>
                <a:ea typeface="+mn-ea"/>
                <a:cs typeface="Arial"/>
              </a:rPr>
              <a:t>Чтобы изменить изображение на этом слайде, выделите рисунок и удалите его. Затем щелкните значок "Рисунки" в заполнителе и вставьте свое изображение.</a:t>
            </a:r>
            <a:endParaRPr lang="ru-RU" sz="900" b="0" i="1" dirty="0">
              <a:solidFill>
                <a:schemeClr val="lt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9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2514605"/>
            <a:ext cx="9144000" cy="3194035"/>
            <a:chOff x="647402" y="2514600"/>
            <a:chExt cx="10838688" cy="319403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Прямоугольник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 dirty="0"/>
            </a:p>
          </p:txBody>
        </p:sp>
        <p:grpSp>
          <p:nvGrpSpPr>
            <p:cNvPr id="11" name="Группа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676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33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8676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A8EA-F4BF-41A3-AADD-1CC2A26D445C}" type="datetime1">
              <a:rPr lang="ru-RU" smtClean="0"/>
              <a:t>18.04.2017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8677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2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FBB2-30D7-4BC2-B461-5E68EDCB2BB0}" type="datetime1">
              <a:rPr lang="ru-RU" smtClean="0"/>
              <a:t>18.04.2017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07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42379752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6EB8-DB59-4E51-854C-DFF68AE4E292}" type="datetime1">
              <a:rPr lang="ru-RU" smtClean="0"/>
              <a:t>18.04.2017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91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6B46-FA4C-46F2-BE73-4E48EE9AB923}" type="datetime1">
              <a:rPr lang="ru-RU" smtClean="0"/>
              <a:t>18.04.2017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00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79A2-EE18-4822-80BA-C5B968B0C956}" type="datetime1">
              <a:rPr lang="ru-RU" smtClean="0"/>
              <a:t>18.04.2017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84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31388" y="1600201"/>
            <a:ext cx="4083939" cy="4572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3DD2-B0EC-4A0F-B94E-2630CB519C9A}" type="datetime1">
              <a:rPr lang="ru-RU" smtClean="0"/>
              <a:t>18.04.2017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5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491003" y="1600201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15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CACE-0188-4D55-B57B-C90649EECBB0}" type="datetime1">
              <a:rPr lang="ru-RU" smtClean="0"/>
              <a:t>18.04.2017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4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DC2B-60D1-45ED-9340-F2B933761BF4}" type="datetime1">
              <a:rPr lang="ru-RU" smtClean="0"/>
              <a:t>18.04.2017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6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29451" y="365125"/>
            <a:ext cx="12858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9388-188B-4F4B-8C75-011EC59F70D3}" type="datetime1">
              <a:rPr lang="ru-RU" smtClean="0"/>
              <a:t>18.04.2017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5400000">
            <a:off x="4181447" y="3239397"/>
            <a:ext cx="5632704" cy="63302"/>
            <a:chOff x="1073150" y="1219201"/>
            <a:chExt cx="10058400" cy="6312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87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_no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03" y="857232"/>
            <a:ext cx="8938901" cy="5654662"/>
          </a:xfrm>
        </p:spPr>
        <p:txBody>
          <a:bodyPr lIns="72000" rIns="72000">
            <a:normAutofit/>
          </a:bodyPr>
          <a:lstStyle>
            <a:lvl1pPr marL="228600" indent="-228600">
              <a:buFont typeface="Arial" pitchFamily="34" charset="0"/>
              <a:buChar char="•"/>
              <a:defRPr sz="2000"/>
            </a:lvl1pPr>
            <a:lvl2pPr marL="454025" indent="-225425">
              <a:buFont typeface="Arial" pitchFamily="34" charset="0"/>
              <a:buChar char="•"/>
              <a:defRPr sz="1800"/>
            </a:lvl2pPr>
            <a:lvl3pPr marL="685800" indent="-228600">
              <a:buFont typeface="Arial" pitchFamily="34" charset="0"/>
              <a:buChar char="•"/>
              <a:defRPr sz="1600"/>
            </a:lvl3pPr>
            <a:lvl4pPr marL="914400" indent="-228600">
              <a:buFont typeface="Arial" pitchFamily="34" charset="0"/>
              <a:buChar char="•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6341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B8E036-B74B-4214-BB09-10198394DC8E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F0B20C-51FF-470B-90E4-A8150D7B0042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9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4106836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3A3762-18C2-4028-9EDC-6F01CF18E2A9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428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1521D9-8DCC-457D-81B4-E1B7AE000B67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685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1853F6-5A96-4277-8637-D39571BBA17B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686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7F5013-8A5D-4094-846D-033F1045D282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949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6A263D-3FDD-4E7D-AE95-FB49CDF5A3CE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761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3B2D48-9AB7-4CB0-9940-E07207E920A4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950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D764FB-AF09-4902-AD36-A143C22CA0CA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431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338C87-81FB-44EA-A338-E4DD9B7815DF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036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2F9308-C26B-4217-9B4E-2154F483F377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390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B8E036-B74B-4214-BB09-10198394DC8E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9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9821669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F0B20C-51FF-470B-90E4-A8150D7B0042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388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3A3762-18C2-4028-9EDC-6F01CF18E2A9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950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1521D9-8DCC-457D-81B4-E1B7AE000B67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495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1853F6-5A96-4277-8637-D39571BBA17B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64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7F5013-8A5D-4094-846D-033F1045D282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416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6A263D-3FDD-4E7D-AE95-FB49CDF5A3CE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05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3B2D48-9AB7-4CB0-9940-E07207E920A4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136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D764FB-AF09-4902-AD36-A143C22CA0CA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355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338C87-81FB-44EA-A338-E4DD9B7815DF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42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2F9308-C26B-4217-9B4E-2154F483F377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4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34414120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B8E036-B74B-4214-BB09-10198394DC8E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164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F0B20C-51FF-470B-90E4-A8150D7B0042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598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3A3762-18C2-4028-9EDC-6F01CF18E2A9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6829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1521D9-8DCC-457D-81B4-E1B7AE000B67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6816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1853F6-5A96-4277-8637-D39571BBA17B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155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7F5013-8A5D-4094-846D-033F1045D282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545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6A263D-3FDD-4E7D-AE95-FB49CDF5A3CE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089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3B2D48-9AB7-4CB0-9940-E07207E920A4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930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D764FB-AF09-4902-AD36-A143C22CA0CA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627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338C87-81FB-44EA-A338-E4DD9B7815DF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2076357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2F9308-C26B-4217-9B4E-2154F483F377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4812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B8E036-B74B-4214-BB09-10198394DC8E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019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F0B20C-51FF-470B-90E4-A8150D7B0042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983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3A3762-18C2-4028-9EDC-6F01CF18E2A9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40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1521D9-8DCC-457D-81B4-E1B7AE000B67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795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1853F6-5A96-4277-8637-D39571BBA17B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954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7F5013-8A5D-4094-846D-033F1045D282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410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6A263D-3FDD-4E7D-AE95-FB49CDF5A3CE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314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3B2D48-9AB7-4CB0-9940-E07207E920A4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75218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D764FB-AF09-4902-AD36-A143C22CA0CA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3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20718736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338C87-81FB-44EA-A338-E4DD9B7815DF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914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2F9308-C26B-4217-9B4E-2154F483F377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7859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B8E036-B74B-4214-BB09-10198394DC8E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975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F0B20C-51FF-470B-90E4-A8150D7B0042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909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3A3762-18C2-4028-9EDC-6F01CF18E2A9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956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1521D9-8DCC-457D-81B4-E1B7AE000B67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70036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1853F6-5A96-4277-8637-D39571BBA17B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2612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7F5013-8A5D-4094-846D-033F1045D282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9387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6A263D-3FDD-4E7D-AE95-FB49CDF5A3CE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799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3B2D48-9AB7-4CB0-9940-E07207E920A4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59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44800620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D764FB-AF09-4902-AD36-A143C22CA0CA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5121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338C87-81FB-44EA-A338-E4DD9B7815DF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083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2F9308-C26B-4217-9B4E-2154F483F377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788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B8E036-B74B-4214-BB09-10198394DC8E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14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F0B20C-51FF-470B-90E4-A8150D7B0042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090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3A3762-18C2-4028-9EDC-6F01CF18E2A9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90985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1521D9-8DCC-457D-81B4-E1B7AE000B67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6078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1853F6-5A96-4277-8637-D39571BBA17B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5402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7F5013-8A5D-4094-846D-033F1045D282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5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6A263D-3FDD-4E7D-AE95-FB49CDF5A3CE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1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22238"/>
            <a:ext cx="84963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524625"/>
            <a:ext cx="8280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16913" y="6524625"/>
            <a:ext cx="8270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2A2F60-20F5-4324-83ED-2B9F916E0B40}" type="slidenum">
              <a:rPr lang="ru-RU" altLang="en-US" sz="1400" b="0">
                <a:solidFill>
                  <a:schemeClr val="bg1"/>
                </a:solidFill>
              </a:rPr>
              <a:pPr eaLnBrk="1" hangingPunct="1"/>
              <a:t>‹#›</a:t>
            </a:fld>
            <a:endParaRPr lang="ru-RU" altLang="en-US" sz="1400" b="0">
              <a:solidFill>
                <a:schemeClr val="bg1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24625"/>
            <a:ext cx="3673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0">
                <a:solidFill>
                  <a:schemeClr val="bg1"/>
                </a:solidFill>
              </a:rPr>
              <a:t>Georgiy Korneev</a:t>
            </a:r>
            <a:endParaRPr lang="ru-RU" altLang="en-US" sz="1400" b="0" u="sng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2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rgbClr val="F2EC00"/>
        </a:buClr>
        <a:buSzPct val="8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22238"/>
            <a:ext cx="88201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524625"/>
            <a:ext cx="8280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8316913" y="6524625"/>
            <a:ext cx="8270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58F202-8037-452C-98FD-192F54D6E783}" type="slidenum">
              <a:rPr lang="ru-RU" altLang="en-US" sz="1400" b="0">
                <a:solidFill>
                  <a:schemeClr val="bg1"/>
                </a:solidFill>
              </a:rPr>
              <a:pPr eaLnBrk="1" hangingPunct="1"/>
              <a:t>‹#›</a:t>
            </a:fld>
            <a:endParaRPr lang="ru-RU" altLang="en-US" sz="1400" b="0">
              <a:solidFill>
                <a:schemeClr val="bg1"/>
              </a:solidFill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6524625"/>
            <a:ext cx="3673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0">
                <a:solidFill>
                  <a:schemeClr val="bg1"/>
                </a:solidFill>
              </a:rPr>
              <a:t>Georgiy Korneev</a:t>
            </a:r>
            <a:endParaRPr lang="ru-RU" altLang="en-US" sz="1400" b="0" u="sng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rgbClr val="F2EC00"/>
        </a:buClr>
        <a:buSzPct val="8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676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  <a:p>
            <a:pPr lvl="5"/>
            <a:r>
              <a:rPr lang="ru-RU" dirty="0" smtClean="0"/>
              <a:t>Шестой уровень</a:t>
            </a:r>
          </a:p>
          <a:p>
            <a:pPr lvl="6"/>
            <a:r>
              <a:rPr lang="ru-RU" dirty="0" smtClean="0"/>
              <a:t>Седьмой уровень</a:t>
            </a:r>
          </a:p>
          <a:p>
            <a:pPr lvl="7"/>
            <a:r>
              <a:rPr lang="ru-RU" dirty="0" smtClean="0"/>
              <a:t>Восьмой уровень</a:t>
            </a:r>
          </a:p>
          <a:p>
            <a:pPr lvl="8"/>
            <a:r>
              <a:rPr lang="ru-RU" dirty="0" smtClean="0"/>
              <a:t>Девятый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8678" y="6356358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237C00F-6D4A-446A-932C-1CA9C62D7E5B}" type="datetime1">
              <a:rPr lang="ru-RU" smtClean="0"/>
              <a:t>18.04.2017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00846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42587" y="6356358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827532" y="1219208"/>
            <a:ext cx="7488936" cy="84403"/>
            <a:chOff x="1073150" y="1219201"/>
            <a:chExt cx="10058400" cy="63125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295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>
          <p15:clr>
            <a:srgbClr val="F26B43"/>
          </p15:clr>
        </p15:guide>
        <p15:guide id="2" pos="5238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37A662-F7EA-4F29-AF29-39546B000D4B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3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Arial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37A662-F7EA-4F29-AF29-39546B000D4B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8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Arial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37A662-F7EA-4F29-AF29-39546B000D4B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0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Arial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37A662-F7EA-4F29-AF29-39546B000D4B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5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Arial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37A662-F7EA-4F29-AF29-39546B000D4B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9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Arial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37A662-F7EA-4F29-AF29-39546B000D4B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7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Arial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253208"/>
            <a:ext cx="4300538" cy="2219691"/>
          </a:xfrm>
        </p:spPr>
        <p:txBody>
          <a:bodyPr/>
          <a:lstStyle/>
          <a:p>
            <a:pPr algn="ctr" eaLnBrk="1" hangingPunct="1"/>
            <a:r>
              <a:rPr lang="ru-RU" altLang="ru-RU" dirty="0" smtClean="0"/>
              <a:t>Графический интерфейс пользователя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ru-RU" altLang="ru-RU" sz="4800" b="1" dirty="0" smtClean="0"/>
              <a:t>Тема 12</a:t>
            </a:r>
            <a:endParaRPr lang="en-US" altLang="ru-RU" sz="4800" b="1" dirty="0" smtClean="0"/>
          </a:p>
        </p:txBody>
      </p:sp>
      <p:pic>
        <p:nvPicPr>
          <p:cNvPr id="3" name="Рисунок 2" descr="import &lt;strong&gt;java&lt;/strong&gt; awt import &lt;strong&gt;java&lt;/strong&gt; util import javax &lt;strong&gt;swing&lt;/strong&gt; import no geosoft ...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5" r="8115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Тяжело</a:t>
            </a:r>
            <a:r>
              <a:rPr lang="en-US" altLang="ru-RU" smtClean="0">
                <a:latin typeface="Franklin Gothic Book" pitchFamily="34" charset="0"/>
              </a:rPr>
              <a:t>- </a:t>
            </a:r>
            <a:r>
              <a:rPr lang="ru-RU" altLang="ru-RU" smtClean="0"/>
              <a:t>и легковесные компоненты</a:t>
            </a:r>
          </a:p>
        </p:txBody>
      </p:sp>
      <p:sp>
        <p:nvSpPr>
          <p:cNvPr id="68612" name="Объект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ru-RU" altLang="ru-RU" u="sng" smtClean="0">
                <a:solidFill>
                  <a:schemeClr val="bg2"/>
                </a:solidFill>
                <a:latin typeface="Arial" panose="020B0604020202020204" pitchFamily="34" charset="0"/>
              </a:rPr>
              <a:t>Тяжеловесные (</a:t>
            </a:r>
            <a:r>
              <a:rPr lang="en-US" altLang="ru-RU" u="sng" smtClean="0">
                <a:solidFill>
                  <a:schemeClr val="bg2"/>
                </a:solidFill>
                <a:latin typeface="Arial" panose="020B0604020202020204" pitchFamily="34" charset="0"/>
              </a:rPr>
              <a:t>heavyweight) </a:t>
            </a:r>
            <a:r>
              <a:rPr lang="ru-RU" altLang="ru-RU" u="sng" smtClean="0">
                <a:solidFill>
                  <a:schemeClr val="bg2"/>
                </a:solidFill>
                <a:latin typeface="Arial" panose="020B0604020202020204" pitchFamily="34" charset="0"/>
              </a:rPr>
              <a:t>компоненты</a:t>
            </a:r>
          </a:p>
          <a:p>
            <a:pPr lvl="1"/>
            <a:r>
              <a:rPr lang="ru-RU" altLang="ru-RU" sz="2000" smtClean="0">
                <a:latin typeface="Arial" panose="020B0604020202020204" pitchFamily="34" charset="0"/>
              </a:rPr>
              <a:t>Отрисовываются операционной системой</a:t>
            </a:r>
          </a:p>
          <a:p>
            <a:pPr lvl="1"/>
            <a:r>
              <a:rPr lang="ru-RU" altLang="ru-RU" sz="2000" smtClean="0">
                <a:latin typeface="Arial" panose="020B0604020202020204" pitchFamily="34" charset="0"/>
              </a:rPr>
              <a:t>Большинство </a:t>
            </a:r>
            <a:r>
              <a:rPr lang="en-US" altLang="ru-RU" sz="2000" smtClean="0">
                <a:latin typeface="Arial" panose="020B0604020202020204" pitchFamily="34" charset="0"/>
              </a:rPr>
              <a:t>AWT-</a:t>
            </a:r>
            <a:r>
              <a:rPr lang="ru-RU" altLang="ru-RU" sz="2000" smtClean="0">
                <a:latin typeface="Arial" panose="020B0604020202020204" pitchFamily="34" charset="0"/>
              </a:rPr>
              <a:t>компонент</a:t>
            </a:r>
            <a:endParaRPr lang="en-US" altLang="ru-RU" sz="2000" smtClean="0">
              <a:latin typeface="Arial" panose="020B0604020202020204" pitchFamily="34" charset="0"/>
            </a:endParaRPr>
          </a:p>
          <a:p>
            <a:pPr lvl="1"/>
            <a:endParaRPr lang="ru-RU" altLang="ru-RU" sz="2000" smtClean="0">
              <a:latin typeface="Arial" panose="020B0604020202020204" pitchFamily="34" charset="0"/>
            </a:endParaRPr>
          </a:p>
          <a:p>
            <a:r>
              <a:rPr lang="ru-RU" altLang="ru-RU" u="sng" smtClean="0">
                <a:solidFill>
                  <a:schemeClr val="bg2"/>
                </a:solidFill>
                <a:latin typeface="Arial" panose="020B0604020202020204" pitchFamily="34" charset="0"/>
              </a:rPr>
              <a:t>Легковесные (</a:t>
            </a:r>
            <a:r>
              <a:rPr lang="en-US" altLang="ru-RU" u="sng" smtClean="0">
                <a:solidFill>
                  <a:schemeClr val="bg2"/>
                </a:solidFill>
                <a:latin typeface="Arial" panose="020B0604020202020204" pitchFamily="34" charset="0"/>
              </a:rPr>
              <a:t>ligntweight)</a:t>
            </a:r>
            <a:r>
              <a:rPr lang="ru-RU" altLang="ru-RU" u="sng" smtClean="0">
                <a:solidFill>
                  <a:schemeClr val="bg2"/>
                </a:solidFill>
                <a:latin typeface="Arial" panose="020B0604020202020204" pitchFamily="34" charset="0"/>
              </a:rPr>
              <a:t> компоненты</a:t>
            </a:r>
          </a:p>
          <a:p>
            <a:pPr lvl="1"/>
            <a:r>
              <a:rPr lang="ru-RU" altLang="ru-RU" sz="2000" smtClean="0">
                <a:latin typeface="Arial" panose="020B0604020202020204" pitchFamily="34" charset="0"/>
              </a:rPr>
              <a:t>Отрисовываются </a:t>
            </a:r>
            <a:r>
              <a:rPr lang="en-US" altLang="ru-RU" sz="2000" smtClean="0">
                <a:latin typeface="Arial" panose="020B0604020202020204" pitchFamily="34" charset="0"/>
              </a:rPr>
              <a:t>java-</a:t>
            </a:r>
            <a:r>
              <a:rPr lang="ru-RU" altLang="ru-RU" sz="2000" smtClean="0">
                <a:latin typeface="Arial" panose="020B0604020202020204" pitchFamily="34" charset="0"/>
              </a:rPr>
              <a:t>кодом</a:t>
            </a:r>
          </a:p>
          <a:p>
            <a:pPr lvl="1"/>
            <a:r>
              <a:rPr lang="ru-RU" altLang="ru-RU" sz="2000" smtClean="0">
                <a:latin typeface="Arial" panose="020B0604020202020204" pitchFamily="34" charset="0"/>
              </a:rPr>
              <a:t>Все </a:t>
            </a:r>
            <a:r>
              <a:rPr lang="en-US" altLang="ru-RU" sz="2000" smtClean="0">
                <a:latin typeface="Arial" panose="020B0604020202020204" pitchFamily="34" charset="0"/>
              </a:rPr>
              <a:t>Swing-</a:t>
            </a:r>
            <a:r>
              <a:rPr lang="ru-RU" altLang="ru-RU" sz="2000" smtClean="0">
                <a:latin typeface="Arial" panose="020B0604020202020204" pitchFamily="34" charset="0"/>
              </a:rPr>
              <a:t>компоненты, кроме окон верхнего уровня</a:t>
            </a:r>
            <a:endParaRPr lang="en-US" altLang="ru-RU" sz="2000" smtClean="0"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ru-RU" sz="2000" smtClean="0">
              <a:latin typeface="Arial" panose="020B0604020202020204" pitchFamily="34" charset="0"/>
            </a:endParaRPr>
          </a:p>
          <a:p>
            <a:r>
              <a:rPr lang="ru-RU" altLang="ru-RU" smtClean="0">
                <a:latin typeface="Arial" panose="020B0604020202020204" pitchFamily="34" charset="0"/>
              </a:rPr>
              <a:t>Тяжеловесные компоненты всегда отрисовываются поверх легковесных</a:t>
            </a:r>
          </a:p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0687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Java GUI API</a:t>
            </a:r>
            <a:endParaRPr lang="ru-RU" altLang="ru-RU" smtClean="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7488237" cy="51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Компонент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Элемент </a:t>
            </a:r>
            <a:r>
              <a:rPr lang="en-US" altLang="ru-RU" sz="2000" dirty="0" smtClean="0"/>
              <a:t>GUI</a:t>
            </a:r>
            <a:r>
              <a:rPr lang="ru-RU" altLang="ru-RU" sz="2000" dirty="0" smtClean="0"/>
              <a:t>, отображающийся на экране, осуществляющий взаимодействие с пользователем.</a:t>
            </a:r>
            <a:endParaRPr lang="en-US" altLang="ru-RU" sz="2000" dirty="0" smtClean="0"/>
          </a:p>
          <a:p>
            <a:endParaRPr lang="en-US" altLang="ru-RU" sz="2000" dirty="0" smtClean="0"/>
          </a:p>
          <a:p>
            <a:r>
              <a:rPr lang="en-US" altLang="ru-RU" sz="2000" dirty="0" smtClean="0"/>
              <a:t> Component</a:t>
            </a:r>
          </a:p>
          <a:p>
            <a:r>
              <a:rPr lang="en-US" altLang="ru-RU" sz="2000" dirty="0" smtClean="0"/>
              <a:t> </a:t>
            </a:r>
            <a:r>
              <a:rPr lang="en-US" altLang="ru-RU" sz="2000" dirty="0" err="1" smtClean="0"/>
              <a:t>MenuComponent</a:t>
            </a:r>
            <a:endParaRPr lang="en-US" altLang="ru-RU" sz="2000" dirty="0" smtClean="0"/>
          </a:p>
          <a:p>
            <a:endParaRPr lang="en-US" altLang="ru-RU" sz="2000" dirty="0" smtClean="0"/>
          </a:p>
          <a:p>
            <a:endParaRPr lang="ru-RU" alt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52624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Контейнер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altLang="ru-RU" sz="1800" dirty="0" smtClean="0"/>
              <a:t>Компонент, который может содержать другие компоненты</a:t>
            </a:r>
          </a:p>
          <a:p>
            <a:endParaRPr lang="ru-RU" altLang="ru-RU" sz="1800" dirty="0" smtClean="0"/>
          </a:p>
          <a:p>
            <a:r>
              <a:rPr lang="en-US" altLang="ru-RU" sz="1800" dirty="0" smtClean="0"/>
              <a:t> Panel</a:t>
            </a:r>
          </a:p>
          <a:p>
            <a:pPr lvl="1"/>
            <a:r>
              <a:rPr lang="en-US" altLang="ru-RU" sz="1600" dirty="0" smtClean="0"/>
              <a:t>Applet</a:t>
            </a:r>
            <a:endParaRPr lang="ru-RU" altLang="ru-RU" sz="1600" dirty="0" smtClean="0"/>
          </a:p>
          <a:p>
            <a:r>
              <a:rPr lang="en-US" altLang="ru-RU" sz="1800" dirty="0" smtClean="0"/>
              <a:t> Window</a:t>
            </a:r>
          </a:p>
          <a:p>
            <a:pPr lvl="1"/>
            <a:r>
              <a:rPr lang="en-US" altLang="ru-RU" sz="1600" dirty="0" smtClean="0"/>
              <a:t>Dialog</a:t>
            </a:r>
          </a:p>
          <a:p>
            <a:pPr lvl="1"/>
            <a:r>
              <a:rPr lang="en-US" altLang="ru-RU" sz="1600" dirty="0" smtClean="0"/>
              <a:t>Frame</a:t>
            </a:r>
          </a:p>
          <a:p>
            <a:r>
              <a:rPr lang="en-US" altLang="ru-RU" sz="1800" dirty="0" smtClean="0"/>
              <a:t> </a:t>
            </a:r>
            <a:r>
              <a:rPr lang="en-US" altLang="ru-RU" sz="1800" dirty="0" err="1" smtClean="0"/>
              <a:t>ScrollPane</a:t>
            </a:r>
            <a:r>
              <a:rPr lang="en-US" altLang="ru-RU" sz="1800" dirty="0" smtClean="0"/>
              <a:t>			</a:t>
            </a:r>
            <a:endParaRPr lang="ru-RU" altLang="ru-RU" sz="1800" dirty="0" smtClean="0"/>
          </a:p>
          <a:p>
            <a:endParaRPr lang="ru-RU" altLang="ru-RU" sz="1800" dirty="0" smtClean="0"/>
          </a:p>
          <a:p>
            <a:endParaRPr lang="ru-RU" alt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59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altLang="ru-RU" sz="1600" dirty="0" smtClean="0"/>
              <a:t>Части интерфейса пользователя, содержащие другие компоненты</a:t>
            </a:r>
          </a:p>
          <a:p>
            <a:pPr lvl="1"/>
            <a:r>
              <a:rPr lang="en-US" altLang="ru-RU" sz="1600" dirty="0" err="1" smtClean="0"/>
              <a:t>JPanel</a:t>
            </a:r>
            <a:r>
              <a:rPr lang="en-US" altLang="ru-RU" sz="1600" dirty="0" smtClean="0"/>
              <a:t> – </a:t>
            </a:r>
            <a:r>
              <a:rPr lang="ru-RU" altLang="ru-RU" sz="1600" dirty="0" smtClean="0"/>
              <a:t>панель</a:t>
            </a:r>
            <a:endParaRPr lang="en-US" altLang="ru-RU" sz="1600" dirty="0" smtClean="0"/>
          </a:p>
          <a:p>
            <a:pPr lvl="1"/>
            <a:r>
              <a:rPr lang="en-US" altLang="ru-RU" sz="1600" dirty="0" err="1" smtClean="0"/>
              <a:t>JFrame</a:t>
            </a:r>
            <a:r>
              <a:rPr lang="en-US" altLang="ru-RU" sz="1600" dirty="0" smtClean="0"/>
              <a:t> – </a:t>
            </a:r>
            <a:r>
              <a:rPr lang="ru-RU" altLang="ru-RU" sz="1600" dirty="0" smtClean="0"/>
              <a:t>окно приложения</a:t>
            </a:r>
          </a:p>
          <a:p>
            <a:pPr lvl="1"/>
            <a:r>
              <a:rPr lang="en-US" altLang="ru-RU" sz="1600" dirty="0" err="1" smtClean="0"/>
              <a:t>JDialog</a:t>
            </a:r>
            <a:r>
              <a:rPr lang="en-US" altLang="ru-RU" sz="1600" dirty="0" smtClean="0"/>
              <a:t> – </a:t>
            </a:r>
            <a:r>
              <a:rPr lang="ru-RU" altLang="ru-RU" sz="1600" dirty="0" smtClean="0"/>
              <a:t>диалоговое окно</a:t>
            </a:r>
          </a:p>
          <a:p>
            <a:pPr lvl="1"/>
            <a:r>
              <a:rPr lang="en-US" altLang="ru-RU" sz="1600" dirty="0" err="1" smtClean="0"/>
              <a:t>JSrollPane</a:t>
            </a:r>
            <a:r>
              <a:rPr lang="en-US" altLang="ru-RU" sz="1600" dirty="0" smtClean="0"/>
              <a:t> – </a:t>
            </a:r>
            <a:r>
              <a:rPr lang="ru-RU" altLang="ru-RU" sz="1600" dirty="0" smtClean="0"/>
              <a:t>область с полосой прокрутки</a:t>
            </a:r>
          </a:p>
          <a:p>
            <a:endParaRPr lang="ru-RU" altLang="ru-RU" sz="1800" dirty="0" smtClean="0"/>
          </a:p>
          <a:p>
            <a:r>
              <a:rPr lang="en-US" altLang="ru-RU" sz="1800" dirty="0" smtClean="0"/>
              <a:t>add(Component component) — </a:t>
            </a:r>
            <a:r>
              <a:rPr lang="ru-RU" altLang="ru-RU" sz="1800" dirty="0" smtClean="0"/>
              <a:t>добавляет в контейнер элемент </a:t>
            </a:r>
            <a:r>
              <a:rPr lang="en-US" altLang="ru-RU" sz="1800" dirty="0" smtClean="0"/>
              <a:t>component;</a:t>
            </a:r>
          </a:p>
          <a:p>
            <a:r>
              <a:rPr lang="en-US" altLang="ru-RU" sz="1800" dirty="0" smtClean="0"/>
              <a:t>remove(Component component) — </a:t>
            </a:r>
            <a:r>
              <a:rPr lang="ru-RU" altLang="ru-RU" sz="1800" dirty="0" smtClean="0"/>
              <a:t>удаляет из контейнера элемент </a:t>
            </a:r>
            <a:r>
              <a:rPr lang="en-US" altLang="ru-RU" sz="1800" dirty="0" smtClean="0"/>
              <a:t>component;</a:t>
            </a:r>
          </a:p>
          <a:p>
            <a:r>
              <a:rPr lang="en-US" altLang="ru-RU" sz="1800" dirty="0" err="1" smtClean="0"/>
              <a:t>removeAll</a:t>
            </a:r>
            <a:r>
              <a:rPr lang="en-US" altLang="ru-RU" sz="1800" dirty="0" smtClean="0"/>
              <a:t>() — </a:t>
            </a:r>
            <a:r>
              <a:rPr lang="ru-RU" altLang="ru-RU" sz="1800" dirty="0" smtClean="0"/>
              <a:t>удаляет все элементы контейнера;</a:t>
            </a:r>
          </a:p>
          <a:p>
            <a:r>
              <a:rPr lang="en-US" altLang="ru-RU" sz="1800" dirty="0" err="1" smtClean="0"/>
              <a:t>getComponentCount</a:t>
            </a:r>
            <a:r>
              <a:rPr lang="en-US" altLang="ru-RU" sz="1800" dirty="0" smtClean="0"/>
              <a:t>() — </a:t>
            </a:r>
            <a:r>
              <a:rPr lang="ru-RU" altLang="ru-RU" sz="1800" dirty="0" smtClean="0"/>
              <a:t>возвращает число элементов контейнера.</a:t>
            </a:r>
          </a:p>
          <a:p>
            <a:endParaRPr lang="ru-RU" alt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65590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	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1800" dirty="0" smtClean="0"/>
              <a:t>Класс, отвечающий за цвет</a:t>
            </a:r>
          </a:p>
          <a:p>
            <a:pPr marL="0" indent="0">
              <a:buNone/>
            </a:pPr>
            <a:r>
              <a:rPr lang="ru-RU" altLang="ru-RU" sz="1800" dirty="0" smtClean="0"/>
              <a:t>Использование:</a:t>
            </a:r>
          </a:p>
          <a:p>
            <a:r>
              <a:rPr lang="ru-RU" altLang="ru-RU" sz="1800" dirty="0" smtClean="0"/>
              <a:t>Статические цвета – </a:t>
            </a:r>
            <a:r>
              <a:rPr lang="en-US" altLang="ru-RU" sz="1800" dirty="0" err="1" smtClean="0"/>
              <a:t>Color.RED</a:t>
            </a:r>
            <a:r>
              <a:rPr lang="en-US" altLang="ru-RU" sz="1800" dirty="0" smtClean="0"/>
              <a:t>, </a:t>
            </a:r>
            <a:r>
              <a:rPr lang="en-US" altLang="ru-RU" sz="1800" dirty="0" err="1" smtClean="0"/>
              <a:t>Color.BLACK</a:t>
            </a:r>
            <a:r>
              <a:rPr lang="en-US" altLang="ru-RU" sz="1800" dirty="0" smtClean="0"/>
              <a:t> </a:t>
            </a:r>
            <a:r>
              <a:rPr lang="ru-RU" altLang="ru-RU" sz="1800" dirty="0" smtClean="0"/>
              <a:t>и т.д.</a:t>
            </a:r>
          </a:p>
          <a:p>
            <a:pPr marL="0" indent="0">
              <a:buNone/>
            </a:pPr>
            <a:r>
              <a:rPr lang="ru-RU" altLang="ru-RU" sz="1800" dirty="0" smtClean="0"/>
              <a:t>Создание цвета в </a:t>
            </a:r>
            <a:r>
              <a:rPr lang="en-US" altLang="ru-RU" sz="1800" dirty="0" smtClean="0"/>
              <a:t>RGB</a:t>
            </a:r>
          </a:p>
          <a:p>
            <a:r>
              <a:rPr lang="en-US" altLang="ru-RU" sz="1800" dirty="0" smtClean="0"/>
              <a:t>Color c = new Color(255,0,0);</a:t>
            </a:r>
            <a:endParaRPr lang="ru-RU" alt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23494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>
                <a:cs typeface="+mj-cs"/>
              </a:rPr>
              <a:t>Frame</a:t>
            </a:r>
            <a:endParaRPr kumimoji="0" lang="ru-RU" smtClean="0"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ru-RU" altLang="ru-RU" sz="2000" dirty="0" smtClean="0">
                <a:cs typeface="Arial" panose="020B0604020202020204" pitchFamily="34" charset="0"/>
              </a:rPr>
              <a:t>Наследник</a:t>
            </a:r>
            <a:r>
              <a:rPr kumimoji="0" lang="uk-UA" altLang="ru-RU" sz="2000" dirty="0" smtClean="0">
                <a:cs typeface="Arial" panose="020B0604020202020204" pitchFamily="34" charset="0"/>
              </a:rPr>
              <a:t> </a:t>
            </a:r>
            <a:r>
              <a:rPr kumimoji="0" lang="en-US" altLang="ru-RU" sz="2000" dirty="0" smtClean="0">
                <a:cs typeface="Arial" panose="020B0604020202020204" pitchFamily="34" charset="0"/>
              </a:rPr>
              <a:t>Windows</a:t>
            </a:r>
          </a:p>
          <a:p>
            <a:r>
              <a:rPr kumimoji="0" lang="ru-RU" altLang="ru-RU" sz="2000" dirty="0" smtClean="0">
                <a:cs typeface="Arial" panose="020B0604020202020204" pitchFamily="34" charset="0"/>
              </a:rPr>
              <a:t>Имеет заголовок</a:t>
            </a:r>
          </a:p>
          <a:p>
            <a:r>
              <a:rPr kumimoji="0" lang="ru-RU" altLang="ru-RU" sz="2000" dirty="0" smtClean="0">
                <a:cs typeface="Arial" panose="020B0604020202020204" pitchFamily="34" charset="0"/>
              </a:rPr>
              <a:t>Можно изменять размер мышью</a:t>
            </a:r>
          </a:p>
          <a:p>
            <a:r>
              <a:rPr kumimoji="0" lang="ru-RU" altLang="ru-RU" sz="2000" dirty="0" smtClean="0">
                <a:cs typeface="Arial" panose="020B0604020202020204" pitchFamily="34" charset="0"/>
              </a:rPr>
              <a:t>Изначально невидим </a:t>
            </a:r>
          </a:p>
          <a:p>
            <a:pPr lvl="1"/>
            <a:r>
              <a:rPr kumimoji="0" lang="ru-RU" altLang="ru-RU" sz="1800" dirty="0" smtClean="0"/>
              <a:t>Используйте </a:t>
            </a:r>
            <a:r>
              <a:rPr kumimoji="0" lang="en-US" altLang="ru-RU" sz="1800" dirty="0" err="1" smtClean="0"/>
              <a:t>setVisible</a:t>
            </a:r>
            <a:r>
              <a:rPr kumimoji="0" lang="en-US" altLang="ru-RU" sz="1800" dirty="0" smtClean="0"/>
              <a:t>(true)</a:t>
            </a:r>
          </a:p>
          <a:p>
            <a:r>
              <a:rPr kumimoji="0" lang="ru-RU" altLang="ru-RU" sz="2000" dirty="0" smtClean="0">
                <a:cs typeface="Arial" panose="020B0604020202020204" pitchFamily="34" charset="0"/>
              </a:rPr>
              <a:t>По умолчанию использует менеджер размещения </a:t>
            </a:r>
            <a:r>
              <a:rPr kumimoji="0" lang="en-US" altLang="ru-RU" sz="2000" dirty="0" err="1" smtClean="0">
                <a:cs typeface="Arial" panose="020B0604020202020204" pitchFamily="34" charset="0"/>
              </a:rPr>
              <a:t>BorderLayout</a:t>
            </a:r>
            <a:endParaRPr kumimoji="0" lang="en-US" altLang="ru-RU" sz="2000" dirty="0" smtClean="0">
              <a:cs typeface="Arial" panose="020B0604020202020204" pitchFamily="34" charset="0"/>
            </a:endParaRPr>
          </a:p>
          <a:p>
            <a:pPr lvl="1"/>
            <a:r>
              <a:rPr kumimoji="0" lang="uk-UA" altLang="ru-RU" sz="1800" dirty="0" smtClean="0"/>
              <a:t>Для </a:t>
            </a:r>
            <a:r>
              <a:rPr kumimoji="0" lang="uk-UA" altLang="ru-RU" sz="1800" dirty="0" err="1" smtClean="0"/>
              <a:t>изменения</a:t>
            </a:r>
            <a:r>
              <a:rPr kumimoji="0" lang="uk-UA" altLang="ru-RU" sz="1800" dirty="0" smtClean="0"/>
              <a:t> </a:t>
            </a:r>
            <a:r>
              <a:rPr kumimoji="0" lang="uk-UA" altLang="ru-RU" sz="1800" dirty="0" err="1" smtClean="0"/>
              <a:t>используйте</a:t>
            </a:r>
            <a:r>
              <a:rPr kumimoji="0" lang="uk-UA" altLang="ru-RU" sz="1800" dirty="0" smtClean="0"/>
              <a:t> </a:t>
            </a:r>
            <a:r>
              <a:rPr kumimoji="0" lang="en-US" altLang="ru-RU" sz="1800" dirty="0" err="1" smtClean="0"/>
              <a:t>setLayout</a:t>
            </a:r>
            <a:endParaRPr kumimoji="0" lang="ru-RU" alt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35353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import java.awt.*;</a:t>
            </a:r>
            <a:endParaRPr kumimoji="0" lang="en-US" sz="1800" smtClean="0">
              <a:cs typeface="+mn-cs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kumimoji="0" lang="ru-RU" sz="1800" smtClean="0">
              <a:cs typeface="+mn-cs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public class FrameExample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sz="1800" smtClean="0">
                <a:cs typeface="+mn-cs"/>
              </a:rPr>
              <a:t>	</a:t>
            </a:r>
            <a:r>
              <a:rPr kumimoji="0" lang="ru-RU" sz="1800" smtClean="0">
                <a:cs typeface="+mn-cs"/>
              </a:rPr>
              <a:t>private Frame f;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sz="1800" smtClean="0">
                <a:cs typeface="+mn-cs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sz="1800" smtClean="0">
                <a:cs typeface="+mn-cs"/>
              </a:rPr>
              <a:t>	</a:t>
            </a:r>
            <a:r>
              <a:rPr kumimoji="0" lang="ru-RU" sz="1800" smtClean="0">
                <a:cs typeface="+mn-cs"/>
              </a:rPr>
              <a:t>public FrameExample()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sz="1800" smtClean="0">
                <a:cs typeface="+mn-cs"/>
              </a:rPr>
              <a:t>		</a:t>
            </a:r>
            <a:r>
              <a:rPr kumimoji="0" lang="ru-RU" sz="1800" smtClean="0">
                <a:cs typeface="+mn-cs"/>
              </a:rPr>
              <a:t>f = new Frame("Hello Out There!");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sz="1800" smtClean="0">
                <a:cs typeface="+mn-cs"/>
              </a:rPr>
              <a:t>	</a:t>
            </a:r>
            <a:r>
              <a:rPr kumimoji="0" lang="ru-RU" sz="1800" smtClean="0">
                <a:cs typeface="+mn-cs"/>
              </a:rPr>
              <a:t>}</a:t>
            </a:r>
            <a:endParaRPr kumimoji="0" lang="en-US" sz="1800" smtClean="0">
              <a:cs typeface="+mn-cs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kumimoji="0" lang="ru-RU" sz="1800" smtClean="0">
              <a:cs typeface="+mn-cs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sz="1800" smtClean="0">
                <a:cs typeface="+mn-cs"/>
              </a:rPr>
              <a:t>	</a:t>
            </a:r>
            <a:r>
              <a:rPr kumimoji="0" lang="ru-RU" sz="1800" smtClean="0">
                <a:cs typeface="+mn-cs"/>
              </a:rPr>
              <a:t>public void launchFrame()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sz="1800" smtClean="0">
                <a:cs typeface="+mn-cs"/>
              </a:rPr>
              <a:t>		</a:t>
            </a:r>
            <a:r>
              <a:rPr kumimoji="0" lang="ru-RU" sz="1800" smtClean="0">
                <a:cs typeface="+mn-cs"/>
              </a:rPr>
              <a:t>f.setSize(170,170);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sz="1800" smtClean="0">
                <a:cs typeface="+mn-cs"/>
              </a:rPr>
              <a:t>		</a:t>
            </a:r>
            <a:r>
              <a:rPr kumimoji="0" lang="ru-RU" sz="1800" smtClean="0">
                <a:cs typeface="+mn-cs"/>
              </a:rPr>
              <a:t>f.setBackground(Color.blue);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sz="1800" smtClean="0">
                <a:cs typeface="+mn-cs"/>
              </a:rPr>
              <a:t>		</a:t>
            </a:r>
            <a:r>
              <a:rPr kumimoji="0" lang="ru-RU" sz="1800" smtClean="0">
                <a:cs typeface="+mn-cs"/>
              </a:rPr>
              <a:t>f.setVisible(true);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sz="1800" smtClean="0">
                <a:cs typeface="+mn-cs"/>
              </a:rPr>
              <a:t>	</a:t>
            </a:r>
            <a:r>
              <a:rPr kumimoji="0" lang="ru-RU" sz="1800" smtClean="0">
                <a:cs typeface="+mn-cs"/>
              </a:rPr>
              <a:t>}</a:t>
            </a:r>
            <a:endParaRPr kumimoji="0" lang="en-US" sz="1800" smtClean="0">
              <a:cs typeface="+mn-cs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kumimoji="0" lang="ru-RU" sz="1800" smtClean="0">
              <a:cs typeface="+mn-cs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sz="1800" smtClean="0">
                <a:cs typeface="+mn-cs"/>
              </a:rPr>
              <a:t>	</a:t>
            </a:r>
            <a:r>
              <a:rPr kumimoji="0" lang="ru-RU" sz="1800" smtClean="0">
                <a:cs typeface="+mn-cs"/>
              </a:rPr>
              <a:t>public static void main(String args[])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sz="1800" smtClean="0">
                <a:cs typeface="+mn-cs"/>
              </a:rPr>
              <a:t>		</a:t>
            </a:r>
            <a:r>
              <a:rPr kumimoji="0" lang="ru-RU" sz="1800" smtClean="0">
                <a:cs typeface="+mn-cs"/>
              </a:rPr>
              <a:t>FrameExample guiWindow = new FrameExample();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sz="1800" smtClean="0">
                <a:cs typeface="+mn-cs"/>
              </a:rPr>
              <a:t>		</a:t>
            </a:r>
            <a:r>
              <a:rPr kumimoji="0" lang="ru-RU" sz="1800" smtClean="0">
                <a:cs typeface="+mn-cs"/>
              </a:rPr>
              <a:t>guiWindow.launchFrame();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sz="1800" smtClean="0">
                <a:cs typeface="+mn-cs"/>
              </a:rPr>
              <a:t>	</a:t>
            </a:r>
            <a:r>
              <a:rPr kumimoji="0" lang="ru-RU" sz="1800" smtClean="0">
                <a:cs typeface="+mn-cs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kumimoji="0" lang="en-US" sz="1800" smtClean="0">
              <a:cs typeface="+mn-cs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9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Java GUI API</a:t>
            </a:r>
            <a:endParaRPr lang="ru-RU" altLang="ru-RU" smtClean="0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600200"/>
            <a:ext cx="7200900" cy="49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6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>
                <a:cs typeface="+mj-cs"/>
              </a:rPr>
              <a:t>Panel</a:t>
            </a:r>
            <a:endParaRPr kumimoji="0" lang="ru-RU" smtClean="0">
              <a:cs typeface="+mj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ru-RU" altLang="ru-RU" sz="2000" dirty="0" smtClean="0">
                <a:cs typeface="Arial" panose="020B0604020202020204" pitchFamily="34" charset="0"/>
              </a:rPr>
              <a:t>Позволяет размещать компоненты и другие панели</a:t>
            </a:r>
          </a:p>
          <a:p>
            <a:r>
              <a:rPr kumimoji="0" lang="ru-RU" altLang="ru-RU" sz="2000" dirty="0" smtClean="0">
                <a:cs typeface="Arial" panose="020B0604020202020204" pitchFamily="34" charset="0"/>
              </a:rPr>
              <a:t>Вложенные панели могут иметь различные менеджеры размещения</a:t>
            </a:r>
          </a:p>
        </p:txBody>
      </p:sp>
    </p:spTree>
    <p:extLst>
      <p:ext uri="{BB962C8B-B14F-4D97-AF65-F5344CB8AC3E}">
        <p14:creationId xmlns:p14="http://schemas.microsoft.com/office/powerpoint/2010/main" val="351515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502150"/>
            <a:ext cx="8101012" cy="23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400" dirty="0" smtClean="0">
                <a:latin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14339" name="Содержимое 3"/>
          <p:cNvSpPr>
            <a:spLocks noGrp="1"/>
          </p:cNvSpPr>
          <p:nvPr>
            <p:ph idx="1"/>
          </p:nvPr>
        </p:nvSpPr>
        <p:spPr>
          <a:xfrm>
            <a:off x="269751" y="1374701"/>
            <a:ext cx="3995738" cy="3593827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ru-RU" dirty="0" smtClean="0">
                <a:latin typeface="Arial" panose="020B0604020202020204" pitchFamily="34" charset="0"/>
              </a:rPr>
              <a:t> Java </a:t>
            </a:r>
            <a:r>
              <a:rPr lang="uk-UA" altLang="ru-RU" dirty="0" err="1" smtClean="0">
                <a:latin typeface="Arial" panose="020B0604020202020204" pitchFamily="34" charset="0"/>
              </a:rPr>
              <a:t>имеет</a:t>
            </a:r>
            <a:r>
              <a:rPr lang="uk-UA" altLang="ru-RU" dirty="0" smtClean="0">
                <a:latin typeface="Arial" panose="020B0604020202020204" pitchFamily="34" charset="0"/>
              </a:rPr>
              <a:t>  </a:t>
            </a:r>
            <a:r>
              <a:rPr lang="uk-UA" altLang="ru-RU" dirty="0" err="1" smtClean="0">
                <a:latin typeface="Arial" panose="020B0604020202020204" pitchFamily="34" charset="0"/>
              </a:rPr>
              <a:t>стандартн</a:t>
            </a:r>
            <a:r>
              <a:rPr lang="ru-RU" altLang="ru-RU" dirty="0" err="1" smtClean="0">
                <a:latin typeface="Arial" panose="020B0604020202020204" pitchFamily="34" charset="0"/>
              </a:rPr>
              <a:t>ые</a:t>
            </a:r>
            <a:r>
              <a:rPr lang="ru-RU" altLang="ru-RU" dirty="0" smtClean="0">
                <a:latin typeface="Arial" panose="020B0604020202020204" pitchFamily="34" charset="0"/>
              </a:rPr>
              <a:t> пакеты для создания интерфейсов пользователя (</a:t>
            </a:r>
            <a:r>
              <a:rPr lang="en-US" altLang="ru-RU" b="1" dirty="0" smtClean="0">
                <a:solidFill>
                  <a:srgbClr val="CC0000"/>
                </a:solidFill>
              </a:rPr>
              <a:t>Graphical User Interfaces</a:t>
            </a:r>
            <a:r>
              <a:rPr lang="ru-RU" altLang="ru-RU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).</a:t>
            </a:r>
            <a:endParaRPr lang="en-US" altLang="ru-RU" b="1" dirty="0" smtClean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ru-RU" dirty="0" smtClean="0">
              <a:latin typeface="Arial" panose="020B0604020202020204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ru-RU" dirty="0" smtClean="0">
                <a:latin typeface="Arial" panose="020B0604020202020204" pitchFamily="34" charset="0"/>
              </a:rPr>
              <a:t> </a:t>
            </a:r>
            <a:r>
              <a:rPr lang="ru-RU" altLang="ru-RU" dirty="0" smtClean="0">
                <a:latin typeface="Arial" panose="020B0604020202020204" pitchFamily="34" charset="0"/>
              </a:rPr>
              <a:t>Основные компоненты интерфейса:</a:t>
            </a:r>
            <a:endParaRPr lang="en-US" altLang="ru-RU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ru-RU" dirty="0" smtClean="0"/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74701"/>
            <a:ext cx="4356348" cy="3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5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import java.awt.*;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ru-RU" altLang="ru-RU" sz="1600" smtClean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public class FrameWithPanel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private Frame f;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private Panel pan;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ru-RU" altLang="ru-RU" sz="1600" smtClean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public FrameWithPanel(String title)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f = new Frame(title);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pan = new Panel();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ru-RU" altLang="ru-RU" sz="1600" smtClean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public void launchFrame()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f.setSize(200,200);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f.setBackground(Color.blue);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f.setLayout(null); // </a:t>
            </a:r>
            <a:r>
              <a:rPr kumimoji="0" lang="ru-RU" altLang="ru-RU" sz="1600" smtClean="0">
                <a:solidFill>
                  <a:srgbClr val="0000FF"/>
                </a:solidFill>
                <a:cs typeface="Arial" panose="020B0604020202020204" pitchFamily="34" charset="0"/>
              </a:rPr>
              <a:t>Попробуйте закомментировать эту сроку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pan.setSize(100,100);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pan.setBackground(Color.yellow);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f.add(pan);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f.setVisible(true);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ru-RU" altLang="ru-RU" sz="1600" smtClean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public static void main(String args[])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FrameWithPanel guiWindow = new FrameWithPanel("Frame with Panel");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guiWindow.launchFrame();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90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altLang="ru-RU" smtClean="0">
                <a:cs typeface="Arial" panose="020B0604020202020204" pitchFamily="34" charset="0"/>
              </a:rPr>
              <a:t>Размещение компонентов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ru-RU" altLang="ru-RU" sz="2000" dirty="0" smtClean="0">
                <a:cs typeface="Arial" panose="020B0604020202020204" pitchFamily="34" charset="0"/>
              </a:rPr>
              <a:t>Непосредственное указание положения и размеров</a:t>
            </a:r>
          </a:p>
          <a:p>
            <a:pPr lvl="1"/>
            <a:r>
              <a:rPr kumimoji="0" lang="ru-RU" altLang="ru-RU" sz="1800" dirty="0" smtClean="0"/>
              <a:t>Используйте для контейнера </a:t>
            </a:r>
            <a:r>
              <a:rPr kumimoji="0" lang="ru-RU" altLang="ru-RU" sz="1800" b="1" dirty="0" err="1" smtClean="0">
                <a:solidFill>
                  <a:srgbClr val="0000FF"/>
                </a:solidFill>
              </a:rPr>
              <a:t>setLayout</a:t>
            </a:r>
            <a:r>
              <a:rPr kumimoji="0" lang="ru-RU" altLang="ru-RU" sz="1800" b="1" dirty="0" smtClean="0">
                <a:solidFill>
                  <a:srgbClr val="0000FF"/>
                </a:solidFill>
              </a:rPr>
              <a:t>(</a:t>
            </a:r>
            <a:r>
              <a:rPr kumimoji="0" lang="ru-RU" altLang="ru-RU" sz="1800" b="1" dirty="0" err="1" smtClean="0">
                <a:solidFill>
                  <a:srgbClr val="0000FF"/>
                </a:solidFill>
              </a:rPr>
              <a:t>null</a:t>
            </a:r>
            <a:r>
              <a:rPr kumimoji="0" lang="ru-RU" altLang="ru-RU" sz="1800" b="1" dirty="0" smtClean="0">
                <a:solidFill>
                  <a:srgbClr val="0000FF"/>
                </a:solidFill>
              </a:rPr>
              <a:t>)</a:t>
            </a:r>
            <a:r>
              <a:rPr kumimoji="0" lang="ru-RU" altLang="ru-RU" sz="1800" dirty="0" smtClean="0"/>
              <a:t>, а для компонентов </a:t>
            </a:r>
            <a:r>
              <a:rPr kumimoji="0" lang="ru-RU" altLang="ru-RU" sz="1800" b="1" dirty="0" err="1" smtClean="0">
                <a:solidFill>
                  <a:srgbClr val="0000FF"/>
                </a:solidFill>
              </a:rPr>
              <a:t>setLocation</a:t>
            </a:r>
            <a:r>
              <a:rPr kumimoji="0" lang="ru-RU" altLang="ru-RU" sz="1800" b="1" dirty="0" smtClean="0">
                <a:solidFill>
                  <a:srgbClr val="0000FF"/>
                </a:solidFill>
              </a:rPr>
              <a:t>(…)</a:t>
            </a:r>
            <a:r>
              <a:rPr kumimoji="0" lang="ru-RU" altLang="ru-RU" sz="1800" dirty="0" smtClean="0"/>
              <a:t>, </a:t>
            </a:r>
            <a:r>
              <a:rPr kumimoji="0" lang="ru-RU" altLang="ru-RU" sz="1800" b="1" dirty="0" err="1" smtClean="0">
                <a:solidFill>
                  <a:srgbClr val="0000FF"/>
                </a:solidFill>
              </a:rPr>
              <a:t>setSize</a:t>
            </a:r>
            <a:r>
              <a:rPr kumimoji="0" lang="ru-RU" altLang="ru-RU" sz="1800" b="1" dirty="0" smtClean="0">
                <a:solidFill>
                  <a:srgbClr val="0000FF"/>
                </a:solidFill>
              </a:rPr>
              <a:t>(…)</a:t>
            </a:r>
            <a:r>
              <a:rPr kumimoji="0" lang="ru-RU" altLang="ru-RU" sz="1800" dirty="0" smtClean="0"/>
              <a:t> или </a:t>
            </a:r>
            <a:r>
              <a:rPr kumimoji="0" lang="ru-RU" altLang="ru-RU" sz="1800" b="1" dirty="0" err="1" smtClean="0">
                <a:solidFill>
                  <a:srgbClr val="0000FF"/>
                </a:solidFill>
              </a:rPr>
              <a:t>setBounds</a:t>
            </a:r>
            <a:r>
              <a:rPr kumimoji="0" lang="ru-RU" altLang="ru-RU" sz="1800" b="1" dirty="0" smtClean="0">
                <a:solidFill>
                  <a:srgbClr val="0000FF"/>
                </a:solidFill>
              </a:rPr>
              <a:t>(…)</a:t>
            </a:r>
          </a:p>
          <a:p>
            <a:r>
              <a:rPr kumimoji="0" lang="ru-RU" altLang="ru-RU" sz="2000" dirty="0" smtClean="0">
                <a:cs typeface="Arial" panose="020B0604020202020204" pitchFamily="34" charset="0"/>
              </a:rPr>
              <a:t>Использование менеджеров размещения</a:t>
            </a:r>
          </a:p>
          <a:p>
            <a:pPr lvl="1"/>
            <a:endParaRPr kumimoji="0" lang="ru-RU" alt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426003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Manager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600" y="4724400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81400" y="4648200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92500" y="1700213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</a:rPr>
              <a:t>Left to right,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</a:rPr>
              <a:t>Top to bottom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810000" y="3463925"/>
            <a:ext cx="1752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779838" y="2133600"/>
            <a:ext cx="1752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810000" y="2778125"/>
            <a:ext cx="1752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72225" y="1700213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 smtClean="0">
              <a:ln>
                <a:noFill/>
              </a:ln>
              <a:solidFill>
                <a:srgbClr val="464646"/>
              </a:solidFill>
              <a:effectLst/>
              <a:uLnTx/>
              <a:uFillTx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7162800" y="1711325"/>
            <a:ext cx="0" cy="213360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924800" y="1711325"/>
            <a:ext cx="0" cy="2098675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400800" y="2286000"/>
            <a:ext cx="23622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8313" y="4508500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1000" y="4953000"/>
            <a:ext cx="22860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57200" y="6172200"/>
            <a:ext cx="21336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914400" y="5029200"/>
            <a:ext cx="0" cy="121920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195513" y="4941888"/>
            <a:ext cx="0" cy="121920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355725" y="4460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ru-RU" sz="24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431925" y="6137275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ru-RU" sz="24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270125" y="52990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ru-RU" sz="24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41325" y="52990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ru-RU" sz="24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870325" y="1219200"/>
            <a:ext cx="167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ru-RU" sz="2400" b="0" dirty="0" err="1" smtClean="0">
                <a:solidFill>
                  <a:srgbClr val="464646"/>
                </a:solidFill>
                <a:latin typeface="Times New Roman" panose="02020603050405020304" pitchFamily="18" charset="0"/>
              </a:rPr>
              <a:t>FlowLayout</a:t>
            </a:r>
            <a:endParaRPr lang="en-US" altLang="ru-RU" sz="2400" b="0" dirty="0" smtClean="0">
              <a:solidFill>
                <a:srgbClr val="46464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781800" y="1219200"/>
            <a:ext cx="160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ru-RU" sz="2400" b="0" smtClean="0">
                <a:solidFill>
                  <a:srgbClr val="464646"/>
                </a:solidFill>
                <a:latin typeface="Times New Roman" panose="02020603050405020304" pitchFamily="18" charset="0"/>
              </a:rPr>
              <a:t>GridLayout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11188" y="4076700"/>
            <a:ext cx="189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ru-RU" sz="2400" b="0" smtClean="0">
                <a:solidFill>
                  <a:srgbClr val="464646"/>
                </a:solidFill>
                <a:latin typeface="Times New Roman" panose="02020603050405020304" pitchFamily="18" charset="0"/>
              </a:rPr>
              <a:t>BorderLayout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95288" y="1700213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</a:rPr>
              <a:t>none, </a:t>
            </a:r>
            <a:br>
              <a:rPr kumimoji="0" lang="en-US" alt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</a:rPr>
            </a:br>
            <a:r>
              <a:rPr kumimoji="0" lang="en-US" alt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</a:rPr>
              <a:t>programmer </a:t>
            </a:r>
            <a:br>
              <a:rPr kumimoji="0" lang="en-US" alt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</a:rPr>
            </a:br>
            <a:r>
              <a:rPr kumimoji="0" lang="en-US" alt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</a:rPr>
              <a:t>sets x,y,w,h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187450" y="1268413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ru-RU" sz="2400" b="0" dirty="0" smtClean="0">
                <a:solidFill>
                  <a:srgbClr val="464646"/>
                </a:solidFill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492500" y="4581525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</a:rPr>
              <a:t>One at a time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924300" y="4149725"/>
            <a:ext cx="163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ru-RU" sz="2400" b="0" smtClean="0">
                <a:solidFill>
                  <a:srgbClr val="464646"/>
                </a:solidFill>
                <a:latin typeface="Times New Roman" panose="02020603050405020304" pitchFamily="18" charset="0"/>
              </a:rPr>
              <a:t>CardLayout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443663" y="4581525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086600" y="4572000"/>
            <a:ext cx="0" cy="213360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7543800" y="4572000"/>
            <a:ext cx="0" cy="213360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6400800" y="5105400"/>
            <a:ext cx="22860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6400800" y="5943600"/>
            <a:ext cx="23622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6553200" y="4079875"/>
            <a:ext cx="209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ru-RU" sz="2400" b="0" smtClean="0">
                <a:solidFill>
                  <a:srgbClr val="464646"/>
                </a:solidFill>
                <a:latin typeface="Times New Roman" panose="02020603050405020304" pitchFamily="18" charset="0"/>
              </a:rPr>
              <a:t>GridBagLayout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6400800" y="3124200"/>
            <a:ext cx="23622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7" name="AutoShape 3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19925" y="5229225"/>
            <a:ext cx="1524000" cy="579438"/>
          </a:xfrm>
          <a:prstGeom prst="actionButtonBlank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400" b="0" smtClean="0">
                <a:solidFill>
                  <a:srgbClr val="464646"/>
                </a:solidFill>
                <a:latin typeface="Times New Roman" panose="02020603050405020304" pitchFamily="18" charset="0"/>
              </a:rPr>
              <a:t>JButton</a:t>
            </a:r>
          </a:p>
        </p:txBody>
      </p:sp>
    </p:spTree>
    <p:extLst>
      <p:ext uri="{BB962C8B-B14F-4D97-AF65-F5344CB8AC3E}">
        <p14:creationId xmlns:p14="http://schemas.microsoft.com/office/powerpoint/2010/main" val="335935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altLang="ru-RU" smtClean="0">
                <a:cs typeface="Arial" panose="020B0604020202020204" pitchFamily="34" charset="0"/>
              </a:rPr>
              <a:t>Менеджеры по умолчанию</a:t>
            </a:r>
          </a:p>
        </p:txBody>
      </p:sp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56538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>
                <a:cs typeface="+mj-cs"/>
              </a:rPr>
              <a:t>FlowLayout</a:t>
            </a:r>
            <a:endParaRPr kumimoji="0" lang="ru-RU" smtClean="0">
              <a:cs typeface="+mj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ru-RU" altLang="ru-RU" smtClean="0">
                <a:cs typeface="Arial" panose="020B0604020202020204" pitchFamily="34" charset="0"/>
              </a:rPr>
              <a:t>Используется по умолчанию для </a:t>
            </a:r>
            <a:r>
              <a:rPr kumimoji="0" lang="en-US" altLang="ru-RU" smtClean="0">
                <a:cs typeface="Arial" panose="020B0604020202020204" pitchFamily="34" charset="0"/>
              </a:rPr>
              <a:t>Panel</a:t>
            </a:r>
          </a:p>
          <a:p>
            <a:r>
              <a:rPr kumimoji="0" lang="ru-RU" altLang="ru-RU" smtClean="0">
                <a:cs typeface="Arial" panose="020B0604020202020204" pitchFamily="34" charset="0"/>
              </a:rPr>
              <a:t>Добавляет компоненты слева-направо, сверху-вниз</a:t>
            </a:r>
          </a:p>
          <a:p>
            <a:r>
              <a:rPr kumimoji="0" lang="ru-RU" altLang="ru-RU" smtClean="0">
                <a:cs typeface="Arial" panose="020B0604020202020204" pitchFamily="34" charset="0"/>
              </a:rPr>
              <a:t>По умолчанию компоненты выравниваются по центру</a:t>
            </a:r>
          </a:p>
          <a:p>
            <a:r>
              <a:rPr kumimoji="0" lang="ru-RU" altLang="ru-RU" smtClean="0">
                <a:cs typeface="Arial" panose="020B0604020202020204" pitchFamily="34" charset="0"/>
              </a:rPr>
              <a:t>Используются предпочтительные размеры компонентов</a:t>
            </a:r>
          </a:p>
          <a:p>
            <a:endParaRPr kumimoji="0" lang="ru-RU" altLang="ru-RU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5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import java.awt.*;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public class LayoutExample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private Frame f;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private Button b1;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private Button b2;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ru-RU" altLang="ru-RU" sz="1600" smtClean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public LayoutExample()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f = new Frame("GUI example");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b1 = new Button("Press Me");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b2 = new Button("Don</a:t>
            </a:r>
            <a:r>
              <a:rPr kumimoji="0" lang="ja-JP" altLang="ru-RU" sz="1600" smtClean="0"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ru-RU" altLang="ja-JP" sz="1600" smtClean="0">
                <a:cs typeface="Arial" panose="020B0604020202020204" pitchFamily="34" charset="0"/>
              </a:rPr>
              <a:t>t press Me");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ru-RU" altLang="ru-RU" sz="1600" smtClean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public void launchFrame()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f.</a:t>
            </a:r>
            <a:r>
              <a:rPr kumimoji="0" lang="ru-RU" altLang="ru-RU" sz="1600" b="1" smtClean="0">
                <a:solidFill>
                  <a:srgbClr val="0000FF"/>
                </a:solidFill>
                <a:cs typeface="Arial" panose="020B0604020202020204" pitchFamily="34" charset="0"/>
              </a:rPr>
              <a:t>setLayout</a:t>
            </a:r>
            <a:r>
              <a:rPr kumimoji="0" lang="ru-RU" altLang="ru-RU" sz="1600" smtClean="0">
                <a:cs typeface="Arial" panose="020B0604020202020204" pitchFamily="34" charset="0"/>
              </a:rPr>
              <a:t>(</a:t>
            </a:r>
            <a:r>
              <a:rPr kumimoji="0" lang="ru-RU" altLang="ru-RU" sz="1600" b="1" smtClean="0">
                <a:cs typeface="Arial" panose="020B0604020202020204" pitchFamily="34" charset="0"/>
              </a:rPr>
              <a:t>new</a:t>
            </a:r>
            <a:r>
              <a:rPr kumimoji="0" lang="ru-RU" altLang="ru-RU" sz="1600" smtClean="0">
                <a:cs typeface="Arial" panose="020B0604020202020204" pitchFamily="34" charset="0"/>
              </a:rPr>
              <a:t> </a:t>
            </a:r>
            <a:r>
              <a:rPr kumimoji="0" lang="ru-RU" altLang="ru-RU" sz="1600" b="1" smtClean="0">
                <a:solidFill>
                  <a:srgbClr val="0000FF"/>
                </a:solidFill>
                <a:cs typeface="Arial" panose="020B0604020202020204" pitchFamily="34" charset="0"/>
              </a:rPr>
              <a:t>FlowLayout</a:t>
            </a:r>
            <a:r>
              <a:rPr kumimoji="0" lang="ru-RU" altLang="ru-RU" sz="1600" smtClean="0">
                <a:cs typeface="Arial" panose="020B0604020202020204" pitchFamily="34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f.add(b1);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f.add(b2);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f.</a:t>
            </a:r>
            <a:r>
              <a:rPr kumimoji="0" lang="ru-RU" altLang="ru-RU" sz="1600" b="1" smtClean="0">
                <a:solidFill>
                  <a:srgbClr val="0000FF"/>
                </a:solidFill>
                <a:cs typeface="Arial" panose="020B0604020202020204" pitchFamily="34" charset="0"/>
              </a:rPr>
              <a:t>pack</a:t>
            </a:r>
            <a:r>
              <a:rPr kumimoji="0" lang="ru-RU" altLang="ru-RU" sz="1600" smtClean="0">
                <a:cs typeface="Arial" panose="020B0604020202020204" pitchFamily="34" charset="0"/>
              </a:rPr>
              <a:t>(); // </a:t>
            </a:r>
            <a:r>
              <a:rPr kumimoji="0" lang="ru-RU" altLang="ru-RU" sz="1600" smtClean="0">
                <a:solidFill>
                  <a:srgbClr val="0000FF"/>
                </a:solidFill>
                <a:cs typeface="Arial" panose="020B0604020202020204" pitchFamily="34" charset="0"/>
              </a:rPr>
              <a:t>Попробуйте закомментировать эту сроку</a:t>
            </a:r>
            <a:endParaRPr kumimoji="0" lang="ru-RU" altLang="ru-RU" sz="1600" smtClean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f.setVisible(true);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ru-RU" altLang="ru-RU" sz="1600" smtClean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public static void main(String args[])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LayoutExample guiWindow = new LayoutExample();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	guiWindow.launchFrame();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1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>
                <a:cs typeface="+mj-cs"/>
              </a:rPr>
              <a:t>BorderLayout</a:t>
            </a:r>
            <a:endParaRPr kumimoji="0" lang="ru-RU" smtClean="0">
              <a:cs typeface="+mj-cs"/>
            </a:endParaRPr>
          </a:p>
        </p:txBody>
      </p:sp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45782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3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>
                <a:cs typeface="+mj-cs"/>
              </a:rPr>
              <a:t>BorderLayout</a:t>
            </a:r>
            <a:endParaRPr kumimoji="0" lang="ru-RU" smtClean="0"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ru-RU" altLang="ru-RU" smtClean="0">
                <a:cs typeface="Arial" panose="020B0604020202020204" pitchFamily="34" charset="0"/>
              </a:rPr>
              <a:t>Используется по умолчанию для </a:t>
            </a:r>
            <a:r>
              <a:rPr kumimoji="0" lang="en-US" altLang="ru-RU" smtClean="0">
                <a:cs typeface="Arial" panose="020B0604020202020204" pitchFamily="34" charset="0"/>
              </a:rPr>
              <a:t>Frame</a:t>
            </a:r>
          </a:p>
          <a:p>
            <a:r>
              <a:rPr kumimoji="0" lang="ru-RU" altLang="ru-RU" smtClean="0">
                <a:cs typeface="Arial" panose="020B0604020202020204" pitchFamily="34" charset="0"/>
              </a:rPr>
              <a:t>Компоненты добавляются в указанный регион (</a:t>
            </a:r>
            <a:r>
              <a:rPr kumimoji="0" lang="en-US" altLang="ru-RU" smtClean="0">
                <a:solidFill>
                  <a:srgbClr val="0000FF"/>
                </a:solidFill>
                <a:cs typeface="Arial" panose="020B0604020202020204" pitchFamily="34" charset="0"/>
              </a:rPr>
              <a:t>North</a:t>
            </a:r>
            <a:r>
              <a:rPr kumimoji="0" lang="en-US" altLang="ru-RU" smtClean="0">
                <a:cs typeface="Arial" panose="020B0604020202020204" pitchFamily="34" charset="0"/>
              </a:rPr>
              <a:t>, </a:t>
            </a:r>
            <a:r>
              <a:rPr kumimoji="0" lang="en-US" altLang="ru-RU" smtClean="0">
                <a:solidFill>
                  <a:srgbClr val="0000FF"/>
                </a:solidFill>
                <a:cs typeface="Arial" panose="020B0604020202020204" pitchFamily="34" charset="0"/>
              </a:rPr>
              <a:t>South</a:t>
            </a:r>
            <a:r>
              <a:rPr kumimoji="0" lang="en-US" altLang="ru-RU" smtClean="0">
                <a:cs typeface="Arial" panose="020B0604020202020204" pitchFamily="34" charset="0"/>
              </a:rPr>
              <a:t>, </a:t>
            </a:r>
            <a:r>
              <a:rPr kumimoji="0" lang="en-US" altLang="ru-RU" smtClean="0">
                <a:solidFill>
                  <a:srgbClr val="0000FF"/>
                </a:solidFill>
                <a:cs typeface="Arial" panose="020B0604020202020204" pitchFamily="34" charset="0"/>
              </a:rPr>
              <a:t>West</a:t>
            </a:r>
            <a:r>
              <a:rPr kumimoji="0" lang="en-US" altLang="ru-RU" smtClean="0">
                <a:cs typeface="Arial" panose="020B0604020202020204" pitchFamily="34" charset="0"/>
              </a:rPr>
              <a:t>, </a:t>
            </a:r>
            <a:r>
              <a:rPr kumimoji="0" lang="en-US" altLang="ru-RU" smtClean="0">
                <a:solidFill>
                  <a:srgbClr val="0000FF"/>
                </a:solidFill>
                <a:cs typeface="Arial" panose="020B0604020202020204" pitchFamily="34" charset="0"/>
              </a:rPr>
              <a:t>East</a:t>
            </a:r>
            <a:r>
              <a:rPr kumimoji="0" lang="en-US" altLang="ru-RU" smtClean="0">
                <a:cs typeface="Arial" panose="020B0604020202020204" pitchFamily="34" charset="0"/>
              </a:rPr>
              <a:t>, </a:t>
            </a:r>
            <a:r>
              <a:rPr kumimoji="0" lang="en-US" altLang="ru-RU" smtClean="0">
                <a:solidFill>
                  <a:srgbClr val="0000FF"/>
                </a:solidFill>
                <a:cs typeface="Arial" panose="020B0604020202020204" pitchFamily="34" charset="0"/>
              </a:rPr>
              <a:t>Center</a:t>
            </a:r>
            <a:r>
              <a:rPr kumimoji="0" lang="en-US" altLang="ru-RU" smtClean="0">
                <a:cs typeface="Arial" panose="020B0604020202020204" pitchFamily="34" charset="0"/>
              </a:rPr>
              <a:t>)</a:t>
            </a:r>
          </a:p>
          <a:p>
            <a:r>
              <a:rPr kumimoji="0" lang="ru-RU" altLang="ru-RU" smtClean="0">
                <a:cs typeface="Arial" panose="020B0604020202020204" pitchFamily="34" charset="0"/>
              </a:rPr>
              <a:t>Для </a:t>
            </a:r>
            <a:r>
              <a:rPr kumimoji="0" lang="en-US" altLang="ru-RU" smtClean="0">
                <a:solidFill>
                  <a:srgbClr val="0000FF"/>
                </a:solidFill>
                <a:cs typeface="Arial" panose="020B0604020202020204" pitchFamily="34" charset="0"/>
              </a:rPr>
              <a:t>North</a:t>
            </a:r>
            <a:r>
              <a:rPr kumimoji="0" lang="en-US" altLang="ru-RU" smtClean="0">
                <a:cs typeface="Arial" panose="020B0604020202020204" pitchFamily="34" charset="0"/>
              </a:rPr>
              <a:t> </a:t>
            </a:r>
            <a:r>
              <a:rPr kumimoji="0" lang="uk-UA" altLang="ru-RU" smtClean="0">
                <a:cs typeface="Arial" panose="020B0604020202020204" pitchFamily="34" charset="0"/>
              </a:rPr>
              <a:t>и </a:t>
            </a:r>
            <a:r>
              <a:rPr kumimoji="0" lang="en-US" altLang="ru-RU" smtClean="0">
                <a:solidFill>
                  <a:srgbClr val="0000FF"/>
                </a:solidFill>
                <a:cs typeface="Arial" panose="020B0604020202020204" pitchFamily="34" charset="0"/>
              </a:rPr>
              <a:t>South</a:t>
            </a:r>
            <a:r>
              <a:rPr kumimoji="0" lang="en-US" altLang="ru-RU" smtClean="0">
                <a:cs typeface="Arial" panose="020B0604020202020204" pitchFamily="34" charset="0"/>
              </a:rPr>
              <a:t> </a:t>
            </a:r>
            <a:r>
              <a:rPr kumimoji="0" lang="ru-RU" altLang="ru-RU" smtClean="0">
                <a:cs typeface="Arial" panose="020B0604020202020204" pitchFamily="34" charset="0"/>
              </a:rPr>
              <a:t>используется предпочтительная высота элементов</a:t>
            </a:r>
          </a:p>
          <a:p>
            <a:r>
              <a:rPr kumimoji="0" lang="uk-UA" altLang="ru-RU" smtClean="0">
                <a:cs typeface="Arial" panose="020B0604020202020204" pitchFamily="34" charset="0"/>
              </a:rPr>
              <a:t>Для </a:t>
            </a:r>
            <a:r>
              <a:rPr kumimoji="0" lang="en-US" altLang="ru-RU" smtClean="0">
                <a:solidFill>
                  <a:srgbClr val="0000FF"/>
                </a:solidFill>
                <a:cs typeface="Arial" panose="020B0604020202020204" pitchFamily="34" charset="0"/>
              </a:rPr>
              <a:t>West</a:t>
            </a:r>
            <a:r>
              <a:rPr kumimoji="0" lang="en-US" altLang="ru-RU" smtClean="0">
                <a:cs typeface="Arial" panose="020B0604020202020204" pitchFamily="34" charset="0"/>
              </a:rPr>
              <a:t> </a:t>
            </a:r>
            <a:r>
              <a:rPr kumimoji="0" lang="uk-UA" altLang="ru-RU" smtClean="0">
                <a:cs typeface="Arial" panose="020B0604020202020204" pitchFamily="34" charset="0"/>
              </a:rPr>
              <a:t>и </a:t>
            </a:r>
            <a:r>
              <a:rPr kumimoji="0" lang="en-US" altLang="ru-RU" smtClean="0">
                <a:solidFill>
                  <a:srgbClr val="0000FF"/>
                </a:solidFill>
                <a:cs typeface="Arial" panose="020B0604020202020204" pitchFamily="34" charset="0"/>
              </a:rPr>
              <a:t>East</a:t>
            </a:r>
            <a:r>
              <a:rPr kumimoji="0" lang="en-US" altLang="ru-RU" smtClean="0">
                <a:cs typeface="Arial" panose="020B0604020202020204" pitchFamily="34" charset="0"/>
              </a:rPr>
              <a:t> </a:t>
            </a:r>
            <a:r>
              <a:rPr kumimoji="0" lang="ru-RU" altLang="ru-RU" smtClean="0">
                <a:cs typeface="Arial" panose="020B0604020202020204" pitchFamily="34" charset="0"/>
              </a:rPr>
              <a:t>используется предпочтительная ширина элементов</a:t>
            </a:r>
          </a:p>
          <a:p>
            <a:r>
              <a:rPr kumimoji="0" lang="ru-RU" altLang="ru-RU" smtClean="0">
                <a:cs typeface="Arial" panose="020B0604020202020204" pitchFamily="34" charset="0"/>
              </a:rPr>
              <a:t>Оставшееся место – для </a:t>
            </a:r>
            <a:r>
              <a:rPr kumimoji="0" lang="en-US" altLang="ru-RU" smtClean="0">
                <a:solidFill>
                  <a:srgbClr val="0000FF"/>
                </a:solidFill>
                <a:cs typeface="Arial" panose="020B0604020202020204" pitchFamily="34" charset="0"/>
              </a:rPr>
              <a:t>Center</a:t>
            </a:r>
            <a:endParaRPr kumimoji="0" lang="ru-RU" altLang="ru-RU" smtClean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import java.awt.*;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public class BorderExample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</a:t>
            </a:r>
            <a:r>
              <a:rPr kumimoji="0" lang="ru-RU" altLang="ru-RU" sz="1600" smtClean="0">
                <a:cs typeface="Arial" panose="020B0604020202020204" pitchFamily="34" charset="0"/>
              </a:rPr>
              <a:t>private Frame f;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</a:t>
            </a:r>
            <a:r>
              <a:rPr kumimoji="0" lang="ru-RU" altLang="ru-RU" sz="1600" smtClean="0">
                <a:cs typeface="Arial" panose="020B0604020202020204" pitchFamily="34" charset="0"/>
              </a:rPr>
              <a:t>private Button bn, bs, bw, be, bc;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</a:t>
            </a:r>
            <a:r>
              <a:rPr kumimoji="0" lang="ru-RU" altLang="ru-RU" sz="1600" smtClean="0">
                <a:cs typeface="Arial" panose="020B0604020202020204" pitchFamily="34" charset="0"/>
              </a:rPr>
              <a:t>public BorderExample()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	</a:t>
            </a:r>
            <a:r>
              <a:rPr kumimoji="0" lang="ru-RU" altLang="ru-RU" sz="1600" smtClean="0">
                <a:cs typeface="Arial" panose="020B0604020202020204" pitchFamily="34" charset="0"/>
              </a:rPr>
              <a:t>f = new Frame("Border Layout");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	</a:t>
            </a:r>
            <a:r>
              <a:rPr kumimoji="0" lang="ru-RU" altLang="ru-RU" sz="1600" smtClean="0">
                <a:cs typeface="Arial" panose="020B0604020202020204" pitchFamily="34" charset="0"/>
              </a:rPr>
              <a:t>bn = new Button("</a:t>
            </a:r>
            <a:r>
              <a:rPr kumimoji="0" lang="en-US" altLang="ru-RU" sz="1600" smtClean="0">
                <a:cs typeface="Arial" panose="020B0604020202020204" pitchFamily="34" charset="0"/>
              </a:rPr>
              <a:t>North</a:t>
            </a:r>
            <a:r>
              <a:rPr kumimoji="0" lang="ru-RU" altLang="ru-RU" sz="1600" smtClean="0">
                <a:cs typeface="Arial" panose="020B0604020202020204" pitchFamily="34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	</a:t>
            </a:r>
            <a:r>
              <a:rPr kumimoji="0" lang="ru-RU" altLang="ru-RU" sz="1600" smtClean="0">
                <a:cs typeface="Arial" panose="020B0604020202020204" pitchFamily="34" charset="0"/>
              </a:rPr>
              <a:t>bs = new Button("</a:t>
            </a:r>
            <a:r>
              <a:rPr kumimoji="0" lang="en-US" altLang="ru-RU" sz="1600" smtClean="0">
                <a:cs typeface="Arial" panose="020B0604020202020204" pitchFamily="34" charset="0"/>
              </a:rPr>
              <a:t>South</a:t>
            </a:r>
            <a:r>
              <a:rPr kumimoji="0" lang="ru-RU" altLang="ru-RU" sz="1600" smtClean="0">
                <a:cs typeface="Arial" panose="020B0604020202020204" pitchFamily="34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	</a:t>
            </a:r>
            <a:r>
              <a:rPr kumimoji="0" lang="ru-RU" altLang="ru-RU" sz="1600" smtClean="0">
                <a:cs typeface="Arial" panose="020B0604020202020204" pitchFamily="34" charset="0"/>
              </a:rPr>
              <a:t>bw = new Button("</a:t>
            </a:r>
            <a:r>
              <a:rPr kumimoji="0" lang="en-US" altLang="ru-RU" sz="1600" smtClean="0">
                <a:cs typeface="Arial" panose="020B0604020202020204" pitchFamily="34" charset="0"/>
              </a:rPr>
              <a:t>West</a:t>
            </a:r>
            <a:r>
              <a:rPr kumimoji="0" lang="ru-RU" altLang="ru-RU" sz="1600" smtClean="0">
                <a:cs typeface="Arial" panose="020B0604020202020204" pitchFamily="34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	</a:t>
            </a:r>
            <a:r>
              <a:rPr kumimoji="0" lang="ru-RU" altLang="ru-RU" sz="1600" smtClean="0">
                <a:cs typeface="Arial" panose="020B0604020202020204" pitchFamily="34" charset="0"/>
              </a:rPr>
              <a:t>be = new Button("</a:t>
            </a:r>
            <a:r>
              <a:rPr kumimoji="0" lang="en-US" altLang="ru-RU" sz="1600" smtClean="0">
                <a:cs typeface="Arial" panose="020B0604020202020204" pitchFamily="34" charset="0"/>
              </a:rPr>
              <a:t>East</a:t>
            </a:r>
            <a:r>
              <a:rPr kumimoji="0" lang="ru-RU" altLang="ru-RU" sz="1600" smtClean="0">
                <a:cs typeface="Arial" panose="020B0604020202020204" pitchFamily="34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	</a:t>
            </a:r>
            <a:r>
              <a:rPr kumimoji="0" lang="ru-RU" altLang="ru-RU" sz="1600" smtClean="0">
                <a:cs typeface="Arial" panose="020B0604020202020204" pitchFamily="34" charset="0"/>
              </a:rPr>
              <a:t>bc = new Button("</a:t>
            </a:r>
            <a:r>
              <a:rPr kumimoji="0" lang="en-US" altLang="ru-RU" sz="1600" smtClean="0">
                <a:cs typeface="Arial" panose="020B0604020202020204" pitchFamily="34" charset="0"/>
              </a:rPr>
              <a:t>Center</a:t>
            </a:r>
            <a:r>
              <a:rPr kumimoji="0" lang="ru-RU" altLang="ru-RU" sz="1600" smtClean="0">
                <a:cs typeface="Arial" panose="020B0604020202020204" pitchFamily="34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</a:t>
            </a:r>
            <a:r>
              <a:rPr kumimoji="0" lang="ru-RU" altLang="ru-RU" sz="1600" smtClean="0">
                <a:cs typeface="Arial" panose="020B0604020202020204" pitchFamily="34" charset="0"/>
              </a:rPr>
              <a:t>}</a:t>
            </a:r>
            <a:endParaRPr kumimoji="0" lang="en-US" altLang="ru-RU" sz="1600" smtClean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</a:t>
            </a:r>
            <a:r>
              <a:rPr kumimoji="0" lang="ru-RU" altLang="ru-RU" sz="1600" smtClean="0">
                <a:cs typeface="Arial" panose="020B0604020202020204" pitchFamily="34" charset="0"/>
              </a:rPr>
              <a:t>public void launchFrame()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	</a:t>
            </a:r>
            <a:r>
              <a:rPr kumimoji="0" lang="ru-RU" altLang="ru-RU" sz="1600" smtClean="0">
                <a:cs typeface="Arial" panose="020B0604020202020204" pitchFamily="34" charset="0"/>
              </a:rPr>
              <a:t>f.add(bn, </a:t>
            </a:r>
            <a:r>
              <a:rPr kumimoji="0" lang="ru-RU" altLang="ru-RU" sz="1600" smtClean="0">
                <a:solidFill>
                  <a:srgbClr val="0000FF"/>
                </a:solidFill>
                <a:cs typeface="Arial" panose="020B0604020202020204" pitchFamily="34" charset="0"/>
              </a:rPr>
              <a:t>BorderLayout.NORTH</a:t>
            </a:r>
            <a:r>
              <a:rPr kumimoji="0" lang="ru-RU" altLang="ru-RU" sz="1600" smtClean="0"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	</a:t>
            </a:r>
            <a:r>
              <a:rPr kumimoji="0" lang="ru-RU" altLang="ru-RU" sz="1600" smtClean="0">
                <a:cs typeface="Arial" panose="020B0604020202020204" pitchFamily="34" charset="0"/>
              </a:rPr>
              <a:t>f.add(bs, </a:t>
            </a:r>
            <a:r>
              <a:rPr kumimoji="0" lang="ru-RU" altLang="ru-RU" sz="1600" smtClean="0">
                <a:solidFill>
                  <a:srgbClr val="0000FF"/>
                </a:solidFill>
                <a:cs typeface="Arial" panose="020B0604020202020204" pitchFamily="34" charset="0"/>
              </a:rPr>
              <a:t>BorderLayout.SOUTH</a:t>
            </a:r>
            <a:r>
              <a:rPr kumimoji="0" lang="ru-RU" altLang="ru-RU" sz="1600" smtClean="0"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	</a:t>
            </a:r>
            <a:r>
              <a:rPr kumimoji="0" lang="ru-RU" altLang="ru-RU" sz="1600" smtClean="0">
                <a:cs typeface="Arial" panose="020B0604020202020204" pitchFamily="34" charset="0"/>
              </a:rPr>
              <a:t>f.add(bw, </a:t>
            </a:r>
            <a:r>
              <a:rPr kumimoji="0" lang="ru-RU" altLang="ru-RU" sz="1600" smtClean="0">
                <a:solidFill>
                  <a:srgbClr val="0000FF"/>
                </a:solidFill>
                <a:cs typeface="Arial" panose="020B0604020202020204" pitchFamily="34" charset="0"/>
              </a:rPr>
              <a:t>BorderLayout.WEST</a:t>
            </a:r>
            <a:r>
              <a:rPr kumimoji="0" lang="ru-RU" altLang="ru-RU" sz="1600" smtClean="0"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	</a:t>
            </a:r>
            <a:r>
              <a:rPr kumimoji="0" lang="ru-RU" altLang="ru-RU" sz="1600" smtClean="0">
                <a:cs typeface="Arial" panose="020B0604020202020204" pitchFamily="34" charset="0"/>
              </a:rPr>
              <a:t>f.add(be, </a:t>
            </a:r>
            <a:r>
              <a:rPr kumimoji="0" lang="ru-RU" altLang="ru-RU" sz="1600" smtClean="0">
                <a:solidFill>
                  <a:srgbClr val="0000FF"/>
                </a:solidFill>
                <a:cs typeface="Arial" panose="020B0604020202020204" pitchFamily="34" charset="0"/>
              </a:rPr>
              <a:t>BorderLayout.EAST</a:t>
            </a:r>
            <a:r>
              <a:rPr kumimoji="0" lang="ru-RU" altLang="ru-RU" sz="1600" smtClean="0"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	</a:t>
            </a:r>
            <a:r>
              <a:rPr kumimoji="0" lang="ru-RU" altLang="ru-RU" sz="1600" smtClean="0">
                <a:cs typeface="Arial" panose="020B0604020202020204" pitchFamily="34" charset="0"/>
              </a:rPr>
              <a:t>f.add(bc, </a:t>
            </a:r>
            <a:r>
              <a:rPr kumimoji="0" lang="ru-RU" altLang="ru-RU" sz="1600" smtClean="0">
                <a:solidFill>
                  <a:srgbClr val="0000FF"/>
                </a:solidFill>
                <a:cs typeface="Arial" panose="020B0604020202020204" pitchFamily="34" charset="0"/>
              </a:rPr>
              <a:t>BorderLayout.CENTER</a:t>
            </a:r>
            <a:r>
              <a:rPr kumimoji="0" lang="ru-RU" altLang="ru-RU" sz="1600" smtClean="0"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	</a:t>
            </a:r>
            <a:r>
              <a:rPr kumimoji="0" lang="ru-RU" altLang="ru-RU" sz="1600" smtClean="0">
                <a:cs typeface="Arial" panose="020B0604020202020204" pitchFamily="34" charset="0"/>
              </a:rPr>
              <a:t>f.setSize(200,200); // </a:t>
            </a:r>
            <a:r>
              <a:rPr kumimoji="0" lang="ru-RU" altLang="ru-RU" sz="1600" smtClean="0">
                <a:solidFill>
                  <a:srgbClr val="0000FF"/>
                </a:solidFill>
                <a:cs typeface="Arial" panose="020B0604020202020204" pitchFamily="34" charset="0"/>
              </a:rPr>
              <a:t>Попробуйте заменить на </a:t>
            </a:r>
            <a:r>
              <a:rPr kumimoji="0" lang="en-US" altLang="ru-RU" sz="1600" smtClean="0">
                <a:solidFill>
                  <a:srgbClr val="0000FF"/>
                </a:solidFill>
                <a:cs typeface="Arial" panose="020B0604020202020204" pitchFamily="34" charset="0"/>
              </a:rPr>
              <a:t>f.pack();</a:t>
            </a:r>
            <a:endParaRPr kumimoji="0" lang="ru-RU" altLang="ru-RU" sz="1600" smtClean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	</a:t>
            </a:r>
            <a:r>
              <a:rPr kumimoji="0" lang="ru-RU" altLang="ru-RU" sz="1600" smtClean="0">
                <a:cs typeface="Arial" panose="020B0604020202020204" pitchFamily="34" charset="0"/>
              </a:rPr>
              <a:t>f.setVisible(true);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</a:t>
            </a:r>
            <a:r>
              <a:rPr kumimoji="0" lang="ru-RU" altLang="ru-RU" sz="1600" smtClean="0"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</a:t>
            </a:r>
            <a:r>
              <a:rPr kumimoji="0" lang="ru-RU" altLang="ru-RU" sz="1600" smtClean="0">
                <a:cs typeface="Arial" panose="020B0604020202020204" pitchFamily="34" charset="0"/>
              </a:rPr>
              <a:t>public static void main(String args[])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	</a:t>
            </a:r>
            <a:r>
              <a:rPr kumimoji="0" lang="ru-RU" altLang="ru-RU" sz="1600" smtClean="0">
                <a:cs typeface="Arial" panose="020B0604020202020204" pitchFamily="34" charset="0"/>
              </a:rPr>
              <a:t>BorderExample guiWindow2 = new BorderExample();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	</a:t>
            </a:r>
            <a:r>
              <a:rPr kumimoji="0" lang="ru-RU" altLang="ru-RU" sz="1600" smtClean="0">
                <a:cs typeface="Arial" panose="020B0604020202020204" pitchFamily="34" charset="0"/>
              </a:rPr>
              <a:t>guiWindow2.launchFrame();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ru-RU" sz="1600" smtClean="0">
                <a:cs typeface="Arial" panose="020B0604020202020204" pitchFamily="34" charset="0"/>
              </a:rPr>
              <a:t>	</a:t>
            </a:r>
            <a:r>
              <a:rPr kumimoji="0" lang="ru-RU" altLang="ru-RU" sz="1600" smtClean="0"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ru-RU" altLang="ru-RU" sz="1600" smtClean="0"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1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>
                <a:cs typeface="+mj-cs"/>
              </a:rPr>
              <a:t>GridLayout</a:t>
            </a:r>
            <a:endParaRPr kumimoji="0" lang="ru-RU" smtClean="0">
              <a:cs typeface="+mj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ru-RU" altLang="ru-RU" smtClean="0">
                <a:cs typeface="Arial" panose="020B0604020202020204" pitchFamily="34" charset="0"/>
              </a:rPr>
              <a:t>В конструкторе указывается количество строк и столбцов</a:t>
            </a:r>
          </a:p>
          <a:p>
            <a:r>
              <a:rPr kumimoji="0" lang="ru-RU" altLang="ru-RU" smtClean="0">
                <a:cs typeface="Arial" panose="020B0604020202020204" pitchFamily="34" charset="0"/>
              </a:rPr>
              <a:t>Элементы добавляются слева-направо, сверху-вниз</a:t>
            </a:r>
          </a:p>
          <a:p>
            <a:r>
              <a:rPr kumimoji="0" lang="ru-RU" altLang="ru-RU" smtClean="0">
                <a:cs typeface="Arial" panose="020B0604020202020204" pitchFamily="34" charset="0"/>
              </a:rPr>
              <a:t>Все элементы имеют одинаковые размеры</a:t>
            </a:r>
          </a:p>
        </p:txBody>
      </p:sp>
    </p:spTree>
    <p:extLst>
      <p:ext uri="{BB962C8B-B14F-4D97-AF65-F5344CB8AC3E}">
        <p14:creationId xmlns:p14="http://schemas.microsoft.com/office/powerpoint/2010/main" val="226708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Графические библиотеки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8932863" cy="5305425"/>
          </a:xfrm>
        </p:spPr>
        <p:txBody>
          <a:bodyPr/>
          <a:lstStyle/>
          <a:p>
            <a:pPr eaLnBrk="1" hangingPunct="1"/>
            <a:r>
              <a:rPr lang="en-US" altLang="ru-RU" sz="2600" dirty="0" smtClean="0">
                <a:latin typeface="Perpetua" pitchFamily="18" charset="0"/>
              </a:rPr>
              <a:t>AWT – </a:t>
            </a:r>
            <a:r>
              <a:rPr lang="ru-RU" altLang="ru-RU" sz="2600" dirty="0" err="1" smtClean="0"/>
              <a:t>платформозависимая</a:t>
            </a:r>
            <a:r>
              <a:rPr lang="ru-RU" altLang="ru-RU" sz="2600" dirty="0" smtClean="0"/>
              <a:t>, </a:t>
            </a:r>
            <a:r>
              <a:rPr lang="en-US" altLang="ru-RU" sz="2600" dirty="0" smtClean="0">
                <a:latin typeface="Perpetua" pitchFamily="18" charset="0"/>
              </a:rPr>
              <a:t>java.awt.*</a:t>
            </a:r>
          </a:p>
          <a:p>
            <a:pPr eaLnBrk="1" hangingPunct="1"/>
            <a:r>
              <a:rPr lang="en-US" altLang="ru-RU" sz="2600" dirty="0" smtClean="0">
                <a:latin typeface="Perpetua" pitchFamily="18" charset="0"/>
              </a:rPr>
              <a:t>Swing – </a:t>
            </a:r>
            <a:r>
              <a:rPr lang="ru-RU" altLang="ru-RU" sz="2600" dirty="0" err="1" smtClean="0"/>
              <a:t>платформонезависимая</a:t>
            </a:r>
            <a:r>
              <a:rPr lang="ru-RU" altLang="ru-RU" sz="2600" dirty="0" smtClean="0"/>
              <a:t>, </a:t>
            </a:r>
            <a:r>
              <a:rPr lang="en-US" altLang="ru-RU" sz="2600" dirty="0" smtClean="0">
                <a:latin typeface="Perpetua" pitchFamily="18" charset="0"/>
              </a:rPr>
              <a:t>java.swing.*</a:t>
            </a:r>
          </a:p>
          <a:p>
            <a:pPr eaLnBrk="1" hangingPunct="1"/>
            <a:r>
              <a:rPr lang="en-US" altLang="ru-RU" sz="2600" dirty="0" smtClean="0">
                <a:latin typeface="Perpetua" pitchFamily="18" charset="0"/>
              </a:rPr>
              <a:t>SWT – </a:t>
            </a:r>
            <a:r>
              <a:rPr lang="ru-RU" altLang="ru-RU" sz="2600" dirty="0" err="1" smtClean="0"/>
              <a:t>платформозависимая</a:t>
            </a:r>
            <a:endParaRPr lang="ru-RU" altLang="ru-RU" sz="2600" dirty="0" smtClean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64359"/>
            <a:ext cx="5988050" cy="36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25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229600" cy="6477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import java.awt.*;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public class GridExample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private Frame f;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private Button b1, b2, b3, b4, b5, b6;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public GridExample()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	f = new Frame("Grid Example");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	b1 = new Button("1"); b2 = new Button("2");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	b3 = new Button("3"); b4 = new Button("4");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	b5 = new Button("5"); b6 = new Button("6");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public void launchFrame()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	f.setLayout (</a:t>
            </a:r>
            <a:r>
              <a:rPr kumimoji="0" lang="ru-RU" sz="1800" smtClean="0">
                <a:solidFill>
                  <a:srgbClr val="0000FF"/>
                </a:solidFill>
                <a:cs typeface="+mn-cs"/>
              </a:rPr>
              <a:t>new GridLayout(3,2)</a:t>
            </a:r>
            <a:r>
              <a:rPr kumimoji="0" lang="ru-RU" sz="1800" smtClean="0">
                <a:cs typeface="+mn-cs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	f.add(b1);	f.add(b2);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	f.add(b3);	f.add(b4);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	f.add(b5);	f.add(b6);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	f.pack();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	f.setVisible(true);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public static void main(String args[])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	GridExample grid = new GridExample();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	grid.launchFrame();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800" smtClean="0"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25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Комбинирование менеджеров размещения с помощью вложенных панелей</a:t>
            </a:r>
            <a:endParaRPr lang="ru-RU" altLang="ru-RU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708275"/>
            <a:ext cx="3429000" cy="3505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79C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</a:rPr>
              <a:t>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400" b="0" i="0" u="none" strike="noStrike" kern="0" cap="none" spc="0" normalizeH="0" baseline="0" noProof="0" smtClean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</a:rPr>
              <a:t>JPanel:  BorderLayout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400" b="0" i="0" u="none" strike="noStrike" kern="0" cap="none" spc="0" normalizeH="0" baseline="0" noProof="0" smtClean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400" b="0" i="0" u="none" strike="noStrike" kern="0" cap="none" spc="0" normalizeH="0" baseline="0" noProof="0" smtClean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03800" y="2924175"/>
            <a:ext cx="2743200" cy="609600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</a:rPr>
              <a:t>JPanel:  FlowLayout</a:t>
            </a:r>
          </a:p>
        </p:txBody>
      </p:sp>
      <p:sp>
        <p:nvSpPr>
          <p:cNvPr id="7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04025" y="1628775"/>
            <a:ext cx="1143000" cy="579438"/>
          </a:xfrm>
          <a:prstGeom prst="actionButtonBlank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400" b="0" smtClean="0">
                <a:solidFill>
                  <a:srgbClr val="464646"/>
                </a:solidFill>
                <a:latin typeface="Times New Roman" panose="02020603050405020304" pitchFamily="18" charset="0"/>
              </a:rPr>
              <a:t>JButton</a:t>
            </a:r>
          </a:p>
        </p:txBody>
      </p:sp>
      <p:sp>
        <p:nvSpPr>
          <p:cNvPr id="8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57800" y="1600200"/>
            <a:ext cx="1143000" cy="579438"/>
          </a:xfrm>
          <a:prstGeom prst="actionButtonBlank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400" b="0" smtClean="0">
                <a:solidFill>
                  <a:srgbClr val="464646"/>
                </a:solidFill>
                <a:latin typeface="Times New Roman" panose="02020603050405020304" pitchFamily="18" charset="0"/>
              </a:rPr>
              <a:t>JButton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92725" y="4221163"/>
            <a:ext cx="2133600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</a:rPr>
              <a:t>JTextArea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609600" y="4114800"/>
            <a:ext cx="304800" cy="228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 flipV="1">
            <a:off x="3059113" y="4868863"/>
            <a:ext cx="2209800" cy="381000"/>
          </a:xfrm>
          <a:prstGeom prst="line">
            <a:avLst/>
          </a:prstGeom>
          <a:noFill/>
          <a:ln w="9525">
            <a:solidFill>
              <a:srgbClr val="0079C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900113" y="3429000"/>
            <a:ext cx="3429000" cy="0"/>
          </a:xfrm>
          <a:prstGeom prst="line">
            <a:avLst/>
          </a:prstGeom>
          <a:noFill/>
          <a:ln w="9525">
            <a:solidFill>
              <a:srgbClr val="0079C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2916238" y="3068638"/>
            <a:ext cx="2133600" cy="76200"/>
          </a:xfrm>
          <a:prstGeom prst="line">
            <a:avLst/>
          </a:prstGeom>
          <a:noFill/>
          <a:ln w="9525">
            <a:solidFill>
              <a:srgbClr val="0079C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791200" y="2209800"/>
            <a:ext cx="152400" cy="762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6477000" y="2133600"/>
            <a:ext cx="838200" cy="8382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688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import java.awt.*;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public class ComplexLayoutExample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private Frame f;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private Panel p;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private Button bw, bc, bfile, bhelp;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public ComplexLayoutExample()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	f = new Frame("GUI example 3");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	bw = new Button("West"); bc = new Button("Work space region");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	bfile = new Button("File"); bhelp = new Button("Help");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public void launchFrame()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	f.add(bw, BorderLayout.WEST);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	f.add(bc, BorderLayout.CENTER);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	p = new Panel();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		p.add(bfile);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		p.add(bhelp);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	f.add(p, BorderLayout.NORTH);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	f.pack();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	f.setVisible(true);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public static void main(String args[])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	ComplexLayoutExample gui = new ComplexLayoutExample();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	gui.launchFrame();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ru-RU" sz="1600" smtClean="0"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64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отрисовки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этой задачи предназначен метод </a:t>
            </a:r>
            <a:r>
              <a:rPr lang="ru-RU" dirty="0" err="1"/>
              <a:t>paint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Этот </a:t>
            </a:r>
            <a:r>
              <a:rPr lang="ru-RU" dirty="0"/>
              <a:t>метод вызывается каждый раз, когда необходимо отобразить компонент на экране. У него есть один аргумент, тип которого – абстрактный класс </a:t>
            </a:r>
            <a:r>
              <a:rPr lang="ru-RU" dirty="0" err="1"/>
              <a:t>Graphics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этом классе определено множество методов для </a:t>
            </a:r>
            <a:r>
              <a:rPr lang="ru-RU" dirty="0" err="1"/>
              <a:t>отрисовки</a:t>
            </a:r>
            <a:r>
              <a:rPr lang="ru-RU" dirty="0"/>
              <a:t> простейших графических элементов – линий, прямоугольников и многоугольников, окружностей и овалов, текста, картинок и т.д.</a:t>
            </a:r>
          </a:p>
          <a:p>
            <a:r>
              <a:rPr lang="ru-RU" dirty="0"/>
              <a:t>Наследники класса </a:t>
            </a:r>
            <a:r>
              <a:rPr lang="ru-RU" dirty="0" err="1"/>
              <a:t>Component</a:t>
            </a:r>
            <a:r>
              <a:rPr lang="ru-RU" dirty="0"/>
              <a:t> переопределяют метод </a:t>
            </a:r>
            <a:r>
              <a:rPr lang="ru-RU" dirty="0" err="1"/>
              <a:t>paint</a:t>
            </a:r>
            <a:r>
              <a:rPr lang="ru-RU" dirty="0"/>
              <a:t> и, пользуясь методами </a:t>
            </a:r>
            <a:r>
              <a:rPr lang="ru-RU" dirty="0" err="1"/>
              <a:t>Graphics</a:t>
            </a:r>
            <a:r>
              <a:rPr lang="ru-RU" dirty="0"/>
              <a:t>, задают алгоритм прорисовки своего внешнего вида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5616" y="4005064"/>
            <a:ext cx="5331909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void paint(Graphics g)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0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000" b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drawLine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getWidth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(),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getHeight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0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000" b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drawLine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getHeight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(),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getWidth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(),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hangingPunct="0"/>
            <a:r>
              <a:rPr lang="en-US" altLang="ru-RU" sz="2000" b="0" dirty="0" smtClean="0">
                <a:solidFill>
                  <a:srgbClr val="8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009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repaint </a:t>
            </a:r>
            <a:r>
              <a:rPr lang="ru-RU" dirty="0"/>
              <a:t>и </a:t>
            </a:r>
            <a:r>
              <a:rPr lang="en-US" dirty="0"/>
              <a:t>update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программной инициализации перерисовки компонента служит метод </a:t>
            </a:r>
            <a:r>
              <a:rPr lang="ru-RU" dirty="0" err="1"/>
              <a:t>repaint</a:t>
            </a:r>
            <a:r>
              <a:rPr lang="ru-RU" dirty="0"/>
              <a:t>. У него нет аргумента типа </a:t>
            </a:r>
            <a:r>
              <a:rPr lang="ru-RU" dirty="0" err="1"/>
              <a:t>Graphics</a:t>
            </a:r>
            <a:r>
              <a:rPr lang="ru-RU" dirty="0"/>
              <a:t>, поскольку программист не должен создавать экземпляры этого класса. Метод </a:t>
            </a:r>
            <a:r>
              <a:rPr lang="ru-RU" dirty="0" err="1"/>
              <a:t>repaint</a:t>
            </a:r>
            <a:r>
              <a:rPr lang="ru-RU" dirty="0"/>
              <a:t> можно вызывать без аргументов. В этом случае компонент будет перерисован максимально быстро. Можно указать аргумент типа </a:t>
            </a:r>
            <a:r>
              <a:rPr lang="ru-RU" dirty="0" err="1"/>
              <a:t>long</a:t>
            </a:r>
            <a:r>
              <a:rPr lang="ru-RU" dirty="0"/>
              <a:t> – количество миллисекунд. Система инициализирует перерисовку спустя указанное время. Можно указать четыре числа типа </a:t>
            </a:r>
            <a:r>
              <a:rPr lang="ru-RU" dirty="0" err="1"/>
              <a:t>int</a:t>
            </a:r>
            <a:r>
              <a:rPr lang="ru-RU" dirty="0"/>
              <a:t> ( x, y, </a:t>
            </a:r>
            <a:r>
              <a:rPr lang="ru-RU" dirty="0" err="1"/>
              <a:t>width</a:t>
            </a:r>
            <a:r>
              <a:rPr lang="ru-RU" dirty="0"/>
              <a:t>, </a:t>
            </a:r>
            <a:r>
              <a:rPr lang="ru-RU" dirty="0" err="1"/>
              <a:t>height</a:t>
            </a:r>
            <a:r>
              <a:rPr lang="ru-RU" dirty="0"/>
              <a:t> ), задавая прямоугольную область компонента, которая нуждается в перерисовке. </a:t>
            </a:r>
            <a:r>
              <a:rPr lang="ru-RU" dirty="0" smtClean="0"/>
              <a:t>Можно </a:t>
            </a:r>
            <a:r>
              <a:rPr lang="ru-RU" dirty="0"/>
              <a:t>указать все 5 параметров – и задержку по времени, и область перерисовки.</a:t>
            </a:r>
          </a:p>
          <a:p>
            <a:r>
              <a:rPr lang="ru-RU" dirty="0"/>
              <a:t>Если перерисовка инициируется приложением, то система вызывает не метод </a:t>
            </a:r>
            <a:r>
              <a:rPr lang="ru-RU" dirty="0" err="1"/>
              <a:t>paint</a:t>
            </a:r>
            <a:r>
              <a:rPr lang="ru-RU" dirty="0"/>
              <a:t>, а метод </a:t>
            </a:r>
            <a:r>
              <a:rPr lang="ru-RU" dirty="0" err="1"/>
              <a:t>update</a:t>
            </a:r>
            <a:r>
              <a:rPr lang="ru-RU" dirty="0"/>
              <a:t>. У него уже есть аргумент типа </a:t>
            </a:r>
            <a:r>
              <a:rPr lang="ru-RU" dirty="0" err="1"/>
              <a:t>Graphics</a:t>
            </a:r>
            <a:r>
              <a:rPr lang="ru-RU" dirty="0"/>
              <a:t> и по умолчанию он лишь закрашивает всю область компонента фоновым цветом (свойство </a:t>
            </a:r>
            <a:r>
              <a:rPr lang="ru-RU" i="1" dirty="0" err="1"/>
              <a:t>background</a:t>
            </a:r>
            <a:r>
              <a:rPr lang="ru-RU" dirty="0"/>
              <a:t> ), а затем вызывает метод </a:t>
            </a:r>
            <a:r>
              <a:rPr lang="ru-RU" dirty="0" err="1"/>
              <a:t>paint</a:t>
            </a:r>
            <a:r>
              <a:rPr lang="ru-RU" dirty="0"/>
              <a:t>. Используется данный метод потому, что поскольку перерисовка инициируется приложением, для сложных компонентов становится возможной некоторая оптимизация обновления внешнего вида. Например, если изменение заключается в появлении нового графического элемента, то можно избежать повторной перерисовки остальных элементов – переопределить метод </a:t>
            </a:r>
            <a:r>
              <a:rPr lang="ru-RU" dirty="0" err="1"/>
              <a:t>update</a:t>
            </a:r>
            <a:r>
              <a:rPr lang="ru-RU" dirty="0"/>
              <a:t> и реализовать в нем отображение одного только нового элемента. Если же компонент имеет простую структуру, можно оставить метод </a:t>
            </a:r>
            <a:r>
              <a:rPr lang="ru-RU" dirty="0" err="1"/>
              <a:t>update</a:t>
            </a:r>
            <a:r>
              <a:rPr lang="ru-RU" dirty="0"/>
              <a:t> без изменений.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0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Abstract Window Toolkit</a:t>
            </a:r>
            <a:endParaRPr lang="ru-RU" altLang="ru-RU" dirty="0" smtClean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Достоинства:</a:t>
            </a:r>
            <a:endParaRPr lang="ru-RU" dirty="0"/>
          </a:p>
          <a:p>
            <a:r>
              <a:rPr lang="ru-RU" dirty="0"/>
              <a:t>часть </a:t>
            </a:r>
            <a:r>
              <a:rPr lang="en-US" dirty="0"/>
              <a:t>JDK;</a:t>
            </a:r>
          </a:p>
          <a:p>
            <a:r>
              <a:rPr lang="ru-RU" dirty="0"/>
              <a:t>скорость работы;</a:t>
            </a:r>
          </a:p>
          <a:p>
            <a:r>
              <a:rPr lang="ru-RU" dirty="0"/>
              <a:t>графические компоненты похожи на стандартные.</a:t>
            </a:r>
          </a:p>
          <a:p>
            <a:pPr marL="0" indent="0">
              <a:buNone/>
            </a:pPr>
            <a:r>
              <a:rPr lang="ru-RU" b="1" dirty="0"/>
              <a:t>Недостатки: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ru-RU" dirty="0" err="1"/>
              <a:t>нативных</a:t>
            </a:r>
            <a:r>
              <a:rPr lang="ru-RU" dirty="0"/>
              <a:t> компонентов налагает ограничения на использование их свойств. Некоторые компоненты могут вообще не работать на </a:t>
            </a:r>
            <a:r>
              <a:rPr lang="en-US" dirty="0"/>
              <a:t>«</a:t>
            </a:r>
            <a:r>
              <a:rPr lang="ru-RU" dirty="0"/>
              <a:t>неродных</a:t>
            </a:r>
            <a:r>
              <a:rPr lang="en-US" dirty="0"/>
              <a:t>» </a:t>
            </a:r>
            <a:r>
              <a:rPr lang="ru-RU" dirty="0"/>
              <a:t>платформах;</a:t>
            </a:r>
          </a:p>
          <a:p>
            <a:r>
              <a:rPr lang="ru-RU" dirty="0"/>
              <a:t>некоторые свойства, такие как иконки и всплывающие подсказки, в AWT вообще отсутствуют;</a:t>
            </a:r>
          </a:p>
          <a:p>
            <a:r>
              <a:rPr lang="ru-RU" dirty="0"/>
              <a:t>стандартных компонентов AWT очень немного, программисту приходится реализовывать много </a:t>
            </a:r>
            <a:r>
              <a:rPr lang="ru-RU" dirty="0" err="1"/>
              <a:t>кастомных</a:t>
            </a:r>
            <a:r>
              <a:rPr lang="ru-RU" dirty="0"/>
              <a:t>;</a:t>
            </a:r>
          </a:p>
          <a:p>
            <a:r>
              <a:rPr lang="ru-RU" dirty="0"/>
              <a:t>программа выглядит по-разному на разных платформах (может быть </a:t>
            </a:r>
            <a:r>
              <a:rPr lang="ru-RU" dirty="0" smtClean="0"/>
              <a:t>«кривоватой»).</a:t>
            </a:r>
            <a:endParaRPr lang="ru-RU" dirty="0"/>
          </a:p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endParaRPr lang="ru-RU" altLang="ru-RU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Достоинства:</a:t>
            </a:r>
            <a:endParaRPr lang="ru-RU" dirty="0"/>
          </a:p>
          <a:p>
            <a:r>
              <a:rPr lang="ru-RU" dirty="0"/>
              <a:t>часть JDK, не нужно ставить дополнительных библиотек;</a:t>
            </a:r>
          </a:p>
          <a:p>
            <a:r>
              <a:rPr lang="ru-RU" dirty="0"/>
              <a:t>по </a:t>
            </a:r>
            <a:r>
              <a:rPr lang="ru-RU" dirty="0" err="1"/>
              <a:t>Swing</a:t>
            </a:r>
            <a:r>
              <a:rPr lang="ru-RU" dirty="0"/>
              <a:t> </a:t>
            </a:r>
            <a:r>
              <a:rPr lang="ru-RU" dirty="0" smtClean="0"/>
              <a:t>много документации. </a:t>
            </a:r>
            <a:r>
              <a:rPr lang="ru-RU" dirty="0"/>
              <a:t>Все проблемы, особенно у начинающих, досконально известны;</a:t>
            </a:r>
          </a:p>
          <a:p>
            <a:r>
              <a:rPr lang="ru-RU" dirty="0"/>
              <a:t>встроенный редактор форм почти во всех средах разработки;</a:t>
            </a:r>
          </a:p>
          <a:p>
            <a:r>
              <a:rPr lang="ru-RU" dirty="0"/>
              <a:t>на базе свинга есть много расширений типа </a:t>
            </a:r>
            <a:r>
              <a:rPr lang="ru-RU" dirty="0" err="1"/>
              <a:t>SwingX</a:t>
            </a:r>
            <a:r>
              <a:rPr lang="ru-RU" dirty="0"/>
              <a:t>;</a:t>
            </a:r>
          </a:p>
          <a:p>
            <a:r>
              <a:rPr lang="ru-RU" dirty="0"/>
              <a:t>поддержка различных стилей (</a:t>
            </a:r>
            <a:r>
              <a:rPr lang="ru-RU" dirty="0" err="1"/>
              <a:t>Look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feel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b="1" dirty="0"/>
              <a:t>Недостатки:</a:t>
            </a:r>
            <a:endParaRPr lang="ru-RU" dirty="0"/>
          </a:p>
          <a:p>
            <a:r>
              <a:rPr lang="ru-RU" dirty="0"/>
              <a:t>окно с множеством компонентов начинает подтормаживать;</a:t>
            </a:r>
          </a:p>
          <a:p>
            <a:r>
              <a:rPr lang="ru-RU" dirty="0"/>
              <a:t>работа с менеджерами компоновки может стать настоящим кошмаром в сложных интерфейсах.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6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Widget Toolkit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Достоинства:</a:t>
            </a:r>
            <a:endParaRPr lang="ru-RU" dirty="0"/>
          </a:p>
          <a:p>
            <a:r>
              <a:rPr lang="ru-RU" dirty="0"/>
              <a:t>использует компоненты операционной системы — скорость выше;</a:t>
            </a:r>
          </a:p>
          <a:p>
            <a:r>
              <a:rPr lang="en-US" dirty="0"/>
              <a:t>Eclipse </a:t>
            </a:r>
            <a:r>
              <a:rPr lang="ru-RU" dirty="0"/>
              <a:t>предоставляет визуальный редактор форм;</a:t>
            </a:r>
          </a:p>
          <a:p>
            <a:r>
              <a:rPr lang="ru-RU" dirty="0"/>
              <a:t>обширная документация и множество примеров;</a:t>
            </a:r>
          </a:p>
          <a:p>
            <a:r>
              <a:rPr lang="ru-RU" dirty="0"/>
              <a:t>возможно использование AWT- и </a:t>
            </a:r>
            <a:r>
              <a:rPr lang="ru-RU" dirty="0" err="1"/>
              <a:t>Swing</a:t>
            </a:r>
            <a:r>
              <a:rPr lang="ru-RU" dirty="0"/>
              <a:t>-компонентов.</a:t>
            </a:r>
          </a:p>
          <a:p>
            <a:pPr marL="0" indent="0">
              <a:buNone/>
            </a:pPr>
            <a:r>
              <a:rPr lang="ru-RU" b="1" dirty="0"/>
              <a:t>Недостатки:</a:t>
            </a:r>
            <a:endParaRPr lang="ru-RU" dirty="0"/>
          </a:p>
          <a:p>
            <a:r>
              <a:rPr lang="ru-RU" dirty="0"/>
              <a:t>для каждой платформы необходимо поставлять отдельную библиотеку;</a:t>
            </a:r>
          </a:p>
          <a:p>
            <a:r>
              <a:rPr lang="ru-RU" dirty="0"/>
              <a:t>нужно все время следить за использованием ресурсов и вовремя их освобождать;</a:t>
            </a:r>
          </a:p>
          <a:p>
            <a:r>
              <a:rPr lang="ru-RU" dirty="0"/>
              <a:t>сложная архитектура.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2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Достоинства:</a:t>
            </a:r>
            <a:endParaRPr lang="ru-RU" dirty="0"/>
          </a:p>
          <a:p>
            <a:r>
              <a:rPr lang="ru-RU" dirty="0"/>
              <a:t>быстрая работа за счет графического конвейера;</a:t>
            </a:r>
          </a:p>
          <a:p>
            <a:r>
              <a:rPr lang="ru-RU" dirty="0"/>
              <a:t>множество различных компонентов;</a:t>
            </a:r>
          </a:p>
          <a:p>
            <a:r>
              <a:rPr lang="ru-RU" dirty="0"/>
              <a:t>поддержка стилей;</a:t>
            </a:r>
          </a:p>
          <a:p>
            <a:r>
              <a:rPr lang="ru-RU" dirty="0"/>
              <a:t>утилиты для создания установщика программы;</a:t>
            </a:r>
          </a:p>
          <a:p>
            <a:r>
              <a:rPr lang="ru-RU" dirty="0"/>
              <a:t>приложение можно запускать как </a:t>
            </a:r>
            <a:r>
              <a:rPr lang="ru-RU" dirty="0" err="1"/>
              <a:t>десктопное</a:t>
            </a:r>
            <a:r>
              <a:rPr lang="ru-RU" dirty="0"/>
              <a:t> и в браузере как часть страницы.</a:t>
            </a:r>
          </a:p>
          <a:p>
            <a:pPr marL="0" indent="0">
              <a:buNone/>
            </a:pPr>
            <a:r>
              <a:rPr lang="ru-RU" b="1" dirty="0"/>
              <a:t>Недостатки:</a:t>
            </a:r>
            <a:endParaRPr lang="ru-RU" dirty="0"/>
          </a:p>
          <a:p>
            <a:r>
              <a:rPr lang="ru-RU" dirty="0" err="1"/>
              <a:t>фреймворк</a:t>
            </a:r>
            <a:r>
              <a:rPr lang="ru-RU" dirty="0"/>
              <a:t> еще разрабатывается, поэтому случаются и падения и некоторые глюки;</a:t>
            </a:r>
          </a:p>
          <a:p>
            <a:r>
              <a:rPr lang="en-US" dirty="0"/>
              <a:t>JavaFX </a:t>
            </a:r>
            <a:r>
              <a:rPr lang="ru-RU" dirty="0"/>
              <a:t>пока не получил широкого распространения.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2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Swing vs. AWT</a:t>
            </a:r>
            <a:endParaRPr lang="ru-RU" altLang="ru-RU" dirty="0" smtClean="0"/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mtClean="0"/>
              <a:t>Пакет </a:t>
            </a:r>
            <a:r>
              <a:rPr lang="en-US" altLang="ru-RU" smtClean="0"/>
              <a:t>Swing</a:t>
            </a:r>
            <a:r>
              <a:rPr lang="ru-RU" altLang="ru-RU" smtClean="0"/>
              <a:t> больший, работает медленнее, и сложнее, чем </a:t>
            </a:r>
            <a:r>
              <a:rPr lang="en-US" altLang="ru-RU" smtClean="0"/>
              <a:t>AWT</a:t>
            </a:r>
            <a:endParaRPr lang="ru-RU" altLang="ru-RU" smtClean="0"/>
          </a:p>
          <a:p>
            <a:r>
              <a:rPr lang="en-US" altLang="ru-RU" smtClean="0"/>
              <a:t>Swing </a:t>
            </a:r>
            <a:r>
              <a:rPr lang="ru-RU" altLang="ru-RU" smtClean="0"/>
              <a:t>является более гибким и его элементы лучше выглядят</a:t>
            </a:r>
          </a:p>
          <a:p>
            <a:r>
              <a:rPr lang="en-US" altLang="ru-RU" smtClean="0"/>
              <a:t>Swing vs. AWT</a:t>
            </a:r>
            <a:r>
              <a:rPr lang="ru-RU" altLang="ru-RU" smtClean="0"/>
              <a:t> несовместимы - нужно использовать любой один пакет</a:t>
            </a:r>
          </a:p>
          <a:p>
            <a:r>
              <a:rPr lang="ru-RU" altLang="ru-RU" smtClean="0"/>
              <a:t>Изучение AWT является хорошим началом для </a:t>
            </a:r>
            <a:r>
              <a:rPr lang="en-US" altLang="ru-RU" smtClean="0"/>
              <a:t>Swing </a:t>
            </a:r>
            <a:endParaRPr lang="ru-RU" altLang="ru-RU" smtClean="0"/>
          </a:p>
          <a:p>
            <a:r>
              <a:rPr lang="ru-RU" altLang="ru-RU" smtClean="0"/>
              <a:t>Многие из наиболее распространенных элементов управления похожи</a:t>
            </a:r>
            <a:endParaRPr lang="ru-RU" altLang="ru-RU" dirty="0" smtClean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55576" y="3565525"/>
            <a:ext cx="4581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ru-RU" dirty="0">
                <a:solidFill>
                  <a:schemeClr val="accent2"/>
                </a:solidFill>
              </a:rPr>
              <a:t>AWT:    Button b = new  Button ("OK");</a:t>
            </a:r>
            <a:br>
              <a:rPr lang="en-US" altLang="ru-RU" dirty="0">
                <a:solidFill>
                  <a:schemeClr val="accent2"/>
                </a:solidFill>
              </a:rPr>
            </a:br>
            <a:r>
              <a:rPr lang="en-US" altLang="ru-RU" dirty="0">
                <a:solidFill>
                  <a:schemeClr val="accent2"/>
                </a:solidFill>
              </a:rPr>
              <a:t>Swing: </a:t>
            </a:r>
            <a:r>
              <a:rPr lang="en-US" altLang="ru-RU" dirty="0" err="1">
                <a:solidFill>
                  <a:schemeClr val="accent2"/>
                </a:solidFill>
              </a:rPr>
              <a:t>JButton</a:t>
            </a:r>
            <a:r>
              <a:rPr lang="en-US" altLang="ru-RU" dirty="0">
                <a:solidFill>
                  <a:schemeClr val="accent2"/>
                </a:solidFill>
              </a:rPr>
              <a:t> b = new </a:t>
            </a:r>
            <a:r>
              <a:rPr lang="en-US" altLang="ru-RU" dirty="0" err="1">
                <a:solidFill>
                  <a:schemeClr val="accent2"/>
                </a:solidFill>
              </a:rPr>
              <a:t>JButton</a:t>
            </a:r>
            <a:r>
              <a:rPr lang="en-US" altLang="ru-RU" dirty="0">
                <a:solidFill>
                  <a:schemeClr val="accent2"/>
                </a:solidFill>
              </a:rPr>
              <a:t>("OK");</a:t>
            </a:r>
          </a:p>
        </p:txBody>
      </p:sp>
    </p:spTree>
    <p:extLst>
      <p:ext uri="{BB962C8B-B14F-4D97-AF65-F5344CB8AC3E}">
        <p14:creationId xmlns:p14="http://schemas.microsoft.com/office/powerpoint/2010/main" val="28273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Иерархия классов основных графических компонентов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11389"/>
            <a:ext cx="6176094" cy="511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etwork">
  <a:themeElements>
    <a:clrScheme name="2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2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Network">
  <a:themeElements>
    <a:clrScheme name="3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3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Тема1" id="{9A362562-DFE6-4E74-8767-9BAE4FBE73D6}" vid="{2DFE1179-0228-460C-9CE0-7006E4C33FE7}"/>
    </a:ext>
  </a:extLst>
</a:theme>
</file>

<file path=ppt/theme/theme4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</TotalTime>
  <Words>1546</Words>
  <Application>Microsoft Office PowerPoint</Application>
  <PresentationFormat>Экран (4:3)</PresentationFormat>
  <Paragraphs>329</Paragraphs>
  <Slides>34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9</vt:i4>
      </vt:variant>
      <vt:variant>
        <vt:lpstr>Заголовки слайдов</vt:lpstr>
      </vt:variant>
      <vt:variant>
        <vt:i4>34</vt:i4>
      </vt:variant>
    </vt:vector>
  </HeadingPairs>
  <TitlesOfParts>
    <vt:vector size="53" baseType="lpstr">
      <vt:lpstr>Arial Unicode MS</vt:lpstr>
      <vt:lpstr>Euphemia</vt:lpstr>
      <vt:lpstr>MS PGothic</vt:lpstr>
      <vt:lpstr>Plantagenet Cherokee</vt:lpstr>
      <vt:lpstr>Arial</vt:lpstr>
      <vt:lpstr>Courier New</vt:lpstr>
      <vt:lpstr>Franklin Gothic Book</vt:lpstr>
      <vt:lpstr>Perpetua</vt:lpstr>
      <vt:lpstr>Times New Roman</vt:lpstr>
      <vt:lpstr>Wingdings</vt:lpstr>
      <vt:lpstr>2_Network</vt:lpstr>
      <vt:lpstr>3_Network</vt:lpstr>
      <vt:lpstr>Тема1</vt:lpstr>
      <vt:lpstr>Оформление по умолчанию</vt:lpstr>
      <vt:lpstr>1_Оформление по умолчанию</vt:lpstr>
      <vt:lpstr>2_Оформление по умолчанию</vt:lpstr>
      <vt:lpstr>3_Оформление по умолчанию</vt:lpstr>
      <vt:lpstr>4_Оформление по умолчанию</vt:lpstr>
      <vt:lpstr>5_Оформление по умолчанию</vt:lpstr>
      <vt:lpstr>Графический интерфейс пользователя</vt:lpstr>
      <vt:lpstr>Пользовательский интерфейс</vt:lpstr>
      <vt:lpstr>Графические библиотеки</vt:lpstr>
      <vt:lpstr>Abstract Window Toolkit</vt:lpstr>
      <vt:lpstr>Swing</vt:lpstr>
      <vt:lpstr>Standard Widget Toolkit</vt:lpstr>
      <vt:lpstr>JavaFX</vt:lpstr>
      <vt:lpstr>Swing vs. AWT</vt:lpstr>
      <vt:lpstr>Иерархия классов основных графических компонентов</vt:lpstr>
      <vt:lpstr>Тяжело- и легковесные компоненты</vt:lpstr>
      <vt:lpstr>Java GUI API</vt:lpstr>
      <vt:lpstr>Компонент</vt:lpstr>
      <vt:lpstr>Контейнер</vt:lpstr>
      <vt:lpstr>Контейнеры</vt:lpstr>
      <vt:lpstr>Color </vt:lpstr>
      <vt:lpstr>Frame</vt:lpstr>
      <vt:lpstr>Презентация PowerPoint</vt:lpstr>
      <vt:lpstr>Java GUI API</vt:lpstr>
      <vt:lpstr>Panel</vt:lpstr>
      <vt:lpstr>Презентация PowerPoint</vt:lpstr>
      <vt:lpstr>Размещение компонентов</vt:lpstr>
      <vt:lpstr>Layout Manager</vt:lpstr>
      <vt:lpstr>Менеджеры по умолчанию</vt:lpstr>
      <vt:lpstr>FlowLayout</vt:lpstr>
      <vt:lpstr>Презентация PowerPoint</vt:lpstr>
      <vt:lpstr>BorderLayout</vt:lpstr>
      <vt:lpstr>BorderLayout</vt:lpstr>
      <vt:lpstr>Презентация PowerPoint</vt:lpstr>
      <vt:lpstr>GridLayout</vt:lpstr>
      <vt:lpstr>Презентация PowerPoint</vt:lpstr>
      <vt:lpstr>Комбинирование менеджеров размещения с помощью вложенных панелей</vt:lpstr>
      <vt:lpstr>Презентация PowerPoint</vt:lpstr>
      <vt:lpstr>Алгоритм отрисовки</vt:lpstr>
      <vt:lpstr>Методы repaint и update</vt:lpstr>
    </vt:vector>
  </TitlesOfParts>
  <Company>IFMO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Виталий Бондаренко</dc:creator>
  <cp:lastModifiedBy>Виталий Бондаренко</cp:lastModifiedBy>
  <cp:revision>360</cp:revision>
  <dcterms:created xsi:type="dcterms:W3CDTF">2004-03-29T21:00:12Z</dcterms:created>
  <dcterms:modified xsi:type="dcterms:W3CDTF">2017-04-18T08:29:08Z</dcterms:modified>
</cp:coreProperties>
</file>