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" y="73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757" y="5569496"/>
            <a:ext cx="6214412" cy="97237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327" y="3452770"/>
            <a:ext cx="7910326" cy="1976635"/>
          </a:xfrm>
          <a:effectLst/>
        </p:spPr>
        <p:txBody>
          <a:bodyPr>
            <a:noAutofit/>
          </a:bodyPr>
          <a:lstStyle>
            <a:lvl1pPr marL="705560" indent="-503972"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130" y="806364"/>
            <a:ext cx="7056438" cy="383023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938" y="415041"/>
            <a:ext cx="2268141" cy="577429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4604" y="806365"/>
            <a:ext cx="5323954" cy="539553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60078" y="806366"/>
            <a:ext cx="7056438" cy="383023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456" y="2394942"/>
            <a:ext cx="6577835" cy="2671290"/>
          </a:xfrm>
          <a:effectLst/>
        </p:spPr>
        <p:txBody>
          <a:bodyPr anchor="b"/>
          <a:lstStyle>
            <a:lvl1pPr algn="r">
              <a:defRPr sz="51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9597" y="5078928"/>
            <a:ext cx="6582055" cy="920940"/>
          </a:xfrm>
        </p:spPr>
        <p:txBody>
          <a:bodyPr anchor="t"/>
          <a:lstStyle>
            <a:lvl1pPr marL="0" indent="0" algn="r">
              <a:buNone/>
              <a:defRPr sz="22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60077" y="806364"/>
            <a:ext cx="3689509" cy="383023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7" y="806366"/>
            <a:ext cx="3689509" cy="383023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78" y="806365"/>
            <a:ext cx="3689509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6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902" y="1543601"/>
            <a:ext cx="3689509" cy="30238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3328" y="806365"/>
            <a:ext cx="3689509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6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marL="0" lvl="0" indent="0" algn="ctr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7" y="1542174"/>
            <a:ext cx="3689509" cy="30238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5" y="2435896"/>
            <a:ext cx="4008531" cy="1387255"/>
          </a:xfrm>
          <a:effectLst/>
        </p:spPr>
        <p:txBody>
          <a:bodyPr anchor="b">
            <a:noAutofit/>
          </a:bodyPr>
          <a:lstStyle>
            <a:lvl1pPr marL="251986" indent="-251986" algn="l">
              <a:defRPr sz="31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032" y="806366"/>
            <a:ext cx="4428557" cy="539553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956" y="3855679"/>
            <a:ext cx="3735762" cy="2358422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3570" y="1259946"/>
            <a:ext cx="4536281" cy="344782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10" y="1113874"/>
            <a:ext cx="4072504" cy="2384329"/>
          </a:xfrm>
        </p:spPr>
        <p:txBody>
          <a:bodyPr anchor="b"/>
          <a:lstStyle>
            <a:lvl1pPr marL="201589" indent="-201589">
              <a:buFont typeface="Georgia" pitchFamily="18" charset="0"/>
              <a:buChar char="*"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63" y="4921197"/>
            <a:ext cx="7037407" cy="1259946"/>
          </a:xfrm>
        </p:spPr>
        <p:txBody>
          <a:bodyPr anchor="b">
            <a:noAutofit/>
          </a:bodyPr>
          <a:lstStyle>
            <a:lvl1pPr algn="l">
              <a:defRPr sz="51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7758"/>
            <a:ext cx="10080625" cy="1931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56277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153857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977" y="4819505"/>
            <a:ext cx="7179591" cy="1259946"/>
          </a:xfrm>
          <a:prstGeom prst="rect">
            <a:avLst/>
          </a:prstGeom>
          <a:effectLst/>
        </p:spPr>
        <p:txBody>
          <a:bodyPr vert="horz" lIns="100794" tIns="50397" rIns="100794" bIns="50397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78" y="807181"/>
            <a:ext cx="7056438" cy="3830235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6803708"/>
            <a:ext cx="27721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6803708"/>
            <a:ext cx="3696230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260" y="6803708"/>
            <a:ext cx="2016125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8314BB94-538D-4E8B-9505-B8D39191E95B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marL="352780" indent="-352780" algn="r" defTabSz="100794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1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198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0476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714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9532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2074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3445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6707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1985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5247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54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Обработка событий </a:t>
            </a:r>
            <a:r>
              <a:rPr lang="en-US" sz="54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AWT</a:t>
            </a:r>
            <a:r>
              <a:rPr lang="ru-RU" sz="54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Построение графических приложений </a:t>
            </a:r>
            <a:r>
              <a:rPr lang="en-US" sz="5400" b="1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SWING</a:t>
            </a:r>
            <a:endParaRPr lang="ru-RU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776" y="251445"/>
            <a:ext cx="9361040" cy="12599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 кнопкой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5776" y="539477"/>
            <a:ext cx="7272808" cy="6840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n-CL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package</a:t>
            </a:r>
            <a:r>
              <a:rPr lang="arn-CL" sz="1000" b="0" i="0" u="none" strike="noStrike" baseline="0" dirty="0" smtClean="0">
                <a:solidFill>
                  <a:srgbClr val="004A43"/>
                </a:solidFill>
                <a:latin typeface="Courier New"/>
              </a:rPr>
              <a:t> d</a:t>
            </a:r>
            <a:r>
              <a:rPr lang="en-US" sz="1000" b="0" i="0" u="none" strike="noStrike" baseline="0" dirty="0" err="1" smtClean="0">
                <a:solidFill>
                  <a:srgbClr val="004A43"/>
                </a:solidFill>
                <a:latin typeface="Courier New"/>
              </a:rPr>
              <a:t>emo</a:t>
            </a:r>
            <a:r>
              <a:rPr lang="ru-RU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import</a:t>
            </a:r>
            <a:r>
              <a:rPr lang="arn-CL" sz="1000" b="0" i="0" u="none" strike="noStrike" baseline="0" dirty="0" smtClean="0">
                <a:solidFill>
                  <a:srgbClr val="004A43"/>
                </a:solidFill>
                <a:latin typeface="Courier New"/>
              </a:rPr>
              <a:t> javax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arn-CL" sz="1000" b="0" i="0" u="none" strike="noStrike" baseline="0" dirty="0" smtClean="0">
                <a:solidFill>
                  <a:srgbClr val="004A43"/>
                </a:solidFill>
                <a:latin typeface="Courier New"/>
              </a:rPr>
              <a:t>swing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arn-CL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*</a:t>
            </a:r>
            <a:r>
              <a:rPr lang="arn-CL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arn-CL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import</a:t>
            </a:r>
            <a:r>
              <a:rPr lang="en-US" sz="1000" b="0" i="0" u="none" strike="noStrike" baseline="0" dirty="0" smtClean="0">
                <a:solidFill>
                  <a:srgbClr val="004A43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4A43"/>
                </a:solidFill>
                <a:latin typeface="Courier New"/>
              </a:rPr>
              <a:t>java</a:t>
            </a:r>
            <a:r>
              <a:rPr lang="en-US" sz="1000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0" i="0" u="none" strike="noStrike" baseline="0" dirty="0" err="1" smtClean="0">
                <a:solidFill>
                  <a:srgbClr val="004A43"/>
                </a:solidFill>
                <a:latin typeface="Courier New"/>
              </a:rPr>
              <a:t>awt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*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import</a:t>
            </a:r>
            <a:r>
              <a:rPr lang="en-US" sz="1000" b="0" i="0" u="none" strike="noStrike" baseline="0" dirty="0" smtClean="0">
                <a:solidFill>
                  <a:srgbClr val="004A43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4A43"/>
                </a:solidFill>
                <a:latin typeface="Courier New"/>
              </a:rPr>
              <a:t>java</a:t>
            </a:r>
            <a:r>
              <a:rPr lang="en-US" sz="1000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0" i="0" u="none" strike="noStrike" baseline="0" dirty="0" err="1" smtClean="0">
                <a:solidFill>
                  <a:srgbClr val="004A43"/>
                </a:solidFill>
                <a:latin typeface="Courier New"/>
              </a:rPr>
              <a:t>awt</a:t>
            </a:r>
            <a:r>
              <a:rPr lang="en-US" sz="1000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0" i="0" u="none" strike="noStrike" baseline="0" dirty="0" err="1" smtClean="0">
                <a:solidFill>
                  <a:srgbClr val="004A43"/>
                </a:solidFill>
                <a:latin typeface="Courier New"/>
              </a:rPr>
              <a:t>event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*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import</a:t>
            </a:r>
            <a:r>
              <a:rPr lang="en-US" sz="1000" b="0" i="0" u="none" strike="noStrike" baseline="0" dirty="0" smtClean="0">
                <a:solidFill>
                  <a:srgbClr val="004A43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4A43"/>
                </a:solidFill>
                <a:latin typeface="Courier New"/>
              </a:rPr>
              <a:t>java</a:t>
            </a:r>
            <a:r>
              <a:rPr lang="en-US" sz="1000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0" i="0" u="none" strike="noStrike" baseline="0" dirty="0" err="1" smtClean="0">
                <a:solidFill>
                  <a:srgbClr val="004A43"/>
                </a:solidFill>
                <a:latin typeface="Courier New"/>
              </a:rPr>
              <a:t>util</a:t>
            </a:r>
            <a:r>
              <a:rPr lang="en-US" sz="1000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0" i="0" u="none" strike="noStrike" baseline="0" dirty="0" err="1" smtClean="0">
                <a:solidFill>
                  <a:srgbClr val="004A43"/>
                </a:solidFill>
                <a:latin typeface="Courier New"/>
              </a:rPr>
              <a:t>Random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endParaRPr lang="en-US" sz="10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MyFrame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extends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JFrame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Счетчик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окон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static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BB7977"/>
                </a:solidFill>
                <a:latin typeface="Courier New"/>
              </a:rPr>
              <a:t>int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count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000" b="0" i="0" u="none" strike="noStrike" baseline="0" dirty="0" smtClean="0">
                <a:solidFill>
                  <a:srgbClr val="008C00"/>
                </a:solidFill>
                <a:latin typeface="Courier New"/>
              </a:rPr>
              <a:t>0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Конструктор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MyFrame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BB7977"/>
                </a:solidFill>
                <a:latin typeface="Courier New"/>
              </a:rPr>
              <a:t>int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sz="1000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000" b="0" i="0" u="none" strike="noStrike" baseline="0" dirty="0" err="1" smtClean="0">
                <a:solidFill>
                  <a:srgbClr val="BB7977"/>
                </a:solidFill>
                <a:latin typeface="Courier New"/>
              </a:rPr>
              <a:t>int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count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++</a:t>
            </a:r>
            <a:r>
              <a:rPr lang="arn-CL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arn-CL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Количество открытых окон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Название окна: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setTitle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"</a:t>
            </a:r>
            <a:r>
              <a:rPr lang="ru-RU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Окно</a:t>
            </a:r>
            <a:r>
              <a:rPr lang="en-US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 </a:t>
            </a:r>
            <a:r>
              <a:rPr lang="ru-RU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с</a:t>
            </a:r>
            <a:r>
              <a:rPr lang="en-US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 </a:t>
            </a:r>
            <a:r>
              <a:rPr lang="ru-RU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кнопкой</a:t>
            </a:r>
            <a:r>
              <a:rPr lang="en-US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: "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+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count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Создание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панели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MyPanel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panel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MyPanel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setSize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arn-CL" sz="1000" b="0" i="0" u="none" strike="noStrike" baseline="0" dirty="0" smtClean="0">
                <a:solidFill>
                  <a:srgbClr val="008C00"/>
                </a:solidFill>
                <a:latin typeface="Courier New"/>
              </a:rPr>
              <a:t>300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,</a:t>
            </a:r>
            <a:r>
              <a:rPr lang="arn-CL" sz="1000" b="0" i="0" u="none" strike="noStrike" baseline="0" dirty="0" smtClean="0">
                <a:solidFill>
                  <a:srgbClr val="008C00"/>
                </a:solidFill>
                <a:latin typeface="Courier New"/>
              </a:rPr>
              <a:t>200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arn-CL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arn-CL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Размер окна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Закрытие окна: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setDefaultCloseOperation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JFrame</a:t>
            </a:r>
            <a:r>
              <a:rPr lang="en-US" sz="1000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EXIT_ON_CLOSE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setLocation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a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,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b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arn-CL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arn-CL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Положение окна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add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panel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arn-CL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arn-CL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Добавление панели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setVisible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arn-CL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true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arn-CL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arn-CL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Отображение окна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}}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Класс панели: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MyPanel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extends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JPanel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Конструктор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MyPanel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Создание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кнопки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JButton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button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JButton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"</a:t>
            </a:r>
            <a:r>
              <a:rPr lang="ru-RU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Создать</a:t>
            </a:r>
            <a:r>
              <a:rPr lang="en-US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 </a:t>
            </a:r>
            <a:r>
              <a:rPr lang="ru-RU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новое</a:t>
            </a:r>
            <a:r>
              <a:rPr lang="en-US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 </a:t>
            </a:r>
            <a:r>
              <a:rPr lang="ru-RU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окно</a:t>
            </a:r>
            <a:r>
              <a:rPr lang="en-US" sz="1000" b="0" i="0" u="none" strike="noStrike" baseline="0" dirty="0" smtClean="0">
                <a:solidFill>
                  <a:srgbClr val="0000E6"/>
                </a:solidFill>
                <a:latin typeface="Courier New"/>
              </a:rPr>
              <a:t>"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add</a:t>
            </a:r>
            <a:r>
              <a:rPr lang="ru-RU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ru-RU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button</a:t>
            </a:r>
            <a:r>
              <a:rPr lang="ru-RU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ru-RU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r>
              <a:rPr lang="ru-RU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Добавление кнопки на панель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button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addActionListener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listener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arn-CL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;}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arn-CL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Регистрация обработчика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Обработчик для кнопки - объект анонимного класса: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1" i="0" u="none" strike="noStrike" baseline="0" dirty="0" err="1" smtClean="0">
                <a:solidFill>
                  <a:srgbClr val="BB7977"/>
                </a:solidFill>
                <a:latin typeface="Courier New"/>
              </a:rPr>
              <a:t>ActionListener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listener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smtClean="0">
                <a:solidFill>
                  <a:srgbClr val="BB7977"/>
                </a:solidFill>
                <a:latin typeface="Courier New"/>
              </a:rPr>
              <a:t>void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1" i="0" u="none" strike="noStrike" baseline="0" dirty="0" err="1" smtClean="0">
                <a:solidFill>
                  <a:srgbClr val="BB7977"/>
                </a:solidFill>
                <a:latin typeface="Courier New"/>
              </a:rPr>
              <a:t>ActionEvent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event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sz="1000" b="1" i="0" u="none" strike="noStrike" baseline="0" dirty="0" smtClean="0">
                <a:solidFill>
                  <a:srgbClr val="BB7977"/>
                </a:solidFill>
                <a:latin typeface="Courier New"/>
              </a:rPr>
              <a:t>Random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rnd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arn-CL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new</a:t>
            </a:r>
            <a:r>
              <a:rPr lang="arn-CL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arn-CL" sz="1000" b="1" i="0" u="none" strike="noStrike" baseline="0" dirty="0" smtClean="0">
                <a:solidFill>
                  <a:srgbClr val="BB7977"/>
                </a:solidFill>
                <a:latin typeface="Courier New"/>
              </a:rPr>
              <a:t>Random</a:t>
            </a:r>
            <a:r>
              <a:rPr lang="arn-CL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()</a:t>
            </a:r>
            <a:r>
              <a:rPr lang="arn-CL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arn-CL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Создание окна со случайными координатами размещения на экране: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MyFrame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frame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MyFrame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rnd</a:t>
            </a:r>
            <a:r>
              <a:rPr lang="en-US" sz="1000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0" i="0" u="none" strike="noStrike" baseline="0" dirty="0" smtClean="0">
                <a:solidFill>
                  <a:srgbClr val="008C00"/>
                </a:solidFill>
                <a:latin typeface="Courier New"/>
              </a:rPr>
              <a:t>800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),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rnd</a:t>
            </a:r>
            <a:r>
              <a:rPr lang="en-US" sz="1000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0" i="0" u="none" strike="noStrike" baseline="0" dirty="0" smtClean="0">
                <a:solidFill>
                  <a:srgbClr val="008C00"/>
                </a:solidFill>
                <a:latin typeface="Courier New"/>
              </a:rPr>
              <a:t>500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;}};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}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endParaRPr lang="en-US" sz="1000" b="0" i="0" u="none" strike="noStrike" baseline="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demo 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static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smtClean="0">
                <a:solidFill>
                  <a:srgbClr val="BB7977"/>
                </a:solidFill>
                <a:latin typeface="Courier New"/>
              </a:rPr>
              <a:t>void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1" i="0" u="none" strike="noStrike" baseline="0" dirty="0" smtClean="0">
                <a:solidFill>
                  <a:srgbClr val="BB7977"/>
                </a:solidFill>
                <a:latin typeface="Courier New"/>
              </a:rPr>
              <a:t>String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[]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Создание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 </a:t>
            </a:r>
            <a:r>
              <a:rPr lang="ru-RU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окна</a:t>
            </a:r>
            <a:r>
              <a:rPr lang="en-US" sz="1000" b="0" i="0" u="none" strike="noStrike" baseline="0" dirty="0" smtClean="0">
                <a:solidFill>
                  <a:srgbClr val="696969"/>
                </a:solidFill>
                <a:latin typeface="Courier New"/>
              </a:rPr>
              <a:t>:</a:t>
            </a:r>
            <a:endParaRPr lang="ru-RU" sz="11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MyFrame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frame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000" b="1" i="0" u="none" strike="noStrike" baseline="0" dirty="0" smtClean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MyFrame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000" b="0" i="0" u="none" strike="noStrike" baseline="0" dirty="0" smtClean="0">
                <a:solidFill>
                  <a:srgbClr val="008C00"/>
                </a:solidFill>
                <a:latin typeface="Courier New"/>
              </a:rPr>
              <a:t>100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000" b="0" i="0" u="none" strike="noStrike" baseline="0" dirty="0" smtClean="0">
                <a:solidFill>
                  <a:srgbClr val="008C00"/>
                </a:solidFill>
                <a:latin typeface="Courier New"/>
              </a:rPr>
              <a:t>100</a:t>
            </a:r>
            <a:r>
              <a:rPr lang="en-US" sz="1000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000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6050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Схема обработки событий в библиотеке </a:t>
            </a:r>
            <a:r>
              <a:rPr lang="en-US" sz="4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AWT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Рисунок 40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734400" y="1800000"/>
            <a:ext cx="8828640" cy="54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Событие </a:t>
            </a:r>
            <a:r>
              <a:rPr lang="ru-RU" sz="44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ActionEvent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Предположим, в нашем приложении создается кнопка сохранения файла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Button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save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ru-RU" sz="2000" b="0" strike="noStrike" spc="-1" dirty="0">
                <a:solidFill>
                  <a:srgbClr val="8080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ru-RU" sz="2000" b="1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new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Button</a:t>
            </a:r>
            <a:r>
              <a:rPr lang="ru-RU" sz="2000" b="0" strike="noStrike" spc="-1" dirty="0">
                <a:solidFill>
                  <a:srgbClr val="8080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</a:t>
            </a:r>
            <a:r>
              <a:rPr lang="ru-RU" sz="2000" b="0" strike="noStrike" spc="-1" dirty="0" err="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Save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"</a:t>
            </a:r>
            <a:r>
              <a:rPr lang="ru-RU" sz="2000" b="0" strike="noStrike" spc="-1" dirty="0">
                <a:solidFill>
                  <a:srgbClr val="8080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</a:t>
            </a:r>
            <a:r>
              <a:rPr lang="ru-RU" sz="2000" b="0" strike="noStrike" spc="-1" dirty="0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pPr lvl="1"/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add</a:t>
            </a:r>
            <a:r>
              <a:rPr lang="ru-RU" sz="2000" b="0" strike="noStrike" spc="-1" dirty="0">
                <a:solidFill>
                  <a:srgbClr val="8080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save</a:t>
            </a:r>
            <a:r>
              <a:rPr lang="ru-RU" sz="2000" b="0" strike="noStrike" spc="-1" dirty="0">
                <a:solidFill>
                  <a:srgbClr val="8080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</a:t>
            </a:r>
            <a:r>
              <a:rPr lang="ru-RU" sz="2000" b="0" strike="noStrike" spc="-1" dirty="0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352" y="107429"/>
            <a:ext cx="7920880" cy="1259946"/>
          </a:xfrm>
        </p:spPr>
        <p:txBody>
          <a:bodyPr/>
          <a:lstStyle/>
          <a:p>
            <a:pPr marL="0" indent="0">
              <a:buNone/>
            </a:pPr>
            <a:r>
              <a:rPr lang="ru-RU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Событие </a:t>
            </a:r>
            <a:r>
              <a:rPr lang="ru-RU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ActionEvent</a:t>
            </a:r>
            <a: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ru-RU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5776" y="1259557"/>
            <a:ext cx="92890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u="none" strike="noStrike" baseline="0" dirty="0" smtClean="0">
                <a:solidFill>
                  <a:srgbClr val="00000A"/>
                </a:solidFill>
                <a:latin typeface="Times New Roman"/>
              </a:rPr>
              <a:t>Объявим класс, который реализует интерфейс </a:t>
            </a:r>
            <a:r>
              <a:rPr lang="arn-CL" dirty="0"/>
              <a:t>ActionListener</a:t>
            </a:r>
            <a:r>
              <a:rPr lang="ru-RU" b="0" i="0" u="none" strike="noStrike" baseline="0" dirty="0" smtClean="0">
                <a:solidFill>
                  <a:srgbClr val="00000A"/>
                </a:solidFill>
                <a:latin typeface="Times New Roman"/>
              </a:rPr>
              <a:t>:</a:t>
            </a:r>
          </a:p>
          <a:p>
            <a:pPr algn="just"/>
            <a:endParaRPr lang="ru-RU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SaveButtonListener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implements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private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smtClean="0">
                <a:solidFill>
                  <a:srgbClr val="BB7977"/>
                </a:solidFill>
                <a:latin typeface="Courier New"/>
              </a:rPr>
              <a:t>Frame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parent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SaveButtonListener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1" i="0" u="none" strike="noStrike" baseline="0" dirty="0" smtClean="0">
                <a:solidFill>
                  <a:srgbClr val="BB7977"/>
                </a:solidFill>
                <a:latin typeface="Courier New"/>
              </a:rPr>
              <a:t>Frame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parentFrame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parent 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parentFrame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}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smtClean="0">
                <a:solidFill>
                  <a:srgbClr val="BB7977"/>
                </a:solidFill>
                <a:latin typeface="Courier New"/>
              </a:rPr>
              <a:t>void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1" i="0" u="none" strike="noStrike" baseline="0" dirty="0" err="1" smtClean="0">
                <a:solidFill>
                  <a:srgbClr val="BB7977"/>
                </a:solidFill>
                <a:latin typeface="Courier New"/>
              </a:rPr>
              <a:t>ActionEvent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err="1" smtClean="0">
                <a:solidFill>
                  <a:srgbClr val="BB7977"/>
                </a:solidFill>
                <a:latin typeface="Courier New"/>
              </a:rPr>
              <a:t>FileDialog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fd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err="1" smtClean="0">
                <a:solidFill>
                  <a:srgbClr val="BB7977"/>
                </a:solidFill>
                <a:latin typeface="Courier New"/>
              </a:rPr>
              <a:t>FileDialog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parent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smtClean="0">
                <a:solidFill>
                  <a:srgbClr val="0000E6"/>
                </a:solidFill>
                <a:latin typeface="Courier New"/>
              </a:rPr>
              <a:t>"Save file"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err="1" smtClean="0">
                <a:solidFill>
                  <a:srgbClr val="BB7977"/>
                </a:solidFill>
                <a:latin typeface="Courier New"/>
              </a:rPr>
              <a:t>FileDialog</a:t>
            </a:r>
            <a:r>
              <a:rPr lang="en-US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SAVE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fd</a:t>
            </a:r>
            <a:r>
              <a:rPr lang="en-US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setVisible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true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err="1" smtClean="0">
                <a:solidFill>
                  <a:srgbClr val="BB7977"/>
                </a:solidFill>
                <a:latin typeface="Courier New"/>
              </a:rPr>
              <a:t>System</a:t>
            </a:r>
            <a:r>
              <a:rPr lang="en-US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fd</a:t>
            </a:r>
            <a:r>
              <a:rPr lang="en-US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getDirectory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()+</a:t>
            </a:r>
            <a:r>
              <a:rPr lang="en-US" b="0" i="0" u="none" strike="noStrike" baseline="0" dirty="0" smtClean="0">
                <a:solidFill>
                  <a:srgbClr val="0000E6"/>
                </a:solidFill>
                <a:latin typeface="Courier New"/>
              </a:rPr>
              <a:t>"/"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+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arn-CL" b="0" i="0" u="none" strike="noStrike" baseline="0" dirty="0" smtClean="0">
                <a:solidFill>
                  <a:srgbClr val="000000"/>
                </a:solidFill>
                <a:latin typeface="Courier New"/>
              </a:rPr>
              <a:t>fd</a:t>
            </a:r>
            <a:r>
              <a:rPr lang="arn-CL" b="0" i="0" u="none" strike="noStrike" baseline="0" dirty="0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arn-CL" b="0" i="0" u="none" strike="noStrike" baseline="0" dirty="0" smtClean="0">
                <a:solidFill>
                  <a:srgbClr val="000000"/>
                </a:solidFill>
                <a:latin typeface="Courier New"/>
              </a:rPr>
              <a:t>getFile</a:t>
            </a:r>
            <a:r>
              <a:rPr lang="arn-CL" b="0" i="0" u="none" strike="noStrike" baseline="0" dirty="0" smtClean="0">
                <a:solidFill>
                  <a:srgbClr val="808030"/>
                </a:solidFill>
                <a:latin typeface="Courier New"/>
              </a:rPr>
              <a:t>())</a:t>
            </a:r>
            <a:r>
              <a:rPr lang="arn-CL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arn-CL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lvl="3"/>
            <a:r>
              <a:rPr lang="ru-RU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b="0" i="0" u="none" strike="noStrike" baseline="0" dirty="0" smtClean="0">
                <a:solidFill>
                  <a:srgbClr val="800080"/>
                </a:solidFill>
                <a:latin typeface="Courier New"/>
              </a:rPr>
              <a:t>}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b="0" i="0" u="none" strike="noStrike" baseline="0" dirty="0" smtClean="0">
                <a:solidFill>
                  <a:srgbClr val="800080"/>
                </a:solidFill>
                <a:latin typeface="Courier New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9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xfrm>
            <a:off x="359792" y="0"/>
            <a:ext cx="7179591" cy="12599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indent="0" algn="ctr">
              <a:buNone/>
            </a:pPr>
            <a:r>
              <a:rPr lang="ru-RU" sz="4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Событие </a:t>
            </a:r>
            <a:r>
              <a:rPr lang="ru-RU" sz="44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ActionEvent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3"/>
          </p:nvPr>
        </p:nvSpPr>
        <p:spPr>
          <a:xfrm>
            <a:off x="1151880" y="1835621"/>
            <a:ext cx="7056438" cy="3830235"/>
          </a:xfrm>
        </p:spPr>
        <p:txBody>
          <a:bodyPr/>
          <a:lstStyle/>
          <a:p>
            <a:pPr marR="0" algn="just" rtl="0"/>
            <a:r>
              <a:rPr lang="ru-RU" b="0" i="0" u="none" strike="noStrike" baseline="0" dirty="0" smtClean="0">
                <a:solidFill>
                  <a:srgbClr val="00000A"/>
                </a:solidFill>
                <a:latin typeface="Times New Roman"/>
              </a:rPr>
              <a:t>Следующий шаг – регистрация слушателя. Название соответствующего метода снова прямо следует из названия интерфейса – </a:t>
            </a:r>
            <a:r>
              <a:rPr lang="ru-RU" b="0" i="0" u="none" strike="noStrike" baseline="0" dirty="0" err="1" smtClean="0">
                <a:solidFill>
                  <a:srgbClr val="00000A"/>
                </a:solidFill>
                <a:latin typeface="Times New Roman"/>
              </a:rPr>
              <a:t>addActionListener</a:t>
            </a:r>
            <a:r>
              <a:rPr lang="ru-RU" b="0" i="0" u="none" strike="noStrike" baseline="0" dirty="0" smtClean="0">
                <a:solidFill>
                  <a:srgbClr val="00000A"/>
                </a:solidFill>
                <a:latin typeface="Times New Roman"/>
              </a:rPr>
              <a:t>.</a:t>
            </a:r>
          </a:p>
          <a:p>
            <a:pPr marR="0" lvl="3" algn="l" rtl="0"/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save</a:t>
            </a:r>
            <a:r>
              <a:rPr lang="en-US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addActionListener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pPr marR="0" algn="l" rtl="0"/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SaveButtonListener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frame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))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8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792" y="107429"/>
            <a:ext cx="9361040" cy="12599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олный </a:t>
            </a:r>
            <a:r>
              <a:rPr lang="ru-RU" dirty="0"/>
              <a:t>листинг программы:</a:t>
            </a:r>
          </a:p>
        </p:txBody>
      </p:sp>
      <p:sp>
        <p:nvSpPr>
          <p:cNvPr id="3" name="Текст 2"/>
          <p:cNvSpPr>
            <a:spLocks noGrp="1"/>
          </p:cNvSpPr>
          <p:nvPr>
            <p:ph sz="quarter" idx="13"/>
          </p:nvPr>
        </p:nvSpPr>
        <p:spPr>
          <a:xfrm>
            <a:off x="719832" y="1115541"/>
            <a:ext cx="9001000" cy="6192688"/>
          </a:xfrm>
        </p:spPr>
        <p:txBody>
          <a:bodyPr>
            <a:noAutofit/>
          </a:bodyPr>
          <a:lstStyle/>
          <a:p>
            <a:pPr marL="50397" indent="0">
              <a:buNone/>
            </a:pPr>
            <a:r>
              <a:rPr lang="en-US" sz="900" b="1" dirty="0"/>
              <a:t>import</a:t>
            </a:r>
            <a:r>
              <a:rPr lang="ru-RU" sz="900" dirty="0"/>
              <a:t> </a:t>
            </a:r>
            <a:r>
              <a:rPr lang="en-US" sz="900" dirty="0"/>
              <a:t>java</a:t>
            </a:r>
            <a:r>
              <a:rPr lang="ru-RU" sz="900" dirty="0"/>
              <a:t>.</a:t>
            </a:r>
            <a:r>
              <a:rPr lang="en-US" sz="900" dirty="0" err="1"/>
              <a:t>awt</a:t>
            </a:r>
            <a:r>
              <a:rPr lang="ru-RU" sz="900" dirty="0"/>
              <a:t>.</a:t>
            </a:r>
            <a:r>
              <a:rPr lang="ru-RU" sz="900" b="1" dirty="0"/>
              <a:t>*</a:t>
            </a:r>
            <a:r>
              <a:rPr lang="ru-RU" sz="900" dirty="0"/>
              <a:t>;</a:t>
            </a:r>
          </a:p>
          <a:p>
            <a:pPr marL="50397" indent="0">
              <a:buNone/>
            </a:pPr>
            <a:r>
              <a:rPr lang="en-US" sz="900" b="1" dirty="0"/>
              <a:t>import</a:t>
            </a:r>
            <a:r>
              <a:rPr lang="ru-RU" sz="900" dirty="0"/>
              <a:t> </a:t>
            </a:r>
            <a:r>
              <a:rPr lang="en-US" sz="900" dirty="0"/>
              <a:t>java</a:t>
            </a:r>
            <a:r>
              <a:rPr lang="ru-RU" sz="900" dirty="0"/>
              <a:t>.</a:t>
            </a:r>
            <a:r>
              <a:rPr lang="en-US" sz="900" dirty="0" err="1"/>
              <a:t>awt</a:t>
            </a:r>
            <a:r>
              <a:rPr lang="ru-RU" sz="900" dirty="0"/>
              <a:t>.</a:t>
            </a:r>
            <a:r>
              <a:rPr lang="en-US" sz="900" dirty="0"/>
              <a:t>event</a:t>
            </a:r>
            <a:r>
              <a:rPr lang="ru-RU" sz="900" dirty="0"/>
              <a:t>.</a:t>
            </a:r>
            <a:r>
              <a:rPr lang="ru-RU" sz="900" b="1" dirty="0"/>
              <a:t>*</a:t>
            </a:r>
            <a:r>
              <a:rPr lang="ru-RU" sz="900" dirty="0"/>
              <a:t>;</a:t>
            </a:r>
          </a:p>
          <a:p>
            <a:pPr marL="50397" indent="0">
              <a:buNone/>
            </a:pPr>
            <a:r>
              <a:rPr lang="en-US" sz="900" b="1" dirty="0" smtClean="0"/>
              <a:t>public</a:t>
            </a:r>
            <a:r>
              <a:rPr lang="en-US" sz="900" dirty="0" smtClean="0"/>
              <a:t> </a:t>
            </a:r>
            <a:r>
              <a:rPr lang="en-US" sz="900" b="1" dirty="0"/>
              <a:t>class</a:t>
            </a:r>
            <a:r>
              <a:rPr lang="en-US" sz="900" dirty="0"/>
              <a:t> Test {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/>
              <a:t>public</a:t>
            </a:r>
            <a:r>
              <a:rPr lang="en-US" sz="900" dirty="0"/>
              <a:t> </a:t>
            </a:r>
            <a:r>
              <a:rPr lang="en-US" sz="900" b="1" dirty="0"/>
              <a:t>static</a:t>
            </a:r>
            <a:r>
              <a:rPr lang="en-US" sz="900" dirty="0"/>
              <a:t> void main(</a:t>
            </a:r>
            <a:r>
              <a:rPr lang="en-US" sz="900" b="1" dirty="0"/>
              <a:t>String</a:t>
            </a:r>
            <a:r>
              <a:rPr lang="en-US" sz="900" dirty="0"/>
              <a:t> </a:t>
            </a:r>
            <a:r>
              <a:rPr lang="en-US" sz="900" dirty="0" err="1"/>
              <a:t>args</a:t>
            </a:r>
            <a:r>
              <a:rPr lang="en-US" sz="900" dirty="0"/>
              <a:t>[]) {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/>
              <a:t>Frame</a:t>
            </a:r>
            <a:r>
              <a:rPr lang="en-US" sz="900" dirty="0"/>
              <a:t> </a:t>
            </a:r>
            <a:r>
              <a:rPr lang="en-US" sz="900" dirty="0" err="1"/>
              <a:t>frame</a:t>
            </a:r>
            <a:r>
              <a:rPr lang="en-US" sz="900" dirty="0"/>
              <a:t> = </a:t>
            </a:r>
            <a:r>
              <a:rPr lang="en-US" sz="900" b="1" dirty="0"/>
              <a:t>new</a:t>
            </a:r>
            <a:r>
              <a:rPr lang="en-US" sz="900" dirty="0"/>
              <a:t> </a:t>
            </a:r>
            <a:r>
              <a:rPr lang="en-US" sz="900" b="1" dirty="0"/>
              <a:t>Frame</a:t>
            </a:r>
            <a:r>
              <a:rPr lang="en-US" sz="900" dirty="0"/>
              <a:t>("Test Action");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dirty="0" err="1"/>
              <a:t>frame.setSize</a:t>
            </a:r>
            <a:r>
              <a:rPr lang="en-US" sz="900" dirty="0"/>
              <a:t>(400, 300);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/>
              <a:t>Panel</a:t>
            </a:r>
            <a:r>
              <a:rPr lang="en-US" sz="900" dirty="0"/>
              <a:t> p = </a:t>
            </a:r>
            <a:r>
              <a:rPr lang="en-US" sz="900" b="1" dirty="0"/>
              <a:t>new</a:t>
            </a:r>
            <a:r>
              <a:rPr lang="en-US" sz="900" dirty="0"/>
              <a:t> </a:t>
            </a:r>
            <a:r>
              <a:rPr lang="en-US" sz="900" b="1" dirty="0"/>
              <a:t>Panel</a:t>
            </a:r>
            <a:r>
              <a:rPr lang="en-US" sz="900" dirty="0"/>
              <a:t>();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dirty="0" err="1"/>
              <a:t>frame.add</a:t>
            </a:r>
            <a:r>
              <a:rPr lang="en-US" sz="900" dirty="0"/>
              <a:t>(p);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/>
              <a:t>Button</a:t>
            </a:r>
            <a:r>
              <a:rPr lang="en-US" sz="900" dirty="0"/>
              <a:t> save = </a:t>
            </a:r>
            <a:r>
              <a:rPr lang="en-US" sz="900" b="1" dirty="0"/>
              <a:t>new</a:t>
            </a:r>
            <a:r>
              <a:rPr lang="en-US" sz="900" dirty="0"/>
              <a:t> </a:t>
            </a:r>
            <a:r>
              <a:rPr lang="en-US" sz="900" b="1" dirty="0"/>
              <a:t>Button</a:t>
            </a:r>
            <a:r>
              <a:rPr lang="en-US" sz="900" dirty="0"/>
              <a:t>("Save");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dirty="0" err="1"/>
              <a:t>save.addActionListener</a:t>
            </a:r>
            <a:r>
              <a:rPr lang="en-US" sz="900" dirty="0"/>
              <a:t>(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/>
              <a:t>new</a:t>
            </a:r>
            <a:r>
              <a:rPr lang="en-US" sz="900" dirty="0"/>
              <a:t> </a:t>
            </a:r>
            <a:r>
              <a:rPr lang="en-US" sz="900" dirty="0" err="1"/>
              <a:t>SaveButtonListener</a:t>
            </a:r>
            <a:r>
              <a:rPr lang="en-US" sz="900" dirty="0"/>
              <a:t>(frame));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dirty="0" err="1"/>
              <a:t>p.add</a:t>
            </a:r>
            <a:r>
              <a:rPr lang="en-US" sz="900" dirty="0"/>
              <a:t>(save);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 smtClean="0"/>
              <a:t> </a:t>
            </a:r>
            <a:r>
              <a:rPr lang="en-US" sz="900" dirty="0" err="1" smtClean="0"/>
              <a:t>frame.setVisible</a:t>
            </a:r>
            <a:r>
              <a:rPr lang="en-US" sz="900" dirty="0" smtClean="0"/>
              <a:t>(</a:t>
            </a:r>
            <a:r>
              <a:rPr lang="en-US" sz="900" b="1" dirty="0" smtClean="0"/>
              <a:t>true</a:t>
            </a:r>
            <a:r>
              <a:rPr lang="en-US" sz="900" dirty="0"/>
              <a:t>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}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}</a:t>
            </a:r>
            <a:endParaRPr lang="ru-RU" sz="900" dirty="0"/>
          </a:p>
          <a:p>
            <a:pPr marL="50397" indent="0">
              <a:buNone/>
            </a:pPr>
            <a:r>
              <a:rPr lang="en-US" sz="900" b="1" dirty="0" smtClean="0"/>
              <a:t>class</a:t>
            </a:r>
            <a:r>
              <a:rPr lang="en-US" sz="900" dirty="0" smtClean="0"/>
              <a:t> </a:t>
            </a:r>
            <a:r>
              <a:rPr lang="en-US" sz="900" dirty="0" err="1"/>
              <a:t>SaveButtonListener</a:t>
            </a:r>
            <a:r>
              <a:rPr lang="en-US" sz="900" dirty="0"/>
              <a:t> 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/>
              <a:t>implements</a:t>
            </a:r>
            <a:r>
              <a:rPr lang="en-US" sz="900" dirty="0"/>
              <a:t> </a:t>
            </a:r>
            <a:r>
              <a:rPr lang="en-US" sz="900" dirty="0" err="1"/>
              <a:t>ActionListener</a:t>
            </a:r>
            <a:r>
              <a:rPr lang="en-US" sz="900" dirty="0"/>
              <a:t> {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/>
              <a:t>private</a:t>
            </a:r>
            <a:r>
              <a:rPr lang="en-US" sz="900" dirty="0"/>
              <a:t> </a:t>
            </a:r>
            <a:r>
              <a:rPr lang="en-US" sz="900" b="1" dirty="0"/>
              <a:t>Frame</a:t>
            </a:r>
            <a:r>
              <a:rPr lang="en-US" sz="900" dirty="0"/>
              <a:t> parent;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/>
              <a:t>public</a:t>
            </a:r>
            <a:r>
              <a:rPr lang="en-US" sz="900" dirty="0"/>
              <a:t> </a:t>
            </a:r>
            <a:r>
              <a:rPr lang="en-US" sz="900" dirty="0" err="1"/>
              <a:t>SaveButtonListener</a:t>
            </a:r>
            <a:r>
              <a:rPr lang="en-US" sz="900" dirty="0"/>
              <a:t>(</a:t>
            </a:r>
            <a:r>
              <a:rPr lang="en-US" sz="900" b="1" dirty="0"/>
              <a:t>Frame</a:t>
            </a:r>
            <a:r>
              <a:rPr lang="en-US" sz="900" dirty="0"/>
              <a:t> </a:t>
            </a:r>
            <a:r>
              <a:rPr lang="en-US" sz="900" dirty="0" err="1"/>
              <a:t>parentFrame</a:t>
            </a:r>
            <a:r>
              <a:rPr lang="en-US" sz="900" dirty="0"/>
              <a:t>)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{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parent = </a:t>
            </a:r>
            <a:r>
              <a:rPr lang="en-US" sz="900" dirty="0" err="1"/>
              <a:t>parentFrame</a:t>
            </a:r>
            <a:r>
              <a:rPr lang="en-US" sz="900" dirty="0"/>
              <a:t>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}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/>
              <a:t>public</a:t>
            </a:r>
            <a:r>
              <a:rPr lang="en-US" sz="900" dirty="0"/>
              <a:t> void </a:t>
            </a:r>
            <a:r>
              <a:rPr lang="en-US" sz="900" dirty="0" err="1"/>
              <a:t>actionPerformed</a:t>
            </a:r>
            <a:r>
              <a:rPr lang="en-US" sz="900" dirty="0"/>
              <a:t>(</a:t>
            </a:r>
            <a:r>
              <a:rPr lang="en-US" sz="900" b="1" dirty="0" err="1"/>
              <a:t>ActionEvent</a:t>
            </a:r>
            <a:r>
              <a:rPr lang="en-US" sz="900" dirty="0"/>
              <a:t> e) 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{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 err="1"/>
              <a:t>FileDialog</a:t>
            </a:r>
            <a:r>
              <a:rPr lang="en-US" sz="900" dirty="0"/>
              <a:t> </a:t>
            </a:r>
            <a:r>
              <a:rPr lang="en-US" sz="900" dirty="0" err="1"/>
              <a:t>fd</a:t>
            </a:r>
            <a:r>
              <a:rPr lang="en-US" sz="900" dirty="0"/>
              <a:t> = </a:t>
            </a:r>
            <a:r>
              <a:rPr lang="en-US" sz="900" b="1" dirty="0"/>
              <a:t>new</a:t>
            </a:r>
            <a:r>
              <a:rPr lang="en-US" sz="900" dirty="0"/>
              <a:t> </a:t>
            </a:r>
            <a:r>
              <a:rPr lang="en-US" sz="900" b="1" dirty="0" err="1"/>
              <a:t>FileDialog</a:t>
            </a:r>
            <a:r>
              <a:rPr lang="en-US" sz="900" dirty="0"/>
              <a:t>(parent, 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	 "Save file", </a:t>
            </a:r>
            <a:r>
              <a:rPr lang="en-US" sz="900" b="1" dirty="0" err="1"/>
              <a:t>FileDialog</a:t>
            </a:r>
            <a:r>
              <a:rPr lang="en-US" sz="900" dirty="0" err="1"/>
              <a:t>.SAVE</a:t>
            </a:r>
            <a:r>
              <a:rPr lang="en-US" sz="900" dirty="0"/>
              <a:t>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dirty="0" err="1"/>
              <a:t>fd.setVisible</a:t>
            </a:r>
            <a:r>
              <a:rPr lang="en-US" sz="900" dirty="0"/>
              <a:t>(</a:t>
            </a:r>
            <a:r>
              <a:rPr lang="en-US" sz="900" b="1" dirty="0"/>
              <a:t>true</a:t>
            </a:r>
            <a:r>
              <a:rPr lang="en-US" sz="900" dirty="0"/>
              <a:t>);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 </a:t>
            </a:r>
            <a:r>
              <a:rPr lang="en-US" sz="900" b="1" dirty="0" err="1"/>
              <a:t>System</a:t>
            </a:r>
            <a:r>
              <a:rPr lang="en-US" sz="900" dirty="0" err="1"/>
              <a:t>.out.println</a:t>
            </a:r>
            <a:r>
              <a:rPr lang="en-US" sz="900" dirty="0"/>
              <a:t>(</a:t>
            </a:r>
            <a:r>
              <a:rPr lang="en-US" sz="900" dirty="0" err="1"/>
              <a:t>fd.getDirectory</a:t>
            </a:r>
            <a:r>
              <a:rPr lang="en-US" sz="900" dirty="0"/>
              <a:t>()+</a:t>
            </a:r>
            <a:endParaRPr lang="ru-RU" sz="900" dirty="0"/>
          </a:p>
          <a:p>
            <a:pPr marL="50397" indent="0">
              <a:buNone/>
            </a:pPr>
            <a:r>
              <a:rPr lang="en-US" sz="900" dirty="0"/>
              <a:t>	 </a:t>
            </a:r>
            <a:r>
              <a:rPr lang="arn-CL" sz="900" dirty="0"/>
              <a:t>fd.getFile());</a:t>
            </a:r>
          </a:p>
          <a:p>
            <a:pPr marL="50397" indent="0">
              <a:buNone/>
            </a:pPr>
            <a:r>
              <a:rPr lang="ru-RU" sz="900" dirty="0"/>
              <a:t> </a:t>
            </a:r>
            <a:r>
              <a:rPr lang="ru-RU" sz="900" dirty="0" smtClean="0"/>
              <a:t>} }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3200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792" y="179437"/>
            <a:ext cx="7179591" cy="125994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Закрытие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75816" y="1187549"/>
            <a:ext cx="8352582" cy="5702443"/>
          </a:xfrm>
        </p:spPr>
        <p:txBody>
          <a:bodyPr/>
          <a:lstStyle/>
          <a:p>
            <a:pPr marL="50397" indent="0">
              <a:buNone/>
            </a:pPr>
            <a:endParaRPr lang="ru-RU" dirty="0"/>
          </a:p>
          <a:p>
            <a:pPr marL="50397" indent="0">
              <a:buNone/>
            </a:pPr>
            <a:r>
              <a:rPr lang="arn-CL" dirty="0"/>
              <a:t>class MyAdapter extends WindowAdapter{</a:t>
            </a:r>
          </a:p>
          <a:p>
            <a:pPr marL="50397" indent="0">
              <a:buNone/>
            </a:pPr>
            <a:r>
              <a:rPr lang="arn-CL" dirty="0"/>
              <a:t>public void windowClosing(WindowEvent we){</a:t>
            </a:r>
          </a:p>
          <a:p>
            <a:pPr marL="50397" indent="0">
              <a:buNone/>
            </a:pPr>
            <a:r>
              <a:rPr lang="arn-CL" dirty="0"/>
              <a:t>System.exit(0);}</a:t>
            </a:r>
          </a:p>
          <a:p>
            <a:pPr marL="50397" indent="0">
              <a:buNone/>
            </a:pPr>
            <a:r>
              <a:rPr lang="ru-RU" dirty="0" smtClean="0"/>
              <a:t>}</a:t>
            </a:r>
          </a:p>
          <a:p>
            <a:pPr marL="50397" indent="0">
              <a:buNone/>
            </a:pPr>
            <a:endParaRPr lang="ru-RU" dirty="0" smtClean="0"/>
          </a:p>
          <a:p>
            <a:pPr marL="50397" indent="0">
              <a:buNone/>
            </a:pPr>
            <a:r>
              <a:rPr lang="arn-CL" dirty="0"/>
              <a:t>MyAdapter  adapter=new  MyAdapter</a:t>
            </a:r>
            <a:r>
              <a:rPr lang="arn-CL" dirty="0" smtClean="0"/>
              <a:t>();</a:t>
            </a:r>
            <a:endParaRPr lang="ru-RU" dirty="0"/>
          </a:p>
          <a:p>
            <a:pPr marL="50397" indent="0">
              <a:buNone/>
            </a:pPr>
            <a:r>
              <a:rPr lang="arn-CL" dirty="0" smtClean="0"/>
              <a:t>frame.addWindowListener(adapter</a:t>
            </a:r>
            <a:r>
              <a:rPr lang="arn-CL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1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808" y="251445"/>
            <a:ext cx="9289032" cy="1259946"/>
          </a:xfrm>
        </p:spPr>
        <p:txBody>
          <a:bodyPr/>
          <a:lstStyle/>
          <a:p>
            <a:pPr marL="0" indent="0">
              <a:buNone/>
            </a:pPr>
            <a:r>
              <a:rPr lang="ru-RU" sz="4400" dirty="0"/>
              <a:t>Обработка событий с помощью внутренних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39912" y="2195661"/>
            <a:ext cx="7056438" cy="3830235"/>
          </a:xfrm>
        </p:spPr>
        <p:txBody>
          <a:bodyPr>
            <a:normAutofit lnSpcReduction="10000"/>
          </a:bodyPr>
          <a:lstStyle/>
          <a:p>
            <a:pPr marL="50397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Button b </a:t>
            </a:r>
            <a:r>
              <a:rPr lang="en-US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Button</a:t>
            </a:r>
            <a:r>
              <a:rPr lang="en-US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;</a:t>
            </a:r>
            <a:endParaRPr lang="ru-RU" sz="2600" dirty="0">
              <a:solidFill>
                <a:srgbClr val="00000A"/>
              </a:solidFill>
              <a:latin typeface="Times New Roman"/>
            </a:endParaRPr>
          </a:p>
          <a:p>
            <a:pPr marL="50397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/>
              </a:rPr>
              <a:t>b</a:t>
            </a:r>
            <a:r>
              <a:rPr lang="en-US" dirty="0" err="1">
                <a:solidFill>
                  <a:srgbClr val="80803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addActionListener</a:t>
            </a:r>
            <a:r>
              <a:rPr lang="en-US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2600" dirty="0">
              <a:solidFill>
                <a:srgbClr val="00000A"/>
              </a:solidFill>
              <a:latin typeface="Times New Roman"/>
            </a:endParaRPr>
          </a:p>
          <a:p>
            <a:pPr marL="1007943" lvl="3" indent="0">
              <a:buNone/>
            </a:pPr>
            <a:r>
              <a:rPr lang="en-US" dirty="0">
                <a:solidFill>
                  <a:srgbClr val="800080"/>
                </a:solidFill>
                <a:latin typeface="Courier New"/>
              </a:rPr>
              <a:t>{</a:t>
            </a:r>
            <a:endParaRPr lang="ru-RU" sz="2000" dirty="0">
              <a:solidFill>
                <a:srgbClr val="00000A"/>
              </a:solidFill>
              <a:latin typeface="Times New Roman"/>
            </a:endParaRPr>
          </a:p>
          <a:p>
            <a:pPr marL="50397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ActionEvent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</a:t>
            </a:r>
            <a:r>
              <a:rPr lang="en-US" dirty="0">
                <a:solidFill>
                  <a:srgbClr val="808030"/>
                </a:solidFill>
                <a:latin typeface="Courier New"/>
              </a:rPr>
              <a:t>)</a:t>
            </a:r>
            <a:endParaRPr lang="ru-RU" sz="2600" dirty="0">
              <a:solidFill>
                <a:srgbClr val="00000A"/>
              </a:solidFill>
              <a:latin typeface="Times New Roman"/>
            </a:endParaRPr>
          </a:p>
          <a:p>
            <a:pPr marL="1007943" lvl="3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>
                <a:solidFill>
                  <a:srgbClr val="800080"/>
                </a:solidFill>
                <a:latin typeface="Courier New"/>
              </a:rPr>
              <a:t>{</a:t>
            </a:r>
            <a:endParaRPr lang="ru-RU" sz="2000" dirty="0">
              <a:solidFill>
                <a:srgbClr val="00000A"/>
              </a:solidFill>
              <a:latin typeface="Times New Roman"/>
            </a:endParaRPr>
          </a:p>
          <a:p>
            <a:pPr marL="1007943" lvl="3" indent="0">
              <a:buNone/>
            </a:pPr>
            <a:r>
              <a:rPr lang="arn-CL" dirty="0">
                <a:solidFill>
                  <a:srgbClr val="000000"/>
                </a:solidFill>
                <a:latin typeface="Courier New"/>
              </a:rPr>
              <a:t> processButton</a:t>
            </a:r>
            <a:r>
              <a:rPr lang="arn-CL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arn-CL" dirty="0">
                <a:solidFill>
                  <a:srgbClr val="800080"/>
                </a:solidFill>
                <a:latin typeface="Courier New"/>
              </a:rPr>
              <a:t>;</a:t>
            </a:r>
            <a:endParaRPr lang="arn-CL" sz="2000" dirty="0">
              <a:solidFill>
                <a:srgbClr val="00000A"/>
              </a:solidFill>
              <a:latin typeface="Times New Roman"/>
            </a:endParaRPr>
          </a:p>
          <a:p>
            <a:pPr marL="1007943" lvl="3" indent="0">
              <a:buNone/>
            </a:pPr>
            <a:r>
              <a:rPr lang="ru-R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>
                <a:solidFill>
                  <a:srgbClr val="800080"/>
                </a:solidFill>
                <a:latin typeface="Courier New"/>
              </a:rPr>
              <a:t>}</a:t>
            </a:r>
            <a:endParaRPr lang="ru-RU" sz="2000" dirty="0">
              <a:solidFill>
                <a:srgbClr val="00000A"/>
              </a:solidFill>
              <a:latin typeface="Times New Roman"/>
            </a:endParaRPr>
          </a:p>
          <a:p>
            <a:pPr marL="50397" indent="0">
              <a:buNone/>
            </a:pPr>
            <a:r>
              <a:rPr lang="ru-RU" dirty="0">
                <a:solidFill>
                  <a:srgbClr val="800080"/>
                </a:solidFill>
                <a:latin typeface="Courier New"/>
              </a:rPr>
              <a:t>}</a:t>
            </a:r>
            <a:r>
              <a:rPr lang="ru-RU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ru-RU" dirty="0">
                <a:solidFill>
                  <a:srgbClr val="800080"/>
                </a:solidFill>
                <a:latin typeface="Courier New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768" y="179437"/>
            <a:ext cx="9195815" cy="1259946"/>
          </a:xfrm>
        </p:spPr>
        <p:txBody>
          <a:bodyPr/>
          <a:lstStyle/>
          <a:p>
            <a:pPr marL="0" indent="0">
              <a:buNone/>
            </a:pPr>
            <a:r>
              <a:rPr lang="ru-RU" sz="4400" dirty="0">
                <a:solidFill>
                  <a:srgbClr val="00000A"/>
                </a:solidFill>
                <a:latin typeface="Calibri Light"/>
              </a:rPr>
              <a:t>Создание графического окна средствами </a:t>
            </a:r>
            <a:r>
              <a:rPr lang="en-US" sz="4400" dirty="0">
                <a:solidFill>
                  <a:srgbClr val="00000A"/>
                </a:solidFill>
                <a:latin typeface="Calibri Light"/>
              </a:rPr>
              <a:t>Swing</a:t>
            </a:r>
            <a:endParaRPr lang="ru-RU" sz="4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9832" y="1619597"/>
            <a:ext cx="71278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// Подключение библиотеки: 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b="1" i="0" u="none" strike="noStrike" baseline="0" dirty="0" smtClean="0">
                <a:solidFill>
                  <a:srgbClr val="800000"/>
                </a:solidFill>
                <a:latin typeface="Courier New"/>
              </a:rPr>
              <a:t>import</a:t>
            </a:r>
            <a:r>
              <a:rPr lang="arn-CL" b="0" i="0" u="none" strike="noStrike" baseline="0" dirty="0" smtClean="0">
                <a:solidFill>
                  <a:srgbClr val="004A43"/>
                </a:solidFill>
                <a:latin typeface="Courier New"/>
              </a:rPr>
              <a:t> javax</a:t>
            </a:r>
            <a:r>
              <a:rPr lang="arn-CL" b="0" i="0" u="none" strike="noStrike" baseline="0" dirty="0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arn-CL" b="0" i="0" u="none" strike="noStrike" baseline="0" dirty="0" smtClean="0">
                <a:solidFill>
                  <a:srgbClr val="004A43"/>
                </a:solidFill>
                <a:latin typeface="Courier New"/>
              </a:rPr>
              <a:t>swing</a:t>
            </a:r>
            <a:r>
              <a:rPr lang="arn-CL" b="0" i="0" u="none" strike="noStrike" baseline="0" dirty="0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arn-CL" b="1" i="0" u="none" strike="noStrike" baseline="0" dirty="0" smtClean="0">
                <a:solidFill>
                  <a:srgbClr val="800000"/>
                </a:solidFill>
                <a:latin typeface="Courier New"/>
              </a:rPr>
              <a:t>*</a:t>
            </a:r>
            <a:r>
              <a:rPr lang="arn-CL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arn-CL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Расширение</a:t>
            </a:r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 </a:t>
            </a:r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класса</a:t>
            </a:r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696969"/>
                </a:solidFill>
                <a:latin typeface="Courier New"/>
              </a:rPr>
              <a:t>JFrame</a:t>
            </a:r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: 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JustAFrame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extends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JFrame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Конструктор</a:t>
            </a:r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 </a:t>
            </a:r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класса</a:t>
            </a:r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: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JustAFrame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0" i="0" u="none" strike="noStrike" baseline="0" dirty="0" err="1" smtClean="0">
                <a:solidFill>
                  <a:srgbClr val="BB7977"/>
                </a:solidFill>
                <a:latin typeface="Courier New"/>
              </a:rPr>
              <a:t>int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</a:t>
            </a:r>
            <a:r>
              <a:rPr lang="en-US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b="0" i="0" u="none" strike="noStrike" baseline="0" dirty="0" err="1" smtClean="0">
                <a:solidFill>
                  <a:srgbClr val="BB7977"/>
                </a:solidFill>
                <a:latin typeface="Courier New"/>
              </a:rPr>
              <a:t>int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b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// Заголовок окна - аргумент конструктора суперкласса: 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b="1" i="0" u="none" strike="noStrike" baseline="0" dirty="0" smtClean="0">
                <a:solidFill>
                  <a:srgbClr val="800000"/>
                </a:solidFill>
                <a:latin typeface="Courier New"/>
              </a:rPr>
              <a:t>super</a:t>
            </a:r>
            <a:r>
              <a:rPr lang="arn-CL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arn-CL" b="0" i="0" u="none" strike="noStrike" baseline="0" dirty="0" smtClean="0">
                <a:solidFill>
                  <a:srgbClr val="0000E6"/>
                </a:solidFill>
                <a:latin typeface="Courier New"/>
              </a:rPr>
              <a:t>"</a:t>
            </a:r>
            <a:r>
              <a:rPr lang="ru-RU" b="0" i="0" u="none" strike="noStrike" baseline="0" dirty="0" smtClean="0">
                <a:solidFill>
                  <a:srgbClr val="0000E6"/>
                </a:solidFill>
                <a:latin typeface="Courier New"/>
              </a:rPr>
              <a:t>Простое графическое окно"</a:t>
            </a:r>
            <a:r>
              <a:rPr lang="ru-RU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ru-RU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// Размеры окна: 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arn-CL" b="0" i="0" u="none" strike="noStrike" baseline="0" dirty="0" smtClean="0">
                <a:solidFill>
                  <a:srgbClr val="000000"/>
                </a:solidFill>
                <a:latin typeface="Courier New"/>
              </a:rPr>
              <a:t>setSize</a:t>
            </a:r>
            <a:r>
              <a:rPr lang="arn-CL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arn-CL" b="0" i="0" u="none" strike="noStrike" baseline="0" dirty="0" smtClean="0">
                <a:solidFill>
                  <a:srgbClr val="000000"/>
                </a:solidFill>
                <a:latin typeface="Courier New"/>
              </a:rPr>
              <a:t>a</a:t>
            </a:r>
            <a:r>
              <a:rPr lang="arn-CL" b="0" i="0" u="none" strike="noStrike" baseline="0" dirty="0" smtClean="0">
                <a:solidFill>
                  <a:srgbClr val="808030"/>
                </a:solidFill>
                <a:latin typeface="Courier New"/>
              </a:rPr>
              <a:t>,</a:t>
            </a:r>
            <a:r>
              <a:rPr lang="arn-CL" b="0" i="0" u="none" strike="noStrike" baseline="0" dirty="0" smtClean="0">
                <a:solidFill>
                  <a:srgbClr val="000000"/>
                </a:solidFill>
                <a:latin typeface="Courier New"/>
              </a:rPr>
              <a:t>b</a:t>
            </a:r>
            <a:r>
              <a:rPr lang="arn-CL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arn-CL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arn-CL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// Реакция на попытку закрыть окно: 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setDefaultCloseOperation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JFrame</a:t>
            </a:r>
            <a:r>
              <a:rPr lang="en-US" b="0" i="0" u="none" strike="noStrike" baseline="0" dirty="0" err="1" smtClean="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EXIT_ON_CLOSE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Отображение</a:t>
            </a:r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 </a:t>
            </a:r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окна</a:t>
            </a:r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: 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setVisible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true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;}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}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MyFrame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static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smtClean="0">
                <a:solidFill>
                  <a:srgbClr val="BB7977"/>
                </a:solidFill>
                <a:latin typeface="Courier New"/>
              </a:rPr>
              <a:t>void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1" i="0" u="none" strike="noStrike" baseline="0" dirty="0" smtClean="0">
                <a:solidFill>
                  <a:srgbClr val="BB7977"/>
                </a:solidFill>
                <a:latin typeface="Courier New"/>
              </a:rPr>
              <a:t>String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[])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{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// </a:t>
            </a:r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Создание</a:t>
            </a:r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 </a:t>
            </a:r>
            <a:r>
              <a:rPr lang="ru-RU" b="0" i="0" u="none" strike="noStrike" baseline="0" dirty="0" smtClean="0">
                <a:solidFill>
                  <a:srgbClr val="696969"/>
                </a:solidFill>
                <a:latin typeface="Courier New"/>
              </a:rPr>
              <a:t>окна</a:t>
            </a:r>
            <a:r>
              <a:rPr lang="en-US" b="0" i="0" u="none" strike="noStrike" baseline="0" dirty="0" smtClean="0">
                <a:solidFill>
                  <a:srgbClr val="696969"/>
                </a:solidFill>
                <a:latin typeface="Courier New"/>
              </a:rPr>
              <a:t>: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JustAFrame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frame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b="1" i="0" u="none" strike="noStrike" baseline="0" dirty="0" smtClean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/>
              </a:rPr>
              <a:t>JustAFrame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b="0" i="0" u="none" strike="noStrike" baseline="0" dirty="0" smtClean="0">
                <a:solidFill>
                  <a:srgbClr val="008C00"/>
                </a:solidFill>
                <a:latin typeface="Courier New"/>
              </a:rPr>
              <a:t>300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b="0" i="0" u="none" strike="noStrike" baseline="0" dirty="0" smtClean="0">
                <a:solidFill>
                  <a:srgbClr val="008C00"/>
                </a:solidFill>
                <a:latin typeface="Courier New"/>
              </a:rPr>
              <a:t>200</a:t>
            </a:r>
            <a:r>
              <a:rPr lang="en-US" b="0" i="0" u="none" strike="noStrike" baseline="0" dirty="0" smtClean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b="0" i="0" u="none" strike="noStrike" baseline="0" dirty="0" smtClean="0">
                <a:solidFill>
                  <a:srgbClr val="800080"/>
                </a:solidFill>
                <a:latin typeface="Courier New"/>
              </a:rPr>
              <a:t>;</a:t>
            </a:r>
            <a:endParaRPr lang="ru-RU" sz="2000" b="0" i="0" u="none" strike="noStrike" baseline="0" dirty="0" smtClean="0">
              <a:solidFill>
                <a:srgbClr val="00000A"/>
              </a:solidFill>
              <a:latin typeface="Times New Roman"/>
            </a:endParaRPr>
          </a:p>
          <a:p>
            <a:r>
              <a:rPr lang="ru-RU" b="0" i="0" u="none" strike="noStrike" baseline="0" dirty="0" smtClean="0">
                <a:solidFill>
                  <a:srgbClr val="800080"/>
                </a:solidFill>
                <a:latin typeface="Courier New"/>
              </a:rPr>
              <a:t>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182</TotalTime>
  <Words>577</Words>
  <Application>Microsoft Office PowerPoint</Application>
  <PresentationFormat>Произвольный</PresentationFormat>
  <Paragraphs>144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 Light</vt:lpstr>
      <vt:lpstr>Courier New</vt:lpstr>
      <vt:lpstr>Georgia</vt:lpstr>
      <vt:lpstr>Noto Sans CJK SC Regular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Событие ActionEvent </vt:lpstr>
      <vt:lpstr>Событие ActionEvent</vt:lpstr>
      <vt:lpstr>Полный листинг программы:</vt:lpstr>
      <vt:lpstr>Закрытие окна</vt:lpstr>
      <vt:lpstr>Обработка событий с помощью внутренних классов</vt:lpstr>
      <vt:lpstr>Создание графического окна средствами Swing</vt:lpstr>
      <vt:lpstr>Приложение с кнопкой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Виталий Бондаренко</cp:lastModifiedBy>
  <cp:revision>6</cp:revision>
  <dcterms:created xsi:type="dcterms:W3CDTF">2016-05-04T12:03:37Z</dcterms:created>
  <dcterms:modified xsi:type="dcterms:W3CDTF">2017-04-24T19:53:38Z</dcterms:modified>
  <dc:language>ru-RU</dc:language>
</cp:coreProperties>
</file>