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notesMasterIdLst>
    <p:notesMasterId r:id="rId52"/>
  </p:notesMasterIdLst>
  <p:handoutMasterIdLst>
    <p:handoutMasterId r:id="rId53"/>
  </p:handout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948B9-8F86-4913-91A8-634EA032DE32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5CBBC-1972-4340-8EAF-DF5232E4D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8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8574D-68AC-4075-A8B1-3F5A5C6C6A83}" type="datetimeFigureOut">
              <a:rPr lang="ru-RU" smtClean="0"/>
              <a:t>01.05.2017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98ACC-4388-4D23-AF2B-7E08E5D38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03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79388" y="1636713"/>
            <a:ext cx="8780462" cy="4479925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6975475" y="63087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351FD8-BA46-489D-A6D8-C9E485CA72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58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388" y="0"/>
            <a:ext cx="8780462" cy="1366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8780462" cy="21637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388" y="3952875"/>
            <a:ext cx="8780462" cy="21637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6975475" y="63087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46F6DC-3BBA-49C9-9E31-BDF93CB16B4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6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81" name="Rectangle 21"/>
          <p:cNvSpPr>
            <a:spLocks noChangeArrowheads="1"/>
          </p:cNvSpPr>
          <p:nvPr userDrawn="1"/>
        </p:nvSpPr>
        <p:spPr bwMode="auto">
          <a:xfrm>
            <a:off x="0" y="2285991"/>
            <a:ext cx="9144000" cy="228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319078"/>
            <a:ext cx="8642350" cy="2209800"/>
          </a:xfrm>
        </p:spPr>
        <p:txBody>
          <a:bodyPr/>
          <a:lstStyle>
            <a:lvl1pPr>
              <a:defRPr sz="5000">
                <a:solidFill>
                  <a:schemeClr val="bg2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1440000"/>
            <a:ext cx="9140825" cy="904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50"/>
          <p:cNvSpPr>
            <a:spLocks noChangeArrowheads="1"/>
          </p:cNvSpPr>
          <p:nvPr userDrawn="1"/>
        </p:nvSpPr>
        <p:spPr bwMode="auto">
          <a:xfrm>
            <a:off x="0" y="5418000"/>
            <a:ext cx="9140825" cy="904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25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 в паттерны проектирования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1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Фреймворки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ru-RU" dirty="0" smtClean="0"/>
              <a:t>Паттерны</a:t>
            </a:r>
            <a:endParaRPr lang="ru-RU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3200"/>
              </a:spcBef>
            </a:pPr>
            <a:r>
              <a:rPr lang="ru-RU" dirty="0" smtClean="0"/>
              <a:t>Паттерны </a:t>
            </a:r>
            <a:r>
              <a:rPr lang="ru-RU" dirty="0"/>
              <a:t>проектирования более абстрактны, чем </a:t>
            </a:r>
            <a:r>
              <a:rPr lang="ru-RU" dirty="0" err="1" smtClean="0"/>
              <a:t>фреймворки</a:t>
            </a:r>
            <a:endParaRPr lang="ru-RU" dirty="0"/>
          </a:p>
          <a:p>
            <a:pPr>
              <a:spcBef>
                <a:spcPts val="3200"/>
              </a:spcBef>
            </a:pPr>
            <a:r>
              <a:rPr lang="ru-RU" dirty="0" smtClean="0"/>
              <a:t>Как </a:t>
            </a:r>
            <a:r>
              <a:rPr lang="ru-RU" dirty="0"/>
              <a:t>архитектурные элементы </a:t>
            </a:r>
            <a:r>
              <a:rPr lang="ru-RU" dirty="0" smtClean="0"/>
              <a:t>паттерны </a:t>
            </a:r>
            <a:r>
              <a:rPr lang="ru-RU" dirty="0"/>
              <a:t>проектирования мельче, чем </a:t>
            </a:r>
            <a:r>
              <a:rPr lang="ru-RU" dirty="0" err="1" smtClean="0"/>
              <a:t>фреймворки</a:t>
            </a:r>
            <a:endParaRPr lang="ru-RU" dirty="0"/>
          </a:p>
          <a:p>
            <a:pPr>
              <a:spcBef>
                <a:spcPts val="3200"/>
              </a:spcBef>
            </a:pPr>
            <a:r>
              <a:rPr lang="ru-RU" dirty="0" smtClean="0"/>
              <a:t>Паттерны проектирования </a:t>
            </a:r>
            <a:r>
              <a:rPr lang="ru-RU" dirty="0"/>
              <a:t>менее специализированны, чем 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11B5-F083-4F2F-8C31-404A357D1F02}" type="slidenum">
              <a:rPr lang="ru-RU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Порождающие </a:t>
            </a:r>
            <a:r>
              <a:rPr lang="ru-RU" dirty="0" smtClean="0"/>
              <a:t>паттерны</a:t>
            </a:r>
            <a:endParaRPr lang="ru-RU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2800"/>
              </a:spcBef>
            </a:pPr>
            <a:r>
              <a:rPr lang="en-US" noProof="1">
                <a:solidFill>
                  <a:schemeClr val="accent1"/>
                </a:solidFill>
              </a:rPr>
              <a:t>Abstract Factory</a:t>
            </a:r>
            <a:r>
              <a:rPr lang="en-US" noProof="1"/>
              <a:t> </a:t>
            </a:r>
            <a:r>
              <a:rPr lang="ru-RU" dirty="0"/>
              <a:t>– Абстрактная фабрика </a:t>
            </a:r>
          </a:p>
          <a:p>
            <a:pPr>
              <a:spcBef>
                <a:spcPts val="2800"/>
              </a:spcBef>
            </a:pPr>
            <a:r>
              <a:rPr lang="en-US" noProof="1" smtClean="0">
                <a:solidFill>
                  <a:schemeClr val="accent1"/>
                </a:solidFill>
              </a:rPr>
              <a:t>Builder</a:t>
            </a:r>
            <a:r>
              <a:rPr lang="en-US" noProof="1" smtClean="0"/>
              <a:t> </a:t>
            </a:r>
            <a:r>
              <a:rPr lang="ru-RU" dirty="0"/>
              <a:t>– Строитель</a:t>
            </a:r>
          </a:p>
          <a:p>
            <a:pPr>
              <a:spcBef>
                <a:spcPts val="2800"/>
              </a:spcBef>
            </a:pPr>
            <a:r>
              <a:rPr lang="en-US" noProof="1" smtClean="0">
                <a:solidFill>
                  <a:schemeClr val="accent1"/>
                </a:solidFill>
              </a:rPr>
              <a:t>Factory </a:t>
            </a:r>
            <a:r>
              <a:rPr lang="en-US" noProof="1">
                <a:solidFill>
                  <a:schemeClr val="accent1"/>
                </a:solidFill>
              </a:rPr>
              <a:t>Method</a:t>
            </a:r>
            <a:r>
              <a:rPr lang="en-US" noProof="1"/>
              <a:t> </a:t>
            </a:r>
            <a:r>
              <a:rPr lang="ru-RU" dirty="0"/>
              <a:t>– Фабричный метод</a:t>
            </a:r>
          </a:p>
          <a:p>
            <a:pPr>
              <a:spcBef>
                <a:spcPts val="2800"/>
              </a:spcBef>
            </a:pPr>
            <a:r>
              <a:rPr lang="en-US" noProof="1" smtClean="0">
                <a:solidFill>
                  <a:schemeClr val="accent1"/>
                </a:solidFill>
              </a:rPr>
              <a:t>Prototype</a:t>
            </a:r>
            <a:r>
              <a:rPr lang="en-US" noProof="1" smtClean="0"/>
              <a:t> </a:t>
            </a:r>
            <a:r>
              <a:rPr lang="ru-RU" dirty="0"/>
              <a:t>– Прототип</a:t>
            </a:r>
          </a:p>
          <a:p>
            <a:pPr>
              <a:spcBef>
                <a:spcPts val="2800"/>
              </a:spcBef>
            </a:pPr>
            <a:r>
              <a:rPr lang="en-US" noProof="1" smtClean="0">
                <a:solidFill>
                  <a:schemeClr val="accent1"/>
                </a:solidFill>
              </a:rPr>
              <a:t>Singleton</a:t>
            </a:r>
            <a:r>
              <a:rPr lang="ru-RU" dirty="0" smtClean="0"/>
              <a:t> </a:t>
            </a:r>
            <a:r>
              <a:rPr lang="ru-RU" dirty="0"/>
              <a:t>– Одиночка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C582-93B8-4CDC-82F0-DC4910EA067A}" type="slidenum">
              <a:rPr lang="ru-RU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2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Singleton</a:t>
            </a:r>
            <a:endParaRPr lang="ru-RU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36715"/>
            <a:ext cx="8780462" cy="460057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ru-RU" dirty="0">
                <a:solidFill>
                  <a:schemeClr val="accent1"/>
                </a:solidFill>
              </a:rPr>
              <a:t>Название и классификация</a:t>
            </a:r>
            <a:r>
              <a:rPr lang="ru-RU" b="1" dirty="0"/>
              <a:t/>
            </a:r>
            <a:br>
              <a:rPr lang="ru-RU" b="1" dirty="0"/>
            </a:br>
            <a:r>
              <a:rPr lang="ru-RU" sz="2400" dirty="0"/>
              <a:t>Одиночка – </a:t>
            </a:r>
            <a:r>
              <a:rPr lang="ru-RU" sz="2400" dirty="0"/>
              <a:t>паттерн, </a:t>
            </a:r>
            <a:r>
              <a:rPr lang="ru-RU" sz="2400" dirty="0"/>
              <a:t>порождающий объекты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ru-RU" dirty="0">
                <a:solidFill>
                  <a:schemeClr val="accent1"/>
                </a:solidFill>
              </a:rPr>
              <a:t>Назначение</a:t>
            </a:r>
            <a:r>
              <a:rPr lang="ru-RU" dirty="0">
                <a:solidFill>
                  <a:schemeClr val="accent1"/>
                </a:solidFill>
              </a:rPr>
              <a:t/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sz="2400" dirty="0"/>
              <a:t>Гарантирует, что у класса есть только </a:t>
            </a:r>
            <a:r>
              <a:rPr lang="ru-RU" sz="2400" dirty="0"/>
              <a:t>один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экземпляр</a:t>
            </a:r>
            <a:r>
              <a:rPr lang="ru-RU" sz="2400" dirty="0"/>
              <a:t>, и предоставляет к нему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глобальную </a:t>
            </a:r>
            <a:r>
              <a:rPr lang="ru-RU" sz="2400" dirty="0"/>
              <a:t>точку доступа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ru-RU" dirty="0">
                <a:solidFill>
                  <a:schemeClr val="accent1"/>
                </a:solidFill>
              </a:rPr>
              <a:t>Применимость</a:t>
            </a:r>
            <a:endParaRPr lang="ru-RU" dirty="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</a:pPr>
            <a:r>
              <a:rPr lang="ru-RU" dirty="0"/>
              <a:t>Должен быть ровно один экземпляр некоторого класса, легко доступный всем клиентам</a:t>
            </a:r>
          </a:p>
          <a:p>
            <a:pPr lvl="1">
              <a:lnSpc>
                <a:spcPct val="85000"/>
              </a:lnSpc>
            </a:pPr>
            <a:r>
              <a:rPr lang="ru-RU" dirty="0"/>
              <a:t>Единственный экземпляр должен расширяться путем порождения подклассов, и клиентам нужно иметь возможность работать с расширенным экземпляром без модификации своего кода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E3A8-EE4E-427F-A4C2-B9A1DD411B5F}" type="slidenum">
              <a:rPr lang="ru-RU"/>
              <a:pPr/>
              <a:t>12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75" y="1556740"/>
            <a:ext cx="1944270" cy="19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5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Singleton</a:t>
            </a:r>
            <a:r>
              <a:rPr lang="ru-RU" dirty="0"/>
              <a:t>: структура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>
                <a:solidFill>
                  <a:schemeClr val="accent1"/>
                </a:solidFill>
              </a:rPr>
              <a:t>Структура</a:t>
            </a:r>
          </a:p>
          <a:p>
            <a:endParaRPr lang="ru-RU">
              <a:solidFill>
                <a:schemeClr val="accent1"/>
              </a:solidFill>
            </a:endParaRPr>
          </a:p>
          <a:p>
            <a:endParaRPr lang="ru-RU"/>
          </a:p>
          <a:p>
            <a:endParaRPr lang="ru-RU"/>
          </a:p>
          <a:p>
            <a:r>
              <a:rPr lang="ru-RU">
                <a:solidFill>
                  <a:schemeClr val="accent1"/>
                </a:solidFill>
              </a:rPr>
              <a:t>Участники</a:t>
            </a:r>
          </a:p>
          <a:p>
            <a:pPr lvl="1"/>
            <a:r>
              <a:rPr lang="en-US"/>
              <a:t>Singleton – </a:t>
            </a:r>
            <a:r>
              <a:rPr lang="ru-RU"/>
              <a:t>одиночка, Определяет операцию </a:t>
            </a:r>
            <a:r>
              <a:rPr lang="ru-RU" b="1">
                <a:solidFill>
                  <a:schemeClr val="accent1"/>
                </a:solidFill>
                <a:latin typeface="Courier New" pitchFamily="49" charset="0"/>
              </a:rPr>
              <a:t>Instance</a:t>
            </a:r>
            <a:r>
              <a:rPr lang="ru-RU" b="1">
                <a:solidFill>
                  <a:schemeClr val="accent1"/>
                </a:solidFill>
              </a:rPr>
              <a:t> </a:t>
            </a:r>
            <a:r>
              <a:rPr lang="ru-RU"/>
              <a:t>, которая позволяет клиентам получать доступ к единственному экземпляру</a:t>
            </a: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24C6-C810-4357-AFDF-1F5059224C78}" type="slidenum">
              <a:rPr lang="ru-RU"/>
              <a:pPr/>
              <a:t>13</a:t>
            </a:fld>
            <a:endParaRPr lang="ru-RU"/>
          </a:p>
        </p:txBody>
      </p:sp>
      <p:pic>
        <p:nvPicPr>
          <p:cNvPr id="700420" name="Picture 4" descr="singl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7065" y="2189163"/>
            <a:ext cx="52673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61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Singleton</a:t>
            </a:r>
            <a:r>
              <a:rPr lang="ru-RU" dirty="0"/>
              <a:t>: Пример </a:t>
            </a:r>
            <a:r>
              <a:rPr lang="ru-RU" dirty="0" smtClean="0"/>
              <a:t>кода</a:t>
            </a:r>
            <a:endParaRPr lang="ru-RU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 l="8574" t="17344" r="44384" b="15719"/>
          <a:stretch>
            <a:fillRect/>
          </a:stretch>
        </p:blipFill>
        <p:spPr bwMode="auto">
          <a:xfrm>
            <a:off x="955963" y="1691322"/>
            <a:ext cx="5806293" cy="464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3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Singleton</a:t>
            </a:r>
            <a:r>
              <a:rPr lang="ru-RU" dirty="0"/>
              <a:t>: </a:t>
            </a:r>
            <a:r>
              <a:rPr lang="en-US" dirty="0" smtClean="0"/>
              <a:t>+/-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Плюсы</a:t>
            </a:r>
          </a:p>
          <a:p>
            <a:r>
              <a:rPr lang="ru-RU" dirty="0"/>
              <a:t>контролируемый доступ к единственному экземпляру.</a:t>
            </a:r>
          </a:p>
          <a:p>
            <a:pPr>
              <a:buNone/>
            </a:pPr>
            <a:r>
              <a:rPr lang="ru-RU" dirty="0"/>
              <a:t>Минусы</a:t>
            </a:r>
          </a:p>
          <a:p>
            <a:r>
              <a:rPr lang="ru-RU" dirty="0"/>
              <a:t>глобальные объекты могут быть вредны для объектного программирования, в некоторых случаях приводят к созданию </a:t>
            </a:r>
            <a:r>
              <a:rPr lang="ru-RU" dirty="0" err="1"/>
              <a:t>немасштабируемого</a:t>
            </a:r>
            <a:r>
              <a:rPr lang="ru-RU" dirty="0"/>
              <a:t> проекта;</a:t>
            </a:r>
          </a:p>
          <a:p>
            <a:r>
              <a:rPr lang="ru-RU" dirty="0"/>
              <a:t>усложняет процесс тестирования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16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5C023-A280-41F7-8BCE-CB61A50C7057}" type="slidenum">
              <a:rPr lang="ru-RU"/>
              <a:pPr/>
              <a:t>16</a:t>
            </a:fld>
            <a:endParaRPr lang="ru-RU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Factory Method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4600575"/>
          </a:xfrm>
        </p:spPr>
        <p:txBody>
          <a:bodyPr anchor="ctr"/>
          <a:lstStyle/>
          <a:p>
            <a:pPr>
              <a:lnSpc>
                <a:spcPct val="85000"/>
              </a:lnSpc>
              <a:spcBef>
                <a:spcPts val="1400"/>
              </a:spcBef>
            </a:pPr>
            <a:r>
              <a:rPr lang="ru-RU" sz="2800" dirty="0">
                <a:solidFill>
                  <a:schemeClr val="accent1"/>
                </a:solidFill>
              </a:rPr>
              <a:t>Название и </a:t>
            </a:r>
            <a:r>
              <a:rPr lang="ru-RU" sz="2800" dirty="0" smtClean="0">
                <a:solidFill>
                  <a:schemeClr val="accent1"/>
                </a:solidFill>
              </a:rPr>
              <a:t>классификация</a:t>
            </a:r>
            <a:r>
              <a:rPr lang="en-US" sz="2800" dirty="0" smtClean="0">
                <a:solidFill>
                  <a:schemeClr val="accent1"/>
                </a:solidFill>
              </a:rPr>
              <a:t/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ru-RU" sz="2800" dirty="0" smtClean="0"/>
              <a:t>Фабричный </a:t>
            </a:r>
            <a:r>
              <a:rPr lang="ru-RU" sz="2800" dirty="0"/>
              <a:t>метод – </a:t>
            </a:r>
            <a:r>
              <a:rPr lang="ru-RU" sz="2800" dirty="0" smtClean="0"/>
              <a:t>паттерн, </a:t>
            </a:r>
            <a:r>
              <a:rPr lang="ru-RU" sz="2800" dirty="0"/>
              <a:t>порождающий объекты</a:t>
            </a:r>
          </a:p>
          <a:p>
            <a:pPr>
              <a:lnSpc>
                <a:spcPct val="85000"/>
              </a:lnSpc>
              <a:spcBef>
                <a:spcPts val="14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Назначение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ru-RU" sz="2800" dirty="0"/>
              <a:t>Определяет интерфейс для создания объекта, но оставляет подклассам решение о том, какой класс </a:t>
            </a:r>
            <a:r>
              <a:rPr lang="ru-RU" sz="2800" dirty="0" err="1"/>
              <a:t>инстанцировать</a:t>
            </a:r>
            <a:r>
              <a:rPr lang="ru-RU" sz="2800" dirty="0"/>
              <a:t>. Фабричный метод позволяет классу делегировать </a:t>
            </a:r>
            <a:r>
              <a:rPr lang="ru-RU" sz="2800" dirty="0" err="1"/>
              <a:t>инстанцирование</a:t>
            </a:r>
            <a:r>
              <a:rPr lang="ru-RU" sz="2800" dirty="0"/>
              <a:t> в подклассы</a:t>
            </a:r>
          </a:p>
          <a:p>
            <a:pPr>
              <a:lnSpc>
                <a:spcPct val="85000"/>
              </a:lnSpc>
              <a:spcBef>
                <a:spcPts val="14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Известен </a:t>
            </a:r>
            <a:r>
              <a:rPr lang="ru-RU" sz="2800" dirty="0">
                <a:solidFill>
                  <a:schemeClr val="accent1"/>
                </a:solidFill>
              </a:rPr>
              <a:t>также под именем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ru-RU" sz="2800" dirty="0" err="1"/>
              <a:t>Virtual</a:t>
            </a:r>
            <a:r>
              <a:rPr lang="ru-RU" sz="2800" dirty="0"/>
              <a:t> </a:t>
            </a:r>
            <a:r>
              <a:rPr lang="ru-RU" sz="2800" dirty="0" err="1"/>
              <a:t>Constructor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4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5450D-A8E3-46F2-8EAF-2331530EA4A3}" type="slidenum">
              <a:rPr lang="ru-RU"/>
              <a:pPr/>
              <a:t>17</a:t>
            </a:fld>
            <a:endParaRPr lang="ru-RU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Factory</a:t>
            </a:r>
            <a:r>
              <a:rPr lang="ru-RU" dirty="0"/>
              <a:t> </a:t>
            </a:r>
            <a:r>
              <a:rPr lang="ru-RU" dirty="0" err="1" smtClean="0"/>
              <a:t>Method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Мотивация</a:t>
            </a:r>
            <a:endParaRPr lang="ru-RU" sz="3200" dirty="0"/>
          </a:p>
        </p:txBody>
      </p:sp>
      <p:pic>
        <p:nvPicPr>
          <p:cNvPr id="702468" name="Picture 4" descr="fmeth049"/>
          <p:cNvPicPr>
            <a:picLocks noChangeAspect="1" noChangeArrowheads="1"/>
          </p:cNvPicPr>
          <p:nvPr/>
        </p:nvPicPr>
        <p:blipFill rotWithShape="1">
          <a:blip r:embed="rId2" cstate="print"/>
          <a:srcRect l="1968" t="4716" r="2149" b="7217"/>
          <a:stretch/>
        </p:blipFill>
        <p:spPr bwMode="auto">
          <a:xfrm>
            <a:off x="305991" y="2325707"/>
            <a:ext cx="8586610" cy="304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42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94A3C-9F9A-4D25-BF50-B053FBBC7E07}" type="slidenum">
              <a:rPr lang="ru-RU"/>
              <a:pPr/>
              <a:t>18</a:t>
            </a:fld>
            <a:endParaRPr lang="ru-RU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Factory</a:t>
            </a:r>
            <a:r>
              <a:rPr lang="ru-RU" dirty="0"/>
              <a:t> </a:t>
            </a:r>
            <a:r>
              <a:rPr lang="ru-RU" dirty="0" err="1" smtClean="0"/>
              <a:t>Method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Применимость</a:t>
            </a:r>
            <a:endParaRPr lang="ru-RU" sz="3200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4600575"/>
          </a:xfr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ru-RU" sz="2800" dirty="0"/>
              <a:t>Используйте </a:t>
            </a:r>
            <a:r>
              <a:rPr lang="ru-RU" sz="2800" dirty="0" smtClean="0"/>
              <a:t>паттерн </a:t>
            </a:r>
            <a:r>
              <a:rPr lang="ru-RU" sz="2800" dirty="0"/>
              <a:t>фабричный метод, когда: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800" dirty="0" smtClean="0"/>
              <a:t>классу </a:t>
            </a:r>
            <a:r>
              <a:rPr lang="ru-RU" sz="2800" dirty="0"/>
              <a:t>заранее неизвестно, объекты каких классов ему нужно создавать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800" dirty="0" smtClean="0"/>
              <a:t>класс </a:t>
            </a:r>
            <a:r>
              <a:rPr lang="ru-RU" sz="2800" dirty="0"/>
              <a:t>спроектирован так, чтобы объекты, которые он создает, специфицировались подклассами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800" dirty="0" smtClean="0"/>
              <a:t>класс </a:t>
            </a:r>
            <a:r>
              <a:rPr lang="ru-RU" sz="2800" dirty="0"/>
              <a:t>делегирует свои обязанности одному из нескольких вспомогательных подклассов, и вы планируете локализовать знание о том, какой класс принимает эти обязанности на себя</a:t>
            </a:r>
          </a:p>
        </p:txBody>
      </p:sp>
    </p:spTree>
    <p:extLst>
      <p:ext uri="{BB962C8B-B14F-4D97-AF65-F5344CB8AC3E}">
        <p14:creationId xmlns:p14="http://schemas.microsoft.com/office/powerpoint/2010/main" val="12183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12286-9076-4235-B01F-54DB539A2ED9}" type="slidenum">
              <a:rPr lang="ru-RU"/>
              <a:pPr/>
              <a:t>19</a:t>
            </a:fld>
            <a:endParaRPr lang="ru-RU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Factory</a:t>
            </a:r>
            <a:r>
              <a:rPr lang="ru-RU" dirty="0"/>
              <a:t> </a:t>
            </a:r>
            <a:r>
              <a:rPr lang="ru-RU" dirty="0" err="1" smtClean="0"/>
              <a:t>Method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Структура</a:t>
            </a:r>
            <a:endParaRPr lang="ru-RU" sz="3200" dirty="0"/>
          </a:p>
        </p:txBody>
      </p:sp>
      <p:pic>
        <p:nvPicPr>
          <p:cNvPr id="704516" name="Picture 4" descr="fmethod"/>
          <p:cNvPicPr>
            <a:picLocks noChangeAspect="1" noChangeArrowheads="1"/>
          </p:cNvPicPr>
          <p:nvPr/>
        </p:nvPicPr>
        <p:blipFill rotWithShape="1">
          <a:blip r:embed="rId2" cstate="print"/>
          <a:srcRect l="4119" t="10843" r="2492" b="9346"/>
          <a:stretch/>
        </p:blipFill>
        <p:spPr bwMode="auto">
          <a:xfrm>
            <a:off x="218364" y="2374710"/>
            <a:ext cx="8693624" cy="292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115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Повторное использование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dirty="0"/>
              <a:t>Использование кода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существующих приложений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для создания новых приложений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Принципы создания хорошего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повторно используемого кода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Модульность</a:t>
            </a:r>
            <a:r>
              <a:rPr lang="en-US" sz="1800" dirty="0"/>
              <a:t> (modularity)</a:t>
            </a:r>
            <a:endParaRPr lang="ru-RU" sz="1800" dirty="0"/>
          </a:p>
          <a:p>
            <a:pPr lvl="1">
              <a:lnSpc>
                <a:spcPct val="90000"/>
              </a:lnSpc>
            </a:pPr>
            <a:r>
              <a:rPr lang="ru-RU" sz="1800" dirty="0"/>
              <a:t>Слабая связность</a:t>
            </a:r>
            <a:r>
              <a:rPr lang="en-US" sz="1800" dirty="0"/>
              <a:t> (low coupling)</a:t>
            </a:r>
            <a:endParaRPr lang="ru-RU" sz="1800" dirty="0"/>
          </a:p>
          <a:p>
            <a:pPr lvl="1">
              <a:lnSpc>
                <a:spcPct val="90000"/>
              </a:lnSpc>
            </a:pPr>
            <a:r>
              <a:rPr lang="ru-RU" sz="1800" dirty="0"/>
              <a:t>Высокая </a:t>
            </a:r>
            <a:r>
              <a:rPr lang="ru-RU" sz="1800" dirty="0" err="1"/>
              <a:t>сфокусированность</a:t>
            </a:r>
            <a:r>
              <a:rPr lang="en-US" sz="1800" dirty="0"/>
              <a:t> (high cohesion)</a:t>
            </a:r>
            <a:endParaRPr lang="ru-RU" sz="1800" dirty="0"/>
          </a:p>
          <a:p>
            <a:pPr lvl="1">
              <a:lnSpc>
                <a:spcPct val="90000"/>
              </a:lnSpc>
            </a:pPr>
            <a:r>
              <a:rPr lang="ru-RU" sz="1800" dirty="0"/>
              <a:t>Сокрытие информации (</a:t>
            </a:r>
            <a:r>
              <a:rPr lang="en-US" sz="1800" dirty="0"/>
              <a:t>information hiding)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Разделение ответственности (</a:t>
            </a:r>
            <a:r>
              <a:rPr lang="en-US" sz="1800" dirty="0"/>
              <a:t>separation of concerns)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Примеры повторного использования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«</a:t>
            </a:r>
            <a:r>
              <a:rPr lang="ru-RU" sz="1800" dirty="0" err="1"/>
              <a:t>Копипаста</a:t>
            </a:r>
            <a:r>
              <a:rPr lang="ru-RU" sz="1800" dirty="0"/>
              <a:t>» (</a:t>
            </a:r>
            <a:r>
              <a:rPr lang="en-US" sz="1800" dirty="0"/>
              <a:t>c</a:t>
            </a:r>
            <a:r>
              <a:rPr lang="en-US" sz="1800" dirty="0"/>
              <a:t>opy-and-paste)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Библиотеки (</a:t>
            </a:r>
            <a:r>
              <a:rPr lang="en-US" sz="1800" dirty="0"/>
              <a:t>software libraries)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Паттерны проектирования (</a:t>
            </a:r>
            <a:r>
              <a:rPr lang="en-US" sz="1800" dirty="0"/>
              <a:t>design patterns)</a:t>
            </a:r>
          </a:p>
          <a:p>
            <a:pPr lvl="1">
              <a:lnSpc>
                <a:spcPct val="90000"/>
              </a:lnSpc>
            </a:pPr>
            <a:r>
              <a:rPr lang="ru-RU" sz="1800" dirty="0"/>
              <a:t>Фреймворки (</a:t>
            </a:r>
            <a:r>
              <a:rPr lang="en-US" sz="1800" dirty="0"/>
              <a:t>software frameworks)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155-5BE4-44CE-9B63-AB04ED25E2B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1824-5798-4426-B798-332CFF220D01}" type="slidenum">
              <a:rPr lang="ru-RU"/>
              <a:pPr/>
              <a:t>20</a:t>
            </a:fld>
            <a:endParaRPr lang="ru-RU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Factory</a:t>
            </a:r>
            <a:r>
              <a:rPr lang="ru-RU" dirty="0"/>
              <a:t> </a:t>
            </a:r>
            <a:r>
              <a:rPr lang="ru-RU" dirty="0" err="1" smtClean="0"/>
              <a:t>Method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Особенности</a:t>
            </a:r>
            <a:endParaRPr lang="ru-RU" sz="3200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400"/>
              </a:spcBef>
            </a:pPr>
            <a:r>
              <a:rPr lang="ru-RU" dirty="0"/>
              <a:t>Две основных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разновидности</a:t>
            </a:r>
            <a:r>
              <a:rPr lang="ru-RU" dirty="0"/>
              <a:t>:</a:t>
            </a:r>
          </a:p>
          <a:p>
            <a:pPr lvl="1">
              <a:spcBef>
                <a:spcPts val="1400"/>
              </a:spcBef>
            </a:pPr>
            <a:r>
              <a:rPr lang="ru-RU" dirty="0"/>
              <a:t>класс </a:t>
            </a:r>
            <a:r>
              <a:rPr lang="ru-RU" dirty="0" err="1"/>
              <a:t>Сгeator</a:t>
            </a:r>
            <a:r>
              <a:rPr lang="ru-RU" dirty="0"/>
              <a:t> – абстрактный</a:t>
            </a:r>
          </a:p>
          <a:p>
            <a:pPr lvl="1">
              <a:spcBef>
                <a:spcPts val="1400"/>
              </a:spcBef>
            </a:pPr>
            <a:r>
              <a:rPr lang="ru-RU" dirty="0" err="1"/>
              <a:t>Creator</a:t>
            </a:r>
            <a:r>
              <a:rPr lang="ru-RU" dirty="0"/>
              <a:t> – конкретный класс,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</a:t>
            </a:r>
            <a:r>
              <a:rPr lang="ru-RU" dirty="0"/>
              <a:t>котором по умолчанию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есть </a:t>
            </a:r>
            <a:r>
              <a:rPr lang="ru-RU" dirty="0"/>
              <a:t>реализация фабричного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метода</a:t>
            </a:r>
            <a:endParaRPr lang="en-US" dirty="0" smtClean="0"/>
          </a:p>
          <a:p>
            <a:pPr>
              <a:spcBef>
                <a:spcPts val="1400"/>
              </a:spcBef>
            </a:pPr>
            <a:r>
              <a:rPr lang="ru-RU" dirty="0" smtClean="0"/>
              <a:t>Параметризованные </a:t>
            </a:r>
            <a:r>
              <a:rPr lang="ru-RU" dirty="0"/>
              <a:t>фабричные методы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98" y="1628750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185BB-1129-41B9-82AC-CD675749C24E}" type="slidenum">
              <a:rPr lang="ru-RU"/>
              <a:pPr/>
              <a:t>21</a:t>
            </a:fld>
            <a:endParaRPr lang="ru-RU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</a:t>
            </a:r>
            <a:r>
              <a:rPr lang="ru-RU" dirty="0" smtClean="0"/>
              <a:t>паттерны</a:t>
            </a:r>
            <a:endParaRPr lang="ru-RU" dirty="0"/>
          </a:p>
        </p:txBody>
      </p:sp>
      <p:graphicFrame>
        <p:nvGraphicFramePr>
          <p:cNvPr id="706591" name="Group 31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80462" cy="4541520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Adapter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Адаптер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Изменение интерфейса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Bridge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Мост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Разделение реализации объекта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Composite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Компоновщик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Сложная структура и состав объекта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Decorator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Декоратор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Изменение обязанностей объекта без порождения подкласса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Facade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Фасад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Интерфейс к подсистеме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Flyweight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Приспособленец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Снижение накладных расходов на хранение объектов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Proxy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Заместитель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Способ доступа к объекту, смена его местоположения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7302-B33E-4B4A-8FA2-8AB6D5F5595A}" type="slidenum">
              <a:rPr lang="ru-RU"/>
              <a:pPr/>
              <a:t>22</a:t>
            </a:fld>
            <a:endParaRPr lang="ru-RU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endParaRPr lang="ru-RU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460057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ru-RU" sz="2800" dirty="0">
                <a:solidFill>
                  <a:schemeClr val="accent1"/>
                </a:solidFill>
              </a:rPr>
              <a:t>Название и </a:t>
            </a:r>
            <a:r>
              <a:rPr lang="ru-RU" sz="2800" dirty="0" smtClean="0">
                <a:solidFill>
                  <a:schemeClr val="accent1"/>
                </a:solidFill>
              </a:rPr>
              <a:t>классификация</a:t>
            </a:r>
            <a:r>
              <a:rPr lang="en-US" sz="2800" b="1" i="1" dirty="0">
                <a:solidFill>
                  <a:schemeClr val="accent1"/>
                </a:solidFill>
              </a:rPr>
              <a:t/>
            </a:r>
            <a:br>
              <a:rPr lang="en-US" sz="2800" b="1" i="1" dirty="0">
                <a:solidFill>
                  <a:schemeClr val="accent1"/>
                </a:solidFill>
              </a:rPr>
            </a:br>
            <a:r>
              <a:rPr lang="ru-RU" sz="2800" dirty="0"/>
              <a:t>Адаптер – </a:t>
            </a:r>
            <a:r>
              <a:rPr lang="ru-RU" sz="2800" dirty="0" smtClean="0"/>
              <a:t>паттерн, </a:t>
            </a:r>
            <a:r>
              <a:rPr lang="ru-RU" sz="2800" dirty="0"/>
              <a:t>структурирующий классы и объекты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Назначение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ru-RU" sz="2800" dirty="0"/>
              <a:t>Преобразует интерфейс одного класса в интерфейс другого, который </a:t>
            </a:r>
            <a:r>
              <a:rPr lang="ru-RU" sz="2800" dirty="0" smtClean="0"/>
              <a:t>ожидают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клиенты</a:t>
            </a:r>
            <a:r>
              <a:rPr lang="ru-RU" sz="2800" dirty="0"/>
              <a:t>. Адаптер обеспечивает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совместную </a:t>
            </a:r>
            <a:r>
              <a:rPr lang="ru-RU" sz="2800" dirty="0"/>
              <a:t>работу классов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с </a:t>
            </a:r>
            <a:r>
              <a:rPr lang="ru-RU" sz="2800" dirty="0"/>
              <a:t>несовместимыми интерфейсами,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которая </a:t>
            </a:r>
            <a:r>
              <a:rPr lang="ru-RU" sz="2800" dirty="0"/>
              <a:t>без него была бы невозможна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Известен </a:t>
            </a:r>
            <a:r>
              <a:rPr lang="ru-RU" sz="2800" dirty="0">
                <a:solidFill>
                  <a:schemeClr val="accent1"/>
                </a:solidFill>
              </a:rPr>
              <a:t>также под именем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ru-RU" sz="2800" dirty="0" err="1"/>
              <a:t>Wrapper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50" y="3861060"/>
            <a:ext cx="1971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2A81-11F8-4D70-98AF-5E099121B939}" type="slidenum">
              <a:rPr lang="ru-RU"/>
              <a:pPr/>
              <a:t>23</a:t>
            </a:fld>
            <a:endParaRPr lang="ru-RU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/>
              <a:t>П</a:t>
            </a:r>
            <a:r>
              <a:rPr lang="ru-RU" sz="3200" dirty="0" smtClean="0"/>
              <a:t>рименимость</a:t>
            </a:r>
            <a:endParaRPr lang="ru-RU" sz="3200" dirty="0"/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400" dirty="0"/>
              <a:t>Применяйте </a:t>
            </a:r>
            <a:r>
              <a:rPr lang="ru-RU" sz="2400" dirty="0">
                <a:solidFill>
                  <a:schemeClr val="accent1"/>
                </a:solidFill>
              </a:rPr>
              <a:t>адаптер классов</a:t>
            </a:r>
            <a:r>
              <a:rPr lang="ru-RU" sz="2400" dirty="0"/>
              <a:t>, когда: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хотите использовать существующий класс, но его интерфейс не соответствует вашим потребностям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собираетесь создать повторно используемый класс, который должен взаимодействовать с заранее неизвестными или не связанными с ним классами, имеющими несовместимые интерфейсы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ru-RU" sz="2400" dirty="0" smtClean="0"/>
              <a:t>Применяйте </a:t>
            </a:r>
            <a:r>
              <a:rPr lang="ru-RU" sz="2400" dirty="0">
                <a:solidFill>
                  <a:schemeClr val="accent1"/>
                </a:solidFill>
              </a:rPr>
              <a:t>адаптер объектов</a:t>
            </a:r>
            <a:r>
              <a:rPr lang="ru-RU" sz="2400" i="1" dirty="0"/>
              <a:t>,</a:t>
            </a:r>
            <a:r>
              <a:rPr lang="ru-RU" sz="2400" dirty="0"/>
              <a:t> когда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sz="2000" dirty="0"/>
              <a:t>нужно использовать несколько существующих подклассов, но непрактично адаптировать их интерфейсы путем порождения новых подклассов от каждого. В этом случае адаптер объектов может приспосабливать интерфейс их общего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42111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490F8-0521-4537-97FE-69707901CA00}" type="slidenum">
              <a:rPr lang="ru-RU"/>
              <a:pPr/>
              <a:t>24</a:t>
            </a:fld>
            <a:endParaRPr lang="ru-RU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 (</a:t>
            </a:r>
            <a:r>
              <a:rPr lang="ru-RU"/>
              <a:t>класса)</a:t>
            </a:r>
          </a:p>
        </p:txBody>
      </p:sp>
      <p:pic>
        <p:nvPicPr>
          <p:cNvPr id="653315" name="Picture 3" descr="adapt106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/>
          <a:srcRect l="2300" t="4805" r="3233" b="6462"/>
          <a:stretch/>
        </p:blipFill>
        <p:spPr>
          <a:xfrm>
            <a:off x="988920" y="1653594"/>
            <a:ext cx="7111570" cy="2423496"/>
          </a:xfrm>
          <a:ln/>
        </p:spPr>
      </p:pic>
      <p:sp>
        <p:nvSpPr>
          <p:cNvPr id="6533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Неприменим, если требуется адаптировать не только конкретный класс, но и его подклассы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Возможно изменение в адаптере операций адаптируемого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Вводится только один объект (непосредственно адаптера)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886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C635A-D3CB-4BD9-B4D8-FB9A4C7770BE}" type="slidenum">
              <a:rPr lang="ru-RU"/>
              <a:pPr/>
              <a:t>25</a:t>
            </a:fld>
            <a:endParaRPr lang="ru-RU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 (</a:t>
            </a:r>
            <a:r>
              <a:rPr lang="ru-RU"/>
              <a:t>объекта)</a:t>
            </a:r>
          </a:p>
        </p:txBody>
      </p:sp>
      <p:pic>
        <p:nvPicPr>
          <p:cNvPr id="655363" name="Picture 3" descr="adapt1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7160" y="1484730"/>
            <a:ext cx="7063330" cy="2655488"/>
          </a:xfrm>
          <a:ln/>
        </p:spPr>
      </p:pic>
      <p:sp>
        <p:nvSpPr>
          <p:cNvPr id="65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79388" y="4073627"/>
            <a:ext cx="8780462" cy="2163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Один адаптер может работать со множеством адаптируемых объектов, включая объекты подклассов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Затруднено замещение операций адаптируемого класса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683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EAE67-4FBA-418D-A865-4965238DEF52}" type="slidenum">
              <a:rPr lang="ru-RU"/>
              <a:pPr/>
              <a:t>26</a:t>
            </a:fld>
            <a:endParaRPr lang="ru-RU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ru-RU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>
                <a:solidFill>
                  <a:schemeClr val="accent1"/>
                </a:solidFill>
              </a:rPr>
              <a:t>Название и </a:t>
            </a:r>
            <a:r>
              <a:rPr lang="ru-RU" sz="2800" dirty="0" smtClean="0">
                <a:solidFill>
                  <a:schemeClr val="accent1"/>
                </a:solidFill>
              </a:rPr>
              <a:t>классификация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ru-RU" sz="2800" dirty="0"/>
              <a:t>Декоратор – </a:t>
            </a:r>
            <a:r>
              <a:rPr lang="ru-RU" sz="2800" dirty="0" smtClean="0"/>
              <a:t>паттерн, </a:t>
            </a:r>
            <a:r>
              <a:rPr lang="ru-RU" sz="2800" dirty="0"/>
              <a:t>структурирующий объекты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Назначение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ru-RU" sz="2800" dirty="0"/>
              <a:t>Динамически добавляет объекту новые обязанности. Является гибкой альтернативой порождению подклассов с целью расширения функциональности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Известен </a:t>
            </a:r>
            <a:r>
              <a:rPr lang="ru-RU" sz="2800" dirty="0">
                <a:solidFill>
                  <a:schemeClr val="accent1"/>
                </a:solidFill>
              </a:rPr>
              <a:t>также под именем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ru-RU" sz="2800" dirty="0" err="1"/>
              <a:t>Wrapper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439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BC610-07C8-41FA-9E63-A30EE7A4AFD0}" type="slidenum">
              <a:rPr lang="ru-RU"/>
              <a:pPr/>
              <a:t>27</a:t>
            </a:fld>
            <a:endParaRPr lang="ru-RU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Мотивация</a:t>
            </a:r>
            <a:endParaRPr lang="ru-RU" sz="3200" dirty="0"/>
          </a:p>
        </p:txBody>
      </p:sp>
      <p:pic>
        <p:nvPicPr>
          <p:cNvPr id="715781" name="Picture 5" descr="DECOR067"/>
          <p:cNvPicPr>
            <a:picLocks noChangeAspect="1" noChangeArrowheads="1"/>
          </p:cNvPicPr>
          <p:nvPr/>
        </p:nvPicPr>
        <p:blipFill rotWithShape="1">
          <a:blip r:embed="rId2" cstate="print"/>
          <a:srcRect l="1416" t="2585" r="2455" b="3496"/>
          <a:stretch/>
        </p:blipFill>
        <p:spPr bwMode="auto">
          <a:xfrm>
            <a:off x="286238" y="1556740"/>
            <a:ext cx="8606362" cy="454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199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25D85-AAC1-4E91-ABA0-402E1639474F}" type="slidenum">
              <a:rPr lang="ru-RU"/>
              <a:pPr/>
              <a:t>28</a:t>
            </a:fld>
            <a:endParaRPr lang="ru-RU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/>
              <a:t>П</a:t>
            </a:r>
            <a:r>
              <a:rPr lang="ru-RU" sz="3200" dirty="0" smtClean="0"/>
              <a:t>рименимость</a:t>
            </a:r>
            <a:endParaRPr lang="ru-RU" sz="3200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ru-RU" dirty="0"/>
              <a:t>Используйте </a:t>
            </a:r>
            <a:r>
              <a:rPr lang="ru-RU" dirty="0" smtClean="0"/>
              <a:t>паттерн </a:t>
            </a:r>
            <a:r>
              <a:rPr lang="ru-RU" dirty="0"/>
              <a:t>декоратор: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dirty="0" smtClean="0"/>
              <a:t>для </a:t>
            </a:r>
            <a:r>
              <a:rPr lang="ru-RU" dirty="0"/>
              <a:t>динамического, прозрачного для клиентов добавления обязанностей объектам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dirty="0" smtClean="0"/>
              <a:t>для </a:t>
            </a:r>
            <a:r>
              <a:rPr lang="ru-RU" dirty="0"/>
              <a:t>реализации обязанностей, которые могут быть сняты с объекта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dirty="0" smtClean="0"/>
              <a:t>когда </a:t>
            </a:r>
            <a:r>
              <a:rPr lang="ru-RU" dirty="0"/>
              <a:t>расширение путем порождения подклассов по каким-то причинам неудобно или невозможно</a:t>
            </a:r>
          </a:p>
        </p:txBody>
      </p:sp>
    </p:spTree>
    <p:extLst>
      <p:ext uri="{BB962C8B-B14F-4D97-AF65-F5344CB8AC3E}">
        <p14:creationId xmlns:p14="http://schemas.microsoft.com/office/powerpoint/2010/main" val="17120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4DBB4-9BF5-44EA-B8EE-F808BD53A947}" type="slidenum">
              <a:rPr lang="ru-RU"/>
              <a:pPr/>
              <a:t>29</a:t>
            </a:fld>
            <a:endParaRPr lang="ru-RU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Структура</a:t>
            </a:r>
            <a:endParaRPr lang="ru-RU" sz="3200" dirty="0"/>
          </a:p>
        </p:txBody>
      </p:sp>
      <p:pic>
        <p:nvPicPr>
          <p:cNvPr id="718852" name="Picture 4" descr="DECOR064"/>
          <p:cNvPicPr>
            <a:picLocks noChangeAspect="1" noChangeArrowheads="1"/>
          </p:cNvPicPr>
          <p:nvPr/>
        </p:nvPicPr>
        <p:blipFill rotWithShape="1">
          <a:blip r:embed="rId2" cstate="print"/>
          <a:srcRect l="1169" t="2545" r="2162" b="2650"/>
          <a:stretch/>
        </p:blipFill>
        <p:spPr bwMode="auto">
          <a:xfrm>
            <a:off x="179390" y="1990201"/>
            <a:ext cx="8826164" cy="382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1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Механизмы повторного использования в 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ru-RU" dirty="0" smtClean="0"/>
              <a:t>Наследование</a:t>
            </a:r>
          </a:p>
          <a:p>
            <a:pPr lvl="1"/>
            <a:r>
              <a:rPr lang="ru-RU" dirty="0" smtClean="0"/>
              <a:t>Повторное использование родительского типа и/или реализации</a:t>
            </a:r>
          </a:p>
          <a:p>
            <a:pPr lvl="1"/>
            <a:r>
              <a:rPr lang="ru-RU" dirty="0" smtClean="0"/>
              <a:t>Определяется статически</a:t>
            </a:r>
          </a:p>
          <a:p>
            <a:pPr lvl="1"/>
            <a:r>
              <a:rPr lang="ru-RU" dirty="0" smtClean="0"/>
              <a:t>Нарушает инкапсуляцию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Композиция</a:t>
            </a:r>
          </a:p>
          <a:p>
            <a:pPr lvl="1"/>
            <a:r>
              <a:rPr lang="ru-RU" dirty="0" smtClean="0"/>
              <a:t>Повторное использование кода используемых классов</a:t>
            </a:r>
          </a:p>
          <a:p>
            <a:pPr lvl="1"/>
            <a:r>
              <a:rPr lang="ru-RU" dirty="0" smtClean="0"/>
              <a:t>Определяется динамически</a:t>
            </a:r>
          </a:p>
          <a:p>
            <a:pPr lvl="1"/>
            <a:r>
              <a:rPr lang="ru-RU" dirty="0"/>
              <a:t>Решение представляет собой совокупность взаимодействующих объектов и может быть изменено путём замены объекта</a:t>
            </a:r>
          </a:p>
          <a:p>
            <a:pPr>
              <a:spcBef>
                <a:spcPts val="1200"/>
              </a:spcBef>
            </a:pPr>
            <a:r>
              <a:rPr lang="ru-RU" dirty="0" smtClean="0"/>
              <a:t>Шаблоны</a:t>
            </a:r>
          </a:p>
          <a:p>
            <a:pPr lvl="1"/>
            <a:r>
              <a:rPr lang="ru-RU" dirty="0" smtClean="0"/>
              <a:t>Повторное использование реализации с частичным нарушением типа</a:t>
            </a:r>
          </a:p>
          <a:p>
            <a:pPr lvl="1"/>
            <a:r>
              <a:rPr lang="ru-RU" dirty="0" smtClean="0"/>
              <a:t>Определяется статически</a:t>
            </a:r>
          </a:p>
          <a:p>
            <a:pPr lvl="1"/>
            <a:r>
              <a:rPr lang="ru-RU" dirty="0" smtClean="0"/>
              <a:t>Типы и объекты требуют спецификации типов-параметров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155-5BE4-44CE-9B63-AB04ED25E2B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2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78E86-9212-4935-B100-2B17BBB8BCD1}" type="slidenum">
              <a:rPr lang="ru-RU"/>
              <a:pPr/>
              <a:t>30</a:t>
            </a:fld>
            <a:endParaRPr lang="ru-RU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Особенности</a:t>
            </a:r>
            <a:endParaRPr lang="ru-RU" sz="3200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80000"/>
              </a:lnSpc>
              <a:spcBef>
                <a:spcPts val="1600"/>
              </a:spcBef>
            </a:pPr>
            <a:r>
              <a:rPr lang="ru-RU" sz="3000" dirty="0"/>
              <a:t>Большая гибкость, чем у статического наследования</a:t>
            </a:r>
          </a:p>
          <a:p>
            <a:pPr>
              <a:lnSpc>
                <a:spcPct val="80000"/>
              </a:lnSpc>
              <a:spcBef>
                <a:spcPts val="1600"/>
              </a:spcBef>
            </a:pPr>
            <a:r>
              <a:rPr lang="ru-RU" sz="3000" dirty="0" smtClean="0"/>
              <a:t>Создание </a:t>
            </a:r>
            <a:r>
              <a:rPr lang="ru-RU" sz="3000" dirty="0"/>
              <a:t>цепочек декораторов, в том числе из одних и тех же в одной цепочке</a:t>
            </a:r>
          </a:p>
          <a:p>
            <a:pPr>
              <a:lnSpc>
                <a:spcPct val="80000"/>
              </a:lnSpc>
              <a:spcBef>
                <a:spcPts val="1600"/>
              </a:spcBef>
            </a:pPr>
            <a:r>
              <a:rPr lang="ru-RU" sz="3000" dirty="0" smtClean="0"/>
              <a:t>Позволяет </a:t>
            </a:r>
            <a:r>
              <a:rPr lang="ru-RU" sz="3000" dirty="0"/>
              <a:t>избежать перегруженных функциями классов на верхних уровнях иерархии</a:t>
            </a:r>
          </a:p>
          <a:p>
            <a:pPr>
              <a:lnSpc>
                <a:spcPct val="80000"/>
              </a:lnSpc>
              <a:spcBef>
                <a:spcPts val="1600"/>
              </a:spcBef>
            </a:pPr>
            <a:r>
              <a:rPr lang="ru-RU" sz="3000" dirty="0" smtClean="0"/>
              <a:t>Декоратор </a:t>
            </a:r>
            <a:r>
              <a:rPr lang="ru-RU" sz="3000" dirty="0"/>
              <a:t>и его компонент не идентичны</a:t>
            </a:r>
          </a:p>
          <a:p>
            <a:pPr>
              <a:lnSpc>
                <a:spcPct val="80000"/>
              </a:lnSpc>
              <a:spcBef>
                <a:spcPts val="1600"/>
              </a:spcBef>
            </a:pPr>
            <a:r>
              <a:rPr lang="ru-RU" sz="3000" dirty="0" smtClean="0"/>
              <a:t>Множество </a:t>
            </a:r>
            <a:r>
              <a:rPr lang="ru-RU" sz="3000" dirty="0"/>
              <a:t>мелких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894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C2706-6760-44B8-8EB0-DE140F8A2F6D}" type="slidenum">
              <a:rPr lang="ru-RU"/>
              <a:pPr/>
              <a:t>31</a:t>
            </a:fld>
            <a:endParaRPr lang="ru-RU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/>
              <a:t>О</a:t>
            </a:r>
            <a:r>
              <a:rPr lang="ru-RU" sz="3200" dirty="0" smtClean="0"/>
              <a:t>собенности</a:t>
            </a:r>
            <a:endParaRPr lang="ru-RU" sz="3200" dirty="0"/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80000"/>
              </a:lnSpc>
              <a:spcBef>
                <a:spcPts val="2200"/>
              </a:spcBef>
            </a:pPr>
            <a:r>
              <a:rPr lang="ru-RU" sz="3000" dirty="0"/>
              <a:t>Соответствие интерфейсов декоратора и декорируемого объекта</a:t>
            </a:r>
          </a:p>
          <a:p>
            <a:pPr>
              <a:lnSpc>
                <a:spcPct val="80000"/>
              </a:lnSpc>
              <a:spcBef>
                <a:spcPts val="2200"/>
              </a:spcBef>
            </a:pPr>
            <a:r>
              <a:rPr lang="ru-RU" sz="3000" dirty="0" smtClean="0"/>
              <a:t>Возможное </a:t>
            </a:r>
            <a:r>
              <a:rPr lang="ru-RU" sz="3000" dirty="0"/>
              <a:t>отсутствие абстрактного класса декоратора</a:t>
            </a:r>
          </a:p>
          <a:p>
            <a:pPr>
              <a:lnSpc>
                <a:spcPct val="80000"/>
              </a:lnSpc>
              <a:spcBef>
                <a:spcPts val="2200"/>
              </a:spcBef>
            </a:pPr>
            <a:r>
              <a:rPr lang="ru-RU" sz="3000" dirty="0" smtClean="0"/>
              <a:t>Облегчение</a:t>
            </a:r>
            <a:r>
              <a:rPr lang="ru-RU" sz="3000" dirty="0"/>
              <a:t>, по </a:t>
            </a:r>
            <a:r>
              <a:rPr lang="ru-RU" sz="3000" dirty="0" smtClean="0"/>
              <a:t>возможности,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ru-RU" sz="3000" dirty="0" smtClean="0"/>
              <a:t> </a:t>
            </a:r>
            <a:r>
              <a:rPr lang="ru-RU" sz="3000" dirty="0"/>
              <a:t>декорируемого класса</a:t>
            </a:r>
          </a:p>
          <a:p>
            <a:pPr>
              <a:lnSpc>
                <a:spcPct val="80000"/>
              </a:lnSpc>
              <a:spcBef>
                <a:spcPts val="2200"/>
              </a:spcBef>
            </a:pPr>
            <a:r>
              <a:rPr lang="ru-RU" sz="3000" dirty="0" smtClean="0"/>
              <a:t>Изменяется </a:t>
            </a:r>
            <a:r>
              <a:rPr lang="ru-RU" sz="3000" dirty="0"/>
              <a:t>«облик»,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ru-RU" sz="3000" dirty="0" smtClean="0"/>
              <a:t>а </a:t>
            </a:r>
            <a:r>
              <a:rPr lang="ru-RU" sz="3000" dirty="0"/>
              <a:t>не внутренне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ru-RU" sz="3000" dirty="0" smtClean="0"/>
              <a:t>устройство </a:t>
            </a:r>
            <a:r>
              <a:rPr lang="ru-RU" sz="3000" dirty="0"/>
              <a:t>объекта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90" y="4245155"/>
            <a:ext cx="3794733" cy="19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79F82-C830-4E78-A7EB-FE846966186F}" type="slidenum">
              <a:rPr lang="ru-RU"/>
              <a:pPr/>
              <a:t>32</a:t>
            </a:fld>
            <a:endParaRPr lang="ru-RU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</a:t>
            </a:r>
            <a:endParaRPr lang="ru-RU"/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ru-RU" dirty="0">
                <a:solidFill>
                  <a:schemeClr val="accent1"/>
                </a:solidFill>
              </a:rPr>
              <a:t>Название и </a:t>
            </a:r>
            <a:r>
              <a:rPr lang="ru-RU" dirty="0" smtClean="0">
                <a:solidFill>
                  <a:schemeClr val="accent1"/>
                </a:solidFill>
              </a:rPr>
              <a:t>классификация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ru-RU" dirty="0"/>
              <a:t>Заместитель – </a:t>
            </a:r>
            <a:r>
              <a:rPr lang="ru-RU" dirty="0" smtClean="0"/>
              <a:t>паттерн, </a:t>
            </a:r>
            <a:r>
              <a:rPr lang="ru-RU" dirty="0"/>
              <a:t>структурирующий объекты</a:t>
            </a:r>
          </a:p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ru-RU" dirty="0" smtClean="0">
                <a:solidFill>
                  <a:schemeClr val="accent1"/>
                </a:solidFill>
              </a:rPr>
              <a:t>Назначение</a:t>
            </a:r>
            <a:r>
              <a:rPr lang="en-US" dirty="0">
                <a:solidFill>
                  <a:srgbClr val="99FFCC"/>
                </a:solidFill>
              </a:rPr>
              <a:t/>
            </a:r>
            <a:br>
              <a:rPr lang="en-US" dirty="0">
                <a:solidFill>
                  <a:srgbClr val="99FFCC"/>
                </a:solidFill>
              </a:rPr>
            </a:br>
            <a:r>
              <a:rPr lang="ru-RU" dirty="0"/>
              <a:t>Является суррогатом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другого </a:t>
            </a:r>
            <a:r>
              <a:rPr lang="ru-RU" dirty="0"/>
              <a:t>объекта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</a:t>
            </a:r>
            <a:r>
              <a:rPr lang="ru-RU" dirty="0"/>
              <a:t>контролирует доступ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 </a:t>
            </a:r>
            <a:r>
              <a:rPr lang="ru-RU" dirty="0"/>
              <a:t>нему</a:t>
            </a:r>
          </a:p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ru-RU" dirty="0" smtClean="0">
                <a:solidFill>
                  <a:schemeClr val="accent1"/>
                </a:solidFill>
              </a:rPr>
              <a:t>Известен </a:t>
            </a:r>
            <a:r>
              <a:rPr lang="ru-RU" dirty="0">
                <a:solidFill>
                  <a:schemeClr val="accent1"/>
                </a:solidFill>
              </a:rPr>
              <a:t>также под именем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ru-RU" dirty="0" err="1"/>
              <a:t>Surrogate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66" y="2852920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E380-E224-4CDB-BBB0-007BF37FCEDF}" type="slidenum">
              <a:rPr lang="ru-RU"/>
              <a:pPr/>
              <a:t>33</a:t>
            </a:fld>
            <a:endParaRPr lang="ru-RU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</a:t>
            </a:r>
            <a:endParaRPr lang="ru-RU"/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800">
                <a:solidFill>
                  <a:schemeClr val="accent1"/>
                </a:solidFill>
              </a:rPr>
              <a:t>Мотивация</a:t>
            </a:r>
          </a:p>
          <a:p>
            <a:pPr>
              <a:lnSpc>
                <a:spcPct val="90000"/>
              </a:lnSpc>
            </a:pPr>
            <a:endParaRPr lang="ru-RU" sz="2800"/>
          </a:p>
          <a:p>
            <a:pPr>
              <a:lnSpc>
                <a:spcPct val="90000"/>
              </a:lnSpc>
            </a:pPr>
            <a:endParaRPr lang="ru-RU" sz="2800"/>
          </a:p>
          <a:p>
            <a:pPr>
              <a:lnSpc>
                <a:spcPct val="90000"/>
              </a:lnSpc>
            </a:pPr>
            <a:endParaRPr lang="ru-RU" sz="2800"/>
          </a:p>
          <a:p>
            <a:pPr>
              <a:lnSpc>
                <a:spcPct val="90000"/>
              </a:lnSpc>
            </a:pPr>
            <a:endParaRPr lang="ru-RU" sz="2800"/>
          </a:p>
          <a:p>
            <a:pPr>
              <a:lnSpc>
                <a:spcPct val="90000"/>
              </a:lnSpc>
            </a:pPr>
            <a:r>
              <a:rPr lang="ru-RU" sz="2800">
                <a:solidFill>
                  <a:schemeClr val="accent1"/>
                </a:solidFill>
              </a:rPr>
              <a:t>Применимость</a:t>
            </a:r>
            <a:r>
              <a:rPr lang="ru-RU" sz="2800"/>
              <a:t/>
            </a:r>
            <a:br>
              <a:rPr lang="ru-RU" sz="2800"/>
            </a:br>
            <a:r>
              <a:rPr lang="ru-RU" sz="2800"/>
              <a:t>Заместитель применим во всех случаях, когда возникает необходимость сослаться на объект более изощренно, чем это возможно, если использовать простую ссылку</a:t>
            </a:r>
          </a:p>
        </p:txBody>
      </p:sp>
      <p:pic>
        <p:nvPicPr>
          <p:cNvPr id="722948" name="Picture 4" descr="proxy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2205038"/>
            <a:ext cx="82105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09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912C1-CB62-462E-8C88-7A0471C6ADF3}" type="slidenum">
              <a:rPr lang="ru-RU"/>
              <a:pPr/>
              <a:t>34</a:t>
            </a:fld>
            <a:endParaRPr lang="ru-RU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/>
              <a:t>П</a:t>
            </a:r>
            <a:r>
              <a:rPr lang="ru-RU" sz="3200" dirty="0" smtClean="0"/>
              <a:t>рименимость</a:t>
            </a:r>
            <a:endParaRPr lang="ru-RU" sz="3200" dirty="0"/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3000" dirty="0">
                <a:solidFill>
                  <a:schemeClr val="accent1"/>
                </a:solidFill>
              </a:rPr>
              <a:t>Удаленный заместитель</a:t>
            </a:r>
            <a:r>
              <a:rPr lang="ru-RU" sz="3000" i="1" dirty="0">
                <a:solidFill>
                  <a:schemeClr val="accent1"/>
                </a:solidFill>
              </a:rPr>
              <a:t> </a:t>
            </a:r>
            <a:br>
              <a:rPr lang="ru-RU" sz="3000" i="1" dirty="0">
                <a:solidFill>
                  <a:schemeClr val="accent1"/>
                </a:solidFill>
              </a:rPr>
            </a:br>
            <a:r>
              <a:rPr lang="ru-RU" sz="3000" dirty="0"/>
              <a:t>предоставляет локального представителя вместо объекта, находящегося в другом адресном пространстве</a:t>
            </a:r>
          </a:p>
          <a:p>
            <a:pPr lvl="4">
              <a:lnSpc>
                <a:spcPct val="90000"/>
              </a:lnSpc>
            </a:pPr>
            <a:endParaRPr lang="ru-RU" sz="1900" dirty="0"/>
          </a:p>
          <a:p>
            <a:pPr>
              <a:lnSpc>
                <a:spcPct val="90000"/>
              </a:lnSpc>
            </a:pPr>
            <a:r>
              <a:rPr lang="ru-RU" sz="3000" dirty="0">
                <a:solidFill>
                  <a:schemeClr val="accent1"/>
                </a:solidFill>
              </a:rPr>
              <a:t>Виртуальный заместитель</a:t>
            </a:r>
            <a:r>
              <a:rPr lang="ru-RU" sz="3000" i="1" dirty="0">
                <a:solidFill>
                  <a:schemeClr val="accent1"/>
                </a:solidFill>
              </a:rPr>
              <a:t> </a:t>
            </a:r>
            <a:br>
              <a:rPr lang="ru-RU" sz="3000" i="1" dirty="0">
                <a:solidFill>
                  <a:schemeClr val="accent1"/>
                </a:solidFill>
              </a:rPr>
            </a:br>
            <a:r>
              <a:rPr lang="ru-RU" sz="3000" dirty="0"/>
              <a:t>создает тяжелые объекты по требованию</a:t>
            </a:r>
          </a:p>
          <a:p>
            <a:pPr lvl="4">
              <a:lnSpc>
                <a:spcPct val="90000"/>
              </a:lnSpc>
            </a:pPr>
            <a:endParaRPr lang="ru-RU" sz="1900" dirty="0"/>
          </a:p>
          <a:p>
            <a:pPr>
              <a:lnSpc>
                <a:spcPct val="90000"/>
              </a:lnSpc>
            </a:pPr>
            <a:r>
              <a:rPr lang="ru-RU" sz="3000" dirty="0">
                <a:solidFill>
                  <a:schemeClr val="accent1"/>
                </a:solidFill>
              </a:rPr>
              <a:t>Защищающий заместитель</a:t>
            </a:r>
            <a:r>
              <a:rPr lang="ru-RU" sz="3000" i="1" dirty="0">
                <a:solidFill>
                  <a:schemeClr val="accent1"/>
                </a:solidFill>
              </a:rPr>
              <a:t> </a:t>
            </a:r>
            <a:br>
              <a:rPr lang="ru-RU" sz="3000" i="1" dirty="0">
                <a:solidFill>
                  <a:schemeClr val="accent1"/>
                </a:solidFill>
              </a:rPr>
            </a:br>
            <a:r>
              <a:rPr lang="ru-RU" sz="3000" dirty="0"/>
              <a:t>контролирует доступ к исходному объекту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086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4A9F5-FA23-4F43-8000-1725FAA8B4B6}" type="slidenum">
              <a:rPr lang="ru-RU"/>
              <a:pPr/>
              <a:t>35</a:t>
            </a:fld>
            <a:endParaRPr lang="ru-RU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/>
              <a:t>П</a:t>
            </a:r>
            <a:r>
              <a:rPr lang="ru-RU" sz="3200" dirty="0" smtClean="0"/>
              <a:t>рименимость</a:t>
            </a:r>
            <a:endParaRPr lang="ru-RU" sz="3200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solidFill>
                  <a:schemeClr val="accent1"/>
                </a:solidFill>
              </a:rPr>
              <a:t>Умная ссылка</a:t>
            </a:r>
            <a:r>
              <a:rPr lang="ru-RU" i="1"/>
              <a:t> </a:t>
            </a:r>
            <a:br>
              <a:rPr lang="ru-RU" i="1"/>
            </a:br>
            <a:r>
              <a:rPr lang="ru-RU"/>
              <a:t>замена обычного указателя:</a:t>
            </a:r>
          </a:p>
          <a:p>
            <a:pPr lvl="1"/>
            <a:r>
              <a:rPr lang="ru-RU"/>
              <a:t>подсчет числа ссылок на реальный объект</a:t>
            </a:r>
          </a:p>
          <a:p>
            <a:pPr lvl="1"/>
            <a:r>
              <a:rPr lang="ru-RU"/>
              <a:t>загрузка объекта в память при первом обращении к нему</a:t>
            </a:r>
          </a:p>
          <a:p>
            <a:pPr lvl="1"/>
            <a:r>
              <a:rPr lang="ru-RU"/>
              <a:t>проверка и установка блокировки на реальный объект при обращении к нему, чтобы никакой другой объект не смог в это время изменить его</a:t>
            </a:r>
          </a:p>
        </p:txBody>
      </p:sp>
    </p:spTree>
    <p:extLst>
      <p:ext uri="{BB962C8B-B14F-4D97-AF65-F5344CB8AC3E}">
        <p14:creationId xmlns:p14="http://schemas.microsoft.com/office/powerpoint/2010/main" val="22819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C0C7-68F9-40B1-A238-D4A612D582EF}" type="slidenum">
              <a:rPr lang="ru-RU"/>
              <a:pPr/>
              <a:t>36</a:t>
            </a:fld>
            <a:endParaRPr lang="ru-RU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Структура</a:t>
            </a:r>
            <a:endParaRPr lang="ru-RU" sz="3200" dirty="0"/>
          </a:p>
        </p:txBody>
      </p:sp>
      <p:pic>
        <p:nvPicPr>
          <p:cNvPr id="726020" name="Picture 4" descr="proxy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588" y="1503363"/>
            <a:ext cx="7172325" cy="3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179388" y="4525963"/>
            <a:ext cx="8780462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800"/>
              <a:t>Диаграмма объектов</a:t>
            </a:r>
          </a:p>
        </p:txBody>
      </p:sp>
      <p:pic>
        <p:nvPicPr>
          <p:cNvPr id="726022" name="Picture 6" descr="proxy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4775" y="5013325"/>
            <a:ext cx="67976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91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3A0D-8EE0-459E-9F2A-B2D5EE4D11B7}" type="slidenum">
              <a:rPr lang="ru-RU"/>
              <a:pPr/>
              <a:t>37</a:t>
            </a:fld>
            <a:endParaRPr lang="ru-RU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поведения</a:t>
            </a:r>
            <a:endParaRPr lang="ru-RU" dirty="0"/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80462" cy="4479926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Interpreter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Интерпретатор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Грамматика и интерпретация языка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Iterator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Итератор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Способ обхода элементов агрегата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Command 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Команда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Время и способ выполнения запроса за счет заключения запроса в объект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Observer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Наблюдатель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Способ, которым зависимые объекты поддерживают себя в актуальном состоянии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Visitor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Посетитель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Операции, которые можно применить к объекту (добавление операций к объектам)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32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F9BB-CFDD-42F7-8C8D-B0B621195F32}" type="slidenum">
              <a:rPr lang="ru-RU"/>
              <a:pPr/>
              <a:t>38</a:t>
            </a:fld>
            <a:endParaRPr lang="ru-RU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поведения</a:t>
            </a:r>
            <a:endParaRPr lang="ru-RU" dirty="0"/>
          </a:p>
        </p:txBody>
      </p:sp>
      <p:graphicFrame>
        <p:nvGraphicFramePr>
          <p:cNvPr id="728092" name="Group 28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80462" cy="450469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Mediator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Посредник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Способ кооперации взаимодействующих объектов через промежуточный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State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Состояние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Варьирование поведения объекта в зависимости от его состояния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Strategy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Стратегия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Заключение алгоритма в объект, возможность замены алгоритмов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Memento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Хранитель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Закрытая информация, хранящаяся вне объекта, и время ее сохранения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Chain of Responsibility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Цепочка обязанностей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Набор объектов, выполняющих запрос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Template Method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Шаблонный метод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Выделение в абстракцию шагов алгоритма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5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B3611-D5C9-464E-8952-B1D342C13CEC}" type="slidenum">
              <a:rPr lang="ru-RU"/>
              <a:pPr/>
              <a:t>39</a:t>
            </a:fld>
            <a:endParaRPr lang="ru-RU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</a:t>
            </a:r>
            <a:endParaRPr lang="ru-RU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spcBef>
                <a:spcPts val="2000"/>
              </a:spcBef>
            </a:pPr>
            <a:r>
              <a:rPr lang="ru-RU" sz="2800" dirty="0">
                <a:solidFill>
                  <a:schemeClr val="accent1"/>
                </a:solidFill>
              </a:rPr>
              <a:t>Название и </a:t>
            </a:r>
            <a:r>
              <a:rPr lang="ru-RU" sz="2800" dirty="0" smtClean="0">
                <a:solidFill>
                  <a:schemeClr val="accent1"/>
                </a:solidFill>
              </a:rPr>
              <a:t>классификация</a:t>
            </a:r>
            <a:r>
              <a:rPr lang="en-US" sz="2800" dirty="0" smtClean="0">
                <a:solidFill>
                  <a:schemeClr val="accent1"/>
                </a:solidFill>
              </a:rPr>
              <a:t/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ru-RU" sz="2800" dirty="0" smtClean="0"/>
              <a:t>Итератор </a:t>
            </a:r>
            <a:r>
              <a:rPr lang="ru-RU" sz="2800" dirty="0"/>
              <a:t>– </a:t>
            </a:r>
            <a:r>
              <a:rPr lang="ru-RU" sz="2800" dirty="0" smtClean="0"/>
              <a:t>паттерн </a:t>
            </a:r>
            <a:r>
              <a:rPr lang="ru-RU" sz="2800" dirty="0"/>
              <a:t>поведения объектов</a:t>
            </a:r>
          </a:p>
          <a:p>
            <a:pPr>
              <a:spcBef>
                <a:spcPts val="20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Назначение</a:t>
            </a:r>
            <a:r>
              <a:rPr lang="en-US" sz="2800" b="1" i="1" dirty="0">
                <a:solidFill>
                  <a:schemeClr val="accent1"/>
                </a:solidFill>
              </a:rPr>
              <a:t/>
            </a:r>
            <a:br>
              <a:rPr lang="en-US" sz="2800" b="1" i="1" dirty="0">
                <a:solidFill>
                  <a:schemeClr val="accent1"/>
                </a:solidFill>
              </a:rPr>
            </a:br>
            <a:r>
              <a:rPr lang="ru-RU" sz="2800" dirty="0"/>
              <a:t>Предоставляет способ последовательного доступа ко всем элементам составного объекта, не раскрывая его внутреннего представления</a:t>
            </a:r>
          </a:p>
          <a:p>
            <a:pPr>
              <a:spcBef>
                <a:spcPts val="20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Известен </a:t>
            </a:r>
            <a:r>
              <a:rPr lang="ru-RU" sz="2800" dirty="0">
                <a:solidFill>
                  <a:schemeClr val="accent1"/>
                </a:solidFill>
              </a:rPr>
              <a:t>также под именем</a:t>
            </a:r>
            <a:r>
              <a:rPr lang="en-US" sz="2800" b="1" i="1" dirty="0">
                <a:solidFill>
                  <a:schemeClr val="accent1"/>
                </a:solidFill>
              </a:rPr>
              <a:t/>
            </a:r>
            <a:br>
              <a:rPr lang="en-US" sz="2800" b="1" i="1" dirty="0">
                <a:solidFill>
                  <a:schemeClr val="accent1"/>
                </a:solidFill>
              </a:rPr>
            </a:br>
            <a:r>
              <a:rPr lang="ru-RU" sz="2800" dirty="0" err="1"/>
              <a:t>Cursor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6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eg06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9227" y="3501012"/>
            <a:ext cx="4283075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Делегирование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Один объект в части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своей реализации полагается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на другой объект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Средство обеспечения композиции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Программа становится тяжелее для понимания</a:t>
            </a:r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chemeClr val="accent1"/>
                </a:solidFill>
              </a:rPr>
              <a:t>При написании кода предпочитайте композицию наследованию класса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155-5BE4-44CE-9B63-AB04ED25E2B2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54" y="1628654"/>
            <a:ext cx="2120056" cy="15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86A05-99DD-4C1B-840B-153BBA2664AD}" type="slidenum">
              <a:rPr lang="ru-RU"/>
              <a:pPr/>
              <a:t>40</a:t>
            </a:fld>
            <a:endParaRPr lang="ru-RU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Мотивация</a:t>
            </a:r>
            <a:endParaRPr lang="ru-RU" sz="3200" dirty="0"/>
          </a:p>
        </p:txBody>
      </p:sp>
      <p:pic>
        <p:nvPicPr>
          <p:cNvPr id="671747" name="Picture 3" descr="itera03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16200" y="1485900"/>
            <a:ext cx="3898900" cy="1576388"/>
          </a:xfrm>
          <a:noFill/>
          <a:ln/>
        </p:spPr>
      </p:pic>
      <p:pic>
        <p:nvPicPr>
          <p:cNvPr id="671748" name="Picture 4" descr="itera0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19250" y="3068638"/>
            <a:ext cx="6011863" cy="31972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78120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F523B-624C-4500-9840-25ED5B233D12}" type="slidenum">
              <a:rPr lang="ru-RU"/>
              <a:pPr/>
              <a:t>41</a:t>
            </a:fld>
            <a:endParaRPr lang="ru-RU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Применимость</a:t>
            </a:r>
            <a:endParaRPr lang="ru-RU" dirty="0"/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780462" cy="4600575"/>
          </a:xfr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ru-RU" sz="2800" dirty="0"/>
              <a:t>Используйте итератор: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800" dirty="0" smtClean="0"/>
              <a:t>Для </a:t>
            </a:r>
            <a:r>
              <a:rPr lang="ru-RU" sz="2800" dirty="0"/>
              <a:t>доступа к содержимому агрегированных объектов без раскрытия их внутреннего представления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800" dirty="0" smtClean="0"/>
              <a:t>Для </a:t>
            </a:r>
            <a:r>
              <a:rPr lang="ru-RU" sz="2800" dirty="0"/>
              <a:t>поддержки нескольких активных обходов одного и того же агрегированного объекта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800" dirty="0" smtClean="0"/>
              <a:t>Для </a:t>
            </a:r>
            <a:r>
              <a:rPr lang="ru-RU" sz="2800" dirty="0"/>
              <a:t>предоставления единообразного интерфейса с целью обхода различных агрегированных структур (для поддержки полиморфной итерации)</a:t>
            </a:r>
          </a:p>
        </p:txBody>
      </p:sp>
    </p:spTree>
    <p:extLst>
      <p:ext uri="{BB962C8B-B14F-4D97-AF65-F5344CB8AC3E}">
        <p14:creationId xmlns:p14="http://schemas.microsoft.com/office/powerpoint/2010/main" val="28358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F6E3-806A-464C-B0F8-637B40C9A13B}" type="slidenum">
              <a:rPr lang="ru-RU"/>
              <a:pPr/>
              <a:t>42</a:t>
            </a:fld>
            <a:endParaRPr lang="ru-RU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Структура</a:t>
            </a:r>
            <a:endParaRPr lang="ru-RU" sz="3200" dirty="0"/>
          </a:p>
        </p:txBody>
      </p:sp>
      <p:pic>
        <p:nvPicPr>
          <p:cNvPr id="673795" name="Picture 3" descr="iterato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1919288"/>
            <a:ext cx="8535987" cy="39147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2603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63B08-2FAB-47CA-80FB-F5A10FE3B217}" type="slidenum">
              <a:rPr lang="ru-RU"/>
              <a:pPr/>
              <a:t>43</a:t>
            </a:fld>
            <a:endParaRPr lang="ru-RU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</a:t>
            </a:r>
            <a:endParaRPr lang="ru-RU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80000"/>
              </a:lnSpc>
            </a:pPr>
            <a:r>
              <a:rPr lang="ru-RU" sz="2800" dirty="0"/>
              <a:t>Особенности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Поддерживает различные виды обхода агрегата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Итераторы упрощают интерфейс класса-агрегата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Одновременно для данного агрегата может быть активно несколько обходов</a:t>
            </a:r>
          </a:p>
          <a:p>
            <a:pPr lvl="4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r>
              <a:rPr lang="ru-RU" sz="2800" dirty="0"/>
              <a:t>Реализация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Какой участник управляет итерацией?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Внутренний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Внешний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Насколько итератор устойчив?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Дополнительные операции итератора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67" y="3429000"/>
            <a:ext cx="2320243" cy="27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3E520-116C-426F-B0AC-F6E8ED868616}" type="slidenum">
              <a:rPr lang="ru-RU"/>
              <a:pPr/>
              <a:t>44</a:t>
            </a:fld>
            <a:endParaRPr lang="ru-RU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</a:t>
            </a:r>
            <a:endParaRPr lang="ru-RU"/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800" dirty="0">
                <a:solidFill>
                  <a:schemeClr val="accent1"/>
                </a:solidFill>
              </a:rPr>
              <a:t>Название и </a:t>
            </a:r>
            <a:r>
              <a:rPr lang="ru-RU" sz="2800" dirty="0" smtClean="0">
                <a:solidFill>
                  <a:schemeClr val="accent1"/>
                </a:solidFill>
              </a:rPr>
              <a:t>классификация</a:t>
            </a:r>
            <a:r>
              <a:rPr lang="en-US" sz="2800" dirty="0">
                <a:solidFill>
                  <a:schemeClr val="accent1"/>
                </a:solidFill>
              </a:rPr>
              <a:t/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ru-RU" sz="2800" dirty="0"/>
              <a:t>Наблюдатель – </a:t>
            </a:r>
            <a:r>
              <a:rPr lang="ru-RU" sz="2800" dirty="0" smtClean="0"/>
              <a:t>паттерн поведения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объектов</a:t>
            </a:r>
            <a:endParaRPr lang="ru-RU" sz="2800" dirty="0"/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Назначение</a:t>
            </a:r>
            <a:r>
              <a:rPr lang="en-US" sz="2800" b="1" i="1" dirty="0">
                <a:solidFill>
                  <a:schemeClr val="accent1"/>
                </a:solidFill>
              </a:rPr>
              <a:t/>
            </a:r>
            <a:br>
              <a:rPr lang="en-US" sz="2800" b="1" i="1" dirty="0">
                <a:solidFill>
                  <a:schemeClr val="accent1"/>
                </a:solidFill>
              </a:rPr>
            </a:br>
            <a:r>
              <a:rPr lang="ru-RU" sz="2800" dirty="0"/>
              <a:t>Определяет зависимость типа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“</a:t>
            </a:r>
            <a:r>
              <a:rPr lang="ru-RU" sz="2800" dirty="0"/>
              <a:t>один ко многим</a:t>
            </a:r>
            <a:r>
              <a:rPr lang="en-US" sz="2800" dirty="0"/>
              <a:t>”</a:t>
            </a:r>
            <a:r>
              <a:rPr lang="ru-RU" sz="2800" dirty="0"/>
              <a:t> между объектами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таким </a:t>
            </a:r>
            <a:r>
              <a:rPr lang="ru-RU" sz="2800" dirty="0"/>
              <a:t>образом, что при изменении состояния одного объекта все зависящие от него оповещаются об этом и автоматически обновляются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ru-RU" sz="2800" dirty="0" smtClean="0">
                <a:solidFill>
                  <a:schemeClr val="accent1"/>
                </a:solidFill>
              </a:rPr>
              <a:t>Известен </a:t>
            </a:r>
            <a:r>
              <a:rPr lang="ru-RU" sz="2800" dirty="0">
                <a:solidFill>
                  <a:schemeClr val="accent1"/>
                </a:solidFill>
              </a:rPr>
              <a:t>также под именем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br>
              <a:rPr lang="en-US" sz="2800" b="1" i="1" dirty="0">
                <a:solidFill>
                  <a:schemeClr val="accent1"/>
                </a:solidFill>
              </a:rPr>
            </a:br>
            <a:r>
              <a:rPr lang="ru-RU" sz="2800" dirty="0" err="1"/>
              <a:t>Dependents</a:t>
            </a:r>
            <a:r>
              <a:rPr lang="ru-RU" sz="2800" dirty="0"/>
              <a:t>, </a:t>
            </a:r>
            <a:r>
              <a:rPr lang="ru-RU" sz="2800" dirty="0" err="1"/>
              <a:t>Publish-Subscribe</a:t>
            </a:r>
            <a:r>
              <a:rPr lang="en-US" sz="2800" dirty="0"/>
              <a:t>, Listener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56" y="1494305"/>
            <a:ext cx="2434743" cy="22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BEEE-2C08-4E0F-9EB9-7CCB834E3F0E}" type="slidenum">
              <a:rPr lang="ru-RU"/>
              <a:pPr/>
              <a:t>45</a:t>
            </a:fld>
            <a:endParaRPr lang="ru-RU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Применимость</a:t>
            </a:r>
            <a:endParaRPr lang="ru-RU" sz="3200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85000"/>
              </a:lnSpc>
              <a:spcBef>
                <a:spcPts val="1800"/>
              </a:spcBef>
            </a:pPr>
            <a:r>
              <a:rPr lang="ru-RU" sz="2500" dirty="0"/>
              <a:t>Когда у абстракции есть два аспекта, один из которых зависит от другого. Инкапсуляции этих аспектов в разные объекты позволяют изменять и повторно использовать их независимо.</a:t>
            </a:r>
          </a:p>
          <a:p>
            <a:pPr>
              <a:lnSpc>
                <a:spcPct val="85000"/>
              </a:lnSpc>
              <a:spcBef>
                <a:spcPts val="1800"/>
              </a:spcBef>
            </a:pPr>
            <a:r>
              <a:rPr lang="ru-RU" sz="2500" dirty="0" smtClean="0"/>
              <a:t>Когда </a:t>
            </a:r>
            <a:r>
              <a:rPr lang="ru-RU" sz="2500" dirty="0"/>
              <a:t>при модификации одного объекта требуется изменить другие и вы не знаете, сколько именно объектов нужно изменить.</a:t>
            </a:r>
          </a:p>
          <a:p>
            <a:pPr>
              <a:lnSpc>
                <a:spcPct val="85000"/>
              </a:lnSpc>
              <a:spcBef>
                <a:spcPts val="1800"/>
              </a:spcBef>
            </a:pPr>
            <a:r>
              <a:rPr lang="ru-RU" sz="2500" dirty="0" smtClean="0"/>
              <a:t>Когда </a:t>
            </a:r>
            <a:r>
              <a:rPr lang="ru-RU" sz="2500" dirty="0"/>
              <a:t>один объект должен оповещать других, не делая предположений об уведомляемых объектах. Другими словами, вы не хотите, чтобы объекты были тесно связаны между собой.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11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AF379-D29B-4A3E-AFC2-64C53305E937}" type="slidenum">
              <a:rPr lang="ru-RU"/>
              <a:pPr/>
              <a:t>46</a:t>
            </a:fld>
            <a:endParaRPr lang="ru-RU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Структура</a:t>
            </a:r>
            <a:endParaRPr lang="ru-RU" sz="3200" dirty="0"/>
          </a:p>
        </p:txBody>
      </p:sp>
      <p:pic>
        <p:nvPicPr>
          <p:cNvPr id="678915" name="Picture 3" descr="observ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388" y="2060575"/>
            <a:ext cx="8810625" cy="34813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685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D39EE-BBEA-4BD7-B5D2-A6DB678134EB}" type="slidenum">
              <a:rPr lang="ru-RU"/>
              <a:pPr/>
              <a:t>47</a:t>
            </a:fld>
            <a:endParaRPr lang="ru-RU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Отношения</a:t>
            </a:r>
            <a:endParaRPr lang="ru-RU" sz="3200" dirty="0"/>
          </a:p>
        </p:txBody>
      </p:sp>
      <p:pic>
        <p:nvPicPr>
          <p:cNvPr id="679939" name="Picture 3" descr="obser02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8" y="1685925"/>
            <a:ext cx="8816975" cy="42640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04270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B06B-6600-431D-8832-7CB5D678DFA4}" type="slidenum">
              <a:rPr lang="ru-RU"/>
              <a:pPr/>
              <a:t>48</a:t>
            </a:fld>
            <a:endParaRPr lang="ru-RU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Результаты</a:t>
            </a:r>
            <a:endParaRPr lang="ru-RU" sz="3200" dirty="0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3000" dirty="0"/>
              <a:t>Абстрактная связанность субъекта и наблюдателя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3000" dirty="0" smtClean="0"/>
              <a:t>Поддержка </a:t>
            </a:r>
            <a:r>
              <a:rPr lang="ru-RU" sz="3000" dirty="0"/>
              <a:t>широковещательных коммуникаций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3000" dirty="0" smtClean="0"/>
              <a:t>Неожиданные </a:t>
            </a:r>
            <a:r>
              <a:rPr lang="ru-RU" sz="3000" dirty="0"/>
              <a:t>обновления</a:t>
            </a:r>
            <a:endParaRPr lang="en-US" sz="3000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ru-RU" sz="3000" dirty="0" smtClean="0"/>
              <a:t>Простой </a:t>
            </a:r>
            <a:r>
              <a:rPr lang="ru-RU" sz="3000" dirty="0"/>
              <a:t>протокол обновления не содержит никаких сведений о том, что именно изменилось в субъекте</a:t>
            </a:r>
          </a:p>
        </p:txBody>
      </p:sp>
    </p:spTree>
    <p:extLst>
      <p:ext uri="{BB962C8B-B14F-4D97-AF65-F5344CB8AC3E}">
        <p14:creationId xmlns:p14="http://schemas.microsoft.com/office/powerpoint/2010/main" val="1142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0E5DD-2BA3-4209-8152-7BFA8945DF0B}" type="slidenum">
              <a:rPr lang="ru-RU"/>
              <a:pPr/>
              <a:t>49</a:t>
            </a:fld>
            <a:endParaRPr lang="ru-RU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dirty="0" smtClean="0"/>
              <a:t>Реализация</a:t>
            </a:r>
            <a:endParaRPr lang="ru-RU" sz="3200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3000" dirty="0"/>
              <a:t>Отображение субъектов на наблюдателей</a:t>
            </a:r>
          </a:p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3000" dirty="0" smtClean="0"/>
              <a:t>Наблюдение </a:t>
            </a:r>
            <a:r>
              <a:rPr lang="ru-RU" sz="3000" dirty="0"/>
              <a:t>более чем за одним субъектом</a:t>
            </a:r>
          </a:p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3000" dirty="0" smtClean="0"/>
              <a:t>Инициатор </a:t>
            </a:r>
            <a:r>
              <a:rPr lang="ru-RU" sz="3000" dirty="0"/>
              <a:t>обновления</a:t>
            </a:r>
          </a:p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3000" dirty="0" smtClean="0"/>
              <a:t>Модели </a:t>
            </a:r>
            <a:r>
              <a:rPr lang="ru-RU" sz="3000" dirty="0"/>
              <a:t>вытягивания и проталкивания</a:t>
            </a:r>
          </a:p>
          <a:p>
            <a:pPr>
              <a:lnSpc>
                <a:spcPct val="90000"/>
              </a:lnSpc>
              <a:spcBef>
                <a:spcPts val="2800"/>
              </a:spcBef>
            </a:pPr>
            <a:r>
              <a:rPr lang="ru-RU" sz="3000" dirty="0" smtClean="0"/>
              <a:t>Явное </a:t>
            </a:r>
            <a:r>
              <a:rPr lang="ru-RU" sz="3000" dirty="0"/>
              <a:t>специфицирование представляющих интерес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9549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написанию </a:t>
            </a:r>
            <a:r>
              <a:rPr lang="ru-RU" dirty="0"/>
              <a:t>повторно-используемого кода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36715"/>
            <a:ext cx="5904822" cy="4479925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Программируйте в соответствии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с </a:t>
            </a:r>
            <a:r>
              <a:rPr lang="ru-RU" dirty="0"/>
              <a:t>интерфейсом, а не реализацией</a:t>
            </a:r>
          </a:p>
          <a:p>
            <a:pPr lvl="4"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Не объявляйте переменные как экземпляры конкретных классов. Вместо этого придерживайтесь интерфейса, определенного абстрактным </a:t>
            </a:r>
            <a:r>
              <a:rPr lang="ru-RU" dirty="0"/>
              <a:t>типом</a:t>
            </a:r>
            <a:endParaRPr lang="ru-RU" dirty="0"/>
          </a:p>
          <a:p>
            <a:pPr lvl="4">
              <a:lnSpc>
                <a:spcPct val="90000"/>
              </a:lnSpc>
            </a:pP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Создавая в системе объекты конкретных классов, используйте порождающие </a:t>
            </a:r>
            <a:r>
              <a:rPr lang="ru-RU" dirty="0"/>
              <a:t>паттерны </a:t>
            </a:r>
            <a:r>
              <a:rPr lang="ru-RU" dirty="0"/>
              <a:t>проектирования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DA3C-304B-43C7-B19D-AB849076BEAD}" type="slidenum">
              <a:rPr lang="ru-RU"/>
              <a:pPr/>
              <a:t>5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0" y="1700760"/>
            <a:ext cx="3048000" cy="4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6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перепроектирования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При создании объекта явно указывается класс</a:t>
            </a:r>
          </a:p>
          <a:p>
            <a:pPr>
              <a:lnSpc>
                <a:spcPct val="90000"/>
              </a:lnSpc>
            </a:pPr>
            <a:r>
              <a:rPr lang="ru-RU" dirty="0"/>
              <a:t>Зависимость от конкретных операций</a:t>
            </a:r>
          </a:p>
          <a:p>
            <a:pPr>
              <a:lnSpc>
                <a:spcPct val="90000"/>
              </a:lnSpc>
            </a:pPr>
            <a:r>
              <a:rPr lang="ru-RU" dirty="0"/>
              <a:t>Зависимость от аппаратной и программной платформ</a:t>
            </a:r>
          </a:p>
          <a:p>
            <a:pPr>
              <a:lnSpc>
                <a:spcPct val="90000"/>
              </a:lnSpc>
            </a:pPr>
            <a:r>
              <a:rPr lang="ru-RU" dirty="0"/>
              <a:t>Зависимость от представления или реализации объекта</a:t>
            </a:r>
          </a:p>
          <a:p>
            <a:pPr>
              <a:lnSpc>
                <a:spcPct val="90000"/>
              </a:lnSpc>
            </a:pPr>
            <a:r>
              <a:rPr lang="ru-RU" dirty="0"/>
              <a:t>Зависимость от алгоритмов</a:t>
            </a:r>
          </a:p>
          <a:p>
            <a:pPr>
              <a:lnSpc>
                <a:spcPct val="90000"/>
              </a:lnSpc>
            </a:pPr>
            <a:r>
              <a:rPr lang="ru-RU" dirty="0"/>
              <a:t>Сильная связанность</a:t>
            </a:r>
          </a:p>
          <a:p>
            <a:pPr>
              <a:lnSpc>
                <a:spcPct val="90000"/>
              </a:lnSpc>
            </a:pPr>
            <a:r>
              <a:rPr lang="ru-RU" dirty="0"/>
              <a:t>Расширение функциональности за счет порождения подклассов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818B-B07F-40E2-8196-07B682909D54}" type="slidenum">
              <a:rPr lang="ru-RU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Фреймворки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ru-RU" sz="2400" b="1" dirty="0">
                <a:solidFill>
                  <a:schemeClr val="accent1"/>
                </a:solidFill>
              </a:rPr>
              <a:t>Фреймворк (</a:t>
            </a:r>
            <a:r>
              <a:rPr lang="en-US" sz="2400" b="1" dirty="0">
                <a:solidFill>
                  <a:schemeClr val="accent1"/>
                </a:solidFill>
              </a:rPr>
              <a:t>Framework</a:t>
            </a:r>
            <a:r>
              <a:rPr lang="ru-RU" sz="2400" b="1" dirty="0">
                <a:solidFill>
                  <a:schemeClr val="accent1"/>
                </a:solidFill>
              </a:rPr>
              <a:t>, каркас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r>
              <a:rPr lang="ru-RU" sz="2400" dirty="0"/>
              <a:t> – это набор взаимодействующих классов, составляющих повторно используемое проектное решение для конкретного класса программ</a:t>
            </a:r>
          </a:p>
          <a:p>
            <a:pPr>
              <a:spcBef>
                <a:spcPts val="1800"/>
              </a:spcBef>
            </a:pPr>
            <a:r>
              <a:rPr lang="ru-RU" sz="2400" dirty="0"/>
              <a:t>Диктует </a:t>
            </a:r>
            <a:r>
              <a:rPr lang="ru-RU" sz="2400" dirty="0"/>
              <a:t>определенную структуру приложения или модуля</a:t>
            </a:r>
          </a:p>
          <a:p>
            <a:pPr>
              <a:spcBef>
                <a:spcPts val="1800"/>
              </a:spcBef>
            </a:pPr>
            <a:r>
              <a:rPr lang="ru-RU" sz="2400" dirty="0"/>
              <a:t>Определяет </a:t>
            </a:r>
            <a:r>
              <a:rPr lang="ru-RU" sz="2400" dirty="0"/>
              <a:t>общую структуру</a:t>
            </a:r>
            <a:r>
              <a:rPr lang="ru-RU" sz="2400" dirty="0"/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 </a:t>
            </a:r>
            <a:r>
              <a:rPr lang="ru-RU" sz="2400" dirty="0"/>
              <a:t>ее разделение на классы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и </a:t>
            </a:r>
            <a:r>
              <a:rPr lang="ru-RU" sz="2400" dirty="0"/>
              <a:t>объекты, основные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функции </a:t>
            </a:r>
            <a:r>
              <a:rPr lang="ru-RU" sz="2400" dirty="0"/>
              <a:t>тех и других,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методы </a:t>
            </a:r>
            <a:r>
              <a:rPr lang="ru-RU" sz="2400" dirty="0"/>
              <a:t>взаимодействия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потоков </a:t>
            </a:r>
            <a:r>
              <a:rPr lang="ru-RU" sz="2400" dirty="0"/>
              <a:t>и классов, потоки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управления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562-0525-46D6-AEFC-D6D931602AB0}" type="slidenum">
              <a:rPr lang="ru-RU"/>
              <a:pPr/>
              <a:t>7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0" y="4588360"/>
            <a:ext cx="4608640" cy="14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</a:t>
            </a:r>
            <a:r>
              <a:rPr lang="ru-RU" dirty="0"/>
              <a:t>проектирования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85000"/>
              </a:lnSpc>
              <a:spcBef>
                <a:spcPts val="2400"/>
              </a:spcBef>
            </a:pPr>
            <a:r>
              <a:rPr lang="ru-RU" b="1" dirty="0">
                <a:solidFill>
                  <a:schemeClr val="accent1"/>
                </a:solidFill>
              </a:rPr>
              <a:t>Паттерн </a:t>
            </a:r>
            <a:r>
              <a:rPr lang="ru-RU" b="1" dirty="0">
                <a:solidFill>
                  <a:schemeClr val="accent1"/>
                </a:solidFill>
              </a:rPr>
              <a:t>проектирования 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chemeClr val="accent1"/>
                </a:solidFill>
              </a:rPr>
              <a:t>Design Pattern</a:t>
            </a:r>
            <a:r>
              <a:rPr lang="ru-RU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образец проектирования</a:t>
            </a:r>
            <a:r>
              <a:rPr lang="ru-RU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шаблон </a:t>
            </a:r>
            <a:r>
              <a:rPr lang="ru-RU" b="1" dirty="0">
                <a:solidFill>
                  <a:schemeClr val="accent1"/>
                </a:solidFill>
              </a:rPr>
              <a:t>проектирования)</a:t>
            </a:r>
            <a:r>
              <a:rPr lang="ru-RU" dirty="0"/>
              <a:t> –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описание </a:t>
            </a:r>
            <a:r>
              <a:rPr lang="ru-RU" dirty="0"/>
              <a:t>взаимодействия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объектов </a:t>
            </a:r>
            <a:r>
              <a:rPr lang="ru-RU" dirty="0"/>
              <a:t>и классов,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адаптированных </a:t>
            </a:r>
            <a:r>
              <a:rPr lang="ru-RU" dirty="0"/>
              <a:t>для решения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общей </a:t>
            </a:r>
            <a:r>
              <a:rPr lang="ru-RU" dirty="0"/>
              <a:t>задачи проектирования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в </a:t>
            </a:r>
            <a:r>
              <a:rPr lang="ru-RU" dirty="0"/>
              <a:t>конкретном контексте</a:t>
            </a:r>
          </a:p>
          <a:p>
            <a:pPr>
              <a:lnSpc>
                <a:spcPct val="85000"/>
              </a:lnSpc>
              <a:spcBef>
                <a:spcPts val="2400"/>
              </a:spcBef>
            </a:pPr>
            <a:r>
              <a:rPr lang="ru-RU" dirty="0"/>
              <a:t>Паттерн </a:t>
            </a:r>
            <a:r>
              <a:rPr lang="ru-RU" dirty="0"/>
              <a:t>проектирования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именует</a:t>
            </a:r>
            <a:r>
              <a:rPr lang="ru-RU" dirty="0"/>
              <a:t>, абстрагирует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и </a:t>
            </a:r>
            <a:r>
              <a:rPr lang="ru-RU" dirty="0"/>
              <a:t>идентифицирует ключевые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аспекты </a:t>
            </a:r>
            <a:r>
              <a:rPr lang="ru-RU" dirty="0"/>
              <a:t>структуры общего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решения</a:t>
            </a:r>
            <a:r>
              <a:rPr lang="ru-RU" dirty="0"/>
              <a:t>, которые и позволяют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применить </a:t>
            </a:r>
            <a:r>
              <a:rPr lang="ru-RU" dirty="0"/>
              <a:t>его для создания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повторно </a:t>
            </a:r>
            <a:r>
              <a:rPr lang="ru-RU" dirty="0"/>
              <a:t>используемого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проектного </a:t>
            </a:r>
            <a:r>
              <a:rPr lang="ru-RU" dirty="0"/>
              <a:t>решения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BFC3-4DEA-4325-8CD7-E28848FFCF16}" type="slidenum">
              <a:rPr lang="ru-RU"/>
              <a:pPr/>
              <a:t>8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30" y="1589980"/>
            <a:ext cx="3448794" cy="45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в ООП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4800"/>
              </a:spcBef>
            </a:pPr>
            <a:r>
              <a:rPr lang="ru-RU" dirty="0"/>
              <a:t>Результат проектирования </a:t>
            </a:r>
            <a:r>
              <a:rPr lang="ru-RU" dirty="0" smtClean="0"/>
              <a:t>на уровне ООП – </a:t>
            </a:r>
            <a:r>
              <a:rPr lang="ru-RU" dirty="0"/>
              <a:t>распределение ответственностей и активностей по классам</a:t>
            </a:r>
          </a:p>
          <a:p>
            <a:pPr>
              <a:spcBef>
                <a:spcPts val="4800"/>
              </a:spcBef>
            </a:pPr>
            <a:r>
              <a:rPr lang="ru-RU" dirty="0" smtClean="0"/>
              <a:t>Паттерн – именованная конфигурация распределения ответственности по классам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155-5BE4-44CE-9B63-AB04ED25E2B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695</TotalTime>
  <Words>1010</Words>
  <Application>Microsoft Office PowerPoint</Application>
  <PresentationFormat>Экран (4:3)</PresentationFormat>
  <Paragraphs>300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Введение в паттерны проектирования</vt:lpstr>
      <vt:lpstr>Повторное использование кода</vt:lpstr>
      <vt:lpstr>Механизмы повторного использования в ООП</vt:lpstr>
      <vt:lpstr>Делегирование</vt:lpstr>
      <vt:lpstr>Рекомендации по написанию повторно-используемого кода</vt:lpstr>
      <vt:lpstr>Причины перепроектирования</vt:lpstr>
      <vt:lpstr>Фреймворки</vt:lpstr>
      <vt:lpstr>Паттерны проектирования</vt:lpstr>
      <vt:lpstr>Паттерны в ООП</vt:lpstr>
      <vt:lpstr>Фреймворки vs Паттерны</vt:lpstr>
      <vt:lpstr>Порождающие паттерны</vt:lpstr>
      <vt:lpstr>Singleton</vt:lpstr>
      <vt:lpstr>Singleton: структура</vt:lpstr>
      <vt:lpstr>Singleton: Пример кода</vt:lpstr>
      <vt:lpstr>Singleton: +/-</vt:lpstr>
      <vt:lpstr>Factory Method</vt:lpstr>
      <vt:lpstr>Factory Method Мотивация</vt:lpstr>
      <vt:lpstr>Factory Method Применимость</vt:lpstr>
      <vt:lpstr>Factory Method Структура</vt:lpstr>
      <vt:lpstr>Factory Method Особенности</vt:lpstr>
      <vt:lpstr>Структурные паттерны</vt:lpstr>
      <vt:lpstr>Adapter</vt:lpstr>
      <vt:lpstr>Adapter Применимость</vt:lpstr>
      <vt:lpstr>Adapter (класса)</vt:lpstr>
      <vt:lpstr>Adapter (объекта)</vt:lpstr>
      <vt:lpstr>Decorator</vt:lpstr>
      <vt:lpstr>Decorator Мотивация</vt:lpstr>
      <vt:lpstr>Decorator Применимость</vt:lpstr>
      <vt:lpstr>Decorator Структура</vt:lpstr>
      <vt:lpstr>Decorator Особенности</vt:lpstr>
      <vt:lpstr>Decorator Особенности</vt:lpstr>
      <vt:lpstr>Proxy</vt:lpstr>
      <vt:lpstr>Proxy</vt:lpstr>
      <vt:lpstr>Proxy Применимость</vt:lpstr>
      <vt:lpstr>Proxy Применимость</vt:lpstr>
      <vt:lpstr>Proxy Структура</vt:lpstr>
      <vt:lpstr>Паттерны поведения</vt:lpstr>
      <vt:lpstr>Паттерны поведения</vt:lpstr>
      <vt:lpstr>Iterator</vt:lpstr>
      <vt:lpstr>Iterator Мотивация</vt:lpstr>
      <vt:lpstr>Iterator Применимость</vt:lpstr>
      <vt:lpstr>Iterator Структура</vt:lpstr>
      <vt:lpstr>Iterator</vt:lpstr>
      <vt:lpstr>Observer</vt:lpstr>
      <vt:lpstr>Observer Применимость</vt:lpstr>
      <vt:lpstr>Observer Структура</vt:lpstr>
      <vt:lpstr>Observer Отношения</vt:lpstr>
      <vt:lpstr>Observer Результаты</vt:lpstr>
      <vt:lpstr>Observer Реализация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паттерны проектирования</dc:title>
  <dc:creator>Виталий Бондаренко</dc:creator>
  <cp:lastModifiedBy>Виталий Бондаренко</cp:lastModifiedBy>
  <cp:revision>5</cp:revision>
  <dcterms:created xsi:type="dcterms:W3CDTF">2017-05-01T08:13:38Z</dcterms:created>
  <dcterms:modified xsi:type="dcterms:W3CDTF">2017-05-01T19:48:58Z</dcterms:modified>
</cp:coreProperties>
</file>